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081" r:id="rId5"/>
    <p:sldId id="2035" r:id="rId6"/>
    <p:sldId id="2061" r:id="rId7"/>
    <p:sldId id="2062" r:id="rId8"/>
    <p:sldId id="2082" r:id="rId9"/>
    <p:sldId id="2063" r:id="rId10"/>
    <p:sldId id="2064" r:id="rId11"/>
    <p:sldId id="2065" r:id="rId12"/>
    <p:sldId id="2067" r:id="rId13"/>
    <p:sldId id="2084" r:id="rId14"/>
    <p:sldId id="2072" r:id="rId15"/>
    <p:sldId id="2085" r:id="rId16"/>
    <p:sldId id="2086" r:id="rId17"/>
    <p:sldId id="2087" r:id="rId18"/>
    <p:sldId id="2088" r:id="rId19"/>
    <p:sldId id="2070" r:id="rId20"/>
    <p:sldId id="2089" r:id="rId21"/>
    <p:sldId id="2090" r:id="rId22"/>
    <p:sldId id="2091" r:id="rId23"/>
    <p:sldId id="2093" r:id="rId24"/>
    <p:sldId id="2094" r:id="rId25"/>
    <p:sldId id="2095" r:id="rId26"/>
    <p:sldId id="2096" r:id="rId27"/>
    <p:sldId id="2097" r:id="rId28"/>
    <p:sldId id="2098" r:id="rId29"/>
    <p:sldId id="2099" r:id="rId30"/>
    <p:sldId id="2101" r:id="rId31"/>
    <p:sldId id="2102" r:id="rId32"/>
    <p:sldId id="2103" r:id="rId33"/>
    <p:sldId id="2105" r:id="rId34"/>
    <p:sldId id="2106" r:id="rId35"/>
    <p:sldId id="2104" r:id="rId36"/>
    <p:sldId id="2107" r:id="rId37"/>
    <p:sldId id="2108" r:id="rId38"/>
    <p:sldId id="2109" r:id="rId39"/>
    <p:sldId id="2112" r:id="rId40"/>
    <p:sldId id="2111" r:id="rId41"/>
    <p:sldId id="2110" r:id="rId42"/>
    <p:sldId id="2100" r:id="rId43"/>
    <p:sldId id="2113" r:id="rId44"/>
    <p:sldId id="2080" r:id="rId4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04" userDrawn="1">
          <p15:clr>
            <a:srgbClr val="A4A3A4"/>
          </p15:clr>
        </p15:guide>
        <p15:guide id="9" orient="horz" pos="8640" userDrawn="1">
          <p15:clr>
            <a:srgbClr val="A4A3A4"/>
          </p15:clr>
        </p15:guide>
        <p15:guide id="10" orient="horz" pos="46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1F4D"/>
    <a:srgbClr val="00B8DB"/>
    <a:srgbClr val="EC72A5"/>
    <a:srgbClr val="2D1E42"/>
    <a:srgbClr val="583F52"/>
    <a:srgbClr val="4AEDDE"/>
    <a:srgbClr val="FA5C79"/>
    <a:srgbClr val="F6DC0D"/>
    <a:srgbClr val="FDE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6202" autoAdjust="0"/>
  </p:normalViewPr>
  <p:slideViewPr>
    <p:cSldViewPr snapToGrid="0" snapToObjects="1">
      <p:cViewPr varScale="1">
        <p:scale>
          <a:sx n="36" d="100"/>
          <a:sy n="36" d="100"/>
        </p:scale>
        <p:origin x="576" y="90"/>
      </p:cViewPr>
      <p:guideLst>
        <p:guide orient="horz" pos="8136"/>
        <p:guide pos="14278"/>
        <p:guide pos="1078"/>
        <p:guide pos="7678"/>
        <p:guide orient="horz" pos="504"/>
        <p:guide orient="horz" pos="8640"/>
        <p:guide orient="horz" pos="4632"/>
      </p:guideLst>
    </p:cSldViewPr>
  </p:slideViewPr>
  <p:notesTextViewPr>
    <p:cViewPr>
      <p:scale>
        <a:sx n="100" d="100"/>
        <a:sy n="100" d="100"/>
      </p:scale>
      <p:origin x="0" y="0"/>
    </p:cViewPr>
  </p:notesTextViewPr>
  <p:sorterViewPr>
    <p:cViewPr>
      <p:scale>
        <a:sx n="105" d="100"/>
        <a:sy n="105"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CB079-AD56-4A3A-982B-92164930655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08D0746-A53D-490F-80FF-B112FEB1D642}">
      <dgm:prSet phldrT="[Text]"/>
      <dgm:spPr/>
      <dgm:t>
        <a:bodyPr/>
        <a:lstStyle/>
        <a:p>
          <a:r>
            <a:rPr lang="en-US" dirty="0"/>
            <a:t>Tax Credit Award</a:t>
          </a:r>
        </a:p>
      </dgm:t>
    </dgm:pt>
    <dgm:pt modelId="{02ADC792-9F40-47C9-A9E7-591D774AFCDE}" type="parTrans" cxnId="{F0C3E7C1-4918-41B5-91C5-BC85E1073680}">
      <dgm:prSet/>
      <dgm:spPr/>
      <dgm:t>
        <a:bodyPr/>
        <a:lstStyle/>
        <a:p>
          <a:endParaRPr lang="en-US"/>
        </a:p>
      </dgm:t>
    </dgm:pt>
    <dgm:pt modelId="{19B0433E-FA9D-45DA-93AB-DDC8B6C7E985}" type="sibTrans" cxnId="{F0C3E7C1-4918-41B5-91C5-BC85E1073680}">
      <dgm:prSet/>
      <dgm:spPr/>
      <dgm:t>
        <a:bodyPr/>
        <a:lstStyle/>
        <a:p>
          <a:endParaRPr lang="en-US"/>
        </a:p>
      </dgm:t>
    </dgm:pt>
    <dgm:pt modelId="{2539FB6A-7585-46D8-ADC4-C0938CB3A003}">
      <dgm:prSet phldrT="[Text]"/>
      <dgm:spPr/>
      <dgm:t>
        <a:bodyPr/>
        <a:lstStyle/>
        <a:p>
          <a:r>
            <a:rPr lang="en-US" dirty="0"/>
            <a:t>9% Carryover Allocation </a:t>
          </a:r>
        </a:p>
      </dgm:t>
    </dgm:pt>
    <dgm:pt modelId="{6D3341B4-6D35-4EB4-8D82-58F2558619E1}" type="parTrans" cxnId="{A42D928C-0A9A-42A4-8700-FA544ECD3E68}">
      <dgm:prSet/>
      <dgm:spPr/>
      <dgm:t>
        <a:bodyPr/>
        <a:lstStyle/>
        <a:p>
          <a:endParaRPr lang="en-US"/>
        </a:p>
      </dgm:t>
    </dgm:pt>
    <dgm:pt modelId="{7BC41ECA-4753-422A-8F55-DEBF7018DC1F}" type="sibTrans" cxnId="{A42D928C-0A9A-42A4-8700-FA544ECD3E68}">
      <dgm:prSet/>
      <dgm:spPr/>
      <dgm:t>
        <a:bodyPr/>
        <a:lstStyle/>
        <a:p>
          <a:endParaRPr lang="en-US"/>
        </a:p>
      </dgm:t>
    </dgm:pt>
    <dgm:pt modelId="{EEC6359E-6FC9-48FC-AB21-25AA66C93349}">
      <dgm:prSet/>
      <dgm:spPr/>
      <dgm:t>
        <a:bodyPr/>
        <a:lstStyle/>
        <a:p>
          <a:r>
            <a:rPr lang="en-US" dirty="0"/>
            <a:t>60 Day Submission</a:t>
          </a:r>
        </a:p>
      </dgm:t>
    </dgm:pt>
    <dgm:pt modelId="{67DCACF4-0615-44D4-A18D-437C494F824D}" type="parTrans" cxnId="{590B8BE0-5CFF-4D35-A127-8D06A59769A5}">
      <dgm:prSet/>
      <dgm:spPr/>
      <dgm:t>
        <a:bodyPr/>
        <a:lstStyle/>
        <a:p>
          <a:endParaRPr lang="en-US"/>
        </a:p>
      </dgm:t>
    </dgm:pt>
    <dgm:pt modelId="{AB3F5591-E9FD-4389-8FAA-EAD9C8B5219C}" type="sibTrans" cxnId="{590B8BE0-5CFF-4D35-A127-8D06A59769A5}">
      <dgm:prSet/>
      <dgm:spPr/>
      <dgm:t>
        <a:bodyPr/>
        <a:lstStyle/>
        <a:p>
          <a:endParaRPr lang="en-US"/>
        </a:p>
      </dgm:t>
    </dgm:pt>
    <dgm:pt modelId="{561E6A5A-97E6-4328-8E50-B3D730578A0F}">
      <dgm:prSet/>
      <dgm:spPr/>
      <dgm:t>
        <a:bodyPr/>
        <a:lstStyle/>
        <a:p>
          <a:r>
            <a:rPr lang="en-US" dirty="0"/>
            <a:t>Review Submission</a:t>
          </a:r>
        </a:p>
      </dgm:t>
    </dgm:pt>
    <dgm:pt modelId="{BF5DDEDF-C1A2-4DC0-8C83-0B8DF8B376F4}" type="parTrans" cxnId="{5462A769-A2A5-4BC6-A811-6A06BF07978F}">
      <dgm:prSet/>
      <dgm:spPr/>
      <dgm:t>
        <a:bodyPr/>
        <a:lstStyle/>
        <a:p>
          <a:endParaRPr lang="en-US"/>
        </a:p>
      </dgm:t>
    </dgm:pt>
    <dgm:pt modelId="{6C5F112F-AB68-4B4F-AD15-2D56801EF678}" type="sibTrans" cxnId="{5462A769-A2A5-4BC6-A811-6A06BF07978F}">
      <dgm:prSet/>
      <dgm:spPr/>
      <dgm:t>
        <a:bodyPr/>
        <a:lstStyle/>
        <a:p>
          <a:endParaRPr lang="en-US"/>
        </a:p>
      </dgm:t>
    </dgm:pt>
    <dgm:pt modelId="{911EDBEC-FA25-419E-94B9-5D9CB278CC91}">
      <dgm:prSet/>
      <dgm:spPr/>
      <dgm:t>
        <a:bodyPr/>
        <a:lstStyle/>
        <a:p>
          <a:r>
            <a:rPr lang="en-US" dirty="0"/>
            <a:t>Loan Closing Submission </a:t>
          </a:r>
        </a:p>
      </dgm:t>
    </dgm:pt>
    <dgm:pt modelId="{AEDF0C34-E4BD-471B-833A-D17E6E7D5282}" type="parTrans" cxnId="{930177FF-BFB3-4D7C-90E8-ADD1E6652F8C}">
      <dgm:prSet/>
      <dgm:spPr/>
      <dgm:t>
        <a:bodyPr/>
        <a:lstStyle/>
        <a:p>
          <a:endParaRPr lang="en-US"/>
        </a:p>
      </dgm:t>
    </dgm:pt>
    <dgm:pt modelId="{8CBBC689-5771-47B4-A136-DEDFB7E9B283}" type="sibTrans" cxnId="{930177FF-BFB3-4D7C-90E8-ADD1E6652F8C}">
      <dgm:prSet/>
      <dgm:spPr/>
      <dgm:t>
        <a:bodyPr/>
        <a:lstStyle/>
        <a:p>
          <a:endParaRPr lang="en-US"/>
        </a:p>
      </dgm:t>
    </dgm:pt>
    <dgm:pt modelId="{B2C4A525-D52B-4124-AD10-7BAFF4476313}">
      <dgm:prSet/>
      <dgm:spPr/>
      <dgm:t>
        <a:bodyPr/>
        <a:lstStyle/>
        <a:p>
          <a:r>
            <a:rPr lang="en-US" dirty="0"/>
            <a:t>Drafting Loan Documents</a:t>
          </a:r>
        </a:p>
      </dgm:t>
    </dgm:pt>
    <dgm:pt modelId="{5C02D851-6C91-4BCF-B4BE-5C773BE986A5}" type="parTrans" cxnId="{2B7EF449-5526-4185-B142-120EB7765318}">
      <dgm:prSet/>
      <dgm:spPr/>
      <dgm:t>
        <a:bodyPr/>
        <a:lstStyle/>
        <a:p>
          <a:endParaRPr lang="en-US"/>
        </a:p>
      </dgm:t>
    </dgm:pt>
    <dgm:pt modelId="{8E7A08FB-8846-4C30-8025-3C5177789105}" type="sibTrans" cxnId="{2B7EF449-5526-4185-B142-120EB7765318}">
      <dgm:prSet/>
      <dgm:spPr/>
      <dgm:t>
        <a:bodyPr/>
        <a:lstStyle/>
        <a:p>
          <a:endParaRPr lang="en-US"/>
        </a:p>
      </dgm:t>
    </dgm:pt>
    <dgm:pt modelId="{DA0E959B-DFFE-451A-94D2-63F0ADFD8649}">
      <dgm:prSet/>
      <dgm:spPr/>
      <dgm:t>
        <a:bodyPr/>
        <a:lstStyle/>
        <a:p>
          <a:r>
            <a:rPr lang="en-US" dirty="0"/>
            <a:t>Due Diligence Closing</a:t>
          </a:r>
        </a:p>
      </dgm:t>
    </dgm:pt>
    <dgm:pt modelId="{F3FD8E7D-4573-4C2B-BF80-9A36D2BE317D}" type="parTrans" cxnId="{402E78AF-32EF-4366-A09F-9E64E239BCD1}">
      <dgm:prSet/>
      <dgm:spPr/>
      <dgm:t>
        <a:bodyPr/>
        <a:lstStyle/>
        <a:p>
          <a:endParaRPr lang="en-US"/>
        </a:p>
      </dgm:t>
    </dgm:pt>
    <dgm:pt modelId="{C4F036C2-2D8B-4F77-87C0-9651D9150256}" type="sibTrans" cxnId="{402E78AF-32EF-4366-A09F-9E64E239BCD1}">
      <dgm:prSet/>
      <dgm:spPr/>
      <dgm:t>
        <a:bodyPr/>
        <a:lstStyle/>
        <a:p>
          <a:endParaRPr lang="en-US"/>
        </a:p>
      </dgm:t>
    </dgm:pt>
    <dgm:pt modelId="{4318DDFC-6726-40AB-A8A7-7E4EF2C27C74}">
      <dgm:prSet/>
      <dgm:spPr/>
      <dgm:t>
        <a:bodyPr/>
        <a:lstStyle/>
        <a:p>
          <a:r>
            <a:rPr lang="en-US" dirty="0"/>
            <a:t>Closing</a:t>
          </a:r>
        </a:p>
      </dgm:t>
    </dgm:pt>
    <dgm:pt modelId="{E343664D-92F6-41CF-BA06-4838596C1E1A}" type="parTrans" cxnId="{A650A9F8-82A8-429F-8F49-1484A820D690}">
      <dgm:prSet/>
      <dgm:spPr/>
      <dgm:t>
        <a:bodyPr/>
        <a:lstStyle/>
        <a:p>
          <a:endParaRPr lang="en-US"/>
        </a:p>
      </dgm:t>
    </dgm:pt>
    <dgm:pt modelId="{65013086-C010-48E8-969B-B41381DF1A35}" type="sibTrans" cxnId="{A650A9F8-82A8-429F-8F49-1484A820D690}">
      <dgm:prSet/>
      <dgm:spPr/>
      <dgm:t>
        <a:bodyPr/>
        <a:lstStyle/>
        <a:p>
          <a:endParaRPr lang="en-US"/>
        </a:p>
      </dgm:t>
    </dgm:pt>
    <dgm:pt modelId="{52A07EBF-E35C-404C-B89B-CBDD5CA40788}">
      <dgm:prSet phldrT="[Text]"/>
      <dgm:spPr/>
      <dgm:t>
        <a:bodyPr/>
        <a:lstStyle/>
        <a:p>
          <a:r>
            <a:rPr lang="en-US" dirty="0"/>
            <a:t>4% Letter of Determination (LOD)/42M</a:t>
          </a:r>
        </a:p>
      </dgm:t>
    </dgm:pt>
    <dgm:pt modelId="{368D9ADF-51DA-4070-9824-9A2A465335A8}" type="parTrans" cxnId="{D96BDD95-F2F1-4D47-8F20-3E9AE2ACE912}">
      <dgm:prSet/>
      <dgm:spPr/>
      <dgm:t>
        <a:bodyPr/>
        <a:lstStyle/>
        <a:p>
          <a:endParaRPr lang="en-US"/>
        </a:p>
      </dgm:t>
    </dgm:pt>
    <dgm:pt modelId="{614800A1-794C-4376-BE24-C544695222E0}" type="sibTrans" cxnId="{D96BDD95-F2F1-4D47-8F20-3E9AE2ACE912}">
      <dgm:prSet/>
      <dgm:spPr/>
      <dgm:t>
        <a:bodyPr/>
        <a:lstStyle/>
        <a:p>
          <a:endParaRPr lang="en-US"/>
        </a:p>
      </dgm:t>
    </dgm:pt>
    <dgm:pt modelId="{8BD4AA90-C8F1-4CAF-B7B5-A2AA4050B9C9}">
      <dgm:prSet phldrT="[Text]"/>
      <dgm:spPr/>
      <dgm:t>
        <a:bodyPr/>
        <a:lstStyle/>
        <a:p>
          <a:r>
            <a:rPr lang="en-US" dirty="0"/>
            <a:t>Link to Construction Services documents on our public website to start submitting required submissions is included in award</a:t>
          </a:r>
        </a:p>
      </dgm:t>
    </dgm:pt>
    <dgm:pt modelId="{3929144A-946C-4635-BE91-0F61CDE9216A}" type="parTrans" cxnId="{6476715F-EE9C-47B1-A726-7D6D97974892}">
      <dgm:prSet/>
      <dgm:spPr/>
      <dgm:t>
        <a:bodyPr/>
        <a:lstStyle/>
        <a:p>
          <a:endParaRPr lang="en-US"/>
        </a:p>
      </dgm:t>
    </dgm:pt>
    <dgm:pt modelId="{EE1EB98D-6315-4AE6-92CF-12CEE394CD83}" type="sibTrans" cxnId="{6476715F-EE9C-47B1-A726-7D6D97974892}">
      <dgm:prSet/>
      <dgm:spPr/>
      <dgm:t>
        <a:bodyPr/>
        <a:lstStyle/>
        <a:p>
          <a:endParaRPr lang="en-US"/>
        </a:p>
      </dgm:t>
    </dgm:pt>
    <dgm:pt modelId="{54F44E97-44D3-486D-B2CB-8AF35EE033E3}">
      <dgm:prSet/>
      <dgm:spPr/>
      <dgm:t>
        <a:bodyPr/>
        <a:lstStyle/>
        <a:p>
          <a:r>
            <a:rPr lang="en-US" dirty="0"/>
            <a:t>Construction Services Team (CS) required submission</a:t>
          </a:r>
        </a:p>
      </dgm:t>
    </dgm:pt>
    <dgm:pt modelId="{C766C770-E268-44F2-9255-BE8065DCCB8E}" type="parTrans" cxnId="{B23B5CC7-2394-428A-AACB-E458E01D4A4C}">
      <dgm:prSet/>
      <dgm:spPr/>
      <dgm:t>
        <a:bodyPr/>
        <a:lstStyle/>
        <a:p>
          <a:endParaRPr lang="en-US"/>
        </a:p>
      </dgm:t>
    </dgm:pt>
    <dgm:pt modelId="{1DE27275-926C-48AD-A917-EE0D068AEE88}" type="sibTrans" cxnId="{B23B5CC7-2394-428A-AACB-E458E01D4A4C}">
      <dgm:prSet/>
      <dgm:spPr/>
      <dgm:t>
        <a:bodyPr/>
        <a:lstStyle/>
        <a:p>
          <a:endParaRPr lang="en-US"/>
        </a:p>
      </dgm:t>
    </dgm:pt>
    <dgm:pt modelId="{44436AF4-3957-4B81-8344-2791D393A594}">
      <dgm:prSet/>
      <dgm:spPr/>
      <dgm:t>
        <a:bodyPr/>
        <a:lstStyle/>
        <a:p>
          <a:r>
            <a:rPr lang="en-US" dirty="0"/>
            <a:t>Due 60 days after Tax Credit Award</a:t>
          </a:r>
        </a:p>
      </dgm:t>
    </dgm:pt>
    <dgm:pt modelId="{2D1CB4A2-FBF8-4D00-A287-64961EBAB470}" type="parTrans" cxnId="{FB9F1636-955C-4026-9F8A-87D66DD9D4B1}">
      <dgm:prSet/>
      <dgm:spPr/>
      <dgm:t>
        <a:bodyPr/>
        <a:lstStyle/>
        <a:p>
          <a:endParaRPr lang="en-US"/>
        </a:p>
      </dgm:t>
    </dgm:pt>
    <dgm:pt modelId="{DB69ECD4-27C7-4D23-BC74-DF5B51578E80}" type="sibTrans" cxnId="{FB9F1636-955C-4026-9F8A-87D66DD9D4B1}">
      <dgm:prSet/>
      <dgm:spPr/>
      <dgm:t>
        <a:bodyPr/>
        <a:lstStyle/>
        <a:p>
          <a:endParaRPr lang="en-US"/>
        </a:p>
      </dgm:t>
    </dgm:pt>
    <dgm:pt modelId="{AFA76BA1-5A9B-40CF-8557-275E84847B1D}">
      <dgm:prSet/>
      <dgm:spPr/>
      <dgm:t>
        <a:bodyPr/>
        <a:lstStyle/>
        <a:p>
          <a:r>
            <a:rPr lang="en-US" dirty="0"/>
            <a:t>Start of Bi-monthly calls to keep deal moving</a:t>
          </a:r>
        </a:p>
      </dgm:t>
    </dgm:pt>
    <dgm:pt modelId="{0222AC8D-B4FD-43DD-89F6-42B6995E2DFB}" type="parTrans" cxnId="{C897C62F-7585-4230-B281-9E620D72BF3D}">
      <dgm:prSet/>
      <dgm:spPr/>
      <dgm:t>
        <a:bodyPr/>
        <a:lstStyle/>
        <a:p>
          <a:endParaRPr lang="en-US"/>
        </a:p>
      </dgm:t>
    </dgm:pt>
    <dgm:pt modelId="{18F7253A-AEFE-4164-A04D-4721291C6019}" type="sibTrans" cxnId="{C897C62F-7585-4230-B281-9E620D72BF3D}">
      <dgm:prSet/>
      <dgm:spPr/>
      <dgm:t>
        <a:bodyPr/>
        <a:lstStyle/>
        <a:p>
          <a:endParaRPr lang="en-US"/>
        </a:p>
      </dgm:t>
    </dgm:pt>
    <dgm:pt modelId="{2817C776-FAEB-4092-8586-DF8F4DE9CDDD}">
      <dgm:prSet/>
      <dgm:spPr/>
      <dgm:t>
        <a:bodyPr/>
        <a:lstStyle/>
        <a:p>
          <a:r>
            <a:rPr lang="en-US" dirty="0"/>
            <a:t>CS Team required submission</a:t>
          </a:r>
        </a:p>
      </dgm:t>
    </dgm:pt>
    <dgm:pt modelId="{39128C56-BA59-420C-870F-72C958409D15}" type="parTrans" cxnId="{A6FBC5EA-8171-4B9F-A2BA-2831C1F9B2F9}">
      <dgm:prSet/>
      <dgm:spPr/>
      <dgm:t>
        <a:bodyPr/>
        <a:lstStyle/>
        <a:p>
          <a:endParaRPr lang="en-US"/>
        </a:p>
      </dgm:t>
    </dgm:pt>
    <dgm:pt modelId="{344A1E7C-67BD-4305-BCBF-A46AFF40A4D2}" type="sibTrans" cxnId="{A6FBC5EA-8171-4B9F-A2BA-2831C1F9B2F9}">
      <dgm:prSet/>
      <dgm:spPr/>
      <dgm:t>
        <a:bodyPr/>
        <a:lstStyle/>
        <a:p>
          <a:endParaRPr lang="en-US"/>
        </a:p>
      </dgm:t>
    </dgm:pt>
    <dgm:pt modelId="{E79E649C-8615-40C0-A71D-AE2F0DBAF1FE}">
      <dgm:prSet/>
      <dgm:spPr/>
      <dgm:t>
        <a:bodyPr/>
        <a:lstStyle/>
        <a:p>
          <a:r>
            <a:rPr lang="en-US" dirty="0"/>
            <a:t>Due 45-60 days prior to sending the Loan Closing Submission</a:t>
          </a:r>
        </a:p>
      </dgm:t>
    </dgm:pt>
    <dgm:pt modelId="{05BD27E7-FBAC-4451-8BD3-0FE84F682EC3}" type="parTrans" cxnId="{CB738C0C-6FA7-44EE-860B-D7E2E93637D5}">
      <dgm:prSet/>
      <dgm:spPr/>
      <dgm:t>
        <a:bodyPr/>
        <a:lstStyle/>
        <a:p>
          <a:endParaRPr lang="en-US"/>
        </a:p>
      </dgm:t>
    </dgm:pt>
    <dgm:pt modelId="{382C683F-1B42-421B-825E-26AEEAC73F24}" type="sibTrans" cxnId="{CB738C0C-6FA7-44EE-860B-D7E2E93637D5}">
      <dgm:prSet/>
      <dgm:spPr/>
      <dgm:t>
        <a:bodyPr/>
        <a:lstStyle/>
        <a:p>
          <a:endParaRPr lang="en-US"/>
        </a:p>
      </dgm:t>
    </dgm:pt>
    <dgm:pt modelId="{1FC5BF76-EE44-4064-AE9E-5D56035F4EAA}">
      <dgm:prSet/>
      <dgm:spPr/>
      <dgm:t>
        <a:bodyPr/>
        <a:lstStyle/>
        <a:p>
          <a:r>
            <a:rPr lang="en-US" dirty="0"/>
            <a:t>Used to review and confirm  construction hard cost</a:t>
          </a:r>
        </a:p>
      </dgm:t>
    </dgm:pt>
    <dgm:pt modelId="{7A174C28-9AA5-4BFE-A016-3C192483F215}" type="parTrans" cxnId="{DACCBF50-6AF7-4D81-AE9A-563754C789A4}">
      <dgm:prSet/>
      <dgm:spPr/>
      <dgm:t>
        <a:bodyPr/>
        <a:lstStyle/>
        <a:p>
          <a:endParaRPr lang="en-US"/>
        </a:p>
      </dgm:t>
    </dgm:pt>
    <dgm:pt modelId="{943BE3B8-A780-493F-B324-0FF744882B99}" type="sibTrans" cxnId="{DACCBF50-6AF7-4D81-AE9A-563754C789A4}">
      <dgm:prSet/>
      <dgm:spPr/>
      <dgm:t>
        <a:bodyPr/>
        <a:lstStyle/>
        <a:p>
          <a:endParaRPr lang="en-US"/>
        </a:p>
      </dgm:t>
    </dgm:pt>
    <dgm:pt modelId="{1CB15314-EF76-4BC4-98DE-E709C1B6B9C5}">
      <dgm:prSet/>
      <dgm:spPr/>
      <dgm:t>
        <a:bodyPr/>
        <a:lstStyle/>
        <a:p>
          <a:r>
            <a:rPr lang="en-US" dirty="0"/>
            <a:t>Once confirmed, sent to Underwriting (UW) for review for Loan Closing approval</a:t>
          </a:r>
        </a:p>
      </dgm:t>
    </dgm:pt>
    <dgm:pt modelId="{CBBB40CB-052B-47CA-B2BE-89F4E04CE56F}" type="parTrans" cxnId="{AB020239-03DF-47D8-97AA-DEB314ADAB26}">
      <dgm:prSet/>
      <dgm:spPr/>
      <dgm:t>
        <a:bodyPr/>
        <a:lstStyle/>
        <a:p>
          <a:endParaRPr lang="en-US"/>
        </a:p>
      </dgm:t>
    </dgm:pt>
    <dgm:pt modelId="{448DF354-84FC-4533-AEFD-F609F2062B67}" type="sibTrans" cxnId="{AB020239-03DF-47D8-97AA-DEB314ADAB26}">
      <dgm:prSet/>
      <dgm:spPr/>
      <dgm:t>
        <a:bodyPr/>
        <a:lstStyle/>
        <a:p>
          <a:endParaRPr lang="en-US"/>
        </a:p>
      </dgm:t>
    </dgm:pt>
    <dgm:pt modelId="{40DA6568-9F1D-4206-BCCD-5DBE3BB16E8B}">
      <dgm:prSet/>
      <dgm:spPr/>
      <dgm:t>
        <a:bodyPr/>
        <a:lstStyle/>
        <a:p>
          <a:r>
            <a:rPr lang="en-US" dirty="0"/>
            <a:t>CS Team required submission</a:t>
          </a:r>
        </a:p>
      </dgm:t>
    </dgm:pt>
    <dgm:pt modelId="{29AA4776-09AC-4AB5-9690-4FD0FB7F79B3}" type="parTrans" cxnId="{42EA228D-36E0-44CC-8881-26B93939E054}">
      <dgm:prSet/>
      <dgm:spPr/>
      <dgm:t>
        <a:bodyPr/>
        <a:lstStyle/>
        <a:p>
          <a:endParaRPr lang="en-US"/>
        </a:p>
      </dgm:t>
    </dgm:pt>
    <dgm:pt modelId="{674032D4-87AC-4F01-9235-1E56C1B0F801}" type="sibTrans" cxnId="{42EA228D-36E0-44CC-8881-26B93939E054}">
      <dgm:prSet/>
      <dgm:spPr/>
      <dgm:t>
        <a:bodyPr/>
        <a:lstStyle/>
        <a:p>
          <a:endParaRPr lang="en-US"/>
        </a:p>
      </dgm:t>
    </dgm:pt>
    <dgm:pt modelId="{DD91952C-93C8-4744-9A67-3D3347D75F58}">
      <dgm:prSet/>
      <dgm:spPr/>
      <dgm:t>
        <a:bodyPr/>
        <a:lstStyle/>
        <a:p>
          <a:r>
            <a:rPr lang="en-US" dirty="0"/>
            <a:t>Due 10 days prior to closing</a:t>
          </a:r>
        </a:p>
      </dgm:t>
    </dgm:pt>
    <dgm:pt modelId="{795E9345-2FC9-4479-9C0E-9A14D2C9B7C1}" type="parTrans" cxnId="{1DF3E75A-FCFC-436C-B807-09FF87DFDFD0}">
      <dgm:prSet/>
      <dgm:spPr/>
      <dgm:t>
        <a:bodyPr/>
        <a:lstStyle/>
        <a:p>
          <a:endParaRPr lang="en-US"/>
        </a:p>
      </dgm:t>
    </dgm:pt>
    <dgm:pt modelId="{1CB2CBF9-DDFB-4BA2-8A53-3F48D4D7EC19}" type="sibTrans" cxnId="{1DF3E75A-FCFC-436C-B807-09FF87DFDFD0}">
      <dgm:prSet/>
      <dgm:spPr/>
      <dgm:t>
        <a:bodyPr/>
        <a:lstStyle/>
        <a:p>
          <a:endParaRPr lang="en-US"/>
        </a:p>
      </dgm:t>
    </dgm:pt>
    <dgm:pt modelId="{05C31667-8517-46D3-A3A5-E6CA9A897773}">
      <dgm:prSet/>
      <dgm:spPr/>
      <dgm:t>
        <a:bodyPr/>
        <a:lstStyle/>
        <a:p>
          <a:r>
            <a:rPr lang="en-US" dirty="0"/>
            <a:t>Construction hard cost should be same as submitted at Review Submission</a:t>
          </a:r>
        </a:p>
      </dgm:t>
    </dgm:pt>
    <dgm:pt modelId="{9B48AEEF-16B5-428F-81DB-2542BCCC3BE2}" type="parTrans" cxnId="{A15A7F2D-2A31-4930-8B82-B6EC3E2171DE}">
      <dgm:prSet/>
      <dgm:spPr/>
      <dgm:t>
        <a:bodyPr/>
        <a:lstStyle/>
        <a:p>
          <a:endParaRPr lang="en-US"/>
        </a:p>
      </dgm:t>
    </dgm:pt>
    <dgm:pt modelId="{CD9FBC90-0DC5-4F82-A3F4-4F9DA726FAA7}" type="sibTrans" cxnId="{A15A7F2D-2A31-4930-8B82-B6EC3E2171DE}">
      <dgm:prSet/>
      <dgm:spPr/>
      <dgm:t>
        <a:bodyPr/>
        <a:lstStyle/>
        <a:p>
          <a:endParaRPr lang="en-US"/>
        </a:p>
      </dgm:t>
    </dgm:pt>
    <dgm:pt modelId="{2E027B38-2EA6-4073-AE54-158ABB26F135}">
      <dgm:prSet/>
      <dgm:spPr/>
      <dgm:t>
        <a:bodyPr/>
        <a:lstStyle/>
        <a:p>
          <a:r>
            <a:rPr lang="en-US" dirty="0"/>
            <a:t>Updated UW workbook due at this time with updated financial commitments</a:t>
          </a:r>
        </a:p>
      </dgm:t>
    </dgm:pt>
    <dgm:pt modelId="{34632AC8-6C07-4961-94A2-AF9B025E219E}" type="parTrans" cxnId="{4AEA982A-1377-477B-B550-8F9317ACFC82}">
      <dgm:prSet/>
      <dgm:spPr/>
      <dgm:t>
        <a:bodyPr/>
        <a:lstStyle/>
        <a:p>
          <a:endParaRPr lang="en-US"/>
        </a:p>
      </dgm:t>
    </dgm:pt>
    <dgm:pt modelId="{DB7D123A-F4A3-4757-824F-B0EAC53CF446}" type="sibTrans" cxnId="{4AEA982A-1377-477B-B550-8F9317ACFC82}">
      <dgm:prSet/>
      <dgm:spPr/>
      <dgm:t>
        <a:bodyPr/>
        <a:lstStyle/>
        <a:p>
          <a:endParaRPr lang="en-US"/>
        </a:p>
      </dgm:t>
    </dgm:pt>
    <dgm:pt modelId="{DE199654-7DBB-4AC4-AC70-CD883EE8CA19}">
      <dgm:prSet/>
      <dgm:spPr/>
      <dgm:t>
        <a:bodyPr/>
        <a:lstStyle/>
        <a:p>
          <a:r>
            <a:rPr lang="en-US" dirty="0"/>
            <a:t>Full/final UW review</a:t>
          </a:r>
        </a:p>
      </dgm:t>
    </dgm:pt>
    <dgm:pt modelId="{3AED2015-0020-402C-A9CA-D6949FB6824A}" type="parTrans" cxnId="{D097158F-089A-4C56-9019-E34A7582BD65}">
      <dgm:prSet/>
      <dgm:spPr/>
      <dgm:t>
        <a:bodyPr/>
        <a:lstStyle/>
        <a:p>
          <a:endParaRPr lang="en-US"/>
        </a:p>
      </dgm:t>
    </dgm:pt>
    <dgm:pt modelId="{54FE6F09-6D8E-4F9D-A634-5B5DDA3E9EF3}" type="sibTrans" cxnId="{D097158F-089A-4C56-9019-E34A7582BD65}">
      <dgm:prSet/>
      <dgm:spPr/>
      <dgm:t>
        <a:bodyPr/>
        <a:lstStyle/>
        <a:p>
          <a:endParaRPr lang="en-US"/>
        </a:p>
      </dgm:t>
    </dgm:pt>
    <dgm:pt modelId="{41F71405-6B6C-4D25-AA99-220B5748BDF3}">
      <dgm:prSet/>
      <dgm:spPr/>
      <dgm:t>
        <a:bodyPr/>
        <a:lstStyle/>
        <a:p>
          <a:r>
            <a:rPr lang="en-US" dirty="0"/>
            <a:t>UW Team has finalized underwriting</a:t>
          </a:r>
        </a:p>
      </dgm:t>
    </dgm:pt>
    <dgm:pt modelId="{53487CE4-6917-4E3F-93FB-99E842BE61FB}" type="parTrans" cxnId="{8744D469-8CC4-4D03-9F4A-94C29F96C2A8}">
      <dgm:prSet/>
      <dgm:spPr/>
      <dgm:t>
        <a:bodyPr/>
        <a:lstStyle/>
        <a:p>
          <a:endParaRPr lang="en-US"/>
        </a:p>
      </dgm:t>
    </dgm:pt>
    <dgm:pt modelId="{B8A9FEC9-6900-41D4-A8FC-1AB73885890C}" type="sibTrans" cxnId="{8744D469-8CC4-4D03-9F4A-94C29F96C2A8}">
      <dgm:prSet/>
      <dgm:spPr/>
      <dgm:t>
        <a:bodyPr/>
        <a:lstStyle/>
        <a:p>
          <a:endParaRPr lang="en-US"/>
        </a:p>
      </dgm:t>
    </dgm:pt>
    <dgm:pt modelId="{BF336183-7A68-4A56-9E46-55A895807BEA}">
      <dgm:prSet/>
      <dgm:spPr/>
      <dgm:t>
        <a:bodyPr/>
        <a:lstStyle/>
        <a:p>
          <a:r>
            <a:rPr lang="en-US" dirty="0"/>
            <a:t>CS Team has finalized construction hard costs to match UW workbook</a:t>
          </a:r>
        </a:p>
      </dgm:t>
    </dgm:pt>
    <dgm:pt modelId="{7E585ACE-BA5F-4ECC-93B0-483B34FBF837}" type="parTrans" cxnId="{FD65A6CA-6813-4250-A850-E3D464A38FD7}">
      <dgm:prSet/>
      <dgm:spPr/>
      <dgm:t>
        <a:bodyPr/>
        <a:lstStyle/>
        <a:p>
          <a:endParaRPr lang="en-US"/>
        </a:p>
      </dgm:t>
    </dgm:pt>
    <dgm:pt modelId="{A8656123-E8D3-476D-9DA7-42EAA84179F4}" type="sibTrans" cxnId="{FD65A6CA-6813-4250-A850-E3D464A38FD7}">
      <dgm:prSet/>
      <dgm:spPr/>
      <dgm:t>
        <a:bodyPr/>
        <a:lstStyle/>
        <a:p>
          <a:endParaRPr lang="en-US"/>
        </a:p>
      </dgm:t>
    </dgm:pt>
    <dgm:pt modelId="{D85EAAE2-0BA2-42DF-B1AC-AB00B38991B7}">
      <dgm:prSet/>
      <dgm:spPr/>
      <dgm:t>
        <a:bodyPr/>
        <a:lstStyle/>
        <a:p>
          <a:r>
            <a:rPr lang="en-US" dirty="0"/>
            <a:t>John Grubb and/or Nick Sexton drafts closing documents based on finalized UW workbook</a:t>
          </a:r>
        </a:p>
      </dgm:t>
    </dgm:pt>
    <dgm:pt modelId="{9E9028EC-FA59-4705-B8E3-7A0EB55785C8}" type="parTrans" cxnId="{6A783E6B-6491-4512-B228-88AC04FF0480}">
      <dgm:prSet/>
      <dgm:spPr/>
      <dgm:t>
        <a:bodyPr/>
        <a:lstStyle/>
        <a:p>
          <a:endParaRPr lang="en-US"/>
        </a:p>
      </dgm:t>
    </dgm:pt>
    <dgm:pt modelId="{B4530390-6BEA-4D6E-A436-C86DC231075C}" type="sibTrans" cxnId="{6A783E6B-6491-4512-B228-88AC04FF0480}">
      <dgm:prSet/>
      <dgm:spPr/>
      <dgm:t>
        <a:bodyPr/>
        <a:lstStyle/>
        <a:p>
          <a:endParaRPr lang="en-US"/>
        </a:p>
      </dgm:t>
    </dgm:pt>
    <dgm:pt modelId="{E8A71274-671B-46A2-B416-DB8FDEC17DA3}">
      <dgm:prSet/>
      <dgm:spPr/>
      <dgm:t>
        <a:bodyPr/>
        <a:lstStyle/>
        <a:p>
          <a:r>
            <a:rPr lang="en-US" dirty="0"/>
            <a:t>John Grubb and/or Nick Sexton works out issues and questions with Kemyatta, Mitch, UW, and CS</a:t>
          </a:r>
        </a:p>
      </dgm:t>
    </dgm:pt>
    <dgm:pt modelId="{3845FB4C-1789-4A13-B029-901D21A9B94C}" type="parTrans" cxnId="{76B7F9D6-9D38-4299-A491-918934CDF668}">
      <dgm:prSet/>
      <dgm:spPr/>
      <dgm:t>
        <a:bodyPr/>
        <a:lstStyle/>
        <a:p>
          <a:endParaRPr lang="en-US"/>
        </a:p>
      </dgm:t>
    </dgm:pt>
    <dgm:pt modelId="{194898DD-9BFB-49EE-BFA6-96B6E77E4B26}" type="sibTrans" cxnId="{76B7F9D6-9D38-4299-A491-918934CDF668}">
      <dgm:prSet/>
      <dgm:spPr/>
      <dgm:t>
        <a:bodyPr/>
        <a:lstStyle/>
        <a:p>
          <a:endParaRPr lang="en-US"/>
        </a:p>
      </dgm:t>
    </dgm:pt>
    <dgm:pt modelId="{DEC11CAF-2E89-4F39-910B-48A3B287D2A7}">
      <dgm:prSet/>
      <dgm:spPr/>
      <dgm:t>
        <a:bodyPr/>
        <a:lstStyle/>
        <a:p>
          <a:r>
            <a:rPr lang="en-US" dirty="0"/>
            <a:t>John Grubb and/or Nick Sexton coordinates with the developer’s attorney as well.</a:t>
          </a:r>
        </a:p>
      </dgm:t>
    </dgm:pt>
    <dgm:pt modelId="{3965B4A9-8A27-4AC5-8DDC-9433FA3360B1}" type="parTrans" cxnId="{3523B77E-7F54-4215-A60A-8BB545367275}">
      <dgm:prSet/>
      <dgm:spPr/>
      <dgm:t>
        <a:bodyPr/>
        <a:lstStyle/>
        <a:p>
          <a:endParaRPr lang="en-US"/>
        </a:p>
      </dgm:t>
    </dgm:pt>
    <dgm:pt modelId="{06FEB5A1-A7DD-457A-9C67-A9B53E57C14D}" type="sibTrans" cxnId="{3523B77E-7F54-4215-A60A-8BB545367275}">
      <dgm:prSet/>
      <dgm:spPr/>
      <dgm:t>
        <a:bodyPr/>
        <a:lstStyle/>
        <a:p>
          <a:endParaRPr lang="en-US"/>
        </a:p>
      </dgm:t>
    </dgm:pt>
    <dgm:pt modelId="{EA97CBE0-02E7-4BB8-921A-A6A6CA7FE319}">
      <dgm:prSet/>
      <dgm:spPr/>
      <dgm:t>
        <a:bodyPr/>
        <a:lstStyle/>
        <a:p>
          <a:r>
            <a:rPr lang="en-US" dirty="0"/>
            <a:t>Developer/Owner signs closing documents for DCA</a:t>
          </a:r>
        </a:p>
      </dgm:t>
    </dgm:pt>
    <dgm:pt modelId="{1E160AB8-CB4A-460B-9941-A13C57675AAE}" type="parTrans" cxnId="{D1D13D41-4403-4A2A-A943-03BF957512E3}">
      <dgm:prSet/>
      <dgm:spPr/>
      <dgm:t>
        <a:bodyPr/>
        <a:lstStyle/>
        <a:p>
          <a:endParaRPr lang="en-US"/>
        </a:p>
      </dgm:t>
    </dgm:pt>
    <dgm:pt modelId="{A7CF882C-D92C-437F-8B56-7554A384645D}" type="sibTrans" cxnId="{D1D13D41-4403-4A2A-A943-03BF957512E3}">
      <dgm:prSet/>
      <dgm:spPr/>
      <dgm:t>
        <a:bodyPr/>
        <a:lstStyle/>
        <a:p>
          <a:endParaRPr lang="en-US"/>
        </a:p>
      </dgm:t>
    </dgm:pt>
    <dgm:pt modelId="{37F790AB-C69B-4DFB-B709-AD6E21C540D0}">
      <dgm:prSet/>
      <dgm:spPr/>
      <dgm:t>
        <a:bodyPr/>
        <a:lstStyle/>
        <a:p>
          <a:r>
            <a:rPr lang="en-US" dirty="0"/>
            <a:t>CS and Federal Compliance Team holds Pre-Construction Meeting with Development team for expectations on the awarded funds for draw submissions</a:t>
          </a:r>
        </a:p>
      </dgm:t>
    </dgm:pt>
    <dgm:pt modelId="{540040DA-6A14-468C-96B4-BA352D0AC78C}" type="parTrans" cxnId="{A88AA825-FA84-4082-BBEC-188FC864DED9}">
      <dgm:prSet/>
      <dgm:spPr/>
      <dgm:t>
        <a:bodyPr/>
        <a:lstStyle/>
        <a:p>
          <a:endParaRPr lang="en-US"/>
        </a:p>
      </dgm:t>
    </dgm:pt>
    <dgm:pt modelId="{B6BB705A-05C0-4F08-8228-63F277C4621E}" type="sibTrans" cxnId="{A88AA825-FA84-4082-BBEC-188FC864DED9}">
      <dgm:prSet/>
      <dgm:spPr/>
      <dgm:t>
        <a:bodyPr/>
        <a:lstStyle/>
        <a:p>
          <a:endParaRPr lang="en-US"/>
        </a:p>
      </dgm:t>
    </dgm:pt>
    <dgm:pt modelId="{F7AEBE82-17A4-462B-9386-A2AB335270F7}" type="pres">
      <dgm:prSet presAssocID="{19DCB079-AD56-4A3A-982B-921649306555}" presName="linearFlow" presStyleCnt="0">
        <dgm:presLayoutVars>
          <dgm:dir/>
          <dgm:animLvl val="lvl"/>
          <dgm:resizeHandles val="exact"/>
        </dgm:presLayoutVars>
      </dgm:prSet>
      <dgm:spPr/>
    </dgm:pt>
    <dgm:pt modelId="{8EC048FE-E863-449D-8E70-F4203ADB5153}" type="pres">
      <dgm:prSet presAssocID="{508D0746-A53D-490F-80FF-B112FEB1D642}" presName="composite" presStyleCnt="0"/>
      <dgm:spPr/>
    </dgm:pt>
    <dgm:pt modelId="{B2162161-C0A9-4537-9C86-46D9E3CDF79B}" type="pres">
      <dgm:prSet presAssocID="{508D0746-A53D-490F-80FF-B112FEB1D642}" presName="parTx" presStyleLbl="node1" presStyleIdx="0" presStyleCnt="7">
        <dgm:presLayoutVars>
          <dgm:chMax val="0"/>
          <dgm:chPref val="0"/>
          <dgm:bulletEnabled val="1"/>
        </dgm:presLayoutVars>
      </dgm:prSet>
      <dgm:spPr/>
    </dgm:pt>
    <dgm:pt modelId="{22CAAB9A-B22F-4DC9-AD6A-FFB100073711}" type="pres">
      <dgm:prSet presAssocID="{508D0746-A53D-490F-80FF-B112FEB1D642}" presName="parSh" presStyleLbl="node1" presStyleIdx="0" presStyleCnt="7"/>
      <dgm:spPr/>
    </dgm:pt>
    <dgm:pt modelId="{112EE8A7-06F6-4C70-AA13-D12419AD5EF8}" type="pres">
      <dgm:prSet presAssocID="{508D0746-A53D-490F-80FF-B112FEB1D642}" presName="desTx" presStyleLbl="fgAcc1" presStyleIdx="0" presStyleCnt="7">
        <dgm:presLayoutVars>
          <dgm:bulletEnabled val="1"/>
        </dgm:presLayoutVars>
      </dgm:prSet>
      <dgm:spPr/>
    </dgm:pt>
    <dgm:pt modelId="{26DD689B-83C5-4588-B430-6502A59A8EE7}" type="pres">
      <dgm:prSet presAssocID="{19B0433E-FA9D-45DA-93AB-DDC8B6C7E985}" presName="sibTrans" presStyleLbl="sibTrans2D1" presStyleIdx="0" presStyleCnt="6"/>
      <dgm:spPr/>
    </dgm:pt>
    <dgm:pt modelId="{7080FC30-84BF-4AE8-9641-7245E1BE17C8}" type="pres">
      <dgm:prSet presAssocID="{19B0433E-FA9D-45DA-93AB-DDC8B6C7E985}" presName="connTx" presStyleLbl="sibTrans2D1" presStyleIdx="0" presStyleCnt="6"/>
      <dgm:spPr/>
    </dgm:pt>
    <dgm:pt modelId="{092626F2-D762-467A-8DEE-A495E47394D5}" type="pres">
      <dgm:prSet presAssocID="{EEC6359E-6FC9-48FC-AB21-25AA66C93349}" presName="composite" presStyleCnt="0"/>
      <dgm:spPr/>
    </dgm:pt>
    <dgm:pt modelId="{645E919C-4590-4245-B649-AE2609DEE9ED}" type="pres">
      <dgm:prSet presAssocID="{EEC6359E-6FC9-48FC-AB21-25AA66C93349}" presName="parTx" presStyleLbl="node1" presStyleIdx="0" presStyleCnt="7">
        <dgm:presLayoutVars>
          <dgm:chMax val="0"/>
          <dgm:chPref val="0"/>
          <dgm:bulletEnabled val="1"/>
        </dgm:presLayoutVars>
      </dgm:prSet>
      <dgm:spPr/>
    </dgm:pt>
    <dgm:pt modelId="{86176459-9A7A-47C9-A924-543DF28167BC}" type="pres">
      <dgm:prSet presAssocID="{EEC6359E-6FC9-48FC-AB21-25AA66C93349}" presName="parSh" presStyleLbl="node1" presStyleIdx="1" presStyleCnt="7"/>
      <dgm:spPr/>
    </dgm:pt>
    <dgm:pt modelId="{725A2D49-69F9-47CF-951C-51401C9FDC09}" type="pres">
      <dgm:prSet presAssocID="{EEC6359E-6FC9-48FC-AB21-25AA66C93349}" presName="desTx" presStyleLbl="fgAcc1" presStyleIdx="1" presStyleCnt="7">
        <dgm:presLayoutVars>
          <dgm:bulletEnabled val="1"/>
        </dgm:presLayoutVars>
      </dgm:prSet>
      <dgm:spPr/>
    </dgm:pt>
    <dgm:pt modelId="{6A22ECCB-FB78-4A78-9B54-3940648D778F}" type="pres">
      <dgm:prSet presAssocID="{AB3F5591-E9FD-4389-8FAA-EAD9C8B5219C}" presName="sibTrans" presStyleLbl="sibTrans2D1" presStyleIdx="1" presStyleCnt="6"/>
      <dgm:spPr/>
    </dgm:pt>
    <dgm:pt modelId="{6C445725-89EF-4BF6-9229-C6C05C622232}" type="pres">
      <dgm:prSet presAssocID="{AB3F5591-E9FD-4389-8FAA-EAD9C8B5219C}" presName="connTx" presStyleLbl="sibTrans2D1" presStyleIdx="1" presStyleCnt="6"/>
      <dgm:spPr/>
    </dgm:pt>
    <dgm:pt modelId="{65470B3F-4F7A-4DD4-A564-36BB2385E91E}" type="pres">
      <dgm:prSet presAssocID="{561E6A5A-97E6-4328-8E50-B3D730578A0F}" presName="composite" presStyleCnt="0"/>
      <dgm:spPr/>
    </dgm:pt>
    <dgm:pt modelId="{B214B6A1-C19C-4EDE-95DC-20FEB37313EC}" type="pres">
      <dgm:prSet presAssocID="{561E6A5A-97E6-4328-8E50-B3D730578A0F}" presName="parTx" presStyleLbl="node1" presStyleIdx="1" presStyleCnt="7">
        <dgm:presLayoutVars>
          <dgm:chMax val="0"/>
          <dgm:chPref val="0"/>
          <dgm:bulletEnabled val="1"/>
        </dgm:presLayoutVars>
      </dgm:prSet>
      <dgm:spPr/>
    </dgm:pt>
    <dgm:pt modelId="{B53A09A0-2513-4A10-A03E-C11B121DB01B}" type="pres">
      <dgm:prSet presAssocID="{561E6A5A-97E6-4328-8E50-B3D730578A0F}" presName="parSh" presStyleLbl="node1" presStyleIdx="2" presStyleCnt="7"/>
      <dgm:spPr/>
    </dgm:pt>
    <dgm:pt modelId="{C14324F7-6D8E-43E2-B1EF-F7B40F475D67}" type="pres">
      <dgm:prSet presAssocID="{561E6A5A-97E6-4328-8E50-B3D730578A0F}" presName="desTx" presStyleLbl="fgAcc1" presStyleIdx="2" presStyleCnt="7">
        <dgm:presLayoutVars>
          <dgm:bulletEnabled val="1"/>
        </dgm:presLayoutVars>
      </dgm:prSet>
      <dgm:spPr/>
    </dgm:pt>
    <dgm:pt modelId="{9709B521-B2F0-4375-B2FF-7A4D4C5C03FF}" type="pres">
      <dgm:prSet presAssocID="{6C5F112F-AB68-4B4F-AD15-2D56801EF678}" presName="sibTrans" presStyleLbl="sibTrans2D1" presStyleIdx="2" presStyleCnt="6"/>
      <dgm:spPr/>
    </dgm:pt>
    <dgm:pt modelId="{76EC920F-4091-434C-A953-67DBAEBF7909}" type="pres">
      <dgm:prSet presAssocID="{6C5F112F-AB68-4B4F-AD15-2D56801EF678}" presName="connTx" presStyleLbl="sibTrans2D1" presStyleIdx="2" presStyleCnt="6"/>
      <dgm:spPr/>
    </dgm:pt>
    <dgm:pt modelId="{41676CB4-1AD5-45DC-89BE-52A0B62CD0FD}" type="pres">
      <dgm:prSet presAssocID="{911EDBEC-FA25-419E-94B9-5D9CB278CC91}" presName="composite" presStyleCnt="0"/>
      <dgm:spPr/>
    </dgm:pt>
    <dgm:pt modelId="{55D63706-F2C6-4017-9C4D-E6A17219B9F1}" type="pres">
      <dgm:prSet presAssocID="{911EDBEC-FA25-419E-94B9-5D9CB278CC91}" presName="parTx" presStyleLbl="node1" presStyleIdx="2" presStyleCnt="7">
        <dgm:presLayoutVars>
          <dgm:chMax val="0"/>
          <dgm:chPref val="0"/>
          <dgm:bulletEnabled val="1"/>
        </dgm:presLayoutVars>
      </dgm:prSet>
      <dgm:spPr/>
    </dgm:pt>
    <dgm:pt modelId="{3A38F14E-E53B-49A2-84CC-57A98778E0B0}" type="pres">
      <dgm:prSet presAssocID="{911EDBEC-FA25-419E-94B9-5D9CB278CC91}" presName="parSh" presStyleLbl="node1" presStyleIdx="3" presStyleCnt="7"/>
      <dgm:spPr/>
    </dgm:pt>
    <dgm:pt modelId="{A1F12400-BA3B-4E7C-807F-3FDACE40D841}" type="pres">
      <dgm:prSet presAssocID="{911EDBEC-FA25-419E-94B9-5D9CB278CC91}" presName="desTx" presStyleLbl="fgAcc1" presStyleIdx="3" presStyleCnt="7">
        <dgm:presLayoutVars>
          <dgm:bulletEnabled val="1"/>
        </dgm:presLayoutVars>
      </dgm:prSet>
      <dgm:spPr/>
    </dgm:pt>
    <dgm:pt modelId="{E43246B5-092F-4640-A9CB-61AACDB64474}" type="pres">
      <dgm:prSet presAssocID="{8CBBC689-5771-47B4-A136-DEDFB7E9B283}" presName="sibTrans" presStyleLbl="sibTrans2D1" presStyleIdx="3" presStyleCnt="6"/>
      <dgm:spPr/>
    </dgm:pt>
    <dgm:pt modelId="{93281529-45E2-4221-94B8-AE73666AE8CF}" type="pres">
      <dgm:prSet presAssocID="{8CBBC689-5771-47B4-A136-DEDFB7E9B283}" presName="connTx" presStyleLbl="sibTrans2D1" presStyleIdx="3" presStyleCnt="6"/>
      <dgm:spPr/>
    </dgm:pt>
    <dgm:pt modelId="{8DC5ACBF-B690-418D-9681-0ADE134BF866}" type="pres">
      <dgm:prSet presAssocID="{B2C4A525-D52B-4124-AD10-7BAFF4476313}" presName="composite" presStyleCnt="0"/>
      <dgm:spPr/>
    </dgm:pt>
    <dgm:pt modelId="{05E5C6D8-4D2A-4B40-A59F-B3E6EB4D502C}" type="pres">
      <dgm:prSet presAssocID="{B2C4A525-D52B-4124-AD10-7BAFF4476313}" presName="parTx" presStyleLbl="node1" presStyleIdx="3" presStyleCnt="7">
        <dgm:presLayoutVars>
          <dgm:chMax val="0"/>
          <dgm:chPref val="0"/>
          <dgm:bulletEnabled val="1"/>
        </dgm:presLayoutVars>
      </dgm:prSet>
      <dgm:spPr/>
    </dgm:pt>
    <dgm:pt modelId="{B5AA7995-EA41-4CBB-B367-FC9D5641A2E9}" type="pres">
      <dgm:prSet presAssocID="{B2C4A525-D52B-4124-AD10-7BAFF4476313}" presName="parSh" presStyleLbl="node1" presStyleIdx="4" presStyleCnt="7"/>
      <dgm:spPr/>
    </dgm:pt>
    <dgm:pt modelId="{9A9825AC-2358-4646-B36B-BC2A672BE7B0}" type="pres">
      <dgm:prSet presAssocID="{B2C4A525-D52B-4124-AD10-7BAFF4476313}" presName="desTx" presStyleLbl="fgAcc1" presStyleIdx="4" presStyleCnt="7">
        <dgm:presLayoutVars>
          <dgm:bulletEnabled val="1"/>
        </dgm:presLayoutVars>
      </dgm:prSet>
      <dgm:spPr/>
    </dgm:pt>
    <dgm:pt modelId="{E9057B79-D198-408C-B4E1-C2DE7DD9C214}" type="pres">
      <dgm:prSet presAssocID="{8E7A08FB-8846-4C30-8025-3C5177789105}" presName="sibTrans" presStyleLbl="sibTrans2D1" presStyleIdx="4" presStyleCnt="6"/>
      <dgm:spPr/>
    </dgm:pt>
    <dgm:pt modelId="{C5923162-2141-475A-B655-97BAFF0CA42F}" type="pres">
      <dgm:prSet presAssocID="{8E7A08FB-8846-4C30-8025-3C5177789105}" presName="connTx" presStyleLbl="sibTrans2D1" presStyleIdx="4" presStyleCnt="6"/>
      <dgm:spPr/>
    </dgm:pt>
    <dgm:pt modelId="{312AE447-6D8B-4398-B160-C10547CF2139}" type="pres">
      <dgm:prSet presAssocID="{DA0E959B-DFFE-451A-94D2-63F0ADFD8649}" presName="composite" presStyleCnt="0"/>
      <dgm:spPr/>
    </dgm:pt>
    <dgm:pt modelId="{9409B5C6-3FC4-411A-98C1-9836BE992A4A}" type="pres">
      <dgm:prSet presAssocID="{DA0E959B-DFFE-451A-94D2-63F0ADFD8649}" presName="parTx" presStyleLbl="node1" presStyleIdx="4" presStyleCnt="7">
        <dgm:presLayoutVars>
          <dgm:chMax val="0"/>
          <dgm:chPref val="0"/>
          <dgm:bulletEnabled val="1"/>
        </dgm:presLayoutVars>
      </dgm:prSet>
      <dgm:spPr/>
    </dgm:pt>
    <dgm:pt modelId="{7DDCA73D-A5A5-4A19-B291-184800E294F8}" type="pres">
      <dgm:prSet presAssocID="{DA0E959B-DFFE-451A-94D2-63F0ADFD8649}" presName="parSh" presStyleLbl="node1" presStyleIdx="5" presStyleCnt="7"/>
      <dgm:spPr/>
    </dgm:pt>
    <dgm:pt modelId="{354DC701-B886-46A8-B388-081C1DD076E7}" type="pres">
      <dgm:prSet presAssocID="{DA0E959B-DFFE-451A-94D2-63F0ADFD8649}" presName="desTx" presStyleLbl="fgAcc1" presStyleIdx="5" presStyleCnt="7">
        <dgm:presLayoutVars>
          <dgm:bulletEnabled val="1"/>
        </dgm:presLayoutVars>
      </dgm:prSet>
      <dgm:spPr/>
    </dgm:pt>
    <dgm:pt modelId="{A9B85D0A-48A3-48B8-8A9B-A0128BC1F9F7}" type="pres">
      <dgm:prSet presAssocID="{C4F036C2-2D8B-4F77-87C0-9651D9150256}" presName="sibTrans" presStyleLbl="sibTrans2D1" presStyleIdx="5" presStyleCnt="6"/>
      <dgm:spPr/>
    </dgm:pt>
    <dgm:pt modelId="{F10CF9BA-7476-482B-ACBC-EFBE8D924520}" type="pres">
      <dgm:prSet presAssocID="{C4F036C2-2D8B-4F77-87C0-9651D9150256}" presName="connTx" presStyleLbl="sibTrans2D1" presStyleIdx="5" presStyleCnt="6"/>
      <dgm:spPr/>
    </dgm:pt>
    <dgm:pt modelId="{CEF28DED-D2CA-485F-9D5B-1B239BE02E56}" type="pres">
      <dgm:prSet presAssocID="{4318DDFC-6726-40AB-A8A7-7E4EF2C27C74}" presName="composite" presStyleCnt="0"/>
      <dgm:spPr/>
    </dgm:pt>
    <dgm:pt modelId="{462A2823-5858-4991-B16B-3229ABAE2FDC}" type="pres">
      <dgm:prSet presAssocID="{4318DDFC-6726-40AB-A8A7-7E4EF2C27C74}" presName="parTx" presStyleLbl="node1" presStyleIdx="5" presStyleCnt="7">
        <dgm:presLayoutVars>
          <dgm:chMax val="0"/>
          <dgm:chPref val="0"/>
          <dgm:bulletEnabled val="1"/>
        </dgm:presLayoutVars>
      </dgm:prSet>
      <dgm:spPr/>
    </dgm:pt>
    <dgm:pt modelId="{05CBB34C-E139-4FEA-A192-C9A10F3FF503}" type="pres">
      <dgm:prSet presAssocID="{4318DDFC-6726-40AB-A8A7-7E4EF2C27C74}" presName="parSh" presStyleLbl="node1" presStyleIdx="6" presStyleCnt="7"/>
      <dgm:spPr/>
    </dgm:pt>
    <dgm:pt modelId="{D9C0C8F9-2144-4C72-BDCB-CB05BE8CF9A1}" type="pres">
      <dgm:prSet presAssocID="{4318DDFC-6726-40AB-A8A7-7E4EF2C27C74}" presName="desTx" presStyleLbl="fgAcc1" presStyleIdx="6" presStyleCnt="7">
        <dgm:presLayoutVars>
          <dgm:bulletEnabled val="1"/>
        </dgm:presLayoutVars>
      </dgm:prSet>
      <dgm:spPr/>
    </dgm:pt>
  </dgm:ptLst>
  <dgm:cxnLst>
    <dgm:cxn modelId="{50A75807-ED5E-4C84-B55C-CD5D7AFD50DE}" type="presOf" srcId="{6C5F112F-AB68-4B4F-AD15-2D56801EF678}" destId="{76EC920F-4091-434C-A953-67DBAEBF7909}" srcOrd="1" destOrd="0" presId="urn:microsoft.com/office/officeart/2005/8/layout/process3"/>
    <dgm:cxn modelId="{CB738C0C-6FA7-44EE-860B-D7E2E93637D5}" srcId="{561E6A5A-97E6-4328-8E50-B3D730578A0F}" destId="{E79E649C-8615-40C0-A71D-AE2F0DBAF1FE}" srcOrd="1" destOrd="0" parTransId="{05BD27E7-FBAC-4451-8BD3-0FE84F682EC3}" sibTransId="{382C683F-1B42-421B-825E-26AEEAC73F24}"/>
    <dgm:cxn modelId="{21BAEA0E-700A-4764-A040-3DC32B79E707}" type="presOf" srcId="{EEC6359E-6FC9-48FC-AB21-25AA66C93349}" destId="{86176459-9A7A-47C9-A924-543DF28167BC}" srcOrd="1" destOrd="0" presId="urn:microsoft.com/office/officeart/2005/8/layout/process3"/>
    <dgm:cxn modelId="{5B1A8E17-61EE-49AD-9C1B-DB08258E9D6F}" type="presOf" srcId="{EEC6359E-6FC9-48FC-AB21-25AA66C93349}" destId="{645E919C-4590-4245-B649-AE2609DEE9ED}" srcOrd="0" destOrd="0" presId="urn:microsoft.com/office/officeart/2005/8/layout/process3"/>
    <dgm:cxn modelId="{0793D318-B6C9-4825-B642-B8C6AEF3A6AC}" type="presOf" srcId="{19B0433E-FA9D-45DA-93AB-DDC8B6C7E985}" destId="{7080FC30-84BF-4AE8-9641-7245E1BE17C8}" srcOrd="1" destOrd="0" presId="urn:microsoft.com/office/officeart/2005/8/layout/process3"/>
    <dgm:cxn modelId="{DE7B5520-B77F-4F8E-8207-C8A2A52DE980}" type="presOf" srcId="{2539FB6A-7585-46D8-ADC4-C0938CB3A003}" destId="{112EE8A7-06F6-4C70-AA13-D12419AD5EF8}" srcOrd="0" destOrd="0" presId="urn:microsoft.com/office/officeart/2005/8/layout/process3"/>
    <dgm:cxn modelId="{4FC7A823-79F5-475D-920C-DA546EA132F6}" type="presOf" srcId="{37F790AB-C69B-4DFB-B709-AD6E21C540D0}" destId="{D9C0C8F9-2144-4C72-BDCB-CB05BE8CF9A1}" srcOrd="0" destOrd="1" presId="urn:microsoft.com/office/officeart/2005/8/layout/process3"/>
    <dgm:cxn modelId="{54B31F25-BE99-4F12-80D7-8260C33F00E3}" type="presOf" srcId="{44436AF4-3957-4B81-8344-2791D393A594}" destId="{725A2D49-69F9-47CF-951C-51401C9FDC09}" srcOrd="0" destOrd="1" presId="urn:microsoft.com/office/officeart/2005/8/layout/process3"/>
    <dgm:cxn modelId="{A88AA825-FA84-4082-BBEC-188FC864DED9}" srcId="{4318DDFC-6726-40AB-A8A7-7E4EF2C27C74}" destId="{37F790AB-C69B-4DFB-B709-AD6E21C540D0}" srcOrd="1" destOrd="0" parTransId="{540040DA-6A14-468C-96B4-BA352D0AC78C}" sibTransId="{B6BB705A-05C0-4F08-8228-63F277C4621E}"/>
    <dgm:cxn modelId="{28B90229-C236-4598-9D46-B8FDC2FFCC25}" type="presOf" srcId="{40DA6568-9F1D-4206-BCCD-5DBE3BB16E8B}" destId="{A1F12400-BA3B-4E7C-807F-3FDACE40D841}" srcOrd="0" destOrd="0" presId="urn:microsoft.com/office/officeart/2005/8/layout/process3"/>
    <dgm:cxn modelId="{29D83629-7549-420B-A97B-D378CBF7124C}" type="presOf" srcId="{BF336183-7A68-4A56-9E46-55A895807BEA}" destId="{9A9825AC-2358-4646-B36B-BC2A672BE7B0}" srcOrd="0" destOrd="1" presId="urn:microsoft.com/office/officeart/2005/8/layout/process3"/>
    <dgm:cxn modelId="{0F945629-6D4F-48BD-9348-C107111B913E}" type="presOf" srcId="{1FC5BF76-EE44-4064-AE9E-5D56035F4EAA}" destId="{C14324F7-6D8E-43E2-B1EF-F7B40F475D67}" srcOrd="0" destOrd="2" presId="urn:microsoft.com/office/officeart/2005/8/layout/process3"/>
    <dgm:cxn modelId="{8E6B912A-5B13-4C08-96C7-81FE6E99C449}" type="presOf" srcId="{8E7A08FB-8846-4C30-8025-3C5177789105}" destId="{E9057B79-D198-408C-B4E1-C2DE7DD9C214}" srcOrd="0" destOrd="0" presId="urn:microsoft.com/office/officeart/2005/8/layout/process3"/>
    <dgm:cxn modelId="{4AEA982A-1377-477B-B550-8F9317ACFC82}" srcId="{911EDBEC-FA25-419E-94B9-5D9CB278CC91}" destId="{2E027B38-2EA6-4073-AE54-158ABB26F135}" srcOrd="3" destOrd="0" parTransId="{34632AC8-6C07-4961-94A2-AF9B025E219E}" sibTransId="{DB7D123A-F4A3-4757-824F-B0EAC53CF446}"/>
    <dgm:cxn modelId="{867AB02A-0419-40F0-AAD4-515A16EDFA15}" type="presOf" srcId="{DD91952C-93C8-4744-9A67-3D3347D75F58}" destId="{A1F12400-BA3B-4E7C-807F-3FDACE40D841}" srcOrd="0" destOrd="1" presId="urn:microsoft.com/office/officeart/2005/8/layout/process3"/>
    <dgm:cxn modelId="{A15A7F2D-2A31-4930-8B82-B6EC3E2171DE}" srcId="{911EDBEC-FA25-419E-94B9-5D9CB278CC91}" destId="{05C31667-8517-46D3-A3A5-E6CA9A897773}" srcOrd="2" destOrd="0" parTransId="{9B48AEEF-16B5-428F-81DB-2542BCCC3BE2}" sibTransId="{CD9FBC90-0DC5-4F82-A3F4-4F9DA726FAA7}"/>
    <dgm:cxn modelId="{C897C62F-7585-4230-B281-9E620D72BF3D}" srcId="{EEC6359E-6FC9-48FC-AB21-25AA66C93349}" destId="{AFA76BA1-5A9B-40CF-8557-275E84847B1D}" srcOrd="2" destOrd="0" parTransId="{0222AC8D-B4FD-43DD-89F6-42B6995E2DFB}" sibTransId="{18F7253A-AEFE-4164-A04D-4721291C6019}"/>
    <dgm:cxn modelId="{6C4EF530-330B-43CF-9C42-7CDDCF196EAA}" type="presOf" srcId="{B2C4A525-D52B-4124-AD10-7BAFF4476313}" destId="{B5AA7995-EA41-4CBB-B367-FC9D5641A2E9}" srcOrd="1" destOrd="0" presId="urn:microsoft.com/office/officeart/2005/8/layout/process3"/>
    <dgm:cxn modelId="{FB9F1636-955C-4026-9F8A-87D66DD9D4B1}" srcId="{EEC6359E-6FC9-48FC-AB21-25AA66C93349}" destId="{44436AF4-3957-4B81-8344-2791D393A594}" srcOrd="1" destOrd="0" parTransId="{2D1CB4A2-FBF8-4D00-A287-64961EBAB470}" sibTransId="{DB69ECD4-27C7-4D23-BC74-DF5B51578E80}"/>
    <dgm:cxn modelId="{AB020239-03DF-47D8-97AA-DEB314ADAB26}" srcId="{561E6A5A-97E6-4328-8E50-B3D730578A0F}" destId="{1CB15314-EF76-4BC4-98DE-E709C1B6B9C5}" srcOrd="3" destOrd="0" parTransId="{CBBB40CB-052B-47CA-B2BE-89F4E04CE56F}" sibTransId="{448DF354-84FC-4533-AEFD-F609F2062B67}"/>
    <dgm:cxn modelId="{C0EC9139-BB62-42F6-A5AE-05C1B25A4939}" type="presOf" srcId="{54F44E97-44D3-486D-B2CB-8AF35EE033E3}" destId="{725A2D49-69F9-47CF-951C-51401C9FDC09}" srcOrd="0" destOrd="0" presId="urn:microsoft.com/office/officeart/2005/8/layout/process3"/>
    <dgm:cxn modelId="{C8D08D3C-C3F5-4DD2-BE0C-F1486C6F1A6E}" type="presOf" srcId="{D85EAAE2-0BA2-42DF-B1AC-AB00B38991B7}" destId="{9A9825AC-2358-4646-B36B-BC2A672BE7B0}" srcOrd="0" destOrd="2" presId="urn:microsoft.com/office/officeart/2005/8/layout/process3"/>
    <dgm:cxn modelId="{03918C3E-EDED-40F5-BDC2-9A87A14BCDC9}" type="presOf" srcId="{AB3F5591-E9FD-4389-8FAA-EAD9C8B5219C}" destId="{6A22ECCB-FB78-4A78-9B54-3940648D778F}" srcOrd="0" destOrd="0" presId="urn:microsoft.com/office/officeart/2005/8/layout/process3"/>
    <dgm:cxn modelId="{94F2533F-750D-4F4D-BAD3-AA1FD3C9A045}" type="presOf" srcId="{8E7A08FB-8846-4C30-8025-3C5177789105}" destId="{C5923162-2141-475A-B655-97BAFF0CA42F}" srcOrd="1" destOrd="0" presId="urn:microsoft.com/office/officeart/2005/8/layout/process3"/>
    <dgm:cxn modelId="{ADA9E65D-A27F-4963-A4D7-74D32905BDFC}" type="presOf" srcId="{05C31667-8517-46D3-A3A5-E6CA9A897773}" destId="{A1F12400-BA3B-4E7C-807F-3FDACE40D841}" srcOrd="0" destOrd="2" presId="urn:microsoft.com/office/officeart/2005/8/layout/process3"/>
    <dgm:cxn modelId="{6476715F-EE9C-47B1-A726-7D6D97974892}" srcId="{508D0746-A53D-490F-80FF-B112FEB1D642}" destId="{8BD4AA90-C8F1-4CAF-B7B5-A2AA4050B9C9}" srcOrd="2" destOrd="0" parTransId="{3929144A-946C-4635-BE91-0F61CDE9216A}" sibTransId="{EE1EB98D-6315-4AE6-92CF-12CEE394CD83}"/>
    <dgm:cxn modelId="{D1D13D41-4403-4A2A-A943-03BF957512E3}" srcId="{4318DDFC-6726-40AB-A8A7-7E4EF2C27C74}" destId="{EA97CBE0-02E7-4BB8-921A-A6A6CA7FE319}" srcOrd="0" destOrd="0" parTransId="{1E160AB8-CB4A-460B-9941-A13C57675AAE}" sibTransId="{A7CF882C-D92C-437F-8B56-7554A384645D}"/>
    <dgm:cxn modelId="{65600B42-B3F8-4621-BAA3-0C3F7F2ECE49}" type="presOf" srcId="{2817C776-FAEB-4092-8586-DF8F4DE9CDDD}" destId="{C14324F7-6D8E-43E2-B1EF-F7B40F475D67}" srcOrd="0" destOrd="0" presId="urn:microsoft.com/office/officeart/2005/8/layout/process3"/>
    <dgm:cxn modelId="{4E6E1E42-66AC-4761-8BFB-0855F5C3BF9D}" type="presOf" srcId="{E79E649C-8615-40C0-A71D-AE2F0DBAF1FE}" destId="{C14324F7-6D8E-43E2-B1EF-F7B40F475D67}" srcOrd="0" destOrd="1" presId="urn:microsoft.com/office/officeart/2005/8/layout/process3"/>
    <dgm:cxn modelId="{0E0D2065-2FCA-4D1F-B5BA-2CEC5F3A9D87}" type="presOf" srcId="{561E6A5A-97E6-4328-8E50-B3D730578A0F}" destId="{B214B6A1-C19C-4EDE-95DC-20FEB37313EC}" srcOrd="0" destOrd="0" presId="urn:microsoft.com/office/officeart/2005/8/layout/process3"/>
    <dgm:cxn modelId="{5D55D068-C470-41A8-95EC-C744B93E71B3}" type="presOf" srcId="{508D0746-A53D-490F-80FF-B112FEB1D642}" destId="{22CAAB9A-B22F-4DC9-AD6A-FFB100073711}" srcOrd="1" destOrd="0" presId="urn:microsoft.com/office/officeart/2005/8/layout/process3"/>
    <dgm:cxn modelId="{5462A769-A2A5-4BC6-A811-6A06BF07978F}" srcId="{19DCB079-AD56-4A3A-982B-921649306555}" destId="{561E6A5A-97E6-4328-8E50-B3D730578A0F}" srcOrd="2" destOrd="0" parTransId="{BF5DDEDF-C1A2-4DC0-8C83-0B8DF8B376F4}" sibTransId="{6C5F112F-AB68-4B4F-AD15-2D56801EF678}"/>
    <dgm:cxn modelId="{8744D469-8CC4-4D03-9F4A-94C29F96C2A8}" srcId="{B2C4A525-D52B-4124-AD10-7BAFF4476313}" destId="{41F71405-6B6C-4D25-AA99-220B5748BDF3}" srcOrd="0" destOrd="0" parTransId="{53487CE4-6917-4E3F-93FB-99E842BE61FB}" sibTransId="{B8A9FEC9-6900-41D4-A8FC-1AB73885890C}"/>
    <dgm:cxn modelId="{2B7EF449-5526-4185-B142-120EB7765318}" srcId="{19DCB079-AD56-4A3A-982B-921649306555}" destId="{B2C4A525-D52B-4124-AD10-7BAFF4476313}" srcOrd="4" destOrd="0" parTransId="{5C02D851-6C91-4BCF-B4BE-5C773BE986A5}" sibTransId="{8E7A08FB-8846-4C30-8025-3C5177789105}"/>
    <dgm:cxn modelId="{6A783E6B-6491-4512-B228-88AC04FF0480}" srcId="{B2C4A525-D52B-4124-AD10-7BAFF4476313}" destId="{D85EAAE2-0BA2-42DF-B1AC-AB00B38991B7}" srcOrd="2" destOrd="0" parTransId="{9E9028EC-FA59-4705-B8E3-7A0EB55785C8}" sibTransId="{B4530390-6BEA-4D6E-A436-C86DC231075C}"/>
    <dgm:cxn modelId="{6956B16E-A4A7-4339-8E65-B017000F7A9C}" type="presOf" srcId="{19B0433E-FA9D-45DA-93AB-DDC8B6C7E985}" destId="{26DD689B-83C5-4588-B430-6502A59A8EE7}" srcOrd="0" destOrd="0" presId="urn:microsoft.com/office/officeart/2005/8/layout/process3"/>
    <dgm:cxn modelId="{DACCBF50-6AF7-4D81-AE9A-563754C789A4}" srcId="{561E6A5A-97E6-4328-8E50-B3D730578A0F}" destId="{1FC5BF76-EE44-4064-AE9E-5D56035F4EAA}" srcOrd="2" destOrd="0" parTransId="{7A174C28-9AA5-4BFE-A016-3C192483F215}" sibTransId="{943BE3B8-A780-493F-B324-0FF744882B99}"/>
    <dgm:cxn modelId="{7D96AF51-D6E5-4C2A-A502-DF495570D3EB}" type="presOf" srcId="{8CBBC689-5771-47B4-A136-DEDFB7E9B283}" destId="{93281529-45E2-4221-94B8-AE73666AE8CF}" srcOrd="1" destOrd="0" presId="urn:microsoft.com/office/officeart/2005/8/layout/process3"/>
    <dgm:cxn modelId="{1979A777-91FE-4C78-AE60-5776506DCE95}" type="presOf" srcId="{2E027B38-2EA6-4073-AE54-158ABB26F135}" destId="{A1F12400-BA3B-4E7C-807F-3FDACE40D841}" srcOrd="0" destOrd="3" presId="urn:microsoft.com/office/officeart/2005/8/layout/process3"/>
    <dgm:cxn modelId="{5D714C59-C04C-4C44-9177-DE520EB7C2C3}" type="presOf" srcId="{6C5F112F-AB68-4B4F-AD15-2D56801EF678}" destId="{9709B521-B2F0-4375-B2FF-7A4D4C5C03FF}" srcOrd="0" destOrd="0" presId="urn:microsoft.com/office/officeart/2005/8/layout/process3"/>
    <dgm:cxn modelId="{1DF3E75A-FCFC-436C-B807-09FF87DFDFD0}" srcId="{911EDBEC-FA25-419E-94B9-5D9CB278CC91}" destId="{DD91952C-93C8-4744-9A67-3D3347D75F58}" srcOrd="1" destOrd="0" parTransId="{795E9345-2FC9-4479-9C0E-9A14D2C9B7C1}" sibTransId="{1CB2CBF9-DDFB-4BA2-8A53-3F48D4D7EC19}"/>
    <dgm:cxn modelId="{6A8E467B-D621-4E83-A151-78A87E77D256}" type="presOf" srcId="{561E6A5A-97E6-4328-8E50-B3D730578A0F}" destId="{B53A09A0-2513-4A10-A03E-C11B121DB01B}" srcOrd="1" destOrd="0" presId="urn:microsoft.com/office/officeart/2005/8/layout/process3"/>
    <dgm:cxn modelId="{E1877D7B-EA67-4FB3-B11F-9EC2B0B5EE79}" type="presOf" srcId="{AB3F5591-E9FD-4389-8FAA-EAD9C8B5219C}" destId="{6C445725-89EF-4BF6-9229-C6C05C622232}" srcOrd="1" destOrd="0" presId="urn:microsoft.com/office/officeart/2005/8/layout/process3"/>
    <dgm:cxn modelId="{DE35397D-E166-4782-A1AC-5BB56ECA4ADA}" type="presOf" srcId="{1CB15314-EF76-4BC4-98DE-E709C1B6B9C5}" destId="{C14324F7-6D8E-43E2-B1EF-F7B40F475D67}" srcOrd="0" destOrd="3" presId="urn:microsoft.com/office/officeart/2005/8/layout/process3"/>
    <dgm:cxn modelId="{3523B77E-7F54-4215-A60A-8BB545367275}" srcId="{DA0E959B-DFFE-451A-94D2-63F0ADFD8649}" destId="{DEC11CAF-2E89-4F39-910B-48A3B287D2A7}" srcOrd="1" destOrd="0" parTransId="{3965B4A9-8A27-4AC5-8DDC-9433FA3360B1}" sibTransId="{06FEB5A1-A7DD-457A-9C67-A9B53E57C14D}"/>
    <dgm:cxn modelId="{35772583-FBA0-4C14-BBF4-F55537B09BEC}" type="presOf" srcId="{911EDBEC-FA25-419E-94B9-5D9CB278CC91}" destId="{55D63706-F2C6-4017-9C4D-E6A17219B9F1}" srcOrd="0" destOrd="0" presId="urn:microsoft.com/office/officeart/2005/8/layout/process3"/>
    <dgm:cxn modelId="{A42D928C-0A9A-42A4-8700-FA544ECD3E68}" srcId="{508D0746-A53D-490F-80FF-B112FEB1D642}" destId="{2539FB6A-7585-46D8-ADC4-C0938CB3A003}" srcOrd="0" destOrd="0" parTransId="{6D3341B4-6D35-4EB4-8D82-58F2558619E1}" sibTransId="{7BC41ECA-4753-422A-8F55-DEBF7018DC1F}"/>
    <dgm:cxn modelId="{8695C58C-84A7-47FC-85CF-A39CE3BB2488}" type="presOf" srcId="{8CBBC689-5771-47B4-A136-DEDFB7E9B283}" destId="{E43246B5-092F-4640-A9CB-61AACDB64474}" srcOrd="0" destOrd="0" presId="urn:microsoft.com/office/officeart/2005/8/layout/process3"/>
    <dgm:cxn modelId="{42EA228D-36E0-44CC-8881-26B93939E054}" srcId="{911EDBEC-FA25-419E-94B9-5D9CB278CC91}" destId="{40DA6568-9F1D-4206-BCCD-5DBE3BB16E8B}" srcOrd="0" destOrd="0" parTransId="{29AA4776-09AC-4AB5-9690-4FD0FB7F79B3}" sibTransId="{674032D4-87AC-4F01-9235-1E56C1B0F801}"/>
    <dgm:cxn modelId="{D097158F-089A-4C56-9019-E34A7582BD65}" srcId="{911EDBEC-FA25-419E-94B9-5D9CB278CC91}" destId="{DE199654-7DBB-4AC4-AC70-CD883EE8CA19}" srcOrd="4" destOrd="0" parTransId="{3AED2015-0020-402C-A9CA-D6949FB6824A}" sibTransId="{54FE6F09-6D8E-4F9D-A634-5B5DDA3E9EF3}"/>
    <dgm:cxn modelId="{408E4091-BD7D-4285-AF32-A718794F80C0}" type="presOf" srcId="{B2C4A525-D52B-4124-AD10-7BAFF4476313}" destId="{05E5C6D8-4D2A-4B40-A59F-B3E6EB4D502C}" srcOrd="0" destOrd="0" presId="urn:microsoft.com/office/officeart/2005/8/layout/process3"/>
    <dgm:cxn modelId="{EF346292-80BD-4442-9710-A7136D39D926}" type="presOf" srcId="{DEC11CAF-2E89-4F39-910B-48A3B287D2A7}" destId="{354DC701-B886-46A8-B388-081C1DD076E7}" srcOrd="0" destOrd="1" presId="urn:microsoft.com/office/officeart/2005/8/layout/process3"/>
    <dgm:cxn modelId="{D7E03694-946D-4FBB-98BF-B0F712092A81}" type="presOf" srcId="{DA0E959B-DFFE-451A-94D2-63F0ADFD8649}" destId="{9409B5C6-3FC4-411A-98C1-9836BE992A4A}" srcOrd="0" destOrd="0" presId="urn:microsoft.com/office/officeart/2005/8/layout/process3"/>
    <dgm:cxn modelId="{D96BDD95-F2F1-4D47-8F20-3E9AE2ACE912}" srcId="{508D0746-A53D-490F-80FF-B112FEB1D642}" destId="{52A07EBF-E35C-404C-B89B-CBDD5CA40788}" srcOrd="1" destOrd="0" parTransId="{368D9ADF-51DA-4070-9824-9A2A465335A8}" sibTransId="{614800A1-794C-4376-BE24-C544695222E0}"/>
    <dgm:cxn modelId="{4B16BE97-DA91-4058-8965-B92D0A8F8500}" type="presOf" srcId="{DA0E959B-DFFE-451A-94D2-63F0ADFD8649}" destId="{7DDCA73D-A5A5-4A19-B291-184800E294F8}" srcOrd="1" destOrd="0" presId="urn:microsoft.com/office/officeart/2005/8/layout/process3"/>
    <dgm:cxn modelId="{47668899-612A-4DFF-A9AE-5DA5EC980223}" type="presOf" srcId="{AFA76BA1-5A9B-40CF-8557-275E84847B1D}" destId="{725A2D49-69F9-47CF-951C-51401C9FDC09}" srcOrd="0" destOrd="2" presId="urn:microsoft.com/office/officeart/2005/8/layout/process3"/>
    <dgm:cxn modelId="{639863A0-1AEB-4BE0-8F21-86F83320F44E}" type="presOf" srcId="{DE199654-7DBB-4AC4-AC70-CD883EE8CA19}" destId="{A1F12400-BA3B-4E7C-807F-3FDACE40D841}" srcOrd="0" destOrd="4" presId="urn:microsoft.com/office/officeart/2005/8/layout/process3"/>
    <dgm:cxn modelId="{E21892A3-4E53-4219-A407-884F2AF7E30C}" type="presOf" srcId="{C4F036C2-2D8B-4F77-87C0-9651D9150256}" destId="{F10CF9BA-7476-482B-ACBC-EFBE8D924520}" srcOrd="1" destOrd="0" presId="urn:microsoft.com/office/officeart/2005/8/layout/process3"/>
    <dgm:cxn modelId="{ED6BE9A6-A004-4113-9A08-635AE47FA24D}" type="presOf" srcId="{4318DDFC-6726-40AB-A8A7-7E4EF2C27C74}" destId="{05CBB34C-E139-4FEA-A192-C9A10F3FF503}" srcOrd="1" destOrd="0" presId="urn:microsoft.com/office/officeart/2005/8/layout/process3"/>
    <dgm:cxn modelId="{E7C9DFA7-F846-4A18-9A04-6F6168722F40}" type="presOf" srcId="{911EDBEC-FA25-419E-94B9-5D9CB278CC91}" destId="{3A38F14E-E53B-49A2-84CC-57A98778E0B0}" srcOrd="1" destOrd="0" presId="urn:microsoft.com/office/officeart/2005/8/layout/process3"/>
    <dgm:cxn modelId="{402E78AF-32EF-4366-A09F-9E64E239BCD1}" srcId="{19DCB079-AD56-4A3A-982B-921649306555}" destId="{DA0E959B-DFFE-451A-94D2-63F0ADFD8649}" srcOrd="5" destOrd="0" parTransId="{F3FD8E7D-4573-4C2B-BF80-9A36D2BE317D}" sibTransId="{C4F036C2-2D8B-4F77-87C0-9651D9150256}"/>
    <dgm:cxn modelId="{F0C3E7C1-4918-41B5-91C5-BC85E1073680}" srcId="{19DCB079-AD56-4A3A-982B-921649306555}" destId="{508D0746-A53D-490F-80FF-B112FEB1D642}" srcOrd="0" destOrd="0" parTransId="{02ADC792-9F40-47C9-A9E7-591D774AFCDE}" sibTransId="{19B0433E-FA9D-45DA-93AB-DDC8B6C7E985}"/>
    <dgm:cxn modelId="{CC591CC7-A1F2-42A7-BA68-DB9F1DD0A63A}" type="presOf" srcId="{8BD4AA90-C8F1-4CAF-B7B5-A2AA4050B9C9}" destId="{112EE8A7-06F6-4C70-AA13-D12419AD5EF8}" srcOrd="0" destOrd="2" presId="urn:microsoft.com/office/officeart/2005/8/layout/process3"/>
    <dgm:cxn modelId="{B23B5CC7-2394-428A-AACB-E458E01D4A4C}" srcId="{EEC6359E-6FC9-48FC-AB21-25AA66C93349}" destId="{54F44E97-44D3-486D-B2CB-8AF35EE033E3}" srcOrd="0" destOrd="0" parTransId="{C766C770-E268-44F2-9255-BE8065DCCB8E}" sibTransId="{1DE27275-926C-48AD-A917-EE0D068AEE88}"/>
    <dgm:cxn modelId="{FD65A6CA-6813-4250-A850-E3D464A38FD7}" srcId="{B2C4A525-D52B-4124-AD10-7BAFF4476313}" destId="{BF336183-7A68-4A56-9E46-55A895807BEA}" srcOrd="1" destOrd="0" parTransId="{7E585ACE-BA5F-4ECC-93B0-483B34FBF837}" sibTransId="{A8656123-E8D3-476D-9DA7-42EAA84179F4}"/>
    <dgm:cxn modelId="{8FF21FCC-7DF3-4A79-AD6E-4D13D3068D74}" type="presOf" srcId="{508D0746-A53D-490F-80FF-B112FEB1D642}" destId="{B2162161-C0A9-4537-9C86-46D9E3CDF79B}" srcOrd="0" destOrd="0" presId="urn:microsoft.com/office/officeart/2005/8/layout/process3"/>
    <dgm:cxn modelId="{76B7F9D6-9D38-4299-A491-918934CDF668}" srcId="{DA0E959B-DFFE-451A-94D2-63F0ADFD8649}" destId="{E8A71274-671B-46A2-B416-DB8FDEC17DA3}" srcOrd="0" destOrd="0" parTransId="{3845FB4C-1789-4A13-B029-901D21A9B94C}" sibTransId="{194898DD-9BFB-49EE-BFA6-96B6E77E4B26}"/>
    <dgm:cxn modelId="{6FB418D9-5E6F-4281-982C-735E373CAE95}" type="presOf" srcId="{52A07EBF-E35C-404C-B89B-CBDD5CA40788}" destId="{112EE8A7-06F6-4C70-AA13-D12419AD5EF8}" srcOrd="0" destOrd="1" presId="urn:microsoft.com/office/officeart/2005/8/layout/process3"/>
    <dgm:cxn modelId="{6FA650DC-EDDD-4964-B714-458F2049864E}" type="presOf" srcId="{C4F036C2-2D8B-4F77-87C0-9651D9150256}" destId="{A9B85D0A-48A3-48B8-8A9B-A0128BC1F9F7}" srcOrd="0" destOrd="0" presId="urn:microsoft.com/office/officeart/2005/8/layout/process3"/>
    <dgm:cxn modelId="{590B8BE0-5CFF-4D35-A127-8D06A59769A5}" srcId="{19DCB079-AD56-4A3A-982B-921649306555}" destId="{EEC6359E-6FC9-48FC-AB21-25AA66C93349}" srcOrd="1" destOrd="0" parTransId="{67DCACF4-0615-44D4-A18D-437C494F824D}" sibTransId="{AB3F5591-E9FD-4389-8FAA-EAD9C8B5219C}"/>
    <dgm:cxn modelId="{DCB782E2-A321-49E6-91DC-9CB52009ECB9}" type="presOf" srcId="{41F71405-6B6C-4D25-AA99-220B5748BDF3}" destId="{9A9825AC-2358-4646-B36B-BC2A672BE7B0}" srcOrd="0" destOrd="0" presId="urn:microsoft.com/office/officeart/2005/8/layout/process3"/>
    <dgm:cxn modelId="{A6FBC5EA-8171-4B9F-A2BA-2831C1F9B2F9}" srcId="{561E6A5A-97E6-4328-8E50-B3D730578A0F}" destId="{2817C776-FAEB-4092-8586-DF8F4DE9CDDD}" srcOrd="0" destOrd="0" parTransId="{39128C56-BA59-420C-870F-72C958409D15}" sibTransId="{344A1E7C-67BD-4305-BCBF-A46AFF40A4D2}"/>
    <dgm:cxn modelId="{55E012F0-6D7C-4D0E-9331-CF96AC4DF491}" type="presOf" srcId="{4318DDFC-6726-40AB-A8A7-7E4EF2C27C74}" destId="{462A2823-5858-4991-B16B-3229ABAE2FDC}" srcOrd="0" destOrd="0" presId="urn:microsoft.com/office/officeart/2005/8/layout/process3"/>
    <dgm:cxn modelId="{1519D2F2-59E3-4140-9EDA-1B241D0ECCB9}" type="presOf" srcId="{19DCB079-AD56-4A3A-982B-921649306555}" destId="{F7AEBE82-17A4-462B-9386-A2AB335270F7}" srcOrd="0" destOrd="0" presId="urn:microsoft.com/office/officeart/2005/8/layout/process3"/>
    <dgm:cxn modelId="{A650A9F8-82A8-429F-8F49-1484A820D690}" srcId="{19DCB079-AD56-4A3A-982B-921649306555}" destId="{4318DDFC-6726-40AB-A8A7-7E4EF2C27C74}" srcOrd="6" destOrd="0" parTransId="{E343664D-92F6-41CF-BA06-4838596C1E1A}" sibTransId="{65013086-C010-48E8-969B-B41381DF1A35}"/>
    <dgm:cxn modelId="{DB5038FB-9CC6-4052-AEE8-E8A16DBBFF74}" type="presOf" srcId="{E8A71274-671B-46A2-B416-DB8FDEC17DA3}" destId="{354DC701-B886-46A8-B388-081C1DD076E7}" srcOrd="0" destOrd="0" presId="urn:microsoft.com/office/officeart/2005/8/layout/process3"/>
    <dgm:cxn modelId="{930177FF-BFB3-4D7C-90E8-ADD1E6652F8C}" srcId="{19DCB079-AD56-4A3A-982B-921649306555}" destId="{911EDBEC-FA25-419E-94B9-5D9CB278CC91}" srcOrd="3" destOrd="0" parTransId="{AEDF0C34-E4BD-471B-833A-D17E6E7D5282}" sibTransId="{8CBBC689-5771-47B4-A136-DEDFB7E9B283}"/>
    <dgm:cxn modelId="{4279C8FF-B2FC-4F83-ADCD-FF7115A2DCFB}" type="presOf" srcId="{EA97CBE0-02E7-4BB8-921A-A6A6CA7FE319}" destId="{D9C0C8F9-2144-4C72-BDCB-CB05BE8CF9A1}" srcOrd="0" destOrd="0" presId="urn:microsoft.com/office/officeart/2005/8/layout/process3"/>
    <dgm:cxn modelId="{A1665B64-4003-4D72-9E3A-7344C69638AD}" type="presParOf" srcId="{F7AEBE82-17A4-462B-9386-A2AB335270F7}" destId="{8EC048FE-E863-449D-8E70-F4203ADB5153}" srcOrd="0" destOrd="0" presId="urn:microsoft.com/office/officeart/2005/8/layout/process3"/>
    <dgm:cxn modelId="{4D60815B-650A-451C-8E13-A0AD7717F3EE}" type="presParOf" srcId="{8EC048FE-E863-449D-8E70-F4203ADB5153}" destId="{B2162161-C0A9-4537-9C86-46D9E3CDF79B}" srcOrd="0" destOrd="0" presId="urn:microsoft.com/office/officeart/2005/8/layout/process3"/>
    <dgm:cxn modelId="{7A3EC2E3-AC5E-45AF-9E1C-25A279B07A30}" type="presParOf" srcId="{8EC048FE-E863-449D-8E70-F4203ADB5153}" destId="{22CAAB9A-B22F-4DC9-AD6A-FFB100073711}" srcOrd="1" destOrd="0" presId="urn:microsoft.com/office/officeart/2005/8/layout/process3"/>
    <dgm:cxn modelId="{638787C5-0F1C-49F8-B136-6752A30103B9}" type="presParOf" srcId="{8EC048FE-E863-449D-8E70-F4203ADB5153}" destId="{112EE8A7-06F6-4C70-AA13-D12419AD5EF8}" srcOrd="2" destOrd="0" presId="urn:microsoft.com/office/officeart/2005/8/layout/process3"/>
    <dgm:cxn modelId="{B5316180-5DD1-4469-86A7-9BA6347A7C3A}" type="presParOf" srcId="{F7AEBE82-17A4-462B-9386-A2AB335270F7}" destId="{26DD689B-83C5-4588-B430-6502A59A8EE7}" srcOrd="1" destOrd="0" presId="urn:microsoft.com/office/officeart/2005/8/layout/process3"/>
    <dgm:cxn modelId="{F9B7AF9E-1BF5-4BA7-AA5D-08C9A4015FBE}" type="presParOf" srcId="{26DD689B-83C5-4588-B430-6502A59A8EE7}" destId="{7080FC30-84BF-4AE8-9641-7245E1BE17C8}" srcOrd="0" destOrd="0" presId="urn:microsoft.com/office/officeart/2005/8/layout/process3"/>
    <dgm:cxn modelId="{F2C3255A-B33F-4FB3-A26F-F1C946B60A12}" type="presParOf" srcId="{F7AEBE82-17A4-462B-9386-A2AB335270F7}" destId="{092626F2-D762-467A-8DEE-A495E47394D5}" srcOrd="2" destOrd="0" presId="urn:microsoft.com/office/officeart/2005/8/layout/process3"/>
    <dgm:cxn modelId="{BC069EFB-67D1-4359-9D0D-01FADBD74B0B}" type="presParOf" srcId="{092626F2-D762-467A-8DEE-A495E47394D5}" destId="{645E919C-4590-4245-B649-AE2609DEE9ED}" srcOrd="0" destOrd="0" presId="urn:microsoft.com/office/officeart/2005/8/layout/process3"/>
    <dgm:cxn modelId="{7A35C878-3EB4-4B15-8CC3-5F8436286B77}" type="presParOf" srcId="{092626F2-D762-467A-8DEE-A495E47394D5}" destId="{86176459-9A7A-47C9-A924-543DF28167BC}" srcOrd="1" destOrd="0" presId="urn:microsoft.com/office/officeart/2005/8/layout/process3"/>
    <dgm:cxn modelId="{2E02FA57-40D9-4461-8974-5B795C403809}" type="presParOf" srcId="{092626F2-D762-467A-8DEE-A495E47394D5}" destId="{725A2D49-69F9-47CF-951C-51401C9FDC09}" srcOrd="2" destOrd="0" presId="urn:microsoft.com/office/officeart/2005/8/layout/process3"/>
    <dgm:cxn modelId="{998C16FF-7916-4771-9840-312819C0D1F9}" type="presParOf" srcId="{F7AEBE82-17A4-462B-9386-A2AB335270F7}" destId="{6A22ECCB-FB78-4A78-9B54-3940648D778F}" srcOrd="3" destOrd="0" presId="urn:microsoft.com/office/officeart/2005/8/layout/process3"/>
    <dgm:cxn modelId="{58D0411B-BBE1-40DC-A172-DB896767CDD5}" type="presParOf" srcId="{6A22ECCB-FB78-4A78-9B54-3940648D778F}" destId="{6C445725-89EF-4BF6-9229-C6C05C622232}" srcOrd="0" destOrd="0" presId="urn:microsoft.com/office/officeart/2005/8/layout/process3"/>
    <dgm:cxn modelId="{D33D90EA-2E64-4339-A290-FDF28C4E3268}" type="presParOf" srcId="{F7AEBE82-17A4-462B-9386-A2AB335270F7}" destId="{65470B3F-4F7A-4DD4-A564-36BB2385E91E}" srcOrd="4" destOrd="0" presId="urn:microsoft.com/office/officeart/2005/8/layout/process3"/>
    <dgm:cxn modelId="{E45B988B-B3B2-497B-AC95-CBC4D0CC7A12}" type="presParOf" srcId="{65470B3F-4F7A-4DD4-A564-36BB2385E91E}" destId="{B214B6A1-C19C-4EDE-95DC-20FEB37313EC}" srcOrd="0" destOrd="0" presId="urn:microsoft.com/office/officeart/2005/8/layout/process3"/>
    <dgm:cxn modelId="{9F6B3DED-FCA0-4BA1-94F1-AA8396117E75}" type="presParOf" srcId="{65470B3F-4F7A-4DD4-A564-36BB2385E91E}" destId="{B53A09A0-2513-4A10-A03E-C11B121DB01B}" srcOrd="1" destOrd="0" presId="urn:microsoft.com/office/officeart/2005/8/layout/process3"/>
    <dgm:cxn modelId="{80334E68-15F7-42DD-9D85-48DBF7209052}" type="presParOf" srcId="{65470B3F-4F7A-4DD4-A564-36BB2385E91E}" destId="{C14324F7-6D8E-43E2-B1EF-F7B40F475D67}" srcOrd="2" destOrd="0" presId="urn:microsoft.com/office/officeart/2005/8/layout/process3"/>
    <dgm:cxn modelId="{D3AEBC7C-752E-4772-A886-19FB43EA47A0}" type="presParOf" srcId="{F7AEBE82-17A4-462B-9386-A2AB335270F7}" destId="{9709B521-B2F0-4375-B2FF-7A4D4C5C03FF}" srcOrd="5" destOrd="0" presId="urn:microsoft.com/office/officeart/2005/8/layout/process3"/>
    <dgm:cxn modelId="{66A9557A-8BA6-41C2-B21D-CECB4CFA18C8}" type="presParOf" srcId="{9709B521-B2F0-4375-B2FF-7A4D4C5C03FF}" destId="{76EC920F-4091-434C-A953-67DBAEBF7909}" srcOrd="0" destOrd="0" presId="urn:microsoft.com/office/officeart/2005/8/layout/process3"/>
    <dgm:cxn modelId="{4CD3CC7E-835D-4CFD-A9A6-98CD464B285C}" type="presParOf" srcId="{F7AEBE82-17A4-462B-9386-A2AB335270F7}" destId="{41676CB4-1AD5-45DC-89BE-52A0B62CD0FD}" srcOrd="6" destOrd="0" presId="urn:microsoft.com/office/officeart/2005/8/layout/process3"/>
    <dgm:cxn modelId="{F7BD30A5-21C5-46E8-A63E-3B776418DCDC}" type="presParOf" srcId="{41676CB4-1AD5-45DC-89BE-52A0B62CD0FD}" destId="{55D63706-F2C6-4017-9C4D-E6A17219B9F1}" srcOrd="0" destOrd="0" presId="urn:microsoft.com/office/officeart/2005/8/layout/process3"/>
    <dgm:cxn modelId="{9C740AAD-D307-43C1-B89F-2890BDB91FF8}" type="presParOf" srcId="{41676CB4-1AD5-45DC-89BE-52A0B62CD0FD}" destId="{3A38F14E-E53B-49A2-84CC-57A98778E0B0}" srcOrd="1" destOrd="0" presId="urn:microsoft.com/office/officeart/2005/8/layout/process3"/>
    <dgm:cxn modelId="{0C53EC3A-6460-4E8C-8A61-160302AE9BC4}" type="presParOf" srcId="{41676CB4-1AD5-45DC-89BE-52A0B62CD0FD}" destId="{A1F12400-BA3B-4E7C-807F-3FDACE40D841}" srcOrd="2" destOrd="0" presId="urn:microsoft.com/office/officeart/2005/8/layout/process3"/>
    <dgm:cxn modelId="{6B12FDF9-91F4-494D-A5B8-343D892B7C21}" type="presParOf" srcId="{F7AEBE82-17A4-462B-9386-A2AB335270F7}" destId="{E43246B5-092F-4640-A9CB-61AACDB64474}" srcOrd="7" destOrd="0" presId="urn:microsoft.com/office/officeart/2005/8/layout/process3"/>
    <dgm:cxn modelId="{99789B33-8D5C-42A7-8B80-414A0B47CAC7}" type="presParOf" srcId="{E43246B5-092F-4640-A9CB-61AACDB64474}" destId="{93281529-45E2-4221-94B8-AE73666AE8CF}" srcOrd="0" destOrd="0" presId="urn:microsoft.com/office/officeart/2005/8/layout/process3"/>
    <dgm:cxn modelId="{8918B23C-1878-4DD6-992C-0E2564739A44}" type="presParOf" srcId="{F7AEBE82-17A4-462B-9386-A2AB335270F7}" destId="{8DC5ACBF-B690-418D-9681-0ADE134BF866}" srcOrd="8" destOrd="0" presId="urn:microsoft.com/office/officeart/2005/8/layout/process3"/>
    <dgm:cxn modelId="{6F791CBA-31FD-400B-8EBF-770F677F65FC}" type="presParOf" srcId="{8DC5ACBF-B690-418D-9681-0ADE134BF866}" destId="{05E5C6D8-4D2A-4B40-A59F-B3E6EB4D502C}" srcOrd="0" destOrd="0" presId="urn:microsoft.com/office/officeart/2005/8/layout/process3"/>
    <dgm:cxn modelId="{BDA6106C-62CB-45A6-B016-0A42D0B1F00C}" type="presParOf" srcId="{8DC5ACBF-B690-418D-9681-0ADE134BF866}" destId="{B5AA7995-EA41-4CBB-B367-FC9D5641A2E9}" srcOrd="1" destOrd="0" presId="urn:microsoft.com/office/officeart/2005/8/layout/process3"/>
    <dgm:cxn modelId="{AC5AFF82-2474-4EA9-A98E-D35051D3B44B}" type="presParOf" srcId="{8DC5ACBF-B690-418D-9681-0ADE134BF866}" destId="{9A9825AC-2358-4646-B36B-BC2A672BE7B0}" srcOrd="2" destOrd="0" presId="urn:microsoft.com/office/officeart/2005/8/layout/process3"/>
    <dgm:cxn modelId="{BBDF59A0-E344-4119-96DC-974A1868E160}" type="presParOf" srcId="{F7AEBE82-17A4-462B-9386-A2AB335270F7}" destId="{E9057B79-D198-408C-B4E1-C2DE7DD9C214}" srcOrd="9" destOrd="0" presId="urn:microsoft.com/office/officeart/2005/8/layout/process3"/>
    <dgm:cxn modelId="{1DD1B8C1-C37D-468D-9A2A-4A2452C3AAF7}" type="presParOf" srcId="{E9057B79-D198-408C-B4E1-C2DE7DD9C214}" destId="{C5923162-2141-475A-B655-97BAFF0CA42F}" srcOrd="0" destOrd="0" presId="urn:microsoft.com/office/officeart/2005/8/layout/process3"/>
    <dgm:cxn modelId="{598EBC9B-FADD-4128-8D59-1C6849D28AAF}" type="presParOf" srcId="{F7AEBE82-17A4-462B-9386-A2AB335270F7}" destId="{312AE447-6D8B-4398-B160-C10547CF2139}" srcOrd="10" destOrd="0" presId="urn:microsoft.com/office/officeart/2005/8/layout/process3"/>
    <dgm:cxn modelId="{D8BC202F-549A-49E5-8E9E-687CF0505922}" type="presParOf" srcId="{312AE447-6D8B-4398-B160-C10547CF2139}" destId="{9409B5C6-3FC4-411A-98C1-9836BE992A4A}" srcOrd="0" destOrd="0" presId="urn:microsoft.com/office/officeart/2005/8/layout/process3"/>
    <dgm:cxn modelId="{4485FD4B-20A6-46C9-86EE-6F9A0E3E6C83}" type="presParOf" srcId="{312AE447-6D8B-4398-B160-C10547CF2139}" destId="{7DDCA73D-A5A5-4A19-B291-184800E294F8}" srcOrd="1" destOrd="0" presId="urn:microsoft.com/office/officeart/2005/8/layout/process3"/>
    <dgm:cxn modelId="{5AA29678-76D7-4BF2-A655-4F63346EBD5E}" type="presParOf" srcId="{312AE447-6D8B-4398-B160-C10547CF2139}" destId="{354DC701-B886-46A8-B388-081C1DD076E7}" srcOrd="2" destOrd="0" presId="urn:microsoft.com/office/officeart/2005/8/layout/process3"/>
    <dgm:cxn modelId="{84A74179-332B-434A-93CD-30B71A8C58AF}" type="presParOf" srcId="{F7AEBE82-17A4-462B-9386-A2AB335270F7}" destId="{A9B85D0A-48A3-48B8-8A9B-A0128BC1F9F7}" srcOrd="11" destOrd="0" presId="urn:microsoft.com/office/officeart/2005/8/layout/process3"/>
    <dgm:cxn modelId="{9BF79B1A-5C5D-4F21-8713-6CB39A1C9A93}" type="presParOf" srcId="{A9B85D0A-48A3-48B8-8A9B-A0128BC1F9F7}" destId="{F10CF9BA-7476-482B-ACBC-EFBE8D924520}" srcOrd="0" destOrd="0" presId="urn:microsoft.com/office/officeart/2005/8/layout/process3"/>
    <dgm:cxn modelId="{C2D7B8DE-B12B-470F-9B6F-955C01AE8416}" type="presParOf" srcId="{F7AEBE82-17A4-462B-9386-A2AB335270F7}" destId="{CEF28DED-D2CA-485F-9D5B-1B239BE02E56}" srcOrd="12" destOrd="0" presId="urn:microsoft.com/office/officeart/2005/8/layout/process3"/>
    <dgm:cxn modelId="{060A5C32-14E6-46A5-92B7-8198C781DCB3}" type="presParOf" srcId="{CEF28DED-D2CA-485F-9D5B-1B239BE02E56}" destId="{462A2823-5858-4991-B16B-3229ABAE2FDC}" srcOrd="0" destOrd="0" presId="urn:microsoft.com/office/officeart/2005/8/layout/process3"/>
    <dgm:cxn modelId="{34853290-14DA-4C7A-A7CD-5BA23D3686E5}" type="presParOf" srcId="{CEF28DED-D2CA-485F-9D5B-1B239BE02E56}" destId="{05CBB34C-E139-4FEA-A192-C9A10F3FF503}" srcOrd="1" destOrd="0" presId="urn:microsoft.com/office/officeart/2005/8/layout/process3"/>
    <dgm:cxn modelId="{3FFE65E0-7E58-407F-8D89-359E54F7F8CD}" type="presParOf" srcId="{CEF28DED-D2CA-485F-9D5B-1B239BE02E56}" destId="{D9C0C8F9-2144-4C72-BDCB-CB05BE8CF9A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A6624-6A9C-4139-89DD-3F583356E08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01BB1E0-3AAD-4509-A3B5-2607C3E98002}">
      <dgm:prSet/>
      <dgm:spPr/>
      <dgm:t>
        <a:bodyPr/>
        <a:lstStyle/>
        <a:p>
          <a:r>
            <a:rPr lang="en-US" dirty="0"/>
            <a:t>DCA as the Housing Tax Credit (LIHTC) Allocator</a:t>
          </a:r>
        </a:p>
      </dgm:t>
    </dgm:pt>
    <dgm:pt modelId="{804F95BC-EDA8-43A3-A594-F751AC4A77E1}" type="parTrans" cxnId="{7361577D-3F05-434B-A10E-C8526C4BAA99}">
      <dgm:prSet/>
      <dgm:spPr/>
      <dgm:t>
        <a:bodyPr/>
        <a:lstStyle/>
        <a:p>
          <a:endParaRPr lang="en-US"/>
        </a:p>
      </dgm:t>
    </dgm:pt>
    <dgm:pt modelId="{BF272D3C-C4F0-4505-97F5-7DC0B2A121BD}" type="sibTrans" cxnId="{7361577D-3F05-434B-A10E-C8526C4BAA99}">
      <dgm:prSet/>
      <dgm:spPr/>
      <dgm:t>
        <a:bodyPr/>
        <a:lstStyle/>
        <a:p>
          <a:endParaRPr lang="en-US"/>
        </a:p>
      </dgm:t>
    </dgm:pt>
    <dgm:pt modelId="{C709E79F-965B-43E1-8214-1DB77434FC0B}">
      <dgm:prSet/>
      <dgm:spPr/>
      <dgm:t>
        <a:bodyPr/>
        <a:lstStyle/>
        <a:p>
          <a:pPr algn="ctr"/>
          <a:r>
            <a:rPr lang="en-US" dirty="0"/>
            <a:t>9% Credits</a:t>
          </a:r>
        </a:p>
      </dgm:t>
    </dgm:pt>
    <dgm:pt modelId="{18A050F4-4F55-4D23-BC75-5CB1B8C30E69}" type="parTrans" cxnId="{32673A67-8E2F-45E3-99D6-2A9075A0876A}">
      <dgm:prSet/>
      <dgm:spPr/>
      <dgm:t>
        <a:bodyPr/>
        <a:lstStyle/>
        <a:p>
          <a:endParaRPr lang="en-US"/>
        </a:p>
      </dgm:t>
    </dgm:pt>
    <dgm:pt modelId="{3C5CE964-85B9-4864-B213-0290E026FA4D}" type="sibTrans" cxnId="{32673A67-8E2F-45E3-99D6-2A9075A0876A}">
      <dgm:prSet/>
      <dgm:spPr/>
      <dgm:t>
        <a:bodyPr/>
        <a:lstStyle/>
        <a:p>
          <a:endParaRPr lang="en-US"/>
        </a:p>
      </dgm:t>
    </dgm:pt>
    <dgm:pt modelId="{AB310D6C-1383-46B0-934E-9EE9083562F6}">
      <dgm:prSet/>
      <dgm:spPr/>
      <dgm:t>
        <a:bodyPr/>
        <a:lstStyle/>
        <a:p>
          <a:pPr algn="ctr"/>
          <a:r>
            <a:rPr lang="en-US"/>
            <a:t>4% Credits</a:t>
          </a:r>
        </a:p>
      </dgm:t>
    </dgm:pt>
    <dgm:pt modelId="{F550DA83-3569-44E0-9098-53DAEE0E438A}" type="parTrans" cxnId="{FD41A439-3E18-4000-93D1-CAEA68506DA6}">
      <dgm:prSet/>
      <dgm:spPr/>
      <dgm:t>
        <a:bodyPr/>
        <a:lstStyle/>
        <a:p>
          <a:endParaRPr lang="en-US"/>
        </a:p>
      </dgm:t>
    </dgm:pt>
    <dgm:pt modelId="{07A89510-4E2A-43FE-B5B1-92B50DCF974A}" type="sibTrans" cxnId="{FD41A439-3E18-4000-93D1-CAEA68506DA6}">
      <dgm:prSet/>
      <dgm:spPr/>
      <dgm:t>
        <a:bodyPr/>
        <a:lstStyle/>
        <a:p>
          <a:endParaRPr lang="en-US"/>
        </a:p>
      </dgm:t>
    </dgm:pt>
    <dgm:pt modelId="{64FDE1D5-AC1F-4CA1-A25B-2F45FD9B2A80}">
      <dgm:prSet/>
      <dgm:spPr/>
      <dgm:t>
        <a:bodyPr/>
        <a:lstStyle/>
        <a:p>
          <a:pPr algn="ctr"/>
          <a:r>
            <a:rPr lang="en-US" dirty="0"/>
            <a:t>DCA as a Lender</a:t>
          </a:r>
        </a:p>
      </dgm:t>
    </dgm:pt>
    <dgm:pt modelId="{6616716E-7639-44B6-8560-77ACCDD0544F}" type="parTrans" cxnId="{5A058C2F-4614-400F-8B97-005CEE57F59B}">
      <dgm:prSet/>
      <dgm:spPr/>
      <dgm:t>
        <a:bodyPr/>
        <a:lstStyle/>
        <a:p>
          <a:endParaRPr lang="en-US"/>
        </a:p>
      </dgm:t>
    </dgm:pt>
    <dgm:pt modelId="{B2F38B80-2398-4DD4-9BE0-73284DA89502}" type="sibTrans" cxnId="{5A058C2F-4614-400F-8B97-005CEE57F59B}">
      <dgm:prSet/>
      <dgm:spPr/>
      <dgm:t>
        <a:bodyPr/>
        <a:lstStyle/>
        <a:p>
          <a:endParaRPr lang="en-US"/>
        </a:p>
      </dgm:t>
    </dgm:pt>
    <dgm:pt modelId="{6BA3FA04-2666-4BE3-9FD7-4D7B35A3C3B8}">
      <dgm:prSet/>
      <dgm:spPr/>
      <dgm:t>
        <a:bodyPr/>
        <a:lstStyle/>
        <a:p>
          <a:pPr algn="ctr"/>
          <a:r>
            <a:rPr lang="en-US" dirty="0"/>
            <a:t>Home Investment Partnership Program (HOME)</a:t>
          </a:r>
        </a:p>
      </dgm:t>
    </dgm:pt>
    <dgm:pt modelId="{8CE89EDD-5521-4C7B-B690-AE61B26F66FB}" type="parTrans" cxnId="{219D4EB9-4666-409F-A944-350BE7E9E5BE}">
      <dgm:prSet/>
      <dgm:spPr/>
      <dgm:t>
        <a:bodyPr/>
        <a:lstStyle/>
        <a:p>
          <a:endParaRPr lang="en-US"/>
        </a:p>
      </dgm:t>
    </dgm:pt>
    <dgm:pt modelId="{8C69AC2B-7511-425D-906F-88E1B4B5D515}" type="sibTrans" cxnId="{219D4EB9-4666-409F-A944-350BE7E9E5BE}">
      <dgm:prSet/>
      <dgm:spPr/>
      <dgm:t>
        <a:bodyPr/>
        <a:lstStyle/>
        <a:p>
          <a:endParaRPr lang="en-US"/>
        </a:p>
      </dgm:t>
    </dgm:pt>
    <dgm:pt modelId="{62F0A37D-EA00-457A-86D4-732D4FE9209C}">
      <dgm:prSet/>
      <dgm:spPr/>
      <dgm:t>
        <a:bodyPr/>
        <a:lstStyle/>
        <a:p>
          <a:pPr algn="ctr"/>
          <a:r>
            <a:rPr lang="en-US" dirty="0"/>
            <a:t>National Housing Trust Fund (NHTF)</a:t>
          </a:r>
        </a:p>
      </dgm:t>
    </dgm:pt>
    <dgm:pt modelId="{8F7750B9-62D4-4DD8-8D61-B15D5854266D}" type="parTrans" cxnId="{05B9C0B6-D009-4779-A804-E914A6E1D60D}">
      <dgm:prSet/>
      <dgm:spPr/>
      <dgm:t>
        <a:bodyPr/>
        <a:lstStyle/>
        <a:p>
          <a:endParaRPr lang="en-US"/>
        </a:p>
      </dgm:t>
    </dgm:pt>
    <dgm:pt modelId="{A370DB13-BA0C-41D6-8328-3DF8E966F884}" type="sibTrans" cxnId="{05B9C0B6-D009-4779-A804-E914A6E1D60D}">
      <dgm:prSet/>
      <dgm:spPr/>
      <dgm:t>
        <a:bodyPr/>
        <a:lstStyle/>
        <a:p>
          <a:endParaRPr lang="en-US"/>
        </a:p>
      </dgm:t>
    </dgm:pt>
    <dgm:pt modelId="{9CCF1539-037D-4634-8428-6D8501BC36DC}">
      <dgm:prSet/>
      <dgm:spPr/>
      <dgm:t>
        <a:bodyPr/>
        <a:lstStyle/>
        <a:p>
          <a:pPr algn="ctr"/>
          <a:r>
            <a:rPr lang="en-US" dirty="0"/>
            <a:t>Tax Credit Assistance Program (TCAP)</a:t>
          </a:r>
        </a:p>
      </dgm:t>
    </dgm:pt>
    <dgm:pt modelId="{5E1CCB52-1EFD-4F8B-96F2-122F09A7F802}" type="parTrans" cxnId="{C2B86321-0205-43EC-A91B-7F50A8890900}">
      <dgm:prSet/>
      <dgm:spPr/>
      <dgm:t>
        <a:bodyPr/>
        <a:lstStyle/>
        <a:p>
          <a:endParaRPr lang="en-US"/>
        </a:p>
      </dgm:t>
    </dgm:pt>
    <dgm:pt modelId="{651E8FD6-A8C1-4FD2-BBAA-B495CCEC8238}" type="sibTrans" cxnId="{C2B86321-0205-43EC-A91B-7F50A8890900}">
      <dgm:prSet/>
      <dgm:spPr/>
      <dgm:t>
        <a:bodyPr/>
        <a:lstStyle/>
        <a:p>
          <a:endParaRPr lang="en-US"/>
        </a:p>
      </dgm:t>
    </dgm:pt>
    <dgm:pt modelId="{475F2FD8-E981-49C8-895B-ACD4B651ACF1}" type="pres">
      <dgm:prSet presAssocID="{F2FA6624-6A9C-4139-89DD-3F583356E08D}" presName="Name0" presStyleCnt="0">
        <dgm:presLayoutVars>
          <dgm:dir/>
          <dgm:animLvl val="lvl"/>
          <dgm:resizeHandles val="exact"/>
        </dgm:presLayoutVars>
      </dgm:prSet>
      <dgm:spPr/>
    </dgm:pt>
    <dgm:pt modelId="{B579CA71-3505-4A66-B182-837901414FA2}" type="pres">
      <dgm:prSet presAssocID="{901BB1E0-3AAD-4509-A3B5-2607C3E98002}" presName="composite" presStyleCnt="0"/>
      <dgm:spPr/>
    </dgm:pt>
    <dgm:pt modelId="{2E5CA3AF-67D7-433C-953E-156CB82DCE23}" type="pres">
      <dgm:prSet presAssocID="{901BB1E0-3AAD-4509-A3B5-2607C3E98002}" presName="parTx" presStyleLbl="alignNode1" presStyleIdx="0" presStyleCnt="2">
        <dgm:presLayoutVars>
          <dgm:chMax val="0"/>
          <dgm:chPref val="0"/>
          <dgm:bulletEnabled val="1"/>
        </dgm:presLayoutVars>
      </dgm:prSet>
      <dgm:spPr/>
    </dgm:pt>
    <dgm:pt modelId="{D12AA44D-BCC2-4155-BC6B-9EF6411E7F0A}" type="pres">
      <dgm:prSet presAssocID="{901BB1E0-3AAD-4509-A3B5-2607C3E98002}" presName="desTx" presStyleLbl="alignAccFollowNode1" presStyleIdx="0" presStyleCnt="2">
        <dgm:presLayoutVars>
          <dgm:bulletEnabled val="1"/>
        </dgm:presLayoutVars>
      </dgm:prSet>
      <dgm:spPr/>
    </dgm:pt>
    <dgm:pt modelId="{37AC8735-1167-4439-A4E2-01151A4584F9}" type="pres">
      <dgm:prSet presAssocID="{BF272D3C-C4F0-4505-97F5-7DC0B2A121BD}" presName="space" presStyleCnt="0"/>
      <dgm:spPr/>
    </dgm:pt>
    <dgm:pt modelId="{027B8173-36EF-4A7E-8486-A407BA58BACE}" type="pres">
      <dgm:prSet presAssocID="{64FDE1D5-AC1F-4CA1-A25B-2F45FD9B2A80}" presName="composite" presStyleCnt="0"/>
      <dgm:spPr/>
    </dgm:pt>
    <dgm:pt modelId="{19111517-23A4-4BC1-9F55-5411ECDA32C2}" type="pres">
      <dgm:prSet presAssocID="{64FDE1D5-AC1F-4CA1-A25B-2F45FD9B2A80}" presName="parTx" presStyleLbl="alignNode1" presStyleIdx="1" presStyleCnt="2">
        <dgm:presLayoutVars>
          <dgm:chMax val="0"/>
          <dgm:chPref val="0"/>
          <dgm:bulletEnabled val="1"/>
        </dgm:presLayoutVars>
      </dgm:prSet>
      <dgm:spPr/>
    </dgm:pt>
    <dgm:pt modelId="{D271B748-117F-4933-BDAF-6774D7F88241}" type="pres">
      <dgm:prSet presAssocID="{64FDE1D5-AC1F-4CA1-A25B-2F45FD9B2A80}" presName="desTx" presStyleLbl="alignAccFollowNode1" presStyleIdx="1" presStyleCnt="2">
        <dgm:presLayoutVars>
          <dgm:bulletEnabled val="1"/>
        </dgm:presLayoutVars>
      </dgm:prSet>
      <dgm:spPr/>
    </dgm:pt>
  </dgm:ptLst>
  <dgm:cxnLst>
    <dgm:cxn modelId="{E543D720-89E6-4418-AED9-9D98524B20E3}" type="presOf" srcId="{F2FA6624-6A9C-4139-89DD-3F583356E08D}" destId="{475F2FD8-E981-49C8-895B-ACD4B651ACF1}" srcOrd="0" destOrd="0" presId="urn:microsoft.com/office/officeart/2005/8/layout/hList1"/>
    <dgm:cxn modelId="{C2B86321-0205-43EC-A91B-7F50A8890900}" srcId="{64FDE1D5-AC1F-4CA1-A25B-2F45FD9B2A80}" destId="{9CCF1539-037D-4634-8428-6D8501BC36DC}" srcOrd="2" destOrd="0" parTransId="{5E1CCB52-1EFD-4F8B-96F2-122F09A7F802}" sibTransId="{651E8FD6-A8C1-4FD2-BBAA-B495CCEC8238}"/>
    <dgm:cxn modelId="{5A058C2F-4614-400F-8B97-005CEE57F59B}" srcId="{F2FA6624-6A9C-4139-89DD-3F583356E08D}" destId="{64FDE1D5-AC1F-4CA1-A25B-2F45FD9B2A80}" srcOrd="1" destOrd="0" parTransId="{6616716E-7639-44B6-8560-77ACCDD0544F}" sibTransId="{B2F38B80-2398-4DD4-9BE0-73284DA89502}"/>
    <dgm:cxn modelId="{BC0B1B30-1AEB-4890-AF5B-6F31707F34F3}" type="presOf" srcId="{9CCF1539-037D-4634-8428-6D8501BC36DC}" destId="{D271B748-117F-4933-BDAF-6774D7F88241}" srcOrd="0" destOrd="2" presId="urn:microsoft.com/office/officeart/2005/8/layout/hList1"/>
    <dgm:cxn modelId="{FD41A439-3E18-4000-93D1-CAEA68506DA6}" srcId="{901BB1E0-3AAD-4509-A3B5-2607C3E98002}" destId="{AB310D6C-1383-46B0-934E-9EE9083562F6}" srcOrd="1" destOrd="0" parTransId="{F550DA83-3569-44E0-9098-53DAEE0E438A}" sibTransId="{07A89510-4E2A-43FE-B5B1-92B50DCF974A}"/>
    <dgm:cxn modelId="{32673A67-8E2F-45E3-99D6-2A9075A0876A}" srcId="{901BB1E0-3AAD-4509-A3B5-2607C3E98002}" destId="{C709E79F-965B-43E1-8214-1DB77434FC0B}" srcOrd="0" destOrd="0" parTransId="{18A050F4-4F55-4D23-BC75-5CB1B8C30E69}" sibTransId="{3C5CE964-85B9-4864-B213-0290E026FA4D}"/>
    <dgm:cxn modelId="{CD54AA4F-C084-4940-9269-6B77B77DECE5}" type="presOf" srcId="{AB310D6C-1383-46B0-934E-9EE9083562F6}" destId="{D12AA44D-BCC2-4155-BC6B-9EF6411E7F0A}" srcOrd="0" destOrd="1" presId="urn:microsoft.com/office/officeart/2005/8/layout/hList1"/>
    <dgm:cxn modelId="{DD8A105A-82FC-4DFF-9134-DC8CCF32DDC7}" type="presOf" srcId="{C709E79F-965B-43E1-8214-1DB77434FC0B}" destId="{D12AA44D-BCC2-4155-BC6B-9EF6411E7F0A}" srcOrd="0" destOrd="0" presId="urn:microsoft.com/office/officeart/2005/8/layout/hList1"/>
    <dgm:cxn modelId="{7361577D-3F05-434B-A10E-C8526C4BAA99}" srcId="{F2FA6624-6A9C-4139-89DD-3F583356E08D}" destId="{901BB1E0-3AAD-4509-A3B5-2607C3E98002}" srcOrd="0" destOrd="0" parTransId="{804F95BC-EDA8-43A3-A594-F751AC4A77E1}" sibTransId="{BF272D3C-C4F0-4505-97F5-7DC0B2A121BD}"/>
    <dgm:cxn modelId="{E450D28C-CFD0-4C15-9046-E4CAE107DF35}" type="presOf" srcId="{64FDE1D5-AC1F-4CA1-A25B-2F45FD9B2A80}" destId="{19111517-23A4-4BC1-9F55-5411ECDA32C2}" srcOrd="0" destOrd="0" presId="urn:microsoft.com/office/officeart/2005/8/layout/hList1"/>
    <dgm:cxn modelId="{05B9C0B6-D009-4779-A804-E914A6E1D60D}" srcId="{64FDE1D5-AC1F-4CA1-A25B-2F45FD9B2A80}" destId="{62F0A37D-EA00-457A-86D4-732D4FE9209C}" srcOrd="1" destOrd="0" parTransId="{8F7750B9-62D4-4DD8-8D61-B15D5854266D}" sibTransId="{A370DB13-BA0C-41D6-8328-3DF8E966F884}"/>
    <dgm:cxn modelId="{219D4EB9-4666-409F-A944-350BE7E9E5BE}" srcId="{64FDE1D5-AC1F-4CA1-A25B-2F45FD9B2A80}" destId="{6BA3FA04-2666-4BE3-9FD7-4D7B35A3C3B8}" srcOrd="0" destOrd="0" parTransId="{8CE89EDD-5521-4C7B-B690-AE61B26F66FB}" sibTransId="{8C69AC2B-7511-425D-906F-88E1B4B5D515}"/>
    <dgm:cxn modelId="{DAB925BB-AF03-4059-A4A3-5135E6056CF6}" type="presOf" srcId="{901BB1E0-3AAD-4509-A3B5-2607C3E98002}" destId="{2E5CA3AF-67D7-433C-953E-156CB82DCE23}" srcOrd="0" destOrd="0" presId="urn:microsoft.com/office/officeart/2005/8/layout/hList1"/>
    <dgm:cxn modelId="{972B93F0-B473-47A1-980A-1A98308446BB}" type="presOf" srcId="{6BA3FA04-2666-4BE3-9FD7-4D7B35A3C3B8}" destId="{D271B748-117F-4933-BDAF-6774D7F88241}" srcOrd="0" destOrd="0" presId="urn:microsoft.com/office/officeart/2005/8/layout/hList1"/>
    <dgm:cxn modelId="{B6BCCDF8-3A56-4328-9032-8A9FB713C8F1}" type="presOf" srcId="{62F0A37D-EA00-457A-86D4-732D4FE9209C}" destId="{D271B748-117F-4933-BDAF-6774D7F88241}" srcOrd="0" destOrd="1" presId="urn:microsoft.com/office/officeart/2005/8/layout/hList1"/>
    <dgm:cxn modelId="{A2772ABA-B4DB-4466-93DC-322974670586}" type="presParOf" srcId="{475F2FD8-E981-49C8-895B-ACD4B651ACF1}" destId="{B579CA71-3505-4A66-B182-837901414FA2}" srcOrd="0" destOrd="0" presId="urn:microsoft.com/office/officeart/2005/8/layout/hList1"/>
    <dgm:cxn modelId="{3E5D417D-B0A1-4FE2-A181-3E07F8505495}" type="presParOf" srcId="{B579CA71-3505-4A66-B182-837901414FA2}" destId="{2E5CA3AF-67D7-433C-953E-156CB82DCE23}" srcOrd="0" destOrd="0" presId="urn:microsoft.com/office/officeart/2005/8/layout/hList1"/>
    <dgm:cxn modelId="{AC1A6692-FC3D-4815-B66B-5FB9132EFE6F}" type="presParOf" srcId="{B579CA71-3505-4A66-B182-837901414FA2}" destId="{D12AA44D-BCC2-4155-BC6B-9EF6411E7F0A}" srcOrd="1" destOrd="0" presId="urn:microsoft.com/office/officeart/2005/8/layout/hList1"/>
    <dgm:cxn modelId="{3499C2B4-2314-436C-8267-39E90527AB6A}" type="presParOf" srcId="{475F2FD8-E981-49C8-895B-ACD4B651ACF1}" destId="{37AC8735-1167-4439-A4E2-01151A4584F9}" srcOrd="1" destOrd="0" presId="urn:microsoft.com/office/officeart/2005/8/layout/hList1"/>
    <dgm:cxn modelId="{F4852CD5-2CDF-41D9-A440-576F690FA13F}" type="presParOf" srcId="{475F2FD8-E981-49C8-895B-ACD4B651ACF1}" destId="{027B8173-36EF-4A7E-8486-A407BA58BACE}" srcOrd="2" destOrd="0" presId="urn:microsoft.com/office/officeart/2005/8/layout/hList1"/>
    <dgm:cxn modelId="{7C566DC1-6060-47F6-9890-5E4FDC158904}" type="presParOf" srcId="{027B8173-36EF-4A7E-8486-A407BA58BACE}" destId="{19111517-23A4-4BC1-9F55-5411ECDA32C2}" srcOrd="0" destOrd="0" presId="urn:microsoft.com/office/officeart/2005/8/layout/hList1"/>
    <dgm:cxn modelId="{2E3E2E8B-3446-4C56-86C5-8DC78C6F267F}" type="presParOf" srcId="{027B8173-36EF-4A7E-8486-A407BA58BACE}" destId="{D271B748-117F-4933-BDAF-6774D7F882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D1C1A7-7624-4376-B432-937219B9ED1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301ABFCE-5387-4F92-AB5E-D4D107E1A667}">
      <dgm:prSet phldrT="[Text]"/>
      <dgm:spPr/>
      <dgm:t>
        <a:bodyPr/>
        <a:lstStyle/>
        <a:p>
          <a:r>
            <a:rPr lang="en-US" dirty="0"/>
            <a:t>Mitch Kelly</a:t>
          </a:r>
        </a:p>
      </dgm:t>
    </dgm:pt>
    <dgm:pt modelId="{DAB434B2-85D2-4317-BC96-870DF9FF2281}" type="parTrans" cxnId="{2F38EB2E-229F-44A0-AB0F-CA1830C24F1D}">
      <dgm:prSet/>
      <dgm:spPr/>
      <dgm:t>
        <a:bodyPr/>
        <a:lstStyle/>
        <a:p>
          <a:endParaRPr lang="en-US"/>
        </a:p>
      </dgm:t>
    </dgm:pt>
    <dgm:pt modelId="{A96722AD-FEAD-4D67-9171-478F3F0AD425}" type="sibTrans" cxnId="{2F38EB2E-229F-44A0-AB0F-CA1830C24F1D}">
      <dgm:prSet/>
      <dgm:spPr/>
      <dgm:t>
        <a:bodyPr/>
        <a:lstStyle/>
        <a:p>
          <a:r>
            <a:rPr lang="en-US" dirty="0"/>
            <a:t>Office Director</a:t>
          </a:r>
        </a:p>
      </dgm:t>
    </dgm:pt>
    <dgm:pt modelId="{EEBF9FAC-134F-48BF-B43F-AB062B3D4708}" type="asst">
      <dgm:prSet phldrT="[Text]"/>
      <dgm:spPr/>
      <dgm:t>
        <a:bodyPr/>
        <a:lstStyle/>
        <a:p>
          <a:r>
            <a:rPr lang="en-US" dirty="0"/>
            <a:t>Cheyenne Speakman</a:t>
          </a:r>
        </a:p>
      </dgm:t>
    </dgm:pt>
    <dgm:pt modelId="{14A04F08-D033-44CA-803A-CF81345BA9CC}" type="parTrans" cxnId="{B77936B3-6710-480B-9DA1-7A24BF9A13C2}">
      <dgm:prSet/>
      <dgm:spPr/>
      <dgm:t>
        <a:bodyPr/>
        <a:lstStyle/>
        <a:p>
          <a:endParaRPr lang="en-US"/>
        </a:p>
      </dgm:t>
    </dgm:pt>
    <dgm:pt modelId="{EADA9F18-2C16-41A7-B99C-C4CF24FC5FBE}" type="sibTrans" cxnId="{B77936B3-6710-480B-9DA1-7A24BF9A13C2}">
      <dgm:prSet/>
      <dgm:spPr/>
      <dgm:t>
        <a:bodyPr/>
        <a:lstStyle/>
        <a:p>
          <a:r>
            <a:rPr lang="en-US" dirty="0"/>
            <a:t>Administrative Assistant</a:t>
          </a:r>
        </a:p>
      </dgm:t>
    </dgm:pt>
    <dgm:pt modelId="{AB43ABD1-EDC1-41E3-94F0-3F3BD6A1E4DB}">
      <dgm:prSet phldrT="[Text]"/>
      <dgm:spPr/>
      <dgm:t>
        <a:bodyPr/>
        <a:lstStyle/>
        <a:p>
          <a:r>
            <a:rPr lang="en-US" dirty="0"/>
            <a:t>Gary Huggins</a:t>
          </a:r>
        </a:p>
      </dgm:t>
    </dgm:pt>
    <dgm:pt modelId="{9FE09F0A-CF1F-4E35-B380-886651F3B22E}" type="parTrans" cxnId="{913CB2D8-4802-4A02-B5D4-9B728B7AF29E}">
      <dgm:prSet/>
      <dgm:spPr/>
      <dgm:t>
        <a:bodyPr/>
        <a:lstStyle/>
        <a:p>
          <a:endParaRPr lang="en-US"/>
        </a:p>
      </dgm:t>
    </dgm:pt>
    <dgm:pt modelId="{104CDD61-2881-424A-9D60-6AFDD7229DB0}" type="sibTrans" cxnId="{913CB2D8-4802-4A02-B5D4-9B728B7AF29E}">
      <dgm:prSet/>
      <dgm:spPr/>
      <dgm:t>
        <a:bodyPr/>
        <a:lstStyle/>
        <a:p>
          <a:r>
            <a:rPr lang="en-US" dirty="0"/>
            <a:t>Multifamily Construction Manager</a:t>
          </a:r>
        </a:p>
      </dgm:t>
    </dgm:pt>
    <dgm:pt modelId="{32E3FA7F-66A5-4501-97C9-F1B2F1144C40}">
      <dgm:prSet phldrT="[Text]"/>
      <dgm:spPr/>
      <dgm:t>
        <a:bodyPr/>
        <a:lstStyle/>
        <a:p>
          <a:r>
            <a:rPr lang="en-US" dirty="0"/>
            <a:t>Robert Keeler</a:t>
          </a:r>
        </a:p>
      </dgm:t>
    </dgm:pt>
    <dgm:pt modelId="{20ABF720-9BA0-4B57-82A6-88C3601CE1D4}" type="parTrans" cxnId="{706E8AD4-2B49-4E2A-A331-13EDE8E72CBA}">
      <dgm:prSet/>
      <dgm:spPr/>
      <dgm:t>
        <a:bodyPr/>
        <a:lstStyle/>
        <a:p>
          <a:endParaRPr lang="en-US"/>
        </a:p>
      </dgm:t>
    </dgm:pt>
    <dgm:pt modelId="{33F32CE2-3682-408A-9D2F-77D462F4EB27}" type="sibTrans" cxnId="{706E8AD4-2B49-4E2A-A331-13EDE8E72CBA}">
      <dgm:prSet/>
      <dgm:spPr/>
      <dgm:t>
        <a:bodyPr/>
        <a:lstStyle/>
        <a:p>
          <a:r>
            <a:rPr lang="en-US" dirty="0"/>
            <a:t>Multifamily Underwriting Manager</a:t>
          </a:r>
        </a:p>
      </dgm:t>
    </dgm:pt>
    <dgm:pt modelId="{8ECC4D93-3AE5-48B5-A964-44CB4503FA40}" type="asst">
      <dgm:prSet/>
      <dgm:spPr/>
      <dgm:t>
        <a:bodyPr/>
        <a:lstStyle/>
        <a:p>
          <a:r>
            <a:rPr lang="en-US" dirty="0"/>
            <a:t>Sherrie Potter</a:t>
          </a:r>
        </a:p>
      </dgm:t>
    </dgm:pt>
    <dgm:pt modelId="{0A454593-4B79-4C81-8038-78B81CCFB445}" type="parTrans" cxnId="{3C312849-62FA-47D1-8385-779872FC671B}">
      <dgm:prSet/>
      <dgm:spPr/>
      <dgm:t>
        <a:bodyPr/>
        <a:lstStyle/>
        <a:p>
          <a:endParaRPr lang="en-US"/>
        </a:p>
      </dgm:t>
    </dgm:pt>
    <dgm:pt modelId="{657BBE18-519D-4FD5-A71F-68E5B1D14DF3}" type="sibTrans" cxnId="{3C312849-62FA-47D1-8385-779872FC671B}">
      <dgm:prSet/>
      <dgm:spPr/>
      <dgm:t>
        <a:bodyPr/>
        <a:lstStyle/>
        <a:p>
          <a:r>
            <a:rPr lang="en-US" dirty="0"/>
            <a:t>Assistant Office Director</a:t>
          </a:r>
        </a:p>
      </dgm:t>
    </dgm:pt>
    <dgm:pt modelId="{E711A1D5-98E6-420C-9C99-1BE8ECFEA232}" type="asst">
      <dgm:prSet/>
      <dgm:spPr/>
      <dgm:t>
        <a:bodyPr/>
        <a:lstStyle/>
        <a:p>
          <a:r>
            <a:rPr lang="en-US" dirty="0"/>
            <a:t>Dezire Jackson</a:t>
          </a:r>
        </a:p>
      </dgm:t>
    </dgm:pt>
    <dgm:pt modelId="{E1EA006D-1A02-43A8-A925-D9F2D48A51CC}" type="parTrans" cxnId="{E0FCEC2C-8C88-4A25-9E17-294278327208}">
      <dgm:prSet/>
      <dgm:spPr/>
      <dgm:t>
        <a:bodyPr/>
        <a:lstStyle/>
        <a:p>
          <a:endParaRPr lang="en-US"/>
        </a:p>
      </dgm:t>
    </dgm:pt>
    <dgm:pt modelId="{0E494F55-CD7F-404A-8738-3C3CC2151403}" type="sibTrans" cxnId="{E0FCEC2C-8C88-4A25-9E17-294278327208}">
      <dgm:prSet/>
      <dgm:spPr/>
      <dgm:t>
        <a:bodyPr/>
        <a:lstStyle/>
        <a:p>
          <a:r>
            <a:rPr lang="en-US" dirty="0"/>
            <a:t>Construction Program Assistant</a:t>
          </a:r>
        </a:p>
      </dgm:t>
    </dgm:pt>
    <dgm:pt modelId="{C62DCFE3-6AF3-43AC-87EB-7667474124B9}" type="asst">
      <dgm:prSet/>
      <dgm:spPr/>
      <dgm:t>
        <a:bodyPr/>
        <a:lstStyle/>
        <a:p>
          <a:r>
            <a:rPr lang="en-US" dirty="0"/>
            <a:t>Willie Bolden</a:t>
          </a:r>
        </a:p>
      </dgm:t>
    </dgm:pt>
    <dgm:pt modelId="{82CB6005-84C1-43DC-ABE3-4875550E87E1}" type="parTrans" cxnId="{D466D8C0-3E1A-4E1D-A2D4-1210A71B8A3D}">
      <dgm:prSet/>
      <dgm:spPr/>
      <dgm:t>
        <a:bodyPr/>
        <a:lstStyle/>
        <a:p>
          <a:endParaRPr lang="en-US"/>
        </a:p>
      </dgm:t>
    </dgm:pt>
    <dgm:pt modelId="{09D98BD1-931B-4997-951E-DDB9B32D9965}" type="sibTrans" cxnId="{D466D8C0-3E1A-4E1D-A2D4-1210A71B8A3D}">
      <dgm:prSet/>
      <dgm:spPr/>
      <dgm:t>
        <a:bodyPr/>
        <a:lstStyle/>
        <a:p>
          <a:r>
            <a:rPr lang="en-US" dirty="0"/>
            <a:t>Construction Management Specialist</a:t>
          </a:r>
        </a:p>
      </dgm:t>
    </dgm:pt>
    <dgm:pt modelId="{7BB0210B-1D90-4EAA-9C27-3B5D812B2DF3}" type="asst">
      <dgm:prSet/>
      <dgm:spPr/>
      <dgm:t>
        <a:bodyPr/>
        <a:lstStyle/>
        <a:p>
          <a:r>
            <a:rPr lang="en-US" dirty="0"/>
            <a:t>Gary Garner</a:t>
          </a:r>
        </a:p>
      </dgm:t>
    </dgm:pt>
    <dgm:pt modelId="{C77B2B95-3ADA-48D0-A823-BDE88686F74A}" type="parTrans" cxnId="{587F1A3A-0229-4B16-9AAB-C0C38D2FC562}">
      <dgm:prSet/>
      <dgm:spPr/>
      <dgm:t>
        <a:bodyPr/>
        <a:lstStyle/>
        <a:p>
          <a:endParaRPr lang="en-US"/>
        </a:p>
      </dgm:t>
    </dgm:pt>
    <dgm:pt modelId="{1F27B268-B23A-419F-A170-966023F10B37}" type="sibTrans" cxnId="{587F1A3A-0229-4B16-9AAB-C0C38D2FC562}">
      <dgm:prSet/>
      <dgm:spPr/>
      <dgm:t>
        <a:bodyPr/>
        <a:lstStyle/>
        <a:p>
          <a:r>
            <a:rPr lang="en-US" dirty="0"/>
            <a:t>Senior Tax Credit Underwriter</a:t>
          </a:r>
        </a:p>
      </dgm:t>
    </dgm:pt>
    <dgm:pt modelId="{0EFDB980-F45F-476A-A1B6-126EB14B21A2}" type="asst">
      <dgm:prSet/>
      <dgm:spPr/>
      <dgm:t>
        <a:bodyPr/>
        <a:lstStyle/>
        <a:p>
          <a:r>
            <a:rPr lang="en-US" dirty="0"/>
            <a:t>Licelotte Beato</a:t>
          </a:r>
        </a:p>
      </dgm:t>
    </dgm:pt>
    <dgm:pt modelId="{1AC6F2FB-3562-4299-BC32-99503BAB8435}" type="parTrans" cxnId="{B35333A6-2582-4A15-8059-416D6AEC1AEB}">
      <dgm:prSet/>
      <dgm:spPr/>
      <dgm:t>
        <a:bodyPr/>
        <a:lstStyle/>
        <a:p>
          <a:endParaRPr lang="en-US"/>
        </a:p>
      </dgm:t>
    </dgm:pt>
    <dgm:pt modelId="{3AD2ECFD-8FBD-41CE-9116-B9F976756801}" type="sibTrans" cxnId="{B35333A6-2582-4A15-8059-416D6AEC1AEB}">
      <dgm:prSet/>
      <dgm:spPr/>
      <dgm:t>
        <a:bodyPr/>
        <a:lstStyle/>
        <a:p>
          <a:r>
            <a:rPr lang="en-US" dirty="0"/>
            <a:t>Multifamily Underwriter Analyst</a:t>
          </a:r>
        </a:p>
      </dgm:t>
    </dgm:pt>
    <dgm:pt modelId="{15E95333-A327-4613-8CA0-913562643349}" type="asst">
      <dgm:prSet/>
      <dgm:spPr/>
      <dgm:t>
        <a:bodyPr/>
        <a:lstStyle/>
        <a:p>
          <a:r>
            <a:rPr lang="en-US" dirty="0"/>
            <a:t>Maegan Lawter</a:t>
          </a:r>
        </a:p>
      </dgm:t>
    </dgm:pt>
    <dgm:pt modelId="{55908571-DFAB-4844-BFD8-E62E53809442}" type="parTrans" cxnId="{F787CEA7-27E9-48B3-AB7D-1E9B42BEA9B2}">
      <dgm:prSet/>
      <dgm:spPr/>
      <dgm:t>
        <a:bodyPr/>
        <a:lstStyle/>
        <a:p>
          <a:endParaRPr lang="en-US"/>
        </a:p>
      </dgm:t>
    </dgm:pt>
    <dgm:pt modelId="{4B9A11CC-A4A8-4571-A4CF-093535D5FCB6}" type="sibTrans" cxnId="{F787CEA7-27E9-48B3-AB7D-1E9B42BEA9B2}">
      <dgm:prSet/>
      <dgm:spPr/>
      <dgm:t>
        <a:bodyPr/>
        <a:lstStyle/>
        <a:p>
          <a:r>
            <a:rPr lang="en-US" dirty="0"/>
            <a:t>Construction Management Specialist</a:t>
          </a:r>
        </a:p>
      </dgm:t>
    </dgm:pt>
    <dgm:pt modelId="{4701CBD6-93A2-46DE-B22A-35E88310D324}" type="asst">
      <dgm:prSet/>
      <dgm:spPr/>
      <dgm:t>
        <a:bodyPr/>
        <a:lstStyle/>
        <a:p>
          <a:r>
            <a:rPr lang="en-US" dirty="0"/>
            <a:t>Samoy Minter</a:t>
          </a:r>
        </a:p>
      </dgm:t>
    </dgm:pt>
    <dgm:pt modelId="{733B022B-8C01-4183-90BA-1F86EC60EEB2}" type="parTrans" cxnId="{674B4CC0-7B7C-48F4-804D-DD5F8A5A0490}">
      <dgm:prSet/>
      <dgm:spPr/>
      <dgm:t>
        <a:bodyPr/>
        <a:lstStyle/>
        <a:p>
          <a:endParaRPr lang="en-US"/>
        </a:p>
      </dgm:t>
    </dgm:pt>
    <dgm:pt modelId="{EDA091C2-103B-4828-99FD-E145BCE95972}" type="sibTrans" cxnId="{674B4CC0-7B7C-48F4-804D-DD5F8A5A0490}">
      <dgm:prSet/>
      <dgm:spPr/>
      <dgm:t>
        <a:bodyPr/>
        <a:lstStyle/>
        <a:p>
          <a:r>
            <a:rPr lang="en-US" dirty="0"/>
            <a:t>Construction Management Specialist</a:t>
          </a:r>
        </a:p>
      </dgm:t>
    </dgm:pt>
    <dgm:pt modelId="{1653ACC8-D415-4514-B601-BCE30A5BFADE}" type="pres">
      <dgm:prSet presAssocID="{80D1C1A7-7624-4376-B432-937219B9ED18}" presName="hierChild1" presStyleCnt="0">
        <dgm:presLayoutVars>
          <dgm:orgChart val="1"/>
          <dgm:chPref val="1"/>
          <dgm:dir/>
          <dgm:animOne val="branch"/>
          <dgm:animLvl val="lvl"/>
          <dgm:resizeHandles/>
        </dgm:presLayoutVars>
      </dgm:prSet>
      <dgm:spPr/>
    </dgm:pt>
    <dgm:pt modelId="{9424989A-1B3C-4408-B5C5-043BDBF0AEB8}" type="pres">
      <dgm:prSet presAssocID="{301ABFCE-5387-4F92-AB5E-D4D107E1A667}" presName="hierRoot1" presStyleCnt="0">
        <dgm:presLayoutVars>
          <dgm:hierBranch val="init"/>
        </dgm:presLayoutVars>
      </dgm:prSet>
      <dgm:spPr/>
    </dgm:pt>
    <dgm:pt modelId="{0DB229F3-7827-4638-8958-8BB5B7845F64}" type="pres">
      <dgm:prSet presAssocID="{301ABFCE-5387-4F92-AB5E-D4D107E1A667}" presName="rootComposite1" presStyleCnt="0"/>
      <dgm:spPr/>
    </dgm:pt>
    <dgm:pt modelId="{F13CBADF-C98D-4300-A092-8FAEF0CE4CE5}" type="pres">
      <dgm:prSet presAssocID="{301ABFCE-5387-4F92-AB5E-D4D107E1A667}" presName="rootText1" presStyleLbl="node0" presStyleIdx="0" presStyleCnt="1">
        <dgm:presLayoutVars>
          <dgm:chMax/>
          <dgm:chPref val="3"/>
        </dgm:presLayoutVars>
      </dgm:prSet>
      <dgm:spPr/>
    </dgm:pt>
    <dgm:pt modelId="{146216AA-F0B8-4950-85DA-D19A3D8844D4}" type="pres">
      <dgm:prSet presAssocID="{301ABFCE-5387-4F92-AB5E-D4D107E1A667}" presName="titleText1" presStyleLbl="fgAcc0" presStyleIdx="0" presStyleCnt="1">
        <dgm:presLayoutVars>
          <dgm:chMax val="0"/>
          <dgm:chPref val="0"/>
        </dgm:presLayoutVars>
      </dgm:prSet>
      <dgm:spPr/>
    </dgm:pt>
    <dgm:pt modelId="{0E68C77D-2329-40D8-A9BD-2D70CEB18D0E}" type="pres">
      <dgm:prSet presAssocID="{301ABFCE-5387-4F92-AB5E-D4D107E1A667}" presName="rootConnector1" presStyleLbl="node1" presStyleIdx="0" presStyleCnt="2"/>
      <dgm:spPr/>
    </dgm:pt>
    <dgm:pt modelId="{3F4724BB-9840-4302-B923-1A7FB7A310CA}" type="pres">
      <dgm:prSet presAssocID="{301ABFCE-5387-4F92-AB5E-D4D107E1A667}" presName="hierChild2" presStyleCnt="0"/>
      <dgm:spPr/>
    </dgm:pt>
    <dgm:pt modelId="{8AA07F6A-EF07-4CFC-AAF4-7AF5451B5563}" type="pres">
      <dgm:prSet presAssocID="{9FE09F0A-CF1F-4E35-B380-886651F3B22E}" presName="Name37" presStyleLbl="parChTrans1D2" presStyleIdx="0" presStyleCnt="4"/>
      <dgm:spPr/>
    </dgm:pt>
    <dgm:pt modelId="{1461A510-557F-49F1-8DDF-5B53270AA4FD}" type="pres">
      <dgm:prSet presAssocID="{AB43ABD1-EDC1-41E3-94F0-3F3BD6A1E4DB}" presName="hierRoot2" presStyleCnt="0">
        <dgm:presLayoutVars>
          <dgm:hierBranch val="init"/>
        </dgm:presLayoutVars>
      </dgm:prSet>
      <dgm:spPr/>
    </dgm:pt>
    <dgm:pt modelId="{EB1C1A2A-28DE-4E64-BEE7-207C0A0E7434}" type="pres">
      <dgm:prSet presAssocID="{AB43ABD1-EDC1-41E3-94F0-3F3BD6A1E4DB}" presName="rootComposite" presStyleCnt="0"/>
      <dgm:spPr/>
    </dgm:pt>
    <dgm:pt modelId="{B925BAFA-1A25-4AF0-9CA5-425C0BA61A0A}" type="pres">
      <dgm:prSet presAssocID="{AB43ABD1-EDC1-41E3-94F0-3F3BD6A1E4DB}" presName="rootText" presStyleLbl="node1" presStyleIdx="0" presStyleCnt="2" custLinFactNeighborX="-15889" custLinFactNeighborY="-6520">
        <dgm:presLayoutVars>
          <dgm:chMax/>
          <dgm:chPref val="3"/>
        </dgm:presLayoutVars>
      </dgm:prSet>
      <dgm:spPr/>
    </dgm:pt>
    <dgm:pt modelId="{7C73F6D5-97C8-452D-9583-1BA50A6A067B}" type="pres">
      <dgm:prSet presAssocID="{AB43ABD1-EDC1-41E3-94F0-3F3BD6A1E4DB}" presName="titleText2" presStyleLbl="fgAcc1" presStyleIdx="0" presStyleCnt="2" custLinFactNeighborX="18693" custLinFactNeighborY="10831">
        <dgm:presLayoutVars>
          <dgm:chMax val="0"/>
          <dgm:chPref val="0"/>
        </dgm:presLayoutVars>
      </dgm:prSet>
      <dgm:spPr/>
    </dgm:pt>
    <dgm:pt modelId="{956EA5B7-0DD3-4AEA-94D3-9E13D00F8D76}" type="pres">
      <dgm:prSet presAssocID="{AB43ABD1-EDC1-41E3-94F0-3F3BD6A1E4DB}" presName="rootConnector" presStyleLbl="node2" presStyleIdx="0" presStyleCnt="0"/>
      <dgm:spPr/>
    </dgm:pt>
    <dgm:pt modelId="{5AE6A081-5E11-4588-9602-5C94103FD472}" type="pres">
      <dgm:prSet presAssocID="{AB43ABD1-EDC1-41E3-94F0-3F3BD6A1E4DB}" presName="hierChild4" presStyleCnt="0"/>
      <dgm:spPr/>
    </dgm:pt>
    <dgm:pt modelId="{16337E2C-BC16-4C93-8DE2-473E80E23166}" type="pres">
      <dgm:prSet presAssocID="{AB43ABD1-EDC1-41E3-94F0-3F3BD6A1E4DB}" presName="hierChild5" presStyleCnt="0"/>
      <dgm:spPr/>
    </dgm:pt>
    <dgm:pt modelId="{14133CA4-2BAB-4EC2-8958-3B409C9098C9}" type="pres">
      <dgm:prSet presAssocID="{E1EA006D-1A02-43A8-A925-D9F2D48A51CC}" presName="Name96" presStyleLbl="parChTrans1D3" presStyleIdx="0" presStyleCnt="6"/>
      <dgm:spPr/>
    </dgm:pt>
    <dgm:pt modelId="{AA466D67-8752-400D-BD6E-359AF327A06E}" type="pres">
      <dgm:prSet presAssocID="{E711A1D5-98E6-420C-9C99-1BE8ECFEA232}" presName="hierRoot3" presStyleCnt="0">
        <dgm:presLayoutVars>
          <dgm:hierBranch val="init"/>
        </dgm:presLayoutVars>
      </dgm:prSet>
      <dgm:spPr/>
    </dgm:pt>
    <dgm:pt modelId="{B5C8D3E7-4D4D-47B4-BC36-E368396B1340}" type="pres">
      <dgm:prSet presAssocID="{E711A1D5-98E6-420C-9C99-1BE8ECFEA232}" presName="rootComposite3" presStyleCnt="0"/>
      <dgm:spPr/>
    </dgm:pt>
    <dgm:pt modelId="{FC69C2CF-EFBA-43E7-8A68-4F42D38E9325}" type="pres">
      <dgm:prSet presAssocID="{E711A1D5-98E6-420C-9C99-1BE8ECFEA232}" presName="rootText3" presStyleLbl="asst1" presStyleIdx="0" presStyleCnt="8" custLinFactNeighborX="-40933" custLinFactNeighborY="-59294">
        <dgm:presLayoutVars>
          <dgm:chPref val="3"/>
        </dgm:presLayoutVars>
      </dgm:prSet>
      <dgm:spPr/>
    </dgm:pt>
    <dgm:pt modelId="{8C0CC82C-2FA0-41A3-8101-D69FA925E9FB}" type="pres">
      <dgm:prSet presAssocID="{E711A1D5-98E6-420C-9C99-1BE8ECFEA232}" presName="titleText3" presStyleLbl="fgAcc2" presStyleIdx="0" presStyleCnt="8" custLinFactY="-56038" custLinFactNeighborX="-90963" custLinFactNeighborY="-100000">
        <dgm:presLayoutVars>
          <dgm:chMax val="0"/>
          <dgm:chPref val="0"/>
        </dgm:presLayoutVars>
      </dgm:prSet>
      <dgm:spPr/>
    </dgm:pt>
    <dgm:pt modelId="{13989AB2-64A1-4652-8D6F-AD4959B15675}" type="pres">
      <dgm:prSet presAssocID="{E711A1D5-98E6-420C-9C99-1BE8ECFEA232}" presName="rootConnector3" presStyleLbl="asst2" presStyleIdx="0" presStyleCnt="0"/>
      <dgm:spPr/>
    </dgm:pt>
    <dgm:pt modelId="{8B70FBF3-6AC2-4F48-ADC5-01B8A2C7FF37}" type="pres">
      <dgm:prSet presAssocID="{E711A1D5-98E6-420C-9C99-1BE8ECFEA232}" presName="hierChild6" presStyleCnt="0"/>
      <dgm:spPr/>
    </dgm:pt>
    <dgm:pt modelId="{0B74FD0B-C3DD-41B6-862D-A6FA08593F13}" type="pres">
      <dgm:prSet presAssocID="{E711A1D5-98E6-420C-9C99-1BE8ECFEA232}" presName="hierChild7" presStyleCnt="0"/>
      <dgm:spPr/>
    </dgm:pt>
    <dgm:pt modelId="{60AB64C8-2A93-4DEF-9B1B-66D2A7A249AA}" type="pres">
      <dgm:prSet presAssocID="{82CB6005-84C1-43DC-ABE3-4875550E87E1}" presName="Name96" presStyleLbl="parChTrans1D3" presStyleIdx="1" presStyleCnt="6"/>
      <dgm:spPr/>
    </dgm:pt>
    <dgm:pt modelId="{5F46ABC0-8B38-49AD-9BA5-70252B185C6C}" type="pres">
      <dgm:prSet presAssocID="{C62DCFE3-6AF3-43AC-87EB-7667474124B9}" presName="hierRoot3" presStyleCnt="0">
        <dgm:presLayoutVars>
          <dgm:hierBranch val="init"/>
        </dgm:presLayoutVars>
      </dgm:prSet>
      <dgm:spPr/>
    </dgm:pt>
    <dgm:pt modelId="{4D0F6A30-4B38-49A8-BEB9-7ACF4ECC0049}" type="pres">
      <dgm:prSet presAssocID="{C62DCFE3-6AF3-43AC-87EB-7667474124B9}" presName="rootComposite3" presStyleCnt="0"/>
      <dgm:spPr/>
    </dgm:pt>
    <dgm:pt modelId="{349AB514-9E44-439F-A24D-16EC95E3289E}" type="pres">
      <dgm:prSet presAssocID="{C62DCFE3-6AF3-43AC-87EB-7667474124B9}" presName="rootText3" presStyleLbl="asst1" presStyleIdx="1" presStyleCnt="8" custLinFactNeighborX="10772" custLinFactNeighborY="-41610">
        <dgm:presLayoutVars>
          <dgm:chPref val="3"/>
        </dgm:presLayoutVars>
      </dgm:prSet>
      <dgm:spPr/>
    </dgm:pt>
    <dgm:pt modelId="{7BCAB7D8-A252-4481-B4EF-9257C765299B}" type="pres">
      <dgm:prSet presAssocID="{C62DCFE3-6AF3-43AC-87EB-7667474124B9}" presName="titleText3" presStyleLbl="fgAcc2" presStyleIdx="1" presStyleCnt="8" custLinFactNeighborX="-8378" custLinFactNeighborY="-93622">
        <dgm:presLayoutVars>
          <dgm:chMax val="0"/>
          <dgm:chPref val="0"/>
        </dgm:presLayoutVars>
      </dgm:prSet>
      <dgm:spPr/>
    </dgm:pt>
    <dgm:pt modelId="{0F5831AB-0F02-406C-88A2-3B793449648F}" type="pres">
      <dgm:prSet presAssocID="{C62DCFE3-6AF3-43AC-87EB-7667474124B9}" presName="rootConnector3" presStyleLbl="asst2" presStyleIdx="0" presStyleCnt="0"/>
      <dgm:spPr/>
    </dgm:pt>
    <dgm:pt modelId="{97D9CB60-04E3-455D-AD3E-854628070B0B}" type="pres">
      <dgm:prSet presAssocID="{C62DCFE3-6AF3-43AC-87EB-7667474124B9}" presName="hierChild6" presStyleCnt="0"/>
      <dgm:spPr/>
    </dgm:pt>
    <dgm:pt modelId="{920FAE3A-0924-4359-96D0-8E234CCA939D}" type="pres">
      <dgm:prSet presAssocID="{C62DCFE3-6AF3-43AC-87EB-7667474124B9}" presName="hierChild7" presStyleCnt="0"/>
      <dgm:spPr/>
    </dgm:pt>
    <dgm:pt modelId="{691D8B82-AD80-4CA9-B3B5-A5EDF0EA6469}" type="pres">
      <dgm:prSet presAssocID="{55908571-DFAB-4844-BFD8-E62E53809442}" presName="Name96" presStyleLbl="parChTrans1D3" presStyleIdx="2" presStyleCnt="6"/>
      <dgm:spPr/>
    </dgm:pt>
    <dgm:pt modelId="{BABDD5F8-7D89-47EC-9078-E4ADFD879C3A}" type="pres">
      <dgm:prSet presAssocID="{15E95333-A327-4613-8CA0-913562643349}" presName="hierRoot3" presStyleCnt="0">
        <dgm:presLayoutVars>
          <dgm:hierBranch val="init"/>
        </dgm:presLayoutVars>
      </dgm:prSet>
      <dgm:spPr/>
    </dgm:pt>
    <dgm:pt modelId="{8827FB29-BD04-44B6-8C3A-A5A51FC6432E}" type="pres">
      <dgm:prSet presAssocID="{15E95333-A327-4613-8CA0-913562643349}" presName="rootComposite3" presStyleCnt="0"/>
      <dgm:spPr/>
    </dgm:pt>
    <dgm:pt modelId="{4A772B84-34AB-41C3-AB84-77E1DD5240EE}" type="pres">
      <dgm:prSet presAssocID="{15E95333-A327-4613-8CA0-913562643349}" presName="rootText3" presStyleLbl="asst1" presStyleIdx="2" presStyleCnt="8" custLinFactNeighborX="-12926" custLinFactNeighborY="-58254">
        <dgm:presLayoutVars>
          <dgm:chPref val="3"/>
        </dgm:presLayoutVars>
      </dgm:prSet>
      <dgm:spPr/>
    </dgm:pt>
    <dgm:pt modelId="{1E79E0F2-CBCD-4A00-83B6-0551CD22799A}" type="pres">
      <dgm:prSet presAssocID="{15E95333-A327-4613-8CA0-913562643349}" presName="titleText3" presStyleLbl="fgAcc2" presStyleIdx="2" presStyleCnt="8" custLinFactY="-43555" custLinFactNeighborX="-51466" custLinFactNeighborY="-100000">
        <dgm:presLayoutVars>
          <dgm:chMax val="0"/>
          <dgm:chPref val="0"/>
        </dgm:presLayoutVars>
      </dgm:prSet>
      <dgm:spPr/>
    </dgm:pt>
    <dgm:pt modelId="{A1638198-8D64-4994-9848-48C01A7D77ED}" type="pres">
      <dgm:prSet presAssocID="{15E95333-A327-4613-8CA0-913562643349}" presName="rootConnector3" presStyleLbl="asst2" presStyleIdx="0" presStyleCnt="0"/>
      <dgm:spPr/>
    </dgm:pt>
    <dgm:pt modelId="{8868B6F6-2D50-4DAB-B59A-96446361E072}" type="pres">
      <dgm:prSet presAssocID="{15E95333-A327-4613-8CA0-913562643349}" presName="hierChild6" presStyleCnt="0"/>
      <dgm:spPr/>
    </dgm:pt>
    <dgm:pt modelId="{9319FD59-96AF-4DF7-A3F0-63E0BA48C3C4}" type="pres">
      <dgm:prSet presAssocID="{15E95333-A327-4613-8CA0-913562643349}" presName="hierChild7" presStyleCnt="0"/>
      <dgm:spPr/>
    </dgm:pt>
    <dgm:pt modelId="{E55177FC-555C-46D6-A423-3BA3979C7767}" type="pres">
      <dgm:prSet presAssocID="{733B022B-8C01-4183-90BA-1F86EC60EEB2}" presName="Name96" presStyleLbl="parChTrans1D3" presStyleIdx="3" presStyleCnt="6"/>
      <dgm:spPr/>
    </dgm:pt>
    <dgm:pt modelId="{B1AA3F27-F29C-47CB-B95E-E6514E90992F}" type="pres">
      <dgm:prSet presAssocID="{4701CBD6-93A2-46DE-B22A-35E88310D324}" presName="hierRoot3" presStyleCnt="0">
        <dgm:presLayoutVars>
          <dgm:hierBranch val="init"/>
        </dgm:presLayoutVars>
      </dgm:prSet>
      <dgm:spPr/>
    </dgm:pt>
    <dgm:pt modelId="{1FF54553-DFED-45FF-8A41-5D4F75F508A0}" type="pres">
      <dgm:prSet presAssocID="{4701CBD6-93A2-46DE-B22A-35E88310D324}" presName="rootComposite3" presStyleCnt="0"/>
      <dgm:spPr/>
    </dgm:pt>
    <dgm:pt modelId="{CB60B60C-FE56-4DDD-A9E0-F7F80E4EE9C8}" type="pres">
      <dgm:prSet presAssocID="{4701CBD6-93A2-46DE-B22A-35E88310D324}" presName="rootText3" presStyleLbl="asst1" presStyleIdx="3" presStyleCnt="8" custLinFactNeighborX="4847" custLinFactNeighborY="-57215">
        <dgm:presLayoutVars>
          <dgm:chPref val="3"/>
        </dgm:presLayoutVars>
      </dgm:prSet>
      <dgm:spPr/>
    </dgm:pt>
    <dgm:pt modelId="{C18BE1BA-3A28-464F-88EF-0463668057C0}" type="pres">
      <dgm:prSet presAssocID="{4701CBD6-93A2-46DE-B22A-35E88310D324}" presName="titleText3" presStyleLbl="fgAcc2" presStyleIdx="3" presStyleCnt="8" custLinFactY="-65400" custLinFactNeighborX="34709" custLinFactNeighborY="-100000">
        <dgm:presLayoutVars>
          <dgm:chMax val="0"/>
          <dgm:chPref val="0"/>
        </dgm:presLayoutVars>
      </dgm:prSet>
      <dgm:spPr/>
    </dgm:pt>
    <dgm:pt modelId="{3AFA1B39-51B0-4DD3-B373-CF673DA7905A}" type="pres">
      <dgm:prSet presAssocID="{4701CBD6-93A2-46DE-B22A-35E88310D324}" presName="rootConnector3" presStyleLbl="asst2" presStyleIdx="0" presStyleCnt="0"/>
      <dgm:spPr/>
    </dgm:pt>
    <dgm:pt modelId="{F2FAFFEC-16F7-4571-99B5-075A14A78727}" type="pres">
      <dgm:prSet presAssocID="{4701CBD6-93A2-46DE-B22A-35E88310D324}" presName="hierChild6" presStyleCnt="0"/>
      <dgm:spPr/>
    </dgm:pt>
    <dgm:pt modelId="{D7B120FA-85F0-4517-86E4-004E437B707B}" type="pres">
      <dgm:prSet presAssocID="{4701CBD6-93A2-46DE-B22A-35E88310D324}" presName="hierChild7" presStyleCnt="0"/>
      <dgm:spPr/>
    </dgm:pt>
    <dgm:pt modelId="{234FD0D8-3C1D-4EF6-813D-C5DADB399818}" type="pres">
      <dgm:prSet presAssocID="{20ABF720-9BA0-4B57-82A6-88C3601CE1D4}" presName="Name37" presStyleLbl="parChTrans1D2" presStyleIdx="1" presStyleCnt="4"/>
      <dgm:spPr/>
    </dgm:pt>
    <dgm:pt modelId="{2392F79C-C64F-4476-8D84-13278838330D}" type="pres">
      <dgm:prSet presAssocID="{32E3FA7F-66A5-4501-97C9-F1B2F1144C40}" presName="hierRoot2" presStyleCnt="0">
        <dgm:presLayoutVars>
          <dgm:hierBranch val="init"/>
        </dgm:presLayoutVars>
      </dgm:prSet>
      <dgm:spPr/>
    </dgm:pt>
    <dgm:pt modelId="{97008785-4FE6-4A29-AFA4-76EC95243286}" type="pres">
      <dgm:prSet presAssocID="{32E3FA7F-66A5-4501-97C9-F1B2F1144C40}" presName="rootComposite" presStyleCnt="0"/>
      <dgm:spPr/>
    </dgm:pt>
    <dgm:pt modelId="{4FA3B3C9-19A8-421D-A002-1E2B907AB1C9}" type="pres">
      <dgm:prSet presAssocID="{32E3FA7F-66A5-4501-97C9-F1B2F1144C40}" presName="rootText" presStyleLbl="node1" presStyleIdx="1" presStyleCnt="2" custLinFactNeighborX="28546" custLinFactNeighborY="-6520">
        <dgm:presLayoutVars>
          <dgm:chMax/>
          <dgm:chPref val="3"/>
        </dgm:presLayoutVars>
      </dgm:prSet>
      <dgm:spPr/>
    </dgm:pt>
    <dgm:pt modelId="{28B24E68-117F-4FBB-846D-BDD11CD400C7}" type="pres">
      <dgm:prSet presAssocID="{32E3FA7F-66A5-4501-97C9-F1B2F1144C40}" presName="titleText2" presStyleLbl="fgAcc1" presStyleIdx="1" presStyleCnt="2" custLinFactNeighborX="64632" custLinFactNeighborY="-15604">
        <dgm:presLayoutVars>
          <dgm:chMax val="0"/>
          <dgm:chPref val="0"/>
        </dgm:presLayoutVars>
      </dgm:prSet>
      <dgm:spPr/>
    </dgm:pt>
    <dgm:pt modelId="{E0D20DFC-B20D-4991-AB61-BBE259CC4A35}" type="pres">
      <dgm:prSet presAssocID="{32E3FA7F-66A5-4501-97C9-F1B2F1144C40}" presName="rootConnector" presStyleLbl="node2" presStyleIdx="0" presStyleCnt="0"/>
      <dgm:spPr/>
    </dgm:pt>
    <dgm:pt modelId="{87F3A402-7E6A-4E0A-A91C-4B6398A7A23A}" type="pres">
      <dgm:prSet presAssocID="{32E3FA7F-66A5-4501-97C9-F1B2F1144C40}" presName="hierChild4" presStyleCnt="0"/>
      <dgm:spPr/>
    </dgm:pt>
    <dgm:pt modelId="{ABCCD5C1-6645-472A-8D64-0702A9CD25BB}" type="pres">
      <dgm:prSet presAssocID="{32E3FA7F-66A5-4501-97C9-F1B2F1144C40}" presName="hierChild5" presStyleCnt="0"/>
      <dgm:spPr/>
    </dgm:pt>
    <dgm:pt modelId="{0D9BD48F-4F96-4661-995A-A13C15A75BE1}" type="pres">
      <dgm:prSet presAssocID="{C77B2B95-3ADA-48D0-A823-BDE88686F74A}" presName="Name96" presStyleLbl="parChTrans1D3" presStyleIdx="4" presStyleCnt="6"/>
      <dgm:spPr/>
    </dgm:pt>
    <dgm:pt modelId="{98DE0288-9E17-401F-8F10-F02B0095F17A}" type="pres">
      <dgm:prSet presAssocID="{7BB0210B-1D90-4EAA-9C27-3B5D812B2DF3}" presName="hierRoot3" presStyleCnt="0">
        <dgm:presLayoutVars>
          <dgm:hierBranch val="init"/>
        </dgm:presLayoutVars>
      </dgm:prSet>
      <dgm:spPr/>
    </dgm:pt>
    <dgm:pt modelId="{D4B73486-3D34-46CD-AEEE-227FD55F3D47}" type="pres">
      <dgm:prSet presAssocID="{7BB0210B-1D90-4EAA-9C27-3B5D812B2DF3}" presName="rootComposite3" presStyleCnt="0"/>
      <dgm:spPr/>
    </dgm:pt>
    <dgm:pt modelId="{D6EF98C3-3BC0-4F68-A0D7-F9EFC250D0DA}" type="pres">
      <dgm:prSet presAssocID="{7BB0210B-1D90-4EAA-9C27-3B5D812B2DF3}" presName="rootText3" presStyleLbl="asst1" presStyleIdx="4" presStyleCnt="8">
        <dgm:presLayoutVars>
          <dgm:chPref val="3"/>
        </dgm:presLayoutVars>
      </dgm:prSet>
      <dgm:spPr/>
    </dgm:pt>
    <dgm:pt modelId="{DC232088-5D7D-482E-A400-B4F648561354}" type="pres">
      <dgm:prSet presAssocID="{7BB0210B-1D90-4EAA-9C27-3B5D812B2DF3}" presName="titleText3" presStyleLbl="fgAcc2" presStyleIdx="4" presStyleCnt="8">
        <dgm:presLayoutVars>
          <dgm:chMax val="0"/>
          <dgm:chPref val="0"/>
        </dgm:presLayoutVars>
      </dgm:prSet>
      <dgm:spPr/>
    </dgm:pt>
    <dgm:pt modelId="{07F740F2-A48A-4915-A913-9514EFB3DAF7}" type="pres">
      <dgm:prSet presAssocID="{7BB0210B-1D90-4EAA-9C27-3B5D812B2DF3}" presName="rootConnector3" presStyleLbl="asst2" presStyleIdx="0" presStyleCnt="0"/>
      <dgm:spPr/>
    </dgm:pt>
    <dgm:pt modelId="{B615314F-9732-4CF8-BE7E-E74FDFDAA3B6}" type="pres">
      <dgm:prSet presAssocID="{7BB0210B-1D90-4EAA-9C27-3B5D812B2DF3}" presName="hierChild6" presStyleCnt="0"/>
      <dgm:spPr/>
    </dgm:pt>
    <dgm:pt modelId="{5B743CF9-2E33-4DC8-8908-35352C03B8B2}" type="pres">
      <dgm:prSet presAssocID="{7BB0210B-1D90-4EAA-9C27-3B5D812B2DF3}" presName="hierChild7" presStyleCnt="0"/>
      <dgm:spPr/>
    </dgm:pt>
    <dgm:pt modelId="{1D36D5DD-2209-4BDC-A6AF-2B42CA3BC9F7}" type="pres">
      <dgm:prSet presAssocID="{1AC6F2FB-3562-4299-BC32-99503BAB8435}" presName="Name96" presStyleLbl="parChTrans1D3" presStyleIdx="5" presStyleCnt="6"/>
      <dgm:spPr/>
    </dgm:pt>
    <dgm:pt modelId="{2BB3FB7D-408E-4BE3-A821-88A81C840F3C}" type="pres">
      <dgm:prSet presAssocID="{0EFDB980-F45F-476A-A1B6-126EB14B21A2}" presName="hierRoot3" presStyleCnt="0">
        <dgm:presLayoutVars>
          <dgm:hierBranch val="init"/>
        </dgm:presLayoutVars>
      </dgm:prSet>
      <dgm:spPr/>
    </dgm:pt>
    <dgm:pt modelId="{2E3E2045-D9F6-42EB-8251-B9D47FB83382}" type="pres">
      <dgm:prSet presAssocID="{0EFDB980-F45F-476A-A1B6-126EB14B21A2}" presName="rootComposite3" presStyleCnt="0"/>
      <dgm:spPr/>
    </dgm:pt>
    <dgm:pt modelId="{576EBF95-12EE-43DF-817A-18DC738BF5CF}" type="pres">
      <dgm:prSet presAssocID="{0EFDB980-F45F-476A-A1B6-126EB14B21A2}" presName="rootText3" presStyleLbl="asst1" presStyleIdx="5" presStyleCnt="8" custLinFactNeighborX="60861" custLinFactNeighborY="1040">
        <dgm:presLayoutVars>
          <dgm:chPref val="3"/>
        </dgm:presLayoutVars>
      </dgm:prSet>
      <dgm:spPr/>
    </dgm:pt>
    <dgm:pt modelId="{9B136901-C270-4535-920A-CD3731E3BF39}" type="pres">
      <dgm:prSet presAssocID="{0EFDB980-F45F-476A-A1B6-126EB14B21A2}" presName="titleText3" presStyleLbl="fgAcc2" presStyleIdx="5" presStyleCnt="8" custLinFactNeighborX="22142" custLinFactNeighborY="15604">
        <dgm:presLayoutVars>
          <dgm:chMax val="0"/>
          <dgm:chPref val="0"/>
        </dgm:presLayoutVars>
      </dgm:prSet>
      <dgm:spPr/>
    </dgm:pt>
    <dgm:pt modelId="{74B7598E-E6B8-4F14-A264-7BFE5D7E0045}" type="pres">
      <dgm:prSet presAssocID="{0EFDB980-F45F-476A-A1B6-126EB14B21A2}" presName="rootConnector3" presStyleLbl="asst2" presStyleIdx="0" presStyleCnt="0"/>
      <dgm:spPr/>
    </dgm:pt>
    <dgm:pt modelId="{E7767C30-7012-453A-AAF7-DA505027A309}" type="pres">
      <dgm:prSet presAssocID="{0EFDB980-F45F-476A-A1B6-126EB14B21A2}" presName="hierChild6" presStyleCnt="0"/>
      <dgm:spPr/>
    </dgm:pt>
    <dgm:pt modelId="{D5D5622B-B0AE-4CE8-BAF2-69E71C452EAD}" type="pres">
      <dgm:prSet presAssocID="{0EFDB980-F45F-476A-A1B6-126EB14B21A2}" presName="hierChild7" presStyleCnt="0"/>
      <dgm:spPr/>
    </dgm:pt>
    <dgm:pt modelId="{80B45924-C573-4D08-92C1-845297E2730C}" type="pres">
      <dgm:prSet presAssocID="{301ABFCE-5387-4F92-AB5E-D4D107E1A667}" presName="hierChild3" presStyleCnt="0"/>
      <dgm:spPr/>
    </dgm:pt>
    <dgm:pt modelId="{ECEC4EF1-CE77-41C7-AE63-E66D16170D6B}" type="pres">
      <dgm:prSet presAssocID="{14A04F08-D033-44CA-803A-CF81345BA9CC}" presName="Name96" presStyleLbl="parChTrans1D2" presStyleIdx="2" presStyleCnt="4"/>
      <dgm:spPr/>
    </dgm:pt>
    <dgm:pt modelId="{1E80A12F-155B-447A-A55C-9DF7CADEDC62}" type="pres">
      <dgm:prSet presAssocID="{EEBF9FAC-134F-48BF-B43F-AB062B3D4708}" presName="hierRoot3" presStyleCnt="0">
        <dgm:presLayoutVars>
          <dgm:hierBranch val="init"/>
        </dgm:presLayoutVars>
      </dgm:prSet>
      <dgm:spPr/>
    </dgm:pt>
    <dgm:pt modelId="{D83C0706-7DA7-45B8-8342-000C6D20E56C}" type="pres">
      <dgm:prSet presAssocID="{EEBF9FAC-134F-48BF-B43F-AB062B3D4708}" presName="rootComposite3" presStyleCnt="0"/>
      <dgm:spPr/>
    </dgm:pt>
    <dgm:pt modelId="{9FF868ED-91EA-4323-A8CC-1C383E8B3B22}" type="pres">
      <dgm:prSet presAssocID="{EEBF9FAC-134F-48BF-B43F-AB062B3D4708}" presName="rootText3" presStyleLbl="asst1" presStyleIdx="6" presStyleCnt="8">
        <dgm:presLayoutVars>
          <dgm:chPref val="3"/>
        </dgm:presLayoutVars>
      </dgm:prSet>
      <dgm:spPr/>
    </dgm:pt>
    <dgm:pt modelId="{3FD5B791-499C-4625-BA1B-A86F2A06F3C2}" type="pres">
      <dgm:prSet presAssocID="{EEBF9FAC-134F-48BF-B43F-AB062B3D4708}" presName="titleText3" presStyleLbl="fgAcc2" presStyleIdx="6" presStyleCnt="8">
        <dgm:presLayoutVars>
          <dgm:chMax val="0"/>
          <dgm:chPref val="0"/>
        </dgm:presLayoutVars>
      </dgm:prSet>
      <dgm:spPr/>
    </dgm:pt>
    <dgm:pt modelId="{97112AA7-009B-46A3-8014-E58CAE09966A}" type="pres">
      <dgm:prSet presAssocID="{EEBF9FAC-134F-48BF-B43F-AB062B3D4708}" presName="rootConnector3" presStyleLbl="asst1" presStyleIdx="6" presStyleCnt="8"/>
      <dgm:spPr/>
    </dgm:pt>
    <dgm:pt modelId="{6578A325-48ED-4794-A364-B3E47770127E}" type="pres">
      <dgm:prSet presAssocID="{EEBF9FAC-134F-48BF-B43F-AB062B3D4708}" presName="hierChild6" presStyleCnt="0"/>
      <dgm:spPr/>
    </dgm:pt>
    <dgm:pt modelId="{07F2FAA7-24C1-4B83-811C-2D94625B41EB}" type="pres">
      <dgm:prSet presAssocID="{EEBF9FAC-134F-48BF-B43F-AB062B3D4708}" presName="hierChild7" presStyleCnt="0"/>
      <dgm:spPr/>
    </dgm:pt>
    <dgm:pt modelId="{81E433AA-D1B4-4980-9886-FE25A63581D5}" type="pres">
      <dgm:prSet presAssocID="{0A454593-4B79-4C81-8038-78B81CCFB445}" presName="Name96" presStyleLbl="parChTrans1D2" presStyleIdx="3" presStyleCnt="4"/>
      <dgm:spPr/>
    </dgm:pt>
    <dgm:pt modelId="{C29052D8-E350-4AEC-A71A-093FF6F36567}" type="pres">
      <dgm:prSet presAssocID="{8ECC4D93-3AE5-48B5-A964-44CB4503FA40}" presName="hierRoot3" presStyleCnt="0">
        <dgm:presLayoutVars>
          <dgm:hierBranch val="init"/>
        </dgm:presLayoutVars>
      </dgm:prSet>
      <dgm:spPr/>
    </dgm:pt>
    <dgm:pt modelId="{06C41688-7C97-4102-B3BA-519D1AC8989F}" type="pres">
      <dgm:prSet presAssocID="{8ECC4D93-3AE5-48B5-A964-44CB4503FA40}" presName="rootComposite3" presStyleCnt="0"/>
      <dgm:spPr/>
    </dgm:pt>
    <dgm:pt modelId="{1FFCE134-D992-4B0B-9B7D-2E54DC201AAF}" type="pres">
      <dgm:prSet presAssocID="{8ECC4D93-3AE5-48B5-A964-44CB4503FA40}" presName="rootText3" presStyleLbl="asst1" presStyleIdx="7" presStyleCnt="8" custLinFactNeighborX="-1638" custLinFactNeighborY="-38749">
        <dgm:presLayoutVars>
          <dgm:chPref val="3"/>
        </dgm:presLayoutVars>
      </dgm:prSet>
      <dgm:spPr/>
    </dgm:pt>
    <dgm:pt modelId="{67723099-8811-4775-B703-778FE46A5272}" type="pres">
      <dgm:prSet presAssocID="{8ECC4D93-3AE5-48B5-A964-44CB4503FA40}" presName="titleText3" presStyleLbl="fgAcc2" presStyleIdx="7" presStyleCnt="8" custLinFactY="-16667" custLinFactNeighborY="-100000">
        <dgm:presLayoutVars>
          <dgm:chMax val="0"/>
          <dgm:chPref val="0"/>
        </dgm:presLayoutVars>
      </dgm:prSet>
      <dgm:spPr/>
    </dgm:pt>
    <dgm:pt modelId="{80D1D2B9-3927-4D11-B67B-2332E1793FA1}" type="pres">
      <dgm:prSet presAssocID="{8ECC4D93-3AE5-48B5-A964-44CB4503FA40}" presName="rootConnector3" presStyleLbl="asst1" presStyleIdx="7" presStyleCnt="8"/>
      <dgm:spPr/>
    </dgm:pt>
    <dgm:pt modelId="{CACA6232-54E4-43AA-A1F7-3D1FEFA41DF3}" type="pres">
      <dgm:prSet presAssocID="{8ECC4D93-3AE5-48B5-A964-44CB4503FA40}" presName="hierChild6" presStyleCnt="0"/>
      <dgm:spPr/>
    </dgm:pt>
    <dgm:pt modelId="{D4991A43-29E3-4E9E-A069-3B7F62DCD14E}" type="pres">
      <dgm:prSet presAssocID="{8ECC4D93-3AE5-48B5-A964-44CB4503FA40}" presName="hierChild7" presStyleCnt="0"/>
      <dgm:spPr/>
    </dgm:pt>
  </dgm:ptLst>
  <dgm:cxnLst>
    <dgm:cxn modelId="{65F73702-1AB2-47E0-8757-D5EDC870B903}" type="presOf" srcId="{EADA9F18-2C16-41A7-B99C-C4CF24FC5FBE}" destId="{3FD5B791-499C-4625-BA1B-A86F2A06F3C2}" srcOrd="0" destOrd="0" presId="urn:microsoft.com/office/officeart/2008/layout/NameandTitleOrganizationalChart"/>
    <dgm:cxn modelId="{304D9A04-3938-4BD7-B6C1-10DDA8381F46}" type="presOf" srcId="{EEBF9FAC-134F-48BF-B43F-AB062B3D4708}" destId="{97112AA7-009B-46A3-8014-E58CAE09966A}" srcOrd="1" destOrd="0" presId="urn:microsoft.com/office/officeart/2008/layout/NameandTitleOrganizationalChart"/>
    <dgm:cxn modelId="{71B4AD0F-AFFA-4961-B30A-417DEF80923A}" type="presOf" srcId="{32E3FA7F-66A5-4501-97C9-F1B2F1144C40}" destId="{E0D20DFC-B20D-4991-AB61-BBE259CC4A35}" srcOrd="1" destOrd="0" presId="urn:microsoft.com/office/officeart/2008/layout/NameandTitleOrganizationalChart"/>
    <dgm:cxn modelId="{F6C61313-F13C-4438-B8DC-3247E278B1EC}" type="presOf" srcId="{55908571-DFAB-4844-BFD8-E62E53809442}" destId="{691D8B82-AD80-4CA9-B3B5-A5EDF0EA6469}" srcOrd="0" destOrd="0" presId="urn:microsoft.com/office/officeart/2008/layout/NameandTitleOrganizationalChart"/>
    <dgm:cxn modelId="{6ED9F527-A002-4480-90C6-10D4BC1956F3}" type="presOf" srcId="{4701CBD6-93A2-46DE-B22A-35E88310D324}" destId="{CB60B60C-FE56-4DDD-A9E0-F7F80E4EE9C8}" srcOrd="0" destOrd="0" presId="urn:microsoft.com/office/officeart/2008/layout/NameandTitleOrganizationalChart"/>
    <dgm:cxn modelId="{E0FCEC2C-8C88-4A25-9E17-294278327208}" srcId="{AB43ABD1-EDC1-41E3-94F0-3F3BD6A1E4DB}" destId="{E711A1D5-98E6-420C-9C99-1BE8ECFEA232}" srcOrd="0" destOrd="0" parTransId="{E1EA006D-1A02-43A8-A925-D9F2D48A51CC}" sibTransId="{0E494F55-CD7F-404A-8738-3C3CC2151403}"/>
    <dgm:cxn modelId="{F891562E-5A8E-4ABC-B3AA-E62D94A91778}" type="presOf" srcId="{E1EA006D-1A02-43A8-A925-D9F2D48A51CC}" destId="{14133CA4-2BAB-4EC2-8958-3B409C9098C9}" srcOrd="0" destOrd="0" presId="urn:microsoft.com/office/officeart/2008/layout/NameandTitleOrganizationalChart"/>
    <dgm:cxn modelId="{2F38EB2E-229F-44A0-AB0F-CA1830C24F1D}" srcId="{80D1C1A7-7624-4376-B432-937219B9ED18}" destId="{301ABFCE-5387-4F92-AB5E-D4D107E1A667}" srcOrd="0" destOrd="0" parTransId="{DAB434B2-85D2-4317-BC96-870DF9FF2281}" sibTransId="{A96722AD-FEAD-4D67-9171-478F3F0AD425}"/>
    <dgm:cxn modelId="{FC8CFA2E-F647-4762-8A60-592AE0A919EA}" type="presOf" srcId="{0E494F55-CD7F-404A-8738-3C3CC2151403}" destId="{8C0CC82C-2FA0-41A3-8101-D69FA925E9FB}" srcOrd="0" destOrd="0" presId="urn:microsoft.com/office/officeart/2008/layout/NameandTitleOrganizationalChart"/>
    <dgm:cxn modelId="{0EE21530-830F-4826-8E41-C3543F896178}" type="presOf" srcId="{1F27B268-B23A-419F-A170-966023F10B37}" destId="{DC232088-5D7D-482E-A400-B4F648561354}" srcOrd="0" destOrd="0" presId="urn:microsoft.com/office/officeart/2008/layout/NameandTitleOrganizationalChart"/>
    <dgm:cxn modelId="{587F1A3A-0229-4B16-9AAB-C0C38D2FC562}" srcId="{32E3FA7F-66A5-4501-97C9-F1B2F1144C40}" destId="{7BB0210B-1D90-4EAA-9C27-3B5D812B2DF3}" srcOrd="0" destOrd="0" parTransId="{C77B2B95-3ADA-48D0-A823-BDE88686F74A}" sibTransId="{1F27B268-B23A-419F-A170-966023F10B37}"/>
    <dgm:cxn modelId="{1075253B-95E9-4AD4-BB18-BA800C6F9029}" type="presOf" srcId="{0EFDB980-F45F-476A-A1B6-126EB14B21A2}" destId="{74B7598E-E6B8-4F14-A264-7BFE5D7E0045}" srcOrd="1" destOrd="0" presId="urn:microsoft.com/office/officeart/2008/layout/NameandTitleOrganizationalChart"/>
    <dgm:cxn modelId="{73202445-E8F5-458F-9AF5-626BEBDE05AF}" type="presOf" srcId="{A96722AD-FEAD-4D67-9171-478F3F0AD425}" destId="{146216AA-F0B8-4950-85DA-D19A3D8844D4}" srcOrd="0" destOrd="0" presId="urn:microsoft.com/office/officeart/2008/layout/NameandTitleOrganizationalChart"/>
    <dgm:cxn modelId="{A67C0C68-1FCB-4FEE-9D27-69033A50A590}" type="presOf" srcId="{4B9A11CC-A4A8-4571-A4CF-093535D5FCB6}" destId="{1E79E0F2-CBCD-4A00-83B6-0551CD22799A}" srcOrd="0" destOrd="0" presId="urn:microsoft.com/office/officeart/2008/layout/NameandTitleOrganizationalChart"/>
    <dgm:cxn modelId="{3C312849-62FA-47D1-8385-779872FC671B}" srcId="{301ABFCE-5387-4F92-AB5E-D4D107E1A667}" destId="{8ECC4D93-3AE5-48B5-A964-44CB4503FA40}" srcOrd="3" destOrd="0" parTransId="{0A454593-4B79-4C81-8038-78B81CCFB445}" sibTransId="{657BBE18-519D-4FD5-A71F-68E5B1D14DF3}"/>
    <dgm:cxn modelId="{F83B8C49-FAE6-48EB-88A6-996597CF7CA9}" type="presOf" srcId="{1AC6F2FB-3562-4299-BC32-99503BAB8435}" destId="{1D36D5DD-2209-4BDC-A6AF-2B42CA3BC9F7}" srcOrd="0" destOrd="0" presId="urn:microsoft.com/office/officeart/2008/layout/NameandTitleOrganizationalChart"/>
    <dgm:cxn modelId="{E3CE8C6A-9AC0-43FB-B356-10DB1BAD1777}" type="presOf" srcId="{3AD2ECFD-8FBD-41CE-9116-B9F976756801}" destId="{9B136901-C270-4535-920A-CD3731E3BF39}" srcOrd="0" destOrd="0" presId="urn:microsoft.com/office/officeart/2008/layout/NameandTitleOrganizationalChart"/>
    <dgm:cxn modelId="{47A81671-6C09-4C6C-BE13-02C38C9EFAA7}" type="presOf" srcId="{4701CBD6-93A2-46DE-B22A-35E88310D324}" destId="{3AFA1B39-51B0-4DD3-B373-CF673DA7905A}" srcOrd="1" destOrd="0" presId="urn:microsoft.com/office/officeart/2008/layout/NameandTitleOrganizationalChart"/>
    <dgm:cxn modelId="{EB484651-F93B-4F62-A9E9-B930976771CA}" type="presOf" srcId="{657BBE18-519D-4FD5-A71F-68E5B1D14DF3}" destId="{67723099-8811-4775-B703-778FE46A5272}" srcOrd="0" destOrd="0" presId="urn:microsoft.com/office/officeart/2008/layout/NameandTitleOrganizationalChart"/>
    <dgm:cxn modelId="{400A2B72-36B5-4F56-8364-4034C276DBCB}" type="presOf" srcId="{301ABFCE-5387-4F92-AB5E-D4D107E1A667}" destId="{0E68C77D-2329-40D8-A9BD-2D70CEB18D0E}" srcOrd="1" destOrd="0" presId="urn:microsoft.com/office/officeart/2008/layout/NameandTitleOrganizationalChart"/>
    <dgm:cxn modelId="{DCC14154-BC41-4EE7-920F-130FFC3BE84E}" type="presOf" srcId="{33F32CE2-3682-408A-9D2F-77D462F4EB27}" destId="{28B24E68-117F-4FBB-846D-BDD11CD400C7}" srcOrd="0" destOrd="0" presId="urn:microsoft.com/office/officeart/2008/layout/NameandTitleOrganizationalChart"/>
    <dgm:cxn modelId="{56E95976-5114-4B8B-A870-D0D061AE1C6D}" type="presOf" srcId="{0EFDB980-F45F-476A-A1B6-126EB14B21A2}" destId="{576EBF95-12EE-43DF-817A-18DC738BF5CF}" srcOrd="0" destOrd="0" presId="urn:microsoft.com/office/officeart/2008/layout/NameandTitleOrganizationalChart"/>
    <dgm:cxn modelId="{8C38C777-A99D-4B84-A0E7-5A5C7008E82A}" type="presOf" srcId="{E711A1D5-98E6-420C-9C99-1BE8ECFEA232}" destId="{13989AB2-64A1-4652-8D6F-AD4959B15675}" srcOrd="1" destOrd="0" presId="urn:microsoft.com/office/officeart/2008/layout/NameandTitleOrganizationalChart"/>
    <dgm:cxn modelId="{592A3F59-D057-4B79-A6D9-7CAEABB4B9C6}" type="presOf" srcId="{EEBF9FAC-134F-48BF-B43F-AB062B3D4708}" destId="{9FF868ED-91EA-4323-A8CC-1C383E8B3B22}" srcOrd="0" destOrd="0" presId="urn:microsoft.com/office/officeart/2008/layout/NameandTitleOrganizationalChart"/>
    <dgm:cxn modelId="{7786BB59-80E5-4DBB-9C7B-F902D60D8CF6}" type="presOf" srcId="{20ABF720-9BA0-4B57-82A6-88C3601CE1D4}" destId="{234FD0D8-3C1D-4EF6-813D-C5DADB399818}" srcOrd="0" destOrd="0" presId="urn:microsoft.com/office/officeart/2008/layout/NameandTitleOrganizationalChart"/>
    <dgm:cxn modelId="{301F1D86-4B2C-4C49-8046-017746D82BF8}" type="presOf" srcId="{733B022B-8C01-4183-90BA-1F86EC60EEB2}" destId="{E55177FC-555C-46D6-A423-3BA3979C7767}" srcOrd="0" destOrd="0" presId="urn:microsoft.com/office/officeart/2008/layout/NameandTitleOrganizationalChart"/>
    <dgm:cxn modelId="{59034990-7E6F-4660-80FF-6AC72881F784}" type="presOf" srcId="{09D98BD1-931B-4997-951E-DDB9B32D9965}" destId="{7BCAB7D8-A252-4481-B4EF-9257C765299B}" srcOrd="0" destOrd="0" presId="urn:microsoft.com/office/officeart/2008/layout/NameandTitleOrganizationalChart"/>
    <dgm:cxn modelId="{76810892-C62E-461A-B834-5FAA9C7B391D}" type="presOf" srcId="{AB43ABD1-EDC1-41E3-94F0-3F3BD6A1E4DB}" destId="{B925BAFA-1A25-4AF0-9CA5-425C0BA61A0A}" srcOrd="0" destOrd="0" presId="urn:microsoft.com/office/officeart/2008/layout/NameandTitleOrganizationalChart"/>
    <dgm:cxn modelId="{6999779A-A0FC-4D8A-8EF9-23477E1F8018}" type="presOf" srcId="{AB43ABD1-EDC1-41E3-94F0-3F3BD6A1E4DB}" destId="{956EA5B7-0DD3-4AEA-94D3-9E13D00F8D76}" srcOrd="1" destOrd="0" presId="urn:microsoft.com/office/officeart/2008/layout/NameandTitleOrganizationalChart"/>
    <dgm:cxn modelId="{40A7859B-2997-41E4-B7F5-364769A5614E}" type="presOf" srcId="{82CB6005-84C1-43DC-ABE3-4875550E87E1}" destId="{60AB64C8-2A93-4DEF-9B1B-66D2A7A249AA}" srcOrd="0" destOrd="0" presId="urn:microsoft.com/office/officeart/2008/layout/NameandTitleOrganizationalChart"/>
    <dgm:cxn modelId="{121B269D-2FD1-4FC3-9031-5F461C99FD5C}" type="presOf" srcId="{32E3FA7F-66A5-4501-97C9-F1B2F1144C40}" destId="{4FA3B3C9-19A8-421D-A002-1E2B907AB1C9}" srcOrd="0" destOrd="0" presId="urn:microsoft.com/office/officeart/2008/layout/NameandTitleOrganizationalChart"/>
    <dgm:cxn modelId="{B35333A6-2582-4A15-8059-416D6AEC1AEB}" srcId="{32E3FA7F-66A5-4501-97C9-F1B2F1144C40}" destId="{0EFDB980-F45F-476A-A1B6-126EB14B21A2}" srcOrd="1" destOrd="0" parTransId="{1AC6F2FB-3562-4299-BC32-99503BAB8435}" sibTransId="{3AD2ECFD-8FBD-41CE-9116-B9F976756801}"/>
    <dgm:cxn modelId="{F787CEA7-27E9-48B3-AB7D-1E9B42BEA9B2}" srcId="{AB43ABD1-EDC1-41E3-94F0-3F3BD6A1E4DB}" destId="{15E95333-A327-4613-8CA0-913562643349}" srcOrd="2" destOrd="0" parTransId="{55908571-DFAB-4844-BFD8-E62E53809442}" sibTransId="{4B9A11CC-A4A8-4571-A4CF-093535D5FCB6}"/>
    <dgm:cxn modelId="{2DB1C9B1-070B-4D83-A3D8-4D39135DAB4C}" type="presOf" srcId="{15E95333-A327-4613-8CA0-913562643349}" destId="{4A772B84-34AB-41C3-AB84-77E1DD5240EE}" srcOrd="0" destOrd="0" presId="urn:microsoft.com/office/officeart/2008/layout/NameandTitleOrganizationalChart"/>
    <dgm:cxn modelId="{B77936B3-6710-480B-9DA1-7A24BF9A13C2}" srcId="{301ABFCE-5387-4F92-AB5E-D4D107E1A667}" destId="{EEBF9FAC-134F-48BF-B43F-AB062B3D4708}" srcOrd="0" destOrd="0" parTransId="{14A04F08-D033-44CA-803A-CF81345BA9CC}" sibTransId="{EADA9F18-2C16-41A7-B99C-C4CF24FC5FBE}"/>
    <dgm:cxn modelId="{BCBB6BB3-E2CE-4C0A-91EE-762E3A904F5C}" type="presOf" srcId="{EDA091C2-103B-4828-99FD-E145BCE95972}" destId="{C18BE1BA-3A28-464F-88EF-0463668057C0}" srcOrd="0" destOrd="0" presId="urn:microsoft.com/office/officeart/2008/layout/NameandTitleOrganizationalChart"/>
    <dgm:cxn modelId="{363A1BB6-8CF7-4973-A6D1-1F2BB5264D96}" type="presOf" srcId="{C62DCFE3-6AF3-43AC-87EB-7667474124B9}" destId="{349AB514-9E44-439F-A24D-16EC95E3289E}" srcOrd="0" destOrd="0" presId="urn:microsoft.com/office/officeart/2008/layout/NameandTitleOrganizationalChart"/>
    <dgm:cxn modelId="{799407B8-AF04-4834-9D4B-131CC14A77D4}" type="presOf" srcId="{7BB0210B-1D90-4EAA-9C27-3B5D812B2DF3}" destId="{D6EF98C3-3BC0-4F68-A0D7-F9EFC250D0DA}" srcOrd="0" destOrd="0" presId="urn:microsoft.com/office/officeart/2008/layout/NameandTitleOrganizationalChart"/>
    <dgm:cxn modelId="{AC9272BF-4ED6-4C68-8A62-D28C7617F833}" type="presOf" srcId="{14A04F08-D033-44CA-803A-CF81345BA9CC}" destId="{ECEC4EF1-CE77-41C7-AE63-E66D16170D6B}" srcOrd="0" destOrd="0" presId="urn:microsoft.com/office/officeart/2008/layout/NameandTitleOrganizationalChart"/>
    <dgm:cxn modelId="{F4FD1DC0-9A16-46F6-B813-3B2CFA7534CA}" type="presOf" srcId="{104CDD61-2881-424A-9D60-6AFDD7229DB0}" destId="{7C73F6D5-97C8-452D-9583-1BA50A6A067B}" srcOrd="0" destOrd="0" presId="urn:microsoft.com/office/officeart/2008/layout/NameandTitleOrganizationalChart"/>
    <dgm:cxn modelId="{674B4CC0-7B7C-48F4-804D-DD5F8A5A0490}" srcId="{AB43ABD1-EDC1-41E3-94F0-3F3BD6A1E4DB}" destId="{4701CBD6-93A2-46DE-B22A-35E88310D324}" srcOrd="3" destOrd="0" parTransId="{733B022B-8C01-4183-90BA-1F86EC60EEB2}" sibTransId="{EDA091C2-103B-4828-99FD-E145BCE95972}"/>
    <dgm:cxn modelId="{D466D8C0-3E1A-4E1D-A2D4-1210A71B8A3D}" srcId="{AB43ABD1-EDC1-41E3-94F0-3F3BD6A1E4DB}" destId="{C62DCFE3-6AF3-43AC-87EB-7667474124B9}" srcOrd="1" destOrd="0" parTransId="{82CB6005-84C1-43DC-ABE3-4875550E87E1}" sibTransId="{09D98BD1-931B-4997-951E-DDB9B32D9965}"/>
    <dgm:cxn modelId="{9D4516C4-794A-4F82-83EA-44CA27727BA9}" type="presOf" srcId="{8ECC4D93-3AE5-48B5-A964-44CB4503FA40}" destId="{1FFCE134-D992-4B0B-9B7D-2E54DC201AAF}" srcOrd="0" destOrd="0" presId="urn:microsoft.com/office/officeart/2008/layout/NameandTitleOrganizationalChart"/>
    <dgm:cxn modelId="{2261B5C5-A051-43D2-8121-C397E2007A0C}" type="presOf" srcId="{15E95333-A327-4613-8CA0-913562643349}" destId="{A1638198-8D64-4994-9848-48C01A7D77ED}" srcOrd="1" destOrd="0" presId="urn:microsoft.com/office/officeart/2008/layout/NameandTitleOrganizationalChart"/>
    <dgm:cxn modelId="{225714CB-BDF1-44AF-A215-7EE03C7EA0F4}" type="presOf" srcId="{80D1C1A7-7624-4376-B432-937219B9ED18}" destId="{1653ACC8-D415-4514-B601-BCE30A5BFADE}" srcOrd="0" destOrd="0" presId="urn:microsoft.com/office/officeart/2008/layout/NameandTitleOrganizationalChart"/>
    <dgm:cxn modelId="{706E8AD4-2B49-4E2A-A331-13EDE8E72CBA}" srcId="{301ABFCE-5387-4F92-AB5E-D4D107E1A667}" destId="{32E3FA7F-66A5-4501-97C9-F1B2F1144C40}" srcOrd="2" destOrd="0" parTransId="{20ABF720-9BA0-4B57-82A6-88C3601CE1D4}" sibTransId="{33F32CE2-3682-408A-9D2F-77D462F4EB27}"/>
    <dgm:cxn modelId="{CEB9DFD4-5D56-470E-9206-196627577518}" type="presOf" srcId="{C62DCFE3-6AF3-43AC-87EB-7667474124B9}" destId="{0F5831AB-0F02-406C-88A2-3B793449648F}" srcOrd="1" destOrd="0" presId="urn:microsoft.com/office/officeart/2008/layout/NameandTitleOrganizationalChart"/>
    <dgm:cxn modelId="{055421D7-00C2-486D-8FDD-0D1DC408E33A}" type="presOf" srcId="{9FE09F0A-CF1F-4E35-B380-886651F3B22E}" destId="{8AA07F6A-EF07-4CFC-AAF4-7AF5451B5563}" srcOrd="0" destOrd="0" presId="urn:microsoft.com/office/officeart/2008/layout/NameandTitleOrganizationalChart"/>
    <dgm:cxn modelId="{913CB2D8-4802-4A02-B5D4-9B728B7AF29E}" srcId="{301ABFCE-5387-4F92-AB5E-D4D107E1A667}" destId="{AB43ABD1-EDC1-41E3-94F0-3F3BD6A1E4DB}" srcOrd="1" destOrd="0" parTransId="{9FE09F0A-CF1F-4E35-B380-886651F3B22E}" sibTransId="{104CDD61-2881-424A-9D60-6AFDD7229DB0}"/>
    <dgm:cxn modelId="{207846DB-9EFB-4185-B9F4-98B7D4E61403}" type="presOf" srcId="{301ABFCE-5387-4F92-AB5E-D4D107E1A667}" destId="{F13CBADF-C98D-4300-A092-8FAEF0CE4CE5}" srcOrd="0" destOrd="0" presId="urn:microsoft.com/office/officeart/2008/layout/NameandTitleOrganizationalChart"/>
    <dgm:cxn modelId="{E19D69DB-C127-4D53-AC0C-C395BEA628C7}" type="presOf" srcId="{C77B2B95-3ADA-48D0-A823-BDE88686F74A}" destId="{0D9BD48F-4F96-4661-995A-A13C15A75BE1}" srcOrd="0" destOrd="0" presId="urn:microsoft.com/office/officeart/2008/layout/NameandTitleOrganizationalChart"/>
    <dgm:cxn modelId="{A49A45E5-9969-4517-9729-8EA0E9BBC31A}" type="presOf" srcId="{7BB0210B-1D90-4EAA-9C27-3B5D812B2DF3}" destId="{07F740F2-A48A-4915-A913-9514EFB3DAF7}" srcOrd="1" destOrd="0" presId="urn:microsoft.com/office/officeart/2008/layout/NameandTitleOrganizationalChart"/>
    <dgm:cxn modelId="{7BEEBEE6-A22B-419D-B726-2B9E04B411DC}" type="presOf" srcId="{E711A1D5-98E6-420C-9C99-1BE8ECFEA232}" destId="{FC69C2CF-EFBA-43E7-8A68-4F42D38E9325}" srcOrd="0" destOrd="0" presId="urn:microsoft.com/office/officeart/2008/layout/NameandTitleOrganizationalChart"/>
    <dgm:cxn modelId="{9126FDEA-2040-4171-8A28-17048C55784F}" type="presOf" srcId="{8ECC4D93-3AE5-48B5-A964-44CB4503FA40}" destId="{80D1D2B9-3927-4D11-B67B-2332E1793FA1}" srcOrd="1" destOrd="0" presId="urn:microsoft.com/office/officeart/2008/layout/NameandTitleOrganizationalChart"/>
    <dgm:cxn modelId="{5E9D36EB-0630-4C00-BAAD-D976026E5E6A}" type="presOf" srcId="{0A454593-4B79-4C81-8038-78B81CCFB445}" destId="{81E433AA-D1B4-4980-9886-FE25A63581D5}" srcOrd="0" destOrd="0" presId="urn:microsoft.com/office/officeart/2008/layout/NameandTitleOrganizationalChart"/>
    <dgm:cxn modelId="{C71BA9B6-1E19-400D-9FD0-167117ED88C5}" type="presParOf" srcId="{1653ACC8-D415-4514-B601-BCE30A5BFADE}" destId="{9424989A-1B3C-4408-B5C5-043BDBF0AEB8}" srcOrd="0" destOrd="0" presId="urn:microsoft.com/office/officeart/2008/layout/NameandTitleOrganizationalChart"/>
    <dgm:cxn modelId="{9C4776FA-E487-4136-B313-669191D50E9A}" type="presParOf" srcId="{9424989A-1B3C-4408-B5C5-043BDBF0AEB8}" destId="{0DB229F3-7827-4638-8958-8BB5B7845F64}" srcOrd="0" destOrd="0" presId="urn:microsoft.com/office/officeart/2008/layout/NameandTitleOrganizationalChart"/>
    <dgm:cxn modelId="{1ACC6F07-0124-4E35-BA14-5A27ECD7C975}" type="presParOf" srcId="{0DB229F3-7827-4638-8958-8BB5B7845F64}" destId="{F13CBADF-C98D-4300-A092-8FAEF0CE4CE5}" srcOrd="0" destOrd="0" presId="urn:microsoft.com/office/officeart/2008/layout/NameandTitleOrganizationalChart"/>
    <dgm:cxn modelId="{EDF25305-6751-4BEB-BE7C-61BE2D25AF57}" type="presParOf" srcId="{0DB229F3-7827-4638-8958-8BB5B7845F64}" destId="{146216AA-F0B8-4950-85DA-D19A3D8844D4}" srcOrd="1" destOrd="0" presId="urn:microsoft.com/office/officeart/2008/layout/NameandTitleOrganizationalChart"/>
    <dgm:cxn modelId="{7631C65C-46D1-4FDC-92FB-EC8896F9D1BA}" type="presParOf" srcId="{0DB229F3-7827-4638-8958-8BB5B7845F64}" destId="{0E68C77D-2329-40D8-A9BD-2D70CEB18D0E}" srcOrd="2" destOrd="0" presId="urn:microsoft.com/office/officeart/2008/layout/NameandTitleOrganizationalChart"/>
    <dgm:cxn modelId="{11C6AFA4-9B01-4677-B003-F88E0F73FCE5}" type="presParOf" srcId="{9424989A-1B3C-4408-B5C5-043BDBF0AEB8}" destId="{3F4724BB-9840-4302-B923-1A7FB7A310CA}" srcOrd="1" destOrd="0" presId="urn:microsoft.com/office/officeart/2008/layout/NameandTitleOrganizationalChart"/>
    <dgm:cxn modelId="{669B7C37-376C-44FF-84EF-E8D500F857A7}" type="presParOf" srcId="{3F4724BB-9840-4302-B923-1A7FB7A310CA}" destId="{8AA07F6A-EF07-4CFC-AAF4-7AF5451B5563}" srcOrd="0" destOrd="0" presId="urn:microsoft.com/office/officeart/2008/layout/NameandTitleOrganizationalChart"/>
    <dgm:cxn modelId="{C2FF92F3-A8A3-4B68-A9F8-A1090055C59C}" type="presParOf" srcId="{3F4724BB-9840-4302-B923-1A7FB7A310CA}" destId="{1461A510-557F-49F1-8DDF-5B53270AA4FD}" srcOrd="1" destOrd="0" presId="urn:microsoft.com/office/officeart/2008/layout/NameandTitleOrganizationalChart"/>
    <dgm:cxn modelId="{485A4A95-4D01-43DA-A95D-52BE88503E96}" type="presParOf" srcId="{1461A510-557F-49F1-8DDF-5B53270AA4FD}" destId="{EB1C1A2A-28DE-4E64-BEE7-207C0A0E7434}" srcOrd="0" destOrd="0" presId="urn:microsoft.com/office/officeart/2008/layout/NameandTitleOrganizationalChart"/>
    <dgm:cxn modelId="{A8CF24E3-BEBE-4A5B-B12B-F3A832E27BD6}" type="presParOf" srcId="{EB1C1A2A-28DE-4E64-BEE7-207C0A0E7434}" destId="{B925BAFA-1A25-4AF0-9CA5-425C0BA61A0A}" srcOrd="0" destOrd="0" presId="urn:microsoft.com/office/officeart/2008/layout/NameandTitleOrganizationalChart"/>
    <dgm:cxn modelId="{DE5933C2-57B4-4A95-9D4C-402CFE85ACC7}" type="presParOf" srcId="{EB1C1A2A-28DE-4E64-BEE7-207C0A0E7434}" destId="{7C73F6D5-97C8-452D-9583-1BA50A6A067B}" srcOrd="1" destOrd="0" presId="urn:microsoft.com/office/officeart/2008/layout/NameandTitleOrganizationalChart"/>
    <dgm:cxn modelId="{12AAE54E-A1DE-4940-9C21-4EAC73559BFC}" type="presParOf" srcId="{EB1C1A2A-28DE-4E64-BEE7-207C0A0E7434}" destId="{956EA5B7-0DD3-4AEA-94D3-9E13D00F8D76}" srcOrd="2" destOrd="0" presId="urn:microsoft.com/office/officeart/2008/layout/NameandTitleOrganizationalChart"/>
    <dgm:cxn modelId="{E5F340BC-0D9F-44DC-A9E0-9BE745AEDBDE}" type="presParOf" srcId="{1461A510-557F-49F1-8DDF-5B53270AA4FD}" destId="{5AE6A081-5E11-4588-9602-5C94103FD472}" srcOrd="1" destOrd="0" presId="urn:microsoft.com/office/officeart/2008/layout/NameandTitleOrganizationalChart"/>
    <dgm:cxn modelId="{C87E6653-9859-45BC-84FE-468D3E107F04}" type="presParOf" srcId="{1461A510-557F-49F1-8DDF-5B53270AA4FD}" destId="{16337E2C-BC16-4C93-8DE2-473E80E23166}" srcOrd="2" destOrd="0" presId="urn:microsoft.com/office/officeart/2008/layout/NameandTitleOrganizationalChart"/>
    <dgm:cxn modelId="{B746D42D-4B0D-4CF0-A8EA-48D3EBA8E4BE}" type="presParOf" srcId="{16337E2C-BC16-4C93-8DE2-473E80E23166}" destId="{14133CA4-2BAB-4EC2-8958-3B409C9098C9}" srcOrd="0" destOrd="0" presId="urn:microsoft.com/office/officeart/2008/layout/NameandTitleOrganizationalChart"/>
    <dgm:cxn modelId="{1702AE30-6759-4A7A-B270-D83A2798447A}" type="presParOf" srcId="{16337E2C-BC16-4C93-8DE2-473E80E23166}" destId="{AA466D67-8752-400D-BD6E-359AF327A06E}" srcOrd="1" destOrd="0" presId="urn:microsoft.com/office/officeart/2008/layout/NameandTitleOrganizationalChart"/>
    <dgm:cxn modelId="{60E5D1EF-55C1-40EC-ADA7-9001A4AABAE3}" type="presParOf" srcId="{AA466D67-8752-400D-BD6E-359AF327A06E}" destId="{B5C8D3E7-4D4D-47B4-BC36-E368396B1340}" srcOrd="0" destOrd="0" presId="urn:microsoft.com/office/officeart/2008/layout/NameandTitleOrganizationalChart"/>
    <dgm:cxn modelId="{0E4D062C-57BF-4520-BEA7-C61395D56351}" type="presParOf" srcId="{B5C8D3E7-4D4D-47B4-BC36-E368396B1340}" destId="{FC69C2CF-EFBA-43E7-8A68-4F42D38E9325}" srcOrd="0" destOrd="0" presId="urn:microsoft.com/office/officeart/2008/layout/NameandTitleOrganizationalChart"/>
    <dgm:cxn modelId="{1D8EB5CF-4017-4014-B20E-2B98BA4B3CBD}" type="presParOf" srcId="{B5C8D3E7-4D4D-47B4-BC36-E368396B1340}" destId="{8C0CC82C-2FA0-41A3-8101-D69FA925E9FB}" srcOrd="1" destOrd="0" presId="urn:microsoft.com/office/officeart/2008/layout/NameandTitleOrganizationalChart"/>
    <dgm:cxn modelId="{6C27CB00-737B-4697-8E85-BC46DAAA5CC2}" type="presParOf" srcId="{B5C8D3E7-4D4D-47B4-BC36-E368396B1340}" destId="{13989AB2-64A1-4652-8D6F-AD4959B15675}" srcOrd="2" destOrd="0" presId="urn:microsoft.com/office/officeart/2008/layout/NameandTitleOrganizationalChart"/>
    <dgm:cxn modelId="{D1313574-C98B-4E19-B49E-058F462217F4}" type="presParOf" srcId="{AA466D67-8752-400D-BD6E-359AF327A06E}" destId="{8B70FBF3-6AC2-4F48-ADC5-01B8A2C7FF37}" srcOrd="1" destOrd="0" presId="urn:microsoft.com/office/officeart/2008/layout/NameandTitleOrganizationalChart"/>
    <dgm:cxn modelId="{2DA44CC2-9C87-48A4-93DF-936D8C2467E0}" type="presParOf" srcId="{AA466D67-8752-400D-BD6E-359AF327A06E}" destId="{0B74FD0B-C3DD-41B6-862D-A6FA08593F13}" srcOrd="2" destOrd="0" presId="urn:microsoft.com/office/officeart/2008/layout/NameandTitleOrganizationalChart"/>
    <dgm:cxn modelId="{F6501462-7E36-4A34-AF82-AC3A86E2EAC3}" type="presParOf" srcId="{16337E2C-BC16-4C93-8DE2-473E80E23166}" destId="{60AB64C8-2A93-4DEF-9B1B-66D2A7A249AA}" srcOrd="2" destOrd="0" presId="urn:microsoft.com/office/officeart/2008/layout/NameandTitleOrganizationalChart"/>
    <dgm:cxn modelId="{95F658A2-01FC-40F9-AFB0-2640B13FB375}" type="presParOf" srcId="{16337E2C-BC16-4C93-8DE2-473E80E23166}" destId="{5F46ABC0-8B38-49AD-9BA5-70252B185C6C}" srcOrd="3" destOrd="0" presId="urn:microsoft.com/office/officeart/2008/layout/NameandTitleOrganizationalChart"/>
    <dgm:cxn modelId="{F35C701A-AE35-4556-93DE-7062F72C830F}" type="presParOf" srcId="{5F46ABC0-8B38-49AD-9BA5-70252B185C6C}" destId="{4D0F6A30-4B38-49A8-BEB9-7ACF4ECC0049}" srcOrd="0" destOrd="0" presId="urn:microsoft.com/office/officeart/2008/layout/NameandTitleOrganizationalChart"/>
    <dgm:cxn modelId="{4E5E0A3E-13A4-49C0-9FB1-EDFCE29BC010}" type="presParOf" srcId="{4D0F6A30-4B38-49A8-BEB9-7ACF4ECC0049}" destId="{349AB514-9E44-439F-A24D-16EC95E3289E}" srcOrd="0" destOrd="0" presId="urn:microsoft.com/office/officeart/2008/layout/NameandTitleOrganizationalChart"/>
    <dgm:cxn modelId="{557D51A0-84D1-4D27-9D0E-10DD38EA3172}" type="presParOf" srcId="{4D0F6A30-4B38-49A8-BEB9-7ACF4ECC0049}" destId="{7BCAB7D8-A252-4481-B4EF-9257C765299B}" srcOrd="1" destOrd="0" presId="urn:microsoft.com/office/officeart/2008/layout/NameandTitleOrganizationalChart"/>
    <dgm:cxn modelId="{8B922736-2E7C-48BD-AA7E-439D9532FE63}" type="presParOf" srcId="{4D0F6A30-4B38-49A8-BEB9-7ACF4ECC0049}" destId="{0F5831AB-0F02-406C-88A2-3B793449648F}" srcOrd="2" destOrd="0" presId="urn:microsoft.com/office/officeart/2008/layout/NameandTitleOrganizationalChart"/>
    <dgm:cxn modelId="{11EA70F1-E356-432C-9A04-4F2328726996}" type="presParOf" srcId="{5F46ABC0-8B38-49AD-9BA5-70252B185C6C}" destId="{97D9CB60-04E3-455D-AD3E-854628070B0B}" srcOrd="1" destOrd="0" presId="urn:microsoft.com/office/officeart/2008/layout/NameandTitleOrganizationalChart"/>
    <dgm:cxn modelId="{03AA6E5D-6C9F-4A3F-8124-1B95C39DBCCC}" type="presParOf" srcId="{5F46ABC0-8B38-49AD-9BA5-70252B185C6C}" destId="{920FAE3A-0924-4359-96D0-8E234CCA939D}" srcOrd="2" destOrd="0" presId="urn:microsoft.com/office/officeart/2008/layout/NameandTitleOrganizationalChart"/>
    <dgm:cxn modelId="{84814CF5-493B-423E-A968-6C0A38C81F12}" type="presParOf" srcId="{16337E2C-BC16-4C93-8DE2-473E80E23166}" destId="{691D8B82-AD80-4CA9-B3B5-A5EDF0EA6469}" srcOrd="4" destOrd="0" presId="urn:microsoft.com/office/officeart/2008/layout/NameandTitleOrganizationalChart"/>
    <dgm:cxn modelId="{8F5DA997-89A4-48A8-80D2-55077081A461}" type="presParOf" srcId="{16337E2C-BC16-4C93-8DE2-473E80E23166}" destId="{BABDD5F8-7D89-47EC-9078-E4ADFD879C3A}" srcOrd="5" destOrd="0" presId="urn:microsoft.com/office/officeart/2008/layout/NameandTitleOrganizationalChart"/>
    <dgm:cxn modelId="{1DB12AD6-0AB6-433D-9786-E6CE9174637F}" type="presParOf" srcId="{BABDD5F8-7D89-47EC-9078-E4ADFD879C3A}" destId="{8827FB29-BD04-44B6-8C3A-A5A51FC6432E}" srcOrd="0" destOrd="0" presId="urn:microsoft.com/office/officeart/2008/layout/NameandTitleOrganizationalChart"/>
    <dgm:cxn modelId="{D7B12742-28B1-4169-B70E-E077624E87D9}" type="presParOf" srcId="{8827FB29-BD04-44B6-8C3A-A5A51FC6432E}" destId="{4A772B84-34AB-41C3-AB84-77E1DD5240EE}" srcOrd="0" destOrd="0" presId="urn:microsoft.com/office/officeart/2008/layout/NameandTitleOrganizationalChart"/>
    <dgm:cxn modelId="{93B936F7-7200-4118-B7FE-E38E58E780F9}" type="presParOf" srcId="{8827FB29-BD04-44B6-8C3A-A5A51FC6432E}" destId="{1E79E0F2-CBCD-4A00-83B6-0551CD22799A}" srcOrd="1" destOrd="0" presId="urn:microsoft.com/office/officeart/2008/layout/NameandTitleOrganizationalChart"/>
    <dgm:cxn modelId="{3F5B02AF-A4B6-4478-9BA4-22C12AA106FC}" type="presParOf" srcId="{8827FB29-BD04-44B6-8C3A-A5A51FC6432E}" destId="{A1638198-8D64-4994-9848-48C01A7D77ED}" srcOrd="2" destOrd="0" presId="urn:microsoft.com/office/officeart/2008/layout/NameandTitleOrganizationalChart"/>
    <dgm:cxn modelId="{E9E6BFD6-8457-4E73-BF36-AB94AFA15F74}" type="presParOf" srcId="{BABDD5F8-7D89-47EC-9078-E4ADFD879C3A}" destId="{8868B6F6-2D50-4DAB-B59A-96446361E072}" srcOrd="1" destOrd="0" presId="urn:microsoft.com/office/officeart/2008/layout/NameandTitleOrganizationalChart"/>
    <dgm:cxn modelId="{6D2BB737-C2DE-400D-AB66-137F1EF88C4B}" type="presParOf" srcId="{BABDD5F8-7D89-47EC-9078-E4ADFD879C3A}" destId="{9319FD59-96AF-4DF7-A3F0-63E0BA48C3C4}" srcOrd="2" destOrd="0" presId="urn:microsoft.com/office/officeart/2008/layout/NameandTitleOrganizationalChart"/>
    <dgm:cxn modelId="{B6E8ADC7-ADFC-4261-B2D6-100253378A7B}" type="presParOf" srcId="{16337E2C-BC16-4C93-8DE2-473E80E23166}" destId="{E55177FC-555C-46D6-A423-3BA3979C7767}" srcOrd="6" destOrd="0" presId="urn:microsoft.com/office/officeart/2008/layout/NameandTitleOrganizationalChart"/>
    <dgm:cxn modelId="{34D07A48-58A0-4505-9C51-BD6DC560B668}" type="presParOf" srcId="{16337E2C-BC16-4C93-8DE2-473E80E23166}" destId="{B1AA3F27-F29C-47CB-B95E-E6514E90992F}" srcOrd="7" destOrd="0" presId="urn:microsoft.com/office/officeart/2008/layout/NameandTitleOrganizationalChart"/>
    <dgm:cxn modelId="{CC38210D-671D-44F7-B34D-4B3800DF7090}" type="presParOf" srcId="{B1AA3F27-F29C-47CB-B95E-E6514E90992F}" destId="{1FF54553-DFED-45FF-8A41-5D4F75F508A0}" srcOrd="0" destOrd="0" presId="urn:microsoft.com/office/officeart/2008/layout/NameandTitleOrganizationalChart"/>
    <dgm:cxn modelId="{8C729042-76CB-4635-9480-9A7A4D41A756}" type="presParOf" srcId="{1FF54553-DFED-45FF-8A41-5D4F75F508A0}" destId="{CB60B60C-FE56-4DDD-A9E0-F7F80E4EE9C8}" srcOrd="0" destOrd="0" presId="urn:microsoft.com/office/officeart/2008/layout/NameandTitleOrganizationalChart"/>
    <dgm:cxn modelId="{9DB2CF23-D0AF-489C-858C-07FAF1B356C4}" type="presParOf" srcId="{1FF54553-DFED-45FF-8A41-5D4F75F508A0}" destId="{C18BE1BA-3A28-464F-88EF-0463668057C0}" srcOrd="1" destOrd="0" presId="urn:microsoft.com/office/officeart/2008/layout/NameandTitleOrganizationalChart"/>
    <dgm:cxn modelId="{B43D1FF8-D4E5-4745-BD37-0A5767A1AD6B}" type="presParOf" srcId="{1FF54553-DFED-45FF-8A41-5D4F75F508A0}" destId="{3AFA1B39-51B0-4DD3-B373-CF673DA7905A}" srcOrd="2" destOrd="0" presId="urn:microsoft.com/office/officeart/2008/layout/NameandTitleOrganizationalChart"/>
    <dgm:cxn modelId="{82562701-B1DB-4AFB-8B01-992FD629C0D8}" type="presParOf" srcId="{B1AA3F27-F29C-47CB-B95E-E6514E90992F}" destId="{F2FAFFEC-16F7-4571-99B5-075A14A78727}" srcOrd="1" destOrd="0" presId="urn:microsoft.com/office/officeart/2008/layout/NameandTitleOrganizationalChart"/>
    <dgm:cxn modelId="{2D326151-F0E0-40AC-BE84-A11DD43F915A}" type="presParOf" srcId="{B1AA3F27-F29C-47CB-B95E-E6514E90992F}" destId="{D7B120FA-85F0-4517-86E4-004E437B707B}" srcOrd="2" destOrd="0" presId="urn:microsoft.com/office/officeart/2008/layout/NameandTitleOrganizationalChart"/>
    <dgm:cxn modelId="{2F453153-A9F4-45E5-92F2-878128418698}" type="presParOf" srcId="{3F4724BB-9840-4302-B923-1A7FB7A310CA}" destId="{234FD0D8-3C1D-4EF6-813D-C5DADB399818}" srcOrd="2" destOrd="0" presId="urn:microsoft.com/office/officeart/2008/layout/NameandTitleOrganizationalChart"/>
    <dgm:cxn modelId="{1D9C52F0-0C86-411C-8057-C4EF4F23F04D}" type="presParOf" srcId="{3F4724BB-9840-4302-B923-1A7FB7A310CA}" destId="{2392F79C-C64F-4476-8D84-13278838330D}" srcOrd="3" destOrd="0" presId="urn:microsoft.com/office/officeart/2008/layout/NameandTitleOrganizationalChart"/>
    <dgm:cxn modelId="{1716954B-D253-48BB-A63B-713441ECE8D8}" type="presParOf" srcId="{2392F79C-C64F-4476-8D84-13278838330D}" destId="{97008785-4FE6-4A29-AFA4-76EC95243286}" srcOrd="0" destOrd="0" presId="urn:microsoft.com/office/officeart/2008/layout/NameandTitleOrganizationalChart"/>
    <dgm:cxn modelId="{010756EF-AA27-43BA-B6D8-A65905D3CB6E}" type="presParOf" srcId="{97008785-4FE6-4A29-AFA4-76EC95243286}" destId="{4FA3B3C9-19A8-421D-A002-1E2B907AB1C9}" srcOrd="0" destOrd="0" presId="urn:microsoft.com/office/officeart/2008/layout/NameandTitleOrganizationalChart"/>
    <dgm:cxn modelId="{21C38F5E-2BFE-433D-A85F-C88EB3E9E3E3}" type="presParOf" srcId="{97008785-4FE6-4A29-AFA4-76EC95243286}" destId="{28B24E68-117F-4FBB-846D-BDD11CD400C7}" srcOrd="1" destOrd="0" presId="urn:microsoft.com/office/officeart/2008/layout/NameandTitleOrganizationalChart"/>
    <dgm:cxn modelId="{07A07E0D-FC83-4D10-BC5F-4F11AE81B94A}" type="presParOf" srcId="{97008785-4FE6-4A29-AFA4-76EC95243286}" destId="{E0D20DFC-B20D-4991-AB61-BBE259CC4A35}" srcOrd="2" destOrd="0" presId="urn:microsoft.com/office/officeart/2008/layout/NameandTitleOrganizationalChart"/>
    <dgm:cxn modelId="{6F190404-D0DD-4BDA-88EC-D03A902EE953}" type="presParOf" srcId="{2392F79C-C64F-4476-8D84-13278838330D}" destId="{87F3A402-7E6A-4E0A-A91C-4B6398A7A23A}" srcOrd="1" destOrd="0" presId="urn:microsoft.com/office/officeart/2008/layout/NameandTitleOrganizationalChart"/>
    <dgm:cxn modelId="{A764213A-C164-4391-A0FC-25E41E247ADE}" type="presParOf" srcId="{2392F79C-C64F-4476-8D84-13278838330D}" destId="{ABCCD5C1-6645-472A-8D64-0702A9CD25BB}" srcOrd="2" destOrd="0" presId="urn:microsoft.com/office/officeart/2008/layout/NameandTitleOrganizationalChart"/>
    <dgm:cxn modelId="{567D15D8-EB53-4D99-B09A-F7ADA01CDCC5}" type="presParOf" srcId="{ABCCD5C1-6645-472A-8D64-0702A9CD25BB}" destId="{0D9BD48F-4F96-4661-995A-A13C15A75BE1}" srcOrd="0" destOrd="0" presId="urn:microsoft.com/office/officeart/2008/layout/NameandTitleOrganizationalChart"/>
    <dgm:cxn modelId="{7CE278D1-91FA-417C-ABBD-C3DB07023AD0}" type="presParOf" srcId="{ABCCD5C1-6645-472A-8D64-0702A9CD25BB}" destId="{98DE0288-9E17-401F-8F10-F02B0095F17A}" srcOrd="1" destOrd="0" presId="urn:microsoft.com/office/officeart/2008/layout/NameandTitleOrganizationalChart"/>
    <dgm:cxn modelId="{4830E5F5-63D3-4891-B7E4-D5E6F153F9C3}" type="presParOf" srcId="{98DE0288-9E17-401F-8F10-F02B0095F17A}" destId="{D4B73486-3D34-46CD-AEEE-227FD55F3D47}" srcOrd="0" destOrd="0" presId="urn:microsoft.com/office/officeart/2008/layout/NameandTitleOrganizationalChart"/>
    <dgm:cxn modelId="{AA578B6C-4F86-4037-92CE-773BD9356612}" type="presParOf" srcId="{D4B73486-3D34-46CD-AEEE-227FD55F3D47}" destId="{D6EF98C3-3BC0-4F68-A0D7-F9EFC250D0DA}" srcOrd="0" destOrd="0" presId="urn:microsoft.com/office/officeart/2008/layout/NameandTitleOrganizationalChart"/>
    <dgm:cxn modelId="{8FE2DF99-7FD9-48CC-85BB-A162623B7ED0}" type="presParOf" srcId="{D4B73486-3D34-46CD-AEEE-227FD55F3D47}" destId="{DC232088-5D7D-482E-A400-B4F648561354}" srcOrd="1" destOrd="0" presId="urn:microsoft.com/office/officeart/2008/layout/NameandTitleOrganizationalChart"/>
    <dgm:cxn modelId="{2EB3598F-70A8-4008-979D-24B7F908AF1F}" type="presParOf" srcId="{D4B73486-3D34-46CD-AEEE-227FD55F3D47}" destId="{07F740F2-A48A-4915-A913-9514EFB3DAF7}" srcOrd="2" destOrd="0" presId="urn:microsoft.com/office/officeart/2008/layout/NameandTitleOrganizationalChart"/>
    <dgm:cxn modelId="{54BDEE71-2AB1-4216-8B51-15482BE3F254}" type="presParOf" srcId="{98DE0288-9E17-401F-8F10-F02B0095F17A}" destId="{B615314F-9732-4CF8-BE7E-E74FDFDAA3B6}" srcOrd="1" destOrd="0" presId="urn:microsoft.com/office/officeart/2008/layout/NameandTitleOrganizationalChart"/>
    <dgm:cxn modelId="{471B8EEE-6285-493F-8F17-70A49597D864}" type="presParOf" srcId="{98DE0288-9E17-401F-8F10-F02B0095F17A}" destId="{5B743CF9-2E33-4DC8-8908-35352C03B8B2}" srcOrd="2" destOrd="0" presId="urn:microsoft.com/office/officeart/2008/layout/NameandTitleOrganizationalChart"/>
    <dgm:cxn modelId="{29980074-8884-4473-AF26-7E295C132C4C}" type="presParOf" srcId="{ABCCD5C1-6645-472A-8D64-0702A9CD25BB}" destId="{1D36D5DD-2209-4BDC-A6AF-2B42CA3BC9F7}" srcOrd="2" destOrd="0" presId="urn:microsoft.com/office/officeart/2008/layout/NameandTitleOrganizationalChart"/>
    <dgm:cxn modelId="{9245CD51-04BF-4E7E-B25A-F030DC632E94}" type="presParOf" srcId="{ABCCD5C1-6645-472A-8D64-0702A9CD25BB}" destId="{2BB3FB7D-408E-4BE3-A821-88A81C840F3C}" srcOrd="3" destOrd="0" presId="urn:microsoft.com/office/officeart/2008/layout/NameandTitleOrganizationalChart"/>
    <dgm:cxn modelId="{2D682689-1943-42B1-9576-BF3E3A035DC9}" type="presParOf" srcId="{2BB3FB7D-408E-4BE3-A821-88A81C840F3C}" destId="{2E3E2045-D9F6-42EB-8251-B9D47FB83382}" srcOrd="0" destOrd="0" presId="urn:microsoft.com/office/officeart/2008/layout/NameandTitleOrganizationalChart"/>
    <dgm:cxn modelId="{6D7C00A8-4F1D-4BDE-BC4B-3C96A605F093}" type="presParOf" srcId="{2E3E2045-D9F6-42EB-8251-B9D47FB83382}" destId="{576EBF95-12EE-43DF-817A-18DC738BF5CF}" srcOrd="0" destOrd="0" presId="urn:microsoft.com/office/officeart/2008/layout/NameandTitleOrganizationalChart"/>
    <dgm:cxn modelId="{03F47F9A-5DB3-4E62-8B39-233793D97C85}" type="presParOf" srcId="{2E3E2045-D9F6-42EB-8251-B9D47FB83382}" destId="{9B136901-C270-4535-920A-CD3731E3BF39}" srcOrd="1" destOrd="0" presId="urn:microsoft.com/office/officeart/2008/layout/NameandTitleOrganizationalChart"/>
    <dgm:cxn modelId="{1DB5F629-5A86-426F-85F4-77417C2157D9}" type="presParOf" srcId="{2E3E2045-D9F6-42EB-8251-B9D47FB83382}" destId="{74B7598E-E6B8-4F14-A264-7BFE5D7E0045}" srcOrd="2" destOrd="0" presId="urn:microsoft.com/office/officeart/2008/layout/NameandTitleOrganizationalChart"/>
    <dgm:cxn modelId="{7D515C4B-46A8-4989-977F-4A0055C6E661}" type="presParOf" srcId="{2BB3FB7D-408E-4BE3-A821-88A81C840F3C}" destId="{E7767C30-7012-453A-AAF7-DA505027A309}" srcOrd="1" destOrd="0" presId="urn:microsoft.com/office/officeart/2008/layout/NameandTitleOrganizationalChart"/>
    <dgm:cxn modelId="{FE6F1AE2-C07B-49EB-B773-99094090F86D}" type="presParOf" srcId="{2BB3FB7D-408E-4BE3-A821-88A81C840F3C}" destId="{D5D5622B-B0AE-4CE8-BAF2-69E71C452EAD}" srcOrd="2" destOrd="0" presId="urn:microsoft.com/office/officeart/2008/layout/NameandTitleOrganizationalChart"/>
    <dgm:cxn modelId="{5F742B92-1169-419A-A1E9-33F641AC1D38}" type="presParOf" srcId="{9424989A-1B3C-4408-B5C5-043BDBF0AEB8}" destId="{80B45924-C573-4D08-92C1-845297E2730C}" srcOrd="2" destOrd="0" presId="urn:microsoft.com/office/officeart/2008/layout/NameandTitleOrganizationalChart"/>
    <dgm:cxn modelId="{C1232095-9D4D-4BCF-AE4E-621A825A05F4}" type="presParOf" srcId="{80B45924-C573-4D08-92C1-845297E2730C}" destId="{ECEC4EF1-CE77-41C7-AE63-E66D16170D6B}" srcOrd="0" destOrd="0" presId="urn:microsoft.com/office/officeart/2008/layout/NameandTitleOrganizationalChart"/>
    <dgm:cxn modelId="{875A35B8-F2C9-432C-AB12-43264D792F97}" type="presParOf" srcId="{80B45924-C573-4D08-92C1-845297E2730C}" destId="{1E80A12F-155B-447A-A55C-9DF7CADEDC62}" srcOrd="1" destOrd="0" presId="urn:microsoft.com/office/officeart/2008/layout/NameandTitleOrganizationalChart"/>
    <dgm:cxn modelId="{A189E2CC-629E-4727-A9F6-99879606C13B}" type="presParOf" srcId="{1E80A12F-155B-447A-A55C-9DF7CADEDC62}" destId="{D83C0706-7DA7-45B8-8342-000C6D20E56C}" srcOrd="0" destOrd="0" presId="urn:microsoft.com/office/officeart/2008/layout/NameandTitleOrganizationalChart"/>
    <dgm:cxn modelId="{CF5680A6-BFDF-4CED-A326-355DCF7F8355}" type="presParOf" srcId="{D83C0706-7DA7-45B8-8342-000C6D20E56C}" destId="{9FF868ED-91EA-4323-A8CC-1C383E8B3B22}" srcOrd="0" destOrd="0" presId="urn:microsoft.com/office/officeart/2008/layout/NameandTitleOrganizationalChart"/>
    <dgm:cxn modelId="{3CAE9999-5B20-4338-9B6D-4E507F519710}" type="presParOf" srcId="{D83C0706-7DA7-45B8-8342-000C6D20E56C}" destId="{3FD5B791-499C-4625-BA1B-A86F2A06F3C2}" srcOrd="1" destOrd="0" presId="urn:microsoft.com/office/officeart/2008/layout/NameandTitleOrganizationalChart"/>
    <dgm:cxn modelId="{C91B0628-D36D-4E8E-B76B-2A4171F0244F}" type="presParOf" srcId="{D83C0706-7DA7-45B8-8342-000C6D20E56C}" destId="{97112AA7-009B-46A3-8014-E58CAE09966A}" srcOrd="2" destOrd="0" presId="urn:microsoft.com/office/officeart/2008/layout/NameandTitleOrganizationalChart"/>
    <dgm:cxn modelId="{0E53A85B-6243-4849-8184-C3AA6D4212FF}" type="presParOf" srcId="{1E80A12F-155B-447A-A55C-9DF7CADEDC62}" destId="{6578A325-48ED-4794-A364-B3E47770127E}" srcOrd="1" destOrd="0" presId="urn:microsoft.com/office/officeart/2008/layout/NameandTitleOrganizationalChart"/>
    <dgm:cxn modelId="{080A356D-EE29-4854-A11C-54F437F51D94}" type="presParOf" srcId="{1E80A12F-155B-447A-A55C-9DF7CADEDC62}" destId="{07F2FAA7-24C1-4B83-811C-2D94625B41EB}" srcOrd="2" destOrd="0" presId="urn:microsoft.com/office/officeart/2008/layout/NameandTitleOrganizationalChart"/>
    <dgm:cxn modelId="{D223A095-C42E-48AA-9B0E-B51F56EC8204}" type="presParOf" srcId="{80B45924-C573-4D08-92C1-845297E2730C}" destId="{81E433AA-D1B4-4980-9886-FE25A63581D5}" srcOrd="2" destOrd="0" presId="urn:microsoft.com/office/officeart/2008/layout/NameandTitleOrganizationalChart"/>
    <dgm:cxn modelId="{9A7D0B5D-B183-4F09-B46A-D35FC4B71DBB}" type="presParOf" srcId="{80B45924-C573-4D08-92C1-845297E2730C}" destId="{C29052D8-E350-4AEC-A71A-093FF6F36567}" srcOrd="3" destOrd="0" presId="urn:microsoft.com/office/officeart/2008/layout/NameandTitleOrganizationalChart"/>
    <dgm:cxn modelId="{35C8D9A9-CD60-42DD-B22B-23116D6AEA5D}" type="presParOf" srcId="{C29052D8-E350-4AEC-A71A-093FF6F36567}" destId="{06C41688-7C97-4102-B3BA-519D1AC8989F}" srcOrd="0" destOrd="0" presId="urn:microsoft.com/office/officeart/2008/layout/NameandTitleOrganizationalChart"/>
    <dgm:cxn modelId="{071E79CE-4CB6-4B25-AF95-92FF158AF2AF}" type="presParOf" srcId="{06C41688-7C97-4102-B3BA-519D1AC8989F}" destId="{1FFCE134-D992-4B0B-9B7D-2E54DC201AAF}" srcOrd="0" destOrd="0" presId="urn:microsoft.com/office/officeart/2008/layout/NameandTitleOrganizationalChart"/>
    <dgm:cxn modelId="{DBD96AE0-3513-4466-8681-CAE3723A9489}" type="presParOf" srcId="{06C41688-7C97-4102-B3BA-519D1AC8989F}" destId="{67723099-8811-4775-B703-778FE46A5272}" srcOrd="1" destOrd="0" presId="urn:microsoft.com/office/officeart/2008/layout/NameandTitleOrganizationalChart"/>
    <dgm:cxn modelId="{EF01C0E6-07BC-4130-A63D-90AF87468EBF}" type="presParOf" srcId="{06C41688-7C97-4102-B3BA-519D1AC8989F}" destId="{80D1D2B9-3927-4D11-B67B-2332E1793FA1}" srcOrd="2" destOrd="0" presId="urn:microsoft.com/office/officeart/2008/layout/NameandTitleOrganizationalChart"/>
    <dgm:cxn modelId="{74EDCC57-916E-4289-93E5-D5E87C1704DC}" type="presParOf" srcId="{C29052D8-E350-4AEC-A71A-093FF6F36567}" destId="{CACA6232-54E4-43AA-A1F7-3D1FEFA41DF3}" srcOrd="1" destOrd="0" presId="urn:microsoft.com/office/officeart/2008/layout/NameandTitleOrganizationalChart"/>
    <dgm:cxn modelId="{19BA1183-2185-4CD1-8080-A5DA32846571}" type="presParOf" srcId="{C29052D8-E350-4AEC-A71A-093FF6F36567}" destId="{D4991A43-29E3-4E9E-A069-3B7F62DCD14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1C1A7-7624-4376-B432-937219B9ED1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301ABFCE-5387-4F92-AB5E-D4D107E1A667}">
      <dgm:prSet phldrT="[Text]"/>
      <dgm:spPr/>
      <dgm:t>
        <a:bodyPr/>
        <a:lstStyle/>
        <a:p>
          <a:r>
            <a:rPr lang="en-US" dirty="0"/>
            <a:t>Samanta Carvalho</a:t>
          </a:r>
        </a:p>
      </dgm:t>
    </dgm:pt>
    <dgm:pt modelId="{DAB434B2-85D2-4317-BC96-870DF9FF2281}" type="parTrans" cxnId="{2F38EB2E-229F-44A0-AB0F-CA1830C24F1D}">
      <dgm:prSet/>
      <dgm:spPr/>
      <dgm:t>
        <a:bodyPr/>
        <a:lstStyle/>
        <a:p>
          <a:endParaRPr lang="en-US"/>
        </a:p>
      </dgm:t>
    </dgm:pt>
    <dgm:pt modelId="{A96722AD-FEAD-4D67-9171-478F3F0AD425}" type="sibTrans" cxnId="{2F38EB2E-229F-44A0-AB0F-CA1830C24F1D}">
      <dgm:prSet/>
      <dgm:spPr/>
      <dgm:t>
        <a:bodyPr/>
        <a:lstStyle/>
        <a:p>
          <a:r>
            <a:rPr lang="en-US" dirty="0"/>
            <a:t>Office Director</a:t>
          </a:r>
        </a:p>
      </dgm:t>
    </dgm:pt>
    <dgm:pt modelId="{EEBF9FAC-134F-48BF-B43F-AB062B3D4708}" type="asst">
      <dgm:prSet phldrT="[Text]"/>
      <dgm:spPr/>
      <dgm:t>
        <a:bodyPr/>
        <a:lstStyle/>
        <a:p>
          <a:r>
            <a:rPr lang="en-US" dirty="0"/>
            <a:t>Lisa Ivy</a:t>
          </a:r>
        </a:p>
      </dgm:t>
    </dgm:pt>
    <dgm:pt modelId="{14A04F08-D033-44CA-803A-CF81345BA9CC}" type="parTrans" cxnId="{B77936B3-6710-480B-9DA1-7A24BF9A13C2}">
      <dgm:prSet/>
      <dgm:spPr/>
      <dgm:t>
        <a:bodyPr/>
        <a:lstStyle/>
        <a:p>
          <a:endParaRPr lang="en-US"/>
        </a:p>
      </dgm:t>
    </dgm:pt>
    <dgm:pt modelId="{EADA9F18-2C16-41A7-B99C-C4CF24FC5FBE}" type="sibTrans" cxnId="{B77936B3-6710-480B-9DA1-7A24BF9A13C2}">
      <dgm:prSet/>
      <dgm:spPr/>
      <dgm:t>
        <a:bodyPr/>
        <a:lstStyle/>
        <a:p>
          <a:r>
            <a:rPr lang="en-US" dirty="0"/>
            <a:t>Administrative Assistant</a:t>
          </a:r>
        </a:p>
      </dgm:t>
    </dgm:pt>
    <dgm:pt modelId="{AB43ABD1-EDC1-41E3-94F0-3F3BD6A1E4DB}">
      <dgm:prSet phldrT="[Text]"/>
      <dgm:spPr/>
      <dgm:t>
        <a:bodyPr/>
        <a:lstStyle/>
        <a:p>
          <a:r>
            <a:rPr lang="en-US" dirty="0"/>
            <a:t>Shon Walker</a:t>
          </a:r>
        </a:p>
      </dgm:t>
    </dgm:pt>
    <dgm:pt modelId="{9FE09F0A-CF1F-4E35-B380-886651F3B22E}" type="parTrans" cxnId="{913CB2D8-4802-4A02-B5D4-9B728B7AF29E}">
      <dgm:prSet/>
      <dgm:spPr/>
      <dgm:t>
        <a:bodyPr/>
        <a:lstStyle/>
        <a:p>
          <a:endParaRPr lang="en-US"/>
        </a:p>
      </dgm:t>
    </dgm:pt>
    <dgm:pt modelId="{104CDD61-2881-424A-9D60-6AFDD7229DB0}" type="sibTrans" cxnId="{913CB2D8-4802-4A02-B5D4-9B728B7AF29E}">
      <dgm:prSet/>
      <dgm:spPr/>
      <dgm:t>
        <a:bodyPr/>
        <a:lstStyle/>
        <a:p>
          <a:r>
            <a:rPr lang="en-US" dirty="0"/>
            <a:t>Federal Compliance Manager</a:t>
          </a:r>
        </a:p>
      </dgm:t>
    </dgm:pt>
    <dgm:pt modelId="{E711A1D5-98E6-420C-9C99-1BE8ECFEA232}" type="asst">
      <dgm:prSet/>
      <dgm:spPr/>
      <dgm:t>
        <a:bodyPr/>
        <a:lstStyle/>
        <a:p>
          <a:r>
            <a:rPr lang="en-US" dirty="0"/>
            <a:t>Joanna Jin</a:t>
          </a:r>
        </a:p>
      </dgm:t>
    </dgm:pt>
    <dgm:pt modelId="{E1EA006D-1A02-43A8-A925-D9F2D48A51CC}" type="parTrans" cxnId="{E0FCEC2C-8C88-4A25-9E17-294278327208}">
      <dgm:prSet/>
      <dgm:spPr/>
      <dgm:t>
        <a:bodyPr/>
        <a:lstStyle/>
        <a:p>
          <a:endParaRPr lang="en-US"/>
        </a:p>
      </dgm:t>
    </dgm:pt>
    <dgm:pt modelId="{0E494F55-CD7F-404A-8738-3C3CC2151403}" type="sibTrans" cxnId="{E0FCEC2C-8C88-4A25-9E17-294278327208}">
      <dgm:prSet/>
      <dgm:spPr/>
      <dgm:t>
        <a:bodyPr/>
        <a:lstStyle/>
        <a:p>
          <a:r>
            <a:rPr lang="en-US" dirty="0"/>
            <a:t>Federal Compliance Specialist - Environmental Review</a:t>
          </a:r>
        </a:p>
      </dgm:t>
    </dgm:pt>
    <dgm:pt modelId="{C62DCFE3-6AF3-43AC-87EB-7667474124B9}" type="asst">
      <dgm:prSet/>
      <dgm:spPr/>
      <dgm:t>
        <a:bodyPr/>
        <a:lstStyle/>
        <a:p>
          <a:r>
            <a:rPr lang="en-US" dirty="0"/>
            <a:t>Effie Greer</a:t>
          </a:r>
        </a:p>
      </dgm:t>
    </dgm:pt>
    <dgm:pt modelId="{82CB6005-84C1-43DC-ABE3-4875550E87E1}" type="parTrans" cxnId="{D466D8C0-3E1A-4E1D-A2D4-1210A71B8A3D}">
      <dgm:prSet/>
      <dgm:spPr/>
      <dgm:t>
        <a:bodyPr/>
        <a:lstStyle/>
        <a:p>
          <a:endParaRPr lang="en-US"/>
        </a:p>
      </dgm:t>
    </dgm:pt>
    <dgm:pt modelId="{09D98BD1-931B-4997-951E-DDB9B32D9965}" type="sibTrans" cxnId="{D466D8C0-3E1A-4E1D-A2D4-1210A71B8A3D}">
      <dgm:prSet/>
      <dgm:spPr/>
      <dgm:t>
        <a:bodyPr/>
        <a:lstStyle/>
        <a:p>
          <a:r>
            <a:rPr lang="en-US" dirty="0"/>
            <a:t>Federal Compliance Specialist – Davis Bacon, MBE/WBE &amp; Section 3</a:t>
          </a:r>
        </a:p>
      </dgm:t>
    </dgm:pt>
    <dgm:pt modelId="{15E95333-A327-4613-8CA0-913562643349}" type="asst">
      <dgm:prSet/>
      <dgm:spPr/>
      <dgm:t>
        <a:bodyPr/>
        <a:lstStyle/>
        <a:p>
          <a:r>
            <a:rPr lang="en-US" dirty="0"/>
            <a:t>Adam Graham</a:t>
          </a:r>
        </a:p>
      </dgm:t>
    </dgm:pt>
    <dgm:pt modelId="{55908571-DFAB-4844-BFD8-E62E53809442}" type="parTrans" cxnId="{F787CEA7-27E9-48B3-AB7D-1E9B42BEA9B2}">
      <dgm:prSet/>
      <dgm:spPr/>
      <dgm:t>
        <a:bodyPr/>
        <a:lstStyle/>
        <a:p>
          <a:endParaRPr lang="en-US"/>
        </a:p>
      </dgm:t>
    </dgm:pt>
    <dgm:pt modelId="{4B9A11CC-A4A8-4571-A4CF-093535D5FCB6}" type="sibTrans" cxnId="{F787CEA7-27E9-48B3-AB7D-1E9B42BEA9B2}">
      <dgm:prSet/>
      <dgm:spPr/>
      <dgm:t>
        <a:bodyPr/>
        <a:lstStyle/>
        <a:p>
          <a:r>
            <a:rPr lang="en-US" dirty="0"/>
            <a:t>Federal Compliance Specialist -Environmental  Review</a:t>
          </a:r>
        </a:p>
      </dgm:t>
    </dgm:pt>
    <dgm:pt modelId="{4701CBD6-93A2-46DE-B22A-35E88310D324}" type="asst">
      <dgm:prSet/>
      <dgm:spPr/>
      <dgm:t>
        <a:bodyPr/>
        <a:lstStyle/>
        <a:p>
          <a:r>
            <a:rPr lang="en-US" dirty="0"/>
            <a:t>Ilona Nagy</a:t>
          </a:r>
        </a:p>
      </dgm:t>
    </dgm:pt>
    <dgm:pt modelId="{733B022B-8C01-4183-90BA-1F86EC60EEB2}" type="parTrans" cxnId="{674B4CC0-7B7C-48F4-804D-DD5F8A5A0490}">
      <dgm:prSet/>
      <dgm:spPr/>
      <dgm:t>
        <a:bodyPr/>
        <a:lstStyle/>
        <a:p>
          <a:endParaRPr lang="en-US"/>
        </a:p>
      </dgm:t>
    </dgm:pt>
    <dgm:pt modelId="{EDA091C2-103B-4828-99FD-E145BCE95972}" type="sibTrans" cxnId="{674B4CC0-7B7C-48F4-804D-DD5F8A5A0490}">
      <dgm:prSet/>
      <dgm:spPr/>
      <dgm:t>
        <a:bodyPr/>
        <a:lstStyle/>
        <a:p>
          <a:r>
            <a:rPr lang="en-US" dirty="0"/>
            <a:t>Relocation Specialist</a:t>
          </a:r>
        </a:p>
      </dgm:t>
    </dgm:pt>
    <dgm:pt modelId="{9A18B0C6-DE67-4891-B18D-7268702800D8}" type="asst">
      <dgm:prSet/>
      <dgm:spPr/>
      <dgm:t>
        <a:bodyPr/>
        <a:lstStyle/>
        <a:p>
          <a:r>
            <a:rPr lang="en-US" dirty="0"/>
            <a:t>Merranda James</a:t>
          </a:r>
        </a:p>
      </dgm:t>
    </dgm:pt>
    <dgm:pt modelId="{45E8681F-4915-4373-8DD2-EB093E4B566F}" type="parTrans" cxnId="{032D9B01-B962-4DF7-96C3-B7A7D40C9008}">
      <dgm:prSet/>
      <dgm:spPr/>
      <dgm:t>
        <a:bodyPr/>
        <a:lstStyle/>
        <a:p>
          <a:endParaRPr lang="en-US"/>
        </a:p>
      </dgm:t>
    </dgm:pt>
    <dgm:pt modelId="{3781AA57-EA78-4B59-8A61-9FC47F9050B4}" type="sibTrans" cxnId="{032D9B01-B962-4DF7-96C3-B7A7D40C9008}">
      <dgm:prSet/>
      <dgm:spPr/>
      <dgm:t>
        <a:bodyPr/>
        <a:lstStyle/>
        <a:p>
          <a:r>
            <a:rPr lang="en-US" dirty="0"/>
            <a:t>Relocation Specialist</a:t>
          </a:r>
        </a:p>
      </dgm:t>
    </dgm:pt>
    <dgm:pt modelId="{7BC967FA-725A-4E03-8256-50E57C44A5B9}" type="asst">
      <dgm:prSet/>
      <dgm:spPr/>
      <dgm:t>
        <a:bodyPr/>
        <a:lstStyle/>
        <a:p>
          <a:r>
            <a:rPr lang="en-US" dirty="0"/>
            <a:t>Shaniqua Robinson</a:t>
          </a:r>
        </a:p>
      </dgm:t>
    </dgm:pt>
    <dgm:pt modelId="{8587CA4E-76F0-4FCD-A1AF-4B55F4CEE747}" type="parTrans" cxnId="{DB22FDCB-0EC2-467E-980F-082CC06C3419}">
      <dgm:prSet/>
      <dgm:spPr/>
      <dgm:t>
        <a:bodyPr/>
        <a:lstStyle/>
        <a:p>
          <a:endParaRPr lang="en-US"/>
        </a:p>
      </dgm:t>
    </dgm:pt>
    <dgm:pt modelId="{32728449-1C3B-4D2A-AB9B-020536AA8049}" type="sibTrans" cxnId="{DB22FDCB-0EC2-467E-980F-082CC06C3419}">
      <dgm:prSet/>
      <dgm:spPr/>
      <dgm:t>
        <a:bodyPr/>
        <a:lstStyle/>
        <a:p>
          <a:r>
            <a:rPr lang="en-US" dirty="0"/>
            <a:t>Federal Compliance Specialist – Davis Bacon, MBE/WBE &amp; Section 3</a:t>
          </a:r>
        </a:p>
      </dgm:t>
    </dgm:pt>
    <dgm:pt modelId="{1653ACC8-D415-4514-B601-BCE30A5BFADE}" type="pres">
      <dgm:prSet presAssocID="{80D1C1A7-7624-4376-B432-937219B9ED18}" presName="hierChild1" presStyleCnt="0">
        <dgm:presLayoutVars>
          <dgm:orgChart val="1"/>
          <dgm:chPref val="1"/>
          <dgm:dir/>
          <dgm:animOne val="branch"/>
          <dgm:animLvl val="lvl"/>
          <dgm:resizeHandles/>
        </dgm:presLayoutVars>
      </dgm:prSet>
      <dgm:spPr/>
    </dgm:pt>
    <dgm:pt modelId="{9424989A-1B3C-4408-B5C5-043BDBF0AEB8}" type="pres">
      <dgm:prSet presAssocID="{301ABFCE-5387-4F92-AB5E-D4D107E1A667}" presName="hierRoot1" presStyleCnt="0">
        <dgm:presLayoutVars>
          <dgm:hierBranch val="init"/>
        </dgm:presLayoutVars>
      </dgm:prSet>
      <dgm:spPr/>
    </dgm:pt>
    <dgm:pt modelId="{0DB229F3-7827-4638-8958-8BB5B7845F64}" type="pres">
      <dgm:prSet presAssocID="{301ABFCE-5387-4F92-AB5E-D4D107E1A667}" presName="rootComposite1" presStyleCnt="0"/>
      <dgm:spPr/>
    </dgm:pt>
    <dgm:pt modelId="{F13CBADF-C98D-4300-A092-8FAEF0CE4CE5}" type="pres">
      <dgm:prSet presAssocID="{301ABFCE-5387-4F92-AB5E-D4D107E1A667}" presName="rootText1" presStyleLbl="node0" presStyleIdx="0" presStyleCnt="1" custScaleX="126631" custScaleY="148650">
        <dgm:presLayoutVars>
          <dgm:chMax/>
          <dgm:chPref val="3"/>
        </dgm:presLayoutVars>
      </dgm:prSet>
      <dgm:spPr/>
    </dgm:pt>
    <dgm:pt modelId="{146216AA-F0B8-4950-85DA-D19A3D8844D4}" type="pres">
      <dgm:prSet presAssocID="{301ABFCE-5387-4F92-AB5E-D4D107E1A667}" presName="titleText1" presStyleLbl="fgAcc0" presStyleIdx="0" presStyleCnt="1" custScaleX="116055" custScaleY="178422" custLinFactNeighborX="33467" custLinFactNeighborY="80826">
        <dgm:presLayoutVars>
          <dgm:chMax val="0"/>
          <dgm:chPref val="0"/>
        </dgm:presLayoutVars>
      </dgm:prSet>
      <dgm:spPr/>
    </dgm:pt>
    <dgm:pt modelId="{0E68C77D-2329-40D8-A9BD-2D70CEB18D0E}" type="pres">
      <dgm:prSet presAssocID="{301ABFCE-5387-4F92-AB5E-D4D107E1A667}" presName="rootConnector1" presStyleLbl="node1" presStyleIdx="0" presStyleCnt="1"/>
      <dgm:spPr/>
    </dgm:pt>
    <dgm:pt modelId="{3F4724BB-9840-4302-B923-1A7FB7A310CA}" type="pres">
      <dgm:prSet presAssocID="{301ABFCE-5387-4F92-AB5E-D4D107E1A667}" presName="hierChild2" presStyleCnt="0"/>
      <dgm:spPr/>
    </dgm:pt>
    <dgm:pt modelId="{8AA07F6A-EF07-4CFC-AAF4-7AF5451B5563}" type="pres">
      <dgm:prSet presAssocID="{9FE09F0A-CF1F-4E35-B380-886651F3B22E}" presName="Name37" presStyleLbl="parChTrans1D2" presStyleIdx="0" presStyleCnt="2"/>
      <dgm:spPr/>
    </dgm:pt>
    <dgm:pt modelId="{1461A510-557F-49F1-8DDF-5B53270AA4FD}" type="pres">
      <dgm:prSet presAssocID="{AB43ABD1-EDC1-41E3-94F0-3F3BD6A1E4DB}" presName="hierRoot2" presStyleCnt="0">
        <dgm:presLayoutVars>
          <dgm:hierBranch val="init"/>
        </dgm:presLayoutVars>
      </dgm:prSet>
      <dgm:spPr/>
    </dgm:pt>
    <dgm:pt modelId="{EB1C1A2A-28DE-4E64-BEE7-207C0A0E7434}" type="pres">
      <dgm:prSet presAssocID="{AB43ABD1-EDC1-41E3-94F0-3F3BD6A1E4DB}" presName="rootComposite" presStyleCnt="0"/>
      <dgm:spPr/>
    </dgm:pt>
    <dgm:pt modelId="{B925BAFA-1A25-4AF0-9CA5-425C0BA61A0A}" type="pres">
      <dgm:prSet presAssocID="{AB43ABD1-EDC1-41E3-94F0-3F3BD6A1E4DB}" presName="rootText" presStyleLbl="node1" presStyleIdx="0" presStyleCnt="1">
        <dgm:presLayoutVars>
          <dgm:chMax/>
          <dgm:chPref val="3"/>
        </dgm:presLayoutVars>
      </dgm:prSet>
      <dgm:spPr/>
    </dgm:pt>
    <dgm:pt modelId="{7C73F6D5-97C8-452D-9583-1BA50A6A067B}" type="pres">
      <dgm:prSet presAssocID="{AB43ABD1-EDC1-41E3-94F0-3F3BD6A1E4DB}" presName="titleText2" presStyleLbl="fgAcc1" presStyleIdx="0" presStyleCnt="1" custScaleX="135834" custScaleY="171276" custLinFactY="2664" custLinFactNeighborX="-9106" custLinFactNeighborY="100000">
        <dgm:presLayoutVars>
          <dgm:chMax val="0"/>
          <dgm:chPref val="0"/>
        </dgm:presLayoutVars>
      </dgm:prSet>
      <dgm:spPr/>
    </dgm:pt>
    <dgm:pt modelId="{956EA5B7-0DD3-4AEA-94D3-9E13D00F8D76}" type="pres">
      <dgm:prSet presAssocID="{AB43ABD1-EDC1-41E3-94F0-3F3BD6A1E4DB}" presName="rootConnector" presStyleLbl="node2" presStyleIdx="0" presStyleCnt="0"/>
      <dgm:spPr/>
    </dgm:pt>
    <dgm:pt modelId="{5AE6A081-5E11-4588-9602-5C94103FD472}" type="pres">
      <dgm:prSet presAssocID="{AB43ABD1-EDC1-41E3-94F0-3F3BD6A1E4DB}" presName="hierChild4" presStyleCnt="0"/>
      <dgm:spPr/>
    </dgm:pt>
    <dgm:pt modelId="{16337E2C-BC16-4C93-8DE2-473E80E23166}" type="pres">
      <dgm:prSet presAssocID="{AB43ABD1-EDC1-41E3-94F0-3F3BD6A1E4DB}" presName="hierChild5" presStyleCnt="0"/>
      <dgm:spPr/>
    </dgm:pt>
    <dgm:pt modelId="{14133CA4-2BAB-4EC2-8958-3B409C9098C9}" type="pres">
      <dgm:prSet presAssocID="{E1EA006D-1A02-43A8-A925-D9F2D48A51CC}" presName="Name96" presStyleLbl="parChTrans1D3" presStyleIdx="0" presStyleCnt="6"/>
      <dgm:spPr/>
    </dgm:pt>
    <dgm:pt modelId="{AA466D67-8752-400D-BD6E-359AF327A06E}" type="pres">
      <dgm:prSet presAssocID="{E711A1D5-98E6-420C-9C99-1BE8ECFEA232}" presName="hierRoot3" presStyleCnt="0">
        <dgm:presLayoutVars>
          <dgm:hierBranch val="init"/>
        </dgm:presLayoutVars>
      </dgm:prSet>
      <dgm:spPr/>
    </dgm:pt>
    <dgm:pt modelId="{B5C8D3E7-4D4D-47B4-BC36-E368396B1340}" type="pres">
      <dgm:prSet presAssocID="{E711A1D5-98E6-420C-9C99-1BE8ECFEA232}" presName="rootComposite3" presStyleCnt="0"/>
      <dgm:spPr/>
    </dgm:pt>
    <dgm:pt modelId="{FC69C2CF-EFBA-43E7-8A68-4F42D38E9325}" type="pres">
      <dgm:prSet presAssocID="{E711A1D5-98E6-420C-9C99-1BE8ECFEA232}" presName="rootText3" presStyleLbl="asst1" presStyleIdx="0" presStyleCnt="7" custScaleX="127661" custScaleY="114692" custLinFactX="-8801" custLinFactNeighborX="-100000" custLinFactNeighborY="-53420">
        <dgm:presLayoutVars>
          <dgm:chPref val="3"/>
        </dgm:presLayoutVars>
      </dgm:prSet>
      <dgm:spPr/>
    </dgm:pt>
    <dgm:pt modelId="{8C0CC82C-2FA0-41A3-8101-D69FA925E9FB}" type="pres">
      <dgm:prSet presAssocID="{E711A1D5-98E6-420C-9C99-1BE8ECFEA232}" presName="titleText3" presStyleLbl="fgAcc2" presStyleIdx="0" presStyleCnt="7" custScaleX="156672" custScaleY="257615" custLinFactX="-52518" custLinFactNeighborX="-100000" custLinFactNeighborY="-66097">
        <dgm:presLayoutVars>
          <dgm:chMax val="0"/>
          <dgm:chPref val="0"/>
        </dgm:presLayoutVars>
      </dgm:prSet>
      <dgm:spPr/>
    </dgm:pt>
    <dgm:pt modelId="{13989AB2-64A1-4652-8D6F-AD4959B15675}" type="pres">
      <dgm:prSet presAssocID="{E711A1D5-98E6-420C-9C99-1BE8ECFEA232}" presName="rootConnector3" presStyleLbl="asst2" presStyleIdx="0" presStyleCnt="0"/>
      <dgm:spPr/>
    </dgm:pt>
    <dgm:pt modelId="{8B70FBF3-6AC2-4F48-ADC5-01B8A2C7FF37}" type="pres">
      <dgm:prSet presAssocID="{E711A1D5-98E6-420C-9C99-1BE8ECFEA232}" presName="hierChild6" presStyleCnt="0"/>
      <dgm:spPr/>
    </dgm:pt>
    <dgm:pt modelId="{0B74FD0B-C3DD-41B6-862D-A6FA08593F13}" type="pres">
      <dgm:prSet presAssocID="{E711A1D5-98E6-420C-9C99-1BE8ECFEA232}" presName="hierChild7" presStyleCnt="0"/>
      <dgm:spPr/>
    </dgm:pt>
    <dgm:pt modelId="{60AB64C8-2A93-4DEF-9B1B-66D2A7A249AA}" type="pres">
      <dgm:prSet presAssocID="{82CB6005-84C1-43DC-ABE3-4875550E87E1}" presName="Name96" presStyleLbl="parChTrans1D3" presStyleIdx="1" presStyleCnt="6"/>
      <dgm:spPr/>
    </dgm:pt>
    <dgm:pt modelId="{5F46ABC0-8B38-49AD-9BA5-70252B185C6C}" type="pres">
      <dgm:prSet presAssocID="{C62DCFE3-6AF3-43AC-87EB-7667474124B9}" presName="hierRoot3" presStyleCnt="0">
        <dgm:presLayoutVars>
          <dgm:hierBranch val="init"/>
        </dgm:presLayoutVars>
      </dgm:prSet>
      <dgm:spPr/>
    </dgm:pt>
    <dgm:pt modelId="{4D0F6A30-4B38-49A8-BEB9-7ACF4ECC0049}" type="pres">
      <dgm:prSet presAssocID="{C62DCFE3-6AF3-43AC-87EB-7667474124B9}" presName="rootComposite3" presStyleCnt="0"/>
      <dgm:spPr/>
    </dgm:pt>
    <dgm:pt modelId="{349AB514-9E44-439F-A24D-16EC95E3289E}" type="pres">
      <dgm:prSet presAssocID="{C62DCFE3-6AF3-43AC-87EB-7667474124B9}" presName="rootText3" presStyleLbl="asst1" presStyleIdx="1" presStyleCnt="7" custScaleX="147693" custScaleY="119299" custLinFactNeighborX="81934" custLinFactNeighborY="-53549">
        <dgm:presLayoutVars>
          <dgm:chPref val="3"/>
        </dgm:presLayoutVars>
      </dgm:prSet>
      <dgm:spPr/>
    </dgm:pt>
    <dgm:pt modelId="{7BCAB7D8-A252-4481-B4EF-9257C765299B}" type="pres">
      <dgm:prSet presAssocID="{C62DCFE3-6AF3-43AC-87EB-7667474124B9}" presName="titleText3" presStyleLbl="fgAcc2" presStyleIdx="1" presStyleCnt="7" custScaleX="156625" custScaleY="230022" custLinFactX="39189" custLinFactY="-16419" custLinFactNeighborX="100000" custLinFactNeighborY="-100000">
        <dgm:presLayoutVars>
          <dgm:chMax val="0"/>
          <dgm:chPref val="0"/>
        </dgm:presLayoutVars>
      </dgm:prSet>
      <dgm:spPr/>
    </dgm:pt>
    <dgm:pt modelId="{0F5831AB-0F02-406C-88A2-3B793449648F}" type="pres">
      <dgm:prSet presAssocID="{C62DCFE3-6AF3-43AC-87EB-7667474124B9}" presName="rootConnector3" presStyleLbl="asst2" presStyleIdx="0" presStyleCnt="0"/>
      <dgm:spPr/>
    </dgm:pt>
    <dgm:pt modelId="{97D9CB60-04E3-455D-AD3E-854628070B0B}" type="pres">
      <dgm:prSet presAssocID="{C62DCFE3-6AF3-43AC-87EB-7667474124B9}" presName="hierChild6" presStyleCnt="0"/>
      <dgm:spPr/>
    </dgm:pt>
    <dgm:pt modelId="{920FAE3A-0924-4359-96D0-8E234CCA939D}" type="pres">
      <dgm:prSet presAssocID="{C62DCFE3-6AF3-43AC-87EB-7667474124B9}" presName="hierChild7" presStyleCnt="0"/>
      <dgm:spPr/>
    </dgm:pt>
    <dgm:pt modelId="{691D8B82-AD80-4CA9-B3B5-A5EDF0EA6469}" type="pres">
      <dgm:prSet presAssocID="{55908571-DFAB-4844-BFD8-E62E53809442}" presName="Name96" presStyleLbl="parChTrans1D3" presStyleIdx="2" presStyleCnt="6"/>
      <dgm:spPr/>
    </dgm:pt>
    <dgm:pt modelId="{BABDD5F8-7D89-47EC-9078-E4ADFD879C3A}" type="pres">
      <dgm:prSet presAssocID="{15E95333-A327-4613-8CA0-913562643349}" presName="hierRoot3" presStyleCnt="0">
        <dgm:presLayoutVars>
          <dgm:hierBranch val="init"/>
        </dgm:presLayoutVars>
      </dgm:prSet>
      <dgm:spPr/>
    </dgm:pt>
    <dgm:pt modelId="{8827FB29-BD04-44B6-8C3A-A5A51FC6432E}" type="pres">
      <dgm:prSet presAssocID="{15E95333-A327-4613-8CA0-913562643349}" presName="rootComposite3" presStyleCnt="0"/>
      <dgm:spPr/>
    </dgm:pt>
    <dgm:pt modelId="{4A772B84-34AB-41C3-AB84-77E1DD5240EE}" type="pres">
      <dgm:prSet presAssocID="{15E95333-A327-4613-8CA0-913562643349}" presName="rootText3" presStyleLbl="asst1" presStyleIdx="2" presStyleCnt="7" custScaleX="183557" custScaleY="113379" custLinFactNeighborX="-1138" custLinFactNeighborY="-70837">
        <dgm:presLayoutVars>
          <dgm:chPref val="3"/>
        </dgm:presLayoutVars>
      </dgm:prSet>
      <dgm:spPr/>
    </dgm:pt>
    <dgm:pt modelId="{1E79E0F2-CBCD-4A00-83B6-0551CD22799A}" type="pres">
      <dgm:prSet presAssocID="{15E95333-A327-4613-8CA0-913562643349}" presName="titleText3" presStyleLbl="fgAcc2" presStyleIdx="2" presStyleCnt="7" custScaleX="179564" custScaleY="248721" custLinFactY="-67611" custLinFactNeighborX="-40381" custLinFactNeighborY="-100000">
        <dgm:presLayoutVars>
          <dgm:chMax val="0"/>
          <dgm:chPref val="0"/>
        </dgm:presLayoutVars>
      </dgm:prSet>
      <dgm:spPr/>
    </dgm:pt>
    <dgm:pt modelId="{A1638198-8D64-4994-9848-48C01A7D77ED}" type="pres">
      <dgm:prSet presAssocID="{15E95333-A327-4613-8CA0-913562643349}" presName="rootConnector3" presStyleLbl="asst2" presStyleIdx="0" presStyleCnt="0"/>
      <dgm:spPr/>
    </dgm:pt>
    <dgm:pt modelId="{8868B6F6-2D50-4DAB-B59A-96446361E072}" type="pres">
      <dgm:prSet presAssocID="{15E95333-A327-4613-8CA0-913562643349}" presName="hierChild6" presStyleCnt="0"/>
      <dgm:spPr/>
    </dgm:pt>
    <dgm:pt modelId="{9319FD59-96AF-4DF7-A3F0-63E0BA48C3C4}" type="pres">
      <dgm:prSet presAssocID="{15E95333-A327-4613-8CA0-913562643349}" presName="hierChild7" presStyleCnt="0"/>
      <dgm:spPr/>
    </dgm:pt>
    <dgm:pt modelId="{E55177FC-555C-46D6-A423-3BA3979C7767}" type="pres">
      <dgm:prSet presAssocID="{733B022B-8C01-4183-90BA-1F86EC60EEB2}" presName="Name96" presStyleLbl="parChTrans1D3" presStyleIdx="3" presStyleCnt="6"/>
      <dgm:spPr/>
    </dgm:pt>
    <dgm:pt modelId="{B1AA3F27-F29C-47CB-B95E-E6514E90992F}" type="pres">
      <dgm:prSet presAssocID="{4701CBD6-93A2-46DE-B22A-35E88310D324}" presName="hierRoot3" presStyleCnt="0">
        <dgm:presLayoutVars>
          <dgm:hierBranch val="init"/>
        </dgm:presLayoutVars>
      </dgm:prSet>
      <dgm:spPr/>
    </dgm:pt>
    <dgm:pt modelId="{1FF54553-DFED-45FF-8A41-5D4F75F508A0}" type="pres">
      <dgm:prSet presAssocID="{4701CBD6-93A2-46DE-B22A-35E88310D324}" presName="rootComposite3" presStyleCnt="0"/>
      <dgm:spPr/>
    </dgm:pt>
    <dgm:pt modelId="{CB60B60C-FE56-4DDD-A9E0-F7F80E4EE9C8}" type="pres">
      <dgm:prSet presAssocID="{4701CBD6-93A2-46DE-B22A-35E88310D324}" presName="rootText3" presStyleLbl="asst1" presStyleIdx="3" presStyleCnt="7" custScaleX="115407" custScaleY="126860" custLinFactY="14304" custLinFactNeighborX="97907" custLinFactNeighborY="100000">
        <dgm:presLayoutVars>
          <dgm:chPref val="3"/>
        </dgm:presLayoutVars>
      </dgm:prSet>
      <dgm:spPr/>
    </dgm:pt>
    <dgm:pt modelId="{C18BE1BA-3A28-464F-88EF-0463668057C0}" type="pres">
      <dgm:prSet presAssocID="{4701CBD6-93A2-46DE-B22A-35E88310D324}" presName="titleText3" presStyleLbl="fgAcc2" presStyleIdx="3" presStyleCnt="7" custScaleX="95568" custScaleY="237533" custLinFactX="55430" custLinFactY="200000" custLinFactNeighborX="100000" custLinFactNeighborY="223904">
        <dgm:presLayoutVars>
          <dgm:chMax val="0"/>
          <dgm:chPref val="0"/>
        </dgm:presLayoutVars>
      </dgm:prSet>
      <dgm:spPr/>
    </dgm:pt>
    <dgm:pt modelId="{3AFA1B39-51B0-4DD3-B373-CF673DA7905A}" type="pres">
      <dgm:prSet presAssocID="{4701CBD6-93A2-46DE-B22A-35E88310D324}" presName="rootConnector3" presStyleLbl="asst2" presStyleIdx="0" presStyleCnt="0"/>
      <dgm:spPr/>
    </dgm:pt>
    <dgm:pt modelId="{F2FAFFEC-16F7-4571-99B5-075A14A78727}" type="pres">
      <dgm:prSet presAssocID="{4701CBD6-93A2-46DE-B22A-35E88310D324}" presName="hierChild6" presStyleCnt="0"/>
      <dgm:spPr/>
    </dgm:pt>
    <dgm:pt modelId="{D7B120FA-85F0-4517-86E4-004E437B707B}" type="pres">
      <dgm:prSet presAssocID="{4701CBD6-93A2-46DE-B22A-35E88310D324}" presName="hierChild7" presStyleCnt="0"/>
      <dgm:spPr/>
    </dgm:pt>
    <dgm:pt modelId="{5864250E-8D03-4114-8664-4C87E2507417}" type="pres">
      <dgm:prSet presAssocID="{45E8681F-4915-4373-8DD2-EB093E4B566F}" presName="Name96" presStyleLbl="parChTrans1D3" presStyleIdx="4" presStyleCnt="6"/>
      <dgm:spPr/>
    </dgm:pt>
    <dgm:pt modelId="{E91A6AF7-7DA8-4568-A1C6-664AACA9BAE5}" type="pres">
      <dgm:prSet presAssocID="{9A18B0C6-DE67-4891-B18D-7268702800D8}" presName="hierRoot3" presStyleCnt="0">
        <dgm:presLayoutVars>
          <dgm:hierBranch val="init"/>
        </dgm:presLayoutVars>
      </dgm:prSet>
      <dgm:spPr/>
    </dgm:pt>
    <dgm:pt modelId="{BD60DA03-7B5A-4DF1-B598-734E6AB54643}" type="pres">
      <dgm:prSet presAssocID="{9A18B0C6-DE67-4891-B18D-7268702800D8}" presName="rootComposite3" presStyleCnt="0"/>
      <dgm:spPr/>
    </dgm:pt>
    <dgm:pt modelId="{7CF14BDD-4207-4767-AF15-52D662DDA33C}" type="pres">
      <dgm:prSet presAssocID="{9A18B0C6-DE67-4891-B18D-7268702800D8}" presName="rootText3" presStyleLbl="asst1" presStyleIdx="4" presStyleCnt="7" custScaleY="121188" custLinFactNeighborX="-33383" custLinFactNeighborY="-75592">
        <dgm:presLayoutVars>
          <dgm:chPref val="3"/>
        </dgm:presLayoutVars>
      </dgm:prSet>
      <dgm:spPr/>
    </dgm:pt>
    <dgm:pt modelId="{148B1E9B-DA05-47AF-AFBE-C16243382D5D}" type="pres">
      <dgm:prSet presAssocID="{9A18B0C6-DE67-4891-B18D-7268702800D8}" presName="titleText3" presStyleLbl="fgAcc2" presStyleIdx="4" presStyleCnt="7" custScaleX="103218" custScaleY="248120" custLinFactX="-22539" custLinFactY="-13693" custLinFactNeighborX="-100000" custLinFactNeighborY="-100000">
        <dgm:presLayoutVars>
          <dgm:chMax val="0"/>
          <dgm:chPref val="0"/>
        </dgm:presLayoutVars>
      </dgm:prSet>
      <dgm:spPr/>
    </dgm:pt>
    <dgm:pt modelId="{6F6642C5-4DE4-4335-BDD4-4E63213B2954}" type="pres">
      <dgm:prSet presAssocID="{9A18B0C6-DE67-4891-B18D-7268702800D8}" presName="rootConnector3" presStyleLbl="asst2" presStyleIdx="0" presStyleCnt="0"/>
      <dgm:spPr/>
    </dgm:pt>
    <dgm:pt modelId="{95D09591-2924-443E-BA84-8235D6506578}" type="pres">
      <dgm:prSet presAssocID="{9A18B0C6-DE67-4891-B18D-7268702800D8}" presName="hierChild6" presStyleCnt="0"/>
      <dgm:spPr/>
    </dgm:pt>
    <dgm:pt modelId="{5DBC979B-335B-43E2-B5EE-98BF9057FB24}" type="pres">
      <dgm:prSet presAssocID="{9A18B0C6-DE67-4891-B18D-7268702800D8}" presName="hierChild7" presStyleCnt="0"/>
      <dgm:spPr/>
    </dgm:pt>
    <dgm:pt modelId="{A9DA8F68-967F-4751-8AC1-91AC07DEE83A}" type="pres">
      <dgm:prSet presAssocID="{8587CA4E-76F0-4FCD-A1AF-4B55F4CEE747}" presName="Name96" presStyleLbl="parChTrans1D3" presStyleIdx="5" presStyleCnt="6"/>
      <dgm:spPr/>
    </dgm:pt>
    <dgm:pt modelId="{21635338-C556-484E-A7A1-1C6FE050030B}" type="pres">
      <dgm:prSet presAssocID="{7BC967FA-725A-4E03-8256-50E57C44A5B9}" presName="hierRoot3" presStyleCnt="0">
        <dgm:presLayoutVars>
          <dgm:hierBranch val="init"/>
        </dgm:presLayoutVars>
      </dgm:prSet>
      <dgm:spPr/>
    </dgm:pt>
    <dgm:pt modelId="{ADD2E2C4-44C6-4321-88BB-ABC87E2DCAC9}" type="pres">
      <dgm:prSet presAssocID="{7BC967FA-725A-4E03-8256-50E57C44A5B9}" presName="rootComposite3" presStyleCnt="0"/>
      <dgm:spPr/>
    </dgm:pt>
    <dgm:pt modelId="{721146FA-10DD-400E-AAA1-C2082C0587F7}" type="pres">
      <dgm:prSet presAssocID="{7BC967FA-725A-4E03-8256-50E57C44A5B9}" presName="rootText3" presStyleLbl="asst1" presStyleIdx="5" presStyleCnt="7" custScaleX="149176" custScaleY="125000" custLinFactY="-100000" custLinFactNeighborX="16271" custLinFactNeighborY="-150610">
        <dgm:presLayoutVars>
          <dgm:chPref val="3"/>
        </dgm:presLayoutVars>
      </dgm:prSet>
      <dgm:spPr/>
    </dgm:pt>
    <dgm:pt modelId="{818214FC-A99F-4E2D-94FD-48F2ACBC038D}" type="pres">
      <dgm:prSet presAssocID="{7BC967FA-725A-4E03-8256-50E57C44A5B9}" presName="titleText3" presStyleLbl="fgAcc2" presStyleIdx="5" presStyleCnt="7" custScaleX="224897" custScaleY="253646" custLinFactX="27280" custLinFactY="-300000" custLinFactNeighborX="100000" custLinFactNeighborY="-339620">
        <dgm:presLayoutVars>
          <dgm:chMax val="0"/>
          <dgm:chPref val="0"/>
        </dgm:presLayoutVars>
      </dgm:prSet>
      <dgm:spPr/>
    </dgm:pt>
    <dgm:pt modelId="{3BC6C452-B458-4B06-8E1D-A9AB52F1B480}" type="pres">
      <dgm:prSet presAssocID="{7BC967FA-725A-4E03-8256-50E57C44A5B9}" presName="rootConnector3" presStyleLbl="asst2" presStyleIdx="0" presStyleCnt="0"/>
      <dgm:spPr/>
    </dgm:pt>
    <dgm:pt modelId="{FBAC568A-C4F1-4FA7-A4F2-1C55944103B8}" type="pres">
      <dgm:prSet presAssocID="{7BC967FA-725A-4E03-8256-50E57C44A5B9}" presName="hierChild6" presStyleCnt="0"/>
      <dgm:spPr/>
    </dgm:pt>
    <dgm:pt modelId="{2B18BF1D-E061-4F3A-B195-E84CB28BAA24}" type="pres">
      <dgm:prSet presAssocID="{7BC967FA-725A-4E03-8256-50E57C44A5B9}" presName="hierChild7" presStyleCnt="0"/>
      <dgm:spPr/>
    </dgm:pt>
    <dgm:pt modelId="{80B45924-C573-4D08-92C1-845297E2730C}" type="pres">
      <dgm:prSet presAssocID="{301ABFCE-5387-4F92-AB5E-D4D107E1A667}" presName="hierChild3" presStyleCnt="0"/>
      <dgm:spPr/>
    </dgm:pt>
    <dgm:pt modelId="{ECEC4EF1-CE77-41C7-AE63-E66D16170D6B}" type="pres">
      <dgm:prSet presAssocID="{14A04F08-D033-44CA-803A-CF81345BA9CC}" presName="Name96" presStyleLbl="parChTrans1D2" presStyleIdx="1" presStyleCnt="2"/>
      <dgm:spPr/>
    </dgm:pt>
    <dgm:pt modelId="{1E80A12F-155B-447A-A55C-9DF7CADEDC62}" type="pres">
      <dgm:prSet presAssocID="{EEBF9FAC-134F-48BF-B43F-AB062B3D4708}" presName="hierRoot3" presStyleCnt="0">
        <dgm:presLayoutVars>
          <dgm:hierBranch val="init"/>
        </dgm:presLayoutVars>
      </dgm:prSet>
      <dgm:spPr/>
    </dgm:pt>
    <dgm:pt modelId="{D83C0706-7DA7-45B8-8342-000C6D20E56C}" type="pres">
      <dgm:prSet presAssocID="{EEBF9FAC-134F-48BF-B43F-AB062B3D4708}" presName="rootComposite3" presStyleCnt="0"/>
      <dgm:spPr/>
    </dgm:pt>
    <dgm:pt modelId="{9FF868ED-91EA-4323-A8CC-1C383E8B3B22}" type="pres">
      <dgm:prSet presAssocID="{EEBF9FAC-134F-48BF-B43F-AB062B3D4708}" presName="rootText3" presStyleLbl="asst1" presStyleIdx="6" presStyleCnt="7" custScaleX="133822" custScaleY="95861">
        <dgm:presLayoutVars>
          <dgm:chPref val="3"/>
        </dgm:presLayoutVars>
      </dgm:prSet>
      <dgm:spPr/>
    </dgm:pt>
    <dgm:pt modelId="{3FD5B791-499C-4625-BA1B-A86F2A06F3C2}" type="pres">
      <dgm:prSet presAssocID="{EEBF9FAC-134F-48BF-B43F-AB062B3D4708}" presName="titleText3" presStyleLbl="fgAcc2" presStyleIdx="6" presStyleCnt="7" custScaleX="110699" custScaleY="220450" custLinFactNeighborX="-37515" custLinFactNeighborY="60196">
        <dgm:presLayoutVars>
          <dgm:chMax val="0"/>
          <dgm:chPref val="0"/>
        </dgm:presLayoutVars>
      </dgm:prSet>
      <dgm:spPr/>
    </dgm:pt>
    <dgm:pt modelId="{97112AA7-009B-46A3-8014-E58CAE09966A}" type="pres">
      <dgm:prSet presAssocID="{EEBF9FAC-134F-48BF-B43F-AB062B3D4708}" presName="rootConnector3" presStyleLbl="asst1" presStyleIdx="6" presStyleCnt="7"/>
      <dgm:spPr/>
    </dgm:pt>
    <dgm:pt modelId="{6578A325-48ED-4794-A364-B3E47770127E}" type="pres">
      <dgm:prSet presAssocID="{EEBF9FAC-134F-48BF-B43F-AB062B3D4708}" presName="hierChild6" presStyleCnt="0"/>
      <dgm:spPr/>
    </dgm:pt>
    <dgm:pt modelId="{07F2FAA7-24C1-4B83-811C-2D94625B41EB}" type="pres">
      <dgm:prSet presAssocID="{EEBF9FAC-134F-48BF-B43F-AB062B3D4708}" presName="hierChild7" presStyleCnt="0"/>
      <dgm:spPr/>
    </dgm:pt>
  </dgm:ptLst>
  <dgm:cxnLst>
    <dgm:cxn modelId="{032D9B01-B962-4DF7-96C3-B7A7D40C9008}" srcId="{AB43ABD1-EDC1-41E3-94F0-3F3BD6A1E4DB}" destId="{9A18B0C6-DE67-4891-B18D-7268702800D8}" srcOrd="4" destOrd="0" parTransId="{45E8681F-4915-4373-8DD2-EB093E4B566F}" sibTransId="{3781AA57-EA78-4B59-8A61-9FC47F9050B4}"/>
    <dgm:cxn modelId="{65F73702-1AB2-47E0-8757-D5EDC870B903}" type="presOf" srcId="{EADA9F18-2C16-41A7-B99C-C4CF24FC5FBE}" destId="{3FD5B791-499C-4625-BA1B-A86F2A06F3C2}" srcOrd="0" destOrd="0" presId="urn:microsoft.com/office/officeart/2008/layout/NameandTitleOrganizationalChart"/>
    <dgm:cxn modelId="{304D9A04-3938-4BD7-B6C1-10DDA8381F46}" type="presOf" srcId="{EEBF9FAC-134F-48BF-B43F-AB062B3D4708}" destId="{97112AA7-009B-46A3-8014-E58CAE09966A}" srcOrd="1" destOrd="0" presId="urn:microsoft.com/office/officeart/2008/layout/NameandTitleOrganizationalChart"/>
    <dgm:cxn modelId="{F6C61313-F13C-4438-B8DC-3247E278B1EC}" type="presOf" srcId="{55908571-DFAB-4844-BFD8-E62E53809442}" destId="{691D8B82-AD80-4CA9-B3B5-A5EDF0EA6469}" srcOrd="0" destOrd="0" presId="urn:microsoft.com/office/officeart/2008/layout/NameandTitleOrganizationalChart"/>
    <dgm:cxn modelId="{3479C11C-763A-4EB1-8F4A-2D855F471F09}" type="presOf" srcId="{3781AA57-EA78-4B59-8A61-9FC47F9050B4}" destId="{148B1E9B-DA05-47AF-AFBE-C16243382D5D}" srcOrd="0" destOrd="0" presId="urn:microsoft.com/office/officeart/2008/layout/NameandTitleOrganizationalChart"/>
    <dgm:cxn modelId="{6ED9F527-A002-4480-90C6-10D4BC1956F3}" type="presOf" srcId="{4701CBD6-93A2-46DE-B22A-35E88310D324}" destId="{CB60B60C-FE56-4DDD-A9E0-F7F80E4EE9C8}" srcOrd="0" destOrd="0" presId="urn:microsoft.com/office/officeart/2008/layout/NameandTitleOrganizationalChart"/>
    <dgm:cxn modelId="{E0FCEC2C-8C88-4A25-9E17-294278327208}" srcId="{AB43ABD1-EDC1-41E3-94F0-3F3BD6A1E4DB}" destId="{E711A1D5-98E6-420C-9C99-1BE8ECFEA232}" srcOrd="0" destOrd="0" parTransId="{E1EA006D-1A02-43A8-A925-D9F2D48A51CC}" sibTransId="{0E494F55-CD7F-404A-8738-3C3CC2151403}"/>
    <dgm:cxn modelId="{F891562E-5A8E-4ABC-B3AA-E62D94A91778}" type="presOf" srcId="{E1EA006D-1A02-43A8-A925-D9F2D48A51CC}" destId="{14133CA4-2BAB-4EC2-8958-3B409C9098C9}" srcOrd="0" destOrd="0" presId="urn:microsoft.com/office/officeart/2008/layout/NameandTitleOrganizationalChart"/>
    <dgm:cxn modelId="{2F38EB2E-229F-44A0-AB0F-CA1830C24F1D}" srcId="{80D1C1A7-7624-4376-B432-937219B9ED18}" destId="{301ABFCE-5387-4F92-AB5E-D4D107E1A667}" srcOrd="0" destOrd="0" parTransId="{DAB434B2-85D2-4317-BC96-870DF9FF2281}" sibTransId="{A96722AD-FEAD-4D67-9171-478F3F0AD425}"/>
    <dgm:cxn modelId="{FC8CFA2E-F647-4762-8A60-592AE0A919EA}" type="presOf" srcId="{0E494F55-CD7F-404A-8738-3C3CC2151403}" destId="{8C0CC82C-2FA0-41A3-8101-D69FA925E9FB}" srcOrd="0" destOrd="0" presId="urn:microsoft.com/office/officeart/2008/layout/NameandTitleOrganizationalChart"/>
    <dgm:cxn modelId="{73202445-E8F5-458F-9AF5-626BEBDE05AF}" type="presOf" srcId="{A96722AD-FEAD-4D67-9171-478F3F0AD425}" destId="{146216AA-F0B8-4950-85DA-D19A3D8844D4}" srcOrd="0" destOrd="0" presId="urn:microsoft.com/office/officeart/2008/layout/NameandTitleOrganizationalChart"/>
    <dgm:cxn modelId="{A67C0C68-1FCB-4FEE-9D27-69033A50A590}" type="presOf" srcId="{4B9A11CC-A4A8-4571-A4CF-093535D5FCB6}" destId="{1E79E0F2-CBCD-4A00-83B6-0551CD22799A}" srcOrd="0" destOrd="0" presId="urn:microsoft.com/office/officeart/2008/layout/NameandTitleOrganizationalChart"/>
    <dgm:cxn modelId="{47A81671-6C09-4C6C-BE13-02C38C9EFAA7}" type="presOf" srcId="{4701CBD6-93A2-46DE-B22A-35E88310D324}" destId="{3AFA1B39-51B0-4DD3-B373-CF673DA7905A}" srcOrd="1" destOrd="0" presId="urn:microsoft.com/office/officeart/2008/layout/NameandTitleOrganizationalChart"/>
    <dgm:cxn modelId="{400A2B72-36B5-4F56-8364-4034C276DBCB}" type="presOf" srcId="{301ABFCE-5387-4F92-AB5E-D4D107E1A667}" destId="{0E68C77D-2329-40D8-A9BD-2D70CEB18D0E}" srcOrd="1" destOrd="0" presId="urn:microsoft.com/office/officeart/2008/layout/NameandTitleOrganizationalChart"/>
    <dgm:cxn modelId="{9FE1C853-5870-4463-A712-7B1305338472}" type="presOf" srcId="{7BC967FA-725A-4E03-8256-50E57C44A5B9}" destId="{721146FA-10DD-400E-AAA1-C2082C0587F7}" srcOrd="0" destOrd="0" presId="urn:microsoft.com/office/officeart/2008/layout/NameandTitleOrganizationalChart"/>
    <dgm:cxn modelId="{8C38C777-A99D-4B84-A0E7-5A5C7008E82A}" type="presOf" srcId="{E711A1D5-98E6-420C-9C99-1BE8ECFEA232}" destId="{13989AB2-64A1-4652-8D6F-AD4959B15675}" srcOrd="1" destOrd="0" presId="urn:microsoft.com/office/officeart/2008/layout/NameandTitleOrganizationalChart"/>
    <dgm:cxn modelId="{592A3F59-D057-4B79-A6D9-7CAEABB4B9C6}" type="presOf" srcId="{EEBF9FAC-134F-48BF-B43F-AB062B3D4708}" destId="{9FF868ED-91EA-4323-A8CC-1C383E8B3B22}" srcOrd="0" destOrd="0" presId="urn:microsoft.com/office/officeart/2008/layout/NameandTitleOrganizationalChart"/>
    <dgm:cxn modelId="{301F1D86-4B2C-4C49-8046-017746D82BF8}" type="presOf" srcId="{733B022B-8C01-4183-90BA-1F86EC60EEB2}" destId="{E55177FC-555C-46D6-A423-3BA3979C7767}" srcOrd="0" destOrd="0" presId="urn:microsoft.com/office/officeart/2008/layout/NameandTitleOrganizationalChart"/>
    <dgm:cxn modelId="{59034990-7E6F-4660-80FF-6AC72881F784}" type="presOf" srcId="{09D98BD1-931B-4997-951E-DDB9B32D9965}" destId="{7BCAB7D8-A252-4481-B4EF-9257C765299B}" srcOrd="0" destOrd="0" presId="urn:microsoft.com/office/officeart/2008/layout/NameandTitleOrganizationalChart"/>
    <dgm:cxn modelId="{76810892-C62E-461A-B834-5FAA9C7B391D}" type="presOf" srcId="{AB43ABD1-EDC1-41E3-94F0-3F3BD6A1E4DB}" destId="{B925BAFA-1A25-4AF0-9CA5-425C0BA61A0A}" srcOrd="0" destOrd="0" presId="urn:microsoft.com/office/officeart/2008/layout/NameandTitleOrganizationalChart"/>
    <dgm:cxn modelId="{6999779A-A0FC-4D8A-8EF9-23477E1F8018}" type="presOf" srcId="{AB43ABD1-EDC1-41E3-94F0-3F3BD6A1E4DB}" destId="{956EA5B7-0DD3-4AEA-94D3-9E13D00F8D76}" srcOrd="1" destOrd="0" presId="urn:microsoft.com/office/officeart/2008/layout/NameandTitleOrganizationalChart"/>
    <dgm:cxn modelId="{40A7859B-2997-41E4-B7F5-364769A5614E}" type="presOf" srcId="{82CB6005-84C1-43DC-ABE3-4875550E87E1}" destId="{60AB64C8-2A93-4DEF-9B1B-66D2A7A249AA}" srcOrd="0" destOrd="0" presId="urn:microsoft.com/office/officeart/2008/layout/NameandTitleOrganizationalChart"/>
    <dgm:cxn modelId="{F787CEA7-27E9-48B3-AB7D-1E9B42BEA9B2}" srcId="{AB43ABD1-EDC1-41E3-94F0-3F3BD6A1E4DB}" destId="{15E95333-A327-4613-8CA0-913562643349}" srcOrd="2" destOrd="0" parTransId="{55908571-DFAB-4844-BFD8-E62E53809442}" sibTransId="{4B9A11CC-A4A8-4571-A4CF-093535D5FCB6}"/>
    <dgm:cxn modelId="{B2563CAD-600F-4045-8D5C-924BE3FE22BD}" type="presOf" srcId="{45E8681F-4915-4373-8DD2-EB093E4B566F}" destId="{5864250E-8D03-4114-8664-4C87E2507417}" srcOrd="0" destOrd="0" presId="urn:microsoft.com/office/officeart/2008/layout/NameandTitleOrganizationalChart"/>
    <dgm:cxn modelId="{2DB1C9B1-070B-4D83-A3D8-4D39135DAB4C}" type="presOf" srcId="{15E95333-A327-4613-8CA0-913562643349}" destId="{4A772B84-34AB-41C3-AB84-77E1DD5240EE}" srcOrd="0" destOrd="0" presId="urn:microsoft.com/office/officeart/2008/layout/NameandTitleOrganizationalChart"/>
    <dgm:cxn modelId="{B77936B3-6710-480B-9DA1-7A24BF9A13C2}" srcId="{301ABFCE-5387-4F92-AB5E-D4D107E1A667}" destId="{EEBF9FAC-134F-48BF-B43F-AB062B3D4708}" srcOrd="0" destOrd="0" parTransId="{14A04F08-D033-44CA-803A-CF81345BA9CC}" sibTransId="{EADA9F18-2C16-41A7-B99C-C4CF24FC5FBE}"/>
    <dgm:cxn modelId="{BCBB6BB3-E2CE-4C0A-91EE-762E3A904F5C}" type="presOf" srcId="{EDA091C2-103B-4828-99FD-E145BCE95972}" destId="{C18BE1BA-3A28-464F-88EF-0463668057C0}" srcOrd="0" destOrd="0" presId="urn:microsoft.com/office/officeart/2008/layout/NameandTitleOrganizationalChart"/>
    <dgm:cxn modelId="{363A1BB6-8CF7-4973-A6D1-1F2BB5264D96}" type="presOf" srcId="{C62DCFE3-6AF3-43AC-87EB-7667474124B9}" destId="{349AB514-9E44-439F-A24D-16EC95E3289E}" srcOrd="0" destOrd="0" presId="urn:microsoft.com/office/officeart/2008/layout/NameandTitleOrganizationalChart"/>
    <dgm:cxn modelId="{AFC1FEB6-4193-4549-B7DB-FF0BB50C9C5E}" type="presOf" srcId="{9A18B0C6-DE67-4891-B18D-7268702800D8}" destId="{7CF14BDD-4207-4767-AF15-52D662DDA33C}" srcOrd="0" destOrd="0" presId="urn:microsoft.com/office/officeart/2008/layout/NameandTitleOrganizationalChart"/>
    <dgm:cxn modelId="{AC9272BF-4ED6-4C68-8A62-D28C7617F833}" type="presOf" srcId="{14A04F08-D033-44CA-803A-CF81345BA9CC}" destId="{ECEC4EF1-CE77-41C7-AE63-E66D16170D6B}" srcOrd="0" destOrd="0" presId="urn:microsoft.com/office/officeart/2008/layout/NameandTitleOrganizationalChart"/>
    <dgm:cxn modelId="{F4FD1DC0-9A16-46F6-B813-3B2CFA7534CA}" type="presOf" srcId="{104CDD61-2881-424A-9D60-6AFDD7229DB0}" destId="{7C73F6D5-97C8-452D-9583-1BA50A6A067B}" srcOrd="0" destOrd="0" presId="urn:microsoft.com/office/officeart/2008/layout/NameandTitleOrganizationalChart"/>
    <dgm:cxn modelId="{674B4CC0-7B7C-48F4-804D-DD5F8A5A0490}" srcId="{AB43ABD1-EDC1-41E3-94F0-3F3BD6A1E4DB}" destId="{4701CBD6-93A2-46DE-B22A-35E88310D324}" srcOrd="3" destOrd="0" parTransId="{733B022B-8C01-4183-90BA-1F86EC60EEB2}" sibTransId="{EDA091C2-103B-4828-99FD-E145BCE95972}"/>
    <dgm:cxn modelId="{D466D8C0-3E1A-4E1D-A2D4-1210A71B8A3D}" srcId="{AB43ABD1-EDC1-41E3-94F0-3F3BD6A1E4DB}" destId="{C62DCFE3-6AF3-43AC-87EB-7667474124B9}" srcOrd="1" destOrd="0" parTransId="{82CB6005-84C1-43DC-ABE3-4875550E87E1}" sibTransId="{09D98BD1-931B-4997-951E-DDB9B32D9965}"/>
    <dgm:cxn modelId="{B6C324C5-67EA-46FE-9851-906A08762158}" type="presOf" srcId="{8587CA4E-76F0-4FCD-A1AF-4B55F4CEE747}" destId="{A9DA8F68-967F-4751-8AC1-91AC07DEE83A}" srcOrd="0" destOrd="0" presId="urn:microsoft.com/office/officeart/2008/layout/NameandTitleOrganizationalChart"/>
    <dgm:cxn modelId="{2261B5C5-A051-43D2-8121-C397E2007A0C}" type="presOf" srcId="{15E95333-A327-4613-8CA0-913562643349}" destId="{A1638198-8D64-4994-9848-48C01A7D77ED}" srcOrd="1" destOrd="0" presId="urn:microsoft.com/office/officeart/2008/layout/NameandTitleOrganizationalChart"/>
    <dgm:cxn modelId="{225714CB-BDF1-44AF-A215-7EE03C7EA0F4}" type="presOf" srcId="{80D1C1A7-7624-4376-B432-937219B9ED18}" destId="{1653ACC8-D415-4514-B601-BCE30A5BFADE}" srcOrd="0" destOrd="0" presId="urn:microsoft.com/office/officeart/2008/layout/NameandTitleOrganizationalChart"/>
    <dgm:cxn modelId="{DB22FDCB-0EC2-467E-980F-082CC06C3419}" srcId="{AB43ABD1-EDC1-41E3-94F0-3F3BD6A1E4DB}" destId="{7BC967FA-725A-4E03-8256-50E57C44A5B9}" srcOrd="5" destOrd="0" parTransId="{8587CA4E-76F0-4FCD-A1AF-4B55F4CEE747}" sibTransId="{32728449-1C3B-4D2A-AB9B-020536AA8049}"/>
    <dgm:cxn modelId="{CEB9DFD4-5D56-470E-9206-196627577518}" type="presOf" srcId="{C62DCFE3-6AF3-43AC-87EB-7667474124B9}" destId="{0F5831AB-0F02-406C-88A2-3B793449648F}" srcOrd="1" destOrd="0" presId="urn:microsoft.com/office/officeart/2008/layout/NameandTitleOrganizationalChart"/>
    <dgm:cxn modelId="{F1DE51D6-C5FB-401D-80EA-5887BDD2C647}" type="presOf" srcId="{7BC967FA-725A-4E03-8256-50E57C44A5B9}" destId="{3BC6C452-B458-4B06-8E1D-A9AB52F1B480}" srcOrd="1" destOrd="0" presId="urn:microsoft.com/office/officeart/2008/layout/NameandTitleOrganizationalChart"/>
    <dgm:cxn modelId="{77DF5AD6-0C7A-41DD-8365-A39720CDEDE0}" type="presOf" srcId="{9A18B0C6-DE67-4891-B18D-7268702800D8}" destId="{6F6642C5-4DE4-4335-BDD4-4E63213B2954}" srcOrd="1" destOrd="0" presId="urn:microsoft.com/office/officeart/2008/layout/NameandTitleOrganizationalChart"/>
    <dgm:cxn modelId="{A96EA1D6-3D0D-4188-9E54-65F4C52B2FAA}" type="presOf" srcId="{32728449-1C3B-4D2A-AB9B-020536AA8049}" destId="{818214FC-A99F-4E2D-94FD-48F2ACBC038D}" srcOrd="0" destOrd="0" presId="urn:microsoft.com/office/officeart/2008/layout/NameandTitleOrganizationalChart"/>
    <dgm:cxn modelId="{055421D7-00C2-486D-8FDD-0D1DC408E33A}" type="presOf" srcId="{9FE09F0A-CF1F-4E35-B380-886651F3B22E}" destId="{8AA07F6A-EF07-4CFC-AAF4-7AF5451B5563}" srcOrd="0" destOrd="0" presId="urn:microsoft.com/office/officeart/2008/layout/NameandTitleOrganizationalChart"/>
    <dgm:cxn modelId="{913CB2D8-4802-4A02-B5D4-9B728B7AF29E}" srcId="{301ABFCE-5387-4F92-AB5E-D4D107E1A667}" destId="{AB43ABD1-EDC1-41E3-94F0-3F3BD6A1E4DB}" srcOrd="1" destOrd="0" parTransId="{9FE09F0A-CF1F-4E35-B380-886651F3B22E}" sibTransId="{104CDD61-2881-424A-9D60-6AFDD7229DB0}"/>
    <dgm:cxn modelId="{207846DB-9EFB-4185-B9F4-98B7D4E61403}" type="presOf" srcId="{301ABFCE-5387-4F92-AB5E-D4D107E1A667}" destId="{F13CBADF-C98D-4300-A092-8FAEF0CE4CE5}" srcOrd="0" destOrd="0" presId="urn:microsoft.com/office/officeart/2008/layout/NameandTitleOrganizationalChart"/>
    <dgm:cxn modelId="{7BEEBEE6-A22B-419D-B726-2B9E04B411DC}" type="presOf" srcId="{E711A1D5-98E6-420C-9C99-1BE8ECFEA232}" destId="{FC69C2CF-EFBA-43E7-8A68-4F42D38E9325}" srcOrd="0" destOrd="0" presId="urn:microsoft.com/office/officeart/2008/layout/NameandTitleOrganizationalChart"/>
    <dgm:cxn modelId="{C71BA9B6-1E19-400D-9FD0-167117ED88C5}" type="presParOf" srcId="{1653ACC8-D415-4514-B601-BCE30A5BFADE}" destId="{9424989A-1B3C-4408-B5C5-043BDBF0AEB8}" srcOrd="0" destOrd="0" presId="urn:microsoft.com/office/officeart/2008/layout/NameandTitleOrganizationalChart"/>
    <dgm:cxn modelId="{9C4776FA-E487-4136-B313-669191D50E9A}" type="presParOf" srcId="{9424989A-1B3C-4408-B5C5-043BDBF0AEB8}" destId="{0DB229F3-7827-4638-8958-8BB5B7845F64}" srcOrd="0" destOrd="0" presId="urn:microsoft.com/office/officeart/2008/layout/NameandTitleOrganizationalChart"/>
    <dgm:cxn modelId="{1ACC6F07-0124-4E35-BA14-5A27ECD7C975}" type="presParOf" srcId="{0DB229F3-7827-4638-8958-8BB5B7845F64}" destId="{F13CBADF-C98D-4300-A092-8FAEF0CE4CE5}" srcOrd="0" destOrd="0" presId="urn:microsoft.com/office/officeart/2008/layout/NameandTitleOrganizationalChart"/>
    <dgm:cxn modelId="{EDF25305-6751-4BEB-BE7C-61BE2D25AF57}" type="presParOf" srcId="{0DB229F3-7827-4638-8958-8BB5B7845F64}" destId="{146216AA-F0B8-4950-85DA-D19A3D8844D4}" srcOrd="1" destOrd="0" presId="urn:microsoft.com/office/officeart/2008/layout/NameandTitleOrganizationalChart"/>
    <dgm:cxn modelId="{7631C65C-46D1-4FDC-92FB-EC8896F9D1BA}" type="presParOf" srcId="{0DB229F3-7827-4638-8958-8BB5B7845F64}" destId="{0E68C77D-2329-40D8-A9BD-2D70CEB18D0E}" srcOrd="2" destOrd="0" presId="urn:microsoft.com/office/officeart/2008/layout/NameandTitleOrganizationalChart"/>
    <dgm:cxn modelId="{11C6AFA4-9B01-4677-B003-F88E0F73FCE5}" type="presParOf" srcId="{9424989A-1B3C-4408-B5C5-043BDBF0AEB8}" destId="{3F4724BB-9840-4302-B923-1A7FB7A310CA}" srcOrd="1" destOrd="0" presId="urn:microsoft.com/office/officeart/2008/layout/NameandTitleOrganizationalChart"/>
    <dgm:cxn modelId="{669B7C37-376C-44FF-84EF-E8D500F857A7}" type="presParOf" srcId="{3F4724BB-9840-4302-B923-1A7FB7A310CA}" destId="{8AA07F6A-EF07-4CFC-AAF4-7AF5451B5563}" srcOrd="0" destOrd="0" presId="urn:microsoft.com/office/officeart/2008/layout/NameandTitleOrganizationalChart"/>
    <dgm:cxn modelId="{C2FF92F3-A8A3-4B68-A9F8-A1090055C59C}" type="presParOf" srcId="{3F4724BB-9840-4302-B923-1A7FB7A310CA}" destId="{1461A510-557F-49F1-8DDF-5B53270AA4FD}" srcOrd="1" destOrd="0" presId="urn:microsoft.com/office/officeart/2008/layout/NameandTitleOrganizationalChart"/>
    <dgm:cxn modelId="{485A4A95-4D01-43DA-A95D-52BE88503E96}" type="presParOf" srcId="{1461A510-557F-49F1-8DDF-5B53270AA4FD}" destId="{EB1C1A2A-28DE-4E64-BEE7-207C0A0E7434}" srcOrd="0" destOrd="0" presId="urn:microsoft.com/office/officeart/2008/layout/NameandTitleOrganizationalChart"/>
    <dgm:cxn modelId="{A8CF24E3-BEBE-4A5B-B12B-F3A832E27BD6}" type="presParOf" srcId="{EB1C1A2A-28DE-4E64-BEE7-207C0A0E7434}" destId="{B925BAFA-1A25-4AF0-9CA5-425C0BA61A0A}" srcOrd="0" destOrd="0" presId="urn:microsoft.com/office/officeart/2008/layout/NameandTitleOrganizationalChart"/>
    <dgm:cxn modelId="{DE5933C2-57B4-4A95-9D4C-402CFE85ACC7}" type="presParOf" srcId="{EB1C1A2A-28DE-4E64-BEE7-207C0A0E7434}" destId="{7C73F6D5-97C8-452D-9583-1BA50A6A067B}" srcOrd="1" destOrd="0" presId="urn:microsoft.com/office/officeart/2008/layout/NameandTitleOrganizationalChart"/>
    <dgm:cxn modelId="{12AAE54E-A1DE-4940-9C21-4EAC73559BFC}" type="presParOf" srcId="{EB1C1A2A-28DE-4E64-BEE7-207C0A0E7434}" destId="{956EA5B7-0DD3-4AEA-94D3-9E13D00F8D76}" srcOrd="2" destOrd="0" presId="urn:microsoft.com/office/officeart/2008/layout/NameandTitleOrganizationalChart"/>
    <dgm:cxn modelId="{E5F340BC-0D9F-44DC-A9E0-9BE745AEDBDE}" type="presParOf" srcId="{1461A510-557F-49F1-8DDF-5B53270AA4FD}" destId="{5AE6A081-5E11-4588-9602-5C94103FD472}" srcOrd="1" destOrd="0" presId="urn:microsoft.com/office/officeart/2008/layout/NameandTitleOrganizationalChart"/>
    <dgm:cxn modelId="{C87E6653-9859-45BC-84FE-468D3E107F04}" type="presParOf" srcId="{1461A510-557F-49F1-8DDF-5B53270AA4FD}" destId="{16337E2C-BC16-4C93-8DE2-473E80E23166}" srcOrd="2" destOrd="0" presId="urn:microsoft.com/office/officeart/2008/layout/NameandTitleOrganizationalChart"/>
    <dgm:cxn modelId="{B746D42D-4B0D-4CF0-A8EA-48D3EBA8E4BE}" type="presParOf" srcId="{16337E2C-BC16-4C93-8DE2-473E80E23166}" destId="{14133CA4-2BAB-4EC2-8958-3B409C9098C9}" srcOrd="0" destOrd="0" presId="urn:microsoft.com/office/officeart/2008/layout/NameandTitleOrganizationalChart"/>
    <dgm:cxn modelId="{1702AE30-6759-4A7A-B270-D83A2798447A}" type="presParOf" srcId="{16337E2C-BC16-4C93-8DE2-473E80E23166}" destId="{AA466D67-8752-400D-BD6E-359AF327A06E}" srcOrd="1" destOrd="0" presId="urn:microsoft.com/office/officeart/2008/layout/NameandTitleOrganizationalChart"/>
    <dgm:cxn modelId="{60E5D1EF-55C1-40EC-ADA7-9001A4AABAE3}" type="presParOf" srcId="{AA466D67-8752-400D-BD6E-359AF327A06E}" destId="{B5C8D3E7-4D4D-47B4-BC36-E368396B1340}" srcOrd="0" destOrd="0" presId="urn:microsoft.com/office/officeart/2008/layout/NameandTitleOrganizationalChart"/>
    <dgm:cxn modelId="{0E4D062C-57BF-4520-BEA7-C61395D56351}" type="presParOf" srcId="{B5C8D3E7-4D4D-47B4-BC36-E368396B1340}" destId="{FC69C2CF-EFBA-43E7-8A68-4F42D38E9325}" srcOrd="0" destOrd="0" presId="urn:microsoft.com/office/officeart/2008/layout/NameandTitleOrganizationalChart"/>
    <dgm:cxn modelId="{1D8EB5CF-4017-4014-B20E-2B98BA4B3CBD}" type="presParOf" srcId="{B5C8D3E7-4D4D-47B4-BC36-E368396B1340}" destId="{8C0CC82C-2FA0-41A3-8101-D69FA925E9FB}" srcOrd="1" destOrd="0" presId="urn:microsoft.com/office/officeart/2008/layout/NameandTitleOrganizationalChart"/>
    <dgm:cxn modelId="{6C27CB00-737B-4697-8E85-BC46DAAA5CC2}" type="presParOf" srcId="{B5C8D3E7-4D4D-47B4-BC36-E368396B1340}" destId="{13989AB2-64A1-4652-8D6F-AD4959B15675}" srcOrd="2" destOrd="0" presId="urn:microsoft.com/office/officeart/2008/layout/NameandTitleOrganizationalChart"/>
    <dgm:cxn modelId="{D1313574-C98B-4E19-B49E-058F462217F4}" type="presParOf" srcId="{AA466D67-8752-400D-BD6E-359AF327A06E}" destId="{8B70FBF3-6AC2-4F48-ADC5-01B8A2C7FF37}" srcOrd="1" destOrd="0" presId="urn:microsoft.com/office/officeart/2008/layout/NameandTitleOrganizationalChart"/>
    <dgm:cxn modelId="{2DA44CC2-9C87-48A4-93DF-936D8C2467E0}" type="presParOf" srcId="{AA466D67-8752-400D-BD6E-359AF327A06E}" destId="{0B74FD0B-C3DD-41B6-862D-A6FA08593F13}" srcOrd="2" destOrd="0" presId="urn:microsoft.com/office/officeart/2008/layout/NameandTitleOrganizationalChart"/>
    <dgm:cxn modelId="{F6501462-7E36-4A34-AF82-AC3A86E2EAC3}" type="presParOf" srcId="{16337E2C-BC16-4C93-8DE2-473E80E23166}" destId="{60AB64C8-2A93-4DEF-9B1B-66D2A7A249AA}" srcOrd="2" destOrd="0" presId="urn:microsoft.com/office/officeart/2008/layout/NameandTitleOrganizationalChart"/>
    <dgm:cxn modelId="{95F658A2-01FC-40F9-AFB0-2640B13FB375}" type="presParOf" srcId="{16337E2C-BC16-4C93-8DE2-473E80E23166}" destId="{5F46ABC0-8B38-49AD-9BA5-70252B185C6C}" srcOrd="3" destOrd="0" presId="urn:microsoft.com/office/officeart/2008/layout/NameandTitleOrganizationalChart"/>
    <dgm:cxn modelId="{F35C701A-AE35-4556-93DE-7062F72C830F}" type="presParOf" srcId="{5F46ABC0-8B38-49AD-9BA5-70252B185C6C}" destId="{4D0F6A30-4B38-49A8-BEB9-7ACF4ECC0049}" srcOrd="0" destOrd="0" presId="urn:microsoft.com/office/officeart/2008/layout/NameandTitleOrganizationalChart"/>
    <dgm:cxn modelId="{4E5E0A3E-13A4-49C0-9FB1-EDFCE29BC010}" type="presParOf" srcId="{4D0F6A30-4B38-49A8-BEB9-7ACF4ECC0049}" destId="{349AB514-9E44-439F-A24D-16EC95E3289E}" srcOrd="0" destOrd="0" presId="urn:microsoft.com/office/officeart/2008/layout/NameandTitleOrganizationalChart"/>
    <dgm:cxn modelId="{557D51A0-84D1-4D27-9D0E-10DD38EA3172}" type="presParOf" srcId="{4D0F6A30-4B38-49A8-BEB9-7ACF4ECC0049}" destId="{7BCAB7D8-A252-4481-B4EF-9257C765299B}" srcOrd="1" destOrd="0" presId="urn:microsoft.com/office/officeart/2008/layout/NameandTitleOrganizationalChart"/>
    <dgm:cxn modelId="{8B922736-2E7C-48BD-AA7E-439D9532FE63}" type="presParOf" srcId="{4D0F6A30-4B38-49A8-BEB9-7ACF4ECC0049}" destId="{0F5831AB-0F02-406C-88A2-3B793449648F}" srcOrd="2" destOrd="0" presId="urn:microsoft.com/office/officeart/2008/layout/NameandTitleOrganizationalChart"/>
    <dgm:cxn modelId="{11EA70F1-E356-432C-9A04-4F2328726996}" type="presParOf" srcId="{5F46ABC0-8B38-49AD-9BA5-70252B185C6C}" destId="{97D9CB60-04E3-455D-AD3E-854628070B0B}" srcOrd="1" destOrd="0" presId="urn:microsoft.com/office/officeart/2008/layout/NameandTitleOrganizationalChart"/>
    <dgm:cxn modelId="{03AA6E5D-6C9F-4A3F-8124-1B95C39DBCCC}" type="presParOf" srcId="{5F46ABC0-8B38-49AD-9BA5-70252B185C6C}" destId="{920FAE3A-0924-4359-96D0-8E234CCA939D}" srcOrd="2" destOrd="0" presId="urn:microsoft.com/office/officeart/2008/layout/NameandTitleOrganizationalChart"/>
    <dgm:cxn modelId="{84814CF5-493B-423E-A968-6C0A38C81F12}" type="presParOf" srcId="{16337E2C-BC16-4C93-8DE2-473E80E23166}" destId="{691D8B82-AD80-4CA9-B3B5-A5EDF0EA6469}" srcOrd="4" destOrd="0" presId="urn:microsoft.com/office/officeart/2008/layout/NameandTitleOrganizationalChart"/>
    <dgm:cxn modelId="{8F5DA997-89A4-48A8-80D2-55077081A461}" type="presParOf" srcId="{16337E2C-BC16-4C93-8DE2-473E80E23166}" destId="{BABDD5F8-7D89-47EC-9078-E4ADFD879C3A}" srcOrd="5" destOrd="0" presId="urn:microsoft.com/office/officeart/2008/layout/NameandTitleOrganizationalChart"/>
    <dgm:cxn modelId="{1DB12AD6-0AB6-433D-9786-E6CE9174637F}" type="presParOf" srcId="{BABDD5F8-7D89-47EC-9078-E4ADFD879C3A}" destId="{8827FB29-BD04-44B6-8C3A-A5A51FC6432E}" srcOrd="0" destOrd="0" presId="urn:microsoft.com/office/officeart/2008/layout/NameandTitleOrganizationalChart"/>
    <dgm:cxn modelId="{D7B12742-28B1-4169-B70E-E077624E87D9}" type="presParOf" srcId="{8827FB29-BD04-44B6-8C3A-A5A51FC6432E}" destId="{4A772B84-34AB-41C3-AB84-77E1DD5240EE}" srcOrd="0" destOrd="0" presId="urn:microsoft.com/office/officeart/2008/layout/NameandTitleOrganizationalChart"/>
    <dgm:cxn modelId="{93B936F7-7200-4118-B7FE-E38E58E780F9}" type="presParOf" srcId="{8827FB29-BD04-44B6-8C3A-A5A51FC6432E}" destId="{1E79E0F2-CBCD-4A00-83B6-0551CD22799A}" srcOrd="1" destOrd="0" presId="urn:microsoft.com/office/officeart/2008/layout/NameandTitleOrganizationalChart"/>
    <dgm:cxn modelId="{3F5B02AF-A4B6-4478-9BA4-22C12AA106FC}" type="presParOf" srcId="{8827FB29-BD04-44B6-8C3A-A5A51FC6432E}" destId="{A1638198-8D64-4994-9848-48C01A7D77ED}" srcOrd="2" destOrd="0" presId="urn:microsoft.com/office/officeart/2008/layout/NameandTitleOrganizationalChart"/>
    <dgm:cxn modelId="{E9E6BFD6-8457-4E73-BF36-AB94AFA15F74}" type="presParOf" srcId="{BABDD5F8-7D89-47EC-9078-E4ADFD879C3A}" destId="{8868B6F6-2D50-4DAB-B59A-96446361E072}" srcOrd="1" destOrd="0" presId="urn:microsoft.com/office/officeart/2008/layout/NameandTitleOrganizationalChart"/>
    <dgm:cxn modelId="{6D2BB737-C2DE-400D-AB66-137F1EF88C4B}" type="presParOf" srcId="{BABDD5F8-7D89-47EC-9078-E4ADFD879C3A}" destId="{9319FD59-96AF-4DF7-A3F0-63E0BA48C3C4}" srcOrd="2" destOrd="0" presId="urn:microsoft.com/office/officeart/2008/layout/NameandTitleOrganizationalChart"/>
    <dgm:cxn modelId="{B6E8ADC7-ADFC-4261-B2D6-100253378A7B}" type="presParOf" srcId="{16337E2C-BC16-4C93-8DE2-473E80E23166}" destId="{E55177FC-555C-46D6-A423-3BA3979C7767}" srcOrd="6" destOrd="0" presId="urn:microsoft.com/office/officeart/2008/layout/NameandTitleOrganizationalChart"/>
    <dgm:cxn modelId="{34D07A48-58A0-4505-9C51-BD6DC560B668}" type="presParOf" srcId="{16337E2C-BC16-4C93-8DE2-473E80E23166}" destId="{B1AA3F27-F29C-47CB-B95E-E6514E90992F}" srcOrd="7" destOrd="0" presId="urn:microsoft.com/office/officeart/2008/layout/NameandTitleOrganizationalChart"/>
    <dgm:cxn modelId="{CC38210D-671D-44F7-B34D-4B3800DF7090}" type="presParOf" srcId="{B1AA3F27-F29C-47CB-B95E-E6514E90992F}" destId="{1FF54553-DFED-45FF-8A41-5D4F75F508A0}" srcOrd="0" destOrd="0" presId="urn:microsoft.com/office/officeart/2008/layout/NameandTitleOrganizationalChart"/>
    <dgm:cxn modelId="{8C729042-76CB-4635-9480-9A7A4D41A756}" type="presParOf" srcId="{1FF54553-DFED-45FF-8A41-5D4F75F508A0}" destId="{CB60B60C-FE56-4DDD-A9E0-F7F80E4EE9C8}" srcOrd="0" destOrd="0" presId="urn:microsoft.com/office/officeart/2008/layout/NameandTitleOrganizationalChart"/>
    <dgm:cxn modelId="{9DB2CF23-D0AF-489C-858C-07FAF1B356C4}" type="presParOf" srcId="{1FF54553-DFED-45FF-8A41-5D4F75F508A0}" destId="{C18BE1BA-3A28-464F-88EF-0463668057C0}" srcOrd="1" destOrd="0" presId="urn:microsoft.com/office/officeart/2008/layout/NameandTitleOrganizationalChart"/>
    <dgm:cxn modelId="{B43D1FF8-D4E5-4745-BD37-0A5767A1AD6B}" type="presParOf" srcId="{1FF54553-DFED-45FF-8A41-5D4F75F508A0}" destId="{3AFA1B39-51B0-4DD3-B373-CF673DA7905A}" srcOrd="2" destOrd="0" presId="urn:microsoft.com/office/officeart/2008/layout/NameandTitleOrganizationalChart"/>
    <dgm:cxn modelId="{82562701-B1DB-4AFB-8B01-992FD629C0D8}" type="presParOf" srcId="{B1AA3F27-F29C-47CB-B95E-E6514E90992F}" destId="{F2FAFFEC-16F7-4571-99B5-075A14A78727}" srcOrd="1" destOrd="0" presId="urn:microsoft.com/office/officeart/2008/layout/NameandTitleOrganizationalChart"/>
    <dgm:cxn modelId="{2D326151-F0E0-40AC-BE84-A11DD43F915A}" type="presParOf" srcId="{B1AA3F27-F29C-47CB-B95E-E6514E90992F}" destId="{D7B120FA-85F0-4517-86E4-004E437B707B}" srcOrd="2" destOrd="0" presId="urn:microsoft.com/office/officeart/2008/layout/NameandTitleOrganizationalChart"/>
    <dgm:cxn modelId="{649A6178-E753-445F-B234-281E8519477C}" type="presParOf" srcId="{16337E2C-BC16-4C93-8DE2-473E80E23166}" destId="{5864250E-8D03-4114-8664-4C87E2507417}" srcOrd="8" destOrd="0" presId="urn:microsoft.com/office/officeart/2008/layout/NameandTitleOrganizationalChart"/>
    <dgm:cxn modelId="{7EF73AA0-4593-4FAD-B5CD-C1357A5BA29C}" type="presParOf" srcId="{16337E2C-BC16-4C93-8DE2-473E80E23166}" destId="{E91A6AF7-7DA8-4568-A1C6-664AACA9BAE5}" srcOrd="9" destOrd="0" presId="urn:microsoft.com/office/officeart/2008/layout/NameandTitleOrganizationalChart"/>
    <dgm:cxn modelId="{0AD6D1A7-531C-4E7A-B720-4484FD93789D}" type="presParOf" srcId="{E91A6AF7-7DA8-4568-A1C6-664AACA9BAE5}" destId="{BD60DA03-7B5A-4DF1-B598-734E6AB54643}" srcOrd="0" destOrd="0" presId="urn:microsoft.com/office/officeart/2008/layout/NameandTitleOrganizationalChart"/>
    <dgm:cxn modelId="{38FD02AE-5C3B-4CDD-A7E0-1F36049C6C9B}" type="presParOf" srcId="{BD60DA03-7B5A-4DF1-B598-734E6AB54643}" destId="{7CF14BDD-4207-4767-AF15-52D662DDA33C}" srcOrd="0" destOrd="0" presId="urn:microsoft.com/office/officeart/2008/layout/NameandTitleOrganizationalChart"/>
    <dgm:cxn modelId="{81EA8940-B5CD-43F7-99B0-F7348EE95B74}" type="presParOf" srcId="{BD60DA03-7B5A-4DF1-B598-734E6AB54643}" destId="{148B1E9B-DA05-47AF-AFBE-C16243382D5D}" srcOrd="1" destOrd="0" presId="urn:microsoft.com/office/officeart/2008/layout/NameandTitleOrganizationalChart"/>
    <dgm:cxn modelId="{C6E47C08-AA5E-4FDE-B267-A44F0BCEAC4F}" type="presParOf" srcId="{BD60DA03-7B5A-4DF1-B598-734E6AB54643}" destId="{6F6642C5-4DE4-4335-BDD4-4E63213B2954}" srcOrd="2" destOrd="0" presId="urn:microsoft.com/office/officeart/2008/layout/NameandTitleOrganizationalChart"/>
    <dgm:cxn modelId="{E16C73B2-94A5-4381-94B4-AB3634A772EF}" type="presParOf" srcId="{E91A6AF7-7DA8-4568-A1C6-664AACA9BAE5}" destId="{95D09591-2924-443E-BA84-8235D6506578}" srcOrd="1" destOrd="0" presId="urn:microsoft.com/office/officeart/2008/layout/NameandTitleOrganizationalChart"/>
    <dgm:cxn modelId="{F542A586-5D0B-49B1-BFA9-BE698509F72E}" type="presParOf" srcId="{E91A6AF7-7DA8-4568-A1C6-664AACA9BAE5}" destId="{5DBC979B-335B-43E2-B5EE-98BF9057FB24}" srcOrd="2" destOrd="0" presId="urn:microsoft.com/office/officeart/2008/layout/NameandTitleOrganizationalChart"/>
    <dgm:cxn modelId="{111F472C-5358-44E5-BDA4-7FB086F5A95B}" type="presParOf" srcId="{16337E2C-BC16-4C93-8DE2-473E80E23166}" destId="{A9DA8F68-967F-4751-8AC1-91AC07DEE83A}" srcOrd="10" destOrd="0" presId="urn:microsoft.com/office/officeart/2008/layout/NameandTitleOrganizationalChart"/>
    <dgm:cxn modelId="{5C13EAF4-63A3-456E-8E70-D87995384E14}" type="presParOf" srcId="{16337E2C-BC16-4C93-8DE2-473E80E23166}" destId="{21635338-C556-484E-A7A1-1C6FE050030B}" srcOrd="11" destOrd="0" presId="urn:microsoft.com/office/officeart/2008/layout/NameandTitleOrganizationalChart"/>
    <dgm:cxn modelId="{9DDBFC55-06B7-47B9-BACB-7BAA98AD00DB}" type="presParOf" srcId="{21635338-C556-484E-A7A1-1C6FE050030B}" destId="{ADD2E2C4-44C6-4321-88BB-ABC87E2DCAC9}" srcOrd="0" destOrd="0" presId="urn:microsoft.com/office/officeart/2008/layout/NameandTitleOrganizationalChart"/>
    <dgm:cxn modelId="{55C7EED2-C32B-4832-94F7-2A406C520880}" type="presParOf" srcId="{ADD2E2C4-44C6-4321-88BB-ABC87E2DCAC9}" destId="{721146FA-10DD-400E-AAA1-C2082C0587F7}" srcOrd="0" destOrd="0" presId="urn:microsoft.com/office/officeart/2008/layout/NameandTitleOrganizationalChart"/>
    <dgm:cxn modelId="{5CB9C8CD-AAB0-4A16-84C2-EC87D7860AF2}" type="presParOf" srcId="{ADD2E2C4-44C6-4321-88BB-ABC87E2DCAC9}" destId="{818214FC-A99F-4E2D-94FD-48F2ACBC038D}" srcOrd="1" destOrd="0" presId="urn:microsoft.com/office/officeart/2008/layout/NameandTitleOrganizationalChart"/>
    <dgm:cxn modelId="{B5D9E98B-78F6-493B-BCB1-3C3A809201E9}" type="presParOf" srcId="{ADD2E2C4-44C6-4321-88BB-ABC87E2DCAC9}" destId="{3BC6C452-B458-4B06-8E1D-A9AB52F1B480}" srcOrd="2" destOrd="0" presId="urn:microsoft.com/office/officeart/2008/layout/NameandTitleOrganizationalChart"/>
    <dgm:cxn modelId="{11749A0B-CA80-488A-B137-EA819ADAFD89}" type="presParOf" srcId="{21635338-C556-484E-A7A1-1C6FE050030B}" destId="{FBAC568A-C4F1-4FA7-A4F2-1C55944103B8}" srcOrd="1" destOrd="0" presId="urn:microsoft.com/office/officeart/2008/layout/NameandTitleOrganizationalChart"/>
    <dgm:cxn modelId="{7C95E133-9A2A-4692-A655-33454EB68296}" type="presParOf" srcId="{21635338-C556-484E-A7A1-1C6FE050030B}" destId="{2B18BF1D-E061-4F3A-B195-E84CB28BAA24}" srcOrd="2" destOrd="0" presId="urn:microsoft.com/office/officeart/2008/layout/NameandTitleOrganizationalChart"/>
    <dgm:cxn modelId="{5F742B92-1169-419A-A1E9-33F641AC1D38}" type="presParOf" srcId="{9424989A-1B3C-4408-B5C5-043BDBF0AEB8}" destId="{80B45924-C573-4D08-92C1-845297E2730C}" srcOrd="2" destOrd="0" presId="urn:microsoft.com/office/officeart/2008/layout/NameandTitleOrganizationalChart"/>
    <dgm:cxn modelId="{C1232095-9D4D-4BCF-AE4E-621A825A05F4}" type="presParOf" srcId="{80B45924-C573-4D08-92C1-845297E2730C}" destId="{ECEC4EF1-CE77-41C7-AE63-E66D16170D6B}" srcOrd="0" destOrd="0" presId="urn:microsoft.com/office/officeart/2008/layout/NameandTitleOrganizationalChart"/>
    <dgm:cxn modelId="{875A35B8-F2C9-432C-AB12-43264D792F97}" type="presParOf" srcId="{80B45924-C573-4D08-92C1-845297E2730C}" destId="{1E80A12F-155B-447A-A55C-9DF7CADEDC62}" srcOrd="1" destOrd="0" presId="urn:microsoft.com/office/officeart/2008/layout/NameandTitleOrganizationalChart"/>
    <dgm:cxn modelId="{A189E2CC-629E-4727-A9F6-99879606C13B}" type="presParOf" srcId="{1E80A12F-155B-447A-A55C-9DF7CADEDC62}" destId="{D83C0706-7DA7-45B8-8342-000C6D20E56C}" srcOrd="0" destOrd="0" presId="urn:microsoft.com/office/officeart/2008/layout/NameandTitleOrganizationalChart"/>
    <dgm:cxn modelId="{CF5680A6-BFDF-4CED-A326-355DCF7F8355}" type="presParOf" srcId="{D83C0706-7DA7-45B8-8342-000C6D20E56C}" destId="{9FF868ED-91EA-4323-A8CC-1C383E8B3B22}" srcOrd="0" destOrd="0" presId="urn:microsoft.com/office/officeart/2008/layout/NameandTitleOrganizationalChart"/>
    <dgm:cxn modelId="{3CAE9999-5B20-4338-9B6D-4E507F519710}" type="presParOf" srcId="{D83C0706-7DA7-45B8-8342-000C6D20E56C}" destId="{3FD5B791-499C-4625-BA1B-A86F2A06F3C2}" srcOrd="1" destOrd="0" presId="urn:microsoft.com/office/officeart/2008/layout/NameandTitleOrganizationalChart"/>
    <dgm:cxn modelId="{C91B0628-D36D-4E8E-B76B-2A4171F0244F}" type="presParOf" srcId="{D83C0706-7DA7-45B8-8342-000C6D20E56C}" destId="{97112AA7-009B-46A3-8014-E58CAE09966A}" srcOrd="2" destOrd="0" presId="urn:microsoft.com/office/officeart/2008/layout/NameandTitleOrganizationalChart"/>
    <dgm:cxn modelId="{0E53A85B-6243-4849-8184-C3AA6D4212FF}" type="presParOf" srcId="{1E80A12F-155B-447A-A55C-9DF7CADEDC62}" destId="{6578A325-48ED-4794-A364-B3E47770127E}" srcOrd="1" destOrd="0" presId="urn:microsoft.com/office/officeart/2008/layout/NameandTitleOrganizationalChart"/>
    <dgm:cxn modelId="{080A356D-EE29-4854-A11C-54F437F51D94}" type="presParOf" srcId="{1E80A12F-155B-447A-A55C-9DF7CADEDC62}" destId="{07F2FAA7-24C1-4B83-811C-2D94625B41EB}"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7D6480-2532-4B7B-8918-ED5B9202348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173DD80E-2BC7-400C-9C29-935220A0BB8E}">
      <dgm:prSet phldrT="[Text]"/>
      <dgm:spPr/>
      <dgm:t>
        <a:bodyPr/>
        <a:lstStyle/>
        <a:p>
          <a:r>
            <a:rPr lang="en-US" dirty="0"/>
            <a:t>NEPA review begins</a:t>
          </a:r>
        </a:p>
      </dgm:t>
    </dgm:pt>
    <dgm:pt modelId="{DA18B7C2-9056-4895-9921-CB7CFAAFBF1E}" type="parTrans" cxnId="{A9CE90D2-748E-40F9-8719-5E0EC18D7F08}">
      <dgm:prSet/>
      <dgm:spPr/>
      <dgm:t>
        <a:bodyPr/>
        <a:lstStyle/>
        <a:p>
          <a:endParaRPr lang="en-US"/>
        </a:p>
      </dgm:t>
    </dgm:pt>
    <dgm:pt modelId="{BCC064EE-2813-47F4-B161-B88E0177917C}" type="sibTrans" cxnId="{A9CE90D2-748E-40F9-8719-5E0EC18D7F08}">
      <dgm:prSet/>
      <dgm:spPr/>
      <dgm:t>
        <a:bodyPr/>
        <a:lstStyle/>
        <a:p>
          <a:endParaRPr lang="en-US"/>
        </a:p>
      </dgm:t>
    </dgm:pt>
    <dgm:pt modelId="{433154E7-2263-4A09-B9C1-E70AB9B71A41}">
      <dgm:prSet phldrT="[Text]"/>
      <dgm:spPr/>
      <dgm:t>
        <a:bodyPr/>
        <a:lstStyle/>
        <a:p>
          <a:r>
            <a:rPr lang="en-US" dirty="0"/>
            <a:t>Determination of level of environmental review</a:t>
          </a:r>
        </a:p>
      </dgm:t>
    </dgm:pt>
    <dgm:pt modelId="{C1937A68-BE38-47A0-B36B-B9C808D3AAFF}" type="parTrans" cxnId="{FBD98E3F-66CD-4718-92BA-5ADD95898739}">
      <dgm:prSet/>
      <dgm:spPr/>
      <dgm:t>
        <a:bodyPr/>
        <a:lstStyle/>
        <a:p>
          <a:endParaRPr lang="en-US"/>
        </a:p>
      </dgm:t>
    </dgm:pt>
    <dgm:pt modelId="{0857BF68-F00B-468E-9587-6BBE11D1922C}" type="sibTrans" cxnId="{FBD98E3F-66CD-4718-92BA-5ADD95898739}">
      <dgm:prSet/>
      <dgm:spPr/>
      <dgm:t>
        <a:bodyPr/>
        <a:lstStyle/>
        <a:p>
          <a:endParaRPr lang="en-US"/>
        </a:p>
      </dgm:t>
    </dgm:pt>
    <dgm:pt modelId="{7DADCFC7-0F42-415E-AE6C-E42DEB14F7E4}">
      <dgm:prSet phldrT="[Text]"/>
      <dgm:spPr/>
      <dgm:t>
        <a:bodyPr/>
        <a:lstStyle/>
        <a:p>
          <a:r>
            <a:rPr lang="en-US" dirty="0"/>
            <a:t>NEPA review conducted and documentation recorded in Environmental Review Record (ERR)</a:t>
          </a:r>
        </a:p>
        <a:p>
          <a:r>
            <a:rPr lang="en-US" dirty="0"/>
            <a:t>-If no clarifications needed, Conditions of Funding (COF) recorded and sent to the Developer</a:t>
          </a:r>
        </a:p>
      </dgm:t>
    </dgm:pt>
    <dgm:pt modelId="{7E3816AD-715E-4DCB-857B-9B2E9A816954}" type="parTrans" cxnId="{96F4A022-1951-40FB-9D27-A83B9C8D0CA2}">
      <dgm:prSet/>
      <dgm:spPr/>
      <dgm:t>
        <a:bodyPr/>
        <a:lstStyle/>
        <a:p>
          <a:endParaRPr lang="en-US"/>
        </a:p>
      </dgm:t>
    </dgm:pt>
    <dgm:pt modelId="{2EB2F7B8-4E85-47E7-AECB-451A26C8815F}" type="sibTrans" cxnId="{96F4A022-1951-40FB-9D27-A83B9C8D0CA2}">
      <dgm:prSet/>
      <dgm:spPr/>
      <dgm:t>
        <a:bodyPr/>
        <a:lstStyle/>
        <a:p>
          <a:endParaRPr lang="en-US"/>
        </a:p>
      </dgm:t>
    </dgm:pt>
    <dgm:pt modelId="{B6FC4FEE-73EA-4082-93BC-CD8E889491BF}">
      <dgm:prSet/>
      <dgm:spPr/>
      <dgm:t>
        <a:bodyPr/>
        <a:lstStyle/>
        <a:p>
          <a:r>
            <a:rPr lang="en-US" dirty="0"/>
            <a:t>Completed ERR signed by DCA Signature Authority</a:t>
          </a:r>
        </a:p>
        <a:p>
          <a:r>
            <a:rPr lang="en-US" dirty="0"/>
            <a:t>-Upon completion of NEPA review and determination that no outstanding information is required</a:t>
          </a:r>
        </a:p>
      </dgm:t>
    </dgm:pt>
    <dgm:pt modelId="{277A4497-9857-4422-A27B-02CF039D157C}" type="parTrans" cxnId="{055A9ADF-39AF-4C92-8338-A7BD13A8B6C3}">
      <dgm:prSet/>
      <dgm:spPr/>
      <dgm:t>
        <a:bodyPr/>
        <a:lstStyle/>
        <a:p>
          <a:endParaRPr lang="en-US"/>
        </a:p>
      </dgm:t>
    </dgm:pt>
    <dgm:pt modelId="{5E9D661D-5B1D-4285-BEB9-2B3C5436AB5B}" type="sibTrans" cxnId="{055A9ADF-39AF-4C92-8338-A7BD13A8B6C3}">
      <dgm:prSet/>
      <dgm:spPr/>
      <dgm:t>
        <a:bodyPr/>
        <a:lstStyle/>
        <a:p>
          <a:endParaRPr lang="en-US"/>
        </a:p>
      </dgm:t>
    </dgm:pt>
    <dgm:pt modelId="{E7F6ABB9-BB92-4E28-999E-04AA6CBD39A7}">
      <dgm:prSet/>
      <dgm:spPr/>
      <dgm:t>
        <a:bodyPr/>
        <a:lstStyle/>
        <a:p>
          <a:r>
            <a:rPr lang="en-US" dirty="0"/>
            <a:t>Notice of No Significant Impact and Request for Release of Funds  </a:t>
          </a:r>
        </a:p>
      </dgm:t>
    </dgm:pt>
    <dgm:pt modelId="{6ADC426D-4D54-4ED7-99A5-BC02C3BD0D59}" type="parTrans" cxnId="{8810E57C-86F3-4604-A5E0-E04522BCFE03}">
      <dgm:prSet/>
      <dgm:spPr/>
      <dgm:t>
        <a:bodyPr/>
        <a:lstStyle/>
        <a:p>
          <a:endParaRPr lang="en-US"/>
        </a:p>
      </dgm:t>
    </dgm:pt>
    <dgm:pt modelId="{075E43CC-F760-4FF5-8C6F-2A6A8B2E72BE}" type="sibTrans" cxnId="{8810E57C-86F3-4604-A5E0-E04522BCFE03}">
      <dgm:prSet/>
      <dgm:spPr/>
      <dgm:t>
        <a:bodyPr/>
        <a:lstStyle/>
        <a:p>
          <a:endParaRPr lang="en-US"/>
        </a:p>
      </dgm:t>
    </dgm:pt>
    <dgm:pt modelId="{052A1A97-0209-4049-9B8C-235DE48CF8F2}" type="pres">
      <dgm:prSet presAssocID="{917D6480-2532-4B7B-8918-ED5B92023485}" presName="Name0" presStyleCnt="0">
        <dgm:presLayoutVars>
          <dgm:chMax val="11"/>
          <dgm:chPref val="11"/>
          <dgm:dir/>
          <dgm:resizeHandles/>
        </dgm:presLayoutVars>
      </dgm:prSet>
      <dgm:spPr/>
    </dgm:pt>
    <dgm:pt modelId="{FEF35EFB-C4BF-4E88-B133-1AACE0D2F17C}" type="pres">
      <dgm:prSet presAssocID="{E7F6ABB9-BB92-4E28-999E-04AA6CBD39A7}" presName="Accent5" presStyleCnt="0"/>
      <dgm:spPr/>
    </dgm:pt>
    <dgm:pt modelId="{524ABE79-C81F-4D99-9574-96591543DE83}" type="pres">
      <dgm:prSet presAssocID="{E7F6ABB9-BB92-4E28-999E-04AA6CBD39A7}" presName="Accent" presStyleLbl="node1" presStyleIdx="0" presStyleCnt="5"/>
      <dgm:spPr/>
    </dgm:pt>
    <dgm:pt modelId="{89FD6DC6-25D6-4260-93C6-9AAE71B3C6A0}" type="pres">
      <dgm:prSet presAssocID="{E7F6ABB9-BB92-4E28-999E-04AA6CBD39A7}" presName="ParentBackground5" presStyleCnt="0"/>
      <dgm:spPr/>
    </dgm:pt>
    <dgm:pt modelId="{44A737FA-B62D-4E47-B414-9BF64FC40DD3}" type="pres">
      <dgm:prSet presAssocID="{E7F6ABB9-BB92-4E28-999E-04AA6CBD39A7}" presName="ParentBackground" presStyleLbl="fgAcc1" presStyleIdx="0" presStyleCnt="5" custLinFactNeighborX="963"/>
      <dgm:spPr/>
    </dgm:pt>
    <dgm:pt modelId="{3B276FD9-4991-40C5-80A9-BF46F6C72F04}" type="pres">
      <dgm:prSet presAssocID="{E7F6ABB9-BB92-4E28-999E-04AA6CBD39A7}" presName="Parent5" presStyleLbl="revTx" presStyleIdx="0" presStyleCnt="0">
        <dgm:presLayoutVars>
          <dgm:chMax val="1"/>
          <dgm:chPref val="1"/>
          <dgm:bulletEnabled val="1"/>
        </dgm:presLayoutVars>
      </dgm:prSet>
      <dgm:spPr/>
    </dgm:pt>
    <dgm:pt modelId="{629EF55E-FD56-4019-B71E-5BFCCFF05B65}" type="pres">
      <dgm:prSet presAssocID="{B6FC4FEE-73EA-4082-93BC-CD8E889491BF}" presName="Accent4" presStyleCnt="0"/>
      <dgm:spPr/>
    </dgm:pt>
    <dgm:pt modelId="{DAAAFF17-B435-43D9-B2D7-16717FDA9A59}" type="pres">
      <dgm:prSet presAssocID="{B6FC4FEE-73EA-4082-93BC-CD8E889491BF}" presName="Accent" presStyleLbl="node1" presStyleIdx="1" presStyleCnt="5"/>
      <dgm:spPr/>
    </dgm:pt>
    <dgm:pt modelId="{F90B5241-C15D-4187-8BC1-051867B7B3A1}" type="pres">
      <dgm:prSet presAssocID="{B6FC4FEE-73EA-4082-93BC-CD8E889491BF}" presName="ParentBackground4" presStyleCnt="0"/>
      <dgm:spPr/>
    </dgm:pt>
    <dgm:pt modelId="{C39A2AEA-3287-48D0-AAC5-E146A17D91F8}" type="pres">
      <dgm:prSet presAssocID="{B6FC4FEE-73EA-4082-93BC-CD8E889491BF}" presName="ParentBackground" presStyleLbl="fgAcc1" presStyleIdx="1" presStyleCnt="5"/>
      <dgm:spPr/>
    </dgm:pt>
    <dgm:pt modelId="{2EA478BB-F4AD-4C9E-81F1-B308561F46C7}" type="pres">
      <dgm:prSet presAssocID="{B6FC4FEE-73EA-4082-93BC-CD8E889491BF}" presName="Parent4" presStyleLbl="revTx" presStyleIdx="0" presStyleCnt="0">
        <dgm:presLayoutVars>
          <dgm:chMax val="1"/>
          <dgm:chPref val="1"/>
          <dgm:bulletEnabled val="1"/>
        </dgm:presLayoutVars>
      </dgm:prSet>
      <dgm:spPr/>
    </dgm:pt>
    <dgm:pt modelId="{DC2039AD-43F3-44D0-8C54-B0D6246DAB24}" type="pres">
      <dgm:prSet presAssocID="{7DADCFC7-0F42-415E-AE6C-E42DEB14F7E4}" presName="Accent3" presStyleCnt="0"/>
      <dgm:spPr/>
    </dgm:pt>
    <dgm:pt modelId="{9BC3EBF4-7CA7-4F3C-97AD-C2424838A57A}" type="pres">
      <dgm:prSet presAssocID="{7DADCFC7-0F42-415E-AE6C-E42DEB14F7E4}" presName="Accent" presStyleLbl="node1" presStyleIdx="2" presStyleCnt="5"/>
      <dgm:spPr/>
    </dgm:pt>
    <dgm:pt modelId="{2A8AA0E2-8151-4FFC-BF48-1B13E0E4D72E}" type="pres">
      <dgm:prSet presAssocID="{7DADCFC7-0F42-415E-AE6C-E42DEB14F7E4}" presName="ParentBackground3" presStyleCnt="0"/>
      <dgm:spPr/>
    </dgm:pt>
    <dgm:pt modelId="{72D7608F-716F-4463-817A-2F8CD7444DF5}" type="pres">
      <dgm:prSet presAssocID="{7DADCFC7-0F42-415E-AE6C-E42DEB14F7E4}" presName="ParentBackground" presStyleLbl="fgAcc1" presStyleIdx="2" presStyleCnt="5"/>
      <dgm:spPr/>
    </dgm:pt>
    <dgm:pt modelId="{FD764D2E-7BFD-489C-9F7A-2EE39CF16DA8}" type="pres">
      <dgm:prSet presAssocID="{7DADCFC7-0F42-415E-AE6C-E42DEB14F7E4}" presName="Parent3" presStyleLbl="revTx" presStyleIdx="0" presStyleCnt="0">
        <dgm:presLayoutVars>
          <dgm:chMax val="1"/>
          <dgm:chPref val="1"/>
          <dgm:bulletEnabled val="1"/>
        </dgm:presLayoutVars>
      </dgm:prSet>
      <dgm:spPr/>
    </dgm:pt>
    <dgm:pt modelId="{381F7FA0-694E-4EB4-AF71-BC11B7E0C468}" type="pres">
      <dgm:prSet presAssocID="{433154E7-2263-4A09-B9C1-E70AB9B71A41}" presName="Accent2" presStyleCnt="0"/>
      <dgm:spPr/>
    </dgm:pt>
    <dgm:pt modelId="{27424D80-76CA-4734-8755-DD13F3CB66F5}" type="pres">
      <dgm:prSet presAssocID="{433154E7-2263-4A09-B9C1-E70AB9B71A41}" presName="Accent" presStyleLbl="node1" presStyleIdx="3" presStyleCnt="5"/>
      <dgm:spPr/>
    </dgm:pt>
    <dgm:pt modelId="{37269429-4BB0-4BCA-8F74-3CF2E666DD7C}" type="pres">
      <dgm:prSet presAssocID="{433154E7-2263-4A09-B9C1-E70AB9B71A41}" presName="ParentBackground2" presStyleCnt="0"/>
      <dgm:spPr/>
    </dgm:pt>
    <dgm:pt modelId="{891BA2F6-D6C2-4245-B1D6-DEBBD753DC49}" type="pres">
      <dgm:prSet presAssocID="{433154E7-2263-4A09-B9C1-E70AB9B71A41}" presName="ParentBackground" presStyleLbl="fgAcc1" presStyleIdx="3" presStyleCnt="5"/>
      <dgm:spPr/>
    </dgm:pt>
    <dgm:pt modelId="{27D58CE3-B3D3-4818-9B85-70E18C7E7723}" type="pres">
      <dgm:prSet presAssocID="{433154E7-2263-4A09-B9C1-E70AB9B71A41}" presName="Parent2" presStyleLbl="revTx" presStyleIdx="0" presStyleCnt="0">
        <dgm:presLayoutVars>
          <dgm:chMax val="1"/>
          <dgm:chPref val="1"/>
          <dgm:bulletEnabled val="1"/>
        </dgm:presLayoutVars>
      </dgm:prSet>
      <dgm:spPr/>
    </dgm:pt>
    <dgm:pt modelId="{4AD85722-0FDA-4F24-9CB1-032E02C96088}" type="pres">
      <dgm:prSet presAssocID="{173DD80E-2BC7-400C-9C29-935220A0BB8E}" presName="Accent1" presStyleCnt="0"/>
      <dgm:spPr/>
    </dgm:pt>
    <dgm:pt modelId="{F706A8B3-2394-48CC-B6C0-0F4AFB9114BD}" type="pres">
      <dgm:prSet presAssocID="{173DD80E-2BC7-400C-9C29-935220A0BB8E}" presName="Accent" presStyleLbl="node1" presStyleIdx="4" presStyleCnt="5"/>
      <dgm:spPr/>
    </dgm:pt>
    <dgm:pt modelId="{F3628F19-047A-4173-A3AE-B208CBF93EEF}" type="pres">
      <dgm:prSet presAssocID="{173DD80E-2BC7-400C-9C29-935220A0BB8E}" presName="ParentBackground1" presStyleCnt="0"/>
      <dgm:spPr/>
    </dgm:pt>
    <dgm:pt modelId="{3586B92C-5B0B-46BF-BC0D-F54ED5E51D1B}" type="pres">
      <dgm:prSet presAssocID="{173DD80E-2BC7-400C-9C29-935220A0BB8E}" presName="ParentBackground" presStyleLbl="fgAcc1" presStyleIdx="4" presStyleCnt="5"/>
      <dgm:spPr/>
    </dgm:pt>
    <dgm:pt modelId="{6BD8DFAE-DD44-4987-B680-0BD80C28AA80}" type="pres">
      <dgm:prSet presAssocID="{173DD80E-2BC7-400C-9C29-935220A0BB8E}" presName="Parent1" presStyleLbl="revTx" presStyleIdx="0" presStyleCnt="0">
        <dgm:presLayoutVars>
          <dgm:chMax val="1"/>
          <dgm:chPref val="1"/>
          <dgm:bulletEnabled val="1"/>
        </dgm:presLayoutVars>
      </dgm:prSet>
      <dgm:spPr/>
    </dgm:pt>
  </dgm:ptLst>
  <dgm:cxnLst>
    <dgm:cxn modelId="{D9ABA006-ADA4-4F80-934A-F11821186CD2}" type="presOf" srcId="{917D6480-2532-4B7B-8918-ED5B92023485}" destId="{052A1A97-0209-4049-9B8C-235DE48CF8F2}" srcOrd="0" destOrd="0" presId="urn:microsoft.com/office/officeart/2011/layout/CircleProcess"/>
    <dgm:cxn modelId="{6B826611-4719-4B9A-B67A-A46272CA7F3C}" type="presOf" srcId="{E7F6ABB9-BB92-4E28-999E-04AA6CBD39A7}" destId="{44A737FA-B62D-4E47-B414-9BF64FC40DD3}" srcOrd="0" destOrd="0" presId="urn:microsoft.com/office/officeart/2011/layout/CircleProcess"/>
    <dgm:cxn modelId="{96F4A022-1951-40FB-9D27-A83B9C8D0CA2}" srcId="{917D6480-2532-4B7B-8918-ED5B92023485}" destId="{7DADCFC7-0F42-415E-AE6C-E42DEB14F7E4}" srcOrd="2" destOrd="0" parTransId="{7E3816AD-715E-4DCB-857B-9B2E9A816954}" sibTransId="{2EB2F7B8-4E85-47E7-AECB-451A26C8815F}"/>
    <dgm:cxn modelId="{FBD98E3F-66CD-4718-92BA-5ADD95898739}" srcId="{917D6480-2532-4B7B-8918-ED5B92023485}" destId="{433154E7-2263-4A09-B9C1-E70AB9B71A41}" srcOrd="1" destOrd="0" parTransId="{C1937A68-BE38-47A0-B36B-B9C808D3AAFF}" sibTransId="{0857BF68-F00B-468E-9587-6BBE11D1922C}"/>
    <dgm:cxn modelId="{122C9B42-282D-42CE-B315-5969BB6C7A21}" type="presOf" srcId="{433154E7-2263-4A09-B9C1-E70AB9B71A41}" destId="{27D58CE3-B3D3-4818-9B85-70E18C7E7723}" srcOrd="1" destOrd="0" presId="urn:microsoft.com/office/officeart/2011/layout/CircleProcess"/>
    <dgm:cxn modelId="{D3191044-FBEA-4F33-AC8A-B174DE3397FF}" type="presOf" srcId="{173DD80E-2BC7-400C-9C29-935220A0BB8E}" destId="{3586B92C-5B0B-46BF-BC0D-F54ED5E51D1B}" srcOrd="0" destOrd="0" presId="urn:microsoft.com/office/officeart/2011/layout/CircleProcess"/>
    <dgm:cxn modelId="{2833D949-5766-4688-8383-F27FDDC746F8}" type="presOf" srcId="{B6FC4FEE-73EA-4082-93BC-CD8E889491BF}" destId="{C39A2AEA-3287-48D0-AAC5-E146A17D91F8}" srcOrd="0" destOrd="0" presId="urn:microsoft.com/office/officeart/2011/layout/CircleProcess"/>
    <dgm:cxn modelId="{9B01306F-EB4F-44A1-BC74-C209A26DCFB6}" type="presOf" srcId="{B6FC4FEE-73EA-4082-93BC-CD8E889491BF}" destId="{2EA478BB-F4AD-4C9E-81F1-B308561F46C7}" srcOrd="1" destOrd="0" presId="urn:microsoft.com/office/officeart/2011/layout/CircleProcess"/>
    <dgm:cxn modelId="{8810E57C-86F3-4604-A5E0-E04522BCFE03}" srcId="{917D6480-2532-4B7B-8918-ED5B92023485}" destId="{E7F6ABB9-BB92-4E28-999E-04AA6CBD39A7}" srcOrd="4" destOrd="0" parTransId="{6ADC426D-4D54-4ED7-99A5-BC02C3BD0D59}" sibTransId="{075E43CC-F760-4FF5-8C6F-2A6A8B2E72BE}"/>
    <dgm:cxn modelId="{96965E88-DADE-4C42-B2FE-20E9CDE11A6A}" type="presOf" srcId="{7DADCFC7-0F42-415E-AE6C-E42DEB14F7E4}" destId="{72D7608F-716F-4463-817A-2F8CD7444DF5}" srcOrd="0" destOrd="0" presId="urn:microsoft.com/office/officeart/2011/layout/CircleProcess"/>
    <dgm:cxn modelId="{A927A78B-6F0B-4594-BD90-AFD30AD8C3FB}" type="presOf" srcId="{7DADCFC7-0F42-415E-AE6C-E42DEB14F7E4}" destId="{FD764D2E-7BFD-489C-9F7A-2EE39CF16DA8}" srcOrd="1" destOrd="0" presId="urn:microsoft.com/office/officeart/2011/layout/CircleProcess"/>
    <dgm:cxn modelId="{9112DA90-8763-4088-A2C5-99DA68AD4254}" type="presOf" srcId="{173DD80E-2BC7-400C-9C29-935220A0BB8E}" destId="{6BD8DFAE-DD44-4987-B680-0BD80C28AA80}" srcOrd="1" destOrd="0" presId="urn:microsoft.com/office/officeart/2011/layout/CircleProcess"/>
    <dgm:cxn modelId="{A76C7ACE-4B61-42B7-BD43-2D3470CFECA3}" type="presOf" srcId="{433154E7-2263-4A09-B9C1-E70AB9B71A41}" destId="{891BA2F6-D6C2-4245-B1D6-DEBBD753DC49}" srcOrd="0" destOrd="0" presId="urn:microsoft.com/office/officeart/2011/layout/CircleProcess"/>
    <dgm:cxn modelId="{FBB0D5D0-E9E1-482B-807C-3589550CF75F}" type="presOf" srcId="{E7F6ABB9-BB92-4E28-999E-04AA6CBD39A7}" destId="{3B276FD9-4991-40C5-80A9-BF46F6C72F04}" srcOrd="1" destOrd="0" presId="urn:microsoft.com/office/officeart/2011/layout/CircleProcess"/>
    <dgm:cxn modelId="{A9CE90D2-748E-40F9-8719-5E0EC18D7F08}" srcId="{917D6480-2532-4B7B-8918-ED5B92023485}" destId="{173DD80E-2BC7-400C-9C29-935220A0BB8E}" srcOrd="0" destOrd="0" parTransId="{DA18B7C2-9056-4895-9921-CB7CFAAFBF1E}" sibTransId="{BCC064EE-2813-47F4-B161-B88E0177917C}"/>
    <dgm:cxn modelId="{055A9ADF-39AF-4C92-8338-A7BD13A8B6C3}" srcId="{917D6480-2532-4B7B-8918-ED5B92023485}" destId="{B6FC4FEE-73EA-4082-93BC-CD8E889491BF}" srcOrd="3" destOrd="0" parTransId="{277A4497-9857-4422-A27B-02CF039D157C}" sibTransId="{5E9D661D-5B1D-4285-BEB9-2B3C5436AB5B}"/>
    <dgm:cxn modelId="{577540B9-9203-4226-8C45-249B9F41DDAB}" type="presParOf" srcId="{052A1A97-0209-4049-9B8C-235DE48CF8F2}" destId="{FEF35EFB-C4BF-4E88-B133-1AACE0D2F17C}" srcOrd="0" destOrd="0" presId="urn:microsoft.com/office/officeart/2011/layout/CircleProcess"/>
    <dgm:cxn modelId="{A4F87160-0D46-4E92-BA5F-698484957898}" type="presParOf" srcId="{FEF35EFB-C4BF-4E88-B133-1AACE0D2F17C}" destId="{524ABE79-C81F-4D99-9574-96591543DE83}" srcOrd="0" destOrd="0" presId="urn:microsoft.com/office/officeart/2011/layout/CircleProcess"/>
    <dgm:cxn modelId="{7966A31B-E672-41B2-8C10-8105FAD3C19B}" type="presParOf" srcId="{052A1A97-0209-4049-9B8C-235DE48CF8F2}" destId="{89FD6DC6-25D6-4260-93C6-9AAE71B3C6A0}" srcOrd="1" destOrd="0" presId="urn:microsoft.com/office/officeart/2011/layout/CircleProcess"/>
    <dgm:cxn modelId="{303C9E0B-3741-4158-B5AB-A568691C09B0}" type="presParOf" srcId="{89FD6DC6-25D6-4260-93C6-9AAE71B3C6A0}" destId="{44A737FA-B62D-4E47-B414-9BF64FC40DD3}" srcOrd="0" destOrd="0" presId="urn:microsoft.com/office/officeart/2011/layout/CircleProcess"/>
    <dgm:cxn modelId="{485425DD-099B-4177-BFF9-E8AFD4124BF2}" type="presParOf" srcId="{052A1A97-0209-4049-9B8C-235DE48CF8F2}" destId="{3B276FD9-4991-40C5-80A9-BF46F6C72F04}" srcOrd="2" destOrd="0" presId="urn:microsoft.com/office/officeart/2011/layout/CircleProcess"/>
    <dgm:cxn modelId="{F7144155-6AB8-4771-AE91-937CE267CF1E}" type="presParOf" srcId="{052A1A97-0209-4049-9B8C-235DE48CF8F2}" destId="{629EF55E-FD56-4019-B71E-5BFCCFF05B65}" srcOrd="3" destOrd="0" presId="urn:microsoft.com/office/officeart/2011/layout/CircleProcess"/>
    <dgm:cxn modelId="{A87784F9-4886-4BC5-8D6B-05ACFE3030A6}" type="presParOf" srcId="{629EF55E-FD56-4019-B71E-5BFCCFF05B65}" destId="{DAAAFF17-B435-43D9-B2D7-16717FDA9A59}" srcOrd="0" destOrd="0" presId="urn:microsoft.com/office/officeart/2011/layout/CircleProcess"/>
    <dgm:cxn modelId="{5B354B28-6C65-48CF-81C9-EB773DC075D5}" type="presParOf" srcId="{052A1A97-0209-4049-9B8C-235DE48CF8F2}" destId="{F90B5241-C15D-4187-8BC1-051867B7B3A1}" srcOrd="4" destOrd="0" presId="urn:microsoft.com/office/officeart/2011/layout/CircleProcess"/>
    <dgm:cxn modelId="{EB5E139A-76AA-487F-9349-E3EF9D38D759}" type="presParOf" srcId="{F90B5241-C15D-4187-8BC1-051867B7B3A1}" destId="{C39A2AEA-3287-48D0-AAC5-E146A17D91F8}" srcOrd="0" destOrd="0" presId="urn:microsoft.com/office/officeart/2011/layout/CircleProcess"/>
    <dgm:cxn modelId="{18243975-9AC9-4A9C-AB72-53C47DB33E49}" type="presParOf" srcId="{052A1A97-0209-4049-9B8C-235DE48CF8F2}" destId="{2EA478BB-F4AD-4C9E-81F1-B308561F46C7}" srcOrd="5" destOrd="0" presId="urn:microsoft.com/office/officeart/2011/layout/CircleProcess"/>
    <dgm:cxn modelId="{1047EC2A-0BE2-4C63-B547-80CAC15442B9}" type="presParOf" srcId="{052A1A97-0209-4049-9B8C-235DE48CF8F2}" destId="{DC2039AD-43F3-44D0-8C54-B0D6246DAB24}" srcOrd="6" destOrd="0" presId="urn:microsoft.com/office/officeart/2011/layout/CircleProcess"/>
    <dgm:cxn modelId="{3155B6B5-8E8C-42A6-8BC6-13D5DD01527E}" type="presParOf" srcId="{DC2039AD-43F3-44D0-8C54-B0D6246DAB24}" destId="{9BC3EBF4-7CA7-4F3C-97AD-C2424838A57A}" srcOrd="0" destOrd="0" presId="urn:microsoft.com/office/officeart/2011/layout/CircleProcess"/>
    <dgm:cxn modelId="{BE8CA9AC-D492-4F92-95F5-7FE8BE9370DB}" type="presParOf" srcId="{052A1A97-0209-4049-9B8C-235DE48CF8F2}" destId="{2A8AA0E2-8151-4FFC-BF48-1B13E0E4D72E}" srcOrd="7" destOrd="0" presId="urn:microsoft.com/office/officeart/2011/layout/CircleProcess"/>
    <dgm:cxn modelId="{3C60C248-C77D-4710-897A-81CD5EF9CDB9}" type="presParOf" srcId="{2A8AA0E2-8151-4FFC-BF48-1B13E0E4D72E}" destId="{72D7608F-716F-4463-817A-2F8CD7444DF5}" srcOrd="0" destOrd="0" presId="urn:microsoft.com/office/officeart/2011/layout/CircleProcess"/>
    <dgm:cxn modelId="{719A23FF-EBD8-4925-A4E4-B1EC40D8FDB5}" type="presParOf" srcId="{052A1A97-0209-4049-9B8C-235DE48CF8F2}" destId="{FD764D2E-7BFD-489C-9F7A-2EE39CF16DA8}" srcOrd="8" destOrd="0" presId="urn:microsoft.com/office/officeart/2011/layout/CircleProcess"/>
    <dgm:cxn modelId="{0C76283C-FDF6-4C5C-994A-86713C64FF51}" type="presParOf" srcId="{052A1A97-0209-4049-9B8C-235DE48CF8F2}" destId="{381F7FA0-694E-4EB4-AF71-BC11B7E0C468}" srcOrd="9" destOrd="0" presId="urn:microsoft.com/office/officeart/2011/layout/CircleProcess"/>
    <dgm:cxn modelId="{05C93E60-2844-4943-BD95-4DCF7787A7DA}" type="presParOf" srcId="{381F7FA0-694E-4EB4-AF71-BC11B7E0C468}" destId="{27424D80-76CA-4734-8755-DD13F3CB66F5}" srcOrd="0" destOrd="0" presId="urn:microsoft.com/office/officeart/2011/layout/CircleProcess"/>
    <dgm:cxn modelId="{25228FB1-A745-4E6D-AD84-198FEDA90CBA}" type="presParOf" srcId="{052A1A97-0209-4049-9B8C-235DE48CF8F2}" destId="{37269429-4BB0-4BCA-8F74-3CF2E666DD7C}" srcOrd="10" destOrd="0" presId="urn:microsoft.com/office/officeart/2011/layout/CircleProcess"/>
    <dgm:cxn modelId="{373AE312-6E87-4C1D-9E1F-18BF7E75B144}" type="presParOf" srcId="{37269429-4BB0-4BCA-8F74-3CF2E666DD7C}" destId="{891BA2F6-D6C2-4245-B1D6-DEBBD753DC49}" srcOrd="0" destOrd="0" presId="urn:microsoft.com/office/officeart/2011/layout/CircleProcess"/>
    <dgm:cxn modelId="{0414E785-9196-41EE-9FD5-7DD67924D362}" type="presParOf" srcId="{052A1A97-0209-4049-9B8C-235DE48CF8F2}" destId="{27D58CE3-B3D3-4818-9B85-70E18C7E7723}" srcOrd="11" destOrd="0" presId="urn:microsoft.com/office/officeart/2011/layout/CircleProcess"/>
    <dgm:cxn modelId="{B5C96E58-6F10-4348-840E-46409FBD4DAC}" type="presParOf" srcId="{052A1A97-0209-4049-9B8C-235DE48CF8F2}" destId="{4AD85722-0FDA-4F24-9CB1-032E02C96088}" srcOrd="12" destOrd="0" presId="urn:microsoft.com/office/officeart/2011/layout/CircleProcess"/>
    <dgm:cxn modelId="{840093DE-32C9-4E84-9FA7-0CAB73E23B31}" type="presParOf" srcId="{4AD85722-0FDA-4F24-9CB1-032E02C96088}" destId="{F706A8B3-2394-48CC-B6C0-0F4AFB9114BD}" srcOrd="0" destOrd="0" presId="urn:microsoft.com/office/officeart/2011/layout/CircleProcess"/>
    <dgm:cxn modelId="{85E8DA68-51DA-438C-A64A-3E6FD2873344}" type="presParOf" srcId="{052A1A97-0209-4049-9B8C-235DE48CF8F2}" destId="{F3628F19-047A-4173-A3AE-B208CBF93EEF}" srcOrd="13" destOrd="0" presId="urn:microsoft.com/office/officeart/2011/layout/CircleProcess"/>
    <dgm:cxn modelId="{4335A667-5FF1-4AD4-8760-0FBE7B4922D1}" type="presParOf" srcId="{F3628F19-047A-4173-A3AE-B208CBF93EEF}" destId="{3586B92C-5B0B-46BF-BC0D-F54ED5E51D1B}" srcOrd="0" destOrd="0" presId="urn:microsoft.com/office/officeart/2011/layout/CircleProcess"/>
    <dgm:cxn modelId="{4842F3BE-656C-4447-922A-0BD1B736E9F5}" type="presParOf" srcId="{052A1A97-0209-4049-9B8C-235DE48CF8F2}" destId="{6BD8DFAE-DD44-4987-B680-0BD80C28AA80}"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FC4885-D242-47B4-82FF-81C342F63D6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AF1198E-D63B-446A-84E1-50093398B0E8}">
      <dgm:prSet phldrT="[Text]"/>
      <dgm:spPr/>
      <dgm:t>
        <a:bodyPr/>
        <a:lstStyle/>
        <a:p>
          <a:r>
            <a:rPr lang="en-US" dirty="0"/>
            <a:t>15-day public comment period</a:t>
          </a:r>
        </a:p>
      </dgm:t>
    </dgm:pt>
    <dgm:pt modelId="{BB6D164A-FC3E-4910-9E48-03403C68F89B}" type="parTrans" cxnId="{D1F48DD1-E2FA-4430-8453-0E51F5664CA3}">
      <dgm:prSet/>
      <dgm:spPr/>
      <dgm:t>
        <a:bodyPr/>
        <a:lstStyle/>
        <a:p>
          <a:endParaRPr lang="en-US"/>
        </a:p>
      </dgm:t>
    </dgm:pt>
    <dgm:pt modelId="{C8ABCFB4-A215-41C5-8EEC-4B1252178C25}" type="sibTrans" cxnId="{D1F48DD1-E2FA-4430-8453-0E51F5664CA3}">
      <dgm:prSet/>
      <dgm:spPr/>
      <dgm:t>
        <a:bodyPr/>
        <a:lstStyle/>
        <a:p>
          <a:endParaRPr lang="en-US"/>
        </a:p>
      </dgm:t>
    </dgm:pt>
    <dgm:pt modelId="{1ABBBC97-05EB-45B2-9EAE-651528705DCF}">
      <dgm:prSet phldrT="[Text]"/>
      <dgm:spPr/>
      <dgm:t>
        <a:bodyPr/>
        <a:lstStyle/>
        <a:p>
          <a:r>
            <a:rPr lang="en-US" dirty="0"/>
            <a:t>Notice of intent to Request Release of Funds (RROF) sent to HUD</a:t>
          </a:r>
        </a:p>
        <a:p>
          <a:r>
            <a:rPr lang="en-US" dirty="0"/>
            <a:t>-If no adverse comments are received or valid concerns found </a:t>
          </a:r>
        </a:p>
      </dgm:t>
    </dgm:pt>
    <dgm:pt modelId="{B0145D8B-65DE-4C88-A93F-7AD80F84C2C5}" type="parTrans" cxnId="{0FE0D235-810F-496F-89DC-019E384AAAC3}">
      <dgm:prSet/>
      <dgm:spPr/>
      <dgm:t>
        <a:bodyPr/>
        <a:lstStyle/>
        <a:p>
          <a:endParaRPr lang="en-US"/>
        </a:p>
      </dgm:t>
    </dgm:pt>
    <dgm:pt modelId="{CC723887-8D33-43EA-9D79-CB5172E7BD57}" type="sibTrans" cxnId="{0FE0D235-810F-496F-89DC-019E384AAAC3}">
      <dgm:prSet/>
      <dgm:spPr/>
      <dgm:t>
        <a:bodyPr/>
        <a:lstStyle/>
        <a:p>
          <a:endParaRPr lang="en-US"/>
        </a:p>
      </dgm:t>
    </dgm:pt>
    <dgm:pt modelId="{2BC0623A-C38A-4429-9B13-4B119A3DB2E6}">
      <dgm:prSet phldrT="[Text]"/>
      <dgm:spPr/>
      <dgm:t>
        <a:bodyPr/>
        <a:lstStyle/>
        <a:p>
          <a:r>
            <a:rPr lang="en-US" dirty="0"/>
            <a:t>HUD review process </a:t>
          </a:r>
        </a:p>
        <a:p>
          <a:r>
            <a:rPr lang="en-US" dirty="0"/>
            <a:t>(20 to 40 days)</a:t>
          </a:r>
        </a:p>
      </dgm:t>
    </dgm:pt>
    <dgm:pt modelId="{763E993A-7D6B-4F2D-B559-6D6DE4DE5930}" type="parTrans" cxnId="{6795EEA1-762A-46F5-B6B7-981772160BB5}">
      <dgm:prSet/>
      <dgm:spPr/>
      <dgm:t>
        <a:bodyPr/>
        <a:lstStyle/>
        <a:p>
          <a:endParaRPr lang="en-US"/>
        </a:p>
      </dgm:t>
    </dgm:pt>
    <dgm:pt modelId="{427E34A0-1E98-466D-8696-96EE96046B3F}" type="sibTrans" cxnId="{6795EEA1-762A-46F5-B6B7-981772160BB5}">
      <dgm:prSet/>
      <dgm:spPr/>
      <dgm:t>
        <a:bodyPr/>
        <a:lstStyle/>
        <a:p>
          <a:endParaRPr lang="en-US"/>
        </a:p>
      </dgm:t>
    </dgm:pt>
    <dgm:pt modelId="{25479741-D554-4C07-8BE7-0A4935C82B0E}">
      <dgm:prSet/>
      <dgm:spPr/>
      <dgm:t>
        <a:bodyPr/>
        <a:lstStyle/>
        <a:p>
          <a:r>
            <a:rPr lang="en-US" dirty="0"/>
            <a:t>HUD send DCA Authority to Use Grant Funds (AUGF)</a:t>
          </a:r>
        </a:p>
        <a:p>
          <a:r>
            <a:rPr lang="en-US" dirty="0"/>
            <a:t>-DCA Loan Committee convenes</a:t>
          </a:r>
        </a:p>
      </dgm:t>
    </dgm:pt>
    <dgm:pt modelId="{FD560440-D721-4B43-B0B0-4964F3B8D23C}" type="parTrans" cxnId="{A41891E0-8E03-43CF-BA3D-0A2FB9F1D55D}">
      <dgm:prSet/>
      <dgm:spPr/>
      <dgm:t>
        <a:bodyPr/>
        <a:lstStyle/>
        <a:p>
          <a:endParaRPr lang="en-US"/>
        </a:p>
      </dgm:t>
    </dgm:pt>
    <dgm:pt modelId="{F44BE253-5005-4105-BAD5-E4CDF0D363DC}" type="sibTrans" cxnId="{A41891E0-8E03-43CF-BA3D-0A2FB9F1D55D}">
      <dgm:prSet/>
      <dgm:spPr/>
      <dgm:t>
        <a:bodyPr/>
        <a:lstStyle/>
        <a:p>
          <a:endParaRPr lang="en-US"/>
        </a:p>
      </dgm:t>
    </dgm:pt>
    <dgm:pt modelId="{56A616EE-452B-4ECC-915F-D59E88F7BBE1}">
      <dgm:prSet/>
      <dgm:spPr/>
      <dgm:t>
        <a:bodyPr/>
        <a:lstStyle/>
        <a:p>
          <a:r>
            <a:rPr lang="en-US" dirty="0"/>
            <a:t>Completed ERR is  filed as a hard copy and digitally</a:t>
          </a:r>
        </a:p>
      </dgm:t>
    </dgm:pt>
    <dgm:pt modelId="{AD92582D-D09E-449D-A314-7A4131D59D2B}" type="parTrans" cxnId="{DB3C0580-C863-40DC-A6E3-56911F9F9F80}">
      <dgm:prSet/>
      <dgm:spPr/>
      <dgm:t>
        <a:bodyPr/>
        <a:lstStyle/>
        <a:p>
          <a:endParaRPr lang="en-US"/>
        </a:p>
      </dgm:t>
    </dgm:pt>
    <dgm:pt modelId="{9FF1CEE7-5773-4131-A5B1-FEEC06F6E5C6}" type="sibTrans" cxnId="{DB3C0580-C863-40DC-A6E3-56911F9F9F80}">
      <dgm:prSet/>
      <dgm:spPr/>
      <dgm:t>
        <a:bodyPr/>
        <a:lstStyle/>
        <a:p>
          <a:endParaRPr lang="en-US"/>
        </a:p>
      </dgm:t>
    </dgm:pt>
    <dgm:pt modelId="{BEC8B639-05FE-4118-B95C-9D92A1F47D8E}" type="pres">
      <dgm:prSet presAssocID="{59FC4885-D242-47B4-82FF-81C342F63D68}" presName="Name0" presStyleCnt="0">
        <dgm:presLayoutVars>
          <dgm:chMax val="11"/>
          <dgm:chPref val="11"/>
          <dgm:dir/>
          <dgm:resizeHandles/>
        </dgm:presLayoutVars>
      </dgm:prSet>
      <dgm:spPr/>
    </dgm:pt>
    <dgm:pt modelId="{E8EF1674-6CAE-42A4-A13F-64A800706564}" type="pres">
      <dgm:prSet presAssocID="{56A616EE-452B-4ECC-915F-D59E88F7BBE1}" presName="Accent5" presStyleCnt="0"/>
      <dgm:spPr/>
    </dgm:pt>
    <dgm:pt modelId="{D95FF457-0A31-45B8-84DE-F870C21F02C9}" type="pres">
      <dgm:prSet presAssocID="{56A616EE-452B-4ECC-915F-D59E88F7BBE1}" presName="Accent" presStyleLbl="node1" presStyleIdx="0" presStyleCnt="5"/>
      <dgm:spPr/>
    </dgm:pt>
    <dgm:pt modelId="{A271DD85-B39B-4F58-A693-3C71141B5FBB}" type="pres">
      <dgm:prSet presAssocID="{56A616EE-452B-4ECC-915F-D59E88F7BBE1}" presName="ParentBackground5" presStyleCnt="0"/>
      <dgm:spPr/>
    </dgm:pt>
    <dgm:pt modelId="{26103C6D-28D8-4B0D-88DA-16D21D102041}" type="pres">
      <dgm:prSet presAssocID="{56A616EE-452B-4ECC-915F-D59E88F7BBE1}" presName="ParentBackground" presStyleLbl="fgAcc1" presStyleIdx="0" presStyleCnt="5"/>
      <dgm:spPr/>
    </dgm:pt>
    <dgm:pt modelId="{E4498D18-73E5-4191-9ED6-7D96DFB1D57D}" type="pres">
      <dgm:prSet presAssocID="{56A616EE-452B-4ECC-915F-D59E88F7BBE1}" presName="Parent5" presStyleLbl="revTx" presStyleIdx="0" presStyleCnt="0">
        <dgm:presLayoutVars>
          <dgm:chMax val="1"/>
          <dgm:chPref val="1"/>
          <dgm:bulletEnabled val="1"/>
        </dgm:presLayoutVars>
      </dgm:prSet>
      <dgm:spPr/>
    </dgm:pt>
    <dgm:pt modelId="{844AB644-45B2-4366-88BD-5D003390C823}" type="pres">
      <dgm:prSet presAssocID="{25479741-D554-4C07-8BE7-0A4935C82B0E}" presName="Accent4" presStyleCnt="0"/>
      <dgm:spPr/>
    </dgm:pt>
    <dgm:pt modelId="{983F58F7-8275-4B59-BE15-2AE9A24570D0}" type="pres">
      <dgm:prSet presAssocID="{25479741-D554-4C07-8BE7-0A4935C82B0E}" presName="Accent" presStyleLbl="node1" presStyleIdx="1" presStyleCnt="5"/>
      <dgm:spPr/>
    </dgm:pt>
    <dgm:pt modelId="{7F69F591-65E4-4D0B-BDD5-4DB524A6EBC4}" type="pres">
      <dgm:prSet presAssocID="{25479741-D554-4C07-8BE7-0A4935C82B0E}" presName="ParentBackground4" presStyleCnt="0"/>
      <dgm:spPr/>
    </dgm:pt>
    <dgm:pt modelId="{1AC88CBF-FA34-43ED-9626-39C81CAB3D23}" type="pres">
      <dgm:prSet presAssocID="{25479741-D554-4C07-8BE7-0A4935C82B0E}" presName="ParentBackground" presStyleLbl="fgAcc1" presStyleIdx="1" presStyleCnt="5"/>
      <dgm:spPr/>
    </dgm:pt>
    <dgm:pt modelId="{1E0F0BCB-1155-409E-87C6-A66AC333AD32}" type="pres">
      <dgm:prSet presAssocID="{25479741-D554-4C07-8BE7-0A4935C82B0E}" presName="Parent4" presStyleLbl="revTx" presStyleIdx="0" presStyleCnt="0">
        <dgm:presLayoutVars>
          <dgm:chMax val="1"/>
          <dgm:chPref val="1"/>
          <dgm:bulletEnabled val="1"/>
        </dgm:presLayoutVars>
      </dgm:prSet>
      <dgm:spPr/>
    </dgm:pt>
    <dgm:pt modelId="{1A0F964E-5C53-4284-B945-1EB1CB3301DA}" type="pres">
      <dgm:prSet presAssocID="{2BC0623A-C38A-4429-9B13-4B119A3DB2E6}" presName="Accent3" presStyleCnt="0"/>
      <dgm:spPr/>
    </dgm:pt>
    <dgm:pt modelId="{22CD6679-2680-434C-A9B4-F12B4CC52554}" type="pres">
      <dgm:prSet presAssocID="{2BC0623A-C38A-4429-9B13-4B119A3DB2E6}" presName="Accent" presStyleLbl="node1" presStyleIdx="2" presStyleCnt="5"/>
      <dgm:spPr/>
    </dgm:pt>
    <dgm:pt modelId="{F0D2EF6B-AA28-4945-80B8-A53151D1D75D}" type="pres">
      <dgm:prSet presAssocID="{2BC0623A-C38A-4429-9B13-4B119A3DB2E6}" presName="ParentBackground3" presStyleCnt="0"/>
      <dgm:spPr/>
    </dgm:pt>
    <dgm:pt modelId="{5F5EC6EF-07B9-4FCA-A022-EF54B6A319F2}" type="pres">
      <dgm:prSet presAssocID="{2BC0623A-C38A-4429-9B13-4B119A3DB2E6}" presName="ParentBackground" presStyleLbl="fgAcc1" presStyleIdx="2" presStyleCnt="5"/>
      <dgm:spPr/>
    </dgm:pt>
    <dgm:pt modelId="{C8956D9D-6710-4FE6-B252-BEDA7A9118BB}" type="pres">
      <dgm:prSet presAssocID="{2BC0623A-C38A-4429-9B13-4B119A3DB2E6}" presName="Parent3" presStyleLbl="revTx" presStyleIdx="0" presStyleCnt="0">
        <dgm:presLayoutVars>
          <dgm:chMax val="1"/>
          <dgm:chPref val="1"/>
          <dgm:bulletEnabled val="1"/>
        </dgm:presLayoutVars>
      </dgm:prSet>
      <dgm:spPr/>
    </dgm:pt>
    <dgm:pt modelId="{0588C72C-0AD4-4CFC-A4C8-E4EC7AE05EAC}" type="pres">
      <dgm:prSet presAssocID="{1ABBBC97-05EB-45B2-9EAE-651528705DCF}" presName="Accent2" presStyleCnt="0"/>
      <dgm:spPr/>
    </dgm:pt>
    <dgm:pt modelId="{1883E57D-E2BF-4049-A3A1-116741F039E3}" type="pres">
      <dgm:prSet presAssocID="{1ABBBC97-05EB-45B2-9EAE-651528705DCF}" presName="Accent" presStyleLbl="node1" presStyleIdx="3" presStyleCnt="5"/>
      <dgm:spPr/>
    </dgm:pt>
    <dgm:pt modelId="{079236CE-883D-4311-ACC0-C25F989369FE}" type="pres">
      <dgm:prSet presAssocID="{1ABBBC97-05EB-45B2-9EAE-651528705DCF}" presName="ParentBackground2" presStyleCnt="0"/>
      <dgm:spPr/>
    </dgm:pt>
    <dgm:pt modelId="{D2A98B9C-7E00-4E2B-9AF0-6AD08FDAC4F7}" type="pres">
      <dgm:prSet presAssocID="{1ABBBC97-05EB-45B2-9EAE-651528705DCF}" presName="ParentBackground" presStyleLbl="fgAcc1" presStyleIdx="3" presStyleCnt="5"/>
      <dgm:spPr/>
    </dgm:pt>
    <dgm:pt modelId="{D3CF4DC7-648B-40AF-AE7A-1C89B0B4069E}" type="pres">
      <dgm:prSet presAssocID="{1ABBBC97-05EB-45B2-9EAE-651528705DCF}" presName="Parent2" presStyleLbl="revTx" presStyleIdx="0" presStyleCnt="0">
        <dgm:presLayoutVars>
          <dgm:chMax val="1"/>
          <dgm:chPref val="1"/>
          <dgm:bulletEnabled val="1"/>
        </dgm:presLayoutVars>
      </dgm:prSet>
      <dgm:spPr/>
    </dgm:pt>
    <dgm:pt modelId="{30AA5642-2FCC-4AE0-80D0-F6AE6940F8C0}" type="pres">
      <dgm:prSet presAssocID="{5AF1198E-D63B-446A-84E1-50093398B0E8}" presName="Accent1" presStyleCnt="0"/>
      <dgm:spPr/>
    </dgm:pt>
    <dgm:pt modelId="{BC1DA813-4404-4C7A-9455-4A4BC2B5AECE}" type="pres">
      <dgm:prSet presAssocID="{5AF1198E-D63B-446A-84E1-50093398B0E8}" presName="Accent" presStyleLbl="node1" presStyleIdx="4" presStyleCnt="5"/>
      <dgm:spPr/>
    </dgm:pt>
    <dgm:pt modelId="{C5E7B594-2793-47A5-94AE-F42DD64FB121}" type="pres">
      <dgm:prSet presAssocID="{5AF1198E-D63B-446A-84E1-50093398B0E8}" presName="ParentBackground1" presStyleCnt="0"/>
      <dgm:spPr/>
    </dgm:pt>
    <dgm:pt modelId="{7A5ADC48-6DB3-43DC-8D51-DB11276C2BD6}" type="pres">
      <dgm:prSet presAssocID="{5AF1198E-D63B-446A-84E1-50093398B0E8}" presName="ParentBackground" presStyleLbl="fgAcc1" presStyleIdx="4" presStyleCnt="5"/>
      <dgm:spPr/>
    </dgm:pt>
    <dgm:pt modelId="{9C7BEE56-5A6A-4CF4-967A-83C528F327E3}" type="pres">
      <dgm:prSet presAssocID="{5AF1198E-D63B-446A-84E1-50093398B0E8}" presName="Parent1" presStyleLbl="revTx" presStyleIdx="0" presStyleCnt="0">
        <dgm:presLayoutVars>
          <dgm:chMax val="1"/>
          <dgm:chPref val="1"/>
          <dgm:bulletEnabled val="1"/>
        </dgm:presLayoutVars>
      </dgm:prSet>
      <dgm:spPr/>
    </dgm:pt>
  </dgm:ptLst>
  <dgm:cxnLst>
    <dgm:cxn modelId="{0FE0D235-810F-496F-89DC-019E384AAAC3}" srcId="{59FC4885-D242-47B4-82FF-81C342F63D68}" destId="{1ABBBC97-05EB-45B2-9EAE-651528705DCF}" srcOrd="1" destOrd="0" parTransId="{B0145D8B-65DE-4C88-A93F-7AD80F84C2C5}" sibTransId="{CC723887-8D33-43EA-9D79-CB5172E7BD57}"/>
    <dgm:cxn modelId="{6DD39C67-7F08-4E67-8AF0-20300F0B1460}" type="presOf" srcId="{1ABBBC97-05EB-45B2-9EAE-651528705DCF}" destId="{D2A98B9C-7E00-4E2B-9AF0-6AD08FDAC4F7}" srcOrd="0" destOrd="0" presId="urn:microsoft.com/office/officeart/2011/layout/CircleProcess"/>
    <dgm:cxn modelId="{6294024E-93D1-4973-A7AF-890DC42031CA}" type="presOf" srcId="{1ABBBC97-05EB-45B2-9EAE-651528705DCF}" destId="{D3CF4DC7-648B-40AF-AE7A-1C89B0B4069E}" srcOrd="1" destOrd="0" presId="urn:microsoft.com/office/officeart/2011/layout/CircleProcess"/>
    <dgm:cxn modelId="{8A23544E-9BBA-46B7-B87F-0948D1293744}" type="presOf" srcId="{25479741-D554-4C07-8BE7-0A4935C82B0E}" destId="{1AC88CBF-FA34-43ED-9626-39C81CAB3D23}" srcOrd="0" destOrd="0" presId="urn:microsoft.com/office/officeart/2011/layout/CircleProcess"/>
    <dgm:cxn modelId="{DB3C0580-C863-40DC-A6E3-56911F9F9F80}" srcId="{59FC4885-D242-47B4-82FF-81C342F63D68}" destId="{56A616EE-452B-4ECC-915F-D59E88F7BBE1}" srcOrd="4" destOrd="0" parTransId="{AD92582D-D09E-449D-A314-7A4131D59D2B}" sibTransId="{9FF1CEE7-5773-4131-A5B1-FEEC06F6E5C6}"/>
    <dgm:cxn modelId="{3F010D89-A455-4BC7-9473-232F0243869C}" type="presOf" srcId="{56A616EE-452B-4ECC-915F-D59E88F7BBE1}" destId="{E4498D18-73E5-4191-9ED6-7D96DFB1D57D}" srcOrd="1" destOrd="0" presId="urn:microsoft.com/office/officeart/2011/layout/CircleProcess"/>
    <dgm:cxn modelId="{6795EEA1-762A-46F5-B6B7-981772160BB5}" srcId="{59FC4885-D242-47B4-82FF-81C342F63D68}" destId="{2BC0623A-C38A-4429-9B13-4B119A3DB2E6}" srcOrd="2" destOrd="0" parTransId="{763E993A-7D6B-4F2D-B559-6D6DE4DE5930}" sibTransId="{427E34A0-1E98-466D-8696-96EE96046B3F}"/>
    <dgm:cxn modelId="{CF21D7A3-0F1F-4188-AAFF-673440F9C506}" type="presOf" srcId="{2BC0623A-C38A-4429-9B13-4B119A3DB2E6}" destId="{5F5EC6EF-07B9-4FCA-A022-EF54B6A319F2}" srcOrd="0" destOrd="0" presId="urn:microsoft.com/office/officeart/2011/layout/CircleProcess"/>
    <dgm:cxn modelId="{295E2BA6-E5CE-4B7F-B92C-0DB4CB064814}" type="presOf" srcId="{59FC4885-D242-47B4-82FF-81C342F63D68}" destId="{BEC8B639-05FE-4118-B95C-9D92A1F47D8E}" srcOrd="0" destOrd="0" presId="urn:microsoft.com/office/officeart/2011/layout/CircleProcess"/>
    <dgm:cxn modelId="{7935C6B4-2813-42BA-88A4-5DB17B448779}" type="presOf" srcId="{5AF1198E-D63B-446A-84E1-50093398B0E8}" destId="{9C7BEE56-5A6A-4CF4-967A-83C528F327E3}" srcOrd="1" destOrd="0" presId="urn:microsoft.com/office/officeart/2011/layout/CircleProcess"/>
    <dgm:cxn modelId="{6C5B79C6-2E37-44EE-BA15-92E8DE3925BB}" type="presOf" srcId="{56A616EE-452B-4ECC-915F-D59E88F7BBE1}" destId="{26103C6D-28D8-4B0D-88DA-16D21D102041}" srcOrd="0" destOrd="0" presId="urn:microsoft.com/office/officeart/2011/layout/CircleProcess"/>
    <dgm:cxn modelId="{D1F48DD1-E2FA-4430-8453-0E51F5664CA3}" srcId="{59FC4885-D242-47B4-82FF-81C342F63D68}" destId="{5AF1198E-D63B-446A-84E1-50093398B0E8}" srcOrd="0" destOrd="0" parTransId="{BB6D164A-FC3E-4910-9E48-03403C68F89B}" sibTransId="{C8ABCFB4-A215-41C5-8EEC-4B1252178C25}"/>
    <dgm:cxn modelId="{4A446DD8-7B70-467A-9DFC-E9BD837E73C8}" type="presOf" srcId="{25479741-D554-4C07-8BE7-0A4935C82B0E}" destId="{1E0F0BCB-1155-409E-87C6-A66AC333AD32}" srcOrd="1" destOrd="0" presId="urn:microsoft.com/office/officeart/2011/layout/CircleProcess"/>
    <dgm:cxn modelId="{0F9E96DD-3FA5-43CE-AAD3-885341A20241}" type="presOf" srcId="{5AF1198E-D63B-446A-84E1-50093398B0E8}" destId="{7A5ADC48-6DB3-43DC-8D51-DB11276C2BD6}" srcOrd="0" destOrd="0" presId="urn:microsoft.com/office/officeart/2011/layout/CircleProcess"/>
    <dgm:cxn modelId="{A41891E0-8E03-43CF-BA3D-0A2FB9F1D55D}" srcId="{59FC4885-D242-47B4-82FF-81C342F63D68}" destId="{25479741-D554-4C07-8BE7-0A4935C82B0E}" srcOrd="3" destOrd="0" parTransId="{FD560440-D721-4B43-B0B0-4964F3B8D23C}" sibTransId="{F44BE253-5005-4105-BAD5-E4CDF0D363DC}"/>
    <dgm:cxn modelId="{AC5397F3-B3DD-4097-8DE4-1CB8C16ED38F}" type="presOf" srcId="{2BC0623A-C38A-4429-9B13-4B119A3DB2E6}" destId="{C8956D9D-6710-4FE6-B252-BEDA7A9118BB}" srcOrd="1" destOrd="0" presId="urn:microsoft.com/office/officeart/2011/layout/CircleProcess"/>
    <dgm:cxn modelId="{0581B974-B697-4517-B441-F87538B7956F}" type="presParOf" srcId="{BEC8B639-05FE-4118-B95C-9D92A1F47D8E}" destId="{E8EF1674-6CAE-42A4-A13F-64A800706564}" srcOrd="0" destOrd="0" presId="urn:microsoft.com/office/officeart/2011/layout/CircleProcess"/>
    <dgm:cxn modelId="{D4B0D32C-39C2-4A93-B988-461051C94053}" type="presParOf" srcId="{E8EF1674-6CAE-42A4-A13F-64A800706564}" destId="{D95FF457-0A31-45B8-84DE-F870C21F02C9}" srcOrd="0" destOrd="0" presId="urn:microsoft.com/office/officeart/2011/layout/CircleProcess"/>
    <dgm:cxn modelId="{E65627AA-8208-4D9B-A197-C8B9674386A7}" type="presParOf" srcId="{BEC8B639-05FE-4118-B95C-9D92A1F47D8E}" destId="{A271DD85-B39B-4F58-A693-3C71141B5FBB}" srcOrd="1" destOrd="0" presId="urn:microsoft.com/office/officeart/2011/layout/CircleProcess"/>
    <dgm:cxn modelId="{20011D23-EA4F-4E8F-B780-5728417E3A7F}" type="presParOf" srcId="{A271DD85-B39B-4F58-A693-3C71141B5FBB}" destId="{26103C6D-28D8-4B0D-88DA-16D21D102041}" srcOrd="0" destOrd="0" presId="urn:microsoft.com/office/officeart/2011/layout/CircleProcess"/>
    <dgm:cxn modelId="{D81B64BD-16E2-490A-B811-A1C5A2B16EA1}" type="presParOf" srcId="{BEC8B639-05FE-4118-B95C-9D92A1F47D8E}" destId="{E4498D18-73E5-4191-9ED6-7D96DFB1D57D}" srcOrd="2" destOrd="0" presId="urn:microsoft.com/office/officeart/2011/layout/CircleProcess"/>
    <dgm:cxn modelId="{7C4BDDAF-AC19-4C18-A5E1-8A6F86CF21F9}" type="presParOf" srcId="{BEC8B639-05FE-4118-B95C-9D92A1F47D8E}" destId="{844AB644-45B2-4366-88BD-5D003390C823}" srcOrd="3" destOrd="0" presId="urn:microsoft.com/office/officeart/2011/layout/CircleProcess"/>
    <dgm:cxn modelId="{6DA0E96F-AC2D-45D0-B966-C34B00B0920A}" type="presParOf" srcId="{844AB644-45B2-4366-88BD-5D003390C823}" destId="{983F58F7-8275-4B59-BE15-2AE9A24570D0}" srcOrd="0" destOrd="0" presId="urn:microsoft.com/office/officeart/2011/layout/CircleProcess"/>
    <dgm:cxn modelId="{304FA1D0-75D3-48EE-B5D9-B3B497F914FC}" type="presParOf" srcId="{BEC8B639-05FE-4118-B95C-9D92A1F47D8E}" destId="{7F69F591-65E4-4D0B-BDD5-4DB524A6EBC4}" srcOrd="4" destOrd="0" presId="urn:microsoft.com/office/officeart/2011/layout/CircleProcess"/>
    <dgm:cxn modelId="{AF46B92F-4863-4964-98D9-DC141DE99C8E}" type="presParOf" srcId="{7F69F591-65E4-4D0B-BDD5-4DB524A6EBC4}" destId="{1AC88CBF-FA34-43ED-9626-39C81CAB3D23}" srcOrd="0" destOrd="0" presId="urn:microsoft.com/office/officeart/2011/layout/CircleProcess"/>
    <dgm:cxn modelId="{D5596C91-2098-4B27-91D3-5BDA2CF638D1}" type="presParOf" srcId="{BEC8B639-05FE-4118-B95C-9D92A1F47D8E}" destId="{1E0F0BCB-1155-409E-87C6-A66AC333AD32}" srcOrd="5" destOrd="0" presId="urn:microsoft.com/office/officeart/2011/layout/CircleProcess"/>
    <dgm:cxn modelId="{0E1EA4F3-2D9B-457B-9C50-FB4BB57101B3}" type="presParOf" srcId="{BEC8B639-05FE-4118-B95C-9D92A1F47D8E}" destId="{1A0F964E-5C53-4284-B945-1EB1CB3301DA}" srcOrd="6" destOrd="0" presId="urn:microsoft.com/office/officeart/2011/layout/CircleProcess"/>
    <dgm:cxn modelId="{83EF5224-3394-496D-A322-529B0986C159}" type="presParOf" srcId="{1A0F964E-5C53-4284-B945-1EB1CB3301DA}" destId="{22CD6679-2680-434C-A9B4-F12B4CC52554}" srcOrd="0" destOrd="0" presId="urn:microsoft.com/office/officeart/2011/layout/CircleProcess"/>
    <dgm:cxn modelId="{A20D3089-AB44-4F5A-9032-F2E1A1FB50DD}" type="presParOf" srcId="{BEC8B639-05FE-4118-B95C-9D92A1F47D8E}" destId="{F0D2EF6B-AA28-4945-80B8-A53151D1D75D}" srcOrd="7" destOrd="0" presId="urn:microsoft.com/office/officeart/2011/layout/CircleProcess"/>
    <dgm:cxn modelId="{C479D0AA-4773-406C-8647-D1D4CDC997E4}" type="presParOf" srcId="{F0D2EF6B-AA28-4945-80B8-A53151D1D75D}" destId="{5F5EC6EF-07B9-4FCA-A022-EF54B6A319F2}" srcOrd="0" destOrd="0" presId="urn:microsoft.com/office/officeart/2011/layout/CircleProcess"/>
    <dgm:cxn modelId="{0EB66BD9-3B7E-46BA-85CD-09FE0D2D8CAD}" type="presParOf" srcId="{BEC8B639-05FE-4118-B95C-9D92A1F47D8E}" destId="{C8956D9D-6710-4FE6-B252-BEDA7A9118BB}" srcOrd="8" destOrd="0" presId="urn:microsoft.com/office/officeart/2011/layout/CircleProcess"/>
    <dgm:cxn modelId="{DDF071C8-4EBA-451E-BC7A-D8CB7D0A7872}" type="presParOf" srcId="{BEC8B639-05FE-4118-B95C-9D92A1F47D8E}" destId="{0588C72C-0AD4-4CFC-A4C8-E4EC7AE05EAC}" srcOrd="9" destOrd="0" presId="urn:microsoft.com/office/officeart/2011/layout/CircleProcess"/>
    <dgm:cxn modelId="{0167824E-795E-43A3-BBE5-CA51B2CDFF19}" type="presParOf" srcId="{0588C72C-0AD4-4CFC-A4C8-E4EC7AE05EAC}" destId="{1883E57D-E2BF-4049-A3A1-116741F039E3}" srcOrd="0" destOrd="0" presId="urn:microsoft.com/office/officeart/2011/layout/CircleProcess"/>
    <dgm:cxn modelId="{0A735C01-7BB1-403D-AC4E-F980FD798D28}" type="presParOf" srcId="{BEC8B639-05FE-4118-B95C-9D92A1F47D8E}" destId="{079236CE-883D-4311-ACC0-C25F989369FE}" srcOrd="10" destOrd="0" presId="urn:microsoft.com/office/officeart/2011/layout/CircleProcess"/>
    <dgm:cxn modelId="{07E2ED28-44A1-49F7-A244-7D60ED4566EB}" type="presParOf" srcId="{079236CE-883D-4311-ACC0-C25F989369FE}" destId="{D2A98B9C-7E00-4E2B-9AF0-6AD08FDAC4F7}" srcOrd="0" destOrd="0" presId="urn:microsoft.com/office/officeart/2011/layout/CircleProcess"/>
    <dgm:cxn modelId="{C4277C14-3274-4D86-AD00-479ADA8720FB}" type="presParOf" srcId="{BEC8B639-05FE-4118-B95C-9D92A1F47D8E}" destId="{D3CF4DC7-648B-40AF-AE7A-1C89B0B4069E}" srcOrd="11" destOrd="0" presId="urn:microsoft.com/office/officeart/2011/layout/CircleProcess"/>
    <dgm:cxn modelId="{9BB0CC91-F8D8-469D-860A-FABA7BB4EA14}" type="presParOf" srcId="{BEC8B639-05FE-4118-B95C-9D92A1F47D8E}" destId="{30AA5642-2FCC-4AE0-80D0-F6AE6940F8C0}" srcOrd="12" destOrd="0" presId="urn:microsoft.com/office/officeart/2011/layout/CircleProcess"/>
    <dgm:cxn modelId="{2262E6B8-E30E-44FA-898E-91C4E6636C71}" type="presParOf" srcId="{30AA5642-2FCC-4AE0-80D0-F6AE6940F8C0}" destId="{BC1DA813-4404-4C7A-9455-4A4BC2B5AECE}" srcOrd="0" destOrd="0" presId="urn:microsoft.com/office/officeart/2011/layout/CircleProcess"/>
    <dgm:cxn modelId="{5BEF9C81-DDB5-4F60-B46E-B9F2529B72D7}" type="presParOf" srcId="{BEC8B639-05FE-4118-B95C-9D92A1F47D8E}" destId="{C5E7B594-2793-47A5-94AE-F42DD64FB121}" srcOrd="13" destOrd="0" presId="urn:microsoft.com/office/officeart/2011/layout/CircleProcess"/>
    <dgm:cxn modelId="{0ADC60DD-862D-4A86-96DA-CF11D8CB62DA}" type="presParOf" srcId="{C5E7B594-2793-47A5-94AE-F42DD64FB121}" destId="{7A5ADC48-6DB3-43DC-8D51-DB11276C2BD6}" srcOrd="0" destOrd="0" presId="urn:microsoft.com/office/officeart/2011/layout/CircleProcess"/>
    <dgm:cxn modelId="{4B81782F-211C-4C62-8D2B-826EC2D84B82}" type="presParOf" srcId="{BEC8B639-05FE-4118-B95C-9D92A1F47D8E}" destId="{9C7BEE56-5A6A-4CF4-967A-83C528F327E3}" srcOrd="14"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66DFD7-93F1-4387-9C56-1DB8C33D48F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B52076B-D9C5-472F-9280-7C35E8B86B20}">
      <dgm:prSet/>
      <dgm:spPr/>
      <dgm:t>
        <a:bodyPr/>
        <a:lstStyle/>
        <a:p>
          <a:r>
            <a:rPr lang="en-US"/>
            <a:t>Airport Hazards</a:t>
          </a:r>
        </a:p>
      </dgm:t>
    </dgm:pt>
    <dgm:pt modelId="{306F9827-3010-4399-8BAD-3C49A96F4995}" type="parTrans" cxnId="{A0DC2A06-508D-4D63-BBA1-42CFE206F793}">
      <dgm:prSet/>
      <dgm:spPr/>
      <dgm:t>
        <a:bodyPr/>
        <a:lstStyle/>
        <a:p>
          <a:endParaRPr lang="en-US"/>
        </a:p>
      </dgm:t>
    </dgm:pt>
    <dgm:pt modelId="{484B0B0C-4DF6-482A-9124-F515F586EE7C}" type="sibTrans" cxnId="{A0DC2A06-508D-4D63-BBA1-42CFE206F793}">
      <dgm:prSet/>
      <dgm:spPr/>
      <dgm:t>
        <a:bodyPr/>
        <a:lstStyle/>
        <a:p>
          <a:endParaRPr lang="en-US"/>
        </a:p>
      </dgm:t>
    </dgm:pt>
    <dgm:pt modelId="{56CA6540-0E0A-44AB-B9CF-4365BE0A9DF2}">
      <dgm:prSet/>
      <dgm:spPr/>
      <dgm:t>
        <a:bodyPr/>
        <a:lstStyle/>
        <a:p>
          <a:r>
            <a:rPr lang="en-US"/>
            <a:t>Coastal Barrier</a:t>
          </a:r>
        </a:p>
      </dgm:t>
    </dgm:pt>
    <dgm:pt modelId="{64474B1E-BF8E-486F-AF22-B70833D3A9A0}" type="parTrans" cxnId="{F5BAADA5-1524-446C-B3F9-BEDAD40ED603}">
      <dgm:prSet/>
      <dgm:spPr/>
      <dgm:t>
        <a:bodyPr/>
        <a:lstStyle/>
        <a:p>
          <a:endParaRPr lang="en-US"/>
        </a:p>
      </dgm:t>
    </dgm:pt>
    <dgm:pt modelId="{EBFEB96F-C600-492B-978D-2AAC9FA04F40}" type="sibTrans" cxnId="{F5BAADA5-1524-446C-B3F9-BEDAD40ED603}">
      <dgm:prSet/>
      <dgm:spPr/>
      <dgm:t>
        <a:bodyPr/>
        <a:lstStyle/>
        <a:p>
          <a:endParaRPr lang="en-US"/>
        </a:p>
      </dgm:t>
    </dgm:pt>
    <dgm:pt modelId="{768FF1CA-92E2-424E-9BDB-F6BBEBA20944}">
      <dgm:prSet/>
      <dgm:spPr/>
      <dgm:t>
        <a:bodyPr/>
        <a:lstStyle/>
        <a:p>
          <a:r>
            <a:rPr lang="en-US"/>
            <a:t>Air Quality</a:t>
          </a:r>
        </a:p>
      </dgm:t>
    </dgm:pt>
    <dgm:pt modelId="{219F7DAA-BA0A-4E6F-A74F-CC42E9998E77}" type="parTrans" cxnId="{296E885E-7203-47CD-9B42-41832D7C9A04}">
      <dgm:prSet/>
      <dgm:spPr/>
      <dgm:t>
        <a:bodyPr/>
        <a:lstStyle/>
        <a:p>
          <a:endParaRPr lang="en-US"/>
        </a:p>
      </dgm:t>
    </dgm:pt>
    <dgm:pt modelId="{F694A4CF-020D-4EAC-96D2-39C4EC67C207}" type="sibTrans" cxnId="{296E885E-7203-47CD-9B42-41832D7C9A04}">
      <dgm:prSet/>
      <dgm:spPr/>
      <dgm:t>
        <a:bodyPr/>
        <a:lstStyle/>
        <a:p>
          <a:endParaRPr lang="en-US"/>
        </a:p>
      </dgm:t>
    </dgm:pt>
    <dgm:pt modelId="{0ECBC59B-D747-4FC0-8A90-D319E071C297}">
      <dgm:prSet/>
      <dgm:spPr>
        <a:solidFill>
          <a:schemeClr val="bg1">
            <a:lumMod val="75000"/>
          </a:schemeClr>
        </a:solidFill>
      </dgm:spPr>
      <dgm:t>
        <a:bodyPr/>
        <a:lstStyle/>
        <a:p>
          <a:r>
            <a:rPr lang="en-US" dirty="0"/>
            <a:t>Coastal Zone Management</a:t>
          </a:r>
        </a:p>
      </dgm:t>
    </dgm:pt>
    <dgm:pt modelId="{152419D5-64AA-4204-BDCE-9D9FC83A5741}" type="parTrans" cxnId="{773E18B5-B143-4B7D-B735-A3B116F5B039}">
      <dgm:prSet/>
      <dgm:spPr/>
      <dgm:t>
        <a:bodyPr/>
        <a:lstStyle/>
        <a:p>
          <a:endParaRPr lang="en-US"/>
        </a:p>
      </dgm:t>
    </dgm:pt>
    <dgm:pt modelId="{A04D28AC-8AC0-4132-AF42-E6FB4964F4EB}" type="sibTrans" cxnId="{773E18B5-B143-4B7D-B735-A3B116F5B039}">
      <dgm:prSet/>
      <dgm:spPr/>
      <dgm:t>
        <a:bodyPr/>
        <a:lstStyle/>
        <a:p>
          <a:endParaRPr lang="en-US"/>
        </a:p>
      </dgm:t>
    </dgm:pt>
    <dgm:pt modelId="{515A8CC8-5437-4DC6-90EF-0A67902AB102}">
      <dgm:prSet/>
      <dgm:spPr/>
      <dgm:t>
        <a:bodyPr/>
        <a:lstStyle/>
        <a:p>
          <a:r>
            <a:rPr lang="en-US"/>
            <a:t>Site Contamination</a:t>
          </a:r>
        </a:p>
      </dgm:t>
    </dgm:pt>
    <dgm:pt modelId="{57F7AC68-4C71-4008-B30E-E49B0A26B263}" type="parTrans" cxnId="{3DE25CA7-7CE8-4553-AB3A-16EC977C68F4}">
      <dgm:prSet/>
      <dgm:spPr/>
      <dgm:t>
        <a:bodyPr/>
        <a:lstStyle/>
        <a:p>
          <a:endParaRPr lang="en-US"/>
        </a:p>
      </dgm:t>
    </dgm:pt>
    <dgm:pt modelId="{9E644DAE-8699-4229-8328-3C901EED6B72}" type="sibTrans" cxnId="{3DE25CA7-7CE8-4553-AB3A-16EC977C68F4}">
      <dgm:prSet/>
      <dgm:spPr/>
      <dgm:t>
        <a:bodyPr/>
        <a:lstStyle/>
        <a:p>
          <a:endParaRPr lang="en-US"/>
        </a:p>
      </dgm:t>
    </dgm:pt>
    <dgm:pt modelId="{D45D12D7-E6D1-4443-A920-76AD808F17C8}">
      <dgm:prSet/>
      <dgm:spPr/>
      <dgm:t>
        <a:bodyPr/>
        <a:lstStyle/>
        <a:p>
          <a:r>
            <a:rPr lang="en-US"/>
            <a:t>Endangered Species</a:t>
          </a:r>
        </a:p>
      </dgm:t>
    </dgm:pt>
    <dgm:pt modelId="{FE572C8B-BE88-4E69-8E32-DC136189F5BF}" type="parTrans" cxnId="{8F510400-AB96-4F2A-B2A1-623410335C76}">
      <dgm:prSet/>
      <dgm:spPr/>
      <dgm:t>
        <a:bodyPr/>
        <a:lstStyle/>
        <a:p>
          <a:endParaRPr lang="en-US"/>
        </a:p>
      </dgm:t>
    </dgm:pt>
    <dgm:pt modelId="{B3526DC5-023D-4F47-8B34-061BE87ED98B}" type="sibTrans" cxnId="{8F510400-AB96-4F2A-B2A1-623410335C76}">
      <dgm:prSet/>
      <dgm:spPr/>
      <dgm:t>
        <a:bodyPr/>
        <a:lstStyle/>
        <a:p>
          <a:endParaRPr lang="en-US"/>
        </a:p>
      </dgm:t>
    </dgm:pt>
    <dgm:pt modelId="{FEA34B03-2254-415D-84C0-81974F886295}">
      <dgm:prSet/>
      <dgm:spPr/>
      <dgm:t>
        <a:bodyPr/>
        <a:lstStyle/>
        <a:p>
          <a:r>
            <a:rPr lang="en-US"/>
            <a:t>Explosive and Flammable Hazards</a:t>
          </a:r>
        </a:p>
      </dgm:t>
    </dgm:pt>
    <dgm:pt modelId="{FFC15A37-B0CC-494C-B54F-12C3509F1CF4}" type="parTrans" cxnId="{551BED02-47A0-42B3-8647-DA06C34E5C8B}">
      <dgm:prSet/>
      <dgm:spPr/>
      <dgm:t>
        <a:bodyPr/>
        <a:lstStyle/>
        <a:p>
          <a:endParaRPr lang="en-US"/>
        </a:p>
      </dgm:t>
    </dgm:pt>
    <dgm:pt modelId="{D1243FF6-A031-494E-AE42-5705C2490B6E}" type="sibTrans" cxnId="{551BED02-47A0-42B3-8647-DA06C34E5C8B}">
      <dgm:prSet/>
      <dgm:spPr/>
      <dgm:t>
        <a:bodyPr/>
        <a:lstStyle/>
        <a:p>
          <a:endParaRPr lang="en-US"/>
        </a:p>
      </dgm:t>
    </dgm:pt>
    <dgm:pt modelId="{708AA1B9-3D44-4095-A869-1EE3F0F598AA}">
      <dgm:prSet/>
      <dgm:spPr/>
      <dgm:t>
        <a:bodyPr/>
        <a:lstStyle/>
        <a:p>
          <a:r>
            <a:rPr lang="en-US"/>
            <a:t>Farmlands Protection</a:t>
          </a:r>
        </a:p>
      </dgm:t>
    </dgm:pt>
    <dgm:pt modelId="{1C44A60E-D3B0-47F0-99A2-8C0AABF5039F}" type="parTrans" cxnId="{9E7606F1-84E8-40CD-A610-B1910C1A90CD}">
      <dgm:prSet/>
      <dgm:spPr/>
      <dgm:t>
        <a:bodyPr/>
        <a:lstStyle/>
        <a:p>
          <a:endParaRPr lang="en-US"/>
        </a:p>
      </dgm:t>
    </dgm:pt>
    <dgm:pt modelId="{95EB0FB1-D2D4-4576-993B-3A221A8BA5C7}" type="sibTrans" cxnId="{9E7606F1-84E8-40CD-A610-B1910C1A90CD}">
      <dgm:prSet/>
      <dgm:spPr/>
      <dgm:t>
        <a:bodyPr/>
        <a:lstStyle/>
        <a:p>
          <a:endParaRPr lang="en-US"/>
        </a:p>
      </dgm:t>
    </dgm:pt>
    <dgm:pt modelId="{3A2F297F-72B2-4487-890F-2194FD765C65}">
      <dgm:prSet/>
      <dgm:spPr>
        <a:solidFill>
          <a:schemeClr val="bg1">
            <a:lumMod val="75000"/>
          </a:schemeClr>
        </a:solidFill>
      </dgm:spPr>
      <dgm:t>
        <a:bodyPr/>
        <a:lstStyle/>
        <a:p>
          <a:r>
            <a:rPr lang="en-US" dirty="0"/>
            <a:t>Floodplain Management</a:t>
          </a:r>
        </a:p>
      </dgm:t>
    </dgm:pt>
    <dgm:pt modelId="{38272448-39EA-4B18-9DC7-5F977F72F7D8}" type="parTrans" cxnId="{EB1E9E92-8F2A-4716-A516-EB40BCFE0004}">
      <dgm:prSet/>
      <dgm:spPr/>
      <dgm:t>
        <a:bodyPr/>
        <a:lstStyle/>
        <a:p>
          <a:endParaRPr lang="en-US"/>
        </a:p>
      </dgm:t>
    </dgm:pt>
    <dgm:pt modelId="{1BB00673-D351-4A8D-AE3F-541FF7CFC276}" type="sibTrans" cxnId="{EB1E9E92-8F2A-4716-A516-EB40BCFE0004}">
      <dgm:prSet/>
      <dgm:spPr/>
      <dgm:t>
        <a:bodyPr/>
        <a:lstStyle/>
        <a:p>
          <a:endParaRPr lang="en-US"/>
        </a:p>
      </dgm:t>
    </dgm:pt>
    <dgm:pt modelId="{E2C54D7E-0AFB-4CFB-8BC5-443C645DEFB2}">
      <dgm:prSet/>
      <dgm:spPr/>
      <dgm:t>
        <a:bodyPr/>
        <a:lstStyle/>
        <a:p>
          <a:r>
            <a:rPr lang="en-US"/>
            <a:t>Historic Preservation</a:t>
          </a:r>
        </a:p>
      </dgm:t>
    </dgm:pt>
    <dgm:pt modelId="{D9E12303-238B-46BF-86B6-F925389104B1}" type="parTrans" cxnId="{F6156B85-77C5-459C-9D45-96F567949394}">
      <dgm:prSet/>
      <dgm:spPr/>
      <dgm:t>
        <a:bodyPr/>
        <a:lstStyle/>
        <a:p>
          <a:endParaRPr lang="en-US"/>
        </a:p>
      </dgm:t>
    </dgm:pt>
    <dgm:pt modelId="{72792EAB-EBFD-460E-9E28-142A794C2909}" type="sibTrans" cxnId="{F6156B85-77C5-459C-9D45-96F567949394}">
      <dgm:prSet/>
      <dgm:spPr/>
      <dgm:t>
        <a:bodyPr/>
        <a:lstStyle/>
        <a:p>
          <a:endParaRPr lang="en-US"/>
        </a:p>
      </dgm:t>
    </dgm:pt>
    <dgm:pt modelId="{3FFB3E08-31EC-4E62-9E94-114CE195AF83}">
      <dgm:prSet/>
      <dgm:spPr/>
      <dgm:t>
        <a:bodyPr/>
        <a:lstStyle/>
        <a:p>
          <a:r>
            <a:rPr lang="en-US"/>
            <a:t>Noise Abatement Control</a:t>
          </a:r>
        </a:p>
      </dgm:t>
    </dgm:pt>
    <dgm:pt modelId="{31829BA0-DA41-4C29-BCAB-3333910ED48A}" type="parTrans" cxnId="{09FC0D54-AA5E-4507-859C-D1FA77B46440}">
      <dgm:prSet/>
      <dgm:spPr/>
      <dgm:t>
        <a:bodyPr/>
        <a:lstStyle/>
        <a:p>
          <a:endParaRPr lang="en-US"/>
        </a:p>
      </dgm:t>
    </dgm:pt>
    <dgm:pt modelId="{B3D855B7-0A3F-4370-A6D0-A9E1C2D0321D}" type="sibTrans" cxnId="{09FC0D54-AA5E-4507-859C-D1FA77B46440}">
      <dgm:prSet/>
      <dgm:spPr/>
      <dgm:t>
        <a:bodyPr/>
        <a:lstStyle/>
        <a:p>
          <a:endParaRPr lang="en-US"/>
        </a:p>
      </dgm:t>
    </dgm:pt>
    <dgm:pt modelId="{24EA3BB4-288F-42D0-808C-3E4164DBAEA6}">
      <dgm:prSet/>
      <dgm:spPr/>
      <dgm:t>
        <a:bodyPr/>
        <a:lstStyle/>
        <a:p>
          <a:r>
            <a:rPr lang="en-US"/>
            <a:t>Sole Source Aquifers</a:t>
          </a:r>
        </a:p>
      </dgm:t>
    </dgm:pt>
    <dgm:pt modelId="{B4498A0C-3C7E-4DBC-85A0-7DE696A2D786}" type="parTrans" cxnId="{E1F65452-B8DF-4672-8637-57B8C087B38E}">
      <dgm:prSet/>
      <dgm:spPr/>
      <dgm:t>
        <a:bodyPr/>
        <a:lstStyle/>
        <a:p>
          <a:endParaRPr lang="en-US"/>
        </a:p>
      </dgm:t>
    </dgm:pt>
    <dgm:pt modelId="{4FC85456-3E89-418E-B84F-2253B74420C6}" type="sibTrans" cxnId="{E1F65452-B8DF-4672-8637-57B8C087B38E}">
      <dgm:prSet/>
      <dgm:spPr/>
      <dgm:t>
        <a:bodyPr/>
        <a:lstStyle/>
        <a:p>
          <a:endParaRPr lang="en-US"/>
        </a:p>
      </dgm:t>
    </dgm:pt>
    <dgm:pt modelId="{26CB7ECC-6F1A-414C-B0BA-CD65D491F551}">
      <dgm:prSet/>
      <dgm:spPr/>
      <dgm:t>
        <a:bodyPr/>
        <a:lstStyle/>
        <a:p>
          <a:r>
            <a:rPr lang="en-US"/>
            <a:t>Wetland Protection</a:t>
          </a:r>
        </a:p>
      </dgm:t>
    </dgm:pt>
    <dgm:pt modelId="{1A6F295B-E1A7-42A8-8A88-B8F6AF9EF4EC}" type="parTrans" cxnId="{D7C54685-F593-42C5-AB01-8D4C104DF9EF}">
      <dgm:prSet/>
      <dgm:spPr/>
      <dgm:t>
        <a:bodyPr/>
        <a:lstStyle/>
        <a:p>
          <a:endParaRPr lang="en-US"/>
        </a:p>
      </dgm:t>
    </dgm:pt>
    <dgm:pt modelId="{8DC072DE-A172-486B-9160-C34A7819D72B}" type="sibTrans" cxnId="{D7C54685-F593-42C5-AB01-8D4C104DF9EF}">
      <dgm:prSet/>
      <dgm:spPr/>
      <dgm:t>
        <a:bodyPr/>
        <a:lstStyle/>
        <a:p>
          <a:endParaRPr lang="en-US"/>
        </a:p>
      </dgm:t>
    </dgm:pt>
    <dgm:pt modelId="{17C511CA-68AC-4EAC-8495-2402BABE9C32}">
      <dgm:prSet/>
      <dgm:spPr>
        <a:solidFill>
          <a:schemeClr val="bg1">
            <a:lumMod val="75000"/>
          </a:schemeClr>
        </a:solidFill>
      </dgm:spPr>
      <dgm:t>
        <a:bodyPr/>
        <a:lstStyle/>
        <a:p>
          <a:r>
            <a:rPr lang="en-US" dirty="0"/>
            <a:t>Wild and Scenic Rivers</a:t>
          </a:r>
        </a:p>
      </dgm:t>
    </dgm:pt>
    <dgm:pt modelId="{A14D0E08-1DA8-4270-A698-410BAAF84549}" type="parTrans" cxnId="{056767FA-23AE-45CE-8422-2C521EDCEADF}">
      <dgm:prSet/>
      <dgm:spPr/>
      <dgm:t>
        <a:bodyPr/>
        <a:lstStyle/>
        <a:p>
          <a:endParaRPr lang="en-US"/>
        </a:p>
      </dgm:t>
    </dgm:pt>
    <dgm:pt modelId="{1CDC47B7-5279-411C-9304-DD86E6E0118B}" type="sibTrans" cxnId="{056767FA-23AE-45CE-8422-2C521EDCEADF}">
      <dgm:prSet/>
      <dgm:spPr/>
      <dgm:t>
        <a:bodyPr/>
        <a:lstStyle/>
        <a:p>
          <a:endParaRPr lang="en-US"/>
        </a:p>
      </dgm:t>
    </dgm:pt>
    <dgm:pt modelId="{498400C8-0C73-486B-8709-4B2FE75F75F8}">
      <dgm:prSet/>
      <dgm:spPr/>
      <dgm:t>
        <a:bodyPr/>
        <a:lstStyle/>
        <a:p>
          <a:r>
            <a:rPr lang="en-US" dirty="0"/>
            <a:t>Environmental Justice</a:t>
          </a:r>
        </a:p>
      </dgm:t>
    </dgm:pt>
    <dgm:pt modelId="{40EF33B0-D578-45E9-ACF5-C315AFE6C438}" type="parTrans" cxnId="{89F343C3-E88D-44FE-84DA-E8433ED94FCF}">
      <dgm:prSet/>
      <dgm:spPr/>
      <dgm:t>
        <a:bodyPr/>
        <a:lstStyle/>
        <a:p>
          <a:endParaRPr lang="en-US"/>
        </a:p>
      </dgm:t>
    </dgm:pt>
    <dgm:pt modelId="{1CEE0CF2-3AF3-4B31-A908-26943AA95AA8}" type="sibTrans" cxnId="{89F343C3-E88D-44FE-84DA-E8433ED94FCF}">
      <dgm:prSet/>
      <dgm:spPr/>
      <dgm:t>
        <a:bodyPr/>
        <a:lstStyle/>
        <a:p>
          <a:endParaRPr lang="en-US"/>
        </a:p>
      </dgm:t>
    </dgm:pt>
    <dgm:pt modelId="{833FAF89-A9AC-4F4F-B07E-49E623D8891E}">
      <dgm:prSet/>
      <dgm:spPr/>
      <dgm:t>
        <a:bodyPr/>
        <a:lstStyle/>
        <a:p>
          <a:r>
            <a:rPr lang="en-US" dirty="0"/>
            <a:t>Tribal Consultation</a:t>
          </a:r>
        </a:p>
      </dgm:t>
    </dgm:pt>
    <dgm:pt modelId="{4C48F0EA-AB26-456F-ABDE-19376D4A4563}" type="parTrans" cxnId="{155CC11C-1005-42C4-8E61-1B2A13B92994}">
      <dgm:prSet/>
      <dgm:spPr/>
      <dgm:t>
        <a:bodyPr/>
        <a:lstStyle/>
        <a:p>
          <a:endParaRPr lang="en-US"/>
        </a:p>
      </dgm:t>
    </dgm:pt>
    <dgm:pt modelId="{E1C34175-A6F3-408A-A059-F9F5C990ADBD}" type="sibTrans" cxnId="{155CC11C-1005-42C4-8E61-1B2A13B92994}">
      <dgm:prSet/>
      <dgm:spPr/>
      <dgm:t>
        <a:bodyPr/>
        <a:lstStyle/>
        <a:p>
          <a:endParaRPr lang="en-US"/>
        </a:p>
      </dgm:t>
    </dgm:pt>
    <dgm:pt modelId="{22F516C9-042C-4BC5-AD8C-DCC571F650D6}" type="pres">
      <dgm:prSet presAssocID="{9066DFD7-93F1-4387-9C56-1DB8C33D48FD}" presName="diagram" presStyleCnt="0">
        <dgm:presLayoutVars>
          <dgm:dir/>
          <dgm:resizeHandles val="exact"/>
        </dgm:presLayoutVars>
      </dgm:prSet>
      <dgm:spPr/>
    </dgm:pt>
    <dgm:pt modelId="{F7D5BD12-91EF-4D3C-AF90-2CB7883DEE32}" type="pres">
      <dgm:prSet presAssocID="{8B52076B-D9C5-472F-9280-7C35E8B86B20}" presName="node" presStyleLbl="node1" presStyleIdx="0" presStyleCnt="16">
        <dgm:presLayoutVars>
          <dgm:bulletEnabled val="1"/>
        </dgm:presLayoutVars>
      </dgm:prSet>
      <dgm:spPr/>
    </dgm:pt>
    <dgm:pt modelId="{79BACEDA-5696-456C-844E-74FC966909CA}" type="pres">
      <dgm:prSet presAssocID="{484B0B0C-4DF6-482A-9124-F515F586EE7C}" presName="sibTrans" presStyleCnt="0"/>
      <dgm:spPr/>
    </dgm:pt>
    <dgm:pt modelId="{BA4BB481-00AE-463B-AAC0-6DBE7019BE63}" type="pres">
      <dgm:prSet presAssocID="{56CA6540-0E0A-44AB-B9CF-4365BE0A9DF2}" presName="node" presStyleLbl="node1" presStyleIdx="1" presStyleCnt="16">
        <dgm:presLayoutVars>
          <dgm:bulletEnabled val="1"/>
        </dgm:presLayoutVars>
      </dgm:prSet>
      <dgm:spPr/>
    </dgm:pt>
    <dgm:pt modelId="{AF8EA06F-9A5D-4361-94AE-92443D563D04}" type="pres">
      <dgm:prSet presAssocID="{EBFEB96F-C600-492B-978D-2AAC9FA04F40}" presName="sibTrans" presStyleCnt="0"/>
      <dgm:spPr/>
    </dgm:pt>
    <dgm:pt modelId="{2F14A889-C299-4F11-B60F-9A16CCC08917}" type="pres">
      <dgm:prSet presAssocID="{768FF1CA-92E2-424E-9BDB-F6BBEBA20944}" presName="node" presStyleLbl="node1" presStyleIdx="2" presStyleCnt="16">
        <dgm:presLayoutVars>
          <dgm:bulletEnabled val="1"/>
        </dgm:presLayoutVars>
      </dgm:prSet>
      <dgm:spPr/>
    </dgm:pt>
    <dgm:pt modelId="{F58052CF-3F5A-4EC9-A251-D6F3F627F33F}" type="pres">
      <dgm:prSet presAssocID="{F694A4CF-020D-4EAC-96D2-39C4EC67C207}" presName="sibTrans" presStyleCnt="0"/>
      <dgm:spPr/>
    </dgm:pt>
    <dgm:pt modelId="{E9887B53-8C6A-4D62-9864-6096BE675A19}" type="pres">
      <dgm:prSet presAssocID="{0ECBC59B-D747-4FC0-8A90-D319E071C297}" presName="node" presStyleLbl="node1" presStyleIdx="3" presStyleCnt="16">
        <dgm:presLayoutVars>
          <dgm:bulletEnabled val="1"/>
        </dgm:presLayoutVars>
      </dgm:prSet>
      <dgm:spPr/>
    </dgm:pt>
    <dgm:pt modelId="{FDC97EE5-1BA6-45B6-B91D-5C869B8C1B79}" type="pres">
      <dgm:prSet presAssocID="{A04D28AC-8AC0-4132-AF42-E6FB4964F4EB}" presName="sibTrans" presStyleCnt="0"/>
      <dgm:spPr/>
    </dgm:pt>
    <dgm:pt modelId="{A264DA63-A341-461B-B080-96337C68673C}" type="pres">
      <dgm:prSet presAssocID="{515A8CC8-5437-4DC6-90EF-0A67902AB102}" presName="node" presStyleLbl="node1" presStyleIdx="4" presStyleCnt="16">
        <dgm:presLayoutVars>
          <dgm:bulletEnabled val="1"/>
        </dgm:presLayoutVars>
      </dgm:prSet>
      <dgm:spPr/>
    </dgm:pt>
    <dgm:pt modelId="{A684F6C3-DD7F-48B5-96C4-CE7E4F9270C5}" type="pres">
      <dgm:prSet presAssocID="{9E644DAE-8699-4229-8328-3C901EED6B72}" presName="sibTrans" presStyleCnt="0"/>
      <dgm:spPr/>
    </dgm:pt>
    <dgm:pt modelId="{BC333252-7756-4B24-8274-8CF3D5BDF3CC}" type="pres">
      <dgm:prSet presAssocID="{D45D12D7-E6D1-4443-A920-76AD808F17C8}" presName="node" presStyleLbl="node1" presStyleIdx="5" presStyleCnt="16">
        <dgm:presLayoutVars>
          <dgm:bulletEnabled val="1"/>
        </dgm:presLayoutVars>
      </dgm:prSet>
      <dgm:spPr/>
    </dgm:pt>
    <dgm:pt modelId="{BF04798E-BF4A-4B94-A50C-24F4EF43B4B9}" type="pres">
      <dgm:prSet presAssocID="{B3526DC5-023D-4F47-8B34-061BE87ED98B}" presName="sibTrans" presStyleCnt="0"/>
      <dgm:spPr/>
    </dgm:pt>
    <dgm:pt modelId="{52923D9C-32A9-4B9B-9D71-F5BBE725B73C}" type="pres">
      <dgm:prSet presAssocID="{FEA34B03-2254-415D-84C0-81974F886295}" presName="node" presStyleLbl="node1" presStyleIdx="6" presStyleCnt="16">
        <dgm:presLayoutVars>
          <dgm:bulletEnabled val="1"/>
        </dgm:presLayoutVars>
      </dgm:prSet>
      <dgm:spPr/>
    </dgm:pt>
    <dgm:pt modelId="{8FED2C80-64A5-42CC-B5FA-DDBBFF1EDB91}" type="pres">
      <dgm:prSet presAssocID="{D1243FF6-A031-494E-AE42-5705C2490B6E}" presName="sibTrans" presStyleCnt="0"/>
      <dgm:spPr/>
    </dgm:pt>
    <dgm:pt modelId="{31771616-D198-4EBF-9649-CB0FFA2E2EBA}" type="pres">
      <dgm:prSet presAssocID="{708AA1B9-3D44-4095-A869-1EE3F0F598AA}" presName="node" presStyleLbl="node1" presStyleIdx="7" presStyleCnt="16">
        <dgm:presLayoutVars>
          <dgm:bulletEnabled val="1"/>
        </dgm:presLayoutVars>
      </dgm:prSet>
      <dgm:spPr/>
    </dgm:pt>
    <dgm:pt modelId="{696FB4F6-29EA-4873-BCC0-DCD77040DF6D}" type="pres">
      <dgm:prSet presAssocID="{95EB0FB1-D2D4-4576-993B-3A221A8BA5C7}" presName="sibTrans" presStyleCnt="0"/>
      <dgm:spPr/>
    </dgm:pt>
    <dgm:pt modelId="{44D69C51-E692-425F-A514-951A48EB040C}" type="pres">
      <dgm:prSet presAssocID="{3A2F297F-72B2-4487-890F-2194FD765C65}" presName="node" presStyleLbl="node1" presStyleIdx="8" presStyleCnt="16">
        <dgm:presLayoutVars>
          <dgm:bulletEnabled val="1"/>
        </dgm:presLayoutVars>
      </dgm:prSet>
      <dgm:spPr/>
    </dgm:pt>
    <dgm:pt modelId="{80044A84-2424-4B15-B7FC-F3C5F22F4678}" type="pres">
      <dgm:prSet presAssocID="{1BB00673-D351-4A8D-AE3F-541FF7CFC276}" presName="sibTrans" presStyleCnt="0"/>
      <dgm:spPr/>
    </dgm:pt>
    <dgm:pt modelId="{AE809D60-561F-4382-ADBC-216575C8A481}" type="pres">
      <dgm:prSet presAssocID="{E2C54D7E-0AFB-4CFB-8BC5-443C645DEFB2}" presName="node" presStyleLbl="node1" presStyleIdx="9" presStyleCnt="16">
        <dgm:presLayoutVars>
          <dgm:bulletEnabled val="1"/>
        </dgm:presLayoutVars>
      </dgm:prSet>
      <dgm:spPr/>
    </dgm:pt>
    <dgm:pt modelId="{C67E77D2-6ABA-4569-A3D2-6B841BC46639}" type="pres">
      <dgm:prSet presAssocID="{72792EAB-EBFD-460E-9E28-142A794C2909}" presName="sibTrans" presStyleCnt="0"/>
      <dgm:spPr/>
    </dgm:pt>
    <dgm:pt modelId="{0F05E717-58F2-4B31-9CDF-5DA91C4BDCDD}" type="pres">
      <dgm:prSet presAssocID="{3FFB3E08-31EC-4E62-9E94-114CE195AF83}" presName="node" presStyleLbl="node1" presStyleIdx="10" presStyleCnt="16">
        <dgm:presLayoutVars>
          <dgm:bulletEnabled val="1"/>
        </dgm:presLayoutVars>
      </dgm:prSet>
      <dgm:spPr/>
    </dgm:pt>
    <dgm:pt modelId="{B57E6DC6-6475-48FB-AA62-6F9DDFC0AF3E}" type="pres">
      <dgm:prSet presAssocID="{B3D855B7-0A3F-4370-A6D0-A9E1C2D0321D}" presName="sibTrans" presStyleCnt="0"/>
      <dgm:spPr/>
    </dgm:pt>
    <dgm:pt modelId="{692189A5-45CA-45D0-A6EE-B60FC95BB3D3}" type="pres">
      <dgm:prSet presAssocID="{24EA3BB4-288F-42D0-808C-3E4164DBAEA6}" presName="node" presStyleLbl="node1" presStyleIdx="11" presStyleCnt="16">
        <dgm:presLayoutVars>
          <dgm:bulletEnabled val="1"/>
        </dgm:presLayoutVars>
      </dgm:prSet>
      <dgm:spPr/>
    </dgm:pt>
    <dgm:pt modelId="{F56746DA-1063-4DCD-9312-AAF52528B17F}" type="pres">
      <dgm:prSet presAssocID="{4FC85456-3E89-418E-B84F-2253B74420C6}" presName="sibTrans" presStyleCnt="0"/>
      <dgm:spPr/>
    </dgm:pt>
    <dgm:pt modelId="{F7A91256-96F6-4805-8766-9162FF3E614A}" type="pres">
      <dgm:prSet presAssocID="{26CB7ECC-6F1A-414C-B0BA-CD65D491F551}" presName="node" presStyleLbl="node1" presStyleIdx="12" presStyleCnt="16">
        <dgm:presLayoutVars>
          <dgm:bulletEnabled val="1"/>
        </dgm:presLayoutVars>
      </dgm:prSet>
      <dgm:spPr/>
    </dgm:pt>
    <dgm:pt modelId="{7469D113-D49F-410E-9B5D-D6AF41E2BB55}" type="pres">
      <dgm:prSet presAssocID="{8DC072DE-A172-486B-9160-C34A7819D72B}" presName="sibTrans" presStyleCnt="0"/>
      <dgm:spPr/>
    </dgm:pt>
    <dgm:pt modelId="{E28698FC-84A2-4B4B-8848-E9C3F3462028}" type="pres">
      <dgm:prSet presAssocID="{17C511CA-68AC-4EAC-8495-2402BABE9C32}" presName="node" presStyleLbl="node1" presStyleIdx="13" presStyleCnt="16">
        <dgm:presLayoutVars>
          <dgm:bulletEnabled val="1"/>
        </dgm:presLayoutVars>
      </dgm:prSet>
      <dgm:spPr/>
    </dgm:pt>
    <dgm:pt modelId="{23CD61AA-33A7-4469-8CD7-607A7FD6898F}" type="pres">
      <dgm:prSet presAssocID="{1CDC47B7-5279-411C-9304-DD86E6E0118B}" presName="sibTrans" presStyleCnt="0"/>
      <dgm:spPr/>
    </dgm:pt>
    <dgm:pt modelId="{AC3E4A62-6029-466A-B704-F9CAE2B879E9}" type="pres">
      <dgm:prSet presAssocID="{498400C8-0C73-486B-8709-4B2FE75F75F8}" presName="node" presStyleLbl="node1" presStyleIdx="14" presStyleCnt="16">
        <dgm:presLayoutVars>
          <dgm:bulletEnabled val="1"/>
        </dgm:presLayoutVars>
      </dgm:prSet>
      <dgm:spPr/>
    </dgm:pt>
    <dgm:pt modelId="{65D00969-B5FC-40A5-9BF1-05081D95CA46}" type="pres">
      <dgm:prSet presAssocID="{1CEE0CF2-3AF3-4B31-A908-26943AA95AA8}" presName="sibTrans" presStyleCnt="0"/>
      <dgm:spPr/>
    </dgm:pt>
    <dgm:pt modelId="{83FC5272-AE1D-4697-B412-35869DADB539}" type="pres">
      <dgm:prSet presAssocID="{833FAF89-A9AC-4F4F-B07E-49E623D8891E}" presName="node" presStyleLbl="node1" presStyleIdx="15" presStyleCnt="16" custLinFactX="-100000" custLinFactNeighborX="-120040" custLinFactNeighborY="-7215">
        <dgm:presLayoutVars>
          <dgm:bulletEnabled val="1"/>
        </dgm:presLayoutVars>
      </dgm:prSet>
      <dgm:spPr/>
    </dgm:pt>
  </dgm:ptLst>
  <dgm:cxnLst>
    <dgm:cxn modelId="{8F510400-AB96-4F2A-B2A1-623410335C76}" srcId="{9066DFD7-93F1-4387-9C56-1DB8C33D48FD}" destId="{D45D12D7-E6D1-4443-A920-76AD808F17C8}" srcOrd="5" destOrd="0" parTransId="{FE572C8B-BE88-4E69-8E32-DC136189F5BF}" sibTransId="{B3526DC5-023D-4F47-8B34-061BE87ED98B}"/>
    <dgm:cxn modelId="{551BED02-47A0-42B3-8647-DA06C34E5C8B}" srcId="{9066DFD7-93F1-4387-9C56-1DB8C33D48FD}" destId="{FEA34B03-2254-415D-84C0-81974F886295}" srcOrd="6" destOrd="0" parTransId="{FFC15A37-B0CC-494C-B54F-12C3509F1CF4}" sibTransId="{D1243FF6-A031-494E-AE42-5705C2490B6E}"/>
    <dgm:cxn modelId="{A0DC2A06-508D-4D63-BBA1-42CFE206F793}" srcId="{9066DFD7-93F1-4387-9C56-1DB8C33D48FD}" destId="{8B52076B-D9C5-472F-9280-7C35E8B86B20}" srcOrd="0" destOrd="0" parTransId="{306F9827-3010-4399-8BAD-3C49A96F4995}" sibTransId="{484B0B0C-4DF6-482A-9124-F515F586EE7C}"/>
    <dgm:cxn modelId="{706A7D15-185A-41AB-97C2-9107F93E096F}" type="presOf" srcId="{17C511CA-68AC-4EAC-8495-2402BABE9C32}" destId="{E28698FC-84A2-4B4B-8848-E9C3F3462028}" srcOrd="0" destOrd="0" presId="urn:microsoft.com/office/officeart/2005/8/layout/default"/>
    <dgm:cxn modelId="{155CC11C-1005-42C4-8E61-1B2A13B92994}" srcId="{9066DFD7-93F1-4387-9C56-1DB8C33D48FD}" destId="{833FAF89-A9AC-4F4F-B07E-49E623D8891E}" srcOrd="15" destOrd="0" parTransId="{4C48F0EA-AB26-456F-ABDE-19376D4A4563}" sibTransId="{E1C34175-A6F3-408A-A059-F9F5C990ADBD}"/>
    <dgm:cxn modelId="{1AC8C724-7217-4F12-B3DC-BC07AFDBB898}" type="presOf" srcId="{3FFB3E08-31EC-4E62-9E94-114CE195AF83}" destId="{0F05E717-58F2-4B31-9CDF-5DA91C4BDCDD}" srcOrd="0" destOrd="0" presId="urn:microsoft.com/office/officeart/2005/8/layout/default"/>
    <dgm:cxn modelId="{B5CE1532-E552-48E5-8F2A-7C9630C6E5DF}" type="presOf" srcId="{FEA34B03-2254-415D-84C0-81974F886295}" destId="{52923D9C-32A9-4B9B-9D71-F5BBE725B73C}" srcOrd="0" destOrd="0" presId="urn:microsoft.com/office/officeart/2005/8/layout/default"/>
    <dgm:cxn modelId="{C4036136-02A2-4E5E-9119-432D32C3AE07}" type="presOf" srcId="{3A2F297F-72B2-4487-890F-2194FD765C65}" destId="{44D69C51-E692-425F-A514-951A48EB040C}" srcOrd="0" destOrd="0" presId="urn:microsoft.com/office/officeart/2005/8/layout/default"/>
    <dgm:cxn modelId="{296E885E-7203-47CD-9B42-41832D7C9A04}" srcId="{9066DFD7-93F1-4387-9C56-1DB8C33D48FD}" destId="{768FF1CA-92E2-424E-9BDB-F6BBEBA20944}" srcOrd="2" destOrd="0" parTransId="{219F7DAA-BA0A-4E6F-A74F-CC42E9998E77}" sibTransId="{F694A4CF-020D-4EAC-96D2-39C4EC67C207}"/>
    <dgm:cxn modelId="{58DFCB69-BD23-46E7-B911-F85F1ECD0E45}" type="presOf" srcId="{768FF1CA-92E2-424E-9BDB-F6BBEBA20944}" destId="{2F14A889-C299-4F11-B60F-9A16CCC08917}" srcOrd="0" destOrd="0" presId="urn:microsoft.com/office/officeart/2005/8/layout/default"/>
    <dgm:cxn modelId="{E1F65452-B8DF-4672-8637-57B8C087B38E}" srcId="{9066DFD7-93F1-4387-9C56-1DB8C33D48FD}" destId="{24EA3BB4-288F-42D0-808C-3E4164DBAEA6}" srcOrd="11" destOrd="0" parTransId="{B4498A0C-3C7E-4DBC-85A0-7DE696A2D786}" sibTransId="{4FC85456-3E89-418E-B84F-2253B74420C6}"/>
    <dgm:cxn modelId="{09FC0D54-AA5E-4507-859C-D1FA77B46440}" srcId="{9066DFD7-93F1-4387-9C56-1DB8C33D48FD}" destId="{3FFB3E08-31EC-4E62-9E94-114CE195AF83}" srcOrd="10" destOrd="0" parTransId="{31829BA0-DA41-4C29-BCAB-3333910ED48A}" sibTransId="{B3D855B7-0A3F-4370-A6D0-A9E1C2D0321D}"/>
    <dgm:cxn modelId="{2212A955-4971-4824-8C3A-32DEF570D94F}" type="presOf" srcId="{0ECBC59B-D747-4FC0-8A90-D319E071C297}" destId="{E9887B53-8C6A-4D62-9864-6096BE675A19}" srcOrd="0" destOrd="0" presId="urn:microsoft.com/office/officeart/2005/8/layout/default"/>
    <dgm:cxn modelId="{DB2E9A58-5901-46DD-A241-495696D017C9}" type="presOf" srcId="{56CA6540-0E0A-44AB-B9CF-4365BE0A9DF2}" destId="{BA4BB481-00AE-463B-AAC0-6DBE7019BE63}" srcOrd="0" destOrd="0" presId="urn:microsoft.com/office/officeart/2005/8/layout/default"/>
    <dgm:cxn modelId="{D7C54685-F593-42C5-AB01-8D4C104DF9EF}" srcId="{9066DFD7-93F1-4387-9C56-1DB8C33D48FD}" destId="{26CB7ECC-6F1A-414C-B0BA-CD65D491F551}" srcOrd="12" destOrd="0" parTransId="{1A6F295B-E1A7-42A8-8A88-B8F6AF9EF4EC}" sibTransId="{8DC072DE-A172-486B-9160-C34A7819D72B}"/>
    <dgm:cxn modelId="{F6156B85-77C5-459C-9D45-96F567949394}" srcId="{9066DFD7-93F1-4387-9C56-1DB8C33D48FD}" destId="{E2C54D7E-0AFB-4CFB-8BC5-443C645DEFB2}" srcOrd="9" destOrd="0" parTransId="{D9E12303-238B-46BF-86B6-F925389104B1}" sibTransId="{72792EAB-EBFD-460E-9E28-142A794C2909}"/>
    <dgm:cxn modelId="{BA4DFE8D-FA9B-4910-A9F0-D99E6D517248}" type="presOf" srcId="{833FAF89-A9AC-4F4F-B07E-49E623D8891E}" destId="{83FC5272-AE1D-4697-B412-35869DADB539}" srcOrd="0" destOrd="0" presId="urn:microsoft.com/office/officeart/2005/8/layout/default"/>
    <dgm:cxn modelId="{EB1E9E92-8F2A-4716-A516-EB40BCFE0004}" srcId="{9066DFD7-93F1-4387-9C56-1DB8C33D48FD}" destId="{3A2F297F-72B2-4487-890F-2194FD765C65}" srcOrd="8" destOrd="0" parTransId="{38272448-39EA-4B18-9DC7-5F977F72F7D8}" sibTransId="{1BB00673-D351-4A8D-AE3F-541FF7CFC276}"/>
    <dgm:cxn modelId="{F5BAADA5-1524-446C-B3F9-BEDAD40ED603}" srcId="{9066DFD7-93F1-4387-9C56-1DB8C33D48FD}" destId="{56CA6540-0E0A-44AB-B9CF-4365BE0A9DF2}" srcOrd="1" destOrd="0" parTransId="{64474B1E-BF8E-486F-AF22-B70833D3A9A0}" sibTransId="{EBFEB96F-C600-492B-978D-2AAC9FA04F40}"/>
    <dgm:cxn modelId="{7E0440A6-0810-4B9C-AAC2-AA6C07B2A821}" type="presOf" srcId="{9066DFD7-93F1-4387-9C56-1DB8C33D48FD}" destId="{22F516C9-042C-4BC5-AD8C-DCC571F650D6}" srcOrd="0" destOrd="0" presId="urn:microsoft.com/office/officeart/2005/8/layout/default"/>
    <dgm:cxn modelId="{3DE25CA7-7CE8-4553-AB3A-16EC977C68F4}" srcId="{9066DFD7-93F1-4387-9C56-1DB8C33D48FD}" destId="{515A8CC8-5437-4DC6-90EF-0A67902AB102}" srcOrd="4" destOrd="0" parTransId="{57F7AC68-4C71-4008-B30E-E49B0A26B263}" sibTransId="{9E644DAE-8699-4229-8328-3C901EED6B72}"/>
    <dgm:cxn modelId="{18C400AA-30AD-4D76-88FF-1BD9E773AACB}" type="presOf" srcId="{708AA1B9-3D44-4095-A869-1EE3F0F598AA}" destId="{31771616-D198-4EBF-9649-CB0FFA2E2EBA}" srcOrd="0" destOrd="0" presId="urn:microsoft.com/office/officeart/2005/8/layout/default"/>
    <dgm:cxn modelId="{20A7B6AA-2451-41A1-A10F-1037644DEADF}" type="presOf" srcId="{D45D12D7-E6D1-4443-A920-76AD808F17C8}" destId="{BC333252-7756-4B24-8274-8CF3D5BDF3CC}" srcOrd="0" destOrd="0" presId="urn:microsoft.com/office/officeart/2005/8/layout/default"/>
    <dgm:cxn modelId="{773E18B5-B143-4B7D-B735-A3B116F5B039}" srcId="{9066DFD7-93F1-4387-9C56-1DB8C33D48FD}" destId="{0ECBC59B-D747-4FC0-8A90-D319E071C297}" srcOrd="3" destOrd="0" parTransId="{152419D5-64AA-4204-BDCE-9D9FC83A5741}" sibTransId="{A04D28AC-8AC0-4132-AF42-E6FB4964F4EB}"/>
    <dgm:cxn modelId="{F1A930C2-C9B8-4D98-BC77-1A7486660B1B}" type="presOf" srcId="{26CB7ECC-6F1A-414C-B0BA-CD65D491F551}" destId="{F7A91256-96F6-4805-8766-9162FF3E614A}" srcOrd="0" destOrd="0" presId="urn:microsoft.com/office/officeart/2005/8/layout/default"/>
    <dgm:cxn modelId="{89F343C3-E88D-44FE-84DA-E8433ED94FCF}" srcId="{9066DFD7-93F1-4387-9C56-1DB8C33D48FD}" destId="{498400C8-0C73-486B-8709-4B2FE75F75F8}" srcOrd="14" destOrd="0" parTransId="{40EF33B0-D578-45E9-ACF5-C315AFE6C438}" sibTransId="{1CEE0CF2-3AF3-4B31-A908-26943AA95AA8}"/>
    <dgm:cxn modelId="{F8C7EDCC-C0B2-485B-A120-DF1B8EBDD838}" type="presOf" srcId="{498400C8-0C73-486B-8709-4B2FE75F75F8}" destId="{AC3E4A62-6029-466A-B704-F9CAE2B879E9}" srcOrd="0" destOrd="0" presId="urn:microsoft.com/office/officeart/2005/8/layout/default"/>
    <dgm:cxn modelId="{E91C24DA-00B5-4683-83A5-01DBE83A0CEE}" type="presOf" srcId="{515A8CC8-5437-4DC6-90EF-0A67902AB102}" destId="{A264DA63-A341-461B-B080-96337C68673C}" srcOrd="0" destOrd="0" presId="urn:microsoft.com/office/officeart/2005/8/layout/default"/>
    <dgm:cxn modelId="{761403E3-AEFF-4F37-8B85-04C759F83807}" type="presOf" srcId="{8B52076B-D9C5-472F-9280-7C35E8B86B20}" destId="{F7D5BD12-91EF-4D3C-AF90-2CB7883DEE32}" srcOrd="0" destOrd="0" presId="urn:microsoft.com/office/officeart/2005/8/layout/default"/>
    <dgm:cxn modelId="{C061F1EA-AEA9-4CCC-86AA-94C35C05BF23}" type="presOf" srcId="{E2C54D7E-0AFB-4CFB-8BC5-443C645DEFB2}" destId="{AE809D60-561F-4382-ADBC-216575C8A481}" srcOrd="0" destOrd="0" presId="urn:microsoft.com/office/officeart/2005/8/layout/default"/>
    <dgm:cxn modelId="{B742EAEE-F79A-4421-8BBB-6604156BB475}" type="presOf" srcId="{24EA3BB4-288F-42D0-808C-3E4164DBAEA6}" destId="{692189A5-45CA-45D0-A6EE-B60FC95BB3D3}" srcOrd="0" destOrd="0" presId="urn:microsoft.com/office/officeart/2005/8/layout/default"/>
    <dgm:cxn modelId="{9E7606F1-84E8-40CD-A610-B1910C1A90CD}" srcId="{9066DFD7-93F1-4387-9C56-1DB8C33D48FD}" destId="{708AA1B9-3D44-4095-A869-1EE3F0F598AA}" srcOrd="7" destOrd="0" parTransId="{1C44A60E-D3B0-47F0-99A2-8C0AABF5039F}" sibTransId="{95EB0FB1-D2D4-4576-993B-3A221A8BA5C7}"/>
    <dgm:cxn modelId="{056767FA-23AE-45CE-8422-2C521EDCEADF}" srcId="{9066DFD7-93F1-4387-9C56-1DB8C33D48FD}" destId="{17C511CA-68AC-4EAC-8495-2402BABE9C32}" srcOrd="13" destOrd="0" parTransId="{A14D0E08-1DA8-4270-A698-410BAAF84549}" sibTransId="{1CDC47B7-5279-411C-9304-DD86E6E0118B}"/>
    <dgm:cxn modelId="{1A0241EC-0D15-48CA-9197-236199B5D9A0}" type="presParOf" srcId="{22F516C9-042C-4BC5-AD8C-DCC571F650D6}" destId="{F7D5BD12-91EF-4D3C-AF90-2CB7883DEE32}" srcOrd="0" destOrd="0" presId="urn:microsoft.com/office/officeart/2005/8/layout/default"/>
    <dgm:cxn modelId="{CD5C0F66-314C-4D5B-B443-2F667217A442}" type="presParOf" srcId="{22F516C9-042C-4BC5-AD8C-DCC571F650D6}" destId="{79BACEDA-5696-456C-844E-74FC966909CA}" srcOrd="1" destOrd="0" presId="urn:microsoft.com/office/officeart/2005/8/layout/default"/>
    <dgm:cxn modelId="{0F1FEA96-8F63-4CAB-8D37-74476D0B9A4F}" type="presParOf" srcId="{22F516C9-042C-4BC5-AD8C-DCC571F650D6}" destId="{BA4BB481-00AE-463B-AAC0-6DBE7019BE63}" srcOrd="2" destOrd="0" presId="urn:microsoft.com/office/officeart/2005/8/layout/default"/>
    <dgm:cxn modelId="{64F56E6A-C86D-49F9-8E39-843D8920665A}" type="presParOf" srcId="{22F516C9-042C-4BC5-AD8C-DCC571F650D6}" destId="{AF8EA06F-9A5D-4361-94AE-92443D563D04}" srcOrd="3" destOrd="0" presId="urn:microsoft.com/office/officeart/2005/8/layout/default"/>
    <dgm:cxn modelId="{BD3A6F78-8FCE-4E4B-B2C2-CF502C1D9246}" type="presParOf" srcId="{22F516C9-042C-4BC5-AD8C-DCC571F650D6}" destId="{2F14A889-C299-4F11-B60F-9A16CCC08917}" srcOrd="4" destOrd="0" presId="urn:microsoft.com/office/officeart/2005/8/layout/default"/>
    <dgm:cxn modelId="{A1730876-96D1-402B-95F2-4F542DC615BD}" type="presParOf" srcId="{22F516C9-042C-4BC5-AD8C-DCC571F650D6}" destId="{F58052CF-3F5A-4EC9-A251-D6F3F627F33F}" srcOrd="5" destOrd="0" presId="urn:microsoft.com/office/officeart/2005/8/layout/default"/>
    <dgm:cxn modelId="{2B033D77-3DED-4CD0-B1AD-D482902EFA52}" type="presParOf" srcId="{22F516C9-042C-4BC5-AD8C-DCC571F650D6}" destId="{E9887B53-8C6A-4D62-9864-6096BE675A19}" srcOrd="6" destOrd="0" presId="urn:microsoft.com/office/officeart/2005/8/layout/default"/>
    <dgm:cxn modelId="{E0506C4E-5750-4BD0-ADC0-500283D753EB}" type="presParOf" srcId="{22F516C9-042C-4BC5-AD8C-DCC571F650D6}" destId="{FDC97EE5-1BA6-45B6-B91D-5C869B8C1B79}" srcOrd="7" destOrd="0" presId="urn:microsoft.com/office/officeart/2005/8/layout/default"/>
    <dgm:cxn modelId="{E6303C83-60A8-4705-ACCC-51EF65F124B8}" type="presParOf" srcId="{22F516C9-042C-4BC5-AD8C-DCC571F650D6}" destId="{A264DA63-A341-461B-B080-96337C68673C}" srcOrd="8" destOrd="0" presId="urn:microsoft.com/office/officeart/2005/8/layout/default"/>
    <dgm:cxn modelId="{28EA76A8-5F07-47B4-B639-F7FC2F97DC6F}" type="presParOf" srcId="{22F516C9-042C-4BC5-AD8C-DCC571F650D6}" destId="{A684F6C3-DD7F-48B5-96C4-CE7E4F9270C5}" srcOrd="9" destOrd="0" presId="urn:microsoft.com/office/officeart/2005/8/layout/default"/>
    <dgm:cxn modelId="{A0D085EB-57A1-4386-8858-D32E990523F7}" type="presParOf" srcId="{22F516C9-042C-4BC5-AD8C-DCC571F650D6}" destId="{BC333252-7756-4B24-8274-8CF3D5BDF3CC}" srcOrd="10" destOrd="0" presId="urn:microsoft.com/office/officeart/2005/8/layout/default"/>
    <dgm:cxn modelId="{C833124D-2CC0-4278-B10F-5F521FA6A11F}" type="presParOf" srcId="{22F516C9-042C-4BC5-AD8C-DCC571F650D6}" destId="{BF04798E-BF4A-4B94-A50C-24F4EF43B4B9}" srcOrd="11" destOrd="0" presId="urn:microsoft.com/office/officeart/2005/8/layout/default"/>
    <dgm:cxn modelId="{3461B516-E7D1-4248-A7D9-5D0C45F0AAC0}" type="presParOf" srcId="{22F516C9-042C-4BC5-AD8C-DCC571F650D6}" destId="{52923D9C-32A9-4B9B-9D71-F5BBE725B73C}" srcOrd="12" destOrd="0" presId="urn:microsoft.com/office/officeart/2005/8/layout/default"/>
    <dgm:cxn modelId="{B0874E8C-820B-403D-BE22-3218783A7E12}" type="presParOf" srcId="{22F516C9-042C-4BC5-AD8C-DCC571F650D6}" destId="{8FED2C80-64A5-42CC-B5FA-DDBBFF1EDB91}" srcOrd="13" destOrd="0" presId="urn:microsoft.com/office/officeart/2005/8/layout/default"/>
    <dgm:cxn modelId="{43455363-C25E-4854-9D13-3EE6EDB06360}" type="presParOf" srcId="{22F516C9-042C-4BC5-AD8C-DCC571F650D6}" destId="{31771616-D198-4EBF-9649-CB0FFA2E2EBA}" srcOrd="14" destOrd="0" presId="urn:microsoft.com/office/officeart/2005/8/layout/default"/>
    <dgm:cxn modelId="{EAA2A043-DBAB-42A6-9C6E-A3B2EB344CED}" type="presParOf" srcId="{22F516C9-042C-4BC5-AD8C-DCC571F650D6}" destId="{696FB4F6-29EA-4873-BCC0-DCD77040DF6D}" srcOrd="15" destOrd="0" presId="urn:microsoft.com/office/officeart/2005/8/layout/default"/>
    <dgm:cxn modelId="{902C0634-7A3F-4EF6-811A-B2D0758459E2}" type="presParOf" srcId="{22F516C9-042C-4BC5-AD8C-DCC571F650D6}" destId="{44D69C51-E692-425F-A514-951A48EB040C}" srcOrd="16" destOrd="0" presId="urn:microsoft.com/office/officeart/2005/8/layout/default"/>
    <dgm:cxn modelId="{91B4E959-DC46-4DA3-B3E1-EF754AC61859}" type="presParOf" srcId="{22F516C9-042C-4BC5-AD8C-DCC571F650D6}" destId="{80044A84-2424-4B15-B7FC-F3C5F22F4678}" srcOrd="17" destOrd="0" presId="urn:microsoft.com/office/officeart/2005/8/layout/default"/>
    <dgm:cxn modelId="{0E9BCC98-B08B-43F4-910F-FF5DF629F2EC}" type="presParOf" srcId="{22F516C9-042C-4BC5-AD8C-DCC571F650D6}" destId="{AE809D60-561F-4382-ADBC-216575C8A481}" srcOrd="18" destOrd="0" presId="urn:microsoft.com/office/officeart/2005/8/layout/default"/>
    <dgm:cxn modelId="{50EEB837-F310-4622-B6C6-3E652DBDA898}" type="presParOf" srcId="{22F516C9-042C-4BC5-AD8C-DCC571F650D6}" destId="{C67E77D2-6ABA-4569-A3D2-6B841BC46639}" srcOrd="19" destOrd="0" presId="urn:microsoft.com/office/officeart/2005/8/layout/default"/>
    <dgm:cxn modelId="{C0894229-4058-4278-B2DC-E1E06F621E79}" type="presParOf" srcId="{22F516C9-042C-4BC5-AD8C-DCC571F650D6}" destId="{0F05E717-58F2-4B31-9CDF-5DA91C4BDCDD}" srcOrd="20" destOrd="0" presId="urn:microsoft.com/office/officeart/2005/8/layout/default"/>
    <dgm:cxn modelId="{944AD1BA-42F7-41E0-A2FC-8F7917E2A1E1}" type="presParOf" srcId="{22F516C9-042C-4BC5-AD8C-DCC571F650D6}" destId="{B57E6DC6-6475-48FB-AA62-6F9DDFC0AF3E}" srcOrd="21" destOrd="0" presId="urn:microsoft.com/office/officeart/2005/8/layout/default"/>
    <dgm:cxn modelId="{7B741162-6B13-493D-AECD-A62286103916}" type="presParOf" srcId="{22F516C9-042C-4BC5-AD8C-DCC571F650D6}" destId="{692189A5-45CA-45D0-A6EE-B60FC95BB3D3}" srcOrd="22" destOrd="0" presId="urn:microsoft.com/office/officeart/2005/8/layout/default"/>
    <dgm:cxn modelId="{AEAC2868-C88F-491D-9BE0-4DAAE56B28AE}" type="presParOf" srcId="{22F516C9-042C-4BC5-AD8C-DCC571F650D6}" destId="{F56746DA-1063-4DCD-9312-AAF52528B17F}" srcOrd="23" destOrd="0" presId="urn:microsoft.com/office/officeart/2005/8/layout/default"/>
    <dgm:cxn modelId="{8ADED865-48EF-4594-8804-DFE95B744A02}" type="presParOf" srcId="{22F516C9-042C-4BC5-AD8C-DCC571F650D6}" destId="{F7A91256-96F6-4805-8766-9162FF3E614A}" srcOrd="24" destOrd="0" presId="urn:microsoft.com/office/officeart/2005/8/layout/default"/>
    <dgm:cxn modelId="{29CE16DE-19B7-4124-9529-0D153F82F522}" type="presParOf" srcId="{22F516C9-042C-4BC5-AD8C-DCC571F650D6}" destId="{7469D113-D49F-410E-9B5D-D6AF41E2BB55}" srcOrd="25" destOrd="0" presId="urn:microsoft.com/office/officeart/2005/8/layout/default"/>
    <dgm:cxn modelId="{EB1CE061-11FD-4DEE-B03B-2CBE5786D63F}" type="presParOf" srcId="{22F516C9-042C-4BC5-AD8C-DCC571F650D6}" destId="{E28698FC-84A2-4B4B-8848-E9C3F3462028}" srcOrd="26" destOrd="0" presId="urn:microsoft.com/office/officeart/2005/8/layout/default"/>
    <dgm:cxn modelId="{0418BEDF-F69B-4414-9C49-098FBEB2EAE5}" type="presParOf" srcId="{22F516C9-042C-4BC5-AD8C-DCC571F650D6}" destId="{23CD61AA-33A7-4469-8CD7-607A7FD6898F}" srcOrd="27" destOrd="0" presId="urn:microsoft.com/office/officeart/2005/8/layout/default"/>
    <dgm:cxn modelId="{293D8F07-E087-42E9-96A8-7C178CE5CACB}" type="presParOf" srcId="{22F516C9-042C-4BC5-AD8C-DCC571F650D6}" destId="{AC3E4A62-6029-466A-B704-F9CAE2B879E9}" srcOrd="28" destOrd="0" presId="urn:microsoft.com/office/officeart/2005/8/layout/default"/>
    <dgm:cxn modelId="{69D6549D-4698-484E-A9C9-F205FF67DEFF}" type="presParOf" srcId="{22F516C9-042C-4BC5-AD8C-DCC571F650D6}" destId="{65D00969-B5FC-40A5-9BF1-05081D95CA46}" srcOrd="29" destOrd="0" presId="urn:microsoft.com/office/officeart/2005/8/layout/default"/>
    <dgm:cxn modelId="{5E59EBF3-AE19-4167-88EE-3FA12D9FD59F}" type="presParOf" srcId="{22F516C9-042C-4BC5-AD8C-DCC571F650D6}" destId="{83FC5272-AE1D-4697-B412-35869DADB539}"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AAB9A-B22F-4DC9-AD6A-FFB100073711}">
      <dsp:nvSpPr>
        <dsp:cNvPr id="0" name=""/>
        <dsp:cNvSpPr/>
      </dsp:nvSpPr>
      <dsp:spPr>
        <a:xfrm>
          <a:off x="3194" y="1507516"/>
          <a:ext cx="2211220" cy="909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Tax Credit Award</a:t>
          </a:r>
        </a:p>
      </dsp:txBody>
      <dsp:txXfrm>
        <a:off x="3194" y="1507516"/>
        <a:ext cx="2211220" cy="606442"/>
      </dsp:txXfrm>
    </dsp:sp>
    <dsp:sp modelId="{112EE8A7-06F6-4C70-AA13-D12419AD5EF8}">
      <dsp:nvSpPr>
        <dsp:cNvPr id="0" name=""/>
        <dsp:cNvSpPr/>
      </dsp:nvSpPr>
      <dsp:spPr>
        <a:xfrm>
          <a:off x="456094" y="2113959"/>
          <a:ext cx="2211220" cy="4174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9% Carryover Allocation </a:t>
          </a:r>
        </a:p>
        <a:p>
          <a:pPr marL="171450" lvl="1" indent="-171450" algn="l" defTabSz="711200">
            <a:lnSpc>
              <a:spcPct val="90000"/>
            </a:lnSpc>
            <a:spcBef>
              <a:spcPct val="0"/>
            </a:spcBef>
            <a:spcAft>
              <a:spcPct val="15000"/>
            </a:spcAft>
            <a:buChar char="•"/>
          </a:pPr>
          <a:r>
            <a:rPr lang="en-US" sz="1600" kern="1200" dirty="0"/>
            <a:t>4% Letter of Determination (LOD)/42M</a:t>
          </a:r>
        </a:p>
        <a:p>
          <a:pPr marL="171450" lvl="1" indent="-171450" algn="l" defTabSz="711200">
            <a:lnSpc>
              <a:spcPct val="90000"/>
            </a:lnSpc>
            <a:spcBef>
              <a:spcPct val="0"/>
            </a:spcBef>
            <a:spcAft>
              <a:spcPct val="15000"/>
            </a:spcAft>
            <a:buChar char="•"/>
          </a:pPr>
          <a:r>
            <a:rPr lang="en-US" sz="1600" kern="1200" dirty="0"/>
            <a:t>Link to Construction Services documents on our public website to start submitting required submissions is included in award</a:t>
          </a:r>
        </a:p>
      </dsp:txBody>
      <dsp:txXfrm>
        <a:off x="520858" y="2178723"/>
        <a:ext cx="2081692" cy="4045459"/>
      </dsp:txXfrm>
    </dsp:sp>
    <dsp:sp modelId="{26DD689B-83C5-4588-B430-6502A59A8EE7}">
      <dsp:nvSpPr>
        <dsp:cNvPr id="0" name=""/>
        <dsp:cNvSpPr/>
      </dsp:nvSpPr>
      <dsp:spPr>
        <a:xfrm>
          <a:off x="2549627" y="1535473"/>
          <a:ext cx="710651" cy="550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549627" y="1645579"/>
        <a:ext cx="545492" cy="330317"/>
      </dsp:txXfrm>
    </dsp:sp>
    <dsp:sp modelId="{86176459-9A7A-47C9-A924-543DF28167BC}">
      <dsp:nvSpPr>
        <dsp:cNvPr id="0" name=""/>
        <dsp:cNvSpPr/>
      </dsp:nvSpPr>
      <dsp:spPr>
        <a:xfrm>
          <a:off x="3555266" y="1507516"/>
          <a:ext cx="2211220" cy="909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60 Day Submission</a:t>
          </a:r>
        </a:p>
      </dsp:txBody>
      <dsp:txXfrm>
        <a:off x="3555266" y="1507516"/>
        <a:ext cx="2211220" cy="606442"/>
      </dsp:txXfrm>
    </dsp:sp>
    <dsp:sp modelId="{725A2D49-69F9-47CF-951C-51401C9FDC09}">
      <dsp:nvSpPr>
        <dsp:cNvPr id="0" name=""/>
        <dsp:cNvSpPr/>
      </dsp:nvSpPr>
      <dsp:spPr>
        <a:xfrm>
          <a:off x="4008167" y="2113959"/>
          <a:ext cx="2211220" cy="4174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Construction Services Team (CS) required submission</a:t>
          </a:r>
        </a:p>
        <a:p>
          <a:pPr marL="171450" lvl="1" indent="-171450" algn="l" defTabSz="711200">
            <a:lnSpc>
              <a:spcPct val="90000"/>
            </a:lnSpc>
            <a:spcBef>
              <a:spcPct val="0"/>
            </a:spcBef>
            <a:spcAft>
              <a:spcPct val="15000"/>
            </a:spcAft>
            <a:buChar char="•"/>
          </a:pPr>
          <a:r>
            <a:rPr lang="en-US" sz="1600" kern="1200" dirty="0"/>
            <a:t>Due 60 days after Tax Credit Award</a:t>
          </a:r>
        </a:p>
        <a:p>
          <a:pPr marL="171450" lvl="1" indent="-171450" algn="l" defTabSz="711200">
            <a:lnSpc>
              <a:spcPct val="90000"/>
            </a:lnSpc>
            <a:spcBef>
              <a:spcPct val="0"/>
            </a:spcBef>
            <a:spcAft>
              <a:spcPct val="15000"/>
            </a:spcAft>
            <a:buChar char="•"/>
          </a:pPr>
          <a:r>
            <a:rPr lang="en-US" sz="1600" kern="1200" dirty="0"/>
            <a:t>Start of Bi-monthly calls to keep deal moving</a:t>
          </a:r>
        </a:p>
      </dsp:txBody>
      <dsp:txXfrm>
        <a:off x="4072931" y="2178723"/>
        <a:ext cx="2081692" cy="4045459"/>
      </dsp:txXfrm>
    </dsp:sp>
    <dsp:sp modelId="{6A22ECCB-FB78-4A78-9B54-3940648D778F}">
      <dsp:nvSpPr>
        <dsp:cNvPr id="0" name=""/>
        <dsp:cNvSpPr/>
      </dsp:nvSpPr>
      <dsp:spPr>
        <a:xfrm>
          <a:off x="6101700" y="1535473"/>
          <a:ext cx="710651" cy="550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01700" y="1645579"/>
        <a:ext cx="545492" cy="330317"/>
      </dsp:txXfrm>
    </dsp:sp>
    <dsp:sp modelId="{B53A09A0-2513-4A10-A03E-C11B121DB01B}">
      <dsp:nvSpPr>
        <dsp:cNvPr id="0" name=""/>
        <dsp:cNvSpPr/>
      </dsp:nvSpPr>
      <dsp:spPr>
        <a:xfrm>
          <a:off x="7107339" y="1507516"/>
          <a:ext cx="2211220" cy="909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Review Submission</a:t>
          </a:r>
        </a:p>
      </dsp:txBody>
      <dsp:txXfrm>
        <a:off x="7107339" y="1507516"/>
        <a:ext cx="2211220" cy="606442"/>
      </dsp:txXfrm>
    </dsp:sp>
    <dsp:sp modelId="{C14324F7-6D8E-43E2-B1EF-F7B40F475D67}">
      <dsp:nvSpPr>
        <dsp:cNvPr id="0" name=""/>
        <dsp:cNvSpPr/>
      </dsp:nvSpPr>
      <dsp:spPr>
        <a:xfrm>
          <a:off x="7560240" y="2113959"/>
          <a:ext cx="2211220" cy="4174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CS Team required submission</a:t>
          </a:r>
        </a:p>
        <a:p>
          <a:pPr marL="171450" lvl="1" indent="-171450" algn="l" defTabSz="711200">
            <a:lnSpc>
              <a:spcPct val="90000"/>
            </a:lnSpc>
            <a:spcBef>
              <a:spcPct val="0"/>
            </a:spcBef>
            <a:spcAft>
              <a:spcPct val="15000"/>
            </a:spcAft>
            <a:buChar char="•"/>
          </a:pPr>
          <a:r>
            <a:rPr lang="en-US" sz="1600" kern="1200" dirty="0"/>
            <a:t>Due 45-60 days prior to sending the Loan Closing Submission</a:t>
          </a:r>
        </a:p>
        <a:p>
          <a:pPr marL="171450" lvl="1" indent="-171450" algn="l" defTabSz="711200">
            <a:lnSpc>
              <a:spcPct val="90000"/>
            </a:lnSpc>
            <a:spcBef>
              <a:spcPct val="0"/>
            </a:spcBef>
            <a:spcAft>
              <a:spcPct val="15000"/>
            </a:spcAft>
            <a:buChar char="•"/>
          </a:pPr>
          <a:r>
            <a:rPr lang="en-US" sz="1600" kern="1200" dirty="0"/>
            <a:t>Used to review and confirm  construction hard cost</a:t>
          </a:r>
        </a:p>
        <a:p>
          <a:pPr marL="171450" lvl="1" indent="-171450" algn="l" defTabSz="711200">
            <a:lnSpc>
              <a:spcPct val="90000"/>
            </a:lnSpc>
            <a:spcBef>
              <a:spcPct val="0"/>
            </a:spcBef>
            <a:spcAft>
              <a:spcPct val="15000"/>
            </a:spcAft>
            <a:buChar char="•"/>
          </a:pPr>
          <a:r>
            <a:rPr lang="en-US" sz="1600" kern="1200" dirty="0"/>
            <a:t>Once confirmed, sent to Underwriting (UW) for review for Loan Closing approval</a:t>
          </a:r>
        </a:p>
      </dsp:txBody>
      <dsp:txXfrm>
        <a:off x="7625004" y="2178723"/>
        <a:ext cx="2081692" cy="4045459"/>
      </dsp:txXfrm>
    </dsp:sp>
    <dsp:sp modelId="{9709B521-B2F0-4375-B2FF-7A4D4C5C03FF}">
      <dsp:nvSpPr>
        <dsp:cNvPr id="0" name=""/>
        <dsp:cNvSpPr/>
      </dsp:nvSpPr>
      <dsp:spPr>
        <a:xfrm>
          <a:off x="9653773" y="1535473"/>
          <a:ext cx="710651" cy="550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9653773" y="1645579"/>
        <a:ext cx="545492" cy="330317"/>
      </dsp:txXfrm>
    </dsp:sp>
    <dsp:sp modelId="{3A38F14E-E53B-49A2-84CC-57A98778E0B0}">
      <dsp:nvSpPr>
        <dsp:cNvPr id="0" name=""/>
        <dsp:cNvSpPr/>
      </dsp:nvSpPr>
      <dsp:spPr>
        <a:xfrm>
          <a:off x="10659412" y="1507516"/>
          <a:ext cx="2211220" cy="909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Loan Closing Submission </a:t>
          </a:r>
        </a:p>
      </dsp:txBody>
      <dsp:txXfrm>
        <a:off x="10659412" y="1507516"/>
        <a:ext cx="2211220" cy="606442"/>
      </dsp:txXfrm>
    </dsp:sp>
    <dsp:sp modelId="{A1F12400-BA3B-4E7C-807F-3FDACE40D841}">
      <dsp:nvSpPr>
        <dsp:cNvPr id="0" name=""/>
        <dsp:cNvSpPr/>
      </dsp:nvSpPr>
      <dsp:spPr>
        <a:xfrm>
          <a:off x="11112313" y="2113959"/>
          <a:ext cx="2211220" cy="4174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CS Team required submission</a:t>
          </a:r>
        </a:p>
        <a:p>
          <a:pPr marL="171450" lvl="1" indent="-171450" algn="l" defTabSz="711200">
            <a:lnSpc>
              <a:spcPct val="90000"/>
            </a:lnSpc>
            <a:spcBef>
              <a:spcPct val="0"/>
            </a:spcBef>
            <a:spcAft>
              <a:spcPct val="15000"/>
            </a:spcAft>
            <a:buChar char="•"/>
          </a:pPr>
          <a:r>
            <a:rPr lang="en-US" sz="1600" kern="1200" dirty="0"/>
            <a:t>Due 10 days prior to closing</a:t>
          </a:r>
        </a:p>
        <a:p>
          <a:pPr marL="171450" lvl="1" indent="-171450" algn="l" defTabSz="711200">
            <a:lnSpc>
              <a:spcPct val="90000"/>
            </a:lnSpc>
            <a:spcBef>
              <a:spcPct val="0"/>
            </a:spcBef>
            <a:spcAft>
              <a:spcPct val="15000"/>
            </a:spcAft>
            <a:buChar char="•"/>
          </a:pPr>
          <a:r>
            <a:rPr lang="en-US" sz="1600" kern="1200" dirty="0"/>
            <a:t>Construction hard cost should be same as submitted at Review Submission</a:t>
          </a:r>
        </a:p>
        <a:p>
          <a:pPr marL="171450" lvl="1" indent="-171450" algn="l" defTabSz="711200">
            <a:lnSpc>
              <a:spcPct val="90000"/>
            </a:lnSpc>
            <a:spcBef>
              <a:spcPct val="0"/>
            </a:spcBef>
            <a:spcAft>
              <a:spcPct val="15000"/>
            </a:spcAft>
            <a:buChar char="•"/>
          </a:pPr>
          <a:r>
            <a:rPr lang="en-US" sz="1600" kern="1200" dirty="0"/>
            <a:t>Updated UW workbook due at this time with updated financial commitments</a:t>
          </a:r>
        </a:p>
        <a:p>
          <a:pPr marL="171450" lvl="1" indent="-171450" algn="l" defTabSz="711200">
            <a:lnSpc>
              <a:spcPct val="90000"/>
            </a:lnSpc>
            <a:spcBef>
              <a:spcPct val="0"/>
            </a:spcBef>
            <a:spcAft>
              <a:spcPct val="15000"/>
            </a:spcAft>
            <a:buChar char="•"/>
          </a:pPr>
          <a:r>
            <a:rPr lang="en-US" sz="1600" kern="1200" dirty="0"/>
            <a:t>Full/final UW review</a:t>
          </a:r>
        </a:p>
      </dsp:txBody>
      <dsp:txXfrm>
        <a:off x="11177077" y="2178723"/>
        <a:ext cx="2081692" cy="4045459"/>
      </dsp:txXfrm>
    </dsp:sp>
    <dsp:sp modelId="{E43246B5-092F-4640-A9CB-61AACDB64474}">
      <dsp:nvSpPr>
        <dsp:cNvPr id="0" name=""/>
        <dsp:cNvSpPr/>
      </dsp:nvSpPr>
      <dsp:spPr>
        <a:xfrm>
          <a:off x="13205846" y="1535473"/>
          <a:ext cx="710651" cy="550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205846" y="1645579"/>
        <a:ext cx="545492" cy="330317"/>
      </dsp:txXfrm>
    </dsp:sp>
    <dsp:sp modelId="{B5AA7995-EA41-4CBB-B367-FC9D5641A2E9}">
      <dsp:nvSpPr>
        <dsp:cNvPr id="0" name=""/>
        <dsp:cNvSpPr/>
      </dsp:nvSpPr>
      <dsp:spPr>
        <a:xfrm>
          <a:off x="14211485" y="1507516"/>
          <a:ext cx="2211220" cy="909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Drafting Loan Documents</a:t>
          </a:r>
        </a:p>
      </dsp:txBody>
      <dsp:txXfrm>
        <a:off x="14211485" y="1507516"/>
        <a:ext cx="2211220" cy="606442"/>
      </dsp:txXfrm>
    </dsp:sp>
    <dsp:sp modelId="{9A9825AC-2358-4646-B36B-BC2A672BE7B0}">
      <dsp:nvSpPr>
        <dsp:cNvPr id="0" name=""/>
        <dsp:cNvSpPr/>
      </dsp:nvSpPr>
      <dsp:spPr>
        <a:xfrm>
          <a:off x="14664385" y="2113959"/>
          <a:ext cx="2211220" cy="4174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UW Team has finalized underwriting</a:t>
          </a:r>
        </a:p>
        <a:p>
          <a:pPr marL="171450" lvl="1" indent="-171450" algn="l" defTabSz="711200">
            <a:lnSpc>
              <a:spcPct val="90000"/>
            </a:lnSpc>
            <a:spcBef>
              <a:spcPct val="0"/>
            </a:spcBef>
            <a:spcAft>
              <a:spcPct val="15000"/>
            </a:spcAft>
            <a:buChar char="•"/>
          </a:pPr>
          <a:r>
            <a:rPr lang="en-US" sz="1600" kern="1200" dirty="0"/>
            <a:t>CS Team has finalized construction hard costs to match UW workbook</a:t>
          </a:r>
        </a:p>
        <a:p>
          <a:pPr marL="171450" lvl="1" indent="-171450" algn="l" defTabSz="711200">
            <a:lnSpc>
              <a:spcPct val="90000"/>
            </a:lnSpc>
            <a:spcBef>
              <a:spcPct val="0"/>
            </a:spcBef>
            <a:spcAft>
              <a:spcPct val="15000"/>
            </a:spcAft>
            <a:buChar char="•"/>
          </a:pPr>
          <a:r>
            <a:rPr lang="en-US" sz="1600" kern="1200" dirty="0"/>
            <a:t>John Grubb and/or Nick Sexton drafts closing documents based on finalized UW workbook</a:t>
          </a:r>
        </a:p>
      </dsp:txBody>
      <dsp:txXfrm>
        <a:off x="14729149" y="2178723"/>
        <a:ext cx="2081692" cy="4045459"/>
      </dsp:txXfrm>
    </dsp:sp>
    <dsp:sp modelId="{E9057B79-D198-408C-B4E1-C2DE7DD9C214}">
      <dsp:nvSpPr>
        <dsp:cNvPr id="0" name=""/>
        <dsp:cNvSpPr/>
      </dsp:nvSpPr>
      <dsp:spPr>
        <a:xfrm>
          <a:off x="16757918" y="1535473"/>
          <a:ext cx="710651" cy="550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6757918" y="1645579"/>
        <a:ext cx="545492" cy="330317"/>
      </dsp:txXfrm>
    </dsp:sp>
    <dsp:sp modelId="{7DDCA73D-A5A5-4A19-B291-184800E294F8}">
      <dsp:nvSpPr>
        <dsp:cNvPr id="0" name=""/>
        <dsp:cNvSpPr/>
      </dsp:nvSpPr>
      <dsp:spPr>
        <a:xfrm>
          <a:off x="17763557" y="1507516"/>
          <a:ext cx="2211220" cy="909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Due Diligence Closing</a:t>
          </a:r>
        </a:p>
      </dsp:txBody>
      <dsp:txXfrm>
        <a:off x="17763557" y="1507516"/>
        <a:ext cx="2211220" cy="606442"/>
      </dsp:txXfrm>
    </dsp:sp>
    <dsp:sp modelId="{354DC701-B886-46A8-B388-081C1DD076E7}">
      <dsp:nvSpPr>
        <dsp:cNvPr id="0" name=""/>
        <dsp:cNvSpPr/>
      </dsp:nvSpPr>
      <dsp:spPr>
        <a:xfrm>
          <a:off x="18216458" y="2113959"/>
          <a:ext cx="2211220" cy="4174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John Grubb and/or Nick Sexton works out issues and questions with Kemyatta, Mitch, UW, and CS</a:t>
          </a:r>
        </a:p>
        <a:p>
          <a:pPr marL="171450" lvl="1" indent="-171450" algn="l" defTabSz="711200">
            <a:lnSpc>
              <a:spcPct val="90000"/>
            </a:lnSpc>
            <a:spcBef>
              <a:spcPct val="0"/>
            </a:spcBef>
            <a:spcAft>
              <a:spcPct val="15000"/>
            </a:spcAft>
            <a:buChar char="•"/>
          </a:pPr>
          <a:r>
            <a:rPr lang="en-US" sz="1600" kern="1200" dirty="0"/>
            <a:t>John Grubb and/or Nick Sexton coordinates with the developer’s attorney as well.</a:t>
          </a:r>
        </a:p>
      </dsp:txBody>
      <dsp:txXfrm>
        <a:off x="18281222" y="2178723"/>
        <a:ext cx="2081692" cy="4045459"/>
      </dsp:txXfrm>
    </dsp:sp>
    <dsp:sp modelId="{A9B85D0A-48A3-48B8-8A9B-A0128BC1F9F7}">
      <dsp:nvSpPr>
        <dsp:cNvPr id="0" name=""/>
        <dsp:cNvSpPr/>
      </dsp:nvSpPr>
      <dsp:spPr>
        <a:xfrm>
          <a:off x="20309991" y="1535473"/>
          <a:ext cx="710651" cy="550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309991" y="1645579"/>
        <a:ext cx="545492" cy="330317"/>
      </dsp:txXfrm>
    </dsp:sp>
    <dsp:sp modelId="{05CBB34C-E139-4FEA-A192-C9A10F3FF503}">
      <dsp:nvSpPr>
        <dsp:cNvPr id="0" name=""/>
        <dsp:cNvSpPr/>
      </dsp:nvSpPr>
      <dsp:spPr>
        <a:xfrm>
          <a:off x="21315630" y="1507516"/>
          <a:ext cx="2211220" cy="909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Closing</a:t>
          </a:r>
        </a:p>
      </dsp:txBody>
      <dsp:txXfrm>
        <a:off x="21315630" y="1507516"/>
        <a:ext cx="2211220" cy="606442"/>
      </dsp:txXfrm>
    </dsp:sp>
    <dsp:sp modelId="{D9C0C8F9-2144-4C72-BDCB-CB05BE8CF9A1}">
      <dsp:nvSpPr>
        <dsp:cNvPr id="0" name=""/>
        <dsp:cNvSpPr/>
      </dsp:nvSpPr>
      <dsp:spPr>
        <a:xfrm>
          <a:off x="21768531" y="2113959"/>
          <a:ext cx="2211220" cy="4174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Developer/Owner signs closing documents for DCA</a:t>
          </a:r>
        </a:p>
        <a:p>
          <a:pPr marL="171450" lvl="1" indent="-171450" algn="l" defTabSz="711200">
            <a:lnSpc>
              <a:spcPct val="90000"/>
            </a:lnSpc>
            <a:spcBef>
              <a:spcPct val="0"/>
            </a:spcBef>
            <a:spcAft>
              <a:spcPct val="15000"/>
            </a:spcAft>
            <a:buChar char="•"/>
          </a:pPr>
          <a:r>
            <a:rPr lang="en-US" sz="1600" kern="1200" dirty="0"/>
            <a:t>CS and Federal Compliance Team holds Pre-Construction Meeting with Development team for expectations on the awarded funds for draw submissions</a:t>
          </a:r>
        </a:p>
      </dsp:txBody>
      <dsp:txXfrm>
        <a:off x="21833295" y="2178723"/>
        <a:ext cx="2081692" cy="4045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CA3AF-67D7-433C-953E-156CB82DCE23}">
      <dsp:nvSpPr>
        <dsp:cNvPr id="0" name=""/>
        <dsp:cNvSpPr/>
      </dsp:nvSpPr>
      <dsp:spPr>
        <a:xfrm>
          <a:off x="98" y="167280"/>
          <a:ext cx="9454790" cy="175793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207264" rIns="362712" bIns="207264" numCol="1" spcCol="1270" anchor="ctr" anchorCtr="0">
          <a:noAutofit/>
        </a:bodyPr>
        <a:lstStyle/>
        <a:p>
          <a:pPr marL="0" lvl="0" indent="0" algn="ctr" defTabSz="2266950">
            <a:lnSpc>
              <a:spcPct val="90000"/>
            </a:lnSpc>
            <a:spcBef>
              <a:spcPct val="0"/>
            </a:spcBef>
            <a:spcAft>
              <a:spcPct val="35000"/>
            </a:spcAft>
            <a:buNone/>
          </a:pPr>
          <a:r>
            <a:rPr lang="en-US" sz="5100" kern="1200" dirty="0"/>
            <a:t>DCA as the Housing Tax Credit (LIHTC) Allocator</a:t>
          </a:r>
        </a:p>
      </dsp:txBody>
      <dsp:txXfrm>
        <a:off x="98" y="167280"/>
        <a:ext cx="9454790" cy="1757939"/>
      </dsp:txXfrm>
    </dsp:sp>
    <dsp:sp modelId="{D12AA44D-BCC2-4155-BC6B-9EF6411E7F0A}">
      <dsp:nvSpPr>
        <dsp:cNvPr id="0" name=""/>
        <dsp:cNvSpPr/>
      </dsp:nvSpPr>
      <dsp:spPr>
        <a:xfrm>
          <a:off x="98" y="1925219"/>
          <a:ext cx="9454790" cy="50398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034" tIns="272034" rIns="362712" bIns="408051" numCol="1" spcCol="1270" anchor="t" anchorCtr="0">
          <a:noAutofit/>
        </a:bodyPr>
        <a:lstStyle/>
        <a:p>
          <a:pPr marL="285750" lvl="1" indent="-285750" algn="ctr" defTabSz="2266950">
            <a:lnSpc>
              <a:spcPct val="90000"/>
            </a:lnSpc>
            <a:spcBef>
              <a:spcPct val="0"/>
            </a:spcBef>
            <a:spcAft>
              <a:spcPct val="15000"/>
            </a:spcAft>
            <a:buChar char="•"/>
          </a:pPr>
          <a:r>
            <a:rPr lang="en-US" sz="5100" kern="1200" dirty="0"/>
            <a:t>9% Credits</a:t>
          </a:r>
        </a:p>
        <a:p>
          <a:pPr marL="285750" lvl="1" indent="-285750" algn="ctr" defTabSz="2266950">
            <a:lnSpc>
              <a:spcPct val="90000"/>
            </a:lnSpc>
            <a:spcBef>
              <a:spcPct val="0"/>
            </a:spcBef>
            <a:spcAft>
              <a:spcPct val="15000"/>
            </a:spcAft>
            <a:buChar char="•"/>
          </a:pPr>
          <a:r>
            <a:rPr lang="en-US" sz="5100" kern="1200"/>
            <a:t>4% Credits</a:t>
          </a:r>
        </a:p>
      </dsp:txBody>
      <dsp:txXfrm>
        <a:off x="98" y="1925219"/>
        <a:ext cx="9454790" cy="5039820"/>
      </dsp:txXfrm>
    </dsp:sp>
    <dsp:sp modelId="{19111517-23A4-4BC1-9F55-5411ECDA32C2}">
      <dsp:nvSpPr>
        <dsp:cNvPr id="0" name=""/>
        <dsp:cNvSpPr/>
      </dsp:nvSpPr>
      <dsp:spPr>
        <a:xfrm>
          <a:off x="10778559" y="167280"/>
          <a:ext cx="9454790" cy="175793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207264" rIns="362712" bIns="207264" numCol="1" spcCol="1270" anchor="ctr" anchorCtr="0">
          <a:noAutofit/>
        </a:bodyPr>
        <a:lstStyle/>
        <a:p>
          <a:pPr marL="0" lvl="0" indent="0" algn="ctr" defTabSz="2266950">
            <a:lnSpc>
              <a:spcPct val="90000"/>
            </a:lnSpc>
            <a:spcBef>
              <a:spcPct val="0"/>
            </a:spcBef>
            <a:spcAft>
              <a:spcPct val="35000"/>
            </a:spcAft>
            <a:buNone/>
          </a:pPr>
          <a:r>
            <a:rPr lang="en-US" sz="5100" kern="1200" dirty="0"/>
            <a:t>DCA as a Lender</a:t>
          </a:r>
        </a:p>
      </dsp:txBody>
      <dsp:txXfrm>
        <a:off x="10778559" y="167280"/>
        <a:ext cx="9454790" cy="1757939"/>
      </dsp:txXfrm>
    </dsp:sp>
    <dsp:sp modelId="{D271B748-117F-4933-BDAF-6774D7F88241}">
      <dsp:nvSpPr>
        <dsp:cNvPr id="0" name=""/>
        <dsp:cNvSpPr/>
      </dsp:nvSpPr>
      <dsp:spPr>
        <a:xfrm>
          <a:off x="10778559" y="1925219"/>
          <a:ext cx="9454790" cy="50398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034" tIns="272034" rIns="362712" bIns="408051" numCol="1" spcCol="1270" anchor="t" anchorCtr="0">
          <a:noAutofit/>
        </a:bodyPr>
        <a:lstStyle/>
        <a:p>
          <a:pPr marL="285750" lvl="1" indent="-285750" algn="ctr" defTabSz="2266950">
            <a:lnSpc>
              <a:spcPct val="90000"/>
            </a:lnSpc>
            <a:spcBef>
              <a:spcPct val="0"/>
            </a:spcBef>
            <a:spcAft>
              <a:spcPct val="15000"/>
            </a:spcAft>
            <a:buChar char="•"/>
          </a:pPr>
          <a:r>
            <a:rPr lang="en-US" sz="5100" kern="1200" dirty="0"/>
            <a:t>Home Investment Partnership Program (HOME)</a:t>
          </a:r>
        </a:p>
        <a:p>
          <a:pPr marL="285750" lvl="1" indent="-285750" algn="ctr" defTabSz="2266950">
            <a:lnSpc>
              <a:spcPct val="90000"/>
            </a:lnSpc>
            <a:spcBef>
              <a:spcPct val="0"/>
            </a:spcBef>
            <a:spcAft>
              <a:spcPct val="15000"/>
            </a:spcAft>
            <a:buChar char="•"/>
          </a:pPr>
          <a:r>
            <a:rPr lang="en-US" sz="5100" kern="1200" dirty="0"/>
            <a:t>National Housing Trust Fund (NHTF)</a:t>
          </a:r>
        </a:p>
        <a:p>
          <a:pPr marL="285750" lvl="1" indent="-285750" algn="ctr" defTabSz="2266950">
            <a:lnSpc>
              <a:spcPct val="90000"/>
            </a:lnSpc>
            <a:spcBef>
              <a:spcPct val="0"/>
            </a:spcBef>
            <a:spcAft>
              <a:spcPct val="15000"/>
            </a:spcAft>
            <a:buChar char="•"/>
          </a:pPr>
          <a:r>
            <a:rPr lang="en-US" sz="5100" kern="1200" dirty="0"/>
            <a:t>Tax Credit Assistance Program (TCAP)</a:t>
          </a:r>
        </a:p>
      </dsp:txBody>
      <dsp:txXfrm>
        <a:off x="10778559" y="1925219"/>
        <a:ext cx="9454790" cy="5039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33AA-D1B4-4980-9886-FE25A63581D5}">
      <dsp:nvSpPr>
        <dsp:cNvPr id="0" name=""/>
        <dsp:cNvSpPr/>
      </dsp:nvSpPr>
      <dsp:spPr>
        <a:xfrm>
          <a:off x="10368548" y="1496875"/>
          <a:ext cx="444376" cy="1028431"/>
        </a:xfrm>
        <a:custGeom>
          <a:avLst/>
          <a:gdLst/>
          <a:ahLst/>
          <a:cxnLst/>
          <a:rect l="0" t="0" r="0" b="0"/>
          <a:pathLst>
            <a:path>
              <a:moveTo>
                <a:pt x="0" y="0"/>
              </a:moveTo>
              <a:lnTo>
                <a:pt x="0" y="1028431"/>
              </a:lnTo>
              <a:lnTo>
                <a:pt x="444376" y="10284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C4EF1-CE77-41C7-AE63-E66D16170D6B}">
      <dsp:nvSpPr>
        <dsp:cNvPr id="0" name=""/>
        <dsp:cNvSpPr/>
      </dsp:nvSpPr>
      <dsp:spPr>
        <a:xfrm>
          <a:off x="9877037" y="1496875"/>
          <a:ext cx="491510" cy="1605736"/>
        </a:xfrm>
        <a:custGeom>
          <a:avLst/>
          <a:gdLst/>
          <a:ahLst/>
          <a:cxnLst/>
          <a:rect l="0" t="0" r="0" b="0"/>
          <a:pathLst>
            <a:path>
              <a:moveTo>
                <a:pt x="491510" y="0"/>
              </a:moveTo>
              <a:lnTo>
                <a:pt x="491510" y="1605736"/>
              </a:lnTo>
              <a:lnTo>
                <a:pt x="0" y="1605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36D5DD-2209-4BDC-A6AF-2B42CA3BC9F7}">
      <dsp:nvSpPr>
        <dsp:cNvPr id="0" name=""/>
        <dsp:cNvSpPr/>
      </dsp:nvSpPr>
      <dsp:spPr>
        <a:xfrm>
          <a:off x="15050522" y="6101069"/>
          <a:ext cx="1421385" cy="1718370"/>
        </a:xfrm>
        <a:custGeom>
          <a:avLst/>
          <a:gdLst/>
          <a:ahLst/>
          <a:cxnLst/>
          <a:rect l="0" t="0" r="0" b="0"/>
          <a:pathLst>
            <a:path>
              <a:moveTo>
                <a:pt x="0" y="0"/>
              </a:moveTo>
              <a:lnTo>
                <a:pt x="0" y="1718370"/>
              </a:lnTo>
              <a:lnTo>
                <a:pt x="1421385" y="1718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9BD48F-4F96-4661-995A-A13C15A75BE1}">
      <dsp:nvSpPr>
        <dsp:cNvPr id="0" name=""/>
        <dsp:cNvSpPr/>
      </dsp:nvSpPr>
      <dsp:spPr>
        <a:xfrm>
          <a:off x="13737591" y="6101069"/>
          <a:ext cx="1312931" cy="1702875"/>
        </a:xfrm>
        <a:custGeom>
          <a:avLst/>
          <a:gdLst/>
          <a:ahLst/>
          <a:cxnLst/>
          <a:rect l="0" t="0" r="0" b="0"/>
          <a:pathLst>
            <a:path>
              <a:moveTo>
                <a:pt x="1312931" y="0"/>
              </a:moveTo>
              <a:lnTo>
                <a:pt x="1312931" y="1702875"/>
              </a:lnTo>
              <a:lnTo>
                <a:pt x="0" y="1702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4FD0D8-3C1D-4EF6-813D-C5DADB399818}">
      <dsp:nvSpPr>
        <dsp:cNvPr id="0" name=""/>
        <dsp:cNvSpPr/>
      </dsp:nvSpPr>
      <dsp:spPr>
        <a:xfrm>
          <a:off x="10368548" y="1496875"/>
          <a:ext cx="4681974" cy="3114335"/>
        </a:xfrm>
        <a:custGeom>
          <a:avLst/>
          <a:gdLst/>
          <a:ahLst/>
          <a:cxnLst/>
          <a:rect l="0" t="0" r="0" b="0"/>
          <a:pathLst>
            <a:path>
              <a:moveTo>
                <a:pt x="0" y="0"/>
              </a:moveTo>
              <a:lnTo>
                <a:pt x="0" y="2766701"/>
              </a:lnTo>
              <a:lnTo>
                <a:pt x="4681974" y="2766701"/>
              </a:lnTo>
              <a:lnTo>
                <a:pt x="4681974" y="3114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5177FC-555C-46D6-A423-3BA3979C7767}">
      <dsp:nvSpPr>
        <dsp:cNvPr id="0" name=""/>
        <dsp:cNvSpPr/>
      </dsp:nvSpPr>
      <dsp:spPr>
        <a:xfrm>
          <a:off x="6050783" y="6101069"/>
          <a:ext cx="1088195" cy="3201119"/>
        </a:xfrm>
        <a:custGeom>
          <a:avLst/>
          <a:gdLst/>
          <a:ahLst/>
          <a:cxnLst/>
          <a:rect l="0" t="0" r="0" b="0"/>
          <a:pathLst>
            <a:path>
              <a:moveTo>
                <a:pt x="0" y="0"/>
              </a:moveTo>
              <a:lnTo>
                <a:pt x="0" y="3201119"/>
              </a:lnTo>
              <a:lnTo>
                <a:pt x="1088195" y="32011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1D8B82-AD80-4CA9-B3B5-A5EDF0EA6469}">
      <dsp:nvSpPr>
        <dsp:cNvPr id="0" name=""/>
        <dsp:cNvSpPr/>
      </dsp:nvSpPr>
      <dsp:spPr>
        <a:xfrm>
          <a:off x="5644534" y="6101069"/>
          <a:ext cx="406249" cy="3185639"/>
        </a:xfrm>
        <a:custGeom>
          <a:avLst/>
          <a:gdLst/>
          <a:ahLst/>
          <a:cxnLst/>
          <a:rect l="0" t="0" r="0" b="0"/>
          <a:pathLst>
            <a:path>
              <a:moveTo>
                <a:pt x="406249" y="0"/>
              </a:moveTo>
              <a:lnTo>
                <a:pt x="406249" y="3185639"/>
              </a:lnTo>
              <a:lnTo>
                <a:pt x="0" y="31856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AB64C8-2A93-4DEF-9B1B-66D2A7A249AA}">
      <dsp:nvSpPr>
        <dsp:cNvPr id="0" name=""/>
        <dsp:cNvSpPr/>
      </dsp:nvSpPr>
      <dsp:spPr>
        <a:xfrm>
          <a:off x="6050783" y="6101069"/>
          <a:ext cx="1258689" cy="1082945"/>
        </a:xfrm>
        <a:custGeom>
          <a:avLst/>
          <a:gdLst/>
          <a:ahLst/>
          <a:cxnLst/>
          <a:rect l="0" t="0" r="0" b="0"/>
          <a:pathLst>
            <a:path>
              <a:moveTo>
                <a:pt x="0" y="0"/>
              </a:moveTo>
              <a:lnTo>
                <a:pt x="0" y="1082945"/>
              </a:lnTo>
              <a:lnTo>
                <a:pt x="1258689" y="10829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133CA4-2BAB-4EC2-8958-3B409C9098C9}">
      <dsp:nvSpPr>
        <dsp:cNvPr id="0" name=""/>
        <dsp:cNvSpPr/>
      </dsp:nvSpPr>
      <dsp:spPr>
        <a:xfrm>
          <a:off x="4838623" y="6101069"/>
          <a:ext cx="1212159" cy="819478"/>
        </a:xfrm>
        <a:custGeom>
          <a:avLst/>
          <a:gdLst/>
          <a:ahLst/>
          <a:cxnLst/>
          <a:rect l="0" t="0" r="0" b="0"/>
          <a:pathLst>
            <a:path>
              <a:moveTo>
                <a:pt x="1212159" y="0"/>
              </a:moveTo>
              <a:lnTo>
                <a:pt x="1212159" y="819478"/>
              </a:lnTo>
              <a:lnTo>
                <a:pt x="0" y="8194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A07F6A-EF07-4CFC-AAF4-7AF5451B5563}">
      <dsp:nvSpPr>
        <dsp:cNvPr id="0" name=""/>
        <dsp:cNvSpPr/>
      </dsp:nvSpPr>
      <dsp:spPr>
        <a:xfrm>
          <a:off x="6050783" y="1496875"/>
          <a:ext cx="4317765" cy="3114335"/>
        </a:xfrm>
        <a:custGeom>
          <a:avLst/>
          <a:gdLst/>
          <a:ahLst/>
          <a:cxnLst/>
          <a:rect l="0" t="0" r="0" b="0"/>
          <a:pathLst>
            <a:path>
              <a:moveTo>
                <a:pt x="4317765" y="0"/>
              </a:moveTo>
              <a:lnTo>
                <a:pt x="4317765" y="2766701"/>
              </a:lnTo>
              <a:lnTo>
                <a:pt x="0" y="2766701"/>
              </a:lnTo>
              <a:lnTo>
                <a:pt x="0" y="3114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3CBADF-C98D-4300-A092-8FAEF0CE4CE5}">
      <dsp:nvSpPr>
        <dsp:cNvPr id="0" name=""/>
        <dsp:cNvSpPr/>
      </dsp:nvSpPr>
      <dsp:spPr>
        <a:xfrm>
          <a:off x="8929781" y="7016"/>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Mitch Kelly</a:t>
          </a:r>
        </a:p>
      </dsp:txBody>
      <dsp:txXfrm>
        <a:off x="8929781" y="7016"/>
        <a:ext cx="2877533" cy="1489859"/>
      </dsp:txXfrm>
    </dsp:sp>
    <dsp:sp modelId="{146216AA-F0B8-4950-85DA-D19A3D8844D4}">
      <dsp:nvSpPr>
        <dsp:cNvPr id="0" name=""/>
        <dsp:cNvSpPr/>
      </dsp:nvSpPr>
      <dsp:spPr>
        <a:xfrm>
          <a:off x="9505288" y="1165795"/>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9050" rIns="76200" bIns="19050" numCol="1" spcCol="1270" anchor="ctr" anchorCtr="0">
          <a:noAutofit/>
        </a:bodyPr>
        <a:lstStyle/>
        <a:p>
          <a:pPr marL="0" lvl="0" indent="0" algn="r" defTabSz="1333500">
            <a:lnSpc>
              <a:spcPct val="90000"/>
            </a:lnSpc>
            <a:spcBef>
              <a:spcPct val="0"/>
            </a:spcBef>
            <a:spcAft>
              <a:spcPct val="35000"/>
            </a:spcAft>
            <a:buNone/>
          </a:pPr>
          <a:r>
            <a:rPr lang="en-US" sz="3000" kern="1200" dirty="0"/>
            <a:t>Office Director</a:t>
          </a:r>
        </a:p>
      </dsp:txBody>
      <dsp:txXfrm>
        <a:off x="9505288" y="1165795"/>
        <a:ext cx="2589779" cy="496619"/>
      </dsp:txXfrm>
    </dsp:sp>
    <dsp:sp modelId="{B925BAFA-1A25-4AF0-9CA5-425C0BA61A0A}">
      <dsp:nvSpPr>
        <dsp:cNvPr id="0" name=""/>
        <dsp:cNvSpPr/>
      </dsp:nvSpPr>
      <dsp:spPr>
        <a:xfrm>
          <a:off x="4612016" y="4611210"/>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Gary Huggins</a:t>
          </a:r>
        </a:p>
      </dsp:txBody>
      <dsp:txXfrm>
        <a:off x="4612016" y="4611210"/>
        <a:ext cx="2877533" cy="1489859"/>
      </dsp:txXfrm>
    </dsp:sp>
    <dsp:sp modelId="{7C73F6D5-97C8-452D-9583-1BA50A6A067B}">
      <dsp:nvSpPr>
        <dsp:cNvPr id="0" name=""/>
        <dsp:cNvSpPr/>
      </dsp:nvSpPr>
      <dsp:spPr>
        <a:xfrm>
          <a:off x="6128842" y="5920917"/>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Multifamily Construction Manager</a:t>
          </a:r>
        </a:p>
      </dsp:txBody>
      <dsp:txXfrm>
        <a:off x="6128842" y="5920917"/>
        <a:ext cx="2589779" cy="496619"/>
      </dsp:txXfrm>
    </dsp:sp>
    <dsp:sp modelId="{FC69C2CF-EFBA-43E7-8A68-4F42D38E9325}">
      <dsp:nvSpPr>
        <dsp:cNvPr id="0" name=""/>
        <dsp:cNvSpPr/>
      </dsp:nvSpPr>
      <dsp:spPr>
        <a:xfrm>
          <a:off x="1961090" y="6175619"/>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Dezire Jackson</a:t>
          </a:r>
        </a:p>
      </dsp:txBody>
      <dsp:txXfrm>
        <a:off x="1961090" y="6175619"/>
        <a:ext cx="2877533" cy="1489859"/>
      </dsp:txXfrm>
    </dsp:sp>
    <dsp:sp modelId="{8C0CC82C-2FA0-41A3-8101-D69FA925E9FB}">
      <dsp:nvSpPr>
        <dsp:cNvPr id="0" name=""/>
        <dsp:cNvSpPr/>
      </dsp:nvSpPr>
      <dsp:spPr>
        <a:xfrm>
          <a:off x="1358716" y="7442879"/>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Construction Program Assistant</a:t>
          </a:r>
        </a:p>
      </dsp:txBody>
      <dsp:txXfrm>
        <a:off x="1358716" y="7442879"/>
        <a:ext cx="2589779" cy="496619"/>
      </dsp:txXfrm>
    </dsp:sp>
    <dsp:sp modelId="{349AB514-9E44-439F-A24D-16EC95E3289E}">
      <dsp:nvSpPr>
        <dsp:cNvPr id="0" name=""/>
        <dsp:cNvSpPr/>
      </dsp:nvSpPr>
      <dsp:spPr>
        <a:xfrm>
          <a:off x="7309472" y="6439085"/>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Willie Bolden</a:t>
          </a:r>
        </a:p>
      </dsp:txBody>
      <dsp:txXfrm>
        <a:off x="7309472" y="6439085"/>
        <a:ext cx="2877533" cy="1489859"/>
      </dsp:txXfrm>
    </dsp:sp>
    <dsp:sp modelId="{7BCAB7D8-A252-4481-B4EF-9257C765299B}">
      <dsp:nvSpPr>
        <dsp:cNvPr id="0" name=""/>
        <dsp:cNvSpPr/>
      </dsp:nvSpPr>
      <dsp:spPr>
        <a:xfrm>
          <a:off x="7358039" y="7752850"/>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Construction Management Specialist</a:t>
          </a:r>
        </a:p>
      </dsp:txBody>
      <dsp:txXfrm>
        <a:off x="7358039" y="7752850"/>
        <a:ext cx="2589779" cy="496619"/>
      </dsp:txXfrm>
    </dsp:sp>
    <dsp:sp modelId="{4A772B84-34AB-41C3-AB84-77E1DD5240EE}">
      <dsp:nvSpPr>
        <dsp:cNvPr id="0" name=""/>
        <dsp:cNvSpPr/>
      </dsp:nvSpPr>
      <dsp:spPr>
        <a:xfrm>
          <a:off x="2767001" y="8541780"/>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Maegan Lawter</a:t>
          </a:r>
        </a:p>
      </dsp:txBody>
      <dsp:txXfrm>
        <a:off x="2767001" y="8541780"/>
        <a:ext cx="2877533" cy="1489859"/>
      </dsp:txXfrm>
    </dsp:sp>
    <dsp:sp modelId="{1E79E0F2-CBCD-4A00-83B6-0551CD22799A}">
      <dsp:nvSpPr>
        <dsp:cNvPr id="0" name=""/>
        <dsp:cNvSpPr/>
      </dsp:nvSpPr>
      <dsp:spPr>
        <a:xfrm>
          <a:off x="2381601" y="9855539"/>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Construction Management Specialist</a:t>
          </a:r>
        </a:p>
      </dsp:txBody>
      <dsp:txXfrm>
        <a:off x="2381601" y="9855539"/>
        <a:ext cx="2589779" cy="496619"/>
      </dsp:txXfrm>
    </dsp:sp>
    <dsp:sp modelId="{CB60B60C-FE56-4DDD-A9E0-F7F80E4EE9C8}">
      <dsp:nvSpPr>
        <dsp:cNvPr id="0" name=""/>
        <dsp:cNvSpPr/>
      </dsp:nvSpPr>
      <dsp:spPr>
        <a:xfrm>
          <a:off x="7138978" y="8557259"/>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Samoy Minter</a:t>
          </a:r>
        </a:p>
      </dsp:txBody>
      <dsp:txXfrm>
        <a:off x="7138978" y="8557259"/>
        <a:ext cx="2877533" cy="1489859"/>
      </dsp:txXfrm>
    </dsp:sp>
    <dsp:sp modelId="{C18BE1BA-3A28-464F-88EF-0463668057C0}">
      <dsp:nvSpPr>
        <dsp:cNvPr id="0" name=""/>
        <dsp:cNvSpPr/>
      </dsp:nvSpPr>
      <dsp:spPr>
        <a:xfrm>
          <a:off x="8473898" y="9747052"/>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Construction Management Specialist</a:t>
          </a:r>
        </a:p>
      </dsp:txBody>
      <dsp:txXfrm>
        <a:off x="8473898" y="9747052"/>
        <a:ext cx="2589779" cy="496619"/>
      </dsp:txXfrm>
    </dsp:sp>
    <dsp:sp modelId="{4FA3B3C9-19A8-421D-A002-1E2B907AB1C9}">
      <dsp:nvSpPr>
        <dsp:cNvPr id="0" name=""/>
        <dsp:cNvSpPr/>
      </dsp:nvSpPr>
      <dsp:spPr>
        <a:xfrm>
          <a:off x="13611756" y="4611210"/>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Robert Keeler</a:t>
          </a:r>
        </a:p>
      </dsp:txBody>
      <dsp:txXfrm>
        <a:off x="13611756" y="4611210"/>
        <a:ext cx="2877533" cy="1489859"/>
      </dsp:txXfrm>
    </dsp:sp>
    <dsp:sp modelId="{28B24E68-117F-4FBB-846D-BDD11CD400C7}">
      <dsp:nvSpPr>
        <dsp:cNvPr id="0" name=""/>
        <dsp:cNvSpPr/>
      </dsp:nvSpPr>
      <dsp:spPr>
        <a:xfrm>
          <a:off x="15039668" y="5789636"/>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Multifamily Underwriting Manager</a:t>
          </a:r>
        </a:p>
      </dsp:txBody>
      <dsp:txXfrm>
        <a:off x="15039668" y="5789636"/>
        <a:ext cx="2589779" cy="496619"/>
      </dsp:txXfrm>
    </dsp:sp>
    <dsp:sp modelId="{D6EF98C3-3BC0-4F68-A0D7-F9EFC250D0DA}">
      <dsp:nvSpPr>
        <dsp:cNvPr id="0" name=""/>
        <dsp:cNvSpPr/>
      </dsp:nvSpPr>
      <dsp:spPr>
        <a:xfrm>
          <a:off x="10860058" y="7059016"/>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Gary Garner</a:t>
          </a:r>
        </a:p>
      </dsp:txBody>
      <dsp:txXfrm>
        <a:off x="10860058" y="7059016"/>
        <a:ext cx="2877533" cy="1489859"/>
      </dsp:txXfrm>
    </dsp:sp>
    <dsp:sp modelId="{DC232088-5D7D-482E-A400-B4F648561354}">
      <dsp:nvSpPr>
        <dsp:cNvPr id="0" name=""/>
        <dsp:cNvSpPr/>
      </dsp:nvSpPr>
      <dsp:spPr>
        <a:xfrm>
          <a:off x="11435565" y="8217795"/>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Senior Tax Credit Underwriter</a:t>
          </a:r>
        </a:p>
      </dsp:txBody>
      <dsp:txXfrm>
        <a:off x="11435565" y="8217795"/>
        <a:ext cx="2589779" cy="496619"/>
      </dsp:txXfrm>
    </dsp:sp>
    <dsp:sp modelId="{576EBF95-12EE-43DF-817A-18DC738BF5CF}">
      <dsp:nvSpPr>
        <dsp:cNvPr id="0" name=""/>
        <dsp:cNvSpPr/>
      </dsp:nvSpPr>
      <dsp:spPr>
        <a:xfrm>
          <a:off x="16471908" y="7074510"/>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Licelotte Beato</a:t>
          </a:r>
        </a:p>
      </dsp:txBody>
      <dsp:txXfrm>
        <a:off x="16471908" y="7074510"/>
        <a:ext cx="2877533" cy="1489859"/>
      </dsp:txXfrm>
    </dsp:sp>
    <dsp:sp modelId="{9B136901-C270-4535-920A-CD3731E3BF39}">
      <dsp:nvSpPr>
        <dsp:cNvPr id="0" name=""/>
        <dsp:cNvSpPr/>
      </dsp:nvSpPr>
      <dsp:spPr>
        <a:xfrm>
          <a:off x="15869548" y="8295287"/>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Multifamily Underwriter Analyst</a:t>
          </a:r>
        </a:p>
      </dsp:txBody>
      <dsp:txXfrm>
        <a:off x="15869548" y="8295287"/>
        <a:ext cx="2589779" cy="496619"/>
      </dsp:txXfrm>
    </dsp:sp>
    <dsp:sp modelId="{9FF868ED-91EA-4323-A8CC-1C383E8B3B22}">
      <dsp:nvSpPr>
        <dsp:cNvPr id="0" name=""/>
        <dsp:cNvSpPr/>
      </dsp:nvSpPr>
      <dsp:spPr>
        <a:xfrm>
          <a:off x="6999504" y="2357683"/>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Cheyenne Speakman</a:t>
          </a:r>
        </a:p>
      </dsp:txBody>
      <dsp:txXfrm>
        <a:off x="6999504" y="2357683"/>
        <a:ext cx="2877533" cy="1489859"/>
      </dsp:txXfrm>
    </dsp:sp>
    <dsp:sp modelId="{3FD5B791-499C-4625-BA1B-A86F2A06F3C2}">
      <dsp:nvSpPr>
        <dsp:cNvPr id="0" name=""/>
        <dsp:cNvSpPr/>
      </dsp:nvSpPr>
      <dsp:spPr>
        <a:xfrm>
          <a:off x="7575011" y="3516462"/>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Administrative Assistant</a:t>
          </a:r>
        </a:p>
      </dsp:txBody>
      <dsp:txXfrm>
        <a:off x="7575011" y="3516462"/>
        <a:ext cx="2589779" cy="496619"/>
      </dsp:txXfrm>
    </dsp:sp>
    <dsp:sp modelId="{1FFCE134-D992-4B0B-9B7D-2E54DC201AAF}">
      <dsp:nvSpPr>
        <dsp:cNvPr id="0" name=""/>
        <dsp:cNvSpPr/>
      </dsp:nvSpPr>
      <dsp:spPr>
        <a:xfrm>
          <a:off x="10812924" y="1780377"/>
          <a:ext cx="2877533" cy="148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10236" numCol="1" spcCol="1270" anchor="ctr" anchorCtr="0">
          <a:noAutofit/>
        </a:bodyPr>
        <a:lstStyle/>
        <a:p>
          <a:pPr marL="0" lvl="0" indent="0" algn="ctr" defTabSz="2044700">
            <a:lnSpc>
              <a:spcPct val="90000"/>
            </a:lnSpc>
            <a:spcBef>
              <a:spcPct val="0"/>
            </a:spcBef>
            <a:spcAft>
              <a:spcPct val="35000"/>
            </a:spcAft>
            <a:buNone/>
          </a:pPr>
          <a:r>
            <a:rPr lang="en-US" sz="4600" kern="1200" dirty="0"/>
            <a:t>Sherrie Potter</a:t>
          </a:r>
        </a:p>
      </dsp:txBody>
      <dsp:txXfrm>
        <a:off x="10812924" y="1780377"/>
        <a:ext cx="2877533" cy="1489859"/>
      </dsp:txXfrm>
    </dsp:sp>
    <dsp:sp modelId="{67723099-8811-4775-B703-778FE46A5272}">
      <dsp:nvSpPr>
        <dsp:cNvPr id="0" name=""/>
        <dsp:cNvSpPr/>
      </dsp:nvSpPr>
      <dsp:spPr>
        <a:xfrm>
          <a:off x="11435565" y="2937070"/>
          <a:ext cx="2589779" cy="4966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Assistant Office Director</a:t>
          </a:r>
        </a:p>
      </dsp:txBody>
      <dsp:txXfrm>
        <a:off x="11435565" y="2937070"/>
        <a:ext cx="2589779" cy="496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C4EF1-CE77-41C7-AE63-E66D16170D6B}">
      <dsp:nvSpPr>
        <dsp:cNvPr id="0" name=""/>
        <dsp:cNvSpPr/>
      </dsp:nvSpPr>
      <dsp:spPr>
        <a:xfrm>
          <a:off x="8875703" y="1531414"/>
          <a:ext cx="200759" cy="992260"/>
        </a:xfrm>
        <a:custGeom>
          <a:avLst/>
          <a:gdLst/>
          <a:ahLst/>
          <a:cxnLst/>
          <a:rect l="0" t="0" r="0" b="0"/>
          <a:pathLst>
            <a:path>
              <a:moveTo>
                <a:pt x="200759" y="0"/>
              </a:moveTo>
              <a:lnTo>
                <a:pt x="200759" y="992260"/>
              </a:lnTo>
              <a:lnTo>
                <a:pt x="0" y="992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A8F68-967F-4751-8AC1-91AC07DEE83A}">
      <dsp:nvSpPr>
        <dsp:cNvPr id="0" name=""/>
        <dsp:cNvSpPr/>
      </dsp:nvSpPr>
      <dsp:spPr>
        <a:xfrm>
          <a:off x="8856241" y="4862529"/>
          <a:ext cx="1051351" cy="2741410"/>
        </a:xfrm>
        <a:custGeom>
          <a:avLst/>
          <a:gdLst/>
          <a:ahLst/>
          <a:cxnLst/>
          <a:rect l="0" t="0" r="0" b="0"/>
          <a:pathLst>
            <a:path>
              <a:moveTo>
                <a:pt x="0" y="0"/>
              </a:moveTo>
              <a:lnTo>
                <a:pt x="0" y="2741410"/>
              </a:lnTo>
              <a:lnTo>
                <a:pt x="1051351" y="27414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4250E-8D03-4114-8664-4C87E2507417}">
      <dsp:nvSpPr>
        <dsp:cNvPr id="0" name=""/>
        <dsp:cNvSpPr/>
      </dsp:nvSpPr>
      <dsp:spPr>
        <a:xfrm>
          <a:off x="6477506" y="4862529"/>
          <a:ext cx="2378734" cy="4518363"/>
        </a:xfrm>
        <a:custGeom>
          <a:avLst/>
          <a:gdLst/>
          <a:ahLst/>
          <a:cxnLst/>
          <a:rect l="0" t="0" r="0" b="0"/>
          <a:pathLst>
            <a:path>
              <a:moveTo>
                <a:pt x="2378734" y="0"/>
              </a:moveTo>
              <a:lnTo>
                <a:pt x="2378734" y="4518363"/>
              </a:lnTo>
              <a:lnTo>
                <a:pt x="0" y="45183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5177FC-555C-46D6-A423-3BA3979C7767}">
      <dsp:nvSpPr>
        <dsp:cNvPr id="0" name=""/>
        <dsp:cNvSpPr/>
      </dsp:nvSpPr>
      <dsp:spPr>
        <a:xfrm>
          <a:off x="8856241" y="4862529"/>
          <a:ext cx="2439539" cy="4504014"/>
        </a:xfrm>
        <a:custGeom>
          <a:avLst/>
          <a:gdLst/>
          <a:ahLst/>
          <a:cxnLst/>
          <a:rect l="0" t="0" r="0" b="0"/>
          <a:pathLst>
            <a:path>
              <a:moveTo>
                <a:pt x="0" y="0"/>
              </a:moveTo>
              <a:lnTo>
                <a:pt x="0" y="4504014"/>
              </a:lnTo>
              <a:lnTo>
                <a:pt x="2439539" y="45040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1D8B82-AD80-4CA9-B3B5-A5EDF0EA6469}">
      <dsp:nvSpPr>
        <dsp:cNvPr id="0" name=""/>
        <dsp:cNvSpPr/>
      </dsp:nvSpPr>
      <dsp:spPr>
        <a:xfrm>
          <a:off x="8727618" y="4862529"/>
          <a:ext cx="91440" cy="2534396"/>
        </a:xfrm>
        <a:custGeom>
          <a:avLst/>
          <a:gdLst/>
          <a:ahLst/>
          <a:cxnLst/>
          <a:rect l="0" t="0" r="0" b="0"/>
          <a:pathLst>
            <a:path>
              <a:moveTo>
                <a:pt x="128622" y="0"/>
              </a:moveTo>
              <a:lnTo>
                <a:pt x="128622" y="2534396"/>
              </a:lnTo>
              <a:lnTo>
                <a:pt x="45720" y="25343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AB64C8-2A93-4DEF-9B1B-66D2A7A249AA}">
      <dsp:nvSpPr>
        <dsp:cNvPr id="0" name=""/>
        <dsp:cNvSpPr/>
      </dsp:nvSpPr>
      <dsp:spPr>
        <a:xfrm>
          <a:off x="8856241" y="4862529"/>
          <a:ext cx="2122866" cy="777633"/>
        </a:xfrm>
        <a:custGeom>
          <a:avLst/>
          <a:gdLst/>
          <a:ahLst/>
          <a:cxnLst/>
          <a:rect l="0" t="0" r="0" b="0"/>
          <a:pathLst>
            <a:path>
              <a:moveTo>
                <a:pt x="0" y="0"/>
              </a:moveTo>
              <a:lnTo>
                <a:pt x="0" y="777633"/>
              </a:lnTo>
              <a:lnTo>
                <a:pt x="2122866" y="7776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133CA4-2BAB-4EC2-8958-3B409C9098C9}">
      <dsp:nvSpPr>
        <dsp:cNvPr id="0" name=""/>
        <dsp:cNvSpPr/>
      </dsp:nvSpPr>
      <dsp:spPr>
        <a:xfrm>
          <a:off x="5530700" y="4862529"/>
          <a:ext cx="3325540" cy="755313"/>
        </a:xfrm>
        <a:custGeom>
          <a:avLst/>
          <a:gdLst/>
          <a:ahLst/>
          <a:cxnLst/>
          <a:rect l="0" t="0" r="0" b="0"/>
          <a:pathLst>
            <a:path>
              <a:moveTo>
                <a:pt x="3325540" y="0"/>
              </a:moveTo>
              <a:lnTo>
                <a:pt x="3325540" y="755313"/>
              </a:lnTo>
              <a:lnTo>
                <a:pt x="0" y="7553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A07F6A-EF07-4CFC-AAF4-7AF5451B5563}">
      <dsp:nvSpPr>
        <dsp:cNvPr id="0" name=""/>
        <dsp:cNvSpPr/>
      </dsp:nvSpPr>
      <dsp:spPr>
        <a:xfrm>
          <a:off x="8856241" y="1531414"/>
          <a:ext cx="220222" cy="2304638"/>
        </a:xfrm>
        <a:custGeom>
          <a:avLst/>
          <a:gdLst/>
          <a:ahLst/>
          <a:cxnLst/>
          <a:rect l="0" t="0" r="0" b="0"/>
          <a:pathLst>
            <a:path>
              <a:moveTo>
                <a:pt x="220222" y="0"/>
              </a:moveTo>
              <a:lnTo>
                <a:pt x="220222" y="2065127"/>
              </a:lnTo>
              <a:lnTo>
                <a:pt x="0" y="2065127"/>
              </a:lnTo>
              <a:lnTo>
                <a:pt x="0" y="2304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3CBADF-C98D-4300-A092-8FAEF0CE4CE5}">
      <dsp:nvSpPr>
        <dsp:cNvPr id="0" name=""/>
        <dsp:cNvSpPr/>
      </dsp:nvSpPr>
      <dsp:spPr>
        <a:xfrm>
          <a:off x="7821202" y="5557"/>
          <a:ext cx="2510522" cy="1525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Samanta Carvalho</a:t>
          </a:r>
        </a:p>
      </dsp:txBody>
      <dsp:txXfrm>
        <a:off x="7821202" y="5557"/>
        <a:ext cx="2510522" cy="1525857"/>
      </dsp:txXfrm>
    </dsp:sp>
    <dsp:sp modelId="{146216AA-F0B8-4950-85DA-D19A3D8844D4}">
      <dsp:nvSpPr>
        <dsp:cNvPr id="0" name=""/>
        <dsp:cNvSpPr/>
      </dsp:nvSpPr>
      <dsp:spPr>
        <a:xfrm>
          <a:off x="8935614" y="1196007"/>
          <a:ext cx="2070763" cy="61048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r>
            <a:rPr lang="en-US" sz="2300" kern="1200" dirty="0"/>
            <a:t>Office Director</a:t>
          </a:r>
        </a:p>
      </dsp:txBody>
      <dsp:txXfrm>
        <a:off x="8935614" y="1196007"/>
        <a:ext cx="2070763" cy="610486"/>
      </dsp:txXfrm>
    </dsp:sp>
    <dsp:sp modelId="{B925BAFA-1A25-4AF0-9CA5-425C0BA61A0A}">
      <dsp:nvSpPr>
        <dsp:cNvPr id="0" name=""/>
        <dsp:cNvSpPr/>
      </dsp:nvSpPr>
      <dsp:spPr>
        <a:xfrm>
          <a:off x="7864966" y="3836053"/>
          <a:ext cx="1982549" cy="10264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Shon Walker</a:t>
          </a:r>
        </a:p>
      </dsp:txBody>
      <dsp:txXfrm>
        <a:off x="7864966" y="3836053"/>
        <a:ext cx="1982549" cy="1026476"/>
      </dsp:txXfrm>
    </dsp:sp>
    <dsp:sp modelId="{7C73F6D5-97C8-452D-9583-1BA50A6A067B}">
      <dsp:nvSpPr>
        <dsp:cNvPr id="0" name=""/>
        <dsp:cNvSpPr/>
      </dsp:nvSpPr>
      <dsp:spPr>
        <a:xfrm>
          <a:off x="7779306" y="4863759"/>
          <a:ext cx="2423678" cy="5860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marL="0" lvl="0" indent="0" algn="r" defTabSz="844550">
            <a:lnSpc>
              <a:spcPct val="90000"/>
            </a:lnSpc>
            <a:spcBef>
              <a:spcPct val="0"/>
            </a:spcBef>
            <a:spcAft>
              <a:spcPct val="35000"/>
            </a:spcAft>
            <a:buNone/>
          </a:pPr>
          <a:r>
            <a:rPr lang="en-US" sz="1900" kern="1200" dirty="0"/>
            <a:t>Federal Compliance Manager</a:t>
          </a:r>
        </a:p>
      </dsp:txBody>
      <dsp:txXfrm>
        <a:off x="7779306" y="4863759"/>
        <a:ext cx="2423678" cy="586035"/>
      </dsp:txXfrm>
    </dsp:sp>
    <dsp:sp modelId="{FC69C2CF-EFBA-43E7-8A68-4F42D38E9325}">
      <dsp:nvSpPr>
        <dsp:cNvPr id="0" name=""/>
        <dsp:cNvSpPr/>
      </dsp:nvSpPr>
      <dsp:spPr>
        <a:xfrm>
          <a:off x="2999757" y="5029200"/>
          <a:ext cx="2530942" cy="11772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Joanna Jin</a:t>
          </a:r>
        </a:p>
      </dsp:txBody>
      <dsp:txXfrm>
        <a:off x="2999757" y="5029200"/>
        <a:ext cx="2530942" cy="1177286"/>
      </dsp:txXfrm>
    </dsp:sp>
    <dsp:sp modelId="{8C0CC82C-2FA0-41A3-8101-D69FA925E9FB}">
      <dsp:nvSpPr>
        <dsp:cNvPr id="0" name=""/>
        <dsp:cNvSpPr/>
      </dsp:nvSpPr>
      <dsp:spPr>
        <a:xfrm>
          <a:off x="2600529" y="5955515"/>
          <a:ext cx="2795490" cy="8814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marL="0" lvl="0" indent="0" algn="r" defTabSz="844550">
            <a:lnSpc>
              <a:spcPct val="90000"/>
            </a:lnSpc>
            <a:spcBef>
              <a:spcPct val="0"/>
            </a:spcBef>
            <a:spcAft>
              <a:spcPct val="35000"/>
            </a:spcAft>
            <a:buNone/>
          </a:pPr>
          <a:r>
            <a:rPr lang="en-US" sz="1900" kern="1200" dirty="0"/>
            <a:t>Federal Compliance Specialist - Environmental Review</a:t>
          </a:r>
        </a:p>
      </dsp:txBody>
      <dsp:txXfrm>
        <a:off x="2600529" y="5955515"/>
        <a:ext cx="2795490" cy="881452"/>
      </dsp:txXfrm>
    </dsp:sp>
    <dsp:sp modelId="{349AB514-9E44-439F-A24D-16EC95E3289E}">
      <dsp:nvSpPr>
        <dsp:cNvPr id="0" name=""/>
        <dsp:cNvSpPr/>
      </dsp:nvSpPr>
      <dsp:spPr>
        <a:xfrm>
          <a:off x="10979108" y="5027875"/>
          <a:ext cx="2928086" cy="1224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Effie Greer</a:t>
          </a:r>
        </a:p>
      </dsp:txBody>
      <dsp:txXfrm>
        <a:off x="10979108" y="5027875"/>
        <a:ext cx="2928086" cy="1224575"/>
      </dsp:txXfrm>
    </dsp:sp>
    <dsp:sp modelId="{7BCAB7D8-A252-4481-B4EF-9257C765299B}">
      <dsp:nvSpPr>
        <dsp:cNvPr id="0" name=""/>
        <dsp:cNvSpPr/>
      </dsp:nvSpPr>
      <dsp:spPr>
        <a:xfrm>
          <a:off x="12202368" y="5854185"/>
          <a:ext cx="2794651" cy="7870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Federal Compliance Specialist – Davis Bacon, MBE/WBE &amp; Section 3</a:t>
          </a:r>
        </a:p>
      </dsp:txBody>
      <dsp:txXfrm>
        <a:off x="12202368" y="5854185"/>
        <a:ext cx="2794651" cy="787040"/>
      </dsp:txXfrm>
    </dsp:sp>
    <dsp:sp modelId="{4A772B84-34AB-41C3-AB84-77E1DD5240EE}">
      <dsp:nvSpPr>
        <dsp:cNvPr id="0" name=""/>
        <dsp:cNvSpPr/>
      </dsp:nvSpPr>
      <dsp:spPr>
        <a:xfrm>
          <a:off x="5134230" y="6815021"/>
          <a:ext cx="3639108" cy="1163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Adam Graham</a:t>
          </a:r>
        </a:p>
      </dsp:txBody>
      <dsp:txXfrm>
        <a:off x="5134230" y="6815021"/>
        <a:ext cx="3639108" cy="1163808"/>
      </dsp:txXfrm>
    </dsp:sp>
    <dsp:sp modelId="{1E79E0F2-CBCD-4A00-83B6-0551CD22799A}">
      <dsp:nvSpPr>
        <dsp:cNvPr id="0" name=""/>
        <dsp:cNvSpPr/>
      </dsp:nvSpPr>
      <dsp:spPr>
        <a:xfrm>
          <a:off x="4951237" y="7581256"/>
          <a:ext cx="3203950" cy="85102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Federal Compliance Specialist -Environmental  Review</a:t>
          </a:r>
        </a:p>
      </dsp:txBody>
      <dsp:txXfrm>
        <a:off x="4951237" y="7581256"/>
        <a:ext cx="3203950" cy="851020"/>
      </dsp:txXfrm>
    </dsp:sp>
    <dsp:sp modelId="{CB60B60C-FE56-4DDD-A9E0-F7F80E4EE9C8}">
      <dsp:nvSpPr>
        <dsp:cNvPr id="0" name=""/>
        <dsp:cNvSpPr/>
      </dsp:nvSpPr>
      <dsp:spPr>
        <a:xfrm>
          <a:off x="11295780" y="8715450"/>
          <a:ext cx="2288001" cy="1302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Ilona Nagy</a:t>
          </a:r>
        </a:p>
      </dsp:txBody>
      <dsp:txXfrm>
        <a:off x="11295780" y="8715450"/>
        <a:ext cx="2288001" cy="1302187"/>
      </dsp:txXfrm>
    </dsp:sp>
    <dsp:sp modelId="{C18BE1BA-3A28-464F-88EF-0463668057C0}">
      <dsp:nvSpPr>
        <dsp:cNvPr id="0" name=""/>
        <dsp:cNvSpPr/>
      </dsp:nvSpPr>
      <dsp:spPr>
        <a:xfrm>
          <a:off x="12716830" y="9693507"/>
          <a:ext cx="1705214" cy="8127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marL="0" lvl="0" indent="0" algn="r" defTabSz="1155700">
            <a:lnSpc>
              <a:spcPct val="90000"/>
            </a:lnSpc>
            <a:spcBef>
              <a:spcPct val="0"/>
            </a:spcBef>
            <a:spcAft>
              <a:spcPct val="35000"/>
            </a:spcAft>
            <a:buNone/>
          </a:pPr>
          <a:r>
            <a:rPr lang="en-US" sz="2600" kern="1200" dirty="0"/>
            <a:t>Relocation Specialist</a:t>
          </a:r>
        </a:p>
      </dsp:txBody>
      <dsp:txXfrm>
        <a:off x="12716830" y="9693507"/>
        <a:ext cx="1705214" cy="812739"/>
      </dsp:txXfrm>
    </dsp:sp>
    <dsp:sp modelId="{7CF14BDD-4207-4767-AF15-52D662DDA33C}">
      <dsp:nvSpPr>
        <dsp:cNvPr id="0" name=""/>
        <dsp:cNvSpPr/>
      </dsp:nvSpPr>
      <dsp:spPr>
        <a:xfrm>
          <a:off x="4494957" y="8758910"/>
          <a:ext cx="1982549" cy="1243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Merranda James</a:t>
          </a:r>
        </a:p>
      </dsp:txBody>
      <dsp:txXfrm>
        <a:off x="4494957" y="8758910"/>
        <a:ext cx="1982549" cy="1243966"/>
      </dsp:txXfrm>
    </dsp:sp>
    <dsp:sp modelId="{148B1E9B-DA05-47AF-AFBE-C16243382D5D}">
      <dsp:nvSpPr>
        <dsp:cNvPr id="0" name=""/>
        <dsp:cNvSpPr/>
      </dsp:nvSpPr>
      <dsp:spPr>
        <a:xfrm>
          <a:off x="3338135" y="9799546"/>
          <a:ext cx="1841713" cy="8489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en-US" sz="2800" kern="1200" dirty="0"/>
            <a:t>Relocation Specialist</a:t>
          </a:r>
        </a:p>
      </dsp:txBody>
      <dsp:txXfrm>
        <a:off x="3338135" y="9799546"/>
        <a:ext cx="1841713" cy="848964"/>
      </dsp:txXfrm>
    </dsp:sp>
    <dsp:sp modelId="{721146FA-10DD-400E-AAA1-C2082C0587F7}">
      <dsp:nvSpPr>
        <dsp:cNvPr id="0" name=""/>
        <dsp:cNvSpPr/>
      </dsp:nvSpPr>
      <dsp:spPr>
        <a:xfrm>
          <a:off x="9907592" y="6962392"/>
          <a:ext cx="2957488" cy="1283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Shaniqua Robinson</a:t>
          </a:r>
        </a:p>
      </dsp:txBody>
      <dsp:txXfrm>
        <a:off x="9907592" y="6962392"/>
        <a:ext cx="2957488" cy="1283095"/>
      </dsp:txXfrm>
    </dsp:sp>
    <dsp:sp modelId="{818214FC-A99F-4E2D-94FD-48F2ACBC038D}">
      <dsp:nvSpPr>
        <dsp:cNvPr id="0" name=""/>
        <dsp:cNvSpPr/>
      </dsp:nvSpPr>
      <dsp:spPr>
        <a:xfrm>
          <a:off x="11625776" y="8010152"/>
          <a:ext cx="4012825" cy="8678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marL="0" lvl="0" indent="0" algn="r" defTabSz="844550">
            <a:lnSpc>
              <a:spcPct val="90000"/>
            </a:lnSpc>
            <a:spcBef>
              <a:spcPct val="0"/>
            </a:spcBef>
            <a:spcAft>
              <a:spcPct val="35000"/>
            </a:spcAft>
            <a:buNone/>
          </a:pPr>
          <a:r>
            <a:rPr lang="en-US" sz="1900" kern="1200" dirty="0"/>
            <a:t>Federal Compliance Specialist – Davis Bacon, MBE/WBE &amp; Section 3</a:t>
          </a:r>
        </a:p>
      </dsp:txBody>
      <dsp:txXfrm>
        <a:off x="11625776" y="8010152"/>
        <a:ext cx="4012825" cy="867872"/>
      </dsp:txXfrm>
    </dsp:sp>
    <dsp:sp modelId="{9FF868ED-91EA-4323-A8CC-1C383E8B3B22}">
      <dsp:nvSpPr>
        <dsp:cNvPr id="0" name=""/>
        <dsp:cNvSpPr/>
      </dsp:nvSpPr>
      <dsp:spPr>
        <a:xfrm>
          <a:off x="6222616" y="2031679"/>
          <a:ext cx="2653087" cy="9839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4847" numCol="1" spcCol="1270" anchor="ctr" anchorCtr="0">
          <a:noAutofit/>
        </a:bodyPr>
        <a:lstStyle/>
        <a:p>
          <a:pPr marL="0" lvl="0" indent="0" algn="ctr" defTabSz="1422400">
            <a:lnSpc>
              <a:spcPct val="90000"/>
            </a:lnSpc>
            <a:spcBef>
              <a:spcPct val="0"/>
            </a:spcBef>
            <a:spcAft>
              <a:spcPct val="35000"/>
            </a:spcAft>
            <a:buNone/>
          </a:pPr>
          <a:r>
            <a:rPr lang="en-US" sz="3200" kern="1200" dirty="0"/>
            <a:t>Lisa Ivy</a:t>
          </a:r>
        </a:p>
      </dsp:txBody>
      <dsp:txXfrm>
        <a:off x="6222616" y="2031679"/>
        <a:ext cx="2653087" cy="983990"/>
      </dsp:txXfrm>
    </dsp:sp>
    <dsp:sp modelId="{3FD5B791-499C-4625-BA1B-A86F2A06F3C2}">
      <dsp:nvSpPr>
        <dsp:cNvPr id="0" name=""/>
        <dsp:cNvSpPr/>
      </dsp:nvSpPr>
      <dsp:spPr>
        <a:xfrm>
          <a:off x="6189566" y="2808708"/>
          <a:ext cx="1975196" cy="7542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r>
            <a:rPr lang="en-US" sz="2300" kern="1200" dirty="0"/>
            <a:t>Administrative Assistant</a:t>
          </a:r>
        </a:p>
      </dsp:txBody>
      <dsp:txXfrm>
        <a:off x="6189566" y="2808708"/>
        <a:ext cx="1975196" cy="754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ABE79-C81F-4D99-9574-96591543DE83}">
      <dsp:nvSpPr>
        <dsp:cNvPr id="0" name=""/>
        <dsp:cNvSpPr/>
      </dsp:nvSpPr>
      <dsp:spPr>
        <a:xfrm>
          <a:off x="17198232" y="1361173"/>
          <a:ext cx="3605791" cy="3606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737FA-B62D-4E47-B414-9BF64FC40DD3}">
      <dsp:nvSpPr>
        <dsp:cNvPr id="0" name=""/>
        <dsp:cNvSpPr/>
      </dsp:nvSpPr>
      <dsp:spPr>
        <a:xfrm>
          <a:off x="17349623" y="1481407"/>
          <a:ext cx="3365917" cy="33659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Notice of No Significant Impact and Request for Release of Funds  </a:t>
          </a:r>
        </a:p>
      </dsp:txBody>
      <dsp:txXfrm>
        <a:off x="17831291" y="1962342"/>
        <a:ext cx="2404500" cy="2404043"/>
      </dsp:txXfrm>
    </dsp:sp>
    <dsp:sp modelId="{DAAAFF17-B435-43D9-B2D7-16717FDA9A59}">
      <dsp:nvSpPr>
        <dsp:cNvPr id="0" name=""/>
        <dsp:cNvSpPr/>
      </dsp:nvSpPr>
      <dsp:spPr>
        <a:xfrm rot="2700000">
          <a:off x="13469833"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A2AEA-3287-48D0-AAC5-E146A17D91F8}">
      <dsp:nvSpPr>
        <dsp:cNvPr id="0" name=""/>
        <dsp:cNvSpPr/>
      </dsp:nvSpPr>
      <dsp:spPr>
        <a:xfrm>
          <a:off x="13592440" y="1481407"/>
          <a:ext cx="3365917" cy="33659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Completed ERR signed by DCA Signature Authority</a:t>
          </a:r>
        </a:p>
        <a:p>
          <a:pPr marL="0" lvl="0" indent="0" algn="ctr" defTabSz="755650">
            <a:lnSpc>
              <a:spcPct val="90000"/>
            </a:lnSpc>
            <a:spcBef>
              <a:spcPct val="0"/>
            </a:spcBef>
            <a:spcAft>
              <a:spcPct val="35000"/>
            </a:spcAft>
            <a:buNone/>
          </a:pPr>
          <a:r>
            <a:rPr lang="en-US" sz="1700" kern="1200" dirty="0"/>
            <a:t>-Upon completion of NEPA review and determination that no outstanding information is required</a:t>
          </a:r>
        </a:p>
      </dsp:txBody>
      <dsp:txXfrm>
        <a:off x="14072189" y="1962342"/>
        <a:ext cx="2404500" cy="2404043"/>
      </dsp:txXfrm>
    </dsp:sp>
    <dsp:sp modelId="{9BC3EBF4-7CA7-4F3C-97AD-C2424838A57A}">
      <dsp:nvSpPr>
        <dsp:cNvPr id="0" name=""/>
        <dsp:cNvSpPr/>
      </dsp:nvSpPr>
      <dsp:spPr>
        <a:xfrm rot="2700000">
          <a:off x="9745063"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7608F-716F-4463-817A-2F8CD7444DF5}">
      <dsp:nvSpPr>
        <dsp:cNvPr id="0" name=""/>
        <dsp:cNvSpPr/>
      </dsp:nvSpPr>
      <dsp:spPr>
        <a:xfrm>
          <a:off x="9865751" y="1481407"/>
          <a:ext cx="3365917" cy="33659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NEPA review conducted and documentation recorded in Environmental Review Record (ERR)</a:t>
          </a:r>
        </a:p>
        <a:p>
          <a:pPr marL="0" lvl="0" indent="0" algn="ctr" defTabSz="755650">
            <a:lnSpc>
              <a:spcPct val="90000"/>
            </a:lnSpc>
            <a:spcBef>
              <a:spcPct val="0"/>
            </a:spcBef>
            <a:spcAft>
              <a:spcPct val="35000"/>
            </a:spcAft>
            <a:buNone/>
          </a:pPr>
          <a:r>
            <a:rPr lang="en-US" sz="1700" kern="1200" dirty="0"/>
            <a:t>-If no clarifications needed, Conditions of Funding (COF) recorded and sent to the Developer</a:t>
          </a:r>
        </a:p>
      </dsp:txBody>
      <dsp:txXfrm>
        <a:off x="10345500" y="1962342"/>
        <a:ext cx="2404500" cy="2404043"/>
      </dsp:txXfrm>
    </dsp:sp>
    <dsp:sp modelId="{27424D80-76CA-4734-8755-DD13F3CB66F5}">
      <dsp:nvSpPr>
        <dsp:cNvPr id="0" name=""/>
        <dsp:cNvSpPr/>
      </dsp:nvSpPr>
      <dsp:spPr>
        <a:xfrm rot="2700000">
          <a:off x="6018375"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BA2F6-D6C2-4245-B1D6-DEBBD753DC49}">
      <dsp:nvSpPr>
        <dsp:cNvPr id="0" name=""/>
        <dsp:cNvSpPr/>
      </dsp:nvSpPr>
      <dsp:spPr>
        <a:xfrm>
          <a:off x="6139063" y="1481407"/>
          <a:ext cx="3365917" cy="33659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Determination of level of environmental review</a:t>
          </a:r>
        </a:p>
      </dsp:txBody>
      <dsp:txXfrm>
        <a:off x="6620731" y="1962342"/>
        <a:ext cx="2404500" cy="2404043"/>
      </dsp:txXfrm>
    </dsp:sp>
    <dsp:sp modelId="{F706A8B3-2394-48CC-B6C0-0F4AFB9114BD}">
      <dsp:nvSpPr>
        <dsp:cNvPr id="0" name=""/>
        <dsp:cNvSpPr/>
      </dsp:nvSpPr>
      <dsp:spPr>
        <a:xfrm rot="2700000">
          <a:off x="2291686"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6B92C-5B0B-46BF-BC0D-F54ED5E51D1B}">
      <dsp:nvSpPr>
        <dsp:cNvPr id="0" name=""/>
        <dsp:cNvSpPr/>
      </dsp:nvSpPr>
      <dsp:spPr>
        <a:xfrm>
          <a:off x="2412374" y="1481407"/>
          <a:ext cx="3365917" cy="33659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NEPA review begins</a:t>
          </a:r>
        </a:p>
      </dsp:txBody>
      <dsp:txXfrm>
        <a:off x="2894042" y="1962342"/>
        <a:ext cx="2404500" cy="2404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FF457-0A31-45B8-84DE-F870C21F02C9}">
      <dsp:nvSpPr>
        <dsp:cNvPr id="0" name=""/>
        <dsp:cNvSpPr/>
      </dsp:nvSpPr>
      <dsp:spPr>
        <a:xfrm>
          <a:off x="18434396" y="1361173"/>
          <a:ext cx="3605791" cy="3606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03C6D-28D8-4B0D-88DA-16D21D102041}">
      <dsp:nvSpPr>
        <dsp:cNvPr id="0" name=""/>
        <dsp:cNvSpPr/>
      </dsp:nvSpPr>
      <dsp:spPr>
        <a:xfrm>
          <a:off x="18553373" y="1481407"/>
          <a:ext cx="3365916" cy="33659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Completed ERR is  filed as a hard copy and digitally</a:t>
          </a:r>
        </a:p>
      </dsp:txBody>
      <dsp:txXfrm>
        <a:off x="19035041" y="1962342"/>
        <a:ext cx="2404500" cy="2404043"/>
      </dsp:txXfrm>
    </dsp:sp>
    <dsp:sp modelId="{983F58F7-8275-4B59-BE15-2AE9A24570D0}">
      <dsp:nvSpPr>
        <dsp:cNvPr id="0" name=""/>
        <dsp:cNvSpPr/>
      </dsp:nvSpPr>
      <dsp:spPr>
        <a:xfrm rot="2700000">
          <a:off x="14705997"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88CBF-FA34-43ED-9626-39C81CAB3D23}">
      <dsp:nvSpPr>
        <dsp:cNvPr id="0" name=""/>
        <dsp:cNvSpPr/>
      </dsp:nvSpPr>
      <dsp:spPr>
        <a:xfrm>
          <a:off x="14828604" y="1481407"/>
          <a:ext cx="3365916" cy="33659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HUD send DCA Authority to Use Grant Funds (AUGF)</a:t>
          </a:r>
        </a:p>
        <a:p>
          <a:pPr marL="0" lvl="0" indent="0" algn="ctr" defTabSz="933450">
            <a:lnSpc>
              <a:spcPct val="90000"/>
            </a:lnSpc>
            <a:spcBef>
              <a:spcPct val="0"/>
            </a:spcBef>
            <a:spcAft>
              <a:spcPct val="35000"/>
            </a:spcAft>
            <a:buNone/>
          </a:pPr>
          <a:r>
            <a:rPr lang="en-US" sz="2100" kern="1200" dirty="0"/>
            <a:t>-DCA Loan Committee convenes</a:t>
          </a:r>
        </a:p>
      </dsp:txBody>
      <dsp:txXfrm>
        <a:off x="15308353" y="1962342"/>
        <a:ext cx="2404500" cy="2404043"/>
      </dsp:txXfrm>
    </dsp:sp>
    <dsp:sp modelId="{22CD6679-2680-434C-A9B4-F12B4CC52554}">
      <dsp:nvSpPr>
        <dsp:cNvPr id="0" name=""/>
        <dsp:cNvSpPr/>
      </dsp:nvSpPr>
      <dsp:spPr>
        <a:xfrm rot="2700000">
          <a:off x="10981228"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EC6EF-07B9-4FCA-A022-EF54B6A319F2}">
      <dsp:nvSpPr>
        <dsp:cNvPr id="0" name=""/>
        <dsp:cNvSpPr/>
      </dsp:nvSpPr>
      <dsp:spPr>
        <a:xfrm>
          <a:off x="11101917" y="1481407"/>
          <a:ext cx="3365916" cy="33659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HUD review process </a:t>
          </a:r>
        </a:p>
        <a:p>
          <a:pPr marL="0" lvl="0" indent="0" algn="ctr" defTabSz="933450">
            <a:lnSpc>
              <a:spcPct val="90000"/>
            </a:lnSpc>
            <a:spcBef>
              <a:spcPct val="0"/>
            </a:spcBef>
            <a:spcAft>
              <a:spcPct val="35000"/>
            </a:spcAft>
            <a:buNone/>
          </a:pPr>
          <a:r>
            <a:rPr lang="en-US" sz="2100" kern="1200" dirty="0"/>
            <a:t>(20 to 40 days)</a:t>
          </a:r>
        </a:p>
      </dsp:txBody>
      <dsp:txXfrm>
        <a:off x="11581665" y="1962342"/>
        <a:ext cx="2404500" cy="2404043"/>
      </dsp:txXfrm>
    </dsp:sp>
    <dsp:sp modelId="{1883E57D-E2BF-4049-A3A1-116741F039E3}">
      <dsp:nvSpPr>
        <dsp:cNvPr id="0" name=""/>
        <dsp:cNvSpPr/>
      </dsp:nvSpPr>
      <dsp:spPr>
        <a:xfrm rot="2700000">
          <a:off x="7254540"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98B9C-7E00-4E2B-9AF0-6AD08FDAC4F7}">
      <dsp:nvSpPr>
        <dsp:cNvPr id="0" name=""/>
        <dsp:cNvSpPr/>
      </dsp:nvSpPr>
      <dsp:spPr>
        <a:xfrm>
          <a:off x="7375229" y="1481407"/>
          <a:ext cx="3365916" cy="33659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Notice of intent to Request Release of Funds (RROF) sent to HUD</a:t>
          </a:r>
        </a:p>
        <a:p>
          <a:pPr marL="0" lvl="0" indent="0" algn="ctr" defTabSz="933450">
            <a:lnSpc>
              <a:spcPct val="90000"/>
            </a:lnSpc>
            <a:spcBef>
              <a:spcPct val="0"/>
            </a:spcBef>
            <a:spcAft>
              <a:spcPct val="35000"/>
            </a:spcAft>
            <a:buNone/>
          </a:pPr>
          <a:r>
            <a:rPr lang="en-US" sz="2100" kern="1200" dirty="0"/>
            <a:t>-If no adverse comments are received or valid concerns found </a:t>
          </a:r>
        </a:p>
      </dsp:txBody>
      <dsp:txXfrm>
        <a:off x="7856896" y="1962342"/>
        <a:ext cx="2404500" cy="2404043"/>
      </dsp:txXfrm>
    </dsp:sp>
    <dsp:sp modelId="{BC1DA813-4404-4C7A-9455-4A4BC2B5AECE}">
      <dsp:nvSpPr>
        <dsp:cNvPr id="0" name=""/>
        <dsp:cNvSpPr/>
      </dsp:nvSpPr>
      <dsp:spPr>
        <a:xfrm rot="2700000">
          <a:off x="3527853" y="1361360"/>
          <a:ext cx="3605374" cy="360537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ADC48-6DB3-43DC-8D51-DB11276C2BD6}">
      <dsp:nvSpPr>
        <dsp:cNvPr id="0" name=""/>
        <dsp:cNvSpPr/>
      </dsp:nvSpPr>
      <dsp:spPr>
        <a:xfrm>
          <a:off x="3648541" y="1481407"/>
          <a:ext cx="3365916" cy="33659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15-day public comment period</a:t>
          </a:r>
        </a:p>
      </dsp:txBody>
      <dsp:txXfrm>
        <a:off x="4130208" y="1962342"/>
        <a:ext cx="2404500" cy="2404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5BD12-91EF-4D3C-AF90-2CB7883DEE32}">
      <dsp:nvSpPr>
        <dsp:cNvPr id="0" name=""/>
        <dsp:cNvSpPr/>
      </dsp:nvSpPr>
      <dsp:spPr>
        <a:xfrm>
          <a:off x="923975" y="1249"/>
          <a:ext cx="3141148" cy="18846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Airport Hazards</a:t>
          </a:r>
        </a:p>
      </dsp:txBody>
      <dsp:txXfrm>
        <a:off x="923975" y="1249"/>
        <a:ext cx="3141148" cy="1884688"/>
      </dsp:txXfrm>
    </dsp:sp>
    <dsp:sp modelId="{BA4BB481-00AE-463B-AAC0-6DBE7019BE63}">
      <dsp:nvSpPr>
        <dsp:cNvPr id="0" name=""/>
        <dsp:cNvSpPr/>
      </dsp:nvSpPr>
      <dsp:spPr>
        <a:xfrm>
          <a:off x="4379238" y="1249"/>
          <a:ext cx="3141148" cy="18846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Coastal Barrier</a:t>
          </a:r>
        </a:p>
      </dsp:txBody>
      <dsp:txXfrm>
        <a:off x="4379238" y="1249"/>
        <a:ext cx="3141148" cy="1884688"/>
      </dsp:txXfrm>
    </dsp:sp>
    <dsp:sp modelId="{2F14A889-C299-4F11-B60F-9A16CCC08917}">
      <dsp:nvSpPr>
        <dsp:cNvPr id="0" name=""/>
        <dsp:cNvSpPr/>
      </dsp:nvSpPr>
      <dsp:spPr>
        <a:xfrm>
          <a:off x="7834501" y="1249"/>
          <a:ext cx="3141148" cy="18846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Air Quality</a:t>
          </a:r>
        </a:p>
      </dsp:txBody>
      <dsp:txXfrm>
        <a:off x="7834501" y="1249"/>
        <a:ext cx="3141148" cy="1884688"/>
      </dsp:txXfrm>
    </dsp:sp>
    <dsp:sp modelId="{E9887B53-8C6A-4D62-9864-6096BE675A19}">
      <dsp:nvSpPr>
        <dsp:cNvPr id="0" name=""/>
        <dsp:cNvSpPr/>
      </dsp:nvSpPr>
      <dsp:spPr>
        <a:xfrm>
          <a:off x="11289764" y="1249"/>
          <a:ext cx="3141148" cy="1884688"/>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Coastal Zone Management</a:t>
          </a:r>
        </a:p>
      </dsp:txBody>
      <dsp:txXfrm>
        <a:off x="11289764" y="1249"/>
        <a:ext cx="3141148" cy="1884688"/>
      </dsp:txXfrm>
    </dsp:sp>
    <dsp:sp modelId="{A264DA63-A341-461B-B080-96337C68673C}">
      <dsp:nvSpPr>
        <dsp:cNvPr id="0" name=""/>
        <dsp:cNvSpPr/>
      </dsp:nvSpPr>
      <dsp:spPr>
        <a:xfrm>
          <a:off x="14745027" y="1249"/>
          <a:ext cx="3141148" cy="18846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Site Contamination</a:t>
          </a:r>
        </a:p>
      </dsp:txBody>
      <dsp:txXfrm>
        <a:off x="14745027" y="1249"/>
        <a:ext cx="3141148" cy="1884688"/>
      </dsp:txXfrm>
    </dsp:sp>
    <dsp:sp modelId="{BC333252-7756-4B24-8274-8CF3D5BDF3CC}">
      <dsp:nvSpPr>
        <dsp:cNvPr id="0" name=""/>
        <dsp:cNvSpPr/>
      </dsp:nvSpPr>
      <dsp:spPr>
        <a:xfrm>
          <a:off x="923975" y="2200053"/>
          <a:ext cx="3141148" cy="18846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Endangered Species</a:t>
          </a:r>
        </a:p>
      </dsp:txBody>
      <dsp:txXfrm>
        <a:off x="923975" y="2200053"/>
        <a:ext cx="3141148" cy="1884688"/>
      </dsp:txXfrm>
    </dsp:sp>
    <dsp:sp modelId="{52923D9C-32A9-4B9B-9D71-F5BBE725B73C}">
      <dsp:nvSpPr>
        <dsp:cNvPr id="0" name=""/>
        <dsp:cNvSpPr/>
      </dsp:nvSpPr>
      <dsp:spPr>
        <a:xfrm>
          <a:off x="4379238" y="2200053"/>
          <a:ext cx="3141148" cy="18846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Explosive and Flammable Hazards</a:t>
          </a:r>
        </a:p>
      </dsp:txBody>
      <dsp:txXfrm>
        <a:off x="4379238" y="2200053"/>
        <a:ext cx="3141148" cy="1884688"/>
      </dsp:txXfrm>
    </dsp:sp>
    <dsp:sp modelId="{31771616-D198-4EBF-9649-CB0FFA2E2EBA}">
      <dsp:nvSpPr>
        <dsp:cNvPr id="0" name=""/>
        <dsp:cNvSpPr/>
      </dsp:nvSpPr>
      <dsp:spPr>
        <a:xfrm>
          <a:off x="7834501" y="2200053"/>
          <a:ext cx="3141148" cy="18846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Farmlands Protection</a:t>
          </a:r>
        </a:p>
      </dsp:txBody>
      <dsp:txXfrm>
        <a:off x="7834501" y="2200053"/>
        <a:ext cx="3141148" cy="1884688"/>
      </dsp:txXfrm>
    </dsp:sp>
    <dsp:sp modelId="{44D69C51-E692-425F-A514-951A48EB040C}">
      <dsp:nvSpPr>
        <dsp:cNvPr id="0" name=""/>
        <dsp:cNvSpPr/>
      </dsp:nvSpPr>
      <dsp:spPr>
        <a:xfrm>
          <a:off x="11289764" y="2200053"/>
          <a:ext cx="3141148" cy="1884688"/>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Floodplain Management</a:t>
          </a:r>
        </a:p>
      </dsp:txBody>
      <dsp:txXfrm>
        <a:off x="11289764" y="2200053"/>
        <a:ext cx="3141148" cy="1884688"/>
      </dsp:txXfrm>
    </dsp:sp>
    <dsp:sp modelId="{AE809D60-561F-4382-ADBC-216575C8A481}">
      <dsp:nvSpPr>
        <dsp:cNvPr id="0" name=""/>
        <dsp:cNvSpPr/>
      </dsp:nvSpPr>
      <dsp:spPr>
        <a:xfrm>
          <a:off x="14745027" y="2200053"/>
          <a:ext cx="3141148" cy="18846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Historic Preservation</a:t>
          </a:r>
        </a:p>
      </dsp:txBody>
      <dsp:txXfrm>
        <a:off x="14745027" y="2200053"/>
        <a:ext cx="3141148" cy="1884688"/>
      </dsp:txXfrm>
    </dsp:sp>
    <dsp:sp modelId="{0F05E717-58F2-4B31-9CDF-5DA91C4BDCDD}">
      <dsp:nvSpPr>
        <dsp:cNvPr id="0" name=""/>
        <dsp:cNvSpPr/>
      </dsp:nvSpPr>
      <dsp:spPr>
        <a:xfrm>
          <a:off x="923975" y="4398857"/>
          <a:ext cx="3141148" cy="18846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Noise Abatement Control</a:t>
          </a:r>
        </a:p>
      </dsp:txBody>
      <dsp:txXfrm>
        <a:off x="923975" y="4398857"/>
        <a:ext cx="3141148" cy="1884688"/>
      </dsp:txXfrm>
    </dsp:sp>
    <dsp:sp modelId="{692189A5-45CA-45D0-A6EE-B60FC95BB3D3}">
      <dsp:nvSpPr>
        <dsp:cNvPr id="0" name=""/>
        <dsp:cNvSpPr/>
      </dsp:nvSpPr>
      <dsp:spPr>
        <a:xfrm>
          <a:off x="4379238" y="4398857"/>
          <a:ext cx="3141148" cy="18846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Sole Source Aquifers</a:t>
          </a:r>
        </a:p>
      </dsp:txBody>
      <dsp:txXfrm>
        <a:off x="4379238" y="4398857"/>
        <a:ext cx="3141148" cy="1884688"/>
      </dsp:txXfrm>
    </dsp:sp>
    <dsp:sp modelId="{F7A91256-96F6-4805-8766-9162FF3E614A}">
      <dsp:nvSpPr>
        <dsp:cNvPr id="0" name=""/>
        <dsp:cNvSpPr/>
      </dsp:nvSpPr>
      <dsp:spPr>
        <a:xfrm>
          <a:off x="7834501" y="4398857"/>
          <a:ext cx="3141148" cy="18846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Wetland Protection</a:t>
          </a:r>
        </a:p>
      </dsp:txBody>
      <dsp:txXfrm>
        <a:off x="7834501" y="4398857"/>
        <a:ext cx="3141148" cy="1884688"/>
      </dsp:txXfrm>
    </dsp:sp>
    <dsp:sp modelId="{E28698FC-84A2-4B4B-8848-E9C3F3462028}">
      <dsp:nvSpPr>
        <dsp:cNvPr id="0" name=""/>
        <dsp:cNvSpPr/>
      </dsp:nvSpPr>
      <dsp:spPr>
        <a:xfrm>
          <a:off x="11289764" y="4398857"/>
          <a:ext cx="3141148" cy="1884688"/>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Wild and Scenic Rivers</a:t>
          </a:r>
        </a:p>
      </dsp:txBody>
      <dsp:txXfrm>
        <a:off x="11289764" y="4398857"/>
        <a:ext cx="3141148" cy="1884688"/>
      </dsp:txXfrm>
    </dsp:sp>
    <dsp:sp modelId="{AC3E4A62-6029-466A-B704-F9CAE2B879E9}">
      <dsp:nvSpPr>
        <dsp:cNvPr id="0" name=""/>
        <dsp:cNvSpPr/>
      </dsp:nvSpPr>
      <dsp:spPr>
        <a:xfrm>
          <a:off x="14745027" y="4398857"/>
          <a:ext cx="3141148" cy="18846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Environmental Justice</a:t>
          </a:r>
        </a:p>
      </dsp:txBody>
      <dsp:txXfrm>
        <a:off x="14745027" y="4398857"/>
        <a:ext cx="3141148" cy="1884688"/>
      </dsp:txXfrm>
    </dsp:sp>
    <dsp:sp modelId="{83FC5272-AE1D-4697-B412-35869DADB539}">
      <dsp:nvSpPr>
        <dsp:cNvPr id="0" name=""/>
        <dsp:cNvSpPr/>
      </dsp:nvSpPr>
      <dsp:spPr>
        <a:xfrm>
          <a:off x="922718" y="6461680"/>
          <a:ext cx="3141148" cy="18846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Tribal Consultation</a:t>
          </a:r>
        </a:p>
      </dsp:txBody>
      <dsp:txXfrm>
        <a:off x="922718" y="6461680"/>
        <a:ext cx="3141148" cy="18846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Nunit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Nunito Light" charset="0"/>
              </a:defRPr>
            </a:lvl1pPr>
          </a:lstStyle>
          <a:p>
            <a:fld id="{EFC10EE1-B198-C942-8235-326C972CBB30}" type="datetimeFigureOut">
              <a:rPr lang="en-US" smtClean="0"/>
              <a:pPr/>
              <a:t>1/11/2023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Nunito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Nunit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Nunito Light" charset="0"/>
        <a:ea typeface="+mn-ea"/>
        <a:cs typeface="+mn-cs"/>
      </a:defRPr>
    </a:lvl1pPr>
    <a:lvl2pPr marL="914217" algn="l" defTabSz="914217" rtl="0" eaLnBrk="1" latinLnBrk="0" hangingPunct="1">
      <a:defRPr sz="2400" b="0" i="0" kern="1200">
        <a:solidFill>
          <a:schemeClr val="tx1"/>
        </a:solidFill>
        <a:latin typeface="Nunito Light" charset="0"/>
        <a:ea typeface="+mn-ea"/>
        <a:cs typeface="+mn-cs"/>
      </a:defRPr>
    </a:lvl2pPr>
    <a:lvl3pPr marL="1828434" algn="l" defTabSz="914217" rtl="0" eaLnBrk="1" latinLnBrk="0" hangingPunct="1">
      <a:defRPr sz="2400" b="0" i="0" kern="1200">
        <a:solidFill>
          <a:schemeClr val="tx1"/>
        </a:solidFill>
        <a:latin typeface="Nunito Light" charset="0"/>
        <a:ea typeface="+mn-ea"/>
        <a:cs typeface="+mn-cs"/>
      </a:defRPr>
    </a:lvl3pPr>
    <a:lvl4pPr marL="2742651" algn="l" defTabSz="914217" rtl="0" eaLnBrk="1" latinLnBrk="0" hangingPunct="1">
      <a:defRPr sz="2400" b="0" i="0" kern="1200">
        <a:solidFill>
          <a:schemeClr val="tx1"/>
        </a:solidFill>
        <a:latin typeface="Nunito Light" charset="0"/>
        <a:ea typeface="+mn-ea"/>
        <a:cs typeface="+mn-cs"/>
      </a:defRPr>
    </a:lvl4pPr>
    <a:lvl5pPr marL="3656868" algn="l" defTabSz="914217" rtl="0" eaLnBrk="1" latinLnBrk="0" hangingPunct="1">
      <a:defRPr sz="2400" b="0" i="0" kern="1200">
        <a:solidFill>
          <a:schemeClr val="tx1"/>
        </a:solidFill>
        <a:latin typeface="Nuni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1423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756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5964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7146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1558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4126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763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499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1991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1" y="4343401"/>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1647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pSp>
        <p:nvGrpSpPr>
          <p:cNvPr id="49" name="Group 48"/>
          <p:cNvGrpSpPr/>
          <p:nvPr userDrawn="1"/>
        </p:nvGrpSpPr>
        <p:grpSpPr>
          <a:xfrm rot="10800000">
            <a:off x="-24964" y="10969126"/>
            <a:ext cx="24535152" cy="4304369"/>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1676400" y="730250"/>
            <a:ext cx="21024850" cy="2651125"/>
          </a:xfrm>
          <a:prstGeom prst="rect">
            <a:avLst/>
          </a:prstGeom>
        </p:spPr>
        <p:txBody>
          <a:bodyPr/>
          <a:lstStyle>
            <a:lvl1pPr>
              <a:defRPr>
                <a:latin typeface="+mj-lt"/>
              </a:defRPr>
            </a:lvl1pPr>
          </a:lstStyle>
          <a:p>
            <a:endParaRPr lang="en-US" dirty="0"/>
          </a:p>
        </p:txBody>
      </p:sp>
      <p:sp>
        <p:nvSpPr>
          <p:cNvPr id="4" name="Text Placeholder 3">
            <a:extLst>
              <a:ext uri="{FF2B5EF4-FFF2-40B4-BE49-F238E27FC236}">
                <a16:creationId xmlns:a16="http://schemas.microsoft.com/office/drawing/2014/main" id="{DD8A2AF0-8544-4962-8CD0-4D3519F0A937}"/>
              </a:ext>
            </a:extLst>
          </p:cNvPr>
          <p:cNvSpPr>
            <a:spLocks noGrp="1"/>
          </p:cNvSpPr>
          <p:nvPr>
            <p:ph type="body" sz="quarter" idx="10"/>
          </p:nvPr>
        </p:nvSpPr>
        <p:spPr>
          <a:xfrm>
            <a:off x="1676400" y="4253795"/>
            <a:ext cx="21024850" cy="6612643"/>
          </a:xfrm>
          <a:prstGeom prst="rect">
            <a:avLst/>
          </a:prstGeo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endParaRPr lang="en-US" dirty="0"/>
          </a:p>
        </p:txBody>
      </p:sp>
    </p:spTree>
    <p:extLst>
      <p:ext uri="{BB962C8B-B14F-4D97-AF65-F5344CB8AC3E}">
        <p14:creationId xmlns:p14="http://schemas.microsoft.com/office/powerpoint/2010/main" val="209973651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spTree>
    <p:extLst>
      <p:ext uri="{BB962C8B-B14F-4D97-AF65-F5344CB8AC3E}">
        <p14:creationId xmlns:p14="http://schemas.microsoft.com/office/powerpoint/2010/main" val="42008913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3905212" y="1952726"/>
            <a:ext cx="8420998" cy="8420998"/>
          </a:xfrm>
          <a:custGeom>
            <a:avLst/>
            <a:gdLst>
              <a:gd name="connsiteX0" fmla="*/ 1794805 w 3589610"/>
              <a:gd name="connsiteY0" fmla="*/ 0 h 3589610"/>
              <a:gd name="connsiteX1" fmla="*/ 3589610 w 3589610"/>
              <a:gd name="connsiteY1" fmla="*/ 1794805 h 3589610"/>
              <a:gd name="connsiteX2" fmla="*/ 1794805 w 3589610"/>
              <a:gd name="connsiteY2" fmla="*/ 3589610 h 3589610"/>
              <a:gd name="connsiteX3" fmla="*/ 0 w 3589610"/>
              <a:gd name="connsiteY3" fmla="*/ 1794805 h 3589610"/>
              <a:gd name="connsiteX4" fmla="*/ 1794805 w 3589610"/>
              <a:gd name="connsiteY4" fmla="*/ 0 h 358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610" h="3589610">
                <a:moveTo>
                  <a:pt x="1794805" y="0"/>
                </a:moveTo>
                <a:cubicBezTo>
                  <a:pt x="2786048" y="0"/>
                  <a:pt x="3589610" y="803562"/>
                  <a:pt x="3589610" y="1794805"/>
                </a:cubicBezTo>
                <a:cubicBezTo>
                  <a:pt x="3589610" y="2786048"/>
                  <a:pt x="2786048" y="3589610"/>
                  <a:pt x="1794805" y="3589610"/>
                </a:cubicBezTo>
                <a:cubicBezTo>
                  <a:pt x="803562" y="3589610"/>
                  <a:pt x="0" y="2786048"/>
                  <a:pt x="0" y="1794805"/>
                </a:cubicBezTo>
                <a:cubicBezTo>
                  <a:pt x="0" y="803562"/>
                  <a:pt x="803562" y="0"/>
                  <a:pt x="1794805" y="0"/>
                </a:cubicBezTo>
                <a:close/>
              </a:path>
            </a:pathLst>
          </a:custGeom>
          <a:solidFill>
            <a:schemeClr val="bg1">
              <a:lumMod val="95000"/>
            </a:schemeClr>
          </a:solidFill>
          <a:effectLst/>
        </p:spPr>
        <p:txBody>
          <a:bodyPr wrap="square">
            <a:no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5" name="Group 4"/>
          <p:cNvGrpSpPr/>
          <p:nvPr userDrawn="1"/>
        </p:nvGrpSpPr>
        <p:grpSpPr>
          <a:xfrm rot="10800000">
            <a:off x="-23446" y="10974729"/>
            <a:ext cx="24535152" cy="4304369"/>
            <a:chOff x="0" y="-156114"/>
            <a:chExt cx="24535152" cy="4304369"/>
          </a:xfrm>
        </p:grpSpPr>
        <p:sp>
          <p:nvSpPr>
            <p:cNvPr id="6" name="Freeform 5"/>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5" name="Freeform 14"/>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7"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8"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9"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20"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1"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2"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3"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4"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5"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7"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8"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9"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30"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
        <p:nvSpPr>
          <p:cNvPr id="3" name="Text Placeholder 2">
            <a:extLst>
              <a:ext uri="{FF2B5EF4-FFF2-40B4-BE49-F238E27FC236}">
                <a16:creationId xmlns:a16="http://schemas.microsoft.com/office/drawing/2014/main" id="{69544D81-4D57-43C1-AA9A-0F7D08D9B6A4}"/>
              </a:ext>
            </a:extLst>
          </p:cNvPr>
          <p:cNvSpPr>
            <a:spLocks noGrp="1"/>
          </p:cNvSpPr>
          <p:nvPr>
            <p:ph type="body" sz="quarter" idx="16"/>
          </p:nvPr>
        </p:nvSpPr>
        <p:spPr>
          <a:xfrm>
            <a:off x="1133475" y="2330450"/>
            <a:ext cx="11295063" cy="78533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94718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pSp>
        <p:nvGrpSpPr>
          <p:cNvPr id="2" name="Group 1"/>
          <p:cNvGrpSpPr/>
          <p:nvPr userDrawn="1"/>
        </p:nvGrpSpPr>
        <p:grpSpPr>
          <a:xfrm rot="10800000">
            <a:off x="-23446" y="10974729"/>
            <a:ext cx="24535152"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
        <p:nvSpPr>
          <p:cNvPr id="29" name="Text Placeholder 28">
            <a:extLst>
              <a:ext uri="{FF2B5EF4-FFF2-40B4-BE49-F238E27FC236}">
                <a16:creationId xmlns:a16="http://schemas.microsoft.com/office/drawing/2014/main" id="{433F070C-0166-4804-B505-59E6B3ED7961}"/>
              </a:ext>
            </a:extLst>
          </p:cNvPr>
          <p:cNvSpPr>
            <a:spLocks noGrp="1"/>
          </p:cNvSpPr>
          <p:nvPr>
            <p:ph type="body" sz="quarter" idx="10"/>
          </p:nvPr>
        </p:nvSpPr>
        <p:spPr>
          <a:xfrm>
            <a:off x="2133600" y="3370263"/>
            <a:ext cx="9430871" cy="679132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30">
            <a:extLst>
              <a:ext uri="{FF2B5EF4-FFF2-40B4-BE49-F238E27FC236}">
                <a16:creationId xmlns:a16="http://schemas.microsoft.com/office/drawing/2014/main" id="{5BD95895-EA7A-4967-BD15-639BF6D8067D}"/>
              </a:ext>
            </a:extLst>
          </p:cNvPr>
          <p:cNvSpPr>
            <a:spLocks noGrp="1"/>
          </p:cNvSpPr>
          <p:nvPr>
            <p:ph type="body" sz="quarter" idx="11"/>
          </p:nvPr>
        </p:nvSpPr>
        <p:spPr>
          <a:xfrm>
            <a:off x="12729597" y="3338393"/>
            <a:ext cx="9430871" cy="688975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itle 31">
            <a:extLst>
              <a:ext uri="{FF2B5EF4-FFF2-40B4-BE49-F238E27FC236}">
                <a16:creationId xmlns:a16="http://schemas.microsoft.com/office/drawing/2014/main" id="{9E891065-A820-498C-8FF0-5BF7C34C06CE}"/>
              </a:ext>
            </a:extLst>
          </p:cNvPr>
          <p:cNvSpPr>
            <a:spLocks noGrp="1"/>
          </p:cNvSpPr>
          <p:nvPr>
            <p:ph type="title"/>
          </p:nvPr>
        </p:nvSpPr>
        <p:spPr>
          <a:xfrm>
            <a:off x="1676400" y="730251"/>
            <a:ext cx="21024850" cy="2027216"/>
          </a:xfrm>
          <a:prstGeom prst="rect">
            <a:avLst/>
          </a:prstGeom>
        </p:spPr>
        <p:txBody>
          <a:bodyPr/>
          <a:lstStyle>
            <a:lvl1pPr>
              <a:defRPr>
                <a:latin typeface="+mj-lt"/>
              </a:defRPr>
            </a:lvl1pPr>
          </a:lstStyle>
          <a:p>
            <a:r>
              <a:rPr lang="en-US" dirty="0"/>
              <a:t>Click to edit Master title style</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grpSp>
        <p:nvGrpSpPr>
          <p:cNvPr id="2" name="Group 1"/>
          <p:cNvGrpSpPr/>
          <p:nvPr userDrawn="1"/>
        </p:nvGrpSpPr>
        <p:grpSpPr>
          <a:xfrm rot="10800000">
            <a:off x="-23446" y="10974729"/>
            <a:ext cx="24535152"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
        <p:nvSpPr>
          <p:cNvPr id="30" name="Text Placeholder 29">
            <a:extLst>
              <a:ext uri="{FF2B5EF4-FFF2-40B4-BE49-F238E27FC236}">
                <a16:creationId xmlns:a16="http://schemas.microsoft.com/office/drawing/2014/main" id="{D20278F0-A7EE-4C0F-AE34-0F63E88B4D41}"/>
              </a:ext>
            </a:extLst>
          </p:cNvPr>
          <p:cNvSpPr>
            <a:spLocks noGrp="1"/>
          </p:cNvSpPr>
          <p:nvPr>
            <p:ph type="body" sz="quarter" idx="10"/>
          </p:nvPr>
        </p:nvSpPr>
        <p:spPr>
          <a:xfrm>
            <a:off x="1400136" y="4075380"/>
            <a:ext cx="6669088"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9">
            <a:extLst>
              <a:ext uri="{FF2B5EF4-FFF2-40B4-BE49-F238E27FC236}">
                <a16:creationId xmlns:a16="http://schemas.microsoft.com/office/drawing/2014/main" id="{FA9BF0F8-15A7-4935-BB15-9992397DF44C}"/>
              </a:ext>
            </a:extLst>
          </p:cNvPr>
          <p:cNvSpPr>
            <a:spLocks noGrp="1"/>
          </p:cNvSpPr>
          <p:nvPr>
            <p:ph type="body" sz="quarter" idx="11"/>
          </p:nvPr>
        </p:nvSpPr>
        <p:spPr>
          <a:xfrm>
            <a:off x="16306116" y="4075380"/>
            <a:ext cx="6669088"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9">
            <a:extLst>
              <a:ext uri="{FF2B5EF4-FFF2-40B4-BE49-F238E27FC236}">
                <a16:creationId xmlns:a16="http://schemas.microsoft.com/office/drawing/2014/main" id="{FBCC1BAF-5D04-4417-B1CD-ECAC8329000C}"/>
              </a:ext>
            </a:extLst>
          </p:cNvPr>
          <p:cNvSpPr>
            <a:spLocks noGrp="1"/>
          </p:cNvSpPr>
          <p:nvPr>
            <p:ph type="body" sz="quarter" idx="12"/>
          </p:nvPr>
        </p:nvSpPr>
        <p:spPr>
          <a:xfrm>
            <a:off x="8853126" y="4070350"/>
            <a:ext cx="6669088"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43">
            <a:extLst>
              <a:ext uri="{FF2B5EF4-FFF2-40B4-BE49-F238E27FC236}">
                <a16:creationId xmlns:a16="http://schemas.microsoft.com/office/drawing/2014/main" id="{BE037159-B21C-422F-8067-D747ABA80537}"/>
              </a:ext>
            </a:extLst>
          </p:cNvPr>
          <p:cNvSpPr>
            <a:spLocks noGrp="1"/>
          </p:cNvSpPr>
          <p:nvPr>
            <p:ph type="title"/>
          </p:nvPr>
        </p:nvSpPr>
        <p:spPr>
          <a:xfrm>
            <a:off x="1676400" y="730251"/>
            <a:ext cx="21024850" cy="1786232"/>
          </a:xfrm>
          <a:prstGeom prst="rect">
            <a:avLst/>
          </a:prstGeo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56472132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420AD4-248A-4070-B79E-6CFF4FAFA7C7}"/>
              </a:ext>
            </a:extLst>
          </p:cNvPr>
          <p:cNvSpPr/>
          <p:nvPr userDrawn="1"/>
        </p:nvSpPr>
        <p:spPr>
          <a:xfrm>
            <a:off x="0" y="0"/>
            <a:ext cx="1135194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latin typeface="Nunito Light" charset="0"/>
            </a:endParaRPr>
          </a:p>
        </p:txBody>
      </p:sp>
      <p:sp>
        <p:nvSpPr>
          <p:cNvPr id="29" name="Picture Placeholder 13"/>
          <p:cNvSpPr>
            <a:spLocks noGrp="1"/>
          </p:cNvSpPr>
          <p:nvPr>
            <p:ph type="pic" sz="quarter" idx="14"/>
          </p:nvPr>
        </p:nvSpPr>
        <p:spPr>
          <a:xfrm>
            <a:off x="14433683" y="3094762"/>
            <a:ext cx="6550131" cy="7515923"/>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sp>
        <p:nvSpPr>
          <p:cNvPr id="3" name="Text Placeholder 2">
            <a:extLst>
              <a:ext uri="{FF2B5EF4-FFF2-40B4-BE49-F238E27FC236}">
                <a16:creationId xmlns:a16="http://schemas.microsoft.com/office/drawing/2014/main" id="{0A3714AD-FA2E-4F39-A54A-FD2E9E5003C6}"/>
              </a:ext>
            </a:extLst>
          </p:cNvPr>
          <p:cNvSpPr>
            <a:spLocks noGrp="1"/>
          </p:cNvSpPr>
          <p:nvPr>
            <p:ph type="body" sz="quarter" idx="15"/>
          </p:nvPr>
        </p:nvSpPr>
        <p:spPr>
          <a:xfrm>
            <a:off x="1435825" y="3094761"/>
            <a:ext cx="8801869" cy="7515923"/>
          </a:xfrm>
          <a:prstGeom prst="rect">
            <a:avLst/>
          </a:prstGeo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13847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6B2CF7-0E70-4B13-AF20-5E4E34F1911D}"/>
              </a:ext>
            </a:extLst>
          </p:cNvPr>
          <p:cNvGrpSpPr/>
          <p:nvPr userDrawn="1"/>
        </p:nvGrpSpPr>
        <p:grpSpPr>
          <a:xfrm>
            <a:off x="0" y="-1582768"/>
            <a:ext cx="24535152" cy="4304369"/>
            <a:chOff x="0" y="-156114"/>
            <a:chExt cx="24535152" cy="4304369"/>
          </a:xfrm>
        </p:grpSpPr>
        <p:sp>
          <p:nvSpPr>
            <p:cNvPr id="6" name="Freeform 130">
              <a:extLst>
                <a:ext uri="{FF2B5EF4-FFF2-40B4-BE49-F238E27FC236}">
                  <a16:creationId xmlns:a16="http://schemas.microsoft.com/office/drawing/2014/main" id="{B82AF1FE-44EB-4941-B4B4-ACE317CC5608}"/>
                </a:ext>
              </a:extLst>
            </p:cNvPr>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7" name="Freeform 131">
              <a:extLst>
                <a:ext uri="{FF2B5EF4-FFF2-40B4-BE49-F238E27FC236}">
                  <a16:creationId xmlns:a16="http://schemas.microsoft.com/office/drawing/2014/main" id="{7125398F-1D77-4BF8-B489-530A4A7C2634}"/>
                </a:ext>
              </a:extLst>
            </p:cNvPr>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8" name="Freeform 132">
              <a:extLst>
                <a:ext uri="{FF2B5EF4-FFF2-40B4-BE49-F238E27FC236}">
                  <a16:creationId xmlns:a16="http://schemas.microsoft.com/office/drawing/2014/main" id="{B2B1DB02-886D-4A0F-9CE1-8A4F7B2E5910}"/>
                </a:ext>
              </a:extLst>
            </p:cNvPr>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9" name="Freeform 133">
              <a:extLst>
                <a:ext uri="{FF2B5EF4-FFF2-40B4-BE49-F238E27FC236}">
                  <a16:creationId xmlns:a16="http://schemas.microsoft.com/office/drawing/2014/main" id="{A8418F68-F582-4A55-9390-F6D4EBD8E16D}"/>
                </a:ext>
              </a:extLst>
            </p:cNvPr>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0" name="Freeform 134">
              <a:extLst>
                <a:ext uri="{FF2B5EF4-FFF2-40B4-BE49-F238E27FC236}">
                  <a16:creationId xmlns:a16="http://schemas.microsoft.com/office/drawing/2014/main" id="{D0EFF7BC-F770-472B-B7F7-1D1C7DF6E7D1}"/>
                </a:ext>
              </a:extLst>
            </p:cNvPr>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1" name="Freeform 135">
              <a:extLst>
                <a:ext uri="{FF2B5EF4-FFF2-40B4-BE49-F238E27FC236}">
                  <a16:creationId xmlns:a16="http://schemas.microsoft.com/office/drawing/2014/main" id="{BEAE1B10-43C6-41A7-8E03-D416B59472C4}"/>
                </a:ext>
              </a:extLst>
            </p:cNvPr>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2" name="Freeform 136">
              <a:extLst>
                <a:ext uri="{FF2B5EF4-FFF2-40B4-BE49-F238E27FC236}">
                  <a16:creationId xmlns:a16="http://schemas.microsoft.com/office/drawing/2014/main" id="{2F7DB26C-3002-4265-B159-766D03E29959}"/>
                </a:ext>
              </a:extLst>
            </p:cNvPr>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 name="Freeform 137">
              <a:extLst>
                <a:ext uri="{FF2B5EF4-FFF2-40B4-BE49-F238E27FC236}">
                  <a16:creationId xmlns:a16="http://schemas.microsoft.com/office/drawing/2014/main" id="{9F179140-548A-4B8E-BDD5-3C117B06B8AD}"/>
                </a:ext>
              </a:extLst>
            </p:cNvPr>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4" name="Freeform 138">
              <a:extLst>
                <a:ext uri="{FF2B5EF4-FFF2-40B4-BE49-F238E27FC236}">
                  <a16:creationId xmlns:a16="http://schemas.microsoft.com/office/drawing/2014/main" id="{DE75C889-A6BE-458E-9CAE-FE98EDAA2A32}"/>
                </a:ext>
              </a:extLst>
            </p:cNvPr>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dirty="0">
                <a:latin typeface="Nunito Light" charset="0"/>
              </a:endParaRPr>
            </a:p>
          </p:txBody>
        </p:sp>
        <p:sp>
          <p:nvSpPr>
            <p:cNvPr id="15" name="Freeform 139">
              <a:extLst>
                <a:ext uri="{FF2B5EF4-FFF2-40B4-BE49-F238E27FC236}">
                  <a16:creationId xmlns:a16="http://schemas.microsoft.com/office/drawing/2014/main" id="{A4210FCD-D640-4C61-9C9B-CBAA9468DD77}"/>
                </a:ext>
              </a:extLst>
            </p:cNvPr>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6" name="Freeform 13">
              <a:extLst>
                <a:ext uri="{FF2B5EF4-FFF2-40B4-BE49-F238E27FC236}">
                  <a16:creationId xmlns:a16="http://schemas.microsoft.com/office/drawing/2014/main" id="{A0DCE87B-EA05-4FAD-91BF-68CEBFC00569}"/>
                </a:ext>
              </a:extLst>
            </p:cNvPr>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7" name="Freeform 14">
              <a:extLst>
                <a:ext uri="{FF2B5EF4-FFF2-40B4-BE49-F238E27FC236}">
                  <a16:creationId xmlns:a16="http://schemas.microsoft.com/office/drawing/2014/main" id="{BA086AAC-9471-4D18-B12D-DE49D1927C25}"/>
                </a:ext>
              </a:extLst>
            </p:cNvPr>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dirty="0">
                <a:latin typeface="Nunito Light" charset="0"/>
              </a:endParaRPr>
            </a:p>
          </p:txBody>
        </p:sp>
        <p:sp>
          <p:nvSpPr>
            <p:cNvPr id="18" name="Freeform 15">
              <a:extLst>
                <a:ext uri="{FF2B5EF4-FFF2-40B4-BE49-F238E27FC236}">
                  <a16:creationId xmlns:a16="http://schemas.microsoft.com/office/drawing/2014/main" id="{F7BFB4B5-3E07-41D2-96FE-C839E3B0C0AC}"/>
                </a:ext>
              </a:extLst>
            </p:cNvPr>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9" name="Freeform 16">
              <a:extLst>
                <a:ext uri="{FF2B5EF4-FFF2-40B4-BE49-F238E27FC236}">
                  <a16:creationId xmlns:a16="http://schemas.microsoft.com/office/drawing/2014/main" id="{AE48CFBA-CEA7-4458-B80C-8ADD0881DC4D}"/>
                </a:ext>
              </a:extLst>
            </p:cNvPr>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dirty="0">
                <a:latin typeface="Nunito Light" charset="0"/>
              </a:endParaRPr>
            </a:p>
          </p:txBody>
        </p:sp>
        <p:sp>
          <p:nvSpPr>
            <p:cNvPr id="20" name="Freeform 17">
              <a:extLst>
                <a:ext uri="{FF2B5EF4-FFF2-40B4-BE49-F238E27FC236}">
                  <a16:creationId xmlns:a16="http://schemas.microsoft.com/office/drawing/2014/main" id="{4DE53C89-C6CC-45BB-AE89-7E38A8796434}"/>
                </a:ext>
              </a:extLst>
            </p:cNvPr>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21" name="Freeform 18">
              <a:extLst>
                <a:ext uri="{FF2B5EF4-FFF2-40B4-BE49-F238E27FC236}">
                  <a16:creationId xmlns:a16="http://schemas.microsoft.com/office/drawing/2014/main" id="{A8C17C56-B994-40CA-8E34-4C4BA2CE2328}"/>
                </a:ext>
              </a:extLst>
            </p:cNvPr>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dirty="0">
                <a:latin typeface="Nunito Light" charset="0"/>
              </a:endParaRPr>
            </a:p>
          </p:txBody>
        </p:sp>
        <p:sp>
          <p:nvSpPr>
            <p:cNvPr id="22" name="Freeform 19">
              <a:extLst>
                <a:ext uri="{FF2B5EF4-FFF2-40B4-BE49-F238E27FC236}">
                  <a16:creationId xmlns:a16="http://schemas.microsoft.com/office/drawing/2014/main" id="{D9F178E1-4E12-4131-8137-FA70CFD6149E}"/>
                </a:ext>
              </a:extLst>
            </p:cNvPr>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23" name="Freeform 20">
              <a:extLst>
                <a:ext uri="{FF2B5EF4-FFF2-40B4-BE49-F238E27FC236}">
                  <a16:creationId xmlns:a16="http://schemas.microsoft.com/office/drawing/2014/main" id="{CF1A50DA-B598-4643-BC82-56DDBAF2B89E}"/>
                </a:ext>
              </a:extLst>
            </p:cNvPr>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24" name="Freeform 21">
              <a:extLst>
                <a:ext uri="{FF2B5EF4-FFF2-40B4-BE49-F238E27FC236}">
                  <a16:creationId xmlns:a16="http://schemas.microsoft.com/office/drawing/2014/main" id="{FA88E0F4-4074-40A2-8693-121174ECF582}"/>
                </a:ext>
              </a:extLst>
            </p:cNvPr>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25" name="Freeform 22">
              <a:extLst>
                <a:ext uri="{FF2B5EF4-FFF2-40B4-BE49-F238E27FC236}">
                  <a16:creationId xmlns:a16="http://schemas.microsoft.com/office/drawing/2014/main" id="{BBAD1DA1-0212-472A-9628-2D03BFE2F77D}"/>
                </a:ext>
              </a:extLst>
            </p:cNvPr>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26" name="Freeform 23">
              <a:extLst>
                <a:ext uri="{FF2B5EF4-FFF2-40B4-BE49-F238E27FC236}">
                  <a16:creationId xmlns:a16="http://schemas.microsoft.com/office/drawing/2014/main" id="{1ABB5E29-FB15-4561-9CEF-662445AA3DA4}"/>
                </a:ext>
              </a:extLst>
            </p:cNvPr>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27" name="Freeform 24">
              <a:extLst>
                <a:ext uri="{FF2B5EF4-FFF2-40B4-BE49-F238E27FC236}">
                  <a16:creationId xmlns:a16="http://schemas.microsoft.com/office/drawing/2014/main" id="{8AFBACE4-8F13-4A5A-8025-09011D0EBB8D}"/>
                </a:ext>
              </a:extLst>
            </p:cNvPr>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28" name="Freeform 25">
              <a:extLst>
                <a:ext uri="{FF2B5EF4-FFF2-40B4-BE49-F238E27FC236}">
                  <a16:creationId xmlns:a16="http://schemas.microsoft.com/office/drawing/2014/main" id="{33E713D7-97F2-4482-B4F2-BD32A3419861}"/>
                </a:ext>
              </a:extLst>
            </p:cNvPr>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29" name="Freeform 26">
              <a:extLst>
                <a:ext uri="{FF2B5EF4-FFF2-40B4-BE49-F238E27FC236}">
                  <a16:creationId xmlns:a16="http://schemas.microsoft.com/office/drawing/2014/main" id="{ECB4D932-3189-4141-9BEC-0A7906A85750}"/>
                </a:ext>
              </a:extLst>
            </p:cNvPr>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30" name="Freeform 12">
              <a:extLst>
                <a:ext uri="{FF2B5EF4-FFF2-40B4-BE49-F238E27FC236}">
                  <a16:creationId xmlns:a16="http://schemas.microsoft.com/office/drawing/2014/main" id="{20CE6FFA-BB60-49C0-9697-CCC0C4323A7A}"/>
                </a:ext>
              </a:extLst>
            </p:cNvPr>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grpSp>
      <p:pic>
        <p:nvPicPr>
          <p:cNvPr id="31" name="Picture 30">
            <a:extLst>
              <a:ext uri="{FF2B5EF4-FFF2-40B4-BE49-F238E27FC236}">
                <a16:creationId xmlns:a16="http://schemas.microsoft.com/office/drawing/2014/main" id="{96C360B4-A474-4EF0-90E8-A21611A12F83}"/>
              </a:ext>
            </a:extLst>
          </p:cNvPr>
          <p:cNvPicPr>
            <a:picLocks noChangeAspect="1"/>
          </p:cNvPicPr>
          <p:nvPr userDrawn="1"/>
        </p:nvPicPr>
        <p:blipFill>
          <a:blip r:embed="rId2"/>
          <a:stretch>
            <a:fillRect/>
          </a:stretch>
        </p:blipFill>
        <p:spPr>
          <a:xfrm>
            <a:off x="8240178" y="9347444"/>
            <a:ext cx="7897294" cy="2890514"/>
          </a:xfrm>
          <a:prstGeom prst="rect">
            <a:avLst/>
          </a:prstGeom>
        </p:spPr>
      </p:pic>
      <p:sp>
        <p:nvSpPr>
          <p:cNvPr id="32" name="Title 31">
            <a:extLst>
              <a:ext uri="{FF2B5EF4-FFF2-40B4-BE49-F238E27FC236}">
                <a16:creationId xmlns:a16="http://schemas.microsoft.com/office/drawing/2014/main" id="{CC6C8EDB-C95F-43D9-AFE6-0532D24074C0}"/>
              </a:ext>
            </a:extLst>
          </p:cNvPr>
          <p:cNvSpPr>
            <a:spLocks noGrp="1"/>
          </p:cNvSpPr>
          <p:nvPr>
            <p:ph type="title"/>
          </p:nvPr>
        </p:nvSpPr>
        <p:spPr>
          <a:xfrm>
            <a:off x="1571455" y="5705459"/>
            <a:ext cx="21024850" cy="1642810"/>
          </a:xfrm>
          <a:prstGeom prst="rect">
            <a:avLst/>
          </a:prstGeom>
        </p:spPr>
        <p:txBody>
          <a:bodyPr anchor="b"/>
          <a:lstStyle>
            <a:lvl1pPr algn="ctr">
              <a:defRPr sz="8800">
                <a:latin typeface="+mj-lt"/>
              </a:defRPr>
            </a:lvl1pPr>
          </a:lstStyle>
          <a:p>
            <a:endParaRPr lang="en-US" dirty="0"/>
          </a:p>
        </p:txBody>
      </p:sp>
      <p:sp>
        <p:nvSpPr>
          <p:cNvPr id="34" name="Text Placeholder 33">
            <a:extLst>
              <a:ext uri="{FF2B5EF4-FFF2-40B4-BE49-F238E27FC236}">
                <a16:creationId xmlns:a16="http://schemas.microsoft.com/office/drawing/2014/main" id="{42CB7C0B-9645-4344-A430-CB3F6622CB80}"/>
              </a:ext>
            </a:extLst>
          </p:cNvPr>
          <p:cNvSpPr>
            <a:spLocks noGrp="1"/>
          </p:cNvSpPr>
          <p:nvPr>
            <p:ph type="body" sz="quarter" idx="10"/>
          </p:nvPr>
        </p:nvSpPr>
        <p:spPr>
          <a:xfrm>
            <a:off x="8050213" y="7477125"/>
            <a:ext cx="7897812" cy="968375"/>
          </a:xfrm>
          <a:prstGeom prst="rect">
            <a:avLst/>
          </a:prstGeom>
        </p:spPr>
        <p:txBody>
          <a:bodyPr/>
          <a:lstStyle>
            <a:lvl1pPr marL="0" indent="0" algn="ctr">
              <a:buNone/>
              <a:defRPr sz="2800">
                <a:latin typeface="+mn-lt"/>
              </a:defRPr>
            </a:lvl1pPr>
            <a:lvl2pPr>
              <a:defRPr sz="3600">
                <a:latin typeface="+mn-lt"/>
              </a:defRPr>
            </a:lvl2pPr>
            <a:lvl3pPr>
              <a:defRPr sz="3200">
                <a:latin typeface="+mn-lt"/>
              </a:defRPr>
            </a:lvl3pPr>
            <a:lvl4pPr>
              <a:defRPr sz="2800">
                <a:latin typeface="+mn-lt"/>
              </a:defRPr>
            </a:lvl4pPr>
            <a:lvl5pPr>
              <a:defRPr sz="2800">
                <a:latin typeface="+mn-lt"/>
              </a:defRPr>
            </a:lvl5pPr>
          </a:lstStyle>
          <a:p>
            <a:pPr lvl="0"/>
            <a:endParaRPr lang="en-US" dirty="0"/>
          </a:p>
        </p:txBody>
      </p:sp>
    </p:spTree>
    <p:extLst>
      <p:ext uri="{BB962C8B-B14F-4D97-AF65-F5344CB8AC3E}">
        <p14:creationId xmlns:p14="http://schemas.microsoft.com/office/powerpoint/2010/main" val="1178321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49" name="Group 48"/>
          <p:cNvGrpSpPr/>
          <p:nvPr userDrawn="1"/>
        </p:nvGrpSpPr>
        <p:grpSpPr>
          <a:xfrm rot="10800000">
            <a:off x="-24964" y="10969126"/>
            <a:ext cx="24535152" cy="4304369"/>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1676400" y="730251"/>
            <a:ext cx="21024850" cy="1786232"/>
          </a:xfrm>
          <a:prstGeom prst="rect">
            <a:avLst/>
          </a:prstGeom>
        </p:spPr>
        <p:txBody>
          <a:bodyPr/>
          <a:lstStyle>
            <a:lvl1pPr>
              <a:defRPr>
                <a:latin typeface="+mj-lt"/>
              </a:defRPr>
            </a:lvl1pPr>
          </a:lstStyle>
          <a:p>
            <a:endParaRPr lang="en-US" dirty="0"/>
          </a:p>
        </p:txBody>
      </p:sp>
      <p:sp>
        <p:nvSpPr>
          <p:cNvPr id="5" name="Table Placeholder 4">
            <a:extLst>
              <a:ext uri="{FF2B5EF4-FFF2-40B4-BE49-F238E27FC236}">
                <a16:creationId xmlns:a16="http://schemas.microsoft.com/office/drawing/2014/main" id="{180232F5-694D-43EA-856D-7584B5349FC6}"/>
              </a:ext>
            </a:extLst>
          </p:cNvPr>
          <p:cNvSpPr>
            <a:spLocks noGrp="1"/>
          </p:cNvSpPr>
          <p:nvPr>
            <p:ph type="tbl" sz="quarter" idx="10"/>
          </p:nvPr>
        </p:nvSpPr>
        <p:spPr>
          <a:xfrm>
            <a:off x="3774142" y="3226551"/>
            <a:ext cx="14917737" cy="7640637"/>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77307758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and Image">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4054689" y="3483451"/>
            <a:ext cx="7801263" cy="650510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9" name="Group 8"/>
          <p:cNvGrpSpPr/>
          <p:nvPr userDrawn="1"/>
        </p:nvGrpSpPr>
        <p:grpSpPr>
          <a:xfrm rot="10800000">
            <a:off x="-23446" y="10974729"/>
            <a:ext cx="24535152" cy="4304369"/>
            <a:chOff x="0" y="-156114"/>
            <a:chExt cx="24535152" cy="4304369"/>
          </a:xfrm>
        </p:grpSpPr>
        <p:sp>
          <p:nvSpPr>
            <p:cNvPr id="10" name="Freeform 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5" name="Freeform 1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6" name="Freeform 1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7" name="Freeform 1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9" name="Freeform 1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0" name="Freeform 1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2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3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3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3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3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3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3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
        <p:nvSpPr>
          <p:cNvPr id="3" name="Text Placeholder 2">
            <a:extLst>
              <a:ext uri="{FF2B5EF4-FFF2-40B4-BE49-F238E27FC236}">
                <a16:creationId xmlns:a16="http://schemas.microsoft.com/office/drawing/2014/main" id="{701C5734-18C5-4675-A795-CAA5AE6D5101}"/>
              </a:ext>
            </a:extLst>
          </p:cNvPr>
          <p:cNvSpPr>
            <a:spLocks noGrp="1"/>
          </p:cNvSpPr>
          <p:nvPr>
            <p:ph type="body" sz="quarter" idx="15"/>
          </p:nvPr>
        </p:nvSpPr>
        <p:spPr>
          <a:xfrm>
            <a:off x="1720850" y="3441699"/>
            <a:ext cx="10706975" cy="6546857"/>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22344EC7-929B-4DFB-8611-2C0463D89726}"/>
              </a:ext>
            </a:extLst>
          </p:cNvPr>
          <p:cNvSpPr>
            <a:spLocks noGrp="1"/>
          </p:cNvSpPr>
          <p:nvPr>
            <p:ph type="title"/>
          </p:nvPr>
        </p:nvSpPr>
        <p:spPr>
          <a:xfrm>
            <a:off x="1676400" y="730251"/>
            <a:ext cx="21024850" cy="1880780"/>
          </a:xfrm>
          <a:prstGeom prst="rect">
            <a:avLst/>
          </a:prstGeo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6519075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DB8F-4897-4AFD-BF9A-A0F5AECC887F}"/>
              </a:ext>
            </a:extLst>
          </p:cNvPr>
          <p:cNvSpPr>
            <a:spLocks noGrp="1"/>
          </p:cNvSpPr>
          <p:nvPr>
            <p:ph type="title"/>
          </p:nvPr>
        </p:nvSpPr>
        <p:spPr>
          <a:xfrm>
            <a:off x="1371600" y="6485308"/>
            <a:ext cx="21024850" cy="2651125"/>
          </a:xfrm>
          <a:prstGeom prst="rect">
            <a:avLst/>
          </a:prstGeom>
          <a:solidFill>
            <a:schemeClr val="bg1"/>
          </a:solidFill>
        </p:spPr>
        <p:txBody>
          <a:bodyPr/>
          <a:lstStyle>
            <a:lvl1pPr>
              <a:defRPr sz="13300">
                <a:solidFill>
                  <a:schemeClr val="accent2"/>
                </a:solidFill>
                <a:latin typeface="+mj-lt"/>
              </a:defRPr>
            </a:lvl1pPr>
          </a:lstStyle>
          <a:p>
            <a:endParaRPr lang="en-US" dirty="0"/>
          </a:p>
        </p:txBody>
      </p:sp>
      <p:sp>
        <p:nvSpPr>
          <p:cNvPr id="5" name="Rectangle 4">
            <a:extLst>
              <a:ext uri="{FF2B5EF4-FFF2-40B4-BE49-F238E27FC236}">
                <a16:creationId xmlns:a16="http://schemas.microsoft.com/office/drawing/2014/main" id="{B8B650FF-5935-4954-A918-5C5E0839FE6A}"/>
              </a:ext>
            </a:extLst>
          </p:cNvPr>
          <p:cNvSpPr/>
          <p:nvPr userDrawn="1"/>
        </p:nvSpPr>
        <p:spPr>
          <a:xfrm>
            <a:off x="15835816" y="0"/>
            <a:ext cx="8541834" cy="137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Light" charset="0"/>
            </a:endParaRPr>
          </a:p>
        </p:txBody>
      </p:sp>
      <p:pic>
        <p:nvPicPr>
          <p:cNvPr id="6" name="Picture 5">
            <a:extLst>
              <a:ext uri="{FF2B5EF4-FFF2-40B4-BE49-F238E27FC236}">
                <a16:creationId xmlns:a16="http://schemas.microsoft.com/office/drawing/2014/main" id="{986CE11C-4BF4-4113-A03B-E2BA9B6D4AE5}"/>
              </a:ext>
            </a:extLst>
          </p:cNvPr>
          <p:cNvPicPr>
            <a:picLocks noChangeAspect="1"/>
          </p:cNvPicPr>
          <p:nvPr userDrawn="1"/>
        </p:nvPicPr>
        <p:blipFill>
          <a:blip r:embed="rId2">
            <a:biLevel thresh="50000"/>
          </a:blip>
          <a:stretch>
            <a:fillRect/>
          </a:stretch>
        </p:blipFill>
        <p:spPr>
          <a:xfrm>
            <a:off x="16158086" y="5176395"/>
            <a:ext cx="7897294" cy="2890514"/>
          </a:xfrm>
          <a:prstGeom prst="rect">
            <a:avLst/>
          </a:prstGeom>
        </p:spPr>
      </p:pic>
      <p:sp>
        <p:nvSpPr>
          <p:cNvPr id="8" name="Text Placeholder 7">
            <a:extLst>
              <a:ext uri="{FF2B5EF4-FFF2-40B4-BE49-F238E27FC236}">
                <a16:creationId xmlns:a16="http://schemas.microsoft.com/office/drawing/2014/main" id="{56285A27-C160-468C-9A65-02D9EBA02373}"/>
              </a:ext>
            </a:extLst>
          </p:cNvPr>
          <p:cNvSpPr>
            <a:spLocks noGrp="1"/>
          </p:cNvSpPr>
          <p:nvPr>
            <p:ph type="body" sz="quarter" idx="10"/>
          </p:nvPr>
        </p:nvSpPr>
        <p:spPr>
          <a:xfrm>
            <a:off x="1371600" y="9556937"/>
            <a:ext cx="7386637" cy="1487488"/>
          </a:xfrm>
          <a:prstGeom prst="rect">
            <a:avLst/>
          </a:prstGeom>
        </p:spPr>
        <p:txBody>
          <a:bodyPr/>
          <a:lstStyle>
            <a:lvl1pPr marL="0" indent="0">
              <a:buNone/>
              <a:defRPr sz="3200">
                <a:latin typeface="+mn-lt"/>
              </a:defRPr>
            </a:lvl1pPr>
          </a:lstStyle>
          <a:p>
            <a:pPr lvl="0"/>
            <a:endParaRPr lang="en-US" dirty="0"/>
          </a:p>
        </p:txBody>
      </p:sp>
    </p:spTree>
    <p:extLst>
      <p:ext uri="{BB962C8B-B14F-4D97-AF65-F5344CB8AC3E}">
        <p14:creationId xmlns:p14="http://schemas.microsoft.com/office/powerpoint/2010/main" val="1749000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Body">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4770022" y="2436714"/>
            <a:ext cx="4290417" cy="762743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3" name="Group 2"/>
          <p:cNvGrpSpPr/>
          <p:nvPr userDrawn="1"/>
        </p:nvGrpSpPr>
        <p:grpSpPr>
          <a:xfrm rot="10800000">
            <a:off x="-23446" y="10974729"/>
            <a:ext cx="24535152" cy="4304369"/>
            <a:chOff x="0" y="-156114"/>
            <a:chExt cx="24535152" cy="4304369"/>
          </a:xfrm>
        </p:grpSpPr>
        <p:sp>
          <p:nvSpPr>
            <p:cNvPr id="5" name="Freeform 4"/>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
        <p:nvSpPr>
          <p:cNvPr id="30" name="Text Placeholder 29">
            <a:extLst>
              <a:ext uri="{FF2B5EF4-FFF2-40B4-BE49-F238E27FC236}">
                <a16:creationId xmlns:a16="http://schemas.microsoft.com/office/drawing/2014/main" id="{0C7626E8-95E4-411C-9A38-5F30A1C66D95}"/>
              </a:ext>
            </a:extLst>
          </p:cNvPr>
          <p:cNvSpPr>
            <a:spLocks noGrp="1"/>
          </p:cNvSpPr>
          <p:nvPr>
            <p:ph type="body" sz="quarter" idx="15"/>
          </p:nvPr>
        </p:nvSpPr>
        <p:spPr>
          <a:xfrm>
            <a:off x="11545888" y="2654300"/>
            <a:ext cx="10488612" cy="7626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46179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65" r:id="rId2"/>
    <p:sldLayoutId id="2147483968" r:id="rId3"/>
    <p:sldLayoutId id="2147483962" r:id="rId4"/>
    <p:sldLayoutId id="2147483966" r:id="rId5"/>
    <p:sldLayoutId id="2147483970" r:id="rId6"/>
    <p:sldLayoutId id="2147483958" r:id="rId7"/>
    <p:sldLayoutId id="2147483969" r:id="rId8"/>
    <p:sldLayoutId id="2147483959" r:id="rId9"/>
    <p:sldLayoutId id="2147483953" r:id="rId10"/>
    <p:sldLayoutId id="214748395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hudexchange.info/resource/5190/home-cost-allocation-tool/"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hudexchange.info/resource/2315/home-per-unit-subsidy/"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federalregister.gov/documents/2022/03/17/2022-05578/annual-indexing-of-basic-statutory-mortgage-limits-for-multifamily-housing-programs-annual-indexing" TargetMode="External"/><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Box 311"/>
          <p:cNvSpPr txBox="1"/>
          <p:nvPr/>
        </p:nvSpPr>
        <p:spPr>
          <a:xfrm>
            <a:off x="3474952" y="2768447"/>
            <a:ext cx="17472412" cy="4401205"/>
          </a:xfrm>
          <a:prstGeom prst="rect">
            <a:avLst/>
          </a:prstGeom>
          <a:noFill/>
        </p:spPr>
        <p:txBody>
          <a:bodyPr wrap="none" rtlCol="0">
            <a:spAutoFit/>
          </a:bodyPr>
          <a:lstStyle/>
          <a:p>
            <a:pPr algn="ctr"/>
            <a:r>
              <a:rPr lang="en-US" sz="14000" b="1" spc="300" dirty="0">
                <a:latin typeface="+mj-lt"/>
                <a:ea typeface="Nunito" charset="0"/>
                <a:cs typeface="Nunito" charset="0"/>
              </a:rPr>
              <a:t>How to Get Your </a:t>
            </a:r>
          </a:p>
          <a:p>
            <a:pPr algn="ctr"/>
            <a:r>
              <a:rPr lang="en-US" sz="14000" b="1" spc="300" dirty="0">
                <a:latin typeface="+mj-lt"/>
                <a:ea typeface="Nunito" charset="0"/>
                <a:cs typeface="Nunito" charset="0"/>
              </a:rPr>
              <a:t>DCA Loan Closed</a:t>
            </a:r>
          </a:p>
        </p:txBody>
      </p:sp>
      <p:grpSp>
        <p:nvGrpSpPr>
          <p:cNvPr id="130" name="Group 129"/>
          <p:cNvGrpSpPr/>
          <p:nvPr/>
        </p:nvGrpSpPr>
        <p:grpSpPr>
          <a:xfrm>
            <a:off x="0" y="-1582768"/>
            <a:ext cx="24535152" cy="4304369"/>
            <a:chOff x="0" y="-156114"/>
            <a:chExt cx="24535152" cy="4304369"/>
          </a:xfrm>
        </p:grpSpPr>
        <p:sp>
          <p:nvSpPr>
            <p:cNvPr id="131" name="Freeform 130"/>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132" name="Freeform 131"/>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3" name="Freeform 132"/>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4" name="Freeform 133"/>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5" name="Freeform 134"/>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6" name="Freeform 135"/>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7" name="Freeform 136"/>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8" name="Freeform 137"/>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9" name="Freeform 13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dirty="0">
                <a:latin typeface="Nunito Light" charset="0"/>
              </a:endParaRPr>
            </a:p>
          </p:txBody>
        </p:sp>
        <p:sp>
          <p:nvSpPr>
            <p:cNvPr id="140" name="Freeform 13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dirty="0">
                <a:latin typeface="Nunito Light" charset="0"/>
              </a:endParaRPr>
            </a:p>
          </p:txBody>
        </p:sp>
        <p:sp>
          <p:nvSpPr>
            <p:cNvPr id="14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dirty="0">
                <a:latin typeface="Nunito Light" charset="0"/>
              </a:endParaRPr>
            </a:p>
          </p:txBody>
        </p:sp>
        <p:sp>
          <p:nvSpPr>
            <p:cNvPr id="14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4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dirty="0">
                <a:latin typeface="Nunito Light" charset="0"/>
              </a:endParaRPr>
            </a:p>
          </p:txBody>
        </p:sp>
        <p:sp>
          <p:nvSpPr>
            <p:cNvPr id="14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4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14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15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5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5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15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15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5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grpSp>
      <p:pic>
        <p:nvPicPr>
          <p:cNvPr id="2" name="Picture 1">
            <a:extLst>
              <a:ext uri="{FF2B5EF4-FFF2-40B4-BE49-F238E27FC236}">
                <a16:creationId xmlns:a16="http://schemas.microsoft.com/office/drawing/2014/main" id="{1CA25E6E-3FB5-439A-89FC-80A1FD1CA412}"/>
              </a:ext>
            </a:extLst>
          </p:cNvPr>
          <p:cNvPicPr>
            <a:picLocks noChangeAspect="1"/>
          </p:cNvPicPr>
          <p:nvPr/>
        </p:nvPicPr>
        <p:blipFill>
          <a:blip r:embed="rId3"/>
          <a:stretch>
            <a:fillRect/>
          </a:stretch>
        </p:blipFill>
        <p:spPr>
          <a:xfrm>
            <a:off x="8240178" y="9347444"/>
            <a:ext cx="7897294" cy="2890514"/>
          </a:xfrm>
          <a:prstGeom prst="rect">
            <a:avLst/>
          </a:prstGeom>
        </p:spPr>
      </p:pic>
    </p:spTree>
    <p:extLst>
      <p:ext uri="{BB962C8B-B14F-4D97-AF65-F5344CB8AC3E}">
        <p14:creationId xmlns:p14="http://schemas.microsoft.com/office/powerpoint/2010/main" val="880745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52123B-5DCB-A433-9C59-BB4092480899}"/>
              </a:ext>
            </a:extLst>
          </p:cNvPr>
          <p:cNvSpPr>
            <a:spLocks noGrp="1"/>
          </p:cNvSpPr>
          <p:nvPr>
            <p:ph type="title"/>
          </p:nvPr>
        </p:nvSpPr>
        <p:spPr>
          <a:xfrm>
            <a:off x="955713" y="2244726"/>
            <a:ext cx="8044624" cy="6408268"/>
          </a:xfrm>
        </p:spPr>
        <p:txBody>
          <a:bodyPr vert="horz" lIns="91440" tIns="45720" rIns="91440" bIns="45720" rtlCol="0" anchor="b">
            <a:normAutofit/>
          </a:bodyPr>
          <a:lstStyle/>
          <a:p>
            <a:pPr defTabSz="914400"/>
            <a:r>
              <a:rPr lang="en-US" sz="9600" kern="1200" dirty="0">
                <a:solidFill>
                  <a:schemeClr val="tx1"/>
                </a:solidFill>
                <a:latin typeface="+mj-lt"/>
                <a:ea typeface="+mj-ea"/>
                <a:cs typeface="+mj-cs"/>
              </a:rPr>
              <a:t>CONSENT LETTER</a:t>
            </a:r>
          </a:p>
        </p:txBody>
      </p:sp>
      <p:sp>
        <p:nvSpPr>
          <p:cNvPr id="2" name="Text Placeholder 1">
            <a:extLst>
              <a:ext uri="{FF2B5EF4-FFF2-40B4-BE49-F238E27FC236}">
                <a16:creationId xmlns:a16="http://schemas.microsoft.com/office/drawing/2014/main" id="{27BB6F2D-A8BB-15FA-87A9-CFCF7765963E}"/>
              </a:ext>
            </a:extLst>
          </p:cNvPr>
          <p:cNvSpPr>
            <a:spLocks noGrp="1"/>
          </p:cNvSpPr>
          <p:nvPr>
            <p:ph type="body" sz="quarter" idx="10"/>
          </p:nvPr>
        </p:nvSpPr>
        <p:spPr>
          <a:xfrm>
            <a:off x="955713" y="9745844"/>
            <a:ext cx="7864563" cy="2416282"/>
          </a:xfrm>
        </p:spPr>
        <p:txBody>
          <a:bodyPr vert="horz" lIns="91440" tIns="45720" rIns="91440" bIns="45720" rtlCol="0">
            <a:normAutofit/>
          </a:bodyPr>
          <a:lstStyle/>
          <a:p>
            <a:pPr marL="0" indent="0" defTabSz="914400">
              <a:spcBef>
                <a:spcPts val="1000"/>
              </a:spcBef>
              <a:buNone/>
            </a:pPr>
            <a:r>
              <a:rPr lang="en-US" sz="4000" kern="1200" dirty="0">
                <a:solidFill>
                  <a:schemeClr val="tx1"/>
                </a:solidFill>
                <a:latin typeface="+mn-lt"/>
                <a:ea typeface="+mn-ea"/>
                <a:cs typeface="+mn-cs"/>
              </a:rPr>
              <a:t>Notification of selection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19408" y="693765"/>
            <a:ext cx="292608" cy="1407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807" y="9093840"/>
            <a:ext cx="8044624"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69B95703-AAB1-E05E-744B-A614E47097BD}"/>
              </a:ext>
            </a:extLst>
          </p:cNvPr>
          <p:cNvPicPr>
            <a:picLocks noChangeAspect="1"/>
          </p:cNvPicPr>
          <p:nvPr/>
        </p:nvPicPr>
        <p:blipFill>
          <a:blip r:embed="rId2"/>
          <a:stretch>
            <a:fillRect/>
          </a:stretch>
        </p:blipFill>
        <p:spPr>
          <a:xfrm>
            <a:off x="9726682" y="2617109"/>
            <a:ext cx="13689160" cy="8179273"/>
          </a:xfrm>
          <a:prstGeom prst="rect">
            <a:avLst/>
          </a:prstGeom>
        </p:spPr>
      </p:pic>
    </p:spTree>
    <p:extLst>
      <p:ext uri="{BB962C8B-B14F-4D97-AF65-F5344CB8AC3E}">
        <p14:creationId xmlns:p14="http://schemas.microsoft.com/office/powerpoint/2010/main" val="3749169668"/>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AA22F8-D489-E597-AB24-BD4CCD7FF4B7}"/>
              </a:ext>
            </a:extLst>
          </p:cNvPr>
          <p:cNvSpPr>
            <a:spLocks noGrp="1"/>
          </p:cNvSpPr>
          <p:nvPr>
            <p:ph type="body" sz="quarter" idx="15"/>
          </p:nvPr>
        </p:nvSpPr>
        <p:spPr/>
        <p:txBody>
          <a:bodyPr/>
          <a:lstStyle/>
          <a:p>
            <a:pPr marL="0" indent="0" algn="ctr">
              <a:buNone/>
            </a:pPr>
            <a:r>
              <a:rPr lang="en-US" sz="9600" dirty="0">
                <a:latin typeface="+mj-lt"/>
              </a:rPr>
              <a:t>RESERVATION LETTER</a:t>
            </a:r>
          </a:p>
          <a:p>
            <a:pPr marL="0" indent="0">
              <a:buNone/>
            </a:pPr>
            <a:endParaRPr lang="en-US" dirty="0">
              <a:latin typeface="+mj-lt"/>
            </a:endParaRPr>
          </a:p>
          <a:p>
            <a:pPr marL="0" indent="0" algn="ctr">
              <a:buNone/>
            </a:pPr>
            <a:r>
              <a:rPr lang="en-US" sz="4000" dirty="0">
                <a:latin typeface="+mn-lt"/>
              </a:rPr>
              <a:t>General overview of submission requirements and closing process</a:t>
            </a:r>
          </a:p>
        </p:txBody>
      </p:sp>
      <p:pic>
        <p:nvPicPr>
          <p:cNvPr id="5" name="Picture 4">
            <a:extLst>
              <a:ext uri="{FF2B5EF4-FFF2-40B4-BE49-F238E27FC236}">
                <a16:creationId xmlns:a16="http://schemas.microsoft.com/office/drawing/2014/main" id="{16527303-DDA7-E6E3-06C4-894A39FB2E95}"/>
              </a:ext>
            </a:extLst>
          </p:cNvPr>
          <p:cNvPicPr>
            <a:picLocks noChangeAspect="1"/>
          </p:cNvPicPr>
          <p:nvPr/>
        </p:nvPicPr>
        <p:blipFill>
          <a:blip r:embed="rId2"/>
          <a:stretch>
            <a:fillRect/>
          </a:stretch>
        </p:blipFill>
        <p:spPr>
          <a:xfrm>
            <a:off x="857250" y="1295115"/>
            <a:ext cx="10039985" cy="5140088"/>
          </a:xfrm>
          <a:prstGeom prst="rect">
            <a:avLst/>
          </a:prstGeom>
        </p:spPr>
      </p:pic>
      <p:pic>
        <p:nvPicPr>
          <p:cNvPr id="7" name="Picture 6">
            <a:extLst>
              <a:ext uri="{FF2B5EF4-FFF2-40B4-BE49-F238E27FC236}">
                <a16:creationId xmlns:a16="http://schemas.microsoft.com/office/drawing/2014/main" id="{AE3D77A1-1922-DEAE-02D3-6EE4BA3EED23}"/>
              </a:ext>
            </a:extLst>
          </p:cNvPr>
          <p:cNvPicPr>
            <a:picLocks noChangeAspect="1"/>
          </p:cNvPicPr>
          <p:nvPr/>
        </p:nvPicPr>
        <p:blipFill>
          <a:blip r:embed="rId3"/>
          <a:stretch>
            <a:fillRect/>
          </a:stretch>
        </p:blipFill>
        <p:spPr>
          <a:xfrm>
            <a:off x="1291739" y="7748712"/>
            <a:ext cx="9795362" cy="2502368"/>
          </a:xfrm>
          <a:prstGeom prst="rect">
            <a:avLst/>
          </a:prstGeom>
        </p:spPr>
      </p:pic>
    </p:spTree>
    <p:extLst>
      <p:ext uri="{BB962C8B-B14F-4D97-AF65-F5344CB8AC3E}">
        <p14:creationId xmlns:p14="http://schemas.microsoft.com/office/powerpoint/2010/main" val="1246542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3676-8A61-6357-C85B-EC4A6A2173ED}"/>
              </a:ext>
            </a:extLst>
          </p:cNvPr>
          <p:cNvSpPr>
            <a:spLocks noGrp="1"/>
          </p:cNvSpPr>
          <p:nvPr>
            <p:ph type="title"/>
          </p:nvPr>
        </p:nvSpPr>
        <p:spPr>
          <a:xfrm>
            <a:off x="1676400" y="547628"/>
            <a:ext cx="21024850" cy="1786232"/>
          </a:xfrm>
        </p:spPr>
        <p:txBody>
          <a:bodyPr/>
          <a:lstStyle/>
          <a:p>
            <a:pPr algn="ctr"/>
            <a:r>
              <a:rPr lang="en-US" dirty="0"/>
              <a:t>The Office Housing Finance Team</a:t>
            </a:r>
          </a:p>
        </p:txBody>
      </p:sp>
      <p:graphicFrame>
        <p:nvGraphicFramePr>
          <p:cNvPr id="4" name="Diagram 3">
            <a:extLst>
              <a:ext uri="{FF2B5EF4-FFF2-40B4-BE49-F238E27FC236}">
                <a16:creationId xmlns:a16="http://schemas.microsoft.com/office/drawing/2014/main" id="{B3593131-BAD3-B206-AE6C-22C76E58EA64}"/>
              </a:ext>
            </a:extLst>
          </p:cNvPr>
          <p:cNvGraphicFramePr/>
          <p:nvPr>
            <p:extLst>
              <p:ext uri="{D42A27DB-BD31-4B8C-83A1-F6EECF244321}">
                <p14:modId xmlns:p14="http://schemas.microsoft.com/office/powerpoint/2010/main" val="2909920520"/>
              </p:ext>
            </p:extLst>
          </p:nvPr>
        </p:nvGraphicFramePr>
        <p:xfrm>
          <a:off x="1286359" y="1501867"/>
          <a:ext cx="21024850" cy="11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82169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3676-8A61-6357-C85B-EC4A6A2173ED}"/>
              </a:ext>
            </a:extLst>
          </p:cNvPr>
          <p:cNvSpPr>
            <a:spLocks noGrp="1"/>
          </p:cNvSpPr>
          <p:nvPr>
            <p:ph type="title"/>
          </p:nvPr>
        </p:nvSpPr>
        <p:spPr>
          <a:xfrm>
            <a:off x="1676400" y="547628"/>
            <a:ext cx="21024850" cy="1786232"/>
          </a:xfrm>
        </p:spPr>
        <p:txBody>
          <a:bodyPr/>
          <a:lstStyle/>
          <a:p>
            <a:pPr algn="ctr"/>
            <a:r>
              <a:rPr lang="en-US" dirty="0"/>
              <a:t>The Office of Community Housing Development</a:t>
            </a:r>
          </a:p>
        </p:txBody>
      </p:sp>
      <p:graphicFrame>
        <p:nvGraphicFramePr>
          <p:cNvPr id="4" name="Diagram 3">
            <a:extLst>
              <a:ext uri="{FF2B5EF4-FFF2-40B4-BE49-F238E27FC236}">
                <a16:creationId xmlns:a16="http://schemas.microsoft.com/office/drawing/2014/main" id="{B3593131-BAD3-B206-AE6C-22C76E58EA64}"/>
              </a:ext>
            </a:extLst>
          </p:cNvPr>
          <p:cNvGraphicFramePr/>
          <p:nvPr>
            <p:extLst>
              <p:ext uri="{D42A27DB-BD31-4B8C-83A1-F6EECF244321}">
                <p14:modId xmlns:p14="http://schemas.microsoft.com/office/powerpoint/2010/main" val="1106615381"/>
              </p:ext>
            </p:extLst>
          </p:nvPr>
        </p:nvGraphicFramePr>
        <p:xfrm>
          <a:off x="2254300" y="1570067"/>
          <a:ext cx="18524343" cy="11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13586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F30B5-F87E-0F04-D934-525B84B1ACA1}"/>
              </a:ext>
            </a:extLst>
          </p:cNvPr>
          <p:cNvSpPr>
            <a:spLocks noGrp="1"/>
          </p:cNvSpPr>
          <p:nvPr>
            <p:ph type="body" sz="quarter" idx="10"/>
          </p:nvPr>
        </p:nvSpPr>
        <p:spPr>
          <a:xfrm>
            <a:off x="674010" y="3868070"/>
            <a:ext cx="9430871" cy="6791325"/>
          </a:xfrm>
        </p:spPr>
        <p:txBody>
          <a:bodyPr/>
          <a:lstStyle/>
          <a:p>
            <a:pPr marL="0" indent="0" algn="ctr">
              <a:buNone/>
            </a:pPr>
            <a:r>
              <a:rPr lang="en-US" dirty="0"/>
              <a:t>Carryover Allocation	 (9% HTC)</a:t>
            </a:r>
          </a:p>
          <a:p>
            <a:pPr marL="0" indent="0">
              <a:buNone/>
            </a:pPr>
            <a:endParaRPr lang="en-US" dirty="0"/>
          </a:p>
        </p:txBody>
      </p:sp>
      <p:sp>
        <p:nvSpPr>
          <p:cNvPr id="3" name="Text Placeholder 2">
            <a:extLst>
              <a:ext uri="{FF2B5EF4-FFF2-40B4-BE49-F238E27FC236}">
                <a16:creationId xmlns:a16="http://schemas.microsoft.com/office/drawing/2014/main" id="{E2A77582-7302-93FB-D368-08D410E775E7}"/>
              </a:ext>
            </a:extLst>
          </p:cNvPr>
          <p:cNvSpPr>
            <a:spLocks noGrp="1"/>
          </p:cNvSpPr>
          <p:nvPr>
            <p:ph type="body" sz="quarter" idx="11"/>
          </p:nvPr>
        </p:nvSpPr>
        <p:spPr>
          <a:xfrm>
            <a:off x="12977247" y="3868070"/>
            <a:ext cx="9724003" cy="7938448"/>
          </a:xfrm>
        </p:spPr>
        <p:txBody>
          <a:bodyPr/>
          <a:lstStyle/>
          <a:p>
            <a:pPr marL="0" indent="0" algn="ctr">
              <a:buNone/>
            </a:pPr>
            <a:r>
              <a:rPr lang="en-US" dirty="0"/>
              <a:t>Letter of Determination (LOD)/42M</a:t>
            </a:r>
          </a:p>
          <a:p>
            <a:pPr marL="0" indent="0" algn="ctr">
              <a:buNone/>
            </a:pPr>
            <a:r>
              <a:rPr lang="en-US" dirty="0"/>
              <a:t>(4% HTC/Bonds)</a:t>
            </a:r>
          </a:p>
        </p:txBody>
      </p:sp>
      <p:sp>
        <p:nvSpPr>
          <p:cNvPr id="4" name="Title 3">
            <a:extLst>
              <a:ext uri="{FF2B5EF4-FFF2-40B4-BE49-F238E27FC236}">
                <a16:creationId xmlns:a16="http://schemas.microsoft.com/office/drawing/2014/main" id="{5679E42E-AF77-726E-ECBD-3C56EA856600}"/>
              </a:ext>
            </a:extLst>
          </p:cNvPr>
          <p:cNvSpPr>
            <a:spLocks noGrp="1"/>
          </p:cNvSpPr>
          <p:nvPr>
            <p:ph type="title"/>
          </p:nvPr>
        </p:nvSpPr>
        <p:spPr/>
        <p:txBody>
          <a:bodyPr/>
          <a:lstStyle/>
          <a:p>
            <a:pPr algn="ctr"/>
            <a:r>
              <a:rPr lang="en-US" dirty="0"/>
              <a:t>TAX CREDIT AWARDS</a:t>
            </a:r>
            <a:br>
              <a:rPr lang="en-US" dirty="0"/>
            </a:br>
            <a:br>
              <a:rPr lang="en-US" dirty="0"/>
            </a:br>
            <a:r>
              <a:rPr lang="en-US" sz="4000" dirty="0">
                <a:latin typeface="+mn-lt"/>
              </a:rPr>
              <a:t>Preliminary award for Housing Tax Credits</a:t>
            </a:r>
            <a:br>
              <a:rPr lang="en-US" dirty="0"/>
            </a:br>
            <a:br>
              <a:rPr lang="en-US" dirty="0"/>
            </a:br>
            <a:endParaRPr lang="en-US" dirty="0"/>
          </a:p>
        </p:txBody>
      </p:sp>
      <p:pic>
        <p:nvPicPr>
          <p:cNvPr id="6" name="Picture 5">
            <a:extLst>
              <a:ext uri="{FF2B5EF4-FFF2-40B4-BE49-F238E27FC236}">
                <a16:creationId xmlns:a16="http://schemas.microsoft.com/office/drawing/2014/main" id="{16FD950C-ABE0-683C-A6A3-F427F5868B13}"/>
              </a:ext>
            </a:extLst>
          </p:cNvPr>
          <p:cNvPicPr>
            <a:picLocks noChangeAspect="1"/>
          </p:cNvPicPr>
          <p:nvPr/>
        </p:nvPicPr>
        <p:blipFill>
          <a:blip r:embed="rId2"/>
          <a:stretch>
            <a:fillRect/>
          </a:stretch>
        </p:blipFill>
        <p:spPr>
          <a:xfrm>
            <a:off x="1428061" y="5430845"/>
            <a:ext cx="7922768" cy="5446904"/>
          </a:xfrm>
          <a:prstGeom prst="rect">
            <a:avLst/>
          </a:prstGeom>
        </p:spPr>
      </p:pic>
      <p:pic>
        <p:nvPicPr>
          <p:cNvPr id="8" name="Picture 7">
            <a:extLst>
              <a:ext uri="{FF2B5EF4-FFF2-40B4-BE49-F238E27FC236}">
                <a16:creationId xmlns:a16="http://schemas.microsoft.com/office/drawing/2014/main" id="{61E8F01C-344F-E2EE-9556-386DA38D8ADE}"/>
              </a:ext>
            </a:extLst>
          </p:cNvPr>
          <p:cNvPicPr>
            <a:picLocks noChangeAspect="1"/>
          </p:cNvPicPr>
          <p:nvPr/>
        </p:nvPicPr>
        <p:blipFill>
          <a:blip r:embed="rId3"/>
          <a:stretch>
            <a:fillRect/>
          </a:stretch>
        </p:blipFill>
        <p:spPr>
          <a:xfrm>
            <a:off x="13312588" y="5712063"/>
            <a:ext cx="8309983" cy="6363398"/>
          </a:xfrm>
          <a:prstGeom prst="rect">
            <a:avLst/>
          </a:prstGeom>
        </p:spPr>
      </p:pic>
    </p:spTree>
    <p:extLst>
      <p:ext uri="{BB962C8B-B14F-4D97-AF65-F5344CB8AC3E}">
        <p14:creationId xmlns:p14="http://schemas.microsoft.com/office/powerpoint/2010/main" val="66720451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4379770" cy="13716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9176" y="-118752"/>
            <a:ext cx="25025184" cy="13847596"/>
            <a:chOff x="-329674" y="-51881"/>
            <a:chExt cx="12515851" cy="6923798"/>
          </a:xfrm>
        </p:grpSpPr>
        <p:sp>
          <p:nvSpPr>
            <p:cNvPr id="5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itle 3">
            <a:extLst>
              <a:ext uri="{FF2B5EF4-FFF2-40B4-BE49-F238E27FC236}">
                <a16:creationId xmlns:a16="http://schemas.microsoft.com/office/drawing/2014/main" id="{4879FAD7-D464-7482-5795-BF2D622F9F7B}"/>
              </a:ext>
            </a:extLst>
          </p:cNvPr>
          <p:cNvSpPr>
            <a:spLocks noGrp="1"/>
          </p:cNvSpPr>
          <p:nvPr>
            <p:ph type="title"/>
          </p:nvPr>
        </p:nvSpPr>
        <p:spPr>
          <a:xfrm>
            <a:off x="1776799" y="9520264"/>
            <a:ext cx="7892784" cy="3555658"/>
          </a:xfrm>
        </p:spPr>
        <p:txBody>
          <a:bodyPr vert="horz" lIns="91440" tIns="45720" rIns="91440" bIns="45720" rtlCol="0" anchor="ctr">
            <a:normAutofit/>
          </a:bodyPr>
          <a:lstStyle/>
          <a:p>
            <a:pPr defTabSz="914400"/>
            <a:r>
              <a:rPr lang="en-US" sz="8000" kern="1200" dirty="0">
                <a:solidFill>
                  <a:schemeClr val="tx1"/>
                </a:solidFill>
                <a:latin typeface="+mj-lt"/>
                <a:ea typeface="+mj-ea"/>
                <a:cs typeface="+mj-cs"/>
              </a:rPr>
              <a:t>FEDERAL COMPLIANCE</a:t>
            </a:r>
          </a:p>
        </p:txBody>
      </p:sp>
      <p:sp>
        <p:nvSpPr>
          <p:cNvPr id="75" name="Freeform: Shape 74">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9075650"/>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7622C8D-C939-E966-89D6-8DD6DEDE8059}"/>
              </a:ext>
            </a:extLst>
          </p:cNvPr>
          <p:cNvPicPr>
            <a:picLocks noChangeAspect="1"/>
          </p:cNvPicPr>
          <p:nvPr/>
        </p:nvPicPr>
        <p:blipFill>
          <a:blip r:embed="rId2"/>
          <a:stretch>
            <a:fillRect/>
          </a:stretch>
        </p:blipFill>
        <p:spPr>
          <a:xfrm>
            <a:off x="1286598" y="2684436"/>
            <a:ext cx="21822436" cy="4037148"/>
          </a:xfrm>
          <a:prstGeom prst="rect">
            <a:avLst/>
          </a:prstGeom>
        </p:spPr>
      </p:pic>
      <p:sp>
        <p:nvSpPr>
          <p:cNvPr id="3" name="Text Placeholder 2">
            <a:extLst>
              <a:ext uri="{FF2B5EF4-FFF2-40B4-BE49-F238E27FC236}">
                <a16:creationId xmlns:a16="http://schemas.microsoft.com/office/drawing/2014/main" id="{B83E79B9-8EE5-3C29-60AE-04B984994416}"/>
              </a:ext>
            </a:extLst>
          </p:cNvPr>
          <p:cNvSpPr>
            <a:spLocks noGrp="1"/>
          </p:cNvSpPr>
          <p:nvPr>
            <p:ph type="body" sz="quarter" idx="15"/>
          </p:nvPr>
        </p:nvSpPr>
        <p:spPr>
          <a:xfrm>
            <a:off x="10234228" y="9535320"/>
            <a:ext cx="12560474" cy="3540600"/>
          </a:xfrm>
        </p:spPr>
        <p:txBody>
          <a:bodyPr vert="horz" lIns="91440" tIns="45720" rIns="91440" bIns="45720" rtlCol="0" anchor="ctr">
            <a:normAutofit/>
          </a:bodyPr>
          <a:lstStyle/>
          <a:p>
            <a:pPr indent="-228600" defTabSz="914400"/>
            <a:r>
              <a:rPr lang="en-US" sz="3600">
                <a:ea typeface="+mn-ea"/>
                <a:cs typeface="+mn-cs"/>
              </a:rPr>
              <a:t>Requirements vary per funding source</a:t>
            </a:r>
          </a:p>
          <a:p>
            <a:pPr indent="-228600" defTabSz="914400"/>
            <a:r>
              <a:rPr lang="en-US" sz="3600">
                <a:ea typeface="+mn-ea"/>
                <a:cs typeface="+mn-cs"/>
              </a:rPr>
              <a:t>Pre-DCA closing encompasses environmental review and relocation (if applicable)</a:t>
            </a:r>
          </a:p>
          <a:p>
            <a:pPr indent="-228600" defTabSz="914400"/>
            <a:r>
              <a:rPr lang="en-US" sz="3600">
                <a:ea typeface="+mn-ea"/>
                <a:cs typeface="+mn-cs"/>
              </a:rPr>
              <a:t>Post-DCA closing encompasses Davis Bacon (if applicable), MBE/WBE, and Section 3 (if applicable)</a:t>
            </a:r>
          </a:p>
        </p:txBody>
      </p:sp>
    </p:spTree>
    <p:extLst>
      <p:ext uri="{BB962C8B-B14F-4D97-AF65-F5344CB8AC3E}">
        <p14:creationId xmlns:p14="http://schemas.microsoft.com/office/powerpoint/2010/main" val="385509070"/>
      </p:ext>
    </p:extLst>
  </p:cSld>
  <p:clrMapOvr>
    <a:overrideClrMapping bg1="dk1" tx1="lt1" bg2="dk2" tx2="lt2" accent1="accent1" accent2="accent2" accent3="accent3" accent4="accent4" accent5="accent5" accent6="accent6" hlink="hlink" folHlink="folHlink"/>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957398122"/>
              </p:ext>
            </p:extLst>
          </p:nvPr>
        </p:nvGraphicFramePr>
        <p:xfrm>
          <a:off x="3696248" y="3831886"/>
          <a:ext cx="16719495" cy="6868548"/>
        </p:xfrm>
        <a:graphic>
          <a:graphicData uri="http://schemas.openxmlformats.org/drawingml/2006/table">
            <a:tbl>
              <a:tblPr firstRow="1" bandRow="1">
                <a:tableStyleId>{21E4AEA4-8DFA-4A89-87EB-49C32662AFE0}</a:tableStyleId>
              </a:tblPr>
              <a:tblGrid>
                <a:gridCol w="3476182">
                  <a:extLst>
                    <a:ext uri="{9D8B030D-6E8A-4147-A177-3AD203B41FA5}">
                      <a16:colId xmlns:a16="http://schemas.microsoft.com/office/drawing/2014/main" val="20000"/>
                    </a:ext>
                  </a:extLst>
                </a:gridCol>
                <a:gridCol w="2518971">
                  <a:extLst>
                    <a:ext uri="{9D8B030D-6E8A-4147-A177-3AD203B41FA5}">
                      <a16:colId xmlns:a16="http://schemas.microsoft.com/office/drawing/2014/main" val="20001"/>
                    </a:ext>
                  </a:extLst>
                </a:gridCol>
                <a:gridCol w="2404346">
                  <a:extLst>
                    <a:ext uri="{9D8B030D-6E8A-4147-A177-3AD203B41FA5}">
                      <a16:colId xmlns:a16="http://schemas.microsoft.com/office/drawing/2014/main" val="20002"/>
                    </a:ext>
                  </a:extLst>
                </a:gridCol>
                <a:gridCol w="2860306">
                  <a:extLst>
                    <a:ext uri="{9D8B030D-6E8A-4147-A177-3AD203B41FA5}">
                      <a16:colId xmlns:a16="http://schemas.microsoft.com/office/drawing/2014/main" val="20003"/>
                    </a:ext>
                  </a:extLst>
                </a:gridCol>
                <a:gridCol w="2342643">
                  <a:extLst>
                    <a:ext uri="{9D8B030D-6E8A-4147-A177-3AD203B41FA5}">
                      <a16:colId xmlns:a16="http://schemas.microsoft.com/office/drawing/2014/main" val="1123178596"/>
                    </a:ext>
                  </a:extLst>
                </a:gridCol>
                <a:gridCol w="3117047">
                  <a:extLst>
                    <a:ext uri="{9D8B030D-6E8A-4147-A177-3AD203B41FA5}">
                      <a16:colId xmlns:a16="http://schemas.microsoft.com/office/drawing/2014/main" val="3704616354"/>
                    </a:ext>
                  </a:extLst>
                </a:gridCol>
              </a:tblGrid>
              <a:tr h="1074590">
                <a:tc>
                  <a:txBody>
                    <a:bodyPr/>
                    <a:lstStyle/>
                    <a:p>
                      <a:pPr algn="ctr"/>
                      <a:r>
                        <a:rPr lang="en-US" sz="3600" dirty="0">
                          <a:solidFill>
                            <a:schemeClr val="bg1"/>
                          </a:solidFill>
                          <a:latin typeface="+mn-lt"/>
                          <a:ea typeface="Nunito" charset="0"/>
                          <a:cs typeface="Nunito" charset="0"/>
                        </a:rPr>
                        <a:t>Funding Source</a:t>
                      </a:r>
                    </a:p>
                  </a:txBody>
                  <a:tcPr marL="0" marR="0" marT="17405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600" b="0" dirty="0">
                          <a:latin typeface="+mn-lt"/>
                          <a:ea typeface="Nunito" charset="0"/>
                          <a:cs typeface="Nunito" charset="0"/>
                        </a:rPr>
                        <a:t>DCA Checklist</a:t>
                      </a:r>
                      <a:endParaRPr lang="en-US" sz="3600" b="0" dirty="0">
                        <a:solidFill>
                          <a:schemeClr val="bg1"/>
                        </a:solidFill>
                        <a:latin typeface="+mn-lt"/>
                        <a:ea typeface="Nunito" charset="0"/>
                        <a:cs typeface="Nunito" charset="0"/>
                      </a:endParaRP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en-US" sz="3600" b="0" dirty="0">
                          <a:latin typeface="+mn-lt"/>
                          <a:ea typeface="Nunito" charset="0"/>
                          <a:cs typeface="Nunito" charset="0"/>
                        </a:rPr>
                        <a:t>NEPA Review</a:t>
                      </a:r>
                      <a:endParaRPr lang="en-US" sz="3600" b="0" dirty="0">
                        <a:solidFill>
                          <a:schemeClr val="bg1"/>
                        </a:solidFill>
                        <a:latin typeface="+mn-lt"/>
                        <a:ea typeface="Nunito" charset="0"/>
                        <a:cs typeface="Nunito" charset="0"/>
                      </a:endParaRP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3600" b="0" dirty="0">
                          <a:latin typeface="+mn-lt"/>
                          <a:ea typeface="Nunito" charset="0"/>
                          <a:cs typeface="Nunito" charset="0"/>
                        </a:rPr>
                        <a:t>Tribal Consultation</a:t>
                      </a:r>
                      <a:endParaRPr lang="en-US" sz="3600" b="0" dirty="0">
                        <a:solidFill>
                          <a:schemeClr val="bg1"/>
                        </a:solidFill>
                        <a:latin typeface="+mn-lt"/>
                        <a:ea typeface="Nunito" charset="0"/>
                        <a:cs typeface="Nunito" charset="0"/>
                      </a:endParaRP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3600" b="0" dirty="0">
                          <a:solidFill>
                            <a:schemeClr val="bg1"/>
                          </a:solidFill>
                          <a:latin typeface="+mn-lt"/>
                          <a:ea typeface="Nunito" charset="0"/>
                          <a:cs typeface="Nunito" charset="0"/>
                        </a:rPr>
                        <a:t>Public Notice</a:t>
                      </a: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en-US" sz="3600" b="0" dirty="0">
                          <a:solidFill>
                            <a:schemeClr val="bg1"/>
                          </a:solidFill>
                          <a:latin typeface="+mn-lt"/>
                          <a:ea typeface="Nunito" charset="0"/>
                          <a:cs typeface="Nunito" charset="0"/>
                        </a:rPr>
                        <a:t>HUD Request for Release of Funds</a:t>
                      </a: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074590">
                <a:tc>
                  <a:txBody>
                    <a:bodyPr/>
                    <a:lstStyle/>
                    <a:p>
                      <a:pPr algn="ctr"/>
                      <a:r>
                        <a:rPr lang="en-US" sz="3500" b="0" dirty="0">
                          <a:solidFill>
                            <a:schemeClr val="tx2"/>
                          </a:solidFill>
                          <a:latin typeface="+mn-lt"/>
                          <a:ea typeface="Nunito" charset="0"/>
                          <a:cs typeface="Nunito" charset="0"/>
                        </a:rPr>
                        <a:t>LIHTC</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No</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No</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1074590">
                <a:tc>
                  <a:txBody>
                    <a:bodyPr/>
                    <a:lstStyle/>
                    <a:p>
                      <a:pPr algn="ctr"/>
                      <a:r>
                        <a:rPr lang="en-US" sz="3500" b="0" dirty="0">
                          <a:solidFill>
                            <a:schemeClr val="tx2"/>
                          </a:solidFill>
                          <a:latin typeface="+mn-lt"/>
                          <a:ea typeface="Nunito" charset="0"/>
                          <a:cs typeface="Nunito" charset="0"/>
                        </a:rPr>
                        <a:t>HOME</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Yes</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Yes</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074590">
                <a:tc>
                  <a:txBody>
                    <a:bodyPr/>
                    <a:lstStyle/>
                    <a:p>
                      <a:pPr algn="ctr"/>
                      <a:r>
                        <a:rPr lang="en-US" sz="3500" b="0" dirty="0">
                          <a:solidFill>
                            <a:schemeClr val="tx2"/>
                          </a:solidFill>
                          <a:latin typeface="+mn-lt"/>
                          <a:ea typeface="Nunito" charset="0"/>
                          <a:cs typeface="Nunito" charset="0"/>
                        </a:rPr>
                        <a:t>NHTF</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No</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No</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1074590">
                <a:tc>
                  <a:txBody>
                    <a:bodyPr/>
                    <a:lstStyle/>
                    <a:p>
                      <a:pPr algn="ctr"/>
                      <a:r>
                        <a:rPr lang="en-US" sz="3500" b="0" dirty="0">
                          <a:solidFill>
                            <a:schemeClr val="tx2"/>
                          </a:solidFill>
                          <a:latin typeface="+mn-lt"/>
                          <a:ea typeface="Nunito" charset="0"/>
                          <a:cs typeface="Nunito" charset="0"/>
                        </a:rPr>
                        <a:t>TCAP</a:t>
                      </a:r>
                    </a:p>
                  </a:txBody>
                  <a:tcPr marL="174057" marR="0"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No</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900" dirty="0">
                          <a:solidFill>
                            <a:schemeClr val="tx2"/>
                          </a:solidFill>
                          <a:latin typeface="+mn-lt"/>
                          <a:ea typeface="Nunito" charset="0"/>
                          <a:cs typeface="Nunito" charset="0"/>
                        </a:rPr>
                        <a:t>No</a:t>
                      </a:r>
                    </a:p>
                    <a:p>
                      <a:pPr algn="ct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696248" y="1241274"/>
            <a:ext cx="16985163" cy="2554545"/>
          </a:xfrm>
          <a:prstGeom prst="rect">
            <a:avLst/>
          </a:prstGeom>
          <a:noFill/>
        </p:spPr>
        <p:txBody>
          <a:bodyPr wrap="none" rtlCol="0">
            <a:spAutoFit/>
          </a:bodyPr>
          <a:lstStyle/>
          <a:p>
            <a:pPr algn="ctr"/>
            <a:r>
              <a:rPr lang="en-US" sz="8000" b="1" spc="600" dirty="0">
                <a:latin typeface="+mj-lt"/>
                <a:ea typeface="Nunito Light" charset="0"/>
                <a:cs typeface="Nunito Light" charset="0"/>
              </a:rPr>
              <a:t>ENVIRONMENTAL REVIEW </a:t>
            </a:r>
          </a:p>
          <a:p>
            <a:pPr algn="ctr"/>
            <a:r>
              <a:rPr lang="en-US" sz="8000" b="1" spc="600" dirty="0">
                <a:latin typeface="+mj-lt"/>
                <a:ea typeface="Nunito Light" charset="0"/>
                <a:cs typeface="Nunito Light" charset="0"/>
              </a:rPr>
              <a:t>REQUIREMENTS</a:t>
            </a:r>
          </a:p>
        </p:txBody>
      </p:sp>
    </p:spTree>
    <p:extLst>
      <p:ext uri="{BB962C8B-B14F-4D97-AF65-F5344CB8AC3E}">
        <p14:creationId xmlns:p14="http://schemas.microsoft.com/office/powerpoint/2010/main" val="3766437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115948061"/>
              </p:ext>
            </p:extLst>
          </p:nvPr>
        </p:nvGraphicFramePr>
        <p:xfrm>
          <a:off x="3696248" y="3831886"/>
          <a:ext cx="16709310" cy="7044660"/>
        </p:xfrm>
        <a:graphic>
          <a:graphicData uri="http://schemas.openxmlformats.org/drawingml/2006/table">
            <a:tbl>
              <a:tblPr firstRow="1" bandRow="1">
                <a:tableStyleId>{21E4AEA4-8DFA-4A89-87EB-49C32662AFE0}</a:tableStyleId>
              </a:tblPr>
              <a:tblGrid>
                <a:gridCol w="5158580">
                  <a:extLst>
                    <a:ext uri="{9D8B030D-6E8A-4147-A177-3AD203B41FA5}">
                      <a16:colId xmlns:a16="http://schemas.microsoft.com/office/drawing/2014/main" val="20000"/>
                    </a:ext>
                  </a:extLst>
                </a:gridCol>
                <a:gridCol w="3738099">
                  <a:extLst>
                    <a:ext uri="{9D8B030D-6E8A-4147-A177-3AD203B41FA5}">
                      <a16:colId xmlns:a16="http://schemas.microsoft.com/office/drawing/2014/main" val="20001"/>
                    </a:ext>
                  </a:extLst>
                </a:gridCol>
                <a:gridCol w="3567998">
                  <a:extLst>
                    <a:ext uri="{9D8B030D-6E8A-4147-A177-3AD203B41FA5}">
                      <a16:colId xmlns:a16="http://schemas.microsoft.com/office/drawing/2014/main" val="20002"/>
                    </a:ext>
                  </a:extLst>
                </a:gridCol>
                <a:gridCol w="4244633">
                  <a:extLst>
                    <a:ext uri="{9D8B030D-6E8A-4147-A177-3AD203B41FA5}">
                      <a16:colId xmlns:a16="http://schemas.microsoft.com/office/drawing/2014/main" val="20003"/>
                    </a:ext>
                  </a:extLst>
                </a:gridCol>
              </a:tblGrid>
              <a:tr h="1608012">
                <a:tc>
                  <a:txBody>
                    <a:bodyPr/>
                    <a:lstStyle/>
                    <a:p>
                      <a:pPr algn="ctr"/>
                      <a:r>
                        <a:rPr lang="en-US" sz="3600" dirty="0">
                          <a:solidFill>
                            <a:schemeClr val="bg1"/>
                          </a:solidFill>
                          <a:latin typeface="+mn-lt"/>
                          <a:ea typeface="Nunito" charset="0"/>
                          <a:cs typeface="Nunito" charset="0"/>
                        </a:rPr>
                        <a:t>Funding Source</a:t>
                      </a:r>
                    </a:p>
                  </a:txBody>
                  <a:tcPr marL="0" marR="0" marT="17405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600" b="0" dirty="0">
                          <a:solidFill>
                            <a:schemeClr val="bg1"/>
                          </a:solidFill>
                          <a:latin typeface="+mn-lt"/>
                          <a:ea typeface="Nunito" charset="0"/>
                          <a:cs typeface="Nunito" charset="0"/>
                        </a:rPr>
                        <a:t>Davis Bacon</a:t>
                      </a: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en-US" sz="3600" b="0" dirty="0">
                          <a:latin typeface="+mn-lt"/>
                          <a:ea typeface="Nunito" charset="0"/>
                          <a:cs typeface="Nunito" charset="0"/>
                        </a:rPr>
                        <a:t>Section 3</a:t>
                      </a:r>
                      <a:endParaRPr lang="en-US" sz="3600" b="0" dirty="0">
                        <a:solidFill>
                          <a:schemeClr val="bg1"/>
                        </a:solidFill>
                        <a:latin typeface="+mn-lt"/>
                        <a:ea typeface="Nunito" charset="0"/>
                        <a:cs typeface="Nunito" charset="0"/>
                      </a:endParaRP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3600" b="0" dirty="0">
                          <a:latin typeface="+mn-lt"/>
                          <a:ea typeface="Nunito" charset="0"/>
                          <a:cs typeface="Nunito" charset="0"/>
                        </a:rPr>
                        <a:t>MBE/WBE</a:t>
                      </a:r>
                      <a:endParaRPr lang="en-US" sz="3600" b="0" dirty="0">
                        <a:solidFill>
                          <a:schemeClr val="bg1"/>
                        </a:solidFill>
                        <a:latin typeface="+mn-lt"/>
                        <a:ea typeface="Nunito" charset="0"/>
                        <a:cs typeface="Nunito" charset="0"/>
                      </a:endParaRPr>
                    </a:p>
                  </a:txBody>
                  <a:tcPr marL="0" marR="75239" marT="1440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359162">
                <a:tc>
                  <a:txBody>
                    <a:bodyPr/>
                    <a:lstStyle/>
                    <a:p>
                      <a:pPr algn="ctr"/>
                      <a:r>
                        <a:rPr lang="en-US" sz="3500" b="0" dirty="0">
                          <a:solidFill>
                            <a:schemeClr val="tx2"/>
                          </a:solidFill>
                          <a:latin typeface="+mn-lt"/>
                          <a:ea typeface="Nunito" charset="0"/>
                          <a:cs typeface="Nunito" charset="0"/>
                        </a:rPr>
                        <a:t>LIHTC</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1359162">
                <a:tc>
                  <a:txBody>
                    <a:bodyPr/>
                    <a:lstStyle/>
                    <a:p>
                      <a:pPr algn="ctr"/>
                      <a:r>
                        <a:rPr lang="en-US" sz="3500" b="0" dirty="0">
                          <a:solidFill>
                            <a:schemeClr val="tx2"/>
                          </a:solidFill>
                          <a:latin typeface="+mn-lt"/>
                          <a:ea typeface="Nunito" charset="0"/>
                          <a:cs typeface="Nunito" charset="0"/>
                        </a:rPr>
                        <a:t>HOME</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 – if 12 or more HOME assisted units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359162">
                <a:tc>
                  <a:txBody>
                    <a:bodyPr/>
                    <a:lstStyle/>
                    <a:p>
                      <a:pPr algn="ctr"/>
                      <a:r>
                        <a:rPr lang="en-US" sz="3500" b="0" dirty="0">
                          <a:solidFill>
                            <a:schemeClr val="tx2"/>
                          </a:solidFill>
                          <a:latin typeface="+mn-lt"/>
                          <a:ea typeface="Nunito" charset="0"/>
                          <a:cs typeface="Nunito" charset="0"/>
                        </a:rPr>
                        <a:t>NHTF</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Yes</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a:solidFill>
                            <a:schemeClr val="tx2"/>
                          </a:solidFill>
                          <a:latin typeface="+mn-lt"/>
                          <a:ea typeface="Nunito" charset="0"/>
                          <a:cs typeface="Nunito" charset="0"/>
                        </a:rPr>
                        <a:t>Yes</a:t>
                      </a:r>
                      <a:endParaRPr lang="en-US" sz="2900" dirty="0">
                        <a:solidFill>
                          <a:schemeClr val="tx2"/>
                        </a:solidFill>
                        <a:latin typeface="+mn-lt"/>
                        <a:ea typeface="Nunito" charset="0"/>
                        <a:cs typeface="Nunito" charset="0"/>
                      </a:endParaRP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1359162">
                <a:tc>
                  <a:txBody>
                    <a:bodyPr/>
                    <a:lstStyle/>
                    <a:p>
                      <a:pPr algn="ctr"/>
                      <a:r>
                        <a:rPr lang="en-US" sz="3500" b="0" dirty="0">
                          <a:solidFill>
                            <a:schemeClr val="tx2"/>
                          </a:solidFill>
                          <a:latin typeface="+mn-lt"/>
                          <a:ea typeface="Nunito" charset="0"/>
                          <a:cs typeface="Nunito" charset="0"/>
                        </a:rPr>
                        <a:t>TCAP</a:t>
                      </a:r>
                    </a:p>
                  </a:txBody>
                  <a:tcPr marL="174057" marR="0"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900" dirty="0">
                          <a:solidFill>
                            <a:schemeClr val="tx2"/>
                          </a:solidFill>
                          <a:latin typeface="+mn-lt"/>
                          <a:ea typeface="Nunito" charset="0"/>
                          <a:cs typeface="Nunito" charset="0"/>
                        </a:rPr>
                        <a:t>No</a:t>
                      </a:r>
                    </a:p>
                  </a:txBody>
                  <a:tcPr marL="192021" marR="75239" marT="348113" marB="376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2615796" y="1241274"/>
            <a:ext cx="19146074" cy="2554545"/>
          </a:xfrm>
          <a:prstGeom prst="rect">
            <a:avLst/>
          </a:prstGeom>
          <a:noFill/>
        </p:spPr>
        <p:txBody>
          <a:bodyPr wrap="none" rtlCol="0">
            <a:spAutoFit/>
          </a:bodyPr>
          <a:lstStyle/>
          <a:p>
            <a:pPr algn="ctr"/>
            <a:r>
              <a:rPr lang="en-US" sz="8000" b="1" spc="600" dirty="0">
                <a:latin typeface="+mj-lt"/>
                <a:ea typeface="Nunito Light" charset="0"/>
                <a:cs typeface="Nunito Light" charset="0"/>
              </a:rPr>
              <a:t>DAVIS BACON, MBE/WBE, and</a:t>
            </a:r>
          </a:p>
          <a:p>
            <a:pPr algn="ctr"/>
            <a:r>
              <a:rPr lang="en-US" sz="8000" b="1" spc="600" dirty="0">
                <a:latin typeface="+mj-lt"/>
                <a:ea typeface="Nunito Light" charset="0"/>
                <a:cs typeface="Nunito Light" charset="0"/>
              </a:rPr>
              <a:t>SECTION 3 REQUIREMENTS</a:t>
            </a:r>
          </a:p>
        </p:txBody>
      </p:sp>
    </p:spTree>
    <p:extLst>
      <p:ext uri="{BB962C8B-B14F-4D97-AF65-F5344CB8AC3E}">
        <p14:creationId xmlns:p14="http://schemas.microsoft.com/office/powerpoint/2010/main" val="17092776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0B20-A71E-24D8-C587-4A253FE9EC42}"/>
              </a:ext>
            </a:extLst>
          </p:cNvPr>
          <p:cNvSpPr>
            <a:spLocks noGrp="1"/>
          </p:cNvSpPr>
          <p:nvPr>
            <p:ph type="title"/>
          </p:nvPr>
        </p:nvSpPr>
        <p:spPr>
          <a:xfrm>
            <a:off x="393323" y="2054455"/>
            <a:ext cx="5503275" cy="5418550"/>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defTabSz="914400"/>
            <a:r>
              <a:rPr lang="en-US" sz="5200" kern="1200" dirty="0">
                <a:solidFill>
                  <a:schemeClr val="bg1"/>
                </a:solidFill>
                <a:latin typeface="+mj-lt"/>
                <a:ea typeface="+mj-ea"/>
                <a:cs typeface="+mj-cs"/>
              </a:rPr>
              <a:t>NEPA REVIEW PROCESS</a:t>
            </a:r>
          </a:p>
        </p:txBody>
      </p:sp>
      <p:graphicFrame>
        <p:nvGraphicFramePr>
          <p:cNvPr id="4" name="Diagram 3">
            <a:extLst>
              <a:ext uri="{FF2B5EF4-FFF2-40B4-BE49-F238E27FC236}">
                <a16:creationId xmlns:a16="http://schemas.microsoft.com/office/drawing/2014/main" id="{69677169-4866-6CD0-5F35-86A4F5281A2D}"/>
              </a:ext>
            </a:extLst>
          </p:cNvPr>
          <p:cNvGraphicFramePr/>
          <p:nvPr>
            <p:extLst>
              <p:ext uri="{D42A27DB-BD31-4B8C-83A1-F6EECF244321}">
                <p14:modId xmlns:p14="http://schemas.microsoft.com/office/powerpoint/2010/main" val="2359985236"/>
              </p:ext>
            </p:extLst>
          </p:nvPr>
        </p:nvGraphicFramePr>
        <p:xfrm>
          <a:off x="3173505" y="1144909"/>
          <a:ext cx="22349013" cy="63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id="{D0998C36-BB79-627F-B1E2-17A4A767489E}"/>
              </a:ext>
            </a:extLst>
          </p:cNvPr>
          <p:cNvSpPr/>
          <p:nvPr/>
        </p:nvSpPr>
        <p:spPr>
          <a:xfrm rot="5041101">
            <a:off x="13079532" y="-220771"/>
            <a:ext cx="1759647" cy="15034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CA77C52A-7F33-1EA2-D34D-2E93550FABC9}"/>
              </a:ext>
            </a:extLst>
          </p:cNvPr>
          <p:cNvGraphicFramePr/>
          <p:nvPr>
            <p:extLst>
              <p:ext uri="{D42A27DB-BD31-4B8C-83A1-F6EECF244321}">
                <p14:modId xmlns:p14="http://schemas.microsoft.com/office/powerpoint/2010/main" val="2980318270"/>
              </p:ext>
            </p:extLst>
          </p:nvPr>
        </p:nvGraphicFramePr>
        <p:xfrm>
          <a:off x="1803832" y="7480982"/>
          <a:ext cx="24821343" cy="6328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715364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1D1BADFB-68BA-B290-94DE-BC0D94CCB00A}"/>
              </a:ext>
            </a:extLst>
          </p:cNvPr>
          <p:cNvSpPr>
            <a:spLocks noGrp="1"/>
          </p:cNvSpPr>
          <p:nvPr>
            <p:ph type="title"/>
          </p:nvPr>
        </p:nvSpPr>
        <p:spPr>
          <a:xfrm>
            <a:off x="1675961" y="776616"/>
            <a:ext cx="14374234" cy="2042848"/>
          </a:xfrm>
        </p:spPr>
        <p:txBody>
          <a:bodyPr vert="horz" lIns="91440" tIns="45720" rIns="91440" bIns="45720" rtlCol="0" anchor="b">
            <a:normAutofit/>
          </a:bodyPr>
          <a:lstStyle/>
          <a:p>
            <a:pPr defTabSz="914400"/>
            <a:r>
              <a:rPr lang="en-US" sz="6800" kern="1200" dirty="0">
                <a:solidFill>
                  <a:schemeClr val="bg1"/>
                </a:solidFill>
                <a:latin typeface="+mj-lt"/>
                <a:ea typeface="+mj-ea"/>
                <a:cs typeface="+mj-cs"/>
              </a:rPr>
              <a:t>ENVIRONMENTAL CONCERNS</a:t>
            </a:r>
          </a:p>
        </p:txBody>
      </p:sp>
      <p:cxnSp>
        <p:nvCxnSpPr>
          <p:cNvPr id="23" name="Straight Connector 2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881168"/>
            <a:ext cx="160501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27452" y="12534982"/>
            <a:ext cx="160501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7" name="Text Placeholder 5">
            <a:extLst>
              <a:ext uri="{FF2B5EF4-FFF2-40B4-BE49-F238E27FC236}">
                <a16:creationId xmlns:a16="http://schemas.microsoft.com/office/drawing/2014/main" id="{A828DD44-F0E1-3BF5-D52A-958448EAADB4}"/>
              </a:ext>
            </a:extLst>
          </p:cNvPr>
          <p:cNvGraphicFramePr/>
          <p:nvPr>
            <p:extLst>
              <p:ext uri="{D42A27DB-BD31-4B8C-83A1-F6EECF244321}">
                <p14:modId xmlns:p14="http://schemas.microsoft.com/office/powerpoint/2010/main" val="1774554062"/>
              </p:ext>
            </p:extLst>
          </p:nvPr>
        </p:nvGraphicFramePr>
        <p:xfrm>
          <a:off x="2783750" y="3430814"/>
          <a:ext cx="18810151" cy="848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18238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380" y="0"/>
            <a:ext cx="11470106"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latin typeface="Nunito Light" charset="0"/>
            </a:endParaRPr>
          </a:p>
        </p:txBody>
      </p:sp>
      <p:sp>
        <p:nvSpPr>
          <p:cNvPr id="13" name="TextBox 12"/>
          <p:cNvSpPr txBox="1"/>
          <p:nvPr/>
        </p:nvSpPr>
        <p:spPr>
          <a:xfrm>
            <a:off x="836054" y="1070018"/>
            <a:ext cx="10244322" cy="7109639"/>
          </a:xfrm>
          <a:prstGeom prst="rect">
            <a:avLst/>
          </a:prstGeom>
          <a:noFill/>
        </p:spPr>
        <p:txBody>
          <a:bodyPr wrap="square" rtlCol="0">
            <a:spAutoFit/>
          </a:bodyPr>
          <a:lstStyle/>
          <a:p>
            <a:r>
              <a:rPr lang="en-US" sz="12000" spc="300" dirty="0">
                <a:solidFill>
                  <a:schemeClr val="bg1"/>
                </a:solidFill>
                <a:latin typeface="+mj-lt"/>
                <a:ea typeface="Nunito" charset="0"/>
                <a:cs typeface="Nunito" charset="0"/>
              </a:rPr>
              <a:t>Brought to </a:t>
            </a:r>
          </a:p>
          <a:p>
            <a:r>
              <a:rPr lang="en-US" sz="12000" spc="300" dirty="0">
                <a:solidFill>
                  <a:schemeClr val="bg1"/>
                </a:solidFill>
                <a:latin typeface="+mj-lt"/>
                <a:ea typeface="Nunito" charset="0"/>
                <a:cs typeface="Nunito" charset="0"/>
              </a:rPr>
              <a:t>You by:</a:t>
            </a:r>
          </a:p>
          <a:p>
            <a:endParaRPr lang="en-US" sz="7200" spc="300" dirty="0">
              <a:solidFill>
                <a:schemeClr val="bg1"/>
              </a:solidFill>
              <a:latin typeface="+mj-lt"/>
              <a:ea typeface="Nunito" charset="0"/>
              <a:cs typeface="Nunito" charset="0"/>
            </a:endParaRPr>
          </a:p>
          <a:p>
            <a:pPr algn="ctr"/>
            <a:r>
              <a:rPr lang="en-US" sz="7200" spc="300" dirty="0">
                <a:solidFill>
                  <a:schemeClr val="bg1"/>
                </a:solidFill>
                <a:latin typeface="+mj-lt"/>
                <a:ea typeface="Nunito" charset="0"/>
                <a:cs typeface="Nunito" charset="0"/>
              </a:rPr>
              <a:t>THE DCA CLOSING TEAM</a:t>
            </a:r>
          </a:p>
        </p:txBody>
      </p:sp>
      <p:sp>
        <p:nvSpPr>
          <p:cNvPr id="15" name="TextBox 14"/>
          <p:cNvSpPr txBox="1"/>
          <p:nvPr/>
        </p:nvSpPr>
        <p:spPr>
          <a:xfrm>
            <a:off x="11325726" y="6347012"/>
            <a:ext cx="13051925" cy="6186309"/>
          </a:xfrm>
          <a:prstGeom prst="rect">
            <a:avLst/>
          </a:prstGeom>
          <a:noFill/>
        </p:spPr>
        <p:txBody>
          <a:bodyPr wrap="square" rtlCol="0">
            <a:spAutoFit/>
          </a:bodyPr>
          <a:lstStyle/>
          <a:p>
            <a:r>
              <a:rPr lang="en-US" sz="4400" dirty="0">
                <a:solidFill>
                  <a:srgbClr val="000000"/>
                </a:solidFill>
                <a:ea typeface="Nunito" charset="0"/>
                <a:cs typeface="Nunito" charset="0"/>
              </a:rPr>
              <a:t>Mitch Kelly – Director, Office of Housing Finance</a:t>
            </a:r>
          </a:p>
          <a:p>
            <a:endParaRPr lang="en-US" sz="4400" dirty="0">
              <a:solidFill>
                <a:srgbClr val="000000"/>
              </a:solidFill>
              <a:ea typeface="Nunito" charset="0"/>
              <a:cs typeface="Nunito" charset="0"/>
            </a:endParaRPr>
          </a:p>
          <a:p>
            <a:r>
              <a:rPr lang="en-US" sz="4400" dirty="0">
                <a:solidFill>
                  <a:srgbClr val="000000"/>
                </a:solidFill>
                <a:ea typeface="Nunito" charset="0"/>
                <a:cs typeface="Nunito" charset="0"/>
              </a:rPr>
              <a:t>Robert Keeler – Multifamily Underwriting Manager</a:t>
            </a:r>
          </a:p>
          <a:p>
            <a:endParaRPr lang="en-US" sz="4400" dirty="0">
              <a:solidFill>
                <a:srgbClr val="000000"/>
              </a:solidFill>
              <a:ea typeface="Nunito" charset="0"/>
              <a:cs typeface="Nunito" charset="0"/>
            </a:endParaRPr>
          </a:p>
          <a:p>
            <a:r>
              <a:rPr lang="en-US" sz="4400" dirty="0">
                <a:solidFill>
                  <a:srgbClr val="000000"/>
                </a:solidFill>
                <a:ea typeface="Nunito" charset="0"/>
                <a:cs typeface="Nunito" charset="0"/>
              </a:rPr>
              <a:t>Gary Huggins – Multifamily Construction Manager</a:t>
            </a:r>
          </a:p>
          <a:p>
            <a:endParaRPr lang="en-US" sz="4400" dirty="0">
              <a:solidFill>
                <a:srgbClr val="000000"/>
              </a:solidFill>
              <a:ea typeface="Nunito" charset="0"/>
              <a:cs typeface="Nunito" charset="0"/>
            </a:endParaRPr>
          </a:p>
          <a:p>
            <a:r>
              <a:rPr lang="en-US" sz="4400" dirty="0">
                <a:solidFill>
                  <a:srgbClr val="000000"/>
                </a:solidFill>
                <a:ea typeface="Nunito" charset="0"/>
                <a:cs typeface="Nunito" charset="0"/>
              </a:rPr>
              <a:t>Shon Walker – Federal Compliance Manager</a:t>
            </a:r>
          </a:p>
          <a:p>
            <a:endParaRPr lang="en-US" sz="4400" dirty="0">
              <a:solidFill>
                <a:srgbClr val="000000"/>
              </a:solidFill>
              <a:ea typeface="Nunito" charset="0"/>
              <a:cs typeface="Nunito" charset="0"/>
            </a:endParaRPr>
          </a:p>
          <a:p>
            <a:r>
              <a:rPr lang="en-US" sz="4400" dirty="0">
                <a:solidFill>
                  <a:srgbClr val="000000"/>
                </a:solidFill>
                <a:ea typeface="Nunito" charset="0"/>
                <a:cs typeface="Nunito" charset="0"/>
              </a:rPr>
              <a:t>Kemyatta Howard – Legal Consultant</a:t>
            </a:r>
          </a:p>
        </p:txBody>
      </p:sp>
    </p:spTree>
    <p:extLst>
      <p:ext uri="{BB962C8B-B14F-4D97-AF65-F5344CB8AC3E}">
        <p14:creationId xmlns:p14="http://schemas.microsoft.com/office/powerpoint/2010/main" val="138478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7E5099-D9BB-ADB1-D09B-E277EEAACE9D}"/>
              </a:ext>
            </a:extLst>
          </p:cNvPr>
          <p:cNvSpPr>
            <a:spLocks noGrp="1"/>
          </p:cNvSpPr>
          <p:nvPr>
            <p:ph type="body" sz="quarter" idx="15"/>
          </p:nvPr>
        </p:nvSpPr>
        <p:spPr>
          <a:xfrm>
            <a:off x="9379975" y="383458"/>
            <a:ext cx="14341554" cy="11799577"/>
          </a:xfrm>
        </p:spPr>
        <p:txBody>
          <a:bodyPr/>
          <a:lstStyle/>
          <a:p>
            <a:pPr marL="0" indent="0" algn="ctr">
              <a:buNone/>
            </a:pPr>
            <a:r>
              <a:rPr lang="en-US" sz="4000" b="1" dirty="0">
                <a:latin typeface="+mj-lt"/>
              </a:rPr>
              <a:t>AFTER COMPLETING THE ENVIRONMENTAL REVIEW</a:t>
            </a:r>
          </a:p>
          <a:p>
            <a:pPr marL="0" indent="0">
              <a:buNone/>
            </a:pPr>
            <a:r>
              <a:rPr lang="en-US" sz="3600" b="1" dirty="0">
                <a:latin typeface="+mn-lt"/>
              </a:rPr>
              <a:t>Legal Notice</a:t>
            </a:r>
          </a:p>
          <a:p>
            <a:pPr>
              <a:buFont typeface="Wingdings" panose="05000000000000000000" pitchFamily="2" charset="2"/>
              <a:buChar char="§"/>
            </a:pPr>
            <a:r>
              <a:rPr lang="en-US" sz="3600" dirty="0">
                <a:latin typeface="+mn-lt"/>
              </a:rPr>
              <a:t>DCA publishes a notice in the local paper</a:t>
            </a:r>
          </a:p>
          <a:p>
            <a:pPr>
              <a:buFont typeface="Wingdings" panose="05000000000000000000" pitchFamily="2" charset="2"/>
              <a:buChar char="§"/>
            </a:pPr>
            <a:r>
              <a:rPr lang="en-US" sz="3600" dirty="0">
                <a:latin typeface="+mn-lt"/>
              </a:rPr>
              <a:t>15-day public comment period</a:t>
            </a:r>
          </a:p>
          <a:p>
            <a:pPr>
              <a:buFont typeface="Wingdings" panose="05000000000000000000" pitchFamily="2" charset="2"/>
              <a:buChar char="§"/>
            </a:pPr>
            <a:r>
              <a:rPr lang="en-US" sz="3600" dirty="0">
                <a:latin typeface="+mn-lt"/>
              </a:rPr>
              <a:t>Receive an affidavit from the newspaper</a:t>
            </a:r>
          </a:p>
          <a:p>
            <a:pPr marL="0" indent="0">
              <a:buNone/>
            </a:pPr>
            <a:r>
              <a:rPr lang="en-US" sz="3600" b="1" dirty="0">
                <a:latin typeface="+mn-lt"/>
              </a:rPr>
              <a:t>Request for Release of Funds (RROF)</a:t>
            </a:r>
          </a:p>
          <a:p>
            <a:pPr>
              <a:buFont typeface="Wingdings" panose="05000000000000000000" pitchFamily="2" charset="2"/>
              <a:buChar char="§"/>
            </a:pPr>
            <a:r>
              <a:rPr lang="en-US" sz="3600" dirty="0">
                <a:latin typeface="+mn-lt"/>
              </a:rPr>
              <a:t>If no adverse comments are received or valid concerns are found to exist, DCA then sends the RROF with a copy of the notice</a:t>
            </a:r>
          </a:p>
          <a:p>
            <a:pPr>
              <a:buFont typeface="Wingdings" panose="05000000000000000000" pitchFamily="2" charset="2"/>
              <a:buChar char="§"/>
            </a:pPr>
            <a:r>
              <a:rPr lang="en-US" sz="3600" dirty="0">
                <a:latin typeface="+mn-lt"/>
              </a:rPr>
              <a:t>Email to HUD with legal notice and “no comment” memo</a:t>
            </a:r>
          </a:p>
          <a:p>
            <a:pPr>
              <a:buFont typeface="Wingdings" panose="05000000000000000000" pitchFamily="2" charset="2"/>
              <a:buChar char="§"/>
            </a:pPr>
            <a:r>
              <a:rPr lang="en-US" sz="3600" dirty="0">
                <a:latin typeface="+mn-lt"/>
              </a:rPr>
              <a:t>Mail original to HUD</a:t>
            </a:r>
          </a:p>
          <a:p>
            <a:pPr marL="0" indent="0">
              <a:buNone/>
            </a:pPr>
            <a:r>
              <a:rPr lang="en-US" sz="3600" b="1" dirty="0">
                <a:latin typeface="+mn-lt"/>
              </a:rPr>
              <a:t>Authority to Use Grant Funds</a:t>
            </a:r>
          </a:p>
          <a:p>
            <a:pPr>
              <a:buFont typeface="Wingdings" panose="05000000000000000000" pitchFamily="2" charset="2"/>
              <a:buChar char="§"/>
            </a:pPr>
            <a:r>
              <a:rPr lang="en-US" sz="3600" dirty="0">
                <a:latin typeface="+mn-lt"/>
              </a:rPr>
              <a:t>HUD’s review generally takes about 20-40 days</a:t>
            </a:r>
          </a:p>
          <a:p>
            <a:pPr>
              <a:buFont typeface="Wingdings" panose="05000000000000000000" pitchFamily="2" charset="2"/>
              <a:buChar char="§"/>
            </a:pPr>
            <a:r>
              <a:rPr lang="en-US" sz="3600" dirty="0">
                <a:latin typeface="+mn-lt"/>
              </a:rPr>
              <a:t>Once completed, HUD will send the Authority to Use Grant Funds (AUGF) to DCA authorizing that DCA can use the funds as the Responsible Entity</a:t>
            </a:r>
          </a:p>
          <a:p>
            <a:endParaRPr lang="en-US" dirty="0"/>
          </a:p>
        </p:txBody>
      </p:sp>
      <p:pic>
        <p:nvPicPr>
          <p:cNvPr id="5" name="Picture 4">
            <a:extLst>
              <a:ext uri="{FF2B5EF4-FFF2-40B4-BE49-F238E27FC236}">
                <a16:creationId xmlns:a16="http://schemas.microsoft.com/office/drawing/2014/main" id="{A8BE3203-9EA3-B44F-E4AD-F5F99CE604AF}"/>
              </a:ext>
            </a:extLst>
          </p:cNvPr>
          <p:cNvPicPr>
            <a:picLocks noChangeAspect="1"/>
          </p:cNvPicPr>
          <p:nvPr/>
        </p:nvPicPr>
        <p:blipFill>
          <a:blip r:embed="rId2"/>
          <a:stretch>
            <a:fillRect/>
          </a:stretch>
        </p:blipFill>
        <p:spPr>
          <a:xfrm>
            <a:off x="656121" y="991955"/>
            <a:ext cx="8222408" cy="4930619"/>
          </a:xfrm>
          <a:prstGeom prst="rect">
            <a:avLst/>
          </a:prstGeom>
        </p:spPr>
      </p:pic>
      <p:pic>
        <p:nvPicPr>
          <p:cNvPr id="7" name="Picture 6">
            <a:extLst>
              <a:ext uri="{FF2B5EF4-FFF2-40B4-BE49-F238E27FC236}">
                <a16:creationId xmlns:a16="http://schemas.microsoft.com/office/drawing/2014/main" id="{23B1E557-00FD-1730-D517-206D1F21A9D0}"/>
              </a:ext>
            </a:extLst>
          </p:cNvPr>
          <p:cNvPicPr>
            <a:picLocks noChangeAspect="1"/>
          </p:cNvPicPr>
          <p:nvPr/>
        </p:nvPicPr>
        <p:blipFill>
          <a:blip r:embed="rId3"/>
          <a:stretch>
            <a:fillRect/>
          </a:stretch>
        </p:blipFill>
        <p:spPr>
          <a:xfrm>
            <a:off x="656120" y="6467475"/>
            <a:ext cx="8222409" cy="7032323"/>
          </a:xfrm>
          <a:prstGeom prst="rect">
            <a:avLst/>
          </a:prstGeom>
        </p:spPr>
      </p:pic>
    </p:spTree>
    <p:extLst>
      <p:ext uri="{BB962C8B-B14F-4D97-AF65-F5344CB8AC3E}">
        <p14:creationId xmlns:p14="http://schemas.microsoft.com/office/powerpoint/2010/main" val="335239301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3626" cy="6467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67968"/>
            <a:ext cx="1213626" cy="724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617" y="-2"/>
            <a:ext cx="10074064" cy="1371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786772-ABE6-AB8B-E004-F167F7876006}"/>
              </a:ext>
            </a:extLst>
          </p:cNvPr>
          <p:cNvSpPr>
            <a:spLocks noGrp="1"/>
          </p:cNvSpPr>
          <p:nvPr>
            <p:ph type="title"/>
          </p:nvPr>
        </p:nvSpPr>
        <p:spPr>
          <a:xfrm>
            <a:off x="2332692" y="2665904"/>
            <a:ext cx="7851751" cy="7842352"/>
          </a:xfrm>
        </p:spPr>
        <p:txBody>
          <a:bodyPr vert="horz" lIns="91440" tIns="45720" rIns="91440" bIns="45720" rtlCol="0" anchor="ctr">
            <a:normAutofit/>
          </a:bodyPr>
          <a:lstStyle/>
          <a:p>
            <a:pPr defTabSz="914400"/>
            <a:r>
              <a:rPr lang="en-US" sz="10700" kern="1200" dirty="0">
                <a:solidFill>
                  <a:schemeClr val="tx1"/>
                </a:solidFill>
                <a:latin typeface="+mj-lt"/>
                <a:ea typeface="+mj-ea"/>
                <a:cs typeface="+mj-cs"/>
              </a:rPr>
              <a:t>CHOICE LIMITING ACTION - HOME</a:t>
            </a:r>
          </a:p>
        </p:txBody>
      </p:sp>
      <p:grpSp>
        <p:nvGrpSpPr>
          <p:cNvPr id="19" name="Group 18">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76866" y="146304"/>
            <a:ext cx="2357328" cy="465926"/>
            <a:chOff x="5422392" y="64008"/>
            <a:chExt cx="1178966" cy="232963"/>
          </a:xfrm>
        </p:grpSpPr>
        <p:sp>
          <p:nvSpPr>
            <p:cNvPr id="20"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8CA85A5B-9D6E-0489-9E17-A3F18B5864E9}"/>
              </a:ext>
            </a:extLst>
          </p:cNvPr>
          <p:cNvSpPr>
            <a:spLocks noGrp="1"/>
          </p:cNvSpPr>
          <p:nvPr>
            <p:ph type="body" sz="quarter" idx="10"/>
          </p:nvPr>
        </p:nvSpPr>
        <p:spPr>
          <a:xfrm>
            <a:off x="12838894" y="999666"/>
            <a:ext cx="10699531" cy="11162452"/>
          </a:xfrm>
        </p:spPr>
        <p:txBody>
          <a:bodyPr vert="horz" lIns="91440" tIns="45720" rIns="91440" bIns="45720" rtlCol="0" anchor="ctr">
            <a:normAutofit/>
          </a:bodyPr>
          <a:lstStyle/>
          <a:p>
            <a:pPr defTabSz="914400"/>
            <a:r>
              <a:rPr lang="en-US" sz="4400" dirty="0">
                <a:ea typeface="+mn-ea"/>
                <a:cs typeface="+mn-cs"/>
              </a:rPr>
              <a:t>Activities that have physical impacts or which limit the choice of alternatives cannot be undertaken, even with the grantee or other project participant’s own funds, prior to obtaining environmental clearance, including but not limited to:</a:t>
            </a:r>
          </a:p>
          <a:p>
            <a:pPr marL="571500" indent="-571500" defTabSz="914400">
              <a:buFont typeface="Wingdings" panose="05000000000000000000" pitchFamily="2" charset="2"/>
              <a:buChar char="§"/>
            </a:pPr>
            <a:r>
              <a:rPr lang="en-US" sz="4400" dirty="0">
                <a:ea typeface="+mn-ea"/>
                <a:cs typeface="+mn-cs"/>
              </a:rPr>
              <a:t>Expenditure of HOME funds</a:t>
            </a:r>
          </a:p>
          <a:p>
            <a:pPr marL="571500" indent="-571500" defTabSz="914400">
              <a:buFont typeface="Wingdings" panose="05000000000000000000" pitchFamily="2" charset="2"/>
              <a:buChar char="§"/>
            </a:pPr>
            <a:r>
              <a:rPr lang="en-US" sz="4400" dirty="0">
                <a:ea typeface="+mn-ea"/>
                <a:cs typeface="+mn-cs"/>
              </a:rPr>
              <a:t>Demolition, dredging, filling, excavating</a:t>
            </a:r>
          </a:p>
          <a:p>
            <a:pPr marL="571500" indent="-571500" defTabSz="914400">
              <a:buFont typeface="Wingdings" panose="05000000000000000000" pitchFamily="2" charset="2"/>
              <a:buChar char="§"/>
            </a:pPr>
            <a:r>
              <a:rPr lang="en-US" sz="4400" dirty="0">
                <a:ea typeface="+mn-ea"/>
                <a:cs typeface="+mn-cs"/>
              </a:rPr>
              <a:t>Acquisition of real property</a:t>
            </a:r>
          </a:p>
          <a:p>
            <a:pPr marL="571500" indent="-571500" defTabSz="914400">
              <a:buFont typeface="Wingdings" panose="05000000000000000000" pitchFamily="2" charset="2"/>
              <a:buChar char="§"/>
            </a:pPr>
            <a:r>
              <a:rPr lang="en-US" sz="4400" dirty="0">
                <a:ea typeface="+mn-ea"/>
                <a:cs typeface="+mn-cs"/>
              </a:rPr>
              <a:t>Rehabilitation/construction of buildings or structures</a:t>
            </a:r>
          </a:p>
          <a:p>
            <a:pPr marL="571500" indent="-571500" defTabSz="914400">
              <a:buFont typeface="Wingdings" panose="05000000000000000000" pitchFamily="2" charset="2"/>
              <a:buChar char="§"/>
            </a:pPr>
            <a:r>
              <a:rPr lang="en-US" sz="4400" dirty="0">
                <a:ea typeface="+mn-ea"/>
                <a:cs typeface="+mn-cs"/>
              </a:rPr>
              <a:t>Relocating buildings or structures</a:t>
            </a:r>
          </a:p>
          <a:p>
            <a:pPr marL="571500" indent="-571500" defTabSz="914400">
              <a:buFont typeface="Wingdings" panose="05000000000000000000" pitchFamily="2" charset="2"/>
              <a:buChar char="§"/>
            </a:pPr>
            <a:r>
              <a:rPr lang="en-US" sz="4400" dirty="0">
                <a:ea typeface="+mn-ea"/>
                <a:cs typeface="+mn-cs"/>
              </a:rPr>
              <a:t>Conversion of land or buildings/structures</a:t>
            </a:r>
          </a:p>
        </p:txBody>
      </p:sp>
    </p:spTree>
    <p:extLst>
      <p:ext uri="{BB962C8B-B14F-4D97-AF65-F5344CB8AC3E}">
        <p14:creationId xmlns:p14="http://schemas.microsoft.com/office/powerpoint/2010/main" val="1909066295"/>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042016" y="1822232"/>
            <a:ext cx="1375150" cy="11421930"/>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740870"/>
            <a:ext cx="1054177" cy="1050329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599911" y="1286934"/>
            <a:ext cx="818529" cy="1104282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0643" y="1288764"/>
            <a:ext cx="7710040" cy="1050329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4879FAD7-D464-7482-5795-BF2D622F9F7B}"/>
              </a:ext>
            </a:extLst>
          </p:cNvPr>
          <p:cNvSpPr>
            <a:spLocks noGrp="1"/>
          </p:cNvSpPr>
          <p:nvPr>
            <p:ph type="title"/>
          </p:nvPr>
        </p:nvSpPr>
        <p:spPr>
          <a:xfrm>
            <a:off x="2293160" y="1996004"/>
            <a:ext cx="6364222" cy="2943918"/>
          </a:xfrm>
        </p:spPr>
        <p:txBody>
          <a:bodyPr vert="horz" lIns="91440" tIns="45720" rIns="91440" bIns="45720" rtlCol="0" anchor="ctr">
            <a:normAutofit/>
          </a:bodyPr>
          <a:lstStyle/>
          <a:p>
            <a:pPr defTabSz="914400"/>
            <a:r>
              <a:rPr lang="en-US" sz="6700" kern="1200">
                <a:solidFill>
                  <a:srgbClr val="FFFFFF"/>
                </a:solidFill>
                <a:latin typeface="+mj-lt"/>
                <a:ea typeface="+mj-ea"/>
                <a:cs typeface="+mj-cs"/>
              </a:rPr>
              <a:t>Construction Team</a:t>
            </a:r>
          </a:p>
        </p:txBody>
      </p:sp>
      <p:sp>
        <p:nvSpPr>
          <p:cNvPr id="3" name="Text Placeholder 2">
            <a:extLst>
              <a:ext uri="{FF2B5EF4-FFF2-40B4-BE49-F238E27FC236}">
                <a16:creationId xmlns:a16="http://schemas.microsoft.com/office/drawing/2014/main" id="{B83E79B9-8EE5-3C29-60AE-04B984994416}"/>
              </a:ext>
            </a:extLst>
          </p:cNvPr>
          <p:cNvSpPr>
            <a:spLocks noGrp="1"/>
          </p:cNvSpPr>
          <p:nvPr>
            <p:ph type="body" sz="quarter" idx="15"/>
          </p:nvPr>
        </p:nvSpPr>
        <p:spPr>
          <a:xfrm>
            <a:off x="2278676" y="5092322"/>
            <a:ext cx="6399235" cy="5971858"/>
          </a:xfrm>
        </p:spPr>
        <p:txBody>
          <a:bodyPr vert="horz" lIns="91440" tIns="45720" rIns="91440" bIns="45720" rtlCol="0" anchor="t">
            <a:normAutofit fontScale="92500" lnSpcReduction="10000"/>
          </a:bodyPr>
          <a:lstStyle/>
          <a:p>
            <a:pPr indent="-228600" defTabSz="914400"/>
            <a:r>
              <a:rPr lang="en-US" sz="3400" dirty="0">
                <a:solidFill>
                  <a:srgbClr val="FEFFFF"/>
                </a:solidFill>
                <a:ea typeface="+mn-ea"/>
                <a:cs typeface="+mn-cs"/>
              </a:rPr>
              <a:t>Three (3) submissions required for review pre-DCA closing</a:t>
            </a:r>
          </a:p>
          <a:p>
            <a:pPr indent="-228600" defTabSz="914400"/>
            <a:r>
              <a:rPr lang="en-US" sz="3400" dirty="0">
                <a:solidFill>
                  <a:srgbClr val="FEFFFF"/>
                </a:solidFill>
                <a:ea typeface="+mn-ea"/>
                <a:cs typeface="+mn-cs"/>
              </a:rPr>
              <a:t>Approval is needed before the next submission can be electronically sent</a:t>
            </a:r>
          </a:p>
          <a:p>
            <a:pPr indent="-228600" defTabSz="914400"/>
            <a:r>
              <a:rPr lang="en-US" sz="3400" dirty="0">
                <a:solidFill>
                  <a:srgbClr val="FEFFFF"/>
                </a:solidFill>
                <a:ea typeface="+mn-ea"/>
                <a:cs typeface="+mn-cs"/>
              </a:rPr>
              <a:t>Review Submission requires the most communication since construction hard cost amount is used to send approval to UW</a:t>
            </a:r>
          </a:p>
          <a:p>
            <a:pPr indent="-228600" defTabSz="914400"/>
            <a:r>
              <a:rPr lang="en-US" sz="3400" dirty="0">
                <a:solidFill>
                  <a:srgbClr val="FEFFFF"/>
                </a:solidFill>
                <a:ea typeface="+mn-ea"/>
                <a:cs typeface="+mn-cs"/>
              </a:rPr>
              <a:t>If submitted prior to HOME/NHTF award, new submission will need to be submitted</a:t>
            </a:r>
          </a:p>
        </p:txBody>
      </p:sp>
      <p:pic>
        <p:nvPicPr>
          <p:cNvPr id="5" name="Picture 4" descr="Timeline&#10;&#10;Description automatically generated with medium confidence">
            <a:extLst>
              <a:ext uri="{FF2B5EF4-FFF2-40B4-BE49-F238E27FC236}">
                <a16:creationId xmlns:a16="http://schemas.microsoft.com/office/drawing/2014/main" id="{B6A4DD1E-E1C1-0A19-7183-25C6F7D754F1}"/>
              </a:ext>
            </a:extLst>
          </p:cNvPr>
          <p:cNvPicPr>
            <a:picLocks noChangeAspect="1"/>
          </p:cNvPicPr>
          <p:nvPr/>
        </p:nvPicPr>
        <p:blipFill>
          <a:blip r:embed="rId2"/>
          <a:stretch>
            <a:fillRect/>
          </a:stretch>
        </p:blipFill>
        <p:spPr>
          <a:xfrm>
            <a:off x="9993932" y="3057430"/>
            <a:ext cx="13074744" cy="6962300"/>
          </a:xfrm>
          <a:prstGeom prst="rect">
            <a:avLst/>
          </a:prstGeom>
        </p:spPr>
      </p:pic>
    </p:spTree>
    <p:extLst>
      <p:ext uri="{BB962C8B-B14F-4D97-AF65-F5344CB8AC3E}">
        <p14:creationId xmlns:p14="http://schemas.microsoft.com/office/powerpoint/2010/main" val="329461723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665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17DE3DF-7E73-A240-8E09-7D2BCE49A47D}"/>
              </a:ext>
            </a:extLst>
          </p:cNvPr>
          <p:cNvSpPr>
            <a:spLocks noGrp="1"/>
          </p:cNvSpPr>
          <p:nvPr>
            <p:ph type="title"/>
          </p:nvPr>
        </p:nvSpPr>
        <p:spPr>
          <a:xfrm>
            <a:off x="1534180" y="3561322"/>
            <a:ext cx="7162280" cy="2926944"/>
          </a:xfrm>
        </p:spPr>
        <p:txBody>
          <a:bodyPr vert="horz" lIns="91440" tIns="45720" rIns="91440" bIns="45720" rtlCol="0" anchor="t">
            <a:normAutofit/>
          </a:bodyPr>
          <a:lstStyle/>
          <a:p>
            <a:pPr defTabSz="914400"/>
            <a:r>
              <a:rPr lang="en-US" sz="7400" kern="1200">
                <a:solidFill>
                  <a:schemeClr val="bg1"/>
                </a:solidFill>
                <a:latin typeface="+mj-lt"/>
                <a:ea typeface="+mj-ea"/>
                <a:cs typeface="+mj-cs"/>
              </a:rPr>
              <a:t>60 SUBMISSION</a:t>
            </a:r>
          </a:p>
        </p:txBody>
      </p:sp>
      <p:grpSp>
        <p:nvGrpSpPr>
          <p:cNvPr id="23" name="Group 22">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4180" y="1363256"/>
            <a:ext cx="2256176" cy="1694412"/>
            <a:chOff x="668003" y="1684057"/>
            <a:chExt cx="1128382" cy="847206"/>
          </a:xfrm>
        </p:grpSpPr>
        <p:sp>
          <p:nvSpPr>
            <p:cNvPr id="24"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a:extLst>
              <a:ext uri="{FF2B5EF4-FFF2-40B4-BE49-F238E27FC236}">
                <a16:creationId xmlns:a16="http://schemas.microsoft.com/office/drawing/2014/main" id="{C0E18EDF-E78D-3DC2-391B-166A25246ECC}"/>
              </a:ext>
            </a:extLst>
          </p:cNvPr>
          <p:cNvSpPr>
            <a:spLocks noGrp="1"/>
          </p:cNvSpPr>
          <p:nvPr>
            <p:ph type="body" sz="quarter" idx="15"/>
          </p:nvPr>
        </p:nvSpPr>
        <p:spPr>
          <a:xfrm>
            <a:off x="1534179" y="5750768"/>
            <a:ext cx="7633883" cy="7628348"/>
          </a:xfrm>
        </p:spPr>
        <p:txBody>
          <a:bodyPr vert="horz" lIns="91440" tIns="45720" rIns="91440" bIns="45720" rtlCol="0" anchor="t">
            <a:normAutofit/>
          </a:bodyPr>
          <a:lstStyle/>
          <a:p>
            <a:pPr marL="0" indent="0" defTabSz="914400">
              <a:buNone/>
            </a:pPr>
            <a:r>
              <a:rPr lang="en-US" sz="3200" b="1" dirty="0">
                <a:solidFill>
                  <a:schemeClr val="bg1"/>
                </a:solidFill>
                <a:ea typeface="+mn-ea"/>
                <a:cs typeface="+mn-cs"/>
              </a:rPr>
              <a:t>Common Roadblocks/Holdups</a:t>
            </a:r>
          </a:p>
          <a:p>
            <a:pPr marL="561340" marR="665480" indent="-457200" defTabSz="914400">
              <a:spcBef>
                <a:spcPts val="110"/>
              </a:spcBef>
              <a:buClr>
                <a:srgbClr val="000000"/>
              </a:buClr>
              <a:buSzPct val="68518"/>
              <a:buFont typeface="Wingdings" panose="05000000000000000000" pitchFamily="2" charset="2"/>
              <a:buChar char="§"/>
              <a:tabLst>
                <a:tab pos="333375" algn="l"/>
              </a:tabLst>
            </a:pPr>
            <a:r>
              <a:rPr lang="en-US" sz="3200" dirty="0">
                <a:solidFill>
                  <a:schemeClr val="bg1"/>
                </a:solidFill>
                <a:ea typeface="+mn-ea"/>
                <a:cs typeface="+mn-cs"/>
              </a:rPr>
              <a:t>3rd</a:t>
            </a:r>
            <a:r>
              <a:rPr lang="en-US" sz="3200" spc="-55" dirty="0">
                <a:solidFill>
                  <a:schemeClr val="bg1"/>
                </a:solidFill>
                <a:ea typeface="+mn-ea"/>
                <a:cs typeface="+mn-cs"/>
              </a:rPr>
              <a:t> </a:t>
            </a:r>
            <a:r>
              <a:rPr lang="en-US" sz="3200" dirty="0">
                <a:solidFill>
                  <a:schemeClr val="bg1"/>
                </a:solidFill>
                <a:ea typeface="+mn-ea"/>
                <a:cs typeface="+mn-cs"/>
              </a:rPr>
              <a:t>Party</a:t>
            </a:r>
            <a:r>
              <a:rPr lang="en-US" sz="3200" spc="-40" dirty="0">
                <a:solidFill>
                  <a:schemeClr val="bg1"/>
                </a:solidFill>
                <a:ea typeface="+mn-ea"/>
                <a:cs typeface="+mn-cs"/>
              </a:rPr>
              <a:t> </a:t>
            </a:r>
            <a:r>
              <a:rPr lang="en-US" sz="3200" dirty="0">
                <a:solidFill>
                  <a:schemeClr val="bg1"/>
                </a:solidFill>
                <a:ea typeface="+mn-ea"/>
                <a:cs typeface="+mn-cs"/>
              </a:rPr>
              <a:t>Front</a:t>
            </a:r>
            <a:r>
              <a:rPr lang="en-US" sz="3200" spc="-45" dirty="0">
                <a:solidFill>
                  <a:schemeClr val="bg1"/>
                </a:solidFill>
                <a:ea typeface="+mn-ea"/>
                <a:cs typeface="+mn-cs"/>
              </a:rPr>
              <a:t> </a:t>
            </a:r>
            <a:r>
              <a:rPr lang="en-US" sz="3200" dirty="0">
                <a:solidFill>
                  <a:schemeClr val="bg1"/>
                </a:solidFill>
                <a:ea typeface="+mn-ea"/>
                <a:cs typeface="+mn-cs"/>
              </a:rPr>
              <a:t>End</a:t>
            </a:r>
            <a:r>
              <a:rPr lang="en-US" sz="3200" spc="-40" dirty="0">
                <a:solidFill>
                  <a:schemeClr val="bg1"/>
                </a:solidFill>
                <a:ea typeface="+mn-ea"/>
                <a:cs typeface="+mn-cs"/>
              </a:rPr>
              <a:t> </a:t>
            </a:r>
            <a:r>
              <a:rPr lang="en-US" sz="3200" dirty="0">
                <a:solidFill>
                  <a:schemeClr val="bg1"/>
                </a:solidFill>
                <a:ea typeface="+mn-ea"/>
                <a:cs typeface="+mn-cs"/>
              </a:rPr>
              <a:t>Cost</a:t>
            </a:r>
            <a:r>
              <a:rPr lang="en-US" sz="3200" spc="-45" dirty="0">
                <a:solidFill>
                  <a:schemeClr val="bg1"/>
                </a:solidFill>
                <a:ea typeface="+mn-ea"/>
                <a:cs typeface="+mn-cs"/>
              </a:rPr>
              <a:t> </a:t>
            </a:r>
            <a:r>
              <a:rPr lang="en-US" sz="3200" dirty="0">
                <a:solidFill>
                  <a:schemeClr val="bg1"/>
                </a:solidFill>
                <a:ea typeface="+mn-ea"/>
                <a:cs typeface="+mn-cs"/>
              </a:rPr>
              <a:t>Review</a:t>
            </a:r>
            <a:r>
              <a:rPr lang="en-US" sz="3200" spc="-55" dirty="0">
                <a:solidFill>
                  <a:schemeClr val="bg1"/>
                </a:solidFill>
                <a:ea typeface="+mn-ea"/>
                <a:cs typeface="+mn-cs"/>
              </a:rPr>
              <a:t> </a:t>
            </a:r>
            <a:r>
              <a:rPr lang="en-US" sz="3200" dirty="0">
                <a:solidFill>
                  <a:schemeClr val="bg1"/>
                </a:solidFill>
                <a:ea typeface="+mn-ea"/>
                <a:cs typeface="+mn-cs"/>
              </a:rPr>
              <a:t>(FECR)</a:t>
            </a:r>
            <a:r>
              <a:rPr lang="en-US" sz="3200" spc="-40" dirty="0">
                <a:solidFill>
                  <a:schemeClr val="bg1"/>
                </a:solidFill>
                <a:ea typeface="+mn-ea"/>
                <a:cs typeface="+mn-cs"/>
              </a:rPr>
              <a:t> </a:t>
            </a:r>
            <a:r>
              <a:rPr lang="en-US" sz="3200" spc="-10" dirty="0">
                <a:solidFill>
                  <a:schemeClr val="bg1"/>
                </a:solidFill>
                <a:ea typeface="+mn-ea"/>
                <a:cs typeface="+mn-cs"/>
              </a:rPr>
              <a:t>Consultant </a:t>
            </a:r>
            <a:r>
              <a:rPr lang="en-US" sz="3200" dirty="0">
                <a:solidFill>
                  <a:schemeClr val="bg1"/>
                </a:solidFill>
                <a:ea typeface="+mn-ea"/>
                <a:cs typeface="+mn-cs"/>
              </a:rPr>
              <a:t>folder</a:t>
            </a:r>
            <a:r>
              <a:rPr lang="en-US" sz="3200" spc="-30" dirty="0">
                <a:solidFill>
                  <a:schemeClr val="bg1"/>
                </a:solidFill>
                <a:ea typeface="+mn-ea"/>
                <a:cs typeface="+mn-cs"/>
              </a:rPr>
              <a:t> </a:t>
            </a:r>
            <a:r>
              <a:rPr lang="en-US" sz="3200" dirty="0">
                <a:solidFill>
                  <a:schemeClr val="bg1"/>
                </a:solidFill>
                <a:ea typeface="+mn-ea"/>
                <a:cs typeface="+mn-cs"/>
              </a:rPr>
              <a:t>missing</a:t>
            </a:r>
            <a:r>
              <a:rPr lang="en-US" sz="3200" spc="-15" dirty="0">
                <a:solidFill>
                  <a:schemeClr val="bg1"/>
                </a:solidFill>
                <a:ea typeface="+mn-ea"/>
                <a:cs typeface="+mn-cs"/>
              </a:rPr>
              <a:t> </a:t>
            </a:r>
            <a:r>
              <a:rPr lang="en-US" sz="3200" dirty="0">
                <a:solidFill>
                  <a:schemeClr val="bg1"/>
                </a:solidFill>
                <a:ea typeface="+mn-ea"/>
                <a:cs typeface="+mn-cs"/>
              </a:rPr>
              <a:t>qualification</a:t>
            </a:r>
            <a:r>
              <a:rPr lang="en-US" sz="3200" spc="-15" dirty="0">
                <a:solidFill>
                  <a:schemeClr val="bg1"/>
                </a:solidFill>
                <a:ea typeface="+mn-ea"/>
                <a:cs typeface="+mn-cs"/>
              </a:rPr>
              <a:t> </a:t>
            </a:r>
            <a:r>
              <a:rPr lang="en-US" sz="3200" dirty="0">
                <a:solidFill>
                  <a:schemeClr val="bg1"/>
                </a:solidFill>
                <a:ea typeface="+mn-ea"/>
                <a:cs typeface="+mn-cs"/>
              </a:rPr>
              <a:t>package</a:t>
            </a:r>
            <a:r>
              <a:rPr lang="en-US" sz="3200" spc="-15" dirty="0">
                <a:solidFill>
                  <a:schemeClr val="bg1"/>
                </a:solidFill>
                <a:ea typeface="+mn-ea"/>
                <a:cs typeface="+mn-cs"/>
              </a:rPr>
              <a:t> </a:t>
            </a:r>
            <a:r>
              <a:rPr lang="en-US" sz="3200" dirty="0">
                <a:solidFill>
                  <a:schemeClr val="bg1"/>
                </a:solidFill>
                <a:ea typeface="+mn-ea"/>
                <a:cs typeface="+mn-cs"/>
              </a:rPr>
              <a:t>or</a:t>
            </a:r>
            <a:r>
              <a:rPr lang="en-US" sz="3200" spc="-15" dirty="0">
                <a:solidFill>
                  <a:schemeClr val="bg1"/>
                </a:solidFill>
                <a:ea typeface="+mn-ea"/>
                <a:cs typeface="+mn-cs"/>
              </a:rPr>
              <a:t> </a:t>
            </a:r>
            <a:r>
              <a:rPr lang="en-US" sz="3200" spc="-10" dirty="0">
                <a:solidFill>
                  <a:schemeClr val="bg1"/>
                </a:solidFill>
                <a:ea typeface="+mn-ea"/>
                <a:cs typeface="+mn-cs"/>
              </a:rPr>
              <a:t>required</a:t>
            </a:r>
            <a:r>
              <a:rPr lang="en-US" sz="3200" dirty="0">
                <a:solidFill>
                  <a:schemeClr val="bg1"/>
                </a:solidFill>
                <a:ea typeface="+mn-ea"/>
                <a:cs typeface="+mn-cs"/>
              </a:rPr>
              <a:t> </a:t>
            </a:r>
            <a:r>
              <a:rPr lang="en-US" sz="3200" spc="-10" dirty="0">
                <a:solidFill>
                  <a:schemeClr val="bg1"/>
                </a:solidFill>
                <a:ea typeface="+mn-ea"/>
                <a:cs typeface="+mn-cs"/>
              </a:rPr>
              <a:t>documents</a:t>
            </a:r>
            <a:endParaRPr lang="en-US" sz="3200" dirty="0">
              <a:solidFill>
                <a:schemeClr val="bg1"/>
              </a:solidFill>
              <a:ea typeface="+mn-ea"/>
              <a:cs typeface="+mn-cs"/>
            </a:endParaRPr>
          </a:p>
          <a:p>
            <a:pPr marL="561340" marR="970280" indent="-457200" defTabSz="914400">
              <a:spcBef>
                <a:spcPts val="700"/>
              </a:spcBef>
              <a:buClr>
                <a:srgbClr val="000000"/>
              </a:buClr>
              <a:buSzPct val="68518"/>
              <a:buFont typeface="Wingdings" panose="05000000000000000000" pitchFamily="2" charset="2"/>
              <a:buChar char="§"/>
              <a:tabLst>
                <a:tab pos="333375" algn="l"/>
              </a:tabLst>
            </a:pPr>
            <a:r>
              <a:rPr lang="en-US" sz="3200" dirty="0">
                <a:solidFill>
                  <a:schemeClr val="bg1"/>
                </a:solidFill>
                <a:ea typeface="+mn-ea"/>
                <a:cs typeface="+mn-cs"/>
              </a:rPr>
              <a:t>Contractor</a:t>
            </a:r>
            <a:r>
              <a:rPr lang="en-US" sz="3200" spc="-55" dirty="0">
                <a:solidFill>
                  <a:schemeClr val="bg1"/>
                </a:solidFill>
                <a:ea typeface="+mn-ea"/>
                <a:cs typeface="+mn-cs"/>
              </a:rPr>
              <a:t> </a:t>
            </a:r>
            <a:r>
              <a:rPr lang="en-US" sz="3200" dirty="0">
                <a:solidFill>
                  <a:schemeClr val="bg1"/>
                </a:solidFill>
                <a:ea typeface="+mn-ea"/>
                <a:cs typeface="+mn-cs"/>
              </a:rPr>
              <a:t>Approval</a:t>
            </a:r>
            <a:r>
              <a:rPr lang="en-US" sz="3200" spc="-70" dirty="0">
                <a:solidFill>
                  <a:schemeClr val="bg1"/>
                </a:solidFill>
                <a:ea typeface="+mn-ea"/>
                <a:cs typeface="+mn-cs"/>
              </a:rPr>
              <a:t> </a:t>
            </a:r>
            <a:r>
              <a:rPr lang="en-US" sz="3200" dirty="0">
                <a:solidFill>
                  <a:schemeClr val="bg1"/>
                </a:solidFill>
                <a:ea typeface="+mn-ea"/>
                <a:cs typeface="+mn-cs"/>
              </a:rPr>
              <a:t>folder</a:t>
            </a:r>
            <a:r>
              <a:rPr lang="en-US" sz="3200" spc="-40" dirty="0">
                <a:solidFill>
                  <a:schemeClr val="bg1"/>
                </a:solidFill>
                <a:ea typeface="+mn-ea"/>
                <a:cs typeface="+mn-cs"/>
              </a:rPr>
              <a:t> </a:t>
            </a:r>
            <a:r>
              <a:rPr lang="en-US" sz="3200" dirty="0">
                <a:solidFill>
                  <a:schemeClr val="bg1"/>
                </a:solidFill>
                <a:ea typeface="+mn-ea"/>
                <a:cs typeface="+mn-cs"/>
              </a:rPr>
              <a:t>missing</a:t>
            </a:r>
            <a:r>
              <a:rPr lang="en-US" sz="3200" spc="-35" dirty="0">
                <a:solidFill>
                  <a:schemeClr val="bg1"/>
                </a:solidFill>
                <a:ea typeface="+mn-ea"/>
                <a:cs typeface="+mn-cs"/>
              </a:rPr>
              <a:t> </a:t>
            </a:r>
            <a:r>
              <a:rPr lang="en-US" sz="3200" spc="-10" dirty="0">
                <a:solidFill>
                  <a:schemeClr val="bg1"/>
                </a:solidFill>
                <a:ea typeface="+mn-ea"/>
                <a:cs typeface="+mn-cs"/>
              </a:rPr>
              <a:t>qualification </a:t>
            </a:r>
            <a:r>
              <a:rPr lang="en-US" sz="3200" dirty="0">
                <a:solidFill>
                  <a:schemeClr val="bg1"/>
                </a:solidFill>
                <a:ea typeface="+mn-ea"/>
                <a:cs typeface="+mn-cs"/>
              </a:rPr>
              <a:t>package</a:t>
            </a:r>
            <a:r>
              <a:rPr lang="en-US" sz="3200" spc="-15" dirty="0">
                <a:solidFill>
                  <a:schemeClr val="bg1"/>
                </a:solidFill>
                <a:ea typeface="+mn-ea"/>
                <a:cs typeface="+mn-cs"/>
              </a:rPr>
              <a:t> </a:t>
            </a:r>
            <a:r>
              <a:rPr lang="en-US" sz="3200" dirty="0">
                <a:solidFill>
                  <a:schemeClr val="bg1"/>
                </a:solidFill>
                <a:ea typeface="+mn-ea"/>
                <a:cs typeface="+mn-cs"/>
              </a:rPr>
              <a:t>or</a:t>
            </a:r>
            <a:r>
              <a:rPr lang="en-US" sz="3200" spc="-5" dirty="0">
                <a:solidFill>
                  <a:schemeClr val="bg1"/>
                </a:solidFill>
                <a:ea typeface="+mn-ea"/>
                <a:cs typeface="+mn-cs"/>
              </a:rPr>
              <a:t> </a:t>
            </a:r>
            <a:r>
              <a:rPr lang="en-US" sz="3200" dirty="0">
                <a:solidFill>
                  <a:schemeClr val="bg1"/>
                </a:solidFill>
                <a:ea typeface="+mn-ea"/>
                <a:cs typeface="+mn-cs"/>
              </a:rPr>
              <a:t>required</a:t>
            </a:r>
            <a:r>
              <a:rPr lang="en-US" sz="3200" spc="-10" dirty="0">
                <a:solidFill>
                  <a:schemeClr val="bg1"/>
                </a:solidFill>
                <a:ea typeface="+mn-ea"/>
                <a:cs typeface="+mn-cs"/>
              </a:rPr>
              <a:t> documents</a:t>
            </a:r>
            <a:endParaRPr lang="en-US" sz="3200" dirty="0">
              <a:solidFill>
                <a:schemeClr val="bg1"/>
              </a:solidFill>
              <a:ea typeface="+mn-ea"/>
              <a:cs typeface="+mn-cs"/>
            </a:endParaRPr>
          </a:p>
          <a:p>
            <a:pPr marL="561340" marR="104775" indent="-457200" defTabSz="914400">
              <a:spcBef>
                <a:spcPts val="690"/>
              </a:spcBef>
              <a:buClr>
                <a:srgbClr val="000000"/>
              </a:buClr>
              <a:buSzPct val="68518"/>
              <a:buFont typeface="Wingdings" panose="05000000000000000000" pitchFamily="2" charset="2"/>
              <a:buChar char="§"/>
              <a:tabLst>
                <a:tab pos="333375" algn="l"/>
              </a:tabLst>
            </a:pPr>
            <a:r>
              <a:rPr lang="en-US" sz="3200" dirty="0">
                <a:solidFill>
                  <a:schemeClr val="bg1"/>
                </a:solidFill>
                <a:ea typeface="+mn-ea"/>
                <a:cs typeface="+mn-cs"/>
              </a:rPr>
              <a:t>Owner/Architect</a:t>
            </a:r>
            <a:r>
              <a:rPr lang="en-US" sz="3200" spc="-5" dirty="0">
                <a:solidFill>
                  <a:schemeClr val="bg1"/>
                </a:solidFill>
                <a:ea typeface="+mn-ea"/>
                <a:cs typeface="+mn-cs"/>
              </a:rPr>
              <a:t> </a:t>
            </a:r>
            <a:r>
              <a:rPr lang="en-US" sz="3200" dirty="0">
                <a:solidFill>
                  <a:schemeClr val="bg1"/>
                </a:solidFill>
                <a:ea typeface="+mn-ea"/>
                <a:cs typeface="+mn-cs"/>
              </a:rPr>
              <a:t>agreement draft</a:t>
            </a:r>
            <a:r>
              <a:rPr lang="en-US" sz="3200" spc="10" dirty="0">
                <a:solidFill>
                  <a:schemeClr val="bg1"/>
                </a:solidFill>
                <a:ea typeface="+mn-ea"/>
                <a:cs typeface="+mn-cs"/>
              </a:rPr>
              <a:t> </a:t>
            </a:r>
            <a:r>
              <a:rPr lang="en-US" sz="3200" dirty="0">
                <a:solidFill>
                  <a:schemeClr val="bg1"/>
                </a:solidFill>
                <a:ea typeface="+mn-ea"/>
                <a:cs typeface="+mn-cs"/>
              </a:rPr>
              <a:t>instead</a:t>
            </a:r>
            <a:r>
              <a:rPr lang="en-US" sz="3200" spc="5" dirty="0">
                <a:solidFill>
                  <a:schemeClr val="bg1"/>
                </a:solidFill>
                <a:ea typeface="+mn-ea"/>
                <a:cs typeface="+mn-cs"/>
              </a:rPr>
              <a:t> </a:t>
            </a:r>
            <a:r>
              <a:rPr lang="en-US" sz="3200" dirty="0">
                <a:solidFill>
                  <a:schemeClr val="bg1"/>
                </a:solidFill>
                <a:ea typeface="+mn-ea"/>
                <a:cs typeface="+mn-cs"/>
              </a:rPr>
              <a:t>of</a:t>
            </a:r>
            <a:r>
              <a:rPr lang="en-US" sz="3200" spc="100" dirty="0">
                <a:solidFill>
                  <a:schemeClr val="bg1"/>
                </a:solidFill>
                <a:ea typeface="+mn-ea"/>
                <a:cs typeface="+mn-cs"/>
              </a:rPr>
              <a:t> the </a:t>
            </a:r>
            <a:r>
              <a:rPr lang="en-US" sz="3200" spc="-10" dirty="0">
                <a:solidFill>
                  <a:schemeClr val="bg1"/>
                </a:solidFill>
                <a:ea typeface="+mn-ea"/>
                <a:cs typeface="+mn-cs"/>
              </a:rPr>
              <a:t>finalized agreement</a:t>
            </a:r>
            <a:endParaRPr lang="en-US" sz="3200" dirty="0">
              <a:solidFill>
                <a:schemeClr val="bg1"/>
              </a:solidFill>
              <a:ea typeface="+mn-ea"/>
              <a:cs typeface="+mn-cs"/>
            </a:endParaRPr>
          </a:p>
          <a:p>
            <a:pPr marL="561340" indent="-457200" defTabSz="914400">
              <a:spcBef>
                <a:spcPts val="830"/>
              </a:spcBef>
              <a:buClr>
                <a:srgbClr val="000000"/>
              </a:buClr>
              <a:buSzPct val="68518"/>
              <a:buFont typeface="Wingdings" panose="05000000000000000000" pitchFamily="2" charset="2"/>
              <a:buChar char="§"/>
              <a:tabLst>
                <a:tab pos="333375" algn="l"/>
              </a:tabLst>
            </a:pPr>
            <a:r>
              <a:rPr lang="en-US" sz="3200" dirty="0">
                <a:solidFill>
                  <a:schemeClr val="bg1"/>
                </a:solidFill>
                <a:ea typeface="+mn-ea"/>
                <a:cs typeface="+mn-cs"/>
              </a:rPr>
              <a:t>Submitting</a:t>
            </a:r>
            <a:r>
              <a:rPr lang="en-US" sz="3200" spc="-10" dirty="0">
                <a:solidFill>
                  <a:schemeClr val="bg1"/>
                </a:solidFill>
                <a:ea typeface="+mn-ea"/>
                <a:cs typeface="+mn-cs"/>
              </a:rPr>
              <a:t> </a:t>
            </a:r>
            <a:r>
              <a:rPr lang="en-US" sz="3200" dirty="0">
                <a:solidFill>
                  <a:schemeClr val="bg1"/>
                </a:solidFill>
                <a:ea typeface="+mn-ea"/>
                <a:cs typeface="+mn-cs"/>
              </a:rPr>
              <a:t>unsigned</a:t>
            </a:r>
            <a:r>
              <a:rPr lang="en-US" sz="3200" spc="-15" dirty="0">
                <a:solidFill>
                  <a:schemeClr val="bg1"/>
                </a:solidFill>
                <a:ea typeface="+mn-ea"/>
                <a:cs typeface="+mn-cs"/>
              </a:rPr>
              <a:t> </a:t>
            </a:r>
            <a:r>
              <a:rPr lang="en-US" sz="3200" dirty="0">
                <a:solidFill>
                  <a:schemeClr val="bg1"/>
                </a:solidFill>
                <a:ea typeface="+mn-ea"/>
                <a:cs typeface="+mn-cs"/>
              </a:rPr>
              <a:t>Accessibility</a:t>
            </a:r>
            <a:r>
              <a:rPr lang="en-US" sz="3200" spc="-25" dirty="0">
                <a:solidFill>
                  <a:schemeClr val="bg1"/>
                </a:solidFill>
                <a:ea typeface="+mn-ea"/>
                <a:cs typeface="+mn-cs"/>
              </a:rPr>
              <a:t> </a:t>
            </a:r>
            <a:r>
              <a:rPr lang="en-US" sz="3200" dirty="0">
                <a:solidFill>
                  <a:schemeClr val="bg1"/>
                </a:solidFill>
                <a:ea typeface="+mn-ea"/>
                <a:cs typeface="+mn-cs"/>
              </a:rPr>
              <a:t>Consultant</a:t>
            </a:r>
            <a:r>
              <a:rPr lang="en-US" sz="3200" spc="-5" dirty="0">
                <a:solidFill>
                  <a:schemeClr val="bg1"/>
                </a:solidFill>
                <a:ea typeface="+mn-ea"/>
                <a:cs typeface="+mn-cs"/>
              </a:rPr>
              <a:t> </a:t>
            </a:r>
            <a:r>
              <a:rPr lang="en-US" sz="3200" spc="-10" dirty="0">
                <a:solidFill>
                  <a:schemeClr val="bg1"/>
                </a:solidFill>
                <a:ea typeface="+mn-ea"/>
                <a:cs typeface="+mn-cs"/>
              </a:rPr>
              <a:t>Agreement</a:t>
            </a:r>
            <a:endParaRPr lang="en-US" sz="3200" dirty="0">
              <a:solidFill>
                <a:schemeClr val="bg1"/>
              </a:solidFill>
              <a:ea typeface="+mn-ea"/>
              <a:cs typeface="+mn-cs"/>
            </a:endParaRPr>
          </a:p>
          <a:p>
            <a:pPr marL="561340" indent="-457200" defTabSz="914400">
              <a:spcBef>
                <a:spcPts val="830"/>
              </a:spcBef>
              <a:buClr>
                <a:srgbClr val="000000"/>
              </a:buClr>
              <a:buSzPct val="68518"/>
              <a:buFont typeface="Wingdings" panose="05000000000000000000" pitchFamily="2" charset="2"/>
              <a:buChar char="§"/>
              <a:tabLst>
                <a:tab pos="333375" algn="l"/>
              </a:tabLst>
            </a:pPr>
            <a:r>
              <a:rPr lang="en-US" sz="3200" dirty="0">
                <a:solidFill>
                  <a:schemeClr val="bg1"/>
                </a:solidFill>
                <a:ea typeface="+mn-ea"/>
                <a:cs typeface="+mn-cs"/>
              </a:rPr>
              <a:t>Amenities</a:t>
            </a:r>
            <a:r>
              <a:rPr lang="en-US" sz="3200" spc="-50" dirty="0">
                <a:solidFill>
                  <a:schemeClr val="bg1"/>
                </a:solidFill>
                <a:ea typeface="+mn-ea"/>
                <a:cs typeface="+mn-cs"/>
              </a:rPr>
              <a:t> </a:t>
            </a:r>
            <a:r>
              <a:rPr lang="en-US" sz="3200" dirty="0">
                <a:solidFill>
                  <a:schemeClr val="bg1"/>
                </a:solidFill>
                <a:ea typeface="+mn-ea"/>
                <a:cs typeface="+mn-cs"/>
              </a:rPr>
              <a:t>changed</a:t>
            </a:r>
            <a:r>
              <a:rPr lang="en-US" sz="3200" spc="-35" dirty="0">
                <a:solidFill>
                  <a:schemeClr val="bg1"/>
                </a:solidFill>
                <a:ea typeface="+mn-ea"/>
                <a:cs typeface="+mn-cs"/>
              </a:rPr>
              <a:t> </a:t>
            </a:r>
            <a:r>
              <a:rPr lang="en-US" sz="3200" dirty="0">
                <a:solidFill>
                  <a:schemeClr val="bg1"/>
                </a:solidFill>
                <a:ea typeface="+mn-ea"/>
                <a:cs typeface="+mn-cs"/>
              </a:rPr>
              <a:t>from</a:t>
            </a:r>
            <a:r>
              <a:rPr lang="en-US" sz="3200" spc="-25" dirty="0">
                <a:solidFill>
                  <a:schemeClr val="bg1"/>
                </a:solidFill>
                <a:ea typeface="+mn-ea"/>
                <a:cs typeface="+mn-cs"/>
              </a:rPr>
              <a:t> </a:t>
            </a:r>
            <a:r>
              <a:rPr lang="en-US" sz="3200" dirty="0">
                <a:solidFill>
                  <a:schemeClr val="bg1"/>
                </a:solidFill>
                <a:ea typeface="+mn-ea"/>
                <a:cs typeface="+mn-cs"/>
              </a:rPr>
              <a:t>awarded</a:t>
            </a:r>
            <a:r>
              <a:rPr lang="en-US" sz="3200" spc="-35" dirty="0">
                <a:solidFill>
                  <a:schemeClr val="bg1"/>
                </a:solidFill>
                <a:ea typeface="+mn-ea"/>
                <a:cs typeface="+mn-cs"/>
              </a:rPr>
              <a:t> </a:t>
            </a:r>
            <a:r>
              <a:rPr lang="en-US" sz="3200" dirty="0">
                <a:solidFill>
                  <a:schemeClr val="bg1"/>
                </a:solidFill>
                <a:ea typeface="+mn-ea"/>
                <a:cs typeface="+mn-cs"/>
              </a:rPr>
              <a:t>core</a:t>
            </a:r>
            <a:r>
              <a:rPr lang="en-US" sz="3200" spc="-20" dirty="0">
                <a:solidFill>
                  <a:schemeClr val="bg1"/>
                </a:solidFill>
                <a:ea typeface="+mn-ea"/>
                <a:cs typeface="+mn-cs"/>
              </a:rPr>
              <a:t> </a:t>
            </a:r>
            <a:r>
              <a:rPr lang="en-US" sz="3200" spc="-10" dirty="0">
                <a:solidFill>
                  <a:schemeClr val="bg1"/>
                </a:solidFill>
                <a:ea typeface="+mn-ea"/>
                <a:cs typeface="+mn-cs"/>
              </a:rPr>
              <a:t>application</a:t>
            </a:r>
            <a:endParaRPr lang="en-US" sz="3200" dirty="0">
              <a:solidFill>
                <a:schemeClr val="bg1"/>
              </a:solidFill>
              <a:ea typeface="+mn-ea"/>
              <a:cs typeface="+mn-cs"/>
            </a:endParaRPr>
          </a:p>
          <a:p>
            <a:pPr indent="-228600" defTabSz="914400"/>
            <a:endParaRPr lang="en-US" sz="2500" dirty="0">
              <a:solidFill>
                <a:schemeClr val="bg1"/>
              </a:solidFill>
              <a:ea typeface="+mn-ea"/>
              <a:cs typeface="+mn-cs"/>
            </a:endParaRPr>
          </a:p>
        </p:txBody>
      </p:sp>
      <p:pic>
        <p:nvPicPr>
          <p:cNvPr id="5" name="Picture 4">
            <a:extLst>
              <a:ext uri="{FF2B5EF4-FFF2-40B4-BE49-F238E27FC236}">
                <a16:creationId xmlns:a16="http://schemas.microsoft.com/office/drawing/2014/main" id="{486D0B9D-16B0-C1ED-B29C-C897F610504D}"/>
              </a:ext>
            </a:extLst>
          </p:cNvPr>
          <p:cNvPicPr>
            <a:picLocks noChangeAspect="1"/>
          </p:cNvPicPr>
          <p:nvPr/>
        </p:nvPicPr>
        <p:blipFill>
          <a:blip r:embed="rId2"/>
          <a:stretch>
            <a:fillRect/>
          </a:stretch>
        </p:blipFill>
        <p:spPr>
          <a:xfrm>
            <a:off x="10230639" y="3141989"/>
            <a:ext cx="13281604" cy="6275556"/>
          </a:xfrm>
          <a:prstGeom prst="rect">
            <a:avLst/>
          </a:prstGeom>
        </p:spPr>
      </p:pic>
    </p:spTree>
    <p:extLst>
      <p:ext uri="{BB962C8B-B14F-4D97-AF65-F5344CB8AC3E}">
        <p14:creationId xmlns:p14="http://schemas.microsoft.com/office/powerpoint/2010/main" val="138995130"/>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4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17DE3DF-7E73-A240-8E09-7D2BCE49A47D}"/>
              </a:ext>
            </a:extLst>
          </p:cNvPr>
          <p:cNvSpPr>
            <a:spLocks noGrp="1"/>
          </p:cNvSpPr>
          <p:nvPr>
            <p:ph type="title"/>
          </p:nvPr>
        </p:nvSpPr>
        <p:spPr>
          <a:xfrm>
            <a:off x="1232744" y="562178"/>
            <a:ext cx="8563735" cy="2400722"/>
          </a:xfrm>
        </p:spPr>
        <p:txBody>
          <a:bodyPr vert="horz" lIns="91440" tIns="45720" rIns="91440" bIns="45720" rtlCol="0" anchor="b">
            <a:normAutofit/>
          </a:bodyPr>
          <a:lstStyle/>
          <a:p>
            <a:pPr algn="ctr" defTabSz="914400"/>
            <a:r>
              <a:rPr lang="en-US" sz="7200" kern="1200" dirty="0">
                <a:solidFill>
                  <a:schemeClr val="tx1"/>
                </a:solidFill>
                <a:latin typeface="+mj-lt"/>
                <a:ea typeface="+mj-ea"/>
                <a:cs typeface="+mj-cs"/>
              </a:rPr>
              <a:t>REVIEW SUBMISSION</a:t>
            </a:r>
          </a:p>
        </p:txBody>
      </p:sp>
      <p:sp>
        <p:nvSpPr>
          <p:cNvPr id="41" name="Rectangle 4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2744" y="3889826"/>
            <a:ext cx="8044625"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0E18EDF-E78D-3DC2-391B-166A25246ECC}"/>
              </a:ext>
            </a:extLst>
          </p:cNvPr>
          <p:cNvSpPr>
            <a:spLocks noGrp="1"/>
          </p:cNvSpPr>
          <p:nvPr>
            <p:ph type="body" sz="quarter" idx="15"/>
          </p:nvPr>
        </p:nvSpPr>
        <p:spPr>
          <a:xfrm>
            <a:off x="1289796" y="4241607"/>
            <a:ext cx="10150680" cy="7281622"/>
          </a:xfrm>
        </p:spPr>
        <p:txBody>
          <a:bodyPr vert="horz" lIns="91440" tIns="45720" rIns="91440" bIns="45720" rtlCol="0" anchor="ctr">
            <a:normAutofit/>
          </a:bodyPr>
          <a:lstStyle/>
          <a:p>
            <a:pPr marL="0" indent="-228600" defTabSz="914400"/>
            <a:r>
              <a:rPr lang="en-US" sz="3100" b="1" dirty="0">
                <a:ea typeface="+mn-ea"/>
                <a:cs typeface="+mn-cs"/>
              </a:rPr>
              <a:t>Common Roadblocks/Holdups</a:t>
            </a:r>
          </a:p>
          <a:p>
            <a:pPr marL="789940" marR="665480" indent="-457200" defTabSz="914400">
              <a:spcBef>
                <a:spcPts val="110"/>
              </a:spcBef>
              <a:buClr>
                <a:srgbClr val="000000"/>
              </a:buClr>
              <a:buSzPct val="68518"/>
              <a:buFont typeface="Wingdings" panose="05000000000000000000" pitchFamily="2" charset="2"/>
              <a:buChar char="§"/>
              <a:tabLst>
                <a:tab pos="333375" algn="l"/>
              </a:tabLst>
            </a:pPr>
            <a:r>
              <a:rPr lang="en-US" sz="3100" dirty="0">
                <a:ea typeface="+mn-ea"/>
                <a:cs typeface="+mn-cs"/>
              </a:rPr>
              <a:t>FECR folder missing report or required documents</a:t>
            </a:r>
          </a:p>
          <a:p>
            <a:pPr marL="789940" marR="665480" indent="-457200" defTabSz="914400">
              <a:spcBef>
                <a:spcPts val="110"/>
              </a:spcBef>
              <a:buClr>
                <a:srgbClr val="000000"/>
              </a:buClr>
              <a:buSzPct val="68518"/>
              <a:buFont typeface="Wingdings" panose="05000000000000000000" pitchFamily="2" charset="2"/>
              <a:buChar char="§"/>
              <a:tabLst>
                <a:tab pos="333375" algn="l"/>
              </a:tabLst>
            </a:pPr>
            <a:r>
              <a:rPr lang="en-US" sz="3100" dirty="0">
                <a:ea typeface="+mn-ea"/>
                <a:cs typeface="+mn-cs"/>
              </a:rPr>
              <a:t>FECR report containing issues of concern from the Consultant</a:t>
            </a:r>
          </a:p>
          <a:p>
            <a:pPr marL="789940" marR="665480" indent="-457200" defTabSz="914400">
              <a:spcBef>
                <a:spcPts val="110"/>
              </a:spcBef>
              <a:buClr>
                <a:srgbClr val="000000"/>
              </a:buClr>
              <a:buSzPct val="68518"/>
              <a:buFont typeface="Wingdings" panose="05000000000000000000" pitchFamily="2" charset="2"/>
              <a:buChar char="§"/>
              <a:tabLst>
                <a:tab pos="333375" algn="l"/>
              </a:tabLst>
            </a:pPr>
            <a:r>
              <a:rPr lang="en-US" sz="3100" dirty="0">
                <a:ea typeface="+mn-ea"/>
                <a:cs typeface="+mn-cs"/>
              </a:rPr>
              <a:t>Schedule of Values (</a:t>
            </a:r>
            <a:r>
              <a:rPr lang="en-US" sz="3100" dirty="0" err="1">
                <a:ea typeface="+mn-ea"/>
                <a:cs typeface="+mn-cs"/>
              </a:rPr>
              <a:t>SoV</a:t>
            </a:r>
            <a:r>
              <a:rPr lang="en-US" sz="3100" dirty="0">
                <a:ea typeface="+mn-ea"/>
                <a:cs typeface="+mn-cs"/>
              </a:rPr>
              <a:t>) different from FECR report and/or</a:t>
            </a:r>
          </a:p>
          <a:p>
            <a:pPr marL="789940" marR="665480" indent="-457200" defTabSz="914400">
              <a:spcBef>
                <a:spcPts val="110"/>
              </a:spcBef>
              <a:buClr>
                <a:srgbClr val="000000"/>
              </a:buClr>
              <a:buSzPct val="68518"/>
              <a:buFont typeface="Wingdings" panose="05000000000000000000" pitchFamily="2" charset="2"/>
              <a:buChar char="§"/>
              <a:tabLst>
                <a:tab pos="333375" algn="l"/>
              </a:tabLst>
            </a:pPr>
            <a:r>
              <a:rPr lang="en-US" sz="3100" dirty="0">
                <a:ea typeface="+mn-ea"/>
                <a:cs typeface="+mn-cs"/>
              </a:rPr>
              <a:t>Owner/General Contractor draft agreement</a:t>
            </a:r>
          </a:p>
          <a:p>
            <a:pPr marL="789940" marR="665480" indent="-457200" defTabSz="914400">
              <a:spcBef>
                <a:spcPts val="110"/>
              </a:spcBef>
              <a:buClr>
                <a:srgbClr val="000000"/>
              </a:buClr>
              <a:buSzPct val="68518"/>
              <a:buFont typeface="Wingdings" panose="05000000000000000000" pitchFamily="2" charset="2"/>
              <a:buChar char="§"/>
              <a:tabLst>
                <a:tab pos="333375" algn="l"/>
              </a:tabLst>
            </a:pPr>
            <a:r>
              <a:rPr lang="en-US" sz="3100" dirty="0" err="1">
                <a:ea typeface="+mn-ea"/>
                <a:cs typeface="+mn-cs"/>
              </a:rPr>
              <a:t>SoV</a:t>
            </a:r>
            <a:r>
              <a:rPr lang="en-US" sz="3100" dirty="0">
                <a:ea typeface="+mn-ea"/>
                <a:cs typeface="+mn-cs"/>
              </a:rPr>
              <a:t> missing input of construction contingency and other construction hard costs by the Owner</a:t>
            </a:r>
          </a:p>
          <a:p>
            <a:pPr marL="789940" marR="665480" indent="-457200" defTabSz="914400">
              <a:spcBef>
                <a:spcPts val="110"/>
              </a:spcBef>
              <a:buClr>
                <a:srgbClr val="000000"/>
              </a:buClr>
              <a:buSzPct val="68518"/>
              <a:buFont typeface="Wingdings" panose="05000000000000000000" pitchFamily="2" charset="2"/>
              <a:buChar char="§"/>
              <a:tabLst>
                <a:tab pos="333375" algn="l"/>
              </a:tabLst>
            </a:pPr>
            <a:r>
              <a:rPr lang="en-US" sz="3100" dirty="0">
                <a:ea typeface="+mn-ea"/>
                <a:cs typeface="+mn-cs"/>
              </a:rPr>
              <a:t>Missing narrative identifying conditions of funding from award letter</a:t>
            </a:r>
          </a:p>
          <a:p>
            <a:pPr marL="789940" marR="665480" indent="-457200" defTabSz="914400">
              <a:spcBef>
                <a:spcPts val="110"/>
              </a:spcBef>
              <a:buClr>
                <a:srgbClr val="000000"/>
              </a:buClr>
              <a:buSzPct val="68518"/>
              <a:buFont typeface="Wingdings" panose="05000000000000000000" pitchFamily="2" charset="2"/>
              <a:buChar char="§"/>
              <a:tabLst>
                <a:tab pos="333375" algn="l"/>
              </a:tabLst>
            </a:pPr>
            <a:r>
              <a:rPr lang="en-US" sz="3100" dirty="0">
                <a:ea typeface="+mn-ea"/>
                <a:cs typeface="+mn-cs"/>
              </a:rPr>
              <a:t>Missing E-Verify from Owner, Developer, and General Contractor</a:t>
            </a:r>
          </a:p>
          <a:p>
            <a:pPr indent="-228600" defTabSz="914400"/>
            <a:endParaRPr lang="en-US" sz="3100" dirty="0">
              <a:ea typeface="+mn-ea"/>
              <a:cs typeface="+mn-cs"/>
            </a:endParaRPr>
          </a:p>
        </p:txBody>
      </p:sp>
      <p:sp>
        <p:nvSpPr>
          <p:cNvPr id="43" name="Rectangle 4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1761" y="12106760"/>
            <a:ext cx="1481328" cy="308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06578" y="433484"/>
            <a:ext cx="1481328" cy="23660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90618" y="709918"/>
            <a:ext cx="12366725" cy="118304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3">
            <a:extLst>
              <a:ext uri="{FF2B5EF4-FFF2-40B4-BE49-F238E27FC236}">
                <a16:creationId xmlns:a16="http://schemas.microsoft.com/office/drawing/2014/main" id="{05464547-EE5E-3CB0-2B2B-E308994D3B5B}"/>
              </a:ext>
            </a:extLst>
          </p:cNvPr>
          <p:cNvGrpSpPr/>
          <p:nvPr/>
        </p:nvGrpSpPr>
        <p:grpSpPr>
          <a:xfrm>
            <a:off x="11972357" y="3320855"/>
            <a:ext cx="11253105" cy="6608549"/>
            <a:chOff x="215646" y="2114550"/>
            <a:chExt cx="8564880" cy="3321050"/>
          </a:xfrm>
        </p:grpSpPr>
        <p:pic>
          <p:nvPicPr>
            <p:cNvPr id="4" name="object 4">
              <a:extLst>
                <a:ext uri="{FF2B5EF4-FFF2-40B4-BE49-F238E27FC236}">
                  <a16:creationId xmlns:a16="http://schemas.microsoft.com/office/drawing/2014/main" id="{2C9B34A8-4413-A8AA-5367-2D3D180D1589}"/>
                </a:ext>
              </a:extLst>
            </p:cNvPr>
            <p:cNvPicPr/>
            <p:nvPr/>
          </p:nvPicPr>
          <p:blipFill>
            <a:blip r:embed="rId2" cstate="print"/>
            <a:stretch>
              <a:fillRect/>
            </a:stretch>
          </p:blipFill>
          <p:spPr>
            <a:xfrm>
              <a:off x="248113" y="2165004"/>
              <a:ext cx="8517934" cy="3255863"/>
            </a:xfrm>
            <a:prstGeom prst="rect">
              <a:avLst/>
            </a:prstGeom>
          </p:spPr>
        </p:pic>
        <p:sp>
          <p:nvSpPr>
            <p:cNvPr id="7" name="object 5">
              <a:extLst>
                <a:ext uri="{FF2B5EF4-FFF2-40B4-BE49-F238E27FC236}">
                  <a16:creationId xmlns:a16="http://schemas.microsoft.com/office/drawing/2014/main" id="{C120E70A-E94D-1ED9-1B03-90884AC263D7}"/>
                </a:ext>
              </a:extLst>
            </p:cNvPr>
            <p:cNvSpPr/>
            <p:nvPr/>
          </p:nvSpPr>
          <p:spPr>
            <a:xfrm>
              <a:off x="215646" y="2114550"/>
              <a:ext cx="8564880" cy="3321050"/>
            </a:xfrm>
            <a:custGeom>
              <a:avLst/>
              <a:gdLst/>
              <a:ahLst/>
              <a:cxnLst/>
              <a:rect l="l" t="t" r="r" b="b"/>
              <a:pathLst>
                <a:path w="8564880" h="3321050">
                  <a:moveTo>
                    <a:pt x="0" y="3320796"/>
                  </a:moveTo>
                  <a:lnTo>
                    <a:pt x="8564880" y="3320796"/>
                  </a:lnTo>
                  <a:lnTo>
                    <a:pt x="8564880" y="0"/>
                  </a:lnTo>
                  <a:lnTo>
                    <a:pt x="0" y="0"/>
                  </a:lnTo>
                  <a:lnTo>
                    <a:pt x="0" y="3320796"/>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32226198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C17DE3DF-7E73-A240-8E09-7D2BCE49A47D}"/>
              </a:ext>
            </a:extLst>
          </p:cNvPr>
          <p:cNvSpPr>
            <a:spLocks noGrp="1"/>
          </p:cNvSpPr>
          <p:nvPr>
            <p:ph type="title"/>
          </p:nvPr>
        </p:nvSpPr>
        <p:spPr>
          <a:xfrm>
            <a:off x="1286598" y="643468"/>
            <a:ext cx="21804453" cy="2271474"/>
          </a:xfrm>
        </p:spPr>
        <p:txBody>
          <a:bodyPr vert="horz" lIns="91440" tIns="45720" rIns="91440" bIns="45720" rtlCol="0" anchor="ctr">
            <a:normAutofit/>
          </a:bodyPr>
          <a:lstStyle/>
          <a:p>
            <a:pPr defTabSz="914400"/>
            <a:r>
              <a:rPr lang="en-US" sz="7200" kern="1200">
                <a:solidFill>
                  <a:schemeClr val="tx1"/>
                </a:solidFill>
                <a:latin typeface="+mj-lt"/>
                <a:ea typeface="+mj-ea"/>
                <a:cs typeface="+mj-cs"/>
              </a:rPr>
              <a:t>LOAN CLOSING SUBMISSION</a:t>
            </a:r>
          </a:p>
        </p:txBody>
      </p:sp>
      <p:sp>
        <p:nvSpPr>
          <p:cNvPr id="3" name="Text Placeholder 2">
            <a:extLst>
              <a:ext uri="{FF2B5EF4-FFF2-40B4-BE49-F238E27FC236}">
                <a16:creationId xmlns:a16="http://schemas.microsoft.com/office/drawing/2014/main" id="{C0E18EDF-E78D-3DC2-391B-166A25246ECC}"/>
              </a:ext>
            </a:extLst>
          </p:cNvPr>
          <p:cNvSpPr>
            <a:spLocks noGrp="1"/>
          </p:cNvSpPr>
          <p:nvPr>
            <p:ph type="body" sz="quarter" idx="15"/>
          </p:nvPr>
        </p:nvSpPr>
        <p:spPr>
          <a:xfrm>
            <a:off x="1286602" y="3565961"/>
            <a:ext cx="9013845" cy="9063655"/>
          </a:xfrm>
        </p:spPr>
        <p:txBody>
          <a:bodyPr vert="horz" lIns="91440" tIns="45720" rIns="91440" bIns="45720" rtlCol="0">
            <a:normAutofit/>
          </a:bodyPr>
          <a:lstStyle/>
          <a:p>
            <a:pPr marL="0" indent="-228600" defTabSz="914400"/>
            <a:r>
              <a:rPr lang="en-US" sz="4000" b="1" dirty="0">
                <a:ea typeface="+mn-ea"/>
                <a:cs typeface="+mn-cs"/>
              </a:rPr>
              <a:t>Common Roadblocks/Holdups</a:t>
            </a:r>
          </a:p>
          <a:p>
            <a:pPr marL="0" indent="-228600" defTabSz="914400"/>
            <a:endParaRPr lang="en-US" sz="4000" b="1" dirty="0">
              <a:ea typeface="+mn-ea"/>
              <a:cs typeface="+mn-cs"/>
            </a:endParaRPr>
          </a:p>
          <a:p>
            <a:pPr marL="469265" marR="5080" indent="-228600" defTabSz="914400">
              <a:spcBef>
                <a:spcPts val="100"/>
              </a:spcBef>
              <a:buClr>
                <a:srgbClr val="DD8046"/>
              </a:buClr>
              <a:buSzPct val="68965"/>
              <a:tabLst>
                <a:tab pos="333375" algn="l"/>
              </a:tabLst>
            </a:pPr>
            <a:r>
              <a:rPr lang="en-US" sz="4000" dirty="0">
                <a:ea typeface="+mn-ea"/>
                <a:cs typeface="+mn-cs"/>
              </a:rPr>
              <a:t>Addendum</a:t>
            </a:r>
            <a:r>
              <a:rPr lang="en-US" sz="4000" spc="-35" dirty="0">
                <a:ea typeface="+mn-ea"/>
                <a:cs typeface="+mn-cs"/>
              </a:rPr>
              <a:t> </a:t>
            </a:r>
            <a:r>
              <a:rPr lang="en-US" sz="4000" dirty="0">
                <a:ea typeface="+mn-ea"/>
                <a:cs typeface="+mn-cs"/>
              </a:rPr>
              <a:t>of</a:t>
            </a:r>
            <a:r>
              <a:rPr lang="en-US" sz="4000" spc="70" dirty="0">
                <a:ea typeface="+mn-ea"/>
                <a:cs typeface="+mn-cs"/>
              </a:rPr>
              <a:t> </a:t>
            </a:r>
            <a:r>
              <a:rPr lang="en-US" sz="4000" dirty="0">
                <a:ea typeface="+mn-ea"/>
                <a:cs typeface="+mn-cs"/>
              </a:rPr>
              <a:t>revisions</a:t>
            </a:r>
            <a:r>
              <a:rPr lang="en-US" sz="4000" spc="-25" dirty="0">
                <a:ea typeface="+mn-ea"/>
                <a:cs typeface="+mn-cs"/>
              </a:rPr>
              <a:t> </a:t>
            </a:r>
            <a:r>
              <a:rPr lang="en-US" sz="4000" dirty="0">
                <a:ea typeface="+mn-ea"/>
                <a:cs typeface="+mn-cs"/>
              </a:rPr>
              <a:t>to</a:t>
            </a:r>
            <a:r>
              <a:rPr lang="en-US" sz="4000" spc="-5" dirty="0">
                <a:ea typeface="+mn-ea"/>
                <a:cs typeface="+mn-cs"/>
              </a:rPr>
              <a:t> </a:t>
            </a:r>
            <a:r>
              <a:rPr lang="en-US" sz="4000" dirty="0">
                <a:ea typeface="+mn-ea"/>
                <a:cs typeface="+mn-cs"/>
              </a:rPr>
              <a:t>contract</a:t>
            </a:r>
            <a:r>
              <a:rPr lang="en-US" sz="4000" spc="-30" dirty="0">
                <a:ea typeface="+mn-ea"/>
                <a:cs typeface="+mn-cs"/>
              </a:rPr>
              <a:t> </a:t>
            </a:r>
            <a:r>
              <a:rPr lang="en-US" sz="4000" dirty="0">
                <a:ea typeface="+mn-ea"/>
                <a:cs typeface="+mn-cs"/>
              </a:rPr>
              <a:t>set</a:t>
            </a:r>
            <a:r>
              <a:rPr lang="en-US" sz="4000" spc="-20" dirty="0">
                <a:ea typeface="+mn-ea"/>
                <a:cs typeface="+mn-cs"/>
              </a:rPr>
              <a:t> </a:t>
            </a:r>
            <a:r>
              <a:rPr lang="en-US" sz="4000" dirty="0">
                <a:ea typeface="+mn-ea"/>
                <a:cs typeface="+mn-cs"/>
              </a:rPr>
              <a:t>drawings</a:t>
            </a:r>
            <a:r>
              <a:rPr lang="en-US" sz="4000" spc="-35" dirty="0">
                <a:ea typeface="+mn-ea"/>
                <a:cs typeface="+mn-cs"/>
              </a:rPr>
              <a:t> </a:t>
            </a:r>
            <a:r>
              <a:rPr lang="en-US" sz="4000" spc="-25" dirty="0">
                <a:ea typeface="+mn-ea"/>
                <a:cs typeface="+mn-cs"/>
              </a:rPr>
              <a:t>not </a:t>
            </a:r>
            <a:r>
              <a:rPr lang="en-US" sz="4000" spc="-10" dirty="0">
                <a:ea typeface="+mn-ea"/>
                <a:cs typeface="+mn-cs"/>
              </a:rPr>
              <a:t>submitted</a:t>
            </a:r>
          </a:p>
          <a:p>
            <a:pPr marL="240665" marR="5080" indent="0" defTabSz="914400">
              <a:spcBef>
                <a:spcPts val="100"/>
              </a:spcBef>
              <a:buClr>
                <a:srgbClr val="DD8046"/>
              </a:buClr>
              <a:buSzPct val="68965"/>
              <a:buNone/>
              <a:tabLst>
                <a:tab pos="333375" algn="l"/>
              </a:tabLst>
            </a:pPr>
            <a:endParaRPr lang="en-US" sz="4000" dirty="0">
              <a:ea typeface="+mn-ea"/>
              <a:cs typeface="+mn-cs"/>
            </a:endParaRPr>
          </a:p>
          <a:p>
            <a:pPr marL="469265" marR="339090" indent="-228600" defTabSz="914400">
              <a:spcBef>
                <a:spcPts val="685"/>
              </a:spcBef>
              <a:buClr>
                <a:srgbClr val="DD8046"/>
              </a:buClr>
              <a:buSzPct val="68965"/>
              <a:tabLst>
                <a:tab pos="333375" algn="l"/>
              </a:tabLst>
            </a:pPr>
            <a:r>
              <a:rPr lang="en-US" sz="4000" dirty="0">
                <a:ea typeface="+mn-ea"/>
                <a:cs typeface="+mn-cs"/>
              </a:rPr>
              <a:t>Changes</a:t>
            </a:r>
            <a:r>
              <a:rPr lang="en-US" sz="4000" spc="-30" dirty="0">
                <a:ea typeface="+mn-ea"/>
                <a:cs typeface="+mn-cs"/>
              </a:rPr>
              <a:t> </a:t>
            </a:r>
            <a:r>
              <a:rPr lang="en-US" sz="4000" dirty="0">
                <a:ea typeface="+mn-ea"/>
                <a:cs typeface="+mn-cs"/>
              </a:rPr>
              <a:t>to</a:t>
            </a:r>
            <a:r>
              <a:rPr lang="en-US" sz="4000" spc="-5" dirty="0">
                <a:ea typeface="+mn-ea"/>
                <a:cs typeface="+mn-cs"/>
              </a:rPr>
              <a:t> </a:t>
            </a:r>
            <a:r>
              <a:rPr lang="en-US" sz="4000" dirty="0" err="1">
                <a:ea typeface="+mn-ea"/>
                <a:cs typeface="+mn-cs"/>
              </a:rPr>
              <a:t>SoV</a:t>
            </a:r>
            <a:r>
              <a:rPr lang="en-US" sz="4000" spc="-25" dirty="0">
                <a:ea typeface="+mn-ea"/>
                <a:cs typeface="+mn-cs"/>
              </a:rPr>
              <a:t> </a:t>
            </a:r>
            <a:r>
              <a:rPr lang="en-US" sz="4000" dirty="0">
                <a:ea typeface="+mn-ea"/>
                <a:cs typeface="+mn-cs"/>
              </a:rPr>
              <a:t>cost</a:t>
            </a:r>
            <a:r>
              <a:rPr lang="en-US" sz="4000" spc="-25" dirty="0">
                <a:ea typeface="+mn-ea"/>
                <a:cs typeface="+mn-cs"/>
              </a:rPr>
              <a:t> </a:t>
            </a:r>
            <a:r>
              <a:rPr lang="en-US" sz="4000" dirty="0">
                <a:ea typeface="+mn-ea"/>
                <a:cs typeface="+mn-cs"/>
              </a:rPr>
              <a:t>that</a:t>
            </a:r>
            <a:r>
              <a:rPr lang="en-US" sz="4000" spc="-5" dirty="0">
                <a:ea typeface="+mn-ea"/>
                <a:cs typeface="+mn-cs"/>
              </a:rPr>
              <a:t> </a:t>
            </a:r>
            <a:r>
              <a:rPr lang="en-US" sz="4000" dirty="0">
                <a:ea typeface="+mn-ea"/>
                <a:cs typeface="+mn-cs"/>
              </a:rPr>
              <a:t>effect</a:t>
            </a:r>
            <a:r>
              <a:rPr lang="en-US" sz="4000" spc="-30" dirty="0">
                <a:ea typeface="+mn-ea"/>
                <a:cs typeface="+mn-cs"/>
              </a:rPr>
              <a:t> </a:t>
            </a:r>
            <a:r>
              <a:rPr lang="en-US" sz="4000" dirty="0">
                <a:ea typeface="+mn-ea"/>
                <a:cs typeface="+mn-cs"/>
              </a:rPr>
              <a:t>both</a:t>
            </a:r>
            <a:r>
              <a:rPr lang="en-US" sz="4000" spc="-15" dirty="0">
                <a:ea typeface="+mn-ea"/>
                <a:cs typeface="+mn-cs"/>
              </a:rPr>
              <a:t> </a:t>
            </a:r>
            <a:r>
              <a:rPr lang="en-US" sz="4000" spc="-10" dirty="0">
                <a:ea typeface="+mn-ea"/>
                <a:cs typeface="+mn-cs"/>
              </a:rPr>
              <a:t>construction </a:t>
            </a:r>
            <a:r>
              <a:rPr lang="en-US" sz="4000" dirty="0">
                <a:ea typeface="+mn-ea"/>
                <a:cs typeface="+mn-cs"/>
              </a:rPr>
              <a:t>and</a:t>
            </a:r>
            <a:r>
              <a:rPr lang="en-US" sz="4000" spc="-5" dirty="0">
                <a:ea typeface="+mn-ea"/>
                <a:cs typeface="+mn-cs"/>
              </a:rPr>
              <a:t> </a:t>
            </a:r>
            <a:r>
              <a:rPr lang="en-US" sz="4000" dirty="0">
                <a:ea typeface="+mn-ea"/>
                <a:cs typeface="+mn-cs"/>
              </a:rPr>
              <a:t>underwriting</a:t>
            </a:r>
            <a:r>
              <a:rPr lang="en-US" sz="4000" spc="-25" dirty="0">
                <a:ea typeface="+mn-ea"/>
                <a:cs typeface="+mn-cs"/>
              </a:rPr>
              <a:t> </a:t>
            </a:r>
            <a:r>
              <a:rPr lang="en-US" sz="4000" spc="-10" dirty="0">
                <a:ea typeface="+mn-ea"/>
                <a:cs typeface="+mn-cs"/>
              </a:rPr>
              <a:t>numbers</a:t>
            </a:r>
          </a:p>
          <a:p>
            <a:pPr marL="469265" marR="339090" indent="-228600" defTabSz="914400">
              <a:spcBef>
                <a:spcPts val="685"/>
              </a:spcBef>
              <a:buClr>
                <a:srgbClr val="DD8046"/>
              </a:buClr>
              <a:buSzPct val="68965"/>
              <a:tabLst>
                <a:tab pos="333375" algn="l"/>
              </a:tabLst>
            </a:pPr>
            <a:endParaRPr lang="en-US" sz="4000" spc="-10" dirty="0">
              <a:ea typeface="+mn-ea"/>
              <a:cs typeface="+mn-cs"/>
            </a:endParaRPr>
          </a:p>
          <a:p>
            <a:pPr marL="469265" marR="339090" indent="-228600" defTabSz="914400">
              <a:spcBef>
                <a:spcPts val="685"/>
              </a:spcBef>
              <a:buClr>
                <a:srgbClr val="DD8046"/>
              </a:buClr>
              <a:buSzPct val="68965"/>
              <a:tabLst>
                <a:tab pos="333375" algn="l"/>
              </a:tabLst>
            </a:pPr>
            <a:r>
              <a:rPr lang="en-US" sz="4000" spc="-10" dirty="0">
                <a:ea typeface="+mn-ea"/>
                <a:cs typeface="+mn-cs"/>
              </a:rPr>
              <a:t>Submitting the Owner/Contractor Agreement without signature</a:t>
            </a:r>
            <a:endParaRPr lang="en-US" sz="4000" dirty="0">
              <a:ea typeface="+mn-ea"/>
              <a:cs typeface="+mn-cs"/>
            </a:endParaRPr>
          </a:p>
          <a:p>
            <a:pPr indent="-228600" defTabSz="914400"/>
            <a:endParaRPr lang="en-US" sz="4000" dirty="0">
              <a:ea typeface="+mn-ea"/>
              <a:cs typeface="+mn-cs"/>
            </a:endParaRPr>
          </a:p>
        </p:txBody>
      </p:sp>
      <p:grpSp>
        <p:nvGrpSpPr>
          <p:cNvPr id="84" name="Group 7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202994"/>
            <a:ext cx="2027591" cy="4035160"/>
            <a:chOff x="0" y="4601497"/>
            <a:chExt cx="1014060" cy="2017580"/>
          </a:xfrm>
        </p:grpSpPr>
        <p:sp>
          <p:nvSpPr>
            <p:cNvPr id="75" name="Isosceles Triangle 7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7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432736" y="2"/>
            <a:ext cx="1944912" cy="3870614"/>
            <a:chOff x="10918968" y="713127"/>
            <a:chExt cx="1273032" cy="2532832"/>
          </a:xfrm>
        </p:grpSpPr>
        <p:sp>
          <p:nvSpPr>
            <p:cNvPr id="79" name="Rectangle 7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7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object 3">
            <a:extLst>
              <a:ext uri="{FF2B5EF4-FFF2-40B4-BE49-F238E27FC236}">
                <a16:creationId xmlns:a16="http://schemas.microsoft.com/office/drawing/2014/main" id="{A7EF1309-B069-7D4F-AF58-E833FA1233CC}"/>
              </a:ext>
            </a:extLst>
          </p:cNvPr>
          <p:cNvGrpSpPr/>
          <p:nvPr/>
        </p:nvGrpSpPr>
        <p:grpSpPr>
          <a:xfrm>
            <a:off x="10587882" y="5895758"/>
            <a:ext cx="12503167" cy="4064191"/>
            <a:chOff x="46481" y="1890522"/>
            <a:chExt cx="8997950" cy="2924810"/>
          </a:xfrm>
        </p:grpSpPr>
        <p:pic>
          <p:nvPicPr>
            <p:cNvPr id="8" name="object 4" descr="Text&#10;&#10;Description automatically generated">
              <a:extLst>
                <a:ext uri="{FF2B5EF4-FFF2-40B4-BE49-F238E27FC236}">
                  <a16:creationId xmlns:a16="http://schemas.microsoft.com/office/drawing/2014/main" id="{7B85C511-4E79-05C1-9D5E-2C51AD1FEFA7}"/>
                </a:ext>
              </a:extLst>
            </p:cNvPr>
            <p:cNvPicPr/>
            <p:nvPr/>
          </p:nvPicPr>
          <p:blipFill>
            <a:blip r:embed="rId2" cstate="print"/>
            <a:stretch>
              <a:fillRect/>
            </a:stretch>
          </p:blipFill>
          <p:spPr>
            <a:xfrm>
              <a:off x="89193" y="1905000"/>
              <a:ext cx="8931095" cy="2884063"/>
            </a:xfrm>
            <a:prstGeom prst="rect">
              <a:avLst/>
            </a:prstGeom>
          </p:spPr>
        </p:pic>
        <p:sp>
          <p:nvSpPr>
            <p:cNvPr id="9" name="object 5">
              <a:extLst>
                <a:ext uri="{FF2B5EF4-FFF2-40B4-BE49-F238E27FC236}">
                  <a16:creationId xmlns:a16="http://schemas.microsoft.com/office/drawing/2014/main" id="{5B6977BA-2F4C-2599-481E-C8C6A84FB62B}"/>
                </a:ext>
              </a:extLst>
            </p:cNvPr>
            <p:cNvSpPr/>
            <p:nvPr/>
          </p:nvSpPr>
          <p:spPr>
            <a:xfrm>
              <a:off x="46481" y="1890522"/>
              <a:ext cx="8997950" cy="2924810"/>
            </a:xfrm>
            <a:custGeom>
              <a:avLst/>
              <a:gdLst/>
              <a:ahLst/>
              <a:cxnLst/>
              <a:rect l="l" t="t" r="r" b="b"/>
              <a:pathLst>
                <a:path w="8997950" h="2924810">
                  <a:moveTo>
                    <a:pt x="0" y="2924555"/>
                  </a:moveTo>
                  <a:lnTo>
                    <a:pt x="8997696" y="2924555"/>
                  </a:lnTo>
                  <a:lnTo>
                    <a:pt x="8997696" y="0"/>
                  </a:lnTo>
                  <a:lnTo>
                    <a:pt x="0" y="0"/>
                  </a:lnTo>
                  <a:lnTo>
                    <a:pt x="0" y="2924555"/>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64806836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2"/>
            <a:ext cx="9160666" cy="13716004"/>
            <a:chOff x="-2" y="-1"/>
            <a:chExt cx="4581527" cy="6858002"/>
          </a:xfrm>
          <a:effectLst>
            <a:outerShdw blurRad="381000" dist="50800" algn="ctr" rotWithShape="0">
              <a:srgbClr val="000000">
                <a:alpha val="10000"/>
              </a:srgbClr>
            </a:outerShdw>
          </a:effectLst>
        </p:grpSpPr>
        <p:sp>
          <p:nvSpPr>
            <p:cNvPr id="114" name="Freeform: Shape 113">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5" name="Group 114">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6" name="Group 115">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20" name="Freeform: Shape 119">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7" name="Group 116">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18" name="Freeform: Shape 117">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itle 3">
            <a:extLst>
              <a:ext uri="{FF2B5EF4-FFF2-40B4-BE49-F238E27FC236}">
                <a16:creationId xmlns:a16="http://schemas.microsoft.com/office/drawing/2014/main" id="{4879FAD7-D464-7482-5795-BF2D622F9F7B}"/>
              </a:ext>
            </a:extLst>
          </p:cNvPr>
          <p:cNvSpPr>
            <a:spLocks noGrp="1"/>
          </p:cNvSpPr>
          <p:nvPr>
            <p:ph type="title"/>
          </p:nvPr>
        </p:nvSpPr>
        <p:spPr>
          <a:xfrm>
            <a:off x="1677163" y="3283504"/>
            <a:ext cx="5310390" cy="8768376"/>
          </a:xfrm>
        </p:spPr>
        <p:txBody>
          <a:bodyPr vert="horz" lIns="91440" tIns="45720" rIns="91440" bIns="45720" rtlCol="0" anchor="t">
            <a:normAutofit/>
          </a:bodyPr>
          <a:lstStyle/>
          <a:p>
            <a:pPr defTabSz="914400"/>
            <a:r>
              <a:rPr lang="en-US" sz="5600" kern="1200">
                <a:solidFill>
                  <a:schemeClr val="bg1"/>
                </a:solidFill>
                <a:latin typeface="+mj-lt"/>
                <a:ea typeface="+mj-ea"/>
                <a:cs typeface="+mj-cs"/>
              </a:rPr>
              <a:t>Underwriting Team</a:t>
            </a:r>
          </a:p>
        </p:txBody>
      </p:sp>
      <p:grpSp>
        <p:nvGrpSpPr>
          <p:cNvPr id="2" name="object 2">
            <a:extLst>
              <a:ext uri="{FF2B5EF4-FFF2-40B4-BE49-F238E27FC236}">
                <a16:creationId xmlns:a16="http://schemas.microsoft.com/office/drawing/2014/main" id="{08234182-3F6C-26D2-7994-AE3CCDC5D44E}"/>
              </a:ext>
            </a:extLst>
          </p:cNvPr>
          <p:cNvGrpSpPr/>
          <p:nvPr/>
        </p:nvGrpSpPr>
        <p:grpSpPr>
          <a:xfrm>
            <a:off x="10462074" y="2558911"/>
            <a:ext cx="12239612" cy="8616807"/>
            <a:chOff x="1003554" y="1212341"/>
            <a:chExt cx="7141845" cy="5027930"/>
          </a:xfrm>
        </p:grpSpPr>
        <p:pic>
          <p:nvPicPr>
            <p:cNvPr id="6" name="object 3">
              <a:extLst>
                <a:ext uri="{FF2B5EF4-FFF2-40B4-BE49-F238E27FC236}">
                  <a16:creationId xmlns:a16="http://schemas.microsoft.com/office/drawing/2014/main" id="{CBEB94BD-DC15-4F32-2BE7-07F637A13CA6}"/>
                </a:ext>
              </a:extLst>
            </p:cNvPr>
            <p:cNvPicPr/>
            <p:nvPr/>
          </p:nvPicPr>
          <p:blipFill>
            <a:blip r:embed="rId3" cstate="print"/>
            <a:stretch>
              <a:fillRect/>
            </a:stretch>
          </p:blipFill>
          <p:spPr>
            <a:xfrm>
              <a:off x="1018031" y="1226819"/>
              <a:ext cx="7112508" cy="4998720"/>
            </a:xfrm>
            <a:prstGeom prst="rect">
              <a:avLst/>
            </a:prstGeom>
          </p:spPr>
        </p:pic>
        <p:sp>
          <p:nvSpPr>
            <p:cNvPr id="7" name="object 4">
              <a:extLst>
                <a:ext uri="{FF2B5EF4-FFF2-40B4-BE49-F238E27FC236}">
                  <a16:creationId xmlns:a16="http://schemas.microsoft.com/office/drawing/2014/main" id="{599F1FA8-469B-6D1C-8A69-04F3D2D31FF1}"/>
                </a:ext>
              </a:extLst>
            </p:cNvPr>
            <p:cNvSpPr/>
            <p:nvPr/>
          </p:nvSpPr>
          <p:spPr>
            <a:xfrm>
              <a:off x="1003554" y="1212341"/>
              <a:ext cx="7141845" cy="5027930"/>
            </a:xfrm>
            <a:custGeom>
              <a:avLst/>
              <a:gdLst/>
              <a:ahLst/>
              <a:cxnLst/>
              <a:rect l="l" t="t" r="r" b="b"/>
              <a:pathLst>
                <a:path w="7141845" h="5027930">
                  <a:moveTo>
                    <a:pt x="0" y="5027676"/>
                  </a:moveTo>
                  <a:lnTo>
                    <a:pt x="7141464" y="5027676"/>
                  </a:lnTo>
                  <a:lnTo>
                    <a:pt x="7141464" y="0"/>
                  </a:lnTo>
                  <a:lnTo>
                    <a:pt x="0" y="0"/>
                  </a:lnTo>
                  <a:lnTo>
                    <a:pt x="0" y="5027676"/>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43471275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3626" cy="6467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67968"/>
            <a:ext cx="1213626" cy="724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617" y="-2"/>
            <a:ext cx="10074064" cy="1371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0616D36-16B6-D99F-FC32-CE35E35FFF2A}"/>
              </a:ext>
            </a:extLst>
          </p:cNvPr>
          <p:cNvSpPr>
            <a:spLocks noGrp="1"/>
          </p:cNvSpPr>
          <p:nvPr>
            <p:ph type="title"/>
          </p:nvPr>
        </p:nvSpPr>
        <p:spPr>
          <a:xfrm>
            <a:off x="2343686" y="642510"/>
            <a:ext cx="7851751" cy="7842352"/>
          </a:xfrm>
        </p:spPr>
        <p:txBody>
          <a:bodyPr vert="horz" lIns="91440" tIns="45720" rIns="91440" bIns="45720" rtlCol="0" anchor="ctr">
            <a:normAutofit/>
          </a:bodyPr>
          <a:lstStyle/>
          <a:p>
            <a:pPr defTabSz="914400"/>
            <a:r>
              <a:rPr lang="en-US" sz="7500" kern="1200" dirty="0">
                <a:solidFill>
                  <a:schemeClr val="tx1"/>
                </a:solidFill>
                <a:latin typeface="+mj-lt"/>
                <a:ea typeface="+mj-ea"/>
                <a:cs typeface="+mj-cs"/>
              </a:rPr>
              <a:t>DETERMINING HOME/NHTF UNITS</a:t>
            </a:r>
          </a:p>
        </p:txBody>
      </p:sp>
      <p:grpSp>
        <p:nvGrpSpPr>
          <p:cNvPr id="21" name="Group 20">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76866" y="146304"/>
            <a:ext cx="2357328" cy="465926"/>
            <a:chOff x="5422392" y="64008"/>
            <a:chExt cx="1178966" cy="232963"/>
          </a:xfrm>
        </p:grpSpPr>
        <p:sp>
          <p:nvSpPr>
            <p:cNvPr id="22"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7">
            <a:extLst>
              <a:ext uri="{FF2B5EF4-FFF2-40B4-BE49-F238E27FC236}">
                <a16:creationId xmlns:a16="http://schemas.microsoft.com/office/drawing/2014/main" id="{BAB36BA1-0A41-069C-10CA-81BD36C48C69}"/>
              </a:ext>
            </a:extLst>
          </p:cNvPr>
          <p:cNvSpPr>
            <a:spLocks noGrp="1"/>
          </p:cNvSpPr>
          <p:nvPr>
            <p:ph type="body" sz="quarter" idx="10"/>
          </p:nvPr>
        </p:nvSpPr>
        <p:spPr>
          <a:xfrm>
            <a:off x="12838895" y="999666"/>
            <a:ext cx="10197984" cy="11162452"/>
          </a:xfrm>
        </p:spPr>
        <p:txBody>
          <a:bodyPr vert="horz" lIns="91440" tIns="45720" rIns="91440" bIns="45720" rtlCol="0" anchor="ctr">
            <a:normAutofit/>
          </a:bodyPr>
          <a:lstStyle/>
          <a:p>
            <a:pPr defTabSz="914400"/>
            <a:endParaRPr lang="en-US" sz="4400" dirty="0">
              <a:solidFill>
                <a:srgbClr val="000000"/>
              </a:solidFill>
              <a:cs typeface="Tw Cen MT"/>
            </a:endParaRPr>
          </a:p>
          <a:p>
            <a:pPr indent="-228600" defTabSz="914400">
              <a:buFont typeface="Arial" panose="020B0604020202020204" pitchFamily="34" charset="0"/>
              <a:buChar char="•"/>
            </a:pPr>
            <a:endParaRPr lang="en-US" sz="4400" dirty="0">
              <a:ea typeface="+mn-ea"/>
              <a:cs typeface="+mn-cs"/>
            </a:endParaRPr>
          </a:p>
        </p:txBody>
      </p:sp>
      <p:pic>
        <p:nvPicPr>
          <p:cNvPr id="10" name="Picture 9">
            <a:extLst>
              <a:ext uri="{FF2B5EF4-FFF2-40B4-BE49-F238E27FC236}">
                <a16:creationId xmlns:a16="http://schemas.microsoft.com/office/drawing/2014/main" id="{05DA17C8-7D12-106E-94FA-E41E71B81377}"/>
              </a:ext>
            </a:extLst>
          </p:cNvPr>
          <p:cNvPicPr>
            <a:picLocks noChangeAspect="1"/>
          </p:cNvPicPr>
          <p:nvPr/>
        </p:nvPicPr>
        <p:blipFill>
          <a:blip r:embed="rId2"/>
          <a:stretch>
            <a:fillRect/>
          </a:stretch>
        </p:blipFill>
        <p:spPr>
          <a:xfrm>
            <a:off x="12003931" y="9100112"/>
            <a:ext cx="11867911" cy="2446756"/>
          </a:xfrm>
          <a:prstGeom prst="rect">
            <a:avLst/>
          </a:prstGeom>
        </p:spPr>
      </p:pic>
      <p:sp>
        <p:nvSpPr>
          <p:cNvPr id="2" name="TextBox 1">
            <a:extLst>
              <a:ext uri="{FF2B5EF4-FFF2-40B4-BE49-F238E27FC236}">
                <a16:creationId xmlns:a16="http://schemas.microsoft.com/office/drawing/2014/main" id="{B179AA5A-B66A-4059-CAC9-0B373A8F3A7B}"/>
              </a:ext>
            </a:extLst>
          </p:cNvPr>
          <p:cNvSpPr txBox="1"/>
          <p:nvPr/>
        </p:nvSpPr>
        <p:spPr>
          <a:xfrm>
            <a:off x="1340771" y="6857997"/>
            <a:ext cx="8972666" cy="1200329"/>
          </a:xfrm>
          <a:prstGeom prst="rect">
            <a:avLst/>
          </a:prstGeom>
          <a:noFill/>
        </p:spPr>
        <p:txBody>
          <a:bodyPr wrap="square" rtlCol="0">
            <a:spAutoFit/>
          </a:bodyPr>
          <a:lstStyle/>
          <a:p>
            <a:r>
              <a:rPr lang="en-US" dirty="0"/>
              <a:t>Final amount determined at Final UW with finalized cost</a:t>
            </a:r>
          </a:p>
        </p:txBody>
      </p:sp>
      <p:sp>
        <p:nvSpPr>
          <p:cNvPr id="3" name="TextBox 2">
            <a:extLst>
              <a:ext uri="{FF2B5EF4-FFF2-40B4-BE49-F238E27FC236}">
                <a16:creationId xmlns:a16="http://schemas.microsoft.com/office/drawing/2014/main" id="{FF4BD8CA-BC65-1403-F06C-52492FAE0130}"/>
              </a:ext>
            </a:extLst>
          </p:cNvPr>
          <p:cNvSpPr txBox="1"/>
          <p:nvPr/>
        </p:nvSpPr>
        <p:spPr>
          <a:xfrm>
            <a:off x="12185777" y="264758"/>
            <a:ext cx="10851102" cy="646331"/>
          </a:xfrm>
          <a:prstGeom prst="rect">
            <a:avLst/>
          </a:prstGeom>
          <a:noFill/>
        </p:spPr>
        <p:txBody>
          <a:bodyPr wrap="square" rtlCol="0">
            <a:spAutoFit/>
          </a:bodyPr>
          <a:lstStyle/>
          <a:p>
            <a:pPr algn="ctr"/>
            <a:r>
              <a:rPr lang="en-US" dirty="0">
                <a:hlinkClick r:id="rId3"/>
              </a:rPr>
              <a:t>HOME Cost Allocation Tool - HUD Exchange</a:t>
            </a:r>
            <a:endParaRPr lang="en-US" dirty="0"/>
          </a:p>
        </p:txBody>
      </p:sp>
      <p:pic>
        <p:nvPicPr>
          <p:cNvPr id="5" name="Picture 4">
            <a:extLst>
              <a:ext uri="{FF2B5EF4-FFF2-40B4-BE49-F238E27FC236}">
                <a16:creationId xmlns:a16="http://schemas.microsoft.com/office/drawing/2014/main" id="{D44A3AAA-5871-7A96-216D-CA7B50057E01}"/>
              </a:ext>
            </a:extLst>
          </p:cNvPr>
          <p:cNvPicPr>
            <a:picLocks noChangeAspect="1"/>
          </p:cNvPicPr>
          <p:nvPr/>
        </p:nvPicPr>
        <p:blipFill>
          <a:blip r:embed="rId4"/>
          <a:stretch>
            <a:fillRect/>
          </a:stretch>
        </p:blipFill>
        <p:spPr>
          <a:xfrm>
            <a:off x="11639694" y="1175847"/>
            <a:ext cx="12596386" cy="7309015"/>
          </a:xfrm>
          <a:prstGeom prst="rect">
            <a:avLst/>
          </a:prstGeom>
        </p:spPr>
      </p:pic>
    </p:spTree>
    <p:extLst>
      <p:ext uri="{BB962C8B-B14F-4D97-AF65-F5344CB8AC3E}">
        <p14:creationId xmlns:p14="http://schemas.microsoft.com/office/powerpoint/2010/main" val="2645197951"/>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2F47BD-2935-A8A9-213A-35CA628F8308}"/>
              </a:ext>
            </a:extLst>
          </p:cNvPr>
          <p:cNvSpPr>
            <a:spLocks noGrp="1"/>
          </p:cNvSpPr>
          <p:nvPr>
            <p:ph type="title"/>
          </p:nvPr>
        </p:nvSpPr>
        <p:spPr>
          <a:prstGeom prst="rect">
            <a:avLst/>
          </a:prstGeom>
        </p:spPr>
        <p:txBody>
          <a:bodyPr/>
          <a:lstStyle/>
          <a:p>
            <a:pPr algn="ctr"/>
            <a:r>
              <a:rPr lang="en-US" dirty="0"/>
              <a:t>HUD’S COST ALLOCATION TOOL – PRORATION</a:t>
            </a:r>
            <a:br>
              <a:rPr lang="en-US" dirty="0"/>
            </a:br>
            <a:r>
              <a:rPr lang="en-US" dirty="0"/>
              <a:t>METHOD</a:t>
            </a:r>
          </a:p>
        </p:txBody>
      </p:sp>
      <p:pic>
        <p:nvPicPr>
          <p:cNvPr id="3" name="Picture 2">
            <a:extLst>
              <a:ext uri="{FF2B5EF4-FFF2-40B4-BE49-F238E27FC236}">
                <a16:creationId xmlns:a16="http://schemas.microsoft.com/office/drawing/2014/main" id="{F7EFABE2-2C7A-0669-DDEE-E4FD9BFE53CD}"/>
              </a:ext>
            </a:extLst>
          </p:cNvPr>
          <p:cNvPicPr>
            <a:picLocks noChangeAspect="1"/>
          </p:cNvPicPr>
          <p:nvPr/>
        </p:nvPicPr>
        <p:blipFill>
          <a:blip r:embed="rId2"/>
          <a:stretch>
            <a:fillRect/>
          </a:stretch>
        </p:blipFill>
        <p:spPr>
          <a:xfrm>
            <a:off x="830470" y="2611031"/>
            <a:ext cx="11358355" cy="8625658"/>
          </a:xfrm>
          <a:prstGeom prst="rect">
            <a:avLst/>
          </a:prstGeom>
        </p:spPr>
      </p:pic>
      <p:pic>
        <p:nvPicPr>
          <p:cNvPr id="10" name="Picture 9">
            <a:extLst>
              <a:ext uri="{FF2B5EF4-FFF2-40B4-BE49-F238E27FC236}">
                <a16:creationId xmlns:a16="http://schemas.microsoft.com/office/drawing/2014/main" id="{A28C9C9D-42ED-4D60-AF8F-34CF6E9C2DB2}"/>
              </a:ext>
            </a:extLst>
          </p:cNvPr>
          <p:cNvPicPr>
            <a:picLocks noChangeAspect="1"/>
          </p:cNvPicPr>
          <p:nvPr/>
        </p:nvPicPr>
        <p:blipFill>
          <a:blip r:embed="rId3"/>
          <a:stretch>
            <a:fillRect/>
          </a:stretch>
        </p:blipFill>
        <p:spPr>
          <a:xfrm>
            <a:off x="13695225" y="2611031"/>
            <a:ext cx="9851955" cy="8625658"/>
          </a:xfrm>
          <a:prstGeom prst="rect">
            <a:avLst/>
          </a:prstGeom>
        </p:spPr>
      </p:pic>
    </p:spTree>
    <p:extLst>
      <p:ext uri="{BB962C8B-B14F-4D97-AF65-F5344CB8AC3E}">
        <p14:creationId xmlns:p14="http://schemas.microsoft.com/office/powerpoint/2010/main" val="397620895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668931A-41E4-F778-80FA-3F7101CFB9F0}"/>
              </a:ext>
            </a:extLst>
          </p:cNvPr>
          <p:cNvSpPr>
            <a:spLocks noGrp="1"/>
          </p:cNvSpPr>
          <p:nvPr>
            <p:ph type="title"/>
          </p:nvPr>
        </p:nvSpPr>
        <p:spPr>
          <a:xfrm>
            <a:off x="1286598" y="643468"/>
            <a:ext cx="21804453" cy="2271474"/>
          </a:xfrm>
        </p:spPr>
        <p:txBody>
          <a:bodyPr vert="horz" lIns="91440" tIns="45720" rIns="91440" bIns="45720" rtlCol="0" anchor="ctr">
            <a:normAutofit/>
          </a:bodyPr>
          <a:lstStyle/>
          <a:p>
            <a:pPr defTabSz="914400"/>
            <a:r>
              <a:rPr lang="en-US" sz="7200" kern="1200" dirty="0">
                <a:solidFill>
                  <a:schemeClr val="tx1"/>
                </a:solidFill>
                <a:latin typeface="+mj-lt"/>
                <a:ea typeface="+mj-ea"/>
                <a:cs typeface="+mj-cs"/>
              </a:rPr>
              <a:t>START WITH INVESTMENT AMOUNT $--- HOW MANY UNITS ARE NEEDED?</a:t>
            </a:r>
          </a:p>
        </p:txBody>
      </p:sp>
      <p:sp>
        <p:nvSpPr>
          <p:cNvPr id="3" name="Text Placeholder 2">
            <a:extLst>
              <a:ext uri="{FF2B5EF4-FFF2-40B4-BE49-F238E27FC236}">
                <a16:creationId xmlns:a16="http://schemas.microsoft.com/office/drawing/2014/main" id="{EA63CA3A-854B-CEF2-30DD-E7BD8A793E71}"/>
              </a:ext>
            </a:extLst>
          </p:cNvPr>
          <p:cNvSpPr>
            <a:spLocks noGrp="1"/>
          </p:cNvSpPr>
          <p:nvPr>
            <p:ph type="body" sz="quarter" idx="15"/>
          </p:nvPr>
        </p:nvSpPr>
        <p:spPr>
          <a:xfrm>
            <a:off x="1286602" y="3565962"/>
            <a:ext cx="8014681" cy="8787964"/>
          </a:xfrm>
        </p:spPr>
        <p:txBody>
          <a:bodyPr vert="horz" lIns="91440" tIns="45720" rIns="91440" bIns="45720" rtlCol="0">
            <a:normAutofit/>
          </a:bodyPr>
          <a:lstStyle/>
          <a:p>
            <a:pPr indent="-228600" defTabSz="914400"/>
            <a:r>
              <a:rPr lang="en-US" sz="4000" b="1" u="sng">
                <a:uFill>
                  <a:solidFill>
                    <a:srgbClr val="FF0000"/>
                  </a:solidFill>
                </a:uFill>
                <a:ea typeface="+mn-ea"/>
                <a:cs typeface="+mn-cs"/>
              </a:rPr>
              <a:t>Purpose</a:t>
            </a:r>
            <a:r>
              <a:rPr lang="en-US" sz="4000" b="1" spc="-15">
                <a:ea typeface="+mn-ea"/>
                <a:cs typeface="+mn-cs"/>
              </a:rPr>
              <a:t> </a:t>
            </a:r>
            <a:r>
              <a:rPr lang="en-US" sz="4000">
                <a:ea typeface="+mn-ea"/>
                <a:cs typeface="+mn-cs"/>
              </a:rPr>
              <a:t>–</a:t>
            </a:r>
            <a:r>
              <a:rPr lang="en-US" sz="4000" spc="-55">
                <a:ea typeface="+mn-ea"/>
                <a:cs typeface="+mn-cs"/>
              </a:rPr>
              <a:t> </a:t>
            </a:r>
            <a:r>
              <a:rPr lang="en-US" sz="4000">
                <a:ea typeface="+mn-ea"/>
                <a:cs typeface="+mn-cs"/>
              </a:rPr>
              <a:t>to</a:t>
            </a:r>
            <a:r>
              <a:rPr lang="en-US" sz="4000" spc="-40">
                <a:ea typeface="+mn-ea"/>
                <a:cs typeface="+mn-cs"/>
              </a:rPr>
              <a:t> </a:t>
            </a:r>
            <a:r>
              <a:rPr lang="en-US" sz="4000">
                <a:ea typeface="+mn-ea"/>
                <a:cs typeface="+mn-cs"/>
              </a:rPr>
              <a:t>ensure</a:t>
            </a:r>
            <a:r>
              <a:rPr lang="en-US" sz="4000" spc="-50">
                <a:ea typeface="+mn-ea"/>
                <a:cs typeface="+mn-cs"/>
              </a:rPr>
              <a:t> </a:t>
            </a:r>
            <a:r>
              <a:rPr lang="en-US" sz="4000">
                <a:ea typeface="+mn-ea"/>
                <a:cs typeface="+mn-cs"/>
              </a:rPr>
              <a:t>enough</a:t>
            </a:r>
            <a:r>
              <a:rPr lang="en-US" sz="4000" spc="-60">
                <a:ea typeface="+mn-ea"/>
                <a:cs typeface="+mn-cs"/>
              </a:rPr>
              <a:t> </a:t>
            </a:r>
            <a:r>
              <a:rPr lang="en-US" sz="4000" spc="-10">
                <a:ea typeface="+mn-ea"/>
                <a:cs typeface="+mn-cs"/>
              </a:rPr>
              <a:t>HOME/NHTF/CDBG </a:t>
            </a:r>
            <a:r>
              <a:rPr lang="en-US" sz="4000">
                <a:ea typeface="+mn-ea"/>
                <a:cs typeface="+mn-cs"/>
              </a:rPr>
              <a:t>units</a:t>
            </a:r>
            <a:r>
              <a:rPr lang="en-US" sz="4000" spc="-45">
                <a:ea typeface="+mn-ea"/>
                <a:cs typeface="+mn-cs"/>
              </a:rPr>
              <a:t> </a:t>
            </a:r>
            <a:r>
              <a:rPr lang="en-US" sz="4000">
                <a:ea typeface="+mn-ea"/>
                <a:cs typeface="+mn-cs"/>
              </a:rPr>
              <a:t>are</a:t>
            </a:r>
            <a:r>
              <a:rPr lang="en-US" sz="4000" spc="-35">
                <a:ea typeface="+mn-ea"/>
                <a:cs typeface="+mn-cs"/>
              </a:rPr>
              <a:t> </a:t>
            </a:r>
            <a:r>
              <a:rPr lang="en-US" sz="4000">
                <a:ea typeface="+mn-ea"/>
                <a:cs typeface="+mn-cs"/>
              </a:rPr>
              <a:t>on</a:t>
            </a:r>
            <a:r>
              <a:rPr lang="en-US" sz="4000" spc="-50">
                <a:ea typeface="+mn-ea"/>
                <a:cs typeface="+mn-cs"/>
              </a:rPr>
              <a:t> </a:t>
            </a:r>
            <a:r>
              <a:rPr lang="en-US" sz="4000">
                <a:ea typeface="+mn-ea"/>
                <a:cs typeface="+mn-cs"/>
              </a:rPr>
              <a:t>the</a:t>
            </a:r>
            <a:r>
              <a:rPr lang="en-US" sz="4000" spc="-40">
                <a:ea typeface="+mn-ea"/>
                <a:cs typeface="+mn-cs"/>
              </a:rPr>
              <a:t> </a:t>
            </a:r>
            <a:r>
              <a:rPr lang="en-US" sz="4000">
                <a:ea typeface="+mn-ea"/>
                <a:cs typeface="+mn-cs"/>
              </a:rPr>
              <a:t>property</a:t>
            </a:r>
            <a:r>
              <a:rPr lang="en-US" sz="4000" spc="-35">
                <a:ea typeface="+mn-ea"/>
                <a:cs typeface="+mn-cs"/>
              </a:rPr>
              <a:t> </a:t>
            </a:r>
            <a:r>
              <a:rPr lang="en-US" sz="4000">
                <a:ea typeface="+mn-ea"/>
                <a:cs typeface="+mn-cs"/>
              </a:rPr>
              <a:t>to</a:t>
            </a:r>
            <a:r>
              <a:rPr lang="en-US" sz="4000" spc="-35">
                <a:ea typeface="+mn-ea"/>
                <a:cs typeface="+mn-cs"/>
              </a:rPr>
              <a:t> </a:t>
            </a:r>
            <a:r>
              <a:rPr lang="en-US" sz="4000">
                <a:ea typeface="+mn-ea"/>
                <a:cs typeface="+mn-cs"/>
              </a:rPr>
              <a:t>justify</a:t>
            </a:r>
            <a:r>
              <a:rPr lang="en-US" sz="4000" spc="-40">
                <a:ea typeface="+mn-ea"/>
                <a:cs typeface="+mn-cs"/>
              </a:rPr>
              <a:t> </a:t>
            </a:r>
            <a:r>
              <a:rPr lang="en-US" sz="4000">
                <a:ea typeface="+mn-ea"/>
                <a:cs typeface="+mn-cs"/>
              </a:rPr>
              <a:t>the</a:t>
            </a:r>
            <a:r>
              <a:rPr lang="en-US" sz="4000" spc="-45">
                <a:ea typeface="+mn-ea"/>
                <a:cs typeface="+mn-cs"/>
              </a:rPr>
              <a:t> </a:t>
            </a:r>
            <a:r>
              <a:rPr lang="en-US" sz="4000" spc="-10">
                <a:ea typeface="+mn-ea"/>
                <a:cs typeface="+mn-cs"/>
              </a:rPr>
              <a:t>loan/grant </a:t>
            </a:r>
            <a:r>
              <a:rPr lang="en-US" sz="4000">
                <a:ea typeface="+mn-ea"/>
                <a:cs typeface="+mn-cs"/>
              </a:rPr>
              <a:t>given</a:t>
            </a:r>
            <a:r>
              <a:rPr lang="en-US" sz="4000" spc="-55">
                <a:ea typeface="+mn-ea"/>
                <a:cs typeface="+mn-cs"/>
              </a:rPr>
              <a:t> </a:t>
            </a:r>
            <a:r>
              <a:rPr lang="en-US" sz="4000">
                <a:ea typeface="+mn-ea"/>
                <a:cs typeface="+mn-cs"/>
              </a:rPr>
              <a:t>to</a:t>
            </a:r>
            <a:r>
              <a:rPr lang="en-US" sz="4000" spc="-55">
                <a:ea typeface="+mn-ea"/>
                <a:cs typeface="+mn-cs"/>
              </a:rPr>
              <a:t> </a:t>
            </a:r>
            <a:r>
              <a:rPr lang="en-US" sz="4000">
                <a:ea typeface="+mn-ea"/>
                <a:cs typeface="+mn-cs"/>
              </a:rPr>
              <a:t>the</a:t>
            </a:r>
            <a:r>
              <a:rPr lang="en-US" sz="4000" spc="-65">
                <a:ea typeface="+mn-ea"/>
                <a:cs typeface="+mn-cs"/>
              </a:rPr>
              <a:t> </a:t>
            </a:r>
            <a:r>
              <a:rPr lang="en-US" sz="4000" spc="-10">
                <a:ea typeface="+mn-ea"/>
                <a:cs typeface="+mn-cs"/>
              </a:rPr>
              <a:t>development</a:t>
            </a:r>
            <a:endParaRPr lang="en-US" sz="4000">
              <a:ea typeface="+mn-ea"/>
              <a:cs typeface="+mn-cs"/>
            </a:endParaRPr>
          </a:p>
          <a:p>
            <a:pPr indent="-228600" defTabSz="914400"/>
            <a:endParaRPr lang="en-US" sz="4000">
              <a:ea typeface="+mn-ea"/>
              <a:cs typeface="+mn-cs"/>
            </a:endParaRP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202994"/>
            <a:ext cx="2027591" cy="403516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432736" y="2"/>
            <a:ext cx="1944912" cy="3870614"/>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object 3">
            <a:extLst>
              <a:ext uri="{FF2B5EF4-FFF2-40B4-BE49-F238E27FC236}">
                <a16:creationId xmlns:a16="http://schemas.microsoft.com/office/drawing/2014/main" id="{79F943BB-8DDD-91CB-86E2-FC43FA889775}"/>
              </a:ext>
            </a:extLst>
          </p:cNvPr>
          <p:cNvGrpSpPr/>
          <p:nvPr/>
        </p:nvGrpSpPr>
        <p:grpSpPr>
          <a:xfrm>
            <a:off x="10608622" y="4224352"/>
            <a:ext cx="12462233" cy="7407800"/>
            <a:chOff x="73913" y="1590294"/>
            <a:chExt cx="8699500" cy="3537585"/>
          </a:xfrm>
        </p:grpSpPr>
        <p:pic>
          <p:nvPicPr>
            <p:cNvPr id="6" name="object 4">
              <a:extLst>
                <a:ext uri="{FF2B5EF4-FFF2-40B4-BE49-F238E27FC236}">
                  <a16:creationId xmlns:a16="http://schemas.microsoft.com/office/drawing/2014/main" id="{298566F9-5493-64B7-9ED9-4E5B91B024CA}"/>
                </a:ext>
              </a:extLst>
            </p:cNvPr>
            <p:cNvPicPr/>
            <p:nvPr/>
          </p:nvPicPr>
          <p:blipFill>
            <a:blip r:embed="rId2" cstate="print"/>
            <a:stretch>
              <a:fillRect/>
            </a:stretch>
          </p:blipFill>
          <p:spPr>
            <a:xfrm>
              <a:off x="88391" y="1604772"/>
              <a:ext cx="8670036" cy="3508248"/>
            </a:xfrm>
            <a:prstGeom prst="rect">
              <a:avLst/>
            </a:prstGeom>
          </p:spPr>
        </p:pic>
        <p:sp>
          <p:nvSpPr>
            <p:cNvPr id="7" name="object 5">
              <a:extLst>
                <a:ext uri="{FF2B5EF4-FFF2-40B4-BE49-F238E27FC236}">
                  <a16:creationId xmlns:a16="http://schemas.microsoft.com/office/drawing/2014/main" id="{1D816154-2450-1788-8D70-3E294465FA6E}"/>
                </a:ext>
              </a:extLst>
            </p:cNvPr>
            <p:cNvSpPr/>
            <p:nvPr/>
          </p:nvSpPr>
          <p:spPr>
            <a:xfrm>
              <a:off x="73913" y="1590294"/>
              <a:ext cx="8699500" cy="3537585"/>
            </a:xfrm>
            <a:custGeom>
              <a:avLst/>
              <a:gdLst/>
              <a:ahLst/>
              <a:cxnLst/>
              <a:rect l="l" t="t" r="r" b="b"/>
              <a:pathLst>
                <a:path w="8699500" h="3537585">
                  <a:moveTo>
                    <a:pt x="0" y="3537204"/>
                  </a:moveTo>
                  <a:lnTo>
                    <a:pt x="8698992" y="3537204"/>
                  </a:lnTo>
                  <a:lnTo>
                    <a:pt x="8698992" y="0"/>
                  </a:lnTo>
                  <a:lnTo>
                    <a:pt x="0" y="0"/>
                  </a:lnTo>
                  <a:lnTo>
                    <a:pt x="0" y="3537204"/>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364598517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52136" y="4351747"/>
            <a:ext cx="9437199" cy="1887696"/>
          </a:xfrm>
          <a:prstGeom prst="rect">
            <a:avLst/>
          </a:prstGeom>
          <a:noFill/>
        </p:spPr>
        <p:txBody>
          <a:bodyPr wrap="none" rtlCol="0">
            <a:spAutoFit/>
          </a:bodyPr>
          <a:lstStyle/>
          <a:p>
            <a:pPr>
              <a:lnSpc>
                <a:spcPts val="14000"/>
              </a:lnSpc>
            </a:pPr>
            <a:r>
              <a:rPr lang="en-US" sz="12500" b="1" spc="600" dirty="0">
                <a:solidFill>
                  <a:schemeClr val="tx2"/>
                </a:solidFill>
                <a:latin typeface="+mj-lt"/>
                <a:ea typeface="Nunito" charset="0"/>
                <a:cs typeface="Nunito" charset="0"/>
              </a:rPr>
              <a:t>TIMELINE</a:t>
            </a:r>
          </a:p>
        </p:txBody>
      </p:sp>
      <p:grpSp>
        <p:nvGrpSpPr>
          <p:cNvPr id="2" name="Group 1"/>
          <p:cNvGrpSpPr/>
          <p:nvPr/>
        </p:nvGrpSpPr>
        <p:grpSpPr>
          <a:xfrm>
            <a:off x="405634" y="4351747"/>
            <a:ext cx="4092370" cy="4233061"/>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grpSp>
    </p:spTree>
    <p:extLst>
      <p:ext uri="{BB962C8B-B14F-4D97-AF65-F5344CB8AC3E}">
        <p14:creationId xmlns:p14="http://schemas.microsoft.com/office/powerpoint/2010/main" val="2863225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AC3B1-1FD3-1C93-7001-FD5FA7B7D6F4}"/>
              </a:ext>
            </a:extLst>
          </p:cNvPr>
          <p:cNvSpPr>
            <a:spLocks noGrp="1"/>
          </p:cNvSpPr>
          <p:nvPr>
            <p:ph type="body" sz="quarter" idx="15"/>
          </p:nvPr>
        </p:nvSpPr>
        <p:spPr/>
        <p:txBody>
          <a:bodyPr/>
          <a:lstStyle/>
          <a:p>
            <a:pPr marL="0" indent="0">
              <a:buNone/>
            </a:pPr>
            <a:r>
              <a:rPr lang="en-US" dirty="0"/>
              <a:t>BASE COST % - HOW MANY UNITS FOR EACH BEDROOM SIZE ARE NEEDED?</a:t>
            </a:r>
          </a:p>
        </p:txBody>
      </p:sp>
      <p:grpSp>
        <p:nvGrpSpPr>
          <p:cNvPr id="4" name="object 3">
            <a:extLst>
              <a:ext uri="{FF2B5EF4-FFF2-40B4-BE49-F238E27FC236}">
                <a16:creationId xmlns:a16="http://schemas.microsoft.com/office/drawing/2014/main" id="{2ED78B1F-9CF7-7ACD-B493-048E346A00BB}"/>
              </a:ext>
            </a:extLst>
          </p:cNvPr>
          <p:cNvGrpSpPr/>
          <p:nvPr/>
        </p:nvGrpSpPr>
        <p:grpSpPr>
          <a:xfrm>
            <a:off x="11376726" y="3050615"/>
            <a:ext cx="12447471" cy="5599659"/>
            <a:chOff x="281940" y="1940051"/>
            <a:chExt cx="8513445" cy="3672840"/>
          </a:xfrm>
        </p:grpSpPr>
        <p:pic>
          <p:nvPicPr>
            <p:cNvPr id="5" name="object 4">
              <a:extLst>
                <a:ext uri="{FF2B5EF4-FFF2-40B4-BE49-F238E27FC236}">
                  <a16:creationId xmlns:a16="http://schemas.microsoft.com/office/drawing/2014/main" id="{B53E4FC2-CCFF-16C0-04EF-559FAAA92E88}"/>
                </a:ext>
              </a:extLst>
            </p:cNvPr>
            <p:cNvPicPr/>
            <p:nvPr/>
          </p:nvPicPr>
          <p:blipFill>
            <a:blip r:embed="rId2" cstate="print"/>
            <a:stretch>
              <a:fillRect/>
            </a:stretch>
          </p:blipFill>
          <p:spPr>
            <a:xfrm>
              <a:off x="310896" y="1969007"/>
              <a:ext cx="8455152" cy="3614928"/>
            </a:xfrm>
            <a:prstGeom prst="rect">
              <a:avLst/>
            </a:prstGeom>
          </p:spPr>
        </p:pic>
        <p:sp>
          <p:nvSpPr>
            <p:cNvPr id="6" name="object 5">
              <a:extLst>
                <a:ext uri="{FF2B5EF4-FFF2-40B4-BE49-F238E27FC236}">
                  <a16:creationId xmlns:a16="http://schemas.microsoft.com/office/drawing/2014/main" id="{549440B7-2957-6D7C-1872-095718C791BD}"/>
                </a:ext>
              </a:extLst>
            </p:cNvPr>
            <p:cNvSpPr/>
            <p:nvPr/>
          </p:nvSpPr>
          <p:spPr>
            <a:xfrm>
              <a:off x="296418" y="1954529"/>
              <a:ext cx="8484235" cy="3644265"/>
            </a:xfrm>
            <a:custGeom>
              <a:avLst/>
              <a:gdLst/>
              <a:ahLst/>
              <a:cxnLst/>
              <a:rect l="l" t="t" r="r" b="b"/>
              <a:pathLst>
                <a:path w="8484235" h="3644265">
                  <a:moveTo>
                    <a:pt x="0" y="3643884"/>
                  </a:moveTo>
                  <a:lnTo>
                    <a:pt x="8484108" y="3643884"/>
                  </a:lnTo>
                  <a:lnTo>
                    <a:pt x="8484108" y="0"/>
                  </a:lnTo>
                  <a:lnTo>
                    <a:pt x="0" y="0"/>
                  </a:lnTo>
                  <a:lnTo>
                    <a:pt x="0" y="3643884"/>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76957795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775" y="960120"/>
            <a:ext cx="22470099" cy="11795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object 2">
            <a:extLst>
              <a:ext uri="{FF2B5EF4-FFF2-40B4-BE49-F238E27FC236}">
                <a16:creationId xmlns:a16="http://schemas.microsoft.com/office/drawing/2014/main" id="{FF3863A8-90A9-D4A7-DE87-D400132CBB42}"/>
              </a:ext>
            </a:extLst>
          </p:cNvPr>
          <p:cNvGrpSpPr/>
          <p:nvPr/>
        </p:nvGrpSpPr>
        <p:grpSpPr>
          <a:xfrm>
            <a:off x="1323054" y="2086597"/>
            <a:ext cx="21732502" cy="9542165"/>
            <a:chOff x="252221" y="1649729"/>
            <a:chExt cx="8630920" cy="3779520"/>
          </a:xfrm>
        </p:grpSpPr>
        <p:pic>
          <p:nvPicPr>
            <p:cNvPr id="4" name="object 3">
              <a:extLst>
                <a:ext uri="{FF2B5EF4-FFF2-40B4-BE49-F238E27FC236}">
                  <a16:creationId xmlns:a16="http://schemas.microsoft.com/office/drawing/2014/main" id="{2A39D5F8-997F-BD10-97EA-10A13A752873}"/>
                </a:ext>
              </a:extLst>
            </p:cNvPr>
            <p:cNvPicPr/>
            <p:nvPr/>
          </p:nvPicPr>
          <p:blipFill>
            <a:blip r:embed="rId2" cstate="print"/>
            <a:stretch>
              <a:fillRect/>
            </a:stretch>
          </p:blipFill>
          <p:spPr>
            <a:xfrm>
              <a:off x="266699" y="1664207"/>
              <a:ext cx="8601456" cy="3750564"/>
            </a:xfrm>
            <a:prstGeom prst="rect">
              <a:avLst/>
            </a:prstGeom>
          </p:spPr>
        </p:pic>
        <p:sp>
          <p:nvSpPr>
            <p:cNvPr id="5" name="object 4">
              <a:extLst>
                <a:ext uri="{FF2B5EF4-FFF2-40B4-BE49-F238E27FC236}">
                  <a16:creationId xmlns:a16="http://schemas.microsoft.com/office/drawing/2014/main" id="{8F11B5D3-60A2-66F0-B0CF-208F9206AE3F}"/>
                </a:ext>
              </a:extLst>
            </p:cNvPr>
            <p:cNvSpPr/>
            <p:nvPr/>
          </p:nvSpPr>
          <p:spPr>
            <a:xfrm>
              <a:off x="252221" y="1649729"/>
              <a:ext cx="8630920" cy="3779520"/>
            </a:xfrm>
            <a:custGeom>
              <a:avLst/>
              <a:gdLst/>
              <a:ahLst/>
              <a:cxnLst/>
              <a:rect l="l" t="t" r="r" b="b"/>
              <a:pathLst>
                <a:path w="8630920" h="3779520">
                  <a:moveTo>
                    <a:pt x="0" y="3779520"/>
                  </a:moveTo>
                  <a:lnTo>
                    <a:pt x="8630412" y="3779520"/>
                  </a:lnTo>
                  <a:lnTo>
                    <a:pt x="8630412" y="0"/>
                  </a:lnTo>
                  <a:lnTo>
                    <a:pt x="0" y="0"/>
                  </a:lnTo>
                  <a:lnTo>
                    <a:pt x="0" y="3779520"/>
                  </a:lnTo>
                  <a:close/>
                </a:path>
              </a:pathLst>
            </a:custGeom>
            <a:ln w="28955">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98871034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2116" y="-507340"/>
            <a:ext cx="3654324" cy="2753978"/>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782817" y="844292"/>
            <a:ext cx="1290400" cy="12907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0081733" y="1310280"/>
            <a:ext cx="1374585" cy="137494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708412" y="0"/>
            <a:ext cx="5669238"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48533" y="12231002"/>
            <a:ext cx="2988248"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04199" y="12906286"/>
            <a:ext cx="1629382"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object 2">
            <a:extLst>
              <a:ext uri="{FF2B5EF4-FFF2-40B4-BE49-F238E27FC236}">
                <a16:creationId xmlns:a16="http://schemas.microsoft.com/office/drawing/2014/main" id="{C61D11D5-8D2F-2FC8-9519-753C8900CD74}"/>
              </a:ext>
            </a:extLst>
          </p:cNvPr>
          <p:cNvGrpSpPr/>
          <p:nvPr/>
        </p:nvGrpSpPr>
        <p:grpSpPr>
          <a:xfrm>
            <a:off x="1286598" y="2236565"/>
            <a:ext cx="21804453" cy="9242867"/>
            <a:chOff x="153162" y="1806701"/>
            <a:chExt cx="19843322" cy="9502982"/>
          </a:xfrm>
        </p:grpSpPr>
        <p:pic>
          <p:nvPicPr>
            <p:cNvPr id="7" name="object 3">
              <a:extLst>
                <a:ext uri="{FF2B5EF4-FFF2-40B4-BE49-F238E27FC236}">
                  <a16:creationId xmlns:a16="http://schemas.microsoft.com/office/drawing/2014/main" id="{34EEF932-B926-9FCC-29BC-490BA59DF22E}"/>
                </a:ext>
              </a:extLst>
            </p:cNvPr>
            <p:cNvPicPr/>
            <p:nvPr/>
          </p:nvPicPr>
          <p:blipFill>
            <a:blip r:embed="rId2" cstate="print"/>
            <a:stretch>
              <a:fillRect/>
            </a:stretch>
          </p:blipFill>
          <p:spPr>
            <a:xfrm>
              <a:off x="167640" y="1821178"/>
              <a:ext cx="19828844" cy="9488505"/>
            </a:xfrm>
            <a:prstGeom prst="rect">
              <a:avLst/>
            </a:prstGeom>
          </p:spPr>
        </p:pic>
        <p:sp>
          <p:nvSpPr>
            <p:cNvPr id="8" name="object 4">
              <a:extLst>
                <a:ext uri="{FF2B5EF4-FFF2-40B4-BE49-F238E27FC236}">
                  <a16:creationId xmlns:a16="http://schemas.microsoft.com/office/drawing/2014/main" id="{3B498646-8E37-4F2C-4B35-41B1483A2016}"/>
                </a:ext>
              </a:extLst>
            </p:cNvPr>
            <p:cNvSpPr/>
            <p:nvPr/>
          </p:nvSpPr>
          <p:spPr>
            <a:xfrm>
              <a:off x="153162" y="1806701"/>
              <a:ext cx="8829040" cy="3249295"/>
            </a:xfrm>
            <a:custGeom>
              <a:avLst/>
              <a:gdLst/>
              <a:ahLst/>
              <a:cxnLst/>
              <a:rect l="l" t="t" r="r" b="b"/>
              <a:pathLst>
                <a:path w="8829040" h="3249295">
                  <a:moveTo>
                    <a:pt x="0" y="3249168"/>
                  </a:moveTo>
                  <a:lnTo>
                    <a:pt x="8828532" y="3249168"/>
                  </a:lnTo>
                  <a:lnTo>
                    <a:pt x="8828532" y="0"/>
                  </a:lnTo>
                  <a:lnTo>
                    <a:pt x="0" y="0"/>
                  </a:lnTo>
                  <a:lnTo>
                    <a:pt x="0" y="3249168"/>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365111773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
            <a:ext cx="8805123" cy="13716002"/>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8858" y="0"/>
            <a:ext cx="4872359" cy="13716002"/>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75C9A75-42CE-0466-F040-6CDA1BD65136}"/>
              </a:ext>
            </a:extLst>
          </p:cNvPr>
          <p:cNvSpPr>
            <a:spLocks noGrp="1"/>
          </p:cNvSpPr>
          <p:nvPr>
            <p:ph type="title"/>
          </p:nvPr>
        </p:nvSpPr>
        <p:spPr>
          <a:xfrm>
            <a:off x="1069761" y="1371600"/>
            <a:ext cx="5559094" cy="10210800"/>
          </a:xfrm>
        </p:spPr>
        <p:txBody>
          <a:bodyPr vert="horz" lIns="91440" tIns="45720" rIns="91440" bIns="45720" rtlCol="0" anchor="ctr">
            <a:normAutofit/>
          </a:bodyPr>
          <a:lstStyle/>
          <a:p>
            <a:pPr defTabSz="914400"/>
            <a:r>
              <a:rPr lang="en-US" sz="5600" kern="1200" dirty="0">
                <a:solidFill>
                  <a:srgbClr val="FFFFFF"/>
                </a:solidFill>
                <a:latin typeface="+mj-lt"/>
                <a:ea typeface="+mj-ea"/>
                <a:cs typeface="+mj-cs"/>
              </a:rPr>
              <a:t>INVESTMENT SUBSIDY LIMIT</a:t>
            </a:r>
          </a:p>
        </p:txBody>
      </p:sp>
      <p:grpSp>
        <p:nvGrpSpPr>
          <p:cNvPr id="4" name="object 3">
            <a:extLst>
              <a:ext uri="{FF2B5EF4-FFF2-40B4-BE49-F238E27FC236}">
                <a16:creationId xmlns:a16="http://schemas.microsoft.com/office/drawing/2014/main" id="{A10863F2-C5B7-0E17-B473-39889E1985FA}"/>
              </a:ext>
            </a:extLst>
          </p:cNvPr>
          <p:cNvGrpSpPr/>
          <p:nvPr/>
        </p:nvGrpSpPr>
        <p:grpSpPr>
          <a:xfrm>
            <a:off x="9085669" y="2815388"/>
            <a:ext cx="14424036" cy="6665495"/>
            <a:chOff x="90677" y="1972817"/>
            <a:chExt cx="9011920" cy="3679190"/>
          </a:xfrm>
        </p:grpSpPr>
        <p:pic>
          <p:nvPicPr>
            <p:cNvPr id="5" name="object 4">
              <a:extLst>
                <a:ext uri="{FF2B5EF4-FFF2-40B4-BE49-F238E27FC236}">
                  <a16:creationId xmlns:a16="http://schemas.microsoft.com/office/drawing/2014/main" id="{A1086B1E-76B6-7CE7-7A95-C1D7269B79FF}"/>
                </a:ext>
              </a:extLst>
            </p:cNvPr>
            <p:cNvPicPr/>
            <p:nvPr/>
          </p:nvPicPr>
          <p:blipFill>
            <a:blip r:embed="rId2" cstate="print"/>
            <a:stretch>
              <a:fillRect/>
            </a:stretch>
          </p:blipFill>
          <p:spPr>
            <a:xfrm>
              <a:off x="105155" y="1987295"/>
              <a:ext cx="8982456" cy="3649979"/>
            </a:xfrm>
            <a:prstGeom prst="rect">
              <a:avLst/>
            </a:prstGeom>
          </p:spPr>
        </p:pic>
        <p:sp>
          <p:nvSpPr>
            <p:cNvPr id="6" name="object 5">
              <a:extLst>
                <a:ext uri="{FF2B5EF4-FFF2-40B4-BE49-F238E27FC236}">
                  <a16:creationId xmlns:a16="http://schemas.microsoft.com/office/drawing/2014/main" id="{190B40E1-482C-BB81-AE2E-AE9FE974ABA6}"/>
                </a:ext>
              </a:extLst>
            </p:cNvPr>
            <p:cNvSpPr/>
            <p:nvPr/>
          </p:nvSpPr>
          <p:spPr>
            <a:xfrm>
              <a:off x="90677" y="1972817"/>
              <a:ext cx="9011920" cy="3679190"/>
            </a:xfrm>
            <a:custGeom>
              <a:avLst/>
              <a:gdLst/>
              <a:ahLst/>
              <a:cxnLst/>
              <a:rect l="l" t="t" r="r" b="b"/>
              <a:pathLst>
                <a:path w="9011920" h="3679190">
                  <a:moveTo>
                    <a:pt x="0" y="3678936"/>
                  </a:moveTo>
                  <a:lnTo>
                    <a:pt x="9011412" y="3678936"/>
                  </a:lnTo>
                  <a:lnTo>
                    <a:pt x="9011412" y="0"/>
                  </a:lnTo>
                  <a:lnTo>
                    <a:pt x="0" y="0"/>
                  </a:lnTo>
                  <a:lnTo>
                    <a:pt x="0" y="3678936"/>
                  </a:lnTo>
                  <a:close/>
                </a:path>
              </a:pathLst>
            </a:custGeom>
            <a:ln w="28955">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61116765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042016" y="1822232"/>
            <a:ext cx="1375150" cy="11421930"/>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740870"/>
            <a:ext cx="1054177" cy="1050329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599911" y="1286934"/>
            <a:ext cx="818529" cy="1104282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0643" y="1288764"/>
            <a:ext cx="7710040" cy="1050329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C297C220-0088-8616-62B5-4F62CF59B3D0}"/>
              </a:ext>
            </a:extLst>
          </p:cNvPr>
          <p:cNvSpPr>
            <a:spLocks noGrp="1"/>
          </p:cNvSpPr>
          <p:nvPr>
            <p:ph type="title"/>
          </p:nvPr>
        </p:nvSpPr>
        <p:spPr>
          <a:xfrm>
            <a:off x="1729591" y="1386238"/>
            <a:ext cx="7571092" cy="3995318"/>
          </a:xfrm>
        </p:spPr>
        <p:txBody>
          <a:bodyPr vert="horz" lIns="91440" tIns="45720" rIns="91440" bIns="45720" rtlCol="0" anchor="ctr">
            <a:normAutofit/>
          </a:bodyPr>
          <a:lstStyle/>
          <a:p>
            <a:pPr defTabSz="914400"/>
            <a:r>
              <a:rPr lang="en-US" sz="6700" kern="1200" dirty="0">
                <a:solidFill>
                  <a:srgbClr val="FFFFFF"/>
                </a:solidFill>
                <a:latin typeface="+mj-lt"/>
                <a:ea typeface="+mj-ea"/>
                <a:cs typeface="+mj-cs"/>
              </a:rPr>
              <a:t>HOME MAXIMUM PER-UNIT SUBSIDY LIMITS</a:t>
            </a:r>
          </a:p>
        </p:txBody>
      </p:sp>
      <p:sp>
        <p:nvSpPr>
          <p:cNvPr id="3" name="Text Placeholder 2">
            <a:extLst>
              <a:ext uri="{FF2B5EF4-FFF2-40B4-BE49-F238E27FC236}">
                <a16:creationId xmlns:a16="http://schemas.microsoft.com/office/drawing/2014/main" id="{954D04BF-56C2-EE8F-51F2-054F00210A1D}"/>
              </a:ext>
            </a:extLst>
          </p:cNvPr>
          <p:cNvSpPr>
            <a:spLocks noGrp="1"/>
          </p:cNvSpPr>
          <p:nvPr>
            <p:ph type="body" sz="quarter" idx="15"/>
          </p:nvPr>
        </p:nvSpPr>
        <p:spPr>
          <a:xfrm>
            <a:off x="1590643" y="5505923"/>
            <a:ext cx="7719309" cy="3650523"/>
          </a:xfrm>
        </p:spPr>
        <p:txBody>
          <a:bodyPr vert="horz" lIns="91440" tIns="45720" rIns="91440" bIns="45720" rtlCol="0" anchor="t">
            <a:normAutofit/>
          </a:bodyPr>
          <a:lstStyle/>
          <a:p>
            <a:pPr marL="0" indent="0" defTabSz="914400">
              <a:buNone/>
            </a:pPr>
            <a:r>
              <a:rPr lang="en-US" u="sng" spc="-10" dirty="0">
                <a:solidFill>
                  <a:schemeClr val="bg1"/>
                </a:solidFill>
                <a:uFill>
                  <a:solidFill>
                    <a:srgbClr val="48701E"/>
                  </a:solidFill>
                </a:uFill>
                <a:ea typeface="+mn-ea"/>
                <a:cs typeface="+mn-cs"/>
                <a:hlinkClick r:id="rId2">
                  <a:extLst>
                    <a:ext uri="{A12FA001-AC4F-418D-AE19-62706E023703}">
                      <ahyp:hlinkClr xmlns:ahyp="http://schemas.microsoft.com/office/drawing/2018/hyperlinkcolor" val="tx"/>
                    </a:ext>
                  </a:extLst>
                </a:hlinkClick>
              </a:rPr>
              <a:t>https://www.hudexchange.info/resource/2315/home-</a:t>
            </a:r>
            <a:r>
              <a:rPr lang="en-US" u="sng" spc="-25" dirty="0">
                <a:solidFill>
                  <a:schemeClr val="bg1"/>
                </a:solidFill>
                <a:uFill>
                  <a:solidFill>
                    <a:srgbClr val="48701E"/>
                  </a:solidFill>
                </a:uFill>
                <a:ea typeface="+mn-ea"/>
                <a:cs typeface="+mn-cs"/>
                <a:hlinkClick r:id="rId2">
                  <a:extLst>
                    <a:ext uri="{A12FA001-AC4F-418D-AE19-62706E023703}">
                      <ahyp:hlinkClr xmlns:ahyp="http://schemas.microsoft.com/office/drawing/2018/hyperlinkcolor" val="tx"/>
                    </a:ext>
                  </a:extLst>
                </a:hlinkClick>
              </a:rPr>
              <a:t>per-</a:t>
            </a:r>
            <a:r>
              <a:rPr lang="en-US" u="sng" spc="-10" dirty="0">
                <a:solidFill>
                  <a:schemeClr val="bg1"/>
                </a:solidFill>
                <a:uFill>
                  <a:solidFill>
                    <a:srgbClr val="48701E"/>
                  </a:solidFill>
                </a:uFill>
                <a:ea typeface="+mn-ea"/>
                <a:cs typeface="+mn-cs"/>
                <a:hlinkClick r:id="rId2">
                  <a:extLst>
                    <a:ext uri="{A12FA001-AC4F-418D-AE19-62706E023703}">
                      <ahyp:hlinkClr xmlns:ahyp="http://schemas.microsoft.com/office/drawing/2018/hyperlinkcolor" val="tx"/>
                    </a:ext>
                  </a:extLst>
                </a:hlinkClick>
              </a:rPr>
              <a:t>unit-subsidy/</a:t>
            </a:r>
            <a:endParaRPr lang="en-US" dirty="0">
              <a:solidFill>
                <a:schemeClr val="bg1"/>
              </a:solidFill>
              <a:ea typeface="+mn-ea"/>
              <a:cs typeface="+mn-cs"/>
            </a:endParaRPr>
          </a:p>
          <a:p>
            <a:pPr indent="-228600" defTabSz="914400"/>
            <a:endParaRPr lang="en-US" dirty="0">
              <a:solidFill>
                <a:srgbClr val="FEFFFF"/>
              </a:solidFill>
              <a:ea typeface="+mn-ea"/>
              <a:cs typeface="+mn-cs"/>
            </a:endParaRPr>
          </a:p>
        </p:txBody>
      </p:sp>
      <p:pic>
        <p:nvPicPr>
          <p:cNvPr id="8" name="Picture 7">
            <a:extLst>
              <a:ext uri="{FF2B5EF4-FFF2-40B4-BE49-F238E27FC236}">
                <a16:creationId xmlns:a16="http://schemas.microsoft.com/office/drawing/2014/main" id="{BCE9DDF4-E64E-0608-A518-693EEA690908}"/>
              </a:ext>
            </a:extLst>
          </p:cNvPr>
          <p:cNvPicPr>
            <a:picLocks noChangeAspect="1"/>
          </p:cNvPicPr>
          <p:nvPr/>
        </p:nvPicPr>
        <p:blipFill>
          <a:blip r:embed="rId3"/>
          <a:stretch>
            <a:fillRect/>
          </a:stretch>
        </p:blipFill>
        <p:spPr>
          <a:xfrm>
            <a:off x="9488305" y="1336833"/>
            <a:ext cx="14605354" cy="9871941"/>
          </a:xfrm>
          <a:prstGeom prst="rect">
            <a:avLst/>
          </a:prstGeom>
        </p:spPr>
      </p:pic>
    </p:spTree>
    <p:extLst>
      <p:ext uri="{BB962C8B-B14F-4D97-AF65-F5344CB8AC3E}">
        <p14:creationId xmlns:p14="http://schemas.microsoft.com/office/powerpoint/2010/main" val="188333320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4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4482F1-CE2E-8378-2A8D-FD19F3AEF6DB}"/>
              </a:ext>
            </a:extLst>
          </p:cNvPr>
          <p:cNvSpPr txBox="1"/>
          <p:nvPr/>
        </p:nvSpPr>
        <p:spPr>
          <a:xfrm>
            <a:off x="17923926" y="2152420"/>
            <a:ext cx="6089479" cy="613016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800" kern="1200" dirty="0">
                <a:solidFill>
                  <a:schemeClr val="tx1"/>
                </a:solidFill>
                <a:latin typeface="+mj-lt"/>
                <a:ea typeface="+mj-ea"/>
                <a:cs typeface="+mj-cs"/>
              </a:rPr>
              <a:t>SECTION 234 BASIC MORTGAGE LIMITS</a:t>
            </a:r>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865711" y="-1652231"/>
            <a:ext cx="3430956" cy="171623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012" y="1328616"/>
            <a:ext cx="16161054" cy="112006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F52B46B-734D-DBAF-1A1D-E79A58C0FB28}"/>
              </a:ext>
            </a:extLst>
          </p:cNvPr>
          <p:cNvPicPr>
            <a:picLocks noChangeAspect="1"/>
          </p:cNvPicPr>
          <p:nvPr/>
        </p:nvPicPr>
        <p:blipFill>
          <a:blip r:embed="rId2"/>
          <a:stretch>
            <a:fillRect/>
          </a:stretch>
        </p:blipFill>
        <p:spPr>
          <a:xfrm>
            <a:off x="1918977" y="1186704"/>
            <a:ext cx="13555075" cy="10423812"/>
          </a:xfrm>
          <a:prstGeom prst="rect">
            <a:avLst/>
          </a:prstGeom>
        </p:spPr>
      </p:pic>
      <p:sp>
        <p:nvSpPr>
          <p:cNvPr id="13"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896305" y="6784234"/>
            <a:ext cx="3438144" cy="3046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A37495F-500F-F12E-5593-4D6FFB7E2585}"/>
              </a:ext>
            </a:extLst>
          </p:cNvPr>
          <p:cNvSpPr txBox="1"/>
          <p:nvPr/>
        </p:nvSpPr>
        <p:spPr>
          <a:xfrm>
            <a:off x="979596" y="11893228"/>
            <a:ext cx="21757341" cy="1200329"/>
          </a:xfrm>
          <a:prstGeom prst="rect">
            <a:avLst/>
          </a:prstGeom>
          <a:noFill/>
        </p:spPr>
        <p:txBody>
          <a:bodyPr wrap="square" rtlCol="0">
            <a:spAutoFit/>
          </a:bodyPr>
          <a:lstStyle/>
          <a:p>
            <a:r>
              <a:rPr lang="en-US" dirty="0">
                <a:hlinkClick r:id="rId3"/>
              </a:rPr>
              <a:t>Federal Register :: Annual Indexing of Basic Statutory Mortgage Limits for Multifamily Housing Programs; Annual Indexing of Substantial Rehabilitation Threshold</a:t>
            </a:r>
            <a:endParaRPr lang="en-US" dirty="0"/>
          </a:p>
        </p:txBody>
      </p:sp>
    </p:spTree>
    <p:extLst>
      <p:ext uri="{BB962C8B-B14F-4D97-AF65-F5344CB8AC3E}">
        <p14:creationId xmlns:p14="http://schemas.microsoft.com/office/powerpoint/2010/main" val="4071138587"/>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9206" y="2044700"/>
            <a:ext cx="1418855" cy="4191002"/>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9206" y="1675488"/>
            <a:ext cx="806240" cy="3410862"/>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88984" y="1281788"/>
            <a:ext cx="336462" cy="3426390"/>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440560" y="1271432"/>
            <a:ext cx="657053" cy="348472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87774" y="1271430"/>
            <a:ext cx="21810045" cy="308291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70CA372-FF42-F778-286F-6EC626B0DC52}"/>
              </a:ext>
            </a:extLst>
          </p:cNvPr>
          <p:cNvSpPr>
            <a:spLocks noGrp="1"/>
          </p:cNvSpPr>
          <p:nvPr>
            <p:ph type="title"/>
          </p:nvPr>
        </p:nvSpPr>
        <p:spPr>
          <a:xfrm>
            <a:off x="1916512" y="1600784"/>
            <a:ext cx="20524048" cy="2424204"/>
          </a:xfrm>
        </p:spPr>
        <p:txBody>
          <a:bodyPr vert="horz" lIns="91440" tIns="45720" rIns="91440" bIns="45720" rtlCol="0" anchor="ctr">
            <a:normAutofit/>
          </a:bodyPr>
          <a:lstStyle/>
          <a:p>
            <a:pPr defTabSz="914400"/>
            <a:r>
              <a:rPr lang="en-US" sz="8000" kern="1200">
                <a:solidFill>
                  <a:srgbClr val="FFFFFF"/>
                </a:solidFill>
                <a:latin typeface="+mj-lt"/>
                <a:ea typeface="+mj-ea"/>
                <a:cs typeface="+mj-cs"/>
              </a:rPr>
              <a:t>SUBSIDY LIMITS</a:t>
            </a:r>
          </a:p>
        </p:txBody>
      </p:sp>
      <p:sp>
        <p:nvSpPr>
          <p:cNvPr id="3" name="Text Placeholder 2">
            <a:extLst>
              <a:ext uri="{FF2B5EF4-FFF2-40B4-BE49-F238E27FC236}">
                <a16:creationId xmlns:a16="http://schemas.microsoft.com/office/drawing/2014/main" id="{23591C67-E5A4-B3EC-C333-6E978E0176EB}"/>
              </a:ext>
            </a:extLst>
          </p:cNvPr>
          <p:cNvSpPr>
            <a:spLocks noGrp="1"/>
          </p:cNvSpPr>
          <p:nvPr>
            <p:ph type="body" sz="quarter" idx="10"/>
          </p:nvPr>
        </p:nvSpPr>
        <p:spPr>
          <a:xfrm>
            <a:off x="2734535" y="4980872"/>
            <a:ext cx="19412933" cy="7134346"/>
          </a:xfrm>
        </p:spPr>
        <p:txBody>
          <a:bodyPr vert="horz" lIns="91440" tIns="45720" rIns="91440" bIns="45720" rtlCol="0" anchor="ctr">
            <a:normAutofit/>
          </a:bodyPr>
          <a:lstStyle/>
          <a:p>
            <a:pPr indent="-228600" defTabSz="914400">
              <a:buFont typeface="Arial" panose="020B0604020202020204" pitchFamily="34" charset="0"/>
              <a:buChar char="•"/>
            </a:pPr>
            <a:r>
              <a:rPr lang="en-US">
                <a:ea typeface="+mn-ea"/>
                <a:cs typeface="+mn-cs"/>
              </a:rPr>
              <a:t>NHTF - The HTF regulation [24 CFR 93.300(a)] requires grantees (states) to establish the maximum amount of HTF funds that may be invested per-unit, with adjustments for the number of bedrooms and the geographic location of the project. The regulation requires the maximums be reasonable and based on actual costs of developing housing in the area of the project.</a:t>
            </a:r>
          </a:p>
          <a:p>
            <a:pPr indent="-228600" defTabSz="914400">
              <a:buFont typeface="Arial" panose="020B0604020202020204" pitchFamily="34" charset="0"/>
              <a:buChar char="•"/>
            </a:pPr>
            <a:r>
              <a:rPr lang="en-US">
                <a:ea typeface="+mn-ea"/>
                <a:cs typeface="+mn-cs"/>
              </a:rPr>
              <a:t>NHTF – DCA matches subsidy limits for HOME units</a:t>
            </a:r>
          </a:p>
          <a:p>
            <a:pPr indent="-228600" defTabSz="914400">
              <a:buFont typeface="Arial" panose="020B0604020202020204" pitchFamily="34" charset="0"/>
              <a:buChar char="•"/>
            </a:pPr>
            <a:r>
              <a:rPr lang="en-US">
                <a:ea typeface="+mn-ea"/>
                <a:cs typeface="+mn-cs"/>
              </a:rPr>
              <a:t>TCAP – no subsidy limit</a:t>
            </a:r>
          </a:p>
          <a:p>
            <a:pPr indent="-228600" defTabSz="914400">
              <a:buFont typeface="Arial" panose="020B0604020202020204" pitchFamily="34" charset="0"/>
              <a:buChar char="•"/>
            </a:pPr>
            <a:endParaRPr lang="en-US">
              <a:ea typeface="+mn-ea"/>
              <a:cs typeface="+mn-cs"/>
            </a:endParaRPr>
          </a:p>
        </p:txBody>
      </p:sp>
    </p:spTree>
    <p:extLst>
      <p:ext uri="{BB962C8B-B14F-4D97-AF65-F5344CB8AC3E}">
        <p14:creationId xmlns:p14="http://schemas.microsoft.com/office/powerpoint/2010/main" val="304135445"/>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
            <a:ext cx="8805123" cy="13716002"/>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8858" y="0"/>
            <a:ext cx="4872359" cy="13716002"/>
            <a:chOff x="1320800" y="0"/>
            <a:chExt cx="2436813" cy="6858001"/>
          </a:xfrm>
        </p:grpSpPr>
        <p:sp>
          <p:nvSpPr>
            <p:cNvPr id="3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5" name="Title 4">
            <a:extLst>
              <a:ext uri="{FF2B5EF4-FFF2-40B4-BE49-F238E27FC236}">
                <a16:creationId xmlns:a16="http://schemas.microsoft.com/office/drawing/2014/main" id="{1ED4E08C-6871-BD7C-C846-1A8EADB133AC}"/>
              </a:ext>
            </a:extLst>
          </p:cNvPr>
          <p:cNvSpPr>
            <a:spLocks noGrp="1"/>
          </p:cNvSpPr>
          <p:nvPr>
            <p:ph type="title"/>
          </p:nvPr>
        </p:nvSpPr>
        <p:spPr>
          <a:xfrm>
            <a:off x="1069761" y="1371600"/>
            <a:ext cx="5559094" cy="10210800"/>
          </a:xfrm>
        </p:spPr>
        <p:txBody>
          <a:bodyPr vert="horz" lIns="91440" tIns="45720" rIns="91440" bIns="45720" rtlCol="0" anchor="ctr">
            <a:normAutofit/>
          </a:bodyPr>
          <a:lstStyle/>
          <a:p>
            <a:pPr defTabSz="914400"/>
            <a:r>
              <a:rPr lang="en-US" sz="7400" kern="1200">
                <a:solidFill>
                  <a:srgbClr val="FFFFFF"/>
                </a:solidFill>
                <a:latin typeface="+mj-lt"/>
                <a:ea typeface="+mj-ea"/>
                <a:cs typeface="+mj-cs"/>
              </a:rPr>
              <a:t>MAXIMUM HOME INVESTED</a:t>
            </a:r>
          </a:p>
        </p:txBody>
      </p:sp>
      <p:grpSp>
        <p:nvGrpSpPr>
          <p:cNvPr id="7" name="object 3">
            <a:extLst>
              <a:ext uri="{FF2B5EF4-FFF2-40B4-BE49-F238E27FC236}">
                <a16:creationId xmlns:a16="http://schemas.microsoft.com/office/drawing/2014/main" id="{9077AAB8-B286-3380-FBF1-1EB1BEA986CD}"/>
              </a:ext>
            </a:extLst>
          </p:cNvPr>
          <p:cNvGrpSpPr/>
          <p:nvPr/>
        </p:nvGrpSpPr>
        <p:grpSpPr>
          <a:xfrm>
            <a:off x="9485617" y="2099343"/>
            <a:ext cx="14192530" cy="2376403"/>
            <a:chOff x="89915" y="1598675"/>
            <a:chExt cx="8953500" cy="1363980"/>
          </a:xfrm>
        </p:grpSpPr>
        <p:pic>
          <p:nvPicPr>
            <p:cNvPr id="8" name="object 4">
              <a:extLst>
                <a:ext uri="{FF2B5EF4-FFF2-40B4-BE49-F238E27FC236}">
                  <a16:creationId xmlns:a16="http://schemas.microsoft.com/office/drawing/2014/main" id="{55B5F70A-9D02-FBE4-9D3A-8975DCF39C2B}"/>
                </a:ext>
              </a:extLst>
            </p:cNvPr>
            <p:cNvPicPr/>
            <p:nvPr/>
          </p:nvPicPr>
          <p:blipFill>
            <a:blip r:embed="rId2" cstate="print"/>
            <a:stretch>
              <a:fillRect/>
            </a:stretch>
          </p:blipFill>
          <p:spPr>
            <a:xfrm>
              <a:off x="94487" y="1603247"/>
              <a:ext cx="8944356" cy="1354836"/>
            </a:xfrm>
            <a:prstGeom prst="rect">
              <a:avLst/>
            </a:prstGeom>
          </p:spPr>
        </p:pic>
        <p:sp>
          <p:nvSpPr>
            <p:cNvPr id="9" name="object 5">
              <a:extLst>
                <a:ext uri="{FF2B5EF4-FFF2-40B4-BE49-F238E27FC236}">
                  <a16:creationId xmlns:a16="http://schemas.microsoft.com/office/drawing/2014/main" id="{52DE96C6-7C80-4214-AAD2-83F8FC6F256F}"/>
                </a:ext>
              </a:extLst>
            </p:cNvPr>
            <p:cNvSpPr/>
            <p:nvPr/>
          </p:nvSpPr>
          <p:spPr>
            <a:xfrm>
              <a:off x="89915" y="1598675"/>
              <a:ext cx="8953500" cy="1363980"/>
            </a:xfrm>
            <a:custGeom>
              <a:avLst/>
              <a:gdLst/>
              <a:ahLst/>
              <a:cxnLst/>
              <a:rect l="l" t="t" r="r" b="b"/>
              <a:pathLst>
                <a:path w="8953500" h="1363980">
                  <a:moveTo>
                    <a:pt x="0" y="1363979"/>
                  </a:moveTo>
                  <a:lnTo>
                    <a:pt x="8953500" y="1363979"/>
                  </a:lnTo>
                  <a:lnTo>
                    <a:pt x="8953500" y="0"/>
                  </a:lnTo>
                  <a:lnTo>
                    <a:pt x="0" y="0"/>
                  </a:lnTo>
                  <a:lnTo>
                    <a:pt x="0" y="1363979"/>
                  </a:lnTo>
                  <a:close/>
                </a:path>
              </a:pathLst>
            </a:custGeom>
            <a:ln w="9144">
              <a:solidFill>
                <a:srgbClr val="000000"/>
              </a:solidFill>
            </a:ln>
          </p:spPr>
          <p:txBody>
            <a:bodyPr wrap="square" lIns="0" tIns="0" rIns="0" bIns="0" rtlCol="0"/>
            <a:lstStyle/>
            <a:p>
              <a:endParaRPr/>
            </a:p>
          </p:txBody>
        </p:sp>
      </p:grpSp>
      <p:pic>
        <p:nvPicPr>
          <p:cNvPr id="13" name="object 7">
            <a:extLst>
              <a:ext uri="{FF2B5EF4-FFF2-40B4-BE49-F238E27FC236}">
                <a16:creationId xmlns:a16="http://schemas.microsoft.com/office/drawing/2014/main" id="{D9947371-AF47-A947-6B7C-0B200A47C8C9}"/>
              </a:ext>
            </a:extLst>
          </p:cNvPr>
          <p:cNvPicPr/>
          <p:nvPr/>
        </p:nvPicPr>
        <p:blipFill>
          <a:blip r:embed="rId3" cstate="print"/>
          <a:stretch>
            <a:fillRect/>
          </a:stretch>
        </p:blipFill>
        <p:spPr>
          <a:xfrm>
            <a:off x="9492863" y="5629836"/>
            <a:ext cx="14546231" cy="2816332"/>
          </a:xfrm>
          <a:prstGeom prst="rect">
            <a:avLst/>
          </a:prstGeom>
        </p:spPr>
      </p:pic>
    </p:spTree>
    <p:extLst>
      <p:ext uri="{BB962C8B-B14F-4D97-AF65-F5344CB8AC3E}">
        <p14:creationId xmlns:p14="http://schemas.microsoft.com/office/powerpoint/2010/main" val="357609115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DB316-0552-959F-C08D-DFA066494D14}"/>
              </a:ext>
            </a:extLst>
          </p:cNvPr>
          <p:cNvSpPr>
            <a:spLocks noGrp="1"/>
          </p:cNvSpPr>
          <p:nvPr>
            <p:ph type="title"/>
          </p:nvPr>
        </p:nvSpPr>
        <p:spPr/>
        <p:txBody>
          <a:bodyPr/>
          <a:lstStyle/>
          <a:p>
            <a:pPr algn="ctr"/>
            <a:r>
              <a:rPr lang="en-US" dirty="0"/>
              <a:t>MAXIMUM SUBSIDY &amp; DCA HEDGE</a:t>
            </a:r>
          </a:p>
        </p:txBody>
      </p:sp>
      <p:sp>
        <p:nvSpPr>
          <p:cNvPr id="5" name="object 6">
            <a:extLst>
              <a:ext uri="{FF2B5EF4-FFF2-40B4-BE49-F238E27FC236}">
                <a16:creationId xmlns:a16="http://schemas.microsoft.com/office/drawing/2014/main" id="{BDD92D56-2174-5041-F313-5723E0B8A5BE}"/>
              </a:ext>
            </a:extLst>
          </p:cNvPr>
          <p:cNvSpPr txBox="1">
            <a:spLocks noGrp="1"/>
          </p:cNvSpPr>
          <p:nvPr>
            <p:ph type="body" sz="quarter" idx="10"/>
          </p:nvPr>
        </p:nvSpPr>
        <p:spPr>
          <a:xfrm>
            <a:off x="839030" y="2259106"/>
            <a:ext cx="9643066" cy="8407430"/>
          </a:xfrm>
          <a:prstGeom prst="rect">
            <a:avLst/>
          </a:prstGeom>
        </p:spPr>
        <p:txBody>
          <a:bodyPr vert="horz" wrap="square" lIns="0" tIns="12700" rIns="0" bIns="0" rtlCol="0">
            <a:spAutoFit/>
          </a:bodyPr>
          <a:lstStyle/>
          <a:p>
            <a:pPr>
              <a:lnSpc>
                <a:spcPct val="100000"/>
              </a:lnSpc>
              <a:spcBef>
                <a:spcPts val="100"/>
              </a:spcBef>
            </a:pPr>
            <a:r>
              <a:rPr dirty="0">
                <a:solidFill>
                  <a:schemeClr val="accent2"/>
                </a:solidFill>
                <a:cs typeface="Tw Cen MT"/>
              </a:rPr>
              <a:t>It</a:t>
            </a:r>
            <a:r>
              <a:rPr spc="-20" dirty="0">
                <a:solidFill>
                  <a:schemeClr val="accent2"/>
                </a:solidFill>
                <a:cs typeface="Tw Cen MT"/>
              </a:rPr>
              <a:t> </a:t>
            </a:r>
            <a:r>
              <a:rPr dirty="0">
                <a:solidFill>
                  <a:schemeClr val="accent2"/>
                </a:solidFill>
                <a:cs typeface="Tw Cen MT"/>
              </a:rPr>
              <a:t>is</a:t>
            </a:r>
            <a:r>
              <a:rPr spc="-30" dirty="0">
                <a:solidFill>
                  <a:schemeClr val="accent2"/>
                </a:solidFill>
                <a:cs typeface="Tw Cen MT"/>
              </a:rPr>
              <a:t> </a:t>
            </a:r>
            <a:r>
              <a:rPr dirty="0">
                <a:solidFill>
                  <a:schemeClr val="accent2"/>
                </a:solidFill>
                <a:cs typeface="Tw Cen MT"/>
              </a:rPr>
              <a:t>DCA's</a:t>
            </a:r>
            <a:r>
              <a:rPr spc="-10" dirty="0">
                <a:solidFill>
                  <a:schemeClr val="accent2"/>
                </a:solidFill>
                <a:cs typeface="Tw Cen MT"/>
              </a:rPr>
              <a:t> </a:t>
            </a:r>
            <a:r>
              <a:rPr dirty="0">
                <a:solidFill>
                  <a:schemeClr val="accent2"/>
                </a:solidFill>
                <a:cs typeface="Tw Cen MT"/>
              </a:rPr>
              <a:t>internal</a:t>
            </a:r>
            <a:r>
              <a:rPr spc="-30" dirty="0">
                <a:solidFill>
                  <a:schemeClr val="accent2"/>
                </a:solidFill>
                <a:cs typeface="Tw Cen MT"/>
              </a:rPr>
              <a:t> </a:t>
            </a:r>
            <a:r>
              <a:rPr dirty="0">
                <a:solidFill>
                  <a:schemeClr val="accent2"/>
                </a:solidFill>
                <a:cs typeface="Tw Cen MT"/>
              </a:rPr>
              <a:t>policy</a:t>
            </a:r>
            <a:r>
              <a:rPr spc="-15" dirty="0">
                <a:solidFill>
                  <a:schemeClr val="accent2"/>
                </a:solidFill>
                <a:cs typeface="Tw Cen MT"/>
              </a:rPr>
              <a:t> </a:t>
            </a:r>
            <a:r>
              <a:rPr dirty="0">
                <a:solidFill>
                  <a:schemeClr val="accent2"/>
                </a:solidFill>
                <a:cs typeface="Tw Cen MT"/>
              </a:rPr>
              <a:t>to increase</a:t>
            </a:r>
            <a:r>
              <a:rPr spc="-30" dirty="0">
                <a:solidFill>
                  <a:schemeClr val="accent2"/>
                </a:solidFill>
                <a:cs typeface="Tw Cen MT"/>
              </a:rPr>
              <a:t> </a:t>
            </a:r>
            <a:r>
              <a:rPr dirty="0">
                <a:solidFill>
                  <a:schemeClr val="accent2"/>
                </a:solidFill>
                <a:cs typeface="Tw Cen MT"/>
              </a:rPr>
              <a:t>the</a:t>
            </a:r>
            <a:r>
              <a:rPr spc="-15" dirty="0">
                <a:solidFill>
                  <a:schemeClr val="accent2"/>
                </a:solidFill>
                <a:cs typeface="Tw Cen MT"/>
              </a:rPr>
              <a:t> u</a:t>
            </a:r>
            <a:r>
              <a:rPr dirty="0">
                <a:solidFill>
                  <a:schemeClr val="accent2"/>
                </a:solidFill>
                <a:cs typeface="Tw Cen MT"/>
              </a:rPr>
              <a:t>nits</a:t>
            </a:r>
            <a:r>
              <a:rPr spc="-30" dirty="0">
                <a:solidFill>
                  <a:schemeClr val="accent2"/>
                </a:solidFill>
                <a:cs typeface="Tw Cen MT"/>
              </a:rPr>
              <a:t> n</a:t>
            </a:r>
            <a:r>
              <a:rPr dirty="0">
                <a:solidFill>
                  <a:schemeClr val="accent2"/>
                </a:solidFill>
                <a:cs typeface="Tw Cen MT"/>
              </a:rPr>
              <a:t>eeded</a:t>
            </a:r>
            <a:r>
              <a:rPr spc="-15" dirty="0">
                <a:solidFill>
                  <a:schemeClr val="accent2"/>
                </a:solidFill>
                <a:cs typeface="Tw Cen MT"/>
              </a:rPr>
              <a:t> </a:t>
            </a:r>
            <a:r>
              <a:rPr dirty="0">
                <a:solidFill>
                  <a:schemeClr val="accent2"/>
                </a:solidFill>
                <a:cs typeface="Tw Cen MT"/>
              </a:rPr>
              <a:t>by</a:t>
            </a:r>
            <a:r>
              <a:rPr spc="5" dirty="0">
                <a:solidFill>
                  <a:schemeClr val="accent2"/>
                </a:solidFill>
                <a:cs typeface="Tw Cen MT"/>
              </a:rPr>
              <a:t> a </a:t>
            </a:r>
            <a:r>
              <a:rPr spc="-25" dirty="0">
                <a:solidFill>
                  <a:schemeClr val="accent2"/>
                </a:solidFill>
                <a:cs typeface="Tw Cen MT"/>
              </a:rPr>
              <a:t>10% hedge</a:t>
            </a:r>
          </a:p>
          <a:p>
            <a:pPr marL="0" indent="0">
              <a:lnSpc>
                <a:spcPct val="100000"/>
              </a:lnSpc>
              <a:spcBef>
                <a:spcPts val="100"/>
              </a:spcBef>
              <a:buNone/>
            </a:pPr>
            <a:endParaRPr dirty="0">
              <a:solidFill>
                <a:schemeClr val="accent2"/>
              </a:solidFill>
              <a:cs typeface="Tw Cen MT"/>
            </a:endParaRPr>
          </a:p>
          <a:p>
            <a:pPr marR="829944">
              <a:lnSpc>
                <a:spcPct val="100000"/>
              </a:lnSpc>
              <a:spcBef>
                <a:spcPts val="5"/>
              </a:spcBef>
            </a:pPr>
            <a:r>
              <a:rPr dirty="0">
                <a:solidFill>
                  <a:schemeClr val="accent2"/>
                </a:solidFill>
                <a:cs typeface="Tw Cen MT"/>
              </a:rPr>
              <a:t>So</a:t>
            </a:r>
            <a:r>
              <a:rPr spc="-15" dirty="0">
                <a:solidFill>
                  <a:schemeClr val="accent2"/>
                </a:solidFill>
                <a:cs typeface="Tw Cen MT"/>
              </a:rPr>
              <a:t> </a:t>
            </a:r>
            <a:r>
              <a:rPr dirty="0">
                <a:solidFill>
                  <a:schemeClr val="accent2"/>
                </a:solidFill>
                <a:cs typeface="Tw Cen MT"/>
              </a:rPr>
              <a:t>11</a:t>
            </a:r>
            <a:r>
              <a:rPr spc="-10" dirty="0">
                <a:solidFill>
                  <a:schemeClr val="accent2"/>
                </a:solidFill>
                <a:cs typeface="Tw Cen MT"/>
              </a:rPr>
              <a:t> </a:t>
            </a:r>
            <a:r>
              <a:rPr dirty="0">
                <a:solidFill>
                  <a:schemeClr val="accent2"/>
                </a:solidFill>
                <a:cs typeface="Tw Cen MT"/>
              </a:rPr>
              <a:t>units</a:t>
            </a:r>
            <a:r>
              <a:rPr spc="-25" dirty="0">
                <a:solidFill>
                  <a:schemeClr val="accent2"/>
                </a:solidFill>
                <a:cs typeface="Tw Cen MT"/>
              </a:rPr>
              <a:t> </a:t>
            </a:r>
            <a:r>
              <a:rPr dirty="0">
                <a:solidFill>
                  <a:schemeClr val="accent2"/>
                </a:solidFill>
                <a:cs typeface="Tw Cen MT"/>
              </a:rPr>
              <a:t>needed</a:t>
            </a:r>
            <a:r>
              <a:rPr spc="-20" dirty="0">
                <a:solidFill>
                  <a:schemeClr val="accent2"/>
                </a:solidFill>
                <a:cs typeface="Tw Cen MT"/>
              </a:rPr>
              <a:t> </a:t>
            </a:r>
            <a:r>
              <a:rPr dirty="0">
                <a:solidFill>
                  <a:schemeClr val="accent2"/>
                </a:solidFill>
                <a:cs typeface="Tw Cen MT"/>
              </a:rPr>
              <a:t>would</a:t>
            </a:r>
            <a:r>
              <a:rPr spc="-10" dirty="0">
                <a:solidFill>
                  <a:schemeClr val="accent2"/>
                </a:solidFill>
                <a:cs typeface="Tw Cen MT"/>
              </a:rPr>
              <a:t> </a:t>
            </a:r>
            <a:r>
              <a:rPr dirty="0">
                <a:solidFill>
                  <a:schemeClr val="accent2"/>
                </a:solidFill>
                <a:cs typeface="Tw Cen MT"/>
              </a:rPr>
              <a:t>go</a:t>
            </a:r>
            <a:r>
              <a:rPr spc="-10" dirty="0">
                <a:solidFill>
                  <a:schemeClr val="accent2"/>
                </a:solidFill>
                <a:cs typeface="Tw Cen MT"/>
              </a:rPr>
              <a:t> </a:t>
            </a:r>
            <a:r>
              <a:rPr dirty="0">
                <a:solidFill>
                  <a:schemeClr val="accent2"/>
                </a:solidFill>
                <a:cs typeface="Tw Cen MT"/>
              </a:rPr>
              <a:t>to 12.1</a:t>
            </a:r>
            <a:r>
              <a:rPr spc="-10" dirty="0">
                <a:solidFill>
                  <a:schemeClr val="accent2"/>
                </a:solidFill>
                <a:cs typeface="Tw Cen MT"/>
              </a:rPr>
              <a:t> </a:t>
            </a:r>
            <a:r>
              <a:rPr dirty="0">
                <a:solidFill>
                  <a:schemeClr val="accent2"/>
                </a:solidFill>
                <a:cs typeface="Tw Cen MT"/>
              </a:rPr>
              <a:t>(rounded</a:t>
            </a:r>
            <a:r>
              <a:rPr spc="-10" dirty="0">
                <a:solidFill>
                  <a:schemeClr val="accent2"/>
                </a:solidFill>
                <a:cs typeface="Tw Cen MT"/>
              </a:rPr>
              <a:t> </a:t>
            </a:r>
            <a:r>
              <a:rPr dirty="0">
                <a:solidFill>
                  <a:schemeClr val="accent2"/>
                </a:solidFill>
                <a:cs typeface="Tw Cen MT"/>
              </a:rPr>
              <a:t>to</a:t>
            </a:r>
            <a:r>
              <a:rPr spc="-10" dirty="0">
                <a:solidFill>
                  <a:schemeClr val="accent2"/>
                </a:solidFill>
                <a:cs typeface="Tw Cen MT"/>
              </a:rPr>
              <a:t> </a:t>
            </a:r>
            <a:r>
              <a:rPr spc="-20" dirty="0">
                <a:solidFill>
                  <a:schemeClr val="accent2"/>
                </a:solidFill>
                <a:cs typeface="Tw Cen MT"/>
              </a:rPr>
              <a:t>13), </a:t>
            </a:r>
            <a:r>
              <a:rPr dirty="0">
                <a:solidFill>
                  <a:schemeClr val="accent2"/>
                </a:solidFill>
                <a:cs typeface="Tw Cen MT"/>
              </a:rPr>
              <a:t>adding 1</a:t>
            </a:r>
            <a:r>
              <a:rPr spc="5" dirty="0">
                <a:solidFill>
                  <a:schemeClr val="accent2"/>
                </a:solidFill>
                <a:cs typeface="Tw Cen MT"/>
              </a:rPr>
              <a:t> -</a:t>
            </a:r>
            <a:r>
              <a:rPr dirty="0">
                <a:solidFill>
                  <a:schemeClr val="accent2"/>
                </a:solidFill>
                <a:cs typeface="Tw Cen MT"/>
              </a:rPr>
              <a:t>1BR</a:t>
            </a:r>
            <a:r>
              <a:rPr spc="-15" dirty="0">
                <a:solidFill>
                  <a:schemeClr val="accent2"/>
                </a:solidFill>
                <a:cs typeface="Tw Cen MT"/>
              </a:rPr>
              <a:t> </a:t>
            </a:r>
            <a:r>
              <a:rPr dirty="0">
                <a:solidFill>
                  <a:schemeClr val="accent2"/>
                </a:solidFill>
                <a:cs typeface="Tw Cen MT"/>
              </a:rPr>
              <a:t>unit</a:t>
            </a:r>
            <a:r>
              <a:rPr spc="-5" dirty="0">
                <a:solidFill>
                  <a:schemeClr val="accent2"/>
                </a:solidFill>
                <a:cs typeface="Tw Cen MT"/>
              </a:rPr>
              <a:t> </a:t>
            </a:r>
            <a:r>
              <a:rPr dirty="0">
                <a:solidFill>
                  <a:schemeClr val="accent2"/>
                </a:solidFill>
                <a:cs typeface="Tw Cen MT"/>
              </a:rPr>
              <a:t>and</a:t>
            </a:r>
            <a:r>
              <a:rPr spc="-5" dirty="0">
                <a:solidFill>
                  <a:schemeClr val="accent2"/>
                </a:solidFill>
                <a:cs typeface="Tw Cen MT"/>
              </a:rPr>
              <a:t> </a:t>
            </a:r>
            <a:r>
              <a:rPr dirty="0">
                <a:solidFill>
                  <a:schemeClr val="accent2"/>
                </a:solidFill>
                <a:cs typeface="Tw Cen MT"/>
              </a:rPr>
              <a:t>1 -2</a:t>
            </a:r>
            <a:r>
              <a:rPr spc="-5" dirty="0">
                <a:solidFill>
                  <a:schemeClr val="accent2"/>
                </a:solidFill>
                <a:cs typeface="Tw Cen MT"/>
              </a:rPr>
              <a:t> </a:t>
            </a:r>
            <a:r>
              <a:rPr dirty="0">
                <a:solidFill>
                  <a:schemeClr val="accent2"/>
                </a:solidFill>
                <a:cs typeface="Tw Cen MT"/>
              </a:rPr>
              <a:t>BR </a:t>
            </a:r>
            <a:r>
              <a:rPr spc="-20" dirty="0">
                <a:solidFill>
                  <a:schemeClr val="accent2"/>
                </a:solidFill>
                <a:cs typeface="Tw Cen MT"/>
              </a:rPr>
              <a:t>unit</a:t>
            </a:r>
          </a:p>
          <a:p>
            <a:pPr marL="0" marR="829944" indent="0">
              <a:lnSpc>
                <a:spcPct val="100000"/>
              </a:lnSpc>
              <a:spcBef>
                <a:spcPts val="5"/>
              </a:spcBef>
              <a:buNone/>
            </a:pPr>
            <a:endParaRPr dirty="0">
              <a:solidFill>
                <a:schemeClr val="accent2"/>
              </a:solidFill>
              <a:cs typeface="Tw Cen MT"/>
            </a:endParaRPr>
          </a:p>
          <a:p>
            <a:pPr>
              <a:lnSpc>
                <a:spcPct val="100000"/>
              </a:lnSpc>
            </a:pPr>
            <a:r>
              <a:rPr dirty="0">
                <a:solidFill>
                  <a:schemeClr val="accent2"/>
                </a:solidFill>
                <a:cs typeface="Tw Cen MT"/>
              </a:rPr>
              <a:t>This</a:t>
            </a:r>
            <a:r>
              <a:rPr spc="-40" dirty="0">
                <a:solidFill>
                  <a:schemeClr val="accent2"/>
                </a:solidFill>
                <a:cs typeface="Tw Cen MT"/>
              </a:rPr>
              <a:t> </a:t>
            </a:r>
            <a:r>
              <a:rPr dirty="0">
                <a:solidFill>
                  <a:schemeClr val="accent2"/>
                </a:solidFill>
                <a:cs typeface="Tw Cen MT"/>
              </a:rPr>
              <a:t>accounts</a:t>
            </a:r>
            <a:r>
              <a:rPr spc="-10" dirty="0">
                <a:solidFill>
                  <a:schemeClr val="accent2"/>
                </a:solidFill>
                <a:cs typeface="Tw Cen MT"/>
              </a:rPr>
              <a:t> </a:t>
            </a:r>
            <a:r>
              <a:rPr dirty="0">
                <a:solidFill>
                  <a:schemeClr val="accent2"/>
                </a:solidFill>
                <a:cs typeface="Tw Cen MT"/>
              </a:rPr>
              <a:t>for</a:t>
            </a:r>
            <a:r>
              <a:rPr spc="-30" dirty="0">
                <a:solidFill>
                  <a:schemeClr val="accent2"/>
                </a:solidFill>
                <a:cs typeface="Tw Cen MT"/>
              </a:rPr>
              <a:t> </a:t>
            </a:r>
            <a:r>
              <a:rPr dirty="0">
                <a:solidFill>
                  <a:schemeClr val="accent2"/>
                </a:solidFill>
                <a:cs typeface="Tw Cen MT"/>
              </a:rPr>
              <a:t>any</a:t>
            </a:r>
            <a:r>
              <a:rPr spc="-10" dirty="0">
                <a:solidFill>
                  <a:schemeClr val="accent2"/>
                </a:solidFill>
                <a:cs typeface="Tw Cen MT"/>
              </a:rPr>
              <a:t> </a:t>
            </a:r>
            <a:r>
              <a:rPr dirty="0">
                <a:solidFill>
                  <a:schemeClr val="accent2"/>
                </a:solidFill>
                <a:cs typeface="Tw Cen MT"/>
              </a:rPr>
              <a:t>disputable</a:t>
            </a:r>
            <a:r>
              <a:rPr spc="-20" dirty="0">
                <a:solidFill>
                  <a:schemeClr val="accent2"/>
                </a:solidFill>
                <a:cs typeface="Tw Cen MT"/>
              </a:rPr>
              <a:t> </a:t>
            </a:r>
            <a:r>
              <a:rPr dirty="0">
                <a:solidFill>
                  <a:schemeClr val="accent2"/>
                </a:solidFill>
                <a:cs typeface="Tw Cen MT"/>
              </a:rPr>
              <a:t>costs</a:t>
            </a:r>
            <a:r>
              <a:rPr spc="-15" dirty="0">
                <a:solidFill>
                  <a:schemeClr val="accent2"/>
                </a:solidFill>
                <a:cs typeface="Tw Cen MT"/>
              </a:rPr>
              <a:t> </a:t>
            </a:r>
            <a:r>
              <a:rPr dirty="0">
                <a:solidFill>
                  <a:schemeClr val="accent2"/>
                </a:solidFill>
                <a:cs typeface="Tw Cen MT"/>
              </a:rPr>
              <a:t>and</a:t>
            </a:r>
            <a:r>
              <a:rPr spc="-20" dirty="0">
                <a:solidFill>
                  <a:schemeClr val="accent2"/>
                </a:solidFill>
                <a:cs typeface="Tw Cen MT"/>
              </a:rPr>
              <a:t> </a:t>
            </a:r>
            <a:r>
              <a:rPr dirty="0">
                <a:solidFill>
                  <a:schemeClr val="accent2"/>
                </a:solidFill>
                <a:cs typeface="Tw Cen MT"/>
              </a:rPr>
              <a:t>changes</a:t>
            </a:r>
            <a:r>
              <a:rPr spc="-30" dirty="0">
                <a:solidFill>
                  <a:schemeClr val="accent2"/>
                </a:solidFill>
                <a:cs typeface="Tw Cen MT"/>
              </a:rPr>
              <a:t> </a:t>
            </a:r>
            <a:r>
              <a:rPr dirty="0">
                <a:solidFill>
                  <a:schemeClr val="accent2"/>
                </a:solidFill>
                <a:cs typeface="Tw Cen MT"/>
              </a:rPr>
              <a:t>in</a:t>
            </a:r>
            <a:r>
              <a:rPr spc="-15" dirty="0">
                <a:solidFill>
                  <a:schemeClr val="accent2"/>
                </a:solidFill>
                <a:cs typeface="Tw Cen MT"/>
              </a:rPr>
              <a:t> </a:t>
            </a:r>
            <a:r>
              <a:rPr spc="-10" dirty="0">
                <a:solidFill>
                  <a:schemeClr val="accent2"/>
                </a:solidFill>
                <a:cs typeface="Tw Cen MT"/>
              </a:rPr>
              <a:t>costs</a:t>
            </a:r>
            <a:endParaRPr dirty="0">
              <a:solidFill>
                <a:schemeClr val="accent2"/>
              </a:solidFill>
              <a:cs typeface="Tw Cen MT"/>
            </a:endParaRPr>
          </a:p>
        </p:txBody>
      </p:sp>
      <p:grpSp>
        <p:nvGrpSpPr>
          <p:cNvPr id="6" name="object 3">
            <a:extLst>
              <a:ext uri="{FF2B5EF4-FFF2-40B4-BE49-F238E27FC236}">
                <a16:creationId xmlns:a16="http://schemas.microsoft.com/office/drawing/2014/main" id="{321E4768-0D83-90D7-7AA0-A7023011D02A}"/>
              </a:ext>
            </a:extLst>
          </p:cNvPr>
          <p:cNvGrpSpPr/>
          <p:nvPr/>
        </p:nvGrpSpPr>
        <p:grpSpPr>
          <a:xfrm>
            <a:off x="11288749" y="2439590"/>
            <a:ext cx="12269083" cy="7153897"/>
            <a:chOff x="123444" y="1629155"/>
            <a:chExt cx="9002395" cy="3316604"/>
          </a:xfrm>
        </p:grpSpPr>
        <p:pic>
          <p:nvPicPr>
            <p:cNvPr id="7" name="object 4">
              <a:extLst>
                <a:ext uri="{FF2B5EF4-FFF2-40B4-BE49-F238E27FC236}">
                  <a16:creationId xmlns:a16="http://schemas.microsoft.com/office/drawing/2014/main" id="{F53BC87C-878D-F085-DAAC-A4D61873D7B8}"/>
                </a:ext>
              </a:extLst>
            </p:cNvPr>
            <p:cNvPicPr/>
            <p:nvPr/>
          </p:nvPicPr>
          <p:blipFill>
            <a:blip r:embed="rId2" cstate="print"/>
            <a:stretch>
              <a:fillRect/>
            </a:stretch>
          </p:blipFill>
          <p:spPr>
            <a:xfrm>
              <a:off x="152400" y="1658112"/>
              <a:ext cx="8944356" cy="3258312"/>
            </a:xfrm>
            <a:prstGeom prst="rect">
              <a:avLst/>
            </a:prstGeom>
          </p:spPr>
        </p:pic>
        <p:sp>
          <p:nvSpPr>
            <p:cNvPr id="8" name="object 5">
              <a:extLst>
                <a:ext uri="{FF2B5EF4-FFF2-40B4-BE49-F238E27FC236}">
                  <a16:creationId xmlns:a16="http://schemas.microsoft.com/office/drawing/2014/main" id="{D29CDBF9-4E25-AE73-8049-5DD39606D620}"/>
                </a:ext>
              </a:extLst>
            </p:cNvPr>
            <p:cNvSpPr/>
            <p:nvPr/>
          </p:nvSpPr>
          <p:spPr>
            <a:xfrm>
              <a:off x="137922" y="1643633"/>
              <a:ext cx="8973820" cy="3287395"/>
            </a:xfrm>
            <a:custGeom>
              <a:avLst/>
              <a:gdLst/>
              <a:ahLst/>
              <a:cxnLst/>
              <a:rect l="l" t="t" r="r" b="b"/>
              <a:pathLst>
                <a:path w="8973820" h="3287395">
                  <a:moveTo>
                    <a:pt x="0" y="3287267"/>
                  </a:moveTo>
                  <a:lnTo>
                    <a:pt x="8973312" y="3287267"/>
                  </a:lnTo>
                  <a:lnTo>
                    <a:pt x="8973312" y="0"/>
                  </a:lnTo>
                  <a:lnTo>
                    <a:pt x="0" y="0"/>
                  </a:lnTo>
                  <a:lnTo>
                    <a:pt x="0" y="3287267"/>
                  </a:lnTo>
                  <a:close/>
                </a:path>
              </a:pathLst>
            </a:custGeom>
            <a:ln w="28956">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339948649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Freeform: Shape 5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
            <a:ext cx="8805123" cy="13716002"/>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 name="Group 5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8858" y="0"/>
            <a:ext cx="4872359" cy="13716002"/>
            <a:chOff x="1320800" y="0"/>
            <a:chExt cx="2436813" cy="6858001"/>
          </a:xfrm>
        </p:grpSpPr>
        <p:sp>
          <p:nvSpPr>
            <p:cNvPr id="5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6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6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9" name="Title 8">
            <a:extLst>
              <a:ext uri="{FF2B5EF4-FFF2-40B4-BE49-F238E27FC236}">
                <a16:creationId xmlns:a16="http://schemas.microsoft.com/office/drawing/2014/main" id="{4E921A8B-D8F9-3222-3E8B-BCD7F09F6F2C}"/>
              </a:ext>
            </a:extLst>
          </p:cNvPr>
          <p:cNvSpPr>
            <a:spLocks noGrp="1"/>
          </p:cNvSpPr>
          <p:nvPr>
            <p:ph type="title"/>
          </p:nvPr>
        </p:nvSpPr>
        <p:spPr>
          <a:xfrm>
            <a:off x="376518" y="806823"/>
            <a:ext cx="6584410" cy="12183035"/>
          </a:xfrm>
        </p:spPr>
        <p:txBody>
          <a:bodyPr vert="horz" lIns="91440" tIns="45720" rIns="91440" bIns="45720" rtlCol="0" anchor="ctr">
            <a:normAutofit/>
          </a:bodyPr>
          <a:lstStyle/>
          <a:p>
            <a:pPr defTabSz="914400">
              <a:buClr>
                <a:srgbClr val="000000"/>
              </a:buClr>
            </a:pPr>
            <a:r>
              <a:rPr lang="en-US" sz="3800" kern="1200" dirty="0">
                <a:solidFill>
                  <a:srgbClr val="FFFFFF"/>
                </a:solidFill>
                <a:latin typeface="+mj-lt"/>
                <a:ea typeface="+mj-ea"/>
                <a:cs typeface="+mj-cs"/>
              </a:rPr>
              <a:t>SOURCES OF FUNDS - PAYMENTS</a:t>
            </a:r>
            <a:br>
              <a:rPr lang="en-US" sz="3800" kern="1200" dirty="0">
                <a:solidFill>
                  <a:srgbClr val="FFFFFF"/>
                </a:solidFill>
                <a:latin typeface="+mj-lt"/>
                <a:ea typeface="+mj-ea"/>
                <a:cs typeface="+mj-cs"/>
              </a:rPr>
            </a:b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Common </a:t>
            </a:r>
            <a:r>
              <a:rPr lang="en-US" sz="3800" dirty="0">
                <a:solidFill>
                  <a:srgbClr val="FFFFFF"/>
                </a:solidFill>
                <a:ea typeface="+mj-ea"/>
                <a:cs typeface="+mj-cs"/>
              </a:rPr>
              <a:t>h</a:t>
            </a:r>
            <a:r>
              <a:rPr lang="en-US" sz="3800" kern="1200" dirty="0">
                <a:solidFill>
                  <a:srgbClr val="FFFFFF"/>
                </a:solidFill>
                <a:latin typeface="+mj-lt"/>
                <a:ea typeface="+mj-ea"/>
                <a:cs typeface="+mj-cs"/>
              </a:rPr>
              <a:t>oldups in the Underwriting review:</a:t>
            </a:r>
            <a:br>
              <a:rPr lang="en-US" sz="3800" kern="1200" dirty="0">
                <a:solidFill>
                  <a:srgbClr val="FFFFFF"/>
                </a:solidFill>
                <a:latin typeface="+mj-lt"/>
                <a:ea typeface="+mj-ea"/>
                <a:cs typeface="+mj-cs"/>
              </a:rPr>
            </a:br>
            <a:br>
              <a:rPr lang="en-US" sz="3800" dirty="0">
                <a:solidFill>
                  <a:srgbClr val="FFFFFF"/>
                </a:solidFill>
                <a:ea typeface="+mj-ea"/>
                <a:cs typeface="+mj-cs"/>
              </a:rPr>
            </a:br>
            <a:r>
              <a:rPr lang="en-US" sz="3800" dirty="0">
                <a:solidFill>
                  <a:srgbClr val="FFFFFF"/>
                </a:solidFill>
                <a:ea typeface="+mj-ea"/>
                <a:cs typeface="+mj-cs"/>
              </a:rPr>
              <a:t>- </a:t>
            </a:r>
            <a:r>
              <a:rPr lang="en-US" sz="3800" kern="1200" dirty="0">
                <a:solidFill>
                  <a:srgbClr val="FFFFFF"/>
                </a:solidFill>
                <a:latin typeface="+mj-lt"/>
                <a:ea typeface="+mj-ea"/>
                <a:cs typeface="+mj-cs"/>
              </a:rPr>
              <a:t>Cost increases - ripple effect</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	Sources, uses, 	payments</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	</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	Delays</a:t>
            </a:r>
            <a:br>
              <a:rPr lang="en-US" sz="3800" kern="1200" dirty="0">
                <a:solidFill>
                  <a:srgbClr val="FFFFFF"/>
                </a:solidFill>
                <a:latin typeface="+mj-lt"/>
                <a:ea typeface="+mj-ea"/>
                <a:cs typeface="+mj-cs"/>
              </a:rPr>
            </a:b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 Unit mix changes</a:t>
            </a:r>
            <a:br>
              <a:rPr lang="en-US" sz="3800" kern="1200" dirty="0">
                <a:solidFill>
                  <a:srgbClr val="FFFFFF"/>
                </a:solidFill>
                <a:latin typeface="+mj-lt"/>
                <a:ea typeface="+mj-ea"/>
                <a:cs typeface="+mj-cs"/>
              </a:rPr>
            </a:b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 Inconsistency</a:t>
            </a:r>
            <a:r>
              <a:rPr lang="en-US" sz="3800" dirty="0">
                <a:solidFill>
                  <a:srgbClr val="FFFFFF"/>
                </a:solidFill>
                <a:ea typeface="+mj-ea"/>
                <a:cs typeface="+mj-cs"/>
              </a:rPr>
              <a:t> </a:t>
            </a:r>
            <a:r>
              <a:rPr lang="en-US" sz="3800" kern="1200" dirty="0">
                <a:solidFill>
                  <a:srgbClr val="FFFFFF"/>
                </a:solidFill>
                <a:latin typeface="+mj-lt"/>
                <a:ea typeface="+mj-ea"/>
                <a:cs typeface="+mj-cs"/>
              </a:rPr>
              <a:t>with </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submitted construction</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hard cost </a:t>
            </a:r>
          </a:p>
        </p:txBody>
      </p:sp>
      <p:grpSp>
        <p:nvGrpSpPr>
          <p:cNvPr id="4" name="object 3">
            <a:extLst>
              <a:ext uri="{FF2B5EF4-FFF2-40B4-BE49-F238E27FC236}">
                <a16:creationId xmlns:a16="http://schemas.microsoft.com/office/drawing/2014/main" id="{CFE3A958-7158-D08E-D260-05AED6D428AC}"/>
              </a:ext>
            </a:extLst>
          </p:cNvPr>
          <p:cNvGrpSpPr/>
          <p:nvPr/>
        </p:nvGrpSpPr>
        <p:grpSpPr>
          <a:xfrm>
            <a:off x="9766164" y="1237129"/>
            <a:ext cx="13233894" cy="9199493"/>
            <a:chOff x="115062" y="1585722"/>
            <a:chExt cx="8804275" cy="3815079"/>
          </a:xfrm>
        </p:grpSpPr>
        <p:pic>
          <p:nvPicPr>
            <p:cNvPr id="5" name="object 4">
              <a:extLst>
                <a:ext uri="{FF2B5EF4-FFF2-40B4-BE49-F238E27FC236}">
                  <a16:creationId xmlns:a16="http://schemas.microsoft.com/office/drawing/2014/main" id="{36D3D28A-9EC5-D745-9080-E6A69F53A6ED}"/>
                </a:ext>
              </a:extLst>
            </p:cNvPr>
            <p:cNvPicPr/>
            <p:nvPr/>
          </p:nvPicPr>
          <p:blipFill>
            <a:blip r:embed="rId2" cstate="print"/>
            <a:stretch>
              <a:fillRect/>
            </a:stretch>
          </p:blipFill>
          <p:spPr>
            <a:xfrm>
              <a:off x="129540" y="1600200"/>
              <a:ext cx="8775192" cy="3785616"/>
            </a:xfrm>
            <a:prstGeom prst="rect">
              <a:avLst/>
            </a:prstGeom>
          </p:spPr>
        </p:pic>
        <p:sp>
          <p:nvSpPr>
            <p:cNvPr id="6" name="object 5">
              <a:extLst>
                <a:ext uri="{FF2B5EF4-FFF2-40B4-BE49-F238E27FC236}">
                  <a16:creationId xmlns:a16="http://schemas.microsoft.com/office/drawing/2014/main" id="{9693C311-205F-2F7A-92F6-C6070EDE66C0}"/>
                </a:ext>
              </a:extLst>
            </p:cNvPr>
            <p:cNvSpPr/>
            <p:nvPr/>
          </p:nvSpPr>
          <p:spPr>
            <a:xfrm>
              <a:off x="115062" y="1585722"/>
              <a:ext cx="8804275" cy="3815079"/>
            </a:xfrm>
            <a:custGeom>
              <a:avLst/>
              <a:gdLst/>
              <a:ahLst/>
              <a:cxnLst/>
              <a:rect l="l" t="t" r="r" b="b"/>
              <a:pathLst>
                <a:path w="8804275" h="3815079">
                  <a:moveTo>
                    <a:pt x="0" y="3814572"/>
                  </a:moveTo>
                  <a:lnTo>
                    <a:pt x="8804148" y="3814572"/>
                  </a:lnTo>
                  <a:lnTo>
                    <a:pt x="8804148" y="0"/>
                  </a:lnTo>
                  <a:lnTo>
                    <a:pt x="0" y="0"/>
                  </a:lnTo>
                  <a:lnTo>
                    <a:pt x="0" y="3814572"/>
                  </a:lnTo>
                  <a:close/>
                </a:path>
              </a:pathLst>
            </a:custGeom>
            <a:ln w="28955">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4299086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1A94310-8A35-197F-BE80-80BB1110316D}"/>
              </a:ext>
            </a:extLst>
          </p:cNvPr>
          <p:cNvGraphicFramePr/>
          <p:nvPr>
            <p:extLst>
              <p:ext uri="{D42A27DB-BD31-4B8C-83A1-F6EECF244321}">
                <p14:modId xmlns:p14="http://schemas.microsoft.com/office/powerpoint/2010/main" val="305490573"/>
              </p:ext>
            </p:extLst>
          </p:nvPr>
        </p:nvGraphicFramePr>
        <p:xfrm>
          <a:off x="144379" y="0"/>
          <a:ext cx="23982946" cy="77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6157AE40-E64F-07CA-CDE0-AEF0FE91EEAE}"/>
              </a:ext>
            </a:extLst>
          </p:cNvPr>
          <p:cNvSpPr/>
          <p:nvPr/>
        </p:nvSpPr>
        <p:spPr>
          <a:xfrm>
            <a:off x="968189" y="7073154"/>
            <a:ext cx="17454282" cy="3738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NEPA Environmental Review Process</a:t>
            </a:r>
          </a:p>
          <a:p>
            <a:pPr algn="ctr"/>
            <a:r>
              <a:rPr lang="en-US" sz="2000" dirty="0"/>
              <a:t>-process varies per funding source (HOME, NHTF, etc.)</a:t>
            </a:r>
          </a:p>
        </p:txBody>
      </p:sp>
      <p:sp>
        <p:nvSpPr>
          <p:cNvPr id="8" name="Rectangle 7">
            <a:extLst>
              <a:ext uri="{FF2B5EF4-FFF2-40B4-BE49-F238E27FC236}">
                <a16:creationId xmlns:a16="http://schemas.microsoft.com/office/drawing/2014/main" id="{D542D8AA-7E89-E737-933B-4A1E030C543A}"/>
              </a:ext>
            </a:extLst>
          </p:cNvPr>
          <p:cNvSpPr/>
          <p:nvPr/>
        </p:nvSpPr>
        <p:spPr>
          <a:xfrm>
            <a:off x="18422471" y="7214554"/>
            <a:ext cx="5328337" cy="3455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Authority to Use Grant Funds (AUGF)</a:t>
            </a:r>
          </a:p>
          <a:p>
            <a:pPr marL="342900" indent="-342900" algn="ctr">
              <a:buFont typeface="Arial" panose="020B0604020202020204" pitchFamily="34" charset="0"/>
              <a:buChar char="•"/>
            </a:pPr>
            <a:r>
              <a:rPr lang="en-US" sz="2000" dirty="0"/>
              <a:t>HUD sends AUGF to DCA</a:t>
            </a:r>
          </a:p>
          <a:p>
            <a:pPr marL="342900" indent="-342900" algn="ctr">
              <a:buFont typeface="Arial" panose="020B0604020202020204" pitchFamily="34" charset="0"/>
              <a:buChar char="•"/>
            </a:pPr>
            <a:r>
              <a:rPr lang="en-US" sz="2000" dirty="0"/>
              <a:t>Must receive prior to acquiring property and starting construction</a:t>
            </a:r>
          </a:p>
        </p:txBody>
      </p:sp>
    </p:spTree>
    <p:extLst>
      <p:ext uri="{BB962C8B-B14F-4D97-AF65-F5344CB8AC3E}">
        <p14:creationId xmlns:p14="http://schemas.microsoft.com/office/powerpoint/2010/main" val="14436331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D137C5-B53E-0CCE-F3CA-F57BD2A2707F}"/>
              </a:ext>
            </a:extLst>
          </p:cNvPr>
          <p:cNvSpPr>
            <a:spLocks noGrp="1"/>
          </p:cNvSpPr>
          <p:nvPr>
            <p:ph type="title"/>
          </p:nvPr>
        </p:nvSpPr>
        <p:spPr>
          <a:xfrm>
            <a:off x="1828327" y="979016"/>
            <a:ext cx="10360496" cy="3310964"/>
          </a:xfrm>
        </p:spPr>
        <p:txBody>
          <a:bodyPr vert="horz" lIns="91440" tIns="45720" rIns="91440" bIns="45720" rtlCol="0" anchor="b">
            <a:normAutofit/>
          </a:bodyPr>
          <a:lstStyle/>
          <a:p>
            <a:pPr algn="r" defTabSz="914400"/>
            <a:r>
              <a:rPr lang="en-US" sz="8000" kern="1200">
                <a:solidFill>
                  <a:schemeClr val="tx1"/>
                </a:solidFill>
                <a:latin typeface="+mj-lt"/>
                <a:ea typeface="+mj-ea"/>
                <a:cs typeface="+mj-cs"/>
              </a:rPr>
              <a:t>LOAN DOCUMENTS</a:t>
            </a:r>
          </a:p>
        </p:txBody>
      </p:sp>
      <p:sp>
        <p:nvSpPr>
          <p:cNvPr id="3" name="Text Placeholder 2">
            <a:extLst>
              <a:ext uri="{FF2B5EF4-FFF2-40B4-BE49-F238E27FC236}">
                <a16:creationId xmlns:a16="http://schemas.microsoft.com/office/drawing/2014/main" id="{A74702DE-EF4C-A87B-EE15-43AAB978B60C}"/>
              </a:ext>
            </a:extLst>
          </p:cNvPr>
          <p:cNvSpPr>
            <a:spLocks noGrp="1"/>
          </p:cNvSpPr>
          <p:nvPr>
            <p:ph type="body" sz="quarter" idx="15"/>
          </p:nvPr>
        </p:nvSpPr>
        <p:spPr>
          <a:xfrm>
            <a:off x="1828327" y="4836816"/>
            <a:ext cx="10360498" cy="6819796"/>
          </a:xfrm>
        </p:spPr>
        <p:txBody>
          <a:bodyPr vert="horz" lIns="91440" tIns="45720" rIns="91440" bIns="45720" rtlCol="0" anchor="t">
            <a:normAutofit/>
          </a:bodyPr>
          <a:lstStyle/>
          <a:p>
            <a:pPr marL="0" indent="-228600" algn="r" defTabSz="914400">
              <a:spcBef>
                <a:spcPts val="1000"/>
              </a:spcBef>
            </a:pPr>
            <a:r>
              <a:rPr lang="en-US" sz="4000" dirty="0">
                <a:ea typeface="+mn-ea"/>
                <a:cs typeface="+mn-cs"/>
              </a:rPr>
              <a:t>Documents completed depends on deal type and funding source(s).</a:t>
            </a:r>
          </a:p>
        </p:txBody>
      </p:sp>
      <p:sp>
        <p:nvSpPr>
          <p:cNvPr id="34" name="Rectangle 29">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12801598"/>
            <a:ext cx="24377650" cy="913546"/>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75096" y="12801598"/>
            <a:ext cx="16302550" cy="913544"/>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F27AAE-54D6-4882-6203-64EC288573A2}"/>
              </a:ext>
            </a:extLst>
          </p:cNvPr>
          <p:cNvSpPr txBox="1"/>
          <p:nvPr/>
        </p:nvSpPr>
        <p:spPr>
          <a:xfrm>
            <a:off x="13527741" y="456853"/>
            <a:ext cx="9950824" cy="14065389"/>
          </a:xfrm>
          <a:prstGeom prst="rect">
            <a:avLst/>
          </a:prstGeom>
          <a:noFill/>
        </p:spPr>
        <p:txBody>
          <a:bodyPr wrap="square" rtlCol="0">
            <a:spAutoFit/>
          </a:bodyPr>
          <a:lstStyle/>
          <a:p>
            <a:pPr marL="571500" indent="-571500">
              <a:buFont typeface="Arial" panose="020B0604020202020204" pitchFamily="34" charset="0"/>
              <a:buChar char="•"/>
            </a:pPr>
            <a:r>
              <a:rPr lang="en-US" sz="3200" dirty="0"/>
              <a:t>Addendum</a:t>
            </a:r>
          </a:p>
          <a:p>
            <a:pPr marL="571500" indent="-571500">
              <a:buFont typeface="Arial" panose="020B0604020202020204" pitchFamily="34" charset="0"/>
              <a:buChar char="•"/>
            </a:pPr>
            <a:r>
              <a:rPr lang="en-US" sz="3200" dirty="0"/>
              <a:t>Affidavit</a:t>
            </a:r>
          </a:p>
          <a:p>
            <a:pPr marL="571500" indent="-571500">
              <a:buFont typeface="Arial" panose="020B0604020202020204" pitchFamily="34" charset="0"/>
              <a:buChar char="•"/>
            </a:pPr>
            <a:r>
              <a:rPr lang="en-US" sz="3200" dirty="0"/>
              <a:t>Architect Consent</a:t>
            </a:r>
          </a:p>
          <a:p>
            <a:pPr marL="571500" indent="-571500">
              <a:buFont typeface="Arial" panose="020B0604020202020204" pitchFamily="34" charset="0"/>
              <a:buChar char="•"/>
            </a:pPr>
            <a:r>
              <a:rPr lang="en-US" sz="3200" dirty="0"/>
              <a:t>Assignment</a:t>
            </a:r>
          </a:p>
          <a:p>
            <a:pPr marL="571500" indent="-571500">
              <a:buFont typeface="Arial" panose="020B0604020202020204" pitchFamily="34" charset="0"/>
              <a:buChar char="•"/>
            </a:pPr>
            <a:r>
              <a:rPr lang="en-US" sz="3200" dirty="0"/>
              <a:t>Closing statement</a:t>
            </a:r>
          </a:p>
          <a:p>
            <a:pPr marL="571500" indent="-571500">
              <a:buFont typeface="Arial" panose="020B0604020202020204" pitchFamily="34" charset="0"/>
              <a:buChar char="•"/>
            </a:pPr>
            <a:r>
              <a:rPr lang="en-US" sz="3200" dirty="0"/>
              <a:t>Contractor consent</a:t>
            </a:r>
          </a:p>
          <a:p>
            <a:pPr marL="571500" indent="-571500">
              <a:buFont typeface="Arial" panose="020B0604020202020204" pitchFamily="34" charset="0"/>
              <a:buChar char="•"/>
            </a:pPr>
            <a:r>
              <a:rPr lang="en-US" sz="3200" dirty="0"/>
              <a:t>GP Certificate</a:t>
            </a:r>
          </a:p>
          <a:p>
            <a:pPr marL="571500" indent="-571500">
              <a:buFont typeface="Arial" panose="020B0604020202020204" pitchFamily="34" charset="0"/>
              <a:buChar char="•"/>
            </a:pPr>
            <a:r>
              <a:rPr lang="en-US" sz="3200" dirty="0"/>
              <a:t>Guaranty _ ADC Communities</a:t>
            </a:r>
          </a:p>
          <a:p>
            <a:pPr marL="571500" indent="-571500">
              <a:buFont typeface="Arial" panose="020B0604020202020204" pitchFamily="34" charset="0"/>
              <a:buChar char="•"/>
            </a:pPr>
            <a:r>
              <a:rPr lang="en-US" sz="3200" dirty="0"/>
              <a:t>Guaranty _ KCG Communities</a:t>
            </a:r>
          </a:p>
          <a:p>
            <a:pPr marL="571500" indent="-571500">
              <a:buFont typeface="Arial" panose="020B0604020202020204" pitchFamily="34" charset="0"/>
              <a:buChar char="•"/>
            </a:pPr>
            <a:r>
              <a:rPr lang="en-US" sz="3200" dirty="0"/>
              <a:t>Guaranty _ RJ Pasquesi</a:t>
            </a:r>
          </a:p>
          <a:p>
            <a:pPr marL="571500" indent="-571500">
              <a:buFont typeface="Arial" panose="020B0604020202020204" pitchFamily="34" charset="0"/>
              <a:buChar char="•"/>
            </a:pPr>
            <a:r>
              <a:rPr lang="en-US" sz="3200" dirty="0"/>
              <a:t>HOME </a:t>
            </a:r>
            <a:r>
              <a:rPr lang="en-US" sz="3200" dirty="0" err="1"/>
              <a:t>agmt</a:t>
            </a:r>
            <a:endParaRPr lang="en-US" sz="3200" dirty="0"/>
          </a:p>
          <a:p>
            <a:pPr marL="571500" indent="-571500">
              <a:buFont typeface="Arial" panose="020B0604020202020204" pitchFamily="34" charset="0"/>
              <a:buChar char="•"/>
            </a:pPr>
            <a:r>
              <a:rPr lang="en-US" sz="3200" dirty="0"/>
              <a:t>Loan </a:t>
            </a:r>
            <a:r>
              <a:rPr lang="en-US" sz="3200" dirty="0" err="1"/>
              <a:t>agmt</a:t>
            </a:r>
            <a:endParaRPr lang="en-US" sz="3200" dirty="0"/>
          </a:p>
          <a:p>
            <a:pPr marL="571500" indent="-571500">
              <a:buFont typeface="Arial" panose="020B0604020202020204" pitchFamily="34" charset="0"/>
              <a:buChar char="•"/>
            </a:pPr>
            <a:r>
              <a:rPr lang="en-US" sz="3200" dirty="0"/>
              <a:t>LURA</a:t>
            </a:r>
          </a:p>
          <a:p>
            <a:pPr marL="571500" indent="-571500">
              <a:buFont typeface="Arial" panose="020B0604020202020204" pitchFamily="34" charset="0"/>
              <a:buChar char="•"/>
            </a:pPr>
            <a:r>
              <a:rPr lang="en-US" sz="3200" dirty="0"/>
              <a:t>LURC</a:t>
            </a:r>
          </a:p>
          <a:p>
            <a:pPr marL="571500" indent="-571500">
              <a:buFont typeface="Arial" panose="020B0604020202020204" pitchFamily="34" charset="0"/>
              <a:buChar char="•"/>
            </a:pPr>
            <a:r>
              <a:rPr lang="en-US" sz="3200" dirty="0"/>
              <a:t>Note</a:t>
            </a:r>
          </a:p>
          <a:p>
            <a:pPr marL="571500" indent="-571500">
              <a:buFont typeface="Arial" panose="020B0604020202020204" pitchFamily="34" charset="0"/>
              <a:buChar char="•"/>
            </a:pPr>
            <a:r>
              <a:rPr lang="en-US" sz="3200" dirty="0"/>
              <a:t>Opinion letter (AGG)</a:t>
            </a:r>
          </a:p>
          <a:p>
            <a:pPr marL="571500" indent="-571500">
              <a:buFont typeface="Arial" panose="020B0604020202020204" pitchFamily="34" charset="0"/>
              <a:buChar char="•"/>
            </a:pPr>
            <a:r>
              <a:rPr lang="en-US" sz="3200" dirty="0"/>
              <a:t>Opinion letter (FL)</a:t>
            </a:r>
          </a:p>
          <a:p>
            <a:pPr marL="571500" indent="-571500">
              <a:buFont typeface="Arial" panose="020B0604020202020204" pitchFamily="34" charset="0"/>
              <a:buChar char="•"/>
            </a:pPr>
            <a:r>
              <a:rPr lang="en-US" sz="3200" dirty="0"/>
              <a:t>Reserve </a:t>
            </a:r>
            <a:r>
              <a:rPr lang="en-US" sz="3200" dirty="0" err="1"/>
              <a:t>agmt</a:t>
            </a:r>
            <a:endParaRPr lang="en-US" sz="3200" dirty="0"/>
          </a:p>
          <a:p>
            <a:pPr marL="571500" indent="-571500">
              <a:buFont typeface="Arial" panose="020B0604020202020204" pitchFamily="34" charset="0"/>
              <a:buChar char="•"/>
            </a:pPr>
            <a:r>
              <a:rPr lang="en-US" sz="3200" dirty="0"/>
              <a:t>Security deed</a:t>
            </a:r>
          </a:p>
          <a:p>
            <a:pPr marL="571500" indent="-571500">
              <a:buFont typeface="Arial" panose="020B0604020202020204" pitchFamily="34" charset="0"/>
              <a:buChar char="•"/>
            </a:pPr>
            <a:r>
              <a:rPr lang="en-US" sz="3200" dirty="0"/>
              <a:t>Title binder</a:t>
            </a:r>
          </a:p>
          <a:p>
            <a:pPr marL="571500" indent="-571500">
              <a:buFont typeface="Arial" panose="020B0604020202020204" pitchFamily="34" charset="0"/>
              <a:buChar char="•"/>
            </a:pPr>
            <a:r>
              <a:rPr lang="en-US" sz="3200" dirty="0"/>
              <a:t>Title policy</a:t>
            </a:r>
          </a:p>
          <a:p>
            <a:pPr marL="571500" indent="-571500">
              <a:buFont typeface="Arial" panose="020B0604020202020204" pitchFamily="34" charset="0"/>
              <a:buChar char="•"/>
            </a:pPr>
            <a:r>
              <a:rPr lang="en-US" sz="3200" dirty="0"/>
              <a:t>UCC Financing Statement (Central Index)</a:t>
            </a:r>
          </a:p>
          <a:p>
            <a:pPr marL="571500" indent="-571500">
              <a:buFont typeface="Arial" panose="020B0604020202020204" pitchFamily="34" charset="0"/>
              <a:buChar char="•"/>
            </a:pPr>
            <a:r>
              <a:rPr lang="en-US" sz="3200" dirty="0"/>
              <a:t>UCC</a:t>
            </a:r>
          </a:p>
          <a:p>
            <a:pPr marL="571500" indent="-571500">
              <a:buFont typeface="Arial" panose="020B0604020202020204" pitchFamily="34" charset="0"/>
              <a:buChar char="•"/>
            </a:pPr>
            <a:r>
              <a:rPr lang="en-US" sz="3200" dirty="0"/>
              <a:t>UCC-Re</a:t>
            </a:r>
          </a:p>
          <a:p>
            <a:pPr marL="571500" indent="-571500">
              <a:buFont typeface="Arial" panose="020B0604020202020204" pitchFamily="34" charset="0"/>
              <a:buChar char="•"/>
            </a:pPr>
            <a:r>
              <a:rPr lang="en-US" sz="3200" dirty="0" err="1"/>
              <a:t>Unrec</a:t>
            </a:r>
            <a:r>
              <a:rPr lang="en-US" sz="3200" dirty="0"/>
              <a:t> docs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836505769"/>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489907" y="4964003"/>
            <a:ext cx="11397865" cy="3067763"/>
          </a:xfrm>
          <a:prstGeom prst="rect">
            <a:avLst/>
          </a:prstGeom>
          <a:noFill/>
        </p:spPr>
        <p:txBody>
          <a:bodyPr wrap="none" tIns="1097280" rtlCol="0">
            <a:spAutoFit/>
          </a:bodyPr>
          <a:lstStyle/>
          <a:p>
            <a:pPr algn="ctr">
              <a:lnSpc>
                <a:spcPts val="13000"/>
              </a:lnSpc>
            </a:pPr>
            <a:r>
              <a:rPr lang="en-US" sz="19600" b="1" spc="300" dirty="0">
                <a:solidFill>
                  <a:schemeClr val="tx2"/>
                </a:solidFill>
                <a:latin typeface="+mj-lt"/>
                <a:ea typeface="Nunito" charset="0"/>
                <a:cs typeface="Nunito" charset="0"/>
              </a:rPr>
              <a:t>Thanks</a:t>
            </a:r>
            <a:r>
              <a:rPr lang="en-US" sz="19600" b="1" spc="300" dirty="0">
                <a:solidFill>
                  <a:schemeClr val="tx2"/>
                </a:solidFill>
                <a:latin typeface="Nunito" charset="0"/>
                <a:ea typeface="Nunito" charset="0"/>
                <a:cs typeface="Nunito" charset="0"/>
              </a:rPr>
              <a:t>!</a:t>
            </a:r>
          </a:p>
        </p:txBody>
      </p:sp>
      <p:sp>
        <p:nvSpPr>
          <p:cNvPr id="4" name="TextBox 3"/>
          <p:cNvSpPr txBox="1"/>
          <p:nvPr/>
        </p:nvSpPr>
        <p:spPr>
          <a:xfrm>
            <a:off x="7729782" y="8942228"/>
            <a:ext cx="8962711" cy="505203"/>
          </a:xfrm>
          <a:prstGeom prst="rect">
            <a:avLst/>
          </a:prstGeom>
          <a:noFill/>
        </p:spPr>
        <p:txBody>
          <a:bodyPr wrap="none" rtlCol="0">
            <a:spAutoFit/>
          </a:bodyPr>
          <a:lstStyle/>
          <a:p>
            <a:pPr algn="ctr">
              <a:lnSpc>
                <a:spcPts val="3200"/>
              </a:lnSpc>
            </a:pPr>
            <a:r>
              <a:rPr lang="en-US" dirty="0">
                <a:solidFill>
                  <a:schemeClr val="tx2"/>
                </a:solidFill>
                <a:ea typeface="Nunito" charset="0"/>
                <a:cs typeface="Nunito" charset="0"/>
              </a:rPr>
              <a:t>Please reach out to: hfdround@dca.ga.gov</a:t>
            </a:r>
          </a:p>
        </p:txBody>
      </p:sp>
      <p:sp>
        <p:nvSpPr>
          <p:cNvPr id="2" name="TextBox 1"/>
          <p:cNvSpPr txBox="1"/>
          <p:nvPr/>
        </p:nvSpPr>
        <p:spPr>
          <a:xfrm>
            <a:off x="9881815" y="7654804"/>
            <a:ext cx="4658648" cy="769441"/>
          </a:xfrm>
          <a:prstGeom prst="rect">
            <a:avLst/>
          </a:prstGeom>
          <a:noFill/>
        </p:spPr>
        <p:txBody>
          <a:bodyPr wrap="none" rtlCol="0">
            <a:spAutoFit/>
          </a:bodyPr>
          <a:lstStyle/>
          <a:p>
            <a:pPr algn="ctr"/>
            <a:r>
              <a:rPr lang="en-US" sz="4400" spc="300" dirty="0">
                <a:solidFill>
                  <a:schemeClr val="accent2"/>
                </a:solidFill>
                <a:ea typeface="Nunito" charset="0"/>
                <a:cs typeface="Nunito" charset="0"/>
              </a:rPr>
              <a:t>Any questions?</a:t>
            </a:r>
          </a:p>
        </p:txBody>
      </p:sp>
      <p:sp>
        <p:nvSpPr>
          <p:cNvPr id="8" name="Freeform 4"/>
          <p:cNvSpPr>
            <a:spLocks noChangeArrowheads="1"/>
          </p:cNvSpPr>
          <p:nvPr/>
        </p:nvSpPr>
        <p:spPr bwMode="auto">
          <a:xfrm>
            <a:off x="11085395" y="2081928"/>
            <a:ext cx="2251464" cy="2440210"/>
          </a:xfrm>
          <a:custGeom>
            <a:avLst/>
            <a:gdLst>
              <a:gd name="T0" fmla="*/ 5710 w 5893"/>
              <a:gd name="T1" fmla="*/ 3569 h 6385"/>
              <a:gd name="T2" fmla="*/ 5607 w 5893"/>
              <a:gd name="T3" fmla="*/ 2260 h 6385"/>
              <a:gd name="T4" fmla="*/ 4234 w 5893"/>
              <a:gd name="T5" fmla="*/ 1967 h 6385"/>
              <a:gd name="T6" fmla="*/ 4290 w 5893"/>
              <a:gd name="T7" fmla="*/ 515 h 6385"/>
              <a:gd name="T8" fmla="*/ 3315 w 5893"/>
              <a:gd name="T9" fmla="*/ 0 h 6385"/>
              <a:gd name="T10" fmla="*/ 2736 w 5893"/>
              <a:gd name="T11" fmla="*/ 555 h 6385"/>
              <a:gd name="T12" fmla="*/ 2482 w 5893"/>
              <a:gd name="T13" fmla="*/ 1372 h 6385"/>
              <a:gd name="T14" fmla="*/ 1546 w 5893"/>
              <a:gd name="T15" fmla="*/ 2458 h 6385"/>
              <a:gd name="T16" fmla="*/ 142 w 5893"/>
              <a:gd name="T17" fmla="*/ 2601 h 6385"/>
              <a:gd name="T18" fmla="*/ 0 w 5893"/>
              <a:gd name="T19" fmla="*/ 5401 h 6385"/>
              <a:gd name="T20" fmla="*/ 491 w 5893"/>
              <a:gd name="T21" fmla="*/ 5892 h 6385"/>
              <a:gd name="T22" fmla="*/ 2125 w 5893"/>
              <a:gd name="T23" fmla="*/ 6051 h 6385"/>
              <a:gd name="T24" fmla="*/ 3687 w 5893"/>
              <a:gd name="T25" fmla="*/ 6384 h 6385"/>
              <a:gd name="T26" fmla="*/ 5051 w 5893"/>
              <a:gd name="T27" fmla="*/ 6075 h 6385"/>
              <a:gd name="T28" fmla="*/ 5607 w 5893"/>
              <a:gd name="T29" fmla="*/ 4552 h 6385"/>
              <a:gd name="T30" fmla="*/ 5742 w 5893"/>
              <a:gd name="T31" fmla="*/ 3830 h 6385"/>
              <a:gd name="T32" fmla="*/ 912 w 5893"/>
              <a:gd name="T33" fmla="*/ 5329 h 6385"/>
              <a:gd name="T34" fmla="*/ 737 w 5893"/>
              <a:gd name="T35" fmla="*/ 5401 h 6385"/>
              <a:gd name="T36" fmla="*/ 491 w 5893"/>
              <a:gd name="T37" fmla="*/ 5155 h 6385"/>
              <a:gd name="T38" fmla="*/ 737 w 5893"/>
              <a:gd name="T39" fmla="*/ 4909 h 6385"/>
              <a:gd name="T40" fmla="*/ 983 w 5893"/>
              <a:gd name="T41" fmla="*/ 5155 h 6385"/>
              <a:gd name="T42" fmla="*/ 5321 w 5893"/>
              <a:gd name="T43" fmla="*/ 3260 h 6385"/>
              <a:gd name="T44" fmla="*/ 5115 w 5893"/>
              <a:gd name="T45" fmla="*/ 3442 h 6385"/>
              <a:gd name="T46" fmla="*/ 5250 w 5893"/>
              <a:gd name="T47" fmla="*/ 3830 h 6385"/>
              <a:gd name="T48" fmla="*/ 5115 w 5893"/>
              <a:gd name="T49" fmla="*/ 4552 h 6385"/>
              <a:gd name="T50" fmla="*/ 4869 w 5893"/>
              <a:gd name="T51" fmla="*/ 5036 h 6385"/>
              <a:gd name="T52" fmla="*/ 4148 w 5893"/>
              <a:gd name="T53" fmla="*/ 5892 h 6385"/>
              <a:gd name="T54" fmla="*/ 2371 w 5893"/>
              <a:gd name="T55" fmla="*/ 5615 h 6385"/>
              <a:gd name="T56" fmla="*/ 2125 w 5893"/>
              <a:gd name="T57" fmla="*/ 5528 h 6385"/>
              <a:gd name="T58" fmla="*/ 1848 w 5893"/>
              <a:gd name="T59" fmla="*/ 5440 h 6385"/>
              <a:gd name="T60" fmla="*/ 1594 w 5893"/>
              <a:gd name="T61" fmla="*/ 5401 h 6385"/>
              <a:gd name="T62" fmla="*/ 1475 w 5893"/>
              <a:gd name="T63" fmla="*/ 2950 h 6385"/>
              <a:gd name="T64" fmla="*/ 1737 w 5893"/>
              <a:gd name="T65" fmla="*/ 2911 h 6385"/>
              <a:gd name="T66" fmla="*/ 2038 w 5893"/>
              <a:gd name="T67" fmla="*/ 2673 h 6385"/>
              <a:gd name="T68" fmla="*/ 2323 w 5893"/>
              <a:gd name="T69" fmla="*/ 2340 h 6385"/>
              <a:gd name="T70" fmla="*/ 2530 w 5893"/>
              <a:gd name="T71" fmla="*/ 2070 h 6385"/>
              <a:gd name="T72" fmla="*/ 3053 w 5893"/>
              <a:gd name="T73" fmla="*/ 1301 h 6385"/>
              <a:gd name="T74" fmla="*/ 3315 w 5893"/>
              <a:gd name="T75" fmla="*/ 492 h 6385"/>
              <a:gd name="T76" fmla="*/ 3933 w 5893"/>
              <a:gd name="T77" fmla="*/ 1229 h 6385"/>
              <a:gd name="T78" fmla="*/ 3561 w 5893"/>
              <a:gd name="T79" fmla="*/ 2458 h 6385"/>
              <a:gd name="T80" fmla="*/ 5250 w 5893"/>
              <a:gd name="T81" fmla="*/ 2601 h 6385"/>
              <a:gd name="T82" fmla="*/ 5321 w 5893"/>
              <a:gd name="T83" fmla="*/ 3260 h 6385"/>
              <a:gd name="T84" fmla="*/ 5321 w 5893"/>
              <a:gd name="T85" fmla="*/ 326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3" h="6385">
                <a:moveTo>
                  <a:pt x="5710" y="3569"/>
                </a:moveTo>
                <a:lnTo>
                  <a:pt x="5710" y="3569"/>
                </a:lnTo>
                <a:cubicBezTo>
                  <a:pt x="5829" y="3378"/>
                  <a:pt x="5892" y="3172"/>
                  <a:pt x="5892" y="2942"/>
                </a:cubicBezTo>
                <a:cubicBezTo>
                  <a:pt x="5892" y="2680"/>
                  <a:pt x="5797" y="2450"/>
                  <a:pt x="5607" y="2260"/>
                </a:cubicBezTo>
                <a:cubicBezTo>
                  <a:pt x="5408" y="2062"/>
                  <a:pt x="5178" y="1967"/>
                  <a:pt x="4909" y="1967"/>
                </a:cubicBezTo>
                <a:cubicBezTo>
                  <a:pt x="4234" y="1967"/>
                  <a:pt x="4234" y="1967"/>
                  <a:pt x="4234" y="1967"/>
                </a:cubicBezTo>
                <a:cubicBezTo>
                  <a:pt x="4361" y="1713"/>
                  <a:pt x="4425" y="1467"/>
                  <a:pt x="4425" y="1229"/>
                </a:cubicBezTo>
                <a:cubicBezTo>
                  <a:pt x="4425" y="928"/>
                  <a:pt x="4377" y="690"/>
                  <a:pt x="4290" y="515"/>
                </a:cubicBezTo>
                <a:cubicBezTo>
                  <a:pt x="4195" y="341"/>
                  <a:pt x="4068" y="206"/>
                  <a:pt x="3894" y="127"/>
                </a:cubicBezTo>
                <a:cubicBezTo>
                  <a:pt x="3727" y="40"/>
                  <a:pt x="3529" y="0"/>
                  <a:pt x="3315" y="0"/>
                </a:cubicBezTo>
                <a:cubicBezTo>
                  <a:pt x="3188" y="0"/>
                  <a:pt x="3069" y="48"/>
                  <a:pt x="2974" y="143"/>
                </a:cubicBezTo>
                <a:cubicBezTo>
                  <a:pt x="2863" y="254"/>
                  <a:pt x="2783" y="389"/>
                  <a:pt x="2736" y="555"/>
                </a:cubicBezTo>
                <a:cubicBezTo>
                  <a:pt x="2688" y="730"/>
                  <a:pt x="2648" y="888"/>
                  <a:pt x="2617" y="1039"/>
                </a:cubicBezTo>
                <a:cubicBezTo>
                  <a:pt x="2585" y="1198"/>
                  <a:pt x="2538" y="1309"/>
                  <a:pt x="2482" y="1372"/>
                </a:cubicBezTo>
                <a:cubicBezTo>
                  <a:pt x="2355" y="1507"/>
                  <a:pt x="2220" y="1673"/>
                  <a:pt x="2070" y="1864"/>
                </a:cubicBezTo>
                <a:cubicBezTo>
                  <a:pt x="1808" y="2197"/>
                  <a:pt x="1633" y="2395"/>
                  <a:pt x="1546" y="2458"/>
                </a:cubicBezTo>
                <a:cubicBezTo>
                  <a:pt x="491" y="2458"/>
                  <a:pt x="491" y="2458"/>
                  <a:pt x="491" y="2458"/>
                </a:cubicBezTo>
                <a:cubicBezTo>
                  <a:pt x="357" y="2458"/>
                  <a:pt x="238" y="2506"/>
                  <a:pt x="142" y="2601"/>
                </a:cubicBezTo>
                <a:cubicBezTo>
                  <a:pt x="47" y="2696"/>
                  <a:pt x="0" y="2816"/>
                  <a:pt x="0" y="2950"/>
                </a:cubicBezTo>
                <a:cubicBezTo>
                  <a:pt x="0" y="5401"/>
                  <a:pt x="0" y="5401"/>
                  <a:pt x="0" y="5401"/>
                </a:cubicBezTo>
                <a:cubicBezTo>
                  <a:pt x="0" y="5535"/>
                  <a:pt x="47" y="5655"/>
                  <a:pt x="142" y="5750"/>
                </a:cubicBezTo>
                <a:cubicBezTo>
                  <a:pt x="238" y="5845"/>
                  <a:pt x="357" y="5892"/>
                  <a:pt x="491" y="5892"/>
                </a:cubicBezTo>
                <a:cubicBezTo>
                  <a:pt x="1594" y="5892"/>
                  <a:pt x="1594" y="5892"/>
                  <a:pt x="1594" y="5892"/>
                </a:cubicBezTo>
                <a:cubicBezTo>
                  <a:pt x="1657" y="5892"/>
                  <a:pt x="1832" y="5948"/>
                  <a:pt x="2125" y="6051"/>
                </a:cubicBezTo>
                <a:cubicBezTo>
                  <a:pt x="2442" y="6154"/>
                  <a:pt x="2720" y="6241"/>
                  <a:pt x="2958" y="6297"/>
                </a:cubicBezTo>
                <a:cubicBezTo>
                  <a:pt x="3196" y="6352"/>
                  <a:pt x="3442" y="6384"/>
                  <a:pt x="3687" y="6384"/>
                </a:cubicBezTo>
                <a:cubicBezTo>
                  <a:pt x="4179" y="6384"/>
                  <a:pt x="4179" y="6384"/>
                  <a:pt x="4179" y="6384"/>
                </a:cubicBezTo>
                <a:cubicBezTo>
                  <a:pt x="4536" y="6384"/>
                  <a:pt x="4829" y="6281"/>
                  <a:pt x="5051" y="6075"/>
                </a:cubicBezTo>
                <a:cubicBezTo>
                  <a:pt x="5273" y="5869"/>
                  <a:pt x="5377" y="5591"/>
                  <a:pt x="5377" y="5234"/>
                </a:cubicBezTo>
                <a:cubicBezTo>
                  <a:pt x="5527" y="5036"/>
                  <a:pt x="5607" y="4806"/>
                  <a:pt x="5607" y="4552"/>
                </a:cubicBezTo>
                <a:cubicBezTo>
                  <a:pt x="5607" y="4497"/>
                  <a:pt x="5599" y="4441"/>
                  <a:pt x="5599" y="4385"/>
                </a:cubicBezTo>
                <a:cubicBezTo>
                  <a:pt x="5694" y="4211"/>
                  <a:pt x="5742" y="4029"/>
                  <a:pt x="5742" y="3830"/>
                </a:cubicBezTo>
                <a:cubicBezTo>
                  <a:pt x="5742" y="3743"/>
                  <a:pt x="5726" y="3656"/>
                  <a:pt x="5710" y="3569"/>
                </a:cubicBezTo>
                <a:close/>
                <a:moveTo>
                  <a:pt x="912" y="5329"/>
                </a:moveTo>
                <a:lnTo>
                  <a:pt x="912" y="5329"/>
                </a:lnTo>
                <a:cubicBezTo>
                  <a:pt x="864" y="5377"/>
                  <a:pt x="809" y="5401"/>
                  <a:pt x="737" y="5401"/>
                </a:cubicBezTo>
                <a:cubicBezTo>
                  <a:pt x="674" y="5401"/>
                  <a:pt x="610" y="5377"/>
                  <a:pt x="563" y="5329"/>
                </a:cubicBezTo>
                <a:cubicBezTo>
                  <a:pt x="515" y="5282"/>
                  <a:pt x="491" y="5226"/>
                  <a:pt x="491" y="5155"/>
                </a:cubicBezTo>
                <a:cubicBezTo>
                  <a:pt x="491" y="5091"/>
                  <a:pt x="515" y="5036"/>
                  <a:pt x="563" y="4988"/>
                </a:cubicBezTo>
                <a:cubicBezTo>
                  <a:pt x="610" y="4933"/>
                  <a:pt x="674" y="4909"/>
                  <a:pt x="737" y="4909"/>
                </a:cubicBezTo>
                <a:cubicBezTo>
                  <a:pt x="809" y="4909"/>
                  <a:pt x="864" y="4933"/>
                  <a:pt x="912" y="4988"/>
                </a:cubicBezTo>
                <a:cubicBezTo>
                  <a:pt x="959" y="5036"/>
                  <a:pt x="983" y="5091"/>
                  <a:pt x="983" y="5155"/>
                </a:cubicBezTo>
                <a:cubicBezTo>
                  <a:pt x="983" y="5226"/>
                  <a:pt x="959" y="5282"/>
                  <a:pt x="912" y="5329"/>
                </a:cubicBezTo>
                <a:close/>
                <a:moveTo>
                  <a:pt x="5321" y="3260"/>
                </a:moveTo>
                <a:lnTo>
                  <a:pt x="5321" y="3260"/>
                </a:lnTo>
                <a:cubicBezTo>
                  <a:pt x="5266" y="3378"/>
                  <a:pt x="5194" y="3434"/>
                  <a:pt x="5115" y="3442"/>
                </a:cubicBezTo>
                <a:cubicBezTo>
                  <a:pt x="5155" y="3482"/>
                  <a:pt x="5186" y="3545"/>
                  <a:pt x="5210" y="3624"/>
                </a:cubicBezTo>
                <a:cubicBezTo>
                  <a:pt x="5234" y="3695"/>
                  <a:pt x="5250" y="3767"/>
                  <a:pt x="5250" y="3830"/>
                </a:cubicBezTo>
                <a:cubicBezTo>
                  <a:pt x="5250" y="4013"/>
                  <a:pt x="5178" y="4163"/>
                  <a:pt x="5044" y="4290"/>
                </a:cubicBezTo>
                <a:cubicBezTo>
                  <a:pt x="5091" y="4370"/>
                  <a:pt x="5115" y="4457"/>
                  <a:pt x="5115" y="4552"/>
                </a:cubicBezTo>
                <a:cubicBezTo>
                  <a:pt x="5115" y="4647"/>
                  <a:pt x="5091" y="4743"/>
                  <a:pt x="5051" y="4838"/>
                </a:cubicBezTo>
                <a:cubicBezTo>
                  <a:pt x="5004" y="4933"/>
                  <a:pt x="4940" y="4996"/>
                  <a:pt x="4869" y="5036"/>
                </a:cubicBezTo>
                <a:cubicBezTo>
                  <a:pt x="4877" y="5115"/>
                  <a:pt x="4885" y="5186"/>
                  <a:pt x="4885" y="5250"/>
                </a:cubicBezTo>
                <a:cubicBezTo>
                  <a:pt x="4885" y="5678"/>
                  <a:pt x="4639" y="5892"/>
                  <a:pt x="4148" y="5892"/>
                </a:cubicBezTo>
                <a:cubicBezTo>
                  <a:pt x="3687" y="5892"/>
                  <a:pt x="3687" y="5892"/>
                  <a:pt x="3687" y="5892"/>
                </a:cubicBezTo>
                <a:cubicBezTo>
                  <a:pt x="3346" y="5892"/>
                  <a:pt x="2910" y="5797"/>
                  <a:pt x="2371" y="5615"/>
                </a:cubicBezTo>
                <a:cubicBezTo>
                  <a:pt x="2363" y="5607"/>
                  <a:pt x="2323" y="5599"/>
                  <a:pt x="2260" y="5575"/>
                </a:cubicBezTo>
                <a:cubicBezTo>
                  <a:pt x="2197" y="5551"/>
                  <a:pt x="2157" y="5535"/>
                  <a:pt x="2125" y="5528"/>
                </a:cubicBezTo>
                <a:cubicBezTo>
                  <a:pt x="2093" y="5512"/>
                  <a:pt x="2054" y="5504"/>
                  <a:pt x="1990" y="5480"/>
                </a:cubicBezTo>
                <a:cubicBezTo>
                  <a:pt x="1927" y="5464"/>
                  <a:pt x="1879" y="5448"/>
                  <a:pt x="1848" y="5440"/>
                </a:cubicBezTo>
                <a:cubicBezTo>
                  <a:pt x="1808" y="5432"/>
                  <a:pt x="1769" y="5424"/>
                  <a:pt x="1721" y="5417"/>
                </a:cubicBezTo>
                <a:cubicBezTo>
                  <a:pt x="1673" y="5408"/>
                  <a:pt x="1633" y="5401"/>
                  <a:pt x="1594" y="5401"/>
                </a:cubicBezTo>
                <a:cubicBezTo>
                  <a:pt x="1475" y="5401"/>
                  <a:pt x="1475" y="5401"/>
                  <a:pt x="1475" y="5401"/>
                </a:cubicBezTo>
                <a:cubicBezTo>
                  <a:pt x="1475" y="2950"/>
                  <a:pt x="1475" y="2950"/>
                  <a:pt x="1475" y="2950"/>
                </a:cubicBezTo>
                <a:cubicBezTo>
                  <a:pt x="1594" y="2950"/>
                  <a:pt x="1594" y="2950"/>
                  <a:pt x="1594" y="2950"/>
                </a:cubicBezTo>
                <a:cubicBezTo>
                  <a:pt x="1642" y="2950"/>
                  <a:pt x="1681" y="2934"/>
                  <a:pt x="1737" y="2911"/>
                </a:cubicBezTo>
                <a:cubicBezTo>
                  <a:pt x="1784" y="2887"/>
                  <a:pt x="1832" y="2855"/>
                  <a:pt x="1887" y="2807"/>
                </a:cubicBezTo>
                <a:cubicBezTo>
                  <a:pt x="1943" y="2760"/>
                  <a:pt x="1990" y="2720"/>
                  <a:pt x="2038" y="2673"/>
                </a:cubicBezTo>
                <a:cubicBezTo>
                  <a:pt x="2077" y="2625"/>
                  <a:pt x="2133" y="2569"/>
                  <a:pt x="2189" y="2506"/>
                </a:cubicBezTo>
                <a:cubicBezTo>
                  <a:pt x="2244" y="2435"/>
                  <a:pt x="2292" y="2379"/>
                  <a:pt x="2323" y="2340"/>
                </a:cubicBezTo>
                <a:cubicBezTo>
                  <a:pt x="2355" y="2300"/>
                  <a:pt x="2395" y="2244"/>
                  <a:pt x="2442" y="2181"/>
                </a:cubicBezTo>
                <a:cubicBezTo>
                  <a:pt x="2490" y="2118"/>
                  <a:pt x="2522" y="2086"/>
                  <a:pt x="2530" y="2070"/>
                </a:cubicBezTo>
                <a:cubicBezTo>
                  <a:pt x="2672" y="1895"/>
                  <a:pt x="2767" y="1777"/>
                  <a:pt x="2823" y="1721"/>
                </a:cubicBezTo>
                <a:cubicBezTo>
                  <a:pt x="2926" y="1610"/>
                  <a:pt x="3005" y="1467"/>
                  <a:pt x="3053" y="1301"/>
                </a:cubicBezTo>
                <a:cubicBezTo>
                  <a:pt x="3101" y="1126"/>
                  <a:pt x="3140" y="967"/>
                  <a:pt x="3172" y="817"/>
                </a:cubicBezTo>
                <a:cubicBezTo>
                  <a:pt x="3204" y="666"/>
                  <a:pt x="3251" y="555"/>
                  <a:pt x="3315" y="492"/>
                </a:cubicBezTo>
                <a:cubicBezTo>
                  <a:pt x="3561" y="492"/>
                  <a:pt x="3727" y="555"/>
                  <a:pt x="3806" y="674"/>
                </a:cubicBezTo>
                <a:cubicBezTo>
                  <a:pt x="3886" y="793"/>
                  <a:pt x="3933" y="976"/>
                  <a:pt x="3933" y="1229"/>
                </a:cubicBezTo>
                <a:cubicBezTo>
                  <a:pt x="3933" y="1380"/>
                  <a:pt x="3870" y="1586"/>
                  <a:pt x="3743" y="1848"/>
                </a:cubicBezTo>
                <a:cubicBezTo>
                  <a:pt x="3624" y="2101"/>
                  <a:pt x="3561" y="2308"/>
                  <a:pt x="3561" y="2458"/>
                </a:cubicBezTo>
                <a:cubicBezTo>
                  <a:pt x="4909" y="2458"/>
                  <a:pt x="4909" y="2458"/>
                  <a:pt x="4909" y="2458"/>
                </a:cubicBezTo>
                <a:cubicBezTo>
                  <a:pt x="5044" y="2458"/>
                  <a:pt x="5155" y="2506"/>
                  <a:pt x="5250" y="2601"/>
                </a:cubicBezTo>
                <a:cubicBezTo>
                  <a:pt x="5353" y="2704"/>
                  <a:pt x="5400" y="2816"/>
                  <a:pt x="5400" y="2950"/>
                </a:cubicBezTo>
                <a:cubicBezTo>
                  <a:pt x="5400" y="3038"/>
                  <a:pt x="5377" y="3140"/>
                  <a:pt x="5321" y="3260"/>
                </a:cubicBezTo>
                <a:close/>
                <a:moveTo>
                  <a:pt x="5321" y="3260"/>
                </a:moveTo>
                <a:lnTo>
                  <a:pt x="5321" y="3260"/>
                </a:lnTo>
                <a:close/>
              </a:path>
            </a:pathLst>
          </a:custGeom>
          <a:solidFill>
            <a:schemeClr val="accent2"/>
          </a:solidFill>
          <a:ln>
            <a:noFill/>
          </a:ln>
          <a:effectLst/>
        </p:spPr>
        <p:txBody>
          <a:bodyPr wrap="none" anchor="ctr"/>
          <a:lstStyle/>
          <a:p>
            <a:endParaRPr lang="en-US" sz="7197">
              <a:latin typeface="Nunito" charset="0"/>
              <a:ea typeface="Nunito" charset="0"/>
              <a:cs typeface="Nunito" charset="0"/>
            </a:endParaRPr>
          </a:p>
        </p:txBody>
      </p:sp>
    </p:spTree>
    <p:extLst>
      <p:ext uri="{BB962C8B-B14F-4D97-AF65-F5344CB8AC3E}">
        <p14:creationId xmlns:p14="http://schemas.microsoft.com/office/powerpoint/2010/main" val="23188941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52136" y="4351747"/>
            <a:ext cx="13202525" cy="3683060"/>
          </a:xfrm>
          <a:prstGeom prst="rect">
            <a:avLst/>
          </a:prstGeom>
          <a:noFill/>
        </p:spPr>
        <p:txBody>
          <a:bodyPr wrap="none" rtlCol="0">
            <a:spAutoFit/>
          </a:bodyPr>
          <a:lstStyle/>
          <a:p>
            <a:pPr>
              <a:lnSpc>
                <a:spcPts val="14000"/>
              </a:lnSpc>
            </a:pPr>
            <a:r>
              <a:rPr lang="en-US" sz="12500" b="1" spc="600" dirty="0">
                <a:solidFill>
                  <a:schemeClr val="tx2"/>
                </a:solidFill>
                <a:latin typeface="+mj-lt"/>
                <a:ea typeface="Nunito" charset="0"/>
                <a:cs typeface="Nunito" charset="0"/>
              </a:rPr>
              <a:t>PRE-CLOSING</a:t>
            </a:r>
          </a:p>
          <a:p>
            <a:pPr>
              <a:lnSpc>
                <a:spcPts val="14000"/>
              </a:lnSpc>
            </a:pPr>
            <a:r>
              <a:rPr lang="en-US" sz="12500" b="1" spc="600" dirty="0">
                <a:solidFill>
                  <a:schemeClr val="tx2"/>
                </a:solidFill>
                <a:latin typeface="+mj-lt"/>
                <a:ea typeface="Nunito" charset="0"/>
                <a:cs typeface="Nunito" charset="0"/>
              </a:rPr>
              <a:t>PROCESS</a:t>
            </a:r>
          </a:p>
        </p:txBody>
      </p:sp>
      <p:grpSp>
        <p:nvGrpSpPr>
          <p:cNvPr id="2" name="Group 1"/>
          <p:cNvGrpSpPr/>
          <p:nvPr/>
        </p:nvGrpSpPr>
        <p:grpSpPr>
          <a:xfrm>
            <a:off x="351845" y="4458550"/>
            <a:ext cx="4092370" cy="4233061"/>
            <a:chOff x="-858390" y="4477832"/>
            <a:chExt cx="4092370" cy="4233061"/>
          </a:xfrm>
        </p:grpSpPr>
        <p:sp>
          <p:nvSpPr>
            <p:cNvPr id="6" name="Freeform 5"/>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7" name="Freeform 6"/>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8" name="Freeform 7"/>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9" name="Freeform 8"/>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grpSp>
    </p:spTree>
    <p:extLst>
      <p:ext uri="{BB962C8B-B14F-4D97-AF65-F5344CB8AC3E}">
        <p14:creationId xmlns:p14="http://schemas.microsoft.com/office/powerpoint/2010/main" val="25862247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2437704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0"/>
            <a:ext cx="2437704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a:extLst>
              <a:ext uri="{FF2B5EF4-FFF2-40B4-BE49-F238E27FC236}">
                <a16:creationId xmlns:a16="http://schemas.microsoft.com/office/drawing/2014/main" id="{4E1606A8-4E08-D297-1448-92A957E638B6}"/>
              </a:ext>
            </a:extLst>
          </p:cNvPr>
          <p:cNvSpPr>
            <a:spLocks noGrp="1"/>
          </p:cNvSpPr>
          <p:nvPr>
            <p:ph type="title"/>
          </p:nvPr>
        </p:nvSpPr>
        <p:spPr>
          <a:xfrm>
            <a:off x="1608924" y="914400"/>
            <a:ext cx="21153706" cy="2377440"/>
          </a:xfrm>
        </p:spPr>
        <p:txBody>
          <a:bodyPr vert="horz" lIns="91440" tIns="45720" rIns="91440" bIns="45720" rtlCol="0" anchor="ctr">
            <a:normAutofit/>
          </a:bodyPr>
          <a:lstStyle/>
          <a:p>
            <a:pPr algn="ctr" defTabSz="914400"/>
            <a:r>
              <a:rPr lang="en-US" sz="5000" kern="1200" dirty="0">
                <a:solidFill>
                  <a:schemeClr val="tx2"/>
                </a:solidFill>
                <a:latin typeface="+mj-lt"/>
                <a:ea typeface="+mj-ea"/>
                <a:cs typeface="+mj-cs"/>
              </a:rPr>
              <a:t>AFFORDABLE HOUSING DEVELOPMENT</a:t>
            </a:r>
            <a:br>
              <a:rPr lang="en-US" sz="5000" kern="1200" dirty="0">
                <a:solidFill>
                  <a:schemeClr val="tx2"/>
                </a:solidFill>
                <a:latin typeface="+mj-lt"/>
                <a:ea typeface="+mj-ea"/>
                <a:cs typeface="+mj-cs"/>
              </a:rPr>
            </a:br>
            <a:br>
              <a:rPr lang="en-US" sz="5000" kern="1200" dirty="0">
                <a:solidFill>
                  <a:schemeClr val="tx2"/>
                </a:solidFill>
                <a:latin typeface="+mj-lt"/>
                <a:ea typeface="+mj-ea"/>
                <a:cs typeface="+mj-cs"/>
              </a:rPr>
            </a:br>
            <a:r>
              <a:rPr lang="en-US" sz="5000" kern="1200" dirty="0">
                <a:solidFill>
                  <a:schemeClr val="tx2"/>
                </a:solidFill>
                <a:latin typeface="+mj-lt"/>
                <a:ea typeface="+mj-ea"/>
                <a:cs typeface="+mj-cs"/>
              </a:rPr>
              <a:t>DCA RESOURCES</a:t>
            </a:r>
          </a:p>
        </p:txBody>
      </p:sp>
      <p:grpSp>
        <p:nvGrpSpPr>
          <p:cNvPr id="15" name="Group 14">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8519152" y="269229"/>
            <a:ext cx="6284800" cy="5432195"/>
            <a:chOff x="-305" y="-4155"/>
            <a:chExt cx="2514948" cy="2174333"/>
          </a:xfrm>
        </p:grpSpPr>
        <p:sp>
          <p:nvSpPr>
            <p:cNvPr id="16" name="Freeform: Shape 15">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 name="Freeform: Shape 18">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20">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10095810"/>
            <a:ext cx="4823186" cy="3620190"/>
            <a:chOff x="-305" y="-1"/>
            <a:chExt cx="3832880" cy="2876136"/>
          </a:xfrm>
        </p:grpSpPr>
        <p:sp>
          <p:nvSpPr>
            <p:cNvPr id="10" name="Freeform: Shape 21">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22">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23">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4">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7" name="Text Placeholder 4">
            <a:extLst>
              <a:ext uri="{FF2B5EF4-FFF2-40B4-BE49-F238E27FC236}">
                <a16:creationId xmlns:a16="http://schemas.microsoft.com/office/drawing/2014/main" id="{26EC65F1-4294-0271-A8E6-5D2623F47C04}"/>
              </a:ext>
            </a:extLst>
          </p:cNvPr>
          <p:cNvGraphicFramePr/>
          <p:nvPr>
            <p:extLst>
              <p:ext uri="{D42A27DB-BD31-4B8C-83A1-F6EECF244321}">
                <p14:modId xmlns:p14="http://schemas.microsoft.com/office/powerpoint/2010/main" val="2793055978"/>
              </p:ext>
            </p:extLst>
          </p:nvPr>
        </p:nvGraphicFramePr>
        <p:xfrm>
          <a:off x="2072100" y="5087266"/>
          <a:ext cx="20233449" cy="713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82236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8746869" y="0"/>
            <a:ext cx="5624430" cy="144699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Light" charset="0"/>
            </a:endParaRPr>
          </a:p>
        </p:txBody>
      </p:sp>
      <p:sp>
        <p:nvSpPr>
          <p:cNvPr id="12" name="TextBox 11"/>
          <p:cNvSpPr txBox="1"/>
          <p:nvPr/>
        </p:nvSpPr>
        <p:spPr>
          <a:xfrm>
            <a:off x="18753220" y="239108"/>
            <a:ext cx="5063464" cy="2862322"/>
          </a:xfrm>
          <a:prstGeom prst="rect">
            <a:avLst/>
          </a:prstGeom>
          <a:noFill/>
        </p:spPr>
        <p:txBody>
          <a:bodyPr wrap="square" rtlCol="0">
            <a:spAutoFit/>
          </a:bodyPr>
          <a:lstStyle/>
          <a:p>
            <a:r>
              <a:rPr lang="en-US" sz="6000" spc="300" dirty="0">
                <a:solidFill>
                  <a:schemeClr val="bg2"/>
                </a:solidFill>
                <a:latin typeface="+mj-lt"/>
                <a:ea typeface="Nunito" charset="0"/>
                <a:cs typeface="Nunito" charset="0"/>
              </a:rPr>
              <a:t>FUNDING SOURCE SUMMARY</a:t>
            </a:r>
          </a:p>
        </p:txBody>
      </p:sp>
      <p:graphicFrame>
        <p:nvGraphicFramePr>
          <p:cNvPr id="3" name="Table 3">
            <a:extLst>
              <a:ext uri="{FF2B5EF4-FFF2-40B4-BE49-F238E27FC236}">
                <a16:creationId xmlns:a16="http://schemas.microsoft.com/office/drawing/2014/main" id="{C72ED514-D556-346A-8C92-485A1F9BCA5E}"/>
              </a:ext>
            </a:extLst>
          </p:cNvPr>
          <p:cNvGraphicFramePr>
            <a:graphicFrameLocks noGrp="1"/>
          </p:cNvGraphicFramePr>
          <p:nvPr>
            <p:extLst>
              <p:ext uri="{D42A27DB-BD31-4B8C-83A1-F6EECF244321}">
                <p14:modId xmlns:p14="http://schemas.microsoft.com/office/powerpoint/2010/main" val="2902052631"/>
              </p:ext>
            </p:extLst>
          </p:nvPr>
        </p:nvGraphicFramePr>
        <p:xfrm>
          <a:off x="6351" y="16042"/>
          <a:ext cx="18753219" cy="13462375"/>
        </p:xfrm>
        <a:graphic>
          <a:graphicData uri="http://schemas.openxmlformats.org/drawingml/2006/table">
            <a:tbl>
              <a:tblPr firstRow="1" bandRow="1">
                <a:tableStyleId>{5C22544A-7EE6-4342-B048-85BDC9FD1C3A}</a:tableStyleId>
              </a:tblPr>
              <a:tblGrid>
                <a:gridCol w="1789467">
                  <a:extLst>
                    <a:ext uri="{9D8B030D-6E8A-4147-A177-3AD203B41FA5}">
                      <a16:colId xmlns:a16="http://schemas.microsoft.com/office/drawing/2014/main" val="894183673"/>
                    </a:ext>
                  </a:extLst>
                </a:gridCol>
                <a:gridCol w="2245609">
                  <a:extLst>
                    <a:ext uri="{9D8B030D-6E8A-4147-A177-3AD203B41FA5}">
                      <a16:colId xmlns:a16="http://schemas.microsoft.com/office/drawing/2014/main" val="1623066145"/>
                    </a:ext>
                  </a:extLst>
                </a:gridCol>
                <a:gridCol w="4087707">
                  <a:extLst>
                    <a:ext uri="{9D8B030D-6E8A-4147-A177-3AD203B41FA5}">
                      <a16:colId xmlns:a16="http://schemas.microsoft.com/office/drawing/2014/main" val="1971455711"/>
                    </a:ext>
                  </a:extLst>
                </a:gridCol>
                <a:gridCol w="4191203">
                  <a:extLst>
                    <a:ext uri="{9D8B030D-6E8A-4147-A177-3AD203B41FA5}">
                      <a16:colId xmlns:a16="http://schemas.microsoft.com/office/drawing/2014/main" val="3717885429"/>
                    </a:ext>
                  </a:extLst>
                </a:gridCol>
                <a:gridCol w="2245895">
                  <a:extLst>
                    <a:ext uri="{9D8B030D-6E8A-4147-A177-3AD203B41FA5}">
                      <a16:colId xmlns:a16="http://schemas.microsoft.com/office/drawing/2014/main" val="3330852777"/>
                    </a:ext>
                  </a:extLst>
                </a:gridCol>
                <a:gridCol w="1732547">
                  <a:extLst>
                    <a:ext uri="{9D8B030D-6E8A-4147-A177-3AD203B41FA5}">
                      <a16:colId xmlns:a16="http://schemas.microsoft.com/office/drawing/2014/main" val="2191689239"/>
                    </a:ext>
                  </a:extLst>
                </a:gridCol>
                <a:gridCol w="2460791">
                  <a:extLst>
                    <a:ext uri="{9D8B030D-6E8A-4147-A177-3AD203B41FA5}">
                      <a16:colId xmlns:a16="http://schemas.microsoft.com/office/drawing/2014/main" val="1553853106"/>
                    </a:ext>
                  </a:extLst>
                </a:gridCol>
              </a:tblGrid>
              <a:tr h="1680470">
                <a:tc>
                  <a:txBody>
                    <a:bodyPr/>
                    <a:lstStyle/>
                    <a:p>
                      <a:pPr algn="ctr"/>
                      <a:r>
                        <a:rPr lang="en-US" sz="2400" dirty="0"/>
                        <a:t>Gap Funding Source</a:t>
                      </a:r>
                    </a:p>
                  </a:txBody>
                  <a:tcPr/>
                </a:tc>
                <a:tc>
                  <a:txBody>
                    <a:bodyPr/>
                    <a:lstStyle/>
                    <a:p>
                      <a:pPr algn="ctr"/>
                      <a:r>
                        <a:rPr lang="en-US" sz="2400" dirty="0"/>
                        <a:t>DCA/GHFA Uses</a:t>
                      </a:r>
                    </a:p>
                  </a:txBody>
                  <a:tcPr/>
                </a:tc>
                <a:tc>
                  <a:txBody>
                    <a:bodyPr/>
                    <a:lstStyle/>
                    <a:p>
                      <a:pPr algn="ctr"/>
                      <a:r>
                        <a:rPr lang="en-US" sz="2400" dirty="0"/>
                        <a:t>Income Requirements</a:t>
                      </a:r>
                    </a:p>
                  </a:txBody>
                  <a:tcPr/>
                </a:tc>
                <a:tc>
                  <a:txBody>
                    <a:bodyPr/>
                    <a:lstStyle/>
                    <a:p>
                      <a:pPr algn="ctr"/>
                      <a:r>
                        <a:rPr lang="en-US" sz="2400" dirty="0"/>
                        <a:t>Rents</a:t>
                      </a:r>
                    </a:p>
                  </a:txBody>
                  <a:tcPr/>
                </a:tc>
                <a:tc>
                  <a:txBody>
                    <a:bodyPr/>
                    <a:lstStyle/>
                    <a:p>
                      <a:pPr algn="ctr"/>
                      <a:r>
                        <a:rPr lang="en-US" sz="2400" dirty="0"/>
                        <a:t>Minimum Affordability Period</a:t>
                      </a:r>
                    </a:p>
                  </a:txBody>
                  <a:tcPr/>
                </a:tc>
                <a:tc>
                  <a:txBody>
                    <a:bodyPr/>
                    <a:lstStyle/>
                    <a:p>
                      <a:pPr algn="ctr"/>
                      <a:r>
                        <a:rPr lang="en-US" sz="2400" dirty="0"/>
                        <a:t>Typical Terms</a:t>
                      </a:r>
                    </a:p>
                  </a:txBody>
                  <a:tcPr/>
                </a:tc>
                <a:tc>
                  <a:txBody>
                    <a:bodyPr/>
                    <a:lstStyle/>
                    <a:p>
                      <a:pPr algn="ctr"/>
                      <a:r>
                        <a:rPr lang="en-US" sz="2400" dirty="0"/>
                        <a:t>NEPA/ Federal Environmental Review</a:t>
                      </a:r>
                    </a:p>
                  </a:txBody>
                  <a:tcPr/>
                </a:tc>
                <a:extLst>
                  <a:ext uri="{0D108BD9-81ED-4DB2-BD59-A6C34878D82A}">
                    <a16:rowId xmlns:a16="http://schemas.microsoft.com/office/drawing/2014/main" val="1923323583"/>
                  </a:ext>
                </a:extLst>
              </a:tr>
              <a:tr h="2665545">
                <a:tc>
                  <a:txBody>
                    <a:bodyPr/>
                    <a:lstStyle/>
                    <a:p>
                      <a:pPr algn="ctr"/>
                      <a:endParaRPr lang="en-US" sz="2000" b="1" dirty="0"/>
                    </a:p>
                    <a:p>
                      <a:pPr algn="ctr"/>
                      <a:endParaRPr lang="en-US" sz="2000" b="1" dirty="0"/>
                    </a:p>
                    <a:p>
                      <a:pPr algn="ctr"/>
                      <a:endParaRPr lang="en-US" sz="2000" b="1" dirty="0"/>
                    </a:p>
                    <a:p>
                      <a:pPr algn="ctr"/>
                      <a:r>
                        <a:rPr lang="en-US" sz="2000" b="1" dirty="0"/>
                        <a:t>HOME</a:t>
                      </a:r>
                    </a:p>
                  </a:txBody>
                  <a:tcPr/>
                </a:tc>
                <a:tc>
                  <a:txBody>
                    <a:bodyPr/>
                    <a:lstStyle/>
                    <a:p>
                      <a:pPr algn="ctr"/>
                      <a:endParaRPr lang="en-US" sz="1800" dirty="0"/>
                    </a:p>
                    <a:p>
                      <a:pPr algn="ctr"/>
                      <a:r>
                        <a:rPr lang="en-US" sz="1800" dirty="0"/>
                        <a:t>-9% CHDO HOME</a:t>
                      </a:r>
                    </a:p>
                    <a:p>
                      <a:pPr algn="ctr"/>
                      <a:endParaRPr lang="en-US" sz="1800" dirty="0"/>
                    </a:p>
                    <a:p>
                      <a:pPr algn="ctr"/>
                      <a:r>
                        <a:rPr lang="en-US" sz="1800" dirty="0"/>
                        <a:t>-4% HOME gap financing (NOFA)</a:t>
                      </a:r>
                    </a:p>
                    <a:p>
                      <a:pPr algn="ctr"/>
                      <a:endParaRPr lang="en-US" sz="1800" dirty="0"/>
                    </a:p>
                    <a:p>
                      <a:pPr algn="ctr"/>
                      <a:r>
                        <a:rPr lang="en-US" sz="1800" dirty="0"/>
                        <a:t>-CHIP (single family</a:t>
                      </a:r>
                    </a:p>
                  </a:txBody>
                  <a:tcPr/>
                </a:tc>
                <a:tc>
                  <a:txBody>
                    <a:bodyPr/>
                    <a:lstStyle/>
                    <a:p>
                      <a:pPr algn="ctr"/>
                      <a:endParaRPr lang="en-US" sz="1800" dirty="0"/>
                    </a:p>
                    <a:p>
                      <a:pPr algn="ctr"/>
                      <a:r>
                        <a:rPr lang="en-US" sz="1800" dirty="0"/>
                        <a:t>-100% LIHTC at (80% AMI)</a:t>
                      </a:r>
                    </a:p>
                    <a:p>
                      <a:pPr algn="ctr"/>
                      <a:endParaRPr lang="en-US" sz="1800" dirty="0"/>
                    </a:p>
                    <a:p>
                      <a:pPr algn="ctr"/>
                      <a:r>
                        <a:rPr lang="en-US" sz="1800" dirty="0"/>
                        <a:t>-20% rental units in deals of more than 5 HOME units for households at 50% AMI (remainder of HOME designated units are lessor of High HOME/60% AMI</a:t>
                      </a:r>
                    </a:p>
                    <a:p>
                      <a:pPr algn="ctr"/>
                      <a:endParaRPr lang="en-US" sz="1800" dirty="0"/>
                    </a:p>
                  </a:txBody>
                  <a:tcPr/>
                </a:tc>
                <a:tc>
                  <a:txBody>
                    <a:bodyPr/>
                    <a:lstStyle/>
                    <a:p>
                      <a:pPr algn="ctr"/>
                      <a:r>
                        <a:rPr lang="en-US" sz="1800" dirty="0"/>
                        <a:t>-High HOME rents (including utilities) are capped at the lesser of the Fair Market Rent (FMR) for the area or 30% of the income of a household whose income is 65% AMI</a:t>
                      </a:r>
                    </a:p>
                    <a:p>
                      <a:pPr algn="ctr"/>
                      <a:endParaRPr lang="en-US" sz="1800" dirty="0"/>
                    </a:p>
                    <a:p>
                      <a:pPr algn="ctr"/>
                      <a:r>
                        <a:rPr lang="en-US" sz="1800" dirty="0"/>
                        <a:t>-Low HOME rents (including utilities) are capped at 30% of the income of a household whose income is 50% AMI</a:t>
                      </a:r>
                    </a:p>
                  </a:txBody>
                  <a:tcPr/>
                </a:tc>
                <a:tc>
                  <a:txBody>
                    <a:bodyPr/>
                    <a:lstStyle/>
                    <a:p>
                      <a:pPr algn="ctr"/>
                      <a:r>
                        <a:rPr lang="en-US" sz="1800" dirty="0"/>
                        <a:t>-20 years new construction</a:t>
                      </a:r>
                    </a:p>
                    <a:p>
                      <a:pPr algn="ctr"/>
                      <a:endParaRPr lang="en-US" sz="1800" dirty="0"/>
                    </a:p>
                    <a:p>
                      <a:pPr algn="ctr"/>
                      <a:r>
                        <a:rPr lang="en-US" sz="1800" dirty="0"/>
                        <a:t>-5, 10, 15 years for rehab depending on HOME amount</a:t>
                      </a:r>
                    </a:p>
                  </a:txBody>
                  <a:tcPr/>
                </a:tc>
                <a:tc>
                  <a:txBody>
                    <a:bodyPr/>
                    <a:lstStyle/>
                    <a:p>
                      <a:pPr algn="ctr"/>
                      <a:r>
                        <a:rPr lang="en-US" sz="1800" dirty="0"/>
                        <a:t>-0% construction</a:t>
                      </a:r>
                    </a:p>
                    <a:p>
                      <a:pPr algn="ctr"/>
                      <a:endParaRPr lang="en-US" sz="1800" dirty="0"/>
                    </a:p>
                    <a:p>
                      <a:pPr algn="ctr"/>
                      <a:r>
                        <a:rPr lang="en-US" sz="1800" dirty="0"/>
                        <a:t>-1% perm or based on % of cash flow</a:t>
                      </a:r>
                    </a:p>
                    <a:p>
                      <a:pPr algn="ctr"/>
                      <a:endParaRPr lang="en-US" sz="1800" dirty="0"/>
                    </a:p>
                  </a:txBody>
                  <a:tcPr/>
                </a:tc>
                <a:tc>
                  <a:txBody>
                    <a:bodyPr/>
                    <a:lstStyle/>
                    <a:p>
                      <a:pPr algn="ctr"/>
                      <a:endParaRPr lang="en-US" sz="1800" dirty="0"/>
                    </a:p>
                    <a:p>
                      <a:pPr algn="ctr"/>
                      <a:endParaRPr lang="en-US" sz="1800" dirty="0"/>
                    </a:p>
                    <a:p>
                      <a:pPr algn="ctr"/>
                      <a:r>
                        <a:rPr lang="en-US" sz="1800" dirty="0"/>
                        <a:t>Yes</a:t>
                      </a:r>
                    </a:p>
                  </a:txBody>
                  <a:tcPr/>
                </a:tc>
                <a:extLst>
                  <a:ext uri="{0D108BD9-81ED-4DB2-BD59-A6C34878D82A}">
                    <a16:rowId xmlns:a16="http://schemas.microsoft.com/office/drawing/2014/main" val="3097663017"/>
                  </a:ext>
                </a:extLst>
              </a:tr>
              <a:tr h="2667006">
                <a:tc>
                  <a:txBody>
                    <a:bodyPr/>
                    <a:lstStyle/>
                    <a:p>
                      <a:pPr algn="ctr"/>
                      <a:endParaRPr lang="en-US" sz="2000" b="1" dirty="0"/>
                    </a:p>
                    <a:p>
                      <a:pPr algn="ctr"/>
                      <a:endParaRPr lang="en-US" sz="2000" b="1" dirty="0"/>
                    </a:p>
                    <a:p>
                      <a:pPr algn="ctr"/>
                      <a:r>
                        <a:rPr lang="en-US" sz="2000" b="1" dirty="0"/>
                        <a:t>NHTF</a:t>
                      </a:r>
                    </a:p>
                  </a:txBody>
                  <a:tcPr/>
                </a:tc>
                <a:tc>
                  <a:txBody>
                    <a:bodyPr/>
                    <a:lstStyle/>
                    <a:p>
                      <a:pPr algn="ctr"/>
                      <a:endParaRPr lang="en-US" sz="1800" dirty="0"/>
                    </a:p>
                    <a:p>
                      <a:pPr algn="ctr"/>
                      <a:endParaRPr lang="en-US" sz="1800" dirty="0"/>
                    </a:p>
                    <a:p>
                      <a:pPr algn="ctr"/>
                      <a:r>
                        <a:rPr lang="en-US" sz="1800" dirty="0"/>
                        <a:t>9% &amp; 4% LIHTC gap financing</a:t>
                      </a:r>
                    </a:p>
                    <a:p>
                      <a:pPr algn="ctr"/>
                      <a:endParaRPr lang="en-US" sz="1800" dirty="0"/>
                    </a:p>
                  </a:txBody>
                  <a:tcPr/>
                </a:tc>
                <a:tc>
                  <a:txBody>
                    <a:bodyPr/>
                    <a:lstStyle/>
                    <a:p>
                      <a:pPr algn="ctr"/>
                      <a:endParaRPr lang="en-US" sz="1800" dirty="0"/>
                    </a:p>
                    <a:p>
                      <a:pPr algn="ctr"/>
                      <a:endParaRPr lang="en-US" sz="1800" dirty="0"/>
                    </a:p>
                    <a:p>
                      <a:pPr algn="ctr"/>
                      <a:r>
                        <a:rPr lang="en-US" sz="1800" dirty="0"/>
                        <a:t>-100% at 30% AMI or families with incomes at or below the poverty line (whichever is greater) when HTF funds are less than $1 billion</a:t>
                      </a:r>
                    </a:p>
                  </a:txBody>
                  <a:tcPr/>
                </a:tc>
                <a:tc>
                  <a:txBody>
                    <a:bodyPr/>
                    <a:lstStyle/>
                    <a:p>
                      <a:pPr algn="ctr"/>
                      <a:endParaRPr lang="en-US" sz="1800" dirty="0"/>
                    </a:p>
                    <a:p>
                      <a:pPr algn="ctr"/>
                      <a:r>
                        <a:rPr lang="en-US" sz="1800" dirty="0"/>
                        <a:t>-HTF rent plus utilities of an extremely low-income tenant shall not exceed the greater of 30% of federal poverty line</a:t>
                      </a:r>
                    </a:p>
                    <a:p>
                      <a:pPr algn="ctr"/>
                      <a:r>
                        <a:rPr lang="en-US" sz="1800" b="1" dirty="0"/>
                        <a:t>or</a:t>
                      </a:r>
                    </a:p>
                    <a:p>
                      <a:pPr algn="ctr"/>
                      <a:r>
                        <a:rPr lang="en-US" sz="1800" dirty="0"/>
                        <a:t>-30% of the income of a family whose annual income is 30% AMI</a:t>
                      </a:r>
                    </a:p>
                  </a:txBody>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r>
                        <a:rPr lang="en-US" sz="1800" dirty="0"/>
                        <a:t>30 years </a:t>
                      </a:r>
                    </a:p>
                    <a:p>
                      <a:pPr algn="ctr"/>
                      <a:endParaRPr lang="en-US" sz="1800" dirty="0"/>
                    </a:p>
                  </a:txBody>
                  <a:tcPr/>
                </a:tc>
                <a:tc>
                  <a:txBody>
                    <a:bodyPr/>
                    <a:lstStyle/>
                    <a:p>
                      <a:pPr algn="ctr"/>
                      <a:endParaRPr lang="en-US" sz="1800" dirty="0"/>
                    </a:p>
                    <a:p>
                      <a:pPr algn="ctr"/>
                      <a:endParaRPr lang="en-US" sz="1800" dirty="0"/>
                    </a:p>
                    <a:p>
                      <a:pPr algn="ctr"/>
                      <a:r>
                        <a:rPr lang="en-US" sz="1800" dirty="0"/>
                        <a:t>0% interest construction and permanent</a:t>
                      </a:r>
                    </a:p>
                  </a:txBody>
                  <a:tcPr/>
                </a:tc>
                <a:tc>
                  <a:txBody>
                    <a:bodyPr/>
                    <a:lstStyle/>
                    <a:p>
                      <a:pPr algn="ctr"/>
                      <a:endParaRPr lang="en-US" sz="1800" dirty="0"/>
                    </a:p>
                    <a:p>
                      <a:pPr algn="ctr"/>
                      <a:r>
                        <a:rPr lang="en-US" sz="1800" dirty="0"/>
                        <a:t>Yes</a:t>
                      </a:r>
                    </a:p>
                    <a:p>
                      <a:pPr algn="ctr"/>
                      <a:endParaRPr lang="en-US" sz="1800" dirty="0"/>
                    </a:p>
                    <a:p>
                      <a:pPr marL="342900" indent="-342900" algn="ctr">
                        <a:buFontTx/>
                        <a:buChar char="-"/>
                      </a:pPr>
                      <a:r>
                        <a:rPr lang="en-US" sz="1800" dirty="0"/>
                        <a:t>No public comment</a:t>
                      </a:r>
                    </a:p>
                    <a:p>
                      <a:pPr marL="342900" indent="-342900" algn="ctr">
                        <a:buFontTx/>
                        <a:buChar char="-"/>
                      </a:pPr>
                      <a:r>
                        <a:rPr lang="en-US" sz="1800" dirty="0"/>
                        <a:t>No RROF or AUGF</a:t>
                      </a:r>
                    </a:p>
                  </a:txBody>
                  <a:tcPr/>
                </a:tc>
                <a:extLst>
                  <a:ext uri="{0D108BD9-81ED-4DB2-BD59-A6C34878D82A}">
                    <a16:rowId xmlns:a16="http://schemas.microsoft.com/office/drawing/2014/main" val="1092289365"/>
                  </a:ext>
                </a:extLst>
              </a:tr>
              <a:tr h="2345680">
                <a:tc>
                  <a:txBody>
                    <a:bodyPr/>
                    <a:lstStyle/>
                    <a:p>
                      <a:pPr algn="ctr"/>
                      <a:endParaRPr lang="en-US" sz="2000" b="1" dirty="0"/>
                    </a:p>
                    <a:p>
                      <a:pPr algn="ctr"/>
                      <a:endParaRPr lang="en-US" sz="2000" b="1" dirty="0"/>
                    </a:p>
                    <a:p>
                      <a:pPr algn="ctr"/>
                      <a:r>
                        <a:rPr lang="en-US" sz="2000" b="1" dirty="0"/>
                        <a:t>CDBG-DR</a:t>
                      </a:r>
                    </a:p>
                  </a:txBody>
                  <a:tcPr/>
                </a:tc>
                <a:tc>
                  <a:txBody>
                    <a:bodyPr/>
                    <a:lstStyle/>
                    <a:p>
                      <a:pPr algn="ctr"/>
                      <a:endParaRPr lang="en-US" sz="1800" dirty="0"/>
                    </a:p>
                    <a:p>
                      <a:pPr algn="ctr"/>
                      <a:endParaRPr lang="en-US" sz="1800" dirty="0"/>
                    </a:p>
                    <a:p>
                      <a:pPr algn="ctr"/>
                      <a:r>
                        <a:rPr lang="en-US" sz="1800" dirty="0"/>
                        <a:t>9% CDBG-DR gap financing</a:t>
                      </a:r>
                    </a:p>
                  </a:txBody>
                  <a:tcPr/>
                </a:tc>
                <a:tc>
                  <a:txBody>
                    <a:bodyPr/>
                    <a:lstStyle/>
                    <a:p>
                      <a:pPr algn="ctr"/>
                      <a:r>
                        <a:rPr lang="en-US" sz="1800" dirty="0"/>
                        <a:t>-HUD requires that a minimum 70% of the total CDBG-DR funds benefit households of low to moderate income.</a:t>
                      </a:r>
                    </a:p>
                    <a:p>
                      <a:pPr algn="ctr"/>
                      <a:endParaRPr lang="en-US" sz="1800" dirty="0"/>
                    </a:p>
                    <a:p>
                      <a:pPr algn="ctr"/>
                      <a:r>
                        <a:rPr lang="en-US" sz="1800" dirty="0"/>
                        <a:t>-Low to moderate income households are defined as not exceeding 80% AMI for their area</a:t>
                      </a:r>
                    </a:p>
                  </a:txBody>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r>
                        <a:rPr lang="en-US" sz="1800" dirty="0"/>
                        <a:t>80% Area Median Income (AMI)</a:t>
                      </a:r>
                    </a:p>
                    <a:p>
                      <a:pPr algn="ctr"/>
                      <a:endParaRPr lang="en-US" sz="1800" dirty="0"/>
                    </a:p>
                  </a:txBody>
                  <a:tcPr/>
                </a:tc>
                <a:tc>
                  <a:txBody>
                    <a:bodyPr/>
                    <a:lstStyle/>
                    <a:p>
                      <a:pPr algn="ctr"/>
                      <a:r>
                        <a:rPr lang="en-US" sz="1800" dirty="0"/>
                        <a:t>-15 years or more for rehab of deals with 8 or more units</a:t>
                      </a:r>
                    </a:p>
                    <a:p>
                      <a:pPr algn="ctr"/>
                      <a:endParaRPr lang="en-US" sz="1800" dirty="0"/>
                    </a:p>
                    <a:p>
                      <a:pPr algn="ctr"/>
                      <a:r>
                        <a:rPr lang="en-US" sz="1800" dirty="0"/>
                        <a:t>-20 years for new construction deals with 5 or more units</a:t>
                      </a:r>
                    </a:p>
                  </a:txBody>
                  <a:tcPr/>
                </a:tc>
                <a:tc>
                  <a:txBody>
                    <a:bodyPr/>
                    <a:lstStyle/>
                    <a:p>
                      <a:pPr algn="ctr"/>
                      <a:endParaRPr lang="en-US" sz="1800" dirty="0"/>
                    </a:p>
                    <a:p>
                      <a:pPr algn="ctr"/>
                      <a:r>
                        <a:rPr lang="en-US" sz="1800" dirty="0"/>
                        <a:t>-0% construction</a:t>
                      </a:r>
                    </a:p>
                    <a:p>
                      <a:pPr algn="ctr"/>
                      <a:endParaRPr lang="en-US" sz="1800" dirty="0"/>
                    </a:p>
                    <a:p>
                      <a:pPr algn="ctr"/>
                      <a:r>
                        <a:rPr lang="en-US" sz="1800" dirty="0"/>
                        <a:t>-1% perm or based on % of cash flow</a:t>
                      </a:r>
                    </a:p>
                  </a:txBody>
                  <a:tcPr/>
                </a:tc>
                <a:tc>
                  <a:txBody>
                    <a:bodyPr/>
                    <a:lstStyle/>
                    <a:p>
                      <a:pPr algn="ctr"/>
                      <a:endParaRPr lang="en-US" sz="1800" dirty="0"/>
                    </a:p>
                    <a:p>
                      <a:pPr algn="ctr"/>
                      <a:endParaRPr lang="en-US" sz="1800" dirty="0"/>
                    </a:p>
                    <a:p>
                      <a:pPr algn="ctr"/>
                      <a:r>
                        <a:rPr lang="en-US" sz="1800" dirty="0"/>
                        <a:t>Yes</a:t>
                      </a:r>
                    </a:p>
                  </a:txBody>
                  <a:tcPr/>
                </a:tc>
                <a:extLst>
                  <a:ext uri="{0D108BD9-81ED-4DB2-BD59-A6C34878D82A}">
                    <a16:rowId xmlns:a16="http://schemas.microsoft.com/office/drawing/2014/main" val="2474368824"/>
                  </a:ext>
                </a:extLst>
              </a:tr>
              <a:tr h="2051837">
                <a:tc>
                  <a:txBody>
                    <a:bodyPr/>
                    <a:lstStyle/>
                    <a:p>
                      <a:pPr algn="ctr"/>
                      <a:endParaRPr lang="en-US" sz="2000" b="1" dirty="0"/>
                    </a:p>
                    <a:p>
                      <a:pPr algn="ctr"/>
                      <a:endParaRPr lang="en-US" sz="2000" b="1" dirty="0"/>
                    </a:p>
                    <a:p>
                      <a:pPr algn="ctr"/>
                      <a:r>
                        <a:rPr lang="en-US" sz="2000" b="1" dirty="0"/>
                        <a:t>TCAP2</a:t>
                      </a:r>
                    </a:p>
                  </a:txBody>
                  <a:tcPr/>
                </a:tc>
                <a:tc>
                  <a:txBody>
                    <a:bodyPr/>
                    <a:lstStyle/>
                    <a:p>
                      <a:pPr algn="ctr"/>
                      <a:endParaRPr lang="en-US" sz="1800" dirty="0"/>
                    </a:p>
                    <a:p>
                      <a:pPr algn="ctr"/>
                      <a:r>
                        <a:rPr lang="en-US" sz="1800" dirty="0"/>
                        <a:t>Matching construction loan to HOME Construction Loan</a:t>
                      </a:r>
                    </a:p>
                    <a:p>
                      <a:pPr algn="ctr"/>
                      <a:endParaRPr lang="en-US" sz="1800" dirty="0"/>
                    </a:p>
                    <a:p>
                      <a:pPr algn="ctr"/>
                      <a:r>
                        <a:rPr lang="en-US" sz="1800" dirty="0"/>
                        <a:t> Acquisition loans</a:t>
                      </a:r>
                    </a:p>
                  </a:txBody>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r>
                        <a:rPr lang="en-US" sz="1800" dirty="0"/>
                        <a:t>80% Area Median Income (AMI)</a:t>
                      </a:r>
                    </a:p>
                    <a:p>
                      <a:pPr algn="ctr"/>
                      <a:endParaRPr lang="en-US" sz="1800" dirty="0"/>
                    </a:p>
                  </a:txBody>
                  <a:tcPr/>
                </a:tc>
                <a:tc>
                  <a:txBody>
                    <a:bodyPr/>
                    <a:lstStyle/>
                    <a:p>
                      <a:pPr algn="ctr"/>
                      <a:endParaRPr lang="en-US" sz="1800" dirty="0"/>
                    </a:p>
                    <a:p>
                      <a:pPr algn="ct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r>
                        <a:rPr lang="en-US" sz="1800" dirty="0"/>
                        <a:t>80% Area Median Income (AMI)</a:t>
                      </a:r>
                    </a:p>
                    <a:p>
                      <a:pPr algn="ctr"/>
                      <a:endParaRPr lang="en-US" sz="1800" dirty="0"/>
                    </a:p>
                  </a:txBody>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r>
                        <a:rPr lang="en-US" sz="1800" dirty="0"/>
                        <a:t>15 years</a:t>
                      </a:r>
                    </a:p>
                    <a:p>
                      <a:pPr algn="ctr"/>
                      <a:endParaRPr lang="en-US" sz="1800" dirty="0"/>
                    </a:p>
                  </a:txBody>
                  <a:tcPr/>
                </a:tc>
                <a:tc>
                  <a:txBody>
                    <a:bodyPr/>
                    <a:lstStyle/>
                    <a:p>
                      <a:pPr algn="ctr"/>
                      <a:endParaRPr lang="en-US" sz="1800" dirty="0"/>
                    </a:p>
                    <a:p>
                      <a:pPr algn="ctr"/>
                      <a:endParaRPr lang="en-US" sz="1800" dirty="0"/>
                    </a:p>
                    <a:p>
                      <a:pPr algn="ctr"/>
                      <a:r>
                        <a:rPr lang="en-US" sz="1800" dirty="0"/>
                        <a:t>0% Construction</a:t>
                      </a:r>
                    </a:p>
                  </a:txBody>
                  <a:tcPr/>
                </a:tc>
                <a:tc>
                  <a:txBody>
                    <a:bodyPr/>
                    <a:lstStyle/>
                    <a:p>
                      <a:pPr algn="ctr"/>
                      <a:endParaRPr lang="en-US" sz="1800" dirty="0"/>
                    </a:p>
                    <a:p>
                      <a:pPr algn="ctr"/>
                      <a:endParaRPr lang="en-US" sz="1800" dirty="0"/>
                    </a:p>
                    <a:p>
                      <a:pPr algn="ctr"/>
                      <a:r>
                        <a:rPr lang="en-US" sz="1800" dirty="0"/>
                        <a:t>No</a:t>
                      </a:r>
                    </a:p>
                  </a:txBody>
                  <a:tcPr/>
                </a:tc>
                <a:extLst>
                  <a:ext uri="{0D108BD9-81ED-4DB2-BD59-A6C34878D82A}">
                    <a16:rowId xmlns:a16="http://schemas.microsoft.com/office/drawing/2014/main" val="3691873453"/>
                  </a:ext>
                </a:extLst>
              </a:tr>
              <a:tr h="2051837">
                <a:tc>
                  <a:txBody>
                    <a:bodyPr/>
                    <a:lstStyle/>
                    <a:p>
                      <a:pPr algn="ctr"/>
                      <a:endParaRPr lang="en-US" sz="2000" b="1" dirty="0"/>
                    </a:p>
                    <a:p>
                      <a:pPr algn="ctr"/>
                      <a:endParaRPr lang="en-US" sz="2000" b="1" dirty="0"/>
                    </a:p>
                    <a:p>
                      <a:pPr algn="ctr"/>
                      <a:r>
                        <a:rPr lang="en-US" sz="2000" b="1" dirty="0"/>
                        <a:t>TCAP3</a:t>
                      </a:r>
                    </a:p>
                  </a:txBody>
                  <a:tcPr/>
                </a:tc>
                <a:tc>
                  <a:txBody>
                    <a:bodyPr/>
                    <a:lstStyle/>
                    <a:p>
                      <a:pPr algn="ctr"/>
                      <a:endParaRPr lang="en-US" sz="1800" dirty="0"/>
                    </a:p>
                    <a:p>
                      <a:pPr algn="ctr"/>
                      <a:endParaRPr lang="en-US" sz="1800" dirty="0"/>
                    </a:p>
                    <a:p>
                      <a:pPr algn="ctr"/>
                      <a:r>
                        <a:rPr lang="en-US" sz="1800" dirty="0"/>
                        <a:t>TBD</a:t>
                      </a:r>
                    </a:p>
                  </a:txBody>
                  <a:tcPr/>
                </a:tc>
                <a:tc>
                  <a:txBody>
                    <a:bodyPr/>
                    <a:lstStyle/>
                    <a:p>
                      <a:pPr algn="ctr"/>
                      <a:endParaRPr lang="en-US" sz="1800" dirty="0"/>
                    </a:p>
                    <a:p>
                      <a:pPr algn="ctr"/>
                      <a:endParaRPr lang="en-US" sz="1800" dirty="0"/>
                    </a:p>
                    <a:p>
                      <a:pPr algn="ctr"/>
                      <a:r>
                        <a:rPr lang="en-US" sz="1800" dirty="0"/>
                        <a:t>*None-unrestricted funds / DCA discretion</a:t>
                      </a:r>
                    </a:p>
                  </a:txBody>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1828434" rtl="0" eaLnBrk="1" fontAlgn="auto" latinLnBrk="0" hangingPunct="1">
                        <a:lnSpc>
                          <a:spcPct val="100000"/>
                        </a:lnSpc>
                        <a:spcBef>
                          <a:spcPts val="0"/>
                        </a:spcBef>
                        <a:spcAft>
                          <a:spcPts val="0"/>
                        </a:spcAft>
                        <a:buClrTx/>
                        <a:buSzTx/>
                        <a:buFontTx/>
                        <a:buNone/>
                        <a:tabLst/>
                        <a:defRPr/>
                      </a:pPr>
                      <a:r>
                        <a:rPr lang="en-US" sz="1800" dirty="0"/>
                        <a:t>*None-unrestricted funds / DCA discretion</a:t>
                      </a:r>
                    </a:p>
                    <a:p>
                      <a:pPr algn="ctr"/>
                      <a:endParaRPr lang="en-US" sz="1800" dirty="0"/>
                    </a:p>
                  </a:txBody>
                  <a:tcPr/>
                </a:tc>
                <a:tc>
                  <a:txBody>
                    <a:bodyPr/>
                    <a:lstStyle/>
                    <a:p>
                      <a:pPr algn="ctr"/>
                      <a:endParaRPr lang="en-US" sz="1800" dirty="0"/>
                    </a:p>
                    <a:p>
                      <a:pPr algn="ctr"/>
                      <a:endParaRPr lang="en-US" sz="1800" dirty="0"/>
                    </a:p>
                    <a:p>
                      <a:pPr algn="ctr"/>
                      <a:r>
                        <a:rPr lang="en-US" sz="1800" dirty="0"/>
                        <a:t>TBD</a:t>
                      </a:r>
                    </a:p>
                    <a:p>
                      <a:pPr algn="ctr"/>
                      <a:r>
                        <a:rPr lang="en-US" sz="1800" dirty="0"/>
                        <a:t>DCA Discretion</a:t>
                      </a:r>
                    </a:p>
                    <a:p>
                      <a:pPr algn="ctr"/>
                      <a:endParaRPr lang="en-US" sz="1800" dirty="0"/>
                    </a:p>
                  </a:txBody>
                  <a:tcPr/>
                </a:tc>
                <a:tc>
                  <a:txBody>
                    <a:bodyPr/>
                    <a:lstStyle/>
                    <a:p>
                      <a:pPr algn="ctr"/>
                      <a:endParaRPr lang="en-US" sz="1800" dirty="0"/>
                    </a:p>
                    <a:p>
                      <a:pPr algn="ctr"/>
                      <a:endParaRPr lang="en-US" sz="1800" dirty="0"/>
                    </a:p>
                    <a:p>
                      <a:pPr algn="ctr"/>
                      <a:r>
                        <a:rPr lang="en-US" sz="1800" dirty="0"/>
                        <a:t>TBD</a:t>
                      </a:r>
                    </a:p>
                  </a:txBody>
                  <a:tcPr/>
                </a:tc>
                <a:tc>
                  <a:txBody>
                    <a:bodyPr/>
                    <a:lstStyle/>
                    <a:p>
                      <a:pPr algn="ctr"/>
                      <a:endParaRPr lang="en-US" sz="1800" dirty="0"/>
                    </a:p>
                    <a:p>
                      <a:pPr algn="ctr"/>
                      <a:endParaRPr lang="en-US" sz="1800" dirty="0"/>
                    </a:p>
                    <a:p>
                      <a:pPr algn="ctr"/>
                      <a:r>
                        <a:rPr lang="en-US" sz="1800" dirty="0"/>
                        <a:t>No</a:t>
                      </a:r>
                    </a:p>
                  </a:txBody>
                  <a:tcPr/>
                </a:tc>
                <a:extLst>
                  <a:ext uri="{0D108BD9-81ED-4DB2-BD59-A6C34878D82A}">
                    <a16:rowId xmlns:a16="http://schemas.microsoft.com/office/drawing/2014/main" val="1469648595"/>
                  </a:ext>
                </a:extLst>
              </a:tr>
            </a:tbl>
          </a:graphicData>
        </a:graphic>
      </p:graphicFrame>
    </p:spTree>
    <p:extLst>
      <p:ext uri="{BB962C8B-B14F-4D97-AF65-F5344CB8AC3E}">
        <p14:creationId xmlns:p14="http://schemas.microsoft.com/office/powerpoint/2010/main" val="6244915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387878" y="5729678"/>
            <a:ext cx="9072021" cy="1128322"/>
          </a:xfrm>
          <a:prstGeom prst="rect">
            <a:avLst/>
          </a:prstGeom>
          <a:noFill/>
        </p:spPr>
        <p:txBody>
          <a:bodyPr wrap="square" rtlCol="0">
            <a:spAutoFit/>
          </a:bodyPr>
          <a:lstStyle/>
          <a:p>
            <a:pPr marL="457200" indent="-457200">
              <a:lnSpc>
                <a:spcPts val="4200"/>
              </a:lnSpc>
              <a:buFont typeface="Wingdings" panose="05000000000000000000" pitchFamily="2" charset="2"/>
              <a:buChar char="q"/>
            </a:pPr>
            <a:r>
              <a:rPr lang="en-US" sz="3200" dirty="0">
                <a:solidFill>
                  <a:schemeClr val="tx2"/>
                </a:solidFill>
                <a:ea typeface="Nunito Light" charset="0"/>
                <a:cs typeface="Nunito Light" charset="0"/>
              </a:rPr>
              <a:t>4% tax credit </a:t>
            </a:r>
          </a:p>
          <a:p>
            <a:pPr marL="457200" indent="-457200">
              <a:lnSpc>
                <a:spcPts val="4200"/>
              </a:lnSpc>
              <a:buFont typeface="Wingdings" panose="05000000000000000000" pitchFamily="2" charset="2"/>
              <a:buChar char="q"/>
            </a:pPr>
            <a:r>
              <a:rPr lang="en-US" sz="3200" dirty="0">
                <a:solidFill>
                  <a:schemeClr val="tx2"/>
                </a:solidFill>
                <a:ea typeface="Nunito Light" charset="0"/>
                <a:cs typeface="Nunito Light" charset="0"/>
              </a:rPr>
              <a:t>9% tax credit</a:t>
            </a:r>
          </a:p>
        </p:txBody>
      </p:sp>
      <p:sp>
        <p:nvSpPr>
          <p:cNvPr id="15" name="TextBox 14"/>
          <p:cNvSpPr txBox="1"/>
          <p:nvPr/>
        </p:nvSpPr>
        <p:spPr>
          <a:xfrm>
            <a:off x="14387878" y="4202855"/>
            <a:ext cx="6686895" cy="1446550"/>
          </a:xfrm>
          <a:prstGeom prst="rect">
            <a:avLst/>
          </a:prstGeom>
          <a:noFill/>
        </p:spPr>
        <p:txBody>
          <a:bodyPr wrap="none" rtlCol="0">
            <a:spAutoFit/>
          </a:bodyPr>
          <a:lstStyle/>
          <a:p>
            <a:r>
              <a:rPr lang="en-US" sz="4400" spc="300" dirty="0">
                <a:solidFill>
                  <a:schemeClr val="tx2"/>
                </a:solidFill>
                <a:latin typeface="+mj-lt"/>
                <a:ea typeface="Nunito" charset="0"/>
                <a:cs typeface="Nunito" charset="0"/>
              </a:rPr>
              <a:t>Notice of Funding </a:t>
            </a:r>
          </a:p>
          <a:p>
            <a:r>
              <a:rPr lang="en-US" sz="4400" spc="300" dirty="0">
                <a:solidFill>
                  <a:schemeClr val="tx2"/>
                </a:solidFill>
                <a:latin typeface="+mj-lt"/>
                <a:ea typeface="Nunito" charset="0"/>
                <a:cs typeface="Nunito" charset="0"/>
              </a:rPr>
              <a:t>Availability (NOFA)</a:t>
            </a:r>
          </a:p>
        </p:txBody>
      </p:sp>
      <p:sp>
        <p:nvSpPr>
          <p:cNvPr id="16" name="TextBox 15"/>
          <p:cNvSpPr txBox="1"/>
          <p:nvPr/>
        </p:nvSpPr>
        <p:spPr>
          <a:xfrm>
            <a:off x="2508016" y="5663496"/>
            <a:ext cx="8943119" cy="1128322"/>
          </a:xfrm>
          <a:prstGeom prst="rect">
            <a:avLst/>
          </a:prstGeom>
          <a:noFill/>
        </p:spPr>
        <p:txBody>
          <a:bodyPr wrap="square" rtlCol="0">
            <a:spAutoFit/>
          </a:bodyPr>
          <a:lstStyle/>
          <a:p>
            <a:pPr marL="457200" indent="-457200">
              <a:lnSpc>
                <a:spcPts val="4200"/>
              </a:lnSpc>
              <a:buFont typeface="Wingdings" panose="05000000000000000000" pitchFamily="2" charset="2"/>
              <a:buChar char="q"/>
            </a:pPr>
            <a:r>
              <a:rPr lang="en-US" sz="3200" dirty="0">
                <a:solidFill>
                  <a:schemeClr val="tx2"/>
                </a:solidFill>
                <a:ea typeface="Nunito Light" charset="0"/>
                <a:cs typeface="Nunito Light" charset="0"/>
              </a:rPr>
              <a:t>Request notated within 9% pre-application</a:t>
            </a:r>
          </a:p>
          <a:p>
            <a:pPr marL="457200" indent="-457200">
              <a:lnSpc>
                <a:spcPts val="4200"/>
              </a:lnSpc>
              <a:buFont typeface="Wingdings" panose="05000000000000000000" pitchFamily="2" charset="2"/>
              <a:buChar char="q"/>
            </a:pPr>
            <a:r>
              <a:rPr lang="en-US" sz="3200" dirty="0">
                <a:solidFill>
                  <a:schemeClr val="tx2"/>
                </a:solidFill>
                <a:ea typeface="Nunito Light" charset="0"/>
                <a:cs typeface="Nunito Light" charset="0"/>
              </a:rPr>
              <a:t>Request notated within 4% pre-application </a:t>
            </a:r>
          </a:p>
        </p:txBody>
      </p:sp>
      <p:sp>
        <p:nvSpPr>
          <p:cNvPr id="17" name="TextBox 16"/>
          <p:cNvSpPr txBox="1"/>
          <p:nvPr/>
        </p:nvSpPr>
        <p:spPr>
          <a:xfrm>
            <a:off x="2235230" y="4216946"/>
            <a:ext cx="6095515" cy="769441"/>
          </a:xfrm>
          <a:prstGeom prst="rect">
            <a:avLst/>
          </a:prstGeom>
          <a:noFill/>
        </p:spPr>
        <p:txBody>
          <a:bodyPr wrap="none" rtlCol="0">
            <a:spAutoFit/>
          </a:bodyPr>
          <a:lstStyle/>
          <a:p>
            <a:r>
              <a:rPr lang="en-US" sz="4400" spc="300" dirty="0">
                <a:solidFill>
                  <a:schemeClr val="tx2"/>
                </a:solidFill>
                <a:latin typeface="+mj-lt"/>
                <a:ea typeface="Nunito" charset="0"/>
                <a:cs typeface="Nunito" charset="0"/>
              </a:rPr>
              <a:t>*Pre-App request</a:t>
            </a:r>
          </a:p>
        </p:txBody>
      </p:sp>
      <p:sp>
        <p:nvSpPr>
          <p:cNvPr id="7" name="TextBox 6"/>
          <p:cNvSpPr txBox="1"/>
          <p:nvPr/>
        </p:nvSpPr>
        <p:spPr>
          <a:xfrm>
            <a:off x="179733" y="1241274"/>
            <a:ext cx="24053636" cy="1323439"/>
          </a:xfrm>
          <a:prstGeom prst="rect">
            <a:avLst/>
          </a:prstGeom>
          <a:noFill/>
        </p:spPr>
        <p:txBody>
          <a:bodyPr wrap="none" rtlCol="0">
            <a:spAutoFit/>
          </a:bodyPr>
          <a:lstStyle/>
          <a:p>
            <a:pPr algn="ctr"/>
            <a:r>
              <a:rPr lang="en-US" sz="8000" b="1" spc="600" dirty="0">
                <a:latin typeface="+mj-lt"/>
                <a:ea typeface="Nunito Light" charset="0"/>
                <a:cs typeface="Nunito Light" charset="0"/>
              </a:rPr>
              <a:t>How to Get Awarded with a DCA Loan</a:t>
            </a:r>
          </a:p>
        </p:txBody>
      </p:sp>
      <p:sp>
        <p:nvSpPr>
          <p:cNvPr id="2" name="TextBox 1">
            <a:extLst>
              <a:ext uri="{FF2B5EF4-FFF2-40B4-BE49-F238E27FC236}">
                <a16:creationId xmlns:a16="http://schemas.microsoft.com/office/drawing/2014/main" id="{7A31C2C7-0A03-A2DC-189B-84CBCD55BE6A}"/>
              </a:ext>
            </a:extLst>
          </p:cNvPr>
          <p:cNvSpPr txBox="1"/>
          <p:nvPr/>
        </p:nvSpPr>
        <p:spPr>
          <a:xfrm>
            <a:off x="2955639" y="9667382"/>
            <a:ext cx="19279893" cy="1200329"/>
          </a:xfrm>
          <a:prstGeom prst="rect">
            <a:avLst/>
          </a:prstGeom>
          <a:noFill/>
        </p:spPr>
        <p:txBody>
          <a:bodyPr wrap="square" rtlCol="0">
            <a:spAutoFit/>
          </a:bodyPr>
          <a:lstStyle/>
          <a:p>
            <a:r>
              <a:rPr lang="en-US" sz="3600" spc="300" dirty="0">
                <a:solidFill>
                  <a:schemeClr val="tx2"/>
                </a:solidFill>
                <a:latin typeface="+mj-lt"/>
                <a:ea typeface="Nunito" charset="0"/>
                <a:cs typeface="Nunito" charset="0"/>
              </a:rPr>
              <a:t>*only applicable if DCA announced so before a competitive round</a:t>
            </a:r>
          </a:p>
          <a:p>
            <a:endParaRPr lang="en-US" dirty="0"/>
          </a:p>
        </p:txBody>
      </p:sp>
    </p:spTree>
    <p:extLst>
      <p:ext uri="{BB962C8B-B14F-4D97-AF65-F5344CB8AC3E}">
        <p14:creationId xmlns:p14="http://schemas.microsoft.com/office/powerpoint/2010/main" val="1460378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extBox 35"/>
          <p:cNvSpPr txBox="1"/>
          <p:nvPr/>
        </p:nvSpPr>
        <p:spPr>
          <a:xfrm>
            <a:off x="1291381" y="1280162"/>
            <a:ext cx="6986862" cy="7586976"/>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9200" kern="1200" spc="300">
                <a:solidFill>
                  <a:schemeClr val="tx1"/>
                </a:solidFill>
                <a:latin typeface="+mj-lt"/>
                <a:ea typeface="+mj-ea"/>
                <a:cs typeface="+mj-cs"/>
              </a:rPr>
              <a:t>NOFAs / RFP</a:t>
            </a:r>
          </a:p>
        </p:txBody>
      </p:sp>
      <p:sp>
        <p:nvSpPr>
          <p:cNvPr id="49" name="Rectangle 4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9442" y="0"/>
            <a:ext cx="15128208" cy="13716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49058" y="1280182"/>
            <a:ext cx="12528976" cy="111556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1F23C18-F803-D69A-F0DE-D67263C59AA5}"/>
              </a:ext>
            </a:extLst>
          </p:cNvPr>
          <p:cNvPicPr>
            <a:picLocks noChangeAspect="1"/>
          </p:cNvPicPr>
          <p:nvPr/>
        </p:nvPicPr>
        <p:blipFill>
          <a:blip r:embed="rId3"/>
          <a:stretch>
            <a:fillRect/>
          </a:stretch>
        </p:blipFill>
        <p:spPr>
          <a:xfrm>
            <a:off x="10808015" y="1754292"/>
            <a:ext cx="11737535" cy="8929750"/>
          </a:xfrm>
          <a:prstGeom prst="rect">
            <a:avLst/>
          </a:prstGeom>
        </p:spPr>
      </p:pic>
    </p:spTree>
    <p:extLst>
      <p:ext uri="{BB962C8B-B14F-4D97-AF65-F5344CB8AC3E}">
        <p14:creationId xmlns:p14="http://schemas.microsoft.com/office/powerpoint/2010/main" val="20825256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GA DCA">
      <a:dk1>
        <a:srgbClr val="F58220"/>
      </a:dk1>
      <a:lt1>
        <a:srgbClr val="FFFFFF"/>
      </a:lt1>
      <a:dk2>
        <a:srgbClr val="F58220"/>
      </a:dk2>
      <a:lt2>
        <a:srgbClr val="FFFFFF"/>
      </a:lt2>
      <a:accent1>
        <a:srgbClr val="49A942"/>
      </a:accent1>
      <a:accent2>
        <a:srgbClr val="8A7967"/>
      </a:accent2>
      <a:accent3>
        <a:srgbClr val="F58220"/>
      </a:accent3>
      <a:accent4>
        <a:srgbClr val="8DC63F"/>
      </a:accent4>
      <a:accent5>
        <a:srgbClr val="E9E3DC"/>
      </a:accent5>
      <a:accent6>
        <a:srgbClr val="ED037C"/>
      </a:accent6>
      <a:hlink>
        <a:srgbClr val="8A7967"/>
      </a:hlink>
      <a:folHlink>
        <a:srgbClr val="8A79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72FE0E8154A41BBE7DDA723966D31" ma:contentTypeVersion="13" ma:contentTypeDescription="Create a new document." ma:contentTypeScope="" ma:versionID="15157335920613cec8b22dc4b9252f6d">
  <xsd:schema xmlns:xsd="http://www.w3.org/2001/XMLSchema" xmlns:xs="http://www.w3.org/2001/XMLSchema" xmlns:p="http://schemas.microsoft.com/office/2006/metadata/properties" xmlns:ns2="431100d4-4470-42c1-96bc-46686c1829ae" xmlns:ns3="2caeac48-cba0-4630-8516-530feeea33b3" targetNamespace="http://schemas.microsoft.com/office/2006/metadata/properties" ma:root="true" ma:fieldsID="12c7339e3c90cd580e1f337eb9b4a1f0" ns2:_="" ns3:_="">
    <xsd:import namespace="431100d4-4470-42c1-96bc-46686c1829ae"/>
    <xsd:import namespace="2caeac48-cba0-4630-8516-530feeea33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aeac48-cba0-4630-8516-530feeea33b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FB6B3-6AA3-4D07-B94C-47CD02D1D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2caeac48-cba0-4630-8516-530feeea3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CF821C-5D61-450E-93CB-215E602F4661}">
  <ds:schemaRefs>
    <ds:schemaRef ds:uri="http://www.w3.org/XML/1998/namespace"/>
    <ds:schemaRef ds:uri="http://schemas.microsoft.com/office/2006/documentManagement/types"/>
    <ds:schemaRef ds:uri="431100d4-4470-42c1-96bc-46686c1829ae"/>
    <ds:schemaRef ds:uri="http://purl.org/dc/dcmitype/"/>
    <ds:schemaRef ds:uri="http://purl.org/dc/terms/"/>
    <ds:schemaRef ds:uri="2caeac48-cba0-4630-8516-530feeea33b3"/>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69105F3-0E48-46FD-A9E0-03CE8EAC2D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31441</TotalTime>
  <Words>2168</Words>
  <Application>Microsoft Office PowerPoint</Application>
  <PresentationFormat>Custom</PresentationFormat>
  <Paragraphs>442</Paragraphs>
  <Slides>41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Black</vt:lpstr>
      <vt:lpstr>Calibri</vt:lpstr>
      <vt:lpstr>Lato Light</vt:lpstr>
      <vt:lpstr>Nunito</vt:lpstr>
      <vt:lpstr>Nunito Light</vt:lpstr>
      <vt:lpstr>Wingdings</vt:lpstr>
      <vt:lpstr>Default Theme</vt:lpstr>
      <vt:lpstr>PowerPoint Presentation</vt:lpstr>
      <vt:lpstr>PowerPoint Presentation</vt:lpstr>
      <vt:lpstr>PowerPoint Presentation</vt:lpstr>
      <vt:lpstr>PowerPoint Presentation</vt:lpstr>
      <vt:lpstr>PowerPoint Presentation</vt:lpstr>
      <vt:lpstr>AFFORDABLE HOUSING DEVELOPMENT  DCA RESOURCES</vt:lpstr>
      <vt:lpstr>PowerPoint Presentation</vt:lpstr>
      <vt:lpstr>PowerPoint Presentation</vt:lpstr>
      <vt:lpstr>PowerPoint Presentation</vt:lpstr>
      <vt:lpstr>CONSENT LETTER</vt:lpstr>
      <vt:lpstr>PowerPoint Presentation</vt:lpstr>
      <vt:lpstr>The Office Housing Finance Team</vt:lpstr>
      <vt:lpstr>The Office of Community Housing Development</vt:lpstr>
      <vt:lpstr>TAX CREDIT AWARDS  Preliminary award for Housing Tax Credits  </vt:lpstr>
      <vt:lpstr>FEDERAL COMPLIANCE</vt:lpstr>
      <vt:lpstr>PowerPoint Presentation</vt:lpstr>
      <vt:lpstr>PowerPoint Presentation</vt:lpstr>
      <vt:lpstr>NEPA REVIEW PROCESS</vt:lpstr>
      <vt:lpstr>ENVIRONMENTAL CONCERNS</vt:lpstr>
      <vt:lpstr>PowerPoint Presentation</vt:lpstr>
      <vt:lpstr>CHOICE LIMITING ACTION - HOME</vt:lpstr>
      <vt:lpstr>Construction Team</vt:lpstr>
      <vt:lpstr>60 SUBMISSION</vt:lpstr>
      <vt:lpstr>REVIEW SUBMISSION</vt:lpstr>
      <vt:lpstr>LOAN CLOSING SUBMISSION</vt:lpstr>
      <vt:lpstr>Underwriting Team</vt:lpstr>
      <vt:lpstr>DETERMINING HOME/NHTF UNITS</vt:lpstr>
      <vt:lpstr>HUD’S COST ALLOCATION TOOL – PRORATION METHOD</vt:lpstr>
      <vt:lpstr>START WITH INVESTMENT AMOUNT $--- HOW MANY UNITS ARE NEEDED?</vt:lpstr>
      <vt:lpstr>PowerPoint Presentation</vt:lpstr>
      <vt:lpstr>PowerPoint Presentation</vt:lpstr>
      <vt:lpstr>PowerPoint Presentation</vt:lpstr>
      <vt:lpstr>INVESTMENT SUBSIDY LIMIT</vt:lpstr>
      <vt:lpstr>HOME MAXIMUM PER-UNIT SUBSIDY LIMITS</vt:lpstr>
      <vt:lpstr>PowerPoint Presentation</vt:lpstr>
      <vt:lpstr>SUBSIDY LIMITS</vt:lpstr>
      <vt:lpstr>MAXIMUM HOME INVESTED</vt:lpstr>
      <vt:lpstr>MAXIMUM SUBSIDY &amp; DCA HEDGE</vt:lpstr>
      <vt:lpstr>SOURCES OF FUNDS - PAYMENTS  Common holdups in the Underwriting review:  - Cost increases - ripple effect  Sources, uses,  payments    Delays  - Unit mix changes  - Inconsistency with  submitted construction hard cost </vt:lpstr>
      <vt:lpstr>LOAN DOCUMENTS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Justin.Vining@dca.ga.gov</dc:creator>
  <cp:keywords/>
  <dc:description/>
  <cp:lastModifiedBy>Sherrie Potter</cp:lastModifiedBy>
  <cp:revision>5795</cp:revision>
  <dcterms:created xsi:type="dcterms:W3CDTF">2014-11-12T21:47:38Z</dcterms:created>
  <dcterms:modified xsi:type="dcterms:W3CDTF">2023-01-11T16:51:34Z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0x01010040072FE0E8154A41BBE7DDA723966D31</vt:lpwstr>
  </property>
</Properties>
</file>