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73" r:id="rId5"/>
  </p:sldMasterIdLst>
  <p:notesMasterIdLst>
    <p:notesMasterId r:id="rId62"/>
  </p:notesMasterIdLst>
  <p:sldIdLst>
    <p:sldId id="2081" r:id="rId6"/>
    <p:sldId id="2082" r:id="rId7"/>
    <p:sldId id="2084" r:id="rId8"/>
    <p:sldId id="2085" r:id="rId9"/>
    <p:sldId id="364" r:id="rId10"/>
    <p:sldId id="2090" r:id="rId11"/>
    <p:sldId id="2109" r:id="rId12"/>
    <p:sldId id="2110" r:id="rId13"/>
    <p:sldId id="2117" r:id="rId14"/>
    <p:sldId id="2116" r:id="rId15"/>
    <p:sldId id="369" r:id="rId16"/>
    <p:sldId id="2151" r:id="rId17"/>
    <p:sldId id="2130" r:id="rId18"/>
    <p:sldId id="2131" r:id="rId19"/>
    <p:sldId id="2128" r:id="rId20"/>
    <p:sldId id="2191" r:id="rId21"/>
    <p:sldId id="2192" r:id="rId22"/>
    <p:sldId id="2179" r:id="rId23"/>
    <p:sldId id="2180" r:id="rId24"/>
    <p:sldId id="2181" r:id="rId25"/>
    <p:sldId id="2182" r:id="rId26"/>
    <p:sldId id="2183" r:id="rId27"/>
    <p:sldId id="2184" r:id="rId28"/>
    <p:sldId id="2175" r:id="rId29"/>
    <p:sldId id="703" r:id="rId30"/>
    <p:sldId id="2176" r:id="rId31"/>
    <p:sldId id="2177" r:id="rId32"/>
    <p:sldId id="2178" r:id="rId33"/>
    <p:sldId id="370" r:id="rId34"/>
    <p:sldId id="2094" r:id="rId35"/>
    <p:sldId id="2187" r:id="rId36"/>
    <p:sldId id="346" r:id="rId37"/>
    <p:sldId id="2126" r:id="rId38"/>
    <p:sldId id="2188" r:id="rId39"/>
    <p:sldId id="2099" r:id="rId40"/>
    <p:sldId id="2189" r:id="rId41"/>
    <p:sldId id="331" r:id="rId42"/>
    <p:sldId id="324" r:id="rId43"/>
    <p:sldId id="332" r:id="rId44"/>
    <p:sldId id="336" r:id="rId45"/>
    <p:sldId id="333" r:id="rId46"/>
    <p:sldId id="320" r:id="rId47"/>
    <p:sldId id="334" r:id="rId48"/>
    <p:sldId id="2195" r:id="rId49"/>
    <p:sldId id="2196" r:id="rId50"/>
    <p:sldId id="2197" r:id="rId51"/>
    <p:sldId id="2198" r:id="rId52"/>
    <p:sldId id="2199" r:id="rId53"/>
    <p:sldId id="2200" r:id="rId54"/>
    <p:sldId id="2201" r:id="rId55"/>
    <p:sldId id="2202" r:id="rId56"/>
    <p:sldId id="2194" r:id="rId57"/>
    <p:sldId id="2158" r:id="rId58"/>
    <p:sldId id="2185" r:id="rId59"/>
    <p:sldId id="2159" r:id="rId60"/>
    <p:sldId id="2080" r:id="rId6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guide id="9" orient="horz" pos="8640" userDrawn="1">
          <p15:clr>
            <a:srgbClr val="A4A3A4"/>
          </p15:clr>
        </p15:guide>
        <p15:guide id="10" orient="horz" pos="4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3493C-DA80-4B32-AF53-268D4D1FADE1}" v="405" dt="2021-09-15T13:50:17.819"/>
    <p1510:client id="{1CBBACDE-4276-4D1A-BB9E-8BDB2C7C8342}" v="193" dt="2021-09-14T22:09:14.202"/>
    <p1510:client id="{37F502FE-C858-4680-5BC7-4194CC94FED6}" v="16" dt="2021-09-15T13:13:52.421"/>
    <p1510:client id="{3CAA1A7B-784E-44D9-8CC2-7E95E3F685D2}" v="2" dt="2021-09-15T16:09:24.17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24"/>
      </p:cViewPr>
      <p:guideLst>
        <p:guide orient="horz" pos="8136"/>
        <p:guide pos="14278"/>
        <p:guide pos="1078"/>
        <p:guide pos="7678"/>
        <p:guide orient="horz" pos="504"/>
        <p:guide orient="horz" pos="8640"/>
        <p:guide orient="horz"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Sheet1!$A$2:$A$6</c:f>
              <c:numCache>
                <c:formatCode>General</c:formatCode>
                <c:ptCount val="5"/>
                <c:pt idx="0">
                  <c:v>2011</c:v>
                </c:pt>
                <c:pt idx="1">
                  <c:v>2013</c:v>
                </c:pt>
                <c:pt idx="2">
                  <c:v>2015</c:v>
                </c:pt>
                <c:pt idx="3">
                  <c:v>2017</c:v>
                </c:pt>
                <c:pt idx="4">
                  <c:v>2019</c:v>
                </c:pt>
              </c:numCache>
            </c:numRef>
          </c:cat>
          <c:val>
            <c:numRef>
              <c:f>Sheet1!$B$2:$B$6</c:f>
              <c:numCache>
                <c:formatCode>General</c:formatCode>
                <c:ptCount val="5"/>
                <c:pt idx="0">
                  <c:v>8855</c:v>
                </c:pt>
                <c:pt idx="1">
                  <c:v>5317</c:v>
                </c:pt>
                <c:pt idx="2">
                  <c:v>3518</c:v>
                </c:pt>
                <c:pt idx="3">
                  <c:v>1873</c:v>
                </c:pt>
                <c:pt idx="4">
                  <c:v>2262</c:v>
                </c:pt>
              </c:numCache>
            </c:numRef>
          </c:val>
          <c:smooth val="0"/>
          <c:extLst>
            <c:ext xmlns:c16="http://schemas.microsoft.com/office/drawing/2014/chart" uri="{C3380CC4-5D6E-409C-BE32-E72D297353CC}">
              <c16:uniqueId val="{00000000-02B1-4580-B344-514330E3B487}"/>
            </c:ext>
          </c:extLst>
        </c:ser>
        <c:dLbls>
          <c:dLblPos val="t"/>
          <c:showLegendKey val="0"/>
          <c:showVal val="1"/>
          <c:showCatName val="0"/>
          <c:showSerName val="0"/>
          <c:showPercent val="0"/>
          <c:showBubbleSize val="0"/>
        </c:dLbls>
        <c:marker val="1"/>
        <c:smooth val="0"/>
        <c:axId val="480884736"/>
        <c:axId val="480886704"/>
      </c:lineChart>
      <c:catAx>
        <c:axId val="480884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YEAR OF POINT IN TIME COUNT</a:t>
                </a:r>
              </a:p>
            </c:rich>
          </c:tx>
          <c:layout>
            <c:manualLayout>
              <c:xMode val="edge"/>
              <c:yMode val="edge"/>
              <c:x val="0.40225697255132831"/>
              <c:y val="0.95194451279527537"/>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80886704"/>
        <c:crosses val="autoZero"/>
        <c:auto val="1"/>
        <c:lblAlgn val="ctr"/>
        <c:lblOffset val="100"/>
        <c:noMultiLvlLbl val="0"/>
      </c:catAx>
      <c:valAx>
        <c:axId val="48088670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COUNT PER PERSON</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88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Balance of State CoC PIT Count Trend 2011 through 2019</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Sheet1!$A$2:$A$6</c:f>
              <c:numCache>
                <c:formatCode>General</c:formatCode>
                <c:ptCount val="5"/>
                <c:pt idx="0">
                  <c:v>2011</c:v>
                </c:pt>
                <c:pt idx="1">
                  <c:v>2013</c:v>
                </c:pt>
                <c:pt idx="2">
                  <c:v>2015</c:v>
                </c:pt>
                <c:pt idx="3">
                  <c:v>2017</c:v>
                </c:pt>
                <c:pt idx="4">
                  <c:v>2019</c:v>
                </c:pt>
              </c:numCache>
            </c:numRef>
          </c:cat>
          <c:val>
            <c:numRef>
              <c:f>Sheet1!$B$2:$B$6</c:f>
              <c:numCache>
                <c:formatCode>General</c:formatCode>
                <c:ptCount val="5"/>
                <c:pt idx="0">
                  <c:v>11168</c:v>
                </c:pt>
                <c:pt idx="1">
                  <c:v>7651</c:v>
                </c:pt>
                <c:pt idx="2">
                  <c:v>5797</c:v>
                </c:pt>
                <c:pt idx="3">
                  <c:v>3716</c:v>
                </c:pt>
                <c:pt idx="4">
                  <c:v>4183</c:v>
                </c:pt>
              </c:numCache>
            </c:numRef>
          </c:val>
          <c:smooth val="0"/>
          <c:extLst>
            <c:ext xmlns:c16="http://schemas.microsoft.com/office/drawing/2014/chart" uri="{C3380CC4-5D6E-409C-BE32-E72D297353CC}">
              <c16:uniqueId val="{00000000-11E4-4BB3-AD9D-992AB7DF968A}"/>
            </c:ext>
          </c:extLst>
        </c:ser>
        <c:dLbls>
          <c:dLblPos val="t"/>
          <c:showLegendKey val="0"/>
          <c:showVal val="1"/>
          <c:showCatName val="0"/>
          <c:showSerName val="0"/>
          <c:showPercent val="0"/>
          <c:showBubbleSize val="0"/>
        </c:dLbls>
        <c:marker val="1"/>
        <c:smooth val="0"/>
        <c:axId val="472325856"/>
        <c:axId val="472326184"/>
      </c:lineChart>
      <c:catAx>
        <c:axId val="472325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Year of point in time count</a:t>
                </a:r>
              </a:p>
            </c:rich>
          </c:tx>
          <c:layout>
            <c:manualLayout>
              <c:xMode val="edge"/>
              <c:yMode val="edge"/>
              <c:x val="0.40337209017097164"/>
              <c:y val="0.94825370345655946"/>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72326184"/>
        <c:crosses val="autoZero"/>
        <c:auto val="1"/>
        <c:lblAlgn val="ctr"/>
        <c:lblOffset val="100"/>
        <c:noMultiLvlLbl val="0"/>
      </c:catAx>
      <c:valAx>
        <c:axId val="47232618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Count per Person</a:t>
                </a:r>
              </a:p>
            </c:rich>
          </c:tx>
          <c:layout>
            <c:manualLayout>
              <c:xMode val="edge"/>
              <c:yMode val="edge"/>
              <c:x val="1.841620626151013E-2"/>
              <c:y val="0.38250304256660655"/>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32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Sheltered</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2313</c:v>
                </c:pt>
                <c:pt idx="1">
                  <c:v>2250</c:v>
                </c:pt>
                <c:pt idx="2">
                  <c:v>2334</c:v>
                </c:pt>
                <c:pt idx="3">
                  <c:v>2260</c:v>
                </c:pt>
                <c:pt idx="4">
                  <c:v>2279</c:v>
                </c:pt>
                <c:pt idx="5">
                  <c:v>2057</c:v>
                </c:pt>
                <c:pt idx="6">
                  <c:v>1843</c:v>
                </c:pt>
                <c:pt idx="7">
                  <c:v>1857</c:v>
                </c:pt>
                <c:pt idx="8">
                  <c:v>1921</c:v>
                </c:pt>
                <c:pt idx="9">
                  <c:v>2087</c:v>
                </c:pt>
                <c:pt idx="10">
                  <c:v>1896</c:v>
                </c:pt>
              </c:numCache>
            </c:numRef>
          </c:val>
          <c:smooth val="0"/>
          <c:extLst>
            <c:ext xmlns:c16="http://schemas.microsoft.com/office/drawing/2014/chart" uri="{C3380CC4-5D6E-409C-BE32-E72D297353CC}">
              <c16:uniqueId val="{00000000-A742-47AD-B06C-1D0ECA37A331}"/>
            </c:ext>
          </c:extLst>
        </c:ser>
        <c:ser>
          <c:idx val="1"/>
          <c:order val="1"/>
          <c:tx>
            <c:strRef>
              <c:f>Sheet1!$C$1</c:f>
              <c:strCache>
                <c:ptCount val="1"/>
                <c:pt idx="0">
                  <c:v>ES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General</c:formatCode>
                <c:ptCount val="11"/>
                <c:pt idx="0">
                  <c:v>1119</c:v>
                </c:pt>
                <c:pt idx="1">
                  <c:v>1129</c:v>
                </c:pt>
                <c:pt idx="2">
                  <c:v>1265</c:v>
                </c:pt>
                <c:pt idx="3">
                  <c:v>1298</c:v>
                </c:pt>
                <c:pt idx="4">
                  <c:v>1248</c:v>
                </c:pt>
                <c:pt idx="5">
                  <c:v>1042</c:v>
                </c:pt>
                <c:pt idx="6">
                  <c:v>1164</c:v>
                </c:pt>
                <c:pt idx="7">
                  <c:v>1228</c:v>
                </c:pt>
                <c:pt idx="8">
                  <c:v>1265</c:v>
                </c:pt>
                <c:pt idx="9">
                  <c:v>1441</c:v>
                </c:pt>
                <c:pt idx="10">
                  <c:v>1162</c:v>
                </c:pt>
              </c:numCache>
            </c:numRef>
          </c:val>
          <c:smooth val="0"/>
          <c:extLst>
            <c:ext xmlns:c16="http://schemas.microsoft.com/office/drawing/2014/chart" uri="{C3380CC4-5D6E-409C-BE32-E72D297353CC}">
              <c16:uniqueId val="{00000001-A742-47AD-B06C-1D0ECA37A331}"/>
            </c:ext>
          </c:extLst>
        </c:ser>
        <c:ser>
          <c:idx val="2"/>
          <c:order val="2"/>
          <c:tx>
            <c:strRef>
              <c:f>Sheet1!$D$1</c:f>
              <c:strCache>
                <c:ptCount val="1"/>
                <c:pt idx="0">
                  <c:v>TH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1194</c:v>
                </c:pt>
                <c:pt idx="1">
                  <c:v>1121</c:v>
                </c:pt>
                <c:pt idx="2">
                  <c:v>1069</c:v>
                </c:pt>
                <c:pt idx="3">
                  <c:v>962</c:v>
                </c:pt>
                <c:pt idx="4">
                  <c:v>1031</c:v>
                </c:pt>
                <c:pt idx="5">
                  <c:v>1015</c:v>
                </c:pt>
                <c:pt idx="6">
                  <c:v>679</c:v>
                </c:pt>
                <c:pt idx="7">
                  <c:v>629</c:v>
                </c:pt>
                <c:pt idx="8">
                  <c:v>656</c:v>
                </c:pt>
                <c:pt idx="9">
                  <c:v>646</c:v>
                </c:pt>
                <c:pt idx="10">
                  <c:v>734</c:v>
                </c:pt>
              </c:numCache>
            </c:numRef>
          </c:val>
          <c:smooth val="0"/>
          <c:extLst>
            <c:ext xmlns:c16="http://schemas.microsoft.com/office/drawing/2014/chart" uri="{C3380CC4-5D6E-409C-BE32-E72D297353CC}">
              <c16:uniqueId val="{00000002-A742-47AD-B06C-1D0ECA37A331}"/>
            </c:ext>
          </c:extLst>
        </c:ser>
        <c:dLbls>
          <c:showLegendKey val="0"/>
          <c:showVal val="0"/>
          <c:showCatName val="0"/>
          <c:showSerName val="0"/>
          <c:showPercent val="0"/>
          <c:showBubbleSize val="0"/>
        </c:dLbls>
        <c:marker val="1"/>
        <c:smooth val="0"/>
        <c:axId val="480922456"/>
        <c:axId val="480916880"/>
      </c:lineChart>
      <c:catAx>
        <c:axId val="480922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year</a:t>
                </a:r>
                <a:r>
                  <a:rPr lang="en-US" baseline="0"/>
                  <a:t> of point in time</a:t>
                </a:r>
                <a:endParaRPr lang="en-US"/>
              </a:p>
            </c:rich>
          </c:tx>
          <c:layout>
            <c:manualLayout>
              <c:xMode val="edge"/>
              <c:yMode val="edge"/>
              <c:x val="0.4283639953884269"/>
              <c:y val="0.953645833333333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80916880"/>
        <c:crosses val="autoZero"/>
        <c:auto val="1"/>
        <c:lblAlgn val="ctr"/>
        <c:lblOffset val="100"/>
        <c:noMultiLvlLbl val="0"/>
      </c:catAx>
      <c:valAx>
        <c:axId val="48091688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count</a:t>
                </a:r>
                <a:r>
                  <a:rPr lang="en-US" baseline="0"/>
                  <a:t> per person</a:t>
                </a:r>
                <a:endParaRPr lang="en-US"/>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92245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4.svg"/><Relationship Id="rId16" Type="http://schemas.openxmlformats.org/officeDocument/2006/relationships/image" Target="../media/image27.svg"/><Relationship Id="rId1" Type="http://schemas.openxmlformats.org/officeDocument/2006/relationships/image" Target="../media/image1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hyperlink" Target="https://www.pexels.com/photo/pencil-on-white-paper-159752/" TargetMode="External"/><Relationship Id="rId9" Type="http://schemas.openxmlformats.org/officeDocument/2006/relationships/image" Target="../media/image20.png"/><Relationship Id="rId1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4.svg"/><Relationship Id="rId16" Type="http://schemas.openxmlformats.org/officeDocument/2006/relationships/image" Target="../media/image27.svg"/><Relationship Id="rId1" Type="http://schemas.openxmlformats.org/officeDocument/2006/relationships/image" Target="../media/image1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hyperlink" Target="https://www.pexels.com/photo/pencil-on-white-paper-159752/" TargetMode="External"/><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14546-81A2-4AB4-A291-862E0DFA282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71CF456A-0CCF-49E2-A3FB-C86449BF858E}">
      <dgm:prSet custT="1"/>
      <dgm:spPr/>
      <dgm:t>
        <a:bodyPr/>
        <a:lstStyle/>
        <a:p>
          <a:r>
            <a:rPr lang="en-US" sz="4500" dirty="0"/>
            <a:t>HUD issued CPD-21-08 on July 19, 2021 which detailed new waivers and alternative requirements for ESG under the CARES Act</a:t>
          </a:r>
          <a:r>
            <a:rPr lang="en-US" sz="6400" dirty="0"/>
            <a:t>.</a:t>
          </a:r>
        </a:p>
      </dgm:t>
    </dgm:pt>
    <dgm:pt modelId="{934DC981-05C8-4836-A830-B5E6261C067E}" type="parTrans" cxnId="{46D1E435-9ACE-4460-B650-6D2F72B68120}">
      <dgm:prSet/>
      <dgm:spPr/>
      <dgm:t>
        <a:bodyPr/>
        <a:lstStyle/>
        <a:p>
          <a:endParaRPr lang="en-US"/>
        </a:p>
      </dgm:t>
    </dgm:pt>
    <dgm:pt modelId="{67502472-FB1C-4904-BDC7-BF33AB507D08}" type="sibTrans" cxnId="{46D1E435-9ACE-4460-B650-6D2F72B68120}">
      <dgm:prSet/>
      <dgm:spPr/>
      <dgm:t>
        <a:bodyPr/>
        <a:lstStyle/>
        <a:p>
          <a:endParaRPr lang="en-US"/>
        </a:p>
      </dgm:t>
    </dgm:pt>
    <dgm:pt modelId="{90E6611F-D2CE-4334-ABD4-A9CEC71E6726}">
      <dgm:prSet custT="1"/>
      <dgm:spPr/>
      <dgm:t>
        <a:bodyPr/>
        <a:lstStyle/>
        <a:p>
          <a:r>
            <a:rPr lang="en-US" sz="5500"/>
            <a:t>New eligible funding activities including;</a:t>
          </a:r>
        </a:p>
      </dgm:t>
    </dgm:pt>
    <dgm:pt modelId="{E331EBAD-B007-44C7-8C2D-89AEA25DE324}" type="parTrans" cxnId="{8073A0D9-C82F-49CE-9DF6-4431B54A8A80}">
      <dgm:prSet/>
      <dgm:spPr/>
      <dgm:t>
        <a:bodyPr/>
        <a:lstStyle/>
        <a:p>
          <a:endParaRPr lang="en-US"/>
        </a:p>
      </dgm:t>
    </dgm:pt>
    <dgm:pt modelId="{408323B8-E00A-4D50-B0A5-63B5409D2AE0}" type="sibTrans" cxnId="{8073A0D9-C82F-49CE-9DF6-4431B54A8A80}">
      <dgm:prSet/>
      <dgm:spPr/>
      <dgm:t>
        <a:bodyPr/>
        <a:lstStyle/>
        <a:p>
          <a:endParaRPr lang="en-US"/>
        </a:p>
      </dgm:t>
    </dgm:pt>
    <dgm:pt modelId="{0F01991D-5130-4EA7-B535-1CFD7FC83A34}">
      <dgm:prSet custT="1"/>
      <dgm:spPr/>
      <dgm:t>
        <a:bodyPr/>
        <a:lstStyle/>
        <a:p>
          <a:r>
            <a:rPr lang="en-US" sz="2000" b="1" dirty="0"/>
            <a:t>Cell phones and internet</a:t>
          </a:r>
        </a:p>
      </dgm:t>
    </dgm:pt>
    <dgm:pt modelId="{5D197498-C0BC-4463-AF63-108A54CC63DF}" type="parTrans" cxnId="{0BE35BA1-6C11-48CD-B702-EEFE4347B15A}">
      <dgm:prSet/>
      <dgm:spPr/>
      <dgm:t>
        <a:bodyPr/>
        <a:lstStyle/>
        <a:p>
          <a:endParaRPr lang="en-US"/>
        </a:p>
      </dgm:t>
    </dgm:pt>
    <dgm:pt modelId="{F3AFC9DC-8A9F-4CDD-BA8F-7A3778DE2AB3}" type="sibTrans" cxnId="{0BE35BA1-6C11-48CD-B702-EEFE4347B15A}">
      <dgm:prSet/>
      <dgm:spPr/>
      <dgm:t>
        <a:bodyPr/>
        <a:lstStyle/>
        <a:p>
          <a:endParaRPr lang="en-US"/>
        </a:p>
      </dgm:t>
    </dgm:pt>
    <dgm:pt modelId="{D51E75D6-C4C0-4AAD-81FE-017FFFA589EF}">
      <dgm:prSet custT="1"/>
      <dgm:spPr/>
      <dgm:t>
        <a:bodyPr/>
        <a:lstStyle/>
        <a:p>
          <a:r>
            <a:rPr lang="en-US" sz="2000" b="1" dirty="0"/>
            <a:t>Essential Services for RRH, HP, hotels/</a:t>
          </a:r>
        </a:p>
        <a:p>
          <a:r>
            <a:rPr lang="en-US" sz="2000" b="1" dirty="0"/>
            <a:t>motels</a:t>
          </a:r>
        </a:p>
      </dgm:t>
    </dgm:pt>
    <dgm:pt modelId="{90918B38-C5FE-443E-8EDC-747E3F0BC24F}" type="parTrans" cxnId="{B933EE4E-20CD-4660-97C4-5D1FB1B19EBA}">
      <dgm:prSet/>
      <dgm:spPr/>
      <dgm:t>
        <a:bodyPr/>
        <a:lstStyle/>
        <a:p>
          <a:endParaRPr lang="en-US"/>
        </a:p>
      </dgm:t>
    </dgm:pt>
    <dgm:pt modelId="{B47F1F47-E82D-493D-BFDF-8E31BA49006C}" type="sibTrans" cxnId="{B933EE4E-20CD-4660-97C4-5D1FB1B19EBA}">
      <dgm:prSet/>
      <dgm:spPr/>
      <dgm:t>
        <a:bodyPr/>
        <a:lstStyle/>
        <a:p>
          <a:endParaRPr lang="en-US"/>
        </a:p>
      </dgm:t>
    </dgm:pt>
    <dgm:pt modelId="{0E6CDFB0-D613-4B62-B3BF-170A7177EE39}">
      <dgm:prSet custT="1"/>
      <dgm:spPr/>
      <dgm:t>
        <a:bodyPr/>
        <a:lstStyle/>
        <a:p>
          <a:r>
            <a:rPr lang="en-US" sz="2000" b="1" dirty="0"/>
            <a:t>Vaccine Incentives</a:t>
          </a:r>
        </a:p>
      </dgm:t>
    </dgm:pt>
    <dgm:pt modelId="{1F65F19D-906C-4074-A30D-78DD5AD122C4}" type="parTrans" cxnId="{B2F738B6-00AE-4A00-AAC2-2AC69A017FC2}">
      <dgm:prSet/>
      <dgm:spPr/>
      <dgm:t>
        <a:bodyPr/>
        <a:lstStyle/>
        <a:p>
          <a:endParaRPr lang="en-US"/>
        </a:p>
      </dgm:t>
    </dgm:pt>
    <dgm:pt modelId="{C60F63F4-7124-44D3-B9C6-67CC112D76FB}" type="sibTrans" cxnId="{B2F738B6-00AE-4A00-AAC2-2AC69A017FC2}">
      <dgm:prSet/>
      <dgm:spPr/>
      <dgm:t>
        <a:bodyPr/>
        <a:lstStyle/>
        <a:p>
          <a:endParaRPr lang="en-US"/>
        </a:p>
      </dgm:t>
    </dgm:pt>
    <dgm:pt modelId="{FFC60D4C-14DB-4D42-BEE9-34DFC4897195}">
      <dgm:prSet custT="1"/>
      <dgm:spPr/>
      <dgm:t>
        <a:bodyPr/>
        <a:lstStyle/>
        <a:p>
          <a:r>
            <a:rPr lang="en-US" sz="2000" b="1" dirty="0"/>
            <a:t>PPE for HP and RRH program </a:t>
          </a:r>
          <a:r>
            <a:rPr lang="en-US" sz="1900" b="1" dirty="0"/>
            <a:t>participants</a:t>
          </a:r>
        </a:p>
      </dgm:t>
    </dgm:pt>
    <dgm:pt modelId="{8971CE0A-A0D3-486B-B294-E7736EB7CD3F}" type="parTrans" cxnId="{06F9D64F-AF1D-495E-9052-C48AE3F0ABFF}">
      <dgm:prSet/>
      <dgm:spPr/>
      <dgm:t>
        <a:bodyPr/>
        <a:lstStyle/>
        <a:p>
          <a:endParaRPr lang="en-US"/>
        </a:p>
      </dgm:t>
    </dgm:pt>
    <dgm:pt modelId="{FE4E519D-14D9-4AC2-928D-2A699BC124D4}" type="sibTrans" cxnId="{06F9D64F-AF1D-495E-9052-C48AE3F0ABFF}">
      <dgm:prSet/>
      <dgm:spPr/>
      <dgm:t>
        <a:bodyPr/>
        <a:lstStyle/>
        <a:p>
          <a:endParaRPr lang="en-US"/>
        </a:p>
      </dgm:t>
    </dgm:pt>
    <dgm:pt modelId="{858F42BD-2BDB-4673-8431-2621A1814BB9}">
      <dgm:prSet custT="1"/>
      <dgm:spPr/>
      <dgm:t>
        <a:bodyPr/>
        <a:lstStyle/>
        <a:p>
          <a:r>
            <a:rPr lang="en-US" sz="2000" b="1" dirty="0"/>
            <a:t>CE</a:t>
          </a:r>
        </a:p>
      </dgm:t>
    </dgm:pt>
    <dgm:pt modelId="{216238F9-4E4E-4B86-BC3B-A7E60921D6EB}" type="parTrans" cxnId="{744AF26D-378F-4A16-922F-B556740E5F89}">
      <dgm:prSet/>
      <dgm:spPr/>
      <dgm:t>
        <a:bodyPr/>
        <a:lstStyle/>
        <a:p>
          <a:endParaRPr lang="en-US"/>
        </a:p>
      </dgm:t>
    </dgm:pt>
    <dgm:pt modelId="{CFACE431-9854-4E40-8679-E9F47223ACEA}" type="sibTrans" cxnId="{744AF26D-378F-4A16-922F-B556740E5F89}">
      <dgm:prSet/>
      <dgm:spPr/>
      <dgm:t>
        <a:bodyPr/>
        <a:lstStyle/>
        <a:p>
          <a:endParaRPr lang="en-US"/>
        </a:p>
      </dgm:t>
    </dgm:pt>
    <dgm:pt modelId="{F96CFBBE-CC36-499A-B5BF-605BD8E78092}">
      <dgm:prSet custT="1"/>
      <dgm:spPr/>
      <dgm:t>
        <a:bodyPr/>
        <a:lstStyle/>
        <a:p>
          <a:r>
            <a:rPr lang="en-US" sz="2000" b="1" dirty="0"/>
            <a:t>Laundry</a:t>
          </a:r>
        </a:p>
      </dgm:t>
    </dgm:pt>
    <dgm:pt modelId="{A7DDDDF1-AC90-4595-BADB-EDA63C58098D}" type="parTrans" cxnId="{A33060A4-E555-4C02-8969-0968D8234AB6}">
      <dgm:prSet/>
      <dgm:spPr/>
      <dgm:t>
        <a:bodyPr/>
        <a:lstStyle/>
        <a:p>
          <a:endParaRPr lang="en-US"/>
        </a:p>
      </dgm:t>
    </dgm:pt>
    <dgm:pt modelId="{30ADA345-31EF-42DC-9995-F5B0AC7F3A8C}" type="sibTrans" cxnId="{A33060A4-E555-4C02-8969-0968D8234AB6}">
      <dgm:prSet/>
      <dgm:spPr/>
      <dgm:t>
        <a:bodyPr/>
        <a:lstStyle/>
        <a:p>
          <a:endParaRPr lang="en-US"/>
        </a:p>
      </dgm:t>
    </dgm:pt>
    <dgm:pt modelId="{10705A4D-1DAC-4CF1-95F8-613BAEB777FB}">
      <dgm:prSet custT="1"/>
      <dgm:spPr/>
      <dgm:t>
        <a:bodyPr/>
        <a:lstStyle/>
        <a:p>
          <a:r>
            <a:rPr lang="en-US" sz="2000" b="1" dirty="0"/>
            <a:t>Furniture</a:t>
          </a:r>
        </a:p>
        <a:p>
          <a:r>
            <a:rPr lang="en-US" sz="2000" b="1" dirty="0"/>
            <a:t>&amp; household </a:t>
          </a:r>
          <a:r>
            <a:rPr lang="en-US" sz="1900" b="1" dirty="0"/>
            <a:t>furnishings</a:t>
          </a:r>
        </a:p>
      </dgm:t>
    </dgm:pt>
    <dgm:pt modelId="{E7DBB6C5-E8DE-4555-A607-17EA03DEB067}" type="parTrans" cxnId="{BCA755E1-779C-4B19-BA73-C2D2493C8D59}">
      <dgm:prSet/>
      <dgm:spPr/>
      <dgm:t>
        <a:bodyPr/>
        <a:lstStyle/>
        <a:p>
          <a:endParaRPr lang="en-US"/>
        </a:p>
      </dgm:t>
    </dgm:pt>
    <dgm:pt modelId="{26555735-6834-4687-AAFC-89D15012400A}" type="sibTrans" cxnId="{BCA755E1-779C-4B19-BA73-C2D2493C8D59}">
      <dgm:prSet/>
      <dgm:spPr/>
      <dgm:t>
        <a:bodyPr/>
        <a:lstStyle/>
        <a:p>
          <a:endParaRPr lang="en-US"/>
        </a:p>
      </dgm:t>
    </dgm:pt>
    <dgm:pt modelId="{2675A36B-99E2-4518-BE0A-61DC4B97D240}">
      <dgm:prSet custT="1"/>
      <dgm:spPr/>
      <dgm:t>
        <a:bodyPr/>
        <a:lstStyle/>
        <a:p>
          <a:r>
            <a:rPr lang="en-US" sz="2000" b="1" dirty="0"/>
            <a:t>Renters insurance</a:t>
          </a:r>
        </a:p>
      </dgm:t>
    </dgm:pt>
    <dgm:pt modelId="{A79D96B5-1A10-4573-AAAC-F5D8160FDF74}" type="parTrans" cxnId="{07965ABB-9798-42B7-BF97-0FC2B8FF390D}">
      <dgm:prSet/>
      <dgm:spPr/>
      <dgm:t>
        <a:bodyPr/>
        <a:lstStyle/>
        <a:p>
          <a:endParaRPr lang="en-US"/>
        </a:p>
      </dgm:t>
    </dgm:pt>
    <dgm:pt modelId="{6B1CE454-9D33-40E3-A705-D70E695AF4B1}" type="sibTrans" cxnId="{07965ABB-9798-42B7-BF97-0FC2B8FF390D}">
      <dgm:prSet/>
      <dgm:spPr/>
      <dgm:t>
        <a:bodyPr/>
        <a:lstStyle/>
        <a:p>
          <a:endParaRPr lang="en-US"/>
        </a:p>
      </dgm:t>
    </dgm:pt>
    <dgm:pt modelId="{B7F023CD-8877-4752-9BEF-A549866884F2}">
      <dgm:prSet custT="1"/>
      <dgm:spPr/>
      <dgm:t>
        <a:bodyPr/>
        <a:lstStyle/>
        <a:p>
          <a:r>
            <a:rPr lang="en-US" sz="2000" b="1" dirty="0"/>
            <a:t>Sponsor based rental assistance</a:t>
          </a:r>
        </a:p>
      </dgm:t>
    </dgm:pt>
    <dgm:pt modelId="{2A075836-399F-4801-975E-F21D6CC5893C}" type="parTrans" cxnId="{7C562504-5196-42F2-8940-8BBD4501A026}">
      <dgm:prSet/>
      <dgm:spPr/>
      <dgm:t>
        <a:bodyPr/>
        <a:lstStyle/>
        <a:p>
          <a:endParaRPr lang="en-US"/>
        </a:p>
      </dgm:t>
    </dgm:pt>
    <dgm:pt modelId="{27183E08-6880-49BD-8957-FBE572DDB8F6}" type="sibTrans" cxnId="{7C562504-5196-42F2-8940-8BBD4501A026}">
      <dgm:prSet/>
      <dgm:spPr/>
      <dgm:t>
        <a:bodyPr/>
        <a:lstStyle/>
        <a:p>
          <a:endParaRPr lang="en-US"/>
        </a:p>
      </dgm:t>
    </dgm:pt>
    <dgm:pt modelId="{1EC28C59-F357-4D15-A73A-2597D8D53183}" type="pres">
      <dgm:prSet presAssocID="{2A614546-81A2-4AB4-A291-862E0DFA2825}" presName="Name0" presStyleCnt="0">
        <dgm:presLayoutVars>
          <dgm:dir/>
          <dgm:animLvl val="lvl"/>
          <dgm:resizeHandles val="exact"/>
        </dgm:presLayoutVars>
      </dgm:prSet>
      <dgm:spPr/>
    </dgm:pt>
    <dgm:pt modelId="{330C1EEF-BA38-4732-B7E4-A6A77A4647DE}" type="pres">
      <dgm:prSet presAssocID="{90E6611F-D2CE-4334-ABD4-A9CEC71E6726}" presName="boxAndChildren" presStyleCnt="0"/>
      <dgm:spPr/>
    </dgm:pt>
    <dgm:pt modelId="{1B34CC27-A7FA-4C2C-B2EE-C5D7792D4CC2}" type="pres">
      <dgm:prSet presAssocID="{90E6611F-D2CE-4334-ABD4-A9CEC71E6726}" presName="parentTextBox" presStyleLbl="node1" presStyleIdx="0" presStyleCnt="2"/>
      <dgm:spPr/>
    </dgm:pt>
    <dgm:pt modelId="{42059355-C958-423B-80F6-EF95FF1087CF}" type="pres">
      <dgm:prSet presAssocID="{90E6611F-D2CE-4334-ABD4-A9CEC71E6726}" presName="entireBox" presStyleLbl="node1" presStyleIdx="0" presStyleCnt="2" custScaleY="183309" custLinFactNeighborX="-41" custLinFactNeighborY="-1060"/>
      <dgm:spPr/>
    </dgm:pt>
    <dgm:pt modelId="{DB73FC66-DDB9-4B29-8464-DA5D2845C4F6}" type="pres">
      <dgm:prSet presAssocID="{90E6611F-D2CE-4334-ABD4-A9CEC71E6726}" presName="descendantBox" presStyleCnt="0"/>
      <dgm:spPr/>
    </dgm:pt>
    <dgm:pt modelId="{1D4E13E7-B7D0-4894-90BD-60EF22197078}" type="pres">
      <dgm:prSet presAssocID="{0F01991D-5130-4EA7-B535-1CFD7FC83A34}" presName="childTextBox" presStyleLbl="fgAccFollowNode1" presStyleIdx="0" presStyleCnt="9" custScaleY="208370" custLinFactNeighborX="0" custLinFactNeighborY="1174">
        <dgm:presLayoutVars>
          <dgm:bulletEnabled val="1"/>
        </dgm:presLayoutVars>
      </dgm:prSet>
      <dgm:spPr/>
    </dgm:pt>
    <dgm:pt modelId="{22E18E1D-1CD2-4237-AE66-88FB7B4A1458}" type="pres">
      <dgm:prSet presAssocID="{D51E75D6-C4C0-4AAD-81FE-017FFFA589EF}" presName="childTextBox" presStyleLbl="fgAccFollowNode1" presStyleIdx="1" presStyleCnt="9" custScaleY="207994" custLinFactNeighborY="1175">
        <dgm:presLayoutVars>
          <dgm:bulletEnabled val="1"/>
        </dgm:presLayoutVars>
      </dgm:prSet>
      <dgm:spPr/>
    </dgm:pt>
    <dgm:pt modelId="{9DA818D3-C0C9-4CE2-896E-8A21487F46EF}" type="pres">
      <dgm:prSet presAssocID="{0E6CDFB0-D613-4B62-B3BF-170A7177EE39}" presName="childTextBox" presStyleLbl="fgAccFollowNode1" presStyleIdx="2" presStyleCnt="9" custScaleY="208370" custLinFactNeighborY="1175">
        <dgm:presLayoutVars>
          <dgm:bulletEnabled val="1"/>
        </dgm:presLayoutVars>
      </dgm:prSet>
      <dgm:spPr/>
    </dgm:pt>
    <dgm:pt modelId="{76B4BB9E-E9CA-4085-BA92-68C80DFEEDC0}" type="pres">
      <dgm:prSet presAssocID="{FFC60D4C-14DB-4D42-BEE9-34DFC4897195}" presName="childTextBox" presStyleLbl="fgAccFollowNode1" presStyleIdx="3" presStyleCnt="9" custScaleX="102018" custScaleY="207709" custLinFactNeighborY="1174">
        <dgm:presLayoutVars>
          <dgm:bulletEnabled val="1"/>
        </dgm:presLayoutVars>
      </dgm:prSet>
      <dgm:spPr/>
    </dgm:pt>
    <dgm:pt modelId="{464B13CC-FB61-46B0-B276-E7E47F0408F0}" type="pres">
      <dgm:prSet presAssocID="{858F42BD-2BDB-4673-8431-2621A1814BB9}" presName="childTextBox" presStyleLbl="fgAccFollowNode1" presStyleIdx="4" presStyleCnt="9" custScaleX="71056" custScaleY="208373" custLinFactNeighborX="-1813" custLinFactNeighborY="1173">
        <dgm:presLayoutVars>
          <dgm:bulletEnabled val="1"/>
        </dgm:presLayoutVars>
      </dgm:prSet>
      <dgm:spPr/>
    </dgm:pt>
    <dgm:pt modelId="{3B06DC4B-DD97-4098-A19A-83B13C17559C}" type="pres">
      <dgm:prSet presAssocID="{F96CFBBE-CC36-499A-B5BF-605BD8E78092}" presName="childTextBox" presStyleLbl="fgAccFollowNode1" presStyleIdx="5" presStyleCnt="9" custScaleX="78895" custScaleY="207333" custLinFactNeighborX="-1009" custLinFactNeighborY="1174">
        <dgm:presLayoutVars>
          <dgm:bulletEnabled val="1"/>
        </dgm:presLayoutVars>
      </dgm:prSet>
      <dgm:spPr/>
    </dgm:pt>
    <dgm:pt modelId="{D37CC9FD-7B52-42FB-85E2-2E6696EDF81C}" type="pres">
      <dgm:prSet presAssocID="{10705A4D-1DAC-4CF1-95F8-613BAEB777FB}" presName="childTextBox" presStyleLbl="fgAccFollowNode1" presStyleIdx="6" presStyleCnt="9" custScaleX="102709" custScaleY="206953" custLinFactNeighborX="26" custLinFactNeighborY="1790">
        <dgm:presLayoutVars>
          <dgm:bulletEnabled val="1"/>
        </dgm:presLayoutVars>
      </dgm:prSet>
      <dgm:spPr/>
    </dgm:pt>
    <dgm:pt modelId="{2194F0FD-B3AB-43CF-AB0F-2C41890A9AC8}" type="pres">
      <dgm:prSet presAssocID="{2675A36B-99E2-4518-BE0A-61DC4B97D240}" presName="childTextBox" presStyleLbl="fgAccFollowNode1" presStyleIdx="7" presStyleCnt="9" custScaleY="208186" custLinFactNeighborY="1174">
        <dgm:presLayoutVars>
          <dgm:bulletEnabled val="1"/>
        </dgm:presLayoutVars>
      </dgm:prSet>
      <dgm:spPr/>
    </dgm:pt>
    <dgm:pt modelId="{AB0BDBD1-2583-4697-9178-C2F2F7085C58}" type="pres">
      <dgm:prSet presAssocID="{B7F023CD-8877-4752-9BEF-A549866884F2}" presName="childTextBox" presStyleLbl="fgAccFollowNode1" presStyleIdx="8" presStyleCnt="9" custScaleY="205834" custLinFactNeighborY="-1">
        <dgm:presLayoutVars>
          <dgm:bulletEnabled val="1"/>
        </dgm:presLayoutVars>
      </dgm:prSet>
      <dgm:spPr/>
    </dgm:pt>
    <dgm:pt modelId="{EBAF8414-3611-4F65-AA18-40A31FD40689}" type="pres">
      <dgm:prSet presAssocID="{67502472-FB1C-4904-BDC7-BF33AB507D08}" presName="sp" presStyleCnt="0"/>
      <dgm:spPr/>
    </dgm:pt>
    <dgm:pt modelId="{560FE37F-3A35-4F56-AF59-09F3123BAC80}" type="pres">
      <dgm:prSet presAssocID="{71CF456A-0CCF-49E2-A3FB-C86449BF858E}" presName="arrowAndChildren" presStyleCnt="0"/>
      <dgm:spPr/>
    </dgm:pt>
    <dgm:pt modelId="{26C7EA73-7577-402B-A9F2-2A19EEA9D142}" type="pres">
      <dgm:prSet presAssocID="{71CF456A-0CCF-49E2-A3FB-C86449BF858E}" presName="parentTextArrow" presStyleLbl="node1" presStyleIdx="1" presStyleCnt="2"/>
      <dgm:spPr/>
    </dgm:pt>
  </dgm:ptLst>
  <dgm:cxnLst>
    <dgm:cxn modelId="{7C562504-5196-42F2-8940-8BBD4501A026}" srcId="{90E6611F-D2CE-4334-ABD4-A9CEC71E6726}" destId="{B7F023CD-8877-4752-9BEF-A549866884F2}" srcOrd="8" destOrd="0" parTransId="{2A075836-399F-4801-975E-F21D6CC5893C}" sibTransId="{27183E08-6880-49BD-8957-FBE572DDB8F6}"/>
    <dgm:cxn modelId="{881BCF19-A083-4619-BA29-09626AFE863F}" type="presOf" srcId="{B7F023CD-8877-4752-9BEF-A549866884F2}" destId="{AB0BDBD1-2583-4697-9178-C2F2F7085C58}" srcOrd="0" destOrd="0" presId="urn:microsoft.com/office/officeart/2005/8/layout/process4"/>
    <dgm:cxn modelId="{4E0EAA29-62F6-471C-AB80-76F486FEE836}" type="presOf" srcId="{858F42BD-2BDB-4673-8431-2621A1814BB9}" destId="{464B13CC-FB61-46B0-B276-E7E47F0408F0}" srcOrd="0" destOrd="0" presId="urn:microsoft.com/office/officeart/2005/8/layout/process4"/>
    <dgm:cxn modelId="{C3122430-A2EB-450C-8451-DCDB63EF59DC}" type="presOf" srcId="{0F01991D-5130-4EA7-B535-1CFD7FC83A34}" destId="{1D4E13E7-B7D0-4894-90BD-60EF22197078}" srcOrd="0" destOrd="0" presId="urn:microsoft.com/office/officeart/2005/8/layout/process4"/>
    <dgm:cxn modelId="{46D1E435-9ACE-4460-B650-6D2F72B68120}" srcId="{2A614546-81A2-4AB4-A291-862E0DFA2825}" destId="{71CF456A-0CCF-49E2-A3FB-C86449BF858E}" srcOrd="0" destOrd="0" parTransId="{934DC981-05C8-4836-A830-B5E6261C067E}" sibTransId="{67502472-FB1C-4904-BDC7-BF33AB507D08}"/>
    <dgm:cxn modelId="{FB40776C-6193-410C-9791-344E423EB644}" type="presOf" srcId="{0E6CDFB0-D613-4B62-B3BF-170A7177EE39}" destId="{9DA818D3-C0C9-4CE2-896E-8A21487F46EF}" srcOrd="0" destOrd="0" presId="urn:microsoft.com/office/officeart/2005/8/layout/process4"/>
    <dgm:cxn modelId="{744AF26D-378F-4A16-922F-B556740E5F89}" srcId="{90E6611F-D2CE-4334-ABD4-A9CEC71E6726}" destId="{858F42BD-2BDB-4673-8431-2621A1814BB9}" srcOrd="4" destOrd="0" parTransId="{216238F9-4E4E-4B86-BC3B-A7E60921D6EB}" sibTransId="{CFACE431-9854-4E40-8679-E9F47223ACEA}"/>
    <dgm:cxn modelId="{B933EE4E-20CD-4660-97C4-5D1FB1B19EBA}" srcId="{90E6611F-D2CE-4334-ABD4-A9CEC71E6726}" destId="{D51E75D6-C4C0-4AAD-81FE-017FFFA589EF}" srcOrd="1" destOrd="0" parTransId="{90918B38-C5FE-443E-8EDC-747E3F0BC24F}" sibTransId="{B47F1F47-E82D-493D-BFDF-8E31BA49006C}"/>
    <dgm:cxn modelId="{06F9D64F-AF1D-495E-9052-C48AE3F0ABFF}" srcId="{90E6611F-D2CE-4334-ABD4-A9CEC71E6726}" destId="{FFC60D4C-14DB-4D42-BEE9-34DFC4897195}" srcOrd="3" destOrd="0" parTransId="{8971CE0A-A0D3-486B-B294-E7736EB7CD3F}" sibTransId="{FE4E519D-14D9-4AC2-928D-2A699BC124D4}"/>
    <dgm:cxn modelId="{5E65B483-47C6-4E91-8581-C38081B62BAA}" type="presOf" srcId="{F96CFBBE-CC36-499A-B5BF-605BD8E78092}" destId="{3B06DC4B-DD97-4098-A19A-83B13C17559C}" srcOrd="0" destOrd="0" presId="urn:microsoft.com/office/officeart/2005/8/layout/process4"/>
    <dgm:cxn modelId="{0BE35BA1-6C11-48CD-B702-EEFE4347B15A}" srcId="{90E6611F-D2CE-4334-ABD4-A9CEC71E6726}" destId="{0F01991D-5130-4EA7-B535-1CFD7FC83A34}" srcOrd="0" destOrd="0" parTransId="{5D197498-C0BC-4463-AF63-108A54CC63DF}" sibTransId="{F3AFC9DC-8A9F-4CDD-BA8F-7A3778DE2AB3}"/>
    <dgm:cxn modelId="{E8A938A3-A60E-49A3-9B7F-07352241F8B4}" type="presOf" srcId="{FFC60D4C-14DB-4D42-BEE9-34DFC4897195}" destId="{76B4BB9E-E9CA-4085-BA92-68C80DFEEDC0}" srcOrd="0" destOrd="0" presId="urn:microsoft.com/office/officeart/2005/8/layout/process4"/>
    <dgm:cxn modelId="{A33060A4-E555-4C02-8969-0968D8234AB6}" srcId="{90E6611F-D2CE-4334-ABD4-A9CEC71E6726}" destId="{F96CFBBE-CC36-499A-B5BF-605BD8E78092}" srcOrd="5" destOrd="0" parTransId="{A7DDDDF1-AC90-4595-BADB-EDA63C58098D}" sibTransId="{30ADA345-31EF-42DC-9995-F5B0AC7F3A8C}"/>
    <dgm:cxn modelId="{4F9532AA-BA50-4BD9-848C-57634C1D6F4B}" type="presOf" srcId="{D51E75D6-C4C0-4AAD-81FE-017FFFA589EF}" destId="{22E18E1D-1CD2-4237-AE66-88FB7B4A1458}" srcOrd="0" destOrd="0" presId="urn:microsoft.com/office/officeart/2005/8/layout/process4"/>
    <dgm:cxn modelId="{B2F738B6-00AE-4A00-AAC2-2AC69A017FC2}" srcId="{90E6611F-D2CE-4334-ABD4-A9CEC71E6726}" destId="{0E6CDFB0-D613-4B62-B3BF-170A7177EE39}" srcOrd="2" destOrd="0" parTransId="{1F65F19D-906C-4074-A30D-78DD5AD122C4}" sibTransId="{C60F63F4-7124-44D3-B9C6-67CC112D76FB}"/>
    <dgm:cxn modelId="{11C666B6-0521-47FE-A591-D0E8EDBE325F}" type="presOf" srcId="{2A614546-81A2-4AB4-A291-862E0DFA2825}" destId="{1EC28C59-F357-4D15-A73A-2597D8D53183}" srcOrd="0" destOrd="0" presId="urn:microsoft.com/office/officeart/2005/8/layout/process4"/>
    <dgm:cxn modelId="{07965ABB-9798-42B7-BF97-0FC2B8FF390D}" srcId="{90E6611F-D2CE-4334-ABD4-A9CEC71E6726}" destId="{2675A36B-99E2-4518-BE0A-61DC4B97D240}" srcOrd="7" destOrd="0" parTransId="{A79D96B5-1A10-4573-AAAC-F5D8160FDF74}" sibTransId="{6B1CE454-9D33-40E3-A705-D70E695AF4B1}"/>
    <dgm:cxn modelId="{BCA755E1-779C-4B19-BA73-C2D2493C8D59}" srcId="{90E6611F-D2CE-4334-ABD4-A9CEC71E6726}" destId="{10705A4D-1DAC-4CF1-95F8-613BAEB777FB}" srcOrd="6" destOrd="0" parTransId="{E7DBB6C5-E8DE-4555-A607-17EA03DEB067}" sibTransId="{26555735-6834-4687-AAFC-89D15012400A}"/>
    <dgm:cxn modelId="{261A82C8-8C25-4524-AF0E-18CC97CFE04E}" type="presOf" srcId="{71CF456A-0CCF-49E2-A3FB-C86449BF858E}" destId="{26C7EA73-7577-402B-A9F2-2A19EEA9D142}" srcOrd="0" destOrd="0" presId="urn:microsoft.com/office/officeart/2005/8/layout/process4"/>
    <dgm:cxn modelId="{90FA1CD4-C672-4166-93A4-E37856A5ED87}" type="presOf" srcId="{10705A4D-1DAC-4CF1-95F8-613BAEB777FB}" destId="{D37CC9FD-7B52-42FB-85E2-2E6696EDF81C}" srcOrd="0" destOrd="0" presId="urn:microsoft.com/office/officeart/2005/8/layout/process4"/>
    <dgm:cxn modelId="{632025F8-7A38-419E-BC47-A0161D99154F}" type="presOf" srcId="{90E6611F-D2CE-4334-ABD4-A9CEC71E6726}" destId="{42059355-C958-423B-80F6-EF95FF1087CF}" srcOrd="1" destOrd="0" presId="urn:microsoft.com/office/officeart/2005/8/layout/process4"/>
    <dgm:cxn modelId="{8073A0D9-C82F-49CE-9DF6-4431B54A8A80}" srcId="{2A614546-81A2-4AB4-A291-862E0DFA2825}" destId="{90E6611F-D2CE-4334-ABD4-A9CEC71E6726}" srcOrd="1" destOrd="0" parTransId="{E331EBAD-B007-44C7-8C2D-89AEA25DE324}" sibTransId="{408323B8-E00A-4D50-B0A5-63B5409D2AE0}"/>
    <dgm:cxn modelId="{1BACEAFC-44AF-4951-AB4B-786226AEC612}" type="presOf" srcId="{90E6611F-D2CE-4334-ABD4-A9CEC71E6726}" destId="{1B34CC27-A7FA-4C2C-B2EE-C5D7792D4CC2}" srcOrd="0" destOrd="0" presId="urn:microsoft.com/office/officeart/2005/8/layout/process4"/>
    <dgm:cxn modelId="{83CE9BDE-F965-451F-BFFE-3C9F27A0DA01}" type="presOf" srcId="{2675A36B-99E2-4518-BE0A-61DC4B97D240}" destId="{2194F0FD-B3AB-43CF-AB0F-2C41890A9AC8}" srcOrd="0" destOrd="0" presId="urn:microsoft.com/office/officeart/2005/8/layout/process4"/>
    <dgm:cxn modelId="{3492C182-806E-4B44-8514-DE75A4B33080}" type="presParOf" srcId="{1EC28C59-F357-4D15-A73A-2597D8D53183}" destId="{330C1EEF-BA38-4732-B7E4-A6A77A4647DE}" srcOrd="0" destOrd="0" presId="urn:microsoft.com/office/officeart/2005/8/layout/process4"/>
    <dgm:cxn modelId="{21769B9A-45F7-4CE4-9D5D-1958114EF498}" type="presParOf" srcId="{330C1EEF-BA38-4732-B7E4-A6A77A4647DE}" destId="{1B34CC27-A7FA-4C2C-B2EE-C5D7792D4CC2}" srcOrd="0" destOrd="0" presId="urn:microsoft.com/office/officeart/2005/8/layout/process4"/>
    <dgm:cxn modelId="{FC1A108E-5245-490A-ACDC-F70E35F23F40}" type="presParOf" srcId="{330C1EEF-BA38-4732-B7E4-A6A77A4647DE}" destId="{42059355-C958-423B-80F6-EF95FF1087CF}" srcOrd="1" destOrd="0" presId="urn:microsoft.com/office/officeart/2005/8/layout/process4"/>
    <dgm:cxn modelId="{D7196E05-B498-4CC8-A37E-D7E87CB1A57E}" type="presParOf" srcId="{330C1EEF-BA38-4732-B7E4-A6A77A4647DE}" destId="{DB73FC66-DDB9-4B29-8464-DA5D2845C4F6}" srcOrd="2" destOrd="0" presId="urn:microsoft.com/office/officeart/2005/8/layout/process4"/>
    <dgm:cxn modelId="{FC06F4E2-CFCE-46CF-ACE7-672FF4DDBE10}" type="presParOf" srcId="{DB73FC66-DDB9-4B29-8464-DA5D2845C4F6}" destId="{1D4E13E7-B7D0-4894-90BD-60EF22197078}" srcOrd="0" destOrd="0" presId="urn:microsoft.com/office/officeart/2005/8/layout/process4"/>
    <dgm:cxn modelId="{5D71E0D2-0C56-4AE6-9BA4-6A385CB58719}" type="presParOf" srcId="{DB73FC66-DDB9-4B29-8464-DA5D2845C4F6}" destId="{22E18E1D-1CD2-4237-AE66-88FB7B4A1458}" srcOrd="1" destOrd="0" presId="urn:microsoft.com/office/officeart/2005/8/layout/process4"/>
    <dgm:cxn modelId="{DE7A6838-3B04-44BF-BD40-46155CFF15D1}" type="presParOf" srcId="{DB73FC66-DDB9-4B29-8464-DA5D2845C4F6}" destId="{9DA818D3-C0C9-4CE2-896E-8A21487F46EF}" srcOrd="2" destOrd="0" presId="urn:microsoft.com/office/officeart/2005/8/layout/process4"/>
    <dgm:cxn modelId="{F4CF72F1-AE0D-4CFB-84CA-E09C9EA3A193}" type="presParOf" srcId="{DB73FC66-DDB9-4B29-8464-DA5D2845C4F6}" destId="{76B4BB9E-E9CA-4085-BA92-68C80DFEEDC0}" srcOrd="3" destOrd="0" presId="urn:microsoft.com/office/officeart/2005/8/layout/process4"/>
    <dgm:cxn modelId="{9F644B27-ACB8-4ACB-99AC-3EDF627602E1}" type="presParOf" srcId="{DB73FC66-DDB9-4B29-8464-DA5D2845C4F6}" destId="{464B13CC-FB61-46B0-B276-E7E47F0408F0}" srcOrd="4" destOrd="0" presId="urn:microsoft.com/office/officeart/2005/8/layout/process4"/>
    <dgm:cxn modelId="{BEB921C9-1229-4C3B-84B1-B377AA38F68D}" type="presParOf" srcId="{DB73FC66-DDB9-4B29-8464-DA5D2845C4F6}" destId="{3B06DC4B-DD97-4098-A19A-83B13C17559C}" srcOrd="5" destOrd="0" presId="urn:microsoft.com/office/officeart/2005/8/layout/process4"/>
    <dgm:cxn modelId="{C342F61C-1497-48A1-811D-1CE51F3F707B}" type="presParOf" srcId="{DB73FC66-DDB9-4B29-8464-DA5D2845C4F6}" destId="{D37CC9FD-7B52-42FB-85E2-2E6696EDF81C}" srcOrd="6" destOrd="0" presId="urn:microsoft.com/office/officeart/2005/8/layout/process4"/>
    <dgm:cxn modelId="{E5CD0754-7F9D-443F-B63F-9C3121C2A164}" type="presParOf" srcId="{DB73FC66-DDB9-4B29-8464-DA5D2845C4F6}" destId="{2194F0FD-B3AB-43CF-AB0F-2C41890A9AC8}" srcOrd="7" destOrd="0" presId="urn:microsoft.com/office/officeart/2005/8/layout/process4"/>
    <dgm:cxn modelId="{42BD181F-9052-4DF9-B4BD-C80F44A711A5}" type="presParOf" srcId="{DB73FC66-DDB9-4B29-8464-DA5D2845C4F6}" destId="{AB0BDBD1-2583-4697-9178-C2F2F7085C58}" srcOrd="8" destOrd="0" presId="urn:microsoft.com/office/officeart/2005/8/layout/process4"/>
    <dgm:cxn modelId="{6AAD9963-45E6-40B0-BA8F-B5E50E3ED1CF}" type="presParOf" srcId="{1EC28C59-F357-4D15-A73A-2597D8D53183}" destId="{EBAF8414-3611-4F65-AA18-40A31FD40689}" srcOrd="1" destOrd="0" presId="urn:microsoft.com/office/officeart/2005/8/layout/process4"/>
    <dgm:cxn modelId="{04BC8692-17DE-422F-B4B3-CE4C4A73C622}" type="presParOf" srcId="{1EC28C59-F357-4D15-A73A-2597D8D53183}" destId="{560FE37F-3A35-4F56-AF59-09F3123BAC80}" srcOrd="2" destOrd="0" presId="urn:microsoft.com/office/officeart/2005/8/layout/process4"/>
    <dgm:cxn modelId="{59C24F62-C4A3-4835-97F2-55D53F313DB7}" type="presParOf" srcId="{560FE37F-3A35-4F56-AF59-09F3123BAC80}" destId="{26C7EA73-7577-402B-A9F2-2A19EEA9D1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046A7-680C-441F-8340-8DAB12699CE2}"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520E6EEB-9501-4DAA-B23E-F9AE68582260}">
      <dgm:prSet/>
      <dgm:spPr/>
      <dgm:t>
        <a:bodyPr/>
        <a:lstStyle/>
        <a:p>
          <a:r>
            <a:rPr lang="en-US"/>
            <a:t>Glynn County Regional Expansion</a:t>
          </a:r>
        </a:p>
      </dgm:t>
    </dgm:pt>
    <dgm:pt modelId="{10F42969-C77F-4115-81EC-7923C8C4BA80}" type="parTrans" cxnId="{0754AE48-868A-4175-B17A-CFAA4830BA90}">
      <dgm:prSet/>
      <dgm:spPr/>
      <dgm:t>
        <a:bodyPr/>
        <a:lstStyle/>
        <a:p>
          <a:endParaRPr lang="en-US"/>
        </a:p>
      </dgm:t>
    </dgm:pt>
    <dgm:pt modelId="{7B909BDA-89D4-42F6-A440-B9B6E377E3D0}" type="sibTrans" cxnId="{0754AE48-868A-4175-B17A-CFAA4830BA90}">
      <dgm:prSet/>
      <dgm:spPr/>
      <dgm:t>
        <a:bodyPr/>
        <a:lstStyle/>
        <a:p>
          <a:endParaRPr lang="en-US"/>
        </a:p>
      </dgm:t>
    </dgm:pt>
    <dgm:pt modelId="{16E8E9A7-75B6-4A3B-8089-C901440A176B}">
      <dgm:prSet/>
      <dgm:spPr/>
      <dgm:t>
        <a:bodyPr/>
        <a:lstStyle/>
        <a:p>
          <a:r>
            <a:rPr lang="en-US"/>
            <a:t>"Coastal Coordinated Entry" now has community partners providing services in the following counties: Glynn, Camden, McIntosh, Bryan, Wayne, and most of Liberty</a:t>
          </a:r>
        </a:p>
      </dgm:t>
    </dgm:pt>
    <dgm:pt modelId="{FBCE3186-5295-4CD2-96A6-5872ECB2052F}" type="parTrans" cxnId="{2420D563-FF48-44A5-AF23-AEFB8A614083}">
      <dgm:prSet/>
      <dgm:spPr/>
      <dgm:t>
        <a:bodyPr/>
        <a:lstStyle/>
        <a:p>
          <a:endParaRPr lang="en-US"/>
        </a:p>
      </dgm:t>
    </dgm:pt>
    <dgm:pt modelId="{DA27A583-5788-4198-B51C-1F1569C11D3D}" type="sibTrans" cxnId="{2420D563-FF48-44A5-AF23-AEFB8A614083}">
      <dgm:prSet/>
      <dgm:spPr/>
      <dgm:t>
        <a:bodyPr/>
        <a:lstStyle/>
        <a:p>
          <a:endParaRPr lang="en-US"/>
        </a:p>
      </dgm:t>
    </dgm:pt>
    <dgm:pt modelId="{4AF0BBC2-8C69-498A-8B75-7CC3387C71A7}">
      <dgm:prSet/>
      <dgm:spPr/>
      <dgm:t>
        <a:bodyPr/>
        <a:lstStyle/>
        <a:p>
          <a:r>
            <a:rPr lang="en-US"/>
            <a:t>Lowndes County Soft Implementation</a:t>
          </a:r>
        </a:p>
      </dgm:t>
    </dgm:pt>
    <dgm:pt modelId="{BAA6E499-8248-402D-9CD4-5DB2402252B5}" type="parTrans" cxnId="{00675A88-E1F9-460D-B223-4C9451A1BAB8}">
      <dgm:prSet/>
      <dgm:spPr/>
      <dgm:t>
        <a:bodyPr/>
        <a:lstStyle/>
        <a:p>
          <a:endParaRPr lang="en-US"/>
        </a:p>
      </dgm:t>
    </dgm:pt>
    <dgm:pt modelId="{72A55E1B-3DF9-4846-B393-E5A8A9CDD7F6}" type="sibTrans" cxnId="{00675A88-E1F9-460D-B223-4C9451A1BAB8}">
      <dgm:prSet/>
      <dgm:spPr/>
      <dgm:t>
        <a:bodyPr/>
        <a:lstStyle/>
        <a:p>
          <a:endParaRPr lang="en-US"/>
        </a:p>
      </dgm:t>
    </dgm:pt>
    <dgm:pt modelId="{A1E9343F-77D6-405D-9345-0CA1457FA7C2}">
      <dgm:prSet/>
      <dgm:spPr/>
      <dgm:t>
        <a:bodyPr/>
        <a:lstStyle/>
        <a:p>
          <a:r>
            <a:rPr lang="en-US"/>
            <a:t>Lowndes County has begun the process of being an anchor community for CE in their area.</a:t>
          </a:r>
        </a:p>
      </dgm:t>
    </dgm:pt>
    <dgm:pt modelId="{203AEE7D-DC9B-4AB5-B7FA-647A9670281E}" type="parTrans" cxnId="{37E34385-7549-47CF-A96E-70C3A769E251}">
      <dgm:prSet/>
      <dgm:spPr/>
      <dgm:t>
        <a:bodyPr/>
        <a:lstStyle/>
        <a:p>
          <a:endParaRPr lang="en-US"/>
        </a:p>
      </dgm:t>
    </dgm:pt>
    <dgm:pt modelId="{2FC3F92D-B039-4132-82E9-67C2BCF8173E}" type="sibTrans" cxnId="{37E34385-7549-47CF-A96E-70C3A769E251}">
      <dgm:prSet/>
      <dgm:spPr/>
      <dgm:t>
        <a:bodyPr/>
        <a:lstStyle/>
        <a:p>
          <a:endParaRPr lang="en-US"/>
        </a:p>
      </dgm:t>
    </dgm:pt>
    <dgm:pt modelId="{83403767-6A6B-446F-8A9A-FDD453445187}">
      <dgm:prSet/>
      <dgm:spPr/>
      <dgm:t>
        <a:bodyPr/>
        <a:lstStyle/>
        <a:p>
          <a:r>
            <a:rPr lang="en-US"/>
            <a:t>Upcoming Training Opportunities</a:t>
          </a:r>
        </a:p>
      </dgm:t>
    </dgm:pt>
    <dgm:pt modelId="{FDF29281-7193-4367-B8C6-391EFD5D2E74}" type="parTrans" cxnId="{8A66B981-F779-443E-B14F-2470E56EA03D}">
      <dgm:prSet/>
      <dgm:spPr/>
      <dgm:t>
        <a:bodyPr/>
        <a:lstStyle/>
        <a:p>
          <a:endParaRPr lang="en-US"/>
        </a:p>
      </dgm:t>
    </dgm:pt>
    <dgm:pt modelId="{52385F77-969C-4A3E-97ED-3FEA11F09E8D}" type="sibTrans" cxnId="{8A66B981-F779-443E-B14F-2470E56EA03D}">
      <dgm:prSet/>
      <dgm:spPr/>
      <dgm:t>
        <a:bodyPr/>
        <a:lstStyle/>
        <a:p>
          <a:endParaRPr lang="en-US"/>
        </a:p>
      </dgm:t>
    </dgm:pt>
    <dgm:pt modelId="{D2936AE7-FF08-430E-BD66-E39130A14F59}">
      <dgm:prSet/>
      <dgm:spPr/>
      <dgm:t>
        <a:bodyPr/>
        <a:lstStyle/>
        <a:p>
          <a:r>
            <a:rPr lang="en-US"/>
            <a:t>Emergency Housing Voucher Training</a:t>
          </a:r>
        </a:p>
      </dgm:t>
    </dgm:pt>
    <dgm:pt modelId="{E434B221-51A5-4EA2-8395-6108591FFBDA}" type="parTrans" cxnId="{57F9E3B9-CAA3-4C86-B305-F06AC79540B1}">
      <dgm:prSet/>
      <dgm:spPr/>
      <dgm:t>
        <a:bodyPr/>
        <a:lstStyle/>
        <a:p>
          <a:endParaRPr lang="en-US"/>
        </a:p>
      </dgm:t>
    </dgm:pt>
    <dgm:pt modelId="{9019C5BA-8F70-4C34-AC61-161E3FE21859}" type="sibTrans" cxnId="{57F9E3B9-CAA3-4C86-B305-F06AC79540B1}">
      <dgm:prSet/>
      <dgm:spPr/>
      <dgm:t>
        <a:bodyPr/>
        <a:lstStyle/>
        <a:p>
          <a:endParaRPr lang="en-US"/>
        </a:p>
      </dgm:t>
    </dgm:pt>
    <dgm:pt modelId="{663B262D-6A01-420A-951E-8CE7D67C33C7}">
      <dgm:prSet/>
      <dgm:spPr/>
      <dgm:t>
        <a:bodyPr/>
        <a:lstStyle/>
        <a:p>
          <a:r>
            <a:rPr lang="en-US"/>
            <a:t>VI-SPDAT Training</a:t>
          </a:r>
        </a:p>
      </dgm:t>
    </dgm:pt>
    <dgm:pt modelId="{B4A704AB-E510-4E3B-9E63-624F404CD6A9}" type="parTrans" cxnId="{7CF0A0F7-7FF1-41C0-8AE6-1D3C5C1F572D}">
      <dgm:prSet/>
      <dgm:spPr/>
      <dgm:t>
        <a:bodyPr/>
        <a:lstStyle/>
        <a:p>
          <a:endParaRPr lang="en-US"/>
        </a:p>
      </dgm:t>
    </dgm:pt>
    <dgm:pt modelId="{2B68F69D-57DB-4CC6-80B6-5FEB4B97A56B}" type="sibTrans" cxnId="{7CF0A0F7-7FF1-41C0-8AE6-1D3C5C1F572D}">
      <dgm:prSet/>
      <dgm:spPr/>
      <dgm:t>
        <a:bodyPr/>
        <a:lstStyle/>
        <a:p>
          <a:endParaRPr lang="en-US"/>
        </a:p>
      </dgm:t>
    </dgm:pt>
    <dgm:pt modelId="{5683D977-63A5-40AD-8C9E-9E87C7F76029}" type="pres">
      <dgm:prSet presAssocID="{0FF046A7-680C-441F-8340-8DAB12699CE2}" presName="Name0" presStyleCnt="0">
        <dgm:presLayoutVars>
          <dgm:dir/>
          <dgm:animLvl val="lvl"/>
          <dgm:resizeHandles val="exact"/>
        </dgm:presLayoutVars>
      </dgm:prSet>
      <dgm:spPr/>
    </dgm:pt>
    <dgm:pt modelId="{1EBD40BB-8E2F-4315-B3D9-5F609FA226C5}" type="pres">
      <dgm:prSet presAssocID="{520E6EEB-9501-4DAA-B23E-F9AE68582260}" presName="linNode" presStyleCnt="0"/>
      <dgm:spPr/>
    </dgm:pt>
    <dgm:pt modelId="{83B17C89-3581-4DAE-857F-710ABFD700F9}" type="pres">
      <dgm:prSet presAssocID="{520E6EEB-9501-4DAA-B23E-F9AE68582260}" presName="parentText" presStyleLbl="node1" presStyleIdx="0" presStyleCnt="3">
        <dgm:presLayoutVars>
          <dgm:chMax val="1"/>
          <dgm:bulletEnabled val="1"/>
        </dgm:presLayoutVars>
      </dgm:prSet>
      <dgm:spPr/>
    </dgm:pt>
    <dgm:pt modelId="{6E2920BD-E88F-484E-B807-C2D2C6223A99}" type="pres">
      <dgm:prSet presAssocID="{520E6EEB-9501-4DAA-B23E-F9AE68582260}" presName="descendantText" presStyleLbl="alignAccFollowNode1" presStyleIdx="0" presStyleCnt="3">
        <dgm:presLayoutVars>
          <dgm:bulletEnabled val="1"/>
        </dgm:presLayoutVars>
      </dgm:prSet>
      <dgm:spPr/>
    </dgm:pt>
    <dgm:pt modelId="{7197EFE5-2F20-4919-8CDD-D397B73F7958}" type="pres">
      <dgm:prSet presAssocID="{7B909BDA-89D4-42F6-A440-B9B6E377E3D0}" presName="sp" presStyleCnt="0"/>
      <dgm:spPr/>
    </dgm:pt>
    <dgm:pt modelId="{F082C516-0758-4DFC-BA96-C8ADF14AB944}" type="pres">
      <dgm:prSet presAssocID="{4AF0BBC2-8C69-498A-8B75-7CC3387C71A7}" presName="linNode" presStyleCnt="0"/>
      <dgm:spPr/>
    </dgm:pt>
    <dgm:pt modelId="{FF8EEC58-43CD-407E-A4D5-5A7DAF06AEA5}" type="pres">
      <dgm:prSet presAssocID="{4AF0BBC2-8C69-498A-8B75-7CC3387C71A7}" presName="parentText" presStyleLbl="node1" presStyleIdx="1" presStyleCnt="3">
        <dgm:presLayoutVars>
          <dgm:chMax val="1"/>
          <dgm:bulletEnabled val="1"/>
        </dgm:presLayoutVars>
      </dgm:prSet>
      <dgm:spPr/>
    </dgm:pt>
    <dgm:pt modelId="{3A031E14-D2D2-4F08-9C9B-55C1EDF1E80D}" type="pres">
      <dgm:prSet presAssocID="{4AF0BBC2-8C69-498A-8B75-7CC3387C71A7}" presName="descendantText" presStyleLbl="alignAccFollowNode1" presStyleIdx="1" presStyleCnt="3">
        <dgm:presLayoutVars>
          <dgm:bulletEnabled val="1"/>
        </dgm:presLayoutVars>
      </dgm:prSet>
      <dgm:spPr/>
    </dgm:pt>
    <dgm:pt modelId="{D82A86C1-3E0A-4E88-8878-A0CF89379ACB}" type="pres">
      <dgm:prSet presAssocID="{72A55E1B-3DF9-4846-B393-E5A8A9CDD7F6}" presName="sp" presStyleCnt="0"/>
      <dgm:spPr/>
    </dgm:pt>
    <dgm:pt modelId="{A7CD1BD9-9C0C-4162-8A24-CAE47B631DAD}" type="pres">
      <dgm:prSet presAssocID="{83403767-6A6B-446F-8A9A-FDD453445187}" presName="linNode" presStyleCnt="0"/>
      <dgm:spPr/>
    </dgm:pt>
    <dgm:pt modelId="{D80FE303-DA76-4E11-ACE2-D47536F5D8CD}" type="pres">
      <dgm:prSet presAssocID="{83403767-6A6B-446F-8A9A-FDD453445187}" presName="parentText" presStyleLbl="node1" presStyleIdx="2" presStyleCnt="3">
        <dgm:presLayoutVars>
          <dgm:chMax val="1"/>
          <dgm:bulletEnabled val="1"/>
        </dgm:presLayoutVars>
      </dgm:prSet>
      <dgm:spPr/>
    </dgm:pt>
    <dgm:pt modelId="{FB6ACE80-443B-4199-97BF-29F999A4AE21}" type="pres">
      <dgm:prSet presAssocID="{83403767-6A6B-446F-8A9A-FDD453445187}" presName="descendantText" presStyleLbl="alignAccFollowNode1" presStyleIdx="2" presStyleCnt="3">
        <dgm:presLayoutVars>
          <dgm:bulletEnabled val="1"/>
        </dgm:presLayoutVars>
      </dgm:prSet>
      <dgm:spPr/>
    </dgm:pt>
  </dgm:ptLst>
  <dgm:cxnLst>
    <dgm:cxn modelId="{2420D563-FF48-44A5-AF23-AEFB8A614083}" srcId="{520E6EEB-9501-4DAA-B23E-F9AE68582260}" destId="{16E8E9A7-75B6-4A3B-8089-C901440A176B}" srcOrd="0" destOrd="0" parTransId="{FBCE3186-5295-4CD2-96A6-5872ECB2052F}" sibTransId="{DA27A583-5788-4198-B51C-1F1569C11D3D}"/>
    <dgm:cxn modelId="{0754AE48-868A-4175-B17A-CFAA4830BA90}" srcId="{0FF046A7-680C-441F-8340-8DAB12699CE2}" destId="{520E6EEB-9501-4DAA-B23E-F9AE68582260}" srcOrd="0" destOrd="0" parTransId="{10F42969-C77F-4115-81EC-7923C8C4BA80}" sibTransId="{7B909BDA-89D4-42F6-A440-B9B6E377E3D0}"/>
    <dgm:cxn modelId="{4362F149-8890-47C5-A6DA-23CBC828B398}" type="presOf" srcId="{663B262D-6A01-420A-951E-8CE7D67C33C7}" destId="{FB6ACE80-443B-4199-97BF-29F999A4AE21}" srcOrd="0" destOrd="1" presId="urn:microsoft.com/office/officeart/2005/8/layout/vList5"/>
    <dgm:cxn modelId="{EE499E4B-9971-4B1B-AFC7-68106CD8FFA6}" type="presOf" srcId="{83403767-6A6B-446F-8A9A-FDD453445187}" destId="{D80FE303-DA76-4E11-ACE2-D47536F5D8CD}" srcOrd="0" destOrd="0" presId="urn:microsoft.com/office/officeart/2005/8/layout/vList5"/>
    <dgm:cxn modelId="{CB79EF75-E3B9-48AC-A0C5-348461AFDE25}" type="presOf" srcId="{16E8E9A7-75B6-4A3B-8089-C901440A176B}" destId="{6E2920BD-E88F-484E-B807-C2D2C6223A99}" srcOrd="0" destOrd="0" presId="urn:microsoft.com/office/officeart/2005/8/layout/vList5"/>
    <dgm:cxn modelId="{3910BC7E-EBB7-4149-A1A9-AD6348F54BA3}" type="presOf" srcId="{A1E9343F-77D6-405D-9345-0CA1457FA7C2}" destId="{3A031E14-D2D2-4F08-9C9B-55C1EDF1E80D}" srcOrd="0" destOrd="0" presId="urn:microsoft.com/office/officeart/2005/8/layout/vList5"/>
    <dgm:cxn modelId="{8A66B981-F779-443E-B14F-2470E56EA03D}" srcId="{0FF046A7-680C-441F-8340-8DAB12699CE2}" destId="{83403767-6A6B-446F-8A9A-FDD453445187}" srcOrd="2" destOrd="0" parTransId="{FDF29281-7193-4367-B8C6-391EFD5D2E74}" sibTransId="{52385F77-969C-4A3E-97ED-3FEA11F09E8D}"/>
    <dgm:cxn modelId="{37E34385-7549-47CF-A96E-70C3A769E251}" srcId="{4AF0BBC2-8C69-498A-8B75-7CC3387C71A7}" destId="{A1E9343F-77D6-405D-9345-0CA1457FA7C2}" srcOrd="0" destOrd="0" parTransId="{203AEE7D-DC9B-4AB5-B7FA-647A9670281E}" sibTransId="{2FC3F92D-B039-4132-82E9-67C2BCF8173E}"/>
    <dgm:cxn modelId="{00675A88-E1F9-460D-B223-4C9451A1BAB8}" srcId="{0FF046A7-680C-441F-8340-8DAB12699CE2}" destId="{4AF0BBC2-8C69-498A-8B75-7CC3387C71A7}" srcOrd="1" destOrd="0" parTransId="{BAA6E499-8248-402D-9CD4-5DB2402252B5}" sibTransId="{72A55E1B-3DF9-4846-B393-E5A8A9CDD7F6}"/>
    <dgm:cxn modelId="{9DED7098-A27D-4C93-BE66-09A1F62BE493}" type="presOf" srcId="{4AF0BBC2-8C69-498A-8B75-7CC3387C71A7}" destId="{FF8EEC58-43CD-407E-A4D5-5A7DAF06AEA5}" srcOrd="0" destOrd="0" presId="urn:microsoft.com/office/officeart/2005/8/layout/vList5"/>
    <dgm:cxn modelId="{11A7E4B5-47E0-4069-AF54-E45C2D3A4C73}" type="presOf" srcId="{520E6EEB-9501-4DAA-B23E-F9AE68582260}" destId="{83B17C89-3581-4DAE-857F-710ABFD700F9}" srcOrd="0" destOrd="0" presId="urn:microsoft.com/office/officeart/2005/8/layout/vList5"/>
    <dgm:cxn modelId="{57F9E3B9-CAA3-4C86-B305-F06AC79540B1}" srcId="{83403767-6A6B-446F-8A9A-FDD453445187}" destId="{D2936AE7-FF08-430E-BD66-E39130A14F59}" srcOrd="0" destOrd="0" parTransId="{E434B221-51A5-4EA2-8395-6108591FFBDA}" sibTransId="{9019C5BA-8F70-4C34-AC61-161E3FE21859}"/>
    <dgm:cxn modelId="{9A67DCB9-937C-4FDC-9219-57970458B1BC}" type="presOf" srcId="{0FF046A7-680C-441F-8340-8DAB12699CE2}" destId="{5683D977-63A5-40AD-8C9E-9E87C7F76029}" srcOrd="0" destOrd="0" presId="urn:microsoft.com/office/officeart/2005/8/layout/vList5"/>
    <dgm:cxn modelId="{7CF0A0F7-7FF1-41C0-8AE6-1D3C5C1F572D}" srcId="{83403767-6A6B-446F-8A9A-FDD453445187}" destId="{663B262D-6A01-420A-951E-8CE7D67C33C7}" srcOrd="1" destOrd="0" parTransId="{B4A704AB-E510-4E3B-9E63-624F404CD6A9}" sibTransId="{2B68F69D-57DB-4CC6-80B6-5FEB4B97A56B}"/>
    <dgm:cxn modelId="{088964FA-1C4D-4FFD-9907-E263B34A84EE}" type="presOf" srcId="{D2936AE7-FF08-430E-BD66-E39130A14F59}" destId="{FB6ACE80-443B-4199-97BF-29F999A4AE21}" srcOrd="0" destOrd="0" presId="urn:microsoft.com/office/officeart/2005/8/layout/vList5"/>
    <dgm:cxn modelId="{3793B135-68C8-47BE-978E-26AE4ABEC765}" type="presParOf" srcId="{5683D977-63A5-40AD-8C9E-9E87C7F76029}" destId="{1EBD40BB-8E2F-4315-B3D9-5F609FA226C5}" srcOrd="0" destOrd="0" presId="urn:microsoft.com/office/officeart/2005/8/layout/vList5"/>
    <dgm:cxn modelId="{C57CA848-9E23-4903-8A2C-080A8C855768}" type="presParOf" srcId="{1EBD40BB-8E2F-4315-B3D9-5F609FA226C5}" destId="{83B17C89-3581-4DAE-857F-710ABFD700F9}" srcOrd="0" destOrd="0" presId="urn:microsoft.com/office/officeart/2005/8/layout/vList5"/>
    <dgm:cxn modelId="{D1D41638-E89A-4549-9145-8F8DD1AE029E}" type="presParOf" srcId="{1EBD40BB-8E2F-4315-B3D9-5F609FA226C5}" destId="{6E2920BD-E88F-484E-B807-C2D2C6223A99}" srcOrd="1" destOrd="0" presId="urn:microsoft.com/office/officeart/2005/8/layout/vList5"/>
    <dgm:cxn modelId="{E4C8B668-9509-4F23-9143-485C88FBD6E3}" type="presParOf" srcId="{5683D977-63A5-40AD-8C9E-9E87C7F76029}" destId="{7197EFE5-2F20-4919-8CDD-D397B73F7958}" srcOrd="1" destOrd="0" presId="urn:microsoft.com/office/officeart/2005/8/layout/vList5"/>
    <dgm:cxn modelId="{BC4A8060-505A-4408-B3B6-DB795D51748E}" type="presParOf" srcId="{5683D977-63A5-40AD-8C9E-9E87C7F76029}" destId="{F082C516-0758-4DFC-BA96-C8ADF14AB944}" srcOrd="2" destOrd="0" presId="urn:microsoft.com/office/officeart/2005/8/layout/vList5"/>
    <dgm:cxn modelId="{6082EB83-5301-4A8F-B906-1F54C3DC76C2}" type="presParOf" srcId="{F082C516-0758-4DFC-BA96-C8ADF14AB944}" destId="{FF8EEC58-43CD-407E-A4D5-5A7DAF06AEA5}" srcOrd="0" destOrd="0" presId="urn:microsoft.com/office/officeart/2005/8/layout/vList5"/>
    <dgm:cxn modelId="{B4A79B9F-3080-4549-ABF2-F602AB23D3E5}" type="presParOf" srcId="{F082C516-0758-4DFC-BA96-C8ADF14AB944}" destId="{3A031E14-D2D2-4F08-9C9B-55C1EDF1E80D}" srcOrd="1" destOrd="0" presId="urn:microsoft.com/office/officeart/2005/8/layout/vList5"/>
    <dgm:cxn modelId="{361F7460-B6EB-45EA-A997-2FAB11668EDE}" type="presParOf" srcId="{5683D977-63A5-40AD-8C9E-9E87C7F76029}" destId="{D82A86C1-3E0A-4E88-8878-A0CF89379ACB}" srcOrd="3" destOrd="0" presId="urn:microsoft.com/office/officeart/2005/8/layout/vList5"/>
    <dgm:cxn modelId="{BED19BAC-B9B9-401C-8FB7-18052EA64DE6}" type="presParOf" srcId="{5683D977-63A5-40AD-8C9E-9E87C7F76029}" destId="{A7CD1BD9-9C0C-4162-8A24-CAE47B631DAD}" srcOrd="4" destOrd="0" presId="urn:microsoft.com/office/officeart/2005/8/layout/vList5"/>
    <dgm:cxn modelId="{F62026DC-14D7-4F2A-92ED-F3AFD75B4C25}" type="presParOf" srcId="{A7CD1BD9-9C0C-4162-8A24-CAE47B631DAD}" destId="{D80FE303-DA76-4E11-ACE2-D47536F5D8CD}" srcOrd="0" destOrd="0" presId="urn:microsoft.com/office/officeart/2005/8/layout/vList5"/>
    <dgm:cxn modelId="{52E63527-9D57-440A-B9AE-90720D71B97B}" type="presParOf" srcId="{A7CD1BD9-9C0C-4162-8A24-CAE47B631DAD}" destId="{FB6ACE80-443B-4199-97BF-29F999A4AE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8A1C5-3604-4512-8DD9-E4D8271208A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49DE68F-8AF3-4BED-8009-AE465F907AEE}">
      <dgm:prSet/>
      <dgm:spPr/>
      <dgm:t>
        <a:bodyPr/>
        <a:lstStyle/>
        <a:p>
          <a:pPr>
            <a:lnSpc>
              <a:spcPct val="100000"/>
            </a:lnSpc>
            <a:defRPr cap="all"/>
          </a:pPr>
          <a:r>
            <a:rPr lang="en-US"/>
            <a:t>Training Part 1:</a:t>
          </a:r>
          <a:r>
            <a:rPr lang="en-US">
              <a:latin typeface="Arial Black" panose="020B0A04020102020204"/>
            </a:rPr>
            <a:t> </a:t>
          </a:r>
          <a:endParaRPr lang="en-US"/>
        </a:p>
        <a:p>
          <a:pPr>
            <a:lnSpc>
              <a:spcPct val="100000"/>
            </a:lnSpc>
            <a:defRPr cap="all"/>
          </a:pPr>
          <a:r>
            <a:rPr lang="en-US" b="1"/>
            <a:t>December </a:t>
          </a:r>
          <a:r>
            <a:rPr lang="en-US" b="1">
              <a:latin typeface="Arial Black" panose="020B0A04020102020204"/>
            </a:rPr>
            <a:t>2020</a:t>
          </a:r>
        </a:p>
      </dgm:t>
    </dgm:pt>
    <dgm:pt modelId="{632C7D7C-1B62-483F-B477-75FA8B4DBEC7}" type="parTrans" cxnId="{4263A458-0164-424E-A7F4-FCC946F2457D}">
      <dgm:prSet/>
      <dgm:spPr/>
      <dgm:t>
        <a:bodyPr/>
        <a:lstStyle/>
        <a:p>
          <a:endParaRPr lang="en-US"/>
        </a:p>
      </dgm:t>
    </dgm:pt>
    <dgm:pt modelId="{60E2B3A5-3545-4CCB-8A78-339CFF2079EE}" type="sibTrans" cxnId="{4263A458-0164-424E-A7F4-FCC946F2457D}">
      <dgm:prSet/>
      <dgm:spPr/>
      <dgm:t>
        <a:bodyPr/>
        <a:lstStyle/>
        <a:p>
          <a:endParaRPr lang="en-US"/>
        </a:p>
      </dgm:t>
    </dgm:pt>
    <dgm:pt modelId="{A4A3FB8A-AE37-48BC-BCC7-B3FD1A6614B6}">
      <dgm:prSet/>
      <dgm:spPr/>
      <dgm:t>
        <a:bodyPr/>
        <a:lstStyle/>
        <a:p>
          <a:pPr>
            <a:lnSpc>
              <a:spcPct val="100000"/>
            </a:lnSpc>
            <a:defRPr cap="all"/>
          </a:pPr>
          <a:r>
            <a:rPr lang="en-US"/>
            <a:t>Training Part 2:</a:t>
          </a:r>
          <a:endParaRPr lang="en-US" b="1"/>
        </a:p>
        <a:p>
          <a:pPr>
            <a:lnSpc>
              <a:spcPct val="100000"/>
            </a:lnSpc>
            <a:defRPr cap="all"/>
          </a:pPr>
          <a:r>
            <a:rPr lang="en-US" b="1">
              <a:latin typeface="Arial Black" panose="020B0A04020102020204"/>
            </a:rPr>
            <a:t> </a:t>
          </a:r>
          <a:r>
            <a:rPr lang="en-US" b="1"/>
            <a:t>January </a:t>
          </a:r>
          <a:r>
            <a:rPr lang="en-US" b="1">
              <a:latin typeface="Arial Black" panose="020B0A04020102020204"/>
            </a:rPr>
            <a:t>2021</a:t>
          </a:r>
          <a:endParaRPr lang="en-US" b="1"/>
        </a:p>
      </dgm:t>
    </dgm:pt>
    <dgm:pt modelId="{9FFE89D6-11CB-41EE-A004-661285DBE020}" type="parTrans" cxnId="{5C98E144-C380-42D8-8B5A-C884007C013E}">
      <dgm:prSet/>
      <dgm:spPr/>
      <dgm:t>
        <a:bodyPr/>
        <a:lstStyle/>
        <a:p>
          <a:endParaRPr lang="en-US"/>
        </a:p>
      </dgm:t>
    </dgm:pt>
    <dgm:pt modelId="{4F881ECC-17B7-4DC0-B3C3-CF59666CD6B6}" type="sibTrans" cxnId="{5C98E144-C380-42D8-8B5A-C884007C013E}">
      <dgm:prSet/>
      <dgm:spPr/>
      <dgm:t>
        <a:bodyPr/>
        <a:lstStyle/>
        <a:p>
          <a:endParaRPr lang="en-US"/>
        </a:p>
      </dgm:t>
    </dgm:pt>
    <dgm:pt modelId="{EFDBAC3D-CCD4-4E9D-B288-C548B405E507}">
      <dgm:prSet/>
      <dgm:spPr/>
      <dgm:t>
        <a:bodyPr/>
        <a:lstStyle/>
        <a:p>
          <a:pPr>
            <a:lnSpc>
              <a:spcPct val="100000"/>
            </a:lnSpc>
            <a:defRPr cap="all"/>
          </a:pPr>
          <a:r>
            <a:rPr lang="en-US"/>
            <a:t>Point In Time</a:t>
          </a:r>
        </a:p>
        <a:p>
          <a:pPr>
            <a:lnSpc>
              <a:spcPct val="100000"/>
            </a:lnSpc>
            <a:defRPr cap="all"/>
          </a:pPr>
          <a:r>
            <a:rPr lang="en-US" b="1"/>
            <a:t>Monday, January </a:t>
          </a:r>
          <a:r>
            <a:rPr lang="en-US" b="1">
              <a:latin typeface="Arial Black" panose="020B0A04020102020204"/>
            </a:rPr>
            <a:t>25</a:t>
          </a:r>
          <a:r>
            <a:rPr lang="en-US" b="1"/>
            <a:t>, </a:t>
          </a:r>
          <a:r>
            <a:rPr lang="en-US" b="1">
              <a:latin typeface="Arial Black" panose="020B0A04020102020204"/>
            </a:rPr>
            <a:t>2021 </a:t>
          </a:r>
          <a:endParaRPr lang="en-US" b="1"/>
        </a:p>
        <a:p>
          <a:pPr>
            <a:lnSpc>
              <a:spcPct val="100000"/>
            </a:lnSpc>
            <a:defRPr cap="all"/>
          </a:pPr>
          <a:r>
            <a:rPr lang="en-US" i="1"/>
            <a:t>(sunset – sunrise)</a:t>
          </a:r>
        </a:p>
      </dgm:t>
    </dgm:pt>
    <dgm:pt modelId="{6F17EDD2-CC3F-485A-80CF-F150FACEB000}" type="parTrans" cxnId="{26503FD2-03AD-4844-8348-B42CB9EF2BD8}">
      <dgm:prSet/>
      <dgm:spPr/>
      <dgm:t>
        <a:bodyPr/>
        <a:lstStyle/>
        <a:p>
          <a:endParaRPr lang="en-US"/>
        </a:p>
      </dgm:t>
    </dgm:pt>
    <dgm:pt modelId="{BC845522-A879-4C26-97D9-41E695464599}" type="sibTrans" cxnId="{26503FD2-03AD-4844-8348-B42CB9EF2BD8}">
      <dgm:prSet/>
      <dgm:spPr/>
      <dgm:t>
        <a:bodyPr/>
        <a:lstStyle/>
        <a:p>
          <a:endParaRPr lang="en-US"/>
        </a:p>
      </dgm:t>
    </dgm:pt>
    <dgm:pt modelId="{003D5DB2-B990-45DC-A97D-6FE01CF8E2F5}">
      <dgm:prSet/>
      <dgm:spPr/>
      <dgm:t>
        <a:bodyPr/>
        <a:lstStyle/>
        <a:p>
          <a:pPr>
            <a:lnSpc>
              <a:spcPct val="100000"/>
            </a:lnSpc>
            <a:defRPr cap="all"/>
          </a:pPr>
          <a:r>
            <a:rPr lang="en-US"/>
            <a:t>Provider-level survey deadline:</a:t>
          </a:r>
          <a:r>
            <a:rPr lang="en-US">
              <a:latin typeface="Arial Black" panose="020B0A04020102020204"/>
            </a:rPr>
            <a:t> </a:t>
          </a:r>
          <a:endParaRPr lang="en-US"/>
        </a:p>
        <a:p>
          <a:pPr>
            <a:lnSpc>
              <a:spcPct val="100000"/>
            </a:lnSpc>
            <a:defRPr cap="all"/>
          </a:pPr>
          <a:r>
            <a:rPr lang="en-US" b="1"/>
            <a:t>Tuesday, February 2, </a:t>
          </a:r>
          <a:r>
            <a:rPr lang="en-US" b="1">
              <a:latin typeface="Arial Black" panose="020B0A04020102020204"/>
            </a:rPr>
            <a:t>2021</a:t>
          </a:r>
          <a:endParaRPr lang="en-US" i="1"/>
        </a:p>
      </dgm:t>
    </dgm:pt>
    <dgm:pt modelId="{7A271469-309E-4521-9EEE-92388BFE3AA6}" type="parTrans" cxnId="{2172C270-0CEB-45FD-AC09-BAE9A7E24EF5}">
      <dgm:prSet/>
      <dgm:spPr/>
      <dgm:t>
        <a:bodyPr/>
        <a:lstStyle/>
        <a:p>
          <a:endParaRPr lang="en-US"/>
        </a:p>
      </dgm:t>
    </dgm:pt>
    <dgm:pt modelId="{93B17C8E-2EA1-48E3-A8C1-A65F12AA27E5}" type="sibTrans" cxnId="{2172C270-0CEB-45FD-AC09-BAE9A7E24EF5}">
      <dgm:prSet/>
      <dgm:spPr/>
      <dgm:t>
        <a:bodyPr/>
        <a:lstStyle/>
        <a:p>
          <a:endParaRPr lang="en-US"/>
        </a:p>
      </dgm:t>
    </dgm:pt>
    <dgm:pt modelId="{A373F3A4-CC5D-49D9-B472-06B5FEBAA35C}">
      <dgm:prSet/>
      <dgm:spPr/>
      <dgm:t>
        <a:bodyPr/>
        <a:lstStyle/>
        <a:p>
          <a:pPr>
            <a:lnSpc>
              <a:spcPct val="100000"/>
            </a:lnSpc>
            <a:defRPr cap="all"/>
          </a:pPr>
          <a:r>
            <a:rPr lang="en-US"/>
            <a:t>Agency Follow up:</a:t>
          </a:r>
          <a:r>
            <a:rPr lang="en-US">
              <a:latin typeface="Arial Black" panose="020B0A04020102020204"/>
            </a:rPr>
            <a:t> </a:t>
          </a:r>
          <a:endParaRPr lang="en-US"/>
        </a:p>
        <a:p>
          <a:pPr>
            <a:lnSpc>
              <a:spcPct val="100000"/>
            </a:lnSpc>
            <a:defRPr cap="all"/>
          </a:pPr>
          <a:r>
            <a:rPr lang="en-US" b="1"/>
            <a:t>February </a:t>
          </a:r>
          <a:r>
            <a:rPr lang="en-US" b="1">
              <a:latin typeface="Arial Black" panose="020B0A04020102020204"/>
            </a:rPr>
            <a:t>2021</a:t>
          </a:r>
          <a:endParaRPr lang="en-US" b="1"/>
        </a:p>
      </dgm:t>
    </dgm:pt>
    <dgm:pt modelId="{67D8DEEA-29CA-45FF-9363-58D0E39E2AE7}" type="parTrans" cxnId="{F5BFEC62-D603-4ED4-9663-445B7A8DECD6}">
      <dgm:prSet/>
      <dgm:spPr/>
      <dgm:t>
        <a:bodyPr/>
        <a:lstStyle/>
        <a:p>
          <a:endParaRPr lang="en-US"/>
        </a:p>
      </dgm:t>
    </dgm:pt>
    <dgm:pt modelId="{FFE27DDB-DED6-4860-A395-EC40999956B8}" type="sibTrans" cxnId="{F5BFEC62-D603-4ED4-9663-445B7A8DECD6}">
      <dgm:prSet/>
      <dgm:spPr/>
      <dgm:t>
        <a:bodyPr/>
        <a:lstStyle/>
        <a:p>
          <a:endParaRPr lang="en-US"/>
        </a:p>
      </dgm:t>
    </dgm:pt>
    <dgm:pt modelId="{2395C760-FCC3-4F36-9FE6-1AB7DAA6309D}">
      <dgm:prSet/>
      <dgm:spPr/>
      <dgm:t>
        <a:bodyPr/>
        <a:lstStyle/>
        <a:p>
          <a:pPr>
            <a:lnSpc>
              <a:spcPct val="100000"/>
            </a:lnSpc>
            <a:defRPr cap="all"/>
          </a:pPr>
          <a:r>
            <a:rPr lang="en-US"/>
            <a:t>DCA Analyze Data:</a:t>
          </a:r>
          <a:r>
            <a:rPr lang="en-US">
              <a:latin typeface="Arial Black" panose="020B0A04020102020204"/>
            </a:rPr>
            <a:t> </a:t>
          </a:r>
          <a:endParaRPr lang="en-US" b="1">
            <a:latin typeface="Arial Black" panose="020B0A04020102020204"/>
          </a:endParaRPr>
        </a:p>
        <a:p>
          <a:pPr>
            <a:lnSpc>
              <a:spcPct val="100000"/>
            </a:lnSpc>
            <a:defRPr cap="all"/>
          </a:pPr>
          <a:r>
            <a:rPr lang="en-US" b="1">
              <a:latin typeface="Arial Black" panose="020B0A04020102020204"/>
            </a:rPr>
            <a:t>March</a:t>
          </a:r>
          <a:r>
            <a:rPr lang="en-US" b="1"/>
            <a:t> </a:t>
          </a:r>
          <a:r>
            <a:rPr lang="en-US" b="1">
              <a:latin typeface="Arial Black" panose="020B0A04020102020204"/>
            </a:rPr>
            <a:t>2021</a:t>
          </a:r>
          <a:endParaRPr lang="en-US" b="1"/>
        </a:p>
      </dgm:t>
    </dgm:pt>
    <dgm:pt modelId="{4C3A2BE3-ADD7-48D0-B18C-4F7122041B4C}" type="parTrans" cxnId="{1C815AF8-00D6-4E66-87FE-9AC8A2EF84F0}">
      <dgm:prSet/>
      <dgm:spPr/>
      <dgm:t>
        <a:bodyPr/>
        <a:lstStyle/>
        <a:p>
          <a:endParaRPr lang="en-US"/>
        </a:p>
      </dgm:t>
    </dgm:pt>
    <dgm:pt modelId="{66426AF5-FB97-42DC-8DD7-8F16C8C2577D}" type="sibTrans" cxnId="{1C815AF8-00D6-4E66-87FE-9AC8A2EF84F0}">
      <dgm:prSet/>
      <dgm:spPr/>
      <dgm:t>
        <a:bodyPr/>
        <a:lstStyle/>
        <a:p>
          <a:endParaRPr lang="en-US"/>
        </a:p>
      </dgm:t>
    </dgm:pt>
    <dgm:pt modelId="{C747D957-5BAE-4E4D-9C47-3387484DFF59}">
      <dgm:prSet/>
      <dgm:spPr/>
      <dgm:t>
        <a:bodyPr/>
        <a:lstStyle/>
        <a:p>
          <a:pPr>
            <a:lnSpc>
              <a:spcPct val="100000"/>
            </a:lnSpc>
            <a:defRPr cap="all"/>
          </a:pPr>
          <a:r>
            <a:rPr lang="en-US"/>
            <a:t>HUD Submission:</a:t>
          </a:r>
          <a:r>
            <a:rPr lang="en-US">
              <a:latin typeface="Arial Black" panose="020B0A04020102020204"/>
            </a:rPr>
            <a:t> </a:t>
          </a:r>
          <a:endParaRPr lang="en-US" b="1">
            <a:latin typeface="Arial Black" panose="020B0A04020102020204"/>
          </a:endParaRPr>
        </a:p>
        <a:p>
          <a:pPr>
            <a:lnSpc>
              <a:spcPct val="100000"/>
            </a:lnSpc>
            <a:defRPr cap="all"/>
          </a:pPr>
          <a:r>
            <a:rPr lang="en-US" b="1">
              <a:latin typeface="Arial Black" panose="020B0A04020102020204"/>
            </a:rPr>
            <a:t>April</a:t>
          </a:r>
          <a:r>
            <a:rPr lang="en-US" b="1"/>
            <a:t> </a:t>
          </a:r>
          <a:r>
            <a:rPr lang="en-US" b="1">
              <a:latin typeface="Arial Black" panose="020B0A04020102020204"/>
            </a:rPr>
            <a:t>2021</a:t>
          </a:r>
          <a:endParaRPr lang="en-US" b="1"/>
        </a:p>
      </dgm:t>
    </dgm:pt>
    <dgm:pt modelId="{31ED4F2D-0AA8-479C-B345-5875EB519325}" type="parTrans" cxnId="{294141C8-7214-4A36-AA4D-508C89F82C0C}">
      <dgm:prSet/>
      <dgm:spPr/>
      <dgm:t>
        <a:bodyPr/>
        <a:lstStyle/>
        <a:p>
          <a:endParaRPr lang="en-US"/>
        </a:p>
      </dgm:t>
    </dgm:pt>
    <dgm:pt modelId="{7C040645-9B9B-4FFA-AD31-4A5B36CEBE6A}" type="sibTrans" cxnId="{294141C8-7214-4A36-AA4D-508C89F82C0C}">
      <dgm:prSet/>
      <dgm:spPr/>
      <dgm:t>
        <a:bodyPr/>
        <a:lstStyle/>
        <a:p>
          <a:endParaRPr lang="en-US"/>
        </a:p>
      </dgm:t>
    </dgm:pt>
    <dgm:pt modelId="{0916FE6C-1A4C-4076-9335-384F056FE5FB}">
      <dgm:prSet/>
      <dgm:spPr/>
      <dgm:t>
        <a:bodyPr/>
        <a:lstStyle/>
        <a:p>
          <a:pPr>
            <a:lnSpc>
              <a:spcPct val="100000"/>
            </a:lnSpc>
            <a:defRPr cap="all"/>
          </a:pPr>
          <a:r>
            <a:rPr lang="en-US"/>
            <a:t>Service Based window: through </a:t>
          </a:r>
          <a:r>
            <a:rPr lang="en-US" b="1"/>
            <a:t>Sunday, February 7, </a:t>
          </a:r>
          <a:r>
            <a:rPr lang="en-US" b="1">
              <a:latin typeface="Arial Black" panose="020B0A04020102020204"/>
            </a:rPr>
            <a:t>2021</a:t>
          </a:r>
          <a:endParaRPr lang="en-US" b="1"/>
        </a:p>
      </dgm:t>
    </dgm:pt>
    <dgm:pt modelId="{D97254B2-1519-4071-82E1-CDE1D6375748}" type="sibTrans" cxnId="{873C8E59-72ED-4E7A-948E-BF8EC33B42A8}">
      <dgm:prSet/>
      <dgm:spPr/>
      <dgm:t>
        <a:bodyPr/>
        <a:lstStyle/>
        <a:p>
          <a:endParaRPr lang="en-US"/>
        </a:p>
      </dgm:t>
    </dgm:pt>
    <dgm:pt modelId="{18982614-809C-4C7B-B90E-77865CB77AA9}" type="parTrans" cxnId="{873C8E59-72ED-4E7A-948E-BF8EC33B42A8}">
      <dgm:prSet/>
      <dgm:spPr/>
      <dgm:t>
        <a:bodyPr/>
        <a:lstStyle/>
        <a:p>
          <a:endParaRPr lang="en-US"/>
        </a:p>
      </dgm:t>
    </dgm:pt>
    <dgm:pt modelId="{B17651DD-4654-4BBA-9A30-2EDAB8D353BD}">
      <dgm:prSet/>
      <dgm:spPr/>
      <dgm:t>
        <a:bodyPr/>
        <a:lstStyle/>
        <a:p>
          <a:pPr>
            <a:lnSpc>
              <a:spcPct val="100000"/>
            </a:lnSpc>
            <a:defRPr cap="all"/>
          </a:pPr>
          <a:r>
            <a:rPr lang="en-US" b="0">
              <a:latin typeface="Arial Black" panose="020B0A04020102020204"/>
            </a:rPr>
            <a:t>2021 </a:t>
          </a:r>
          <a:r>
            <a:rPr lang="en-US" b="0"/>
            <a:t>Planning worksheet for count coordinator deadline: </a:t>
          </a:r>
          <a:r>
            <a:rPr lang="en-US" b="1"/>
            <a:t>Wednesday, January 6, </a:t>
          </a:r>
          <a:r>
            <a:rPr lang="en-US" b="1">
              <a:latin typeface="Arial Black" panose="020B0A04020102020204"/>
            </a:rPr>
            <a:t>2021</a:t>
          </a:r>
          <a:endParaRPr lang="en-US" b="1"/>
        </a:p>
      </dgm:t>
    </dgm:pt>
    <dgm:pt modelId="{EA1B5468-B8B5-431E-8BFC-DE59F6533099}" type="parTrans" cxnId="{A816A561-C12E-4597-BA84-A8BFF3989238}">
      <dgm:prSet/>
      <dgm:spPr/>
      <dgm:t>
        <a:bodyPr/>
        <a:lstStyle/>
        <a:p>
          <a:endParaRPr lang="en-US"/>
        </a:p>
      </dgm:t>
    </dgm:pt>
    <dgm:pt modelId="{7017346A-0CF4-49B0-9C27-F95702D1FA02}" type="sibTrans" cxnId="{A816A561-C12E-4597-BA84-A8BFF3989238}">
      <dgm:prSet/>
      <dgm:spPr/>
      <dgm:t>
        <a:bodyPr/>
        <a:lstStyle/>
        <a:p>
          <a:endParaRPr lang="en-US"/>
        </a:p>
      </dgm:t>
    </dgm:pt>
    <dgm:pt modelId="{25ACBD94-4992-44EE-8C6B-8035E8DAC9EC}" type="pres">
      <dgm:prSet presAssocID="{E4B8A1C5-3604-4512-8DD9-E4D8271208AE}" presName="root" presStyleCnt="0">
        <dgm:presLayoutVars>
          <dgm:dir/>
          <dgm:resizeHandles val="exact"/>
        </dgm:presLayoutVars>
      </dgm:prSet>
      <dgm:spPr/>
    </dgm:pt>
    <dgm:pt modelId="{00FFEAD2-F162-4A80-AE50-5CC6993D8DD5}" type="pres">
      <dgm:prSet presAssocID="{F49DE68F-8AF3-4BED-8009-AE465F907AEE}" presName="compNode" presStyleCnt="0"/>
      <dgm:spPr/>
    </dgm:pt>
    <dgm:pt modelId="{9C5C38EB-DE92-4CF4-A5EC-30A98BAD4047}" type="pres">
      <dgm:prSet presAssocID="{F49DE68F-8AF3-4BED-8009-AE465F907AEE}" presName="iconBgRect" presStyleLbl="bgShp" presStyleIdx="0" presStyleCnt="9"/>
      <dgm:spPr/>
    </dgm:pt>
    <dgm:pt modelId="{0C5EA651-509B-4B6A-BFF2-26B594D15D07}" type="pres">
      <dgm:prSet presAssocID="{F49DE68F-8AF3-4BED-8009-AE465F907AEE}"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153AE6AE-8FD2-49A1-B58A-5DFBAFAE6589}" type="pres">
      <dgm:prSet presAssocID="{F49DE68F-8AF3-4BED-8009-AE465F907AEE}" presName="spaceRect" presStyleCnt="0"/>
      <dgm:spPr/>
    </dgm:pt>
    <dgm:pt modelId="{BC690BBA-D433-410B-BFDC-A9C942C83EBF}" type="pres">
      <dgm:prSet presAssocID="{F49DE68F-8AF3-4BED-8009-AE465F907AEE}" presName="textRect" presStyleLbl="revTx" presStyleIdx="0" presStyleCnt="9">
        <dgm:presLayoutVars>
          <dgm:chMax val="1"/>
          <dgm:chPref val="1"/>
        </dgm:presLayoutVars>
      </dgm:prSet>
      <dgm:spPr/>
    </dgm:pt>
    <dgm:pt modelId="{06080CF1-24AD-48C9-B41D-1CDCD48420A8}" type="pres">
      <dgm:prSet presAssocID="{60E2B3A5-3545-4CCB-8A78-339CFF2079EE}" presName="sibTrans" presStyleCnt="0"/>
      <dgm:spPr/>
    </dgm:pt>
    <dgm:pt modelId="{EF90A22A-48E0-4730-80A7-84E2E766AEBC}" type="pres">
      <dgm:prSet presAssocID="{B17651DD-4654-4BBA-9A30-2EDAB8D353BD}" presName="compNode" presStyleCnt="0"/>
      <dgm:spPr/>
    </dgm:pt>
    <dgm:pt modelId="{050335F3-F207-41E4-B013-F2022662DE20}" type="pres">
      <dgm:prSet presAssocID="{B17651DD-4654-4BBA-9A30-2EDAB8D353BD}" presName="iconBgRect" presStyleLbl="bgShp" presStyleIdx="1" presStyleCnt="9"/>
      <dgm:spPr/>
    </dgm:pt>
    <dgm:pt modelId="{177A7CE5-9401-46E6-8ADE-02A49EE5FC2F}" type="pres">
      <dgm:prSet presAssocID="{B17651DD-4654-4BBA-9A30-2EDAB8D353BD}" presName="iconRect" presStyleLbl="node1" presStyleIdx="1" presStyleCnt="9"/>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dgm:spPr>
    </dgm:pt>
    <dgm:pt modelId="{CDF997F3-47CF-4CBF-8141-C1FAF31DA5B8}" type="pres">
      <dgm:prSet presAssocID="{B17651DD-4654-4BBA-9A30-2EDAB8D353BD}" presName="spaceRect" presStyleCnt="0"/>
      <dgm:spPr/>
    </dgm:pt>
    <dgm:pt modelId="{80AB54F3-A12D-4FF2-92C0-D39447BA9F4B}" type="pres">
      <dgm:prSet presAssocID="{B17651DD-4654-4BBA-9A30-2EDAB8D353BD}" presName="textRect" presStyleLbl="revTx" presStyleIdx="1" presStyleCnt="9">
        <dgm:presLayoutVars>
          <dgm:chMax val="1"/>
          <dgm:chPref val="1"/>
        </dgm:presLayoutVars>
      </dgm:prSet>
      <dgm:spPr/>
    </dgm:pt>
    <dgm:pt modelId="{8FFF5920-9C8D-4224-A569-807660134F98}" type="pres">
      <dgm:prSet presAssocID="{7017346A-0CF4-49B0-9C27-F95702D1FA02}" presName="sibTrans" presStyleCnt="0"/>
      <dgm:spPr/>
    </dgm:pt>
    <dgm:pt modelId="{E7C97CB6-D94B-46D2-9CC1-05F2C5B8CDEB}" type="pres">
      <dgm:prSet presAssocID="{A4A3FB8A-AE37-48BC-BCC7-B3FD1A6614B6}" presName="compNode" presStyleCnt="0"/>
      <dgm:spPr/>
    </dgm:pt>
    <dgm:pt modelId="{A13B4133-EC24-4812-84F9-678DD7FB0428}" type="pres">
      <dgm:prSet presAssocID="{A4A3FB8A-AE37-48BC-BCC7-B3FD1A6614B6}" presName="iconBgRect" presStyleLbl="bgShp" presStyleIdx="2" presStyleCnt="9"/>
      <dgm:spPr/>
    </dgm:pt>
    <dgm:pt modelId="{53FDE640-E79E-4F9E-8833-FB22A4522A8F}" type="pres">
      <dgm:prSet presAssocID="{A4A3FB8A-AE37-48BC-BCC7-B3FD1A6614B6}"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C3DDE003-C9C6-4C10-BA4A-89BCDAAC25E2}" type="pres">
      <dgm:prSet presAssocID="{A4A3FB8A-AE37-48BC-BCC7-B3FD1A6614B6}" presName="spaceRect" presStyleCnt="0"/>
      <dgm:spPr/>
    </dgm:pt>
    <dgm:pt modelId="{A56BB8C5-BE0D-461D-A1B9-DAFF4142D1EF}" type="pres">
      <dgm:prSet presAssocID="{A4A3FB8A-AE37-48BC-BCC7-B3FD1A6614B6}" presName="textRect" presStyleLbl="revTx" presStyleIdx="2" presStyleCnt="9">
        <dgm:presLayoutVars>
          <dgm:chMax val="1"/>
          <dgm:chPref val="1"/>
        </dgm:presLayoutVars>
      </dgm:prSet>
      <dgm:spPr/>
    </dgm:pt>
    <dgm:pt modelId="{139A0566-41D6-412C-83FA-A8915F48E1C6}" type="pres">
      <dgm:prSet presAssocID="{4F881ECC-17B7-4DC0-B3C3-CF59666CD6B6}" presName="sibTrans" presStyleCnt="0"/>
      <dgm:spPr/>
    </dgm:pt>
    <dgm:pt modelId="{0EFA8245-4552-47D3-8079-4A3F11456081}" type="pres">
      <dgm:prSet presAssocID="{EFDBAC3D-CCD4-4E9D-B288-C548B405E507}" presName="compNode" presStyleCnt="0"/>
      <dgm:spPr/>
    </dgm:pt>
    <dgm:pt modelId="{190305A4-BF08-4C19-B5E4-45623D660F59}" type="pres">
      <dgm:prSet presAssocID="{EFDBAC3D-CCD4-4E9D-B288-C548B405E507}" presName="iconBgRect" presStyleLbl="bgShp" presStyleIdx="3" presStyleCnt="9"/>
      <dgm:spPr/>
    </dgm:pt>
    <dgm:pt modelId="{E7A1694A-140B-4EAC-949B-54B0338597AB}" type="pres">
      <dgm:prSet presAssocID="{EFDBAC3D-CCD4-4E9D-B288-C548B405E507}"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set scene"/>
        </a:ext>
      </dgm:extLst>
    </dgm:pt>
    <dgm:pt modelId="{0B851AD1-9FAC-41E4-AF3E-2188ED69ED13}" type="pres">
      <dgm:prSet presAssocID="{EFDBAC3D-CCD4-4E9D-B288-C548B405E507}" presName="spaceRect" presStyleCnt="0"/>
      <dgm:spPr/>
    </dgm:pt>
    <dgm:pt modelId="{4CB77378-80B0-4B31-A9B4-3EC7D36693A8}" type="pres">
      <dgm:prSet presAssocID="{EFDBAC3D-CCD4-4E9D-B288-C548B405E507}" presName="textRect" presStyleLbl="revTx" presStyleIdx="3" presStyleCnt="9">
        <dgm:presLayoutVars>
          <dgm:chMax val="1"/>
          <dgm:chPref val="1"/>
        </dgm:presLayoutVars>
      </dgm:prSet>
      <dgm:spPr/>
    </dgm:pt>
    <dgm:pt modelId="{D715CBF0-60FF-4D63-9D62-9F228CFBE0AB}" type="pres">
      <dgm:prSet presAssocID="{BC845522-A879-4C26-97D9-41E695464599}" presName="sibTrans" presStyleCnt="0"/>
      <dgm:spPr/>
    </dgm:pt>
    <dgm:pt modelId="{DF1848E2-A929-4290-B18C-83183E92A5BB}" type="pres">
      <dgm:prSet presAssocID="{003D5DB2-B990-45DC-A97D-6FE01CF8E2F5}" presName="compNode" presStyleCnt="0"/>
      <dgm:spPr/>
    </dgm:pt>
    <dgm:pt modelId="{516DE40A-1814-4964-8A02-ACA24CE37F70}" type="pres">
      <dgm:prSet presAssocID="{003D5DB2-B990-45DC-A97D-6FE01CF8E2F5}" presName="iconBgRect" presStyleLbl="bgShp" presStyleIdx="4" presStyleCnt="9"/>
      <dgm:spPr/>
    </dgm:pt>
    <dgm:pt modelId="{92B56F24-4B4D-4A5B-A1E0-C49C56342C75}" type="pres">
      <dgm:prSet presAssocID="{003D5DB2-B990-45DC-A97D-6FE01CF8E2F5}"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dozer"/>
        </a:ext>
      </dgm:extLst>
    </dgm:pt>
    <dgm:pt modelId="{6CE6CF99-6EC8-4031-866A-D65410DCF90A}" type="pres">
      <dgm:prSet presAssocID="{003D5DB2-B990-45DC-A97D-6FE01CF8E2F5}" presName="spaceRect" presStyleCnt="0"/>
      <dgm:spPr/>
    </dgm:pt>
    <dgm:pt modelId="{974BC93B-1A84-4A72-943E-91E7222883BE}" type="pres">
      <dgm:prSet presAssocID="{003D5DB2-B990-45DC-A97D-6FE01CF8E2F5}" presName="textRect" presStyleLbl="revTx" presStyleIdx="4" presStyleCnt="9">
        <dgm:presLayoutVars>
          <dgm:chMax val="1"/>
          <dgm:chPref val="1"/>
        </dgm:presLayoutVars>
      </dgm:prSet>
      <dgm:spPr/>
    </dgm:pt>
    <dgm:pt modelId="{806BC047-8F58-4E23-9E8D-EA32D75CF743}" type="pres">
      <dgm:prSet presAssocID="{93B17C8E-2EA1-48E3-A8C1-A65F12AA27E5}" presName="sibTrans" presStyleCnt="0"/>
      <dgm:spPr/>
    </dgm:pt>
    <dgm:pt modelId="{69A61F2B-9331-4F94-A3C2-22D7867B30B8}" type="pres">
      <dgm:prSet presAssocID="{0916FE6C-1A4C-4076-9335-384F056FE5FB}" presName="compNode" presStyleCnt="0"/>
      <dgm:spPr/>
    </dgm:pt>
    <dgm:pt modelId="{41C8D927-B1DE-47BA-80E7-AC6E01275A18}" type="pres">
      <dgm:prSet presAssocID="{0916FE6C-1A4C-4076-9335-384F056FE5FB}" presName="iconBgRect" presStyleLbl="bgShp" presStyleIdx="5" presStyleCnt="9"/>
      <dgm:spPr/>
    </dgm:pt>
    <dgm:pt modelId="{4C65590A-2DA8-449D-8586-293E0648FF64}" type="pres">
      <dgm:prSet presAssocID="{0916FE6C-1A4C-4076-9335-384F056FE5FB}"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ck"/>
        </a:ext>
      </dgm:extLst>
    </dgm:pt>
    <dgm:pt modelId="{909AA521-EF57-455F-9031-F1F4257FB64C}" type="pres">
      <dgm:prSet presAssocID="{0916FE6C-1A4C-4076-9335-384F056FE5FB}" presName="spaceRect" presStyleCnt="0"/>
      <dgm:spPr/>
    </dgm:pt>
    <dgm:pt modelId="{9A9F2A2A-4CF2-419D-8A76-02E4E71B19E9}" type="pres">
      <dgm:prSet presAssocID="{0916FE6C-1A4C-4076-9335-384F056FE5FB}" presName="textRect" presStyleLbl="revTx" presStyleIdx="5" presStyleCnt="9">
        <dgm:presLayoutVars>
          <dgm:chMax val="1"/>
          <dgm:chPref val="1"/>
        </dgm:presLayoutVars>
      </dgm:prSet>
      <dgm:spPr/>
    </dgm:pt>
    <dgm:pt modelId="{406A0ECA-0E83-4818-89A0-85B2AEBD71FC}" type="pres">
      <dgm:prSet presAssocID="{D97254B2-1519-4071-82E1-CDE1D6375748}" presName="sibTrans" presStyleCnt="0"/>
      <dgm:spPr/>
    </dgm:pt>
    <dgm:pt modelId="{26B9CE67-255B-47A2-B205-533D750A0AD0}" type="pres">
      <dgm:prSet presAssocID="{A373F3A4-CC5D-49D9-B472-06B5FEBAA35C}" presName="compNode" presStyleCnt="0"/>
      <dgm:spPr/>
    </dgm:pt>
    <dgm:pt modelId="{DCC2EADB-99F8-438E-966F-D80B37771C7A}" type="pres">
      <dgm:prSet presAssocID="{A373F3A4-CC5D-49D9-B472-06B5FEBAA35C}" presName="iconBgRect" presStyleLbl="bgShp" presStyleIdx="6" presStyleCnt="9"/>
      <dgm:spPr/>
    </dgm:pt>
    <dgm:pt modelId="{062BD56F-9D52-44E5-892D-D08CDEDE4D3B}" type="pres">
      <dgm:prSet presAssocID="{A373F3A4-CC5D-49D9-B472-06B5FEBAA35C}"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54AD7DD5-75FF-4C61-81BE-FBB0143118F2}" type="pres">
      <dgm:prSet presAssocID="{A373F3A4-CC5D-49D9-B472-06B5FEBAA35C}" presName="spaceRect" presStyleCnt="0"/>
      <dgm:spPr/>
    </dgm:pt>
    <dgm:pt modelId="{B8123E90-1DEE-4B71-B00E-81D6CD989BE1}" type="pres">
      <dgm:prSet presAssocID="{A373F3A4-CC5D-49D9-B472-06B5FEBAA35C}" presName="textRect" presStyleLbl="revTx" presStyleIdx="6" presStyleCnt="9">
        <dgm:presLayoutVars>
          <dgm:chMax val="1"/>
          <dgm:chPref val="1"/>
        </dgm:presLayoutVars>
      </dgm:prSet>
      <dgm:spPr/>
    </dgm:pt>
    <dgm:pt modelId="{AAF5BC6A-2133-4055-8BA8-F75CC95B664B}" type="pres">
      <dgm:prSet presAssocID="{FFE27DDB-DED6-4860-A395-EC40999956B8}" presName="sibTrans" presStyleCnt="0"/>
      <dgm:spPr/>
    </dgm:pt>
    <dgm:pt modelId="{7A47FFBE-5726-49C2-9A2A-4FC2ECFF7BB6}" type="pres">
      <dgm:prSet presAssocID="{2395C760-FCC3-4F36-9FE6-1AB7DAA6309D}" presName="compNode" presStyleCnt="0"/>
      <dgm:spPr/>
    </dgm:pt>
    <dgm:pt modelId="{42741C31-5C0C-4236-A88D-ED2C36F74E6F}" type="pres">
      <dgm:prSet presAssocID="{2395C760-FCC3-4F36-9FE6-1AB7DAA6309D}" presName="iconBgRect" presStyleLbl="bgShp" presStyleIdx="7" presStyleCnt="9"/>
      <dgm:spPr/>
    </dgm:pt>
    <dgm:pt modelId="{FF3FDCBE-263B-4D21-814A-55F914FA3A22}" type="pres">
      <dgm:prSet presAssocID="{2395C760-FCC3-4F36-9FE6-1AB7DAA6309D}"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r chart"/>
        </a:ext>
      </dgm:extLst>
    </dgm:pt>
    <dgm:pt modelId="{2D960A6C-D1F2-45AF-8241-1FB05869F414}" type="pres">
      <dgm:prSet presAssocID="{2395C760-FCC3-4F36-9FE6-1AB7DAA6309D}" presName="spaceRect" presStyleCnt="0"/>
      <dgm:spPr/>
    </dgm:pt>
    <dgm:pt modelId="{E89D441F-A7CA-4E3C-A768-E912697F6EBF}" type="pres">
      <dgm:prSet presAssocID="{2395C760-FCC3-4F36-9FE6-1AB7DAA6309D}" presName="textRect" presStyleLbl="revTx" presStyleIdx="7" presStyleCnt="9">
        <dgm:presLayoutVars>
          <dgm:chMax val="1"/>
          <dgm:chPref val="1"/>
        </dgm:presLayoutVars>
      </dgm:prSet>
      <dgm:spPr/>
    </dgm:pt>
    <dgm:pt modelId="{09F80BC5-2916-4F4D-944A-791199F97D0F}" type="pres">
      <dgm:prSet presAssocID="{66426AF5-FB97-42DC-8DD7-8F16C8C2577D}" presName="sibTrans" presStyleCnt="0"/>
      <dgm:spPr/>
    </dgm:pt>
    <dgm:pt modelId="{85E88EB0-F609-4195-90A0-3CDA4C4961DE}" type="pres">
      <dgm:prSet presAssocID="{C747D957-5BAE-4E4D-9C47-3387484DFF59}" presName="compNode" presStyleCnt="0"/>
      <dgm:spPr/>
    </dgm:pt>
    <dgm:pt modelId="{30AAB6E0-D28C-4574-8A64-939FE410EEA3}" type="pres">
      <dgm:prSet presAssocID="{C747D957-5BAE-4E4D-9C47-3387484DFF59}" presName="iconBgRect" presStyleLbl="bgShp" presStyleIdx="8" presStyleCnt="9"/>
      <dgm:spPr/>
    </dgm:pt>
    <dgm:pt modelId="{3FB9F1DE-978A-4710-ABB0-CF1C550A9015}" type="pres">
      <dgm:prSet presAssocID="{C747D957-5BAE-4E4D-9C47-3387484DFF59}"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Checkmark"/>
        </a:ext>
      </dgm:extLst>
    </dgm:pt>
    <dgm:pt modelId="{E0E93D0E-7798-4581-9E9D-6017C0958136}" type="pres">
      <dgm:prSet presAssocID="{C747D957-5BAE-4E4D-9C47-3387484DFF59}" presName="spaceRect" presStyleCnt="0"/>
      <dgm:spPr/>
    </dgm:pt>
    <dgm:pt modelId="{A0DA6D9E-4250-4B7F-B156-B93B45B21C13}" type="pres">
      <dgm:prSet presAssocID="{C747D957-5BAE-4E4D-9C47-3387484DFF59}" presName="textRect" presStyleLbl="revTx" presStyleIdx="8" presStyleCnt="9">
        <dgm:presLayoutVars>
          <dgm:chMax val="1"/>
          <dgm:chPref val="1"/>
        </dgm:presLayoutVars>
      </dgm:prSet>
      <dgm:spPr/>
    </dgm:pt>
  </dgm:ptLst>
  <dgm:cxnLst>
    <dgm:cxn modelId="{7B812601-D26E-4D53-B084-8F144EAA016D}" type="presOf" srcId="{A4A3FB8A-AE37-48BC-BCC7-B3FD1A6614B6}" destId="{A56BB8C5-BE0D-461D-A1B9-DAFF4142D1EF}" srcOrd="0" destOrd="0" presId="urn:microsoft.com/office/officeart/2018/5/layout/IconCircleLabelList"/>
    <dgm:cxn modelId="{1CFFE91D-7210-4140-A31E-9D78652B5F74}" type="presOf" srcId="{0916FE6C-1A4C-4076-9335-384F056FE5FB}" destId="{9A9F2A2A-4CF2-419D-8A76-02E4E71B19E9}" srcOrd="0" destOrd="0" presId="urn:microsoft.com/office/officeart/2018/5/layout/IconCircleLabelList"/>
    <dgm:cxn modelId="{62C01B27-83F5-4FC9-81B1-63CDF5A480CA}" type="presOf" srcId="{003D5DB2-B990-45DC-A97D-6FE01CF8E2F5}" destId="{974BC93B-1A84-4A72-943E-91E7222883BE}" srcOrd="0" destOrd="0" presId="urn:microsoft.com/office/officeart/2018/5/layout/IconCircleLabelList"/>
    <dgm:cxn modelId="{A816A561-C12E-4597-BA84-A8BFF3989238}" srcId="{E4B8A1C5-3604-4512-8DD9-E4D8271208AE}" destId="{B17651DD-4654-4BBA-9A30-2EDAB8D353BD}" srcOrd="1" destOrd="0" parTransId="{EA1B5468-B8B5-431E-8BFC-DE59F6533099}" sibTransId="{7017346A-0CF4-49B0-9C27-F95702D1FA02}"/>
    <dgm:cxn modelId="{16FEBB41-25DD-4808-9C32-E4066810BE3F}" type="presOf" srcId="{B17651DD-4654-4BBA-9A30-2EDAB8D353BD}" destId="{80AB54F3-A12D-4FF2-92C0-D39447BA9F4B}" srcOrd="0" destOrd="0" presId="urn:microsoft.com/office/officeart/2018/5/layout/IconCircleLabelList"/>
    <dgm:cxn modelId="{F5BFEC62-D603-4ED4-9663-445B7A8DECD6}" srcId="{E4B8A1C5-3604-4512-8DD9-E4D8271208AE}" destId="{A373F3A4-CC5D-49D9-B472-06B5FEBAA35C}" srcOrd="6" destOrd="0" parTransId="{67D8DEEA-29CA-45FF-9363-58D0E39E2AE7}" sibTransId="{FFE27DDB-DED6-4860-A395-EC40999956B8}"/>
    <dgm:cxn modelId="{5C98E144-C380-42D8-8B5A-C884007C013E}" srcId="{E4B8A1C5-3604-4512-8DD9-E4D8271208AE}" destId="{A4A3FB8A-AE37-48BC-BCC7-B3FD1A6614B6}" srcOrd="2" destOrd="0" parTransId="{9FFE89D6-11CB-41EE-A004-661285DBE020}" sibTransId="{4F881ECC-17B7-4DC0-B3C3-CF59666CD6B6}"/>
    <dgm:cxn modelId="{2172C270-0CEB-45FD-AC09-BAE9A7E24EF5}" srcId="{E4B8A1C5-3604-4512-8DD9-E4D8271208AE}" destId="{003D5DB2-B990-45DC-A97D-6FE01CF8E2F5}" srcOrd="4" destOrd="0" parTransId="{7A271469-309E-4521-9EEE-92388BFE3AA6}" sibTransId="{93B17C8E-2EA1-48E3-A8C1-A65F12AA27E5}"/>
    <dgm:cxn modelId="{30438053-9DAC-45F3-9CA4-E6447E31F57D}" type="presOf" srcId="{F49DE68F-8AF3-4BED-8009-AE465F907AEE}" destId="{BC690BBA-D433-410B-BFDC-A9C942C83EBF}" srcOrd="0" destOrd="0" presId="urn:microsoft.com/office/officeart/2018/5/layout/IconCircleLabelList"/>
    <dgm:cxn modelId="{4263A458-0164-424E-A7F4-FCC946F2457D}" srcId="{E4B8A1C5-3604-4512-8DD9-E4D8271208AE}" destId="{F49DE68F-8AF3-4BED-8009-AE465F907AEE}" srcOrd="0" destOrd="0" parTransId="{632C7D7C-1B62-483F-B477-75FA8B4DBEC7}" sibTransId="{60E2B3A5-3545-4CCB-8A78-339CFF2079EE}"/>
    <dgm:cxn modelId="{873C8E59-72ED-4E7A-948E-BF8EC33B42A8}" srcId="{E4B8A1C5-3604-4512-8DD9-E4D8271208AE}" destId="{0916FE6C-1A4C-4076-9335-384F056FE5FB}" srcOrd="5" destOrd="0" parTransId="{18982614-809C-4C7B-B90E-77865CB77AA9}" sibTransId="{D97254B2-1519-4071-82E1-CDE1D6375748}"/>
    <dgm:cxn modelId="{26F0FC7A-B8C7-4B35-B0B1-1512CDBF8F36}" type="presOf" srcId="{E4B8A1C5-3604-4512-8DD9-E4D8271208AE}" destId="{25ACBD94-4992-44EE-8C6B-8035E8DAC9EC}" srcOrd="0" destOrd="0" presId="urn:microsoft.com/office/officeart/2018/5/layout/IconCircleLabelList"/>
    <dgm:cxn modelId="{AA22D181-456D-4FAF-8204-18ECCBE078FA}" type="presOf" srcId="{C747D957-5BAE-4E4D-9C47-3387484DFF59}" destId="{A0DA6D9E-4250-4B7F-B156-B93B45B21C13}" srcOrd="0" destOrd="0" presId="urn:microsoft.com/office/officeart/2018/5/layout/IconCircleLabelList"/>
    <dgm:cxn modelId="{9AE2EAA0-9300-4A1D-865F-AF1F2BB68BB4}" type="presOf" srcId="{A373F3A4-CC5D-49D9-B472-06B5FEBAA35C}" destId="{B8123E90-1DEE-4B71-B00E-81D6CD989BE1}" srcOrd="0" destOrd="0" presId="urn:microsoft.com/office/officeart/2018/5/layout/IconCircleLabelList"/>
    <dgm:cxn modelId="{621389A8-CACA-4558-952B-3AD005B882B6}" type="presOf" srcId="{EFDBAC3D-CCD4-4E9D-B288-C548B405E507}" destId="{4CB77378-80B0-4B31-A9B4-3EC7D36693A8}" srcOrd="0" destOrd="0" presId="urn:microsoft.com/office/officeart/2018/5/layout/IconCircleLabelList"/>
    <dgm:cxn modelId="{294141C8-7214-4A36-AA4D-508C89F82C0C}" srcId="{E4B8A1C5-3604-4512-8DD9-E4D8271208AE}" destId="{C747D957-5BAE-4E4D-9C47-3387484DFF59}" srcOrd="8" destOrd="0" parTransId="{31ED4F2D-0AA8-479C-B345-5875EB519325}" sibTransId="{7C040645-9B9B-4FFA-AD31-4A5B36CEBE6A}"/>
    <dgm:cxn modelId="{26503FD2-03AD-4844-8348-B42CB9EF2BD8}" srcId="{E4B8A1C5-3604-4512-8DD9-E4D8271208AE}" destId="{EFDBAC3D-CCD4-4E9D-B288-C548B405E507}" srcOrd="3" destOrd="0" parTransId="{6F17EDD2-CC3F-485A-80CF-F150FACEB000}" sibTransId="{BC845522-A879-4C26-97D9-41E695464599}"/>
    <dgm:cxn modelId="{1C815AF8-00D6-4E66-87FE-9AC8A2EF84F0}" srcId="{E4B8A1C5-3604-4512-8DD9-E4D8271208AE}" destId="{2395C760-FCC3-4F36-9FE6-1AB7DAA6309D}" srcOrd="7" destOrd="0" parTransId="{4C3A2BE3-ADD7-48D0-B18C-4F7122041B4C}" sibTransId="{66426AF5-FB97-42DC-8DD7-8F16C8C2577D}"/>
    <dgm:cxn modelId="{0A06C4D8-8A47-41DC-8D85-BE874245A165}" type="presOf" srcId="{2395C760-FCC3-4F36-9FE6-1AB7DAA6309D}" destId="{E89D441F-A7CA-4E3C-A768-E912697F6EBF}" srcOrd="0" destOrd="0" presId="urn:microsoft.com/office/officeart/2018/5/layout/IconCircleLabelList"/>
    <dgm:cxn modelId="{666C607B-4A93-4649-B099-3FE24091A448}" type="presParOf" srcId="{25ACBD94-4992-44EE-8C6B-8035E8DAC9EC}" destId="{00FFEAD2-F162-4A80-AE50-5CC6993D8DD5}" srcOrd="0" destOrd="0" presId="urn:microsoft.com/office/officeart/2018/5/layout/IconCircleLabelList"/>
    <dgm:cxn modelId="{7D92C9B2-5F0A-4B6C-A436-16B63CCEDA5D}" type="presParOf" srcId="{00FFEAD2-F162-4A80-AE50-5CC6993D8DD5}" destId="{9C5C38EB-DE92-4CF4-A5EC-30A98BAD4047}" srcOrd="0" destOrd="0" presId="urn:microsoft.com/office/officeart/2018/5/layout/IconCircleLabelList"/>
    <dgm:cxn modelId="{69452211-E5AE-445C-A684-AA7E38118154}" type="presParOf" srcId="{00FFEAD2-F162-4A80-AE50-5CC6993D8DD5}" destId="{0C5EA651-509B-4B6A-BFF2-26B594D15D07}" srcOrd="1" destOrd="0" presId="urn:microsoft.com/office/officeart/2018/5/layout/IconCircleLabelList"/>
    <dgm:cxn modelId="{CAE8D20B-F5C9-4AFC-9E55-26DCB2799C22}" type="presParOf" srcId="{00FFEAD2-F162-4A80-AE50-5CC6993D8DD5}" destId="{153AE6AE-8FD2-49A1-B58A-5DFBAFAE6589}" srcOrd="2" destOrd="0" presId="urn:microsoft.com/office/officeart/2018/5/layout/IconCircleLabelList"/>
    <dgm:cxn modelId="{16651BAE-EB42-49FC-AB05-3146ADA0E3DD}" type="presParOf" srcId="{00FFEAD2-F162-4A80-AE50-5CC6993D8DD5}" destId="{BC690BBA-D433-410B-BFDC-A9C942C83EBF}" srcOrd="3" destOrd="0" presId="urn:microsoft.com/office/officeart/2018/5/layout/IconCircleLabelList"/>
    <dgm:cxn modelId="{100DAAF4-0962-448F-976D-45C7464A8651}" type="presParOf" srcId="{25ACBD94-4992-44EE-8C6B-8035E8DAC9EC}" destId="{06080CF1-24AD-48C9-B41D-1CDCD48420A8}" srcOrd="1" destOrd="0" presId="urn:microsoft.com/office/officeart/2018/5/layout/IconCircleLabelList"/>
    <dgm:cxn modelId="{E6D7F75A-6023-4509-86D7-4F2858771D63}" type="presParOf" srcId="{25ACBD94-4992-44EE-8C6B-8035E8DAC9EC}" destId="{EF90A22A-48E0-4730-80A7-84E2E766AEBC}" srcOrd="2" destOrd="0" presId="urn:microsoft.com/office/officeart/2018/5/layout/IconCircleLabelList"/>
    <dgm:cxn modelId="{90E36109-0590-4058-B4FD-7E901A62AD0C}" type="presParOf" srcId="{EF90A22A-48E0-4730-80A7-84E2E766AEBC}" destId="{050335F3-F207-41E4-B013-F2022662DE20}" srcOrd="0" destOrd="0" presId="urn:microsoft.com/office/officeart/2018/5/layout/IconCircleLabelList"/>
    <dgm:cxn modelId="{EF663DE4-999E-4DBC-A49F-D10C25905FF7}" type="presParOf" srcId="{EF90A22A-48E0-4730-80A7-84E2E766AEBC}" destId="{177A7CE5-9401-46E6-8ADE-02A49EE5FC2F}" srcOrd="1" destOrd="0" presId="urn:microsoft.com/office/officeart/2018/5/layout/IconCircleLabelList"/>
    <dgm:cxn modelId="{E8E89050-3F1C-41DB-AECD-9E9DDBC65853}" type="presParOf" srcId="{EF90A22A-48E0-4730-80A7-84E2E766AEBC}" destId="{CDF997F3-47CF-4CBF-8141-C1FAF31DA5B8}" srcOrd="2" destOrd="0" presId="urn:microsoft.com/office/officeart/2018/5/layout/IconCircleLabelList"/>
    <dgm:cxn modelId="{51A16C45-7381-4D00-9D29-BAFA9BC29895}" type="presParOf" srcId="{EF90A22A-48E0-4730-80A7-84E2E766AEBC}" destId="{80AB54F3-A12D-4FF2-92C0-D39447BA9F4B}" srcOrd="3" destOrd="0" presId="urn:microsoft.com/office/officeart/2018/5/layout/IconCircleLabelList"/>
    <dgm:cxn modelId="{8450D289-9BFB-4B3A-8066-BEB9A7B43520}" type="presParOf" srcId="{25ACBD94-4992-44EE-8C6B-8035E8DAC9EC}" destId="{8FFF5920-9C8D-4224-A569-807660134F98}" srcOrd="3" destOrd="0" presId="urn:microsoft.com/office/officeart/2018/5/layout/IconCircleLabelList"/>
    <dgm:cxn modelId="{F3406CD2-B6A7-46CA-B468-707914BA5533}" type="presParOf" srcId="{25ACBD94-4992-44EE-8C6B-8035E8DAC9EC}" destId="{E7C97CB6-D94B-46D2-9CC1-05F2C5B8CDEB}" srcOrd="4" destOrd="0" presId="urn:microsoft.com/office/officeart/2018/5/layout/IconCircleLabelList"/>
    <dgm:cxn modelId="{3AC8A48F-AAFE-4FC5-92A2-400ED729CE27}" type="presParOf" srcId="{E7C97CB6-D94B-46D2-9CC1-05F2C5B8CDEB}" destId="{A13B4133-EC24-4812-84F9-678DD7FB0428}" srcOrd="0" destOrd="0" presId="urn:microsoft.com/office/officeart/2018/5/layout/IconCircleLabelList"/>
    <dgm:cxn modelId="{8BF1CA67-4CC0-479F-92D8-45F3E2D94792}" type="presParOf" srcId="{E7C97CB6-D94B-46D2-9CC1-05F2C5B8CDEB}" destId="{53FDE640-E79E-4F9E-8833-FB22A4522A8F}" srcOrd="1" destOrd="0" presId="urn:microsoft.com/office/officeart/2018/5/layout/IconCircleLabelList"/>
    <dgm:cxn modelId="{7B83C0B3-117F-4B75-8B13-53559315AB91}" type="presParOf" srcId="{E7C97CB6-D94B-46D2-9CC1-05F2C5B8CDEB}" destId="{C3DDE003-C9C6-4C10-BA4A-89BCDAAC25E2}" srcOrd="2" destOrd="0" presId="urn:microsoft.com/office/officeart/2018/5/layout/IconCircleLabelList"/>
    <dgm:cxn modelId="{CC59A5A8-4DD5-4101-81FD-389E27C0FF25}" type="presParOf" srcId="{E7C97CB6-D94B-46D2-9CC1-05F2C5B8CDEB}" destId="{A56BB8C5-BE0D-461D-A1B9-DAFF4142D1EF}" srcOrd="3" destOrd="0" presId="urn:microsoft.com/office/officeart/2018/5/layout/IconCircleLabelList"/>
    <dgm:cxn modelId="{564D2A4C-3A03-480A-8AA3-D067EC42EFDD}" type="presParOf" srcId="{25ACBD94-4992-44EE-8C6B-8035E8DAC9EC}" destId="{139A0566-41D6-412C-83FA-A8915F48E1C6}" srcOrd="5" destOrd="0" presId="urn:microsoft.com/office/officeart/2018/5/layout/IconCircleLabelList"/>
    <dgm:cxn modelId="{16C1F1DC-A2D6-4C2F-9FAC-79D162F3B9EA}" type="presParOf" srcId="{25ACBD94-4992-44EE-8C6B-8035E8DAC9EC}" destId="{0EFA8245-4552-47D3-8079-4A3F11456081}" srcOrd="6" destOrd="0" presId="urn:microsoft.com/office/officeart/2018/5/layout/IconCircleLabelList"/>
    <dgm:cxn modelId="{F1425123-D42C-4015-9C6D-3214411DF1BC}" type="presParOf" srcId="{0EFA8245-4552-47D3-8079-4A3F11456081}" destId="{190305A4-BF08-4C19-B5E4-45623D660F59}" srcOrd="0" destOrd="0" presId="urn:microsoft.com/office/officeart/2018/5/layout/IconCircleLabelList"/>
    <dgm:cxn modelId="{0C1C3C41-03F7-43E3-B19A-9E3823103E72}" type="presParOf" srcId="{0EFA8245-4552-47D3-8079-4A3F11456081}" destId="{E7A1694A-140B-4EAC-949B-54B0338597AB}" srcOrd="1" destOrd="0" presId="urn:microsoft.com/office/officeart/2018/5/layout/IconCircleLabelList"/>
    <dgm:cxn modelId="{FE449417-E22D-431E-88AD-9612BA7BE6B8}" type="presParOf" srcId="{0EFA8245-4552-47D3-8079-4A3F11456081}" destId="{0B851AD1-9FAC-41E4-AF3E-2188ED69ED13}" srcOrd="2" destOrd="0" presId="urn:microsoft.com/office/officeart/2018/5/layout/IconCircleLabelList"/>
    <dgm:cxn modelId="{FE76384E-FAD8-4BB2-9262-6ACF87E845C1}" type="presParOf" srcId="{0EFA8245-4552-47D3-8079-4A3F11456081}" destId="{4CB77378-80B0-4B31-A9B4-3EC7D36693A8}" srcOrd="3" destOrd="0" presId="urn:microsoft.com/office/officeart/2018/5/layout/IconCircleLabelList"/>
    <dgm:cxn modelId="{50A44633-E6CA-4D25-8D40-174D0AA5AA62}" type="presParOf" srcId="{25ACBD94-4992-44EE-8C6B-8035E8DAC9EC}" destId="{D715CBF0-60FF-4D63-9D62-9F228CFBE0AB}" srcOrd="7" destOrd="0" presId="urn:microsoft.com/office/officeart/2018/5/layout/IconCircleLabelList"/>
    <dgm:cxn modelId="{ACBCCC95-E5DE-427C-9AD8-5C4592117E5E}" type="presParOf" srcId="{25ACBD94-4992-44EE-8C6B-8035E8DAC9EC}" destId="{DF1848E2-A929-4290-B18C-83183E92A5BB}" srcOrd="8" destOrd="0" presId="urn:microsoft.com/office/officeart/2018/5/layout/IconCircleLabelList"/>
    <dgm:cxn modelId="{7E1E491A-294E-4F14-9E95-10805607D25F}" type="presParOf" srcId="{DF1848E2-A929-4290-B18C-83183E92A5BB}" destId="{516DE40A-1814-4964-8A02-ACA24CE37F70}" srcOrd="0" destOrd="0" presId="urn:microsoft.com/office/officeart/2018/5/layout/IconCircleLabelList"/>
    <dgm:cxn modelId="{F1E6C3C3-DA73-4822-9C78-3FF895CD1851}" type="presParOf" srcId="{DF1848E2-A929-4290-B18C-83183E92A5BB}" destId="{92B56F24-4B4D-4A5B-A1E0-C49C56342C75}" srcOrd="1" destOrd="0" presId="urn:microsoft.com/office/officeart/2018/5/layout/IconCircleLabelList"/>
    <dgm:cxn modelId="{AE44438B-4E73-442A-B2D1-56F9EB1BE632}" type="presParOf" srcId="{DF1848E2-A929-4290-B18C-83183E92A5BB}" destId="{6CE6CF99-6EC8-4031-866A-D65410DCF90A}" srcOrd="2" destOrd="0" presId="urn:microsoft.com/office/officeart/2018/5/layout/IconCircleLabelList"/>
    <dgm:cxn modelId="{EFDCC5B4-9C86-4AFF-8FAF-243F85C971F5}" type="presParOf" srcId="{DF1848E2-A929-4290-B18C-83183E92A5BB}" destId="{974BC93B-1A84-4A72-943E-91E7222883BE}" srcOrd="3" destOrd="0" presId="urn:microsoft.com/office/officeart/2018/5/layout/IconCircleLabelList"/>
    <dgm:cxn modelId="{FF2C5CE3-FD83-451E-BAE3-01569DF735F1}" type="presParOf" srcId="{25ACBD94-4992-44EE-8C6B-8035E8DAC9EC}" destId="{806BC047-8F58-4E23-9E8D-EA32D75CF743}" srcOrd="9" destOrd="0" presId="urn:microsoft.com/office/officeart/2018/5/layout/IconCircleLabelList"/>
    <dgm:cxn modelId="{45C483DF-A1D9-4B16-A52A-C2799C2DA179}" type="presParOf" srcId="{25ACBD94-4992-44EE-8C6B-8035E8DAC9EC}" destId="{69A61F2B-9331-4F94-A3C2-22D7867B30B8}" srcOrd="10" destOrd="0" presId="urn:microsoft.com/office/officeart/2018/5/layout/IconCircleLabelList"/>
    <dgm:cxn modelId="{04BD9758-F009-4B7A-8DA7-4FF255A02A38}" type="presParOf" srcId="{69A61F2B-9331-4F94-A3C2-22D7867B30B8}" destId="{41C8D927-B1DE-47BA-80E7-AC6E01275A18}" srcOrd="0" destOrd="0" presId="urn:microsoft.com/office/officeart/2018/5/layout/IconCircleLabelList"/>
    <dgm:cxn modelId="{9D0EF1FB-A26E-4A60-B0B7-BB6EDA35F07C}" type="presParOf" srcId="{69A61F2B-9331-4F94-A3C2-22D7867B30B8}" destId="{4C65590A-2DA8-449D-8586-293E0648FF64}" srcOrd="1" destOrd="0" presId="urn:microsoft.com/office/officeart/2018/5/layout/IconCircleLabelList"/>
    <dgm:cxn modelId="{C9A25746-243D-47AA-BD15-3E7203FFE173}" type="presParOf" srcId="{69A61F2B-9331-4F94-A3C2-22D7867B30B8}" destId="{909AA521-EF57-455F-9031-F1F4257FB64C}" srcOrd="2" destOrd="0" presId="urn:microsoft.com/office/officeart/2018/5/layout/IconCircleLabelList"/>
    <dgm:cxn modelId="{6EC40D52-FF7F-44CF-8FAB-D1E11500C859}" type="presParOf" srcId="{69A61F2B-9331-4F94-A3C2-22D7867B30B8}" destId="{9A9F2A2A-4CF2-419D-8A76-02E4E71B19E9}" srcOrd="3" destOrd="0" presId="urn:microsoft.com/office/officeart/2018/5/layout/IconCircleLabelList"/>
    <dgm:cxn modelId="{A3488682-D729-4540-9AB5-6F0BBF8BBC23}" type="presParOf" srcId="{25ACBD94-4992-44EE-8C6B-8035E8DAC9EC}" destId="{406A0ECA-0E83-4818-89A0-85B2AEBD71FC}" srcOrd="11" destOrd="0" presId="urn:microsoft.com/office/officeart/2018/5/layout/IconCircleLabelList"/>
    <dgm:cxn modelId="{7850E259-BE1E-4319-B578-A1E6D4709550}" type="presParOf" srcId="{25ACBD94-4992-44EE-8C6B-8035E8DAC9EC}" destId="{26B9CE67-255B-47A2-B205-533D750A0AD0}" srcOrd="12" destOrd="0" presId="urn:microsoft.com/office/officeart/2018/5/layout/IconCircleLabelList"/>
    <dgm:cxn modelId="{DF5ECADB-7B29-4E64-BDC9-125FEE89A62E}" type="presParOf" srcId="{26B9CE67-255B-47A2-B205-533D750A0AD0}" destId="{DCC2EADB-99F8-438E-966F-D80B37771C7A}" srcOrd="0" destOrd="0" presId="urn:microsoft.com/office/officeart/2018/5/layout/IconCircleLabelList"/>
    <dgm:cxn modelId="{1D76CD31-523A-49F6-9959-C2F5CF16F2CB}" type="presParOf" srcId="{26B9CE67-255B-47A2-B205-533D750A0AD0}" destId="{062BD56F-9D52-44E5-892D-D08CDEDE4D3B}" srcOrd="1" destOrd="0" presId="urn:microsoft.com/office/officeart/2018/5/layout/IconCircleLabelList"/>
    <dgm:cxn modelId="{29EA101A-AEFA-47EA-B6A6-5A8981E9609B}" type="presParOf" srcId="{26B9CE67-255B-47A2-B205-533D750A0AD0}" destId="{54AD7DD5-75FF-4C61-81BE-FBB0143118F2}" srcOrd="2" destOrd="0" presId="urn:microsoft.com/office/officeart/2018/5/layout/IconCircleLabelList"/>
    <dgm:cxn modelId="{8F7D4D20-72CD-4E73-8A40-C3D992394A7A}" type="presParOf" srcId="{26B9CE67-255B-47A2-B205-533D750A0AD0}" destId="{B8123E90-1DEE-4B71-B00E-81D6CD989BE1}" srcOrd="3" destOrd="0" presId="urn:microsoft.com/office/officeart/2018/5/layout/IconCircleLabelList"/>
    <dgm:cxn modelId="{E9C75E95-D701-4888-A918-86D68DB42FFA}" type="presParOf" srcId="{25ACBD94-4992-44EE-8C6B-8035E8DAC9EC}" destId="{AAF5BC6A-2133-4055-8BA8-F75CC95B664B}" srcOrd="13" destOrd="0" presId="urn:microsoft.com/office/officeart/2018/5/layout/IconCircleLabelList"/>
    <dgm:cxn modelId="{BB31B425-6624-44E6-8AAD-D268024B298B}" type="presParOf" srcId="{25ACBD94-4992-44EE-8C6B-8035E8DAC9EC}" destId="{7A47FFBE-5726-49C2-9A2A-4FC2ECFF7BB6}" srcOrd="14" destOrd="0" presId="urn:microsoft.com/office/officeart/2018/5/layout/IconCircleLabelList"/>
    <dgm:cxn modelId="{400D5E8F-F112-4492-B0CE-D5472E883F8C}" type="presParOf" srcId="{7A47FFBE-5726-49C2-9A2A-4FC2ECFF7BB6}" destId="{42741C31-5C0C-4236-A88D-ED2C36F74E6F}" srcOrd="0" destOrd="0" presId="urn:microsoft.com/office/officeart/2018/5/layout/IconCircleLabelList"/>
    <dgm:cxn modelId="{C6CEA349-FEA0-4D93-B0EA-9F60BD308E07}" type="presParOf" srcId="{7A47FFBE-5726-49C2-9A2A-4FC2ECFF7BB6}" destId="{FF3FDCBE-263B-4D21-814A-55F914FA3A22}" srcOrd="1" destOrd="0" presId="urn:microsoft.com/office/officeart/2018/5/layout/IconCircleLabelList"/>
    <dgm:cxn modelId="{B5B79BF8-C2F6-4758-9475-04DADBD7A0E9}" type="presParOf" srcId="{7A47FFBE-5726-49C2-9A2A-4FC2ECFF7BB6}" destId="{2D960A6C-D1F2-45AF-8241-1FB05869F414}" srcOrd="2" destOrd="0" presId="urn:microsoft.com/office/officeart/2018/5/layout/IconCircleLabelList"/>
    <dgm:cxn modelId="{E10E242D-09E1-40B1-A079-FF22775B1226}" type="presParOf" srcId="{7A47FFBE-5726-49C2-9A2A-4FC2ECFF7BB6}" destId="{E89D441F-A7CA-4E3C-A768-E912697F6EBF}" srcOrd="3" destOrd="0" presId="urn:microsoft.com/office/officeart/2018/5/layout/IconCircleLabelList"/>
    <dgm:cxn modelId="{C877B40B-A893-4B47-BD2C-0B903AA05401}" type="presParOf" srcId="{25ACBD94-4992-44EE-8C6B-8035E8DAC9EC}" destId="{09F80BC5-2916-4F4D-944A-791199F97D0F}" srcOrd="15" destOrd="0" presId="urn:microsoft.com/office/officeart/2018/5/layout/IconCircleLabelList"/>
    <dgm:cxn modelId="{2EC35DB3-CAEF-4BC1-83AD-3BDF99CCDBCF}" type="presParOf" srcId="{25ACBD94-4992-44EE-8C6B-8035E8DAC9EC}" destId="{85E88EB0-F609-4195-90A0-3CDA4C4961DE}" srcOrd="16" destOrd="0" presId="urn:microsoft.com/office/officeart/2018/5/layout/IconCircleLabelList"/>
    <dgm:cxn modelId="{BCC40F6E-8C32-4D90-B483-0CA4F48A00BB}" type="presParOf" srcId="{85E88EB0-F609-4195-90A0-3CDA4C4961DE}" destId="{30AAB6E0-D28C-4574-8A64-939FE410EEA3}" srcOrd="0" destOrd="0" presId="urn:microsoft.com/office/officeart/2018/5/layout/IconCircleLabelList"/>
    <dgm:cxn modelId="{E208CF93-A35F-4D55-ABDC-58DEFD505B41}" type="presParOf" srcId="{85E88EB0-F609-4195-90A0-3CDA4C4961DE}" destId="{3FB9F1DE-978A-4710-ABB0-CF1C550A9015}" srcOrd="1" destOrd="0" presId="urn:microsoft.com/office/officeart/2018/5/layout/IconCircleLabelList"/>
    <dgm:cxn modelId="{7912A85C-CDC1-4329-B2C5-5161E8D977CD}" type="presParOf" srcId="{85E88EB0-F609-4195-90A0-3CDA4C4961DE}" destId="{E0E93D0E-7798-4581-9E9D-6017C0958136}" srcOrd="2" destOrd="0" presId="urn:microsoft.com/office/officeart/2018/5/layout/IconCircleLabelList"/>
    <dgm:cxn modelId="{37CF0ED8-3F61-4B73-8D20-D488B24BB5D8}" type="presParOf" srcId="{85E88EB0-F609-4195-90A0-3CDA4C4961DE}" destId="{A0DA6D9E-4250-4B7F-B156-B93B45B21C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B4B437-86CA-492F-9DF2-AA23A7A86E4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F9EFAC3-4A50-49C9-9FFC-31248BDE222C}">
      <dgm:prSet/>
      <dgm:spPr/>
      <dgm:t>
        <a:bodyPr/>
        <a:lstStyle/>
        <a:p>
          <a:r>
            <a:rPr lang="en-US"/>
            <a:t>The Point in Time (PIT) Homeless Count will begin on January </a:t>
          </a:r>
          <a:r>
            <a:rPr lang="en-US">
              <a:latin typeface="Arial Black" panose="020B0A04020102020204"/>
            </a:rPr>
            <a:t>25</a:t>
          </a:r>
          <a:r>
            <a:rPr lang="en-US"/>
            <a:t>, </a:t>
          </a:r>
          <a:r>
            <a:rPr lang="en-US">
              <a:latin typeface="Arial Black" panose="020B0A04020102020204"/>
            </a:rPr>
            <a:t>2021</a:t>
          </a:r>
          <a:endParaRPr lang="en-US"/>
        </a:p>
      </dgm:t>
    </dgm:pt>
    <dgm:pt modelId="{67B92E1C-5A90-4F7C-8841-2D31B63EF176}" type="parTrans" cxnId="{B19B4C6E-F9FB-4A5E-8CA6-BFFC5D94A239}">
      <dgm:prSet/>
      <dgm:spPr/>
      <dgm:t>
        <a:bodyPr/>
        <a:lstStyle/>
        <a:p>
          <a:endParaRPr lang="en-US"/>
        </a:p>
      </dgm:t>
    </dgm:pt>
    <dgm:pt modelId="{8B152ED1-B0F1-41E1-A889-0E73C6B32918}" type="sibTrans" cxnId="{B19B4C6E-F9FB-4A5E-8CA6-BFFC5D94A239}">
      <dgm:prSet/>
      <dgm:spPr/>
      <dgm:t>
        <a:bodyPr/>
        <a:lstStyle/>
        <a:p>
          <a:endParaRPr lang="en-US"/>
        </a:p>
      </dgm:t>
    </dgm:pt>
    <dgm:pt modelId="{C59A6466-7AEE-45EE-B2A3-FBDC745FE9AE}">
      <dgm:prSet/>
      <dgm:spPr/>
      <dgm:t>
        <a:bodyPr/>
        <a:lstStyle/>
        <a:p>
          <a:r>
            <a:rPr lang="en-US"/>
            <a:t>The street count will be followed by a 7</a:t>
          </a:r>
          <a:r>
            <a:rPr lang="en-US">
              <a:latin typeface="Arial Black" panose="020B0A04020102020204"/>
            </a:rPr>
            <a:t>-day</a:t>
          </a:r>
          <a:r>
            <a:rPr lang="en-US"/>
            <a:t> service-based count</a:t>
          </a:r>
        </a:p>
      </dgm:t>
    </dgm:pt>
    <dgm:pt modelId="{2902FA23-5CEF-490D-AF88-E13941221622}" type="parTrans" cxnId="{B96ECEF2-31C5-4559-A90F-847A4AE6CB1C}">
      <dgm:prSet/>
      <dgm:spPr/>
      <dgm:t>
        <a:bodyPr/>
        <a:lstStyle/>
        <a:p>
          <a:endParaRPr lang="en-US"/>
        </a:p>
      </dgm:t>
    </dgm:pt>
    <dgm:pt modelId="{39713F4F-D809-494F-AD1E-3EEFB571C7D1}" type="sibTrans" cxnId="{B96ECEF2-31C5-4559-A90F-847A4AE6CB1C}">
      <dgm:prSet/>
      <dgm:spPr/>
      <dgm:t>
        <a:bodyPr/>
        <a:lstStyle/>
        <a:p>
          <a:endParaRPr lang="en-US"/>
        </a:p>
      </dgm:t>
    </dgm:pt>
    <dgm:pt modelId="{AAAC314D-1F43-4EC8-86CE-0A830562C9B4}">
      <dgm:prSet/>
      <dgm:spPr/>
      <dgm:t>
        <a:bodyPr/>
        <a:lstStyle/>
        <a:p>
          <a:r>
            <a:rPr lang="en-US"/>
            <a:t>DCA is working with Simtech Solutions to target count coordinators in strategic areas</a:t>
          </a:r>
        </a:p>
      </dgm:t>
    </dgm:pt>
    <dgm:pt modelId="{B9F9D974-5B73-4CD8-A7DB-134F5F494838}" type="parTrans" cxnId="{72A1D1C9-ACFB-4742-B6DD-254E3E7132D5}">
      <dgm:prSet/>
      <dgm:spPr/>
      <dgm:t>
        <a:bodyPr/>
        <a:lstStyle/>
        <a:p>
          <a:endParaRPr lang="en-US"/>
        </a:p>
      </dgm:t>
    </dgm:pt>
    <dgm:pt modelId="{10E98FA9-B37B-4F22-B4EA-0BF9A623327C}" type="sibTrans" cxnId="{72A1D1C9-ACFB-4742-B6DD-254E3E7132D5}">
      <dgm:prSet/>
      <dgm:spPr/>
      <dgm:t>
        <a:bodyPr/>
        <a:lstStyle/>
        <a:p>
          <a:endParaRPr lang="en-US"/>
        </a:p>
      </dgm:t>
    </dgm:pt>
    <dgm:pt modelId="{946B2B3C-FBD4-4C22-898F-D57784EE76D8}">
      <dgm:prSet/>
      <dgm:spPr/>
      <dgm:t>
        <a:bodyPr/>
        <a:lstStyle/>
        <a:p>
          <a:r>
            <a:rPr lang="en-US"/>
            <a:t>Data collection will focus on quality over quantity, with an emphasis on full county coverage</a:t>
          </a:r>
        </a:p>
      </dgm:t>
    </dgm:pt>
    <dgm:pt modelId="{F31CC872-888C-48CB-BDC9-EDB9B02F4BC1}" type="parTrans" cxnId="{8165FFD5-0B44-47D4-BB3C-1190E6367B14}">
      <dgm:prSet/>
      <dgm:spPr/>
      <dgm:t>
        <a:bodyPr/>
        <a:lstStyle/>
        <a:p>
          <a:endParaRPr lang="en-US"/>
        </a:p>
      </dgm:t>
    </dgm:pt>
    <dgm:pt modelId="{81FB6E8D-1EB3-4A89-AD3A-6C6BD45DF26E}" type="sibTrans" cxnId="{8165FFD5-0B44-47D4-BB3C-1190E6367B14}">
      <dgm:prSet/>
      <dgm:spPr/>
      <dgm:t>
        <a:bodyPr/>
        <a:lstStyle/>
        <a:p>
          <a:endParaRPr lang="en-US"/>
        </a:p>
      </dgm:t>
    </dgm:pt>
    <dgm:pt modelId="{B533DD4A-2622-4CF6-B899-B48348CDA524}">
      <dgm:prSet/>
      <dgm:spPr/>
      <dgm:t>
        <a:bodyPr/>
        <a:lstStyle/>
        <a:p>
          <a:r>
            <a:rPr lang="en-US"/>
            <a:t>The Counting Us app will once again be used for survey collection</a:t>
          </a:r>
        </a:p>
      </dgm:t>
    </dgm:pt>
    <dgm:pt modelId="{02ADEE8B-246C-42CD-97DB-B2D4CCF38486}" type="parTrans" cxnId="{34EA799B-530D-4C6F-BE4C-DEE94BD89E20}">
      <dgm:prSet/>
      <dgm:spPr/>
      <dgm:t>
        <a:bodyPr/>
        <a:lstStyle/>
        <a:p>
          <a:endParaRPr lang="en-US"/>
        </a:p>
      </dgm:t>
    </dgm:pt>
    <dgm:pt modelId="{65DF917F-091C-456F-94E4-CD10A16474E1}" type="sibTrans" cxnId="{34EA799B-530D-4C6F-BE4C-DEE94BD89E20}">
      <dgm:prSet/>
      <dgm:spPr/>
      <dgm:t>
        <a:bodyPr/>
        <a:lstStyle/>
        <a:p>
          <a:endParaRPr lang="en-US"/>
        </a:p>
      </dgm:t>
    </dgm:pt>
    <dgm:pt modelId="{348A6FD9-5FFC-4C60-8C2D-D26E13D82AB0}">
      <dgm:prSet/>
      <dgm:spPr/>
      <dgm:t>
        <a:bodyPr/>
        <a:lstStyle/>
        <a:p>
          <a:r>
            <a:rPr lang="en-US"/>
            <a:t>Simtech Solutions will provide a predictive statistical model to derive unsheltered homeless estimates in counties that are not physically counted</a:t>
          </a:r>
        </a:p>
      </dgm:t>
    </dgm:pt>
    <dgm:pt modelId="{3770A1C0-3C09-4966-8939-8BEB4026F825}" type="parTrans" cxnId="{93DAD478-25AA-4CD5-8436-E5523BF83443}">
      <dgm:prSet/>
      <dgm:spPr/>
      <dgm:t>
        <a:bodyPr/>
        <a:lstStyle/>
        <a:p>
          <a:endParaRPr lang="en-US"/>
        </a:p>
      </dgm:t>
    </dgm:pt>
    <dgm:pt modelId="{79BE9831-41C6-47E0-B1EC-6A64E3EB7DA4}" type="sibTrans" cxnId="{93DAD478-25AA-4CD5-8436-E5523BF83443}">
      <dgm:prSet/>
      <dgm:spPr/>
      <dgm:t>
        <a:bodyPr/>
        <a:lstStyle/>
        <a:p>
          <a:endParaRPr lang="en-US"/>
        </a:p>
      </dgm:t>
    </dgm:pt>
    <dgm:pt modelId="{0D0521F9-350E-4649-B5C5-E7FB1AC7F90F}">
      <dgm:prSet/>
      <dgm:spPr/>
      <dgm:t>
        <a:bodyPr/>
        <a:lstStyle/>
        <a:p>
          <a:r>
            <a:rPr lang="en-US"/>
            <a:t>DCA is exploring further refinements to the final written report, including margins of error for estimates</a:t>
          </a:r>
        </a:p>
      </dgm:t>
    </dgm:pt>
    <dgm:pt modelId="{9CCBDEFA-B41F-4112-BBAA-FB369E6231A4}" type="parTrans" cxnId="{33A7B103-0B8D-4F30-9A62-9793D739C285}">
      <dgm:prSet/>
      <dgm:spPr/>
      <dgm:t>
        <a:bodyPr/>
        <a:lstStyle/>
        <a:p>
          <a:endParaRPr lang="en-US"/>
        </a:p>
      </dgm:t>
    </dgm:pt>
    <dgm:pt modelId="{72BF2B94-347B-456F-969C-CBFA9C6A9F2E}" type="sibTrans" cxnId="{33A7B103-0B8D-4F30-9A62-9793D739C285}">
      <dgm:prSet/>
      <dgm:spPr/>
      <dgm:t>
        <a:bodyPr/>
        <a:lstStyle/>
        <a:p>
          <a:endParaRPr lang="en-US"/>
        </a:p>
      </dgm:t>
    </dgm:pt>
    <dgm:pt modelId="{D001CD01-3FF2-4A8F-87E6-7646F79B49C4}" type="pres">
      <dgm:prSet presAssocID="{6CB4B437-86CA-492F-9DF2-AA23A7A86E45}" presName="diagram" presStyleCnt="0">
        <dgm:presLayoutVars>
          <dgm:dir/>
          <dgm:resizeHandles val="exact"/>
        </dgm:presLayoutVars>
      </dgm:prSet>
      <dgm:spPr/>
    </dgm:pt>
    <dgm:pt modelId="{B9CB1559-2841-431F-AAD8-50FC4B5A84BB}" type="pres">
      <dgm:prSet presAssocID="{9F9EFAC3-4A50-49C9-9FFC-31248BDE222C}" presName="node" presStyleLbl="node1" presStyleIdx="0" presStyleCnt="7">
        <dgm:presLayoutVars>
          <dgm:bulletEnabled val="1"/>
        </dgm:presLayoutVars>
      </dgm:prSet>
      <dgm:spPr/>
    </dgm:pt>
    <dgm:pt modelId="{DE101FE2-9DBE-4C2D-BBDB-8D787B875D8F}" type="pres">
      <dgm:prSet presAssocID="{8B152ED1-B0F1-41E1-A889-0E73C6B32918}" presName="sibTrans" presStyleCnt="0"/>
      <dgm:spPr/>
    </dgm:pt>
    <dgm:pt modelId="{0AC9A334-29D2-44AE-87C7-6E4EDCFCD807}" type="pres">
      <dgm:prSet presAssocID="{C59A6466-7AEE-45EE-B2A3-FBDC745FE9AE}" presName="node" presStyleLbl="node1" presStyleIdx="1" presStyleCnt="7">
        <dgm:presLayoutVars>
          <dgm:bulletEnabled val="1"/>
        </dgm:presLayoutVars>
      </dgm:prSet>
      <dgm:spPr/>
    </dgm:pt>
    <dgm:pt modelId="{18ECB950-7000-4125-B24C-2D3BC5F7217A}" type="pres">
      <dgm:prSet presAssocID="{39713F4F-D809-494F-AD1E-3EEFB571C7D1}" presName="sibTrans" presStyleCnt="0"/>
      <dgm:spPr/>
    </dgm:pt>
    <dgm:pt modelId="{8E4A274D-DD49-4576-B33F-89515CBBB08D}" type="pres">
      <dgm:prSet presAssocID="{AAAC314D-1F43-4EC8-86CE-0A830562C9B4}" presName="node" presStyleLbl="node1" presStyleIdx="2" presStyleCnt="7">
        <dgm:presLayoutVars>
          <dgm:bulletEnabled val="1"/>
        </dgm:presLayoutVars>
      </dgm:prSet>
      <dgm:spPr/>
    </dgm:pt>
    <dgm:pt modelId="{5D0FE736-53B0-45CA-9DBB-8D2FB56184F1}" type="pres">
      <dgm:prSet presAssocID="{10E98FA9-B37B-4F22-B4EA-0BF9A623327C}" presName="sibTrans" presStyleCnt="0"/>
      <dgm:spPr/>
    </dgm:pt>
    <dgm:pt modelId="{CD20E6AB-D194-4E3C-AED4-13B47DD387D6}" type="pres">
      <dgm:prSet presAssocID="{946B2B3C-FBD4-4C22-898F-D57784EE76D8}" presName="node" presStyleLbl="node1" presStyleIdx="3" presStyleCnt="7">
        <dgm:presLayoutVars>
          <dgm:bulletEnabled val="1"/>
        </dgm:presLayoutVars>
      </dgm:prSet>
      <dgm:spPr/>
    </dgm:pt>
    <dgm:pt modelId="{15EB1BC9-F682-4B28-B3E0-FDE8D340233D}" type="pres">
      <dgm:prSet presAssocID="{81FB6E8D-1EB3-4A89-AD3A-6C6BD45DF26E}" presName="sibTrans" presStyleCnt="0"/>
      <dgm:spPr/>
    </dgm:pt>
    <dgm:pt modelId="{62D423DD-8C05-4BCB-9632-FC1A4339DCC1}" type="pres">
      <dgm:prSet presAssocID="{B533DD4A-2622-4CF6-B899-B48348CDA524}" presName="node" presStyleLbl="node1" presStyleIdx="4" presStyleCnt="7">
        <dgm:presLayoutVars>
          <dgm:bulletEnabled val="1"/>
        </dgm:presLayoutVars>
      </dgm:prSet>
      <dgm:spPr/>
    </dgm:pt>
    <dgm:pt modelId="{25E5964F-D838-47A7-88D4-491889C2F20F}" type="pres">
      <dgm:prSet presAssocID="{65DF917F-091C-456F-94E4-CD10A16474E1}" presName="sibTrans" presStyleCnt="0"/>
      <dgm:spPr/>
    </dgm:pt>
    <dgm:pt modelId="{934DA570-F4B3-4FD8-B67A-CDB14D1BDAF3}" type="pres">
      <dgm:prSet presAssocID="{348A6FD9-5FFC-4C60-8C2D-D26E13D82AB0}" presName="node" presStyleLbl="node1" presStyleIdx="5" presStyleCnt="7">
        <dgm:presLayoutVars>
          <dgm:bulletEnabled val="1"/>
        </dgm:presLayoutVars>
      </dgm:prSet>
      <dgm:spPr/>
    </dgm:pt>
    <dgm:pt modelId="{417F5B4E-370A-4BEE-8F7F-680A9C5EF791}" type="pres">
      <dgm:prSet presAssocID="{79BE9831-41C6-47E0-B1EC-6A64E3EB7DA4}" presName="sibTrans" presStyleCnt="0"/>
      <dgm:spPr/>
    </dgm:pt>
    <dgm:pt modelId="{2419DC38-037C-4502-87E5-39F248D50BAB}" type="pres">
      <dgm:prSet presAssocID="{0D0521F9-350E-4649-B5C5-E7FB1AC7F90F}" presName="node" presStyleLbl="node1" presStyleIdx="6" presStyleCnt="7">
        <dgm:presLayoutVars>
          <dgm:bulletEnabled val="1"/>
        </dgm:presLayoutVars>
      </dgm:prSet>
      <dgm:spPr/>
    </dgm:pt>
  </dgm:ptLst>
  <dgm:cxnLst>
    <dgm:cxn modelId="{33A7B103-0B8D-4F30-9A62-9793D739C285}" srcId="{6CB4B437-86CA-492F-9DF2-AA23A7A86E45}" destId="{0D0521F9-350E-4649-B5C5-E7FB1AC7F90F}" srcOrd="6" destOrd="0" parTransId="{9CCBDEFA-B41F-4112-BBAA-FB369E6231A4}" sibTransId="{72BF2B94-347B-456F-969C-CBFA9C6A9F2E}"/>
    <dgm:cxn modelId="{819F2A05-3246-4022-94ED-C51946B61707}" type="presOf" srcId="{B533DD4A-2622-4CF6-B899-B48348CDA524}" destId="{62D423DD-8C05-4BCB-9632-FC1A4339DCC1}" srcOrd="0" destOrd="0" presId="urn:microsoft.com/office/officeart/2005/8/layout/default"/>
    <dgm:cxn modelId="{B19B4C6E-F9FB-4A5E-8CA6-BFFC5D94A239}" srcId="{6CB4B437-86CA-492F-9DF2-AA23A7A86E45}" destId="{9F9EFAC3-4A50-49C9-9FFC-31248BDE222C}" srcOrd="0" destOrd="0" parTransId="{67B92E1C-5A90-4F7C-8841-2D31B63EF176}" sibTransId="{8B152ED1-B0F1-41E1-A889-0E73C6B32918}"/>
    <dgm:cxn modelId="{5292F272-ADF0-406F-82BA-8AD94E3C1107}" type="presOf" srcId="{9F9EFAC3-4A50-49C9-9FFC-31248BDE222C}" destId="{B9CB1559-2841-431F-AAD8-50FC4B5A84BB}" srcOrd="0" destOrd="0" presId="urn:microsoft.com/office/officeart/2005/8/layout/default"/>
    <dgm:cxn modelId="{93DAD478-25AA-4CD5-8436-E5523BF83443}" srcId="{6CB4B437-86CA-492F-9DF2-AA23A7A86E45}" destId="{348A6FD9-5FFC-4C60-8C2D-D26E13D82AB0}" srcOrd="5" destOrd="0" parTransId="{3770A1C0-3C09-4966-8939-8BEB4026F825}" sibTransId="{79BE9831-41C6-47E0-B1EC-6A64E3EB7DA4}"/>
    <dgm:cxn modelId="{9C96687B-F045-4339-8CF4-CE52EEB3FF5E}" type="presOf" srcId="{6CB4B437-86CA-492F-9DF2-AA23A7A86E45}" destId="{D001CD01-3FF2-4A8F-87E6-7646F79B49C4}" srcOrd="0" destOrd="0" presId="urn:microsoft.com/office/officeart/2005/8/layout/default"/>
    <dgm:cxn modelId="{4A41508D-405E-4044-85BB-347733326CDE}" type="presOf" srcId="{AAAC314D-1F43-4EC8-86CE-0A830562C9B4}" destId="{8E4A274D-DD49-4576-B33F-89515CBBB08D}" srcOrd="0" destOrd="0" presId="urn:microsoft.com/office/officeart/2005/8/layout/default"/>
    <dgm:cxn modelId="{C668E592-C934-4670-9687-A666D7E38556}" type="presOf" srcId="{946B2B3C-FBD4-4C22-898F-D57784EE76D8}" destId="{CD20E6AB-D194-4E3C-AED4-13B47DD387D6}" srcOrd="0" destOrd="0" presId="urn:microsoft.com/office/officeart/2005/8/layout/default"/>
    <dgm:cxn modelId="{34EA799B-530D-4C6F-BE4C-DEE94BD89E20}" srcId="{6CB4B437-86CA-492F-9DF2-AA23A7A86E45}" destId="{B533DD4A-2622-4CF6-B899-B48348CDA524}" srcOrd="4" destOrd="0" parTransId="{02ADEE8B-246C-42CD-97DB-B2D4CCF38486}" sibTransId="{65DF917F-091C-456F-94E4-CD10A16474E1}"/>
    <dgm:cxn modelId="{09D21BB5-5D52-4340-BC23-F3E6EBB43CAF}" type="presOf" srcId="{348A6FD9-5FFC-4C60-8C2D-D26E13D82AB0}" destId="{934DA570-F4B3-4FD8-B67A-CDB14D1BDAF3}" srcOrd="0" destOrd="0" presId="urn:microsoft.com/office/officeart/2005/8/layout/default"/>
    <dgm:cxn modelId="{A7BDE8E5-6FF3-49AA-81C6-D561A6665585}" type="presOf" srcId="{C59A6466-7AEE-45EE-B2A3-FBDC745FE9AE}" destId="{0AC9A334-29D2-44AE-87C7-6E4EDCFCD807}" srcOrd="0" destOrd="0" presId="urn:microsoft.com/office/officeart/2005/8/layout/default"/>
    <dgm:cxn modelId="{72A1D1C9-ACFB-4742-B6DD-254E3E7132D5}" srcId="{6CB4B437-86CA-492F-9DF2-AA23A7A86E45}" destId="{AAAC314D-1F43-4EC8-86CE-0A830562C9B4}" srcOrd="2" destOrd="0" parTransId="{B9F9D974-5B73-4CD8-A7DB-134F5F494838}" sibTransId="{10E98FA9-B37B-4F22-B4EA-0BF9A623327C}"/>
    <dgm:cxn modelId="{DE94B7CC-5300-44A3-986E-746FD2603293}" type="presOf" srcId="{0D0521F9-350E-4649-B5C5-E7FB1AC7F90F}" destId="{2419DC38-037C-4502-87E5-39F248D50BAB}" srcOrd="0" destOrd="0" presId="urn:microsoft.com/office/officeart/2005/8/layout/default"/>
    <dgm:cxn modelId="{B96ECEF2-31C5-4559-A90F-847A4AE6CB1C}" srcId="{6CB4B437-86CA-492F-9DF2-AA23A7A86E45}" destId="{C59A6466-7AEE-45EE-B2A3-FBDC745FE9AE}" srcOrd="1" destOrd="0" parTransId="{2902FA23-5CEF-490D-AF88-E13941221622}" sibTransId="{39713F4F-D809-494F-AD1E-3EEFB571C7D1}"/>
    <dgm:cxn modelId="{8165FFD5-0B44-47D4-BB3C-1190E6367B14}" srcId="{6CB4B437-86CA-492F-9DF2-AA23A7A86E45}" destId="{946B2B3C-FBD4-4C22-898F-D57784EE76D8}" srcOrd="3" destOrd="0" parTransId="{F31CC872-888C-48CB-BDC9-EDB9B02F4BC1}" sibTransId="{81FB6E8D-1EB3-4A89-AD3A-6C6BD45DF26E}"/>
    <dgm:cxn modelId="{E8D61684-E0EF-4AA8-986F-97305C0B7DD9}" type="presParOf" srcId="{D001CD01-3FF2-4A8F-87E6-7646F79B49C4}" destId="{B9CB1559-2841-431F-AAD8-50FC4B5A84BB}" srcOrd="0" destOrd="0" presId="urn:microsoft.com/office/officeart/2005/8/layout/default"/>
    <dgm:cxn modelId="{00DA50BA-B168-4048-B585-B7A1886341D6}" type="presParOf" srcId="{D001CD01-3FF2-4A8F-87E6-7646F79B49C4}" destId="{DE101FE2-9DBE-4C2D-BBDB-8D787B875D8F}" srcOrd="1" destOrd="0" presId="urn:microsoft.com/office/officeart/2005/8/layout/default"/>
    <dgm:cxn modelId="{2A8EB045-4A7E-45EA-B4D2-80B0192BE6D5}" type="presParOf" srcId="{D001CD01-3FF2-4A8F-87E6-7646F79B49C4}" destId="{0AC9A334-29D2-44AE-87C7-6E4EDCFCD807}" srcOrd="2" destOrd="0" presId="urn:microsoft.com/office/officeart/2005/8/layout/default"/>
    <dgm:cxn modelId="{A0473DE8-0962-41D7-8DE1-D72BFBCCA7F5}" type="presParOf" srcId="{D001CD01-3FF2-4A8F-87E6-7646F79B49C4}" destId="{18ECB950-7000-4125-B24C-2D3BC5F7217A}" srcOrd="3" destOrd="0" presId="urn:microsoft.com/office/officeart/2005/8/layout/default"/>
    <dgm:cxn modelId="{9E3A5CD1-4642-41C4-8788-800DA5741C73}" type="presParOf" srcId="{D001CD01-3FF2-4A8F-87E6-7646F79B49C4}" destId="{8E4A274D-DD49-4576-B33F-89515CBBB08D}" srcOrd="4" destOrd="0" presId="urn:microsoft.com/office/officeart/2005/8/layout/default"/>
    <dgm:cxn modelId="{0A14D70F-D943-493E-8948-72780AD5261B}" type="presParOf" srcId="{D001CD01-3FF2-4A8F-87E6-7646F79B49C4}" destId="{5D0FE736-53B0-45CA-9DBB-8D2FB56184F1}" srcOrd="5" destOrd="0" presId="urn:microsoft.com/office/officeart/2005/8/layout/default"/>
    <dgm:cxn modelId="{762AD316-71BD-4E97-BCBC-11037FDE742D}" type="presParOf" srcId="{D001CD01-3FF2-4A8F-87E6-7646F79B49C4}" destId="{CD20E6AB-D194-4E3C-AED4-13B47DD387D6}" srcOrd="6" destOrd="0" presId="urn:microsoft.com/office/officeart/2005/8/layout/default"/>
    <dgm:cxn modelId="{F5F2D288-83B7-49EA-BA40-0213DB16C739}" type="presParOf" srcId="{D001CD01-3FF2-4A8F-87E6-7646F79B49C4}" destId="{15EB1BC9-F682-4B28-B3E0-FDE8D340233D}" srcOrd="7" destOrd="0" presId="urn:microsoft.com/office/officeart/2005/8/layout/default"/>
    <dgm:cxn modelId="{741F0C8C-27E8-48ED-AE99-BCA2F203E6AB}" type="presParOf" srcId="{D001CD01-3FF2-4A8F-87E6-7646F79B49C4}" destId="{62D423DD-8C05-4BCB-9632-FC1A4339DCC1}" srcOrd="8" destOrd="0" presId="urn:microsoft.com/office/officeart/2005/8/layout/default"/>
    <dgm:cxn modelId="{D78FD4FF-FE4B-44A3-B96F-B3D686225EAE}" type="presParOf" srcId="{D001CD01-3FF2-4A8F-87E6-7646F79B49C4}" destId="{25E5964F-D838-47A7-88D4-491889C2F20F}" srcOrd="9" destOrd="0" presId="urn:microsoft.com/office/officeart/2005/8/layout/default"/>
    <dgm:cxn modelId="{1D005782-10D0-4C71-B0E0-CFDD276C9660}" type="presParOf" srcId="{D001CD01-3FF2-4A8F-87E6-7646F79B49C4}" destId="{934DA570-F4B3-4FD8-B67A-CDB14D1BDAF3}" srcOrd="10" destOrd="0" presId="urn:microsoft.com/office/officeart/2005/8/layout/default"/>
    <dgm:cxn modelId="{DFF156C5-8286-4205-8E88-37DBCAE98AEF}" type="presParOf" srcId="{D001CD01-3FF2-4A8F-87E6-7646F79B49C4}" destId="{417F5B4E-370A-4BEE-8F7F-680A9C5EF791}" srcOrd="11" destOrd="0" presId="urn:microsoft.com/office/officeart/2005/8/layout/default"/>
    <dgm:cxn modelId="{D5C4AC29-C988-4AC5-9258-CC606A1B28D3}" type="presParOf" srcId="{D001CD01-3FF2-4A8F-87E6-7646F79B49C4}" destId="{2419DC38-037C-4502-87E5-39F248D50BA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EC8683-4057-48E7-9C68-96F191D346A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44AD4D6-E7D5-4742-90A9-616ED0496B98}">
      <dgm:prSet/>
      <dgm:spPr/>
      <dgm:t>
        <a:bodyPr/>
        <a:lstStyle/>
        <a:p>
          <a:r>
            <a:rPr lang="en-US"/>
            <a:t>First used in 2008</a:t>
          </a:r>
        </a:p>
      </dgm:t>
    </dgm:pt>
    <dgm:pt modelId="{BEBDEBED-5BCA-4AA5-942C-E70CE1BF3A80}" type="parTrans" cxnId="{9E402BAB-685D-45A9-8C17-73CD1F85C3FD}">
      <dgm:prSet/>
      <dgm:spPr/>
      <dgm:t>
        <a:bodyPr/>
        <a:lstStyle/>
        <a:p>
          <a:endParaRPr lang="en-US"/>
        </a:p>
      </dgm:t>
    </dgm:pt>
    <dgm:pt modelId="{DAC452F9-2276-4702-9805-BBC9A0CA4FE9}" type="sibTrans" cxnId="{9E402BAB-685D-45A9-8C17-73CD1F85C3FD}">
      <dgm:prSet/>
      <dgm:spPr/>
      <dgm:t>
        <a:bodyPr/>
        <a:lstStyle/>
        <a:p>
          <a:endParaRPr lang="en-US"/>
        </a:p>
      </dgm:t>
    </dgm:pt>
    <dgm:pt modelId="{81C7D918-1DF1-4EDB-B0CC-DA02A18C8AE1}">
      <dgm:prSet/>
      <dgm:spPr/>
      <dgm:t>
        <a:bodyPr/>
        <a:lstStyle/>
        <a:p>
          <a:r>
            <a:rPr lang="en-US" dirty="0"/>
            <a:t>Continued use in 2009, 2011, 2013, 2015, 2017 &amp; 2019</a:t>
          </a:r>
        </a:p>
      </dgm:t>
    </dgm:pt>
    <dgm:pt modelId="{93A1744C-C686-405A-B5BE-3A0AD04F107D}" type="parTrans" cxnId="{3D90F09F-54EA-4AD6-9679-3E4DB4D922F4}">
      <dgm:prSet/>
      <dgm:spPr/>
      <dgm:t>
        <a:bodyPr/>
        <a:lstStyle/>
        <a:p>
          <a:endParaRPr lang="en-US"/>
        </a:p>
      </dgm:t>
    </dgm:pt>
    <dgm:pt modelId="{5A78C6B5-CC95-4D21-A25E-9404BC871234}" type="sibTrans" cxnId="{3D90F09F-54EA-4AD6-9679-3E4DB4D922F4}">
      <dgm:prSet/>
      <dgm:spPr/>
      <dgm:t>
        <a:bodyPr/>
        <a:lstStyle/>
        <a:p>
          <a:endParaRPr lang="en-US"/>
        </a:p>
      </dgm:t>
    </dgm:pt>
    <dgm:pt modelId="{44F72229-9F9F-42B3-AA39-C4B4DFBBB381}">
      <dgm:prSet/>
      <dgm:spPr/>
      <dgm:t>
        <a:bodyPr/>
        <a:lstStyle/>
        <a:p>
          <a:r>
            <a:rPr lang="en-US"/>
            <a:t>Physical count</a:t>
          </a:r>
        </a:p>
      </dgm:t>
    </dgm:pt>
    <dgm:pt modelId="{79F08EAE-6ADE-46F9-9AC4-DD8781675950}" type="parTrans" cxnId="{FADE1F23-7CCB-41EA-AEE7-27354A64E34A}">
      <dgm:prSet/>
      <dgm:spPr/>
      <dgm:t>
        <a:bodyPr/>
        <a:lstStyle/>
        <a:p>
          <a:endParaRPr lang="en-US"/>
        </a:p>
      </dgm:t>
    </dgm:pt>
    <dgm:pt modelId="{C366469C-37C7-4F5A-B56C-C6F165F1A0AB}" type="sibTrans" cxnId="{FADE1F23-7CCB-41EA-AEE7-27354A64E34A}">
      <dgm:prSet/>
      <dgm:spPr/>
      <dgm:t>
        <a:bodyPr/>
        <a:lstStyle/>
        <a:p>
          <a:endParaRPr lang="en-US"/>
        </a:p>
      </dgm:t>
    </dgm:pt>
    <dgm:pt modelId="{08116CAD-2302-45A0-8575-C22C6FF9B843}">
      <dgm:prSet/>
      <dgm:spPr/>
      <dgm:t>
        <a:bodyPr/>
        <a:lstStyle/>
        <a:p>
          <a:r>
            <a:rPr lang="en-US"/>
            <a:t>Regression model</a:t>
          </a:r>
        </a:p>
      </dgm:t>
    </dgm:pt>
    <dgm:pt modelId="{E5B7AB61-02F1-4613-9217-AE9405F65CAA}" type="parTrans" cxnId="{CADD0259-61AB-4E6F-A4A2-F98C7070780C}">
      <dgm:prSet/>
      <dgm:spPr/>
      <dgm:t>
        <a:bodyPr/>
        <a:lstStyle/>
        <a:p>
          <a:endParaRPr lang="en-US"/>
        </a:p>
      </dgm:t>
    </dgm:pt>
    <dgm:pt modelId="{D7C8BD8D-C3F2-4101-A5EF-D4829EB1497C}" type="sibTrans" cxnId="{CADD0259-61AB-4E6F-A4A2-F98C7070780C}">
      <dgm:prSet/>
      <dgm:spPr/>
      <dgm:t>
        <a:bodyPr/>
        <a:lstStyle/>
        <a:p>
          <a:endParaRPr lang="en-US"/>
        </a:p>
      </dgm:t>
    </dgm:pt>
    <dgm:pt modelId="{B629450A-089B-4C05-B793-7B9D872D7CB3}">
      <dgm:prSet/>
      <dgm:spPr/>
      <dgm:t>
        <a:bodyPr/>
        <a:lstStyle/>
        <a:p>
          <a:r>
            <a:rPr lang="en-US"/>
            <a:t>Predictive variables</a:t>
          </a:r>
        </a:p>
      </dgm:t>
    </dgm:pt>
    <dgm:pt modelId="{ED9EBBA4-A713-4CE9-86F1-980C86C8B01C}" type="parTrans" cxnId="{F876826C-D63C-4E51-B8DA-407A384CEF4E}">
      <dgm:prSet/>
      <dgm:spPr/>
      <dgm:t>
        <a:bodyPr/>
        <a:lstStyle/>
        <a:p>
          <a:endParaRPr lang="en-US"/>
        </a:p>
      </dgm:t>
    </dgm:pt>
    <dgm:pt modelId="{37E88F69-1F2A-4AE4-B499-DAA5E0B0652B}" type="sibTrans" cxnId="{F876826C-D63C-4E51-B8DA-407A384CEF4E}">
      <dgm:prSet/>
      <dgm:spPr/>
      <dgm:t>
        <a:bodyPr/>
        <a:lstStyle/>
        <a:p>
          <a:endParaRPr lang="en-US"/>
        </a:p>
      </dgm:t>
    </dgm:pt>
    <dgm:pt modelId="{E2CE22F8-BDC5-4E66-B8FC-DB63D0344638}">
      <dgm:prSet/>
      <dgm:spPr/>
      <dgm:t>
        <a:bodyPr/>
        <a:lstStyle/>
        <a:p>
          <a:r>
            <a:rPr lang="en-US"/>
            <a:t>Clusters (modified use in 2019)</a:t>
          </a:r>
        </a:p>
      </dgm:t>
    </dgm:pt>
    <dgm:pt modelId="{0931473D-7E36-49EB-A090-9CCAC5E4B63E}" type="parTrans" cxnId="{1502CF58-3E99-44C9-8692-DBC1A2B30E3D}">
      <dgm:prSet/>
      <dgm:spPr/>
      <dgm:t>
        <a:bodyPr/>
        <a:lstStyle/>
        <a:p>
          <a:endParaRPr lang="en-US"/>
        </a:p>
      </dgm:t>
    </dgm:pt>
    <dgm:pt modelId="{E54B12E6-F07C-4649-ABBC-9A4A0F19DD6D}" type="sibTrans" cxnId="{1502CF58-3E99-44C9-8692-DBC1A2B30E3D}">
      <dgm:prSet/>
      <dgm:spPr/>
      <dgm:t>
        <a:bodyPr/>
        <a:lstStyle/>
        <a:p>
          <a:endParaRPr lang="en-US"/>
        </a:p>
      </dgm:t>
    </dgm:pt>
    <dgm:pt modelId="{58480717-637F-4D53-8E0D-D76D08423764}">
      <dgm:prSet/>
      <dgm:spPr/>
      <dgm:t>
        <a:bodyPr/>
        <a:lstStyle/>
        <a:p>
          <a:r>
            <a:rPr lang="en-US"/>
            <a:t>Count Coordinator Confidence</a:t>
          </a:r>
        </a:p>
      </dgm:t>
    </dgm:pt>
    <dgm:pt modelId="{D2DB0B26-D55D-4B87-A38B-8FE61E7DF35E}" type="parTrans" cxnId="{0B6331B8-9A24-4FC7-8648-849D56524B2A}">
      <dgm:prSet/>
      <dgm:spPr/>
      <dgm:t>
        <a:bodyPr/>
        <a:lstStyle/>
        <a:p>
          <a:endParaRPr lang="en-US"/>
        </a:p>
      </dgm:t>
    </dgm:pt>
    <dgm:pt modelId="{EC5E2F4E-D990-40D4-8AD8-8D2AFC99C3D8}" type="sibTrans" cxnId="{0B6331B8-9A24-4FC7-8648-849D56524B2A}">
      <dgm:prSet/>
      <dgm:spPr/>
      <dgm:t>
        <a:bodyPr/>
        <a:lstStyle/>
        <a:p>
          <a:endParaRPr lang="en-US"/>
        </a:p>
      </dgm:t>
    </dgm:pt>
    <dgm:pt modelId="{4CEBCFE8-9047-46AD-8B01-AD51223B539A}">
      <dgm:prSet/>
      <dgm:spPr/>
      <dgm:t>
        <a:bodyPr/>
        <a:lstStyle/>
        <a:p>
          <a:r>
            <a:rPr lang="en-US"/>
            <a:t>Partnerships:</a:t>
          </a:r>
        </a:p>
      </dgm:t>
    </dgm:pt>
    <dgm:pt modelId="{817C7B16-EC93-4548-B556-8247D1218342}" type="parTrans" cxnId="{2B26032C-0BE5-4060-BD11-AD97942AD3EB}">
      <dgm:prSet/>
      <dgm:spPr/>
      <dgm:t>
        <a:bodyPr/>
        <a:lstStyle/>
        <a:p>
          <a:endParaRPr lang="en-US"/>
        </a:p>
      </dgm:t>
    </dgm:pt>
    <dgm:pt modelId="{1B9BABE6-2CC8-4B9D-8937-808FF8CCB7F1}" type="sibTrans" cxnId="{2B26032C-0BE5-4060-BD11-AD97942AD3EB}">
      <dgm:prSet/>
      <dgm:spPr/>
      <dgm:t>
        <a:bodyPr/>
        <a:lstStyle/>
        <a:p>
          <a:endParaRPr lang="en-US"/>
        </a:p>
      </dgm:t>
    </dgm:pt>
    <dgm:pt modelId="{D32C5434-EBF3-4070-8218-B7002657B020}">
      <dgm:prSet/>
      <dgm:spPr/>
      <dgm:t>
        <a:bodyPr/>
        <a:lstStyle/>
        <a:p>
          <a:r>
            <a:rPr lang="en-US"/>
            <a:t>Simtech Solutions</a:t>
          </a:r>
        </a:p>
      </dgm:t>
    </dgm:pt>
    <dgm:pt modelId="{6AFCADD2-B95C-478F-AC92-A4B8313517FA}" type="parTrans" cxnId="{54E340C8-424A-4352-BEF3-E89D248D0E2F}">
      <dgm:prSet/>
      <dgm:spPr/>
      <dgm:t>
        <a:bodyPr/>
        <a:lstStyle/>
        <a:p>
          <a:endParaRPr lang="en-US"/>
        </a:p>
      </dgm:t>
    </dgm:pt>
    <dgm:pt modelId="{DFFC3A0F-C0B6-4408-8050-22F06223E15D}" type="sibTrans" cxnId="{54E340C8-424A-4352-BEF3-E89D248D0E2F}">
      <dgm:prSet/>
      <dgm:spPr/>
      <dgm:t>
        <a:bodyPr/>
        <a:lstStyle/>
        <a:p>
          <a:endParaRPr lang="en-US"/>
        </a:p>
      </dgm:t>
    </dgm:pt>
    <dgm:pt modelId="{080B09C9-8AFE-4E09-966B-AAEDA16C7635}">
      <dgm:prSet/>
      <dgm:spPr/>
      <dgm:t>
        <a:bodyPr/>
        <a:lstStyle/>
        <a:p>
          <a:r>
            <a:rPr lang="en-US"/>
            <a:t>Communities and homeless service providers statewide</a:t>
          </a:r>
        </a:p>
      </dgm:t>
    </dgm:pt>
    <dgm:pt modelId="{64BBD888-24F6-47C9-B1C3-85FE8116EE39}" type="parTrans" cxnId="{C2145D60-281B-4217-BE46-B36A454599E4}">
      <dgm:prSet/>
      <dgm:spPr/>
      <dgm:t>
        <a:bodyPr/>
        <a:lstStyle/>
        <a:p>
          <a:endParaRPr lang="en-US"/>
        </a:p>
      </dgm:t>
    </dgm:pt>
    <dgm:pt modelId="{ED171546-7728-4D8A-90B5-727A508A17DD}" type="sibTrans" cxnId="{C2145D60-281B-4217-BE46-B36A454599E4}">
      <dgm:prSet/>
      <dgm:spPr/>
      <dgm:t>
        <a:bodyPr/>
        <a:lstStyle/>
        <a:p>
          <a:endParaRPr lang="en-US"/>
        </a:p>
      </dgm:t>
    </dgm:pt>
    <dgm:pt modelId="{1CC2A7A7-EE1B-41A6-91F6-A05B748BA13D}" type="pres">
      <dgm:prSet presAssocID="{3FEC8683-4057-48E7-9C68-96F191D346AE}" presName="Name0" presStyleCnt="0">
        <dgm:presLayoutVars>
          <dgm:dir/>
          <dgm:animLvl val="lvl"/>
          <dgm:resizeHandles val="exact"/>
        </dgm:presLayoutVars>
      </dgm:prSet>
      <dgm:spPr/>
    </dgm:pt>
    <dgm:pt modelId="{4463C05A-46D2-4FB2-85A8-776D566D91A4}" type="pres">
      <dgm:prSet presAssocID="{4CEBCFE8-9047-46AD-8B01-AD51223B539A}" presName="boxAndChildren" presStyleCnt="0"/>
      <dgm:spPr/>
    </dgm:pt>
    <dgm:pt modelId="{52CA0682-B9BE-47AA-8AFD-C3FC92553F90}" type="pres">
      <dgm:prSet presAssocID="{4CEBCFE8-9047-46AD-8B01-AD51223B539A}" presName="parentTextBox" presStyleLbl="node1" presStyleIdx="0" presStyleCnt="3"/>
      <dgm:spPr/>
    </dgm:pt>
    <dgm:pt modelId="{D951939D-575A-4A80-BFC8-5A250B88EEFB}" type="pres">
      <dgm:prSet presAssocID="{4CEBCFE8-9047-46AD-8B01-AD51223B539A}" presName="entireBox" presStyleLbl="node1" presStyleIdx="0" presStyleCnt="3"/>
      <dgm:spPr/>
    </dgm:pt>
    <dgm:pt modelId="{DE7A96F7-B4EB-41D6-8237-A805A353CE68}" type="pres">
      <dgm:prSet presAssocID="{4CEBCFE8-9047-46AD-8B01-AD51223B539A}" presName="descendantBox" presStyleCnt="0"/>
      <dgm:spPr/>
    </dgm:pt>
    <dgm:pt modelId="{698D4C23-CA3D-4339-B112-F26C4F0ACB90}" type="pres">
      <dgm:prSet presAssocID="{D32C5434-EBF3-4070-8218-B7002657B020}" presName="childTextBox" presStyleLbl="fgAccFollowNode1" presStyleIdx="0" presStyleCnt="7">
        <dgm:presLayoutVars>
          <dgm:bulletEnabled val="1"/>
        </dgm:presLayoutVars>
      </dgm:prSet>
      <dgm:spPr/>
    </dgm:pt>
    <dgm:pt modelId="{9503B751-10C6-4DF8-BED8-FF636C8D3CBA}" type="pres">
      <dgm:prSet presAssocID="{080B09C9-8AFE-4E09-966B-AAEDA16C7635}" presName="childTextBox" presStyleLbl="fgAccFollowNode1" presStyleIdx="1" presStyleCnt="7">
        <dgm:presLayoutVars>
          <dgm:bulletEnabled val="1"/>
        </dgm:presLayoutVars>
      </dgm:prSet>
      <dgm:spPr/>
    </dgm:pt>
    <dgm:pt modelId="{06D461AD-2EED-4844-BEA4-0E6A6027C42D}" type="pres">
      <dgm:prSet presAssocID="{5A78C6B5-CC95-4D21-A25E-9404BC871234}" presName="sp" presStyleCnt="0"/>
      <dgm:spPr/>
    </dgm:pt>
    <dgm:pt modelId="{B605C91F-A945-4014-AEA8-EF6231144322}" type="pres">
      <dgm:prSet presAssocID="{81C7D918-1DF1-4EDB-B0CC-DA02A18C8AE1}" presName="arrowAndChildren" presStyleCnt="0"/>
      <dgm:spPr/>
    </dgm:pt>
    <dgm:pt modelId="{A347FF3E-F96B-4A07-97FE-69EE4432CFA5}" type="pres">
      <dgm:prSet presAssocID="{81C7D918-1DF1-4EDB-B0CC-DA02A18C8AE1}" presName="parentTextArrow" presStyleLbl="node1" presStyleIdx="0" presStyleCnt="3"/>
      <dgm:spPr/>
    </dgm:pt>
    <dgm:pt modelId="{F9ABC960-63EF-404B-B15B-21C256BF0DFE}" type="pres">
      <dgm:prSet presAssocID="{81C7D918-1DF1-4EDB-B0CC-DA02A18C8AE1}" presName="arrow" presStyleLbl="node1" presStyleIdx="1" presStyleCnt="3"/>
      <dgm:spPr/>
    </dgm:pt>
    <dgm:pt modelId="{0418CA40-CCC0-4181-8203-35B0BE0CCE54}" type="pres">
      <dgm:prSet presAssocID="{81C7D918-1DF1-4EDB-B0CC-DA02A18C8AE1}" presName="descendantArrow" presStyleCnt="0"/>
      <dgm:spPr/>
    </dgm:pt>
    <dgm:pt modelId="{E359D35F-0A9A-44EE-96E9-000642E8B9D0}" type="pres">
      <dgm:prSet presAssocID="{44F72229-9F9F-42B3-AA39-C4B4DFBBB381}" presName="childTextArrow" presStyleLbl="fgAccFollowNode1" presStyleIdx="2" presStyleCnt="7">
        <dgm:presLayoutVars>
          <dgm:bulletEnabled val="1"/>
        </dgm:presLayoutVars>
      </dgm:prSet>
      <dgm:spPr/>
    </dgm:pt>
    <dgm:pt modelId="{0C207AE8-F1A3-4675-984B-0FCB2012CEEB}" type="pres">
      <dgm:prSet presAssocID="{08116CAD-2302-45A0-8575-C22C6FF9B843}" presName="childTextArrow" presStyleLbl="fgAccFollowNode1" presStyleIdx="3" presStyleCnt="7">
        <dgm:presLayoutVars>
          <dgm:bulletEnabled val="1"/>
        </dgm:presLayoutVars>
      </dgm:prSet>
      <dgm:spPr/>
    </dgm:pt>
    <dgm:pt modelId="{E8878F35-F7DE-4884-9464-FA5F3A8858B3}" type="pres">
      <dgm:prSet presAssocID="{B629450A-089B-4C05-B793-7B9D872D7CB3}" presName="childTextArrow" presStyleLbl="fgAccFollowNode1" presStyleIdx="4" presStyleCnt="7">
        <dgm:presLayoutVars>
          <dgm:bulletEnabled val="1"/>
        </dgm:presLayoutVars>
      </dgm:prSet>
      <dgm:spPr/>
    </dgm:pt>
    <dgm:pt modelId="{26DF4C97-D80B-4957-8291-94979B3F10D1}" type="pres">
      <dgm:prSet presAssocID="{E2CE22F8-BDC5-4E66-B8FC-DB63D0344638}" presName="childTextArrow" presStyleLbl="fgAccFollowNode1" presStyleIdx="5" presStyleCnt="7">
        <dgm:presLayoutVars>
          <dgm:bulletEnabled val="1"/>
        </dgm:presLayoutVars>
      </dgm:prSet>
      <dgm:spPr/>
    </dgm:pt>
    <dgm:pt modelId="{91B93BB4-0839-4AAC-9E72-99AF7C9D08EE}" type="pres">
      <dgm:prSet presAssocID="{58480717-637F-4D53-8E0D-D76D08423764}" presName="childTextArrow" presStyleLbl="fgAccFollowNode1" presStyleIdx="6" presStyleCnt="7">
        <dgm:presLayoutVars>
          <dgm:bulletEnabled val="1"/>
        </dgm:presLayoutVars>
      </dgm:prSet>
      <dgm:spPr/>
    </dgm:pt>
    <dgm:pt modelId="{4CDFC66B-D46A-4944-A2A9-620C4057E0C1}" type="pres">
      <dgm:prSet presAssocID="{DAC452F9-2276-4702-9805-BBC9A0CA4FE9}" presName="sp" presStyleCnt="0"/>
      <dgm:spPr/>
    </dgm:pt>
    <dgm:pt modelId="{3D4C0D49-3F2F-4C6D-811D-FDE912E0C9FA}" type="pres">
      <dgm:prSet presAssocID="{144AD4D6-E7D5-4742-90A9-616ED0496B98}" presName="arrowAndChildren" presStyleCnt="0"/>
      <dgm:spPr/>
    </dgm:pt>
    <dgm:pt modelId="{1A16E020-4207-4E58-A45E-4EB3CA207A90}" type="pres">
      <dgm:prSet presAssocID="{144AD4D6-E7D5-4742-90A9-616ED0496B98}" presName="parentTextArrow" presStyleLbl="node1" presStyleIdx="2" presStyleCnt="3"/>
      <dgm:spPr/>
    </dgm:pt>
  </dgm:ptLst>
  <dgm:cxnLst>
    <dgm:cxn modelId="{CBFFC600-EF10-47CC-A45F-F39FBFDAC6D6}" type="presOf" srcId="{E2CE22F8-BDC5-4E66-B8FC-DB63D0344638}" destId="{26DF4C97-D80B-4957-8291-94979B3F10D1}" srcOrd="0" destOrd="0" presId="urn:microsoft.com/office/officeart/2005/8/layout/process4"/>
    <dgm:cxn modelId="{1486FC01-CFA9-44FD-9AF5-4B028062C90D}" type="presOf" srcId="{4CEBCFE8-9047-46AD-8B01-AD51223B539A}" destId="{D951939D-575A-4A80-BFC8-5A250B88EEFB}" srcOrd="1" destOrd="0" presId="urn:microsoft.com/office/officeart/2005/8/layout/process4"/>
    <dgm:cxn modelId="{7E180510-2479-46F8-A2C0-FB39D2277008}" type="presOf" srcId="{080B09C9-8AFE-4E09-966B-AAEDA16C7635}" destId="{9503B751-10C6-4DF8-BED8-FF636C8D3CBA}" srcOrd="0" destOrd="0" presId="urn:microsoft.com/office/officeart/2005/8/layout/process4"/>
    <dgm:cxn modelId="{B1423412-DE49-4E31-86D6-C9888E430FF6}" type="presOf" srcId="{4CEBCFE8-9047-46AD-8B01-AD51223B539A}" destId="{52CA0682-B9BE-47AA-8AFD-C3FC92553F90}" srcOrd="0" destOrd="0" presId="urn:microsoft.com/office/officeart/2005/8/layout/process4"/>
    <dgm:cxn modelId="{A5345C16-19B5-4ED5-A8D4-2113827AD82A}" type="presOf" srcId="{44F72229-9F9F-42B3-AA39-C4B4DFBBB381}" destId="{E359D35F-0A9A-44EE-96E9-000642E8B9D0}" srcOrd="0" destOrd="0" presId="urn:microsoft.com/office/officeart/2005/8/layout/process4"/>
    <dgm:cxn modelId="{FADE1F23-7CCB-41EA-AEE7-27354A64E34A}" srcId="{81C7D918-1DF1-4EDB-B0CC-DA02A18C8AE1}" destId="{44F72229-9F9F-42B3-AA39-C4B4DFBBB381}" srcOrd="0" destOrd="0" parTransId="{79F08EAE-6ADE-46F9-9AC4-DD8781675950}" sibTransId="{C366469C-37C7-4F5A-B56C-C6F165F1A0AB}"/>
    <dgm:cxn modelId="{2B26032C-0BE5-4060-BD11-AD97942AD3EB}" srcId="{3FEC8683-4057-48E7-9C68-96F191D346AE}" destId="{4CEBCFE8-9047-46AD-8B01-AD51223B539A}" srcOrd="2" destOrd="0" parTransId="{817C7B16-EC93-4548-B556-8247D1218342}" sibTransId="{1B9BABE6-2CC8-4B9D-8937-808FF8CCB7F1}"/>
    <dgm:cxn modelId="{3F76AE2C-696D-4C23-A889-A68680E1C104}" type="presOf" srcId="{B629450A-089B-4C05-B793-7B9D872D7CB3}" destId="{E8878F35-F7DE-4884-9464-FA5F3A8858B3}" srcOrd="0" destOrd="0" presId="urn:microsoft.com/office/officeart/2005/8/layout/process4"/>
    <dgm:cxn modelId="{6144125C-54F2-4098-B4F5-3B33DD9D6D75}" type="presOf" srcId="{08116CAD-2302-45A0-8575-C22C6FF9B843}" destId="{0C207AE8-F1A3-4675-984B-0FCB2012CEEB}" srcOrd="0" destOrd="0" presId="urn:microsoft.com/office/officeart/2005/8/layout/process4"/>
    <dgm:cxn modelId="{C2145D60-281B-4217-BE46-B36A454599E4}" srcId="{4CEBCFE8-9047-46AD-8B01-AD51223B539A}" destId="{080B09C9-8AFE-4E09-966B-AAEDA16C7635}" srcOrd="1" destOrd="0" parTransId="{64BBD888-24F6-47C9-B1C3-85FE8116EE39}" sibTransId="{ED171546-7728-4D8A-90B5-727A508A17DD}"/>
    <dgm:cxn modelId="{FD50C363-F578-4492-940C-A1B6BCE391CE}" type="presOf" srcId="{81C7D918-1DF1-4EDB-B0CC-DA02A18C8AE1}" destId="{A347FF3E-F96B-4A07-97FE-69EE4432CFA5}" srcOrd="0" destOrd="0" presId="urn:microsoft.com/office/officeart/2005/8/layout/process4"/>
    <dgm:cxn modelId="{F876826C-D63C-4E51-B8DA-407A384CEF4E}" srcId="{81C7D918-1DF1-4EDB-B0CC-DA02A18C8AE1}" destId="{B629450A-089B-4C05-B793-7B9D872D7CB3}" srcOrd="2" destOrd="0" parTransId="{ED9EBBA4-A713-4CE9-86F1-980C86C8B01C}" sibTransId="{37E88F69-1F2A-4AE4-B499-DAA5E0B0652B}"/>
    <dgm:cxn modelId="{CB2C9D6D-6768-4592-8395-988B76A921D8}" type="presOf" srcId="{81C7D918-1DF1-4EDB-B0CC-DA02A18C8AE1}" destId="{F9ABC960-63EF-404B-B15B-21C256BF0DFE}" srcOrd="1" destOrd="0" presId="urn:microsoft.com/office/officeart/2005/8/layout/process4"/>
    <dgm:cxn modelId="{15EE9650-87BE-4C43-84E7-BE1CD853980E}" type="presOf" srcId="{58480717-637F-4D53-8E0D-D76D08423764}" destId="{91B93BB4-0839-4AAC-9E72-99AF7C9D08EE}" srcOrd="0" destOrd="0" presId="urn:microsoft.com/office/officeart/2005/8/layout/process4"/>
    <dgm:cxn modelId="{1502CF58-3E99-44C9-8692-DBC1A2B30E3D}" srcId="{81C7D918-1DF1-4EDB-B0CC-DA02A18C8AE1}" destId="{E2CE22F8-BDC5-4E66-B8FC-DB63D0344638}" srcOrd="3" destOrd="0" parTransId="{0931473D-7E36-49EB-A090-9CCAC5E4B63E}" sibTransId="{E54B12E6-F07C-4649-ABBC-9A4A0F19DD6D}"/>
    <dgm:cxn modelId="{CADD0259-61AB-4E6F-A4A2-F98C7070780C}" srcId="{81C7D918-1DF1-4EDB-B0CC-DA02A18C8AE1}" destId="{08116CAD-2302-45A0-8575-C22C6FF9B843}" srcOrd="1" destOrd="0" parTransId="{E5B7AB61-02F1-4613-9217-AE9405F65CAA}" sibTransId="{D7C8BD8D-C3F2-4101-A5EF-D4829EB1497C}"/>
    <dgm:cxn modelId="{2BAE7C5A-6232-4331-B475-BDFB6F89AC45}" type="presOf" srcId="{D32C5434-EBF3-4070-8218-B7002657B020}" destId="{698D4C23-CA3D-4339-B112-F26C4F0ACB90}" srcOrd="0" destOrd="0" presId="urn:microsoft.com/office/officeart/2005/8/layout/process4"/>
    <dgm:cxn modelId="{9E402BAB-685D-45A9-8C17-73CD1F85C3FD}" srcId="{3FEC8683-4057-48E7-9C68-96F191D346AE}" destId="{144AD4D6-E7D5-4742-90A9-616ED0496B98}" srcOrd="0" destOrd="0" parTransId="{BEBDEBED-5BCA-4AA5-942C-E70CE1BF3A80}" sibTransId="{DAC452F9-2276-4702-9805-BBC9A0CA4FE9}"/>
    <dgm:cxn modelId="{0B6331B8-9A24-4FC7-8648-849D56524B2A}" srcId="{81C7D918-1DF1-4EDB-B0CC-DA02A18C8AE1}" destId="{58480717-637F-4D53-8E0D-D76D08423764}" srcOrd="4" destOrd="0" parTransId="{D2DB0B26-D55D-4B87-A38B-8FE61E7DF35E}" sibTransId="{EC5E2F4E-D990-40D4-8AD8-8D2AFC99C3D8}"/>
    <dgm:cxn modelId="{54E340C8-424A-4352-BEF3-E89D248D0E2F}" srcId="{4CEBCFE8-9047-46AD-8B01-AD51223B539A}" destId="{D32C5434-EBF3-4070-8218-B7002657B020}" srcOrd="0" destOrd="0" parTransId="{6AFCADD2-B95C-478F-AC92-A4B8313517FA}" sibTransId="{DFFC3A0F-C0B6-4408-8050-22F06223E15D}"/>
    <dgm:cxn modelId="{0D8C88CD-2B5D-467F-8ECD-D1012C325314}" type="presOf" srcId="{144AD4D6-E7D5-4742-90A9-616ED0496B98}" destId="{1A16E020-4207-4E58-A45E-4EB3CA207A90}" srcOrd="0" destOrd="0" presId="urn:microsoft.com/office/officeart/2005/8/layout/process4"/>
    <dgm:cxn modelId="{9DF55FFF-4E7B-4322-BBFF-12ECDFEA58EC}" type="presOf" srcId="{3FEC8683-4057-48E7-9C68-96F191D346AE}" destId="{1CC2A7A7-EE1B-41A6-91F6-A05B748BA13D}" srcOrd="0" destOrd="0" presId="urn:microsoft.com/office/officeart/2005/8/layout/process4"/>
    <dgm:cxn modelId="{3D90F09F-54EA-4AD6-9679-3E4DB4D922F4}" srcId="{3FEC8683-4057-48E7-9C68-96F191D346AE}" destId="{81C7D918-1DF1-4EDB-B0CC-DA02A18C8AE1}" srcOrd="1" destOrd="0" parTransId="{93A1744C-C686-405A-B5BE-3A0AD04F107D}" sibTransId="{5A78C6B5-CC95-4D21-A25E-9404BC871234}"/>
    <dgm:cxn modelId="{AF7F26BF-1032-4EB1-B950-3AA0788B9BE6}" type="presParOf" srcId="{1CC2A7A7-EE1B-41A6-91F6-A05B748BA13D}" destId="{4463C05A-46D2-4FB2-85A8-776D566D91A4}" srcOrd="0" destOrd="0" presId="urn:microsoft.com/office/officeart/2005/8/layout/process4"/>
    <dgm:cxn modelId="{A5E7604F-6EBC-415F-9855-E727B039759A}" type="presParOf" srcId="{4463C05A-46D2-4FB2-85A8-776D566D91A4}" destId="{52CA0682-B9BE-47AA-8AFD-C3FC92553F90}" srcOrd="0" destOrd="0" presId="urn:microsoft.com/office/officeart/2005/8/layout/process4"/>
    <dgm:cxn modelId="{B868F503-2033-4C8F-8AA6-1BEF2EC17EC3}" type="presParOf" srcId="{4463C05A-46D2-4FB2-85A8-776D566D91A4}" destId="{D951939D-575A-4A80-BFC8-5A250B88EEFB}" srcOrd="1" destOrd="0" presId="urn:microsoft.com/office/officeart/2005/8/layout/process4"/>
    <dgm:cxn modelId="{7175CC32-5F60-40BB-A1B7-73F7E1E9521A}" type="presParOf" srcId="{4463C05A-46D2-4FB2-85A8-776D566D91A4}" destId="{DE7A96F7-B4EB-41D6-8237-A805A353CE68}" srcOrd="2" destOrd="0" presId="urn:microsoft.com/office/officeart/2005/8/layout/process4"/>
    <dgm:cxn modelId="{C0749E00-81F5-4248-B7A6-ED5D14FE4830}" type="presParOf" srcId="{DE7A96F7-B4EB-41D6-8237-A805A353CE68}" destId="{698D4C23-CA3D-4339-B112-F26C4F0ACB90}" srcOrd="0" destOrd="0" presId="urn:microsoft.com/office/officeart/2005/8/layout/process4"/>
    <dgm:cxn modelId="{8A23AF14-4975-4598-A9A3-53CC5525499F}" type="presParOf" srcId="{DE7A96F7-B4EB-41D6-8237-A805A353CE68}" destId="{9503B751-10C6-4DF8-BED8-FF636C8D3CBA}" srcOrd="1" destOrd="0" presId="urn:microsoft.com/office/officeart/2005/8/layout/process4"/>
    <dgm:cxn modelId="{844011B4-9513-4CE8-87CD-3A50679369BC}" type="presParOf" srcId="{1CC2A7A7-EE1B-41A6-91F6-A05B748BA13D}" destId="{06D461AD-2EED-4844-BEA4-0E6A6027C42D}" srcOrd="1" destOrd="0" presId="urn:microsoft.com/office/officeart/2005/8/layout/process4"/>
    <dgm:cxn modelId="{B784F6C8-23F6-4ED1-B22C-75555A1B2446}" type="presParOf" srcId="{1CC2A7A7-EE1B-41A6-91F6-A05B748BA13D}" destId="{B605C91F-A945-4014-AEA8-EF6231144322}" srcOrd="2" destOrd="0" presId="urn:microsoft.com/office/officeart/2005/8/layout/process4"/>
    <dgm:cxn modelId="{52E1E60C-509C-4BA8-A5E9-2F119BE4DA2D}" type="presParOf" srcId="{B605C91F-A945-4014-AEA8-EF6231144322}" destId="{A347FF3E-F96B-4A07-97FE-69EE4432CFA5}" srcOrd="0" destOrd="0" presId="urn:microsoft.com/office/officeart/2005/8/layout/process4"/>
    <dgm:cxn modelId="{65F97BE5-14B4-4C5E-AF51-BBEE425C7C92}" type="presParOf" srcId="{B605C91F-A945-4014-AEA8-EF6231144322}" destId="{F9ABC960-63EF-404B-B15B-21C256BF0DFE}" srcOrd="1" destOrd="0" presId="urn:microsoft.com/office/officeart/2005/8/layout/process4"/>
    <dgm:cxn modelId="{FF269819-3FAD-4D03-9131-FB637FAA7A1D}" type="presParOf" srcId="{B605C91F-A945-4014-AEA8-EF6231144322}" destId="{0418CA40-CCC0-4181-8203-35B0BE0CCE54}" srcOrd="2" destOrd="0" presId="urn:microsoft.com/office/officeart/2005/8/layout/process4"/>
    <dgm:cxn modelId="{AA6D964B-4DDC-4D70-9D90-AC455B79F469}" type="presParOf" srcId="{0418CA40-CCC0-4181-8203-35B0BE0CCE54}" destId="{E359D35F-0A9A-44EE-96E9-000642E8B9D0}" srcOrd="0" destOrd="0" presId="urn:microsoft.com/office/officeart/2005/8/layout/process4"/>
    <dgm:cxn modelId="{2D05C272-8FA2-47F3-BDA5-B4BBA3A0C0A0}" type="presParOf" srcId="{0418CA40-CCC0-4181-8203-35B0BE0CCE54}" destId="{0C207AE8-F1A3-4675-984B-0FCB2012CEEB}" srcOrd="1" destOrd="0" presId="urn:microsoft.com/office/officeart/2005/8/layout/process4"/>
    <dgm:cxn modelId="{891D7FE4-8E86-4600-9B44-0BABE74A4566}" type="presParOf" srcId="{0418CA40-CCC0-4181-8203-35B0BE0CCE54}" destId="{E8878F35-F7DE-4884-9464-FA5F3A8858B3}" srcOrd="2" destOrd="0" presId="urn:microsoft.com/office/officeart/2005/8/layout/process4"/>
    <dgm:cxn modelId="{940531AE-ED5E-4633-809B-7EF945D81455}" type="presParOf" srcId="{0418CA40-CCC0-4181-8203-35B0BE0CCE54}" destId="{26DF4C97-D80B-4957-8291-94979B3F10D1}" srcOrd="3" destOrd="0" presId="urn:microsoft.com/office/officeart/2005/8/layout/process4"/>
    <dgm:cxn modelId="{EE53856F-0DEB-4AE1-BED4-DBF58208B6F3}" type="presParOf" srcId="{0418CA40-CCC0-4181-8203-35B0BE0CCE54}" destId="{91B93BB4-0839-4AAC-9E72-99AF7C9D08EE}" srcOrd="4" destOrd="0" presId="urn:microsoft.com/office/officeart/2005/8/layout/process4"/>
    <dgm:cxn modelId="{CE908883-8F8C-4DB1-A03F-8F73C5F23252}" type="presParOf" srcId="{1CC2A7A7-EE1B-41A6-91F6-A05B748BA13D}" destId="{4CDFC66B-D46A-4944-A2A9-620C4057E0C1}" srcOrd="3" destOrd="0" presId="urn:microsoft.com/office/officeart/2005/8/layout/process4"/>
    <dgm:cxn modelId="{C4705F8A-C5E6-4465-9BA6-382E2CCD4C32}" type="presParOf" srcId="{1CC2A7A7-EE1B-41A6-91F6-A05B748BA13D}" destId="{3D4C0D49-3F2F-4C6D-811D-FDE912E0C9FA}" srcOrd="4" destOrd="0" presId="urn:microsoft.com/office/officeart/2005/8/layout/process4"/>
    <dgm:cxn modelId="{8661EE4B-913A-4A4C-9FE1-F59626BB5219}" type="presParOf" srcId="{3D4C0D49-3F2F-4C6D-811D-FDE912E0C9FA}" destId="{1A16E020-4207-4E58-A45E-4EB3CA207A9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9355-C958-423B-80F6-EF95FF1087CF}">
      <dsp:nvSpPr>
        <dsp:cNvPr id="0" name=""/>
        <dsp:cNvSpPr/>
      </dsp:nvSpPr>
      <dsp:spPr>
        <a:xfrm>
          <a:off x="0" y="4920968"/>
          <a:ext cx="14900839" cy="59618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US" sz="5500" kern="1200"/>
            <a:t>New eligible funding activities including;</a:t>
          </a:r>
        </a:p>
      </dsp:txBody>
      <dsp:txXfrm>
        <a:off x="0" y="4920968"/>
        <a:ext cx="14900839" cy="3219412"/>
      </dsp:txXfrm>
    </dsp:sp>
    <dsp:sp modelId="{1D4E13E7-B7D0-4894-90BD-60EF22197078}">
      <dsp:nvSpPr>
        <dsp:cNvPr id="0" name=""/>
        <dsp:cNvSpPr/>
      </dsp:nvSpPr>
      <dsp:spPr>
        <a:xfrm>
          <a:off x="3805" y="7208337"/>
          <a:ext cx="1742554" cy="311739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Cell phones and internet</a:t>
          </a:r>
        </a:p>
      </dsp:txBody>
      <dsp:txXfrm>
        <a:off x="3805" y="7208337"/>
        <a:ext cx="1742554" cy="3117397"/>
      </dsp:txXfrm>
    </dsp:sp>
    <dsp:sp modelId="{22E18E1D-1CD2-4237-AE66-88FB7B4A1458}">
      <dsp:nvSpPr>
        <dsp:cNvPr id="0" name=""/>
        <dsp:cNvSpPr/>
      </dsp:nvSpPr>
      <dsp:spPr>
        <a:xfrm>
          <a:off x="1746360" y="7211165"/>
          <a:ext cx="1742554" cy="31117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Essential Services for RRH, HP, hotels/</a:t>
          </a:r>
        </a:p>
        <a:p>
          <a:pPr marL="0" lvl="0" indent="0" algn="ctr" defTabSz="889000">
            <a:lnSpc>
              <a:spcPct val="90000"/>
            </a:lnSpc>
            <a:spcBef>
              <a:spcPct val="0"/>
            </a:spcBef>
            <a:spcAft>
              <a:spcPct val="35000"/>
            </a:spcAft>
            <a:buNone/>
          </a:pPr>
          <a:r>
            <a:rPr lang="en-US" sz="2000" b="1" kern="1200" dirty="0"/>
            <a:t>motels</a:t>
          </a:r>
        </a:p>
      </dsp:txBody>
      <dsp:txXfrm>
        <a:off x="1746360" y="7211165"/>
        <a:ext cx="1742554" cy="3111772"/>
      </dsp:txXfrm>
    </dsp:sp>
    <dsp:sp modelId="{9DA818D3-C0C9-4CE2-896E-8A21487F46EF}">
      <dsp:nvSpPr>
        <dsp:cNvPr id="0" name=""/>
        <dsp:cNvSpPr/>
      </dsp:nvSpPr>
      <dsp:spPr>
        <a:xfrm>
          <a:off x="3488914" y="7208352"/>
          <a:ext cx="1742554" cy="311739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Vaccine Incentives</a:t>
          </a:r>
        </a:p>
      </dsp:txBody>
      <dsp:txXfrm>
        <a:off x="3488914" y="7208352"/>
        <a:ext cx="1742554" cy="3117397"/>
      </dsp:txXfrm>
    </dsp:sp>
    <dsp:sp modelId="{76B4BB9E-E9CA-4085-BA92-68C80DFEEDC0}">
      <dsp:nvSpPr>
        <dsp:cNvPr id="0" name=""/>
        <dsp:cNvSpPr/>
      </dsp:nvSpPr>
      <dsp:spPr>
        <a:xfrm>
          <a:off x="5231468" y="7213282"/>
          <a:ext cx="1777718" cy="310750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PPE for HP and RRH program </a:t>
          </a:r>
          <a:r>
            <a:rPr lang="en-US" sz="1900" b="1" kern="1200" dirty="0"/>
            <a:t>participants</a:t>
          </a:r>
        </a:p>
      </dsp:txBody>
      <dsp:txXfrm>
        <a:off x="5231468" y="7213282"/>
        <a:ext cx="1777718" cy="3107508"/>
      </dsp:txXfrm>
    </dsp:sp>
    <dsp:sp modelId="{464B13CC-FB61-46B0-B276-E7E47F0408F0}">
      <dsp:nvSpPr>
        <dsp:cNvPr id="0" name=""/>
        <dsp:cNvSpPr/>
      </dsp:nvSpPr>
      <dsp:spPr>
        <a:xfrm>
          <a:off x="6977594" y="7208300"/>
          <a:ext cx="1238189" cy="311744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CE</a:t>
          </a:r>
        </a:p>
      </dsp:txBody>
      <dsp:txXfrm>
        <a:off x="6977594" y="7208300"/>
        <a:ext cx="1238189" cy="3117442"/>
      </dsp:txXfrm>
    </dsp:sp>
    <dsp:sp modelId="{3B06DC4B-DD97-4098-A19A-83B13C17559C}">
      <dsp:nvSpPr>
        <dsp:cNvPr id="0" name=""/>
        <dsp:cNvSpPr/>
      </dsp:nvSpPr>
      <dsp:spPr>
        <a:xfrm>
          <a:off x="8229794" y="7216094"/>
          <a:ext cx="1374788" cy="31018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Laundry</a:t>
          </a:r>
        </a:p>
      </dsp:txBody>
      <dsp:txXfrm>
        <a:off x="8229794" y="7216094"/>
        <a:ext cx="1374788" cy="3101882"/>
      </dsp:txXfrm>
    </dsp:sp>
    <dsp:sp modelId="{D37CC9FD-7B52-42FB-85E2-2E6696EDF81C}">
      <dsp:nvSpPr>
        <dsp:cNvPr id="0" name=""/>
        <dsp:cNvSpPr/>
      </dsp:nvSpPr>
      <dsp:spPr>
        <a:xfrm>
          <a:off x="9622617" y="7228153"/>
          <a:ext cx="1789759" cy="30961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Furniture</a:t>
          </a:r>
        </a:p>
        <a:p>
          <a:pPr marL="0" lvl="0" indent="0" algn="ctr" defTabSz="889000">
            <a:lnSpc>
              <a:spcPct val="90000"/>
            </a:lnSpc>
            <a:spcBef>
              <a:spcPct val="0"/>
            </a:spcBef>
            <a:spcAft>
              <a:spcPct val="35000"/>
            </a:spcAft>
            <a:buNone/>
          </a:pPr>
          <a:r>
            <a:rPr lang="en-US" sz="2000" b="1" kern="1200" dirty="0"/>
            <a:t>&amp; household </a:t>
          </a:r>
          <a:r>
            <a:rPr lang="en-US" sz="1900" b="1" kern="1200" dirty="0"/>
            <a:t>furnishings</a:t>
          </a:r>
        </a:p>
      </dsp:txBody>
      <dsp:txXfrm>
        <a:off x="9622617" y="7228153"/>
        <a:ext cx="1789759" cy="3096197"/>
      </dsp:txXfrm>
    </dsp:sp>
    <dsp:sp modelId="{2194F0FD-B3AB-43CF-AB0F-2C41890A9AC8}">
      <dsp:nvSpPr>
        <dsp:cNvPr id="0" name=""/>
        <dsp:cNvSpPr/>
      </dsp:nvSpPr>
      <dsp:spPr>
        <a:xfrm>
          <a:off x="11411924" y="7209713"/>
          <a:ext cx="1742554" cy="311464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Renters insurance</a:t>
          </a:r>
        </a:p>
      </dsp:txBody>
      <dsp:txXfrm>
        <a:off x="11411924" y="7209713"/>
        <a:ext cx="1742554" cy="3114644"/>
      </dsp:txXfrm>
    </dsp:sp>
    <dsp:sp modelId="{AB0BDBD1-2583-4697-9178-C2F2F7085C58}">
      <dsp:nvSpPr>
        <dsp:cNvPr id="0" name=""/>
        <dsp:cNvSpPr/>
      </dsp:nvSpPr>
      <dsp:spPr>
        <a:xfrm>
          <a:off x="13154478" y="7209728"/>
          <a:ext cx="1742554" cy="30794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Sponsor based rental assistance</a:t>
          </a:r>
        </a:p>
      </dsp:txBody>
      <dsp:txXfrm>
        <a:off x="13154478" y="7209728"/>
        <a:ext cx="1742554" cy="3079456"/>
      </dsp:txXfrm>
    </dsp:sp>
    <dsp:sp modelId="{26C7EA73-7577-402B-A9F2-2A19EEA9D142}">
      <dsp:nvSpPr>
        <dsp:cNvPr id="0" name=""/>
        <dsp:cNvSpPr/>
      </dsp:nvSpPr>
      <dsp:spPr>
        <a:xfrm rot="10800000">
          <a:off x="0" y="2092"/>
          <a:ext cx="14900839" cy="500213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HUD issued CPD-21-08 on July 19, 2021 which detailed new waivers and alternative requirements for ESG under the CARES Act</a:t>
          </a:r>
          <a:r>
            <a:rPr lang="en-US" sz="6400" kern="1200" dirty="0"/>
            <a:t>.</a:t>
          </a:r>
        </a:p>
      </dsp:txBody>
      <dsp:txXfrm rot="10800000">
        <a:off x="0" y="2092"/>
        <a:ext cx="14900839" cy="3250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20BD-E88F-484E-B807-C2D2C6223A99}">
      <dsp:nvSpPr>
        <dsp:cNvPr id="0" name=""/>
        <dsp:cNvSpPr/>
      </dsp:nvSpPr>
      <dsp:spPr>
        <a:xfrm rot="5400000">
          <a:off x="7097154" y="-2228338"/>
          <a:ext cx="2838354" cy="80153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a:t>"Coastal Coordinated Entry" now has community partners providing services in the following counties: Glynn, Camden, McIntosh, Bryan, Wayne, and most of Liberty</a:t>
          </a:r>
        </a:p>
      </dsp:txBody>
      <dsp:txXfrm rot="-5400000">
        <a:off x="4508647" y="498726"/>
        <a:ext cx="7876813" cy="2561240"/>
      </dsp:txXfrm>
    </dsp:sp>
    <dsp:sp modelId="{83B17C89-3581-4DAE-857F-710ABFD700F9}">
      <dsp:nvSpPr>
        <dsp:cNvPr id="0" name=""/>
        <dsp:cNvSpPr/>
      </dsp:nvSpPr>
      <dsp:spPr>
        <a:xfrm>
          <a:off x="0" y="5375"/>
          <a:ext cx="4508646" cy="35479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Glynn County Regional Expansion</a:t>
          </a:r>
        </a:p>
      </dsp:txBody>
      <dsp:txXfrm>
        <a:off x="173196" y="178571"/>
        <a:ext cx="4162254" cy="3201551"/>
      </dsp:txXfrm>
    </dsp:sp>
    <dsp:sp modelId="{3A031E14-D2D2-4F08-9C9B-55C1EDF1E80D}">
      <dsp:nvSpPr>
        <dsp:cNvPr id="0" name=""/>
        <dsp:cNvSpPr/>
      </dsp:nvSpPr>
      <dsp:spPr>
        <a:xfrm rot="5400000">
          <a:off x="7097154" y="1497002"/>
          <a:ext cx="2838354" cy="80153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a:t>Lowndes County has begun the process of being an anchor community for CE in their area.</a:t>
          </a:r>
        </a:p>
      </dsp:txBody>
      <dsp:txXfrm rot="-5400000">
        <a:off x="4508647" y="4224067"/>
        <a:ext cx="7876813" cy="2561240"/>
      </dsp:txXfrm>
    </dsp:sp>
    <dsp:sp modelId="{FF8EEC58-43CD-407E-A4D5-5A7DAF06AEA5}">
      <dsp:nvSpPr>
        <dsp:cNvPr id="0" name=""/>
        <dsp:cNvSpPr/>
      </dsp:nvSpPr>
      <dsp:spPr>
        <a:xfrm>
          <a:off x="0" y="3730716"/>
          <a:ext cx="4508646" cy="35479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Lowndes County Soft Implementation</a:t>
          </a:r>
        </a:p>
      </dsp:txBody>
      <dsp:txXfrm>
        <a:off x="173196" y="3903912"/>
        <a:ext cx="4162254" cy="3201551"/>
      </dsp:txXfrm>
    </dsp:sp>
    <dsp:sp modelId="{FB6ACE80-443B-4199-97BF-29F999A4AE21}">
      <dsp:nvSpPr>
        <dsp:cNvPr id="0" name=""/>
        <dsp:cNvSpPr/>
      </dsp:nvSpPr>
      <dsp:spPr>
        <a:xfrm rot="5400000">
          <a:off x="7097154" y="5222343"/>
          <a:ext cx="2838354" cy="80153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a:t>Emergency Housing Voucher Training</a:t>
          </a:r>
        </a:p>
        <a:p>
          <a:pPr marL="285750" lvl="1" indent="-285750" algn="l" defTabSz="1600200">
            <a:lnSpc>
              <a:spcPct val="90000"/>
            </a:lnSpc>
            <a:spcBef>
              <a:spcPct val="0"/>
            </a:spcBef>
            <a:spcAft>
              <a:spcPct val="15000"/>
            </a:spcAft>
            <a:buChar char="•"/>
          </a:pPr>
          <a:r>
            <a:rPr lang="en-US" sz="3600" kern="1200"/>
            <a:t>VI-SPDAT Training</a:t>
          </a:r>
        </a:p>
      </dsp:txBody>
      <dsp:txXfrm rot="-5400000">
        <a:off x="4508647" y="7949408"/>
        <a:ext cx="7876813" cy="2561240"/>
      </dsp:txXfrm>
    </dsp:sp>
    <dsp:sp modelId="{D80FE303-DA76-4E11-ACE2-D47536F5D8CD}">
      <dsp:nvSpPr>
        <dsp:cNvPr id="0" name=""/>
        <dsp:cNvSpPr/>
      </dsp:nvSpPr>
      <dsp:spPr>
        <a:xfrm>
          <a:off x="0" y="7456056"/>
          <a:ext cx="4508646" cy="35479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Upcoming Training Opportunities</a:t>
          </a:r>
        </a:p>
      </dsp:txBody>
      <dsp:txXfrm>
        <a:off x="173196" y="7629252"/>
        <a:ext cx="4162254" cy="3201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C38EB-DE92-4CF4-A5EC-30A98BAD4047}">
      <dsp:nvSpPr>
        <dsp:cNvPr id="0" name=""/>
        <dsp:cNvSpPr/>
      </dsp:nvSpPr>
      <dsp:spPr>
        <a:xfrm>
          <a:off x="788988" y="1158500"/>
          <a:ext cx="1630735" cy="16307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EA651-509B-4B6A-BFF2-26B594D15D07}">
      <dsp:nvSpPr>
        <dsp:cNvPr id="0" name=""/>
        <dsp:cNvSpPr/>
      </dsp:nvSpPr>
      <dsp:spPr>
        <a:xfrm>
          <a:off x="1136522" y="1506034"/>
          <a:ext cx="935668" cy="93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90BBA-D433-410B-BFDC-A9C942C83EBF}">
      <dsp:nvSpPr>
        <dsp:cNvPr id="0" name=""/>
        <dsp:cNvSpPr/>
      </dsp:nvSpPr>
      <dsp:spPr>
        <a:xfrm>
          <a:off x="267688" y="3297170"/>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Training Part 1:</a:t>
          </a:r>
          <a:r>
            <a:rPr lang="en-US" sz="1200" kern="1200">
              <a:latin typeface="Arial Black" panose="020B0A04020102020204"/>
            </a:rPr>
            <a:t> </a:t>
          </a:r>
          <a:endParaRPr lang="en-US" sz="1200" kern="1200"/>
        </a:p>
        <a:p>
          <a:pPr marL="0" lvl="0" indent="0" algn="ctr" defTabSz="533400">
            <a:lnSpc>
              <a:spcPct val="100000"/>
            </a:lnSpc>
            <a:spcBef>
              <a:spcPct val="0"/>
            </a:spcBef>
            <a:spcAft>
              <a:spcPct val="35000"/>
            </a:spcAft>
            <a:buNone/>
            <a:defRPr cap="all"/>
          </a:pPr>
          <a:r>
            <a:rPr lang="en-US" sz="1200" b="1" kern="1200"/>
            <a:t>December </a:t>
          </a:r>
          <a:r>
            <a:rPr lang="en-US" sz="1200" b="1" kern="1200">
              <a:latin typeface="Arial Black" panose="020B0A04020102020204"/>
            </a:rPr>
            <a:t>2020</a:t>
          </a:r>
        </a:p>
      </dsp:txBody>
      <dsp:txXfrm>
        <a:off x="267688" y="3297170"/>
        <a:ext cx="2673337" cy="720000"/>
      </dsp:txXfrm>
    </dsp:sp>
    <dsp:sp modelId="{050335F3-F207-41E4-B013-F2022662DE20}">
      <dsp:nvSpPr>
        <dsp:cNvPr id="0" name=""/>
        <dsp:cNvSpPr/>
      </dsp:nvSpPr>
      <dsp:spPr>
        <a:xfrm>
          <a:off x="3930160" y="1158500"/>
          <a:ext cx="1630735" cy="16307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A7CE5-9401-46E6-8ADE-02A49EE5FC2F}">
      <dsp:nvSpPr>
        <dsp:cNvPr id="0" name=""/>
        <dsp:cNvSpPr/>
      </dsp:nvSpPr>
      <dsp:spPr>
        <a:xfrm>
          <a:off x="4277694" y="1506034"/>
          <a:ext cx="935668" cy="935668"/>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B54F3-A12D-4FF2-92C0-D39447BA9F4B}">
      <dsp:nvSpPr>
        <dsp:cNvPr id="0" name=""/>
        <dsp:cNvSpPr/>
      </dsp:nvSpPr>
      <dsp:spPr>
        <a:xfrm>
          <a:off x="3408859" y="3297170"/>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a:latin typeface="Arial Black" panose="020B0A04020102020204"/>
            </a:rPr>
            <a:t>2021 </a:t>
          </a:r>
          <a:r>
            <a:rPr lang="en-US" sz="1200" b="0" kern="1200"/>
            <a:t>Planning worksheet for count coordinator deadline: </a:t>
          </a:r>
          <a:r>
            <a:rPr lang="en-US" sz="1200" b="1" kern="1200"/>
            <a:t>Wednesday, January 6, </a:t>
          </a:r>
          <a:r>
            <a:rPr lang="en-US" sz="1200" b="1" kern="1200">
              <a:latin typeface="Arial Black" panose="020B0A04020102020204"/>
            </a:rPr>
            <a:t>2021</a:t>
          </a:r>
          <a:endParaRPr lang="en-US" sz="1200" b="1" kern="1200"/>
        </a:p>
      </dsp:txBody>
      <dsp:txXfrm>
        <a:off x="3408859" y="3297170"/>
        <a:ext cx="2673337" cy="720000"/>
      </dsp:txXfrm>
    </dsp:sp>
    <dsp:sp modelId="{A13B4133-EC24-4812-84F9-678DD7FB0428}">
      <dsp:nvSpPr>
        <dsp:cNvPr id="0" name=""/>
        <dsp:cNvSpPr/>
      </dsp:nvSpPr>
      <dsp:spPr>
        <a:xfrm>
          <a:off x="7071332" y="1158500"/>
          <a:ext cx="1630735" cy="16307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DE640-E79E-4F9E-8833-FB22A4522A8F}">
      <dsp:nvSpPr>
        <dsp:cNvPr id="0" name=""/>
        <dsp:cNvSpPr/>
      </dsp:nvSpPr>
      <dsp:spPr>
        <a:xfrm>
          <a:off x="7418865" y="1506034"/>
          <a:ext cx="935668" cy="93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BB8C5-BE0D-461D-A1B9-DAFF4142D1EF}">
      <dsp:nvSpPr>
        <dsp:cNvPr id="0" name=""/>
        <dsp:cNvSpPr/>
      </dsp:nvSpPr>
      <dsp:spPr>
        <a:xfrm>
          <a:off x="6550031" y="3297170"/>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Training Part 2:</a:t>
          </a:r>
          <a:endParaRPr lang="en-US" sz="1200" b="1" kern="1200"/>
        </a:p>
        <a:p>
          <a:pPr marL="0" lvl="0" indent="0" algn="ctr" defTabSz="533400">
            <a:lnSpc>
              <a:spcPct val="100000"/>
            </a:lnSpc>
            <a:spcBef>
              <a:spcPct val="0"/>
            </a:spcBef>
            <a:spcAft>
              <a:spcPct val="35000"/>
            </a:spcAft>
            <a:buNone/>
            <a:defRPr cap="all"/>
          </a:pPr>
          <a:r>
            <a:rPr lang="en-US" sz="1200" b="1" kern="1200">
              <a:latin typeface="Arial Black" panose="020B0A04020102020204"/>
            </a:rPr>
            <a:t> </a:t>
          </a:r>
          <a:r>
            <a:rPr lang="en-US" sz="1200" b="1" kern="1200"/>
            <a:t>January </a:t>
          </a:r>
          <a:r>
            <a:rPr lang="en-US" sz="1200" b="1" kern="1200">
              <a:latin typeface="Arial Black" panose="020B0A04020102020204"/>
            </a:rPr>
            <a:t>2021</a:t>
          </a:r>
          <a:endParaRPr lang="en-US" sz="1200" b="1" kern="1200"/>
        </a:p>
      </dsp:txBody>
      <dsp:txXfrm>
        <a:off x="6550031" y="3297170"/>
        <a:ext cx="2673337" cy="720000"/>
      </dsp:txXfrm>
    </dsp:sp>
    <dsp:sp modelId="{190305A4-BF08-4C19-B5E4-45623D660F59}">
      <dsp:nvSpPr>
        <dsp:cNvPr id="0" name=""/>
        <dsp:cNvSpPr/>
      </dsp:nvSpPr>
      <dsp:spPr>
        <a:xfrm>
          <a:off x="10212503" y="1158500"/>
          <a:ext cx="1630735" cy="16307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1694A-140B-4EAC-949B-54B0338597AB}">
      <dsp:nvSpPr>
        <dsp:cNvPr id="0" name=""/>
        <dsp:cNvSpPr/>
      </dsp:nvSpPr>
      <dsp:spPr>
        <a:xfrm>
          <a:off x="10560037" y="1506034"/>
          <a:ext cx="935668" cy="9356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77378-80B0-4B31-A9B4-3EC7D36693A8}">
      <dsp:nvSpPr>
        <dsp:cNvPr id="0" name=""/>
        <dsp:cNvSpPr/>
      </dsp:nvSpPr>
      <dsp:spPr>
        <a:xfrm>
          <a:off x="9691202" y="3297170"/>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Point In Time</a:t>
          </a:r>
        </a:p>
        <a:p>
          <a:pPr marL="0" lvl="0" indent="0" algn="ctr" defTabSz="533400">
            <a:lnSpc>
              <a:spcPct val="100000"/>
            </a:lnSpc>
            <a:spcBef>
              <a:spcPct val="0"/>
            </a:spcBef>
            <a:spcAft>
              <a:spcPct val="35000"/>
            </a:spcAft>
            <a:buNone/>
            <a:defRPr cap="all"/>
          </a:pPr>
          <a:r>
            <a:rPr lang="en-US" sz="1200" b="1" kern="1200"/>
            <a:t>Monday, January </a:t>
          </a:r>
          <a:r>
            <a:rPr lang="en-US" sz="1200" b="1" kern="1200">
              <a:latin typeface="Arial Black" panose="020B0A04020102020204"/>
            </a:rPr>
            <a:t>25</a:t>
          </a:r>
          <a:r>
            <a:rPr lang="en-US" sz="1200" b="1" kern="1200"/>
            <a:t>, </a:t>
          </a:r>
          <a:r>
            <a:rPr lang="en-US" sz="1200" b="1" kern="1200">
              <a:latin typeface="Arial Black" panose="020B0A04020102020204"/>
            </a:rPr>
            <a:t>2021 </a:t>
          </a:r>
          <a:endParaRPr lang="en-US" sz="1200" b="1" kern="1200"/>
        </a:p>
        <a:p>
          <a:pPr marL="0" lvl="0" indent="0" algn="ctr" defTabSz="533400">
            <a:lnSpc>
              <a:spcPct val="100000"/>
            </a:lnSpc>
            <a:spcBef>
              <a:spcPct val="0"/>
            </a:spcBef>
            <a:spcAft>
              <a:spcPct val="35000"/>
            </a:spcAft>
            <a:buNone/>
            <a:defRPr cap="all"/>
          </a:pPr>
          <a:r>
            <a:rPr lang="en-US" sz="1200" i="1" kern="1200"/>
            <a:t>(sunset – sunrise)</a:t>
          </a:r>
        </a:p>
      </dsp:txBody>
      <dsp:txXfrm>
        <a:off x="9691202" y="3297170"/>
        <a:ext cx="2673337" cy="720000"/>
      </dsp:txXfrm>
    </dsp:sp>
    <dsp:sp modelId="{516DE40A-1814-4964-8A02-ACA24CE37F70}">
      <dsp:nvSpPr>
        <dsp:cNvPr id="0" name=""/>
        <dsp:cNvSpPr/>
      </dsp:nvSpPr>
      <dsp:spPr>
        <a:xfrm>
          <a:off x="13353675" y="1158500"/>
          <a:ext cx="1630735" cy="163073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56F24-4B4D-4A5B-A1E0-C49C56342C75}">
      <dsp:nvSpPr>
        <dsp:cNvPr id="0" name=""/>
        <dsp:cNvSpPr/>
      </dsp:nvSpPr>
      <dsp:spPr>
        <a:xfrm>
          <a:off x="13701209" y="1506034"/>
          <a:ext cx="935668" cy="9356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BC93B-1A84-4A72-943E-91E7222883BE}">
      <dsp:nvSpPr>
        <dsp:cNvPr id="0" name=""/>
        <dsp:cNvSpPr/>
      </dsp:nvSpPr>
      <dsp:spPr>
        <a:xfrm>
          <a:off x="12832374" y="3297170"/>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Provider-level survey deadline:</a:t>
          </a:r>
          <a:r>
            <a:rPr lang="en-US" sz="1200" kern="1200">
              <a:latin typeface="Arial Black" panose="020B0A04020102020204"/>
            </a:rPr>
            <a:t> </a:t>
          </a:r>
          <a:endParaRPr lang="en-US" sz="1200" kern="1200"/>
        </a:p>
        <a:p>
          <a:pPr marL="0" lvl="0" indent="0" algn="ctr" defTabSz="533400">
            <a:lnSpc>
              <a:spcPct val="100000"/>
            </a:lnSpc>
            <a:spcBef>
              <a:spcPct val="0"/>
            </a:spcBef>
            <a:spcAft>
              <a:spcPct val="35000"/>
            </a:spcAft>
            <a:buNone/>
            <a:defRPr cap="all"/>
          </a:pPr>
          <a:r>
            <a:rPr lang="en-US" sz="1200" b="1" kern="1200"/>
            <a:t>Tuesday, February 2, </a:t>
          </a:r>
          <a:r>
            <a:rPr lang="en-US" sz="1200" b="1" kern="1200">
              <a:latin typeface="Arial Black" panose="020B0A04020102020204"/>
            </a:rPr>
            <a:t>2021</a:t>
          </a:r>
          <a:endParaRPr lang="en-US" sz="1200" i="1" kern="1200"/>
        </a:p>
      </dsp:txBody>
      <dsp:txXfrm>
        <a:off x="12832374" y="3297170"/>
        <a:ext cx="2673337" cy="720000"/>
      </dsp:txXfrm>
    </dsp:sp>
    <dsp:sp modelId="{41C8D927-B1DE-47BA-80E7-AC6E01275A18}">
      <dsp:nvSpPr>
        <dsp:cNvPr id="0" name=""/>
        <dsp:cNvSpPr/>
      </dsp:nvSpPr>
      <dsp:spPr>
        <a:xfrm>
          <a:off x="2359574" y="4685505"/>
          <a:ext cx="1630735" cy="16307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5590A-2DA8-449D-8586-293E0648FF64}">
      <dsp:nvSpPr>
        <dsp:cNvPr id="0" name=""/>
        <dsp:cNvSpPr/>
      </dsp:nvSpPr>
      <dsp:spPr>
        <a:xfrm>
          <a:off x="2707108" y="5033039"/>
          <a:ext cx="935668" cy="9356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9F2A2A-4CF2-419D-8A76-02E4E71B19E9}">
      <dsp:nvSpPr>
        <dsp:cNvPr id="0" name=""/>
        <dsp:cNvSpPr/>
      </dsp:nvSpPr>
      <dsp:spPr>
        <a:xfrm>
          <a:off x="1838273" y="6824175"/>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Service Based window: through </a:t>
          </a:r>
          <a:r>
            <a:rPr lang="en-US" sz="1200" b="1" kern="1200"/>
            <a:t>Sunday, February 7, </a:t>
          </a:r>
          <a:r>
            <a:rPr lang="en-US" sz="1200" b="1" kern="1200">
              <a:latin typeface="Arial Black" panose="020B0A04020102020204"/>
            </a:rPr>
            <a:t>2021</a:t>
          </a:r>
          <a:endParaRPr lang="en-US" sz="1200" b="1" kern="1200"/>
        </a:p>
      </dsp:txBody>
      <dsp:txXfrm>
        <a:off x="1838273" y="6824175"/>
        <a:ext cx="2673337" cy="720000"/>
      </dsp:txXfrm>
    </dsp:sp>
    <dsp:sp modelId="{DCC2EADB-99F8-438E-966F-D80B37771C7A}">
      <dsp:nvSpPr>
        <dsp:cNvPr id="0" name=""/>
        <dsp:cNvSpPr/>
      </dsp:nvSpPr>
      <dsp:spPr>
        <a:xfrm>
          <a:off x="5500746" y="4685505"/>
          <a:ext cx="1630735" cy="16307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BD56F-9D52-44E5-892D-D08CDEDE4D3B}">
      <dsp:nvSpPr>
        <dsp:cNvPr id="0" name=""/>
        <dsp:cNvSpPr/>
      </dsp:nvSpPr>
      <dsp:spPr>
        <a:xfrm>
          <a:off x="5848280" y="5033039"/>
          <a:ext cx="935668" cy="93566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23E90-1DEE-4B71-B00E-81D6CD989BE1}">
      <dsp:nvSpPr>
        <dsp:cNvPr id="0" name=""/>
        <dsp:cNvSpPr/>
      </dsp:nvSpPr>
      <dsp:spPr>
        <a:xfrm>
          <a:off x="4979445" y="6824175"/>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Agency Follow up:</a:t>
          </a:r>
          <a:r>
            <a:rPr lang="en-US" sz="1200" kern="1200">
              <a:latin typeface="Arial Black" panose="020B0A04020102020204"/>
            </a:rPr>
            <a:t> </a:t>
          </a:r>
          <a:endParaRPr lang="en-US" sz="1200" kern="1200"/>
        </a:p>
        <a:p>
          <a:pPr marL="0" lvl="0" indent="0" algn="ctr" defTabSz="533400">
            <a:lnSpc>
              <a:spcPct val="100000"/>
            </a:lnSpc>
            <a:spcBef>
              <a:spcPct val="0"/>
            </a:spcBef>
            <a:spcAft>
              <a:spcPct val="35000"/>
            </a:spcAft>
            <a:buNone/>
            <a:defRPr cap="all"/>
          </a:pPr>
          <a:r>
            <a:rPr lang="en-US" sz="1200" b="1" kern="1200"/>
            <a:t>February </a:t>
          </a:r>
          <a:r>
            <a:rPr lang="en-US" sz="1200" b="1" kern="1200">
              <a:latin typeface="Arial Black" panose="020B0A04020102020204"/>
            </a:rPr>
            <a:t>2021</a:t>
          </a:r>
          <a:endParaRPr lang="en-US" sz="1200" b="1" kern="1200"/>
        </a:p>
      </dsp:txBody>
      <dsp:txXfrm>
        <a:off x="4979445" y="6824175"/>
        <a:ext cx="2673337" cy="720000"/>
      </dsp:txXfrm>
    </dsp:sp>
    <dsp:sp modelId="{42741C31-5C0C-4236-A88D-ED2C36F74E6F}">
      <dsp:nvSpPr>
        <dsp:cNvPr id="0" name=""/>
        <dsp:cNvSpPr/>
      </dsp:nvSpPr>
      <dsp:spPr>
        <a:xfrm>
          <a:off x="8641917" y="4685505"/>
          <a:ext cx="1630735" cy="16307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FDCBE-263B-4D21-814A-55F914FA3A22}">
      <dsp:nvSpPr>
        <dsp:cNvPr id="0" name=""/>
        <dsp:cNvSpPr/>
      </dsp:nvSpPr>
      <dsp:spPr>
        <a:xfrm>
          <a:off x="8989451" y="5033039"/>
          <a:ext cx="935668" cy="93566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D441F-A7CA-4E3C-A768-E912697F6EBF}">
      <dsp:nvSpPr>
        <dsp:cNvPr id="0" name=""/>
        <dsp:cNvSpPr/>
      </dsp:nvSpPr>
      <dsp:spPr>
        <a:xfrm>
          <a:off x="8120617" y="6824175"/>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DCA Analyze Data:</a:t>
          </a:r>
          <a:r>
            <a:rPr lang="en-US" sz="1200" kern="1200">
              <a:latin typeface="Arial Black" panose="020B0A04020102020204"/>
            </a:rPr>
            <a:t> </a:t>
          </a:r>
          <a:endParaRPr lang="en-US" sz="1200" b="1" kern="1200">
            <a:latin typeface="Arial Black" panose="020B0A04020102020204"/>
          </a:endParaRPr>
        </a:p>
        <a:p>
          <a:pPr marL="0" lvl="0" indent="0" algn="ctr" defTabSz="533400">
            <a:lnSpc>
              <a:spcPct val="100000"/>
            </a:lnSpc>
            <a:spcBef>
              <a:spcPct val="0"/>
            </a:spcBef>
            <a:spcAft>
              <a:spcPct val="35000"/>
            </a:spcAft>
            <a:buNone/>
            <a:defRPr cap="all"/>
          </a:pPr>
          <a:r>
            <a:rPr lang="en-US" sz="1200" b="1" kern="1200">
              <a:latin typeface="Arial Black" panose="020B0A04020102020204"/>
            </a:rPr>
            <a:t>March</a:t>
          </a:r>
          <a:r>
            <a:rPr lang="en-US" sz="1200" b="1" kern="1200"/>
            <a:t> </a:t>
          </a:r>
          <a:r>
            <a:rPr lang="en-US" sz="1200" b="1" kern="1200">
              <a:latin typeface="Arial Black" panose="020B0A04020102020204"/>
            </a:rPr>
            <a:t>2021</a:t>
          </a:r>
          <a:endParaRPr lang="en-US" sz="1200" b="1" kern="1200"/>
        </a:p>
      </dsp:txBody>
      <dsp:txXfrm>
        <a:off x="8120617" y="6824175"/>
        <a:ext cx="2673337" cy="720000"/>
      </dsp:txXfrm>
    </dsp:sp>
    <dsp:sp modelId="{30AAB6E0-D28C-4574-8A64-939FE410EEA3}">
      <dsp:nvSpPr>
        <dsp:cNvPr id="0" name=""/>
        <dsp:cNvSpPr/>
      </dsp:nvSpPr>
      <dsp:spPr>
        <a:xfrm>
          <a:off x="11783089" y="4685505"/>
          <a:ext cx="1630735" cy="16307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9F1DE-978A-4710-ABB0-CF1C550A9015}">
      <dsp:nvSpPr>
        <dsp:cNvPr id="0" name=""/>
        <dsp:cNvSpPr/>
      </dsp:nvSpPr>
      <dsp:spPr>
        <a:xfrm>
          <a:off x="12130623" y="5033039"/>
          <a:ext cx="935668" cy="935668"/>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A6D9E-4250-4B7F-B156-B93B45B21C13}">
      <dsp:nvSpPr>
        <dsp:cNvPr id="0" name=""/>
        <dsp:cNvSpPr/>
      </dsp:nvSpPr>
      <dsp:spPr>
        <a:xfrm>
          <a:off x="11261788" y="6824175"/>
          <a:ext cx="26733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HUD Submission:</a:t>
          </a:r>
          <a:r>
            <a:rPr lang="en-US" sz="1200" kern="1200">
              <a:latin typeface="Arial Black" panose="020B0A04020102020204"/>
            </a:rPr>
            <a:t> </a:t>
          </a:r>
          <a:endParaRPr lang="en-US" sz="1200" b="1" kern="1200">
            <a:latin typeface="Arial Black" panose="020B0A04020102020204"/>
          </a:endParaRPr>
        </a:p>
        <a:p>
          <a:pPr marL="0" lvl="0" indent="0" algn="ctr" defTabSz="533400">
            <a:lnSpc>
              <a:spcPct val="100000"/>
            </a:lnSpc>
            <a:spcBef>
              <a:spcPct val="0"/>
            </a:spcBef>
            <a:spcAft>
              <a:spcPct val="35000"/>
            </a:spcAft>
            <a:buNone/>
            <a:defRPr cap="all"/>
          </a:pPr>
          <a:r>
            <a:rPr lang="en-US" sz="1200" b="1" kern="1200">
              <a:latin typeface="Arial Black" panose="020B0A04020102020204"/>
            </a:rPr>
            <a:t>April</a:t>
          </a:r>
          <a:r>
            <a:rPr lang="en-US" sz="1200" b="1" kern="1200"/>
            <a:t> </a:t>
          </a:r>
          <a:r>
            <a:rPr lang="en-US" sz="1200" b="1" kern="1200">
              <a:latin typeface="Arial Black" panose="020B0A04020102020204"/>
            </a:rPr>
            <a:t>2021</a:t>
          </a:r>
          <a:endParaRPr lang="en-US" sz="1200" b="1" kern="1200"/>
        </a:p>
      </dsp:txBody>
      <dsp:txXfrm>
        <a:off x="11261788" y="6824175"/>
        <a:ext cx="267333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1559-2841-431F-AAD8-50FC4B5A84BB}">
      <dsp:nvSpPr>
        <dsp:cNvPr id="0" name=""/>
        <dsp:cNvSpPr/>
      </dsp:nvSpPr>
      <dsp:spPr>
        <a:xfrm>
          <a:off x="936545" y="7491"/>
          <a:ext cx="4343846" cy="26063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Point in Time (PIT) Homeless Count will begin on January </a:t>
          </a:r>
          <a:r>
            <a:rPr lang="en-US" sz="2800" kern="1200">
              <a:latin typeface="Arial Black" panose="020B0A04020102020204"/>
            </a:rPr>
            <a:t>25</a:t>
          </a:r>
          <a:r>
            <a:rPr lang="en-US" sz="2800" kern="1200"/>
            <a:t>, </a:t>
          </a:r>
          <a:r>
            <a:rPr lang="en-US" sz="2800" kern="1200">
              <a:latin typeface="Arial Black" panose="020B0A04020102020204"/>
            </a:rPr>
            <a:t>2021</a:t>
          </a:r>
          <a:endParaRPr lang="en-US" sz="2800" kern="1200"/>
        </a:p>
      </dsp:txBody>
      <dsp:txXfrm>
        <a:off x="936545" y="7491"/>
        <a:ext cx="4343846" cy="2606307"/>
      </dsp:txXfrm>
    </dsp:sp>
    <dsp:sp modelId="{0AC9A334-29D2-44AE-87C7-6E4EDCFCD807}">
      <dsp:nvSpPr>
        <dsp:cNvPr id="0" name=""/>
        <dsp:cNvSpPr/>
      </dsp:nvSpPr>
      <dsp:spPr>
        <a:xfrm>
          <a:off x="5714776" y="7491"/>
          <a:ext cx="4343846" cy="2606307"/>
        </a:xfrm>
        <a:prstGeom prst="rect">
          <a:avLst/>
        </a:prstGeom>
        <a:solidFill>
          <a:schemeClr val="accent2">
            <a:hueOff val="-32512"/>
            <a:satOff val="1281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street count will be followed by a 7</a:t>
          </a:r>
          <a:r>
            <a:rPr lang="en-US" sz="2800" kern="1200">
              <a:latin typeface="Arial Black" panose="020B0A04020102020204"/>
            </a:rPr>
            <a:t>-day</a:t>
          </a:r>
          <a:r>
            <a:rPr lang="en-US" sz="2800" kern="1200"/>
            <a:t> service-based count</a:t>
          </a:r>
        </a:p>
      </dsp:txBody>
      <dsp:txXfrm>
        <a:off x="5714776" y="7491"/>
        <a:ext cx="4343846" cy="2606307"/>
      </dsp:txXfrm>
    </dsp:sp>
    <dsp:sp modelId="{8E4A274D-DD49-4576-B33F-89515CBBB08D}">
      <dsp:nvSpPr>
        <dsp:cNvPr id="0" name=""/>
        <dsp:cNvSpPr/>
      </dsp:nvSpPr>
      <dsp:spPr>
        <a:xfrm>
          <a:off x="10493007" y="7491"/>
          <a:ext cx="4343846" cy="2606307"/>
        </a:xfrm>
        <a:prstGeom prst="rect">
          <a:avLst/>
        </a:prstGeom>
        <a:solidFill>
          <a:schemeClr val="accent2">
            <a:hueOff val="-65024"/>
            <a:satOff val="25631"/>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DCA is working with Simtech Solutions to target count coordinators in strategic areas</a:t>
          </a:r>
        </a:p>
      </dsp:txBody>
      <dsp:txXfrm>
        <a:off x="10493007" y="7491"/>
        <a:ext cx="4343846" cy="2606307"/>
      </dsp:txXfrm>
    </dsp:sp>
    <dsp:sp modelId="{CD20E6AB-D194-4E3C-AED4-13B47DD387D6}">
      <dsp:nvSpPr>
        <dsp:cNvPr id="0" name=""/>
        <dsp:cNvSpPr/>
      </dsp:nvSpPr>
      <dsp:spPr>
        <a:xfrm>
          <a:off x="936545" y="3048184"/>
          <a:ext cx="4343846" cy="2606307"/>
        </a:xfrm>
        <a:prstGeom prst="rect">
          <a:avLst/>
        </a:prstGeom>
        <a:solidFill>
          <a:schemeClr val="accent2">
            <a:hueOff val="-97536"/>
            <a:satOff val="3844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Data collection will focus on quality over quantity, with an emphasis on full county coverage</a:t>
          </a:r>
        </a:p>
      </dsp:txBody>
      <dsp:txXfrm>
        <a:off x="936545" y="3048184"/>
        <a:ext cx="4343846" cy="2606307"/>
      </dsp:txXfrm>
    </dsp:sp>
    <dsp:sp modelId="{62D423DD-8C05-4BCB-9632-FC1A4339DCC1}">
      <dsp:nvSpPr>
        <dsp:cNvPr id="0" name=""/>
        <dsp:cNvSpPr/>
      </dsp:nvSpPr>
      <dsp:spPr>
        <a:xfrm>
          <a:off x="5714776" y="3048184"/>
          <a:ext cx="4343846" cy="2606307"/>
        </a:xfrm>
        <a:prstGeom prst="rect">
          <a:avLst/>
        </a:prstGeom>
        <a:solidFill>
          <a:schemeClr val="accent2">
            <a:hueOff val="-130048"/>
            <a:satOff val="51263"/>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Counting Us app will once again be used for survey collection</a:t>
          </a:r>
        </a:p>
      </dsp:txBody>
      <dsp:txXfrm>
        <a:off x="5714776" y="3048184"/>
        <a:ext cx="4343846" cy="2606307"/>
      </dsp:txXfrm>
    </dsp:sp>
    <dsp:sp modelId="{934DA570-F4B3-4FD8-B67A-CDB14D1BDAF3}">
      <dsp:nvSpPr>
        <dsp:cNvPr id="0" name=""/>
        <dsp:cNvSpPr/>
      </dsp:nvSpPr>
      <dsp:spPr>
        <a:xfrm>
          <a:off x="10493007" y="3048184"/>
          <a:ext cx="4343846" cy="2606307"/>
        </a:xfrm>
        <a:prstGeom prst="rect">
          <a:avLst/>
        </a:prstGeom>
        <a:solidFill>
          <a:schemeClr val="accent2">
            <a:hueOff val="-162560"/>
            <a:satOff val="64078"/>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Simtech Solutions will provide a predictive statistical model to derive unsheltered homeless estimates in counties that are not physically counted</a:t>
          </a:r>
        </a:p>
      </dsp:txBody>
      <dsp:txXfrm>
        <a:off x="10493007" y="3048184"/>
        <a:ext cx="4343846" cy="2606307"/>
      </dsp:txXfrm>
    </dsp:sp>
    <dsp:sp modelId="{2419DC38-037C-4502-87E5-39F248D50BAB}">
      <dsp:nvSpPr>
        <dsp:cNvPr id="0" name=""/>
        <dsp:cNvSpPr/>
      </dsp:nvSpPr>
      <dsp:spPr>
        <a:xfrm>
          <a:off x="5714776" y="6088876"/>
          <a:ext cx="4343846" cy="2606307"/>
        </a:xfrm>
        <a:prstGeom prst="rect">
          <a:avLst/>
        </a:prstGeom>
        <a:solidFill>
          <a:schemeClr val="accent2">
            <a:hueOff val="-195072"/>
            <a:satOff val="76894"/>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DCA is exploring further refinements to the final written report, including margins of error for estimates</a:t>
          </a:r>
        </a:p>
      </dsp:txBody>
      <dsp:txXfrm>
        <a:off x="5714776" y="6088876"/>
        <a:ext cx="4343846" cy="2606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1939D-575A-4A80-BFC8-5A250B88EEFB}">
      <dsp:nvSpPr>
        <dsp:cNvPr id="0" name=""/>
        <dsp:cNvSpPr/>
      </dsp:nvSpPr>
      <dsp:spPr>
        <a:xfrm>
          <a:off x="0" y="6550964"/>
          <a:ext cx="15773400" cy="21501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t>Partnerships:</a:t>
          </a:r>
        </a:p>
      </dsp:txBody>
      <dsp:txXfrm>
        <a:off x="0" y="6550964"/>
        <a:ext cx="15773400" cy="1161093"/>
      </dsp:txXfrm>
    </dsp:sp>
    <dsp:sp modelId="{698D4C23-CA3D-4339-B112-F26C4F0ACB90}">
      <dsp:nvSpPr>
        <dsp:cNvPr id="0" name=""/>
        <dsp:cNvSpPr/>
      </dsp:nvSpPr>
      <dsp:spPr>
        <a:xfrm>
          <a:off x="0" y="7669054"/>
          <a:ext cx="7886699" cy="9890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Simtech Solutions</a:t>
          </a:r>
        </a:p>
      </dsp:txBody>
      <dsp:txXfrm>
        <a:off x="0" y="7669054"/>
        <a:ext cx="7886699" cy="989079"/>
      </dsp:txXfrm>
    </dsp:sp>
    <dsp:sp modelId="{9503B751-10C6-4DF8-BED8-FF636C8D3CBA}">
      <dsp:nvSpPr>
        <dsp:cNvPr id="0" name=""/>
        <dsp:cNvSpPr/>
      </dsp:nvSpPr>
      <dsp:spPr>
        <a:xfrm>
          <a:off x="7886700" y="7669054"/>
          <a:ext cx="7886699" cy="989079"/>
        </a:xfrm>
        <a:prstGeom prst="rect">
          <a:avLst/>
        </a:prstGeom>
        <a:solidFill>
          <a:schemeClr val="accent2">
            <a:tint val="40000"/>
            <a:alpha val="90000"/>
            <a:hueOff val="-129545"/>
            <a:satOff val="12885"/>
            <a:lumOff val="845"/>
            <a:alphaOff val="0"/>
          </a:schemeClr>
        </a:solidFill>
        <a:ln w="12700" cap="flat" cmpd="sng" algn="ctr">
          <a:solidFill>
            <a:schemeClr val="accent2">
              <a:tint val="40000"/>
              <a:alpha val="90000"/>
              <a:hueOff val="-129545"/>
              <a:satOff val="12885"/>
              <a:lumOff val="8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Communities and homeless service providers statewide</a:t>
          </a:r>
        </a:p>
      </dsp:txBody>
      <dsp:txXfrm>
        <a:off x="7886700" y="7669054"/>
        <a:ext cx="7886699" cy="989079"/>
      </dsp:txXfrm>
    </dsp:sp>
    <dsp:sp modelId="{F9ABC960-63EF-404B-B15B-21C256BF0DFE}">
      <dsp:nvSpPr>
        <dsp:cNvPr id="0" name=""/>
        <dsp:cNvSpPr/>
      </dsp:nvSpPr>
      <dsp:spPr>
        <a:xfrm rot="10800000">
          <a:off x="0" y="3276251"/>
          <a:ext cx="15773400" cy="3306965"/>
        </a:xfrm>
        <a:prstGeom prst="upArrowCallout">
          <a:avLst/>
        </a:prstGeom>
        <a:solidFill>
          <a:schemeClr val="accent2">
            <a:hueOff val="-97536"/>
            <a:satOff val="3844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Continued use in 2009, 2011, 2013, 2015, 2017 &amp; 2019</a:t>
          </a:r>
        </a:p>
      </dsp:txBody>
      <dsp:txXfrm rot="-10800000">
        <a:off x="0" y="3276251"/>
        <a:ext cx="15773400" cy="1160745"/>
      </dsp:txXfrm>
    </dsp:sp>
    <dsp:sp modelId="{E359D35F-0A9A-44EE-96E9-000642E8B9D0}">
      <dsp:nvSpPr>
        <dsp:cNvPr id="0" name=""/>
        <dsp:cNvSpPr/>
      </dsp:nvSpPr>
      <dsp:spPr>
        <a:xfrm>
          <a:off x="1925" y="4436996"/>
          <a:ext cx="3153909" cy="988782"/>
        </a:xfrm>
        <a:prstGeom prst="rect">
          <a:avLst/>
        </a:prstGeom>
        <a:solidFill>
          <a:schemeClr val="accent2">
            <a:tint val="40000"/>
            <a:alpha val="90000"/>
            <a:hueOff val="-259090"/>
            <a:satOff val="25770"/>
            <a:lumOff val="1691"/>
            <a:alphaOff val="0"/>
          </a:schemeClr>
        </a:solidFill>
        <a:ln w="12700" cap="flat" cmpd="sng" algn="ctr">
          <a:solidFill>
            <a:schemeClr val="accent2">
              <a:tint val="40000"/>
              <a:alpha val="90000"/>
              <a:hueOff val="-259090"/>
              <a:satOff val="25770"/>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Physical count</a:t>
          </a:r>
        </a:p>
      </dsp:txBody>
      <dsp:txXfrm>
        <a:off x="1925" y="4436996"/>
        <a:ext cx="3153909" cy="988782"/>
      </dsp:txXfrm>
    </dsp:sp>
    <dsp:sp modelId="{0C207AE8-F1A3-4675-984B-0FCB2012CEEB}">
      <dsp:nvSpPr>
        <dsp:cNvPr id="0" name=""/>
        <dsp:cNvSpPr/>
      </dsp:nvSpPr>
      <dsp:spPr>
        <a:xfrm>
          <a:off x="3155835" y="4436996"/>
          <a:ext cx="3153909" cy="988782"/>
        </a:xfrm>
        <a:prstGeom prst="rect">
          <a:avLst/>
        </a:prstGeom>
        <a:solidFill>
          <a:schemeClr val="accent2">
            <a:tint val="40000"/>
            <a:alpha val="90000"/>
            <a:hueOff val="-388635"/>
            <a:satOff val="38655"/>
            <a:lumOff val="2536"/>
            <a:alphaOff val="0"/>
          </a:schemeClr>
        </a:solidFill>
        <a:ln w="12700" cap="flat" cmpd="sng" algn="ctr">
          <a:solidFill>
            <a:schemeClr val="accent2">
              <a:tint val="40000"/>
              <a:alpha val="90000"/>
              <a:hueOff val="-388635"/>
              <a:satOff val="38655"/>
              <a:lumOff val="25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Regression model</a:t>
          </a:r>
        </a:p>
      </dsp:txBody>
      <dsp:txXfrm>
        <a:off x="3155835" y="4436996"/>
        <a:ext cx="3153909" cy="988782"/>
      </dsp:txXfrm>
    </dsp:sp>
    <dsp:sp modelId="{E8878F35-F7DE-4884-9464-FA5F3A8858B3}">
      <dsp:nvSpPr>
        <dsp:cNvPr id="0" name=""/>
        <dsp:cNvSpPr/>
      </dsp:nvSpPr>
      <dsp:spPr>
        <a:xfrm>
          <a:off x="6309745" y="4436996"/>
          <a:ext cx="3153909" cy="988782"/>
        </a:xfrm>
        <a:prstGeom prst="rect">
          <a:avLst/>
        </a:prstGeom>
        <a:solidFill>
          <a:schemeClr val="accent2">
            <a:tint val="40000"/>
            <a:alpha val="90000"/>
            <a:hueOff val="-518179"/>
            <a:satOff val="51540"/>
            <a:lumOff val="3382"/>
            <a:alphaOff val="0"/>
          </a:schemeClr>
        </a:solidFill>
        <a:ln w="12700" cap="flat" cmpd="sng" algn="ctr">
          <a:solidFill>
            <a:schemeClr val="accent2">
              <a:tint val="40000"/>
              <a:alpha val="90000"/>
              <a:hueOff val="-518179"/>
              <a:satOff val="51540"/>
              <a:lumOff val="33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Predictive variables</a:t>
          </a:r>
        </a:p>
      </dsp:txBody>
      <dsp:txXfrm>
        <a:off x="6309745" y="4436996"/>
        <a:ext cx="3153909" cy="988782"/>
      </dsp:txXfrm>
    </dsp:sp>
    <dsp:sp modelId="{26DF4C97-D80B-4957-8291-94979B3F10D1}">
      <dsp:nvSpPr>
        <dsp:cNvPr id="0" name=""/>
        <dsp:cNvSpPr/>
      </dsp:nvSpPr>
      <dsp:spPr>
        <a:xfrm>
          <a:off x="9463654" y="4436996"/>
          <a:ext cx="3153909" cy="988782"/>
        </a:xfrm>
        <a:prstGeom prst="rect">
          <a:avLst/>
        </a:prstGeom>
        <a:solidFill>
          <a:schemeClr val="accent2">
            <a:tint val="40000"/>
            <a:alpha val="90000"/>
            <a:hueOff val="-647724"/>
            <a:satOff val="64425"/>
            <a:lumOff val="4227"/>
            <a:alphaOff val="0"/>
          </a:schemeClr>
        </a:solidFill>
        <a:ln w="12700" cap="flat" cmpd="sng" algn="ctr">
          <a:solidFill>
            <a:schemeClr val="accent2">
              <a:tint val="40000"/>
              <a:alpha val="90000"/>
              <a:hueOff val="-647724"/>
              <a:satOff val="64425"/>
              <a:lumOff val="42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Clusters (modified use in 2019)</a:t>
          </a:r>
        </a:p>
      </dsp:txBody>
      <dsp:txXfrm>
        <a:off x="9463654" y="4436996"/>
        <a:ext cx="3153909" cy="988782"/>
      </dsp:txXfrm>
    </dsp:sp>
    <dsp:sp modelId="{91B93BB4-0839-4AAC-9E72-99AF7C9D08EE}">
      <dsp:nvSpPr>
        <dsp:cNvPr id="0" name=""/>
        <dsp:cNvSpPr/>
      </dsp:nvSpPr>
      <dsp:spPr>
        <a:xfrm>
          <a:off x="12617564" y="4436996"/>
          <a:ext cx="3153909" cy="988782"/>
        </a:xfrm>
        <a:prstGeom prst="rect">
          <a:avLst/>
        </a:prstGeom>
        <a:solidFill>
          <a:schemeClr val="accent2">
            <a:tint val="40000"/>
            <a:alpha val="90000"/>
            <a:hueOff val="-777269"/>
            <a:satOff val="77310"/>
            <a:lumOff val="5073"/>
            <a:alphaOff val="0"/>
          </a:schemeClr>
        </a:solidFill>
        <a:ln w="12700" cap="flat" cmpd="sng" algn="ctr">
          <a:solidFill>
            <a:schemeClr val="accent2">
              <a:tint val="40000"/>
              <a:alpha val="90000"/>
              <a:hueOff val="-777269"/>
              <a:satOff val="77310"/>
              <a:lumOff val="50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Count Coordinator Confidence</a:t>
          </a:r>
        </a:p>
      </dsp:txBody>
      <dsp:txXfrm>
        <a:off x="12617564" y="4436996"/>
        <a:ext cx="3153909" cy="988782"/>
      </dsp:txXfrm>
    </dsp:sp>
    <dsp:sp modelId="{1A16E020-4207-4E58-A45E-4EB3CA207A90}">
      <dsp:nvSpPr>
        <dsp:cNvPr id="0" name=""/>
        <dsp:cNvSpPr/>
      </dsp:nvSpPr>
      <dsp:spPr>
        <a:xfrm rot="10800000">
          <a:off x="0" y="1538"/>
          <a:ext cx="15773400" cy="3306965"/>
        </a:xfrm>
        <a:prstGeom prst="upArrowCallout">
          <a:avLst/>
        </a:prstGeom>
        <a:solidFill>
          <a:schemeClr val="accent2">
            <a:hueOff val="-195072"/>
            <a:satOff val="76894"/>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t>First used in 2008</a:t>
          </a:r>
        </a:p>
      </dsp:txBody>
      <dsp:txXfrm rot="10800000">
        <a:off x="0" y="1538"/>
        <a:ext cx="15773400" cy="21487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Nunito Light"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Nunito Light" charset="0"/>
              </a:defRPr>
            </a:lvl1pPr>
          </a:lstStyle>
          <a:p>
            <a:fld id="{EFC10EE1-B198-C942-8235-326C972CBB30}" type="datetimeFigureOut">
              <a:rPr lang="en-US" smtClean="0"/>
              <a:pPr/>
              <a:t>9/15/2021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Nunito Light"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Nunito Light"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Nunito Light" charset="0"/>
        <a:ea typeface="+mn-ea"/>
        <a:cs typeface="+mn-cs"/>
      </a:defRPr>
    </a:lvl1pPr>
    <a:lvl2pPr marL="914217" algn="l" defTabSz="914217" rtl="0" eaLnBrk="1" latinLnBrk="0" hangingPunct="1">
      <a:defRPr sz="2400" b="0" i="0" kern="1200">
        <a:solidFill>
          <a:schemeClr val="tx1"/>
        </a:solidFill>
        <a:latin typeface="Nunito Light" charset="0"/>
        <a:ea typeface="+mn-ea"/>
        <a:cs typeface="+mn-cs"/>
      </a:defRPr>
    </a:lvl2pPr>
    <a:lvl3pPr marL="1828434" algn="l" defTabSz="914217" rtl="0" eaLnBrk="1" latinLnBrk="0" hangingPunct="1">
      <a:defRPr sz="2400" b="0" i="0" kern="1200">
        <a:solidFill>
          <a:schemeClr val="tx1"/>
        </a:solidFill>
        <a:latin typeface="Nunito Light" charset="0"/>
        <a:ea typeface="+mn-ea"/>
        <a:cs typeface="+mn-cs"/>
      </a:defRPr>
    </a:lvl3pPr>
    <a:lvl4pPr marL="2742651" algn="l" defTabSz="914217" rtl="0" eaLnBrk="1" latinLnBrk="0" hangingPunct="1">
      <a:defRPr sz="2400" b="0" i="0" kern="1200">
        <a:solidFill>
          <a:schemeClr val="tx1"/>
        </a:solidFill>
        <a:latin typeface="Nunito Light" charset="0"/>
        <a:ea typeface="+mn-ea"/>
        <a:cs typeface="+mn-cs"/>
      </a:defRPr>
    </a:lvl4pPr>
    <a:lvl5pPr marL="3656868" algn="l" defTabSz="914217" rtl="0" eaLnBrk="1" latinLnBrk="0" hangingPunct="1">
      <a:defRPr sz="2400" b="0" i="0" kern="1200">
        <a:solidFill>
          <a:schemeClr val="tx1"/>
        </a:solidFill>
        <a:latin typeface="Nuni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89425" y="-11796713"/>
            <a:ext cx="2215356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423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29</a:t>
            </a:fld>
            <a:endParaRPr lang="en-US"/>
          </a:p>
        </p:txBody>
      </p:sp>
    </p:spTree>
    <p:extLst>
      <p:ext uri="{BB962C8B-B14F-4D97-AF65-F5344CB8AC3E}">
        <p14:creationId xmlns:p14="http://schemas.microsoft.com/office/powerpoint/2010/main" val="166839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2020 Continuum of Care Competition Update</a:t>
            </a:r>
          </a:p>
          <a:p>
            <a:pPr marL="285750" indent="-285750">
              <a:buFont typeface="Arial" panose="020B0604020202020204" pitchFamily="34" charset="0"/>
              <a:buChar char="•"/>
            </a:pPr>
            <a:r>
              <a:rPr lang="en-US" sz="1400"/>
              <a:t>HUD is currently exploring alternative approaches to distributing FY 2020 CoC Program funds </a:t>
            </a:r>
          </a:p>
          <a:p>
            <a:pPr marL="1199967" lvl="1" indent="-285750">
              <a:buFont typeface="Arial" panose="020B0604020202020204" pitchFamily="34" charset="0"/>
              <a:buChar char="•"/>
            </a:pPr>
            <a:r>
              <a:rPr lang="en-US" sz="1400"/>
              <a:t>If pending legislation passes to allow automatic renewals, HUD expects to start contract process in December  </a:t>
            </a:r>
          </a:p>
          <a:p>
            <a:pPr marL="285750" indent="-285750">
              <a:buFont typeface="Arial" panose="020B0604020202020204" pitchFamily="34" charset="0"/>
              <a:buChar char="•"/>
            </a:pPr>
            <a:r>
              <a:rPr lang="en-US" sz="1400"/>
              <a:t>Absent Legislation, HUD will run full competition</a:t>
            </a:r>
          </a:p>
          <a:p>
            <a:pPr marL="285750" indent="-285750">
              <a:buFont typeface="Arial" panose="020B0604020202020204" pitchFamily="34" charset="0"/>
              <a:buChar char="•"/>
            </a:pPr>
            <a:r>
              <a:rPr lang="en-US" sz="1400"/>
              <a:t>Once HUD opens competition or releases more details, there will likely be a specially called meeting of the Standards, Rating, and Project Selection Committee as well as the CoC Board.</a:t>
            </a:r>
          </a:p>
          <a:p>
            <a:r>
              <a:rPr lang="en-US" sz="1400"/>
              <a:t>2020 Youth Homelessness Demonstration Program Competition Update</a:t>
            </a:r>
          </a:p>
          <a:p>
            <a:pPr marL="285750" indent="-285750">
              <a:buFont typeface="Arial" panose="020B0604020202020204" pitchFamily="34" charset="0"/>
              <a:buChar char="•"/>
            </a:pPr>
            <a:r>
              <a:rPr lang="en-US" sz="1400"/>
              <a:t>Expected at any time</a:t>
            </a:r>
          </a:p>
          <a:p>
            <a:pPr marL="285750" indent="-285750">
              <a:buFont typeface="Arial" panose="020B0604020202020204" pitchFamily="34" charset="0"/>
              <a:buChar char="•"/>
            </a:pPr>
            <a:r>
              <a:rPr lang="en-US" sz="1400"/>
              <a:t>HUD indicated that materials are working their way through clearance </a:t>
            </a:r>
          </a:p>
          <a:p>
            <a:pPr marL="285750" indent="-285750">
              <a:buFont typeface="Arial" panose="020B0604020202020204" pitchFamily="34" charset="0"/>
              <a:buChar char="•"/>
            </a:pPr>
            <a:r>
              <a:rPr lang="en-US" sz="1400"/>
              <a:t>Board review</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418734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2020 Continuum of Care Competition Update</a:t>
            </a:r>
          </a:p>
          <a:p>
            <a:pPr marL="285750" indent="-285750">
              <a:buFont typeface="Arial" panose="020B0604020202020204" pitchFamily="34" charset="0"/>
              <a:buChar char="•"/>
            </a:pPr>
            <a:r>
              <a:rPr lang="en-US" sz="1400"/>
              <a:t>HUD is currently exploring alternative approaches to distributing FY 2020 CoC Program funds </a:t>
            </a:r>
          </a:p>
          <a:p>
            <a:pPr marL="1199967" lvl="1" indent="-285750">
              <a:buFont typeface="Arial" panose="020B0604020202020204" pitchFamily="34" charset="0"/>
              <a:buChar char="•"/>
            </a:pPr>
            <a:r>
              <a:rPr lang="en-US" sz="1400"/>
              <a:t>If pending legislation passes to allow automatic renewals, HUD expects to start contract process in December  </a:t>
            </a:r>
          </a:p>
          <a:p>
            <a:pPr marL="285750" indent="-285750">
              <a:buFont typeface="Arial" panose="020B0604020202020204" pitchFamily="34" charset="0"/>
              <a:buChar char="•"/>
            </a:pPr>
            <a:r>
              <a:rPr lang="en-US" sz="1400"/>
              <a:t>Absent Legislation, HUD will run full competition</a:t>
            </a:r>
          </a:p>
          <a:p>
            <a:pPr marL="285750" indent="-285750">
              <a:buFont typeface="Arial" panose="020B0604020202020204" pitchFamily="34" charset="0"/>
              <a:buChar char="•"/>
            </a:pPr>
            <a:r>
              <a:rPr lang="en-US" sz="1400"/>
              <a:t>Once HUD opens competition or releases more details, there will likely be a specially called meeting of the Standards, Rating, and Project Selection Committee as well as the CoC Board.</a:t>
            </a:r>
          </a:p>
          <a:p>
            <a:r>
              <a:rPr lang="en-US" sz="1400"/>
              <a:t>2020 Youth Homelessness Demonstration Program Competition Update</a:t>
            </a:r>
          </a:p>
          <a:p>
            <a:pPr marL="285750" indent="-285750">
              <a:buFont typeface="Arial" panose="020B0604020202020204" pitchFamily="34" charset="0"/>
              <a:buChar char="•"/>
            </a:pPr>
            <a:r>
              <a:rPr lang="en-US" sz="1400"/>
              <a:t>Expected at any time</a:t>
            </a:r>
          </a:p>
          <a:p>
            <a:pPr marL="285750" indent="-285750">
              <a:buFont typeface="Arial" panose="020B0604020202020204" pitchFamily="34" charset="0"/>
              <a:buChar char="•"/>
            </a:pPr>
            <a:r>
              <a:rPr lang="en-US" sz="1400"/>
              <a:t>HUD indicated that materials are working their way through clearance </a:t>
            </a:r>
          </a:p>
          <a:p>
            <a:pPr marL="285750" indent="-285750">
              <a:buFont typeface="Arial" panose="020B0604020202020204" pitchFamily="34" charset="0"/>
              <a:buChar char="•"/>
            </a:pPr>
            <a:r>
              <a:rPr lang="en-US" sz="1400"/>
              <a:t>Board review</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31</a:t>
            </a:fld>
            <a:endParaRPr lang="en-US"/>
          </a:p>
        </p:txBody>
      </p:sp>
    </p:spTree>
    <p:extLst>
      <p:ext uri="{BB962C8B-B14F-4D97-AF65-F5344CB8AC3E}">
        <p14:creationId xmlns:p14="http://schemas.microsoft.com/office/powerpoint/2010/main" val="16124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contains all important dates related to the federal reporting process. I encourage everyone to print this timeline out and have it posted somewhere and/or create calendar notifications. </a:t>
            </a:r>
          </a:p>
          <a:p>
            <a:endParaRPr lang="en-US" dirty="0"/>
          </a:p>
          <a:p>
            <a:r>
              <a:rPr lang="en-US" b="1" dirty="0"/>
              <a:t>[Read Slide with below added notes]</a:t>
            </a:r>
          </a:p>
          <a:p>
            <a:pPr marL="342900" indent="-342900">
              <a:buFont typeface="Arial" panose="020B0604020202020204" pitchFamily="34" charset="0"/>
              <a:buChar char="•"/>
            </a:pPr>
            <a:r>
              <a:rPr lang="en-US" dirty="0"/>
              <a:t>Training part 2- will consist of details specific to the SimTech Solutions Application used to capture data for the PIT</a:t>
            </a:r>
          </a:p>
          <a:p>
            <a:pPr marL="342900" indent="-342900">
              <a:buFont typeface="Arial" panose="020B0604020202020204" pitchFamily="34" charset="0"/>
              <a:buChar char="•"/>
            </a:pPr>
            <a:r>
              <a:rPr lang="en-US" dirty="0"/>
              <a:t>The provider-level survey is the survey used to capture all sheltered homeless data for the PIT and HIC</a:t>
            </a:r>
          </a:p>
          <a:p>
            <a:pPr marL="342900" indent="-342900">
              <a:buFont typeface="Arial" panose="020B0604020202020204" pitchFamily="34" charset="0"/>
              <a:buChar char="•"/>
            </a:pPr>
            <a:r>
              <a:rPr lang="en-US" dirty="0"/>
              <a:t>During the month of February DCA will follow up with Count Coordinators and agencies related to data submission</a:t>
            </a:r>
          </a:p>
          <a:p>
            <a:pPr marL="342900" indent="-342900">
              <a:buFont typeface="Arial" panose="020B0604020202020204" pitchFamily="34" charset="0"/>
              <a:buChar char="•"/>
            </a:pPr>
            <a:r>
              <a:rPr lang="en-US" dirty="0"/>
              <a:t>During the month of March, the HMIS team will be conducting an extensive verification process of data submission</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58381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PIT Count Planning consist of:  </a:t>
            </a:r>
            <a:r>
              <a:rPr lang="en-US" altLang="en-US" b="1" dirty="0"/>
              <a:t>READ PIT COUNT PLANNING</a:t>
            </a:r>
          </a:p>
          <a:p>
            <a:pPr marL="174708" indent="-174708" defTabSz="931774">
              <a:buFont typeface="Arial" panose="020B0604020202020204" pitchFamily="34" charset="0"/>
              <a:buChar char="•"/>
              <a:defRPr/>
            </a:pPr>
            <a:r>
              <a:rPr lang="en-US" b="0" dirty="0"/>
              <a:t>DQ- collecting accurate data </a:t>
            </a:r>
          </a:p>
          <a:p>
            <a:pPr marL="174708" indent="-174708" defTabSz="931774">
              <a:buFont typeface="Arial" panose="020B0604020202020204" pitchFamily="34" charset="0"/>
              <a:buChar char="•"/>
              <a:defRPr/>
            </a:pPr>
            <a:r>
              <a:rPr lang="en-US" b="0" dirty="0"/>
              <a:t>Survey Development- in order to collect the demographic and characteristic information, this is done through a survey</a:t>
            </a:r>
          </a:p>
          <a:p>
            <a:pPr marL="0" indent="0" defTabSz="931774">
              <a:buFont typeface="Arial" panose="020B0604020202020204" pitchFamily="34" charset="0"/>
              <a:buNone/>
              <a:defRPr/>
            </a:pPr>
            <a:endParaRPr lang="en-US" b="0" dirty="0"/>
          </a:p>
          <a:p>
            <a:pPr marL="174708" indent="-174708" defTabSz="931774">
              <a:buFont typeface="Arial" panose="020B0604020202020204" pitchFamily="34" charset="0"/>
              <a:buChar char="•"/>
              <a:defRPr/>
            </a:pPr>
            <a:r>
              <a:rPr lang="en-US" b="0" dirty="0"/>
              <a:t>Because the Balance of State consist of 152 counties, organizationally the CoC recruits County Count Coordinators and empower coordinators to completely plan and execute the PIT count locally. This is a role that is unique to balance of state CoC among other Georgia </a:t>
            </a:r>
            <a:r>
              <a:rPr lang="en-US" b="0" dirty="0" err="1"/>
              <a:t>CoCs</a:t>
            </a:r>
            <a:r>
              <a:rPr lang="en-US" b="0" dirty="0"/>
              <a:t>.</a:t>
            </a:r>
          </a:p>
          <a:p>
            <a:pPr defTabSz="931774">
              <a:defRPr/>
            </a:pPr>
            <a:endParaRPr lang="en-US" b="0" dirty="0"/>
          </a:p>
          <a:p>
            <a:pPr marL="174708" indent="-174708" defTabSz="931774">
              <a:buFont typeface="Arial" panose="020B0604020202020204" pitchFamily="34" charset="0"/>
              <a:buChar char="•"/>
              <a:defRPr/>
            </a:pPr>
            <a:r>
              <a:rPr lang="en-US" b="0" dirty="0"/>
              <a:t>There is a lot of planning that goes into executing the PIT count. To further paint a visual, in order to collect information, on the night of the count, many volunteers will canvass the street for persons experiencing unsheltered homelessness and will conduct a survey on the individuals confirmed as meeting HUD’s definition of homelessness. Because of new COVID guidelines the count will vary in which Michael Thomas will give a more in depth presentation of these changes. </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61696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US" baseline="0" dirty="0"/>
              <a:t>Regression Model- </a:t>
            </a:r>
            <a:r>
              <a:rPr lang="en-US" sz="1200" b="0" i="0" kern="1200" dirty="0">
                <a:solidFill>
                  <a:schemeClr val="tx1"/>
                </a:solidFill>
                <a:effectLst/>
                <a:latin typeface="+mn-lt"/>
                <a:ea typeface="+mn-ea"/>
                <a:cs typeface="+mn-cs"/>
              </a:rPr>
              <a:t>In statistical modeling, regression analysis is a set of statistical processes for estimating the relationships between a dependent variable and one or more independent variables</a:t>
            </a:r>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303"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Significant changes: </a:t>
            </a:r>
          </a:p>
          <a:p>
            <a:pPr marL="0" marR="0" lvl="0" indent="0" algn="l" defTabSz="914303"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Use of the Counting Us App provided more accurate data submission and greater number of use of data </a:t>
            </a:r>
          </a:p>
          <a:p>
            <a:pPr marL="0" marR="0" lvl="0" indent="0" algn="l" defTabSz="914303"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Simtech solutions increased the accuracy of the predictive model</a:t>
            </a:r>
            <a:endParaRPr lang="en-US" baseline="0"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03586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the trend line, unsheltered homelessness is overall declining though we witnessed a slight increase this year with 2,262 persons. </a:t>
            </a:r>
          </a:p>
          <a:p>
            <a:r>
              <a:rPr lang="en-US" dirty="0"/>
              <a:t>I’ll get into more details as to why we think we witnessed an increase in some later slides</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89958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trend line looks much like the unsheltered PIT </a:t>
            </a:r>
          </a:p>
          <a:p>
            <a:r>
              <a:rPr lang="en-US" dirty="0"/>
              <a:t>This graph represents a 13% increase from 2017</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93388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 </a:t>
            </a:r>
          </a:p>
          <a:p>
            <a:endParaRPr lang="en-US" b="1" dirty="0"/>
          </a:p>
          <a:p>
            <a:r>
              <a:rPr lang="en-US" dirty="0"/>
              <a:t>Again, the Balance of State uses this provider-level survey to capture both the Housing Inventory data which is the number of beds and units available on the night of the count that are dedicated to serve persons who are homeless AND the sheltered point in time count which is the census of all sheltered persons experiencing homelessness. This information helps the Balance of State understand our sheltered and housing bed capacity as well as utilization rate of our bed capacity on the night of the count. </a:t>
            </a:r>
          </a:p>
          <a:p>
            <a:endParaRPr lang="en-US" dirty="0"/>
          </a:p>
          <a:p>
            <a:r>
              <a:rPr lang="en-US" dirty="0"/>
              <a:t>It is imperative that we receive a completed survey from all homeless assistance projects within the Balance of State CoC to capture an accurate depiction of homelessness reported to HUD. All homeless assistance projects meaning those who are funded and non-funded, projects that utilize our HMIS system for data collection and non-HMIS participating agencies. </a:t>
            </a:r>
          </a:p>
          <a:p>
            <a:endParaRPr lang="en-US" dirty="0"/>
          </a:p>
          <a:p>
            <a:r>
              <a:rPr lang="en-US" dirty="0"/>
              <a:t>Polling Question</a:t>
            </a:r>
          </a:p>
          <a:p>
            <a:endParaRPr lang="en-US" dirty="0"/>
          </a:p>
          <a:p>
            <a:r>
              <a:rPr lang="en-US" dirty="0"/>
              <a:t>Who should submit a Sheltered Homeless Survey also known as the provider-level survey?</a:t>
            </a:r>
          </a:p>
          <a:p>
            <a:pPr marL="457200" indent="-457200">
              <a:buFont typeface="+mj-lt"/>
              <a:buAutoNum type="alphaLcParenR"/>
            </a:pPr>
            <a:r>
              <a:rPr lang="en-US" dirty="0"/>
              <a:t>Only funded projects within the Balance of State CoC</a:t>
            </a:r>
          </a:p>
          <a:p>
            <a:pPr marL="457200" marR="0" lvl="0" indent="-457200" algn="l" defTabSz="914217" rtl="0" eaLnBrk="1" fontAlgn="auto" latinLnBrk="0" hangingPunct="1">
              <a:lnSpc>
                <a:spcPct val="100000"/>
              </a:lnSpc>
              <a:spcBef>
                <a:spcPts val="0"/>
              </a:spcBef>
              <a:spcAft>
                <a:spcPts val="0"/>
              </a:spcAft>
              <a:buClrTx/>
              <a:buSzTx/>
              <a:buFont typeface="+mj-lt"/>
              <a:buAutoNum type="alphaLcParenR"/>
              <a:tabLst/>
              <a:defRPr/>
            </a:pPr>
            <a:r>
              <a:rPr lang="en-US" dirty="0"/>
              <a:t>Only HMIS-participating agencies within the Balance of State CoC</a:t>
            </a:r>
          </a:p>
          <a:p>
            <a:pPr marL="457200" marR="0" lvl="0" indent="-457200" algn="l" defTabSz="914217" rtl="0" eaLnBrk="1" fontAlgn="auto" latinLnBrk="0" hangingPunct="1">
              <a:lnSpc>
                <a:spcPct val="100000"/>
              </a:lnSpc>
              <a:spcBef>
                <a:spcPts val="0"/>
              </a:spcBef>
              <a:spcAft>
                <a:spcPts val="0"/>
              </a:spcAft>
              <a:buClrTx/>
              <a:buSzTx/>
              <a:buFont typeface="+mj-lt"/>
              <a:buAutoNum type="alphaLcParenR"/>
              <a:tabLst/>
              <a:defRPr/>
            </a:pPr>
            <a:r>
              <a:rPr lang="en-US" dirty="0"/>
              <a:t>Only Emergency Sheltering projects within the Balance of State CoC</a:t>
            </a:r>
          </a:p>
          <a:p>
            <a:pPr marL="457200" marR="0" lvl="0" indent="-457200" algn="l" defTabSz="914217" rtl="0" eaLnBrk="1" fontAlgn="auto" latinLnBrk="0" hangingPunct="1">
              <a:lnSpc>
                <a:spcPct val="100000"/>
              </a:lnSpc>
              <a:spcBef>
                <a:spcPts val="0"/>
              </a:spcBef>
              <a:spcAft>
                <a:spcPts val="0"/>
              </a:spcAft>
              <a:buClrTx/>
              <a:buSzTx/>
              <a:buFont typeface="+mj-lt"/>
              <a:buAutoNum type="alphaLcParenR"/>
              <a:tabLst/>
              <a:defRPr/>
            </a:pPr>
            <a:r>
              <a:rPr lang="en-US" b="1" dirty="0"/>
              <a:t>All homeless assistance projects (Emergency shelter, Transitional Housing, Permanent Support Housing, Rapid-</a:t>
            </a:r>
            <a:r>
              <a:rPr lang="en-US" b="1" dirty="0" err="1"/>
              <a:t>ReHousing</a:t>
            </a:r>
            <a:r>
              <a:rPr lang="en-US" b="1" dirty="0"/>
              <a:t>) within the Balance of State CoC</a:t>
            </a:r>
          </a:p>
          <a:p>
            <a:pPr marL="457200" marR="0" lvl="0" indent="-457200" algn="l" defTabSz="914217" rtl="0" eaLnBrk="1" fontAlgn="auto" latinLnBrk="0" hangingPunct="1">
              <a:lnSpc>
                <a:spcPct val="100000"/>
              </a:lnSpc>
              <a:spcBef>
                <a:spcPts val="0"/>
              </a:spcBef>
              <a:spcAft>
                <a:spcPts val="0"/>
              </a:spcAft>
              <a:buClrTx/>
              <a:buSzTx/>
              <a:buFont typeface="+mj-lt"/>
              <a:buAutoNum type="alphaLcParenR"/>
              <a:tabLst/>
              <a:defRPr/>
            </a:pPr>
            <a:endParaRPr lang="en-US" dirty="0"/>
          </a:p>
          <a:p>
            <a:pPr marL="457200" indent="-457200">
              <a:buFont typeface="+mj-lt"/>
              <a:buAutoNum type="alphaLcParenR"/>
            </a:pPr>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57621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from the trend line, unsheltered homelessness is overall declining though we witnessed a slight increase this year with 1,921 persons. </a:t>
            </a:r>
          </a:p>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Constantia"/>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61481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5</a:t>
            </a:fld>
            <a:endParaRPr lang="en-US"/>
          </a:p>
        </p:txBody>
      </p:sp>
    </p:spTree>
    <p:extLst>
      <p:ext uri="{BB962C8B-B14F-4D97-AF65-F5344CB8AC3E}">
        <p14:creationId xmlns:p14="http://schemas.microsoft.com/office/powerpoint/2010/main" val="2134546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53</a:t>
            </a:fld>
            <a:endParaRPr lang="en-US"/>
          </a:p>
        </p:txBody>
      </p:sp>
    </p:spTree>
    <p:extLst>
      <p:ext uri="{BB962C8B-B14F-4D97-AF65-F5344CB8AC3E}">
        <p14:creationId xmlns:p14="http://schemas.microsoft.com/office/powerpoint/2010/main" val="361671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BC640D2E-0C1A-4418-8763-9BB732EB1D20}" type="slidenum">
              <a:rPr kumimoji="0" lang="en-US" sz="1200" b="0" i="0" u="none" strike="noStrike" kern="1200" cap="none" spc="0" normalizeH="0" baseline="0" noProof="0" smtClean="0">
                <a:ln>
                  <a:noFill/>
                </a:ln>
                <a:solidFill>
                  <a:prstClr val="black"/>
                </a:solidFill>
                <a:effectLst/>
                <a:uLnTx/>
                <a:uFillTx/>
                <a:latin typeface="Nuni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Nunito Light" charset="0"/>
              <a:ea typeface="+mn-ea"/>
              <a:cs typeface="+mn-cs"/>
            </a:endParaRPr>
          </a:p>
        </p:txBody>
      </p:sp>
    </p:spTree>
    <p:extLst>
      <p:ext uri="{BB962C8B-B14F-4D97-AF65-F5344CB8AC3E}">
        <p14:creationId xmlns:p14="http://schemas.microsoft.com/office/powerpoint/2010/main" val="211746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Tab B: Committee Member Appointments</a:t>
            </a:r>
          </a:p>
          <a:p>
            <a:endParaRPr lang="en-US" sz="1400"/>
          </a:p>
          <a:p>
            <a:r>
              <a:rPr lang="en-US" sz="1400"/>
              <a:t>Committee Appointments proposed for:</a:t>
            </a:r>
          </a:p>
          <a:p>
            <a:pPr marL="285750" indent="-285750">
              <a:buFont typeface="Arial" panose="020B0604020202020204" pitchFamily="34" charset="0"/>
              <a:buChar char="•"/>
            </a:pPr>
            <a:r>
              <a:rPr lang="en-US" sz="1400"/>
              <a:t>Assessment, Placement, and Services Committee</a:t>
            </a:r>
          </a:p>
          <a:p>
            <a:pPr marL="285750" indent="-285750">
              <a:buFont typeface="Arial" panose="020B0604020202020204" pitchFamily="34" charset="0"/>
              <a:buChar char="•"/>
            </a:pPr>
            <a:r>
              <a:rPr lang="en-US" sz="1400"/>
              <a:t>Homeless Management Information Systems Committee</a:t>
            </a: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80552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11</a:t>
            </a:fld>
            <a:endParaRPr lang="en-US"/>
          </a:p>
        </p:txBody>
      </p:sp>
    </p:spTree>
    <p:extLst>
      <p:ext uri="{BB962C8B-B14F-4D97-AF65-F5344CB8AC3E}">
        <p14:creationId xmlns:p14="http://schemas.microsoft.com/office/powerpoint/2010/main" val="216616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78558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25</a:t>
            </a:fld>
            <a:endParaRPr lang="en-US"/>
          </a:p>
        </p:txBody>
      </p:sp>
    </p:spTree>
    <p:extLst>
      <p:ext uri="{BB962C8B-B14F-4D97-AF65-F5344CB8AC3E}">
        <p14:creationId xmlns:p14="http://schemas.microsoft.com/office/powerpoint/2010/main" val="339857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2020 Continuum of Care Competition Update</a:t>
            </a:r>
          </a:p>
          <a:p>
            <a:pPr marL="285750" indent="-285750">
              <a:buFont typeface="Arial" panose="020B0604020202020204" pitchFamily="34" charset="0"/>
              <a:buChar char="•"/>
            </a:pPr>
            <a:r>
              <a:rPr lang="en-US" sz="1400"/>
              <a:t>HUD is currently exploring alternative approaches to distributing FY 2020 CoC Program funds </a:t>
            </a:r>
          </a:p>
          <a:p>
            <a:pPr marL="1199967" lvl="1" indent="-285750">
              <a:buFont typeface="Arial" panose="020B0604020202020204" pitchFamily="34" charset="0"/>
              <a:buChar char="•"/>
            </a:pPr>
            <a:r>
              <a:rPr lang="en-US" sz="1400"/>
              <a:t>If pending legislation passes to allow automatic renewals, HUD expects to start contract process in December  </a:t>
            </a:r>
          </a:p>
          <a:p>
            <a:pPr marL="285750" indent="-285750">
              <a:buFont typeface="Arial" panose="020B0604020202020204" pitchFamily="34" charset="0"/>
              <a:buChar char="•"/>
            </a:pPr>
            <a:r>
              <a:rPr lang="en-US" sz="1400"/>
              <a:t>Absent Legislation, HUD will run full competition</a:t>
            </a:r>
          </a:p>
          <a:p>
            <a:pPr marL="285750" indent="-285750">
              <a:buFont typeface="Arial" panose="020B0604020202020204" pitchFamily="34" charset="0"/>
              <a:buChar char="•"/>
            </a:pPr>
            <a:r>
              <a:rPr lang="en-US" sz="1400"/>
              <a:t>Once HUD opens competition or releases more details, there will likely be a specially called meeting of the Standards, Rating, and Project Selection Committee as well as the CoC Board.</a:t>
            </a:r>
          </a:p>
          <a:p>
            <a:r>
              <a:rPr lang="en-US" sz="1400"/>
              <a:t>2020 Youth Homelessness Demonstration Program Competition Update</a:t>
            </a:r>
          </a:p>
          <a:p>
            <a:pPr marL="285750" indent="-285750">
              <a:buFont typeface="Arial" panose="020B0604020202020204" pitchFamily="34" charset="0"/>
              <a:buChar char="•"/>
            </a:pPr>
            <a:r>
              <a:rPr lang="en-US" sz="1400"/>
              <a:t>Expected at any time</a:t>
            </a:r>
          </a:p>
          <a:p>
            <a:pPr marL="285750" indent="-285750">
              <a:buFont typeface="Arial" panose="020B0604020202020204" pitchFamily="34" charset="0"/>
              <a:buChar char="•"/>
            </a:pPr>
            <a:r>
              <a:rPr lang="en-US" sz="1400"/>
              <a:t>HUD indicated that materials are working their way through clearance </a:t>
            </a:r>
          </a:p>
          <a:p>
            <a:pPr marL="285750" indent="-285750">
              <a:buFont typeface="Arial" panose="020B0604020202020204" pitchFamily="34" charset="0"/>
              <a:buChar char="•"/>
            </a:pPr>
            <a:r>
              <a:rPr lang="en-US" sz="1400"/>
              <a:t>Board review</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119983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2020 Continuum of Care Competition Update</a:t>
            </a:r>
          </a:p>
          <a:p>
            <a:pPr marL="285750" indent="-285750">
              <a:buFont typeface="Arial" panose="020B0604020202020204" pitchFamily="34" charset="0"/>
              <a:buChar char="•"/>
            </a:pPr>
            <a:r>
              <a:rPr lang="en-US" sz="1400"/>
              <a:t>HUD is currently exploring alternative approaches to distributing FY 2020 CoC Program funds </a:t>
            </a:r>
          </a:p>
          <a:p>
            <a:pPr marL="1199967" lvl="1" indent="-285750">
              <a:buFont typeface="Arial" panose="020B0604020202020204" pitchFamily="34" charset="0"/>
              <a:buChar char="•"/>
            </a:pPr>
            <a:r>
              <a:rPr lang="en-US" sz="1400"/>
              <a:t>If pending legislation passes to allow automatic renewals, HUD expects to start contract process in December  </a:t>
            </a:r>
          </a:p>
          <a:p>
            <a:pPr marL="285750" indent="-285750">
              <a:buFont typeface="Arial" panose="020B0604020202020204" pitchFamily="34" charset="0"/>
              <a:buChar char="•"/>
            </a:pPr>
            <a:r>
              <a:rPr lang="en-US" sz="1400"/>
              <a:t>Absent Legislation, HUD will run full competition</a:t>
            </a:r>
          </a:p>
          <a:p>
            <a:pPr marL="285750" indent="-285750">
              <a:buFont typeface="Arial" panose="020B0604020202020204" pitchFamily="34" charset="0"/>
              <a:buChar char="•"/>
            </a:pPr>
            <a:r>
              <a:rPr lang="en-US" sz="1400"/>
              <a:t>Once HUD opens competition or releases more details, there will likely be a specially called meeting of the Standards, Rating, and Project Selection Committee as well as the CoC Board.</a:t>
            </a:r>
          </a:p>
          <a:p>
            <a:r>
              <a:rPr lang="en-US" sz="1400"/>
              <a:t>2020 Youth Homelessness Demonstration Program Competition Update</a:t>
            </a:r>
          </a:p>
          <a:p>
            <a:pPr marL="285750" indent="-285750">
              <a:buFont typeface="Arial" panose="020B0604020202020204" pitchFamily="34" charset="0"/>
              <a:buChar char="•"/>
            </a:pPr>
            <a:r>
              <a:rPr lang="en-US" sz="1400"/>
              <a:t>Expected at any time</a:t>
            </a:r>
          </a:p>
          <a:p>
            <a:pPr marL="285750" indent="-285750">
              <a:buFont typeface="Arial" panose="020B0604020202020204" pitchFamily="34" charset="0"/>
              <a:buChar char="•"/>
            </a:pPr>
            <a:r>
              <a:rPr lang="en-US" sz="1400"/>
              <a:t>HUD indicated that materials are working their way through clearance </a:t>
            </a:r>
          </a:p>
          <a:p>
            <a:pPr marL="285750" indent="-285750">
              <a:buFont typeface="Arial" panose="020B0604020202020204" pitchFamily="34" charset="0"/>
              <a:buChar char="•"/>
            </a:pPr>
            <a:r>
              <a:rPr lang="en-US" sz="1400"/>
              <a:t>Board review</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27</a:t>
            </a:fld>
            <a:endParaRPr lang="en-US"/>
          </a:p>
        </p:txBody>
      </p:sp>
    </p:spTree>
    <p:extLst>
      <p:ext uri="{BB962C8B-B14F-4D97-AF65-F5344CB8AC3E}">
        <p14:creationId xmlns:p14="http://schemas.microsoft.com/office/powerpoint/2010/main" val="171905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2020 Continuum of Care Competition Update</a:t>
            </a:r>
          </a:p>
          <a:p>
            <a:pPr marL="285750" indent="-285750">
              <a:buFont typeface="Arial" panose="020B0604020202020204" pitchFamily="34" charset="0"/>
              <a:buChar char="•"/>
            </a:pPr>
            <a:r>
              <a:rPr lang="en-US" sz="1400"/>
              <a:t>HUD is currently exploring alternative approaches to distributing FY 2020 CoC Program funds </a:t>
            </a:r>
          </a:p>
          <a:p>
            <a:pPr marL="1199967" lvl="1" indent="-285750">
              <a:buFont typeface="Arial" panose="020B0604020202020204" pitchFamily="34" charset="0"/>
              <a:buChar char="•"/>
            </a:pPr>
            <a:r>
              <a:rPr lang="en-US" sz="1400"/>
              <a:t>If pending legislation passes to allow automatic renewals, HUD expects to start contract process in December  </a:t>
            </a:r>
          </a:p>
          <a:p>
            <a:pPr marL="285750" indent="-285750">
              <a:buFont typeface="Arial" panose="020B0604020202020204" pitchFamily="34" charset="0"/>
              <a:buChar char="•"/>
            </a:pPr>
            <a:r>
              <a:rPr lang="en-US" sz="1400"/>
              <a:t>Absent Legislation, HUD will run full competition</a:t>
            </a:r>
          </a:p>
          <a:p>
            <a:pPr marL="285750" indent="-285750">
              <a:buFont typeface="Arial" panose="020B0604020202020204" pitchFamily="34" charset="0"/>
              <a:buChar char="•"/>
            </a:pPr>
            <a:r>
              <a:rPr lang="en-US" sz="1400"/>
              <a:t>Once HUD opens competition or releases more details, there will likely be a specially called meeting of the Standards, Rating, and Project Selection Committee as well as the CoC Board.</a:t>
            </a:r>
          </a:p>
          <a:p>
            <a:r>
              <a:rPr lang="en-US" sz="1400"/>
              <a:t>2020 Youth Homelessness Demonstration Program Competition Update</a:t>
            </a:r>
          </a:p>
          <a:p>
            <a:pPr marL="285750" indent="-285750">
              <a:buFont typeface="Arial" panose="020B0604020202020204" pitchFamily="34" charset="0"/>
              <a:buChar char="•"/>
            </a:pPr>
            <a:r>
              <a:rPr lang="en-US" sz="1400"/>
              <a:t>Expected at any time</a:t>
            </a:r>
          </a:p>
          <a:p>
            <a:pPr marL="285750" indent="-285750">
              <a:buFont typeface="Arial" panose="020B0604020202020204" pitchFamily="34" charset="0"/>
              <a:buChar char="•"/>
            </a:pPr>
            <a:r>
              <a:rPr lang="en-US" sz="1400"/>
              <a:t>HUD indicated that materials are working their way through clearance </a:t>
            </a:r>
          </a:p>
          <a:p>
            <a:pPr marL="285750" indent="-285750">
              <a:buFont typeface="Arial" panose="020B0604020202020204" pitchFamily="34" charset="0"/>
              <a:buChar char="•"/>
            </a:pPr>
            <a:r>
              <a:rPr lang="en-US" sz="1400"/>
              <a:t>Board review</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224183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29" name="Text Placeholder 28">
            <a:extLst>
              <a:ext uri="{FF2B5EF4-FFF2-40B4-BE49-F238E27FC236}">
                <a16:creationId xmlns:a16="http://schemas.microsoft.com/office/drawing/2014/main" id="{433F070C-0166-4804-B505-59E6B3ED7961}"/>
              </a:ext>
            </a:extLst>
          </p:cNvPr>
          <p:cNvSpPr>
            <a:spLocks noGrp="1"/>
          </p:cNvSpPr>
          <p:nvPr>
            <p:ph type="body" sz="quarter" idx="10"/>
          </p:nvPr>
        </p:nvSpPr>
        <p:spPr>
          <a:xfrm>
            <a:off x="2133600" y="3370263"/>
            <a:ext cx="9430871" cy="679132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5BD95895-EA7A-4967-BD15-639BF6D8067D}"/>
              </a:ext>
            </a:extLst>
          </p:cNvPr>
          <p:cNvSpPr>
            <a:spLocks noGrp="1"/>
          </p:cNvSpPr>
          <p:nvPr>
            <p:ph type="body" sz="quarter" idx="11"/>
          </p:nvPr>
        </p:nvSpPr>
        <p:spPr>
          <a:xfrm>
            <a:off x="12729597" y="3338393"/>
            <a:ext cx="9430871" cy="68897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itle 31">
            <a:extLst>
              <a:ext uri="{FF2B5EF4-FFF2-40B4-BE49-F238E27FC236}">
                <a16:creationId xmlns:a16="http://schemas.microsoft.com/office/drawing/2014/main" id="{9E891065-A820-498C-8FF0-5BF7C34C06CE}"/>
              </a:ext>
            </a:extLst>
          </p:cNvPr>
          <p:cNvSpPr>
            <a:spLocks noGrp="1"/>
          </p:cNvSpPr>
          <p:nvPr>
            <p:ph type="title"/>
          </p:nvPr>
        </p:nvSpPr>
        <p:spPr>
          <a:xfrm>
            <a:off x="1676400" y="730251"/>
            <a:ext cx="21024850" cy="2027216"/>
          </a:xfrm>
          <a:prstGeom prst="rect">
            <a:avLst/>
          </a:prstGeom>
        </p:spPr>
        <p:txBody>
          <a:bodyPr/>
          <a:lstStyle>
            <a:lvl1pPr>
              <a:defRPr>
                <a:latin typeface="+mj-lt"/>
              </a:defRPr>
            </a:lvl1pPr>
          </a:lstStyle>
          <a:p>
            <a:r>
              <a:rPr lang="en-US"/>
              <a:t>Click to edit Master 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652" y="5486401"/>
            <a:ext cx="18990021" cy="3346450"/>
          </a:xfrm>
        </p:spPr>
        <p:txBody>
          <a:bodyPr anchor="t"/>
          <a:lstStyle>
            <a:lvl1pPr marL="0" indent="0">
              <a:buNone/>
              <a:defRPr sz="5600">
                <a:solidFill>
                  <a:schemeClr val="tx2"/>
                </a:solidFill>
              </a:defRPr>
            </a:lvl1pPr>
            <a:lvl2pPr>
              <a:buNone/>
              <a:defRPr sz="3600">
                <a:solidFill>
                  <a:schemeClr val="tx1">
                    <a:tint val="75000"/>
                  </a:schemeClr>
                </a:solidFill>
              </a:defRPr>
            </a:lvl2pPr>
            <a:lvl3pPr>
              <a:buNone/>
              <a:defRPr sz="3200">
                <a:solidFill>
                  <a:schemeClr val="tx1">
                    <a:tint val="75000"/>
                  </a:schemeClr>
                </a:solidFill>
              </a:defRPr>
            </a:lvl3pPr>
            <a:lvl4pPr>
              <a:buNone/>
              <a:defRPr sz="2800">
                <a:solidFill>
                  <a:schemeClr val="tx1">
                    <a:tint val="75000"/>
                  </a:schemeClr>
                </a:solidFill>
              </a:defRPr>
            </a:lvl4pPr>
            <a:lvl5pPr>
              <a:buNone/>
              <a:defRPr sz="28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3048000"/>
            <a:ext cx="24377650" cy="2286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8" name="Rectangle 7"/>
          <p:cNvSpPr/>
          <p:nvPr/>
        </p:nvSpPr>
        <p:spPr>
          <a:xfrm>
            <a:off x="0" y="3200400"/>
            <a:ext cx="3453500" cy="1981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9" name="Rectangle 8"/>
          <p:cNvSpPr/>
          <p:nvPr/>
        </p:nvSpPr>
        <p:spPr>
          <a:xfrm>
            <a:off x="3656647" y="3200400"/>
            <a:ext cx="20721003" cy="1981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2" name="Title 1"/>
          <p:cNvSpPr>
            <a:spLocks noGrp="1"/>
          </p:cNvSpPr>
          <p:nvPr>
            <p:ph type="title"/>
          </p:nvPr>
        </p:nvSpPr>
        <p:spPr>
          <a:xfrm>
            <a:off x="3656648" y="3200400"/>
            <a:ext cx="20314708" cy="1981200"/>
          </a:xfrm>
        </p:spPr>
        <p:txBody>
          <a:bodyPr/>
          <a:lstStyle>
            <a:lvl1pPr algn="l">
              <a:buNone/>
              <a:defRPr sz="88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88754298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grpSp>
        <p:nvGrpSpPr>
          <p:cNvPr id="49" name="Group 48"/>
          <p:cNvGrpSpPr/>
          <p:nvPr/>
        </p:nvGrpSpPr>
        <p:grpSpPr>
          <a:xfrm rot="10800000">
            <a:off x="-24963" y="10969127"/>
            <a:ext cx="24535153" cy="4304370"/>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401" y="730251"/>
            <a:ext cx="21024849" cy="2651126"/>
          </a:xfrm>
          <a:prstGeom prst="rect">
            <a:avLst/>
          </a:prstGeom>
        </p:spPr>
        <p:txBody>
          <a:bodyPr/>
          <a:lstStyle>
            <a:lvl1pPr>
              <a:defRPr>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DD8A2AF0-8544-4962-8CD0-4D3519F0A937}"/>
              </a:ext>
            </a:extLst>
          </p:cNvPr>
          <p:cNvSpPr>
            <a:spLocks noGrp="1"/>
          </p:cNvSpPr>
          <p:nvPr>
            <p:ph type="body" sz="quarter" idx="10"/>
          </p:nvPr>
        </p:nvSpPr>
        <p:spPr>
          <a:xfrm>
            <a:off x="1676401" y="4253796"/>
            <a:ext cx="21024849" cy="6612644"/>
          </a:xfrm>
          <a:prstGeom prst="rect">
            <a:avLst/>
          </a:prstGeo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Tree>
    <p:extLst>
      <p:ext uri="{BB962C8B-B14F-4D97-AF65-F5344CB8AC3E}">
        <p14:creationId xmlns:p14="http://schemas.microsoft.com/office/powerpoint/2010/main" val="3891157148"/>
      </p:ext>
    </p:extLst>
  </p:cSld>
  <p:clrMapOvr>
    <a:masterClrMapping/>
  </p:clrMapOvr>
  <p:transition advClick="0"/>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grpSp>
        <p:nvGrpSpPr>
          <p:cNvPr id="2" name="Group 1"/>
          <p:cNvGrpSpPr/>
          <p:nvPr/>
        </p:nvGrpSpPr>
        <p:grpSpPr>
          <a:xfrm rot="10800000">
            <a:off x="-23446" y="10974731"/>
            <a:ext cx="24535153" cy="4304370"/>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29" name="Text Placeholder 28">
            <a:extLst>
              <a:ext uri="{FF2B5EF4-FFF2-40B4-BE49-F238E27FC236}">
                <a16:creationId xmlns:a16="http://schemas.microsoft.com/office/drawing/2014/main" id="{433F070C-0166-4804-B505-59E6B3ED7961}"/>
              </a:ext>
            </a:extLst>
          </p:cNvPr>
          <p:cNvSpPr>
            <a:spLocks noGrp="1"/>
          </p:cNvSpPr>
          <p:nvPr>
            <p:ph type="body" sz="quarter" idx="10"/>
          </p:nvPr>
        </p:nvSpPr>
        <p:spPr>
          <a:xfrm>
            <a:off x="2133602" y="3370265"/>
            <a:ext cx="9430871" cy="679132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5BD95895-EA7A-4967-BD15-639BF6D8067D}"/>
              </a:ext>
            </a:extLst>
          </p:cNvPr>
          <p:cNvSpPr>
            <a:spLocks noGrp="1"/>
          </p:cNvSpPr>
          <p:nvPr>
            <p:ph type="body" sz="quarter" idx="11"/>
          </p:nvPr>
        </p:nvSpPr>
        <p:spPr>
          <a:xfrm>
            <a:off x="12729596" y="3338395"/>
            <a:ext cx="9430871" cy="688975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itle 31">
            <a:extLst>
              <a:ext uri="{FF2B5EF4-FFF2-40B4-BE49-F238E27FC236}">
                <a16:creationId xmlns:a16="http://schemas.microsoft.com/office/drawing/2014/main" id="{9E891065-A820-498C-8FF0-5BF7C34C06CE}"/>
              </a:ext>
            </a:extLst>
          </p:cNvPr>
          <p:cNvSpPr>
            <a:spLocks noGrp="1"/>
          </p:cNvSpPr>
          <p:nvPr>
            <p:ph type="title"/>
          </p:nvPr>
        </p:nvSpPr>
        <p:spPr>
          <a:xfrm>
            <a:off x="1676401" y="730252"/>
            <a:ext cx="21024849" cy="2027216"/>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478602255"/>
      </p:ext>
    </p:extLst>
  </p:cSld>
  <p:clrMapOvr>
    <a:masterClrMapping/>
  </p:clrMapOvr>
  <p:transition advClick="0"/>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grpSp>
        <p:nvGrpSpPr>
          <p:cNvPr id="2" name="Group 1"/>
          <p:cNvGrpSpPr/>
          <p:nvPr/>
        </p:nvGrpSpPr>
        <p:grpSpPr>
          <a:xfrm rot="10800000">
            <a:off x="-23446" y="10974731"/>
            <a:ext cx="24535153" cy="4304370"/>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30" name="Text Placeholder 29">
            <a:extLst>
              <a:ext uri="{FF2B5EF4-FFF2-40B4-BE49-F238E27FC236}">
                <a16:creationId xmlns:a16="http://schemas.microsoft.com/office/drawing/2014/main" id="{D20278F0-A7EE-4C0F-AE34-0F63E88B4D41}"/>
              </a:ext>
            </a:extLst>
          </p:cNvPr>
          <p:cNvSpPr>
            <a:spLocks noGrp="1"/>
          </p:cNvSpPr>
          <p:nvPr>
            <p:ph type="body" sz="quarter" idx="10"/>
          </p:nvPr>
        </p:nvSpPr>
        <p:spPr>
          <a:xfrm>
            <a:off x="1400138" y="4075380"/>
            <a:ext cx="6669087"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9">
            <a:extLst>
              <a:ext uri="{FF2B5EF4-FFF2-40B4-BE49-F238E27FC236}">
                <a16:creationId xmlns:a16="http://schemas.microsoft.com/office/drawing/2014/main" id="{FA9BF0F8-15A7-4935-BB15-9992397DF44C}"/>
              </a:ext>
            </a:extLst>
          </p:cNvPr>
          <p:cNvSpPr>
            <a:spLocks noGrp="1"/>
          </p:cNvSpPr>
          <p:nvPr>
            <p:ph type="body" sz="quarter" idx="11"/>
          </p:nvPr>
        </p:nvSpPr>
        <p:spPr>
          <a:xfrm>
            <a:off x="16306119" y="4075380"/>
            <a:ext cx="6669087"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9">
            <a:extLst>
              <a:ext uri="{FF2B5EF4-FFF2-40B4-BE49-F238E27FC236}">
                <a16:creationId xmlns:a16="http://schemas.microsoft.com/office/drawing/2014/main" id="{FBCC1BAF-5D04-4417-B1CD-ECAC8329000C}"/>
              </a:ext>
            </a:extLst>
          </p:cNvPr>
          <p:cNvSpPr>
            <a:spLocks noGrp="1"/>
          </p:cNvSpPr>
          <p:nvPr>
            <p:ph type="body" sz="quarter" idx="12"/>
          </p:nvPr>
        </p:nvSpPr>
        <p:spPr>
          <a:xfrm>
            <a:off x="8853127" y="4070350"/>
            <a:ext cx="6669087"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43">
            <a:extLst>
              <a:ext uri="{FF2B5EF4-FFF2-40B4-BE49-F238E27FC236}">
                <a16:creationId xmlns:a16="http://schemas.microsoft.com/office/drawing/2014/main" id="{BE037159-B21C-422F-8067-D747ABA80537}"/>
              </a:ext>
            </a:extLst>
          </p:cNvPr>
          <p:cNvSpPr>
            <a:spLocks noGrp="1"/>
          </p:cNvSpPr>
          <p:nvPr>
            <p:ph type="title"/>
          </p:nvPr>
        </p:nvSpPr>
        <p:spPr>
          <a:xfrm>
            <a:off x="1676401" y="730252"/>
            <a:ext cx="21024849" cy="1786232"/>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156560642"/>
      </p:ext>
    </p:extLst>
  </p:cSld>
  <p:clrMapOvr>
    <a:masterClrMapping/>
  </p:clrMapOvr>
  <p:transition advClick="0"/>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Welcome Mess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20AD4-248A-4070-B79E-6CFF4FAFA7C7}"/>
              </a:ext>
            </a:extLst>
          </p:cNvPr>
          <p:cNvSpPr/>
          <p:nvPr/>
        </p:nvSpPr>
        <p:spPr>
          <a:xfrm>
            <a:off x="1" y="0"/>
            <a:ext cx="1135194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lumMod val="50000"/>
                </a:schemeClr>
              </a:solidFill>
              <a:latin typeface="Nunito Light" charset="0"/>
            </a:endParaRPr>
          </a:p>
        </p:txBody>
      </p:sp>
      <p:sp>
        <p:nvSpPr>
          <p:cNvPr id="29" name="Picture Placeholder 13"/>
          <p:cNvSpPr>
            <a:spLocks noGrp="1"/>
          </p:cNvSpPr>
          <p:nvPr>
            <p:ph type="pic" sz="quarter" idx="14"/>
          </p:nvPr>
        </p:nvSpPr>
        <p:spPr>
          <a:xfrm>
            <a:off x="14433684" y="3094762"/>
            <a:ext cx="6550131" cy="7515924"/>
          </a:xfrm>
          <a:prstGeom prst="rect">
            <a:avLst/>
          </a:prstGeom>
          <a:solidFill>
            <a:schemeClr val="bg1">
              <a:lumMod val="95000"/>
            </a:schemeClr>
          </a:solidFill>
          <a:effectLst/>
        </p:spPr>
        <p:txBody>
          <a:bodyPr>
            <a:normAutofit/>
          </a:bodyPr>
          <a:lstStyle>
            <a:lvl1pPr marL="0" indent="0">
              <a:buNone/>
              <a:defRPr sz="1800" b="0" i="0">
                <a:ln>
                  <a:noFill/>
                </a:ln>
                <a:solidFill>
                  <a:schemeClr val="tx2"/>
                </a:solidFill>
                <a:latin typeface="Nunito Light" charset="0"/>
                <a:ea typeface="Nunito Light" charset="0"/>
                <a:cs typeface="Nunito Light" charset="0"/>
              </a:defRPr>
            </a:lvl1pPr>
          </a:lstStyle>
          <a:p>
            <a:r>
              <a:rPr lang="en-US"/>
              <a:t>Click icon to add picture</a:t>
            </a:r>
          </a:p>
        </p:txBody>
      </p:sp>
      <p:sp>
        <p:nvSpPr>
          <p:cNvPr id="3" name="Text Placeholder 2">
            <a:extLst>
              <a:ext uri="{FF2B5EF4-FFF2-40B4-BE49-F238E27FC236}">
                <a16:creationId xmlns:a16="http://schemas.microsoft.com/office/drawing/2014/main" id="{0A3714AD-FA2E-4F39-A54A-FD2E9E5003C6}"/>
              </a:ext>
            </a:extLst>
          </p:cNvPr>
          <p:cNvSpPr>
            <a:spLocks noGrp="1"/>
          </p:cNvSpPr>
          <p:nvPr>
            <p:ph type="body" sz="quarter" idx="15"/>
          </p:nvPr>
        </p:nvSpPr>
        <p:spPr>
          <a:xfrm>
            <a:off x="1435827" y="3094762"/>
            <a:ext cx="8801870" cy="7515924"/>
          </a:xfrm>
          <a:prstGeom prst="rect">
            <a:avLst/>
          </a:prstGeo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097854"/>
      </p:ext>
    </p:extLst>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6B2CF7-0E70-4B13-AF20-5E4E34F1911D}"/>
              </a:ext>
            </a:extLst>
          </p:cNvPr>
          <p:cNvGrpSpPr/>
          <p:nvPr/>
        </p:nvGrpSpPr>
        <p:grpSpPr>
          <a:xfrm>
            <a:off x="1" y="-1582767"/>
            <a:ext cx="24535153" cy="4304370"/>
            <a:chOff x="0" y="-156114"/>
            <a:chExt cx="24535152" cy="4304369"/>
          </a:xfrm>
        </p:grpSpPr>
        <p:sp>
          <p:nvSpPr>
            <p:cNvPr id="6" name="Freeform 130">
              <a:extLst>
                <a:ext uri="{FF2B5EF4-FFF2-40B4-BE49-F238E27FC236}">
                  <a16:creationId xmlns:a16="http://schemas.microsoft.com/office/drawing/2014/main" id="{B82AF1FE-44EB-4941-B4B4-ACE317CC5608}"/>
                </a:ext>
              </a:extLst>
            </p:cNvPr>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a:latin typeface="Nunito Light" charset="0"/>
              </a:endParaRPr>
            </a:p>
          </p:txBody>
        </p:sp>
        <p:sp>
          <p:nvSpPr>
            <p:cNvPr id="7" name="Freeform 131">
              <a:extLst>
                <a:ext uri="{FF2B5EF4-FFF2-40B4-BE49-F238E27FC236}">
                  <a16:creationId xmlns:a16="http://schemas.microsoft.com/office/drawing/2014/main" id="{7125398F-1D77-4BF8-B489-530A4A7C2634}"/>
                </a:ext>
              </a:extLst>
            </p:cNvPr>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a:latin typeface="Nunito Light" charset="0"/>
              </a:endParaRPr>
            </a:p>
          </p:txBody>
        </p:sp>
        <p:sp>
          <p:nvSpPr>
            <p:cNvPr id="8" name="Freeform 132">
              <a:extLst>
                <a:ext uri="{FF2B5EF4-FFF2-40B4-BE49-F238E27FC236}">
                  <a16:creationId xmlns:a16="http://schemas.microsoft.com/office/drawing/2014/main" id="{B2B1DB02-886D-4A0F-9CE1-8A4F7B2E5910}"/>
                </a:ext>
              </a:extLst>
            </p:cNvPr>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a:latin typeface="Nunito Light" charset="0"/>
              </a:endParaRPr>
            </a:p>
          </p:txBody>
        </p:sp>
        <p:sp>
          <p:nvSpPr>
            <p:cNvPr id="9" name="Freeform 133">
              <a:extLst>
                <a:ext uri="{FF2B5EF4-FFF2-40B4-BE49-F238E27FC236}">
                  <a16:creationId xmlns:a16="http://schemas.microsoft.com/office/drawing/2014/main" id="{A8418F68-F582-4A55-9390-F6D4EBD8E16D}"/>
                </a:ext>
              </a:extLst>
            </p:cNvPr>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a:latin typeface="Nunito Light" charset="0"/>
              </a:endParaRPr>
            </a:p>
          </p:txBody>
        </p:sp>
        <p:sp>
          <p:nvSpPr>
            <p:cNvPr id="10" name="Freeform 134">
              <a:extLst>
                <a:ext uri="{FF2B5EF4-FFF2-40B4-BE49-F238E27FC236}">
                  <a16:creationId xmlns:a16="http://schemas.microsoft.com/office/drawing/2014/main" id="{D0EFF7BC-F770-472B-B7F7-1D1C7DF6E7D1}"/>
                </a:ext>
              </a:extLst>
            </p:cNvPr>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a:latin typeface="Nunito Light" charset="0"/>
              </a:endParaRPr>
            </a:p>
          </p:txBody>
        </p:sp>
        <p:sp>
          <p:nvSpPr>
            <p:cNvPr id="11" name="Freeform 135">
              <a:extLst>
                <a:ext uri="{FF2B5EF4-FFF2-40B4-BE49-F238E27FC236}">
                  <a16:creationId xmlns:a16="http://schemas.microsoft.com/office/drawing/2014/main" id="{BEAE1B10-43C6-41A7-8E03-D416B59472C4}"/>
                </a:ext>
              </a:extLst>
            </p:cNvPr>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a:latin typeface="Nunito Light" charset="0"/>
              </a:endParaRPr>
            </a:p>
          </p:txBody>
        </p:sp>
        <p:sp>
          <p:nvSpPr>
            <p:cNvPr id="12" name="Freeform 136">
              <a:extLst>
                <a:ext uri="{FF2B5EF4-FFF2-40B4-BE49-F238E27FC236}">
                  <a16:creationId xmlns:a16="http://schemas.microsoft.com/office/drawing/2014/main" id="{2F7DB26C-3002-4265-B159-766D03E29959}"/>
                </a:ext>
              </a:extLst>
            </p:cNvPr>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a:latin typeface="Nunito Light" charset="0"/>
              </a:endParaRPr>
            </a:p>
          </p:txBody>
        </p:sp>
        <p:sp>
          <p:nvSpPr>
            <p:cNvPr id="13" name="Freeform 137">
              <a:extLst>
                <a:ext uri="{FF2B5EF4-FFF2-40B4-BE49-F238E27FC236}">
                  <a16:creationId xmlns:a16="http://schemas.microsoft.com/office/drawing/2014/main" id="{9F179140-548A-4B8E-BDD5-3C117B06B8AD}"/>
                </a:ext>
              </a:extLst>
            </p:cNvPr>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a:latin typeface="Nunito Light" charset="0"/>
              </a:endParaRPr>
            </a:p>
          </p:txBody>
        </p:sp>
        <p:sp>
          <p:nvSpPr>
            <p:cNvPr id="14" name="Freeform 138">
              <a:extLst>
                <a:ext uri="{FF2B5EF4-FFF2-40B4-BE49-F238E27FC236}">
                  <a16:creationId xmlns:a16="http://schemas.microsoft.com/office/drawing/2014/main" id="{DE75C889-A6BE-458E-9CAE-FE98EDAA2A32}"/>
                </a:ext>
              </a:extLst>
            </p:cNvPr>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a:latin typeface="Nunito Light" charset="0"/>
              </a:endParaRPr>
            </a:p>
          </p:txBody>
        </p:sp>
        <p:sp>
          <p:nvSpPr>
            <p:cNvPr id="15" name="Freeform 139">
              <a:extLst>
                <a:ext uri="{FF2B5EF4-FFF2-40B4-BE49-F238E27FC236}">
                  <a16:creationId xmlns:a16="http://schemas.microsoft.com/office/drawing/2014/main" id="{A4210FCD-D640-4C61-9C9B-CBAA9468DD77}"/>
                </a:ext>
              </a:extLst>
            </p:cNvPr>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a:latin typeface="Nunito Light" charset="0"/>
              </a:endParaRPr>
            </a:p>
          </p:txBody>
        </p:sp>
        <p:sp>
          <p:nvSpPr>
            <p:cNvPr id="16" name="Freeform 13">
              <a:extLst>
                <a:ext uri="{FF2B5EF4-FFF2-40B4-BE49-F238E27FC236}">
                  <a16:creationId xmlns:a16="http://schemas.microsoft.com/office/drawing/2014/main" id="{A0DCE87B-EA05-4FAD-91BF-68CEBFC00569}"/>
                </a:ext>
              </a:extLst>
            </p:cNvPr>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a:latin typeface="Nunito Light" charset="0"/>
              </a:endParaRPr>
            </a:p>
          </p:txBody>
        </p:sp>
        <p:sp>
          <p:nvSpPr>
            <p:cNvPr id="17" name="Freeform 14">
              <a:extLst>
                <a:ext uri="{FF2B5EF4-FFF2-40B4-BE49-F238E27FC236}">
                  <a16:creationId xmlns:a16="http://schemas.microsoft.com/office/drawing/2014/main" id="{BA086AAC-9471-4D18-B12D-DE49D1927C25}"/>
                </a:ext>
              </a:extLst>
            </p:cNvPr>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a:latin typeface="Nunito Light" charset="0"/>
              </a:endParaRPr>
            </a:p>
          </p:txBody>
        </p:sp>
        <p:sp>
          <p:nvSpPr>
            <p:cNvPr id="18" name="Freeform 15">
              <a:extLst>
                <a:ext uri="{FF2B5EF4-FFF2-40B4-BE49-F238E27FC236}">
                  <a16:creationId xmlns:a16="http://schemas.microsoft.com/office/drawing/2014/main" id="{F7BFB4B5-3E07-41D2-96FE-C839E3B0C0AC}"/>
                </a:ext>
              </a:extLst>
            </p:cNvPr>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a:latin typeface="Nunito Light" charset="0"/>
              </a:endParaRPr>
            </a:p>
          </p:txBody>
        </p:sp>
        <p:sp>
          <p:nvSpPr>
            <p:cNvPr id="19" name="Freeform 16">
              <a:extLst>
                <a:ext uri="{FF2B5EF4-FFF2-40B4-BE49-F238E27FC236}">
                  <a16:creationId xmlns:a16="http://schemas.microsoft.com/office/drawing/2014/main" id="{AE48CFBA-CEA7-4458-B80C-8ADD0881DC4D}"/>
                </a:ext>
              </a:extLst>
            </p:cNvPr>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a:latin typeface="Nunito Light" charset="0"/>
              </a:endParaRPr>
            </a:p>
          </p:txBody>
        </p:sp>
        <p:sp>
          <p:nvSpPr>
            <p:cNvPr id="20" name="Freeform 17">
              <a:extLst>
                <a:ext uri="{FF2B5EF4-FFF2-40B4-BE49-F238E27FC236}">
                  <a16:creationId xmlns:a16="http://schemas.microsoft.com/office/drawing/2014/main" id="{4DE53C89-C6CC-45BB-AE89-7E38A8796434}"/>
                </a:ext>
              </a:extLst>
            </p:cNvPr>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a:latin typeface="Nunito Light" charset="0"/>
              </a:endParaRPr>
            </a:p>
          </p:txBody>
        </p:sp>
        <p:sp>
          <p:nvSpPr>
            <p:cNvPr id="21" name="Freeform 18">
              <a:extLst>
                <a:ext uri="{FF2B5EF4-FFF2-40B4-BE49-F238E27FC236}">
                  <a16:creationId xmlns:a16="http://schemas.microsoft.com/office/drawing/2014/main" id="{A8C17C56-B994-40CA-8E34-4C4BA2CE2328}"/>
                </a:ext>
              </a:extLst>
            </p:cNvPr>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a:latin typeface="Nunito Light" charset="0"/>
              </a:endParaRPr>
            </a:p>
          </p:txBody>
        </p:sp>
        <p:sp>
          <p:nvSpPr>
            <p:cNvPr id="22" name="Freeform 19">
              <a:extLst>
                <a:ext uri="{FF2B5EF4-FFF2-40B4-BE49-F238E27FC236}">
                  <a16:creationId xmlns:a16="http://schemas.microsoft.com/office/drawing/2014/main" id="{D9F178E1-4E12-4131-8137-FA70CFD6149E}"/>
                </a:ext>
              </a:extLst>
            </p:cNvPr>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a:latin typeface="Nunito Light" charset="0"/>
              </a:endParaRPr>
            </a:p>
          </p:txBody>
        </p:sp>
        <p:sp>
          <p:nvSpPr>
            <p:cNvPr id="23" name="Freeform 20">
              <a:extLst>
                <a:ext uri="{FF2B5EF4-FFF2-40B4-BE49-F238E27FC236}">
                  <a16:creationId xmlns:a16="http://schemas.microsoft.com/office/drawing/2014/main" id="{CF1A50DA-B598-4643-BC82-56DDBAF2B89E}"/>
                </a:ext>
              </a:extLst>
            </p:cNvPr>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a:latin typeface="Nunito Light" charset="0"/>
              </a:endParaRPr>
            </a:p>
          </p:txBody>
        </p:sp>
        <p:sp>
          <p:nvSpPr>
            <p:cNvPr id="24" name="Freeform 21">
              <a:extLst>
                <a:ext uri="{FF2B5EF4-FFF2-40B4-BE49-F238E27FC236}">
                  <a16:creationId xmlns:a16="http://schemas.microsoft.com/office/drawing/2014/main" id="{FA88E0F4-4074-40A2-8693-121174ECF582}"/>
                </a:ext>
              </a:extLst>
            </p:cNvPr>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a:latin typeface="Nunito Light" charset="0"/>
              </a:endParaRPr>
            </a:p>
          </p:txBody>
        </p:sp>
        <p:sp>
          <p:nvSpPr>
            <p:cNvPr id="25" name="Freeform 22">
              <a:extLst>
                <a:ext uri="{FF2B5EF4-FFF2-40B4-BE49-F238E27FC236}">
                  <a16:creationId xmlns:a16="http://schemas.microsoft.com/office/drawing/2014/main" id="{BBAD1DA1-0212-472A-9628-2D03BFE2F77D}"/>
                </a:ext>
              </a:extLst>
            </p:cNvPr>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a:latin typeface="Nunito Light" charset="0"/>
              </a:endParaRPr>
            </a:p>
          </p:txBody>
        </p:sp>
        <p:sp>
          <p:nvSpPr>
            <p:cNvPr id="26" name="Freeform 23">
              <a:extLst>
                <a:ext uri="{FF2B5EF4-FFF2-40B4-BE49-F238E27FC236}">
                  <a16:creationId xmlns:a16="http://schemas.microsoft.com/office/drawing/2014/main" id="{1ABB5E29-FB15-4561-9CEF-662445AA3DA4}"/>
                </a:ext>
              </a:extLst>
            </p:cNvPr>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a:latin typeface="Nunito Light" charset="0"/>
              </a:endParaRPr>
            </a:p>
          </p:txBody>
        </p:sp>
        <p:sp>
          <p:nvSpPr>
            <p:cNvPr id="27" name="Freeform 24">
              <a:extLst>
                <a:ext uri="{FF2B5EF4-FFF2-40B4-BE49-F238E27FC236}">
                  <a16:creationId xmlns:a16="http://schemas.microsoft.com/office/drawing/2014/main" id="{8AFBACE4-8F13-4A5A-8025-09011D0EBB8D}"/>
                </a:ext>
              </a:extLst>
            </p:cNvPr>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a:latin typeface="Nunito Light" charset="0"/>
              </a:endParaRPr>
            </a:p>
          </p:txBody>
        </p:sp>
        <p:sp>
          <p:nvSpPr>
            <p:cNvPr id="28" name="Freeform 25">
              <a:extLst>
                <a:ext uri="{FF2B5EF4-FFF2-40B4-BE49-F238E27FC236}">
                  <a16:creationId xmlns:a16="http://schemas.microsoft.com/office/drawing/2014/main" id="{33E713D7-97F2-4482-B4F2-BD32A3419861}"/>
                </a:ext>
              </a:extLst>
            </p:cNvPr>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a:latin typeface="Nunito Light" charset="0"/>
              </a:endParaRPr>
            </a:p>
          </p:txBody>
        </p:sp>
        <p:sp>
          <p:nvSpPr>
            <p:cNvPr id="29" name="Freeform 26">
              <a:extLst>
                <a:ext uri="{FF2B5EF4-FFF2-40B4-BE49-F238E27FC236}">
                  <a16:creationId xmlns:a16="http://schemas.microsoft.com/office/drawing/2014/main" id="{ECB4D932-3189-4141-9BEC-0A7906A85750}"/>
                </a:ext>
              </a:extLst>
            </p:cNvPr>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a:latin typeface="Nunito Light" charset="0"/>
              </a:endParaRPr>
            </a:p>
          </p:txBody>
        </p:sp>
        <p:sp>
          <p:nvSpPr>
            <p:cNvPr id="30" name="Freeform 12">
              <a:extLst>
                <a:ext uri="{FF2B5EF4-FFF2-40B4-BE49-F238E27FC236}">
                  <a16:creationId xmlns:a16="http://schemas.microsoft.com/office/drawing/2014/main" id="{20CE6FFA-BB60-49C0-9697-CCC0C4323A7A}"/>
                </a:ext>
              </a:extLst>
            </p:cNvPr>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a:latin typeface="Nunito Light" charset="0"/>
              </a:endParaRPr>
            </a:p>
          </p:txBody>
        </p:sp>
      </p:grpSp>
      <p:pic>
        <p:nvPicPr>
          <p:cNvPr id="31" name="Picture 30">
            <a:extLst>
              <a:ext uri="{FF2B5EF4-FFF2-40B4-BE49-F238E27FC236}">
                <a16:creationId xmlns:a16="http://schemas.microsoft.com/office/drawing/2014/main" id="{96C360B4-A474-4EF0-90E8-A21611A12F83}"/>
              </a:ext>
            </a:extLst>
          </p:cNvPr>
          <p:cNvPicPr>
            <a:picLocks noChangeAspect="1"/>
          </p:cNvPicPr>
          <p:nvPr/>
        </p:nvPicPr>
        <p:blipFill>
          <a:blip r:embed="rId2"/>
          <a:stretch>
            <a:fillRect/>
          </a:stretch>
        </p:blipFill>
        <p:spPr>
          <a:xfrm>
            <a:off x="8240180" y="9347445"/>
            <a:ext cx="7897295" cy="2890514"/>
          </a:xfrm>
          <a:prstGeom prst="rect">
            <a:avLst/>
          </a:prstGeom>
        </p:spPr>
      </p:pic>
      <p:sp>
        <p:nvSpPr>
          <p:cNvPr id="32" name="Title 31">
            <a:extLst>
              <a:ext uri="{FF2B5EF4-FFF2-40B4-BE49-F238E27FC236}">
                <a16:creationId xmlns:a16="http://schemas.microsoft.com/office/drawing/2014/main" id="{CC6C8EDB-C95F-43D9-AFE6-0532D24074C0}"/>
              </a:ext>
            </a:extLst>
          </p:cNvPr>
          <p:cNvSpPr>
            <a:spLocks noGrp="1"/>
          </p:cNvSpPr>
          <p:nvPr>
            <p:ph type="title"/>
          </p:nvPr>
        </p:nvSpPr>
        <p:spPr>
          <a:xfrm>
            <a:off x="1571455" y="5705461"/>
            <a:ext cx="21024849" cy="1642810"/>
          </a:xfrm>
          <a:prstGeom prst="rect">
            <a:avLst/>
          </a:prstGeom>
        </p:spPr>
        <p:txBody>
          <a:bodyPr anchor="b"/>
          <a:lstStyle>
            <a:lvl1pPr algn="ctr">
              <a:defRPr sz="6602">
                <a:latin typeface="+mj-lt"/>
              </a:defRPr>
            </a:lvl1pPr>
          </a:lstStyle>
          <a:p>
            <a:r>
              <a:rPr lang="en-US"/>
              <a:t>Click to edit Master title style</a:t>
            </a:r>
          </a:p>
        </p:txBody>
      </p:sp>
      <p:sp>
        <p:nvSpPr>
          <p:cNvPr id="34" name="Text Placeholder 33">
            <a:extLst>
              <a:ext uri="{FF2B5EF4-FFF2-40B4-BE49-F238E27FC236}">
                <a16:creationId xmlns:a16="http://schemas.microsoft.com/office/drawing/2014/main" id="{42CB7C0B-9645-4344-A430-CB3F6622CB80}"/>
              </a:ext>
            </a:extLst>
          </p:cNvPr>
          <p:cNvSpPr>
            <a:spLocks noGrp="1"/>
          </p:cNvSpPr>
          <p:nvPr>
            <p:ph type="body" sz="quarter" idx="10"/>
          </p:nvPr>
        </p:nvSpPr>
        <p:spPr>
          <a:xfrm>
            <a:off x="8050214" y="7477126"/>
            <a:ext cx="7897812" cy="968376"/>
          </a:xfrm>
          <a:prstGeom prst="rect">
            <a:avLst/>
          </a:prstGeom>
        </p:spPr>
        <p:txBody>
          <a:bodyPr/>
          <a:lstStyle>
            <a:lvl1pPr marL="0" indent="0" algn="ctr">
              <a:buNone/>
              <a:defRPr sz="21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stStyle>
          <a:p>
            <a:pPr lvl="0"/>
            <a:r>
              <a:rPr lang="en-US"/>
              <a:t>Click to edit Master text styles</a:t>
            </a:r>
          </a:p>
        </p:txBody>
      </p:sp>
    </p:spTree>
    <p:extLst>
      <p:ext uri="{BB962C8B-B14F-4D97-AF65-F5344CB8AC3E}">
        <p14:creationId xmlns:p14="http://schemas.microsoft.com/office/powerpoint/2010/main" val="2885551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grpSp>
        <p:nvGrpSpPr>
          <p:cNvPr id="49" name="Group 48"/>
          <p:cNvGrpSpPr/>
          <p:nvPr/>
        </p:nvGrpSpPr>
        <p:grpSpPr>
          <a:xfrm rot="10800000">
            <a:off x="-24963" y="10969127"/>
            <a:ext cx="24535153" cy="4304370"/>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401" y="730252"/>
            <a:ext cx="21024849" cy="1786232"/>
          </a:xfrm>
          <a:prstGeom prst="rect">
            <a:avLst/>
          </a:prstGeom>
        </p:spPr>
        <p:txBody>
          <a:bodyPr/>
          <a:lstStyle>
            <a:lvl1pPr>
              <a:defRPr>
                <a:latin typeface="+mj-lt"/>
              </a:defRPr>
            </a:lvl1pPr>
          </a:lstStyle>
          <a:p>
            <a:r>
              <a:rPr lang="en-US"/>
              <a:t>Click to edit Master title style</a:t>
            </a:r>
          </a:p>
        </p:txBody>
      </p:sp>
      <p:sp>
        <p:nvSpPr>
          <p:cNvPr id="5" name="Table Placeholder 4">
            <a:extLst>
              <a:ext uri="{FF2B5EF4-FFF2-40B4-BE49-F238E27FC236}">
                <a16:creationId xmlns:a16="http://schemas.microsoft.com/office/drawing/2014/main" id="{180232F5-694D-43EA-856D-7584B5349FC6}"/>
              </a:ext>
            </a:extLst>
          </p:cNvPr>
          <p:cNvSpPr>
            <a:spLocks noGrp="1"/>
          </p:cNvSpPr>
          <p:nvPr>
            <p:ph type="tbl" sz="quarter" idx="10"/>
          </p:nvPr>
        </p:nvSpPr>
        <p:spPr>
          <a:xfrm>
            <a:off x="3774144" y="3226553"/>
            <a:ext cx="14917738" cy="7640638"/>
          </a:xfrm>
          <a:prstGeom prst="rect">
            <a:avLst/>
          </a:prstGeom>
        </p:spPr>
        <p:txBody>
          <a:bodyPr/>
          <a:lstStyle>
            <a:lvl1pPr marL="0" indent="0">
              <a:buNone/>
              <a:defRPr/>
            </a:lvl1pPr>
          </a:lstStyle>
          <a:p>
            <a:r>
              <a:rPr lang="en-US"/>
              <a:t>Click icon to add table</a:t>
            </a:r>
          </a:p>
        </p:txBody>
      </p:sp>
    </p:spTree>
    <p:extLst>
      <p:ext uri="{BB962C8B-B14F-4D97-AF65-F5344CB8AC3E}">
        <p14:creationId xmlns:p14="http://schemas.microsoft.com/office/powerpoint/2010/main" val="2130037283"/>
      </p:ext>
    </p:extLst>
  </p:cSld>
  <p:clrMapOvr>
    <a:masterClrMapping/>
  </p:clrMapOvr>
  <p:transition advClick="0"/>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dy and Image">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4054688" y="3483453"/>
            <a:ext cx="7801264" cy="6505106"/>
          </a:xfrm>
          <a:prstGeom prst="rect">
            <a:avLst/>
          </a:prstGeom>
          <a:solidFill>
            <a:schemeClr val="bg1">
              <a:lumMod val="95000"/>
            </a:schemeClr>
          </a:solidFill>
          <a:effectLst/>
        </p:spPr>
        <p:txBody>
          <a:bodyPr>
            <a:normAutofit/>
          </a:bodyPr>
          <a:lstStyle>
            <a:lvl1pPr marL="0" indent="0">
              <a:buNone/>
              <a:defRPr sz="1800" b="0" i="0">
                <a:ln>
                  <a:noFill/>
                </a:ln>
                <a:solidFill>
                  <a:schemeClr val="tx2"/>
                </a:solidFill>
                <a:latin typeface="Nunito Light" charset="0"/>
                <a:ea typeface="Nunito Light" charset="0"/>
                <a:cs typeface="Nunito Light" charset="0"/>
              </a:defRPr>
            </a:lvl1pPr>
          </a:lstStyle>
          <a:p>
            <a:r>
              <a:rPr lang="en-US"/>
              <a:t>Click icon to add picture</a:t>
            </a:r>
          </a:p>
        </p:txBody>
      </p:sp>
      <p:grpSp>
        <p:nvGrpSpPr>
          <p:cNvPr id="9" name="Group 8"/>
          <p:cNvGrpSpPr/>
          <p:nvPr/>
        </p:nvGrpSpPr>
        <p:grpSpPr>
          <a:xfrm rot="10800000">
            <a:off x="-23446" y="10974731"/>
            <a:ext cx="24535153" cy="4304370"/>
            <a:chOff x="0" y="-156114"/>
            <a:chExt cx="24535152" cy="4304369"/>
          </a:xfrm>
        </p:grpSpPr>
        <p:sp>
          <p:nvSpPr>
            <p:cNvPr id="10" name="Freeform 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11" name="Freeform 1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2" name="Freeform 1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3" name="Freeform 1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4" name="Freeform 1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5" name="Freeform 1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6" name="Freeform 1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7" name="Freeform 1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9" name="Freeform 1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20" name="Freeform 1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2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2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2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3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3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3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3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3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3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3" name="Text Placeholder 2">
            <a:extLst>
              <a:ext uri="{FF2B5EF4-FFF2-40B4-BE49-F238E27FC236}">
                <a16:creationId xmlns:a16="http://schemas.microsoft.com/office/drawing/2014/main" id="{701C5734-18C5-4675-A795-CAA5AE6D5101}"/>
              </a:ext>
            </a:extLst>
          </p:cNvPr>
          <p:cNvSpPr>
            <a:spLocks noGrp="1"/>
          </p:cNvSpPr>
          <p:nvPr>
            <p:ph type="body" sz="quarter" idx="15"/>
          </p:nvPr>
        </p:nvSpPr>
        <p:spPr>
          <a:xfrm>
            <a:off x="1720851" y="3441701"/>
            <a:ext cx="10706976" cy="654685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2344EC7-929B-4DFB-8611-2C0463D89726}"/>
              </a:ext>
            </a:extLst>
          </p:cNvPr>
          <p:cNvSpPr>
            <a:spLocks noGrp="1"/>
          </p:cNvSpPr>
          <p:nvPr>
            <p:ph type="title"/>
          </p:nvPr>
        </p:nvSpPr>
        <p:spPr>
          <a:xfrm>
            <a:off x="1676401" y="730252"/>
            <a:ext cx="21024849" cy="1880780"/>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3284751829"/>
      </p:ext>
    </p:extLst>
  </p:cSld>
  <p:clrMapOvr>
    <a:masterClrMapping/>
  </p:clrMapOvr>
  <p:transition advClick="0"/>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B8F-4897-4AFD-BF9A-A0F5AECC887F}"/>
              </a:ext>
            </a:extLst>
          </p:cNvPr>
          <p:cNvSpPr>
            <a:spLocks noGrp="1"/>
          </p:cNvSpPr>
          <p:nvPr>
            <p:ph type="title"/>
          </p:nvPr>
        </p:nvSpPr>
        <p:spPr>
          <a:xfrm>
            <a:off x="1371600" y="6485309"/>
            <a:ext cx="21024849" cy="2651126"/>
          </a:xfrm>
          <a:prstGeom prst="rect">
            <a:avLst/>
          </a:prstGeom>
          <a:solidFill>
            <a:schemeClr val="bg1"/>
          </a:solidFill>
        </p:spPr>
        <p:txBody>
          <a:bodyPr/>
          <a:lstStyle>
            <a:lvl1pPr>
              <a:defRPr sz="9978">
                <a:solidFill>
                  <a:schemeClr val="accent2"/>
                </a:solidFill>
                <a:latin typeface="+mj-lt"/>
              </a:defRPr>
            </a:lvl1pPr>
          </a:lstStyle>
          <a:p>
            <a:r>
              <a:rPr lang="en-US"/>
              <a:t>Click to edit Master title style</a:t>
            </a:r>
          </a:p>
        </p:txBody>
      </p:sp>
      <p:sp>
        <p:nvSpPr>
          <p:cNvPr id="5" name="Rectangle 4">
            <a:extLst>
              <a:ext uri="{FF2B5EF4-FFF2-40B4-BE49-F238E27FC236}">
                <a16:creationId xmlns:a16="http://schemas.microsoft.com/office/drawing/2014/main" id="{B8B650FF-5935-4954-A918-5C5E0839FE6A}"/>
              </a:ext>
            </a:extLst>
          </p:cNvPr>
          <p:cNvSpPr/>
          <p:nvPr/>
        </p:nvSpPr>
        <p:spPr>
          <a:xfrm>
            <a:off x="15835816" y="0"/>
            <a:ext cx="8541834" cy="137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unito Light" charset="0"/>
            </a:endParaRPr>
          </a:p>
        </p:txBody>
      </p:sp>
      <p:pic>
        <p:nvPicPr>
          <p:cNvPr id="6" name="Picture 5">
            <a:extLst>
              <a:ext uri="{FF2B5EF4-FFF2-40B4-BE49-F238E27FC236}">
                <a16:creationId xmlns:a16="http://schemas.microsoft.com/office/drawing/2014/main" id="{986CE11C-4BF4-4113-A03B-E2BA9B6D4AE5}"/>
              </a:ext>
            </a:extLst>
          </p:cNvPr>
          <p:cNvPicPr>
            <a:picLocks noChangeAspect="1"/>
          </p:cNvPicPr>
          <p:nvPr/>
        </p:nvPicPr>
        <p:blipFill>
          <a:blip r:embed="rId2">
            <a:biLevel thresh="50000"/>
          </a:blip>
          <a:stretch>
            <a:fillRect/>
          </a:stretch>
        </p:blipFill>
        <p:spPr>
          <a:xfrm>
            <a:off x="16158086" y="5176397"/>
            <a:ext cx="7897295" cy="2890514"/>
          </a:xfrm>
          <a:prstGeom prst="rect">
            <a:avLst/>
          </a:prstGeom>
        </p:spPr>
      </p:pic>
      <p:sp>
        <p:nvSpPr>
          <p:cNvPr id="8" name="Text Placeholder 7">
            <a:extLst>
              <a:ext uri="{FF2B5EF4-FFF2-40B4-BE49-F238E27FC236}">
                <a16:creationId xmlns:a16="http://schemas.microsoft.com/office/drawing/2014/main" id="{56285A27-C160-468C-9A65-02D9EBA02373}"/>
              </a:ext>
            </a:extLst>
          </p:cNvPr>
          <p:cNvSpPr>
            <a:spLocks noGrp="1"/>
          </p:cNvSpPr>
          <p:nvPr>
            <p:ph type="body" sz="quarter" idx="10"/>
          </p:nvPr>
        </p:nvSpPr>
        <p:spPr>
          <a:xfrm>
            <a:off x="1371600" y="9556938"/>
            <a:ext cx="7386636" cy="1487488"/>
          </a:xfrm>
          <a:prstGeom prst="rect">
            <a:avLst/>
          </a:prstGeom>
        </p:spPr>
        <p:txBody>
          <a:bodyPr/>
          <a:lstStyle>
            <a:lvl1pPr marL="0" indent="0">
              <a:buNone/>
              <a:defRPr sz="2400">
                <a:latin typeface="+mn-lt"/>
              </a:defRPr>
            </a:lvl1pPr>
          </a:lstStyle>
          <a:p>
            <a:pPr lvl="0"/>
            <a:r>
              <a:rPr lang="en-US"/>
              <a:t>Click to edit Master text styles</a:t>
            </a:r>
          </a:p>
        </p:txBody>
      </p:sp>
    </p:spTree>
    <p:extLst>
      <p:ext uri="{BB962C8B-B14F-4D97-AF65-F5344CB8AC3E}">
        <p14:creationId xmlns:p14="http://schemas.microsoft.com/office/powerpoint/2010/main" val="425873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Body">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0025" y="2436714"/>
            <a:ext cx="4290416" cy="7627436"/>
          </a:xfrm>
          <a:prstGeom prst="rect">
            <a:avLst/>
          </a:prstGeom>
          <a:solidFill>
            <a:schemeClr val="bg1">
              <a:lumMod val="95000"/>
            </a:schemeClr>
          </a:solidFill>
          <a:effectLst/>
        </p:spPr>
        <p:txBody>
          <a:bodyPr>
            <a:normAutofit/>
          </a:bodyPr>
          <a:lstStyle>
            <a:lvl1pPr marL="0" indent="0">
              <a:buNone/>
              <a:defRPr sz="1800" b="0" i="0">
                <a:ln>
                  <a:noFill/>
                </a:ln>
                <a:solidFill>
                  <a:schemeClr val="tx2"/>
                </a:solidFill>
                <a:latin typeface="Nunito Light" charset="0"/>
                <a:ea typeface="Nunito Light" charset="0"/>
                <a:cs typeface="Nunito Light" charset="0"/>
              </a:defRPr>
            </a:lvl1pPr>
          </a:lstStyle>
          <a:p>
            <a:r>
              <a:rPr lang="en-US"/>
              <a:t>Click icon to add picture</a:t>
            </a:r>
          </a:p>
        </p:txBody>
      </p:sp>
      <p:grpSp>
        <p:nvGrpSpPr>
          <p:cNvPr id="3" name="Group 2"/>
          <p:cNvGrpSpPr/>
          <p:nvPr/>
        </p:nvGrpSpPr>
        <p:grpSpPr>
          <a:xfrm rot="10800000">
            <a:off x="-23446" y="10974731"/>
            <a:ext cx="24535153" cy="4304370"/>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30" name="Text Placeholder 29">
            <a:extLst>
              <a:ext uri="{FF2B5EF4-FFF2-40B4-BE49-F238E27FC236}">
                <a16:creationId xmlns:a16="http://schemas.microsoft.com/office/drawing/2014/main" id="{0C7626E8-95E4-411C-9A38-5F30A1C66D95}"/>
              </a:ext>
            </a:extLst>
          </p:cNvPr>
          <p:cNvSpPr>
            <a:spLocks noGrp="1"/>
          </p:cNvSpPr>
          <p:nvPr>
            <p:ph type="body" sz="quarter" idx="15"/>
          </p:nvPr>
        </p:nvSpPr>
        <p:spPr>
          <a:xfrm>
            <a:off x="11545888" y="2654301"/>
            <a:ext cx="10488612" cy="7626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468667"/>
      </p:ext>
    </p:extLst>
  </p:cSld>
  <p:clrMapOvr>
    <a:masterClrMapping/>
  </p:clrMapOvr>
  <p:transition advClick="0"/>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pSp>
        <p:nvGrpSpPr>
          <p:cNvPr id="2" name="Group 1"/>
          <p:cNvGrpSpPr/>
          <p:nvPr userDrawn="1"/>
        </p:nvGrpSpPr>
        <p:grpSpPr>
          <a:xfrm rot="10800000">
            <a:off x="-23446" y="10974729"/>
            <a:ext cx="24535152" cy="4304369"/>
            <a:chOff x="0" y="-156114"/>
            <a:chExt cx="24535152" cy="4304369"/>
          </a:xfrm>
        </p:grpSpPr>
        <p:sp>
          <p:nvSpPr>
            <p:cNvPr id="3" name="Freeform 2"/>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4" name="Freeform 3"/>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 name="Freeform 4"/>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6" name="Freeform 5"/>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7" name="Freeform 6"/>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8" name="Freeform 7"/>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9" name="Freeform 8"/>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0" name="Freeform 9"/>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1" name="Freeform 10"/>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12" name="Freeform 11"/>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3"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4"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15"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6"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17"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18"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19"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0"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1"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2"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3"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4"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5"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6"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7"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30" name="Text Placeholder 29">
            <a:extLst>
              <a:ext uri="{FF2B5EF4-FFF2-40B4-BE49-F238E27FC236}">
                <a16:creationId xmlns:a16="http://schemas.microsoft.com/office/drawing/2014/main" id="{D20278F0-A7EE-4C0F-AE34-0F63E88B4D41}"/>
              </a:ext>
            </a:extLst>
          </p:cNvPr>
          <p:cNvSpPr>
            <a:spLocks noGrp="1"/>
          </p:cNvSpPr>
          <p:nvPr>
            <p:ph type="body" sz="quarter" idx="10"/>
          </p:nvPr>
        </p:nvSpPr>
        <p:spPr>
          <a:xfrm>
            <a:off x="1400136" y="407538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9">
            <a:extLst>
              <a:ext uri="{FF2B5EF4-FFF2-40B4-BE49-F238E27FC236}">
                <a16:creationId xmlns:a16="http://schemas.microsoft.com/office/drawing/2014/main" id="{FA9BF0F8-15A7-4935-BB15-9992397DF44C}"/>
              </a:ext>
            </a:extLst>
          </p:cNvPr>
          <p:cNvSpPr>
            <a:spLocks noGrp="1"/>
          </p:cNvSpPr>
          <p:nvPr>
            <p:ph type="body" sz="quarter" idx="11"/>
          </p:nvPr>
        </p:nvSpPr>
        <p:spPr>
          <a:xfrm>
            <a:off x="16306116" y="407538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9">
            <a:extLst>
              <a:ext uri="{FF2B5EF4-FFF2-40B4-BE49-F238E27FC236}">
                <a16:creationId xmlns:a16="http://schemas.microsoft.com/office/drawing/2014/main" id="{FBCC1BAF-5D04-4417-B1CD-ECAC8329000C}"/>
              </a:ext>
            </a:extLst>
          </p:cNvPr>
          <p:cNvSpPr>
            <a:spLocks noGrp="1"/>
          </p:cNvSpPr>
          <p:nvPr>
            <p:ph type="body" sz="quarter" idx="12"/>
          </p:nvPr>
        </p:nvSpPr>
        <p:spPr>
          <a:xfrm>
            <a:off x="8853126" y="4070350"/>
            <a:ext cx="6669088" cy="4876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43">
            <a:extLst>
              <a:ext uri="{FF2B5EF4-FFF2-40B4-BE49-F238E27FC236}">
                <a16:creationId xmlns:a16="http://schemas.microsoft.com/office/drawing/2014/main" id="{BE037159-B21C-422F-8067-D747ABA80537}"/>
              </a:ext>
            </a:extLst>
          </p:cNvPr>
          <p:cNvSpPr>
            <a:spLocks noGrp="1"/>
          </p:cNvSpPr>
          <p:nvPr>
            <p:ph type="title"/>
          </p:nvPr>
        </p:nvSpPr>
        <p:spPr>
          <a:xfrm>
            <a:off x="1676400" y="730251"/>
            <a:ext cx="21024850" cy="1786232"/>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564721325"/>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1800" b="0" i="0">
                <a:ln>
                  <a:noFill/>
                </a:ln>
                <a:solidFill>
                  <a:schemeClr val="tx2"/>
                </a:solidFill>
                <a:latin typeface="Nunito Light" charset="0"/>
                <a:ea typeface="Nunito Light" charset="0"/>
                <a:cs typeface="Nunito Light" charset="0"/>
              </a:defRPr>
            </a:lvl1pPr>
          </a:lstStyle>
          <a:p>
            <a:r>
              <a:rPr lang="en-US"/>
              <a:t>Click icon to add picture</a:t>
            </a:r>
          </a:p>
        </p:txBody>
      </p:sp>
    </p:spTree>
    <p:extLst>
      <p:ext uri="{BB962C8B-B14F-4D97-AF65-F5344CB8AC3E}">
        <p14:creationId xmlns:p14="http://schemas.microsoft.com/office/powerpoint/2010/main" val="4209977907"/>
      </p:ext>
    </p:extLst>
  </p:cSld>
  <p:clrMapOvr>
    <a:masterClrMapping/>
  </p:clrMapOvr>
  <p:transition advClick="0"/>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eative Break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3905214" y="1952727"/>
            <a:ext cx="8420998" cy="8420998"/>
          </a:xfrm>
          <a:custGeom>
            <a:avLst/>
            <a:gdLst>
              <a:gd name="connsiteX0" fmla="*/ 1794805 w 3589610"/>
              <a:gd name="connsiteY0" fmla="*/ 0 h 3589610"/>
              <a:gd name="connsiteX1" fmla="*/ 3589610 w 3589610"/>
              <a:gd name="connsiteY1" fmla="*/ 1794805 h 3589610"/>
              <a:gd name="connsiteX2" fmla="*/ 1794805 w 3589610"/>
              <a:gd name="connsiteY2" fmla="*/ 3589610 h 3589610"/>
              <a:gd name="connsiteX3" fmla="*/ 0 w 3589610"/>
              <a:gd name="connsiteY3" fmla="*/ 1794805 h 3589610"/>
              <a:gd name="connsiteX4" fmla="*/ 1794805 w 3589610"/>
              <a:gd name="connsiteY4" fmla="*/ 0 h 35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610" h="3589610">
                <a:moveTo>
                  <a:pt x="1794805" y="0"/>
                </a:moveTo>
                <a:cubicBezTo>
                  <a:pt x="2786048" y="0"/>
                  <a:pt x="3589610" y="803562"/>
                  <a:pt x="3589610" y="1794805"/>
                </a:cubicBezTo>
                <a:cubicBezTo>
                  <a:pt x="3589610" y="2786048"/>
                  <a:pt x="2786048" y="3589610"/>
                  <a:pt x="1794805" y="3589610"/>
                </a:cubicBezTo>
                <a:cubicBezTo>
                  <a:pt x="803562" y="3589610"/>
                  <a:pt x="0" y="2786048"/>
                  <a:pt x="0" y="1794805"/>
                </a:cubicBezTo>
                <a:cubicBezTo>
                  <a:pt x="0" y="803562"/>
                  <a:pt x="803562" y="0"/>
                  <a:pt x="1794805" y="0"/>
                </a:cubicBezTo>
                <a:close/>
              </a:path>
            </a:pathLst>
          </a:custGeom>
          <a:solidFill>
            <a:schemeClr val="bg1">
              <a:lumMod val="95000"/>
            </a:schemeClr>
          </a:solidFill>
          <a:effectLst/>
        </p:spPr>
        <p:txBody>
          <a:bodyPr wrap="square">
            <a:noAutofit/>
          </a:bodyPr>
          <a:lstStyle>
            <a:lvl1pPr marL="0" indent="0">
              <a:buNone/>
              <a:defRPr sz="1800" b="0" i="0">
                <a:ln>
                  <a:noFill/>
                </a:ln>
                <a:solidFill>
                  <a:schemeClr val="tx2"/>
                </a:solidFill>
                <a:latin typeface="Nunito Light" charset="0"/>
                <a:ea typeface="Nunito Light" charset="0"/>
                <a:cs typeface="Nunito Light" charset="0"/>
              </a:defRPr>
            </a:lvl1pPr>
          </a:lstStyle>
          <a:p>
            <a:r>
              <a:rPr lang="en-US"/>
              <a:t>Click icon to add picture</a:t>
            </a:r>
          </a:p>
        </p:txBody>
      </p:sp>
      <p:grpSp>
        <p:nvGrpSpPr>
          <p:cNvPr id="5" name="Group 4"/>
          <p:cNvGrpSpPr/>
          <p:nvPr/>
        </p:nvGrpSpPr>
        <p:grpSpPr>
          <a:xfrm rot="10800000">
            <a:off x="-23446" y="10974731"/>
            <a:ext cx="24535153" cy="4304370"/>
            <a:chOff x="0" y="-156114"/>
            <a:chExt cx="24535152" cy="4304369"/>
          </a:xfrm>
        </p:grpSpPr>
        <p:sp>
          <p:nvSpPr>
            <p:cNvPr id="6" name="Freeform 5"/>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5400" b="0" i="0">
                <a:latin typeface="Nunito Light" charset="0"/>
              </a:endParaRPr>
            </a:p>
          </p:txBody>
        </p:sp>
        <p:sp>
          <p:nvSpPr>
            <p:cNvPr id="7" name="Freeform 6"/>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8" name="Freeform 7"/>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9" name="Freeform 8"/>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0" name="Freeform 9"/>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1" name="Freeform 10"/>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2" name="Freeform 11"/>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5400" b="0" i="0">
                <a:latin typeface="Nunito Light" charset="0"/>
              </a:endParaRPr>
            </a:p>
          </p:txBody>
        </p:sp>
        <p:sp>
          <p:nvSpPr>
            <p:cNvPr id="13" name="Freeform 12"/>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5400" b="0" i="0">
                <a:latin typeface="Nunito Light" charset="0"/>
              </a:endParaRPr>
            </a:p>
          </p:txBody>
        </p:sp>
        <p:sp>
          <p:nvSpPr>
            <p:cNvPr id="14" name="Freeform 13"/>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5400" b="0" i="0">
                <a:latin typeface="Nunito Light" charset="0"/>
              </a:endParaRPr>
            </a:p>
          </p:txBody>
        </p:sp>
        <p:sp>
          <p:nvSpPr>
            <p:cNvPr id="15" name="Freeform 14"/>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6"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7"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5400" b="0" i="0">
                <a:latin typeface="Nunito Light" charset="0"/>
              </a:endParaRPr>
            </a:p>
          </p:txBody>
        </p:sp>
        <p:sp>
          <p:nvSpPr>
            <p:cNvPr id="18"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19"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5400" b="0" i="0">
                <a:latin typeface="Nunito Light" charset="0"/>
              </a:endParaRPr>
            </a:p>
          </p:txBody>
        </p:sp>
        <p:sp>
          <p:nvSpPr>
            <p:cNvPr id="20"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1"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5400" b="0" i="0">
                <a:latin typeface="Nunito Light" charset="0"/>
              </a:endParaRPr>
            </a:p>
          </p:txBody>
        </p:sp>
        <p:sp>
          <p:nvSpPr>
            <p:cNvPr id="22"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3"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4"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5"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6"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5400" b="0" i="0">
                <a:latin typeface="Nunito Light" charset="0"/>
              </a:endParaRPr>
            </a:p>
          </p:txBody>
        </p:sp>
        <p:sp>
          <p:nvSpPr>
            <p:cNvPr id="27"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5400" b="0" i="0">
                <a:latin typeface="Nunito Light" charset="0"/>
              </a:endParaRPr>
            </a:p>
          </p:txBody>
        </p:sp>
        <p:sp>
          <p:nvSpPr>
            <p:cNvPr id="28"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5400" b="0" i="0">
                <a:latin typeface="Nunito Light" charset="0"/>
              </a:endParaRPr>
            </a:p>
          </p:txBody>
        </p:sp>
        <p:sp>
          <p:nvSpPr>
            <p:cNvPr id="29"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sp>
          <p:nvSpPr>
            <p:cNvPr id="30"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5400" b="0" i="0">
                <a:latin typeface="Nunito Light" charset="0"/>
              </a:endParaRPr>
            </a:p>
          </p:txBody>
        </p:sp>
      </p:grpSp>
      <p:sp>
        <p:nvSpPr>
          <p:cNvPr id="3" name="Text Placeholder 2">
            <a:extLst>
              <a:ext uri="{FF2B5EF4-FFF2-40B4-BE49-F238E27FC236}">
                <a16:creationId xmlns:a16="http://schemas.microsoft.com/office/drawing/2014/main" id="{69544D81-4D57-43C1-AA9A-0F7D08D9B6A4}"/>
              </a:ext>
            </a:extLst>
          </p:cNvPr>
          <p:cNvSpPr>
            <a:spLocks noGrp="1"/>
          </p:cNvSpPr>
          <p:nvPr>
            <p:ph type="body" sz="quarter" idx="16"/>
          </p:nvPr>
        </p:nvSpPr>
        <p:spPr>
          <a:xfrm>
            <a:off x="1133475" y="2330450"/>
            <a:ext cx="11295063" cy="785336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870566"/>
      </p:ext>
    </p:extLst>
  </p:cSld>
  <p:clrMapOvr>
    <a:masterClrMapping/>
  </p:clrMapOvr>
  <p:transition advClick="0"/>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652" y="5486401"/>
            <a:ext cx="18990021" cy="3346450"/>
          </a:xfrm>
        </p:spPr>
        <p:txBody>
          <a:bodyPr anchor="t"/>
          <a:lstStyle>
            <a:lvl1pPr marL="0" indent="0">
              <a:buNone/>
              <a:defRPr sz="5600">
                <a:solidFill>
                  <a:schemeClr val="tx2"/>
                </a:solidFill>
              </a:defRPr>
            </a:lvl1pPr>
            <a:lvl2pPr>
              <a:buNone/>
              <a:defRPr sz="3600">
                <a:solidFill>
                  <a:schemeClr val="tx1">
                    <a:tint val="75000"/>
                  </a:schemeClr>
                </a:solidFill>
              </a:defRPr>
            </a:lvl2pPr>
            <a:lvl3pPr>
              <a:buNone/>
              <a:defRPr sz="3200">
                <a:solidFill>
                  <a:schemeClr val="tx1">
                    <a:tint val="75000"/>
                  </a:schemeClr>
                </a:solidFill>
              </a:defRPr>
            </a:lvl3pPr>
            <a:lvl4pPr>
              <a:buNone/>
              <a:defRPr sz="2800">
                <a:solidFill>
                  <a:schemeClr val="tx1">
                    <a:tint val="75000"/>
                  </a:schemeClr>
                </a:solidFill>
              </a:defRPr>
            </a:lvl4pPr>
            <a:lvl5pPr>
              <a:buNone/>
              <a:defRPr sz="28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3656648" y="3200400"/>
            <a:ext cx="20314708" cy="1981200"/>
          </a:xfrm>
        </p:spPr>
        <p:txBody>
          <a:bodyPr/>
          <a:lstStyle>
            <a:lvl1pPr algn="l">
              <a:buNone/>
              <a:defRPr sz="88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71225757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33303" y="457200"/>
            <a:ext cx="21736738" cy="1981200"/>
          </a:xfrm>
        </p:spPr>
        <p:txBody>
          <a:bodyPr/>
          <a:lstStyle>
            <a:lvl1pPr>
              <a:defRPr baseline="0"/>
            </a:lvl1pPr>
          </a:lstStyle>
          <a:p>
            <a:r>
              <a:rPr kumimoji="0" lang="en-US"/>
              <a:t>Click to edit Master title style</a:t>
            </a:r>
          </a:p>
        </p:txBody>
      </p:sp>
      <p:sp>
        <p:nvSpPr>
          <p:cNvPr id="4" name="Date Placeholder 3"/>
          <p:cNvSpPr>
            <a:spLocks noGrp="1"/>
          </p:cNvSpPr>
          <p:nvPr>
            <p:ph type="dt" sz="half" idx="10"/>
          </p:nvPr>
        </p:nvSpPr>
        <p:spPr/>
        <p:txBody>
          <a:bodyPr/>
          <a:lstStyle/>
          <a:p>
            <a:fld id="{24ABB9F7-FE8F-4CB7-B90F-B7A115B006F6}"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1633303" y="3200400"/>
            <a:ext cx="21736738" cy="8991600"/>
          </a:xfrm>
        </p:spPr>
        <p:txBody>
          <a:bodyPr/>
          <a:lstStyle>
            <a:lvl1pPr marL="640080" indent="-640080">
              <a:lnSpc>
                <a:spcPct val="114000"/>
              </a:lnSpc>
              <a:spcBef>
                <a:spcPts val="1400"/>
              </a:spcBef>
              <a:buSzPct val="70000"/>
              <a:buFont typeface="Wingdings" panose="05000000000000000000" pitchFamily="2" charset="2"/>
              <a:buChar char=""/>
              <a:defRPr/>
            </a:lvl1pPr>
            <a:lvl2pPr marL="1280160" indent="-548640">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2894134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6B2CF7-0E70-4B13-AF20-5E4E34F1911D}"/>
              </a:ext>
            </a:extLst>
          </p:cNvPr>
          <p:cNvGrpSpPr/>
          <p:nvPr userDrawn="1"/>
        </p:nvGrpSpPr>
        <p:grpSpPr>
          <a:xfrm>
            <a:off x="0" y="-1582768"/>
            <a:ext cx="24535152" cy="4304369"/>
            <a:chOff x="0" y="-156114"/>
            <a:chExt cx="24535152" cy="4304369"/>
          </a:xfrm>
        </p:grpSpPr>
        <p:sp>
          <p:nvSpPr>
            <p:cNvPr id="6" name="Freeform 130">
              <a:extLst>
                <a:ext uri="{FF2B5EF4-FFF2-40B4-BE49-F238E27FC236}">
                  <a16:creationId xmlns:a16="http://schemas.microsoft.com/office/drawing/2014/main" id="{B82AF1FE-44EB-4941-B4B4-ACE317CC5608}"/>
                </a:ext>
              </a:extLst>
            </p:cNvPr>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a:latin typeface="Nunito Light" charset="0"/>
              </a:endParaRPr>
            </a:p>
          </p:txBody>
        </p:sp>
        <p:sp>
          <p:nvSpPr>
            <p:cNvPr id="7" name="Freeform 131">
              <a:extLst>
                <a:ext uri="{FF2B5EF4-FFF2-40B4-BE49-F238E27FC236}">
                  <a16:creationId xmlns:a16="http://schemas.microsoft.com/office/drawing/2014/main" id="{7125398F-1D77-4BF8-B489-530A4A7C2634}"/>
                </a:ext>
              </a:extLst>
            </p:cNvPr>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8" name="Freeform 132">
              <a:extLst>
                <a:ext uri="{FF2B5EF4-FFF2-40B4-BE49-F238E27FC236}">
                  <a16:creationId xmlns:a16="http://schemas.microsoft.com/office/drawing/2014/main" id="{B2B1DB02-886D-4A0F-9CE1-8A4F7B2E5910}"/>
                </a:ext>
              </a:extLst>
            </p:cNvPr>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a:latin typeface="Nunito Light" charset="0"/>
              </a:endParaRPr>
            </a:p>
          </p:txBody>
        </p:sp>
        <p:sp>
          <p:nvSpPr>
            <p:cNvPr id="9" name="Freeform 133">
              <a:extLst>
                <a:ext uri="{FF2B5EF4-FFF2-40B4-BE49-F238E27FC236}">
                  <a16:creationId xmlns:a16="http://schemas.microsoft.com/office/drawing/2014/main" id="{A8418F68-F582-4A55-9390-F6D4EBD8E16D}"/>
                </a:ext>
              </a:extLst>
            </p:cNvPr>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0" name="Freeform 134">
              <a:extLst>
                <a:ext uri="{FF2B5EF4-FFF2-40B4-BE49-F238E27FC236}">
                  <a16:creationId xmlns:a16="http://schemas.microsoft.com/office/drawing/2014/main" id="{D0EFF7BC-F770-472B-B7F7-1D1C7DF6E7D1}"/>
                </a:ext>
              </a:extLst>
            </p:cNvPr>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a:latin typeface="Nunito Light" charset="0"/>
              </a:endParaRPr>
            </a:p>
          </p:txBody>
        </p:sp>
        <p:sp>
          <p:nvSpPr>
            <p:cNvPr id="11" name="Freeform 135">
              <a:extLst>
                <a:ext uri="{FF2B5EF4-FFF2-40B4-BE49-F238E27FC236}">
                  <a16:creationId xmlns:a16="http://schemas.microsoft.com/office/drawing/2014/main" id="{BEAE1B10-43C6-41A7-8E03-D416B59472C4}"/>
                </a:ext>
              </a:extLst>
            </p:cNvPr>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2" name="Freeform 136">
              <a:extLst>
                <a:ext uri="{FF2B5EF4-FFF2-40B4-BE49-F238E27FC236}">
                  <a16:creationId xmlns:a16="http://schemas.microsoft.com/office/drawing/2014/main" id="{2F7DB26C-3002-4265-B159-766D03E29959}"/>
                </a:ext>
              </a:extLst>
            </p:cNvPr>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a:latin typeface="Nunito Light" charset="0"/>
              </a:endParaRPr>
            </a:p>
          </p:txBody>
        </p:sp>
        <p:sp>
          <p:nvSpPr>
            <p:cNvPr id="13" name="Freeform 137">
              <a:extLst>
                <a:ext uri="{FF2B5EF4-FFF2-40B4-BE49-F238E27FC236}">
                  <a16:creationId xmlns:a16="http://schemas.microsoft.com/office/drawing/2014/main" id="{9F179140-548A-4B8E-BDD5-3C117B06B8AD}"/>
                </a:ext>
              </a:extLst>
            </p:cNvPr>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4" name="Freeform 138">
              <a:extLst>
                <a:ext uri="{FF2B5EF4-FFF2-40B4-BE49-F238E27FC236}">
                  <a16:creationId xmlns:a16="http://schemas.microsoft.com/office/drawing/2014/main" id="{DE75C889-A6BE-458E-9CAE-FE98EDAA2A32}"/>
                </a:ext>
              </a:extLst>
            </p:cNvPr>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a:latin typeface="Nunito Light" charset="0"/>
              </a:endParaRPr>
            </a:p>
          </p:txBody>
        </p:sp>
        <p:sp>
          <p:nvSpPr>
            <p:cNvPr id="15" name="Freeform 139">
              <a:extLst>
                <a:ext uri="{FF2B5EF4-FFF2-40B4-BE49-F238E27FC236}">
                  <a16:creationId xmlns:a16="http://schemas.microsoft.com/office/drawing/2014/main" id="{A4210FCD-D640-4C61-9C9B-CBAA9468DD77}"/>
                </a:ext>
              </a:extLst>
            </p:cNvPr>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6" name="Freeform 13">
              <a:extLst>
                <a:ext uri="{FF2B5EF4-FFF2-40B4-BE49-F238E27FC236}">
                  <a16:creationId xmlns:a16="http://schemas.microsoft.com/office/drawing/2014/main" id="{A0DCE87B-EA05-4FAD-91BF-68CEBFC00569}"/>
                </a:ext>
              </a:extLst>
            </p:cNvPr>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7" name="Freeform 14">
              <a:extLst>
                <a:ext uri="{FF2B5EF4-FFF2-40B4-BE49-F238E27FC236}">
                  <a16:creationId xmlns:a16="http://schemas.microsoft.com/office/drawing/2014/main" id="{BA086AAC-9471-4D18-B12D-DE49D1927C25}"/>
                </a:ext>
              </a:extLst>
            </p:cNvPr>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a:latin typeface="Nunito Light" charset="0"/>
              </a:endParaRPr>
            </a:p>
          </p:txBody>
        </p:sp>
        <p:sp>
          <p:nvSpPr>
            <p:cNvPr id="18" name="Freeform 15">
              <a:extLst>
                <a:ext uri="{FF2B5EF4-FFF2-40B4-BE49-F238E27FC236}">
                  <a16:creationId xmlns:a16="http://schemas.microsoft.com/office/drawing/2014/main" id="{F7BFB4B5-3E07-41D2-96FE-C839E3B0C0AC}"/>
                </a:ext>
              </a:extLst>
            </p:cNvPr>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9" name="Freeform 16">
              <a:extLst>
                <a:ext uri="{FF2B5EF4-FFF2-40B4-BE49-F238E27FC236}">
                  <a16:creationId xmlns:a16="http://schemas.microsoft.com/office/drawing/2014/main" id="{AE48CFBA-CEA7-4458-B80C-8ADD0881DC4D}"/>
                </a:ext>
              </a:extLst>
            </p:cNvPr>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a:latin typeface="Nunito Light" charset="0"/>
              </a:endParaRPr>
            </a:p>
          </p:txBody>
        </p:sp>
        <p:sp>
          <p:nvSpPr>
            <p:cNvPr id="20" name="Freeform 17">
              <a:extLst>
                <a:ext uri="{FF2B5EF4-FFF2-40B4-BE49-F238E27FC236}">
                  <a16:creationId xmlns:a16="http://schemas.microsoft.com/office/drawing/2014/main" id="{4DE53C89-C6CC-45BB-AE89-7E38A8796434}"/>
                </a:ext>
              </a:extLst>
            </p:cNvPr>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21" name="Freeform 18">
              <a:extLst>
                <a:ext uri="{FF2B5EF4-FFF2-40B4-BE49-F238E27FC236}">
                  <a16:creationId xmlns:a16="http://schemas.microsoft.com/office/drawing/2014/main" id="{A8C17C56-B994-40CA-8E34-4C4BA2CE2328}"/>
                </a:ext>
              </a:extLst>
            </p:cNvPr>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a:latin typeface="Nunito Light" charset="0"/>
              </a:endParaRPr>
            </a:p>
          </p:txBody>
        </p:sp>
        <p:sp>
          <p:nvSpPr>
            <p:cNvPr id="22" name="Freeform 19">
              <a:extLst>
                <a:ext uri="{FF2B5EF4-FFF2-40B4-BE49-F238E27FC236}">
                  <a16:creationId xmlns:a16="http://schemas.microsoft.com/office/drawing/2014/main" id="{D9F178E1-4E12-4131-8137-FA70CFD6149E}"/>
                </a:ext>
              </a:extLst>
            </p:cNvPr>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23" name="Freeform 20">
              <a:extLst>
                <a:ext uri="{FF2B5EF4-FFF2-40B4-BE49-F238E27FC236}">
                  <a16:creationId xmlns:a16="http://schemas.microsoft.com/office/drawing/2014/main" id="{CF1A50DA-B598-4643-BC82-56DDBAF2B89E}"/>
                </a:ext>
              </a:extLst>
            </p:cNvPr>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a:latin typeface="Nunito Light" charset="0"/>
              </a:endParaRPr>
            </a:p>
          </p:txBody>
        </p:sp>
        <p:sp>
          <p:nvSpPr>
            <p:cNvPr id="24" name="Freeform 21">
              <a:extLst>
                <a:ext uri="{FF2B5EF4-FFF2-40B4-BE49-F238E27FC236}">
                  <a16:creationId xmlns:a16="http://schemas.microsoft.com/office/drawing/2014/main" id="{FA88E0F4-4074-40A2-8693-121174ECF582}"/>
                </a:ext>
              </a:extLst>
            </p:cNvPr>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a:latin typeface="Nunito Light" charset="0"/>
              </a:endParaRPr>
            </a:p>
          </p:txBody>
        </p:sp>
        <p:sp>
          <p:nvSpPr>
            <p:cNvPr id="25" name="Freeform 22">
              <a:extLst>
                <a:ext uri="{FF2B5EF4-FFF2-40B4-BE49-F238E27FC236}">
                  <a16:creationId xmlns:a16="http://schemas.microsoft.com/office/drawing/2014/main" id="{BBAD1DA1-0212-472A-9628-2D03BFE2F77D}"/>
                </a:ext>
              </a:extLst>
            </p:cNvPr>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a:latin typeface="Nunito Light" charset="0"/>
              </a:endParaRPr>
            </a:p>
          </p:txBody>
        </p:sp>
        <p:sp>
          <p:nvSpPr>
            <p:cNvPr id="26" name="Freeform 23">
              <a:extLst>
                <a:ext uri="{FF2B5EF4-FFF2-40B4-BE49-F238E27FC236}">
                  <a16:creationId xmlns:a16="http://schemas.microsoft.com/office/drawing/2014/main" id="{1ABB5E29-FB15-4561-9CEF-662445AA3DA4}"/>
                </a:ext>
              </a:extLst>
            </p:cNvPr>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27" name="Freeform 24">
              <a:extLst>
                <a:ext uri="{FF2B5EF4-FFF2-40B4-BE49-F238E27FC236}">
                  <a16:creationId xmlns:a16="http://schemas.microsoft.com/office/drawing/2014/main" id="{8AFBACE4-8F13-4A5A-8025-09011D0EBB8D}"/>
                </a:ext>
              </a:extLst>
            </p:cNvPr>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a:latin typeface="Nunito Light" charset="0"/>
              </a:endParaRPr>
            </a:p>
          </p:txBody>
        </p:sp>
        <p:sp>
          <p:nvSpPr>
            <p:cNvPr id="28" name="Freeform 25">
              <a:extLst>
                <a:ext uri="{FF2B5EF4-FFF2-40B4-BE49-F238E27FC236}">
                  <a16:creationId xmlns:a16="http://schemas.microsoft.com/office/drawing/2014/main" id="{33E713D7-97F2-4482-B4F2-BD32A3419861}"/>
                </a:ext>
              </a:extLst>
            </p:cNvPr>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a:latin typeface="Nunito Light" charset="0"/>
              </a:endParaRPr>
            </a:p>
          </p:txBody>
        </p:sp>
        <p:sp>
          <p:nvSpPr>
            <p:cNvPr id="29" name="Freeform 26">
              <a:extLst>
                <a:ext uri="{FF2B5EF4-FFF2-40B4-BE49-F238E27FC236}">
                  <a16:creationId xmlns:a16="http://schemas.microsoft.com/office/drawing/2014/main" id="{ECB4D932-3189-4141-9BEC-0A7906A85750}"/>
                </a:ext>
              </a:extLst>
            </p:cNvPr>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30" name="Freeform 12">
              <a:extLst>
                <a:ext uri="{FF2B5EF4-FFF2-40B4-BE49-F238E27FC236}">
                  <a16:creationId xmlns:a16="http://schemas.microsoft.com/office/drawing/2014/main" id="{20CE6FFA-BB60-49C0-9697-CCC0C4323A7A}"/>
                </a:ext>
              </a:extLst>
            </p:cNvPr>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grpSp>
      <p:pic>
        <p:nvPicPr>
          <p:cNvPr id="31" name="Picture 30">
            <a:extLst>
              <a:ext uri="{FF2B5EF4-FFF2-40B4-BE49-F238E27FC236}">
                <a16:creationId xmlns:a16="http://schemas.microsoft.com/office/drawing/2014/main" id="{96C360B4-A474-4EF0-90E8-A21611A12F83}"/>
              </a:ext>
            </a:extLst>
          </p:cNvPr>
          <p:cNvPicPr>
            <a:picLocks noChangeAspect="1"/>
          </p:cNvPicPr>
          <p:nvPr userDrawn="1"/>
        </p:nvPicPr>
        <p:blipFill>
          <a:blip r:embed="rId2"/>
          <a:stretch>
            <a:fillRect/>
          </a:stretch>
        </p:blipFill>
        <p:spPr>
          <a:xfrm>
            <a:off x="8240178" y="9347444"/>
            <a:ext cx="7897294" cy="2890514"/>
          </a:xfrm>
          <a:prstGeom prst="rect">
            <a:avLst/>
          </a:prstGeom>
        </p:spPr>
      </p:pic>
      <p:sp>
        <p:nvSpPr>
          <p:cNvPr id="32" name="Title 31">
            <a:extLst>
              <a:ext uri="{FF2B5EF4-FFF2-40B4-BE49-F238E27FC236}">
                <a16:creationId xmlns:a16="http://schemas.microsoft.com/office/drawing/2014/main" id="{CC6C8EDB-C95F-43D9-AFE6-0532D24074C0}"/>
              </a:ext>
            </a:extLst>
          </p:cNvPr>
          <p:cNvSpPr>
            <a:spLocks noGrp="1"/>
          </p:cNvSpPr>
          <p:nvPr>
            <p:ph type="title"/>
          </p:nvPr>
        </p:nvSpPr>
        <p:spPr>
          <a:xfrm>
            <a:off x="1571455" y="5705459"/>
            <a:ext cx="21024850" cy="1642810"/>
          </a:xfrm>
          <a:prstGeom prst="rect">
            <a:avLst/>
          </a:prstGeom>
        </p:spPr>
        <p:txBody>
          <a:bodyPr anchor="b"/>
          <a:lstStyle>
            <a:lvl1pPr algn="ctr">
              <a:defRPr sz="8800">
                <a:latin typeface="+mj-lt"/>
              </a:defRPr>
            </a:lvl1pPr>
          </a:lstStyle>
          <a:p>
            <a:endParaRPr lang="en-US"/>
          </a:p>
        </p:txBody>
      </p:sp>
      <p:sp>
        <p:nvSpPr>
          <p:cNvPr id="34" name="Text Placeholder 33">
            <a:extLst>
              <a:ext uri="{FF2B5EF4-FFF2-40B4-BE49-F238E27FC236}">
                <a16:creationId xmlns:a16="http://schemas.microsoft.com/office/drawing/2014/main" id="{42CB7C0B-9645-4344-A430-CB3F6622CB80}"/>
              </a:ext>
            </a:extLst>
          </p:cNvPr>
          <p:cNvSpPr>
            <a:spLocks noGrp="1"/>
          </p:cNvSpPr>
          <p:nvPr>
            <p:ph type="body" sz="quarter" idx="10"/>
          </p:nvPr>
        </p:nvSpPr>
        <p:spPr>
          <a:xfrm>
            <a:off x="8050213" y="7477125"/>
            <a:ext cx="7897812" cy="968375"/>
          </a:xfrm>
          <a:prstGeom prst="rect">
            <a:avLst/>
          </a:prstGeom>
        </p:spPr>
        <p:txBody>
          <a:bodyPr/>
          <a:lstStyle>
            <a:lvl1pPr marL="0" indent="0" algn="ctr">
              <a:buNone/>
              <a:defRPr sz="2800">
                <a:latin typeface="+mn-lt"/>
              </a:defRPr>
            </a:lvl1pPr>
            <a:lvl2pPr>
              <a:defRPr sz="3600">
                <a:latin typeface="+mn-lt"/>
              </a:defRPr>
            </a:lvl2pPr>
            <a:lvl3pPr>
              <a:defRPr sz="3200">
                <a:latin typeface="+mn-lt"/>
              </a:defRPr>
            </a:lvl3pPr>
            <a:lvl4pPr>
              <a:defRPr sz="2800">
                <a:latin typeface="+mn-lt"/>
              </a:defRPr>
            </a:lvl4pPr>
            <a:lvl5pPr>
              <a:defRPr sz="2800">
                <a:latin typeface="+mn-lt"/>
              </a:defRPr>
            </a:lvl5pPr>
          </a:lstStyle>
          <a:p>
            <a:pPr lvl="0"/>
            <a:endParaRPr lang="en-US"/>
          </a:p>
        </p:txBody>
      </p:sp>
    </p:spTree>
    <p:extLst>
      <p:ext uri="{BB962C8B-B14F-4D97-AF65-F5344CB8AC3E}">
        <p14:creationId xmlns:p14="http://schemas.microsoft.com/office/powerpoint/2010/main" val="1178321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49" name="Group 48"/>
          <p:cNvGrpSpPr/>
          <p:nvPr userDrawn="1"/>
        </p:nvGrpSpPr>
        <p:grpSpPr>
          <a:xfrm rot="10800000">
            <a:off x="-24964" y="10969126"/>
            <a:ext cx="24535152" cy="4304369"/>
            <a:chOff x="0" y="-156114"/>
            <a:chExt cx="24535152" cy="4304369"/>
          </a:xfrm>
        </p:grpSpPr>
        <p:sp>
          <p:nvSpPr>
            <p:cNvPr id="50" name="Freeform 4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51" name="Freeform 5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2" name="Freeform 5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53" name="Freeform 5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4" name="Freeform 5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55" name="Freeform 5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6" name="Freeform 5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57" name="Freeform 5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58" name="Freeform 57"/>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59" name="Freeform 58"/>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60"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61"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62"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63"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64"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65"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66"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67"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68"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69"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70"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71"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72"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73"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74"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2" name="Title 1">
            <a:extLst>
              <a:ext uri="{FF2B5EF4-FFF2-40B4-BE49-F238E27FC236}">
                <a16:creationId xmlns:a16="http://schemas.microsoft.com/office/drawing/2014/main" id="{51D3F431-7229-4586-9308-70494B9511EB}"/>
              </a:ext>
            </a:extLst>
          </p:cNvPr>
          <p:cNvSpPr>
            <a:spLocks noGrp="1"/>
          </p:cNvSpPr>
          <p:nvPr>
            <p:ph type="title"/>
          </p:nvPr>
        </p:nvSpPr>
        <p:spPr>
          <a:xfrm>
            <a:off x="1676400" y="730251"/>
            <a:ext cx="21024850" cy="1786232"/>
          </a:xfrm>
          <a:prstGeom prst="rect">
            <a:avLst/>
          </a:prstGeom>
        </p:spPr>
        <p:txBody>
          <a:bodyPr/>
          <a:lstStyle>
            <a:lvl1pPr>
              <a:defRPr>
                <a:latin typeface="+mj-lt"/>
              </a:defRPr>
            </a:lvl1pPr>
          </a:lstStyle>
          <a:p>
            <a:endParaRPr lang="en-US"/>
          </a:p>
        </p:txBody>
      </p:sp>
      <p:sp>
        <p:nvSpPr>
          <p:cNvPr id="5" name="Table Placeholder 4">
            <a:extLst>
              <a:ext uri="{FF2B5EF4-FFF2-40B4-BE49-F238E27FC236}">
                <a16:creationId xmlns:a16="http://schemas.microsoft.com/office/drawing/2014/main" id="{180232F5-694D-43EA-856D-7584B5349FC6}"/>
              </a:ext>
            </a:extLst>
          </p:cNvPr>
          <p:cNvSpPr>
            <a:spLocks noGrp="1"/>
          </p:cNvSpPr>
          <p:nvPr>
            <p:ph type="tbl" sz="quarter" idx="10"/>
          </p:nvPr>
        </p:nvSpPr>
        <p:spPr>
          <a:xfrm>
            <a:off x="3774142" y="3226551"/>
            <a:ext cx="14917737" cy="7640637"/>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77307758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and Image">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4054689" y="3483451"/>
            <a:ext cx="7801263" cy="650510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a:p>
        </p:txBody>
      </p:sp>
      <p:grpSp>
        <p:nvGrpSpPr>
          <p:cNvPr id="9" name="Group 8"/>
          <p:cNvGrpSpPr/>
          <p:nvPr userDrawn="1"/>
        </p:nvGrpSpPr>
        <p:grpSpPr>
          <a:xfrm rot="10800000">
            <a:off x="-23446" y="10974729"/>
            <a:ext cx="24535152" cy="4304369"/>
            <a:chOff x="0" y="-156114"/>
            <a:chExt cx="24535152" cy="4304369"/>
          </a:xfrm>
        </p:grpSpPr>
        <p:sp>
          <p:nvSpPr>
            <p:cNvPr id="10" name="Freeform 9"/>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11" name="Freeform 10"/>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2" name="Freeform 11"/>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3" name="Freeform 12"/>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4" name="Freeform 13"/>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5" name="Freeform 14"/>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6" name="Freeform 15"/>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7" name="Freeform 16"/>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9" name="Freeform 1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20" name="Freeform 1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2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2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2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3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3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3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3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3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3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3" name="Text Placeholder 2">
            <a:extLst>
              <a:ext uri="{FF2B5EF4-FFF2-40B4-BE49-F238E27FC236}">
                <a16:creationId xmlns:a16="http://schemas.microsoft.com/office/drawing/2014/main" id="{701C5734-18C5-4675-A795-CAA5AE6D5101}"/>
              </a:ext>
            </a:extLst>
          </p:cNvPr>
          <p:cNvSpPr>
            <a:spLocks noGrp="1"/>
          </p:cNvSpPr>
          <p:nvPr>
            <p:ph type="body" sz="quarter" idx="15"/>
          </p:nvPr>
        </p:nvSpPr>
        <p:spPr>
          <a:xfrm>
            <a:off x="1720850" y="3441699"/>
            <a:ext cx="10706975" cy="6546857"/>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2344EC7-929B-4DFB-8611-2C0463D89726}"/>
              </a:ext>
            </a:extLst>
          </p:cNvPr>
          <p:cNvSpPr>
            <a:spLocks noGrp="1"/>
          </p:cNvSpPr>
          <p:nvPr>
            <p:ph type="title"/>
          </p:nvPr>
        </p:nvSpPr>
        <p:spPr>
          <a:xfrm>
            <a:off x="1676400" y="730251"/>
            <a:ext cx="21024850" cy="1880780"/>
          </a:xfrm>
          <a:prstGeom prst="rect">
            <a:avLst/>
          </a:prstGeo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6519075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B8F-4897-4AFD-BF9A-A0F5AECC887F}"/>
              </a:ext>
            </a:extLst>
          </p:cNvPr>
          <p:cNvSpPr>
            <a:spLocks noGrp="1"/>
          </p:cNvSpPr>
          <p:nvPr>
            <p:ph type="title"/>
          </p:nvPr>
        </p:nvSpPr>
        <p:spPr>
          <a:xfrm>
            <a:off x="1371600" y="6485308"/>
            <a:ext cx="21024850" cy="2651125"/>
          </a:xfrm>
          <a:prstGeom prst="rect">
            <a:avLst/>
          </a:prstGeom>
          <a:solidFill>
            <a:schemeClr val="bg1"/>
          </a:solidFill>
        </p:spPr>
        <p:txBody>
          <a:bodyPr/>
          <a:lstStyle>
            <a:lvl1pPr>
              <a:defRPr sz="13300">
                <a:solidFill>
                  <a:schemeClr val="accent2"/>
                </a:solidFill>
                <a:latin typeface="+mj-lt"/>
              </a:defRPr>
            </a:lvl1pPr>
          </a:lstStyle>
          <a:p>
            <a:endParaRPr lang="en-US"/>
          </a:p>
        </p:txBody>
      </p:sp>
      <p:sp>
        <p:nvSpPr>
          <p:cNvPr id="5" name="Rectangle 4">
            <a:extLst>
              <a:ext uri="{FF2B5EF4-FFF2-40B4-BE49-F238E27FC236}">
                <a16:creationId xmlns:a16="http://schemas.microsoft.com/office/drawing/2014/main" id="{B8B650FF-5935-4954-A918-5C5E0839FE6A}"/>
              </a:ext>
            </a:extLst>
          </p:cNvPr>
          <p:cNvSpPr/>
          <p:nvPr userDrawn="1"/>
        </p:nvSpPr>
        <p:spPr>
          <a:xfrm>
            <a:off x="15835816" y="0"/>
            <a:ext cx="8541834" cy="137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unito Light" charset="0"/>
            </a:endParaRPr>
          </a:p>
        </p:txBody>
      </p:sp>
      <p:pic>
        <p:nvPicPr>
          <p:cNvPr id="6" name="Picture 5">
            <a:extLst>
              <a:ext uri="{FF2B5EF4-FFF2-40B4-BE49-F238E27FC236}">
                <a16:creationId xmlns:a16="http://schemas.microsoft.com/office/drawing/2014/main" id="{986CE11C-4BF4-4113-A03B-E2BA9B6D4AE5}"/>
              </a:ext>
            </a:extLst>
          </p:cNvPr>
          <p:cNvPicPr>
            <a:picLocks noChangeAspect="1"/>
          </p:cNvPicPr>
          <p:nvPr userDrawn="1"/>
        </p:nvPicPr>
        <p:blipFill>
          <a:blip r:embed="rId2">
            <a:biLevel thresh="50000"/>
          </a:blip>
          <a:stretch>
            <a:fillRect/>
          </a:stretch>
        </p:blipFill>
        <p:spPr>
          <a:xfrm>
            <a:off x="16158086" y="5176395"/>
            <a:ext cx="7897294" cy="2890514"/>
          </a:xfrm>
          <a:prstGeom prst="rect">
            <a:avLst/>
          </a:prstGeom>
        </p:spPr>
      </p:pic>
      <p:sp>
        <p:nvSpPr>
          <p:cNvPr id="8" name="Text Placeholder 7">
            <a:extLst>
              <a:ext uri="{FF2B5EF4-FFF2-40B4-BE49-F238E27FC236}">
                <a16:creationId xmlns:a16="http://schemas.microsoft.com/office/drawing/2014/main" id="{56285A27-C160-468C-9A65-02D9EBA02373}"/>
              </a:ext>
            </a:extLst>
          </p:cNvPr>
          <p:cNvSpPr>
            <a:spLocks noGrp="1"/>
          </p:cNvSpPr>
          <p:nvPr>
            <p:ph type="body" sz="quarter" idx="10"/>
          </p:nvPr>
        </p:nvSpPr>
        <p:spPr>
          <a:xfrm>
            <a:off x="1371600" y="9556937"/>
            <a:ext cx="7386637" cy="1487488"/>
          </a:xfrm>
          <a:prstGeom prst="rect">
            <a:avLst/>
          </a:prstGeom>
        </p:spPr>
        <p:txBody>
          <a:bodyPr/>
          <a:lstStyle>
            <a:lvl1pPr marL="0" indent="0">
              <a:buNone/>
              <a:defRPr sz="3200">
                <a:latin typeface="+mn-lt"/>
              </a:defRPr>
            </a:lvl1pPr>
          </a:lstStyle>
          <a:p>
            <a:pPr lvl="0"/>
            <a:endParaRPr lang="en-US"/>
          </a:p>
        </p:txBody>
      </p:sp>
    </p:spTree>
    <p:extLst>
      <p:ext uri="{BB962C8B-B14F-4D97-AF65-F5344CB8AC3E}">
        <p14:creationId xmlns:p14="http://schemas.microsoft.com/office/powerpoint/2010/main" val="1749000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Body">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4770022" y="2436714"/>
            <a:ext cx="4290417" cy="7627435"/>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a:p>
        </p:txBody>
      </p:sp>
      <p:grpSp>
        <p:nvGrpSpPr>
          <p:cNvPr id="3" name="Group 2"/>
          <p:cNvGrpSpPr/>
          <p:nvPr userDrawn="1"/>
        </p:nvGrpSpPr>
        <p:grpSpPr>
          <a:xfrm rot="10800000">
            <a:off x="-23446" y="10974729"/>
            <a:ext cx="24535152" cy="4304369"/>
            <a:chOff x="0" y="-156114"/>
            <a:chExt cx="24535152" cy="4304369"/>
          </a:xfrm>
        </p:grpSpPr>
        <p:sp>
          <p:nvSpPr>
            <p:cNvPr id="5" name="Freeform 4"/>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6" name="Freeform 5"/>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7" name="Freeform 6"/>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8" name="Freeform 7"/>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9" name="Freeform 8"/>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0" name="Freeform 9"/>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1" name="Freeform 10"/>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2" name="Freeform 11"/>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3" name="Freeform 12"/>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14" name="Freeform 13"/>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5"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6"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17"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8"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19"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0"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21"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2"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3"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4"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5"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6"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7"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8"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29"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30" name="Text Placeholder 29">
            <a:extLst>
              <a:ext uri="{FF2B5EF4-FFF2-40B4-BE49-F238E27FC236}">
                <a16:creationId xmlns:a16="http://schemas.microsoft.com/office/drawing/2014/main" id="{0C7626E8-95E4-411C-9A38-5F30A1C66D95}"/>
              </a:ext>
            </a:extLst>
          </p:cNvPr>
          <p:cNvSpPr>
            <a:spLocks noGrp="1"/>
          </p:cNvSpPr>
          <p:nvPr>
            <p:ph type="body" sz="quarter" idx="15"/>
          </p:nvPr>
        </p:nvSpPr>
        <p:spPr>
          <a:xfrm>
            <a:off x="11545888" y="2654300"/>
            <a:ext cx="10488612" cy="7626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46179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a:p>
        </p:txBody>
      </p:sp>
    </p:spTree>
    <p:extLst>
      <p:ext uri="{BB962C8B-B14F-4D97-AF65-F5344CB8AC3E}">
        <p14:creationId xmlns:p14="http://schemas.microsoft.com/office/powerpoint/2010/main" val="4200891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3905212" y="1952726"/>
            <a:ext cx="8420998" cy="8420998"/>
          </a:xfrm>
          <a:custGeom>
            <a:avLst/>
            <a:gdLst>
              <a:gd name="connsiteX0" fmla="*/ 1794805 w 3589610"/>
              <a:gd name="connsiteY0" fmla="*/ 0 h 3589610"/>
              <a:gd name="connsiteX1" fmla="*/ 3589610 w 3589610"/>
              <a:gd name="connsiteY1" fmla="*/ 1794805 h 3589610"/>
              <a:gd name="connsiteX2" fmla="*/ 1794805 w 3589610"/>
              <a:gd name="connsiteY2" fmla="*/ 3589610 h 3589610"/>
              <a:gd name="connsiteX3" fmla="*/ 0 w 3589610"/>
              <a:gd name="connsiteY3" fmla="*/ 1794805 h 3589610"/>
              <a:gd name="connsiteX4" fmla="*/ 1794805 w 3589610"/>
              <a:gd name="connsiteY4" fmla="*/ 0 h 358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610" h="3589610">
                <a:moveTo>
                  <a:pt x="1794805" y="0"/>
                </a:moveTo>
                <a:cubicBezTo>
                  <a:pt x="2786048" y="0"/>
                  <a:pt x="3589610" y="803562"/>
                  <a:pt x="3589610" y="1794805"/>
                </a:cubicBezTo>
                <a:cubicBezTo>
                  <a:pt x="3589610" y="2786048"/>
                  <a:pt x="2786048" y="3589610"/>
                  <a:pt x="1794805" y="3589610"/>
                </a:cubicBezTo>
                <a:cubicBezTo>
                  <a:pt x="803562" y="3589610"/>
                  <a:pt x="0" y="2786048"/>
                  <a:pt x="0" y="1794805"/>
                </a:cubicBezTo>
                <a:cubicBezTo>
                  <a:pt x="0" y="803562"/>
                  <a:pt x="803562" y="0"/>
                  <a:pt x="1794805" y="0"/>
                </a:cubicBezTo>
                <a:close/>
              </a:path>
            </a:pathLst>
          </a:custGeom>
          <a:solidFill>
            <a:schemeClr val="bg1">
              <a:lumMod val="95000"/>
            </a:schemeClr>
          </a:solidFill>
          <a:effectLst/>
        </p:spPr>
        <p:txBody>
          <a:bodyPr wrap="square">
            <a:noAutofit/>
          </a:bodyPr>
          <a:lstStyle>
            <a:lvl1pPr marL="0" indent="0">
              <a:buNone/>
              <a:defRPr sz="2400" b="0" i="0">
                <a:ln>
                  <a:noFill/>
                </a:ln>
                <a:solidFill>
                  <a:schemeClr val="tx2"/>
                </a:solidFill>
                <a:latin typeface="Nunito Light" charset="0"/>
                <a:ea typeface="Nunito Light" charset="0"/>
                <a:cs typeface="Nunito Light" charset="0"/>
              </a:defRPr>
            </a:lvl1pPr>
          </a:lstStyle>
          <a:p>
            <a:endParaRPr lang="en-US"/>
          </a:p>
        </p:txBody>
      </p:sp>
      <p:grpSp>
        <p:nvGrpSpPr>
          <p:cNvPr id="5" name="Group 4"/>
          <p:cNvGrpSpPr/>
          <p:nvPr userDrawn="1"/>
        </p:nvGrpSpPr>
        <p:grpSpPr>
          <a:xfrm rot="10800000">
            <a:off x="-23446" y="10974729"/>
            <a:ext cx="24535152" cy="4304369"/>
            <a:chOff x="0" y="-156114"/>
            <a:chExt cx="24535152" cy="4304369"/>
          </a:xfrm>
        </p:grpSpPr>
        <p:sp>
          <p:nvSpPr>
            <p:cNvPr id="6" name="Freeform 5"/>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b="0" i="0">
                <a:latin typeface="Nunito Light" charset="0"/>
              </a:endParaRPr>
            </a:p>
          </p:txBody>
        </p:sp>
        <p:sp>
          <p:nvSpPr>
            <p:cNvPr id="7" name="Freeform 6"/>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8" name="Freeform 7"/>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9" name="Freeform 8"/>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0" name="Freeform 9"/>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1" name="Freeform 10"/>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2" name="Freeform 11"/>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b="0" i="0">
                <a:latin typeface="Nunito Light" charset="0"/>
              </a:endParaRPr>
            </a:p>
          </p:txBody>
        </p:sp>
        <p:sp>
          <p:nvSpPr>
            <p:cNvPr id="13" name="Freeform 12"/>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b="0" i="0">
                <a:latin typeface="Nunito Light" charset="0"/>
              </a:endParaRPr>
            </a:p>
          </p:txBody>
        </p:sp>
        <p:sp>
          <p:nvSpPr>
            <p:cNvPr id="14" name="Freeform 13"/>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b="0" i="0">
                <a:latin typeface="Nunito Light" charset="0"/>
              </a:endParaRPr>
            </a:p>
          </p:txBody>
        </p:sp>
        <p:sp>
          <p:nvSpPr>
            <p:cNvPr id="15" name="Freeform 14"/>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6"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7"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b="0" i="0">
                <a:latin typeface="Nunito Light" charset="0"/>
              </a:endParaRPr>
            </a:p>
          </p:txBody>
        </p:sp>
        <p:sp>
          <p:nvSpPr>
            <p:cNvPr id="18"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19"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b="0" i="0">
                <a:latin typeface="Nunito Light" charset="0"/>
              </a:endParaRPr>
            </a:p>
          </p:txBody>
        </p:sp>
        <p:sp>
          <p:nvSpPr>
            <p:cNvPr id="20"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1"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b="0" i="0">
                <a:latin typeface="Nunito Light" charset="0"/>
              </a:endParaRPr>
            </a:p>
          </p:txBody>
        </p:sp>
        <p:sp>
          <p:nvSpPr>
            <p:cNvPr id="22"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3"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4"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5"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6"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b="0" i="0">
                <a:latin typeface="Nunito Light" charset="0"/>
              </a:endParaRPr>
            </a:p>
          </p:txBody>
        </p:sp>
        <p:sp>
          <p:nvSpPr>
            <p:cNvPr id="27"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b="0" i="0">
                <a:latin typeface="Nunito Light" charset="0"/>
              </a:endParaRPr>
            </a:p>
          </p:txBody>
        </p:sp>
        <p:sp>
          <p:nvSpPr>
            <p:cNvPr id="28"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b="0" i="0">
                <a:latin typeface="Nunito Light" charset="0"/>
              </a:endParaRPr>
            </a:p>
          </p:txBody>
        </p:sp>
        <p:sp>
          <p:nvSpPr>
            <p:cNvPr id="29"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sp>
          <p:nvSpPr>
            <p:cNvPr id="30"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b="0" i="0">
                <a:latin typeface="Nunito Light" charset="0"/>
              </a:endParaRPr>
            </a:p>
          </p:txBody>
        </p:sp>
      </p:grpSp>
      <p:sp>
        <p:nvSpPr>
          <p:cNvPr id="3" name="Text Placeholder 2">
            <a:extLst>
              <a:ext uri="{FF2B5EF4-FFF2-40B4-BE49-F238E27FC236}">
                <a16:creationId xmlns:a16="http://schemas.microsoft.com/office/drawing/2014/main" id="{69544D81-4D57-43C1-AA9A-0F7D08D9B6A4}"/>
              </a:ext>
            </a:extLst>
          </p:cNvPr>
          <p:cNvSpPr>
            <a:spLocks noGrp="1"/>
          </p:cNvSpPr>
          <p:nvPr>
            <p:ph type="body" sz="quarter" idx="16"/>
          </p:nvPr>
        </p:nvSpPr>
        <p:spPr>
          <a:xfrm>
            <a:off x="1133475" y="2330450"/>
            <a:ext cx="11295063" cy="78533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94718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65" r:id="rId1"/>
    <p:sldLayoutId id="2147483968" r:id="rId2"/>
    <p:sldLayoutId id="2147483966" r:id="rId3"/>
    <p:sldLayoutId id="2147483970" r:id="rId4"/>
    <p:sldLayoutId id="2147483958" r:id="rId5"/>
    <p:sldLayoutId id="2147483969" r:id="rId6"/>
    <p:sldLayoutId id="2147483959" r:id="rId7"/>
    <p:sldLayoutId id="2147483953" r:id="rId8"/>
    <p:sldLayoutId id="2147483956" r:id="rId9"/>
    <p:sldLayoutId id="2147483972"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876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transition spd="med" advClick="0">
    <p:fade/>
  </p:transition>
  <p:hf sldNum="0" hdr="0" ftr="0" dt="0"/>
  <p:txStyles>
    <p:titleStyle>
      <a:lvl1pPr algn="l" defTabSz="1371692" rtl="0" eaLnBrk="1" latinLnBrk="0" hangingPunct="1">
        <a:lnSpc>
          <a:spcPct val="90000"/>
        </a:lnSpc>
        <a:spcBef>
          <a:spcPct val="0"/>
        </a:spcBef>
        <a:buNone/>
        <a:defRPr lang="en-US" sz="4502" kern="1200">
          <a:solidFill>
            <a:schemeClr val="tx1"/>
          </a:solidFill>
          <a:latin typeface="Lato Light" charset="0"/>
          <a:ea typeface="Lato Light" charset="0"/>
          <a:cs typeface="Lato Light" charset="0"/>
        </a:defRPr>
      </a:lvl1pPr>
    </p:titleStyle>
    <p:bodyStyle>
      <a:lvl1pPr marL="342924" indent="-342924" algn="l" defTabSz="1371692" rtl="0" eaLnBrk="1" latinLnBrk="0" hangingPunct="1">
        <a:lnSpc>
          <a:spcPct val="90000"/>
        </a:lnSpc>
        <a:spcBef>
          <a:spcPts val="15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1pPr>
      <a:lvl2pPr marL="1028768" indent="-342924" algn="l" defTabSz="1371692" rtl="0" eaLnBrk="1" latinLnBrk="0" hangingPunct="1">
        <a:lnSpc>
          <a:spcPct val="90000"/>
        </a:lnSpc>
        <a:spcBef>
          <a:spcPts val="750"/>
        </a:spcBef>
        <a:buFont typeface="Arial" panose="020B0604020202020204" pitchFamily="34" charset="0"/>
        <a:buChar char="•"/>
        <a:defRPr lang="en-US" sz="3000" kern="1200" dirty="0" smtClean="0">
          <a:solidFill>
            <a:schemeClr val="tx1"/>
          </a:solidFill>
          <a:effectLst/>
          <a:latin typeface="Lato Light" charset="0"/>
          <a:ea typeface="Lato Light" charset="0"/>
          <a:cs typeface="Lato Light" charset="0"/>
        </a:defRPr>
      </a:lvl2pPr>
      <a:lvl3pPr marL="1714614" indent="-342924" algn="l" defTabSz="1371692" rtl="0" eaLnBrk="1" latinLnBrk="0" hangingPunct="1">
        <a:lnSpc>
          <a:spcPct val="90000"/>
        </a:lnSpc>
        <a:spcBef>
          <a:spcPts val="750"/>
        </a:spcBef>
        <a:buFont typeface="Arial" panose="020B0604020202020204" pitchFamily="34" charset="0"/>
        <a:buChar char="•"/>
        <a:defRPr lang="en-US" sz="2700" kern="1200" dirty="0" smtClean="0">
          <a:solidFill>
            <a:schemeClr val="tx1"/>
          </a:solidFill>
          <a:effectLst/>
          <a:latin typeface="Lato Light" charset="0"/>
          <a:ea typeface="Lato Light" charset="0"/>
          <a:cs typeface="Lato Light" charset="0"/>
        </a:defRPr>
      </a:lvl3pPr>
      <a:lvl4pPr marL="2400460" indent="-342924" algn="l" defTabSz="1371692" rtl="0" eaLnBrk="1" latinLnBrk="0" hangingPunct="1">
        <a:lnSpc>
          <a:spcPct val="90000"/>
        </a:lnSpc>
        <a:spcBef>
          <a:spcPts val="750"/>
        </a:spcBef>
        <a:buFont typeface="Arial" panose="020B0604020202020204" pitchFamily="34" charset="0"/>
        <a:buChar char="•"/>
        <a:defRPr lang="en-US" sz="2400" kern="1200" dirty="0" smtClean="0">
          <a:solidFill>
            <a:schemeClr val="tx1"/>
          </a:solidFill>
          <a:effectLst/>
          <a:latin typeface="Lato Light" charset="0"/>
          <a:ea typeface="Lato Light" charset="0"/>
          <a:cs typeface="Lato Light" charset="0"/>
        </a:defRPr>
      </a:lvl4pPr>
      <a:lvl5pPr marL="3086306" indent="-342924" algn="l" defTabSz="1371692" rtl="0" eaLnBrk="1" latinLnBrk="0" hangingPunct="1">
        <a:lnSpc>
          <a:spcPct val="90000"/>
        </a:lnSpc>
        <a:spcBef>
          <a:spcPts val="750"/>
        </a:spcBef>
        <a:buFont typeface="Arial" panose="020B0604020202020204" pitchFamily="34" charset="0"/>
        <a:buChar char="•"/>
        <a:defRPr lang="en-US" sz="2400" kern="1200" dirty="0">
          <a:solidFill>
            <a:schemeClr val="tx1"/>
          </a:solidFill>
          <a:effectLst/>
          <a:latin typeface="Lato Light" charset="0"/>
          <a:ea typeface="Lato Light" charset="0"/>
          <a:cs typeface="Lato Light" charset="0"/>
        </a:defRPr>
      </a:lvl5pPr>
      <a:lvl6pPr marL="3772152" indent="-342924" algn="l" defTabSz="137169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96" indent="-342924" algn="l" defTabSz="137169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842" indent="-342924" algn="l" defTabSz="137169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688" indent="-342924" algn="l" defTabSz="1371692"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92" rtl="0" eaLnBrk="1" latinLnBrk="0" hangingPunct="1">
        <a:defRPr sz="2700" kern="1200">
          <a:solidFill>
            <a:schemeClr val="tx1"/>
          </a:solidFill>
          <a:latin typeface="+mn-lt"/>
          <a:ea typeface="+mn-ea"/>
          <a:cs typeface="+mn-cs"/>
        </a:defRPr>
      </a:lvl1pPr>
      <a:lvl2pPr marL="685846" algn="l" defTabSz="1371692" rtl="0" eaLnBrk="1" latinLnBrk="0" hangingPunct="1">
        <a:defRPr sz="2700" kern="1200">
          <a:solidFill>
            <a:schemeClr val="tx1"/>
          </a:solidFill>
          <a:latin typeface="+mn-lt"/>
          <a:ea typeface="+mn-ea"/>
          <a:cs typeface="+mn-cs"/>
        </a:defRPr>
      </a:lvl2pPr>
      <a:lvl3pPr marL="1371692" algn="l" defTabSz="1371692" rtl="0" eaLnBrk="1" latinLnBrk="0" hangingPunct="1">
        <a:defRPr sz="2700" kern="1200">
          <a:solidFill>
            <a:schemeClr val="tx1"/>
          </a:solidFill>
          <a:latin typeface="+mn-lt"/>
          <a:ea typeface="+mn-ea"/>
          <a:cs typeface="+mn-cs"/>
        </a:defRPr>
      </a:lvl3pPr>
      <a:lvl4pPr marL="2057536" algn="l" defTabSz="1371692" rtl="0" eaLnBrk="1" latinLnBrk="0" hangingPunct="1">
        <a:defRPr sz="2700" kern="1200">
          <a:solidFill>
            <a:schemeClr val="tx1"/>
          </a:solidFill>
          <a:latin typeface="+mn-lt"/>
          <a:ea typeface="+mn-ea"/>
          <a:cs typeface="+mn-cs"/>
        </a:defRPr>
      </a:lvl4pPr>
      <a:lvl5pPr marL="2743382" algn="l" defTabSz="1371692" rtl="0" eaLnBrk="1" latinLnBrk="0" hangingPunct="1">
        <a:defRPr sz="2700" kern="1200">
          <a:solidFill>
            <a:schemeClr val="tx1"/>
          </a:solidFill>
          <a:latin typeface="+mn-lt"/>
          <a:ea typeface="+mn-ea"/>
          <a:cs typeface="+mn-cs"/>
        </a:defRPr>
      </a:lvl5pPr>
      <a:lvl6pPr marL="3429228" algn="l" defTabSz="1371692" rtl="0" eaLnBrk="1" latinLnBrk="0" hangingPunct="1">
        <a:defRPr sz="2700" kern="1200">
          <a:solidFill>
            <a:schemeClr val="tx1"/>
          </a:solidFill>
          <a:latin typeface="+mn-lt"/>
          <a:ea typeface="+mn-ea"/>
          <a:cs typeface="+mn-cs"/>
        </a:defRPr>
      </a:lvl6pPr>
      <a:lvl7pPr marL="4115074" algn="l" defTabSz="1371692" rtl="0" eaLnBrk="1" latinLnBrk="0" hangingPunct="1">
        <a:defRPr sz="2700" kern="1200">
          <a:solidFill>
            <a:schemeClr val="tx1"/>
          </a:solidFill>
          <a:latin typeface="+mn-lt"/>
          <a:ea typeface="+mn-ea"/>
          <a:cs typeface="+mn-cs"/>
        </a:defRPr>
      </a:lvl7pPr>
      <a:lvl8pPr marL="4800920" algn="l" defTabSz="1371692" rtl="0" eaLnBrk="1" latinLnBrk="0" hangingPunct="1">
        <a:defRPr sz="2700" kern="1200">
          <a:solidFill>
            <a:schemeClr val="tx1"/>
          </a:solidFill>
          <a:latin typeface="+mn-lt"/>
          <a:ea typeface="+mn-ea"/>
          <a:cs typeface="+mn-cs"/>
        </a:defRPr>
      </a:lvl8pPr>
      <a:lvl9pPr marL="5486766" algn="l" defTabSz="1371692"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ca.ga.gov/safe-affordable-housing/homeless-special-needs-housing/covid-19-resource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orgia-dca.maps.arcgis.com/apps/webappviewer/index.html?id=1d28c562b3ba4390a66640db23f713f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georgia-dca.maps.arcgis.com/apps/webappviewer/index.html?id=28e98c7dea484a45ac5f836207e020ee"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mailto:Marion.Goulbourne@dca.ga.gov"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mailto:bosevh@dca.ga.gov"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dca.ga.gov/safe-affordable-housing/homeless-special-needs-housing/georgia-balance-state-continuum-care/202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gadca.webex.com/webappng/sites/gadca/meeting/info/ab839a38967342d8b58e8b166aaf64af?isPopupRegisterView=tru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gadca.webex.com/webappng/sites/gadca/meeting/info/96dbec17ed2e44a7adc4ce8d6e70e999?isPopupRegisterView=tru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gadca.webex.com/webappng/sites/gadca/meeting/info/c68fdae3763841b387a0c7a45cb122fc?isPopupRegisterView=true" TargetMode="External"/><Relationship Id="rId7" Type="http://schemas.openxmlformats.org/officeDocument/2006/relationships/image" Target="../media/image30.png"/><Relationship Id="rId2" Type="http://schemas.openxmlformats.org/officeDocument/2006/relationships/hyperlink" Target="https://gcc02.safelinks.protection.outlook.com/?url=https%3A%2F%2Fr20.rs6.net%2Ftn.jsp%3Ff%3D001FLQL2Kqh1IyMiv6NWmYV1oTMUOlVEoCLtxCC4rYr4eg9slCC50rfbt-HbNC-oTEVW-l6TuhajA3p9zCjm3SI3O6V6GFnMQU8mOYe9GBXZsctlw7sK0mFzjfZD3xQd3cVOFJBSjlqiAAze7s2tPOLJ39NhKiC17bcQQe72A6b84JtFFJS2zWbzVY0bfbbVyt7R4qVtCNVQHmsfnWqSULHENMXnkGrNZdtQBsjOoUL8naMQ49nviFaiL605xxvNtVZtzc3zPQGdhV6fwWNf0qTVH5G_TlnpV2naNZlGl3cIkjptprW5wOUeNPm2XxNM09p3fOeULU1487tppSyfGjCTHPk10MTV8EOyT4fFMs9dU8jAgKkIZjgkXeRZGJ5d1mZ9Gvd-2TbvOg_qwVcr4hgQ_Je1HUGYplxZfComknIqGN7-kq23AMzWVGZVADH1f0KGND3ApLQg9YHSGnaX0xGGJh9hyEYs-jF%26c%3DfnC6OS-TYEhiUXRED-NyWUaEMWu3m-CuWLhblE14BV-9G6HS-DJwgA%3D%3D%26ch%3DrqtB7vqwWaiGkbdw0BvQbRxgJIL9klCPJCYwPtclOKcc_zEAbnzwGw%3D%3D&amp;data=04%7C01%7Crebecca.hickom%40dca.ga.gov%7C8df5946a280b4edb2ee408d9722a7f24%7Cdc9db449fad64fcd899014394088d4ec%7C0%7C0%7C637666349130036190%7CUnknown%7CTWFpbGZsb3d8eyJWIjoiMC4wLjAwMDAiLCJQIjoiV2luMzIiLCJBTiI6Ik1haWwiLCJXVCI6Mn0%3D%7C1000&amp;sdata=lT3pJdHhwyAJsyG%2BB8Ljue2cUqFvXZaOrYDO016yQgw%3D&amp;reserved=0" TargetMode="External"/><Relationship Id="rId1" Type="http://schemas.openxmlformats.org/officeDocument/2006/relationships/slideLayout" Target="../slideLayouts/slideLayout11.xml"/><Relationship Id="rId6" Type="http://schemas.openxmlformats.org/officeDocument/2006/relationships/hyperlink" Target="mailto:GAHMISSupport@dca.ga.gov" TargetMode="External"/><Relationship Id="rId5" Type="http://schemas.openxmlformats.org/officeDocument/2006/relationships/hyperlink" Target="https://www.hudexchange.info/programs/hmis/fy-2022-hmis-data-standards/#table" TargetMode="External"/><Relationship Id="rId4" Type="http://schemas.openxmlformats.org/officeDocument/2006/relationships/hyperlink" Target="https://gadca.webex.com/webappng/sites/gadca/meeting/info/1cdf58ff9c0945e0a4e3eda33a308e51?isPopupRegisterView=tru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hudexchange.info/programs/hdx/" TargetMode="External"/><Relationship Id="rId2" Type="http://schemas.openxmlformats.org/officeDocument/2006/relationships/hyperlink" Target="https://www.hudexchange.info/programs/hmis/" TargetMode="Externa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hyperlink" Target="mailto:Josh.Gray@dca.ga.gov" TargetMode="External"/><Relationship Id="rId3" Type="http://schemas.openxmlformats.org/officeDocument/2006/relationships/hyperlink" Target="mailto:ambra.houser@dca.ga.gov" TargetMode="External"/><Relationship Id="rId7" Type="http://schemas.openxmlformats.org/officeDocument/2006/relationships/hyperlink" Target="mailto:john.shereikis@dca.ga.gov" TargetMode="External"/><Relationship Id="rId12" Type="http://schemas.openxmlformats.org/officeDocument/2006/relationships/hyperlink" Target="mailto:tina.moore@dca.ga.gov" TargetMode="External"/><Relationship Id="rId2" Type="http://schemas.openxmlformats.org/officeDocument/2006/relationships/hyperlink" Target="mailto:amanda.brand@dca.ga.gov" TargetMode="External"/><Relationship Id="rId1" Type="http://schemas.openxmlformats.org/officeDocument/2006/relationships/slideLayout" Target="../slideLayouts/slideLayout2.xml"/><Relationship Id="rId6" Type="http://schemas.openxmlformats.org/officeDocument/2006/relationships/hyperlink" Target="mailto:isaac.davis@dca.ga.gov" TargetMode="External"/><Relationship Id="rId11" Type="http://schemas.openxmlformats.org/officeDocument/2006/relationships/hyperlink" Target="mailto:BoSHMIS@dca.ga.gov" TargetMode="External"/><Relationship Id="rId5" Type="http://schemas.openxmlformats.org/officeDocument/2006/relationships/hyperlink" Target="mailto:diana.pitcher@dca.ga.gov" TargetMode="External"/><Relationship Id="rId10" Type="http://schemas.openxmlformats.org/officeDocument/2006/relationships/hyperlink" Target="mailto:rick.heermans@dca.ga.gov" TargetMode="External"/><Relationship Id="rId4" Type="http://schemas.openxmlformats.org/officeDocument/2006/relationships/hyperlink" Target="mailto:BosHMIS@dca.ga.gov" TargetMode="External"/><Relationship Id="rId9" Type="http://schemas.openxmlformats.org/officeDocument/2006/relationships/hyperlink" Target="mailto:rebecca.hickom@dca.ga.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ichael.Thomas@dca.ga.gov" TargetMode="External"/><Relationship Id="rId2" Type="http://schemas.openxmlformats.org/officeDocument/2006/relationships/hyperlink" Target="mailto:Tina.Moore@dca.ga.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p:cNvSpPr txBox="1"/>
          <p:nvPr/>
        </p:nvSpPr>
        <p:spPr>
          <a:xfrm>
            <a:off x="2357826" y="2310441"/>
            <a:ext cx="19706677" cy="4093428"/>
          </a:xfrm>
          <a:prstGeom prst="rect">
            <a:avLst/>
          </a:prstGeom>
          <a:noFill/>
        </p:spPr>
        <p:txBody>
          <a:bodyPr wrap="none" rtlCol="0">
            <a:spAutoFit/>
          </a:bodyPr>
          <a:lstStyle/>
          <a:p>
            <a:pPr algn="ctr"/>
            <a:r>
              <a:rPr lang="en-US" sz="7200" b="1" spc="300">
                <a:latin typeface="+mj-lt"/>
                <a:ea typeface="Nunito" charset="0"/>
                <a:cs typeface="Nunito" charset="0"/>
              </a:rPr>
              <a:t>Balance of State Continuum of Care</a:t>
            </a:r>
          </a:p>
          <a:p>
            <a:pPr algn="ctr"/>
            <a:r>
              <a:rPr lang="en-US" sz="7200" b="1" spc="300">
                <a:latin typeface="+mj-lt"/>
                <a:ea typeface="Nunito" charset="0"/>
                <a:cs typeface="Nunito" charset="0"/>
              </a:rPr>
              <a:t>Statewide Membership Meeting</a:t>
            </a:r>
          </a:p>
          <a:p>
            <a:pPr algn="ctr"/>
            <a:endParaRPr lang="en-US" sz="7200" b="1" spc="300">
              <a:latin typeface="+mj-lt"/>
              <a:ea typeface="Nunito" charset="0"/>
              <a:cs typeface="Nunito" charset="0"/>
            </a:endParaRPr>
          </a:p>
          <a:p>
            <a:pPr algn="ctr"/>
            <a:r>
              <a:rPr lang="en-US" sz="4400" b="1" spc="300">
                <a:latin typeface="+mj-lt"/>
                <a:ea typeface="Nunito" charset="0"/>
                <a:cs typeface="Nunito" charset="0"/>
              </a:rPr>
              <a:t>September 15, 2021 Webinar</a:t>
            </a:r>
          </a:p>
        </p:txBody>
      </p:sp>
      <p:sp>
        <p:nvSpPr>
          <p:cNvPr id="313" name="TextBox 312"/>
          <p:cNvSpPr txBox="1"/>
          <p:nvPr/>
        </p:nvSpPr>
        <p:spPr>
          <a:xfrm>
            <a:off x="5309618" y="7977347"/>
            <a:ext cx="13758446" cy="707886"/>
          </a:xfrm>
          <a:prstGeom prst="rect">
            <a:avLst/>
          </a:prstGeom>
          <a:noFill/>
        </p:spPr>
        <p:txBody>
          <a:bodyPr wrap="none" rtlCol="0">
            <a:spAutoFit/>
          </a:bodyPr>
          <a:lstStyle/>
          <a:p>
            <a:pPr algn="ctr"/>
            <a:r>
              <a:rPr lang="en-US" sz="4000" spc="600">
                <a:ea typeface="Nunito" charset="0"/>
                <a:cs typeface="Nunito" charset="0"/>
              </a:rPr>
              <a:t>Presented by DCA as Collaborative Applicant</a:t>
            </a:r>
          </a:p>
        </p:txBody>
      </p:sp>
      <p:grpSp>
        <p:nvGrpSpPr>
          <p:cNvPr id="130" name="Group 129"/>
          <p:cNvGrpSpPr/>
          <p:nvPr/>
        </p:nvGrpSpPr>
        <p:grpSpPr>
          <a:xfrm>
            <a:off x="0" y="-1582768"/>
            <a:ext cx="24535152" cy="4304369"/>
            <a:chOff x="0" y="-156114"/>
            <a:chExt cx="24535152" cy="4304369"/>
          </a:xfrm>
        </p:grpSpPr>
        <p:sp>
          <p:nvSpPr>
            <p:cNvPr id="131" name="Freeform 130"/>
            <p:cNvSpPr>
              <a:spLocks noChangeArrowheads="1"/>
            </p:cNvSpPr>
            <p:nvPr/>
          </p:nvSpPr>
          <p:spPr bwMode="auto">
            <a:xfrm>
              <a:off x="23378291" y="2431564"/>
              <a:ext cx="1134322" cy="1716691"/>
            </a:xfrm>
            <a:custGeom>
              <a:avLst/>
              <a:gdLst>
                <a:gd name="T0" fmla="*/ 0 w 1152"/>
                <a:gd name="T1" fmla="*/ 1739 h 1740"/>
                <a:gd name="T2" fmla="*/ 1151 w 1152"/>
                <a:gd name="T3" fmla="*/ 918 h 1740"/>
                <a:gd name="T4" fmla="*/ 1151 w 1152"/>
                <a:gd name="T5" fmla="*/ 0 h 1740"/>
                <a:gd name="T6" fmla="*/ 0 w 1152"/>
                <a:gd name="T7" fmla="*/ 1739 h 1740"/>
              </a:gdLst>
              <a:ahLst/>
              <a:cxnLst>
                <a:cxn ang="0">
                  <a:pos x="T0" y="T1"/>
                </a:cxn>
                <a:cxn ang="0">
                  <a:pos x="T2" y="T3"/>
                </a:cxn>
                <a:cxn ang="0">
                  <a:pos x="T4" y="T5"/>
                </a:cxn>
                <a:cxn ang="0">
                  <a:pos x="T6" y="T7"/>
                </a:cxn>
              </a:cxnLst>
              <a:rect l="0" t="0" r="r" b="b"/>
              <a:pathLst>
                <a:path w="1152" h="1740">
                  <a:moveTo>
                    <a:pt x="0" y="1739"/>
                  </a:moveTo>
                  <a:lnTo>
                    <a:pt x="1151" y="918"/>
                  </a:lnTo>
                  <a:lnTo>
                    <a:pt x="1151" y="0"/>
                  </a:lnTo>
                  <a:lnTo>
                    <a:pt x="0" y="1739"/>
                  </a:lnTo>
                </a:path>
              </a:pathLst>
            </a:custGeom>
            <a:solidFill>
              <a:schemeClr val="accent3"/>
            </a:solidFill>
            <a:ln>
              <a:noFill/>
            </a:ln>
            <a:effectLst/>
          </p:spPr>
          <p:txBody>
            <a:bodyPr wrap="none" anchor="ctr"/>
            <a:lstStyle/>
            <a:p>
              <a:endParaRPr lang="en-US" sz="7197">
                <a:latin typeface="Nunito Light" charset="0"/>
              </a:endParaRPr>
            </a:p>
          </p:txBody>
        </p:sp>
        <p:sp>
          <p:nvSpPr>
            <p:cNvPr id="132" name="Freeform 131"/>
            <p:cNvSpPr>
              <a:spLocks noChangeArrowheads="1"/>
            </p:cNvSpPr>
            <p:nvPr/>
          </p:nvSpPr>
          <p:spPr bwMode="auto">
            <a:xfrm>
              <a:off x="23079221" y="-88970"/>
              <a:ext cx="1455931" cy="4233061"/>
            </a:xfrm>
            <a:custGeom>
              <a:avLst/>
              <a:gdLst>
                <a:gd name="T0" fmla="*/ 0 w 1479"/>
                <a:gd name="T1" fmla="*/ 0 h 4296"/>
                <a:gd name="T2" fmla="*/ 327 w 1479"/>
                <a:gd name="T3" fmla="*/ 4295 h 4296"/>
                <a:gd name="T4" fmla="*/ 1478 w 1479"/>
                <a:gd name="T5" fmla="*/ 2556 h 4296"/>
                <a:gd name="T6" fmla="*/ 1478 w 1479"/>
                <a:gd name="T7" fmla="*/ 0 h 4296"/>
                <a:gd name="T8" fmla="*/ 0 w 1479"/>
                <a:gd name="T9" fmla="*/ 0 h 4296"/>
              </a:gdLst>
              <a:ahLst/>
              <a:cxnLst>
                <a:cxn ang="0">
                  <a:pos x="T0" y="T1"/>
                </a:cxn>
                <a:cxn ang="0">
                  <a:pos x="T2" y="T3"/>
                </a:cxn>
                <a:cxn ang="0">
                  <a:pos x="T4" y="T5"/>
                </a:cxn>
                <a:cxn ang="0">
                  <a:pos x="T6" y="T7"/>
                </a:cxn>
                <a:cxn ang="0">
                  <a:pos x="T8" y="T9"/>
                </a:cxn>
              </a:cxnLst>
              <a:rect l="0" t="0"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33" name="Freeform 132"/>
            <p:cNvSpPr>
              <a:spLocks noChangeArrowheads="1"/>
            </p:cNvSpPr>
            <p:nvPr/>
          </p:nvSpPr>
          <p:spPr bwMode="auto">
            <a:xfrm>
              <a:off x="20776620" y="-88970"/>
              <a:ext cx="2646748" cy="4233061"/>
            </a:xfrm>
            <a:custGeom>
              <a:avLst/>
              <a:gdLst>
                <a:gd name="T0" fmla="*/ 0 w 2687"/>
                <a:gd name="T1" fmla="*/ 0 h 4296"/>
                <a:gd name="T2" fmla="*/ 2686 w 2687"/>
                <a:gd name="T3" fmla="*/ 4295 h 4296"/>
                <a:gd name="T4" fmla="*/ 2359 w 2687"/>
                <a:gd name="T5" fmla="*/ 0 h 4296"/>
                <a:gd name="T6" fmla="*/ 0 w 2687"/>
                <a:gd name="T7" fmla="*/ 0 h 4296"/>
              </a:gdLst>
              <a:ahLst/>
              <a:cxnLst>
                <a:cxn ang="0">
                  <a:pos x="T0" y="T1"/>
                </a:cxn>
                <a:cxn ang="0">
                  <a:pos x="T2" y="T3"/>
                </a:cxn>
                <a:cxn ang="0">
                  <a:pos x="T4" y="T5"/>
                </a:cxn>
                <a:cxn ang="0">
                  <a:pos x="T6" y="T7"/>
                </a:cxn>
              </a:cxnLst>
              <a:rect l="0" t="0" r="r" b="b"/>
              <a:pathLst>
                <a:path w="2687" h="4296">
                  <a:moveTo>
                    <a:pt x="0" y="0"/>
                  </a:moveTo>
                  <a:lnTo>
                    <a:pt x="2686" y="4295"/>
                  </a:lnTo>
                  <a:lnTo>
                    <a:pt x="2359" y="0"/>
                  </a:lnTo>
                  <a:lnTo>
                    <a:pt x="0" y="0"/>
                  </a:lnTo>
                </a:path>
              </a:pathLst>
            </a:custGeom>
            <a:solidFill>
              <a:schemeClr val="accent3"/>
            </a:solidFill>
            <a:ln>
              <a:noFill/>
            </a:ln>
            <a:effectLst/>
          </p:spPr>
          <p:txBody>
            <a:bodyPr wrap="none" anchor="ctr"/>
            <a:lstStyle/>
            <a:p>
              <a:endParaRPr lang="en-US" sz="7197">
                <a:latin typeface="Nunito Light" charset="0"/>
              </a:endParaRPr>
            </a:p>
          </p:txBody>
        </p:sp>
        <p:sp>
          <p:nvSpPr>
            <p:cNvPr id="134" name="Freeform 133"/>
            <p:cNvSpPr>
              <a:spLocks noChangeArrowheads="1"/>
            </p:cNvSpPr>
            <p:nvPr/>
          </p:nvSpPr>
          <p:spPr bwMode="auto">
            <a:xfrm>
              <a:off x="20420243" y="-88970"/>
              <a:ext cx="3003125" cy="4233061"/>
            </a:xfrm>
            <a:custGeom>
              <a:avLst/>
              <a:gdLst>
                <a:gd name="T0" fmla="*/ 0 w 3049"/>
                <a:gd name="T1" fmla="*/ 0 h 4296"/>
                <a:gd name="T2" fmla="*/ 43 w 3049"/>
                <a:gd name="T3" fmla="*/ 3187 h 4296"/>
                <a:gd name="T4" fmla="*/ 3048 w 3049"/>
                <a:gd name="T5" fmla="*/ 4295 h 4296"/>
                <a:gd name="T6" fmla="*/ 362 w 3049"/>
                <a:gd name="T7" fmla="*/ 0 h 4296"/>
                <a:gd name="T8" fmla="*/ 0 w 3049"/>
                <a:gd name="T9" fmla="*/ 0 h 4296"/>
              </a:gdLst>
              <a:ahLst/>
              <a:cxnLst>
                <a:cxn ang="0">
                  <a:pos x="T0" y="T1"/>
                </a:cxn>
                <a:cxn ang="0">
                  <a:pos x="T2" y="T3"/>
                </a:cxn>
                <a:cxn ang="0">
                  <a:pos x="T4" y="T5"/>
                </a:cxn>
                <a:cxn ang="0">
                  <a:pos x="T6" y="T7"/>
                </a:cxn>
                <a:cxn ang="0">
                  <a:pos x="T8" y="T9"/>
                </a:cxn>
              </a:cxnLst>
              <a:rect l="0" t="0"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35" name="Freeform 134"/>
            <p:cNvSpPr>
              <a:spLocks noChangeArrowheads="1"/>
            </p:cNvSpPr>
            <p:nvPr/>
          </p:nvSpPr>
          <p:spPr bwMode="auto">
            <a:xfrm>
              <a:off x="17677877" y="-88971"/>
              <a:ext cx="2785824" cy="3142198"/>
            </a:xfrm>
            <a:custGeom>
              <a:avLst/>
              <a:gdLst>
                <a:gd name="T0" fmla="*/ 2126 w 2826"/>
                <a:gd name="T1" fmla="*/ 0 h 3188"/>
                <a:gd name="T2" fmla="*/ 0 w 2826"/>
                <a:gd name="T3" fmla="*/ 1954 h 3188"/>
                <a:gd name="T4" fmla="*/ 2825 w 2826"/>
                <a:gd name="T5" fmla="*/ 3187 h 3188"/>
                <a:gd name="T6" fmla="*/ 2782 w 2826"/>
                <a:gd name="T7" fmla="*/ 0 h 3188"/>
                <a:gd name="T8" fmla="*/ 2126 w 2826"/>
                <a:gd name="T9" fmla="*/ 0 h 3188"/>
              </a:gdLst>
              <a:ahLst/>
              <a:cxnLst>
                <a:cxn ang="0">
                  <a:pos x="T0" y="T1"/>
                </a:cxn>
                <a:cxn ang="0">
                  <a:pos x="T2" y="T3"/>
                </a:cxn>
                <a:cxn ang="0">
                  <a:pos x="T4" y="T5"/>
                </a:cxn>
                <a:cxn ang="0">
                  <a:pos x="T6" y="T7"/>
                </a:cxn>
                <a:cxn ang="0">
                  <a:pos x="T8" y="T9"/>
                </a:cxn>
              </a:cxnLst>
              <a:rect l="0" t="0" r="r" b="b"/>
              <a:pathLst>
                <a:path w="2826" h="3188">
                  <a:moveTo>
                    <a:pt x="2126" y="0"/>
                  </a:moveTo>
                  <a:lnTo>
                    <a:pt x="0" y="1954"/>
                  </a:lnTo>
                  <a:lnTo>
                    <a:pt x="2825" y="3187"/>
                  </a:lnTo>
                  <a:lnTo>
                    <a:pt x="2782" y="0"/>
                  </a:lnTo>
                  <a:lnTo>
                    <a:pt x="2126" y="0"/>
                  </a:lnTo>
                </a:path>
              </a:pathLst>
            </a:custGeom>
            <a:solidFill>
              <a:schemeClr val="accent3"/>
            </a:solidFill>
            <a:ln>
              <a:noFill/>
            </a:ln>
            <a:effectLst/>
          </p:spPr>
          <p:txBody>
            <a:bodyPr wrap="none" anchor="ctr"/>
            <a:lstStyle/>
            <a:p>
              <a:endParaRPr lang="en-US" sz="7197">
                <a:latin typeface="Nunito Light" charset="0"/>
              </a:endParaRPr>
            </a:p>
          </p:txBody>
        </p:sp>
        <p:sp>
          <p:nvSpPr>
            <p:cNvPr id="136" name="Freeform 135"/>
            <p:cNvSpPr>
              <a:spLocks noChangeArrowheads="1"/>
            </p:cNvSpPr>
            <p:nvPr/>
          </p:nvSpPr>
          <p:spPr bwMode="auto">
            <a:xfrm>
              <a:off x="17608342" y="-88971"/>
              <a:ext cx="2168684" cy="1925303"/>
            </a:xfrm>
            <a:custGeom>
              <a:avLst/>
              <a:gdLst>
                <a:gd name="T0" fmla="*/ 0 w 2199"/>
                <a:gd name="T1" fmla="*/ 0 h 1955"/>
                <a:gd name="T2" fmla="*/ 72 w 2199"/>
                <a:gd name="T3" fmla="*/ 1954 h 1955"/>
                <a:gd name="T4" fmla="*/ 2198 w 2199"/>
                <a:gd name="T5" fmla="*/ 0 h 1955"/>
                <a:gd name="T6" fmla="*/ 0 w 2199"/>
                <a:gd name="T7" fmla="*/ 0 h 1955"/>
              </a:gdLst>
              <a:ahLst/>
              <a:cxnLst>
                <a:cxn ang="0">
                  <a:pos x="T0" y="T1"/>
                </a:cxn>
                <a:cxn ang="0">
                  <a:pos x="T2" y="T3"/>
                </a:cxn>
                <a:cxn ang="0">
                  <a:pos x="T4" y="T5"/>
                </a:cxn>
                <a:cxn ang="0">
                  <a:pos x="T6" y="T7"/>
                </a:cxn>
              </a:cxnLst>
              <a:rect l="0" t="0" r="r" b="b"/>
              <a:pathLst>
                <a:path w="2199" h="1955">
                  <a:moveTo>
                    <a:pt x="0" y="0"/>
                  </a:moveTo>
                  <a:lnTo>
                    <a:pt x="72" y="1954"/>
                  </a:lnTo>
                  <a:lnTo>
                    <a:pt x="2198"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37" name="Freeform 136"/>
            <p:cNvSpPr>
              <a:spLocks noChangeArrowheads="1"/>
            </p:cNvSpPr>
            <p:nvPr/>
          </p:nvSpPr>
          <p:spPr bwMode="auto">
            <a:xfrm>
              <a:off x="14888518" y="-88734"/>
              <a:ext cx="2811899" cy="1925303"/>
            </a:xfrm>
            <a:custGeom>
              <a:avLst/>
              <a:gdLst>
                <a:gd name="T0" fmla="*/ 0 w 2852"/>
                <a:gd name="T1" fmla="*/ 0 h 1955"/>
                <a:gd name="T2" fmla="*/ 2851 w 2852"/>
                <a:gd name="T3" fmla="*/ 1954 h 1955"/>
                <a:gd name="T4" fmla="*/ 2779 w 2852"/>
                <a:gd name="T5" fmla="*/ 0 h 1955"/>
                <a:gd name="T6" fmla="*/ 0 w 2852"/>
                <a:gd name="T7" fmla="*/ 0 h 1955"/>
              </a:gdLst>
              <a:ahLst/>
              <a:cxnLst>
                <a:cxn ang="0">
                  <a:pos x="T0" y="T1"/>
                </a:cxn>
                <a:cxn ang="0">
                  <a:pos x="T2" y="T3"/>
                </a:cxn>
                <a:cxn ang="0">
                  <a:pos x="T4" y="T5"/>
                </a:cxn>
                <a:cxn ang="0">
                  <a:pos x="T6" y="T7"/>
                </a:cxn>
              </a:cxnLst>
              <a:rect l="0" t="0" r="r" b="b"/>
              <a:pathLst>
                <a:path w="2852" h="1955">
                  <a:moveTo>
                    <a:pt x="0" y="0"/>
                  </a:moveTo>
                  <a:lnTo>
                    <a:pt x="2851" y="1954"/>
                  </a:lnTo>
                  <a:lnTo>
                    <a:pt x="2779" y="0"/>
                  </a:lnTo>
                  <a:lnTo>
                    <a:pt x="0" y="0"/>
                  </a:lnTo>
                </a:path>
              </a:pathLst>
            </a:custGeom>
            <a:solidFill>
              <a:schemeClr val="accent3"/>
            </a:solidFill>
            <a:ln>
              <a:noFill/>
            </a:ln>
            <a:effectLst/>
          </p:spPr>
          <p:txBody>
            <a:bodyPr wrap="none" anchor="ctr"/>
            <a:lstStyle/>
            <a:p>
              <a:endParaRPr lang="en-US" sz="7197">
                <a:latin typeface="Nunito Light" charset="0"/>
              </a:endParaRPr>
            </a:p>
          </p:txBody>
        </p:sp>
        <p:sp>
          <p:nvSpPr>
            <p:cNvPr id="138" name="Freeform 137"/>
            <p:cNvSpPr>
              <a:spLocks noChangeArrowheads="1"/>
            </p:cNvSpPr>
            <p:nvPr/>
          </p:nvSpPr>
          <p:spPr bwMode="auto">
            <a:xfrm>
              <a:off x="13589856" y="-88970"/>
              <a:ext cx="4137447" cy="3520308"/>
            </a:xfrm>
            <a:custGeom>
              <a:avLst/>
              <a:gdLst>
                <a:gd name="T0" fmla="*/ 0 w 4196"/>
                <a:gd name="T1" fmla="*/ 0 h 3572"/>
                <a:gd name="T2" fmla="*/ 1886 w 4196"/>
                <a:gd name="T3" fmla="*/ 3571 h 3572"/>
                <a:gd name="T4" fmla="*/ 4195 w 4196"/>
                <a:gd name="T5" fmla="*/ 1954 h 3572"/>
                <a:gd name="T6" fmla="*/ 1344 w 4196"/>
                <a:gd name="T7" fmla="*/ 0 h 3572"/>
                <a:gd name="T8" fmla="*/ 0 w 4196"/>
                <a:gd name="T9" fmla="*/ 0 h 3572"/>
              </a:gdLst>
              <a:ahLst/>
              <a:cxnLst>
                <a:cxn ang="0">
                  <a:pos x="T0" y="T1"/>
                </a:cxn>
                <a:cxn ang="0">
                  <a:pos x="T2" y="T3"/>
                </a:cxn>
                <a:cxn ang="0">
                  <a:pos x="T4" y="T5"/>
                </a:cxn>
                <a:cxn ang="0">
                  <a:pos x="T6" y="T7"/>
                </a:cxn>
                <a:cxn ang="0">
                  <a:pos x="T8" y="T9"/>
                </a:cxn>
              </a:cxnLst>
              <a:rect l="0" t="0"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a:effectLst/>
          </p:spPr>
          <p:txBody>
            <a:bodyPr wrap="none" anchor="ctr"/>
            <a:lstStyle/>
            <a:p>
              <a:endParaRPr lang="en-US" sz="7197">
                <a:latin typeface="Nunito Light" charset="0"/>
              </a:endParaRPr>
            </a:p>
          </p:txBody>
        </p:sp>
        <p:sp>
          <p:nvSpPr>
            <p:cNvPr id="139" name="Freeform 138"/>
            <p:cNvSpPr>
              <a:spLocks noChangeArrowheads="1"/>
            </p:cNvSpPr>
            <p:nvPr/>
          </p:nvSpPr>
          <p:spPr bwMode="auto">
            <a:xfrm>
              <a:off x="11104147" y="-111272"/>
              <a:ext cx="4346058" cy="3520308"/>
            </a:xfrm>
            <a:custGeom>
              <a:avLst/>
              <a:gdLst>
                <a:gd name="T0" fmla="*/ 965 w 4408"/>
                <a:gd name="T1" fmla="*/ 0 h 3572"/>
                <a:gd name="T2" fmla="*/ 0 w 4408"/>
                <a:gd name="T3" fmla="*/ 1760 h 3572"/>
                <a:gd name="T4" fmla="*/ 4407 w 4408"/>
                <a:gd name="T5" fmla="*/ 3571 h 3572"/>
                <a:gd name="T6" fmla="*/ 2521 w 4408"/>
                <a:gd name="T7" fmla="*/ 0 h 3572"/>
                <a:gd name="T8" fmla="*/ 965 w 4408"/>
                <a:gd name="T9" fmla="*/ 0 h 3572"/>
              </a:gdLst>
              <a:ahLst/>
              <a:cxnLst>
                <a:cxn ang="0">
                  <a:pos x="T0" y="T1"/>
                </a:cxn>
                <a:cxn ang="0">
                  <a:pos x="T2" y="T3"/>
                </a:cxn>
                <a:cxn ang="0">
                  <a:pos x="T4" y="T5"/>
                </a:cxn>
                <a:cxn ang="0">
                  <a:pos x="T6" y="T7"/>
                </a:cxn>
                <a:cxn ang="0">
                  <a:pos x="T8" y="T9"/>
                </a:cxn>
              </a:cxnLst>
              <a:rect l="0" t="0" r="r" b="b"/>
              <a:pathLst>
                <a:path w="4408" h="3572">
                  <a:moveTo>
                    <a:pt x="965" y="0"/>
                  </a:moveTo>
                  <a:lnTo>
                    <a:pt x="0" y="1760"/>
                  </a:lnTo>
                  <a:lnTo>
                    <a:pt x="4407" y="3571"/>
                  </a:lnTo>
                  <a:lnTo>
                    <a:pt x="2521" y="0"/>
                  </a:lnTo>
                  <a:lnTo>
                    <a:pt x="965" y="0"/>
                  </a:lnTo>
                </a:path>
              </a:pathLst>
            </a:custGeom>
            <a:solidFill>
              <a:schemeClr val="accent2"/>
            </a:solidFill>
            <a:ln>
              <a:noFill/>
            </a:ln>
            <a:effectLst/>
          </p:spPr>
          <p:txBody>
            <a:bodyPr wrap="none" anchor="ctr"/>
            <a:lstStyle/>
            <a:p>
              <a:endParaRPr lang="en-US" sz="7197">
                <a:latin typeface="Nunito Light" charset="0"/>
              </a:endParaRPr>
            </a:p>
          </p:txBody>
        </p:sp>
        <p:sp>
          <p:nvSpPr>
            <p:cNvPr id="140" name="Freeform 139"/>
            <p:cNvSpPr>
              <a:spLocks noChangeArrowheads="1"/>
            </p:cNvSpPr>
            <p:nvPr/>
          </p:nvSpPr>
          <p:spPr bwMode="auto">
            <a:xfrm>
              <a:off x="9793019" y="-88970"/>
              <a:ext cx="369415" cy="195571"/>
            </a:xfrm>
            <a:custGeom>
              <a:avLst/>
              <a:gdLst>
                <a:gd name="T0" fmla="*/ 112 w 374"/>
                <a:gd name="T1" fmla="*/ 0 h 198"/>
                <a:gd name="T2" fmla="*/ 0 w 374"/>
                <a:gd name="T3" fmla="*/ 197 h 198"/>
                <a:gd name="T4" fmla="*/ 373 w 374"/>
                <a:gd name="T5" fmla="*/ 0 h 198"/>
                <a:gd name="T6" fmla="*/ 112 w 374"/>
                <a:gd name="T7" fmla="*/ 0 h 198"/>
              </a:gdLst>
              <a:ahLst/>
              <a:cxnLst>
                <a:cxn ang="0">
                  <a:pos x="T0" y="T1"/>
                </a:cxn>
                <a:cxn ang="0">
                  <a:pos x="T2" y="T3"/>
                </a:cxn>
                <a:cxn ang="0">
                  <a:pos x="T4" y="T5"/>
                </a:cxn>
                <a:cxn ang="0">
                  <a:pos x="T6" y="T7"/>
                </a:cxn>
              </a:cxnLst>
              <a:rect l="0" t="0" r="r" b="b"/>
              <a:pathLst>
                <a:path w="374" h="198">
                  <a:moveTo>
                    <a:pt x="112" y="0"/>
                  </a:moveTo>
                  <a:lnTo>
                    <a:pt x="0" y="197"/>
                  </a:lnTo>
                  <a:lnTo>
                    <a:pt x="373" y="0"/>
                  </a:lnTo>
                  <a:lnTo>
                    <a:pt x="112"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41" name="Freeform 13"/>
            <p:cNvSpPr>
              <a:spLocks noChangeArrowheads="1"/>
            </p:cNvSpPr>
            <p:nvPr/>
          </p:nvSpPr>
          <p:spPr bwMode="auto">
            <a:xfrm>
              <a:off x="9698211" y="-88970"/>
              <a:ext cx="225996" cy="195571"/>
            </a:xfrm>
            <a:custGeom>
              <a:avLst/>
              <a:gdLst>
                <a:gd name="T0" fmla="*/ 0 w 231"/>
                <a:gd name="T1" fmla="*/ 0 h 198"/>
                <a:gd name="T2" fmla="*/ 118 w 231"/>
                <a:gd name="T3" fmla="*/ 197 h 198"/>
                <a:gd name="T4" fmla="*/ 230 w 231"/>
                <a:gd name="T5" fmla="*/ 0 h 198"/>
                <a:gd name="T6" fmla="*/ 0 w 231"/>
                <a:gd name="T7" fmla="*/ 0 h 198"/>
              </a:gdLst>
              <a:ahLst/>
              <a:cxnLst>
                <a:cxn ang="0">
                  <a:pos x="T0" y="T1"/>
                </a:cxn>
                <a:cxn ang="0">
                  <a:pos x="T2" y="T3"/>
                </a:cxn>
                <a:cxn ang="0">
                  <a:pos x="T4" y="T5"/>
                </a:cxn>
                <a:cxn ang="0">
                  <a:pos x="T6" y="T7"/>
                </a:cxn>
              </a:cxnLst>
              <a:rect l="0" t="0" r="r" b="b"/>
              <a:pathLst>
                <a:path w="231" h="198">
                  <a:moveTo>
                    <a:pt x="0" y="0"/>
                  </a:moveTo>
                  <a:lnTo>
                    <a:pt x="118" y="197"/>
                  </a:lnTo>
                  <a:lnTo>
                    <a:pt x="230" y="0"/>
                  </a:lnTo>
                  <a:lnTo>
                    <a:pt x="0"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42" name="Freeform 14"/>
            <p:cNvSpPr>
              <a:spLocks noChangeArrowheads="1"/>
            </p:cNvSpPr>
            <p:nvPr/>
          </p:nvSpPr>
          <p:spPr bwMode="auto">
            <a:xfrm>
              <a:off x="8502000" y="61758"/>
              <a:ext cx="2646751" cy="2259950"/>
            </a:xfrm>
            <a:custGeom>
              <a:avLst/>
              <a:gdLst>
                <a:gd name="T0" fmla="*/ 2685 w 2686"/>
                <a:gd name="T1" fmla="*/ 1563 h 2292"/>
                <a:gd name="T2" fmla="*/ 1308 w 2686"/>
                <a:gd name="T3" fmla="*/ 0 h 2292"/>
                <a:gd name="T4" fmla="*/ 0 w 2686"/>
                <a:gd name="T5" fmla="*/ 2291 h 2292"/>
                <a:gd name="T6" fmla="*/ 2685 w 2686"/>
                <a:gd name="T7" fmla="*/ 1563 h 2292"/>
              </a:gdLst>
              <a:ahLst/>
              <a:cxnLst>
                <a:cxn ang="0">
                  <a:pos x="T0" y="T1"/>
                </a:cxn>
                <a:cxn ang="0">
                  <a:pos x="T2" y="T3"/>
                </a:cxn>
                <a:cxn ang="0">
                  <a:pos x="T4" y="T5"/>
                </a:cxn>
                <a:cxn ang="0">
                  <a:pos x="T6" y="T7"/>
                </a:cxn>
              </a:cxnLst>
              <a:rect l="0" t="0" r="r" b="b"/>
              <a:pathLst>
                <a:path w="2686" h="2292">
                  <a:moveTo>
                    <a:pt x="2685" y="1563"/>
                  </a:moveTo>
                  <a:lnTo>
                    <a:pt x="1308" y="0"/>
                  </a:lnTo>
                  <a:lnTo>
                    <a:pt x="0" y="2291"/>
                  </a:lnTo>
                  <a:lnTo>
                    <a:pt x="2685" y="1563"/>
                  </a:lnTo>
                </a:path>
              </a:pathLst>
            </a:custGeom>
            <a:solidFill>
              <a:schemeClr val="accent2"/>
            </a:solidFill>
            <a:ln>
              <a:noFill/>
            </a:ln>
            <a:effectLst/>
          </p:spPr>
          <p:txBody>
            <a:bodyPr wrap="none" anchor="ctr"/>
            <a:lstStyle/>
            <a:p>
              <a:endParaRPr lang="en-US" sz="7197">
                <a:latin typeface="Nunito Light" charset="0"/>
              </a:endParaRPr>
            </a:p>
          </p:txBody>
        </p:sp>
        <p:sp>
          <p:nvSpPr>
            <p:cNvPr id="143" name="Freeform 15"/>
            <p:cNvSpPr>
              <a:spLocks noChangeArrowheads="1"/>
            </p:cNvSpPr>
            <p:nvPr/>
          </p:nvSpPr>
          <p:spPr bwMode="auto">
            <a:xfrm>
              <a:off x="6821130" y="61996"/>
              <a:ext cx="2985743" cy="2259950"/>
            </a:xfrm>
            <a:custGeom>
              <a:avLst/>
              <a:gdLst>
                <a:gd name="T0" fmla="*/ 3029 w 3030"/>
                <a:gd name="T1" fmla="*/ 0 h 2292"/>
                <a:gd name="T2" fmla="*/ 0 w 3030"/>
                <a:gd name="T3" fmla="*/ 624 h 2292"/>
                <a:gd name="T4" fmla="*/ 1721 w 3030"/>
                <a:gd name="T5" fmla="*/ 2291 h 2292"/>
                <a:gd name="T6" fmla="*/ 3029 w 3030"/>
                <a:gd name="T7" fmla="*/ 0 h 2292"/>
              </a:gdLst>
              <a:ahLst/>
              <a:cxnLst>
                <a:cxn ang="0">
                  <a:pos x="T0" y="T1"/>
                </a:cxn>
                <a:cxn ang="0">
                  <a:pos x="T2" y="T3"/>
                </a:cxn>
                <a:cxn ang="0">
                  <a:pos x="T4" y="T5"/>
                </a:cxn>
                <a:cxn ang="0">
                  <a:pos x="T6" y="T7"/>
                </a:cxn>
              </a:cxnLst>
              <a:rect l="0" t="0" r="r" b="b"/>
              <a:pathLst>
                <a:path w="3030" h="2292">
                  <a:moveTo>
                    <a:pt x="3029" y="0"/>
                  </a:moveTo>
                  <a:lnTo>
                    <a:pt x="0" y="624"/>
                  </a:lnTo>
                  <a:lnTo>
                    <a:pt x="1721" y="2291"/>
                  </a:lnTo>
                  <a:lnTo>
                    <a:pt x="3029"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44" name="Freeform 16"/>
            <p:cNvSpPr>
              <a:spLocks noChangeArrowheads="1"/>
            </p:cNvSpPr>
            <p:nvPr/>
          </p:nvSpPr>
          <p:spPr bwMode="auto">
            <a:xfrm>
              <a:off x="6829814" y="-88970"/>
              <a:ext cx="2985743" cy="808366"/>
            </a:xfrm>
            <a:custGeom>
              <a:avLst/>
              <a:gdLst>
                <a:gd name="T0" fmla="*/ 61 w 3030"/>
                <a:gd name="T1" fmla="*/ 0 h 822"/>
                <a:gd name="T2" fmla="*/ 0 w 3030"/>
                <a:gd name="T3" fmla="*/ 821 h 822"/>
                <a:gd name="T4" fmla="*/ 3029 w 3030"/>
                <a:gd name="T5" fmla="*/ 197 h 822"/>
                <a:gd name="T6" fmla="*/ 2911 w 3030"/>
                <a:gd name="T7" fmla="*/ 0 h 822"/>
                <a:gd name="T8" fmla="*/ 61 w 3030"/>
                <a:gd name="T9" fmla="*/ 0 h 822"/>
              </a:gdLst>
              <a:ahLst/>
              <a:cxnLst>
                <a:cxn ang="0">
                  <a:pos x="T0" y="T1"/>
                </a:cxn>
                <a:cxn ang="0">
                  <a:pos x="T2" y="T3"/>
                </a:cxn>
                <a:cxn ang="0">
                  <a:pos x="T4" y="T5"/>
                </a:cxn>
                <a:cxn ang="0">
                  <a:pos x="T6" y="T7"/>
                </a:cxn>
                <a:cxn ang="0">
                  <a:pos x="T8" y="T9"/>
                </a:cxn>
              </a:cxnLst>
              <a:rect l="0" t="0" r="r" b="b"/>
              <a:pathLst>
                <a:path w="3030" h="822">
                  <a:moveTo>
                    <a:pt x="61" y="0"/>
                  </a:moveTo>
                  <a:lnTo>
                    <a:pt x="0" y="821"/>
                  </a:lnTo>
                  <a:lnTo>
                    <a:pt x="3029" y="197"/>
                  </a:lnTo>
                  <a:lnTo>
                    <a:pt x="2911" y="0"/>
                  </a:lnTo>
                  <a:lnTo>
                    <a:pt x="61" y="0"/>
                  </a:lnTo>
                </a:path>
              </a:pathLst>
            </a:custGeom>
            <a:solidFill>
              <a:schemeClr val="accent2">
                <a:lumMod val="50000"/>
              </a:schemeClr>
            </a:solidFill>
            <a:ln>
              <a:noFill/>
            </a:ln>
            <a:effectLst/>
          </p:spPr>
          <p:txBody>
            <a:bodyPr wrap="none" anchor="ctr"/>
            <a:lstStyle/>
            <a:p>
              <a:endParaRPr lang="en-US" sz="7197">
                <a:latin typeface="Nunito Light" charset="0"/>
              </a:endParaRPr>
            </a:p>
          </p:txBody>
        </p:sp>
        <p:sp>
          <p:nvSpPr>
            <p:cNvPr id="145" name="Freeform 17"/>
            <p:cNvSpPr>
              <a:spLocks noChangeArrowheads="1"/>
            </p:cNvSpPr>
            <p:nvPr/>
          </p:nvSpPr>
          <p:spPr bwMode="auto">
            <a:xfrm>
              <a:off x="5975275" y="-88970"/>
              <a:ext cx="943094" cy="808366"/>
            </a:xfrm>
            <a:custGeom>
              <a:avLst/>
              <a:gdLst>
                <a:gd name="T0" fmla="*/ 0 w 955"/>
                <a:gd name="T1" fmla="*/ 0 h 822"/>
                <a:gd name="T2" fmla="*/ 893 w 955"/>
                <a:gd name="T3" fmla="*/ 821 h 822"/>
                <a:gd name="T4" fmla="*/ 954 w 955"/>
                <a:gd name="T5" fmla="*/ 0 h 822"/>
                <a:gd name="T6" fmla="*/ 0 w 955"/>
                <a:gd name="T7" fmla="*/ 0 h 822"/>
              </a:gdLst>
              <a:ahLst/>
              <a:cxnLst>
                <a:cxn ang="0">
                  <a:pos x="T0" y="T1"/>
                </a:cxn>
                <a:cxn ang="0">
                  <a:pos x="T2" y="T3"/>
                </a:cxn>
                <a:cxn ang="0">
                  <a:pos x="T4" y="T5"/>
                </a:cxn>
                <a:cxn ang="0">
                  <a:pos x="T6" y="T7"/>
                </a:cxn>
              </a:cxnLst>
              <a:rect l="0" t="0" r="r" b="b"/>
              <a:pathLst>
                <a:path w="955" h="822">
                  <a:moveTo>
                    <a:pt x="0" y="0"/>
                  </a:moveTo>
                  <a:lnTo>
                    <a:pt x="893" y="821"/>
                  </a:lnTo>
                  <a:lnTo>
                    <a:pt x="954"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146" name="Freeform 18"/>
            <p:cNvSpPr>
              <a:spLocks noChangeArrowheads="1"/>
            </p:cNvSpPr>
            <p:nvPr/>
          </p:nvSpPr>
          <p:spPr bwMode="auto">
            <a:xfrm>
              <a:off x="5608571" y="674793"/>
              <a:ext cx="2916204" cy="1642810"/>
            </a:xfrm>
            <a:custGeom>
              <a:avLst/>
              <a:gdLst>
                <a:gd name="T0" fmla="*/ 2958 w 2959"/>
                <a:gd name="T1" fmla="*/ 1667 h 1668"/>
                <a:gd name="T2" fmla="*/ 1237 w 2959"/>
                <a:gd name="T3" fmla="*/ 0 h 1668"/>
                <a:gd name="T4" fmla="*/ 0 w 2959"/>
                <a:gd name="T5" fmla="*/ 1323 h 1668"/>
                <a:gd name="T6" fmla="*/ 2958 w 2959"/>
                <a:gd name="T7" fmla="*/ 1667 h 1668"/>
              </a:gdLst>
              <a:ahLst/>
              <a:cxnLst>
                <a:cxn ang="0">
                  <a:pos x="T0" y="T1"/>
                </a:cxn>
                <a:cxn ang="0">
                  <a:pos x="T2" y="T3"/>
                </a:cxn>
                <a:cxn ang="0">
                  <a:pos x="T4" y="T5"/>
                </a:cxn>
                <a:cxn ang="0">
                  <a:pos x="T6" y="T7"/>
                </a:cxn>
              </a:cxnLst>
              <a:rect l="0" t="0" r="r" b="b"/>
              <a:pathLst>
                <a:path w="2959" h="1668">
                  <a:moveTo>
                    <a:pt x="2958" y="1667"/>
                  </a:moveTo>
                  <a:lnTo>
                    <a:pt x="1237" y="0"/>
                  </a:lnTo>
                  <a:lnTo>
                    <a:pt x="0" y="1323"/>
                  </a:lnTo>
                  <a:lnTo>
                    <a:pt x="2958" y="1667"/>
                  </a:lnTo>
                </a:path>
              </a:pathLst>
            </a:custGeom>
            <a:solidFill>
              <a:schemeClr val="accent2"/>
            </a:solidFill>
            <a:ln>
              <a:noFill/>
            </a:ln>
            <a:effectLst/>
          </p:spPr>
          <p:txBody>
            <a:bodyPr wrap="none" anchor="ctr"/>
            <a:lstStyle/>
            <a:p>
              <a:endParaRPr lang="en-US" sz="7197">
                <a:latin typeface="Nunito Light" charset="0"/>
              </a:endParaRPr>
            </a:p>
          </p:txBody>
        </p:sp>
        <p:sp>
          <p:nvSpPr>
            <p:cNvPr id="147" name="Freeform 19"/>
            <p:cNvSpPr>
              <a:spLocks noChangeArrowheads="1"/>
            </p:cNvSpPr>
            <p:nvPr/>
          </p:nvSpPr>
          <p:spPr bwMode="auto">
            <a:xfrm>
              <a:off x="5092201" y="-155877"/>
              <a:ext cx="1760153" cy="2112184"/>
            </a:xfrm>
            <a:custGeom>
              <a:avLst/>
              <a:gdLst>
                <a:gd name="T0" fmla="*/ 0 w 1787"/>
                <a:gd name="T1" fmla="*/ 0 h 2145"/>
                <a:gd name="T2" fmla="*/ 549 w 1787"/>
                <a:gd name="T3" fmla="*/ 2144 h 2145"/>
                <a:gd name="T4" fmla="*/ 1786 w 1787"/>
                <a:gd name="T5" fmla="*/ 821 h 2145"/>
                <a:gd name="T6" fmla="*/ 893 w 1787"/>
                <a:gd name="T7" fmla="*/ 0 h 2145"/>
                <a:gd name="T8" fmla="*/ 0 w 1787"/>
                <a:gd name="T9" fmla="*/ 0 h 2145"/>
              </a:gdLst>
              <a:ahLst/>
              <a:cxnLst>
                <a:cxn ang="0">
                  <a:pos x="T0" y="T1"/>
                </a:cxn>
                <a:cxn ang="0">
                  <a:pos x="T2" y="T3"/>
                </a:cxn>
                <a:cxn ang="0">
                  <a:pos x="T4" y="T5"/>
                </a:cxn>
                <a:cxn ang="0">
                  <a:pos x="T6" y="T7"/>
                </a:cxn>
                <a:cxn ang="0">
                  <a:pos x="T8" y="T9"/>
                </a:cxn>
              </a:cxnLst>
              <a:rect l="0" t="0" r="r" b="b"/>
              <a:pathLst>
                <a:path w="1787" h="2145">
                  <a:moveTo>
                    <a:pt x="0" y="0"/>
                  </a:moveTo>
                  <a:lnTo>
                    <a:pt x="549" y="2144"/>
                  </a:lnTo>
                  <a:lnTo>
                    <a:pt x="1786" y="821"/>
                  </a:lnTo>
                  <a:lnTo>
                    <a:pt x="893"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148" name="Freeform 20"/>
            <p:cNvSpPr>
              <a:spLocks noChangeArrowheads="1"/>
            </p:cNvSpPr>
            <p:nvPr/>
          </p:nvSpPr>
          <p:spPr bwMode="auto">
            <a:xfrm>
              <a:off x="443059" y="190760"/>
              <a:ext cx="5232654" cy="2977052"/>
            </a:xfrm>
            <a:custGeom>
              <a:avLst/>
              <a:gdLst>
                <a:gd name="T0" fmla="*/ 5310 w 5311"/>
                <a:gd name="T1" fmla="*/ 1771 h 3020"/>
                <a:gd name="T2" fmla="*/ 853 w 5311"/>
                <a:gd name="T3" fmla="*/ 0 h 3020"/>
                <a:gd name="T4" fmla="*/ 0 w 5311"/>
                <a:gd name="T5" fmla="*/ 3019 h 3020"/>
                <a:gd name="T6" fmla="*/ 5310 w 5311"/>
                <a:gd name="T7" fmla="*/ 1771 h 3020"/>
              </a:gdLst>
              <a:ahLst/>
              <a:cxnLst>
                <a:cxn ang="0">
                  <a:pos x="T0" y="T1"/>
                </a:cxn>
                <a:cxn ang="0">
                  <a:pos x="T2" y="T3"/>
                </a:cxn>
                <a:cxn ang="0">
                  <a:pos x="T4" y="T5"/>
                </a:cxn>
                <a:cxn ang="0">
                  <a:pos x="T6" y="T7"/>
                </a:cxn>
              </a:cxnLst>
              <a:rect l="0" t="0" r="r" b="b"/>
              <a:pathLst>
                <a:path w="5311" h="3020">
                  <a:moveTo>
                    <a:pt x="5310" y="1771"/>
                  </a:moveTo>
                  <a:lnTo>
                    <a:pt x="853" y="0"/>
                  </a:lnTo>
                  <a:lnTo>
                    <a:pt x="0" y="3019"/>
                  </a:lnTo>
                  <a:lnTo>
                    <a:pt x="5310" y="1771"/>
                  </a:lnTo>
                </a:path>
              </a:pathLst>
            </a:custGeom>
            <a:solidFill>
              <a:schemeClr val="accent1">
                <a:lumMod val="50000"/>
              </a:schemeClr>
            </a:solidFill>
            <a:ln>
              <a:noFill/>
            </a:ln>
            <a:effectLst/>
          </p:spPr>
          <p:txBody>
            <a:bodyPr wrap="none" anchor="ctr"/>
            <a:lstStyle/>
            <a:p>
              <a:endParaRPr lang="en-US" sz="7197">
                <a:latin typeface="Nunito Light" charset="0"/>
              </a:endParaRPr>
            </a:p>
          </p:txBody>
        </p:sp>
        <p:sp>
          <p:nvSpPr>
            <p:cNvPr id="149" name="Freeform 21"/>
            <p:cNvSpPr>
              <a:spLocks noChangeArrowheads="1"/>
            </p:cNvSpPr>
            <p:nvPr/>
          </p:nvSpPr>
          <p:spPr bwMode="auto">
            <a:xfrm>
              <a:off x="1264131" y="-156113"/>
              <a:ext cx="4393864" cy="2112184"/>
            </a:xfrm>
            <a:custGeom>
              <a:avLst/>
              <a:gdLst>
                <a:gd name="T0" fmla="*/ 936 w 4458"/>
                <a:gd name="T1" fmla="*/ 0 h 2145"/>
                <a:gd name="T2" fmla="*/ 0 w 4458"/>
                <a:gd name="T3" fmla="*/ 373 h 2145"/>
                <a:gd name="T4" fmla="*/ 4457 w 4458"/>
                <a:gd name="T5" fmla="*/ 2144 h 2145"/>
                <a:gd name="T6" fmla="*/ 3908 w 4458"/>
                <a:gd name="T7" fmla="*/ 0 h 2145"/>
                <a:gd name="T8" fmla="*/ 936 w 4458"/>
                <a:gd name="T9" fmla="*/ 0 h 2145"/>
              </a:gdLst>
              <a:ahLst/>
              <a:cxnLst>
                <a:cxn ang="0">
                  <a:pos x="T0" y="T1"/>
                </a:cxn>
                <a:cxn ang="0">
                  <a:pos x="T2" y="T3"/>
                </a:cxn>
                <a:cxn ang="0">
                  <a:pos x="T4" y="T5"/>
                </a:cxn>
                <a:cxn ang="0">
                  <a:pos x="T6" y="T7"/>
                </a:cxn>
                <a:cxn ang="0">
                  <a:pos x="T8" y="T9"/>
                </a:cxn>
              </a:cxnLst>
              <a:rect l="0" t="0" r="r" b="b"/>
              <a:pathLst>
                <a:path w="4458" h="2145">
                  <a:moveTo>
                    <a:pt x="936" y="0"/>
                  </a:moveTo>
                  <a:lnTo>
                    <a:pt x="0" y="373"/>
                  </a:lnTo>
                  <a:lnTo>
                    <a:pt x="4457" y="2144"/>
                  </a:lnTo>
                  <a:lnTo>
                    <a:pt x="3908" y="0"/>
                  </a:lnTo>
                  <a:lnTo>
                    <a:pt x="936" y="0"/>
                  </a:lnTo>
                </a:path>
              </a:pathLst>
            </a:custGeom>
            <a:solidFill>
              <a:schemeClr val="accent1">
                <a:lumMod val="75000"/>
              </a:schemeClr>
            </a:solidFill>
            <a:ln>
              <a:noFill/>
            </a:ln>
            <a:effectLst/>
          </p:spPr>
          <p:txBody>
            <a:bodyPr wrap="none" anchor="ctr"/>
            <a:lstStyle/>
            <a:p>
              <a:endParaRPr lang="en-US" sz="7197">
                <a:latin typeface="Nunito Light" charset="0"/>
              </a:endParaRPr>
            </a:p>
          </p:txBody>
        </p:sp>
        <p:sp>
          <p:nvSpPr>
            <p:cNvPr id="150" name="Freeform 22"/>
            <p:cNvSpPr>
              <a:spLocks noChangeArrowheads="1"/>
            </p:cNvSpPr>
            <p:nvPr/>
          </p:nvSpPr>
          <p:spPr bwMode="auto">
            <a:xfrm>
              <a:off x="1264131" y="-133574"/>
              <a:ext cx="921364" cy="369415"/>
            </a:xfrm>
            <a:custGeom>
              <a:avLst/>
              <a:gdLst>
                <a:gd name="T0" fmla="*/ 72 w 937"/>
                <a:gd name="T1" fmla="*/ 0 h 374"/>
                <a:gd name="T2" fmla="*/ 0 w 937"/>
                <a:gd name="T3" fmla="*/ 373 h 374"/>
                <a:gd name="T4" fmla="*/ 936 w 937"/>
                <a:gd name="T5" fmla="*/ 0 h 374"/>
                <a:gd name="T6" fmla="*/ 72 w 937"/>
                <a:gd name="T7" fmla="*/ 0 h 374"/>
              </a:gdLst>
              <a:ahLst/>
              <a:cxnLst>
                <a:cxn ang="0">
                  <a:pos x="T0" y="T1"/>
                </a:cxn>
                <a:cxn ang="0">
                  <a:pos x="T2" y="T3"/>
                </a:cxn>
                <a:cxn ang="0">
                  <a:pos x="T4" y="T5"/>
                </a:cxn>
                <a:cxn ang="0">
                  <a:pos x="T6" y="T7"/>
                </a:cxn>
              </a:cxnLst>
              <a:rect l="0" t="0" r="r" b="b"/>
              <a:pathLst>
                <a:path w="937" h="374">
                  <a:moveTo>
                    <a:pt x="72" y="0"/>
                  </a:moveTo>
                  <a:lnTo>
                    <a:pt x="0" y="373"/>
                  </a:lnTo>
                  <a:lnTo>
                    <a:pt x="936" y="0"/>
                  </a:lnTo>
                  <a:lnTo>
                    <a:pt x="72" y="0"/>
                  </a:lnTo>
                </a:path>
              </a:pathLst>
            </a:custGeom>
            <a:solidFill>
              <a:schemeClr val="accent1"/>
            </a:solidFill>
            <a:ln>
              <a:noFill/>
            </a:ln>
            <a:effectLst/>
          </p:spPr>
          <p:txBody>
            <a:bodyPr wrap="none" anchor="ctr"/>
            <a:lstStyle/>
            <a:p>
              <a:endParaRPr lang="en-US" sz="7197">
                <a:latin typeface="Nunito Light" charset="0"/>
              </a:endParaRPr>
            </a:p>
          </p:txBody>
        </p:sp>
        <p:sp>
          <p:nvSpPr>
            <p:cNvPr id="151" name="Freeform 23"/>
            <p:cNvSpPr>
              <a:spLocks noChangeArrowheads="1"/>
            </p:cNvSpPr>
            <p:nvPr/>
          </p:nvSpPr>
          <p:spPr bwMode="auto">
            <a:xfrm>
              <a:off x="734484" y="-133574"/>
              <a:ext cx="621488" cy="369415"/>
            </a:xfrm>
            <a:custGeom>
              <a:avLst/>
              <a:gdLst>
                <a:gd name="T0" fmla="*/ 0 w 629"/>
                <a:gd name="T1" fmla="*/ 0 h 374"/>
                <a:gd name="T2" fmla="*/ 556 w 629"/>
                <a:gd name="T3" fmla="*/ 373 h 374"/>
                <a:gd name="T4" fmla="*/ 628 w 629"/>
                <a:gd name="T5" fmla="*/ 0 h 374"/>
                <a:gd name="T6" fmla="*/ 0 w 629"/>
                <a:gd name="T7" fmla="*/ 0 h 374"/>
              </a:gdLst>
              <a:ahLst/>
              <a:cxnLst>
                <a:cxn ang="0">
                  <a:pos x="T0" y="T1"/>
                </a:cxn>
                <a:cxn ang="0">
                  <a:pos x="T2" y="T3"/>
                </a:cxn>
                <a:cxn ang="0">
                  <a:pos x="T4" y="T5"/>
                </a:cxn>
                <a:cxn ang="0">
                  <a:pos x="T6" y="T7"/>
                </a:cxn>
              </a:cxnLst>
              <a:rect l="0" t="0" r="r" b="b"/>
              <a:pathLst>
                <a:path w="629" h="374">
                  <a:moveTo>
                    <a:pt x="0" y="0"/>
                  </a:moveTo>
                  <a:lnTo>
                    <a:pt x="556" y="373"/>
                  </a:lnTo>
                  <a:lnTo>
                    <a:pt x="628" y="0"/>
                  </a:lnTo>
                  <a:lnTo>
                    <a:pt x="0" y="0"/>
                  </a:lnTo>
                </a:path>
              </a:pathLst>
            </a:custGeom>
            <a:solidFill>
              <a:schemeClr val="accent1"/>
            </a:solidFill>
            <a:ln>
              <a:noFill/>
            </a:ln>
            <a:effectLst/>
          </p:spPr>
          <p:txBody>
            <a:bodyPr wrap="none" anchor="ctr"/>
            <a:lstStyle/>
            <a:p>
              <a:endParaRPr lang="en-US" sz="7197">
                <a:latin typeface="Nunito Light" charset="0"/>
              </a:endParaRPr>
            </a:p>
          </p:txBody>
        </p:sp>
        <p:sp>
          <p:nvSpPr>
            <p:cNvPr id="152" name="Freeform 24"/>
            <p:cNvSpPr>
              <a:spLocks noChangeArrowheads="1"/>
            </p:cNvSpPr>
            <p:nvPr/>
          </p:nvSpPr>
          <p:spPr bwMode="auto">
            <a:xfrm>
              <a:off x="0" y="885559"/>
              <a:ext cx="447642" cy="2259950"/>
            </a:xfrm>
            <a:custGeom>
              <a:avLst/>
              <a:gdLst>
                <a:gd name="T0" fmla="*/ 0 w 453"/>
                <a:gd name="T1" fmla="*/ 2104 h 2292"/>
                <a:gd name="T2" fmla="*/ 452 w 453"/>
                <a:gd name="T3" fmla="*/ 2291 h 2292"/>
                <a:gd name="T4" fmla="*/ 0 w 453"/>
                <a:gd name="T5" fmla="*/ 0 h 2292"/>
                <a:gd name="T6" fmla="*/ 0 w 453"/>
                <a:gd name="T7" fmla="*/ 2104 h 2292"/>
              </a:gdLst>
              <a:ahLst/>
              <a:cxnLst>
                <a:cxn ang="0">
                  <a:pos x="T0" y="T1"/>
                </a:cxn>
                <a:cxn ang="0">
                  <a:pos x="T2" y="T3"/>
                </a:cxn>
                <a:cxn ang="0">
                  <a:pos x="T4" y="T5"/>
                </a:cxn>
                <a:cxn ang="0">
                  <a:pos x="T6" y="T7"/>
                </a:cxn>
              </a:cxnLst>
              <a:rect l="0" t="0" r="r" b="b"/>
              <a:pathLst>
                <a:path w="453" h="2292">
                  <a:moveTo>
                    <a:pt x="0" y="2104"/>
                  </a:moveTo>
                  <a:lnTo>
                    <a:pt x="452" y="2291"/>
                  </a:lnTo>
                  <a:lnTo>
                    <a:pt x="0" y="0"/>
                  </a:lnTo>
                  <a:lnTo>
                    <a:pt x="0" y="2104"/>
                  </a:lnTo>
                </a:path>
              </a:pathLst>
            </a:custGeom>
            <a:solidFill>
              <a:schemeClr val="accent1">
                <a:lumMod val="50000"/>
              </a:schemeClr>
            </a:solidFill>
            <a:ln>
              <a:noFill/>
            </a:ln>
            <a:effectLst/>
          </p:spPr>
          <p:txBody>
            <a:bodyPr wrap="none" anchor="ctr"/>
            <a:lstStyle/>
            <a:p>
              <a:endParaRPr lang="en-US" sz="7197">
                <a:latin typeface="Nunito Light" charset="0"/>
              </a:endParaRPr>
            </a:p>
          </p:txBody>
        </p:sp>
        <p:sp>
          <p:nvSpPr>
            <p:cNvPr id="153" name="Freeform 25"/>
            <p:cNvSpPr>
              <a:spLocks noChangeArrowheads="1"/>
            </p:cNvSpPr>
            <p:nvPr/>
          </p:nvSpPr>
          <p:spPr bwMode="auto">
            <a:xfrm>
              <a:off x="0" y="-156114"/>
              <a:ext cx="1286433" cy="3342117"/>
            </a:xfrm>
            <a:custGeom>
              <a:avLst/>
              <a:gdLst>
                <a:gd name="T0" fmla="*/ 0 w 1306"/>
                <a:gd name="T1" fmla="*/ 0 h 3393"/>
                <a:gd name="T2" fmla="*/ 0 w 1306"/>
                <a:gd name="T3" fmla="*/ 1101 h 3393"/>
                <a:gd name="T4" fmla="*/ 452 w 1306"/>
                <a:gd name="T5" fmla="*/ 3392 h 3393"/>
                <a:gd name="T6" fmla="*/ 1305 w 1306"/>
                <a:gd name="T7" fmla="*/ 373 h 3393"/>
                <a:gd name="T8" fmla="*/ 749 w 1306"/>
                <a:gd name="T9" fmla="*/ 0 h 3393"/>
                <a:gd name="T10" fmla="*/ 0 w 1306"/>
                <a:gd name="T11" fmla="*/ 0 h 3393"/>
              </a:gdLst>
              <a:ahLst/>
              <a:cxnLst>
                <a:cxn ang="0">
                  <a:pos x="T0" y="T1"/>
                </a:cxn>
                <a:cxn ang="0">
                  <a:pos x="T2" y="T3"/>
                </a:cxn>
                <a:cxn ang="0">
                  <a:pos x="T4" y="T5"/>
                </a:cxn>
                <a:cxn ang="0">
                  <a:pos x="T6" y="T7"/>
                </a:cxn>
                <a:cxn ang="0">
                  <a:pos x="T8" y="T9"/>
                </a:cxn>
                <a:cxn ang="0">
                  <a:pos x="T10" y="T11"/>
                </a:cxn>
              </a:cxnLst>
              <a:rect l="0" t="0"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a:effectLst/>
          </p:spPr>
          <p:txBody>
            <a:bodyPr wrap="none" anchor="ctr"/>
            <a:lstStyle/>
            <a:p>
              <a:endParaRPr lang="en-US" sz="7197">
                <a:latin typeface="Nunito Light" charset="0"/>
              </a:endParaRPr>
            </a:p>
          </p:txBody>
        </p:sp>
        <p:sp>
          <p:nvSpPr>
            <p:cNvPr id="154" name="Freeform 26"/>
            <p:cNvSpPr>
              <a:spLocks noChangeArrowheads="1"/>
            </p:cNvSpPr>
            <p:nvPr/>
          </p:nvSpPr>
          <p:spPr bwMode="auto">
            <a:xfrm>
              <a:off x="8462804" y="1591817"/>
              <a:ext cx="6988462" cy="1786231"/>
            </a:xfrm>
            <a:custGeom>
              <a:avLst/>
              <a:gdLst>
                <a:gd name="T0" fmla="*/ 7092 w 7093"/>
                <a:gd name="T1" fmla="*/ 1811 h 1812"/>
                <a:gd name="T2" fmla="*/ 0 w 7093"/>
                <a:gd name="T3" fmla="*/ 728 h 1812"/>
                <a:gd name="T4" fmla="*/ 2685 w 7093"/>
                <a:gd name="T5" fmla="*/ 0 h 1812"/>
                <a:gd name="T6" fmla="*/ 7092 w 7093"/>
                <a:gd name="T7" fmla="*/ 1811 h 1812"/>
              </a:gdLst>
              <a:ahLst/>
              <a:cxnLst>
                <a:cxn ang="0">
                  <a:pos x="T0" y="T1"/>
                </a:cxn>
                <a:cxn ang="0">
                  <a:pos x="T2" y="T3"/>
                </a:cxn>
                <a:cxn ang="0">
                  <a:pos x="T4" y="T5"/>
                </a:cxn>
                <a:cxn ang="0">
                  <a:pos x="T6" y="T7"/>
                </a:cxn>
              </a:cxnLst>
              <a:rect l="0" t="0" r="r" b="b"/>
              <a:pathLst>
                <a:path w="7093" h="1812">
                  <a:moveTo>
                    <a:pt x="7092" y="1811"/>
                  </a:moveTo>
                  <a:lnTo>
                    <a:pt x="0" y="728"/>
                  </a:lnTo>
                  <a:lnTo>
                    <a:pt x="2685" y="0"/>
                  </a:lnTo>
                  <a:lnTo>
                    <a:pt x="7092" y="1811"/>
                  </a:lnTo>
                </a:path>
              </a:pathLst>
            </a:custGeom>
            <a:solidFill>
              <a:schemeClr val="accent2">
                <a:lumMod val="75000"/>
              </a:schemeClr>
            </a:solidFill>
            <a:ln>
              <a:noFill/>
            </a:ln>
            <a:effectLst/>
          </p:spPr>
          <p:txBody>
            <a:bodyPr wrap="none" anchor="ctr"/>
            <a:lstStyle/>
            <a:p>
              <a:endParaRPr lang="en-US" sz="7197">
                <a:latin typeface="Nunito Light" charset="0"/>
              </a:endParaRPr>
            </a:p>
          </p:txBody>
        </p:sp>
        <p:sp>
          <p:nvSpPr>
            <p:cNvPr id="155" name="Freeform 12"/>
            <p:cNvSpPr>
              <a:spLocks noChangeArrowheads="1"/>
            </p:cNvSpPr>
            <p:nvPr/>
          </p:nvSpPr>
          <p:spPr bwMode="auto">
            <a:xfrm>
              <a:off x="9776123" y="-125128"/>
              <a:ext cx="2307757" cy="1734076"/>
            </a:xfrm>
            <a:custGeom>
              <a:avLst/>
              <a:gdLst>
                <a:gd name="T0" fmla="*/ 373 w 2343"/>
                <a:gd name="T1" fmla="*/ 0 h 1761"/>
                <a:gd name="T2" fmla="*/ 0 w 2343"/>
                <a:gd name="T3" fmla="*/ 197 h 1761"/>
                <a:gd name="T4" fmla="*/ 1377 w 2343"/>
                <a:gd name="T5" fmla="*/ 1760 h 1761"/>
                <a:gd name="T6" fmla="*/ 2342 w 2343"/>
                <a:gd name="T7" fmla="*/ 0 h 1761"/>
                <a:gd name="T8" fmla="*/ 373 w 2343"/>
                <a:gd name="T9" fmla="*/ 0 h 1761"/>
              </a:gdLst>
              <a:ahLst/>
              <a:cxnLst>
                <a:cxn ang="0">
                  <a:pos x="T0" y="T1"/>
                </a:cxn>
                <a:cxn ang="0">
                  <a:pos x="T2" y="T3"/>
                </a:cxn>
                <a:cxn ang="0">
                  <a:pos x="T4" y="T5"/>
                </a:cxn>
                <a:cxn ang="0">
                  <a:pos x="T6" y="T7"/>
                </a:cxn>
                <a:cxn ang="0">
                  <a:pos x="T8" y="T9"/>
                </a:cxn>
              </a:cxnLst>
              <a:rect l="0" t="0" r="r" b="b"/>
              <a:pathLst>
                <a:path w="2343" h="1761">
                  <a:moveTo>
                    <a:pt x="373" y="0"/>
                  </a:moveTo>
                  <a:lnTo>
                    <a:pt x="0" y="197"/>
                  </a:lnTo>
                  <a:lnTo>
                    <a:pt x="1377" y="1760"/>
                  </a:lnTo>
                  <a:lnTo>
                    <a:pt x="2342" y="0"/>
                  </a:lnTo>
                  <a:lnTo>
                    <a:pt x="373" y="0"/>
                  </a:lnTo>
                </a:path>
              </a:pathLst>
            </a:custGeom>
            <a:solidFill>
              <a:schemeClr val="accent2">
                <a:lumMod val="75000"/>
              </a:schemeClr>
            </a:solidFill>
            <a:ln>
              <a:noFill/>
            </a:ln>
            <a:effectLst/>
          </p:spPr>
          <p:txBody>
            <a:bodyPr wrap="none" anchor="ctr"/>
            <a:lstStyle/>
            <a:p>
              <a:endParaRPr lang="en-US" sz="7197">
                <a:latin typeface="Nunito Light" charset="0"/>
              </a:endParaRPr>
            </a:p>
          </p:txBody>
        </p:sp>
      </p:grpSp>
      <p:pic>
        <p:nvPicPr>
          <p:cNvPr id="2" name="Picture 1">
            <a:extLst>
              <a:ext uri="{FF2B5EF4-FFF2-40B4-BE49-F238E27FC236}">
                <a16:creationId xmlns:a16="http://schemas.microsoft.com/office/drawing/2014/main" id="{1CA25E6E-3FB5-439A-89FC-80A1FD1CA412}"/>
              </a:ext>
            </a:extLst>
          </p:cNvPr>
          <p:cNvPicPr>
            <a:picLocks noChangeAspect="1"/>
          </p:cNvPicPr>
          <p:nvPr/>
        </p:nvPicPr>
        <p:blipFill>
          <a:blip r:embed="rId3"/>
          <a:stretch>
            <a:fillRect/>
          </a:stretch>
        </p:blipFill>
        <p:spPr>
          <a:xfrm>
            <a:off x="8240178" y="9347444"/>
            <a:ext cx="7897294" cy="2890514"/>
          </a:xfrm>
          <a:prstGeom prst="rect">
            <a:avLst/>
          </a:prstGeom>
        </p:spPr>
      </p:pic>
    </p:spTree>
    <p:extLst>
      <p:ext uri="{BB962C8B-B14F-4D97-AF65-F5344CB8AC3E}">
        <p14:creationId xmlns:p14="http://schemas.microsoft.com/office/powerpoint/2010/main" val="880745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F4731-92C0-41B1-A724-BC6A51E7FBA1}"/>
              </a:ext>
            </a:extLst>
          </p:cNvPr>
          <p:cNvSpPr>
            <a:spLocks noGrp="1"/>
          </p:cNvSpPr>
          <p:nvPr>
            <p:ph type="body" sz="quarter" idx="10"/>
          </p:nvPr>
        </p:nvSpPr>
        <p:spPr>
          <a:xfrm>
            <a:off x="1400136" y="2219688"/>
            <a:ext cx="21301114" cy="8833794"/>
          </a:xfrm>
        </p:spPr>
        <p:txBody>
          <a:bodyPr lIns="91440" tIns="45720" rIns="91440" bIns="45720" anchor="t"/>
          <a:lstStyle/>
          <a:p>
            <a:pPr marL="456565" indent="-456565"/>
            <a:r>
              <a:rPr lang="en-US">
                <a:ea typeface="Lato Light"/>
                <a:cs typeface="Lato Light"/>
              </a:rPr>
              <a:t>Formalized process</a:t>
            </a:r>
          </a:p>
          <a:p>
            <a:pPr marL="456565" indent="-456565"/>
            <a:r>
              <a:rPr lang="en-US">
                <a:ea typeface="Lato Light"/>
                <a:cs typeface="Lato Light"/>
              </a:rPr>
              <a:t>Agency representation and individuals</a:t>
            </a:r>
          </a:p>
          <a:p>
            <a:pPr marL="456565" indent="-456565"/>
            <a:r>
              <a:rPr lang="en-US">
                <a:ea typeface="Lato Light"/>
                <a:cs typeface="Lato Light"/>
              </a:rPr>
              <a:t>Voting – Designated voting member (agencies only)</a:t>
            </a:r>
          </a:p>
          <a:p>
            <a:pPr marL="456565" indent="-456565"/>
            <a:r>
              <a:rPr lang="en-US">
                <a:ea typeface="Lato Light"/>
                <a:cs typeface="Lato Light"/>
              </a:rPr>
              <a:t>Participation – Code of Conduct Policy approved 5/19/21  </a:t>
            </a:r>
            <a:endParaRPr lang="en-US"/>
          </a:p>
          <a:p>
            <a:pPr marL="1370965" lvl="1" indent="-456565"/>
            <a:r>
              <a:rPr lang="en-US">
                <a:ea typeface="Lato Light"/>
                <a:cs typeface="Lato Light"/>
              </a:rPr>
              <a:t>Attend not less than one meeting (membership, Board, Committee, or Subcommittee) per year</a:t>
            </a:r>
          </a:p>
          <a:p>
            <a:pPr marL="1370965" lvl="1" indent="-456565"/>
            <a:r>
              <a:rPr lang="en-US">
                <a:ea typeface="Lato Light"/>
                <a:cs typeface="Lato Light"/>
              </a:rPr>
              <a:t>Agencies can substitute staff for meeting participation </a:t>
            </a:r>
            <a:endParaRPr lang="en-US"/>
          </a:p>
          <a:p>
            <a:pPr marL="1370965" lvl="1" indent="-456565"/>
            <a:r>
              <a:rPr lang="en-US">
                <a:ea typeface="Lato Light"/>
                <a:cs typeface="Lato Light"/>
              </a:rPr>
              <a:t>Inactive or non-voting members to be reviewed</a:t>
            </a:r>
            <a:endParaRPr lang="en-US">
              <a:solidFill>
                <a:srgbClr val="FF0000"/>
              </a:solidFill>
              <a:ea typeface="Lato Light"/>
              <a:cs typeface="Lato Light"/>
            </a:endParaRPr>
          </a:p>
          <a:p>
            <a:pPr marL="456565" indent="-456565"/>
            <a:r>
              <a:rPr lang="en-US">
                <a:ea typeface="Lato Light"/>
                <a:cs typeface="Lato Light"/>
              </a:rPr>
              <a:t>CoC-funded providers are expected to participate (membership &amp; attendance)</a:t>
            </a:r>
          </a:p>
          <a:p>
            <a:pPr marL="456565" indent="-456565"/>
            <a:endParaRPr lang="en-US"/>
          </a:p>
        </p:txBody>
      </p:sp>
      <p:sp>
        <p:nvSpPr>
          <p:cNvPr id="5" name="Title 4">
            <a:extLst>
              <a:ext uri="{FF2B5EF4-FFF2-40B4-BE49-F238E27FC236}">
                <a16:creationId xmlns:a16="http://schemas.microsoft.com/office/drawing/2014/main" id="{28454C65-AE6D-4088-B2F3-FAEFD238CA9F}"/>
              </a:ext>
            </a:extLst>
          </p:cNvPr>
          <p:cNvSpPr>
            <a:spLocks noGrp="1"/>
          </p:cNvSpPr>
          <p:nvPr>
            <p:ph type="title"/>
          </p:nvPr>
        </p:nvSpPr>
        <p:spPr/>
        <p:txBody>
          <a:bodyPr/>
          <a:lstStyle/>
          <a:p>
            <a:r>
              <a:rPr lang="en-US"/>
              <a:t>Membership</a:t>
            </a:r>
          </a:p>
        </p:txBody>
      </p:sp>
    </p:spTree>
    <p:extLst>
      <p:ext uri="{BB962C8B-B14F-4D97-AF65-F5344CB8AC3E}">
        <p14:creationId xmlns:p14="http://schemas.microsoft.com/office/powerpoint/2010/main" val="135378988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8269" y="0"/>
            <a:ext cx="19921111" cy="13716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743" y="0"/>
            <a:ext cx="19892163" cy="13716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3047212" y="3999230"/>
            <a:ext cx="18283237" cy="5528056"/>
          </a:xfrm>
        </p:spPr>
        <p:txBody>
          <a:bodyPr vert="horz" lIns="91440" tIns="45720" rIns="91440" bIns="45720" rtlCol="0" anchor="ctr">
            <a:normAutofit/>
          </a:bodyPr>
          <a:lstStyle/>
          <a:p>
            <a:pPr algn="ctr" defTabSz="914400"/>
            <a:r>
              <a:rPr lang="en-US" sz="14300" kern="1200" dirty="0">
                <a:solidFill>
                  <a:schemeClr val="tx1"/>
                </a:solidFill>
                <a:latin typeface="+mj-lt"/>
                <a:ea typeface="+mj-ea"/>
                <a:cs typeface="+mj-cs"/>
              </a:rPr>
              <a:t>COVID-19 Response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5183" y="11049572"/>
            <a:ext cx="9507283"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175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297518" y="676656"/>
            <a:ext cx="7368144" cy="3216656"/>
          </a:xfrm>
        </p:spPr>
        <p:txBody>
          <a:bodyPr vert="horz" lIns="91440" tIns="45720" rIns="91440" bIns="45720" rtlCol="0" anchor="ctr">
            <a:normAutofit/>
          </a:bodyPr>
          <a:lstStyle/>
          <a:p>
            <a:pPr defTabSz="914400"/>
            <a:r>
              <a:rPr lang="en-US" sz="7200">
                <a:ea typeface="+mj-ea"/>
                <a:cs typeface="+mj-cs"/>
              </a:rPr>
              <a:t>COVID-19 Update</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9725666" y="676656"/>
            <a:ext cx="13347777" cy="3210166"/>
          </a:xfrm>
        </p:spPr>
        <p:txBody>
          <a:bodyPr vert="horz" lIns="91440" tIns="45720" rIns="91440" bIns="45720" rtlCol="0" anchor="ctr">
            <a:normAutofit/>
          </a:bodyPr>
          <a:lstStyle/>
          <a:p>
            <a:pPr indent="-228600" defTabSz="914400"/>
            <a:r>
              <a:rPr lang="en-US" sz="3400">
                <a:ea typeface="+mn-ea"/>
                <a:cs typeface="+mn-cs"/>
              </a:rPr>
              <a:t>Department of Community Affairs COVID-19 Resource Page:</a:t>
            </a:r>
          </a:p>
          <a:p>
            <a:pPr lvl="1" indent="-228600" defTabSz="914400"/>
            <a:r>
              <a:rPr lang="en-US" sz="3400">
                <a:ea typeface="+mn-ea"/>
                <a:cs typeface="+mn-cs"/>
                <a:hlinkClick r:id="rId2"/>
              </a:rPr>
              <a:t>https://www.dca.ga.gov/safe-affordable-housing/homeless-special-needs-housing/covid-19-resources</a:t>
            </a:r>
            <a:r>
              <a:rPr lang="en-US" sz="3400">
                <a:ea typeface="+mn-ea"/>
                <a:cs typeface="+mn-cs"/>
              </a:rPr>
              <a:t> </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4422020"/>
            <a:ext cx="24377653" cy="929398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60" y="4846320"/>
            <a:ext cx="11224214" cy="786063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F2E9C1-D708-4824-8105-D30037CCAFB4}"/>
              </a:ext>
            </a:extLst>
          </p:cNvPr>
          <p:cNvPicPr>
            <a:picLocks noChangeAspect="1"/>
          </p:cNvPicPr>
          <p:nvPr/>
        </p:nvPicPr>
        <p:blipFill>
          <a:blip r:embed="rId3"/>
          <a:stretch>
            <a:fillRect/>
          </a:stretch>
        </p:blipFill>
        <p:spPr>
          <a:xfrm>
            <a:off x="1949116" y="5484794"/>
            <a:ext cx="8518358" cy="6583680"/>
          </a:xfrm>
          <a:prstGeom prst="rect">
            <a:avLst/>
          </a:prstGeom>
        </p:spPr>
      </p:pic>
      <p:sp>
        <p:nvSpPr>
          <p:cNvPr id="14"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06240" y="4846320"/>
            <a:ext cx="11224214" cy="786063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02AA86-00E8-4CED-9305-72F9655DFBAA}"/>
              </a:ext>
            </a:extLst>
          </p:cNvPr>
          <p:cNvPicPr>
            <a:picLocks noChangeAspect="1"/>
          </p:cNvPicPr>
          <p:nvPr/>
        </p:nvPicPr>
        <p:blipFill>
          <a:blip r:embed="rId4"/>
          <a:stretch>
            <a:fillRect/>
          </a:stretch>
        </p:blipFill>
        <p:spPr>
          <a:xfrm>
            <a:off x="13149542" y="6178221"/>
            <a:ext cx="9946081" cy="5196825"/>
          </a:xfrm>
          <a:prstGeom prst="rect">
            <a:avLst/>
          </a:prstGeom>
        </p:spPr>
      </p:pic>
    </p:spTree>
    <p:extLst>
      <p:ext uri="{BB962C8B-B14F-4D97-AF65-F5344CB8AC3E}">
        <p14:creationId xmlns:p14="http://schemas.microsoft.com/office/powerpoint/2010/main" val="111186059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4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178812" y="1712360"/>
            <a:ext cx="9118793" cy="2256136"/>
          </a:xfrm>
        </p:spPr>
        <p:txBody>
          <a:bodyPr vert="horz" lIns="91440" tIns="45720" rIns="91440" bIns="45720" rtlCol="0" anchor="ctr">
            <a:normAutofit/>
          </a:bodyPr>
          <a:lstStyle/>
          <a:p>
            <a:pPr defTabSz="914400"/>
            <a:r>
              <a:rPr lang="en-US" sz="7400">
                <a:ea typeface="+mj-ea"/>
                <a:cs typeface="+mj-cs"/>
              </a:rPr>
              <a:t>CARES Act ESG Resources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205" cy="134692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29823" y="4181138"/>
            <a:ext cx="8593122"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993390" y="4661010"/>
            <a:ext cx="9304215" cy="7959170"/>
          </a:xfrm>
        </p:spPr>
        <p:txBody>
          <a:bodyPr vert="horz" lIns="91440" tIns="45720" rIns="91440" bIns="45720" rtlCol="0" anchor="ctr">
            <a:normAutofit/>
          </a:bodyPr>
          <a:lstStyle/>
          <a:p>
            <a:pPr indent="-228600" defTabSz="914400"/>
            <a:r>
              <a:rPr lang="en-US" sz="4000">
                <a:ea typeface="+mn-ea"/>
                <a:cs typeface="+mn-cs"/>
                <a:hlinkClick r:id="rId2"/>
              </a:rPr>
              <a:t>https://georgia-dca.maps.arcgis.com/apps/webappviewer/index.html?id=1d28c562b3ba4390a66640db23f713fe</a:t>
            </a:r>
            <a:endParaRPr lang="en-US" sz="4000">
              <a:ea typeface="+mn-ea"/>
              <a:cs typeface="+mn-cs"/>
            </a:endParaRPr>
          </a:p>
          <a:p>
            <a:pPr indent="-228600" defTabSz="914400"/>
            <a:endParaRPr lang="en-US" sz="4000">
              <a:ea typeface="+mn-ea"/>
              <a:cs typeface="+mn-cs"/>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89768" y="0"/>
            <a:ext cx="2987882"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68658" y="1027706"/>
            <a:ext cx="12015602" cy="1166915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0E72DD30-4261-45AB-B761-40EB16756446}"/>
              </a:ext>
            </a:extLst>
          </p:cNvPr>
          <p:cNvPicPr>
            <a:picLocks noChangeAspect="1"/>
          </p:cNvPicPr>
          <p:nvPr/>
        </p:nvPicPr>
        <p:blipFill rotWithShape="1">
          <a:blip r:embed="rId3"/>
          <a:srcRect t="6651" r="2" b="4872"/>
          <a:stretch/>
        </p:blipFill>
        <p:spPr>
          <a:xfrm>
            <a:off x="11952462" y="1598704"/>
            <a:ext cx="10847994" cy="10518592"/>
          </a:xfrm>
          <a:prstGeom prst="rect">
            <a:avLst/>
          </a:prstGeom>
        </p:spPr>
      </p:pic>
    </p:spTree>
    <p:extLst>
      <p:ext uri="{BB962C8B-B14F-4D97-AF65-F5344CB8AC3E}">
        <p14:creationId xmlns:p14="http://schemas.microsoft.com/office/powerpoint/2010/main" val="74494854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5E30D3B0-BC76-4513-905C-53CE16D1DA3C}"/>
              </a:ext>
            </a:extLst>
          </p:cNvPr>
          <p:cNvPicPr>
            <a:picLocks noChangeAspect="1"/>
          </p:cNvPicPr>
          <p:nvPr/>
        </p:nvPicPr>
        <p:blipFill rotWithShape="1">
          <a:blip r:embed="rId2"/>
          <a:srcRect t="6243" r="2" b="2"/>
          <a:stretch/>
        </p:blipFill>
        <p:spPr>
          <a:xfrm>
            <a:off x="1243026" y="1246550"/>
            <a:ext cx="10945795" cy="11215764"/>
          </a:xfrm>
          <a:prstGeom prst="rect">
            <a:avLst/>
          </a:prstGeom>
        </p:spPr>
      </p:pic>
      <p:sp>
        <p:nvSpPr>
          <p:cNvPr id="26" name="Right Triangle 2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7065" y="1246550"/>
            <a:ext cx="10280575"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3776077" y="2377274"/>
            <a:ext cx="8434079" cy="3194456"/>
          </a:xfrm>
        </p:spPr>
        <p:txBody>
          <a:bodyPr vert="horz" lIns="91440" tIns="45720" rIns="91440" bIns="45720" rtlCol="0" anchor="ctr">
            <a:normAutofit/>
          </a:bodyPr>
          <a:lstStyle/>
          <a:p>
            <a:pPr defTabSz="914400"/>
            <a:r>
              <a:rPr lang="en-US" sz="8000">
                <a:ea typeface="+mj-ea"/>
                <a:cs typeface="+mj-cs"/>
              </a:rPr>
              <a:t>HOPWA Resources</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3431847" y="5996556"/>
            <a:ext cx="8177196" cy="3787524"/>
          </a:xfrm>
        </p:spPr>
        <p:txBody>
          <a:bodyPr vert="horz" lIns="91440" tIns="45720" rIns="91440" bIns="45720" rtlCol="0" anchor="t">
            <a:normAutofit/>
          </a:bodyPr>
          <a:lstStyle/>
          <a:p>
            <a:pPr indent="-228600" defTabSz="914400"/>
            <a:r>
              <a:rPr lang="en-US" sz="4000">
                <a:ea typeface="+mn-ea"/>
                <a:cs typeface="+mn-cs"/>
                <a:hlinkClick r:id="rId3"/>
              </a:rPr>
              <a:t>https://georgia-dca.maps.arcgis.com/apps/webappviewer/index.html?id=28e98c7dea484a45ac5f836207e020ee</a:t>
            </a:r>
            <a:r>
              <a:rPr lang="en-US" sz="4000">
                <a:ea typeface="+mn-ea"/>
                <a:cs typeface="+mn-cs"/>
              </a:rPr>
              <a:t> </a:t>
            </a:r>
          </a:p>
        </p:txBody>
      </p:sp>
    </p:spTree>
    <p:extLst>
      <p:ext uri="{BB962C8B-B14F-4D97-AF65-F5344CB8AC3E}">
        <p14:creationId xmlns:p14="http://schemas.microsoft.com/office/powerpoint/2010/main" val="180341244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310298" y="858060"/>
            <a:ext cx="5667804" cy="10915178"/>
          </a:xfrm>
        </p:spPr>
        <p:txBody>
          <a:bodyPr vert="horz" lIns="91440" tIns="45720" rIns="91440" bIns="45720" rtlCol="0" anchor="ctr">
            <a:normAutofit/>
          </a:bodyPr>
          <a:lstStyle/>
          <a:p>
            <a:pPr defTabSz="914400"/>
            <a:r>
              <a:rPr lang="en-US" sz="8000" kern="1200">
                <a:solidFill>
                  <a:schemeClr val="tx1"/>
                </a:solidFill>
                <a:latin typeface="+mj-lt"/>
                <a:ea typeface="+mj-ea"/>
                <a:cs typeface="+mj-cs"/>
              </a:rPr>
              <a:t>ESG-CV</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298" y="12224682"/>
            <a:ext cx="21665637"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89337" y="9372906"/>
            <a:ext cx="109728" cy="5667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Text Placeholder 1">
            <a:extLst>
              <a:ext uri="{FF2B5EF4-FFF2-40B4-BE49-F238E27FC236}">
                <a16:creationId xmlns:a16="http://schemas.microsoft.com/office/drawing/2014/main" id="{1E947244-9A55-4A11-9283-A858BEC8B92C}"/>
              </a:ext>
            </a:extLst>
          </p:cNvPr>
          <p:cNvGraphicFramePr/>
          <p:nvPr>
            <p:extLst>
              <p:ext uri="{D42A27DB-BD31-4B8C-83A1-F6EECF244321}">
                <p14:modId xmlns:p14="http://schemas.microsoft.com/office/powerpoint/2010/main" val="2288567366"/>
              </p:ext>
            </p:extLst>
          </p:nvPr>
        </p:nvGraphicFramePr>
        <p:xfrm>
          <a:off x="8081190" y="858060"/>
          <a:ext cx="14900839" cy="10919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18416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3799202"/>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3781444"/>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C39205-58AF-49BC-8FA3-2ACA09B261C5}"/>
              </a:ext>
            </a:extLst>
          </p:cNvPr>
          <p:cNvSpPr>
            <a:spLocks noGrp="1"/>
          </p:cNvSpPr>
          <p:nvPr>
            <p:ph type="title"/>
          </p:nvPr>
        </p:nvSpPr>
        <p:spPr>
          <a:xfrm>
            <a:off x="1675963" y="506794"/>
            <a:ext cx="21025723" cy="2546466"/>
          </a:xfrm>
        </p:spPr>
        <p:txBody>
          <a:bodyPr vert="horz" lIns="91440" tIns="45720" rIns="91440" bIns="45720" rtlCol="0" anchor="ctr">
            <a:normAutofit/>
          </a:bodyPr>
          <a:lstStyle/>
          <a:p>
            <a:pPr defTabSz="914400"/>
            <a:r>
              <a:rPr lang="en-US" sz="8000" kern="1200" dirty="0">
                <a:solidFill>
                  <a:schemeClr val="tx1"/>
                </a:solidFill>
                <a:latin typeface="+mj-lt"/>
                <a:ea typeface="+mj-ea"/>
                <a:cs typeface="+mj-cs"/>
              </a:rPr>
              <a:t>ESG-CV</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9044"/>
            <a:ext cx="255965"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64AB96F6-E17A-4EAD-BFD3-5CB59A35D84E}"/>
              </a:ext>
            </a:extLst>
          </p:cNvPr>
          <p:cNvSpPr>
            <a:spLocks noGrp="1"/>
          </p:cNvSpPr>
          <p:nvPr>
            <p:ph type="body" sz="quarter" idx="10"/>
          </p:nvPr>
        </p:nvSpPr>
        <p:spPr>
          <a:xfrm>
            <a:off x="1321399" y="4305996"/>
            <a:ext cx="21767201" cy="8601112"/>
          </a:xfrm>
        </p:spPr>
        <p:txBody>
          <a:bodyPr vert="horz" lIns="91440" tIns="45720" rIns="91440" bIns="45720" rtlCol="0">
            <a:normAutofit fontScale="47500" lnSpcReduction="20000"/>
          </a:bodyPr>
          <a:lstStyle/>
          <a:p>
            <a:pPr marL="457176" indent="-457200" defTabSz="914400">
              <a:buFont typeface="Arial" panose="020B0604020202020204" pitchFamily="34" charset="0"/>
              <a:buChar char="•"/>
            </a:pPr>
            <a:r>
              <a:rPr lang="en-US" sz="7200" b="1" dirty="0">
                <a:ea typeface="+mn-ea"/>
                <a:cs typeface="+mn-cs"/>
              </a:rPr>
              <a:t>Extended deadline for spending on emergency shelter/temporary shelter (9/30/2022)</a:t>
            </a:r>
          </a:p>
          <a:p>
            <a:pPr defTabSz="914400"/>
            <a:endParaRPr lang="en-US" sz="7200" b="1" dirty="0">
              <a:ea typeface="+mn-ea"/>
              <a:cs typeface="+mn-cs"/>
            </a:endParaRPr>
          </a:p>
          <a:p>
            <a:pPr marL="457176" indent="-457200" defTabSz="914400">
              <a:buFont typeface="Arial" panose="020B0604020202020204" pitchFamily="34" charset="0"/>
              <a:buChar char="•"/>
            </a:pPr>
            <a:r>
              <a:rPr lang="en-US" sz="7200" b="1" dirty="0">
                <a:ea typeface="+mn-ea"/>
                <a:cs typeface="+mn-cs"/>
              </a:rPr>
              <a:t>Time limit on medium-term rental assistance</a:t>
            </a:r>
          </a:p>
          <a:p>
            <a:pPr marL="1485944" lvl="1" indent="-457200" defTabSz="914400"/>
            <a:r>
              <a:rPr lang="en-US" sz="7200" b="1" dirty="0">
                <a:ea typeface="+mn-ea"/>
                <a:cs typeface="+mn-cs"/>
              </a:rPr>
              <a:t>1</a:t>
            </a:r>
            <a:r>
              <a:rPr lang="en-US" sz="7200" dirty="0">
                <a:ea typeface="+mn-ea"/>
                <a:cs typeface="+mn-cs"/>
              </a:rPr>
              <a:t>2-month limit on medium-term rental assistance is lifted.</a:t>
            </a:r>
          </a:p>
          <a:p>
            <a:pPr marL="1028744" lvl="1" indent="0" defTabSz="914400">
              <a:buNone/>
            </a:pPr>
            <a:endParaRPr lang="en-US" sz="7200" b="1" dirty="0">
              <a:ea typeface="+mn-ea"/>
              <a:cs typeface="+mn-cs"/>
            </a:endParaRPr>
          </a:p>
          <a:p>
            <a:pPr marL="457176" indent="-457200" defTabSz="914400">
              <a:buFont typeface="Arial" panose="020B0604020202020204" pitchFamily="34" charset="0"/>
              <a:buChar char="•"/>
            </a:pPr>
            <a:r>
              <a:rPr lang="en-US" sz="7200" b="1" dirty="0">
                <a:ea typeface="+mn-ea"/>
                <a:cs typeface="+mn-cs"/>
              </a:rPr>
              <a:t>Expansion of RRH and HP assistance </a:t>
            </a:r>
            <a:endParaRPr lang="en-US" sz="7200" dirty="0">
              <a:ea typeface="+mn-ea"/>
              <a:cs typeface="+mn-cs"/>
            </a:endParaRPr>
          </a:p>
          <a:p>
            <a:pPr lvl="1" indent="-228600" defTabSz="914400"/>
            <a:r>
              <a:rPr lang="en-US" sz="7200" dirty="0">
                <a:ea typeface="+mn-ea"/>
                <a:cs typeface="+mn-cs"/>
              </a:rPr>
              <a:t>Limit on maximum amount of rental assistance and services costs (24 months within 3 years) is waived. </a:t>
            </a:r>
          </a:p>
          <a:p>
            <a:pPr lvl="1" indent="-228600" defTabSz="914400"/>
            <a:r>
              <a:rPr lang="en-US" sz="7200" dirty="0">
                <a:ea typeface="+mn-ea"/>
                <a:cs typeface="+mn-cs"/>
              </a:rPr>
              <a:t>When a program participant moves into a unit in the middle of the month, the initial payment of the partial-month’s rent doesn’t count towards total rental assistance limit.</a:t>
            </a:r>
          </a:p>
          <a:p>
            <a:pPr marL="800168" lvl="1" indent="0" defTabSz="914400">
              <a:buNone/>
            </a:pPr>
            <a:endParaRPr lang="en-US" sz="7200" dirty="0">
              <a:ea typeface="+mn-ea"/>
              <a:cs typeface="+mn-cs"/>
            </a:endParaRPr>
          </a:p>
          <a:p>
            <a:pPr marL="342900" indent="-571500" defTabSz="914400">
              <a:buFont typeface="Arial" panose="020B0604020202020204" pitchFamily="34" charset="0"/>
              <a:buChar char="•"/>
            </a:pPr>
            <a:r>
              <a:rPr lang="en-US" sz="7200" b="1" dirty="0">
                <a:ea typeface="+mn-ea"/>
                <a:cs typeface="+mn-cs"/>
              </a:rPr>
              <a:t>PBRA Flexibility</a:t>
            </a:r>
          </a:p>
          <a:p>
            <a:pPr marL="1371668" lvl="1" indent="-571500" defTabSz="914400"/>
            <a:r>
              <a:rPr lang="en-US" sz="7200" dirty="0">
                <a:ea typeface="+mn-ea"/>
                <a:cs typeface="+mn-cs"/>
              </a:rPr>
              <a:t>When a program participant moves into a unit in the middle of the month, the initial payment of the partial-month’s rent doesn’t count towards total rental assistance limit.</a:t>
            </a:r>
          </a:p>
          <a:p>
            <a:pPr marL="1371668" lvl="1" indent="-571500" defTabSz="914400"/>
            <a:r>
              <a:rPr lang="en-US" sz="7200" dirty="0">
                <a:ea typeface="+mn-ea"/>
                <a:cs typeface="+mn-cs"/>
              </a:rPr>
              <a:t>May pay rent for a maximum of 30 days from the end of the month in which the unit was vacated while attempting to housing another program participant in the unit.</a:t>
            </a:r>
          </a:p>
          <a:p>
            <a:pPr marL="800168" lvl="1" indent="0" defTabSz="914400">
              <a:buNone/>
            </a:pPr>
            <a:endParaRPr lang="en-US" sz="7200" dirty="0">
              <a:ea typeface="+mn-ea"/>
              <a:cs typeface="+mn-cs"/>
            </a:endParaRPr>
          </a:p>
          <a:p>
            <a:pPr marL="800168" lvl="1" indent="0" defTabSz="914400">
              <a:buNone/>
            </a:pPr>
            <a:r>
              <a:rPr lang="en-US" sz="7200" b="1" dirty="0">
                <a:ea typeface="+mn-ea"/>
                <a:cs typeface="+mn-cs"/>
              </a:rPr>
              <a:t>For more detailed information on the new eligible activities</a:t>
            </a:r>
            <a:r>
              <a:rPr lang="en-US" sz="7200" b="1">
                <a:ea typeface="+mn-ea"/>
                <a:cs typeface="+mn-cs"/>
              </a:rPr>
              <a:t>, alternative requirements</a:t>
            </a:r>
            <a:r>
              <a:rPr lang="en-US" sz="7200" b="1" dirty="0">
                <a:ea typeface="+mn-ea"/>
                <a:cs typeface="+mn-cs"/>
              </a:rPr>
              <a:t> and waivers please reach out to the ESG team. </a:t>
            </a:r>
            <a:r>
              <a:rPr lang="en-US" sz="7200" b="1" dirty="0">
                <a:ea typeface="+mn-ea"/>
                <a:cs typeface="+mn-cs"/>
                <a:hlinkClick r:id="rId3"/>
              </a:rPr>
              <a:t>Marion.Goulbourne@dca.ga.gov</a:t>
            </a:r>
            <a:r>
              <a:rPr lang="en-US" sz="7200" b="1" dirty="0">
                <a:ea typeface="+mn-ea"/>
                <a:cs typeface="+mn-cs"/>
              </a:rPr>
              <a:t>. </a:t>
            </a:r>
          </a:p>
          <a:p>
            <a:pPr marL="800168" lvl="1" indent="0" defTabSz="914400">
              <a:buNone/>
            </a:pPr>
            <a:endParaRPr lang="en-US" sz="3500" dirty="0">
              <a:ea typeface="+mn-ea"/>
              <a:cs typeface="+mn-cs"/>
            </a:endParaRPr>
          </a:p>
          <a:p>
            <a:pPr indent="-228600" defTabSz="914400">
              <a:buFont typeface="Arial" panose="020B0604020202020204" pitchFamily="34" charset="0"/>
              <a:buChar char="•"/>
            </a:pPr>
            <a:endParaRPr lang="en-US" sz="3400" dirty="0">
              <a:ea typeface="+mn-ea"/>
              <a:cs typeface="+mn-cs"/>
            </a:endParaRPr>
          </a:p>
        </p:txBody>
      </p:sp>
    </p:spTree>
    <p:extLst>
      <p:ext uri="{BB962C8B-B14F-4D97-AF65-F5344CB8AC3E}">
        <p14:creationId xmlns:p14="http://schemas.microsoft.com/office/powerpoint/2010/main" val="397815053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870" y="1703036"/>
            <a:ext cx="12366390" cy="10309934"/>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478F9D-8406-443C-8B54-2063B7C06760}"/>
              </a:ext>
            </a:extLst>
          </p:cNvPr>
          <p:cNvSpPr>
            <a:spLocks noGrp="1"/>
          </p:cNvSpPr>
          <p:nvPr>
            <p:ph type="title"/>
          </p:nvPr>
        </p:nvSpPr>
        <p:spPr>
          <a:xfrm>
            <a:off x="1929895" y="1703034"/>
            <a:ext cx="10258918" cy="2923556"/>
          </a:xfrm>
        </p:spPr>
        <p:txBody>
          <a:bodyPr vert="horz" lIns="91440" tIns="45720" rIns="91440" bIns="45720" rtlCol="0" anchor="ctr">
            <a:normAutofit/>
          </a:bodyPr>
          <a:lstStyle/>
          <a:p>
            <a:pPr defTabSz="914400"/>
            <a:r>
              <a:rPr lang="en-US" sz="8000" kern="1200" dirty="0">
                <a:solidFill>
                  <a:schemeClr val="tx1"/>
                </a:solidFill>
                <a:latin typeface="+mj-lt"/>
                <a:ea typeface="+mj-ea"/>
                <a:cs typeface="+mj-cs"/>
              </a:rPr>
              <a:t>CDC Eviction Moratorium</a:t>
            </a:r>
          </a:p>
        </p:txBody>
      </p:sp>
      <p:sp>
        <p:nvSpPr>
          <p:cNvPr id="3" name="Text Placeholder 2">
            <a:extLst>
              <a:ext uri="{FF2B5EF4-FFF2-40B4-BE49-F238E27FC236}">
                <a16:creationId xmlns:a16="http://schemas.microsoft.com/office/drawing/2014/main" id="{8E0C6DAD-75D7-4882-93C6-ED61D1BAD99B}"/>
              </a:ext>
            </a:extLst>
          </p:cNvPr>
          <p:cNvSpPr>
            <a:spLocks noGrp="1"/>
          </p:cNvSpPr>
          <p:nvPr>
            <p:ph type="body" sz="quarter" idx="10"/>
          </p:nvPr>
        </p:nvSpPr>
        <p:spPr>
          <a:xfrm>
            <a:off x="1560546" y="5780251"/>
            <a:ext cx="9826674" cy="8495586"/>
          </a:xfrm>
        </p:spPr>
        <p:txBody>
          <a:bodyPr vert="horz" lIns="91440" tIns="45720" rIns="91440" bIns="45720" rtlCol="0">
            <a:normAutofit/>
          </a:bodyPr>
          <a:lstStyle/>
          <a:p>
            <a:pPr defTabSz="914400"/>
            <a:r>
              <a:rPr lang="en-US" sz="4800" dirty="0">
                <a:ea typeface="+mn-ea"/>
                <a:cs typeface="+mn-cs"/>
              </a:rPr>
              <a:t>As of 8/26/2021, the CDC Eviction Moratorium has ended. </a:t>
            </a:r>
          </a:p>
          <a:p>
            <a:pPr marL="571500" indent="-228600" defTabSz="914400">
              <a:buFont typeface="Arial" panose="020B0604020202020204" pitchFamily="34" charset="0"/>
              <a:buChar char="•"/>
            </a:pPr>
            <a:r>
              <a:rPr lang="en-US" sz="4800" dirty="0">
                <a:ea typeface="+mn-ea"/>
                <a:cs typeface="+mn-cs"/>
              </a:rPr>
              <a:t>ESG-CV</a:t>
            </a:r>
          </a:p>
          <a:p>
            <a:pPr marL="571500" indent="-228600" defTabSz="914400">
              <a:buFont typeface="Arial" panose="020B0604020202020204" pitchFamily="34" charset="0"/>
              <a:buChar char="•"/>
            </a:pPr>
            <a:r>
              <a:rPr lang="en-US" sz="4800" dirty="0">
                <a:ea typeface="+mn-ea"/>
                <a:cs typeface="+mn-cs"/>
              </a:rPr>
              <a:t>Georgia Rental Assistance </a:t>
            </a:r>
          </a:p>
          <a:p>
            <a:pPr marL="571500" indent="-228600" defTabSz="914400">
              <a:buFont typeface="Arial" panose="020B0604020202020204" pitchFamily="34" charset="0"/>
              <a:buChar char="•"/>
            </a:pPr>
            <a:r>
              <a:rPr lang="en-US" sz="4800" dirty="0">
                <a:ea typeface="+mn-ea"/>
                <a:cs typeface="+mn-cs"/>
              </a:rPr>
              <a:t>EHV</a:t>
            </a:r>
          </a:p>
          <a:p>
            <a:pPr indent="-228600" defTabSz="914400">
              <a:buFont typeface="Arial" panose="020B0604020202020204" pitchFamily="34" charset="0"/>
              <a:buChar char="•"/>
            </a:pPr>
            <a:endParaRPr lang="en-US" sz="4800" dirty="0">
              <a:ea typeface="+mn-ea"/>
              <a:cs typeface="+mn-cs"/>
            </a:endParaRPr>
          </a:p>
        </p:txBody>
      </p:sp>
    </p:spTree>
    <p:extLst>
      <p:ext uri="{BB962C8B-B14F-4D97-AF65-F5344CB8AC3E}">
        <p14:creationId xmlns:p14="http://schemas.microsoft.com/office/powerpoint/2010/main" val="226616177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0475" y="1310459"/>
            <a:ext cx="1374944" cy="137458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669237"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472585" y="-506981"/>
            <a:ext cx="3655276" cy="275326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301883" y="844460"/>
            <a:ext cx="1290736" cy="12904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26619" y="12231002"/>
            <a:ext cx="2988247"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Text&#10;&#10;Description automatically generated with medium confidence">
            <a:extLst>
              <a:ext uri="{FF2B5EF4-FFF2-40B4-BE49-F238E27FC236}">
                <a16:creationId xmlns:a16="http://schemas.microsoft.com/office/drawing/2014/main" id="{71631290-0ECE-4F6E-A098-AE51BE58DD2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257" r="4257" b="1"/>
          <a:stretch/>
        </p:blipFill>
        <p:spPr>
          <a:xfrm>
            <a:off x="1286598" y="1286934"/>
            <a:ext cx="21804453" cy="11142130"/>
          </a:xfrm>
          <a:prstGeom prst="rect">
            <a:avLst/>
          </a:prstGeom>
          <a:ln>
            <a:noFill/>
          </a:ln>
        </p:spPr>
      </p:pic>
      <p:sp>
        <p:nvSpPr>
          <p:cNvPr id="42" name="Isosceles Triangle 4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29819" y="12906286"/>
            <a:ext cx="1629381"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80217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2116" y="-507340"/>
            <a:ext cx="3654324" cy="2753978"/>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782817" y="844292"/>
            <a:ext cx="1290400" cy="12907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0081733" y="1310280"/>
            <a:ext cx="1374585" cy="137494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08412" y="0"/>
            <a:ext cx="5669238"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Isosceles Triangle 5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48533" y="12231002"/>
            <a:ext cx="2988248"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Text&#10;&#10;Description automatically generated with medium confidence">
            <a:extLst>
              <a:ext uri="{FF2B5EF4-FFF2-40B4-BE49-F238E27FC236}">
                <a16:creationId xmlns:a16="http://schemas.microsoft.com/office/drawing/2014/main" id="{9EF5D4F6-3618-4157-8CB0-74B843ACA4BE}"/>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046" t="6355" r="3001" b="1668"/>
          <a:stretch/>
        </p:blipFill>
        <p:spPr>
          <a:xfrm>
            <a:off x="1286598" y="2844997"/>
            <a:ext cx="21804453" cy="8026004"/>
          </a:xfrm>
          <a:prstGeom prst="rect">
            <a:avLst/>
          </a:prstGeom>
          <a:ln>
            <a:noFill/>
          </a:ln>
        </p:spPr>
      </p:pic>
      <p:sp>
        <p:nvSpPr>
          <p:cNvPr id="57" name="Isosceles Triangle 5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04199" y="12906286"/>
            <a:ext cx="1629382"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22051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206" y="1271430"/>
            <a:ext cx="22278618" cy="4964272"/>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094014" y="1519610"/>
            <a:ext cx="20607672" cy="2651126"/>
          </a:xfrm>
        </p:spPr>
        <p:txBody>
          <a:bodyPr vert="horz" lIns="91440" tIns="45720" rIns="91440" bIns="45720" rtlCol="0" anchor="ctr">
            <a:normAutofit/>
          </a:bodyPr>
          <a:lstStyle/>
          <a:p>
            <a:pPr defTabSz="914400"/>
            <a:r>
              <a:rPr lang="en-US" sz="8000">
                <a:solidFill>
                  <a:srgbClr val="FFFFFF"/>
                </a:solidFill>
                <a:ea typeface="+mj-ea"/>
                <a:cs typeface="+mj-cs"/>
              </a:rPr>
              <a:t>WebEx Introduction</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2444652" y="4988900"/>
            <a:ext cx="9137339" cy="7126318"/>
          </a:xfrm>
        </p:spPr>
        <p:txBody>
          <a:bodyPr vert="horz" lIns="91440" tIns="45720" rIns="91440" bIns="45720" rtlCol="0">
            <a:normAutofit fontScale="92500"/>
          </a:bodyPr>
          <a:lstStyle/>
          <a:p>
            <a:pPr indent="-228600" defTabSz="914400"/>
            <a:r>
              <a:rPr lang="en-US" sz="4000">
                <a:ea typeface="+mn-ea"/>
                <a:cs typeface="+mn-cs"/>
              </a:rPr>
              <a:t>Notice the menu options at the bottom of your screen</a:t>
            </a:r>
          </a:p>
          <a:p>
            <a:pPr indent="-228600" defTabSz="914400"/>
            <a:r>
              <a:rPr lang="en-US" sz="4000">
                <a:ea typeface="+mn-ea"/>
                <a:cs typeface="+mn-cs"/>
              </a:rPr>
              <a:t>Please remember to mute yourself unless you are talking</a:t>
            </a:r>
          </a:p>
          <a:p>
            <a:pPr indent="-228600" defTabSz="914400"/>
            <a:r>
              <a:rPr lang="en-US" sz="4000">
                <a:ea typeface="+mn-ea"/>
                <a:cs typeface="+mn-cs"/>
              </a:rPr>
              <a:t>You are muted if the microphone is red</a:t>
            </a:r>
          </a:p>
          <a:p>
            <a:pPr indent="-228600" defTabSz="914400"/>
            <a:r>
              <a:rPr lang="en-US" sz="4000">
                <a:ea typeface="+mn-ea"/>
                <a:cs typeface="+mn-cs"/>
              </a:rPr>
              <a:t>You can toggle the mute off and on by clicking the microphone</a:t>
            </a:r>
          </a:p>
          <a:p>
            <a:pPr indent="-228600" defTabSz="914400"/>
            <a:r>
              <a:rPr lang="en-US" sz="4000">
                <a:ea typeface="+mn-ea"/>
                <a:cs typeface="+mn-cs"/>
              </a:rPr>
              <a:t>Board members MUST unmute and announce name to make motions</a:t>
            </a:r>
          </a:p>
          <a:p>
            <a:pPr indent="-228600" defTabSz="914400"/>
            <a:r>
              <a:rPr lang="en-US" sz="4000">
                <a:ea typeface="+mn-ea"/>
                <a:cs typeface="+mn-cs"/>
              </a:rPr>
              <a:t>Board members MUST unmute in order to vote</a:t>
            </a:r>
          </a:p>
          <a:p>
            <a:pPr indent="-228600" defTabSz="914400"/>
            <a:endParaRPr lang="en-US" sz="2300">
              <a:ea typeface="+mn-ea"/>
              <a:cs typeface="+mn-cs"/>
            </a:endParaRPr>
          </a:p>
        </p:txBody>
      </p:sp>
      <p:pic>
        <p:nvPicPr>
          <p:cNvPr id="5" name="Content Placeholder 11">
            <a:extLst>
              <a:ext uri="{FF2B5EF4-FFF2-40B4-BE49-F238E27FC236}">
                <a16:creationId xmlns:a16="http://schemas.microsoft.com/office/drawing/2014/main" id="{1F28C902-7CE4-435F-A1B4-3E99F6219D37}"/>
              </a:ext>
            </a:extLst>
          </p:cNvPr>
          <p:cNvPicPr>
            <a:picLocks noChangeAspect="1"/>
          </p:cNvPicPr>
          <p:nvPr/>
        </p:nvPicPr>
        <p:blipFill rotWithShape="1">
          <a:blip r:embed="rId2"/>
          <a:srcRect l="6924" r="1117" b="-1"/>
          <a:stretch/>
        </p:blipFill>
        <p:spPr>
          <a:xfrm>
            <a:off x="12194607" y="4984752"/>
            <a:ext cx="9602307" cy="7126744"/>
          </a:xfrm>
          <a:prstGeom prst="rect">
            <a:avLst/>
          </a:prstGeom>
        </p:spPr>
      </p:pic>
      <p:sp>
        <p:nvSpPr>
          <p:cNvPr id="21" name="Arrow: Down 20">
            <a:extLst>
              <a:ext uri="{FF2B5EF4-FFF2-40B4-BE49-F238E27FC236}">
                <a16:creationId xmlns:a16="http://schemas.microsoft.com/office/drawing/2014/main" id="{BE8CBCF0-2629-4F03-A5C8-AF2709C1F18A}"/>
              </a:ext>
            </a:extLst>
          </p:cNvPr>
          <p:cNvSpPr/>
          <p:nvPr/>
        </p:nvSpPr>
        <p:spPr>
          <a:xfrm rot="19759139">
            <a:off x="12983654" y="10132247"/>
            <a:ext cx="702018" cy="1021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47886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2116" y="-507340"/>
            <a:ext cx="3654324" cy="2753978"/>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782817" y="844292"/>
            <a:ext cx="1290400" cy="12907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0081733" y="1310280"/>
            <a:ext cx="1374585" cy="137494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08412" y="0"/>
            <a:ext cx="5669238"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48533" y="12231002"/>
            <a:ext cx="2988248"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Qr code&#10;&#10;Description automatically generated">
            <a:extLst>
              <a:ext uri="{FF2B5EF4-FFF2-40B4-BE49-F238E27FC236}">
                <a16:creationId xmlns:a16="http://schemas.microsoft.com/office/drawing/2014/main" id="{D913B07F-F461-4D6C-92FF-07BE23D2D95D}"/>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553" t="-1066" r="2018" b="-430"/>
          <a:stretch/>
        </p:blipFill>
        <p:spPr>
          <a:xfrm>
            <a:off x="2310705" y="1286934"/>
            <a:ext cx="19756239" cy="1114213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04199" y="12906286"/>
            <a:ext cx="1629382"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53226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0475" y="1310459"/>
            <a:ext cx="1374944" cy="137458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669237"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472585" y="-506981"/>
            <a:ext cx="3655276" cy="275326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301883" y="844460"/>
            <a:ext cx="1290736" cy="12904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26619" y="12231002"/>
            <a:ext cx="2988247"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ext&#10;&#10;Description automatically generated">
            <a:extLst>
              <a:ext uri="{FF2B5EF4-FFF2-40B4-BE49-F238E27FC236}">
                <a16:creationId xmlns:a16="http://schemas.microsoft.com/office/drawing/2014/main" id="{17357F2E-6A28-495F-8C3D-1C0CC32217B3}"/>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5969" r="5969"/>
          <a:stretch/>
        </p:blipFill>
        <p:spPr>
          <a:xfrm>
            <a:off x="1286598" y="1286934"/>
            <a:ext cx="21804453" cy="11142130"/>
          </a:xfrm>
          <a:prstGeom prst="rect">
            <a:avLst/>
          </a:prstGeom>
          <a:ln>
            <a:noFill/>
          </a:ln>
        </p:spPr>
      </p:pic>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29819" y="12906286"/>
            <a:ext cx="1629381"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3962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4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77650" cy="10374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617" y="1103922"/>
            <a:ext cx="21992415" cy="1079990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imeline&#10;&#10;Description automatically generated">
            <a:extLst>
              <a:ext uri="{FF2B5EF4-FFF2-40B4-BE49-F238E27FC236}">
                <a16:creationId xmlns:a16="http://schemas.microsoft.com/office/drawing/2014/main" id="{063DDED4-E79E-4AB6-9B8F-B5AD04ABF59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r="4247" b="-1"/>
          <a:stretch/>
        </p:blipFill>
        <p:spPr>
          <a:xfrm>
            <a:off x="1675963" y="1508296"/>
            <a:ext cx="21025723" cy="9991150"/>
          </a:xfrm>
          <a:prstGeom prst="rect">
            <a:avLst/>
          </a:prstGeom>
        </p:spPr>
      </p:pic>
      <p:cxnSp>
        <p:nvCxnSpPr>
          <p:cNvPr id="32" name="Straight Connector 3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617" y="12659538"/>
            <a:ext cx="21994735"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02502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330059" y="-5329201"/>
            <a:ext cx="13716000" cy="24376116"/>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620" y="0"/>
            <a:ext cx="18136966" cy="13715144"/>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295807" y="-3368505"/>
            <a:ext cx="9789128" cy="2438074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imeline&#10;&#10;Description automatically generated">
            <a:extLst>
              <a:ext uri="{FF2B5EF4-FFF2-40B4-BE49-F238E27FC236}">
                <a16:creationId xmlns:a16="http://schemas.microsoft.com/office/drawing/2014/main" id="{6F282A8A-2A0D-4D19-A807-D6587896D40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602" t="2580" r="1078" b="2002"/>
          <a:stretch/>
        </p:blipFill>
        <p:spPr>
          <a:xfrm>
            <a:off x="914161" y="2618021"/>
            <a:ext cx="22549327" cy="8479957"/>
          </a:xfrm>
          <a:prstGeom prst="rect">
            <a:avLst/>
          </a:prstGeom>
        </p:spPr>
      </p:pic>
    </p:spTree>
    <p:extLst>
      <p:ext uri="{BB962C8B-B14F-4D97-AF65-F5344CB8AC3E}">
        <p14:creationId xmlns:p14="http://schemas.microsoft.com/office/powerpoint/2010/main" val="112816183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676400" y="2530549"/>
            <a:ext cx="21696556" cy="8531461"/>
          </a:xfrm>
        </p:spPr>
        <p:txBody>
          <a:bodyPr/>
          <a:lstStyle/>
          <a:p>
            <a:pPr lvl="1"/>
            <a:endParaRPr lang="en-US"/>
          </a:p>
          <a:p>
            <a:pPr lvl="1"/>
            <a:endParaRPr lang="en-US"/>
          </a:p>
          <a:p>
            <a:pPr marL="0" indent="0">
              <a:buNone/>
            </a:pP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750512" y="648393"/>
            <a:ext cx="22876626" cy="2408332"/>
          </a:xfrm>
        </p:spPr>
        <p:txBody>
          <a:bodyPr/>
          <a:lstStyle/>
          <a:p>
            <a:r>
              <a:rPr lang="en-US" sz="7200"/>
              <a:t>Emergency Housing Voucher (EHV) Program</a:t>
            </a:r>
          </a:p>
        </p:txBody>
      </p:sp>
      <p:sp>
        <p:nvSpPr>
          <p:cNvPr id="3" name="TextBox 2">
            <a:extLst>
              <a:ext uri="{FF2B5EF4-FFF2-40B4-BE49-F238E27FC236}">
                <a16:creationId xmlns:a16="http://schemas.microsoft.com/office/drawing/2014/main" id="{C8363731-C43A-4FCF-B243-8BD6D143D87C}"/>
              </a:ext>
            </a:extLst>
          </p:cNvPr>
          <p:cNvSpPr txBox="1"/>
          <p:nvPr/>
        </p:nvSpPr>
        <p:spPr>
          <a:xfrm>
            <a:off x="1004694" y="2235555"/>
            <a:ext cx="21776575" cy="8940909"/>
          </a:xfrm>
          <a:prstGeom prst="rect">
            <a:avLst/>
          </a:prstGeom>
          <a:noFill/>
        </p:spPr>
        <p:txBody>
          <a:bodyPr wrap="square" rtlCol="0">
            <a:spAutoFit/>
          </a:bodyPr>
          <a:lstStyle/>
          <a:p>
            <a:pPr marR="0">
              <a:spcBef>
                <a:spcPts val="0"/>
              </a:spcBef>
              <a:spcAft>
                <a:spcPts val="0"/>
              </a:spcAft>
            </a:pPr>
            <a:r>
              <a:rPr lang="en-US" sz="4500" dirty="0">
                <a:effectLst/>
                <a:ea typeface="Calibri" panose="020F0502020204030204" pitchFamily="34" charset="0"/>
              </a:rPr>
              <a:t>Balance of State CoC will be working with the State's Housing Authority and the City of Albany's Housing Authority in their respective coverage areas.</a:t>
            </a:r>
          </a:p>
          <a:p>
            <a:pPr marR="0">
              <a:spcBef>
                <a:spcPts val="0"/>
              </a:spcBef>
              <a:spcAft>
                <a:spcPts val="0"/>
              </a:spcAft>
            </a:pPr>
            <a:endParaRPr lang="en-US" sz="4500" dirty="0">
              <a:effectLst/>
              <a:ea typeface="Calibri" panose="020F0502020204030204" pitchFamily="34" charset="0"/>
            </a:endParaRPr>
          </a:p>
          <a:p>
            <a:pPr marL="1485717" lvl="1" indent="-571500">
              <a:buFont typeface="Arial" panose="020B0604020202020204" pitchFamily="34" charset="0"/>
              <a:buChar char="•"/>
            </a:pPr>
            <a:r>
              <a:rPr lang="en-US" sz="4500" b="0" i="0" dirty="0">
                <a:effectLst/>
              </a:rPr>
              <a:t>State</a:t>
            </a:r>
            <a:r>
              <a:rPr lang="en-US" sz="4500" dirty="0"/>
              <a:t>’s Housing Authority awarded </a:t>
            </a:r>
            <a:r>
              <a:rPr lang="en-US" sz="4500" b="1" i="0" dirty="0">
                <a:effectLst/>
              </a:rPr>
              <a:t>798 vouchers</a:t>
            </a:r>
          </a:p>
          <a:p>
            <a:pPr marL="1485717" lvl="1" indent="-571500">
              <a:buFont typeface="Arial" panose="020B0604020202020204" pitchFamily="34" charset="0"/>
              <a:buChar char="•"/>
            </a:pPr>
            <a:r>
              <a:rPr lang="en-US" sz="4500" i="0" dirty="0">
                <a:effectLst/>
              </a:rPr>
              <a:t>City of Albany’s Housing Authority awarded </a:t>
            </a:r>
            <a:r>
              <a:rPr lang="en-US" sz="4500" b="1" i="0" dirty="0">
                <a:effectLst/>
              </a:rPr>
              <a:t>21 vouchers</a:t>
            </a:r>
          </a:p>
          <a:p>
            <a:pPr lvl="1"/>
            <a:endParaRPr lang="en-US" sz="4500" b="1" i="0" dirty="0">
              <a:effectLst/>
            </a:endParaRPr>
          </a:p>
          <a:p>
            <a:pPr marL="571500" indent="-571500">
              <a:buFont typeface="Arial" panose="020B0604020202020204" pitchFamily="34" charset="0"/>
              <a:buChar char="•"/>
            </a:pPr>
            <a:r>
              <a:rPr lang="en-US" sz="4500" dirty="0"/>
              <a:t>Referrals to the EHV program are required to utilize the CoC’s Coordinated Entry Process. CES Leads act as referring agents. </a:t>
            </a:r>
          </a:p>
          <a:p>
            <a:endParaRPr lang="en-US" sz="4500" dirty="0"/>
          </a:p>
          <a:p>
            <a:pPr marL="685800" indent="-685800">
              <a:buFont typeface="Arial" panose="020B0604020202020204" pitchFamily="34" charset="0"/>
              <a:buChar char="•"/>
            </a:pPr>
            <a:r>
              <a:rPr lang="en-US" sz="4500" dirty="0"/>
              <a:t>If you are interested in learning more or becoming a referral agency, please reach out to CoC staff at </a:t>
            </a:r>
            <a:r>
              <a:rPr lang="en-US" sz="4500" dirty="0">
                <a:hlinkClick r:id="rId2"/>
              </a:rPr>
              <a:t>bosehv@dca.ga.gov</a:t>
            </a:r>
            <a:r>
              <a:rPr lang="en-US" sz="4500" dirty="0"/>
              <a:t> </a:t>
            </a:r>
          </a:p>
          <a:p>
            <a:endParaRPr lang="en-US" sz="4000" i="0" dirty="0">
              <a:effectLst/>
            </a:endParaRPr>
          </a:p>
          <a:p>
            <a:pPr marL="0" marR="0">
              <a:spcBef>
                <a:spcPts val="0"/>
              </a:spcBef>
              <a:spcAft>
                <a:spcPts val="0"/>
              </a:spcAft>
            </a:pPr>
            <a:endParaRPr lang="en-US" sz="4000" dirty="0">
              <a:ea typeface="Calibri" panose="020F0502020204030204" pitchFamily="34" charset="0"/>
            </a:endParaRPr>
          </a:p>
        </p:txBody>
      </p:sp>
    </p:spTree>
    <p:extLst>
      <p:ext uri="{BB962C8B-B14F-4D97-AF65-F5344CB8AC3E}">
        <p14:creationId xmlns:p14="http://schemas.microsoft.com/office/powerpoint/2010/main" val="58393801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4889" y="-2771396"/>
            <a:ext cx="4849746" cy="722050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40756" y="-676738"/>
            <a:ext cx="3271910" cy="3271058"/>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249898" y="-12512"/>
            <a:ext cx="8118786" cy="509489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0194" y="2931869"/>
            <a:ext cx="2371416" cy="237079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9735" y="10398102"/>
            <a:ext cx="4889814" cy="4731000"/>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538410" y="10880028"/>
            <a:ext cx="1856934" cy="18564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99447" y="1470025"/>
            <a:ext cx="10778758" cy="10775951"/>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397391" y="68335"/>
            <a:ext cx="13582870" cy="13579333"/>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itle 2"/>
          <p:cNvSpPr>
            <a:spLocks noGrp="1"/>
          </p:cNvSpPr>
          <p:nvPr>
            <p:ph type="title"/>
          </p:nvPr>
        </p:nvSpPr>
        <p:spPr>
          <a:xfrm>
            <a:off x="5380892" y="4263425"/>
            <a:ext cx="12589143" cy="4973900"/>
          </a:xfrm>
          <a:noFill/>
        </p:spPr>
        <p:txBody>
          <a:bodyPr vert="horz" lIns="91440" tIns="45720" rIns="91440" bIns="45720" rtlCol="0" anchor="ctr">
            <a:noAutofit/>
          </a:bodyPr>
          <a:lstStyle/>
          <a:p>
            <a:pPr algn="ctr" defTabSz="914400"/>
            <a:r>
              <a:rPr lang="en-US" sz="9000" kern="1200" dirty="0">
                <a:solidFill>
                  <a:schemeClr val="tx1"/>
                </a:solidFill>
                <a:latin typeface="+mj-lt"/>
                <a:ea typeface="+mj-ea"/>
                <a:cs typeface="+mj-cs"/>
              </a:rPr>
              <a:t>Balance of State Continuum of Care Updates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254049" y="10915851"/>
            <a:ext cx="4463588" cy="5136284"/>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434805" y="10487340"/>
            <a:ext cx="1919970" cy="191947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605087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42113" y="647038"/>
            <a:ext cx="12188827" cy="12425496"/>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013273" y="2377274"/>
            <a:ext cx="8559828" cy="8961452"/>
          </a:xfrm>
        </p:spPr>
        <p:txBody>
          <a:bodyPr vert="horz" lIns="91440" tIns="45720" rIns="91440" bIns="45720" rtlCol="0" anchor="ctr">
            <a:normAutofit/>
          </a:bodyPr>
          <a:lstStyle/>
          <a:p>
            <a:pPr algn="r" defTabSz="914400"/>
            <a:r>
              <a:rPr lang="en-US" sz="7200" kern="1200">
                <a:solidFill>
                  <a:schemeClr val="tx1"/>
                </a:solidFill>
                <a:latin typeface="+mj-lt"/>
                <a:ea typeface="+mj-ea"/>
                <a:cs typeface="+mj-cs"/>
              </a:rPr>
              <a:t>Youth Homelessness Demonstration Project</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2503702" y="3710694"/>
            <a:ext cx="8805725" cy="6294612"/>
          </a:xfrm>
        </p:spPr>
        <p:txBody>
          <a:bodyPr vert="horz" lIns="91440" tIns="45720" rIns="91440" bIns="45720" rtlCol="0" anchor="ctr">
            <a:normAutofit/>
          </a:bodyPr>
          <a:lstStyle/>
          <a:p>
            <a:pPr marL="914217" lvl="1" indent="-228600" defTabSz="914400"/>
            <a:endParaRPr lang="en-US">
              <a:ea typeface="+mn-ea"/>
              <a:cs typeface="+mn-cs"/>
            </a:endParaRPr>
          </a:p>
          <a:p>
            <a:pPr lvl="1" indent="-228600" defTabSz="914400"/>
            <a:endParaRPr lang="en-US">
              <a:ea typeface="+mn-ea"/>
              <a:cs typeface="+mn-cs"/>
            </a:endParaRPr>
          </a:p>
          <a:p>
            <a:pPr indent="-228600" defTabSz="914400"/>
            <a:endParaRPr lang="en-US" sz="4000">
              <a:ea typeface="+mn-ea"/>
              <a:cs typeface="+mn-cs"/>
            </a:endParaRPr>
          </a:p>
        </p:txBody>
      </p:sp>
      <p:sp>
        <p:nvSpPr>
          <p:cNvPr id="12" name="TextBox 11">
            <a:extLst>
              <a:ext uri="{FF2B5EF4-FFF2-40B4-BE49-F238E27FC236}">
                <a16:creationId xmlns:a16="http://schemas.microsoft.com/office/drawing/2014/main" id="{51A035BF-F4AE-4E43-B43F-731463FF6222}"/>
              </a:ext>
            </a:extLst>
          </p:cNvPr>
          <p:cNvSpPr txBox="1"/>
          <p:nvPr/>
        </p:nvSpPr>
        <p:spPr>
          <a:xfrm>
            <a:off x="11790484" y="2377274"/>
            <a:ext cx="10049608" cy="8402300"/>
          </a:xfrm>
          <a:prstGeom prst="rect">
            <a:avLst/>
          </a:prstGeom>
          <a:noFill/>
        </p:spPr>
        <p:txBody>
          <a:bodyPr wrap="square" rtlCol="0">
            <a:spAutoFit/>
          </a:bodyPr>
          <a:lstStyle/>
          <a:p>
            <a:r>
              <a:rPr lang="en-US" dirty="0"/>
              <a:t>The GA </a:t>
            </a:r>
            <a:r>
              <a:rPr lang="en-US" dirty="0" err="1"/>
              <a:t>BoS</a:t>
            </a:r>
            <a:r>
              <a:rPr lang="en-US" dirty="0"/>
              <a:t> CoC successfully submitted an application to the YHDP on August 27</a:t>
            </a:r>
            <a:r>
              <a:rPr lang="en-US" baseline="30000" dirty="0"/>
              <a:t>th</a:t>
            </a:r>
            <a:r>
              <a:rPr lang="en-US" dirty="0"/>
              <a:t>.</a:t>
            </a:r>
          </a:p>
          <a:p>
            <a:endParaRPr lang="en-US" dirty="0"/>
          </a:p>
          <a:p>
            <a:pPr marL="571500" indent="-571500">
              <a:buFont typeface="Arial" panose="020B0604020202020204" pitchFamily="34" charset="0"/>
              <a:buChar char="•"/>
            </a:pPr>
            <a:r>
              <a:rPr lang="en-US" dirty="0"/>
              <a:t>Governance structure approved by CoC Board on 7-9-21 including:</a:t>
            </a:r>
          </a:p>
          <a:p>
            <a:pPr marL="1485717" lvl="1" indent="-571500">
              <a:buFont typeface="Arial" panose="020B0604020202020204" pitchFamily="34" charset="0"/>
              <a:buChar char="•"/>
            </a:pPr>
            <a:r>
              <a:rPr lang="en-US" dirty="0"/>
              <a:t>YAB Governance</a:t>
            </a:r>
          </a:p>
          <a:p>
            <a:pPr marL="1485717" lvl="1" indent="-571500">
              <a:buFont typeface="Arial" panose="020B0604020202020204" pitchFamily="34" charset="0"/>
              <a:buChar char="•"/>
            </a:pPr>
            <a:r>
              <a:rPr lang="en-US" dirty="0"/>
              <a:t>YAB Membership</a:t>
            </a:r>
          </a:p>
          <a:p>
            <a:pPr marL="1485717" lvl="1"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We should know in the next few months if we were approved for YHDP funding. </a:t>
            </a:r>
          </a:p>
          <a:p>
            <a:pPr marL="571500" indent="-571500">
              <a:buFont typeface="Arial" panose="020B0604020202020204" pitchFamily="34" charset="0"/>
              <a:buChar char="•"/>
            </a:pPr>
            <a:r>
              <a:rPr lang="en-US" dirty="0"/>
              <a:t>Next steps:</a:t>
            </a:r>
          </a:p>
          <a:p>
            <a:pPr marL="1485717" lvl="1" indent="-571500">
              <a:buFont typeface="Arial" panose="020B0604020202020204" pitchFamily="34" charset="0"/>
              <a:buChar char="•"/>
            </a:pPr>
            <a:r>
              <a:rPr lang="en-US" dirty="0"/>
              <a:t>Community Plan</a:t>
            </a:r>
          </a:p>
          <a:p>
            <a:pPr marL="1485717" lvl="1" indent="-571500">
              <a:buFont typeface="Arial" panose="020B0604020202020204" pitchFamily="34" charset="0"/>
              <a:buChar char="•"/>
            </a:pPr>
            <a:r>
              <a:rPr lang="en-US" dirty="0"/>
              <a:t>Follow through with strategic plan to end youth homelessness regardless of funding. </a:t>
            </a:r>
          </a:p>
        </p:txBody>
      </p:sp>
    </p:spTree>
    <p:extLst>
      <p:ext uri="{BB962C8B-B14F-4D97-AF65-F5344CB8AC3E}">
        <p14:creationId xmlns:p14="http://schemas.microsoft.com/office/powerpoint/2010/main" val="761279240"/>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3626"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67968"/>
            <a:ext cx="1213626"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617" y="-2"/>
            <a:ext cx="10074064"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332692" y="2665904"/>
            <a:ext cx="7851751" cy="7842352"/>
          </a:xfrm>
        </p:spPr>
        <p:txBody>
          <a:bodyPr vert="horz" lIns="91440" tIns="45720" rIns="91440" bIns="45720" rtlCol="0" anchor="ctr">
            <a:normAutofit/>
          </a:bodyPr>
          <a:lstStyle/>
          <a:p>
            <a:pPr defTabSz="914400"/>
            <a:r>
              <a:rPr lang="en-US" sz="6700" kern="1200">
                <a:solidFill>
                  <a:schemeClr val="tx1"/>
                </a:solidFill>
                <a:latin typeface="+mj-lt"/>
                <a:ea typeface="+mj-ea"/>
                <a:cs typeface="+mj-cs"/>
              </a:rPr>
              <a:t>Coordinated Entry Equity Demonstration</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76866" y="146304"/>
            <a:ext cx="2357328" cy="465926"/>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2838895" y="999666"/>
            <a:ext cx="10197984" cy="11162452"/>
          </a:xfrm>
        </p:spPr>
        <p:txBody>
          <a:bodyPr vert="horz" lIns="91440" tIns="45720" rIns="91440" bIns="45720" rtlCol="0" anchor="ctr">
            <a:normAutofit/>
          </a:bodyPr>
          <a:lstStyle/>
          <a:p>
            <a:pPr marL="914217" lvl="1" indent="-228600" defTabSz="914400"/>
            <a:endParaRPr lang="en-US" sz="4400">
              <a:ea typeface="+mn-ea"/>
              <a:cs typeface="+mn-cs"/>
            </a:endParaRPr>
          </a:p>
          <a:p>
            <a:pPr lvl="1" indent="-228600" defTabSz="914400"/>
            <a:endParaRPr lang="en-US" sz="4400">
              <a:ea typeface="+mn-ea"/>
              <a:cs typeface="+mn-cs"/>
            </a:endParaRPr>
          </a:p>
          <a:p>
            <a:pPr indent="-228600" defTabSz="914400"/>
            <a:endParaRPr lang="en-US" sz="4400">
              <a:ea typeface="+mn-ea"/>
              <a:cs typeface="+mn-cs"/>
            </a:endParaRPr>
          </a:p>
        </p:txBody>
      </p:sp>
      <p:sp>
        <p:nvSpPr>
          <p:cNvPr id="3" name="TextBox 2">
            <a:extLst>
              <a:ext uri="{FF2B5EF4-FFF2-40B4-BE49-F238E27FC236}">
                <a16:creationId xmlns:a16="http://schemas.microsoft.com/office/drawing/2014/main" id="{A75A428A-8847-4AD5-B144-FB214AED424E}"/>
              </a:ext>
            </a:extLst>
          </p:cNvPr>
          <p:cNvSpPr txBox="1"/>
          <p:nvPr/>
        </p:nvSpPr>
        <p:spPr>
          <a:xfrm>
            <a:off x="12185777" y="1825850"/>
            <a:ext cx="11252719" cy="10064294"/>
          </a:xfrm>
          <a:prstGeom prst="rect">
            <a:avLst/>
          </a:prstGeom>
          <a:noFill/>
        </p:spPr>
        <p:txBody>
          <a:bodyPr wrap="square" rtlCol="0">
            <a:spAutoFit/>
          </a:bodyPr>
          <a:lstStyle/>
          <a:p>
            <a:r>
              <a:rPr lang="en-US" dirty="0"/>
              <a:t>The Coordinated Entry Equity Demonstration (Demo) is a cohort of Continuums of Care (CoCs) that will work together to design more equitable assessment and prioritization processes to improve conditions and outcomes for Black, Brown, Indigenous, and all people of color.</a:t>
            </a:r>
          </a:p>
          <a:p>
            <a:endParaRPr lang="en-US" dirty="0"/>
          </a:p>
          <a:p>
            <a:pPr marL="571500" indent="-571500">
              <a:buFont typeface="Arial" panose="020B0604020202020204" pitchFamily="34" charset="0"/>
              <a:buChar char="•"/>
            </a:pPr>
            <a:r>
              <a:rPr lang="en-US" dirty="0"/>
              <a:t>In partnership with Black, Brown, Indigenous and people of color, as well as people with lived expertise, 8-10 CoCs will identify system disparities through local data, agree upon focus area(s) and test racially equitable CES processes in service of significantly transforming the experience and housing stability of those disproportionately represented in our homeless response systems.</a:t>
            </a:r>
          </a:p>
          <a:p>
            <a:endParaRPr lang="en-US" dirty="0"/>
          </a:p>
          <a:p>
            <a:pPr marL="571500" indent="-571500">
              <a:buFont typeface="Arial" panose="020B0604020202020204" pitchFamily="34" charset="0"/>
              <a:buChar char="•"/>
            </a:pPr>
            <a:r>
              <a:rPr lang="en-US" dirty="0"/>
              <a:t>The Georgia </a:t>
            </a:r>
            <a:r>
              <a:rPr lang="en-US" dirty="0" err="1"/>
              <a:t>BoS</a:t>
            </a:r>
            <a:r>
              <a:rPr lang="en-US" dirty="0"/>
              <a:t> CoC submitted a letter of interest to HUD</a:t>
            </a:r>
            <a:r>
              <a:rPr lang="en-US"/>
              <a:t> to be a part of the CE Equity Demo</a:t>
            </a:r>
            <a:r>
              <a:rPr lang="en-US" dirty="0"/>
              <a:t>. </a:t>
            </a:r>
          </a:p>
        </p:txBody>
      </p:sp>
    </p:spTree>
    <p:extLst>
      <p:ext uri="{BB962C8B-B14F-4D97-AF65-F5344CB8AC3E}">
        <p14:creationId xmlns:p14="http://schemas.microsoft.com/office/powerpoint/2010/main" val="343703619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049208" y="1240784"/>
            <a:ext cx="7614553" cy="11009376"/>
          </a:xfrm>
        </p:spPr>
        <p:txBody>
          <a:bodyPr vert="horz" lIns="91440" tIns="45720" rIns="91440" bIns="45720" rtlCol="0" anchor="ctr">
            <a:normAutofit/>
          </a:bodyPr>
          <a:lstStyle/>
          <a:p>
            <a:pPr defTabSz="914400"/>
            <a:r>
              <a:rPr lang="en-US" sz="8300" kern="1200" dirty="0">
                <a:solidFill>
                  <a:schemeClr val="accent5"/>
                </a:solidFill>
                <a:latin typeface="+mj-lt"/>
                <a:ea typeface="+mj-ea"/>
                <a:cs typeface="+mj-cs"/>
              </a:rPr>
              <a:t>Coordinated Entry Update</a:t>
            </a:r>
          </a:p>
        </p:txBody>
      </p:sp>
      <p:graphicFrame>
        <p:nvGraphicFramePr>
          <p:cNvPr id="11" name="Text Placeholder 1">
            <a:extLst>
              <a:ext uri="{FF2B5EF4-FFF2-40B4-BE49-F238E27FC236}">
                <a16:creationId xmlns:a16="http://schemas.microsoft.com/office/drawing/2014/main" id="{DD4BAADD-7CD3-4216-8690-7AD86EF7B48C}"/>
              </a:ext>
            </a:extLst>
          </p:cNvPr>
          <p:cNvGraphicFramePr/>
          <p:nvPr>
            <p:extLst>
              <p:ext uri="{D42A27DB-BD31-4B8C-83A1-F6EECF244321}">
                <p14:modId xmlns:p14="http://schemas.microsoft.com/office/powerpoint/2010/main" val="3905650114"/>
              </p:ext>
            </p:extLst>
          </p:nvPr>
        </p:nvGraphicFramePr>
        <p:xfrm>
          <a:off x="10183763" y="1240784"/>
          <a:ext cx="12524017" cy="1100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87831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569812" y="2017986"/>
            <a:ext cx="18458012" cy="7084090"/>
          </a:xfrm>
        </p:spPr>
        <p:txBody>
          <a:bodyPr vert="horz" lIns="91440" tIns="45720" rIns="91440" bIns="45720" rtlCol="0" anchor="b">
            <a:normAutofit/>
          </a:bodyPr>
          <a:lstStyle/>
          <a:p>
            <a:pPr defTabSz="914400"/>
            <a:r>
              <a:rPr lang="en-US" sz="12600" kern="1200">
                <a:solidFill>
                  <a:schemeClr val="tx1"/>
                </a:solidFill>
                <a:latin typeface="+mj-lt"/>
                <a:ea typeface="+mj-ea"/>
                <a:cs typeface="+mj-cs"/>
              </a:rPr>
              <a:t>Homeless Initiatives in the Balance of State Continuum</a:t>
            </a:r>
          </a:p>
        </p:txBody>
      </p:sp>
    </p:spTree>
    <p:extLst>
      <p:ext uri="{BB962C8B-B14F-4D97-AF65-F5344CB8AC3E}">
        <p14:creationId xmlns:p14="http://schemas.microsoft.com/office/powerpoint/2010/main" val="40071475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206" y="1271430"/>
            <a:ext cx="22278618" cy="4964272"/>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094014" y="1519610"/>
            <a:ext cx="20607672" cy="2651126"/>
          </a:xfrm>
        </p:spPr>
        <p:txBody>
          <a:bodyPr vert="horz" lIns="91440" tIns="45720" rIns="91440" bIns="45720" rtlCol="0" anchor="ctr">
            <a:normAutofit/>
          </a:bodyPr>
          <a:lstStyle/>
          <a:p>
            <a:pPr defTabSz="914400"/>
            <a:r>
              <a:rPr lang="en-US" sz="8000">
                <a:solidFill>
                  <a:srgbClr val="FFFFFF"/>
                </a:solidFill>
                <a:ea typeface="+mj-ea"/>
                <a:cs typeface="+mj-cs"/>
              </a:rPr>
              <a:t>WebEx Introduction</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2444652" y="4988900"/>
            <a:ext cx="9344217" cy="7126318"/>
          </a:xfrm>
        </p:spPr>
        <p:txBody>
          <a:bodyPr vert="horz" lIns="91440" tIns="45720" rIns="91440" bIns="45720" rtlCol="0">
            <a:normAutofit/>
          </a:bodyPr>
          <a:lstStyle/>
          <a:p>
            <a:r>
              <a:rPr lang="en-US" sz="4000"/>
              <a:t>To view the participants click on the blue participant circle</a:t>
            </a:r>
          </a:p>
          <a:p>
            <a:r>
              <a:rPr lang="en-US" sz="4000"/>
              <a:t>To view the chat click on the circle with the chat bubble</a:t>
            </a:r>
          </a:p>
          <a:p>
            <a:r>
              <a:rPr lang="en-US" sz="4000"/>
              <a:t>Please make sure chat is set to “Everyone” for discussion</a:t>
            </a:r>
          </a:p>
          <a:p>
            <a:pPr indent="-228600" defTabSz="914400"/>
            <a:endParaRPr lang="en-US" sz="2300">
              <a:ea typeface="+mn-ea"/>
              <a:cs typeface="+mn-cs"/>
            </a:endParaRPr>
          </a:p>
        </p:txBody>
      </p:sp>
      <p:pic>
        <p:nvPicPr>
          <p:cNvPr id="18" name="Picture 17">
            <a:extLst>
              <a:ext uri="{FF2B5EF4-FFF2-40B4-BE49-F238E27FC236}">
                <a16:creationId xmlns:a16="http://schemas.microsoft.com/office/drawing/2014/main" id="{9D10115F-03FE-4829-B313-9C442F076045}"/>
              </a:ext>
            </a:extLst>
          </p:cNvPr>
          <p:cNvPicPr>
            <a:picLocks noChangeAspect="1"/>
          </p:cNvPicPr>
          <p:nvPr/>
        </p:nvPicPr>
        <p:blipFill>
          <a:blip r:embed="rId2"/>
          <a:stretch>
            <a:fillRect/>
          </a:stretch>
        </p:blipFill>
        <p:spPr>
          <a:xfrm>
            <a:off x="12179782" y="4609167"/>
            <a:ext cx="10055749" cy="6869070"/>
          </a:xfrm>
          <a:prstGeom prst="rect">
            <a:avLst/>
          </a:prstGeom>
        </p:spPr>
      </p:pic>
      <p:sp>
        <p:nvSpPr>
          <p:cNvPr id="19" name="Arrow: Down 18">
            <a:extLst>
              <a:ext uri="{FF2B5EF4-FFF2-40B4-BE49-F238E27FC236}">
                <a16:creationId xmlns:a16="http://schemas.microsoft.com/office/drawing/2014/main" id="{EDD8D3A4-F3F4-4846-8DFE-6A69A98E1A0E}"/>
              </a:ext>
            </a:extLst>
          </p:cNvPr>
          <p:cNvSpPr/>
          <p:nvPr/>
        </p:nvSpPr>
        <p:spPr>
          <a:xfrm rot="19759139">
            <a:off x="16941015" y="7851991"/>
            <a:ext cx="716247" cy="2784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1B2E3983-A409-44B9-92A0-AAAE90F954A0}"/>
              </a:ext>
            </a:extLst>
          </p:cNvPr>
          <p:cNvSpPr/>
          <p:nvPr/>
        </p:nvSpPr>
        <p:spPr>
          <a:xfrm rot="7933899">
            <a:off x="18942215" y="8930018"/>
            <a:ext cx="3175300" cy="6689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597678748"/>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6" y="643466"/>
            <a:ext cx="23087642" cy="12429068"/>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ight Triangle 5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013275" y="2377274"/>
            <a:ext cx="6281224" cy="8961452"/>
          </a:xfrm>
        </p:spPr>
        <p:txBody>
          <a:bodyPr vert="horz" lIns="91440" tIns="45720" rIns="91440" bIns="45720" rtlCol="0" anchor="ctr">
            <a:normAutofit/>
          </a:bodyPr>
          <a:lstStyle/>
          <a:p>
            <a:pPr algn="r" defTabSz="914400"/>
            <a:r>
              <a:rPr lang="en-US" sz="7200" kern="1200" dirty="0">
                <a:solidFill>
                  <a:schemeClr val="tx1"/>
                </a:solidFill>
                <a:latin typeface="+mj-lt"/>
                <a:ea typeface="+mj-ea"/>
                <a:cs typeface="+mj-cs"/>
              </a:rPr>
              <a:t>2021</a:t>
            </a:r>
            <a:br>
              <a:rPr lang="en-US" sz="7200" kern="1200" dirty="0">
                <a:solidFill>
                  <a:schemeClr val="tx1"/>
                </a:solidFill>
                <a:latin typeface="+mj-lt"/>
                <a:ea typeface="+mj-ea"/>
                <a:cs typeface="+mj-cs"/>
              </a:rPr>
            </a:br>
            <a:r>
              <a:rPr lang="en-US" sz="7200" kern="1200" dirty="0" err="1">
                <a:solidFill>
                  <a:schemeClr val="tx1"/>
                </a:solidFill>
                <a:latin typeface="+mj-lt"/>
                <a:ea typeface="+mj-ea"/>
                <a:cs typeface="+mj-cs"/>
              </a:rPr>
              <a:t>BoS</a:t>
            </a:r>
            <a:r>
              <a:rPr lang="en-US" sz="7200" kern="1200" dirty="0">
                <a:solidFill>
                  <a:schemeClr val="tx1"/>
                </a:solidFill>
                <a:latin typeface="+mj-lt"/>
                <a:ea typeface="+mj-ea"/>
                <a:cs typeface="+mj-cs"/>
              </a:rPr>
              <a:t> CoC Competition Status Update</a:t>
            </a:r>
          </a:p>
        </p:txBody>
      </p:sp>
      <p:cxnSp>
        <p:nvCxnSpPr>
          <p:cNvPr id="59" name="Straight Connector 5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9928500" y="2681449"/>
            <a:ext cx="10385338" cy="9394585"/>
          </a:xfrm>
        </p:spPr>
        <p:txBody>
          <a:bodyPr vert="horz" lIns="91440" tIns="45720" rIns="91440" bIns="45720" rtlCol="0" anchor="ctr">
            <a:normAutofit/>
          </a:bodyPr>
          <a:lstStyle/>
          <a:p>
            <a:pPr marL="913765" indent="-457200" defTabSz="914400">
              <a:lnSpc>
                <a:spcPct val="150000"/>
              </a:lnSpc>
            </a:pPr>
            <a:r>
              <a:rPr lang="en-US" sz="3800" dirty="0">
                <a:ea typeface="+mn-ea"/>
                <a:cs typeface="+mn-cs"/>
              </a:rPr>
              <a:t>2021 Notice of Funding Opportunity was published on </a:t>
            </a:r>
            <a:r>
              <a:rPr lang="en-US" sz="3800" b="1" dirty="0">
                <a:ea typeface="+mn-ea"/>
                <a:cs typeface="+mn-cs"/>
              </a:rPr>
              <a:t>August 18</a:t>
            </a:r>
            <a:r>
              <a:rPr lang="en-US" sz="3800" b="1" baseline="30000" dirty="0">
                <a:ea typeface="+mn-ea"/>
                <a:cs typeface="+mn-cs"/>
              </a:rPr>
              <a:t>th</a:t>
            </a:r>
            <a:endParaRPr lang="en-US">
              <a:ea typeface="+mn-ea"/>
              <a:cs typeface="+mn-cs"/>
            </a:endParaRPr>
          </a:p>
          <a:p>
            <a:pPr marL="913765" indent="-457200" defTabSz="914400">
              <a:lnSpc>
                <a:spcPct val="150000"/>
              </a:lnSpc>
            </a:pPr>
            <a:r>
              <a:rPr lang="en-US" sz="3800" dirty="0">
                <a:ea typeface="+mn-ea"/>
                <a:cs typeface="+mn-cs"/>
              </a:rPr>
              <a:t>Georgia Balance of State CoC Competition opened </a:t>
            </a:r>
            <a:r>
              <a:rPr lang="en-US" sz="3800">
                <a:ea typeface="+mn-ea"/>
                <a:cs typeface="+mn-cs"/>
              </a:rPr>
              <a:t>Tuesday</a:t>
            </a:r>
            <a:r>
              <a:rPr lang="en-US" sz="3800" dirty="0">
                <a:ea typeface="+mn-ea"/>
                <a:cs typeface="+mn-cs"/>
              </a:rPr>
              <a:t>, </a:t>
            </a:r>
            <a:r>
              <a:rPr lang="en-US" sz="3800" b="1" dirty="0">
                <a:ea typeface="+mn-ea"/>
                <a:cs typeface="+mn-cs"/>
              </a:rPr>
              <a:t>September </a:t>
            </a:r>
            <a:r>
              <a:rPr lang="en-US" sz="3800" b="1">
                <a:ea typeface="+mn-ea"/>
                <a:cs typeface="+mn-cs"/>
              </a:rPr>
              <a:t>14</a:t>
            </a:r>
            <a:r>
              <a:rPr lang="en-US" sz="3800" b="1" baseline="30000">
                <a:ea typeface="+mn-ea"/>
                <a:cs typeface="+mn-cs"/>
              </a:rPr>
              <a:t>th</a:t>
            </a:r>
            <a:r>
              <a:rPr lang="en-US" sz="3800">
                <a:ea typeface="+mn-ea"/>
                <a:cs typeface="+mn-cs"/>
              </a:rPr>
              <a:t>.</a:t>
            </a:r>
            <a:endParaRPr lang="en-US" sz="3800" b="1" baseline="30000">
              <a:ea typeface="+mn-ea"/>
              <a:cs typeface="+mn-cs"/>
            </a:endParaRPr>
          </a:p>
          <a:p>
            <a:pPr marL="1828165" lvl="1" indent="-456565" defTabSz="914400">
              <a:lnSpc>
                <a:spcPct val="150000"/>
              </a:lnSpc>
            </a:pPr>
            <a:r>
              <a:rPr lang="en-US" sz="3000">
                <a:ea typeface="+mn-ea"/>
                <a:cs typeface="+mn-cs"/>
              </a:rPr>
              <a:t>Review Applications due </a:t>
            </a:r>
            <a:r>
              <a:rPr lang="en-US" sz="3000" b="1">
                <a:ea typeface="+mn-ea"/>
                <a:cs typeface="+mn-cs"/>
              </a:rPr>
              <a:t>September 28th/29th</a:t>
            </a:r>
            <a:endParaRPr lang="en-US" sz="3000" b="1" baseline="30000">
              <a:ea typeface="+mn-ea"/>
              <a:cs typeface="Arial"/>
            </a:endParaRPr>
          </a:p>
          <a:p>
            <a:pPr marL="1828165" lvl="1" indent="-456565" defTabSz="914400">
              <a:lnSpc>
                <a:spcPct val="150000"/>
              </a:lnSpc>
            </a:pPr>
            <a:r>
              <a:rPr lang="en-US" sz="3000">
                <a:ea typeface="+mn-ea"/>
                <a:cs typeface="+mn-cs"/>
              </a:rPr>
              <a:t>HUD Application (e-snaps) due</a:t>
            </a:r>
            <a:r>
              <a:rPr lang="en-US" sz="3000" b="1">
                <a:ea typeface="+mn-ea"/>
                <a:cs typeface="+mn-cs"/>
              </a:rPr>
              <a:t> October 13th</a:t>
            </a:r>
            <a:endParaRPr lang="en-US" sz="3000" b="1" baseline="30000">
              <a:ea typeface="+mn-ea"/>
              <a:cs typeface="Arial"/>
            </a:endParaRPr>
          </a:p>
          <a:p>
            <a:pPr marL="913765" indent="-457200" defTabSz="914400">
              <a:lnSpc>
                <a:spcPct val="150000"/>
              </a:lnSpc>
            </a:pPr>
            <a:r>
              <a:rPr lang="en-US" sz="3800" dirty="0">
                <a:ea typeface="+mn-ea"/>
                <a:cs typeface="+mn-cs"/>
              </a:rPr>
              <a:t>Competition documents and policy can be found on our website </a:t>
            </a:r>
            <a:r>
              <a:rPr lang="en-US" sz="3800" dirty="0">
                <a:ea typeface="+mn-ea"/>
                <a:cs typeface="+mn-cs"/>
                <a:hlinkClick r:id="rId3"/>
              </a:rPr>
              <a:t>here</a:t>
            </a:r>
            <a:endParaRPr lang="en-US" sz="3800">
              <a:ea typeface="+mn-ea"/>
              <a:cs typeface="Arial" panose="020B0604020202020204"/>
            </a:endParaRPr>
          </a:p>
          <a:p>
            <a:pPr marL="913765" lvl="1" indent="0" defTabSz="914400">
              <a:lnSpc>
                <a:spcPct val="150000"/>
              </a:lnSpc>
              <a:buNone/>
            </a:pPr>
            <a:r>
              <a:rPr lang="en-US" sz="2600" u="sng" dirty="0">
                <a:effectLst/>
                <a:ea typeface="+mn-ea"/>
                <a:cs typeface="+mn-cs"/>
                <a:hlinkClick r:id="rId3"/>
              </a:rPr>
              <a:t>https://www.dca.ga.gov/safe-affordable-housing/homeless-special-needs-housing/georgia-balance-state-continuum-care/2021</a:t>
            </a:r>
            <a:endParaRPr lang="en-US" sz="2600">
              <a:ea typeface="+mn-ea"/>
              <a:cs typeface="Arial" panose="020B0604020202020204"/>
            </a:endParaRPr>
          </a:p>
          <a:p>
            <a:pPr marL="1370965" lvl="1" indent="-228600" defTabSz="914400"/>
            <a:endParaRPr lang="en-US" sz="3400">
              <a:ea typeface="+mn-ea"/>
              <a:cs typeface="Arial" panose="020B0604020202020204"/>
            </a:endParaRPr>
          </a:p>
          <a:p>
            <a:pPr marL="456565" indent="-228600" defTabSz="914400"/>
            <a:endParaRPr lang="en-US" sz="3400">
              <a:ea typeface="+mn-ea"/>
              <a:cs typeface="Arial" panose="020B0604020202020204"/>
            </a:endParaRPr>
          </a:p>
        </p:txBody>
      </p:sp>
    </p:spTree>
    <p:extLst>
      <p:ext uri="{BB962C8B-B14F-4D97-AF65-F5344CB8AC3E}">
        <p14:creationId xmlns:p14="http://schemas.microsoft.com/office/powerpoint/2010/main" val="25793541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6" y="643466"/>
            <a:ext cx="23087642" cy="12429068"/>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2013275" y="2377274"/>
            <a:ext cx="6281224" cy="8961452"/>
          </a:xfrm>
        </p:spPr>
        <p:txBody>
          <a:bodyPr vert="horz" lIns="91440" tIns="45720" rIns="91440" bIns="45720" rtlCol="0" anchor="ctr">
            <a:normAutofit/>
          </a:bodyPr>
          <a:lstStyle/>
          <a:p>
            <a:pPr algn="r" defTabSz="914400"/>
            <a:r>
              <a:rPr lang="en-US" sz="7200" kern="1200" dirty="0">
                <a:solidFill>
                  <a:schemeClr val="tx1"/>
                </a:solidFill>
                <a:latin typeface="+mj-lt"/>
                <a:ea typeface="+mj-ea"/>
                <a:cs typeface="+mj-cs"/>
              </a:rPr>
              <a:t>2021</a:t>
            </a:r>
            <a:br>
              <a:rPr lang="en-US" sz="7200" kern="1200" dirty="0">
                <a:solidFill>
                  <a:schemeClr val="tx1"/>
                </a:solidFill>
                <a:latin typeface="+mj-lt"/>
                <a:ea typeface="+mj-ea"/>
                <a:cs typeface="+mj-cs"/>
              </a:rPr>
            </a:br>
            <a:r>
              <a:rPr lang="en-US" sz="7200" kern="1200" dirty="0" err="1">
                <a:solidFill>
                  <a:schemeClr val="tx1"/>
                </a:solidFill>
                <a:latin typeface="+mj-lt"/>
                <a:ea typeface="+mj-ea"/>
                <a:cs typeface="+mj-cs"/>
              </a:rPr>
              <a:t>BoS</a:t>
            </a:r>
            <a:r>
              <a:rPr lang="en-US" sz="7200" kern="1200" dirty="0">
                <a:solidFill>
                  <a:schemeClr val="tx1"/>
                </a:solidFill>
                <a:latin typeface="+mj-lt"/>
                <a:ea typeface="+mj-ea"/>
                <a:cs typeface="+mj-cs"/>
              </a:rPr>
              <a:t> CoC Competition Status Update</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0277149" y="3169827"/>
            <a:ext cx="9588670" cy="8361084"/>
          </a:xfrm>
        </p:spPr>
        <p:txBody>
          <a:bodyPr vert="horz" lIns="91440" tIns="45720" rIns="91440" bIns="45720" rtlCol="0" anchor="ctr">
            <a:normAutofit/>
          </a:bodyPr>
          <a:lstStyle/>
          <a:p>
            <a:pPr marL="0" indent="0" defTabSz="914400">
              <a:buNone/>
            </a:pPr>
            <a:r>
              <a:rPr lang="en-US" dirty="0">
                <a:ea typeface="+mn-ea"/>
                <a:cs typeface="+mn-cs"/>
              </a:rPr>
              <a:t>New Application Webinars will take place on: </a:t>
            </a:r>
          </a:p>
          <a:p>
            <a:pPr indent="-228600" defTabSz="914400"/>
            <a:r>
              <a:rPr lang="en-US" sz="4400" dirty="0">
                <a:ea typeface="+mn-ea"/>
                <a:cs typeface="+mn-cs"/>
              </a:rPr>
              <a:t>September 17</a:t>
            </a:r>
            <a:r>
              <a:rPr lang="en-US" sz="4400" baseline="30000" dirty="0">
                <a:ea typeface="+mn-ea"/>
                <a:cs typeface="+mn-cs"/>
              </a:rPr>
              <a:t>th</a:t>
            </a:r>
            <a:r>
              <a:rPr lang="en-US" sz="4400" dirty="0">
                <a:ea typeface="+mn-ea"/>
                <a:cs typeface="+mn-cs"/>
              </a:rPr>
              <a:t> at 1 PM</a:t>
            </a:r>
          </a:p>
          <a:p>
            <a:pPr marL="1142726" lvl="1" indent="0" defTabSz="914400">
              <a:buNone/>
            </a:pPr>
            <a:r>
              <a:rPr lang="en-US" sz="3600" dirty="0">
                <a:ea typeface="+mn-ea"/>
                <a:cs typeface="+mn-cs"/>
              </a:rPr>
              <a:t>Register </a:t>
            </a:r>
            <a:r>
              <a:rPr lang="en-US" sz="3600" dirty="0">
                <a:ea typeface="+mn-ea"/>
                <a:cs typeface="+mn-cs"/>
                <a:hlinkClick r:id="rId3"/>
              </a:rPr>
              <a:t>here</a:t>
            </a:r>
            <a:r>
              <a:rPr lang="en-US" sz="3600" dirty="0">
                <a:ea typeface="+mn-ea"/>
                <a:cs typeface="+mn-cs"/>
              </a:rPr>
              <a:t>.</a:t>
            </a:r>
          </a:p>
          <a:p>
            <a:pPr indent="-228600" defTabSz="914400"/>
            <a:r>
              <a:rPr lang="en-US" sz="4400" dirty="0">
                <a:ea typeface="+mn-ea"/>
                <a:cs typeface="+mn-cs"/>
              </a:rPr>
              <a:t>September 22</a:t>
            </a:r>
            <a:r>
              <a:rPr lang="en-US" sz="4400" baseline="30000" dirty="0">
                <a:ea typeface="+mn-ea"/>
                <a:cs typeface="+mn-cs"/>
              </a:rPr>
              <a:t>nd</a:t>
            </a:r>
            <a:r>
              <a:rPr lang="en-US" sz="4400" dirty="0">
                <a:ea typeface="+mn-ea"/>
                <a:cs typeface="+mn-cs"/>
              </a:rPr>
              <a:t> at 10 AM</a:t>
            </a:r>
          </a:p>
          <a:p>
            <a:pPr marL="1142726" lvl="1" indent="0" defTabSz="914400">
              <a:buNone/>
            </a:pPr>
            <a:r>
              <a:rPr lang="en-US" sz="3600" dirty="0">
                <a:ea typeface="+mn-ea"/>
                <a:cs typeface="+mn-cs"/>
              </a:rPr>
              <a:t>Register </a:t>
            </a:r>
            <a:r>
              <a:rPr lang="en-US" sz="3600" dirty="0">
                <a:ea typeface="+mn-ea"/>
                <a:cs typeface="+mn-cs"/>
                <a:hlinkClick r:id="rId4"/>
              </a:rPr>
              <a:t>here</a:t>
            </a:r>
            <a:r>
              <a:rPr lang="en-US" sz="3600" dirty="0">
                <a:ea typeface="+mn-ea"/>
                <a:cs typeface="+mn-cs"/>
              </a:rPr>
              <a:t>.</a:t>
            </a:r>
          </a:p>
          <a:p>
            <a:pPr marL="1142726" lvl="1" indent="0" defTabSz="914400">
              <a:buNone/>
            </a:pPr>
            <a:endParaRPr lang="en-US" sz="3600" dirty="0">
              <a:ea typeface="+mn-ea"/>
              <a:cs typeface="+mn-cs"/>
            </a:endParaRPr>
          </a:p>
          <a:p>
            <a:pPr marL="228509" indent="0" defTabSz="914400">
              <a:buNone/>
            </a:pPr>
            <a:r>
              <a:rPr lang="en-US" sz="4400" dirty="0">
                <a:ea typeface="+mn-ea"/>
                <a:cs typeface="+mn-cs"/>
              </a:rPr>
              <a:t>Renewal Application Webinars will take place on:</a:t>
            </a:r>
          </a:p>
          <a:p>
            <a:pPr indent="-228600" defTabSz="914400"/>
            <a:r>
              <a:rPr lang="en-US" sz="4400" dirty="0">
                <a:ea typeface="+mn-ea"/>
                <a:cs typeface="+mn-cs"/>
              </a:rPr>
              <a:t>September 17</a:t>
            </a:r>
            <a:r>
              <a:rPr lang="en-US" sz="4400" baseline="30000" dirty="0">
                <a:ea typeface="+mn-ea"/>
                <a:cs typeface="+mn-cs"/>
              </a:rPr>
              <a:t>th</a:t>
            </a:r>
            <a:r>
              <a:rPr lang="en-US" sz="4400" dirty="0">
                <a:ea typeface="+mn-ea"/>
                <a:cs typeface="+mn-cs"/>
              </a:rPr>
              <a:t> at 10 AM</a:t>
            </a:r>
          </a:p>
          <a:p>
            <a:pPr indent="-228600" defTabSz="914400"/>
            <a:r>
              <a:rPr lang="en-US" sz="4400" dirty="0">
                <a:ea typeface="+mn-ea"/>
                <a:cs typeface="+mn-cs"/>
              </a:rPr>
              <a:t>September 20</a:t>
            </a:r>
            <a:r>
              <a:rPr lang="en-US" sz="4400" baseline="30000" dirty="0">
                <a:ea typeface="+mn-ea"/>
                <a:cs typeface="+mn-cs"/>
              </a:rPr>
              <a:t>th</a:t>
            </a:r>
            <a:r>
              <a:rPr lang="en-US" sz="4400" dirty="0">
                <a:ea typeface="+mn-ea"/>
                <a:cs typeface="+mn-cs"/>
              </a:rPr>
              <a:t> at 1 PM</a:t>
            </a:r>
          </a:p>
          <a:p>
            <a:pPr marL="228509" indent="0" defTabSz="914400">
              <a:buNone/>
            </a:pPr>
            <a:endParaRPr lang="en-US" dirty="0">
              <a:ea typeface="+mn-ea"/>
              <a:cs typeface="+mn-cs"/>
            </a:endParaRPr>
          </a:p>
        </p:txBody>
      </p:sp>
    </p:spTree>
    <p:extLst>
      <p:ext uri="{BB962C8B-B14F-4D97-AF65-F5344CB8AC3E}">
        <p14:creationId xmlns:p14="http://schemas.microsoft.com/office/powerpoint/2010/main" val="183204909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09905" y="6671734"/>
            <a:ext cx="493776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dirty="0">
              <a:solidFill>
                <a:srgbClr val="FFFFFF"/>
              </a:solidFill>
              <a:latin typeface="Arial" panose="020B0604020202020204"/>
            </a:endParaRPr>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7485" y="1246550"/>
            <a:ext cx="16357580"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2" name="Title 1">
            <a:extLst>
              <a:ext uri="{FF2B5EF4-FFF2-40B4-BE49-F238E27FC236}">
                <a16:creationId xmlns:a16="http://schemas.microsoft.com/office/drawing/2014/main" id="{91D748C1-CC3F-449E-B0D7-CCEC5F1393D8}"/>
              </a:ext>
            </a:extLst>
          </p:cNvPr>
          <p:cNvSpPr>
            <a:spLocks noGrp="1"/>
          </p:cNvSpPr>
          <p:nvPr>
            <p:ph type="title"/>
          </p:nvPr>
        </p:nvSpPr>
        <p:spPr>
          <a:xfrm>
            <a:off x="4972685" y="2017987"/>
            <a:ext cx="13847116" cy="7084090"/>
          </a:xfrm>
        </p:spPr>
        <p:txBody>
          <a:bodyPr vert="horz" lIns="182880" tIns="91440" rIns="182880" bIns="91440" rtlCol="0" anchor="b">
            <a:normAutofit fontScale="90000"/>
          </a:bodyPr>
          <a:lstStyle/>
          <a:p>
            <a:pPr defTabSz="1828800"/>
            <a:r>
              <a:rPr lang="en-US" sz="11000" dirty="0">
                <a:solidFill>
                  <a:schemeClr val="tx1"/>
                </a:solidFill>
                <a:ea typeface="+mj-ea"/>
                <a:cs typeface="+mj-cs"/>
              </a:rPr>
              <a:t>Balance of State CoC </a:t>
            </a:r>
            <a:br>
              <a:rPr lang="en-US" sz="11000" dirty="0">
                <a:solidFill>
                  <a:schemeClr val="tx1"/>
                </a:solidFill>
                <a:ea typeface="+mj-ea"/>
                <a:cs typeface="+mj-cs"/>
              </a:rPr>
            </a:br>
            <a:r>
              <a:rPr lang="en-US" sz="11000" dirty="0">
                <a:solidFill>
                  <a:schemeClr val="tx1"/>
                </a:solidFill>
                <a:ea typeface="+mj-ea"/>
                <a:cs typeface="+mj-cs"/>
              </a:rPr>
              <a:t>2021 Point In Time Count: Overview</a:t>
            </a:r>
          </a:p>
        </p:txBody>
      </p:sp>
      <p:sp>
        <p:nvSpPr>
          <p:cNvPr id="3" name="Text Placeholder 2">
            <a:extLst>
              <a:ext uri="{FF2B5EF4-FFF2-40B4-BE49-F238E27FC236}">
                <a16:creationId xmlns:a16="http://schemas.microsoft.com/office/drawing/2014/main" id="{7FDE865F-4BAC-48A4-8CC9-4D44A2BF60DE}"/>
              </a:ext>
            </a:extLst>
          </p:cNvPr>
          <p:cNvSpPr>
            <a:spLocks noGrp="1"/>
          </p:cNvSpPr>
          <p:nvPr>
            <p:ph type="body" sz="quarter" idx="10"/>
          </p:nvPr>
        </p:nvSpPr>
        <p:spPr>
          <a:xfrm>
            <a:off x="4972685" y="9165629"/>
            <a:ext cx="10698504" cy="2625314"/>
          </a:xfrm>
        </p:spPr>
        <p:txBody>
          <a:bodyPr vert="horz" lIns="182880" tIns="91440" rIns="182880" bIns="91440" rtlCol="0" anchor="t">
            <a:normAutofit/>
          </a:bodyPr>
          <a:lstStyle/>
          <a:p>
            <a:pPr defTabSz="1828800">
              <a:spcBef>
                <a:spcPts val="2000"/>
              </a:spcBef>
            </a:pPr>
            <a:endParaRPr lang="en-US" sz="4800">
              <a:ea typeface="+mn-ea"/>
              <a:cs typeface="+mn-cs"/>
            </a:endParaRPr>
          </a:p>
        </p:txBody>
      </p:sp>
    </p:spTree>
    <p:extLst>
      <p:ext uri="{BB962C8B-B14F-4D97-AF65-F5344CB8AC3E}">
        <p14:creationId xmlns:p14="http://schemas.microsoft.com/office/powerpoint/2010/main" val="3518582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6" y="0"/>
            <a:ext cx="18283426"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2" name="Title 1">
            <a:extLst>
              <a:ext uri="{FF2B5EF4-FFF2-40B4-BE49-F238E27FC236}">
                <a16:creationId xmlns:a16="http://schemas.microsoft.com/office/drawing/2014/main" id="{B3CA464C-4556-407E-BAD2-3ACA1FD8D0A7}"/>
              </a:ext>
            </a:extLst>
          </p:cNvPr>
          <p:cNvSpPr>
            <a:spLocks noGrp="1"/>
          </p:cNvSpPr>
          <p:nvPr>
            <p:ph type="title"/>
          </p:nvPr>
        </p:nvSpPr>
        <p:spPr>
          <a:xfrm>
            <a:off x="4302125" y="1113991"/>
            <a:ext cx="15773400" cy="2267386"/>
          </a:xfrm>
        </p:spPr>
        <p:txBody>
          <a:bodyPr>
            <a:normAutofit/>
          </a:bodyPr>
          <a:lstStyle/>
          <a:p>
            <a:r>
              <a:rPr lang="en-US" sz="9000"/>
              <a:t>Timeline</a:t>
            </a:r>
          </a:p>
        </p:txBody>
      </p:sp>
      <p:graphicFrame>
        <p:nvGraphicFramePr>
          <p:cNvPr id="12" name="Content Placeholder 2">
            <a:extLst>
              <a:ext uri="{FF2B5EF4-FFF2-40B4-BE49-F238E27FC236}">
                <a16:creationId xmlns:a16="http://schemas.microsoft.com/office/drawing/2014/main" id="{E1F7C5C3-7E6B-48C9-8CC2-C75BD4BF7C08}"/>
              </a:ext>
            </a:extLst>
          </p:cNvPr>
          <p:cNvGraphicFramePr>
            <a:graphicFrameLocks noGrp="1"/>
          </p:cNvGraphicFramePr>
          <p:nvPr>
            <p:ph sz="quarter" idx="1"/>
            <p:extLst>
              <p:ext uri="{D42A27DB-BD31-4B8C-83A1-F6EECF244321}">
                <p14:modId xmlns:p14="http://schemas.microsoft.com/office/powerpoint/2010/main" val="677886180"/>
              </p:ext>
            </p:extLst>
          </p:nvPr>
        </p:nvGraphicFramePr>
        <p:xfrm>
          <a:off x="4302125" y="3651250"/>
          <a:ext cx="15773400" cy="870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6965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3" name="Title 2"/>
          <p:cNvSpPr>
            <a:spLocks noGrp="1"/>
          </p:cNvSpPr>
          <p:nvPr>
            <p:ph type="title"/>
          </p:nvPr>
        </p:nvSpPr>
        <p:spPr>
          <a:xfrm>
            <a:off x="4302124" y="2187576"/>
            <a:ext cx="15759682" cy="5934416"/>
          </a:xfrm>
        </p:spPr>
        <p:txBody>
          <a:bodyPr vert="horz" lIns="182880" tIns="91440" rIns="182880" bIns="91440" rtlCol="0" anchor="b">
            <a:normAutofit/>
          </a:bodyPr>
          <a:lstStyle/>
          <a:p>
            <a:pPr defTabSz="1828800"/>
            <a:r>
              <a:rPr lang="en-US" sz="12000" b="1" dirty="0">
                <a:solidFill>
                  <a:schemeClr val="tx1"/>
                </a:solidFill>
              </a:rPr>
              <a:t>Unsheltered Count </a:t>
            </a:r>
            <a:br>
              <a:rPr lang="en-US" sz="12000" b="1" dirty="0">
                <a:solidFill>
                  <a:schemeClr val="tx1"/>
                </a:solidFill>
              </a:rPr>
            </a:br>
            <a:r>
              <a:rPr lang="en-US" sz="12000" b="1" dirty="0">
                <a:solidFill>
                  <a:schemeClr val="tx1"/>
                </a:solidFill>
              </a:rPr>
              <a:t>(Street Count)</a:t>
            </a:r>
            <a:endParaRPr lang="en-US" sz="14000" b="1" dirty="0">
              <a:solidFill>
                <a:schemeClr val="tx1"/>
              </a:solidFill>
              <a:latin typeface="+mj-lt"/>
              <a:ea typeface="+mj-ea"/>
              <a:cs typeface="+mj-cs"/>
            </a:endParaRPr>
          </a:p>
        </p:txBody>
      </p:sp>
      <p:sp>
        <p:nvSpPr>
          <p:cNvPr id="2" name="Text Placeholder 1"/>
          <p:cNvSpPr>
            <a:spLocks noGrp="1"/>
          </p:cNvSpPr>
          <p:nvPr>
            <p:ph type="body" idx="1"/>
          </p:nvPr>
        </p:nvSpPr>
        <p:spPr>
          <a:xfrm>
            <a:off x="14146211" y="9239249"/>
            <a:ext cx="5920168" cy="2076450"/>
          </a:xfrm>
        </p:spPr>
        <p:txBody>
          <a:bodyPr vert="horz" lIns="182880" tIns="91440" rIns="182880" bIns="91440" rtlCol="0" anchor="t">
            <a:normAutofit/>
          </a:bodyPr>
          <a:lstStyle/>
          <a:p>
            <a:pPr algn="r" defTabSz="1828800">
              <a:spcBef>
                <a:spcPts val="2000"/>
              </a:spcBef>
            </a:pPr>
            <a:endParaRPr lang="en-US" sz="480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697" y="8662332"/>
            <a:ext cx="15759684"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051433" y="5684372"/>
            <a:ext cx="109728" cy="5920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400935070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3428"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57" name="Rectangle 5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2"/>
            <a:ext cx="910456" cy="6467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59" name="Rectangle 5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6467969"/>
            <a:ext cx="910456" cy="7248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1" name="Rectangle 6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5275" y="-1"/>
            <a:ext cx="7557516" cy="1371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2" name="Title 1">
            <a:extLst>
              <a:ext uri="{FF2B5EF4-FFF2-40B4-BE49-F238E27FC236}">
                <a16:creationId xmlns:a16="http://schemas.microsoft.com/office/drawing/2014/main" id="{41B4EB12-859E-4B10-867E-F18986AAE44E}"/>
              </a:ext>
            </a:extLst>
          </p:cNvPr>
          <p:cNvSpPr>
            <a:spLocks noGrp="1"/>
          </p:cNvSpPr>
          <p:nvPr>
            <p:ph type="title"/>
          </p:nvPr>
        </p:nvSpPr>
        <p:spPr>
          <a:xfrm>
            <a:off x="4794799" y="2665904"/>
            <a:ext cx="5890348" cy="7842352"/>
          </a:xfrm>
        </p:spPr>
        <p:txBody>
          <a:bodyPr vert="horz" lIns="182880" tIns="91440" rIns="182880" bIns="91440" rtlCol="0" anchor="ctr">
            <a:normAutofit/>
          </a:bodyPr>
          <a:lstStyle/>
          <a:p>
            <a:pPr defTabSz="1828800"/>
            <a:r>
              <a:rPr lang="en-US" sz="8600" b="1" spc="226">
                <a:ea typeface="+mj-ea"/>
                <a:cs typeface="+mj-cs"/>
              </a:rPr>
              <a:t>PIT Count Planning</a:t>
            </a:r>
          </a:p>
        </p:txBody>
      </p:sp>
      <p:grpSp>
        <p:nvGrpSpPr>
          <p:cNvPr id="63" name="Group 62">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7898" y="146305"/>
            <a:ext cx="1768446" cy="465926"/>
            <a:chOff x="5422392" y="64008"/>
            <a:chExt cx="1178966" cy="232963"/>
          </a:xfrm>
        </p:grpSpPr>
        <p:sp>
          <p:nvSpPr>
            <p:cNvPr id="64"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5"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6"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7"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8"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9"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0"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1"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2"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3"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4"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5"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6"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7"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8"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79"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80"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81"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82"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83"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grpSp>
      <p:sp>
        <p:nvSpPr>
          <p:cNvPr id="50" name="Content Placeholder 2">
            <a:extLst>
              <a:ext uri="{FF2B5EF4-FFF2-40B4-BE49-F238E27FC236}">
                <a16:creationId xmlns:a16="http://schemas.microsoft.com/office/drawing/2014/main" id="{151361B5-7E0A-4295-89CF-76F528EE3377}"/>
              </a:ext>
            </a:extLst>
          </p:cNvPr>
          <p:cNvSpPr>
            <a:spLocks noGrp="1"/>
          </p:cNvSpPr>
          <p:nvPr>
            <p:ph type="body" sz="quarter" idx="10"/>
          </p:nvPr>
        </p:nvSpPr>
        <p:spPr>
          <a:xfrm>
            <a:off x="12676505" y="999666"/>
            <a:ext cx="7650480" cy="11162452"/>
          </a:xfrm>
        </p:spPr>
        <p:txBody>
          <a:bodyPr vert="horz" lIns="182880" tIns="91440" rIns="182880" bIns="91440" rtlCol="0" anchor="ctr">
            <a:normAutofit/>
          </a:bodyPr>
          <a:lstStyle/>
          <a:p>
            <a:pPr marL="342992" indent="-457200" defTabSz="1828800">
              <a:buFont typeface="Arial" panose="020B0604020202020204" pitchFamily="34" charset="0"/>
              <a:buChar char="•"/>
            </a:pPr>
            <a:r>
              <a:rPr lang="en-US" sz="3200">
                <a:ea typeface="+mn-ea"/>
                <a:cs typeface="+mn-cs"/>
              </a:rPr>
              <a:t>Methodologies for the sheltered and unsheltered count, including enhanced approaches for hard-to-count geographies and subpopulations</a:t>
            </a:r>
          </a:p>
          <a:p>
            <a:pPr marL="342992" indent="-457200" defTabSz="1828800">
              <a:buFont typeface="Arial" panose="020B0604020202020204" pitchFamily="34" charset="0"/>
              <a:buChar char="•"/>
            </a:pPr>
            <a:r>
              <a:rPr lang="en-US" sz="3200">
                <a:ea typeface="+mn-ea"/>
                <a:cs typeface="+mn-cs"/>
              </a:rPr>
              <a:t>A data quality plan</a:t>
            </a:r>
          </a:p>
          <a:p>
            <a:pPr marL="342992" indent="-457200" defTabSz="1828800">
              <a:buFont typeface="Arial" panose="020B0604020202020204" pitchFamily="34" charset="0"/>
              <a:buChar char="•"/>
            </a:pPr>
            <a:r>
              <a:rPr lang="en-US" sz="3200">
                <a:ea typeface="+mn-ea"/>
                <a:cs typeface="+mn-cs"/>
              </a:rPr>
              <a:t>Identification and confirmation of locations to count sheltered and unsheltered people</a:t>
            </a:r>
          </a:p>
          <a:p>
            <a:pPr marL="342992" indent="-457200" defTabSz="1828800">
              <a:buFont typeface="Arial" panose="020B0604020202020204" pitchFamily="34" charset="0"/>
              <a:buChar char="•"/>
            </a:pPr>
            <a:r>
              <a:rPr lang="en-US" sz="3200">
                <a:ea typeface="+mn-ea"/>
                <a:cs typeface="+mn-cs"/>
              </a:rPr>
              <a:t>Survey development</a:t>
            </a:r>
          </a:p>
          <a:p>
            <a:pPr marL="342992" indent="-457200" defTabSz="1828800">
              <a:buFont typeface="Arial" panose="020B0604020202020204" pitchFamily="34" charset="0"/>
              <a:buChar char="•"/>
            </a:pPr>
            <a:r>
              <a:rPr lang="en-US" sz="3200">
                <a:ea typeface="+mn-ea"/>
                <a:cs typeface="+mn-cs"/>
              </a:rPr>
              <a:t>Volunteer roles, recruitment, and training</a:t>
            </a:r>
          </a:p>
          <a:p>
            <a:pPr marL="342992" indent="-457200" defTabSz="1828800">
              <a:buFont typeface="Arial" panose="020B0604020202020204" pitchFamily="34" charset="0"/>
              <a:buChar char="•"/>
            </a:pPr>
            <a:r>
              <a:rPr lang="en-US" sz="3200">
                <a:ea typeface="+mn-ea"/>
                <a:cs typeface="+mn-cs"/>
              </a:rPr>
              <a:t>Use of incentives, if necessary</a:t>
            </a:r>
          </a:p>
          <a:p>
            <a:pPr marL="342992" indent="-457200" defTabSz="1828800">
              <a:buFont typeface="Arial" panose="020B0604020202020204" pitchFamily="34" charset="0"/>
              <a:buChar char="•"/>
            </a:pPr>
            <a:r>
              <a:rPr lang="en-US" sz="3200">
                <a:ea typeface="+mn-ea"/>
                <a:cs typeface="+mn-cs"/>
              </a:rPr>
              <a:t>PIT count committee membership, roles, and responsibilities</a:t>
            </a:r>
          </a:p>
          <a:p>
            <a:pPr marL="342992" indent="-457200" defTabSz="1828800">
              <a:buFont typeface="Arial" panose="020B0604020202020204" pitchFamily="34" charset="0"/>
              <a:buChar char="•"/>
            </a:pPr>
            <a:r>
              <a:rPr lang="en-US" sz="3200">
                <a:ea typeface="+mn-ea"/>
                <a:cs typeface="+mn-cs"/>
              </a:rPr>
              <a:t>Date and time for the count</a:t>
            </a:r>
          </a:p>
          <a:p>
            <a:pPr marL="342992" indent="-457200" defTabSz="1828800">
              <a:buFont typeface="Arial" panose="020B0604020202020204" pitchFamily="34" charset="0"/>
              <a:buChar char="•"/>
            </a:pPr>
            <a:r>
              <a:rPr lang="en-US" sz="3200">
                <a:ea typeface="+mn-ea"/>
                <a:cs typeface="+mn-cs"/>
              </a:rPr>
              <a:t>The night of the count and any related count approaches occurring in the following 7-day period</a:t>
            </a:r>
          </a:p>
          <a:p>
            <a:pPr marL="342992" indent="-457200" defTabSz="1828800">
              <a:buFont typeface="Arial" panose="020B0604020202020204" pitchFamily="34" charset="0"/>
              <a:buChar char="•"/>
            </a:pPr>
            <a:r>
              <a:rPr lang="en-US" sz="3200">
                <a:ea typeface="+mn-ea"/>
                <a:cs typeface="+mn-cs"/>
              </a:rPr>
              <a:t>Count publicity</a:t>
            </a:r>
          </a:p>
        </p:txBody>
      </p:sp>
    </p:spTree>
    <p:extLst>
      <p:ext uri="{BB962C8B-B14F-4D97-AF65-F5344CB8AC3E}">
        <p14:creationId xmlns:p14="http://schemas.microsoft.com/office/powerpoint/2010/main" val="256374458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dirty="0">
              <a:solidFill>
                <a:srgbClr val="FFFFFF"/>
              </a:solidFill>
              <a:latin typeface="Arial" panose="020B0604020202020204"/>
            </a:endParaRPr>
          </a:p>
        </p:txBody>
      </p:sp>
      <p:sp>
        <p:nvSpPr>
          <p:cNvPr id="2" name="Title 1">
            <a:extLst>
              <a:ext uri="{FF2B5EF4-FFF2-40B4-BE49-F238E27FC236}">
                <a16:creationId xmlns:a16="http://schemas.microsoft.com/office/drawing/2014/main" id="{AAC75591-536B-4DF5-BEBD-4B2F0FD771F9}"/>
              </a:ext>
            </a:extLst>
          </p:cNvPr>
          <p:cNvSpPr>
            <a:spLocks noGrp="1"/>
          </p:cNvSpPr>
          <p:nvPr>
            <p:ph type="title"/>
          </p:nvPr>
        </p:nvSpPr>
        <p:spPr>
          <a:xfrm>
            <a:off x="4010026" y="643469"/>
            <a:ext cx="16357598" cy="2271474"/>
          </a:xfrm>
        </p:spPr>
        <p:txBody>
          <a:bodyPr vert="horz" lIns="182880" tIns="91440" rIns="182880" bIns="91440" rtlCol="0" anchor="ctr">
            <a:normAutofit/>
          </a:bodyPr>
          <a:lstStyle/>
          <a:p>
            <a:pPr defTabSz="1828800"/>
            <a:r>
              <a:rPr lang="en-US" sz="6200">
                <a:ea typeface="+mj-ea"/>
                <a:cs typeface="+mj-cs"/>
              </a:rPr>
              <a:t>2021 Point in Time Homeless Count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462427" y="4401390"/>
            <a:ext cx="1290736" cy="96805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845219" y="3004312"/>
            <a:ext cx="5065664" cy="190954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87789" y="10460031"/>
            <a:ext cx="4035160" cy="152109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565305" y="11578810"/>
            <a:ext cx="971156" cy="728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graphicFrame>
        <p:nvGraphicFramePr>
          <p:cNvPr id="5" name="Text Placeholder 2">
            <a:extLst>
              <a:ext uri="{FF2B5EF4-FFF2-40B4-BE49-F238E27FC236}">
                <a16:creationId xmlns:a16="http://schemas.microsoft.com/office/drawing/2014/main" id="{D6BDD1A0-9DE6-44A3-AD8F-373D199B5532}"/>
              </a:ext>
            </a:extLst>
          </p:cNvPr>
          <p:cNvGraphicFramePr/>
          <p:nvPr>
            <p:extLst>
              <p:ext uri="{D42A27DB-BD31-4B8C-83A1-F6EECF244321}">
                <p14:modId xmlns:p14="http://schemas.microsoft.com/office/powerpoint/2010/main" val="1630711686"/>
              </p:ext>
            </p:extLst>
          </p:nvPr>
        </p:nvGraphicFramePr>
        <p:xfrm>
          <a:off x="4302125" y="3651250"/>
          <a:ext cx="15773400" cy="870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15648"/>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dirty="0">
              <a:solidFill>
                <a:srgbClr val="FFFFFF"/>
              </a:solidFill>
              <a:latin typeface="Arial" panose="020B0604020202020204"/>
            </a:endParaRPr>
          </a:p>
        </p:txBody>
      </p:sp>
      <p:sp>
        <p:nvSpPr>
          <p:cNvPr id="2" name="Title 1"/>
          <p:cNvSpPr>
            <a:spLocks noGrp="1"/>
          </p:cNvSpPr>
          <p:nvPr>
            <p:ph type="title"/>
          </p:nvPr>
        </p:nvSpPr>
        <p:spPr>
          <a:xfrm>
            <a:off x="4010026" y="643469"/>
            <a:ext cx="16357598" cy="2271474"/>
          </a:xfrm>
        </p:spPr>
        <p:txBody>
          <a:bodyPr>
            <a:normAutofit/>
          </a:bodyPr>
          <a:lstStyle/>
          <a:p>
            <a:r>
              <a:rPr lang="en-US" sz="6200"/>
              <a:t>Background and Methodology</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462427" y="4401390"/>
            <a:ext cx="1290736" cy="96805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845219" y="3004312"/>
            <a:ext cx="5065664" cy="190954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87789" y="10460031"/>
            <a:ext cx="4035160" cy="152109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565305" y="11578810"/>
            <a:ext cx="971156" cy="728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graphicFrame>
        <p:nvGraphicFramePr>
          <p:cNvPr id="5" name="Content Placeholder 2">
            <a:extLst>
              <a:ext uri="{FF2B5EF4-FFF2-40B4-BE49-F238E27FC236}">
                <a16:creationId xmlns:a16="http://schemas.microsoft.com/office/drawing/2014/main" id="{41E4D2C6-8365-43A6-B96A-E1DC6F95C545}"/>
              </a:ext>
            </a:extLst>
          </p:cNvPr>
          <p:cNvGraphicFramePr>
            <a:graphicFrameLocks noGrp="1"/>
          </p:cNvGraphicFramePr>
          <p:nvPr>
            <p:ph sz="quarter" idx="1"/>
          </p:nvPr>
        </p:nvGraphicFramePr>
        <p:xfrm>
          <a:off x="4302125" y="3651250"/>
          <a:ext cx="15773400" cy="870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82998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6" y="1"/>
            <a:ext cx="18287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2" name="Rectangle 6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237" y="6776643"/>
            <a:ext cx="6400800" cy="228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64" name="Rectangle 6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92038" y="3275203"/>
            <a:ext cx="13716006" cy="71655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dirty="0">
              <a:solidFill>
                <a:srgbClr val="FFFFFF"/>
              </a:solidFill>
              <a:latin typeface="Arial" panose="020B0604020202020204"/>
            </a:endParaRPr>
          </a:p>
        </p:txBody>
      </p:sp>
      <p:sp>
        <p:nvSpPr>
          <p:cNvPr id="66" name="Rectangle 6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6695" y="1715572"/>
            <a:ext cx="16600536" cy="104178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4" name="Title 3">
            <a:extLst>
              <a:ext uri="{FF2B5EF4-FFF2-40B4-BE49-F238E27FC236}">
                <a16:creationId xmlns:a16="http://schemas.microsoft.com/office/drawing/2014/main" id="{A4F748ED-1000-4AAC-9B4E-939B837D5C57}"/>
              </a:ext>
            </a:extLst>
          </p:cNvPr>
          <p:cNvSpPr>
            <a:spLocks noGrp="1"/>
          </p:cNvSpPr>
          <p:nvPr>
            <p:ph type="title"/>
          </p:nvPr>
        </p:nvSpPr>
        <p:spPr>
          <a:xfrm>
            <a:off x="4526357" y="6142367"/>
            <a:ext cx="14865444" cy="5180054"/>
          </a:xfrm>
        </p:spPr>
        <p:txBody>
          <a:bodyPr vert="horz" lIns="182880" tIns="91440" rIns="182880" bIns="91440" rtlCol="0" anchor="t">
            <a:normAutofit/>
          </a:bodyPr>
          <a:lstStyle/>
          <a:p>
            <a:pPr defTabSz="1828800"/>
            <a:r>
              <a:rPr lang="en-US" sz="14000">
                <a:ea typeface="+mj-ea"/>
                <a:cs typeface="+mj-cs"/>
              </a:rPr>
              <a:t>WAIVED</a:t>
            </a:r>
          </a:p>
        </p:txBody>
      </p:sp>
      <p:sp>
        <p:nvSpPr>
          <p:cNvPr id="68" name="Rectangle 6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289" y="6770347"/>
            <a:ext cx="6400800" cy="228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Tree>
    <p:extLst>
      <p:ext uri="{BB962C8B-B14F-4D97-AF65-F5344CB8AC3E}">
        <p14:creationId xmlns:p14="http://schemas.microsoft.com/office/powerpoint/2010/main" val="60191762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useBgFill="1">
        <p:nvSpPr>
          <p:cNvPr id="26" name="Rectangle 25">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2137" y="14252"/>
            <a:ext cx="16751172" cy="4037612"/>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217" y="0"/>
            <a:ext cx="16733520" cy="40233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
        <p:nvSpPr>
          <p:cNvPr id="2" name="Title 1"/>
          <p:cNvSpPr>
            <a:spLocks noGrp="1"/>
          </p:cNvSpPr>
          <p:nvPr>
            <p:ph type="title"/>
          </p:nvPr>
        </p:nvSpPr>
        <p:spPr>
          <a:xfrm>
            <a:off x="4718177" y="1097280"/>
            <a:ext cx="15252192" cy="2359152"/>
          </a:xfrm>
        </p:spPr>
        <p:txBody>
          <a:bodyPr>
            <a:normAutofit/>
          </a:bodyPr>
          <a:lstStyle/>
          <a:p>
            <a:r>
              <a:rPr lang="en-US" sz="7000"/>
              <a:t>2011 – 2019 BoS Unsheltered PIT Counts</a:t>
            </a:r>
          </a:p>
        </p:txBody>
      </p:sp>
      <p:sp>
        <p:nvSpPr>
          <p:cNvPr id="30" name="Rectangle 29">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3075" y="1517904"/>
            <a:ext cx="192024"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prstClr val="white"/>
              </a:solidFill>
              <a:latin typeface="Calibri" panose="020F0502020204030204"/>
            </a:endParaRPr>
          </a:p>
        </p:txBody>
      </p:sp>
      <p:graphicFrame>
        <p:nvGraphicFramePr>
          <p:cNvPr id="6" name="Content Placeholder 5"/>
          <p:cNvGraphicFramePr>
            <a:graphicFrameLocks noGrp="1"/>
          </p:cNvGraphicFramePr>
          <p:nvPr>
            <p:ph sz="quarter" idx="1"/>
          </p:nvPr>
        </p:nvGraphicFramePr>
        <p:xfrm>
          <a:off x="4718177" y="4539460"/>
          <a:ext cx="15252192" cy="7987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2788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682057" y="1005840"/>
            <a:ext cx="21013535" cy="3950208"/>
          </a:xfrm>
        </p:spPr>
        <p:txBody>
          <a:bodyPr vert="horz" lIns="91440" tIns="45720" rIns="91440" bIns="45720" rtlCol="0" anchor="b">
            <a:normAutofit/>
          </a:bodyPr>
          <a:lstStyle/>
          <a:p>
            <a:pPr defTabSz="914400"/>
            <a:r>
              <a:rPr lang="en-US" sz="10700" kern="1200">
                <a:solidFill>
                  <a:schemeClr val="tx1"/>
                </a:solidFill>
                <a:latin typeface="+mj-lt"/>
                <a:ea typeface="+mj-ea"/>
                <a:cs typeface="+mj-cs"/>
              </a:rPr>
              <a:t>Agenda</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5105" y="0"/>
            <a:ext cx="21007439"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2057" y="5788152"/>
            <a:ext cx="21007440"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682057" y="6656832"/>
            <a:ext cx="21013535" cy="5431536"/>
          </a:xfrm>
        </p:spPr>
        <p:txBody>
          <a:bodyPr vert="horz" lIns="91440" tIns="45720" rIns="91440" bIns="45720" rtlCol="0">
            <a:normAutofit/>
          </a:bodyPr>
          <a:lstStyle/>
          <a:p>
            <a:pPr indent="-228600" defTabSz="914400"/>
            <a:r>
              <a:rPr lang="en-US" sz="4400">
                <a:ea typeface="+mn-ea"/>
                <a:cs typeface="+mn-cs"/>
              </a:rPr>
              <a:t>Welcome and Introductions</a:t>
            </a:r>
          </a:p>
          <a:p>
            <a:pPr indent="-228600" defTabSz="914400"/>
            <a:r>
              <a:rPr lang="en-US" sz="4400">
                <a:ea typeface="+mn-ea"/>
                <a:cs typeface="+mn-cs"/>
              </a:rPr>
              <a:t>COVID-19 Response</a:t>
            </a:r>
          </a:p>
          <a:p>
            <a:pPr indent="-228600" defTabSz="914400"/>
            <a:r>
              <a:rPr lang="en-US" sz="4400">
                <a:ea typeface="+mn-ea"/>
                <a:cs typeface="+mn-cs"/>
              </a:rPr>
              <a:t>Balance of State CoC Updates</a:t>
            </a:r>
          </a:p>
          <a:p>
            <a:pPr indent="-228600" defTabSz="914400"/>
            <a:r>
              <a:rPr lang="en-US" sz="4400">
                <a:ea typeface="+mn-ea"/>
                <a:cs typeface="+mn-cs"/>
              </a:rPr>
              <a:t>Homeless Initiatives in the Balance of State CoC</a:t>
            </a:r>
          </a:p>
          <a:p>
            <a:pPr indent="-228600" defTabSz="914400"/>
            <a:r>
              <a:rPr lang="en-US" sz="4400">
                <a:ea typeface="+mn-ea"/>
                <a:cs typeface="+mn-cs"/>
              </a:rPr>
              <a:t>Public Comment</a:t>
            </a:r>
          </a:p>
        </p:txBody>
      </p:sp>
    </p:spTree>
    <p:extLst>
      <p:ext uri="{BB962C8B-B14F-4D97-AF65-F5344CB8AC3E}">
        <p14:creationId xmlns:p14="http://schemas.microsoft.com/office/powerpoint/2010/main" val="3999486583"/>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0131" y="1213129"/>
            <a:ext cx="15677388" cy="2651126"/>
          </a:xfrm>
        </p:spPr>
        <p:txBody>
          <a:bodyPr anchor="ctr">
            <a:normAutofit/>
          </a:bodyPr>
          <a:lstStyle/>
          <a:p>
            <a:r>
              <a:rPr lang="en-US"/>
              <a:t>Homeless Count Trend 2011 - 2019</a:t>
            </a:r>
            <a:endParaRPr lang="en-US" dirty="0"/>
          </a:p>
        </p:txBody>
      </p:sp>
      <p:sp>
        <p:nvSpPr>
          <p:cNvPr id="17"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6136" y="4087607"/>
            <a:ext cx="15285378" cy="161366"/>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sz="quarter" idx="1"/>
          </p:nvPr>
        </p:nvGraphicFramePr>
        <p:xfrm>
          <a:off x="4546136" y="4770781"/>
          <a:ext cx="15285378" cy="7235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98126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3" name="Title 2"/>
          <p:cNvSpPr>
            <a:spLocks noGrp="1"/>
          </p:cNvSpPr>
          <p:nvPr>
            <p:ph type="title"/>
          </p:nvPr>
        </p:nvSpPr>
        <p:spPr>
          <a:xfrm>
            <a:off x="4302124" y="2187576"/>
            <a:ext cx="15759682" cy="5934416"/>
          </a:xfrm>
        </p:spPr>
        <p:txBody>
          <a:bodyPr vert="horz" lIns="182880" tIns="91440" rIns="182880" bIns="91440" rtlCol="0" anchor="b">
            <a:normAutofit/>
          </a:bodyPr>
          <a:lstStyle/>
          <a:p>
            <a:pPr defTabSz="1828800"/>
            <a:r>
              <a:rPr lang="en-US" sz="14000">
                <a:solidFill>
                  <a:schemeClr val="tx1"/>
                </a:solidFill>
                <a:latin typeface="+mj-lt"/>
                <a:ea typeface="+mj-ea"/>
                <a:cs typeface="+mj-cs"/>
              </a:rPr>
              <a:t>Sheltered Count</a:t>
            </a:r>
          </a:p>
        </p:txBody>
      </p:sp>
      <p:sp>
        <p:nvSpPr>
          <p:cNvPr id="2" name="Text Placeholder 1"/>
          <p:cNvSpPr>
            <a:spLocks noGrp="1"/>
          </p:cNvSpPr>
          <p:nvPr>
            <p:ph type="body" idx="1"/>
          </p:nvPr>
        </p:nvSpPr>
        <p:spPr>
          <a:xfrm>
            <a:off x="14146211" y="9239249"/>
            <a:ext cx="5920168" cy="2076450"/>
          </a:xfrm>
        </p:spPr>
        <p:txBody>
          <a:bodyPr vert="horz" lIns="182880" tIns="91440" rIns="182880" bIns="91440" rtlCol="0" anchor="t">
            <a:normAutofit/>
          </a:bodyPr>
          <a:lstStyle/>
          <a:p>
            <a:pPr algn="r" defTabSz="1828800">
              <a:spcBef>
                <a:spcPts val="2000"/>
              </a:spcBef>
            </a:pPr>
            <a:endParaRPr lang="en-US" sz="480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697" y="8662332"/>
            <a:ext cx="15759684"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051433" y="5684372"/>
            <a:ext cx="109728" cy="5920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7640582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p:nvSpPr>
          <p:cNvPr id="2" name="Title 1"/>
          <p:cNvSpPr>
            <a:spLocks noGrp="1"/>
          </p:cNvSpPr>
          <p:nvPr>
            <p:ph type="title"/>
          </p:nvPr>
        </p:nvSpPr>
        <p:spPr>
          <a:xfrm>
            <a:off x="4306697" y="1883664"/>
            <a:ext cx="15759684" cy="3803904"/>
          </a:xfrm>
        </p:spPr>
        <p:txBody>
          <a:bodyPr lIns="91440" tIns="45720" rIns="91440" bIns="45720" anchor="b">
            <a:normAutofit/>
          </a:bodyPr>
          <a:lstStyle/>
          <a:p>
            <a:r>
              <a:rPr lang="en-US" sz="8600">
                <a:latin typeface="Lato Light"/>
                <a:ea typeface="Lato Light"/>
                <a:cs typeface="Lato Light"/>
              </a:rPr>
              <a:t>2021 Housing Inventory &amp; Sheltered Homeless Count Overview</a:t>
            </a:r>
          </a:p>
        </p:txBody>
      </p:sp>
      <p:sp>
        <p:nvSpPr>
          <p:cNvPr id="17"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88459" y="869604"/>
            <a:ext cx="292608"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
        <p:nvSpPr>
          <p:cNvPr id="18"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697" y="6293018"/>
            <a:ext cx="15759684"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prstClr val="white"/>
              </a:solidFill>
              <a:latin typeface="Calibri" panose="020F0502020204030204"/>
            </a:endParaRPr>
          </a:p>
        </p:txBody>
      </p:sp>
      <p:sp>
        <p:nvSpPr>
          <p:cNvPr id="3" name="Content Placeholder 2"/>
          <p:cNvSpPr>
            <a:spLocks noGrp="1"/>
          </p:cNvSpPr>
          <p:nvPr>
            <p:ph sz="quarter" idx="1"/>
          </p:nvPr>
        </p:nvSpPr>
        <p:spPr>
          <a:xfrm>
            <a:off x="4306697" y="7337380"/>
            <a:ext cx="15764256" cy="5007020"/>
          </a:xfrm>
        </p:spPr>
        <p:txBody>
          <a:bodyPr lIns="91440" tIns="45720" rIns="91440" bIns="45720" anchor="t">
            <a:normAutofit/>
          </a:bodyPr>
          <a:lstStyle/>
          <a:p>
            <a:r>
              <a:rPr lang="en-US" sz="2200">
                <a:latin typeface="Lato Light"/>
                <a:ea typeface="Lato Light"/>
                <a:cs typeface="Lato Light"/>
              </a:rPr>
              <a:t>Similar to 2020, the Balance of State CoC conducted the 2021 Housing Inventory and Sheltered Homeless Point In Time count by distributing a provider-level survey to all Homeless Assistance agencies (funded and non-funded/ HMIS-participating and Non-HMIS participating) within the Balance of State 152-county jurisdiction.</a:t>
            </a:r>
          </a:p>
          <a:p>
            <a:r>
              <a:rPr lang="en-US" sz="2200">
                <a:latin typeface="Lato Light"/>
                <a:ea typeface="Tahoma"/>
                <a:cs typeface="Tahoma"/>
              </a:rPr>
              <a:t>Survey data was collected regarding Housing bed inventory and homeless count of the night of the count, Monday, January 25. </a:t>
            </a:r>
            <a:endParaRPr lang="en-US" sz="2200">
              <a:ea typeface="Tahoma" pitchFamily="34" charset="0"/>
              <a:cs typeface="Tahoma" pitchFamily="34" charset="0"/>
            </a:endParaRPr>
          </a:p>
          <a:p>
            <a:r>
              <a:rPr lang="en-US" sz="2200">
                <a:latin typeface="Lato Light"/>
                <a:ea typeface="Tahoma"/>
                <a:cs typeface="Tahoma"/>
              </a:rPr>
              <a:t>Survey Submission Deadline: Tuesday, February 1. </a:t>
            </a:r>
            <a:endParaRPr lang="en-US" sz="2200">
              <a:ea typeface="Tahoma" pitchFamily="34" charset="0"/>
              <a:cs typeface="Tahoma" pitchFamily="34" charset="0"/>
            </a:endParaRPr>
          </a:p>
          <a:p>
            <a:r>
              <a:rPr lang="en-US" sz="2200">
                <a:latin typeface="Lato Light"/>
                <a:ea typeface="Lato Light"/>
                <a:cs typeface="Lato Light"/>
              </a:rPr>
              <a:t>Completed surveys are submitted via a link</a:t>
            </a:r>
          </a:p>
          <a:p>
            <a:pPr lvl="1"/>
            <a:r>
              <a:rPr lang="en-US" sz="2200">
                <a:latin typeface="Lato Light"/>
                <a:ea typeface="Lato Light"/>
                <a:cs typeface="Lato Light"/>
              </a:rPr>
              <a:t>No paper surveys should be collected this year </a:t>
            </a:r>
          </a:p>
          <a:p>
            <a:pPr lvl="1"/>
            <a:r>
              <a:rPr lang="en-US" sz="2200">
                <a:latin typeface="Lato Light"/>
                <a:ea typeface="Lato Light"/>
                <a:cs typeface="Lato Light"/>
              </a:rPr>
              <a:t>Results will establish the housing capacity of the Balance of State CoC and count of sheltered persons on the night of the count. </a:t>
            </a:r>
            <a:endParaRPr lang="en-US" sz="2200"/>
          </a:p>
          <a:p>
            <a:endParaRPr lang="en-US" sz="2200"/>
          </a:p>
        </p:txBody>
      </p:sp>
    </p:spTree>
    <p:extLst>
      <p:ext uri="{BB962C8B-B14F-4D97-AF65-F5344CB8AC3E}">
        <p14:creationId xmlns:p14="http://schemas.microsoft.com/office/powerpoint/2010/main" val="248745262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825" y="0"/>
            <a:ext cx="18288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srgbClr val="FFFFFF"/>
              </a:solidFill>
              <a:latin typeface="Arial" panose="020B0604020202020204"/>
            </a:endParaRPr>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2137" y="14252"/>
            <a:ext cx="16751172" cy="4037612"/>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217" y="0"/>
            <a:ext cx="16733520" cy="40233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a:solidFill>
                <a:prstClr val="white"/>
              </a:solidFill>
              <a:latin typeface="Calibri" panose="020F0502020204030204"/>
            </a:endParaRPr>
          </a:p>
        </p:txBody>
      </p:sp>
      <p:sp>
        <p:nvSpPr>
          <p:cNvPr id="2" name="Title 1"/>
          <p:cNvSpPr>
            <a:spLocks noGrp="1"/>
          </p:cNvSpPr>
          <p:nvPr>
            <p:ph type="title"/>
          </p:nvPr>
        </p:nvSpPr>
        <p:spPr>
          <a:xfrm>
            <a:off x="4718177" y="1097280"/>
            <a:ext cx="15252192" cy="2359152"/>
          </a:xfrm>
        </p:spPr>
        <p:txBody>
          <a:bodyPr>
            <a:normAutofit/>
          </a:bodyPr>
          <a:lstStyle/>
          <a:p>
            <a:r>
              <a:rPr lang="en-US" sz="7000"/>
              <a:t>2011 – 2021 BoS Sheltered PIT Counts</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3075" y="1517904"/>
            <a:ext cx="192024"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868"/>
            <a:endParaRPr lang="en-US" sz="7200">
              <a:solidFill>
                <a:prstClr val="white"/>
              </a:solidFill>
              <a:latin typeface="Calibri" panose="020F0502020204030204"/>
            </a:endParaRPr>
          </a:p>
        </p:txBody>
      </p:sp>
      <p:graphicFrame>
        <p:nvGraphicFramePr>
          <p:cNvPr id="4" name="Content Placeholder 3"/>
          <p:cNvGraphicFramePr>
            <a:graphicFrameLocks noGrp="1"/>
          </p:cNvGraphicFramePr>
          <p:nvPr>
            <p:ph sz="quarter" idx="1"/>
          </p:nvPr>
        </p:nvGraphicFramePr>
        <p:xfrm>
          <a:off x="3044825" y="4539460"/>
          <a:ext cx="18288000" cy="916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42560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15867" cy="13716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6951" cy="13716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608924" y="1280160"/>
            <a:ext cx="6563683" cy="10515600"/>
          </a:xfrm>
        </p:spPr>
        <p:txBody>
          <a:bodyPr vert="horz" lIns="91440" tIns="45720" rIns="91440" bIns="45720" rtlCol="0" anchor="ctr">
            <a:normAutofit/>
          </a:bodyPr>
          <a:lstStyle/>
          <a:p>
            <a:pPr defTabSz="914400"/>
            <a:r>
              <a:rPr lang="en-US" kern="1200">
                <a:solidFill>
                  <a:schemeClr val="bg1"/>
                </a:solidFill>
                <a:latin typeface="+mj-lt"/>
                <a:ea typeface="+mj-ea"/>
                <a:cs typeface="+mj-cs"/>
              </a:rPr>
              <a:t>2022 Balance of State CoC Homeless Count</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0713977" y="1280162"/>
            <a:ext cx="12046170" cy="10515600"/>
          </a:xfrm>
        </p:spPr>
        <p:txBody>
          <a:bodyPr vert="horz" lIns="91440" tIns="45720" rIns="91440" bIns="45720" rtlCol="0" anchor="ctr">
            <a:normAutofit/>
          </a:bodyPr>
          <a:lstStyle/>
          <a:p>
            <a:pPr indent="-228600" defTabSz="914400"/>
            <a:r>
              <a:rPr lang="en-US">
                <a:ea typeface="+mn-ea"/>
                <a:cs typeface="+mn-cs"/>
              </a:rPr>
              <a:t>Conducting an unsheltered count in 2022</a:t>
            </a:r>
          </a:p>
          <a:p>
            <a:pPr lvl="1" indent="-228600" defTabSz="914400"/>
            <a:r>
              <a:rPr lang="en-US" sz="4800">
                <a:ea typeface="+mn-ea"/>
                <a:cs typeface="+mn-cs"/>
              </a:rPr>
              <a:t>The 2021 unsheltered count was waived due to COVID-19</a:t>
            </a:r>
          </a:p>
          <a:p>
            <a:pPr lvl="1" indent="-228600" defTabSz="914400"/>
            <a:r>
              <a:rPr lang="en-US" sz="4800">
                <a:ea typeface="+mn-ea"/>
                <a:cs typeface="+mn-cs"/>
              </a:rPr>
              <a:t>Last unsheltered count was held in 2019</a:t>
            </a:r>
          </a:p>
          <a:p>
            <a:pPr lvl="1" indent="-228600" defTabSz="914400"/>
            <a:r>
              <a:rPr lang="en-US" sz="4800">
                <a:ea typeface="+mn-ea"/>
                <a:cs typeface="+mn-cs"/>
              </a:rPr>
              <a:t>Need to understand the number and characteristics of people experiencing homelessness at a point in time</a:t>
            </a:r>
          </a:p>
        </p:txBody>
      </p:sp>
    </p:spTree>
    <p:extLst>
      <p:ext uri="{BB962C8B-B14F-4D97-AF65-F5344CB8AC3E}">
        <p14:creationId xmlns:p14="http://schemas.microsoft.com/office/powerpoint/2010/main" val="2414218021"/>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15867" cy="13716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6951" cy="13716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a:xfrm>
            <a:off x="1608924" y="1280160"/>
            <a:ext cx="6563683" cy="10515600"/>
          </a:xfrm>
        </p:spPr>
        <p:txBody>
          <a:bodyPr vert="horz" lIns="91440" tIns="45720" rIns="91440" bIns="45720" rtlCol="0" anchor="ctr">
            <a:normAutofit/>
          </a:bodyPr>
          <a:lstStyle/>
          <a:p>
            <a:pPr defTabSz="914400"/>
            <a:r>
              <a:rPr lang="en-US" kern="1200">
                <a:solidFill>
                  <a:schemeClr val="bg1"/>
                </a:solidFill>
                <a:latin typeface="+mj-lt"/>
                <a:ea typeface="+mj-ea"/>
                <a:cs typeface="+mj-cs"/>
              </a:rPr>
              <a:t>2022 Balance of State CoC Homeless Count</a:t>
            </a:r>
          </a:p>
        </p:txBody>
      </p:sp>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0713977" y="1280162"/>
            <a:ext cx="12046170" cy="10515600"/>
          </a:xfrm>
        </p:spPr>
        <p:txBody>
          <a:bodyPr vert="horz" lIns="91440" tIns="45720" rIns="91440" bIns="45720" rtlCol="0" anchor="ctr">
            <a:normAutofit/>
          </a:bodyPr>
          <a:lstStyle/>
          <a:p>
            <a:pPr indent="-228600" defTabSz="914400"/>
            <a:r>
              <a:rPr lang="en-US">
                <a:ea typeface="+mn-ea"/>
                <a:cs typeface="+mn-cs"/>
              </a:rPr>
              <a:t>Methodology and Process includes:</a:t>
            </a:r>
          </a:p>
          <a:p>
            <a:pPr lvl="1" indent="-228600" defTabSz="914400"/>
            <a:r>
              <a:rPr lang="en-US" sz="4800">
                <a:ea typeface="+mn-ea"/>
                <a:cs typeface="+mn-cs"/>
              </a:rPr>
              <a:t>Review of predictive model provided by </a:t>
            </a:r>
            <a:r>
              <a:rPr lang="en-US" sz="4800" err="1">
                <a:ea typeface="+mn-ea"/>
                <a:cs typeface="+mn-cs"/>
              </a:rPr>
              <a:t>Simtech</a:t>
            </a:r>
            <a:r>
              <a:rPr lang="en-US" sz="4800">
                <a:ea typeface="+mn-ea"/>
                <a:cs typeface="+mn-cs"/>
              </a:rPr>
              <a:t> Solutions</a:t>
            </a:r>
          </a:p>
          <a:p>
            <a:pPr lvl="1" indent="-228600" defTabSz="914400"/>
            <a:r>
              <a:rPr lang="en-US" sz="4800">
                <a:ea typeface="+mn-ea"/>
                <a:cs typeface="+mn-cs"/>
              </a:rPr>
              <a:t>Focus on Counting Us app for unsheltered count</a:t>
            </a:r>
          </a:p>
          <a:p>
            <a:pPr lvl="1" indent="-228600" defTabSz="914400"/>
            <a:r>
              <a:rPr lang="en-US" sz="4800">
                <a:ea typeface="+mn-ea"/>
                <a:cs typeface="+mn-cs"/>
              </a:rPr>
              <a:t>Extensive count coverage in targeted counties and street and service-based count</a:t>
            </a:r>
          </a:p>
          <a:p>
            <a:pPr lvl="1" indent="-228600" defTabSz="914400"/>
            <a:r>
              <a:rPr lang="en-US" sz="4800">
                <a:ea typeface="+mn-ea"/>
                <a:cs typeface="+mn-cs"/>
              </a:rPr>
              <a:t>Sheltered count provider surveys</a:t>
            </a:r>
          </a:p>
          <a:p>
            <a:pPr lvl="1" indent="-228600" defTabSz="914400"/>
            <a:r>
              <a:rPr lang="en-US" sz="4800">
                <a:ea typeface="+mn-ea"/>
                <a:cs typeface="+mn-cs"/>
              </a:rPr>
              <a:t>Data processing and Submission</a:t>
            </a:r>
          </a:p>
          <a:p>
            <a:pPr indent="-228600" defTabSz="914400"/>
            <a:r>
              <a:rPr lang="en-US">
                <a:ea typeface="+mn-ea"/>
                <a:cs typeface="+mn-cs"/>
              </a:rPr>
              <a:t>Contingency Plan</a:t>
            </a:r>
          </a:p>
        </p:txBody>
      </p:sp>
    </p:spTree>
    <p:extLst>
      <p:ext uri="{BB962C8B-B14F-4D97-AF65-F5344CB8AC3E}">
        <p14:creationId xmlns:p14="http://schemas.microsoft.com/office/powerpoint/2010/main" val="276282323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432736" y="2"/>
            <a:ext cx="1944912" cy="3870617"/>
            <a:chOff x="10918968" y="713127"/>
            <a:chExt cx="1273032" cy="2532832"/>
          </a:xfrm>
        </p:grpSpPr>
        <p:sp>
          <p:nvSpPr>
            <p:cNvPr id="20" name="Rectangle 19">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823E73-E763-4CE7-9BFF-B3A6F348BC4D}"/>
              </a:ext>
            </a:extLst>
          </p:cNvPr>
          <p:cNvSpPr>
            <a:spLocks noGrp="1"/>
          </p:cNvSpPr>
          <p:nvPr>
            <p:ph type="title"/>
          </p:nvPr>
        </p:nvSpPr>
        <p:spPr>
          <a:xfrm>
            <a:off x="1286598" y="643468"/>
            <a:ext cx="21804453" cy="2271474"/>
          </a:xfrm>
        </p:spPr>
        <p:txBody>
          <a:bodyPr vert="horz" lIns="91440" tIns="45720" rIns="91440" bIns="45720" rtlCol="0" anchor="ctr">
            <a:normAutofit/>
          </a:bodyPr>
          <a:lstStyle/>
          <a:p>
            <a:pPr defTabSz="914400"/>
            <a:r>
              <a:rPr lang="en-US" sz="7200" kern="1200">
                <a:solidFill>
                  <a:schemeClr val="tx1"/>
                </a:solidFill>
                <a:latin typeface="+mj-lt"/>
                <a:ea typeface="+mj-ea"/>
                <a:cs typeface="+mj-cs"/>
              </a:rPr>
              <a:t>2022 HMIS Data Standards</a:t>
            </a:r>
          </a:p>
        </p:txBody>
      </p:sp>
      <p:sp>
        <p:nvSpPr>
          <p:cNvPr id="3" name="Text Placeholder 2">
            <a:extLst>
              <a:ext uri="{FF2B5EF4-FFF2-40B4-BE49-F238E27FC236}">
                <a16:creationId xmlns:a16="http://schemas.microsoft.com/office/drawing/2014/main" id="{B5F9CE41-6123-4459-8032-5B0AE85D7A77}"/>
              </a:ext>
            </a:extLst>
          </p:cNvPr>
          <p:cNvSpPr>
            <a:spLocks noGrp="1"/>
          </p:cNvSpPr>
          <p:nvPr>
            <p:ph type="body" sz="quarter" idx="10"/>
          </p:nvPr>
        </p:nvSpPr>
        <p:spPr>
          <a:xfrm>
            <a:off x="1286600" y="3565962"/>
            <a:ext cx="13682306" cy="8787964"/>
          </a:xfrm>
        </p:spPr>
        <p:txBody>
          <a:bodyPr vert="horz" lIns="91440" tIns="45720" rIns="91440" bIns="45720" rtlCol="0">
            <a:normAutofit fontScale="92500" lnSpcReduction="20000"/>
          </a:bodyPr>
          <a:lstStyle/>
          <a:p>
            <a:pPr marL="571500" indent="-571500" defTabSz="914400">
              <a:buFont typeface="Arial" panose="020B0604020202020204" pitchFamily="34" charset="0"/>
              <a:buChar char="•"/>
            </a:pPr>
            <a:r>
              <a:rPr lang="en-US" sz="4000" dirty="0">
                <a:ea typeface="+mn-ea"/>
                <a:cs typeface="+mn-cs"/>
              </a:rPr>
              <a:t>HUD released the 2022 HMIS Data Standards in August. </a:t>
            </a:r>
          </a:p>
          <a:p>
            <a:pPr marL="571500" indent="-571500" defTabSz="914400">
              <a:buFont typeface="Arial" panose="020B0604020202020204" pitchFamily="34" charset="0"/>
              <a:buChar char="•"/>
            </a:pPr>
            <a:r>
              <a:rPr lang="en-US" sz="4000" dirty="0">
                <a:ea typeface="+mn-ea"/>
                <a:cs typeface="+mn-cs"/>
              </a:rPr>
              <a:t>Expect changes in </a:t>
            </a:r>
            <a:r>
              <a:rPr lang="en-US" sz="4000" dirty="0" err="1">
                <a:ea typeface="+mn-ea"/>
                <a:cs typeface="+mn-cs"/>
              </a:rPr>
              <a:t>ClientTrack</a:t>
            </a:r>
            <a:r>
              <a:rPr lang="en-US" sz="4000" dirty="0">
                <a:ea typeface="+mn-ea"/>
                <a:cs typeface="+mn-cs"/>
              </a:rPr>
              <a:t> beginning </a:t>
            </a:r>
            <a:r>
              <a:rPr lang="en-US" sz="4000" b="1" u="sng" dirty="0">
                <a:ea typeface="+mn-ea"/>
                <a:cs typeface="+mn-cs"/>
              </a:rPr>
              <a:t>10/1/2021</a:t>
            </a:r>
            <a:r>
              <a:rPr lang="en-US" sz="4000" dirty="0">
                <a:ea typeface="+mn-ea"/>
                <a:cs typeface="+mn-cs"/>
              </a:rPr>
              <a:t>.</a:t>
            </a:r>
          </a:p>
          <a:p>
            <a:pPr marL="571500" indent="-571500" defTabSz="914400">
              <a:buFont typeface="Arial" panose="020B0604020202020204" pitchFamily="34" charset="0"/>
              <a:buChar char="•"/>
            </a:pPr>
            <a:r>
              <a:rPr lang="en-US" sz="4000" dirty="0">
                <a:ea typeface="+mn-ea"/>
                <a:cs typeface="+mn-cs"/>
              </a:rPr>
              <a:t>Updates to existing data elements, new data elements and removed some data elements. </a:t>
            </a:r>
          </a:p>
          <a:p>
            <a:pPr marL="571500" indent="-571500" defTabSz="914400">
              <a:buFont typeface="Arial" panose="020B0604020202020204" pitchFamily="34" charset="0"/>
              <a:buChar char="•"/>
            </a:pPr>
            <a:r>
              <a:rPr lang="en-US" sz="4000" dirty="0" err="1">
                <a:ea typeface="+mn-ea"/>
                <a:cs typeface="+mn-cs"/>
              </a:rPr>
              <a:t>Eccovia</a:t>
            </a:r>
            <a:r>
              <a:rPr lang="en-US" sz="4000" dirty="0">
                <a:ea typeface="+mn-ea"/>
                <a:cs typeface="+mn-cs"/>
              </a:rPr>
              <a:t> hosted a Data Standard Webinar on September 7</a:t>
            </a:r>
            <a:r>
              <a:rPr lang="en-US" sz="4000" baseline="30000" dirty="0">
                <a:ea typeface="+mn-ea"/>
                <a:cs typeface="+mn-cs"/>
              </a:rPr>
              <a:t>th</a:t>
            </a:r>
            <a:r>
              <a:rPr lang="en-US" sz="4000" dirty="0">
                <a:ea typeface="+mn-ea"/>
                <a:cs typeface="+mn-cs"/>
              </a:rPr>
              <a:t>. Recording can be accessed </a:t>
            </a:r>
            <a:r>
              <a:rPr lang="en-US" sz="4000" dirty="0">
                <a:ea typeface="+mn-ea"/>
                <a:cs typeface="+mn-cs"/>
                <a:hlinkClick r:id="rId2"/>
              </a:rPr>
              <a:t>here</a:t>
            </a:r>
            <a:r>
              <a:rPr lang="en-US" sz="4000" dirty="0">
                <a:ea typeface="+mn-ea"/>
                <a:cs typeface="+mn-cs"/>
              </a:rPr>
              <a:t>. </a:t>
            </a:r>
          </a:p>
          <a:p>
            <a:pPr marL="571500" indent="-571500" defTabSz="914400">
              <a:buFont typeface="Arial" panose="020B0604020202020204" pitchFamily="34" charset="0"/>
              <a:buChar char="•"/>
            </a:pPr>
            <a:r>
              <a:rPr lang="en-US" sz="4000" dirty="0" err="1">
                <a:ea typeface="+mn-ea"/>
                <a:cs typeface="+mn-cs"/>
              </a:rPr>
              <a:t>BoS</a:t>
            </a:r>
            <a:r>
              <a:rPr lang="en-US" sz="4000" dirty="0">
                <a:ea typeface="+mn-ea"/>
                <a:cs typeface="+mn-cs"/>
              </a:rPr>
              <a:t> HMIS User Group Quarterly Trainings</a:t>
            </a:r>
          </a:p>
          <a:p>
            <a:pPr marL="1600268" lvl="1" indent="-571500" defTabSz="914400"/>
            <a:r>
              <a:rPr lang="en-US" sz="3400" dirty="0">
                <a:ea typeface="+mn-ea"/>
                <a:cs typeface="+mn-cs"/>
              </a:rPr>
              <a:t>Tuesday, September 21</a:t>
            </a:r>
            <a:r>
              <a:rPr lang="en-US" sz="3400" baseline="30000" dirty="0">
                <a:ea typeface="+mn-ea"/>
                <a:cs typeface="+mn-cs"/>
              </a:rPr>
              <a:t>st</a:t>
            </a:r>
            <a:r>
              <a:rPr lang="en-US" sz="3400" dirty="0">
                <a:ea typeface="+mn-ea"/>
                <a:cs typeface="+mn-cs"/>
              </a:rPr>
              <a:t> at 10AM, Register </a:t>
            </a:r>
            <a:r>
              <a:rPr lang="en-US" sz="3400" dirty="0">
                <a:ea typeface="+mn-ea"/>
                <a:cs typeface="+mn-cs"/>
                <a:hlinkClick r:id="rId3"/>
              </a:rPr>
              <a:t>here</a:t>
            </a:r>
            <a:r>
              <a:rPr lang="en-US" sz="3400" dirty="0">
                <a:ea typeface="+mn-ea"/>
                <a:cs typeface="+mn-cs"/>
              </a:rPr>
              <a:t>.</a:t>
            </a:r>
          </a:p>
          <a:p>
            <a:pPr marL="1600268" lvl="1" indent="-571500" defTabSz="914400"/>
            <a:r>
              <a:rPr lang="en-US" sz="3400" dirty="0">
                <a:ea typeface="+mn-ea"/>
                <a:cs typeface="+mn-cs"/>
              </a:rPr>
              <a:t>Thursday, September 23</a:t>
            </a:r>
            <a:r>
              <a:rPr lang="en-US" sz="3400" baseline="30000" dirty="0">
                <a:ea typeface="+mn-ea"/>
                <a:cs typeface="+mn-cs"/>
              </a:rPr>
              <a:t>rd</a:t>
            </a:r>
            <a:r>
              <a:rPr lang="en-US" sz="3400" dirty="0">
                <a:ea typeface="+mn-ea"/>
                <a:cs typeface="+mn-cs"/>
              </a:rPr>
              <a:t> at 11 AM, Register </a:t>
            </a:r>
            <a:r>
              <a:rPr lang="en-US" sz="3400" dirty="0">
                <a:ea typeface="+mn-ea"/>
                <a:cs typeface="+mn-cs"/>
                <a:hlinkClick r:id="rId4"/>
              </a:rPr>
              <a:t>here</a:t>
            </a:r>
            <a:r>
              <a:rPr lang="en-US" sz="3400" dirty="0">
                <a:ea typeface="+mn-ea"/>
                <a:cs typeface="+mn-cs"/>
              </a:rPr>
              <a:t>. </a:t>
            </a:r>
          </a:p>
          <a:p>
            <a:pPr defTabSz="914400"/>
            <a:endParaRPr lang="en-US" sz="4000" dirty="0">
              <a:ea typeface="+mn-ea"/>
              <a:cs typeface="+mn-cs"/>
            </a:endParaRPr>
          </a:p>
          <a:p>
            <a:pPr marL="342900" indent="-228600" defTabSz="914400">
              <a:buFont typeface="Arial" panose="020B0604020202020204" pitchFamily="34" charset="0"/>
              <a:buChar char="•"/>
            </a:pPr>
            <a:endParaRPr lang="en-US" sz="4000" dirty="0">
              <a:ea typeface="+mn-ea"/>
              <a:cs typeface="+mn-cs"/>
            </a:endParaRPr>
          </a:p>
          <a:p>
            <a:pPr marL="342900" marR="0" indent="-228600" defTabSz="914400">
              <a:spcBef>
                <a:spcPts val="0"/>
              </a:spcBef>
              <a:spcAft>
                <a:spcPts val="0"/>
              </a:spcAft>
              <a:buFont typeface="Arial" panose="020B0604020202020204" pitchFamily="34" charset="0"/>
              <a:buChar char="•"/>
            </a:pPr>
            <a:r>
              <a:rPr lang="en-US" sz="4000" dirty="0">
                <a:effectLst/>
                <a:ea typeface="+mn-ea"/>
                <a:cs typeface="+mn-cs"/>
              </a:rPr>
              <a:t>An Interactive Tool of all the 2022 HUD Data Standard Changes can be found at this link:</a:t>
            </a:r>
            <a:r>
              <a:rPr lang="en-US" sz="4000" b="1" dirty="0">
                <a:effectLst/>
                <a:ea typeface="+mn-ea"/>
                <a:cs typeface="+mn-cs"/>
              </a:rPr>
              <a:t> </a:t>
            </a:r>
            <a:r>
              <a:rPr lang="en-US" sz="4000" b="1" u="sng" dirty="0">
                <a:effectLst/>
                <a:ea typeface="+mn-ea"/>
                <a:cs typeface="+mn-cs"/>
                <a:hlinkClick r:id="rId5">
                  <a:extLst>
                    <a:ext uri="{A12FA001-AC4F-418D-AE19-62706E023703}">
                      <ahyp:hlinkClr xmlns:ahyp="http://schemas.microsoft.com/office/drawing/2018/hyperlinkcolor" val="tx"/>
                    </a:ext>
                  </a:extLst>
                </a:hlinkClick>
              </a:rPr>
              <a:t>HUD Exchange</a:t>
            </a:r>
            <a:r>
              <a:rPr lang="en-US" sz="4000" dirty="0">
                <a:effectLst/>
                <a:ea typeface="+mn-ea"/>
                <a:cs typeface="+mn-cs"/>
              </a:rPr>
              <a:t> </a:t>
            </a:r>
          </a:p>
          <a:p>
            <a:pPr marL="342900" marR="0" indent="-228600" defTabSz="914400">
              <a:spcBef>
                <a:spcPts val="0"/>
              </a:spcBef>
              <a:spcAft>
                <a:spcPts val="0"/>
              </a:spcAft>
              <a:buFont typeface="Arial" panose="020B0604020202020204" pitchFamily="34" charset="0"/>
              <a:buChar char="•"/>
            </a:pPr>
            <a:endParaRPr lang="en-US" sz="4000" dirty="0">
              <a:effectLst/>
              <a:ea typeface="+mn-ea"/>
              <a:cs typeface="+mn-cs"/>
            </a:endParaRPr>
          </a:p>
          <a:p>
            <a:pPr marL="342900" indent="-228600" defTabSz="914400">
              <a:buFont typeface="Arial" panose="020B0604020202020204" pitchFamily="34" charset="0"/>
              <a:buChar char="•"/>
            </a:pPr>
            <a:r>
              <a:rPr lang="en-US" sz="4000" dirty="0">
                <a:effectLst/>
                <a:ea typeface="+mn-ea"/>
                <a:cs typeface="+mn-cs"/>
              </a:rPr>
              <a:t>Have questions? Reach out to your local CoC HMIS Administrator or email your questions to </a:t>
            </a:r>
            <a:r>
              <a:rPr lang="en-US" sz="4000" u="sng" dirty="0">
                <a:effectLst/>
                <a:ea typeface="+mn-ea"/>
                <a:cs typeface="+mn-cs"/>
                <a:hlinkClick r:id="rId6">
                  <a:extLst>
                    <a:ext uri="{A12FA001-AC4F-418D-AE19-62706E023703}">
                      <ahyp:hlinkClr xmlns:ahyp="http://schemas.microsoft.com/office/drawing/2018/hyperlinkcolor" val="tx"/>
                    </a:ext>
                  </a:extLst>
                </a:hlinkClick>
              </a:rPr>
              <a:t>GAHMISSupport@dca.ga.gov</a:t>
            </a:r>
            <a:endParaRPr lang="en-US" sz="4000" dirty="0">
              <a:effectLst/>
              <a:ea typeface="+mn-ea"/>
              <a:cs typeface="+mn-cs"/>
            </a:endParaRPr>
          </a:p>
          <a:p>
            <a:pPr marL="571500" indent="-228600" defTabSz="914400">
              <a:buFont typeface="Arial" panose="020B0604020202020204" pitchFamily="34" charset="0"/>
              <a:buChar char="•"/>
            </a:pPr>
            <a:endParaRPr lang="en-US" sz="4000" dirty="0">
              <a:ea typeface="+mn-ea"/>
              <a:cs typeface="+mn-cs"/>
            </a:endParaRPr>
          </a:p>
        </p:txBody>
      </p:sp>
      <p:grpSp>
        <p:nvGrpSpPr>
          <p:cNvPr id="23"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202994"/>
            <a:ext cx="2027591" cy="403516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External XAML">
            <a:extLst>
              <a:ext uri="{FF2B5EF4-FFF2-40B4-BE49-F238E27FC236}">
                <a16:creationId xmlns:a16="http://schemas.microsoft.com/office/drawing/2014/main" id="{8AD2F462-C82C-491F-8698-C6E71DF7D8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260400" y="3565962"/>
            <a:ext cx="6830649" cy="6830649"/>
          </a:xfrm>
          <a:prstGeom prst="rect">
            <a:avLst/>
          </a:prstGeom>
        </p:spPr>
      </p:pic>
    </p:spTree>
    <p:extLst>
      <p:ext uri="{BB962C8B-B14F-4D97-AF65-F5344CB8AC3E}">
        <p14:creationId xmlns:p14="http://schemas.microsoft.com/office/powerpoint/2010/main" val="414155185"/>
      </p:ext>
    </p:extLst>
  </p:cSld>
  <p:clrMapOvr>
    <a:overrideClrMapping bg1="lt1" tx1="dk1" bg2="lt2" tx2="dk2" accent1="accent1" accent2="accent2" accent3="accent3" accent4="accent4" accent5="accent5" accent6="accent6" hlink="hlink" folHlink="folHlink"/>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23E73-E763-4CE7-9BFF-B3A6F348BC4D}"/>
              </a:ext>
            </a:extLst>
          </p:cNvPr>
          <p:cNvSpPr>
            <a:spLocks noGrp="1"/>
          </p:cNvSpPr>
          <p:nvPr>
            <p:ph type="title"/>
          </p:nvPr>
        </p:nvSpPr>
        <p:spPr>
          <a:xfrm>
            <a:off x="1682057" y="1097280"/>
            <a:ext cx="7199845" cy="10863072"/>
          </a:xfrm>
        </p:spPr>
        <p:txBody>
          <a:bodyPr vert="horz" lIns="91440" tIns="45720" rIns="91440" bIns="45720" rtlCol="0" anchor="ctr">
            <a:normAutofit/>
          </a:bodyPr>
          <a:lstStyle/>
          <a:p>
            <a:pPr defTabSz="914400"/>
            <a:r>
              <a:rPr lang="en-US" sz="9100" kern="1200">
                <a:solidFill>
                  <a:schemeClr val="tx1"/>
                </a:solidFill>
                <a:latin typeface="+mj-lt"/>
                <a:ea typeface="+mj-ea"/>
                <a:cs typeface="+mj-cs"/>
              </a:rPr>
              <a:t>2022 Data Standards: Updates to Existing Data Elements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85474" y="6517435"/>
            <a:ext cx="8961120" cy="36566"/>
          </a:xfrm>
          <a:custGeom>
            <a:avLst/>
            <a:gdLst>
              <a:gd name="connsiteX0" fmla="*/ 0 w 8961120"/>
              <a:gd name="connsiteY0" fmla="*/ 0 h 36566"/>
              <a:gd name="connsiteX1" fmla="*/ 599706 w 8961120"/>
              <a:gd name="connsiteY1" fmla="*/ 0 h 36566"/>
              <a:gd name="connsiteX2" fmla="*/ 1289023 w 8961120"/>
              <a:gd name="connsiteY2" fmla="*/ 0 h 36566"/>
              <a:gd name="connsiteX3" fmla="*/ 2067951 w 8961120"/>
              <a:gd name="connsiteY3" fmla="*/ 0 h 36566"/>
              <a:gd name="connsiteX4" fmla="*/ 2667656 w 8961120"/>
              <a:gd name="connsiteY4" fmla="*/ 0 h 36566"/>
              <a:gd name="connsiteX5" fmla="*/ 3356973 w 8961120"/>
              <a:gd name="connsiteY5" fmla="*/ 0 h 36566"/>
              <a:gd name="connsiteX6" fmla="*/ 4225513 w 8961120"/>
              <a:gd name="connsiteY6" fmla="*/ 0 h 36566"/>
              <a:gd name="connsiteX7" fmla="*/ 4735607 w 8961120"/>
              <a:gd name="connsiteY7" fmla="*/ 0 h 36566"/>
              <a:gd name="connsiteX8" fmla="*/ 5514535 w 8961120"/>
              <a:gd name="connsiteY8" fmla="*/ 0 h 36566"/>
              <a:gd name="connsiteX9" fmla="*/ 6024630 w 8961120"/>
              <a:gd name="connsiteY9" fmla="*/ 0 h 36566"/>
              <a:gd name="connsiteX10" fmla="*/ 6713947 w 8961120"/>
              <a:gd name="connsiteY10" fmla="*/ 0 h 36566"/>
              <a:gd name="connsiteX11" fmla="*/ 7103411 w 8961120"/>
              <a:gd name="connsiteY11" fmla="*/ 0 h 36566"/>
              <a:gd name="connsiteX12" fmla="*/ 7492875 w 8961120"/>
              <a:gd name="connsiteY12" fmla="*/ 0 h 36566"/>
              <a:gd name="connsiteX13" fmla="*/ 7913358 w 8961120"/>
              <a:gd name="connsiteY13" fmla="*/ 0 h 36566"/>
              <a:gd name="connsiteX14" fmla="*/ 8333842 w 8961120"/>
              <a:gd name="connsiteY14" fmla="*/ 0 h 36566"/>
              <a:gd name="connsiteX15" fmla="*/ 8961120 w 8961120"/>
              <a:gd name="connsiteY15" fmla="*/ 0 h 36566"/>
              <a:gd name="connsiteX16" fmla="*/ 8961120 w 8961120"/>
              <a:gd name="connsiteY16" fmla="*/ 36566 h 36566"/>
              <a:gd name="connsiteX17" fmla="*/ 8182192 w 8961120"/>
              <a:gd name="connsiteY17" fmla="*/ 36566 h 36566"/>
              <a:gd name="connsiteX18" fmla="*/ 7492875 w 8961120"/>
              <a:gd name="connsiteY18" fmla="*/ 36566 h 36566"/>
              <a:gd name="connsiteX19" fmla="*/ 6893169 w 8961120"/>
              <a:gd name="connsiteY19" fmla="*/ 36566 h 36566"/>
              <a:gd name="connsiteX20" fmla="*/ 6114241 w 8961120"/>
              <a:gd name="connsiteY20" fmla="*/ 36566 h 36566"/>
              <a:gd name="connsiteX21" fmla="*/ 5424924 w 8961120"/>
              <a:gd name="connsiteY21" fmla="*/ 36566 h 36566"/>
              <a:gd name="connsiteX22" fmla="*/ 4556385 w 8961120"/>
              <a:gd name="connsiteY22" fmla="*/ 36566 h 36566"/>
              <a:gd name="connsiteX23" fmla="*/ 3687846 w 8961120"/>
              <a:gd name="connsiteY23" fmla="*/ 36566 h 36566"/>
              <a:gd name="connsiteX24" fmla="*/ 2908917 w 8961120"/>
              <a:gd name="connsiteY24" fmla="*/ 36566 h 36566"/>
              <a:gd name="connsiteX25" fmla="*/ 2129989 w 8961120"/>
              <a:gd name="connsiteY25" fmla="*/ 36566 h 36566"/>
              <a:gd name="connsiteX26" fmla="*/ 1351061 w 8961120"/>
              <a:gd name="connsiteY26" fmla="*/ 36566 h 36566"/>
              <a:gd name="connsiteX27" fmla="*/ 840967 w 8961120"/>
              <a:gd name="connsiteY27" fmla="*/ 36566 h 36566"/>
              <a:gd name="connsiteX28" fmla="*/ 0 w 8961120"/>
              <a:gd name="connsiteY28" fmla="*/ 36566 h 36566"/>
              <a:gd name="connsiteX29" fmla="*/ 0 w 8961120"/>
              <a:gd name="connsiteY29" fmla="*/ 0 h 36566"/>
              <a:gd name="connsiteX0" fmla="*/ 0 w 8961120"/>
              <a:gd name="connsiteY0" fmla="*/ 0 h 36566"/>
              <a:gd name="connsiteX1" fmla="*/ 599706 w 8961120"/>
              <a:gd name="connsiteY1" fmla="*/ 0 h 36566"/>
              <a:gd name="connsiteX2" fmla="*/ 1020189 w 8961120"/>
              <a:gd name="connsiteY2" fmla="*/ 0 h 36566"/>
              <a:gd name="connsiteX3" fmla="*/ 1888728 w 8961120"/>
              <a:gd name="connsiteY3" fmla="*/ 0 h 36566"/>
              <a:gd name="connsiteX4" fmla="*/ 2488434 w 8961120"/>
              <a:gd name="connsiteY4" fmla="*/ 0 h 36566"/>
              <a:gd name="connsiteX5" fmla="*/ 3088140 w 8961120"/>
              <a:gd name="connsiteY5" fmla="*/ 0 h 36566"/>
              <a:gd name="connsiteX6" fmla="*/ 3956679 w 8961120"/>
              <a:gd name="connsiteY6" fmla="*/ 0 h 36566"/>
              <a:gd name="connsiteX7" fmla="*/ 4466774 w 8961120"/>
              <a:gd name="connsiteY7" fmla="*/ 0 h 36566"/>
              <a:gd name="connsiteX8" fmla="*/ 5335313 w 8961120"/>
              <a:gd name="connsiteY8" fmla="*/ 0 h 36566"/>
              <a:gd name="connsiteX9" fmla="*/ 6203852 w 8961120"/>
              <a:gd name="connsiteY9" fmla="*/ 0 h 36566"/>
              <a:gd name="connsiteX10" fmla="*/ 6893169 w 8961120"/>
              <a:gd name="connsiteY10" fmla="*/ 0 h 36566"/>
              <a:gd name="connsiteX11" fmla="*/ 7761709 w 8961120"/>
              <a:gd name="connsiteY11" fmla="*/ 0 h 36566"/>
              <a:gd name="connsiteX12" fmla="*/ 8361414 w 8961120"/>
              <a:gd name="connsiteY12" fmla="*/ 0 h 36566"/>
              <a:gd name="connsiteX13" fmla="*/ 8961120 w 8961120"/>
              <a:gd name="connsiteY13" fmla="*/ 0 h 36566"/>
              <a:gd name="connsiteX14" fmla="*/ 8961120 w 8961120"/>
              <a:gd name="connsiteY14" fmla="*/ 36566 h 36566"/>
              <a:gd name="connsiteX15" fmla="*/ 8271803 w 8961120"/>
              <a:gd name="connsiteY15" fmla="*/ 36566 h 36566"/>
              <a:gd name="connsiteX16" fmla="*/ 7582486 w 8961120"/>
              <a:gd name="connsiteY16" fmla="*/ 36566 h 36566"/>
              <a:gd name="connsiteX17" fmla="*/ 6713947 w 8961120"/>
              <a:gd name="connsiteY17" fmla="*/ 36566 h 36566"/>
              <a:gd name="connsiteX18" fmla="*/ 6024630 w 8961120"/>
              <a:gd name="connsiteY18" fmla="*/ 36566 h 36566"/>
              <a:gd name="connsiteX19" fmla="*/ 5604147 w 8961120"/>
              <a:gd name="connsiteY19" fmla="*/ 36566 h 36566"/>
              <a:gd name="connsiteX20" fmla="*/ 5094052 w 8961120"/>
              <a:gd name="connsiteY20" fmla="*/ 36566 h 36566"/>
              <a:gd name="connsiteX21" fmla="*/ 4225513 w 8961120"/>
              <a:gd name="connsiteY21" fmla="*/ 36566 h 36566"/>
              <a:gd name="connsiteX22" fmla="*/ 3536196 w 8961120"/>
              <a:gd name="connsiteY22" fmla="*/ 36566 h 36566"/>
              <a:gd name="connsiteX23" fmla="*/ 3026101 w 8961120"/>
              <a:gd name="connsiteY23" fmla="*/ 36566 h 36566"/>
              <a:gd name="connsiteX24" fmla="*/ 2336784 w 8961120"/>
              <a:gd name="connsiteY24" fmla="*/ 36566 h 36566"/>
              <a:gd name="connsiteX25" fmla="*/ 1916301 w 8961120"/>
              <a:gd name="connsiteY25" fmla="*/ 36566 h 36566"/>
              <a:gd name="connsiteX26" fmla="*/ 1495818 w 8961120"/>
              <a:gd name="connsiteY26" fmla="*/ 36566 h 36566"/>
              <a:gd name="connsiteX27" fmla="*/ 806501 w 8961120"/>
              <a:gd name="connsiteY27" fmla="*/ 36566 h 36566"/>
              <a:gd name="connsiteX28" fmla="*/ 0 w 8961120"/>
              <a:gd name="connsiteY28" fmla="*/ 36566 h 36566"/>
              <a:gd name="connsiteX29" fmla="*/ 0 w 8961120"/>
              <a:gd name="connsiteY29"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61120" h="36566" fill="none" extrusionOk="0">
                <a:moveTo>
                  <a:pt x="0" y="0"/>
                </a:moveTo>
                <a:cubicBezTo>
                  <a:pt x="190213" y="-28232"/>
                  <a:pt x="365766" y="51753"/>
                  <a:pt x="599706" y="0"/>
                </a:cubicBezTo>
                <a:cubicBezTo>
                  <a:pt x="835604" y="-4941"/>
                  <a:pt x="1088617" y="-16530"/>
                  <a:pt x="1289023" y="0"/>
                </a:cubicBezTo>
                <a:cubicBezTo>
                  <a:pt x="1476783" y="50083"/>
                  <a:pt x="1858577" y="-33881"/>
                  <a:pt x="2067951" y="0"/>
                </a:cubicBezTo>
                <a:cubicBezTo>
                  <a:pt x="2259885" y="28862"/>
                  <a:pt x="2506149" y="21498"/>
                  <a:pt x="2667656" y="0"/>
                </a:cubicBezTo>
                <a:cubicBezTo>
                  <a:pt x="2810238" y="29312"/>
                  <a:pt x="3136793" y="-8765"/>
                  <a:pt x="3356973" y="0"/>
                </a:cubicBezTo>
                <a:cubicBezTo>
                  <a:pt x="3549561" y="-60673"/>
                  <a:pt x="3800903" y="61174"/>
                  <a:pt x="4225513" y="0"/>
                </a:cubicBezTo>
                <a:cubicBezTo>
                  <a:pt x="4590843" y="-21641"/>
                  <a:pt x="4586180" y="11914"/>
                  <a:pt x="4735607" y="0"/>
                </a:cubicBezTo>
                <a:cubicBezTo>
                  <a:pt x="4919739" y="-56898"/>
                  <a:pt x="5255936" y="52067"/>
                  <a:pt x="5514535" y="0"/>
                </a:cubicBezTo>
                <a:cubicBezTo>
                  <a:pt x="5824899" y="7570"/>
                  <a:pt x="5844853" y="27357"/>
                  <a:pt x="6024630" y="0"/>
                </a:cubicBezTo>
                <a:cubicBezTo>
                  <a:pt x="6197950" y="-30859"/>
                  <a:pt x="6515428" y="-8774"/>
                  <a:pt x="6713947" y="0"/>
                </a:cubicBezTo>
                <a:cubicBezTo>
                  <a:pt x="6796739" y="-6"/>
                  <a:pt x="6930947" y="-14963"/>
                  <a:pt x="7103411" y="0"/>
                </a:cubicBezTo>
                <a:cubicBezTo>
                  <a:pt x="7275875" y="14963"/>
                  <a:pt x="7298731" y="-14405"/>
                  <a:pt x="7492875" y="0"/>
                </a:cubicBezTo>
                <a:cubicBezTo>
                  <a:pt x="7693680" y="809"/>
                  <a:pt x="7776809" y="-29433"/>
                  <a:pt x="7913358" y="0"/>
                </a:cubicBezTo>
                <a:cubicBezTo>
                  <a:pt x="8057634" y="-145"/>
                  <a:pt x="8196856" y="30641"/>
                  <a:pt x="8333842" y="0"/>
                </a:cubicBezTo>
                <a:cubicBezTo>
                  <a:pt x="8455909" y="-30298"/>
                  <a:pt x="8816216" y="33813"/>
                  <a:pt x="8961120" y="0"/>
                </a:cubicBezTo>
                <a:cubicBezTo>
                  <a:pt x="8958217" y="15145"/>
                  <a:pt x="8960933" y="24474"/>
                  <a:pt x="8961120" y="36566"/>
                </a:cubicBezTo>
                <a:cubicBezTo>
                  <a:pt x="8647895" y="-1828"/>
                  <a:pt x="8429759" y="31101"/>
                  <a:pt x="8182192" y="36566"/>
                </a:cubicBezTo>
                <a:cubicBezTo>
                  <a:pt x="7902260" y="85372"/>
                  <a:pt x="7638406" y="38829"/>
                  <a:pt x="7492875" y="36566"/>
                </a:cubicBezTo>
                <a:cubicBezTo>
                  <a:pt x="7348227" y="24356"/>
                  <a:pt x="7135139" y="13289"/>
                  <a:pt x="6893169" y="36566"/>
                </a:cubicBezTo>
                <a:cubicBezTo>
                  <a:pt x="6584246" y="75238"/>
                  <a:pt x="6332059" y="-3090"/>
                  <a:pt x="6114241" y="36566"/>
                </a:cubicBezTo>
                <a:cubicBezTo>
                  <a:pt x="5883990" y="40072"/>
                  <a:pt x="5601568" y="74177"/>
                  <a:pt x="5424924" y="36566"/>
                </a:cubicBezTo>
                <a:cubicBezTo>
                  <a:pt x="5218697" y="62264"/>
                  <a:pt x="4850314" y="79873"/>
                  <a:pt x="4556385" y="36566"/>
                </a:cubicBezTo>
                <a:cubicBezTo>
                  <a:pt x="4217986" y="33874"/>
                  <a:pt x="4039662" y="27190"/>
                  <a:pt x="3687846" y="36566"/>
                </a:cubicBezTo>
                <a:cubicBezTo>
                  <a:pt x="3305346" y="14925"/>
                  <a:pt x="3085854" y="-7214"/>
                  <a:pt x="2908917" y="36566"/>
                </a:cubicBezTo>
                <a:cubicBezTo>
                  <a:pt x="2778494" y="16824"/>
                  <a:pt x="2498806" y="53957"/>
                  <a:pt x="2129989" y="36566"/>
                </a:cubicBezTo>
                <a:cubicBezTo>
                  <a:pt x="1791370" y="-3794"/>
                  <a:pt x="1656718" y="47240"/>
                  <a:pt x="1351061" y="36566"/>
                </a:cubicBezTo>
                <a:cubicBezTo>
                  <a:pt x="1049432" y="36852"/>
                  <a:pt x="1057414" y="22740"/>
                  <a:pt x="840967" y="36566"/>
                </a:cubicBezTo>
                <a:cubicBezTo>
                  <a:pt x="624196" y="12721"/>
                  <a:pt x="308883" y="57846"/>
                  <a:pt x="0" y="36566"/>
                </a:cubicBezTo>
                <a:cubicBezTo>
                  <a:pt x="2213" y="29394"/>
                  <a:pt x="-1015" y="16692"/>
                  <a:pt x="0" y="0"/>
                </a:cubicBezTo>
                <a:close/>
              </a:path>
              <a:path w="8961120" h="36566" stroke="0" extrusionOk="0">
                <a:moveTo>
                  <a:pt x="0" y="0"/>
                </a:moveTo>
                <a:cubicBezTo>
                  <a:pt x="200453" y="14646"/>
                  <a:pt x="334344" y="1037"/>
                  <a:pt x="599706" y="0"/>
                </a:cubicBezTo>
                <a:cubicBezTo>
                  <a:pt x="871094" y="-10066"/>
                  <a:pt x="849810" y="-1830"/>
                  <a:pt x="1020189" y="0"/>
                </a:cubicBezTo>
                <a:cubicBezTo>
                  <a:pt x="1227022" y="-13278"/>
                  <a:pt x="1656447" y="-22544"/>
                  <a:pt x="1888728" y="0"/>
                </a:cubicBezTo>
                <a:cubicBezTo>
                  <a:pt x="2155621" y="63042"/>
                  <a:pt x="2322197" y="-24389"/>
                  <a:pt x="2488434" y="0"/>
                </a:cubicBezTo>
                <a:cubicBezTo>
                  <a:pt x="2646196" y="13840"/>
                  <a:pt x="2800386" y="6764"/>
                  <a:pt x="3088140" y="0"/>
                </a:cubicBezTo>
                <a:cubicBezTo>
                  <a:pt x="3414375" y="-54468"/>
                  <a:pt x="3659312" y="27230"/>
                  <a:pt x="3956679" y="0"/>
                </a:cubicBezTo>
                <a:cubicBezTo>
                  <a:pt x="4262238" y="-14248"/>
                  <a:pt x="4243587" y="5913"/>
                  <a:pt x="4466774" y="0"/>
                </a:cubicBezTo>
                <a:cubicBezTo>
                  <a:pt x="4707647" y="-46190"/>
                  <a:pt x="5151526" y="-18552"/>
                  <a:pt x="5335313" y="0"/>
                </a:cubicBezTo>
                <a:cubicBezTo>
                  <a:pt x="5544589" y="16782"/>
                  <a:pt x="6000844" y="-11141"/>
                  <a:pt x="6203852" y="0"/>
                </a:cubicBezTo>
                <a:cubicBezTo>
                  <a:pt x="6422418" y="-42084"/>
                  <a:pt x="6632209" y="-23492"/>
                  <a:pt x="6893169" y="0"/>
                </a:cubicBezTo>
                <a:cubicBezTo>
                  <a:pt x="7149521" y="36974"/>
                  <a:pt x="7552890" y="10735"/>
                  <a:pt x="7761709" y="0"/>
                </a:cubicBezTo>
                <a:cubicBezTo>
                  <a:pt x="7935492" y="-62639"/>
                  <a:pt x="8152157" y="-16887"/>
                  <a:pt x="8361414" y="0"/>
                </a:cubicBezTo>
                <a:cubicBezTo>
                  <a:pt x="8561122" y="16045"/>
                  <a:pt x="8758509" y="26817"/>
                  <a:pt x="8961120" y="0"/>
                </a:cubicBezTo>
                <a:cubicBezTo>
                  <a:pt x="8962201" y="11490"/>
                  <a:pt x="8963648" y="27750"/>
                  <a:pt x="8961120" y="36566"/>
                </a:cubicBezTo>
                <a:cubicBezTo>
                  <a:pt x="8692971" y="40401"/>
                  <a:pt x="8572976" y="74057"/>
                  <a:pt x="8271803" y="36566"/>
                </a:cubicBezTo>
                <a:cubicBezTo>
                  <a:pt x="7973060" y="16121"/>
                  <a:pt x="7877507" y="66929"/>
                  <a:pt x="7582486" y="36566"/>
                </a:cubicBezTo>
                <a:cubicBezTo>
                  <a:pt x="7267710" y="-15741"/>
                  <a:pt x="7121749" y="80188"/>
                  <a:pt x="6713947" y="36566"/>
                </a:cubicBezTo>
                <a:cubicBezTo>
                  <a:pt x="6305400" y="16052"/>
                  <a:pt x="6305891" y="24699"/>
                  <a:pt x="6024630" y="36566"/>
                </a:cubicBezTo>
                <a:cubicBezTo>
                  <a:pt x="5747178" y="40342"/>
                  <a:pt x="5723009" y="27770"/>
                  <a:pt x="5604147" y="36566"/>
                </a:cubicBezTo>
                <a:cubicBezTo>
                  <a:pt x="5480103" y="49696"/>
                  <a:pt x="5318920" y="60670"/>
                  <a:pt x="5094052" y="36566"/>
                </a:cubicBezTo>
                <a:cubicBezTo>
                  <a:pt x="4895910" y="34770"/>
                  <a:pt x="4454825" y="7988"/>
                  <a:pt x="4225513" y="36566"/>
                </a:cubicBezTo>
                <a:cubicBezTo>
                  <a:pt x="4011116" y="49707"/>
                  <a:pt x="3836203" y="63961"/>
                  <a:pt x="3536196" y="36566"/>
                </a:cubicBezTo>
                <a:cubicBezTo>
                  <a:pt x="3229980" y="25537"/>
                  <a:pt x="3217176" y="26558"/>
                  <a:pt x="3026101" y="36566"/>
                </a:cubicBezTo>
                <a:cubicBezTo>
                  <a:pt x="2834184" y="62645"/>
                  <a:pt x="2479118" y="11003"/>
                  <a:pt x="2336784" y="36566"/>
                </a:cubicBezTo>
                <a:cubicBezTo>
                  <a:pt x="2178643" y="86722"/>
                  <a:pt x="2029883" y="31603"/>
                  <a:pt x="1916301" y="36566"/>
                </a:cubicBezTo>
                <a:cubicBezTo>
                  <a:pt x="1726832" y="21719"/>
                  <a:pt x="1653997" y="30583"/>
                  <a:pt x="1495818" y="36566"/>
                </a:cubicBezTo>
                <a:cubicBezTo>
                  <a:pt x="1314817" y="44121"/>
                  <a:pt x="1113318" y="74328"/>
                  <a:pt x="806501" y="36566"/>
                </a:cubicBezTo>
                <a:cubicBezTo>
                  <a:pt x="523399" y="22416"/>
                  <a:pt x="389232" y="19938"/>
                  <a:pt x="0" y="36566"/>
                </a:cubicBezTo>
                <a:cubicBezTo>
                  <a:pt x="-732" y="27945"/>
                  <a:pt x="1293" y="15144"/>
                  <a:pt x="0" y="0"/>
                </a:cubicBezTo>
                <a:close/>
              </a:path>
              <a:path w="8961120" h="36566" fill="none" stroke="0" extrusionOk="0">
                <a:moveTo>
                  <a:pt x="0" y="0"/>
                </a:moveTo>
                <a:cubicBezTo>
                  <a:pt x="118018" y="-29805"/>
                  <a:pt x="323546" y="39083"/>
                  <a:pt x="599706" y="0"/>
                </a:cubicBezTo>
                <a:cubicBezTo>
                  <a:pt x="882993" y="-10299"/>
                  <a:pt x="1014678" y="-21100"/>
                  <a:pt x="1289023" y="0"/>
                </a:cubicBezTo>
                <a:cubicBezTo>
                  <a:pt x="1483122" y="58031"/>
                  <a:pt x="1856950" y="6004"/>
                  <a:pt x="2067951" y="0"/>
                </a:cubicBezTo>
                <a:cubicBezTo>
                  <a:pt x="2256375" y="18242"/>
                  <a:pt x="2510593" y="12240"/>
                  <a:pt x="2667656" y="0"/>
                </a:cubicBezTo>
                <a:cubicBezTo>
                  <a:pt x="2993064" y="16071"/>
                  <a:pt x="3161914" y="16571"/>
                  <a:pt x="3356973" y="0"/>
                </a:cubicBezTo>
                <a:cubicBezTo>
                  <a:pt x="3615357" y="-52359"/>
                  <a:pt x="3854315" y="39101"/>
                  <a:pt x="4225513" y="0"/>
                </a:cubicBezTo>
                <a:cubicBezTo>
                  <a:pt x="4600052" y="-31483"/>
                  <a:pt x="4584376" y="24241"/>
                  <a:pt x="4735607" y="0"/>
                </a:cubicBezTo>
                <a:cubicBezTo>
                  <a:pt x="4838929" y="-65337"/>
                  <a:pt x="5217983" y="62461"/>
                  <a:pt x="5514535" y="0"/>
                </a:cubicBezTo>
                <a:cubicBezTo>
                  <a:pt x="5820130" y="6865"/>
                  <a:pt x="5851591" y="23826"/>
                  <a:pt x="6024630" y="0"/>
                </a:cubicBezTo>
                <a:cubicBezTo>
                  <a:pt x="6211300" y="15890"/>
                  <a:pt x="6518740" y="-3755"/>
                  <a:pt x="6713947" y="0"/>
                </a:cubicBezTo>
                <a:cubicBezTo>
                  <a:pt x="6795618" y="5121"/>
                  <a:pt x="7014889" y="7953"/>
                  <a:pt x="7111200" y="0"/>
                </a:cubicBezTo>
                <a:cubicBezTo>
                  <a:pt x="7207511" y="-7953"/>
                  <a:pt x="7354938" y="-3507"/>
                  <a:pt x="7492875" y="0"/>
                </a:cubicBezTo>
                <a:cubicBezTo>
                  <a:pt x="7683361" y="-13679"/>
                  <a:pt x="7768889" y="-13684"/>
                  <a:pt x="7913358" y="0"/>
                </a:cubicBezTo>
                <a:cubicBezTo>
                  <a:pt x="8049896" y="3541"/>
                  <a:pt x="8196421" y="29025"/>
                  <a:pt x="8333842" y="0"/>
                </a:cubicBezTo>
                <a:cubicBezTo>
                  <a:pt x="8464504" y="-28100"/>
                  <a:pt x="8820395" y="26601"/>
                  <a:pt x="8961120" y="0"/>
                </a:cubicBezTo>
                <a:cubicBezTo>
                  <a:pt x="8961939" y="15141"/>
                  <a:pt x="8960013" y="24257"/>
                  <a:pt x="8961120" y="36566"/>
                </a:cubicBezTo>
                <a:cubicBezTo>
                  <a:pt x="8660572" y="-14214"/>
                  <a:pt x="8444082" y="28068"/>
                  <a:pt x="8182192" y="36566"/>
                </a:cubicBezTo>
                <a:cubicBezTo>
                  <a:pt x="7927630" y="48331"/>
                  <a:pt x="7654283" y="79597"/>
                  <a:pt x="7492875" y="36566"/>
                </a:cubicBezTo>
                <a:cubicBezTo>
                  <a:pt x="7357622" y="15368"/>
                  <a:pt x="7160940" y="7374"/>
                  <a:pt x="6893169" y="36566"/>
                </a:cubicBezTo>
                <a:cubicBezTo>
                  <a:pt x="6671852" y="67100"/>
                  <a:pt x="6309740" y="58483"/>
                  <a:pt x="6114241" y="36566"/>
                </a:cubicBezTo>
                <a:cubicBezTo>
                  <a:pt x="5896268" y="17333"/>
                  <a:pt x="5639459" y="89568"/>
                  <a:pt x="5424924" y="36566"/>
                </a:cubicBezTo>
                <a:cubicBezTo>
                  <a:pt x="5257972" y="76218"/>
                  <a:pt x="4973505" y="90818"/>
                  <a:pt x="4556385" y="36566"/>
                </a:cubicBezTo>
                <a:cubicBezTo>
                  <a:pt x="4217392" y="38147"/>
                  <a:pt x="4095196" y="24742"/>
                  <a:pt x="3687846" y="36566"/>
                </a:cubicBezTo>
                <a:cubicBezTo>
                  <a:pt x="3321185" y="37535"/>
                  <a:pt x="3082472" y="37422"/>
                  <a:pt x="2908917" y="36566"/>
                </a:cubicBezTo>
                <a:cubicBezTo>
                  <a:pt x="2718585" y="36672"/>
                  <a:pt x="2474591" y="73167"/>
                  <a:pt x="2129989" y="36566"/>
                </a:cubicBezTo>
                <a:cubicBezTo>
                  <a:pt x="1767856" y="28649"/>
                  <a:pt x="1656969" y="31632"/>
                  <a:pt x="1351061" y="36566"/>
                </a:cubicBezTo>
                <a:cubicBezTo>
                  <a:pt x="1050833" y="41487"/>
                  <a:pt x="1056469" y="21505"/>
                  <a:pt x="840967" y="36566"/>
                </a:cubicBezTo>
                <a:cubicBezTo>
                  <a:pt x="621685" y="99991"/>
                  <a:pt x="355662" y="33442"/>
                  <a:pt x="0" y="36566"/>
                </a:cubicBezTo>
                <a:cubicBezTo>
                  <a:pt x="-1893" y="27572"/>
                  <a:pt x="641" y="164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961120"/>
                      <a:gd name="connsiteY0" fmla="*/ 0 h 36566"/>
                      <a:gd name="connsiteX1" fmla="*/ 599706 w 8961120"/>
                      <a:gd name="connsiteY1" fmla="*/ 0 h 36566"/>
                      <a:gd name="connsiteX2" fmla="*/ 1289023 w 8961120"/>
                      <a:gd name="connsiteY2" fmla="*/ 0 h 36566"/>
                      <a:gd name="connsiteX3" fmla="*/ 2067951 w 8961120"/>
                      <a:gd name="connsiteY3" fmla="*/ 0 h 36566"/>
                      <a:gd name="connsiteX4" fmla="*/ 2667656 w 8961120"/>
                      <a:gd name="connsiteY4" fmla="*/ 0 h 36566"/>
                      <a:gd name="connsiteX5" fmla="*/ 3356973 w 8961120"/>
                      <a:gd name="connsiteY5" fmla="*/ 0 h 36566"/>
                      <a:gd name="connsiteX6" fmla="*/ 4225513 w 8961120"/>
                      <a:gd name="connsiteY6" fmla="*/ 0 h 36566"/>
                      <a:gd name="connsiteX7" fmla="*/ 4735607 w 8961120"/>
                      <a:gd name="connsiteY7" fmla="*/ 0 h 36566"/>
                      <a:gd name="connsiteX8" fmla="*/ 5514535 w 8961120"/>
                      <a:gd name="connsiteY8" fmla="*/ 0 h 36566"/>
                      <a:gd name="connsiteX9" fmla="*/ 6024630 w 8961120"/>
                      <a:gd name="connsiteY9" fmla="*/ 0 h 36566"/>
                      <a:gd name="connsiteX10" fmla="*/ 6713947 w 8961120"/>
                      <a:gd name="connsiteY10" fmla="*/ 0 h 36566"/>
                      <a:gd name="connsiteX11" fmla="*/ 7492875 w 8961120"/>
                      <a:gd name="connsiteY11" fmla="*/ 0 h 36566"/>
                      <a:gd name="connsiteX12" fmla="*/ 7913358 w 8961120"/>
                      <a:gd name="connsiteY12" fmla="*/ 0 h 36566"/>
                      <a:gd name="connsiteX13" fmla="*/ 8333842 w 8961120"/>
                      <a:gd name="connsiteY13" fmla="*/ 0 h 36566"/>
                      <a:gd name="connsiteX14" fmla="*/ 8961120 w 8961120"/>
                      <a:gd name="connsiteY14" fmla="*/ 0 h 36566"/>
                      <a:gd name="connsiteX15" fmla="*/ 8961120 w 8961120"/>
                      <a:gd name="connsiteY15" fmla="*/ 36566 h 36566"/>
                      <a:gd name="connsiteX16" fmla="*/ 8182192 w 8961120"/>
                      <a:gd name="connsiteY16" fmla="*/ 36566 h 36566"/>
                      <a:gd name="connsiteX17" fmla="*/ 7492875 w 8961120"/>
                      <a:gd name="connsiteY17" fmla="*/ 36566 h 36566"/>
                      <a:gd name="connsiteX18" fmla="*/ 6893169 w 8961120"/>
                      <a:gd name="connsiteY18" fmla="*/ 36566 h 36566"/>
                      <a:gd name="connsiteX19" fmla="*/ 6114241 w 8961120"/>
                      <a:gd name="connsiteY19" fmla="*/ 36566 h 36566"/>
                      <a:gd name="connsiteX20" fmla="*/ 5424924 w 8961120"/>
                      <a:gd name="connsiteY20" fmla="*/ 36566 h 36566"/>
                      <a:gd name="connsiteX21" fmla="*/ 4556385 w 8961120"/>
                      <a:gd name="connsiteY21" fmla="*/ 36566 h 36566"/>
                      <a:gd name="connsiteX22" fmla="*/ 3687846 w 8961120"/>
                      <a:gd name="connsiteY22" fmla="*/ 36566 h 36566"/>
                      <a:gd name="connsiteX23" fmla="*/ 2908917 w 8961120"/>
                      <a:gd name="connsiteY23" fmla="*/ 36566 h 36566"/>
                      <a:gd name="connsiteX24" fmla="*/ 2129989 w 8961120"/>
                      <a:gd name="connsiteY24" fmla="*/ 36566 h 36566"/>
                      <a:gd name="connsiteX25" fmla="*/ 1351061 w 8961120"/>
                      <a:gd name="connsiteY25" fmla="*/ 36566 h 36566"/>
                      <a:gd name="connsiteX26" fmla="*/ 840967 w 8961120"/>
                      <a:gd name="connsiteY26" fmla="*/ 36566 h 36566"/>
                      <a:gd name="connsiteX27" fmla="*/ 0 w 8961120"/>
                      <a:gd name="connsiteY27" fmla="*/ 36566 h 36566"/>
                      <a:gd name="connsiteX28" fmla="*/ 0 w 8961120"/>
                      <a:gd name="connsiteY28"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61120" h="36566" fill="none" extrusionOk="0">
                        <a:moveTo>
                          <a:pt x="0" y="0"/>
                        </a:moveTo>
                        <a:cubicBezTo>
                          <a:pt x="141480" y="-15333"/>
                          <a:pt x="370118" y="21604"/>
                          <a:pt x="599706" y="0"/>
                        </a:cubicBezTo>
                        <a:cubicBezTo>
                          <a:pt x="829294" y="-21604"/>
                          <a:pt x="1058535" y="-22495"/>
                          <a:pt x="1289023" y="0"/>
                        </a:cubicBezTo>
                        <a:cubicBezTo>
                          <a:pt x="1519511" y="22495"/>
                          <a:pt x="1862975" y="-27298"/>
                          <a:pt x="2067951" y="0"/>
                        </a:cubicBezTo>
                        <a:cubicBezTo>
                          <a:pt x="2272927" y="27298"/>
                          <a:pt x="2486269" y="618"/>
                          <a:pt x="2667656" y="0"/>
                        </a:cubicBezTo>
                        <a:cubicBezTo>
                          <a:pt x="2849043" y="-618"/>
                          <a:pt x="3130582" y="294"/>
                          <a:pt x="3356973" y="0"/>
                        </a:cubicBezTo>
                        <a:cubicBezTo>
                          <a:pt x="3583364" y="-294"/>
                          <a:pt x="3860958" y="33263"/>
                          <a:pt x="4225513" y="0"/>
                        </a:cubicBezTo>
                        <a:cubicBezTo>
                          <a:pt x="4590068" y="-33263"/>
                          <a:pt x="4589519" y="15734"/>
                          <a:pt x="4735607" y="0"/>
                        </a:cubicBezTo>
                        <a:cubicBezTo>
                          <a:pt x="4881695" y="-15734"/>
                          <a:pt x="5207957" y="-6921"/>
                          <a:pt x="5514535" y="0"/>
                        </a:cubicBezTo>
                        <a:cubicBezTo>
                          <a:pt x="5821113" y="6921"/>
                          <a:pt x="5851142" y="25056"/>
                          <a:pt x="6024630" y="0"/>
                        </a:cubicBezTo>
                        <a:cubicBezTo>
                          <a:pt x="6198119" y="-25056"/>
                          <a:pt x="6514519" y="416"/>
                          <a:pt x="6713947" y="0"/>
                        </a:cubicBezTo>
                        <a:cubicBezTo>
                          <a:pt x="6913375" y="-416"/>
                          <a:pt x="7296443" y="-1148"/>
                          <a:pt x="7492875" y="0"/>
                        </a:cubicBezTo>
                        <a:cubicBezTo>
                          <a:pt x="7689307" y="1148"/>
                          <a:pt x="7771987" y="-10766"/>
                          <a:pt x="7913358" y="0"/>
                        </a:cubicBezTo>
                        <a:cubicBezTo>
                          <a:pt x="8054729" y="10766"/>
                          <a:pt x="8199560" y="17209"/>
                          <a:pt x="8333842" y="0"/>
                        </a:cubicBezTo>
                        <a:cubicBezTo>
                          <a:pt x="8468124" y="-17209"/>
                          <a:pt x="8809906" y="28732"/>
                          <a:pt x="8961120" y="0"/>
                        </a:cubicBezTo>
                        <a:cubicBezTo>
                          <a:pt x="8959593" y="14760"/>
                          <a:pt x="8961758" y="24185"/>
                          <a:pt x="8961120" y="36566"/>
                        </a:cubicBezTo>
                        <a:cubicBezTo>
                          <a:pt x="8648097" y="8275"/>
                          <a:pt x="8460001" y="19882"/>
                          <a:pt x="8182192" y="36566"/>
                        </a:cubicBezTo>
                        <a:cubicBezTo>
                          <a:pt x="7904383" y="53250"/>
                          <a:pt x="7651168" y="50014"/>
                          <a:pt x="7492875" y="36566"/>
                        </a:cubicBezTo>
                        <a:cubicBezTo>
                          <a:pt x="7334582" y="23118"/>
                          <a:pt x="7161252" y="15784"/>
                          <a:pt x="6893169" y="36566"/>
                        </a:cubicBezTo>
                        <a:cubicBezTo>
                          <a:pt x="6625086" y="57348"/>
                          <a:pt x="6346059" y="13216"/>
                          <a:pt x="6114241" y="36566"/>
                        </a:cubicBezTo>
                        <a:cubicBezTo>
                          <a:pt x="5882423" y="59916"/>
                          <a:pt x="5611664" y="59514"/>
                          <a:pt x="5424924" y="36566"/>
                        </a:cubicBezTo>
                        <a:cubicBezTo>
                          <a:pt x="5238184" y="13618"/>
                          <a:pt x="4904817" y="66778"/>
                          <a:pt x="4556385" y="36566"/>
                        </a:cubicBezTo>
                        <a:cubicBezTo>
                          <a:pt x="4207953" y="6354"/>
                          <a:pt x="4069347" y="32342"/>
                          <a:pt x="3687846" y="36566"/>
                        </a:cubicBezTo>
                        <a:cubicBezTo>
                          <a:pt x="3306345" y="40790"/>
                          <a:pt x="3068536" y="25941"/>
                          <a:pt x="2908917" y="36566"/>
                        </a:cubicBezTo>
                        <a:cubicBezTo>
                          <a:pt x="2749298" y="47191"/>
                          <a:pt x="2482422" y="65241"/>
                          <a:pt x="2129989" y="36566"/>
                        </a:cubicBezTo>
                        <a:cubicBezTo>
                          <a:pt x="1777556" y="7891"/>
                          <a:pt x="1654480" y="34604"/>
                          <a:pt x="1351061" y="36566"/>
                        </a:cubicBezTo>
                        <a:cubicBezTo>
                          <a:pt x="1047642" y="38528"/>
                          <a:pt x="1054685" y="22572"/>
                          <a:pt x="840967" y="36566"/>
                        </a:cubicBezTo>
                        <a:cubicBezTo>
                          <a:pt x="627249" y="50560"/>
                          <a:pt x="351133" y="53207"/>
                          <a:pt x="0" y="36566"/>
                        </a:cubicBezTo>
                        <a:cubicBezTo>
                          <a:pt x="788" y="27658"/>
                          <a:pt x="-759" y="16069"/>
                          <a:pt x="0" y="0"/>
                        </a:cubicBezTo>
                        <a:close/>
                      </a:path>
                      <a:path w="8961120" h="36566" stroke="0" extrusionOk="0">
                        <a:moveTo>
                          <a:pt x="0" y="0"/>
                        </a:moveTo>
                        <a:cubicBezTo>
                          <a:pt x="173318" y="24176"/>
                          <a:pt x="330229" y="10910"/>
                          <a:pt x="599706" y="0"/>
                        </a:cubicBezTo>
                        <a:cubicBezTo>
                          <a:pt x="869183" y="-10910"/>
                          <a:pt x="847424" y="1915"/>
                          <a:pt x="1020189" y="0"/>
                        </a:cubicBezTo>
                        <a:cubicBezTo>
                          <a:pt x="1192954" y="-1915"/>
                          <a:pt x="1624559" y="-28249"/>
                          <a:pt x="1888728" y="0"/>
                        </a:cubicBezTo>
                        <a:cubicBezTo>
                          <a:pt x="2152897" y="28249"/>
                          <a:pt x="2347351" y="-14939"/>
                          <a:pt x="2488434" y="0"/>
                        </a:cubicBezTo>
                        <a:cubicBezTo>
                          <a:pt x="2629517" y="14939"/>
                          <a:pt x="2800841" y="26223"/>
                          <a:pt x="3088140" y="0"/>
                        </a:cubicBezTo>
                        <a:cubicBezTo>
                          <a:pt x="3375439" y="-26223"/>
                          <a:pt x="3652831" y="14211"/>
                          <a:pt x="3956679" y="0"/>
                        </a:cubicBezTo>
                        <a:cubicBezTo>
                          <a:pt x="4260527" y="-14211"/>
                          <a:pt x="4242730" y="6792"/>
                          <a:pt x="4466774" y="0"/>
                        </a:cubicBezTo>
                        <a:cubicBezTo>
                          <a:pt x="4690818" y="-6792"/>
                          <a:pt x="5136125" y="-25519"/>
                          <a:pt x="5335313" y="0"/>
                        </a:cubicBezTo>
                        <a:cubicBezTo>
                          <a:pt x="5534501" y="25519"/>
                          <a:pt x="5994618" y="-13332"/>
                          <a:pt x="6203852" y="0"/>
                        </a:cubicBezTo>
                        <a:cubicBezTo>
                          <a:pt x="6413086" y="13332"/>
                          <a:pt x="6641282" y="-3462"/>
                          <a:pt x="6893169" y="0"/>
                        </a:cubicBezTo>
                        <a:cubicBezTo>
                          <a:pt x="7145056" y="3462"/>
                          <a:pt x="7586314" y="18738"/>
                          <a:pt x="7761709" y="0"/>
                        </a:cubicBezTo>
                        <a:cubicBezTo>
                          <a:pt x="7937104" y="-18738"/>
                          <a:pt x="8158068" y="-11761"/>
                          <a:pt x="8361414" y="0"/>
                        </a:cubicBezTo>
                        <a:cubicBezTo>
                          <a:pt x="8564761" y="11761"/>
                          <a:pt x="8732843" y="11431"/>
                          <a:pt x="8961120" y="0"/>
                        </a:cubicBezTo>
                        <a:cubicBezTo>
                          <a:pt x="8960059" y="11799"/>
                          <a:pt x="8962049" y="27057"/>
                          <a:pt x="8961120" y="36566"/>
                        </a:cubicBezTo>
                        <a:cubicBezTo>
                          <a:pt x="8688604" y="37581"/>
                          <a:pt x="8580507" y="51321"/>
                          <a:pt x="8271803" y="36566"/>
                        </a:cubicBezTo>
                        <a:cubicBezTo>
                          <a:pt x="7963099" y="21811"/>
                          <a:pt x="7885912" y="70869"/>
                          <a:pt x="7582486" y="36566"/>
                        </a:cubicBezTo>
                        <a:cubicBezTo>
                          <a:pt x="7279060" y="2263"/>
                          <a:pt x="7124640" y="58865"/>
                          <a:pt x="6713947" y="36566"/>
                        </a:cubicBezTo>
                        <a:cubicBezTo>
                          <a:pt x="6303254" y="14267"/>
                          <a:pt x="6305410" y="26795"/>
                          <a:pt x="6024630" y="36566"/>
                        </a:cubicBezTo>
                        <a:cubicBezTo>
                          <a:pt x="5743850" y="46337"/>
                          <a:pt x="5721586" y="27442"/>
                          <a:pt x="5604147" y="36566"/>
                        </a:cubicBezTo>
                        <a:cubicBezTo>
                          <a:pt x="5486708" y="45690"/>
                          <a:pt x="5327814" y="44925"/>
                          <a:pt x="5094052" y="36566"/>
                        </a:cubicBezTo>
                        <a:cubicBezTo>
                          <a:pt x="4860290" y="28207"/>
                          <a:pt x="4435653" y="17209"/>
                          <a:pt x="4225513" y="36566"/>
                        </a:cubicBezTo>
                        <a:cubicBezTo>
                          <a:pt x="4015373" y="55923"/>
                          <a:pt x="3842740" y="48009"/>
                          <a:pt x="3536196" y="36566"/>
                        </a:cubicBezTo>
                        <a:cubicBezTo>
                          <a:pt x="3229652" y="25123"/>
                          <a:pt x="3219329" y="26275"/>
                          <a:pt x="3026101" y="36566"/>
                        </a:cubicBezTo>
                        <a:cubicBezTo>
                          <a:pt x="2832873" y="46857"/>
                          <a:pt x="2489409" y="9190"/>
                          <a:pt x="2336784" y="36566"/>
                        </a:cubicBezTo>
                        <a:cubicBezTo>
                          <a:pt x="2184159" y="63942"/>
                          <a:pt x="2049920" y="36364"/>
                          <a:pt x="1916301" y="36566"/>
                        </a:cubicBezTo>
                        <a:cubicBezTo>
                          <a:pt x="1782682" y="36768"/>
                          <a:pt x="1607936" y="36537"/>
                          <a:pt x="1495818" y="36566"/>
                        </a:cubicBezTo>
                        <a:cubicBezTo>
                          <a:pt x="1383700" y="36595"/>
                          <a:pt x="1097703" y="70315"/>
                          <a:pt x="806501" y="36566"/>
                        </a:cubicBezTo>
                        <a:cubicBezTo>
                          <a:pt x="515299" y="2817"/>
                          <a:pt x="401710" y="-337"/>
                          <a:pt x="0" y="36566"/>
                        </a:cubicBezTo>
                        <a:cubicBezTo>
                          <a:pt x="755" y="27098"/>
                          <a:pt x="-1350" y="1354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5F9CE41-6123-4459-8032-5B0AE85D7A77}"/>
              </a:ext>
            </a:extLst>
          </p:cNvPr>
          <p:cNvSpPr>
            <a:spLocks noGrp="1"/>
          </p:cNvSpPr>
          <p:nvPr>
            <p:ph type="body" sz="quarter" idx="10"/>
          </p:nvPr>
        </p:nvSpPr>
        <p:spPr>
          <a:xfrm>
            <a:off x="10250165" y="1104182"/>
            <a:ext cx="12445429" cy="10863072"/>
          </a:xfrm>
        </p:spPr>
        <p:txBody>
          <a:bodyPr vert="horz" lIns="91440" tIns="45720" rIns="91440" bIns="45720" rtlCol="0" anchor="ctr">
            <a:normAutofit lnSpcReduction="10000"/>
          </a:bodyPr>
          <a:lstStyle/>
          <a:p>
            <a:pPr marL="0" marR="0" indent="-228600" defTabSz="914400">
              <a:spcBef>
                <a:spcPts val="0"/>
              </a:spcBef>
              <a:spcAft>
                <a:spcPts val="0"/>
              </a:spcAft>
              <a:buFont typeface="Arial" panose="020B0604020202020204" pitchFamily="34" charset="0"/>
              <a:buChar char="•"/>
            </a:pPr>
            <a:r>
              <a:rPr lang="en-US" sz="2500" b="1">
                <a:effectLst/>
                <a:ea typeface="+mn-ea"/>
                <a:cs typeface="+mn-cs"/>
              </a:rPr>
              <a:t>Gender</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Gender field will be a multi-select picklist field </a:t>
            </a:r>
            <a:r>
              <a:rPr lang="en-US" sz="2500" i="1">
                <a:effectLst/>
                <a:ea typeface="+mn-ea"/>
                <a:cs typeface="+mn-cs"/>
              </a:rPr>
              <a:t>(complies with HUD’s definition of a client’s self-identification)</a:t>
            </a:r>
            <a:r>
              <a:rPr lang="en-US" sz="2500">
                <a:effectLst/>
                <a:ea typeface="+mn-ea"/>
                <a:cs typeface="+mn-cs"/>
              </a:rPr>
              <a:t> </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Race</a:t>
            </a:r>
            <a:endParaRPr lang="en-US" sz="2500">
              <a:effectLst/>
              <a:ea typeface="+mn-ea"/>
              <a:cs typeface="+mn-cs"/>
            </a:endParaRPr>
          </a:p>
          <a:p>
            <a:pPr lvl="1" indent="-228600" defTabSz="914400">
              <a:spcBef>
                <a:spcPts val="0"/>
              </a:spcBef>
            </a:pPr>
            <a:r>
              <a:rPr lang="en-US" sz="2500">
                <a:effectLst/>
                <a:ea typeface="+mn-ea"/>
                <a:cs typeface="+mn-cs"/>
              </a:rPr>
              <a:t>The following picklist options will be updated to:</a:t>
            </a:r>
          </a:p>
          <a:p>
            <a:pPr marL="1371668" lvl="1" indent="-228600" defTabSz="914400">
              <a:spcBef>
                <a:spcPts val="0"/>
              </a:spcBef>
              <a:buSzPts val="1000"/>
              <a:tabLst>
                <a:tab pos="457200" algn="l"/>
              </a:tabLst>
            </a:pPr>
            <a:r>
              <a:rPr lang="en-US" sz="2500">
                <a:effectLst/>
                <a:ea typeface="+mn-ea"/>
                <a:cs typeface="+mn-cs"/>
              </a:rPr>
              <a:t> American Indian, Alaska Native, or Indigenous</a:t>
            </a:r>
          </a:p>
          <a:p>
            <a:pPr marL="1371668" lvl="1" indent="-228600" defTabSz="914400">
              <a:spcBef>
                <a:spcPts val="0"/>
              </a:spcBef>
              <a:buSzPts val="1000"/>
              <a:tabLst>
                <a:tab pos="457200" algn="l"/>
              </a:tabLst>
            </a:pPr>
            <a:r>
              <a:rPr lang="en-US" sz="2500">
                <a:effectLst/>
                <a:ea typeface="+mn-ea"/>
                <a:cs typeface="+mn-cs"/>
              </a:rPr>
              <a:t>Asian or Asian American</a:t>
            </a:r>
          </a:p>
          <a:p>
            <a:pPr marL="1371668" lvl="1" indent="-228600" defTabSz="914400">
              <a:spcBef>
                <a:spcPts val="0"/>
              </a:spcBef>
              <a:buSzPts val="1000"/>
              <a:tabLst>
                <a:tab pos="457200" algn="l"/>
              </a:tabLst>
            </a:pPr>
            <a:r>
              <a:rPr lang="en-US" sz="2500">
                <a:effectLst/>
                <a:ea typeface="+mn-ea"/>
                <a:cs typeface="+mn-cs"/>
              </a:rPr>
              <a:t>Black, African American, or African</a:t>
            </a:r>
          </a:p>
          <a:p>
            <a:pPr marL="1371668" lvl="1" indent="-228600" defTabSz="914400">
              <a:spcBef>
                <a:spcPts val="0"/>
              </a:spcBef>
              <a:buSzPts val="1000"/>
              <a:tabLst>
                <a:tab pos="457200" algn="l"/>
              </a:tabLst>
            </a:pPr>
            <a:r>
              <a:rPr lang="en-US" sz="2500">
                <a:effectLst/>
                <a:ea typeface="+mn-ea"/>
                <a:cs typeface="+mn-cs"/>
              </a:rPr>
              <a:t>Native Hawaiian or Pacific Islander</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Ethnicity</a:t>
            </a:r>
            <a:endParaRPr lang="en-US" sz="2500">
              <a:effectLst/>
              <a:ea typeface="+mn-ea"/>
              <a:cs typeface="+mn-cs"/>
            </a:endParaRPr>
          </a:p>
          <a:p>
            <a:pPr lvl="1" indent="-228600" defTabSz="914400">
              <a:spcBef>
                <a:spcPts val="0"/>
              </a:spcBef>
            </a:pPr>
            <a:r>
              <a:rPr lang="en-US" sz="2500">
                <a:effectLst/>
                <a:ea typeface="+mn-ea"/>
                <a:cs typeface="+mn-cs"/>
              </a:rPr>
              <a:t>The following picklist options will be updated to:</a:t>
            </a:r>
          </a:p>
          <a:p>
            <a:pPr marL="1371668" lvl="1" indent="-228600" defTabSz="914400">
              <a:spcBef>
                <a:spcPts val="0"/>
              </a:spcBef>
              <a:buSzPts val="1000"/>
              <a:tabLst>
                <a:tab pos="457200" algn="l"/>
              </a:tabLst>
            </a:pPr>
            <a:r>
              <a:rPr lang="en-US" sz="2500">
                <a:effectLst/>
                <a:ea typeface="+mn-ea"/>
                <a:cs typeface="+mn-cs"/>
              </a:rPr>
              <a:t> Non-Hispanic/Non-Latin(a)(o)(x)</a:t>
            </a:r>
          </a:p>
          <a:p>
            <a:pPr marL="1371668" lvl="1" indent="-228600" defTabSz="914400">
              <a:spcBef>
                <a:spcPts val="0"/>
              </a:spcBef>
              <a:buSzPts val="1000"/>
              <a:tabLst>
                <a:tab pos="457200" algn="l"/>
              </a:tabLst>
            </a:pPr>
            <a:r>
              <a:rPr lang="en-US" sz="2500">
                <a:effectLst/>
                <a:ea typeface="+mn-ea"/>
                <a:cs typeface="+mn-cs"/>
              </a:rPr>
              <a:t>Hispanic/Latin(a)(o)(x)</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Pregnancy Status</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“Pregnancy Status” will no longer be based on just “female” participants/clients to reflect that people other than those who identify as female can be pregnant.</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Coordinated Entry Event</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The following new Referral Events options are being added:</a:t>
            </a:r>
          </a:p>
          <a:p>
            <a:pPr marL="1371668" lvl="1" indent="-228600" defTabSz="914400">
              <a:spcBef>
                <a:spcPts val="0"/>
              </a:spcBef>
              <a:buSzPts val="1000"/>
              <a:tabLst>
                <a:tab pos="457200" algn="l"/>
              </a:tabLst>
            </a:pPr>
            <a:r>
              <a:rPr lang="en-US" sz="2500" i="1">
                <a:effectLst/>
                <a:ea typeface="+mn-ea"/>
                <a:cs typeface="+mn-cs"/>
              </a:rPr>
              <a:t>Referral to emergency assistance/flex fund/furniture assistance</a:t>
            </a:r>
            <a:endParaRPr lang="en-US" sz="2500">
              <a:effectLst/>
              <a:ea typeface="+mn-ea"/>
              <a:cs typeface="+mn-cs"/>
            </a:endParaRPr>
          </a:p>
          <a:p>
            <a:pPr marL="1371668" lvl="1" indent="-228600" defTabSz="914400">
              <a:spcBef>
                <a:spcPts val="0"/>
              </a:spcBef>
              <a:buSzPts val="1000"/>
              <a:tabLst>
                <a:tab pos="457200" algn="l"/>
              </a:tabLst>
            </a:pPr>
            <a:r>
              <a:rPr lang="en-US" sz="2500" i="1">
                <a:effectLst/>
                <a:ea typeface="+mn-ea"/>
                <a:cs typeface="+mn-cs"/>
              </a:rPr>
              <a:t>Referral to a Housing Stability Voucher</a:t>
            </a:r>
            <a:endParaRPr lang="en-US" sz="2500">
              <a:effectLst/>
              <a:ea typeface="+mn-ea"/>
              <a:cs typeface="+mn-cs"/>
            </a:endParaRPr>
          </a:p>
          <a:p>
            <a:pPr marL="1371668" lvl="1" indent="-228600" defTabSz="914400">
              <a:spcBef>
                <a:spcPts val="0"/>
              </a:spcBef>
              <a:buSzPts val="1000"/>
              <a:tabLst>
                <a:tab pos="457200" algn="l"/>
              </a:tabLst>
            </a:pPr>
            <a:r>
              <a:rPr lang="en-US" sz="2500" i="1">
                <a:effectLst/>
                <a:ea typeface="+mn-ea"/>
                <a:cs typeface="+mn-cs"/>
              </a:rPr>
              <a:t>Referral to Emergency Housing Voucher (EHV)</a:t>
            </a:r>
            <a:endParaRPr lang="en-US" sz="2500">
              <a:effectLst/>
              <a:ea typeface="+mn-ea"/>
              <a:cs typeface="+mn-cs"/>
            </a:endParaRP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HOPWA-funded Medically Assisted Living Facility</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A new "HOPWA-funded Medically Assisted Living Facility” field is being added. </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HOPWA Services Provided</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The HOPWA service category, “Substance abuse services/treatment” is being revised to “Substance use disorder services/treatment.”</a:t>
            </a:r>
          </a:p>
          <a:p>
            <a:pPr marL="0" marR="0" indent="-228600" defTabSz="914400">
              <a:spcBef>
                <a:spcPts val="0"/>
              </a:spcBef>
              <a:spcAft>
                <a:spcPts val="0"/>
              </a:spcAft>
              <a:buFont typeface="Arial" panose="020B0604020202020204" pitchFamily="34" charset="0"/>
              <a:buChar char="•"/>
            </a:pPr>
            <a:r>
              <a:rPr lang="en-US" sz="2500" b="1">
                <a:effectLst/>
                <a:ea typeface="+mn-ea"/>
                <a:cs typeface="+mn-cs"/>
              </a:rPr>
              <a:t>Ryan White Medical or Dental</a:t>
            </a:r>
            <a:endParaRPr lang="en-US" sz="2500">
              <a:effectLst/>
              <a:ea typeface="+mn-ea"/>
              <a:cs typeface="+mn-cs"/>
            </a:endParaRPr>
          </a:p>
          <a:p>
            <a:pPr marL="1371668" lvl="1" indent="-228600" defTabSz="914400">
              <a:spcBef>
                <a:spcPts val="0"/>
              </a:spcBef>
              <a:buSzPts val="1000"/>
              <a:tabLst>
                <a:tab pos="457200" algn="l"/>
              </a:tabLst>
            </a:pPr>
            <a:r>
              <a:rPr lang="en-US" sz="2500">
                <a:effectLst/>
                <a:ea typeface="+mn-ea"/>
                <a:cs typeface="+mn-cs"/>
              </a:rPr>
              <a:t>There is a new “Receiving Ryan White-funded Medical or Dental Assistance” field is being added and will be captured/updated at program enrollment, annual assessment, and program exit</a:t>
            </a:r>
            <a:r>
              <a:rPr lang="en-US" sz="2400">
                <a:effectLst/>
                <a:ea typeface="+mn-ea"/>
                <a:cs typeface="+mn-cs"/>
              </a:rPr>
              <a:t>.</a:t>
            </a:r>
          </a:p>
        </p:txBody>
      </p:sp>
    </p:spTree>
    <p:extLst>
      <p:ext uri="{BB962C8B-B14F-4D97-AF65-F5344CB8AC3E}">
        <p14:creationId xmlns:p14="http://schemas.microsoft.com/office/powerpoint/2010/main" val="4148243525"/>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3E73-E763-4CE7-9BFF-B3A6F348BC4D}"/>
              </a:ext>
            </a:extLst>
          </p:cNvPr>
          <p:cNvSpPr>
            <a:spLocks noGrp="1"/>
          </p:cNvSpPr>
          <p:nvPr>
            <p:ph type="title"/>
          </p:nvPr>
        </p:nvSpPr>
        <p:spPr>
          <a:xfrm>
            <a:off x="1682057" y="1097280"/>
            <a:ext cx="7199845" cy="10863072"/>
          </a:xfrm>
        </p:spPr>
        <p:txBody>
          <a:bodyPr vert="horz" lIns="91440" tIns="45720" rIns="91440" bIns="45720" rtlCol="0" anchor="ctr">
            <a:normAutofit/>
          </a:bodyPr>
          <a:lstStyle/>
          <a:p>
            <a:pPr defTabSz="914400"/>
            <a:r>
              <a:rPr lang="en-US" sz="9100" kern="1200">
                <a:solidFill>
                  <a:schemeClr val="tx1"/>
                </a:solidFill>
                <a:latin typeface="+mj-lt"/>
                <a:ea typeface="+mj-ea"/>
                <a:cs typeface="+mj-cs"/>
              </a:rPr>
              <a:t>2022 Data Standards: Updates to Existing Data Elements</a:t>
            </a:r>
          </a:p>
        </p:txBody>
      </p:sp>
      <p:sp>
        <p:nvSpPr>
          <p:cNvPr id="3" name="Text Placeholder 2">
            <a:extLst>
              <a:ext uri="{FF2B5EF4-FFF2-40B4-BE49-F238E27FC236}">
                <a16:creationId xmlns:a16="http://schemas.microsoft.com/office/drawing/2014/main" id="{B5F9CE41-6123-4459-8032-5B0AE85D7A77}"/>
              </a:ext>
            </a:extLst>
          </p:cNvPr>
          <p:cNvSpPr>
            <a:spLocks noGrp="1"/>
          </p:cNvSpPr>
          <p:nvPr>
            <p:ph type="body" sz="quarter" idx="10"/>
          </p:nvPr>
        </p:nvSpPr>
        <p:spPr>
          <a:xfrm>
            <a:off x="10250165" y="1104182"/>
            <a:ext cx="12445429" cy="10863072"/>
          </a:xfrm>
        </p:spPr>
        <p:txBody>
          <a:bodyPr vert="horz" lIns="91440" tIns="45720" rIns="91440" bIns="45720" rtlCol="0" anchor="ctr">
            <a:normAutofit/>
          </a:bodyPr>
          <a:lstStyle/>
          <a:p>
            <a:pPr marL="0" marR="0">
              <a:spcBef>
                <a:spcPts val="0"/>
              </a:spcBef>
              <a:spcAft>
                <a:spcPts val="0"/>
              </a:spcAft>
            </a:pPr>
            <a:r>
              <a:rPr lang="en-US" sz="2500" b="1">
                <a:solidFill>
                  <a:schemeClr val="tx2"/>
                </a:solidFill>
                <a:effectLst/>
                <a:ea typeface="Times New Roman" panose="02020603050405020304" pitchFamily="18" charset="0"/>
              </a:rPr>
              <a:t>RHY Service Connections</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“Substance abuse treatment” is being revised to “substance use disorder treatment”</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“Substance Abuse Ed/Prevention Services” is being revised to “Substance Use disorder Ed/Prevention Services”</a:t>
            </a:r>
            <a:endParaRPr lang="en-US" sz="2500">
              <a:solidFill>
                <a:schemeClr val="tx2"/>
              </a:solidFill>
              <a:effectLst/>
              <a:ea typeface="Calibri" panose="020F0502020204030204" pitchFamily="34" charset="0"/>
            </a:endParaRPr>
          </a:p>
          <a:p>
            <a:pPr marL="0" marR="0">
              <a:spcBef>
                <a:spcPts val="0"/>
              </a:spcBef>
              <a:spcAft>
                <a:spcPts val="0"/>
              </a:spcAft>
            </a:pPr>
            <a:r>
              <a:rPr lang="en-US" sz="2500" b="1">
                <a:solidFill>
                  <a:schemeClr val="tx2"/>
                </a:solidFill>
                <a:effectLst/>
                <a:ea typeface="Times New Roman" panose="02020603050405020304" pitchFamily="18" charset="0"/>
              </a:rPr>
              <a:t>Formerly a Ward of Juvenile Justice System</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 “If Yes for ‘Formerly a Ward of Child Welfare or Foster Care Agency’” is being revised to “If Yes for ‘Formerly a Ward of Juvenile Justice System.’”</a:t>
            </a:r>
            <a:endParaRPr lang="en-US" sz="2500">
              <a:solidFill>
                <a:schemeClr val="tx2"/>
              </a:solidFill>
              <a:effectLst/>
              <a:ea typeface="Calibri" panose="020F0502020204030204" pitchFamily="34" charset="0"/>
            </a:endParaRPr>
          </a:p>
          <a:p>
            <a:pPr marL="0" marR="0">
              <a:spcBef>
                <a:spcPts val="0"/>
              </a:spcBef>
              <a:spcAft>
                <a:spcPts val="0"/>
              </a:spcAft>
            </a:pPr>
            <a:r>
              <a:rPr lang="en-US" sz="2500" b="1">
                <a:solidFill>
                  <a:schemeClr val="tx2"/>
                </a:solidFill>
                <a:effectLst/>
                <a:ea typeface="Times New Roman" panose="02020603050405020304" pitchFamily="18" charset="0"/>
              </a:rPr>
              <a:t>Funding Sources</a:t>
            </a:r>
            <a:endParaRPr lang="en-US" sz="2500">
              <a:solidFill>
                <a:schemeClr val="tx2"/>
              </a:solidFill>
              <a:effectLst/>
              <a:ea typeface="Calibri" panose="020F0502020204030204" pitchFamily="34" charset="0"/>
            </a:endParaRPr>
          </a:p>
          <a:p>
            <a:pPr marL="0" marR="0">
              <a:spcBef>
                <a:spcPts val="0"/>
              </a:spcBef>
              <a:spcAft>
                <a:spcPts val="0"/>
              </a:spcAft>
            </a:pPr>
            <a:r>
              <a:rPr lang="en-US" sz="2500">
                <a:solidFill>
                  <a:schemeClr val="tx2"/>
                </a:solidFill>
                <a:effectLst/>
                <a:ea typeface="Times New Roman" panose="02020603050405020304" pitchFamily="18" charset="0"/>
              </a:rPr>
              <a:t>The following new Funding Sources are being added:</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HUD: CoC - Joint Component RRH/PSH</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HUD: HOME (ARP)</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HUD: PIH (Emergency Housing Voucher)</a:t>
            </a:r>
            <a:endParaRPr lang="en-US" sz="2500">
              <a:solidFill>
                <a:schemeClr val="tx2"/>
              </a:solidFill>
              <a:effectLst/>
              <a:ea typeface="Calibri" panose="020F0502020204030204" pitchFamily="34" charset="0"/>
            </a:endParaRPr>
          </a:p>
          <a:p>
            <a:pPr marL="0" marR="0">
              <a:spcBef>
                <a:spcPts val="0"/>
              </a:spcBef>
              <a:spcAft>
                <a:spcPts val="0"/>
              </a:spcAft>
            </a:pPr>
            <a:r>
              <a:rPr lang="en-US" sz="2500" b="1">
                <a:solidFill>
                  <a:schemeClr val="tx2"/>
                </a:solidFill>
                <a:effectLst/>
                <a:ea typeface="Times New Roman" panose="02020603050405020304" pitchFamily="18" charset="0"/>
              </a:rPr>
              <a:t>Mental Health Problem</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“Mental Health Problem” is being revised to “Mental Health Disorder </a:t>
            </a:r>
            <a:endParaRPr lang="en-US" sz="2500">
              <a:solidFill>
                <a:schemeClr val="tx2"/>
              </a:solidFill>
              <a:effectLst/>
              <a:ea typeface="Calibri" panose="020F0502020204030204" pitchFamily="34" charset="0"/>
            </a:endParaRPr>
          </a:p>
          <a:p>
            <a:pPr marL="0" marR="0">
              <a:spcBef>
                <a:spcPts val="0"/>
              </a:spcBef>
              <a:spcAft>
                <a:spcPts val="0"/>
              </a:spcAft>
            </a:pPr>
            <a:r>
              <a:rPr lang="en-US" sz="2500" b="1">
                <a:solidFill>
                  <a:schemeClr val="tx2"/>
                </a:solidFill>
                <a:effectLst/>
                <a:ea typeface="Times New Roman" panose="02020603050405020304" pitchFamily="18" charset="0"/>
              </a:rPr>
              <a:t>Substance Use Problem</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Substance Use Problem” is being revised to “Substance Use Disorder” </a:t>
            </a:r>
            <a:endParaRPr lang="en-US" sz="2500">
              <a:solidFill>
                <a:schemeClr val="tx2"/>
              </a:solidFill>
              <a:effectLst/>
              <a:ea typeface="Calibri" panose="020F0502020204030204" pitchFamily="34" charset="0"/>
            </a:endParaRPr>
          </a:p>
          <a:p>
            <a:pPr marL="0" marR="0">
              <a:spcBef>
                <a:spcPts val="0"/>
              </a:spcBef>
              <a:spcAft>
                <a:spcPts val="0"/>
              </a:spcAft>
            </a:pPr>
            <a:r>
              <a:rPr lang="en-US" sz="2500" b="1">
                <a:solidFill>
                  <a:schemeClr val="tx2"/>
                </a:solidFill>
                <a:effectLst/>
                <a:ea typeface="Times New Roman" panose="02020603050405020304" pitchFamily="18" charset="0"/>
              </a:rPr>
              <a:t>General Health Status</a:t>
            </a:r>
            <a:endParaRPr lang="en-US" sz="2500">
              <a:solidFill>
                <a:schemeClr val="tx2"/>
              </a:solidFill>
              <a:effectLst/>
              <a:ea typeface="Calibri" panose="020F0502020204030204" pitchFamily="34" charset="0"/>
            </a:endParaRPr>
          </a:p>
          <a:p>
            <a:pPr marL="0" marR="0">
              <a:spcBef>
                <a:spcPts val="0"/>
              </a:spcBef>
              <a:spcAft>
                <a:spcPts val="0"/>
              </a:spcAft>
            </a:pPr>
            <a:r>
              <a:rPr lang="en-US" sz="2500">
                <a:solidFill>
                  <a:schemeClr val="tx2"/>
                </a:solidFill>
                <a:effectLst/>
                <a:ea typeface="Times New Roman" panose="02020603050405020304" pitchFamily="18" charset="0"/>
              </a:rPr>
              <a:t>The following Program Components and Project Types will now be required to collect General Health Status:</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Funder: Program-Component:</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HUD: HUD-VASH - Collection required for HUD/VASH-OTH</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HHS: RHY - Collection required for all components except for Street Outreach</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HUD: CoC - Permanent Supportive Housing</a:t>
            </a:r>
            <a:endParaRPr lang="en-US" sz="2500">
              <a:solidFill>
                <a:schemeClr val="tx2"/>
              </a:solidFill>
              <a:effectLst/>
              <a:ea typeface="Calibri" panose="020F0502020204030204" pitchFamily="34" charset="0"/>
            </a:endParaRPr>
          </a:p>
          <a:p>
            <a:pPr marL="0" marR="0">
              <a:spcBef>
                <a:spcPts val="0"/>
              </a:spcBef>
              <a:spcAft>
                <a:spcPts val="0"/>
              </a:spcAft>
            </a:pPr>
            <a:r>
              <a:rPr lang="en-US" sz="2500">
                <a:solidFill>
                  <a:schemeClr val="tx2"/>
                </a:solidFill>
                <a:effectLst/>
                <a:ea typeface="Times New Roman" panose="02020603050405020304" pitchFamily="18" charset="0"/>
              </a:rPr>
              <a:t>Project Type Applicability:</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Emergency Shelter</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Transitional Housing</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PH - Permanent Supportive Housing</a:t>
            </a:r>
            <a:endParaRPr lang="en-US" sz="2500">
              <a:solidFill>
                <a:schemeClr val="tx2"/>
              </a:solidFill>
              <a:effectLst/>
              <a:ea typeface="Calibri" panose="020F0502020204030204" pitchFamily="34" charset="0"/>
            </a:endParaRPr>
          </a:p>
          <a:p>
            <a:pPr marL="1371668" lvl="1" indent="-342900">
              <a:spcBef>
                <a:spcPts val="0"/>
              </a:spcBef>
              <a:buSzPts val="1000"/>
              <a:buFont typeface="Symbol" panose="05050102010706020507" pitchFamily="18" charset="2"/>
              <a:buChar char=""/>
              <a:tabLst>
                <a:tab pos="457200" algn="l"/>
              </a:tabLst>
            </a:pPr>
            <a:r>
              <a:rPr lang="en-US" sz="2500">
                <a:solidFill>
                  <a:schemeClr val="tx2"/>
                </a:solidFill>
                <a:effectLst/>
                <a:ea typeface="Times New Roman" panose="02020603050405020304" pitchFamily="18" charset="0"/>
              </a:rPr>
              <a:t>RH - Rapid Rehousing</a:t>
            </a:r>
            <a:endParaRPr lang="en-US" sz="2500">
              <a:solidFill>
                <a:schemeClr val="tx2"/>
              </a:solidFill>
              <a:effectLst/>
              <a:ea typeface="Calibri" panose="020F0502020204030204" pitchFamily="34" charset="0"/>
            </a:endParaRPr>
          </a:p>
          <a:p>
            <a:pPr indent="-228600" defTabSz="914400">
              <a:buFont typeface="Arial" panose="020B0604020202020204" pitchFamily="34" charset="0"/>
              <a:buChar char="•"/>
            </a:pPr>
            <a:endParaRPr lang="en-US" sz="2100">
              <a:ea typeface="+mn-ea"/>
              <a:cs typeface="+mn-cs"/>
            </a:endParaRPr>
          </a:p>
        </p:txBody>
      </p:sp>
    </p:spTree>
    <p:extLst>
      <p:ext uri="{BB962C8B-B14F-4D97-AF65-F5344CB8AC3E}">
        <p14:creationId xmlns:p14="http://schemas.microsoft.com/office/powerpoint/2010/main" val="4261833242"/>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AC3E0D8-FE61-43B7-936A-4E46E6D8A05E}"/>
              </a:ext>
            </a:extLst>
          </p:cNvPr>
          <p:cNvSpPr>
            <a:spLocks noGrp="1"/>
          </p:cNvSpPr>
          <p:nvPr>
            <p:ph type="title"/>
          </p:nvPr>
        </p:nvSpPr>
        <p:spPr>
          <a:xfrm>
            <a:off x="1675963" y="730250"/>
            <a:ext cx="21025723" cy="2651126"/>
          </a:xfrm>
        </p:spPr>
        <p:txBody>
          <a:bodyPr vert="horz" lIns="91440" tIns="45720" rIns="91440" bIns="45720" rtlCol="0" anchor="ctr">
            <a:normAutofit/>
          </a:bodyPr>
          <a:lstStyle/>
          <a:p>
            <a:pPr defTabSz="914400"/>
            <a:r>
              <a:rPr lang="en-US" sz="9100" kern="1200">
                <a:solidFill>
                  <a:schemeClr val="tx1"/>
                </a:solidFill>
                <a:latin typeface="+mj-lt"/>
                <a:ea typeface="+mj-ea"/>
                <a:cs typeface="+mj-cs"/>
              </a:rPr>
              <a:t>2022 Data Standards: New Data Elements</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723" y="3354746"/>
            <a:ext cx="21702203" cy="36576"/>
          </a:xfrm>
          <a:custGeom>
            <a:avLst/>
            <a:gdLst>
              <a:gd name="connsiteX0" fmla="*/ 0 w 21702203"/>
              <a:gd name="connsiteY0" fmla="*/ 0 h 36576"/>
              <a:gd name="connsiteX1" fmla="*/ 1112238 w 21702203"/>
              <a:gd name="connsiteY1" fmla="*/ 0 h 36576"/>
              <a:gd name="connsiteX2" fmla="*/ 1790432 w 21702203"/>
              <a:gd name="connsiteY2" fmla="*/ 0 h 36576"/>
              <a:gd name="connsiteX3" fmla="*/ 2034582 w 21702203"/>
              <a:gd name="connsiteY3" fmla="*/ 0 h 36576"/>
              <a:gd name="connsiteX4" fmla="*/ 2278731 w 21702203"/>
              <a:gd name="connsiteY4" fmla="*/ 0 h 36576"/>
              <a:gd name="connsiteX5" fmla="*/ 2522881 w 21702203"/>
              <a:gd name="connsiteY5" fmla="*/ 0 h 36576"/>
              <a:gd name="connsiteX6" fmla="*/ 2767031 w 21702203"/>
              <a:gd name="connsiteY6" fmla="*/ 0 h 36576"/>
              <a:gd name="connsiteX7" fmla="*/ 3228203 w 21702203"/>
              <a:gd name="connsiteY7" fmla="*/ 0 h 36576"/>
              <a:gd name="connsiteX8" fmla="*/ 3472352 w 21702203"/>
              <a:gd name="connsiteY8" fmla="*/ 0 h 36576"/>
              <a:gd name="connsiteX9" fmla="*/ 3933524 w 21702203"/>
              <a:gd name="connsiteY9" fmla="*/ 0 h 36576"/>
              <a:gd name="connsiteX10" fmla="*/ 4828740 w 21702203"/>
              <a:gd name="connsiteY10" fmla="*/ 0 h 36576"/>
              <a:gd name="connsiteX11" fmla="*/ 5072890 w 21702203"/>
              <a:gd name="connsiteY11" fmla="*/ 0 h 36576"/>
              <a:gd name="connsiteX12" fmla="*/ 5100018 w 21702203"/>
              <a:gd name="connsiteY12" fmla="*/ 0 h 36576"/>
              <a:gd name="connsiteX13" fmla="*/ 6212256 w 21702203"/>
              <a:gd name="connsiteY13" fmla="*/ 0 h 36576"/>
              <a:gd name="connsiteX14" fmla="*/ 6239383 w 21702203"/>
              <a:gd name="connsiteY14" fmla="*/ 0 h 36576"/>
              <a:gd name="connsiteX15" fmla="*/ 6917577 w 21702203"/>
              <a:gd name="connsiteY15" fmla="*/ 0 h 36576"/>
              <a:gd name="connsiteX16" fmla="*/ 6944705 w 21702203"/>
              <a:gd name="connsiteY16" fmla="*/ 0 h 36576"/>
              <a:gd name="connsiteX17" fmla="*/ 7839921 w 21702203"/>
              <a:gd name="connsiteY17" fmla="*/ 0 h 36576"/>
              <a:gd name="connsiteX18" fmla="*/ 8518115 w 21702203"/>
              <a:gd name="connsiteY18" fmla="*/ 0 h 36576"/>
              <a:gd name="connsiteX19" fmla="*/ 9413331 w 21702203"/>
              <a:gd name="connsiteY19" fmla="*/ 0 h 36576"/>
              <a:gd name="connsiteX20" fmla="*/ 10091524 w 21702203"/>
              <a:gd name="connsiteY20" fmla="*/ 0 h 36576"/>
              <a:gd name="connsiteX21" fmla="*/ 10986740 w 21702203"/>
              <a:gd name="connsiteY21" fmla="*/ 0 h 36576"/>
              <a:gd name="connsiteX22" fmla="*/ 11881956 w 21702203"/>
              <a:gd name="connsiteY22" fmla="*/ 0 h 36576"/>
              <a:gd name="connsiteX23" fmla="*/ 12994194 w 21702203"/>
              <a:gd name="connsiteY23" fmla="*/ 0 h 36576"/>
              <a:gd name="connsiteX24" fmla="*/ 13021322 w 21702203"/>
              <a:gd name="connsiteY24" fmla="*/ 0 h 36576"/>
              <a:gd name="connsiteX25" fmla="*/ 13048450 w 21702203"/>
              <a:gd name="connsiteY25" fmla="*/ 0 h 36576"/>
              <a:gd name="connsiteX26" fmla="*/ 14160687 w 21702203"/>
              <a:gd name="connsiteY26" fmla="*/ 0 h 36576"/>
              <a:gd name="connsiteX27" fmla="*/ 14621859 w 21702203"/>
              <a:gd name="connsiteY27" fmla="*/ 0 h 36576"/>
              <a:gd name="connsiteX28" fmla="*/ 15734097 w 21702203"/>
              <a:gd name="connsiteY28" fmla="*/ 0 h 36576"/>
              <a:gd name="connsiteX29" fmla="*/ 16195269 w 21702203"/>
              <a:gd name="connsiteY29" fmla="*/ 0 h 36576"/>
              <a:gd name="connsiteX30" fmla="*/ 17090485 w 21702203"/>
              <a:gd name="connsiteY30" fmla="*/ 0 h 36576"/>
              <a:gd name="connsiteX31" fmla="*/ 17334635 w 21702203"/>
              <a:gd name="connsiteY31" fmla="*/ 0 h 36576"/>
              <a:gd name="connsiteX32" fmla="*/ 18012828 w 21702203"/>
              <a:gd name="connsiteY32" fmla="*/ 0 h 36576"/>
              <a:gd name="connsiteX33" fmla="*/ 18691022 w 21702203"/>
              <a:gd name="connsiteY33" fmla="*/ 0 h 36576"/>
              <a:gd name="connsiteX34" fmla="*/ 19152194 w 21702203"/>
              <a:gd name="connsiteY34" fmla="*/ 0 h 36576"/>
              <a:gd name="connsiteX35" fmla="*/ 19613366 w 21702203"/>
              <a:gd name="connsiteY35" fmla="*/ 0 h 36576"/>
              <a:gd name="connsiteX36" fmla="*/ 19640494 w 21702203"/>
              <a:gd name="connsiteY36" fmla="*/ 0 h 36576"/>
              <a:gd name="connsiteX37" fmla="*/ 19667621 w 21702203"/>
              <a:gd name="connsiteY37" fmla="*/ 0 h 36576"/>
              <a:gd name="connsiteX38" fmla="*/ 19694749 w 21702203"/>
              <a:gd name="connsiteY38" fmla="*/ 0 h 36576"/>
              <a:gd name="connsiteX39" fmla="*/ 19721877 w 21702203"/>
              <a:gd name="connsiteY39" fmla="*/ 0 h 36576"/>
              <a:gd name="connsiteX40" fmla="*/ 19749005 w 21702203"/>
              <a:gd name="connsiteY40" fmla="*/ 0 h 36576"/>
              <a:gd name="connsiteX41" fmla="*/ 20210177 w 21702203"/>
              <a:gd name="connsiteY41" fmla="*/ 0 h 36576"/>
              <a:gd name="connsiteX42" fmla="*/ 20237304 w 21702203"/>
              <a:gd name="connsiteY42" fmla="*/ 0 h 36576"/>
              <a:gd name="connsiteX43" fmla="*/ 21702203 w 21702203"/>
              <a:gd name="connsiteY43" fmla="*/ 0 h 36576"/>
              <a:gd name="connsiteX44" fmla="*/ 21702203 w 21702203"/>
              <a:gd name="connsiteY44" fmla="*/ 36576 h 36576"/>
              <a:gd name="connsiteX45" fmla="*/ 20806987 w 21702203"/>
              <a:gd name="connsiteY45" fmla="*/ 36576 h 36576"/>
              <a:gd name="connsiteX46" fmla="*/ 20128793 w 21702203"/>
              <a:gd name="connsiteY46" fmla="*/ 36576 h 36576"/>
              <a:gd name="connsiteX47" fmla="*/ 19884643 w 21702203"/>
              <a:gd name="connsiteY47" fmla="*/ 36576 h 36576"/>
              <a:gd name="connsiteX48" fmla="*/ 18772406 w 21702203"/>
              <a:gd name="connsiteY48" fmla="*/ 36576 h 36576"/>
              <a:gd name="connsiteX49" fmla="*/ 17877190 w 21702203"/>
              <a:gd name="connsiteY49" fmla="*/ 36576 h 36576"/>
              <a:gd name="connsiteX50" fmla="*/ 17416018 w 21702203"/>
              <a:gd name="connsiteY50" fmla="*/ 36576 h 36576"/>
              <a:gd name="connsiteX51" fmla="*/ 16303780 w 21702203"/>
              <a:gd name="connsiteY51" fmla="*/ 36576 h 36576"/>
              <a:gd name="connsiteX52" fmla="*/ 15625586 w 21702203"/>
              <a:gd name="connsiteY52" fmla="*/ 36576 h 36576"/>
              <a:gd name="connsiteX53" fmla="*/ 15381436 w 21702203"/>
              <a:gd name="connsiteY53" fmla="*/ 36576 h 36576"/>
              <a:gd name="connsiteX54" fmla="*/ 14269198 w 21702203"/>
              <a:gd name="connsiteY54" fmla="*/ 36576 h 36576"/>
              <a:gd name="connsiteX55" fmla="*/ 14025049 w 21702203"/>
              <a:gd name="connsiteY55" fmla="*/ 36576 h 36576"/>
              <a:gd name="connsiteX56" fmla="*/ 13780899 w 21702203"/>
              <a:gd name="connsiteY56" fmla="*/ 36576 h 36576"/>
              <a:gd name="connsiteX57" fmla="*/ 13102705 w 21702203"/>
              <a:gd name="connsiteY57" fmla="*/ 36576 h 36576"/>
              <a:gd name="connsiteX58" fmla="*/ 12207489 w 21702203"/>
              <a:gd name="connsiteY58" fmla="*/ 36576 h 36576"/>
              <a:gd name="connsiteX59" fmla="*/ 11095251 w 21702203"/>
              <a:gd name="connsiteY59" fmla="*/ 36576 h 36576"/>
              <a:gd name="connsiteX60" fmla="*/ 10851102 w 21702203"/>
              <a:gd name="connsiteY60" fmla="*/ 36576 h 36576"/>
              <a:gd name="connsiteX61" fmla="*/ 10823974 w 21702203"/>
              <a:gd name="connsiteY61" fmla="*/ 36576 h 36576"/>
              <a:gd name="connsiteX62" fmla="*/ 9711736 w 21702203"/>
              <a:gd name="connsiteY62" fmla="*/ 36576 h 36576"/>
              <a:gd name="connsiteX63" fmla="*/ 9467586 w 21702203"/>
              <a:gd name="connsiteY63" fmla="*/ 36576 h 36576"/>
              <a:gd name="connsiteX64" fmla="*/ 9440458 w 21702203"/>
              <a:gd name="connsiteY64" fmla="*/ 36576 h 36576"/>
              <a:gd name="connsiteX65" fmla="*/ 8545242 w 21702203"/>
              <a:gd name="connsiteY65" fmla="*/ 36576 h 36576"/>
              <a:gd name="connsiteX66" fmla="*/ 8518115 w 21702203"/>
              <a:gd name="connsiteY66" fmla="*/ 36576 h 36576"/>
              <a:gd name="connsiteX67" fmla="*/ 7405877 w 21702203"/>
              <a:gd name="connsiteY67" fmla="*/ 36576 h 36576"/>
              <a:gd name="connsiteX68" fmla="*/ 6727683 w 21702203"/>
              <a:gd name="connsiteY68" fmla="*/ 36576 h 36576"/>
              <a:gd name="connsiteX69" fmla="*/ 6266511 w 21702203"/>
              <a:gd name="connsiteY69" fmla="*/ 36576 h 36576"/>
              <a:gd name="connsiteX70" fmla="*/ 6239383 w 21702203"/>
              <a:gd name="connsiteY70" fmla="*/ 36576 h 36576"/>
              <a:gd name="connsiteX71" fmla="*/ 6212256 w 21702203"/>
              <a:gd name="connsiteY71" fmla="*/ 36576 h 36576"/>
              <a:gd name="connsiteX72" fmla="*/ 5534062 w 21702203"/>
              <a:gd name="connsiteY72" fmla="*/ 36576 h 36576"/>
              <a:gd name="connsiteX73" fmla="*/ 4638846 w 21702203"/>
              <a:gd name="connsiteY73" fmla="*/ 36576 h 36576"/>
              <a:gd name="connsiteX74" fmla="*/ 3960652 w 21702203"/>
              <a:gd name="connsiteY74" fmla="*/ 36576 h 36576"/>
              <a:gd name="connsiteX75" fmla="*/ 3065436 w 21702203"/>
              <a:gd name="connsiteY75" fmla="*/ 36576 h 36576"/>
              <a:gd name="connsiteX76" fmla="*/ 2170220 w 21702203"/>
              <a:gd name="connsiteY76" fmla="*/ 36576 h 36576"/>
              <a:gd name="connsiteX77" fmla="*/ 1709048 w 21702203"/>
              <a:gd name="connsiteY77" fmla="*/ 36576 h 36576"/>
              <a:gd name="connsiteX78" fmla="*/ 1247877 w 21702203"/>
              <a:gd name="connsiteY78" fmla="*/ 36576 h 36576"/>
              <a:gd name="connsiteX79" fmla="*/ 786705 w 21702203"/>
              <a:gd name="connsiteY79" fmla="*/ 36576 h 36576"/>
              <a:gd name="connsiteX80" fmla="*/ 0 w 21702203"/>
              <a:gd name="connsiteY80" fmla="*/ 36576 h 36576"/>
              <a:gd name="connsiteX81" fmla="*/ 0 w 21702203"/>
              <a:gd name="connsiteY81" fmla="*/ 0 h 36576"/>
              <a:gd name="connsiteX0" fmla="*/ 0 w 21702203"/>
              <a:gd name="connsiteY0" fmla="*/ 0 h 36576"/>
              <a:gd name="connsiteX1" fmla="*/ 461172 w 21702203"/>
              <a:gd name="connsiteY1" fmla="*/ 0 h 36576"/>
              <a:gd name="connsiteX2" fmla="*/ 488300 w 21702203"/>
              <a:gd name="connsiteY2" fmla="*/ 0 h 36576"/>
              <a:gd name="connsiteX3" fmla="*/ 1600537 w 21702203"/>
              <a:gd name="connsiteY3" fmla="*/ 0 h 36576"/>
              <a:gd name="connsiteX4" fmla="*/ 2061709 w 21702203"/>
              <a:gd name="connsiteY4" fmla="*/ 0 h 36576"/>
              <a:gd name="connsiteX5" fmla="*/ 2522881 w 21702203"/>
              <a:gd name="connsiteY5" fmla="*/ 0 h 36576"/>
              <a:gd name="connsiteX6" fmla="*/ 3635119 w 21702203"/>
              <a:gd name="connsiteY6" fmla="*/ 0 h 36576"/>
              <a:gd name="connsiteX7" fmla="*/ 3879269 w 21702203"/>
              <a:gd name="connsiteY7" fmla="*/ 0 h 36576"/>
              <a:gd name="connsiteX8" fmla="*/ 4991507 w 21702203"/>
              <a:gd name="connsiteY8" fmla="*/ 0 h 36576"/>
              <a:gd name="connsiteX9" fmla="*/ 6103745 w 21702203"/>
              <a:gd name="connsiteY9" fmla="*/ 0 h 36576"/>
              <a:gd name="connsiteX10" fmla="*/ 6781938 w 21702203"/>
              <a:gd name="connsiteY10" fmla="*/ 0 h 36576"/>
              <a:gd name="connsiteX11" fmla="*/ 7360302 w 21702203"/>
              <a:gd name="connsiteY11" fmla="*/ 0 h 36576"/>
              <a:gd name="connsiteX12" fmla="*/ 7894176 w 21702203"/>
              <a:gd name="connsiteY12" fmla="*/ 0 h 36576"/>
              <a:gd name="connsiteX13" fmla="*/ 8355348 w 21702203"/>
              <a:gd name="connsiteY13" fmla="*/ 0 h 36576"/>
              <a:gd name="connsiteX14" fmla="*/ 8816520 w 21702203"/>
              <a:gd name="connsiteY14" fmla="*/ 0 h 36576"/>
              <a:gd name="connsiteX15" fmla="*/ 9711736 w 21702203"/>
              <a:gd name="connsiteY15" fmla="*/ 0 h 36576"/>
              <a:gd name="connsiteX16" fmla="*/ 10172908 w 21702203"/>
              <a:gd name="connsiteY16" fmla="*/ 0 h 36576"/>
              <a:gd name="connsiteX17" fmla="*/ 11285146 w 21702203"/>
              <a:gd name="connsiteY17" fmla="*/ 0 h 36576"/>
              <a:gd name="connsiteX18" fmla="*/ 12397383 w 21702203"/>
              <a:gd name="connsiteY18" fmla="*/ 0 h 36576"/>
              <a:gd name="connsiteX19" fmla="*/ 13075577 w 21702203"/>
              <a:gd name="connsiteY19" fmla="*/ 0 h 36576"/>
              <a:gd name="connsiteX20" fmla="*/ 13536749 w 21702203"/>
              <a:gd name="connsiteY20" fmla="*/ 0 h 36576"/>
              <a:gd name="connsiteX21" fmla="*/ 13563877 w 21702203"/>
              <a:gd name="connsiteY21" fmla="*/ 0 h 36576"/>
              <a:gd name="connsiteX22" fmla="*/ 13808027 w 21702203"/>
              <a:gd name="connsiteY22" fmla="*/ 0 h 36576"/>
              <a:gd name="connsiteX23" fmla="*/ 14052176 w 21702203"/>
              <a:gd name="connsiteY23" fmla="*/ 0 h 36576"/>
              <a:gd name="connsiteX24" fmla="*/ 14513348 w 21702203"/>
              <a:gd name="connsiteY24" fmla="*/ 0 h 36576"/>
              <a:gd name="connsiteX25" fmla="*/ 15625586 w 21702203"/>
              <a:gd name="connsiteY25" fmla="*/ 0 h 36576"/>
              <a:gd name="connsiteX26" fmla="*/ 16303780 w 21702203"/>
              <a:gd name="connsiteY26" fmla="*/ 0 h 36576"/>
              <a:gd name="connsiteX27" fmla="*/ 16764952 w 21702203"/>
              <a:gd name="connsiteY27" fmla="*/ 0 h 36576"/>
              <a:gd name="connsiteX28" fmla="*/ 16792080 w 21702203"/>
              <a:gd name="connsiteY28" fmla="*/ 0 h 36576"/>
              <a:gd name="connsiteX29" fmla="*/ 16819207 w 21702203"/>
              <a:gd name="connsiteY29" fmla="*/ 0 h 36576"/>
              <a:gd name="connsiteX30" fmla="*/ 17714423 w 21702203"/>
              <a:gd name="connsiteY30" fmla="*/ 0 h 36576"/>
              <a:gd name="connsiteX31" fmla="*/ 17958573 w 21702203"/>
              <a:gd name="connsiteY31" fmla="*/ 0 h 36576"/>
              <a:gd name="connsiteX32" fmla="*/ 19070811 w 21702203"/>
              <a:gd name="connsiteY32" fmla="*/ 0 h 36576"/>
              <a:gd name="connsiteX33" fmla="*/ 19531983 w 21702203"/>
              <a:gd name="connsiteY33" fmla="*/ 0 h 36576"/>
              <a:gd name="connsiteX34" fmla="*/ 19559110 w 21702203"/>
              <a:gd name="connsiteY34" fmla="*/ 0 h 36576"/>
              <a:gd name="connsiteX35" fmla="*/ 20454326 w 21702203"/>
              <a:gd name="connsiteY35" fmla="*/ 0 h 36576"/>
              <a:gd name="connsiteX36" fmla="*/ 20698476 w 21702203"/>
              <a:gd name="connsiteY36" fmla="*/ 0 h 36576"/>
              <a:gd name="connsiteX37" fmla="*/ 21702203 w 21702203"/>
              <a:gd name="connsiteY37" fmla="*/ 0 h 36576"/>
              <a:gd name="connsiteX38" fmla="*/ 21702203 w 21702203"/>
              <a:gd name="connsiteY38" fmla="*/ 36576 h 36576"/>
              <a:gd name="connsiteX39" fmla="*/ 21458053 w 21702203"/>
              <a:gd name="connsiteY39" fmla="*/ 36576 h 36576"/>
              <a:gd name="connsiteX40" fmla="*/ 21430925 w 21702203"/>
              <a:gd name="connsiteY40" fmla="*/ 36576 h 36576"/>
              <a:gd name="connsiteX41" fmla="*/ 21186776 w 21702203"/>
              <a:gd name="connsiteY41" fmla="*/ 36576 h 36576"/>
              <a:gd name="connsiteX42" fmla="*/ 20725604 w 21702203"/>
              <a:gd name="connsiteY42" fmla="*/ 36576 h 36576"/>
              <a:gd name="connsiteX43" fmla="*/ 20047410 w 21702203"/>
              <a:gd name="connsiteY43" fmla="*/ 36576 h 36576"/>
              <a:gd name="connsiteX44" fmla="*/ 19803260 w 21702203"/>
              <a:gd name="connsiteY44" fmla="*/ 36576 h 36576"/>
              <a:gd name="connsiteX45" fmla="*/ 18691022 w 21702203"/>
              <a:gd name="connsiteY45" fmla="*/ 36576 h 36576"/>
              <a:gd name="connsiteX46" fmla="*/ 18012828 w 21702203"/>
              <a:gd name="connsiteY46" fmla="*/ 36576 h 36576"/>
              <a:gd name="connsiteX47" fmla="*/ 16900591 w 21702203"/>
              <a:gd name="connsiteY47" fmla="*/ 36576 h 36576"/>
              <a:gd name="connsiteX48" fmla="*/ 16005375 w 21702203"/>
              <a:gd name="connsiteY48" fmla="*/ 36576 h 36576"/>
              <a:gd name="connsiteX49" fmla="*/ 15544203 w 21702203"/>
              <a:gd name="connsiteY49" fmla="*/ 36576 h 36576"/>
              <a:gd name="connsiteX50" fmla="*/ 14648987 w 21702203"/>
              <a:gd name="connsiteY50" fmla="*/ 36576 h 36576"/>
              <a:gd name="connsiteX51" fmla="*/ 14404837 w 21702203"/>
              <a:gd name="connsiteY51" fmla="*/ 36576 h 36576"/>
              <a:gd name="connsiteX52" fmla="*/ 13726643 w 21702203"/>
              <a:gd name="connsiteY52" fmla="*/ 36576 h 36576"/>
              <a:gd name="connsiteX53" fmla="*/ 13699516 w 21702203"/>
              <a:gd name="connsiteY53" fmla="*/ 36576 h 36576"/>
              <a:gd name="connsiteX54" fmla="*/ 12587278 w 21702203"/>
              <a:gd name="connsiteY54" fmla="*/ 36576 h 36576"/>
              <a:gd name="connsiteX55" fmla="*/ 11909084 w 21702203"/>
              <a:gd name="connsiteY55" fmla="*/ 36576 h 36576"/>
              <a:gd name="connsiteX56" fmla="*/ 10796846 w 21702203"/>
              <a:gd name="connsiteY56" fmla="*/ 36576 h 36576"/>
              <a:gd name="connsiteX57" fmla="*/ 10335674 w 21702203"/>
              <a:gd name="connsiteY57" fmla="*/ 36576 h 36576"/>
              <a:gd name="connsiteX58" fmla="*/ 10091524 w 21702203"/>
              <a:gd name="connsiteY58" fmla="*/ 36576 h 36576"/>
              <a:gd name="connsiteX59" fmla="*/ 9413331 w 21702203"/>
              <a:gd name="connsiteY59" fmla="*/ 36576 h 36576"/>
              <a:gd name="connsiteX60" fmla="*/ 8518115 w 21702203"/>
              <a:gd name="connsiteY60" fmla="*/ 36576 h 36576"/>
              <a:gd name="connsiteX61" fmla="*/ 7405877 w 21702203"/>
              <a:gd name="connsiteY61" fmla="*/ 36576 h 36576"/>
              <a:gd name="connsiteX62" fmla="*/ 6510661 w 21702203"/>
              <a:gd name="connsiteY62" fmla="*/ 36576 h 36576"/>
              <a:gd name="connsiteX63" fmla="*/ 5398423 w 21702203"/>
              <a:gd name="connsiteY63" fmla="*/ 36576 h 36576"/>
              <a:gd name="connsiteX64" fmla="*/ 4950815 w 21702203"/>
              <a:gd name="connsiteY64" fmla="*/ 36576 h 36576"/>
              <a:gd name="connsiteX65" fmla="*/ 4503207 w 21702203"/>
              <a:gd name="connsiteY65" fmla="*/ 36576 h 36576"/>
              <a:gd name="connsiteX66" fmla="*/ 4259057 w 21702203"/>
              <a:gd name="connsiteY66" fmla="*/ 36576 h 36576"/>
              <a:gd name="connsiteX67" fmla="*/ 3363841 w 21702203"/>
              <a:gd name="connsiteY67" fmla="*/ 36576 h 36576"/>
              <a:gd name="connsiteX68" fmla="*/ 2902670 w 21702203"/>
              <a:gd name="connsiteY68" fmla="*/ 36576 h 36576"/>
              <a:gd name="connsiteX69" fmla="*/ 2658520 w 21702203"/>
              <a:gd name="connsiteY69" fmla="*/ 36576 h 36576"/>
              <a:gd name="connsiteX70" fmla="*/ 2631392 w 21702203"/>
              <a:gd name="connsiteY70" fmla="*/ 36576 h 36576"/>
              <a:gd name="connsiteX71" fmla="*/ 2387242 w 21702203"/>
              <a:gd name="connsiteY71" fmla="*/ 36576 h 36576"/>
              <a:gd name="connsiteX72" fmla="*/ 2143093 w 21702203"/>
              <a:gd name="connsiteY72" fmla="*/ 36576 h 36576"/>
              <a:gd name="connsiteX73" fmla="*/ 1464899 w 21702203"/>
              <a:gd name="connsiteY73" fmla="*/ 36576 h 36576"/>
              <a:gd name="connsiteX74" fmla="*/ 786705 w 21702203"/>
              <a:gd name="connsiteY74" fmla="*/ 36576 h 36576"/>
              <a:gd name="connsiteX75" fmla="*/ 0 w 21702203"/>
              <a:gd name="connsiteY75" fmla="*/ 36576 h 36576"/>
              <a:gd name="connsiteX76" fmla="*/ 0 w 21702203"/>
              <a:gd name="connsiteY76"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702203" h="36576" fill="none" extrusionOk="0">
                <a:moveTo>
                  <a:pt x="0" y="0"/>
                </a:moveTo>
                <a:cubicBezTo>
                  <a:pt x="235039" y="40515"/>
                  <a:pt x="852050" y="30982"/>
                  <a:pt x="1112238" y="0"/>
                </a:cubicBezTo>
                <a:cubicBezTo>
                  <a:pt x="1335197" y="48"/>
                  <a:pt x="1600779" y="16175"/>
                  <a:pt x="1790432" y="0"/>
                </a:cubicBezTo>
                <a:cubicBezTo>
                  <a:pt x="1967134" y="24441"/>
                  <a:pt x="1966354" y="2854"/>
                  <a:pt x="2034582" y="0"/>
                </a:cubicBezTo>
                <a:cubicBezTo>
                  <a:pt x="2101930" y="-4813"/>
                  <a:pt x="2172294" y="-2956"/>
                  <a:pt x="2278731" y="0"/>
                </a:cubicBezTo>
                <a:cubicBezTo>
                  <a:pt x="2371552" y="2567"/>
                  <a:pt x="2465051" y="14923"/>
                  <a:pt x="2522881" y="0"/>
                </a:cubicBezTo>
                <a:cubicBezTo>
                  <a:pt x="2595640" y="-11540"/>
                  <a:pt x="2699361" y="24836"/>
                  <a:pt x="2767031" y="0"/>
                </a:cubicBezTo>
                <a:cubicBezTo>
                  <a:pt x="2839179" y="-639"/>
                  <a:pt x="3062990" y="-37445"/>
                  <a:pt x="3228203" y="0"/>
                </a:cubicBezTo>
                <a:cubicBezTo>
                  <a:pt x="3402936" y="23123"/>
                  <a:pt x="3377722" y="8387"/>
                  <a:pt x="3472352" y="0"/>
                </a:cubicBezTo>
                <a:cubicBezTo>
                  <a:pt x="3599469" y="12096"/>
                  <a:pt x="3780292" y="-13943"/>
                  <a:pt x="3933524" y="0"/>
                </a:cubicBezTo>
                <a:cubicBezTo>
                  <a:pt x="4105326" y="31904"/>
                  <a:pt x="4525431" y="6768"/>
                  <a:pt x="4828740" y="0"/>
                </a:cubicBezTo>
                <a:cubicBezTo>
                  <a:pt x="5159561" y="2207"/>
                  <a:pt x="5021762" y="-10018"/>
                  <a:pt x="5072890" y="0"/>
                </a:cubicBezTo>
                <a:cubicBezTo>
                  <a:pt x="5133818" y="3456"/>
                  <a:pt x="5091188" y="-561"/>
                  <a:pt x="5100018" y="0"/>
                </a:cubicBezTo>
                <a:cubicBezTo>
                  <a:pt x="5152570" y="-25104"/>
                  <a:pt x="5790088" y="26861"/>
                  <a:pt x="6212256" y="0"/>
                </a:cubicBezTo>
                <a:cubicBezTo>
                  <a:pt x="6638383" y="21086"/>
                  <a:pt x="6232203" y="-1470"/>
                  <a:pt x="6239383" y="0"/>
                </a:cubicBezTo>
                <a:cubicBezTo>
                  <a:pt x="6242796" y="-14823"/>
                  <a:pt x="6733878" y="-38498"/>
                  <a:pt x="6917577" y="0"/>
                </a:cubicBezTo>
                <a:cubicBezTo>
                  <a:pt x="7083852" y="9935"/>
                  <a:pt x="6938779" y="-892"/>
                  <a:pt x="6944705" y="0"/>
                </a:cubicBezTo>
                <a:cubicBezTo>
                  <a:pt x="6851730" y="24564"/>
                  <a:pt x="7387058" y="-44423"/>
                  <a:pt x="7839921" y="0"/>
                </a:cubicBezTo>
                <a:cubicBezTo>
                  <a:pt x="8263964" y="16376"/>
                  <a:pt x="8323307" y="-23479"/>
                  <a:pt x="8518115" y="0"/>
                </a:cubicBezTo>
                <a:cubicBezTo>
                  <a:pt x="8706476" y="45648"/>
                  <a:pt x="9165489" y="-13603"/>
                  <a:pt x="9413331" y="0"/>
                </a:cubicBezTo>
                <a:cubicBezTo>
                  <a:pt x="9622483" y="15238"/>
                  <a:pt x="9818361" y="-1471"/>
                  <a:pt x="10091524" y="0"/>
                </a:cubicBezTo>
                <a:cubicBezTo>
                  <a:pt x="10347236" y="-14018"/>
                  <a:pt x="10707460" y="49709"/>
                  <a:pt x="10986740" y="0"/>
                </a:cubicBezTo>
                <a:cubicBezTo>
                  <a:pt x="11251722" y="44491"/>
                  <a:pt x="11638645" y="-27166"/>
                  <a:pt x="11881956" y="0"/>
                </a:cubicBezTo>
                <a:cubicBezTo>
                  <a:pt x="12216878" y="-23068"/>
                  <a:pt x="12740487" y="-21230"/>
                  <a:pt x="12994194" y="0"/>
                </a:cubicBezTo>
                <a:cubicBezTo>
                  <a:pt x="13257079" y="21525"/>
                  <a:pt x="13015046" y="1566"/>
                  <a:pt x="13021322" y="0"/>
                </a:cubicBezTo>
                <a:cubicBezTo>
                  <a:pt x="13027336" y="-1198"/>
                  <a:pt x="13035666" y="-882"/>
                  <a:pt x="13048450" y="0"/>
                </a:cubicBezTo>
                <a:cubicBezTo>
                  <a:pt x="13156319" y="-38059"/>
                  <a:pt x="13604262" y="-75192"/>
                  <a:pt x="14160687" y="0"/>
                </a:cubicBezTo>
                <a:cubicBezTo>
                  <a:pt x="14747757" y="-12779"/>
                  <a:pt x="14488507" y="-21198"/>
                  <a:pt x="14621859" y="0"/>
                </a:cubicBezTo>
                <a:cubicBezTo>
                  <a:pt x="14781224" y="24109"/>
                  <a:pt x="15348118" y="2560"/>
                  <a:pt x="15734097" y="0"/>
                </a:cubicBezTo>
                <a:cubicBezTo>
                  <a:pt x="16054095" y="24339"/>
                  <a:pt x="16056315" y="-9077"/>
                  <a:pt x="16195269" y="0"/>
                </a:cubicBezTo>
                <a:cubicBezTo>
                  <a:pt x="16298715" y="-22055"/>
                  <a:pt x="16825851" y="-15734"/>
                  <a:pt x="17090485" y="0"/>
                </a:cubicBezTo>
                <a:cubicBezTo>
                  <a:pt x="17411236" y="-443"/>
                  <a:pt x="17251870" y="-15497"/>
                  <a:pt x="17334635" y="0"/>
                </a:cubicBezTo>
                <a:cubicBezTo>
                  <a:pt x="17440753" y="-21315"/>
                  <a:pt x="17773104" y="15739"/>
                  <a:pt x="18012828" y="0"/>
                </a:cubicBezTo>
                <a:cubicBezTo>
                  <a:pt x="18175211" y="-62554"/>
                  <a:pt x="18436924" y="20649"/>
                  <a:pt x="18691022" y="0"/>
                </a:cubicBezTo>
                <a:cubicBezTo>
                  <a:pt x="18989422" y="-31085"/>
                  <a:pt x="18954546" y="18355"/>
                  <a:pt x="19152194" y="0"/>
                </a:cubicBezTo>
                <a:cubicBezTo>
                  <a:pt x="19351191" y="-5223"/>
                  <a:pt x="19496478" y="-23276"/>
                  <a:pt x="19613366" y="0"/>
                </a:cubicBezTo>
                <a:cubicBezTo>
                  <a:pt x="19735907" y="16739"/>
                  <a:pt x="19626981" y="12"/>
                  <a:pt x="19640494" y="0"/>
                </a:cubicBezTo>
                <a:cubicBezTo>
                  <a:pt x="19653242" y="286"/>
                  <a:pt x="19660900" y="1148"/>
                  <a:pt x="19667621" y="0"/>
                </a:cubicBezTo>
                <a:cubicBezTo>
                  <a:pt x="19675530" y="-2706"/>
                  <a:pt x="19681242" y="62"/>
                  <a:pt x="19694749" y="0"/>
                </a:cubicBezTo>
                <a:cubicBezTo>
                  <a:pt x="19708274" y="260"/>
                  <a:pt x="19712611" y="1790"/>
                  <a:pt x="19721877" y="0"/>
                </a:cubicBezTo>
                <a:cubicBezTo>
                  <a:pt x="19731191" y="-767"/>
                  <a:pt x="19737840" y="60"/>
                  <a:pt x="19749005" y="0"/>
                </a:cubicBezTo>
                <a:cubicBezTo>
                  <a:pt x="19747097" y="-4776"/>
                  <a:pt x="20022040" y="-25367"/>
                  <a:pt x="20210177" y="0"/>
                </a:cubicBezTo>
                <a:cubicBezTo>
                  <a:pt x="20387217" y="4190"/>
                  <a:pt x="20230455" y="1477"/>
                  <a:pt x="20237304" y="0"/>
                </a:cubicBezTo>
                <a:cubicBezTo>
                  <a:pt x="20191139" y="105355"/>
                  <a:pt x="21256335" y="125245"/>
                  <a:pt x="21702203" y="0"/>
                </a:cubicBezTo>
                <a:cubicBezTo>
                  <a:pt x="21700924" y="16215"/>
                  <a:pt x="21704694" y="22267"/>
                  <a:pt x="21702203" y="36576"/>
                </a:cubicBezTo>
                <a:cubicBezTo>
                  <a:pt x="21372798" y="-1232"/>
                  <a:pt x="21058733" y="-8786"/>
                  <a:pt x="20806987" y="36576"/>
                </a:cubicBezTo>
                <a:cubicBezTo>
                  <a:pt x="20574159" y="66519"/>
                  <a:pt x="20298983" y="88140"/>
                  <a:pt x="20128793" y="36576"/>
                </a:cubicBezTo>
                <a:cubicBezTo>
                  <a:pt x="19973778" y="19227"/>
                  <a:pt x="19992538" y="43010"/>
                  <a:pt x="19884643" y="36576"/>
                </a:cubicBezTo>
                <a:cubicBezTo>
                  <a:pt x="19717394" y="-10243"/>
                  <a:pt x="19305013" y="53152"/>
                  <a:pt x="18772406" y="36576"/>
                </a:cubicBezTo>
                <a:cubicBezTo>
                  <a:pt x="18324314" y="83128"/>
                  <a:pt x="18138668" y="82194"/>
                  <a:pt x="17877190" y="36576"/>
                </a:cubicBezTo>
                <a:cubicBezTo>
                  <a:pt x="17626410" y="2547"/>
                  <a:pt x="17555408" y="45226"/>
                  <a:pt x="17416018" y="36576"/>
                </a:cubicBezTo>
                <a:cubicBezTo>
                  <a:pt x="17272075" y="7778"/>
                  <a:pt x="16814810" y="-31447"/>
                  <a:pt x="16303780" y="36576"/>
                </a:cubicBezTo>
                <a:cubicBezTo>
                  <a:pt x="15842891" y="75538"/>
                  <a:pt x="15773207" y="59611"/>
                  <a:pt x="15625586" y="36576"/>
                </a:cubicBezTo>
                <a:cubicBezTo>
                  <a:pt x="15478713" y="10113"/>
                  <a:pt x="15467951" y="30311"/>
                  <a:pt x="15381436" y="36576"/>
                </a:cubicBezTo>
                <a:cubicBezTo>
                  <a:pt x="15317085" y="44585"/>
                  <a:pt x="14545015" y="-5178"/>
                  <a:pt x="14269198" y="36576"/>
                </a:cubicBezTo>
                <a:cubicBezTo>
                  <a:pt x="13957047" y="81570"/>
                  <a:pt x="14088323" y="25176"/>
                  <a:pt x="14025049" y="36576"/>
                </a:cubicBezTo>
                <a:cubicBezTo>
                  <a:pt x="13967368" y="36668"/>
                  <a:pt x="13878571" y="45284"/>
                  <a:pt x="13780899" y="36576"/>
                </a:cubicBezTo>
                <a:cubicBezTo>
                  <a:pt x="13673646" y="50800"/>
                  <a:pt x="13414973" y="78352"/>
                  <a:pt x="13102705" y="36576"/>
                </a:cubicBezTo>
                <a:cubicBezTo>
                  <a:pt x="12793092" y="12740"/>
                  <a:pt x="12382308" y="32877"/>
                  <a:pt x="12207489" y="36576"/>
                </a:cubicBezTo>
                <a:cubicBezTo>
                  <a:pt x="12037659" y="-10277"/>
                  <a:pt x="11313568" y="26814"/>
                  <a:pt x="11095251" y="36576"/>
                </a:cubicBezTo>
                <a:cubicBezTo>
                  <a:pt x="10853411" y="50283"/>
                  <a:pt x="10900603" y="39290"/>
                  <a:pt x="10851102" y="36576"/>
                </a:cubicBezTo>
                <a:cubicBezTo>
                  <a:pt x="10793983" y="31228"/>
                  <a:pt x="10832596" y="38500"/>
                  <a:pt x="10823974" y="36576"/>
                </a:cubicBezTo>
                <a:cubicBezTo>
                  <a:pt x="10826718" y="30000"/>
                  <a:pt x="9968160" y="12141"/>
                  <a:pt x="9711736" y="36576"/>
                </a:cubicBezTo>
                <a:cubicBezTo>
                  <a:pt x="9411496" y="28252"/>
                  <a:pt x="9543903" y="32675"/>
                  <a:pt x="9467586" y="36576"/>
                </a:cubicBezTo>
                <a:cubicBezTo>
                  <a:pt x="9374198" y="27432"/>
                  <a:pt x="9450442" y="35244"/>
                  <a:pt x="9440458" y="36576"/>
                </a:cubicBezTo>
                <a:cubicBezTo>
                  <a:pt x="9388445" y="667"/>
                  <a:pt x="8857536" y="89432"/>
                  <a:pt x="8545242" y="36576"/>
                </a:cubicBezTo>
                <a:cubicBezTo>
                  <a:pt x="8152479" y="31945"/>
                  <a:pt x="8523801" y="35548"/>
                  <a:pt x="8518115" y="36576"/>
                </a:cubicBezTo>
                <a:cubicBezTo>
                  <a:pt x="8576607" y="19921"/>
                  <a:pt x="7768379" y="68627"/>
                  <a:pt x="7405877" y="36576"/>
                </a:cubicBezTo>
                <a:cubicBezTo>
                  <a:pt x="7104171" y="23211"/>
                  <a:pt x="6925456" y="47143"/>
                  <a:pt x="6727683" y="36576"/>
                </a:cubicBezTo>
                <a:cubicBezTo>
                  <a:pt x="6525203" y="42363"/>
                  <a:pt x="6493556" y="24843"/>
                  <a:pt x="6266511" y="36576"/>
                </a:cubicBezTo>
                <a:cubicBezTo>
                  <a:pt x="6041951" y="49306"/>
                  <a:pt x="6249889" y="39481"/>
                  <a:pt x="6239383" y="36576"/>
                </a:cubicBezTo>
                <a:cubicBezTo>
                  <a:pt x="6229544" y="36178"/>
                  <a:pt x="6225546" y="37125"/>
                  <a:pt x="6212256" y="36576"/>
                </a:cubicBezTo>
                <a:cubicBezTo>
                  <a:pt x="6207552" y="21896"/>
                  <a:pt x="5814946" y="2744"/>
                  <a:pt x="5534062" y="36576"/>
                </a:cubicBezTo>
                <a:cubicBezTo>
                  <a:pt x="5208366" y="49164"/>
                  <a:pt x="5015156" y="70333"/>
                  <a:pt x="4638846" y="36576"/>
                </a:cubicBezTo>
                <a:cubicBezTo>
                  <a:pt x="4274857" y="162"/>
                  <a:pt x="4256525" y="16909"/>
                  <a:pt x="3960652" y="36576"/>
                </a:cubicBezTo>
                <a:cubicBezTo>
                  <a:pt x="3633192" y="94932"/>
                  <a:pt x="3307559" y="85453"/>
                  <a:pt x="3065436" y="36576"/>
                </a:cubicBezTo>
                <a:cubicBezTo>
                  <a:pt x="2772920" y="23769"/>
                  <a:pt x="2584107" y="76613"/>
                  <a:pt x="2170220" y="36576"/>
                </a:cubicBezTo>
                <a:cubicBezTo>
                  <a:pt x="1703925" y="-3596"/>
                  <a:pt x="1900087" y="51648"/>
                  <a:pt x="1709048" y="36576"/>
                </a:cubicBezTo>
                <a:cubicBezTo>
                  <a:pt x="1510120" y="23179"/>
                  <a:pt x="1417150" y="44560"/>
                  <a:pt x="1247877" y="36576"/>
                </a:cubicBezTo>
                <a:cubicBezTo>
                  <a:pt x="1044569" y="8691"/>
                  <a:pt x="903119" y="31660"/>
                  <a:pt x="786705" y="36576"/>
                </a:cubicBezTo>
                <a:cubicBezTo>
                  <a:pt x="662091" y="43396"/>
                  <a:pt x="150473" y="19308"/>
                  <a:pt x="0" y="36576"/>
                </a:cubicBezTo>
                <a:cubicBezTo>
                  <a:pt x="327" y="20747"/>
                  <a:pt x="497" y="9257"/>
                  <a:pt x="0" y="0"/>
                </a:cubicBezTo>
                <a:close/>
              </a:path>
              <a:path w="21702203" h="36576" stroke="0" extrusionOk="0">
                <a:moveTo>
                  <a:pt x="0" y="0"/>
                </a:moveTo>
                <a:cubicBezTo>
                  <a:pt x="179430" y="-8107"/>
                  <a:pt x="278189" y="-12457"/>
                  <a:pt x="461172" y="0"/>
                </a:cubicBezTo>
                <a:cubicBezTo>
                  <a:pt x="655663" y="15557"/>
                  <a:pt x="478308" y="1218"/>
                  <a:pt x="488300" y="0"/>
                </a:cubicBezTo>
                <a:cubicBezTo>
                  <a:pt x="446478" y="-11562"/>
                  <a:pt x="1291802" y="-208"/>
                  <a:pt x="1600537" y="0"/>
                </a:cubicBezTo>
                <a:cubicBezTo>
                  <a:pt x="1995558" y="-15027"/>
                  <a:pt x="1978643" y="14887"/>
                  <a:pt x="2061709" y="0"/>
                </a:cubicBezTo>
                <a:cubicBezTo>
                  <a:pt x="2174546" y="-44162"/>
                  <a:pt x="2347567" y="14967"/>
                  <a:pt x="2522881" y="0"/>
                </a:cubicBezTo>
                <a:cubicBezTo>
                  <a:pt x="2643579" y="-39385"/>
                  <a:pt x="3247418" y="-81729"/>
                  <a:pt x="3635119" y="0"/>
                </a:cubicBezTo>
                <a:cubicBezTo>
                  <a:pt x="4048848" y="39934"/>
                  <a:pt x="3797103" y="-1691"/>
                  <a:pt x="3879269" y="0"/>
                </a:cubicBezTo>
                <a:cubicBezTo>
                  <a:pt x="3953774" y="-32095"/>
                  <a:pt x="4531669" y="-86016"/>
                  <a:pt x="4991507" y="0"/>
                </a:cubicBezTo>
                <a:cubicBezTo>
                  <a:pt x="5338714" y="16291"/>
                  <a:pt x="5784176" y="-21109"/>
                  <a:pt x="6103745" y="0"/>
                </a:cubicBezTo>
                <a:cubicBezTo>
                  <a:pt x="6441124" y="12840"/>
                  <a:pt x="6494734" y="-10102"/>
                  <a:pt x="6781938" y="0"/>
                </a:cubicBezTo>
                <a:cubicBezTo>
                  <a:pt x="6916827" y="5178"/>
                  <a:pt x="7084728" y="-25989"/>
                  <a:pt x="7360302" y="0"/>
                </a:cubicBezTo>
                <a:cubicBezTo>
                  <a:pt x="7635876" y="25989"/>
                  <a:pt x="7686277" y="-18182"/>
                  <a:pt x="7894176" y="0"/>
                </a:cubicBezTo>
                <a:cubicBezTo>
                  <a:pt x="8372225" y="31266"/>
                  <a:pt x="8221416" y="15556"/>
                  <a:pt x="8355348" y="0"/>
                </a:cubicBezTo>
                <a:cubicBezTo>
                  <a:pt x="8457075" y="-32428"/>
                  <a:pt x="8676009" y="2227"/>
                  <a:pt x="8816520" y="0"/>
                </a:cubicBezTo>
                <a:cubicBezTo>
                  <a:pt x="8916311" y="60611"/>
                  <a:pt x="9287903" y="-6802"/>
                  <a:pt x="9711736" y="0"/>
                </a:cubicBezTo>
                <a:cubicBezTo>
                  <a:pt x="10087944" y="-45517"/>
                  <a:pt x="10009823" y="-20267"/>
                  <a:pt x="10172908" y="0"/>
                </a:cubicBezTo>
                <a:cubicBezTo>
                  <a:pt x="10344224" y="20377"/>
                  <a:pt x="10988791" y="-28077"/>
                  <a:pt x="11285146" y="0"/>
                </a:cubicBezTo>
                <a:cubicBezTo>
                  <a:pt x="11638556" y="-501"/>
                  <a:pt x="12055303" y="-30840"/>
                  <a:pt x="12397383" y="0"/>
                </a:cubicBezTo>
                <a:cubicBezTo>
                  <a:pt x="12797843" y="37559"/>
                  <a:pt x="12868863" y="-24177"/>
                  <a:pt x="13075577" y="0"/>
                </a:cubicBezTo>
                <a:cubicBezTo>
                  <a:pt x="13279551" y="16893"/>
                  <a:pt x="13329348" y="-656"/>
                  <a:pt x="13536749" y="0"/>
                </a:cubicBezTo>
                <a:cubicBezTo>
                  <a:pt x="13547677" y="-804"/>
                  <a:pt x="13554729" y="746"/>
                  <a:pt x="13563877" y="0"/>
                </a:cubicBezTo>
                <a:cubicBezTo>
                  <a:pt x="13560286" y="4688"/>
                  <a:pt x="13737888" y="-3484"/>
                  <a:pt x="13808027" y="0"/>
                </a:cubicBezTo>
                <a:cubicBezTo>
                  <a:pt x="13874075" y="-4385"/>
                  <a:pt x="13986216" y="-2770"/>
                  <a:pt x="14052176" y="0"/>
                </a:cubicBezTo>
                <a:cubicBezTo>
                  <a:pt x="14112925" y="-2565"/>
                  <a:pt x="14404133" y="-9649"/>
                  <a:pt x="14513348" y="0"/>
                </a:cubicBezTo>
                <a:cubicBezTo>
                  <a:pt x="14590706" y="104180"/>
                  <a:pt x="15151846" y="822"/>
                  <a:pt x="15625586" y="0"/>
                </a:cubicBezTo>
                <a:cubicBezTo>
                  <a:pt x="16090403" y="39823"/>
                  <a:pt x="15958853" y="13782"/>
                  <a:pt x="16303780" y="0"/>
                </a:cubicBezTo>
                <a:cubicBezTo>
                  <a:pt x="16626790" y="-31460"/>
                  <a:pt x="16666800" y="-1889"/>
                  <a:pt x="16764952" y="0"/>
                </a:cubicBezTo>
                <a:cubicBezTo>
                  <a:pt x="16864786" y="-8516"/>
                  <a:pt x="16782588" y="-380"/>
                  <a:pt x="16792080" y="0"/>
                </a:cubicBezTo>
                <a:cubicBezTo>
                  <a:pt x="16800743" y="945"/>
                  <a:pt x="16812249" y="-890"/>
                  <a:pt x="16819207" y="0"/>
                </a:cubicBezTo>
                <a:cubicBezTo>
                  <a:pt x="16801410" y="7595"/>
                  <a:pt x="17367042" y="-69068"/>
                  <a:pt x="17714423" y="0"/>
                </a:cubicBezTo>
                <a:cubicBezTo>
                  <a:pt x="18026682" y="30115"/>
                  <a:pt x="17874884" y="1484"/>
                  <a:pt x="17958573" y="0"/>
                </a:cubicBezTo>
                <a:cubicBezTo>
                  <a:pt x="18014926" y="1326"/>
                  <a:pt x="18533210" y="-23819"/>
                  <a:pt x="19070811" y="0"/>
                </a:cubicBezTo>
                <a:cubicBezTo>
                  <a:pt x="19561771" y="-8178"/>
                  <a:pt x="19361511" y="-6278"/>
                  <a:pt x="19531983" y="0"/>
                </a:cubicBezTo>
                <a:cubicBezTo>
                  <a:pt x="19714450" y="-6872"/>
                  <a:pt x="19547906" y="970"/>
                  <a:pt x="19559110" y="0"/>
                </a:cubicBezTo>
                <a:cubicBezTo>
                  <a:pt x="19600376" y="-51686"/>
                  <a:pt x="19949769" y="4097"/>
                  <a:pt x="20454326" y="0"/>
                </a:cubicBezTo>
                <a:cubicBezTo>
                  <a:pt x="20873742" y="12195"/>
                  <a:pt x="20628891" y="1128"/>
                  <a:pt x="20698476" y="0"/>
                </a:cubicBezTo>
                <a:cubicBezTo>
                  <a:pt x="20772598" y="-10788"/>
                  <a:pt x="21364488" y="99557"/>
                  <a:pt x="21702203" y="0"/>
                </a:cubicBezTo>
                <a:cubicBezTo>
                  <a:pt x="21705142" y="15282"/>
                  <a:pt x="21703425" y="22947"/>
                  <a:pt x="21702203" y="36576"/>
                </a:cubicBezTo>
                <a:cubicBezTo>
                  <a:pt x="21634091" y="36833"/>
                  <a:pt x="21541287" y="38512"/>
                  <a:pt x="21458053" y="36576"/>
                </a:cubicBezTo>
                <a:cubicBezTo>
                  <a:pt x="21373057" y="28713"/>
                  <a:pt x="21443364" y="36522"/>
                  <a:pt x="21430925" y="36576"/>
                </a:cubicBezTo>
                <a:cubicBezTo>
                  <a:pt x="21415668" y="14775"/>
                  <a:pt x="21296082" y="4334"/>
                  <a:pt x="21186776" y="36576"/>
                </a:cubicBezTo>
                <a:cubicBezTo>
                  <a:pt x="21090569" y="27567"/>
                  <a:pt x="20870940" y="55303"/>
                  <a:pt x="20725604" y="36576"/>
                </a:cubicBezTo>
                <a:cubicBezTo>
                  <a:pt x="20557777" y="67107"/>
                  <a:pt x="20320876" y="63738"/>
                  <a:pt x="20047410" y="36576"/>
                </a:cubicBezTo>
                <a:cubicBezTo>
                  <a:pt x="19731056" y="5422"/>
                  <a:pt x="19862948" y="29812"/>
                  <a:pt x="19803260" y="36576"/>
                </a:cubicBezTo>
                <a:cubicBezTo>
                  <a:pt x="19709530" y="13018"/>
                  <a:pt x="19201426" y="52711"/>
                  <a:pt x="18691022" y="36576"/>
                </a:cubicBezTo>
                <a:cubicBezTo>
                  <a:pt x="18206424" y="45757"/>
                  <a:pt x="18322793" y="30780"/>
                  <a:pt x="18012828" y="36576"/>
                </a:cubicBezTo>
                <a:cubicBezTo>
                  <a:pt x="17651787" y="71193"/>
                  <a:pt x="17172559" y="18635"/>
                  <a:pt x="16900591" y="36576"/>
                </a:cubicBezTo>
                <a:cubicBezTo>
                  <a:pt x="16562980" y="38267"/>
                  <a:pt x="16387148" y="36922"/>
                  <a:pt x="16005375" y="36576"/>
                </a:cubicBezTo>
                <a:cubicBezTo>
                  <a:pt x="15614505" y="18379"/>
                  <a:pt x="15646029" y="43536"/>
                  <a:pt x="15544203" y="36576"/>
                </a:cubicBezTo>
                <a:cubicBezTo>
                  <a:pt x="15502460" y="25516"/>
                  <a:pt x="15039441" y="12750"/>
                  <a:pt x="14648987" y="36576"/>
                </a:cubicBezTo>
                <a:cubicBezTo>
                  <a:pt x="14245890" y="73463"/>
                  <a:pt x="14471456" y="53159"/>
                  <a:pt x="14404837" y="36576"/>
                </a:cubicBezTo>
                <a:cubicBezTo>
                  <a:pt x="14297978" y="-17582"/>
                  <a:pt x="13951164" y="41780"/>
                  <a:pt x="13726643" y="36576"/>
                </a:cubicBezTo>
                <a:cubicBezTo>
                  <a:pt x="13512096" y="38488"/>
                  <a:pt x="13711749" y="34514"/>
                  <a:pt x="13699516" y="36576"/>
                </a:cubicBezTo>
                <a:cubicBezTo>
                  <a:pt x="13736649" y="104118"/>
                  <a:pt x="13054299" y="-12763"/>
                  <a:pt x="12587278" y="36576"/>
                </a:cubicBezTo>
                <a:cubicBezTo>
                  <a:pt x="12083025" y="27203"/>
                  <a:pt x="12197494" y="42820"/>
                  <a:pt x="11909084" y="36576"/>
                </a:cubicBezTo>
                <a:cubicBezTo>
                  <a:pt x="11614434" y="52176"/>
                  <a:pt x="11307139" y="12301"/>
                  <a:pt x="10796846" y="36576"/>
                </a:cubicBezTo>
                <a:cubicBezTo>
                  <a:pt x="10257762" y="15164"/>
                  <a:pt x="10416868" y="26791"/>
                  <a:pt x="10335674" y="36576"/>
                </a:cubicBezTo>
                <a:cubicBezTo>
                  <a:pt x="10234738" y="32077"/>
                  <a:pt x="10171673" y="44286"/>
                  <a:pt x="10091524" y="36576"/>
                </a:cubicBezTo>
                <a:cubicBezTo>
                  <a:pt x="10086243" y="35354"/>
                  <a:pt x="9758464" y="65970"/>
                  <a:pt x="9413331" y="36576"/>
                </a:cubicBezTo>
                <a:cubicBezTo>
                  <a:pt x="9120067" y="63176"/>
                  <a:pt x="8686682" y="-16086"/>
                  <a:pt x="8518115" y="36576"/>
                </a:cubicBezTo>
                <a:cubicBezTo>
                  <a:pt x="8311316" y="76457"/>
                  <a:pt x="7798330" y="15688"/>
                  <a:pt x="7405877" y="36576"/>
                </a:cubicBezTo>
                <a:cubicBezTo>
                  <a:pt x="7016765" y="72773"/>
                  <a:pt x="6953034" y="55212"/>
                  <a:pt x="6510661" y="36576"/>
                </a:cubicBezTo>
                <a:cubicBezTo>
                  <a:pt x="6112262" y="-43393"/>
                  <a:pt x="5745723" y="83476"/>
                  <a:pt x="5398423" y="36576"/>
                </a:cubicBezTo>
                <a:cubicBezTo>
                  <a:pt x="5302531" y="39056"/>
                  <a:pt x="5141500" y="54164"/>
                  <a:pt x="4950815" y="36576"/>
                </a:cubicBezTo>
                <a:cubicBezTo>
                  <a:pt x="4760130" y="18988"/>
                  <a:pt x="4701642" y="38799"/>
                  <a:pt x="4503207" y="36576"/>
                </a:cubicBezTo>
                <a:cubicBezTo>
                  <a:pt x="4108332" y="46127"/>
                  <a:pt x="4327913" y="36791"/>
                  <a:pt x="4259057" y="36576"/>
                </a:cubicBezTo>
                <a:cubicBezTo>
                  <a:pt x="4147928" y="11857"/>
                  <a:pt x="3847127" y="30200"/>
                  <a:pt x="3363841" y="36576"/>
                </a:cubicBezTo>
                <a:cubicBezTo>
                  <a:pt x="2977006" y="-7853"/>
                  <a:pt x="3105857" y="38964"/>
                  <a:pt x="2902670" y="36576"/>
                </a:cubicBezTo>
                <a:cubicBezTo>
                  <a:pt x="2689494" y="36115"/>
                  <a:pt x="2730140" y="32334"/>
                  <a:pt x="2658520" y="36576"/>
                </a:cubicBezTo>
                <a:cubicBezTo>
                  <a:pt x="2589428" y="31466"/>
                  <a:pt x="2639996" y="33609"/>
                  <a:pt x="2631392" y="36576"/>
                </a:cubicBezTo>
                <a:cubicBezTo>
                  <a:pt x="2629839" y="30472"/>
                  <a:pt x="2446248" y="57054"/>
                  <a:pt x="2387242" y="36576"/>
                </a:cubicBezTo>
                <a:cubicBezTo>
                  <a:pt x="2310633" y="33136"/>
                  <a:pt x="2228167" y="19448"/>
                  <a:pt x="2143093" y="36576"/>
                </a:cubicBezTo>
                <a:cubicBezTo>
                  <a:pt x="2049488" y="64933"/>
                  <a:pt x="1619949" y="61943"/>
                  <a:pt x="1464899" y="36576"/>
                </a:cubicBezTo>
                <a:cubicBezTo>
                  <a:pt x="1262847" y="3535"/>
                  <a:pt x="1117069" y="33168"/>
                  <a:pt x="786705" y="36576"/>
                </a:cubicBezTo>
                <a:cubicBezTo>
                  <a:pt x="480579" y="32689"/>
                  <a:pt x="270371" y="-4932"/>
                  <a:pt x="0" y="36576"/>
                </a:cubicBezTo>
                <a:cubicBezTo>
                  <a:pt x="1146" y="23814"/>
                  <a:pt x="-945" y="7763"/>
                  <a:pt x="0" y="0"/>
                </a:cubicBezTo>
                <a:close/>
              </a:path>
              <a:path w="21702203" h="36576" fill="none" stroke="0" extrusionOk="0">
                <a:moveTo>
                  <a:pt x="0" y="0"/>
                </a:moveTo>
                <a:cubicBezTo>
                  <a:pt x="228589" y="21149"/>
                  <a:pt x="832187" y="13565"/>
                  <a:pt x="1112238" y="0"/>
                </a:cubicBezTo>
                <a:cubicBezTo>
                  <a:pt x="1386355" y="-4351"/>
                  <a:pt x="1592435" y="-24558"/>
                  <a:pt x="1790432" y="0"/>
                </a:cubicBezTo>
                <a:cubicBezTo>
                  <a:pt x="1966437" y="28699"/>
                  <a:pt x="1967470" y="5396"/>
                  <a:pt x="2034582" y="0"/>
                </a:cubicBezTo>
                <a:cubicBezTo>
                  <a:pt x="2086613" y="-9763"/>
                  <a:pt x="2199177" y="11620"/>
                  <a:pt x="2278731" y="0"/>
                </a:cubicBezTo>
                <a:cubicBezTo>
                  <a:pt x="2374547" y="-5652"/>
                  <a:pt x="2466132" y="-3221"/>
                  <a:pt x="2522881" y="0"/>
                </a:cubicBezTo>
                <a:cubicBezTo>
                  <a:pt x="2576711" y="-6932"/>
                  <a:pt x="2690593" y="18610"/>
                  <a:pt x="2767031" y="0"/>
                </a:cubicBezTo>
                <a:cubicBezTo>
                  <a:pt x="2832114" y="-20031"/>
                  <a:pt x="3025935" y="6916"/>
                  <a:pt x="3228203" y="0"/>
                </a:cubicBezTo>
                <a:cubicBezTo>
                  <a:pt x="3417685" y="24031"/>
                  <a:pt x="3377065" y="8392"/>
                  <a:pt x="3472352" y="0"/>
                </a:cubicBezTo>
                <a:cubicBezTo>
                  <a:pt x="3536529" y="-13086"/>
                  <a:pt x="3784424" y="2670"/>
                  <a:pt x="3933524" y="0"/>
                </a:cubicBezTo>
                <a:cubicBezTo>
                  <a:pt x="4110274" y="30340"/>
                  <a:pt x="4509976" y="23973"/>
                  <a:pt x="4828740" y="0"/>
                </a:cubicBezTo>
                <a:cubicBezTo>
                  <a:pt x="5156760" y="7179"/>
                  <a:pt x="5015596" y="-216"/>
                  <a:pt x="5072890" y="0"/>
                </a:cubicBezTo>
                <a:cubicBezTo>
                  <a:pt x="5133524" y="2933"/>
                  <a:pt x="5090814" y="-515"/>
                  <a:pt x="5100018" y="0"/>
                </a:cubicBezTo>
                <a:cubicBezTo>
                  <a:pt x="5031952" y="11547"/>
                  <a:pt x="5701694" y="-79835"/>
                  <a:pt x="6212256" y="0"/>
                </a:cubicBezTo>
                <a:cubicBezTo>
                  <a:pt x="6636049" y="21038"/>
                  <a:pt x="6231141" y="-1640"/>
                  <a:pt x="6239383" y="0"/>
                </a:cubicBezTo>
                <a:cubicBezTo>
                  <a:pt x="6247881" y="-9906"/>
                  <a:pt x="6731591" y="2230"/>
                  <a:pt x="6917577" y="0"/>
                </a:cubicBezTo>
                <a:cubicBezTo>
                  <a:pt x="7082493" y="10380"/>
                  <a:pt x="6937988" y="458"/>
                  <a:pt x="6944705" y="0"/>
                </a:cubicBezTo>
                <a:cubicBezTo>
                  <a:pt x="6947784" y="92597"/>
                  <a:pt x="7493391" y="-85244"/>
                  <a:pt x="7839921" y="0"/>
                </a:cubicBezTo>
                <a:cubicBezTo>
                  <a:pt x="8266437" y="40965"/>
                  <a:pt x="8313416" y="-33500"/>
                  <a:pt x="8518115" y="0"/>
                </a:cubicBezTo>
                <a:cubicBezTo>
                  <a:pt x="8731523" y="59071"/>
                  <a:pt x="9131814" y="-2954"/>
                  <a:pt x="9413331" y="0"/>
                </a:cubicBezTo>
                <a:cubicBezTo>
                  <a:pt x="9665084" y="-4809"/>
                  <a:pt x="9786442" y="27775"/>
                  <a:pt x="10091524" y="0"/>
                </a:cubicBezTo>
                <a:cubicBezTo>
                  <a:pt x="10401018" y="637"/>
                  <a:pt x="10730409" y="82548"/>
                  <a:pt x="10986740" y="0"/>
                </a:cubicBezTo>
                <a:cubicBezTo>
                  <a:pt x="11202221" y="17622"/>
                  <a:pt x="11542253" y="-38109"/>
                  <a:pt x="11881956" y="0"/>
                </a:cubicBezTo>
                <a:cubicBezTo>
                  <a:pt x="12252147" y="19705"/>
                  <a:pt x="12729911" y="-42084"/>
                  <a:pt x="12994194" y="0"/>
                </a:cubicBezTo>
                <a:cubicBezTo>
                  <a:pt x="13257790" y="20156"/>
                  <a:pt x="13012066" y="1585"/>
                  <a:pt x="13021322" y="0"/>
                </a:cubicBezTo>
                <a:cubicBezTo>
                  <a:pt x="13028611" y="227"/>
                  <a:pt x="13036353" y="-1326"/>
                  <a:pt x="13048450" y="0"/>
                </a:cubicBezTo>
                <a:cubicBezTo>
                  <a:pt x="13127947" y="-50720"/>
                  <a:pt x="13655733" y="-61812"/>
                  <a:pt x="14160687" y="0"/>
                </a:cubicBezTo>
                <a:cubicBezTo>
                  <a:pt x="14695363" y="-31246"/>
                  <a:pt x="14475346" y="-31087"/>
                  <a:pt x="14621859" y="0"/>
                </a:cubicBezTo>
                <a:cubicBezTo>
                  <a:pt x="14712254" y="56451"/>
                  <a:pt x="15432620" y="26599"/>
                  <a:pt x="15734097" y="0"/>
                </a:cubicBezTo>
                <a:cubicBezTo>
                  <a:pt x="16059523" y="30015"/>
                  <a:pt x="16053360" y="-2661"/>
                  <a:pt x="16195269" y="0"/>
                </a:cubicBezTo>
                <a:cubicBezTo>
                  <a:pt x="16353026" y="12251"/>
                  <a:pt x="16766492" y="-38876"/>
                  <a:pt x="17090485" y="0"/>
                </a:cubicBezTo>
                <a:cubicBezTo>
                  <a:pt x="17417309" y="7862"/>
                  <a:pt x="17252037" y="5437"/>
                  <a:pt x="17334635" y="0"/>
                </a:cubicBezTo>
                <a:cubicBezTo>
                  <a:pt x="17435991" y="12912"/>
                  <a:pt x="17826468" y="61592"/>
                  <a:pt x="18012828" y="0"/>
                </a:cubicBezTo>
                <a:cubicBezTo>
                  <a:pt x="18247318" y="4891"/>
                  <a:pt x="18384160" y="12120"/>
                  <a:pt x="18691022" y="0"/>
                </a:cubicBezTo>
                <a:cubicBezTo>
                  <a:pt x="18977172" y="-27998"/>
                  <a:pt x="18956452" y="11558"/>
                  <a:pt x="19152194" y="0"/>
                </a:cubicBezTo>
                <a:cubicBezTo>
                  <a:pt x="19370589" y="-32250"/>
                  <a:pt x="19478627" y="-32707"/>
                  <a:pt x="19613366" y="0"/>
                </a:cubicBezTo>
                <a:cubicBezTo>
                  <a:pt x="19735842" y="16218"/>
                  <a:pt x="19628138" y="409"/>
                  <a:pt x="19640494" y="0"/>
                </a:cubicBezTo>
                <a:cubicBezTo>
                  <a:pt x="19651899" y="-1229"/>
                  <a:pt x="19660247" y="621"/>
                  <a:pt x="19667621" y="0"/>
                </a:cubicBezTo>
                <a:cubicBezTo>
                  <a:pt x="19676183" y="-518"/>
                  <a:pt x="19682804" y="-41"/>
                  <a:pt x="19694749" y="0"/>
                </a:cubicBezTo>
                <a:cubicBezTo>
                  <a:pt x="19707328" y="493"/>
                  <a:pt x="19712166" y="810"/>
                  <a:pt x="19721877" y="0"/>
                </a:cubicBezTo>
                <a:cubicBezTo>
                  <a:pt x="19731628" y="-1581"/>
                  <a:pt x="19737179" y="-37"/>
                  <a:pt x="19749005" y="0"/>
                </a:cubicBezTo>
                <a:cubicBezTo>
                  <a:pt x="19726772" y="2231"/>
                  <a:pt x="20036712" y="-11931"/>
                  <a:pt x="20210177" y="0"/>
                </a:cubicBezTo>
                <a:cubicBezTo>
                  <a:pt x="20388653" y="5167"/>
                  <a:pt x="20230506" y="397"/>
                  <a:pt x="20237304" y="0"/>
                </a:cubicBezTo>
                <a:cubicBezTo>
                  <a:pt x="20270089" y="-93652"/>
                  <a:pt x="21235431" y="4027"/>
                  <a:pt x="21702203" y="0"/>
                </a:cubicBezTo>
                <a:cubicBezTo>
                  <a:pt x="21701489" y="14257"/>
                  <a:pt x="21703050" y="22996"/>
                  <a:pt x="21702203" y="36576"/>
                </a:cubicBezTo>
                <a:cubicBezTo>
                  <a:pt x="21437381" y="78660"/>
                  <a:pt x="21010466" y="5319"/>
                  <a:pt x="20806987" y="36576"/>
                </a:cubicBezTo>
                <a:cubicBezTo>
                  <a:pt x="20559099" y="80866"/>
                  <a:pt x="20283797" y="31251"/>
                  <a:pt x="20128793" y="36576"/>
                </a:cubicBezTo>
                <a:cubicBezTo>
                  <a:pt x="19972298" y="16570"/>
                  <a:pt x="19989979" y="41723"/>
                  <a:pt x="19884643" y="36576"/>
                </a:cubicBezTo>
                <a:cubicBezTo>
                  <a:pt x="19696515" y="-38678"/>
                  <a:pt x="19279816" y="6058"/>
                  <a:pt x="18772406" y="36576"/>
                </a:cubicBezTo>
                <a:cubicBezTo>
                  <a:pt x="18279472" y="68374"/>
                  <a:pt x="18111184" y="83044"/>
                  <a:pt x="17877190" y="36576"/>
                </a:cubicBezTo>
                <a:cubicBezTo>
                  <a:pt x="17623844" y="-14770"/>
                  <a:pt x="17563429" y="32854"/>
                  <a:pt x="17416018" y="36576"/>
                </a:cubicBezTo>
                <a:cubicBezTo>
                  <a:pt x="17208881" y="116180"/>
                  <a:pt x="16726361" y="92554"/>
                  <a:pt x="16303780" y="36576"/>
                </a:cubicBezTo>
                <a:cubicBezTo>
                  <a:pt x="15824355" y="86281"/>
                  <a:pt x="15775550" y="73642"/>
                  <a:pt x="15625586" y="36576"/>
                </a:cubicBezTo>
                <a:cubicBezTo>
                  <a:pt x="15473474" y="4837"/>
                  <a:pt x="15461849" y="28367"/>
                  <a:pt x="15381436" y="36576"/>
                </a:cubicBezTo>
                <a:cubicBezTo>
                  <a:pt x="15306642" y="27231"/>
                  <a:pt x="14602000" y="-27331"/>
                  <a:pt x="14269198" y="36576"/>
                </a:cubicBezTo>
                <a:cubicBezTo>
                  <a:pt x="13965980" y="73191"/>
                  <a:pt x="14085621" y="36150"/>
                  <a:pt x="14025049" y="36576"/>
                </a:cubicBezTo>
                <a:cubicBezTo>
                  <a:pt x="13967684" y="39107"/>
                  <a:pt x="13894160" y="33836"/>
                  <a:pt x="13780899" y="36576"/>
                </a:cubicBezTo>
                <a:cubicBezTo>
                  <a:pt x="13694550" y="34225"/>
                  <a:pt x="13423153" y="9155"/>
                  <a:pt x="13102705" y="36576"/>
                </a:cubicBezTo>
                <a:cubicBezTo>
                  <a:pt x="12744802" y="40612"/>
                  <a:pt x="12414776" y="73246"/>
                  <a:pt x="12207489" y="36576"/>
                </a:cubicBezTo>
                <a:cubicBezTo>
                  <a:pt x="11990763" y="40016"/>
                  <a:pt x="11388442" y="3264"/>
                  <a:pt x="11095251" y="36576"/>
                </a:cubicBezTo>
                <a:cubicBezTo>
                  <a:pt x="10856538" y="49012"/>
                  <a:pt x="10909371" y="42745"/>
                  <a:pt x="10851102" y="36576"/>
                </a:cubicBezTo>
                <a:cubicBezTo>
                  <a:pt x="10795405" y="29049"/>
                  <a:pt x="10835386" y="36906"/>
                  <a:pt x="10823974" y="36576"/>
                </a:cubicBezTo>
                <a:cubicBezTo>
                  <a:pt x="10884368" y="48221"/>
                  <a:pt x="10020938" y="63789"/>
                  <a:pt x="9711736" y="36576"/>
                </a:cubicBezTo>
                <a:cubicBezTo>
                  <a:pt x="9387907" y="27329"/>
                  <a:pt x="9578154" y="42922"/>
                  <a:pt x="9467586" y="36576"/>
                </a:cubicBezTo>
                <a:cubicBezTo>
                  <a:pt x="9373045" y="28509"/>
                  <a:pt x="9451431" y="35084"/>
                  <a:pt x="9440458" y="36576"/>
                </a:cubicBezTo>
                <a:cubicBezTo>
                  <a:pt x="9469251" y="115003"/>
                  <a:pt x="9028607" y="38343"/>
                  <a:pt x="8545242" y="36576"/>
                </a:cubicBezTo>
                <a:cubicBezTo>
                  <a:pt x="8152292" y="32460"/>
                  <a:pt x="8525711" y="35582"/>
                  <a:pt x="8518115" y="36576"/>
                </a:cubicBezTo>
                <a:cubicBezTo>
                  <a:pt x="8547567" y="53553"/>
                  <a:pt x="7782464" y="-23884"/>
                  <a:pt x="7405877" y="36576"/>
                </a:cubicBezTo>
                <a:cubicBezTo>
                  <a:pt x="7115220" y="59463"/>
                  <a:pt x="6928933" y="22517"/>
                  <a:pt x="6727683" y="36576"/>
                </a:cubicBezTo>
                <a:cubicBezTo>
                  <a:pt x="6524141" y="36159"/>
                  <a:pt x="6492180" y="26335"/>
                  <a:pt x="6266511" y="36576"/>
                </a:cubicBezTo>
                <a:cubicBezTo>
                  <a:pt x="6039850" y="49574"/>
                  <a:pt x="6249492" y="35762"/>
                  <a:pt x="6239383" y="36576"/>
                </a:cubicBezTo>
                <a:cubicBezTo>
                  <a:pt x="6229082" y="35843"/>
                  <a:pt x="6224362" y="37750"/>
                  <a:pt x="6212256" y="36576"/>
                </a:cubicBezTo>
                <a:cubicBezTo>
                  <a:pt x="6229402" y="53454"/>
                  <a:pt x="5924543" y="34428"/>
                  <a:pt x="5534062" y="36576"/>
                </a:cubicBezTo>
                <a:cubicBezTo>
                  <a:pt x="5225335" y="42497"/>
                  <a:pt x="5039910" y="92475"/>
                  <a:pt x="4638846" y="36576"/>
                </a:cubicBezTo>
                <a:cubicBezTo>
                  <a:pt x="4273469" y="7537"/>
                  <a:pt x="4261218" y="15848"/>
                  <a:pt x="3960652" y="36576"/>
                </a:cubicBezTo>
                <a:cubicBezTo>
                  <a:pt x="3656831" y="52456"/>
                  <a:pt x="3329918" y="25933"/>
                  <a:pt x="3065436" y="36576"/>
                </a:cubicBezTo>
                <a:cubicBezTo>
                  <a:pt x="2776114" y="39436"/>
                  <a:pt x="2636924" y="80718"/>
                  <a:pt x="2170220" y="36576"/>
                </a:cubicBezTo>
                <a:cubicBezTo>
                  <a:pt x="1739518" y="15837"/>
                  <a:pt x="1917650" y="16891"/>
                  <a:pt x="1709048" y="36576"/>
                </a:cubicBezTo>
                <a:cubicBezTo>
                  <a:pt x="1515802" y="40338"/>
                  <a:pt x="1416988" y="61008"/>
                  <a:pt x="1247877" y="36576"/>
                </a:cubicBezTo>
                <a:cubicBezTo>
                  <a:pt x="1061209" y="34358"/>
                  <a:pt x="918787" y="31950"/>
                  <a:pt x="786705" y="36576"/>
                </a:cubicBezTo>
                <a:cubicBezTo>
                  <a:pt x="699928" y="32435"/>
                  <a:pt x="177716" y="14049"/>
                  <a:pt x="0" y="36576"/>
                </a:cubicBezTo>
                <a:cubicBezTo>
                  <a:pt x="-858" y="20779"/>
                  <a:pt x="996" y="90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21702203"/>
                      <a:gd name="connsiteY0" fmla="*/ 0 h 36576"/>
                      <a:gd name="connsiteX1" fmla="*/ 1112238 w 21702203"/>
                      <a:gd name="connsiteY1" fmla="*/ 0 h 36576"/>
                      <a:gd name="connsiteX2" fmla="*/ 1790432 w 21702203"/>
                      <a:gd name="connsiteY2" fmla="*/ 0 h 36576"/>
                      <a:gd name="connsiteX3" fmla="*/ 2034582 w 21702203"/>
                      <a:gd name="connsiteY3" fmla="*/ 0 h 36576"/>
                      <a:gd name="connsiteX4" fmla="*/ 2278731 w 21702203"/>
                      <a:gd name="connsiteY4" fmla="*/ 0 h 36576"/>
                      <a:gd name="connsiteX5" fmla="*/ 2522881 w 21702203"/>
                      <a:gd name="connsiteY5" fmla="*/ 0 h 36576"/>
                      <a:gd name="connsiteX6" fmla="*/ 2767031 w 21702203"/>
                      <a:gd name="connsiteY6" fmla="*/ 0 h 36576"/>
                      <a:gd name="connsiteX7" fmla="*/ 3228203 w 21702203"/>
                      <a:gd name="connsiteY7" fmla="*/ 0 h 36576"/>
                      <a:gd name="connsiteX8" fmla="*/ 3472352 w 21702203"/>
                      <a:gd name="connsiteY8" fmla="*/ 0 h 36576"/>
                      <a:gd name="connsiteX9" fmla="*/ 3933524 w 21702203"/>
                      <a:gd name="connsiteY9" fmla="*/ 0 h 36576"/>
                      <a:gd name="connsiteX10" fmla="*/ 4828740 w 21702203"/>
                      <a:gd name="connsiteY10" fmla="*/ 0 h 36576"/>
                      <a:gd name="connsiteX11" fmla="*/ 5072890 w 21702203"/>
                      <a:gd name="connsiteY11" fmla="*/ 0 h 36576"/>
                      <a:gd name="connsiteX12" fmla="*/ 5100018 w 21702203"/>
                      <a:gd name="connsiteY12" fmla="*/ 0 h 36576"/>
                      <a:gd name="connsiteX13" fmla="*/ 6212256 w 21702203"/>
                      <a:gd name="connsiteY13" fmla="*/ 0 h 36576"/>
                      <a:gd name="connsiteX14" fmla="*/ 6239383 w 21702203"/>
                      <a:gd name="connsiteY14" fmla="*/ 0 h 36576"/>
                      <a:gd name="connsiteX15" fmla="*/ 6917577 w 21702203"/>
                      <a:gd name="connsiteY15" fmla="*/ 0 h 36576"/>
                      <a:gd name="connsiteX16" fmla="*/ 6944705 w 21702203"/>
                      <a:gd name="connsiteY16" fmla="*/ 0 h 36576"/>
                      <a:gd name="connsiteX17" fmla="*/ 7839921 w 21702203"/>
                      <a:gd name="connsiteY17" fmla="*/ 0 h 36576"/>
                      <a:gd name="connsiteX18" fmla="*/ 8518115 w 21702203"/>
                      <a:gd name="connsiteY18" fmla="*/ 0 h 36576"/>
                      <a:gd name="connsiteX19" fmla="*/ 9413331 w 21702203"/>
                      <a:gd name="connsiteY19" fmla="*/ 0 h 36576"/>
                      <a:gd name="connsiteX20" fmla="*/ 10091524 w 21702203"/>
                      <a:gd name="connsiteY20" fmla="*/ 0 h 36576"/>
                      <a:gd name="connsiteX21" fmla="*/ 10986740 w 21702203"/>
                      <a:gd name="connsiteY21" fmla="*/ 0 h 36576"/>
                      <a:gd name="connsiteX22" fmla="*/ 11881956 w 21702203"/>
                      <a:gd name="connsiteY22" fmla="*/ 0 h 36576"/>
                      <a:gd name="connsiteX23" fmla="*/ 12994194 w 21702203"/>
                      <a:gd name="connsiteY23" fmla="*/ 0 h 36576"/>
                      <a:gd name="connsiteX24" fmla="*/ 13021322 w 21702203"/>
                      <a:gd name="connsiteY24" fmla="*/ 0 h 36576"/>
                      <a:gd name="connsiteX25" fmla="*/ 13048450 w 21702203"/>
                      <a:gd name="connsiteY25" fmla="*/ 0 h 36576"/>
                      <a:gd name="connsiteX26" fmla="*/ 14160687 w 21702203"/>
                      <a:gd name="connsiteY26" fmla="*/ 0 h 36576"/>
                      <a:gd name="connsiteX27" fmla="*/ 14621859 w 21702203"/>
                      <a:gd name="connsiteY27" fmla="*/ 0 h 36576"/>
                      <a:gd name="connsiteX28" fmla="*/ 15734097 w 21702203"/>
                      <a:gd name="connsiteY28" fmla="*/ 0 h 36576"/>
                      <a:gd name="connsiteX29" fmla="*/ 16195269 w 21702203"/>
                      <a:gd name="connsiteY29" fmla="*/ 0 h 36576"/>
                      <a:gd name="connsiteX30" fmla="*/ 17090485 w 21702203"/>
                      <a:gd name="connsiteY30" fmla="*/ 0 h 36576"/>
                      <a:gd name="connsiteX31" fmla="*/ 17334635 w 21702203"/>
                      <a:gd name="connsiteY31" fmla="*/ 0 h 36576"/>
                      <a:gd name="connsiteX32" fmla="*/ 18012828 w 21702203"/>
                      <a:gd name="connsiteY32" fmla="*/ 0 h 36576"/>
                      <a:gd name="connsiteX33" fmla="*/ 18691022 w 21702203"/>
                      <a:gd name="connsiteY33" fmla="*/ 0 h 36576"/>
                      <a:gd name="connsiteX34" fmla="*/ 19152194 w 21702203"/>
                      <a:gd name="connsiteY34" fmla="*/ 0 h 36576"/>
                      <a:gd name="connsiteX35" fmla="*/ 19613366 w 21702203"/>
                      <a:gd name="connsiteY35" fmla="*/ 0 h 36576"/>
                      <a:gd name="connsiteX36" fmla="*/ 19640494 w 21702203"/>
                      <a:gd name="connsiteY36" fmla="*/ 0 h 36576"/>
                      <a:gd name="connsiteX37" fmla="*/ 19667621 w 21702203"/>
                      <a:gd name="connsiteY37" fmla="*/ 0 h 36576"/>
                      <a:gd name="connsiteX38" fmla="*/ 19694749 w 21702203"/>
                      <a:gd name="connsiteY38" fmla="*/ 0 h 36576"/>
                      <a:gd name="connsiteX39" fmla="*/ 19721877 w 21702203"/>
                      <a:gd name="connsiteY39" fmla="*/ 0 h 36576"/>
                      <a:gd name="connsiteX40" fmla="*/ 19749005 w 21702203"/>
                      <a:gd name="connsiteY40" fmla="*/ 0 h 36576"/>
                      <a:gd name="connsiteX41" fmla="*/ 20210177 w 21702203"/>
                      <a:gd name="connsiteY41" fmla="*/ 0 h 36576"/>
                      <a:gd name="connsiteX42" fmla="*/ 20237304 w 21702203"/>
                      <a:gd name="connsiteY42" fmla="*/ 0 h 36576"/>
                      <a:gd name="connsiteX43" fmla="*/ 21702203 w 21702203"/>
                      <a:gd name="connsiteY43" fmla="*/ 0 h 36576"/>
                      <a:gd name="connsiteX44" fmla="*/ 21702203 w 21702203"/>
                      <a:gd name="connsiteY44" fmla="*/ 36576 h 36576"/>
                      <a:gd name="connsiteX45" fmla="*/ 20806987 w 21702203"/>
                      <a:gd name="connsiteY45" fmla="*/ 36576 h 36576"/>
                      <a:gd name="connsiteX46" fmla="*/ 20128793 w 21702203"/>
                      <a:gd name="connsiteY46" fmla="*/ 36576 h 36576"/>
                      <a:gd name="connsiteX47" fmla="*/ 19884643 w 21702203"/>
                      <a:gd name="connsiteY47" fmla="*/ 36576 h 36576"/>
                      <a:gd name="connsiteX48" fmla="*/ 18772406 w 21702203"/>
                      <a:gd name="connsiteY48" fmla="*/ 36576 h 36576"/>
                      <a:gd name="connsiteX49" fmla="*/ 17877190 w 21702203"/>
                      <a:gd name="connsiteY49" fmla="*/ 36576 h 36576"/>
                      <a:gd name="connsiteX50" fmla="*/ 17416018 w 21702203"/>
                      <a:gd name="connsiteY50" fmla="*/ 36576 h 36576"/>
                      <a:gd name="connsiteX51" fmla="*/ 16303780 w 21702203"/>
                      <a:gd name="connsiteY51" fmla="*/ 36576 h 36576"/>
                      <a:gd name="connsiteX52" fmla="*/ 15625586 w 21702203"/>
                      <a:gd name="connsiteY52" fmla="*/ 36576 h 36576"/>
                      <a:gd name="connsiteX53" fmla="*/ 15381436 w 21702203"/>
                      <a:gd name="connsiteY53" fmla="*/ 36576 h 36576"/>
                      <a:gd name="connsiteX54" fmla="*/ 14269198 w 21702203"/>
                      <a:gd name="connsiteY54" fmla="*/ 36576 h 36576"/>
                      <a:gd name="connsiteX55" fmla="*/ 14025049 w 21702203"/>
                      <a:gd name="connsiteY55" fmla="*/ 36576 h 36576"/>
                      <a:gd name="connsiteX56" fmla="*/ 13780899 w 21702203"/>
                      <a:gd name="connsiteY56" fmla="*/ 36576 h 36576"/>
                      <a:gd name="connsiteX57" fmla="*/ 13102705 w 21702203"/>
                      <a:gd name="connsiteY57" fmla="*/ 36576 h 36576"/>
                      <a:gd name="connsiteX58" fmla="*/ 12207489 w 21702203"/>
                      <a:gd name="connsiteY58" fmla="*/ 36576 h 36576"/>
                      <a:gd name="connsiteX59" fmla="*/ 11095251 w 21702203"/>
                      <a:gd name="connsiteY59" fmla="*/ 36576 h 36576"/>
                      <a:gd name="connsiteX60" fmla="*/ 10851102 w 21702203"/>
                      <a:gd name="connsiteY60" fmla="*/ 36576 h 36576"/>
                      <a:gd name="connsiteX61" fmla="*/ 10823974 w 21702203"/>
                      <a:gd name="connsiteY61" fmla="*/ 36576 h 36576"/>
                      <a:gd name="connsiteX62" fmla="*/ 9711736 w 21702203"/>
                      <a:gd name="connsiteY62" fmla="*/ 36576 h 36576"/>
                      <a:gd name="connsiteX63" fmla="*/ 9467586 w 21702203"/>
                      <a:gd name="connsiteY63" fmla="*/ 36576 h 36576"/>
                      <a:gd name="connsiteX64" fmla="*/ 9440458 w 21702203"/>
                      <a:gd name="connsiteY64" fmla="*/ 36576 h 36576"/>
                      <a:gd name="connsiteX65" fmla="*/ 8545242 w 21702203"/>
                      <a:gd name="connsiteY65" fmla="*/ 36576 h 36576"/>
                      <a:gd name="connsiteX66" fmla="*/ 8518115 w 21702203"/>
                      <a:gd name="connsiteY66" fmla="*/ 36576 h 36576"/>
                      <a:gd name="connsiteX67" fmla="*/ 7405877 w 21702203"/>
                      <a:gd name="connsiteY67" fmla="*/ 36576 h 36576"/>
                      <a:gd name="connsiteX68" fmla="*/ 6727683 w 21702203"/>
                      <a:gd name="connsiteY68" fmla="*/ 36576 h 36576"/>
                      <a:gd name="connsiteX69" fmla="*/ 6266511 w 21702203"/>
                      <a:gd name="connsiteY69" fmla="*/ 36576 h 36576"/>
                      <a:gd name="connsiteX70" fmla="*/ 6239383 w 21702203"/>
                      <a:gd name="connsiteY70" fmla="*/ 36576 h 36576"/>
                      <a:gd name="connsiteX71" fmla="*/ 6212256 w 21702203"/>
                      <a:gd name="connsiteY71" fmla="*/ 36576 h 36576"/>
                      <a:gd name="connsiteX72" fmla="*/ 5534062 w 21702203"/>
                      <a:gd name="connsiteY72" fmla="*/ 36576 h 36576"/>
                      <a:gd name="connsiteX73" fmla="*/ 4638846 w 21702203"/>
                      <a:gd name="connsiteY73" fmla="*/ 36576 h 36576"/>
                      <a:gd name="connsiteX74" fmla="*/ 3960652 w 21702203"/>
                      <a:gd name="connsiteY74" fmla="*/ 36576 h 36576"/>
                      <a:gd name="connsiteX75" fmla="*/ 3065436 w 21702203"/>
                      <a:gd name="connsiteY75" fmla="*/ 36576 h 36576"/>
                      <a:gd name="connsiteX76" fmla="*/ 2170220 w 21702203"/>
                      <a:gd name="connsiteY76" fmla="*/ 36576 h 36576"/>
                      <a:gd name="connsiteX77" fmla="*/ 1709048 w 21702203"/>
                      <a:gd name="connsiteY77" fmla="*/ 36576 h 36576"/>
                      <a:gd name="connsiteX78" fmla="*/ 1247877 w 21702203"/>
                      <a:gd name="connsiteY78" fmla="*/ 36576 h 36576"/>
                      <a:gd name="connsiteX79" fmla="*/ 786705 w 21702203"/>
                      <a:gd name="connsiteY79" fmla="*/ 36576 h 36576"/>
                      <a:gd name="connsiteX80" fmla="*/ 0 w 21702203"/>
                      <a:gd name="connsiteY80" fmla="*/ 36576 h 36576"/>
                      <a:gd name="connsiteX81" fmla="*/ 0 w 21702203"/>
                      <a:gd name="connsiteY81"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E8714E-D2DB-4BA6-ABC1-88DB95840A35}"/>
              </a:ext>
            </a:extLst>
          </p:cNvPr>
          <p:cNvSpPr>
            <a:spLocks noGrp="1"/>
          </p:cNvSpPr>
          <p:nvPr>
            <p:ph type="body" sz="quarter" idx="10"/>
          </p:nvPr>
        </p:nvSpPr>
        <p:spPr>
          <a:xfrm>
            <a:off x="1675963" y="3858768"/>
            <a:ext cx="21025723" cy="8503920"/>
          </a:xfrm>
        </p:spPr>
        <p:txBody>
          <a:bodyPr vert="horz" lIns="91440" tIns="45720" rIns="91440" bIns="45720" rtlCol="0">
            <a:normAutofit/>
          </a:bodyPr>
          <a:lstStyle/>
          <a:p>
            <a:pPr marL="0" marR="0" indent="-228600" defTabSz="914400">
              <a:spcBef>
                <a:spcPts val="0"/>
              </a:spcBef>
              <a:spcAft>
                <a:spcPts val="600"/>
              </a:spcAft>
            </a:pPr>
            <a:r>
              <a:rPr lang="en-US" sz="3400" b="1">
                <a:effectLst/>
                <a:ea typeface="+mn-ea"/>
                <a:cs typeface="+mn-cs"/>
              </a:rPr>
              <a:t>Well-Being</a:t>
            </a:r>
            <a:endParaRPr lang="en-US" sz="3400">
              <a:effectLst/>
              <a:ea typeface="+mn-ea"/>
              <a:cs typeface="+mn-cs"/>
            </a:endParaRPr>
          </a:p>
          <a:p>
            <a:pPr marL="1028744" lvl="1" indent="-228600" defTabSz="914400">
              <a:spcBef>
                <a:spcPts val="0"/>
              </a:spcBef>
              <a:spcAft>
                <a:spcPts val="600"/>
              </a:spcAft>
              <a:buSzPts val="1000"/>
              <a:tabLst>
                <a:tab pos="457200" algn="l"/>
              </a:tabLst>
            </a:pPr>
            <a:r>
              <a:rPr lang="en-US" sz="3400">
                <a:effectLst/>
                <a:ea typeface="+mn-ea"/>
                <a:cs typeface="+mn-cs"/>
              </a:rPr>
              <a:t>There is a new Data Element (for Head of Households only) containing five questions about client well-being that will be required for </a:t>
            </a:r>
            <a:r>
              <a:rPr lang="en-US" sz="3400" i="1">
                <a:effectLst/>
                <a:ea typeface="+mn-ea"/>
                <a:cs typeface="+mn-cs"/>
              </a:rPr>
              <a:t>HUD-CoC Permanent Supportive Housing projects</a:t>
            </a:r>
            <a:r>
              <a:rPr lang="en-US" sz="3400">
                <a:effectLst/>
                <a:ea typeface="+mn-ea"/>
                <a:cs typeface="+mn-cs"/>
              </a:rPr>
              <a:t>. </a:t>
            </a:r>
          </a:p>
          <a:p>
            <a:pPr marL="1028744" lvl="1" indent="-228600" defTabSz="914400">
              <a:spcBef>
                <a:spcPts val="0"/>
              </a:spcBef>
              <a:spcAft>
                <a:spcPts val="600"/>
              </a:spcAft>
              <a:buSzPts val="1000"/>
              <a:tabLst>
                <a:tab pos="457200" algn="l"/>
              </a:tabLst>
            </a:pPr>
            <a:r>
              <a:rPr lang="en-US" sz="3400">
                <a:effectLst/>
                <a:ea typeface="+mn-ea"/>
                <a:cs typeface="+mn-cs"/>
              </a:rPr>
              <a:t> This field will be captured/updated at program enrollment, annual assessment, and program exit. </a:t>
            </a:r>
          </a:p>
          <a:p>
            <a:pPr marL="0" marR="0" indent="-228600" defTabSz="914400">
              <a:spcBef>
                <a:spcPts val="0"/>
              </a:spcBef>
              <a:spcAft>
                <a:spcPts val="600"/>
              </a:spcAft>
            </a:pPr>
            <a:r>
              <a:rPr lang="en-US" sz="3400" b="1">
                <a:effectLst/>
                <a:ea typeface="+mn-ea"/>
                <a:cs typeface="+mn-cs"/>
              </a:rPr>
              <a:t>Moving On Assistance</a:t>
            </a:r>
            <a:endParaRPr lang="en-US" sz="3400">
              <a:effectLst/>
              <a:ea typeface="+mn-ea"/>
              <a:cs typeface="+mn-cs"/>
            </a:endParaRPr>
          </a:p>
          <a:p>
            <a:pPr marL="1028744" lvl="1" indent="-228600" defTabSz="914400">
              <a:spcBef>
                <a:spcPts val="0"/>
              </a:spcBef>
              <a:spcAft>
                <a:spcPts val="600"/>
              </a:spcAft>
              <a:buSzPts val="1000"/>
              <a:tabLst>
                <a:tab pos="457200" algn="l"/>
              </a:tabLst>
            </a:pPr>
            <a:r>
              <a:rPr lang="en-US" sz="3400">
                <a:effectLst/>
                <a:ea typeface="+mn-ea"/>
                <a:cs typeface="+mn-cs"/>
              </a:rPr>
              <a:t>A new service category of “Moving On Assistance Provided” is being added for </a:t>
            </a:r>
            <a:r>
              <a:rPr lang="en-US" sz="3400" i="1">
                <a:effectLst/>
                <a:ea typeface="+mn-ea"/>
                <a:cs typeface="+mn-cs"/>
              </a:rPr>
              <a:t>HUD-CoC Permanent Supportive Housing projects</a:t>
            </a:r>
            <a:r>
              <a:rPr lang="en-US" sz="3400">
                <a:effectLst/>
                <a:ea typeface="+mn-ea"/>
                <a:cs typeface="+mn-cs"/>
              </a:rPr>
              <a:t>. </a:t>
            </a:r>
          </a:p>
          <a:p>
            <a:pPr marL="0" marR="0" indent="-228600" defTabSz="914400">
              <a:spcBef>
                <a:spcPts val="0"/>
              </a:spcBef>
              <a:spcAft>
                <a:spcPts val="600"/>
              </a:spcAft>
            </a:pPr>
            <a:r>
              <a:rPr lang="en-US" sz="3400" b="1">
                <a:effectLst/>
                <a:ea typeface="+mn-ea"/>
                <a:cs typeface="+mn-cs"/>
              </a:rPr>
              <a:t>Youth Education Status</a:t>
            </a:r>
            <a:endParaRPr lang="en-US" sz="3400">
              <a:effectLst/>
              <a:ea typeface="+mn-ea"/>
              <a:cs typeface="+mn-cs"/>
            </a:endParaRPr>
          </a:p>
          <a:p>
            <a:pPr marL="1028744" lvl="1" indent="-228600" defTabSz="914400">
              <a:spcBef>
                <a:spcPts val="0"/>
              </a:spcBef>
              <a:spcAft>
                <a:spcPts val="600"/>
              </a:spcAft>
              <a:buSzPts val="1000"/>
              <a:tabLst>
                <a:tab pos="457200" algn="l"/>
              </a:tabLst>
            </a:pPr>
            <a:r>
              <a:rPr lang="en-US" sz="3400">
                <a:effectLst/>
                <a:ea typeface="+mn-ea"/>
                <a:cs typeface="+mn-cs"/>
              </a:rPr>
              <a:t>There is a new Data Element (for Head of Households only) containing three questions about youth educational status that will be required for </a:t>
            </a:r>
            <a:r>
              <a:rPr lang="en-US" sz="3400" i="1">
                <a:effectLst/>
                <a:ea typeface="+mn-ea"/>
                <a:cs typeface="+mn-cs"/>
              </a:rPr>
              <a:t>HUD-CoC Youth Homeless Demonstration Program (YHDP) projects</a:t>
            </a:r>
            <a:r>
              <a:rPr lang="en-US" sz="3400">
                <a:effectLst/>
                <a:ea typeface="+mn-ea"/>
                <a:cs typeface="+mn-cs"/>
              </a:rPr>
              <a:t>.</a:t>
            </a:r>
          </a:p>
          <a:p>
            <a:pPr marL="0" marR="0" indent="-228600" defTabSz="914400">
              <a:spcBef>
                <a:spcPts val="0"/>
              </a:spcBef>
              <a:spcAft>
                <a:spcPts val="600"/>
              </a:spcAft>
            </a:pPr>
            <a:r>
              <a:rPr lang="en-US" sz="3400" b="1">
                <a:effectLst/>
                <a:ea typeface="+mn-ea"/>
                <a:cs typeface="+mn-cs"/>
              </a:rPr>
              <a:t>HOPWA: Prescribed Anti-Retroviral</a:t>
            </a:r>
            <a:endParaRPr lang="en-US" sz="3400">
              <a:effectLst/>
              <a:ea typeface="+mn-ea"/>
              <a:cs typeface="+mn-cs"/>
            </a:endParaRPr>
          </a:p>
          <a:p>
            <a:pPr marL="1028744" lvl="1" indent="-228600" defTabSz="914400">
              <a:spcBef>
                <a:spcPts val="0"/>
              </a:spcBef>
              <a:spcAft>
                <a:spcPts val="600"/>
              </a:spcAft>
              <a:buSzPts val="1000"/>
              <a:tabLst>
                <a:tab pos="457200" algn="l"/>
              </a:tabLst>
            </a:pPr>
            <a:r>
              <a:rPr lang="en-US" sz="3400">
                <a:effectLst/>
                <a:ea typeface="+mn-ea"/>
                <a:cs typeface="+mn-cs"/>
              </a:rPr>
              <a:t>A new “Prescribed Anti-Retroviral” Data Element (required for all household members with HIV/AIDS) will be added to the HOPWA program enrollment, annual assessment, and program exit.</a:t>
            </a:r>
          </a:p>
        </p:txBody>
      </p:sp>
    </p:spTree>
    <p:extLst>
      <p:ext uri="{BB962C8B-B14F-4D97-AF65-F5344CB8AC3E}">
        <p14:creationId xmlns:p14="http://schemas.microsoft.com/office/powerpoint/2010/main" val="133177722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8269" y="0"/>
            <a:ext cx="19921111" cy="13716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743" y="0"/>
            <a:ext cx="19892163" cy="13716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3047212" y="3999230"/>
            <a:ext cx="18283237" cy="5528056"/>
          </a:xfrm>
        </p:spPr>
        <p:txBody>
          <a:bodyPr vert="horz" lIns="91440" tIns="45720" rIns="91440" bIns="45720" rtlCol="0" anchor="ctr">
            <a:normAutofit/>
          </a:bodyPr>
          <a:lstStyle/>
          <a:p>
            <a:pPr algn="ctr" defTabSz="914400"/>
            <a:r>
              <a:rPr lang="en-US" sz="13200" kern="1200">
                <a:solidFill>
                  <a:schemeClr val="tx1"/>
                </a:solidFill>
                <a:latin typeface="+mj-lt"/>
                <a:ea typeface="+mj-ea"/>
                <a:cs typeface="+mj-cs"/>
              </a:rPr>
              <a:t>Balance of State Continuum of Care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5183" y="11049572"/>
            <a:ext cx="9507283"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4050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AC3E0D8-FE61-43B7-936A-4E46E6D8A05E}"/>
              </a:ext>
            </a:extLst>
          </p:cNvPr>
          <p:cNvSpPr>
            <a:spLocks noGrp="1"/>
          </p:cNvSpPr>
          <p:nvPr>
            <p:ph type="title"/>
          </p:nvPr>
        </p:nvSpPr>
        <p:spPr>
          <a:xfrm>
            <a:off x="1675963" y="730250"/>
            <a:ext cx="21025723" cy="2651126"/>
          </a:xfrm>
        </p:spPr>
        <p:txBody>
          <a:bodyPr vert="horz" lIns="91440" tIns="45720" rIns="91440" bIns="45720" rtlCol="0" anchor="ctr">
            <a:normAutofit/>
          </a:bodyPr>
          <a:lstStyle/>
          <a:p>
            <a:pPr defTabSz="914400"/>
            <a:r>
              <a:rPr lang="en-US" sz="9100" kern="1200">
                <a:solidFill>
                  <a:schemeClr val="tx1"/>
                </a:solidFill>
                <a:latin typeface="+mj-lt"/>
                <a:ea typeface="+mj-ea"/>
                <a:cs typeface="+mj-cs"/>
              </a:rPr>
              <a:t>2022 Data Standards: Removed Data Elements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723" y="3354746"/>
            <a:ext cx="21702203" cy="36576"/>
          </a:xfrm>
          <a:custGeom>
            <a:avLst/>
            <a:gdLst>
              <a:gd name="connsiteX0" fmla="*/ 0 w 21702203"/>
              <a:gd name="connsiteY0" fmla="*/ 0 h 36576"/>
              <a:gd name="connsiteX1" fmla="*/ 1112238 w 21702203"/>
              <a:gd name="connsiteY1" fmla="*/ 0 h 36576"/>
              <a:gd name="connsiteX2" fmla="*/ 1790432 w 21702203"/>
              <a:gd name="connsiteY2" fmla="*/ 0 h 36576"/>
              <a:gd name="connsiteX3" fmla="*/ 2034582 w 21702203"/>
              <a:gd name="connsiteY3" fmla="*/ 0 h 36576"/>
              <a:gd name="connsiteX4" fmla="*/ 2278731 w 21702203"/>
              <a:gd name="connsiteY4" fmla="*/ 0 h 36576"/>
              <a:gd name="connsiteX5" fmla="*/ 2522881 w 21702203"/>
              <a:gd name="connsiteY5" fmla="*/ 0 h 36576"/>
              <a:gd name="connsiteX6" fmla="*/ 2767031 w 21702203"/>
              <a:gd name="connsiteY6" fmla="*/ 0 h 36576"/>
              <a:gd name="connsiteX7" fmla="*/ 3228203 w 21702203"/>
              <a:gd name="connsiteY7" fmla="*/ 0 h 36576"/>
              <a:gd name="connsiteX8" fmla="*/ 3472352 w 21702203"/>
              <a:gd name="connsiteY8" fmla="*/ 0 h 36576"/>
              <a:gd name="connsiteX9" fmla="*/ 3933524 w 21702203"/>
              <a:gd name="connsiteY9" fmla="*/ 0 h 36576"/>
              <a:gd name="connsiteX10" fmla="*/ 4828740 w 21702203"/>
              <a:gd name="connsiteY10" fmla="*/ 0 h 36576"/>
              <a:gd name="connsiteX11" fmla="*/ 5072890 w 21702203"/>
              <a:gd name="connsiteY11" fmla="*/ 0 h 36576"/>
              <a:gd name="connsiteX12" fmla="*/ 5100018 w 21702203"/>
              <a:gd name="connsiteY12" fmla="*/ 0 h 36576"/>
              <a:gd name="connsiteX13" fmla="*/ 6212256 w 21702203"/>
              <a:gd name="connsiteY13" fmla="*/ 0 h 36576"/>
              <a:gd name="connsiteX14" fmla="*/ 6239383 w 21702203"/>
              <a:gd name="connsiteY14" fmla="*/ 0 h 36576"/>
              <a:gd name="connsiteX15" fmla="*/ 6917577 w 21702203"/>
              <a:gd name="connsiteY15" fmla="*/ 0 h 36576"/>
              <a:gd name="connsiteX16" fmla="*/ 6944705 w 21702203"/>
              <a:gd name="connsiteY16" fmla="*/ 0 h 36576"/>
              <a:gd name="connsiteX17" fmla="*/ 7839921 w 21702203"/>
              <a:gd name="connsiteY17" fmla="*/ 0 h 36576"/>
              <a:gd name="connsiteX18" fmla="*/ 8518115 w 21702203"/>
              <a:gd name="connsiteY18" fmla="*/ 0 h 36576"/>
              <a:gd name="connsiteX19" fmla="*/ 9413331 w 21702203"/>
              <a:gd name="connsiteY19" fmla="*/ 0 h 36576"/>
              <a:gd name="connsiteX20" fmla="*/ 10091524 w 21702203"/>
              <a:gd name="connsiteY20" fmla="*/ 0 h 36576"/>
              <a:gd name="connsiteX21" fmla="*/ 10986740 w 21702203"/>
              <a:gd name="connsiteY21" fmla="*/ 0 h 36576"/>
              <a:gd name="connsiteX22" fmla="*/ 11881956 w 21702203"/>
              <a:gd name="connsiteY22" fmla="*/ 0 h 36576"/>
              <a:gd name="connsiteX23" fmla="*/ 12994194 w 21702203"/>
              <a:gd name="connsiteY23" fmla="*/ 0 h 36576"/>
              <a:gd name="connsiteX24" fmla="*/ 13021322 w 21702203"/>
              <a:gd name="connsiteY24" fmla="*/ 0 h 36576"/>
              <a:gd name="connsiteX25" fmla="*/ 13048450 w 21702203"/>
              <a:gd name="connsiteY25" fmla="*/ 0 h 36576"/>
              <a:gd name="connsiteX26" fmla="*/ 14160687 w 21702203"/>
              <a:gd name="connsiteY26" fmla="*/ 0 h 36576"/>
              <a:gd name="connsiteX27" fmla="*/ 14621859 w 21702203"/>
              <a:gd name="connsiteY27" fmla="*/ 0 h 36576"/>
              <a:gd name="connsiteX28" fmla="*/ 15734097 w 21702203"/>
              <a:gd name="connsiteY28" fmla="*/ 0 h 36576"/>
              <a:gd name="connsiteX29" fmla="*/ 16195269 w 21702203"/>
              <a:gd name="connsiteY29" fmla="*/ 0 h 36576"/>
              <a:gd name="connsiteX30" fmla="*/ 17090485 w 21702203"/>
              <a:gd name="connsiteY30" fmla="*/ 0 h 36576"/>
              <a:gd name="connsiteX31" fmla="*/ 17334635 w 21702203"/>
              <a:gd name="connsiteY31" fmla="*/ 0 h 36576"/>
              <a:gd name="connsiteX32" fmla="*/ 18012828 w 21702203"/>
              <a:gd name="connsiteY32" fmla="*/ 0 h 36576"/>
              <a:gd name="connsiteX33" fmla="*/ 18691022 w 21702203"/>
              <a:gd name="connsiteY33" fmla="*/ 0 h 36576"/>
              <a:gd name="connsiteX34" fmla="*/ 19152194 w 21702203"/>
              <a:gd name="connsiteY34" fmla="*/ 0 h 36576"/>
              <a:gd name="connsiteX35" fmla="*/ 19613366 w 21702203"/>
              <a:gd name="connsiteY35" fmla="*/ 0 h 36576"/>
              <a:gd name="connsiteX36" fmla="*/ 19640494 w 21702203"/>
              <a:gd name="connsiteY36" fmla="*/ 0 h 36576"/>
              <a:gd name="connsiteX37" fmla="*/ 19667621 w 21702203"/>
              <a:gd name="connsiteY37" fmla="*/ 0 h 36576"/>
              <a:gd name="connsiteX38" fmla="*/ 19694749 w 21702203"/>
              <a:gd name="connsiteY38" fmla="*/ 0 h 36576"/>
              <a:gd name="connsiteX39" fmla="*/ 19721877 w 21702203"/>
              <a:gd name="connsiteY39" fmla="*/ 0 h 36576"/>
              <a:gd name="connsiteX40" fmla="*/ 19749005 w 21702203"/>
              <a:gd name="connsiteY40" fmla="*/ 0 h 36576"/>
              <a:gd name="connsiteX41" fmla="*/ 20210177 w 21702203"/>
              <a:gd name="connsiteY41" fmla="*/ 0 h 36576"/>
              <a:gd name="connsiteX42" fmla="*/ 20237304 w 21702203"/>
              <a:gd name="connsiteY42" fmla="*/ 0 h 36576"/>
              <a:gd name="connsiteX43" fmla="*/ 21702203 w 21702203"/>
              <a:gd name="connsiteY43" fmla="*/ 0 h 36576"/>
              <a:gd name="connsiteX44" fmla="*/ 21702203 w 21702203"/>
              <a:gd name="connsiteY44" fmla="*/ 36576 h 36576"/>
              <a:gd name="connsiteX45" fmla="*/ 20806987 w 21702203"/>
              <a:gd name="connsiteY45" fmla="*/ 36576 h 36576"/>
              <a:gd name="connsiteX46" fmla="*/ 20128793 w 21702203"/>
              <a:gd name="connsiteY46" fmla="*/ 36576 h 36576"/>
              <a:gd name="connsiteX47" fmla="*/ 19884643 w 21702203"/>
              <a:gd name="connsiteY47" fmla="*/ 36576 h 36576"/>
              <a:gd name="connsiteX48" fmla="*/ 18772406 w 21702203"/>
              <a:gd name="connsiteY48" fmla="*/ 36576 h 36576"/>
              <a:gd name="connsiteX49" fmla="*/ 17877190 w 21702203"/>
              <a:gd name="connsiteY49" fmla="*/ 36576 h 36576"/>
              <a:gd name="connsiteX50" fmla="*/ 17416018 w 21702203"/>
              <a:gd name="connsiteY50" fmla="*/ 36576 h 36576"/>
              <a:gd name="connsiteX51" fmla="*/ 16303780 w 21702203"/>
              <a:gd name="connsiteY51" fmla="*/ 36576 h 36576"/>
              <a:gd name="connsiteX52" fmla="*/ 15625586 w 21702203"/>
              <a:gd name="connsiteY52" fmla="*/ 36576 h 36576"/>
              <a:gd name="connsiteX53" fmla="*/ 15381436 w 21702203"/>
              <a:gd name="connsiteY53" fmla="*/ 36576 h 36576"/>
              <a:gd name="connsiteX54" fmla="*/ 14269198 w 21702203"/>
              <a:gd name="connsiteY54" fmla="*/ 36576 h 36576"/>
              <a:gd name="connsiteX55" fmla="*/ 14025049 w 21702203"/>
              <a:gd name="connsiteY55" fmla="*/ 36576 h 36576"/>
              <a:gd name="connsiteX56" fmla="*/ 13780899 w 21702203"/>
              <a:gd name="connsiteY56" fmla="*/ 36576 h 36576"/>
              <a:gd name="connsiteX57" fmla="*/ 13102705 w 21702203"/>
              <a:gd name="connsiteY57" fmla="*/ 36576 h 36576"/>
              <a:gd name="connsiteX58" fmla="*/ 12207489 w 21702203"/>
              <a:gd name="connsiteY58" fmla="*/ 36576 h 36576"/>
              <a:gd name="connsiteX59" fmla="*/ 11095251 w 21702203"/>
              <a:gd name="connsiteY59" fmla="*/ 36576 h 36576"/>
              <a:gd name="connsiteX60" fmla="*/ 10851102 w 21702203"/>
              <a:gd name="connsiteY60" fmla="*/ 36576 h 36576"/>
              <a:gd name="connsiteX61" fmla="*/ 10823974 w 21702203"/>
              <a:gd name="connsiteY61" fmla="*/ 36576 h 36576"/>
              <a:gd name="connsiteX62" fmla="*/ 9711736 w 21702203"/>
              <a:gd name="connsiteY62" fmla="*/ 36576 h 36576"/>
              <a:gd name="connsiteX63" fmla="*/ 9467586 w 21702203"/>
              <a:gd name="connsiteY63" fmla="*/ 36576 h 36576"/>
              <a:gd name="connsiteX64" fmla="*/ 9440458 w 21702203"/>
              <a:gd name="connsiteY64" fmla="*/ 36576 h 36576"/>
              <a:gd name="connsiteX65" fmla="*/ 8545242 w 21702203"/>
              <a:gd name="connsiteY65" fmla="*/ 36576 h 36576"/>
              <a:gd name="connsiteX66" fmla="*/ 8518115 w 21702203"/>
              <a:gd name="connsiteY66" fmla="*/ 36576 h 36576"/>
              <a:gd name="connsiteX67" fmla="*/ 7405877 w 21702203"/>
              <a:gd name="connsiteY67" fmla="*/ 36576 h 36576"/>
              <a:gd name="connsiteX68" fmla="*/ 6727683 w 21702203"/>
              <a:gd name="connsiteY68" fmla="*/ 36576 h 36576"/>
              <a:gd name="connsiteX69" fmla="*/ 6266511 w 21702203"/>
              <a:gd name="connsiteY69" fmla="*/ 36576 h 36576"/>
              <a:gd name="connsiteX70" fmla="*/ 6239383 w 21702203"/>
              <a:gd name="connsiteY70" fmla="*/ 36576 h 36576"/>
              <a:gd name="connsiteX71" fmla="*/ 6212256 w 21702203"/>
              <a:gd name="connsiteY71" fmla="*/ 36576 h 36576"/>
              <a:gd name="connsiteX72" fmla="*/ 5534062 w 21702203"/>
              <a:gd name="connsiteY72" fmla="*/ 36576 h 36576"/>
              <a:gd name="connsiteX73" fmla="*/ 4638846 w 21702203"/>
              <a:gd name="connsiteY73" fmla="*/ 36576 h 36576"/>
              <a:gd name="connsiteX74" fmla="*/ 3960652 w 21702203"/>
              <a:gd name="connsiteY74" fmla="*/ 36576 h 36576"/>
              <a:gd name="connsiteX75" fmla="*/ 3065436 w 21702203"/>
              <a:gd name="connsiteY75" fmla="*/ 36576 h 36576"/>
              <a:gd name="connsiteX76" fmla="*/ 2170220 w 21702203"/>
              <a:gd name="connsiteY76" fmla="*/ 36576 h 36576"/>
              <a:gd name="connsiteX77" fmla="*/ 1709048 w 21702203"/>
              <a:gd name="connsiteY77" fmla="*/ 36576 h 36576"/>
              <a:gd name="connsiteX78" fmla="*/ 1247877 w 21702203"/>
              <a:gd name="connsiteY78" fmla="*/ 36576 h 36576"/>
              <a:gd name="connsiteX79" fmla="*/ 786705 w 21702203"/>
              <a:gd name="connsiteY79" fmla="*/ 36576 h 36576"/>
              <a:gd name="connsiteX80" fmla="*/ 0 w 21702203"/>
              <a:gd name="connsiteY80" fmla="*/ 36576 h 36576"/>
              <a:gd name="connsiteX81" fmla="*/ 0 w 21702203"/>
              <a:gd name="connsiteY81" fmla="*/ 0 h 36576"/>
              <a:gd name="connsiteX0" fmla="*/ 0 w 21702203"/>
              <a:gd name="connsiteY0" fmla="*/ 0 h 36576"/>
              <a:gd name="connsiteX1" fmla="*/ 461172 w 21702203"/>
              <a:gd name="connsiteY1" fmla="*/ 0 h 36576"/>
              <a:gd name="connsiteX2" fmla="*/ 488300 w 21702203"/>
              <a:gd name="connsiteY2" fmla="*/ 0 h 36576"/>
              <a:gd name="connsiteX3" fmla="*/ 1600537 w 21702203"/>
              <a:gd name="connsiteY3" fmla="*/ 0 h 36576"/>
              <a:gd name="connsiteX4" fmla="*/ 2061709 w 21702203"/>
              <a:gd name="connsiteY4" fmla="*/ 0 h 36576"/>
              <a:gd name="connsiteX5" fmla="*/ 2522881 w 21702203"/>
              <a:gd name="connsiteY5" fmla="*/ 0 h 36576"/>
              <a:gd name="connsiteX6" fmla="*/ 3635119 w 21702203"/>
              <a:gd name="connsiteY6" fmla="*/ 0 h 36576"/>
              <a:gd name="connsiteX7" fmla="*/ 3879269 w 21702203"/>
              <a:gd name="connsiteY7" fmla="*/ 0 h 36576"/>
              <a:gd name="connsiteX8" fmla="*/ 4991507 w 21702203"/>
              <a:gd name="connsiteY8" fmla="*/ 0 h 36576"/>
              <a:gd name="connsiteX9" fmla="*/ 6103745 w 21702203"/>
              <a:gd name="connsiteY9" fmla="*/ 0 h 36576"/>
              <a:gd name="connsiteX10" fmla="*/ 6781938 w 21702203"/>
              <a:gd name="connsiteY10" fmla="*/ 0 h 36576"/>
              <a:gd name="connsiteX11" fmla="*/ 7360302 w 21702203"/>
              <a:gd name="connsiteY11" fmla="*/ 0 h 36576"/>
              <a:gd name="connsiteX12" fmla="*/ 7894176 w 21702203"/>
              <a:gd name="connsiteY12" fmla="*/ 0 h 36576"/>
              <a:gd name="connsiteX13" fmla="*/ 8355348 w 21702203"/>
              <a:gd name="connsiteY13" fmla="*/ 0 h 36576"/>
              <a:gd name="connsiteX14" fmla="*/ 8816520 w 21702203"/>
              <a:gd name="connsiteY14" fmla="*/ 0 h 36576"/>
              <a:gd name="connsiteX15" fmla="*/ 9711736 w 21702203"/>
              <a:gd name="connsiteY15" fmla="*/ 0 h 36576"/>
              <a:gd name="connsiteX16" fmla="*/ 10172908 w 21702203"/>
              <a:gd name="connsiteY16" fmla="*/ 0 h 36576"/>
              <a:gd name="connsiteX17" fmla="*/ 11285146 w 21702203"/>
              <a:gd name="connsiteY17" fmla="*/ 0 h 36576"/>
              <a:gd name="connsiteX18" fmla="*/ 12397383 w 21702203"/>
              <a:gd name="connsiteY18" fmla="*/ 0 h 36576"/>
              <a:gd name="connsiteX19" fmla="*/ 13075577 w 21702203"/>
              <a:gd name="connsiteY19" fmla="*/ 0 h 36576"/>
              <a:gd name="connsiteX20" fmla="*/ 13536749 w 21702203"/>
              <a:gd name="connsiteY20" fmla="*/ 0 h 36576"/>
              <a:gd name="connsiteX21" fmla="*/ 13563877 w 21702203"/>
              <a:gd name="connsiteY21" fmla="*/ 0 h 36576"/>
              <a:gd name="connsiteX22" fmla="*/ 13808027 w 21702203"/>
              <a:gd name="connsiteY22" fmla="*/ 0 h 36576"/>
              <a:gd name="connsiteX23" fmla="*/ 14052176 w 21702203"/>
              <a:gd name="connsiteY23" fmla="*/ 0 h 36576"/>
              <a:gd name="connsiteX24" fmla="*/ 14513348 w 21702203"/>
              <a:gd name="connsiteY24" fmla="*/ 0 h 36576"/>
              <a:gd name="connsiteX25" fmla="*/ 15625586 w 21702203"/>
              <a:gd name="connsiteY25" fmla="*/ 0 h 36576"/>
              <a:gd name="connsiteX26" fmla="*/ 16303780 w 21702203"/>
              <a:gd name="connsiteY26" fmla="*/ 0 h 36576"/>
              <a:gd name="connsiteX27" fmla="*/ 16764952 w 21702203"/>
              <a:gd name="connsiteY27" fmla="*/ 0 h 36576"/>
              <a:gd name="connsiteX28" fmla="*/ 16792080 w 21702203"/>
              <a:gd name="connsiteY28" fmla="*/ 0 h 36576"/>
              <a:gd name="connsiteX29" fmla="*/ 16819207 w 21702203"/>
              <a:gd name="connsiteY29" fmla="*/ 0 h 36576"/>
              <a:gd name="connsiteX30" fmla="*/ 17714423 w 21702203"/>
              <a:gd name="connsiteY30" fmla="*/ 0 h 36576"/>
              <a:gd name="connsiteX31" fmla="*/ 17958573 w 21702203"/>
              <a:gd name="connsiteY31" fmla="*/ 0 h 36576"/>
              <a:gd name="connsiteX32" fmla="*/ 19070811 w 21702203"/>
              <a:gd name="connsiteY32" fmla="*/ 0 h 36576"/>
              <a:gd name="connsiteX33" fmla="*/ 19531983 w 21702203"/>
              <a:gd name="connsiteY33" fmla="*/ 0 h 36576"/>
              <a:gd name="connsiteX34" fmla="*/ 19559110 w 21702203"/>
              <a:gd name="connsiteY34" fmla="*/ 0 h 36576"/>
              <a:gd name="connsiteX35" fmla="*/ 20454326 w 21702203"/>
              <a:gd name="connsiteY35" fmla="*/ 0 h 36576"/>
              <a:gd name="connsiteX36" fmla="*/ 20698476 w 21702203"/>
              <a:gd name="connsiteY36" fmla="*/ 0 h 36576"/>
              <a:gd name="connsiteX37" fmla="*/ 21702203 w 21702203"/>
              <a:gd name="connsiteY37" fmla="*/ 0 h 36576"/>
              <a:gd name="connsiteX38" fmla="*/ 21702203 w 21702203"/>
              <a:gd name="connsiteY38" fmla="*/ 36576 h 36576"/>
              <a:gd name="connsiteX39" fmla="*/ 21458053 w 21702203"/>
              <a:gd name="connsiteY39" fmla="*/ 36576 h 36576"/>
              <a:gd name="connsiteX40" fmla="*/ 21430925 w 21702203"/>
              <a:gd name="connsiteY40" fmla="*/ 36576 h 36576"/>
              <a:gd name="connsiteX41" fmla="*/ 21186776 w 21702203"/>
              <a:gd name="connsiteY41" fmla="*/ 36576 h 36576"/>
              <a:gd name="connsiteX42" fmla="*/ 20725604 w 21702203"/>
              <a:gd name="connsiteY42" fmla="*/ 36576 h 36576"/>
              <a:gd name="connsiteX43" fmla="*/ 20047410 w 21702203"/>
              <a:gd name="connsiteY43" fmla="*/ 36576 h 36576"/>
              <a:gd name="connsiteX44" fmla="*/ 19803260 w 21702203"/>
              <a:gd name="connsiteY44" fmla="*/ 36576 h 36576"/>
              <a:gd name="connsiteX45" fmla="*/ 18691022 w 21702203"/>
              <a:gd name="connsiteY45" fmla="*/ 36576 h 36576"/>
              <a:gd name="connsiteX46" fmla="*/ 18012828 w 21702203"/>
              <a:gd name="connsiteY46" fmla="*/ 36576 h 36576"/>
              <a:gd name="connsiteX47" fmla="*/ 16900591 w 21702203"/>
              <a:gd name="connsiteY47" fmla="*/ 36576 h 36576"/>
              <a:gd name="connsiteX48" fmla="*/ 16005375 w 21702203"/>
              <a:gd name="connsiteY48" fmla="*/ 36576 h 36576"/>
              <a:gd name="connsiteX49" fmla="*/ 15544203 w 21702203"/>
              <a:gd name="connsiteY49" fmla="*/ 36576 h 36576"/>
              <a:gd name="connsiteX50" fmla="*/ 14648987 w 21702203"/>
              <a:gd name="connsiteY50" fmla="*/ 36576 h 36576"/>
              <a:gd name="connsiteX51" fmla="*/ 14404837 w 21702203"/>
              <a:gd name="connsiteY51" fmla="*/ 36576 h 36576"/>
              <a:gd name="connsiteX52" fmla="*/ 13726643 w 21702203"/>
              <a:gd name="connsiteY52" fmla="*/ 36576 h 36576"/>
              <a:gd name="connsiteX53" fmla="*/ 13699516 w 21702203"/>
              <a:gd name="connsiteY53" fmla="*/ 36576 h 36576"/>
              <a:gd name="connsiteX54" fmla="*/ 12587278 w 21702203"/>
              <a:gd name="connsiteY54" fmla="*/ 36576 h 36576"/>
              <a:gd name="connsiteX55" fmla="*/ 11909084 w 21702203"/>
              <a:gd name="connsiteY55" fmla="*/ 36576 h 36576"/>
              <a:gd name="connsiteX56" fmla="*/ 10796846 w 21702203"/>
              <a:gd name="connsiteY56" fmla="*/ 36576 h 36576"/>
              <a:gd name="connsiteX57" fmla="*/ 10335674 w 21702203"/>
              <a:gd name="connsiteY57" fmla="*/ 36576 h 36576"/>
              <a:gd name="connsiteX58" fmla="*/ 10091524 w 21702203"/>
              <a:gd name="connsiteY58" fmla="*/ 36576 h 36576"/>
              <a:gd name="connsiteX59" fmla="*/ 9413331 w 21702203"/>
              <a:gd name="connsiteY59" fmla="*/ 36576 h 36576"/>
              <a:gd name="connsiteX60" fmla="*/ 8518115 w 21702203"/>
              <a:gd name="connsiteY60" fmla="*/ 36576 h 36576"/>
              <a:gd name="connsiteX61" fmla="*/ 7405877 w 21702203"/>
              <a:gd name="connsiteY61" fmla="*/ 36576 h 36576"/>
              <a:gd name="connsiteX62" fmla="*/ 6510661 w 21702203"/>
              <a:gd name="connsiteY62" fmla="*/ 36576 h 36576"/>
              <a:gd name="connsiteX63" fmla="*/ 5398423 w 21702203"/>
              <a:gd name="connsiteY63" fmla="*/ 36576 h 36576"/>
              <a:gd name="connsiteX64" fmla="*/ 4950815 w 21702203"/>
              <a:gd name="connsiteY64" fmla="*/ 36576 h 36576"/>
              <a:gd name="connsiteX65" fmla="*/ 4503207 w 21702203"/>
              <a:gd name="connsiteY65" fmla="*/ 36576 h 36576"/>
              <a:gd name="connsiteX66" fmla="*/ 4259057 w 21702203"/>
              <a:gd name="connsiteY66" fmla="*/ 36576 h 36576"/>
              <a:gd name="connsiteX67" fmla="*/ 3363841 w 21702203"/>
              <a:gd name="connsiteY67" fmla="*/ 36576 h 36576"/>
              <a:gd name="connsiteX68" fmla="*/ 2902670 w 21702203"/>
              <a:gd name="connsiteY68" fmla="*/ 36576 h 36576"/>
              <a:gd name="connsiteX69" fmla="*/ 2658520 w 21702203"/>
              <a:gd name="connsiteY69" fmla="*/ 36576 h 36576"/>
              <a:gd name="connsiteX70" fmla="*/ 2631392 w 21702203"/>
              <a:gd name="connsiteY70" fmla="*/ 36576 h 36576"/>
              <a:gd name="connsiteX71" fmla="*/ 2387242 w 21702203"/>
              <a:gd name="connsiteY71" fmla="*/ 36576 h 36576"/>
              <a:gd name="connsiteX72" fmla="*/ 2143093 w 21702203"/>
              <a:gd name="connsiteY72" fmla="*/ 36576 h 36576"/>
              <a:gd name="connsiteX73" fmla="*/ 1464899 w 21702203"/>
              <a:gd name="connsiteY73" fmla="*/ 36576 h 36576"/>
              <a:gd name="connsiteX74" fmla="*/ 786705 w 21702203"/>
              <a:gd name="connsiteY74" fmla="*/ 36576 h 36576"/>
              <a:gd name="connsiteX75" fmla="*/ 0 w 21702203"/>
              <a:gd name="connsiteY75" fmla="*/ 36576 h 36576"/>
              <a:gd name="connsiteX76" fmla="*/ 0 w 21702203"/>
              <a:gd name="connsiteY76"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702203" h="36576" fill="none" extrusionOk="0">
                <a:moveTo>
                  <a:pt x="0" y="0"/>
                </a:moveTo>
                <a:cubicBezTo>
                  <a:pt x="235039" y="40515"/>
                  <a:pt x="852050" y="30982"/>
                  <a:pt x="1112238" y="0"/>
                </a:cubicBezTo>
                <a:cubicBezTo>
                  <a:pt x="1335197" y="48"/>
                  <a:pt x="1600779" y="16175"/>
                  <a:pt x="1790432" y="0"/>
                </a:cubicBezTo>
                <a:cubicBezTo>
                  <a:pt x="1967134" y="24441"/>
                  <a:pt x="1966354" y="2854"/>
                  <a:pt x="2034582" y="0"/>
                </a:cubicBezTo>
                <a:cubicBezTo>
                  <a:pt x="2101930" y="-4813"/>
                  <a:pt x="2172294" y="-2956"/>
                  <a:pt x="2278731" y="0"/>
                </a:cubicBezTo>
                <a:cubicBezTo>
                  <a:pt x="2371552" y="2567"/>
                  <a:pt x="2465051" y="14923"/>
                  <a:pt x="2522881" y="0"/>
                </a:cubicBezTo>
                <a:cubicBezTo>
                  <a:pt x="2595640" y="-11540"/>
                  <a:pt x="2699361" y="24836"/>
                  <a:pt x="2767031" y="0"/>
                </a:cubicBezTo>
                <a:cubicBezTo>
                  <a:pt x="2839179" y="-639"/>
                  <a:pt x="3062990" y="-37445"/>
                  <a:pt x="3228203" y="0"/>
                </a:cubicBezTo>
                <a:cubicBezTo>
                  <a:pt x="3402936" y="23123"/>
                  <a:pt x="3377722" y="8387"/>
                  <a:pt x="3472352" y="0"/>
                </a:cubicBezTo>
                <a:cubicBezTo>
                  <a:pt x="3599469" y="12096"/>
                  <a:pt x="3780292" y="-13943"/>
                  <a:pt x="3933524" y="0"/>
                </a:cubicBezTo>
                <a:cubicBezTo>
                  <a:pt x="4105326" y="31904"/>
                  <a:pt x="4525431" y="6768"/>
                  <a:pt x="4828740" y="0"/>
                </a:cubicBezTo>
                <a:cubicBezTo>
                  <a:pt x="5159561" y="2207"/>
                  <a:pt x="5021762" y="-10018"/>
                  <a:pt x="5072890" y="0"/>
                </a:cubicBezTo>
                <a:cubicBezTo>
                  <a:pt x="5133818" y="3456"/>
                  <a:pt x="5091188" y="-561"/>
                  <a:pt x="5100018" y="0"/>
                </a:cubicBezTo>
                <a:cubicBezTo>
                  <a:pt x="5152570" y="-25104"/>
                  <a:pt x="5790088" y="26861"/>
                  <a:pt x="6212256" y="0"/>
                </a:cubicBezTo>
                <a:cubicBezTo>
                  <a:pt x="6638383" y="21086"/>
                  <a:pt x="6232203" y="-1470"/>
                  <a:pt x="6239383" y="0"/>
                </a:cubicBezTo>
                <a:cubicBezTo>
                  <a:pt x="6242796" y="-14823"/>
                  <a:pt x="6733878" y="-38498"/>
                  <a:pt x="6917577" y="0"/>
                </a:cubicBezTo>
                <a:cubicBezTo>
                  <a:pt x="7083852" y="9935"/>
                  <a:pt x="6938779" y="-892"/>
                  <a:pt x="6944705" y="0"/>
                </a:cubicBezTo>
                <a:cubicBezTo>
                  <a:pt x="6851730" y="24564"/>
                  <a:pt x="7387058" y="-44423"/>
                  <a:pt x="7839921" y="0"/>
                </a:cubicBezTo>
                <a:cubicBezTo>
                  <a:pt x="8263964" y="16376"/>
                  <a:pt x="8323307" y="-23479"/>
                  <a:pt x="8518115" y="0"/>
                </a:cubicBezTo>
                <a:cubicBezTo>
                  <a:pt x="8706476" y="45648"/>
                  <a:pt x="9165489" y="-13603"/>
                  <a:pt x="9413331" y="0"/>
                </a:cubicBezTo>
                <a:cubicBezTo>
                  <a:pt x="9622483" y="15238"/>
                  <a:pt x="9818361" y="-1471"/>
                  <a:pt x="10091524" y="0"/>
                </a:cubicBezTo>
                <a:cubicBezTo>
                  <a:pt x="10347236" y="-14018"/>
                  <a:pt x="10707460" y="49709"/>
                  <a:pt x="10986740" y="0"/>
                </a:cubicBezTo>
                <a:cubicBezTo>
                  <a:pt x="11251722" y="44491"/>
                  <a:pt x="11638645" y="-27166"/>
                  <a:pt x="11881956" y="0"/>
                </a:cubicBezTo>
                <a:cubicBezTo>
                  <a:pt x="12216878" y="-23068"/>
                  <a:pt x="12740487" y="-21230"/>
                  <a:pt x="12994194" y="0"/>
                </a:cubicBezTo>
                <a:cubicBezTo>
                  <a:pt x="13257079" y="21525"/>
                  <a:pt x="13015046" y="1566"/>
                  <a:pt x="13021322" y="0"/>
                </a:cubicBezTo>
                <a:cubicBezTo>
                  <a:pt x="13027336" y="-1198"/>
                  <a:pt x="13035666" y="-882"/>
                  <a:pt x="13048450" y="0"/>
                </a:cubicBezTo>
                <a:cubicBezTo>
                  <a:pt x="13156319" y="-38059"/>
                  <a:pt x="13604262" y="-75192"/>
                  <a:pt x="14160687" y="0"/>
                </a:cubicBezTo>
                <a:cubicBezTo>
                  <a:pt x="14747757" y="-12779"/>
                  <a:pt x="14488507" y="-21198"/>
                  <a:pt x="14621859" y="0"/>
                </a:cubicBezTo>
                <a:cubicBezTo>
                  <a:pt x="14781224" y="24109"/>
                  <a:pt x="15348118" y="2560"/>
                  <a:pt x="15734097" y="0"/>
                </a:cubicBezTo>
                <a:cubicBezTo>
                  <a:pt x="16054095" y="24339"/>
                  <a:pt x="16056315" y="-9077"/>
                  <a:pt x="16195269" y="0"/>
                </a:cubicBezTo>
                <a:cubicBezTo>
                  <a:pt x="16298715" y="-22055"/>
                  <a:pt x="16825851" y="-15734"/>
                  <a:pt x="17090485" y="0"/>
                </a:cubicBezTo>
                <a:cubicBezTo>
                  <a:pt x="17411236" y="-443"/>
                  <a:pt x="17251870" y="-15497"/>
                  <a:pt x="17334635" y="0"/>
                </a:cubicBezTo>
                <a:cubicBezTo>
                  <a:pt x="17440753" y="-21315"/>
                  <a:pt x="17773104" y="15739"/>
                  <a:pt x="18012828" y="0"/>
                </a:cubicBezTo>
                <a:cubicBezTo>
                  <a:pt x="18175211" y="-62554"/>
                  <a:pt x="18436924" y="20649"/>
                  <a:pt x="18691022" y="0"/>
                </a:cubicBezTo>
                <a:cubicBezTo>
                  <a:pt x="18989422" y="-31085"/>
                  <a:pt x="18954546" y="18355"/>
                  <a:pt x="19152194" y="0"/>
                </a:cubicBezTo>
                <a:cubicBezTo>
                  <a:pt x="19351191" y="-5223"/>
                  <a:pt x="19496478" y="-23276"/>
                  <a:pt x="19613366" y="0"/>
                </a:cubicBezTo>
                <a:cubicBezTo>
                  <a:pt x="19735907" y="16739"/>
                  <a:pt x="19626981" y="12"/>
                  <a:pt x="19640494" y="0"/>
                </a:cubicBezTo>
                <a:cubicBezTo>
                  <a:pt x="19653242" y="286"/>
                  <a:pt x="19660900" y="1148"/>
                  <a:pt x="19667621" y="0"/>
                </a:cubicBezTo>
                <a:cubicBezTo>
                  <a:pt x="19675530" y="-2706"/>
                  <a:pt x="19681242" y="62"/>
                  <a:pt x="19694749" y="0"/>
                </a:cubicBezTo>
                <a:cubicBezTo>
                  <a:pt x="19708274" y="260"/>
                  <a:pt x="19712611" y="1790"/>
                  <a:pt x="19721877" y="0"/>
                </a:cubicBezTo>
                <a:cubicBezTo>
                  <a:pt x="19731191" y="-767"/>
                  <a:pt x="19737840" y="60"/>
                  <a:pt x="19749005" y="0"/>
                </a:cubicBezTo>
                <a:cubicBezTo>
                  <a:pt x="19747097" y="-4776"/>
                  <a:pt x="20022040" y="-25367"/>
                  <a:pt x="20210177" y="0"/>
                </a:cubicBezTo>
                <a:cubicBezTo>
                  <a:pt x="20387217" y="4190"/>
                  <a:pt x="20230455" y="1477"/>
                  <a:pt x="20237304" y="0"/>
                </a:cubicBezTo>
                <a:cubicBezTo>
                  <a:pt x="20191139" y="105355"/>
                  <a:pt x="21256335" y="125245"/>
                  <a:pt x="21702203" y="0"/>
                </a:cubicBezTo>
                <a:cubicBezTo>
                  <a:pt x="21700924" y="16215"/>
                  <a:pt x="21704694" y="22267"/>
                  <a:pt x="21702203" y="36576"/>
                </a:cubicBezTo>
                <a:cubicBezTo>
                  <a:pt x="21372798" y="-1232"/>
                  <a:pt x="21058733" y="-8786"/>
                  <a:pt x="20806987" y="36576"/>
                </a:cubicBezTo>
                <a:cubicBezTo>
                  <a:pt x="20574159" y="66519"/>
                  <a:pt x="20298983" y="88140"/>
                  <a:pt x="20128793" y="36576"/>
                </a:cubicBezTo>
                <a:cubicBezTo>
                  <a:pt x="19973778" y="19227"/>
                  <a:pt x="19992538" y="43010"/>
                  <a:pt x="19884643" y="36576"/>
                </a:cubicBezTo>
                <a:cubicBezTo>
                  <a:pt x="19717394" y="-10243"/>
                  <a:pt x="19305013" y="53152"/>
                  <a:pt x="18772406" y="36576"/>
                </a:cubicBezTo>
                <a:cubicBezTo>
                  <a:pt x="18324314" y="83128"/>
                  <a:pt x="18138668" y="82194"/>
                  <a:pt x="17877190" y="36576"/>
                </a:cubicBezTo>
                <a:cubicBezTo>
                  <a:pt x="17626410" y="2547"/>
                  <a:pt x="17555408" y="45226"/>
                  <a:pt x="17416018" y="36576"/>
                </a:cubicBezTo>
                <a:cubicBezTo>
                  <a:pt x="17272075" y="7778"/>
                  <a:pt x="16814810" y="-31447"/>
                  <a:pt x="16303780" y="36576"/>
                </a:cubicBezTo>
                <a:cubicBezTo>
                  <a:pt x="15842891" y="75538"/>
                  <a:pt x="15773207" y="59611"/>
                  <a:pt x="15625586" y="36576"/>
                </a:cubicBezTo>
                <a:cubicBezTo>
                  <a:pt x="15478713" y="10113"/>
                  <a:pt x="15467951" y="30311"/>
                  <a:pt x="15381436" y="36576"/>
                </a:cubicBezTo>
                <a:cubicBezTo>
                  <a:pt x="15317085" y="44585"/>
                  <a:pt x="14545015" y="-5178"/>
                  <a:pt x="14269198" y="36576"/>
                </a:cubicBezTo>
                <a:cubicBezTo>
                  <a:pt x="13957047" y="81570"/>
                  <a:pt x="14088323" y="25176"/>
                  <a:pt x="14025049" y="36576"/>
                </a:cubicBezTo>
                <a:cubicBezTo>
                  <a:pt x="13967368" y="36668"/>
                  <a:pt x="13878571" y="45284"/>
                  <a:pt x="13780899" y="36576"/>
                </a:cubicBezTo>
                <a:cubicBezTo>
                  <a:pt x="13673646" y="50800"/>
                  <a:pt x="13414973" y="78352"/>
                  <a:pt x="13102705" y="36576"/>
                </a:cubicBezTo>
                <a:cubicBezTo>
                  <a:pt x="12793092" y="12740"/>
                  <a:pt x="12382308" y="32877"/>
                  <a:pt x="12207489" y="36576"/>
                </a:cubicBezTo>
                <a:cubicBezTo>
                  <a:pt x="12037659" y="-10277"/>
                  <a:pt x="11313568" y="26814"/>
                  <a:pt x="11095251" y="36576"/>
                </a:cubicBezTo>
                <a:cubicBezTo>
                  <a:pt x="10853411" y="50283"/>
                  <a:pt x="10900603" y="39290"/>
                  <a:pt x="10851102" y="36576"/>
                </a:cubicBezTo>
                <a:cubicBezTo>
                  <a:pt x="10793983" y="31228"/>
                  <a:pt x="10832596" y="38500"/>
                  <a:pt x="10823974" y="36576"/>
                </a:cubicBezTo>
                <a:cubicBezTo>
                  <a:pt x="10826718" y="30000"/>
                  <a:pt x="9968160" y="12141"/>
                  <a:pt x="9711736" y="36576"/>
                </a:cubicBezTo>
                <a:cubicBezTo>
                  <a:pt x="9411496" y="28252"/>
                  <a:pt x="9543903" y="32675"/>
                  <a:pt x="9467586" y="36576"/>
                </a:cubicBezTo>
                <a:cubicBezTo>
                  <a:pt x="9374198" y="27432"/>
                  <a:pt x="9450442" y="35244"/>
                  <a:pt x="9440458" y="36576"/>
                </a:cubicBezTo>
                <a:cubicBezTo>
                  <a:pt x="9388445" y="667"/>
                  <a:pt x="8857536" y="89432"/>
                  <a:pt x="8545242" y="36576"/>
                </a:cubicBezTo>
                <a:cubicBezTo>
                  <a:pt x="8152479" y="31945"/>
                  <a:pt x="8523801" y="35548"/>
                  <a:pt x="8518115" y="36576"/>
                </a:cubicBezTo>
                <a:cubicBezTo>
                  <a:pt x="8576607" y="19921"/>
                  <a:pt x="7768379" y="68627"/>
                  <a:pt x="7405877" y="36576"/>
                </a:cubicBezTo>
                <a:cubicBezTo>
                  <a:pt x="7104171" y="23211"/>
                  <a:pt x="6925456" y="47143"/>
                  <a:pt x="6727683" y="36576"/>
                </a:cubicBezTo>
                <a:cubicBezTo>
                  <a:pt x="6525203" y="42363"/>
                  <a:pt x="6493556" y="24843"/>
                  <a:pt x="6266511" y="36576"/>
                </a:cubicBezTo>
                <a:cubicBezTo>
                  <a:pt x="6041951" y="49306"/>
                  <a:pt x="6249889" y="39481"/>
                  <a:pt x="6239383" y="36576"/>
                </a:cubicBezTo>
                <a:cubicBezTo>
                  <a:pt x="6229544" y="36178"/>
                  <a:pt x="6225546" y="37125"/>
                  <a:pt x="6212256" y="36576"/>
                </a:cubicBezTo>
                <a:cubicBezTo>
                  <a:pt x="6207552" y="21896"/>
                  <a:pt x="5814946" y="2744"/>
                  <a:pt x="5534062" y="36576"/>
                </a:cubicBezTo>
                <a:cubicBezTo>
                  <a:pt x="5208366" y="49164"/>
                  <a:pt x="5015156" y="70333"/>
                  <a:pt x="4638846" y="36576"/>
                </a:cubicBezTo>
                <a:cubicBezTo>
                  <a:pt x="4274857" y="162"/>
                  <a:pt x="4256525" y="16909"/>
                  <a:pt x="3960652" y="36576"/>
                </a:cubicBezTo>
                <a:cubicBezTo>
                  <a:pt x="3633192" y="94932"/>
                  <a:pt x="3307559" y="85453"/>
                  <a:pt x="3065436" y="36576"/>
                </a:cubicBezTo>
                <a:cubicBezTo>
                  <a:pt x="2772920" y="23769"/>
                  <a:pt x="2584107" y="76613"/>
                  <a:pt x="2170220" y="36576"/>
                </a:cubicBezTo>
                <a:cubicBezTo>
                  <a:pt x="1703925" y="-3596"/>
                  <a:pt x="1900087" y="51648"/>
                  <a:pt x="1709048" y="36576"/>
                </a:cubicBezTo>
                <a:cubicBezTo>
                  <a:pt x="1510120" y="23179"/>
                  <a:pt x="1417150" y="44560"/>
                  <a:pt x="1247877" y="36576"/>
                </a:cubicBezTo>
                <a:cubicBezTo>
                  <a:pt x="1044569" y="8691"/>
                  <a:pt x="903119" y="31660"/>
                  <a:pt x="786705" y="36576"/>
                </a:cubicBezTo>
                <a:cubicBezTo>
                  <a:pt x="662091" y="43396"/>
                  <a:pt x="150473" y="19308"/>
                  <a:pt x="0" y="36576"/>
                </a:cubicBezTo>
                <a:cubicBezTo>
                  <a:pt x="327" y="20747"/>
                  <a:pt x="497" y="9257"/>
                  <a:pt x="0" y="0"/>
                </a:cubicBezTo>
                <a:close/>
              </a:path>
              <a:path w="21702203" h="36576" stroke="0" extrusionOk="0">
                <a:moveTo>
                  <a:pt x="0" y="0"/>
                </a:moveTo>
                <a:cubicBezTo>
                  <a:pt x="179430" y="-8107"/>
                  <a:pt x="278189" y="-12457"/>
                  <a:pt x="461172" y="0"/>
                </a:cubicBezTo>
                <a:cubicBezTo>
                  <a:pt x="655663" y="15557"/>
                  <a:pt x="478308" y="1218"/>
                  <a:pt x="488300" y="0"/>
                </a:cubicBezTo>
                <a:cubicBezTo>
                  <a:pt x="446478" y="-11562"/>
                  <a:pt x="1291802" y="-208"/>
                  <a:pt x="1600537" y="0"/>
                </a:cubicBezTo>
                <a:cubicBezTo>
                  <a:pt x="1995558" y="-15027"/>
                  <a:pt x="1978643" y="14887"/>
                  <a:pt x="2061709" y="0"/>
                </a:cubicBezTo>
                <a:cubicBezTo>
                  <a:pt x="2174546" y="-44162"/>
                  <a:pt x="2347567" y="14967"/>
                  <a:pt x="2522881" y="0"/>
                </a:cubicBezTo>
                <a:cubicBezTo>
                  <a:pt x="2643579" y="-39385"/>
                  <a:pt x="3247418" y="-81729"/>
                  <a:pt x="3635119" y="0"/>
                </a:cubicBezTo>
                <a:cubicBezTo>
                  <a:pt x="4048848" y="39934"/>
                  <a:pt x="3797103" y="-1691"/>
                  <a:pt x="3879269" y="0"/>
                </a:cubicBezTo>
                <a:cubicBezTo>
                  <a:pt x="3953774" y="-32095"/>
                  <a:pt x="4531669" y="-86016"/>
                  <a:pt x="4991507" y="0"/>
                </a:cubicBezTo>
                <a:cubicBezTo>
                  <a:pt x="5338714" y="16291"/>
                  <a:pt x="5784176" y="-21109"/>
                  <a:pt x="6103745" y="0"/>
                </a:cubicBezTo>
                <a:cubicBezTo>
                  <a:pt x="6441124" y="12840"/>
                  <a:pt x="6494734" y="-10102"/>
                  <a:pt x="6781938" y="0"/>
                </a:cubicBezTo>
                <a:cubicBezTo>
                  <a:pt x="6916827" y="5178"/>
                  <a:pt x="7084728" y="-25989"/>
                  <a:pt x="7360302" y="0"/>
                </a:cubicBezTo>
                <a:cubicBezTo>
                  <a:pt x="7635876" y="25989"/>
                  <a:pt x="7686277" y="-18182"/>
                  <a:pt x="7894176" y="0"/>
                </a:cubicBezTo>
                <a:cubicBezTo>
                  <a:pt x="8372225" y="31266"/>
                  <a:pt x="8221416" y="15556"/>
                  <a:pt x="8355348" y="0"/>
                </a:cubicBezTo>
                <a:cubicBezTo>
                  <a:pt x="8457075" y="-32428"/>
                  <a:pt x="8676009" y="2227"/>
                  <a:pt x="8816520" y="0"/>
                </a:cubicBezTo>
                <a:cubicBezTo>
                  <a:pt x="8916311" y="60611"/>
                  <a:pt x="9287903" y="-6802"/>
                  <a:pt x="9711736" y="0"/>
                </a:cubicBezTo>
                <a:cubicBezTo>
                  <a:pt x="10087944" y="-45517"/>
                  <a:pt x="10009823" y="-20267"/>
                  <a:pt x="10172908" y="0"/>
                </a:cubicBezTo>
                <a:cubicBezTo>
                  <a:pt x="10344224" y="20377"/>
                  <a:pt x="10988791" y="-28077"/>
                  <a:pt x="11285146" y="0"/>
                </a:cubicBezTo>
                <a:cubicBezTo>
                  <a:pt x="11638556" y="-501"/>
                  <a:pt x="12055303" y="-30840"/>
                  <a:pt x="12397383" y="0"/>
                </a:cubicBezTo>
                <a:cubicBezTo>
                  <a:pt x="12797843" y="37559"/>
                  <a:pt x="12868863" y="-24177"/>
                  <a:pt x="13075577" y="0"/>
                </a:cubicBezTo>
                <a:cubicBezTo>
                  <a:pt x="13279551" y="16893"/>
                  <a:pt x="13329348" y="-656"/>
                  <a:pt x="13536749" y="0"/>
                </a:cubicBezTo>
                <a:cubicBezTo>
                  <a:pt x="13547677" y="-804"/>
                  <a:pt x="13554729" y="746"/>
                  <a:pt x="13563877" y="0"/>
                </a:cubicBezTo>
                <a:cubicBezTo>
                  <a:pt x="13560286" y="4688"/>
                  <a:pt x="13737888" y="-3484"/>
                  <a:pt x="13808027" y="0"/>
                </a:cubicBezTo>
                <a:cubicBezTo>
                  <a:pt x="13874075" y="-4385"/>
                  <a:pt x="13986216" y="-2770"/>
                  <a:pt x="14052176" y="0"/>
                </a:cubicBezTo>
                <a:cubicBezTo>
                  <a:pt x="14112925" y="-2565"/>
                  <a:pt x="14404133" y="-9649"/>
                  <a:pt x="14513348" y="0"/>
                </a:cubicBezTo>
                <a:cubicBezTo>
                  <a:pt x="14590706" y="104180"/>
                  <a:pt x="15151846" y="822"/>
                  <a:pt x="15625586" y="0"/>
                </a:cubicBezTo>
                <a:cubicBezTo>
                  <a:pt x="16090403" y="39823"/>
                  <a:pt x="15958853" y="13782"/>
                  <a:pt x="16303780" y="0"/>
                </a:cubicBezTo>
                <a:cubicBezTo>
                  <a:pt x="16626790" y="-31460"/>
                  <a:pt x="16666800" y="-1889"/>
                  <a:pt x="16764952" y="0"/>
                </a:cubicBezTo>
                <a:cubicBezTo>
                  <a:pt x="16864786" y="-8516"/>
                  <a:pt x="16782588" y="-380"/>
                  <a:pt x="16792080" y="0"/>
                </a:cubicBezTo>
                <a:cubicBezTo>
                  <a:pt x="16800743" y="945"/>
                  <a:pt x="16812249" y="-890"/>
                  <a:pt x="16819207" y="0"/>
                </a:cubicBezTo>
                <a:cubicBezTo>
                  <a:pt x="16801410" y="7595"/>
                  <a:pt x="17367042" y="-69068"/>
                  <a:pt x="17714423" y="0"/>
                </a:cubicBezTo>
                <a:cubicBezTo>
                  <a:pt x="18026682" y="30115"/>
                  <a:pt x="17874884" y="1484"/>
                  <a:pt x="17958573" y="0"/>
                </a:cubicBezTo>
                <a:cubicBezTo>
                  <a:pt x="18014926" y="1326"/>
                  <a:pt x="18533210" y="-23819"/>
                  <a:pt x="19070811" y="0"/>
                </a:cubicBezTo>
                <a:cubicBezTo>
                  <a:pt x="19561771" y="-8178"/>
                  <a:pt x="19361511" y="-6278"/>
                  <a:pt x="19531983" y="0"/>
                </a:cubicBezTo>
                <a:cubicBezTo>
                  <a:pt x="19714450" y="-6872"/>
                  <a:pt x="19547906" y="970"/>
                  <a:pt x="19559110" y="0"/>
                </a:cubicBezTo>
                <a:cubicBezTo>
                  <a:pt x="19600376" y="-51686"/>
                  <a:pt x="19949769" y="4097"/>
                  <a:pt x="20454326" y="0"/>
                </a:cubicBezTo>
                <a:cubicBezTo>
                  <a:pt x="20873742" y="12195"/>
                  <a:pt x="20628891" y="1128"/>
                  <a:pt x="20698476" y="0"/>
                </a:cubicBezTo>
                <a:cubicBezTo>
                  <a:pt x="20772598" y="-10788"/>
                  <a:pt x="21364488" y="99557"/>
                  <a:pt x="21702203" y="0"/>
                </a:cubicBezTo>
                <a:cubicBezTo>
                  <a:pt x="21705142" y="15282"/>
                  <a:pt x="21703425" y="22947"/>
                  <a:pt x="21702203" y="36576"/>
                </a:cubicBezTo>
                <a:cubicBezTo>
                  <a:pt x="21634091" y="36833"/>
                  <a:pt x="21541287" y="38512"/>
                  <a:pt x="21458053" y="36576"/>
                </a:cubicBezTo>
                <a:cubicBezTo>
                  <a:pt x="21373057" y="28713"/>
                  <a:pt x="21443364" y="36522"/>
                  <a:pt x="21430925" y="36576"/>
                </a:cubicBezTo>
                <a:cubicBezTo>
                  <a:pt x="21415668" y="14775"/>
                  <a:pt x="21296082" y="4334"/>
                  <a:pt x="21186776" y="36576"/>
                </a:cubicBezTo>
                <a:cubicBezTo>
                  <a:pt x="21090569" y="27567"/>
                  <a:pt x="20870940" y="55303"/>
                  <a:pt x="20725604" y="36576"/>
                </a:cubicBezTo>
                <a:cubicBezTo>
                  <a:pt x="20557777" y="67107"/>
                  <a:pt x="20320876" y="63738"/>
                  <a:pt x="20047410" y="36576"/>
                </a:cubicBezTo>
                <a:cubicBezTo>
                  <a:pt x="19731056" y="5422"/>
                  <a:pt x="19862948" y="29812"/>
                  <a:pt x="19803260" y="36576"/>
                </a:cubicBezTo>
                <a:cubicBezTo>
                  <a:pt x="19709530" y="13018"/>
                  <a:pt x="19201426" y="52711"/>
                  <a:pt x="18691022" y="36576"/>
                </a:cubicBezTo>
                <a:cubicBezTo>
                  <a:pt x="18206424" y="45757"/>
                  <a:pt x="18322793" y="30780"/>
                  <a:pt x="18012828" y="36576"/>
                </a:cubicBezTo>
                <a:cubicBezTo>
                  <a:pt x="17651787" y="71193"/>
                  <a:pt x="17172559" y="18635"/>
                  <a:pt x="16900591" y="36576"/>
                </a:cubicBezTo>
                <a:cubicBezTo>
                  <a:pt x="16562980" y="38267"/>
                  <a:pt x="16387148" y="36922"/>
                  <a:pt x="16005375" y="36576"/>
                </a:cubicBezTo>
                <a:cubicBezTo>
                  <a:pt x="15614505" y="18379"/>
                  <a:pt x="15646029" y="43536"/>
                  <a:pt x="15544203" y="36576"/>
                </a:cubicBezTo>
                <a:cubicBezTo>
                  <a:pt x="15502460" y="25516"/>
                  <a:pt x="15039441" y="12750"/>
                  <a:pt x="14648987" y="36576"/>
                </a:cubicBezTo>
                <a:cubicBezTo>
                  <a:pt x="14245890" y="73463"/>
                  <a:pt x="14471456" y="53159"/>
                  <a:pt x="14404837" y="36576"/>
                </a:cubicBezTo>
                <a:cubicBezTo>
                  <a:pt x="14297978" y="-17582"/>
                  <a:pt x="13951164" y="41780"/>
                  <a:pt x="13726643" y="36576"/>
                </a:cubicBezTo>
                <a:cubicBezTo>
                  <a:pt x="13512096" y="38488"/>
                  <a:pt x="13711749" y="34514"/>
                  <a:pt x="13699516" y="36576"/>
                </a:cubicBezTo>
                <a:cubicBezTo>
                  <a:pt x="13736649" y="104118"/>
                  <a:pt x="13054299" y="-12763"/>
                  <a:pt x="12587278" y="36576"/>
                </a:cubicBezTo>
                <a:cubicBezTo>
                  <a:pt x="12083025" y="27203"/>
                  <a:pt x="12197494" y="42820"/>
                  <a:pt x="11909084" y="36576"/>
                </a:cubicBezTo>
                <a:cubicBezTo>
                  <a:pt x="11614434" y="52176"/>
                  <a:pt x="11307139" y="12301"/>
                  <a:pt x="10796846" y="36576"/>
                </a:cubicBezTo>
                <a:cubicBezTo>
                  <a:pt x="10257762" y="15164"/>
                  <a:pt x="10416868" y="26791"/>
                  <a:pt x="10335674" y="36576"/>
                </a:cubicBezTo>
                <a:cubicBezTo>
                  <a:pt x="10234738" y="32077"/>
                  <a:pt x="10171673" y="44286"/>
                  <a:pt x="10091524" y="36576"/>
                </a:cubicBezTo>
                <a:cubicBezTo>
                  <a:pt x="10086243" y="35354"/>
                  <a:pt x="9758464" y="65970"/>
                  <a:pt x="9413331" y="36576"/>
                </a:cubicBezTo>
                <a:cubicBezTo>
                  <a:pt x="9120067" y="63176"/>
                  <a:pt x="8686682" y="-16086"/>
                  <a:pt x="8518115" y="36576"/>
                </a:cubicBezTo>
                <a:cubicBezTo>
                  <a:pt x="8311316" y="76457"/>
                  <a:pt x="7798330" y="15688"/>
                  <a:pt x="7405877" y="36576"/>
                </a:cubicBezTo>
                <a:cubicBezTo>
                  <a:pt x="7016765" y="72773"/>
                  <a:pt x="6953034" y="55212"/>
                  <a:pt x="6510661" y="36576"/>
                </a:cubicBezTo>
                <a:cubicBezTo>
                  <a:pt x="6112262" y="-43393"/>
                  <a:pt x="5745723" y="83476"/>
                  <a:pt x="5398423" y="36576"/>
                </a:cubicBezTo>
                <a:cubicBezTo>
                  <a:pt x="5302531" y="39056"/>
                  <a:pt x="5141500" y="54164"/>
                  <a:pt x="4950815" y="36576"/>
                </a:cubicBezTo>
                <a:cubicBezTo>
                  <a:pt x="4760130" y="18988"/>
                  <a:pt x="4701642" y="38799"/>
                  <a:pt x="4503207" y="36576"/>
                </a:cubicBezTo>
                <a:cubicBezTo>
                  <a:pt x="4108332" y="46127"/>
                  <a:pt x="4327913" y="36791"/>
                  <a:pt x="4259057" y="36576"/>
                </a:cubicBezTo>
                <a:cubicBezTo>
                  <a:pt x="4147928" y="11857"/>
                  <a:pt x="3847127" y="30200"/>
                  <a:pt x="3363841" y="36576"/>
                </a:cubicBezTo>
                <a:cubicBezTo>
                  <a:pt x="2977006" y="-7853"/>
                  <a:pt x="3105857" y="38964"/>
                  <a:pt x="2902670" y="36576"/>
                </a:cubicBezTo>
                <a:cubicBezTo>
                  <a:pt x="2689494" y="36115"/>
                  <a:pt x="2730140" y="32334"/>
                  <a:pt x="2658520" y="36576"/>
                </a:cubicBezTo>
                <a:cubicBezTo>
                  <a:pt x="2589428" y="31466"/>
                  <a:pt x="2639996" y="33609"/>
                  <a:pt x="2631392" y="36576"/>
                </a:cubicBezTo>
                <a:cubicBezTo>
                  <a:pt x="2629839" y="30472"/>
                  <a:pt x="2446248" y="57054"/>
                  <a:pt x="2387242" y="36576"/>
                </a:cubicBezTo>
                <a:cubicBezTo>
                  <a:pt x="2310633" y="33136"/>
                  <a:pt x="2228167" y="19448"/>
                  <a:pt x="2143093" y="36576"/>
                </a:cubicBezTo>
                <a:cubicBezTo>
                  <a:pt x="2049488" y="64933"/>
                  <a:pt x="1619949" y="61943"/>
                  <a:pt x="1464899" y="36576"/>
                </a:cubicBezTo>
                <a:cubicBezTo>
                  <a:pt x="1262847" y="3535"/>
                  <a:pt x="1117069" y="33168"/>
                  <a:pt x="786705" y="36576"/>
                </a:cubicBezTo>
                <a:cubicBezTo>
                  <a:pt x="480579" y="32689"/>
                  <a:pt x="270371" y="-4932"/>
                  <a:pt x="0" y="36576"/>
                </a:cubicBezTo>
                <a:cubicBezTo>
                  <a:pt x="1146" y="23814"/>
                  <a:pt x="-945" y="7763"/>
                  <a:pt x="0" y="0"/>
                </a:cubicBezTo>
                <a:close/>
              </a:path>
              <a:path w="21702203" h="36576" fill="none" stroke="0" extrusionOk="0">
                <a:moveTo>
                  <a:pt x="0" y="0"/>
                </a:moveTo>
                <a:cubicBezTo>
                  <a:pt x="228589" y="21149"/>
                  <a:pt x="832187" y="13565"/>
                  <a:pt x="1112238" y="0"/>
                </a:cubicBezTo>
                <a:cubicBezTo>
                  <a:pt x="1386355" y="-4351"/>
                  <a:pt x="1592435" y="-24558"/>
                  <a:pt x="1790432" y="0"/>
                </a:cubicBezTo>
                <a:cubicBezTo>
                  <a:pt x="1966437" y="28699"/>
                  <a:pt x="1967470" y="5396"/>
                  <a:pt x="2034582" y="0"/>
                </a:cubicBezTo>
                <a:cubicBezTo>
                  <a:pt x="2086613" y="-9763"/>
                  <a:pt x="2199177" y="11620"/>
                  <a:pt x="2278731" y="0"/>
                </a:cubicBezTo>
                <a:cubicBezTo>
                  <a:pt x="2374547" y="-5652"/>
                  <a:pt x="2466132" y="-3221"/>
                  <a:pt x="2522881" y="0"/>
                </a:cubicBezTo>
                <a:cubicBezTo>
                  <a:pt x="2576711" y="-6932"/>
                  <a:pt x="2690593" y="18610"/>
                  <a:pt x="2767031" y="0"/>
                </a:cubicBezTo>
                <a:cubicBezTo>
                  <a:pt x="2832114" y="-20031"/>
                  <a:pt x="3025935" y="6916"/>
                  <a:pt x="3228203" y="0"/>
                </a:cubicBezTo>
                <a:cubicBezTo>
                  <a:pt x="3417685" y="24031"/>
                  <a:pt x="3377065" y="8392"/>
                  <a:pt x="3472352" y="0"/>
                </a:cubicBezTo>
                <a:cubicBezTo>
                  <a:pt x="3536529" y="-13086"/>
                  <a:pt x="3784424" y="2670"/>
                  <a:pt x="3933524" y="0"/>
                </a:cubicBezTo>
                <a:cubicBezTo>
                  <a:pt x="4110274" y="30340"/>
                  <a:pt x="4509976" y="23973"/>
                  <a:pt x="4828740" y="0"/>
                </a:cubicBezTo>
                <a:cubicBezTo>
                  <a:pt x="5156760" y="7179"/>
                  <a:pt x="5015596" y="-216"/>
                  <a:pt x="5072890" y="0"/>
                </a:cubicBezTo>
                <a:cubicBezTo>
                  <a:pt x="5133524" y="2933"/>
                  <a:pt x="5090814" y="-515"/>
                  <a:pt x="5100018" y="0"/>
                </a:cubicBezTo>
                <a:cubicBezTo>
                  <a:pt x="5031952" y="11547"/>
                  <a:pt x="5701694" y="-79835"/>
                  <a:pt x="6212256" y="0"/>
                </a:cubicBezTo>
                <a:cubicBezTo>
                  <a:pt x="6636049" y="21038"/>
                  <a:pt x="6231141" y="-1640"/>
                  <a:pt x="6239383" y="0"/>
                </a:cubicBezTo>
                <a:cubicBezTo>
                  <a:pt x="6247881" y="-9906"/>
                  <a:pt x="6731591" y="2230"/>
                  <a:pt x="6917577" y="0"/>
                </a:cubicBezTo>
                <a:cubicBezTo>
                  <a:pt x="7082493" y="10380"/>
                  <a:pt x="6937988" y="458"/>
                  <a:pt x="6944705" y="0"/>
                </a:cubicBezTo>
                <a:cubicBezTo>
                  <a:pt x="6947784" y="92597"/>
                  <a:pt x="7493391" y="-85244"/>
                  <a:pt x="7839921" y="0"/>
                </a:cubicBezTo>
                <a:cubicBezTo>
                  <a:pt x="8266437" y="40965"/>
                  <a:pt x="8313416" y="-33500"/>
                  <a:pt x="8518115" y="0"/>
                </a:cubicBezTo>
                <a:cubicBezTo>
                  <a:pt x="8731523" y="59071"/>
                  <a:pt x="9131814" y="-2954"/>
                  <a:pt x="9413331" y="0"/>
                </a:cubicBezTo>
                <a:cubicBezTo>
                  <a:pt x="9665084" y="-4809"/>
                  <a:pt x="9786442" y="27775"/>
                  <a:pt x="10091524" y="0"/>
                </a:cubicBezTo>
                <a:cubicBezTo>
                  <a:pt x="10401018" y="637"/>
                  <a:pt x="10730409" y="82548"/>
                  <a:pt x="10986740" y="0"/>
                </a:cubicBezTo>
                <a:cubicBezTo>
                  <a:pt x="11202221" y="17622"/>
                  <a:pt x="11542253" y="-38109"/>
                  <a:pt x="11881956" y="0"/>
                </a:cubicBezTo>
                <a:cubicBezTo>
                  <a:pt x="12252147" y="19705"/>
                  <a:pt x="12729911" y="-42084"/>
                  <a:pt x="12994194" y="0"/>
                </a:cubicBezTo>
                <a:cubicBezTo>
                  <a:pt x="13257790" y="20156"/>
                  <a:pt x="13012066" y="1585"/>
                  <a:pt x="13021322" y="0"/>
                </a:cubicBezTo>
                <a:cubicBezTo>
                  <a:pt x="13028611" y="227"/>
                  <a:pt x="13036353" y="-1326"/>
                  <a:pt x="13048450" y="0"/>
                </a:cubicBezTo>
                <a:cubicBezTo>
                  <a:pt x="13127947" y="-50720"/>
                  <a:pt x="13655733" y="-61812"/>
                  <a:pt x="14160687" y="0"/>
                </a:cubicBezTo>
                <a:cubicBezTo>
                  <a:pt x="14695363" y="-31246"/>
                  <a:pt x="14475346" y="-31087"/>
                  <a:pt x="14621859" y="0"/>
                </a:cubicBezTo>
                <a:cubicBezTo>
                  <a:pt x="14712254" y="56451"/>
                  <a:pt x="15432620" y="26599"/>
                  <a:pt x="15734097" y="0"/>
                </a:cubicBezTo>
                <a:cubicBezTo>
                  <a:pt x="16059523" y="30015"/>
                  <a:pt x="16053360" y="-2661"/>
                  <a:pt x="16195269" y="0"/>
                </a:cubicBezTo>
                <a:cubicBezTo>
                  <a:pt x="16353026" y="12251"/>
                  <a:pt x="16766492" y="-38876"/>
                  <a:pt x="17090485" y="0"/>
                </a:cubicBezTo>
                <a:cubicBezTo>
                  <a:pt x="17417309" y="7862"/>
                  <a:pt x="17252037" y="5437"/>
                  <a:pt x="17334635" y="0"/>
                </a:cubicBezTo>
                <a:cubicBezTo>
                  <a:pt x="17435991" y="12912"/>
                  <a:pt x="17826468" y="61592"/>
                  <a:pt x="18012828" y="0"/>
                </a:cubicBezTo>
                <a:cubicBezTo>
                  <a:pt x="18247318" y="4891"/>
                  <a:pt x="18384160" y="12120"/>
                  <a:pt x="18691022" y="0"/>
                </a:cubicBezTo>
                <a:cubicBezTo>
                  <a:pt x="18977172" y="-27998"/>
                  <a:pt x="18956452" y="11558"/>
                  <a:pt x="19152194" y="0"/>
                </a:cubicBezTo>
                <a:cubicBezTo>
                  <a:pt x="19370589" y="-32250"/>
                  <a:pt x="19478627" y="-32707"/>
                  <a:pt x="19613366" y="0"/>
                </a:cubicBezTo>
                <a:cubicBezTo>
                  <a:pt x="19735842" y="16218"/>
                  <a:pt x="19628138" y="409"/>
                  <a:pt x="19640494" y="0"/>
                </a:cubicBezTo>
                <a:cubicBezTo>
                  <a:pt x="19651899" y="-1229"/>
                  <a:pt x="19660247" y="621"/>
                  <a:pt x="19667621" y="0"/>
                </a:cubicBezTo>
                <a:cubicBezTo>
                  <a:pt x="19676183" y="-518"/>
                  <a:pt x="19682804" y="-41"/>
                  <a:pt x="19694749" y="0"/>
                </a:cubicBezTo>
                <a:cubicBezTo>
                  <a:pt x="19707328" y="493"/>
                  <a:pt x="19712166" y="810"/>
                  <a:pt x="19721877" y="0"/>
                </a:cubicBezTo>
                <a:cubicBezTo>
                  <a:pt x="19731628" y="-1581"/>
                  <a:pt x="19737179" y="-37"/>
                  <a:pt x="19749005" y="0"/>
                </a:cubicBezTo>
                <a:cubicBezTo>
                  <a:pt x="19726772" y="2231"/>
                  <a:pt x="20036712" y="-11931"/>
                  <a:pt x="20210177" y="0"/>
                </a:cubicBezTo>
                <a:cubicBezTo>
                  <a:pt x="20388653" y="5167"/>
                  <a:pt x="20230506" y="397"/>
                  <a:pt x="20237304" y="0"/>
                </a:cubicBezTo>
                <a:cubicBezTo>
                  <a:pt x="20270089" y="-93652"/>
                  <a:pt x="21235431" y="4027"/>
                  <a:pt x="21702203" y="0"/>
                </a:cubicBezTo>
                <a:cubicBezTo>
                  <a:pt x="21701489" y="14257"/>
                  <a:pt x="21703050" y="22996"/>
                  <a:pt x="21702203" y="36576"/>
                </a:cubicBezTo>
                <a:cubicBezTo>
                  <a:pt x="21437381" y="78660"/>
                  <a:pt x="21010466" y="5319"/>
                  <a:pt x="20806987" y="36576"/>
                </a:cubicBezTo>
                <a:cubicBezTo>
                  <a:pt x="20559099" y="80866"/>
                  <a:pt x="20283797" y="31251"/>
                  <a:pt x="20128793" y="36576"/>
                </a:cubicBezTo>
                <a:cubicBezTo>
                  <a:pt x="19972298" y="16570"/>
                  <a:pt x="19989979" y="41723"/>
                  <a:pt x="19884643" y="36576"/>
                </a:cubicBezTo>
                <a:cubicBezTo>
                  <a:pt x="19696515" y="-38678"/>
                  <a:pt x="19279816" y="6058"/>
                  <a:pt x="18772406" y="36576"/>
                </a:cubicBezTo>
                <a:cubicBezTo>
                  <a:pt x="18279472" y="68374"/>
                  <a:pt x="18111184" y="83044"/>
                  <a:pt x="17877190" y="36576"/>
                </a:cubicBezTo>
                <a:cubicBezTo>
                  <a:pt x="17623844" y="-14770"/>
                  <a:pt x="17563429" y="32854"/>
                  <a:pt x="17416018" y="36576"/>
                </a:cubicBezTo>
                <a:cubicBezTo>
                  <a:pt x="17208881" y="116180"/>
                  <a:pt x="16726361" y="92554"/>
                  <a:pt x="16303780" y="36576"/>
                </a:cubicBezTo>
                <a:cubicBezTo>
                  <a:pt x="15824355" y="86281"/>
                  <a:pt x="15775550" y="73642"/>
                  <a:pt x="15625586" y="36576"/>
                </a:cubicBezTo>
                <a:cubicBezTo>
                  <a:pt x="15473474" y="4837"/>
                  <a:pt x="15461849" y="28367"/>
                  <a:pt x="15381436" y="36576"/>
                </a:cubicBezTo>
                <a:cubicBezTo>
                  <a:pt x="15306642" y="27231"/>
                  <a:pt x="14602000" y="-27331"/>
                  <a:pt x="14269198" y="36576"/>
                </a:cubicBezTo>
                <a:cubicBezTo>
                  <a:pt x="13965980" y="73191"/>
                  <a:pt x="14085621" y="36150"/>
                  <a:pt x="14025049" y="36576"/>
                </a:cubicBezTo>
                <a:cubicBezTo>
                  <a:pt x="13967684" y="39107"/>
                  <a:pt x="13894160" y="33836"/>
                  <a:pt x="13780899" y="36576"/>
                </a:cubicBezTo>
                <a:cubicBezTo>
                  <a:pt x="13694550" y="34225"/>
                  <a:pt x="13423153" y="9155"/>
                  <a:pt x="13102705" y="36576"/>
                </a:cubicBezTo>
                <a:cubicBezTo>
                  <a:pt x="12744802" y="40612"/>
                  <a:pt x="12414776" y="73246"/>
                  <a:pt x="12207489" y="36576"/>
                </a:cubicBezTo>
                <a:cubicBezTo>
                  <a:pt x="11990763" y="40016"/>
                  <a:pt x="11388442" y="3264"/>
                  <a:pt x="11095251" y="36576"/>
                </a:cubicBezTo>
                <a:cubicBezTo>
                  <a:pt x="10856538" y="49012"/>
                  <a:pt x="10909371" y="42745"/>
                  <a:pt x="10851102" y="36576"/>
                </a:cubicBezTo>
                <a:cubicBezTo>
                  <a:pt x="10795405" y="29049"/>
                  <a:pt x="10835386" y="36906"/>
                  <a:pt x="10823974" y="36576"/>
                </a:cubicBezTo>
                <a:cubicBezTo>
                  <a:pt x="10884368" y="48221"/>
                  <a:pt x="10020938" y="63789"/>
                  <a:pt x="9711736" y="36576"/>
                </a:cubicBezTo>
                <a:cubicBezTo>
                  <a:pt x="9387907" y="27329"/>
                  <a:pt x="9578154" y="42922"/>
                  <a:pt x="9467586" y="36576"/>
                </a:cubicBezTo>
                <a:cubicBezTo>
                  <a:pt x="9373045" y="28509"/>
                  <a:pt x="9451431" y="35084"/>
                  <a:pt x="9440458" y="36576"/>
                </a:cubicBezTo>
                <a:cubicBezTo>
                  <a:pt x="9469251" y="115003"/>
                  <a:pt x="9028607" y="38343"/>
                  <a:pt x="8545242" y="36576"/>
                </a:cubicBezTo>
                <a:cubicBezTo>
                  <a:pt x="8152292" y="32460"/>
                  <a:pt x="8525711" y="35582"/>
                  <a:pt x="8518115" y="36576"/>
                </a:cubicBezTo>
                <a:cubicBezTo>
                  <a:pt x="8547567" y="53553"/>
                  <a:pt x="7782464" y="-23884"/>
                  <a:pt x="7405877" y="36576"/>
                </a:cubicBezTo>
                <a:cubicBezTo>
                  <a:pt x="7115220" y="59463"/>
                  <a:pt x="6928933" y="22517"/>
                  <a:pt x="6727683" y="36576"/>
                </a:cubicBezTo>
                <a:cubicBezTo>
                  <a:pt x="6524141" y="36159"/>
                  <a:pt x="6492180" y="26335"/>
                  <a:pt x="6266511" y="36576"/>
                </a:cubicBezTo>
                <a:cubicBezTo>
                  <a:pt x="6039850" y="49574"/>
                  <a:pt x="6249492" y="35762"/>
                  <a:pt x="6239383" y="36576"/>
                </a:cubicBezTo>
                <a:cubicBezTo>
                  <a:pt x="6229082" y="35843"/>
                  <a:pt x="6224362" y="37750"/>
                  <a:pt x="6212256" y="36576"/>
                </a:cubicBezTo>
                <a:cubicBezTo>
                  <a:pt x="6229402" y="53454"/>
                  <a:pt x="5924543" y="34428"/>
                  <a:pt x="5534062" y="36576"/>
                </a:cubicBezTo>
                <a:cubicBezTo>
                  <a:pt x="5225335" y="42497"/>
                  <a:pt x="5039910" y="92475"/>
                  <a:pt x="4638846" y="36576"/>
                </a:cubicBezTo>
                <a:cubicBezTo>
                  <a:pt x="4273469" y="7537"/>
                  <a:pt x="4261218" y="15848"/>
                  <a:pt x="3960652" y="36576"/>
                </a:cubicBezTo>
                <a:cubicBezTo>
                  <a:pt x="3656831" y="52456"/>
                  <a:pt x="3329918" y="25933"/>
                  <a:pt x="3065436" y="36576"/>
                </a:cubicBezTo>
                <a:cubicBezTo>
                  <a:pt x="2776114" y="39436"/>
                  <a:pt x="2636924" y="80718"/>
                  <a:pt x="2170220" y="36576"/>
                </a:cubicBezTo>
                <a:cubicBezTo>
                  <a:pt x="1739518" y="15837"/>
                  <a:pt x="1917650" y="16891"/>
                  <a:pt x="1709048" y="36576"/>
                </a:cubicBezTo>
                <a:cubicBezTo>
                  <a:pt x="1515802" y="40338"/>
                  <a:pt x="1416988" y="61008"/>
                  <a:pt x="1247877" y="36576"/>
                </a:cubicBezTo>
                <a:cubicBezTo>
                  <a:pt x="1061209" y="34358"/>
                  <a:pt x="918787" y="31950"/>
                  <a:pt x="786705" y="36576"/>
                </a:cubicBezTo>
                <a:cubicBezTo>
                  <a:pt x="699928" y="32435"/>
                  <a:pt x="177716" y="14049"/>
                  <a:pt x="0" y="36576"/>
                </a:cubicBezTo>
                <a:cubicBezTo>
                  <a:pt x="-858" y="20779"/>
                  <a:pt x="996" y="90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21702203"/>
                      <a:gd name="connsiteY0" fmla="*/ 0 h 36576"/>
                      <a:gd name="connsiteX1" fmla="*/ 1112238 w 21702203"/>
                      <a:gd name="connsiteY1" fmla="*/ 0 h 36576"/>
                      <a:gd name="connsiteX2" fmla="*/ 1790432 w 21702203"/>
                      <a:gd name="connsiteY2" fmla="*/ 0 h 36576"/>
                      <a:gd name="connsiteX3" fmla="*/ 2034582 w 21702203"/>
                      <a:gd name="connsiteY3" fmla="*/ 0 h 36576"/>
                      <a:gd name="connsiteX4" fmla="*/ 2278731 w 21702203"/>
                      <a:gd name="connsiteY4" fmla="*/ 0 h 36576"/>
                      <a:gd name="connsiteX5" fmla="*/ 2522881 w 21702203"/>
                      <a:gd name="connsiteY5" fmla="*/ 0 h 36576"/>
                      <a:gd name="connsiteX6" fmla="*/ 2767031 w 21702203"/>
                      <a:gd name="connsiteY6" fmla="*/ 0 h 36576"/>
                      <a:gd name="connsiteX7" fmla="*/ 3228203 w 21702203"/>
                      <a:gd name="connsiteY7" fmla="*/ 0 h 36576"/>
                      <a:gd name="connsiteX8" fmla="*/ 3472352 w 21702203"/>
                      <a:gd name="connsiteY8" fmla="*/ 0 h 36576"/>
                      <a:gd name="connsiteX9" fmla="*/ 3933524 w 21702203"/>
                      <a:gd name="connsiteY9" fmla="*/ 0 h 36576"/>
                      <a:gd name="connsiteX10" fmla="*/ 4828740 w 21702203"/>
                      <a:gd name="connsiteY10" fmla="*/ 0 h 36576"/>
                      <a:gd name="connsiteX11" fmla="*/ 5072890 w 21702203"/>
                      <a:gd name="connsiteY11" fmla="*/ 0 h 36576"/>
                      <a:gd name="connsiteX12" fmla="*/ 5100018 w 21702203"/>
                      <a:gd name="connsiteY12" fmla="*/ 0 h 36576"/>
                      <a:gd name="connsiteX13" fmla="*/ 6212256 w 21702203"/>
                      <a:gd name="connsiteY13" fmla="*/ 0 h 36576"/>
                      <a:gd name="connsiteX14" fmla="*/ 6239383 w 21702203"/>
                      <a:gd name="connsiteY14" fmla="*/ 0 h 36576"/>
                      <a:gd name="connsiteX15" fmla="*/ 6917577 w 21702203"/>
                      <a:gd name="connsiteY15" fmla="*/ 0 h 36576"/>
                      <a:gd name="connsiteX16" fmla="*/ 6944705 w 21702203"/>
                      <a:gd name="connsiteY16" fmla="*/ 0 h 36576"/>
                      <a:gd name="connsiteX17" fmla="*/ 7839921 w 21702203"/>
                      <a:gd name="connsiteY17" fmla="*/ 0 h 36576"/>
                      <a:gd name="connsiteX18" fmla="*/ 8518115 w 21702203"/>
                      <a:gd name="connsiteY18" fmla="*/ 0 h 36576"/>
                      <a:gd name="connsiteX19" fmla="*/ 9413331 w 21702203"/>
                      <a:gd name="connsiteY19" fmla="*/ 0 h 36576"/>
                      <a:gd name="connsiteX20" fmla="*/ 10091524 w 21702203"/>
                      <a:gd name="connsiteY20" fmla="*/ 0 h 36576"/>
                      <a:gd name="connsiteX21" fmla="*/ 10986740 w 21702203"/>
                      <a:gd name="connsiteY21" fmla="*/ 0 h 36576"/>
                      <a:gd name="connsiteX22" fmla="*/ 11881956 w 21702203"/>
                      <a:gd name="connsiteY22" fmla="*/ 0 h 36576"/>
                      <a:gd name="connsiteX23" fmla="*/ 12994194 w 21702203"/>
                      <a:gd name="connsiteY23" fmla="*/ 0 h 36576"/>
                      <a:gd name="connsiteX24" fmla="*/ 13021322 w 21702203"/>
                      <a:gd name="connsiteY24" fmla="*/ 0 h 36576"/>
                      <a:gd name="connsiteX25" fmla="*/ 13048450 w 21702203"/>
                      <a:gd name="connsiteY25" fmla="*/ 0 h 36576"/>
                      <a:gd name="connsiteX26" fmla="*/ 14160687 w 21702203"/>
                      <a:gd name="connsiteY26" fmla="*/ 0 h 36576"/>
                      <a:gd name="connsiteX27" fmla="*/ 14621859 w 21702203"/>
                      <a:gd name="connsiteY27" fmla="*/ 0 h 36576"/>
                      <a:gd name="connsiteX28" fmla="*/ 15734097 w 21702203"/>
                      <a:gd name="connsiteY28" fmla="*/ 0 h 36576"/>
                      <a:gd name="connsiteX29" fmla="*/ 16195269 w 21702203"/>
                      <a:gd name="connsiteY29" fmla="*/ 0 h 36576"/>
                      <a:gd name="connsiteX30" fmla="*/ 17090485 w 21702203"/>
                      <a:gd name="connsiteY30" fmla="*/ 0 h 36576"/>
                      <a:gd name="connsiteX31" fmla="*/ 17334635 w 21702203"/>
                      <a:gd name="connsiteY31" fmla="*/ 0 h 36576"/>
                      <a:gd name="connsiteX32" fmla="*/ 18012828 w 21702203"/>
                      <a:gd name="connsiteY32" fmla="*/ 0 h 36576"/>
                      <a:gd name="connsiteX33" fmla="*/ 18691022 w 21702203"/>
                      <a:gd name="connsiteY33" fmla="*/ 0 h 36576"/>
                      <a:gd name="connsiteX34" fmla="*/ 19152194 w 21702203"/>
                      <a:gd name="connsiteY34" fmla="*/ 0 h 36576"/>
                      <a:gd name="connsiteX35" fmla="*/ 19613366 w 21702203"/>
                      <a:gd name="connsiteY35" fmla="*/ 0 h 36576"/>
                      <a:gd name="connsiteX36" fmla="*/ 19640494 w 21702203"/>
                      <a:gd name="connsiteY36" fmla="*/ 0 h 36576"/>
                      <a:gd name="connsiteX37" fmla="*/ 19667621 w 21702203"/>
                      <a:gd name="connsiteY37" fmla="*/ 0 h 36576"/>
                      <a:gd name="connsiteX38" fmla="*/ 19694749 w 21702203"/>
                      <a:gd name="connsiteY38" fmla="*/ 0 h 36576"/>
                      <a:gd name="connsiteX39" fmla="*/ 19721877 w 21702203"/>
                      <a:gd name="connsiteY39" fmla="*/ 0 h 36576"/>
                      <a:gd name="connsiteX40" fmla="*/ 19749005 w 21702203"/>
                      <a:gd name="connsiteY40" fmla="*/ 0 h 36576"/>
                      <a:gd name="connsiteX41" fmla="*/ 20210177 w 21702203"/>
                      <a:gd name="connsiteY41" fmla="*/ 0 h 36576"/>
                      <a:gd name="connsiteX42" fmla="*/ 20237304 w 21702203"/>
                      <a:gd name="connsiteY42" fmla="*/ 0 h 36576"/>
                      <a:gd name="connsiteX43" fmla="*/ 21702203 w 21702203"/>
                      <a:gd name="connsiteY43" fmla="*/ 0 h 36576"/>
                      <a:gd name="connsiteX44" fmla="*/ 21702203 w 21702203"/>
                      <a:gd name="connsiteY44" fmla="*/ 36576 h 36576"/>
                      <a:gd name="connsiteX45" fmla="*/ 20806987 w 21702203"/>
                      <a:gd name="connsiteY45" fmla="*/ 36576 h 36576"/>
                      <a:gd name="connsiteX46" fmla="*/ 20128793 w 21702203"/>
                      <a:gd name="connsiteY46" fmla="*/ 36576 h 36576"/>
                      <a:gd name="connsiteX47" fmla="*/ 19884643 w 21702203"/>
                      <a:gd name="connsiteY47" fmla="*/ 36576 h 36576"/>
                      <a:gd name="connsiteX48" fmla="*/ 18772406 w 21702203"/>
                      <a:gd name="connsiteY48" fmla="*/ 36576 h 36576"/>
                      <a:gd name="connsiteX49" fmla="*/ 17877190 w 21702203"/>
                      <a:gd name="connsiteY49" fmla="*/ 36576 h 36576"/>
                      <a:gd name="connsiteX50" fmla="*/ 17416018 w 21702203"/>
                      <a:gd name="connsiteY50" fmla="*/ 36576 h 36576"/>
                      <a:gd name="connsiteX51" fmla="*/ 16303780 w 21702203"/>
                      <a:gd name="connsiteY51" fmla="*/ 36576 h 36576"/>
                      <a:gd name="connsiteX52" fmla="*/ 15625586 w 21702203"/>
                      <a:gd name="connsiteY52" fmla="*/ 36576 h 36576"/>
                      <a:gd name="connsiteX53" fmla="*/ 15381436 w 21702203"/>
                      <a:gd name="connsiteY53" fmla="*/ 36576 h 36576"/>
                      <a:gd name="connsiteX54" fmla="*/ 14269198 w 21702203"/>
                      <a:gd name="connsiteY54" fmla="*/ 36576 h 36576"/>
                      <a:gd name="connsiteX55" fmla="*/ 14025049 w 21702203"/>
                      <a:gd name="connsiteY55" fmla="*/ 36576 h 36576"/>
                      <a:gd name="connsiteX56" fmla="*/ 13780899 w 21702203"/>
                      <a:gd name="connsiteY56" fmla="*/ 36576 h 36576"/>
                      <a:gd name="connsiteX57" fmla="*/ 13102705 w 21702203"/>
                      <a:gd name="connsiteY57" fmla="*/ 36576 h 36576"/>
                      <a:gd name="connsiteX58" fmla="*/ 12207489 w 21702203"/>
                      <a:gd name="connsiteY58" fmla="*/ 36576 h 36576"/>
                      <a:gd name="connsiteX59" fmla="*/ 11095251 w 21702203"/>
                      <a:gd name="connsiteY59" fmla="*/ 36576 h 36576"/>
                      <a:gd name="connsiteX60" fmla="*/ 10851102 w 21702203"/>
                      <a:gd name="connsiteY60" fmla="*/ 36576 h 36576"/>
                      <a:gd name="connsiteX61" fmla="*/ 10823974 w 21702203"/>
                      <a:gd name="connsiteY61" fmla="*/ 36576 h 36576"/>
                      <a:gd name="connsiteX62" fmla="*/ 9711736 w 21702203"/>
                      <a:gd name="connsiteY62" fmla="*/ 36576 h 36576"/>
                      <a:gd name="connsiteX63" fmla="*/ 9467586 w 21702203"/>
                      <a:gd name="connsiteY63" fmla="*/ 36576 h 36576"/>
                      <a:gd name="connsiteX64" fmla="*/ 9440458 w 21702203"/>
                      <a:gd name="connsiteY64" fmla="*/ 36576 h 36576"/>
                      <a:gd name="connsiteX65" fmla="*/ 8545242 w 21702203"/>
                      <a:gd name="connsiteY65" fmla="*/ 36576 h 36576"/>
                      <a:gd name="connsiteX66" fmla="*/ 8518115 w 21702203"/>
                      <a:gd name="connsiteY66" fmla="*/ 36576 h 36576"/>
                      <a:gd name="connsiteX67" fmla="*/ 7405877 w 21702203"/>
                      <a:gd name="connsiteY67" fmla="*/ 36576 h 36576"/>
                      <a:gd name="connsiteX68" fmla="*/ 6727683 w 21702203"/>
                      <a:gd name="connsiteY68" fmla="*/ 36576 h 36576"/>
                      <a:gd name="connsiteX69" fmla="*/ 6266511 w 21702203"/>
                      <a:gd name="connsiteY69" fmla="*/ 36576 h 36576"/>
                      <a:gd name="connsiteX70" fmla="*/ 6239383 w 21702203"/>
                      <a:gd name="connsiteY70" fmla="*/ 36576 h 36576"/>
                      <a:gd name="connsiteX71" fmla="*/ 6212256 w 21702203"/>
                      <a:gd name="connsiteY71" fmla="*/ 36576 h 36576"/>
                      <a:gd name="connsiteX72" fmla="*/ 5534062 w 21702203"/>
                      <a:gd name="connsiteY72" fmla="*/ 36576 h 36576"/>
                      <a:gd name="connsiteX73" fmla="*/ 4638846 w 21702203"/>
                      <a:gd name="connsiteY73" fmla="*/ 36576 h 36576"/>
                      <a:gd name="connsiteX74" fmla="*/ 3960652 w 21702203"/>
                      <a:gd name="connsiteY74" fmla="*/ 36576 h 36576"/>
                      <a:gd name="connsiteX75" fmla="*/ 3065436 w 21702203"/>
                      <a:gd name="connsiteY75" fmla="*/ 36576 h 36576"/>
                      <a:gd name="connsiteX76" fmla="*/ 2170220 w 21702203"/>
                      <a:gd name="connsiteY76" fmla="*/ 36576 h 36576"/>
                      <a:gd name="connsiteX77" fmla="*/ 1709048 w 21702203"/>
                      <a:gd name="connsiteY77" fmla="*/ 36576 h 36576"/>
                      <a:gd name="connsiteX78" fmla="*/ 1247877 w 21702203"/>
                      <a:gd name="connsiteY78" fmla="*/ 36576 h 36576"/>
                      <a:gd name="connsiteX79" fmla="*/ 786705 w 21702203"/>
                      <a:gd name="connsiteY79" fmla="*/ 36576 h 36576"/>
                      <a:gd name="connsiteX80" fmla="*/ 0 w 21702203"/>
                      <a:gd name="connsiteY80" fmla="*/ 36576 h 36576"/>
                      <a:gd name="connsiteX81" fmla="*/ 0 w 21702203"/>
                      <a:gd name="connsiteY81"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E8714E-D2DB-4BA6-ABC1-88DB95840A35}"/>
              </a:ext>
            </a:extLst>
          </p:cNvPr>
          <p:cNvSpPr>
            <a:spLocks noGrp="1"/>
          </p:cNvSpPr>
          <p:nvPr>
            <p:ph type="body" sz="quarter" idx="10"/>
          </p:nvPr>
        </p:nvSpPr>
        <p:spPr>
          <a:xfrm>
            <a:off x="1675963" y="3858768"/>
            <a:ext cx="21025723" cy="8503920"/>
          </a:xfrm>
        </p:spPr>
        <p:txBody>
          <a:bodyPr vert="horz" lIns="91440" tIns="45720" rIns="91440" bIns="45720" rtlCol="0">
            <a:normAutofit/>
          </a:bodyPr>
          <a:lstStyle/>
          <a:p>
            <a:pPr marL="0" marR="0" indent="-228600" defTabSz="914400">
              <a:spcBef>
                <a:spcPts val="0"/>
              </a:spcBef>
              <a:spcAft>
                <a:spcPts val="0"/>
              </a:spcAft>
            </a:pPr>
            <a:r>
              <a:rPr lang="en-US" sz="4100" b="1">
                <a:effectLst/>
                <a:ea typeface="+mn-ea"/>
                <a:cs typeface="+mn-cs"/>
              </a:rPr>
              <a:t>SSVF (All Components)</a:t>
            </a:r>
            <a:endParaRPr lang="en-US" sz="4100">
              <a:effectLst/>
              <a:ea typeface="+mn-ea"/>
              <a:cs typeface="+mn-cs"/>
            </a:endParaRPr>
          </a:p>
          <a:p>
            <a:pPr marL="685844" lvl="1" indent="-228600" defTabSz="914400">
              <a:spcBef>
                <a:spcPts val="0"/>
              </a:spcBef>
            </a:pPr>
            <a:r>
              <a:rPr lang="en-US" sz="4100">
                <a:effectLst/>
                <a:ea typeface="+mn-ea"/>
                <a:cs typeface="+mn-cs"/>
              </a:rPr>
              <a:t>The following Data Elements will no longer be required for VA: SSVF-funded projects:</a:t>
            </a:r>
          </a:p>
          <a:p>
            <a:pPr marL="1028744" lvl="1" indent="-228600" defTabSz="914400">
              <a:spcBef>
                <a:spcPts val="0"/>
              </a:spcBef>
              <a:buSzPts val="1000"/>
              <a:tabLst>
                <a:tab pos="457200" algn="l"/>
              </a:tabLst>
            </a:pPr>
            <a:r>
              <a:rPr lang="en-US" sz="4100">
                <a:effectLst/>
                <a:ea typeface="+mn-ea"/>
                <a:cs typeface="+mn-cs"/>
              </a:rPr>
              <a:t>Physical Disability</a:t>
            </a:r>
          </a:p>
          <a:p>
            <a:pPr marL="1028744" lvl="1" indent="-228600" defTabSz="914400">
              <a:spcBef>
                <a:spcPts val="0"/>
              </a:spcBef>
              <a:buSzPts val="1000"/>
              <a:tabLst>
                <a:tab pos="457200" algn="l"/>
              </a:tabLst>
            </a:pPr>
            <a:r>
              <a:rPr lang="en-US" sz="4100">
                <a:effectLst/>
                <a:ea typeface="+mn-ea"/>
                <a:cs typeface="+mn-cs"/>
              </a:rPr>
              <a:t>Developmental Disability</a:t>
            </a:r>
          </a:p>
          <a:p>
            <a:pPr marL="1028744" lvl="1" indent="-228600" defTabSz="914400">
              <a:spcBef>
                <a:spcPts val="0"/>
              </a:spcBef>
              <a:buSzPts val="1000"/>
              <a:tabLst>
                <a:tab pos="457200" algn="l"/>
              </a:tabLst>
            </a:pPr>
            <a:r>
              <a:rPr lang="en-US" sz="4100">
                <a:effectLst/>
                <a:ea typeface="+mn-ea"/>
                <a:cs typeface="+mn-cs"/>
              </a:rPr>
              <a:t>Chronic Health Condition</a:t>
            </a:r>
          </a:p>
          <a:p>
            <a:pPr marL="1028744" lvl="1" indent="-228600" defTabSz="914400">
              <a:spcBef>
                <a:spcPts val="0"/>
              </a:spcBef>
              <a:buSzPts val="1000"/>
              <a:tabLst>
                <a:tab pos="457200" algn="l"/>
              </a:tabLst>
            </a:pPr>
            <a:r>
              <a:rPr lang="en-US" sz="4100">
                <a:effectLst/>
                <a:ea typeface="+mn-ea"/>
                <a:cs typeface="+mn-cs"/>
              </a:rPr>
              <a:t>HIV/AIDS</a:t>
            </a:r>
          </a:p>
          <a:p>
            <a:pPr marL="1028744" lvl="1" indent="-228600" defTabSz="914400">
              <a:spcBef>
                <a:spcPts val="0"/>
              </a:spcBef>
              <a:buSzPts val="1000"/>
              <a:tabLst>
                <a:tab pos="457200" algn="l"/>
              </a:tabLst>
            </a:pPr>
            <a:r>
              <a:rPr lang="en-US" sz="4100">
                <a:effectLst/>
                <a:ea typeface="+mn-ea"/>
                <a:cs typeface="+mn-cs"/>
              </a:rPr>
              <a:t>Mental Health Disorder</a:t>
            </a:r>
          </a:p>
          <a:p>
            <a:pPr marL="1028744" lvl="1" indent="-228600" defTabSz="914400">
              <a:spcBef>
                <a:spcPts val="0"/>
              </a:spcBef>
              <a:buSzPts val="1000"/>
              <a:tabLst>
                <a:tab pos="457200" algn="l"/>
              </a:tabLst>
            </a:pPr>
            <a:r>
              <a:rPr lang="en-US" sz="4100">
                <a:effectLst/>
                <a:ea typeface="+mn-ea"/>
                <a:cs typeface="+mn-cs"/>
              </a:rPr>
              <a:t>Substance Use Disorder</a:t>
            </a:r>
          </a:p>
          <a:p>
            <a:pPr marL="0" marR="0" indent="0" defTabSz="914400">
              <a:spcBef>
                <a:spcPts val="0"/>
              </a:spcBef>
              <a:spcAft>
                <a:spcPts val="600"/>
              </a:spcAft>
              <a:buNone/>
            </a:pPr>
            <a:endParaRPr lang="en-US" sz="4100">
              <a:effectLst/>
              <a:ea typeface="+mn-ea"/>
              <a:cs typeface="+mn-cs"/>
            </a:endParaRPr>
          </a:p>
        </p:txBody>
      </p:sp>
    </p:spTree>
    <p:extLst>
      <p:ext uri="{BB962C8B-B14F-4D97-AF65-F5344CB8AC3E}">
        <p14:creationId xmlns:p14="http://schemas.microsoft.com/office/powerpoint/2010/main" val="395579772"/>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11927-C102-4DE2-ADA7-2ABB8B8C1499}"/>
              </a:ext>
            </a:extLst>
          </p:cNvPr>
          <p:cNvSpPr>
            <a:spLocks noGrp="1"/>
          </p:cNvSpPr>
          <p:nvPr>
            <p:ph type="title"/>
          </p:nvPr>
        </p:nvSpPr>
        <p:spPr>
          <a:xfrm>
            <a:off x="2150973" y="2377274"/>
            <a:ext cx="5974912" cy="8961452"/>
          </a:xfrm>
        </p:spPr>
        <p:txBody>
          <a:bodyPr vert="horz" lIns="91440" tIns="45720" rIns="91440" bIns="45720" rtlCol="0" anchor="ctr">
            <a:normAutofit/>
          </a:bodyPr>
          <a:lstStyle/>
          <a:p>
            <a:pPr algn="r" defTabSz="914400"/>
            <a:r>
              <a:rPr lang="en-US" sz="6200" kern="1200">
                <a:solidFill>
                  <a:schemeClr val="tx1"/>
                </a:solidFill>
                <a:latin typeface="+mj-lt"/>
                <a:ea typeface="+mj-ea"/>
                <a:cs typeface="+mj-cs"/>
              </a:rPr>
              <a:t>Longitudinal System Analysis (LSA)</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725D622-3F3D-4270-B7C2-10A991EAAC41}"/>
              </a:ext>
            </a:extLst>
          </p:cNvPr>
          <p:cNvSpPr>
            <a:spLocks noGrp="1"/>
          </p:cNvSpPr>
          <p:nvPr>
            <p:ph type="body" sz="quarter" idx="10"/>
          </p:nvPr>
        </p:nvSpPr>
        <p:spPr>
          <a:xfrm>
            <a:off x="10507782" y="3297740"/>
            <a:ext cx="9403247" cy="7120520"/>
          </a:xfrm>
        </p:spPr>
        <p:txBody>
          <a:bodyPr vert="horz" lIns="91440" tIns="45720" rIns="91440" bIns="45720" rtlCol="0" anchor="ctr">
            <a:normAutofit/>
          </a:bodyPr>
          <a:lstStyle/>
          <a:p>
            <a:pPr defTabSz="914400"/>
            <a:r>
              <a:rPr lang="en-US" sz="4000" b="0" i="0" dirty="0">
                <a:effectLst/>
                <a:ea typeface="+mn-ea"/>
                <a:cs typeface="+mn-cs"/>
              </a:rPr>
              <a:t>The Longitudinal Systems Analysis (LSA) report, produced by </a:t>
            </a:r>
            <a:r>
              <a:rPr lang="en-US" sz="4000" b="1" i="0" u="none" strike="noStrike" dirty="0">
                <a:effectLst/>
                <a:ea typeface="+mn-ea"/>
                <a:cs typeface="+mn-cs"/>
                <a:hlinkClick r:id="rId2">
                  <a:extLst>
                    <a:ext uri="{A12FA001-AC4F-418D-AE19-62706E023703}">
                      <ahyp:hlinkClr xmlns:ahyp="http://schemas.microsoft.com/office/drawing/2018/hyperlinkcolor" val="tx"/>
                    </a:ext>
                  </a:extLst>
                </a:hlinkClick>
              </a:rPr>
              <a:t>Homelessness Management Information System</a:t>
            </a:r>
            <a:r>
              <a:rPr lang="en-US" sz="4000" b="0" i="0" dirty="0">
                <a:effectLst/>
                <a:ea typeface="+mn-ea"/>
                <a:cs typeface="+mn-cs"/>
              </a:rPr>
              <a:t> (HMIS) and submitted annually to HUD via </a:t>
            </a:r>
            <a:r>
              <a:rPr lang="en-US" sz="4000" b="1" i="0" u="none" strike="noStrike" dirty="0">
                <a:effectLst/>
                <a:ea typeface="+mn-ea"/>
                <a:cs typeface="+mn-cs"/>
                <a:hlinkClick r:id="rId3">
                  <a:extLst>
                    <a:ext uri="{A12FA001-AC4F-418D-AE19-62706E023703}">
                      <ahyp:hlinkClr xmlns:ahyp="http://schemas.microsoft.com/office/drawing/2018/hyperlinkcolor" val="tx"/>
                    </a:ext>
                  </a:extLst>
                </a:hlinkClick>
              </a:rPr>
              <a:t>HDX 2.0</a:t>
            </a:r>
            <a:r>
              <a:rPr lang="en-US" sz="4000" b="0" i="0" dirty="0">
                <a:effectLst/>
                <a:ea typeface="+mn-ea"/>
                <a:cs typeface="+mn-cs"/>
              </a:rPr>
              <a:t>, provides HUD and the CoC with critical information about how people experiencing homelessness use their system of care. </a:t>
            </a:r>
            <a:endParaRPr lang="en-US" sz="4000" dirty="0">
              <a:ea typeface="+mn-ea"/>
              <a:cs typeface="+mn-cs"/>
            </a:endParaRPr>
          </a:p>
        </p:txBody>
      </p:sp>
    </p:spTree>
    <p:extLst>
      <p:ext uri="{BB962C8B-B14F-4D97-AF65-F5344CB8AC3E}">
        <p14:creationId xmlns:p14="http://schemas.microsoft.com/office/powerpoint/2010/main" val="2248036032"/>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155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206" y="2044700"/>
            <a:ext cx="1418855" cy="4191002"/>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9206" y="1675488"/>
            <a:ext cx="806240" cy="3410862"/>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8984" y="1281788"/>
            <a:ext cx="336462" cy="3426390"/>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440560" y="1271432"/>
            <a:ext cx="657053" cy="348472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87774" y="1271430"/>
            <a:ext cx="21810045" cy="308291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7E379BC-932C-4D8F-BFDB-EC9D797C4B2A}"/>
              </a:ext>
            </a:extLst>
          </p:cNvPr>
          <p:cNvSpPr>
            <a:spLocks noGrp="1"/>
          </p:cNvSpPr>
          <p:nvPr>
            <p:ph type="title"/>
          </p:nvPr>
        </p:nvSpPr>
        <p:spPr>
          <a:xfrm>
            <a:off x="1916512" y="1600784"/>
            <a:ext cx="20524048" cy="2424204"/>
          </a:xfrm>
        </p:spPr>
        <p:txBody>
          <a:bodyPr vert="horz" lIns="91440" tIns="45720" rIns="91440" bIns="45720" rtlCol="0" anchor="ctr">
            <a:normAutofit/>
          </a:bodyPr>
          <a:lstStyle/>
          <a:p>
            <a:pPr defTabSz="914400"/>
            <a:r>
              <a:rPr lang="en-US" sz="8000" kern="1200">
                <a:solidFill>
                  <a:srgbClr val="FFFFFF"/>
                </a:solidFill>
                <a:latin typeface="+mj-lt"/>
                <a:ea typeface="+mj-ea"/>
                <a:cs typeface="+mj-cs"/>
              </a:rPr>
              <a:t>Upcoming Trainings</a:t>
            </a:r>
          </a:p>
        </p:txBody>
      </p:sp>
      <p:sp>
        <p:nvSpPr>
          <p:cNvPr id="44" name="Text Placeholder 2">
            <a:extLst>
              <a:ext uri="{FF2B5EF4-FFF2-40B4-BE49-F238E27FC236}">
                <a16:creationId xmlns:a16="http://schemas.microsoft.com/office/drawing/2014/main" id="{F1D86424-85BD-45B1-96B5-5C939971B5A8}"/>
              </a:ext>
            </a:extLst>
          </p:cNvPr>
          <p:cNvSpPr>
            <a:spLocks noGrp="1"/>
          </p:cNvSpPr>
          <p:nvPr>
            <p:ph type="body" sz="quarter" idx="10"/>
          </p:nvPr>
        </p:nvSpPr>
        <p:spPr>
          <a:xfrm>
            <a:off x="2734535" y="4980872"/>
            <a:ext cx="19412933" cy="7134346"/>
          </a:xfrm>
        </p:spPr>
        <p:txBody>
          <a:bodyPr vert="horz" lIns="91440" tIns="45720" rIns="91440" bIns="45720" rtlCol="0" anchor="ctr">
            <a:normAutofit/>
          </a:bodyPr>
          <a:lstStyle/>
          <a:p>
            <a:pPr indent="-228600" defTabSz="914400">
              <a:buFont typeface="Arial" panose="020B0604020202020204" pitchFamily="34" charset="0"/>
              <a:buChar char="•"/>
            </a:pPr>
            <a:r>
              <a:rPr lang="en-US" sz="4400" dirty="0">
                <a:ea typeface="+mn-ea"/>
                <a:cs typeface="+mn-cs"/>
              </a:rPr>
              <a:t>EHV Referral Process: September 16</a:t>
            </a:r>
            <a:r>
              <a:rPr lang="en-US" sz="4400" baseline="30000" dirty="0">
                <a:ea typeface="+mn-ea"/>
                <a:cs typeface="+mn-cs"/>
              </a:rPr>
              <a:t>th</a:t>
            </a:r>
            <a:r>
              <a:rPr lang="en-US" sz="4400" dirty="0">
                <a:ea typeface="+mn-ea"/>
                <a:cs typeface="+mn-cs"/>
              </a:rPr>
              <a:t> at 2 PM</a:t>
            </a:r>
          </a:p>
          <a:p>
            <a:pPr indent="-228600" defTabSz="914400">
              <a:buFont typeface="Arial" panose="020B0604020202020204" pitchFamily="34" charset="0"/>
              <a:buChar char="•"/>
            </a:pPr>
            <a:r>
              <a:rPr lang="en-US" sz="4400" dirty="0" err="1">
                <a:ea typeface="+mn-ea"/>
                <a:cs typeface="+mn-cs"/>
              </a:rPr>
              <a:t>BoS</a:t>
            </a:r>
            <a:r>
              <a:rPr lang="en-US" sz="4400" dirty="0">
                <a:ea typeface="+mn-ea"/>
                <a:cs typeface="+mn-cs"/>
              </a:rPr>
              <a:t> HMIS User Group Quarterly Training, September 21</a:t>
            </a:r>
            <a:r>
              <a:rPr lang="en-US" sz="4400" baseline="30000" dirty="0">
                <a:ea typeface="+mn-ea"/>
                <a:cs typeface="+mn-cs"/>
              </a:rPr>
              <a:t>st</a:t>
            </a:r>
            <a:r>
              <a:rPr lang="en-US" sz="4400" dirty="0">
                <a:ea typeface="+mn-ea"/>
                <a:cs typeface="+mn-cs"/>
              </a:rPr>
              <a:t> at 10 AM</a:t>
            </a:r>
          </a:p>
          <a:p>
            <a:pPr indent="-228600" defTabSz="914400">
              <a:buFont typeface="Arial" panose="020B0604020202020204" pitchFamily="34" charset="0"/>
              <a:buChar char="•"/>
            </a:pPr>
            <a:r>
              <a:rPr lang="en-US" sz="4400" dirty="0" err="1">
                <a:ea typeface="+mn-ea"/>
                <a:cs typeface="+mn-cs"/>
              </a:rPr>
              <a:t>BoS</a:t>
            </a:r>
            <a:r>
              <a:rPr lang="en-US" sz="4400" dirty="0">
                <a:ea typeface="+mn-ea"/>
                <a:cs typeface="+mn-cs"/>
              </a:rPr>
              <a:t> HMIS User Group Quarterly Training, September 23</a:t>
            </a:r>
            <a:r>
              <a:rPr lang="en-US" sz="4400" baseline="30000" dirty="0">
                <a:ea typeface="+mn-ea"/>
                <a:cs typeface="+mn-cs"/>
              </a:rPr>
              <a:t>rd</a:t>
            </a:r>
            <a:r>
              <a:rPr lang="en-US" sz="4400" dirty="0">
                <a:ea typeface="+mn-ea"/>
                <a:cs typeface="+mn-cs"/>
              </a:rPr>
              <a:t> at 11 AM</a:t>
            </a:r>
          </a:p>
          <a:p>
            <a:pPr indent="-228600" defTabSz="914400">
              <a:buFont typeface="Arial" panose="020B0604020202020204" pitchFamily="34" charset="0"/>
              <a:buChar char="•"/>
            </a:pPr>
            <a:r>
              <a:rPr lang="en-US" sz="4400" dirty="0">
                <a:ea typeface="+mn-ea"/>
                <a:cs typeface="+mn-cs"/>
              </a:rPr>
              <a:t>Coordinated Entry Written Standards and Policies and Procedures: TBD</a:t>
            </a:r>
          </a:p>
          <a:p>
            <a:pPr indent="-228600" defTabSz="914400">
              <a:buFont typeface="Arial" panose="020B0604020202020204" pitchFamily="34" charset="0"/>
              <a:buChar char="•"/>
            </a:pPr>
            <a:r>
              <a:rPr lang="en-US" sz="4400" dirty="0">
                <a:ea typeface="+mn-ea"/>
                <a:cs typeface="+mn-cs"/>
              </a:rPr>
              <a:t>Fair Housing and Equal Access: Date and Time TBD</a:t>
            </a:r>
          </a:p>
          <a:p>
            <a:pPr indent="-228600" defTabSz="914400">
              <a:buFont typeface="Arial" panose="020B0604020202020204" pitchFamily="34" charset="0"/>
              <a:buChar char="•"/>
            </a:pPr>
            <a:r>
              <a:rPr lang="en-US" sz="4400" dirty="0">
                <a:ea typeface="+mn-ea"/>
                <a:cs typeface="+mn-cs"/>
              </a:rPr>
              <a:t>VAWA: Date and Time TBD</a:t>
            </a:r>
          </a:p>
          <a:p>
            <a:pPr indent="-228600" defTabSz="914400">
              <a:buFont typeface="Arial" panose="020B0604020202020204" pitchFamily="34" charset="0"/>
              <a:buChar char="•"/>
            </a:pPr>
            <a:r>
              <a:rPr lang="en-US" sz="4400" dirty="0" err="1">
                <a:ea typeface="+mn-ea"/>
                <a:cs typeface="+mn-cs"/>
              </a:rPr>
              <a:t>BoS</a:t>
            </a:r>
            <a:r>
              <a:rPr lang="en-US" sz="4400" dirty="0">
                <a:ea typeface="+mn-ea"/>
                <a:cs typeface="+mn-cs"/>
              </a:rPr>
              <a:t> CoC Written Standards: Date and Time TBD</a:t>
            </a:r>
          </a:p>
          <a:p>
            <a:pPr indent="-228600" defTabSz="914400">
              <a:buFont typeface="Arial" panose="020B0604020202020204" pitchFamily="34" charset="0"/>
              <a:buChar char="•"/>
            </a:pPr>
            <a:r>
              <a:rPr lang="en-US" sz="4400" dirty="0">
                <a:ea typeface="+mn-ea"/>
                <a:cs typeface="+mn-cs"/>
              </a:rPr>
              <a:t>USICH Listening Session: October, Date and Time TBD</a:t>
            </a:r>
          </a:p>
        </p:txBody>
      </p:sp>
    </p:spTree>
    <p:extLst>
      <p:ext uri="{BB962C8B-B14F-4D97-AF65-F5344CB8AC3E}">
        <p14:creationId xmlns:p14="http://schemas.microsoft.com/office/powerpoint/2010/main" val="2685781729"/>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44457" y="603084"/>
            <a:ext cx="18458012" cy="7084090"/>
          </a:xfrm>
        </p:spPr>
        <p:txBody>
          <a:bodyPr vert="horz" lIns="91440" tIns="45720" rIns="91440" bIns="45720" rtlCol="0" anchor="b">
            <a:normAutofit/>
          </a:bodyPr>
          <a:lstStyle/>
          <a:p>
            <a:pPr defTabSz="914400"/>
            <a:r>
              <a:rPr lang="en-US" sz="15000" kern="1200" dirty="0">
                <a:solidFill>
                  <a:schemeClr val="tx1"/>
                </a:solidFill>
                <a:latin typeface="+mj-lt"/>
                <a:ea typeface="+mj-ea"/>
                <a:cs typeface="+mj-cs"/>
              </a:rPr>
              <a:t>Public Comment</a:t>
            </a:r>
          </a:p>
        </p:txBody>
      </p:sp>
    </p:spTree>
    <p:extLst>
      <p:ext uri="{BB962C8B-B14F-4D97-AF65-F5344CB8AC3E}">
        <p14:creationId xmlns:p14="http://schemas.microsoft.com/office/powerpoint/2010/main" val="87937108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nvPr>
        </p:nvSpPr>
        <p:spPr>
          <a:xfrm>
            <a:off x="2644457" y="603084"/>
            <a:ext cx="18458012" cy="7084090"/>
          </a:xfrm>
        </p:spPr>
        <p:txBody>
          <a:bodyPr vert="horz" lIns="91440" tIns="45720" rIns="91440" bIns="45720" rtlCol="0" anchor="b">
            <a:normAutofit/>
          </a:bodyPr>
          <a:lstStyle/>
          <a:p>
            <a:pPr defTabSz="914400"/>
            <a:r>
              <a:rPr lang="en-US" sz="15000" kern="1200" dirty="0">
                <a:solidFill>
                  <a:schemeClr val="tx1"/>
                </a:solidFill>
                <a:latin typeface="+mj-lt"/>
                <a:ea typeface="+mj-ea"/>
                <a:cs typeface="+mj-cs"/>
              </a:rPr>
              <a:t>Questions?</a:t>
            </a:r>
          </a:p>
        </p:txBody>
      </p:sp>
    </p:spTree>
    <p:extLst>
      <p:ext uri="{BB962C8B-B14F-4D97-AF65-F5344CB8AC3E}">
        <p14:creationId xmlns:p14="http://schemas.microsoft.com/office/powerpoint/2010/main" val="2901993579"/>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48972" y="6671734"/>
            <a:ext cx="6581966"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213" y="1246550"/>
            <a:ext cx="21804427"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82184D-3C1A-4F2F-A752-3BFBF8C72173}"/>
              </a:ext>
            </a:extLst>
          </p:cNvPr>
          <p:cNvSpPr>
            <a:spLocks noGrp="1"/>
          </p:cNvSpPr>
          <p:nvPr>
            <p:ph type="title"/>
          </p:nvPr>
        </p:nvSpPr>
        <p:spPr>
          <a:xfrm>
            <a:off x="2150973" y="2377274"/>
            <a:ext cx="5974912" cy="8961452"/>
          </a:xfrm>
        </p:spPr>
        <p:txBody>
          <a:bodyPr vert="horz" lIns="91440" tIns="45720" rIns="91440" bIns="45720" rtlCol="0" anchor="ctr">
            <a:normAutofit/>
          </a:bodyPr>
          <a:lstStyle/>
          <a:p>
            <a:pPr algn="r" defTabSz="914400"/>
            <a:r>
              <a:rPr lang="en-US" sz="9200" kern="1200">
                <a:solidFill>
                  <a:schemeClr val="tx1"/>
                </a:solidFill>
                <a:latin typeface="+mj-lt"/>
                <a:ea typeface="+mj-ea"/>
                <a:cs typeface="+mj-cs"/>
              </a:rPr>
              <a:t>Balance of State Staff Contacts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7B8D1F7-CA81-499F-885D-99C9CC1B2989}"/>
              </a:ext>
            </a:extLst>
          </p:cNvPr>
          <p:cNvSpPr>
            <a:spLocks noGrp="1"/>
          </p:cNvSpPr>
          <p:nvPr>
            <p:ph type="body" sz="quarter" idx="10"/>
          </p:nvPr>
        </p:nvSpPr>
        <p:spPr>
          <a:xfrm>
            <a:off x="9404386" y="2129202"/>
            <a:ext cx="13715993" cy="10189029"/>
          </a:xfrm>
        </p:spPr>
        <p:txBody>
          <a:bodyPr vert="horz" lIns="91440" tIns="45720" rIns="91440" bIns="45720" rtlCol="0" anchor="ctr">
            <a:normAutofit fontScale="77500" lnSpcReduction="20000"/>
          </a:bodyPr>
          <a:lstStyle/>
          <a:p>
            <a:pPr marL="228509" indent="0" defTabSz="914400">
              <a:buNone/>
            </a:pPr>
            <a:r>
              <a:rPr lang="en-US" sz="3900" b="1" dirty="0">
                <a:ea typeface="+mn-ea"/>
                <a:cs typeface="+mn-cs"/>
              </a:rPr>
              <a:t>Amanda Brand, Coordinated Entry System Coordinator</a:t>
            </a:r>
          </a:p>
          <a:p>
            <a:pPr marL="502920" lvl="1" indent="0" defTabSz="914400">
              <a:buNone/>
            </a:pPr>
            <a:r>
              <a:rPr lang="en-US" sz="3000" dirty="0">
                <a:ea typeface="+mn-ea"/>
                <a:cs typeface="+mn-cs"/>
              </a:rPr>
              <a:t>	(470) 328-9686 / </a:t>
            </a:r>
            <a:r>
              <a:rPr lang="en-US" sz="3000" dirty="0">
                <a:ea typeface="+mn-ea"/>
                <a:cs typeface="+mn-cs"/>
                <a:hlinkClick r:id="rId2"/>
              </a:rPr>
              <a:t>amanda.brand@dca.ga.gov</a:t>
            </a:r>
            <a:r>
              <a:rPr lang="en-US" sz="3000" dirty="0">
                <a:ea typeface="+mn-ea"/>
                <a:cs typeface="+mn-cs"/>
              </a:rPr>
              <a:t> </a:t>
            </a:r>
          </a:p>
          <a:p>
            <a:pPr marL="228509" indent="0" defTabSz="914400">
              <a:buNone/>
            </a:pPr>
            <a:r>
              <a:rPr lang="en-US" sz="3900" b="1" dirty="0">
                <a:ea typeface="+mn-ea"/>
                <a:cs typeface="+mn-cs"/>
              </a:rPr>
              <a:t>Ambra Houser, Data Analyst</a:t>
            </a:r>
          </a:p>
          <a:p>
            <a:pPr marL="502920" lvl="1" indent="0" defTabSz="914400">
              <a:buNone/>
            </a:pPr>
            <a:r>
              <a:rPr lang="en-US" sz="3000" dirty="0">
                <a:ea typeface="+mn-ea"/>
                <a:cs typeface="+mn-cs"/>
              </a:rPr>
              <a:t>	 (404) 679-3102 / </a:t>
            </a:r>
            <a:r>
              <a:rPr lang="en-US" sz="3000" dirty="0">
                <a:ea typeface="+mn-ea"/>
                <a:cs typeface="+mn-cs"/>
                <a:hlinkClick r:id="rId3"/>
              </a:rPr>
              <a:t>ambra.houser@dca.ga.gov</a:t>
            </a:r>
            <a:r>
              <a:rPr lang="en-US" sz="3000" dirty="0">
                <a:ea typeface="+mn-ea"/>
                <a:cs typeface="+mn-cs"/>
              </a:rPr>
              <a:t>  </a:t>
            </a:r>
            <a:endParaRPr lang="en-US" sz="3600" b="1" dirty="0">
              <a:ea typeface="+mn-ea"/>
              <a:cs typeface="+mn-cs"/>
            </a:endParaRPr>
          </a:p>
          <a:p>
            <a:pPr marL="228509" indent="0" defTabSz="914400">
              <a:buNone/>
            </a:pPr>
            <a:r>
              <a:rPr lang="en-US" sz="3900" b="1" dirty="0">
                <a:ea typeface="+mn-ea"/>
                <a:cs typeface="+mn-cs"/>
              </a:rPr>
              <a:t>Chandra Woods McGhee, HMIS Data Analyst</a:t>
            </a:r>
          </a:p>
          <a:p>
            <a:pPr marL="502920" lvl="1" indent="0" defTabSz="914400">
              <a:buNone/>
            </a:pPr>
            <a:r>
              <a:rPr lang="en-US" sz="3000" dirty="0">
                <a:ea typeface="+mn-ea"/>
                <a:cs typeface="+mn-cs"/>
              </a:rPr>
              <a:t>	(404) 679-0655 / </a:t>
            </a:r>
            <a:r>
              <a:rPr lang="en-US" sz="3000" dirty="0">
                <a:ea typeface="+mn-ea"/>
                <a:cs typeface="+mn-cs"/>
                <a:hlinkClick r:id="rId4"/>
              </a:rPr>
              <a:t>BosHMIS@dca.ga.gov</a:t>
            </a:r>
            <a:r>
              <a:rPr lang="en-US" sz="3000" dirty="0">
                <a:ea typeface="+mn-ea"/>
                <a:cs typeface="+mn-cs"/>
              </a:rPr>
              <a:t> </a:t>
            </a:r>
          </a:p>
          <a:p>
            <a:pPr marL="228509" indent="0" defTabSz="914400">
              <a:buNone/>
            </a:pPr>
            <a:r>
              <a:rPr lang="en-US" sz="3900" b="1" dirty="0">
                <a:ea typeface="+mn-ea"/>
                <a:cs typeface="+mn-cs"/>
              </a:rPr>
              <a:t>Diana Pitcher, CoC Program Coordinator</a:t>
            </a:r>
          </a:p>
          <a:p>
            <a:pPr marL="502920" lvl="1" indent="0" defTabSz="914400">
              <a:buNone/>
            </a:pPr>
            <a:r>
              <a:rPr lang="en-US" sz="3000" dirty="0">
                <a:ea typeface="+mn-ea"/>
                <a:cs typeface="+mn-cs"/>
              </a:rPr>
              <a:t>	(404) 679-0651 / </a:t>
            </a:r>
            <a:r>
              <a:rPr lang="en-US" sz="3000" dirty="0">
                <a:ea typeface="+mn-ea"/>
                <a:cs typeface="+mn-cs"/>
                <a:hlinkClick r:id="rId5"/>
              </a:rPr>
              <a:t>diana.pitcher@dca.ga.gov</a:t>
            </a:r>
            <a:r>
              <a:rPr lang="en-US" sz="3000" dirty="0">
                <a:ea typeface="+mn-ea"/>
                <a:cs typeface="+mn-cs"/>
              </a:rPr>
              <a:t> </a:t>
            </a:r>
          </a:p>
          <a:p>
            <a:pPr marL="228509" indent="0" defTabSz="914400">
              <a:buNone/>
            </a:pPr>
            <a:r>
              <a:rPr lang="en-US" sz="3900" b="1" dirty="0">
                <a:ea typeface="+mn-ea"/>
                <a:cs typeface="+mn-cs"/>
              </a:rPr>
              <a:t>Isaac Davis, Coordinated Entry System Coordinator</a:t>
            </a:r>
          </a:p>
          <a:p>
            <a:pPr marL="502920" lvl="1" indent="0" defTabSz="914400">
              <a:buNone/>
            </a:pPr>
            <a:r>
              <a:rPr lang="en-US" sz="3000" dirty="0">
                <a:ea typeface="+mn-ea"/>
                <a:cs typeface="+mn-cs"/>
              </a:rPr>
              <a:t>	(404) 370-2985 / </a:t>
            </a:r>
            <a:r>
              <a:rPr lang="en-US" sz="3000" dirty="0">
                <a:ea typeface="+mn-ea"/>
                <a:cs typeface="+mn-cs"/>
                <a:hlinkClick r:id="rId6"/>
              </a:rPr>
              <a:t>isaac.davis@dca.ga.gov</a:t>
            </a:r>
            <a:r>
              <a:rPr lang="en-US" sz="3000" dirty="0">
                <a:ea typeface="+mn-ea"/>
                <a:cs typeface="+mn-cs"/>
              </a:rPr>
              <a:t> </a:t>
            </a:r>
            <a:endParaRPr lang="en-US" sz="3300" b="1" dirty="0">
              <a:ea typeface="+mn-ea"/>
              <a:cs typeface="+mn-cs"/>
            </a:endParaRPr>
          </a:p>
          <a:p>
            <a:pPr marL="228509" indent="0" defTabSz="914400">
              <a:buNone/>
            </a:pPr>
            <a:r>
              <a:rPr lang="en-US" sz="3900" b="1" dirty="0" err="1">
                <a:ea typeface="+mn-ea"/>
                <a:cs typeface="+mn-cs"/>
              </a:rPr>
              <a:t>Johh</a:t>
            </a:r>
            <a:r>
              <a:rPr lang="en-US" sz="3900" b="1" dirty="0">
                <a:ea typeface="+mn-ea"/>
                <a:cs typeface="+mn-cs"/>
              </a:rPr>
              <a:t> Shereikis, Interim Office Director</a:t>
            </a:r>
          </a:p>
          <a:p>
            <a:pPr marL="502920" lvl="1" indent="0" defTabSz="914400">
              <a:buNone/>
            </a:pPr>
            <a:r>
              <a:rPr lang="en-US" sz="3000" dirty="0">
                <a:ea typeface="+mn-ea"/>
                <a:cs typeface="+mn-cs"/>
              </a:rPr>
              <a:t>	(470) 747-9331 / </a:t>
            </a:r>
            <a:r>
              <a:rPr lang="en-US" sz="3000" dirty="0">
                <a:ea typeface="+mn-ea"/>
                <a:cs typeface="+mn-cs"/>
                <a:hlinkClick r:id="rId7"/>
              </a:rPr>
              <a:t>john.shereikis@dca.ga.gov</a:t>
            </a:r>
            <a:r>
              <a:rPr lang="en-US" sz="3000" dirty="0">
                <a:ea typeface="+mn-ea"/>
                <a:cs typeface="+mn-cs"/>
              </a:rPr>
              <a:t>  </a:t>
            </a:r>
          </a:p>
          <a:p>
            <a:pPr marL="228509" indent="0" defTabSz="914400">
              <a:buNone/>
            </a:pPr>
            <a:r>
              <a:rPr lang="en-US" sz="3900" b="1" dirty="0">
                <a:ea typeface="+mn-ea"/>
                <a:cs typeface="+mn-cs"/>
              </a:rPr>
              <a:t>Josh Gray, CoC Program Manager </a:t>
            </a:r>
          </a:p>
          <a:p>
            <a:pPr marL="502920" lvl="1" indent="0" defTabSz="914400">
              <a:buNone/>
            </a:pPr>
            <a:r>
              <a:rPr lang="en-US" sz="3000" dirty="0">
                <a:ea typeface="+mn-ea"/>
                <a:cs typeface="+mn-cs"/>
              </a:rPr>
              <a:t>	(404) 327-6811 / </a:t>
            </a:r>
            <a:r>
              <a:rPr lang="en-US" sz="3000" dirty="0">
                <a:ea typeface="+mn-ea"/>
                <a:cs typeface="+mn-cs"/>
                <a:hlinkClick r:id="rId8"/>
              </a:rPr>
              <a:t>Josh.Gray@dca.ga.gov</a:t>
            </a:r>
            <a:r>
              <a:rPr lang="en-US" sz="3000" dirty="0">
                <a:ea typeface="+mn-ea"/>
                <a:cs typeface="+mn-cs"/>
              </a:rPr>
              <a:t> </a:t>
            </a:r>
          </a:p>
          <a:p>
            <a:pPr marL="228509" indent="0" defTabSz="914400">
              <a:buNone/>
            </a:pPr>
            <a:r>
              <a:rPr lang="en-US" sz="3900" b="1" dirty="0">
                <a:ea typeface="+mn-ea"/>
                <a:cs typeface="+mn-cs"/>
              </a:rPr>
              <a:t>Rebecca Hickom, Continuum of Care Performance Coordinator</a:t>
            </a:r>
          </a:p>
          <a:p>
            <a:pPr marL="502920" lvl="1" indent="0" defTabSz="914400">
              <a:buNone/>
            </a:pPr>
            <a:r>
              <a:rPr lang="en-US" sz="3000" dirty="0">
                <a:ea typeface="+mn-ea"/>
                <a:cs typeface="+mn-cs"/>
              </a:rPr>
              <a:t>	(470) 423-1432 / </a:t>
            </a:r>
            <a:r>
              <a:rPr lang="en-US" sz="3000" dirty="0">
                <a:ea typeface="+mn-ea"/>
                <a:cs typeface="+mn-cs"/>
                <a:hlinkClick r:id="rId9"/>
              </a:rPr>
              <a:t>rebecca.hickom@dca.ga.gov</a:t>
            </a:r>
            <a:r>
              <a:rPr lang="en-US" sz="3000" dirty="0">
                <a:ea typeface="+mn-ea"/>
                <a:cs typeface="+mn-cs"/>
              </a:rPr>
              <a:t> </a:t>
            </a:r>
          </a:p>
          <a:p>
            <a:pPr marL="0" indent="-411297" defTabSz="914400">
              <a:lnSpc>
                <a:spcPct val="70000"/>
              </a:lnSpc>
              <a:buNone/>
            </a:pPr>
            <a:r>
              <a:rPr lang="en-US" sz="3800" b="1" dirty="0">
                <a:ea typeface="+mn-ea"/>
                <a:cs typeface="+mn-cs"/>
              </a:rPr>
              <a:t>   Rick Heermans, Continuum of Care Assistant</a:t>
            </a:r>
          </a:p>
          <a:p>
            <a:pPr marL="2742651" lvl="3" indent="-411297" defTabSz="914400">
              <a:lnSpc>
                <a:spcPct val="70000"/>
              </a:lnSpc>
              <a:buNone/>
            </a:pPr>
            <a:r>
              <a:rPr lang="en-US" sz="3000" dirty="0">
                <a:ea typeface="+mn-ea"/>
                <a:cs typeface="+mn-cs"/>
              </a:rPr>
              <a:t>          </a:t>
            </a:r>
            <a:r>
              <a:rPr lang="en-US" sz="3000" dirty="0">
                <a:ea typeface="+mn-ea"/>
                <a:cs typeface="+mn-cs"/>
                <a:hlinkClick r:id="rId10"/>
              </a:rPr>
              <a:t>rick.heermans@dca.ga.gov</a:t>
            </a:r>
            <a:r>
              <a:rPr lang="en-US" sz="3000" dirty="0">
                <a:ea typeface="+mn-ea"/>
                <a:cs typeface="+mn-cs"/>
              </a:rPr>
              <a:t>   </a:t>
            </a:r>
          </a:p>
          <a:p>
            <a:pPr marL="228509" indent="0" defTabSz="914400">
              <a:buNone/>
            </a:pPr>
            <a:r>
              <a:rPr lang="en-US" sz="3800" b="1" dirty="0">
                <a:ea typeface="+mn-ea"/>
                <a:cs typeface="+mn-cs"/>
              </a:rPr>
              <a:t>Shavona McCalep, HMIS Data Analyst</a:t>
            </a:r>
          </a:p>
          <a:p>
            <a:pPr marL="914217" lvl="1" indent="-411297" defTabSz="914400">
              <a:buNone/>
            </a:pPr>
            <a:r>
              <a:rPr lang="en-US" sz="3000" dirty="0">
                <a:ea typeface="+mn-ea"/>
                <a:cs typeface="+mn-cs"/>
              </a:rPr>
              <a:t>     (404) 486-0219 / </a:t>
            </a:r>
            <a:r>
              <a:rPr lang="en-US" sz="3000" dirty="0">
                <a:ea typeface="+mn-ea"/>
                <a:cs typeface="+mn-cs"/>
                <a:hlinkClick r:id="rId11"/>
              </a:rPr>
              <a:t>BoSHMIS@dca.ga.gov</a:t>
            </a:r>
            <a:r>
              <a:rPr lang="en-US" sz="3000" dirty="0">
                <a:ea typeface="+mn-ea"/>
                <a:cs typeface="+mn-cs"/>
              </a:rPr>
              <a:t> </a:t>
            </a:r>
            <a:endParaRPr lang="en-US" sz="3300" b="1" dirty="0">
              <a:ea typeface="+mn-ea"/>
              <a:cs typeface="+mn-cs"/>
            </a:endParaRPr>
          </a:p>
          <a:p>
            <a:pPr marL="228509" indent="0" defTabSz="914400">
              <a:buNone/>
            </a:pPr>
            <a:r>
              <a:rPr lang="en-US" sz="3900" b="1" dirty="0">
                <a:ea typeface="+mn-ea"/>
                <a:cs typeface="+mn-cs"/>
              </a:rPr>
              <a:t>Tina Moore, CoC Program Coordinator</a:t>
            </a:r>
          </a:p>
          <a:p>
            <a:pPr marL="502920" lvl="1" indent="0" defTabSz="914400">
              <a:buNone/>
            </a:pPr>
            <a:r>
              <a:rPr lang="en-US" sz="3000" dirty="0">
                <a:ea typeface="+mn-ea"/>
                <a:cs typeface="+mn-cs"/>
              </a:rPr>
              <a:t>	(404) 679-0669 / </a:t>
            </a:r>
            <a:r>
              <a:rPr lang="en-US" sz="3000" dirty="0">
                <a:ea typeface="+mn-ea"/>
                <a:cs typeface="+mn-cs"/>
                <a:hlinkClick r:id="rId12"/>
              </a:rPr>
              <a:t>tina.moore@dca.ga.gov</a:t>
            </a:r>
            <a:r>
              <a:rPr lang="en-US" sz="3000" dirty="0">
                <a:ea typeface="+mn-ea"/>
                <a:cs typeface="+mn-cs"/>
              </a:rPr>
              <a:t>  </a:t>
            </a:r>
          </a:p>
          <a:p>
            <a:pPr marL="0" indent="-411297" defTabSz="914400">
              <a:buNone/>
            </a:pPr>
            <a:endParaRPr lang="en-US" sz="3000" dirty="0">
              <a:ea typeface="+mn-ea"/>
              <a:cs typeface="+mn-cs"/>
            </a:endParaRPr>
          </a:p>
        </p:txBody>
      </p:sp>
    </p:spTree>
    <p:extLst>
      <p:ext uri="{BB962C8B-B14F-4D97-AF65-F5344CB8AC3E}">
        <p14:creationId xmlns:p14="http://schemas.microsoft.com/office/powerpoint/2010/main" val="3412956954"/>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33040" y="4964003"/>
            <a:ext cx="15911600" cy="3067763"/>
          </a:xfrm>
          <a:prstGeom prst="rect">
            <a:avLst/>
          </a:prstGeom>
          <a:noFill/>
        </p:spPr>
        <p:txBody>
          <a:bodyPr wrap="none" tIns="1097280" rtlCol="0">
            <a:spAutoFit/>
          </a:bodyPr>
          <a:lstStyle/>
          <a:p>
            <a:pPr algn="ctr">
              <a:lnSpc>
                <a:spcPts val="13000"/>
              </a:lnSpc>
            </a:pPr>
            <a:r>
              <a:rPr lang="en-US" sz="19600" b="1" spc="300">
                <a:solidFill>
                  <a:schemeClr val="tx2"/>
                </a:solidFill>
                <a:latin typeface="+mj-lt"/>
                <a:ea typeface="Nunito" charset="0"/>
                <a:cs typeface="Nunito" charset="0"/>
              </a:rPr>
              <a:t>Thank You</a:t>
            </a:r>
            <a:r>
              <a:rPr lang="en-US" sz="19600" b="1" spc="300">
                <a:solidFill>
                  <a:schemeClr val="tx2"/>
                </a:solidFill>
                <a:latin typeface="Nunito" charset="0"/>
                <a:ea typeface="Nunito" charset="0"/>
                <a:cs typeface="Nunito" charset="0"/>
              </a:rPr>
              <a:t>!</a:t>
            </a:r>
          </a:p>
        </p:txBody>
      </p:sp>
      <p:sp>
        <p:nvSpPr>
          <p:cNvPr id="4" name="TextBox 3"/>
          <p:cNvSpPr txBox="1"/>
          <p:nvPr/>
        </p:nvSpPr>
        <p:spPr>
          <a:xfrm>
            <a:off x="3350125" y="8942228"/>
            <a:ext cx="17722032" cy="516873"/>
          </a:xfrm>
          <a:prstGeom prst="rect">
            <a:avLst/>
          </a:prstGeom>
          <a:noFill/>
        </p:spPr>
        <p:txBody>
          <a:bodyPr wrap="none" rtlCol="0">
            <a:spAutoFit/>
          </a:bodyPr>
          <a:lstStyle/>
          <a:p>
            <a:pPr algn="ctr">
              <a:lnSpc>
                <a:spcPts val="3200"/>
              </a:lnSpc>
            </a:pPr>
            <a:r>
              <a:rPr lang="en-US" sz="4000">
                <a:solidFill>
                  <a:schemeClr val="tx2"/>
                </a:solidFill>
                <a:ea typeface="Nunito" charset="0"/>
                <a:cs typeface="Nunito" charset="0"/>
              </a:rPr>
              <a:t>You can contact DCA at: </a:t>
            </a:r>
            <a:r>
              <a:rPr lang="en-US" sz="4000">
                <a:solidFill>
                  <a:schemeClr val="tx2"/>
                </a:solidFill>
                <a:ea typeface="Nunito" charset="0"/>
                <a:cs typeface="Nunito" charset="0"/>
                <a:hlinkClick r:id="rId2"/>
              </a:rPr>
              <a:t>Tina.Moore@dca.ga.gov</a:t>
            </a:r>
            <a:r>
              <a:rPr lang="en-US" sz="4000">
                <a:solidFill>
                  <a:schemeClr val="tx2"/>
                </a:solidFill>
                <a:ea typeface="Nunito" charset="0"/>
                <a:cs typeface="Nunito" charset="0"/>
              </a:rPr>
              <a:t> or </a:t>
            </a:r>
            <a:r>
              <a:rPr lang="en-US" sz="4000">
                <a:solidFill>
                  <a:schemeClr val="tx2"/>
                </a:solidFill>
                <a:ea typeface="Nunito" charset="0"/>
                <a:cs typeface="Nunito" charset="0"/>
                <a:hlinkClick r:id="rId3"/>
              </a:rPr>
              <a:t>Josh.Gray@dca.ga.gov</a:t>
            </a:r>
            <a:r>
              <a:rPr lang="en-US" sz="4000">
                <a:solidFill>
                  <a:schemeClr val="tx2"/>
                </a:solidFill>
                <a:ea typeface="Nunito" charset="0"/>
                <a:cs typeface="Nunito" charset="0"/>
              </a:rPr>
              <a:t> </a:t>
            </a:r>
          </a:p>
        </p:txBody>
      </p:sp>
      <p:sp>
        <p:nvSpPr>
          <p:cNvPr id="2" name="TextBox 1"/>
          <p:cNvSpPr txBox="1"/>
          <p:nvPr/>
        </p:nvSpPr>
        <p:spPr>
          <a:xfrm>
            <a:off x="9881815" y="7654804"/>
            <a:ext cx="4658648" cy="769441"/>
          </a:xfrm>
          <a:prstGeom prst="rect">
            <a:avLst/>
          </a:prstGeom>
          <a:noFill/>
        </p:spPr>
        <p:txBody>
          <a:bodyPr wrap="none" rtlCol="0">
            <a:spAutoFit/>
          </a:bodyPr>
          <a:lstStyle/>
          <a:p>
            <a:pPr algn="ctr"/>
            <a:r>
              <a:rPr lang="en-US" sz="4400" spc="300">
                <a:solidFill>
                  <a:schemeClr val="accent2"/>
                </a:solidFill>
                <a:ea typeface="Nunito" charset="0"/>
                <a:cs typeface="Nunito" charset="0"/>
              </a:rPr>
              <a:t>Any questions?</a:t>
            </a:r>
          </a:p>
        </p:txBody>
      </p:sp>
      <p:sp>
        <p:nvSpPr>
          <p:cNvPr id="8" name="Freeform 4"/>
          <p:cNvSpPr>
            <a:spLocks noChangeArrowheads="1"/>
          </p:cNvSpPr>
          <p:nvPr/>
        </p:nvSpPr>
        <p:spPr bwMode="auto">
          <a:xfrm>
            <a:off x="11085395" y="2081928"/>
            <a:ext cx="2251464" cy="2440210"/>
          </a:xfrm>
          <a:custGeom>
            <a:avLst/>
            <a:gdLst>
              <a:gd name="T0" fmla="*/ 5710 w 5893"/>
              <a:gd name="T1" fmla="*/ 3569 h 6385"/>
              <a:gd name="T2" fmla="*/ 5607 w 5893"/>
              <a:gd name="T3" fmla="*/ 2260 h 6385"/>
              <a:gd name="T4" fmla="*/ 4234 w 5893"/>
              <a:gd name="T5" fmla="*/ 1967 h 6385"/>
              <a:gd name="T6" fmla="*/ 4290 w 5893"/>
              <a:gd name="T7" fmla="*/ 515 h 6385"/>
              <a:gd name="T8" fmla="*/ 3315 w 5893"/>
              <a:gd name="T9" fmla="*/ 0 h 6385"/>
              <a:gd name="T10" fmla="*/ 2736 w 5893"/>
              <a:gd name="T11" fmla="*/ 555 h 6385"/>
              <a:gd name="T12" fmla="*/ 2482 w 5893"/>
              <a:gd name="T13" fmla="*/ 1372 h 6385"/>
              <a:gd name="T14" fmla="*/ 1546 w 5893"/>
              <a:gd name="T15" fmla="*/ 2458 h 6385"/>
              <a:gd name="T16" fmla="*/ 142 w 5893"/>
              <a:gd name="T17" fmla="*/ 2601 h 6385"/>
              <a:gd name="T18" fmla="*/ 0 w 5893"/>
              <a:gd name="T19" fmla="*/ 5401 h 6385"/>
              <a:gd name="T20" fmla="*/ 491 w 5893"/>
              <a:gd name="T21" fmla="*/ 5892 h 6385"/>
              <a:gd name="T22" fmla="*/ 2125 w 5893"/>
              <a:gd name="T23" fmla="*/ 6051 h 6385"/>
              <a:gd name="T24" fmla="*/ 3687 w 5893"/>
              <a:gd name="T25" fmla="*/ 6384 h 6385"/>
              <a:gd name="T26" fmla="*/ 5051 w 5893"/>
              <a:gd name="T27" fmla="*/ 6075 h 6385"/>
              <a:gd name="T28" fmla="*/ 5607 w 5893"/>
              <a:gd name="T29" fmla="*/ 4552 h 6385"/>
              <a:gd name="T30" fmla="*/ 5742 w 5893"/>
              <a:gd name="T31" fmla="*/ 3830 h 6385"/>
              <a:gd name="T32" fmla="*/ 912 w 5893"/>
              <a:gd name="T33" fmla="*/ 5329 h 6385"/>
              <a:gd name="T34" fmla="*/ 737 w 5893"/>
              <a:gd name="T35" fmla="*/ 5401 h 6385"/>
              <a:gd name="T36" fmla="*/ 491 w 5893"/>
              <a:gd name="T37" fmla="*/ 5155 h 6385"/>
              <a:gd name="T38" fmla="*/ 737 w 5893"/>
              <a:gd name="T39" fmla="*/ 4909 h 6385"/>
              <a:gd name="T40" fmla="*/ 983 w 5893"/>
              <a:gd name="T41" fmla="*/ 5155 h 6385"/>
              <a:gd name="T42" fmla="*/ 5321 w 5893"/>
              <a:gd name="T43" fmla="*/ 3260 h 6385"/>
              <a:gd name="T44" fmla="*/ 5115 w 5893"/>
              <a:gd name="T45" fmla="*/ 3442 h 6385"/>
              <a:gd name="T46" fmla="*/ 5250 w 5893"/>
              <a:gd name="T47" fmla="*/ 3830 h 6385"/>
              <a:gd name="T48" fmla="*/ 5115 w 5893"/>
              <a:gd name="T49" fmla="*/ 4552 h 6385"/>
              <a:gd name="T50" fmla="*/ 4869 w 5893"/>
              <a:gd name="T51" fmla="*/ 5036 h 6385"/>
              <a:gd name="T52" fmla="*/ 4148 w 5893"/>
              <a:gd name="T53" fmla="*/ 5892 h 6385"/>
              <a:gd name="T54" fmla="*/ 2371 w 5893"/>
              <a:gd name="T55" fmla="*/ 5615 h 6385"/>
              <a:gd name="T56" fmla="*/ 2125 w 5893"/>
              <a:gd name="T57" fmla="*/ 5528 h 6385"/>
              <a:gd name="T58" fmla="*/ 1848 w 5893"/>
              <a:gd name="T59" fmla="*/ 5440 h 6385"/>
              <a:gd name="T60" fmla="*/ 1594 w 5893"/>
              <a:gd name="T61" fmla="*/ 5401 h 6385"/>
              <a:gd name="T62" fmla="*/ 1475 w 5893"/>
              <a:gd name="T63" fmla="*/ 2950 h 6385"/>
              <a:gd name="T64" fmla="*/ 1737 w 5893"/>
              <a:gd name="T65" fmla="*/ 2911 h 6385"/>
              <a:gd name="T66" fmla="*/ 2038 w 5893"/>
              <a:gd name="T67" fmla="*/ 2673 h 6385"/>
              <a:gd name="T68" fmla="*/ 2323 w 5893"/>
              <a:gd name="T69" fmla="*/ 2340 h 6385"/>
              <a:gd name="T70" fmla="*/ 2530 w 5893"/>
              <a:gd name="T71" fmla="*/ 2070 h 6385"/>
              <a:gd name="T72" fmla="*/ 3053 w 5893"/>
              <a:gd name="T73" fmla="*/ 1301 h 6385"/>
              <a:gd name="T74" fmla="*/ 3315 w 5893"/>
              <a:gd name="T75" fmla="*/ 492 h 6385"/>
              <a:gd name="T76" fmla="*/ 3933 w 5893"/>
              <a:gd name="T77" fmla="*/ 1229 h 6385"/>
              <a:gd name="T78" fmla="*/ 3561 w 5893"/>
              <a:gd name="T79" fmla="*/ 2458 h 6385"/>
              <a:gd name="T80" fmla="*/ 5250 w 5893"/>
              <a:gd name="T81" fmla="*/ 2601 h 6385"/>
              <a:gd name="T82" fmla="*/ 5321 w 5893"/>
              <a:gd name="T83" fmla="*/ 3260 h 6385"/>
              <a:gd name="T84" fmla="*/ 5321 w 5893"/>
              <a:gd name="T85" fmla="*/ 326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3" h="6385">
                <a:moveTo>
                  <a:pt x="5710" y="3569"/>
                </a:moveTo>
                <a:lnTo>
                  <a:pt x="5710" y="3569"/>
                </a:lnTo>
                <a:cubicBezTo>
                  <a:pt x="5829" y="3378"/>
                  <a:pt x="5892" y="3172"/>
                  <a:pt x="5892" y="2942"/>
                </a:cubicBezTo>
                <a:cubicBezTo>
                  <a:pt x="5892" y="2680"/>
                  <a:pt x="5797" y="2450"/>
                  <a:pt x="5607" y="2260"/>
                </a:cubicBezTo>
                <a:cubicBezTo>
                  <a:pt x="5408" y="2062"/>
                  <a:pt x="5178" y="1967"/>
                  <a:pt x="4909" y="1967"/>
                </a:cubicBezTo>
                <a:cubicBezTo>
                  <a:pt x="4234" y="1967"/>
                  <a:pt x="4234" y="1967"/>
                  <a:pt x="4234" y="1967"/>
                </a:cubicBezTo>
                <a:cubicBezTo>
                  <a:pt x="4361" y="1713"/>
                  <a:pt x="4425" y="1467"/>
                  <a:pt x="4425" y="1229"/>
                </a:cubicBezTo>
                <a:cubicBezTo>
                  <a:pt x="4425" y="928"/>
                  <a:pt x="4377" y="690"/>
                  <a:pt x="4290" y="515"/>
                </a:cubicBezTo>
                <a:cubicBezTo>
                  <a:pt x="4195" y="341"/>
                  <a:pt x="4068" y="206"/>
                  <a:pt x="3894" y="127"/>
                </a:cubicBezTo>
                <a:cubicBezTo>
                  <a:pt x="3727" y="40"/>
                  <a:pt x="3529" y="0"/>
                  <a:pt x="3315" y="0"/>
                </a:cubicBezTo>
                <a:cubicBezTo>
                  <a:pt x="3188" y="0"/>
                  <a:pt x="3069" y="48"/>
                  <a:pt x="2974" y="143"/>
                </a:cubicBezTo>
                <a:cubicBezTo>
                  <a:pt x="2863" y="254"/>
                  <a:pt x="2783" y="389"/>
                  <a:pt x="2736" y="555"/>
                </a:cubicBezTo>
                <a:cubicBezTo>
                  <a:pt x="2688" y="730"/>
                  <a:pt x="2648" y="888"/>
                  <a:pt x="2617" y="1039"/>
                </a:cubicBezTo>
                <a:cubicBezTo>
                  <a:pt x="2585" y="1198"/>
                  <a:pt x="2538" y="1309"/>
                  <a:pt x="2482" y="1372"/>
                </a:cubicBezTo>
                <a:cubicBezTo>
                  <a:pt x="2355" y="1507"/>
                  <a:pt x="2220" y="1673"/>
                  <a:pt x="2070" y="1864"/>
                </a:cubicBezTo>
                <a:cubicBezTo>
                  <a:pt x="1808" y="2197"/>
                  <a:pt x="1633" y="2395"/>
                  <a:pt x="1546" y="2458"/>
                </a:cubicBezTo>
                <a:cubicBezTo>
                  <a:pt x="491" y="2458"/>
                  <a:pt x="491" y="2458"/>
                  <a:pt x="491" y="2458"/>
                </a:cubicBezTo>
                <a:cubicBezTo>
                  <a:pt x="357" y="2458"/>
                  <a:pt x="238" y="2506"/>
                  <a:pt x="142" y="2601"/>
                </a:cubicBezTo>
                <a:cubicBezTo>
                  <a:pt x="47" y="2696"/>
                  <a:pt x="0" y="2816"/>
                  <a:pt x="0" y="2950"/>
                </a:cubicBezTo>
                <a:cubicBezTo>
                  <a:pt x="0" y="5401"/>
                  <a:pt x="0" y="5401"/>
                  <a:pt x="0" y="5401"/>
                </a:cubicBezTo>
                <a:cubicBezTo>
                  <a:pt x="0" y="5535"/>
                  <a:pt x="47" y="5655"/>
                  <a:pt x="142" y="5750"/>
                </a:cubicBezTo>
                <a:cubicBezTo>
                  <a:pt x="238" y="5845"/>
                  <a:pt x="357" y="5892"/>
                  <a:pt x="491" y="5892"/>
                </a:cubicBezTo>
                <a:cubicBezTo>
                  <a:pt x="1594" y="5892"/>
                  <a:pt x="1594" y="5892"/>
                  <a:pt x="1594" y="5892"/>
                </a:cubicBezTo>
                <a:cubicBezTo>
                  <a:pt x="1657" y="5892"/>
                  <a:pt x="1832" y="5948"/>
                  <a:pt x="2125" y="6051"/>
                </a:cubicBezTo>
                <a:cubicBezTo>
                  <a:pt x="2442" y="6154"/>
                  <a:pt x="2720" y="6241"/>
                  <a:pt x="2958" y="6297"/>
                </a:cubicBezTo>
                <a:cubicBezTo>
                  <a:pt x="3196" y="6352"/>
                  <a:pt x="3442" y="6384"/>
                  <a:pt x="3687" y="6384"/>
                </a:cubicBezTo>
                <a:cubicBezTo>
                  <a:pt x="4179" y="6384"/>
                  <a:pt x="4179" y="6384"/>
                  <a:pt x="4179" y="6384"/>
                </a:cubicBezTo>
                <a:cubicBezTo>
                  <a:pt x="4536" y="6384"/>
                  <a:pt x="4829" y="6281"/>
                  <a:pt x="5051" y="6075"/>
                </a:cubicBezTo>
                <a:cubicBezTo>
                  <a:pt x="5273" y="5869"/>
                  <a:pt x="5377" y="5591"/>
                  <a:pt x="5377" y="5234"/>
                </a:cubicBezTo>
                <a:cubicBezTo>
                  <a:pt x="5527" y="5036"/>
                  <a:pt x="5607" y="4806"/>
                  <a:pt x="5607" y="4552"/>
                </a:cubicBezTo>
                <a:cubicBezTo>
                  <a:pt x="5607" y="4497"/>
                  <a:pt x="5599" y="4441"/>
                  <a:pt x="5599" y="4385"/>
                </a:cubicBezTo>
                <a:cubicBezTo>
                  <a:pt x="5694" y="4211"/>
                  <a:pt x="5742" y="4029"/>
                  <a:pt x="5742" y="3830"/>
                </a:cubicBezTo>
                <a:cubicBezTo>
                  <a:pt x="5742" y="3743"/>
                  <a:pt x="5726" y="3656"/>
                  <a:pt x="5710" y="3569"/>
                </a:cubicBezTo>
                <a:close/>
                <a:moveTo>
                  <a:pt x="912" y="5329"/>
                </a:moveTo>
                <a:lnTo>
                  <a:pt x="912" y="5329"/>
                </a:lnTo>
                <a:cubicBezTo>
                  <a:pt x="864" y="5377"/>
                  <a:pt x="809" y="5401"/>
                  <a:pt x="737" y="5401"/>
                </a:cubicBezTo>
                <a:cubicBezTo>
                  <a:pt x="674" y="5401"/>
                  <a:pt x="610" y="5377"/>
                  <a:pt x="563" y="5329"/>
                </a:cubicBezTo>
                <a:cubicBezTo>
                  <a:pt x="515" y="5282"/>
                  <a:pt x="491" y="5226"/>
                  <a:pt x="491" y="5155"/>
                </a:cubicBezTo>
                <a:cubicBezTo>
                  <a:pt x="491" y="5091"/>
                  <a:pt x="515" y="5036"/>
                  <a:pt x="563" y="4988"/>
                </a:cubicBezTo>
                <a:cubicBezTo>
                  <a:pt x="610" y="4933"/>
                  <a:pt x="674" y="4909"/>
                  <a:pt x="737" y="4909"/>
                </a:cubicBezTo>
                <a:cubicBezTo>
                  <a:pt x="809" y="4909"/>
                  <a:pt x="864" y="4933"/>
                  <a:pt x="912" y="4988"/>
                </a:cubicBezTo>
                <a:cubicBezTo>
                  <a:pt x="959" y="5036"/>
                  <a:pt x="983" y="5091"/>
                  <a:pt x="983" y="5155"/>
                </a:cubicBezTo>
                <a:cubicBezTo>
                  <a:pt x="983" y="5226"/>
                  <a:pt x="959" y="5282"/>
                  <a:pt x="912" y="5329"/>
                </a:cubicBezTo>
                <a:close/>
                <a:moveTo>
                  <a:pt x="5321" y="3260"/>
                </a:moveTo>
                <a:lnTo>
                  <a:pt x="5321" y="3260"/>
                </a:lnTo>
                <a:cubicBezTo>
                  <a:pt x="5266" y="3378"/>
                  <a:pt x="5194" y="3434"/>
                  <a:pt x="5115" y="3442"/>
                </a:cubicBezTo>
                <a:cubicBezTo>
                  <a:pt x="5155" y="3482"/>
                  <a:pt x="5186" y="3545"/>
                  <a:pt x="5210" y="3624"/>
                </a:cubicBezTo>
                <a:cubicBezTo>
                  <a:pt x="5234" y="3695"/>
                  <a:pt x="5250" y="3767"/>
                  <a:pt x="5250" y="3830"/>
                </a:cubicBezTo>
                <a:cubicBezTo>
                  <a:pt x="5250" y="4013"/>
                  <a:pt x="5178" y="4163"/>
                  <a:pt x="5044" y="4290"/>
                </a:cubicBezTo>
                <a:cubicBezTo>
                  <a:pt x="5091" y="4370"/>
                  <a:pt x="5115" y="4457"/>
                  <a:pt x="5115" y="4552"/>
                </a:cubicBezTo>
                <a:cubicBezTo>
                  <a:pt x="5115" y="4647"/>
                  <a:pt x="5091" y="4743"/>
                  <a:pt x="5051" y="4838"/>
                </a:cubicBezTo>
                <a:cubicBezTo>
                  <a:pt x="5004" y="4933"/>
                  <a:pt x="4940" y="4996"/>
                  <a:pt x="4869" y="5036"/>
                </a:cubicBezTo>
                <a:cubicBezTo>
                  <a:pt x="4877" y="5115"/>
                  <a:pt x="4885" y="5186"/>
                  <a:pt x="4885" y="5250"/>
                </a:cubicBezTo>
                <a:cubicBezTo>
                  <a:pt x="4885" y="5678"/>
                  <a:pt x="4639" y="5892"/>
                  <a:pt x="4148" y="5892"/>
                </a:cubicBezTo>
                <a:cubicBezTo>
                  <a:pt x="3687" y="5892"/>
                  <a:pt x="3687" y="5892"/>
                  <a:pt x="3687" y="5892"/>
                </a:cubicBezTo>
                <a:cubicBezTo>
                  <a:pt x="3346" y="5892"/>
                  <a:pt x="2910" y="5797"/>
                  <a:pt x="2371" y="5615"/>
                </a:cubicBezTo>
                <a:cubicBezTo>
                  <a:pt x="2363" y="5607"/>
                  <a:pt x="2323" y="5599"/>
                  <a:pt x="2260" y="5575"/>
                </a:cubicBezTo>
                <a:cubicBezTo>
                  <a:pt x="2197" y="5551"/>
                  <a:pt x="2157" y="5535"/>
                  <a:pt x="2125" y="5528"/>
                </a:cubicBezTo>
                <a:cubicBezTo>
                  <a:pt x="2093" y="5512"/>
                  <a:pt x="2054" y="5504"/>
                  <a:pt x="1990" y="5480"/>
                </a:cubicBezTo>
                <a:cubicBezTo>
                  <a:pt x="1927" y="5464"/>
                  <a:pt x="1879" y="5448"/>
                  <a:pt x="1848" y="5440"/>
                </a:cubicBezTo>
                <a:cubicBezTo>
                  <a:pt x="1808" y="5432"/>
                  <a:pt x="1769" y="5424"/>
                  <a:pt x="1721" y="5417"/>
                </a:cubicBezTo>
                <a:cubicBezTo>
                  <a:pt x="1673" y="5408"/>
                  <a:pt x="1633" y="5401"/>
                  <a:pt x="1594" y="5401"/>
                </a:cubicBezTo>
                <a:cubicBezTo>
                  <a:pt x="1475" y="5401"/>
                  <a:pt x="1475" y="5401"/>
                  <a:pt x="1475" y="5401"/>
                </a:cubicBezTo>
                <a:cubicBezTo>
                  <a:pt x="1475" y="2950"/>
                  <a:pt x="1475" y="2950"/>
                  <a:pt x="1475" y="2950"/>
                </a:cubicBezTo>
                <a:cubicBezTo>
                  <a:pt x="1594" y="2950"/>
                  <a:pt x="1594" y="2950"/>
                  <a:pt x="1594" y="2950"/>
                </a:cubicBezTo>
                <a:cubicBezTo>
                  <a:pt x="1642" y="2950"/>
                  <a:pt x="1681" y="2934"/>
                  <a:pt x="1737" y="2911"/>
                </a:cubicBezTo>
                <a:cubicBezTo>
                  <a:pt x="1784" y="2887"/>
                  <a:pt x="1832" y="2855"/>
                  <a:pt x="1887" y="2807"/>
                </a:cubicBezTo>
                <a:cubicBezTo>
                  <a:pt x="1943" y="2760"/>
                  <a:pt x="1990" y="2720"/>
                  <a:pt x="2038" y="2673"/>
                </a:cubicBezTo>
                <a:cubicBezTo>
                  <a:pt x="2077" y="2625"/>
                  <a:pt x="2133" y="2569"/>
                  <a:pt x="2189" y="2506"/>
                </a:cubicBezTo>
                <a:cubicBezTo>
                  <a:pt x="2244" y="2435"/>
                  <a:pt x="2292" y="2379"/>
                  <a:pt x="2323" y="2340"/>
                </a:cubicBezTo>
                <a:cubicBezTo>
                  <a:pt x="2355" y="2300"/>
                  <a:pt x="2395" y="2244"/>
                  <a:pt x="2442" y="2181"/>
                </a:cubicBezTo>
                <a:cubicBezTo>
                  <a:pt x="2490" y="2118"/>
                  <a:pt x="2522" y="2086"/>
                  <a:pt x="2530" y="2070"/>
                </a:cubicBezTo>
                <a:cubicBezTo>
                  <a:pt x="2672" y="1895"/>
                  <a:pt x="2767" y="1777"/>
                  <a:pt x="2823" y="1721"/>
                </a:cubicBezTo>
                <a:cubicBezTo>
                  <a:pt x="2926" y="1610"/>
                  <a:pt x="3005" y="1467"/>
                  <a:pt x="3053" y="1301"/>
                </a:cubicBezTo>
                <a:cubicBezTo>
                  <a:pt x="3101" y="1126"/>
                  <a:pt x="3140" y="967"/>
                  <a:pt x="3172" y="817"/>
                </a:cubicBezTo>
                <a:cubicBezTo>
                  <a:pt x="3204" y="666"/>
                  <a:pt x="3251" y="555"/>
                  <a:pt x="3315" y="492"/>
                </a:cubicBezTo>
                <a:cubicBezTo>
                  <a:pt x="3561" y="492"/>
                  <a:pt x="3727" y="555"/>
                  <a:pt x="3806" y="674"/>
                </a:cubicBezTo>
                <a:cubicBezTo>
                  <a:pt x="3886" y="793"/>
                  <a:pt x="3933" y="976"/>
                  <a:pt x="3933" y="1229"/>
                </a:cubicBezTo>
                <a:cubicBezTo>
                  <a:pt x="3933" y="1380"/>
                  <a:pt x="3870" y="1586"/>
                  <a:pt x="3743" y="1848"/>
                </a:cubicBezTo>
                <a:cubicBezTo>
                  <a:pt x="3624" y="2101"/>
                  <a:pt x="3561" y="2308"/>
                  <a:pt x="3561" y="2458"/>
                </a:cubicBezTo>
                <a:cubicBezTo>
                  <a:pt x="4909" y="2458"/>
                  <a:pt x="4909" y="2458"/>
                  <a:pt x="4909" y="2458"/>
                </a:cubicBezTo>
                <a:cubicBezTo>
                  <a:pt x="5044" y="2458"/>
                  <a:pt x="5155" y="2506"/>
                  <a:pt x="5250" y="2601"/>
                </a:cubicBezTo>
                <a:cubicBezTo>
                  <a:pt x="5353" y="2704"/>
                  <a:pt x="5400" y="2816"/>
                  <a:pt x="5400" y="2950"/>
                </a:cubicBezTo>
                <a:cubicBezTo>
                  <a:pt x="5400" y="3038"/>
                  <a:pt x="5377" y="3140"/>
                  <a:pt x="5321" y="3260"/>
                </a:cubicBezTo>
                <a:close/>
                <a:moveTo>
                  <a:pt x="5321" y="3260"/>
                </a:moveTo>
                <a:lnTo>
                  <a:pt x="5321" y="3260"/>
                </a:lnTo>
                <a:close/>
              </a:path>
            </a:pathLst>
          </a:custGeom>
          <a:solidFill>
            <a:schemeClr val="accent2"/>
          </a:solidFill>
          <a:ln>
            <a:noFill/>
          </a:ln>
          <a:effectLst/>
        </p:spPr>
        <p:txBody>
          <a:bodyPr wrap="none" anchor="ctr"/>
          <a:lstStyle/>
          <a:p>
            <a:endParaRPr lang="en-US" sz="7197">
              <a:latin typeface="Nunito" charset="0"/>
              <a:ea typeface="Nunito" charset="0"/>
              <a:cs typeface="Nunito" charset="0"/>
            </a:endParaRPr>
          </a:p>
        </p:txBody>
      </p:sp>
    </p:spTree>
    <p:extLst>
      <p:ext uri="{BB962C8B-B14F-4D97-AF65-F5344CB8AC3E}">
        <p14:creationId xmlns:p14="http://schemas.microsoft.com/office/powerpoint/2010/main" val="23188941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676400" y="2514856"/>
            <a:ext cx="21696556" cy="8664421"/>
          </a:xfrm>
        </p:spPr>
        <p:txBody>
          <a:bodyPr numCol="1">
            <a:normAutofit lnSpcReduction="10000"/>
          </a:bodyPr>
          <a:lstStyle/>
          <a:p>
            <a:pPr>
              <a:lnSpc>
                <a:spcPct val="200000"/>
              </a:lnSpc>
            </a:pPr>
            <a:r>
              <a:rPr lang="en-US" sz="5000" dirty="0"/>
              <a:t>Shavona McCalep, HMIS Data Analyst</a:t>
            </a:r>
          </a:p>
          <a:p>
            <a:pPr>
              <a:lnSpc>
                <a:spcPct val="200000"/>
              </a:lnSpc>
            </a:pPr>
            <a:r>
              <a:rPr lang="en-US" sz="5000" dirty="0"/>
              <a:t>Diana Pitcher, Continuum of Care Co-Coordinator</a:t>
            </a:r>
          </a:p>
          <a:p>
            <a:pPr>
              <a:lnSpc>
                <a:spcPct val="200000"/>
              </a:lnSpc>
            </a:pPr>
            <a:r>
              <a:rPr lang="en-US" sz="5000" dirty="0"/>
              <a:t>Josh Gray, Continuum of Care Program Manager</a:t>
            </a:r>
          </a:p>
          <a:p>
            <a:pPr>
              <a:lnSpc>
                <a:spcPct val="200000"/>
              </a:lnSpc>
            </a:pPr>
            <a:r>
              <a:rPr lang="en-US" sz="5000" dirty="0"/>
              <a:t>John Shereikis, Interim Office Director</a:t>
            </a:r>
          </a:p>
          <a:p>
            <a:pPr>
              <a:lnSpc>
                <a:spcPct val="200000"/>
              </a:lnSpc>
            </a:pPr>
            <a:r>
              <a:rPr lang="en-US" sz="5000" dirty="0"/>
              <a:t>Daphne Walker, Division Director</a:t>
            </a:r>
          </a:p>
          <a:p>
            <a:pPr marL="0" indent="0">
              <a:buNone/>
            </a:pPr>
            <a:endParaRPr lang="en-US" sz="5000" dirty="0"/>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p:txBody>
          <a:bodyPr/>
          <a:lstStyle/>
          <a:p>
            <a:r>
              <a:rPr lang="en-US" sz="7200"/>
              <a:t>Staff Updates</a:t>
            </a:r>
          </a:p>
        </p:txBody>
      </p:sp>
    </p:spTree>
    <p:extLst>
      <p:ext uri="{BB962C8B-B14F-4D97-AF65-F5344CB8AC3E}">
        <p14:creationId xmlns:p14="http://schemas.microsoft.com/office/powerpoint/2010/main" val="84185781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0D1DEB-A6AD-4CB9-AA36-F53367F7E783}"/>
              </a:ext>
            </a:extLst>
          </p:cNvPr>
          <p:cNvSpPr>
            <a:spLocks noGrp="1"/>
          </p:cNvSpPr>
          <p:nvPr>
            <p:ph type="body" sz="quarter" idx="10"/>
          </p:nvPr>
        </p:nvSpPr>
        <p:spPr>
          <a:xfrm>
            <a:off x="1676400" y="3370263"/>
            <a:ext cx="21696556" cy="7691747"/>
          </a:xfrm>
        </p:spPr>
        <p:txBody>
          <a:bodyPr/>
          <a:lstStyle/>
          <a:p>
            <a:pPr marL="0" indent="0" algn="ctr">
              <a:buNone/>
            </a:pPr>
            <a:r>
              <a:rPr lang="en-US" sz="6000" dirty="0"/>
              <a:t>A Continuum of Care (CoC) is established by representatives of relevant organizations within a geographic area to carry out the responsibilities set forth in the CoC Program interim rule.</a:t>
            </a:r>
          </a:p>
          <a:p>
            <a:pPr marL="0" indent="0" algn="ctr">
              <a:buNone/>
            </a:pPr>
            <a:endParaRPr lang="en-US" sz="6000" dirty="0"/>
          </a:p>
          <a:p>
            <a:pPr marL="0" indent="0" algn="ctr">
              <a:buNone/>
            </a:pPr>
            <a:r>
              <a:rPr lang="en-US" sz="6000" dirty="0"/>
              <a:t>Georgia Balance of State CoC has152 counties.</a:t>
            </a:r>
          </a:p>
        </p:txBody>
      </p:sp>
      <p:sp>
        <p:nvSpPr>
          <p:cNvPr id="4" name="Title 3">
            <a:extLst>
              <a:ext uri="{FF2B5EF4-FFF2-40B4-BE49-F238E27FC236}">
                <a16:creationId xmlns:a16="http://schemas.microsoft.com/office/drawing/2014/main" id="{3F3BDF41-611F-4B62-A969-FA1BE0E248AE}"/>
              </a:ext>
            </a:extLst>
          </p:cNvPr>
          <p:cNvSpPr>
            <a:spLocks noGrp="1"/>
          </p:cNvSpPr>
          <p:nvPr>
            <p:ph type="title"/>
          </p:nvPr>
        </p:nvSpPr>
        <p:spPr/>
        <p:txBody>
          <a:bodyPr/>
          <a:lstStyle/>
          <a:p>
            <a:r>
              <a:rPr lang="en-US" sz="7200"/>
              <a:t>HUD Continuum of Care</a:t>
            </a:r>
          </a:p>
        </p:txBody>
      </p:sp>
    </p:spTree>
    <p:extLst>
      <p:ext uri="{BB962C8B-B14F-4D97-AF65-F5344CB8AC3E}">
        <p14:creationId xmlns:p14="http://schemas.microsoft.com/office/powerpoint/2010/main" val="9473058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F4731-92C0-41B1-A724-BC6A51E7FBA1}"/>
              </a:ext>
            </a:extLst>
          </p:cNvPr>
          <p:cNvSpPr>
            <a:spLocks noGrp="1"/>
          </p:cNvSpPr>
          <p:nvPr>
            <p:ph type="body" sz="quarter" idx="10"/>
          </p:nvPr>
        </p:nvSpPr>
        <p:spPr>
          <a:xfrm>
            <a:off x="1400136" y="2596203"/>
            <a:ext cx="21301114" cy="8806903"/>
          </a:xfrm>
        </p:spPr>
        <p:txBody>
          <a:bodyPr>
            <a:normAutofit fontScale="92500" lnSpcReduction="10000"/>
          </a:bodyPr>
          <a:lstStyle/>
          <a:p>
            <a:pPr marL="0" indent="0" algn="ctr">
              <a:buNone/>
            </a:pPr>
            <a:r>
              <a:rPr lang="en-US"/>
              <a:t>The CoC Program is designed to assist individuals and families experiencing homelessness and to provide the services needed to help them move into permanent housing, with the goal of long-term stability. </a:t>
            </a:r>
          </a:p>
          <a:p>
            <a:pPr marL="0" indent="0" algn="ctr">
              <a:buNone/>
            </a:pPr>
            <a:endParaRPr lang="en-US" sz="1000"/>
          </a:p>
          <a:p>
            <a:pPr>
              <a:buFont typeface="Wingdings" panose="05000000000000000000" pitchFamily="2" charset="2"/>
              <a:buChar char="q"/>
            </a:pPr>
            <a:r>
              <a:rPr lang="en-US"/>
              <a:t>To develop a </a:t>
            </a:r>
            <a:r>
              <a:rPr lang="en-US" b="1"/>
              <a:t>long-term strategic plan and manage a year-round planning effort </a:t>
            </a:r>
            <a:r>
              <a:rPr lang="en-US"/>
              <a:t>that addresses</a:t>
            </a:r>
          </a:p>
          <a:p>
            <a:pPr lvl="1"/>
            <a:r>
              <a:rPr lang="en-US"/>
              <a:t>the needs of homeless individuals and households; </a:t>
            </a:r>
          </a:p>
          <a:p>
            <a:pPr lvl="1"/>
            <a:r>
              <a:rPr lang="en-US"/>
              <a:t>the availability and accessibility of existing housing and services; and</a:t>
            </a:r>
          </a:p>
          <a:p>
            <a:pPr lvl="1"/>
            <a:r>
              <a:rPr lang="en-US"/>
              <a:t>the opportunities for linkages with mainstream housing and services resources. </a:t>
            </a:r>
          </a:p>
          <a:p>
            <a:pPr>
              <a:buFont typeface="Wingdings" panose="05000000000000000000" pitchFamily="2" charset="2"/>
              <a:buChar char="q"/>
            </a:pPr>
            <a:r>
              <a:rPr lang="en-US"/>
              <a:t>To prepare an </a:t>
            </a:r>
            <a:r>
              <a:rPr lang="en-US" b="1"/>
              <a:t>application </a:t>
            </a:r>
            <a:r>
              <a:rPr lang="en-US"/>
              <a:t>for McKinney-Vento Homeless Assistance Act (McKinney-Vento) competitive grants. </a:t>
            </a:r>
          </a:p>
          <a:p>
            <a:pPr>
              <a:buFont typeface="Wingdings" panose="05000000000000000000" pitchFamily="2" charset="2"/>
              <a:buChar char="q"/>
            </a:pPr>
            <a:r>
              <a:rPr lang="en-US"/>
              <a:t>To have an </a:t>
            </a:r>
            <a:r>
              <a:rPr lang="en-US" b="1"/>
              <a:t>independent Board of Directors, </a:t>
            </a:r>
            <a:r>
              <a:rPr lang="en-US"/>
              <a:t>maintain a </a:t>
            </a:r>
            <a:r>
              <a:rPr lang="en-US" b="1"/>
              <a:t>written Governance Charter, </a:t>
            </a:r>
            <a:r>
              <a:rPr lang="en-US"/>
              <a:t>set and meet </a:t>
            </a:r>
            <a:r>
              <a:rPr lang="en-US" b="1"/>
              <a:t>goals to prevent and end homelessness, </a:t>
            </a:r>
            <a:r>
              <a:rPr lang="en-US"/>
              <a:t>and implement all other requirements of the </a:t>
            </a:r>
            <a:r>
              <a:rPr lang="en-US" b="1"/>
              <a:t>HEARTH Act</a:t>
            </a:r>
            <a:endParaRPr lang="en-US"/>
          </a:p>
          <a:p>
            <a:endParaRPr lang="en-US"/>
          </a:p>
        </p:txBody>
      </p:sp>
      <p:sp>
        <p:nvSpPr>
          <p:cNvPr id="5" name="Title 4">
            <a:extLst>
              <a:ext uri="{FF2B5EF4-FFF2-40B4-BE49-F238E27FC236}">
                <a16:creationId xmlns:a16="http://schemas.microsoft.com/office/drawing/2014/main" id="{28454C65-AE6D-4088-B2F3-FAEFD238CA9F}"/>
              </a:ext>
            </a:extLst>
          </p:cNvPr>
          <p:cNvSpPr>
            <a:spLocks noGrp="1"/>
          </p:cNvSpPr>
          <p:nvPr>
            <p:ph type="title"/>
          </p:nvPr>
        </p:nvSpPr>
        <p:spPr/>
        <p:txBody>
          <a:bodyPr/>
          <a:lstStyle/>
          <a:p>
            <a:r>
              <a:rPr lang="en-US"/>
              <a:t>HUD Continuum of Care Program</a:t>
            </a:r>
          </a:p>
        </p:txBody>
      </p:sp>
    </p:spTree>
    <p:extLst>
      <p:ext uri="{BB962C8B-B14F-4D97-AF65-F5344CB8AC3E}">
        <p14:creationId xmlns:p14="http://schemas.microsoft.com/office/powerpoint/2010/main" val="40298513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F4731-92C0-41B1-A724-BC6A51E7FBA1}"/>
              </a:ext>
            </a:extLst>
          </p:cNvPr>
          <p:cNvSpPr>
            <a:spLocks noGrp="1"/>
          </p:cNvSpPr>
          <p:nvPr>
            <p:ph type="body" sz="quarter" idx="10"/>
          </p:nvPr>
        </p:nvSpPr>
        <p:spPr>
          <a:xfrm>
            <a:off x="1400136" y="2450165"/>
            <a:ext cx="21301114" cy="8672435"/>
          </a:xfrm>
        </p:spPr>
        <p:txBody>
          <a:bodyPr>
            <a:normAutofit lnSpcReduction="10000"/>
          </a:bodyPr>
          <a:lstStyle/>
          <a:p>
            <a:r>
              <a:rPr lang="en-US" sz="4600"/>
              <a:t>To provide oversight for the Continuum in order to meet HUD’s rule for Continua of Care and to assure that requirements are met for the annual HUD Continuum of Care funding competition. </a:t>
            </a:r>
          </a:p>
          <a:p>
            <a:r>
              <a:rPr lang="en-US" sz="4600"/>
              <a:t>Maintain Continuum membership lists, conduct membership recruitment campaigns targeted to stakeholders, publish agendas for membership meetings, and assist the Board in conducting meetings of full membership not less than twice annually.</a:t>
            </a:r>
          </a:p>
          <a:p>
            <a:r>
              <a:rPr lang="en-US" sz="4600"/>
              <a:t>Consult with both ESG Entitlements and HUD Consolidated Planning jurisdictions. </a:t>
            </a:r>
          </a:p>
          <a:p>
            <a:r>
              <a:rPr lang="en-US" sz="4600"/>
              <a:t>Implement and coordinate the biennial unsheltered point in time count and the annual shelter survey.</a:t>
            </a:r>
          </a:p>
          <a:p>
            <a:r>
              <a:rPr lang="en-US" sz="4600"/>
              <a:t>Provide staff for planning and implementation of HEARTH Act requirements and overall </a:t>
            </a:r>
            <a:r>
              <a:rPr lang="en-US" sz="4600" err="1"/>
              <a:t>CoC</a:t>
            </a:r>
            <a:r>
              <a:rPr lang="en-US" sz="4600"/>
              <a:t> strategies</a:t>
            </a:r>
          </a:p>
          <a:p>
            <a:endParaRPr lang="en-US"/>
          </a:p>
        </p:txBody>
      </p:sp>
      <p:sp>
        <p:nvSpPr>
          <p:cNvPr id="5" name="Title 4">
            <a:extLst>
              <a:ext uri="{FF2B5EF4-FFF2-40B4-BE49-F238E27FC236}">
                <a16:creationId xmlns:a16="http://schemas.microsoft.com/office/drawing/2014/main" id="{28454C65-AE6D-4088-B2F3-FAEFD238CA9F}"/>
              </a:ext>
            </a:extLst>
          </p:cNvPr>
          <p:cNvSpPr>
            <a:spLocks noGrp="1"/>
          </p:cNvSpPr>
          <p:nvPr>
            <p:ph type="title"/>
          </p:nvPr>
        </p:nvSpPr>
        <p:spPr/>
        <p:txBody>
          <a:bodyPr/>
          <a:lstStyle/>
          <a:p>
            <a:r>
              <a:rPr lang="en-US"/>
              <a:t>Collaborative Applicant (DCA) Responsibilities</a:t>
            </a:r>
          </a:p>
        </p:txBody>
      </p:sp>
    </p:spTree>
    <p:extLst>
      <p:ext uri="{BB962C8B-B14F-4D97-AF65-F5344CB8AC3E}">
        <p14:creationId xmlns:p14="http://schemas.microsoft.com/office/powerpoint/2010/main" val="441586956"/>
      </p:ext>
    </p:extLst>
  </p:cSld>
  <p:clrMapOvr>
    <a:masterClrMapping/>
  </p:clrMapOvr>
  <p:transition advClick="0"/>
</p:sld>
</file>

<file path=ppt/theme/theme1.xml><?xml version="1.0" encoding="utf-8"?>
<a:theme xmlns:a="http://schemas.openxmlformats.org/drawingml/2006/main" name="Default Theme">
  <a:themeElements>
    <a:clrScheme name="GA DCA">
      <a:dk1>
        <a:srgbClr val="F58220"/>
      </a:dk1>
      <a:lt1>
        <a:srgbClr val="FFFFFF"/>
      </a:lt1>
      <a:dk2>
        <a:srgbClr val="F58220"/>
      </a:dk2>
      <a:lt2>
        <a:srgbClr val="FFFFFF"/>
      </a:lt2>
      <a:accent1>
        <a:srgbClr val="49A942"/>
      </a:accent1>
      <a:accent2>
        <a:srgbClr val="8A7967"/>
      </a:accent2>
      <a:accent3>
        <a:srgbClr val="F58220"/>
      </a:accent3>
      <a:accent4>
        <a:srgbClr val="8DC63F"/>
      </a:accent4>
      <a:accent5>
        <a:srgbClr val="E9E3DC"/>
      </a:accent5>
      <a:accent6>
        <a:srgbClr val="ED037C"/>
      </a:accent6>
      <a:hlink>
        <a:srgbClr val="8A7967"/>
      </a:hlink>
      <a:folHlink>
        <a:srgbClr val="8A79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GA DCA">
      <a:dk1>
        <a:srgbClr val="F58220"/>
      </a:dk1>
      <a:lt1>
        <a:srgbClr val="FFFFFF"/>
      </a:lt1>
      <a:dk2>
        <a:srgbClr val="F58220"/>
      </a:dk2>
      <a:lt2>
        <a:srgbClr val="FFFFFF"/>
      </a:lt2>
      <a:accent1>
        <a:srgbClr val="49A942"/>
      </a:accent1>
      <a:accent2>
        <a:srgbClr val="8A7967"/>
      </a:accent2>
      <a:accent3>
        <a:srgbClr val="F58220"/>
      </a:accent3>
      <a:accent4>
        <a:srgbClr val="8DC63F"/>
      </a:accent4>
      <a:accent5>
        <a:srgbClr val="E9E3DC"/>
      </a:accent5>
      <a:accent6>
        <a:srgbClr val="ED037C"/>
      </a:accent6>
      <a:hlink>
        <a:srgbClr val="8A7967"/>
      </a:hlink>
      <a:folHlink>
        <a:srgbClr val="8A79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5D2EC679746B469F59C371F3AE9A87" ma:contentTypeVersion="13" ma:contentTypeDescription="Create a new document." ma:contentTypeScope="" ma:versionID="3eef6b3d5a2a96587db0e21dd2a8b15e">
  <xsd:schema xmlns:xsd="http://www.w3.org/2001/XMLSchema" xmlns:xs="http://www.w3.org/2001/XMLSchema" xmlns:p="http://schemas.microsoft.com/office/2006/metadata/properties" xmlns:ns3="5846dc52-78cc-4b74-b3fa-53dcf6a35c6d" xmlns:ns4="46801784-678a-4ec4-8c0d-9afdd59043ed" targetNamespace="http://schemas.microsoft.com/office/2006/metadata/properties" ma:root="true" ma:fieldsID="62646dd309f08c46af279eb0af6537ab" ns3:_="" ns4:_="">
    <xsd:import namespace="5846dc52-78cc-4b74-b3fa-53dcf6a35c6d"/>
    <xsd:import namespace="46801784-678a-4ec4-8c0d-9afdd59043e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6dc52-78cc-4b74-b3fa-53dcf6a35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801784-678a-4ec4-8c0d-9afdd59043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F821C-5D61-450E-93CB-215E602F4661}">
  <ds:schemaRefs>
    <ds:schemaRef ds:uri="46801784-678a-4ec4-8c0d-9afdd59043ed"/>
    <ds:schemaRef ds:uri="5846dc52-78cc-4b74-b3fa-53dcf6a35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83526F-98D3-49F4-8AA0-FC69B429E6C8}">
  <ds:schemaRefs>
    <ds:schemaRef ds:uri="46801784-678a-4ec4-8c0d-9afdd59043ed"/>
    <ds:schemaRef ds:uri="5846dc52-78cc-4b74-b3fa-53dcf6a35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9105F3-0E48-46FD-A9E0-03CE8EAC2D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TotalTime>
  <Words>4375</Words>
  <Application>Microsoft Office PowerPoint</Application>
  <PresentationFormat>Custom</PresentationFormat>
  <Paragraphs>466</Paragraphs>
  <Slides>56</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Arial Black</vt:lpstr>
      <vt:lpstr>Calibri</vt:lpstr>
      <vt:lpstr>Constantia</vt:lpstr>
      <vt:lpstr>Lato Light</vt:lpstr>
      <vt:lpstr>Nunito</vt:lpstr>
      <vt:lpstr>Nunito Light</vt:lpstr>
      <vt:lpstr>Symbol</vt:lpstr>
      <vt:lpstr>Wingdings</vt:lpstr>
      <vt:lpstr>Default Theme</vt:lpstr>
      <vt:lpstr>1_Default Theme</vt:lpstr>
      <vt:lpstr>PowerPoint Presentation</vt:lpstr>
      <vt:lpstr>WebEx Introduction</vt:lpstr>
      <vt:lpstr>WebEx Introduction</vt:lpstr>
      <vt:lpstr>Agenda</vt:lpstr>
      <vt:lpstr>Balance of State Continuum of Care</vt:lpstr>
      <vt:lpstr>Staff Updates</vt:lpstr>
      <vt:lpstr>HUD Continuum of Care</vt:lpstr>
      <vt:lpstr>HUD Continuum of Care Program</vt:lpstr>
      <vt:lpstr>Collaborative Applicant (DCA) Responsibilities</vt:lpstr>
      <vt:lpstr>Membership</vt:lpstr>
      <vt:lpstr>COVID-19 Response</vt:lpstr>
      <vt:lpstr>COVID-19 Update</vt:lpstr>
      <vt:lpstr>CARES Act ESG Resources</vt:lpstr>
      <vt:lpstr>HOPWA Resources</vt:lpstr>
      <vt:lpstr>ESG-CV</vt:lpstr>
      <vt:lpstr>ESG-CV</vt:lpstr>
      <vt:lpstr>CDC Eviction Moratorium</vt:lpstr>
      <vt:lpstr>PowerPoint Presentation</vt:lpstr>
      <vt:lpstr>PowerPoint Presentation</vt:lpstr>
      <vt:lpstr>PowerPoint Presentation</vt:lpstr>
      <vt:lpstr>PowerPoint Presentation</vt:lpstr>
      <vt:lpstr>PowerPoint Presentation</vt:lpstr>
      <vt:lpstr>PowerPoint Presentation</vt:lpstr>
      <vt:lpstr>Emergency Housing Voucher (EHV) Program</vt:lpstr>
      <vt:lpstr>Balance of State Continuum of Care Updates</vt:lpstr>
      <vt:lpstr>Youth Homelessness Demonstration Project</vt:lpstr>
      <vt:lpstr>Coordinated Entry Equity Demonstration</vt:lpstr>
      <vt:lpstr>Coordinated Entry Update</vt:lpstr>
      <vt:lpstr>Homeless Initiatives in the Balance of State Continuum</vt:lpstr>
      <vt:lpstr>2021 BoS CoC Competition Status Update</vt:lpstr>
      <vt:lpstr>2021 BoS CoC Competition Status Update</vt:lpstr>
      <vt:lpstr>Balance of State CoC  2021 Point In Time Count: Overview</vt:lpstr>
      <vt:lpstr>Timeline</vt:lpstr>
      <vt:lpstr>Unsheltered Count  (Street Count)</vt:lpstr>
      <vt:lpstr>PIT Count Planning</vt:lpstr>
      <vt:lpstr>2021 Point in Time Homeless Count</vt:lpstr>
      <vt:lpstr>Background and Methodology</vt:lpstr>
      <vt:lpstr>WAIVED</vt:lpstr>
      <vt:lpstr>2011 – 2019 BoS Unsheltered PIT Counts</vt:lpstr>
      <vt:lpstr>Homeless Count Trend 2011 - 2019</vt:lpstr>
      <vt:lpstr>Sheltered Count</vt:lpstr>
      <vt:lpstr>2021 Housing Inventory &amp; Sheltered Homeless Count Overview</vt:lpstr>
      <vt:lpstr>2011 – 2021 BoS Sheltered PIT Counts</vt:lpstr>
      <vt:lpstr>2022 Balance of State CoC Homeless Count</vt:lpstr>
      <vt:lpstr>2022 Balance of State CoC Homeless Count</vt:lpstr>
      <vt:lpstr>2022 HMIS Data Standards</vt:lpstr>
      <vt:lpstr>2022 Data Standards: Updates to Existing Data Elements</vt:lpstr>
      <vt:lpstr>2022 Data Standards: Updates to Existing Data Elements</vt:lpstr>
      <vt:lpstr>2022 Data Standards: New Data Elements</vt:lpstr>
      <vt:lpstr>2022 Data Standards: Removed Data Elements</vt:lpstr>
      <vt:lpstr>Longitudinal System Analysis (LSA)</vt:lpstr>
      <vt:lpstr>Upcoming Trainings</vt:lpstr>
      <vt:lpstr>Public Comment</vt:lpstr>
      <vt:lpstr>Questions?</vt:lpstr>
      <vt:lpstr>Balance of State Staff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Moore</dc:creator>
  <cp:lastModifiedBy>Rebecca Hickom</cp:lastModifiedBy>
  <cp:revision>5</cp:revision>
  <dcterms:created xsi:type="dcterms:W3CDTF">2020-12-16T13:23:44Z</dcterms:created>
  <dcterms:modified xsi:type="dcterms:W3CDTF">2021-09-15T16:10:09Z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0x010100255D2EC679746B469F59C371F3AE9A87</vt:lpwstr>
  </property>
</Properties>
</file>