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notesMasterIdLst>
    <p:notesMasterId r:id="rId19"/>
  </p:notesMasterIdLst>
  <p:handoutMasterIdLst>
    <p:handoutMasterId r:id="rId20"/>
  </p:handoutMasterIdLst>
  <p:sldIdLst>
    <p:sldId id="406" r:id="rId5"/>
    <p:sldId id="455" r:id="rId6"/>
    <p:sldId id="456" r:id="rId7"/>
    <p:sldId id="411" r:id="rId8"/>
    <p:sldId id="459" r:id="rId9"/>
    <p:sldId id="465" r:id="rId10"/>
    <p:sldId id="460" r:id="rId11"/>
    <p:sldId id="462" r:id="rId12"/>
    <p:sldId id="464" r:id="rId13"/>
    <p:sldId id="454" r:id="rId14"/>
    <p:sldId id="365" r:id="rId15"/>
    <p:sldId id="457" r:id="rId16"/>
    <p:sldId id="466" r:id="rId17"/>
    <p:sldId id="372" r:id="rId18"/>
  </p:sldIdLst>
  <p:sldSz cx="12188825" cy="6858000"/>
  <p:notesSz cx="7010400" cy="923607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5" pos="7678" userDrawn="1">
          <p15:clr>
            <a:srgbClr val="A4A3A4"/>
          </p15:clr>
        </p15:guide>
      </p15:sldGuideLst>
    </p:ext>
    <p:ext uri="{2D200454-40CA-4A62-9FC3-DE9A4176ACB9}">
      <p15:notesGuideLst xmlns:p15="http://schemas.microsoft.com/office/powerpoint/2012/main">
        <p15:guide id="1" orient="horz" pos="2861" userDrawn="1">
          <p15:clr>
            <a:srgbClr val="A4A3A4"/>
          </p15:clr>
        </p15:guide>
        <p15:guide id="2" pos="2160" userDrawn="1">
          <p15:clr>
            <a:srgbClr val="A4A3A4"/>
          </p15:clr>
        </p15:guide>
        <p15:guide id="3" orient="horz" pos="2909"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9283"/>
    <a:srgbClr val="B95B22"/>
    <a:srgbClr val="84B21E"/>
    <a:srgbClr val="FF0000"/>
    <a:srgbClr val="008080"/>
    <a:srgbClr val="FF3300"/>
    <a:srgbClr val="FF0066"/>
    <a:srgbClr val="D60093"/>
    <a:srgbClr val="FF5050"/>
    <a:srgbClr val="8A7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93C84-B3B6-4194-A8CF-2F8D26C11490}" v="1" dt="2019-03-25T20:38:09.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7" autoAdjust="0"/>
  </p:normalViewPr>
  <p:slideViewPr>
    <p:cSldViewPr>
      <p:cViewPr varScale="1">
        <p:scale>
          <a:sx n="82" d="100"/>
          <a:sy n="82" d="100"/>
        </p:scale>
        <p:origin x="480" y="90"/>
      </p:cViewPr>
      <p:guideLst>
        <p:guide orient="horz" pos="3744"/>
        <p:guide pos="7678"/>
      </p:guideLst>
    </p:cSldViewPr>
  </p:slideViewPr>
  <p:outlineViewPr>
    <p:cViewPr>
      <p:scale>
        <a:sx n="33" d="100"/>
        <a:sy n="33" d="100"/>
      </p:scale>
      <p:origin x="0" y="492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552" y="44"/>
      </p:cViewPr>
      <p:guideLst>
        <p:guide orient="horz" pos="2861"/>
        <p:guide pos="2160"/>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3-25T12:00:00.663" idx="1">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3-25T12:00:00.663"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3407"/>
          </a:xfrm>
          <a:prstGeom prst="rect">
            <a:avLst/>
          </a:prstGeom>
        </p:spPr>
        <p:txBody>
          <a:bodyPr vert="horz" lIns="93150" tIns="46574" rIns="93150" bIns="46574" rtlCol="0"/>
          <a:lstStyle>
            <a:lvl1pPr algn="l">
              <a:defRPr sz="1200"/>
            </a:lvl1pPr>
          </a:lstStyle>
          <a:p>
            <a:endParaRPr dirty="0"/>
          </a:p>
        </p:txBody>
      </p:sp>
      <p:sp>
        <p:nvSpPr>
          <p:cNvPr id="4" name="Footer Placeholder 3"/>
          <p:cNvSpPr>
            <a:spLocks noGrp="1"/>
          </p:cNvSpPr>
          <p:nvPr>
            <p:ph type="ftr" sz="quarter" idx="2"/>
          </p:nvPr>
        </p:nvSpPr>
        <p:spPr>
          <a:xfrm>
            <a:off x="0" y="8772670"/>
            <a:ext cx="3037840" cy="463406"/>
          </a:xfrm>
          <a:prstGeom prst="rect">
            <a:avLst/>
          </a:prstGeom>
        </p:spPr>
        <p:txBody>
          <a:bodyPr vert="horz" lIns="93150" tIns="46574" rIns="93150" bIns="46574" rtlCol="0" anchor="b"/>
          <a:lstStyle>
            <a:lvl1pPr algn="l">
              <a:defRPr sz="1200"/>
            </a:lvl1pPr>
          </a:lstStyle>
          <a:p>
            <a:endParaRPr dirty="0"/>
          </a:p>
        </p:txBody>
      </p:sp>
      <p:sp>
        <p:nvSpPr>
          <p:cNvPr id="5" name="Slide Number Placeholder 4"/>
          <p:cNvSpPr>
            <a:spLocks noGrp="1"/>
          </p:cNvSpPr>
          <p:nvPr>
            <p:ph type="sldNum" sz="quarter" idx="3"/>
          </p:nvPr>
        </p:nvSpPr>
        <p:spPr>
          <a:xfrm>
            <a:off x="3970941" y="8772670"/>
            <a:ext cx="3037840" cy="463406"/>
          </a:xfrm>
          <a:prstGeom prst="rect">
            <a:avLst/>
          </a:prstGeom>
        </p:spPr>
        <p:txBody>
          <a:bodyPr vert="horz" lIns="93150" tIns="46574" rIns="93150" bIns="46574" rtlCol="0" anchor="b"/>
          <a:lstStyle>
            <a:lvl1pPr algn="r">
              <a:defRPr sz="1200"/>
            </a:lvl1pPr>
          </a:lstStyle>
          <a:p>
            <a:fld id="{FE02B09C-4EB4-4858-8C5D-928515EB5FA1}" type="slidenum">
              <a:rPr/>
              <a:pPr/>
              <a:t>‹#›</a:t>
            </a:fld>
            <a:endParaRPr dirty="0"/>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50" tIns="46574" rIns="93150" bIns="46574" rtlCol="0"/>
          <a:lstStyle>
            <a:lvl1pPr algn="l">
              <a:defRPr sz="1200"/>
            </a:lvl1pPr>
          </a:lstStyle>
          <a:p>
            <a:endParaRPr dirty="0"/>
          </a:p>
        </p:txBody>
      </p:sp>
      <p:sp>
        <p:nvSpPr>
          <p:cNvPr id="3" name="Date Placeholder 2"/>
          <p:cNvSpPr>
            <a:spLocks noGrp="1"/>
          </p:cNvSpPr>
          <p:nvPr>
            <p:ph type="dt" idx="1"/>
          </p:nvPr>
        </p:nvSpPr>
        <p:spPr>
          <a:xfrm>
            <a:off x="3970941" y="0"/>
            <a:ext cx="3037840" cy="461804"/>
          </a:xfrm>
          <a:prstGeom prst="rect">
            <a:avLst/>
          </a:prstGeom>
        </p:spPr>
        <p:txBody>
          <a:bodyPr vert="horz" lIns="93150" tIns="46574" rIns="93150" bIns="46574" rtlCol="0"/>
          <a:lstStyle>
            <a:lvl1pPr algn="r">
              <a:defRPr sz="1200"/>
            </a:lvl1pPr>
          </a:lstStyle>
          <a:p>
            <a:fld id="{6CAB3F5D-6129-4745-AD27-E1F8E3F0C4BE}" type="datetimeFigureOut">
              <a:rPr lang="en-US"/>
              <a:pPr/>
              <a:t>8/16/2019</a:t>
            </a:fld>
            <a:endParaRPr dirty="0"/>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3150" tIns="46574" rIns="93150" bIns="46574" rtlCol="0" anchor="ctr"/>
          <a:lstStyle/>
          <a:p>
            <a:endParaRPr dirty="0"/>
          </a:p>
        </p:txBody>
      </p:sp>
      <p:sp>
        <p:nvSpPr>
          <p:cNvPr id="5" name="Notes Placeholder 4"/>
          <p:cNvSpPr>
            <a:spLocks noGrp="1"/>
          </p:cNvSpPr>
          <p:nvPr>
            <p:ph type="body" sz="quarter" idx="3"/>
          </p:nvPr>
        </p:nvSpPr>
        <p:spPr>
          <a:xfrm>
            <a:off x="701040" y="4387138"/>
            <a:ext cx="5608320" cy="4156234"/>
          </a:xfrm>
          <a:prstGeom prst="rect">
            <a:avLst/>
          </a:prstGeom>
        </p:spPr>
        <p:txBody>
          <a:bodyPr vert="horz" lIns="93150" tIns="46574" rIns="93150" bIns="4657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71"/>
            <a:ext cx="3037840" cy="461804"/>
          </a:xfrm>
          <a:prstGeom prst="rect">
            <a:avLst/>
          </a:prstGeom>
        </p:spPr>
        <p:txBody>
          <a:bodyPr vert="horz" lIns="93150" tIns="46574" rIns="93150" bIns="46574" rtlCol="0" anchor="b"/>
          <a:lstStyle>
            <a:lvl1pPr algn="l">
              <a:defRPr sz="1200"/>
            </a:lvl1pPr>
          </a:lstStyle>
          <a:p>
            <a:endParaRPr dirty="0"/>
          </a:p>
        </p:txBody>
      </p:sp>
      <p:sp>
        <p:nvSpPr>
          <p:cNvPr id="7" name="Slide Number Placeholder 6"/>
          <p:cNvSpPr>
            <a:spLocks noGrp="1"/>
          </p:cNvSpPr>
          <p:nvPr>
            <p:ph type="sldNum" sz="quarter" idx="5"/>
          </p:nvPr>
        </p:nvSpPr>
        <p:spPr>
          <a:xfrm>
            <a:off x="3970941" y="8772671"/>
            <a:ext cx="3037840" cy="461804"/>
          </a:xfrm>
          <a:prstGeom prst="rect">
            <a:avLst/>
          </a:prstGeom>
        </p:spPr>
        <p:txBody>
          <a:bodyPr vert="horz" lIns="93150" tIns="46574" rIns="93150" bIns="46574" rtlCol="0" anchor="b"/>
          <a:lstStyle>
            <a:lvl1pPr algn="r">
              <a:defRPr sz="1200"/>
            </a:lvl1pPr>
          </a:lstStyle>
          <a:p>
            <a:fld id="{BC640D2E-0C1A-4418-8763-9BB732EB1D20}" type="slidenum">
              <a:rPr/>
              <a:pPr/>
              <a:t>‹#›</a:t>
            </a:fld>
            <a:endParaRPr dirty="0"/>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61461" y="5062537"/>
            <a:ext cx="2828925" cy="781050"/>
          </a:xfrm>
          <a:prstGeom prst="rect">
            <a:avLst/>
          </a:prstGeom>
        </p:spPr>
      </p:pic>
      <p:sp>
        <p:nvSpPr>
          <p:cNvPr id="7" name="Rectangle 6"/>
          <p:cNvSpPr/>
          <p:nvPr/>
        </p:nvSpPr>
        <p:spPr bwMode="white">
          <a:xfrm>
            <a:off x="0" y="5971032"/>
            <a:ext cx="12188825"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89130" y="6044184"/>
            <a:ext cx="2998451"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p>
        </p:txBody>
      </p:sp>
      <p:sp>
        <p:nvSpPr>
          <p:cNvPr id="11" name="Rectangle 10"/>
          <p:cNvSpPr/>
          <p:nvPr/>
        </p:nvSpPr>
        <p:spPr>
          <a:xfrm>
            <a:off x="3144717" y="6044184"/>
            <a:ext cx="90441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hasCustomPrompt="1"/>
          </p:nvPr>
        </p:nvSpPr>
        <p:spPr>
          <a:xfrm>
            <a:off x="1827212" y="1676400"/>
            <a:ext cx="8633751" cy="1828800"/>
          </a:xfrm>
        </p:spPr>
        <p:txBody>
          <a:bodyPr anchor="ctr"/>
          <a:lstStyle>
            <a:lvl1pPr algn="ctr">
              <a:defRPr cap="none" baseline="0"/>
            </a:lvl1pPr>
          </a:lstStyle>
          <a:p>
            <a:r>
              <a:rPr kumimoji="0" lang="en-US" dirty="0"/>
              <a:t>Click To Add Title</a:t>
            </a:r>
          </a:p>
        </p:txBody>
      </p:sp>
      <p:sp>
        <p:nvSpPr>
          <p:cNvPr id="9" name="Subtitle 8"/>
          <p:cNvSpPr>
            <a:spLocks noGrp="1"/>
          </p:cNvSpPr>
          <p:nvPr>
            <p:ph type="subTitle" idx="1" hasCustomPrompt="1"/>
          </p:nvPr>
        </p:nvSpPr>
        <p:spPr>
          <a:xfrm>
            <a:off x="3148780" y="6050037"/>
            <a:ext cx="8938472"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add speaker name &amp; title</a:t>
            </a:r>
          </a:p>
        </p:txBody>
      </p:sp>
      <p:sp>
        <p:nvSpPr>
          <p:cNvPr id="3" name="Text Placeholder 2"/>
          <p:cNvSpPr>
            <a:spLocks noGrp="1"/>
          </p:cNvSpPr>
          <p:nvPr>
            <p:ph type="body" sz="quarter" idx="10" hasCustomPrompt="1"/>
          </p:nvPr>
        </p:nvSpPr>
        <p:spPr>
          <a:xfrm>
            <a:off x="89130" y="6043613"/>
            <a:ext cx="2998451" cy="714375"/>
          </a:xfrm>
        </p:spPr>
        <p:txBody>
          <a:bodyPr anchor="ctr">
            <a:normAutofit/>
          </a:bodyPr>
          <a:lstStyle>
            <a:lvl1pPr>
              <a:defRPr sz="2000">
                <a:solidFill>
                  <a:schemeClr val="tx1"/>
                </a:solidFill>
              </a:defRPr>
            </a:lvl1pPr>
          </a:lstStyle>
          <a:p>
            <a:pPr lvl="0"/>
            <a:r>
              <a:rPr lang="en-US" dirty="0"/>
              <a:t>Click to add date</a:t>
            </a:r>
          </a:p>
        </p:txBody>
      </p:sp>
    </p:spTree>
  </p:cSld>
  <p:clrMapOvr>
    <a:overrideClrMapping bg1="dk1" tx1="lt1" bg2="dk2" tx2="lt2" accent1="accent1" accent2="accent2" accent3="accent3" accent4="accent4" accent5="accent5" accent6="accent6" hlink="hlink" folHlink="folHlink"/>
  </p:clrMapOvr>
  <p:transition spd="med">
    <p:fade/>
  </p:transition>
  <p:extLst mod="1">
    <p:ext uri="{DCECCB84-F9BA-43D5-87BE-67443E8EF086}">
      <p15:sldGuideLst xmlns:p15="http://schemas.microsoft.com/office/powerpoint/2012/main">
        <p15:guide id="1" orient="horz" pos="3744" userDrawn="1">
          <p15:clr>
            <a:srgbClr val="FBAE40"/>
          </p15:clr>
        </p15:guide>
        <p15:guide id="2" pos="73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651" y="228600"/>
            <a:ext cx="10868369" cy="990600"/>
          </a:xfrm>
        </p:spPr>
        <p:txBody>
          <a:bodyPr/>
          <a:lstStyle>
            <a:lvl1pPr>
              <a:defRPr baseline="0"/>
            </a:lvl1pPr>
          </a:lstStyle>
          <a:p>
            <a:r>
              <a:rPr kumimoji="0" lang="en-US" dirty="0"/>
              <a:t>Click to edit Master title style</a:t>
            </a:r>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816651" y="1600200"/>
            <a:ext cx="10868369"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
        <p:nvSpPr>
          <p:cNvPr id="6" name="Footer Placeholder 3"/>
          <p:cNvSpPr txBox="1">
            <a:spLocks/>
          </p:cNvSpPr>
          <p:nvPr userDrawn="1"/>
        </p:nvSpPr>
        <p:spPr>
          <a:xfrm>
            <a:off x="7530548" y="6400414"/>
            <a:ext cx="398642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4"/>
          <p:cNvSpPr>
            <a:spLocks noGrp="1"/>
          </p:cNvSpPr>
          <p:nvPr>
            <p:ph type="sldNum" sz="quarter" idx="12"/>
          </p:nvPr>
        </p:nvSpPr>
        <p:spPr>
          <a:xfrm>
            <a:off x="11055420" y="6441655"/>
            <a:ext cx="711015" cy="286251"/>
          </a:xfrm>
          <a:prstGeom prst="rect">
            <a:avLst/>
          </a:prstGeom>
        </p:spPr>
        <p:txBody>
          <a:bodyPr vert="horz" anchor="ctr"/>
          <a:lstStyle>
            <a:lvl1pPr>
              <a:defRPr kumimoji="0" lang="en-US" sz="1400" smtClean="0">
                <a:solidFill>
                  <a:schemeClr val="tx2"/>
                </a:solidFill>
              </a:defRPr>
            </a:lvl1pPr>
          </a:lstStyle>
          <a:p>
            <a:pPr algn="r"/>
            <a:fld id="{475114B7-1743-4E9D-8A10-1638285C8C7B}" type="slidenum">
              <a:rPr lang="en-US" smtClean="0"/>
              <a:pPr algn="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324" y="2743200"/>
            <a:ext cx="9495011"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12188825"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7267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828324" y="1600200"/>
            <a:ext cx="10360501"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828324" y="1600200"/>
            <a:ext cx="10157354" cy="990600"/>
          </a:xfrm>
        </p:spPr>
        <p:txBody>
          <a:bodyPr/>
          <a:lstStyle>
            <a:lvl1pPr algn="l">
              <a:buNone/>
              <a:defRPr sz="4400" b="0" cap="none">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588" y="1589567"/>
            <a:ext cx="5180251"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
        <p:nvSpPr>
          <p:cNvPr id="11" name="Content Placeholder 10"/>
          <p:cNvSpPr>
            <a:spLocks noGrp="1"/>
          </p:cNvSpPr>
          <p:nvPr>
            <p:ph sz="quarter" idx="2"/>
          </p:nvPr>
        </p:nvSpPr>
        <p:spPr>
          <a:xfrm>
            <a:off x="6458186" y="1589567"/>
            <a:ext cx="5180251"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
        <p:nvSpPr>
          <p:cNvPr id="8" name="Date Placeholder 7"/>
          <p:cNvSpPr>
            <a:spLocks noGrp="1"/>
          </p:cNvSpPr>
          <p:nvPr>
            <p:ph type="dt" sz="half" idx="15"/>
          </p:nvPr>
        </p:nvSpPr>
        <p:spPr/>
        <p:txBody>
          <a:bodyPr rtlCol="0"/>
          <a:lstStyle/>
          <a:p>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015" cy="381000"/>
          </a:xfrm>
          <a:prstGeom prst="rect">
            <a:avLst/>
          </a:prstGeom>
        </p:spPr>
        <p:txBody>
          <a:bodyPr/>
          <a:lstStyle>
            <a:lvl1pPr>
              <a:defRPr>
                <a:solidFill>
                  <a:schemeClr val="tx2"/>
                </a:solidFill>
              </a:defRPr>
            </a:lvl1pPr>
          </a:lstStyle>
          <a:p>
            <a:fld id="{6BBE7942-5B1B-4E74-B3CD-25BF9B0ABE2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9997" y="1905000"/>
            <a:ext cx="7645400" cy="1955800"/>
          </a:xfrm>
          <a:prstGeom prst="rect">
            <a:avLst/>
          </a:prstGeom>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589" y="273050"/>
            <a:ext cx="10766795"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0" y="1272222"/>
            <a:ext cx="711015" cy="244476"/>
          </a:xfrm>
          <a:prstGeom prst="rect">
            <a:avLst/>
          </a:prstGeom>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812589" y="1752600"/>
            <a:ext cx="2133044"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8780" y="1752600"/>
            <a:ext cx="8532178"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588" y="228600"/>
            <a:ext cx="10868369"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651" y="1600200"/>
            <a:ext cx="10868369"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5883" y="6248401"/>
            <a:ext cx="3555074"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812589" y="6248207"/>
            <a:ext cx="7226228"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88825"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711015"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787195" y="1280160"/>
            <a:ext cx="1140163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5" r:id="rId5"/>
    <p:sldLayoutId id="2147483686" r:id="rId6"/>
    <p:sldLayoutId id="2147483687" r:id="rId7"/>
  </p:sldLayoutIdLst>
  <p:transition spd="med">
    <p:fade/>
  </p:transition>
  <p:hf sldNum="0" hdr="0" ft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www.dca.ga.gov/node/5691"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mailto:brendan.sexton@dca.ga.gov" TargetMode="Externa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im.reynolds@dca.ga.gov" TargetMode="External"/><Relationship Id="rId7" Type="http://schemas.openxmlformats.org/officeDocument/2006/relationships/hyperlink" Target="http://www.dca.ga.gov/local-government-assistance" TargetMode="External"/><Relationship Id="rId2" Type="http://schemas.openxmlformats.org/officeDocument/2006/relationships/hyperlink" Target="mailto:ted.miltiades@dca.ga.gov" TargetMode="External"/><Relationship Id="rId1" Type="http://schemas.openxmlformats.org/officeDocument/2006/relationships/slideLayout" Target="../slideLayouts/slideLayout2.xml"/><Relationship Id="rId6" Type="http://schemas.openxmlformats.org/officeDocument/2006/relationships/hyperlink" Target="mailto:donna.brown@dca.ga.gov" TargetMode="External"/><Relationship Id="rId5" Type="http://schemas.openxmlformats.org/officeDocument/2006/relationships/hyperlink" Target="mailto:r.c.connell@dca.ga.gov" TargetMode="External"/><Relationship Id="rId4" Type="http://schemas.openxmlformats.org/officeDocument/2006/relationships/hyperlink" Target="mailto:brendan.sexton@dca.g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hyperlink" Target="https://www.google.com/url?sa=i&amp;rct=j&amp;q=&amp;esrc=s&amp;source=images&amp;cd=&amp;cad=rja&amp;uact=8&amp;ved=2ahUKEwjF_KWfycLdAhVG21MKHcCcCooQjRx6BAgBEAU&amp;url=https://www.buildersbook.com/2018-international-building-code-soft-cover-pre-order.html&amp;psig=AOvVaw2r9u8BKFwExfchyMuuNsjd&amp;ust=153728623644848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hyperlink" Target="https://www.dca.ga.gov/node/568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DCA Construction Codes Program Update</a:t>
            </a:r>
          </a:p>
        </p:txBody>
      </p:sp>
      <p:sp>
        <p:nvSpPr>
          <p:cNvPr id="3" name="Subtitle 2"/>
          <p:cNvSpPr>
            <a:spLocks noGrp="1"/>
          </p:cNvSpPr>
          <p:nvPr>
            <p:ph type="subTitle" idx="1"/>
          </p:nvPr>
        </p:nvSpPr>
        <p:spPr/>
        <p:txBody>
          <a:bodyPr>
            <a:normAutofit/>
          </a:bodyPr>
          <a:lstStyle/>
          <a:p>
            <a:r>
              <a:rPr lang="en-US" dirty="0"/>
              <a:t> Ted Miltiades, Director of Codes and Industrialized Buildings</a:t>
            </a:r>
          </a:p>
        </p:txBody>
      </p:sp>
      <p:sp>
        <p:nvSpPr>
          <p:cNvPr id="4" name="Text Placeholder 3"/>
          <p:cNvSpPr>
            <a:spLocks noGrp="1"/>
          </p:cNvSpPr>
          <p:nvPr>
            <p:ph type="body" sz="quarter" idx="10"/>
          </p:nvPr>
        </p:nvSpPr>
        <p:spPr/>
        <p:txBody>
          <a:bodyPr/>
          <a:lstStyle/>
          <a:p>
            <a:r>
              <a:rPr lang="en-US" dirty="0"/>
              <a:t>Revised: March 1, 2019</a:t>
            </a:r>
          </a:p>
        </p:txBody>
      </p:sp>
    </p:spTree>
    <p:extLst>
      <p:ext uri="{BB962C8B-B14F-4D97-AF65-F5344CB8AC3E}">
        <p14:creationId xmlns:p14="http://schemas.microsoft.com/office/powerpoint/2010/main" val="145981854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5056E8-19D7-42FF-AD10-D5D1D0777342}"/>
              </a:ext>
            </a:extLst>
          </p:cNvPr>
          <p:cNvSpPr>
            <a:spLocks noGrp="1"/>
          </p:cNvSpPr>
          <p:nvPr>
            <p:ph type="title"/>
          </p:nvPr>
        </p:nvSpPr>
        <p:spPr/>
        <p:txBody>
          <a:bodyPr>
            <a:normAutofit/>
          </a:bodyPr>
          <a:lstStyle/>
          <a:p>
            <a:r>
              <a:rPr lang="en-US" dirty="0"/>
              <a:t>2020 NEC Task Force – Mandatory Code</a:t>
            </a:r>
          </a:p>
        </p:txBody>
      </p:sp>
      <p:sp>
        <p:nvSpPr>
          <p:cNvPr id="4" name="Content Placeholder 3">
            <a:extLst>
              <a:ext uri="{FF2B5EF4-FFF2-40B4-BE49-F238E27FC236}">
                <a16:creationId xmlns:a16="http://schemas.microsoft.com/office/drawing/2014/main" xmlns="" id="{1AC002FB-7FDF-4A29-8046-9F606EE7945E}"/>
              </a:ext>
            </a:extLst>
          </p:cNvPr>
          <p:cNvSpPr>
            <a:spLocks noGrp="1"/>
          </p:cNvSpPr>
          <p:nvPr>
            <p:ph sz="quarter" idx="1"/>
          </p:nvPr>
        </p:nvSpPr>
        <p:spPr/>
        <p:txBody>
          <a:bodyPr>
            <a:normAutofit/>
          </a:bodyPr>
          <a:lstStyle/>
          <a:p>
            <a:pPr>
              <a:spcBef>
                <a:spcPts val="600"/>
              </a:spcBef>
              <a:defRPr/>
            </a:pPr>
            <a:r>
              <a:rPr lang="en-US" sz="2800" dirty="0"/>
              <a:t>National Electrical Code (NEC) 2017 Edition without any Georgia State Code Amendments replaced the current NEC 2014 Edition</a:t>
            </a:r>
          </a:p>
          <a:p>
            <a:pPr marL="346075" indent="0">
              <a:spcBef>
                <a:spcPts val="600"/>
              </a:spcBef>
              <a:buNone/>
              <a:defRPr/>
            </a:pPr>
            <a:r>
              <a:rPr lang="en-US" sz="2800" u="sng" dirty="0">
                <a:solidFill>
                  <a:schemeClr val="bg1">
                    <a:lumMod val="50000"/>
                  </a:schemeClr>
                </a:solidFill>
              </a:rPr>
              <a:t>Effective January 1, 2018</a:t>
            </a:r>
            <a:endParaRPr lang="en-US" sz="2800" dirty="0">
              <a:solidFill>
                <a:schemeClr val="bg1">
                  <a:lumMod val="50000"/>
                </a:schemeClr>
              </a:solidFill>
            </a:endParaRPr>
          </a:p>
          <a:p>
            <a:r>
              <a:rPr lang="en-US" sz="2800" dirty="0"/>
              <a:t>National Electrical Code (NEC) 2020 Edition Task Force TBD</a:t>
            </a:r>
            <a:endParaRPr lang="en-US" sz="2800" dirty="0">
              <a:solidFill>
                <a:srgbClr val="FF0000"/>
              </a:solidFill>
            </a:endParaRPr>
          </a:p>
          <a:p>
            <a:pPr marL="320040" lvl="1" indent="0">
              <a:buNone/>
            </a:pPr>
            <a:r>
              <a:rPr lang="en-US" sz="2800" u="sng" dirty="0">
                <a:solidFill>
                  <a:srgbClr val="FF0000"/>
                </a:solidFill>
              </a:rPr>
              <a:t>Tentative Effective Date January 1, 2021</a:t>
            </a:r>
            <a:endParaRPr lang="en-US" sz="2800" dirty="0">
              <a:solidFill>
                <a:srgbClr val="FF0000"/>
              </a:solidFill>
            </a:endParaRPr>
          </a:p>
        </p:txBody>
      </p:sp>
      <p:pic>
        <p:nvPicPr>
          <p:cNvPr id="7" name="Picture 6">
            <a:extLst>
              <a:ext uri="{FF2B5EF4-FFF2-40B4-BE49-F238E27FC236}">
                <a16:creationId xmlns:a16="http://schemas.microsoft.com/office/drawing/2014/main" xmlns="" id="{C6499613-1144-4F2B-AC93-E51E6FDAD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220" y="2285646"/>
            <a:ext cx="1828800" cy="2286707"/>
          </a:xfrm>
          <a:prstGeom prst="rect">
            <a:avLst/>
          </a:prstGeom>
        </p:spPr>
      </p:pic>
    </p:spTree>
    <p:extLst>
      <p:ext uri="{BB962C8B-B14F-4D97-AF65-F5344CB8AC3E}">
        <p14:creationId xmlns:p14="http://schemas.microsoft.com/office/powerpoint/2010/main" val="93581706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Future Task Forces – Permissive Codes</a:t>
            </a:r>
          </a:p>
        </p:txBody>
      </p:sp>
      <p:sp>
        <p:nvSpPr>
          <p:cNvPr id="2" name="Content Placeholder 1"/>
          <p:cNvSpPr>
            <a:spLocks noGrp="1"/>
          </p:cNvSpPr>
          <p:nvPr>
            <p:ph sz="quarter" idx="1"/>
          </p:nvPr>
        </p:nvSpPr>
        <p:spPr>
          <a:xfrm>
            <a:off x="816651" y="1600200"/>
            <a:ext cx="11068961" cy="4495800"/>
          </a:xfrm>
        </p:spPr>
        <p:txBody>
          <a:bodyPr>
            <a:normAutofit/>
          </a:bodyPr>
          <a:lstStyle/>
          <a:p>
            <a:pPr marL="879475" lvl="1" indent="-417513">
              <a:spcBef>
                <a:spcPts val="0"/>
              </a:spcBef>
              <a:buClr>
                <a:schemeClr val="accent2">
                  <a:lumMod val="75000"/>
                </a:schemeClr>
              </a:buClr>
              <a:buSzPct val="85000"/>
              <a:buFont typeface="+mj-lt"/>
              <a:buAutoNum type="arabicPeriod"/>
              <a:tabLst>
                <a:tab pos="862013" algn="l"/>
              </a:tabLst>
              <a:defRPr/>
            </a:pPr>
            <a:r>
              <a:rPr lang="en-US" sz="2800" dirty="0"/>
              <a:t>2018 International Property Maintenance Code (IPMC)</a:t>
            </a:r>
          </a:p>
          <a:p>
            <a:pPr marL="879475" lvl="1" indent="-417513">
              <a:spcBef>
                <a:spcPts val="0"/>
              </a:spcBef>
              <a:buClr>
                <a:schemeClr val="accent2">
                  <a:lumMod val="75000"/>
                </a:schemeClr>
              </a:buClr>
              <a:buSzPct val="85000"/>
              <a:buFont typeface="+mj-lt"/>
              <a:buAutoNum type="arabicPeriod"/>
              <a:tabLst>
                <a:tab pos="862013" algn="l"/>
              </a:tabLst>
              <a:defRPr/>
            </a:pPr>
            <a:r>
              <a:rPr lang="en-US" sz="2800" dirty="0"/>
              <a:t>2018 International Existing Building Code (IEBC)</a:t>
            </a:r>
          </a:p>
          <a:p>
            <a:pPr marL="879475" lvl="1" indent="-417513">
              <a:spcBef>
                <a:spcPts val="0"/>
              </a:spcBef>
              <a:buClr>
                <a:schemeClr val="accent2">
                  <a:lumMod val="75000"/>
                </a:schemeClr>
              </a:buClr>
              <a:buSzPct val="85000"/>
              <a:buFont typeface="+mj-lt"/>
              <a:buAutoNum type="arabicPeriod"/>
              <a:tabLst>
                <a:tab pos="862013" algn="l"/>
              </a:tabLst>
              <a:defRPr/>
            </a:pPr>
            <a:r>
              <a:rPr lang="en-US" sz="2800" dirty="0"/>
              <a:t>2018 National Green Building Standard (ICC-700)</a:t>
            </a:r>
          </a:p>
          <a:p>
            <a:pPr marL="879475" lvl="1" indent="-417513">
              <a:spcBef>
                <a:spcPts val="0"/>
              </a:spcBef>
              <a:buClr>
                <a:schemeClr val="accent2">
                  <a:lumMod val="75000"/>
                </a:schemeClr>
              </a:buClr>
              <a:buSzPct val="85000"/>
              <a:buFont typeface="+mj-lt"/>
              <a:buAutoNum type="arabicPeriod"/>
              <a:tabLst>
                <a:tab pos="862013" algn="l"/>
              </a:tabLst>
              <a:defRPr/>
            </a:pPr>
            <a:r>
              <a:rPr lang="en-US" sz="2800" dirty="0">
                <a:solidFill>
                  <a:srgbClr val="00B050"/>
                </a:solidFill>
              </a:rPr>
              <a:t>2018 International Green Construction Code (IGCC) </a:t>
            </a:r>
            <a:r>
              <a:rPr lang="en-US" sz="2800" dirty="0">
                <a:solidFill>
                  <a:srgbClr val="00B050"/>
                </a:solidFill>
                <a:latin typeface="Arial" panose="020B0604020202020204" pitchFamily="34" charset="0"/>
                <a:cs typeface="Arial" panose="020B0604020202020204" pitchFamily="34" charset="0"/>
              </a:rPr>
              <a:t>?</a:t>
            </a:r>
          </a:p>
          <a:p>
            <a:pPr marL="879475" lvl="1" indent="-417513">
              <a:spcBef>
                <a:spcPts val="0"/>
              </a:spcBef>
              <a:buClr>
                <a:schemeClr val="accent2">
                  <a:lumMod val="75000"/>
                </a:schemeClr>
              </a:buClr>
              <a:buSzPct val="85000"/>
              <a:buFont typeface="+mj-lt"/>
              <a:buAutoNum type="arabicPeriod"/>
              <a:tabLst>
                <a:tab pos="862013" algn="l"/>
              </a:tabLst>
              <a:defRPr/>
            </a:pPr>
            <a:r>
              <a:rPr lang="en-US" sz="2800" dirty="0">
                <a:solidFill>
                  <a:schemeClr val="bg1">
                    <a:lumMod val="50000"/>
                  </a:schemeClr>
                </a:solidFill>
              </a:rPr>
              <a:t>Task Forces will be appointed at June SCAC meeting</a:t>
            </a:r>
          </a:p>
          <a:p>
            <a:pPr marL="879475" lvl="1" indent="-417513">
              <a:spcBef>
                <a:spcPts val="0"/>
              </a:spcBef>
              <a:buClr>
                <a:schemeClr val="accent2">
                  <a:lumMod val="75000"/>
                </a:schemeClr>
              </a:buClr>
              <a:buSzPct val="85000"/>
              <a:buFont typeface="+mj-lt"/>
              <a:buAutoNum type="arabicPeriod"/>
              <a:tabLst>
                <a:tab pos="862013" algn="l"/>
              </a:tabLst>
              <a:defRPr/>
            </a:pPr>
            <a:endParaRPr lang="en-US" sz="2800" b="1" dirty="0">
              <a:solidFill>
                <a:srgbClr val="00B050"/>
              </a:solidFill>
            </a:endParaRPr>
          </a:p>
          <a:p>
            <a:pPr>
              <a:spcBef>
                <a:spcPts val="600"/>
              </a:spcBef>
              <a:buFont typeface="Arial" pitchFamily="34" charset="0"/>
              <a:buChar char="•"/>
              <a:defRPr/>
            </a:pPr>
            <a:endParaRPr lang="en-US" sz="2000" dirty="0"/>
          </a:p>
          <a:p>
            <a:endParaRPr lang="en-US" dirty="0"/>
          </a:p>
        </p:txBody>
      </p:sp>
      <p:sp>
        <p:nvSpPr>
          <p:cNvPr id="11" name="Cloud Callout 10"/>
          <p:cNvSpPr/>
          <p:nvPr/>
        </p:nvSpPr>
        <p:spPr>
          <a:xfrm>
            <a:off x="9980612" y="2133600"/>
            <a:ext cx="1704408" cy="1068114"/>
          </a:xfrm>
          <a:prstGeom prst="cloudCallout">
            <a:avLst>
              <a:gd name="adj1" fmla="val -83549"/>
              <a:gd name="adj2" fmla="val -82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r>
              <a:rPr lang="en-US" sz="2800" b="1" dirty="0">
                <a:solidFill>
                  <a:srgbClr val="FF0000"/>
                </a:solidFill>
              </a:rPr>
              <a:t>2021?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868" y="3905250"/>
            <a:ext cx="1892631" cy="24658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3895341"/>
            <a:ext cx="1900237" cy="24757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807" y="3905251"/>
            <a:ext cx="1858992" cy="24574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9909" y="3895341"/>
            <a:ext cx="1900237" cy="2467359"/>
          </a:xfrm>
          <a:prstGeom prst="rect">
            <a:avLst/>
          </a:prstGeom>
        </p:spPr>
      </p:pic>
    </p:spTree>
    <p:extLst>
      <p:ext uri="{BB962C8B-B14F-4D97-AF65-F5344CB8AC3E}">
        <p14:creationId xmlns:p14="http://schemas.microsoft.com/office/powerpoint/2010/main" val="403347209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D4083-31D9-468F-B244-F7F173B22EEB}"/>
              </a:ext>
            </a:extLst>
          </p:cNvPr>
          <p:cNvSpPr>
            <a:spLocks noGrp="1"/>
          </p:cNvSpPr>
          <p:nvPr>
            <p:ph type="title"/>
          </p:nvPr>
        </p:nvSpPr>
        <p:spPr/>
        <p:txBody>
          <a:bodyPr/>
          <a:lstStyle/>
          <a:p>
            <a:r>
              <a:rPr lang="en-US" dirty="0"/>
              <a:t>2015 IECC Energy Code Training Workshops</a:t>
            </a:r>
          </a:p>
        </p:txBody>
      </p:sp>
      <p:sp>
        <p:nvSpPr>
          <p:cNvPr id="3" name="Content Placeholder 2">
            <a:extLst>
              <a:ext uri="{FF2B5EF4-FFF2-40B4-BE49-F238E27FC236}">
                <a16:creationId xmlns:a16="http://schemas.microsoft.com/office/drawing/2014/main" xmlns="" id="{53B3D06F-66B0-41D1-B863-A9406FEB5E4E}"/>
              </a:ext>
            </a:extLst>
          </p:cNvPr>
          <p:cNvSpPr>
            <a:spLocks noGrp="1"/>
          </p:cNvSpPr>
          <p:nvPr>
            <p:ph sz="quarter" idx="1"/>
          </p:nvPr>
        </p:nvSpPr>
        <p:spPr>
          <a:xfrm>
            <a:off x="812588" y="1589567"/>
            <a:ext cx="10692024" cy="4572000"/>
          </a:xfrm>
        </p:spPr>
        <p:txBody>
          <a:bodyPr>
            <a:normAutofit/>
          </a:bodyPr>
          <a:lstStyle/>
          <a:p>
            <a:r>
              <a:rPr lang="en-US" sz="2400" dirty="0"/>
              <a:t>Energy Code Workshop link: </a:t>
            </a:r>
            <a:r>
              <a:rPr lang="en-US" sz="2400" dirty="0">
                <a:solidFill>
                  <a:srgbClr val="0070C0"/>
                </a:solidFill>
                <a:hlinkClick r:id="rId2">
                  <a:extLst>
                    <a:ext uri="{A12FA001-AC4F-418D-AE19-62706E023703}">
                      <ahyp:hlinkClr xmlns:ahyp="http://schemas.microsoft.com/office/drawing/2018/hyperlinkcolor" xmlns="" val="tx"/>
                    </a:ext>
                  </a:extLst>
                </a:hlinkClick>
              </a:rPr>
              <a:t>https://</a:t>
            </a:r>
            <a:r>
              <a:rPr lang="en-US" sz="2400" dirty="0" smtClean="0">
                <a:solidFill>
                  <a:srgbClr val="0070C0"/>
                </a:solidFill>
                <a:hlinkClick r:id="rId2">
                  <a:extLst>
                    <a:ext uri="{A12FA001-AC4F-418D-AE19-62706E023703}">
                      <ahyp:hlinkClr xmlns:ahyp="http://schemas.microsoft.com/office/drawing/2018/hyperlinkcolor" xmlns="" val="tx"/>
                    </a:ext>
                  </a:extLst>
                </a:hlinkClick>
              </a:rPr>
              <a:t>www.dca.ga.gov/node/5691</a:t>
            </a:r>
            <a:endParaRPr lang="en-US" sz="2400" dirty="0">
              <a:solidFill>
                <a:srgbClr val="0070C0"/>
              </a:solidFill>
            </a:endParaRPr>
          </a:p>
        </p:txBody>
      </p:sp>
      <p:graphicFrame>
        <p:nvGraphicFramePr>
          <p:cNvPr id="4" name="Table 3">
            <a:extLst>
              <a:ext uri="{FF2B5EF4-FFF2-40B4-BE49-F238E27FC236}">
                <a16:creationId xmlns:a16="http://schemas.microsoft.com/office/drawing/2014/main" xmlns="" id="{7CA9E31F-D4CD-46A7-AE49-E4276A31CF6B}"/>
              </a:ext>
            </a:extLst>
          </p:cNvPr>
          <p:cNvGraphicFramePr>
            <a:graphicFrameLocks noGrp="1"/>
          </p:cNvGraphicFramePr>
          <p:nvPr>
            <p:extLst>
              <p:ext uri="{D42A27DB-BD31-4B8C-83A1-F6EECF244321}">
                <p14:modId xmlns:p14="http://schemas.microsoft.com/office/powerpoint/2010/main" val="1709336811"/>
              </p:ext>
            </p:extLst>
          </p:nvPr>
        </p:nvGraphicFramePr>
        <p:xfrm>
          <a:off x="1300591" y="2262168"/>
          <a:ext cx="8101291" cy="3477423"/>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804564174"/>
                    </a:ext>
                  </a:extLst>
                </a:gridCol>
                <a:gridCol w="1295400">
                  <a:extLst>
                    <a:ext uri="{9D8B030D-6E8A-4147-A177-3AD203B41FA5}">
                      <a16:colId xmlns:a16="http://schemas.microsoft.com/office/drawing/2014/main" xmlns="" val="829037788"/>
                    </a:ext>
                  </a:extLst>
                </a:gridCol>
                <a:gridCol w="228600"/>
                <a:gridCol w="990600"/>
                <a:gridCol w="1905000"/>
                <a:gridCol w="228600"/>
                <a:gridCol w="1071704"/>
                <a:gridCol w="1466987">
                  <a:extLst>
                    <a:ext uri="{9D8B030D-6E8A-4147-A177-3AD203B41FA5}">
                      <a16:colId xmlns:a16="http://schemas.microsoft.com/office/drawing/2014/main" xmlns="" val="1454086840"/>
                    </a:ext>
                  </a:extLst>
                </a:gridCol>
              </a:tblGrid>
              <a:tr h="314002">
                <a:tc>
                  <a:txBody>
                    <a:bodyPr/>
                    <a:lstStyle/>
                    <a:p>
                      <a:r>
                        <a:rPr lang="en-US" sz="1400" dirty="0"/>
                        <a:t>Date</a:t>
                      </a:r>
                    </a:p>
                  </a:txBody>
                  <a:tcPr/>
                </a:tc>
                <a:tc>
                  <a:txBody>
                    <a:bodyPr/>
                    <a:lstStyle/>
                    <a:p>
                      <a:r>
                        <a:rPr lang="en-US" sz="1400" dirty="0"/>
                        <a:t>Area</a:t>
                      </a:r>
                    </a:p>
                  </a:txBody>
                  <a:tcPr/>
                </a:tc>
                <a:tc>
                  <a:txBody>
                    <a:bodyPr/>
                    <a:lstStyle/>
                    <a:p>
                      <a:endParaRPr lang="en-US" sz="1400" dirty="0"/>
                    </a:p>
                  </a:txBody>
                  <a:tcPr>
                    <a:solidFill>
                      <a:schemeClr val="accent1"/>
                    </a:solidFill>
                  </a:tcPr>
                </a:tc>
                <a:tc>
                  <a:txBody>
                    <a:bodyPr/>
                    <a:lstStyle/>
                    <a:p>
                      <a:r>
                        <a:rPr lang="en-US" sz="1400" dirty="0" smtClean="0"/>
                        <a:t>Date</a:t>
                      </a:r>
                      <a:endParaRPr lang="en-US" sz="1400" dirty="0"/>
                    </a:p>
                  </a:txBody>
                  <a:tcPr/>
                </a:tc>
                <a:tc>
                  <a:txBody>
                    <a:bodyPr/>
                    <a:lstStyle/>
                    <a:p>
                      <a:r>
                        <a:rPr lang="en-US" sz="1400" dirty="0" smtClean="0"/>
                        <a:t>Area</a:t>
                      </a:r>
                      <a:endParaRPr lang="en-US" sz="1400" dirty="0"/>
                    </a:p>
                  </a:txBody>
                  <a:tcPr/>
                </a:tc>
                <a:tc>
                  <a:txBody>
                    <a:bodyPr/>
                    <a:lstStyle/>
                    <a:p>
                      <a:endParaRPr lang="en-US" sz="1400" dirty="0"/>
                    </a:p>
                  </a:txBody>
                  <a:tcPr/>
                </a:tc>
                <a:tc>
                  <a:txBody>
                    <a:bodyPr/>
                    <a:lstStyle/>
                    <a:p>
                      <a:r>
                        <a:rPr lang="en-US" sz="1400" dirty="0" smtClean="0"/>
                        <a:t>Date</a:t>
                      </a:r>
                      <a:endParaRPr lang="en-US" sz="1400" dirty="0"/>
                    </a:p>
                  </a:txBody>
                  <a:tcPr/>
                </a:tc>
                <a:tc>
                  <a:txBody>
                    <a:bodyPr/>
                    <a:lstStyle/>
                    <a:p>
                      <a:r>
                        <a:rPr lang="en-US" sz="1400" dirty="0" smtClean="0"/>
                        <a:t>Area</a:t>
                      </a:r>
                      <a:endParaRPr lang="en-US" sz="1400" dirty="0"/>
                    </a:p>
                  </a:txBody>
                  <a:tcPr/>
                </a:tc>
                <a:extLst>
                  <a:ext uri="{0D108BD9-81ED-4DB2-BD59-A6C34878D82A}">
                    <a16:rowId xmlns:a16="http://schemas.microsoft.com/office/drawing/2014/main" xmlns="" val="919115493"/>
                  </a:ext>
                </a:extLst>
              </a:tr>
              <a:tr h="339992">
                <a:tc>
                  <a:txBody>
                    <a:bodyPr/>
                    <a:lstStyle/>
                    <a:p>
                      <a:r>
                        <a:rPr lang="en-US" sz="1400" dirty="0" smtClean="0"/>
                        <a:t>July 2nd</a:t>
                      </a:r>
                      <a:endParaRPr lang="en-US" sz="1400" dirty="0"/>
                    </a:p>
                  </a:txBody>
                  <a:tcPr/>
                </a:tc>
                <a:tc>
                  <a:txBody>
                    <a:bodyPr/>
                    <a:lstStyle/>
                    <a:p>
                      <a:r>
                        <a:rPr lang="en-US" sz="1400" dirty="0" smtClean="0"/>
                        <a:t>Buckhead</a:t>
                      </a:r>
                      <a:endParaRPr lang="en-US" sz="1400" dirty="0"/>
                    </a:p>
                  </a:txBody>
                  <a:tcPr/>
                </a:tc>
                <a:tc>
                  <a:txBody>
                    <a:bodyPr/>
                    <a:lstStyle/>
                    <a:p>
                      <a:endParaRPr lang="en-US" sz="1400" dirty="0" smtClean="0">
                        <a:solidFill>
                          <a:srgbClr val="FF0000"/>
                        </a:solidFill>
                      </a:endParaRPr>
                    </a:p>
                  </a:txBody>
                  <a:tcPr>
                    <a:solidFill>
                      <a:schemeClr val="accent1"/>
                    </a:solidFill>
                  </a:tcPr>
                </a:tc>
                <a:tc>
                  <a:txBody>
                    <a:bodyPr/>
                    <a:lstStyle/>
                    <a:p>
                      <a:r>
                        <a:rPr lang="en-US" sz="1400" dirty="0" smtClean="0"/>
                        <a:t>Aug 1st</a:t>
                      </a:r>
                    </a:p>
                  </a:txBody>
                  <a:tcPr/>
                </a:tc>
                <a:tc>
                  <a:txBody>
                    <a:bodyPr/>
                    <a:lstStyle/>
                    <a:p>
                      <a:r>
                        <a:rPr lang="en-US" sz="1400" smtClean="0"/>
                        <a:t>Clayton </a:t>
                      </a:r>
                      <a:r>
                        <a:rPr lang="en-US" sz="1400" dirty="0" smtClean="0"/>
                        <a:t>County</a:t>
                      </a:r>
                      <a:endParaRPr lang="en-US" sz="1400" dirty="0"/>
                    </a:p>
                  </a:txBody>
                  <a:tcPr/>
                </a:tc>
                <a:tc>
                  <a:txBody>
                    <a:bodyPr/>
                    <a:lstStyle/>
                    <a:p>
                      <a:endParaRPr lang="en-US" sz="1400" dirty="0"/>
                    </a:p>
                  </a:txBody>
                  <a:tcPr>
                    <a:solidFill>
                      <a:schemeClr val="accent1"/>
                    </a:solidFill>
                  </a:tcPr>
                </a:tc>
                <a:tc>
                  <a:txBody>
                    <a:bodyPr/>
                    <a:lstStyle/>
                    <a:p>
                      <a:r>
                        <a:rPr lang="en-US" sz="1400" dirty="0" smtClean="0"/>
                        <a:t>Sept 5th</a:t>
                      </a:r>
                      <a:endParaRPr lang="en-US" sz="1400" dirty="0"/>
                    </a:p>
                  </a:txBody>
                  <a:tcPr/>
                </a:tc>
                <a:tc>
                  <a:txBody>
                    <a:bodyPr/>
                    <a:lstStyle/>
                    <a:p>
                      <a:r>
                        <a:rPr lang="en-US" sz="1400" dirty="0" smtClean="0"/>
                        <a:t>Commerce</a:t>
                      </a:r>
                      <a:endParaRPr lang="en-US" sz="1400" dirty="0"/>
                    </a:p>
                  </a:txBody>
                  <a:tcPr/>
                </a:tc>
                <a:extLst>
                  <a:ext uri="{0D108BD9-81ED-4DB2-BD59-A6C34878D82A}">
                    <a16:rowId xmlns:a16="http://schemas.microsoft.com/office/drawing/2014/main" xmlns="" val="2619847068"/>
                  </a:ext>
                </a:extLst>
              </a:tr>
              <a:tr h="304800">
                <a:tc>
                  <a:txBody>
                    <a:bodyPr/>
                    <a:lstStyle/>
                    <a:p>
                      <a:r>
                        <a:rPr lang="en-US" sz="1400" dirty="0" smtClean="0"/>
                        <a:t>July 9th</a:t>
                      </a:r>
                      <a:endParaRPr lang="en-US" sz="1400" dirty="0"/>
                    </a:p>
                  </a:txBody>
                  <a:tcPr/>
                </a:tc>
                <a:tc>
                  <a:txBody>
                    <a:bodyPr/>
                    <a:lstStyle/>
                    <a:p>
                      <a:r>
                        <a:rPr lang="en-US" sz="1400" dirty="0" smtClean="0"/>
                        <a:t>Newnan</a:t>
                      </a:r>
                      <a:endParaRPr lang="en-US" sz="1400" dirty="0"/>
                    </a:p>
                  </a:txBody>
                  <a:tcPr/>
                </a:tc>
                <a:tc>
                  <a:txBody>
                    <a:bodyPr/>
                    <a:lstStyle/>
                    <a:p>
                      <a:endParaRPr lang="en-US" sz="1400" dirty="0">
                        <a:solidFill>
                          <a:srgbClr val="FF0000"/>
                        </a:solidFill>
                      </a:endParaRPr>
                    </a:p>
                  </a:txBody>
                  <a:tcPr>
                    <a:solidFill>
                      <a:schemeClr val="accent1"/>
                    </a:solidFill>
                  </a:tcPr>
                </a:tc>
                <a:tc>
                  <a:txBody>
                    <a:bodyPr/>
                    <a:lstStyle/>
                    <a:p>
                      <a:r>
                        <a:rPr lang="en-US" sz="1400" dirty="0" smtClean="0"/>
                        <a:t>Aug 13th</a:t>
                      </a:r>
                      <a:endParaRPr lang="en-US" sz="1400" dirty="0"/>
                    </a:p>
                  </a:txBody>
                  <a:tcPr/>
                </a:tc>
                <a:tc>
                  <a:txBody>
                    <a:bodyPr/>
                    <a:lstStyle/>
                    <a:p>
                      <a:r>
                        <a:rPr lang="en-US" sz="1400" dirty="0" smtClean="0"/>
                        <a:t>Norcross</a:t>
                      </a:r>
                      <a:endParaRPr lang="en-US" sz="1400" dirty="0"/>
                    </a:p>
                  </a:txBody>
                  <a:tcPr/>
                </a:tc>
                <a:tc>
                  <a:txBody>
                    <a:bodyPr/>
                    <a:lstStyle/>
                    <a:p>
                      <a:endParaRPr lang="en-US" sz="1400" dirty="0"/>
                    </a:p>
                  </a:txBody>
                  <a:tcPr>
                    <a:solidFill>
                      <a:schemeClr val="accent1"/>
                    </a:solidFill>
                  </a:tcPr>
                </a:tc>
                <a:tc>
                  <a:txBody>
                    <a:bodyPr/>
                    <a:lstStyle/>
                    <a:p>
                      <a:r>
                        <a:rPr lang="en-US" sz="1400" dirty="0" smtClean="0"/>
                        <a:t>Sept 10th</a:t>
                      </a:r>
                      <a:endParaRPr lang="en-US" sz="1400" dirty="0"/>
                    </a:p>
                  </a:txBody>
                  <a:tcPr/>
                </a:tc>
                <a:tc>
                  <a:txBody>
                    <a:bodyPr/>
                    <a:lstStyle/>
                    <a:p>
                      <a:r>
                        <a:rPr lang="en-US" sz="1400" dirty="0" smtClean="0"/>
                        <a:t>Tifton</a:t>
                      </a:r>
                      <a:endParaRPr lang="en-US" sz="1400" dirty="0"/>
                    </a:p>
                  </a:txBody>
                  <a:tcPr/>
                </a:tc>
                <a:extLst>
                  <a:ext uri="{0D108BD9-81ED-4DB2-BD59-A6C34878D82A}">
                    <a16:rowId xmlns:a16="http://schemas.microsoft.com/office/drawing/2014/main" xmlns="" val="215140240"/>
                  </a:ext>
                </a:extLst>
              </a:tr>
              <a:tr h="311462">
                <a:tc>
                  <a:txBody>
                    <a:bodyPr/>
                    <a:lstStyle/>
                    <a:p>
                      <a:r>
                        <a:rPr lang="en-US" sz="1400" dirty="0" smtClean="0"/>
                        <a:t>July 10th</a:t>
                      </a:r>
                      <a:endParaRPr lang="en-US" sz="1400" dirty="0"/>
                    </a:p>
                  </a:txBody>
                  <a:tcPr/>
                </a:tc>
                <a:tc>
                  <a:txBody>
                    <a:bodyPr/>
                    <a:lstStyle/>
                    <a:p>
                      <a:r>
                        <a:rPr lang="en-US" sz="1400" dirty="0" smtClean="0"/>
                        <a:t>Dunwoody</a:t>
                      </a:r>
                    </a:p>
                  </a:txBody>
                  <a:tcPr/>
                </a:tc>
                <a:tc>
                  <a:txBody>
                    <a:bodyPr/>
                    <a:lstStyle/>
                    <a:p>
                      <a:endParaRPr lang="en-US" sz="1400" dirty="0">
                        <a:solidFill>
                          <a:srgbClr val="FF0000"/>
                        </a:solidFill>
                      </a:endParaRPr>
                    </a:p>
                  </a:txBody>
                  <a:tcPr>
                    <a:solidFill>
                      <a:schemeClr val="accent1"/>
                    </a:solidFill>
                  </a:tcPr>
                </a:tc>
                <a:tc>
                  <a:txBody>
                    <a:bodyPr/>
                    <a:lstStyle/>
                    <a:p>
                      <a:r>
                        <a:rPr lang="en-US" sz="1400" dirty="0" smtClean="0"/>
                        <a:t>Aug 14th</a:t>
                      </a:r>
                      <a:endParaRPr lang="en-US" sz="1400" dirty="0"/>
                    </a:p>
                  </a:txBody>
                  <a:tcPr/>
                </a:tc>
                <a:tc>
                  <a:txBody>
                    <a:bodyPr/>
                    <a:lstStyle/>
                    <a:p>
                      <a:r>
                        <a:rPr lang="en-US" sz="1400" dirty="0" smtClean="0"/>
                        <a:t>Athens</a:t>
                      </a:r>
                      <a:endParaRPr lang="en-US" sz="1400" dirty="0"/>
                    </a:p>
                  </a:txBody>
                  <a:tcPr/>
                </a:tc>
                <a:tc>
                  <a:txBody>
                    <a:bodyPr/>
                    <a:lstStyle/>
                    <a:p>
                      <a:endParaRPr lang="en-US" sz="1400" dirty="0"/>
                    </a:p>
                  </a:txBody>
                  <a:tcPr>
                    <a:solidFill>
                      <a:schemeClr val="accent1"/>
                    </a:solidFill>
                  </a:tcPr>
                </a:tc>
                <a:tc>
                  <a:txBody>
                    <a:bodyPr/>
                    <a:lstStyle/>
                    <a:p>
                      <a:r>
                        <a:rPr lang="en-US" sz="1400" dirty="0" smtClean="0"/>
                        <a:t>Sept 11th</a:t>
                      </a:r>
                      <a:endParaRPr lang="en-US" sz="1400" dirty="0"/>
                    </a:p>
                  </a:txBody>
                  <a:tcPr/>
                </a:tc>
                <a:tc>
                  <a:txBody>
                    <a:bodyPr/>
                    <a:lstStyle/>
                    <a:p>
                      <a:r>
                        <a:rPr lang="en-US" sz="1400" dirty="0" smtClean="0"/>
                        <a:t>Valdosta</a:t>
                      </a:r>
                      <a:endParaRPr lang="en-US" sz="1400" dirty="0"/>
                    </a:p>
                  </a:txBody>
                  <a:tcPr/>
                </a:tc>
                <a:extLst>
                  <a:ext uri="{0D108BD9-81ED-4DB2-BD59-A6C34878D82A}">
                    <a16:rowId xmlns:a16="http://schemas.microsoft.com/office/drawing/2014/main" xmlns="" val="4291425844"/>
                  </a:ext>
                </a:extLst>
              </a:tr>
              <a:tr h="315775">
                <a:tc>
                  <a:txBody>
                    <a:bodyPr/>
                    <a:lstStyle/>
                    <a:p>
                      <a:r>
                        <a:rPr lang="en-US" sz="1400" dirty="0" smtClean="0"/>
                        <a:t>July 16th</a:t>
                      </a:r>
                      <a:endParaRPr lang="en-US" sz="1400" dirty="0"/>
                    </a:p>
                  </a:txBody>
                  <a:tcPr/>
                </a:tc>
                <a:tc>
                  <a:txBody>
                    <a:bodyPr/>
                    <a:lstStyle/>
                    <a:p>
                      <a:r>
                        <a:rPr lang="en-US" sz="1400" dirty="0" smtClean="0"/>
                        <a:t>Canton</a:t>
                      </a:r>
                      <a:endParaRPr lang="en-US" sz="1400" dirty="0"/>
                    </a:p>
                  </a:txBody>
                  <a:tcPr/>
                </a:tc>
                <a:tc>
                  <a:txBody>
                    <a:bodyPr/>
                    <a:lstStyle/>
                    <a:p>
                      <a:endParaRPr lang="en-US" sz="1400" dirty="0">
                        <a:solidFill>
                          <a:srgbClr val="FF0000"/>
                        </a:solidFill>
                      </a:endParaRPr>
                    </a:p>
                  </a:txBody>
                  <a:tcPr>
                    <a:solidFill>
                      <a:schemeClr val="accent1"/>
                    </a:solidFill>
                  </a:tcPr>
                </a:tc>
                <a:tc>
                  <a:txBody>
                    <a:bodyPr/>
                    <a:lstStyle/>
                    <a:p>
                      <a:r>
                        <a:rPr lang="en-US" sz="1400" dirty="0" smtClean="0"/>
                        <a:t>Aug 20th</a:t>
                      </a:r>
                      <a:endParaRPr lang="en-US" sz="1400" dirty="0"/>
                    </a:p>
                  </a:txBody>
                  <a:tcPr/>
                </a:tc>
                <a:tc>
                  <a:txBody>
                    <a:bodyPr/>
                    <a:lstStyle/>
                    <a:p>
                      <a:r>
                        <a:rPr lang="en-US" sz="1400" dirty="0" smtClean="0"/>
                        <a:t>Columbus</a:t>
                      </a:r>
                      <a:endParaRPr lang="en-US" sz="1400" dirty="0"/>
                    </a:p>
                  </a:txBody>
                  <a:tcPr/>
                </a:tc>
                <a:tc>
                  <a:txBody>
                    <a:bodyPr/>
                    <a:lstStyle/>
                    <a:p>
                      <a:endParaRPr lang="en-US" sz="1400" dirty="0"/>
                    </a:p>
                  </a:txBody>
                  <a:tcPr>
                    <a:solidFill>
                      <a:schemeClr val="accent1"/>
                    </a:solidFill>
                  </a:tcPr>
                </a:tc>
                <a:tc>
                  <a:txBody>
                    <a:bodyPr/>
                    <a:lstStyle/>
                    <a:p>
                      <a:r>
                        <a:rPr lang="en-US" sz="1400" dirty="0" smtClean="0"/>
                        <a:t>Sept 17th</a:t>
                      </a:r>
                      <a:endParaRPr lang="en-US" sz="1400" dirty="0"/>
                    </a:p>
                  </a:txBody>
                  <a:tcPr/>
                </a:tc>
                <a:tc>
                  <a:txBody>
                    <a:bodyPr/>
                    <a:lstStyle/>
                    <a:p>
                      <a:r>
                        <a:rPr lang="en-US" sz="1400" dirty="0" smtClean="0"/>
                        <a:t>Marietta</a:t>
                      </a:r>
                      <a:endParaRPr lang="en-US" sz="1400" dirty="0"/>
                    </a:p>
                  </a:txBody>
                  <a:tcPr/>
                </a:tc>
                <a:extLst>
                  <a:ext uri="{0D108BD9-81ED-4DB2-BD59-A6C34878D82A}">
                    <a16:rowId xmlns:a16="http://schemas.microsoft.com/office/drawing/2014/main" xmlns="" val="4068970749"/>
                  </a:ext>
                </a:extLst>
              </a:tr>
              <a:tr h="331878">
                <a:tc>
                  <a:txBody>
                    <a:bodyPr/>
                    <a:lstStyle/>
                    <a:p>
                      <a:r>
                        <a:rPr lang="en-US" sz="1400" dirty="0" smtClean="0"/>
                        <a:t>July 17th</a:t>
                      </a:r>
                      <a:endParaRPr lang="en-US" sz="1400" dirty="0"/>
                    </a:p>
                  </a:txBody>
                  <a:tcPr/>
                </a:tc>
                <a:tc>
                  <a:txBody>
                    <a:bodyPr/>
                    <a:lstStyle/>
                    <a:p>
                      <a:r>
                        <a:rPr lang="en-US" sz="1400" dirty="0" smtClean="0"/>
                        <a:t>Atlanta</a:t>
                      </a:r>
                      <a:endParaRPr lang="en-US" sz="1400" dirty="0"/>
                    </a:p>
                  </a:txBody>
                  <a:tcPr/>
                </a:tc>
                <a:tc>
                  <a:txBody>
                    <a:bodyPr/>
                    <a:lstStyle/>
                    <a:p>
                      <a:endParaRPr lang="en-US" sz="1400" dirty="0">
                        <a:solidFill>
                          <a:srgbClr val="FF0000"/>
                        </a:solidFill>
                      </a:endParaRPr>
                    </a:p>
                  </a:txBody>
                  <a:tcPr>
                    <a:solidFill>
                      <a:schemeClr val="accent1"/>
                    </a:solidFill>
                  </a:tcPr>
                </a:tc>
                <a:tc>
                  <a:txBody>
                    <a:bodyPr/>
                    <a:lstStyle/>
                    <a:p>
                      <a:r>
                        <a:rPr lang="en-US" sz="1400" dirty="0" smtClean="0"/>
                        <a:t>Aug 22nd</a:t>
                      </a:r>
                      <a:endParaRPr lang="en-US" sz="1400" dirty="0"/>
                    </a:p>
                  </a:txBody>
                  <a:tcPr/>
                </a:tc>
                <a:tc>
                  <a:txBody>
                    <a:bodyPr/>
                    <a:lstStyle/>
                    <a:p>
                      <a:r>
                        <a:rPr lang="en-US" sz="1400" dirty="0" smtClean="0"/>
                        <a:t>Augusta</a:t>
                      </a:r>
                      <a:endParaRPr lang="en-US" sz="1400" dirty="0"/>
                    </a:p>
                  </a:txBody>
                  <a:tcPr/>
                </a:tc>
                <a:tc>
                  <a:txBody>
                    <a:bodyPr/>
                    <a:lstStyle/>
                    <a:p>
                      <a:endParaRPr lang="en-US" sz="1400" dirty="0"/>
                    </a:p>
                  </a:txBody>
                  <a:tcPr>
                    <a:solidFill>
                      <a:schemeClr val="accent1"/>
                    </a:solidFill>
                  </a:tcPr>
                </a:tc>
                <a:tc>
                  <a:txBody>
                    <a:bodyPr/>
                    <a:lstStyle/>
                    <a:p>
                      <a:r>
                        <a:rPr lang="en-US" sz="1400" dirty="0" smtClean="0"/>
                        <a:t>Sept 18th</a:t>
                      </a:r>
                      <a:endParaRPr lang="en-US" sz="1400" dirty="0"/>
                    </a:p>
                  </a:txBody>
                  <a:tcPr/>
                </a:tc>
                <a:tc>
                  <a:txBody>
                    <a:bodyPr/>
                    <a:lstStyle/>
                    <a:p>
                      <a:r>
                        <a:rPr lang="en-US" sz="1400" dirty="0" smtClean="0"/>
                        <a:t>Gwinnett</a:t>
                      </a:r>
                      <a:endParaRPr lang="en-US" sz="1400" dirty="0"/>
                    </a:p>
                  </a:txBody>
                  <a:tcPr/>
                </a:tc>
                <a:extLst>
                  <a:ext uri="{0D108BD9-81ED-4DB2-BD59-A6C34878D82A}">
                    <a16:rowId xmlns:a16="http://schemas.microsoft.com/office/drawing/2014/main" xmlns="" val="963438020"/>
                  </a:ext>
                </a:extLst>
              </a:tr>
              <a:tr h="287884">
                <a:tc>
                  <a:txBody>
                    <a:bodyPr/>
                    <a:lstStyle/>
                    <a:p>
                      <a:r>
                        <a:rPr lang="en-US" sz="1400" dirty="0" smtClean="0"/>
                        <a:t>July 18th</a:t>
                      </a:r>
                      <a:endParaRPr lang="en-US" sz="1400" dirty="0"/>
                    </a:p>
                  </a:txBody>
                  <a:tcPr/>
                </a:tc>
                <a:tc>
                  <a:txBody>
                    <a:bodyPr/>
                    <a:lstStyle/>
                    <a:p>
                      <a:r>
                        <a:rPr lang="en-US" sz="1400" dirty="0" smtClean="0"/>
                        <a:t>Rome</a:t>
                      </a:r>
                      <a:endParaRPr lang="en-US" sz="1400" dirty="0"/>
                    </a:p>
                  </a:txBody>
                  <a:tcPr/>
                </a:tc>
                <a:tc>
                  <a:txBody>
                    <a:bodyPr/>
                    <a:lstStyle/>
                    <a:p>
                      <a:endParaRPr lang="en-US" sz="1400" dirty="0">
                        <a:solidFill>
                          <a:srgbClr val="FF0000"/>
                        </a:solidFill>
                      </a:endParaRPr>
                    </a:p>
                  </a:txBody>
                  <a:tcPr>
                    <a:solidFill>
                      <a:schemeClr val="accent1"/>
                    </a:solidFill>
                  </a:tcPr>
                </a:tc>
                <a:tc>
                  <a:txBody>
                    <a:bodyPr/>
                    <a:lstStyle/>
                    <a:p>
                      <a:r>
                        <a:rPr lang="en-US" sz="1400" dirty="0" smtClean="0"/>
                        <a:t>Aug 27th</a:t>
                      </a:r>
                      <a:endParaRPr lang="en-US" sz="1400" dirty="0"/>
                    </a:p>
                  </a:txBody>
                  <a:tcPr/>
                </a:tc>
                <a:tc>
                  <a:txBody>
                    <a:bodyPr/>
                    <a:lstStyle/>
                    <a:p>
                      <a:r>
                        <a:rPr lang="en-US" sz="1400" dirty="0" smtClean="0"/>
                        <a:t>Atlanta</a:t>
                      </a:r>
                      <a:endParaRPr lang="en-US" sz="1400" dirty="0"/>
                    </a:p>
                  </a:txBody>
                  <a:tcPr/>
                </a:tc>
                <a:tc>
                  <a:txBody>
                    <a:bodyPr/>
                    <a:lstStyle/>
                    <a:p>
                      <a:endParaRPr lang="en-US" sz="1400" dirty="0"/>
                    </a:p>
                  </a:txBody>
                  <a:tcPr>
                    <a:solidFill>
                      <a:schemeClr val="accent1"/>
                    </a:solidFill>
                  </a:tcPr>
                </a:tc>
                <a:tc>
                  <a:txBody>
                    <a:bodyPr/>
                    <a:lstStyle/>
                    <a:p>
                      <a:r>
                        <a:rPr lang="en-US" sz="1400" dirty="0" smtClean="0"/>
                        <a:t>Sept 19th</a:t>
                      </a:r>
                      <a:endParaRPr lang="en-US" sz="1400" dirty="0"/>
                    </a:p>
                  </a:txBody>
                  <a:tcPr/>
                </a:tc>
                <a:tc>
                  <a:txBody>
                    <a:bodyPr/>
                    <a:lstStyle/>
                    <a:p>
                      <a:r>
                        <a:rPr lang="en-US" sz="1400" dirty="0" smtClean="0"/>
                        <a:t>Macon</a:t>
                      </a:r>
                      <a:endParaRPr lang="en-US" sz="1400" dirty="0"/>
                    </a:p>
                  </a:txBody>
                  <a:tcPr/>
                </a:tc>
              </a:tr>
              <a:tr h="287884">
                <a:tc>
                  <a:txBody>
                    <a:bodyPr/>
                    <a:lstStyle/>
                    <a:p>
                      <a:r>
                        <a:rPr lang="en-US" sz="1400" dirty="0" smtClean="0"/>
                        <a:t>July 23rd</a:t>
                      </a:r>
                      <a:endParaRPr lang="en-US" sz="1400" dirty="0"/>
                    </a:p>
                  </a:txBody>
                  <a:tcPr/>
                </a:tc>
                <a:tc>
                  <a:txBody>
                    <a:bodyPr/>
                    <a:lstStyle/>
                    <a:p>
                      <a:r>
                        <a:rPr lang="en-US" sz="1400" dirty="0" smtClean="0"/>
                        <a:t>Savannah</a:t>
                      </a:r>
                    </a:p>
                  </a:txBody>
                  <a:tcPr/>
                </a:tc>
                <a:tc>
                  <a:txBody>
                    <a:bodyPr/>
                    <a:lstStyle/>
                    <a:p>
                      <a:endParaRPr lang="en-US" sz="1400" dirty="0">
                        <a:solidFill>
                          <a:srgbClr val="FF0000"/>
                        </a:solidFill>
                      </a:endParaRPr>
                    </a:p>
                  </a:txBody>
                  <a:tcPr>
                    <a:solidFill>
                      <a:schemeClr val="accent1"/>
                    </a:solidFill>
                  </a:tcPr>
                </a:tc>
                <a:tc>
                  <a:txBody>
                    <a:bodyPr/>
                    <a:lstStyle/>
                    <a:p>
                      <a:r>
                        <a:rPr lang="en-US" sz="1400" dirty="0" smtClean="0"/>
                        <a:t>Aug 28th</a:t>
                      </a:r>
                      <a:endParaRPr lang="en-US" sz="1400" dirty="0"/>
                    </a:p>
                  </a:txBody>
                  <a:tcPr/>
                </a:tc>
                <a:tc>
                  <a:txBody>
                    <a:bodyPr/>
                    <a:lstStyle/>
                    <a:p>
                      <a:r>
                        <a:rPr lang="en-US" sz="1400" dirty="0" smtClean="0"/>
                        <a:t>Dunwoody</a:t>
                      </a:r>
                      <a:endParaRPr lang="en-US" sz="1400" dirty="0"/>
                    </a:p>
                  </a:txBody>
                  <a:tcPr/>
                </a:tc>
                <a:tc>
                  <a:txBody>
                    <a:bodyPr/>
                    <a:lstStyle/>
                    <a:p>
                      <a:endParaRPr lang="en-US" sz="1400" dirty="0"/>
                    </a:p>
                  </a:txBody>
                  <a:tcPr>
                    <a:solidFill>
                      <a:schemeClr val="accent1"/>
                    </a:solidFill>
                  </a:tcPr>
                </a:tc>
                <a:tc>
                  <a:txBody>
                    <a:bodyPr/>
                    <a:lstStyle/>
                    <a:p>
                      <a:r>
                        <a:rPr lang="en-US" sz="1400" dirty="0" smtClean="0"/>
                        <a:t>Sept 25th</a:t>
                      </a:r>
                      <a:endParaRPr lang="en-US" sz="1400" dirty="0"/>
                    </a:p>
                  </a:txBody>
                  <a:tcPr/>
                </a:tc>
                <a:tc>
                  <a:txBody>
                    <a:bodyPr/>
                    <a:lstStyle/>
                    <a:p>
                      <a:r>
                        <a:rPr lang="en-US" sz="1400" dirty="0" smtClean="0"/>
                        <a:t>Albany</a:t>
                      </a:r>
                      <a:endParaRPr lang="en-US" sz="1400" dirty="0"/>
                    </a:p>
                  </a:txBody>
                  <a:tcPr/>
                </a:tc>
                <a:extLst>
                  <a:ext uri="{0D108BD9-81ED-4DB2-BD59-A6C34878D82A}">
                    <a16:rowId xmlns:a16="http://schemas.microsoft.com/office/drawing/2014/main" xmlns="" val="3930638229"/>
                  </a:ext>
                </a:extLst>
              </a:tr>
              <a:tr h="316638">
                <a:tc>
                  <a:txBody>
                    <a:bodyPr/>
                    <a:lstStyle/>
                    <a:p>
                      <a:r>
                        <a:rPr lang="en-US" sz="1400" dirty="0" smtClean="0"/>
                        <a:t>July 24th</a:t>
                      </a:r>
                      <a:endParaRPr lang="en-US" sz="1400" dirty="0"/>
                    </a:p>
                  </a:txBody>
                  <a:tcPr/>
                </a:tc>
                <a:tc>
                  <a:txBody>
                    <a:bodyPr/>
                    <a:lstStyle/>
                    <a:p>
                      <a:r>
                        <a:rPr lang="en-US" sz="1400" dirty="0" smtClean="0"/>
                        <a:t>Savannah</a:t>
                      </a:r>
                      <a:endParaRPr lang="en-US" sz="1400" dirty="0"/>
                    </a:p>
                  </a:txBody>
                  <a:tcPr/>
                </a:tc>
                <a:tc>
                  <a:txBody>
                    <a:bodyPr/>
                    <a:lstStyle/>
                    <a:p>
                      <a:endParaRPr lang="en-US" sz="1400" dirty="0">
                        <a:solidFill>
                          <a:srgbClr val="FF0000"/>
                        </a:solidFill>
                      </a:endParaRPr>
                    </a:p>
                  </a:txBody>
                  <a:tcPr>
                    <a:solidFill>
                      <a:schemeClr val="accent1"/>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chemeClr val="accent1"/>
                    </a:solidFill>
                  </a:tcPr>
                </a:tc>
                <a:tc>
                  <a:txBody>
                    <a:bodyPr/>
                    <a:lstStyle/>
                    <a:p>
                      <a:endParaRPr lang="en-US" sz="1400" dirty="0"/>
                    </a:p>
                  </a:txBody>
                  <a:tcPr/>
                </a:tc>
                <a:tc>
                  <a:txBody>
                    <a:bodyPr/>
                    <a:lstStyle/>
                    <a:p>
                      <a:endParaRPr lang="en-US" sz="1400" dirty="0"/>
                    </a:p>
                  </a:txBody>
                  <a:tcPr/>
                </a:tc>
              </a:tr>
              <a:tr h="316638">
                <a:tc>
                  <a:txBody>
                    <a:bodyPr/>
                    <a:lstStyle/>
                    <a:p>
                      <a:r>
                        <a:rPr lang="en-US" sz="1400" dirty="0" smtClean="0"/>
                        <a:t>July 30th</a:t>
                      </a:r>
                      <a:endParaRPr lang="en-US" sz="1400" dirty="0"/>
                    </a:p>
                  </a:txBody>
                  <a:tcPr/>
                </a:tc>
                <a:tc>
                  <a:txBody>
                    <a:bodyPr/>
                    <a:lstStyle/>
                    <a:p>
                      <a:r>
                        <a:rPr lang="en-US" sz="1400" dirty="0" smtClean="0"/>
                        <a:t>Gainesville</a:t>
                      </a:r>
                      <a:endParaRPr lang="en-US" sz="1400" dirty="0"/>
                    </a:p>
                  </a:txBody>
                  <a:tcPr/>
                </a:tc>
                <a:tc>
                  <a:txBody>
                    <a:bodyPr/>
                    <a:lstStyle/>
                    <a:p>
                      <a:endParaRPr lang="en-US" sz="1400" dirty="0">
                        <a:solidFill>
                          <a:srgbClr val="FF0000"/>
                        </a:solidFill>
                      </a:endParaRPr>
                    </a:p>
                  </a:txBody>
                  <a:tcPr>
                    <a:solidFill>
                      <a:schemeClr val="accent1"/>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chemeClr val="accent1"/>
                    </a:solidFill>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xmlns="" val="2667062603"/>
                  </a:ext>
                </a:extLst>
              </a:tr>
              <a:tr h="316638">
                <a:tc>
                  <a:txBody>
                    <a:bodyPr/>
                    <a:lstStyle/>
                    <a:p>
                      <a:r>
                        <a:rPr lang="en-US" sz="1400" dirty="0" smtClean="0"/>
                        <a:t>July 31st</a:t>
                      </a:r>
                      <a:endParaRPr lang="en-US" sz="1400" dirty="0"/>
                    </a:p>
                  </a:txBody>
                  <a:tcPr/>
                </a:tc>
                <a:tc>
                  <a:txBody>
                    <a:bodyPr/>
                    <a:lstStyle/>
                    <a:p>
                      <a:r>
                        <a:rPr lang="en-US" sz="1400" dirty="0" smtClean="0"/>
                        <a:t>Atlanta</a:t>
                      </a:r>
                      <a:endParaRPr lang="en-US" sz="1400" dirty="0"/>
                    </a:p>
                  </a:txBody>
                  <a:tcPr/>
                </a:tc>
                <a:tc>
                  <a:txBody>
                    <a:bodyPr/>
                    <a:lstStyle/>
                    <a:p>
                      <a:endParaRPr lang="en-US" sz="1400" dirty="0">
                        <a:solidFill>
                          <a:srgbClr val="FF0000"/>
                        </a:solidFill>
                      </a:endParaRPr>
                    </a:p>
                  </a:txBody>
                  <a:tcPr>
                    <a:solidFill>
                      <a:schemeClr val="accent1"/>
                    </a:solidFill>
                  </a:tcPr>
                </a:tc>
                <a:tc>
                  <a:txBody>
                    <a:bodyPr/>
                    <a:lstStyle/>
                    <a:p>
                      <a:endParaRPr lang="en-US" sz="1400" dirty="0"/>
                    </a:p>
                  </a:txBody>
                  <a:tcPr/>
                </a:tc>
                <a:tc>
                  <a:txBody>
                    <a:bodyPr/>
                    <a:lstStyle/>
                    <a:p>
                      <a:endParaRPr lang="en-US" sz="1400" dirty="0"/>
                    </a:p>
                  </a:txBody>
                  <a:tcPr/>
                </a:tc>
                <a:tc>
                  <a:txBody>
                    <a:bodyPr/>
                    <a:lstStyle/>
                    <a:p>
                      <a:endParaRPr lang="en-US" sz="1400" dirty="0"/>
                    </a:p>
                  </a:txBody>
                  <a:tcPr>
                    <a:solidFill>
                      <a:schemeClr val="accent1"/>
                    </a:solidFill>
                  </a:tcPr>
                </a:tc>
                <a:tc>
                  <a:txBody>
                    <a:bodyPr/>
                    <a:lstStyle/>
                    <a:p>
                      <a:endParaRPr lang="en-US" sz="1400" dirty="0"/>
                    </a:p>
                  </a:txBody>
                  <a:tcPr/>
                </a:tc>
                <a:tc>
                  <a:txBody>
                    <a:bodyPr/>
                    <a:lstStyle/>
                    <a:p>
                      <a:endParaRPr lang="en-US" sz="1400" dirty="0"/>
                    </a:p>
                  </a:txBody>
                  <a:tcPr/>
                </a:tc>
              </a:tr>
            </a:tbl>
          </a:graphicData>
        </a:graphic>
      </p:graphicFrame>
      <p:sp>
        <p:nvSpPr>
          <p:cNvPr id="7" name="Speech Bubble: Oval 6">
            <a:extLst>
              <a:ext uri="{FF2B5EF4-FFF2-40B4-BE49-F238E27FC236}">
                <a16:creationId xmlns:a16="http://schemas.microsoft.com/office/drawing/2014/main" xmlns="" id="{682C8D37-4023-4C34-BA38-D5EDDA84FE31}"/>
              </a:ext>
            </a:extLst>
          </p:cNvPr>
          <p:cNvSpPr/>
          <p:nvPr/>
        </p:nvSpPr>
        <p:spPr>
          <a:xfrm>
            <a:off x="9889884" y="1541382"/>
            <a:ext cx="1600200" cy="751678"/>
          </a:xfrm>
          <a:prstGeom prst="wedgeEllipseCallout">
            <a:avLst>
              <a:gd name="adj1" fmla="val -76692"/>
              <a:gd name="adj2" fmla="val -112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REGISTER HERE!</a:t>
            </a:r>
          </a:p>
        </p:txBody>
      </p:sp>
    </p:spTree>
    <p:extLst>
      <p:ext uri="{BB962C8B-B14F-4D97-AF65-F5344CB8AC3E}">
        <p14:creationId xmlns:p14="http://schemas.microsoft.com/office/powerpoint/2010/main" val="43974770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D4083-31D9-468F-B244-F7F173B22EEB}"/>
              </a:ext>
            </a:extLst>
          </p:cNvPr>
          <p:cNvSpPr>
            <a:spLocks noGrp="1"/>
          </p:cNvSpPr>
          <p:nvPr>
            <p:ph type="title"/>
          </p:nvPr>
        </p:nvSpPr>
        <p:spPr/>
        <p:txBody>
          <a:bodyPr/>
          <a:lstStyle/>
          <a:p>
            <a:r>
              <a:rPr lang="en-US" dirty="0" smtClean="0"/>
              <a:t>2018 ISPSC Training </a:t>
            </a:r>
            <a:r>
              <a:rPr lang="en-US" dirty="0"/>
              <a:t>Workshops</a:t>
            </a:r>
          </a:p>
        </p:txBody>
      </p:sp>
      <p:sp>
        <p:nvSpPr>
          <p:cNvPr id="3" name="Content Placeholder 2">
            <a:extLst>
              <a:ext uri="{FF2B5EF4-FFF2-40B4-BE49-F238E27FC236}">
                <a16:creationId xmlns:a16="http://schemas.microsoft.com/office/drawing/2014/main" xmlns="" id="{53B3D06F-66B0-41D1-B863-A9406FEB5E4E}"/>
              </a:ext>
            </a:extLst>
          </p:cNvPr>
          <p:cNvSpPr>
            <a:spLocks noGrp="1"/>
          </p:cNvSpPr>
          <p:nvPr>
            <p:ph sz="quarter" idx="1"/>
          </p:nvPr>
        </p:nvSpPr>
        <p:spPr>
          <a:xfrm>
            <a:off x="812588" y="1589567"/>
            <a:ext cx="10692024" cy="4572000"/>
          </a:xfrm>
        </p:spPr>
        <p:txBody>
          <a:bodyPr>
            <a:normAutofit/>
          </a:bodyPr>
          <a:lstStyle/>
          <a:p>
            <a:r>
              <a:rPr lang="en-US" sz="2400" dirty="0" smtClean="0"/>
              <a:t>ISPSC </a:t>
            </a:r>
            <a:r>
              <a:rPr lang="en-US" sz="2400" dirty="0"/>
              <a:t>Training </a:t>
            </a:r>
            <a:r>
              <a:rPr lang="en-US" sz="2400" dirty="0" smtClean="0"/>
              <a:t>Contact: Brendan </a:t>
            </a:r>
            <a:r>
              <a:rPr lang="en-US" sz="2400" dirty="0"/>
              <a:t>Sexton, </a:t>
            </a:r>
            <a:r>
              <a:rPr lang="en-US" sz="2400" dirty="0" smtClean="0">
                <a:hlinkClick r:id="rId2"/>
              </a:rPr>
              <a:t>brendan.sexton@dca.ga.gov</a:t>
            </a:r>
            <a:endParaRPr lang="en-US" sz="2400" dirty="0"/>
          </a:p>
          <a:p>
            <a:endParaRPr lang="en-US" sz="2400"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812" y="2133600"/>
            <a:ext cx="3505200" cy="4536141"/>
          </a:xfrm>
          <a:prstGeom prst="rect">
            <a:avLst/>
          </a:prstGeom>
        </p:spPr>
      </p:pic>
      <p:sp>
        <p:nvSpPr>
          <p:cNvPr id="6" name="TextBox 5"/>
          <p:cNvSpPr txBox="1"/>
          <p:nvPr/>
        </p:nvSpPr>
        <p:spPr>
          <a:xfrm>
            <a:off x="6767738" y="2321295"/>
            <a:ext cx="3124200" cy="3108543"/>
          </a:xfrm>
          <a:prstGeom prst="rect">
            <a:avLst/>
          </a:prstGeom>
          <a:noFill/>
        </p:spPr>
        <p:txBody>
          <a:bodyPr wrap="square" rtlCol="0">
            <a:spAutoFit/>
          </a:bodyPr>
          <a:lstStyle/>
          <a:p>
            <a:pPr algn="ctr"/>
            <a:r>
              <a:rPr lang="en-US" sz="2800" b="1" u="sng" dirty="0" smtClean="0">
                <a:solidFill>
                  <a:srgbClr val="00B0F0"/>
                </a:solidFill>
              </a:rPr>
              <a:t>Training Dates </a:t>
            </a:r>
          </a:p>
          <a:p>
            <a:pPr marL="285750" indent="-285750">
              <a:buFont typeface="Arial" panose="020B0604020202020204" pitchFamily="34" charset="0"/>
              <a:buChar char="•"/>
            </a:pPr>
            <a:r>
              <a:rPr lang="en-US" sz="2800" dirty="0" smtClean="0">
                <a:solidFill>
                  <a:srgbClr val="00B0F0"/>
                </a:solidFill>
              </a:rPr>
              <a:t>Oct 9</a:t>
            </a:r>
            <a:r>
              <a:rPr lang="en-US" sz="2800" baseline="30000" dirty="0" smtClean="0">
                <a:solidFill>
                  <a:srgbClr val="00B0F0"/>
                </a:solidFill>
              </a:rPr>
              <a:t>th</a:t>
            </a:r>
            <a:r>
              <a:rPr lang="en-US" sz="2800" dirty="0" smtClean="0">
                <a:solidFill>
                  <a:srgbClr val="00B0F0"/>
                </a:solidFill>
              </a:rPr>
              <a:t> Alpharetta</a:t>
            </a:r>
          </a:p>
          <a:p>
            <a:pPr marL="285750" indent="-285750">
              <a:buFont typeface="Arial" panose="020B0604020202020204" pitchFamily="34" charset="0"/>
              <a:buChar char="•"/>
            </a:pPr>
            <a:r>
              <a:rPr lang="en-US" sz="2800" dirty="0" smtClean="0">
                <a:solidFill>
                  <a:srgbClr val="00B0F0"/>
                </a:solidFill>
              </a:rPr>
              <a:t>Oct 11</a:t>
            </a:r>
            <a:r>
              <a:rPr lang="en-US" sz="2800" baseline="30000" dirty="0" smtClean="0">
                <a:solidFill>
                  <a:srgbClr val="00B0F0"/>
                </a:solidFill>
              </a:rPr>
              <a:t>th</a:t>
            </a:r>
            <a:r>
              <a:rPr lang="en-US" sz="2800" dirty="0" smtClean="0">
                <a:solidFill>
                  <a:srgbClr val="00B0F0"/>
                </a:solidFill>
              </a:rPr>
              <a:t> Savannah</a:t>
            </a:r>
          </a:p>
          <a:p>
            <a:pPr marL="285750" indent="-285750">
              <a:buFont typeface="Arial" panose="020B0604020202020204" pitchFamily="34" charset="0"/>
              <a:buChar char="•"/>
            </a:pPr>
            <a:r>
              <a:rPr lang="en-US" sz="2800" dirty="0" smtClean="0">
                <a:solidFill>
                  <a:srgbClr val="00B0F0"/>
                </a:solidFill>
              </a:rPr>
              <a:t>Oct 21</a:t>
            </a:r>
            <a:r>
              <a:rPr lang="en-US" sz="2800" baseline="30000" dirty="0" smtClean="0">
                <a:solidFill>
                  <a:srgbClr val="00B0F0"/>
                </a:solidFill>
              </a:rPr>
              <a:t>st</a:t>
            </a:r>
            <a:r>
              <a:rPr lang="en-US" sz="2800" dirty="0" smtClean="0">
                <a:solidFill>
                  <a:srgbClr val="00B0F0"/>
                </a:solidFill>
              </a:rPr>
              <a:t> Dallas</a:t>
            </a:r>
          </a:p>
          <a:p>
            <a:pPr marL="285750" indent="-285750">
              <a:buFont typeface="Arial" panose="020B0604020202020204" pitchFamily="34" charset="0"/>
              <a:buChar char="•"/>
            </a:pPr>
            <a:r>
              <a:rPr lang="en-US" sz="2800" dirty="0" smtClean="0">
                <a:solidFill>
                  <a:srgbClr val="00B0F0"/>
                </a:solidFill>
              </a:rPr>
              <a:t>Oct 22</a:t>
            </a:r>
            <a:r>
              <a:rPr lang="en-US" sz="2800" baseline="30000" dirty="0" smtClean="0">
                <a:solidFill>
                  <a:srgbClr val="00B0F0"/>
                </a:solidFill>
              </a:rPr>
              <a:t>nd</a:t>
            </a:r>
            <a:r>
              <a:rPr lang="en-US" sz="2800" dirty="0" smtClean="0">
                <a:solidFill>
                  <a:srgbClr val="00B0F0"/>
                </a:solidFill>
              </a:rPr>
              <a:t> Decatur</a:t>
            </a:r>
          </a:p>
          <a:p>
            <a:pPr marL="285750" indent="-285750">
              <a:buFont typeface="Arial" panose="020B0604020202020204" pitchFamily="34" charset="0"/>
              <a:buChar char="•"/>
            </a:pPr>
            <a:r>
              <a:rPr lang="en-US" sz="2800" dirty="0" smtClean="0">
                <a:solidFill>
                  <a:srgbClr val="00B0F0"/>
                </a:solidFill>
              </a:rPr>
              <a:t>Dec 4</a:t>
            </a:r>
            <a:r>
              <a:rPr lang="en-US" sz="2800" baseline="30000" dirty="0" smtClean="0">
                <a:solidFill>
                  <a:srgbClr val="00B0F0"/>
                </a:solidFill>
              </a:rPr>
              <a:t>th</a:t>
            </a:r>
            <a:r>
              <a:rPr lang="en-US" sz="2800" dirty="0" smtClean="0">
                <a:solidFill>
                  <a:srgbClr val="00B0F0"/>
                </a:solidFill>
              </a:rPr>
              <a:t> Columbus</a:t>
            </a:r>
          </a:p>
          <a:p>
            <a:pPr marL="285750" indent="-285750">
              <a:buFont typeface="Arial" panose="020B0604020202020204" pitchFamily="34" charset="0"/>
              <a:buChar char="•"/>
            </a:pPr>
            <a:r>
              <a:rPr lang="en-US" sz="2800" dirty="0" smtClean="0">
                <a:solidFill>
                  <a:srgbClr val="00B0F0"/>
                </a:solidFill>
              </a:rPr>
              <a:t>Dec 5</a:t>
            </a:r>
            <a:r>
              <a:rPr lang="en-US" sz="2800" baseline="30000" dirty="0" smtClean="0">
                <a:solidFill>
                  <a:srgbClr val="00B0F0"/>
                </a:solidFill>
              </a:rPr>
              <a:t>th</a:t>
            </a:r>
            <a:r>
              <a:rPr lang="en-US" sz="2800" dirty="0" smtClean="0">
                <a:solidFill>
                  <a:srgbClr val="00B0F0"/>
                </a:solidFill>
              </a:rPr>
              <a:t> Macon</a:t>
            </a:r>
          </a:p>
        </p:txBody>
      </p:sp>
    </p:spTree>
    <p:extLst>
      <p:ext uri="{BB962C8B-B14F-4D97-AF65-F5344CB8AC3E}">
        <p14:creationId xmlns:p14="http://schemas.microsoft.com/office/powerpoint/2010/main" val="374250725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4012" y="304800"/>
            <a:ext cx="4572000" cy="586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849222" y="304800"/>
            <a:ext cx="10535561" cy="990600"/>
          </a:xfrm>
        </p:spPr>
        <p:txBody>
          <a:bodyPr>
            <a:normAutofit fontScale="90000"/>
          </a:bodyPr>
          <a:lstStyle/>
          <a:p>
            <a:pPr eaLnBrk="1" hangingPunct="1"/>
            <a:r>
              <a:rPr lang="en-US" dirty="0"/>
              <a:t/>
            </a:r>
            <a:br>
              <a:rPr lang="en-US" dirty="0"/>
            </a:br>
            <a:r>
              <a:rPr lang="en-US" dirty="0"/>
              <a:t>Contact Information</a:t>
            </a:r>
            <a:br>
              <a:rPr lang="en-US" dirty="0"/>
            </a:br>
            <a:endParaRPr lang="en-US" dirty="0"/>
          </a:p>
        </p:txBody>
      </p:sp>
      <p:sp>
        <p:nvSpPr>
          <p:cNvPr id="7171" name="Rectangle 3"/>
          <p:cNvSpPr>
            <a:spLocks noGrp="1" noChangeArrowheads="1"/>
          </p:cNvSpPr>
          <p:nvPr>
            <p:ph sz="quarter" idx="1"/>
          </p:nvPr>
        </p:nvSpPr>
        <p:spPr>
          <a:xfrm>
            <a:off x="682817" y="1600200"/>
            <a:ext cx="10868369" cy="4638339"/>
          </a:xfrm>
        </p:spPr>
        <p:txBody>
          <a:bodyPr>
            <a:normAutofit lnSpcReduction="10000"/>
          </a:bodyPr>
          <a:lstStyle/>
          <a:p>
            <a:pPr marL="0" indent="0">
              <a:lnSpc>
                <a:spcPct val="90000"/>
              </a:lnSpc>
              <a:buNone/>
              <a:defRPr/>
            </a:pPr>
            <a:r>
              <a:rPr lang="en-US" sz="2800" dirty="0">
                <a:solidFill>
                  <a:srgbClr val="B95B22"/>
                </a:solidFill>
              </a:rPr>
              <a:t>GA Department of Community Affairs</a:t>
            </a:r>
          </a:p>
          <a:p>
            <a:pPr marL="0" lvl="1" indent="0">
              <a:lnSpc>
                <a:spcPct val="90000"/>
              </a:lnSpc>
              <a:buNone/>
              <a:defRPr/>
            </a:pPr>
            <a:r>
              <a:rPr lang="en-US" sz="2800" dirty="0"/>
              <a:t>Codes and Industrialized Buildings</a:t>
            </a:r>
          </a:p>
          <a:p>
            <a:pPr marL="0" lvl="1" indent="0">
              <a:lnSpc>
                <a:spcPct val="90000"/>
              </a:lnSpc>
              <a:buNone/>
              <a:defRPr/>
            </a:pPr>
            <a:r>
              <a:rPr lang="en-US" sz="2800" dirty="0"/>
              <a:t>60 Executive Park South, NE</a:t>
            </a:r>
          </a:p>
          <a:p>
            <a:pPr marL="0" lvl="1" indent="0">
              <a:lnSpc>
                <a:spcPct val="90000"/>
              </a:lnSpc>
              <a:buNone/>
              <a:defRPr/>
            </a:pPr>
            <a:r>
              <a:rPr lang="en-US" sz="2800" dirty="0"/>
              <a:t>Atlanta, Georgia 30329-2231</a:t>
            </a:r>
          </a:p>
          <a:p>
            <a:pPr marL="461963" lvl="2" indent="0">
              <a:lnSpc>
                <a:spcPct val="90000"/>
              </a:lnSpc>
              <a:buNone/>
              <a:defRPr/>
            </a:pPr>
            <a:endParaRPr lang="en-US" sz="2800" dirty="0"/>
          </a:p>
          <a:p>
            <a:pPr marL="461963" lvl="2" indent="0">
              <a:lnSpc>
                <a:spcPct val="90000"/>
              </a:lnSpc>
              <a:buNone/>
              <a:defRPr/>
            </a:pPr>
            <a:r>
              <a:rPr lang="en-US" sz="2800" dirty="0"/>
              <a:t>Phone: (404) 679-3118</a:t>
            </a:r>
          </a:p>
          <a:p>
            <a:pPr marL="461963" lvl="2" indent="0">
              <a:lnSpc>
                <a:spcPct val="90000"/>
              </a:lnSpc>
              <a:buNone/>
              <a:defRPr/>
            </a:pPr>
            <a:r>
              <a:rPr lang="en-US" sz="2800" dirty="0">
                <a:solidFill>
                  <a:schemeClr val="tx1">
                    <a:lumMod val="50000"/>
                    <a:lumOff val="50000"/>
                  </a:schemeClr>
                </a:solidFill>
              </a:rPr>
              <a:t>Web: www.dca.ga.gov</a:t>
            </a:r>
          </a:p>
          <a:p>
            <a:pPr marL="461963" lvl="2" indent="0">
              <a:lnSpc>
                <a:spcPct val="90000"/>
              </a:lnSpc>
              <a:buNone/>
              <a:defRPr/>
            </a:pPr>
            <a:r>
              <a:rPr lang="en-US" sz="2800" dirty="0">
                <a:solidFill>
                  <a:schemeClr val="tx1">
                    <a:lumMod val="50000"/>
                    <a:lumOff val="50000"/>
                  </a:schemeClr>
                </a:solidFill>
              </a:rPr>
              <a:t>Email: codes@dca.ga.gov</a:t>
            </a:r>
          </a:p>
          <a:p>
            <a:pPr marL="461963" lvl="2" indent="0">
              <a:lnSpc>
                <a:spcPct val="90000"/>
              </a:lnSpc>
              <a:buNone/>
              <a:defRPr/>
            </a:pPr>
            <a:r>
              <a:rPr lang="en-US" sz="2800" dirty="0">
                <a:solidFill>
                  <a:schemeClr val="tx1">
                    <a:lumMod val="50000"/>
                    <a:lumOff val="50000"/>
                  </a:schemeClr>
                </a:solidFill>
              </a:rPr>
              <a:t>Email: ib@dca.ga.gov</a:t>
            </a:r>
          </a:p>
          <a:p>
            <a:pPr marL="230188" indent="-230188">
              <a:lnSpc>
                <a:spcPct val="90000"/>
              </a:lnSpc>
              <a:defRPr/>
            </a:pPr>
            <a:endParaRPr lang="en-US" sz="2400" dirty="0"/>
          </a:p>
          <a:p>
            <a:pPr marL="0" indent="0">
              <a:lnSpc>
                <a:spcPct val="90000"/>
              </a:lnSpc>
              <a:buNone/>
              <a:defRPr/>
            </a:pPr>
            <a:r>
              <a:rPr lang="en-US" sz="2400" dirty="0"/>
              <a:t> </a:t>
            </a:r>
          </a:p>
          <a:p>
            <a:pPr eaLnBrk="1" hangingPunct="1"/>
            <a:endParaRPr lang="en-US" sz="2000" dirty="0">
              <a:solidFill>
                <a:srgbClr val="7D706B"/>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0212" y="381000"/>
            <a:ext cx="4402282" cy="5697070"/>
          </a:xfrm>
          <a:prstGeom prst="rect">
            <a:avLst/>
          </a:prstGeom>
        </p:spPr>
      </p:pic>
    </p:spTree>
    <p:extLst>
      <p:ext uri="{BB962C8B-B14F-4D97-AF65-F5344CB8AC3E}">
        <p14:creationId xmlns:p14="http://schemas.microsoft.com/office/powerpoint/2010/main" val="404091218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ACF723-1C2F-497E-B90F-2D87984B05CE}"/>
              </a:ext>
            </a:extLst>
          </p:cNvPr>
          <p:cNvSpPr>
            <a:spLocks noGrp="1"/>
          </p:cNvSpPr>
          <p:nvPr>
            <p:ph type="title"/>
          </p:nvPr>
        </p:nvSpPr>
        <p:spPr/>
        <p:txBody>
          <a:bodyPr/>
          <a:lstStyle/>
          <a:p>
            <a:r>
              <a:rPr lang="en-US" dirty="0"/>
              <a:t>DCA Codes &amp; Industrialized Buildings (IB) Staff</a:t>
            </a:r>
          </a:p>
        </p:txBody>
      </p:sp>
      <p:sp>
        <p:nvSpPr>
          <p:cNvPr id="3" name="Content Placeholder 2">
            <a:extLst>
              <a:ext uri="{FF2B5EF4-FFF2-40B4-BE49-F238E27FC236}">
                <a16:creationId xmlns:a16="http://schemas.microsoft.com/office/drawing/2014/main" xmlns="" id="{67792375-DA84-425A-BA77-07F6FC483CAC}"/>
              </a:ext>
            </a:extLst>
          </p:cNvPr>
          <p:cNvSpPr>
            <a:spLocks noGrp="1"/>
          </p:cNvSpPr>
          <p:nvPr>
            <p:ph sz="quarter" idx="1"/>
          </p:nvPr>
        </p:nvSpPr>
        <p:spPr>
          <a:xfrm>
            <a:off x="684213" y="1600200"/>
            <a:ext cx="11125200" cy="4495800"/>
          </a:xfrm>
        </p:spPr>
        <p:txBody>
          <a:bodyPr>
            <a:normAutofit/>
          </a:bodyPr>
          <a:lstStyle/>
          <a:p>
            <a:r>
              <a:rPr lang="en-US" sz="2800" dirty="0"/>
              <a:t>Ted Miltiades</a:t>
            </a:r>
            <a:r>
              <a:rPr lang="en-US" sz="2400" dirty="0"/>
              <a:t>, Director Codes &amp; IB</a:t>
            </a:r>
            <a:r>
              <a:rPr lang="en-US" dirty="0"/>
              <a:t>, </a:t>
            </a:r>
            <a:r>
              <a:rPr lang="en-US" sz="2400" dirty="0"/>
              <a:t>404-679-3106 </a:t>
            </a:r>
            <a:r>
              <a:rPr lang="en-US" sz="2400"/>
              <a:t>or </a:t>
            </a:r>
            <a:r>
              <a:rPr lang="en-US" sz="2400" smtClean="0">
                <a:hlinkClick r:id="rId2"/>
              </a:rPr>
              <a:t>ted.miltiades@dca.ga.gov</a:t>
            </a:r>
            <a:endParaRPr lang="en-US" sz="2400" dirty="0"/>
          </a:p>
          <a:p>
            <a:r>
              <a:rPr lang="en-US" dirty="0" smtClean="0"/>
              <a:t>Jimmy </a:t>
            </a:r>
            <a:r>
              <a:rPr lang="en-US" dirty="0"/>
              <a:t>Reynolds, </a:t>
            </a:r>
            <a:r>
              <a:rPr lang="en-US" sz="2400" dirty="0"/>
              <a:t>Codes Consultant, 404-679-3104 or </a:t>
            </a:r>
            <a:r>
              <a:rPr lang="en-US" sz="2400" dirty="0" smtClean="0">
                <a:hlinkClick r:id="rId3"/>
              </a:rPr>
              <a:t>jim.reynolds@dca.ga.gov</a:t>
            </a:r>
            <a:endParaRPr lang="en-US" sz="2400" dirty="0"/>
          </a:p>
          <a:p>
            <a:r>
              <a:rPr lang="en-US" dirty="0"/>
              <a:t>Brendan Sexton, </a:t>
            </a:r>
            <a:r>
              <a:rPr lang="en-US" sz="2400" dirty="0"/>
              <a:t>Codes Consultant, 404-679-1739 or </a:t>
            </a:r>
            <a:r>
              <a:rPr lang="en-US" sz="2400" dirty="0" smtClean="0">
                <a:hlinkClick r:id="rId4"/>
              </a:rPr>
              <a:t>brendan.sexton@dca.ga.gov</a:t>
            </a:r>
            <a:endParaRPr lang="en-US" sz="2400" dirty="0" smtClean="0"/>
          </a:p>
          <a:p>
            <a:r>
              <a:rPr lang="en-US" sz="2800" dirty="0"/>
              <a:t>RC Connell,</a:t>
            </a:r>
            <a:r>
              <a:rPr lang="en-US" sz="2400" dirty="0"/>
              <a:t> Industrialized Buildings Consultant, 404-679-3121 or </a:t>
            </a:r>
            <a:r>
              <a:rPr lang="en-US" sz="2400" dirty="0" smtClean="0">
                <a:hlinkClick r:id="rId5"/>
              </a:rPr>
              <a:t>r.c.connell@dca.ga.gov</a:t>
            </a:r>
            <a:endParaRPr lang="en-US" sz="2400" dirty="0"/>
          </a:p>
          <a:p>
            <a:r>
              <a:rPr lang="en-US" dirty="0" smtClean="0"/>
              <a:t>Donna </a:t>
            </a:r>
            <a:r>
              <a:rPr lang="en-US" dirty="0"/>
              <a:t>Brown, </a:t>
            </a:r>
            <a:r>
              <a:rPr lang="en-US" sz="2400" dirty="0"/>
              <a:t>Codes Assistant, 404-679-3118 or </a:t>
            </a:r>
            <a:r>
              <a:rPr lang="en-US" sz="2400" dirty="0" smtClean="0">
                <a:solidFill>
                  <a:srgbClr val="A09283"/>
                </a:solidFill>
                <a:hlinkClick r:id="rId6"/>
              </a:rPr>
              <a:t>donna.brown@dca.ga.gov</a:t>
            </a:r>
            <a:endParaRPr lang="en-US" sz="2400" dirty="0">
              <a:solidFill>
                <a:srgbClr val="A09283"/>
              </a:solidFill>
            </a:endParaRPr>
          </a:p>
          <a:p>
            <a:r>
              <a:rPr lang="en-US" sz="3200" u="sng" dirty="0">
                <a:solidFill>
                  <a:srgbClr val="0070C0"/>
                </a:solidFill>
                <a:hlinkClick r:id="rId7">
                  <a:extLst>
                    <a:ext uri="{A12FA001-AC4F-418D-AE19-62706E023703}">
                      <ahyp:hlinkClr xmlns:ahyp="http://schemas.microsoft.com/office/drawing/2018/hyperlinkcolor" xmlns="" val="tx"/>
                    </a:ext>
                  </a:extLst>
                </a:hlinkClick>
              </a:rPr>
              <a:t>Webpage: </a:t>
            </a:r>
            <a:r>
              <a:rPr lang="en-US" sz="3200" dirty="0">
                <a:solidFill>
                  <a:srgbClr val="0070C0"/>
                </a:solidFill>
                <a:hlinkClick r:id="rId7">
                  <a:extLst>
                    <a:ext uri="{A12FA001-AC4F-418D-AE19-62706E023703}">
                      <ahyp:hlinkClr xmlns:ahyp="http://schemas.microsoft.com/office/drawing/2018/hyperlinkcolor" xmlns="" val="tx"/>
                    </a:ext>
                  </a:extLst>
                </a:hlinkClick>
              </a:rPr>
              <a:t>www.dca.ga.gov/local-government-assistance</a:t>
            </a:r>
            <a:endParaRPr lang="en-US" sz="3200" dirty="0">
              <a:solidFill>
                <a:srgbClr val="0070C0"/>
              </a:solidFill>
            </a:endParaRPr>
          </a:p>
          <a:p>
            <a:endParaRPr lang="en-US" sz="3200" dirty="0"/>
          </a:p>
        </p:txBody>
      </p:sp>
    </p:spTree>
    <p:extLst>
      <p:ext uri="{BB962C8B-B14F-4D97-AF65-F5344CB8AC3E}">
        <p14:creationId xmlns:p14="http://schemas.microsoft.com/office/powerpoint/2010/main" val="269967030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4212" y="1600200"/>
            <a:ext cx="11201400" cy="4876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951103E-6092-4919-9FBD-1ABBD0C9B632}"/>
              </a:ext>
            </a:extLst>
          </p:cNvPr>
          <p:cNvSpPr>
            <a:spLocks noGrp="1"/>
          </p:cNvSpPr>
          <p:nvPr>
            <p:ph type="title"/>
          </p:nvPr>
        </p:nvSpPr>
        <p:spPr/>
        <p:txBody>
          <a:bodyPr>
            <a:noAutofit/>
          </a:bodyPr>
          <a:lstStyle/>
          <a:p>
            <a:r>
              <a:rPr lang="en-US" dirty="0" smtClean="0"/>
              <a:t>DCA Georgia Construction Information Sheets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731" y="1828337"/>
            <a:ext cx="3217742" cy="4162942"/>
          </a:xfrm>
          <a:prstGeom prst="rect">
            <a:avLst/>
          </a:prstGeom>
          <a:effectLst>
            <a:outerShdw blurRad="50800" dist="38100" dir="5400000" algn="t"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241" y="1827248"/>
            <a:ext cx="3217741" cy="4162942"/>
          </a:xfrm>
          <a:prstGeom prst="rect">
            <a:avLst/>
          </a:prstGeom>
          <a:effectLst>
            <a:outerShdw blurRad="50800" dist="38100" dir="5400000" algn="t" rotWithShape="0">
              <a:prstClr val="black">
                <a:alpha val="40000"/>
              </a:prst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9041" y="1850855"/>
            <a:ext cx="3225979" cy="4162942"/>
          </a:xfrm>
          <a:prstGeom prst="rect">
            <a:avLst/>
          </a:prstGeom>
          <a:effectLst>
            <a:outerShdw blurRad="50800" dist="38100" dir="5400000" algn="t" rotWithShape="0">
              <a:prstClr val="black">
                <a:alpha val="40000"/>
              </a:prstClr>
            </a:outerShdw>
          </a:effectLst>
        </p:spPr>
      </p:pic>
      <p:sp>
        <p:nvSpPr>
          <p:cNvPr id="10" name="TextBox 9"/>
          <p:cNvSpPr txBox="1"/>
          <p:nvPr/>
        </p:nvSpPr>
        <p:spPr>
          <a:xfrm>
            <a:off x="1397289" y="5948389"/>
            <a:ext cx="2079415" cy="369332"/>
          </a:xfrm>
          <a:prstGeom prst="rect">
            <a:avLst/>
          </a:prstGeom>
          <a:noFill/>
        </p:spPr>
        <p:txBody>
          <a:bodyPr wrap="none" rtlCol="0">
            <a:spAutoFit/>
          </a:bodyPr>
          <a:lstStyle/>
          <a:p>
            <a:r>
              <a:rPr lang="en-US" dirty="0" smtClean="0"/>
              <a:t>Min Standard Codes</a:t>
            </a:r>
            <a:endParaRPr lang="en-US" dirty="0"/>
          </a:p>
        </p:txBody>
      </p:sp>
      <p:sp>
        <p:nvSpPr>
          <p:cNvPr id="11" name="TextBox 10"/>
          <p:cNvSpPr txBox="1"/>
          <p:nvPr/>
        </p:nvSpPr>
        <p:spPr>
          <a:xfrm>
            <a:off x="5127771" y="5948389"/>
            <a:ext cx="2246128" cy="369332"/>
          </a:xfrm>
          <a:prstGeom prst="rect">
            <a:avLst/>
          </a:prstGeom>
          <a:noFill/>
        </p:spPr>
        <p:txBody>
          <a:bodyPr wrap="none" rtlCol="0">
            <a:spAutoFit/>
          </a:bodyPr>
          <a:lstStyle/>
          <a:p>
            <a:r>
              <a:rPr lang="en-US" dirty="0" smtClean="0"/>
              <a:t>Construction Code Info</a:t>
            </a:r>
            <a:endParaRPr lang="en-US" dirty="0"/>
          </a:p>
        </p:txBody>
      </p:sp>
      <p:sp>
        <p:nvSpPr>
          <p:cNvPr id="12" name="TextBox 11"/>
          <p:cNvSpPr txBox="1"/>
          <p:nvPr/>
        </p:nvSpPr>
        <p:spPr>
          <a:xfrm>
            <a:off x="9188519" y="5966241"/>
            <a:ext cx="1767022" cy="369332"/>
          </a:xfrm>
          <a:prstGeom prst="rect">
            <a:avLst/>
          </a:prstGeom>
          <a:noFill/>
        </p:spPr>
        <p:txBody>
          <a:bodyPr wrap="none" rtlCol="0">
            <a:spAutoFit/>
          </a:bodyPr>
          <a:lstStyle/>
          <a:p>
            <a:r>
              <a:rPr lang="en-US" dirty="0" smtClean="0"/>
              <a:t>DCA Contact Info</a:t>
            </a:r>
            <a:endParaRPr lang="en-US" dirty="0"/>
          </a:p>
        </p:txBody>
      </p:sp>
    </p:spTree>
    <p:extLst>
      <p:ext uri="{BB962C8B-B14F-4D97-AF65-F5344CB8AC3E}">
        <p14:creationId xmlns:p14="http://schemas.microsoft.com/office/powerpoint/2010/main" val="226366698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Mandatory Codes - January 1, 2020</a:t>
            </a:r>
          </a:p>
        </p:txBody>
      </p:sp>
      <p:sp>
        <p:nvSpPr>
          <p:cNvPr id="3" name="Content Placeholder 2"/>
          <p:cNvSpPr>
            <a:spLocks noGrp="1"/>
          </p:cNvSpPr>
          <p:nvPr>
            <p:ph sz="quarter" idx="1"/>
          </p:nvPr>
        </p:nvSpPr>
        <p:spPr>
          <a:xfrm>
            <a:off x="675762" y="1524000"/>
            <a:ext cx="10868369" cy="4495800"/>
          </a:xfrm>
        </p:spPr>
        <p:txBody>
          <a:bodyPr>
            <a:normAutofit/>
          </a:bodyPr>
          <a:lstStyle/>
          <a:p>
            <a:pPr>
              <a:lnSpc>
                <a:spcPct val="100000"/>
              </a:lnSpc>
              <a:spcBef>
                <a:spcPts val="0"/>
              </a:spcBef>
            </a:pPr>
            <a:r>
              <a:rPr lang="en-US" sz="2800" dirty="0">
                <a:solidFill>
                  <a:srgbClr val="B95B22"/>
                </a:solidFill>
              </a:rPr>
              <a:t>INTERNATION ENERGY CONSERVATION CODE (IECC), 2015 Edition</a:t>
            </a:r>
          </a:p>
          <a:p>
            <a:pPr lvl="1">
              <a:spcBef>
                <a:spcPts val="0"/>
              </a:spcBef>
            </a:pPr>
            <a:r>
              <a:rPr lang="en-US" sz="2400" dirty="0">
                <a:solidFill>
                  <a:srgbClr val="FF0000"/>
                </a:solidFill>
              </a:rPr>
              <a:t>OPTIONAL: 2013 ASHRAE 90.1 STANDARD FOR COMMERCIAL BUILDINGS</a:t>
            </a:r>
          </a:p>
          <a:p>
            <a:pPr>
              <a:lnSpc>
                <a:spcPct val="100000"/>
              </a:lnSpc>
              <a:spcBef>
                <a:spcPts val="0"/>
              </a:spcBef>
            </a:pPr>
            <a:r>
              <a:rPr lang="en-US" sz="2800" dirty="0">
                <a:solidFill>
                  <a:srgbClr val="B95B22"/>
                </a:solidFill>
              </a:rPr>
              <a:t>INTERNATIONAL BUILDING CODE (IBC), 2018 Edition	</a:t>
            </a:r>
          </a:p>
          <a:p>
            <a:pPr>
              <a:lnSpc>
                <a:spcPct val="100000"/>
              </a:lnSpc>
              <a:spcBef>
                <a:spcPts val="0"/>
              </a:spcBef>
            </a:pPr>
            <a:r>
              <a:rPr lang="en-US" sz="2800" dirty="0">
                <a:solidFill>
                  <a:srgbClr val="B95B22"/>
                </a:solidFill>
              </a:rPr>
              <a:t>INTERNATIONAL RESIDENTIAL CODE (IRC), 2018 Edition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201" y="3276163"/>
            <a:ext cx="1957189" cy="2638194"/>
          </a:xfrm>
          <a:prstGeom prst="rect">
            <a:avLst/>
          </a:prstGeom>
          <a:ln w="3175">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724" y="3265489"/>
            <a:ext cx="1946720" cy="2648868"/>
          </a:xfrm>
          <a:prstGeom prst="rect">
            <a:avLst/>
          </a:prstGeom>
          <a:ln w="3175">
            <a:solidFill>
              <a:schemeClr val="tx1"/>
            </a:solidFill>
          </a:ln>
        </p:spPr>
      </p:pic>
      <p:sp>
        <p:nvSpPr>
          <p:cNvPr id="7" name="AutoShape 4" descr="Image result for 2018 ICC code book covers">
            <a:hlinkClick r:id="rId4"/>
          </p:cNvPr>
          <p:cNvSpPr>
            <a:spLocks noChangeAspect="1" noChangeArrowheads="1"/>
          </p:cNvSpPr>
          <p:nvPr/>
        </p:nvSpPr>
        <p:spPr bwMode="auto">
          <a:xfrm>
            <a:off x="260816" y="-1681163"/>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5463" y="3274775"/>
            <a:ext cx="2027037" cy="264096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9786" y="3265489"/>
            <a:ext cx="1927384" cy="2646938"/>
          </a:xfrm>
          <a:prstGeom prst="rect">
            <a:avLst/>
          </a:prstGeom>
        </p:spPr>
      </p:pic>
      <p:sp>
        <p:nvSpPr>
          <p:cNvPr id="6" name="Plus 5"/>
          <p:cNvSpPr/>
          <p:nvPr/>
        </p:nvSpPr>
        <p:spPr>
          <a:xfrm>
            <a:off x="3142128" y="4399423"/>
            <a:ext cx="457201" cy="3810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624631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7C6A3-F041-437C-9CDA-CFD684145102}"/>
              </a:ext>
            </a:extLst>
          </p:cNvPr>
          <p:cNvSpPr>
            <a:spLocks noGrp="1"/>
          </p:cNvSpPr>
          <p:nvPr>
            <p:ph type="title"/>
          </p:nvPr>
        </p:nvSpPr>
        <p:spPr/>
        <p:txBody>
          <a:bodyPr>
            <a:normAutofit/>
          </a:bodyPr>
          <a:lstStyle/>
          <a:p>
            <a:r>
              <a:rPr lang="en-US" dirty="0"/>
              <a:t>New Mandatory Codes – January 1, 2020</a:t>
            </a:r>
          </a:p>
        </p:txBody>
      </p:sp>
      <p:sp>
        <p:nvSpPr>
          <p:cNvPr id="3" name="Content Placeholder 2">
            <a:extLst>
              <a:ext uri="{FF2B5EF4-FFF2-40B4-BE49-F238E27FC236}">
                <a16:creationId xmlns:a16="http://schemas.microsoft.com/office/drawing/2014/main" xmlns="" id="{3728E19D-F669-4614-9272-D4A66294C3E5}"/>
              </a:ext>
            </a:extLst>
          </p:cNvPr>
          <p:cNvSpPr>
            <a:spLocks noGrp="1"/>
          </p:cNvSpPr>
          <p:nvPr>
            <p:ph sz="quarter" idx="1"/>
          </p:nvPr>
        </p:nvSpPr>
        <p:spPr>
          <a:xfrm>
            <a:off x="684213" y="1600200"/>
            <a:ext cx="11201400" cy="4495800"/>
          </a:xfrm>
        </p:spPr>
        <p:txBody>
          <a:bodyPr/>
          <a:lstStyle/>
          <a:p>
            <a:pPr>
              <a:lnSpc>
                <a:spcPct val="100000"/>
              </a:lnSpc>
              <a:spcBef>
                <a:spcPts val="0"/>
              </a:spcBef>
            </a:pPr>
            <a:r>
              <a:rPr lang="en-US" sz="2800" cap="all" dirty="0">
                <a:solidFill>
                  <a:srgbClr val="B95B22"/>
                </a:solidFill>
              </a:rPr>
              <a:t>International Plumbing Code </a:t>
            </a:r>
            <a:r>
              <a:rPr lang="en-US" sz="2800" dirty="0">
                <a:solidFill>
                  <a:srgbClr val="B95B22"/>
                </a:solidFill>
              </a:rPr>
              <a:t>(IPC), 2018 Edition</a:t>
            </a:r>
          </a:p>
          <a:p>
            <a:pPr>
              <a:lnSpc>
                <a:spcPct val="100000"/>
              </a:lnSpc>
              <a:spcBef>
                <a:spcPts val="0"/>
              </a:spcBef>
            </a:pPr>
            <a:r>
              <a:rPr lang="en-US" sz="2800" cap="all" dirty="0">
                <a:solidFill>
                  <a:srgbClr val="B95B22"/>
                </a:solidFill>
              </a:rPr>
              <a:t>International Swimming Pool and Spa Code </a:t>
            </a:r>
            <a:r>
              <a:rPr lang="en-US" sz="2800" dirty="0">
                <a:solidFill>
                  <a:srgbClr val="B95B22"/>
                </a:solidFill>
              </a:rPr>
              <a:t>(ISPSC), 2018 Edition</a:t>
            </a:r>
          </a:p>
          <a:p>
            <a:pPr>
              <a:lnSpc>
                <a:spcPct val="100000"/>
              </a:lnSpc>
              <a:spcBef>
                <a:spcPts val="0"/>
              </a:spcBef>
            </a:pPr>
            <a:r>
              <a:rPr lang="en-US" sz="2800" cap="all" dirty="0">
                <a:solidFill>
                  <a:srgbClr val="B95B22"/>
                </a:solidFill>
              </a:rPr>
              <a:t>International Fuel Gas Code </a:t>
            </a:r>
            <a:r>
              <a:rPr lang="en-US" sz="2800" dirty="0">
                <a:solidFill>
                  <a:srgbClr val="B95B22"/>
                </a:solidFill>
              </a:rPr>
              <a:t>(IFGC), 2018 Edition </a:t>
            </a:r>
          </a:p>
          <a:p>
            <a:pPr>
              <a:lnSpc>
                <a:spcPct val="100000"/>
              </a:lnSpc>
              <a:spcBef>
                <a:spcPts val="0"/>
              </a:spcBef>
            </a:pPr>
            <a:r>
              <a:rPr lang="en-US" sz="2800" cap="all" dirty="0">
                <a:solidFill>
                  <a:srgbClr val="B95B22"/>
                </a:solidFill>
              </a:rPr>
              <a:t>International Mechanical Code </a:t>
            </a:r>
            <a:r>
              <a:rPr lang="en-US" sz="2800" dirty="0">
                <a:solidFill>
                  <a:srgbClr val="B95B22"/>
                </a:solidFill>
              </a:rPr>
              <a:t>(IMC), 2018 Edition</a:t>
            </a:r>
          </a:p>
          <a:p>
            <a:pPr>
              <a:lnSpc>
                <a:spcPct val="100000"/>
              </a:lnSpc>
              <a:spcBef>
                <a:spcPts val="0"/>
              </a:spcBef>
            </a:pPr>
            <a:r>
              <a:rPr lang="en-US" sz="2800" cap="all" dirty="0">
                <a:solidFill>
                  <a:srgbClr val="B95B22"/>
                </a:solidFill>
              </a:rPr>
              <a:t>International Fire Code (IFC), </a:t>
            </a:r>
            <a:r>
              <a:rPr lang="en-US" sz="2800" dirty="0">
                <a:solidFill>
                  <a:srgbClr val="B95B22"/>
                </a:solidFill>
              </a:rPr>
              <a:t>2018 Edition</a:t>
            </a:r>
          </a:p>
          <a:p>
            <a:endParaRPr lang="en-US" dirty="0"/>
          </a:p>
        </p:txBody>
      </p:sp>
      <p:grpSp>
        <p:nvGrpSpPr>
          <p:cNvPr id="9" name="Group 8">
            <a:extLst>
              <a:ext uri="{FF2B5EF4-FFF2-40B4-BE49-F238E27FC236}">
                <a16:creationId xmlns:a16="http://schemas.microsoft.com/office/drawing/2014/main" xmlns="" id="{C3617E11-EAD6-4C40-94A4-FB089725B60D}"/>
              </a:ext>
            </a:extLst>
          </p:cNvPr>
          <p:cNvGrpSpPr/>
          <p:nvPr/>
        </p:nvGrpSpPr>
        <p:grpSpPr>
          <a:xfrm>
            <a:off x="872057" y="3932484"/>
            <a:ext cx="10632555" cy="2557216"/>
            <a:chOff x="965659" y="4377530"/>
            <a:chExt cx="9203397" cy="2557216"/>
          </a:xfrm>
        </p:grpSpPr>
        <p:pic>
          <p:nvPicPr>
            <p:cNvPr id="4" name="Picture 3">
              <a:extLst>
                <a:ext uri="{FF2B5EF4-FFF2-40B4-BE49-F238E27FC236}">
                  <a16:creationId xmlns:a16="http://schemas.microsoft.com/office/drawing/2014/main" xmlns="" id="{2312E9E6-AE0C-4C4A-910D-327459B6F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592" y="4389436"/>
              <a:ext cx="1795076" cy="2536358"/>
            </a:xfrm>
            <a:prstGeom prst="rect">
              <a:avLst/>
            </a:prstGeom>
          </p:spPr>
        </p:pic>
        <p:pic>
          <p:nvPicPr>
            <p:cNvPr id="5" name="Picture 4">
              <a:extLst>
                <a:ext uri="{FF2B5EF4-FFF2-40B4-BE49-F238E27FC236}">
                  <a16:creationId xmlns:a16="http://schemas.microsoft.com/office/drawing/2014/main" xmlns="" id="{29ED21A0-126A-466A-A6D6-93BA01F34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659" y="4403724"/>
              <a:ext cx="1738074" cy="2531022"/>
            </a:xfrm>
            <a:prstGeom prst="rect">
              <a:avLst/>
            </a:prstGeom>
          </p:spPr>
        </p:pic>
        <p:pic>
          <p:nvPicPr>
            <p:cNvPr id="6" name="Picture 5">
              <a:extLst>
                <a:ext uri="{FF2B5EF4-FFF2-40B4-BE49-F238E27FC236}">
                  <a16:creationId xmlns:a16="http://schemas.microsoft.com/office/drawing/2014/main" xmlns="" id="{E82FEB8E-40A3-4FBF-AE23-A6383FA3C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119" y="4389436"/>
              <a:ext cx="1738074" cy="2536358"/>
            </a:xfrm>
            <a:prstGeom prst="rect">
              <a:avLst/>
            </a:prstGeom>
          </p:spPr>
        </p:pic>
        <p:pic>
          <p:nvPicPr>
            <p:cNvPr id="7" name="Picture 6">
              <a:extLst>
                <a:ext uri="{FF2B5EF4-FFF2-40B4-BE49-F238E27FC236}">
                  <a16:creationId xmlns:a16="http://schemas.microsoft.com/office/drawing/2014/main" xmlns="" id="{224BE09B-EA3C-475A-AAC3-1F48605499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2800"/>
            <a:stretch/>
          </p:blipFill>
          <p:spPr>
            <a:xfrm>
              <a:off x="6562268" y="4377530"/>
              <a:ext cx="1795076" cy="2557216"/>
            </a:xfrm>
            <a:prstGeom prst="rect">
              <a:avLst/>
            </a:prstGeom>
          </p:spPr>
        </p:pic>
        <p:pic>
          <p:nvPicPr>
            <p:cNvPr id="8" name="Picture 7">
              <a:extLst>
                <a:ext uri="{FF2B5EF4-FFF2-40B4-BE49-F238E27FC236}">
                  <a16:creationId xmlns:a16="http://schemas.microsoft.com/office/drawing/2014/main" xmlns="" id="{212A3237-ECC7-4993-A8A5-62675A1DCF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6455" y="4378324"/>
              <a:ext cx="1712601" cy="2556422"/>
            </a:xfrm>
            <a:prstGeom prst="rect">
              <a:avLst/>
            </a:prstGeom>
          </p:spPr>
        </p:pic>
      </p:grpSp>
    </p:spTree>
    <p:extLst>
      <p:ext uri="{BB962C8B-B14F-4D97-AF65-F5344CB8AC3E}">
        <p14:creationId xmlns:p14="http://schemas.microsoft.com/office/powerpoint/2010/main" val="250192246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A85FF-596A-4398-B222-B7173EF87B98}"/>
              </a:ext>
            </a:extLst>
          </p:cNvPr>
          <p:cNvSpPr>
            <a:spLocks noGrp="1"/>
          </p:cNvSpPr>
          <p:nvPr>
            <p:ph type="title"/>
          </p:nvPr>
        </p:nvSpPr>
        <p:spPr/>
        <p:txBody>
          <a:bodyPr>
            <a:normAutofit fontScale="90000"/>
          </a:bodyPr>
          <a:lstStyle/>
          <a:p>
            <a:r>
              <a:rPr lang="en-US" sz="3600" dirty="0"/>
              <a:t>Link to 2020 GA Amendments &amp; Top 20 Key Code Changes</a:t>
            </a:r>
          </a:p>
        </p:txBody>
      </p:sp>
      <p:sp>
        <p:nvSpPr>
          <p:cNvPr id="3" name="Content Placeholder 2">
            <a:extLst>
              <a:ext uri="{FF2B5EF4-FFF2-40B4-BE49-F238E27FC236}">
                <a16:creationId xmlns:a16="http://schemas.microsoft.com/office/drawing/2014/main" xmlns="" id="{0E30AC64-E7EA-4397-998D-22CB6FE069EE}"/>
              </a:ext>
            </a:extLst>
          </p:cNvPr>
          <p:cNvSpPr>
            <a:spLocks noGrp="1"/>
          </p:cNvSpPr>
          <p:nvPr>
            <p:ph sz="quarter" idx="1"/>
          </p:nvPr>
        </p:nvSpPr>
        <p:spPr/>
        <p:txBody>
          <a:bodyPr/>
          <a:lstStyle/>
          <a:p>
            <a:r>
              <a:rPr lang="en-US" sz="3200" dirty="0">
                <a:solidFill>
                  <a:srgbClr val="A09283"/>
                </a:solidFill>
              </a:rPr>
              <a:t>CLICK HERE TO DOWNLOAD COPIES OF THE 2020 GA AMENDMENTS &amp; TOP 20 KEY IBC/IRC CODE CHANGES:</a:t>
            </a:r>
          </a:p>
          <a:p>
            <a:pPr marL="320040" lvl="1" indent="0">
              <a:buNone/>
            </a:pPr>
            <a:r>
              <a:rPr lang="en-US" u="sng" dirty="0">
                <a:solidFill>
                  <a:srgbClr val="0070C0"/>
                </a:solidFill>
                <a:hlinkClick r:id="rId2">
                  <a:extLst>
                    <a:ext uri="{A12FA001-AC4F-418D-AE19-62706E023703}">
                      <ahyp:hlinkClr xmlns:ahyp="http://schemas.microsoft.com/office/drawing/2018/hyperlinkcolor" xmlns="" val="tx"/>
                    </a:ext>
                  </a:extLst>
                </a:hlinkClick>
              </a:rPr>
              <a:t>https://www.dca.ga.gov/node/5689</a:t>
            </a:r>
            <a:endParaRPr lang="en-US" dirty="0">
              <a:solidFill>
                <a:srgbClr val="0070C0"/>
              </a:solidFill>
            </a:endParaRPr>
          </a:p>
          <a:p>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53118887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B8B2F44B-A4D7-4163-AD26-4A41E97148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81" t="2595" r="8565" b="44409"/>
          <a:stretch/>
        </p:blipFill>
        <p:spPr>
          <a:xfrm>
            <a:off x="608011" y="1524000"/>
            <a:ext cx="5562601" cy="4502151"/>
          </a:xfrm>
          <a:prstGeom prst="rect">
            <a:avLst/>
          </a:prstGeom>
        </p:spPr>
      </p:pic>
      <p:sp>
        <p:nvSpPr>
          <p:cNvPr id="2" name="Title 1">
            <a:extLst>
              <a:ext uri="{FF2B5EF4-FFF2-40B4-BE49-F238E27FC236}">
                <a16:creationId xmlns:a16="http://schemas.microsoft.com/office/drawing/2014/main" xmlns="" id="{7C6995B6-2E8B-483D-99CD-7B59C2F581BF}"/>
              </a:ext>
            </a:extLst>
          </p:cNvPr>
          <p:cNvSpPr>
            <a:spLocks noGrp="1"/>
          </p:cNvSpPr>
          <p:nvPr>
            <p:ph type="title"/>
          </p:nvPr>
        </p:nvSpPr>
        <p:spPr/>
        <p:txBody>
          <a:bodyPr/>
          <a:lstStyle/>
          <a:p>
            <a:pPr>
              <a:tabLst>
                <a:tab pos="7315200" algn="l"/>
              </a:tabLst>
            </a:pPr>
            <a:r>
              <a:rPr lang="en-US" sz="4000" dirty="0">
                <a:solidFill>
                  <a:schemeClr val="bg1">
                    <a:lumMod val="50000"/>
                  </a:schemeClr>
                </a:solidFill>
              </a:rPr>
              <a:t>2018 IBC/IRC – Top 20 Key Code Changes</a:t>
            </a:r>
            <a:r>
              <a:rPr lang="en-US" dirty="0">
                <a:solidFill>
                  <a:schemeClr val="bg1">
                    <a:lumMod val="50000"/>
                  </a:schemeClr>
                </a:solidFill>
              </a:rPr>
              <a:t>	</a:t>
            </a:r>
            <a:endParaRPr lang="en-US" dirty="0"/>
          </a:p>
        </p:txBody>
      </p:sp>
      <p:pic>
        <p:nvPicPr>
          <p:cNvPr id="5" name="Picture 4">
            <a:extLst>
              <a:ext uri="{FF2B5EF4-FFF2-40B4-BE49-F238E27FC236}">
                <a16:creationId xmlns:a16="http://schemas.microsoft.com/office/drawing/2014/main" xmlns="" id="{03146519-7394-4F77-B89D-B608F27B928D}"/>
              </a:ext>
            </a:extLst>
          </p:cNvPr>
          <p:cNvPicPr>
            <a:picLocks noChangeAspect="1"/>
          </p:cNvPicPr>
          <p:nvPr/>
        </p:nvPicPr>
        <p:blipFill rotWithShape="1">
          <a:blip r:embed="rId3"/>
          <a:srcRect r="1656"/>
          <a:stretch/>
        </p:blipFill>
        <p:spPr>
          <a:xfrm>
            <a:off x="9904412" y="158410"/>
            <a:ext cx="845795" cy="1078043"/>
          </a:xfrm>
          <a:prstGeom prst="rect">
            <a:avLst/>
          </a:prstGeom>
        </p:spPr>
      </p:pic>
      <p:pic>
        <p:nvPicPr>
          <p:cNvPr id="4" name="Picture 3">
            <a:extLst>
              <a:ext uri="{FF2B5EF4-FFF2-40B4-BE49-F238E27FC236}">
                <a16:creationId xmlns:a16="http://schemas.microsoft.com/office/drawing/2014/main" xmlns="" id="{5FBE7519-E1CB-4058-A6BB-18523551E16C}"/>
              </a:ext>
            </a:extLst>
          </p:cNvPr>
          <p:cNvPicPr>
            <a:picLocks noChangeAspect="1"/>
          </p:cNvPicPr>
          <p:nvPr/>
        </p:nvPicPr>
        <p:blipFill>
          <a:blip r:embed="rId4"/>
          <a:stretch>
            <a:fillRect/>
          </a:stretch>
        </p:blipFill>
        <p:spPr>
          <a:xfrm>
            <a:off x="10847112" y="158410"/>
            <a:ext cx="833845" cy="1078043"/>
          </a:xfrm>
          <a:prstGeom prst="rect">
            <a:avLst/>
          </a:prstGeom>
        </p:spPr>
      </p:pic>
      <p:pic>
        <p:nvPicPr>
          <p:cNvPr id="16" name="Picture 15">
            <a:extLst>
              <a:ext uri="{FF2B5EF4-FFF2-40B4-BE49-F238E27FC236}">
                <a16:creationId xmlns:a16="http://schemas.microsoft.com/office/drawing/2014/main" xmlns="" id="{B2CB1EB5-EC65-436B-8ECE-0301E7DF0571}"/>
              </a:ext>
            </a:extLst>
          </p:cNvPr>
          <p:cNvPicPr>
            <a:picLocks noChangeAspect="1"/>
          </p:cNvPicPr>
          <p:nvPr/>
        </p:nvPicPr>
        <p:blipFill rotWithShape="1">
          <a:blip r:embed="rId5">
            <a:extLst>
              <a:ext uri="{28A0092B-C50C-407E-A947-70E740481C1C}">
                <a14:useLocalDpi xmlns:a14="http://schemas.microsoft.com/office/drawing/2010/main" val="0"/>
              </a:ext>
            </a:extLst>
          </a:blip>
          <a:srcRect l="4222" t="3333" r="5190" b="43333"/>
          <a:stretch/>
        </p:blipFill>
        <p:spPr>
          <a:xfrm>
            <a:off x="6186441" y="1624068"/>
            <a:ext cx="5270860" cy="4302014"/>
          </a:xfrm>
          <a:prstGeom prst="rect">
            <a:avLst/>
          </a:prstGeom>
        </p:spPr>
      </p:pic>
    </p:spTree>
    <p:extLst>
      <p:ext uri="{BB962C8B-B14F-4D97-AF65-F5344CB8AC3E}">
        <p14:creationId xmlns:p14="http://schemas.microsoft.com/office/powerpoint/2010/main" val="427540953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CED4F2-A650-4AD1-88AC-CF02895755BD}"/>
              </a:ext>
            </a:extLst>
          </p:cNvPr>
          <p:cNvSpPr>
            <a:spLocks noGrp="1"/>
          </p:cNvSpPr>
          <p:nvPr>
            <p:ph type="title"/>
          </p:nvPr>
        </p:nvSpPr>
        <p:spPr/>
        <p:txBody>
          <a:bodyPr/>
          <a:lstStyle/>
          <a:p>
            <a:pPr>
              <a:tabLst>
                <a:tab pos="7315200" algn="l"/>
              </a:tabLst>
            </a:pPr>
            <a:r>
              <a:rPr lang="en-US" dirty="0"/>
              <a:t>2018 IBC – Examples of Key Changes 	</a:t>
            </a:r>
          </a:p>
        </p:txBody>
      </p:sp>
      <p:sp>
        <p:nvSpPr>
          <p:cNvPr id="3" name="Content Placeholder 2">
            <a:extLst>
              <a:ext uri="{FF2B5EF4-FFF2-40B4-BE49-F238E27FC236}">
                <a16:creationId xmlns:a16="http://schemas.microsoft.com/office/drawing/2014/main" xmlns="" id="{77A3E3BE-7068-46FA-B36F-E628323C4C2B}"/>
              </a:ext>
            </a:extLst>
          </p:cNvPr>
          <p:cNvSpPr>
            <a:spLocks noGrp="1"/>
          </p:cNvSpPr>
          <p:nvPr>
            <p:ph sz="quarter" idx="1"/>
          </p:nvPr>
        </p:nvSpPr>
        <p:spPr/>
        <p:txBody>
          <a:bodyPr>
            <a:normAutofit/>
          </a:bodyPr>
          <a:lstStyle/>
          <a:p>
            <a:r>
              <a:rPr lang="en-US" sz="2400" b="1" dirty="0"/>
              <a:t>Chapter 34 Reserved.</a:t>
            </a:r>
            <a:r>
              <a:rPr lang="en-US" sz="2400" dirty="0"/>
              <a:t> Changed to read ‘Existing Buildings’ and all the provisions from Chapter 34 ‘Existing Buildings’ of the 2012 IBC were carried forward to the 2018 IBC. (GA amendment)</a:t>
            </a:r>
          </a:p>
          <a:p>
            <a:r>
              <a:rPr lang="en-US" sz="2400" b="1" dirty="0"/>
              <a:t>3401.7 Existing systems conformance.</a:t>
            </a:r>
            <a:r>
              <a:rPr lang="en-US" sz="2400" dirty="0"/>
              <a:t> The 50% rule for the extent to which the existing systems are made to conform to the code requirements for new construction was clarified to state these requirements specifically apply to mechanical, electrical, plumbing and life safety systems. (GA amendment)</a:t>
            </a:r>
          </a:p>
          <a:p>
            <a:endParaRPr lang="en-US" dirty="0"/>
          </a:p>
          <a:p>
            <a:endParaRPr lang="en-US" dirty="0"/>
          </a:p>
        </p:txBody>
      </p:sp>
      <p:pic>
        <p:nvPicPr>
          <p:cNvPr id="4" name="Picture 3">
            <a:extLst>
              <a:ext uri="{FF2B5EF4-FFF2-40B4-BE49-F238E27FC236}">
                <a16:creationId xmlns:a16="http://schemas.microsoft.com/office/drawing/2014/main" xmlns="" id="{219C4136-5666-4358-819F-2C6A98675524}"/>
              </a:ext>
            </a:extLst>
          </p:cNvPr>
          <p:cNvPicPr>
            <a:picLocks noChangeAspect="1"/>
          </p:cNvPicPr>
          <p:nvPr/>
        </p:nvPicPr>
        <p:blipFill rotWithShape="1">
          <a:blip r:embed="rId2"/>
          <a:srcRect r="1656"/>
          <a:stretch/>
        </p:blipFill>
        <p:spPr>
          <a:xfrm>
            <a:off x="9752012" y="141157"/>
            <a:ext cx="845795" cy="1078043"/>
          </a:xfrm>
          <a:prstGeom prst="rect">
            <a:avLst/>
          </a:prstGeom>
        </p:spPr>
      </p:pic>
    </p:spTree>
    <p:extLst>
      <p:ext uri="{BB962C8B-B14F-4D97-AF65-F5344CB8AC3E}">
        <p14:creationId xmlns:p14="http://schemas.microsoft.com/office/powerpoint/2010/main" val="15148971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0B728F6-7F1F-4BF5-8C7B-D1F348CF6B43}"/>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790112" y="1573848"/>
            <a:ext cx="2095500" cy="2125118"/>
          </a:xfrm>
          <a:prstGeom prst="rect">
            <a:avLst/>
          </a:prstGeom>
        </p:spPr>
      </p:pic>
      <p:sp>
        <p:nvSpPr>
          <p:cNvPr id="2" name="Title 1">
            <a:extLst>
              <a:ext uri="{FF2B5EF4-FFF2-40B4-BE49-F238E27FC236}">
                <a16:creationId xmlns:a16="http://schemas.microsoft.com/office/drawing/2014/main" xmlns="" id="{5846C9E4-A8F9-4470-BDDA-C15C720B707C}"/>
              </a:ext>
            </a:extLst>
          </p:cNvPr>
          <p:cNvSpPr>
            <a:spLocks noGrp="1"/>
          </p:cNvSpPr>
          <p:nvPr>
            <p:ph type="title"/>
          </p:nvPr>
        </p:nvSpPr>
        <p:spPr/>
        <p:txBody>
          <a:bodyPr/>
          <a:lstStyle/>
          <a:p>
            <a:pPr>
              <a:tabLst>
                <a:tab pos="7315200" algn="l"/>
              </a:tabLst>
            </a:pPr>
            <a:r>
              <a:rPr lang="en-US" dirty="0"/>
              <a:t>2018 IRC – Examples of Key Changes 	</a:t>
            </a:r>
          </a:p>
        </p:txBody>
      </p:sp>
      <p:sp>
        <p:nvSpPr>
          <p:cNvPr id="5" name="Content Placeholder 3">
            <a:extLst>
              <a:ext uri="{FF2B5EF4-FFF2-40B4-BE49-F238E27FC236}">
                <a16:creationId xmlns:a16="http://schemas.microsoft.com/office/drawing/2014/main" xmlns="" id="{AAF91244-D0D5-4E9A-BDB7-CB4FF2D42161}"/>
              </a:ext>
            </a:extLst>
          </p:cNvPr>
          <p:cNvSpPr>
            <a:spLocks noGrp="1"/>
          </p:cNvSpPr>
          <p:nvPr>
            <p:ph sz="quarter" idx="1"/>
          </p:nvPr>
        </p:nvSpPr>
        <p:spPr>
          <a:xfrm>
            <a:off x="812800" y="1589088"/>
            <a:ext cx="10868025" cy="4887912"/>
          </a:xfrm>
        </p:spPr>
        <p:txBody>
          <a:bodyPr>
            <a:normAutofit fontScale="92500" lnSpcReduction="20000"/>
          </a:bodyPr>
          <a:lstStyle/>
          <a:p>
            <a:pPr>
              <a:spcBef>
                <a:spcPts val="0"/>
              </a:spcBef>
            </a:pPr>
            <a:r>
              <a:rPr lang="en-US" sz="2800" b="1" dirty="0"/>
              <a:t>R507 Exterior Decks. </a:t>
            </a:r>
            <a:r>
              <a:rPr lang="en-US" sz="2800" dirty="0"/>
              <a:t>The </a:t>
            </a:r>
            <a:r>
              <a:rPr lang="en-US" sz="2800" i="1" dirty="0"/>
              <a:t>Prescriptive Deck Details </a:t>
            </a:r>
            <a:r>
              <a:rPr lang="en-US" sz="2800" dirty="0"/>
              <a:t>design</a:t>
            </a:r>
          </a:p>
          <a:p>
            <a:pPr marL="339725" indent="0">
              <a:spcBef>
                <a:spcPts val="0"/>
              </a:spcBef>
              <a:buNone/>
            </a:pPr>
            <a:r>
              <a:rPr lang="en-US" sz="2800" dirty="0"/>
              <a:t>document </a:t>
            </a:r>
            <a:r>
              <a:rPr lang="en-US" sz="2800" b="1" u="sng" dirty="0"/>
              <a:t>was not brought forward </a:t>
            </a:r>
            <a:r>
              <a:rPr lang="en-US" sz="2800" dirty="0"/>
              <a:t>in the 2020 GA Amendments. </a:t>
            </a:r>
          </a:p>
          <a:p>
            <a:pPr marL="339725" indent="0">
              <a:spcBef>
                <a:spcPts val="0"/>
              </a:spcBef>
              <a:buNone/>
            </a:pPr>
            <a:r>
              <a:rPr lang="en-US" sz="2800" dirty="0"/>
              <a:t>The 2018 IRC reorganized R507 Decks which incorporated </a:t>
            </a:r>
          </a:p>
          <a:p>
            <a:pPr marL="339725" indent="0">
              <a:spcBef>
                <a:spcPts val="0"/>
              </a:spcBef>
              <a:buNone/>
            </a:pPr>
            <a:r>
              <a:rPr lang="en-US" sz="2800" dirty="0"/>
              <a:t>many of the more useful illustrations and provisions to simplify</a:t>
            </a:r>
          </a:p>
          <a:p>
            <a:pPr marL="339725" indent="0">
              <a:spcBef>
                <a:spcPts val="0"/>
              </a:spcBef>
              <a:buNone/>
            </a:pPr>
            <a:r>
              <a:rPr lang="en-US" sz="2800" dirty="0"/>
              <a:t>the prescriptive construction of a deck.  R507 is now much</a:t>
            </a:r>
          </a:p>
          <a:p>
            <a:pPr marL="339725" indent="0">
              <a:spcBef>
                <a:spcPts val="0"/>
              </a:spcBef>
              <a:buNone/>
            </a:pPr>
            <a:r>
              <a:rPr lang="en-US" sz="2800" dirty="0"/>
              <a:t>clearer in regards to deck materials, deck footing, joist spacing</a:t>
            </a:r>
          </a:p>
          <a:p>
            <a:pPr marL="339725" indent="0">
              <a:spcBef>
                <a:spcPts val="0"/>
              </a:spcBef>
              <a:buNone/>
            </a:pPr>
            <a:r>
              <a:rPr lang="en-US" sz="2800" dirty="0"/>
              <a:t>and spans, and fastener requirements.</a:t>
            </a:r>
          </a:p>
          <a:p>
            <a:pPr marL="342900" indent="-342900">
              <a:buFont typeface="+mj-lt"/>
              <a:buAutoNum type="arabicPeriod" startAt="11"/>
            </a:pPr>
            <a:endParaRPr lang="en-US" sz="1800" b="1" dirty="0"/>
          </a:p>
          <a:p>
            <a:pPr>
              <a:spcBef>
                <a:spcPts val="0"/>
              </a:spcBef>
            </a:pPr>
            <a:r>
              <a:rPr lang="en-US" sz="2800" b="1" dirty="0">
                <a:ea typeface="Times New Roman" panose="02020603050405020304" pitchFamily="18" charset="0"/>
              </a:rPr>
              <a:t>R303.4 Mechanical ventilation.</a:t>
            </a:r>
            <a:r>
              <a:rPr lang="en-US" sz="2800" dirty="0">
                <a:ea typeface="Times New Roman" panose="02020603050405020304" pitchFamily="18" charset="0"/>
              </a:rPr>
              <a:t> Where the air infiltration rate of a </a:t>
            </a:r>
            <a:r>
              <a:rPr lang="en-US" sz="2800" i="1" dirty="0">
                <a:ea typeface="Times New Roman" panose="02020603050405020304" pitchFamily="18" charset="0"/>
              </a:rPr>
              <a:t>dwelling unit</a:t>
            </a:r>
            <a:r>
              <a:rPr lang="en-US" sz="2800" dirty="0">
                <a:ea typeface="Times New Roman" panose="02020603050405020304" pitchFamily="18" charset="0"/>
              </a:rPr>
              <a:t> is </a:t>
            </a:r>
            <a:r>
              <a:rPr lang="en-US" sz="2800" strike="sngStrike" dirty="0">
                <a:ea typeface="Times New Roman" panose="02020603050405020304" pitchFamily="18" charset="0"/>
              </a:rPr>
              <a:t>5</a:t>
            </a:r>
            <a:r>
              <a:rPr lang="en-US" sz="2800" dirty="0">
                <a:ea typeface="Times New Roman" panose="02020603050405020304" pitchFamily="18" charset="0"/>
              </a:rPr>
              <a:t> </a:t>
            </a:r>
            <a:r>
              <a:rPr lang="en-US" sz="2800" u="sng" dirty="0">
                <a:ea typeface="Times New Roman" panose="02020603050405020304" pitchFamily="18" charset="0"/>
              </a:rPr>
              <a:t>3</a:t>
            </a:r>
            <a:r>
              <a:rPr lang="en-US" sz="2800" dirty="0">
                <a:ea typeface="Times New Roman" panose="02020603050405020304" pitchFamily="18" charset="0"/>
              </a:rPr>
              <a:t> air changes per hour or less where tested with a blower door at a pressure of 0.2 inch </a:t>
            </a:r>
            <a:r>
              <a:rPr lang="en-US" sz="2800" dirty="0" err="1">
                <a:ea typeface="Times New Roman" panose="02020603050405020304" pitchFamily="18" charset="0"/>
              </a:rPr>
              <a:t>w.c.</a:t>
            </a:r>
            <a:r>
              <a:rPr lang="en-US" sz="2800" dirty="0">
                <a:ea typeface="Times New Roman" panose="02020603050405020304" pitchFamily="18" charset="0"/>
              </a:rPr>
              <a:t> (50 Pa) in accordance with Section N1102.4.1.2, the </a:t>
            </a:r>
            <a:r>
              <a:rPr lang="en-US" sz="2800" i="1" dirty="0">
                <a:ea typeface="Times New Roman" panose="02020603050405020304" pitchFamily="18" charset="0"/>
              </a:rPr>
              <a:t>dwelling unit</a:t>
            </a:r>
            <a:r>
              <a:rPr lang="en-US" sz="2800" dirty="0">
                <a:ea typeface="Times New Roman" panose="02020603050405020304" pitchFamily="18" charset="0"/>
              </a:rPr>
              <a:t> shall be provided with whole-house mechanical</a:t>
            </a:r>
            <a:r>
              <a:rPr lang="en-US" sz="2800" b="1" dirty="0">
                <a:ea typeface="Times New Roman" panose="02020603050405020304" pitchFamily="18" charset="0"/>
              </a:rPr>
              <a:t> </a:t>
            </a:r>
            <a:r>
              <a:rPr lang="en-US" sz="2800" dirty="0">
                <a:ea typeface="Times New Roman" panose="02020603050405020304" pitchFamily="18" charset="0"/>
              </a:rPr>
              <a:t>ventilation in accordance with Section M1505.4. </a:t>
            </a:r>
            <a:r>
              <a:rPr lang="en-US" sz="2800" b="1" dirty="0">
                <a:ea typeface="Times New Roman" panose="02020603050405020304" pitchFamily="18" charset="0"/>
              </a:rPr>
              <a:t>Important Note: </a:t>
            </a:r>
            <a:r>
              <a:rPr lang="en-US" sz="2800" b="1" u="sng" dirty="0">
                <a:ea typeface="Times New Roman" panose="02020603050405020304" pitchFamily="18" charset="0"/>
              </a:rPr>
              <a:t>Mechanical ventilation is not mandatory for all new home construction unless it tests 3 ACH or less.</a:t>
            </a:r>
          </a:p>
          <a:p>
            <a:pPr marL="514350" marR="0" indent="-514350">
              <a:spcBef>
                <a:spcPts val="0"/>
              </a:spcBef>
              <a:spcAft>
                <a:spcPts val="0"/>
              </a:spcAft>
              <a:buFont typeface="+mj-lt"/>
              <a:buAutoNum type="arabicPeriod" startAt="2"/>
            </a:pPr>
            <a:endParaRPr lang="en-US" dirty="0"/>
          </a:p>
        </p:txBody>
      </p:sp>
      <p:pic>
        <p:nvPicPr>
          <p:cNvPr id="11" name="Picture 10">
            <a:extLst>
              <a:ext uri="{FF2B5EF4-FFF2-40B4-BE49-F238E27FC236}">
                <a16:creationId xmlns:a16="http://schemas.microsoft.com/office/drawing/2014/main" xmlns="" id="{371F3E67-96F4-496D-8747-7FBDEE17B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112" y="114300"/>
            <a:ext cx="816928" cy="1064642"/>
          </a:xfrm>
          <a:prstGeom prst="rect">
            <a:avLst/>
          </a:prstGeom>
        </p:spPr>
      </p:pic>
    </p:spTree>
    <p:extLst>
      <p:ext uri="{BB962C8B-B14F-4D97-AF65-F5344CB8AC3E}">
        <p14:creationId xmlns:p14="http://schemas.microsoft.com/office/powerpoint/2010/main" val="214116677"/>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072FE0E8154A41BBE7DDA723966D31" ma:contentTypeVersion="7" ma:contentTypeDescription="Create a new document." ma:contentTypeScope="" ma:versionID="5620c19aaefaba3cdfb488a91504e65f">
  <xsd:schema xmlns:xsd="http://www.w3.org/2001/XMLSchema" xmlns:xs="http://www.w3.org/2001/XMLSchema" xmlns:p="http://schemas.microsoft.com/office/2006/metadata/properties" xmlns:ns2="431100d4-4470-42c1-96bc-46686c1829ae" targetNamespace="http://schemas.microsoft.com/office/2006/metadata/properties" ma:root="true" ma:fieldsID="1fc7b4e226961fc585423e18cb947a32" ns2:_="">
    <xsd:import namespace="431100d4-4470-42c1-96bc-46686c182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28262-9753-4101-9BD1-467468EC83F7}">
  <ds:schemaRefs>
    <ds:schemaRef ds:uri="http://schemas.microsoft.com/sharepoint/v3/contenttype/forms"/>
  </ds:schemaRefs>
</ds:datastoreItem>
</file>

<file path=customXml/itemProps2.xml><?xml version="1.0" encoding="utf-8"?>
<ds:datastoreItem xmlns:ds="http://schemas.openxmlformats.org/officeDocument/2006/customXml" ds:itemID="{8C270558-6324-4ABA-9288-CFEAB32DAEE3}">
  <ds:schemaRefs>
    <ds:schemaRef ds:uri="http://purl.org/dc/terms/"/>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431100d4-4470-42c1-96bc-46686c1829ae"/>
    <ds:schemaRef ds:uri="http://purl.org/dc/elements/1.1/"/>
  </ds:schemaRefs>
</ds:datastoreItem>
</file>

<file path=customXml/itemProps3.xml><?xml version="1.0" encoding="utf-8"?>
<ds:datastoreItem xmlns:ds="http://schemas.openxmlformats.org/officeDocument/2006/customXml" ds:itemID="{5AE44B58-E268-452C-A798-E4E3DA186A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100d4-4470-42c1-96bc-46686c182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738</Words>
  <Application>Microsoft Office PowerPoint</Application>
  <PresentationFormat>Custom</PresentationFormat>
  <Paragraphs>133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Constantia</vt:lpstr>
      <vt:lpstr>Times New Roman</vt:lpstr>
      <vt:lpstr>Tw Cen MT</vt:lpstr>
      <vt:lpstr>Wingdings</vt:lpstr>
      <vt:lpstr>Wingdings 2</vt:lpstr>
      <vt:lpstr>DCA powerpoint master.rev.8-14</vt:lpstr>
      <vt:lpstr>DCA Construction Codes Program Update</vt:lpstr>
      <vt:lpstr>DCA Codes &amp; Industrialized Buildings (IB) Staff</vt:lpstr>
      <vt:lpstr>DCA Georgia Construction Information Sheets</vt:lpstr>
      <vt:lpstr>New Mandatory Codes - January 1, 2020</vt:lpstr>
      <vt:lpstr>New Mandatory Codes – January 1, 2020</vt:lpstr>
      <vt:lpstr>Link to 2020 GA Amendments &amp; Top 20 Key Code Changes</vt:lpstr>
      <vt:lpstr>2018 IBC/IRC – Top 20 Key Code Changes </vt:lpstr>
      <vt:lpstr>2018 IBC – Examples of Key Changes  </vt:lpstr>
      <vt:lpstr>2018 IRC – Examples of Key Changes  </vt:lpstr>
      <vt:lpstr>2020 NEC Task Force – Mandatory Code</vt:lpstr>
      <vt:lpstr>Future Task Forces – Permissive Codes</vt:lpstr>
      <vt:lpstr>2015 IECC Energy Code Training Workshops</vt:lpstr>
      <vt:lpstr>2018 ISPSC Training Workshops</vt:lpstr>
      <vt:lpstr> Contact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2013-10-02T09:06:46Z</dcterms:created>
  <dcterms:modified xsi:type="dcterms:W3CDTF">2019-08-16T19:27:51Z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y fmtid="{D5CDD505-2E9C-101B-9397-08002B2CF9AE}" pid="3" name="ContentTypeId">
    <vt:lpwstr>0x01010040072FE0E8154A41BBE7DDA723966D31</vt:lpwstr>
  </property>
</Properties>
</file>