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878" r:id="rId3"/>
    <p:sldId id="320" r:id="rId4"/>
    <p:sldId id="312" r:id="rId5"/>
    <p:sldId id="313" r:id="rId6"/>
    <p:sldId id="314" r:id="rId7"/>
    <p:sldId id="274" r:id="rId8"/>
    <p:sldId id="275" r:id="rId9"/>
    <p:sldId id="276" r:id="rId10"/>
    <p:sldId id="277" r:id="rId11"/>
    <p:sldId id="315" r:id="rId12"/>
    <p:sldId id="278" r:id="rId13"/>
    <p:sldId id="316" r:id="rId14"/>
    <p:sldId id="279" r:id="rId15"/>
    <p:sldId id="280" r:id="rId16"/>
    <p:sldId id="321" r:id="rId17"/>
    <p:sldId id="322" r:id="rId18"/>
    <p:sldId id="283" r:id="rId19"/>
    <p:sldId id="317" r:id="rId20"/>
    <p:sldId id="324" r:id="rId21"/>
    <p:sldId id="325" r:id="rId22"/>
    <p:sldId id="326" r:id="rId23"/>
    <p:sldId id="327" r:id="rId24"/>
    <p:sldId id="328" r:id="rId25"/>
    <p:sldId id="32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8ABA"/>
    <a:srgbClr val="49BF70"/>
    <a:srgbClr val="002545"/>
    <a:srgbClr val="E6E6E6"/>
    <a:srgbClr val="E2F4FD"/>
    <a:srgbClr val="73766C"/>
    <a:srgbClr val="7CBF3B"/>
    <a:srgbClr val="98CA51"/>
    <a:srgbClr val="8F6343"/>
    <a:srgbClr val="F47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07FB-F230-2BEA-7336-97F0AC538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CF24D4-0A2B-A1FE-625F-6FABEE30D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9D1B1-946E-57AF-ABDD-7D028BC58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47928-CAA7-3C13-DA06-B467FB330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FE235-25B7-D048-B5D2-EEDEECC1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90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A6F3-B793-CD42-8E70-269CB358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817CC-83EF-02E7-DCF7-0330A8A1B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808F8-7BA6-5E05-2614-EDA6B9232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E2A06-DC5D-5850-635A-026E069A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8B0DE-25DF-7E3D-3939-D09BFB8E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6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AA442-9561-6792-C5D4-B04FBBA01E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092EF-AD18-80A1-5991-90DEB9316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41E2-667B-C04B-F47B-2AB4D855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266E1-4C98-B4C6-5681-693DAD82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F842D-CA56-50FB-7656-FC3E9347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6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356E3-B732-AD01-BE6D-40B12872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2205D-263F-4B77-AAB1-359629015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A7664-A9BB-2B72-2EEF-DA8F137C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EFCF4-4919-2702-D031-BD3375A21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60CAC-217C-8CF2-47E8-2B22BD6C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8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BCCB-9FB4-6AC4-48BF-3AE21DD5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790A5-207A-44E7-9B3E-EA65CDDC8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6E25E-B0E0-3053-1B46-08EAC0DE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4DE1D-838E-EADC-C17B-0C213F32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5F2B8-8148-23A4-8B36-CCF5837F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9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2F52-4A8B-6F8A-1796-EE000201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86237-B688-1422-C007-A8C6BCBD5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7B990-463A-3FD6-F89B-5928F51DE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58CB2-ADE4-2E4C-791C-22883A45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12A8C-41E3-CF9E-A66A-A1019F819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5E5E8-EFE9-D152-72E1-2454A668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8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1E46-EEB0-E528-089E-BCD18EFAB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5F11B-4C39-E8CD-BEF6-29A94AC1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69BA6-D919-237A-5F28-88B95DF63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2934-4105-FDDC-5E6A-926FFB012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DE125-C231-2EB9-0EF5-2DE95BA60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E1D2F-34EE-0F5C-4BB3-10699207F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1AF75-BCDC-C8C8-C769-08C13B5F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828339-E3F2-579E-AEA7-80D7621C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5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7BA3-FC59-F9C0-D431-771026323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89B45-189F-7D33-9CAF-0B65E73FA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BE46B-5754-A178-7776-DF9BAA30A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CE13F-AECC-5897-5E15-200A98F9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0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99BB0-5703-68CC-4465-02E14E5A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45940-FF6D-03B2-B0CA-35C2ED918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F51E9-CC67-69BA-8048-656B14FE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1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1FE1-83ED-3FA3-82D3-298197D7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8C461-2DAC-728D-9F6F-B78F6027A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93BE5-3B4D-D923-9B53-FC3E24810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A7B7A-4B77-9749-FB54-67C052D31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B9A99-2E4B-3573-5C06-CC3964376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5A159-67EA-D61C-EFEC-3AD09D5C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8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5B07-C2E7-6AA6-B02C-A1601A1D2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3EBA6-43B0-F15B-C755-F7EAA6A4C0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757B8-FF1F-BDD0-43B3-FBA9FB56F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7F5E3-B20B-3CD4-C581-381A71A8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D2FCE-FC2E-12B0-4A27-69D1445D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207DE-2858-DFDF-B227-5BBCEAB1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0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C63FE-CA47-9F0F-C6B8-DD563CF7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11D3-B70F-A096-2FD0-D0303D8C0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7A422-A0D8-D237-0807-8F1AD0DCA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3D790-08DB-42B6-8400-55C4E8D6C6E6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46017-8D4F-D1CC-25FB-B69789683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C3E0D-9325-9D0D-A93B-3AB965F5E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D4CDD-CEE6-4BB1-93A2-45D4CAB6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2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9242D8-57AD-4B9F-7CBA-8A6CCCD2760E}"/>
              </a:ext>
            </a:extLst>
          </p:cNvPr>
          <p:cNvSpPr/>
          <p:nvPr/>
        </p:nvSpPr>
        <p:spPr>
          <a:xfrm>
            <a:off x="1336487" y="1003041"/>
            <a:ext cx="9519025" cy="4851918"/>
          </a:xfrm>
          <a:prstGeom prst="rect">
            <a:avLst/>
          </a:prstGeom>
          <a:solidFill>
            <a:srgbClr val="0C8ABA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253E8-0CD3-DC97-4EF5-0D2B7F97A973}"/>
              </a:ext>
            </a:extLst>
          </p:cNvPr>
          <p:cNvSpPr txBox="1"/>
          <p:nvPr/>
        </p:nvSpPr>
        <p:spPr>
          <a:xfrm>
            <a:off x="1664898" y="1647585"/>
            <a:ext cx="8641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Water and Sewer Infrastructure Basics</a:t>
            </a:r>
            <a:endParaRPr lang="en-US" sz="32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4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0AC1D-279C-9B7B-C3D0-EEA399357178}"/>
              </a:ext>
            </a:extLst>
          </p:cNvPr>
          <p:cNvSpPr/>
          <p:nvPr/>
        </p:nvSpPr>
        <p:spPr>
          <a:xfrm>
            <a:off x="6880713" y="-1"/>
            <a:ext cx="5311288" cy="6858000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E33549-61C0-B4F6-4F53-FACD5F4099BB}"/>
              </a:ext>
            </a:extLst>
          </p:cNvPr>
          <p:cNvSpPr/>
          <p:nvPr/>
        </p:nvSpPr>
        <p:spPr>
          <a:xfrm>
            <a:off x="6479182" y="319087"/>
            <a:ext cx="5059669" cy="6206366"/>
          </a:xfrm>
          <a:prstGeom prst="rect">
            <a:avLst/>
          </a:prstGeom>
          <a:gradFill flip="none" rotWithShape="1">
            <a:gsLst>
              <a:gs pos="0">
                <a:srgbClr val="49BF70">
                  <a:shade val="30000"/>
                  <a:satMod val="115000"/>
                </a:srgbClr>
              </a:gs>
              <a:gs pos="50000">
                <a:srgbClr val="49BF70">
                  <a:shade val="67500"/>
                  <a:satMod val="115000"/>
                </a:srgbClr>
              </a:gs>
              <a:gs pos="100000">
                <a:srgbClr val="49BF7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/>
                <a:cs typeface="Poppins"/>
              </a:rPr>
              <a:t>How to Design</a:t>
            </a:r>
            <a:endParaRPr lang="en-US" sz="4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85FFE-F69B-D289-BFF1-6368ED0B1A84}"/>
              </a:ext>
            </a:extLst>
          </p:cNvPr>
          <p:cNvSpPr txBox="1"/>
          <p:nvPr/>
        </p:nvSpPr>
        <p:spPr>
          <a:xfrm>
            <a:off x="1082354" y="1530220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Water Distribution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large pothole on a road&#10;&#10;Description automatically generated">
            <a:extLst>
              <a:ext uri="{FF2B5EF4-FFF2-40B4-BE49-F238E27FC236}">
                <a16:creationId xmlns:a16="http://schemas.microsoft.com/office/drawing/2014/main" id="{03144A69-2172-96F9-DB38-9496EB8F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991" y="2896522"/>
            <a:ext cx="4462130" cy="3324445"/>
          </a:xfrm>
          <a:prstGeom prst="rect">
            <a:avLst/>
          </a:prstGeom>
        </p:spPr>
      </p:pic>
      <p:pic>
        <p:nvPicPr>
          <p:cNvPr id="3" name="Picture 2" descr="A group of blue pipes&#10;&#10;Description automatically generated">
            <a:extLst>
              <a:ext uri="{FF2B5EF4-FFF2-40B4-BE49-F238E27FC236}">
                <a16:creationId xmlns:a16="http://schemas.microsoft.com/office/drawing/2014/main" id="{D90B6806-F21D-1384-0037-185DA8CA4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990" y="635740"/>
            <a:ext cx="4462130" cy="19562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6EEF53-0DE0-C266-C045-29A2ED68CA9C}"/>
              </a:ext>
            </a:extLst>
          </p:cNvPr>
          <p:cNvSpPr/>
          <p:nvPr/>
        </p:nvSpPr>
        <p:spPr>
          <a:xfrm>
            <a:off x="1333656" y="1930330"/>
            <a:ext cx="4125995" cy="1324545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969A81-7B0C-2DD5-C3B8-E532A002E0BC}"/>
              </a:ext>
            </a:extLst>
          </p:cNvPr>
          <p:cNvSpPr txBox="1"/>
          <p:nvPr/>
        </p:nvSpPr>
        <p:spPr>
          <a:xfrm>
            <a:off x="1397200" y="2035206"/>
            <a:ext cx="3394477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49BF70"/>
                </a:solidFill>
                <a:latin typeface="Poppins"/>
                <a:cs typeface="Poppins"/>
              </a:rPr>
              <a:t> Pipe Material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Ductile Iron, PVC, HDPE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Type of Installation (grass pavement, </a:t>
            </a:r>
            <a:r>
              <a:rPr lang="en-US" sz="1600" dirty="0" err="1">
                <a:solidFill>
                  <a:schemeClr val="bg1"/>
                </a:solidFill>
                <a:latin typeface="Poppins"/>
                <a:cs typeface="Poppins"/>
              </a:rPr>
              <a:t>etc</a:t>
            </a: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0B75BC-3B6E-2FDA-5C28-490EDBB6FA67}"/>
              </a:ext>
            </a:extLst>
          </p:cNvPr>
          <p:cNvSpPr/>
          <p:nvPr/>
        </p:nvSpPr>
        <p:spPr>
          <a:xfrm>
            <a:off x="1325571" y="3400653"/>
            <a:ext cx="4125995" cy="1534775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F6583-1F4E-F238-45F3-ADF032EFDDF5}"/>
              </a:ext>
            </a:extLst>
          </p:cNvPr>
          <p:cNvSpPr txBox="1"/>
          <p:nvPr/>
        </p:nvSpPr>
        <p:spPr>
          <a:xfrm>
            <a:off x="1389115" y="3505529"/>
            <a:ext cx="3957951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49BF70"/>
                </a:solidFill>
                <a:latin typeface="Poppins"/>
                <a:cs typeface="Poppins"/>
              </a:rPr>
              <a:t> Location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Typically 4-feet underground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Away from gas lines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Outside of roadway, when possible</a:t>
            </a:r>
          </a:p>
        </p:txBody>
      </p:sp>
    </p:spTree>
    <p:extLst>
      <p:ext uri="{BB962C8B-B14F-4D97-AF65-F5344CB8AC3E}">
        <p14:creationId xmlns:p14="http://schemas.microsoft.com/office/powerpoint/2010/main" val="1141599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0AC1D-279C-9B7B-C3D0-EEA399357178}"/>
              </a:ext>
            </a:extLst>
          </p:cNvPr>
          <p:cNvSpPr/>
          <p:nvPr/>
        </p:nvSpPr>
        <p:spPr>
          <a:xfrm>
            <a:off x="6880713" y="-1"/>
            <a:ext cx="5311288" cy="6858000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80EFF3-F179-CEE6-DB40-977E3316CF89}"/>
              </a:ext>
            </a:extLst>
          </p:cNvPr>
          <p:cNvSpPr txBox="1"/>
          <p:nvPr/>
        </p:nvSpPr>
        <p:spPr>
          <a:xfrm>
            <a:off x="1082352" y="525360"/>
            <a:ext cx="6979297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latin typeface="Poppins"/>
                <a:cs typeface="Poppins"/>
              </a:rPr>
              <a:t>Municipal Supply Constraints</a:t>
            </a:r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F251A5-47F3-5A6C-1588-2422EC34C15B}"/>
              </a:ext>
            </a:extLst>
          </p:cNvPr>
          <p:cNvSpPr/>
          <p:nvPr/>
        </p:nvSpPr>
        <p:spPr>
          <a:xfrm>
            <a:off x="6479182" y="319087"/>
            <a:ext cx="5059669" cy="6206366"/>
          </a:xfrm>
          <a:prstGeom prst="rect">
            <a:avLst/>
          </a:prstGeom>
          <a:gradFill flip="none" rotWithShape="1">
            <a:gsLst>
              <a:gs pos="0">
                <a:srgbClr val="49BF70">
                  <a:shade val="30000"/>
                  <a:satMod val="115000"/>
                </a:srgbClr>
              </a:gs>
              <a:gs pos="50000">
                <a:srgbClr val="49BF70">
                  <a:shade val="67500"/>
                  <a:satMod val="115000"/>
                </a:srgbClr>
              </a:gs>
              <a:gs pos="100000">
                <a:srgbClr val="49BF7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77153-2492-CBE7-B8BE-7889E4612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1" t="-298" r="11079" b="596"/>
          <a:stretch/>
        </p:blipFill>
        <p:spPr>
          <a:xfrm>
            <a:off x="6817062" y="637489"/>
            <a:ext cx="4383909" cy="5569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B5F1AA-248A-94A4-41A0-CADBC31FDFAC}"/>
              </a:ext>
            </a:extLst>
          </p:cNvPr>
          <p:cNvSpPr/>
          <p:nvPr/>
        </p:nvSpPr>
        <p:spPr>
          <a:xfrm>
            <a:off x="1137116" y="2269703"/>
            <a:ext cx="2263581" cy="2318593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8EE42E-6CE7-5D6B-8E67-9C8E90FAA54E}"/>
              </a:ext>
            </a:extLst>
          </p:cNvPr>
          <p:cNvSpPr txBox="1"/>
          <p:nvPr/>
        </p:nvSpPr>
        <p:spPr>
          <a:xfrm>
            <a:off x="1137115" y="2459503"/>
            <a:ext cx="2263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8ABA"/>
                </a:solidFill>
                <a:latin typeface="Poppins"/>
                <a:cs typeface="Poppins"/>
              </a:rPr>
              <a:t>WTP</a:t>
            </a:r>
            <a:endParaRPr lang="en-US" sz="2000" b="1" i="0" dirty="0">
              <a:solidFill>
                <a:srgbClr val="0C8ABA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b="0" i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Need to be located near supply (i.e. River)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Droughts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Reservoir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C759E0-FF99-861F-0DEB-518C261EF2B1}"/>
              </a:ext>
            </a:extLst>
          </p:cNvPr>
          <p:cNvSpPr/>
          <p:nvPr/>
        </p:nvSpPr>
        <p:spPr>
          <a:xfrm>
            <a:off x="3562451" y="2269703"/>
            <a:ext cx="2263581" cy="2318593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8F3B31-B8C8-8810-AC28-7A2CDC8A90C3}"/>
              </a:ext>
            </a:extLst>
          </p:cNvPr>
          <p:cNvSpPr txBox="1"/>
          <p:nvPr/>
        </p:nvSpPr>
        <p:spPr>
          <a:xfrm>
            <a:off x="3562450" y="2705724"/>
            <a:ext cx="22635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8ABA"/>
                </a:solidFill>
                <a:latin typeface="Poppins"/>
                <a:cs typeface="Poppins"/>
              </a:rPr>
              <a:t>Distribution</a:t>
            </a:r>
            <a:endParaRPr lang="en-US" sz="2000" b="1" i="0" dirty="0">
              <a:solidFill>
                <a:srgbClr val="0C8ABA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b="0" i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Pressure Systems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Redundancy</a:t>
            </a:r>
          </a:p>
        </p:txBody>
      </p:sp>
    </p:spTree>
    <p:extLst>
      <p:ext uri="{BB962C8B-B14F-4D97-AF65-F5344CB8AC3E}">
        <p14:creationId xmlns:p14="http://schemas.microsoft.com/office/powerpoint/2010/main" val="2476489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/>
                <a:cs typeface="Poppins"/>
              </a:rPr>
              <a:t>How to Design</a:t>
            </a:r>
            <a:endParaRPr lang="en-US" sz="4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iagram of a structure with text&#10;&#10;Description automatically generated">
            <a:extLst>
              <a:ext uri="{FF2B5EF4-FFF2-40B4-BE49-F238E27FC236}">
                <a16:creationId xmlns:a16="http://schemas.microsoft.com/office/drawing/2014/main" id="{E9AB7B09-1AC7-D5ED-832F-3E819027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981" y="1669385"/>
            <a:ext cx="4905153" cy="37318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A63FE7-3517-07EF-5F8B-9D65D8104927}"/>
              </a:ext>
            </a:extLst>
          </p:cNvPr>
          <p:cNvSpPr/>
          <p:nvPr/>
        </p:nvSpPr>
        <p:spPr>
          <a:xfrm>
            <a:off x="1333657" y="1858438"/>
            <a:ext cx="4501086" cy="2095253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45F7D-EC52-8992-455D-0FBEF1D82458}"/>
              </a:ext>
            </a:extLst>
          </p:cNvPr>
          <p:cNvSpPr txBox="1"/>
          <p:nvPr/>
        </p:nvSpPr>
        <p:spPr>
          <a:xfrm>
            <a:off x="1397200" y="1963314"/>
            <a:ext cx="4437543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49BF70"/>
                </a:solidFill>
                <a:latin typeface="Poppins"/>
                <a:cs typeface="Poppins"/>
              </a:rPr>
              <a:t> Wells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Typically in rural Areas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Groundwater quality and supply most important consideration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Screen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Filter Casing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Seals for contamination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483A8-65E7-6647-C44B-FEAB1F375E5A}"/>
              </a:ext>
            </a:extLst>
          </p:cNvPr>
          <p:cNvSpPr/>
          <p:nvPr/>
        </p:nvSpPr>
        <p:spPr>
          <a:xfrm>
            <a:off x="1333657" y="4128238"/>
            <a:ext cx="4501086" cy="1375579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80CCB-55DB-9A40-5AB1-FCFF2BC3652D}"/>
              </a:ext>
            </a:extLst>
          </p:cNvPr>
          <p:cNvSpPr txBox="1"/>
          <p:nvPr/>
        </p:nvSpPr>
        <p:spPr>
          <a:xfrm>
            <a:off x="1397200" y="4233114"/>
            <a:ext cx="4437543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49BF70"/>
                </a:solidFill>
                <a:latin typeface="Poppins"/>
                <a:cs typeface="Poppins"/>
              </a:rPr>
              <a:t> Construction Constraints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Rock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Sulfur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Fluctuating Water Table</a:t>
            </a:r>
          </a:p>
        </p:txBody>
      </p:sp>
    </p:spTree>
    <p:extLst>
      <p:ext uri="{BB962C8B-B14F-4D97-AF65-F5344CB8AC3E}">
        <p14:creationId xmlns:p14="http://schemas.microsoft.com/office/powerpoint/2010/main" val="97792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0AC1D-279C-9B7B-C3D0-EEA399357178}"/>
              </a:ext>
            </a:extLst>
          </p:cNvPr>
          <p:cNvSpPr/>
          <p:nvPr/>
        </p:nvSpPr>
        <p:spPr>
          <a:xfrm>
            <a:off x="6880713" y="-1"/>
            <a:ext cx="5311288" cy="6858000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/>
                <a:cs typeface="Poppins"/>
              </a:rPr>
              <a:t>How to Design</a:t>
            </a:r>
            <a:endParaRPr lang="en-US" sz="4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534D0A-647D-7745-920D-C11CB4FC8668}"/>
              </a:ext>
            </a:extLst>
          </p:cNvPr>
          <p:cNvSpPr/>
          <p:nvPr/>
        </p:nvSpPr>
        <p:spPr>
          <a:xfrm>
            <a:off x="6479182" y="319087"/>
            <a:ext cx="5059669" cy="6206366"/>
          </a:xfrm>
          <a:prstGeom prst="rect">
            <a:avLst/>
          </a:prstGeom>
          <a:gradFill flip="none" rotWithShape="1">
            <a:gsLst>
              <a:gs pos="0">
                <a:srgbClr val="49BF70">
                  <a:shade val="30000"/>
                  <a:satMod val="115000"/>
                </a:srgbClr>
              </a:gs>
              <a:gs pos="50000">
                <a:srgbClr val="49BF70">
                  <a:shade val="67500"/>
                  <a:satMod val="115000"/>
                </a:srgbClr>
              </a:gs>
              <a:gs pos="100000">
                <a:srgbClr val="49BF7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ircular metal manhole cover with a clock tower&#10;&#10;Description automatically generated">
            <a:extLst>
              <a:ext uri="{FF2B5EF4-FFF2-40B4-BE49-F238E27FC236}">
                <a16:creationId xmlns:a16="http://schemas.microsoft.com/office/drawing/2014/main" id="{85177153-2492-CBE7-B8BE-7889E4612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3" r="5384"/>
          <a:stretch/>
        </p:blipFill>
        <p:spPr>
          <a:xfrm>
            <a:off x="6767879" y="612970"/>
            <a:ext cx="4482275" cy="5618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A621A5-FCF1-3A0A-C180-8AEC188D63AF}"/>
              </a:ext>
            </a:extLst>
          </p:cNvPr>
          <p:cNvSpPr txBox="1"/>
          <p:nvPr/>
        </p:nvSpPr>
        <p:spPr>
          <a:xfrm>
            <a:off x="1082354" y="1254458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Sewer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41FAC0-856B-CBC8-BF03-EDB959301E99}"/>
              </a:ext>
            </a:extLst>
          </p:cNvPr>
          <p:cNvGrpSpPr/>
          <p:nvPr/>
        </p:nvGrpSpPr>
        <p:grpSpPr>
          <a:xfrm>
            <a:off x="1325570" y="1676491"/>
            <a:ext cx="4125995" cy="1025496"/>
            <a:chOff x="1325570" y="1952253"/>
            <a:chExt cx="4125995" cy="102549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29B7D1-F142-D85F-89C7-AD8AC45005DB}"/>
                </a:ext>
              </a:extLst>
            </p:cNvPr>
            <p:cNvSpPr/>
            <p:nvPr/>
          </p:nvSpPr>
          <p:spPr>
            <a:xfrm>
              <a:off x="1325570" y="1952253"/>
              <a:ext cx="4125995" cy="1025496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E7DD87-D0DE-6872-6886-294735E27564}"/>
                </a:ext>
              </a:extLst>
            </p:cNvPr>
            <p:cNvSpPr txBox="1"/>
            <p:nvPr/>
          </p:nvSpPr>
          <p:spPr>
            <a:xfrm>
              <a:off x="1397200" y="2035206"/>
              <a:ext cx="3394477" cy="8617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Collection System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Pipe Material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Gravity vs. Pumped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3ADC15-EEA1-5B14-15AF-25CB8CB1FBA1}"/>
              </a:ext>
            </a:extLst>
          </p:cNvPr>
          <p:cNvGrpSpPr/>
          <p:nvPr/>
        </p:nvGrpSpPr>
        <p:grpSpPr>
          <a:xfrm>
            <a:off x="1325571" y="2807087"/>
            <a:ext cx="4125995" cy="1029773"/>
            <a:chOff x="1325571" y="3400653"/>
            <a:chExt cx="4125995" cy="10297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2711F0-5497-2358-A31B-D8C15E038F5A}"/>
                </a:ext>
              </a:extLst>
            </p:cNvPr>
            <p:cNvSpPr/>
            <p:nvPr/>
          </p:nvSpPr>
          <p:spPr>
            <a:xfrm>
              <a:off x="1325571" y="3400653"/>
              <a:ext cx="4125995" cy="1029773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15A6EF-BBB0-6AED-3E24-FDD3DA018BC9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8617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Pumping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Force Main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Low Flow vs. High Flow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2629D1-B139-DF78-1A37-B8E757C91B7F}"/>
              </a:ext>
            </a:extLst>
          </p:cNvPr>
          <p:cNvGrpSpPr/>
          <p:nvPr/>
        </p:nvGrpSpPr>
        <p:grpSpPr>
          <a:xfrm>
            <a:off x="1325571" y="5303641"/>
            <a:ext cx="4125995" cy="1278596"/>
            <a:chOff x="1325571" y="5081207"/>
            <a:chExt cx="4125995" cy="12785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CDAB48-E079-F14F-96A5-330383FBDF68}"/>
                </a:ext>
              </a:extLst>
            </p:cNvPr>
            <p:cNvSpPr/>
            <p:nvPr/>
          </p:nvSpPr>
          <p:spPr>
            <a:xfrm>
              <a:off x="1325571" y="5081207"/>
              <a:ext cx="4125995" cy="1278596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67C9D1-C2C4-1197-E29E-71E85C47B075}"/>
                </a:ext>
              </a:extLst>
            </p:cNvPr>
            <p:cNvSpPr txBox="1"/>
            <p:nvPr/>
          </p:nvSpPr>
          <p:spPr>
            <a:xfrm>
              <a:off x="1389115" y="5186082"/>
              <a:ext cx="395795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Disposal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Discharge into River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Land Application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Water Reuse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E780C7-44BC-18C9-2354-10746815E73B}"/>
              </a:ext>
            </a:extLst>
          </p:cNvPr>
          <p:cNvGrpSpPr/>
          <p:nvPr/>
        </p:nvGrpSpPr>
        <p:grpSpPr>
          <a:xfrm>
            <a:off x="1321433" y="3941960"/>
            <a:ext cx="4125995" cy="575740"/>
            <a:chOff x="1325571" y="3400654"/>
            <a:chExt cx="4125995" cy="57574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D9DCB4-3C85-1672-9BAC-0CA322CF886E}"/>
                </a:ext>
              </a:extLst>
            </p:cNvPr>
            <p:cNvSpPr/>
            <p:nvPr/>
          </p:nvSpPr>
          <p:spPr>
            <a:xfrm>
              <a:off x="1325571" y="3400654"/>
              <a:ext cx="4125995" cy="57574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45FDCC-3CBE-277B-FF61-C91010D616C0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Infiltration and Inflow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C83B51-9748-29D8-E720-AF6E5694476B}"/>
              </a:ext>
            </a:extLst>
          </p:cNvPr>
          <p:cNvGrpSpPr/>
          <p:nvPr/>
        </p:nvGrpSpPr>
        <p:grpSpPr>
          <a:xfrm>
            <a:off x="1321433" y="4622800"/>
            <a:ext cx="4125995" cy="575740"/>
            <a:chOff x="1325571" y="3400654"/>
            <a:chExt cx="4125995" cy="57574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E1937E-7799-BAAA-9467-DE5C88554D29}"/>
                </a:ext>
              </a:extLst>
            </p:cNvPr>
            <p:cNvSpPr/>
            <p:nvPr/>
          </p:nvSpPr>
          <p:spPr>
            <a:xfrm>
              <a:off x="1325571" y="3400654"/>
              <a:ext cx="4125995" cy="57574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6936EA-3A04-2DDB-E38B-C8DB25813636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Wastewater Treatment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264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/>
                <a:cs typeface="Poppins"/>
              </a:rPr>
              <a:t>How to Design</a:t>
            </a:r>
            <a:endParaRPr lang="en-US" sz="4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7F6D410-EE69-ADC5-4228-589874D6E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91" y="3978736"/>
            <a:ext cx="8812618" cy="2613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F3700-A52B-AE6F-7A59-954283E42DD8}"/>
              </a:ext>
            </a:extLst>
          </p:cNvPr>
          <p:cNvSpPr txBox="1"/>
          <p:nvPr/>
        </p:nvSpPr>
        <p:spPr>
          <a:xfrm>
            <a:off x="1082354" y="1254458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Sewer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90F1AB-3BDF-3FF7-5D52-C593B2A621C6}"/>
              </a:ext>
            </a:extLst>
          </p:cNvPr>
          <p:cNvGrpSpPr/>
          <p:nvPr/>
        </p:nvGrpSpPr>
        <p:grpSpPr>
          <a:xfrm>
            <a:off x="6207818" y="1654568"/>
            <a:ext cx="4125995" cy="2199965"/>
            <a:chOff x="1325570" y="1952252"/>
            <a:chExt cx="4125995" cy="21999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FC1A84-769C-25AE-7A10-56D9F4F588A2}"/>
                </a:ext>
              </a:extLst>
            </p:cNvPr>
            <p:cNvSpPr/>
            <p:nvPr/>
          </p:nvSpPr>
          <p:spPr>
            <a:xfrm>
              <a:off x="1325570" y="1952252"/>
              <a:ext cx="4125995" cy="2199965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E0D4BE-05EC-5CFA-B12A-4FCAA2B64846}"/>
                </a:ext>
              </a:extLst>
            </p:cNvPr>
            <p:cNvSpPr txBox="1"/>
            <p:nvPr/>
          </p:nvSpPr>
          <p:spPr>
            <a:xfrm>
              <a:off x="1548618" y="2122900"/>
              <a:ext cx="3679897" cy="19082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 dirty="0">
                  <a:solidFill>
                    <a:srgbClr val="0C8ABA"/>
                  </a:solidFill>
                  <a:latin typeface="Poppins"/>
                  <a:cs typeface="Poppins"/>
                </a:rPr>
                <a:t>Gravity vs. Pumped</a:t>
              </a:r>
            </a:p>
            <a:p>
              <a:pPr algn="ctr"/>
              <a:endParaRPr lang="en-US" b="1" dirty="0">
                <a:solidFill>
                  <a:srgbClr val="0C8ABA"/>
                </a:solidFill>
                <a:latin typeface="Poppins"/>
                <a:cs typeface="Poppins"/>
              </a:endParaRPr>
            </a:p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Downstream - Gravity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Velocity – min. 2 ft/s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Slope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Size</a:t>
              </a:r>
            </a:p>
            <a:p>
              <a:r>
                <a:rPr lang="en-US" sz="1600" b="1" dirty="0">
                  <a:solidFill>
                    <a:srgbClr val="49BF70"/>
                  </a:solidFill>
                  <a:latin typeface="Poppins"/>
                  <a:cs typeface="Poppins"/>
                </a:rPr>
                <a:t>Upstream - Pumped</a:t>
              </a:r>
              <a:endParaRPr lang="en-US" sz="1600" dirty="0">
                <a:solidFill>
                  <a:schemeClr val="bg1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8A7174-1321-2465-64F8-85586DD212DB}"/>
              </a:ext>
            </a:extLst>
          </p:cNvPr>
          <p:cNvGrpSpPr/>
          <p:nvPr/>
        </p:nvGrpSpPr>
        <p:grpSpPr>
          <a:xfrm>
            <a:off x="1858775" y="1660063"/>
            <a:ext cx="4125995" cy="2194470"/>
            <a:chOff x="1325570" y="1952252"/>
            <a:chExt cx="4125995" cy="219447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F3BF083-16DE-90BF-F57F-3B1C046881FB}"/>
                </a:ext>
              </a:extLst>
            </p:cNvPr>
            <p:cNvSpPr/>
            <p:nvPr/>
          </p:nvSpPr>
          <p:spPr>
            <a:xfrm>
              <a:off x="1325570" y="1952252"/>
              <a:ext cx="4125995" cy="219447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1F49C8-8C58-D577-229A-037520CF210F}"/>
                </a:ext>
              </a:extLst>
            </p:cNvPr>
            <p:cNvSpPr txBox="1"/>
            <p:nvPr/>
          </p:nvSpPr>
          <p:spPr>
            <a:xfrm>
              <a:off x="1548618" y="2122900"/>
              <a:ext cx="3679897" cy="166199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b="1" dirty="0">
                  <a:solidFill>
                    <a:srgbClr val="0C8ABA"/>
                  </a:solidFill>
                  <a:latin typeface="Poppins"/>
                  <a:cs typeface="Poppins"/>
                </a:rPr>
                <a:t>Collection System</a:t>
              </a:r>
            </a:p>
            <a:p>
              <a:pPr algn="ctr"/>
              <a:endParaRPr lang="en-US" b="1" dirty="0">
                <a:solidFill>
                  <a:srgbClr val="0C8ABA"/>
                </a:solidFill>
                <a:latin typeface="Poppins"/>
                <a:cs typeface="Poppins"/>
              </a:endParaRPr>
            </a:p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Pipe Material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Ductile Iron, PVC, HDPE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Type if Installation (grass, pavement, etc.)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3467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/>
                <a:cs typeface="Poppins"/>
              </a:rPr>
              <a:t>How to Design</a:t>
            </a:r>
            <a:endParaRPr lang="en-US" sz="4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-up of a water treatment system&#10;&#10;Description automatically generated">
            <a:extLst>
              <a:ext uri="{FF2B5EF4-FFF2-40B4-BE49-F238E27FC236}">
                <a16:creationId xmlns:a16="http://schemas.microsoft.com/office/drawing/2014/main" id="{618232C7-6C13-C787-C6C9-351DF08D9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60" y="2119915"/>
            <a:ext cx="6110787" cy="3146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5CDC1-5EED-3CDF-8127-7411ABED0E25}"/>
              </a:ext>
            </a:extLst>
          </p:cNvPr>
          <p:cNvSpPr txBox="1"/>
          <p:nvPr/>
        </p:nvSpPr>
        <p:spPr>
          <a:xfrm>
            <a:off x="7195771" y="1294801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Sewer Pumping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30B962-10FC-9433-42D4-86EA09BB99F2}"/>
              </a:ext>
            </a:extLst>
          </p:cNvPr>
          <p:cNvGrpSpPr/>
          <p:nvPr/>
        </p:nvGrpSpPr>
        <p:grpSpPr>
          <a:xfrm>
            <a:off x="7438987" y="1716834"/>
            <a:ext cx="4125995" cy="1295824"/>
            <a:chOff x="1325570" y="1952253"/>
            <a:chExt cx="4125995" cy="12958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7A7A71-DACF-6008-1938-347E2801F8BE}"/>
                </a:ext>
              </a:extLst>
            </p:cNvPr>
            <p:cNvSpPr/>
            <p:nvPr/>
          </p:nvSpPr>
          <p:spPr>
            <a:xfrm>
              <a:off x="1325570" y="1952253"/>
              <a:ext cx="4125995" cy="1295824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C5F3B5-7C02-C104-2EBA-AF2438E159DF}"/>
                </a:ext>
              </a:extLst>
            </p:cNvPr>
            <p:cNvSpPr txBox="1"/>
            <p:nvPr/>
          </p:nvSpPr>
          <p:spPr>
            <a:xfrm>
              <a:off x="1397200" y="2035206"/>
              <a:ext cx="3394477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Force Main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Velocity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Flow/Pressure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Air Release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93EC89-0782-8C91-1C20-6D7842F864F9}"/>
              </a:ext>
            </a:extLst>
          </p:cNvPr>
          <p:cNvGrpSpPr/>
          <p:nvPr/>
        </p:nvGrpSpPr>
        <p:grpSpPr>
          <a:xfrm>
            <a:off x="7438988" y="3784823"/>
            <a:ext cx="4125995" cy="1778376"/>
            <a:chOff x="1325571" y="3400653"/>
            <a:chExt cx="4125995" cy="17783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08C0C7-8692-5791-835A-2977B1427C2B}"/>
                </a:ext>
              </a:extLst>
            </p:cNvPr>
            <p:cNvSpPr/>
            <p:nvPr/>
          </p:nvSpPr>
          <p:spPr>
            <a:xfrm>
              <a:off x="1325571" y="3400653"/>
              <a:ext cx="4125995" cy="1778376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966F06-89F1-28A1-8E7A-F5B474186416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160043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Wet Well Sizing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Storage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Invert Elevations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Pump Size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Check Valve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Redundancy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932ADC-1A1C-75FB-F5AD-955EC32B0758}"/>
              </a:ext>
            </a:extLst>
          </p:cNvPr>
          <p:cNvGrpSpPr/>
          <p:nvPr/>
        </p:nvGrpSpPr>
        <p:grpSpPr>
          <a:xfrm>
            <a:off x="7434850" y="3117534"/>
            <a:ext cx="4125995" cy="575740"/>
            <a:chOff x="1325571" y="3400654"/>
            <a:chExt cx="4125995" cy="5757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49E0A8-4DE3-BB54-A059-5929716BA08E}"/>
                </a:ext>
              </a:extLst>
            </p:cNvPr>
            <p:cNvSpPr/>
            <p:nvPr/>
          </p:nvSpPr>
          <p:spPr>
            <a:xfrm>
              <a:off x="1325571" y="3400654"/>
              <a:ext cx="4125995" cy="57574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2418F4-85BD-1585-99A5-8B84D869CBBA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Low Flow vs. High 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761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0AC1D-279C-9B7B-C3D0-EEA399357178}"/>
              </a:ext>
            </a:extLst>
          </p:cNvPr>
          <p:cNvSpPr/>
          <p:nvPr/>
        </p:nvSpPr>
        <p:spPr>
          <a:xfrm>
            <a:off x="6880713" y="-1"/>
            <a:ext cx="5311288" cy="6858000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/>
                <a:cs typeface="Poppins"/>
              </a:rPr>
              <a:t>How to Design</a:t>
            </a:r>
            <a:endParaRPr lang="en-US" sz="4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534D0A-647D-7745-920D-C11CB4FC8668}"/>
              </a:ext>
            </a:extLst>
          </p:cNvPr>
          <p:cNvSpPr/>
          <p:nvPr/>
        </p:nvSpPr>
        <p:spPr>
          <a:xfrm>
            <a:off x="5894382" y="1219200"/>
            <a:ext cx="5863439" cy="4284618"/>
          </a:xfrm>
          <a:prstGeom prst="rect">
            <a:avLst/>
          </a:prstGeom>
          <a:gradFill flip="none" rotWithShape="1">
            <a:gsLst>
              <a:gs pos="0">
                <a:srgbClr val="49BF70">
                  <a:shade val="30000"/>
                  <a:satMod val="115000"/>
                </a:srgbClr>
              </a:gs>
              <a:gs pos="50000">
                <a:srgbClr val="49BF70">
                  <a:shade val="67500"/>
                  <a:satMod val="115000"/>
                </a:srgbClr>
              </a:gs>
              <a:gs pos="100000">
                <a:srgbClr val="49BF7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621A5-FCF1-3A0A-C180-8AEC188D63AF}"/>
              </a:ext>
            </a:extLst>
          </p:cNvPr>
          <p:cNvSpPr txBox="1"/>
          <p:nvPr/>
        </p:nvSpPr>
        <p:spPr>
          <a:xfrm>
            <a:off x="1082354" y="1514476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Sewer Infiltration &amp; Inflow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41FAC0-856B-CBC8-BF03-EDB959301E99}"/>
              </a:ext>
            </a:extLst>
          </p:cNvPr>
          <p:cNvGrpSpPr/>
          <p:nvPr/>
        </p:nvGrpSpPr>
        <p:grpSpPr>
          <a:xfrm>
            <a:off x="1325570" y="1936509"/>
            <a:ext cx="4125995" cy="1025496"/>
            <a:chOff x="1325570" y="1952253"/>
            <a:chExt cx="4125995" cy="102549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29B7D1-F142-D85F-89C7-AD8AC45005DB}"/>
                </a:ext>
              </a:extLst>
            </p:cNvPr>
            <p:cNvSpPr/>
            <p:nvPr/>
          </p:nvSpPr>
          <p:spPr>
            <a:xfrm>
              <a:off x="1325570" y="1952253"/>
              <a:ext cx="4125995" cy="1025496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E7DD87-D0DE-6872-6886-294735E27564}"/>
                </a:ext>
              </a:extLst>
            </p:cNvPr>
            <p:cNvSpPr txBox="1"/>
            <p:nvPr/>
          </p:nvSpPr>
          <p:spPr>
            <a:xfrm>
              <a:off x="1397200" y="2035206"/>
              <a:ext cx="3394477" cy="8617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Infiltration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Through Cracks/Joints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Slowly Overtime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3ADC15-EEA1-5B14-15AF-25CB8CB1FBA1}"/>
              </a:ext>
            </a:extLst>
          </p:cNvPr>
          <p:cNvGrpSpPr/>
          <p:nvPr/>
        </p:nvGrpSpPr>
        <p:grpSpPr>
          <a:xfrm>
            <a:off x="1325571" y="3067104"/>
            <a:ext cx="4125995" cy="1348927"/>
            <a:chOff x="1325571" y="3400652"/>
            <a:chExt cx="4125995" cy="13489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2711F0-5497-2358-A31B-D8C15E038F5A}"/>
                </a:ext>
              </a:extLst>
            </p:cNvPr>
            <p:cNvSpPr/>
            <p:nvPr/>
          </p:nvSpPr>
          <p:spPr>
            <a:xfrm>
              <a:off x="1325571" y="3400652"/>
              <a:ext cx="4125995" cy="1348927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15A6EF-BBB0-6AED-3E24-FDD3DA018BC9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Inflow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Open cleanout caps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Manhole lids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Quickly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E780C7-44BC-18C9-2354-10746815E73B}"/>
              </a:ext>
            </a:extLst>
          </p:cNvPr>
          <p:cNvGrpSpPr/>
          <p:nvPr/>
        </p:nvGrpSpPr>
        <p:grpSpPr>
          <a:xfrm>
            <a:off x="1321433" y="4526726"/>
            <a:ext cx="4125995" cy="575740"/>
            <a:chOff x="1325571" y="3400654"/>
            <a:chExt cx="4125995" cy="57574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D9DCB4-3C85-1672-9BAC-0CA322CF886E}"/>
                </a:ext>
              </a:extLst>
            </p:cNvPr>
            <p:cNvSpPr/>
            <p:nvPr/>
          </p:nvSpPr>
          <p:spPr>
            <a:xfrm>
              <a:off x="1325571" y="3400654"/>
              <a:ext cx="4125995" cy="57574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45FDCC-3CBE-277B-FF61-C91010D616C0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4x Average Daily Flow</a:t>
              </a:r>
            </a:p>
          </p:txBody>
        </p:sp>
      </p:grpSp>
      <p:pic>
        <p:nvPicPr>
          <p:cNvPr id="25" name="Picture 24" descr="Diagram of a house with a drainage system&#10;&#10;Description automatically generated">
            <a:extLst>
              <a:ext uri="{FF2B5EF4-FFF2-40B4-BE49-F238E27FC236}">
                <a16:creationId xmlns:a16="http://schemas.microsoft.com/office/drawing/2014/main" id="{977D8595-C1C8-B23A-6E0C-30EC1A7A1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1" b="1627"/>
          <a:stretch/>
        </p:blipFill>
        <p:spPr>
          <a:xfrm>
            <a:off x="6145992" y="1468774"/>
            <a:ext cx="5353908" cy="374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83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0AC1D-279C-9B7B-C3D0-EEA399357178}"/>
              </a:ext>
            </a:extLst>
          </p:cNvPr>
          <p:cNvSpPr/>
          <p:nvPr/>
        </p:nvSpPr>
        <p:spPr>
          <a:xfrm>
            <a:off x="6880713" y="-1"/>
            <a:ext cx="5311288" cy="6858000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/>
                <a:cs typeface="Poppins"/>
              </a:rPr>
              <a:t>How to Design</a:t>
            </a:r>
            <a:endParaRPr lang="en-US" sz="4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534D0A-647D-7745-920D-C11CB4FC8668}"/>
              </a:ext>
            </a:extLst>
          </p:cNvPr>
          <p:cNvSpPr/>
          <p:nvPr/>
        </p:nvSpPr>
        <p:spPr>
          <a:xfrm>
            <a:off x="5216436" y="1514476"/>
            <a:ext cx="6690921" cy="5024436"/>
          </a:xfrm>
          <a:prstGeom prst="rect">
            <a:avLst/>
          </a:prstGeom>
          <a:gradFill flip="none" rotWithShape="1">
            <a:gsLst>
              <a:gs pos="0">
                <a:srgbClr val="49BF70">
                  <a:shade val="30000"/>
                  <a:satMod val="115000"/>
                </a:srgbClr>
              </a:gs>
              <a:gs pos="50000">
                <a:srgbClr val="49BF70">
                  <a:shade val="67500"/>
                  <a:satMod val="115000"/>
                </a:srgbClr>
              </a:gs>
              <a:gs pos="100000">
                <a:srgbClr val="49BF7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621A5-FCF1-3A0A-C180-8AEC188D63AF}"/>
              </a:ext>
            </a:extLst>
          </p:cNvPr>
          <p:cNvSpPr txBox="1"/>
          <p:nvPr/>
        </p:nvSpPr>
        <p:spPr>
          <a:xfrm>
            <a:off x="1082354" y="1514476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Sewer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E780C7-44BC-18C9-2354-10746815E73B}"/>
              </a:ext>
            </a:extLst>
          </p:cNvPr>
          <p:cNvGrpSpPr/>
          <p:nvPr/>
        </p:nvGrpSpPr>
        <p:grpSpPr>
          <a:xfrm>
            <a:off x="1321434" y="2040541"/>
            <a:ext cx="4021494" cy="575740"/>
            <a:chOff x="1325572" y="3400654"/>
            <a:chExt cx="4021494" cy="57574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D9DCB4-3C85-1672-9BAC-0CA322CF886E}"/>
                </a:ext>
              </a:extLst>
            </p:cNvPr>
            <p:cNvSpPr/>
            <p:nvPr/>
          </p:nvSpPr>
          <p:spPr>
            <a:xfrm>
              <a:off x="1325572" y="3400654"/>
              <a:ext cx="3051204" cy="57574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45FDCC-3CBE-277B-FF61-C91010D616C0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Wastewater</a:t>
              </a:r>
            </a:p>
          </p:txBody>
        </p:sp>
      </p:grpSp>
      <p:pic>
        <p:nvPicPr>
          <p:cNvPr id="3" name="Picture 2" descr="A diagram of a waste water treatment&#10;&#10;Description automatically generated">
            <a:extLst>
              <a:ext uri="{FF2B5EF4-FFF2-40B4-BE49-F238E27FC236}">
                <a16:creationId xmlns:a16="http://schemas.microsoft.com/office/drawing/2014/main" id="{A8738F0E-BBDE-9CA6-9ECB-E0632088B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83" y="1785496"/>
            <a:ext cx="6213479" cy="44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45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latin typeface="Poppins"/>
                <a:cs typeface="Poppins"/>
              </a:rPr>
              <a:t>How to Design</a:t>
            </a:r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85FFE-F69B-D289-BFF1-6368ED0B1A84}"/>
              </a:ext>
            </a:extLst>
          </p:cNvPr>
          <p:cNvSpPr txBox="1"/>
          <p:nvPr/>
        </p:nvSpPr>
        <p:spPr>
          <a:xfrm>
            <a:off x="1082354" y="1530220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SEWER – Types of Disposal</a:t>
            </a:r>
            <a:endParaRPr lang="en-US" sz="2000" b="1" i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4267E91-AB15-E7E7-9EF2-0339DB211005}"/>
              </a:ext>
            </a:extLst>
          </p:cNvPr>
          <p:cNvSpPr/>
          <p:nvPr/>
        </p:nvSpPr>
        <p:spPr>
          <a:xfrm>
            <a:off x="1672505" y="2296217"/>
            <a:ext cx="2647079" cy="2928927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E6545-4482-5C9F-5E4B-40EEEB626B4D}"/>
              </a:ext>
            </a:extLst>
          </p:cNvPr>
          <p:cNvSpPr txBox="1"/>
          <p:nvPr/>
        </p:nvSpPr>
        <p:spPr>
          <a:xfrm>
            <a:off x="1943039" y="2760406"/>
            <a:ext cx="207259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8ABA"/>
                </a:solidFill>
                <a:latin typeface="Poppins"/>
                <a:cs typeface="Poppins"/>
              </a:rPr>
              <a:t>Discharge into River</a:t>
            </a:r>
            <a:endParaRPr lang="en-US" sz="2000" b="1" i="0" dirty="0">
              <a:solidFill>
                <a:srgbClr val="0C8ABA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b="0" i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Meet NPDES Limits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Limits based on waterbody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84D983-8209-467E-18E6-1FBD7D0A4521}"/>
              </a:ext>
            </a:extLst>
          </p:cNvPr>
          <p:cNvSpPr/>
          <p:nvPr/>
        </p:nvSpPr>
        <p:spPr>
          <a:xfrm>
            <a:off x="4772461" y="2296217"/>
            <a:ext cx="2647079" cy="2928927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39726-908A-0587-FA4B-CB67F040B7F6}"/>
              </a:ext>
            </a:extLst>
          </p:cNvPr>
          <p:cNvSpPr txBox="1"/>
          <p:nvPr/>
        </p:nvSpPr>
        <p:spPr>
          <a:xfrm>
            <a:off x="4911864" y="2514185"/>
            <a:ext cx="23682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8ABA"/>
                </a:solidFill>
                <a:latin typeface="Poppins"/>
                <a:cs typeface="Poppins"/>
              </a:rPr>
              <a:t>Land Application</a:t>
            </a:r>
            <a:endParaRPr lang="en-US" sz="2000" b="1" i="0" dirty="0">
              <a:solidFill>
                <a:srgbClr val="0C8ABA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b="0" i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Spray Irrigation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Drip Irrigation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Can harvest crops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Nutrient loading levels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467967-40D7-1EAF-6612-C60A15681B7D}"/>
              </a:ext>
            </a:extLst>
          </p:cNvPr>
          <p:cNvSpPr/>
          <p:nvPr/>
        </p:nvSpPr>
        <p:spPr>
          <a:xfrm>
            <a:off x="7946096" y="2296217"/>
            <a:ext cx="2647079" cy="2928927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93DB7-A579-555F-00EA-8C78EAC872B1}"/>
              </a:ext>
            </a:extLst>
          </p:cNvPr>
          <p:cNvSpPr txBox="1"/>
          <p:nvPr/>
        </p:nvSpPr>
        <p:spPr>
          <a:xfrm>
            <a:off x="8233338" y="2914295"/>
            <a:ext cx="21162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8ABA"/>
                </a:solidFill>
                <a:latin typeface="Poppins"/>
                <a:cs typeface="Poppins"/>
              </a:rPr>
              <a:t>Water Reuse</a:t>
            </a:r>
            <a:endParaRPr lang="en-US" sz="2000" b="1" i="0" dirty="0">
              <a:solidFill>
                <a:srgbClr val="0C8ABA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b="0" i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Requires more disinfection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Typically used for irrigation</a:t>
            </a:r>
          </a:p>
        </p:txBody>
      </p:sp>
    </p:spTree>
    <p:extLst>
      <p:ext uri="{BB962C8B-B14F-4D97-AF65-F5344CB8AC3E}">
        <p14:creationId xmlns:p14="http://schemas.microsoft.com/office/powerpoint/2010/main" val="3898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0AC1D-279C-9B7B-C3D0-EEA399357178}"/>
              </a:ext>
            </a:extLst>
          </p:cNvPr>
          <p:cNvSpPr/>
          <p:nvPr/>
        </p:nvSpPr>
        <p:spPr>
          <a:xfrm>
            <a:off x="-1" y="-1"/>
            <a:ext cx="5812970" cy="6858000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6214186" y="525360"/>
            <a:ext cx="48394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latin typeface="Poppins"/>
                <a:cs typeface="Poppins"/>
              </a:rPr>
              <a:t>Typical Constraints</a:t>
            </a:r>
            <a:endParaRPr lang="en-US" sz="3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1165082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21">
            <a:extLst>
              <a:ext uri="{FF2B5EF4-FFF2-40B4-BE49-F238E27FC236}">
                <a16:creationId xmlns:a16="http://schemas.microsoft.com/office/drawing/2014/main" id="{CB3DB757-F59C-7C1E-0F96-AD215435BA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2" b="482"/>
          <a:stretch/>
        </p:blipFill>
        <p:spPr>
          <a:xfrm>
            <a:off x="283464" y="3108960"/>
            <a:ext cx="5221224" cy="3447288"/>
          </a:xfrm>
          <a:prstGeom prst="rect">
            <a:avLst/>
          </a:prstGeom>
        </p:spPr>
      </p:pic>
      <p:pic>
        <p:nvPicPr>
          <p:cNvPr id="9" name="Picture Placeholder 17" descr="A close-up of a pipe&#10;&#10;Description automatically generated">
            <a:extLst>
              <a:ext uri="{FF2B5EF4-FFF2-40B4-BE49-F238E27FC236}">
                <a16:creationId xmlns:a16="http://schemas.microsoft.com/office/drawing/2014/main" id="{BDF419B9-CD28-8F44-F08C-758356BC24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37" r="13037"/>
          <a:stretch/>
        </p:blipFill>
        <p:spPr>
          <a:xfrm>
            <a:off x="283464" y="301752"/>
            <a:ext cx="2459736" cy="2505456"/>
          </a:xfrm>
          <a:prstGeom prst="rect">
            <a:avLst/>
          </a:prstGeom>
        </p:spPr>
      </p:pic>
      <p:pic>
        <p:nvPicPr>
          <p:cNvPr id="10" name="Picture Placeholder 19" descr="A person in a trench with a pipe&#10;&#10;Description automatically generated">
            <a:extLst>
              <a:ext uri="{FF2B5EF4-FFF2-40B4-BE49-F238E27FC236}">
                <a16:creationId xmlns:a16="http://schemas.microsoft.com/office/drawing/2014/main" id="{7FA4BA5C-4B3E-75F7-9B86-122397B3C9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22" r="26622"/>
          <a:stretch/>
        </p:blipFill>
        <p:spPr>
          <a:xfrm>
            <a:off x="3044952" y="301752"/>
            <a:ext cx="2459736" cy="2505456"/>
          </a:xfrm>
          <a:prstGeom prst="rect">
            <a:avLst/>
          </a:prstGeom>
        </p:spPr>
      </p:pic>
      <p:sp>
        <p:nvSpPr>
          <p:cNvPr id="2" name="Footer Placeholder 19">
            <a:extLst>
              <a:ext uri="{FF2B5EF4-FFF2-40B4-BE49-F238E27FC236}">
                <a16:creationId xmlns:a16="http://schemas.microsoft.com/office/drawing/2014/main" id="{804C1942-1020-9815-6E9C-70593A05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915667" y="5621190"/>
            <a:ext cx="1470322" cy="365125"/>
          </a:xfrm>
        </p:spPr>
        <p:txBody>
          <a:bodyPr/>
          <a:lstStyle/>
          <a:p>
            <a:pPr algn="l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Important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91C62-5D05-0AD1-80B0-8A29DB6B307F}"/>
              </a:ext>
            </a:extLst>
          </p:cNvPr>
          <p:cNvSpPr txBox="1"/>
          <p:nvPr/>
        </p:nvSpPr>
        <p:spPr>
          <a:xfrm>
            <a:off x="6214186" y="1494149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Sewer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9C0E81-46F6-6427-B1B3-5684C5ED7F11}"/>
              </a:ext>
            </a:extLst>
          </p:cNvPr>
          <p:cNvGrpSpPr/>
          <p:nvPr/>
        </p:nvGrpSpPr>
        <p:grpSpPr>
          <a:xfrm>
            <a:off x="6457402" y="1916182"/>
            <a:ext cx="4125995" cy="1782052"/>
            <a:chOff x="1325570" y="1952253"/>
            <a:chExt cx="4125995" cy="17820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AB1520-E4B6-E106-8514-F97B83E02880}"/>
                </a:ext>
              </a:extLst>
            </p:cNvPr>
            <p:cNvSpPr/>
            <p:nvPr/>
          </p:nvSpPr>
          <p:spPr>
            <a:xfrm>
              <a:off x="1325570" y="1952253"/>
              <a:ext cx="4125995" cy="1782052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35F0BA-AB46-080B-75B1-F39349505986}"/>
                </a:ext>
              </a:extLst>
            </p:cNvPr>
            <p:cNvSpPr txBox="1"/>
            <p:nvPr/>
          </p:nvSpPr>
          <p:spPr>
            <a:xfrm>
              <a:off x="1397200" y="2035206"/>
              <a:ext cx="3836650" cy="160043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WWTP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Need to be located near discharge (i.e. River)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Neighborhood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Centralized location to collection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7ACF6D-6001-D8B7-9375-BE66127CB84D}"/>
              </a:ext>
            </a:extLst>
          </p:cNvPr>
          <p:cNvGrpSpPr/>
          <p:nvPr/>
        </p:nvGrpSpPr>
        <p:grpSpPr>
          <a:xfrm>
            <a:off x="6446517" y="3842658"/>
            <a:ext cx="4125995" cy="1061180"/>
            <a:chOff x="1325571" y="3400652"/>
            <a:chExt cx="4125995" cy="10611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0A744E-E029-B328-79AB-ACE681524EF0}"/>
                </a:ext>
              </a:extLst>
            </p:cNvPr>
            <p:cNvSpPr/>
            <p:nvPr/>
          </p:nvSpPr>
          <p:spPr>
            <a:xfrm>
              <a:off x="1325571" y="3400652"/>
              <a:ext cx="4125995" cy="106118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ECA39-F230-AB43-84CC-D545E9A647AA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8617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Land Application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Slopes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Rock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7578B4-0D8B-4CB6-B52C-E183AFAF6A1A}"/>
              </a:ext>
            </a:extLst>
          </p:cNvPr>
          <p:cNvGrpSpPr/>
          <p:nvPr/>
        </p:nvGrpSpPr>
        <p:grpSpPr>
          <a:xfrm>
            <a:off x="6457401" y="5048262"/>
            <a:ext cx="4125995" cy="1264051"/>
            <a:chOff x="1325571" y="3400651"/>
            <a:chExt cx="4125995" cy="12640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F97C6F-B378-2ACE-284F-6FDAD66DF0D6}"/>
                </a:ext>
              </a:extLst>
            </p:cNvPr>
            <p:cNvSpPr/>
            <p:nvPr/>
          </p:nvSpPr>
          <p:spPr>
            <a:xfrm>
              <a:off x="1325571" y="3400651"/>
              <a:ext cx="4125995" cy="1264051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F44592-2CBC-8520-9D4F-3AF28E4132C1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Collection System 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Shallow vs. Deep sewers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Pump stations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Odor 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57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705EBF-995C-BA64-118A-CEBEFEA3C62C}"/>
              </a:ext>
            </a:extLst>
          </p:cNvPr>
          <p:cNvSpPr/>
          <p:nvPr/>
        </p:nvSpPr>
        <p:spPr>
          <a:xfrm>
            <a:off x="1848897" y="1924097"/>
            <a:ext cx="9088201" cy="2929257"/>
          </a:xfrm>
          <a:prstGeom prst="roundRect">
            <a:avLst/>
          </a:prstGeom>
          <a:noFill/>
          <a:ln w="38100">
            <a:solidFill>
              <a:srgbClr val="00A1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B71558-2F7B-DBDA-0EF2-EE2A515ACCC6}"/>
              </a:ext>
            </a:extLst>
          </p:cNvPr>
          <p:cNvSpPr>
            <a:spLocks/>
          </p:cNvSpPr>
          <p:nvPr/>
        </p:nvSpPr>
        <p:spPr>
          <a:xfrm rot="2643525">
            <a:off x="179662" y="2195707"/>
            <a:ext cx="4255950" cy="4402707"/>
          </a:xfrm>
          <a:prstGeom prst="roundRect">
            <a:avLst/>
          </a:prstGeom>
          <a:blipFill dpi="0" rotWithShape="0">
            <a:blip r:embed="rId2"/>
            <a:srcRect/>
            <a:stretch>
              <a:fillRect l="-6000" t="4000" r="-59000" b="-15000"/>
            </a:stretch>
          </a:blipFill>
          <a:ln w="38100">
            <a:solidFill>
              <a:srgbClr val="00A1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14707-73A2-0E7D-5606-EF5ACA94F15D}"/>
              </a:ext>
            </a:extLst>
          </p:cNvPr>
          <p:cNvSpPr txBox="1"/>
          <p:nvPr/>
        </p:nvSpPr>
        <p:spPr>
          <a:xfrm>
            <a:off x="5367670" y="2003730"/>
            <a:ext cx="55694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MELANIE BRUEGGEMANN, PE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Business Development Manager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Auburn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12+ years experience in the water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Professional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Engineering Georgia’s 2025 35 Under 35 Women to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Leadership Cobb Class of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GAWWA Golden Hydrant Society 2025 Inductee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GAWEF 5S 2025 Inductee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Worked with Model Water Tower Committee/Events since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2025 Model Water Tower Committee Secretary</a:t>
            </a:r>
          </a:p>
        </p:txBody>
      </p:sp>
      <p:pic>
        <p:nvPicPr>
          <p:cNvPr id="7" name="Picture 6" descr="A green and black logo&#10;&#10;AI-generated content may be incorrect.">
            <a:extLst>
              <a:ext uri="{FF2B5EF4-FFF2-40B4-BE49-F238E27FC236}">
                <a16:creationId xmlns:a16="http://schemas.microsoft.com/office/drawing/2014/main" id="{3ED369BE-43C9-EB0D-7B73-EACC0EBFF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62" y="6381896"/>
            <a:ext cx="659268" cy="3004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A01F0D-9370-A919-ACB6-84EA0CF9415A}"/>
              </a:ext>
            </a:extLst>
          </p:cNvPr>
          <p:cNvSpPr txBox="1">
            <a:spLocks/>
          </p:cNvSpPr>
          <p:nvPr/>
        </p:nvSpPr>
        <p:spPr>
          <a:xfrm>
            <a:off x="243904" y="283102"/>
            <a:ext cx="9496915" cy="1369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About Melanie</a:t>
            </a:r>
          </a:p>
        </p:txBody>
      </p:sp>
    </p:spTree>
    <p:extLst>
      <p:ext uri="{BB962C8B-B14F-4D97-AF65-F5344CB8AC3E}">
        <p14:creationId xmlns:p14="http://schemas.microsoft.com/office/powerpoint/2010/main" val="1188802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0AC1D-279C-9B7B-C3D0-EEA399357178}"/>
              </a:ext>
            </a:extLst>
          </p:cNvPr>
          <p:cNvSpPr/>
          <p:nvPr/>
        </p:nvSpPr>
        <p:spPr>
          <a:xfrm>
            <a:off x="6880713" y="-1"/>
            <a:ext cx="5311288" cy="6858000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latin typeface="Poppins"/>
                <a:cs typeface="Poppins"/>
              </a:rPr>
              <a:t>Flow Estimating</a:t>
            </a:r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534D0A-647D-7745-920D-C11CB4FC8668}"/>
              </a:ext>
            </a:extLst>
          </p:cNvPr>
          <p:cNvSpPr/>
          <p:nvPr/>
        </p:nvSpPr>
        <p:spPr>
          <a:xfrm>
            <a:off x="5927659" y="1423995"/>
            <a:ext cx="5863439" cy="4814596"/>
          </a:xfrm>
          <a:prstGeom prst="rect">
            <a:avLst/>
          </a:prstGeom>
          <a:gradFill flip="none" rotWithShape="1">
            <a:gsLst>
              <a:gs pos="0">
                <a:srgbClr val="49BF70">
                  <a:shade val="30000"/>
                  <a:satMod val="115000"/>
                </a:srgbClr>
              </a:gs>
              <a:gs pos="50000">
                <a:srgbClr val="49BF70">
                  <a:shade val="67500"/>
                  <a:satMod val="115000"/>
                </a:srgbClr>
              </a:gs>
              <a:gs pos="100000">
                <a:srgbClr val="49BF7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621A5-FCF1-3A0A-C180-8AEC188D63AF}"/>
              </a:ext>
            </a:extLst>
          </p:cNvPr>
          <p:cNvSpPr txBox="1"/>
          <p:nvPr/>
        </p:nvSpPr>
        <p:spPr>
          <a:xfrm>
            <a:off x="1082354" y="1514476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Water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41FAC0-856B-CBC8-BF03-EDB959301E99}"/>
              </a:ext>
            </a:extLst>
          </p:cNvPr>
          <p:cNvGrpSpPr/>
          <p:nvPr/>
        </p:nvGrpSpPr>
        <p:grpSpPr>
          <a:xfrm>
            <a:off x="1325570" y="1936509"/>
            <a:ext cx="4125995" cy="1235472"/>
            <a:chOff x="1325570" y="1952253"/>
            <a:chExt cx="4125995" cy="12354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29B7D1-F142-D85F-89C7-AD8AC45005DB}"/>
                </a:ext>
              </a:extLst>
            </p:cNvPr>
            <p:cNvSpPr/>
            <p:nvPr/>
          </p:nvSpPr>
          <p:spPr>
            <a:xfrm>
              <a:off x="1325570" y="1952253"/>
              <a:ext cx="4125995" cy="1235472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E7DD87-D0DE-6872-6886-294735E27564}"/>
                </a:ext>
              </a:extLst>
            </p:cNvPr>
            <p:cNvSpPr txBox="1"/>
            <p:nvPr/>
          </p:nvSpPr>
          <p:spPr>
            <a:xfrm>
              <a:off x="1397200" y="2035206"/>
              <a:ext cx="3394477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Types of Flows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Residential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Commercial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>
                  <a:solidFill>
                    <a:schemeClr val="bg1"/>
                  </a:solidFill>
                  <a:latin typeface="Poppins"/>
                  <a:cs typeface="Poppins"/>
                </a:rPr>
                <a:t>Weekend</a:t>
              </a:r>
              <a:endParaRPr lang="en-US" sz="1600" dirty="0">
                <a:solidFill>
                  <a:schemeClr val="bg1"/>
                </a:solidFill>
                <a:latin typeface="Poppins"/>
                <a:cs typeface="Poppin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3ADC15-EEA1-5B14-15AF-25CB8CB1FBA1}"/>
              </a:ext>
            </a:extLst>
          </p:cNvPr>
          <p:cNvGrpSpPr/>
          <p:nvPr/>
        </p:nvGrpSpPr>
        <p:grpSpPr>
          <a:xfrm>
            <a:off x="1325569" y="3276858"/>
            <a:ext cx="4125995" cy="1107996"/>
            <a:chOff x="1325571" y="3400653"/>
            <a:chExt cx="4125995" cy="11079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2711F0-5497-2358-A31B-D8C15E038F5A}"/>
                </a:ext>
              </a:extLst>
            </p:cNvPr>
            <p:cNvSpPr/>
            <p:nvPr/>
          </p:nvSpPr>
          <p:spPr>
            <a:xfrm>
              <a:off x="1325571" y="3400653"/>
              <a:ext cx="4125995" cy="1107996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15A6EF-BBB0-6AED-3E24-FDD3DA018BC9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8617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Typical Domestic Flows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100 gal/day/person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3 persons/resident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24D9A7-4599-3719-4881-EE7FA7BB29AF}"/>
              </a:ext>
            </a:extLst>
          </p:cNvPr>
          <p:cNvGrpSpPr/>
          <p:nvPr/>
        </p:nvGrpSpPr>
        <p:grpSpPr>
          <a:xfrm>
            <a:off x="1325569" y="4520908"/>
            <a:ext cx="4125995" cy="1348927"/>
            <a:chOff x="1325571" y="3400652"/>
            <a:chExt cx="4125995" cy="13489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8D7CE0-EBD7-736C-A688-77E5C4EDA3F4}"/>
                </a:ext>
              </a:extLst>
            </p:cNvPr>
            <p:cNvSpPr/>
            <p:nvPr/>
          </p:nvSpPr>
          <p:spPr>
            <a:xfrm>
              <a:off x="1325571" y="3400652"/>
              <a:ext cx="4125995" cy="1348927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06D125-23F6-5805-8443-01C8F22854E5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Typical Commercial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Restaurant: per customer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Retail: per parking space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School: per student</a:t>
              </a:r>
            </a:p>
          </p:txBody>
        </p:sp>
      </p:grpSp>
      <p:pic>
        <p:nvPicPr>
          <p:cNvPr id="24" name="Picture 23" descr="A white and black list with white text&#10;&#10;Description automatically generated">
            <a:extLst>
              <a:ext uri="{FF2B5EF4-FFF2-40B4-BE49-F238E27FC236}">
                <a16:creationId xmlns:a16="http://schemas.microsoft.com/office/drawing/2014/main" id="{62699240-28C4-C2E5-4063-FD00AF1AD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59" y="1734066"/>
            <a:ext cx="5000293" cy="4203424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331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0AC1D-279C-9B7B-C3D0-EEA399357178}"/>
              </a:ext>
            </a:extLst>
          </p:cNvPr>
          <p:cNvSpPr/>
          <p:nvPr/>
        </p:nvSpPr>
        <p:spPr>
          <a:xfrm>
            <a:off x="6880713" y="-1"/>
            <a:ext cx="5311288" cy="6858000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latin typeface="Poppins"/>
                <a:cs typeface="Poppins"/>
              </a:rPr>
              <a:t>Flow Estimating</a:t>
            </a:r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534D0A-647D-7745-920D-C11CB4FC8668}"/>
              </a:ext>
            </a:extLst>
          </p:cNvPr>
          <p:cNvSpPr/>
          <p:nvPr/>
        </p:nvSpPr>
        <p:spPr>
          <a:xfrm>
            <a:off x="5863905" y="2265027"/>
            <a:ext cx="5927193" cy="3078497"/>
          </a:xfrm>
          <a:prstGeom prst="rect">
            <a:avLst/>
          </a:prstGeom>
          <a:gradFill flip="none" rotWithShape="1">
            <a:gsLst>
              <a:gs pos="0">
                <a:srgbClr val="49BF70">
                  <a:shade val="30000"/>
                  <a:satMod val="115000"/>
                </a:srgbClr>
              </a:gs>
              <a:gs pos="50000">
                <a:srgbClr val="49BF70">
                  <a:shade val="67500"/>
                  <a:satMod val="115000"/>
                </a:srgbClr>
              </a:gs>
              <a:gs pos="100000">
                <a:srgbClr val="49BF7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621A5-FCF1-3A0A-C180-8AEC188D63AF}"/>
              </a:ext>
            </a:extLst>
          </p:cNvPr>
          <p:cNvSpPr txBox="1"/>
          <p:nvPr/>
        </p:nvSpPr>
        <p:spPr>
          <a:xfrm>
            <a:off x="1082354" y="1514476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Water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41FAC0-856B-CBC8-BF03-EDB959301E99}"/>
              </a:ext>
            </a:extLst>
          </p:cNvPr>
          <p:cNvGrpSpPr/>
          <p:nvPr/>
        </p:nvGrpSpPr>
        <p:grpSpPr>
          <a:xfrm>
            <a:off x="1325570" y="2607251"/>
            <a:ext cx="4125995" cy="821749"/>
            <a:chOff x="1325570" y="1952253"/>
            <a:chExt cx="4125995" cy="8217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29B7D1-F142-D85F-89C7-AD8AC45005DB}"/>
                </a:ext>
              </a:extLst>
            </p:cNvPr>
            <p:cNvSpPr/>
            <p:nvPr/>
          </p:nvSpPr>
          <p:spPr>
            <a:xfrm>
              <a:off x="1325570" y="1952253"/>
              <a:ext cx="4125995" cy="821749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E7DD87-D0DE-6872-6886-294735E27564}"/>
                </a:ext>
              </a:extLst>
            </p:cNvPr>
            <p:cNvSpPr txBox="1"/>
            <p:nvPr/>
          </p:nvSpPr>
          <p:spPr>
            <a:xfrm>
              <a:off x="1397200" y="2035206"/>
              <a:ext cx="3394477" cy="61555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Maximum Daily Demand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1.5 to 2 times Average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3ADC15-EEA1-5B14-15AF-25CB8CB1FBA1}"/>
              </a:ext>
            </a:extLst>
          </p:cNvPr>
          <p:cNvGrpSpPr/>
          <p:nvPr/>
        </p:nvGrpSpPr>
        <p:grpSpPr>
          <a:xfrm>
            <a:off x="1325569" y="3533875"/>
            <a:ext cx="4125995" cy="832471"/>
            <a:chOff x="1325571" y="3400653"/>
            <a:chExt cx="4125995" cy="8324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2711F0-5497-2358-A31B-D8C15E038F5A}"/>
                </a:ext>
              </a:extLst>
            </p:cNvPr>
            <p:cNvSpPr/>
            <p:nvPr/>
          </p:nvSpPr>
          <p:spPr>
            <a:xfrm>
              <a:off x="1325571" y="3400653"/>
              <a:ext cx="4125995" cy="832471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15A6EF-BBB0-6AED-3E24-FDD3DA018BC9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61555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Maximum Hourly Demand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6 to 10 times Average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24D9A7-4599-3719-4881-EE7FA7BB29AF}"/>
              </a:ext>
            </a:extLst>
          </p:cNvPr>
          <p:cNvGrpSpPr/>
          <p:nvPr/>
        </p:nvGrpSpPr>
        <p:grpSpPr>
          <a:xfrm>
            <a:off x="1325569" y="4471221"/>
            <a:ext cx="4125995" cy="1348927"/>
            <a:chOff x="1325571" y="3400652"/>
            <a:chExt cx="4125995" cy="13489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8D7CE0-EBD7-736C-A688-77E5C4EDA3F4}"/>
                </a:ext>
              </a:extLst>
            </p:cNvPr>
            <p:cNvSpPr/>
            <p:nvPr/>
          </p:nvSpPr>
          <p:spPr>
            <a:xfrm>
              <a:off x="1325571" y="3400652"/>
              <a:ext cx="4125995" cy="1348927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06D125-23F6-5805-8443-01C8F22854E5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Peak Demand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Instantaneous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Calculated by # of connections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FFCD2A-C387-6C19-D5AE-A5C031FDA547}"/>
              </a:ext>
            </a:extLst>
          </p:cNvPr>
          <p:cNvGrpSpPr/>
          <p:nvPr/>
        </p:nvGrpSpPr>
        <p:grpSpPr>
          <a:xfrm>
            <a:off x="1325569" y="1926636"/>
            <a:ext cx="4125995" cy="575740"/>
            <a:chOff x="1325571" y="3400654"/>
            <a:chExt cx="4125995" cy="5757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D85F70-D90E-21BA-C721-6F6EBAD8E620}"/>
                </a:ext>
              </a:extLst>
            </p:cNvPr>
            <p:cNvSpPr/>
            <p:nvPr/>
          </p:nvSpPr>
          <p:spPr>
            <a:xfrm>
              <a:off x="1325571" y="3400654"/>
              <a:ext cx="4125995" cy="57574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F406FE-A6E5-207F-E648-C01CBADC19E5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Average Daily Demand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40C0A84-939A-CDBA-EA1B-96FB75AAA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221" y="2493702"/>
            <a:ext cx="5444920" cy="26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87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latin typeface="Poppins"/>
                <a:cs typeface="Poppins"/>
              </a:rPr>
              <a:t>Flow Estimating</a:t>
            </a:r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D5BB9A7-576C-F536-B3DC-7FC9A12FA206}"/>
              </a:ext>
            </a:extLst>
          </p:cNvPr>
          <p:cNvGrpSpPr/>
          <p:nvPr/>
        </p:nvGrpSpPr>
        <p:grpSpPr>
          <a:xfrm>
            <a:off x="1184904" y="1514476"/>
            <a:ext cx="10865225" cy="3554114"/>
            <a:chOff x="1082354" y="1514476"/>
            <a:chExt cx="10865225" cy="355411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A621A5-FCF1-3A0A-C180-8AEC188D63AF}"/>
                </a:ext>
              </a:extLst>
            </p:cNvPr>
            <p:cNvSpPr txBox="1"/>
            <p:nvPr/>
          </p:nvSpPr>
          <p:spPr>
            <a:xfrm>
              <a:off x="1082354" y="1514476"/>
              <a:ext cx="557037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latin typeface="Poppins"/>
                  <a:cs typeface="Poppins"/>
                </a:rPr>
                <a:t>Water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24D9A7-4599-3719-4881-EE7FA7BB29AF}"/>
                </a:ext>
              </a:extLst>
            </p:cNvPr>
            <p:cNvGrpSpPr/>
            <p:nvPr/>
          </p:nvGrpSpPr>
          <p:grpSpPr>
            <a:xfrm>
              <a:off x="1325569" y="2617306"/>
              <a:ext cx="4125995" cy="1543633"/>
              <a:chOff x="1325571" y="3400652"/>
              <a:chExt cx="4125995" cy="1543633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38D7CE0-EBD7-736C-A688-77E5C4EDA3F4}"/>
                  </a:ext>
                </a:extLst>
              </p:cNvPr>
              <p:cNvSpPr/>
              <p:nvPr/>
            </p:nvSpPr>
            <p:spPr>
              <a:xfrm>
                <a:off x="1325571" y="3400652"/>
                <a:ext cx="4125995" cy="1543633"/>
              </a:xfrm>
              <a:prstGeom prst="rect">
                <a:avLst/>
              </a:prstGeom>
              <a:solidFill>
                <a:srgbClr val="0025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06D125-23F6-5805-8443-01C8F22854E5}"/>
                  </a:ext>
                </a:extLst>
              </p:cNvPr>
              <p:cNvSpPr txBox="1"/>
              <p:nvPr/>
            </p:nvSpPr>
            <p:spPr>
              <a:xfrm>
                <a:off x="1389115" y="3505529"/>
                <a:ext cx="3957951" cy="135421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b="1" dirty="0">
                    <a:solidFill>
                      <a:srgbClr val="49BF70"/>
                    </a:solidFill>
                    <a:latin typeface="Poppins"/>
                    <a:cs typeface="Poppins"/>
                  </a:rPr>
                  <a:t>Fire Flows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500 </a:t>
                </a:r>
                <a:r>
                  <a:rPr lang="en-US" sz="1600" dirty="0" err="1">
                    <a:solidFill>
                      <a:schemeClr val="bg1"/>
                    </a:solidFill>
                    <a:latin typeface="Poppins"/>
                    <a:cs typeface="Poppins"/>
                  </a:rPr>
                  <a:t>gpm</a:t>
                </a: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 rural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1,000 </a:t>
                </a:r>
                <a:r>
                  <a:rPr lang="en-US" sz="1600" dirty="0" err="1">
                    <a:solidFill>
                      <a:schemeClr val="bg1"/>
                    </a:solidFill>
                    <a:latin typeface="Poppins"/>
                    <a:cs typeface="Poppins"/>
                  </a:rPr>
                  <a:t>gpm</a:t>
                </a: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 urban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~2,000 </a:t>
                </a:r>
                <a:r>
                  <a:rPr lang="en-US" sz="1600" dirty="0" err="1">
                    <a:solidFill>
                      <a:schemeClr val="bg1"/>
                    </a:solidFill>
                    <a:latin typeface="Poppins"/>
                    <a:cs typeface="Poppins"/>
                  </a:rPr>
                  <a:t>gpm</a:t>
                </a: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 for large development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FFCD2A-C387-6C19-D5AE-A5C031FDA547}"/>
                </a:ext>
              </a:extLst>
            </p:cNvPr>
            <p:cNvGrpSpPr/>
            <p:nvPr/>
          </p:nvGrpSpPr>
          <p:grpSpPr>
            <a:xfrm>
              <a:off x="1325569" y="1926636"/>
              <a:ext cx="4125995" cy="575740"/>
              <a:chOff x="1325571" y="3400654"/>
              <a:chExt cx="4125995" cy="57574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5D85F70-D90E-21BA-C721-6F6EBAD8E620}"/>
                  </a:ext>
                </a:extLst>
              </p:cNvPr>
              <p:cNvSpPr/>
              <p:nvPr/>
            </p:nvSpPr>
            <p:spPr>
              <a:xfrm>
                <a:off x="1325571" y="3400654"/>
                <a:ext cx="4125995" cy="575740"/>
              </a:xfrm>
              <a:prstGeom prst="rect">
                <a:avLst/>
              </a:prstGeom>
              <a:solidFill>
                <a:srgbClr val="0025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F406FE-A6E5-207F-E648-C01CBADC19E5}"/>
                  </a:ext>
                </a:extLst>
              </p:cNvPr>
              <p:cNvSpPr txBox="1"/>
              <p:nvPr/>
            </p:nvSpPr>
            <p:spPr>
              <a:xfrm>
                <a:off x="1389115" y="3505529"/>
                <a:ext cx="3957951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b="1" dirty="0">
                    <a:solidFill>
                      <a:srgbClr val="49BF70"/>
                    </a:solidFill>
                    <a:latin typeface="Poppins"/>
                    <a:cs typeface="Poppins"/>
                  </a:rPr>
                  <a:t>Residential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2F266D-DB33-F79F-9724-CF8262CDFF62}"/>
                </a:ext>
              </a:extLst>
            </p:cNvPr>
            <p:cNvGrpSpPr/>
            <p:nvPr/>
          </p:nvGrpSpPr>
          <p:grpSpPr>
            <a:xfrm>
              <a:off x="1325569" y="4275869"/>
              <a:ext cx="4125995" cy="575740"/>
              <a:chOff x="1325571" y="3400654"/>
              <a:chExt cx="4125995" cy="57574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2625C0-B146-8483-6745-B688D9DE8E87}"/>
                  </a:ext>
                </a:extLst>
              </p:cNvPr>
              <p:cNvSpPr/>
              <p:nvPr/>
            </p:nvSpPr>
            <p:spPr>
              <a:xfrm>
                <a:off x="1325571" y="3400654"/>
                <a:ext cx="4125995" cy="575740"/>
              </a:xfrm>
              <a:prstGeom prst="rect">
                <a:avLst/>
              </a:prstGeom>
              <a:solidFill>
                <a:srgbClr val="0025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BE5939F-ACCA-B426-AAEC-07DF923A693A}"/>
                  </a:ext>
                </a:extLst>
              </p:cNvPr>
              <p:cNvSpPr txBox="1"/>
              <p:nvPr/>
            </p:nvSpPr>
            <p:spPr>
              <a:xfrm>
                <a:off x="1389115" y="3505529"/>
                <a:ext cx="3957951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b="1" dirty="0">
                    <a:solidFill>
                      <a:srgbClr val="49BF70"/>
                    </a:solidFill>
                    <a:latin typeface="Poppins"/>
                    <a:cs typeface="Poppins"/>
                  </a:rPr>
                  <a:t>Duration: 1 hour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B906C0-F8BE-6688-B8FA-AF5BE71F71EC}"/>
                </a:ext>
              </a:extLst>
            </p:cNvPr>
            <p:cNvSpPr txBox="1"/>
            <p:nvPr/>
          </p:nvSpPr>
          <p:spPr>
            <a:xfrm>
              <a:off x="6377205" y="1514476"/>
              <a:ext cx="557037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latin typeface="Poppins"/>
                  <a:cs typeface="Poppins"/>
                </a:rPr>
                <a:t>Sewer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EF66365-5611-0C4C-6FC3-59D28BFF0A68}"/>
                </a:ext>
              </a:extLst>
            </p:cNvPr>
            <p:cNvGrpSpPr/>
            <p:nvPr/>
          </p:nvGrpSpPr>
          <p:grpSpPr>
            <a:xfrm>
              <a:off x="6620420" y="2831177"/>
              <a:ext cx="4125995" cy="2237413"/>
              <a:chOff x="1325571" y="3400652"/>
              <a:chExt cx="4125995" cy="223741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43947B5-6A82-CE37-26DC-143AFAB66F06}"/>
                  </a:ext>
                </a:extLst>
              </p:cNvPr>
              <p:cNvSpPr/>
              <p:nvPr/>
            </p:nvSpPr>
            <p:spPr>
              <a:xfrm>
                <a:off x="1325571" y="3400652"/>
                <a:ext cx="4125995" cy="2237413"/>
              </a:xfrm>
              <a:prstGeom prst="rect">
                <a:avLst/>
              </a:prstGeom>
              <a:solidFill>
                <a:srgbClr val="0025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D7FB675-2221-663B-CCD7-F26899FF19C2}"/>
                  </a:ext>
                </a:extLst>
              </p:cNvPr>
              <p:cNvSpPr txBox="1"/>
              <p:nvPr/>
            </p:nvSpPr>
            <p:spPr>
              <a:xfrm>
                <a:off x="1389115" y="3505529"/>
                <a:ext cx="3957951" cy="20313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solidFill>
                      <a:srgbClr val="49BF70"/>
                    </a:solidFill>
                    <a:latin typeface="Poppins"/>
                    <a:cs typeface="Poppins"/>
                  </a:rPr>
                  <a:t>Types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Domestic (gal/capita)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Commercial (gal/capita)</a:t>
                </a:r>
              </a:p>
              <a:p>
                <a:pPr marL="1257300" lvl="2" indent="-34290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800-1500 gal/acre/day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Recreational </a:t>
                </a:r>
              </a:p>
              <a:p>
                <a:pPr marL="1257300" lvl="2" indent="-34290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Seasonal</a:t>
                </a:r>
              </a:p>
              <a:p>
                <a:pPr marL="1257300" lvl="2" indent="-34290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bg1"/>
                    </a:solidFill>
                    <a:latin typeface="Poppins"/>
                    <a:cs typeface="Poppins"/>
                  </a:rPr>
                  <a:t>Irrigation</a:t>
                </a:r>
                <a:endParaRPr lang="en-US" sz="2000" dirty="0">
                  <a:solidFill>
                    <a:schemeClr val="bg1"/>
                  </a:solidFill>
                  <a:latin typeface="Poppins"/>
                  <a:cs typeface="Poppin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7F9E9E3-0E5B-7FD5-18F4-660807B7E552}"/>
                </a:ext>
              </a:extLst>
            </p:cNvPr>
            <p:cNvGrpSpPr/>
            <p:nvPr/>
          </p:nvGrpSpPr>
          <p:grpSpPr>
            <a:xfrm>
              <a:off x="6620420" y="1926635"/>
              <a:ext cx="4125995" cy="795547"/>
              <a:chOff x="1325571" y="3400653"/>
              <a:chExt cx="4125995" cy="79554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2AB8A67-D641-FF7E-0ABE-BA93CB1DC878}"/>
                  </a:ext>
                </a:extLst>
              </p:cNvPr>
              <p:cNvSpPr/>
              <p:nvPr/>
            </p:nvSpPr>
            <p:spPr>
              <a:xfrm>
                <a:off x="1325571" y="3400653"/>
                <a:ext cx="4125995" cy="795547"/>
              </a:xfrm>
              <a:prstGeom prst="rect">
                <a:avLst/>
              </a:prstGeom>
              <a:solidFill>
                <a:srgbClr val="0025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F936AC-5A96-9BA7-BA3C-68BB034A09A2}"/>
                  </a:ext>
                </a:extLst>
              </p:cNvPr>
              <p:cNvSpPr txBox="1"/>
              <p:nvPr/>
            </p:nvSpPr>
            <p:spPr>
              <a:xfrm>
                <a:off x="1389115" y="3505529"/>
                <a:ext cx="3957951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b="1" dirty="0">
                    <a:solidFill>
                      <a:srgbClr val="49BF70"/>
                    </a:solidFill>
                    <a:latin typeface="Poppins"/>
                    <a:cs typeface="Poppins"/>
                  </a:rPr>
                  <a:t>60% to 85% of used water becomes wastewater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7791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0AC1D-279C-9B7B-C3D0-EEA399357178}"/>
              </a:ext>
            </a:extLst>
          </p:cNvPr>
          <p:cNvSpPr/>
          <p:nvPr/>
        </p:nvSpPr>
        <p:spPr>
          <a:xfrm>
            <a:off x="7508147" y="-1"/>
            <a:ext cx="4683854" cy="6858000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latin typeface="Poppins"/>
                <a:cs typeface="Poppins"/>
              </a:rPr>
              <a:t>Other Considerations</a:t>
            </a:r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534D0A-647D-7745-920D-C11CB4FC8668}"/>
              </a:ext>
            </a:extLst>
          </p:cNvPr>
          <p:cNvSpPr/>
          <p:nvPr/>
        </p:nvSpPr>
        <p:spPr>
          <a:xfrm>
            <a:off x="5927659" y="1423995"/>
            <a:ext cx="5863439" cy="4814596"/>
          </a:xfrm>
          <a:prstGeom prst="rect">
            <a:avLst/>
          </a:prstGeom>
          <a:gradFill flip="none" rotWithShape="1">
            <a:gsLst>
              <a:gs pos="0">
                <a:srgbClr val="49BF70">
                  <a:shade val="30000"/>
                  <a:satMod val="115000"/>
                </a:srgbClr>
              </a:gs>
              <a:gs pos="50000">
                <a:srgbClr val="49BF70">
                  <a:shade val="67500"/>
                  <a:satMod val="115000"/>
                </a:srgbClr>
              </a:gs>
              <a:gs pos="100000">
                <a:srgbClr val="49BF7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ED140-BB3F-90B8-20EA-74423EE8186E}"/>
              </a:ext>
            </a:extLst>
          </p:cNvPr>
          <p:cNvSpPr txBox="1"/>
          <p:nvPr/>
        </p:nvSpPr>
        <p:spPr>
          <a:xfrm>
            <a:off x="1082354" y="1530220"/>
            <a:ext cx="557037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49BF70"/>
                </a:solidFill>
                <a:latin typeface="Poppins"/>
                <a:cs typeface="Poppins"/>
              </a:rPr>
              <a:t>Permitting</a:t>
            </a:r>
            <a:endParaRPr lang="en-US" sz="2000" b="1" dirty="0">
              <a:solidFill>
                <a:srgbClr val="49BF7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Withdrawal Permit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Discharge Permit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Protected Species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GDOT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Creek Crossings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49BF70"/>
                </a:solidFill>
                <a:latin typeface="Poppins"/>
                <a:cs typeface="Poppins"/>
              </a:rPr>
              <a:t>Schedules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Coordination with Utilities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49BF70"/>
                </a:solidFill>
                <a:latin typeface="Poppins"/>
                <a:cs typeface="Poppins"/>
              </a:rPr>
              <a:t>Sewer Infiltration and Inflow</a:t>
            </a:r>
          </a:p>
        </p:txBody>
      </p:sp>
      <p:pic>
        <p:nvPicPr>
          <p:cNvPr id="17" name="Picture 16" descr="A multicolored pipes in a hole&#10;&#10;Description automatically generated">
            <a:extLst>
              <a:ext uri="{FF2B5EF4-FFF2-40B4-BE49-F238E27FC236}">
                <a16:creationId xmlns:a16="http://schemas.microsoft.com/office/drawing/2014/main" id="{987935AC-68F6-D20F-9AB0-7A3E586AF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7" t="191" r="19780" b="479"/>
          <a:stretch/>
        </p:blipFill>
        <p:spPr>
          <a:xfrm>
            <a:off x="6147490" y="1650156"/>
            <a:ext cx="5202815" cy="43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37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950F3A-A6A6-8C03-2B7F-F5CF91105B53}"/>
              </a:ext>
            </a:extLst>
          </p:cNvPr>
          <p:cNvSpPr/>
          <p:nvPr/>
        </p:nvSpPr>
        <p:spPr>
          <a:xfrm>
            <a:off x="-2" y="319087"/>
            <a:ext cx="12191999" cy="1210822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20">
            <a:extLst>
              <a:ext uri="{FF2B5EF4-FFF2-40B4-BE49-F238E27FC236}">
                <a16:creationId xmlns:a16="http://schemas.microsoft.com/office/drawing/2014/main" id="{359BEC54-7A97-E370-79EB-2782E652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sz="1100" noProof="0" smtClean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pPr lvl="0"/>
              <a:t>24</a:t>
            </a:fld>
            <a:endParaRPr lang="en-US" sz="1100" noProof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9471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Takeaways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18FA3B6-C184-C88F-56A3-722F71657E0A}"/>
              </a:ext>
            </a:extLst>
          </p:cNvPr>
          <p:cNvGrpSpPr/>
          <p:nvPr/>
        </p:nvGrpSpPr>
        <p:grpSpPr>
          <a:xfrm>
            <a:off x="874926" y="1940767"/>
            <a:ext cx="3404313" cy="4391873"/>
            <a:chOff x="874926" y="1940767"/>
            <a:chExt cx="3404313" cy="439187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B4C624-C7C0-A112-2240-AF560FF72947}"/>
                </a:ext>
              </a:extLst>
            </p:cNvPr>
            <p:cNvSpPr/>
            <p:nvPr/>
          </p:nvSpPr>
          <p:spPr>
            <a:xfrm>
              <a:off x="874926" y="1940767"/>
              <a:ext cx="3404313" cy="4391873"/>
            </a:xfrm>
            <a:prstGeom prst="rect">
              <a:avLst/>
            </a:prstGeom>
            <a:solidFill>
              <a:srgbClr val="0C8A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8A24B9-7152-28D4-CD3E-6823D2C8FE4D}"/>
                </a:ext>
              </a:extLst>
            </p:cNvPr>
            <p:cNvSpPr txBox="1"/>
            <p:nvPr/>
          </p:nvSpPr>
          <p:spPr>
            <a:xfrm>
              <a:off x="1099876" y="3247841"/>
              <a:ext cx="2968785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545"/>
                  </a:solidFill>
                  <a:latin typeface="Poppins" panose="00000500000000000000" pitchFamily="2" charset="0"/>
                  <a:ea typeface="+mn-lt"/>
                  <a:cs typeface="Poppins" panose="00000500000000000000" pitchFamily="2" charset="0"/>
                </a:rPr>
                <a:t>UNDERSTAND LOCAL PLANNING</a:t>
              </a:r>
              <a:endParaRPr lang="en-US" sz="2000" b="1" dirty="0">
                <a:solidFill>
                  <a:srgbClr val="0C8ABA"/>
                </a:solidFill>
                <a:cs typeface="Calibri"/>
              </a:endParaRPr>
            </a:p>
            <a:p>
              <a:endParaRPr lang="en-US" sz="14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Who owns the water/sewer system?</a:t>
              </a:r>
              <a:endPara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State, County, Authority</a:t>
              </a:r>
            </a:p>
            <a:p>
              <a:endParaRPr lang="en-US" sz="14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Area constraints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Buy/Sell water from around other 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Water source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D6744FE-8ED0-657E-60ED-9A2F44723575}"/>
                </a:ext>
              </a:extLst>
            </p:cNvPr>
            <p:cNvGrpSpPr/>
            <p:nvPr/>
          </p:nvGrpSpPr>
          <p:grpSpPr>
            <a:xfrm>
              <a:off x="2209506" y="2101830"/>
              <a:ext cx="735153" cy="735153"/>
              <a:chOff x="1865047" y="2242611"/>
              <a:chExt cx="735153" cy="73515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CB3CEC8-09C4-1BE7-A16E-4B502C825501}"/>
                  </a:ext>
                </a:extLst>
              </p:cNvPr>
              <p:cNvSpPr/>
              <p:nvPr/>
            </p:nvSpPr>
            <p:spPr>
              <a:xfrm>
                <a:off x="1865047" y="2242611"/>
                <a:ext cx="735153" cy="735153"/>
              </a:xfrm>
              <a:prstGeom prst="ellipse">
                <a:avLst/>
              </a:prstGeom>
              <a:solidFill>
                <a:srgbClr val="49BF7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45DA23-CAAC-EAA1-688D-B37D000511CE}"/>
                  </a:ext>
                </a:extLst>
              </p:cNvPr>
              <p:cNvSpPr txBox="1"/>
              <p:nvPr/>
            </p:nvSpPr>
            <p:spPr>
              <a:xfrm>
                <a:off x="1915382" y="2354144"/>
                <a:ext cx="6344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80C146-EED7-EE00-3F84-1D5F0044FF4B}"/>
              </a:ext>
            </a:extLst>
          </p:cNvPr>
          <p:cNvGrpSpPr/>
          <p:nvPr/>
        </p:nvGrpSpPr>
        <p:grpSpPr>
          <a:xfrm>
            <a:off x="4418303" y="1940767"/>
            <a:ext cx="3404313" cy="4391873"/>
            <a:chOff x="4370039" y="1940767"/>
            <a:chExt cx="3404313" cy="43918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69A484-E39B-F9AC-47C7-FEBC07D9839F}"/>
                </a:ext>
              </a:extLst>
            </p:cNvPr>
            <p:cNvSpPr/>
            <p:nvPr/>
          </p:nvSpPr>
          <p:spPr>
            <a:xfrm>
              <a:off x="4370039" y="1940767"/>
              <a:ext cx="3404313" cy="4391873"/>
            </a:xfrm>
            <a:prstGeom prst="rect">
              <a:avLst/>
            </a:prstGeom>
            <a:solidFill>
              <a:srgbClr val="0C8A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524AB0-ED38-8F78-5468-82C7C3BE464F}"/>
                </a:ext>
              </a:extLst>
            </p:cNvPr>
            <p:cNvSpPr txBox="1"/>
            <p:nvPr/>
          </p:nvSpPr>
          <p:spPr>
            <a:xfrm>
              <a:off x="4538445" y="3208996"/>
              <a:ext cx="3087148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545"/>
                  </a:solidFill>
                  <a:latin typeface="Poppins" panose="00000500000000000000" pitchFamily="2" charset="0"/>
                  <a:ea typeface="+mn-lt"/>
                  <a:cs typeface="Poppins" panose="00000500000000000000" pitchFamily="2" charset="0"/>
                </a:rPr>
                <a:t>UTILIZE ACCURATE CAPACITIES</a:t>
              </a:r>
              <a:endParaRPr lang="en-US" sz="2000" b="1" dirty="0">
                <a:solidFill>
                  <a:srgbClr val="0C8ABA"/>
                </a:solidFill>
                <a:cs typeface="Calibri"/>
              </a:endParaRPr>
            </a:p>
            <a:p>
              <a:endParaRPr lang="en-US" sz="14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Convert Land Planning into Water/Sewer Planning</a:t>
              </a:r>
              <a:endPara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Residential or Commercial vs. Available Capacity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265FA27-DDC5-428A-9CA1-963A5FDC2F1A}"/>
                </a:ext>
              </a:extLst>
            </p:cNvPr>
            <p:cNvGrpSpPr/>
            <p:nvPr/>
          </p:nvGrpSpPr>
          <p:grpSpPr>
            <a:xfrm>
              <a:off x="5704619" y="2101830"/>
              <a:ext cx="735153" cy="735153"/>
              <a:chOff x="4602027" y="2235365"/>
              <a:chExt cx="735153" cy="73515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3995D26-EC89-2F13-D00E-58A96CE4ED1B}"/>
                  </a:ext>
                </a:extLst>
              </p:cNvPr>
              <p:cNvSpPr/>
              <p:nvPr/>
            </p:nvSpPr>
            <p:spPr>
              <a:xfrm>
                <a:off x="4602027" y="2235365"/>
                <a:ext cx="735153" cy="735153"/>
              </a:xfrm>
              <a:prstGeom prst="ellipse">
                <a:avLst/>
              </a:prstGeom>
              <a:solidFill>
                <a:srgbClr val="49BF7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5E25A0-8B66-D192-90B9-023A9DC592F8}"/>
                  </a:ext>
                </a:extLst>
              </p:cNvPr>
              <p:cNvSpPr txBox="1"/>
              <p:nvPr/>
            </p:nvSpPr>
            <p:spPr>
              <a:xfrm>
                <a:off x="4652362" y="2346898"/>
                <a:ext cx="6344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BFAEEA-F690-1F72-B5B4-961F1344E303}"/>
              </a:ext>
            </a:extLst>
          </p:cNvPr>
          <p:cNvGrpSpPr/>
          <p:nvPr/>
        </p:nvGrpSpPr>
        <p:grpSpPr>
          <a:xfrm>
            <a:off x="7961679" y="1940767"/>
            <a:ext cx="3404313" cy="4391873"/>
            <a:chOff x="7833246" y="1940767"/>
            <a:chExt cx="3404313" cy="439187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40CB847-E207-2EA5-D368-5EC4F260D923}"/>
                </a:ext>
              </a:extLst>
            </p:cNvPr>
            <p:cNvSpPr/>
            <p:nvPr/>
          </p:nvSpPr>
          <p:spPr>
            <a:xfrm>
              <a:off x="7833246" y="1940767"/>
              <a:ext cx="3404313" cy="4391873"/>
            </a:xfrm>
            <a:prstGeom prst="rect">
              <a:avLst/>
            </a:prstGeom>
            <a:solidFill>
              <a:srgbClr val="0C8A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5ACE54-E681-D3AD-272B-143BB87BFE6A}"/>
                </a:ext>
              </a:extLst>
            </p:cNvPr>
            <p:cNvSpPr txBox="1"/>
            <p:nvPr/>
          </p:nvSpPr>
          <p:spPr>
            <a:xfrm>
              <a:off x="8209381" y="3429000"/>
              <a:ext cx="2652042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545"/>
                  </a:solidFill>
                  <a:latin typeface="Poppins" panose="00000500000000000000" pitchFamily="2" charset="0"/>
                  <a:ea typeface="+mn-lt"/>
                  <a:cs typeface="Poppins" panose="00000500000000000000" pitchFamily="2" charset="0"/>
                </a:rPr>
                <a:t>REVIEW CONSTRAINTS</a:t>
              </a:r>
              <a:endParaRPr lang="en-US" sz="1600" b="1" dirty="0">
                <a:solidFill>
                  <a:srgbClr val="0C8ABA"/>
                </a:solidFill>
                <a:cs typeface="Calibri"/>
              </a:endParaRPr>
            </a:p>
            <a:p>
              <a:endParaRPr lang="en-US" sz="14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Geological constraints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Permitting constraints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Topography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400" dirty="0">
                  <a:solidFill>
                    <a:schemeClr val="bg1"/>
                  </a:solidFill>
                  <a:latin typeface="Poppins"/>
                  <a:cs typeface="Poppins"/>
                </a:rPr>
                <a:t>Capacity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E35CC5-C5A5-D57B-F15B-E1658A80D0D7}"/>
                </a:ext>
              </a:extLst>
            </p:cNvPr>
            <p:cNvGrpSpPr/>
            <p:nvPr/>
          </p:nvGrpSpPr>
          <p:grpSpPr>
            <a:xfrm>
              <a:off x="9167826" y="2101830"/>
              <a:ext cx="735153" cy="735153"/>
              <a:chOff x="7312660" y="2184992"/>
              <a:chExt cx="735153" cy="735153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DD6E272-5DCD-A62C-5098-8F1531247332}"/>
                  </a:ext>
                </a:extLst>
              </p:cNvPr>
              <p:cNvSpPr/>
              <p:nvPr/>
            </p:nvSpPr>
            <p:spPr>
              <a:xfrm>
                <a:off x="7312660" y="2184992"/>
                <a:ext cx="735153" cy="735153"/>
              </a:xfrm>
              <a:prstGeom prst="ellipse">
                <a:avLst/>
              </a:prstGeom>
              <a:solidFill>
                <a:srgbClr val="49BF7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A11534-D698-DB39-F3C6-D988CD9CD8CD}"/>
                  </a:ext>
                </a:extLst>
              </p:cNvPr>
              <p:cNvSpPr txBox="1"/>
              <p:nvPr/>
            </p:nvSpPr>
            <p:spPr>
              <a:xfrm>
                <a:off x="7362995" y="2296525"/>
                <a:ext cx="6344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0474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latin typeface="Poppins"/>
                <a:cs typeface="Poppins"/>
              </a:rPr>
              <a:t>Helpful Resources</a:t>
            </a:r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24D9A7-4599-3719-4881-EE7FA7BB29AF}"/>
              </a:ext>
            </a:extLst>
          </p:cNvPr>
          <p:cNvGrpSpPr/>
          <p:nvPr/>
        </p:nvGrpSpPr>
        <p:grpSpPr>
          <a:xfrm>
            <a:off x="1491439" y="1514476"/>
            <a:ext cx="9209121" cy="1543633"/>
            <a:chOff x="1325571" y="3400652"/>
            <a:chExt cx="9209121" cy="154363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8D7CE0-EBD7-736C-A688-77E5C4EDA3F4}"/>
                </a:ext>
              </a:extLst>
            </p:cNvPr>
            <p:cNvSpPr/>
            <p:nvPr/>
          </p:nvSpPr>
          <p:spPr>
            <a:xfrm>
              <a:off x="1325571" y="3400652"/>
              <a:ext cx="9209121" cy="1543633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06D125-23F6-5805-8443-01C8F22854E5}"/>
                </a:ext>
              </a:extLst>
            </p:cNvPr>
            <p:cNvSpPr txBox="1"/>
            <p:nvPr/>
          </p:nvSpPr>
          <p:spPr>
            <a:xfrm>
              <a:off x="1389115" y="3505529"/>
              <a:ext cx="9002964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Design Documents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Georgia EPD – Minimum Standards for Public Water Systems</a:t>
              </a:r>
              <a:endPara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Georgia EPD – Planning for Domestic Wastewater Systems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Georgia EPD – Guidelines for Slow-Rate Land Treatment of Wastewater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McGraw-Hill – Water Resources and Environmental Engineering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02C16-BC69-9292-6FEC-F813F9BBBB06}"/>
              </a:ext>
            </a:extLst>
          </p:cNvPr>
          <p:cNvGrpSpPr/>
          <p:nvPr/>
        </p:nvGrpSpPr>
        <p:grpSpPr>
          <a:xfrm>
            <a:off x="1491439" y="3270963"/>
            <a:ext cx="9209121" cy="1543633"/>
            <a:chOff x="1325571" y="3400652"/>
            <a:chExt cx="9209121" cy="15436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371E0-55C9-AEE4-7128-94ED04761709}"/>
                </a:ext>
              </a:extLst>
            </p:cNvPr>
            <p:cNvSpPr/>
            <p:nvPr/>
          </p:nvSpPr>
          <p:spPr>
            <a:xfrm>
              <a:off x="1325571" y="3400652"/>
              <a:ext cx="9209121" cy="1543633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959361-25E6-7112-2324-1FF3AF695BEC}"/>
                </a:ext>
              </a:extLst>
            </p:cNvPr>
            <p:cNvSpPr txBox="1"/>
            <p:nvPr/>
          </p:nvSpPr>
          <p:spPr>
            <a:xfrm>
              <a:off x="1389115" y="3505529"/>
              <a:ext cx="9002964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Planning Documents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Georgia State Water Plan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 panose="00000500000000000000" pitchFamily="2" charset="0"/>
                  <a:ea typeface="+mn-lt"/>
                  <a:cs typeface="Poppins" panose="00000500000000000000" pitchFamily="2" charset="0"/>
                </a:rPr>
                <a:t>https://waterplanning.georgia.gov/</a:t>
              </a:r>
              <a:endPara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Georgia Regional Water Plan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Georgia Association of Water Professionals Technical Resources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0456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9F523C3-5034-25BA-0826-ABC0AEA9C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5584"/>
          </a:xfrm>
          <a:prstGeom prst="rect">
            <a:avLst/>
          </a:prstGeom>
        </p:spPr>
      </p:pic>
      <p:sp>
        <p:nvSpPr>
          <p:cNvPr id="5" name="Slide Number Placeholder 20">
            <a:extLst>
              <a:ext uri="{FF2B5EF4-FFF2-40B4-BE49-F238E27FC236}">
                <a16:creationId xmlns:a16="http://schemas.microsoft.com/office/drawing/2014/main" id="{359BEC54-7A97-E370-79EB-2782E652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sz="1100" noProof="0" smtClean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pPr lvl="0"/>
              <a:t>3</a:t>
            </a:fld>
            <a:endParaRPr lang="en-US" sz="1100" noProof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9471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Poppins" panose="00000500000000000000" pitchFamily="2" charset="0"/>
                <a:cs typeface="Poppins" panose="00000500000000000000" pitchFamily="2" charset="0"/>
              </a:rPr>
              <a:t>General Process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diagram of water cycle&#10;&#10;Description automatically generated">
            <a:extLst>
              <a:ext uri="{FF2B5EF4-FFF2-40B4-BE49-F238E27FC236}">
                <a16:creationId xmlns:a16="http://schemas.microsoft.com/office/drawing/2014/main" id="{50C9630C-DF42-C3EB-94D3-5EF03558B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71" y="1318680"/>
            <a:ext cx="10530721" cy="55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49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5262D9-4DCC-962D-2018-BF27DE1D2AEF}"/>
              </a:ext>
            </a:extLst>
          </p:cNvPr>
          <p:cNvSpPr/>
          <p:nvPr/>
        </p:nvSpPr>
        <p:spPr>
          <a:xfrm>
            <a:off x="0" y="5020409"/>
            <a:ext cx="12192000" cy="1987062"/>
          </a:xfrm>
          <a:prstGeom prst="rect">
            <a:avLst/>
          </a:prstGeom>
          <a:solidFill>
            <a:srgbClr val="8F6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EB7168-1F52-543C-DF45-F8EE6180F593}"/>
              </a:ext>
            </a:extLst>
          </p:cNvPr>
          <p:cNvSpPr/>
          <p:nvPr/>
        </p:nvSpPr>
        <p:spPr>
          <a:xfrm>
            <a:off x="0" y="-1"/>
            <a:ext cx="12192000" cy="4964067"/>
          </a:xfrm>
          <a:prstGeom prst="rect">
            <a:avLst/>
          </a:prstGeom>
          <a:solidFill>
            <a:srgbClr val="E2F4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21A84B-819E-247B-3AA6-1A55A76A0D2A}"/>
              </a:ext>
            </a:extLst>
          </p:cNvPr>
          <p:cNvSpPr/>
          <p:nvPr/>
        </p:nvSpPr>
        <p:spPr>
          <a:xfrm>
            <a:off x="-1" y="4964066"/>
            <a:ext cx="2356411" cy="70664"/>
          </a:xfrm>
          <a:prstGeom prst="rect">
            <a:avLst/>
          </a:prstGeom>
          <a:solidFill>
            <a:srgbClr val="7376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C02F2B-6129-61CC-C618-2B078BF1D69E}"/>
              </a:ext>
            </a:extLst>
          </p:cNvPr>
          <p:cNvSpPr/>
          <p:nvPr/>
        </p:nvSpPr>
        <p:spPr>
          <a:xfrm>
            <a:off x="10287000" y="4964067"/>
            <a:ext cx="1905000" cy="65132"/>
          </a:xfrm>
          <a:prstGeom prst="rect">
            <a:avLst/>
          </a:prstGeom>
          <a:solidFill>
            <a:srgbClr val="7CBF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 of a house with water meter and a pool&#10;&#10;Description automatically generated">
            <a:extLst>
              <a:ext uri="{FF2B5EF4-FFF2-40B4-BE49-F238E27FC236}">
                <a16:creationId xmlns:a16="http://schemas.microsoft.com/office/drawing/2014/main" id="{C8EE7F14-2A1B-CEE2-CD8D-FA22EC9A7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" r="1976"/>
          <a:stretch/>
        </p:blipFill>
        <p:spPr>
          <a:xfrm>
            <a:off x="2356418" y="2489813"/>
            <a:ext cx="8827012" cy="4368187"/>
          </a:xfrm>
          <a:prstGeom prst="rect">
            <a:avLst/>
          </a:prstGeom>
        </p:spPr>
      </p:pic>
      <p:sp>
        <p:nvSpPr>
          <p:cNvPr id="5" name="Slide Number Placeholder 20">
            <a:extLst>
              <a:ext uri="{FF2B5EF4-FFF2-40B4-BE49-F238E27FC236}">
                <a16:creationId xmlns:a16="http://schemas.microsoft.com/office/drawing/2014/main" id="{359BEC54-7A97-E370-79EB-2782E652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sz="1100" noProof="0" smtClean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pPr lvl="0"/>
              <a:t>4</a:t>
            </a:fld>
            <a:endParaRPr lang="en-US" sz="1100" noProof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765421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 panose="00000500000000000000" pitchFamily="2" charset="0"/>
                <a:cs typeface="Poppins" panose="00000500000000000000" pitchFamily="2" charset="0"/>
              </a:rPr>
              <a:t>Ownership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23FF9-B41B-3334-7948-5895A74992B5}"/>
              </a:ext>
            </a:extLst>
          </p:cNvPr>
          <p:cNvSpPr/>
          <p:nvPr/>
        </p:nvSpPr>
        <p:spPr>
          <a:xfrm>
            <a:off x="3495378" y="1529861"/>
            <a:ext cx="2263581" cy="2497015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AF881F-4F30-E511-CC68-F2AAA31731D3}"/>
              </a:ext>
            </a:extLst>
          </p:cNvPr>
          <p:cNvSpPr txBox="1"/>
          <p:nvPr/>
        </p:nvSpPr>
        <p:spPr>
          <a:xfrm>
            <a:off x="3507283" y="1674765"/>
            <a:ext cx="22516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8ABA"/>
                </a:solidFill>
                <a:latin typeface="Poppins"/>
                <a:cs typeface="Poppins"/>
              </a:rPr>
              <a:t>Private Ownership</a:t>
            </a:r>
            <a:endParaRPr lang="en-US" sz="2000" b="1" i="0" dirty="0">
              <a:solidFill>
                <a:srgbClr val="0C8ABA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b="0" i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Developer Installed – Turn over to Utility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HOA Ownership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Homeowner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905B12-E780-997A-34A5-184FC8C0F1A2}"/>
              </a:ext>
            </a:extLst>
          </p:cNvPr>
          <p:cNvSpPr/>
          <p:nvPr/>
        </p:nvSpPr>
        <p:spPr>
          <a:xfrm>
            <a:off x="1082353" y="1529861"/>
            <a:ext cx="2263581" cy="2497015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E85E7-C4BD-DC3A-DE91-9B53B4C70C45}"/>
              </a:ext>
            </a:extLst>
          </p:cNvPr>
          <p:cNvSpPr txBox="1"/>
          <p:nvPr/>
        </p:nvSpPr>
        <p:spPr>
          <a:xfrm>
            <a:off x="1273341" y="1920986"/>
            <a:ext cx="1881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8ABA"/>
                </a:solidFill>
                <a:latin typeface="Poppins"/>
                <a:cs typeface="Poppins"/>
              </a:rPr>
              <a:t>Public Ownership</a:t>
            </a:r>
            <a:endParaRPr lang="en-US" sz="2000" b="1" i="0" dirty="0">
              <a:solidFill>
                <a:srgbClr val="0C8ABA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b="0" i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City</a:t>
            </a:r>
            <a:endParaRPr lang="en-US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County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Authority</a:t>
            </a:r>
          </a:p>
        </p:txBody>
      </p:sp>
    </p:spTree>
    <p:extLst>
      <p:ext uri="{BB962C8B-B14F-4D97-AF65-F5344CB8AC3E}">
        <p14:creationId xmlns:p14="http://schemas.microsoft.com/office/powerpoint/2010/main" val="302317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0">
            <a:extLst>
              <a:ext uri="{FF2B5EF4-FFF2-40B4-BE49-F238E27FC236}">
                <a16:creationId xmlns:a16="http://schemas.microsoft.com/office/drawing/2014/main" id="{359BEC54-7A97-E370-79EB-2782E652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sz="1100" noProof="0" smtClean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pPr lvl="0"/>
              <a:t>5</a:t>
            </a:fld>
            <a:endParaRPr lang="en-US" sz="1100" noProof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765421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/>
                <a:cs typeface="Poppins"/>
              </a:rPr>
              <a:t>Types of Designs</a:t>
            </a:r>
            <a:endParaRPr lang="en-US" sz="4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BAF269-15E5-1B9B-DB33-E91D73E89648}"/>
              </a:ext>
            </a:extLst>
          </p:cNvPr>
          <p:cNvGrpSpPr/>
          <p:nvPr/>
        </p:nvGrpSpPr>
        <p:grpSpPr>
          <a:xfrm>
            <a:off x="1224216" y="1733880"/>
            <a:ext cx="4773016" cy="4511673"/>
            <a:chOff x="1224216" y="1820966"/>
            <a:chExt cx="4773016" cy="451167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B62EDA-24A9-054F-6DE7-C6099D2C13A2}"/>
                </a:ext>
              </a:extLst>
            </p:cNvPr>
            <p:cNvSpPr/>
            <p:nvPr/>
          </p:nvSpPr>
          <p:spPr>
            <a:xfrm>
              <a:off x="1224218" y="1820966"/>
              <a:ext cx="4773014" cy="4511673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 descr="A close-up of a drop of water&#10;&#10;Description automatically generated">
              <a:extLst>
                <a:ext uri="{FF2B5EF4-FFF2-40B4-BE49-F238E27FC236}">
                  <a16:creationId xmlns:a16="http://schemas.microsoft.com/office/drawing/2014/main" id="{32EA60B1-7F41-E065-D61C-260188709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0" r="38330"/>
            <a:stretch/>
          </p:blipFill>
          <p:spPr>
            <a:xfrm>
              <a:off x="1224216" y="1820967"/>
              <a:ext cx="1893721" cy="451167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0073F1A-9888-E64C-1697-8DEDA5570589}"/>
                </a:ext>
              </a:extLst>
            </p:cNvPr>
            <p:cNvGrpSpPr/>
            <p:nvPr/>
          </p:nvGrpSpPr>
          <p:grpSpPr>
            <a:xfrm>
              <a:off x="3421751" y="2254736"/>
              <a:ext cx="2474808" cy="3644132"/>
              <a:chOff x="3421751" y="2062835"/>
              <a:chExt cx="2474808" cy="3644132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5D56BB-68B5-2067-4F59-88B91370410E}"/>
                  </a:ext>
                </a:extLst>
              </p:cNvPr>
              <p:cNvSpPr txBox="1"/>
              <p:nvPr/>
            </p:nvSpPr>
            <p:spPr>
              <a:xfrm>
                <a:off x="3421751" y="3657688"/>
                <a:ext cx="2474808" cy="204927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2000" b="1" dirty="0">
                    <a:solidFill>
                      <a:srgbClr val="0C8ABA"/>
                    </a:solidFill>
                    <a:latin typeface="Poppins"/>
                    <a:cs typeface="Poppins"/>
                  </a:rPr>
                  <a:t>WATER</a:t>
                </a:r>
                <a:endParaRPr lang="en-US" sz="2000" b="1" i="0" dirty="0">
                  <a:solidFill>
                    <a:srgbClr val="0C8ABA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endParaRPr lang="en-US" sz="2000" b="0" i="0" dirty="0">
                  <a:effectLst/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2000" dirty="0">
                    <a:solidFill>
                      <a:schemeClr val="bg1"/>
                    </a:solidFill>
                    <a:latin typeface="Poppins"/>
                    <a:cs typeface="Poppins"/>
                  </a:rPr>
                  <a:t>Municipal Supply</a:t>
                </a:r>
                <a:endPara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2000" dirty="0">
                    <a:solidFill>
                      <a:schemeClr val="bg1"/>
                    </a:solidFill>
                    <a:latin typeface="Poppins"/>
                    <a:cs typeface="Poppins"/>
                  </a:rPr>
                  <a:t>Private Wells</a:t>
                </a:r>
                <a:endParaRPr lang="en-US" sz="2000" dirty="0">
                  <a:latin typeface="Poppins"/>
                  <a:cs typeface="Poppins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DFC34EBC-96C9-B2EF-5836-8AFCAB0109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79351" y="2062835"/>
                <a:ext cx="1045763" cy="1045763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AA0A0C-F069-12C6-6BEC-0CD51A964F4D}"/>
              </a:ext>
            </a:extLst>
          </p:cNvPr>
          <p:cNvGrpSpPr/>
          <p:nvPr/>
        </p:nvGrpSpPr>
        <p:grpSpPr>
          <a:xfrm>
            <a:off x="6310027" y="1733880"/>
            <a:ext cx="4773015" cy="4511673"/>
            <a:chOff x="6310027" y="1820966"/>
            <a:chExt cx="4773015" cy="451167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EC03B8C-5274-5868-35AF-4E4F184809B8}"/>
                </a:ext>
              </a:extLst>
            </p:cNvPr>
            <p:cNvSpPr/>
            <p:nvPr/>
          </p:nvSpPr>
          <p:spPr>
            <a:xfrm>
              <a:off x="6310028" y="1820966"/>
              <a:ext cx="4773014" cy="4511673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5609FA-0175-7BA5-7A21-A5FC6504B8B9}"/>
                </a:ext>
              </a:extLst>
            </p:cNvPr>
            <p:cNvGrpSpPr/>
            <p:nvPr/>
          </p:nvGrpSpPr>
          <p:grpSpPr>
            <a:xfrm>
              <a:off x="8332398" y="2080522"/>
              <a:ext cx="2635384" cy="3992560"/>
              <a:chOff x="8332398" y="2062835"/>
              <a:chExt cx="2635384" cy="399256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4737A6-CA38-335D-4C69-49A96A5AD264}"/>
                  </a:ext>
                </a:extLst>
              </p:cNvPr>
              <p:cNvSpPr txBox="1"/>
              <p:nvPr/>
            </p:nvSpPr>
            <p:spPr>
              <a:xfrm>
                <a:off x="8332398" y="3309259"/>
                <a:ext cx="2635384" cy="274613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2000" b="1" dirty="0">
                    <a:solidFill>
                      <a:srgbClr val="0C8ABA"/>
                    </a:solidFill>
                    <a:latin typeface="Poppins"/>
                    <a:cs typeface="Poppins"/>
                  </a:rPr>
                  <a:t>SEWER</a:t>
                </a:r>
                <a:endParaRPr lang="en-US" sz="2000" b="1" i="0" dirty="0">
                  <a:solidFill>
                    <a:srgbClr val="0C8ABA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endParaRPr lang="en-US" sz="20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chemeClr val="bg1"/>
                    </a:solidFill>
                    <a:latin typeface="Poppins"/>
                    <a:cs typeface="Poppins"/>
                  </a:rPr>
                  <a:t>Municipal Public Sewer System</a:t>
                </a:r>
                <a:endParaRPr lang="en-US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chemeClr val="bg1"/>
                    </a:solidFill>
                    <a:latin typeface="Poppins"/>
                    <a:cs typeface="Poppins"/>
                  </a:rPr>
                  <a:t>Septic Tanks</a:t>
                </a:r>
              </a:p>
              <a:p>
                <a:pPr marL="342900" indent="-3429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chemeClr val="bg1"/>
                    </a:solidFill>
                    <a:latin typeface="Poppins"/>
                    <a:cs typeface="Poppins"/>
                  </a:rPr>
                  <a:t>Low-Pressure Sewer Systems</a:t>
                </a:r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81E2FE15-89C9-64D2-E00D-024C73F97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116022" y="2062835"/>
                <a:ext cx="1045763" cy="1045763"/>
              </a:xfrm>
              <a:prstGeom prst="rect">
                <a:avLst/>
              </a:prstGeom>
            </p:spPr>
          </p:pic>
        </p:grpSp>
        <p:pic>
          <p:nvPicPr>
            <p:cNvPr id="30" name="Picture 29" descr="A water flowing through a pipe&#10;&#10;Description automatically generated">
              <a:extLst>
                <a:ext uri="{FF2B5EF4-FFF2-40B4-BE49-F238E27FC236}">
                  <a16:creationId xmlns:a16="http://schemas.microsoft.com/office/drawing/2014/main" id="{89B0A857-6558-AED9-94FA-9A0252244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8" r="37550" b="-124"/>
            <a:stretch/>
          </p:blipFill>
          <p:spPr>
            <a:xfrm>
              <a:off x="6310027" y="1820967"/>
              <a:ext cx="1884739" cy="4511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003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0AC1D-279C-9B7B-C3D0-EEA399357178}"/>
              </a:ext>
            </a:extLst>
          </p:cNvPr>
          <p:cNvSpPr/>
          <p:nvPr/>
        </p:nvSpPr>
        <p:spPr>
          <a:xfrm>
            <a:off x="8133805" y="-1"/>
            <a:ext cx="4058195" cy="6858000"/>
          </a:xfrm>
          <a:prstGeom prst="rect">
            <a:avLst/>
          </a:prstGeom>
          <a:solidFill>
            <a:srgbClr val="002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0AF0-8B3C-1C8A-0E11-34F1BE72FE9D}"/>
              </a:ext>
            </a:extLst>
          </p:cNvPr>
          <p:cNvSpPr/>
          <p:nvPr/>
        </p:nvSpPr>
        <p:spPr>
          <a:xfrm>
            <a:off x="6844937" y="319087"/>
            <a:ext cx="3985140" cy="6206366"/>
          </a:xfrm>
          <a:prstGeom prst="rect">
            <a:avLst/>
          </a:prstGeom>
          <a:gradFill flip="none" rotWithShape="1">
            <a:gsLst>
              <a:gs pos="0">
                <a:srgbClr val="49BF70">
                  <a:shade val="30000"/>
                  <a:satMod val="115000"/>
                </a:srgbClr>
              </a:gs>
              <a:gs pos="50000">
                <a:srgbClr val="49BF70">
                  <a:shade val="67500"/>
                  <a:satMod val="115000"/>
                </a:srgbClr>
              </a:gs>
              <a:gs pos="100000">
                <a:srgbClr val="49BF7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latin typeface="Poppins"/>
                <a:cs typeface="Poppins"/>
              </a:rPr>
              <a:t>How to Design</a:t>
            </a:r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85FFE-F69B-D289-BFF1-6368ED0B1A84}"/>
              </a:ext>
            </a:extLst>
          </p:cNvPr>
          <p:cNvSpPr txBox="1"/>
          <p:nvPr/>
        </p:nvSpPr>
        <p:spPr>
          <a:xfrm>
            <a:off x="1082354" y="1530220"/>
            <a:ext cx="5570374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C8ABA"/>
                </a:solidFill>
                <a:latin typeface="Poppins"/>
                <a:cs typeface="Poppins"/>
              </a:rPr>
              <a:t>WATER (MUNICIPAL SUPPLY)</a:t>
            </a:r>
            <a:endParaRPr lang="en-US" sz="2000" b="1" i="0" dirty="0">
              <a:solidFill>
                <a:srgbClr val="0C8ABA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b="0" i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49BF70"/>
                </a:solidFill>
                <a:latin typeface="Poppins"/>
                <a:cs typeface="Poppins"/>
              </a:rPr>
              <a:t>Water Treatment Plant</a:t>
            </a:r>
            <a:endParaRPr lang="en-US" sz="2000" b="1" dirty="0">
              <a:solidFill>
                <a:srgbClr val="49BF7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Sedimentation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Filtration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Disinfection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49BF70"/>
                </a:solidFill>
                <a:latin typeface="Poppins"/>
                <a:cs typeface="Poppins"/>
              </a:rPr>
              <a:t>Pumping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Required Pressures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Domestic vs. Fire Flow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49BF70"/>
                </a:solidFill>
                <a:latin typeface="Poppins"/>
                <a:cs typeface="Poppins"/>
              </a:rPr>
              <a:t>Storage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Size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Height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49BF70"/>
                </a:solidFill>
                <a:latin typeface="Poppins"/>
                <a:cs typeface="Poppins"/>
              </a:rPr>
              <a:t>Distribution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Pipe Sizing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Pipe Material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Poppins"/>
              <a:cs typeface="Poppin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large orange water tower&#10;&#10;Description automatically generated">
            <a:extLst>
              <a:ext uri="{FF2B5EF4-FFF2-40B4-BE49-F238E27FC236}">
                <a16:creationId xmlns:a16="http://schemas.microsoft.com/office/drawing/2014/main" id="{85177153-2492-CBE7-B8BE-7889E4612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9" r="29364"/>
          <a:stretch/>
        </p:blipFill>
        <p:spPr>
          <a:xfrm>
            <a:off x="7011492" y="454657"/>
            <a:ext cx="3651395" cy="587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1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latin typeface="Poppins"/>
                <a:cs typeface="Poppins"/>
              </a:rPr>
              <a:t>How to Design</a:t>
            </a:r>
          </a:p>
          <a:p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85FFE-F69B-D289-BFF1-6368ED0B1A84}"/>
              </a:ext>
            </a:extLst>
          </p:cNvPr>
          <p:cNvSpPr txBox="1"/>
          <p:nvPr/>
        </p:nvSpPr>
        <p:spPr>
          <a:xfrm>
            <a:off x="1082352" y="1394970"/>
            <a:ext cx="488811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Water Treatment Plant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iagram of a water treatment process&#10;&#10;Description automatically generated">
            <a:extLst>
              <a:ext uri="{FF2B5EF4-FFF2-40B4-BE49-F238E27FC236}">
                <a16:creationId xmlns:a16="http://schemas.microsoft.com/office/drawing/2014/main" id="{97B8D56E-D9E1-31C8-96B1-D9DBE9B7C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1" y="1283344"/>
            <a:ext cx="6065874" cy="45305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6ED953-2200-8EC8-1AD3-77ED3A2462CE}"/>
              </a:ext>
            </a:extLst>
          </p:cNvPr>
          <p:cNvSpPr/>
          <p:nvPr/>
        </p:nvSpPr>
        <p:spPr>
          <a:xfrm>
            <a:off x="1529406" y="1867405"/>
            <a:ext cx="3521564" cy="947598"/>
          </a:xfrm>
          <a:prstGeom prst="rect">
            <a:avLst/>
          </a:prstGeom>
          <a:solidFill>
            <a:srgbClr val="49BF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F5785-869A-1AF0-1DB2-B0A7ABE35196}"/>
              </a:ext>
            </a:extLst>
          </p:cNvPr>
          <p:cNvSpPr txBox="1"/>
          <p:nvPr/>
        </p:nvSpPr>
        <p:spPr>
          <a:xfrm>
            <a:off x="1529406" y="1891673"/>
            <a:ext cx="3986350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0C8ABA"/>
                </a:solidFill>
                <a:latin typeface="Poppins"/>
                <a:cs typeface="Poppins"/>
              </a:rPr>
              <a:t> </a:t>
            </a:r>
            <a:r>
              <a:rPr lang="en-US" b="1" dirty="0">
                <a:solidFill>
                  <a:srgbClr val="002545"/>
                </a:solidFill>
                <a:latin typeface="Poppins"/>
                <a:cs typeface="Poppins"/>
              </a:rPr>
              <a:t>Sedimentation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"Pull Together Particles"</a:t>
            </a:r>
            <a:endParaRPr lang="en-US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Skim Clean Water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1D9402-868E-1942-972B-D73B7FFB32C7}"/>
              </a:ext>
            </a:extLst>
          </p:cNvPr>
          <p:cNvSpPr/>
          <p:nvPr/>
        </p:nvSpPr>
        <p:spPr>
          <a:xfrm>
            <a:off x="1529406" y="2872779"/>
            <a:ext cx="3521564" cy="947598"/>
          </a:xfrm>
          <a:prstGeom prst="rect">
            <a:avLst/>
          </a:prstGeom>
          <a:solidFill>
            <a:srgbClr val="49BF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F124B-7A43-DF9A-F496-FBF197E2CB4C}"/>
              </a:ext>
            </a:extLst>
          </p:cNvPr>
          <p:cNvSpPr txBox="1"/>
          <p:nvPr/>
        </p:nvSpPr>
        <p:spPr>
          <a:xfrm>
            <a:off x="1529406" y="2897047"/>
            <a:ext cx="3986350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49BF70"/>
                </a:solidFill>
                <a:latin typeface="Poppins"/>
                <a:cs typeface="Poppins"/>
              </a:rPr>
              <a:t> </a:t>
            </a:r>
            <a:r>
              <a:rPr lang="en-US" b="1" dirty="0">
                <a:solidFill>
                  <a:srgbClr val="002545"/>
                </a:solidFill>
                <a:latin typeface="Poppins"/>
                <a:cs typeface="Poppins"/>
              </a:rPr>
              <a:t>Filtration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Sand Filtration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Membrane Filtration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EBF89E-1297-FF9C-4D89-F588C2C146D0}"/>
              </a:ext>
            </a:extLst>
          </p:cNvPr>
          <p:cNvSpPr/>
          <p:nvPr/>
        </p:nvSpPr>
        <p:spPr>
          <a:xfrm>
            <a:off x="1529406" y="3878153"/>
            <a:ext cx="3521564" cy="947598"/>
          </a:xfrm>
          <a:prstGeom prst="rect">
            <a:avLst/>
          </a:prstGeom>
          <a:solidFill>
            <a:srgbClr val="49BF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7A5D3-8F42-83DA-531D-2B7D48BDE41B}"/>
              </a:ext>
            </a:extLst>
          </p:cNvPr>
          <p:cNvSpPr txBox="1"/>
          <p:nvPr/>
        </p:nvSpPr>
        <p:spPr>
          <a:xfrm>
            <a:off x="1529406" y="3919839"/>
            <a:ext cx="3986350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49BF70"/>
                </a:solidFill>
                <a:latin typeface="Poppins"/>
                <a:cs typeface="Poppins"/>
              </a:rPr>
              <a:t> </a:t>
            </a:r>
            <a:r>
              <a:rPr lang="en-US" b="1" dirty="0">
                <a:solidFill>
                  <a:srgbClr val="002545"/>
                </a:solidFill>
                <a:latin typeface="Poppins"/>
                <a:cs typeface="Poppins"/>
              </a:rPr>
              <a:t>Disinfection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chemeClr val="bg1"/>
                </a:solidFill>
                <a:latin typeface="Poppins"/>
                <a:cs typeface="Poppins"/>
              </a:rPr>
              <a:t>NaCIO</a:t>
            </a: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 (Bleach)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</a:rPr>
              <a:t>UV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23AEA7-DA8A-D2F7-F28A-B375CEF3096C}"/>
              </a:ext>
            </a:extLst>
          </p:cNvPr>
          <p:cNvSpPr txBox="1"/>
          <p:nvPr/>
        </p:nvSpPr>
        <p:spPr>
          <a:xfrm>
            <a:off x="1082352" y="4888115"/>
            <a:ext cx="6065874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Water Treatment Plant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All plant sizes require same basic process </a:t>
            </a:r>
            <a:r>
              <a:rPr lang="en-US" sz="2000" dirty="0" err="1">
                <a:latin typeface="Poppins"/>
                <a:cs typeface="Poppins"/>
              </a:rPr>
              <a:t>process</a:t>
            </a:r>
            <a:endParaRPr lang="en-US" sz="2000" dirty="0">
              <a:latin typeface="Poppins"/>
              <a:cs typeface="Poppins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Poppins"/>
                <a:cs typeface="Poppins"/>
              </a:rPr>
              <a:t>Sampling of water is required to determine further treatment</a:t>
            </a:r>
          </a:p>
        </p:txBody>
      </p:sp>
    </p:spTree>
    <p:extLst>
      <p:ext uri="{BB962C8B-B14F-4D97-AF65-F5344CB8AC3E}">
        <p14:creationId xmlns:p14="http://schemas.microsoft.com/office/powerpoint/2010/main" val="213435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water pump&#10;&#10;Description automatically generated">
            <a:extLst>
              <a:ext uri="{FF2B5EF4-FFF2-40B4-BE49-F238E27FC236}">
                <a16:creationId xmlns:a16="http://schemas.microsoft.com/office/drawing/2014/main" id="{50012789-47AD-DE87-BA9D-62B60CD8B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49" y="1843716"/>
            <a:ext cx="5636144" cy="3863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>
                <a:latin typeface="Poppins"/>
                <a:cs typeface="Poppins"/>
              </a:rPr>
              <a:t>How to Design</a:t>
            </a:r>
            <a:endParaRPr lang="en-US" sz="4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64A20AF-5586-75E6-E468-5C0624E198AB}"/>
              </a:ext>
            </a:extLst>
          </p:cNvPr>
          <p:cNvSpPr txBox="1"/>
          <p:nvPr/>
        </p:nvSpPr>
        <p:spPr>
          <a:xfrm>
            <a:off x="6917096" y="1530220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Water Pumping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27A17D-F400-1F4E-7001-CA48BE8C2D9E}"/>
              </a:ext>
            </a:extLst>
          </p:cNvPr>
          <p:cNvGrpSpPr/>
          <p:nvPr/>
        </p:nvGrpSpPr>
        <p:grpSpPr>
          <a:xfrm>
            <a:off x="7160312" y="1952253"/>
            <a:ext cx="4125995" cy="532400"/>
            <a:chOff x="1325570" y="1952253"/>
            <a:chExt cx="4125995" cy="53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988AB2-FF1A-B2D3-9BA9-7F68A24799AA}"/>
                </a:ext>
              </a:extLst>
            </p:cNvPr>
            <p:cNvSpPr/>
            <p:nvPr/>
          </p:nvSpPr>
          <p:spPr>
            <a:xfrm>
              <a:off x="1325570" y="1952253"/>
              <a:ext cx="4125995" cy="53240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D9489B-00CC-5D62-1FC9-BEF69808E5DB}"/>
                </a:ext>
              </a:extLst>
            </p:cNvPr>
            <p:cNvSpPr txBox="1"/>
            <p:nvPr/>
          </p:nvSpPr>
          <p:spPr>
            <a:xfrm>
              <a:off x="1397200" y="2035206"/>
              <a:ext cx="3394477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Estimated Flows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A556BF-6357-96F5-F6EE-9DF3A60FDD3A}"/>
              </a:ext>
            </a:extLst>
          </p:cNvPr>
          <p:cNvGrpSpPr/>
          <p:nvPr/>
        </p:nvGrpSpPr>
        <p:grpSpPr>
          <a:xfrm>
            <a:off x="7160312" y="2656152"/>
            <a:ext cx="4125995" cy="1310823"/>
            <a:chOff x="1325571" y="5081206"/>
            <a:chExt cx="4125995" cy="131082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7D6630-2475-C531-C4A9-4D95BE0C3D4C}"/>
                </a:ext>
              </a:extLst>
            </p:cNvPr>
            <p:cNvSpPr/>
            <p:nvPr/>
          </p:nvSpPr>
          <p:spPr>
            <a:xfrm>
              <a:off x="1325571" y="5081206"/>
              <a:ext cx="4125995" cy="1310823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832E81-161C-5CF8-9AF6-B56520234F79}"/>
                </a:ext>
              </a:extLst>
            </p:cNvPr>
            <p:cNvSpPr txBox="1"/>
            <p:nvPr/>
          </p:nvSpPr>
          <p:spPr>
            <a:xfrm>
              <a:off x="1389115" y="5186082"/>
              <a:ext cx="395795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Required Pressures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Too High – Blow Outs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Too Low – Complaining Customers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4F9BDF-26F2-C1F6-E710-F67A6EE1F6BD}"/>
              </a:ext>
            </a:extLst>
          </p:cNvPr>
          <p:cNvGrpSpPr/>
          <p:nvPr/>
        </p:nvGrpSpPr>
        <p:grpSpPr>
          <a:xfrm>
            <a:off x="7160312" y="4157823"/>
            <a:ext cx="4125995" cy="1149519"/>
            <a:chOff x="1325571" y="5081206"/>
            <a:chExt cx="4125995" cy="11495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353C9E0-2B3B-908D-59FE-ACBBF897B947}"/>
                </a:ext>
              </a:extLst>
            </p:cNvPr>
            <p:cNvSpPr/>
            <p:nvPr/>
          </p:nvSpPr>
          <p:spPr>
            <a:xfrm>
              <a:off x="1325571" y="5081206"/>
              <a:ext cx="4125995" cy="1149519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CD6E76-F5B9-BF06-1540-A043F7969AC5}"/>
                </a:ext>
              </a:extLst>
            </p:cNvPr>
            <p:cNvSpPr txBox="1"/>
            <p:nvPr/>
          </p:nvSpPr>
          <p:spPr>
            <a:xfrm>
              <a:off x="1389115" y="5186082"/>
              <a:ext cx="3957951" cy="8617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Domestic vs. Fire Flow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Domestic – 40psi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Fire Flow – 20 psi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06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7AD6AC-5980-D5F6-6C42-C10DACA7E261}"/>
              </a:ext>
            </a:extLst>
          </p:cNvPr>
          <p:cNvSpPr txBox="1"/>
          <p:nvPr/>
        </p:nvSpPr>
        <p:spPr>
          <a:xfrm>
            <a:off x="1082352" y="525360"/>
            <a:ext cx="6979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dirty="0">
                <a:latin typeface="Poppins"/>
                <a:cs typeface="Poppins"/>
              </a:rPr>
              <a:t>How to Design</a:t>
            </a:r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28DFE7-20F9-AB2B-2295-88C4E60321BE}"/>
              </a:ext>
            </a:extLst>
          </p:cNvPr>
          <p:cNvCxnSpPr>
            <a:cxnSpLocks/>
          </p:cNvCxnSpPr>
          <p:nvPr/>
        </p:nvCxnSpPr>
        <p:spPr>
          <a:xfrm>
            <a:off x="541178" y="0"/>
            <a:ext cx="0" cy="4814596"/>
          </a:xfrm>
          <a:prstGeom prst="line">
            <a:avLst/>
          </a:prstGeom>
          <a:ln w="50800">
            <a:solidFill>
              <a:srgbClr val="49B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diagram of water supply&#10;&#10;Description automatically generated">
            <a:extLst>
              <a:ext uri="{FF2B5EF4-FFF2-40B4-BE49-F238E27FC236}">
                <a16:creationId xmlns:a16="http://schemas.microsoft.com/office/drawing/2014/main" id="{F7C54D2B-D567-9394-3A26-6A27ED8B1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871" y="1952252"/>
            <a:ext cx="6262519" cy="3556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A28CE7-6473-2698-7206-A523A93FDA82}"/>
              </a:ext>
            </a:extLst>
          </p:cNvPr>
          <p:cNvSpPr txBox="1"/>
          <p:nvPr/>
        </p:nvSpPr>
        <p:spPr>
          <a:xfrm>
            <a:off x="1082354" y="1530220"/>
            <a:ext cx="557037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Poppins"/>
                <a:cs typeface="Poppins"/>
              </a:rPr>
              <a:t>Water Storage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2702AE-F75E-3881-833C-941306FAC467}"/>
              </a:ext>
            </a:extLst>
          </p:cNvPr>
          <p:cNvGrpSpPr/>
          <p:nvPr/>
        </p:nvGrpSpPr>
        <p:grpSpPr>
          <a:xfrm>
            <a:off x="1325570" y="1952253"/>
            <a:ext cx="4125995" cy="910090"/>
            <a:chOff x="1325570" y="1952253"/>
            <a:chExt cx="4125995" cy="9100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21AB0A-B57E-D1D3-7CE9-0A6A178D1663}"/>
                </a:ext>
              </a:extLst>
            </p:cNvPr>
            <p:cNvSpPr/>
            <p:nvPr/>
          </p:nvSpPr>
          <p:spPr>
            <a:xfrm>
              <a:off x="1325570" y="1952253"/>
              <a:ext cx="4125995" cy="91009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215857-AC0D-FBBF-27FF-7C8EE715B078}"/>
                </a:ext>
              </a:extLst>
            </p:cNvPr>
            <p:cNvSpPr txBox="1"/>
            <p:nvPr/>
          </p:nvSpPr>
          <p:spPr>
            <a:xfrm>
              <a:off x="1397200" y="2035206"/>
              <a:ext cx="3394477" cy="61555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Size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24-hour storage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3AE554-40E4-873E-61BD-F6EE724321D8}"/>
              </a:ext>
            </a:extLst>
          </p:cNvPr>
          <p:cNvGrpSpPr/>
          <p:nvPr/>
        </p:nvGrpSpPr>
        <p:grpSpPr>
          <a:xfrm>
            <a:off x="1325571" y="3034309"/>
            <a:ext cx="4125995" cy="910090"/>
            <a:chOff x="1325571" y="3400654"/>
            <a:chExt cx="4125995" cy="9100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4DDE67-8C1B-F040-AA90-BF2739C7F335}"/>
                </a:ext>
              </a:extLst>
            </p:cNvPr>
            <p:cNvSpPr/>
            <p:nvPr/>
          </p:nvSpPr>
          <p:spPr>
            <a:xfrm>
              <a:off x="1325571" y="3400654"/>
              <a:ext cx="4125995" cy="910090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84738-B8D9-553B-8A70-4ECB7FDD43E6}"/>
                </a:ext>
              </a:extLst>
            </p:cNvPr>
            <p:cNvSpPr txBox="1"/>
            <p:nvPr/>
          </p:nvSpPr>
          <p:spPr>
            <a:xfrm>
              <a:off x="1389115" y="3505529"/>
              <a:ext cx="3957951" cy="61555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Height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Head pressure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13862E-BFE3-4765-957B-DA15A70D5EDC}"/>
              </a:ext>
            </a:extLst>
          </p:cNvPr>
          <p:cNvGrpSpPr/>
          <p:nvPr/>
        </p:nvGrpSpPr>
        <p:grpSpPr>
          <a:xfrm>
            <a:off x="1325571" y="4114617"/>
            <a:ext cx="4125995" cy="1389263"/>
            <a:chOff x="1325571" y="5081206"/>
            <a:chExt cx="4125995" cy="13892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C0A8A1-2AAE-80FE-0546-7FF744EA3D84}"/>
                </a:ext>
              </a:extLst>
            </p:cNvPr>
            <p:cNvSpPr/>
            <p:nvPr/>
          </p:nvSpPr>
          <p:spPr>
            <a:xfrm>
              <a:off x="1325571" y="5081206"/>
              <a:ext cx="4125995" cy="1389263"/>
            </a:xfrm>
            <a:prstGeom prst="rect">
              <a:avLst/>
            </a:prstGeom>
            <a:solidFill>
              <a:srgbClr val="0025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2D06E3-F30B-CABC-34D3-D85BD92C8D3D}"/>
                </a:ext>
              </a:extLst>
            </p:cNvPr>
            <p:cNvSpPr txBox="1"/>
            <p:nvPr/>
          </p:nvSpPr>
          <p:spPr>
            <a:xfrm>
              <a:off x="1389115" y="5186082"/>
              <a:ext cx="395795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solidFill>
                    <a:srgbClr val="49BF70"/>
                  </a:solidFill>
                  <a:latin typeface="Poppins"/>
                  <a:cs typeface="Poppins"/>
                </a:rPr>
                <a:t> Location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High Point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Eliminate “elevated”</a:t>
              </a:r>
            </a:p>
            <a:p>
              <a:pPr marL="800100" lvl="1" indent="-342900">
                <a:buFont typeface="Courier New" panose="02070309020205020404" pitchFamily="49" charset="0"/>
                <a:buChar char="o"/>
              </a:pPr>
              <a:r>
                <a:rPr lang="en-US" sz="1600" dirty="0">
                  <a:solidFill>
                    <a:schemeClr val="bg1"/>
                  </a:solidFill>
                  <a:latin typeface="Poppins"/>
                  <a:cs typeface="Poppins"/>
                </a:rPr>
                <a:t>Available property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865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830</Words>
  <Application>Microsoft Office PowerPoint</Application>
  <PresentationFormat>Widescreen</PresentationFormat>
  <Paragraphs>285</Paragraphs>
  <Slides>25</Slides>
  <Notes>0</Notes>
  <HiddenSlides>12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Alanna Fairburn</dc:creator>
  <cp:lastModifiedBy>Brueggemann, Melanie</cp:lastModifiedBy>
  <cp:revision>35</cp:revision>
  <dcterms:created xsi:type="dcterms:W3CDTF">2023-08-23T13:11:22Z</dcterms:created>
  <dcterms:modified xsi:type="dcterms:W3CDTF">2025-07-15T17:50:14Z</dcterms:modified>
</cp:coreProperties>
</file>