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2" r:id="rId1"/>
  </p:sldMasterIdLst>
  <p:sldIdLst>
    <p:sldId id="265" r:id="rId2"/>
    <p:sldId id="256" r:id="rId3"/>
    <p:sldId id="269" r:id="rId4"/>
    <p:sldId id="270" r:id="rId5"/>
    <p:sldId id="297" r:id="rId6"/>
    <p:sldId id="272" r:id="rId7"/>
    <p:sldId id="276" r:id="rId8"/>
    <p:sldId id="282" r:id="rId9"/>
    <p:sldId id="283" r:id="rId10"/>
    <p:sldId id="284" r:id="rId11"/>
    <p:sldId id="285" r:id="rId12"/>
    <p:sldId id="279" r:id="rId13"/>
    <p:sldId id="278" r:id="rId14"/>
    <p:sldId id="280" r:id="rId15"/>
    <p:sldId id="281" r:id="rId16"/>
    <p:sldId id="291" r:id="rId17"/>
    <p:sldId id="292" r:id="rId18"/>
    <p:sldId id="275" r:id="rId19"/>
    <p:sldId id="288" r:id="rId20"/>
    <p:sldId id="290" r:id="rId21"/>
    <p:sldId id="289" r:id="rId22"/>
    <p:sldId id="287" r:id="rId23"/>
    <p:sldId id="294" r:id="rId24"/>
    <p:sldId id="295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1C664-E6B6-4E16-A52E-C948165338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0A0770-F651-4B2E-AEDB-844065961E20}">
      <dgm:prSet/>
      <dgm:spPr/>
      <dgm:t>
        <a:bodyPr/>
        <a:lstStyle/>
        <a:p>
          <a:r>
            <a:rPr lang="en-US" dirty="0"/>
            <a:t>Usually includes more than the separation of land uses like residential, commercial, industrial, etc.</a:t>
          </a:r>
        </a:p>
      </dgm:t>
    </dgm:pt>
    <dgm:pt modelId="{CBC2C0FF-050E-4810-A7F8-CB7A40C0521A}" type="parTrans" cxnId="{463881CE-DC60-4133-B900-B4FAA5A8C929}">
      <dgm:prSet/>
      <dgm:spPr/>
      <dgm:t>
        <a:bodyPr/>
        <a:lstStyle/>
        <a:p>
          <a:endParaRPr lang="en-US"/>
        </a:p>
      </dgm:t>
    </dgm:pt>
    <dgm:pt modelId="{D42AD057-E80B-4730-BBCD-0AD2E3A4A98D}" type="sibTrans" cxnId="{463881CE-DC60-4133-B900-B4FAA5A8C929}">
      <dgm:prSet/>
      <dgm:spPr/>
      <dgm:t>
        <a:bodyPr/>
        <a:lstStyle/>
        <a:p>
          <a:endParaRPr lang="en-US"/>
        </a:p>
      </dgm:t>
    </dgm:pt>
    <dgm:pt modelId="{20CB1CF9-81F8-4211-A816-90197A6E92C5}">
      <dgm:prSet/>
      <dgm:spPr/>
      <dgm:t>
        <a:bodyPr/>
        <a:lstStyle/>
        <a:p>
          <a:r>
            <a:rPr lang="en-US" b="1"/>
            <a:t>Basic Community Design Standards</a:t>
          </a:r>
          <a:endParaRPr lang="en-US"/>
        </a:p>
      </dgm:t>
    </dgm:pt>
    <dgm:pt modelId="{48EF6ED7-EBEC-4B4C-9644-4524B949CB01}" type="parTrans" cxnId="{BDF308E5-A7B0-4724-89B6-CE3DA08BF91E}">
      <dgm:prSet/>
      <dgm:spPr/>
      <dgm:t>
        <a:bodyPr/>
        <a:lstStyle/>
        <a:p>
          <a:endParaRPr lang="en-US"/>
        </a:p>
      </dgm:t>
    </dgm:pt>
    <dgm:pt modelId="{8E620760-1C47-447E-B12B-FC746B120297}" type="sibTrans" cxnId="{BDF308E5-A7B0-4724-89B6-CE3DA08BF91E}">
      <dgm:prSet/>
      <dgm:spPr/>
      <dgm:t>
        <a:bodyPr/>
        <a:lstStyle/>
        <a:p>
          <a:endParaRPr lang="en-US"/>
        </a:p>
      </dgm:t>
    </dgm:pt>
    <dgm:pt modelId="{F26F1B00-4313-4EDF-8A1B-FD15B32E31FA}">
      <dgm:prSet/>
      <dgm:spPr/>
      <dgm:t>
        <a:bodyPr/>
        <a:lstStyle/>
        <a:p>
          <a:r>
            <a:rPr lang="en-US"/>
            <a:t>Setbacks</a:t>
          </a:r>
        </a:p>
      </dgm:t>
    </dgm:pt>
    <dgm:pt modelId="{1EAB1750-4432-497C-B6F1-7C61228A5319}" type="parTrans" cxnId="{A7DF0F44-F336-4650-8CD7-0DFD1043088F}">
      <dgm:prSet/>
      <dgm:spPr/>
      <dgm:t>
        <a:bodyPr/>
        <a:lstStyle/>
        <a:p>
          <a:endParaRPr lang="en-US"/>
        </a:p>
      </dgm:t>
    </dgm:pt>
    <dgm:pt modelId="{800EDD92-93CE-4287-9C88-F58551D696C7}" type="sibTrans" cxnId="{A7DF0F44-F336-4650-8CD7-0DFD1043088F}">
      <dgm:prSet/>
      <dgm:spPr/>
      <dgm:t>
        <a:bodyPr/>
        <a:lstStyle/>
        <a:p>
          <a:endParaRPr lang="en-US"/>
        </a:p>
      </dgm:t>
    </dgm:pt>
    <dgm:pt modelId="{ED640B30-230F-44AC-9A6D-4AF8AA40A46C}">
      <dgm:prSet/>
      <dgm:spPr/>
      <dgm:t>
        <a:bodyPr/>
        <a:lstStyle/>
        <a:p>
          <a:r>
            <a:rPr lang="en-US"/>
            <a:t>Density</a:t>
          </a:r>
        </a:p>
      </dgm:t>
    </dgm:pt>
    <dgm:pt modelId="{1F0C1582-7C9F-4F14-868D-A7D5B8A4B58F}" type="parTrans" cxnId="{734A79A0-F328-4C8F-BD8E-BC8861FF1965}">
      <dgm:prSet/>
      <dgm:spPr/>
      <dgm:t>
        <a:bodyPr/>
        <a:lstStyle/>
        <a:p>
          <a:endParaRPr lang="en-US"/>
        </a:p>
      </dgm:t>
    </dgm:pt>
    <dgm:pt modelId="{93D2D8C1-6B64-4185-A23B-A6E79CE49337}" type="sibTrans" cxnId="{734A79A0-F328-4C8F-BD8E-BC8861FF1965}">
      <dgm:prSet/>
      <dgm:spPr/>
      <dgm:t>
        <a:bodyPr/>
        <a:lstStyle/>
        <a:p>
          <a:endParaRPr lang="en-US"/>
        </a:p>
      </dgm:t>
    </dgm:pt>
    <dgm:pt modelId="{7DA01683-D4BD-46C2-AE32-1C2C1265868A}">
      <dgm:prSet/>
      <dgm:spPr/>
      <dgm:t>
        <a:bodyPr/>
        <a:lstStyle/>
        <a:p>
          <a:r>
            <a:rPr lang="en-US"/>
            <a:t>Height</a:t>
          </a:r>
        </a:p>
      </dgm:t>
    </dgm:pt>
    <dgm:pt modelId="{82C1BD40-5971-49B0-876A-5E1DC33BB3B9}" type="parTrans" cxnId="{39C03BF8-B577-4212-8374-EA998AFF75F1}">
      <dgm:prSet/>
      <dgm:spPr/>
      <dgm:t>
        <a:bodyPr/>
        <a:lstStyle/>
        <a:p>
          <a:endParaRPr lang="en-US"/>
        </a:p>
      </dgm:t>
    </dgm:pt>
    <dgm:pt modelId="{35685594-8CAE-446E-BEDB-D2985751E8A6}" type="sibTrans" cxnId="{39C03BF8-B577-4212-8374-EA998AFF75F1}">
      <dgm:prSet/>
      <dgm:spPr/>
      <dgm:t>
        <a:bodyPr/>
        <a:lstStyle/>
        <a:p>
          <a:endParaRPr lang="en-US"/>
        </a:p>
      </dgm:t>
    </dgm:pt>
    <dgm:pt modelId="{D662D7E3-5162-4622-8401-B953845EAB55}">
      <dgm:prSet/>
      <dgm:spPr/>
      <dgm:t>
        <a:bodyPr/>
        <a:lstStyle/>
        <a:p>
          <a:r>
            <a:rPr lang="en-US"/>
            <a:t>Fencing</a:t>
          </a:r>
        </a:p>
      </dgm:t>
    </dgm:pt>
    <dgm:pt modelId="{A189C5C2-5FDA-40B7-97D8-BC1D122C2E38}" type="parTrans" cxnId="{14CE7D6A-0AA8-4B1E-980E-C3E966BCCCA0}">
      <dgm:prSet/>
      <dgm:spPr/>
      <dgm:t>
        <a:bodyPr/>
        <a:lstStyle/>
        <a:p>
          <a:endParaRPr lang="en-US"/>
        </a:p>
      </dgm:t>
    </dgm:pt>
    <dgm:pt modelId="{132B5D54-343B-4864-9C77-8A6CD86CAEE4}" type="sibTrans" cxnId="{14CE7D6A-0AA8-4B1E-980E-C3E966BCCCA0}">
      <dgm:prSet/>
      <dgm:spPr/>
      <dgm:t>
        <a:bodyPr/>
        <a:lstStyle/>
        <a:p>
          <a:endParaRPr lang="en-US"/>
        </a:p>
      </dgm:t>
    </dgm:pt>
    <dgm:pt modelId="{EB0FC495-F152-4F06-B671-40405967B216}">
      <dgm:prSet/>
      <dgm:spPr/>
      <dgm:t>
        <a:bodyPr/>
        <a:lstStyle/>
        <a:p>
          <a:r>
            <a:rPr lang="en-US"/>
            <a:t>Parking</a:t>
          </a:r>
        </a:p>
      </dgm:t>
    </dgm:pt>
    <dgm:pt modelId="{EFB086FF-519A-44AC-A678-4F4C13EB1B78}" type="parTrans" cxnId="{7A75315F-9EFE-4AA3-B8E9-9B01FD6D15A2}">
      <dgm:prSet/>
      <dgm:spPr/>
      <dgm:t>
        <a:bodyPr/>
        <a:lstStyle/>
        <a:p>
          <a:endParaRPr lang="en-US"/>
        </a:p>
      </dgm:t>
    </dgm:pt>
    <dgm:pt modelId="{2334C4B4-A8F7-40BF-9093-3AF3175181FB}" type="sibTrans" cxnId="{7A75315F-9EFE-4AA3-B8E9-9B01FD6D15A2}">
      <dgm:prSet/>
      <dgm:spPr/>
      <dgm:t>
        <a:bodyPr/>
        <a:lstStyle/>
        <a:p>
          <a:endParaRPr lang="en-US"/>
        </a:p>
      </dgm:t>
    </dgm:pt>
    <dgm:pt modelId="{8C787ECC-11A7-4AB4-B70F-A250BFD84EE8}">
      <dgm:prSet/>
      <dgm:spPr/>
      <dgm:t>
        <a:bodyPr/>
        <a:lstStyle/>
        <a:p>
          <a:r>
            <a:rPr lang="en-US"/>
            <a:t>Sidewalks</a:t>
          </a:r>
        </a:p>
      </dgm:t>
    </dgm:pt>
    <dgm:pt modelId="{626B5110-64F2-4C88-B63C-B3A717E45B69}" type="parTrans" cxnId="{FEDFC2C5-A90E-40C8-937F-D048894C6428}">
      <dgm:prSet/>
      <dgm:spPr/>
      <dgm:t>
        <a:bodyPr/>
        <a:lstStyle/>
        <a:p>
          <a:endParaRPr lang="en-US"/>
        </a:p>
      </dgm:t>
    </dgm:pt>
    <dgm:pt modelId="{8D8F7C9B-A522-4970-84C0-81EBB701E29D}" type="sibTrans" cxnId="{FEDFC2C5-A90E-40C8-937F-D048894C6428}">
      <dgm:prSet/>
      <dgm:spPr/>
      <dgm:t>
        <a:bodyPr/>
        <a:lstStyle/>
        <a:p>
          <a:endParaRPr lang="en-US"/>
        </a:p>
      </dgm:t>
    </dgm:pt>
    <dgm:pt modelId="{93277765-2D7A-4F94-8790-9F4F1F96452E}">
      <dgm:prSet/>
      <dgm:spPr/>
      <dgm:t>
        <a:bodyPr/>
        <a:lstStyle/>
        <a:p>
          <a:r>
            <a:rPr lang="en-US" dirty="0"/>
            <a:t>Landscaping, open space</a:t>
          </a:r>
        </a:p>
      </dgm:t>
    </dgm:pt>
    <dgm:pt modelId="{D195D0E5-D9C9-4DCF-B4FE-355DA5F47DA2}" type="parTrans" cxnId="{5100CA54-50EA-4E77-8755-7CEDEE047BCB}">
      <dgm:prSet/>
      <dgm:spPr/>
      <dgm:t>
        <a:bodyPr/>
        <a:lstStyle/>
        <a:p>
          <a:endParaRPr lang="en-US"/>
        </a:p>
      </dgm:t>
    </dgm:pt>
    <dgm:pt modelId="{9CF3B47F-C1CB-4DA4-A9F6-D4C9AFFD1E4A}" type="sibTrans" cxnId="{5100CA54-50EA-4E77-8755-7CEDEE047BCB}">
      <dgm:prSet/>
      <dgm:spPr/>
      <dgm:t>
        <a:bodyPr/>
        <a:lstStyle/>
        <a:p>
          <a:endParaRPr lang="en-US"/>
        </a:p>
      </dgm:t>
    </dgm:pt>
    <dgm:pt modelId="{CDA0432A-6928-4BEE-8928-E731944EDD5E}">
      <dgm:prSet/>
      <dgm:spPr/>
      <dgm:t>
        <a:bodyPr/>
        <a:lstStyle/>
        <a:p>
          <a:r>
            <a:rPr lang="en-US"/>
            <a:t>Screening</a:t>
          </a:r>
        </a:p>
      </dgm:t>
    </dgm:pt>
    <dgm:pt modelId="{61FB5C56-F25D-4580-B82A-7689AEB8C413}" type="parTrans" cxnId="{F30ACAB7-A5AE-416D-8988-05E0944CC601}">
      <dgm:prSet/>
      <dgm:spPr/>
      <dgm:t>
        <a:bodyPr/>
        <a:lstStyle/>
        <a:p>
          <a:endParaRPr lang="en-US"/>
        </a:p>
      </dgm:t>
    </dgm:pt>
    <dgm:pt modelId="{B7968395-AA8E-4305-B4F3-AB677C8EEE3F}" type="sibTrans" cxnId="{F30ACAB7-A5AE-416D-8988-05E0944CC601}">
      <dgm:prSet/>
      <dgm:spPr/>
      <dgm:t>
        <a:bodyPr/>
        <a:lstStyle/>
        <a:p>
          <a:endParaRPr lang="en-US"/>
        </a:p>
      </dgm:t>
    </dgm:pt>
    <dgm:pt modelId="{7FD818FA-9DC3-45C8-A34B-CF5AD9879269}">
      <dgm:prSet/>
      <dgm:spPr/>
      <dgm:t>
        <a:bodyPr/>
        <a:lstStyle/>
        <a:p>
          <a:r>
            <a:rPr lang="en-US" b="1"/>
            <a:t>Standards for miscellaneous uses</a:t>
          </a:r>
          <a:endParaRPr lang="en-US"/>
        </a:p>
      </dgm:t>
    </dgm:pt>
    <dgm:pt modelId="{FA0CCBCE-60D7-4523-AD7E-FC28254D712C}" type="parTrans" cxnId="{884A1C09-CF72-414A-BB71-DF80B00E43C0}">
      <dgm:prSet/>
      <dgm:spPr/>
      <dgm:t>
        <a:bodyPr/>
        <a:lstStyle/>
        <a:p>
          <a:endParaRPr lang="en-US"/>
        </a:p>
      </dgm:t>
    </dgm:pt>
    <dgm:pt modelId="{65706BED-0717-4F09-86DC-FCFEC604E5A8}" type="sibTrans" cxnId="{884A1C09-CF72-414A-BB71-DF80B00E43C0}">
      <dgm:prSet/>
      <dgm:spPr/>
      <dgm:t>
        <a:bodyPr/>
        <a:lstStyle/>
        <a:p>
          <a:endParaRPr lang="en-US"/>
        </a:p>
      </dgm:t>
    </dgm:pt>
    <dgm:pt modelId="{4AD28605-2DCC-4828-B62D-91E67ECA6123}">
      <dgm:prSet/>
      <dgm:spPr/>
      <dgm:t>
        <a:bodyPr/>
        <a:lstStyle/>
        <a:p>
          <a:r>
            <a:rPr lang="en-US"/>
            <a:t>Cell towers</a:t>
          </a:r>
        </a:p>
      </dgm:t>
    </dgm:pt>
    <dgm:pt modelId="{BA5AC6CD-C7F9-4CE1-9B51-4A73D49D8B5F}" type="parTrans" cxnId="{1083EC4E-0C64-453B-A01C-566D35AA5621}">
      <dgm:prSet/>
      <dgm:spPr/>
      <dgm:t>
        <a:bodyPr/>
        <a:lstStyle/>
        <a:p>
          <a:endParaRPr lang="en-US"/>
        </a:p>
      </dgm:t>
    </dgm:pt>
    <dgm:pt modelId="{73DFC654-2C5E-4538-89BB-EE86B1712F57}" type="sibTrans" cxnId="{1083EC4E-0C64-453B-A01C-566D35AA5621}">
      <dgm:prSet/>
      <dgm:spPr/>
      <dgm:t>
        <a:bodyPr/>
        <a:lstStyle/>
        <a:p>
          <a:endParaRPr lang="en-US"/>
        </a:p>
      </dgm:t>
    </dgm:pt>
    <dgm:pt modelId="{0A1BD175-AF7C-4BE8-9348-257337BD067A}">
      <dgm:prSet/>
      <dgm:spPr/>
      <dgm:t>
        <a:bodyPr/>
        <a:lstStyle/>
        <a:p>
          <a:r>
            <a:rPr lang="en-US"/>
            <a:t>Community Residences</a:t>
          </a:r>
        </a:p>
      </dgm:t>
    </dgm:pt>
    <dgm:pt modelId="{B44180CE-1AE0-4B0C-8BC6-375A2B9997D0}" type="parTrans" cxnId="{5ED5C397-3CB3-4BA0-B31A-427765BCE92C}">
      <dgm:prSet/>
      <dgm:spPr/>
      <dgm:t>
        <a:bodyPr/>
        <a:lstStyle/>
        <a:p>
          <a:endParaRPr lang="en-US"/>
        </a:p>
      </dgm:t>
    </dgm:pt>
    <dgm:pt modelId="{1BCCE54D-933E-458A-9BDF-7A78550E13DE}" type="sibTrans" cxnId="{5ED5C397-3CB3-4BA0-B31A-427765BCE92C}">
      <dgm:prSet/>
      <dgm:spPr/>
      <dgm:t>
        <a:bodyPr/>
        <a:lstStyle/>
        <a:p>
          <a:endParaRPr lang="en-US"/>
        </a:p>
      </dgm:t>
    </dgm:pt>
    <dgm:pt modelId="{31D30078-87F9-4644-A07A-27B09637D86A}">
      <dgm:prSet/>
      <dgm:spPr/>
      <dgm:t>
        <a:bodyPr/>
        <a:lstStyle/>
        <a:p>
          <a:r>
            <a:rPr lang="en-US"/>
            <a:t>Adult Entertainment</a:t>
          </a:r>
        </a:p>
      </dgm:t>
    </dgm:pt>
    <dgm:pt modelId="{F3AE39BC-7725-4A49-A7E3-864210C4EA66}" type="parTrans" cxnId="{E1354D5B-AF53-4404-A2ED-8D13E0E224DA}">
      <dgm:prSet/>
      <dgm:spPr/>
      <dgm:t>
        <a:bodyPr/>
        <a:lstStyle/>
        <a:p>
          <a:endParaRPr lang="en-US"/>
        </a:p>
      </dgm:t>
    </dgm:pt>
    <dgm:pt modelId="{02BDB198-9EF4-415F-B812-FD712E36AD92}" type="sibTrans" cxnId="{E1354D5B-AF53-4404-A2ED-8D13E0E224DA}">
      <dgm:prSet/>
      <dgm:spPr/>
      <dgm:t>
        <a:bodyPr/>
        <a:lstStyle/>
        <a:p>
          <a:endParaRPr lang="en-US"/>
        </a:p>
      </dgm:t>
    </dgm:pt>
    <dgm:pt modelId="{22895899-9F5F-4CB3-8885-491082ADBB8D}">
      <dgm:prSet/>
      <dgm:spPr/>
      <dgm:t>
        <a:bodyPr/>
        <a:lstStyle/>
        <a:p>
          <a:r>
            <a:rPr lang="en-US"/>
            <a:t>Solar power</a:t>
          </a:r>
        </a:p>
      </dgm:t>
    </dgm:pt>
    <dgm:pt modelId="{F7B1DF9A-8118-46E8-A1AA-B4B40017B901}" type="parTrans" cxnId="{B9DCB080-B652-45C6-AD4A-68D24FE0668B}">
      <dgm:prSet/>
      <dgm:spPr/>
      <dgm:t>
        <a:bodyPr/>
        <a:lstStyle/>
        <a:p>
          <a:endParaRPr lang="en-US"/>
        </a:p>
      </dgm:t>
    </dgm:pt>
    <dgm:pt modelId="{F5A72FFA-DBD2-4712-B74F-4056408E92CE}" type="sibTrans" cxnId="{B9DCB080-B652-45C6-AD4A-68D24FE0668B}">
      <dgm:prSet/>
      <dgm:spPr/>
      <dgm:t>
        <a:bodyPr/>
        <a:lstStyle/>
        <a:p>
          <a:endParaRPr lang="en-US"/>
        </a:p>
      </dgm:t>
    </dgm:pt>
    <dgm:pt modelId="{AF9D6404-F7AB-415C-871D-6B38696703BD}">
      <dgm:prSet/>
      <dgm:spPr/>
      <dgm:t>
        <a:bodyPr/>
        <a:lstStyle/>
        <a:p>
          <a:r>
            <a:rPr lang="en-US"/>
            <a:t>Mobile homes</a:t>
          </a:r>
        </a:p>
      </dgm:t>
    </dgm:pt>
    <dgm:pt modelId="{3F9D71C6-F550-4FBC-BCF7-4FBE34AD6147}" type="parTrans" cxnId="{E54A7196-478E-42EC-AD01-DAEBA0D8FDB4}">
      <dgm:prSet/>
      <dgm:spPr/>
      <dgm:t>
        <a:bodyPr/>
        <a:lstStyle/>
        <a:p>
          <a:endParaRPr lang="en-US"/>
        </a:p>
      </dgm:t>
    </dgm:pt>
    <dgm:pt modelId="{FDC0E263-9F6B-4A7F-A54D-49A04AC0CF49}" type="sibTrans" cxnId="{E54A7196-478E-42EC-AD01-DAEBA0D8FDB4}">
      <dgm:prSet/>
      <dgm:spPr/>
      <dgm:t>
        <a:bodyPr/>
        <a:lstStyle/>
        <a:p>
          <a:endParaRPr lang="en-US"/>
        </a:p>
      </dgm:t>
    </dgm:pt>
    <dgm:pt modelId="{9F63BCC6-21C1-41C9-AD35-935D70F64F6D}">
      <dgm:prSet/>
      <dgm:spPr/>
      <dgm:t>
        <a:bodyPr/>
        <a:lstStyle/>
        <a:p>
          <a:r>
            <a:rPr lang="en-US"/>
            <a:t>Tiny homes</a:t>
          </a:r>
          <a:br>
            <a:rPr lang="en-US"/>
          </a:br>
          <a:br>
            <a:rPr lang="en-US"/>
          </a:br>
          <a:endParaRPr lang="en-US"/>
        </a:p>
      </dgm:t>
    </dgm:pt>
    <dgm:pt modelId="{E0BD877D-1474-4371-A623-CE294AC41027}" type="parTrans" cxnId="{DF5D5FEB-8BC6-463D-9FED-DF57683E6963}">
      <dgm:prSet/>
      <dgm:spPr/>
      <dgm:t>
        <a:bodyPr/>
        <a:lstStyle/>
        <a:p>
          <a:endParaRPr lang="en-US"/>
        </a:p>
      </dgm:t>
    </dgm:pt>
    <dgm:pt modelId="{BA9748EF-49C5-4BAB-B4F5-354252A8F915}" type="sibTrans" cxnId="{DF5D5FEB-8BC6-463D-9FED-DF57683E6963}">
      <dgm:prSet/>
      <dgm:spPr/>
      <dgm:t>
        <a:bodyPr/>
        <a:lstStyle/>
        <a:p>
          <a:endParaRPr lang="en-US"/>
        </a:p>
      </dgm:t>
    </dgm:pt>
    <dgm:pt modelId="{61222D09-28CB-4DC9-9EC5-B51B89869546}" type="pres">
      <dgm:prSet presAssocID="{B991C664-E6B6-4E16-A52E-C948165338F5}" presName="linear" presStyleCnt="0">
        <dgm:presLayoutVars>
          <dgm:animLvl val="lvl"/>
          <dgm:resizeHandles val="exact"/>
        </dgm:presLayoutVars>
      </dgm:prSet>
      <dgm:spPr/>
    </dgm:pt>
    <dgm:pt modelId="{0D532998-5803-40A3-9A03-361075E38F61}" type="pres">
      <dgm:prSet presAssocID="{E60A0770-F651-4B2E-AEDB-844065961E20}" presName="parentText" presStyleLbl="node1" presStyleIdx="0" presStyleCnt="1" custScaleY="64126">
        <dgm:presLayoutVars>
          <dgm:chMax val="0"/>
          <dgm:bulletEnabled val="1"/>
        </dgm:presLayoutVars>
      </dgm:prSet>
      <dgm:spPr/>
    </dgm:pt>
    <dgm:pt modelId="{0396CB70-F72D-4E7C-85E1-6996A9CDDEEC}" type="pres">
      <dgm:prSet presAssocID="{E60A0770-F651-4B2E-AEDB-844065961E2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84A1C09-CF72-414A-BB71-DF80B00E43C0}" srcId="{E60A0770-F651-4B2E-AEDB-844065961E20}" destId="{7FD818FA-9DC3-45C8-A34B-CF5AD9879269}" srcOrd="1" destOrd="0" parTransId="{FA0CCBCE-60D7-4523-AD7E-FC28254D712C}" sibTransId="{65706BED-0717-4F09-86DC-FCFEC604E5A8}"/>
    <dgm:cxn modelId="{F2DF6909-7E04-4618-9FCE-A7708DA66079}" type="presOf" srcId="{CDA0432A-6928-4BEE-8928-E731944EDD5E}" destId="{0396CB70-F72D-4E7C-85E1-6996A9CDDEEC}" srcOrd="0" destOrd="8" presId="urn:microsoft.com/office/officeart/2005/8/layout/vList2"/>
    <dgm:cxn modelId="{05252F24-2E40-4EF3-B8C3-ACFE8C63B3A8}" type="presOf" srcId="{8C787ECC-11A7-4AB4-B70F-A250BFD84EE8}" destId="{0396CB70-F72D-4E7C-85E1-6996A9CDDEEC}" srcOrd="0" destOrd="6" presId="urn:microsoft.com/office/officeart/2005/8/layout/vList2"/>
    <dgm:cxn modelId="{60640734-1769-478E-B5FD-985D58A5FE78}" type="presOf" srcId="{7FD818FA-9DC3-45C8-A34B-CF5AD9879269}" destId="{0396CB70-F72D-4E7C-85E1-6996A9CDDEEC}" srcOrd="0" destOrd="9" presId="urn:microsoft.com/office/officeart/2005/8/layout/vList2"/>
    <dgm:cxn modelId="{C9F28A36-2F5C-4FCA-A08F-DDE0D2C0253A}" type="presOf" srcId="{0A1BD175-AF7C-4BE8-9348-257337BD067A}" destId="{0396CB70-F72D-4E7C-85E1-6996A9CDDEEC}" srcOrd="0" destOrd="11" presId="urn:microsoft.com/office/officeart/2005/8/layout/vList2"/>
    <dgm:cxn modelId="{53BE0D40-7609-4D58-AFAB-4D0C09B06A97}" type="presOf" srcId="{31D30078-87F9-4644-A07A-27B09637D86A}" destId="{0396CB70-F72D-4E7C-85E1-6996A9CDDEEC}" srcOrd="0" destOrd="12" presId="urn:microsoft.com/office/officeart/2005/8/layout/vList2"/>
    <dgm:cxn modelId="{E1354D5B-AF53-4404-A2ED-8D13E0E224DA}" srcId="{7FD818FA-9DC3-45C8-A34B-CF5AD9879269}" destId="{31D30078-87F9-4644-A07A-27B09637D86A}" srcOrd="2" destOrd="0" parTransId="{F3AE39BC-7725-4A49-A7E3-864210C4EA66}" sibTransId="{02BDB198-9EF4-415F-B812-FD712E36AD92}"/>
    <dgm:cxn modelId="{7A75315F-9EFE-4AA3-B8E9-9B01FD6D15A2}" srcId="{20CB1CF9-81F8-4211-A816-90197A6E92C5}" destId="{EB0FC495-F152-4F06-B671-40405967B216}" srcOrd="4" destOrd="0" parTransId="{EFB086FF-519A-44AC-A678-4F4C13EB1B78}" sibTransId="{2334C4B4-A8F7-40BF-9093-3AF3175181FB}"/>
    <dgm:cxn modelId="{A7DF0F44-F336-4650-8CD7-0DFD1043088F}" srcId="{20CB1CF9-81F8-4211-A816-90197A6E92C5}" destId="{F26F1B00-4313-4EDF-8A1B-FD15B32E31FA}" srcOrd="0" destOrd="0" parTransId="{1EAB1750-4432-497C-B6F1-7C61228A5319}" sibTransId="{800EDD92-93CE-4287-9C88-F58551D696C7}"/>
    <dgm:cxn modelId="{3F77A344-13B5-4FFD-B5F7-3AAB913D1AB6}" type="presOf" srcId="{ED640B30-230F-44AC-9A6D-4AF8AA40A46C}" destId="{0396CB70-F72D-4E7C-85E1-6996A9CDDEEC}" srcOrd="0" destOrd="2" presId="urn:microsoft.com/office/officeart/2005/8/layout/vList2"/>
    <dgm:cxn modelId="{C612A266-25E5-4130-9062-DC17C371741F}" type="presOf" srcId="{93277765-2D7A-4F94-8790-9F4F1F96452E}" destId="{0396CB70-F72D-4E7C-85E1-6996A9CDDEEC}" srcOrd="0" destOrd="7" presId="urn:microsoft.com/office/officeart/2005/8/layout/vList2"/>
    <dgm:cxn modelId="{B4390C68-EC46-4D7C-BD70-242F301DA503}" type="presOf" srcId="{EB0FC495-F152-4F06-B671-40405967B216}" destId="{0396CB70-F72D-4E7C-85E1-6996A9CDDEEC}" srcOrd="0" destOrd="5" presId="urn:microsoft.com/office/officeart/2005/8/layout/vList2"/>
    <dgm:cxn modelId="{14CE7D6A-0AA8-4B1E-980E-C3E966BCCCA0}" srcId="{20CB1CF9-81F8-4211-A816-90197A6E92C5}" destId="{D662D7E3-5162-4622-8401-B953845EAB55}" srcOrd="3" destOrd="0" parTransId="{A189C5C2-5FDA-40B7-97D8-BC1D122C2E38}" sibTransId="{132B5D54-343B-4864-9C77-8A6CD86CAEE4}"/>
    <dgm:cxn modelId="{1083EC4E-0C64-453B-A01C-566D35AA5621}" srcId="{7FD818FA-9DC3-45C8-A34B-CF5AD9879269}" destId="{4AD28605-2DCC-4828-B62D-91E67ECA6123}" srcOrd="0" destOrd="0" parTransId="{BA5AC6CD-C7F9-4CE1-9B51-4A73D49D8B5F}" sibTransId="{73DFC654-2C5E-4538-89BB-EE86B1712F57}"/>
    <dgm:cxn modelId="{D1722853-7E1D-4AA2-94EF-3B225E0E0258}" type="presOf" srcId="{B991C664-E6B6-4E16-A52E-C948165338F5}" destId="{61222D09-28CB-4DC9-9EC5-B51B89869546}" srcOrd="0" destOrd="0" presId="urn:microsoft.com/office/officeart/2005/8/layout/vList2"/>
    <dgm:cxn modelId="{5100CA54-50EA-4E77-8755-7CEDEE047BCB}" srcId="{20CB1CF9-81F8-4211-A816-90197A6E92C5}" destId="{93277765-2D7A-4F94-8790-9F4F1F96452E}" srcOrd="6" destOrd="0" parTransId="{D195D0E5-D9C9-4DCF-B4FE-355DA5F47DA2}" sibTransId="{9CF3B47F-C1CB-4DA4-A9F6-D4C9AFFD1E4A}"/>
    <dgm:cxn modelId="{571E7359-F37A-4F55-A07D-E14793A7BD85}" type="presOf" srcId="{20CB1CF9-81F8-4211-A816-90197A6E92C5}" destId="{0396CB70-F72D-4E7C-85E1-6996A9CDDEEC}" srcOrd="0" destOrd="0" presId="urn:microsoft.com/office/officeart/2005/8/layout/vList2"/>
    <dgm:cxn modelId="{B9DCB080-B652-45C6-AD4A-68D24FE0668B}" srcId="{7FD818FA-9DC3-45C8-A34B-CF5AD9879269}" destId="{22895899-9F5F-4CB3-8885-491082ADBB8D}" srcOrd="3" destOrd="0" parTransId="{F7B1DF9A-8118-46E8-A1AA-B4B40017B901}" sibTransId="{F5A72FFA-DBD2-4712-B74F-4056408E92CE}"/>
    <dgm:cxn modelId="{F52A3E85-FD53-4764-8585-2A130F5F8C0D}" type="presOf" srcId="{4AD28605-2DCC-4828-B62D-91E67ECA6123}" destId="{0396CB70-F72D-4E7C-85E1-6996A9CDDEEC}" srcOrd="0" destOrd="10" presId="urn:microsoft.com/office/officeart/2005/8/layout/vList2"/>
    <dgm:cxn modelId="{EDC7B095-26DF-406D-8963-97A46E0BBA30}" type="presOf" srcId="{AF9D6404-F7AB-415C-871D-6B38696703BD}" destId="{0396CB70-F72D-4E7C-85E1-6996A9CDDEEC}" srcOrd="0" destOrd="14" presId="urn:microsoft.com/office/officeart/2005/8/layout/vList2"/>
    <dgm:cxn modelId="{E54A7196-478E-42EC-AD01-DAEBA0D8FDB4}" srcId="{7FD818FA-9DC3-45C8-A34B-CF5AD9879269}" destId="{AF9D6404-F7AB-415C-871D-6B38696703BD}" srcOrd="4" destOrd="0" parTransId="{3F9D71C6-F550-4FBC-BCF7-4FBE34AD6147}" sibTransId="{FDC0E263-9F6B-4A7F-A54D-49A04AC0CF49}"/>
    <dgm:cxn modelId="{5ED5C397-3CB3-4BA0-B31A-427765BCE92C}" srcId="{7FD818FA-9DC3-45C8-A34B-CF5AD9879269}" destId="{0A1BD175-AF7C-4BE8-9348-257337BD067A}" srcOrd="1" destOrd="0" parTransId="{B44180CE-1AE0-4B0C-8BC6-375A2B9997D0}" sibTransId="{1BCCE54D-933E-458A-9BDF-7A78550E13DE}"/>
    <dgm:cxn modelId="{BB9AD599-828D-49F3-A92C-C6446F77D0C6}" type="presOf" srcId="{7DA01683-D4BD-46C2-AE32-1C2C1265868A}" destId="{0396CB70-F72D-4E7C-85E1-6996A9CDDEEC}" srcOrd="0" destOrd="3" presId="urn:microsoft.com/office/officeart/2005/8/layout/vList2"/>
    <dgm:cxn modelId="{734A79A0-F328-4C8F-BD8E-BC8861FF1965}" srcId="{20CB1CF9-81F8-4211-A816-90197A6E92C5}" destId="{ED640B30-230F-44AC-9A6D-4AF8AA40A46C}" srcOrd="1" destOrd="0" parTransId="{1F0C1582-7C9F-4F14-868D-A7D5B8A4B58F}" sibTransId="{93D2D8C1-6B64-4185-A23B-A6E79CE49337}"/>
    <dgm:cxn modelId="{5DC91BAE-171B-403B-B0A7-22ADCD1CA183}" type="presOf" srcId="{9F63BCC6-21C1-41C9-AD35-935D70F64F6D}" destId="{0396CB70-F72D-4E7C-85E1-6996A9CDDEEC}" srcOrd="0" destOrd="15" presId="urn:microsoft.com/office/officeart/2005/8/layout/vList2"/>
    <dgm:cxn modelId="{F30ACAB7-A5AE-416D-8988-05E0944CC601}" srcId="{20CB1CF9-81F8-4211-A816-90197A6E92C5}" destId="{CDA0432A-6928-4BEE-8928-E731944EDD5E}" srcOrd="7" destOrd="0" parTransId="{61FB5C56-F25D-4580-B82A-7689AEB8C413}" sibTransId="{B7968395-AA8E-4305-B4F3-AB677C8EEE3F}"/>
    <dgm:cxn modelId="{BDF308E5-A7B0-4724-89B6-CE3DA08BF91E}" srcId="{E60A0770-F651-4B2E-AEDB-844065961E20}" destId="{20CB1CF9-81F8-4211-A816-90197A6E92C5}" srcOrd="0" destOrd="0" parTransId="{48EF6ED7-EBEC-4B4C-9644-4524B949CB01}" sibTransId="{8E620760-1C47-447E-B12B-FC746B120297}"/>
    <dgm:cxn modelId="{FEDFC2C5-A90E-40C8-937F-D048894C6428}" srcId="{20CB1CF9-81F8-4211-A816-90197A6E92C5}" destId="{8C787ECC-11A7-4AB4-B70F-A250BFD84EE8}" srcOrd="5" destOrd="0" parTransId="{626B5110-64F2-4C88-B63C-B3A717E45B69}" sibTransId="{8D8F7C9B-A522-4970-84C0-81EBB701E29D}"/>
    <dgm:cxn modelId="{40C288E9-D57D-473A-8696-C39FA3C680AE}" type="presOf" srcId="{22895899-9F5F-4CB3-8885-491082ADBB8D}" destId="{0396CB70-F72D-4E7C-85E1-6996A9CDDEEC}" srcOrd="0" destOrd="13" presId="urn:microsoft.com/office/officeart/2005/8/layout/vList2"/>
    <dgm:cxn modelId="{DF5D5FEB-8BC6-463D-9FED-DF57683E6963}" srcId="{7FD818FA-9DC3-45C8-A34B-CF5AD9879269}" destId="{9F63BCC6-21C1-41C9-AD35-935D70F64F6D}" srcOrd="5" destOrd="0" parTransId="{E0BD877D-1474-4371-A623-CE294AC41027}" sibTransId="{BA9748EF-49C5-4BAB-B4F5-354252A8F915}"/>
    <dgm:cxn modelId="{463881CE-DC60-4133-B900-B4FAA5A8C929}" srcId="{B991C664-E6B6-4E16-A52E-C948165338F5}" destId="{E60A0770-F651-4B2E-AEDB-844065961E20}" srcOrd="0" destOrd="0" parTransId="{CBC2C0FF-050E-4810-A7F8-CB7A40C0521A}" sibTransId="{D42AD057-E80B-4730-BBCD-0AD2E3A4A98D}"/>
    <dgm:cxn modelId="{1D056AF5-0811-4CD3-ACFA-30B87E0B6884}" type="presOf" srcId="{E60A0770-F651-4B2E-AEDB-844065961E20}" destId="{0D532998-5803-40A3-9A03-361075E38F61}" srcOrd="0" destOrd="0" presId="urn:microsoft.com/office/officeart/2005/8/layout/vList2"/>
    <dgm:cxn modelId="{39C03BF8-B577-4212-8374-EA998AFF75F1}" srcId="{20CB1CF9-81F8-4211-A816-90197A6E92C5}" destId="{7DA01683-D4BD-46C2-AE32-1C2C1265868A}" srcOrd="2" destOrd="0" parTransId="{82C1BD40-5971-49B0-876A-5E1DC33BB3B9}" sibTransId="{35685594-8CAE-446E-BEDB-D2985751E8A6}"/>
    <dgm:cxn modelId="{86AA80F8-FF12-45E9-A83B-424C3536E4D9}" type="presOf" srcId="{F26F1B00-4313-4EDF-8A1B-FD15B32E31FA}" destId="{0396CB70-F72D-4E7C-85E1-6996A9CDDEEC}" srcOrd="0" destOrd="1" presId="urn:microsoft.com/office/officeart/2005/8/layout/vList2"/>
    <dgm:cxn modelId="{3CBB19FA-71BD-4C10-9B2F-4D8A1F213679}" type="presOf" srcId="{D662D7E3-5162-4622-8401-B953845EAB55}" destId="{0396CB70-F72D-4E7C-85E1-6996A9CDDEEC}" srcOrd="0" destOrd="4" presId="urn:microsoft.com/office/officeart/2005/8/layout/vList2"/>
    <dgm:cxn modelId="{A11584F0-B88B-45A5-A4C3-838BC56D03BA}" type="presParOf" srcId="{61222D09-28CB-4DC9-9EC5-B51B89869546}" destId="{0D532998-5803-40A3-9A03-361075E38F61}" srcOrd="0" destOrd="0" presId="urn:microsoft.com/office/officeart/2005/8/layout/vList2"/>
    <dgm:cxn modelId="{EA59936D-2C54-4AB4-AAF9-77DDF34992D0}" type="presParOf" srcId="{61222D09-28CB-4DC9-9EC5-B51B89869546}" destId="{0396CB70-F72D-4E7C-85E1-6996A9CDDEE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3941E-992A-4EEC-BC1F-6BDEDA3A419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FC6A598-514E-4310-871A-B3090BC5A437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87490489-6C8F-41B8-8AD3-F9F31AE2031E}" type="parTrans" cxnId="{1A21BEBD-3E88-4347-9DA1-2888EBC05A4D}">
      <dgm:prSet/>
      <dgm:spPr/>
      <dgm:t>
        <a:bodyPr/>
        <a:lstStyle/>
        <a:p>
          <a:endParaRPr lang="en-US"/>
        </a:p>
      </dgm:t>
    </dgm:pt>
    <dgm:pt modelId="{602C2BD4-156F-4038-B427-E145B5EE7520}" type="sibTrans" cxnId="{1A21BEBD-3E88-4347-9DA1-2888EBC05A4D}">
      <dgm:prSet/>
      <dgm:spPr/>
      <dgm:t>
        <a:bodyPr/>
        <a:lstStyle/>
        <a:p>
          <a:endParaRPr lang="en-US"/>
        </a:p>
      </dgm:t>
    </dgm:pt>
    <dgm:pt modelId="{B793AF2D-ABC0-47DA-BD28-A4C577F47D89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245E7B2A-BB32-44D9-950E-30C41E318E8E}" type="parTrans" cxnId="{A9BC95CA-2A96-47EB-A4EC-B81E49029230}">
      <dgm:prSet/>
      <dgm:spPr/>
      <dgm:t>
        <a:bodyPr/>
        <a:lstStyle/>
        <a:p>
          <a:endParaRPr lang="en-US"/>
        </a:p>
      </dgm:t>
    </dgm:pt>
    <dgm:pt modelId="{74E22C22-22CF-4E70-A23D-1285A3E246EF}" type="sibTrans" cxnId="{A9BC95CA-2A96-47EB-A4EC-B81E49029230}">
      <dgm:prSet/>
      <dgm:spPr/>
      <dgm:t>
        <a:bodyPr/>
        <a:lstStyle/>
        <a:p>
          <a:endParaRPr lang="en-US"/>
        </a:p>
      </dgm:t>
    </dgm:pt>
    <dgm:pt modelId="{0E1DC0CA-E86A-4C36-9B6D-487AA83E063C}">
      <dgm:prSet phldrT="[Text]"/>
      <dgm:spPr/>
      <dgm:t>
        <a:bodyPr/>
        <a:lstStyle/>
        <a:p>
          <a:r>
            <a:rPr lang="en-US" dirty="0"/>
            <a:t>Enforce</a:t>
          </a:r>
        </a:p>
      </dgm:t>
    </dgm:pt>
    <dgm:pt modelId="{9A792EB9-0FB4-49F0-BBEC-B8971908100D}" type="parTrans" cxnId="{755F91CF-52A4-476B-BCAF-DEBB9EF9AB0A}">
      <dgm:prSet/>
      <dgm:spPr/>
      <dgm:t>
        <a:bodyPr/>
        <a:lstStyle/>
        <a:p>
          <a:endParaRPr lang="en-US"/>
        </a:p>
      </dgm:t>
    </dgm:pt>
    <dgm:pt modelId="{F6B442B0-4B3D-4E4E-8BFB-1E4D92E98BFE}" type="sibTrans" cxnId="{755F91CF-52A4-476B-BCAF-DEBB9EF9AB0A}">
      <dgm:prSet/>
      <dgm:spPr/>
      <dgm:t>
        <a:bodyPr/>
        <a:lstStyle/>
        <a:p>
          <a:endParaRPr lang="en-US"/>
        </a:p>
      </dgm:t>
    </dgm:pt>
    <dgm:pt modelId="{ACB3A842-B8A8-491D-A885-51D087ADA705}" type="pres">
      <dgm:prSet presAssocID="{51A3941E-992A-4EEC-BC1F-6BDEDA3A419C}" presName="CompostProcess" presStyleCnt="0">
        <dgm:presLayoutVars>
          <dgm:dir/>
          <dgm:resizeHandles val="exact"/>
        </dgm:presLayoutVars>
      </dgm:prSet>
      <dgm:spPr/>
    </dgm:pt>
    <dgm:pt modelId="{4B77C5B8-FEE3-469C-AD50-C0E23EA43B2E}" type="pres">
      <dgm:prSet presAssocID="{51A3941E-992A-4EEC-BC1F-6BDEDA3A419C}" presName="arrow" presStyleLbl="bgShp" presStyleIdx="0" presStyleCnt="1"/>
      <dgm:spPr/>
    </dgm:pt>
    <dgm:pt modelId="{67A1408E-EB81-4449-89B5-2E79BE71A713}" type="pres">
      <dgm:prSet presAssocID="{51A3941E-992A-4EEC-BC1F-6BDEDA3A419C}" presName="linearProcess" presStyleCnt="0"/>
      <dgm:spPr/>
    </dgm:pt>
    <dgm:pt modelId="{545C4BE1-15A8-4007-84B4-93D8B1D996D8}" type="pres">
      <dgm:prSet presAssocID="{3FC6A598-514E-4310-871A-B3090BC5A437}" presName="textNode" presStyleLbl="node1" presStyleIdx="0" presStyleCnt="3">
        <dgm:presLayoutVars>
          <dgm:bulletEnabled val="1"/>
        </dgm:presLayoutVars>
      </dgm:prSet>
      <dgm:spPr/>
    </dgm:pt>
    <dgm:pt modelId="{9550BEDA-38BD-4147-BDE8-6704EC3ED879}" type="pres">
      <dgm:prSet presAssocID="{602C2BD4-156F-4038-B427-E145B5EE7520}" presName="sibTrans" presStyleCnt="0"/>
      <dgm:spPr/>
    </dgm:pt>
    <dgm:pt modelId="{0F1D2751-A164-4A7B-805E-090D2C42AC70}" type="pres">
      <dgm:prSet presAssocID="{B793AF2D-ABC0-47DA-BD28-A4C577F47D89}" presName="textNode" presStyleLbl="node1" presStyleIdx="1" presStyleCnt="3">
        <dgm:presLayoutVars>
          <dgm:bulletEnabled val="1"/>
        </dgm:presLayoutVars>
      </dgm:prSet>
      <dgm:spPr/>
    </dgm:pt>
    <dgm:pt modelId="{FD7F38F9-D776-4A19-BBD3-06C579310F2C}" type="pres">
      <dgm:prSet presAssocID="{74E22C22-22CF-4E70-A23D-1285A3E246EF}" presName="sibTrans" presStyleCnt="0"/>
      <dgm:spPr/>
    </dgm:pt>
    <dgm:pt modelId="{92BF50EE-25CE-4691-8227-39001727E32D}" type="pres">
      <dgm:prSet presAssocID="{0E1DC0CA-E86A-4C36-9B6D-487AA83E063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2B5519-5B49-4F3E-BE92-87F0504DAAEF}" type="presOf" srcId="{51A3941E-992A-4EEC-BC1F-6BDEDA3A419C}" destId="{ACB3A842-B8A8-491D-A885-51D087ADA705}" srcOrd="0" destOrd="0" presId="urn:microsoft.com/office/officeart/2005/8/layout/hProcess9"/>
    <dgm:cxn modelId="{6B166177-C9FE-415E-9553-B38D69503EE1}" type="presOf" srcId="{B793AF2D-ABC0-47DA-BD28-A4C577F47D89}" destId="{0F1D2751-A164-4A7B-805E-090D2C42AC70}" srcOrd="0" destOrd="0" presId="urn:microsoft.com/office/officeart/2005/8/layout/hProcess9"/>
    <dgm:cxn modelId="{9C6B609B-C217-446D-82D7-E8CA5BB40A15}" type="presOf" srcId="{0E1DC0CA-E86A-4C36-9B6D-487AA83E063C}" destId="{92BF50EE-25CE-4691-8227-39001727E32D}" srcOrd="0" destOrd="0" presId="urn:microsoft.com/office/officeart/2005/8/layout/hProcess9"/>
    <dgm:cxn modelId="{1A21BEBD-3E88-4347-9DA1-2888EBC05A4D}" srcId="{51A3941E-992A-4EEC-BC1F-6BDEDA3A419C}" destId="{3FC6A598-514E-4310-871A-B3090BC5A437}" srcOrd="0" destOrd="0" parTransId="{87490489-6C8F-41B8-8AD3-F9F31AE2031E}" sibTransId="{602C2BD4-156F-4038-B427-E145B5EE7520}"/>
    <dgm:cxn modelId="{A9BC95CA-2A96-47EB-A4EC-B81E49029230}" srcId="{51A3941E-992A-4EEC-BC1F-6BDEDA3A419C}" destId="{B793AF2D-ABC0-47DA-BD28-A4C577F47D89}" srcOrd="1" destOrd="0" parTransId="{245E7B2A-BB32-44D9-950E-30C41E318E8E}" sibTransId="{74E22C22-22CF-4E70-A23D-1285A3E246EF}"/>
    <dgm:cxn modelId="{755F91CF-52A4-476B-BCAF-DEBB9EF9AB0A}" srcId="{51A3941E-992A-4EEC-BC1F-6BDEDA3A419C}" destId="{0E1DC0CA-E86A-4C36-9B6D-487AA83E063C}" srcOrd="2" destOrd="0" parTransId="{9A792EB9-0FB4-49F0-BBEC-B8971908100D}" sibTransId="{F6B442B0-4B3D-4E4E-8BFB-1E4D92E98BFE}"/>
    <dgm:cxn modelId="{6B82C6D5-E43A-4071-8848-E583D57CE904}" type="presOf" srcId="{3FC6A598-514E-4310-871A-B3090BC5A437}" destId="{545C4BE1-15A8-4007-84B4-93D8B1D996D8}" srcOrd="0" destOrd="0" presId="urn:microsoft.com/office/officeart/2005/8/layout/hProcess9"/>
    <dgm:cxn modelId="{81D07C67-665D-408E-ACDB-82537FE8F203}" type="presParOf" srcId="{ACB3A842-B8A8-491D-A885-51D087ADA705}" destId="{4B77C5B8-FEE3-469C-AD50-C0E23EA43B2E}" srcOrd="0" destOrd="0" presId="urn:microsoft.com/office/officeart/2005/8/layout/hProcess9"/>
    <dgm:cxn modelId="{8B508902-6B60-4361-B141-D5448CFEF6E3}" type="presParOf" srcId="{ACB3A842-B8A8-491D-A885-51D087ADA705}" destId="{67A1408E-EB81-4449-89B5-2E79BE71A713}" srcOrd="1" destOrd="0" presId="urn:microsoft.com/office/officeart/2005/8/layout/hProcess9"/>
    <dgm:cxn modelId="{81F8F9E4-9A4F-42FC-9889-0C03D27D5946}" type="presParOf" srcId="{67A1408E-EB81-4449-89B5-2E79BE71A713}" destId="{545C4BE1-15A8-4007-84B4-93D8B1D996D8}" srcOrd="0" destOrd="0" presId="urn:microsoft.com/office/officeart/2005/8/layout/hProcess9"/>
    <dgm:cxn modelId="{773E926B-4F6E-4F41-A617-57B0442B1DE6}" type="presParOf" srcId="{67A1408E-EB81-4449-89B5-2E79BE71A713}" destId="{9550BEDA-38BD-4147-BDE8-6704EC3ED879}" srcOrd="1" destOrd="0" presId="urn:microsoft.com/office/officeart/2005/8/layout/hProcess9"/>
    <dgm:cxn modelId="{ECD535E7-AAF0-4A98-94DA-3B4CF6DB3FAC}" type="presParOf" srcId="{67A1408E-EB81-4449-89B5-2E79BE71A713}" destId="{0F1D2751-A164-4A7B-805E-090D2C42AC70}" srcOrd="2" destOrd="0" presId="urn:microsoft.com/office/officeart/2005/8/layout/hProcess9"/>
    <dgm:cxn modelId="{C80E8FF4-9733-4317-9489-712513F05636}" type="presParOf" srcId="{67A1408E-EB81-4449-89B5-2E79BE71A713}" destId="{FD7F38F9-D776-4A19-BBD3-06C579310F2C}" srcOrd="3" destOrd="0" presId="urn:microsoft.com/office/officeart/2005/8/layout/hProcess9"/>
    <dgm:cxn modelId="{F5920BE6-2A42-4D31-A85C-6F5D108ECA98}" type="presParOf" srcId="{67A1408E-EB81-4449-89B5-2E79BE71A713}" destId="{92BF50EE-25CE-4691-8227-39001727E32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32998-5803-40A3-9A03-361075E38F61}">
      <dsp:nvSpPr>
        <dsp:cNvPr id="0" name=""/>
        <dsp:cNvSpPr/>
      </dsp:nvSpPr>
      <dsp:spPr>
        <a:xfrm>
          <a:off x="0" y="49471"/>
          <a:ext cx="7410364" cy="1012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Usually includes more than the separation of land uses like residential, commercial, industrial, etc.</a:t>
          </a:r>
        </a:p>
      </dsp:txBody>
      <dsp:txXfrm>
        <a:off x="49444" y="98915"/>
        <a:ext cx="7311476" cy="913982"/>
      </dsp:txXfrm>
    </dsp:sp>
    <dsp:sp modelId="{0396CB70-F72D-4E7C-85E1-6996A9CDDEEC}">
      <dsp:nvSpPr>
        <dsp:cNvPr id="0" name=""/>
        <dsp:cNvSpPr/>
      </dsp:nvSpPr>
      <dsp:spPr>
        <a:xfrm>
          <a:off x="0" y="1062342"/>
          <a:ext cx="7410364" cy="6582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27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Basic Community Design Standards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Setbacks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Density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Height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Fencing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Parking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Sidewalks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Landscaping, open space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Screening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Standards for miscellaneous uses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Cell towers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Community Residences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Adult Entertainment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Solar power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Mobile homes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Tiny homes</a:t>
          </a:r>
          <a:br>
            <a:rPr lang="en-US" sz="2000" kern="1200"/>
          </a:br>
          <a:br>
            <a:rPr lang="en-US" sz="2000" kern="1200"/>
          </a:br>
          <a:endParaRPr lang="en-US" sz="2000" kern="1200"/>
        </a:p>
      </dsp:txBody>
      <dsp:txXfrm>
        <a:off x="0" y="1062342"/>
        <a:ext cx="7410364" cy="6582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7C5B8-FEE3-469C-AD50-C0E23EA43B2E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C4BE1-15A8-4007-84B4-93D8B1D996D8}">
      <dsp:nvSpPr>
        <dsp:cNvPr id="0" name=""/>
        <dsp:cNvSpPr/>
      </dsp:nvSpPr>
      <dsp:spPr>
        <a:xfrm>
          <a:off x="6151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Plan</a:t>
          </a:r>
        </a:p>
      </dsp:txBody>
      <dsp:txXfrm>
        <a:off x="111958" y="1731407"/>
        <a:ext cx="2342276" cy="1955852"/>
      </dsp:txXfrm>
    </dsp:sp>
    <dsp:sp modelId="{0F1D2751-A164-4A7B-805E-090D2C42AC70}">
      <dsp:nvSpPr>
        <dsp:cNvPr id="0" name=""/>
        <dsp:cNvSpPr/>
      </dsp:nvSpPr>
      <dsp:spPr>
        <a:xfrm>
          <a:off x="2787054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Implement</a:t>
          </a:r>
        </a:p>
      </dsp:txBody>
      <dsp:txXfrm>
        <a:off x="2892861" y="1731407"/>
        <a:ext cx="2342276" cy="1955852"/>
      </dsp:txXfrm>
    </dsp:sp>
    <dsp:sp modelId="{92BF50EE-25CE-4691-8227-39001727E32D}">
      <dsp:nvSpPr>
        <dsp:cNvPr id="0" name=""/>
        <dsp:cNvSpPr/>
      </dsp:nvSpPr>
      <dsp:spPr>
        <a:xfrm>
          <a:off x="5567957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Enforce</a:t>
          </a:r>
        </a:p>
      </dsp:txBody>
      <dsp:txXfrm>
        <a:off x="5673764" y="1731407"/>
        <a:ext cx="234227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1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3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B6F927C-B73E-4F9D-ADFE-F6E23BD7CEE8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8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57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01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2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89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2/26/2024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8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jpeg"/><Relationship Id="rId3" Type="http://schemas.microsoft.com/office/2007/relationships/hdphoto" Target="../media/hdphoto2.wdp"/><Relationship Id="rId7" Type="http://schemas.openxmlformats.org/officeDocument/2006/relationships/image" Target="../media/image73.jpeg"/><Relationship Id="rId12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5" Type="http://schemas.microsoft.com/office/2007/relationships/hdphoto" Target="../media/hdphoto1.wdp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.wdp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microsoft.com/office/2007/relationships/hdphoto" Target="../media/hdphoto1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2.wdp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microsoft.com/office/2007/relationships/hdphoto" Target="../media/hdphoto1.wdp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forgey@albanyga.gov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66BAE-5522-437C-9DFC-E98A1DA49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/>
              <a:t>Regulatory Tools for Implementation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Zoning, Ordinances, Maps, and Enforcement:</a:t>
            </a:r>
          </a:p>
          <a:p>
            <a:r>
              <a:rPr lang="en-US" sz="2400" dirty="0"/>
              <a:t>It all starts with a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2A49D-100C-45B0-B965-F55615061FE2}"/>
              </a:ext>
            </a:extLst>
          </p:cNvPr>
          <p:cNvSpPr txBox="1"/>
          <p:nvPr/>
        </p:nvSpPr>
        <p:spPr>
          <a:xfrm>
            <a:off x="633454" y="5561037"/>
            <a:ext cx="5462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Planning Institute</a:t>
            </a:r>
          </a:p>
          <a:p>
            <a:r>
              <a:rPr lang="en-US" dirty="0"/>
              <a:t>March 8, 2024</a:t>
            </a:r>
          </a:p>
          <a:p>
            <a:r>
              <a:rPr lang="en-US" dirty="0"/>
              <a:t>Carrollton, 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B6C9-41CE-44EB-B2F6-0BE78611821F}"/>
              </a:ext>
            </a:extLst>
          </p:cNvPr>
          <p:cNvSpPr txBox="1"/>
          <p:nvPr/>
        </p:nvSpPr>
        <p:spPr>
          <a:xfrm>
            <a:off x="6405536" y="5422538"/>
            <a:ext cx="544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Paul Forgey, AICP, CFM</a:t>
            </a:r>
          </a:p>
          <a:p>
            <a:pPr algn="r"/>
            <a:r>
              <a:rPr lang="en-US" dirty="0"/>
              <a:t>Director</a:t>
            </a:r>
          </a:p>
          <a:p>
            <a:pPr algn="r"/>
            <a:r>
              <a:rPr lang="en-US" dirty="0"/>
              <a:t>Planning &amp; Development Services</a:t>
            </a:r>
          </a:p>
          <a:p>
            <a:pPr algn="r"/>
            <a:r>
              <a:rPr lang="en-US" dirty="0"/>
              <a:t>Albany/Dougherty County </a:t>
            </a:r>
          </a:p>
        </p:txBody>
      </p:sp>
    </p:spTree>
    <p:extLst>
      <p:ext uri="{BB962C8B-B14F-4D97-AF65-F5344CB8AC3E}">
        <p14:creationId xmlns:p14="http://schemas.microsoft.com/office/powerpoint/2010/main" val="52263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Parking lot design and landscaping has a significant impact on the community. Can increase development cost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Parking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1DB6DDA-4782-4EC9-A06E-631E19559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641" y="324945"/>
            <a:ext cx="2743200" cy="18288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5BBB29-2773-4C8A-8DEF-BB42476DB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4607472"/>
            <a:ext cx="2743200" cy="20574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CD5FACC-2826-430F-9C64-5F53DC9E2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210" y="2592498"/>
            <a:ext cx="2619375" cy="174307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641EA76-B161-4A5A-A095-B698A932C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607" y="2713166"/>
            <a:ext cx="2743200" cy="36563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B8AFE4C-1800-4F18-939C-D67C4F1738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952" y="312026"/>
            <a:ext cx="2743200" cy="17145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2ACD083-F7A2-498B-82B4-8BD88AD87E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9" y="4597748"/>
            <a:ext cx="3724165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street.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cs typeface="Arial"/>
              </a:rPr>
              <a:t>Part of "complete streets"</a:t>
            </a:r>
          </a:p>
          <a:p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Sidewalks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25C907C-6B6C-4EA2-9B3A-9C53ACE7B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99019"/>
            <a:ext cx="2743200" cy="205996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99812DE-36D0-45F7-AACE-23C3EC427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262" y="4568937"/>
            <a:ext cx="2743200" cy="212225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61EA25C-E34C-4D47-8ECC-8C4D7C802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745" y="2520132"/>
            <a:ext cx="3055399" cy="18891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03EE6D2-F19C-498A-9813-CD5104E20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104" y="4777274"/>
            <a:ext cx="2743200" cy="182290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87EC0E9-293E-496E-9769-00C1D4B70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755" y="96783"/>
            <a:ext cx="2743200" cy="20574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7A68D81-5F6C-447A-8CA1-8CAF7EBA28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571" y="101435"/>
            <a:ext cx="2472490" cy="223295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457BA41-4D0E-4746-9DF6-01025A67B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558" y="4462322"/>
            <a:ext cx="3465094" cy="1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71" y="192210"/>
            <a:ext cx="2843003" cy="169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31392" y="194031"/>
            <a:ext cx="7460608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Cell Towers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Have a process in place that complies with the Telecommunications Act of 1996 and 2015 FCC rules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Small Cells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Placed on rights-of-way, also federally regulated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78459-0E83-403E-A43E-8DDC93FC516D}"/>
              </a:ext>
            </a:extLst>
          </p:cNvPr>
          <p:cNvSpPr txBox="1"/>
          <p:nvPr/>
        </p:nvSpPr>
        <p:spPr>
          <a:xfrm>
            <a:off x="1371292" y="2135222"/>
            <a:ext cx="321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Communications Towers</a:t>
            </a:r>
          </a:p>
        </p:txBody>
      </p:sp>
      <p:pic>
        <p:nvPicPr>
          <p:cNvPr id="4098" name="Picture 2" descr="Image result for Cell tower">
            <a:extLst>
              <a:ext uri="{FF2B5EF4-FFF2-40B4-BE49-F238E27FC236}">
                <a16:creationId xmlns:a16="http://schemas.microsoft.com/office/drawing/2014/main" id="{98A2B63C-59F1-4860-B988-38799B80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142" y="1520091"/>
            <a:ext cx="1632297" cy="20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ell tower stealth">
            <a:extLst>
              <a:ext uri="{FF2B5EF4-FFF2-40B4-BE49-F238E27FC236}">
                <a16:creationId xmlns:a16="http://schemas.microsoft.com/office/drawing/2014/main" id="{C5ED48D9-09E4-47C0-9151-E2F6C13EB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778" y="1413062"/>
            <a:ext cx="1420812" cy="203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ell tower stealth">
            <a:extLst>
              <a:ext uri="{FF2B5EF4-FFF2-40B4-BE49-F238E27FC236}">
                <a16:creationId xmlns:a16="http://schemas.microsoft.com/office/drawing/2014/main" id="{E5D91AC6-6438-4262-B370-F3F270C0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106" y="1862890"/>
            <a:ext cx="2778560" cy="18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small cell tower 5g">
            <a:extLst>
              <a:ext uri="{FF2B5EF4-FFF2-40B4-BE49-F238E27FC236}">
                <a16:creationId xmlns:a16="http://schemas.microsoft.com/office/drawing/2014/main" id="{1D149FEF-834E-47BE-898C-2BCCE13D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073" y="4485683"/>
            <a:ext cx="2542746" cy="21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small cell tower 5g">
            <a:extLst>
              <a:ext uri="{FF2B5EF4-FFF2-40B4-BE49-F238E27FC236}">
                <a16:creationId xmlns:a16="http://schemas.microsoft.com/office/drawing/2014/main" id="{50F92D81-2C4F-4072-9AE8-9627D994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0056" y="4485683"/>
            <a:ext cx="1674331" cy="22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small cell tower 5g">
            <a:extLst>
              <a:ext uri="{FF2B5EF4-FFF2-40B4-BE49-F238E27FC236}">
                <a16:creationId xmlns:a16="http://schemas.microsoft.com/office/drawing/2014/main" id="{CD9FB7D3-0332-425F-82CD-9F7E0DF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597" y="4399455"/>
            <a:ext cx="1699515" cy="22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F42105-2D25-4C56-9C96-0D95AF9C2D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307" y="3429001"/>
            <a:ext cx="2473761" cy="317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CC86F-551C-423D-876D-521272D0803E}"/>
              </a:ext>
            </a:extLst>
          </p:cNvPr>
          <p:cNvSpPr txBox="1"/>
          <p:nvPr/>
        </p:nvSpPr>
        <p:spPr>
          <a:xfrm>
            <a:off x="7455424" y="1408553"/>
            <a:ext cx="3058160" cy="37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Preemption…  </a:t>
            </a:r>
          </a:p>
        </p:txBody>
      </p:sp>
    </p:spTree>
    <p:extLst>
      <p:ext uri="{BB962C8B-B14F-4D97-AF65-F5344CB8AC3E}">
        <p14:creationId xmlns:p14="http://schemas.microsoft.com/office/powerpoint/2010/main" val="138628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077" y="262394"/>
            <a:ext cx="2742740" cy="1545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52401"/>
            <a:ext cx="71646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Non-traditional housing</a:t>
            </a:r>
          </a:p>
          <a:p>
            <a:r>
              <a:rPr lang="en-US" sz="2400" dirty="0"/>
              <a:t>For people with disabilities</a:t>
            </a:r>
          </a:p>
          <a:p>
            <a:r>
              <a:rPr lang="en-US" sz="2400" dirty="0"/>
              <a:t>Personal care homes; Child-welfare facility; Treatment centers; Halfway houses; Re-entry programs; Boarding houses</a:t>
            </a:r>
          </a:p>
          <a:p>
            <a:endParaRPr lang="en-US" sz="2400" dirty="0"/>
          </a:p>
          <a:p>
            <a:r>
              <a:rPr lang="en-US" sz="2400" dirty="0"/>
              <a:t>Fair Housing and Americans with Disabilities Acts</a:t>
            </a:r>
          </a:p>
          <a:p>
            <a:r>
              <a:rPr lang="en-US" sz="2400" i="1" dirty="0"/>
              <a:t>Reasonable accommodation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A6809-7470-4EC2-8671-26591F306755}"/>
              </a:ext>
            </a:extLst>
          </p:cNvPr>
          <p:cNvSpPr txBox="1"/>
          <p:nvPr/>
        </p:nvSpPr>
        <p:spPr>
          <a:xfrm>
            <a:off x="1908948" y="1822075"/>
            <a:ext cx="3205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Community  Residences</a:t>
            </a:r>
          </a:p>
        </p:txBody>
      </p:sp>
      <p:pic>
        <p:nvPicPr>
          <p:cNvPr id="6148" name="Picture 4" descr="Image result for single family residential neighborhood">
            <a:extLst>
              <a:ext uri="{FF2B5EF4-FFF2-40B4-BE49-F238E27FC236}">
                <a16:creationId xmlns:a16="http://schemas.microsoft.com/office/drawing/2014/main" id="{F0F15378-DBD9-4423-AE56-B7214A36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207" y="3254643"/>
            <a:ext cx="7019882" cy="31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D8316-A130-4DEA-BA7A-D8EF09724AB3}"/>
              </a:ext>
            </a:extLst>
          </p:cNvPr>
          <p:cNvSpPr txBox="1"/>
          <p:nvPr/>
        </p:nvSpPr>
        <p:spPr>
          <a:xfrm>
            <a:off x="296673" y="3045496"/>
            <a:ext cx="36957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Safe and decent housing for everyone vs. Not In My Back Yard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D22383-895F-4C39-A404-2130EC943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636" y="3961141"/>
            <a:ext cx="2061412" cy="26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12263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71540"/>
            <a:ext cx="716466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Cannot completely regulate out of a community but can make difficult. Strip clubs, bookstores, massage parlors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68735" y="2367012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Adult Entertainment</a:t>
            </a:r>
          </a:p>
        </p:txBody>
      </p:sp>
      <p:pic>
        <p:nvPicPr>
          <p:cNvPr id="3074" name="Picture 2" descr="Image result for strip club">
            <a:extLst>
              <a:ext uri="{FF2B5EF4-FFF2-40B4-BE49-F238E27FC236}">
                <a16:creationId xmlns:a16="http://schemas.microsoft.com/office/drawing/2014/main" id="{F8E0A60F-56D0-4FD6-AFCF-6D010D3E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706" y="4083582"/>
            <a:ext cx="4384509" cy="24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94C76610-CF54-40F8-A758-A179E41B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1605961"/>
            <a:ext cx="3244658" cy="21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trip club signs">
            <a:extLst>
              <a:ext uri="{FF2B5EF4-FFF2-40B4-BE49-F238E27FC236}">
                <a16:creationId xmlns:a16="http://schemas.microsoft.com/office/drawing/2014/main" id="{7E0158AE-BB85-48FD-8172-F83200CB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4083584"/>
            <a:ext cx="1916202" cy="2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massage parlor">
            <a:extLst>
              <a:ext uri="{FF2B5EF4-FFF2-40B4-BE49-F238E27FC236}">
                <a16:creationId xmlns:a16="http://schemas.microsoft.com/office/drawing/2014/main" id="{E1ED2CE2-CA4D-4D22-80F0-96602B79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036" y="1591302"/>
            <a:ext cx="3265179" cy="21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31405-2F3A-4FA7-A576-07EA7BA6D3F8}"/>
              </a:ext>
            </a:extLst>
          </p:cNvPr>
          <p:cNvSpPr txBox="1"/>
          <p:nvPr/>
        </p:nvSpPr>
        <p:spPr>
          <a:xfrm>
            <a:off x="272716" y="3781927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Freedom of speech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C09DFF-D65A-4918-B93C-4746DF841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595642" y="4410161"/>
            <a:ext cx="3376917" cy="20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893" y="202236"/>
            <a:ext cx="2843003" cy="15281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99481" y="429741"/>
            <a:ext cx="27382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On-site production</a:t>
            </a:r>
          </a:p>
          <a:p>
            <a:r>
              <a:rPr lang="en-US" sz="2400" dirty="0"/>
              <a:t>Off-site production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r>
              <a:rPr lang="en-US" sz="2400" dirty="0"/>
              <a:t>Where should it be allowed in your community?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1AEF3-62C3-4CC3-BC81-9318790F1DD8}"/>
              </a:ext>
            </a:extLst>
          </p:cNvPr>
          <p:cNvSpPr txBox="1"/>
          <p:nvPr/>
        </p:nvSpPr>
        <p:spPr>
          <a:xfrm>
            <a:off x="1221249" y="2330319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Solar Power</a:t>
            </a:r>
          </a:p>
        </p:txBody>
      </p:sp>
      <p:pic>
        <p:nvPicPr>
          <p:cNvPr id="1026" name="Picture 2" descr="Alberta is now home to Western Canada's largest solar power farm">
            <a:extLst>
              <a:ext uri="{FF2B5EF4-FFF2-40B4-BE49-F238E27FC236}">
                <a16:creationId xmlns:a16="http://schemas.microsoft.com/office/drawing/2014/main" id="{5476A25A-6755-4D94-98A4-364AE4A7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331" y="3412956"/>
            <a:ext cx="6191819" cy="31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olar panels">
            <a:extLst>
              <a:ext uri="{FF2B5EF4-FFF2-40B4-BE49-F238E27FC236}">
                <a16:creationId xmlns:a16="http://schemas.microsoft.com/office/drawing/2014/main" id="{806C254A-6B88-4BC9-83F7-5FD5C037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789" y="284003"/>
            <a:ext cx="4335361" cy="28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E35775-4C64-40C9-93D2-C27B4B7FB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07" y="3815830"/>
            <a:ext cx="3893398" cy="25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 be excluded from all residential zones, provided they are allowed in manufactured home parks and subdivisions. Ordinance must have valid purpose-quality, safety, property value, aesthetics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Allowed anywhere stick-built homes allowed, but can be regulated through aesthetics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Manufactured and Modular Homes</a:t>
            </a:r>
          </a:p>
        </p:txBody>
      </p:sp>
      <p:pic>
        <p:nvPicPr>
          <p:cNvPr id="2050" name="Picture 2" descr="Image result for modular home">
            <a:extLst>
              <a:ext uri="{FF2B5EF4-FFF2-40B4-BE49-F238E27FC236}">
                <a16:creationId xmlns:a16="http://schemas.microsoft.com/office/drawing/2014/main" id="{7DE732FD-B67C-4287-93CA-F81A7D31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dular home">
            <a:extLst>
              <a:ext uri="{FF2B5EF4-FFF2-40B4-BE49-F238E27FC236}">
                <a16:creationId xmlns:a16="http://schemas.microsoft.com/office/drawing/2014/main" id="{D8C39254-2A02-4012-B81C-F639A8D1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748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106D4988-692A-46B4-8D67-04711AC4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952" y="2068345"/>
            <a:ext cx="3005276" cy="16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anufactured home">
            <a:extLst>
              <a:ext uri="{FF2B5EF4-FFF2-40B4-BE49-F238E27FC236}">
                <a16:creationId xmlns:a16="http://schemas.microsoft.com/office/drawing/2014/main" id="{3E22CDC7-CAC9-4B4F-91D5-3FEF8DE8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1845789"/>
            <a:ext cx="2883064" cy="1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960AB-2B3B-4AF3-A2B6-49F0E4E9EB9C}"/>
              </a:ext>
            </a:extLst>
          </p:cNvPr>
          <p:cNvSpPr txBox="1"/>
          <p:nvPr/>
        </p:nvSpPr>
        <p:spPr>
          <a:xfrm>
            <a:off x="1202786" y="5475447"/>
            <a:ext cx="34149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Factory built housing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cs typeface="Arial"/>
              </a:rPr>
              <a:t>Potential for affordable options</a:t>
            </a:r>
          </a:p>
        </p:txBody>
      </p:sp>
    </p:spTree>
    <p:extLst>
      <p:ext uri="{BB962C8B-B14F-4D97-AF65-F5344CB8AC3E}">
        <p14:creationId xmlns:p14="http://schemas.microsoft.com/office/powerpoint/2010/main" val="152546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400" dirty="0">
              <a:cs typeface="Arial"/>
            </a:endParaRP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Tiny homes and other design alternatives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92A6E5-59B9-4016-8FDE-635970385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216" y="2403853"/>
            <a:ext cx="2903622" cy="194000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4E443E-3C87-4D26-A18D-076C278D3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584" y="160923"/>
            <a:ext cx="3124200" cy="160320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5A25C3-AF5A-48AA-9A76-6046F1BBC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189" y="2062809"/>
            <a:ext cx="3074068" cy="21007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B983896-3EE9-40AE-94AB-4F0223663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928" y="157115"/>
            <a:ext cx="3184357" cy="210211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CCAE748-D93C-4E18-827D-2799683F90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051" y="4027190"/>
            <a:ext cx="2843003" cy="265291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FB9724D-B346-469B-AF12-4FF1DF1B7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85" y="4609853"/>
            <a:ext cx="3124200" cy="21200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1095C5F8-1700-40E7-8ACC-B5147CEC35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5217" y="4613193"/>
            <a:ext cx="3033962" cy="21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272" y="3427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1" y="496389"/>
            <a:ext cx="6371175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Regulations beyond zoning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Overlay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Historic Preservation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commercial vehicles in residential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in front 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Floodplain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3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3675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3228350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Overlay Districts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EEE822E-92F0-43D5-9393-943A46BBB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64" y="4098303"/>
            <a:ext cx="3749736" cy="2467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60F7DF7-8019-4F01-8A65-27A88EC8B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847" y="348358"/>
            <a:ext cx="3525252" cy="2521732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BD426CB-748C-404F-9E05-EAF58506BD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874" y="3746642"/>
            <a:ext cx="3704030" cy="282460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6FF67D1-7453-4CA7-996C-C72BA4886B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75" y="496570"/>
            <a:ext cx="2993857" cy="243586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DBCD88C9-DC8B-481C-A291-70F0E33B29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5243" y="2918595"/>
            <a:ext cx="2993857" cy="36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7524" y="2064730"/>
            <a:ext cx="2942706" cy="2728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Required by state (but a very good idea anyhow)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Five-year updates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New plan every ten years</a:t>
            </a: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Comprehensive Plan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707" y="-106698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431078"/>
            <a:ext cx="3071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Commercial vehicles and parking in the front yard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E2988C8-11A3-4165-93D5-99596921A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40"/>
          <a:stretch/>
        </p:blipFill>
        <p:spPr>
          <a:xfrm>
            <a:off x="4839983" y="2315916"/>
            <a:ext cx="3392369" cy="2019142"/>
          </a:xfrm>
          <a:prstGeom prst="rect">
            <a:avLst/>
          </a:prstGeom>
        </p:spPr>
      </p:pic>
      <p:pic>
        <p:nvPicPr>
          <p:cNvPr id="3074" name="Picture 2" descr="Image result for parking in the front yard">
            <a:extLst>
              <a:ext uri="{FF2B5EF4-FFF2-40B4-BE49-F238E27FC236}">
                <a16:creationId xmlns:a16="http://schemas.microsoft.com/office/drawing/2014/main" id="{F5D45785-432D-4A88-8F4E-C4935D26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203613"/>
            <a:ext cx="3117206" cy="17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arking in the front yard">
            <a:extLst>
              <a:ext uri="{FF2B5EF4-FFF2-40B4-BE49-F238E27FC236}">
                <a16:creationId xmlns:a16="http://schemas.microsoft.com/office/drawing/2014/main" id="{8EC10CB5-75B5-4ABC-8865-DAD9BB18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4650590"/>
            <a:ext cx="2900651" cy="19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arking in the front yard">
            <a:extLst>
              <a:ext uri="{FF2B5EF4-FFF2-40B4-BE49-F238E27FC236}">
                <a16:creationId xmlns:a16="http://schemas.microsoft.com/office/drawing/2014/main" id="{961EBA2E-8FC7-449A-A167-903CB97E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820" y="2446427"/>
            <a:ext cx="3051341" cy="19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arking in the front yard">
            <a:extLst>
              <a:ext uri="{FF2B5EF4-FFF2-40B4-BE49-F238E27FC236}">
                <a16:creationId xmlns:a16="http://schemas.microsoft.com/office/drawing/2014/main" id="{04458F83-16DA-4AEF-8577-6681B405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06" y="4487077"/>
            <a:ext cx="3971306" cy="20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residential area semi tractor">
            <a:extLst>
              <a:ext uri="{FF2B5EF4-FFF2-40B4-BE49-F238E27FC236}">
                <a16:creationId xmlns:a16="http://schemas.microsoft.com/office/drawing/2014/main" id="{106C16AB-6092-4C25-BE40-88AA2C59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52" y="253535"/>
            <a:ext cx="3211911" cy="19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residential area semi tractor">
            <a:extLst>
              <a:ext uri="{FF2B5EF4-FFF2-40B4-BE49-F238E27FC236}">
                <a16:creationId xmlns:a16="http://schemas.microsoft.com/office/drawing/2014/main" id="{5F132F36-F0DC-4B4B-94D0-B13F7476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522" y="4650701"/>
            <a:ext cx="3215640" cy="19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8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8903" y="784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06312" y="2856379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Floodplain</a:t>
            </a:r>
          </a:p>
        </p:txBody>
      </p:sp>
      <p:pic>
        <p:nvPicPr>
          <p:cNvPr id="1026" name="Picture 2" descr="Image result for flood">
            <a:extLst>
              <a:ext uri="{FF2B5EF4-FFF2-40B4-BE49-F238E27FC236}">
                <a16:creationId xmlns:a16="http://schemas.microsoft.com/office/drawing/2014/main" id="{648C0EE2-8AA2-4BCD-A8CD-EAFF7DB6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886" y="238462"/>
            <a:ext cx="3573967" cy="17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ood">
            <a:extLst>
              <a:ext uri="{FF2B5EF4-FFF2-40B4-BE49-F238E27FC236}">
                <a16:creationId xmlns:a16="http://schemas.microsoft.com/office/drawing/2014/main" id="{6336FE0A-9E4D-4B6F-AB00-F51BA8D2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058" y="2236169"/>
            <a:ext cx="3002838" cy="200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lood rescue">
            <a:extLst>
              <a:ext uri="{FF2B5EF4-FFF2-40B4-BE49-F238E27FC236}">
                <a16:creationId xmlns:a16="http://schemas.microsoft.com/office/drawing/2014/main" id="{64AD3ECF-E73A-446D-A2DA-5159F1B0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854" y="2387926"/>
            <a:ext cx="3493408" cy="19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loodplain">
            <a:extLst>
              <a:ext uri="{FF2B5EF4-FFF2-40B4-BE49-F238E27FC236}">
                <a16:creationId xmlns:a16="http://schemas.microsoft.com/office/drawing/2014/main" id="{5D82B5CD-5A44-483A-AAC1-06265F03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896" y="4573274"/>
            <a:ext cx="3779876" cy="20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>
            <a:extLst>
              <a:ext uri="{FF2B5EF4-FFF2-40B4-BE49-F238E27FC236}">
                <a16:creationId xmlns:a16="http://schemas.microsoft.com/office/drawing/2014/main" id="{DBD149BE-ED71-4C23-AC0C-38AC4933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62" y="4227979"/>
            <a:ext cx="3793966" cy="21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floodplain elevated vents brick">
            <a:extLst>
              <a:ext uri="{FF2B5EF4-FFF2-40B4-BE49-F238E27FC236}">
                <a16:creationId xmlns:a16="http://schemas.microsoft.com/office/drawing/2014/main" id="{D90E82CC-0B76-4489-B81E-F32DDC3F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2059" y="246411"/>
            <a:ext cx="3045204" cy="19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>
            <a:extLst>
              <a:ext uri="{FF2B5EF4-FFF2-40B4-BE49-F238E27FC236}">
                <a16:creationId xmlns:a16="http://schemas.microsoft.com/office/drawing/2014/main" id="{B649EEDA-F162-4442-93EF-972D6DCB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88" y="4482289"/>
            <a:ext cx="2886629" cy="21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298" y="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575420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Signs</a:t>
            </a:r>
          </a:p>
        </p:txBody>
      </p:sp>
      <p:pic>
        <p:nvPicPr>
          <p:cNvPr id="2050" name="Picture 2" descr="Image result for led billboard">
            <a:extLst>
              <a:ext uri="{FF2B5EF4-FFF2-40B4-BE49-F238E27FC236}">
                <a16:creationId xmlns:a16="http://schemas.microsoft.com/office/drawing/2014/main" id="{D6904A04-0A90-4441-936A-48496702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223483"/>
            <a:ext cx="3685919" cy="18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gn clutter">
            <a:extLst>
              <a:ext uri="{FF2B5EF4-FFF2-40B4-BE49-F238E27FC236}">
                <a16:creationId xmlns:a16="http://schemas.microsoft.com/office/drawing/2014/main" id="{6A3D8492-5903-4F0C-80AA-A53CB876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496" y="245244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ign clutter">
            <a:extLst>
              <a:ext uri="{FF2B5EF4-FFF2-40B4-BE49-F238E27FC236}">
                <a16:creationId xmlns:a16="http://schemas.microsoft.com/office/drawing/2014/main" id="{4C7B904A-43A3-4E16-8078-C0C34847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46" y="4533822"/>
            <a:ext cx="3333869" cy="22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ign twirler">
            <a:extLst>
              <a:ext uri="{FF2B5EF4-FFF2-40B4-BE49-F238E27FC236}">
                <a16:creationId xmlns:a16="http://schemas.microsoft.com/office/drawing/2014/main" id="{7FCD1F1E-ABD4-46D4-AEAC-D32EF8F9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4762366"/>
            <a:ext cx="2865868" cy="19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942C5A-018B-415E-BEA9-CB60478B0B4E}"/>
              </a:ext>
            </a:extLst>
          </p:cNvPr>
          <p:cNvSpPr txBox="1"/>
          <p:nvPr/>
        </p:nvSpPr>
        <p:spPr>
          <a:xfrm>
            <a:off x="611247" y="3699591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 speech </a:t>
            </a:r>
          </a:p>
        </p:txBody>
      </p:sp>
      <p:pic>
        <p:nvPicPr>
          <p:cNvPr id="2060" name="Picture 12" descr="Image result for strip center">
            <a:extLst>
              <a:ext uri="{FF2B5EF4-FFF2-40B4-BE49-F238E27FC236}">
                <a16:creationId xmlns:a16="http://schemas.microsoft.com/office/drawing/2014/main" id="{2F55698C-4F8C-437D-87EA-5DC564A2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650" y="4739058"/>
            <a:ext cx="3354243" cy="19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obile sign">
            <a:extLst>
              <a:ext uri="{FF2B5EF4-FFF2-40B4-BE49-F238E27FC236}">
                <a16:creationId xmlns:a16="http://schemas.microsoft.com/office/drawing/2014/main" id="{66BCAA93-96CC-4377-B67C-B761A8EB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954" y="2702107"/>
            <a:ext cx="2347301" cy="17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led sign">
            <a:extLst>
              <a:ext uri="{FF2B5EF4-FFF2-40B4-BE49-F238E27FC236}">
                <a16:creationId xmlns:a16="http://schemas.microsoft.com/office/drawing/2014/main" id="{BF0D187B-AFE7-4313-A9FE-5425F9B0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998" y="192840"/>
            <a:ext cx="2336315" cy="23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C1A3-9344-4BD7-92A1-244AA6BE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82834-6936-4CB5-AA69-94D89D34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259" y="5493834"/>
            <a:ext cx="11552663" cy="55669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Jurisdiction must be prepared to address enforcement from the beginning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761A-F583-410F-81B9-1AC0CB4CC38E}"/>
              </a:ext>
            </a:extLst>
          </p:cNvPr>
          <p:cNvSpPr txBox="1"/>
          <p:nvPr/>
        </p:nvSpPr>
        <p:spPr>
          <a:xfrm>
            <a:off x="3754419" y="3611880"/>
            <a:ext cx="76938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To be effective, regulations must be enforced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464A468-751A-4D39-BE25-8C2AFC9D0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552496"/>
              </p:ext>
            </p:extLst>
          </p:nvPr>
        </p:nvGraphicFramePr>
        <p:xfrm>
          <a:off x="2968703" y="3256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7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400" y="473624"/>
            <a:ext cx="5828861" cy="2665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/>
              <a:t>Paul Forgey, AICP, CFM, Director</a:t>
            </a:r>
          </a:p>
          <a:p>
            <a:pPr algn="r"/>
            <a:r>
              <a:rPr lang="en-US" sz="2800" dirty="0"/>
              <a:t>Planning &amp; Development Services</a:t>
            </a:r>
          </a:p>
          <a:p>
            <a:pPr algn="r"/>
            <a:r>
              <a:rPr lang="en-US" sz="2800" dirty="0"/>
              <a:t>Albany/Dougherty County</a:t>
            </a:r>
          </a:p>
          <a:p>
            <a:pPr algn="r"/>
            <a:r>
              <a:rPr lang="en-US" sz="2800" dirty="0">
                <a:hlinkClick r:id="rId6"/>
              </a:rPr>
              <a:t>pforgey@albanyga.gov</a:t>
            </a:r>
            <a:endParaRPr lang="en-US" sz="2800" dirty="0"/>
          </a:p>
          <a:p>
            <a:pPr algn="r"/>
            <a:r>
              <a:rPr lang="en-US" sz="2800" dirty="0"/>
              <a:t>229.302.1848 </a:t>
            </a: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9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Plan to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2" y="2193925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Land Use Element of Plan</a:t>
            </a:r>
          </a:p>
          <a:p>
            <a:r>
              <a:rPr lang="en-US" sz="2400" dirty="0"/>
              <a:t>Existing Land Use Map (not required)</a:t>
            </a:r>
          </a:p>
          <a:p>
            <a:r>
              <a:rPr lang="en-US" sz="2400" dirty="0"/>
              <a:t>Future Land Use Map</a:t>
            </a:r>
          </a:p>
          <a:p>
            <a:pPr lvl="1"/>
            <a:r>
              <a:rPr lang="en-US" sz="2400" dirty="0"/>
              <a:t>Or, Character Areas Map</a:t>
            </a:r>
          </a:p>
          <a:p>
            <a:pPr lvl="1"/>
            <a:r>
              <a:rPr lang="en-US" sz="2400" dirty="0"/>
              <a:t>Or, Land Based Classification Standards </a:t>
            </a:r>
          </a:p>
          <a:p>
            <a:pPr marL="274320" lvl="1" indent="0">
              <a:buNone/>
            </a:pPr>
            <a:r>
              <a:rPr lang="en-US" sz="2400" dirty="0"/>
              <a:t>	(one of these is required)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3CC6E-4507-4517-BC7C-C2103F9056D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05463" y="2193925"/>
            <a:ext cx="4754562" cy="3323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Certainly, other parts of Comprehensive Plan are important to implementation:</a:t>
            </a:r>
          </a:p>
          <a:p>
            <a:r>
              <a:rPr lang="en-US" sz="2400" dirty="0"/>
              <a:t>Economic Development</a:t>
            </a:r>
          </a:p>
          <a:p>
            <a:r>
              <a:rPr lang="en-US" sz="2400" dirty="0"/>
              <a:t>Housing</a:t>
            </a:r>
          </a:p>
          <a:p>
            <a:r>
              <a:rPr lang="en-US" sz="2400" dirty="0"/>
              <a:t>Natural and Cultural Resources</a:t>
            </a:r>
          </a:p>
          <a:p>
            <a:r>
              <a:rPr lang="en-US" sz="2400" dirty="0"/>
              <a:t>Transportation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B6A09-C74D-4A08-86E5-EC4DAA1527F9}"/>
              </a:ext>
            </a:extLst>
          </p:cNvPr>
          <p:cNvSpPr txBox="1"/>
          <p:nvPr/>
        </p:nvSpPr>
        <p:spPr>
          <a:xfrm>
            <a:off x="2334265" y="5744129"/>
            <a:ext cx="900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That’s why its </a:t>
            </a:r>
            <a:r>
              <a:rPr lang="en-US" sz="3600" i="1" dirty="0"/>
              <a:t>COMPREHENSIVE!</a:t>
            </a:r>
          </a:p>
        </p:txBody>
      </p:sp>
    </p:spTree>
    <p:extLst>
      <p:ext uri="{BB962C8B-B14F-4D97-AF65-F5344CB8AC3E}">
        <p14:creationId xmlns:p14="http://schemas.microsoft.com/office/powerpoint/2010/main" val="41988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249" y="777374"/>
            <a:ext cx="3701774" cy="3399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Future Land Use Map</a:t>
            </a: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A0781F87-09AE-499E-9D64-4E580C755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3" t="1039" r="18201" b="24217"/>
          <a:stretch/>
        </p:blipFill>
        <p:spPr>
          <a:xfrm rot="16200000">
            <a:off x="5287186" y="-1374367"/>
            <a:ext cx="5269906" cy="8018641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477A4DED-110A-4988-BDCA-BF2AF1194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64" t="77508" r="34455" b="1987"/>
          <a:stretch/>
        </p:blipFill>
        <p:spPr>
          <a:xfrm rot="16200000">
            <a:off x="3897707" y="5202417"/>
            <a:ext cx="1670794" cy="16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7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6C0DFDE-6363-4485-AAF5-8514D9C53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ED09B-959B-46A7-9205-3318FE5C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1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6"/>
            <a:ext cx="6537918" cy="5571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Zoning Ordinance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040056-521D-4899-85D7-161D0E8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383" y="0"/>
            <a:ext cx="45225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424" y="643467"/>
            <a:ext cx="3584110" cy="55710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Comprehensive Plan 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Future Land Use Map and the goals of the community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of course, Georgia law</a:t>
            </a:r>
          </a:p>
          <a:p>
            <a:r>
              <a:rPr lang="en-US" sz="2200" dirty="0"/>
              <a:t>(zoning procedures law)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If you have not updated your ordinance and procedures in the last year, YOU NEED TO.</a:t>
            </a:r>
          </a:p>
        </p:txBody>
      </p:sp>
    </p:spTree>
    <p:extLst>
      <p:ext uri="{BB962C8B-B14F-4D97-AF65-F5344CB8AC3E}">
        <p14:creationId xmlns:p14="http://schemas.microsoft.com/office/powerpoint/2010/main" val="16037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111357"/>
            <a:ext cx="3784947" cy="2964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Zoning</a:t>
            </a:r>
          </a:p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Ordinance</a:t>
            </a:r>
          </a:p>
        </p:txBody>
      </p:sp>
      <p:graphicFrame>
        <p:nvGraphicFramePr>
          <p:cNvPr id="48" name="TextBox 1">
            <a:extLst>
              <a:ext uri="{FF2B5EF4-FFF2-40B4-BE49-F238E27FC236}">
                <a16:creationId xmlns:a16="http://schemas.microsoft.com/office/drawing/2014/main" id="{B9883DFB-87EB-E590-D08D-A3765359D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535583"/>
              </p:ext>
            </p:extLst>
          </p:nvPr>
        </p:nvGraphicFramePr>
        <p:xfrm>
          <a:off x="4717966" y="111357"/>
          <a:ext cx="7410364" cy="769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2090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qcode.us/codes/santarosa/qcode_files/image091.gif">
            <a:extLst>
              <a:ext uri="{FF2B5EF4-FFF2-40B4-BE49-F238E27FC236}">
                <a16:creationId xmlns:a16="http://schemas.microsoft.com/office/drawing/2014/main" id="{CF80A97A-1EB0-44B7-B6ED-03E894B8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63" y="4177013"/>
            <a:ext cx="3095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581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endParaRPr lang="en-US" dirty="0"/>
          </a:p>
        </p:txBody>
      </p:sp>
      <p:pic>
        <p:nvPicPr>
          <p:cNvPr id="8" name="Picture 7" descr="A picture containing outdoor, road, tree, way&#10;&#10;Description automatically generated">
            <a:extLst>
              <a:ext uri="{FF2B5EF4-FFF2-40B4-BE49-F238E27FC236}">
                <a16:creationId xmlns:a16="http://schemas.microsoft.com/office/drawing/2014/main" id="{E7372823-86B3-4938-AA7F-0EC9AE72F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241" y="158704"/>
            <a:ext cx="4248634" cy="3270295"/>
          </a:xfrm>
          <a:prstGeom prst="rect">
            <a:avLst/>
          </a:prstGeom>
        </p:spPr>
      </p:pic>
      <p:pic>
        <p:nvPicPr>
          <p:cNvPr id="5" name="Picture 4" descr="A picture containing road, indoor&#10;&#10;Description automatically generated">
            <a:extLst>
              <a:ext uri="{FF2B5EF4-FFF2-40B4-BE49-F238E27FC236}">
                <a16:creationId xmlns:a16="http://schemas.microsoft.com/office/drawing/2014/main" id="{75059B2C-1663-4DEA-8238-D7D8D65C50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343" y="3852372"/>
            <a:ext cx="4257761" cy="2894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Setbacks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63D38AC-6E1C-4F9A-898E-10B555C4D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148" y="933310"/>
            <a:ext cx="6993511" cy="45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Number of units per acre. Higher density is often controversial but can be a better use of land and infrastructure. Provides housing options.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Density</a:t>
            </a:r>
          </a:p>
        </p:txBody>
      </p:sp>
      <p:pic>
        <p:nvPicPr>
          <p:cNvPr id="5122" name="Picture 2" descr="Image result for residential neighborhood">
            <a:extLst>
              <a:ext uri="{FF2B5EF4-FFF2-40B4-BE49-F238E27FC236}">
                <a16:creationId xmlns:a16="http://schemas.microsoft.com/office/drawing/2014/main" id="{D9FC6478-16B7-4CAB-AB17-135CD720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401" y="291266"/>
            <a:ext cx="3948501" cy="19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ural neighborhood">
            <a:extLst>
              <a:ext uri="{FF2B5EF4-FFF2-40B4-BE49-F238E27FC236}">
                <a16:creationId xmlns:a16="http://schemas.microsoft.com/office/drawing/2014/main" id="{57BFEB20-249A-4535-A930-F057A8FC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324" y="4354960"/>
            <a:ext cx="3644778" cy="22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apartments">
            <a:extLst>
              <a:ext uri="{FF2B5EF4-FFF2-40B4-BE49-F238E27FC236}">
                <a16:creationId xmlns:a16="http://schemas.microsoft.com/office/drawing/2014/main" id="{5A5B2203-7056-4E36-BA37-F4D70F2B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387" y="4383160"/>
            <a:ext cx="3357014" cy="22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neighborhood">
            <a:extLst>
              <a:ext uri="{FF2B5EF4-FFF2-40B4-BE49-F238E27FC236}">
                <a16:creationId xmlns:a16="http://schemas.microsoft.com/office/drawing/2014/main" id="{5464DB74-251A-4ACF-9C7C-954DEE17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747" y="330106"/>
            <a:ext cx="2886522" cy="18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ubdivision rural">
            <a:extLst>
              <a:ext uri="{FF2B5EF4-FFF2-40B4-BE49-F238E27FC236}">
                <a16:creationId xmlns:a16="http://schemas.microsoft.com/office/drawing/2014/main" id="{C93EB1E7-5EBD-46E6-AB0F-111481E0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347" y="2224385"/>
            <a:ext cx="5345437" cy="21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46CFB1A-413B-4F51-A5D3-40FDE47247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9" b="-1053"/>
          <a:stretch/>
        </p:blipFill>
        <p:spPr>
          <a:xfrm>
            <a:off x="423918" y="4222093"/>
            <a:ext cx="3671638" cy="22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233016" y="3097262"/>
            <a:ext cx="435889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Provides privacy, definition of space. May be required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to screen </a:t>
            </a:r>
            <a:r>
              <a:rPr lang="en-US" dirty="0">
                <a:solidFill>
                  <a:schemeClr val="bg1"/>
                </a:solidFill>
              </a:rPr>
              <a:t>between different land uses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Fencing and Screening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E1A9A44-8A03-4C0D-BF96-83317B8EE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248168"/>
            <a:ext cx="2743200" cy="15444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BDD18F-0B4E-4078-B8E7-F4EBD846F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 r="-319"/>
          <a:stretch/>
        </p:blipFill>
        <p:spPr>
          <a:xfrm>
            <a:off x="4899572" y="1896213"/>
            <a:ext cx="2751964" cy="17019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BE7484-0699-4FE7-B488-EBF11A207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848" y="248854"/>
            <a:ext cx="2743200" cy="144670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4BE39A1-591A-44E9-BD49-A35B14445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572" y="5423338"/>
            <a:ext cx="2743200" cy="13716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B97F417-B567-4002-8412-D8D55EB967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193" y="5214991"/>
            <a:ext cx="2997200" cy="154305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196BE08-E38A-4182-968A-F071B398B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3986" y="1873373"/>
            <a:ext cx="2743200" cy="148215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6C4D61C-D55D-48FB-BEDA-19E7508F6C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3715391"/>
            <a:ext cx="2743200" cy="161687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B98DB86-9017-497A-A13A-3394D478A0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020" y="3526462"/>
            <a:ext cx="2839544" cy="154804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A0A037F-914A-4FC0-B871-660F067EF6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 b="-763"/>
          <a:stretch/>
        </p:blipFill>
        <p:spPr>
          <a:xfrm>
            <a:off x="423110" y="4625216"/>
            <a:ext cx="3988190" cy="16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0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24" ma:contentTypeDescription="Create a new document." ma:contentTypeScope="" ma:versionID="2a0a5b72852e7f0672459c7b164e0f4d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796537fef241e21e2f367b8f38712748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100d4-4470-42c1-96bc-46686c1829ae" xsi:nil="true"/>
    <lcf76f155ced4ddcb4097134ff3c332f xmlns="ee28329f-8088-4003-a89a-3724c4b9ca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C0EA14-2465-46D1-B890-5C4ED83B14C2}"/>
</file>

<file path=customXml/itemProps2.xml><?xml version="1.0" encoding="utf-8"?>
<ds:datastoreItem xmlns:ds="http://schemas.openxmlformats.org/officeDocument/2006/customXml" ds:itemID="{ED248D39-2B87-4655-9745-87F066EA1E3D}"/>
</file>

<file path=customXml/itemProps3.xml><?xml version="1.0" encoding="utf-8"?>
<ds:datastoreItem xmlns:ds="http://schemas.openxmlformats.org/officeDocument/2006/customXml" ds:itemID="{037028E9-285F-4499-B22F-E574A905DD53}"/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702</Words>
  <Application>Microsoft Office PowerPoint</Application>
  <PresentationFormat>Widescreen</PresentationFormat>
  <Paragraphs>219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Rockwell Extra Bold</vt:lpstr>
      <vt:lpstr>Wingdings</vt:lpstr>
      <vt:lpstr>Wood Type</vt:lpstr>
      <vt:lpstr>Regulatory Tools for Implementation </vt:lpstr>
      <vt:lpstr>The Comprehensive Plan </vt:lpstr>
      <vt:lpstr>From Plan to Implementation</vt:lpstr>
      <vt:lpstr>PowerPoint Presentation</vt:lpstr>
      <vt:lpstr>The Zoning Ordinance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Enforcement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Regulatory Tools for Implementation</dc:title>
  <dc:creator>Forgey, Paul</dc:creator>
  <cp:lastModifiedBy>Daniel Gaddis</cp:lastModifiedBy>
  <cp:revision>12</cp:revision>
  <dcterms:created xsi:type="dcterms:W3CDTF">2019-11-05T20:37:40Z</dcterms:created>
  <dcterms:modified xsi:type="dcterms:W3CDTF">2024-02-26T20:42:37Z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0x010100D37C74CD05501549A121BB007AA3C671</vt:lpwstr>
  </property>
</Properties>
</file>