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5" r:id="rId5"/>
    <p:sldMasterId id="2147483798" r:id="rId6"/>
    <p:sldMasterId id="2147483846" r:id="rId7"/>
    <p:sldMasterId id="2147483870" r:id="rId8"/>
  </p:sldMasterIdLst>
  <p:notesMasterIdLst>
    <p:notesMasterId r:id="rId67"/>
  </p:notesMasterIdLst>
  <p:sldIdLst>
    <p:sldId id="302" r:id="rId9"/>
    <p:sldId id="2135" r:id="rId10"/>
    <p:sldId id="2215" r:id="rId11"/>
    <p:sldId id="2225" r:id="rId12"/>
    <p:sldId id="2154" r:id="rId13"/>
    <p:sldId id="2155" r:id="rId14"/>
    <p:sldId id="2156" r:id="rId15"/>
    <p:sldId id="2157" r:id="rId16"/>
    <p:sldId id="2158" r:id="rId17"/>
    <p:sldId id="2226" r:id="rId18"/>
    <p:sldId id="2160" r:id="rId19"/>
    <p:sldId id="2161" r:id="rId20"/>
    <p:sldId id="2162" r:id="rId21"/>
    <p:sldId id="2163" r:id="rId22"/>
    <p:sldId id="2123" r:id="rId23"/>
    <p:sldId id="2125" r:id="rId24"/>
    <p:sldId id="2164" r:id="rId25"/>
    <p:sldId id="2165" r:id="rId26"/>
    <p:sldId id="258" r:id="rId27"/>
    <p:sldId id="2199" r:id="rId28"/>
    <p:sldId id="2228" r:id="rId29"/>
    <p:sldId id="257" r:id="rId30"/>
    <p:sldId id="2200" r:id="rId31"/>
    <p:sldId id="2201" r:id="rId32"/>
    <p:sldId id="2202" r:id="rId33"/>
    <p:sldId id="2203" r:id="rId34"/>
    <p:sldId id="2204" r:id="rId35"/>
    <p:sldId id="2213" r:id="rId36"/>
    <p:sldId id="266" r:id="rId37"/>
    <p:sldId id="2139" r:id="rId38"/>
    <p:sldId id="2222" r:id="rId39"/>
    <p:sldId id="2223" r:id="rId40"/>
    <p:sldId id="2087" r:id="rId41"/>
    <p:sldId id="2145" r:id="rId42"/>
    <p:sldId id="2146" r:id="rId43"/>
    <p:sldId id="2147" r:id="rId44"/>
    <p:sldId id="2149" r:id="rId45"/>
    <p:sldId id="2208" r:id="rId46"/>
    <p:sldId id="2209" r:id="rId47"/>
    <p:sldId id="2210" r:id="rId48"/>
    <p:sldId id="2214" r:id="rId49"/>
    <p:sldId id="2216" r:id="rId50"/>
    <p:sldId id="2089" r:id="rId51"/>
    <p:sldId id="2090" r:id="rId52"/>
    <p:sldId id="2198" r:id="rId53"/>
    <p:sldId id="2221" r:id="rId54"/>
    <p:sldId id="2093" r:id="rId55"/>
    <p:sldId id="2070" r:id="rId56"/>
    <p:sldId id="2232" r:id="rId57"/>
    <p:sldId id="2224" r:id="rId58"/>
    <p:sldId id="2194" r:id="rId59"/>
    <p:sldId id="2184" r:id="rId60"/>
    <p:sldId id="2230" r:id="rId61"/>
    <p:sldId id="2187" r:id="rId62"/>
    <p:sldId id="2046" r:id="rId63"/>
    <p:sldId id="2206" r:id="rId64"/>
    <p:sldId id="2227" r:id="rId65"/>
    <p:sldId id="298" r:id="rId66"/>
  </p:sldIdLst>
  <p:sldSz cx="12192000" cy="6858000"/>
  <p:notesSz cx="6858000" cy="9144000"/>
  <p:custDataLst>
    <p:tags r:id="rId6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129489-2710-2E4D-EC5D-4D353556F459}" name="Brittney Hickom" initials="BH" userId="S::brittney.hickom@dca.ga.gov::9ab811d9-63a9-43e0-a965-78790b7ac4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79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D685C8-A41A-42EB-A259-716B24A12D81}" v="359" dt="2026-09-23T18:39:10.7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viewProps" Target="view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4.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S::shayla.moultrie@dca.ga.gov::7ddb665b-374b-497a-a2f2-9a9ce5cb8b69" providerId="AD" clId="Web-{9CC5C1DD-F81C-5278-AF82-59DC67D39BDE}"/>
    <pc:docChg chg="modSld">
      <pc:chgData name="Shayla Moultrie" userId="S::shayla.moultrie@dca.ga.gov::7ddb665b-374b-497a-a2f2-9a9ce5cb8b69" providerId="AD" clId="Web-{9CC5C1DD-F81C-5278-AF82-59DC67D39BDE}" dt="2026-09-23T18:38:49.049" v="0" actId="1076"/>
      <pc:docMkLst>
        <pc:docMk/>
      </pc:docMkLst>
      <pc:sldChg chg="modSp">
        <pc:chgData name="Shayla Moultrie" userId="S::shayla.moultrie@dca.ga.gov::7ddb665b-374b-497a-a2f2-9a9ce5cb8b69" providerId="AD" clId="Web-{9CC5C1DD-F81C-5278-AF82-59DC67D39BDE}" dt="2026-09-23T18:38:49.049" v="0" actId="1076"/>
        <pc:sldMkLst>
          <pc:docMk/>
          <pc:sldMk cId="2344771684" sldId="2225"/>
        </pc:sldMkLst>
        <pc:graphicFrameChg chg="mod">
          <ac:chgData name="Shayla Moultrie" userId="S::shayla.moultrie@dca.ga.gov::7ddb665b-374b-497a-a2f2-9a9ce5cb8b69" providerId="AD" clId="Web-{9CC5C1DD-F81C-5278-AF82-59DC67D39BDE}" dt="2026-09-23T18:38:49.049" v="0" actId="1076"/>
          <ac:graphicFrameMkLst>
            <pc:docMk/>
            <pc:sldMk cId="2344771684" sldId="2225"/>
            <ac:graphicFrameMk id="4" creationId="{CC1013B9-3DE5-BDAF-0BAA-A49469452274}"/>
          </ac:graphicFrameMkLst>
        </pc:graphicFrameChg>
      </pc:sldChg>
    </pc:docChg>
  </pc:docChgLst>
  <pc:docChgLst>
    <pc:chgData name="Shayla Moultrie" userId="7ddb665b-374b-497a-a2f2-9a9ce5cb8b69" providerId="ADAL" clId="{CC4FE165-A318-4C04-B4A8-CF94A31F1B73}"/>
    <pc:docChg chg="undo redo custSel modSld delMainMaster modMainMaster">
      <pc:chgData name="Shayla Moultrie" userId="7ddb665b-374b-497a-a2f2-9a9ce5cb8b69" providerId="ADAL" clId="{CC4FE165-A318-4C04-B4A8-CF94A31F1B73}" dt="2026-09-23T18:39:10.743" v="345"/>
      <pc:docMkLst>
        <pc:docMk/>
      </pc:docMkLst>
      <pc:sldChg chg="modSp mod">
        <pc:chgData name="Shayla Moultrie" userId="7ddb665b-374b-497a-a2f2-9a9ce5cb8b69" providerId="ADAL" clId="{CC4FE165-A318-4C04-B4A8-CF94A31F1B73}" dt="2026-09-23T18:00:17.396" v="72" actId="255"/>
        <pc:sldMkLst>
          <pc:docMk/>
          <pc:sldMk cId="0" sldId="257"/>
        </pc:sldMkLst>
        <pc:spChg chg="mod">
          <ac:chgData name="Shayla Moultrie" userId="7ddb665b-374b-497a-a2f2-9a9ce5cb8b69" providerId="ADAL" clId="{CC4FE165-A318-4C04-B4A8-CF94A31F1B73}" dt="2026-09-23T18:00:17.396" v="72" actId="255"/>
          <ac:spMkLst>
            <pc:docMk/>
            <pc:sldMk cId="0" sldId="257"/>
            <ac:spMk id="2" creationId="{00000000-0000-0000-0000-000000000000}"/>
          </ac:spMkLst>
        </pc:spChg>
      </pc:sldChg>
      <pc:sldChg chg="addSp delSp modSp mod modClrScheme chgLayout">
        <pc:chgData name="Shayla Moultrie" userId="7ddb665b-374b-497a-a2f2-9a9ce5cb8b69" providerId="ADAL" clId="{CC4FE165-A318-4C04-B4A8-CF94A31F1B73}" dt="2026-09-23T18:36:41.551" v="333" actId="948"/>
        <pc:sldMkLst>
          <pc:docMk/>
          <pc:sldMk cId="3611863300" sldId="258"/>
        </pc:sldMkLst>
        <pc:spChg chg="add mod ord">
          <ac:chgData name="Shayla Moultrie" userId="7ddb665b-374b-497a-a2f2-9a9ce5cb8b69" providerId="ADAL" clId="{CC4FE165-A318-4C04-B4A8-CF94A31F1B73}" dt="2026-09-23T18:36:07.339" v="324" actId="700"/>
          <ac:spMkLst>
            <pc:docMk/>
            <pc:sldMk cId="3611863300" sldId="258"/>
            <ac:spMk id="3" creationId="{6629A6BA-B176-373B-A19A-08625D1AA0C0}"/>
          </ac:spMkLst>
        </pc:spChg>
        <pc:spChg chg="add mod ord">
          <ac:chgData name="Shayla Moultrie" userId="7ddb665b-374b-497a-a2f2-9a9ce5cb8b69" providerId="ADAL" clId="{CC4FE165-A318-4C04-B4A8-CF94A31F1B73}" dt="2026-09-23T18:36:41.551" v="333" actId="948"/>
          <ac:spMkLst>
            <pc:docMk/>
            <pc:sldMk cId="3611863300" sldId="258"/>
            <ac:spMk id="4" creationId="{E0EF9285-55E0-8187-747E-EB364CB998D7}"/>
          </ac:spMkLst>
        </pc:spChg>
      </pc:sldChg>
      <pc:sldChg chg="modSp mod">
        <pc:chgData name="Shayla Moultrie" userId="7ddb665b-374b-497a-a2f2-9a9ce5cb8b69" providerId="ADAL" clId="{CC4FE165-A318-4C04-B4A8-CF94A31F1B73}" dt="2026-09-23T17:59:48.729" v="67" actId="122"/>
        <pc:sldMkLst>
          <pc:docMk/>
          <pc:sldMk cId="0" sldId="266"/>
        </pc:sldMkLst>
        <pc:spChg chg="mod">
          <ac:chgData name="Shayla Moultrie" userId="7ddb665b-374b-497a-a2f2-9a9ce5cb8b69" providerId="ADAL" clId="{CC4FE165-A318-4C04-B4A8-CF94A31F1B73}" dt="2026-09-23T17:59:48.729" v="67" actId="122"/>
          <ac:spMkLst>
            <pc:docMk/>
            <pc:sldMk cId="0" sldId="266"/>
            <ac:spMk id="2" creationId="{00000000-0000-0000-0000-000000000000}"/>
          </ac:spMkLst>
        </pc:spChg>
        <pc:spChg chg="mod">
          <ac:chgData name="Shayla Moultrie" userId="7ddb665b-374b-497a-a2f2-9a9ce5cb8b69" providerId="ADAL" clId="{CC4FE165-A318-4C04-B4A8-CF94A31F1B73}" dt="2026-09-23T17:51:45.588" v="37" actId="12"/>
          <ac:spMkLst>
            <pc:docMk/>
            <pc:sldMk cId="0" sldId="266"/>
            <ac:spMk id="3" creationId="{00000000-0000-0000-0000-000000000000}"/>
          </ac:spMkLst>
        </pc:spChg>
      </pc:sldChg>
      <pc:sldChg chg="modSp mod">
        <pc:chgData name="Shayla Moultrie" userId="7ddb665b-374b-497a-a2f2-9a9ce5cb8b69" providerId="ADAL" clId="{CC4FE165-A318-4C04-B4A8-CF94A31F1B73}" dt="2026-09-23T18:38:13.592" v="343" actId="20577"/>
        <pc:sldMkLst>
          <pc:docMk/>
          <pc:sldMk cId="4149989315" sldId="302"/>
        </pc:sldMkLst>
        <pc:spChg chg="mod">
          <ac:chgData name="Shayla Moultrie" userId="7ddb665b-374b-497a-a2f2-9a9ce5cb8b69" providerId="ADAL" clId="{CC4FE165-A318-4C04-B4A8-CF94A31F1B73}" dt="2026-09-23T18:38:13.592" v="343" actId="20577"/>
          <ac:spMkLst>
            <pc:docMk/>
            <pc:sldMk cId="4149989315" sldId="302"/>
            <ac:spMk id="2" creationId="{C06D3226-DB0B-4933-A1F4-DF7920A2AB2B}"/>
          </ac:spMkLst>
        </pc:spChg>
      </pc:sldChg>
      <pc:sldChg chg="modSp mod">
        <pc:chgData name="Shayla Moultrie" userId="7ddb665b-374b-497a-a2f2-9a9ce5cb8b69" providerId="ADAL" clId="{CC4FE165-A318-4C04-B4A8-CF94A31F1B73}" dt="2026-09-23T18:10:39.685" v="140" actId="207"/>
        <pc:sldMkLst>
          <pc:docMk/>
          <pc:sldMk cId="1522796678" sldId="2046"/>
        </pc:sldMkLst>
        <pc:spChg chg="mod">
          <ac:chgData name="Shayla Moultrie" userId="7ddb665b-374b-497a-a2f2-9a9ce5cb8b69" providerId="ADAL" clId="{CC4FE165-A318-4C04-B4A8-CF94A31F1B73}" dt="2026-09-23T18:10:39.685" v="140" actId="207"/>
          <ac:spMkLst>
            <pc:docMk/>
            <pc:sldMk cId="1522796678" sldId="2046"/>
            <ac:spMk id="3" creationId="{52477A3B-7E93-4710-971C-F4D982EBBE07}"/>
          </ac:spMkLst>
        </pc:spChg>
      </pc:sldChg>
      <pc:sldChg chg="modSp mod modClrScheme chgLayout">
        <pc:chgData name="Shayla Moultrie" userId="7ddb665b-374b-497a-a2f2-9a9ce5cb8b69" providerId="ADAL" clId="{CC4FE165-A318-4C04-B4A8-CF94A31F1B73}" dt="2026-09-23T18:02:48.369" v="87" actId="700"/>
        <pc:sldMkLst>
          <pc:docMk/>
          <pc:sldMk cId="2765547978" sldId="2087"/>
        </pc:sldMkLst>
        <pc:spChg chg="mod ord">
          <ac:chgData name="Shayla Moultrie" userId="7ddb665b-374b-497a-a2f2-9a9ce5cb8b69" providerId="ADAL" clId="{CC4FE165-A318-4C04-B4A8-CF94A31F1B73}" dt="2026-09-23T18:02:48.369" v="87" actId="700"/>
          <ac:spMkLst>
            <pc:docMk/>
            <pc:sldMk cId="2765547978" sldId="2087"/>
            <ac:spMk id="2" creationId="{77E54858-FC69-4BB6-A47C-2FD48C34EE60}"/>
          </ac:spMkLst>
        </pc:spChg>
        <pc:spChg chg="mod ord">
          <ac:chgData name="Shayla Moultrie" userId="7ddb665b-374b-497a-a2f2-9a9ce5cb8b69" providerId="ADAL" clId="{CC4FE165-A318-4C04-B4A8-CF94A31F1B73}" dt="2026-09-23T18:02:48.369" v="87" actId="700"/>
          <ac:spMkLst>
            <pc:docMk/>
            <pc:sldMk cId="2765547978" sldId="2087"/>
            <ac:spMk id="5" creationId="{220933D3-DE73-4E89-AE73-11C4E72E6527}"/>
          </ac:spMkLst>
        </pc:spChg>
      </pc:sldChg>
      <pc:sldChg chg="modSp mod modClrScheme chgLayout">
        <pc:chgData name="Shayla Moultrie" userId="7ddb665b-374b-497a-a2f2-9a9ce5cb8b69" providerId="ADAL" clId="{CC4FE165-A318-4C04-B4A8-CF94A31F1B73}" dt="2026-09-23T18:06:17.946" v="116" actId="700"/>
        <pc:sldMkLst>
          <pc:docMk/>
          <pc:sldMk cId="937085932" sldId="2089"/>
        </pc:sldMkLst>
        <pc:spChg chg="mod ord">
          <ac:chgData name="Shayla Moultrie" userId="7ddb665b-374b-497a-a2f2-9a9ce5cb8b69" providerId="ADAL" clId="{CC4FE165-A318-4C04-B4A8-CF94A31F1B73}" dt="2026-09-23T18:06:17.946" v="116" actId="700"/>
          <ac:spMkLst>
            <pc:docMk/>
            <pc:sldMk cId="937085932" sldId="2089"/>
            <ac:spMk id="5" creationId="{220933D3-DE73-4E89-AE73-11C4E72E6527}"/>
          </ac:spMkLst>
        </pc:spChg>
        <pc:spChg chg="mod ord">
          <ac:chgData name="Shayla Moultrie" userId="7ddb665b-374b-497a-a2f2-9a9ce5cb8b69" providerId="ADAL" clId="{CC4FE165-A318-4C04-B4A8-CF94A31F1B73}" dt="2026-09-23T18:06:17.946" v="116" actId="700"/>
          <ac:spMkLst>
            <pc:docMk/>
            <pc:sldMk cId="937085932" sldId="2089"/>
            <ac:spMk id="23" creationId="{A481EC21-E092-4A78-89D3-E2B4E19AC5A5}"/>
          </ac:spMkLst>
        </pc:spChg>
      </pc:sldChg>
      <pc:sldChg chg="modSp mod modClrScheme chgLayout">
        <pc:chgData name="Shayla Moultrie" userId="7ddb665b-374b-497a-a2f2-9a9ce5cb8b69" providerId="ADAL" clId="{CC4FE165-A318-4C04-B4A8-CF94A31F1B73}" dt="2026-09-23T18:27:06.011" v="257" actId="404"/>
        <pc:sldMkLst>
          <pc:docMk/>
          <pc:sldMk cId="1105608878" sldId="2093"/>
        </pc:sldMkLst>
        <pc:spChg chg="mod ord">
          <ac:chgData name="Shayla Moultrie" userId="7ddb665b-374b-497a-a2f2-9a9ce5cb8b69" providerId="ADAL" clId="{CC4FE165-A318-4C04-B4A8-CF94A31F1B73}" dt="2026-09-23T18:27:06.011" v="257" actId="404"/>
          <ac:spMkLst>
            <pc:docMk/>
            <pc:sldMk cId="1105608878" sldId="2093"/>
            <ac:spMk id="2" creationId="{AED6B00C-79EA-4EF4-98F6-D50722C543A2}"/>
          </ac:spMkLst>
        </pc:spChg>
        <pc:spChg chg="mod ord">
          <ac:chgData name="Shayla Moultrie" userId="7ddb665b-374b-497a-a2f2-9a9ce5cb8b69" providerId="ADAL" clId="{CC4FE165-A318-4C04-B4A8-CF94A31F1B73}" dt="2026-09-23T18:06:56.625" v="121" actId="700"/>
          <ac:spMkLst>
            <pc:docMk/>
            <pc:sldMk cId="1105608878" sldId="2093"/>
            <ac:spMk id="3" creationId="{0940AA46-3C05-4685-A665-D7AF3132F061}"/>
          </ac:spMkLst>
        </pc:spChg>
      </pc:sldChg>
      <pc:sldChg chg="modSp mod modClrScheme chgLayout">
        <pc:chgData name="Shayla Moultrie" userId="7ddb665b-374b-497a-a2f2-9a9ce5cb8b69" providerId="ADAL" clId="{CC4FE165-A318-4C04-B4A8-CF94A31F1B73}" dt="2026-09-23T18:31:53.331" v="297" actId="27636"/>
        <pc:sldMkLst>
          <pc:docMk/>
          <pc:sldMk cId="479445887" sldId="2123"/>
        </pc:sldMkLst>
        <pc:spChg chg="mod ord">
          <ac:chgData name="Shayla Moultrie" userId="7ddb665b-374b-497a-a2f2-9a9ce5cb8b69" providerId="ADAL" clId="{CC4FE165-A318-4C04-B4A8-CF94A31F1B73}" dt="2026-09-23T18:31:53.331" v="297" actId="27636"/>
          <ac:spMkLst>
            <pc:docMk/>
            <pc:sldMk cId="479445887" sldId="2123"/>
            <ac:spMk id="2" creationId="{E2240FE9-6B97-E69F-3720-51C4102E24B5}"/>
          </ac:spMkLst>
        </pc:spChg>
        <pc:spChg chg="mod ord">
          <ac:chgData name="Shayla Moultrie" userId="7ddb665b-374b-497a-a2f2-9a9ce5cb8b69" providerId="ADAL" clId="{CC4FE165-A318-4C04-B4A8-CF94A31F1B73}" dt="2026-09-23T18:31:53.295" v="296" actId="700"/>
          <ac:spMkLst>
            <pc:docMk/>
            <pc:sldMk cId="479445887" sldId="2123"/>
            <ac:spMk id="3" creationId="{68954E3E-2F34-CB22-D6C6-078698AA36EF}"/>
          </ac:spMkLst>
        </pc:spChg>
      </pc:sldChg>
      <pc:sldChg chg="modSp mod modClrScheme chgLayout">
        <pc:chgData name="Shayla Moultrie" userId="7ddb665b-374b-497a-a2f2-9a9ce5cb8b69" providerId="ADAL" clId="{CC4FE165-A318-4C04-B4A8-CF94A31F1B73}" dt="2026-09-23T18:31:49.652" v="295" actId="700"/>
        <pc:sldMkLst>
          <pc:docMk/>
          <pc:sldMk cId="2447732412" sldId="2125"/>
        </pc:sldMkLst>
        <pc:spChg chg="mod ord">
          <ac:chgData name="Shayla Moultrie" userId="7ddb665b-374b-497a-a2f2-9a9ce5cb8b69" providerId="ADAL" clId="{CC4FE165-A318-4C04-B4A8-CF94A31F1B73}" dt="2026-09-23T18:31:49.652" v="295" actId="700"/>
          <ac:spMkLst>
            <pc:docMk/>
            <pc:sldMk cId="2447732412" sldId="2125"/>
            <ac:spMk id="2" creationId="{F027AA5C-228F-523F-AC4B-E4A65BB01C26}"/>
          </ac:spMkLst>
        </pc:spChg>
        <pc:spChg chg="mod ord">
          <ac:chgData name="Shayla Moultrie" userId="7ddb665b-374b-497a-a2f2-9a9ce5cb8b69" providerId="ADAL" clId="{CC4FE165-A318-4C04-B4A8-CF94A31F1B73}" dt="2026-09-23T18:31:49.652" v="295" actId="700"/>
          <ac:spMkLst>
            <pc:docMk/>
            <pc:sldMk cId="2447732412" sldId="2125"/>
            <ac:spMk id="3" creationId="{3A6B7E9E-0AFE-542D-E0E0-838DD36A6C4B}"/>
          </ac:spMkLst>
        </pc:spChg>
      </pc:sldChg>
      <pc:sldChg chg="modSp mod">
        <pc:chgData name="Shayla Moultrie" userId="7ddb665b-374b-497a-a2f2-9a9ce5cb8b69" providerId="ADAL" clId="{CC4FE165-A318-4C04-B4A8-CF94A31F1B73}" dt="2026-09-23T18:28:19.478" v="268" actId="403"/>
        <pc:sldMkLst>
          <pc:docMk/>
          <pc:sldMk cId="3726045559" sldId="2135"/>
        </pc:sldMkLst>
        <pc:spChg chg="mod">
          <ac:chgData name="Shayla Moultrie" userId="7ddb665b-374b-497a-a2f2-9a9ce5cb8b69" providerId="ADAL" clId="{CC4FE165-A318-4C04-B4A8-CF94A31F1B73}" dt="2026-09-23T18:28:19.478" v="268" actId="403"/>
          <ac:spMkLst>
            <pc:docMk/>
            <pc:sldMk cId="3726045559" sldId="2135"/>
            <ac:spMk id="6" creationId="{D1BCED3A-E7FB-B1FC-3C62-877B94AFB11F}"/>
          </ac:spMkLst>
        </pc:spChg>
      </pc:sldChg>
      <pc:sldChg chg="modSp mod">
        <pc:chgData name="Shayla Moultrie" userId="7ddb665b-374b-497a-a2f2-9a9ce5cb8b69" providerId="ADAL" clId="{CC4FE165-A318-4C04-B4A8-CF94A31F1B73}" dt="2026-09-23T17:55:34.191" v="41" actId="2711"/>
        <pc:sldMkLst>
          <pc:docMk/>
          <pc:sldMk cId="0" sldId="2139"/>
        </pc:sldMkLst>
        <pc:spChg chg="mod">
          <ac:chgData name="Shayla Moultrie" userId="7ddb665b-374b-497a-a2f2-9a9ce5cb8b69" providerId="ADAL" clId="{CC4FE165-A318-4C04-B4A8-CF94A31F1B73}" dt="2026-09-23T17:55:34.191" v="41" actId="2711"/>
          <ac:spMkLst>
            <pc:docMk/>
            <pc:sldMk cId="0" sldId="2139"/>
            <ac:spMk id="2" creationId="{00000000-0000-0000-0000-000000000000}"/>
          </ac:spMkLst>
        </pc:spChg>
        <pc:spChg chg="mod">
          <ac:chgData name="Shayla Moultrie" userId="7ddb665b-374b-497a-a2f2-9a9ce5cb8b69" providerId="ADAL" clId="{CC4FE165-A318-4C04-B4A8-CF94A31F1B73}" dt="2026-09-23T17:55:34.191" v="41" actId="2711"/>
          <ac:spMkLst>
            <pc:docMk/>
            <pc:sldMk cId="0" sldId="2139"/>
            <ac:spMk id="3" creationId="{00000000-0000-0000-0000-000000000000}"/>
          </ac:spMkLst>
        </pc:spChg>
        <pc:spChg chg="mod">
          <ac:chgData name="Shayla Moultrie" userId="7ddb665b-374b-497a-a2f2-9a9ce5cb8b69" providerId="ADAL" clId="{CC4FE165-A318-4C04-B4A8-CF94A31F1B73}" dt="2026-09-23T17:55:34.191" v="41" actId="2711"/>
          <ac:spMkLst>
            <pc:docMk/>
            <pc:sldMk cId="0" sldId="2139"/>
            <ac:spMk id="5" creationId="{00000000-0000-0000-0000-000000000000}"/>
          </ac:spMkLst>
        </pc:spChg>
        <pc:spChg chg="mod">
          <ac:chgData name="Shayla Moultrie" userId="7ddb665b-374b-497a-a2f2-9a9ce5cb8b69" providerId="ADAL" clId="{CC4FE165-A318-4C04-B4A8-CF94A31F1B73}" dt="2026-09-23T17:55:34.191" v="41" actId="2711"/>
          <ac:spMkLst>
            <pc:docMk/>
            <pc:sldMk cId="0" sldId="2139"/>
            <ac:spMk id="6" creationId="{00000000-0000-0000-0000-000000000000}"/>
          </ac:spMkLst>
        </pc:spChg>
        <pc:spChg chg="mod">
          <ac:chgData name="Shayla Moultrie" userId="7ddb665b-374b-497a-a2f2-9a9ce5cb8b69" providerId="ADAL" clId="{CC4FE165-A318-4C04-B4A8-CF94A31F1B73}" dt="2026-09-23T17:55:34.191" v="41" actId="2711"/>
          <ac:spMkLst>
            <pc:docMk/>
            <pc:sldMk cId="0" sldId="2139"/>
            <ac:spMk id="7" creationId="{00000000-0000-0000-0000-000000000000}"/>
          </ac:spMkLst>
        </pc:spChg>
      </pc:sldChg>
      <pc:sldChg chg="addSp delSp modSp mod delAnim chgLayout">
        <pc:chgData name="Shayla Moultrie" userId="7ddb665b-374b-497a-a2f2-9a9ce5cb8b69" providerId="ADAL" clId="{CC4FE165-A318-4C04-B4A8-CF94A31F1B73}" dt="2026-09-23T18:03:58.878" v="96" actId="403"/>
        <pc:sldMkLst>
          <pc:docMk/>
          <pc:sldMk cId="0" sldId="2149"/>
        </pc:sldMkLst>
        <pc:spChg chg="add mod ord">
          <ac:chgData name="Shayla Moultrie" userId="7ddb665b-374b-497a-a2f2-9a9ce5cb8b69" providerId="ADAL" clId="{CC4FE165-A318-4C04-B4A8-CF94A31F1B73}" dt="2026-09-23T18:03:38.952" v="94" actId="12"/>
          <ac:spMkLst>
            <pc:docMk/>
            <pc:sldMk cId="0" sldId="2149"/>
            <ac:spMk id="2" creationId="{7007EA8D-53F4-61AA-9652-6C0A848F65C4}"/>
          </ac:spMkLst>
        </pc:spChg>
        <pc:spChg chg="mod ord">
          <ac:chgData name="Shayla Moultrie" userId="7ddb665b-374b-497a-a2f2-9a9ce5cb8b69" providerId="ADAL" clId="{CC4FE165-A318-4C04-B4A8-CF94A31F1B73}" dt="2026-09-23T18:03:58.878" v="96" actId="403"/>
          <ac:spMkLst>
            <pc:docMk/>
            <pc:sldMk cId="0" sldId="2149"/>
            <ac:spMk id="21" creationId="{00000000-0000-0000-0000-000000000000}"/>
          </ac:spMkLst>
        </pc:spChg>
      </pc:sldChg>
      <pc:sldChg chg="modSp mod">
        <pc:chgData name="Shayla Moultrie" userId="7ddb665b-374b-497a-a2f2-9a9ce5cb8b69" providerId="ADAL" clId="{CC4FE165-A318-4C04-B4A8-CF94A31F1B73}" dt="2026-09-23T17:48:23.111" v="19" actId="207"/>
        <pc:sldMkLst>
          <pc:docMk/>
          <pc:sldMk cId="1524559330" sldId="2154"/>
        </pc:sldMkLst>
        <pc:spChg chg="mod">
          <ac:chgData name="Shayla Moultrie" userId="7ddb665b-374b-497a-a2f2-9a9ce5cb8b69" providerId="ADAL" clId="{CC4FE165-A318-4C04-B4A8-CF94A31F1B73}" dt="2026-09-23T17:48:23.111" v="19" actId="207"/>
          <ac:spMkLst>
            <pc:docMk/>
            <pc:sldMk cId="1524559330" sldId="2154"/>
            <ac:spMk id="5" creationId="{6B2A4681-02E8-7820-D389-9F2137036A98}"/>
          </ac:spMkLst>
        </pc:spChg>
      </pc:sldChg>
      <pc:sldChg chg="modSp mod">
        <pc:chgData name="Shayla Moultrie" userId="7ddb665b-374b-497a-a2f2-9a9ce5cb8b69" providerId="ADAL" clId="{CC4FE165-A318-4C04-B4A8-CF94A31F1B73}" dt="2026-09-23T17:48:34.830" v="20" actId="207"/>
        <pc:sldMkLst>
          <pc:docMk/>
          <pc:sldMk cId="1782364493" sldId="2155"/>
        </pc:sldMkLst>
        <pc:spChg chg="mod">
          <ac:chgData name="Shayla Moultrie" userId="7ddb665b-374b-497a-a2f2-9a9ce5cb8b69" providerId="ADAL" clId="{CC4FE165-A318-4C04-B4A8-CF94A31F1B73}" dt="2026-09-23T17:48:34.830" v="20" actId="207"/>
          <ac:spMkLst>
            <pc:docMk/>
            <pc:sldMk cId="1782364493" sldId="2155"/>
            <ac:spMk id="5" creationId="{E5EF6F45-01C0-9F88-8B88-D7540F3C2C36}"/>
          </ac:spMkLst>
        </pc:spChg>
      </pc:sldChg>
      <pc:sldChg chg="modSp mod">
        <pc:chgData name="Shayla Moultrie" userId="7ddb665b-374b-497a-a2f2-9a9ce5cb8b69" providerId="ADAL" clId="{CC4FE165-A318-4C04-B4A8-CF94A31F1B73}" dt="2026-09-23T17:48:48.712" v="21" actId="207"/>
        <pc:sldMkLst>
          <pc:docMk/>
          <pc:sldMk cId="209297607" sldId="2156"/>
        </pc:sldMkLst>
        <pc:spChg chg="mod">
          <ac:chgData name="Shayla Moultrie" userId="7ddb665b-374b-497a-a2f2-9a9ce5cb8b69" providerId="ADAL" clId="{CC4FE165-A318-4C04-B4A8-CF94A31F1B73}" dt="2026-09-23T17:48:48.712" v="21" actId="207"/>
          <ac:spMkLst>
            <pc:docMk/>
            <pc:sldMk cId="209297607" sldId="2156"/>
            <ac:spMk id="4" creationId="{B0170026-EACC-96E6-6FDE-C83CD7E0C30C}"/>
          </ac:spMkLst>
        </pc:spChg>
      </pc:sldChg>
      <pc:sldChg chg="modSp mod">
        <pc:chgData name="Shayla Moultrie" userId="7ddb665b-374b-497a-a2f2-9a9ce5cb8b69" providerId="ADAL" clId="{CC4FE165-A318-4C04-B4A8-CF94A31F1B73}" dt="2026-09-23T17:49:19.491" v="24" actId="1076"/>
        <pc:sldMkLst>
          <pc:docMk/>
          <pc:sldMk cId="2228397649" sldId="2157"/>
        </pc:sldMkLst>
        <pc:spChg chg="mod">
          <ac:chgData name="Shayla Moultrie" userId="7ddb665b-374b-497a-a2f2-9a9ce5cb8b69" providerId="ADAL" clId="{CC4FE165-A318-4C04-B4A8-CF94A31F1B73}" dt="2026-09-23T17:49:06.288" v="22" actId="2711"/>
          <ac:spMkLst>
            <pc:docMk/>
            <pc:sldMk cId="2228397649" sldId="2157"/>
            <ac:spMk id="2" creationId="{B91B925E-D750-691B-91AF-247F09B78E4A}"/>
          </ac:spMkLst>
        </pc:spChg>
        <pc:picChg chg="mod">
          <ac:chgData name="Shayla Moultrie" userId="7ddb665b-374b-497a-a2f2-9a9ce5cb8b69" providerId="ADAL" clId="{CC4FE165-A318-4C04-B4A8-CF94A31F1B73}" dt="2026-09-23T17:49:19.491" v="24" actId="1076"/>
          <ac:picMkLst>
            <pc:docMk/>
            <pc:sldMk cId="2228397649" sldId="2157"/>
            <ac:picMk id="4" creationId="{389BA095-D080-5DF0-DEB5-0C085DDB7A45}"/>
          </ac:picMkLst>
        </pc:picChg>
      </pc:sldChg>
      <pc:sldChg chg="modSp mod modClrScheme chgLayout">
        <pc:chgData name="Shayla Moultrie" userId="7ddb665b-374b-497a-a2f2-9a9ce5cb8b69" providerId="ADAL" clId="{CC4FE165-A318-4C04-B4A8-CF94A31F1B73}" dt="2026-09-23T18:30:25.629" v="282" actId="948"/>
        <pc:sldMkLst>
          <pc:docMk/>
          <pc:sldMk cId="2466101918" sldId="2160"/>
        </pc:sldMkLst>
        <pc:spChg chg="mod ord">
          <ac:chgData name="Shayla Moultrie" userId="7ddb665b-374b-497a-a2f2-9a9ce5cb8b69" providerId="ADAL" clId="{CC4FE165-A318-4C04-B4A8-CF94A31F1B73}" dt="2026-09-23T18:29:15.151" v="272" actId="700"/>
          <ac:spMkLst>
            <pc:docMk/>
            <pc:sldMk cId="2466101918" sldId="2160"/>
            <ac:spMk id="6" creationId="{09FE75DF-448C-8AFB-2120-5CD8B7F40B96}"/>
          </ac:spMkLst>
        </pc:spChg>
        <pc:spChg chg="mod ord">
          <ac:chgData name="Shayla Moultrie" userId="7ddb665b-374b-497a-a2f2-9a9ce5cb8b69" providerId="ADAL" clId="{CC4FE165-A318-4C04-B4A8-CF94A31F1B73}" dt="2026-09-23T18:30:25.629" v="282" actId="948"/>
          <ac:spMkLst>
            <pc:docMk/>
            <pc:sldMk cId="2466101918" sldId="2160"/>
            <ac:spMk id="11" creationId="{F8CC70D4-4354-68C3-E91D-1E9AB247B21E}"/>
          </ac:spMkLst>
        </pc:spChg>
      </pc:sldChg>
      <pc:sldChg chg="modSp mod modClrScheme chgLayout">
        <pc:chgData name="Shayla Moultrie" userId="7ddb665b-374b-497a-a2f2-9a9ce5cb8b69" providerId="ADAL" clId="{CC4FE165-A318-4C04-B4A8-CF94A31F1B73}" dt="2026-09-23T18:29:42.251" v="279" actId="14100"/>
        <pc:sldMkLst>
          <pc:docMk/>
          <pc:sldMk cId="1867155844" sldId="2161"/>
        </pc:sldMkLst>
        <pc:spChg chg="mod ord">
          <ac:chgData name="Shayla Moultrie" userId="7ddb665b-374b-497a-a2f2-9a9ce5cb8b69" providerId="ADAL" clId="{CC4FE165-A318-4C04-B4A8-CF94A31F1B73}" dt="2026-09-23T18:29:27.780" v="273" actId="700"/>
          <ac:spMkLst>
            <pc:docMk/>
            <pc:sldMk cId="1867155844" sldId="2161"/>
            <ac:spMk id="2" creationId="{88F543D3-0952-7045-7CAC-B4145129C588}"/>
          </ac:spMkLst>
        </pc:spChg>
        <pc:spChg chg="mod ord">
          <ac:chgData name="Shayla Moultrie" userId="7ddb665b-374b-497a-a2f2-9a9ce5cb8b69" providerId="ADAL" clId="{CC4FE165-A318-4C04-B4A8-CF94A31F1B73}" dt="2026-09-23T18:29:42.251" v="279" actId="14100"/>
          <ac:spMkLst>
            <pc:docMk/>
            <pc:sldMk cId="1867155844" sldId="2161"/>
            <ac:spMk id="3" creationId="{8FF71B29-1FAA-2E73-8032-1911684C9337}"/>
          </ac:spMkLst>
        </pc:spChg>
      </pc:sldChg>
      <pc:sldChg chg="modSp mod modClrScheme chgLayout">
        <pc:chgData name="Shayla Moultrie" userId="7ddb665b-374b-497a-a2f2-9a9ce5cb8b69" providerId="ADAL" clId="{CC4FE165-A318-4C04-B4A8-CF94A31F1B73}" dt="2026-09-23T18:31:37.372" v="294" actId="27636"/>
        <pc:sldMkLst>
          <pc:docMk/>
          <pc:sldMk cId="1832405063" sldId="2163"/>
        </pc:sldMkLst>
        <pc:spChg chg="mod ord">
          <ac:chgData name="Shayla Moultrie" userId="7ddb665b-374b-497a-a2f2-9a9ce5cb8b69" providerId="ADAL" clId="{CC4FE165-A318-4C04-B4A8-CF94A31F1B73}" dt="2026-09-23T18:31:37.343" v="293" actId="700"/>
          <ac:spMkLst>
            <pc:docMk/>
            <pc:sldMk cId="1832405063" sldId="2163"/>
            <ac:spMk id="5" creationId="{C1FCCC28-D72A-642B-58EE-37CFC560EFCC}"/>
          </ac:spMkLst>
        </pc:spChg>
        <pc:spChg chg="mod ord">
          <ac:chgData name="Shayla Moultrie" userId="7ddb665b-374b-497a-a2f2-9a9ce5cb8b69" providerId="ADAL" clId="{CC4FE165-A318-4C04-B4A8-CF94A31F1B73}" dt="2026-09-23T18:31:37.372" v="294" actId="27636"/>
          <ac:spMkLst>
            <pc:docMk/>
            <pc:sldMk cId="1832405063" sldId="2163"/>
            <ac:spMk id="6" creationId="{6C9FD6C8-309A-F5BB-DFF9-47FA7F99DA2F}"/>
          </ac:spMkLst>
        </pc:spChg>
      </pc:sldChg>
      <pc:sldChg chg="modSp mod">
        <pc:chgData name="Shayla Moultrie" userId="7ddb665b-374b-497a-a2f2-9a9ce5cb8b69" providerId="ADAL" clId="{CC4FE165-A318-4C04-B4A8-CF94A31F1B73}" dt="2026-09-23T18:37:18.148" v="334" actId="1076"/>
        <pc:sldMkLst>
          <pc:docMk/>
          <pc:sldMk cId="936369434" sldId="2164"/>
        </pc:sldMkLst>
        <pc:spChg chg="mod">
          <ac:chgData name="Shayla Moultrie" userId="7ddb665b-374b-497a-a2f2-9a9ce5cb8b69" providerId="ADAL" clId="{CC4FE165-A318-4C04-B4A8-CF94A31F1B73}" dt="2026-09-23T18:37:18.148" v="334" actId="1076"/>
          <ac:spMkLst>
            <pc:docMk/>
            <pc:sldMk cId="936369434" sldId="2164"/>
            <ac:spMk id="2" creationId="{F0D85DA1-1B5C-4EC9-7609-B148E38B5FF2}"/>
          </ac:spMkLst>
        </pc:spChg>
      </pc:sldChg>
      <pc:sldChg chg="modSp mod">
        <pc:chgData name="Shayla Moultrie" userId="7ddb665b-374b-497a-a2f2-9a9ce5cb8b69" providerId="ADAL" clId="{CC4FE165-A318-4C04-B4A8-CF94A31F1B73}" dt="2026-09-23T18:09:36.807" v="136" actId="122"/>
        <pc:sldMkLst>
          <pc:docMk/>
          <pc:sldMk cId="2115989400" sldId="2184"/>
        </pc:sldMkLst>
        <pc:spChg chg="mod">
          <ac:chgData name="Shayla Moultrie" userId="7ddb665b-374b-497a-a2f2-9a9ce5cb8b69" providerId="ADAL" clId="{CC4FE165-A318-4C04-B4A8-CF94A31F1B73}" dt="2026-09-23T18:09:36.807" v="136" actId="122"/>
          <ac:spMkLst>
            <pc:docMk/>
            <pc:sldMk cId="2115989400" sldId="2184"/>
            <ac:spMk id="5" creationId="{E37F5917-A3A1-4327-819C-3B27DC4A7B40}"/>
          </ac:spMkLst>
        </pc:spChg>
      </pc:sldChg>
      <pc:sldChg chg="modSp mod modClrScheme chgLayout">
        <pc:chgData name="Shayla Moultrie" userId="7ddb665b-374b-497a-a2f2-9a9ce5cb8b69" providerId="ADAL" clId="{CC4FE165-A318-4C04-B4A8-CF94A31F1B73}" dt="2026-09-23T18:09:58.312" v="138" actId="255"/>
        <pc:sldMkLst>
          <pc:docMk/>
          <pc:sldMk cId="1548414608" sldId="2187"/>
        </pc:sldMkLst>
        <pc:spChg chg="mod ord">
          <ac:chgData name="Shayla Moultrie" userId="7ddb665b-374b-497a-a2f2-9a9ce5cb8b69" providerId="ADAL" clId="{CC4FE165-A318-4C04-B4A8-CF94A31F1B73}" dt="2026-09-23T18:09:58.312" v="138" actId="255"/>
          <ac:spMkLst>
            <pc:docMk/>
            <pc:sldMk cId="1548414608" sldId="2187"/>
            <ac:spMk id="2" creationId="{AED6B00C-79EA-4EF4-98F6-D50722C543A2}"/>
          </ac:spMkLst>
        </pc:spChg>
        <pc:spChg chg="mod ord">
          <ac:chgData name="Shayla Moultrie" userId="7ddb665b-374b-497a-a2f2-9a9ce5cb8b69" providerId="ADAL" clId="{CC4FE165-A318-4C04-B4A8-CF94A31F1B73}" dt="2026-09-23T18:09:51.264" v="137" actId="700"/>
          <ac:spMkLst>
            <pc:docMk/>
            <pc:sldMk cId="1548414608" sldId="2187"/>
            <ac:spMk id="3" creationId="{0940AA46-3C05-4685-A665-D7AF3132F061}"/>
          </ac:spMkLst>
        </pc:spChg>
      </pc:sldChg>
      <pc:sldChg chg="modSp mod">
        <pc:chgData name="Shayla Moultrie" userId="7ddb665b-374b-497a-a2f2-9a9ce5cb8b69" providerId="ADAL" clId="{CC4FE165-A318-4C04-B4A8-CF94A31F1B73}" dt="2026-09-23T18:09:30.164" v="135" actId="122"/>
        <pc:sldMkLst>
          <pc:docMk/>
          <pc:sldMk cId="2568937272" sldId="2194"/>
        </pc:sldMkLst>
        <pc:spChg chg="mod">
          <ac:chgData name="Shayla Moultrie" userId="7ddb665b-374b-497a-a2f2-9a9ce5cb8b69" providerId="ADAL" clId="{CC4FE165-A318-4C04-B4A8-CF94A31F1B73}" dt="2026-09-23T18:09:30.164" v="135" actId="122"/>
          <ac:spMkLst>
            <pc:docMk/>
            <pc:sldMk cId="2568937272" sldId="2194"/>
            <ac:spMk id="4" creationId="{7F551C45-E726-4A36-A5BC-298468361D11}"/>
          </ac:spMkLst>
        </pc:spChg>
      </pc:sldChg>
      <pc:sldChg chg="modSp mod chgLayout">
        <pc:chgData name="Shayla Moultrie" userId="7ddb665b-374b-497a-a2f2-9a9ce5cb8b69" providerId="ADAL" clId="{CC4FE165-A318-4C04-B4A8-CF94A31F1B73}" dt="2026-09-23T18:07:05.580" v="122" actId="122"/>
        <pc:sldMkLst>
          <pc:docMk/>
          <pc:sldMk cId="2144037960" sldId="2198"/>
        </pc:sldMkLst>
        <pc:spChg chg="mod ord">
          <ac:chgData name="Shayla Moultrie" userId="7ddb665b-374b-497a-a2f2-9a9ce5cb8b69" providerId="ADAL" clId="{CC4FE165-A318-4C04-B4A8-CF94A31F1B73}" dt="2026-09-23T18:06:34.919" v="117" actId="700"/>
          <ac:spMkLst>
            <pc:docMk/>
            <pc:sldMk cId="2144037960" sldId="2198"/>
            <ac:spMk id="2" creationId="{6BED0F06-EDF3-F6AE-F114-B29AFE946374}"/>
          </ac:spMkLst>
        </pc:spChg>
        <pc:spChg chg="mod ord">
          <ac:chgData name="Shayla Moultrie" userId="7ddb665b-374b-497a-a2f2-9a9ce5cb8b69" providerId="ADAL" clId="{CC4FE165-A318-4C04-B4A8-CF94A31F1B73}" dt="2026-09-23T18:07:05.580" v="122" actId="122"/>
          <ac:spMkLst>
            <pc:docMk/>
            <pc:sldMk cId="2144037960" sldId="2198"/>
            <ac:spMk id="3" creationId="{50E9C7D7-C258-7386-588F-44A8DC2381C9}"/>
          </ac:spMkLst>
        </pc:spChg>
        <pc:spChg chg="mod ord">
          <ac:chgData name="Shayla Moultrie" userId="7ddb665b-374b-497a-a2f2-9a9ce5cb8b69" providerId="ADAL" clId="{CC4FE165-A318-4C04-B4A8-CF94A31F1B73}" dt="2026-09-23T18:06:34.919" v="117" actId="700"/>
          <ac:spMkLst>
            <pc:docMk/>
            <pc:sldMk cId="2144037960" sldId="2198"/>
            <ac:spMk id="4" creationId="{151E70FF-50F4-692B-240D-8247FB60A929}"/>
          </ac:spMkLst>
        </pc:spChg>
      </pc:sldChg>
      <pc:sldChg chg="modSp mod">
        <pc:chgData name="Shayla Moultrie" userId="7ddb665b-374b-497a-a2f2-9a9ce5cb8b69" providerId="ADAL" clId="{CC4FE165-A318-4C04-B4A8-CF94A31F1B73}" dt="2026-09-23T17:50:51.184" v="31" actId="207"/>
        <pc:sldMkLst>
          <pc:docMk/>
          <pc:sldMk cId="4281024849" sldId="2201"/>
        </pc:sldMkLst>
        <pc:spChg chg="mod">
          <ac:chgData name="Shayla Moultrie" userId="7ddb665b-374b-497a-a2f2-9a9ce5cb8b69" providerId="ADAL" clId="{CC4FE165-A318-4C04-B4A8-CF94A31F1B73}" dt="2026-09-23T17:50:51.184" v="31" actId="207"/>
          <ac:spMkLst>
            <pc:docMk/>
            <pc:sldMk cId="4281024849" sldId="2201"/>
            <ac:spMk id="6" creationId="{A481EC21-E092-4A78-89D3-E2B4E19AC5A5}"/>
          </ac:spMkLst>
        </pc:spChg>
      </pc:sldChg>
      <pc:sldChg chg="modSp mod">
        <pc:chgData name="Shayla Moultrie" userId="7ddb665b-374b-497a-a2f2-9a9ce5cb8b69" providerId="ADAL" clId="{CC4FE165-A318-4C04-B4A8-CF94A31F1B73}" dt="2026-09-23T17:59:36.159" v="64" actId="403"/>
        <pc:sldMkLst>
          <pc:docMk/>
          <pc:sldMk cId="2319138332" sldId="2204"/>
        </pc:sldMkLst>
        <pc:spChg chg="mod">
          <ac:chgData name="Shayla Moultrie" userId="7ddb665b-374b-497a-a2f2-9a9ce5cb8b69" providerId="ADAL" clId="{CC4FE165-A318-4C04-B4A8-CF94A31F1B73}" dt="2026-09-23T17:59:36.159" v="64" actId="403"/>
          <ac:spMkLst>
            <pc:docMk/>
            <pc:sldMk cId="2319138332" sldId="2204"/>
            <ac:spMk id="5" creationId="{220933D3-DE73-4E89-AE73-11C4E72E6527}"/>
          </ac:spMkLst>
        </pc:spChg>
        <pc:spChg chg="mod">
          <ac:chgData name="Shayla Moultrie" userId="7ddb665b-374b-497a-a2f2-9a9ce5cb8b69" providerId="ADAL" clId="{CC4FE165-A318-4C04-B4A8-CF94A31F1B73}" dt="2026-09-23T17:51:00.803" v="32" actId="207"/>
          <ac:spMkLst>
            <pc:docMk/>
            <pc:sldMk cId="2319138332" sldId="2204"/>
            <ac:spMk id="23" creationId="{A481EC21-E092-4A78-89D3-E2B4E19AC5A5}"/>
          </ac:spMkLst>
        </pc:spChg>
      </pc:sldChg>
      <pc:sldChg chg="modSp">
        <pc:chgData name="Shayla Moultrie" userId="7ddb665b-374b-497a-a2f2-9a9ce5cb8b69" providerId="ADAL" clId="{CC4FE165-A318-4C04-B4A8-CF94A31F1B73}" dt="2026-09-23T18:10:52.617" v="141" actId="2711"/>
        <pc:sldMkLst>
          <pc:docMk/>
          <pc:sldMk cId="0" sldId="2206"/>
        </pc:sldMkLst>
        <pc:spChg chg="mod">
          <ac:chgData name="Shayla Moultrie" userId="7ddb665b-374b-497a-a2f2-9a9ce5cb8b69" providerId="ADAL" clId="{CC4FE165-A318-4C04-B4A8-CF94A31F1B73}" dt="2026-09-23T18:10:52.617" v="141" actId="2711"/>
          <ac:spMkLst>
            <pc:docMk/>
            <pc:sldMk cId="0" sldId="2206"/>
            <ac:spMk id="2" creationId="{E991E587-9342-4FBE-EA1D-FAA5225657E8}"/>
          </ac:spMkLst>
        </pc:spChg>
        <pc:spChg chg="mod">
          <ac:chgData name="Shayla Moultrie" userId="7ddb665b-374b-497a-a2f2-9a9ce5cb8b69" providerId="ADAL" clId="{CC4FE165-A318-4C04-B4A8-CF94A31F1B73}" dt="2026-09-23T18:10:52.617" v="141" actId="2711"/>
          <ac:spMkLst>
            <pc:docMk/>
            <pc:sldMk cId="0" sldId="2206"/>
            <ac:spMk id="4" creationId="{D9987B96-CC10-89A0-BE36-ED61D75B13B2}"/>
          </ac:spMkLst>
        </pc:spChg>
        <pc:spChg chg="mod">
          <ac:chgData name="Shayla Moultrie" userId="7ddb665b-374b-497a-a2f2-9a9ce5cb8b69" providerId="ADAL" clId="{CC4FE165-A318-4C04-B4A8-CF94A31F1B73}" dt="2026-09-23T18:10:52.617" v="141" actId="2711"/>
          <ac:spMkLst>
            <pc:docMk/>
            <pc:sldMk cId="0" sldId="2206"/>
            <ac:spMk id="5" creationId="{235D9586-B2EE-783A-3D53-1E67C5875ECE}"/>
          </ac:spMkLst>
        </pc:spChg>
        <pc:spChg chg="mod">
          <ac:chgData name="Shayla Moultrie" userId="7ddb665b-374b-497a-a2f2-9a9ce5cb8b69" providerId="ADAL" clId="{CC4FE165-A318-4C04-B4A8-CF94A31F1B73}" dt="2026-09-23T18:10:52.617" v="141" actId="2711"/>
          <ac:spMkLst>
            <pc:docMk/>
            <pc:sldMk cId="0" sldId="2206"/>
            <ac:spMk id="6" creationId="{00000000-0000-0000-0000-000000000000}"/>
          </ac:spMkLst>
        </pc:spChg>
        <pc:spChg chg="mod">
          <ac:chgData name="Shayla Moultrie" userId="7ddb665b-374b-497a-a2f2-9a9ce5cb8b69" providerId="ADAL" clId="{CC4FE165-A318-4C04-B4A8-CF94A31F1B73}" dt="2026-09-23T18:10:52.617" v="141" actId="2711"/>
          <ac:spMkLst>
            <pc:docMk/>
            <pc:sldMk cId="0" sldId="2206"/>
            <ac:spMk id="7" creationId="{00000000-0000-0000-0000-000000000000}"/>
          </ac:spMkLst>
        </pc:spChg>
        <pc:spChg chg="mod">
          <ac:chgData name="Shayla Moultrie" userId="7ddb665b-374b-497a-a2f2-9a9ce5cb8b69" providerId="ADAL" clId="{CC4FE165-A318-4C04-B4A8-CF94A31F1B73}" dt="2026-09-23T18:10:52.617" v="141" actId="2711"/>
          <ac:spMkLst>
            <pc:docMk/>
            <pc:sldMk cId="0" sldId="2206"/>
            <ac:spMk id="8" creationId="{00000000-0000-0000-0000-000000000000}"/>
          </ac:spMkLst>
        </pc:spChg>
        <pc:picChg chg="mod">
          <ac:chgData name="Shayla Moultrie" userId="7ddb665b-374b-497a-a2f2-9a9ce5cb8b69" providerId="ADAL" clId="{CC4FE165-A318-4C04-B4A8-CF94A31F1B73}" dt="2026-09-23T18:10:52.617" v="141" actId="2711"/>
          <ac:picMkLst>
            <pc:docMk/>
            <pc:sldMk cId="0" sldId="2206"/>
            <ac:picMk id="10" creationId="{BE678403-7AB7-804E-0EA9-F69B8E983E51}"/>
          </ac:picMkLst>
        </pc:picChg>
      </pc:sldChg>
      <pc:sldChg chg="modSp mod chgLayout">
        <pc:chgData name="Shayla Moultrie" userId="7ddb665b-374b-497a-a2f2-9a9ce5cb8b69" providerId="ADAL" clId="{CC4FE165-A318-4C04-B4A8-CF94A31F1B73}" dt="2026-09-23T18:04:48.620" v="105" actId="1076"/>
        <pc:sldMkLst>
          <pc:docMk/>
          <pc:sldMk cId="3083535328" sldId="2208"/>
        </pc:sldMkLst>
        <pc:spChg chg="mod ord">
          <ac:chgData name="Shayla Moultrie" userId="7ddb665b-374b-497a-a2f2-9a9ce5cb8b69" providerId="ADAL" clId="{CC4FE165-A318-4C04-B4A8-CF94A31F1B73}" dt="2026-09-23T18:04:44.421" v="104" actId="1076"/>
          <ac:spMkLst>
            <pc:docMk/>
            <pc:sldMk cId="3083535328" sldId="2208"/>
            <ac:spMk id="2" creationId="{38685E7B-AC69-456D-A137-448A9BF14FA9}"/>
          </ac:spMkLst>
        </pc:spChg>
        <pc:spChg chg="mod">
          <ac:chgData name="Shayla Moultrie" userId="7ddb665b-374b-497a-a2f2-9a9ce5cb8b69" providerId="ADAL" clId="{CC4FE165-A318-4C04-B4A8-CF94A31F1B73}" dt="2026-09-23T18:04:48.620" v="105" actId="1076"/>
          <ac:spMkLst>
            <pc:docMk/>
            <pc:sldMk cId="3083535328" sldId="2208"/>
            <ac:spMk id="3" creationId="{11FE94EB-7014-139B-FF7D-C56E4A426FD4}"/>
          </ac:spMkLst>
        </pc:spChg>
        <pc:spChg chg="mod ord">
          <ac:chgData name="Shayla Moultrie" userId="7ddb665b-374b-497a-a2f2-9a9ce5cb8b69" providerId="ADAL" clId="{CC4FE165-A318-4C04-B4A8-CF94A31F1B73}" dt="2026-09-23T18:04:28.632" v="102" actId="1076"/>
          <ac:spMkLst>
            <pc:docMk/>
            <pc:sldMk cId="3083535328" sldId="2208"/>
            <ac:spMk id="4" creationId="{265C6F54-32D2-4822-95E2-855911A4317C}"/>
          </ac:spMkLst>
        </pc:spChg>
      </pc:sldChg>
      <pc:sldChg chg="modSp">
        <pc:chgData name="Shayla Moultrie" userId="7ddb665b-374b-497a-a2f2-9a9ce5cb8b69" providerId="ADAL" clId="{CC4FE165-A318-4C04-B4A8-CF94A31F1B73}" dt="2026-09-23T18:05:03.793" v="106" actId="2711"/>
        <pc:sldMkLst>
          <pc:docMk/>
          <pc:sldMk cId="3980327045" sldId="2209"/>
        </pc:sldMkLst>
        <pc:spChg chg="mod">
          <ac:chgData name="Shayla Moultrie" userId="7ddb665b-374b-497a-a2f2-9a9ce5cb8b69" providerId="ADAL" clId="{CC4FE165-A318-4C04-B4A8-CF94A31F1B73}" dt="2026-09-23T18:05:03.793" v="106" actId="2711"/>
          <ac:spMkLst>
            <pc:docMk/>
            <pc:sldMk cId="3980327045" sldId="2209"/>
            <ac:spMk id="2" creationId="{46B6CE10-A9EB-46FB-9186-7B8B238B33D8}"/>
          </ac:spMkLst>
        </pc:spChg>
        <pc:spChg chg="mod">
          <ac:chgData name="Shayla Moultrie" userId="7ddb665b-374b-497a-a2f2-9a9ce5cb8b69" providerId="ADAL" clId="{CC4FE165-A318-4C04-B4A8-CF94A31F1B73}" dt="2026-09-23T18:05:03.793" v="106" actId="2711"/>
          <ac:spMkLst>
            <pc:docMk/>
            <pc:sldMk cId="3980327045" sldId="2209"/>
            <ac:spMk id="3" creationId="{CECBF839-E7AE-40A9-9F0D-A4E7E0E72EF5}"/>
          </ac:spMkLst>
        </pc:spChg>
        <pc:spChg chg="mod">
          <ac:chgData name="Shayla Moultrie" userId="7ddb665b-374b-497a-a2f2-9a9ce5cb8b69" providerId="ADAL" clId="{CC4FE165-A318-4C04-B4A8-CF94A31F1B73}" dt="2026-09-23T18:05:03.793" v="106" actId="2711"/>
          <ac:spMkLst>
            <pc:docMk/>
            <pc:sldMk cId="3980327045" sldId="2209"/>
            <ac:spMk id="13" creationId="{C390AFDF-3686-4767-A282-4C8C017B0ED4}"/>
          </ac:spMkLst>
        </pc:spChg>
        <pc:spChg chg="mod">
          <ac:chgData name="Shayla Moultrie" userId="7ddb665b-374b-497a-a2f2-9a9ce5cb8b69" providerId="ADAL" clId="{CC4FE165-A318-4C04-B4A8-CF94A31F1B73}" dt="2026-09-23T18:05:03.793" v="106" actId="2711"/>
          <ac:spMkLst>
            <pc:docMk/>
            <pc:sldMk cId="3980327045" sldId="2209"/>
            <ac:spMk id="14" creationId="{31019A30-069A-46C8-8701-4400546E15D6}"/>
          </ac:spMkLst>
        </pc:spChg>
        <pc:spChg chg="mod">
          <ac:chgData name="Shayla Moultrie" userId="7ddb665b-374b-497a-a2f2-9a9ce5cb8b69" providerId="ADAL" clId="{CC4FE165-A318-4C04-B4A8-CF94A31F1B73}" dt="2026-09-23T18:05:03.793" v="106" actId="2711"/>
          <ac:spMkLst>
            <pc:docMk/>
            <pc:sldMk cId="3980327045" sldId="2209"/>
            <ac:spMk id="15" creationId="{EC51D43D-A87A-4C96-9226-CF31038B00D6}"/>
          </ac:spMkLst>
        </pc:spChg>
        <pc:picChg chg="mod">
          <ac:chgData name="Shayla Moultrie" userId="7ddb665b-374b-497a-a2f2-9a9ce5cb8b69" providerId="ADAL" clId="{CC4FE165-A318-4C04-B4A8-CF94A31F1B73}" dt="2026-09-23T18:05:03.793" v="106" actId="2711"/>
          <ac:picMkLst>
            <pc:docMk/>
            <pc:sldMk cId="3980327045" sldId="2209"/>
            <ac:picMk id="17" creationId="{07E7B775-6313-4027-BA5F-90678B97FCA4}"/>
          </ac:picMkLst>
        </pc:picChg>
      </pc:sldChg>
      <pc:sldChg chg="modSp mod">
        <pc:chgData name="Shayla Moultrie" userId="7ddb665b-374b-497a-a2f2-9a9ce5cb8b69" providerId="ADAL" clId="{CC4FE165-A318-4C04-B4A8-CF94A31F1B73}" dt="2026-09-23T18:09:18.043" v="134" actId="20577"/>
        <pc:sldMkLst>
          <pc:docMk/>
          <pc:sldMk cId="1100042793" sldId="2210"/>
        </pc:sldMkLst>
        <pc:spChg chg="mod">
          <ac:chgData name="Shayla Moultrie" userId="7ddb665b-374b-497a-a2f2-9a9ce5cb8b69" providerId="ADAL" clId="{CC4FE165-A318-4C04-B4A8-CF94A31F1B73}" dt="2026-09-23T18:05:21.534" v="107" actId="2711"/>
          <ac:spMkLst>
            <pc:docMk/>
            <pc:sldMk cId="1100042793" sldId="2210"/>
            <ac:spMk id="2" creationId="{ECCBDD95-8B6D-4FF3-BAC4-EA7C74023758}"/>
          </ac:spMkLst>
        </pc:spChg>
        <pc:spChg chg="mod">
          <ac:chgData name="Shayla Moultrie" userId="7ddb665b-374b-497a-a2f2-9a9ce5cb8b69" providerId="ADAL" clId="{CC4FE165-A318-4C04-B4A8-CF94A31F1B73}" dt="2026-09-23T18:05:21.534" v="107" actId="2711"/>
          <ac:spMkLst>
            <pc:docMk/>
            <pc:sldMk cId="1100042793" sldId="2210"/>
            <ac:spMk id="5" creationId="{92225A48-3F3D-4129-B2F7-61CE3F12098D}"/>
          </ac:spMkLst>
        </pc:spChg>
        <pc:graphicFrameChg chg="mod modGraphic">
          <ac:chgData name="Shayla Moultrie" userId="7ddb665b-374b-497a-a2f2-9a9ce5cb8b69" providerId="ADAL" clId="{CC4FE165-A318-4C04-B4A8-CF94A31F1B73}" dt="2026-09-23T18:09:18.043" v="134" actId="20577"/>
          <ac:graphicFrameMkLst>
            <pc:docMk/>
            <pc:sldMk cId="1100042793" sldId="2210"/>
            <ac:graphicFrameMk id="33" creationId="{F7FA35E1-3D84-E049-56FB-1FFDD48FA8CD}"/>
          </ac:graphicFrameMkLst>
        </pc:graphicFrameChg>
      </pc:sldChg>
      <pc:sldChg chg="modSp mod">
        <pc:chgData name="Shayla Moultrie" userId="7ddb665b-374b-497a-a2f2-9a9ce5cb8b69" providerId="ADAL" clId="{CC4FE165-A318-4C04-B4A8-CF94A31F1B73}" dt="2026-09-23T17:51:23.112" v="35" actId="255"/>
        <pc:sldMkLst>
          <pc:docMk/>
          <pc:sldMk cId="27111570" sldId="2213"/>
        </pc:sldMkLst>
        <pc:spChg chg="mod">
          <ac:chgData name="Shayla Moultrie" userId="7ddb665b-374b-497a-a2f2-9a9ce5cb8b69" providerId="ADAL" clId="{CC4FE165-A318-4C04-B4A8-CF94A31F1B73}" dt="2026-09-23T17:51:23.112" v="35" actId="255"/>
          <ac:spMkLst>
            <pc:docMk/>
            <pc:sldMk cId="27111570" sldId="2213"/>
            <ac:spMk id="5" creationId="{6C28AC03-B2EA-BC58-8047-FF75807BCE14}"/>
          </ac:spMkLst>
        </pc:spChg>
      </pc:sldChg>
      <pc:sldChg chg="delSp modSp mod">
        <pc:chgData name="Shayla Moultrie" userId="7ddb665b-374b-497a-a2f2-9a9ce5cb8b69" providerId="ADAL" clId="{CC4FE165-A318-4C04-B4A8-CF94A31F1B73}" dt="2026-09-23T18:05:49.615" v="113" actId="113"/>
        <pc:sldMkLst>
          <pc:docMk/>
          <pc:sldMk cId="2305339032" sldId="2214"/>
        </pc:sldMkLst>
        <pc:spChg chg="mod">
          <ac:chgData name="Shayla Moultrie" userId="7ddb665b-374b-497a-a2f2-9a9ce5cb8b69" providerId="ADAL" clId="{CC4FE165-A318-4C04-B4A8-CF94A31F1B73}" dt="2026-09-23T18:05:49.615" v="113" actId="113"/>
          <ac:spMkLst>
            <pc:docMk/>
            <pc:sldMk cId="2305339032" sldId="2214"/>
            <ac:spMk id="20" creationId="{77CB8CAD-0E44-499C-8C53-8AAE87FB8375}"/>
          </ac:spMkLst>
        </pc:spChg>
      </pc:sldChg>
      <pc:sldChg chg="modSp mod modClrScheme chgLayout">
        <pc:chgData name="Shayla Moultrie" userId="7ddb665b-374b-497a-a2f2-9a9ce5cb8b69" providerId="ADAL" clId="{CC4FE165-A318-4C04-B4A8-CF94A31F1B73}" dt="2026-09-23T18:21:12.923" v="243" actId="404"/>
        <pc:sldMkLst>
          <pc:docMk/>
          <pc:sldMk cId="4080373897" sldId="2222"/>
        </pc:sldMkLst>
        <pc:spChg chg="mod ord">
          <ac:chgData name="Shayla Moultrie" userId="7ddb665b-374b-497a-a2f2-9a9ce5cb8b69" providerId="ADAL" clId="{CC4FE165-A318-4C04-B4A8-CF94A31F1B73}" dt="2026-09-23T18:20:01.293" v="231" actId="122"/>
          <ac:spMkLst>
            <pc:docMk/>
            <pc:sldMk cId="4080373897" sldId="2222"/>
            <ac:spMk id="9" creationId="{5859DB4B-12C8-ABB7-6DD3-A24336364D2B}"/>
          </ac:spMkLst>
        </pc:spChg>
        <pc:graphicFrameChg chg="mod ord modGraphic">
          <ac:chgData name="Shayla Moultrie" userId="7ddb665b-374b-497a-a2f2-9a9ce5cb8b69" providerId="ADAL" clId="{CC4FE165-A318-4C04-B4A8-CF94A31F1B73}" dt="2026-09-23T18:21:12.923" v="243" actId="404"/>
          <ac:graphicFrameMkLst>
            <pc:docMk/>
            <pc:sldMk cId="4080373897" sldId="2222"/>
            <ac:graphicFrameMk id="8" creationId="{CF057E02-9878-599A-2BE4-F83F94C4A8BF}"/>
          </ac:graphicFrameMkLst>
        </pc:graphicFrameChg>
      </pc:sldChg>
      <pc:sldChg chg="addSp delSp modSp mod chgLayout">
        <pc:chgData name="Shayla Moultrie" userId="7ddb665b-374b-497a-a2f2-9a9ce5cb8b69" providerId="ADAL" clId="{CC4FE165-A318-4C04-B4A8-CF94A31F1B73}" dt="2026-09-23T18:22:48.384" v="255"/>
        <pc:sldMkLst>
          <pc:docMk/>
          <pc:sldMk cId="1420461948" sldId="2223"/>
        </pc:sldMkLst>
        <pc:graphicFrameChg chg="mod ord modGraphic">
          <ac:chgData name="Shayla Moultrie" userId="7ddb665b-374b-497a-a2f2-9a9ce5cb8b69" providerId="ADAL" clId="{CC4FE165-A318-4C04-B4A8-CF94A31F1B73}" dt="2026-09-23T18:22:48.384" v="255"/>
          <ac:graphicFrameMkLst>
            <pc:docMk/>
            <pc:sldMk cId="1420461948" sldId="2223"/>
            <ac:graphicFrameMk id="8" creationId="{CF057E02-9878-599A-2BE4-F83F94C4A8BF}"/>
          </ac:graphicFrameMkLst>
        </pc:graphicFrameChg>
      </pc:sldChg>
      <pc:sldChg chg="modSp">
        <pc:chgData name="Shayla Moultrie" userId="7ddb665b-374b-497a-a2f2-9a9ce5cb8b69" providerId="ADAL" clId="{CC4FE165-A318-4C04-B4A8-CF94A31F1B73}" dt="2026-09-23T18:08:17.019" v="128" actId="2711"/>
        <pc:sldMkLst>
          <pc:docMk/>
          <pc:sldMk cId="3734983218" sldId="2224"/>
        </pc:sldMkLst>
        <pc:spChg chg="mod">
          <ac:chgData name="Shayla Moultrie" userId="7ddb665b-374b-497a-a2f2-9a9ce5cb8b69" providerId="ADAL" clId="{CC4FE165-A318-4C04-B4A8-CF94A31F1B73}" dt="2026-09-23T18:08:17.019" v="128" actId="2711"/>
          <ac:spMkLst>
            <pc:docMk/>
            <pc:sldMk cId="3734983218" sldId="2224"/>
            <ac:spMk id="2" creationId="{ECCBDD95-8B6D-4FF3-BAC4-EA7C74023758}"/>
          </ac:spMkLst>
        </pc:spChg>
        <pc:spChg chg="mod">
          <ac:chgData name="Shayla Moultrie" userId="7ddb665b-374b-497a-a2f2-9a9ce5cb8b69" providerId="ADAL" clId="{CC4FE165-A318-4C04-B4A8-CF94A31F1B73}" dt="2026-09-23T18:08:17.019" v="128" actId="2711"/>
          <ac:spMkLst>
            <pc:docMk/>
            <pc:sldMk cId="3734983218" sldId="2224"/>
            <ac:spMk id="5" creationId="{92225A48-3F3D-4129-B2F7-61CE3F12098D}"/>
          </ac:spMkLst>
        </pc:spChg>
        <pc:graphicFrameChg chg="mod">
          <ac:chgData name="Shayla Moultrie" userId="7ddb665b-374b-497a-a2f2-9a9ce5cb8b69" providerId="ADAL" clId="{CC4FE165-A318-4C04-B4A8-CF94A31F1B73}" dt="2026-09-23T18:08:17.019" v="128" actId="2711"/>
          <ac:graphicFrameMkLst>
            <pc:docMk/>
            <pc:sldMk cId="3734983218" sldId="2224"/>
            <ac:graphicFrameMk id="33" creationId="{F7FA35E1-3D84-E049-56FB-1FFDD48FA8CD}"/>
          </ac:graphicFrameMkLst>
        </pc:graphicFrameChg>
      </pc:sldChg>
      <pc:sldChg chg="modSp mod">
        <pc:chgData name="Shayla Moultrie" userId="7ddb665b-374b-497a-a2f2-9a9ce5cb8b69" providerId="ADAL" clId="{CC4FE165-A318-4C04-B4A8-CF94A31F1B73}" dt="2026-09-23T18:39:10.120" v="344" actId="12788"/>
        <pc:sldMkLst>
          <pc:docMk/>
          <pc:sldMk cId="2344771684" sldId="2225"/>
        </pc:sldMkLst>
        <pc:spChg chg="mod">
          <ac:chgData name="Shayla Moultrie" userId="7ddb665b-374b-497a-a2f2-9a9ce5cb8b69" providerId="ADAL" clId="{CC4FE165-A318-4C04-B4A8-CF94A31F1B73}" dt="2026-09-23T18:28:02.582" v="261" actId="207"/>
          <ac:spMkLst>
            <pc:docMk/>
            <pc:sldMk cId="2344771684" sldId="2225"/>
            <ac:spMk id="3" creationId="{1DBE9444-E1D6-0320-5D96-6A386BB5C1FE}"/>
          </ac:spMkLst>
        </pc:spChg>
        <pc:graphicFrameChg chg="mod">
          <ac:chgData name="Shayla Moultrie" userId="7ddb665b-374b-497a-a2f2-9a9ce5cb8b69" providerId="ADAL" clId="{CC4FE165-A318-4C04-B4A8-CF94A31F1B73}" dt="2026-09-23T18:39:10.120" v="344" actId="12788"/>
          <ac:graphicFrameMkLst>
            <pc:docMk/>
            <pc:sldMk cId="2344771684" sldId="2225"/>
            <ac:graphicFrameMk id="4" creationId="{CC1013B9-3DE5-BDAF-0BAA-A49469452274}"/>
          </ac:graphicFrameMkLst>
        </pc:graphicFrameChg>
      </pc:sldChg>
      <pc:sldChg chg="modSp mod">
        <pc:chgData name="Shayla Moultrie" userId="7ddb665b-374b-497a-a2f2-9a9ce5cb8b69" providerId="ADAL" clId="{CC4FE165-A318-4C04-B4A8-CF94A31F1B73}" dt="2026-09-23T18:28:56.657" v="270" actId="403"/>
        <pc:sldMkLst>
          <pc:docMk/>
          <pc:sldMk cId="2123902798" sldId="2226"/>
        </pc:sldMkLst>
        <pc:spChg chg="mod">
          <ac:chgData name="Shayla Moultrie" userId="7ddb665b-374b-497a-a2f2-9a9ce5cb8b69" providerId="ADAL" clId="{CC4FE165-A318-4C04-B4A8-CF94A31F1B73}" dt="2026-09-23T18:28:56.657" v="270" actId="403"/>
          <ac:spMkLst>
            <pc:docMk/>
            <pc:sldMk cId="2123902798" sldId="2226"/>
            <ac:spMk id="37890" creationId="{5881FAF8-BD34-7EF0-F711-B5500AC2C962}"/>
          </ac:spMkLst>
        </pc:spChg>
      </pc:sldChg>
      <pc:sldChg chg="addSp delSp modSp mod modClrScheme chgLayout">
        <pc:chgData name="Shayla Moultrie" userId="7ddb665b-374b-497a-a2f2-9a9ce5cb8b69" providerId="ADAL" clId="{CC4FE165-A318-4C04-B4A8-CF94A31F1B73}" dt="2026-09-23T18:12:39.813" v="158" actId="12"/>
        <pc:sldMkLst>
          <pc:docMk/>
          <pc:sldMk cId="156202034" sldId="2227"/>
        </pc:sldMkLst>
        <pc:spChg chg="add mod ord">
          <ac:chgData name="Shayla Moultrie" userId="7ddb665b-374b-497a-a2f2-9a9ce5cb8b69" providerId="ADAL" clId="{CC4FE165-A318-4C04-B4A8-CF94A31F1B73}" dt="2026-09-23T18:11:52.098" v="152" actId="122"/>
          <ac:spMkLst>
            <pc:docMk/>
            <pc:sldMk cId="156202034" sldId="2227"/>
            <ac:spMk id="3" creationId="{1C0A71A6-AA4B-5A48-7050-226B95B2F55E}"/>
          </ac:spMkLst>
        </pc:spChg>
        <pc:spChg chg="add mod ord">
          <ac:chgData name="Shayla Moultrie" userId="7ddb665b-374b-497a-a2f2-9a9ce5cb8b69" providerId="ADAL" clId="{CC4FE165-A318-4C04-B4A8-CF94A31F1B73}" dt="2026-09-23T18:12:39.813" v="158" actId="12"/>
          <ac:spMkLst>
            <pc:docMk/>
            <pc:sldMk cId="156202034" sldId="2227"/>
            <ac:spMk id="6" creationId="{83543F30-5DFE-61C9-7BFF-7416158CEEEC}"/>
          </ac:spMkLst>
        </pc:spChg>
      </pc:sldChg>
      <pc:sldChg chg="modSp mod">
        <pc:chgData name="Shayla Moultrie" userId="7ddb665b-374b-497a-a2f2-9a9ce5cb8b69" providerId="ADAL" clId="{CC4FE165-A318-4C04-B4A8-CF94A31F1B73}" dt="2026-09-23T17:50:27.225" v="30" actId="207"/>
        <pc:sldMkLst>
          <pc:docMk/>
          <pc:sldMk cId="2723073284" sldId="2228"/>
        </pc:sldMkLst>
        <pc:spChg chg="mod">
          <ac:chgData name="Shayla Moultrie" userId="7ddb665b-374b-497a-a2f2-9a9ce5cb8b69" providerId="ADAL" clId="{CC4FE165-A318-4C04-B4A8-CF94A31F1B73}" dt="2026-09-23T17:50:27.225" v="30" actId="207"/>
          <ac:spMkLst>
            <pc:docMk/>
            <pc:sldMk cId="2723073284" sldId="2228"/>
            <ac:spMk id="7" creationId="{C18D4599-6CCA-1A3D-7A61-037F5DA5F5D8}"/>
          </ac:spMkLst>
        </pc:spChg>
        <pc:spChg chg="mod">
          <ac:chgData name="Shayla Moultrie" userId="7ddb665b-374b-497a-a2f2-9a9ce5cb8b69" providerId="ADAL" clId="{CC4FE165-A318-4C04-B4A8-CF94A31F1B73}" dt="2026-09-23T17:50:10.668" v="26" actId="2711"/>
          <ac:spMkLst>
            <pc:docMk/>
            <pc:sldMk cId="2723073284" sldId="2228"/>
            <ac:spMk id="8" creationId="{63DD838F-6E8B-E271-92F7-0BFF8BC94322}"/>
          </ac:spMkLst>
        </pc:spChg>
      </pc:sldChg>
      <pc:sldChg chg="addSp delSp modSp mod modClrScheme chgLayout">
        <pc:chgData name="Shayla Moultrie" userId="7ddb665b-374b-497a-a2f2-9a9ce5cb8b69" providerId="ADAL" clId="{CC4FE165-A318-4C04-B4A8-CF94A31F1B73}" dt="2026-09-23T18:14:43.940" v="201" actId="12"/>
        <pc:sldMkLst>
          <pc:docMk/>
          <pc:sldMk cId="2122413776" sldId="2232"/>
        </pc:sldMkLst>
        <pc:spChg chg="mod ord">
          <ac:chgData name="Shayla Moultrie" userId="7ddb665b-374b-497a-a2f2-9a9ce5cb8b69" providerId="ADAL" clId="{CC4FE165-A318-4C04-B4A8-CF94A31F1B73}" dt="2026-09-23T18:07:59.738" v="127" actId="122"/>
          <ac:spMkLst>
            <pc:docMk/>
            <pc:sldMk cId="2122413776" sldId="2232"/>
            <ac:spMk id="2" creationId="{CBF4A761-6446-0CCF-9490-0BB2C82129AA}"/>
          </ac:spMkLst>
        </pc:spChg>
        <pc:spChg chg="mod">
          <ac:chgData name="Shayla Moultrie" userId="7ddb665b-374b-497a-a2f2-9a9ce5cb8b69" providerId="ADAL" clId="{CC4FE165-A318-4C04-B4A8-CF94A31F1B73}" dt="2026-09-23T18:14:43.940" v="201" actId="12"/>
          <ac:spMkLst>
            <pc:docMk/>
            <pc:sldMk cId="2122413776" sldId="2232"/>
            <ac:spMk id="5" creationId="{9804A969-7963-E125-F7E6-FE8D0F17E3B7}"/>
          </ac:spMkLst>
        </pc:spChg>
      </pc:sldChg>
      <pc:sldMasterChg chg="modSldLayout">
        <pc:chgData name="Shayla Moultrie" userId="7ddb665b-374b-497a-a2f2-9a9ce5cb8b69" providerId="ADAL" clId="{CC4FE165-A318-4C04-B4A8-CF94A31F1B73}" dt="2026-09-23T17:46:56.340" v="8" actId="167"/>
        <pc:sldMasterMkLst>
          <pc:docMk/>
          <pc:sldMasterMk cId="2247323096" sldId="2147483660"/>
        </pc:sldMasterMkLst>
        <pc:sldLayoutChg chg="addSp delSp mod">
          <pc:chgData name="Shayla Moultrie" userId="7ddb665b-374b-497a-a2f2-9a9ce5cb8b69" providerId="ADAL" clId="{CC4FE165-A318-4C04-B4A8-CF94A31F1B73}" dt="2026-09-23T17:46:37.592" v="5" actId="22"/>
          <pc:sldLayoutMkLst>
            <pc:docMk/>
            <pc:sldMasterMk cId="2247323096" sldId="2147483660"/>
            <pc:sldLayoutMk cId="716885430" sldId="2147483661"/>
          </pc:sldLayoutMkLst>
          <pc:picChg chg="add">
            <ac:chgData name="Shayla Moultrie" userId="7ddb665b-374b-497a-a2f2-9a9ce5cb8b69" providerId="ADAL" clId="{CC4FE165-A318-4C04-B4A8-CF94A31F1B73}" dt="2026-09-23T17:46:37.592" v="5" actId="22"/>
            <ac:picMkLst>
              <pc:docMk/>
              <pc:sldMasterMk cId="2247323096" sldId="2147483660"/>
              <pc:sldLayoutMk cId="716885430" sldId="2147483661"/>
              <ac:picMk id="3" creationId="{96233799-B58C-335F-7AAD-B3B320978652}"/>
            </ac:picMkLst>
          </pc:picChg>
          <pc:picChg chg="add">
            <ac:chgData name="Shayla Moultrie" userId="7ddb665b-374b-497a-a2f2-9a9ce5cb8b69" providerId="ADAL" clId="{CC4FE165-A318-4C04-B4A8-CF94A31F1B73}" dt="2026-09-23T17:46:37.592" v="5" actId="22"/>
            <ac:picMkLst>
              <pc:docMk/>
              <pc:sldMasterMk cId="2247323096" sldId="2147483660"/>
              <pc:sldLayoutMk cId="716885430" sldId="2147483661"/>
              <ac:picMk id="6" creationId="{C3C2494F-B344-50A8-E8E8-8514591856DE}"/>
            </ac:picMkLst>
          </pc:picChg>
        </pc:sldLayoutChg>
        <pc:sldLayoutChg chg="addSp delSp modSp mod">
          <pc:chgData name="Shayla Moultrie" userId="7ddb665b-374b-497a-a2f2-9a9ce5cb8b69" providerId="ADAL" clId="{CC4FE165-A318-4C04-B4A8-CF94A31F1B73}" dt="2026-09-23T17:46:56.340" v="8" actId="167"/>
          <pc:sldLayoutMkLst>
            <pc:docMk/>
            <pc:sldMasterMk cId="2247323096" sldId="2147483660"/>
            <pc:sldLayoutMk cId="925190131" sldId="2147483662"/>
          </pc:sldLayoutMkLst>
          <pc:spChg chg="mod">
            <ac:chgData name="Shayla Moultrie" userId="7ddb665b-374b-497a-a2f2-9a9ce5cb8b69" providerId="ADAL" clId="{CC4FE165-A318-4C04-B4A8-CF94A31F1B73}" dt="2026-09-23T17:46:48.204" v="6" actId="207"/>
            <ac:spMkLst>
              <pc:docMk/>
              <pc:sldMasterMk cId="2247323096" sldId="2147483660"/>
              <pc:sldLayoutMk cId="925190131" sldId="2147483662"/>
              <ac:spMk id="12" creationId="{DE33E3BF-7A22-4520-BEA9-41A95AD9FA31}"/>
            </ac:spMkLst>
          </pc:spChg>
          <pc:picChg chg="add ord">
            <ac:chgData name="Shayla Moultrie" userId="7ddb665b-374b-497a-a2f2-9a9ce5cb8b69" providerId="ADAL" clId="{CC4FE165-A318-4C04-B4A8-CF94A31F1B73}" dt="2026-09-23T17:46:56.340" v="8" actId="167"/>
            <ac:picMkLst>
              <pc:docMk/>
              <pc:sldMasterMk cId="2247323096" sldId="2147483660"/>
              <pc:sldLayoutMk cId="925190131" sldId="2147483662"/>
              <ac:picMk id="3" creationId="{78D55595-80C4-9FA2-5AA4-A7186139AD9E}"/>
            </ac:picMkLst>
          </pc:picChg>
        </pc:sldLayoutChg>
      </pc:sldMasterChg>
      <pc:sldMasterChg chg="addSp delSp mod">
        <pc:chgData name="Shayla Moultrie" userId="7ddb665b-374b-497a-a2f2-9a9ce5cb8b69" providerId="ADAL" clId="{CC4FE165-A318-4C04-B4A8-CF94A31F1B73}" dt="2026-09-23T17:47:05.144" v="10" actId="22"/>
        <pc:sldMasterMkLst>
          <pc:docMk/>
          <pc:sldMasterMk cId="2255844511" sldId="2147483685"/>
        </pc:sldMasterMkLst>
        <pc:picChg chg="add">
          <ac:chgData name="Shayla Moultrie" userId="7ddb665b-374b-497a-a2f2-9a9ce5cb8b69" providerId="ADAL" clId="{CC4FE165-A318-4C04-B4A8-CF94A31F1B73}" dt="2026-09-23T17:47:05.144" v="10" actId="22"/>
          <ac:picMkLst>
            <pc:docMk/>
            <pc:sldMasterMk cId="2255844511" sldId="2147483685"/>
            <ac:picMk id="7" creationId="{F0436E5B-CE33-61F0-F26A-A22F0FC8AB88}"/>
          </ac:picMkLst>
        </pc:picChg>
      </pc:sldMasterChg>
      <pc:sldMasterChg chg="addSp delSp mod modSldLayout">
        <pc:chgData name="Shayla Moultrie" userId="7ddb665b-374b-497a-a2f2-9a9ce5cb8b69" providerId="ADAL" clId="{CC4FE165-A318-4C04-B4A8-CF94A31F1B73}" dt="2026-09-23T17:47:47.642" v="16" actId="207"/>
        <pc:sldMasterMkLst>
          <pc:docMk/>
          <pc:sldMasterMk cId="157647396" sldId="2147483798"/>
        </pc:sldMasterMkLst>
        <pc:picChg chg="add">
          <ac:chgData name="Shayla Moultrie" userId="7ddb665b-374b-497a-a2f2-9a9ce5cb8b69" providerId="ADAL" clId="{CC4FE165-A318-4C04-B4A8-CF94A31F1B73}" dt="2026-09-23T17:47:22.128" v="14" actId="22"/>
          <ac:picMkLst>
            <pc:docMk/>
            <pc:sldMasterMk cId="157647396" sldId="2147483798"/>
            <ac:picMk id="7" creationId="{13366926-4377-4AA8-ABFF-FA92209C2CD8}"/>
          </ac:picMkLst>
        </pc:picChg>
        <pc:sldLayoutChg chg="delSp modSp mod">
          <pc:chgData name="Shayla Moultrie" userId="7ddb665b-374b-497a-a2f2-9a9ce5cb8b69" providerId="ADAL" clId="{CC4FE165-A318-4C04-B4A8-CF94A31F1B73}" dt="2026-09-23T17:47:47.642" v="16" actId="207"/>
          <pc:sldLayoutMkLst>
            <pc:docMk/>
            <pc:sldMasterMk cId="157647396" sldId="2147483798"/>
            <pc:sldLayoutMk cId="3416899848" sldId="2147483820"/>
          </pc:sldLayoutMkLst>
          <pc:spChg chg="mod">
            <ac:chgData name="Shayla Moultrie" userId="7ddb665b-374b-497a-a2f2-9a9ce5cb8b69" providerId="ADAL" clId="{CC4FE165-A318-4C04-B4A8-CF94A31F1B73}" dt="2026-09-23T17:47:47.642" v="16" actId="207"/>
            <ac:spMkLst>
              <pc:docMk/>
              <pc:sldMasterMk cId="157647396" sldId="2147483798"/>
              <pc:sldLayoutMk cId="3416899848" sldId="2147483820"/>
              <ac:spMk id="12" creationId="{DE33E3BF-7A22-4520-BEA9-41A95AD9FA31}"/>
            </ac:spMkLst>
          </pc:spChg>
        </pc:sldLayoutChg>
      </pc:sldMasterChg>
    </pc:docChg>
  </pc:docChgLst>
  <pc:docChgLst>
    <pc:chgData name="Brittney Hickom" userId="S::brittney.hickom@dca.ga.gov::9ab811d9-63a9-43e0-a965-78790b7ac483" providerId="AD" clId="Web-{18B17C5D-29DD-5376-6CC9-2459F382D5F8}"/>
    <pc:docChg chg="modSld">
      <pc:chgData name="Brittney Hickom" userId="S::brittney.hickom@dca.ga.gov::9ab811d9-63a9-43e0-a965-78790b7ac483" providerId="AD" clId="Web-{18B17C5D-29DD-5376-6CC9-2459F382D5F8}" dt="2026-09-14T14:57:02.848" v="60"/>
      <pc:docMkLst>
        <pc:docMk/>
      </pc:docMkLst>
      <pc:sldChg chg="delSp">
        <pc:chgData name="Brittney Hickom" userId="S::brittney.hickom@dca.ga.gov::9ab811d9-63a9-43e0-a965-78790b7ac483" providerId="AD" clId="Web-{18B17C5D-29DD-5376-6CC9-2459F382D5F8}" dt="2026-09-14T14:57:02.848" v="60"/>
        <pc:sldMkLst>
          <pc:docMk/>
          <pc:sldMk cId="376643707" sldId="2070"/>
        </pc:sldMkLst>
      </pc:sldChg>
      <pc:sldChg chg="addSp delSp modSp mod setBg">
        <pc:chgData name="Brittney Hickom" userId="S::brittney.hickom@dca.ga.gov::9ab811d9-63a9-43e0-a965-78790b7ac483" providerId="AD" clId="Web-{18B17C5D-29DD-5376-6CC9-2459F382D5F8}" dt="2026-09-14T14:55:40.692" v="58"/>
        <pc:sldMkLst>
          <pc:docMk/>
          <pc:sldMk cId="0" sldId="2145"/>
        </pc:sldMkLst>
        <pc:spChg chg="add del">
          <ac:chgData name="Brittney Hickom" userId="S::brittney.hickom@dca.ga.gov::9ab811d9-63a9-43e0-a965-78790b7ac483" providerId="AD" clId="Web-{18B17C5D-29DD-5376-6CC9-2459F382D5F8}" dt="2026-09-14T14:55:40.692" v="58"/>
          <ac:spMkLst>
            <pc:docMk/>
            <pc:sldMk cId="0" sldId="2145"/>
            <ac:spMk id="19" creationId="{69D184B2-2226-4E31-BCCB-444330767440}"/>
          </ac:spMkLst>
        </pc:spChg>
        <pc:spChg chg="add del">
          <ac:chgData name="Brittney Hickom" userId="S::brittney.hickom@dca.ga.gov::9ab811d9-63a9-43e0-a965-78790b7ac483" providerId="AD" clId="Web-{18B17C5D-29DD-5376-6CC9-2459F382D5F8}" dt="2026-09-14T14:55:40.692" v="58"/>
          <ac:spMkLst>
            <pc:docMk/>
            <pc:sldMk cId="0" sldId="2145"/>
            <ac:spMk id="21" creationId="{1AC4D4E3-486A-464A-8EC8-D44881097267}"/>
          </ac:spMkLst>
        </pc:spChg>
        <pc:spChg chg="add del">
          <ac:chgData name="Brittney Hickom" userId="S::brittney.hickom@dca.ga.gov::9ab811d9-63a9-43e0-a965-78790b7ac483" providerId="AD" clId="Web-{18B17C5D-29DD-5376-6CC9-2459F382D5F8}" dt="2026-09-14T14:55:40.692" v="58"/>
          <ac:spMkLst>
            <pc:docMk/>
            <pc:sldMk cId="0" sldId="2145"/>
            <ac:spMk id="23" creationId="{864DE13E-58EB-4475-B79C-0D4FC651239B}"/>
          </ac:spMkLst>
        </pc:spChg>
        <pc:picChg chg="add mod ord topLvl">
          <ac:chgData name="Brittney Hickom" userId="S::brittney.hickom@dca.ga.gov::9ab811d9-63a9-43e0-a965-78790b7ac483" providerId="AD" clId="Web-{18B17C5D-29DD-5376-6CC9-2459F382D5F8}" dt="2026-09-14T14:55:40.692" v="58"/>
          <ac:picMkLst>
            <pc:docMk/>
            <pc:sldMk cId="0" sldId="2145"/>
            <ac:picMk id="2" creationId="{73AC417F-E98F-FC18-4315-4AC3BDDE14C4}"/>
          </ac:picMkLst>
        </pc:picChg>
        <pc:picChg chg="add mod topLvl">
          <ac:chgData name="Brittney Hickom" userId="S::brittney.hickom@dca.ga.gov::9ab811d9-63a9-43e0-a965-78790b7ac483" providerId="AD" clId="Web-{18B17C5D-29DD-5376-6CC9-2459F382D5F8}" dt="2026-09-14T14:55:40.692" v="58"/>
          <ac:picMkLst>
            <pc:docMk/>
            <pc:sldMk cId="0" sldId="2145"/>
            <ac:picMk id="4" creationId="{674D4C58-4D64-2A99-CAC9-65F9E83DBB4F}"/>
          </ac:picMkLst>
        </pc:picChg>
        <pc:cxnChg chg="add del">
          <ac:chgData name="Brittney Hickom" userId="S::brittney.hickom@dca.ga.gov::9ab811d9-63a9-43e0-a965-78790b7ac483" providerId="AD" clId="Web-{18B17C5D-29DD-5376-6CC9-2459F382D5F8}" dt="2026-09-14T14:55:40.692" v="58"/>
          <ac:cxnSpMkLst>
            <pc:docMk/>
            <pc:sldMk cId="0" sldId="2145"/>
            <ac:cxnSpMk id="25" creationId="{02E9B2EE-76CA-47F3-9977-3F2FCB7FD252}"/>
          </ac:cxnSpMkLst>
        </pc:cxnChg>
      </pc:sldChg>
      <pc:sldChg chg="modSp">
        <pc:chgData name="Brittney Hickom" userId="S::brittney.hickom@dca.ga.gov::9ab811d9-63a9-43e0-a965-78790b7ac483" providerId="AD" clId="Web-{18B17C5D-29DD-5376-6CC9-2459F382D5F8}" dt="2026-09-14T14:32:59.002" v="10" actId="20577"/>
        <pc:sldMkLst>
          <pc:docMk/>
          <pc:sldMk cId="1524559330" sldId="2154"/>
        </pc:sldMkLst>
        <pc:spChg chg="mod">
          <ac:chgData name="Brittney Hickom" userId="S::brittney.hickom@dca.ga.gov::9ab811d9-63a9-43e0-a965-78790b7ac483" providerId="AD" clId="Web-{18B17C5D-29DD-5376-6CC9-2459F382D5F8}" dt="2026-09-14T14:32:59.002" v="10" actId="20577"/>
          <ac:spMkLst>
            <pc:docMk/>
            <pc:sldMk cId="1524559330" sldId="2154"/>
            <ac:spMk id="2" creationId="{C0C1E010-EB47-566B-8A02-6EB0311C0E7D}"/>
          </ac:spMkLst>
        </pc:spChg>
      </pc:sldChg>
      <pc:sldChg chg="addSp delSp modSp">
        <pc:chgData name="Brittney Hickom" userId="S::brittney.hickom@dca.ga.gov::9ab811d9-63a9-43e0-a965-78790b7ac483" providerId="AD" clId="Web-{18B17C5D-29DD-5376-6CC9-2459F382D5F8}" dt="2026-09-14T14:40:57.221" v="34" actId="1076"/>
        <pc:sldMkLst>
          <pc:docMk/>
          <pc:sldMk cId="2707560654" sldId="2199"/>
        </pc:sldMkLst>
        <pc:spChg chg="mod">
          <ac:chgData name="Brittney Hickom" userId="S::brittney.hickom@dca.ga.gov::9ab811d9-63a9-43e0-a965-78790b7ac483" providerId="AD" clId="Web-{18B17C5D-29DD-5376-6CC9-2459F382D5F8}" dt="2026-09-14T14:40:57.221" v="34" actId="1076"/>
          <ac:spMkLst>
            <pc:docMk/>
            <pc:sldMk cId="2707560654" sldId="2199"/>
            <ac:spMk id="21" creationId="{00000000-0000-0000-0000-000000000000}"/>
          </ac:spMkLst>
        </pc:spChg>
        <pc:picChg chg="add mod ord">
          <ac:chgData name="Brittney Hickom" userId="S::brittney.hickom@dca.ga.gov::9ab811d9-63a9-43e0-a965-78790b7ac483" providerId="AD" clId="Web-{18B17C5D-29DD-5376-6CC9-2459F382D5F8}" dt="2026-09-14T14:39:52.190" v="31"/>
          <ac:picMkLst>
            <pc:docMk/>
            <pc:sldMk cId="2707560654" sldId="2199"/>
            <ac:picMk id="3" creationId="{FC775015-7C0B-303F-211C-DEBC5815708A}"/>
          </ac:picMkLst>
        </pc:picChg>
      </pc:sldChg>
    </pc:docChg>
  </pc:docChgLst>
  <pc:docChgLst>
    <pc:chgData name="Brittney Hickom" userId="S::brittney.hickom@dca.ga.gov::9ab811d9-63a9-43e0-a965-78790b7ac483" providerId="AD" clId="Web-{A0F86348-4A6D-0EB4-C192-761EDC5A6A8A}"/>
    <pc:docChg chg="modSld">
      <pc:chgData name="Brittney Hickom" userId="S::brittney.hickom@dca.ga.gov::9ab811d9-63a9-43e0-a965-78790b7ac483" providerId="AD" clId="Web-{A0F86348-4A6D-0EB4-C192-761EDC5A6A8A}" dt="2026-09-21T19:32:30.405" v="3"/>
      <pc:docMkLst>
        <pc:docMk/>
      </pc:docMkLst>
      <pc:sldChg chg="addSp delSp modSp">
        <pc:chgData name="Brittney Hickom" userId="S::brittney.hickom@dca.ga.gov::9ab811d9-63a9-43e0-a965-78790b7ac483" providerId="AD" clId="Web-{A0F86348-4A6D-0EB4-C192-761EDC5A6A8A}" dt="2026-09-21T19:32:30.405" v="3"/>
        <pc:sldMkLst>
          <pc:docMk/>
          <pc:sldMk cId="3726045559" sldId="2135"/>
        </pc:sldMkLst>
      </pc:sldChg>
    </pc:docChg>
  </pc:docChgLst>
  <pc:docChgLst>
    <pc:chgData name="Brittney Hickom" userId="S::brittney.hickom@dca.ga.gov::9ab811d9-63a9-43e0-a965-78790b7ac483" providerId="AD" clId="Web-{54E325D1-3500-3030-6E36-F83D6C9E2654}"/>
    <pc:docChg chg="modSld">
      <pc:chgData name="Brittney Hickom" userId="S::brittney.hickom@dca.ga.gov::9ab811d9-63a9-43e0-a965-78790b7ac483" providerId="AD" clId="Web-{54E325D1-3500-3030-6E36-F83D6C9E2654}" dt="2026-08-27T16:53:18.004" v="183" actId="20577"/>
      <pc:docMkLst>
        <pc:docMk/>
      </pc:docMkLst>
      <pc:sldChg chg="modSp">
        <pc:chgData name="Brittney Hickom" userId="S::brittney.hickom@dca.ga.gov::9ab811d9-63a9-43e0-a965-78790b7ac483" providerId="AD" clId="Web-{54E325D1-3500-3030-6E36-F83D6C9E2654}" dt="2026-08-27T14:00:17.536" v="61" actId="20577"/>
        <pc:sldMkLst>
          <pc:docMk/>
          <pc:sldMk cId="0" sldId="257"/>
        </pc:sldMkLst>
        <pc:spChg chg="mod">
          <ac:chgData name="Brittney Hickom" userId="S::brittney.hickom@dca.ga.gov::9ab811d9-63a9-43e0-a965-78790b7ac483" providerId="AD" clId="Web-{54E325D1-3500-3030-6E36-F83D6C9E2654}" dt="2026-08-27T14:00:17.536" v="61" actId="20577"/>
          <ac:spMkLst>
            <pc:docMk/>
            <pc:sldMk cId="0" sldId="257"/>
            <ac:spMk id="2" creationId="{00000000-0000-0000-0000-000000000000}"/>
          </ac:spMkLst>
        </pc:spChg>
      </pc:sldChg>
      <pc:sldChg chg="modSp">
        <pc:chgData name="Brittney Hickom" userId="S::brittney.hickom@dca.ga.gov::9ab811d9-63a9-43e0-a965-78790b7ac483" providerId="AD" clId="Web-{54E325D1-3500-3030-6E36-F83D6C9E2654}" dt="2026-08-27T13:56:20.660" v="45" actId="20577"/>
        <pc:sldMkLst>
          <pc:docMk/>
          <pc:sldMk cId="3611863300" sldId="258"/>
        </pc:sldMkLst>
      </pc:sldChg>
      <pc:sldChg chg="delSp modSp modNotes">
        <pc:chgData name="Brittney Hickom" userId="S::brittney.hickom@dca.ga.gov::9ab811d9-63a9-43e0-a965-78790b7ac483" providerId="AD" clId="Web-{54E325D1-3500-3030-6E36-F83D6C9E2654}" dt="2026-08-27T14:04:56.116" v="135"/>
        <pc:sldMkLst>
          <pc:docMk/>
          <pc:sldMk cId="1700462652" sldId="2090"/>
        </pc:sldMkLst>
      </pc:sldChg>
      <pc:sldChg chg="modSp">
        <pc:chgData name="Brittney Hickom" userId="S::brittney.hickom@dca.ga.gov::9ab811d9-63a9-43e0-a965-78790b7ac483" providerId="AD" clId="Web-{54E325D1-3500-3030-6E36-F83D6C9E2654}" dt="2026-08-27T13:53:37.097" v="29" actId="20577"/>
        <pc:sldMkLst>
          <pc:docMk/>
          <pc:sldMk cId="2447732412" sldId="2125"/>
        </pc:sldMkLst>
        <pc:spChg chg="mod">
          <ac:chgData name="Brittney Hickom" userId="S::brittney.hickom@dca.ga.gov::9ab811d9-63a9-43e0-a965-78790b7ac483" providerId="AD" clId="Web-{54E325D1-3500-3030-6E36-F83D6C9E2654}" dt="2026-08-27T13:53:37.097" v="29" actId="20577"/>
          <ac:spMkLst>
            <pc:docMk/>
            <pc:sldMk cId="2447732412" sldId="2125"/>
            <ac:spMk id="3" creationId="{3A6B7E9E-0AFE-542D-E0E0-838DD36A6C4B}"/>
          </ac:spMkLst>
        </pc:spChg>
      </pc:sldChg>
      <pc:sldChg chg="modNotes">
        <pc:chgData name="Brittney Hickom" userId="S::brittney.hickom@dca.ga.gov::9ab811d9-63a9-43e0-a965-78790b7ac483" providerId="AD" clId="Web-{54E325D1-3500-3030-6E36-F83D6C9E2654}" dt="2026-08-27T16:48:44.906" v="140"/>
        <pc:sldMkLst>
          <pc:docMk/>
          <pc:sldMk cId="0" sldId="2146"/>
        </pc:sldMkLst>
      </pc:sldChg>
      <pc:sldChg chg="addSp modSp">
        <pc:chgData name="Brittney Hickom" userId="S::brittney.hickom@dca.ga.gov::9ab811d9-63a9-43e0-a965-78790b7ac483" providerId="AD" clId="Web-{54E325D1-3500-3030-6E36-F83D6C9E2654}" dt="2026-08-27T13:52:56.691" v="25" actId="20577"/>
        <pc:sldMkLst>
          <pc:docMk/>
          <pc:sldMk cId="1524559330" sldId="2154"/>
        </pc:sldMkLst>
        <pc:spChg chg="add mod">
          <ac:chgData name="Brittney Hickom" userId="S::brittney.hickom@dca.ga.gov::9ab811d9-63a9-43e0-a965-78790b7ac483" providerId="AD" clId="Web-{54E325D1-3500-3030-6E36-F83D6C9E2654}" dt="2026-08-27T13:52:56.691" v="25" actId="20577"/>
          <ac:spMkLst>
            <pc:docMk/>
            <pc:sldMk cId="1524559330" sldId="2154"/>
            <ac:spMk id="2" creationId="{C0C1E010-EB47-566B-8A02-6EB0311C0E7D}"/>
          </ac:spMkLst>
        </pc:spChg>
        <pc:spChg chg="mod">
          <ac:chgData name="Brittney Hickom" userId="S::brittney.hickom@dca.ga.gov::9ab811d9-63a9-43e0-a965-78790b7ac483" providerId="AD" clId="Web-{54E325D1-3500-3030-6E36-F83D6C9E2654}" dt="2026-08-27T13:52:48.644" v="23" actId="20577"/>
          <ac:spMkLst>
            <pc:docMk/>
            <pc:sldMk cId="1524559330" sldId="2154"/>
            <ac:spMk id="9" creationId="{9CAFF7CB-E1B0-876E-786B-701359321F2B}"/>
          </ac:spMkLst>
        </pc:spChg>
      </pc:sldChg>
      <pc:sldChg chg="modSp modNotes">
        <pc:chgData name="Brittney Hickom" userId="S::brittney.hickom@dca.ga.gov::9ab811d9-63a9-43e0-a965-78790b7ac483" providerId="AD" clId="Web-{54E325D1-3500-3030-6E36-F83D6C9E2654}" dt="2026-08-27T14:03:58.537" v="131"/>
        <pc:sldMkLst>
          <pc:docMk/>
          <pc:sldMk cId="3083535328" sldId="2208"/>
        </pc:sldMkLst>
        <pc:spChg chg="mod">
          <ac:chgData name="Brittney Hickom" userId="S::brittney.hickom@dca.ga.gov::9ab811d9-63a9-43e0-a965-78790b7ac483" providerId="AD" clId="Web-{54E325D1-3500-3030-6E36-F83D6C9E2654}" dt="2026-08-27T14:02:47.802" v="101" actId="20577"/>
          <ac:spMkLst>
            <pc:docMk/>
            <pc:sldMk cId="3083535328" sldId="2208"/>
            <ac:spMk id="2" creationId="{38685E7B-AC69-456D-A137-448A9BF14FA9}"/>
          </ac:spMkLst>
        </pc:spChg>
        <pc:spChg chg="mod">
          <ac:chgData name="Brittney Hickom" userId="S::brittney.hickom@dca.ga.gov::9ab811d9-63a9-43e0-a965-78790b7ac483" providerId="AD" clId="Web-{54E325D1-3500-3030-6E36-F83D6C9E2654}" dt="2026-08-27T14:03:04.381" v="106" actId="1076"/>
          <ac:spMkLst>
            <pc:docMk/>
            <pc:sldMk cId="3083535328" sldId="2208"/>
            <ac:spMk id="3" creationId="{11FE94EB-7014-139B-FF7D-C56E4A426FD4}"/>
          </ac:spMkLst>
        </pc:spChg>
      </pc:sldChg>
      <pc:sldChg chg="modSp">
        <pc:chgData name="Brittney Hickom" userId="S::brittney.hickom@dca.ga.gov::9ab811d9-63a9-43e0-a965-78790b7ac483" providerId="AD" clId="Web-{54E325D1-3500-3030-6E36-F83D6C9E2654}" dt="2026-08-27T16:53:18.004" v="183" actId="20577"/>
        <pc:sldMkLst>
          <pc:docMk/>
          <pc:sldMk cId="1420461948" sldId="2223"/>
        </pc:sldMkLst>
        <pc:graphicFrameChg chg="mod modGraphic">
          <ac:chgData name="Brittney Hickom" userId="S::brittney.hickom@dca.ga.gov::9ab811d9-63a9-43e0-a965-78790b7ac483" providerId="AD" clId="Web-{54E325D1-3500-3030-6E36-F83D6C9E2654}" dt="2026-08-27T16:53:18.004" v="183" actId="20577"/>
          <ac:graphicFrameMkLst>
            <pc:docMk/>
            <pc:sldMk cId="1420461948" sldId="2223"/>
            <ac:graphicFrameMk id="8" creationId="{CF057E02-9878-599A-2BE4-F83F94C4A8BF}"/>
          </ac:graphicFrameMkLst>
        </pc:graphicFrameChg>
      </pc:sldChg>
      <pc:sldChg chg="modSp">
        <pc:chgData name="Brittney Hickom" userId="S::brittney.hickom@dca.ga.gov::9ab811d9-63a9-43e0-a965-78790b7ac483" providerId="AD" clId="Web-{54E325D1-3500-3030-6E36-F83D6C9E2654}" dt="2026-08-27T13:58:25.207" v="47" actId="20577"/>
        <pc:sldMkLst>
          <pc:docMk/>
          <pc:sldMk cId="2723073284" sldId="2228"/>
        </pc:sldMkLst>
        <pc:spChg chg="mod">
          <ac:chgData name="Brittney Hickom" userId="S::brittney.hickom@dca.ga.gov::9ab811d9-63a9-43e0-a965-78790b7ac483" providerId="AD" clId="Web-{54E325D1-3500-3030-6E36-F83D6C9E2654}" dt="2026-08-27T13:58:25.207" v="47" actId="20577"/>
          <ac:spMkLst>
            <pc:docMk/>
            <pc:sldMk cId="2723073284" sldId="2228"/>
            <ac:spMk id="7" creationId="{C18D4599-6CCA-1A3D-7A61-037F5DA5F5D8}"/>
          </ac:spMkLst>
        </pc:spChg>
      </pc:sldChg>
    </pc:docChg>
  </pc:docChgLst>
  <pc:docChgLst>
    <pc:chgData name="Brittney Hickom" userId="S::brittney.hickom@dca.ga.gov::9ab811d9-63a9-43e0-a965-78790b7ac483" providerId="AD" clId="Web-{A7B2ABC1-1DA2-9FD6-3865-3421548BBF47}"/>
    <pc:docChg chg="modSld">
      <pc:chgData name="Brittney Hickom" userId="S::brittney.hickom@dca.ga.gov::9ab811d9-63a9-43e0-a965-78790b7ac483" providerId="AD" clId="Web-{A7B2ABC1-1DA2-9FD6-3865-3421548BBF47}" dt="2026-09-25T17:56:43.410" v="18"/>
      <pc:docMkLst>
        <pc:docMk/>
      </pc:docMkLst>
      <pc:sldChg chg="modNotes">
        <pc:chgData name="Brittney Hickom" userId="S::brittney.hickom@dca.ga.gov::9ab811d9-63a9-43e0-a965-78790b7ac483" providerId="AD" clId="Web-{A7B2ABC1-1DA2-9FD6-3865-3421548BBF47}" dt="2026-09-25T17:56:43.410" v="18"/>
        <pc:sldMkLst>
          <pc:docMk/>
          <pc:sldMk cId="3611863300" sldId="258"/>
        </pc:sldMkLst>
      </pc:sldChg>
    </pc:docChg>
  </pc:docChgLst>
</pc:chgInfo>
</file>

<file path=ppt/diagrams/_rels/data6.xml.rels><?xml version="1.0" encoding="UTF-8" standalone="yes"?>
<Relationships xmlns="http://schemas.openxmlformats.org/package/2006/relationships"><Relationship Id="rId1" Type="http://schemas.openxmlformats.org/officeDocument/2006/relationships/hyperlink" Target="https://dca.georgia.gov/financing-tools/infrastructure/community-development-block-grants-cdbg/compliance-administration-0"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s://dca.georgia.gov/financing-tools/infrastructure/community-development-block-grants-cdbg/compliance-administration-0"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AD93AC-62D1-4D42-86E2-A07AB0F752AF}"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7F2B1445-876C-493E-AE4E-C6BF5C1D2BEE}">
      <dgm:prSet phldrT="[Text]"/>
      <dgm:spPr/>
      <dgm:t>
        <a:bodyPr/>
        <a:lstStyle/>
        <a:p>
          <a:r>
            <a:rPr lang="en-US">
              <a:solidFill>
                <a:schemeClr val="tx1"/>
              </a:solidFill>
            </a:rPr>
            <a:t>Requirement</a:t>
          </a:r>
        </a:p>
      </dgm:t>
    </dgm:pt>
    <dgm:pt modelId="{F22CC94B-4961-40F6-95EF-9F9834B49404}" type="parTrans" cxnId="{F1F9A79B-E0C0-4F28-8616-BE127DCD704F}">
      <dgm:prSet/>
      <dgm:spPr/>
      <dgm:t>
        <a:bodyPr/>
        <a:lstStyle/>
        <a:p>
          <a:endParaRPr lang="en-US"/>
        </a:p>
      </dgm:t>
    </dgm:pt>
    <dgm:pt modelId="{D037A248-E78A-4AAA-943B-5065438BA56B}" type="sibTrans" cxnId="{F1F9A79B-E0C0-4F28-8616-BE127DCD704F}">
      <dgm:prSet/>
      <dgm:spPr/>
      <dgm:t>
        <a:bodyPr/>
        <a:lstStyle/>
        <a:p>
          <a:endParaRPr lang="en-US"/>
        </a:p>
      </dgm:t>
    </dgm:pt>
    <dgm:pt modelId="{4D60A532-F071-4A86-B102-420B6F4A8204}">
      <dgm:prSet phldrT="[Text]" custT="1"/>
      <dgm:spPr/>
      <dgm:t>
        <a:bodyPr/>
        <a:lstStyle/>
        <a:p>
          <a:r>
            <a:rPr lang="en-US" sz="2000">
              <a:solidFill>
                <a:schemeClr val="tx1"/>
              </a:solidFill>
            </a:rPr>
            <a:t>Employment, training, and contracting opportunities generated by Federal financial assistance for housing and community development programs are, to the greatest extent feasible, directed toward low-and very low-income persons. </a:t>
          </a:r>
        </a:p>
      </dgm:t>
    </dgm:pt>
    <dgm:pt modelId="{CEF2079E-0249-4D1C-BB84-A7F8A97966D3}" type="parTrans" cxnId="{71F0805C-1938-4054-A07B-4B4ABCEC3DB2}">
      <dgm:prSet/>
      <dgm:spPr/>
      <dgm:t>
        <a:bodyPr/>
        <a:lstStyle/>
        <a:p>
          <a:endParaRPr lang="en-US"/>
        </a:p>
      </dgm:t>
    </dgm:pt>
    <dgm:pt modelId="{AE62A538-6C29-4AC4-BCCE-EF63F7370AA7}" type="sibTrans" cxnId="{71F0805C-1938-4054-A07B-4B4ABCEC3DB2}">
      <dgm:prSet/>
      <dgm:spPr/>
      <dgm:t>
        <a:bodyPr/>
        <a:lstStyle/>
        <a:p>
          <a:endParaRPr lang="en-US"/>
        </a:p>
      </dgm:t>
    </dgm:pt>
    <dgm:pt modelId="{25B8B6BC-FC68-4C8D-B3CF-9EF3D2E4A1EF}">
      <dgm:prSet phldrT="[Text]"/>
      <dgm:spPr/>
      <dgm:t>
        <a:bodyPr/>
        <a:lstStyle/>
        <a:p>
          <a:r>
            <a:rPr lang="en-US">
              <a:solidFill>
                <a:schemeClr val="tx1"/>
              </a:solidFill>
            </a:rPr>
            <a:t>Final rule published September 29, 2020</a:t>
          </a:r>
        </a:p>
      </dgm:t>
    </dgm:pt>
    <dgm:pt modelId="{84F9BBCF-DD98-4B4D-9C5E-38D5A8DD6909}" type="parTrans" cxnId="{5AB43BC8-C0A5-4D34-9AAD-575D61DCD528}">
      <dgm:prSet/>
      <dgm:spPr/>
      <dgm:t>
        <a:bodyPr/>
        <a:lstStyle/>
        <a:p>
          <a:endParaRPr lang="en-US"/>
        </a:p>
      </dgm:t>
    </dgm:pt>
    <dgm:pt modelId="{D4F013C8-2C56-4440-8FE6-FB805A3FFE0D}" type="sibTrans" cxnId="{5AB43BC8-C0A5-4D34-9AAD-575D61DCD528}">
      <dgm:prSet/>
      <dgm:spPr/>
      <dgm:t>
        <a:bodyPr/>
        <a:lstStyle/>
        <a:p>
          <a:endParaRPr lang="en-US"/>
        </a:p>
      </dgm:t>
    </dgm:pt>
    <dgm:pt modelId="{790DA3ED-7452-47CB-A184-EC249634E463}">
      <dgm:prSet phldrT="[Text]"/>
      <dgm:spPr/>
      <dgm:t>
        <a:bodyPr/>
        <a:lstStyle/>
        <a:p>
          <a:r>
            <a:rPr lang="en-US">
              <a:solidFill>
                <a:schemeClr val="tx1"/>
              </a:solidFill>
            </a:rPr>
            <a:t>24 CFR Part 75</a:t>
          </a:r>
        </a:p>
      </dgm:t>
    </dgm:pt>
    <dgm:pt modelId="{6AEBE893-AE0D-4B33-86DD-32921A786DC0}" type="parTrans" cxnId="{A65EB72F-D3FE-4278-AD27-3079A2479516}">
      <dgm:prSet/>
      <dgm:spPr/>
      <dgm:t>
        <a:bodyPr/>
        <a:lstStyle/>
        <a:p>
          <a:endParaRPr lang="en-US"/>
        </a:p>
      </dgm:t>
    </dgm:pt>
    <dgm:pt modelId="{A749BC99-B2EA-427B-B063-787E8F865FBF}" type="sibTrans" cxnId="{A65EB72F-D3FE-4278-AD27-3079A2479516}">
      <dgm:prSet/>
      <dgm:spPr/>
      <dgm:t>
        <a:bodyPr/>
        <a:lstStyle/>
        <a:p>
          <a:endParaRPr lang="en-US"/>
        </a:p>
      </dgm:t>
    </dgm:pt>
    <dgm:pt modelId="{C5AF4A64-9C6C-4FF9-996F-203E6957438C}">
      <dgm:prSet phldrT="[Text]"/>
      <dgm:spPr/>
      <dgm:t>
        <a:bodyPr/>
        <a:lstStyle/>
        <a:p>
          <a:r>
            <a:rPr lang="en-US">
              <a:solidFill>
                <a:schemeClr val="tx1"/>
              </a:solidFill>
            </a:rPr>
            <a:t>Promotes sustained employment and career development</a:t>
          </a:r>
        </a:p>
      </dgm:t>
    </dgm:pt>
    <dgm:pt modelId="{8CC91FFB-8339-408B-8B2A-CD9107EE5A9B}" type="parTrans" cxnId="{9311372F-CA48-448D-9704-CDB7A98CC481}">
      <dgm:prSet/>
      <dgm:spPr/>
      <dgm:t>
        <a:bodyPr/>
        <a:lstStyle/>
        <a:p>
          <a:endParaRPr lang="en-US"/>
        </a:p>
      </dgm:t>
    </dgm:pt>
    <dgm:pt modelId="{6B929796-8E7B-473A-943A-C204DF294BD1}" type="sibTrans" cxnId="{9311372F-CA48-448D-9704-CDB7A98CC481}">
      <dgm:prSet/>
      <dgm:spPr/>
      <dgm:t>
        <a:bodyPr/>
        <a:lstStyle/>
        <a:p>
          <a:endParaRPr lang="en-US"/>
        </a:p>
      </dgm:t>
    </dgm:pt>
    <dgm:pt modelId="{76D4923C-C0E8-44BF-9544-ED56FDE43A14}">
      <dgm:prSet phldrT="[Text]"/>
      <dgm:spPr/>
      <dgm:t>
        <a:bodyPr/>
        <a:lstStyle/>
        <a:p>
          <a:r>
            <a:rPr lang="en-US">
              <a:solidFill>
                <a:schemeClr val="tx1"/>
              </a:solidFill>
            </a:rPr>
            <a:t>Focuses on labor hours instead of new hires</a:t>
          </a:r>
        </a:p>
      </dgm:t>
    </dgm:pt>
    <dgm:pt modelId="{A46A09B7-DF56-4DC0-AAC1-038543867C55}" type="parTrans" cxnId="{9AA6AF33-3F7C-4DD6-85A1-75584F19A54C}">
      <dgm:prSet/>
      <dgm:spPr/>
      <dgm:t>
        <a:bodyPr/>
        <a:lstStyle/>
        <a:p>
          <a:endParaRPr lang="en-US"/>
        </a:p>
      </dgm:t>
    </dgm:pt>
    <dgm:pt modelId="{C33E0ECD-EA70-4584-A741-54A057356DBD}" type="sibTrans" cxnId="{9AA6AF33-3F7C-4DD6-85A1-75584F19A54C}">
      <dgm:prSet/>
      <dgm:spPr/>
      <dgm:t>
        <a:bodyPr/>
        <a:lstStyle/>
        <a:p>
          <a:endParaRPr lang="en-US"/>
        </a:p>
      </dgm:t>
    </dgm:pt>
    <dgm:pt modelId="{4C48C699-2270-42FE-9EDF-5DD42035AAD3}">
      <dgm:prSet phldrT="[Text]"/>
      <dgm:spPr/>
      <dgm:t>
        <a:bodyPr/>
        <a:lstStyle/>
        <a:p>
          <a:r>
            <a:rPr lang="en-US">
              <a:solidFill>
                <a:schemeClr val="tx1"/>
              </a:solidFill>
            </a:rPr>
            <a:t>Aligns Section 3 reporting with standard business practices</a:t>
          </a:r>
        </a:p>
      </dgm:t>
    </dgm:pt>
    <dgm:pt modelId="{9BEC600E-FBA8-45B6-96CC-7B93509927AF}" type="parTrans" cxnId="{2AB1D22C-A44E-4D48-8159-2140F998C25C}">
      <dgm:prSet/>
      <dgm:spPr/>
      <dgm:t>
        <a:bodyPr/>
        <a:lstStyle/>
        <a:p>
          <a:endParaRPr lang="en-US"/>
        </a:p>
      </dgm:t>
    </dgm:pt>
    <dgm:pt modelId="{669466E1-433A-45B2-839F-B6A5954EE4A1}" type="sibTrans" cxnId="{2AB1D22C-A44E-4D48-8159-2140F998C25C}">
      <dgm:prSet/>
      <dgm:spPr/>
      <dgm:t>
        <a:bodyPr/>
        <a:lstStyle/>
        <a:p>
          <a:endParaRPr lang="en-US"/>
        </a:p>
      </dgm:t>
    </dgm:pt>
    <dgm:pt modelId="{A948E92B-D154-4B83-8F4B-F8DFC7239F59}">
      <dgm:prSet phldrT="[Text]"/>
      <dgm:spPr/>
      <dgm:t>
        <a:bodyPr/>
        <a:lstStyle/>
        <a:p>
          <a:r>
            <a:rPr lang="en-US">
              <a:solidFill>
                <a:schemeClr val="tx1"/>
              </a:solidFill>
            </a:rPr>
            <a:t>Consistent labor-hour tracking mechanism (Davis-Bacon)</a:t>
          </a:r>
        </a:p>
      </dgm:t>
    </dgm:pt>
    <dgm:pt modelId="{E2D820CF-FC66-4E1B-B937-F5D71B7E4938}" type="parTrans" cxnId="{EF1B72D2-DD37-4D17-BF9F-7AC0D653754A}">
      <dgm:prSet/>
      <dgm:spPr/>
      <dgm:t>
        <a:bodyPr/>
        <a:lstStyle/>
        <a:p>
          <a:endParaRPr lang="en-US"/>
        </a:p>
      </dgm:t>
    </dgm:pt>
    <dgm:pt modelId="{64CC5AAD-737A-421A-A5A5-8E1021E7125E}" type="sibTrans" cxnId="{EF1B72D2-DD37-4D17-BF9F-7AC0D653754A}">
      <dgm:prSet/>
      <dgm:spPr/>
      <dgm:t>
        <a:bodyPr/>
        <a:lstStyle/>
        <a:p>
          <a:endParaRPr lang="en-US"/>
        </a:p>
      </dgm:t>
    </dgm:pt>
    <dgm:pt modelId="{2675CE2D-476C-439F-8BEB-B3CE3F44FF5A}" type="pres">
      <dgm:prSet presAssocID="{72AD93AC-62D1-4D42-86E2-A07AB0F752AF}" presName="linear" presStyleCnt="0">
        <dgm:presLayoutVars>
          <dgm:animLvl val="lvl"/>
          <dgm:resizeHandles val="exact"/>
        </dgm:presLayoutVars>
      </dgm:prSet>
      <dgm:spPr/>
    </dgm:pt>
    <dgm:pt modelId="{7B7FB827-DDAA-4B6B-8DB9-73CCE2F1E332}" type="pres">
      <dgm:prSet presAssocID="{7F2B1445-876C-493E-AE4E-C6BF5C1D2BEE}" presName="parentText" presStyleLbl="node1" presStyleIdx="0" presStyleCnt="4">
        <dgm:presLayoutVars>
          <dgm:chMax val="0"/>
          <dgm:bulletEnabled val="1"/>
        </dgm:presLayoutVars>
      </dgm:prSet>
      <dgm:spPr/>
    </dgm:pt>
    <dgm:pt modelId="{364D2B1A-A963-40EE-82CC-70116FBE2EFC}" type="pres">
      <dgm:prSet presAssocID="{7F2B1445-876C-493E-AE4E-C6BF5C1D2BEE}" presName="childText" presStyleLbl="revTx" presStyleIdx="0" presStyleCnt="4">
        <dgm:presLayoutVars>
          <dgm:bulletEnabled val="1"/>
        </dgm:presLayoutVars>
      </dgm:prSet>
      <dgm:spPr/>
    </dgm:pt>
    <dgm:pt modelId="{A1DF678D-FCA2-4287-805E-8E5DDEF6A446}" type="pres">
      <dgm:prSet presAssocID="{25B8B6BC-FC68-4C8D-B3CF-9EF3D2E4A1EF}" presName="parentText" presStyleLbl="node1" presStyleIdx="1" presStyleCnt="4">
        <dgm:presLayoutVars>
          <dgm:chMax val="0"/>
          <dgm:bulletEnabled val="1"/>
        </dgm:presLayoutVars>
      </dgm:prSet>
      <dgm:spPr/>
    </dgm:pt>
    <dgm:pt modelId="{3CFDBC65-4681-47AA-9FBA-35291B18D734}" type="pres">
      <dgm:prSet presAssocID="{25B8B6BC-FC68-4C8D-B3CF-9EF3D2E4A1EF}" presName="childText" presStyleLbl="revTx" presStyleIdx="1" presStyleCnt="4">
        <dgm:presLayoutVars>
          <dgm:bulletEnabled val="1"/>
        </dgm:presLayoutVars>
      </dgm:prSet>
      <dgm:spPr/>
    </dgm:pt>
    <dgm:pt modelId="{52557FFF-2639-408A-A8FD-6ADD24BF2B4C}" type="pres">
      <dgm:prSet presAssocID="{C5AF4A64-9C6C-4FF9-996F-203E6957438C}" presName="parentText" presStyleLbl="node1" presStyleIdx="2" presStyleCnt="4">
        <dgm:presLayoutVars>
          <dgm:chMax val="0"/>
          <dgm:bulletEnabled val="1"/>
        </dgm:presLayoutVars>
      </dgm:prSet>
      <dgm:spPr/>
    </dgm:pt>
    <dgm:pt modelId="{AAAA2091-C199-4A09-9633-6C819B50FC2C}" type="pres">
      <dgm:prSet presAssocID="{C5AF4A64-9C6C-4FF9-996F-203E6957438C}" presName="childText" presStyleLbl="revTx" presStyleIdx="2" presStyleCnt="4">
        <dgm:presLayoutVars>
          <dgm:bulletEnabled val="1"/>
        </dgm:presLayoutVars>
      </dgm:prSet>
      <dgm:spPr/>
    </dgm:pt>
    <dgm:pt modelId="{FFB3264F-961D-4230-92A1-8383F0B4A7E3}" type="pres">
      <dgm:prSet presAssocID="{4C48C699-2270-42FE-9EDF-5DD42035AAD3}" presName="parentText" presStyleLbl="node1" presStyleIdx="3" presStyleCnt="4">
        <dgm:presLayoutVars>
          <dgm:chMax val="0"/>
          <dgm:bulletEnabled val="1"/>
        </dgm:presLayoutVars>
      </dgm:prSet>
      <dgm:spPr/>
    </dgm:pt>
    <dgm:pt modelId="{8F0C6004-0333-41A0-A546-CA97B6182806}" type="pres">
      <dgm:prSet presAssocID="{4C48C699-2270-42FE-9EDF-5DD42035AAD3}" presName="childText" presStyleLbl="revTx" presStyleIdx="3" presStyleCnt="4">
        <dgm:presLayoutVars>
          <dgm:bulletEnabled val="1"/>
        </dgm:presLayoutVars>
      </dgm:prSet>
      <dgm:spPr/>
    </dgm:pt>
  </dgm:ptLst>
  <dgm:cxnLst>
    <dgm:cxn modelId="{2AB1D22C-A44E-4D48-8159-2140F998C25C}" srcId="{72AD93AC-62D1-4D42-86E2-A07AB0F752AF}" destId="{4C48C699-2270-42FE-9EDF-5DD42035AAD3}" srcOrd="3" destOrd="0" parTransId="{9BEC600E-FBA8-45B6-96CC-7B93509927AF}" sibTransId="{669466E1-433A-45B2-839F-B6A5954EE4A1}"/>
    <dgm:cxn modelId="{9311372F-CA48-448D-9704-CDB7A98CC481}" srcId="{72AD93AC-62D1-4D42-86E2-A07AB0F752AF}" destId="{C5AF4A64-9C6C-4FF9-996F-203E6957438C}" srcOrd="2" destOrd="0" parTransId="{8CC91FFB-8339-408B-8B2A-CD9107EE5A9B}" sibTransId="{6B929796-8E7B-473A-943A-C204DF294BD1}"/>
    <dgm:cxn modelId="{A65EB72F-D3FE-4278-AD27-3079A2479516}" srcId="{25B8B6BC-FC68-4C8D-B3CF-9EF3D2E4A1EF}" destId="{790DA3ED-7452-47CB-A184-EC249634E463}" srcOrd="0" destOrd="0" parTransId="{6AEBE893-AE0D-4B33-86DD-32921A786DC0}" sibTransId="{A749BC99-B2EA-427B-B063-787E8F865FBF}"/>
    <dgm:cxn modelId="{9AA6AF33-3F7C-4DD6-85A1-75584F19A54C}" srcId="{C5AF4A64-9C6C-4FF9-996F-203E6957438C}" destId="{76D4923C-C0E8-44BF-9544-ED56FDE43A14}" srcOrd="0" destOrd="0" parTransId="{A46A09B7-DF56-4DC0-AAC1-038543867C55}" sibTransId="{C33E0ECD-EA70-4584-A741-54A057356DBD}"/>
    <dgm:cxn modelId="{71F0805C-1938-4054-A07B-4B4ABCEC3DB2}" srcId="{7F2B1445-876C-493E-AE4E-C6BF5C1D2BEE}" destId="{4D60A532-F071-4A86-B102-420B6F4A8204}" srcOrd="0" destOrd="0" parTransId="{CEF2079E-0249-4D1C-BB84-A7F8A97966D3}" sibTransId="{AE62A538-6C29-4AC4-BCCE-EF63F7370AA7}"/>
    <dgm:cxn modelId="{7FF6985F-82B8-4D62-9942-993F188E796E}" type="presOf" srcId="{76D4923C-C0E8-44BF-9544-ED56FDE43A14}" destId="{AAAA2091-C199-4A09-9633-6C819B50FC2C}" srcOrd="0" destOrd="0" presId="urn:microsoft.com/office/officeart/2005/8/layout/vList2"/>
    <dgm:cxn modelId="{6C9A7E6E-FC8B-4CED-81F3-4092FD6D35AC}" type="presOf" srcId="{A948E92B-D154-4B83-8F4B-F8DFC7239F59}" destId="{8F0C6004-0333-41A0-A546-CA97B6182806}" srcOrd="0" destOrd="0" presId="urn:microsoft.com/office/officeart/2005/8/layout/vList2"/>
    <dgm:cxn modelId="{D456F076-10D7-4D61-A4B9-AD618262CB7B}" type="presOf" srcId="{7F2B1445-876C-493E-AE4E-C6BF5C1D2BEE}" destId="{7B7FB827-DDAA-4B6B-8DB9-73CCE2F1E332}" srcOrd="0" destOrd="0" presId="urn:microsoft.com/office/officeart/2005/8/layout/vList2"/>
    <dgm:cxn modelId="{76A4DF7F-29DA-4DF3-A9DC-16341790F212}" type="presOf" srcId="{72AD93AC-62D1-4D42-86E2-A07AB0F752AF}" destId="{2675CE2D-476C-439F-8BEB-B3CE3F44FF5A}" srcOrd="0" destOrd="0" presId="urn:microsoft.com/office/officeart/2005/8/layout/vList2"/>
    <dgm:cxn modelId="{F1F9A79B-E0C0-4F28-8616-BE127DCD704F}" srcId="{72AD93AC-62D1-4D42-86E2-A07AB0F752AF}" destId="{7F2B1445-876C-493E-AE4E-C6BF5C1D2BEE}" srcOrd="0" destOrd="0" parTransId="{F22CC94B-4961-40F6-95EF-9F9834B49404}" sibTransId="{D037A248-E78A-4AAA-943B-5065438BA56B}"/>
    <dgm:cxn modelId="{5AB43BC8-C0A5-4D34-9AAD-575D61DCD528}" srcId="{72AD93AC-62D1-4D42-86E2-A07AB0F752AF}" destId="{25B8B6BC-FC68-4C8D-B3CF-9EF3D2E4A1EF}" srcOrd="1" destOrd="0" parTransId="{84F9BBCF-DD98-4B4D-9C5E-38D5A8DD6909}" sibTransId="{D4F013C8-2C56-4440-8FE6-FB805A3FFE0D}"/>
    <dgm:cxn modelId="{2758F6CC-E7D9-4E8A-BCF6-DDBD976B258A}" type="presOf" srcId="{4C48C699-2270-42FE-9EDF-5DD42035AAD3}" destId="{FFB3264F-961D-4230-92A1-8383F0B4A7E3}" srcOrd="0" destOrd="0" presId="urn:microsoft.com/office/officeart/2005/8/layout/vList2"/>
    <dgm:cxn modelId="{A79663CE-829B-4791-9406-A3892E7E39E6}" type="presOf" srcId="{C5AF4A64-9C6C-4FF9-996F-203E6957438C}" destId="{52557FFF-2639-408A-A8FD-6ADD24BF2B4C}" srcOrd="0" destOrd="0" presId="urn:microsoft.com/office/officeart/2005/8/layout/vList2"/>
    <dgm:cxn modelId="{EF1B72D2-DD37-4D17-BF9F-7AC0D653754A}" srcId="{4C48C699-2270-42FE-9EDF-5DD42035AAD3}" destId="{A948E92B-D154-4B83-8F4B-F8DFC7239F59}" srcOrd="0" destOrd="0" parTransId="{E2D820CF-FC66-4E1B-B937-F5D71B7E4938}" sibTransId="{64CC5AAD-737A-421A-A5A5-8E1021E7125E}"/>
    <dgm:cxn modelId="{55986EDB-87BD-41DA-A1AA-EB7A4E2E2A41}" type="presOf" srcId="{790DA3ED-7452-47CB-A184-EC249634E463}" destId="{3CFDBC65-4681-47AA-9FBA-35291B18D734}" srcOrd="0" destOrd="0" presId="urn:microsoft.com/office/officeart/2005/8/layout/vList2"/>
    <dgm:cxn modelId="{75A70AFF-5F28-4B8B-AB82-E47D594A0F12}" type="presOf" srcId="{25B8B6BC-FC68-4C8D-B3CF-9EF3D2E4A1EF}" destId="{A1DF678D-FCA2-4287-805E-8E5DDEF6A446}" srcOrd="0" destOrd="0" presId="urn:microsoft.com/office/officeart/2005/8/layout/vList2"/>
    <dgm:cxn modelId="{B77511FF-5F68-4BE1-996F-3A122A394567}" type="presOf" srcId="{4D60A532-F071-4A86-B102-420B6F4A8204}" destId="{364D2B1A-A963-40EE-82CC-70116FBE2EFC}" srcOrd="0" destOrd="0" presId="urn:microsoft.com/office/officeart/2005/8/layout/vList2"/>
    <dgm:cxn modelId="{013FBF72-9274-4527-B4E3-028282163285}" type="presParOf" srcId="{2675CE2D-476C-439F-8BEB-B3CE3F44FF5A}" destId="{7B7FB827-DDAA-4B6B-8DB9-73CCE2F1E332}" srcOrd="0" destOrd="0" presId="urn:microsoft.com/office/officeart/2005/8/layout/vList2"/>
    <dgm:cxn modelId="{4B5CB064-181E-495D-BF03-CA4B4D620203}" type="presParOf" srcId="{2675CE2D-476C-439F-8BEB-B3CE3F44FF5A}" destId="{364D2B1A-A963-40EE-82CC-70116FBE2EFC}" srcOrd="1" destOrd="0" presId="urn:microsoft.com/office/officeart/2005/8/layout/vList2"/>
    <dgm:cxn modelId="{A7E4AA86-B60E-4187-917D-56C8B33AC3E0}" type="presParOf" srcId="{2675CE2D-476C-439F-8BEB-B3CE3F44FF5A}" destId="{A1DF678D-FCA2-4287-805E-8E5DDEF6A446}" srcOrd="2" destOrd="0" presId="urn:microsoft.com/office/officeart/2005/8/layout/vList2"/>
    <dgm:cxn modelId="{8A0DBA25-C795-4BE3-BD48-D2646A9A5249}" type="presParOf" srcId="{2675CE2D-476C-439F-8BEB-B3CE3F44FF5A}" destId="{3CFDBC65-4681-47AA-9FBA-35291B18D734}" srcOrd="3" destOrd="0" presId="urn:microsoft.com/office/officeart/2005/8/layout/vList2"/>
    <dgm:cxn modelId="{4F9DD998-31EE-472A-98B5-96282C3D504B}" type="presParOf" srcId="{2675CE2D-476C-439F-8BEB-B3CE3F44FF5A}" destId="{52557FFF-2639-408A-A8FD-6ADD24BF2B4C}" srcOrd="4" destOrd="0" presId="urn:microsoft.com/office/officeart/2005/8/layout/vList2"/>
    <dgm:cxn modelId="{D4295F3D-20B0-41A1-9C3C-C4D9D6439984}" type="presParOf" srcId="{2675CE2D-476C-439F-8BEB-B3CE3F44FF5A}" destId="{AAAA2091-C199-4A09-9633-6C819B50FC2C}" srcOrd="5" destOrd="0" presId="urn:microsoft.com/office/officeart/2005/8/layout/vList2"/>
    <dgm:cxn modelId="{F004AB19-098A-458D-87AD-395925C80DBE}" type="presParOf" srcId="{2675CE2D-476C-439F-8BEB-B3CE3F44FF5A}" destId="{FFB3264F-961D-4230-92A1-8383F0B4A7E3}" srcOrd="6" destOrd="0" presId="urn:microsoft.com/office/officeart/2005/8/layout/vList2"/>
    <dgm:cxn modelId="{F8B50B55-BE30-4E40-A5E5-E2B0B55DA907}" type="presParOf" srcId="{2675CE2D-476C-439F-8BEB-B3CE3F44FF5A}" destId="{8F0C6004-0333-41A0-A546-CA97B6182806}"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B19B1B-C8CA-485A-AD0D-1FA68AD31CFA}" type="doc">
      <dgm:prSet loTypeId="urn:microsoft.com/office/officeart/2005/8/layout/arrow5" loCatId="relationship" qsTypeId="urn:microsoft.com/office/officeart/2005/8/quickstyle/simple5#1" qsCatId="simple" csTypeId="urn:microsoft.com/office/officeart/2005/8/colors/accent1_2#2" csCatId="accent1"/>
      <dgm:spPr/>
      <dgm:t>
        <a:bodyPr/>
        <a:lstStyle/>
        <a:p>
          <a:endParaRPr lang="en-US"/>
        </a:p>
      </dgm:t>
    </dgm:pt>
    <dgm:pt modelId="{9B1D6182-AFA9-41B7-AB8B-20B07FF8723B}">
      <dgm:prSet/>
      <dgm:spPr/>
      <dgm:t>
        <a:bodyPr/>
        <a:lstStyle/>
        <a:p>
          <a:pPr algn="ctr"/>
          <a:r>
            <a:rPr lang="en-US">
              <a:solidFill>
                <a:schemeClr val="bg1"/>
              </a:solidFill>
            </a:rPr>
            <a:t>When </a:t>
          </a:r>
          <a:r>
            <a:rPr lang="en-US" i="1">
              <a:solidFill>
                <a:schemeClr val="bg1"/>
              </a:solidFill>
            </a:rPr>
            <a:t>hiring, contracting or job training opportunities arise </a:t>
          </a:r>
          <a:r>
            <a:rPr lang="en-US">
              <a:solidFill>
                <a:schemeClr val="bg1"/>
              </a:solidFill>
            </a:rPr>
            <a:t>in connection with housing rehabilitation, housing construction or other public construction.</a:t>
          </a:r>
        </a:p>
      </dgm:t>
    </dgm:pt>
    <dgm:pt modelId="{AE995734-64F7-4B37-BD18-6B2925592700}" type="parTrans" cxnId="{8CEC1B74-2EC0-4445-B010-5C9DE61E01FD}">
      <dgm:prSet/>
      <dgm:spPr/>
      <dgm:t>
        <a:bodyPr/>
        <a:lstStyle/>
        <a:p>
          <a:endParaRPr lang="en-US"/>
        </a:p>
      </dgm:t>
    </dgm:pt>
    <dgm:pt modelId="{5DA0B376-EFE6-4827-BBFA-83419687CCFE}" type="sibTrans" cxnId="{8CEC1B74-2EC0-4445-B010-5C9DE61E01FD}">
      <dgm:prSet/>
      <dgm:spPr/>
      <dgm:t>
        <a:bodyPr/>
        <a:lstStyle/>
        <a:p>
          <a:endParaRPr lang="en-US"/>
        </a:p>
      </dgm:t>
    </dgm:pt>
    <dgm:pt modelId="{F01A005A-CE79-4C9C-AC7E-E531980DCB0F}">
      <dgm:prSet/>
      <dgm:spPr/>
      <dgm:t>
        <a:bodyPr/>
        <a:lstStyle/>
        <a:p>
          <a:pPr algn="l" rtl="0"/>
          <a:r>
            <a:rPr lang="en-US" b="1">
              <a:solidFill>
                <a:schemeClr val="bg1"/>
              </a:solidFill>
            </a:rPr>
            <a:t>Recruitment of Section 3 Workers &amp; </a:t>
          </a:r>
          <a:r>
            <a:rPr lang="en-US" b="1">
              <a:solidFill>
                <a:schemeClr val="bg1"/>
              </a:solidFill>
              <a:latin typeface="Arial Black" panose="020B0A04020102020204"/>
            </a:rPr>
            <a:t>Business Concerns</a:t>
          </a:r>
          <a:endParaRPr lang="en-US" b="1">
            <a:solidFill>
              <a:schemeClr val="bg1"/>
            </a:solidFill>
          </a:endParaRPr>
        </a:p>
      </dgm:t>
    </dgm:pt>
    <dgm:pt modelId="{2857570F-971F-4394-B9D7-BBF0140CA498}" type="parTrans" cxnId="{87A711D2-4521-4311-9D54-FDF9BF3157E3}">
      <dgm:prSet/>
      <dgm:spPr/>
      <dgm:t>
        <a:bodyPr/>
        <a:lstStyle/>
        <a:p>
          <a:endParaRPr lang="en-US"/>
        </a:p>
      </dgm:t>
    </dgm:pt>
    <dgm:pt modelId="{FA4EABCC-64EF-443D-9CE0-F1EBF9D30FA1}" type="sibTrans" cxnId="{87A711D2-4521-4311-9D54-FDF9BF3157E3}">
      <dgm:prSet/>
      <dgm:spPr/>
      <dgm:t>
        <a:bodyPr/>
        <a:lstStyle/>
        <a:p>
          <a:endParaRPr lang="en-US"/>
        </a:p>
      </dgm:t>
    </dgm:pt>
    <dgm:pt modelId="{208E2745-D93D-4210-93C8-AB28E0252F2D}" type="pres">
      <dgm:prSet presAssocID="{B5B19B1B-C8CA-485A-AD0D-1FA68AD31CFA}" presName="diagram" presStyleCnt="0">
        <dgm:presLayoutVars>
          <dgm:dir/>
          <dgm:resizeHandles val="exact"/>
        </dgm:presLayoutVars>
      </dgm:prSet>
      <dgm:spPr/>
    </dgm:pt>
    <dgm:pt modelId="{2EC6B760-0FD2-4E1B-8C0C-69BA690915A1}" type="pres">
      <dgm:prSet presAssocID="{9B1D6182-AFA9-41B7-AB8B-20B07FF8723B}" presName="arrow" presStyleLbl="node1" presStyleIdx="0" presStyleCnt="1">
        <dgm:presLayoutVars>
          <dgm:bulletEnabled val="1"/>
        </dgm:presLayoutVars>
      </dgm:prSet>
      <dgm:spPr/>
    </dgm:pt>
  </dgm:ptLst>
  <dgm:cxnLst>
    <dgm:cxn modelId="{A073732C-C701-4604-BDA2-46E760E39B21}" type="presOf" srcId="{B5B19B1B-C8CA-485A-AD0D-1FA68AD31CFA}" destId="{208E2745-D93D-4210-93C8-AB28E0252F2D}" srcOrd="0" destOrd="0" presId="urn:microsoft.com/office/officeart/2005/8/layout/arrow5"/>
    <dgm:cxn modelId="{7DFDB473-E611-4377-BE69-A1C0790D6636}" type="presOf" srcId="{F01A005A-CE79-4C9C-AC7E-E531980DCB0F}" destId="{2EC6B760-0FD2-4E1B-8C0C-69BA690915A1}" srcOrd="0" destOrd="1" presId="urn:microsoft.com/office/officeart/2005/8/layout/arrow5"/>
    <dgm:cxn modelId="{8CEC1B74-2EC0-4445-B010-5C9DE61E01FD}" srcId="{B5B19B1B-C8CA-485A-AD0D-1FA68AD31CFA}" destId="{9B1D6182-AFA9-41B7-AB8B-20B07FF8723B}" srcOrd="0" destOrd="0" parTransId="{AE995734-64F7-4B37-BD18-6B2925592700}" sibTransId="{5DA0B376-EFE6-4827-BBFA-83419687CCFE}"/>
    <dgm:cxn modelId="{3487258A-87B3-4411-9977-8B3AD4ED97C4}" type="presOf" srcId="{9B1D6182-AFA9-41B7-AB8B-20B07FF8723B}" destId="{2EC6B760-0FD2-4E1B-8C0C-69BA690915A1}" srcOrd="0" destOrd="0" presId="urn:microsoft.com/office/officeart/2005/8/layout/arrow5"/>
    <dgm:cxn modelId="{87A711D2-4521-4311-9D54-FDF9BF3157E3}" srcId="{9B1D6182-AFA9-41B7-AB8B-20B07FF8723B}" destId="{F01A005A-CE79-4C9C-AC7E-E531980DCB0F}" srcOrd="0" destOrd="0" parTransId="{2857570F-971F-4394-B9D7-BBF0140CA498}" sibTransId="{FA4EABCC-64EF-443D-9CE0-F1EBF9D30FA1}"/>
    <dgm:cxn modelId="{E8A6348F-4066-4EDB-AD4F-3F3B6FA2EB38}" type="presParOf" srcId="{208E2745-D93D-4210-93C8-AB28E0252F2D}" destId="{2EC6B760-0FD2-4E1B-8C0C-69BA690915A1}" srcOrd="0"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63DF67-CB77-43BC-B284-868A8CE61EC1}" type="doc">
      <dgm:prSet loTypeId="urn:microsoft.com/office/officeart/2005/8/layout/chevron2" loCatId="process" qsTypeId="urn:microsoft.com/office/officeart/2005/8/quickstyle/simple1#2" qsCatId="simple" csTypeId="urn:microsoft.com/office/officeart/2005/8/colors/accent1_2#3" csCatId="accent1" phldr="1"/>
      <dgm:spPr/>
      <dgm:t>
        <a:bodyPr/>
        <a:lstStyle/>
        <a:p>
          <a:endParaRPr lang="en-US"/>
        </a:p>
      </dgm:t>
    </dgm:pt>
    <dgm:pt modelId="{5B3FE710-D325-4589-874A-88137D99D613}">
      <dgm:prSet phldrT="[Text]" custT="1"/>
      <dgm:spPr/>
      <dgm:t>
        <a:bodyPr/>
        <a:lstStyle/>
        <a:p>
          <a:r>
            <a:rPr lang="en-US" sz="2800">
              <a:solidFill>
                <a:schemeClr val="tx1"/>
              </a:solidFill>
            </a:rPr>
            <a:t>1</a:t>
          </a:r>
        </a:p>
      </dgm:t>
    </dgm:pt>
    <dgm:pt modelId="{3D96156E-FECF-4FF3-BA5A-7E1789267599}" type="parTrans" cxnId="{F489255D-2E47-4F5B-9693-202A3FF10A3B}">
      <dgm:prSet/>
      <dgm:spPr/>
      <dgm:t>
        <a:bodyPr/>
        <a:lstStyle/>
        <a:p>
          <a:endParaRPr lang="en-US"/>
        </a:p>
      </dgm:t>
    </dgm:pt>
    <dgm:pt modelId="{97BBD7CC-D2AE-43C1-9876-6A99766E5263}" type="sibTrans" cxnId="{F489255D-2E47-4F5B-9693-202A3FF10A3B}">
      <dgm:prSet/>
      <dgm:spPr/>
      <dgm:t>
        <a:bodyPr/>
        <a:lstStyle/>
        <a:p>
          <a:endParaRPr lang="en-US"/>
        </a:p>
      </dgm:t>
    </dgm:pt>
    <dgm:pt modelId="{CA5D6D7F-9A90-4015-BB09-801E1F360EE0}">
      <dgm:prSet phldrT="[Text]" custT="1"/>
      <dgm:spPr/>
      <dgm:t>
        <a:bodyPr/>
        <a:lstStyle/>
        <a:p>
          <a:r>
            <a:rPr lang="en-US" sz="2800">
              <a:solidFill>
                <a:schemeClr val="tx1"/>
              </a:solidFill>
            </a:rPr>
            <a:t>2</a:t>
          </a:r>
        </a:p>
      </dgm:t>
    </dgm:pt>
    <dgm:pt modelId="{62557E2A-CA0B-4493-97CF-1E012BFB98B2}" type="parTrans" cxnId="{C59C970A-F8FE-4B9F-B180-D9E184A7745F}">
      <dgm:prSet/>
      <dgm:spPr/>
      <dgm:t>
        <a:bodyPr/>
        <a:lstStyle/>
        <a:p>
          <a:endParaRPr lang="en-US"/>
        </a:p>
      </dgm:t>
    </dgm:pt>
    <dgm:pt modelId="{9709B0D7-8F8E-4EF6-9824-5BA71F1A5263}" type="sibTrans" cxnId="{C59C970A-F8FE-4B9F-B180-D9E184A7745F}">
      <dgm:prSet/>
      <dgm:spPr/>
      <dgm:t>
        <a:bodyPr/>
        <a:lstStyle/>
        <a:p>
          <a:endParaRPr lang="en-US"/>
        </a:p>
      </dgm:t>
    </dgm:pt>
    <dgm:pt modelId="{5BA16693-92DE-44EA-B6E0-8D022677959A}">
      <dgm:prSet phldrT="[Text]" custT="1"/>
      <dgm:spPr/>
      <dgm:t>
        <a:bodyPr/>
        <a:lstStyle/>
        <a:p>
          <a:r>
            <a:rPr lang="en-US" sz="2800">
              <a:solidFill>
                <a:schemeClr val="tx1"/>
              </a:solidFill>
            </a:rPr>
            <a:t>3</a:t>
          </a:r>
        </a:p>
      </dgm:t>
    </dgm:pt>
    <dgm:pt modelId="{EA376E96-B8A9-4D29-B73C-B3E53C9FB2AB}" type="parTrans" cxnId="{49AEABED-939D-4CC6-95F0-B446338FCC67}">
      <dgm:prSet/>
      <dgm:spPr/>
      <dgm:t>
        <a:bodyPr/>
        <a:lstStyle/>
        <a:p>
          <a:endParaRPr lang="en-US"/>
        </a:p>
      </dgm:t>
    </dgm:pt>
    <dgm:pt modelId="{779C971B-AF2B-4DA8-A4CC-3FCA7233988E}" type="sibTrans" cxnId="{49AEABED-939D-4CC6-95F0-B446338FCC67}">
      <dgm:prSet/>
      <dgm:spPr/>
      <dgm:t>
        <a:bodyPr/>
        <a:lstStyle/>
        <a:p>
          <a:endParaRPr lang="en-US"/>
        </a:p>
      </dgm:t>
    </dgm:pt>
    <dgm:pt modelId="{496ABCC4-1086-4DF1-B745-3247574702C7}">
      <dgm:prSet/>
      <dgm:spPr/>
      <dgm:t>
        <a:bodyPr/>
        <a:lstStyle/>
        <a:p>
          <a:pPr>
            <a:buNone/>
          </a:pPr>
          <a:r>
            <a:rPr lang="en-US">
              <a:solidFill>
                <a:schemeClr val="tx1"/>
              </a:solidFill>
              <a:latin typeface="+mj-lt"/>
              <a:cs typeface="Georgia"/>
            </a:rPr>
            <a:t>Establish</a:t>
          </a:r>
          <a:r>
            <a:rPr lang="en-US" spc="-15">
              <a:solidFill>
                <a:schemeClr val="tx1"/>
              </a:solidFill>
              <a:latin typeface="+mj-lt"/>
              <a:cs typeface="Georgia"/>
            </a:rPr>
            <a:t> </a:t>
          </a:r>
          <a:r>
            <a:rPr lang="en-US">
              <a:solidFill>
                <a:schemeClr val="tx1"/>
              </a:solidFill>
              <a:latin typeface="+mj-lt"/>
              <a:cs typeface="Georgia"/>
            </a:rPr>
            <a:t>or</a:t>
          </a:r>
          <a:r>
            <a:rPr lang="en-US" spc="-9">
              <a:solidFill>
                <a:schemeClr val="tx1"/>
              </a:solidFill>
              <a:latin typeface="+mj-lt"/>
              <a:cs typeface="Georgia"/>
            </a:rPr>
            <a:t> </a:t>
          </a:r>
          <a:r>
            <a:rPr lang="en-US">
              <a:solidFill>
                <a:schemeClr val="tx1"/>
              </a:solidFill>
              <a:latin typeface="+mj-lt"/>
              <a:cs typeface="Georgia"/>
            </a:rPr>
            <a:t>appoint</a:t>
          </a:r>
          <a:r>
            <a:rPr lang="en-US" spc="-9">
              <a:solidFill>
                <a:schemeClr val="tx1"/>
              </a:solidFill>
              <a:latin typeface="+mj-lt"/>
              <a:cs typeface="Georgia"/>
            </a:rPr>
            <a:t> </a:t>
          </a:r>
          <a:r>
            <a:rPr lang="en-US">
              <a:solidFill>
                <a:schemeClr val="tx1"/>
              </a:solidFill>
              <a:latin typeface="+mj-lt"/>
              <a:cs typeface="Georgia"/>
            </a:rPr>
            <a:t>a</a:t>
          </a:r>
          <a:r>
            <a:rPr lang="en-US" spc="-9">
              <a:solidFill>
                <a:schemeClr val="tx1"/>
              </a:solidFill>
              <a:latin typeface="+mj-lt"/>
              <a:cs typeface="Georgia"/>
            </a:rPr>
            <a:t> </a:t>
          </a:r>
          <a:r>
            <a:rPr lang="en-US">
              <a:solidFill>
                <a:schemeClr val="tx1"/>
              </a:solidFill>
              <a:latin typeface="+mj-lt"/>
              <a:cs typeface="Georgia"/>
            </a:rPr>
            <a:t>local</a:t>
          </a:r>
          <a:r>
            <a:rPr lang="en-US" spc="-6">
              <a:solidFill>
                <a:schemeClr val="tx1"/>
              </a:solidFill>
              <a:latin typeface="+mj-lt"/>
              <a:cs typeface="Georgia"/>
            </a:rPr>
            <a:t> </a:t>
          </a:r>
          <a:r>
            <a:rPr lang="en-US">
              <a:solidFill>
                <a:schemeClr val="tx1"/>
              </a:solidFill>
              <a:latin typeface="+mj-lt"/>
              <a:cs typeface="Georgia"/>
            </a:rPr>
            <a:t>Selection</a:t>
          </a:r>
          <a:r>
            <a:rPr lang="en-US" spc="-15">
              <a:solidFill>
                <a:schemeClr val="tx1"/>
              </a:solidFill>
              <a:latin typeface="+mj-lt"/>
              <a:cs typeface="Georgia"/>
            </a:rPr>
            <a:t> </a:t>
          </a:r>
          <a:r>
            <a:rPr lang="en-US">
              <a:solidFill>
                <a:schemeClr val="tx1"/>
              </a:solidFill>
              <a:latin typeface="+mj-lt"/>
              <a:cs typeface="Georgia"/>
            </a:rPr>
            <a:t>Review</a:t>
          </a:r>
          <a:r>
            <a:rPr lang="en-US" spc="-3">
              <a:solidFill>
                <a:schemeClr val="tx1"/>
              </a:solidFill>
              <a:latin typeface="+mj-lt"/>
              <a:cs typeface="Georgia"/>
            </a:rPr>
            <a:t> </a:t>
          </a:r>
          <a:r>
            <a:rPr lang="en-US" spc="-6">
              <a:solidFill>
                <a:schemeClr val="tx1"/>
              </a:solidFill>
              <a:latin typeface="+mj-lt"/>
              <a:cs typeface="Georgia"/>
            </a:rPr>
            <a:t>Committee</a:t>
          </a:r>
          <a:endParaRPr lang="en-US">
            <a:solidFill>
              <a:schemeClr val="tx1"/>
            </a:solidFill>
            <a:latin typeface="+mj-lt"/>
          </a:endParaRPr>
        </a:p>
      </dgm:t>
    </dgm:pt>
    <dgm:pt modelId="{4B76F7E3-4F44-49B0-B11A-95E9E76B5984}" type="parTrans" cxnId="{C221F104-3A35-43B8-8F1D-7A5999216B9A}">
      <dgm:prSet/>
      <dgm:spPr/>
      <dgm:t>
        <a:bodyPr/>
        <a:lstStyle/>
        <a:p>
          <a:endParaRPr lang="en-US"/>
        </a:p>
      </dgm:t>
    </dgm:pt>
    <dgm:pt modelId="{6F3D979B-40A9-428D-B24C-AF1D92713CFD}" type="sibTrans" cxnId="{C221F104-3A35-43B8-8F1D-7A5999216B9A}">
      <dgm:prSet/>
      <dgm:spPr/>
      <dgm:t>
        <a:bodyPr/>
        <a:lstStyle/>
        <a:p>
          <a:endParaRPr lang="en-US"/>
        </a:p>
      </dgm:t>
    </dgm:pt>
    <dgm:pt modelId="{18154195-0E74-46CB-9CE0-5BD9B78A61AC}">
      <dgm:prSet/>
      <dgm:spPr/>
      <dgm:t>
        <a:bodyPr/>
        <a:lstStyle/>
        <a:p>
          <a:pPr>
            <a:buNone/>
          </a:pPr>
          <a:r>
            <a:rPr lang="en-US">
              <a:solidFill>
                <a:schemeClr val="tx1"/>
              </a:solidFill>
              <a:latin typeface="+mj-lt"/>
              <a:cs typeface="Georgia"/>
            </a:rPr>
            <a:t>Determine</a:t>
          </a:r>
          <a:r>
            <a:rPr lang="en-US" spc="-6">
              <a:solidFill>
                <a:schemeClr val="tx1"/>
              </a:solidFill>
              <a:latin typeface="+mj-lt"/>
              <a:cs typeface="Georgia"/>
            </a:rPr>
            <a:t> </a:t>
          </a:r>
          <a:r>
            <a:rPr lang="en-US">
              <a:solidFill>
                <a:schemeClr val="tx1"/>
              </a:solidFill>
              <a:latin typeface="+mj-lt"/>
              <a:cs typeface="Georgia"/>
            </a:rPr>
            <a:t>the</a:t>
          </a:r>
          <a:r>
            <a:rPr lang="en-US" spc="-18">
              <a:solidFill>
                <a:schemeClr val="tx1"/>
              </a:solidFill>
              <a:latin typeface="+mj-lt"/>
              <a:cs typeface="Georgia"/>
            </a:rPr>
            <a:t> </a:t>
          </a:r>
          <a:r>
            <a:rPr lang="en-US">
              <a:solidFill>
                <a:schemeClr val="tx1"/>
              </a:solidFill>
              <a:latin typeface="+mj-lt"/>
              <a:cs typeface="Georgia"/>
            </a:rPr>
            <a:t>Selection</a:t>
          </a:r>
          <a:r>
            <a:rPr lang="en-US" spc="-9">
              <a:solidFill>
                <a:schemeClr val="tx1"/>
              </a:solidFill>
              <a:latin typeface="+mj-lt"/>
              <a:cs typeface="Georgia"/>
            </a:rPr>
            <a:t> </a:t>
          </a:r>
          <a:r>
            <a:rPr lang="en-US" spc="-6">
              <a:solidFill>
                <a:schemeClr val="tx1"/>
              </a:solidFill>
              <a:latin typeface="+mj-lt"/>
              <a:cs typeface="Georgia"/>
            </a:rPr>
            <a:t>Criteria	</a:t>
          </a:r>
          <a:endParaRPr lang="en-US">
            <a:solidFill>
              <a:schemeClr val="tx1"/>
            </a:solidFill>
            <a:latin typeface="+mj-lt"/>
          </a:endParaRPr>
        </a:p>
      </dgm:t>
    </dgm:pt>
    <dgm:pt modelId="{3143F871-81C0-48FD-BD2A-5DE1B6341C0F}" type="parTrans" cxnId="{40C2980E-7D0F-482F-90B1-E8A148EBB222}">
      <dgm:prSet/>
      <dgm:spPr/>
      <dgm:t>
        <a:bodyPr/>
        <a:lstStyle/>
        <a:p>
          <a:endParaRPr lang="en-US"/>
        </a:p>
      </dgm:t>
    </dgm:pt>
    <dgm:pt modelId="{AD1DEE00-8F7E-4855-B200-ADAE0F768E9E}" type="sibTrans" cxnId="{40C2980E-7D0F-482F-90B1-E8A148EBB222}">
      <dgm:prSet/>
      <dgm:spPr/>
      <dgm:t>
        <a:bodyPr/>
        <a:lstStyle/>
        <a:p>
          <a:endParaRPr lang="en-US"/>
        </a:p>
      </dgm:t>
    </dgm:pt>
    <dgm:pt modelId="{9B191B34-054B-477C-9D50-D8926F7E6A65}">
      <dgm:prSet/>
      <dgm:spPr/>
      <dgm:t>
        <a:bodyPr/>
        <a:lstStyle/>
        <a:p>
          <a:r>
            <a:rPr lang="en-US">
              <a:solidFill>
                <a:schemeClr val="tx1"/>
              </a:solidFill>
              <a:latin typeface="+mj-lt"/>
              <a:cs typeface="Georgia"/>
            </a:rPr>
            <a:t>Prepare</a:t>
          </a:r>
          <a:r>
            <a:rPr lang="en-US" spc="-15">
              <a:solidFill>
                <a:schemeClr val="tx1"/>
              </a:solidFill>
              <a:latin typeface="+mj-lt"/>
              <a:cs typeface="Georgia"/>
            </a:rPr>
            <a:t> </a:t>
          </a:r>
          <a:r>
            <a:rPr lang="en-US">
              <a:solidFill>
                <a:schemeClr val="tx1"/>
              </a:solidFill>
              <a:latin typeface="+mj-lt"/>
              <a:cs typeface="Georgia"/>
            </a:rPr>
            <a:t>a</a:t>
          </a:r>
          <a:r>
            <a:rPr lang="en-US" spc="-6">
              <a:solidFill>
                <a:schemeClr val="tx1"/>
              </a:solidFill>
              <a:latin typeface="+mj-lt"/>
              <a:cs typeface="Georgia"/>
            </a:rPr>
            <a:t> </a:t>
          </a:r>
          <a:r>
            <a:rPr lang="en-US">
              <a:solidFill>
                <a:schemeClr val="tx1"/>
              </a:solidFill>
              <a:latin typeface="+mj-lt"/>
              <a:cs typeface="Georgia"/>
            </a:rPr>
            <a:t>Ratings</a:t>
          </a:r>
          <a:r>
            <a:rPr lang="en-US" spc="-9">
              <a:solidFill>
                <a:schemeClr val="tx1"/>
              </a:solidFill>
              <a:latin typeface="+mj-lt"/>
              <a:cs typeface="Georgia"/>
            </a:rPr>
            <a:t> </a:t>
          </a:r>
          <a:r>
            <a:rPr lang="en-US">
              <a:solidFill>
                <a:schemeClr val="tx1"/>
              </a:solidFill>
              <a:latin typeface="+mj-lt"/>
              <a:cs typeface="Georgia"/>
            </a:rPr>
            <a:t>Criteria</a:t>
          </a:r>
          <a:r>
            <a:rPr lang="en-US" spc="-9">
              <a:solidFill>
                <a:schemeClr val="tx1"/>
              </a:solidFill>
              <a:latin typeface="+mj-lt"/>
              <a:cs typeface="Georgia"/>
            </a:rPr>
            <a:t> </a:t>
          </a:r>
          <a:r>
            <a:rPr lang="en-US">
              <a:solidFill>
                <a:schemeClr val="tx1"/>
              </a:solidFill>
              <a:latin typeface="+mj-lt"/>
              <a:cs typeface="Georgia"/>
            </a:rPr>
            <a:t>Score</a:t>
          </a:r>
          <a:r>
            <a:rPr lang="en-US" spc="-9">
              <a:solidFill>
                <a:schemeClr val="tx1"/>
              </a:solidFill>
              <a:latin typeface="+mj-lt"/>
              <a:cs typeface="Georgia"/>
            </a:rPr>
            <a:t> </a:t>
          </a:r>
          <a:r>
            <a:rPr lang="en-US" spc="-6">
              <a:solidFill>
                <a:schemeClr val="tx1"/>
              </a:solidFill>
              <a:latin typeface="+mj-lt"/>
              <a:cs typeface="Georgia"/>
            </a:rPr>
            <a:t>Sheet</a:t>
          </a:r>
          <a:endParaRPr lang="en-US">
            <a:solidFill>
              <a:schemeClr val="tx1"/>
            </a:solidFill>
            <a:latin typeface="+mj-lt"/>
          </a:endParaRPr>
        </a:p>
      </dgm:t>
    </dgm:pt>
    <dgm:pt modelId="{C28ADCEE-72A9-49FD-927E-6B5D44BFA733}" type="parTrans" cxnId="{FF793AE7-F5C8-41FE-B03F-9E9D973EB607}">
      <dgm:prSet/>
      <dgm:spPr/>
      <dgm:t>
        <a:bodyPr/>
        <a:lstStyle/>
        <a:p>
          <a:endParaRPr lang="en-US"/>
        </a:p>
      </dgm:t>
    </dgm:pt>
    <dgm:pt modelId="{2F86C12C-1AA4-485C-A943-31A6545457A9}" type="sibTrans" cxnId="{FF793AE7-F5C8-41FE-B03F-9E9D973EB607}">
      <dgm:prSet/>
      <dgm:spPr/>
      <dgm:t>
        <a:bodyPr/>
        <a:lstStyle/>
        <a:p>
          <a:endParaRPr lang="en-US"/>
        </a:p>
      </dgm:t>
    </dgm:pt>
    <dgm:pt modelId="{E19898D5-08CC-4C52-8187-C475D102E050}">
      <dgm:prSet/>
      <dgm:spPr/>
      <dgm:t>
        <a:bodyPr/>
        <a:lstStyle/>
        <a:p>
          <a:r>
            <a:rPr lang="en-US">
              <a:solidFill>
                <a:schemeClr val="tx1"/>
              </a:solidFill>
              <a:latin typeface="+mj-lt"/>
              <a:cs typeface="Georgia"/>
            </a:rPr>
            <a:t>May</a:t>
          </a:r>
          <a:r>
            <a:rPr lang="en-US" spc="-6">
              <a:solidFill>
                <a:schemeClr val="tx1"/>
              </a:solidFill>
              <a:latin typeface="+mj-lt"/>
              <a:cs typeface="Georgia"/>
            </a:rPr>
            <a:t> </a:t>
          </a:r>
          <a:r>
            <a:rPr lang="en-US">
              <a:solidFill>
                <a:schemeClr val="tx1"/>
              </a:solidFill>
              <a:latin typeface="+mj-lt"/>
              <a:cs typeface="Georgia"/>
            </a:rPr>
            <a:t>choose</a:t>
          </a:r>
          <a:r>
            <a:rPr lang="en-US" spc="-9">
              <a:solidFill>
                <a:schemeClr val="tx1"/>
              </a:solidFill>
              <a:latin typeface="+mj-lt"/>
              <a:cs typeface="Georgia"/>
            </a:rPr>
            <a:t> </a:t>
          </a:r>
          <a:r>
            <a:rPr lang="en-US">
              <a:solidFill>
                <a:schemeClr val="tx1"/>
              </a:solidFill>
              <a:latin typeface="+mj-lt"/>
              <a:cs typeface="Georgia"/>
            </a:rPr>
            <a:t>Request</a:t>
          </a:r>
          <a:r>
            <a:rPr lang="en-US" spc="-9">
              <a:solidFill>
                <a:schemeClr val="tx1"/>
              </a:solidFill>
              <a:latin typeface="+mj-lt"/>
              <a:cs typeface="Georgia"/>
            </a:rPr>
            <a:t> </a:t>
          </a:r>
          <a:r>
            <a:rPr lang="en-US">
              <a:solidFill>
                <a:schemeClr val="tx1"/>
              </a:solidFill>
              <a:latin typeface="+mj-lt"/>
              <a:cs typeface="Georgia"/>
            </a:rPr>
            <a:t>for</a:t>
          </a:r>
          <a:r>
            <a:rPr lang="en-US" spc="-9">
              <a:solidFill>
                <a:schemeClr val="tx1"/>
              </a:solidFill>
              <a:latin typeface="+mj-lt"/>
              <a:cs typeface="Georgia"/>
            </a:rPr>
            <a:t> </a:t>
          </a:r>
          <a:r>
            <a:rPr lang="en-US">
              <a:solidFill>
                <a:schemeClr val="tx1"/>
              </a:solidFill>
              <a:latin typeface="+mj-lt"/>
              <a:cs typeface="Georgia"/>
            </a:rPr>
            <a:t>Qualifications</a:t>
          </a:r>
          <a:r>
            <a:rPr lang="en-US" spc="-15">
              <a:solidFill>
                <a:schemeClr val="tx1"/>
              </a:solidFill>
              <a:latin typeface="+mj-lt"/>
              <a:cs typeface="Georgia"/>
            </a:rPr>
            <a:t> </a:t>
          </a:r>
          <a:r>
            <a:rPr lang="en-US">
              <a:solidFill>
                <a:schemeClr val="tx1"/>
              </a:solidFill>
              <a:latin typeface="+mj-lt"/>
              <a:cs typeface="Georgia"/>
            </a:rPr>
            <a:t>(RFQ)</a:t>
          </a:r>
          <a:r>
            <a:rPr lang="en-US" spc="-15">
              <a:solidFill>
                <a:schemeClr val="tx1"/>
              </a:solidFill>
              <a:latin typeface="+mj-lt"/>
              <a:cs typeface="Georgia"/>
            </a:rPr>
            <a:t> </a:t>
          </a:r>
          <a:r>
            <a:rPr lang="en-US">
              <a:solidFill>
                <a:schemeClr val="tx1"/>
              </a:solidFill>
              <a:latin typeface="+mj-lt"/>
              <a:cs typeface="Georgia"/>
            </a:rPr>
            <a:t>for</a:t>
          </a:r>
          <a:r>
            <a:rPr lang="en-US" spc="-9">
              <a:solidFill>
                <a:schemeClr val="tx1"/>
              </a:solidFill>
              <a:latin typeface="+mj-lt"/>
              <a:cs typeface="Georgia"/>
            </a:rPr>
            <a:t> </a:t>
          </a:r>
          <a:r>
            <a:rPr lang="en-US" spc="-6">
              <a:solidFill>
                <a:schemeClr val="tx1"/>
              </a:solidFill>
              <a:latin typeface="+mj-lt"/>
              <a:cs typeface="Georgia"/>
            </a:rPr>
            <a:t>engineering/ </a:t>
          </a:r>
          <a:r>
            <a:rPr lang="en-US">
              <a:solidFill>
                <a:schemeClr val="tx1"/>
              </a:solidFill>
              <a:latin typeface="+mj-lt"/>
              <a:cs typeface="Georgia"/>
            </a:rPr>
            <a:t>architectural</a:t>
          </a:r>
          <a:r>
            <a:rPr lang="en-US" spc="-36">
              <a:solidFill>
                <a:schemeClr val="tx1"/>
              </a:solidFill>
              <a:latin typeface="+mj-lt"/>
              <a:cs typeface="Georgia"/>
            </a:rPr>
            <a:t> </a:t>
          </a:r>
          <a:r>
            <a:rPr lang="en-US" spc="-6">
              <a:solidFill>
                <a:schemeClr val="tx1"/>
              </a:solidFill>
              <a:latin typeface="+mj-lt"/>
              <a:cs typeface="Georgia"/>
            </a:rPr>
            <a:t>services</a:t>
          </a:r>
          <a:endParaRPr lang="en-US">
            <a:solidFill>
              <a:schemeClr val="tx1"/>
            </a:solidFill>
            <a:latin typeface="+mj-lt"/>
            <a:cs typeface="Georgia"/>
          </a:endParaRPr>
        </a:p>
      </dgm:t>
    </dgm:pt>
    <dgm:pt modelId="{7569618F-BE91-4C05-94C3-B79F5952A0C9}" type="parTrans" cxnId="{6036BDC1-2B92-472E-A9EE-BCE63249395F}">
      <dgm:prSet/>
      <dgm:spPr/>
      <dgm:t>
        <a:bodyPr/>
        <a:lstStyle/>
        <a:p>
          <a:endParaRPr lang="en-US"/>
        </a:p>
      </dgm:t>
    </dgm:pt>
    <dgm:pt modelId="{9C4CD8CE-1924-4032-B3D3-A4DE03BB14B3}" type="sibTrans" cxnId="{6036BDC1-2B92-472E-A9EE-BCE63249395F}">
      <dgm:prSet/>
      <dgm:spPr/>
      <dgm:t>
        <a:bodyPr/>
        <a:lstStyle/>
        <a:p>
          <a:endParaRPr lang="en-US"/>
        </a:p>
      </dgm:t>
    </dgm:pt>
    <dgm:pt modelId="{84C7D023-9C2F-485D-940F-F4417B7A1D56}">
      <dgm:prSet/>
      <dgm:spPr/>
      <dgm:t>
        <a:bodyPr/>
        <a:lstStyle/>
        <a:p>
          <a:r>
            <a:rPr lang="en-US">
              <a:solidFill>
                <a:schemeClr val="tx1"/>
              </a:solidFill>
              <a:latin typeface="+mj-lt"/>
              <a:cs typeface="Georgia"/>
            </a:rPr>
            <a:t>Include</a:t>
          </a:r>
          <a:r>
            <a:rPr lang="en-US" spc="-21">
              <a:solidFill>
                <a:schemeClr val="tx1"/>
              </a:solidFill>
              <a:latin typeface="+mj-lt"/>
              <a:cs typeface="Georgia"/>
            </a:rPr>
            <a:t> </a:t>
          </a:r>
          <a:r>
            <a:rPr lang="en-US">
              <a:solidFill>
                <a:schemeClr val="tx1"/>
              </a:solidFill>
              <a:latin typeface="+mj-lt"/>
              <a:cs typeface="Georgia"/>
            </a:rPr>
            <a:t>the</a:t>
          </a:r>
          <a:r>
            <a:rPr lang="en-US" spc="-15">
              <a:solidFill>
                <a:schemeClr val="tx1"/>
              </a:solidFill>
              <a:latin typeface="+mj-lt"/>
              <a:cs typeface="Georgia"/>
            </a:rPr>
            <a:t> </a:t>
          </a:r>
          <a:r>
            <a:rPr lang="en-US">
              <a:solidFill>
                <a:schemeClr val="tx1"/>
              </a:solidFill>
              <a:latin typeface="+mj-lt"/>
              <a:cs typeface="Georgia"/>
            </a:rPr>
            <a:t>evaluation</a:t>
          </a:r>
          <a:r>
            <a:rPr lang="en-US" spc="-9">
              <a:solidFill>
                <a:schemeClr val="tx1"/>
              </a:solidFill>
              <a:latin typeface="+mj-lt"/>
              <a:cs typeface="Georgia"/>
            </a:rPr>
            <a:t> </a:t>
          </a:r>
          <a:r>
            <a:rPr lang="en-US">
              <a:solidFill>
                <a:schemeClr val="tx1"/>
              </a:solidFill>
              <a:latin typeface="+mj-lt"/>
              <a:cs typeface="Georgia"/>
            </a:rPr>
            <a:t>factors,</a:t>
          </a:r>
          <a:r>
            <a:rPr lang="en-US" spc="-18">
              <a:solidFill>
                <a:schemeClr val="tx1"/>
              </a:solidFill>
              <a:latin typeface="+mj-lt"/>
              <a:cs typeface="Georgia"/>
            </a:rPr>
            <a:t> </a:t>
          </a:r>
          <a:r>
            <a:rPr lang="en-US">
              <a:solidFill>
                <a:schemeClr val="tx1"/>
              </a:solidFill>
              <a:latin typeface="+mj-lt"/>
              <a:cs typeface="Georgia"/>
            </a:rPr>
            <a:t>level of</a:t>
          </a:r>
          <a:r>
            <a:rPr lang="en-US" spc="-18">
              <a:solidFill>
                <a:schemeClr val="tx1"/>
              </a:solidFill>
              <a:latin typeface="+mj-lt"/>
              <a:cs typeface="Georgia"/>
            </a:rPr>
            <a:t> </a:t>
          </a:r>
          <a:r>
            <a:rPr lang="en-US">
              <a:solidFill>
                <a:schemeClr val="tx1"/>
              </a:solidFill>
              <a:latin typeface="+mj-lt"/>
              <a:cs typeface="Georgia"/>
            </a:rPr>
            <a:t>importance,</a:t>
          </a:r>
          <a:r>
            <a:rPr lang="en-US" spc="-9">
              <a:solidFill>
                <a:schemeClr val="tx1"/>
              </a:solidFill>
              <a:latin typeface="+mj-lt"/>
              <a:cs typeface="Georgia"/>
            </a:rPr>
            <a:t> </a:t>
          </a:r>
          <a:r>
            <a:rPr lang="en-US" spc="-6">
              <a:solidFill>
                <a:schemeClr val="tx1"/>
              </a:solidFill>
              <a:latin typeface="+mj-lt"/>
              <a:cs typeface="Georgia"/>
            </a:rPr>
            <a:t>deadlines, </a:t>
          </a:r>
          <a:r>
            <a:rPr lang="en-US">
              <a:solidFill>
                <a:schemeClr val="tx1"/>
              </a:solidFill>
              <a:latin typeface="+mj-lt"/>
              <a:cs typeface="Georgia"/>
            </a:rPr>
            <a:t>and</a:t>
          </a:r>
          <a:r>
            <a:rPr lang="en-US" spc="-21">
              <a:solidFill>
                <a:schemeClr val="tx1"/>
              </a:solidFill>
              <a:latin typeface="+mj-lt"/>
              <a:cs typeface="Georgia"/>
            </a:rPr>
            <a:t> </a:t>
          </a:r>
          <a:r>
            <a:rPr lang="en-US">
              <a:solidFill>
                <a:schemeClr val="tx1"/>
              </a:solidFill>
              <a:latin typeface="+mj-lt"/>
              <a:cs typeface="Georgia"/>
            </a:rPr>
            <a:t>contact</a:t>
          </a:r>
          <a:r>
            <a:rPr lang="en-US" spc="-15">
              <a:solidFill>
                <a:schemeClr val="tx1"/>
              </a:solidFill>
              <a:latin typeface="+mj-lt"/>
              <a:cs typeface="Georgia"/>
            </a:rPr>
            <a:t> </a:t>
          </a:r>
          <a:r>
            <a:rPr lang="en-US" spc="-6">
              <a:solidFill>
                <a:schemeClr val="tx1"/>
              </a:solidFill>
              <a:latin typeface="+mj-lt"/>
              <a:cs typeface="Georgia"/>
            </a:rPr>
            <a:t>information</a:t>
          </a:r>
          <a:endParaRPr lang="en-US">
            <a:solidFill>
              <a:schemeClr val="tx1"/>
            </a:solidFill>
            <a:latin typeface="+mj-lt"/>
            <a:cs typeface="Georgia"/>
          </a:endParaRPr>
        </a:p>
      </dgm:t>
    </dgm:pt>
    <dgm:pt modelId="{5F0661C2-6839-4CB3-BFD1-10E9A13A439A}" type="parTrans" cxnId="{C122DA79-2CC9-4F1B-8D08-CFBB9397AF77}">
      <dgm:prSet/>
      <dgm:spPr/>
      <dgm:t>
        <a:bodyPr/>
        <a:lstStyle/>
        <a:p>
          <a:endParaRPr lang="en-US"/>
        </a:p>
      </dgm:t>
    </dgm:pt>
    <dgm:pt modelId="{7A935010-7C96-4E71-9D96-C6F51D5B15B4}" type="sibTrans" cxnId="{C122DA79-2CC9-4F1B-8D08-CFBB9397AF77}">
      <dgm:prSet/>
      <dgm:spPr/>
      <dgm:t>
        <a:bodyPr/>
        <a:lstStyle/>
        <a:p>
          <a:endParaRPr lang="en-US"/>
        </a:p>
      </dgm:t>
    </dgm:pt>
    <dgm:pt modelId="{37D7F1D7-68CB-4042-ABFA-F7F1F1D2581E}">
      <dgm:prSet/>
      <dgm:spPr/>
      <dgm:t>
        <a:bodyPr/>
        <a:lstStyle/>
        <a:p>
          <a:pPr>
            <a:buNone/>
          </a:pPr>
          <a:r>
            <a:rPr lang="en-US">
              <a:solidFill>
                <a:schemeClr val="tx1"/>
              </a:solidFill>
              <a:latin typeface="+mj-lt"/>
              <a:cs typeface="Georgia"/>
            </a:rPr>
            <a:t>Develop</a:t>
          </a:r>
          <a:r>
            <a:rPr lang="en-US" spc="-9">
              <a:solidFill>
                <a:schemeClr val="tx1"/>
              </a:solidFill>
              <a:latin typeface="+mj-lt"/>
              <a:cs typeface="Georgia"/>
            </a:rPr>
            <a:t> </a:t>
          </a:r>
          <a:r>
            <a:rPr lang="en-US">
              <a:solidFill>
                <a:schemeClr val="tx1"/>
              </a:solidFill>
              <a:latin typeface="+mj-lt"/>
              <a:cs typeface="Georgia"/>
            </a:rPr>
            <a:t>the</a:t>
          </a:r>
          <a:r>
            <a:rPr lang="en-US" spc="-18">
              <a:solidFill>
                <a:schemeClr val="tx1"/>
              </a:solidFill>
              <a:latin typeface="+mj-lt"/>
              <a:cs typeface="Georgia"/>
            </a:rPr>
            <a:t> </a:t>
          </a:r>
          <a:r>
            <a:rPr lang="en-US">
              <a:solidFill>
                <a:schemeClr val="tx1"/>
              </a:solidFill>
              <a:latin typeface="+mj-lt"/>
              <a:cs typeface="Georgia"/>
            </a:rPr>
            <a:t>Request</a:t>
          </a:r>
          <a:r>
            <a:rPr lang="en-US" spc="-9">
              <a:solidFill>
                <a:schemeClr val="tx1"/>
              </a:solidFill>
              <a:latin typeface="+mj-lt"/>
              <a:cs typeface="Georgia"/>
            </a:rPr>
            <a:t> </a:t>
          </a:r>
          <a:r>
            <a:rPr lang="en-US">
              <a:solidFill>
                <a:schemeClr val="tx1"/>
              </a:solidFill>
              <a:latin typeface="+mj-lt"/>
              <a:cs typeface="Georgia"/>
            </a:rPr>
            <a:t>for</a:t>
          </a:r>
          <a:r>
            <a:rPr lang="en-US" spc="-15">
              <a:solidFill>
                <a:schemeClr val="tx1"/>
              </a:solidFill>
              <a:latin typeface="+mj-lt"/>
              <a:cs typeface="Georgia"/>
            </a:rPr>
            <a:t> </a:t>
          </a:r>
          <a:r>
            <a:rPr lang="en-US">
              <a:solidFill>
                <a:schemeClr val="tx1"/>
              </a:solidFill>
              <a:latin typeface="+mj-lt"/>
              <a:cs typeface="Georgia"/>
            </a:rPr>
            <a:t>Proposals</a:t>
          </a:r>
          <a:r>
            <a:rPr lang="en-US" spc="-6">
              <a:solidFill>
                <a:schemeClr val="tx1"/>
              </a:solidFill>
              <a:latin typeface="+mj-lt"/>
              <a:cs typeface="Georgia"/>
            </a:rPr>
            <a:t> </a:t>
          </a:r>
          <a:r>
            <a:rPr lang="en-US">
              <a:solidFill>
                <a:schemeClr val="tx1"/>
              </a:solidFill>
              <a:latin typeface="+mj-lt"/>
              <a:cs typeface="Georgia"/>
            </a:rPr>
            <a:t>(RFP)</a:t>
          </a:r>
          <a:r>
            <a:rPr lang="en-US" spc="-15">
              <a:solidFill>
                <a:schemeClr val="tx1"/>
              </a:solidFill>
              <a:latin typeface="+mj-lt"/>
              <a:cs typeface="Georgia"/>
            </a:rPr>
            <a:t> </a:t>
          </a:r>
          <a:r>
            <a:rPr lang="en-US" spc="-6">
              <a:solidFill>
                <a:schemeClr val="tx1"/>
              </a:solidFill>
              <a:latin typeface="+mj-lt"/>
              <a:cs typeface="Georgia"/>
            </a:rPr>
            <a:t>Package</a:t>
          </a:r>
          <a:endParaRPr lang="en-US">
            <a:solidFill>
              <a:schemeClr val="tx1"/>
            </a:solidFill>
            <a:latin typeface="+mj-lt"/>
            <a:cs typeface="Georgia"/>
          </a:endParaRPr>
        </a:p>
      </dgm:t>
    </dgm:pt>
    <dgm:pt modelId="{A54A3DFC-2DF7-41DF-9E13-21BD96CB656D}" type="parTrans" cxnId="{26E4EE6A-853B-4B3E-80E3-D05CE4CCC255}">
      <dgm:prSet/>
      <dgm:spPr/>
      <dgm:t>
        <a:bodyPr/>
        <a:lstStyle/>
        <a:p>
          <a:endParaRPr lang="en-US"/>
        </a:p>
      </dgm:t>
    </dgm:pt>
    <dgm:pt modelId="{73F19308-4CA4-479D-84FF-6DB39D94A952}" type="sibTrans" cxnId="{26E4EE6A-853B-4B3E-80E3-D05CE4CCC255}">
      <dgm:prSet/>
      <dgm:spPr/>
      <dgm:t>
        <a:bodyPr/>
        <a:lstStyle/>
        <a:p>
          <a:endParaRPr lang="en-US"/>
        </a:p>
      </dgm:t>
    </dgm:pt>
    <dgm:pt modelId="{21CE409A-E57A-419D-B708-71D97050A545}">
      <dgm:prSet custT="1"/>
      <dgm:spPr/>
      <dgm:t>
        <a:bodyPr/>
        <a:lstStyle/>
        <a:p>
          <a:r>
            <a:rPr lang="en-US" sz="2800">
              <a:solidFill>
                <a:schemeClr val="tx1"/>
              </a:solidFill>
              <a:latin typeface="Georgia"/>
              <a:cs typeface="Georgia"/>
            </a:rPr>
            <a:t>4</a:t>
          </a:r>
          <a:endParaRPr lang="en-US" sz="2900">
            <a:solidFill>
              <a:schemeClr val="tx1"/>
            </a:solidFill>
            <a:latin typeface="Georgia"/>
            <a:cs typeface="Georgia"/>
          </a:endParaRPr>
        </a:p>
      </dgm:t>
    </dgm:pt>
    <dgm:pt modelId="{CD452F0C-7BFF-44D4-9230-5F91B6623132}" type="parTrans" cxnId="{3524B8E4-2660-4DD5-B16E-6CF5281FBA85}">
      <dgm:prSet/>
      <dgm:spPr/>
      <dgm:t>
        <a:bodyPr/>
        <a:lstStyle/>
        <a:p>
          <a:endParaRPr lang="en-US"/>
        </a:p>
      </dgm:t>
    </dgm:pt>
    <dgm:pt modelId="{F302C2CE-71FC-4F96-8C57-853595C82F5D}" type="sibTrans" cxnId="{3524B8E4-2660-4DD5-B16E-6CF5281FBA85}">
      <dgm:prSet/>
      <dgm:spPr/>
      <dgm:t>
        <a:bodyPr/>
        <a:lstStyle/>
        <a:p>
          <a:endParaRPr lang="en-US"/>
        </a:p>
      </dgm:t>
    </dgm:pt>
    <dgm:pt modelId="{E99A7FAE-B12A-4855-9111-B0170E26AD27}">
      <dgm:prSet/>
      <dgm:spPr/>
      <dgm:t>
        <a:bodyPr/>
        <a:lstStyle/>
        <a:p>
          <a:pPr>
            <a:buNone/>
          </a:pPr>
          <a:r>
            <a:rPr lang="en-US">
              <a:solidFill>
                <a:schemeClr val="tx1"/>
              </a:solidFill>
              <a:latin typeface="+mj-lt"/>
              <a:cs typeface="Georgia"/>
            </a:rPr>
            <a:t>Publicize</a:t>
          </a:r>
          <a:r>
            <a:rPr lang="en-US" spc="-67">
              <a:solidFill>
                <a:schemeClr val="tx1"/>
              </a:solidFill>
              <a:latin typeface="+mj-lt"/>
              <a:cs typeface="Georgia"/>
            </a:rPr>
            <a:t> </a:t>
          </a:r>
          <a:r>
            <a:rPr lang="en-US">
              <a:solidFill>
                <a:schemeClr val="tx1"/>
              </a:solidFill>
              <a:latin typeface="+mj-lt"/>
              <a:cs typeface="Georgia"/>
            </a:rPr>
            <a:t>the</a:t>
          </a:r>
          <a:r>
            <a:rPr lang="en-US" spc="-73">
              <a:solidFill>
                <a:schemeClr val="tx1"/>
              </a:solidFill>
              <a:latin typeface="+mj-lt"/>
              <a:cs typeface="Georgia"/>
            </a:rPr>
            <a:t> </a:t>
          </a:r>
          <a:r>
            <a:rPr lang="en-US">
              <a:solidFill>
                <a:schemeClr val="tx1"/>
              </a:solidFill>
              <a:latin typeface="+mj-lt"/>
              <a:cs typeface="Georgia"/>
            </a:rPr>
            <a:t>RFP</a:t>
          </a:r>
          <a:r>
            <a:rPr lang="en-US" spc="-73">
              <a:solidFill>
                <a:schemeClr val="tx1"/>
              </a:solidFill>
              <a:latin typeface="+mj-lt"/>
              <a:cs typeface="Georgia"/>
            </a:rPr>
            <a:t> </a:t>
          </a:r>
          <a:r>
            <a:rPr lang="en-US">
              <a:solidFill>
                <a:schemeClr val="tx1"/>
              </a:solidFill>
              <a:latin typeface="+mj-lt"/>
              <a:cs typeface="Georgia"/>
            </a:rPr>
            <a:t>or</a:t>
          </a:r>
          <a:r>
            <a:rPr lang="en-US" spc="-73">
              <a:solidFill>
                <a:schemeClr val="tx1"/>
              </a:solidFill>
              <a:latin typeface="+mj-lt"/>
              <a:cs typeface="Georgia"/>
            </a:rPr>
            <a:t> </a:t>
          </a:r>
          <a:r>
            <a:rPr lang="en-US" spc="-12">
              <a:solidFill>
                <a:schemeClr val="tx1"/>
              </a:solidFill>
              <a:latin typeface="+mj-lt"/>
              <a:cs typeface="Georgia"/>
            </a:rPr>
            <a:t>RFQ.</a:t>
          </a:r>
          <a:endParaRPr lang="en-US">
            <a:solidFill>
              <a:schemeClr val="tx1"/>
            </a:solidFill>
            <a:latin typeface="+mj-lt"/>
          </a:endParaRPr>
        </a:p>
      </dgm:t>
    </dgm:pt>
    <dgm:pt modelId="{D3FB0006-5CD8-4A68-BA0E-D18D68E5FF60}" type="parTrans" cxnId="{710A0E5C-B14C-491B-88A0-32D79FF4A9A0}">
      <dgm:prSet/>
      <dgm:spPr/>
      <dgm:t>
        <a:bodyPr/>
        <a:lstStyle/>
        <a:p>
          <a:endParaRPr lang="en-US"/>
        </a:p>
      </dgm:t>
    </dgm:pt>
    <dgm:pt modelId="{39B6FED6-51A0-4094-B1DA-04EE7EE21A4D}" type="sibTrans" cxnId="{710A0E5C-B14C-491B-88A0-32D79FF4A9A0}">
      <dgm:prSet/>
      <dgm:spPr/>
      <dgm:t>
        <a:bodyPr/>
        <a:lstStyle/>
        <a:p>
          <a:endParaRPr lang="en-US"/>
        </a:p>
      </dgm:t>
    </dgm:pt>
    <dgm:pt modelId="{6C6D115D-4850-4A2C-9F9F-2C67CA274989}">
      <dgm:prSet/>
      <dgm:spPr/>
      <dgm:t>
        <a:bodyPr/>
        <a:lstStyle/>
        <a:p>
          <a:r>
            <a:rPr lang="en-US">
              <a:solidFill>
                <a:schemeClr val="tx1"/>
              </a:solidFill>
              <a:latin typeface="+mj-lt"/>
              <a:cs typeface="Georgia"/>
            </a:rPr>
            <a:t>Allow</a:t>
          </a:r>
          <a:r>
            <a:rPr lang="en-US" spc="-9">
              <a:solidFill>
                <a:schemeClr val="tx1"/>
              </a:solidFill>
              <a:latin typeface="+mj-lt"/>
              <a:cs typeface="Georgia"/>
            </a:rPr>
            <a:t> </a:t>
          </a:r>
          <a:r>
            <a:rPr lang="en-US">
              <a:solidFill>
                <a:schemeClr val="tx1"/>
              </a:solidFill>
              <a:latin typeface="+mj-lt"/>
              <a:cs typeface="Georgia"/>
            </a:rPr>
            <a:t>30</a:t>
          </a:r>
          <a:r>
            <a:rPr lang="en-US" spc="-12">
              <a:solidFill>
                <a:schemeClr val="tx1"/>
              </a:solidFill>
              <a:latin typeface="+mj-lt"/>
              <a:cs typeface="Georgia"/>
            </a:rPr>
            <a:t> </a:t>
          </a:r>
          <a:r>
            <a:rPr lang="en-US">
              <a:solidFill>
                <a:schemeClr val="tx1"/>
              </a:solidFill>
              <a:latin typeface="+mj-lt"/>
              <a:cs typeface="Georgia"/>
            </a:rPr>
            <a:t>days</a:t>
          </a:r>
          <a:r>
            <a:rPr lang="en-US" spc="3">
              <a:solidFill>
                <a:schemeClr val="tx1"/>
              </a:solidFill>
              <a:latin typeface="+mj-lt"/>
              <a:cs typeface="Georgia"/>
            </a:rPr>
            <a:t> </a:t>
          </a:r>
          <a:r>
            <a:rPr lang="en-US">
              <a:solidFill>
                <a:schemeClr val="tx1"/>
              </a:solidFill>
              <a:latin typeface="+mj-lt"/>
              <a:cs typeface="Georgia"/>
            </a:rPr>
            <a:t>for</a:t>
          </a:r>
          <a:r>
            <a:rPr lang="en-US" spc="-12">
              <a:solidFill>
                <a:schemeClr val="tx1"/>
              </a:solidFill>
              <a:latin typeface="+mj-lt"/>
              <a:cs typeface="Georgia"/>
            </a:rPr>
            <a:t> </a:t>
          </a:r>
          <a:r>
            <a:rPr lang="en-US" spc="-6">
              <a:solidFill>
                <a:schemeClr val="tx1"/>
              </a:solidFill>
              <a:latin typeface="+mj-lt"/>
              <a:cs typeface="Georgia"/>
            </a:rPr>
            <a:t>responses</a:t>
          </a:r>
          <a:endParaRPr lang="en-US">
            <a:solidFill>
              <a:schemeClr val="tx1"/>
            </a:solidFill>
            <a:latin typeface="+mj-lt"/>
            <a:cs typeface="Georgia"/>
          </a:endParaRPr>
        </a:p>
      </dgm:t>
    </dgm:pt>
    <dgm:pt modelId="{6C57D765-EF23-41DC-B0BF-D73CFBDAE873}" type="parTrans" cxnId="{FDEB8CE8-8168-40B2-9EAD-3733AD9AD764}">
      <dgm:prSet/>
      <dgm:spPr/>
      <dgm:t>
        <a:bodyPr/>
        <a:lstStyle/>
        <a:p>
          <a:endParaRPr lang="en-US"/>
        </a:p>
      </dgm:t>
    </dgm:pt>
    <dgm:pt modelId="{A8D589D9-CD20-4770-BEE3-9CD6EB87E285}" type="sibTrans" cxnId="{FDEB8CE8-8168-40B2-9EAD-3733AD9AD764}">
      <dgm:prSet/>
      <dgm:spPr/>
      <dgm:t>
        <a:bodyPr/>
        <a:lstStyle/>
        <a:p>
          <a:endParaRPr lang="en-US"/>
        </a:p>
      </dgm:t>
    </dgm:pt>
    <dgm:pt modelId="{3197F13F-5229-4BAA-A9E4-A0E7405B6291}">
      <dgm:prSet/>
      <dgm:spPr/>
      <dgm:t>
        <a:bodyPr/>
        <a:lstStyle/>
        <a:p>
          <a:r>
            <a:rPr lang="en-US">
              <a:solidFill>
                <a:schemeClr val="tx1"/>
              </a:solidFill>
              <a:latin typeface="+mj-lt"/>
              <a:cs typeface="Georgia"/>
            </a:rPr>
            <a:t>If</a:t>
          </a:r>
          <a:r>
            <a:rPr lang="en-US" spc="-12">
              <a:solidFill>
                <a:schemeClr val="tx1"/>
              </a:solidFill>
              <a:latin typeface="+mj-lt"/>
              <a:cs typeface="Georgia"/>
            </a:rPr>
            <a:t> </a:t>
          </a:r>
          <a:r>
            <a:rPr lang="en-US">
              <a:solidFill>
                <a:schemeClr val="tx1"/>
              </a:solidFill>
              <a:latin typeface="+mj-lt"/>
              <a:cs typeface="Georgia"/>
            </a:rPr>
            <a:t>equal</a:t>
          </a:r>
          <a:r>
            <a:rPr lang="en-US" spc="-9">
              <a:solidFill>
                <a:schemeClr val="tx1"/>
              </a:solidFill>
              <a:latin typeface="+mj-lt"/>
              <a:cs typeface="Georgia"/>
            </a:rPr>
            <a:t> </a:t>
          </a:r>
          <a:r>
            <a:rPr lang="en-US">
              <a:solidFill>
                <a:schemeClr val="tx1"/>
              </a:solidFill>
              <a:latin typeface="+mj-lt"/>
              <a:cs typeface="Georgia"/>
            </a:rPr>
            <a:t>to</a:t>
          </a:r>
          <a:r>
            <a:rPr lang="en-US" spc="-9">
              <a:solidFill>
                <a:schemeClr val="tx1"/>
              </a:solidFill>
              <a:latin typeface="+mj-lt"/>
              <a:cs typeface="Georgia"/>
            </a:rPr>
            <a:t> </a:t>
          </a:r>
          <a:r>
            <a:rPr lang="en-US">
              <a:solidFill>
                <a:schemeClr val="tx1"/>
              </a:solidFill>
              <a:latin typeface="+mj-lt"/>
              <a:cs typeface="Georgia"/>
            </a:rPr>
            <a:t>or</a:t>
          </a:r>
          <a:r>
            <a:rPr lang="en-US" spc="-9">
              <a:solidFill>
                <a:schemeClr val="tx1"/>
              </a:solidFill>
              <a:latin typeface="+mj-lt"/>
              <a:cs typeface="Georgia"/>
            </a:rPr>
            <a:t> </a:t>
          </a:r>
          <a:r>
            <a:rPr lang="en-US">
              <a:solidFill>
                <a:schemeClr val="tx1"/>
              </a:solidFill>
              <a:latin typeface="+mj-lt"/>
              <a:cs typeface="Georgia"/>
            </a:rPr>
            <a:t>greater</a:t>
          </a:r>
          <a:r>
            <a:rPr lang="en-US" spc="-3">
              <a:solidFill>
                <a:schemeClr val="tx1"/>
              </a:solidFill>
              <a:latin typeface="+mj-lt"/>
              <a:cs typeface="Georgia"/>
            </a:rPr>
            <a:t> </a:t>
          </a:r>
          <a:r>
            <a:rPr lang="en-US">
              <a:solidFill>
                <a:schemeClr val="tx1"/>
              </a:solidFill>
              <a:latin typeface="+mj-lt"/>
              <a:cs typeface="Georgia"/>
            </a:rPr>
            <a:t>than</a:t>
          </a:r>
          <a:r>
            <a:rPr lang="en-US" spc="-15">
              <a:solidFill>
                <a:schemeClr val="tx1"/>
              </a:solidFill>
              <a:latin typeface="+mj-lt"/>
              <a:cs typeface="Georgia"/>
            </a:rPr>
            <a:t> </a:t>
          </a:r>
          <a:r>
            <a:rPr lang="en-US">
              <a:solidFill>
                <a:schemeClr val="tx1"/>
              </a:solidFill>
              <a:latin typeface="+mj-lt"/>
              <a:cs typeface="Georgia"/>
            </a:rPr>
            <a:t>$100,000</a:t>
          </a:r>
          <a:r>
            <a:rPr lang="en-US" spc="-15">
              <a:solidFill>
                <a:schemeClr val="tx1"/>
              </a:solidFill>
              <a:latin typeface="+mj-lt"/>
              <a:cs typeface="Georgia"/>
            </a:rPr>
            <a:t> </a:t>
          </a:r>
          <a:r>
            <a:rPr lang="en-US">
              <a:solidFill>
                <a:schemeClr val="tx1"/>
              </a:solidFill>
              <a:latin typeface="+mj-lt"/>
              <a:cs typeface="Georgia"/>
            </a:rPr>
            <a:t>place</a:t>
          </a:r>
          <a:r>
            <a:rPr lang="en-US" spc="-9">
              <a:solidFill>
                <a:schemeClr val="tx1"/>
              </a:solidFill>
              <a:latin typeface="+mj-lt"/>
              <a:cs typeface="Georgia"/>
            </a:rPr>
            <a:t> </a:t>
          </a:r>
          <a:r>
            <a:rPr lang="en-US">
              <a:solidFill>
                <a:schemeClr val="tx1"/>
              </a:solidFill>
              <a:latin typeface="+mj-lt"/>
              <a:cs typeface="Georgia"/>
            </a:rPr>
            <a:t>on</a:t>
          </a:r>
          <a:r>
            <a:rPr lang="en-US" spc="-6">
              <a:solidFill>
                <a:schemeClr val="tx1"/>
              </a:solidFill>
              <a:latin typeface="+mj-lt"/>
              <a:cs typeface="Georgia"/>
            </a:rPr>
            <a:t> Georgia’s </a:t>
          </a:r>
          <a:r>
            <a:rPr lang="en-US">
              <a:solidFill>
                <a:schemeClr val="tx1"/>
              </a:solidFill>
              <a:latin typeface="+mj-lt"/>
              <a:cs typeface="Georgia"/>
            </a:rPr>
            <a:t>Procurement</a:t>
          </a:r>
          <a:r>
            <a:rPr lang="en-US" spc="-18">
              <a:solidFill>
                <a:schemeClr val="tx1"/>
              </a:solidFill>
              <a:latin typeface="+mj-lt"/>
              <a:cs typeface="Georgia"/>
            </a:rPr>
            <a:t> </a:t>
          </a:r>
          <a:r>
            <a:rPr lang="en-US">
              <a:solidFill>
                <a:schemeClr val="tx1"/>
              </a:solidFill>
              <a:latin typeface="+mj-lt"/>
              <a:cs typeface="Georgia"/>
            </a:rPr>
            <a:t>Registry,</a:t>
          </a:r>
          <a:r>
            <a:rPr lang="en-US" spc="-6">
              <a:solidFill>
                <a:schemeClr val="tx1"/>
              </a:solidFill>
              <a:latin typeface="+mj-lt"/>
              <a:cs typeface="Georgia"/>
            </a:rPr>
            <a:t> </a:t>
          </a:r>
          <a:r>
            <a:rPr lang="en-US">
              <a:solidFill>
                <a:schemeClr val="tx1"/>
              </a:solidFill>
              <a:latin typeface="+mj-lt"/>
              <a:cs typeface="Georgia"/>
            </a:rPr>
            <a:t>(HB</a:t>
          </a:r>
          <a:r>
            <a:rPr lang="en-US" spc="-12">
              <a:solidFill>
                <a:schemeClr val="tx1"/>
              </a:solidFill>
              <a:latin typeface="+mj-lt"/>
              <a:cs typeface="Georgia"/>
            </a:rPr>
            <a:t> 322)</a:t>
          </a:r>
          <a:endParaRPr lang="en-US">
            <a:solidFill>
              <a:schemeClr val="tx1"/>
            </a:solidFill>
            <a:latin typeface="+mj-lt"/>
            <a:cs typeface="Georgia"/>
          </a:endParaRPr>
        </a:p>
      </dgm:t>
    </dgm:pt>
    <dgm:pt modelId="{A9CF765A-8B7D-490D-B73C-8F2994A59A95}" type="parTrans" cxnId="{3703B8A6-E6B9-4FC1-8DFC-33006E0DF12E}">
      <dgm:prSet/>
      <dgm:spPr/>
      <dgm:t>
        <a:bodyPr/>
        <a:lstStyle/>
        <a:p>
          <a:endParaRPr lang="en-US"/>
        </a:p>
      </dgm:t>
    </dgm:pt>
    <dgm:pt modelId="{59DCE01B-5C45-44DF-85D5-F8C216B68C21}" type="sibTrans" cxnId="{3703B8A6-E6B9-4FC1-8DFC-33006E0DF12E}">
      <dgm:prSet/>
      <dgm:spPr/>
      <dgm:t>
        <a:bodyPr/>
        <a:lstStyle/>
        <a:p>
          <a:endParaRPr lang="en-US"/>
        </a:p>
      </dgm:t>
    </dgm:pt>
    <dgm:pt modelId="{CA752417-D970-4412-B7D1-2E3783F9B39F}" type="pres">
      <dgm:prSet presAssocID="{CD63DF67-CB77-43BC-B284-868A8CE61EC1}" presName="linearFlow" presStyleCnt="0">
        <dgm:presLayoutVars>
          <dgm:dir/>
          <dgm:animLvl val="lvl"/>
          <dgm:resizeHandles val="exact"/>
        </dgm:presLayoutVars>
      </dgm:prSet>
      <dgm:spPr/>
    </dgm:pt>
    <dgm:pt modelId="{F72288BD-8B35-4117-B85B-E0960EA76F6A}" type="pres">
      <dgm:prSet presAssocID="{5B3FE710-D325-4589-874A-88137D99D613}" presName="composite" presStyleCnt="0"/>
      <dgm:spPr/>
    </dgm:pt>
    <dgm:pt modelId="{8840CD22-6087-46EF-8642-132369CABA29}" type="pres">
      <dgm:prSet presAssocID="{5B3FE710-D325-4589-874A-88137D99D613}" presName="parentText" presStyleLbl="alignNode1" presStyleIdx="0" presStyleCnt="4">
        <dgm:presLayoutVars>
          <dgm:chMax val="1"/>
          <dgm:bulletEnabled val="1"/>
        </dgm:presLayoutVars>
      </dgm:prSet>
      <dgm:spPr/>
    </dgm:pt>
    <dgm:pt modelId="{1F1C7B76-BA9D-4D5A-91F4-19D5F2771D43}" type="pres">
      <dgm:prSet presAssocID="{5B3FE710-D325-4589-874A-88137D99D613}" presName="descendantText" presStyleLbl="alignAcc1" presStyleIdx="0" presStyleCnt="4">
        <dgm:presLayoutVars>
          <dgm:bulletEnabled val="1"/>
        </dgm:presLayoutVars>
      </dgm:prSet>
      <dgm:spPr/>
    </dgm:pt>
    <dgm:pt modelId="{36EE3609-BF78-483E-8B4B-C277825B9E1D}" type="pres">
      <dgm:prSet presAssocID="{97BBD7CC-D2AE-43C1-9876-6A99766E5263}" presName="sp" presStyleCnt="0"/>
      <dgm:spPr/>
    </dgm:pt>
    <dgm:pt modelId="{6E244BD7-3EE1-4B85-A8B0-438C74DF058C}" type="pres">
      <dgm:prSet presAssocID="{CA5D6D7F-9A90-4015-BB09-801E1F360EE0}" presName="composite" presStyleCnt="0"/>
      <dgm:spPr/>
    </dgm:pt>
    <dgm:pt modelId="{8DEC4772-29A6-4D3C-AE1B-6CFA0097C51F}" type="pres">
      <dgm:prSet presAssocID="{CA5D6D7F-9A90-4015-BB09-801E1F360EE0}" presName="parentText" presStyleLbl="alignNode1" presStyleIdx="1" presStyleCnt="4">
        <dgm:presLayoutVars>
          <dgm:chMax val="1"/>
          <dgm:bulletEnabled val="1"/>
        </dgm:presLayoutVars>
      </dgm:prSet>
      <dgm:spPr/>
    </dgm:pt>
    <dgm:pt modelId="{03229FF5-CB20-4737-BB13-613B471A1617}" type="pres">
      <dgm:prSet presAssocID="{CA5D6D7F-9A90-4015-BB09-801E1F360EE0}" presName="descendantText" presStyleLbl="alignAcc1" presStyleIdx="1" presStyleCnt="4">
        <dgm:presLayoutVars>
          <dgm:bulletEnabled val="1"/>
        </dgm:presLayoutVars>
      </dgm:prSet>
      <dgm:spPr/>
    </dgm:pt>
    <dgm:pt modelId="{80524012-E58A-4419-92D4-8EF69B423667}" type="pres">
      <dgm:prSet presAssocID="{9709B0D7-8F8E-4EF6-9824-5BA71F1A5263}" presName="sp" presStyleCnt="0"/>
      <dgm:spPr/>
    </dgm:pt>
    <dgm:pt modelId="{901D8921-3E92-40B7-9319-3F9A3E0046E8}" type="pres">
      <dgm:prSet presAssocID="{5BA16693-92DE-44EA-B6E0-8D022677959A}" presName="composite" presStyleCnt="0"/>
      <dgm:spPr/>
    </dgm:pt>
    <dgm:pt modelId="{EE6092C2-738B-4B3A-85D9-223108F5A953}" type="pres">
      <dgm:prSet presAssocID="{5BA16693-92DE-44EA-B6E0-8D022677959A}" presName="parentText" presStyleLbl="alignNode1" presStyleIdx="2" presStyleCnt="4">
        <dgm:presLayoutVars>
          <dgm:chMax val="1"/>
          <dgm:bulletEnabled val="1"/>
        </dgm:presLayoutVars>
      </dgm:prSet>
      <dgm:spPr/>
    </dgm:pt>
    <dgm:pt modelId="{447E8629-F9B3-4C95-8A9A-A9E7012D7B47}" type="pres">
      <dgm:prSet presAssocID="{5BA16693-92DE-44EA-B6E0-8D022677959A}" presName="descendantText" presStyleLbl="alignAcc1" presStyleIdx="2" presStyleCnt="4" custScaleY="103979">
        <dgm:presLayoutVars>
          <dgm:bulletEnabled val="1"/>
        </dgm:presLayoutVars>
      </dgm:prSet>
      <dgm:spPr/>
    </dgm:pt>
    <dgm:pt modelId="{C5CA36A6-9A16-4ECE-A973-218DD7CEDBEC}" type="pres">
      <dgm:prSet presAssocID="{779C971B-AF2B-4DA8-A4CC-3FCA7233988E}" presName="sp" presStyleCnt="0"/>
      <dgm:spPr/>
    </dgm:pt>
    <dgm:pt modelId="{C17ADEFA-31B9-4222-8329-E09EAE5C6ED1}" type="pres">
      <dgm:prSet presAssocID="{21CE409A-E57A-419D-B708-71D97050A545}" presName="composite" presStyleCnt="0"/>
      <dgm:spPr/>
    </dgm:pt>
    <dgm:pt modelId="{A529826D-1442-4942-BF74-CAD9A31FDC26}" type="pres">
      <dgm:prSet presAssocID="{21CE409A-E57A-419D-B708-71D97050A545}" presName="parentText" presStyleLbl="alignNode1" presStyleIdx="3" presStyleCnt="4" custLinFactNeighborX="-19543" custLinFactNeighborY="2105">
        <dgm:presLayoutVars>
          <dgm:chMax val="1"/>
          <dgm:bulletEnabled val="1"/>
        </dgm:presLayoutVars>
      </dgm:prSet>
      <dgm:spPr/>
    </dgm:pt>
    <dgm:pt modelId="{79265775-2CDE-4158-8862-BC0A77B3BDA5}" type="pres">
      <dgm:prSet presAssocID="{21CE409A-E57A-419D-B708-71D97050A545}" presName="descendantText" presStyleLbl="alignAcc1" presStyleIdx="3" presStyleCnt="4">
        <dgm:presLayoutVars>
          <dgm:bulletEnabled val="1"/>
        </dgm:presLayoutVars>
      </dgm:prSet>
      <dgm:spPr/>
    </dgm:pt>
  </dgm:ptLst>
  <dgm:cxnLst>
    <dgm:cxn modelId="{C221F104-3A35-43B8-8F1D-7A5999216B9A}" srcId="{5B3FE710-D325-4589-874A-88137D99D613}" destId="{496ABCC4-1086-4DF1-B745-3247574702C7}" srcOrd="0" destOrd="0" parTransId="{4B76F7E3-4F44-49B0-B11A-95E9E76B5984}" sibTransId="{6F3D979B-40A9-428D-B24C-AF1D92713CFD}"/>
    <dgm:cxn modelId="{C59C970A-F8FE-4B9F-B180-D9E184A7745F}" srcId="{CD63DF67-CB77-43BC-B284-868A8CE61EC1}" destId="{CA5D6D7F-9A90-4015-BB09-801E1F360EE0}" srcOrd="1" destOrd="0" parTransId="{62557E2A-CA0B-4493-97CF-1E012BFB98B2}" sibTransId="{9709B0D7-8F8E-4EF6-9824-5BA71F1A5263}"/>
    <dgm:cxn modelId="{40C2980E-7D0F-482F-90B1-E8A148EBB222}" srcId="{CA5D6D7F-9A90-4015-BB09-801E1F360EE0}" destId="{18154195-0E74-46CB-9CE0-5BD9B78A61AC}" srcOrd="0" destOrd="0" parTransId="{3143F871-81C0-48FD-BD2A-5DE1B6341C0F}" sibTransId="{AD1DEE00-8F7E-4855-B200-ADAE0F768E9E}"/>
    <dgm:cxn modelId="{76DF3A1D-63E1-4B37-B843-E8F175872C50}" type="presOf" srcId="{6C6D115D-4850-4A2C-9F9F-2C67CA274989}" destId="{79265775-2CDE-4158-8862-BC0A77B3BDA5}" srcOrd="0" destOrd="1" presId="urn:microsoft.com/office/officeart/2005/8/layout/chevron2"/>
    <dgm:cxn modelId="{AD46FB33-4605-4D23-9CC6-BE369F59FBFF}" type="presOf" srcId="{3197F13F-5229-4BAA-A9E4-A0E7405B6291}" destId="{79265775-2CDE-4158-8862-BC0A77B3BDA5}" srcOrd="0" destOrd="2" presId="urn:microsoft.com/office/officeart/2005/8/layout/chevron2"/>
    <dgm:cxn modelId="{710A0E5C-B14C-491B-88A0-32D79FF4A9A0}" srcId="{21CE409A-E57A-419D-B708-71D97050A545}" destId="{E99A7FAE-B12A-4855-9111-B0170E26AD27}" srcOrd="0" destOrd="0" parTransId="{D3FB0006-5CD8-4A68-BA0E-D18D68E5FF60}" sibTransId="{39B6FED6-51A0-4094-B1DA-04EE7EE21A4D}"/>
    <dgm:cxn modelId="{B2B12A5C-E29D-47E7-9405-FF7AB484A11A}" type="presOf" srcId="{21CE409A-E57A-419D-B708-71D97050A545}" destId="{A529826D-1442-4942-BF74-CAD9A31FDC26}" srcOrd="0" destOrd="0" presId="urn:microsoft.com/office/officeart/2005/8/layout/chevron2"/>
    <dgm:cxn modelId="{F489255D-2E47-4F5B-9693-202A3FF10A3B}" srcId="{CD63DF67-CB77-43BC-B284-868A8CE61EC1}" destId="{5B3FE710-D325-4589-874A-88137D99D613}" srcOrd="0" destOrd="0" parTransId="{3D96156E-FECF-4FF3-BA5A-7E1789267599}" sibTransId="{97BBD7CC-D2AE-43C1-9876-6A99766E5263}"/>
    <dgm:cxn modelId="{27C51742-8C7A-4BFF-B734-FDBDF81F6805}" type="presOf" srcId="{E19898D5-08CC-4C52-8187-C475D102E050}" destId="{447E8629-F9B3-4C95-8A9A-A9E7012D7B47}" srcOrd="0" destOrd="1" presId="urn:microsoft.com/office/officeart/2005/8/layout/chevron2"/>
    <dgm:cxn modelId="{ECB1C845-609E-47FF-BDD7-3FFF350D0DD5}" type="presOf" srcId="{84C7D023-9C2F-485D-940F-F4417B7A1D56}" destId="{447E8629-F9B3-4C95-8A9A-A9E7012D7B47}" srcOrd="0" destOrd="2" presId="urn:microsoft.com/office/officeart/2005/8/layout/chevron2"/>
    <dgm:cxn modelId="{26E4EE6A-853B-4B3E-80E3-D05CE4CCC255}" srcId="{5BA16693-92DE-44EA-B6E0-8D022677959A}" destId="{37D7F1D7-68CB-4042-ABFA-F7F1F1D2581E}" srcOrd="0" destOrd="0" parTransId="{A54A3DFC-2DF7-41DF-9E13-21BD96CB656D}" sibTransId="{73F19308-4CA4-479D-84FF-6DB39D94A952}"/>
    <dgm:cxn modelId="{B14CA06F-7E03-49C7-B518-2E92545565F6}" type="presOf" srcId="{37D7F1D7-68CB-4042-ABFA-F7F1F1D2581E}" destId="{447E8629-F9B3-4C95-8A9A-A9E7012D7B47}" srcOrd="0" destOrd="0" presId="urn:microsoft.com/office/officeart/2005/8/layout/chevron2"/>
    <dgm:cxn modelId="{98B67053-6B64-4620-93EF-17985E0AC97D}" type="presOf" srcId="{5BA16693-92DE-44EA-B6E0-8D022677959A}" destId="{EE6092C2-738B-4B3A-85D9-223108F5A953}" srcOrd="0" destOrd="0" presId="urn:microsoft.com/office/officeart/2005/8/layout/chevron2"/>
    <dgm:cxn modelId="{4BA70B57-E826-4453-BFCD-235D7D38F1DE}" type="presOf" srcId="{CA5D6D7F-9A90-4015-BB09-801E1F360EE0}" destId="{8DEC4772-29A6-4D3C-AE1B-6CFA0097C51F}" srcOrd="0" destOrd="0" presId="urn:microsoft.com/office/officeart/2005/8/layout/chevron2"/>
    <dgm:cxn modelId="{C122DA79-2CC9-4F1B-8D08-CFBB9397AF77}" srcId="{5BA16693-92DE-44EA-B6E0-8D022677959A}" destId="{84C7D023-9C2F-485D-940F-F4417B7A1D56}" srcOrd="2" destOrd="0" parTransId="{5F0661C2-6839-4CB3-BFD1-10E9A13A439A}" sibTransId="{7A935010-7C96-4E71-9D96-C6F51D5B15B4}"/>
    <dgm:cxn modelId="{F0093E8C-2B0E-4D41-8A57-EE8E5FEF1245}" type="presOf" srcId="{9B191B34-054B-477C-9D50-D8926F7E6A65}" destId="{03229FF5-CB20-4737-BB13-613B471A1617}" srcOrd="0" destOrd="1" presId="urn:microsoft.com/office/officeart/2005/8/layout/chevron2"/>
    <dgm:cxn modelId="{3703B8A6-E6B9-4FC1-8DFC-33006E0DF12E}" srcId="{21CE409A-E57A-419D-B708-71D97050A545}" destId="{3197F13F-5229-4BAA-A9E4-A0E7405B6291}" srcOrd="2" destOrd="0" parTransId="{A9CF765A-8B7D-490D-B73C-8F2994A59A95}" sibTransId="{59DCE01B-5C45-44DF-85D5-F8C216B68C21}"/>
    <dgm:cxn modelId="{399C15AB-5BD2-4F15-920C-750D9C67EB6E}" type="presOf" srcId="{496ABCC4-1086-4DF1-B745-3247574702C7}" destId="{1F1C7B76-BA9D-4D5A-91F4-19D5F2771D43}" srcOrd="0" destOrd="0" presId="urn:microsoft.com/office/officeart/2005/8/layout/chevron2"/>
    <dgm:cxn modelId="{2ABD91B9-F94B-4387-914B-125E4E1C76B9}" type="presOf" srcId="{CD63DF67-CB77-43BC-B284-868A8CE61EC1}" destId="{CA752417-D970-4412-B7D1-2E3783F9B39F}" srcOrd="0" destOrd="0" presId="urn:microsoft.com/office/officeart/2005/8/layout/chevron2"/>
    <dgm:cxn modelId="{27DF1DC0-E3E3-4D9B-A2A1-CA57BDD593A2}" type="presOf" srcId="{18154195-0E74-46CB-9CE0-5BD9B78A61AC}" destId="{03229FF5-CB20-4737-BB13-613B471A1617}" srcOrd="0" destOrd="0" presId="urn:microsoft.com/office/officeart/2005/8/layout/chevron2"/>
    <dgm:cxn modelId="{6036BDC1-2B92-472E-A9EE-BCE63249395F}" srcId="{5BA16693-92DE-44EA-B6E0-8D022677959A}" destId="{E19898D5-08CC-4C52-8187-C475D102E050}" srcOrd="1" destOrd="0" parTransId="{7569618F-BE91-4C05-94C3-B79F5952A0C9}" sibTransId="{9C4CD8CE-1924-4032-B3D3-A4DE03BB14B3}"/>
    <dgm:cxn modelId="{AC9087C5-1C6C-46D0-8C4A-3B253FCCB103}" type="presOf" srcId="{5B3FE710-D325-4589-874A-88137D99D613}" destId="{8840CD22-6087-46EF-8642-132369CABA29}" srcOrd="0" destOrd="0" presId="urn:microsoft.com/office/officeart/2005/8/layout/chevron2"/>
    <dgm:cxn modelId="{3524B8E4-2660-4DD5-B16E-6CF5281FBA85}" srcId="{CD63DF67-CB77-43BC-B284-868A8CE61EC1}" destId="{21CE409A-E57A-419D-B708-71D97050A545}" srcOrd="3" destOrd="0" parTransId="{CD452F0C-7BFF-44D4-9230-5F91B6623132}" sibTransId="{F302C2CE-71FC-4F96-8C57-853595C82F5D}"/>
    <dgm:cxn modelId="{FF793AE7-F5C8-41FE-B03F-9E9D973EB607}" srcId="{CA5D6D7F-9A90-4015-BB09-801E1F360EE0}" destId="{9B191B34-054B-477C-9D50-D8926F7E6A65}" srcOrd="1" destOrd="0" parTransId="{C28ADCEE-72A9-49FD-927E-6B5D44BFA733}" sibTransId="{2F86C12C-1AA4-485C-A943-31A6545457A9}"/>
    <dgm:cxn modelId="{FDEB8CE8-8168-40B2-9EAD-3733AD9AD764}" srcId="{21CE409A-E57A-419D-B708-71D97050A545}" destId="{6C6D115D-4850-4A2C-9F9F-2C67CA274989}" srcOrd="1" destOrd="0" parTransId="{6C57D765-EF23-41DC-B0BF-D73CFBDAE873}" sibTransId="{A8D589D9-CD20-4770-BEE3-9CD6EB87E285}"/>
    <dgm:cxn modelId="{69F31DEB-5CA0-4CD3-96A0-568ECD20CD9C}" type="presOf" srcId="{E99A7FAE-B12A-4855-9111-B0170E26AD27}" destId="{79265775-2CDE-4158-8862-BC0A77B3BDA5}" srcOrd="0" destOrd="0" presId="urn:microsoft.com/office/officeart/2005/8/layout/chevron2"/>
    <dgm:cxn modelId="{49AEABED-939D-4CC6-95F0-B446338FCC67}" srcId="{CD63DF67-CB77-43BC-B284-868A8CE61EC1}" destId="{5BA16693-92DE-44EA-B6E0-8D022677959A}" srcOrd="2" destOrd="0" parTransId="{EA376E96-B8A9-4D29-B73C-B3E53C9FB2AB}" sibTransId="{779C971B-AF2B-4DA8-A4CC-3FCA7233988E}"/>
    <dgm:cxn modelId="{31190BDB-65E2-4C1F-B855-5B230FEE481D}" type="presParOf" srcId="{CA752417-D970-4412-B7D1-2E3783F9B39F}" destId="{F72288BD-8B35-4117-B85B-E0960EA76F6A}" srcOrd="0" destOrd="0" presId="urn:microsoft.com/office/officeart/2005/8/layout/chevron2"/>
    <dgm:cxn modelId="{58FBA6B0-36EB-4119-BF6F-096B201EAEAB}" type="presParOf" srcId="{F72288BD-8B35-4117-B85B-E0960EA76F6A}" destId="{8840CD22-6087-46EF-8642-132369CABA29}" srcOrd="0" destOrd="0" presId="urn:microsoft.com/office/officeart/2005/8/layout/chevron2"/>
    <dgm:cxn modelId="{712D4642-6BDD-4B83-AC4A-F81BDF93B091}" type="presParOf" srcId="{F72288BD-8B35-4117-B85B-E0960EA76F6A}" destId="{1F1C7B76-BA9D-4D5A-91F4-19D5F2771D43}" srcOrd="1" destOrd="0" presId="urn:microsoft.com/office/officeart/2005/8/layout/chevron2"/>
    <dgm:cxn modelId="{0D7D308C-D8E2-4D8C-8CFC-80A818256651}" type="presParOf" srcId="{CA752417-D970-4412-B7D1-2E3783F9B39F}" destId="{36EE3609-BF78-483E-8B4B-C277825B9E1D}" srcOrd="1" destOrd="0" presId="urn:microsoft.com/office/officeart/2005/8/layout/chevron2"/>
    <dgm:cxn modelId="{65086FDC-42D5-4EBD-911C-4C9FAD320D2D}" type="presParOf" srcId="{CA752417-D970-4412-B7D1-2E3783F9B39F}" destId="{6E244BD7-3EE1-4B85-A8B0-438C74DF058C}" srcOrd="2" destOrd="0" presId="urn:microsoft.com/office/officeart/2005/8/layout/chevron2"/>
    <dgm:cxn modelId="{FC575BBA-F66E-4CF8-99E9-51F89C4E34C6}" type="presParOf" srcId="{6E244BD7-3EE1-4B85-A8B0-438C74DF058C}" destId="{8DEC4772-29A6-4D3C-AE1B-6CFA0097C51F}" srcOrd="0" destOrd="0" presId="urn:microsoft.com/office/officeart/2005/8/layout/chevron2"/>
    <dgm:cxn modelId="{240FE7BC-0951-48B8-BCE3-8F5B002855BD}" type="presParOf" srcId="{6E244BD7-3EE1-4B85-A8B0-438C74DF058C}" destId="{03229FF5-CB20-4737-BB13-613B471A1617}" srcOrd="1" destOrd="0" presId="urn:microsoft.com/office/officeart/2005/8/layout/chevron2"/>
    <dgm:cxn modelId="{BBC5C1E5-8559-4772-BEC3-581118FB0A30}" type="presParOf" srcId="{CA752417-D970-4412-B7D1-2E3783F9B39F}" destId="{80524012-E58A-4419-92D4-8EF69B423667}" srcOrd="3" destOrd="0" presId="urn:microsoft.com/office/officeart/2005/8/layout/chevron2"/>
    <dgm:cxn modelId="{7F0FF33E-6DCB-41C4-AF39-FC281C9A2D01}" type="presParOf" srcId="{CA752417-D970-4412-B7D1-2E3783F9B39F}" destId="{901D8921-3E92-40B7-9319-3F9A3E0046E8}" srcOrd="4" destOrd="0" presId="urn:microsoft.com/office/officeart/2005/8/layout/chevron2"/>
    <dgm:cxn modelId="{C8B5DFB2-A11F-4D2A-8FF3-8772685E9CBA}" type="presParOf" srcId="{901D8921-3E92-40B7-9319-3F9A3E0046E8}" destId="{EE6092C2-738B-4B3A-85D9-223108F5A953}" srcOrd="0" destOrd="0" presId="urn:microsoft.com/office/officeart/2005/8/layout/chevron2"/>
    <dgm:cxn modelId="{5DA4DA15-5EB4-4443-87D5-F619B17A37EC}" type="presParOf" srcId="{901D8921-3E92-40B7-9319-3F9A3E0046E8}" destId="{447E8629-F9B3-4C95-8A9A-A9E7012D7B47}" srcOrd="1" destOrd="0" presId="urn:microsoft.com/office/officeart/2005/8/layout/chevron2"/>
    <dgm:cxn modelId="{CF8C52ED-78DE-4E69-8634-CFA7234C6C68}" type="presParOf" srcId="{CA752417-D970-4412-B7D1-2E3783F9B39F}" destId="{C5CA36A6-9A16-4ECE-A973-218DD7CEDBEC}" srcOrd="5" destOrd="0" presId="urn:microsoft.com/office/officeart/2005/8/layout/chevron2"/>
    <dgm:cxn modelId="{B4419C9B-8DED-46DB-A73C-10F48803BC4D}" type="presParOf" srcId="{CA752417-D970-4412-B7D1-2E3783F9B39F}" destId="{C17ADEFA-31B9-4222-8329-E09EAE5C6ED1}" srcOrd="6" destOrd="0" presId="urn:microsoft.com/office/officeart/2005/8/layout/chevron2"/>
    <dgm:cxn modelId="{4A75FA0F-AF0D-429E-A6B0-C316B8F90C08}" type="presParOf" srcId="{C17ADEFA-31B9-4222-8329-E09EAE5C6ED1}" destId="{A529826D-1442-4942-BF74-CAD9A31FDC26}" srcOrd="0" destOrd="0" presId="urn:microsoft.com/office/officeart/2005/8/layout/chevron2"/>
    <dgm:cxn modelId="{3515ED8F-5BB0-4295-950C-DE1860EF258B}" type="presParOf" srcId="{C17ADEFA-31B9-4222-8329-E09EAE5C6ED1}" destId="{79265775-2CDE-4158-8862-BC0A77B3BDA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63DF67-CB77-43BC-B284-868A8CE61EC1}" type="doc">
      <dgm:prSet loTypeId="urn:microsoft.com/office/officeart/2005/8/layout/chevron2" loCatId="process" qsTypeId="urn:microsoft.com/office/officeart/2005/8/quickstyle/simple1#3" qsCatId="simple" csTypeId="urn:microsoft.com/office/officeart/2005/8/colors/accent1_2#4" csCatId="accent1" phldr="1"/>
      <dgm:spPr/>
      <dgm:t>
        <a:bodyPr/>
        <a:lstStyle/>
        <a:p>
          <a:endParaRPr lang="en-US"/>
        </a:p>
      </dgm:t>
    </dgm:pt>
    <dgm:pt modelId="{5B3FE710-D325-4589-874A-88137D99D613}">
      <dgm:prSet phldrT="[Text]" custT="1"/>
      <dgm:spPr/>
      <dgm:t>
        <a:bodyPr/>
        <a:lstStyle/>
        <a:p>
          <a:r>
            <a:rPr lang="en-US" sz="3200">
              <a:solidFill>
                <a:schemeClr val="tx1"/>
              </a:solidFill>
            </a:rPr>
            <a:t>5</a:t>
          </a:r>
        </a:p>
      </dgm:t>
    </dgm:pt>
    <dgm:pt modelId="{3D96156E-FECF-4FF3-BA5A-7E1789267599}" type="parTrans" cxnId="{F489255D-2E47-4F5B-9693-202A3FF10A3B}">
      <dgm:prSet/>
      <dgm:spPr/>
      <dgm:t>
        <a:bodyPr/>
        <a:lstStyle/>
        <a:p>
          <a:endParaRPr lang="en-US" sz="2000"/>
        </a:p>
      </dgm:t>
    </dgm:pt>
    <dgm:pt modelId="{97BBD7CC-D2AE-43C1-9876-6A99766E5263}" type="sibTrans" cxnId="{F489255D-2E47-4F5B-9693-202A3FF10A3B}">
      <dgm:prSet/>
      <dgm:spPr/>
      <dgm:t>
        <a:bodyPr/>
        <a:lstStyle/>
        <a:p>
          <a:endParaRPr lang="en-US" sz="2000"/>
        </a:p>
      </dgm:t>
    </dgm:pt>
    <dgm:pt modelId="{CA5D6D7F-9A90-4015-BB09-801E1F360EE0}">
      <dgm:prSet phldrT="[Text]" custT="1"/>
      <dgm:spPr/>
      <dgm:t>
        <a:bodyPr/>
        <a:lstStyle/>
        <a:p>
          <a:r>
            <a:rPr lang="en-US" sz="3200">
              <a:solidFill>
                <a:schemeClr val="tx1"/>
              </a:solidFill>
            </a:rPr>
            <a:t>6</a:t>
          </a:r>
        </a:p>
      </dgm:t>
    </dgm:pt>
    <dgm:pt modelId="{62557E2A-CA0B-4493-97CF-1E012BFB98B2}" type="parTrans" cxnId="{C59C970A-F8FE-4B9F-B180-D9E184A7745F}">
      <dgm:prSet/>
      <dgm:spPr/>
      <dgm:t>
        <a:bodyPr/>
        <a:lstStyle/>
        <a:p>
          <a:endParaRPr lang="en-US" sz="2000"/>
        </a:p>
      </dgm:t>
    </dgm:pt>
    <dgm:pt modelId="{9709B0D7-8F8E-4EF6-9824-5BA71F1A5263}" type="sibTrans" cxnId="{C59C970A-F8FE-4B9F-B180-D9E184A7745F}">
      <dgm:prSet/>
      <dgm:spPr/>
      <dgm:t>
        <a:bodyPr/>
        <a:lstStyle/>
        <a:p>
          <a:endParaRPr lang="en-US" sz="2000"/>
        </a:p>
      </dgm:t>
    </dgm:pt>
    <dgm:pt modelId="{5BA16693-92DE-44EA-B6E0-8D022677959A}">
      <dgm:prSet phldrT="[Text]" custT="1"/>
      <dgm:spPr/>
      <dgm:t>
        <a:bodyPr/>
        <a:lstStyle/>
        <a:p>
          <a:r>
            <a:rPr lang="en-US" sz="3200">
              <a:solidFill>
                <a:schemeClr val="tx1"/>
              </a:solidFill>
            </a:rPr>
            <a:t>7</a:t>
          </a:r>
        </a:p>
      </dgm:t>
    </dgm:pt>
    <dgm:pt modelId="{EA376E96-B8A9-4D29-B73C-B3E53C9FB2AB}" type="parTrans" cxnId="{49AEABED-939D-4CC6-95F0-B446338FCC67}">
      <dgm:prSet/>
      <dgm:spPr/>
      <dgm:t>
        <a:bodyPr/>
        <a:lstStyle/>
        <a:p>
          <a:endParaRPr lang="en-US" sz="2000"/>
        </a:p>
      </dgm:t>
    </dgm:pt>
    <dgm:pt modelId="{779C971B-AF2B-4DA8-A4CC-3FCA7233988E}" type="sibTrans" cxnId="{49AEABED-939D-4CC6-95F0-B446338FCC67}">
      <dgm:prSet/>
      <dgm:spPr/>
      <dgm:t>
        <a:bodyPr/>
        <a:lstStyle/>
        <a:p>
          <a:endParaRPr lang="en-US" sz="2000"/>
        </a:p>
      </dgm:t>
    </dgm:pt>
    <dgm:pt modelId="{496ABCC4-1086-4DF1-B745-3247574702C7}">
      <dgm:prSet custT="1"/>
      <dgm:spPr/>
      <dgm:t>
        <a:bodyPr/>
        <a:lstStyle/>
        <a:p>
          <a:pPr algn="l">
            <a:buNone/>
          </a:pPr>
          <a:r>
            <a:rPr lang="en-US" sz="1800">
              <a:solidFill>
                <a:schemeClr val="tx1"/>
              </a:solidFill>
              <a:latin typeface="+mj-lt"/>
              <a:cs typeface="Georgia"/>
            </a:rPr>
            <a:t>Distribute</a:t>
          </a:r>
          <a:r>
            <a:rPr lang="en-US" sz="1800" spc="-3">
              <a:solidFill>
                <a:schemeClr val="tx1"/>
              </a:solidFill>
              <a:latin typeface="+mj-lt"/>
              <a:cs typeface="Georgia"/>
            </a:rPr>
            <a:t> </a:t>
          </a:r>
          <a:r>
            <a:rPr lang="en-US" sz="1800">
              <a:solidFill>
                <a:schemeClr val="tx1"/>
              </a:solidFill>
              <a:latin typeface="+mj-lt"/>
              <a:cs typeface="Georgia"/>
            </a:rPr>
            <a:t>the</a:t>
          </a:r>
          <a:r>
            <a:rPr lang="en-US" sz="1800" spc="-3">
              <a:solidFill>
                <a:schemeClr val="tx1"/>
              </a:solidFill>
              <a:latin typeface="+mj-lt"/>
              <a:cs typeface="Georgia"/>
            </a:rPr>
            <a:t> </a:t>
          </a:r>
          <a:r>
            <a:rPr lang="en-US" sz="1800">
              <a:solidFill>
                <a:schemeClr val="tx1"/>
              </a:solidFill>
              <a:latin typeface="+mj-lt"/>
              <a:cs typeface="Georgia"/>
            </a:rPr>
            <a:t>RFP</a:t>
          </a:r>
          <a:r>
            <a:rPr lang="en-US" sz="1800" spc="-9">
              <a:solidFill>
                <a:schemeClr val="tx1"/>
              </a:solidFill>
              <a:latin typeface="+mj-lt"/>
              <a:cs typeface="Georgia"/>
            </a:rPr>
            <a:t> </a:t>
          </a:r>
          <a:r>
            <a:rPr lang="en-US" sz="1800">
              <a:solidFill>
                <a:schemeClr val="tx1"/>
              </a:solidFill>
              <a:latin typeface="+mj-lt"/>
              <a:cs typeface="Georgia"/>
            </a:rPr>
            <a:t>or RFQ</a:t>
          </a:r>
          <a:r>
            <a:rPr lang="en-US" sz="1800" spc="-9">
              <a:solidFill>
                <a:schemeClr val="tx1"/>
              </a:solidFill>
              <a:latin typeface="+mj-lt"/>
              <a:cs typeface="Georgia"/>
            </a:rPr>
            <a:t> </a:t>
          </a:r>
          <a:r>
            <a:rPr lang="en-US" sz="1800">
              <a:solidFill>
                <a:schemeClr val="tx1"/>
              </a:solidFill>
              <a:latin typeface="+mj-lt"/>
              <a:cs typeface="Georgia"/>
            </a:rPr>
            <a:t>to</a:t>
          </a:r>
          <a:r>
            <a:rPr lang="en-US" sz="1800" spc="-6">
              <a:solidFill>
                <a:schemeClr val="tx1"/>
              </a:solidFill>
              <a:latin typeface="+mj-lt"/>
              <a:cs typeface="Georgia"/>
            </a:rPr>
            <a:t> </a:t>
          </a:r>
          <a:r>
            <a:rPr lang="en-US" sz="1800">
              <a:solidFill>
                <a:schemeClr val="tx1"/>
              </a:solidFill>
              <a:latin typeface="+mj-lt"/>
              <a:cs typeface="Georgia"/>
            </a:rPr>
            <a:t>known</a:t>
          </a:r>
          <a:r>
            <a:rPr lang="en-US" sz="1800" spc="-6">
              <a:solidFill>
                <a:schemeClr val="tx1"/>
              </a:solidFill>
              <a:latin typeface="+mj-lt"/>
              <a:cs typeface="Georgia"/>
            </a:rPr>
            <a:t> providers</a:t>
          </a:r>
          <a:endParaRPr lang="en-US" sz="1800">
            <a:solidFill>
              <a:schemeClr val="tx1"/>
            </a:solidFill>
            <a:latin typeface="+mj-lt"/>
          </a:endParaRPr>
        </a:p>
      </dgm:t>
    </dgm:pt>
    <dgm:pt modelId="{4B76F7E3-4F44-49B0-B11A-95E9E76B5984}" type="parTrans" cxnId="{C221F104-3A35-43B8-8F1D-7A5999216B9A}">
      <dgm:prSet/>
      <dgm:spPr/>
      <dgm:t>
        <a:bodyPr/>
        <a:lstStyle/>
        <a:p>
          <a:endParaRPr lang="en-US" sz="2000"/>
        </a:p>
      </dgm:t>
    </dgm:pt>
    <dgm:pt modelId="{6F3D979B-40A9-428D-B24C-AF1D92713CFD}" type="sibTrans" cxnId="{C221F104-3A35-43B8-8F1D-7A5999216B9A}">
      <dgm:prSet/>
      <dgm:spPr/>
      <dgm:t>
        <a:bodyPr/>
        <a:lstStyle/>
        <a:p>
          <a:endParaRPr lang="en-US" sz="2000"/>
        </a:p>
      </dgm:t>
    </dgm:pt>
    <dgm:pt modelId="{18154195-0E74-46CB-9CE0-5BD9B78A61AC}">
      <dgm:prSet custT="1"/>
      <dgm:spPr/>
      <dgm:t>
        <a:bodyPr/>
        <a:lstStyle/>
        <a:p>
          <a:pPr>
            <a:buNone/>
          </a:pPr>
          <a:r>
            <a:rPr lang="en-US" sz="1800">
              <a:solidFill>
                <a:schemeClr val="tx1"/>
              </a:solidFill>
              <a:latin typeface="+mj-lt"/>
              <a:cs typeface="Georgia"/>
            </a:rPr>
            <a:t>Review</a:t>
          </a:r>
          <a:r>
            <a:rPr lang="en-US" sz="1800" spc="-3">
              <a:solidFill>
                <a:schemeClr val="tx1"/>
              </a:solidFill>
              <a:latin typeface="+mj-lt"/>
              <a:cs typeface="Georgia"/>
            </a:rPr>
            <a:t> </a:t>
          </a:r>
          <a:r>
            <a:rPr lang="en-US" sz="1800">
              <a:solidFill>
                <a:schemeClr val="tx1"/>
              </a:solidFill>
              <a:latin typeface="+mj-lt"/>
              <a:cs typeface="Georgia"/>
            </a:rPr>
            <a:t>&amp; Rate</a:t>
          </a:r>
          <a:r>
            <a:rPr lang="en-US" sz="1800" spc="3">
              <a:solidFill>
                <a:schemeClr val="tx1"/>
              </a:solidFill>
              <a:latin typeface="+mj-lt"/>
              <a:cs typeface="Georgia"/>
            </a:rPr>
            <a:t> </a:t>
          </a:r>
          <a:r>
            <a:rPr lang="en-US" sz="1800" spc="-6">
              <a:solidFill>
                <a:schemeClr val="tx1"/>
              </a:solidFill>
              <a:latin typeface="+mj-lt"/>
              <a:cs typeface="Georgia"/>
            </a:rPr>
            <a:t>Proposals</a:t>
          </a:r>
          <a:endParaRPr lang="en-US" sz="1800">
            <a:solidFill>
              <a:schemeClr val="tx1"/>
            </a:solidFill>
            <a:latin typeface="+mj-lt"/>
          </a:endParaRPr>
        </a:p>
      </dgm:t>
    </dgm:pt>
    <dgm:pt modelId="{3143F871-81C0-48FD-BD2A-5DE1B6341C0F}" type="parTrans" cxnId="{40C2980E-7D0F-482F-90B1-E8A148EBB222}">
      <dgm:prSet/>
      <dgm:spPr/>
      <dgm:t>
        <a:bodyPr/>
        <a:lstStyle/>
        <a:p>
          <a:endParaRPr lang="en-US" sz="2000"/>
        </a:p>
      </dgm:t>
    </dgm:pt>
    <dgm:pt modelId="{AD1DEE00-8F7E-4855-B200-ADAE0F768E9E}" type="sibTrans" cxnId="{40C2980E-7D0F-482F-90B1-E8A148EBB222}">
      <dgm:prSet/>
      <dgm:spPr/>
      <dgm:t>
        <a:bodyPr/>
        <a:lstStyle/>
        <a:p>
          <a:endParaRPr lang="en-US" sz="2000"/>
        </a:p>
      </dgm:t>
    </dgm:pt>
    <dgm:pt modelId="{37D7F1D7-68CB-4042-ABFA-F7F1F1D2581E}">
      <dgm:prSet custT="1"/>
      <dgm:spPr/>
      <dgm:t>
        <a:bodyPr/>
        <a:lstStyle/>
        <a:p>
          <a:pPr>
            <a:buNone/>
          </a:pPr>
          <a:r>
            <a:rPr lang="en-US" sz="1800">
              <a:solidFill>
                <a:schemeClr val="tx1"/>
              </a:solidFill>
              <a:latin typeface="+mj-lt"/>
              <a:cs typeface="Georgia"/>
            </a:rPr>
            <a:t>Approve</a:t>
          </a:r>
          <a:r>
            <a:rPr lang="en-US" sz="1800" spc="6">
              <a:solidFill>
                <a:schemeClr val="tx1"/>
              </a:solidFill>
              <a:latin typeface="+mj-lt"/>
              <a:cs typeface="Georgia"/>
            </a:rPr>
            <a:t> </a:t>
          </a:r>
          <a:r>
            <a:rPr lang="en-US" sz="1800">
              <a:solidFill>
                <a:schemeClr val="tx1"/>
              </a:solidFill>
              <a:latin typeface="+mj-lt"/>
              <a:cs typeface="Georgia"/>
            </a:rPr>
            <a:t>the</a:t>
          </a:r>
          <a:r>
            <a:rPr lang="en-US" sz="1800" spc="3">
              <a:solidFill>
                <a:schemeClr val="tx1"/>
              </a:solidFill>
              <a:latin typeface="+mj-lt"/>
              <a:cs typeface="Georgia"/>
            </a:rPr>
            <a:t> </a:t>
          </a:r>
          <a:r>
            <a:rPr lang="en-US" sz="1800" spc="-6">
              <a:solidFill>
                <a:schemeClr val="tx1"/>
              </a:solidFill>
              <a:latin typeface="+mj-lt"/>
              <a:cs typeface="Georgia"/>
            </a:rPr>
            <a:t>Selection</a:t>
          </a:r>
          <a:endParaRPr lang="en-US" sz="1800">
            <a:solidFill>
              <a:schemeClr val="tx1"/>
            </a:solidFill>
            <a:latin typeface="+mj-lt"/>
            <a:cs typeface="Georgia"/>
          </a:endParaRPr>
        </a:p>
      </dgm:t>
    </dgm:pt>
    <dgm:pt modelId="{A54A3DFC-2DF7-41DF-9E13-21BD96CB656D}" type="parTrans" cxnId="{26E4EE6A-853B-4B3E-80E3-D05CE4CCC255}">
      <dgm:prSet/>
      <dgm:spPr/>
      <dgm:t>
        <a:bodyPr/>
        <a:lstStyle/>
        <a:p>
          <a:endParaRPr lang="en-US" sz="2000"/>
        </a:p>
      </dgm:t>
    </dgm:pt>
    <dgm:pt modelId="{73F19308-4CA4-479D-84FF-6DB39D94A952}" type="sibTrans" cxnId="{26E4EE6A-853B-4B3E-80E3-D05CE4CCC255}">
      <dgm:prSet/>
      <dgm:spPr/>
      <dgm:t>
        <a:bodyPr/>
        <a:lstStyle/>
        <a:p>
          <a:endParaRPr lang="en-US" sz="2000"/>
        </a:p>
      </dgm:t>
    </dgm:pt>
    <dgm:pt modelId="{21CE409A-E57A-419D-B708-71D97050A545}">
      <dgm:prSet custT="1"/>
      <dgm:spPr/>
      <dgm:t>
        <a:bodyPr/>
        <a:lstStyle/>
        <a:p>
          <a:r>
            <a:rPr lang="en-US" sz="3200">
              <a:solidFill>
                <a:schemeClr val="tx1"/>
              </a:solidFill>
              <a:latin typeface="Georgia"/>
              <a:cs typeface="Georgia"/>
            </a:rPr>
            <a:t>8</a:t>
          </a:r>
          <a:endParaRPr lang="en-US" sz="3600">
            <a:solidFill>
              <a:schemeClr val="tx1"/>
            </a:solidFill>
            <a:latin typeface="Georgia"/>
            <a:cs typeface="Georgia"/>
          </a:endParaRPr>
        </a:p>
      </dgm:t>
    </dgm:pt>
    <dgm:pt modelId="{CD452F0C-7BFF-44D4-9230-5F91B6623132}" type="parTrans" cxnId="{3524B8E4-2660-4DD5-B16E-6CF5281FBA85}">
      <dgm:prSet/>
      <dgm:spPr/>
      <dgm:t>
        <a:bodyPr/>
        <a:lstStyle/>
        <a:p>
          <a:endParaRPr lang="en-US" sz="2000"/>
        </a:p>
      </dgm:t>
    </dgm:pt>
    <dgm:pt modelId="{F302C2CE-71FC-4F96-8C57-853595C82F5D}" type="sibTrans" cxnId="{3524B8E4-2660-4DD5-B16E-6CF5281FBA85}">
      <dgm:prSet/>
      <dgm:spPr/>
      <dgm:t>
        <a:bodyPr/>
        <a:lstStyle/>
        <a:p>
          <a:endParaRPr lang="en-US" sz="2000"/>
        </a:p>
      </dgm:t>
    </dgm:pt>
    <dgm:pt modelId="{E99A7FAE-B12A-4855-9111-B0170E26AD27}">
      <dgm:prSet custT="1"/>
      <dgm:spPr/>
      <dgm:t>
        <a:bodyPr/>
        <a:lstStyle/>
        <a:p>
          <a:pPr>
            <a:buNone/>
          </a:pPr>
          <a:r>
            <a:rPr lang="en-US" sz="1600">
              <a:solidFill>
                <a:schemeClr val="tx1"/>
              </a:solidFill>
              <a:latin typeface="+mj-lt"/>
              <a:cs typeface="Georgia"/>
            </a:rPr>
            <a:t>Maintain Complete </a:t>
          </a:r>
          <a:r>
            <a:rPr lang="en-US" sz="1800">
              <a:solidFill>
                <a:schemeClr val="tx1"/>
              </a:solidFill>
              <a:latin typeface="+mj-lt"/>
              <a:cs typeface="Georgia"/>
            </a:rPr>
            <a:t>Records</a:t>
          </a:r>
          <a:endParaRPr lang="en-US" sz="1600">
            <a:solidFill>
              <a:schemeClr val="tx1"/>
            </a:solidFill>
            <a:latin typeface="+mj-lt"/>
          </a:endParaRPr>
        </a:p>
      </dgm:t>
    </dgm:pt>
    <dgm:pt modelId="{D3FB0006-5CD8-4A68-BA0E-D18D68E5FF60}" type="parTrans" cxnId="{710A0E5C-B14C-491B-88A0-32D79FF4A9A0}">
      <dgm:prSet/>
      <dgm:spPr/>
      <dgm:t>
        <a:bodyPr/>
        <a:lstStyle/>
        <a:p>
          <a:endParaRPr lang="en-US" sz="2000"/>
        </a:p>
      </dgm:t>
    </dgm:pt>
    <dgm:pt modelId="{39B6FED6-51A0-4094-B1DA-04EE7EE21A4D}" type="sibTrans" cxnId="{710A0E5C-B14C-491B-88A0-32D79FF4A9A0}">
      <dgm:prSet/>
      <dgm:spPr/>
      <dgm:t>
        <a:bodyPr/>
        <a:lstStyle/>
        <a:p>
          <a:endParaRPr lang="en-US" sz="2000"/>
        </a:p>
      </dgm:t>
    </dgm:pt>
    <dgm:pt modelId="{A814E57E-BBA6-436D-A359-EB2A07C2E791}">
      <dgm:prSet custT="1"/>
      <dgm:spPr/>
      <dgm:t>
        <a:bodyPr/>
        <a:lstStyle/>
        <a:p>
          <a:pPr algn="l">
            <a:buFont typeface="Arial" panose="020B0604020202020204" pitchFamily="34" charset="0"/>
            <a:buChar char="•"/>
          </a:pPr>
          <a:r>
            <a:rPr lang="en-US" sz="1800" spc="-6">
              <a:solidFill>
                <a:schemeClr val="tx1"/>
              </a:solidFill>
              <a:latin typeface="+mj-lt"/>
              <a:cs typeface="Georgia"/>
            </a:rPr>
            <a:t>Consultants/Administrators </a:t>
          </a:r>
          <a:r>
            <a:rPr lang="en-US" sz="1800" spc="-12">
              <a:solidFill>
                <a:schemeClr val="tx1"/>
              </a:solidFill>
              <a:latin typeface="+mj-lt"/>
              <a:cs typeface="Georgia"/>
            </a:rPr>
            <a:t>sent </a:t>
          </a:r>
          <a:r>
            <a:rPr lang="en-US" sz="1800" spc="-15">
              <a:solidFill>
                <a:schemeClr val="tx1"/>
              </a:solidFill>
              <a:latin typeface="+mj-lt"/>
              <a:cs typeface="Georgia"/>
            </a:rPr>
            <a:t>to at </a:t>
          </a:r>
          <a:r>
            <a:rPr lang="en-US" sz="1800" spc="-6">
              <a:solidFill>
                <a:schemeClr val="tx1"/>
              </a:solidFill>
              <a:latin typeface="+mj-lt"/>
              <a:cs typeface="Georgia"/>
            </a:rPr>
            <a:t>least seven </a:t>
          </a:r>
          <a:r>
            <a:rPr lang="en-US" sz="1800" spc="-15">
              <a:solidFill>
                <a:schemeClr val="tx1"/>
              </a:solidFill>
              <a:latin typeface="+mj-lt"/>
              <a:cs typeface="Georgia"/>
            </a:rPr>
            <a:t>(7)</a:t>
          </a:r>
          <a:r>
            <a:rPr lang="en-US" sz="1800">
              <a:solidFill>
                <a:schemeClr val="tx1"/>
              </a:solidFill>
              <a:latin typeface="+mj-lt"/>
              <a:cs typeface="Georgia"/>
            </a:rPr>
            <a:t> </a:t>
          </a:r>
          <a:r>
            <a:rPr lang="en-US" sz="1800" spc="-6">
              <a:solidFill>
                <a:schemeClr val="tx1"/>
              </a:solidFill>
              <a:latin typeface="+mj-lt"/>
              <a:cs typeface="Georgia"/>
            </a:rPr>
            <a:t>known providers</a:t>
          </a:r>
          <a:endParaRPr lang="en-US" sz="1800">
            <a:solidFill>
              <a:schemeClr val="tx1"/>
            </a:solidFill>
            <a:latin typeface="+mj-lt"/>
            <a:cs typeface="Georgia"/>
          </a:endParaRPr>
        </a:p>
      </dgm:t>
    </dgm:pt>
    <dgm:pt modelId="{E7FE3280-9B08-4E56-956B-75A8CA470E6D}" type="parTrans" cxnId="{49DFCDB5-AE5A-4404-813B-367F2FEBCFD6}">
      <dgm:prSet/>
      <dgm:spPr/>
      <dgm:t>
        <a:bodyPr/>
        <a:lstStyle/>
        <a:p>
          <a:endParaRPr lang="en-US" sz="2000"/>
        </a:p>
      </dgm:t>
    </dgm:pt>
    <dgm:pt modelId="{E1ECF5E3-1367-41A8-9118-46B5F7D417A0}" type="sibTrans" cxnId="{49DFCDB5-AE5A-4404-813B-367F2FEBCFD6}">
      <dgm:prSet/>
      <dgm:spPr/>
      <dgm:t>
        <a:bodyPr/>
        <a:lstStyle/>
        <a:p>
          <a:endParaRPr lang="en-US" sz="2000"/>
        </a:p>
      </dgm:t>
    </dgm:pt>
    <dgm:pt modelId="{4DE56B2A-42A1-4391-98AB-A18E1E0E12D6}">
      <dgm:prSet custT="1"/>
      <dgm:spPr/>
      <dgm:t>
        <a:bodyPr/>
        <a:lstStyle/>
        <a:p>
          <a:pPr algn="l">
            <a:buFont typeface="Arial" panose="020B0604020202020204" pitchFamily="34" charset="0"/>
            <a:buChar char="•"/>
          </a:pPr>
          <a:r>
            <a:rPr lang="en-US" sz="1800" spc="-6">
              <a:solidFill>
                <a:schemeClr val="tx1"/>
              </a:solidFill>
              <a:latin typeface="+mj-lt"/>
              <a:cs typeface="Georgia"/>
            </a:rPr>
            <a:t>Engineering/architectural </a:t>
          </a:r>
          <a:r>
            <a:rPr lang="en-US" sz="1800" spc="-12">
              <a:solidFill>
                <a:schemeClr val="tx1"/>
              </a:solidFill>
              <a:latin typeface="+mj-lt"/>
              <a:cs typeface="Georgia"/>
            </a:rPr>
            <a:t>sent </a:t>
          </a:r>
          <a:r>
            <a:rPr lang="en-US" sz="1800" spc="-15">
              <a:solidFill>
                <a:schemeClr val="tx1"/>
              </a:solidFill>
              <a:latin typeface="+mj-lt"/>
              <a:cs typeface="Georgia"/>
            </a:rPr>
            <a:t>to at </a:t>
          </a:r>
          <a:r>
            <a:rPr lang="en-US" sz="1800" spc="-6">
              <a:solidFill>
                <a:schemeClr val="tx1"/>
              </a:solidFill>
              <a:latin typeface="+mj-lt"/>
              <a:cs typeface="Georgia"/>
            </a:rPr>
            <a:t>least </a:t>
          </a:r>
          <a:r>
            <a:rPr lang="en-US" sz="1800" spc="-15">
              <a:solidFill>
                <a:schemeClr val="tx1"/>
              </a:solidFill>
              <a:latin typeface="+mj-lt"/>
              <a:cs typeface="Georgia"/>
            </a:rPr>
            <a:t>ten </a:t>
          </a:r>
          <a:r>
            <a:rPr lang="en-US" sz="1800" spc="-12">
              <a:solidFill>
                <a:schemeClr val="tx1"/>
              </a:solidFill>
              <a:latin typeface="+mj-lt"/>
              <a:cs typeface="Georgia"/>
            </a:rPr>
            <a:t>(10) known </a:t>
          </a:r>
          <a:r>
            <a:rPr lang="en-US" sz="1800" spc="-6">
              <a:solidFill>
                <a:schemeClr val="tx1"/>
              </a:solidFill>
              <a:latin typeface="+mj-lt"/>
              <a:cs typeface="Georgia"/>
            </a:rPr>
            <a:t>providers</a:t>
          </a:r>
          <a:endParaRPr lang="en-US" sz="1800">
            <a:solidFill>
              <a:schemeClr val="tx1"/>
            </a:solidFill>
            <a:latin typeface="+mj-lt"/>
            <a:cs typeface="Georgia"/>
          </a:endParaRPr>
        </a:p>
      </dgm:t>
    </dgm:pt>
    <dgm:pt modelId="{4C8FA083-5B83-4A3A-AFBD-FB1F23E64EDB}" type="parTrans" cxnId="{96403A11-1805-4B67-BB38-F1884A462CE8}">
      <dgm:prSet/>
      <dgm:spPr/>
      <dgm:t>
        <a:bodyPr/>
        <a:lstStyle/>
        <a:p>
          <a:endParaRPr lang="en-US" sz="2000"/>
        </a:p>
      </dgm:t>
    </dgm:pt>
    <dgm:pt modelId="{F8BE0424-F758-4D00-A96C-57E9812C4B55}" type="sibTrans" cxnId="{96403A11-1805-4B67-BB38-F1884A462CE8}">
      <dgm:prSet/>
      <dgm:spPr/>
      <dgm:t>
        <a:bodyPr/>
        <a:lstStyle/>
        <a:p>
          <a:endParaRPr lang="en-US" sz="2000"/>
        </a:p>
      </dgm:t>
    </dgm:pt>
    <dgm:pt modelId="{FB7AF51A-0861-447B-A9B2-A87D42432BA4}">
      <dgm:prSet custT="1"/>
      <dgm:spPr/>
      <dgm:t>
        <a:bodyPr/>
        <a:lstStyle/>
        <a:p>
          <a:pPr algn="l">
            <a:buFont typeface="Wingdings" panose="05000000000000000000" pitchFamily="2" charset="2"/>
            <a:buChar char="§"/>
          </a:pPr>
          <a:r>
            <a:rPr lang="en-US" sz="1800">
              <a:solidFill>
                <a:schemeClr val="tx1"/>
              </a:solidFill>
              <a:latin typeface="+mj-lt"/>
              <a:cs typeface="Georgia"/>
            </a:rPr>
            <a:t> Email</a:t>
          </a:r>
          <a:r>
            <a:rPr lang="en-US" sz="1800" spc="115">
              <a:solidFill>
                <a:schemeClr val="tx1"/>
              </a:solidFill>
              <a:latin typeface="+mj-lt"/>
              <a:cs typeface="Georgia"/>
            </a:rPr>
            <a:t> </a:t>
          </a:r>
          <a:r>
            <a:rPr lang="en-US" sz="1800">
              <a:solidFill>
                <a:schemeClr val="tx1"/>
              </a:solidFill>
              <a:latin typeface="+mj-lt"/>
              <a:cs typeface="Georgia"/>
            </a:rPr>
            <a:t>delivery</a:t>
          </a:r>
          <a:r>
            <a:rPr lang="en-US" sz="1800" spc="109">
              <a:solidFill>
                <a:schemeClr val="tx1"/>
              </a:solidFill>
              <a:latin typeface="+mj-lt"/>
              <a:cs typeface="Georgia"/>
            </a:rPr>
            <a:t> </a:t>
          </a:r>
          <a:r>
            <a:rPr lang="en-US" sz="1800" spc="-30">
              <a:solidFill>
                <a:schemeClr val="tx1"/>
              </a:solidFill>
              <a:latin typeface="+mj-lt"/>
              <a:cs typeface="Georgia"/>
            </a:rPr>
            <a:t>– </a:t>
          </a:r>
          <a:r>
            <a:rPr lang="en-US" sz="1800">
              <a:solidFill>
                <a:schemeClr val="tx1"/>
              </a:solidFill>
              <a:latin typeface="+mj-lt"/>
              <a:cs typeface="Georgia"/>
            </a:rPr>
            <a:t>use</a:t>
          </a:r>
          <a:r>
            <a:rPr lang="en-US" sz="1800" spc="100">
              <a:solidFill>
                <a:schemeClr val="tx1"/>
              </a:solidFill>
              <a:latin typeface="+mj-lt"/>
              <a:cs typeface="Georgia"/>
            </a:rPr>
            <a:t> </a:t>
          </a:r>
          <a:r>
            <a:rPr lang="en-US" sz="1800">
              <a:solidFill>
                <a:schemeClr val="tx1"/>
              </a:solidFill>
              <a:latin typeface="+mj-lt"/>
              <a:cs typeface="Georgia"/>
            </a:rPr>
            <a:t>Request</a:t>
          </a:r>
          <a:r>
            <a:rPr lang="en-US" sz="1800" spc="103">
              <a:solidFill>
                <a:schemeClr val="tx1"/>
              </a:solidFill>
              <a:latin typeface="+mj-lt"/>
              <a:cs typeface="Georgia"/>
            </a:rPr>
            <a:t> </a:t>
          </a:r>
          <a:r>
            <a:rPr lang="en-US" sz="1800">
              <a:solidFill>
                <a:schemeClr val="tx1"/>
              </a:solidFill>
              <a:latin typeface="+mj-lt"/>
              <a:cs typeface="Georgia"/>
            </a:rPr>
            <a:t>Delivery</a:t>
          </a:r>
          <a:r>
            <a:rPr lang="en-US" sz="1800" spc="106">
              <a:solidFill>
                <a:schemeClr val="tx1"/>
              </a:solidFill>
              <a:latin typeface="+mj-lt"/>
              <a:cs typeface="Georgia"/>
            </a:rPr>
            <a:t> </a:t>
          </a:r>
          <a:r>
            <a:rPr lang="en-US" sz="1800">
              <a:solidFill>
                <a:schemeClr val="tx1"/>
              </a:solidFill>
              <a:latin typeface="+mj-lt"/>
              <a:cs typeface="Georgia"/>
            </a:rPr>
            <a:t>Receipt</a:t>
          </a:r>
          <a:r>
            <a:rPr lang="en-US" sz="1800" spc="106">
              <a:solidFill>
                <a:schemeClr val="tx1"/>
              </a:solidFill>
              <a:latin typeface="+mj-lt"/>
              <a:cs typeface="Georgia"/>
            </a:rPr>
            <a:t> </a:t>
          </a:r>
          <a:r>
            <a:rPr lang="en-US" sz="1800">
              <a:solidFill>
                <a:schemeClr val="tx1"/>
              </a:solidFill>
              <a:latin typeface="+mj-lt"/>
              <a:cs typeface="Georgia"/>
            </a:rPr>
            <a:t>&amp;</a:t>
          </a:r>
          <a:r>
            <a:rPr lang="en-US" sz="1800" spc="103">
              <a:solidFill>
                <a:schemeClr val="tx1"/>
              </a:solidFill>
              <a:latin typeface="+mj-lt"/>
              <a:cs typeface="Georgia"/>
            </a:rPr>
            <a:t> </a:t>
          </a:r>
          <a:r>
            <a:rPr lang="en-US" sz="1800">
              <a:solidFill>
                <a:schemeClr val="tx1"/>
              </a:solidFill>
              <a:latin typeface="+mj-lt"/>
              <a:cs typeface="Georgia"/>
            </a:rPr>
            <a:t>Request</a:t>
          </a:r>
          <a:r>
            <a:rPr lang="en-US" sz="1800" spc="103">
              <a:solidFill>
                <a:schemeClr val="tx1"/>
              </a:solidFill>
              <a:latin typeface="+mj-lt"/>
              <a:cs typeface="Georgia"/>
            </a:rPr>
            <a:t> </a:t>
          </a:r>
          <a:r>
            <a:rPr lang="en-US" sz="1800" spc="-12">
              <a:solidFill>
                <a:schemeClr val="tx1"/>
              </a:solidFill>
              <a:latin typeface="+mj-lt"/>
              <a:cs typeface="Georgia"/>
            </a:rPr>
            <a:t>Read </a:t>
          </a:r>
          <a:r>
            <a:rPr lang="en-US" sz="1800" spc="-6">
              <a:solidFill>
                <a:schemeClr val="tx1"/>
              </a:solidFill>
              <a:latin typeface="+mj-lt"/>
              <a:cs typeface="Georgia"/>
            </a:rPr>
            <a:t>Receipt / </a:t>
          </a:r>
          <a:r>
            <a:rPr lang="en-US" sz="1800">
              <a:solidFill>
                <a:schemeClr val="tx1"/>
              </a:solidFill>
              <a:latin typeface="+mj-lt"/>
              <a:cs typeface="Georgia"/>
            </a:rPr>
            <a:t> Mail</a:t>
          </a:r>
          <a:r>
            <a:rPr lang="en-US" sz="1800" spc="-15">
              <a:solidFill>
                <a:schemeClr val="tx1"/>
              </a:solidFill>
              <a:latin typeface="+mj-lt"/>
              <a:cs typeface="Georgia"/>
            </a:rPr>
            <a:t> </a:t>
          </a:r>
          <a:r>
            <a:rPr lang="en-US" sz="1800">
              <a:solidFill>
                <a:schemeClr val="tx1"/>
              </a:solidFill>
              <a:latin typeface="+mj-lt"/>
              <a:cs typeface="Georgia"/>
            </a:rPr>
            <a:t>delivery</a:t>
          </a:r>
          <a:r>
            <a:rPr lang="en-US" sz="1800" spc="-3">
              <a:solidFill>
                <a:schemeClr val="tx1"/>
              </a:solidFill>
              <a:latin typeface="+mj-lt"/>
              <a:cs typeface="Georgia"/>
            </a:rPr>
            <a:t> </a:t>
          </a:r>
          <a:r>
            <a:rPr lang="en-US" sz="1800">
              <a:solidFill>
                <a:schemeClr val="tx1"/>
              </a:solidFill>
              <a:latin typeface="+mj-lt"/>
              <a:cs typeface="Georgia"/>
            </a:rPr>
            <a:t>–</a:t>
          </a:r>
          <a:r>
            <a:rPr lang="en-US" sz="1800" spc="-9">
              <a:solidFill>
                <a:schemeClr val="tx1"/>
              </a:solidFill>
              <a:latin typeface="+mj-lt"/>
              <a:cs typeface="Georgia"/>
            </a:rPr>
            <a:t> </a:t>
          </a:r>
          <a:r>
            <a:rPr lang="en-US" sz="1800">
              <a:solidFill>
                <a:schemeClr val="tx1"/>
              </a:solidFill>
              <a:latin typeface="+mj-lt"/>
              <a:cs typeface="Georgia"/>
            </a:rPr>
            <a:t>send</a:t>
          </a:r>
          <a:r>
            <a:rPr lang="en-US" sz="1800" spc="-9">
              <a:solidFill>
                <a:schemeClr val="tx1"/>
              </a:solidFill>
              <a:latin typeface="+mj-lt"/>
              <a:cs typeface="Georgia"/>
            </a:rPr>
            <a:t> </a:t>
          </a:r>
          <a:r>
            <a:rPr lang="en-US" sz="1800">
              <a:solidFill>
                <a:schemeClr val="tx1"/>
              </a:solidFill>
              <a:latin typeface="+mj-lt"/>
              <a:cs typeface="Georgia"/>
            </a:rPr>
            <a:t>Certified</a:t>
          </a:r>
          <a:r>
            <a:rPr lang="en-US" sz="1800" spc="-6">
              <a:solidFill>
                <a:schemeClr val="tx1"/>
              </a:solidFill>
              <a:latin typeface="+mj-lt"/>
              <a:cs typeface="Georgia"/>
            </a:rPr>
            <a:t> </a:t>
          </a:r>
          <a:r>
            <a:rPr lang="en-US" sz="1800">
              <a:solidFill>
                <a:schemeClr val="tx1"/>
              </a:solidFill>
              <a:latin typeface="+mj-lt"/>
              <a:cs typeface="Georgia"/>
            </a:rPr>
            <a:t>Return</a:t>
          </a:r>
          <a:r>
            <a:rPr lang="en-US" sz="1800" spc="-15">
              <a:solidFill>
                <a:schemeClr val="tx1"/>
              </a:solidFill>
              <a:latin typeface="+mj-lt"/>
              <a:cs typeface="Georgia"/>
            </a:rPr>
            <a:t> </a:t>
          </a:r>
          <a:r>
            <a:rPr lang="en-US" sz="1800" spc="-6">
              <a:solidFill>
                <a:schemeClr val="tx1"/>
              </a:solidFill>
              <a:latin typeface="+mj-lt"/>
              <a:cs typeface="Georgia"/>
            </a:rPr>
            <a:t>Receipt</a:t>
          </a:r>
        </a:p>
      </dgm:t>
    </dgm:pt>
    <dgm:pt modelId="{2C00D6E8-C096-40D4-9F5C-141B1361AD53}" type="parTrans" cxnId="{2E2DB47C-8FFC-49FA-9702-027281CD1996}">
      <dgm:prSet/>
      <dgm:spPr/>
      <dgm:t>
        <a:bodyPr/>
        <a:lstStyle/>
        <a:p>
          <a:endParaRPr lang="en-US" sz="2000"/>
        </a:p>
      </dgm:t>
    </dgm:pt>
    <dgm:pt modelId="{1FF6F7AD-5E9D-46B4-8CE8-64FC9C58ECDE}" type="sibTrans" cxnId="{2E2DB47C-8FFC-49FA-9702-027281CD1996}">
      <dgm:prSet/>
      <dgm:spPr/>
      <dgm:t>
        <a:bodyPr/>
        <a:lstStyle/>
        <a:p>
          <a:endParaRPr lang="en-US" sz="2000"/>
        </a:p>
      </dgm:t>
    </dgm:pt>
    <dgm:pt modelId="{FD486066-8F74-46FE-9AC6-CF6FE72189CD}">
      <dgm:prSet custT="1"/>
      <dgm:spPr/>
      <dgm:t>
        <a:bodyPr/>
        <a:lstStyle/>
        <a:p>
          <a:pPr>
            <a:buFont typeface="Arial" panose="020B0604020202020204" pitchFamily="34" charset="0"/>
            <a:buChar char="•"/>
          </a:pPr>
          <a:r>
            <a:rPr lang="en-US" sz="1800">
              <a:solidFill>
                <a:schemeClr val="tx1"/>
              </a:solidFill>
              <a:latin typeface="+mj-lt"/>
              <a:cs typeface="Georgia"/>
            </a:rPr>
            <a:t>Consult city</a:t>
          </a:r>
          <a:r>
            <a:rPr lang="en-US" sz="1800" spc="3">
              <a:solidFill>
                <a:schemeClr val="tx1"/>
              </a:solidFill>
              <a:latin typeface="+mj-lt"/>
              <a:cs typeface="Georgia"/>
            </a:rPr>
            <a:t> </a:t>
          </a:r>
          <a:r>
            <a:rPr lang="en-US" sz="1800">
              <a:solidFill>
                <a:schemeClr val="tx1"/>
              </a:solidFill>
              <a:latin typeface="+mj-lt"/>
              <a:cs typeface="Georgia"/>
            </a:rPr>
            <a:t>or</a:t>
          </a:r>
          <a:r>
            <a:rPr lang="en-US" sz="1800" spc="-9">
              <a:solidFill>
                <a:schemeClr val="tx1"/>
              </a:solidFill>
              <a:latin typeface="+mj-lt"/>
              <a:cs typeface="Georgia"/>
            </a:rPr>
            <a:t> </a:t>
          </a:r>
          <a:r>
            <a:rPr lang="en-US" sz="1800">
              <a:solidFill>
                <a:schemeClr val="tx1"/>
              </a:solidFill>
              <a:latin typeface="+mj-lt"/>
              <a:cs typeface="Georgia"/>
            </a:rPr>
            <a:t>county</a:t>
          </a:r>
          <a:r>
            <a:rPr lang="en-US" sz="1800" spc="-6">
              <a:solidFill>
                <a:schemeClr val="tx1"/>
              </a:solidFill>
              <a:latin typeface="+mj-lt"/>
              <a:cs typeface="Georgia"/>
            </a:rPr>
            <a:t> </a:t>
          </a:r>
          <a:r>
            <a:rPr lang="en-US" sz="1800">
              <a:solidFill>
                <a:schemeClr val="tx1"/>
              </a:solidFill>
              <a:latin typeface="+mj-lt"/>
              <a:cs typeface="Georgia"/>
            </a:rPr>
            <a:t>attorney</a:t>
          </a:r>
          <a:r>
            <a:rPr lang="en-US" sz="1800" spc="6">
              <a:solidFill>
                <a:schemeClr val="tx1"/>
              </a:solidFill>
              <a:latin typeface="+mj-lt"/>
              <a:cs typeface="Georgia"/>
            </a:rPr>
            <a:t> </a:t>
          </a:r>
          <a:r>
            <a:rPr lang="en-US" sz="1800">
              <a:solidFill>
                <a:schemeClr val="tx1"/>
              </a:solidFill>
              <a:latin typeface="+mj-lt"/>
              <a:cs typeface="Georgia"/>
            </a:rPr>
            <a:t>about recommendation</a:t>
          </a:r>
          <a:r>
            <a:rPr lang="en-US" sz="1800" spc="9">
              <a:solidFill>
                <a:schemeClr val="tx1"/>
              </a:solidFill>
              <a:latin typeface="+mj-lt"/>
              <a:cs typeface="Georgia"/>
            </a:rPr>
            <a:t> </a:t>
          </a:r>
          <a:r>
            <a:rPr lang="en-US" sz="1800">
              <a:solidFill>
                <a:schemeClr val="tx1"/>
              </a:solidFill>
              <a:latin typeface="+mj-lt"/>
              <a:cs typeface="Georgia"/>
            </a:rPr>
            <a:t>and </a:t>
          </a:r>
          <a:r>
            <a:rPr lang="en-US" sz="1800" spc="-6">
              <a:solidFill>
                <a:schemeClr val="tx1"/>
              </a:solidFill>
              <a:latin typeface="+mj-lt"/>
              <a:cs typeface="Georgia"/>
            </a:rPr>
            <a:t>proposed contract</a:t>
          </a:r>
          <a:endParaRPr lang="en-US" sz="1800">
            <a:solidFill>
              <a:schemeClr val="tx1"/>
            </a:solidFill>
            <a:latin typeface="+mj-lt"/>
            <a:cs typeface="Georgia"/>
          </a:endParaRPr>
        </a:p>
      </dgm:t>
    </dgm:pt>
    <dgm:pt modelId="{0CED9928-C130-49A8-A688-C899015A3647}" type="parTrans" cxnId="{4A5A2191-4FD2-4944-9255-9FB8FE080391}">
      <dgm:prSet/>
      <dgm:spPr/>
      <dgm:t>
        <a:bodyPr/>
        <a:lstStyle/>
        <a:p>
          <a:endParaRPr lang="en-US" sz="2000"/>
        </a:p>
      </dgm:t>
    </dgm:pt>
    <dgm:pt modelId="{332AD35A-B858-4752-968B-583AF897C31D}" type="sibTrans" cxnId="{4A5A2191-4FD2-4944-9255-9FB8FE080391}">
      <dgm:prSet/>
      <dgm:spPr/>
      <dgm:t>
        <a:bodyPr/>
        <a:lstStyle/>
        <a:p>
          <a:endParaRPr lang="en-US" sz="2000"/>
        </a:p>
      </dgm:t>
    </dgm:pt>
    <dgm:pt modelId="{8643B2E0-D070-454E-837E-4769ECA149DB}">
      <dgm:prSet custT="1"/>
      <dgm:spPr/>
      <dgm:t>
        <a:bodyPr/>
        <a:lstStyle/>
        <a:p>
          <a:pPr>
            <a:buFont typeface="Arial" panose="020B0604020202020204" pitchFamily="34" charset="0"/>
            <a:buChar char="•"/>
          </a:pPr>
          <a:r>
            <a:rPr lang="en-US" sz="1800">
              <a:solidFill>
                <a:schemeClr val="tx1"/>
              </a:solidFill>
              <a:latin typeface="+mj-lt"/>
              <a:cs typeface="Georgia"/>
            </a:rPr>
            <a:t>Obtain</a:t>
          </a:r>
          <a:r>
            <a:rPr lang="en-US" sz="1800" spc="-6">
              <a:solidFill>
                <a:schemeClr val="tx1"/>
              </a:solidFill>
              <a:latin typeface="+mj-lt"/>
              <a:cs typeface="Georgia"/>
            </a:rPr>
            <a:t> </a:t>
          </a:r>
          <a:r>
            <a:rPr lang="en-US" sz="1800">
              <a:solidFill>
                <a:schemeClr val="tx1"/>
              </a:solidFill>
              <a:latin typeface="+mj-lt"/>
              <a:cs typeface="Georgia"/>
            </a:rPr>
            <a:t>full</a:t>
          </a:r>
          <a:r>
            <a:rPr lang="en-US" sz="1800" spc="-18">
              <a:solidFill>
                <a:schemeClr val="tx1"/>
              </a:solidFill>
              <a:latin typeface="+mj-lt"/>
              <a:cs typeface="Georgia"/>
            </a:rPr>
            <a:t> </a:t>
          </a:r>
          <a:r>
            <a:rPr lang="en-US" sz="1800">
              <a:solidFill>
                <a:schemeClr val="tx1"/>
              </a:solidFill>
              <a:latin typeface="+mj-lt"/>
              <a:cs typeface="Georgia"/>
            </a:rPr>
            <a:t>council/commission</a:t>
          </a:r>
          <a:r>
            <a:rPr lang="en-US" sz="1800" spc="-6">
              <a:solidFill>
                <a:schemeClr val="tx1"/>
              </a:solidFill>
              <a:latin typeface="+mj-lt"/>
              <a:cs typeface="Georgia"/>
            </a:rPr>
            <a:t> </a:t>
          </a:r>
          <a:r>
            <a:rPr lang="en-US" sz="1800">
              <a:solidFill>
                <a:schemeClr val="tx1"/>
              </a:solidFill>
              <a:latin typeface="+mj-lt"/>
              <a:cs typeface="Georgia"/>
            </a:rPr>
            <a:t>approval</a:t>
          </a:r>
          <a:r>
            <a:rPr lang="en-US" sz="1800" spc="-9">
              <a:solidFill>
                <a:schemeClr val="tx1"/>
              </a:solidFill>
              <a:latin typeface="+mj-lt"/>
              <a:cs typeface="Georgia"/>
            </a:rPr>
            <a:t> </a:t>
          </a:r>
          <a:r>
            <a:rPr lang="en-US" sz="1800">
              <a:solidFill>
                <a:schemeClr val="tx1"/>
              </a:solidFill>
              <a:latin typeface="+mj-lt"/>
              <a:cs typeface="Georgia"/>
            </a:rPr>
            <a:t>and</a:t>
          </a:r>
          <a:r>
            <a:rPr lang="en-US" sz="1800" spc="-6">
              <a:solidFill>
                <a:schemeClr val="tx1"/>
              </a:solidFill>
              <a:latin typeface="+mj-lt"/>
              <a:cs typeface="Georgia"/>
            </a:rPr>
            <a:t> </a:t>
          </a:r>
          <a:r>
            <a:rPr lang="en-US" sz="1800">
              <a:solidFill>
                <a:schemeClr val="tx1"/>
              </a:solidFill>
              <a:latin typeface="+mj-lt"/>
              <a:cs typeface="Georgia"/>
            </a:rPr>
            <a:t>execute</a:t>
          </a:r>
          <a:r>
            <a:rPr lang="en-US" sz="1800" spc="-6">
              <a:solidFill>
                <a:schemeClr val="tx1"/>
              </a:solidFill>
              <a:latin typeface="+mj-lt"/>
              <a:cs typeface="Georgia"/>
            </a:rPr>
            <a:t> contract</a:t>
          </a:r>
          <a:endParaRPr lang="en-US" sz="1800">
            <a:solidFill>
              <a:schemeClr val="tx1"/>
            </a:solidFill>
            <a:latin typeface="+mj-lt"/>
            <a:cs typeface="Georgia"/>
          </a:endParaRPr>
        </a:p>
      </dgm:t>
    </dgm:pt>
    <dgm:pt modelId="{9ADD7E52-F8DF-461E-BF2F-F662FFF5FF0A}" type="parTrans" cxnId="{2ABA66F2-BA9B-4EE0-9520-74DE546C5E35}">
      <dgm:prSet/>
      <dgm:spPr/>
      <dgm:t>
        <a:bodyPr/>
        <a:lstStyle/>
        <a:p>
          <a:endParaRPr lang="en-US" sz="2000"/>
        </a:p>
      </dgm:t>
    </dgm:pt>
    <dgm:pt modelId="{AEE5E6A8-52D9-40A0-9F26-273B6831C8DA}" type="sibTrans" cxnId="{2ABA66F2-BA9B-4EE0-9520-74DE546C5E35}">
      <dgm:prSet/>
      <dgm:spPr/>
      <dgm:t>
        <a:bodyPr/>
        <a:lstStyle/>
        <a:p>
          <a:endParaRPr lang="en-US" sz="2000"/>
        </a:p>
      </dgm:t>
    </dgm:pt>
    <dgm:pt modelId="{71765130-179A-43F2-9CA9-580E8941B903}">
      <dgm:prSet custT="1"/>
      <dgm:spPr/>
      <dgm:t>
        <a:bodyPr/>
        <a:lstStyle/>
        <a:p>
          <a:pPr>
            <a:buFont typeface="Arial" panose="020B0604020202020204" pitchFamily="34" charset="0"/>
            <a:buChar char="•"/>
          </a:pPr>
          <a:r>
            <a:rPr lang="en-US" sz="1800">
              <a:solidFill>
                <a:schemeClr val="tx1"/>
              </a:solidFill>
              <a:latin typeface="+mj-lt"/>
              <a:cs typeface="Georgia"/>
            </a:rPr>
            <a:t>Notify</a:t>
          </a:r>
          <a:r>
            <a:rPr lang="en-US" sz="1800" spc="-15">
              <a:solidFill>
                <a:schemeClr val="tx1"/>
              </a:solidFill>
              <a:latin typeface="+mj-lt"/>
              <a:cs typeface="Georgia"/>
            </a:rPr>
            <a:t> </a:t>
          </a:r>
          <a:r>
            <a:rPr lang="en-US" sz="1800">
              <a:solidFill>
                <a:schemeClr val="tx1"/>
              </a:solidFill>
              <a:latin typeface="+mj-lt"/>
              <a:cs typeface="Georgia"/>
            </a:rPr>
            <a:t>unsuccessful</a:t>
          </a:r>
          <a:r>
            <a:rPr lang="en-US" sz="1800" spc="-12">
              <a:solidFill>
                <a:schemeClr val="tx1"/>
              </a:solidFill>
              <a:latin typeface="+mj-lt"/>
              <a:cs typeface="Georgia"/>
            </a:rPr>
            <a:t> </a:t>
          </a:r>
          <a:r>
            <a:rPr lang="en-US" sz="1800">
              <a:solidFill>
                <a:schemeClr val="tx1"/>
              </a:solidFill>
              <a:latin typeface="+mj-lt"/>
              <a:cs typeface="Georgia"/>
            </a:rPr>
            <a:t>applicants</a:t>
          </a:r>
          <a:r>
            <a:rPr lang="en-US" sz="1800" spc="-9">
              <a:solidFill>
                <a:schemeClr val="tx1"/>
              </a:solidFill>
              <a:latin typeface="+mj-lt"/>
              <a:cs typeface="Georgia"/>
            </a:rPr>
            <a:t> </a:t>
          </a:r>
          <a:r>
            <a:rPr lang="en-US" sz="1800">
              <a:solidFill>
                <a:schemeClr val="tx1"/>
              </a:solidFill>
              <a:latin typeface="+mj-lt"/>
              <a:cs typeface="Georgia"/>
            </a:rPr>
            <a:t>in</a:t>
          </a:r>
          <a:r>
            <a:rPr lang="en-US" sz="1800" spc="-9">
              <a:solidFill>
                <a:schemeClr val="tx1"/>
              </a:solidFill>
              <a:latin typeface="+mj-lt"/>
              <a:cs typeface="Georgia"/>
            </a:rPr>
            <a:t> </a:t>
          </a:r>
          <a:r>
            <a:rPr lang="en-US" sz="1800" spc="-6">
              <a:solidFill>
                <a:schemeClr val="tx1"/>
              </a:solidFill>
              <a:latin typeface="+mj-lt"/>
              <a:cs typeface="Georgia"/>
            </a:rPr>
            <a:t>writing</a:t>
          </a:r>
          <a:endParaRPr lang="en-US" sz="1800">
            <a:solidFill>
              <a:schemeClr val="tx1"/>
            </a:solidFill>
            <a:latin typeface="+mj-lt"/>
            <a:cs typeface="Georgia"/>
          </a:endParaRPr>
        </a:p>
      </dgm:t>
    </dgm:pt>
    <dgm:pt modelId="{3DA34198-8AF9-482C-A7EA-CF6316C27F57}" type="parTrans" cxnId="{D83328F4-C7BF-43BB-AAAD-DFE0608F894F}">
      <dgm:prSet/>
      <dgm:spPr/>
      <dgm:t>
        <a:bodyPr/>
        <a:lstStyle/>
        <a:p>
          <a:endParaRPr lang="en-US" sz="2000"/>
        </a:p>
      </dgm:t>
    </dgm:pt>
    <dgm:pt modelId="{6194057B-99D6-4E92-89BF-2C1A0AF692B6}" type="sibTrans" cxnId="{D83328F4-C7BF-43BB-AAAD-DFE0608F894F}">
      <dgm:prSet/>
      <dgm:spPr/>
      <dgm:t>
        <a:bodyPr/>
        <a:lstStyle/>
        <a:p>
          <a:endParaRPr lang="en-US" sz="2000"/>
        </a:p>
      </dgm:t>
    </dgm:pt>
    <dgm:pt modelId="{84C7D023-9C2F-485D-940F-F4417B7A1D56}">
      <dgm:prSet custT="1"/>
      <dgm:spPr/>
      <dgm:t>
        <a:bodyPr/>
        <a:lstStyle/>
        <a:p>
          <a:endParaRPr lang="en-US" sz="1400">
            <a:solidFill>
              <a:schemeClr val="tx1"/>
            </a:solidFill>
            <a:latin typeface="Georgia"/>
            <a:cs typeface="Georgia"/>
          </a:endParaRPr>
        </a:p>
      </dgm:t>
    </dgm:pt>
    <dgm:pt modelId="{5F0661C2-6839-4CB3-BFD1-10E9A13A439A}" type="parTrans" cxnId="{C1A29E96-69B8-4407-B9A6-BFE68E47BA0B}">
      <dgm:prSet/>
      <dgm:spPr/>
      <dgm:t>
        <a:bodyPr/>
        <a:lstStyle/>
        <a:p>
          <a:endParaRPr lang="en-US" sz="2000"/>
        </a:p>
      </dgm:t>
    </dgm:pt>
    <dgm:pt modelId="{7A935010-7C96-4E71-9D96-C6F51D5B15B4}" type="sibTrans" cxnId="{C1A29E96-69B8-4407-B9A6-BFE68E47BA0B}">
      <dgm:prSet/>
      <dgm:spPr/>
      <dgm:t>
        <a:bodyPr/>
        <a:lstStyle/>
        <a:p>
          <a:endParaRPr lang="en-US" sz="2000"/>
        </a:p>
      </dgm:t>
    </dgm:pt>
    <dgm:pt modelId="{CA752417-D970-4412-B7D1-2E3783F9B39F}" type="pres">
      <dgm:prSet presAssocID="{CD63DF67-CB77-43BC-B284-868A8CE61EC1}" presName="linearFlow" presStyleCnt="0">
        <dgm:presLayoutVars>
          <dgm:dir/>
          <dgm:animLvl val="lvl"/>
          <dgm:resizeHandles val="exact"/>
        </dgm:presLayoutVars>
      </dgm:prSet>
      <dgm:spPr/>
    </dgm:pt>
    <dgm:pt modelId="{F72288BD-8B35-4117-B85B-E0960EA76F6A}" type="pres">
      <dgm:prSet presAssocID="{5B3FE710-D325-4589-874A-88137D99D613}" presName="composite" presStyleCnt="0"/>
      <dgm:spPr/>
    </dgm:pt>
    <dgm:pt modelId="{8840CD22-6087-46EF-8642-132369CABA29}" type="pres">
      <dgm:prSet presAssocID="{5B3FE710-D325-4589-874A-88137D99D613}" presName="parentText" presStyleLbl="alignNode1" presStyleIdx="0" presStyleCnt="4">
        <dgm:presLayoutVars>
          <dgm:chMax val="1"/>
          <dgm:bulletEnabled val="1"/>
        </dgm:presLayoutVars>
      </dgm:prSet>
      <dgm:spPr/>
    </dgm:pt>
    <dgm:pt modelId="{1F1C7B76-BA9D-4D5A-91F4-19D5F2771D43}" type="pres">
      <dgm:prSet presAssocID="{5B3FE710-D325-4589-874A-88137D99D613}" presName="descendantText" presStyleLbl="alignAcc1" presStyleIdx="0" presStyleCnt="4" custScaleX="100000">
        <dgm:presLayoutVars>
          <dgm:bulletEnabled val="1"/>
        </dgm:presLayoutVars>
      </dgm:prSet>
      <dgm:spPr/>
    </dgm:pt>
    <dgm:pt modelId="{36EE3609-BF78-483E-8B4B-C277825B9E1D}" type="pres">
      <dgm:prSet presAssocID="{97BBD7CC-D2AE-43C1-9876-6A99766E5263}" presName="sp" presStyleCnt="0"/>
      <dgm:spPr/>
    </dgm:pt>
    <dgm:pt modelId="{6E244BD7-3EE1-4B85-A8B0-438C74DF058C}" type="pres">
      <dgm:prSet presAssocID="{CA5D6D7F-9A90-4015-BB09-801E1F360EE0}" presName="composite" presStyleCnt="0"/>
      <dgm:spPr/>
    </dgm:pt>
    <dgm:pt modelId="{8DEC4772-29A6-4D3C-AE1B-6CFA0097C51F}" type="pres">
      <dgm:prSet presAssocID="{CA5D6D7F-9A90-4015-BB09-801E1F360EE0}" presName="parentText" presStyleLbl="alignNode1" presStyleIdx="1" presStyleCnt="4">
        <dgm:presLayoutVars>
          <dgm:chMax val="1"/>
          <dgm:bulletEnabled val="1"/>
        </dgm:presLayoutVars>
      </dgm:prSet>
      <dgm:spPr/>
    </dgm:pt>
    <dgm:pt modelId="{03229FF5-CB20-4737-BB13-613B471A1617}" type="pres">
      <dgm:prSet presAssocID="{CA5D6D7F-9A90-4015-BB09-801E1F360EE0}" presName="descendantText" presStyleLbl="alignAcc1" presStyleIdx="1" presStyleCnt="4">
        <dgm:presLayoutVars>
          <dgm:bulletEnabled val="1"/>
        </dgm:presLayoutVars>
      </dgm:prSet>
      <dgm:spPr/>
    </dgm:pt>
    <dgm:pt modelId="{80524012-E58A-4419-92D4-8EF69B423667}" type="pres">
      <dgm:prSet presAssocID="{9709B0D7-8F8E-4EF6-9824-5BA71F1A5263}" presName="sp" presStyleCnt="0"/>
      <dgm:spPr/>
    </dgm:pt>
    <dgm:pt modelId="{901D8921-3E92-40B7-9319-3F9A3E0046E8}" type="pres">
      <dgm:prSet presAssocID="{5BA16693-92DE-44EA-B6E0-8D022677959A}" presName="composite" presStyleCnt="0"/>
      <dgm:spPr/>
    </dgm:pt>
    <dgm:pt modelId="{EE6092C2-738B-4B3A-85D9-223108F5A953}" type="pres">
      <dgm:prSet presAssocID="{5BA16693-92DE-44EA-B6E0-8D022677959A}" presName="parentText" presStyleLbl="alignNode1" presStyleIdx="2" presStyleCnt="4">
        <dgm:presLayoutVars>
          <dgm:chMax val="1"/>
          <dgm:bulletEnabled val="1"/>
        </dgm:presLayoutVars>
      </dgm:prSet>
      <dgm:spPr/>
    </dgm:pt>
    <dgm:pt modelId="{447E8629-F9B3-4C95-8A9A-A9E7012D7B47}" type="pres">
      <dgm:prSet presAssocID="{5BA16693-92DE-44EA-B6E0-8D022677959A}" presName="descendantText" presStyleLbl="alignAcc1" presStyleIdx="2" presStyleCnt="4" custScaleY="103979">
        <dgm:presLayoutVars>
          <dgm:bulletEnabled val="1"/>
        </dgm:presLayoutVars>
      </dgm:prSet>
      <dgm:spPr/>
    </dgm:pt>
    <dgm:pt modelId="{C5CA36A6-9A16-4ECE-A973-218DD7CEDBEC}" type="pres">
      <dgm:prSet presAssocID="{779C971B-AF2B-4DA8-A4CC-3FCA7233988E}" presName="sp" presStyleCnt="0"/>
      <dgm:spPr/>
    </dgm:pt>
    <dgm:pt modelId="{C17ADEFA-31B9-4222-8329-E09EAE5C6ED1}" type="pres">
      <dgm:prSet presAssocID="{21CE409A-E57A-419D-B708-71D97050A545}" presName="composite" presStyleCnt="0"/>
      <dgm:spPr/>
    </dgm:pt>
    <dgm:pt modelId="{A529826D-1442-4942-BF74-CAD9A31FDC26}" type="pres">
      <dgm:prSet presAssocID="{21CE409A-E57A-419D-B708-71D97050A545}" presName="parentText" presStyleLbl="alignNode1" presStyleIdx="3" presStyleCnt="4" custLinFactNeighborX="-19543" custLinFactNeighborY="2105">
        <dgm:presLayoutVars>
          <dgm:chMax val="1"/>
          <dgm:bulletEnabled val="1"/>
        </dgm:presLayoutVars>
      </dgm:prSet>
      <dgm:spPr/>
    </dgm:pt>
    <dgm:pt modelId="{79265775-2CDE-4158-8862-BC0A77B3BDA5}" type="pres">
      <dgm:prSet presAssocID="{21CE409A-E57A-419D-B708-71D97050A545}" presName="descendantText" presStyleLbl="alignAcc1" presStyleIdx="3" presStyleCnt="4">
        <dgm:presLayoutVars>
          <dgm:bulletEnabled val="1"/>
        </dgm:presLayoutVars>
      </dgm:prSet>
      <dgm:spPr/>
    </dgm:pt>
  </dgm:ptLst>
  <dgm:cxnLst>
    <dgm:cxn modelId="{C221F104-3A35-43B8-8F1D-7A5999216B9A}" srcId="{5B3FE710-D325-4589-874A-88137D99D613}" destId="{496ABCC4-1086-4DF1-B745-3247574702C7}" srcOrd="0" destOrd="0" parTransId="{4B76F7E3-4F44-49B0-B11A-95E9E76B5984}" sibTransId="{6F3D979B-40A9-428D-B24C-AF1D92713CFD}"/>
    <dgm:cxn modelId="{C59C970A-F8FE-4B9F-B180-D9E184A7745F}" srcId="{CD63DF67-CB77-43BC-B284-868A8CE61EC1}" destId="{CA5D6D7F-9A90-4015-BB09-801E1F360EE0}" srcOrd="1" destOrd="0" parTransId="{62557E2A-CA0B-4493-97CF-1E012BFB98B2}" sibTransId="{9709B0D7-8F8E-4EF6-9824-5BA71F1A5263}"/>
    <dgm:cxn modelId="{40C2980E-7D0F-482F-90B1-E8A148EBB222}" srcId="{CA5D6D7F-9A90-4015-BB09-801E1F360EE0}" destId="{18154195-0E74-46CB-9CE0-5BD9B78A61AC}" srcOrd="0" destOrd="0" parTransId="{3143F871-81C0-48FD-BD2A-5DE1B6341C0F}" sibTransId="{AD1DEE00-8F7E-4855-B200-ADAE0F768E9E}"/>
    <dgm:cxn modelId="{AF144910-2ACA-4199-88F7-6BDF4564EE37}" type="presOf" srcId="{18154195-0E74-46CB-9CE0-5BD9B78A61AC}" destId="{03229FF5-CB20-4737-BB13-613B471A1617}" srcOrd="0" destOrd="0" presId="urn:microsoft.com/office/officeart/2005/8/layout/chevron2"/>
    <dgm:cxn modelId="{96403A11-1805-4B67-BB38-F1884A462CE8}" srcId="{496ABCC4-1086-4DF1-B745-3247574702C7}" destId="{4DE56B2A-42A1-4391-98AB-A18E1E0E12D6}" srcOrd="1" destOrd="0" parTransId="{4C8FA083-5B83-4A3A-AFBD-FB1F23E64EDB}" sibTransId="{F8BE0424-F758-4D00-A96C-57E9812C4B55}"/>
    <dgm:cxn modelId="{8435A81D-AA98-4131-A4F9-BCBD68A39DD4}" type="presOf" srcId="{37D7F1D7-68CB-4042-ABFA-F7F1F1D2581E}" destId="{447E8629-F9B3-4C95-8A9A-A9E7012D7B47}" srcOrd="0" destOrd="0" presId="urn:microsoft.com/office/officeart/2005/8/layout/chevron2"/>
    <dgm:cxn modelId="{0B0ADB1E-9E8C-45E3-B6BC-3BED4F6B1C95}" type="presOf" srcId="{5BA16693-92DE-44EA-B6E0-8D022677959A}" destId="{EE6092C2-738B-4B3A-85D9-223108F5A953}" srcOrd="0" destOrd="0" presId="urn:microsoft.com/office/officeart/2005/8/layout/chevron2"/>
    <dgm:cxn modelId="{592BD61F-CAA4-4B65-8285-3CD0BAB56008}" type="presOf" srcId="{496ABCC4-1086-4DF1-B745-3247574702C7}" destId="{1F1C7B76-BA9D-4D5A-91F4-19D5F2771D43}" srcOrd="0" destOrd="0" presId="urn:microsoft.com/office/officeart/2005/8/layout/chevron2"/>
    <dgm:cxn modelId="{423ECC2E-4422-401F-98A2-B1D7AFAC17A0}" type="presOf" srcId="{21CE409A-E57A-419D-B708-71D97050A545}" destId="{A529826D-1442-4942-BF74-CAD9A31FDC26}" srcOrd="0" destOrd="0" presId="urn:microsoft.com/office/officeart/2005/8/layout/chevron2"/>
    <dgm:cxn modelId="{16C3F02F-225D-4572-9C84-39C0648C69D8}" type="presOf" srcId="{84C7D023-9C2F-485D-940F-F4417B7A1D56}" destId="{447E8629-F9B3-4C95-8A9A-A9E7012D7B47}" srcOrd="0" destOrd="4" presId="urn:microsoft.com/office/officeart/2005/8/layout/chevron2"/>
    <dgm:cxn modelId="{710A0E5C-B14C-491B-88A0-32D79FF4A9A0}" srcId="{21CE409A-E57A-419D-B708-71D97050A545}" destId="{E99A7FAE-B12A-4855-9111-B0170E26AD27}" srcOrd="0" destOrd="0" parTransId="{D3FB0006-5CD8-4A68-BA0E-D18D68E5FF60}" sibTransId="{39B6FED6-51A0-4094-B1DA-04EE7EE21A4D}"/>
    <dgm:cxn modelId="{F489255D-2E47-4F5B-9693-202A3FF10A3B}" srcId="{CD63DF67-CB77-43BC-B284-868A8CE61EC1}" destId="{5B3FE710-D325-4589-874A-88137D99D613}" srcOrd="0" destOrd="0" parTransId="{3D96156E-FECF-4FF3-BA5A-7E1789267599}" sibTransId="{97BBD7CC-D2AE-43C1-9876-6A99766E5263}"/>
    <dgm:cxn modelId="{A34BC462-0E20-42E3-95C3-CC2AD0B68313}" type="presOf" srcId="{FD486066-8F74-46FE-9AC6-CF6FE72189CD}" destId="{447E8629-F9B3-4C95-8A9A-A9E7012D7B47}" srcOrd="0" destOrd="1" presId="urn:microsoft.com/office/officeart/2005/8/layout/chevron2"/>
    <dgm:cxn modelId="{394CA464-83D8-49C3-BF05-0DE1BA32EE38}" type="presOf" srcId="{CA5D6D7F-9A90-4015-BB09-801E1F360EE0}" destId="{8DEC4772-29A6-4D3C-AE1B-6CFA0097C51F}" srcOrd="0" destOrd="0" presId="urn:microsoft.com/office/officeart/2005/8/layout/chevron2"/>
    <dgm:cxn modelId="{26E4EE6A-853B-4B3E-80E3-D05CE4CCC255}" srcId="{5BA16693-92DE-44EA-B6E0-8D022677959A}" destId="{37D7F1D7-68CB-4042-ABFA-F7F1F1D2581E}" srcOrd="0" destOrd="0" parTransId="{A54A3DFC-2DF7-41DF-9E13-21BD96CB656D}" sibTransId="{73F19308-4CA4-479D-84FF-6DB39D94A952}"/>
    <dgm:cxn modelId="{2E2DB47C-8FFC-49FA-9702-027281CD1996}" srcId="{4DE56B2A-42A1-4391-98AB-A18E1E0E12D6}" destId="{FB7AF51A-0861-447B-A9B2-A87D42432BA4}" srcOrd="0" destOrd="0" parTransId="{2C00D6E8-C096-40D4-9F5C-141B1361AD53}" sibTransId="{1FF6F7AD-5E9D-46B4-8CE8-64FC9C58ECDE}"/>
    <dgm:cxn modelId="{4A5A2191-4FD2-4944-9255-9FB8FE080391}" srcId="{5BA16693-92DE-44EA-B6E0-8D022677959A}" destId="{FD486066-8F74-46FE-9AC6-CF6FE72189CD}" srcOrd="1" destOrd="0" parTransId="{0CED9928-C130-49A8-A688-C899015A3647}" sibTransId="{332AD35A-B858-4752-968B-583AF897C31D}"/>
    <dgm:cxn modelId="{E2A3D894-682F-4DFC-9A86-C3F4950E9FC8}" type="presOf" srcId="{FB7AF51A-0861-447B-A9B2-A87D42432BA4}" destId="{1F1C7B76-BA9D-4D5A-91F4-19D5F2771D43}" srcOrd="0" destOrd="3" presId="urn:microsoft.com/office/officeart/2005/8/layout/chevron2"/>
    <dgm:cxn modelId="{C1A29E96-69B8-4407-B9A6-BFE68E47BA0B}" srcId="{5BA16693-92DE-44EA-B6E0-8D022677959A}" destId="{84C7D023-9C2F-485D-940F-F4417B7A1D56}" srcOrd="4" destOrd="0" parTransId="{5F0661C2-6839-4CB3-BFD1-10E9A13A439A}" sibTransId="{7A935010-7C96-4E71-9D96-C6F51D5B15B4}"/>
    <dgm:cxn modelId="{DD131F9E-1963-445F-8653-2F17D7FC13C4}" type="presOf" srcId="{71765130-179A-43F2-9CA9-580E8941B903}" destId="{447E8629-F9B3-4C95-8A9A-A9E7012D7B47}" srcOrd="0" destOrd="3" presId="urn:microsoft.com/office/officeart/2005/8/layout/chevron2"/>
    <dgm:cxn modelId="{C2E4C6A8-C806-49C7-BA3D-95CB593EDD3B}" type="presOf" srcId="{A814E57E-BBA6-436D-A359-EB2A07C2E791}" destId="{1F1C7B76-BA9D-4D5A-91F4-19D5F2771D43}" srcOrd="0" destOrd="1" presId="urn:microsoft.com/office/officeart/2005/8/layout/chevron2"/>
    <dgm:cxn modelId="{F7189AB1-0DA1-494F-9587-AEEFFC2F996F}" type="presOf" srcId="{E99A7FAE-B12A-4855-9111-B0170E26AD27}" destId="{79265775-2CDE-4158-8862-BC0A77B3BDA5}" srcOrd="0" destOrd="0" presId="urn:microsoft.com/office/officeart/2005/8/layout/chevron2"/>
    <dgm:cxn modelId="{49DFCDB5-AE5A-4404-813B-367F2FEBCFD6}" srcId="{496ABCC4-1086-4DF1-B745-3247574702C7}" destId="{A814E57E-BBA6-436D-A359-EB2A07C2E791}" srcOrd="0" destOrd="0" parTransId="{E7FE3280-9B08-4E56-956B-75A8CA470E6D}" sibTransId="{E1ECF5E3-1367-41A8-9118-46B5F7D417A0}"/>
    <dgm:cxn modelId="{2ABD91B9-F94B-4387-914B-125E4E1C76B9}" type="presOf" srcId="{CD63DF67-CB77-43BC-B284-868A8CE61EC1}" destId="{CA752417-D970-4412-B7D1-2E3783F9B39F}" srcOrd="0" destOrd="0" presId="urn:microsoft.com/office/officeart/2005/8/layout/chevron2"/>
    <dgm:cxn modelId="{1AD097DE-458F-45FA-B905-93F78F06B60B}" type="presOf" srcId="{4DE56B2A-42A1-4391-98AB-A18E1E0E12D6}" destId="{1F1C7B76-BA9D-4D5A-91F4-19D5F2771D43}" srcOrd="0" destOrd="2" presId="urn:microsoft.com/office/officeart/2005/8/layout/chevron2"/>
    <dgm:cxn modelId="{3524B8E4-2660-4DD5-B16E-6CF5281FBA85}" srcId="{CD63DF67-CB77-43BC-B284-868A8CE61EC1}" destId="{21CE409A-E57A-419D-B708-71D97050A545}" srcOrd="3" destOrd="0" parTransId="{CD452F0C-7BFF-44D4-9230-5F91B6623132}" sibTransId="{F302C2CE-71FC-4F96-8C57-853595C82F5D}"/>
    <dgm:cxn modelId="{BD60C2E4-9129-490B-95B2-85D9833E2F64}" type="presOf" srcId="{5B3FE710-D325-4589-874A-88137D99D613}" destId="{8840CD22-6087-46EF-8642-132369CABA29}" srcOrd="0" destOrd="0" presId="urn:microsoft.com/office/officeart/2005/8/layout/chevron2"/>
    <dgm:cxn modelId="{49AEABED-939D-4CC6-95F0-B446338FCC67}" srcId="{CD63DF67-CB77-43BC-B284-868A8CE61EC1}" destId="{5BA16693-92DE-44EA-B6E0-8D022677959A}" srcOrd="2" destOrd="0" parTransId="{EA376E96-B8A9-4D29-B73C-B3E53C9FB2AB}" sibTransId="{779C971B-AF2B-4DA8-A4CC-3FCA7233988E}"/>
    <dgm:cxn modelId="{2ABA66F2-BA9B-4EE0-9520-74DE546C5E35}" srcId="{5BA16693-92DE-44EA-B6E0-8D022677959A}" destId="{8643B2E0-D070-454E-837E-4769ECA149DB}" srcOrd="2" destOrd="0" parTransId="{9ADD7E52-F8DF-461E-BF2F-F662FFF5FF0A}" sibTransId="{AEE5E6A8-52D9-40A0-9F26-273B6831C8DA}"/>
    <dgm:cxn modelId="{D83328F4-C7BF-43BB-AAAD-DFE0608F894F}" srcId="{5BA16693-92DE-44EA-B6E0-8D022677959A}" destId="{71765130-179A-43F2-9CA9-580E8941B903}" srcOrd="3" destOrd="0" parTransId="{3DA34198-8AF9-482C-A7EA-CF6316C27F57}" sibTransId="{6194057B-99D6-4E92-89BF-2C1A0AF692B6}"/>
    <dgm:cxn modelId="{4BD513FD-14E9-4298-8ED1-BE3D7CE77289}" type="presOf" srcId="{8643B2E0-D070-454E-837E-4769ECA149DB}" destId="{447E8629-F9B3-4C95-8A9A-A9E7012D7B47}" srcOrd="0" destOrd="2" presId="urn:microsoft.com/office/officeart/2005/8/layout/chevron2"/>
    <dgm:cxn modelId="{5433D535-BBFB-4C42-ABDE-DCA5FF9A91DA}" type="presParOf" srcId="{CA752417-D970-4412-B7D1-2E3783F9B39F}" destId="{F72288BD-8B35-4117-B85B-E0960EA76F6A}" srcOrd="0" destOrd="0" presId="urn:microsoft.com/office/officeart/2005/8/layout/chevron2"/>
    <dgm:cxn modelId="{C265BBA2-650F-4449-AF58-D0E65C9E8FA0}" type="presParOf" srcId="{F72288BD-8B35-4117-B85B-E0960EA76F6A}" destId="{8840CD22-6087-46EF-8642-132369CABA29}" srcOrd="0" destOrd="0" presId="urn:microsoft.com/office/officeart/2005/8/layout/chevron2"/>
    <dgm:cxn modelId="{58E76B1E-4AA1-416E-ACB5-BC8F49DD7AD3}" type="presParOf" srcId="{F72288BD-8B35-4117-B85B-E0960EA76F6A}" destId="{1F1C7B76-BA9D-4D5A-91F4-19D5F2771D43}" srcOrd="1" destOrd="0" presId="urn:microsoft.com/office/officeart/2005/8/layout/chevron2"/>
    <dgm:cxn modelId="{80FFCB70-0B62-4E9C-8405-30AAD6206C2A}" type="presParOf" srcId="{CA752417-D970-4412-B7D1-2E3783F9B39F}" destId="{36EE3609-BF78-483E-8B4B-C277825B9E1D}" srcOrd="1" destOrd="0" presId="urn:microsoft.com/office/officeart/2005/8/layout/chevron2"/>
    <dgm:cxn modelId="{BDC4C6E1-767C-4562-9FE6-67F2640DF647}" type="presParOf" srcId="{CA752417-D970-4412-B7D1-2E3783F9B39F}" destId="{6E244BD7-3EE1-4B85-A8B0-438C74DF058C}" srcOrd="2" destOrd="0" presId="urn:microsoft.com/office/officeart/2005/8/layout/chevron2"/>
    <dgm:cxn modelId="{E7F04000-A65D-4CD1-A45E-69AF7EC0616A}" type="presParOf" srcId="{6E244BD7-3EE1-4B85-A8B0-438C74DF058C}" destId="{8DEC4772-29A6-4D3C-AE1B-6CFA0097C51F}" srcOrd="0" destOrd="0" presId="urn:microsoft.com/office/officeart/2005/8/layout/chevron2"/>
    <dgm:cxn modelId="{79D455C0-67C0-4677-85E3-172D7530CCBF}" type="presParOf" srcId="{6E244BD7-3EE1-4B85-A8B0-438C74DF058C}" destId="{03229FF5-CB20-4737-BB13-613B471A1617}" srcOrd="1" destOrd="0" presId="urn:microsoft.com/office/officeart/2005/8/layout/chevron2"/>
    <dgm:cxn modelId="{9DF344B6-54AB-4406-8784-A02112BE61CD}" type="presParOf" srcId="{CA752417-D970-4412-B7D1-2E3783F9B39F}" destId="{80524012-E58A-4419-92D4-8EF69B423667}" srcOrd="3" destOrd="0" presId="urn:microsoft.com/office/officeart/2005/8/layout/chevron2"/>
    <dgm:cxn modelId="{585F0CF3-31EA-48F8-A861-81EB0E2E6F54}" type="presParOf" srcId="{CA752417-D970-4412-B7D1-2E3783F9B39F}" destId="{901D8921-3E92-40B7-9319-3F9A3E0046E8}" srcOrd="4" destOrd="0" presId="urn:microsoft.com/office/officeart/2005/8/layout/chevron2"/>
    <dgm:cxn modelId="{C1A72D5A-1693-458A-ADF2-15D1B7EB3048}" type="presParOf" srcId="{901D8921-3E92-40B7-9319-3F9A3E0046E8}" destId="{EE6092C2-738B-4B3A-85D9-223108F5A953}" srcOrd="0" destOrd="0" presId="urn:microsoft.com/office/officeart/2005/8/layout/chevron2"/>
    <dgm:cxn modelId="{E45329F4-1810-44CB-8DBE-EC08D886702C}" type="presParOf" srcId="{901D8921-3E92-40B7-9319-3F9A3E0046E8}" destId="{447E8629-F9B3-4C95-8A9A-A9E7012D7B47}" srcOrd="1" destOrd="0" presId="urn:microsoft.com/office/officeart/2005/8/layout/chevron2"/>
    <dgm:cxn modelId="{29DBE565-8303-4411-B7F0-30CD57F6A2F8}" type="presParOf" srcId="{CA752417-D970-4412-B7D1-2E3783F9B39F}" destId="{C5CA36A6-9A16-4ECE-A973-218DD7CEDBEC}" srcOrd="5" destOrd="0" presId="urn:microsoft.com/office/officeart/2005/8/layout/chevron2"/>
    <dgm:cxn modelId="{B8BA71EF-27A6-429B-8DA5-65E569DC7E55}" type="presParOf" srcId="{CA752417-D970-4412-B7D1-2E3783F9B39F}" destId="{C17ADEFA-31B9-4222-8329-E09EAE5C6ED1}" srcOrd="6" destOrd="0" presId="urn:microsoft.com/office/officeart/2005/8/layout/chevron2"/>
    <dgm:cxn modelId="{67D67002-3F5F-4A72-9CB3-086CB78B6AA5}" type="presParOf" srcId="{C17ADEFA-31B9-4222-8329-E09EAE5C6ED1}" destId="{A529826D-1442-4942-BF74-CAD9A31FDC26}" srcOrd="0" destOrd="0" presId="urn:microsoft.com/office/officeart/2005/8/layout/chevron2"/>
    <dgm:cxn modelId="{0E8DB1E6-57AF-4088-9420-E11B347E12C7}" type="presParOf" srcId="{C17ADEFA-31B9-4222-8329-E09EAE5C6ED1}" destId="{79265775-2CDE-4158-8862-BC0A77B3BDA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27FF680-6C01-4E48-BE56-3A54EB0894F6}" type="doc">
      <dgm:prSet loTypeId="urn:microsoft.com/office/officeart/2005/8/layout/list1" loCatId="list" qsTypeId="urn:microsoft.com/office/officeart/2005/8/quickstyle/simple4#1" qsCatId="simple" csTypeId="urn:microsoft.com/office/officeart/2005/8/colors/accent1_2#5" csCatId="accent1" phldr="1"/>
      <dgm:spPr/>
      <dgm:t>
        <a:bodyPr/>
        <a:lstStyle/>
        <a:p>
          <a:endParaRPr lang="en-US"/>
        </a:p>
      </dgm:t>
    </dgm:pt>
    <dgm:pt modelId="{84DBF24B-C468-4ED4-8162-7BC9EA8B10E9}">
      <dgm:prSet custT="1"/>
      <dgm:spPr/>
      <dgm:t>
        <a:bodyPr/>
        <a:lstStyle/>
        <a:p>
          <a:r>
            <a:rPr lang="en-US" sz="2400" b="1">
              <a:solidFill>
                <a:schemeClr val="tx1"/>
              </a:solidFill>
            </a:rPr>
            <a:t>Pre-Award Considerations</a:t>
          </a:r>
        </a:p>
      </dgm:t>
    </dgm:pt>
    <dgm:pt modelId="{9A6D6A79-88B1-4555-AB31-CE650B770579}" type="parTrans" cxnId="{B4AEB21A-5A22-42A1-ACDC-5805F520B13F}">
      <dgm:prSet/>
      <dgm:spPr/>
      <dgm:t>
        <a:bodyPr/>
        <a:lstStyle/>
        <a:p>
          <a:endParaRPr lang="en-US"/>
        </a:p>
      </dgm:t>
    </dgm:pt>
    <dgm:pt modelId="{BC83BC0F-D298-40F4-A832-02B5CC1968CD}" type="sibTrans" cxnId="{B4AEB21A-5A22-42A1-ACDC-5805F520B13F}">
      <dgm:prSet/>
      <dgm:spPr/>
      <dgm:t>
        <a:bodyPr/>
        <a:lstStyle/>
        <a:p>
          <a:endParaRPr lang="en-US"/>
        </a:p>
      </dgm:t>
    </dgm:pt>
    <dgm:pt modelId="{27491444-C35C-4551-BBE3-56C15407B1A6}">
      <dgm:prSet custT="1"/>
      <dgm:spPr/>
      <dgm:t>
        <a:bodyPr/>
        <a:lstStyle/>
        <a:p>
          <a:r>
            <a:rPr lang="en-US" sz="2800">
              <a:solidFill>
                <a:schemeClr val="tx1"/>
              </a:solidFill>
            </a:rPr>
            <a:t>Availability of products covered by the Buy America Preference (BAP)</a:t>
          </a:r>
        </a:p>
      </dgm:t>
    </dgm:pt>
    <dgm:pt modelId="{1F6F2405-38B9-4142-828B-49FBDD868FF4}" type="parTrans" cxnId="{8FF53114-38CB-47CD-9525-C6790F3B3527}">
      <dgm:prSet/>
      <dgm:spPr/>
      <dgm:t>
        <a:bodyPr/>
        <a:lstStyle/>
        <a:p>
          <a:endParaRPr lang="en-US"/>
        </a:p>
      </dgm:t>
    </dgm:pt>
    <dgm:pt modelId="{811BA381-54A9-47EF-83B7-D049FE2B8649}" type="sibTrans" cxnId="{8FF53114-38CB-47CD-9525-C6790F3B3527}">
      <dgm:prSet/>
      <dgm:spPr/>
      <dgm:t>
        <a:bodyPr/>
        <a:lstStyle/>
        <a:p>
          <a:endParaRPr lang="en-US"/>
        </a:p>
      </dgm:t>
    </dgm:pt>
    <dgm:pt modelId="{17737C4C-C2F5-4658-858C-F34CA2D303EB}">
      <dgm:prSet custT="1"/>
      <dgm:spPr/>
      <dgm:t>
        <a:bodyPr/>
        <a:lstStyle/>
        <a:p>
          <a:r>
            <a:rPr lang="en-US" sz="2800">
              <a:solidFill>
                <a:schemeClr val="tx1"/>
              </a:solidFill>
            </a:rPr>
            <a:t>Cost of products covered by the Buy America Preference (BAP) </a:t>
          </a:r>
        </a:p>
      </dgm:t>
    </dgm:pt>
    <dgm:pt modelId="{67CD03BB-858B-4606-84BC-34A1B07CA51E}" type="parTrans" cxnId="{EFA7F9EF-94D6-43CB-855D-99BDB909B16B}">
      <dgm:prSet/>
      <dgm:spPr/>
      <dgm:t>
        <a:bodyPr/>
        <a:lstStyle/>
        <a:p>
          <a:endParaRPr lang="en-US"/>
        </a:p>
      </dgm:t>
    </dgm:pt>
    <dgm:pt modelId="{53F02A39-5159-4867-BE57-225DDDB79036}" type="sibTrans" cxnId="{EFA7F9EF-94D6-43CB-855D-99BDB909B16B}">
      <dgm:prSet/>
      <dgm:spPr/>
      <dgm:t>
        <a:bodyPr/>
        <a:lstStyle/>
        <a:p>
          <a:endParaRPr lang="en-US"/>
        </a:p>
      </dgm:t>
    </dgm:pt>
    <dgm:pt modelId="{8CE59071-5651-4816-9789-49E5523A9CC7}">
      <dgm:prSet custT="1"/>
      <dgm:spPr/>
      <dgm:t>
        <a:bodyPr/>
        <a:lstStyle/>
        <a:p>
          <a:r>
            <a:rPr lang="en-US" sz="2800">
              <a:solidFill>
                <a:schemeClr val="tx1"/>
              </a:solidFill>
            </a:rPr>
            <a:t>Impact on PER/PAR cost estimates</a:t>
          </a:r>
        </a:p>
      </dgm:t>
    </dgm:pt>
    <dgm:pt modelId="{A773B399-B630-4A67-AA04-4275B683072A}" type="parTrans" cxnId="{B0C2257E-310E-41A3-9442-A9126B777B55}">
      <dgm:prSet/>
      <dgm:spPr/>
      <dgm:t>
        <a:bodyPr/>
        <a:lstStyle/>
        <a:p>
          <a:endParaRPr lang="en-US"/>
        </a:p>
      </dgm:t>
    </dgm:pt>
    <dgm:pt modelId="{74116ABC-FA72-47B5-A598-7923DB097A49}" type="sibTrans" cxnId="{B0C2257E-310E-41A3-9442-A9126B777B55}">
      <dgm:prSet/>
      <dgm:spPr/>
      <dgm:t>
        <a:bodyPr/>
        <a:lstStyle/>
        <a:p>
          <a:endParaRPr lang="en-US"/>
        </a:p>
      </dgm:t>
    </dgm:pt>
    <dgm:pt modelId="{02D0EAC5-89B7-435C-84CE-AF5D9DDB662D}">
      <dgm:prSet custT="1"/>
      <dgm:spPr/>
      <dgm:t>
        <a:bodyPr/>
        <a:lstStyle/>
        <a:p>
          <a:r>
            <a:rPr lang="en-US" sz="2800">
              <a:solidFill>
                <a:schemeClr val="tx1"/>
              </a:solidFill>
            </a:rPr>
            <a:t>Grant Administrator Knowledge</a:t>
          </a:r>
        </a:p>
      </dgm:t>
    </dgm:pt>
    <dgm:pt modelId="{80995D88-FF41-46A0-B606-76DC45536569}" type="parTrans" cxnId="{EA3EB898-B09B-4B99-824A-3436B19805BB}">
      <dgm:prSet/>
      <dgm:spPr/>
      <dgm:t>
        <a:bodyPr/>
        <a:lstStyle/>
        <a:p>
          <a:endParaRPr lang="en-US"/>
        </a:p>
      </dgm:t>
    </dgm:pt>
    <dgm:pt modelId="{9BFA326A-9A8A-46EA-ACD2-A245A6DC8548}" type="sibTrans" cxnId="{EA3EB898-B09B-4B99-824A-3436B19805BB}">
      <dgm:prSet/>
      <dgm:spPr/>
      <dgm:t>
        <a:bodyPr/>
        <a:lstStyle/>
        <a:p>
          <a:endParaRPr lang="en-US"/>
        </a:p>
      </dgm:t>
    </dgm:pt>
    <dgm:pt modelId="{F2E44E7A-5EFC-4F5C-B069-82694157100E}" type="pres">
      <dgm:prSet presAssocID="{527FF680-6C01-4E48-BE56-3A54EB0894F6}" presName="linear" presStyleCnt="0">
        <dgm:presLayoutVars>
          <dgm:dir/>
          <dgm:animLvl val="lvl"/>
          <dgm:resizeHandles val="exact"/>
        </dgm:presLayoutVars>
      </dgm:prSet>
      <dgm:spPr/>
    </dgm:pt>
    <dgm:pt modelId="{0F243603-467C-4044-AF79-237143A7BAEC}" type="pres">
      <dgm:prSet presAssocID="{84DBF24B-C468-4ED4-8162-7BC9EA8B10E9}" presName="parentLin" presStyleCnt="0"/>
      <dgm:spPr/>
    </dgm:pt>
    <dgm:pt modelId="{25D9C3DA-6C3D-43C9-B53A-74CB2E0671AA}" type="pres">
      <dgm:prSet presAssocID="{84DBF24B-C468-4ED4-8162-7BC9EA8B10E9}" presName="parentLeftMargin" presStyleLbl="node1" presStyleIdx="0" presStyleCnt="1"/>
      <dgm:spPr/>
    </dgm:pt>
    <dgm:pt modelId="{A3AEDC1A-1E0C-4F62-B200-3A7EF71D9C72}" type="pres">
      <dgm:prSet presAssocID="{84DBF24B-C468-4ED4-8162-7BC9EA8B10E9}" presName="parentText" presStyleLbl="node1" presStyleIdx="0" presStyleCnt="1" custScaleY="43259">
        <dgm:presLayoutVars>
          <dgm:chMax val="0"/>
          <dgm:bulletEnabled val="1"/>
        </dgm:presLayoutVars>
      </dgm:prSet>
      <dgm:spPr/>
    </dgm:pt>
    <dgm:pt modelId="{1A84CFCA-FB30-43DC-A4F9-7B49A4696D3D}" type="pres">
      <dgm:prSet presAssocID="{84DBF24B-C468-4ED4-8162-7BC9EA8B10E9}" presName="negativeSpace" presStyleCnt="0"/>
      <dgm:spPr/>
    </dgm:pt>
    <dgm:pt modelId="{4BDDDF2E-822F-4304-BAC9-562F68EFD372}" type="pres">
      <dgm:prSet presAssocID="{84DBF24B-C468-4ED4-8162-7BC9EA8B10E9}" presName="childText" presStyleLbl="conFgAcc1" presStyleIdx="0" presStyleCnt="1">
        <dgm:presLayoutVars>
          <dgm:bulletEnabled val="1"/>
        </dgm:presLayoutVars>
      </dgm:prSet>
      <dgm:spPr/>
    </dgm:pt>
  </dgm:ptLst>
  <dgm:cxnLst>
    <dgm:cxn modelId="{C3E13F11-2EA2-4EE1-AB79-1635523DFD01}" type="presOf" srcId="{527FF680-6C01-4E48-BE56-3A54EB0894F6}" destId="{F2E44E7A-5EFC-4F5C-B069-82694157100E}" srcOrd="0" destOrd="0" presId="urn:microsoft.com/office/officeart/2005/8/layout/list1"/>
    <dgm:cxn modelId="{8FF53114-38CB-47CD-9525-C6790F3B3527}" srcId="{84DBF24B-C468-4ED4-8162-7BC9EA8B10E9}" destId="{27491444-C35C-4551-BBE3-56C15407B1A6}" srcOrd="0" destOrd="0" parTransId="{1F6F2405-38B9-4142-828B-49FBDD868FF4}" sibTransId="{811BA381-54A9-47EF-83B7-D049FE2B8649}"/>
    <dgm:cxn modelId="{B4AEB21A-5A22-42A1-ACDC-5805F520B13F}" srcId="{527FF680-6C01-4E48-BE56-3A54EB0894F6}" destId="{84DBF24B-C468-4ED4-8162-7BC9EA8B10E9}" srcOrd="0" destOrd="0" parTransId="{9A6D6A79-88B1-4555-AB31-CE650B770579}" sibTransId="{BC83BC0F-D298-40F4-A832-02B5CC1968CD}"/>
    <dgm:cxn modelId="{32E5EA1B-ECCB-4319-98E3-C5A579277403}" type="presOf" srcId="{8CE59071-5651-4816-9789-49E5523A9CC7}" destId="{4BDDDF2E-822F-4304-BAC9-562F68EFD372}" srcOrd="0" destOrd="2" presId="urn:microsoft.com/office/officeart/2005/8/layout/list1"/>
    <dgm:cxn modelId="{BB78FB20-34D0-430F-A682-04D2E555822B}" type="presOf" srcId="{84DBF24B-C468-4ED4-8162-7BC9EA8B10E9}" destId="{A3AEDC1A-1E0C-4F62-B200-3A7EF71D9C72}" srcOrd="1" destOrd="0" presId="urn:microsoft.com/office/officeart/2005/8/layout/list1"/>
    <dgm:cxn modelId="{FC8C3B2D-EA57-4BBA-B9D8-C756C96070ED}" type="presOf" srcId="{27491444-C35C-4551-BBE3-56C15407B1A6}" destId="{4BDDDF2E-822F-4304-BAC9-562F68EFD372}" srcOrd="0" destOrd="0" presId="urn:microsoft.com/office/officeart/2005/8/layout/list1"/>
    <dgm:cxn modelId="{9646A63C-FA15-4EE9-A5FC-7B832DF8BE00}" type="presOf" srcId="{84DBF24B-C468-4ED4-8162-7BC9EA8B10E9}" destId="{25D9C3DA-6C3D-43C9-B53A-74CB2E0671AA}" srcOrd="0" destOrd="0" presId="urn:microsoft.com/office/officeart/2005/8/layout/list1"/>
    <dgm:cxn modelId="{61DDDF50-223C-4DAF-B9EE-B9DA93931B1C}" type="presOf" srcId="{02D0EAC5-89B7-435C-84CE-AF5D9DDB662D}" destId="{4BDDDF2E-822F-4304-BAC9-562F68EFD372}" srcOrd="0" destOrd="3" presId="urn:microsoft.com/office/officeart/2005/8/layout/list1"/>
    <dgm:cxn modelId="{52E58657-4E69-4EE1-B462-BC4C3B51FC0C}" type="presOf" srcId="{17737C4C-C2F5-4658-858C-F34CA2D303EB}" destId="{4BDDDF2E-822F-4304-BAC9-562F68EFD372}" srcOrd="0" destOrd="1" presId="urn:microsoft.com/office/officeart/2005/8/layout/list1"/>
    <dgm:cxn modelId="{B0C2257E-310E-41A3-9442-A9126B777B55}" srcId="{84DBF24B-C468-4ED4-8162-7BC9EA8B10E9}" destId="{8CE59071-5651-4816-9789-49E5523A9CC7}" srcOrd="2" destOrd="0" parTransId="{A773B399-B630-4A67-AA04-4275B683072A}" sibTransId="{74116ABC-FA72-47B5-A598-7923DB097A49}"/>
    <dgm:cxn modelId="{EA3EB898-B09B-4B99-824A-3436B19805BB}" srcId="{84DBF24B-C468-4ED4-8162-7BC9EA8B10E9}" destId="{02D0EAC5-89B7-435C-84CE-AF5D9DDB662D}" srcOrd="3" destOrd="0" parTransId="{80995D88-FF41-46A0-B606-76DC45536569}" sibTransId="{9BFA326A-9A8A-46EA-ACD2-A245A6DC8548}"/>
    <dgm:cxn modelId="{EFA7F9EF-94D6-43CB-855D-99BDB909B16B}" srcId="{84DBF24B-C468-4ED4-8162-7BC9EA8B10E9}" destId="{17737C4C-C2F5-4658-858C-F34CA2D303EB}" srcOrd="1" destOrd="0" parTransId="{67CD03BB-858B-4606-84BC-34A1B07CA51E}" sibTransId="{53F02A39-5159-4867-BE57-225DDDB79036}"/>
    <dgm:cxn modelId="{E7AB6A64-2463-49C7-9CF1-8D28DC762001}" type="presParOf" srcId="{F2E44E7A-5EFC-4F5C-B069-82694157100E}" destId="{0F243603-467C-4044-AF79-237143A7BAEC}" srcOrd="0" destOrd="0" presId="urn:microsoft.com/office/officeart/2005/8/layout/list1"/>
    <dgm:cxn modelId="{4B1F4171-CF48-4797-88A4-80ACDC0B058A}" type="presParOf" srcId="{0F243603-467C-4044-AF79-237143A7BAEC}" destId="{25D9C3DA-6C3D-43C9-B53A-74CB2E0671AA}" srcOrd="0" destOrd="0" presId="urn:microsoft.com/office/officeart/2005/8/layout/list1"/>
    <dgm:cxn modelId="{E160D7A0-953E-4B7B-92B3-5EE989132582}" type="presParOf" srcId="{0F243603-467C-4044-AF79-237143A7BAEC}" destId="{A3AEDC1A-1E0C-4F62-B200-3A7EF71D9C72}" srcOrd="1" destOrd="0" presId="urn:microsoft.com/office/officeart/2005/8/layout/list1"/>
    <dgm:cxn modelId="{15BA74DA-0D1C-4675-B05F-2EC0AD98499F}" type="presParOf" srcId="{F2E44E7A-5EFC-4F5C-B069-82694157100E}" destId="{1A84CFCA-FB30-43DC-A4F9-7B49A4696D3D}" srcOrd="1" destOrd="0" presId="urn:microsoft.com/office/officeart/2005/8/layout/list1"/>
    <dgm:cxn modelId="{0E8FA3AA-AA08-4B53-B7AE-EE44CD02BFB5}" type="presParOf" srcId="{F2E44E7A-5EFC-4F5C-B069-82694157100E}" destId="{4BDDDF2E-822F-4304-BAC9-562F68EFD372}"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C6E74B-8585-4E4B-B979-D244D55F3261}" type="doc">
      <dgm:prSet loTypeId="urn:microsoft.com/office/officeart/2008/layout/LinedList" loCatId="list" qsTypeId="urn:microsoft.com/office/officeart/2005/8/quickstyle/simple1#4" qsCatId="simple" csTypeId="urn:microsoft.com/office/officeart/2005/8/colors/colorful4#1" csCatId="colorful" phldr="1"/>
      <dgm:spPr/>
      <dgm:t>
        <a:bodyPr/>
        <a:lstStyle/>
        <a:p>
          <a:endParaRPr lang="en-US"/>
        </a:p>
      </dgm:t>
    </dgm:pt>
    <dgm:pt modelId="{9161BE48-B3F2-4956-BF2A-772662CE5891}">
      <dgm:prSet custT="1"/>
      <dgm:spPr>
        <a:ln w="38100">
          <a:solidFill>
            <a:schemeClr val="accent4"/>
          </a:solidFill>
        </a:ln>
      </dgm:spPr>
      <dgm:t>
        <a:bodyPr/>
        <a:lstStyle/>
        <a:p>
          <a:pPr algn="ctr"/>
          <a:endParaRPr lang="en-US" sz="2400">
            <a:solidFill>
              <a:schemeClr val="tx1"/>
            </a:solidFill>
          </a:endParaRPr>
        </a:p>
        <a:p>
          <a:pPr algn="ctr"/>
          <a:endParaRPr lang="en-US" sz="2300">
            <a:solidFill>
              <a:schemeClr val="tx1"/>
            </a:solidFill>
          </a:endParaRPr>
        </a:p>
        <a:p>
          <a:pPr algn="ctr"/>
          <a:r>
            <a:rPr lang="en-US" sz="2300">
              <a:solidFill>
                <a:schemeClr val="tx1"/>
              </a:solidFill>
            </a:rPr>
            <a:t>Construction Contract Opportunities must be posted in at least </a:t>
          </a:r>
        </a:p>
        <a:p>
          <a:pPr algn="ctr"/>
          <a:r>
            <a:rPr lang="en-US" sz="2800" b="1">
              <a:solidFill>
                <a:schemeClr val="tx1"/>
              </a:solidFill>
            </a:rPr>
            <a:t>3 locations</a:t>
          </a:r>
        </a:p>
        <a:p>
          <a:pPr algn="ctr"/>
          <a:endParaRPr lang="en-US" sz="2000" b="1">
            <a:solidFill>
              <a:schemeClr val="tx1"/>
            </a:solidFill>
          </a:endParaRPr>
        </a:p>
        <a:p>
          <a:pPr algn="ctr"/>
          <a:endParaRPr lang="en-US" sz="1400" b="1">
            <a:solidFill>
              <a:schemeClr val="tx1"/>
            </a:solidFill>
          </a:endParaRPr>
        </a:p>
      </dgm:t>
    </dgm:pt>
    <dgm:pt modelId="{3EC265C6-3E3B-47D9-952F-E469E4B04516}" type="parTrans" cxnId="{0F2846B7-A960-48C6-8E6A-1B4C0490F708}">
      <dgm:prSet/>
      <dgm:spPr/>
      <dgm:t>
        <a:bodyPr/>
        <a:lstStyle/>
        <a:p>
          <a:endParaRPr lang="en-US"/>
        </a:p>
      </dgm:t>
    </dgm:pt>
    <dgm:pt modelId="{929F9440-9169-49E0-BE20-C7D190FC3044}" type="sibTrans" cxnId="{0F2846B7-A960-48C6-8E6A-1B4C0490F708}">
      <dgm:prSet/>
      <dgm:spPr/>
      <dgm:t>
        <a:bodyPr/>
        <a:lstStyle/>
        <a:p>
          <a:endParaRPr lang="en-US"/>
        </a:p>
      </dgm:t>
    </dgm:pt>
    <dgm:pt modelId="{5F4E3CCC-F10C-4211-910C-01D98C81EFD5}">
      <dgm:prSet custT="1"/>
      <dgm:spPr/>
      <dgm:t>
        <a:bodyPr/>
        <a:lstStyle/>
        <a:p>
          <a:r>
            <a:rPr lang="en-US" sz="2800">
              <a:solidFill>
                <a:schemeClr val="tx1"/>
              </a:solidFill>
            </a:rPr>
            <a:t>GPR, your website, Dodge Room, newspaper, DOL, DFCS</a:t>
          </a:r>
          <a:br>
            <a:rPr lang="en-US" sz="2800">
              <a:solidFill>
                <a:schemeClr val="tx1"/>
              </a:solidFill>
            </a:rPr>
          </a:br>
          <a:br>
            <a:rPr lang="en-US" sz="2800">
              <a:solidFill>
                <a:schemeClr val="tx1"/>
              </a:solidFill>
            </a:rPr>
          </a:br>
          <a:r>
            <a:rPr lang="en-US" sz="2800">
              <a:solidFill>
                <a:schemeClr val="accent4"/>
              </a:solidFill>
              <a:hlinkClick xmlns:r="http://schemas.openxmlformats.org/officeDocument/2006/relationships" r:id="rId1">
                <a:extLst>
                  <a:ext uri="{A12FA001-AC4F-418D-AE19-62706E023703}">
                    <ahyp:hlinkClr xmlns:ahyp="http://schemas.microsoft.com/office/drawing/2018/hyperlinkcolor" val="tx"/>
                  </a:ext>
                </a:extLst>
              </a:hlinkClick>
            </a:rPr>
            <a:t>Section 3 Policy </a:t>
          </a:r>
          <a:br>
            <a:rPr lang="en-US" sz="2800">
              <a:solidFill>
                <a:schemeClr val="tx1"/>
              </a:solidFill>
            </a:rPr>
          </a:br>
          <a:r>
            <a:rPr lang="en-US" sz="2800">
              <a:solidFill>
                <a:schemeClr val="tx1"/>
              </a:solidFill>
            </a:rPr>
            <a:t>(page 11)</a:t>
          </a:r>
        </a:p>
      </dgm:t>
    </dgm:pt>
    <dgm:pt modelId="{D170D68E-4558-4717-B68B-B713CD87815E}" type="parTrans" cxnId="{F1ADEDA5-3AB6-4969-A9FB-8707C1008837}">
      <dgm:prSet/>
      <dgm:spPr/>
      <dgm:t>
        <a:bodyPr/>
        <a:lstStyle/>
        <a:p>
          <a:endParaRPr lang="en-US"/>
        </a:p>
      </dgm:t>
    </dgm:pt>
    <dgm:pt modelId="{52FBB7AB-051B-4744-A832-5CCFE3D90F19}" type="sibTrans" cxnId="{F1ADEDA5-3AB6-4969-A9FB-8707C1008837}">
      <dgm:prSet/>
      <dgm:spPr/>
      <dgm:t>
        <a:bodyPr/>
        <a:lstStyle/>
        <a:p>
          <a:endParaRPr lang="en-US"/>
        </a:p>
      </dgm:t>
    </dgm:pt>
    <dgm:pt modelId="{59FC1C18-97B2-4B48-89EB-5CEEB6072826}">
      <dgm:prSet/>
      <dgm:spPr/>
      <dgm:t>
        <a:bodyPr/>
        <a:lstStyle/>
        <a:p>
          <a:r>
            <a:rPr lang="en-US">
              <a:solidFill>
                <a:schemeClr val="tx1"/>
              </a:solidFill>
            </a:rPr>
            <a:t>All ads must include this Section 3 language: “This is a Section 3 Covered Contract. Section 3 Business Concerns are encouraged to apply.”</a:t>
          </a:r>
        </a:p>
      </dgm:t>
    </dgm:pt>
    <dgm:pt modelId="{F75C774D-467A-4C7E-821A-CD3F753527D6}" type="parTrans" cxnId="{E70489B6-6FB8-4C71-A97F-8F8F2E9AFD5D}">
      <dgm:prSet/>
      <dgm:spPr/>
      <dgm:t>
        <a:bodyPr/>
        <a:lstStyle/>
        <a:p>
          <a:endParaRPr lang="en-US"/>
        </a:p>
      </dgm:t>
    </dgm:pt>
    <dgm:pt modelId="{E27D1782-6A22-4139-BFD1-B0EBE4CFC500}" type="sibTrans" cxnId="{E70489B6-6FB8-4C71-A97F-8F8F2E9AFD5D}">
      <dgm:prSet/>
      <dgm:spPr/>
      <dgm:t>
        <a:bodyPr/>
        <a:lstStyle/>
        <a:p>
          <a:endParaRPr lang="en-US"/>
        </a:p>
      </dgm:t>
    </dgm:pt>
    <dgm:pt modelId="{364B0C10-5AC8-4DAB-B0D8-DA271C2A2BE2}" type="pres">
      <dgm:prSet presAssocID="{D4C6E74B-8585-4E4B-B979-D244D55F3261}" presName="vert0" presStyleCnt="0">
        <dgm:presLayoutVars>
          <dgm:dir/>
          <dgm:animOne val="branch"/>
          <dgm:animLvl val="lvl"/>
        </dgm:presLayoutVars>
      </dgm:prSet>
      <dgm:spPr/>
    </dgm:pt>
    <dgm:pt modelId="{6FCCF79F-E687-42A5-813D-A642A7CBADE4}" type="pres">
      <dgm:prSet presAssocID="{9161BE48-B3F2-4956-BF2A-772662CE5891}" presName="thickLine" presStyleLbl="alignNode1" presStyleIdx="0" presStyleCnt="1"/>
      <dgm:spPr/>
    </dgm:pt>
    <dgm:pt modelId="{FD70C580-18DE-492C-B8B6-99AC0825358E}" type="pres">
      <dgm:prSet presAssocID="{9161BE48-B3F2-4956-BF2A-772662CE5891}" presName="horz1" presStyleCnt="0"/>
      <dgm:spPr/>
    </dgm:pt>
    <dgm:pt modelId="{59E6498E-B46F-45C8-9680-E6BDEA689A22}" type="pres">
      <dgm:prSet presAssocID="{9161BE48-B3F2-4956-BF2A-772662CE5891}" presName="tx1" presStyleLbl="revTx" presStyleIdx="0" presStyleCnt="3" custScaleX="165289"/>
      <dgm:spPr/>
    </dgm:pt>
    <dgm:pt modelId="{CDACF1F4-0180-4E81-AE83-9C9DC30E7D20}" type="pres">
      <dgm:prSet presAssocID="{9161BE48-B3F2-4956-BF2A-772662CE5891}" presName="vert1" presStyleCnt="0"/>
      <dgm:spPr/>
    </dgm:pt>
    <dgm:pt modelId="{A2B4234C-2273-44D0-ADBC-E5B20BFA8340}" type="pres">
      <dgm:prSet presAssocID="{5F4E3CCC-F10C-4211-910C-01D98C81EFD5}" presName="vertSpace2a" presStyleCnt="0"/>
      <dgm:spPr/>
    </dgm:pt>
    <dgm:pt modelId="{28537B28-81B8-4001-97C5-AF38B9D7B66D}" type="pres">
      <dgm:prSet presAssocID="{5F4E3CCC-F10C-4211-910C-01D98C81EFD5}" presName="horz2" presStyleCnt="0"/>
      <dgm:spPr/>
    </dgm:pt>
    <dgm:pt modelId="{AEE49EA8-3B0E-4252-8C94-1E6FC0AAA895}" type="pres">
      <dgm:prSet presAssocID="{5F4E3CCC-F10C-4211-910C-01D98C81EFD5}" presName="horzSpace2" presStyleCnt="0"/>
      <dgm:spPr/>
    </dgm:pt>
    <dgm:pt modelId="{866DC66D-39CC-4CDF-A3CC-31E1B8402E43}" type="pres">
      <dgm:prSet presAssocID="{5F4E3CCC-F10C-4211-910C-01D98C81EFD5}" presName="tx2" presStyleLbl="revTx" presStyleIdx="1" presStyleCnt="3"/>
      <dgm:spPr/>
    </dgm:pt>
    <dgm:pt modelId="{5637E848-22B3-4375-A5F8-74466EEFA3D3}" type="pres">
      <dgm:prSet presAssocID="{5F4E3CCC-F10C-4211-910C-01D98C81EFD5}" presName="vert2" presStyleCnt="0"/>
      <dgm:spPr/>
    </dgm:pt>
    <dgm:pt modelId="{7331C695-34E2-42F9-B6A6-698623EAEC0B}" type="pres">
      <dgm:prSet presAssocID="{5F4E3CCC-F10C-4211-910C-01D98C81EFD5}" presName="thinLine2b" presStyleLbl="callout" presStyleIdx="0" presStyleCnt="2"/>
      <dgm:spPr/>
    </dgm:pt>
    <dgm:pt modelId="{199E3FB6-7603-4CDB-9285-E98C5F8E22A9}" type="pres">
      <dgm:prSet presAssocID="{5F4E3CCC-F10C-4211-910C-01D98C81EFD5}" presName="vertSpace2b" presStyleCnt="0"/>
      <dgm:spPr/>
    </dgm:pt>
    <dgm:pt modelId="{96A26943-1C61-4802-AF31-6395E3F3F25A}" type="pres">
      <dgm:prSet presAssocID="{59FC1C18-97B2-4B48-89EB-5CEEB6072826}" presName="horz2" presStyleCnt="0"/>
      <dgm:spPr/>
    </dgm:pt>
    <dgm:pt modelId="{9EF39444-D6D2-4D4F-B9A0-020891D81DAD}" type="pres">
      <dgm:prSet presAssocID="{59FC1C18-97B2-4B48-89EB-5CEEB6072826}" presName="horzSpace2" presStyleCnt="0"/>
      <dgm:spPr/>
    </dgm:pt>
    <dgm:pt modelId="{462FA44F-185B-4BFB-8E91-BFA49A85B56B}" type="pres">
      <dgm:prSet presAssocID="{59FC1C18-97B2-4B48-89EB-5CEEB6072826}" presName="tx2" presStyleLbl="revTx" presStyleIdx="2" presStyleCnt="3"/>
      <dgm:spPr/>
    </dgm:pt>
    <dgm:pt modelId="{7E93F720-179B-4B46-AC56-9D59E56E78D8}" type="pres">
      <dgm:prSet presAssocID="{59FC1C18-97B2-4B48-89EB-5CEEB6072826}" presName="vert2" presStyleCnt="0"/>
      <dgm:spPr/>
    </dgm:pt>
    <dgm:pt modelId="{39F7D13A-1CCF-4D51-8BD3-108D4DAF15B5}" type="pres">
      <dgm:prSet presAssocID="{59FC1C18-97B2-4B48-89EB-5CEEB6072826}" presName="thinLine2b" presStyleLbl="callout" presStyleIdx="1" presStyleCnt="2"/>
      <dgm:spPr/>
    </dgm:pt>
    <dgm:pt modelId="{755D1194-261E-4644-81AD-85B1C1D63662}" type="pres">
      <dgm:prSet presAssocID="{59FC1C18-97B2-4B48-89EB-5CEEB6072826}" presName="vertSpace2b" presStyleCnt="0"/>
      <dgm:spPr/>
    </dgm:pt>
  </dgm:ptLst>
  <dgm:cxnLst>
    <dgm:cxn modelId="{B337681F-2D98-4091-BFF7-F2EA2C07F9D5}" type="presOf" srcId="{5F4E3CCC-F10C-4211-910C-01D98C81EFD5}" destId="{866DC66D-39CC-4CDF-A3CC-31E1B8402E43}" srcOrd="0" destOrd="0" presId="urn:microsoft.com/office/officeart/2008/layout/LinedList"/>
    <dgm:cxn modelId="{6CB9379E-0A1C-495F-BA4A-282A92BA1198}" type="presOf" srcId="{9161BE48-B3F2-4956-BF2A-772662CE5891}" destId="{59E6498E-B46F-45C8-9680-E6BDEA689A22}" srcOrd="0" destOrd="0" presId="urn:microsoft.com/office/officeart/2008/layout/LinedList"/>
    <dgm:cxn modelId="{F1ADEDA5-3AB6-4969-A9FB-8707C1008837}" srcId="{9161BE48-B3F2-4956-BF2A-772662CE5891}" destId="{5F4E3CCC-F10C-4211-910C-01D98C81EFD5}" srcOrd="0" destOrd="0" parTransId="{D170D68E-4558-4717-B68B-B713CD87815E}" sibTransId="{52FBB7AB-051B-4744-A832-5CCFE3D90F19}"/>
    <dgm:cxn modelId="{E70489B6-6FB8-4C71-A97F-8F8F2E9AFD5D}" srcId="{9161BE48-B3F2-4956-BF2A-772662CE5891}" destId="{59FC1C18-97B2-4B48-89EB-5CEEB6072826}" srcOrd="1" destOrd="0" parTransId="{F75C774D-467A-4C7E-821A-CD3F753527D6}" sibTransId="{E27D1782-6A22-4139-BFD1-B0EBE4CFC500}"/>
    <dgm:cxn modelId="{0F2846B7-A960-48C6-8E6A-1B4C0490F708}" srcId="{D4C6E74B-8585-4E4B-B979-D244D55F3261}" destId="{9161BE48-B3F2-4956-BF2A-772662CE5891}" srcOrd="0" destOrd="0" parTransId="{3EC265C6-3E3B-47D9-952F-E469E4B04516}" sibTransId="{929F9440-9169-49E0-BE20-C7D190FC3044}"/>
    <dgm:cxn modelId="{787B32D8-1AF2-4094-9AEE-FCA9475FF843}" type="presOf" srcId="{D4C6E74B-8585-4E4B-B979-D244D55F3261}" destId="{364B0C10-5AC8-4DAB-B0D8-DA271C2A2BE2}" srcOrd="0" destOrd="0" presId="urn:microsoft.com/office/officeart/2008/layout/LinedList"/>
    <dgm:cxn modelId="{40AE03E6-3400-4992-A8EC-7F5329F0A1FF}" type="presOf" srcId="{59FC1C18-97B2-4B48-89EB-5CEEB6072826}" destId="{462FA44F-185B-4BFB-8E91-BFA49A85B56B}" srcOrd="0" destOrd="0" presId="urn:microsoft.com/office/officeart/2008/layout/LinedList"/>
    <dgm:cxn modelId="{9F67D986-5A8E-4433-B63D-D3D33D137DBF}" type="presParOf" srcId="{364B0C10-5AC8-4DAB-B0D8-DA271C2A2BE2}" destId="{6FCCF79F-E687-42A5-813D-A642A7CBADE4}" srcOrd="0" destOrd="0" presId="urn:microsoft.com/office/officeart/2008/layout/LinedList"/>
    <dgm:cxn modelId="{2CAE6509-4FD3-42DD-8E34-0931525A4E74}" type="presParOf" srcId="{364B0C10-5AC8-4DAB-B0D8-DA271C2A2BE2}" destId="{FD70C580-18DE-492C-B8B6-99AC0825358E}" srcOrd="1" destOrd="0" presId="urn:microsoft.com/office/officeart/2008/layout/LinedList"/>
    <dgm:cxn modelId="{53810DF1-A5A6-471D-9A7C-4367F4DE160D}" type="presParOf" srcId="{FD70C580-18DE-492C-B8B6-99AC0825358E}" destId="{59E6498E-B46F-45C8-9680-E6BDEA689A22}" srcOrd="0" destOrd="0" presId="urn:microsoft.com/office/officeart/2008/layout/LinedList"/>
    <dgm:cxn modelId="{01D4DDD2-5C5A-4BB5-9B99-ED7789720A79}" type="presParOf" srcId="{FD70C580-18DE-492C-B8B6-99AC0825358E}" destId="{CDACF1F4-0180-4E81-AE83-9C9DC30E7D20}" srcOrd="1" destOrd="0" presId="urn:microsoft.com/office/officeart/2008/layout/LinedList"/>
    <dgm:cxn modelId="{1E56EF30-8716-4024-B26D-25FD11592FAB}" type="presParOf" srcId="{CDACF1F4-0180-4E81-AE83-9C9DC30E7D20}" destId="{A2B4234C-2273-44D0-ADBC-E5B20BFA8340}" srcOrd="0" destOrd="0" presId="urn:microsoft.com/office/officeart/2008/layout/LinedList"/>
    <dgm:cxn modelId="{FCECE987-8D04-412E-909D-757C6D6ED46E}" type="presParOf" srcId="{CDACF1F4-0180-4E81-AE83-9C9DC30E7D20}" destId="{28537B28-81B8-4001-97C5-AF38B9D7B66D}" srcOrd="1" destOrd="0" presId="urn:microsoft.com/office/officeart/2008/layout/LinedList"/>
    <dgm:cxn modelId="{49439265-807A-4E60-8DE5-F7F4957F0909}" type="presParOf" srcId="{28537B28-81B8-4001-97C5-AF38B9D7B66D}" destId="{AEE49EA8-3B0E-4252-8C94-1E6FC0AAA895}" srcOrd="0" destOrd="0" presId="urn:microsoft.com/office/officeart/2008/layout/LinedList"/>
    <dgm:cxn modelId="{7E1C614D-DA18-42FE-9584-D955137C2BEF}" type="presParOf" srcId="{28537B28-81B8-4001-97C5-AF38B9D7B66D}" destId="{866DC66D-39CC-4CDF-A3CC-31E1B8402E43}" srcOrd="1" destOrd="0" presId="urn:microsoft.com/office/officeart/2008/layout/LinedList"/>
    <dgm:cxn modelId="{5E459259-3D74-404F-9FB8-F7E658B9FC59}" type="presParOf" srcId="{28537B28-81B8-4001-97C5-AF38B9D7B66D}" destId="{5637E848-22B3-4375-A5F8-74466EEFA3D3}" srcOrd="2" destOrd="0" presId="urn:microsoft.com/office/officeart/2008/layout/LinedList"/>
    <dgm:cxn modelId="{AD4E32D1-3053-4B03-9F89-286548E107BC}" type="presParOf" srcId="{CDACF1F4-0180-4E81-AE83-9C9DC30E7D20}" destId="{7331C695-34E2-42F9-B6A6-698623EAEC0B}" srcOrd="2" destOrd="0" presId="urn:microsoft.com/office/officeart/2008/layout/LinedList"/>
    <dgm:cxn modelId="{DF5118BC-EC50-4BEC-98D6-85E710EE1E91}" type="presParOf" srcId="{CDACF1F4-0180-4E81-AE83-9C9DC30E7D20}" destId="{199E3FB6-7603-4CDB-9285-E98C5F8E22A9}" srcOrd="3" destOrd="0" presId="urn:microsoft.com/office/officeart/2008/layout/LinedList"/>
    <dgm:cxn modelId="{05AAEF65-B8A3-4183-9780-0C05814E9D11}" type="presParOf" srcId="{CDACF1F4-0180-4E81-AE83-9C9DC30E7D20}" destId="{96A26943-1C61-4802-AF31-6395E3F3F25A}" srcOrd="4" destOrd="0" presId="urn:microsoft.com/office/officeart/2008/layout/LinedList"/>
    <dgm:cxn modelId="{CF5B9423-DD2E-4107-8B15-2F43F474FD6A}" type="presParOf" srcId="{96A26943-1C61-4802-AF31-6395E3F3F25A}" destId="{9EF39444-D6D2-4D4F-B9A0-020891D81DAD}" srcOrd="0" destOrd="0" presId="urn:microsoft.com/office/officeart/2008/layout/LinedList"/>
    <dgm:cxn modelId="{32BF861E-E0F4-471E-AFE8-A6D709A603A4}" type="presParOf" srcId="{96A26943-1C61-4802-AF31-6395E3F3F25A}" destId="{462FA44F-185B-4BFB-8E91-BFA49A85B56B}" srcOrd="1" destOrd="0" presId="urn:microsoft.com/office/officeart/2008/layout/LinedList"/>
    <dgm:cxn modelId="{7772C301-979E-4E85-8A33-40DAC6D61F6A}" type="presParOf" srcId="{96A26943-1C61-4802-AF31-6395E3F3F25A}" destId="{7E93F720-179B-4B46-AC56-9D59E56E78D8}" srcOrd="2" destOrd="0" presId="urn:microsoft.com/office/officeart/2008/layout/LinedList"/>
    <dgm:cxn modelId="{BC710635-B662-4949-A4C8-1944AA364883}" type="presParOf" srcId="{CDACF1F4-0180-4E81-AE83-9C9DC30E7D20}" destId="{39F7D13A-1CCF-4D51-8BD3-108D4DAF15B5}" srcOrd="5" destOrd="0" presId="urn:microsoft.com/office/officeart/2008/layout/LinedList"/>
    <dgm:cxn modelId="{8F8FA5EB-4032-402F-A9CF-8F5CEADA6B99}" type="presParOf" srcId="{CDACF1F4-0180-4E81-AE83-9C9DC30E7D20}" destId="{755D1194-261E-4644-81AD-85B1C1D63662}" srcOrd="6" destOrd="0" presId="urn:microsoft.com/office/officeart/2008/layout/LinedList"/>
  </dgm:cxnLst>
  <dgm:bg/>
  <dgm:whole>
    <a:ln w="38100">
      <a:solidFill>
        <a:schemeClr val="accent4"/>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27FF680-6C01-4E48-BE56-3A54EB0894F6}" type="doc">
      <dgm:prSet loTypeId="urn:microsoft.com/office/officeart/2005/8/layout/list1" loCatId="list" qsTypeId="urn:microsoft.com/office/officeart/2005/8/quickstyle/simple4#2" qsCatId="simple" csTypeId="urn:microsoft.com/office/officeart/2005/8/colors/accent1_2#6" csCatId="accent1" phldr="1"/>
      <dgm:spPr/>
      <dgm:t>
        <a:bodyPr/>
        <a:lstStyle/>
        <a:p>
          <a:endParaRPr lang="en-US"/>
        </a:p>
      </dgm:t>
    </dgm:pt>
    <dgm:pt modelId="{1465C7AA-9DC9-4278-87E0-3BD4699ABB65}">
      <dgm:prSet/>
      <dgm:spPr/>
      <dgm:t>
        <a:bodyPr/>
        <a:lstStyle/>
        <a:p>
          <a:r>
            <a:rPr lang="en-US" b="1">
              <a:solidFill>
                <a:schemeClr val="tx1"/>
              </a:solidFill>
            </a:rPr>
            <a:t>Post-Award Considerations</a:t>
          </a:r>
        </a:p>
      </dgm:t>
    </dgm:pt>
    <dgm:pt modelId="{36D7701B-4B79-46B6-ADD9-6CD39BAD46A5}" type="parTrans" cxnId="{FA1B0C9B-1DB6-4002-B7F3-14DE0B50CD72}">
      <dgm:prSet/>
      <dgm:spPr/>
      <dgm:t>
        <a:bodyPr/>
        <a:lstStyle/>
        <a:p>
          <a:endParaRPr lang="en-US"/>
        </a:p>
      </dgm:t>
    </dgm:pt>
    <dgm:pt modelId="{E77274B2-F0B8-4528-9C68-AD36F1E07898}" type="sibTrans" cxnId="{FA1B0C9B-1DB6-4002-B7F3-14DE0B50CD72}">
      <dgm:prSet/>
      <dgm:spPr/>
      <dgm:t>
        <a:bodyPr/>
        <a:lstStyle/>
        <a:p>
          <a:endParaRPr lang="en-US"/>
        </a:p>
      </dgm:t>
    </dgm:pt>
    <dgm:pt modelId="{8A2BA503-E02D-40EE-8337-88C8824ADE50}">
      <dgm:prSet/>
      <dgm:spPr/>
      <dgm:t>
        <a:bodyPr/>
        <a:lstStyle/>
        <a:p>
          <a:r>
            <a:rPr lang="en-US">
              <a:solidFill>
                <a:schemeClr val="tx1"/>
              </a:solidFill>
            </a:rPr>
            <a:t>Documenting products country of origin</a:t>
          </a:r>
        </a:p>
      </dgm:t>
    </dgm:pt>
    <dgm:pt modelId="{21FE81E8-5E65-42CB-B6E5-98886EE67C1F}" type="parTrans" cxnId="{FFCF7B40-3A57-4D8F-848F-2E239A4C52DC}">
      <dgm:prSet/>
      <dgm:spPr/>
      <dgm:t>
        <a:bodyPr/>
        <a:lstStyle/>
        <a:p>
          <a:endParaRPr lang="en-US"/>
        </a:p>
      </dgm:t>
    </dgm:pt>
    <dgm:pt modelId="{45E9E6FD-C002-4BB3-B77A-2D03ECE9EB82}" type="sibTrans" cxnId="{FFCF7B40-3A57-4D8F-848F-2E239A4C52DC}">
      <dgm:prSet/>
      <dgm:spPr/>
      <dgm:t>
        <a:bodyPr/>
        <a:lstStyle/>
        <a:p>
          <a:endParaRPr lang="en-US"/>
        </a:p>
      </dgm:t>
    </dgm:pt>
    <dgm:pt modelId="{BD4B920F-CE9F-4323-A9DB-881A27AD37B6}">
      <dgm:prSet/>
      <dgm:spPr/>
      <dgm:t>
        <a:bodyPr/>
        <a:lstStyle/>
        <a:p>
          <a:r>
            <a:rPr lang="en-US">
              <a:solidFill>
                <a:schemeClr val="tx1"/>
              </a:solidFill>
            </a:rPr>
            <a:t>Bid Requirements – Advertising, Instructions, Bid Forms</a:t>
          </a:r>
        </a:p>
      </dgm:t>
    </dgm:pt>
    <dgm:pt modelId="{A5FD670A-B41B-41A7-AD06-A38C4060EE02}" type="parTrans" cxnId="{10259980-E73D-46EA-AD6C-253ED1685CD4}">
      <dgm:prSet/>
      <dgm:spPr/>
      <dgm:t>
        <a:bodyPr/>
        <a:lstStyle/>
        <a:p>
          <a:endParaRPr lang="en-US"/>
        </a:p>
      </dgm:t>
    </dgm:pt>
    <dgm:pt modelId="{8BEE2605-2BA9-41BD-9BE4-6BE15DBDA35C}" type="sibTrans" cxnId="{10259980-E73D-46EA-AD6C-253ED1685CD4}">
      <dgm:prSet/>
      <dgm:spPr/>
      <dgm:t>
        <a:bodyPr/>
        <a:lstStyle/>
        <a:p>
          <a:endParaRPr lang="en-US"/>
        </a:p>
      </dgm:t>
    </dgm:pt>
    <dgm:pt modelId="{4F326867-D1CB-48CF-A932-24AAD91A499F}">
      <dgm:prSet/>
      <dgm:spPr/>
      <dgm:t>
        <a:bodyPr/>
        <a:lstStyle/>
        <a:p>
          <a:r>
            <a:rPr lang="en-US">
              <a:solidFill>
                <a:schemeClr val="tx1"/>
              </a:solidFill>
            </a:rPr>
            <a:t>Contract Requirements </a:t>
          </a:r>
        </a:p>
      </dgm:t>
    </dgm:pt>
    <dgm:pt modelId="{CECA7E05-6956-4765-A7B1-EF95985CF0E7}" type="parTrans" cxnId="{FE645112-C502-497B-AEA7-0400DD22806F}">
      <dgm:prSet/>
      <dgm:spPr/>
      <dgm:t>
        <a:bodyPr/>
        <a:lstStyle/>
        <a:p>
          <a:endParaRPr lang="en-US"/>
        </a:p>
      </dgm:t>
    </dgm:pt>
    <dgm:pt modelId="{FD3DF829-5872-4D0B-96AB-A212EC28DC33}" type="sibTrans" cxnId="{FE645112-C502-497B-AEA7-0400DD22806F}">
      <dgm:prSet/>
      <dgm:spPr/>
      <dgm:t>
        <a:bodyPr/>
        <a:lstStyle/>
        <a:p>
          <a:endParaRPr lang="en-US"/>
        </a:p>
      </dgm:t>
    </dgm:pt>
    <dgm:pt modelId="{A8885690-7A32-4920-8010-AD3A16A86EAD}">
      <dgm:prSet/>
      <dgm:spPr/>
      <dgm:t>
        <a:bodyPr/>
        <a:lstStyle/>
        <a:p>
          <a:r>
            <a:rPr lang="en-US">
              <a:solidFill>
                <a:schemeClr val="tx1"/>
              </a:solidFill>
            </a:rPr>
            <a:t>Architect/ Engineer - obtaining and maintaining all BABA documentation (particularly manufacturers’ certifications) during construction, which shall be transferred to the recipient. </a:t>
          </a:r>
        </a:p>
      </dgm:t>
    </dgm:pt>
    <dgm:pt modelId="{DF0F01F4-08EE-4EFD-AD07-8AAE76055445}" type="parTrans" cxnId="{147AB9F4-E89B-48ED-AEE0-058017C5D461}">
      <dgm:prSet/>
      <dgm:spPr/>
      <dgm:t>
        <a:bodyPr/>
        <a:lstStyle/>
        <a:p>
          <a:endParaRPr lang="en-US"/>
        </a:p>
      </dgm:t>
    </dgm:pt>
    <dgm:pt modelId="{3D2E7FAA-AEA1-41E3-9EE1-7ABA1D6DE1AD}" type="sibTrans" cxnId="{147AB9F4-E89B-48ED-AEE0-058017C5D461}">
      <dgm:prSet/>
      <dgm:spPr/>
      <dgm:t>
        <a:bodyPr/>
        <a:lstStyle/>
        <a:p>
          <a:endParaRPr lang="en-US"/>
        </a:p>
      </dgm:t>
    </dgm:pt>
    <dgm:pt modelId="{EEB88C3B-CA84-4A60-B7E6-5B5F2121D38E}">
      <dgm:prSet/>
      <dgm:spPr/>
      <dgm:t>
        <a:bodyPr/>
        <a:lstStyle/>
        <a:p>
          <a:r>
            <a:rPr lang="en-US">
              <a:solidFill>
                <a:schemeClr val="tx1"/>
              </a:solidFill>
            </a:rPr>
            <a:t>Construction Contract Clause</a:t>
          </a:r>
        </a:p>
      </dgm:t>
    </dgm:pt>
    <dgm:pt modelId="{9756C0E1-B6DC-4ADE-B9D7-1275AF8C1ACC}" type="parTrans" cxnId="{450AD58A-C827-4428-8E3A-922A82F6D0BB}">
      <dgm:prSet/>
      <dgm:spPr/>
      <dgm:t>
        <a:bodyPr/>
        <a:lstStyle/>
        <a:p>
          <a:endParaRPr lang="en-US"/>
        </a:p>
      </dgm:t>
    </dgm:pt>
    <dgm:pt modelId="{76177F08-1283-485C-B770-50280A5320FD}" type="sibTrans" cxnId="{450AD58A-C827-4428-8E3A-922A82F6D0BB}">
      <dgm:prSet/>
      <dgm:spPr/>
      <dgm:t>
        <a:bodyPr/>
        <a:lstStyle/>
        <a:p>
          <a:endParaRPr lang="en-US"/>
        </a:p>
      </dgm:t>
    </dgm:pt>
    <dgm:pt modelId="{F2E44E7A-5EFC-4F5C-B069-82694157100E}" type="pres">
      <dgm:prSet presAssocID="{527FF680-6C01-4E48-BE56-3A54EB0894F6}" presName="linear" presStyleCnt="0">
        <dgm:presLayoutVars>
          <dgm:dir/>
          <dgm:animLvl val="lvl"/>
          <dgm:resizeHandles val="exact"/>
        </dgm:presLayoutVars>
      </dgm:prSet>
      <dgm:spPr/>
    </dgm:pt>
    <dgm:pt modelId="{33D464B2-10C0-4CC0-BE6A-C851D21DEF8A}" type="pres">
      <dgm:prSet presAssocID="{1465C7AA-9DC9-4278-87E0-3BD4699ABB65}" presName="parentLin" presStyleCnt="0"/>
      <dgm:spPr/>
    </dgm:pt>
    <dgm:pt modelId="{A19D16DE-E7F0-4952-8B98-F86CE7743103}" type="pres">
      <dgm:prSet presAssocID="{1465C7AA-9DC9-4278-87E0-3BD4699ABB65}" presName="parentLeftMargin" presStyleLbl="node1" presStyleIdx="0" presStyleCnt="1"/>
      <dgm:spPr/>
    </dgm:pt>
    <dgm:pt modelId="{B252B4B9-7761-49C6-B79E-5156CD03871B}" type="pres">
      <dgm:prSet presAssocID="{1465C7AA-9DC9-4278-87E0-3BD4699ABB65}" presName="parentText" presStyleLbl="node1" presStyleIdx="0" presStyleCnt="1">
        <dgm:presLayoutVars>
          <dgm:chMax val="0"/>
          <dgm:bulletEnabled val="1"/>
        </dgm:presLayoutVars>
      </dgm:prSet>
      <dgm:spPr/>
    </dgm:pt>
    <dgm:pt modelId="{E3933176-A01F-4A45-A29E-D81EB29FABDC}" type="pres">
      <dgm:prSet presAssocID="{1465C7AA-9DC9-4278-87E0-3BD4699ABB65}" presName="negativeSpace" presStyleCnt="0"/>
      <dgm:spPr/>
    </dgm:pt>
    <dgm:pt modelId="{7F5FCE0E-8D89-4B0C-948D-68AC82D18A65}" type="pres">
      <dgm:prSet presAssocID="{1465C7AA-9DC9-4278-87E0-3BD4699ABB65}" presName="childText" presStyleLbl="conFgAcc1" presStyleIdx="0" presStyleCnt="1">
        <dgm:presLayoutVars>
          <dgm:bulletEnabled val="1"/>
        </dgm:presLayoutVars>
      </dgm:prSet>
      <dgm:spPr/>
    </dgm:pt>
  </dgm:ptLst>
  <dgm:cxnLst>
    <dgm:cxn modelId="{C3E13F11-2EA2-4EE1-AB79-1635523DFD01}" type="presOf" srcId="{527FF680-6C01-4E48-BE56-3A54EB0894F6}" destId="{F2E44E7A-5EFC-4F5C-B069-82694157100E}" srcOrd="0" destOrd="0" presId="urn:microsoft.com/office/officeart/2005/8/layout/list1"/>
    <dgm:cxn modelId="{FE645112-C502-497B-AEA7-0400DD22806F}" srcId="{1465C7AA-9DC9-4278-87E0-3BD4699ABB65}" destId="{4F326867-D1CB-48CF-A932-24AAD91A499F}" srcOrd="2" destOrd="0" parTransId="{CECA7E05-6956-4765-A7B1-EF95985CF0E7}" sibTransId="{FD3DF829-5872-4D0B-96AB-A212EC28DC33}"/>
    <dgm:cxn modelId="{828D4B1F-4FBF-4B5B-8723-D346014EABC5}" type="presOf" srcId="{A8885690-7A32-4920-8010-AD3A16A86EAD}" destId="{7F5FCE0E-8D89-4B0C-948D-68AC82D18A65}" srcOrd="0" destOrd="3" presId="urn:microsoft.com/office/officeart/2005/8/layout/list1"/>
    <dgm:cxn modelId="{25E5C120-0ABC-4402-911D-C87A2E0BA534}" type="presOf" srcId="{8A2BA503-E02D-40EE-8337-88C8824ADE50}" destId="{7F5FCE0E-8D89-4B0C-948D-68AC82D18A65}" srcOrd="0" destOrd="0" presId="urn:microsoft.com/office/officeart/2005/8/layout/list1"/>
    <dgm:cxn modelId="{132CE43B-AA86-4834-8C09-492D5F725650}" type="presOf" srcId="{1465C7AA-9DC9-4278-87E0-3BD4699ABB65}" destId="{A19D16DE-E7F0-4952-8B98-F86CE7743103}" srcOrd="0" destOrd="0" presId="urn:microsoft.com/office/officeart/2005/8/layout/list1"/>
    <dgm:cxn modelId="{FFCF7B40-3A57-4D8F-848F-2E239A4C52DC}" srcId="{1465C7AA-9DC9-4278-87E0-3BD4699ABB65}" destId="{8A2BA503-E02D-40EE-8337-88C8824ADE50}" srcOrd="0" destOrd="0" parTransId="{21FE81E8-5E65-42CB-B6E5-98886EE67C1F}" sibTransId="{45E9E6FD-C002-4BB3-B77A-2D03ECE9EB82}"/>
    <dgm:cxn modelId="{10259980-E73D-46EA-AD6C-253ED1685CD4}" srcId="{1465C7AA-9DC9-4278-87E0-3BD4699ABB65}" destId="{BD4B920F-CE9F-4323-A9DB-881A27AD37B6}" srcOrd="1" destOrd="0" parTransId="{A5FD670A-B41B-41A7-AD06-A38C4060EE02}" sibTransId="{8BEE2605-2BA9-41BD-9BE4-6BE15DBDA35C}"/>
    <dgm:cxn modelId="{D9395189-34F5-41CB-ADA5-87EAAE97B5C5}" type="presOf" srcId="{1465C7AA-9DC9-4278-87E0-3BD4699ABB65}" destId="{B252B4B9-7761-49C6-B79E-5156CD03871B}" srcOrd="1" destOrd="0" presId="urn:microsoft.com/office/officeart/2005/8/layout/list1"/>
    <dgm:cxn modelId="{450AD58A-C827-4428-8E3A-922A82F6D0BB}" srcId="{4F326867-D1CB-48CF-A932-24AAD91A499F}" destId="{EEB88C3B-CA84-4A60-B7E6-5B5F2121D38E}" srcOrd="1" destOrd="0" parTransId="{9756C0E1-B6DC-4ADE-B9D7-1275AF8C1ACC}" sibTransId="{76177F08-1283-485C-B770-50280A5320FD}"/>
    <dgm:cxn modelId="{FA1B0C9B-1DB6-4002-B7F3-14DE0B50CD72}" srcId="{527FF680-6C01-4E48-BE56-3A54EB0894F6}" destId="{1465C7AA-9DC9-4278-87E0-3BD4699ABB65}" srcOrd="0" destOrd="0" parTransId="{36D7701B-4B79-46B6-ADD9-6CD39BAD46A5}" sibTransId="{E77274B2-F0B8-4528-9C68-AD36F1E07898}"/>
    <dgm:cxn modelId="{44D61CE7-D4CC-4C9D-8CAA-50CB33DC112F}" type="presOf" srcId="{4F326867-D1CB-48CF-A932-24AAD91A499F}" destId="{7F5FCE0E-8D89-4B0C-948D-68AC82D18A65}" srcOrd="0" destOrd="2" presId="urn:microsoft.com/office/officeart/2005/8/layout/list1"/>
    <dgm:cxn modelId="{147AB9F4-E89B-48ED-AEE0-058017C5D461}" srcId="{4F326867-D1CB-48CF-A932-24AAD91A499F}" destId="{A8885690-7A32-4920-8010-AD3A16A86EAD}" srcOrd="0" destOrd="0" parTransId="{DF0F01F4-08EE-4EFD-AD07-8AAE76055445}" sibTransId="{3D2E7FAA-AEA1-41E3-9EE1-7ABA1D6DE1AD}"/>
    <dgm:cxn modelId="{BAAFD8F5-E955-497D-808E-1A912213265E}" type="presOf" srcId="{EEB88C3B-CA84-4A60-B7E6-5B5F2121D38E}" destId="{7F5FCE0E-8D89-4B0C-948D-68AC82D18A65}" srcOrd="0" destOrd="4" presId="urn:microsoft.com/office/officeart/2005/8/layout/list1"/>
    <dgm:cxn modelId="{5CDF16FC-5DDB-45C6-AC91-AFE73D6079C3}" type="presOf" srcId="{BD4B920F-CE9F-4323-A9DB-881A27AD37B6}" destId="{7F5FCE0E-8D89-4B0C-948D-68AC82D18A65}" srcOrd="0" destOrd="1" presId="urn:microsoft.com/office/officeart/2005/8/layout/list1"/>
    <dgm:cxn modelId="{C721680C-1E64-4AAE-BC1E-A17D49F00C59}" type="presParOf" srcId="{F2E44E7A-5EFC-4F5C-B069-82694157100E}" destId="{33D464B2-10C0-4CC0-BE6A-C851D21DEF8A}" srcOrd="0" destOrd="0" presId="urn:microsoft.com/office/officeart/2005/8/layout/list1"/>
    <dgm:cxn modelId="{C73CF00F-985B-4602-8CFF-8064996F1BA8}" type="presParOf" srcId="{33D464B2-10C0-4CC0-BE6A-C851D21DEF8A}" destId="{A19D16DE-E7F0-4952-8B98-F86CE7743103}" srcOrd="0" destOrd="0" presId="urn:microsoft.com/office/officeart/2005/8/layout/list1"/>
    <dgm:cxn modelId="{6627E3E1-E201-4F66-A113-E71C8042D1E4}" type="presParOf" srcId="{33D464B2-10C0-4CC0-BE6A-C851D21DEF8A}" destId="{B252B4B9-7761-49C6-B79E-5156CD03871B}" srcOrd="1" destOrd="0" presId="urn:microsoft.com/office/officeart/2005/8/layout/list1"/>
    <dgm:cxn modelId="{AD5B8421-D9A2-434C-A87A-98A98327CA81}" type="presParOf" srcId="{F2E44E7A-5EFC-4F5C-B069-82694157100E}" destId="{E3933176-A01F-4A45-A29E-D81EB29FABDC}" srcOrd="1" destOrd="0" presId="urn:microsoft.com/office/officeart/2005/8/layout/list1"/>
    <dgm:cxn modelId="{F8083716-3726-41CF-BB83-9C182D678455}" type="presParOf" srcId="{F2E44E7A-5EFC-4F5C-B069-82694157100E}" destId="{7F5FCE0E-8D89-4B0C-948D-68AC82D18A6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FB827-DDAA-4B6B-8DB9-73CCE2F1E332}">
      <dsp:nvSpPr>
        <dsp:cNvPr id="0" name=""/>
        <dsp:cNvSpPr/>
      </dsp:nvSpPr>
      <dsp:spPr>
        <a:xfrm>
          <a:off x="0" y="3506"/>
          <a:ext cx="929640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Requirement</a:t>
          </a:r>
        </a:p>
      </dsp:txBody>
      <dsp:txXfrm>
        <a:off x="27415" y="30921"/>
        <a:ext cx="9241570" cy="506769"/>
      </dsp:txXfrm>
    </dsp:sp>
    <dsp:sp modelId="{364D2B1A-A963-40EE-82CC-70116FBE2EFC}">
      <dsp:nvSpPr>
        <dsp:cNvPr id="0" name=""/>
        <dsp:cNvSpPr/>
      </dsp:nvSpPr>
      <dsp:spPr>
        <a:xfrm>
          <a:off x="0" y="565106"/>
          <a:ext cx="9296400" cy="1117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1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solidFill>
                <a:schemeClr val="tx1"/>
              </a:solidFill>
            </a:rPr>
            <a:t>Employment, training, and contracting opportunities generated by Federal financial assistance for housing and community development programs are, to the greatest extent feasible, directed toward low-and very low-income persons. </a:t>
          </a:r>
        </a:p>
      </dsp:txBody>
      <dsp:txXfrm>
        <a:off x="0" y="565106"/>
        <a:ext cx="9296400" cy="1117800"/>
      </dsp:txXfrm>
    </dsp:sp>
    <dsp:sp modelId="{A1DF678D-FCA2-4287-805E-8E5DDEF6A446}">
      <dsp:nvSpPr>
        <dsp:cNvPr id="0" name=""/>
        <dsp:cNvSpPr/>
      </dsp:nvSpPr>
      <dsp:spPr>
        <a:xfrm>
          <a:off x="0" y="1682906"/>
          <a:ext cx="929640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Final rule published September 29, 2020</a:t>
          </a:r>
        </a:p>
      </dsp:txBody>
      <dsp:txXfrm>
        <a:off x="27415" y="1710321"/>
        <a:ext cx="9241570" cy="506769"/>
      </dsp:txXfrm>
    </dsp:sp>
    <dsp:sp modelId="{3CFDBC65-4681-47AA-9FBA-35291B18D734}">
      <dsp:nvSpPr>
        <dsp:cNvPr id="0" name=""/>
        <dsp:cNvSpPr/>
      </dsp:nvSpPr>
      <dsp:spPr>
        <a:xfrm>
          <a:off x="0" y="2244506"/>
          <a:ext cx="929640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16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solidFill>
                <a:schemeClr val="tx1"/>
              </a:solidFill>
            </a:rPr>
            <a:t>24 CFR Part 75</a:t>
          </a:r>
        </a:p>
      </dsp:txBody>
      <dsp:txXfrm>
        <a:off x="0" y="2244506"/>
        <a:ext cx="9296400" cy="397440"/>
      </dsp:txXfrm>
    </dsp:sp>
    <dsp:sp modelId="{52557FFF-2639-408A-A8FD-6ADD24BF2B4C}">
      <dsp:nvSpPr>
        <dsp:cNvPr id="0" name=""/>
        <dsp:cNvSpPr/>
      </dsp:nvSpPr>
      <dsp:spPr>
        <a:xfrm>
          <a:off x="0" y="2641946"/>
          <a:ext cx="929640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Promotes sustained employment and career development</a:t>
          </a:r>
        </a:p>
      </dsp:txBody>
      <dsp:txXfrm>
        <a:off x="27415" y="2669361"/>
        <a:ext cx="9241570" cy="506769"/>
      </dsp:txXfrm>
    </dsp:sp>
    <dsp:sp modelId="{AAAA2091-C199-4A09-9633-6C819B50FC2C}">
      <dsp:nvSpPr>
        <dsp:cNvPr id="0" name=""/>
        <dsp:cNvSpPr/>
      </dsp:nvSpPr>
      <dsp:spPr>
        <a:xfrm>
          <a:off x="0" y="3203546"/>
          <a:ext cx="929640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16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solidFill>
                <a:schemeClr val="tx1"/>
              </a:solidFill>
            </a:rPr>
            <a:t>Focuses on labor hours instead of new hires</a:t>
          </a:r>
        </a:p>
      </dsp:txBody>
      <dsp:txXfrm>
        <a:off x="0" y="3203546"/>
        <a:ext cx="9296400" cy="397440"/>
      </dsp:txXfrm>
    </dsp:sp>
    <dsp:sp modelId="{FFB3264F-961D-4230-92A1-8383F0B4A7E3}">
      <dsp:nvSpPr>
        <dsp:cNvPr id="0" name=""/>
        <dsp:cNvSpPr/>
      </dsp:nvSpPr>
      <dsp:spPr>
        <a:xfrm>
          <a:off x="0" y="3600986"/>
          <a:ext cx="929640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Aligns Section 3 reporting with standard business practices</a:t>
          </a:r>
        </a:p>
      </dsp:txBody>
      <dsp:txXfrm>
        <a:off x="27415" y="3628401"/>
        <a:ext cx="9241570" cy="506769"/>
      </dsp:txXfrm>
    </dsp:sp>
    <dsp:sp modelId="{8F0C6004-0333-41A0-A546-CA97B6182806}">
      <dsp:nvSpPr>
        <dsp:cNvPr id="0" name=""/>
        <dsp:cNvSpPr/>
      </dsp:nvSpPr>
      <dsp:spPr>
        <a:xfrm>
          <a:off x="0" y="4162586"/>
          <a:ext cx="929640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161"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solidFill>
                <a:schemeClr val="tx1"/>
              </a:solidFill>
            </a:rPr>
            <a:t>Consistent labor-hour tracking mechanism (Davis-Bacon)</a:t>
          </a:r>
        </a:p>
      </dsp:txBody>
      <dsp:txXfrm>
        <a:off x="0" y="4162586"/>
        <a:ext cx="9296400" cy="3974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6B760-0FD2-4E1B-8C0C-69BA690915A1}">
      <dsp:nvSpPr>
        <dsp:cNvPr id="0" name=""/>
        <dsp:cNvSpPr/>
      </dsp:nvSpPr>
      <dsp:spPr>
        <a:xfrm>
          <a:off x="510513" y="1309"/>
          <a:ext cx="4723657" cy="4723657"/>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chemeClr val="bg1"/>
              </a:solidFill>
            </a:rPr>
            <a:t>When </a:t>
          </a:r>
          <a:r>
            <a:rPr lang="en-US" sz="1800" i="1" kern="1200">
              <a:solidFill>
                <a:schemeClr val="bg1"/>
              </a:solidFill>
            </a:rPr>
            <a:t>hiring, contracting or job training opportunities arise </a:t>
          </a:r>
          <a:r>
            <a:rPr lang="en-US" sz="1800" kern="1200">
              <a:solidFill>
                <a:schemeClr val="bg1"/>
              </a:solidFill>
            </a:rPr>
            <a:t>in connection with housing rehabilitation, housing construction or other public construction.</a:t>
          </a:r>
        </a:p>
        <a:p>
          <a:pPr marL="114300" lvl="1" indent="-114300" algn="l" defTabSz="622300" rtl="0">
            <a:lnSpc>
              <a:spcPct val="90000"/>
            </a:lnSpc>
            <a:spcBef>
              <a:spcPct val="0"/>
            </a:spcBef>
            <a:spcAft>
              <a:spcPct val="15000"/>
            </a:spcAft>
            <a:buChar char="•"/>
          </a:pPr>
          <a:r>
            <a:rPr lang="en-US" sz="1400" b="1" kern="1200">
              <a:solidFill>
                <a:schemeClr val="bg1"/>
              </a:solidFill>
            </a:rPr>
            <a:t>Recruitment of Section 3 Workers &amp; </a:t>
          </a:r>
          <a:r>
            <a:rPr lang="en-US" sz="1400" b="1" kern="1200">
              <a:solidFill>
                <a:schemeClr val="bg1"/>
              </a:solidFill>
              <a:latin typeface="Arial Black" panose="020B0A04020102020204"/>
            </a:rPr>
            <a:t>Business Concerns</a:t>
          </a:r>
          <a:endParaRPr lang="en-US" sz="1400" b="1" kern="1200">
            <a:solidFill>
              <a:schemeClr val="bg1"/>
            </a:solidFill>
          </a:endParaRPr>
        </a:p>
      </dsp:txBody>
      <dsp:txXfrm>
        <a:off x="1691427" y="1309"/>
        <a:ext cx="2361829" cy="38970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0CD22-6087-46EF-8642-132369CABA29}">
      <dsp:nvSpPr>
        <dsp:cNvPr id="0" name=""/>
        <dsp:cNvSpPr/>
      </dsp:nvSpPr>
      <dsp:spPr>
        <a:xfrm rot="5400000">
          <a:off x="-210157" y="210313"/>
          <a:ext cx="1401047" cy="98073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1</a:t>
          </a:r>
        </a:p>
      </dsp:txBody>
      <dsp:txXfrm rot="-5400000">
        <a:off x="1" y="490521"/>
        <a:ext cx="980732" cy="420315"/>
      </dsp:txXfrm>
    </dsp:sp>
    <dsp:sp modelId="{1F1C7B76-BA9D-4D5A-91F4-19D5F2771D43}">
      <dsp:nvSpPr>
        <dsp:cNvPr id="0" name=""/>
        <dsp:cNvSpPr/>
      </dsp:nvSpPr>
      <dsp:spPr>
        <a:xfrm rot="5400000">
          <a:off x="5609362" y="-4628472"/>
          <a:ext cx="910680" cy="1016793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US" sz="1800" kern="1200">
              <a:solidFill>
                <a:schemeClr val="tx1"/>
              </a:solidFill>
              <a:latin typeface="+mj-lt"/>
              <a:cs typeface="Georgia"/>
            </a:rPr>
            <a:t>Establish</a:t>
          </a:r>
          <a:r>
            <a:rPr lang="en-US" sz="1800" kern="1200" spc="-15">
              <a:solidFill>
                <a:schemeClr val="tx1"/>
              </a:solidFill>
              <a:latin typeface="+mj-lt"/>
              <a:cs typeface="Georgia"/>
            </a:rPr>
            <a:t> </a:t>
          </a:r>
          <a:r>
            <a:rPr lang="en-US" sz="1800" kern="1200">
              <a:solidFill>
                <a:schemeClr val="tx1"/>
              </a:solidFill>
              <a:latin typeface="+mj-lt"/>
              <a:cs typeface="Georgia"/>
            </a:rPr>
            <a:t>or</a:t>
          </a:r>
          <a:r>
            <a:rPr lang="en-US" sz="1800" kern="1200" spc="-9">
              <a:solidFill>
                <a:schemeClr val="tx1"/>
              </a:solidFill>
              <a:latin typeface="+mj-lt"/>
              <a:cs typeface="Georgia"/>
            </a:rPr>
            <a:t> </a:t>
          </a:r>
          <a:r>
            <a:rPr lang="en-US" sz="1800" kern="1200">
              <a:solidFill>
                <a:schemeClr val="tx1"/>
              </a:solidFill>
              <a:latin typeface="+mj-lt"/>
              <a:cs typeface="Georgia"/>
            </a:rPr>
            <a:t>appoint</a:t>
          </a:r>
          <a:r>
            <a:rPr lang="en-US" sz="1800" kern="1200" spc="-9">
              <a:solidFill>
                <a:schemeClr val="tx1"/>
              </a:solidFill>
              <a:latin typeface="+mj-lt"/>
              <a:cs typeface="Georgia"/>
            </a:rPr>
            <a:t> </a:t>
          </a:r>
          <a:r>
            <a:rPr lang="en-US" sz="1800" kern="1200">
              <a:solidFill>
                <a:schemeClr val="tx1"/>
              </a:solidFill>
              <a:latin typeface="+mj-lt"/>
              <a:cs typeface="Georgia"/>
            </a:rPr>
            <a:t>a</a:t>
          </a:r>
          <a:r>
            <a:rPr lang="en-US" sz="1800" kern="1200" spc="-9">
              <a:solidFill>
                <a:schemeClr val="tx1"/>
              </a:solidFill>
              <a:latin typeface="+mj-lt"/>
              <a:cs typeface="Georgia"/>
            </a:rPr>
            <a:t> </a:t>
          </a:r>
          <a:r>
            <a:rPr lang="en-US" sz="1800" kern="1200">
              <a:solidFill>
                <a:schemeClr val="tx1"/>
              </a:solidFill>
              <a:latin typeface="+mj-lt"/>
              <a:cs typeface="Georgia"/>
            </a:rPr>
            <a:t>local</a:t>
          </a:r>
          <a:r>
            <a:rPr lang="en-US" sz="1800" kern="1200" spc="-6">
              <a:solidFill>
                <a:schemeClr val="tx1"/>
              </a:solidFill>
              <a:latin typeface="+mj-lt"/>
              <a:cs typeface="Georgia"/>
            </a:rPr>
            <a:t> </a:t>
          </a:r>
          <a:r>
            <a:rPr lang="en-US" sz="1800" kern="1200">
              <a:solidFill>
                <a:schemeClr val="tx1"/>
              </a:solidFill>
              <a:latin typeface="+mj-lt"/>
              <a:cs typeface="Georgia"/>
            </a:rPr>
            <a:t>Selection</a:t>
          </a:r>
          <a:r>
            <a:rPr lang="en-US" sz="1800" kern="1200" spc="-15">
              <a:solidFill>
                <a:schemeClr val="tx1"/>
              </a:solidFill>
              <a:latin typeface="+mj-lt"/>
              <a:cs typeface="Georgia"/>
            </a:rPr>
            <a:t> </a:t>
          </a:r>
          <a:r>
            <a:rPr lang="en-US" sz="1800" kern="1200">
              <a:solidFill>
                <a:schemeClr val="tx1"/>
              </a:solidFill>
              <a:latin typeface="+mj-lt"/>
              <a:cs typeface="Georgia"/>
            </a:rPr>
            <a:t>Review</a:t>
          </a:r>
          <a:r>
            <a:rPr lang="en-US" sz="1800" kern="1200" spc="-3">
              <a:solidFill>
                <a:schemeClr val="tx1"/>
              </a:solidFill>
              <a:latin typeface="+mj-lt"/>
              <a:cs typeface="Georgia"/>
            </a:rPr>
            <a:t> </a:t>
          </a:r>
          <a:r>
            <a:rPr lang="en-US" sz="1800" kern="1200" spc="-6">
              <a:solidFill>
                <a:schemeClr val="tx1"/>
              </a:solidFill>
              <a:latin typeface="+mj-lt"/>
              <a:cs typeface="Georgia"/>
            </a:rPr>
            <a:t>Committee</a:t>
          </a:r>
          <a:endParaRPr lang="en-US" sz="1800" kern="1200">
            <a:solidFill>
              <a:schemeClr val="tx1"/>
            </a:solidFill>
            <a:latin typeface="+mj-lt"/>
          </a:endParaRPr>
        </a:p>
      </dsp:txBody>
      <dsp:txXfrm rot="-5400000">
        <a:off x="980733" y="44613"/>
        <a:ext cx="10123483" cy="821768"/>
      </dsp:txXfrm>
    </dsp:sp>
    <dsp:sp modelId="{8DEC4772-29A6-4D3C-AE1B-6CFA0097C51F}">
      <dsp:nvSpPr>
        <dsp:cNvPr id="0" name=""/>
        <dsp:cNvSpPr/>
      </dsp:nvSpPr>
      <dsp:spPr>
        <a:xfrm rot="5400000">
          <a:off x="-210157" y="1466716"/>
          <a:ext cx="1401047" cy="98073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2</a:t>
          </a:r>
        </a:p>
      </dsp:txBody>
      <dsp:txXfrm rot="-5400000">
        <a:off x="1" y="1746924"/>
        <a:ext cx="980732" cy="420315"/>
      </dsp:txXfrm>
    </dsp:sp>
    <dsp:sp modelId="{03229FF5-CB20-4737-BB13-613B471A1617}">
      <dsp:nvSpPr>
        <dsp:cNvPr id="0" name=""/>
        <dsp:cNvSpPr/>
      </dsp:nvSpPr>
      <dsp:spPr>
        <a:xfrm rot="5400000">
          <a:off x="5609362" y="-3372069"/>
          <a:ext cx="910680" cy="1016793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US" sz="1800" kern="1200">
              <a:solidFill>
                <a:schemeClr val="tx1"/>
              </a:solidFill>
              <a:latin typeface="+mj-lt"/>
              <a:cs typeface="Georgia"/>
            </a:rPr>
            <a:t>Determine</a:t>
          </a:r>
          <a:r>
            <a:rPr lang="en-US" sz="1800" kern="1200" spc="-6">
              <a:solidFill>
                <a:schemeClr val="tx1"/>
              </a:solidFill>
              <a:latin typeface="+mj-lt"/>
              <a:cs typeface="Georgia"/>
            </a:rPr>
            <a:t> </a:t>
          </a:r>
          <a:r>
            <a:rPr lang="en-US" sz="1800" kern="1200">
              <a:solidFill>
                <a:schemeClr val="tx1"/>
              </a:solidFill>
              <a:latin typeface="+mj-lt"/>
              <a:cs typeface="Georgia"/>
            </a:rPr>
            <a:t>the</a:t>
          </a:r>
          <a:r>
            <a:rPr lang="en-US" sz="1800" kern="1200" spc="-18">
              <a:solidFill>
                <a:schemeClr val="tx1"/>
              </a:solidFill>
              <a:latin typeface="+mj-lt"/>
              <a:cs typeface="Georgia"/>
            </a:rPr>
            <a:t> </a:t>
          </a:r>
          <a:r>
            <a:rPr lang="en-US" sz="1800" kern="1200">
              <a:solidFill>
                <a:schemeClr val="tx1"/>
              </a:solidFill>
              <a:latin typeface="+mj-lt"/>
              <a:cs typeface="Georgia"/>
            </a:rPr>
            <a:t>Selection</a:t>
          </a:r>
          <a:r>
            <a:rPr lang="en-US" sz="1800" kern="1200" spc="-9">
              <a:solidFill>
                <a:schemeClr val="tx1"/>
              </a:solidFill>
              <a:latin typeface="+mj-lt"/>
              <a:cs typeface="Georgia"/>
            </a:rPr>
            <a:t> </a:t>
          </a:r>
          <a:r>
            <a:rPr lang="en-US" sz="1800" kern="1200" spc="-6">
              <a:solidFill>
                <a:schemeClr val="tx1"/>
              </a:solidFill>
              <a:latin typeface="+mj-lt"/>
              <a:cs typeface="Georgia"/>
            </a:rPr>
            <a:t>Criteria	</a:t>
          </a:r>
          <a:endParaRPr lang="en-US" sz="1800" kern="1200">
            <a:solidFill>
              <a:schemeClr val="tx1"/>
            </a:solidFill>
            <a:latin typeface="+mj-lt"/>
          </a:endParaRPr>
        </a:p>
        <a:p>
          <a:pPr marL="171450" lvl="1" indent="-171450" algn="l" defTabSz="800100">
            <a:lnSpc>
              <a:spcPct val="90000"/>
            </a:lnSpc>
            <a:spcBef>
              <a:spcPct val="0"/>
            </a:spcBef>
            <a:spcAft>
              <a:spcPct val="15000"/>
            </a:spcAft>
            <a:buChar char="•"/>
          </a:pPr>
          <a:r>
            <a:rPr lang="en-US" sz="1800" kern="1200">
              <a:solidFill>
                <a:schemeClr val="tx1"/>
              </a:solidFill>
              <a:latin typeface="+mj-lt"/>
              <a:cs typeface="Georgia"/>
            </a:rPr>
            <a:t>Prepare</a:t>
          </a:r>
          <a:r>
            <a:rPr lang="en-US" sz="1800" kern="1200" spc="-15">
              <a:solidFill>
                <a:schemeClr val="tx1"/>
              </a:solidFill>
              <a:latin typeface="+mj-lt"/>
              <a:cs typeface="Georgia"/>
            </a:rPr>
            <a:t> </a:t>
          </a:r>
          <a:r>
            <a:rPr lang="en-US" sz="1800" kern="1200">
              <a:solidFill>
                <a:schemeClr val="tx1"/>
              </a:solidFill>
              <a:latin typeface="+mj-lt"/>
              <a:cs typeface="Georgia"/>
            </a:rPr>
            <a:t>a</a:t>
          </a:r>
          <a:r>
            <a:rPr lang="en-US" sz="1800" kern="1200" spc="-6">
              <a:solidFill>
                <a:schemeClr val="tx1"/>
              </a:solidFill>
              <a:latin typeface="+mj-lt"/>
              <a:cs typeface="Georgia"/>
            </a:rPr>
            <a:t> </a:t>
          </a:r>
          <a:r>
            <a:rPr lang="en-US" sz="1800" kern="1200">
              <a:solidFill>
                <a:schemeClr val="tx1"/>
              </a:solidFill>
              <a:latin typeface="+mj-lt"/>
              <a:cs typeface="Georgia"/>
            </a:rPr>
            <a:t>Ratings</a:t>
          </a:r>
          <a:r>
            <a:rPr lang="en-US" sz="1800" kern="1200" spc="-9">
              <a:solidFill>
                <a:schemeClr val="tx1"/>
              </a:solidFill>
              <a:latin typeface="+mj-lt"/>
              <a:cs typeface="Georgia"/>
            </a:rPr>
            <a:t> </a:t>
          </a:r>
          <a:r>
            <a:rPr lang="en-US" sz="1800" kern="1200">
              <a:solidFill>
                <a:schemeClr val="tx1"/>
              </a:solidFill>
              <a:latin typeface="+mj-lt"/>
              <a:cs typeface="Georgia"/>
            </a:rPr>
            <a:t>Criteria</a:t>
          </a:r>
          <a:r>
            <a:rPr lang="en-US" sz="1800" kern="1200" spc="-9">
              <a:solidFill>
                <a:schemeClr val="tx1"/>
              </a:solidFill>
              <a:latin typeface="+mj-lt"/>
              <a:cs typeface="Georgia"/>
            </a:rPr>
            <a:t> </a:t>
          </a:r>
          <a:r>
            <a:rPr lang="en-US" sz="1800" kern="1200">
              <a:solidFill>
                <a:schemeClr val="tx1"/>
              </a:solidFill>
              <a:latin typeface="+mj-lt"/>
              <a:cs typeface="Georgia"/>
            </a:rPr>
            <a:t>Score</a:t>
          </a:r>
          <a:r>
            <a:rPr lang="en-US" sz="1800" kern="1200" spc="-9">
              <a:solidFill>
                <a:schemeClr val="tx1"/>
              </a:solidFill>
              <a:latin typeface="+mj-lt"/>
              <a:cs typeface="Georgia"/>
            </a:rPr>
            <a:t> </a:t>
          </a:r>
          <a:r>
            <a:rPr lang="en-US" sz="1800" kern="1200" spc="-6">
              <a:solidFill>
                <a:schemeClr val="tx1"/>
              </a:solidFill>
              <a:latin typeface="+mj-lt"/>
              <a:cs typeface="Georgia"/>
            </a:rPr>
            <a:t>Sheet</a:t>
          </a:r>
          <a:endParaRPr lang="en-US" sz="1800" kern="1200">
            <a:solidFill>
              <a:schemeClr val="tx1"/>
            </a:solidFill>
            <a:latin typeface="+mj-lt"/>
          </a:endParaRPr>
        </a:p>
      </dsp:txBody>
      <dsp:txXfrm rot="-5400000">
        <a:off x="980733" y="1301016"/>
        <a:ext cx="10123483" cy="821768"/>
      </dsp:txXfrm>
    </dsp:sp>
    <dsp:sp modelId="{EE6092C2-738B-4B3A-85D9-223108F5A953}">
      <dsp:nvSpPr>
        <dsp:cNvPr id="0" name=""/>
        <dsp:cNvSpPr/>
      </dsp:nvSpPr>
      <dsp:spPr>
        <a:xfrm rot="5400000">
          <a:off x="-210157" y="2741238"/>
          <a:ext cx="1401047" cy="98073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3</a:t>
          </a:r>
        </a:p>
      </dsp:txBody>
      <dsp:txXfrm rot="-5400000">
        <a:off x="1" y="3021446"/>
        <a:ext cx="980732" cy="420315"/>
      </dsp:txXfrm>
    </dsp:sp>
    <dsp:sp modelId="{447E8629-F9B3-4C95-8A9A-A9E7012D7B47}">
      <dsp:nvSpPr>
        <dsp:cNvPr id="0" name=""/>
        <dsp:cNvSpPr/>
      </dsp:nvSpPr>
      <dsp:spPr>
        <a:xfrm rot="5400000">
          <a:off x="5591244" y="-2097548"/>
          <a:ext cx="946916" cy="1016793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US" sz="1800" kern="1200">
              <a:solidFill>
                <a:schemeClr val="tx1"/>
              </a:solidFill>
              <a:latin typeface="+mj-lt"/>
              <a:cs typeface="Georgia"/>
            </a:rPr>
            <a:t>Develop</a:t>
          </a:r>
          <a:r>
            <a:rPr lang="en-US" sz="1800" kern="1200" spc="-9">
              <a:solidFill>
                <a:schemeClr val="tx1"/>
              </a:solidFill>
              <a:latin typeface="+mj-lt"/>
              <a:cs typeface="Georgia"/>
            </a:rPr>
            <a:t> </a:t>
          </a:r>
          <a:r>
            <a:rPr lang="en-US" sz="1800" kern="1200">
              <a:solidFill>
                <a:schemeClr val="tx1"/>
              </a:solidFill>
              <a:latin typeface="+mj-lt"/>
              <a:cs typeface="Georgia"/>
            </a:rPr>
            <a:t>the</a:t>
          </a:r>
          <a:r>
            <a:rPr lang="en-US" sz="1800" kern="1200" spc="-18">
              <a:solidFill>
                <a:schemeClr val="tx1"/>
              </a:solidFill>
              <a:latin typeface="+mj-lt"/>
              <a:cs typeface="Georgia"/>
            </a:rPr>
            <a:t> </a:t>
          </a:r>
          <a:r>
            <a:rPr lang="en-US" sz="1800" kern="1200">
              <a:solidFill>
                <a:schemeClr val="tx1"/>
              </a:solidFill>
              <a:latin typeface="+mj-lt"/>
              <a:cs typeface="Georgia"/>
            </a:rPr>
            <a:t>Request</a:t>
          </a:r>
          <a:r>
            <a:rPr lang="en-US" sz="1800" kern="1200" spc="-9">
              <a:solidFill>
                <a:schemeClr val="tx1"/>
              </a:solidFill>
              <a:latin typeface="+mj-lt"/>
              <a:cs typeface="Georgia"/>
            </a:rPr>
            <a:t> </a:t>
          </a:r>
          <a:r>
            <a:rPr lang="en-US" sz="1800" kern="1200">
              <a:solidFill>
                <a:schemeClr val="tx1"/>
              </a:solidFill>
              <a:latin typeface="+mj-lt"/>
              <a:cs typeface="Georgia"/>
            </a:rPr>
            <a:t>for</a:t>
          </a:r>
          <a:r>
            <a:rPr lang="en-US" sz="1800" kern="1200" spc="-15">
              <a:solidFill>
                <a:schemeClr val="tx1"/>
              </a:solidFill>
              <a:latin typeface="+mj-lt"/>
              <a:cs typeface="Georgia"/>
            </a:rPr>
            <a:t> </a:t>
          </a:r>
          <a:r>
            <a:rPr lang="en-US" sz="1800" kern="1200">
              <a:solidFill>
                <a:schemeClr val="tx1"/>
              </a:solidFill>
              <a:latin typeface="+mj-lt"/>
              <a:cs typeface="Georgia"/>
            </a:rPr>
            <a:t>Proposals</a:t>
          </a:r>
          <a:r>
            <a:rPr lang="en-US" sz="1800" kern="1200" spc="-6">
              <a:solidFill>
                <a:schemeClr val="tx1"/>
              </a:solidFill>
              <a:latin typeface="+mj-lt"/>
              <a:cs typeface="Georgia"/>
            </a:rPr>
            <a:t> </a:t>
          </a:r>
          <a:r>
            <a:rPr lang="en-US" sz="1800" kern="1200">
              <a:solidFill>
                <a:schemeClr val="tx1"/>
              </a:solidFill>
              <a:latin typeface="+mj-lt"/>
              <a:cs typeface="Georgia"/>
            </a:rPr>
            <a:t>(RFP)</a:t>
          </a:r>
          <a:r>
            <a:rPr lang="en-US" sz="1800" kern="1200" spc="-15">
              <a:solidFill>
                <a:schemeClr val="tx1"/>
              </a:solidFill>
              <a:latin typeface="+mj-lt"/>
              <a:cs typeface="Georgia"/>
            </a:rPr>
            <a:t> </a:t>
          </a:r>
          <a:r>
            <a:rPr lang="en-US" sz="1800" kern="1200" spc="-6">
              <a:solidFill>
                <a:schemeClr val="tx1"/>
              </a:solidFill>
              <a:latin typeface="+mj-lt"/>
              <a:cs typeface="Georgia"/>
            </a:rPr>
            <a:t>Package</a:t>
          </a:r>
          <a:endParaRPr lang="en-US" sz="1800" kern="1200">
            <a:solidFill>
              <a:schemeClr val="tx1"/>
            </a:solidFill>
            <a:latin typeface="+mj-lt"/>
            <a:cs typeface="Georgia"/>
          </a:endParaRPr>
        </a:p>
        <a:p>
          <a:pPr marL="171450" lvl="1" indent="-171450" algn="l" defTabSz="800100">
            <a:lnSpc>
              <a:spcPct val="90000"/>
            </a:lnSpc>
            <a:spcBef>
              <a:spcPct val="0"/>
            </a:spcBef>
            <a:spcAft>
              <a:spcPct val="15000"/>
            </a:spcAft>
            <a:buChar char="•"/>
          </a:pPr>
          <a:r>
            <a:rPr lang="en-US" sz="1800" kern="1200">
              <a:solidFill>
                <a:schemeClr val="tx1"/>
              </a:solidFill>
              <a:latin typeface="+mj-lt"/>
              <a:cs typeface="Georgia"/>
            </a:rPr>
            <a:t>May</a:t>
          </a:r>
          <a:r>
            <a:rPr lang="en-US" sz="1800" kern="1200" spc="-6">
              <a:solidFill>
                <a:schemeClr val="tx1"/>
              </a:solidFill>
              <a:latin typeface="+mj-lt"/>
              <a:cs typeface="Georgia"/>
            </a:rPr>
            <a:t> </a:t>
          </a:r>
          <a:r>
            <a:rPr lang="en-US" sz="1800" kern="1200">
              <a:solidFill>
                <a:schemeClr val="tx1"/>
              </a:solidFill>
              <a:latin typeface="+mj-lt"/>
              <a:cs typeface="Georgia"/>
            </a:rPr>
            <a:t>choose</a:t>
          </a:r>
          <a:r>
            <a:rPr lang="en-US" sz="1800" kern="1200" spc="-9">
              <a:solidFill>
                <a:schemeClr val="tx1"/>
              </a:solidFill>
              <a:latin typeface="+mj-lt"/>
              <a:cs typeface="Georgia"/>
            </a:rPr>
            <a:t> </a:t>
          </a:r>
          <a:r>
            <a:rPr lang="en-US" sz="1800" kern="1200">
              <a:solidFill>
                <a:schemeClr val="tx1"/>
              </a:solidFill>
              <a:latin typeface="+mj-lt"/>
              <a:cs typeface="Georgia"/>
            </a:rPr>
            <a:t>Request</a:t>
          </a:r>
          <a:r>
            <a:rPr lang="en-US" sz="1800" kern="1200" spc="-9">
              <a:solidFill>
                <a:schemeClr val="tx1"/>
              </a:solidFill>
              <a:latin typeface="+mj-lt"/>
              <a:cs typeface="Georgia"/>
            </a:rPr>
            <a:t> </a:t>
          </a:r>
          <a:r>
            <a:rPr lang="en-US" sz="1800" kern="1200">
              <a:solidFill>
                <a:schemeClr val="tx1"/>
              </a:solidFill>
              <a:latin typeface="+mj-lt"/>
              <a:cs typeface="Georgia"/>
            </a:rPr>
            <a:t>for</a:t>
          </a:r>
          <a:r>
            <a:rPr lang="en-US" sz="1800" kern="1200" spc="-9">
              <a:solidFill>
                <a:schemeClr val="tx1"/>
              </a:solidFill>
              <a:latin typeface="+mj-lt"/>
              <a:cs typeface="Georgia"/>
            </a:rPr>
            <a:t> </a:t>
          </a:r>
          <a:r>
            <a:rPr lang="en-US" sz="1800" kern="1200">
              <a:solidFill>
                <a:schemeClr val="tx1"/>
              </a:solidFill>
              <a:latin typeface="+mj-lt"/>
              <a:cs typeface="Georgia"/>
            </a:rPr>
            <a:t>Qualifications</a:t>
          </a:r>
          <a:r>
            <a:rPr lang="en-US" sz="1800" kern="1200" spc="-15">
              <a:solidFill>
                <a:schemeClr val="tx1"/>
              </a:solidFill>
              <a:latin typeface="+mj-lt"/>
              <a:cs typeface="Georgia"/>
            </a:rPr>
            <a:t> </a:t>
          </a:r>
          <a:r>
            <a:rPr lang="en-US" sz="1800" kern="1200">
              <a:solidFill>
                <a:schemeClr val="tx1"/>
              </a:solidFill>
              <a:latin typeface="+mj-lt"/>
              <a:cs typeface="Georgia"/>
            </a:rPr>
            <a:t>(RFQ)</a:t>
          </a:r>
          <a:r>
            <a:rPr lang="en-US" sz="1800" kern="1200" spc="-15">
              <a:solidFill>
                <a:schemeClr val="tx1"/>
              </a:solidFill>
              <a:latin typeface="+mj-lt"/>
              <a:cs typeface="Georgia"/>
            </a:rPr>
            <a:t> </a:t>
          </a:r>
          <a:r>
            <a:rPr lang="en-US" sz="1800" kern="1200">
              <a:solidFill>
                <a:schemeClr val="tx1"/>
              </a:solidFill>
              <a:latin typeface="+mj-lt"/>
              <a:cs typeface="Georgia"/>
            </a:rPr>
            <a:t>for</a:t>
          </a:r>
          <a:r>
            <a:rPr lang="en-US" sz="1800" kern="1200" spc="-9">
              <a:solidFill>
                <a:schemeClr val="tx1"/>
              </a:solidFill>
              <a:latin typeface="+mj-lt"/>
              <a:cs typeface="Georgia"/>
            </a:rPr>
            <a:t> </a:t>
          </a:r>
          <a:r>
            <a:rPr lang="en-US" sz="1800" kern="1200" spc="-6">
              <a:solidFill>
                <a:schemeClr val="tx1"/>
              </a:solidFill>
              <a:latin typeface="+mj-lt"/>
              <a:cs typeface="Georgia"/>
            </a:rPr>
            <a:t>engineering/ </a:t>
          </a:r>
          <a:r>
            <a:rPr lang="en-US" sz="1800" kern="1200">
              <a:solidFill>
                <a:schemeClr val="tx1"/>
              </a:solidFill>
              <a:latin typeface="+mj-lt"/>
              <a:cs typeface="Georgia"/>
            </a:rPr>
            <a:t>architectural</a:t>
          </a:r>
          <a:r>
            <a:rPr lang="en-US" sz="1800" kern="1200" spc="-36">
              <a:solidFill>
                <a:schemeClr val="tx1"/>
              </a:solidFill>
              <a:latin typeface="+mj-lt"/>
              <a:cs typeface="Georgia"/>
            </a:rPr>
            <a:t> </a:t>
          </a:r>
          <a:r>
            <a:rPr lang="en-US" sz="1800" kern="1200" spc="-6">
              <a:solidFill>
                <a:schemeClr val="tx1"/>
              </a:solidFill>
              <a:latin typeface="+mj-lt"/>
              <a:cs typeface="Georgia"/>
            </a:rPr>
            <a:t>services</a:t>
          </a:r>
          <a:endParaRPr lang="en-US" sz="1800" kern="1200">
            <a:solidFill>
              <a:schemeClr val="tx1"/>
            </a:solidFill>
            <a:latin typeface="+mj-lt"/>
            <a:cs typeface="Georgia"/>
          </a:endParaRPr>
        </a:p>
        <a:p>
          <a:pPr marL="171450" lvl="1" indent="-171450" algn="l" defTabSz="800100">
            <a:lnSpc>
              <a:spcPct val="90000"/>
            </a:lnSpc>
            <a:spcBef>
              <a:spcPct val="0"/>
            </a:spcBef>
            <a:spcAft>
              <a:spcPct val="15000"/>
            </a:spcAft>
            <a:buChar char="•"/>
          </a:pPr>
          <a:r>
            <a:rPr lang="en-US" sz="1800" kern="1200">
              <a:solidFill>
                <a:schemeClr val="tx1"/>
              </a:solidFill>
              <a:latin typeface="+mj-lt"/>
              <a:cs typeface="Georgia"/>
            </a:rPr>
            <a:t>Include</a:t>
          </a:r>
          <a:r>
            <a:rPr lang="en-US" sz="1800" kern="1200" spc="-21">
              <a:solidFill>
                <a:schemeClr val="tx1"/>
              </a:solidFill>
              <a:latin typeface="+mj-lt"/>
              <a:cs typeface="Georgia"/>
            </a:rPr>
            <a:t> </a:t>
          </a:r>
          <a:r>
            <a:rPr lang="en-US" sz="1800" kern="1200">
              <a:solidFill>
                <a:schemeClr val="tx1"/>
              </a:solidFill>
              <a:latin typeface="+mj-lt"/>
              <a:cs typeface="Georgia"/>
            </a:rPr>
            <a:t>the</a:t>
          </a:r>
          <a:r>
            <a:rPr lang="en-US" sz="1800" kern="1200" spc="-15">
              <a:solidFill>
                <a:schemeClr val="tx1"/>
              </a:solidFill>
              <a:latin typeface="+mj-lt"/>
              <a:cs typeface="Georgia"/>
            </a:rPr>
            <a:t> </a:t>
          </a:r>
          <a:r>
            <a:rPr lang="en-US" sz="1800" kern="1200">
              <a:solidFill>
                <a:schemeClr val="tx1"/>
              </a:solidFill>
              <a:latin typeface="+mj-lt"/>
              <a:cs typeface="Georgia"/>
            </a:rPr>
            <a:t>evaluation</a:t>
          </a:r>
          <a:r>
            <a:rPr lang="en-US" sz="1800" kern="1200" spc="-9">
              <a:solidFill>
                <a:schemeClr val="tx1"/>
              </a:solidFill>
              <a:latin typeface="+mj-lt"/>
              <a:cs typeface="Georgia"/>
            </a:rPr>
            <a:t> </a:t>
          </a:r>
          <a:r>
            <a:rPr lang="en-US" sz="1800" kern="1200">
              <a:solidFill>
                <a:schemeClr val="tx1"/>
              </a:solidFill>
              <a:latin typeface="+mj-lt"/>
              <a:cs typeface="Georgia"/>
            </a:rPr>
            <a:t>factors,</a:t>
          </a:r>
          <a:r>
            <a:rPr lang="en-US" sz="1800" kern="1200" spc="-18">
              <a:solidFill>
                <a:schemeClr val="tx1"/>
              </a:solidFill>
              <a:latin typeface="+mj-lt"/>
              <a:cs typeface="Georgia"/>
            </a:rPr>
            <a:t> </a:t>
          </a:r>
          <a:r>
            <a:rPr lang="en-US" sz="1800" kern="1200">
              <a:solidFill>
                <a:schemeClr val="tx1"/>
              </a:solidFill>
              <a:latin typeface="+mj-lt"/>
              <a:cs typeface="Georgia"/>
            </a:rPr>
            <a:t>level of</a:t>
          </a:r>
          <a:r>
            <a:rPr lang="en-US" sz="1800" kern="1200" spc="-18">
              <a:solidFill>
                <a:schemeClr val="tx1"/>
              </a:solidFill>
              <a:latin typeface="+mj-lt"/>
              <a:cs typeface="Georgia"/>
            </a:rPr>
            <a:t> </a:t>
          </a:r>
          <a:r>
            <a:rPr lang="en-US" sz="1800" kern="1200">
              <a:solidFill>
                <a:schemeClr val="tx1"/>
              </a:solidFill>
              <a:latin typeface="+mj-lt"/>
              <a:cs typeface="Georgia"/>
            </a:rPr>
            <a:t>importance,</a:t>
          </a:r>
          <a:r>
            <a:rPr lang="en-US" sz="1800" kern="1200" spc="-9">
              <a:solidFill>
                <a:schemeClr val="tx1"/>
              </a:solidFill>
              <a:latin typeface="+mj-lt"/>
              <a:cs typeface="Georgia"/>
            </a:rPr>
            <a:t> </a:t>
          </a:r>
          <a:r>
            <a:rPr lang="en-US" sz="1800" kern="1200" spc="-6">
              <a:solidFill>
                <a:schemeClr val="tx1"/>
              </a:solidFill>
              <a:latin typeface="+mj-lt"/>
              <a:cs typeface="Georgia"/>
            </a:rPr>
            <a:t>deadlines, </a:t>
          </a:r>
          <a:r>
            <a:rPr lang="en-US" sz="1800" kern="1200">
              <a:solidFill>
                <a:schemeClr val="tx1"/>
              </a:solidFill>
              <a:latin typeface="+mj-lt"/>
              <a:cs typeface="Georgia"/>
            </a:rPr>
            <a:t>and</a:t>
          </a:r>
          <a:r>
            <a:rPr lang="en-US" sz="1800" kern="1200" spc="-21">
              <a:solidFill>
                <a:schemeClr val="tx1"/>
              </a:solidFill>
              <a:latin typeface="+mj-lt"/>
              <a:cs typeface="Georgia"/>
            </a:rPr>
            <a:t> </a:t>
          </a:r>
          <a:r>
            <a:rPr lang="en-US" sz="1800" kern="1200">
              <a:solidFill>
                <a:schemeClr val="tx1"/>
              </a:solidFill>
              <a:latin typeface="+mj-lt"/>
              <a:cs typeface="Georgia"/>
            </a:rPr>
            <a:t>contact</a:t>
          </a:r>
          <a:r>
            <a:rPr lang="en-US" sz="1800" kern="1200" spc="-15">
              <a:solidFill>
                <a:schemeClr val="tx1"/>
              </a:solidFill>
              <a:latin typeface="+mj-lt"/>
              <a:cs typeface="Georgia"/>
            </a:rPr>
            <a:t> </a:t>
          </a:r>
          <a:r>
            <a:rPr lang="en-US" sz="1800" kern="1200" spc="-6">
              <a:solidFill>
                <a:schemeClr val="tx1"/>
              </a:solidFill>
              <a:latin typeface="+mj-lt"/>
              <a:cs typeface="Georgia"/>
            </a:rPr>
            <a:t>information</a:t>
          </a:r>
          <a:endParaRPr lang="en-US" sz="1800" kern="1200">
            <a:solidFill>
              <a:schemeClr val="tx1"/>
            </a:solidFill>
            <a:latin typeface="+mj-lt"/>
            <a:cs typeface="Georgia"/>
          </a:endParaRPr>
        </a:p>
      </dsp:txBody>
      <dsp:txXfrm rot="-5400000">
        <a:off x="980733" y="2559188"/>
        <a:ext cx="10121714" cy="854466"/>
      </dsp:txXfrm>
    </dsp:sp>
    <dsp:sp modelId="{A529826D-1442-4942-BF74-CAD9A31FDC26}">
      <dsp:nvSpPr>
        <dsp:cNvPr id="0" name=""/>
        <dsp:cNvSpPr/>
      </dsp:nvSpPr>
      <dsp:spPr>
        <a:xfrm rot="5400000">
          <a:off x="-210157" y="3997797"/>
          <a:ext cx="1401047" cy="98073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latin typeface="Georgia"/>
              <a:cs typeface="Georgia"/>
            </a:rPr>
            <a:t>4</a:t>
          </a:r>
          <a:endParaRPr lang="en-US" sz="2900" kern="1200">
            <a:solidFill>
              <a:schemeClr val="tx1"/>
            </a:solidFill>
            <a:latin typeface="Georgia"/>
            <a:cs typeface="Georgia"/>
          </a:endParaRPr>
        </a:p>
      </dsp:txBody>
      <dsp:txXfrm rot="-5400000">
        <a:off x="1" y="4278005"/>
        <a:ext cx="980732" cy="420315"/>
      </dsp:txXfrm>
    </dsp:sp>
    <dsp:sp modelId="{79265775-2CDE-4158-8862-BC0A77B3BDA5}">
      <dsp:nvSpPr>
        <dsp:cNvPr id="0" name=""/>
        <dsp:cNvSpPr/>
      </dsp:nvSpPr>
      <dsp:spPr>
        <a:xfrm rot="5400000">
          <a:off x="5609362" y="-841145"/>
          <a:ext cx="910680" cy="1016793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US" sz="1800" kern="1200">
              <a:solidFill>
                <a:schemeClr val="tx1"/>
              </a:solidFill>
              <a:latin typeface="+mj-lt"/>
              <a:cs typeface="Georgia"/>
            </a:rPr>
            <a:t>Publicize</a:t>
          </a:r>
          <a:r>
            <a:rPr lang="en-US" sz="1800" kern="1200" spc="-67">
              <a:solidFill>
                <a:schemeClr val="tx1"/>
              </a:solidFill>
              <a:latin typeface="+mj-lt"/>
              <a:cs typeface="Georgia"/>
            </a:rPr>
            <a:t> </a:t>
          </a:r>
          <a:r>
            <a:rPr lang="en-US" sz="1800" kern="1200">
              <a:solidFill>
                <a:schemeClr val="tx1"/>
              </a:solidFill>
              <a:latin typeface="+mj-lt"/>
              <a:cs typeface="Georgia"/>
            </a:rPr>
            <a:t>the</a:t>
          </a:r>
          <a:r>
            <a:rPr lang="en-US" sz="1800" kern="1200" spc="-73">
              <a:solidFill>
                <a:schemeClr val="tx1"/>
              </a:solidFill>
              <a:latin typeface="+mj-lt"/>
              <a:cs typeface="Georgia"/>
            </a:rPr>
            <a:t> </a:t>
          </a:r>
          <a:r>
            <a:rPr lang="en-US" sz="1800" kern="1200">
              <a:solidFill>
                <a:schemeClr val="tx1"/>
              </a:solidFill>
              <a:latin typeface="+mj-lt"/>
              <a:cs typeface="Georgia"/>
            </a:rPr>
            <a:t>RFP</a:t>
          </a:r>
          <a:r>
            <a:rPr lang="en-US" sz="1800" kern="1200" spc="-73">
              <a:solidFill>
                <a:schemeClr val="tx1"/>
              </a:solidFill>
              <a:latin typeface="+mj-lt"/>
              <a:cs typeface="Georgia"/>
            </a:rPr>
            <a:t> </a:t>
          </a:r>
          <a:r>
            <a:rPr lang="en-US" sz="1800" kern="1200">
              <a:solidFill>
                <a:schemeClr val="tx1"/>
              </a:solidFill>
              <a:latin typeface="+mj-lt"/>
              <a:cs typeface="Georgia"/>
            </a:rPr>
            <a:t>or</a:t>
          </a:r>
          <a:r>
            <a:rPr lang="en-US" sz="1800" kern="1200" spc="-73">
              <a:solidFill>
                <a:schemeClr val="tx1"/>
              </a:solidFill>
              <a:latin typeface="+mj-lt"/>
              <a:cs typeface="Georgia"/>
            </a:rPr>
            <a:t> </a:t>
          </a:r>
          <a:r>
            <a:rPr lang="en-US" sz="1800" kern="1200" spc="-12">
              <a:solidFill>
                <a:schemeClr val="tx1"/>
              </a:solidFill>
              <a:latin typeface="+mj-lt"/>
              <a:cs typeface="Georgia"/>
            </a:rPr>
            <a:t>RFQ.</a:t>
          </a:r>
          <a:endParaRPr lang="en-US" sz="1800" kern="1200">
            <a:solidFill>
              <a:schemeClr val="tx1"/>
            </a:solidFill>
            <a:latin typeface="+mj-lt"/>
          </a:endParaRPr>
        </a:p>
        <a:p>
          <a:pPr marL="171450" lvl="1" indent="-171450" algn="l" defTabSz="800100">
            <a:lnSpc>
              <a:spcPct val="90000"/>
            </a:lnSpc>
            <a:spcBef>
              <a:spcPct val="0"/>
            </a:spcBef>
            <a:spcAft>
              <a:spcPct val="15000"/>
            </a:spcAft>
            <a:buChar char="•"/>
          </a:pPr>
          <a:r>
            <a:rPr lang="en-US" sz="1800" kern="1200">
              <a:solidFill>
                <a:schemeClr val="tx1"/>
              </a:solidFill>
              <a:latin typeface="+mj-lt"/>
              <a:cs typeface="Georgia"/>
            </a:rPr>
            <a:t>Allow</a:t>
          </a:r>
          <a:r>
            <a:rPr lang="en-US" sz="1800" kern="1200" spc="-9">
              <a:solidFill>
                <a:schemeClr val="tx1"/>
              </a:solidFill>
              <a:latin typeface="+mj-lt"/>
              <a:cs typeface="Georgia"/>
            </a:rPr>
            <a:t> </a:t>
          </a:r>
          <a:r>
            <a:rPr lang="en-US" sz="1800" kern="1200">
              <a:solidFill>
                <a:schemeClr val="tx1"/>
              </a:solidFill>
              <a:latin typeface="+mj-lt"/>
              <a:cs typeface="Georgia"/>
            </a:rPr>
            <a:t>30</a:t>
          </a:r>
          <a:r>
            <a:rPr lang="en-US" sz="1800" kern="1200" spc="-12">
              <a:solidFill>
                <a:schemeClr val="tx1"/>
              </a:solidFill>
              <a:latin typeface="+mj-lt"/>
              <a:cs typeface="Georgia"/>
            </a:rPr>
            <a:t> </a:t>
          </a:r>
          <a:r>
            <a:rPr lang="en-US" sz="1800" kern="1200">
              <a:solidFill>
                <a:schemeClr val="tx1"/>
              </a:solidFill>
              <a:latin typeface="+mj-lt"/>
              <a:cs typeface="Georgia"/>
            </a:rPr>
            <a:t>days</a:t>
          </a:r>
          <a:r>
            <a:rPr lang="en-US" sz="1800" kern="1200" spc="3">
              <a:solidFill>
                <a:schemeClr val="tx1"/>
              </a:solidFill>
              <a:latin typeface="+mj-lt"/>
              <a:cs typeface="Georgia"/>
            </a:rPr>
            <a:t> </a:t>
          </a:r>
          <a:r>
            <a:rPr lang="en-US" sz="1800" kern="1200">
              <a:solidFill>
                <a:schemeClr val="tx1"/>
              </a:solidFill>
              <a:latin typeface="+mj-lt"/>
              <a:cs typeface="Georgia"/>
            </a:rPr>
            <a:t>for</a:t>
          </a:r>
          <a:r>
            <a:rPr lang="en-US" sz="1800" kern="1200" spc="-12">
              <a:solidFill>
                <a:schemeClr val="tx1"/>
              </a:solidFill>
              <a:latin typeface="+mj-lt"/>
              <a:cs typeface="Georgia"/>
            </a:rPr>
            <a:t> </a:t>
          </a:r>
          <a:r>
            <a:rPr lang="en-US" sz="1800" kern="1200" spc="-6">
              <a:solidFill>
                <a:schemeClr val="tx1"/>
              </a:solidFill>
              <a:latin typeface="+mj-lt"/>
              <a:cs typeface="Georgia"/>
            </a:rPr>
            <a:t>responses</a:t>
          </a:r>
          <a:endParaRPr lang="en-US" sz="1800" kern="1200">
            <a:solidFill>
              <a:schemeClr val="tx1"/>
            </a:solidFill>
            <a:latin typeface="+mj-lt"/>
            <a:cs typeface="Georgia"/>
          </a:endParaRPr>
        </a:p>
        <a:p>
          <a:pPr marL="171450" lvl="1" indent="-171450" algn="l" defTabSz="800100">
            <a:lnSpc>
              <a:spcPct val="90000"/>
            </a:lnSpc>
            <a:spcBef>
              <a:spcPct val="0"/>
            </a:spcBef>
            <a:spcAft>
              <a:spcPct val="15000"/>
            </a:spcAft>
            <a:buChar char="•"/>
          </a:pPr>
          <a:r>
            <a:rPr lang="en-US" sz="1800" kern="1200">
              <a:solidFill>
                <a:schemeClr val="tx1"/>
              </a:solidFill>
              <a:latin typeface="+mj-lt"/>
              <a:cs typeface="Georgia"/>
            </a:rPr>
            <a:t>If</a:t>
          </a:r>
          <a:r>
            <a:rPr lang="en-US" sz="1800" kern="1200" spc="-12">
              <a:solidFill>
                <a:schemeClr val="tx1"/>
              </a:solidFill>
              <a:latin typeface="+mj-lt"/>
              <a:cs typeface="Georgia"/>
            </a:rPr>
            <a:t> </a:t>
          </a:r>
          <a:r>
            <a:rPr lang="en-US" sz="1800" kern="1200">
              <a:solidFill>
                <a:schemeClr val="tx1"/>
              </a:solidFill>
              <a:latin typeface="+mj-lt"/>
              <a:cs typeface="Georgia"/>
            </a:rPr>
            <a:t>equal</a:t>
          </a:r>
          <a:r>
            <a:rPr lang="en-US" sz="1800" kern="1200" spc="-9">
              <a:solidFill>
                <a:schemeClr val="tx1"/>
              </a:solidFill>
              <a:latin typeface="+mj-lt"/>
              <a:cs typeface="Georgia"/>
            </a:rPr>
            <a:t> </a:t>
          </a:r>
          <a:r>
            <a:rPr lang="en-US" sz="1800" kern="1200">
              <a:solidFill>
                <a:schemeClr val="tx1"/>
              </a:solidFill>
              <a:latin typeface="+mj-lt"/>
              <a:cs typeface="Georgia"/>
            </a:rPr>
            <a:t>to</a:t>
          </a:r>
          <a:r>
            <a:rPr lang="en-US" sz="1800" kern="1200" spc="-9">
              <a:solidFill>
                <a:schemeClr val="tx1"/>
              </a:solidFill>
              <a:latin typeface="+mj-lt"/>
              <a:cs typeface="Georgia"/>
            </a:rPr>
            <a:t> </a:t>
          </a:r>
          <a:r>
            <a:rPr lang="en-US" sz="1800" kern="1200">
              <a:solidFill>
                <a:schemeClr val="tx1"/>
              </a:solidFill>
              <a:latin typeface="+mj-lt"/>
              <a:cs typeface="Georgia"/>
            </a:rPr>
            <a:t>or</a:t>
          </a:r>
          <a:r>
            <a:rPr lang="en-US" sz="1800" kern="1200" spc="-9">
              <a:solidFill>
                <a:schemeClr val="tx1"/>
              </a:solidFill>
              <a:latin typeface="+mj-lt"/>
              <a:cs typeface="Georgia"/>
            </a:rPr>
            <a:t> </a:t>
          </a:r>
          <a:r>
            <a:rPr lang="en-US" sz="1800" kern="1200">
              <a:solidFill>
                <a:schemeClr val="tx1"/>
              </a:solidFill>
              <a:latin typeface="+mj-lt"/>
              <a:cs typeface="Georgia"/>
            </a:rPr>
            <a:t>greater</a:t>
          </a:r>
          <a:r>
            <a:rPr lang="en-US" sz="1800" kern="1200" spc="-3">
              <a:solidFill>
                <a:schemeClr val="tx1"/>
              </a:solidFill>
              <a:latin typeface="+mj-lt"/>
              <a:cs typeface="Georgia"/>
            </a:rPr>
            <a:t> </a:t>
          </a:r>
          <a:r>
            <a:rPr lang="en-US" sz="1800" kern="1200">
              <a:solidFill>
                <a:schemeClr val="tx1"/>
              </a:solidFill>
              <a:latin typeface="+mj-lt"/>
              <a:cs typeface="Georgia"/>
            </a:rPr>
            <a:t>than</a:t>
          </a:r>
          <a:r>
            <a:rPr lang="en-US" sz="1800" kern="1200" spc="-15">
              <a:solidFill>
                <a:schemeClr val="tx1"/>
              </a:solidFill>
              <a:latin typeface="+mj-lt"/>
              <a:cs typeface="Georgia"/>
            </a:rPr>
            <a:t> </a:t>
          </a:r>
          <a:r>
            <a:rPr lang="en-US" sz="1800" kern="1200">
              <a:solidFill>
                <a:schemeClr val="tx1"/>
              </a:solidFill>
              <a:latin typeface="+mj-lt"/>
              <a:cs typeface="Georgia"/>
            </a:rPr>
            <a:t>$100,000</a:t>
          </a:r>
          <a:r>
            <a:rPr lang="en-US" sz="1800" kern="1200" spc="-15">
              <a:solidFill>
                <a:schemeClr val="tx1"/>
              </a:solidFill>
              <a:latin typeface="+mj-lt"/>
              <a:cs typeface="Georgia"/>
            </a:rPr>
            <a:t> </a:t>
          </a:r>
          <a:r>
            <a:rPr lang="en-US" sz="1800" kern="1200">
              <a:solidFill>
                <a:schemeClr val="tx1"/>
              </a:solidFill>
              <a:latin typeface="+mj-lt"/>
              <a:cs typeface="Georgia"/>
            </a:rPr>
            <a:t>place</a:t>
          </a:r>
          <a:r>
            <a:rPr lang="en-US" sz="1800" kern="1200" spc="-9">
              <a:solidFill>
                <a:schemeClr val="tx1"/>
              </a:solidFill>
              <a:latin typeface="+mj-lt"/>
              <a:cs typeface="Georgia"/>
            </a:rPr>
            <a:t> </a:t>
          </a:r>
          <a:r>
            <a:rPr lang="en-US" sz="1800" kern="1200">
              <a:solidFill>
                <a:schemeClr val="tx1"/>
              </a:solidFill>
              <a:latin typeface="+mj-lt"/>
              <a:cs typeface="Georgia"/>
            </a:rPr>
            <a:t>on</a:t>
          </a:r>
          <a:r>
            <a:rPr lang="en-US" sz="1800" kern="1200" spc="-6">
              <a:solidFill>
                <a:schemeClr val="tx1"/>
              </a:solidFill>
              <a:latin typeface="+mj-lt"/>
              <a:cs typeface="Georgia"/>
            </a:rPr>
            <a:t> Georgia’s </a:t>
          </a:r>
          <a:r>
            <a:rPr lang="en-US" sz="1800" kern="1200">
              <a:solidFill>
                <a:schemeClr val="tx1"/>
              </a:solidFill>
              <a:latin typeface="+mj-lt"/>
              <a:cs typeface="Georgia"/>
            </a:rPr>
            <a:t>Procurement</a:t>
          </a:r>
          <a:r>
            <a:rPr lang="en-US" sz="1800" kern="1200" spc="-18">
              <a:solidFill>
                <a:schemeClr val="tx1"/>
              </a:solidFill>
              <a:latin typeface="+mj-lt"/>
              <a:cs typeface="Georgia"/>
            </a:rPr>
            <a:t> </a:t>
          </a:r>
          <a:r>
            <a:rPr lang="en-US" sz="1800" kern="1200">
              <a:solidFill>
                <a:schemeClr val="tx1"/>
              </a:solidFill>
              <a:latin typeface="+mj-lt"/>
              <a:cs typeface="Georgia"/>
            </a:rPr>
            <a:t>Registry,</a:t>
          </a:r>
          <a:r>
            <a:rPr lang="en-US" sz="1800" kern="1200" spc="-6">
              <a:solidFill>
                <a:schemeClr val="tx1"/>
              </a:solidFill>
              <a:latin typeface="+mj-lt"/>
              <a:cs typeface="Georgia"/>
            </a:rPr>
            <a:t> </a:t>
          </a:r>
          <a:r>
            <a:rPr lang="en-US" sz="1800" kern="1200">
              <a:solidFill>
                <a:schemeClr val="tx1"/>
              </a:solidFill>
              <a:latin typeface="+mj-lt"/>
              <a:cs typeface="Georgia"/>
            </a:rPr>
            <a:t>(HB</a:t>
          </a:r>
          <a:r>
            <a:rPr lang="en-US" sz="1800" kern="1200" spc="-12">
              <a:solidFill>
                <a:schemeClr val="tx1"/>
              </a:solidFill>
              <a:latin typeface="+mj-lt"/>
              <a:cs typeface="Georgia"/>
            </a:rPr>
            <a:t> 322)</a:t>
          </a:r>
          <a:endParaRPr lang="en-US" sz="1800" kern="1200">
            <a:solidFill>
              <a:schemeClr val="tx1"/>
            </a:solidFill>
            <a:latin typeface="+mj-lt"/>
            <a:cs typeface="Georgia"/>
          </a:endParaRPr>
        </a:p>
      </dsp:txBody>
      <dsp:txXfrm rot="-5400000">
        <a:off x="980733" y="3831940"/>
        <a:ext cx="10123483" cy="8217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0CD22-6087-46EF-8642-132369CABA29}">
      <dsp:nvSpPr>
        <dsp:cNvPr id="0" name=""/>
        <dsp:cNvSpPr/>
      </dsp:nvSpPr>
      <dsp:spPr>
        <a:xfrm rot="5400000">
          <a:off x="-218194" y="221483"/>
          <a:ext cx="1454631" cy="101824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solidFill>
                <a:schemeClr val="tx1"/>
              </a:solidFill>
            </a:rPr>
            <a:t>5</a:t>
          </a:r>
        </a:p>
      </dsp:txBody>
      <dsp:txXfrm rot="-5400000">
        <a:off x="2" y="512409"/>
        <a:ext cx="1018241" cy="436390"/>
      </dsp:txXfrm>
    </dsp:sp>
    <dsp:sp modelId="{1F1C7B76-BA9D-4D5A-91F4-19D5F2771D43}">
      <dsp:nvSpPr>
        <dsp:cNvPr id="0" name=""/>
        <dsp:cNvSpPr/>
      </dsp:nvSpPr>
      <dsp:spPr>
        <a:xfrm rot="5400000">
          <a:off x="5615046" y="-4593515"/>
          <a:ext cx="946007" cy="1013961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US" sz="1800" kern="1200">
              <a:solidFill>
                <a:schemeClr val="tx1"/>
              </a:solidFill>
              <a:latin typeface="+mj-lt"/>
              <a:cs typeface="Georgia"/>
            </a:rPr>
            <a:t>Distribute</a:t>
          </a:r>
          <a:r>
            <a:rPr lang="en-US" sz="1800" kern="1200" spc="-3">
              <a:solidFill>
                <a:schemeClr val="tx1"/>
              </a:solidFill>
              <a:latin typeface="+mj-lt"/>
              <a:cs typeface="Georgia"/>
            </a:rPr>
            <a:t> </a:t>
          </a:r>
          <a:r>
            <a:rPr lang="en-US" sz="1800" kern="1200">
              <a:solidFill>
                <a:schemeClr val="tx1"/>
              </a:solidFill>
              <a:latin typeface="+mj-lt"/>
              <a:cs typeface="Georgia"/>
            </a:rPr>
            <a:t>the</a:t>
          </a:r>
          <a:r>
            <a:rPr lang="en-US" sz="1800" kern="1200" spc="-3">
              <a:solidFill>
                <a:schemeClr val="tx1"/>
              </a:solidFill>
              <a:latin typeface="+mj-lt"/>
              <a:cs typeface="Georgia"/>
            </a:rPr>
            <a:t> </a:t>
          </a:r>
          <a:r>
            <a:rPr lang="en-US" sz="1800" kern="1200">
              <a:solidFill>
                <a:schemeClr val="tx1"/>
              </a:solidFill>
              <a:latin typeface="+mj-lt"/>
              <a:cs typeface="Georgia"/>
            </a:rPr>
            <a:t>RFP</a:t>
          </a:r>
          <a:r>
            <a:rPr lang="en-US" sz="1800" kern="1200" spc="-9">
              <a:solidFill>
                <a:schemeClr val="tx1"/>
              </a:solidFill>
              <a:latin typeface="+mj-lt"/>
              <a:cs typeface="Georgia"/>
            </a:rPr>
            <a:t> </a:t>
          </a:r>
          <a:r>
            <a:rPr lang="en-US" sz="1800" kern="1200">
              <a:solidFill>
                <a:schemeClr val="tx1"/>
              </a:solidFill>
              <a:latin typeface="+mj-lt"/>
              <a:cs typeface="Georgia"/>
            </a:rPr>
            <a:t>or RFQ</a:t>
          </a:r>
          <a:r>
            <a:rPr lang="en-US" sz="1800" kern="1200" spc="-9">
              <a:solidFill>
                <a:schemeClr val="tx1"/>
              </a:solidFill>
              <a:latin typeface="+mj-lt"/>
              <a:cs typeface="Georgia"/>
            </a:rPr>
            <a:t> </a:t>
          </a:r>
          <a:r>
            <a:rPr lang="en-US" sz="1800" kern="1200">
              <a:solidFill>
                <a:schemeClr val="tx1"/>
              </a:solidFill>
              <a:latin typeface="+mj-lt"/>
              <a:cs typeface="Georgia"/>
            </a:rPr>
            <a:t>to</a:t>
          </a:r>
          <a:r>
            <a:rPr lang="en-US" sz="1800" kern="1200" spc="-6">
              <a:solidFill>
                <a:schemeClr val="tx1"/>
              </a:solidFill>
              <a:latin typeface="+mj-lt"/>
              <a:cs typeface="Georgia"/>
            </a:rPr>
            <a:t> </a:t>
          </a:r>
          <a:r>
            <a:rPr lang="en-US" sz="1800" kern="1200">
              <a:solidFill>
                <a:schemeClr val="tx1"/>
              </a:solidFill>
              <a:latin typeface="+mj-lt"/>
              <a:cs typeface="Georgia"/>
            </a:rPr>
            <a:t>known</a:t>
          </a:r>
          <a:r>
            <a:rPr lang="en-US" sz="1800" kern="1200" spc="-6">
              <a:solidFill>
                <a:schemeClr val="tx1"/>
              </a:solidFill>
              <a:latin typeface="+mj-lt"/>
              <a:cs typeface="Georgia"/>
            </a:rPr>
            <a:t> providers</a:t>
          </a:r>
          <a:endParaRPr lang="en-US" sz="1800" kern="1200">
            <a:solidFill>
              <a:schemeClr val="tx1"/>
            </a:solidFill>
            <a:latin typeface="+mj-lt"/>
          </a:endParaRPr>
        </a:p>
        <a:p>
          <a:pPr marL="342900" lvl="2" indent="-171450" algn="l" defTabSz="800100">
            <a:lnSpc>
              <a:spcPct val="90000"/>
            </a:lnSpc>
            <a:spcBef>
              <a:spcPct val="0"/>
            </a:spcBef>
            <a:spcAft>
              <a:spcPct val="15000"/>
            </a:spcAft>
            <a:buFont typeface="Arial" panose="020B0604020202020204" pitchFamily="34" charset="0"/>
            <a:buChar char="•"/>
          </a:pPr>
          <a:r>
            <a:rPr lang="en-US" sz="1800" kern="1200" spc="-6">
              <a:solidFill>
                <a:schemeClr val="tx1"/>
              </a:solidFill>
              <a:latin typeface="+mj-lt"/>
              <a:cs typeface="Georgia"/>
            </a:rPr>
            <a:t>Consultants/Administrators </a:t>
          </a:r>
          <a:r>
            <a:rPr lang="en-US" sz="1800" kern="1200" spc="-12">
              <a:solidFill>
                <a:schemeClr val="tx1"/>
              </a:solidFill>
              <a:latin typeface="+mj-lt"/>
              <a:cs typeface="Georgia"/>
            </a:rPr>
            <a:t>sent </a:t>
          </a:r>
          <a:r>
            <a:rPr lang="en-US" sz="1800" kern="1200" spc="-15">
              <a:solidFill>
                <a:schemeClr val="tx1"/>
              </a:solidFill>
              <a:latin typeface="+mj-lt"/>
              <a:cs typeface="Georgia"/>
            </a:rPr>
            <a:t>to at </a:t>
          </a:r>
          <a:r>
            <a:rPr lang="en-US" sz="1800" kern="1200" spc="-6">
              <a:solidFill>
                <a:schemeClr val="tx1"/>
              </a:solidFill>
              <a:latin typeface="+mj-lt"/>
              <a:cs typeface="Georgia"/>
            </a:rPr>
            <a:t>least seven </a:t>
          </a:r>
          <a:r>
            <a:rPr lang="en-US" sz="1800" kern="1200" spc="-15">
              <a:solidFill>
                <a:schemeClr val="tx1"/>
              </a:solidFill>
              <a:latin typeface="+mj-lt"/>
              <a:cs typeface="Georgia"/>
            </a:rPr>
            <a:t>(7)</a:t>
          </a:r>
          <a:r>
            <a:rPr lang="en-US" sz="1800" kern="1200">
              <a:solidFill>
                <a:schemeClr val="tx1"/>
              </a:solidFill>
              <a:latin typeface="+mj-lt"/>
              <a:cs typeface="Georgia"/>
            </a:rPr>
            <a:t> </a:t>
          </a:r>
          <a:r>
            <a:rPr lang="en-US" sz="1800" kern="1200" spc="-6">
              <a:solidFill>
                <a:schemeClr val="tx1"/>
              </a:solidFill>
              <a:latin typeface="+mj-lt"/>
              <a:cs typeface="Georgia"/>
            </a:rPr>
            <a:t>known providers</a:t>
          </a:r>
          <a:endParaRPr lang="en-US" sz="1800" kern="1200">
            <a:solidFill>
              <a:schemeClr val="tx1"/>
            </a:solidFill>
            <a:latin typeface="+mj-lt"/>
            <a:cs typeface="Georgia"/>
          </a:endParaRPr>
        </a:p>
        <a:p>
          <a:pPr marL="342900" lvl="2" indent="-171450" algn="l" defTabSz="800100">
            <a:lnSpc>
              <a:spcPct val="90000"/>
            </a:lnSpc>
            <a:spcBef>
              <a:spcPct val="0"/>
            </a:spcBef>
            <a:spcAft>
              <a:spcPct val="15000"/>
            </a:spcAft>
            <a:buFont typeface="Arial" panose="020B0604020202020204" pitchFamily="34" charset="0"/>
            <a:buChar char="•"/>
          </a:pPr>
          <a:r>
            <a:rPr lang="en-US" sz="1800" kern="1200" spc="-6">
              <a:solidFill>
                <a:schemeClr val="tx1"/>
              </a:solidFill>
              <a:latin typeface="+mj-lt"/>
              <a:cs typeface="Georgia"/>
            </a:rPr>
            <a:t>Engineering/architectural </a:t>
          </a:r>
          <a:r>
            <a:rPr lang="en-US" sz="1800" kern="1200" spc="-12">
              <a:solidFill>
                <a:schemeClr val="tx1"/>
              </a:solidFill>
              <a:latin typeface="+mj-lt"/>
              <a:cs typeface="Georgia"/>
            </a:rPr>
            <a:t>sent </a:t>
          </a:r>
          <a:r>
            <a:rPr lang="en-US" sz="1800" kern="1200" spc="-15">
              <a:solidFill>
                <a:schemeClr val="tx1"/>
              </a:solidFill>
              <a:latin typeface="+mj-lt"/>
              <a:cs typeface="Georgia"/>
            </a:rPr>
            <a:t>to at </a:t>
          </a:r>
          <a:r>
            <a:rPr lang="en-US" sz="1800" kern="1200" spc="-6">
              <a:solidFill>
                <a:schemeClr val="tx1"/>
              </a:solidFill>
              <a:latin typeface="+mj-lt"/>
              <a:cs typeface="Georgia"/>
            </a:rPr>
            <a:t>least </a:t>
          </a:r>
          <a:r>
            <a:rPr lang="en-US" sz="1800" kern="1200" spc="-15">
              <a:solidFill>
                <a:schemeClr val="tx1"/>
              </a:solidFill>
              <a:latin typeface="+mj-lt"/>
              <a:cs typeface="Georgia"/>
            </a:rPr>
            <a:t>ten </a:t>
          </a:r>
          <a:r>
            <a:rPr lang="en-US" sz="1800" kern="1200" spc="-12">
              <a:solidFill>
                <a:schemeClr val="tx1"/>
              </a:solidFill>
              <a:latin typeface="+mj-lt"/>
              <a:cs typeface="Georgia"/>
            </a:rPr>
            <a:t>(10) known </a:t>
          </a:r>
          <a:r>
            <a:rPr lang="en-US" sz="1800" kern="1200" spc="-6">
              <a:solidFill>
                <a:schemeClr val="tx1"/>
              </a:solidFill>
              <a:latin typeface="+mj-lt"/>
              <a:cs typeface="Georgia"/>
            </a:rPr>
            <a:t>providers</a:t>
          </a:r>
          <a:endParaRPr lang="en-US" sz="1800" kern="1200">
            <a:solidFill>
              <a:schemeClr val="tx1"/>
            </a:solidFill>
            <a:latin typeface="+mj-lt"/>
            <a:cs typeface="Georgia"/>
          </a:endParaRPr>
        </a:p>
        <a:p>
          <a:pPr marL="514350" lvl="3" indent="-171450" algn="l" defTabSz="800100">
            <a:lnSpc>
              <a:spcPct val="90000"/>
            </a:lnSpc>
            <a:spcBef>
              <a:spcPct val="0"/>
            </a:spcBef>
            <a:spcAft>
              <a:spcPct val="15000"/>
            </a:spcAft>
            <a:buFont typeface="Wingdings" panose="05000000000000000000" pitchFamily="2" charset="2"/>
            <a:buChar char="§"/>
          </a:pPr>
          <a:r>
            <a:rPr lang="en-US" sz="1800" kern="1200">
              <a:solidFill>
                <a:schemeClr val="tx1"/>
              </a:solidFill>
              <a:latin typeface="+mj-lt"/>
              <a:cs typeface="Georgia"/>
            </a:rPr>
            <a:t> Email</a:t>
          </a:r>
          <a:r>
            <a:rPr lang="en-US" sz="1800" kern="1200" spc="115">
              <a:solidFill>
                <a:schemeClr val="tx1"/>
              </a:solidFill>
              <a:latin typeface="+mj-lt"/>
              <a:cs typeface="Georgia"/>
            </a:rPr>
            <a:t> </a:t>
          </a:r>
          <a:r>
            <a:rPr lang="en-US" sz="1800" kern="1200">
              <a:solidFill>
                <a:schemeClr val="tx1"/>
              </a:solidFill>
              <a:latin typeface="+mj-lt"/>
              <a:cs typeface="Georgia"/>
            </a:rPr>
            <a:t>delivery</a:t>
          </a:r>
          <a:r>
            <a:rPr lang="en-US" sz="1800" kern="1200" spc="109">
              <a:solidFill>
                <a:schemeClr val="tx1"/>
              </a:solidFill>
              <a:latin typeface="+mj-lt"/>
              <a:cs typeface="Georgia"/>
            </a:rPr>
            <a:t> </a:t>
          </a:r>
          <a:r>
            <a:rPr lang="en-US" sz="1800" kern="1200" spc="-30">
              <a:solidFill>
                <a:schemeClr val="tx1"/>
              </a:solidFill>
              <a:latin typeface="+mj-lt"/>
              <a:cs typeface="Georgia"/>
            </a:rPr>
            <a:t>– </a:t>
          </a:r>
          <a:r>
            <a:rPr lang="en-US" sz="1800" kern="1200">
              <a:solidFill>
                <a:schemeClr val="tx1"/>
              </a:solidFill>
              <a:latin typeface="+mj-lt"/>
              <a:cs typeface="Georgia"/>
            </a:rPr>
            <a:t>use</a:t>
          </a:r>
          <a:r>
            <a:rPr lang="en-US" sz="1800" kern="1200" spc="100">
              <a:solidFill>
                <a:schemeClr val="tx1"/>
              </a:solidFill>
              <a:latin typeface="+mj-lt"/>
              <a:cs typeface="Georgia"/>
            </a:rPr>
            <a:t> </a:t>
          </a:r>
          <a:r>
            <a:rPr lang="en-US" sz="1800" kern="1200">
              <a:solidFill>
                <a:schemeClr val="tx1"/>
              </a:solidFill>
              <a:latin typeface="+mj-lt"/>
              <a:cs typeface="Georgia"/>
            </a:rPr>
            <a:t>Request</a:t>
          </a:r>
          <a:r>
            <a:rPr lang="en-US" sz="1800" kern="1200" spc="103">
              <a:solidFill>
                <a:schemeClr val="tx1"/>
              </a:solidFill>
              <a:latin typeface="+mj-lt"/>
              <a:cs typeface="Georgia"/>
            </a:rPr>
            <a:t> </a:t>
          </a:r>
          <a:r>
            <a:rPr lang="en-US" sz="1800" kern="1200">
              <a:solidFill>
                <a:schemeClr val="tx1"/>
              </a:solidFill>
              <a:latin typeface="+mj-lt"/>
              <a:cs typeface="Georgia"/>
            </a:rPr>
            <a:t>Delivery</a:t>
          </a:r>
          <a:r>
            <a:rPr lang="en-US" sz="1800" kern="1200" spc="106">
              <a:solidFill>
                <a:schemeClr val="tx1"/>
              </a:solidFill>
              <a:latin typeface="+mj-lt"/>
              <a:cs typeface="Georgia"/>
            </a:rPr>
            <a:t> </a:t>
          </a:r>
          <a:r>
            <a:rPr lang="en-US" sz="1800" kern="1200">
              <a:solidFill>
                <a:schemeClr val="tx1"/>
              </a:solidFill>
              <a:latin typeface="+mj-lt"/>
              <a:cs typeface="Georgia"/>
            </a:rPr>
            <a:t>Receipt</a:t>
          </a:r>
          <a:r>
            <a:rPr lang="en-US" sz="1800" kern="1200" spc="106">
              <a:solidFill>
                <a:schemeClr val="tx1"/>
              </a:solidFill>
              <a:latin typeface="+mj-lt"/>
              <a:cs typeface="Georgia"/>
            </a:rPr>
            <a:t> </a:t>
          </a:r>
          <a:r>
            <a:rPr lang="en-US" sz="1800" kern="1200">
              <a:solidFill>
                <a:schemeClr val="tx1"/>
              </a:solidFill>
              <a:latin typeface="+mj-lt"/>
              <a:cs typeface="Georgia"/>
            </a:rPr>
            <a:t>&amp;</a:t>
          </a:r>
          <a:r>
            <a:rPr lang="en-US" sz="1800" kern="1200" spc="103">
              <a:solidFill>
                <a:schemeClr val="tx1"/>
              </a:solidFill>
              <a:latin typeface="+mj-lt"/>
              <a:cs typeface="Georgia"/>
            </a:rPr>
            <a:t> </a:t>
          </a:r>
          <a:r>
            <a:rPr lang="en-US" sz="1800" kern="1200">
              <a:solidFill>
                <a:schemeClr val="tx1"/>
              </a:solidFill>
              <a:latin typeface="+mj-lt"/>
              <a:cs typeface="Georgia"/>
            </a:rPr>
            <a:t>Request</a:t>
          </a:r>
          <a:r>
            <a:rPr lang="en-US" sz="1800" kern="1200" spc="103">
              <a:solidFill>
                <a:schemeClr val="tx1"/>
              </a:solidFill>
              <a:latin typeface="+mj-lt"/>
              <a:cs typeface="Georgia"/>
            </a:rPr>
            <a:t> </a:t>
          </a:r>
          <a:r>
            <a:rPr lang="en-US" sz="1800" kern="1200" spc="-12">
              <a:solidFill>
                <a:schemeClr val="tx1"/>
              </a:solidFill>
              <a:latin typeface="+mj-lt"/>
              <a:cs typeface="Georgia"/>
            </a:rPr>
            <a:t>Read </a:t>
          </a:r>
          <a:r>
            <a:rPr lang="en-US" sz="1800" kern="1200" spc="-6">
              <a:solidFill>
                <a:schemeClr val="tx1"/>
              </a:solidFill>
              <a:latin typeface="+mj-lt"/>
              <a:cs typeface="Georgia"/>
            </a:rPr>
            <a:t>Receipt / </a:t>
          </a:r>
          <a:r>
            <a:rPr lang="en-US" sz="1800" kern="1200">
              <a:solidFill>
                <a:schemeClr val="tx1"/>
              </a:solidFill>
              <a:latin typeface="+mj-lt"/>
              <a:cs typeface="Georgia"/>
            </a:rPr>
            <a:t> Mail</a:t>
          </a:r>
          <a:r>
            <a:rPr lang="en-US" sz="1800" kern="1200" spc="-15">
              <a:solidFill>
                <a:schemeClr val="tx1"/>
              </a:solidFill>
              <a:latin typeface="+mj-lt"/>
              <a:cs typeface="Georgia"/>
            </a:rPr>
            <a:t> </a:t>
          </a:r>
          <a:r>
            <a:rPr lang="en-US" sz="1800" kern="1200">
              <a:solidFill>
                <a:schemeClr val="tx1"/>
              </a:solidFill>
              <a:latin typeface="+mj-lt"/>
              <a:cs typeface="Georgia"/>
            </a:rPr>
            <a:t>delivery</a:t>
          </a:r>
          <a:r>
            <a:rPr lang="en-US" sz="1800" kern="1200" spc="-3">
              <a:solidFill>
                <a:schemeClr val="tx1"/>
              </a:solidFill>
              <a:latin typeface="+mj-lt"/>
              <a:cs typeface="Georgia"/>
            </a:rPr>
            <a:t> </a:t>
          </a:r>
          <a:r>
            <a:rPr lang="en-US" sz="1800" kern="1200">
              <a:solidFill>
                <a:schemeClr val="tx1"/>
              </a:solidFill>
              <a:latin typeface="+mj-lt"/>
              <a:cs typeface="Georgia"/>
            </a:rPr>
            <a:t>–</a:t>
          </a:r>
          <a:r>
            <a:rPr lang="en-US" sz="1800" kern="1200" spc="-9">
              <a:solidFill>
                <a:schemeClr val="tx1"/>
              </a:solidFill>
              <a:latin typeface="+mj-lt"/>
              <a:cs typeface="Georgia"/>
            </a:rPr>
            <a:t> </a:t>
          </a:r>
          <a:r>
            <a:rPr lang="en-US" sz="1800" kern="1200">
              <a:solidFill>
                <a:schemeClr val="tx1"/>
              </a:solidFill>
              <a:latin typeface="+mj-lt"/>
              <a:cs typeface="Georgia"/>
            </a:rPr>
            <a:t>send</a:t>
          </a:r>
          <a:r>
            <a:rPr lang="en-US" sz="1800" kern="1200" spc="-9">
              <a:solidFill>
                <a:schemeClr val="tx1"/>
              </a:solidFill>
              <a:latin typeface="+mj-lt"/>
              <a:cs typeface="Georgia"/>
            </a:rPr>
            <a:t> </a:t>
          </a:r>
          <a:r>
            <a:rPr lang="en-US" sz="1800" kern="1200">
              <a:solidFill>
                <a:schemeClr val="tx1"/>
              </a:solidFill>
              <a:latin typeface="+mj-lt"/>
              <a:cs typeface="Georgia"/>
            </a:rPr>
            <a:t>Certified</a:t>
          </a:r>
          <a:r>
            <a:rPr lang="en-US" sz="1800" kern="1200" spc="-6">
              <a:solidFill>
                <a:schemeClr val="tx1"/>
              </a:solidFill>
              <a:latin typeface="+mj-lt"/>
              <a:cs typeface="Georgia"/>
            </a:rPr>
            <a:t> </a:t>
          </a:r>
          <a:r>
            <a:rPr lang="en-US" sz="1800" kern="1200">
              <a:solidFill>
                <a:schemeClr val="tx1"/>
              </a:solidFill>
              <a:latin typeface="+mj-lt"/>
              <a:cs typeface="Georgia"/>
            </a:rPr>
            <a:t>Return</a:t>
          </a:r>
          <a:r>
            <a:rPr lang="en-US" sz="1800" kern="1200" spc="-15">
              <a:solidFill>
                <a:schemeClr val="tx1"/>
              </a:solidFill>
              <a:latin typeface="+mj-lt"/>
              <a:cs typeface="Georgia"/>
            </a:rPr>
            <a:t> </a:t>
          </a:r>
          <a:r>
            <a:rPr lang="en-US" sz="1800" kern="1200" spc="-6">
              <a:solidFill>
                <a:schemeClr val="tx1"/>
              </a:solidFill>
              <a:latin typeface="+mj-lt"/>
              <a:cs typeface="Georgia"/>
            </a:rPr>
            <a:t>Receipt</a:t>
          </a:r>
        </a:p>
      </dsp:txBody>
      <dsp:txXfrm rot="-5400000">
        <a:off x="1018242" y="49469"/>
        <a:ext cx="10093436" cy="853647"/>
      </dsp:txXfrm>
    </dsp:sp>
    <dsp:sp modelId="{8DEC4772-29A6-4D3C-AE1B-6CFA0097C51F}">
      <dsp:nvSpPr>
        <dsp:cNvPr id="0" name=""/>
        <dsp:cNvSpPr/>
      </dsp:nvSpPr>
      <dsp:spPr>
        <a:xfrm rot="5400000">
          <a:off x="-218194" y="1532134"/>
          <a:ext cx="1454631" cy="101824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solidFill>
                <a:schemeClr val="tx1"/>
              </a:solidFill>
            </a:rPr>
            <a:t>6</a:t>
          </a:r>
        </a:p>
      </dsp:txBody>
      <dsp:txXfrm rot="-5400000">
        <a:off x="2" y="1823060"/>
        <a:ext cx="1018241" cy="436390"/>
      </dsp:txXfrm>
    </dsp:sp>
    <dsp:sp modelId="{03229FF5-CB20-4737-BB13-613B471A1617}">
      <dsp:nvSpPr>
        <dsp:cNvPr id="0" name=""/>
        <dsp:cNvSpPr/>
      </dsp:nvSpPr>
      <dsp:spPr>
        <a:xfrm rot="5400000">
          <a:off x="5615294" y="-3283113"/>
          <a:ext cx="945510" cy="1013961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US" sz="1800" kern="1200">
              <a:solidFill>
                <a:schemeClr val="tx1"/>
              </a:solidFill>
              <a:latin typeface="+mj-lt"/>
              <a:cs typeface="Georgia"/>
            </a:rPr>
            <a:t>Review</a:t>
          </a:r>
          <a:r>
            <a:rPr lang="en-US" sz="1800" kern="1200" spc="-3">
              <a:solidFill>
                <a:schemeClr val="tx1"/>
              </a:solidFill>
              <a:latin typeface="+mj-lt"/>
              <a:cs typeface="Georgia"/>
            </a:rPr>
            <a:t> </a:t>
          </a:r>
          <a:r>
            <a:rPr lang="en-US" sz="1800" kern="1200">
              <a:solidFill>
                <a:schemeClr val="tx1"/>
              </a:solidFill>
              <a:latin typeface="+mj-lt"/>
              <a:cs typeface="Georgia"/>
            </a:rPr>
            <a:t>&amp; Rate</a:t>
          </a:r>
          <a:r>
            <a:rPr lang="en-US" sz="1800" kern="1200" spc="3">
              <a:solidFill>
                <a:schemeClr val="tx1"/>
              </a:solidFill>
              <a:latin typeface="+mj-lt"/>
              <a:cs typeface="Georgia"/>
            </a:rPr>
            <a:t> </a:t>
          </a:r>
          <a:r>
            <a:rPr lang="en-US" sz="1800" kern="1200" spc="-6">
              <a:solidFill>
                <a:schemeClr val="tx1"/>
              </a:solidFill>
              <a:latin typeface="+mj-lt"/>
              <a:cs typeface="Georgia"/>
            </a:rPr>
            <a:t>Proposals</a:t>
          </a:r>
          <a:endParaRPr lang="en-US" sz="1800" kern="1200">
            <a:solidFill>
              <a:schemeClr val="tx1"/>
            </a:solidFill>
            <a:latin typeface="+mj-lt"/>
          </a:endParaRPr>
        </a:p>
      </dsp:txBody>
      <dsp:txXfrm rot="-5400000">
        <a:off x="1018241" y="1360096"/>
        <a:ext cx="10093460" cy="853198"/>
      </dsp:txXfrm>
    </dsp:sp>
    <dsp:sp modelId="{EE6092C2-738B-4B3A-85D9-223108F5A953}">
      <dsp:nvSpPr>
        <dsp:cNvPr id="0" name=""/>
        <dsp:cNvSpPr/>
      </dsp:nvSpPr>
      <dsp:spPr>
        <a:xfrm rot="5400000">
          <a:off x="-218194" y="2861596"/>
          <a:ext cx="1454631" cy="101824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solidFill>
                <a:schemeClr val="tx1"/>
              </a:solidFill>
            </a:rPr>
            <a:t>7</a:t>
          </a:r>
        </a:p>
      </dsp:txBody>
      <dsp:txXfrm rot="-5400000">
        <a:off x="2" y="3152522"/>
        <a:ext cx="1018241" cy="436390"/>
      </dsp:txXfrm>
    </dsp:sp>
    <dsp:sp modelId="{447E8629-F9B3-4C95-8A9A-A9E7012D7B47}">
      <dsp:nvSpPr>
        <dsp:cNvPr id="0" name=""/>
        <dsp:cNvSpPr/>
      </dsp:nvSpPr>
      <dsp:spPr>
        <a:xfrm rot="5400000">
          <a:off x="5596483" y="-1953651"/>
          <a:ext cx="983132" cy="1013961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US" sz="1800" kern="1200">
              <a:solidFill>
                <a:schemeClr val="tx1"/>
              </a:solidFill>
              <a:latin typeface="+mj-lt"/>
              <a:cs typeface="Georgia"/>
            </a:rPr>
            <a:t>Approve</a:t>
          </a:r>
          <a:r>
            <a:rPr lang="en-US" sz="1800" kern="1200" spc="6">
              <a:solidFill>
                <a:schemeClr val="tx1"/>
              </a:solidFill>
              <a:latin typeface="+mj-lt"/>
              <a:cs typeface="Georgia"/>
            </a:rPr>
            <a:t> </a:t>
          </a:r>
          <a:r>
            <a:rPr lang="en-US" sz="1800" kern="1200">
              <a:solidFill>
                <a:schemeClr val="tx1"/>
              </a:solidFill>
              <a:latin typeface="+mj-lt"/>
              <a:cs typeface="Georgia"/>
            </a:rPr>
            <a:t>the</a:t>
          </a:r>
          <a:r>
            <a:rPr lang="en-US" sz="1800" kern="1200" spc="3">
              <a:solidFill>
                <a:schemeClr val="tx1"/>
              </a:solidFill>
              <a:latin typeface="+mj-lt"/>
              <a:cs typeface="Georgia"/>
            </a:rPr>
            <a:t> </a:t>
          </a:r>
          <a:r>
            <a:rPr lang="en-US" sz="1800" kern="1200" spc="-6">
              <a:solidFill>
                <a:schemeClr val="tx1"/>
              </a:solidFill>
              <a:latin typeface="+mj-lt"/>
              <a:cs typeface="Georgia"/>
            </a:rPr>
            <a:t>Selection</a:t>
          </a:r>
          <a:endParaRPr lang="en-US" sz="1800" kern="1200">
            <a:solidFill>
              <a:schemeClr val="tx1"/>
            </a:solidFill>
            <a:latin typeface="+mj-lt"/>
            <a:cs typeface="Georgia"/>
          </a:endParaRP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solidFill>
                <a:schemeClr val="tx1"/>
              </a:solidFill>
              <a:latin typeface="+mj-lt"/>
              <a:cs typeface="Georgia"/>
            </a:rPr>
            <a:t>Consult city</a:t>
          </a:r>
          <a:r>
            <a:rPr lang="en-US" sz="1800" kern="1200" spc="3">
              <a:solidFill>
                <a:schemeClr val="tx1"/>
              </a:solidFill>
              <a:latin typeface="+mj-lt"/>
              <a:cs typeface="Georgia"/>
            </a:rPr>
            <a:t> </a:t>
          </a:r>
          <a:r>
            <a:rPr lang="en-US" sz="1800" kern="1200">
              <a:solidFill>
                <a:schemeClr val="tx1"/>
              </a:solidFill>
              <a:latin typeface="+mj-lt"/>
              <a:cs typeface="Georgia"/>
            </a:rPr>
            <a:t>or</a:t>
          </a:r>
          <a:r>
            <a:rPr lang="en-US" sz="1800" kern="1200" spc="-9">
              <a:solidFill>
                <a:schemeClr val="tx1"/>
              </a:solidFill>
              <a:latin typeface="+mj-lt"/>
              <a:cs typeface="Georgia"/>
            </a:rPr>
            <a:t> </a:t>
          </a:r>
          <a:r>
            <a:rPr lang="en-US" sz="1800" kern="1200">
              <a:solidFill>
                <a:schemeClr val="tx1"/>
              </a:solidFill>
              <a:latin typeface="+mj-lt"/>
              <a:cs typeface="Georgia"/>
            </a:rPr>
            <a:t>county</a:t>
          </a:r>
          <a:r>
            <a:rPr lang="en-US" sz="1800" kern="1200" spc="-6">
              <a:solidFill>
                <a:schemeClr val="tx1"/>
              </a:solidFill>
              <a:latin typeface="+mj-lt"/>
              <a:cs typeface="Georgia"/>
            </a:rPr>
            <a:t> </a:t>
          </a:r>
          <a:r>
            <a:rPr lang="en-US" sz="1800" kern="1200">
              <a:solidFill>
                <a:schemeClr val="tx1"/>
              </a:solidFill>
              <a:latin typeface="+mj-lt"/>
              <a:cs typeface="Georgia"/>
            </a:rPr>
            <a:t>attorney</a:t>
          </a:r>
          <a:r>
            <a:rPr lang="en-US" sz="1800" kern="1200" spc="6">
              <a:solidFill>
                <a:schemeClr val="tx1"/>
              </a:solidFill>
              <a:latin typeface="+mj-lt"/>
              <a:cs typeface="Georgia"/>
            </a:rPr>
            <a:t> </a:t>
          </a:r>
          <a:r>
            <a:rPr lang="en-US" sz="1800" kern="1200">
              <a:solidFill>
                <a:schemeClr val="tx1"/>
              </a:solidFill>
              <a:latin typeface="+mj-lt"/>
              <a:cs typeface="Georgia"/>
            </a:rPr>
            <a:t>about recommendation</a:t>
          </a:r>
          <a:r>
            <a:rPr lang="en-US" sz="1800" kern="1200" spc="9">
              <a:solidFill>
                <a:schemeClr val="tx1"/>
              </a:solidFill>
              <a:latin typeface="+mj-lt"/>
              <a:cs typeface="Georgia"/>
            </a:rPr>
            <a:t> </a:t>
          </a:r>
          <a:r>
            <a:rPr lang="en-US" sz="1800" kern="1200">
              <a:solidFill>
                <a:schemeClr val="tx1"/>
              </a:solidFill>
              <a:latin typeface="+mj-lt"/>
              <a:cs typeface="Georgia"/>
            </a:rPr>
            <a:t>and </a:t>
          </a:r>
          <a:r>
            <a:rPr lang="en-US" sz="1800" kern="1200" spc="-6">
              <a:solidFill>
                <a:schemeClr val="tx1"/>
              </a:solidFill>
              <a:latin typeface="+mj-lt"/>
              <a:cs typeface="Georgia"/>
            </a:rPr>
            <a:t>proposed contract</a:t>
          </a:r>
          <a:endParaRPr lang="en-US" sz="1800" kern="1200">
            <a:solidFill>
              <a:schemeClr val="tx1"/>
            </a:solidFill>
            <a:latin typeface="+mj-lt"/>
            <a:cs typeface="Georgia"/>
          </a:endParaRP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solidFill>
                <a:schemeClr val="tx1"/>
              </a:solidFill>
              <a:latin typeface="+mj-lt"/>
              <a:cs typeface="Georgia"/>
            </a:rPr>
            <a:t>Obtain</a:t>
          </a:r>
          <a:r>
            <a:rPr lang="en-US" sz="1800" kern="1200" spc="-6">
              <a:solidFill>
                <a:schemeClr val="tx1"/>
              </a:solidFill>
              <a:latin typeface="+mj-lt"/>
              <a:cs typeface="Georgia"/>
            </a:rPr>
            <a:t> </a:t>
          </a:r>
          <a:r>
            <a:rPr lang="en-US" sz="1800" kern="1200">
              <a:solidFill>
                <a:schemeClr val="tx1"/>
              </a:solidFill>
              <a:latin typeface="+mj-lt"/>
              <a:cs typeface="Georgia"/>
            </a:rPr>
            <a:t>full</a:t>
          </a:r>
          <a:r>
            <a:rPr lang="en-US" sz="1800" kern="1200" spc="-18">
              <a:solidFill>
                <a:schemeClr val="tx1"/>
              </a:solidFill>
              <a:latin typeface="+mj-lt"/>
              <a:cs typeface="Georgia"/>
            </a:rPr>
            <a:t> </a:t>
          </a:r>
          <a:r>
            <a:rPr lang="en-US" sz="1800" kern="1200">
              <a:solidFill>
                <a:schemeClr val="tx1"/>
              </a:solidFill>
              <a:latin typeface="+mj-lt"/>
              <a:cs typeface="Georgia"/>
            </a:rPr>
            <a:t>council/commission</a:t>
          </a:r>
          <a:r>
            <a:rPr lang="en-US" sz="1800" kern="1200" spc="-6">
              <a:solidFill>
                <a:schemeClr val="tx1"/>
              </a:solidFill>
              <a:latin typeface="+mj-lt"/>
              <a:cs typeface="Georgia"/>
            </a:rPr>
            <a:t> </a:t>
          </a:r>
          <a:r>
            <a:rPr lang="en-US" sz="1800" kern="1200">
              <a:solidFill>
                <a:schemeClr val="tx1"/>
              </a:solidFill>
              <a:latin typeface="+mj-lt"/>
              <a:cs typeface="Georgia"/>
            </a:rPr>
            <a:t>approval</a:t>
          </a:r>
          <a:r>
            <a:rPr lang="en-US" sz="1800" kern="1200" spc="-9">
              <a:solidFill>
                <a:schemeClr val="tx1"/>
              </a:solidFill>
              <a:latin typeface="+mj-lt"/>
              <a:cs typeface="Georgia"/>
            </a:rPr>
            <a:t> </a:t>
          </a:r>
          <a:r>
            <a:rPr lang="en-US" sz="1800" kern="1200">
              <a:solidFill>
                <a:schemeClr val="tx1"/>
              </a:solidFill>
              <a:latin typeface="+mj-lt"/>
              <a:cs typeface="Georgia"/>
            </a:rPr>
            <a:t>and</a:t>
          </a:r>
          <a:r>
            <a:rPr lang="en-US" sz="1800" kern="1200" spc="-6">
              <a:solidFill>
                <a:schemeClr val="tx1"/>
              </a:solidFill>
              <a:latin typeface="+mj-lt"/>
              <a:cs typeface="Georgia"/>
            </a:rPr>
            <a:t> </a:t>
          </a:r>
          <a:r>
            <a:rPr lang="en-US" sz="1800" kern="1200">
              <a:solidFill>
                <a:schemeClr val="tx1"/>
              </a:solidFill>
              <a:latin typeface="+mj-lt"/>
              <a:cs typeface="Georgia"/>
            </a:rPr>
            <a:t>execute</a:t>
          </a:r>
          <a:r>
            <a:rPr lang="en-US" sz="1800" kern="1200" spc="-6">
              <a:solidFill>
                <a:schemeClr val="tx1"/>
              </a:solidFill>
              <a:latin typeface="+mj-lt"/>
              <a:cs typeface="Georgia"/>
            </a:rPr>
            <a:t> contract</a:t>
          </a:r>
          <a:endParaRPr lang="en-US" sz="1800" kern="1200">
            <a:solidFill>
              <a:schemeClr val="tx1"/>
            </a:solidFill>
            <a:latin typeface="+mj-lt"/>
            <a:cs typeface="Georgia"/>
          </a:endParaRP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solidFill>
                <a:schemeClr val="tx1"/>
              </a:solidFill>
              <a:latin typeface="+mj-lt"/>
              <a:cs typeface="Georgia"/>
            </a:rPr>
            <a:t>Notify</a:t>
          </a:r>
          <a:r>
            <a:rPr lang="en-US" sz="1800" kern="1200" spc="-15">
              <a:solidFill>
                <a:schemeClr val="tx1"/>
              </a:solidFill>
              <a:latin typeface="+mj-lt"/>
              <a:cs typeface="Georgia"/>
            </a:rPr>
            <a:t> </a:t>
          </a:r>
          <a:r>
            <a:rPr lang="en-US" sz="1800" kern="1200">
              <a:solidFill>
                <a:schemeClr val="tx1"/>
              </a:solidFill>
              <a:latin typeface="+mj-lt"/>
              <a:cs typeface="Georgia"/>
            </a:rPr>
            <a:t>unsuccessful</a:t>
          </a:r>
          <a:r>
            <a:rPr lang="en-US" sz="1800" kern="1200" spc="-12">
              <a:solidFill>
                <a:schemeClr val="tx1"/>
              </a:solidFill>
              <a:latin typeface="+mj-lt"/>
              <a:cs typeface="Georgia"/>
            </a:rPr>
            <a:t> </a:t>
          </a:r>
          <a:r>
            <a:rPr lang="en-US" sz="1800" kern="1200">
              <a:solidFill>
                <a:schemeClr val="tx1"/>
              </a:solidFill>
              <a:latin typeface="+mj-lt"/>
              <a:cs typeface="Georgia"/>
            </a:rPr>
            <a:t>applicants</a:t>
          </a:r>
          <a:r>
            <a:rPr lang="en-US" sz="1800" kern="1200" spc="-9">
              <a:solidFill>
                <a:schemeClr val="tx1"/>
              </a:solidFill>
              <a:latin typeface="+mj-lt"/>
              <a:cs typeface="Georgia"/>
            </a:rPr>
            <a:t> </a:t>
          </a:r>
          <a:r>
            <a:rPr lang="en-US" sz="1800" kern="1200">
              <a:solidFill>
                <a:schemeClr val="tx1"/>
              </a:solidFill>
              <a:latin typeface="+mj-lt"/>
              <a:cs typeface="Georgia"/>
            </a:rPr>
            <a:t>in</a:t>
          </a:r>
          <a:r>
            <a:rPr lang="en-US" sz="1800" kern="1200" spc="-9">
              <a:solidFill>
                <a:schemeClr val="tx1"/>
              </a:solidFill>
              <a:latin typeface="+mj-lt"/>
              <a:cs typeface="Georgia"/>
            </a:rPr>
            <a:t> </a:t>
          </a:r>
          <a:r>
            <a:rPr lang="en-US" sz="1800" kern="1200" spc="-6">
              <a:solidFill>
                <a:schemeClr val="tx1"/>
              </a:solidFill>
              <a:latin typeface="+mj-lt"/>
              <a:cs typeface="Georgia"/>
            </a:rPr>
            <a:t>writing</a:t>
          </a:r>
          <a:endParaRPr lang="en-US" sz="1800" kern="1200">
            <a:solidFill>
              <a:schemeClr val="tx1"/>
            </a:solidFill>
            <a:latin typeface="+mj-lt"/>
            <a:cs typeface="Georgia"/>
          </a:endParaRPr>
        </a:p>
        <a:p>
          <a:pPr marL="114300" lvl="1" indent="-114300" algn="l" defTabSz="622300">
            <a:lnSpc>
              <a:spcPct val="90000"/>
            </a:lnSpc>
            <a:spcBef>
              <a:spcPct val="0"/>
            </a:spcBef>
            <a:spcAft>
              <a:spcPct val="15000"/>
            </a:spcAft>
            <a:buChar char="•"/>
          </a:pPr>
          <a:endParaRPr lang="en-US" sz="1400" kern="1200">
            <a:solidFill>
              <a:schemeClr val="tx1"/>
            </a:solidFill>
            <a:latin typeface="Georgia"/>
            <a:cs typeface="Georgia"/>
          </a:endParaRPr>
        </a:p>
      </dsp:txBody>
      <dsp:txXfrm rot="-5400000">
        <a:off x="1018242" y="2672583"/>
        <a:ext cx="10091623" cy="887146"/>
      </dsp:txXfrm>
    </dsp:sp>
    <dsp:sp modelId="{A529826D-1442-4942-BF74-CAD9A31FDC26}">
      <dsp:nvSpPr>
        <dsp:cNvPr id="0" name=""/>
        <dsp:cNvSpPr/>
      </dsp:nvSpPr>
      <dsp:spPr>
        <a:xfrm rot="5400000">
          <a:off x="-218194" y="4175535"/>
          <a:ext cx="1454631" cy="1018241"/>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solidFill>
                <a:schemeClr val="tx1"/>
              </a:solidFill>
              <a:latin typeface="Georgia"/>
              <a:cs typeface="Georgia"/>
            </a:rPr>
            <a:t>8</a:t>
          </a:r>
          <a:endParaRPr lang="en-US" sz="3600" kern="1200">
            <a:solidFill>
              <a:schemeClr val="tx1"/>
            </a:solidFill>
            <a:latin typeface="Georgia"/>
            <a:cs typeface="Georgia"/>
          </a:endParaRPr>
        </a:p>
      </dsp:txBody>
      <dsp:txXfrm rot="-5400000">
        <a:off x="2" y="4466461"/>
        <a:ext cx="1018241" cy="436390"/>
      </dsp:txXfrm>
    </dsp:sp>
    <dsp:sp modelId="{79265775-2CDE-4158-8862-BC0A77B3BDA5}">
      <dsp:nvSpPr>
        <dsp:cNvPr id="0" name=""/>
        <dsp:cNvSpPr/>
      </dsp:nvSpPr>
      <dsp:spPr>
        <a:xfrm rot="5400000">
          <a:off x="5615294" y="-643000"/>
          <a:ext cx="945510" cy="1013961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kern="1200">
              <a:solidFill>
                <a:schemeClr val="tx1"/>
              </a:solidFill>
              <a:latin typeface="+mj-lt"/>
              <a:cs typeface="Georgia"/>
            </a:rPr>
            <a:t>Maintain Complete </a:t>
          </a:r>
          <a:r>
            <a:rPr lang="en-US" sz="1800" kern="1200">
              <a:solidFill>
                <a:schemeClr val="tx1"/>
              </a:solidFill>
              <a:latin typeface="+mj-lt"/>
              <a:cs typeface="Georgia"/>
            </a:rPr>
            <a:t>Records</a:t>
          </a:r>
          <a:endParaRPr lang="en-US" sz="1600" kern="1200">
            <a:solidFill>
              <a:schemeClr val="tx1"/>
            </a:solidFill>
            <a:latin typeface="+mj-lt"/>
          </a:endParaRPr>
        </a:p>
      </dsp:txBody>
      <dsp:txXfrm rot="-5400000">
        <a:off x="1018241" y="4000209"/>
        <a:ext cx="10093460" cy="8531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DDF2E-822F-4304-BAC9-562F68EFD372}">
      <dsp:nvSpPr>
        <dsp:cNvPr id="0" name=""/>
        <dsp:cNvSpPr/>
      </dsp:nvSpPr>
      <dsp:spPr>
        <a:xfrm>
          <a:off x="0" y="372143"/>
          <a:ext cx="6666365" cy="47092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384" tIns="1353820" rIns="517384" bIns="199136" numCol="1" spcCol="1270" anchor="t" anchorCtr="0">
          <a:noAutofit/>
        </a:bodyPr>
        <a:lstStyle/>
        <a:p>
          <a:pPr marL="285750" lvl="1" indent="-285750" algn="l" defTabSz="1244600">
            <a:lnSpc>
              <a:spcPct val="90000"/>
            </a:lnSpc>
            <a:spcBef>
              <a:spcPct val="0"/>
            </a:spcBef>
            <a:spcAft>
              <a:spcPct val="15000"/>
            </a:spcAft>
            <a:buChar char="•"/>
          </a:pPr>
          <a:r>
            <a:rPr lang="en-US" sz="2800" kern="1200">
              <a:solidFill>
                <a:schemeClr val="tx1"/>
              </a:solidFill>
            </a:rPr>
            <a:t>Availability of products covered by the Buy America Preference (BAP)</a:t>
          </a:r>
        </a:p>
        <a:p>
          <a:pPr marL="285750" lvl="1" indent="-285750" algn="l" defTabSz="1244600">
            <a:lnSpc>
              <a:spcPct val="90000"/>
            </a:lnSpc>
            <a:spcBef>
              <a:spcPct val="0"/>
            </a:spcBef>
            <a:spcAft>
              <a:spcPct val="15000"/>
            </a:spcAft>
            <a:buChar char="•"/>
          </a:pPr>
          <a:r>
            <a:rPr lang="en-US" sz="2800" kern="1200">
              <a:solidFill>
                <a:schemeClr val="tx1"/>
              </a:solidFill>
            </a:rPr>
            <a:t>Cost of products covered by the Buy America Preference (BAP) </a:t>
          </a:r>
        </a:p>
        <a:p>
          <a:pPr marL="285750" lvl="1" indent="-285750" algn="l" defTabSz="1244600">
            <a:lnSpc>
              <a:spcPct val="90000"/>
            </a:lnSpc>
            <a:spcBef>
              <a:spcPct val="0"/>
            </a:spcBef>
            <a:spcAft>
              <a:spcPct val="15000"/>
            </a:spcAft>
            <a:buChar char="•"/>
          </a:pPr>
          <a:r>
            <a:rPr lang="en-US" sz="2800" kern="1200">
              <a:solidFill>
                <a:schemeClr val="tx1"/>
              </a:solidFill>
            </a:rPr>
            <a:t>Impact on PER/PAR cost estimates</a:t>
          </a:r>
        </a:p>
        <a:p>
          <a:pPr marL="285750" lvl="1" indent="-285750" algn="l" defTabSz="1244600">
            <a:lnSpc>
              <a:spcPct val="90000"/>
            </a:lnSpc>
            <a:spcBef>
              <a:spcPct val="0"/>
            </a:spcBef>
            <a:spcAft>
              <a:spcPct val="15000"/>
            </a:spcAft>
            <a:buChar char="•"/>
          </a:pPr>
          <a:r>
            <a:rPr lang="en-US" sz="2800" kern="1200">
              <a:solidFill>
                <a:schemeClr val="tx1"/>
              </a:solidFill>
            </a:rPr>
            <a:t>Grant Administrator Knowledge</a:t>
          </a:r>
        </a:p>
      </dsp:txBody>
      <dsp:txXfrm>
        <a:off x="0" y="372143"/>
        <a:ext cx="6666365" cy="4709250"/>
      </dsp:txXfrm>
    </dsp:sp>
    <dsp:sp modelId="{A3AEDC1A-1E0C-4F62-B200-3A7EF71D9C72}">
      <dsp:nvSpPr>
        <dsp:cNvPr id="0" name=""/>
        <dsp:cNvSpPr/>
      </dsp:nvSpPr>
      <dsp:spPr>
        <a:xfrm>
          <a:off x="333318" y="501489"/>
          <a:ext cx="4666455" cy="830053"/>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81" tIns="0" rIns="176381" bIns="0" numCol="1" spcCol="1270" anchor="ctr" anchorCtr="0">
          <a:noAutofit/>
        </a:bodyPr>
        <a:lstStyle/>
        <a:p>
          <a:pPr marL="0" lvl="0" indent="0" algn="l" defTabSz="1066800">
            <a:lnSpc>
              <a:spcPct val="90000"/>
            </a:lnSpc>
            <a:spcBef>
              <a:spcPct val="0"/>
            </a:spcBef>
            <a:spcAft>
              <a:spcPct val="35000"/>
            </a:spcAft>
            <a:buNone/>
          </a:pPr>
          <a:r>
            <a:rPr lang="en-US" sz="2400" b="1" kern="1200">
              <a:solidFill>
                <a:schemeClr val="tx1"/>
              </a:solidFill>
            </a:rPr>
            <a:t>Pre-Award Considerations</a:t>
          </a:r>
        </a:p>
      </dsp:txBody>
      <dsp:txXfrm>
        <a:off x="373838" y="542009"/>
        <a:ext cx="4585415" cy="7490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CCF79F-E687-42A5-813D-A642A7CBADE4}">
      <dsp:nvSpPr>
        <dsp:cNvPr id="0" name=""/>
        <dsp:cNvSpPr/>
      </dsp:nvSpPr>
      <dsp:spPr>
        <a:xfrm>
          <a:off x="0" y="2450"/>
          <a:ext cx="6746116"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E6498E-B46F-45C8-9680-E6BDEA689A22}">
      <dsp:nvSpPr>
        <dsp:cNvPr id="0" name=""/>
        <dsp:cNvSpPr/>
      </dsp:nvSpPr>
      <dsp:spPr>
        <a:xfrm>
          <a:off x="0" y="2450"/>
          <a:ext cx="1970953" cy="5014272"/>
        </a:xfrm>
        <a:prstGeom prst="rect">
          <a:avLst/>
        </a:prstGeom>
        <a:noFill/>
        <a:ln w="38100">
          <a:solidFill>
            <a:schemeClr val="accent4"/>
          </a:solid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endParaRPr lang="en-US" sz="2400" kern="1200">
            <a:solidFill>
              <a:schemeClr val="tx1"/>
            </a:solidFill>
          </a:endParaRPr>
        </a:p>
        <a:p>
          <a:pPr marL="0" lvl="0" indent="0" algn="ctr" defTabSz="1066800">
            <a:lnSpc>
              <a:spcPct val="90000"/>
            </a:lnSpc>
            <a:spcBef>
              <a:spcPct val="0"/>
            </a:spcBef>
            <a:spcAft>
              <a:spcPct val="35000"/>
            </a:spcAft>
            <a:buNone/>
          </a:pPr>
          <a:endParaRPr lang="en-US" sz="2300" kern="1200">
            <a:solidFill>
              <a:schemeClr val="tx1"/>
            </a:solidFill>
          </a:endParaRPr>
        </a:p>
        <a:p>
          <a:pPr marL="0" lvl="0" indent="0" algn="ctr" defTabSz="1066800">
            <a:lnSpc>
              <a:spcPct val="90000"/>
            </a:lnSpc>
            <a:spcBef>
              <a:spcPct val="0"/>
            </a:spcBef>
            <a:spcAft>
              <a:spcPct val="35000"/>
            </a:spcAft>
            <a:buNone/>
          </a:pPr>
          <a:r>
            <a:rPr lang="en-US" sz="2300" kern="1200">
              <a:solidFill>
                <a:schemeClr val="tx1"/>
              </a:solidFill>
            </a:rPr>
            <a:t>Construction Contract Opportunities must be posted in at least </a:t>
          </a:r>
        </a:p>
        <a:p>
          <a:pPr marL="0" lvl="0" indent="0" algn="ctr" defTabSz="1066800">
            <a:lnSpc>
              <a:spcPct val="90000"/>
            </a:lnSpc>
            <a:spcBef>
              <a:spcPct val="0"/>
            </a:spcBef>
            <a:spcAft>
              <a:spcPct val="35000"/>
            </a:spcAft>
            <a:buNone/>
          </a:pPr>
          <a:r>
            <a:rPr lang="en-US" sz="2800" b="1" kern="1200">
              <a:solidFill>
                <a:schemeClr val="tx1"/>
              </a:solidFill>
            </a:rPr>
            <a:t>3 locations</a:t>
          </a:r>
        </a:p>
        <a:p>
          <a:pPr marL="0" lvl="0" indent="0" algn="ctr" defTabSz="1066800">
            <a:lnSpc>
              <a:spcPct val="90000"/>
            </a:lnSpc>
            <a:spcBef>
              <a:spcPct val="0"/>
            </a:spcBef>
            <a:spcAft>
              <a:spcPct val="35000"/>
            </a:spcAft>
            <a:buNone/>
          </a:pPr>
          <a:endParaRPr lang="en-US" sz="2000" b="1" kern="1200">
            <a:solidFill>
              <a:schemeClr val="tx1"/>
            </a:solidFill>
          </a:endParaRPr>
        </a:p>
        <a:p>
          <a:pPr marL="0" lvl="0" indent="0" algn="ctr" defTabSz="1066800">
            <a:lnSpc>
              <a:spcPct val="90000"/>
            </a:lnSpc>
            <a:spcBef>
              <a:spcPct val="0"/>
            </a:spcBef>
            <a:spcAft>
              <a:spcPct val="35000"/>
            </a:spcAft>
            <a:buNone/>
          </a:pPr>
          <a:endParaRPr lang="en-US" sz="1400" b="1" kern="1200">
            <a:solidFill>
              <a:schemeClr val="tx1"/>
            </a:solidFill>
          </a:endParaRPr>
        </a:p>
      </dsp:txBody>
      <dsp:txXfrm>
        <a:off x="0" y="2450"/>
        <a:ext cx="1970953" cy="5014272"/>
      </dsp:txXfrm>
    </dsp:sp>
    <dsp:sp modelId="{866DC66D-39CC-4CDF-A3CC-31E1B8402E43}">
      <dsp:nvSpPr>
        <dsp:cNvPr id="0" name=""/>
        <dsp:cNvSpPr/>
      </dsp:nvSpPr>
      <dsp:spPr>
        <a:xfrm>
          <a:off x="2060385" y="118993"/>
          <a:ext cx="4680282" cy="2330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solidFill>
                <a:schemeClr val="tx1"/>
              </a:solidFill>
            </a:rPr>
            <a:t>GPR, your website, Dodge Room, newspaper, DOL, DFCS</a:t>
          </a:r>
          <a:br>
            <a:rPr lang="en-US" sz="2800" kern="1200">
              <a:solidFill>
                <a:schemeClr val="tx1"/>
              </a:solidFill>
            </a:rPr>
          </a:br>
          <a:br>
            <a:rPr lang="en-US" sz="2800" kern="1200">
              <a:solidFill>
                <a:schemeClr val="tx1"/>
              </a:solidFill>
            </a:rPr>
          </a:br>
          <a:r>
            <a:rPr lang="en-US" sz="2800" kern="1200">
              <a:solidFill>
                <a:schemeClr val="accent4"/>
              </a:solidFill>
              <a:hlinkClick xmlns:r="http://schemas.openxmlformats.org/officeDocument/2006/relationships" r:id="rId1">
                <a:extLst>
                  <a:ext uri="{A12FA001-AC4F-418D-AE19-62706E023703}">
                    <ahyp:hlinkClr xmlns:ahyp="http://schemas.microsoft.com/office/drawing/2018/hyperlinkcolor" val="tx"/>
                  </a:ext>
                </a:extLst>
              </a:hlinkClick>
            </a:rPr>
            <a:t>Section 3 Policy </a:t>
          </a:r>
          <a:br>
            <a:rPr lang="en-US" sz="2800" kern="1200">
              <a:solidFill>
                <a:schemeClr val="tx1"/>
              </a:solidFill>
            </a:rPr>
          </a:br>
          <a:r>
            <a:rPr lang="en-US" sz="2800" kern="1200">
              <a:solidFill>
                <a:schemeClr val="tx1"/>
              </a:solidFill>
            </a:rPr>
            <a:t>(page 11)</a:t>
          </a:r>
        </a:p>
      </dsp:txBody>
      <dsp:txXfrm>
        <a:off x="2060385" y="118993"/>
        <a:ext cx="4680282" cy="2330853"/>
      </dsp:txXfrm>
    </dsp:sp>
    <dsp:sp modelId="{7331C695-34E2-42F9-B6A6-698623EAEC0B}">
      <dsp:nvSpPr>
        <dsp:cNvPr id="0" name=""/>
        <dsp:cNvSpPr/>
      </dsp:nvSpPr>
      <dsp:spPr>
        <a:xfrm>
          <a:off x="1970953" y="2449846"/>
          <a:ext cx="4769714"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2FA44F-185B-4BFB-8E91-BFA49A85B56B}">
      <dsp:nvSpPr>
        <dsp:cNvPr id="0" name=""/>
        <dsp:cNvSpPr/>
      </dsp:nvSpPr>
      <dsp:spPr>
        <a:xfrm>
          <a:off x="2060385" y="2566389"/>
          <a:ext cx="4680282" cy="2330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solidFill>
                <a:schemeClr val="tx1"/>
              </a:solidFill>
            </a:rPr>
            <a:t>All ads must include this Section 3 language: “This is a Section 3 Covered Contract. Section 3 Business Concerns are encouraged to apply.”</a:t>
          </a:r>
        </a:p>
      </dsp:txBody>
      <dsp:txXfrm>
        <a:off x="2060385" y="2566389"/>
        <a:ext cx="4680282" cy="2330853"/>
      </dsp:txXfrm>
    </dsp:sp>
    <dsp:sp modelId="{39F7D13A-1CCF-4D51-8BD3-108D4DAF15B5}">
      <dsp:nvSpPr>
        <dsp:cNvPr id="0" name=""/>
        <dsp:cNvSpPr/>
      </dsp:nvSpPr>
      <dsp:spPr>
        <a:xfrm>
          <a:off x="1970953" y="4897242"/>
          <a:ext cx="4769714"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FCE0E-8D89-4B0C-948D-68AC82D18A65}">
      <dsp:nvSpPr>
        <dsp:cNvPr id="0" name=""/>
        <dsp:cNvSpPr/>
      </dsp:nvSpPr>
      <dsp:spPr>
        <a:xfrm>
          <a:off x="0" y="470018"/>
          <a:ext cx="6666365" cy="48825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384" tIns="520700" rIns="517384"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a:solidFill>
                <a:schemeClr val="tx1"/>
              </a:solidFill>
            </a:rPr>
            <a:t>Documenting products country of origin</a:t>
          </a:r>
        </a:p>
        <a:p>
          <a:pPr marL="228600" lvl="1" indent="-228600" algn="l" defTabSz="1111250">
            <a:lnSpc>
              <a:spcPct val="90000"/>
            </a:lnSpc>
            <a:spcBef>
              <a:spcPct val="0"/>
            </a:spcBef>
            <a:spcAft>
              <a:spcPct val="15000"/>
            </a:spcAft>
            <a:buChar char="•"/>
          </a:pPr>
          <a:r>
            <a:rPr lang="en-US" sz="2500" kern="1200">
              <a:solidFill>
                <a:schemeClr val="tx1"/>
              </a:solidFill>
            </a:rPr>
            <a:t>Bid Requirements – Advertising, Instructions, Bid Forms</a:t>
          </a:r>
        </a:p>
        <a:p>
          <a:pPr marL="228600" lvl="1" indent="-228600" algn="l" defTabSz="1111250">
            <a:lnSpc>
              <a:spcPct val="90000"/>
            </a:lnSpc>
            <a:spcBef>
              <a:spcPct val="0"/>
            </a:spcBef>
            <a:spcAft>
              <a:spcPct val="15000"/>
            </a:spcAft>
            <a:buChar char="•"/>
          </a:pPr>
          <a:r>
            <a:rPr lang="en-US" sz="2500" kern="1200">
              <a:solidFill>
                <a:schemeClr val="tx1"/>
              </a:solidFill>
            </a:rPr>
            <a:t>Contract Requirements </a:t>
          </a:r>
        </a:p>
        <a:p>
          <a:pPr marL="457200" lvl="2" indent="-228600" algn="l" defTabSz="1111250">
            <a:lnSpc>
              <a:spcPct val="90000"/>
            </a:lnSpc>
            <a:spcBef>
              <a:spcPct val="0"/>
            </a:spcBef>
            <a:spcAft>
              <a:spcPct val="15000"/>
            </a:spcAft>
            <a:buChar char="•"/>
          </a:pPr>
          <a:r>
            <a:rPr lang="en-US" sz="2500" kern="1200">
              <a:solidFill>
                <a:schemeClr val="tx1"/>
              </a:solidFill>
            </a:rPr>
            <a:t>Architect/ Engineer - obtaining and maintaining all BABA documentation (particularly manufacturers’ certifications) during construction, which shall be transferred to the recipient. </a:t>
          </a:r>
        </a:p>
        <a:p>
          <a:pPr marL="457200" lvl="2" indent="-228600" algn="l" defTabSz="1111250">
            <a:lnSpc>
              <a:spcPct val="90000"/>
            </a:lnSpc>
            <a:spcBef>
              <a:spcPct val="0"/>
            </a:spcBef>
            <a:spcAft>
              <a:spcPct val="15000"/>
            </a:spcAft>
            <a:buChar char="•"/>
          </a:pPr>
          <a:r>
            <a:rPr lang="en-US" sz="2500" kern="1200">
              <a:solidFill>
                <a:schemeClr val="tx1"/>
              </a:solidFill>
            </a:rPr>
            <a:t>Construction Contract Clause</a:t>
          </a:r>
        </a:p>
      </dsp:txBody>
      <dsp:txXfrm>
        <a:off x="0" y="470018"/>
        <a:ext cx="6666365" cy="4882500"/>
      </dsp:txXfrm>
    </dsp:sp>
    <dsp:sp modelId="{B252B4B9-7761-49C6-B79E-5156CD03871B}">
      <dsp:nvSpPr>
        <dsp:cNvPr id="0" name=""/>
        <dsp:cNvSpPr/>
      </dsp:nvSpPr>
      <dsp:spPr>
        <a:xfrm>
          <a:off x="333318" y="101018"/>
          <a:ext cx="4666455" cy="7380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81" tIns="0" rIns="176381" bIns="0" numCol="1" spcCol="1270" anchor="ctr" anchorCtr="0">
          <a:noAutofit/>
        </a:bodyPr>
        <a:lstStyle/>
        <a:p>
          <a:pPr marL="0" lvl="0" indent="0" algn="l" defTabSz="1111250">
            <a:lnSpc>
              <a:spcPct val="90000"/>
            </a:lnSpc>
            <a:spcBef>
              <a:spcPct val="0"/>
            </a:spcBef>
            <a:spcAft>
              <a:spcPct val="35000"/>
            </a:spcAft>
            <a:buNone/>
          </a:pPr>
          <a:r>
            <a:rPr lang="en-US" sz="2500" b="1" kern="1200">
              <a:solidFill>
                <a:schemeClr val="tx1"/>
              </a:solidFill>
            </a:rPr>
            <a:t>Post-Award Considerations</a:t>
          </a:r>
        </a:p>
      </dsp:txBody>
      <dsp:txXfrm>
        <a:off x="369344" y="137044"/>
        <a:ext cx="4594403" cy="6659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1EA0A1-29B3-43BF-9745-FE3720743C4D}"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176545-19D3-406D-8FC7-39D365850F88}" type="slidenum">
              <a:rPr lang="en-US" smtClean="0"/>
              <a:t>‹#›</a:t>
            </a:fld>
            <a:endParaRPr lang="en-US"/>
          </a:p>
        </p:txBody>
      </p:sp>
    </p:spTree>
    <p:extLst>
      <p:ext uri="{BB962C8B-B14F-4D97-AF65-F5344CB8AC3E}">
        <p14:creationId xmlns:p14="http://schemas.microsoft.com/office/powerpoint/2010/main" val="4291032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176545-19D3-406D-8FC7-39D365850F88}" type="slidenum">
              <a:rPr lang="en-US" smtClean="0"/>
              <a:t>1</a:t>
            </a:fld>
            <a:endParaRPr lang="en-US"/>
          </a:p>
        </p:txBody>
      </p:sp>
    </p:spTree>
    <p:extLst>
      <p:ext uri="{BB962C8B-B14F-4D97-AF65-F5344CB8AC3E}">
        <p14:creationId xmlns:p14="http://schemas.microsoft.com/office/powerpoint/2010/main" val="1273009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9244A-9236-8975-D181-71DE16CF0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9642E-0499-AAFC-F1CF-9696353B3598}"/>
              </a:ext>
            </a:extLst>
          </p:cNvPr>
          <p:cNvSpPr>
            <a:spLocks noGrp="1" noRot="1" noChangeAspect="1"/>
          </p:cNvSpPr>
          <p:nvPr>
            <p:ph type="sldImg"/>
          </p:nvPr>
        </p:nvSpPr>
        <p:spPr>
          <a:xfrm>
            <a:off x="330200" y="696913"/>
            <a:ext cx="6197600" cy="3486150"/>
          </a:xfrm>
        </p:spPr>
      </p:sp>
      <p:sp>
        <p:nvSpPr>
          <p:cNvPr id="3" name="Notes Placeholder 2">
            <a:extLst>
              <a:ext uri="{FF2B5EF4-FFF2-40B4-BE49-F238E27FC236}">
                <a16:creationId xmlns:a16="http://schemas.microsoft.com/office/drawing/2014/main" id="{5F02A157-B696-D1B5-6331-52E14BC5E2AA}"/>
              </a:ext>
            </a:extLst>
          </p:cNvPr>
          <p:cNvSpPr>
            <a:spLocks noGrp="1"/>
          </p:cNvSpPr>
          <p:nvPr>
            <p:ph type="body" idx="1"/>
          </p:nvPr>
        </p:nvSpPr>
        <p:spPr/>
        <p:txBody>
          <a:bodyPr/>
          <a:lstStyle/>
          <a:p>
            <a:r>
              <a:rPr lang="en-US"/>
              <a:t> In this section we will reviewing the implementing regulations. Section 3 refers to Section 3 of the HUD Act of 1968 which was created to ensure employment (jobs) and other economic opportunities (contracts) generated by Federal Financial Assistance for housing and community development, to the greatest extent feasible, be directed towards low- and moderate-income individuals. For this presentation we will review the implementing regulations, definitions, and responsibilities and requirements of Section 3. </a:t>
            </a:r>
          </a:p>
        </p:txBody>
      </p:sp>
      <p:sp>
        <p:nvSpPr>
          <p:cNvPr id="4" name="Slide Number Placeholder 3">
            <a:extLst>
              <a:ext uri="{FF2B5EF4-FFF2-40B4-BE49-F238E27FC236}">
                <a16:creationId xmlns:a16="http://schemas.microsoft.com/office/drawing/2014/main" id="{6ADD9A94-F594-922B-057D-6E95D876153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640D2E-0C1A-4418-8763-9BB732EB1D20}"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768898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CF538-B4DF-A448-92AC-E6CD7293B9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CC523-7259-1177-6F86-AF91B94176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9E847-EFB0-993D-5AFA-FA3CACC8D53B}"/>
              </a:ext>
            </a:extLst>
          </p:cNvPr>
          <p:cNvSpPr>
            <a:spLocks noGrp="1"/>
          </p:cNvSpPr>
          <p:nvPr>
            <p:ph type="body" idx="1"/>
          </p:nvPr>
        </p:nvSpPr>
        <p:spPr/>
        <p:txBody>
          <a:bodyPr/>
          <a:lstStyle/>
          <a:p>
            <a:pPr>
              <a:defRPr/>
            </a:pPr>
            <a:r>
              <a:rPr lang="en-US"/>
              <a:t>The purpose of Section 3 is to ensure that economic opportunities, most importantly employment, generated by certain HUD financial assistance shall be directed to low- and very low-income persons.</a:t>
            </a:r>
          </a:p>
        </p:txBody>
      </p:sp>
      <p:sp>
        <p:nvSpPr>
          <p:cNvPr id="4" name="Slide Number Placeholder 3">
            <a:extLst>
              <a:ext uri="{FF2B5EF4-FFF2-40B4-BE49-F238E27FC236}">
                <a16:creationId xmlns:a16="http://schemas.microsoft.com/office/drawing/2014/main" id="{B0D468E8-BF94-EC53-810D-7E284315FC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176545-19D3-406D-8FC7-39D365850F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955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7CBEA-A338-41D8-E6B4-6F470188D5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21E7E-769F-F463-1448-8BE2F75A8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18992-0981-B13D-6420-7EFFC941A31A}"/>
              </a:ext>
            </a:extLst>
          </p:cNvPr>
          <p:cNvSpPr>
            <a:spLocks noGrp="1"/>
          </p:cNvSpPr>
          <p:nvPr>
            <p:ph type="body" idx="1"/>
          </p:nvPr>
        </p:nvSpPr>
        <p:spPr/>
        <p:txBody>
          <a:bodyPr/>
          <a:lstStyle/>
          <a:p>
            <a:r>
              <a:rPr lang="en-US">
                <a:ea typeface="Calibri"/>
                <a:cs typeface="Calibri"/>
              </a:rPr>
              <a:t>Today we'll be focusing on the new rule that was published in 2020.</a:t>
            </a:r>
          </a:p>
        </p:txBody>
      </p:sp>
      <p:sp>
        <p:nvSpPr>
          <p:cNvPr id="4" name="Slide Number Placeholder 3">
            <a:extLst>
              <a:ext uri="{FF2B5EF4-FFF2-40B4-BE49-F238E27FC236}">
                <a16:creationId xmlns:a16="http://schemas.microsoft.com/office/drawing/2014/main" id="{33915057-686F-9616-4004-C9555BE86D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176545-19D3-406D-8FC7-39D365850F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882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87360-77F6-A201-1484-8E934AB73C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4C5F2-9303-05C6-D2FB-C536D059E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E8CB3-FE85-A7A2-888A-46E6F3178150}"/>
              </a:ext>
            </a:extLst>
          </p:cNvPr>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Most CBDG awards trigger Section 3 compliance. CDBG, disaster, mitigation and redevelopment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The recipient or sub recipient's responsibility includes awarding contracts, to the greatest extent feasible, to Section 3 business concerns.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The new regulation emphasizes compliance “project-wide”.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8F793240-409F-812D-CC69-904B5D2FE1F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2030296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71376-81D4-0946-2BC8-F286D82D27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0E592-45DB-5E0C-CBD1-B2CDF6748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7C69A1-A9DF-F68C-1F01-2B641EE5C15F}"/>
              </a:ext>
            </a:extLst>
          </p:cNvPr>
          <p:cNvSpPr>
            <a:spLocks noGrp="1"/>
          </p:cNvSpPr>
          <p:nvPr>
            <p:ph type="body" idx="1"/>
          </p:nvPr>
        </p:nvSpPr>
        <p:spPr/>
        <p:txBody>
          <a:bodyPr/>
          <a:lstStyle/>
          <a:p>
            <a:r>
              <a:rPr lang="en-US">
                <a:ea typeface="Calibri"/>
                <a:cs typeface="Calibri"/>
              </a:rPr>
              <a:t>There are procedures to promoting outreach to Section 3 workers and business concerns</a:t>
            </a:r>
            <a:endParaRPr lang="en-US"/>
          </a:p>
        </p:txBody>
      </p:sp>
      <p:sp>
        <p:nvSpPr>
          <p:cNvPr id="4" name="Slide Number Placeholder 3">
            <a:extLst>
              <a:ext uri="{FF2B5EF4-FFF2-40B4-BE49-F238E27FC236}">
                <a16:creationId xmlns:a16="http://schemas.microsoft.com/office/drawing/2014/main" id="{C9EA4B41-5DFB-37CD-0BF8-A3A0A731412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09565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F20E6-BCC7-83CD-96F8-455433104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1900C-5EFE-706F-CD31-0FDD8F44BA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B6A5F4-CA05-D6C6-C935-B3DDCCF08A17}"/>
              </a:ext>
            </a:extLst>
          </p:cNvPr>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Calibri" panose="020F0502020204030204" pitchFamily="34" charset="0"/>
              </a:rPr>
              <a:t>Ok, let’s look at who we are providing outreach and job opportunities to. As you can see, HUD defines a section 3 worker as (READ the Left side) and Targeted Section 3 Worker as (READ the right slide)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DOL defines </a:t>
            </a:r>
            <a:r>
              <a:rPr lang="en-US" sz="1800" err="1">
                <a:effectLst/>
                <a:latin typeface="Calibri" panose="020F0502020204030204" pitchFamily="34" charset="0"/>
                <a:ea typeface="Calibri" panose="020F0502020204030204" pitchFamily="34" charset="0"/>
                <a:cs typeface="Calibri" panose="020F0502020204030204" pitchFamily="34" charset="0"/>
              </a:rPr>
              <a:t>YouthBuild</a:t>
            </a:r>
            <a:r>
              <a:rPr lang="en-US" sz="1800">
                <a:effectLst/>
                <a:latin typeface="Calibri" panose="020F0502020204030204" pitchFamily="34" charset="0"/>
                <a:ea typeface="Calibri" panose="020F0502020204030204" pitchFamily="34" charset="0"/>
                <a:cs typeface="Calibri" panose="020F0502020204030204" pitchFamily="34" charset="0"/>
              </a:rPr>
              <a:t> as a community-based pre-apprenticeship program that provides job training and educational opportunities for at-risk youth ages 16-24, who did not finish high school.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Service area will be defined in the following slide.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Reviewing the definitions in the regulations can be confusing because there is a different set of definitions for Public Housing projects. CDBG projects should comply with Subpart C of the regulations.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217"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FC7B7C08-DB05-5A75-7B44-5B144756CDF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324862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C9C4F-3788-E9FF-12D6-1FC69E432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22137-10C1-641D-9226-CF980D1ED2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0B03A-15A2-2E18-12E6-7BF103C9CB4F}"/>
              </a:ext>
            </a:extLst>
          </p:cNvPr>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pPr>
            <a:r>
              <a:rPr lang="en-US" sz="1800">
                <a:effectLst/>
                <a:latin typeface="Calibri" panose="020F0502020204030204" pitchFamily="34" charset="0"/>
                <a:ea typeface="Calibri" panose="020F0502020204030204" pitchFamily="34" charset="0"/>
                <a:cs typeface="Calibri" panose="020F0502020204030204" pitchFamily="34" charset="0"/>
              </a:rPr>
              <a:t>More than likely for our projects, letter B will apply-It’s an area within one mile of the project site. For rural populations, the service area should be expanded radially  beyond the 1-mile circumference, until it encompasses 5,000 people.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Calibri" panose="020F0502020204030204" pitchFamily="34" charset="0"/>
              </a:rPr>
              <a:t>*The service area definition is based on the most recent US census.</a:t>
            </a:r>
            <a:br>
              <a:rPr lang="en-US" sz="1800">
                <a:effectLst/>
                <a:latin typeface="Calibri" panose="020F0502020204030204" pitchFamily="34" charset="0"/>
                <a:ea typeface="Calibri" panose="020F0502020204030204" pitchFamily="34" charset="0"/>
                <a:cs typeface="Calibri" panose="020F0502020204030204" pitchFamily="34" charset="0"/>
              </a:rPr>
            </a:b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217"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A708CF61-71B7-6050-52FA-A4C76152F0B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691504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2C1E2-387D-2AE8-105C-4466F4134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68985-4097-660B-BF9E-F1FB954D0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4D25BB-30AE-A84D-1F42-3EE5EFA424BF}"/>
              </a:ext>
            </a:extLst>
          </p:cNvPr>
          <p:cNvSpPr>
            <a:spLocks noGrp="1"/>
          </p:cNvSpPr>
          <p:nvPr>
            <p:ph type="body" idx="1"/>
          </p:nvPr>
        </p:nvSpPr>
        <p:spPr/>
        <p:txBody>
          <a:bodyPr/>
          <a:lstStyle/>
          <a:p>
            <a:pPr marL="0" marR="0" lvl="0" indent="0">
              <a:lnSpc>
                <a:spcPct val="107000"/>
              </a:lnSpc>
              <a:spcBef>
                <a:spcPts val="0"/>
              </a:spcBef>
              <a:spcAft>
                <a:spcPts val="800"/>
              </a:spcAft>
              <a:buFont typeface="+mj-lt"/>
              <a:buNone/>
            </a:pPr>
            <a:r>
              <a:rPr lang="en-US" sz="1800">
                <a:effectLst/>
                <a:latin typeface="Calibri" panose="020F0502020204030204" pitchFamily="34" charset="0"/>
                <a:ea typeface="Calibri" panose="020F0502020204030204" pitchFamily="34" charset="0"/>
                <a:cs typeface="Calibri" panose="020F0502020204030204" pitchFamily="34" charset="0"/>
              </a:rPr>
              <a:t>As you can see the Concept of Section 3 prioritizes local employment *READ THE SLIDE*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6A9A9D8-3496-3728-64B0-A32799FDC5F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492264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EB28D-F0E1-0671-9415-E437A8B82E5D}"/>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9C329AEE-B909-7692-BE19-79846F097CCC}"/>
              </a:ext>
            </a:extLst>
          </p:cNvPr>
          <p:cNvSpPr>
            <a:spLocks noGrp="1" noChangeArrowheads="1"/>
          </p:cNvSpPr>
          <p:nvPr>
            <p:ph type="sldNum" sz="quarter" idx="5"/>
          </p:nvPr>
        </p:nvSpPr>
        <p:spPr>
          <a:ln/>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6724F41E-30EC-4E0F-AFFC-4025F60B59F3}"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4930" name="Rectangle 2">
            <a:extLst>
              <a:ext uri="{FF2B5EF4-FFF2-40B4-BE49-F238E27FC236}">
                <a16:creationId xmlns:a16="http://schemas.microsoft.com/office/drawing/2014/main" id="{F1993175-E52A-7620-BD44-CC733DE33504}"/>
              </a:ext>
            </a:extLst>
          </p:cNvPr>
          <p:cNvSpPr>
            <a:spLocks noGrp="1" noRot="1" noChangeAspect="1" noChangeArrowheads="1" noTextEdit="1"/>
          </p:cNvSpPr>
          <p:nvPr>
            <p:ph type="sldImg"/>
          </p:nvPr>
        </p:nvSpPr>
        <p:spPr>
          <a:xfrm>
            <a:off x="404813" y="696913"/>
            <a:ext cx="6188075" cy="3481387"/>
          </a:xfrm>
          <a:ln/>
        </p:spPr>
      </p:sp>
      <p:sp>
        <p:nvSpPr>
          <p:cNvPr id="124931" name="Rectangle 3">
            <a:extLst>
              <a:ext uri="{FF2B5EF4-FFF2-40B4-BE49-F238E27FC236}">
                <a16:creationId xmlns:a16="http://schemas.microsoft.com/office/drawing/2014/main" id="{7B5FFABF-D4A8-FDE5-3432-58F7629F81C0}"/>
              </a:ext>
            </a:extLst>
          </p:cNvPr>
          <p:cNvSpPr>
            <a:spLocks noGrp="1" noChangeArrowheads="1"/>
          </p:cNvSpPr>
          <p:nvPr>
            <p:ph type="body" idx="1"/>
          </p:nvPr>
        </p:nvSpPr>
        <p:spPr>
          <a:xfrm>
            <a:off x="990600" y="4384675"/>
            <a:ext cx="5132388" cy="4176713"/>
          </a:xfrm>
        </p:spPr>
        <p:txBody>
          <a:bodyPr/>
          <a:lstStyle/>
          <a:p>
            <a:pPr marL="0" marR="0" lvl="0" indent="0">
              <a:lnSpc>
                <a:spcPct val="107000"/>
              </a:lnSpc>
              <a:spcBef>
                <a:spcPts val="0"/>
              </a:spcBef>
              <a:spcAft>
                <a:spcPts val="0"/>
              </a:spcAft>
              <a:buFont typeface="+mj-lt"/>
              <a:buNone/>
            </a:pPr>
            <a:r>
              <a:rPr lang="en-US" sz="1800">
                <a:effectLst/>
                <a:latin typeface="Calibri" panose="020F0502020204030204" pitchFamily="34" charset="0"/>
                <a:ea typeface="Calibri" panose="020F0502020204030204" pitchFamily="34" charset="0"/>
                <a:cs typeface="Calibri" panose="020F0502020204030204" pitchFamily="34" charset="0"/>
              </a:rPr>
              <a:t>Ok, so what are the Safe Harbors? Which refers to efforts taken to comply with Section 3.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HUD is looking for us to meet 25% of total labor hours worked by Section 3 workers and 5% of total labor hours worked by “Targeted Section 3 workers”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HUD will update the benchmarks via Federal Register, subject to public comment, </a:t>
            </a:r>
            <a:r>
              <a:rPr lang="en-US" sz="1800" b="1">
                <a:effectLst/>
                <a:latin typeface="Calibri" panose="020F0502020204030204" pitchFamily="34" charset="0"/>
                <a:ea typeface="Calibri" panose="020F0502020204030204" pitchFamily="34" charset="0"/>
                <a:cs typeface="Calibri" panose="020F0502020204030204" pitchFamily="34" charset="0"/>
              </a:rPr>
              <a:t>every 3 years</a:t>
            </a:r>
            <a:r>
              <a:rPr lang="en-US" sz="1800">
                <a:effectLst/>
                <a:latin typeface="Calibri" panose="020F0502020204030204" pitchFamily="34" charset="0"/>
                <a:ea typeface="Calibri" panose="020F0502020204030204" pitchFamily="34" charset="0"/>
                <a:cs typeface="Calibri" panose="020F0502020204030204" pitchFamily="34" charset="0"/>
              </a:rPr>
              <a: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68580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Calibri" panose="020F0502020204030204" pitchFamily="34" charset="0"/>
              </a:rPr>
              <a:t>*Professional hours are excluded from the total number of labor hours-basically our focus is on contract hours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Tree>
    <p:extLst>
      <p:ext uri="{BB962C8B-B14F-4D97-AF65-F5344CB8AC3E}">
        <p14:creationId xmlns:p14="http://schemas.microsoft.com/office/powerpoint/2010/main" val="108196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66976-3C6A-F587-A25F-75A946C081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B9496B-0B3C-D89C-0208-519EB171D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77880-9A64-CB07-5FFD-8C9BCDF615FB}"/>
              </a:ext>
            </a:extLst>
          </p:cNvPr>
          <p:cNvSpPr>
            <a:spLocks noGrp="1"/>
          </p:cNvSpPr>
          <p:nvPr>
            <p:ph type="body" idx="1"/>
          </p:nvPr>
        </p:nvSpPr>
        <p:spPr/>
        <p:txBody>
          <a:bodyPr/>
          <a:lstStyle/>
          <a:p>
            <a:r>
              <a:rPr lang="en-US"/>
              <a:t>Economic Opportunities - “Opportunity” involves reasonable access and fair notification, not a guarantee.</a:t>
            </a:r>
          </a:p>
          <a:p>
            <a:r>
              <a:rPr lang="en-US"/>
              <a:t>--Benchmarks are achieved through outreach. </a:t>
            </a:r>
          </a:p>
          <a:p>
            <a:r>
              <a:rPr lang="en-US"/>
              <a:t>--This affects advertising requirements for hiring and contracting. </a:t>
            </a:r>
          </a:p>
          <a:p>
            <a:r>
              <a:rPr lang="en-US"/>
              <a:t>a. Outreach to Section 3 workers and businesses</a:t>
            </a:r>
          </a:p>
          <a:p>
            <a:r>
              <a:rPr lang="en-US"/>
              <a:t>b. Documentation of Outreach</a:t>
            </a:r>
          </a:p>
          <a:p>
            <a:r>
              <a:rPr lang="en-US"/>
              <a:t>c. Preference is given to Section 3 Businesses and Workers, all things being equal among respondents and applicants. </a:t>
            </a:r>
          </a:p>
          <a:p>
            <a:endParaRPr lang="en-US"/>
          </a:p>
        </p:txBody>
      </p:sp>
      <p:sp>
        <p:nvSpPr>
          <p:cNvPr id="4" name="Slide Number Placeholder 3">
            <a:extLst>
              <a:ext uri="{FF2B5EF4-FFF2-40B4-BE49-F238E27FC236}">
                <a16:creationId xmlns:a16="http://schemas.microsoft.com/office/drawing/2014/main" id="{4FD11275-F4EC-9C26-EC42-96033F5EC7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949122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29A34-7F72-19CF-AC6A-01EE82A6F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63E54-B10E-0AE0-1660-C96E2AEAB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CEEE2-1170-2C25-2688-03D3EFBE2C74}"/>
              </a:ext>
            </a:extLst>
          </p:cNvPr>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800">
                <a:effectLst/>
                <a:latin typeface="Calibri" panose="020F0502020204030204" pitchFamily="34" charset="0"/>
                <a:ea typeface="Calibri" panose="020F0502020204030204" pitchFamily="34" charset="0"/>
                <a:cs typeface="Calibri" panose="020F0502020204030204" pitchFamily="34" charset="0"/>
              </a:rPr>
              <a:t>This is a very important slide, taken right out of Subpart C of Implementing Regulations. What you see here defines the responsibilities and order of preference of the recipients responsibilities.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Calibri" panose="020F0502020204030204" pitchFamily="34" charset="0"/>
              </a:rPr>
              <a:t>*READ THE SLIDE*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AD6FA7D9-2A21-77F0-8733-93ADD223455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224061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1C0BE-A5CA-7BC1-CD82-E690F3998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3A354-9D62-3DA8-72D2-8FD6264A3A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7402DF-5237-CCC0-6814-33A6A8F87E6F}"/>
              </a:ext>
            </a:extLst>
          </p:cNvPr>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800">
                <a:effectLst/>
                <a:latin typeface="Calibri" panose="020F0502020204030204" pitchFamily="34" charset="0"/>
                <a:ea typeface="Calibri" panose="020F0502020204030204" pitchFamily="34" charset="0"/>
                <a:cs typeface="Calibri" panose="020F0502020204030204" pitchFamily="34" charset="0"/>
              </a:rPr>
              <a:t>*READ THE SLIDE*Next the recipient must implement on of the following actions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Facilitate an opportunity fair annually for contractors to meet section 3 workers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a:ea typeface="Calibri"/>
                <a:cs typeface="Calibri"/>
              </a:rPr>
              <a:t>Post all jobs opportunities </a:t>
            </a:r>
            <a:r>
              <a:rPr lang="en-US" sz="1800" b="1" u="sng">
                <a:effectLst/>
                <a:latin typeface="Calibri"/>
                <a:ea typeface="Calibri"/>
                <a:cs typeface="Calibri"/>
              </a:rPr>
              <a:t>as they arise</a:t>
            </a:r>
            <a:r>
              <a:rPr lang="en-US" sz="1800">
                <a:effectLst/>
                <a:latin typeface="Calibri"/>
                <a:ea typeface="Calibri"/>
                <a:cs typeface="Calibri"/>
              </a:rPr>
              <a:t> at DCA funded project sites. As you can see there are some </a:t>
            </a:r>
            <a:r>
              <a:rPr lang="en-US" sz="1800">
                <a:latin typeface="Calibri"/>
                <a:ea typeface="Calibri"/>
                <a:cs typeface="Calibri"/>
              </a:rPr>
              <a:t>specifics</a:t>
            </a:r>
            <a:r>
              <a:rPr lang="en-US" sz="1800">
                <a:effectLst/>
                <a:latin typeface="Calibri"/>
                <a:ea typeface="Calibri"/>
                <a:cs typeface="Calibri"/>
              </a:rPr>
              <a:t> to this</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As always make sur the section 3 language is visible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D8C5B88B-C1C7-251E-C223-FF2D42B16F8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433788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220C9-028D-06A2-BA8B-82A2F324A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EBB14-0D1F-7C78-B874-93047E4FC2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B73730-CEA0-D950-BEEC-E99F03F10692}"/>
              </a:ext>
            </a:extLst>
          </p:cNvPr>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600">
                <a:effectLst/>
                <a:latin typeface="Calibri" panose="020F0502020204030204" pitchFamily="34" charset="0"/>
                <a:ea typeface="Calibri" panose="020F0502020204030204" pitchFamily="34" charset="0"/>
                <a:cs typeface="Calibri" panose="020F0502020204030204" pitchFamily="34" charset="0"/>
              </a:rPr>
              <a:t>Section 3 opportunities (positions or contracts) should be posted a </a:t>
            </a:r>
            <a:r>
              <a:rPr lang="en-US" sz="1600" b="1">
                <a:effectLst/>
                <a:latin typeface="Calibri" panose="020F0502020204030204" pitchFamily="34" charset="0"/>
                <a:ea typeface="Calibri" panose="020F0502020204030204" pitchFamily="34" charset="0"/>
                <a:cs typeface="Calibri" panose="020F0502020204030204" pitchFamily="34" charset="0"/>
              </a:rPr>
              <a:t>Minimum</a:t>
            </a:r>
            <a:r>
              <a:rPr lang="en-US" sz="1600">
                <a:effectLst/>
                <a:latin typeface="Calibri" panose="020F0502020204030204" pitchFamily="34" charset="0"/>
                <a:ea typeface="Calibri" panose="020F0502020204030204" pitchFamily="34" charset="0"/>
                <a:cs typeface="Calibri" panose="020F0502020204030204" pitchFamily="34" charset="0"/>
              </a:rPr>
              <a:t>  of 3 community sources: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Font typeface="+mj-lt"/>
              <a:buNone/>
            </a:pPr>
            <a:r>
              <a:rPr lang="en-US" sz="1600">
                <a:effectLst/>
                <a:latin typeface="Calibri" panose="020F0502020204030204" pitchFamily="34" charset="0"/>
                <a:ea typeface="Calibri" panose="020F0502020204030204" pitchFamily="34" charset="0"/>
                <a:cs typeface="Calibri" panose="020F0502020204030204" pitchFamily="34" charset="0"/>
              </a:rPr>
              <a:t>This could include but are not limited to the list included - the local community newspaper; widely distributed newspaper; local housing authority, or homeless agency, or/local low-income housing community; local workforce board; the local DFCS office; and the local GA Public Health County office</a:t>
            </a:r>
          </a:p>
          <a:p>
            <a:pPr marL="0" marR="0" lvl="0" indent="0">
              <a:lnSpc>
                <a:spcPct val="107000"/>
              </a:lnSpc>
              <a:spcBef>
                <a:spcPts val="0"/>
              </a:spcBef>
              <a:spcAft>
                <a:spcPts val="0"/>
              </a:spcAft>
              <a:buFont typeface="+mj-lt"/>
              <a:buNone/>
            </a:pPr>
            <a:r>
              <a:rPr lang="en-US" sz="1600">
                <a:effectLst/>
                <a:latin typeface="Calibri" panose="020F0502020204030204" pitchFamily="34" charset="0"/>
                <a:ea typeface="Calibri" panose="020F0502020204030204" pitchFamily="34" charset="0"/>
                <a:cs typeface="Calibri" panose="020F0502020204030204" pitchFamily="34" charset="0"/>
              </a:rPr>
              <a:t>If using temp agencies, the posting must require placements to its recipient, or contractors to complete the Self Certification form (clarifying their qualifications as a qualified Section 3 Resident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mj-lt"/>
              <a:buNone/>
            </a:pPr>
            <a:endParaRPr lang="en-US" sz="1600">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0"/>
              </a:spcAft>
              <a:buFont typeface="+mj-lt"/>
              <a:buNone/>
            </a:pPr>
            <a:r>
              <a:rPr lang="en-US" sz="1600">
                <a:effectLst/>
                <a:latin typeface="Calibri" panose="020F0502020204030204" pitchFamily="34" charset="0"/>
                <a:ea typeface="Calibri" panose="020F0502020204030204" pitchFamily="34" charset="0"/>
                <a:cs typeface="Calibri" panose="020F0502020204030204" pitchFamily="34" charset="0"/>
              </a:rPr>
              <a:t>The worker or contractor shall maintain status throughout the life of the contract.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mj-lt"/>
              <a:buNone/>
            </a:pPr>
            <a:r>
              <a:rPr lang="en-US" sz="1600">
                <a:effectLst/>
                <a:latin typeface="Calibri" panose="020F0502020204030204" pitchFamily="34" charset="0"/>
                <a:ea typeface="Calibri" panose="020F0502020204030204" pitchFamily="34" charset="0"/>
                <a:cs typeface="Calibri" panose="020F0502020204030204" pitchFamily="34" charset="0"/>
              </a:rPr>
              <a:t>Failure to meet this requirement will result in penalties up to and including contract termination.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217"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128724B1-0BE3-F816-8AD7-8D3970182D5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892056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A1F60-503A-F70E-6FC5-FFE12ECAC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44F25-8F0D-5382-E689-14FD1C06F0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CA48BE-077E-BD5B-E6E2-9617EA57DC7F}"/>
              </a:ext>
            </a:extLst>
          </p:cNvPr>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rPr>
              <a:t>The solicitation package should contain the bolded areas as seen. This allows the contractor and subcontractors to claim preferences and/or certify to previous work</a:t>
            </a:r>
            <a:endParaRPr lang="en-US"/>
          </a:p>
        </p:txBody>
      </p:sp>
      <p:sp>
        <p:nvSpPr>
          <p:cNvPr id="4" name="Slide Number Placeholder 3">
            <a:extLst>
              <a:ext uri="{FF2B5EF4-FFF2-40B4-BE49-F238E27FC236}">
                <a16:creationId xmlns:a16="http://schemas.microsoft.com/office/drawing/2014/main" id="{74782F1A-7DEE-181B-4ED6-520C6D43F24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130803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D98ED-A6BF-0AAB-685B-5AAA15A27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BD95B-25F2-5BFC-F2A7-8CAFCE024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1A83B-39D5-B748-BF8D-18852C938782}"/>
              </a:ext>
            </a:extLst>
          </p:cNvPr>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800">
                <a:effectLst/>
                <a:latin typeface="Calibri" panose="020F0502020204030204" pitchFamily="34" charset="0"/>
                <a:ea typeface="Calibri" panose="020F0502020204030204" pitchFamily="34" charset="0"/>
                <a:cs typeface="Calibri" panose="020F0502020204030204" pitchFamily="34" charset="0"/>
              </a:rPr>
              <a:t>The Section 3 solicitation package can be found on our website under the CDBG files under the Compliance and Administration section.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The Section 3 self certification allows the contractor to claim a claim a preference. If they are claiming a preference, they would submit the appropriate forms at the time of bid.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Symbol" panose="05050102010706020507" pitchFamily="18" charset="2"/>
              <a:buChar char=""/>
            </a:pPr>
            <a:r>
              <a:rPr lang="en-US" sz="1800">
                <a:effectLst/>
                <a:latin typeface="Calibri"/>
                <a:ea typeface="Calibri" panose="020F0502020204030204" pitchFamily="34" charset="0"/>
                <a:cs typeface="Calibri"/>
              </a:rPr>
              <a:t>If they are not claiming a preference, they need to submit the appropriate forms prior to award or </a:t>
            </a:r>
            <a:r>
              <a:rPr lang="en-US" sz="1800">
                <a:latin typeface="Calibri"/>
                <a:ea typeface="Calibri" panose="020F0502020204030204" pitchFamily="34" charset="0"/>
                <a:cs typeface="Calibri"/>
              </a:rPr>
              <a:t>contract execution</a:t>
            </a:r>
            <a:r>
              <a:rPr lang="en-US" sz="1800">
                <a:effectLst/>
                <a:latin typeface="Calibri"/>
                <a:ea typeface="Calibri" panose="020F0502020204030204" pitchFamily="34" charset="0"/>
                <a:cs typeface="Calibri"/>
              </a:rPr>
              <a:t>. </a:t>
            </a:r>
          </a:p>
          <a:p>
            <a:pPr marL="342900" indent="-342900">
              <a:lnSpc>
                <a:spcPct val="107000"/>
              </a:lnSpc>
              <a:spcAft>
                <a:spcPts val="800"/>
              </a:spcAft>
              <a:buFont typeface="Symbol" panose="05050102010706020507" pitchFamily="18" charset="2"/>
              <a:buChar char=""/>
            </a:pPr>
            <a:endParaRPr lang="en-US" sz="1800"/>
          </a:p>
          <a:p>
            <a:r>
              <a:rPr lang="en-US"/>
              <a:t>*To note, Section 3 is still required for procuring subcontracts of $100, 000 since the award itself is more than $200K.</a:t>
            </a:r>
            <a:endParaRPr lang="en-US">
              <a:cs typeface="Calibri"/>
            </a:endParaRPr>
          </a:p>
        </p:txBody>
      </p:sp>
      <p:sp>
        <p:nvSpPr>
          <p:cNvPr id="4" name="Slide Number Placeholder 3">
            <a:extLst>
              <a:ext uri="{FF2B5EF4-FFF2-40B4-BE49-F238E27FC236}">
                <a16:creationId xmlns:a16="http://schemas.microsoft.com/office/drawing/2014/main" id="{8C6C7F76-8241-46CC-DA28-6B34AFDE534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733395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23F5B-5117-8CA6-23D3-68778B035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73A225-EA3D-1F24-7A9D-4DEFC91432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34F519-19AF-C085-C3FB-8D8E3E767768}"/>
              </a:ext>
            </a:extLst>
          </p:cNvPr>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800" i="1">
                <a:effectLst/>
                <a:latin typeface="Calibri" panose="020F0502020204030204" pitchFamily="34" charset="0"/>
                <a:ea typeface="Calibri" panose="020F0502020204030204" pitchFamily="34" charset="0"/>
                <a:cs typeface="Calibri" panose="020F0502020204030204" pitchFamily="34" charset="0"/>
              </a:rPr>
              <a:t>Points to be made: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DCA does have requirements for reporting.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Total labor hours should be reported quarterly along with the Section 3 worker hours and cumulatively in the annual report (July 1 – June 30)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Section 3 workers are required to re-certify every 5 years.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8A0376E9-1B3A-9ACC-8F38-956BF5F7B03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189903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84A2B-0692-2269-902A-9EA91CD51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CCA30-87F0-BDF5-6917-80D650EDEB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3BD26-0A2C-7FBF-B4A6-2208357B585C}"/>
              </a:ext>
            </a:extLst>
          </p:cNvPr>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600">
                <a:effectLst/>
                <a:latin typeface="Calibri" panose="020F0502020204030204" pitchFamily="34" charset="0"/>
                <a:ea typeface="Calibri" panose="020F0502020204030204" pitchFamily="34" charset="0"/>
                <a:cs typeface="Calibri" panose="020F0502020204030204" pitchFamily="34" charset="0"/>
              </a:rPr>
              <a:t>As you can imagine, it’s not uncommon for us not to reach the benchmarks.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a:effectLst/>
                <a:latin typeface="Calibri" panose="020F0502020204030204" pitchFamily="34" charset="0"/>
                <a:ea typeface="Calibri" panose="020F0502020204030204" pitchFamily="34" charset="0"/>
                <a:cs typeface="Calibri" panose="020F0502020204030204" pitchFamily="34" charset="0"/>
              </a:rPr>
              <a:t>The efforts are especially important to State CDBG projects, because the benchmarks can be difficult to reach with rural populations.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a:effectLst/>
                <a:latin typeface="Calibri" panose="020F0502020204030204" pitchFamily="34" charset="0"/>
                <a:ea typeface="Calibri" panose="020F0502020204030204" pitchFamily="34" charset="0"/>
                <a:cs typeface="Calibri" panose="020F0502020204030204" pitchFamily="34" charset="0"/>
              </a:rPr>
              <a:t>Because of this we have a report of qualitative efforts.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a:effectLst/>
                <a:latin typeface="Calibri" panose="020F0502020204030204" pitchFamily="34" charset="0"/>
                <a:ea typeface="Calibri" panose="020F0502020204030204" pitchFamily="34" charset="0"/>
                <a:cs typeface="Calibri" panose="020F0502020204030204" pitchFamily="34" charset="0"/>
              </a:rPr>
              <a:t>If unable to meet goals, must describe efforts taken to meet the qualitative efforts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a:effectLst/>
                <a:latin typeface="Calibri" panose="020F0502020204030204" pitchFamily="34" charset="0"/>
                <a:ea typeface="Calibri" panose="020F0502020204030204" pitchFamily="34" charset="0"/>
                <a:cs typeface="Calibri" panose="020F0502020204030204" pitchFamily="34" charset="0"/>
              </a:rPr>
              <a:t>Examples include: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Held job fairs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Conducted on-the job training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Outreach efforts to public housing residents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Connected residents with supportive services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Helped residence apply for technical training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Provided technical assistance to Section 3 Businesses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610F1E2E-D64A-155A-3497-C19C73E906E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786000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Break for 15 min before procurement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176545-19D3-406D-8FC7-39D365850F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776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1"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r>
              <a:rPr lang="en-US" sz="1800">
                <a:effectLst/>
                <a:latin typeface="Calibri"/>
                <a:ea typeface="Calibri"/>
                <a:cs typeface="Calibri"/>
              </a:rPr>
              <a:t> We are going to look at DCA’s standards in addition to the 4 methods of procurement. We will also review the step-by-step process of competitive proposals for negotiation, </a:t>
            </a:r>
            <a:r>
              <a:rPr lang="en-US" sz="1800">
                <a:latin typeface="Calibri"/>
                <a:ea typeface="Calibri"/>
                <a:cs typeface="Calibri"/>
              </a:rPr>
              <a:t>competitive sealed bids and </a:t>
            </a:r>
            <a:r>
              <a:rPr lang="en-US" sz="1800">
                <a:effectLst/>
                <a:latin typeface="Calibri"/>
                <a:ea typeface="Calibri"/>
                <a:cs typeface="Calibri"/>
              </a:rPr>
              <a:t>sole source requirements. Finally, we will discuss what you need to submit within the application to document the procurement.</a:t>
            </a:r>
            <a:r>
              <a:rPr lang="en-US" sz="1800">
                <a:latin typeface="Calibri"/>
                <a:ea typeface="Calibri"/>
                <a:cs typeface="Calibri"/>
              </a:rPr>
              <a:t>  </a:t>
            </a:r>
            <a:endParaRPr lang="en-US" sz="1800">
              <a:effectLst/>
              <a:latin typeface="Calibri"/>
              <a:ea typeface="Calibri"/>
              <a:cs typeface="Calibri"/>
            </a:endParaRPr>
          </a:p>
          <a:p>
            <a:endParaRPr lang="en-US" altLang="en-US"/>
          </a:p>
        </p:txBody>
      </p:sp>
    </p:spTree>
    <p:extLst>
      <p:ext uri="{BB962C8B-B14F-4D97-AF65-F5344CB8AC3E}">
        <p14:creationId xmlns:p14="http://schemas.microsoft.com/office/powerpoint/2010/main" val="1141263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some of you may know we are updating our consultants list. If you have not done so, please submit your information via the QR code or by clicking the compliance &amp; admin link in the deck provided online.</a:t>
            </a:r>
            <a:endParaRPr lang="en-US"/>
          </a:p>
        </p:txBody>
      </p:sp>
      <p:sp>
        <p:nvSpPr>
          <p:cNvPr id="4" name="Slide Number Placeholder 3"/>
          <p:cNvSpPr>
            <a:spLocks noGrp="1"/>
          </p:cNvSpPr>
          <p:nvPr>
            <p:ph type="sldNum" sz="quarter" idx="5"/>
          </p:nvPr>
        </p:nvSpPr>
        <p:spPr/>
        <p:txBody>
          <a:bodyPr/>
          <a:lstStyle/>
          <a:p>
            <a:fld id="{13176545-19D3-406D-8FC7-39D365850F88}" type="slidenum">
              <a:rPr lang="en-US" smtClean="0"/>
              <a:t>21</a:t>
            </a:fld>
            <a:endParaRPr lang="en-US"/>
          </a:p>
        </p:txBody>
      </p:sp>
    </p:spTree>
    <p:extLst>
      <p:ext uri="{BB962C8B-B14F-4D97-AF65-F5344CB8AC3E}">
        <p14:creationId xmlns:p14="http://schemas.microsoft.com/office/powerpoint/2010/main" val="1563759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mj-lt"/>
              <a:buAutoNum type="arabicPeriod"/>
            </a:pPr>
            <a:r>
              <a:rPr lang="en-US" sz="1600">
                <a:effectLst/>
                <a:latin typeface="Calibri" panose="020F0502020204030204" pitchFamily="34" charset="0"/>
                <a:ea typeface="Calibri" panose="020F0502020204030204" pitchFamily="34" charset="0"/>
                <a:cs typeface="Calibri" panose="020F0502020204030204" pitchFamily="34" charset="0"/>
              </a:rPr>
              <a:t>Instead of using part 200 DCA had the ability to implement its own procurement procedures per part 570. The bullet points are a recitation of that law.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In order to do this we must identify the method of procurement and their applicability. We do this by the dollar thresholds and the type of services you are procuring.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There is a prohibition of cost plus a percentage of cost and percentage of construction costs methods of  contracting.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Assurances that all purchase orders and contracts include any clauses required by Federal statutes, executive orders and implementing regulations – </a:t>
            </a:r>
            <a:r>
              <a:rPr lang="en-US" sz="1600" i="1">
                <a:effectLst/>
                <a:latin typeface="Calibri" panose="020F0502020204030204" pitchFamily="34" charset="0"/>
                <a:ea typeface="Calibri" panose="020F0502020204030204" pitchFamily="34" charset="0"/>
                <a:cs typeface="Calibri" panose="020F0502020204030204" pitchFamily="34" charset="0"/>
              </a:rPr>
              <a:t>these are usually contained in our recipient’s manual in the appendices section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And then of course subrecipient and contactor determinations should be made in accordance with the standards in part 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600">
                <a:effectLst/>
                <a:latin typeface="Calibri" panose="020F0502020204030204" pitchFamily="34" charset="0"/>
                <a:ea typeface="Calibri" panose="020F0502020204030204" pitchFamily="34" charset="0"/>
                <a:cs typeface="Calibri" panose="020F0502020204030204" pitchFamily="34" charset="0"/>
              </a:rPr>
              <a:t>The full text can be found in Chapter 3, Section 4 of the recipient’s manual. There are some things that we don’t provide a high-level view of here so it is worth looking at for further information.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22</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5471465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mj-lt"/>
              <a:buNone/>
            </a:pPr>
            <a:r>
              <a:rPr lang="en-US" sz="1600">
                <a:effectLst/>
                <a:latin typeface="Calibri" panose="020F0502020204030204" pitchFamily="34" charset="0"/>
                <a:ea typeface="Calibri" panose="020F0502020204030204" pitchFamily="34" charset="0"/>
                <a:cs typeface="Calibri" panose="020F0502020204030204" pitchFamily="34" charset="0"/>
              </a:rPr>
              <a:t>The procurement methodology should promote </a:t>
            </a:r>
            <a:r>
              <a:rPr lang="en-US" sz="1600" b="1">
                <a:effectLst/>
                <a:latin typeface="Calibri" panose="020F0502020204030204" pitchFamily="34" charset="0"/>
                <a:ea typeface="Calibri" panose="020F0502020204030204" pitchFamily="34" charset="0"/>
                <a:cs typeface="Calibri" panose="020F0502020204030204" pitchFamily="34" charset="0"/>
              </a:rPr>
              <a:t>full and open competition</a:t>
            </a:r>
            <a:r>
              <a:rPr lang="en-US" sz="1600">
                <a:effectLst/>
                <a:latin typeface="Calibri" panose="020F0502020204030204" pitchFamily="34" charset="0"/>
                <a:ea typeface="Calibri" panose="020F0502020204030204" pitchFamily="34" charset="0"/>
                <a:cs typeface="Calibri" panose="020F0502020204030204" pitchFamily="34" charset="0"/>
              </a:rPr>
              <a:t>.  As you can see on the slide, there are restrictive situations that should be avoided.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Unreasonable requirements –</a:t>
            </a:r>
            <a:r>
              <a:rPr lang="en-US" sz="1600" i="1">
                <a:effectLst/>
                <a:latin typeface="Calibri" panose="020F0502020204030204" pitchFamily="34" charset="0"/>
                <a:ea typeface="Calibri" panose="020F0502020204030204" pitchFamily="34" charset="0"/>
                <a:cs typeface="Calibri" panose="020F0502020204030204" pitchFamily="34" charset="0"/>
              </a:rPr>
              <a:t> requirements such as excessive bonding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Noncompetitive pricing practices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Noncompetitive awards to consultants that are on retainer contracts –</a:t>
            </a:r>
            <a:r>
              <a:rPr lang="en-US" sz="1600" i="1">
                <a:effectLst/>
                <a:latin typeface="Calibri" panose="020F0502020204030204" pitchFamily="34" charset="0"/>
                <a:ea typeface="Calibri" panose="020F0502020204030204" pitchFamily="34" charset="0"/>
                <a:cs typeface="Calibri" panose="020F0502020204030204" pitchFamily="34" charset="0"/>
              </a:rPr>
              <a:t> opposite of competitive competition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Organizational conflicts of interest –</a:t>
            </a:r>
            <a:r>
              <a:rPr lang="en-US" sz="1600" i="1">
                <a:effectLst/>
                <a:latin typeface="Calibri" panose="020F0502020204030204" pitchFamily="34" charset="0"/>
                <a:ea typeface="Calibri" panose="020F0502020204030204" pitchFamily="34" charset="0"/>
                <a:cs typeface="Calibri" panose="020F0502020204030204" pitchFamily="34" charset="0"/>
              </a:rPr>
              <a:t> we’ll take a look at this later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Specifying only a brand name product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Any arbitrary action in the procurement process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2856959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Each Local Government should have a documented Conflict Of Interest policy which states no employee, officer, or agent may participate in the selection, award, or administration of a contract supported by a Federal award if a real or apparent conflict of interest is present.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483657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600"/>
              </a:spcAft>
              <a:buFont typeface="+mj-lt"/>
              <a:buNone/>
            </a:pPr>
            <a:r>
              <a:rPr lang="en-US" sz="1600">
                <a:effectLst/>
                <a:latin typeface="Calibri" panose="020F0502020204030204" pitchFamily="34" charset="0"/>
                <a:ea typeface="Calibri" panose="020F0502020204030204" pitchFamily="34" charset="0"/>
                <a:cs typeface="Calibri" panose="020F0502020204030204" pitchFamily="34" charset="0"/>
              </a:rPr>
              <a:t>To be more detailed - persons with CDBG responsibilities, decision-making power, or information may NOT: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60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Obtain a financial interest or benefit from CDBG activity 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600"/>
              </a:spcAft>
              <a:buFont typeface="+mj-lt"/>
              <a:buAutoNum type="alphaLcPeriod"/>
            </a:pPr>
            <a:r>
              <a:rPr lang="en-US" sz="1600">
                <a:effectLst/>
                <a:latin typeface="Calibri" panose="020F0502020204030204" pitchFamily="34" charset="0"/>
                <a:ea typeface="Calibri" panose="020F0502020204030204" pitchFamily="34" charset="0"/>
                <a:cs typeface="Calibri" panose="020F0502020204030204" pitchFamily="34" charset="0"/>
              </a:rPr>
              <a:t>Have any interest in contract or subcontract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600"/>
              </a:spcAft>
            </a:pPr>
            <a:r>
              <a:rPr lang="en-US" sz="1600">
                <a:effectLst/>
                <a:latin typeface="Calibri" panose="020F0502020204030204" pitchFamily="34" charset="0"/>
                <a:ea typeface="Calibri" panose="020F0502020204030204" pitchFamily="34" charset="0"/>
                <a:cs typeface="Calibri" panose="020F0502020204030204" pitchFamily="34" charset="0"/>
              </a:rPr>
              <a:t>This applies to family members and business ties and applies during tenure and 1 year after tenure.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r>
              <a:rPr lang="en-US" sz="1800" i="1">
                <a:effectLst/>
                <a:latin typeface="Calibri" panose="020F0502020204030204" pitchFamily="34" charset="0"/>
                <a:ea typeface="Calibri" panose="020F0502020204030204" pitchFamily="34" charset="0"/>
              </a:rPr>
              <a:t>As an example: a Grant Administrator cannot assist a grantee with drafting statements of work or RFPs for grant administration if they intend to submit a proposal. However, they may explain the process, discuss the instructions/process that is publicly available on DCA’s website</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2516013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discuss the standards to selection procedures.</a:t>
            </a:r>
          </a:p>
          <a:p>
            <a:r>
              <a:rPr lang="en-US"/>
              <a:t>a. When selection procedures are carried our properly and correctly it will always reflect in the RFP’s score sheets, evaluation factors,  recommendation of technical requirements. </a:t>
            </a:r>
          </a:p>
          <a:p>
            <a:r>
              <a:rPr lang="en-US"/>
              <a:t>b. The recommended selection will reflect  contractor integrity, compliance with public policy, and record of past performance. </a:t>
            </a:r>
          </a:p>
          <a:p>
            <a:r>
              <a:rPr lang="en-US"/>
              <a:t>c. It’s not always about who is going to give the best price here. You do have flexibility to protect yourself according to risks of the responses depending on your assessment. </a:t>
            </a:r>
          </a:p>
          <a:p>
            <a:r>
              <a:rPr lang="en-US"/>
              <a:t>d. When done properly, these selection procedures will reflect in the process.</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8666289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Georgia has increased the small purchase threshold for public works contracts to $250,000, effective July 1, 2025</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810759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628612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 local government is going to procure for private consultants to complete grant writing and/or administrative services or engineering/architect services, the competitive negotiation or competitive proposal method must be used. </a:t>
            </a:r>
          </a:p>
          <a:p>
            <a:r>
              <a:rPr lang="en-US"/>
              <a:t>-Per Georgia law, Regional commissions can be contracted with without going through the procurement process.</a:t>
            </a:r>
          </a:p>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29</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185953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Regardless of who is paying for Grant Writing or Administrative services, the services should be procured </a:t>
            </a:r>
            <a:r>
              <a:rPr lang="en-US" u="sng"/>
              <a:t>at the same time in the same RFP to avoid the appearance of a conflict of interest</a:t>
            </a:r>
            <a:r>
              <a:rPr lang="en-US"/>
              <a:t>.  Same goes for Engineering/Architectural services. This will result in a single contract that is contingent upon award. </a:t>
            </a: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30</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183356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176545-19D3-406D-8FC7-39D365850F88}" type="slidenum">
              <a:rPr lang="en-US" smtClean="0"/>
              <a:t>31</a:t>
            </a:fld>
            <a:endParaRPr lang="en-US"/>
          </a:p>
        </p:txBody>
      </p:sp>
    </p:spTree>
    <p:extLst>
      <p:ext uri="{BB962C8B-B14F-4D97-AF65-F5344CB8AC3E}">
        <p14:creationId xmlns:p14="http://schemas.microsoft.com/office/powerpoint/2010/main" val="6046959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pc="-6">
              <a:solidFill>
                <a:srgbClr val="854006"/>
              </a:solidFill>
              <a:latin typeface="Georgia"/>
            </a:endParaRPr>
          </a:p>
          <a:p>
            <a:endParaRPr lang="en-US"/>
          </a:p>
        </p:txBody>
      </p:sp>
      <p:sp>
        <p:nvSpPr>
          <p:cNvPr id="4" name="Slide Number Placeholder 3"/>
          <p:cNvSpPr>
            <a:spLocks noGrp="1"/>
          </p:cNvSpPr>
          <p:nvPr>
            <p:ph type="sldNum" sz="quarter" idx="5"/>
          </p:nvPr>
        </p:nvSpPr>
        <p:spPr/>
        <p:txBody>
          <a:bodyPr/>
          <a:lstStyle/>
          <a:p>
            <a:fld id="{13176545-19D3-406D-8FC7-39D365850F88}" type="slidenum">
              <a:rPr lang="en-US" smtClean="0"/>
              <a:t>32</a:t>
            </a:fld>
            <a:endParaRPr lang="en-US"/>
          </a:p>
        </p:txBody>
      </p:sp>
    </p:spTree>
    <p:extLst>
      <p:ext uri="{BB962C8B-B14F-4D97-AF65-F5344CB8AC3E}">
        <p14:creationId xmlns:p14="http://schemas.microsoft.com/office/powerpoint/2010/main" val="1601053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49299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RFP example, this can be tailored to whatever type of project you may have although this example is very specific to CDBG. What you see highlighted is very pertinent information that DCA will be looking for – items such as the type of service being procured, the funding program and year, project scope, appropriate dates and contact information</a:t>
            </a:r>
          </a:p>
          <a:p>
            <a:endParaRPr lang="en-US"/>
          </a:p>
          <a:p>
            <a:r>
              <a:rPr lang="en-US"/>
              <a:t>Refer to BABA being included in the advertisements. </a:t>
            </a: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34</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5976664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a:ea typeface="Calibri"/>
                <a:cs typeface="Calibri"/>
              </a:rPr>
              <a:t>Here we are looking at an RFP </a:t>
            </a:r>
            <a:r>
              <a:rPr lang="en-US" sz="1800" u="sng">
                <a:effectLst/>
                <a:latin typeface="Calibri"/>
                <a:ea typeface="Calibri"/>
                <a:cs typeface="Calibri"/>
              </a:rPr>
              <a:t>package example</a:t>
            </a:r>
            <a:r>
              <a:rPr lang="en-US" sz="1800">
                <a:effectLst/>
                <a:latin typeface="Calibri"/>
                <a:ea typeface="Calibri"/>
                <a:cs typeface="Calibri"/>
              </a:rPr>
              <a:t>. The first two pages contains much of what I just mentioned DCA would be looking for. The next page includes a sample statement of qualifications form. </a:t>
            </a: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35</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192374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a:ea typeface="Calibri"/>
                <a:cs typeface="Calibri"/>
              </a:rPr>
              <a:t>Next, on the left you see a score sheet example which is also available online </a:t>
            </a:r>
            <a:r>
              <a:rPr lang="en-US" sz="1800">
                <a:latin typeface="Calibri"/>
                <a:ea typeface="Calibri"/>
                <a:cs typeface="Calibri"/>
              </a:rPr>
              <a:t>and</a:t>
            </a:r>
            <a:r>
              <a:rPr lang="en-US" sz="1800">
                <a:effectLst/>
                <a:latin typeface="Calibri"/>
                <a:ea typeface="Calibri"/>
                <a:cs typeface="Calibri"/>
              </a:rPr>
              <a:t> an example of a summary of responses received. We do ask for a version of both of these to be a part of your application submission. All of these forms we just covered can be found by visiting the link at the end of the presentation. </a:t>
            </a:r>
          </a:p>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36</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9755328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had a grant application from the previous year that was not funded and the procurement was valid, you may use the same procurement. </a:t>
            </a:r>
          </a:p>
          <a:p>
            <a:r>
              <a:rPr lang="en-US"/>
              <a:t>Anything older than two years MUST be solicited again. </a:t>
            </a:r>
          </a:p>
          <a:p>
            <a:r>
              <a:rPr lang="en-US"/>
              <a:t>This is only allowable for the same IMPROVED project. </a:t>
            </a:r>
          </a:p>
          <a:p>
            <a:r>
              <a:rPr lang="en-US"/>
              <a:t>*If you have a question regarding timing, please email me. </a:t>
            </a: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37</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074575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38</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7429268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2026 applicants, all four lists </a:t>
            </a: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39</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6924556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40</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9703560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Now, let's assume you are being awarded for your project – this leads us to competitive sealed bids procurement process.</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4773773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8920774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a:effectLst/>
                <a:latin typeface="Calibri" panose="020F0502020204030204" pitchFamily="34" charset="0"/>
                <a:ea typeface="Calibri" panose="020F0502020204030204" pitchFamily="34" charset="0"/>
                <a:cs typeface="Calibri" panose="020F0502020204030204" pitchFamily="34" charset="0"/>
              </a:rPr>
              <a:t>sometimes we run into issues with GPR not providing enough detail or Section 3 not being noticeably included on the landing page. We are now expecting to see BABA written into the brief description also. Please just make sure you have a proper amount of detail in the posting. </a:t>
            </a:r>
            <a:endParaRPr lang="en-US" sz="1800" b="0" u="none">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30070191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again you must post the construction contract opportunity in 3 locations. The ads should always include the section 3 language and the list of locations is provided here also - GPR, your website, Dodge Room, newspaper, DOL, DFCS and several more. </a:t>
            </a:r>
            <a:br>
              <a:rPr lang="en-US">
                <a:cs typeface="+mn-lt"/>
              </a:rPr>
            </a:br>
            <a:r>
              <a:rPr lang="en-US"/>
              <a:t>-The section 3 policy, specifically page 11, lays these locations out in bullet point form, should you need a reference back to them.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15302939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When procuring for construction, there are BABA bid requirements</a:t>
            </a:r>
          </a:p>
          <a:p>
            <a:r>
              <a:rPr lang="en-US">
                <a:ea typeface="Calibri"/>
                <a:cs typeface="Calibri"/>
              </a:rPr>
              <a:t>The advertisements must state the agreement for services is subject to BABA, </a:t>
            </a:r>
          </a:p>
          <a:p>
            <a:r>
              <a:rPr lang="en-US">
                <a:ea typeface="Calibri"/>
                <a:cs typeface="Calibri"/>
              </a:rPr>
              <a:t>Provide instructions to bidders, and </a:t>
            </a:r>
          </a:p>
          <a:p>
            <a:r>
              <a:rPr lang="en-US">
                <a:ea typeface="Calibri"/>
                <a:cs typeface="Calibri"/>
              </a:rPr>
              <a:t>The bid form should have a section related to the bidder being familiar with BABA</a:t>
            </a:r>
          </a:p>
        </p:txBody>
      </p:sp>
      <p:sp>
        <p:nvSpPr>
          <p:cNvPr id="4" name="Slide Number Placeholder 3"/>
          <p:cNvSpPr>
            <a:spLocks noGrp="1"/>
          </p:cNvSpPr>
          <p:nvPr>
            <p:ph type="sldNum" sz="quarter" idx="5"/>
          </p:nvPr>
        </p:nvSpPr>
        <p:spPr/>
        <p:txBody>
          <a:bodyPr/>
          <a:lstStyle/>
          <a:p>
            <a:fld id="{13176545-19D3-406D-8FC7-39D365850F88}" type="slidenum">
              <a:rPr lang="en-US" smtClean="0"/>
              <a:t>45</a:t>
            </a:fld>
            <a:endParaRPr lang="en-US"/>
          </a:p>
        </p:txBody>
      </p:sp>
    </p:spTree>
    <p:extLst>
      <p:ext uri="{BB962C8B-B14F-4D97-AF65-F5344CB8AC3E}">
        <p14:creationId xmlns:p14="http://schemas.microsoft.com/office/powerpoint/2010/main" val="14997346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 of what we are looking for in bid advertisements online on the landing page of sites being utilized.	</a:t>
            </a:r>
          </a:p>
        </p:txBody>
      </p:sp>
      <p:sp>
        <p:nvSpPr>
          <p:cNvPr id="4" name="Slide Number Placeholder 3"/>
          <p:cNvSpPr>
            <a:spLocks noGrp="1"/>
          </p:cNvSpPr>
          <p:nvPr>
            <p:ph type="sldNum" sz="quarter" idx="5"/>
          </p:nvPr>
        </p:nvSpPr>
        <p:spPr/>
        <p:txBody>
          <a:bodyPr/>
          <a:lstStyle/>
          <a:p>
            <a:fld id="{13176545-19D3-406D-8FC7-39D365850F88}" type="slidenum">
              <a:rPr lang="en-US" smtClean="0"/>
              <a:t>46</a:t>
            </a:fld>
            <a:endParaRPr lang="en-US"/>
          </a:p>
        </p:txBody>
      </p:sp>
    </p:spTree>
    <p:extLst>
      <p:ext uri="{BB962C8B-B14F-4D97-AF65-F5344CB8AC3E}">
        <p14:creationId xmlns:p14="http://schemas.microsoft.com/office/powerpoint/2010/main" val="34661954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Looking at the Competitive Sealed Bid Bonding Requirements, we have a deeper dive for what is required from a Federal, State and DCA standpoint. </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567162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This is a matrix of the contract requirements; it is the same form that the reps use when they conduct their procurement check. As you can see the number of Contract Clauses increases as the number of construction contract amount increases. We do have this in the clauses referenced in the appendices of the recipient’s manual.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r>
              <a:rPr lang="en-US" altLang="en-US"/>
              <a:t>Matrix now inclusive of BABA</a:t>
            </a:r>
          </a:p>
        </p:txBody>
      </p:sp>
    </p:spTree>
    <p:extLst>
      <p:ext uri="{BB962C8B-B14F-4D97-AF65-F5344CB8AC3E}">
        <p14:creationId xmlns:p14="http://schemas.microsoft.com/office/powerpoint/2010/main" val="16164758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AE378-30BA-8CE4-7C39-D77BF8671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97EE1-7328-2656-CFB2-11F06F49B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29AA5-323A-2088-8FF8-321A20D356E9}"/>
              </a:ext>
            </a:extLst>
          </p:cNvPr>
          <p:cNvSpPr>
            <a:spLocks noGrp="1"/>
          </p:cNvSpPr>
          <p:nvPr>
            <p:ph type="body" idx="1"/>
          </p:nvPr>
        </p:nvSpPr>
        <p:spPr/>
        <p:txBody>
          <a:bodyPr/>
          <a:lstStyle/>
          <a:p>
            <a:r>
              <a:rPr lang="en-US"/>
              <a:t>From page 418 of 493 in Recipients’ Appendix 2</a:t>
            </a:r>
          </a:p>
        </p:txBody>
      </p:sp>
      <p:sp>
        <p:nvSpPr>
          <p:cNvPr id="4" name="Slide Number Placeholder 3">
            <a:extLst>
              <a:ext uri="{FF2B5EF4-FFF2-40B4-BE49-F238E27FC236}">
                <a16:creationId xmlns:a16="http://schemas.microsoft.com/office/drawing/2014/main" id="{F2855A8E-4B9B-9523-DE18-F9E97E9A3E5B}"/>
              </a:ext>
            </a:extLst>
          </p:cNvPr>
          <p:cNvSpPr>
            <a:spLocks noGrp="1"/>
          </p:cNvSpPr>
          <p:nvPr>
            <p:ph type="sldNum" sz="quarter" idx="5"/>
          </p:nvPr>
        </p:nvSpPr>
        <p:spPr/>
        <p:txBody>
          <a:bodyPr/>
          <a:lstStyle/>
          <a:p>
            <a:fld id="{13176545-19D3-406D-8FC7-39D365850F88}" type="slidenum">
              <a:rPr lang="en-US" smtClean="0"/>
              <a:t>49</a:t>
            </a:fld>
            <a:endParaRPr lang="en-US"/>
          </a:p>
        </p:txBody>
      </p:sp>
    </p:spTree>
    <p:extLst>
      <p:ext uri="{BB962C8B-B14F-4D97-AF65-F5344CB8AC3E}">
        <p14:creationId xmlns:p14="http://schemas.microsoft.com/office/powerpoint/2010/main" val="21028353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51026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Link to Product</a:t>
            </a:r>
          </a:p>
          <a:p>
            <a:r>
              <a:rPr lang="en-US"/>
              <a:t>Attestation statement</a:t>
            </a:r>
            <a:endParaRPr lang="en-US">
              <a:ea typeface="Calibri"/>
              <a:cs typeface="Calibri"/>
            </a:endParaRPr>
          </a:p>
          <a:p>
            <a:r>
              <a:rPr lang="en-US"/>
              <a:t>Manufacturing location or locations</a:t>
            </a:r>
            <a:endParaRPr lang="en-US">
              <a:ea typeface="Calibri"/>
              <a:cs typeface="Calibri"/>
            </a:endParaRPr>
          </a:p>
          <a:p>
            <a:r>
              <a:rPr lang="en-US"/>
              <a:t>Representative’s signature certifying knowledge of manufacturing processes. </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51</a:t>
            </a:fld>
            <a:endParaRPr lang="en-US"/>
          </a:p>
        </p:txBody>
      </p:sp>
    </p:spTree>
    <p:extLst>
      <p:ext uri="{BB962C8B-B14F-4D97-AF65-F5344CB8AC3E}">
        <p14:creationId xmlns:p14="http://schemas.microsoft.com/office/powerpoint/2010/main" val="35299822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Tahoma" panose="020B0604030504040204" pitchFamily="34" charset="0"/>
                <a:ea typeface="Times New Roman" panose="02020603050405020304" pitchFamily="18" charset="0"/>
              </a:rPr>
              <a:t>contractor construction contract(s) must include a requirement to procure and install only items that comply with BABA or are subject to an approved waiver.</a:t>
            </a:r>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52</a:t>
            </a:fld>
            <a:endParaRPr lang="en-US"/>
          </a:p>
        </p:txBody>
      </p:sp>
    </p:spTree>
    <p:extLst>
      <p:ext uri="{BB962C8B-B14F-4D97-AF65-F5344CB8AC3E}">
        <p14:creationId xmlns:p14="http://schemas.microsoft.com/office/powerpoint/2010/main" val="41457111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Examples of acceptable BABA documentation </a:t>
            </a:r>
          </a:p>
        </p:txBody>
      </p:sp>
      <p:sp>
        <p:nvSpPr>
          <p:cNvPr id="4" name="Slide Number Placeholder 3"/>
          <p:cNvSpPr>
            <a:spLocks noGrp="1"/>
          </p:cNvSpPr>
          <p:nvPr>
            <p:ph type="sldNum" sz="quarter" idx="5"/>
          </p:nvPr>
        </p:nvSpPr>
        <p:spPr/>
        <p:txBody>
          <a:bodyPr/>
          <a:lstStyle/>
          <a:p>
            <a:fld id="{13176545-19D3-406D-8FC7-39D365850F88}" type="slidenum">
              <a:rPr lang="en-US" smtClean="0"/>
              <a:t>53</a:t>
            </a:fld>
            <a:endParaRPr lang="en-US"/>
          </a:p>
        </p:txBody>
      </p:sp>
    </p:spTree>
    <p:extLst>
      <p:ext uri="{BB962C8B-B14F-4D97-AF65-F5344CB8AC3E}">
        <p14:creationId xmlns:p14="http://schemas.microsoft.com/office/powerpoint/2010/main" val="35994246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a:effectLst/>
                <a:latin typeface="Calibri"/>
                <a:ea typeface="Calibri"/>
                <a:cs typeface="Calibri"/>
              </a:rPr>
              <a:t>Lastly, </a:t>
            </a:r>
            <a:r>
              <a:rPr lang="en-US" sz="1800">
                <a:latin typeface="Calibri"/>
                <a:ea typeface="Calibri"/>
                <a:cs typeface="Calibri"/>
              </a:rPr>
              <a:t>as mentioned by Cindy Alligood yesterday, </a:t>
            </a:r>
            <a:r>
              <a:rPr lang="en-US" sz="1800">
                <a:effectLst/>
                <a:latin typeface="Calibri"/>
                <a:ea typeface="Calibri"/>
                <a:cs typeface="Calibri"/>
              </a:rPr>
              <a:t>additional engineering for National Pollutant Discharge Elimination System (NPDES) should be competitively procured as stated in Appendix O of the applicant’s manual (screen shot on slide). Veering any </a:t>
            </a:r>
            <a:r>
              <a:rPr lang="en-US" sz="1800">
                <a:latin typeface="Calibri"/>
                <a:ea typeface="Calibri"/>
                <a:cs typeface="Calibri"/>
              </a:rPr>
              <a:t>other</a:t>
            </a:r>
            <a:r>
              <a:rPr lang="en-US" sz="1800">
                <a:effectLst/>
                <a:latin typeface="Calibri"/>
                <a:ea typeface="Calibri"/>
                <a:cs typeface="Calibri"/>
              </a:rPr>
              <a:t> route is contrary to the principle of promoting DCA’s Standard which is fair and open competition. </a:t>
            </a:r>
            <a:br>
              <a:rPr lang="en-US" sz="1800">
                <a:effectLst/>
                <a:latin typeface="Calibri" panose="020F0502020204030204" pitchFamily="34" charset="0"/>
                <a:ea typeface="Calibri" panose="020F0502020204030204" pitchFamily="34" charset="0"/>
                <a:cs typeface="Calibri" panose="020F0502020204030204" pitchFamily="34" charset="0"/>
              </a:rPr>
            </a:b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Tree>
    <p:extLst>
      <p:ext uri="{BB962C8B-B14F-4D97-AF65-F5344CB8AC3E}">
        <p14:creationId xmlns:p14="http://schemas.microsoft.com/office/powerpoint/2010/main" val="8203115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altLang="en-US">
                <a:ea typeface="Calibri"/>
                <a:cs typeface="Calibri"/>
              </a:rPr>
              <a:t>Attorney's Letter - </a:t>
            </a:r>
            <a:r>
              <a:rPr lang="en-US"/>
              <a:t>letters submitted recently for competitive sole source reference the Ga Public Works Construction law but instead should reference 24 CFR 570.489(g)</a:t>
            </a:r>
            <a:endParaRPr lang="en-US" altLang="en-US"/>
          </a:p>
        </p:txBody>
      </p:sp>
    </p:spTree>
    <p:extLst>
      <p:ext uri="{BB962C8B-B14F-4D97-AF65-F5344CB8AC3E}">
        <p14:creationId xmlns:p14="http://schemas.microsoft.com/office/powerpoint/2010/main" val="20811458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56</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290931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176545-19D3-406D-8FC7-39D365850F88}" type="slidenum">
              <a:rPr lang="en-US" smtClean="0"/>
              <a:t>57</a:t>
            </a:fld>
            <a:endParaRPr lang="en-US"/>
          </a:p>
        </p:txBody>
      </p:sp>
    </p:spTree>
    <p:extLst>
      <p:ext uri="{BB962C8B-B14F-4D97-AF65-F5344CB8AC3E}">
        <p14:creationId xmlns:p14="http://schemas.microsoft.com/office/powerpoint/2010/main" val="40438187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Titl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96233799-B58C-335F-7AAD-B3B320978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6" name="Picture 5" descr="A picture containing logo&#10;&#10;Description automatically generated">
            <a:extLst>
              <a:ext uri="{FF2B5EF4-FFF2-40B4-BE49-F238E27FC236}">
                <a16:creationId xmlns:a16="http://schemas.microsoft.com/office/drawing/2014/main" id="{C3C2494F-B344-50A8-E8E8-8514591856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2639681"/>
            <a:ext cx="7315200" cy="1578639"/>
          </a:xfrm>
          <a:prstGeom prst="rect">
            <a:avLst/>
          </a:prstGeom>
        </p:spPr>
      </p:pic>
    </p:spTree>
    <p:extLst>
      <p:ext uri="{BB962C8B-B14F-4D97-AF65-F5344CB8AC3E}">
        <p14:creationId xmlns:p14="http://schemas.microsoft.com/office/powerpoint/2010/main" val="716885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hanks">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78D55595-80C4-9FA2-5AA4-A7186139AD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tx1"/>
                </a:solidFill>
              </a:defRPr>
            </a:lvl1pPr>
          </a:lstStyle>
          <a:p>
            <a:r>
              <a:rPr lang="en-US"/>
              <a:t>Click to edit Master title style</a:t>
            </a:r>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92519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223520" y="1"/>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945318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223520" y="1"/>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801544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12191999" cy="6858000"/>
          </a:xfrm>
        </p:spPr>
        <p:txBody>
          <a:bodyPr anchor="ctr"/>
          <a:lstStyle>
            <a:lvl1pPr marL="0" indent="0" algn="ctr">
              <a:buNone/>
              <a:defRPr/>
            </a:lvl1pPr>
          </a:lstStyle>
          <a:p>
            <a:r>
              <a:rPr lang="en-US"/>
              <a:t>Click icon to add picture</a:t>
            </a:r>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743393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739714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r>
              <a:rPr lang="en-US"/>
              <a:t>Click icon to add picture</a:t>
            </a:r>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r>
              <a:rPr lang="en-US"/>
              <a:t>Click icon to add picture</a:t>
            </a:r>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54062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225578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990199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515779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676648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175269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12268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37"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206804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58" y="0"/>
            <a:ext cx="603504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616382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4"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427076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615696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2"/>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5"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2"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345781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6156960" y="0"/>
            <a:ext cx="603504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p:nvSpPr>
        <p:spPr>
          <a:xfrm>
            <a:off x="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2"/>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5"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2"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3944789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pSp>
        <p:nvGrpSpPr>
          <p:cNvPr id="49" name="Group 48"/>
          <p:cNvGrpSpPr/>
          <p:nvPr userDrawn="1"/>
        </p:nvGrpSpPr>
        <p:grpSpPr>
          <a:xfrm rot="10800000">
            <a:off x="-12485" y="5484564"/>
            <a:ext cx="12270772"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8419" y="365126"/>
            <a:ext cx="10515164" cy="1325563"/>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838419" y="2126898"/>
            <a:ext cx="10515164" cy="3306322"/>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1481327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ig Picture">
    <p:spTree>
      <p:nvGrpSpPr>
        <p:cNvPr id="1" name=""/>
        <p:cNvGrpSpPr/>
        <p:nvPr/>
      </p:nvGrpSpPr>
      <p:grpSpPr>
        <a:xfrm>
          <a:off x="0" y="0"/>
          <a:ext cx="0" cy="0"/>
          <a:chOff x="0" y="0"/>
          <a:chExt cx="0" cy="0"/>
        </a:xfrm>
      </p:grpSpPr>
      <p:sp>
        <p:nvSpPr>
          <p:cNvPr id="49" name="Picture Placeholder 13"/>
          <p:cNvSpPr>
            <a:spLocks noGrp="1"/>
          </p:cNvSpPr>
          <p:nvPr>
            <p:ph type="pic" sz="quarter" idx="14"/>
          </p:nvPr>
        </p:nvSpPr>
        <p:spPr>
          <a:xfrm>
            <a:off x="0" y="0"/>
            <a:ext cx="12192000" cy="6858000"/>
          </a:xfrm>
          <a:prstGeom prst="rect">
            <a:avLst/>
          </a:prstGeom>
          <a:solidFill>
            <a:schemeClr val="bg1">
              <a:lumMod val="95000"/>
            </a:schemeClr>
          </a:solidFill>
          <a:effectLst/>
        </p:spPr>
        <p:txBody>
          <a:bodyPr>
            <a:normAutofit/>
          </a:bodyPr>
          <a:lstStyle>
            <a:lvl1pPr marL="0" indent="0">
              <a:buNone/>
              <a:defRPr sz="1201" b="0" i="0">
                <a:ln>
                  <a:noFill/>
                </a:ln>
                <a:solidFill>
                  <a:schemeClr val="tx2"/>
                </a:solidFill>
                <a:latin typeface="Nunito Light" charset="0"/>
                <a:ea typeface="Nunito Light" charset="0"/>
                <a:cs typeface="Nunito Light" charset="0"/>
              </a:defRPr>
            </a:lvl1pPr>
          </a:lstStyle>
          <a:p>
            <a:endParaRPr lang="en-US"/>
          </a:p>
        </p:txBody>
      </p:sp>
    </p:spTree>
    <p:extLst>
      <p:ext uri="{BB962C8B-B14F-4D97-AF65-F5344CB8AC3E}">
        <p14:creationId xmlns:p14="http://schemas.microsoft.com/office/powerpoint/2010/main" val="430683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F6B2CF7-0E70-4B13-AF20-5E4E34F1911D}"/>
              </a:ext>
            </a:extLst>
          </p:cNvPr>
          <p:cNvGrpSpPr/>
          <p:nvPr userDrawn="1"/>
        </p:nvGrpSpPr>
        <p:grpSpPr>
          <a:xfrm>
            <a:off x="0" y="-791384"/>
            <a:ext cx="12270772" cy="2152185"/>
            <a:chOff x="0" y="-156114"/>
            <a:chExt cx="24535152" cy="4304369"/>
          </a:xfrm>
        </p:grpSpPr>
        <p:sp>
          <p:nvSpPr>
            <p:cNvPr id="6" name="Freeform 130">
              <a:extLst>
                <a:ext uri="{FF2B5EF4-FFF2-40B4-BE49-F238E27FC236}">
                  <a16:creationId xmlns:a16="http://schemas.microsoft.com/office/drawing/2014/main" id="{B82AF1FE-44EB-4941-B4B4-ACE317CC5608}"/>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a:latin typeface="Nunito Light" charset="0"/>
              </a:endParaRPr>
            </a:p>
          </p:txBody>
        </p:sp>
        <p:sp>
          <p:nvSpPr>
            <p:cNvPr id="7" name="Freeform 131">
              <a:extLst>
                <a:ext uri="{FF2B5EF4-FFF2-40B4-BE49-F238E27FC236}">
                  <a16:creationId xmlns:a16="http://schemas.microsoft.com/office/drawing/2014/main" id="{7125398F-1D77-4BF8-B489-530A4A7C2634}"/>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a:latin typeface="Nunito Light" charset="0"/>
              </a:endParaRPr>
            </a:p>
          </p:txBody>
        </p:sp>
        <p:sp>
          <p:nvSpPr>
            <p:cNvPr id="8" name="Freeform 132">
              <a:extLst>
                <a:ext uri="{FF2B5EF4-FFF2-40B4-BE49-F238E27FC236}">
                  <a16:creationId xmlns:a16="http://schemas.microsoft.com/office/drawing/2014/main" id="{B2B1DB02-886D-4A0F-9CE1-8A4F7B2E5910}"/>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a:latin typeface="Nunito Light" charset="0"/>
              </a:endParaRPr>
            </a:p>
          </p:txBody>
        </p:sp>
        <p:sp>
          <p:nvSpPr>
            <p:cNvPr id="9" name="Freeform 133">
              <a:extLst>
                <a:ext uri="{FF2B5EF4-FFF2-40B4-BE49-F238E27FC236}">
                  <a16:creationId xmlns:a16="http://schemas.microsoft.com/office/drawing/2014/main" id="{A8418F68-F582-4A55-9390-F6D4EBD8E16D}"/>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a:latin typeface="Nunito Light" charset="0"/>
              </a:endParaRPr>
            </a:p>
          </p:txBody>
        </p:sp>
        <p:sp>
          <p:nvSpPr>
            <p:cNvPr id="10" name="Freeform 134">
              <a:extLst>
                <a:ext uri="{FF2B5EF4-FFF2-40B4-BE49-F238E27FC236}">
                  <a16:creationId xmlns:a16="http://schemas.microsoft.com/office/drawing/2014/main" id="{D0EFF7BC-F770-472B-B7F7-1D1C7DF6E7D1}"/>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a:latin typeface="Nunito Light" charset="0"/>
              </a:endParaRPr>
            </a:p>
          </p:txBody>
        </p:sp>
        <p:sp>
          <p:nvSpPr>
            <p:cNvPr id="11" name="Freeform 135">
              <a:extLst>
                <a:ext uri="{FF2B5EF4-FFF2-40B4-BE49-F238E27FC236}">
                  <a16:creationId xmlns:a16="http://schemas.microsoft.com/office/drawing/2014/main" id="{BEAE1B10-43C6-41A7-8E03-D416B59472C4}"/>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a:latin typeface="Nunito Light" charset="0"/>
              </a:endParaRPr>
            </a:p>
          </p:txBody>
        </p:sp>
        <p:sp>
          <p:nvSpPr>
            <p:cNvPr id="12" name="Freeform 136">
              <a:extLst>
                <a:ext uri="{FF2B5EF4-FFF2-40B4-BE49-F238E27FC236}">
                  <a16:creationId xmlns:a16="http://schemas.microsoft.com/office/drawing/2014/main" id="{2F7DB26C-3002-4265-B159-766D03E29959}"/>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a:latin typeface="Nunito Light" charset="0"/>
              </a:endParaRPr>
            </a:p>
          </p:txBody>
        </p:sp>
        <p:sp>
          <p:nvSpPr>
            <p:cNvPr id="13" name="Freeform 137">
              <a:extLst>
                <a:ext uri="{FF2B5EF4-FFF2-40B4-BE49-F238E27FC236}">
                  <a16:creationId xmlns:a16="http://schemas.microsoft.com/office/drawing/2014/main" id="{9F179140-548A-4B8E-BDD5-3C117B06B8AD}"/>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a:latin typeface="Nunito Light" charset="0"/>
              </a:endParaRPr>
            </a:p>
          </p:txBody>
        </p:sp>
        <p:sp>
          <p:nvSpPr>
            <p:cNvPr id="14" name="Freeform 138">
              <a:extLst>
                <a:ext uri="{FF2B5EF4-FFF2-40B4-BE49-F238E27FC236}">
                  <a16:creationId xmlns:a16="http://schemas.microsoft.com/office/drawing/2014/main" id="{DE75C889-A6BE-458E-9CAE-FE98EDAA2A32}"/>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a:latin typeface="Nunito Light" charset="0"/>
              </a:endParaRPr>
            </a:p>
          </p:txBody>
        </p:sp>
        <p:sp>
          <p:nvSpPr>
            <p:cNvPr id="15" name="Freeform 139">
              <a:extLst>
                <a:ext uri="{FF2B5EF4-FFF2-40B4-BE49-F238E27FC236}">
                  <a16:creationId xmlns:a16="http://schemas.microsoft.com/office/drawing/2014/main" id="{A4210FCD-D640-4C61-9C9B-CBAA9468DD77}"/>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a:latin typeface="Nunito Light" charset="0"/>
              </a:endParaRPr>
            </a:p>
          </p:txBody>
        </p:sp>
        <p:sp>
          <p:nvSpPr>
            <p:cNvPr id="16" name="Freeform 13">
              <a:extLst>
                <a:ext uri="{FF2B5EF4-FFF2-40B4-BE49-F238E27FC236}">
                  <a16:creationId xmlns:a16="http://schemas.microsoft.com/office/drawing/2014/main" id="{A0DCE87B-EA05-4FAD-91BF-68CEBFC00569}"/>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a:latin typeface="Nunito Light" charset="0"/>
              </a:endParaRPr>
            </a:p>
          </p:txBody>
        </p:sp>
        <p:sp>
          <p:nvSpPr>
            <p:cNvPr id="17" name="Freeform 14">
              <a:extLst>
                <a:ext uri="{FF2B5EF4-FFF2-40B4-BE49-F238E27FC236}">
                  <a16:creationId xmlns:a16="http://schemas.microsoft.com/office/drawing/2014/main" id="{BA086AAC-9471-4D18-B12D-DE49D1927C25}"/>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a:latin typeface="Nunito Light" charset="0"/>
              </a:endParaRPr>
            </a:p>
          </p:txBody>
        </p:sp>
        <p:sp>
          <p:nvSpPr>
            <p:cNvPr id="18" name="Freeform 15">
              <a:extLst>
                <a:ext uri="{FF2B5EF4-FFF2-40B4-BE49-F238E27FC236}">
                  <a16:creationId xmlns:a16="http://schemas.microsoft.com/office/drawing/2014/main" id="{F7BFB4B5-3E07-41D2-96FE-C839E3B0C0AC}"/>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a:latin typeface="Nunito Light" charset="0"/>
              </a:endParaRPr>
            </a:p>
          </p:txBody>
        </p:sp>
        <p:sp>
          <p:nvSpPr>
            <p:cNvPr id="19" name="Freeform 16">
              <a:extLst>
                <a:ext uri="{FF2B5EF4-FFF2-40B4-BE49-F238E27FC236}">
                  <a16:creationId xmlns:a16="http://schemas.microsoft.com/office/drawing/2014/main" id="{AE48CFBA-CEA7-4458-B80C-8ADD0881DC4D}"/>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a:latin typeface="Nunito Light" charset="0"/>
              </a:endParaRPr>
            </a:p>
          </p:txBody>
        </p:sp>
        <p:sp>
          <p:nvSpPr>
            <p:cNvPr id="20" name="Freeform 17">
              <a:extLst>
                <a:ext uri="{FF2B5EF4-FFF2-40B4-BE49-F238E27FC236}">
                  <a16:creationId xmlns:a16="http://schemas.microsoft.com/office/drawing/2014/main" id="{4DE53C89-C6CC-45BB-AE89-7E38A8796434}"/>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a:latin typeface="Nunito Light" charset="0"/>
              </a:endParaRPr>
            </a:p>
          </p:txBody>
        </p:sp>
        <p:sp>
          <p:nvSpPr>
            <p:cNvPr id="21" name="Freeform 18">
              <a:extLst>
                <a:ext uri="{FF2B5EF4-FFF2-40B4-BE49-F238E27FC236}">
                  <a16:creationId xmlns:a16="http://schemas.microsoft.com/office/drawing/2014/main" id="{A8C17C56-B994-40CA-8E34-4C4BA2CE2328}"/>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a:latin typeface="Nunito Light" charset="0"/>
              </a:endParaRPr>
            </a:p>
          </p:txBody>
        </p:sp>
        <p:sp>
          <p:nvSpPr>
            <p:cNvPr id="22" name="Freeform 19">
              <a:extLst>
                <a:ext uri="{FF2B5EF4-FFF2-40B4-BE49-F238E27FC236}">
                  <a16:creationId xmlns:a16="http://schemas.microsoft.com/office/drawing/2014/main" id="{D9F178E1-4E12-4131-8137-FA70CFD6149E}"/>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a:latin typeface="Nunito Light" charset="0"/>
              </a:endParaRPr>
            </a:p>
          </p:txBody>
        </p:sp>
        <p:sp>
          <p:nvSpPr>
            <p:cNvPr id="23" name="Freeform 20">
              <a:extLst>
                <a:ext uri="{FF2B5EF4-FFF2-40B4-BE49-F238E27FC236}">
                  <a16:creationId xmlns:a16="http://schemas.microsoft.com/office/drawing/2014/main" id="{CF1A50DA-B598-4643-BC82-56DDBAF2B89E}"/>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a:latin typeface="Nunito Light" charset="0"/>
              </a:endParaRPr>
            </a:p>
          </p:txBody>
        </p:sp>
        <p:sp>
          <p:nvSpPr>
            <p:cNvPr id="24" name="Freeform 21">
              <a:extLst>
                <a:ext uri="{FF2B5EF4-FFF2-40B4-BE49-F238E27FC236}">
                  <a16:creationId xmlns:a16="http://schemas.microsoft.com/office/drawing/2014/main" id="{FA88E0F4-4074-40A2-8693-121174ECF582}"/>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a:latin typeface="Nunito Light" charset="0"/>
              </a:endParaRPr>
            </a:p>
          </p:txBody>
        </p:sp>
        <p:sp>
          <p:nvSpPr>
            <p:cNvPr id="25" name="Freeform 22">
              <a:extLst>
                <a:ext uri="{FF2B5EF4-FFF2-40B4-BE49-F238E27FC236}">
                  <a16:creationId xmlns:a16="http://schemas.microsoft.com/office/drawing/2014/main" id="{BBAD1DA1-0212-472A-9628-2D03BFE2F77D}"/>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a:latin typeface="Nunito Light" charset="0"/>
              </a:endParaRPr>
            </a:p>
          </p:txBody>
        </p:sp>
        <p:sp>
          <p:nvSpPr>
            <p:cNvPr id="26" name="Freeform 23">
              <a:extLst>
                <a:ext uri="{FF2B5EF4-FFF2-40B4-BE49-F238E27FC236}">
                  <a16:creationId xmlns:a16="http://schemas.microsoft.com/office/drawing/2014/main" id="{1ABB5E29-FB15-4561-9CEF-662445AA3DA4}"/>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a:latin typeface="Nunito Light" charset="0"/>
              </a:endParaRPr>
            </a:p>
          </p:txBody>
        </p:sp>
        <p:sp>
          <p:nvSpPr>
            <p:cNvPr id="27" name="Freeform 24">
              <a:extLst>
                <a:ext uri="{FF2B5EF4-FFF2-40B4-BE49-F238E27FC236}">
                  <a16:creationId xmlns:a16="http://schemas.microsoft.com/office/drawing/2014/main" id="{8AFBACE4-8F13-4A5A-8025-09011D0EBB8D}"/>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a:latin typeface="Nunito Light" charset="0"/>
              </a:endParaRPr>
            </a:p>
          </p:txBody>
        </p:sp>
        <p:sp>
          <p:nvSpPr>
            <p:cNvPr id="28" name="Freeform 25">
              <a:extLst>
                <a:ext uri="{FF2B5EF4-FFF2-40B4-BE49-F238E27FC236}">
                  <a16:creationId xmlns:a16="http://schemas.microsoft.com/office/drawing/2014/main" id="{33E713D7-97F2-4482-B4F2-BD32A3419861}"/>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a:latin typeface="Nunito Light" charset="0"/>
              </a:endParaRPr>
            </a:p>
          </p:txBody>
        </p:sp>
        <p:sp>
          <p:nvSpPr>
            <p:cNvPr id="29" name="Freeform 26">
              <a:extLst>
                <a:ext uri="{FF2B5EF4-FFF2-40B4-BE49-F238E27FC236}">
                  <a16:creationId xmlns:a16="http://schemas.microsoft.com/office/drawing/2014/main" id="{ECB4D932-3189-4141-9BEC-0A7906A85750}"/>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a:latin typeface="Nunito Light" charset="0"/>
              </a:endParaRPr>
            </a:p>
          </p:txBody>
        </p:sp>
        <p:sp>
          <p:nvSpPr>
            <p:cNvPr id="30" name="Freeform 12">
              <a:extLst>
                <a:ext uri="{FF2B5EF4-FFF2-40B4-BE49-F238E27FC236}">
                  <a16:creationId xmlns:a16="http://schemas.microsoft.com/office/drawing/2014/main" id="{20CE6FFA-BB60-49C0-9697-CCC0C4323A7A}"/>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a:latin typeface="Nunito Light" charset="0"/>
              </a:endParaRPr>
            </a:p>
          </p:txBody>
        </p:sp>
      </p:grpSp>
      <p:pic>
        <p:nvPicPr>
          <p:cNvPr id="31" name="Picture 30">
            <a:extLst>
              <a:ext uri="{FF2B5EF4-FFF2-40B4-BE49-F238E27FC236}">
                <a16:creationId xmlns:a16="http://schemas.microsoft.com/office/drawing/2014/main" id="{96C360B4-A474-4EF0-90E8-A21611A12F83}"/>
              </a:ext>
            </a:extLst>
          </p:cNvPr>
          <p:cNvPicPr>
            <a:picLocks noChangeAspect="1"/>
          </p:cNvPicPr>
          <p:nvPr userDrawn="1"/>
        </p:nvPicPr>
        <p:blipFill>
          <a:blip r:embed="rId2"/>
          <a:stretch>
            <a:fillRect/>
          </a:stretch>
        </p:blipFill>
        <p:spPr>
          <a:xfrm>
            <a:off x="4121163" y="4673722"/>
            <a:ext cx="3949676" cy="1445257"/>
          </a:xfrm>
          <a:prstGeom prst="rect">
            <a:avLst/>
          </a:prstGeom>
        </p:spPr>
      </p:pic>
      <p:sp>
        <p:nvSpPr>
          <p:cNvPr id="32" name="Title 31">
            <a:extLst>
              <a:ext uri="{FF2B5EF4-FFF2-40B4-BE49-F238E27FC236}">
                <a16:creationId xmlns:a16="http://schemas.microsoft.com/office/drawing/2014/main" id="{CC6C8EDB-C95F-43D9-AFE6-0532D24074C0}"/>
              </a:ext>
            </a:extLst>
          </p:cNvPr>
          <p:cNvSpPr>
            <a:spLocks noGrp="1"/>
          </p:cNvSpPr>
          <p:nvPr>
            <p:ph type="title"/>
          </p:nvPr>
        </p:nvSpPr>
        <p:spPr>
          <a:xfrm>
            <a:off x="785932" y="2852730"/>
            <a:ext cx="10515164" cy="821405"/>
          </a:xfrm>
          <a:prstGeom prst="rect">
            <a:avLst/>
          </a:prstGeom>
        </p:spPr>
        <p:txBody>
          <a:bodyPr anchor="b"/>
          <a:lstStyle>
            <a:lvl1pPr algn="ctr">
              <a:defRPr sz="4402">
                <a:latin typeface="+mj-lt"/>
              </a:defRPr>
            </a:lvl1pPr>
          </a:lstStyle>
          <a:p>
            <a:endParaRPr lang="en-US"/>
          </a:p>
        </p:txBody>
      </p:sp>
      <p:sp>
        <p:nvSpPr>
          <p:cNvPr id="34" name="Text Placeholder 33">
            <a:extLst>
              <a:ext uri="{FF2B5EF4-FFF2-40B4-BE49-F238E27FC236}">
                <a16:creationId xmlns:a16="http://schemas.microsoft.com/office/drawing/2014/main" id="{42CB7C0B-9645-4344-A430-CB3F6622CB80}"/>
              </a:ext>
            </a:extLst>
          </p:cNvPr>
          <p:cNvSpPr>
            <a:spLocks noGrp="1"/>
          </p:cNvSpPr>
          <p:nvPr>
            <p:ph type="body" sz="quarter" idx="10"/>
          </p:nvPr>
        </p:nvSpPr>
        <p:spPr>
          <a:xfrm>
            <a:off x="4026155" y="3738563"/>
            <a:ext cx="3949935" cy="484188"/>
          </a:xfrm>
          <a:prstGeom prst="rect">
            <a:avLst/>
          </a:prstGeom>
        </p:spPr>
        <p:txBody>
          <a:bodyPr/>
          <a:lstStyle>
            <a:lvl1pPr marL="0" indent="0" algn="ctr">
              <a:buNone/>
              <a:defRPr sz="1401">
                <a:latin typeface="+mn-lt"/>
              </a:defRPr>
            </a:lvl1pPr>
            <a:lvl2pPr>
              <a:defRPr sz="1801">
                <a:latin typeface="+mn-lt"/>
              </a:defRPr>
            </a:lvl2pPr>
            <a:lvl3pPr>
              <a:defRPr sz="1601">
                <a:latin typeface="+mn-lt"/>
              </a:defRPr>
            </a:lvl3pPr>
            <a:lvl4pPr>
              <a:defRPr sz="1401">
                <a:latin typeface="+mn-lt"/>
              </a:defRPr>
            </a:lvl4pPr>
            <a:lvl5pPr>
              <a:defRPr sz="1401">
                <a:latin typeface="+mn-lt"/>
              </a:defRPr>
            </a:lvl5pPr>
          </a:lstStyle>
          <a:p>
            <a:pPr lvl="0"/>
            <a:endParaRPr lang="en-US"/>
          </a:p>
        </p:txBody>
      </p:sp>
    </p:spTree>
    <p:extLst>
      <p:ext uri="{BB962C8B-B14F-4D97-AF65-F5344CB8AC3E}">
        <p14:creationId xmlns:p14="http://schemas.microsoft.com/office/powerpoint/2010/main" val="3253325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1726" y="5487365"/>
            <a:ext cx="12270772"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067078" y="1685132"/>
            <a:ext cx="4716664" cy="3395663"/>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6366457" y="1669197"/>
            <a:ext cx="4716664" cy="344487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838419" y="365126"/>
            <a:ext cx="10515164" cy="1013608"/>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263955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a:xfrm>
            <a:off x="7052733" y="6516688"/>
            <a:ext cx="4582584" cy="228600"/>
          </a:xfrm>
          <a:prstGeom prst="rect">
            <a:avLst/>
          </a:prstGeom>
        </p:spPr>
        <p:txBody>
          <a:bodyPr/>
          <a:lstStyle>
            <a:lvl1pPr>
              <a:defRPr/>
            </a:lvl1pPr>
          </a:lstStyle>
          <a:p>
            <a:pPr algn="r" fontAlgn="base">
              <a:spcBef>
                <a:spcPct val="0"/>
              </a:spcBef>
              <a:spcAft>
                <a:spcPct val="0"/>
              </a:spcAft>
              <a:defRPr/>
            </a:pPr>
            <a:r>
              <a:rPr lang="en-US" sz="1400" i="1">
                <a:solidFill>
                  <a:srgbClr val="8A7967"/>
                </a:solidFill>
              </a:rPr>
              <a:t>September 11-13, 2013</a:t>
            </a:r>
          </a:p>
        </p:txBody>
      </p:sp>
    </p:spTree>
    <p:extLst>
      <p:ext uri="{BB962C8B-B14F-4D97-AF65-F5344CB8AC3E}">
        <p14:creationId xmlns:p14="http://schemas.microsoft.com/office/powerpoint/2010/main" val="3441663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reative Break Pictur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6954417" y="976363"/>
            <a:ext cx="4211596" cy="4210499"/>
          </a:xfrm>
          <a:custGeom>
            <a:avLst/>
            <a:gdLst>
              <a:gd name="connsiteX0" fmla="*/ 1794805 w 3589610"/>
              <a:gd name="connsiteY0" fmla="*/ 0 h 3589610"/>
              <a:gd name="connsiteX1" fmla="*/ 3589610 w 3589610"/>
              <a:gd name="connsiteY1" fmla="*/ 1794805 h 3589610"/>
              <a:gd name="connsiteX2" fmla="*/ 1794805 w 3589610"/>
              <a:gd name="connsiteY2" fmla="*/ 3589610 h 3589610"/>
              <a:gd name="connsiteX3" fmla="*/ 0 w 3589610"/>
              <a:gd name="connsiteY3" fmla="*/ 1794805 h 3589610"/>
              <a:gd name="connsiteX4" fmla="*/ 1794805 w 3589610"/>
              <a:gd name="connsiteY4" fmla="*/ 0 h 3589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9610" h="3589610">
                <a:moveTo>
                  <a:pt x="1794805" y="0"/>
                </a:moveTo>
                <a:cubicBezTo>
                  <a:pt x="2786048" y="0"/>
                  <a:pt x="3589610" y="803562"/>
                  <a:pt x="3589610" y="1794805"/>
                </a:cubicBezTo>
                <a:cubicBezTo>
                  <a:pt x="3589610" y="2786048"/>
                  <a:pt x="2786048" y="3589610"/>
                  <a:pt x="1794805" y="3589610"/>
                </a:cubicBezTo>
                <a:cubicBezTo>
                  <a:pt x="803562" y="3589610"/>
                  <a:pt x="0" y="2786048"/>
                  <a:pt x="0" y="1794805"/>
                </a:cubicBezTo>
                <a:cubicBezTo>
                  <a:pt x="0" y="803562"/>
                  <a:pt x="803562" y="0"/>
                  <a:pt x="1794805" y="0"/>
                </a:cubicBezTo>
                <a:close/>
              </a:path>
            </a:pathLst>
          </a:custGeom>
          <a:solidFill>
            <a:schemeClr val="bg1">
              <a:lumMod val="95000"/>
            </a:schemeClr>
          </a:solidFill>
          <a:effectLst/>
        </p:spPr>
        <p:txBody>
          <a:bodyPr wrap="square">
            <a:noAutofit/>
          </a:bodyPr>
          <a:lstStyle>
            <a:lvl1pPr marL="0" indent="0">
              <a:buNone/>
              <a:defRPr sz="1201" b="0" i="0">
                <a:ln>
                  <a:noFill/>
                </a:ln>
                <a:solidFill>
                  <a:schemeClr val="tx2"/>
                </a:solidFill>
                <a:latin typeface="Nunito Light" charset="0"/>
                <a:ea typeface="Nunito Light" charset="0"/>
                <a:cs typeface="Nunito Light" charset="0"/>
              </a:defRPr>
            </a:lvl1pPr>
          </a:lstStyle>
          <a:p>
            <a:endParaRPr lang="en-US"/>
          </a:p>
        </p:txBody>
      </p:sp>
      <p:grpSp>
        <p:nvGrpSpPr>
          <p:cNvPr id="5" name="Group 4"/>
          <p:cNvGrpSpPr/>
          <p:nvPr userDrawn="1"/>
        </p:nvGrpSpPr>
        <p:grpSpPr>
          <a:xfrm rot="10800000">
            <a:off x="-11726" y="5487365"/>
            <a:ext cx="12270772" cy="2152185"/>
            <a:chOff x="0" y="-156114"/>
            <a:chExt cx="24535152" cy="4304369"/>
          </a:xfrm>
        </p:grpSpPr>
        <p:sp>
          <p:nvSpPr>
            <p:cNvPr id="6" name="Freeform 5"/>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7" name="Freeform 6"/>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8" name="Freeform 7"/>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9" name="Freeform 8"/>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0" name="Freeform 9"/>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1" name="Freeform 10"/>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2" name="Freeform 11"/>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3" name="Freeform 12"/>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4" name="Freeform 13"/>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15" name="Freeform 14"/>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6"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7"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18"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9"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20"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1"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22"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3"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4"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5"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6"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7"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8"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9"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30"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3" name="Text Placeholder 2">
            <a:extLst>
              <a:ext uri="{FF2B5EF4-FFF2-40B4-BE49-F238E27FC236}">
                <a16:creationId xmlns:a16="http://schemas.microsoft.com/office/drawing/2014/main" id="{69544D81-4D57-43C1-AA9A-0F7D08D9B6A4}"/>
              </a:ext>
            </a:extLst>
          </p:cNvPr>
          <p:cNvSpPr>
            <a:spLocks noGrp="1"/>
          </p:cNvSpPr>
          <p:nvPr>
            <p:ph type="body" sz="quarter" idx="16"/>
          </p:nvPr>
        </p:nvSpPr>
        <p:spPr>
          <a:xfrm>
            <a:off x="566886" y="1165226"/>
            <a:ext cx="5649003" cy="392668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1811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1407413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959096"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1"/>
            <a:ext cx="6178550" cy="2562223"/>
          </a:xfrm>
        </p:spPr>
        <p:txBody>
          <a:bodyPr anchor="b">
            <a:normAutofit/>
          </a:bodyPr>
          <a:lstStyle>
            <a:lvl1pPr algn="l">
              <a:defRPr sz="40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357594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959096"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1"/>
            <a:ext cx="8903208" cy="2562223"/>
          </a:xfrm>
        </p:spPr>
        <p:txBody>
          <a:bodyPr anchor="b">
            <a:normAutofit/>
          </a:bodyPr>
          <a:lstStyle>
            <a:lvl1pPr algn="l">
              <a:defRPr sz="40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8" y="3941834"/>
            <a:ext cx="3977648" cy="731694"/>
          </a:xfrm>
        </p:spPr>
        <p:txBody>
          <a:bodyPr anchor="ctr">
            <a:normAutofit/>
          </a:bodyPr>
          <a:lstStyle>
            <a:lvl1pPr marL="0" indent="0">
              <a:buNone/>
              <a:defRPr sz="2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8" y="5232562"/>
            <a:ext cx="3977648" cy="731694"/>
          </a:xfrm>
        </p:spPr>
        <p:txBody>
          <a:bodyPr anchor="ctr">
            <a:normAutofit/>
          </a:bodyPr>
          <a:lstStyle>
            <a:lvl1pPr marL="0" indent="0">
              <a:buNone/>
              <a:defRPr sz="2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2" y="3944572"/>
            <a:ext cx="3977648" cy="731694"/>
          </a:xfrm>
        </p:spPr>
        <p:txBody>
          <a:bodyPr anchor="ctr">
            <a:normAutofit/>
          </a:bodyPr>
          <a:lstStyle>
            <a:lvl1pPr marL="0" indent="0">
              <a:buNone/>
              <a:defRPr sz="2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2" y="5235301"/>
            <a:ext cx="3977648" cy="731694"/>
          </a:xfrm>
        </p:spPr>
        <p:txBody>
          <a:bodyPr anchor="ctr">
            <a:normAutofit/>
          </a:bodyPr>
          <a:lstStyle>
            <a:lvl1pPr marL="0" indent="0">
              <a:buNone/>
              <a:defRPr sz="2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3" y="3869172"/>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3" y="515853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7" y="3869172"/>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7" y="515853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832150630"/>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4322356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2" y="548641"/>
            <a:ext cx="6178550" cy="2562223"/>
          </a:xfrm>
        </p:spPr>
        <p:txBody>
          <a:bodyPr anchor="b">
            <a:normAutofit/>
          </a:bodyPr>
          <a:lstStyle>
            <a:lvl1pPr algn="l">
              <a:defRPr sz="4000" b="1"/>
            </a:lvl1pPr>
          </a:lstStyle>
          <a:p>
            <a:r>
              <a:rPr lang="en-US"/>
              <a:t>Click to edit Master title style</a:t>
            </a:r>
          </a:p>
        </p:txBody>
      </p:sp>
      <p:sp>
        <p:nvSpPr>
          <p:cNvPr id="3" name="Text Placeholder 2"/>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p:nvCxnSpPr>
        <p:spPr>
          <a:xfrm>
            <a:off x="959096"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987386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0" y="5949792"/>
            <a:ext cx="609600" cy="681037"/>
          </a:xfrm>
        </p:spPr>
        <p:txBody>
          <a:bodyPr/>
          <a:lstStyle/>
          <a:p>
            <a:fld id="{48F63A3B-78C7-47BE-AE5E-E10140E04643}"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3571259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6"/>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905886806"/>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8"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1422774051"/>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48F63A3B-78C7-47BE-AE5E-E10140E04643}"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4" y="3218847"/>
            <a:ext cx="5052442"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2" y="3218847"/>
            <a:ext cx="5051804"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4" y="1818068"/>
            <a:ext cx="5052442"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68"/>
            <a:ext cx="5052440"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780369553"/>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76"/>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76"/>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76"/>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453217362"/>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414182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188241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1"/>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2" y="914401"/>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5" y="908209"/>
            <a:ext cx="3381249"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1310800072"/>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5" y="908209"/>
            <a:ext cx="3381249"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r>
              <a:rPr lang="en-US"/>
              <a:t>Click icon to add picture</a:t>
            </a:r>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1081207119"/>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5" y="908209"/>
            <a:ext cx="3381249"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400"/>
            <a:ext cx="3364992" cy="2428875"/>
          </a:xfrm>
        </p:spPr>
        <p:txBody>
          <a:bodyPr/>
          <a:lstStyle/>
          <a:p>
            <a:r>
              <a:rPr lang="en-US"/>
              <a:t>Click icon to add picture</a:t>
            </a:r>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27"/>
            <a:ext cx="3364992" cy="2428875"/>
          </a:xfrm>
        </p:spPr>
        <p:txBody>
          <a:bodyPr/>
          <a:lstStyle/>
          <a:p>
            <a:r>
              <a:rPr lang="en-US"/>
              <a:t>Click icon to add picture</a:t>
            </a:r>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400"/>
            <a:ext cx="3364992"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27"/>
            <a:ext cx="3364992" cy="2428875"/>
          </a:xfrm>
        </p:spPr>
        <p:txBody>
          <a:bodyPr/>
          <a:lstStyle/>
          <a:p>
            <a:r>
              <a:rPr lang="en-US"/>
              <a:t>Click icon to add picture</a:t>
            </a:r>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1544592794"/>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27"/>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5" y="908210"/>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400"/>
            <a:ext cx="3364992"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7"/>
            <a:ext cx="3364992" cy="242887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400"/>
            <a:ext cx="3364992" cy="242887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7"/>
            <a:ext cx="3364992" cy="2428875"/>
          </a:xfrm>
        </p:spPr>
        <p:txBody>
          <a:bodyPr/>
          <a:lstStyle/>
          <a:p>
            <a:r>
              <a:rPr lang="en-US"/>
              <a:t>Click icon to add picture</a:t>
            </a:r>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4036986155"/>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5" y="908210"/>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400"/>
            <a:ext cx="3364992"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7"/>
            <a:ext cx="3364992" cy="242887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400"/>
            <a:ext cx="3364992" cy="242887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7"/>
            <a:ext cx="3364992" cy="2428875"/>
          </a:xfrm>
        </p:spPr>
        <p:txBody>
          <a:bodyPr/>
          <a:lstStyle/>
          <a:p>
            <a:r>
              <a:rPr lang="en-US"/>
              <a:t>Click icon to add picture</a:t>
            </a:r>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26"/>
            <a:ext cx="3364992" cy="2428875"/>
          </a:xfrm>
        </p:spPr>
        <p:txBody>
          <a:bodyPr/>
          <a:lstStyle/>
          <a:p>
            <a:r>
              <a:rPr lang="en-US"/>
              <a:t>Click icon to add picture</a:t>
            </a:r>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120909561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1"/>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8" y="914401"/>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1"/>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7"/>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5" y="3514725"/>
            <a:ext cx="3381249"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4083225066"/>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7"/>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27"/>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5" y="3514725"/>
            <a:ext cx="3381249"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endParaRPr lang="en-US"/>
          </a:p>
        </p:txBody>
      </p:sp>
    </p:spTree>
    <p:extLst>
      <p:ext uri="{BB962C8B-B14F-4D97-AF65-F5344CB8AC3E}">
        <p14:creationId xmlns:p14="http://schemas.microsoft.com/office/powerpoint/2010/main" val="450501077"/>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p:nvCxnSpPr>
        <p:spPr>
          <a:xfrm flipV="1">
            <a:off x="1041277" y="2393353"/>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p:nvCxnSpPr>
        <p:spPr>
          <a:xfrm>
            <a:off x="1753850"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p:nvCxnSpPr>
        <p:spPr>
          <a:xfrm>
            <a:off x="6096001"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p:nvCxnSpPr>
        <p:spPr>
          <a:xfrm>
            <a:off x="8257516"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p:nvCxnSpPr>
        <p:spPr>
          <a:xfrm>
            <a:off x="10446713"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2"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48F63A3B-78C7-47BE-AE5E-E10140E04643}" type="slidenum">
              <a:rPr lang="en-US" smtClean="0"/>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endParaRPr lang="en-US"/>
          </a:p>
        </p:txBody>
      </p:sp>
    </p:spTree>
    <p:extLst>
      <p:ext uri="{BB962C8B-B14F-4D97-AF65-F5344CB8AC3E}">
        <p14:creationId xmlns:p14="http://schemas.microsoft.com/office/powerpoint/2010/main" val="1141547722"/>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6"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48F63A3B-78C7-47BE-AE5E-E10140E04643}" type="slidenum">
              <a:rPr lang="en-US" smtClean="0"/>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858811987"/>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pSp>
        <p:nvGrpSpPr>
          <p:cNvPr id="49" name="Group 48"/>
          <p:cNvGrpSpPr/>
          <p:nvPr userDrawn="1"/>
        </p:nvGrpSpPr>
        <p:grpSpPr>
          <a:xfrm rot="10800000">
            <a:off x="-12485" y="5484564"/>
            <a:ext cx="12270772"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8419" y="365126"/>
            <a:ext cx="10515164" cy="1325563"/>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838419" y="2126898"/>
            <a:ext cx="10515164" cy="3306322"/>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11298198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Big Picture">
    <p:spTree>
      <p:nvGrpSpPr>
        <p:cNvPr id="1" name=""/>
        <p:cNvGrpSpPr/>
        <p:nvPr/>
      </p:nvGrpSpPr>
      <p:grpSpPr>
        <a:xfrm>
          <a:off x="0" y="0"/>
          <a:ext cx="0" cy="0"/>
          <a:chOff x="0" y="0"/>
          <a:chExt cx="0" cy="0"/>
        </a:xfrm>
      </p:grpSpPr>
      <p:sp>
        <p:nvSpPr>
          <p:cNvPr id="49" name="Picture Placeholder 13"/>
          <p:cNvSpPr>
            <a:spLocks noGrp="1"/>
          </p:cNvSpPr>
          <p:nvPr>
            <p:ph type="pic" sz="quarter" idx="14"/>
          </p:nvPr>
        </p:nvSpPr>
        <p:spPr>
          <a:xfrm>
            <a:off x="0" y="0"/>
            <a:ext cx="12192000" cy="6858000"/>
          </a:xfrm>
          <a:prstGeom prst="rect">
            <a:avLst/>
          </a:prstGeom>
          <a:solidFill>
            <a:schemeClr val="bg1">
              <a:lumMod val="95000"/>
            </a:schemeClr>
          </a:solidFill>
          <a:effectLst/>
        </p:spPr>
        <p:txBody>
          <a:bodyPr>
            <a:normAutofit/>
          </a:bodyPr>
          <a:lstStyle>
            <a:lvl1pPr marL="0" indent="0">
              <a:buNone/>
              <a:defRPr sz="1201" b="0" i="0">
                <a:ln>
                  <a:noFill/>
                </a:ln>
                <a:solidFill>
                  <a:schemeClr val="tx2"/>
                </a:solidFill>
                <a:latin typeface="Nunito Light" charset="0"/>
                <a:ea typeface="Nunito Light" charset="0"/>
                <a:cs typeface="Nunito Light" charset="0"/>
              </a:defRPr>
            </a:lvl1pPr>
          </a:lstStyle>
          <a:p>
            <a:endParaRPr lang="en-US"/>
          </a:p>
        </p:txBody>
      </p:sp>
    </p:spTree>
    <p:extLst>
      <p:ext uri="{BB962C8B-B14F-4D97-AF65-F5344CB8AC3E}">
        <p14:creationId xmlns:p14="http://schemas.microsoft.com/office/powerpoint/2010/main" val="1139717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F6B2CF7-0E70-4B13-AF20-5E4E34F1911D}"/>
              </a:ext>
            </a:extLst>
          </p:cNvPr>
          <p:cNvGrpSpPr/>
          <p:nvPr userDrawn="1"/>
        </p:nvGrpSpPr>
        <p:grpSpPr>
          <a:xfrm>
            <a:off x="0" y="-791384"/>
            <a:ext cx="12270772" cy="2152185"/>
            <a:chOff x="0" y="-156114"/>
            <a:chExt cx="24535152" cy="4304369"/>
          </a:xfrm>
        </p:grpSpPr>
        <p:sp>
          <p:nvSpPr>
            <p:cNvPr id="6" name="Freeform 130">
              <a:extLst>
                <a:ext uri="{FF2B5EF4-FFF2-40B4-BE49-F238E27FC236}">
                  <a16:creationId xmlns:a16="http://schemas.microsoft.com/office/drawing/2014/main" id="{B82AF1FE-44EB-4941-B4B4-ACE317CC5608}"/>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a:latin typeface="Nunito Light" charset="0"/>
              </a:endParaRPr>
            </a:p>
          </p:txBody>
        </p:sp>
        <p:sp>
          <p:nvSpPr>
            <p:cNvPr id="7" name="Freeform 131">
              <a:extLst>
                <a:ext uri="{FF2B5EF4-FFF2-40B4-BE49-F238E27FC236}">
                  <a16:creationId xmlns:a16="http://schemas.microsoft.com/office/drawing/2014/main" id="{7125398F-1D77-4BF8-B489-530A4A7C2634}"/>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a:latin typeface="Nunito Light" charset="0"/>
              </a:endParaRPr>
            </a:p>
          </p:txBody>
        </p:sp>
        <p:sp>
          <p:nvSpPr>
            <p:cNvPr id="8" name="Freeform 132">
              <a:extLst>
                <a:ext uri="{FF2B5EF4-FFF2-40B4-BE49-F238E27FC236}">
                  <a16:creationId xmlns:a16="http://schemas.microsoft.com/office/drawing/2014/main" id="{B2B1DB02-886D-4A0F-9CE1-8A4F7B2E5910}"/>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a:latin typeface="Nunito Light" charset="0"/>
              </a:endParaRPr>
            </a:p>
          </p:txBody>
        </p:sp>
        <p:sp>
          <p:nvSpPr>
            <p:cNvPr id="9" name="Freeform 133">
              <a:extLst>
                <a:ext uri="{FF2B5EF4-FFF2-40B4-BE49-F238E27FC236}">
                  <a16:creationId xmlns:a16="http://schemas.microsoft.com/office/drawing/2014/main" id="{A8418F68-F582-4A55-9390-F6D4EBD8E16D}"/>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a:latin typeface="Nunito Light" charset="0"/>
              </a:endParaRPr>
            </a:p>
          </p:txBody>
        </p:sp>
        <p:sp>
          <p:nvSpPr>
            <p:cNvPr id="10" name="Freeform 134">
              <a:extLst>
                <a:ext uri="{FF2B5EF4-FFF2-40B4-BE49-F238E27FC236}">
                  <a16:creationId xmlns:a16="http://schemas.microsoft.com/office/drawing/2014/main" id="{D0EFF7BC-F770-472B-B7F7-1D1C7DF6E7D1}"/>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a:latin typeface="Nunito Light" charset="0"/>
              </a:endParaRPr>
            </a:p>
          </p:txBody>
        </p:sp>
        <p:sp>
          <p:nvSpPr>
            <p:cNvPr id="11" name="Freeform 135">
              <a:extLst>
                <a:ext uri="{FF2B5EF4-FFF2-40B4-BE49-F238E27FC236}">
                  <a16:creationId xmlns:a16="http://schemas.microsoft.com/office/drawing/2014/main" id="{BEAE1B10-43C6-41A7-8E03-D416B59472C4}"/>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a:latin typeface="Nunito Light" charset="0"/>
              </a:endParaRPr>
            </a:p>
          </p:txBody>
        </p:sp>
        <p:sp>
          <p:nvSpPr>
            <p:cNvPr id="12" name="Freeform 136">
              <a:extLst>
                <a:ext uri="{FF2B5EF4-FFF2-40B4-BE49-F238E27FC236}">
                  <a16:creationId xmlns:a16="http://schemas.microsoft.com/office/drawing/2014/main" id="{2F7DB26C-3002-4265-B159-766D03E29959}"/>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a:latin typeface="Nunito Light" charset="0"/>
              </a:endParaRPr>
            </a:p>
          </p:txBody>
        </p:sp>
        <p:sp>
          <p:nvSpPr>
            <p:cNvPr id="13" name="Freeform 137">
              <a:extLst>
                <a:ext uri="{FF2B5EF4-FFF2-40B4-BE49-F238E27FC236}">
                  <a16:creationId xmlns:a16="http://schemas.microsoft.com/office/drawing/2014/main" id="{9F179140-548A-4B8E-BDD5-3C117B06B8AD}"/>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a:latin typeface="Nunito Light" charset="0"/>
              </a:endParaRPr>
            </a:p>
          </p:txBody>
        </p:sp>
        <p:sp>
          <p:nvSpPr>
            <p:cNvPr id="14" name="Freeform 138">
              <a:extLst>
                <a:ext uri="{FF2B5EF4-FFF2-40B4-BE49-F238E27FC236}">
                  <a16:creationId xmlns:a16="http://schemas.microsoft.com/office/drawing/2014/main" id="{DE75C889-A6BE-458E-9CAE-FE98EDAA2A32}"/>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a:latin typeface="Nunito Light" charset="0"/>
              </a:endParaRPr>
            </a:p>
          </p:txBody>
        </p:sp>
        <p:sp>
          <p:nvSpPr>
            <p:cNvPr id="15" name="Freeform 139">
              <a:extLst>
                <a:ext uri="{FF2B5EF4-FFF2-40B4-BE49-F238E27FC236}">
                  <a16:creationId xmlns:a16="http://schemas.microsoft.com/office/drawing/2014/main" id="{A4210FCD-D640-4C61-9C9B-CBAA9468DD77}"/>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a:latin typeface="Nunito Light" charset="0"/>
              </a:endParaRPr>
            </a:p>
          </p:txBody>
        </p:sp>
        <p:sp>
          <p:nvSpPr>
            <p:cNvPr id="16" name="Freeform 13">
              <a:extLst>
                <a:ext uri="{FF2B5EF4-FFF2-40B4-BE49-F238E27FC236}">
                  <a16:creationId xmlns:a16="http://schemas.microsoft.com/office/drawing/2014/main" id="{A0DCE87B-EA05-4FAD-91BF-68CEBFC00569}"/>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a:latin typeface="Nunito Light" charset="0"/>
              </a:endParaRPr>
            </a:p>
          </p:txBody>
        </p:sp>
        <p:sp>
          <p:nvSpPr>
            <p:cNvPr id="17" name="Freeform 14">
              <a:extLst>
                <a:ext uri="{FF2B5EF4-FFF2-40B4-BE49-F238E27FC236}">
                  <a16:creationId xmlns:a16="http://schemas.microsoft.com/office/drawing/2014/main" id="{BA086AAC-9471-4D18-B12D-DE49D1927C25}"/>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a:latin typeface="Nunito Light" charset="0"/>
              </a:endParaRPr>
            </a:p>
          </p:txBody>
        </p:sp>
        <p:sp>
          <p:nvSpPr>
            <p:cNvPr id="18" name="Freeform 15">
              <a:extLst>
                <a:ext uri="{FF2B5EF4-FFF2-40B4-BE49-F238E27FC236}">
                  <a16:creationId xmlns:a16="http://schemas.microsoft.com/office/drawing/2014/main" id="{F7BFB4B5-3E07-41D2-96FE-C839E3B0C0AC}"/>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a:latin typeface="Nunito Light" charset="0"/>
              </a:endParaRPr>
            </a:p>
          </p:txBody>
        </p:sp>
        <p:sp>
          <p:nvSpPr>
            <p:cNvPr id="19" name="Freeform 16">
              <a:extLst>
                <a:ext uri="{FF2B5EF4-FFF2-40B4-BE49-F238E27FC236}">
                  <a16:creationId xmlns:a16="http://schemas.microsoft.com/office/drawing/2014/main" id="{AE48CFBA-CEA7-4458-B80C-8ADD0881DC4D}"/>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a:latin typeface="Nunito Light" charset="0"/>
              </a:endParaRPr>
            </a:p>
          </p:txBody>
        </p:sp>
        <p:sp>
          <p:nvSpPr>
            <p:cNvPr id="20" name="Freeform 17">
              <a:extLst>
                <a:ext uri="{FF2B5EF4-FFF2-40B4-BE49-F238E27FC236}">
                  <a16:creationId xmlns:a16="http://schemas.microsoft.com/office/drawing/2014/main" id="{4DE53C89-C6CC-45BB-AE89-7E38A8796434}"/>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a:latin typeface="Nunito Light" charset="0"/>
              </a:endParaRPr>
            </a:p>
          </p:txBody>
        </p:sp>
        <p:sp>
          <p:nvSpPr>
            <p:cNvPr id="21" name="Freeform 18">
              <a:extLst>
                <a:ext uri="{FF2B5EF4-FFF2-40B4-BE49-F238E27FC236}">
                  <a16:creationId xmlns:a16="http://schemas.microsoft.com/office/drawing/2014/main" id="{A8C17C56-B994-40CA-8E34-4C4BA2CE2328}"/>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a:latin typeface="Nunito Light" charset="0"/>
              </a:endParaRPr>
            </a:p>
          </p:txBody>
        </p:sp>
        <p:sp>
          <p:nvSpPr>
            <p:cNvPr id="22" name="Freeform 19">
              <a:extLst>
                <a:ext uri="{FF2B5EF4-FFF2-40B4-BE49-F238E27FC236}">
                  <a16:creationId xmlns:a16="http://schemas.microsoft.com/office/drawing/2014/main" id="{D9F178E1-4E12-4131-8137-FA70CFD6149E}"/>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a:latin typeface="Nunito Light" charset="0"/>
              </a:endParaRPr>
            </a:p>
          </p:txBody>
        </p:sp>
        <p:sp>
          <p:nvSpPr>
            <p:cNvPr id="23" name="Freeform 20">
              <a:extLst>
                <a:ext uri="{FF2B5EF4-FFF2-40B4-BE49-F238E27FC236}">
                  <a16:creationId xmlns:a16="http://schemas.microsoft.com/office/drawing/2014/main" id="{CF1A50DA-B598-4643-BC82-56DDBAF2B89E}"/>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a:latin typeface="Nunito Light" charset="0"/>
              </a:endParaRPr>
            </a:p>
          </p:txBody>
        </p:sp>
        <p:sp>
          <p:nvSpPr>
            <p:cNvPr id="24" name="Freeform 21">
              <a:extLst>
                <a:ext uri="{FF2B5EF4-FFF2-40B4-BE49-F238E27FC236}">
                  <a16:creationId xmlns:a16="http://schemas.microsoft.com/office/drawing/2014/main" id="{FA88E0F4-4074-40A2-8693-121174ECF582}"/>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a:latin typeface="Nunito Light" charset="0"/>
              </a:endParaRPr>
            </a:p>
          </p:txBody>
        </p:sp>
        <p:sp>
          <p:nvSpPr>
            <p:cNvPr id="25" name="Freeform 22">
              <a:extLst>
                <a:ext uri="{FF2B5EF4-FFF2-40B4-BE49-F238E27FC236}">
                  <a16:creationId xmlns:a16="http://schemas.microsoft.com/office/drawing/2014/main" id="{BBAD1DA1-0212-472A-9628-2D03BFE2F77D}"/>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a:latin typeface="Nunito Light" charset="0"/>
              </a:endParaRPr>
            </a:p>
          </p:txBody>
        </p:sp>
        <p:sp>
          <p:nvSpPr>
            <p:cNvPr id="26" name="Freeform 23">
              <a:extLst>
                <a:ext uri="{FF2B5EF4-FFF2-40B4-BE49-F238E27FC236}">
                  <a16:creationId xmlns:a16="http://schemas.microsoft.com/office/drawing/2014/main" id="{1ABB5E29-FB15-4561-9CEF-662445AA3DA4}"/>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a:latin typeface="Nunito Light" charset="0"/>
              </a:endParaRPr>
            </a:p>
          </p:txBody>
        </p:sp>
        <p:sp>
          <p:nvSpPr>
            <p:cNvPr id="27" name="Freeform 24">
              <a:extLst>
                <a:ext uri="{FF2B5EF4-FFF2-40B4-BE49-F238E27FC236}">
                  <a16:creationId xmlns:a16="http://schemas.microsoft.com/office/drawing/2014/main" id="{8AFBACE4-8F13-4A5A-8025-09011D0EBB8D}"/>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a:latin typeface="Nunito Light" charset="0"/>
              </a:endParaRPr>
            </a:p>
          </p:txBody>
        </p:sp>
        <p:sp>
          <p:nvSpPr>
            <p:cNvPr id="28" name="Freeform 25">
              <a:extLst>
                <a:ext uri="{FF2B5EF4-FFF2-40B4-BE49-F238E27FC236}">
                  <a16:creationId xmlns:a16="http://schemas.microsoft.com/office/drawing/2014/main" id="{33E713D7-97F2-4482-B4F2-BD32A3419861}"/>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a:latin typeface="Nunito Light" charset="0"/>
              </a:endParaRPr>
            </a:p>
          </p:txBody>
        </p:sp>
        <p:sp>
          <p:nvSpPr>
            <p:cNvPr id="29" name="Freeform 26">
              <a:extLst>
                <a:ext uri="{FF2B5EF4-FFF2-40B4-BE49-F238E27FC236}">
                  <a16:creationId xmlns:a16="http://schemas.microsoft.com/office/drawing/2014/main" id="{ECB4D932-3189-4141-9BEC-0A7906A85750}"/>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a:latin typeface="Nunito Light" charset="0"/>
              </a:endParaRPr>
            </a:p>
          </p:txBody>
        </p:sp>
        <p:sp>
          <p:nvSpPr>
            <p:cNvPr id="30" name="Freeform 12">
              <a:extLst>
                <a:ext uri="{FF2B5EF4-FFF2-40B4-BE49-F238E27FC236}">
                  <a16:creationId xmlns:a16="http://schemas.microsoft.com/office/drawing/2014/main" id="{20CE6FFA-BB60-49C0-9697-CCC0C4323A7A}"/>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a:latin typeface="Nunito Light" charset="0"/>
              </a:endParaRPr>
            </a:p>
          </p:txBody>
        </p:sp>
      </p:grpSp>
      <p:pic>
        <p:nvPicPr>
          <p:cNvPr id="31" name="Picture 30">
            <a:extLst>
              <a:ext uri="{FF2B5EF4-FFF2-40B4-BE49-F238E27FC236}">
                <a16:creationId xmlns:a16="http://schemas.microsoft.com/office/drawing/2014/main" id="{96C360B4-A474-4EF0-90E8-A21611A12F83}"/>
              </a:ext>
            </a:extLst>
          </p:cNvPr>
          <p:cNvPicPr>
            <a:picLocks noChangeAspect="1"/>
          </p:cNvPicPr>
          <p:nvPr userDrawn="1"/>
        </p:nvPicPr>
        <p:blipFill>
          <a:blip r:embed="rId2"/>
          <a:stretch>
            <a:fillRect/>
          </a:stretch>
        </p:blipFill>
        <p:spPr>
          <a:xfrm>
            <a:off x="4121163" y="4673722"/>
            <a:ext cx="3949676" cy="1445257"/>
          </a:xfrm>
          <a:prstGeom prst="rect">
            <a:avLst/>
          </a:prstGeom>
        </p:spPr>
      </p:pic>
      <p:sp>
        <p:nvSpPr>
          <p:cNvPr id="32" name="Title 31">
            <a:extLst>
              <a:ext uri="{FF2B5EF4-FFF2-40B4-BE49-F238E27FC236}">
                <a16:creationId xmlns:a16="http://schemas.microsoft.com/office/drawing/2014/main" id="{CC6C8EDB-C95F-43D9-AFE6-0532D24074C0}"/>
              </a:ext>
            </a:extLst>
          </p:cNvPr>
          <p:cNvSpPr>
            <a:spLocks noGrp="1"/>
          </p:cNvSpPr>
          <p:nvPr>
            <p:ph type="title"/>
          </p:nvPr>
        </p:nvSpPr>
        <p:spPr>
          <a:xfrm>
            <a:off x="785932" y="2852730"/>
            <a:ext cx="10515164" cy="821405"/>
          </a:xfrm>
          <a:prstGeom prst="rect">
            <a:avLst/>
          </a:prstGeom>
        </p:spPr>
        <p:txBody>
          <a:bodyPr anchor="b"/>
          <a:lstStyle>
            <a:lvl1pPr algn="ctr">
              <a:defRPr sz="4402">
                <a:latin typeface="+mj-lt"/>
              </a:defRPr>
            </a:lvl1pPr>
          </a:lstStyle>
          <a:p>
            <a:endParaRPr lang="en-US"/>
          </a:p>
        </p:txBody>
      </p:sp>
      <p:sp>
        <p:nvSpPr>
          <p:cNvPr id="34" name="Text Placeholder 33">
            <a:extLst>
              <a:ext uri="{FF2B5EF4-FFF2-40B4-BE49-F238E27FC236}">
                <a16:creationId xmlns:a16="http://schemas.microsoft.com/office/drawing/2014/main" id="{42CB7C0B-9645-4344-A430-CB3F6622CB80}"/>
              </a:ext>
            </a:extLst>
          </p:cNvPr>
          <p:cNvSpPr>
            <a:spLocks noGrp="1"/>
          </p:cNvSpPr>
          <p:nvPr>
            <p:ph type="body" sz="quarter" idx="10"/>
          </p:nvPr>
        </p:nvSpPr>
        <p:spPr>
          <a:xfrm>
            <a:off x="4026155" y="3738563"/>
            <a:ext cx="3949935" cy="484188"/>
          </a:xfrm>
          <a:prstGeom prst="rect">
            <a:avLst/>
          </a:prstGeom>
        </p:spPr>
        <p:txBody>
          <a:bodyPr/>
          <a:lstStyle>
            <a:lvl1pPr marL="0" indent="0" algn="ctr">
              <a:buNone/>
              <a:defRPr sz="1401">
                <a:latin typeface="+mn-lt"/>
              </a:defRPr>
            </a:lvl1pPr>
            <a:lvl2pPr>
              <a:defRPr sz="1801">
                <a:latin typeface="+mn-lt"/>
              </a:defRPr>
            </a:lvl2pPr>
            <a:lvl3pPr>
              <a:defRPr sz="1601">
                <a:latin typeface="+mn-lt"/>
              </a:defRPr>
            </a:lvl3pPr>
            <a:lvl4pPr>
              <a:defRPr sz="1401">
                <a:latin typeface="+mn-lt"/>
              </a:defRPr>
            </a:lvl4pPr>
            <a:lvl5pPr>
              <a:defRPr sz="1401">
                <a:latin typeface="+mn-lt"/>
              </a:defRPr>
            </a:lvl5pPr>
          </a:lstStyle>
          <a:p>
            <a:pPr lvl="0"/>
            <a:endParaRPr lang="en-US"/>
          </a:p>
        </p:txBody>
      </p:sp>
    </p:spTree>
    <p:extLst>
      <p:ext uri="{BB962C8B-B14F-4D97-AF65-F5344CB8AC3E}">
        <p14:creationId xmlns:p14="http://schemas.microsoft.com/office/powerpoint/2010/main" val="1186267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1726" y="5487365"/>
            <a:ext cx="12270772"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067078" y="1685132"/>
            <a:ext cx="4716664" cy="3395663"/>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6366457" y="1669197"/>
            <a:ext cx="4716664" cy="344487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838419" y="365126"/>
            <a:ext cx="10515164" cy="1013608"/>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040362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reative Break Pictur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6954417" y="976363"/>
            <a:ext cx="4211596" cy="4210499"/>
          </a:xfrm>
          <a:custGeom>
            <a:avLst/>
            <a:gdLst>
              <a:gd name="connsiteX0" fmla="*/ 1794805 w 3589610"/>
              <a:gd name="connsiteY0" fmla="*/ 0 h 3589610"/>
              <a:gd name="connsiteX1" fmla="*/ 3589610 w 3589610"/>
              <a:gd name="connsiteY1" fmla="*/ 1794805 h 3589610"/>
              <a:gd name="connsiteX2" fmla="*/ 1794805 w 3589610"/>
              <a:gd name="connsiteY2" fmla="*/ 3589610 h 3589610"/>
              <a:gd name="connsiteX3" fmla="*/ 0 w 3589610"/>
              <a:gd name="connsiteY3" fmla="*/ 1794805 h 3589610"/>
              <a:gd name="connsiteX4" fmla="*/ 1794805 w 3589610"/>
              <a:gd name="connsiteY4" fmla="*/ 0 h 3589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9610" h="3589610">
                <a:moveTo>
                  <a:pt x="1794805" y="0"/>
                </a:moveTo>
                <a:cubicBezTo>
                  <a:pt x="2786048" y="0"/>
                  <a:pt x="3589610" y="803562"/>
                  <a:pt x="3589610" y="1794805"/>
                </a:cubicBezTo>
                <a:cubicBezTo>
                  <a:pt x="3589610" y="2786048"/>
                  <a:pt x="2786048" y="3589610"/>
                  <a:pt x="1794805" y="3589610"/>
                </a:cubicBezTo>
                <a:cubicBezTo>
                  <a:pt x="803562" y="3589610"/>
                  <a:pt x="0" y="2786048"/>
                  <a:pt x="0" y="1794805"/>
                </a:cubicBezTo>
                <a:cubicBezTo>
                  <a:pt x="0" y="803562"/>
                  <a:pt x="803562" y="0"/>
                  <a:pt x="1794805" y="0"/>
                </a:cubicBezTo>
                <a:close/>
              </a:path>
            </a:pathLst>
          </a:custGeom>
          <a:solidFill>
            <a:schemeClr val="bg1">
              <a:lumMod val="95000"/>
            </a:schemeClr>
          </a:solidFill>
          <a:effectLst/>
        </p:spPr>
        <p:txBody>
          <a:bodyPr wrap="square">
            <a:noAutofit/>
          </a:bodyPr>
          <a:lstStyle>
            <a:lvl1pPr marL="0" indent="0">
              <a:buNone/>
              <a:defRPr sz="1201" b="0" i="0">
                <a:ln>
                  <a:noFill/>
                </a:ln>
                <a:solidFill>
                  <a:schemeClr val="tx2"/>
                </a:solidFill>
                <a:latin typeface="Nunito Light" charset="0"/>
                <a:ea typeface="Nunito Light" charset="0"/>
                <a:cs typeface="Nunito Light" charset="0"/>
              </a:defRPr>
            </a:lvl1pPr>
          </a:lstStyle>
          <a:p>
            <a:endParaRPr lang="en-US"/>
          </a:p>
        </p:txBody>
      </p:sp>
      <p:grpSp>
        <p:nvGrpSpPr>
          <p:cNvPr id="5" name="Group 4"/>
          <p:cNvGrpSpPr/>
          <p:nvPr userDrawn="1"/>
        </p:nvGrpSpPr>
        <p:grpSpPr>
          <a:xfrm rot="10800000">
            <a:off x="-11726" y="5487365"/>
            <a:ext cx="12270772" cy="2152185"/>
            <a:chOff x="0" y="-156114"/>
            <a:chExt cx="24535152" cy="4304369"/>
          </a:xfrm>
        </p:grpSpPr>
        <p:sp>
          <p:nvSpPr>
            <p:cNvPr id="6" name="Freeform 5"/>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7" name="Freeform 6"/>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8" name="Freeform 7"/>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9" name="Freeform 8"/>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0" name="Freeform 9"/>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1" name="Freeform 10"/>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2" name="Freeform 11"/>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3" name="Freeform 12"/>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4" name="Freeform 13"/>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15" name="Freeform 14"/>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6"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7"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18"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9"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20"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1"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22"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3"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4"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5"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6"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7"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8"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9"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30"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3" name="Text Placeholder 2">
            <a:extLst>
              <a:ext uri="{FF2B5EF4-FFF2-40B4-BE49-F238E27FC236}">
                <a16:creationId xmlns:a16="http://schemas.microsoft.com/office/drawing/2014/main" id="{69544D81-4D57-43C1-AA9A-0F7D08D9B6A4}"/>
              </a:ext>
            </a:extLst>
          </p:cNvPr>
          <p:cNvSpPr>
            <a:spLocks noGrp="1"/>
          </p:cNvSpPr>
          <p:nvPr>
            <p:ph type="body" sz="quarter" idx="16"/>
          </p:nvPr>
        </p:nvSpPr>
        <p:spPr>
          <a:xfrm>
            <a:off x="566886" y="1165226"/>
            <a:ext cx="5649003" cy="392668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2964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pSp>
        <p:nvGrpSpPr>
          <p:cNvPr id="2" name="Group 1"/>
          <p:cNvGrpSpPr/>
          <p:nvPr userDrawn="1"/>
        </p:nvGrpSpPr>
        <p:grpSpPr>
          <a:xfrm rot="10800000">
            <a:off x="-11726" y="5487365"/>
            <a:ext cx="12270772"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30" name="Text Placeholder 29">
            <a:extLst>
              <a:ext uri="{FF2B5EF4-FFF2-40B4-BE49-F238E27FC236}">
                <a16:creationId xmlns:a16="http://schemas.microsoft.com/office/drawing/2014/main" id="{D20278F0-A7EE-4C0F-AE34-0F63E88B4D41}"/>
              </a:ext>
            </a:extLst>
          </p:cNvPr>
          <p:cNvSpPr>
            <a:spLocks noGrp="1"/>
          </p:cNvSpPr>
          <p:nvPr>
            <p:ph type="body" sz="quarter" idx="10"/>
          </p:nvPr>
        </p:nvSpPr>
        <p:spPr>
          <a:xfrm>
            <a:off x="700251" y="2037690"/>
            <a:ext cx="3335413" cy="24384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29">
            <a:extLst>
              <a:ext uri="{FF2B5EF4-FFF2-40B4-BE49-F238E27FC236}">
                <a16:creationId xmlns:a16="http://schemas.microsoft.com/office/drawing/2014/main" id="{FA9BF0F8-15A7-4935-BB15-9992397DF44C}"/>
              </a:ext>
            </a:extLst>
          </p:cNvPr>
          <p:cNvSpPr>
            <a:spLocks noGrp="1"/>
          </p:cNvSpPr>
          <p:nvPr>
            <p:ph type="body" sz="quarter" idx="11"/>
          </p:nvPr>
        </p:nvSpPr>
        <p:spPr>
          <a:xfrm>
            <a:off x="8155182" y="2037690"/>
            <a:ext cx="3335413" cy="24384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Text Placeholder 29">
            <a:extLst>
              <a:ext uri="{FF2B5EF4-FFF2-40B4-BE49-F238E27FC236}">
                <a16:creationId xmlns:a16="http://schemas.microsoft.com/office/drawing/2014/main" id="{FBCC1BAF-5D04-4417-B1CD-ECAC8329000C}"/>
              </a:ext>
            </a:extLst>
          </p:cNvPr>
          <p:cNvSpPr>
            <a:spLocks noGrp="1"/>
          </p:cNvSpPr>
          <p:nvPr>
            <p:ph type="body" sz="quarter" idx="12"/>
          </p:nvPr>
        </p:nvSpPr>
        <p:spPr>
          <a:xfrm>
            <a:off x="4427716" y="2035175"/>
            <a:ext cx="3335413" cy="24384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 name="Title 43">
            <a:extLst>
              <a:ext uri="{FF2B5EF4-FFF2-40B4-BE49-F238E27FC236}">
                <a16:creationId xmlns:a16="http://schemas.microsoft.com/office/drawing/2014/main" id="{BE037159-B21C-422F-8067-D747ABA80537}"/>
              </a:ext>
            </a:extLst>
          </p:cNvPr>
          <p:cNvSpPr>
            <a:spLocks noGrp="1"/>
          </p:cNvSpPr>
          <p:nvPr>
            <p:ph type="title"/>
          </p:nvPr>
        </p:nvSpPr>
        <p:spPr>
          <a:xfrm>
            <a:off x="838419" y="365126"/>
            <a:ext cx="10515164" cy="893116"/>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735685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49" name="Group 48"/>
          <p:cNvGrpSpPr/>
          <p:nvPr userDrawn="1"/>
        </p:nvGrpSpPr>
        <p:grpSpPr>
          <a:xfrm rot="10800000">
            <a:off x="-12485" y="5484564"/>
            <a:ext cx="12270772"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8419" y="365126"/>
            <a:ext cx="10515164" cy="893116"/>
          </a:xfrm>
          <a:prstGeom prst="rect">
            <a:avLst/>
          </a:prstGeom>
        </p:spPr>
        <p:txBody>
          <a:bodyPr/>
          <a:lstStyle>
            <a:lvl1pPr>
              <a:defRPr>
                <a:latin typeface="+mj-lt"/>
              </a:defRPr>
            </a:lvl1pPr>
          </a:lstStyle>
          <a:p>
            <a:endParaRPr lang="en-US"/>
          </a:p>
        </p:txBody>
      </p:sp>
      <p:sp>
        <p:nvSpPr>
          <p:cNvPr id="5" name="Table Placeholder 4">
            <a:extLst>
              <a:ext uri="{FF2B5EF4-FFF2-40B4-BE49-F238E27FC236}">
                <a16:creationId xmlns:a16="http://schemas.microsoft.com/office/drawing/2014/main" id="{180232F5-694D-43EA-856D-7584B5349FC6}"/>
              </a:ext>
            </a:extLst>
          </p:cNvPr>
          <p:cNvSpPr>
            <a:spLocks noGrp="1"/>
          </p:cNvSpPr>
          <p:nvPr>
            <p:ph type="tbl" sz="quarter" idx="10"/>
          </p:nvPr>
        </p:nvSpPr>
        <p:spPr>
          <a:xfrm>
            <a:off x="1887563" y="1613276"/>
            <a:ext cx="7460812" cy="3820319"/>
          </a:xfrm>
          <a:prstGeom prst="rect">
            <a:avLst/>
          </a:prstGeom>
        </p:spPr>
        <p:txBody>
          <a:bodyPr/>
          <a:lstStyle>
            <a:lvl1pPr marL="0" indent="0">
              <a:buNone/>
              <a:defRPr/>
            </a:lvl1pPr>
          </a:lstStyle>
          <a:p>
            <a:endParaRPr lang="en-US"/>
          </a:p>
        </p:txBody>
      </p:sp>
    </p:spTree>
    <p:extLst>
      <p:ext uri="{BB962C8B-B14F-4D97-AF65-F5344CB8AC3E}">
        <p14:creationId xmlns:p14="http://schemas.microsoft.com/office/powerpoint/2010/main" val="2833599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5DB8F-4897-4AFD-BF9A-A0F5AECC887F}"/>
              </a:ext>
            </a:extLst>
          </p:cNvPr>
          <p:cNvSpPr>
            <a:spLocks noGrp="1"/>
          </p:cNvSpPr>
          <p:nvPr>
            <p:ph type="title"/>
          </p:nvPr>
        </p:nvSpPr>
        <p:spPr>
          <a:xfrm>
            <a:off x="685979" y="3242655"/>
            <a:ext cx="10515164" cy="1325563"/>
          </a:xfrm>
          <a:prstGeom prst="rect">
            <a:avLst/>
          </a:prstGeom>
          <a:solidFill>
            <a:schemeClr val="bg1"/>
          </a:solidFill>
        </p:spPr>
        <p:txBody>
          <a:bodyPr/>
          <a:lstStyle>
            <a:lvl1pPr>
              <a:defRPr sz="6652">
                <a:solidFill>
                  <a:schemeClr val="accent2"/>
                </a:solidFill>
                <a:latin typeface="+mj-lt"/>
              </a:defRPr>
            </a:lvl1pPr>
          </a:lstStyle>
          <a:p>
            <a:endParaRPr lang="en-US"/>
          </a:p>
        </p:txBody>
      </p:sp>
      <p:sp>
        <p:nvSpPr>
          <p:cNvPr id="5" name="Rectangle 4">
            <a:extLst>
              <a:ext uri="{FF2B5EF4-FFF2-40B4-BE49-F238E27FC236}">
                <a16:creationId xmlns:a16="http://schemas.microsoft.com/office/drawing/2014/main" id="{B8B650FF-5935-4954-A918-5C5E0839FE6A}"/>
              </a:ext>
            </a:extLst>
          </p:cNvPr>
          <p:cNvSpPr/>
          <p:nvPr userDrawn="1"/>
        </p:nvSpPr>
        <p:spPr>
          <a:xfrm>
            <a:off x="7919971" y="0"/>
            <a:ext cx="427203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latin typeface="Nunito Light" charset="0"/>
            </a:endParaRPr>
          </a:p>
        </p:txBody>
      </p:sp>
      <p:pic>
        <p:nvPicPr>
          <p:cNvPr id="6" name="Picture 5">
            <a:extLst>
              <a:ext uri="{FF2B5EF4-FFF2-40B4-BE49-F238E27FC236}">
                <a16:creationId xmlns:a16="http://schemas.microsoft.com/office/drawing/2014/main" id="{986CE11C-4BF4-4113-A03B-E2BA9B6D4AE5}"/>
              </a:ext>
            </a:extLst>
          </p:cNvPr>
          <p:cNvPicPr>
            <a:picLocks noChangeAspect="1"/>
          </p:cNvPicPr>
          <p:nvPr userDrawn="1"/>
        </p:nvPicPr>
        <p:blipFill>
          <a:blip r:embed="rId2">
            <a:biLevel thresh="50000"/>
          </a:blip>
          <a:stretch>
            <a:fillRect/>
          </a:stretch>
        </p:blipFill>
        <p:spPr>
          <a:xfrm>
            <a:off x="8081148" y="2588198"/>
            <a:ext cx="3949676" cy="1445257"/>
          </a:xfrm>
          <a:prstGeom prst="rect">
            <a:avLst/>
          </a:prstGeom>
        </p:spPr>
      </p:pic>
      <p:sp>
        <p:nvSpPr>
          <p:cNvPr id="8" name="Text Placeholder 7">
            <a:extLst>
              <a:ext uri="{FF2B5EF4-FFF2-40B4-BE49-F238E27FC236}">
                <a16:creationId xmlns:a16="http://schemas.microsoft.com/office/drawing/2014/main" id="{56285A27-C160-468C-9A65-02D9EBA02373}"/>
              </a:ext>
            </a:extLst>
          </p:cNvPr>
          <p:cNvSpPr>
            <a:spLocks noGrp="1"/>
          </p:cNvSpPr>
          <p:nvPr>
            <p:ph type="body" sz="quarter" idx="10"/>
          </p:nvPr>
        </p:nvSpPr>
        <p:spPr>
          <a:xfrm>
            <a:off x="685979" y="4778469"/>
            <a:ext cx="3694281" cy="743744"/>
          </a:xfrm>
          <a:prstGeom prst="rect">
            <a:avLst/>
          </a:prstGeom>
        </p:spPr>
        <p:txBody>
          <a:bodyPr/>
          <a:lstStyle>
            <a:lvl1pPr marL="0" indent="0">
              <a:buNone/>
              <a:defRPr sz="1601">
                <a:latin typeface="+mn-lt"/>
              </a:defRPr>
            </a:lvl1pPr>
          </a:lstStyle>
          <a:p>
            <a:pPr lvl="0"/>
            <a:endParaRPr lang="en-US"/>
          </a:p>
        </p:txBody>
      </p:sp>
    </p:spTree>
    <p:extLst>
      <p:ext uri="{BB962C8B-B14F-4D97-AF65-F5344CB8AC3E}">
        <p14:creationId xmlns:p14="http://schemas.microsoft.com/office/powerpoint/2010/main" val="483510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mage and Body">
    <p:spTree>
      <p:nvGrpSpPr>
        <p:cNvPr id="1" name=""/>
        <p:cNvGrpSpPr/>
        <p:nvPr/>
      </p:nvGrpSpPr>
      <p:grpSpPr>
        <a:xfrm>
          <a:off x="0" y="0"/>
          <a:ext cx="0" cy="0"/>
          <a:chOff x="0" y="0"/>
          <a:chExt cx="0" cy="0"/>
        </a:xfrm>
      </p:grpSpPr>
      <p:sp>
        <p:nvSpPr>
          <p:cNvPr id="4" name="Picture Placeholder 13"/>
          <p:cNvSpPr>
            <a:spLocks noGrp="1"/>
          </p:cNvSpPr>
          <p:nvPr>
            <p:ph type="pic" sz="quarter" idx="14"/>
          </p:nvPr>
        </p:nvSpPr>
        <p:spPr>
          <a:xfrm>
            <a:off x="2385633" y="1218358"/>
            <a:ext cx="2145768" cy="3813718"/>
          </a:xfrm>
          <a:prstGeom prst="rect">
            <a:avLst/>
          </a:prstGeom>
          <a:solidFill>
            <a:schemeClr val="bg1">
              <a:lumMod val="95000"/>
            </a:schemeClr>
          </a:solidFill>
          <a:effectLst/>
        </p:spPr>
        <p:txBody>
          <a:bodyPr>
            <a:normAutofit/>
          </a:bodyPr>
          <a:lstStyle>
            <a:lvl1pPr marL="0" indent="0">
              <a:buNone/>
              <a:defRPr sz="1201" b="0" i="0">
                <a:ln>
                  <a:noFill/>
                </a:ln>
                <a:solidFill>
                  <a:schemeClr val="tx2"/>
                </a:solidFill>
                <a:latin typeface="Nunito Light" charset="0"/>
                <a:ea typeface="Nunito Light" charset="0"/>
                <a:cs typeface="Nunito Light" charset="0"/>
              </a:defRPr>
            </a:lvl1pPr>
          </a:lstStyle>
          <a:p>
            <a:endParaRPr lang="en-US"/>
          </a:p>
        </p:txBody>
      </p:sp>
      <p:grpSp>
        <p:nvGrpSpPr>
          <p:cNvPr id="3" name="Group 2"/>
          <p:cNvGrpSpPr/>
          <p:nvPr userDrawn="1"/>
        </p:nvGrpSpPr>
        <p:grpSpPr>
          <a:xfrm rot="10800000">
            <a:off x="-11726" y="5487365"/>
            <a:ext cx="12270772" cy="2152185"/>
            <a:chOff x="0" y="-156114"/>
            <a:chExt cx="24535152" cy="4304369"/>
          </a:xfrm>
        </p:grpSpPr>
        <p:sp>
          <p:nvSpPr>
            <p:cNvPr id="5" name="Freeform 4"/>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6" name="Freeform 5"/>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7" name="Freeform 6"/>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8" name="Freeform 7"/>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9" name="Freeform 8"/>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0" name="Freeform 9"/>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1" name="Freeform 10"/>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2" name="Freeform 11"/>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3" name="Freeform 12"/>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14" name="Freeform 13"/>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5"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6"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17"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8"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19"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0"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21"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2"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3"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4"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5"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6"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7"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8"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29"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30" name="Text Placeholder 29">
            <a:extLst>
              <a:ext uri="{FF2B5EF4-FFF2-40B4-BE49-F238E27FC236}">
                <a16:creationId xmlns:a16="http://schemas.microsoft.com/office/drawing/2014/main" id="{0C7626E8-95E4-411C-9A38-5F30A1C66D95}"/>
              </a:ext>
            </a:extLst>
          </p:cNvPr>
          <p:cNvSpPr>
            <a:spLocks noGrp="1"/>
          </p:cNvSpPr>
          <p:nvPr>
            <p:ph type="body" sz="quarter" idx="15"/>
          </p:nvPr>
        </p:nvSpPr>
        <p:spPr>
          <a:xfrm>
            <a:off x="5774448" y="1327150"/>
            <a:ext cx="5245672" cy="38131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2745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3_Title Slide">
    <p:bg>
      <p:bgRef idx="1001">
        <a:schemeClr val="bg2"/>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3" y="5162550"/>
            <a:ext cx="3771900" cy="781050"/>
          </a:xfrm>
          <a:prstGeom prst="rect">
            <a:avLst/>
          </a:prstGeom>
        </p:spPr>
      </p:pic>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89153" y="6044184"/>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0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Subtitle 8"/>
          <p:cNvSpPr>
            <a:spLocks noGrp="1"/>
          </p:cNvSpPr>
          <p:nvPr>
            <p:ph type="subTitle" idx="1" hasCustomPrompt="1"/>
          </p:nvPr>
        </p:nvSpPr>
        <p:spPr>
          <a:xfrm>
            <a:off x="3149600" y="6050037"/>
            <a:ext cx="8940800" cy="685800"/>
          </a:xfrm>
        </p:spPr>
        <p:txBody>
          <a:bodyPr anchor="ctr">
            <a:normAutofit/>
          </a:bodyPr>
          <a:lstStyle>
            <a:lvl1pPr marL="0" indent="0" algn="l">
              <a:buNone/>
              <a:defRPr sz="2600" baseline="0">
                <a:solidFill>
                  <a:schemeClr val="tx1"/>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kumimoji="0" lang="en-US"/>
              <a:t>Click to add speaker name &amp; title</a:t>
            </a:r>
          </a:p>
        </p:txBody>
      </p:sp>
      <p:sp>
        <p:nvSpPr>
          <p:cNvPr id="3" name="Text Placeholder 2"/>
          <p:cNvSpPr>
            <a:spLocks noGrp="1"/>
          </p:cNvSpPr>
          <p:nvPr>
            <p:ph type="body" sz="quarter" idx="10" hasCustomPrompt="1"/>
          </p:nvPr>
        </p:nvSpPr>
        <p:spPr>
          <a:xfrm>
            <a:off x="89153" y="6043620"/>
            <a:ext cx="2999232" cy="714375"/>
          </a:xfrm>
        </p:spPr>
        <p:txBody>
          <a:bodyPr anchor="ctr">
            <a:normAutofit/>
          </a:bodyPr>
          <a:lstStyle>
            <a:lvl1pPr>
              <a:defRPr sz="2000">
                <a:solidFill>
                  <a:schemeClr val="tx1"/>
                </a:solidFill>
              </a:defRPr>
            </a:lvl1pPr>
          </a:lstStyle>
          <a:p>
            <a:pPr lvl="0"/>
            <a:r>
              <a:rPr lang="en-US"/>
              <a:t>Click to add date</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1535" y="990600"/>
            <a:ext cx="11958868" cy="3906518"/>
          </a:xfrm>
          <a:prstGeom prst="rect">
            <a:avLst/>
          </a:prstGeom>
        </p:spPr>
      </p:pic>
    </p:spTree>
    <p:extLst>
      <p:ext uri="{BB962C8B-B14F-4D97-AF65-F5344CB8AC3E}">
        <p14:creationId xmlns:p14="http://schemas.microsoft.com/office/powerpoint/2010/main" val="18884170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3744">
          <p15:clr>
            <a:srgbClr val="FBAE40"/>
          </p15:clr>
        </p15:guide>
        <p15:guide id="2" pos="7345">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1"/>
            <a:ext cx="6178550" cy="2562223"/>
          </a:xfrm>
        </p:spPr>
        <p:txBody>
          <a:bodyPr anchor="b">
            <a:normAutofit/>
          </a:bodyPr>
          <a:lstStyle>
            <a:lvl1pPr algn="l">
              <a:defRPr sz="40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179" indent="0">
              <a:buNone/>
              <a:defRPr sz="2000">
                <a:solidFill>
                  <a:schemeClr val="tx1">
                    <a:tint val="75000"/>
                  </a:schemeClr>
                </a:solidFill>
              </a:defRPr>
            </a:lvl2pPr>
            <a:lvl3pPr marL="914358" indent="0">
              <a:buNone/>
              <a:defRPr sz="1800">
                <a:solidFill>
                  <a:schemeClr val="tx1">
                    <a:tint val="75000"/>
                  </a:schemeClr>
                </a:solidFill>
              </a:defRPr>
            </a:lvl3pPr>
            <a:lvl4pPr marL="1371536" indent="0">
              <a:buNone/>
              <a:defRPr sz="1600">
                <a:solidFill>
                  <a:schemeClr val="tx1">
                    <a:tint val="75000"/>
                  </a:schemeClr>
                </a:solidFill>
              </a:defRPr>
            </a:lvl4pPr>
            <a:lvl5pPr marL="1828715" indent="0">
              <a:buNone/>
              <a:defRPr sz="1600">
                <a:solidFill>
                  <a:schemeClr val="tx1">
                    <a:tint val="75000"/>
                  </a:schemeClr>
                </a:solidFill>
              </a:defRPr>
            </a:lvl5pPr>
            <a:lvl6pPr marL="2285894" indent="0">
              <a:buNone/>
              <a:defRPr sz="1600">
                <a:solidFill>
                  <a:schemeClr val="tx1">
                    <a:tint val="75000"/>
                  </a:schemeClr>
                </a:solidFill>
              </a:defRPr>
            </a:lvl6pPr>
            <a:lvl7pPr marL="2743073" indent="0">
              <a:buNone/>
              <a:defRPr sz="1600">
                <a:solidFill>
                  <a:schemeClr val="tx1">
                    <a:tint val="75000"/>
                  </a:schemeClr>
                </a:solidFill>
              </a:defRPr>
            </a:lvl7pPr>
            <a:lvl8pPr marL="3200252" indent="0">
              <a:buNone/>
              <a:defRPr sz="1600">
                <a:solidFill>
                  <a:schemeClr val="tx1">
                    <a:tint val="75000"/>
                  </a:schemeClr>
                </a:solidFill>
              </a:defRPr>
            </a:lvl8pPr>
            <a:lvl9pPr marL="3657430" indent="0">
              <a:buNone/>
              <a:defRPr sz="1600">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2335208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1"/>
            <a:ext cx="8903208" cy="2562223"/>
          </a:xfrm>
        </p:spPr>
        <p:txBody>
          <a:bodyPr anchor="b">
            <a:normAutofit/>
          </a:bodyPr>
          <a:lstStyle>
            <a:lvl1pPr algn="l">
              <a:defRPr sz="40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8" y="3941834"/>
            <a:ext cx="3977648" cy="731694"/>
          </a:xfrm>
        </p:spPr>
        <p:txBody>
          <a:bodyPr anchor="ctr">
            <a:normAutofit/>
          </a:bodyPr>
          <a:lstStyle>
            <a:lvl1pPr marL="0" indent="0">
              <a:buNone/>
              <a:defRPr sz="2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8" y="5232562"/>
            <a:ext cx="3977648" cy="731694"/>
          </a:xfrm>
        </p:spPr>
        <p:txBody>
          <a:bodyPr anchor="ctr">
            <a:normAutofit/>
          </a:bodyPr>
          <a:lstStyle>
            <a:lvl1pPr marL="0" indent="0">
              <a:buNone/>
              <a:defRPr sz="2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2" y="3944572"/>
            <a:ext cx="3977648" cy="731694"/>
          </a:xfrm>
        </p:spPr>
        <p:txBody>
          <a:bodyPr anchor="ctr">
            <a:normAutofit/>
          </a:bodyPr>
          <a:lstStyle>
            <a:lvl1pPr marL="0" indent="0">
              <a:buNone/>
              <a:defRPr sz="2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2" y="5235301"/>
            <a:ext cx="3977648" cy="731694"/>
          </a:xfrm>
        </p:spPr>
        <p:txBody>
          <a:bodyPr anchor="ctr">
            <a:normAutofit/>
          </a:bodyPr>
          <a:lstStyle>
            <a:lvl1pPr marL="0" indent="0">
              <a:buNone/>
              <a:defRPr sz="2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3" y="3869171"/>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3" y="515853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7" y="386917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7" y="515853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27875358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7501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2" y="548641"/>
            <a:ext cx="6178550" cy="2562223"/>
          </a:xfrm>
        </p:spPr>
        <p:txBody>
          <a:bodyPr anchor="b">
            <a:normAutofit/>
          </a:bodyPr>
          <a:lstStyle>
            <a:lvl1pPr algn="l">
              <a:defRPr sz="4000" b="1"/>
            </a:lvl1pPr>
          </a:lstStyle>
          <a:p>
            <a:r>
              <a:rPr lang="en-US"/>
              <a:t>Click to edit Master title style</a:t>
            </a:r>
          </a:p>
        </p:txBody>
      </p:sp>
      <p:sp>
        <p:nvSpPr>
          <p:cNvPr id="3" name="Text Placeholder 2"/>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179" indent="0">
              <a:buNone/>
              <a:defRPr sz="2000">
                <a:solidFill>
                  <a:schemeClr val="tx1">
                    <a:tint val="75000"/>
                  </a:schemeClr>
                </a:solidFill>
              </a:defRPr>
            </a:lvl2pPr>
            <a:lvl3pPr marL="914358" indent="0">
              <a:buNone/>
              <a:defRPr sz="1800">
                <a:solidFill>
                  <a:schemeClr val="tx1">
                    <a:tint val="75000"/>
                  </a:schemeClr>
                </a:solidFill>
              </a:defRPr>
            </a:lvl3pPr>
            <a:lvl4pPr marL="1371536" indent="0">
              <a:buNone/>
              <a:defRPr sz="1600">
                <a:solidFill>
                  <a:schemeClr val="tx1">
                    <a:tint val="75000"/>
                  </a:schemeClr>
                </a:solidFill>
              </a:defRPr>
            </a:lvl4pPr>
            <a:lvl5pPr marL="1828715" indent="0">
              <a:buNone/>
              <a:defRPr sz="1600">
                <a:solidFill>
                  <a:schemeClr val="tx1">
                    <a:tint val="75000"/>
                  </a:schemeClr>
                </a:solidFill>
              </a:defRPr>
            </a:lvl5pPr>
            <a:lvl6pPr marL="2285894" indent="0">
              <a:buNone/>
              <a:defRPr sz="1600">
                <a:solidFill>
                  <a:schemeClr val="tx1">
                    <a:tint val="75000"/>
                  </a:schemeClr>
                </a:solidFill>
              </a:defRPr>
            </a:lvl6pPr>
            <a:lvl7pPr marL="2743073" indent="0">
              <a:buNone/>
              <a:defRPr sz="1600">
                <a:solidFill>
                  <a:schemeClr val="tx1">
                    <a:tint val="75000"/>
                  </a:schemeClr>
                </a:solidFill>
              </a:defRPr>
            </a:lvl7pPr>
            <a:lvl8pPr marL="3200252" indent="0">
              <a:buNone/>
              <a:defRPr sz="1600">
                <a:solidFill>
                  <a:schemeClr val="tx1">
                    <a:tint val="75000"/>
                  </a:schemeClr>
                </a:solidFill>
              </a:defRPr>
            </a:lvl8pPr>
            <a:lvl9pPr marL="3657430" indent="0">
              <a:buNone/>
              <a:defRPr sz="16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0499556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1" y="5949791"/>
            <a:ext cx="609600" cy="681037"/>
          </a:xfrm>
        </p:spPr>
        <p:txBody>
          <a:bodyPr/>
          <a:lstStyle/>
          <a:p>
            <a:fld id="{B6F15528-21DE-4FAA-801E-634DDDAF4B2B}"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38240264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8"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9202450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8"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15694960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4" y="3218847"/>
            <a:ext cx="5052442"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2" y="3218847"/>
            <a:ext cx="5051804"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4" y="1818068"/>
            <a:ext cx="5052442" cy="1273401"/>
          </a:xfrm>
        </p:spPr>
        <p:txBody>
          <a:bodyPr anchor="b">
            <a:normAutofit/>
          </a:bodyPr>
          <a:lstStyle>
            <a:lvl1pPr marL="0" indent="0">
              <a:buNone/>
              <a:defRPr sz="3600" b="0"/>
            </a:lvl1pPr>
            <a:lvl2pPr marL="342884"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68"/>
            <a:ext cx="5052440" cy="1273401"/>
          </a:xfrm>
        </p:spPr>
        <p:txBody>
          <a:bodyPr anchor="b">
            <a:normAutofit/>
          </a:bodyPr>
          <a:lstStyle>
            <a:lvl1pPr marL="0" indent="0">
              <a:buNone/>
              <a:defRPr sz="3600" b="0"/>
            </a:lvl1pPr>
            <a:lvl2pPr marL="342884"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39072274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75"/>
            <a:ext cx="3291840" cy="1272193"/>
          </a:xfrm>
        </p:spPr>
        <p:txBody>
          <a:bodyPr anchor="b">
            <a:noAutofit/>
          </a:bodyPr>
          <a:lstStyle>
            <a:lvl1pPr marL="0" indent="0">
              <a:buNone/>
              <a:defRPr sz="3600" b="0"/>
            </a:lvl1pPr>
            <a:lvl2pPr marL="342884"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75"/>
            <a:ext cx="3291840" cy="1272193"/>
          </a:xfrm>
        </p:spPr>
        <p:txBody>
          <a:bodyPr anchor="b">
            <a:noAutofit/>
          </a:bodyPr>
          <a:lstStyle>
            <a:lvl1pPr marL="0" indent="0">
              <a:buNone/>
              <a:defRPr sz="3600" b="0"/>
            </a:lvl1pPr>
            <a:lvl2pPr marL="342884"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8" y="548640"/>
            <a:ext cx="10495026" cy="1142048"/>
          </a:xfrm>
        </p:spPr>
        <p:txBody>
          <a:bodyPr anchor="ctr">
            <a:normAutofit/>
          </a:bodyPr>
          <a:lstStyle>
            <a:lvl1pPr>
              <a:defRPr sz="40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75"/>
            <a:ext cx="3291840" cy="1272193"/>
          </a:xfrm>
        </p:spPr>
        <p:txBody>
          <a:bodyPr anchor="b">
            <a:noAutofit/>
          </a:bodyPr>
          <a:lstStyle>
            <a:lvl1pPr marL="0" indent="0">
              <a:buNone/>
              <a:defRPr sz="3600" b="0"/>
            </a:lvl1pPr>
            <a:lvl2pPr marL="342884"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2323076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063365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1420435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1"/>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2" y="914401"/>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5" y="908209"/>
            <a:ext cx="3381249"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24983705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5" y="908209"/>
            <a:ext cx="3381249"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r>
              <a:rPr lang="en-US"/>
              <a:t>Click icon to add picture</a:t>
            </a:r>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33677580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5" y="908209"/>
            <a:ext cx="3381249"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400"/>
            <a:ext cx="3364992" cy="2428875"/>
          </a:xfrm>
        </p:spPr>
        <p:txBody>
          <a:bodyPr/>
          <a:lstStyle/>
          <a:p>
            <a:r>
              <a:rPr lang="en-US"/>
              <a:t>Click icon to add picture</a:t>
            </a:r>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27"/>
            <a:ext cx="3364992" cy="2428875"/>
          </a:xfrm>
        </p:spPr>
        <p:txBody>
          <a:bodyPr/>
          <a:lstStyle/>
          <a:p>
            <a:r>
              <a:rPr lang="en-US"/>
              <a:t>Click icon to add picture</a:t>
            </a:r>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400"/>
            <a:ext cx="3364992"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27"/>
            <a:ext cx="3364992" cy="2428875"/>
          </a:xfrm>
        </p:spPr>
        <p:txBody>
          <a:bodyPr/>
          <a:lstStyle/>
          <a:p>
            <a:r>
              <a:rPr lang="en-US"/>
              <a:t>Click icon to add picture</a:t>
            </a:r>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38504783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27"/>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5" y="908210"/>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400"/>
            <a:ext cx="3364992"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7"/>
            <a:ext cx="3364992" cy="242887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400"/>
            <a:ext cx="3364992" cy="242887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7"/>
            <a:ext cx="3364992" cy="2428875"/>
          </a:xfrm>
        </p:spPr>
        <p:txBody>
          <a:bodyPr/>
          <a:lstStyle/>
          <a:p>
            <a:r>
              <a:rPr lang="en-US"/>
              <a:t>Click icon to add picture</a:t>
            </a:r>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40421265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5" y="908210"/>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400"/>
            <a:ext cx="3364992"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7"/>
            <a:ext cx="3364992" cy="242887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400"/>
            <a:ext cx="3364992" cy="242887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7"/>
            <a:ext cx="3364992" cy="2428875"/>
          </a:xfrm>
        </p:spPr>
        <p:txBody>
          <a:bodyPr/>
          <a:lstStyle/>
          <a:p>
            <a:r>
              <a:rPr lang="en-US"/>
              <a:t>Click icon to add picture</a:t>
            </a:r>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26"/>
            <a:ext cx="3364992" cy="2428875"/>
          </a:xfrm>
        </p:spPr>
        <p:txBody>
          <a:bodyPr/>
          <a:lstStyle/>
          <a:p>
            <a:r>
              <a:rPr lang="en-US"/>
              <a:t>Click icon to add picture</a:t>
            </a:r>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37741374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1"/>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8" y="914401"/>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1"/>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7"/>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5" y="3514725"/>
            <a:ext cx="3381249"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15327068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7"/>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27"/>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5" y="3514725"/>
            <a:ext cx="3381249"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1"/>
            <a:ext cx="10497312" cy="2435064"/>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endParaRPr lang="en-US"/>
          </a:p>
        </p:txBody>
      </p:sp>
    </p:spTree>
    <p:extLst>
      <p:ext uri="{BB962C8B-B14F-4D97-AF65-F5344CB8AC3E}">
        <p14:creationId xmlns:p14="http://schemas.microsoft.com/office/powerpoint/2010/main" val="33385898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9"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9"/>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p:nvCxnSpPr>
        <p:spPr>
          <a:xfrm flipV="1">
            <a:off x="1041277" y="2393353"/>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p:nvCxnSpPr>
        <p:spPr>
          <a:xfrm>
            <a:off x="1753850"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p:nvCxnSpPr>
        <p:spPr>
          <a:xfrm>
            <a:off x="6096001"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p:nvCxnSpPr>
        <p:spPr>
          <a:xfrm>
            <a:off x="8257516"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p:nvCxnSpPr>
        <p:spPr>
          <a:xfrm>
            <a:off x="10446713"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3"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B6F15528-21DE-4FAA-801E-634DDDAF4B2B}" type="slidenum">
              <a:rPr lang="en-US" smtClean="0"/>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endParaRPr lang="en-US"/>
          </a:p>
        </p:txBody>
      </p:sp>
    </p:spTree>
    <p:extLst>
      <p:ext uri="{BB962C8B-B14F-4D97-AF65-F5344CB8AC3E}">
        <p14:creationId xmlns:p14="http://schemas.microsoft.com/office/powerpoint/2010/main" val="32117854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6"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5"/>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5"/>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5"/>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5"/>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B6F15528-21DE-4FAA-801E-634DDDAF4B2B}" type="slidenum">
              <a:rPr lang="en-US" smtClean="0"/>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413820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1_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96" b="1" i="0">
                <a:solidFill>
                  <a:srgbClr val="3A1F4D"/>
                </a:solidFill>
                <a:latin typeface="Georgia"/>
                <a:cs typeface="Georgia"/>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50823" y="1417331"/>
            <a:ext cx="5195271" cy="277127"/>
          </a:xfrm>
          <a:prstGeom prst="rect">
            <a:avLst/>
          </a:prstGeom>
        </p:spPr>
        <p:txBody>
          <a:bodyPr wrap="square" lIns="0" tIns="0" rIns="0" bIns="0">
            <a:spAutoFit/>
          </a:bodyPr>
          <a:lstStyle>
            <a:lvl1pPr>
              <a:defRPr sz="2001" b="0" i="0">
                <a:solidFill>
                  <a:srgbClr val="854006"/>
                </a:solidFill>
                <a:latin typeface="Georgia"/>
                <a:cs typeface="Georgia"/>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43786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hanks">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1" y="1452352"/>
            <a:ext cx="6705600" cy="1796248"/>
          </a:xfrm>
        </p:spPr>
        <p:txBody>
          <a:bodyPr anchor="ctr">
            <a:normAutofit/>
          </a:bodyPr>
          <a:lstStyle>
            <a:lvl1pPr algn="ctr">
              <a:defRPr sz="9599" b="0">
                <a:solidFill>
                  <a:schemeClr val="tx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179"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4"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1"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4168998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4098394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52005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9102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94101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14484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97436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645767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59022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946423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22427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91959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984308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CDCC80-6B3B-4802-BDFB-DBEBF8F9E603}"/>
              </a:ext>
            </a:extLst>
          </p:cNvPr>
          <p:cNvSpPr/>
          <p:nvPr userDrawn="1"/>
        </p:nvSpPr>
        <p:spPr>
          <a:xfrm>
            <a:off x="1524" y="0"/>
            <a:ext cx="12188952"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pic>
        <p:nvPicPr>
          <p:cNvPr id="7" name="Picture 6" descr="Graphical user interface, text&#10;&#10;Description automatically generated">
            <a:extLst>
              <a:ext uri="{FF2B5EF4-FFF2-40B4-BE49-F238E27FC236}">
                <a16:creationId xmlns:a16="http://schemas.microsoft.com/office/drawing/2014/main" id="{ED4ABA7C-3A14-4B9D-9DB5-DBA5B9465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0" y="2639682"/>
            <a:ext cx="7315200" cy="1578638"/>
          </a:xfrm>
          <a:prstGeom prst="rect">
            <a:avLst/>
          </a:prstGeom>
        </p:spPr>
      </p:pic>
    </p:spTree>
    <p:extLst>
      <p:ext uri="{BB962C8B-B14F-4D97-AF65-F5344CB8AC3E}">
        <p14:creationId xmlns:p14="http://schemas.microsoft.com/office/powerpoint/2010/main" val="367294944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CDCC80-6B3B-4802-BDFB-DBEBF8F9E603}"/>
              </a:ext>
            </a:extLst>
          </p:cNvPr>
          <p:cNvSpPr/>
          <p:nvPr userDrawn="1"/>
        </p:nvSpPr>
        <p:spPr>
          <a:xfrm>
            <a:off x="1524" y="0"/>
            <a:ext cx="12188952"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pic>
        <p:nvPicPr>
          <p:cNvPr id="7" name="Picture 6" descr="Graphical user interface, text&#10;&#10;Description automatically generated">
            <a:extLst>
              <a:ext uri="{FF2B5EF4-FFF2-40B4-BE49-F238E27FC236}">
                <a16:creationId xmlns:a16="http://schemas.microsoft.com/office/drawing/2014/main" id="{ED4ABA7C-3A14-4B9D-9DB5-DBA5B9465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0" y="676017"/>
            <a:ext cx="7315200" cy="1578638"/>
          </a:xfrm>
          <a:prstGeom prst="rect">
            <a:avLst/>
          </a:prstGeom>
        </p:spPr>
      </p:pic>
      <p:sp>
        <p:nvSpPr>
          <p:cNvPr id="8" name="Text Placeholder 11">
            <a:extLst>
              <a:ext uri="{FF2B5EF4-FFF2-40B4-BE49-F238E27FC236}">
                <a16:creationId xmlns:a16="http://schemas.microsoft.com/office/drawing/2014/main" id="{6B4FAA25-DC02-484B-A7BC-1C87842774D8}"/>
              </a:ext>
            </a:extLst>
          </p:cNvPr>
          <p:cNvSpPr>
            <a:spLocks noGrp="1"/>
          </p:cNvSpPr>
          <p:nvPr>
            <p:ph type="body" sz="quarter" idx="13"/>
          </p:nvPr>
        </p:nvSpPr>
        <p:spPr>
          <a:xfrm>
            <a:off x="1524001" y="2270249"/>
            <a:ext cx="9144000" cy="3657600"/>
          </a:xfrm>
        </p:spPr>
        <p:txBody>
          <a:bodyPr anchor="ctr">
            <a:normAutofit/>
          </a:bodyPr>
          <a:lstStyle>
            <a:lvl1pPr marL="0" indent="0" algn="ctr">
              <a:buNone/>
              <a:defRPr sz="6000" b="1">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16886471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8B0285-95B3-4F84-9D01-F9187834FB89}"/>
              </a:ext>
            </a:extLst>
          </p:cNvPr>
          <p:cNvSpPr/>
          <p:nvPr userDrawn="1"/>
        </p:nvSpPr>
        <p:spPr>
          <a:xfrm>
            <a:off x="1524" y="0"/>
            <a:ext cx="12188952"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1" y="1452352"/>
            <a:ext cx="6705600" cy="1796248"/>
          </a:xfrm>
        </p:spPr>
        <p:txBody>
          <a:bodyPr anchor="ctr">
            <a:normAutofit/>
          </a:bodyPr>
          <a:lstStyle>
            <a:lvl1pPr algn="ctr">
              <a:defRPr sz="9599" b="0">
                <a:solidFill>
                  <a:schemeClr val="bg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solidFill>
                  <a:schemeClr val="bg1"/>
                </a:solidFill>
              </a:defRPr>
            </a:lvl1pPr>
            <a:lvl2pPr marL="457179"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4" y="3720041"/>
            <a:ext cx="4048299" cy="471082"/>
          </a:xfrm>
        </p:spPr>
        <p:txBody>
          <a:bodyPr anchor="t">
            <a:normAutofit/>
          </a:bodyPr>
          <a:lstStyle>
            <a:lvl1pPr marL="0" indent="0" algn="r">
              <a:lnSpc>
                <a:spcPct val="100000"/>
              </a:lnSpc>
              <a:spcBef>
                <a:spcPts val="0"/>
              </a:spcBef>
              <a:buNone/>
              <a:defRPr sz="12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1" y="4973136"/>
            <a:ext cx="4206240" cy="640080"/>
          </a:xfrm>
        </p:spPr>
        <p:txBody>
          <a:bodyPr anchor="ctr"/>
          <a:lstStyle>
            <a:lvl1pPr marL="0" indent="0" algn="ctr">
              <a:buNone/>
              <a:defRPr sz="1400" b="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0766550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1" y="1600201"/>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632"/>
          </a:xfrm>
          <a:prstGeom prst="rect">
            <a:avLst/>
          </a:prstGeom>
          <a:noFill/>
        </p:spPr>
        <p:txBody>
          <a:bodyPr wrap="square" rtlCol="0">
            <a:spAutoFit/>
          </a:bodyPr>
          <a:lstStyle/>
          <a:p>
            <a:pPr algn="ctr"/>
            <a:r>
              <a:rPr lang="en-US" sz="28399">
                <a:solidFill>
                  <a:schemeClr val="bg1"/>
                </a:solidFill>
              </a:rPr>
              <a:t>“</a:t>
            </a:r>
          </a:p>
        </p:txBody>
      </p:sp>
    </p:spTree>
    <p:extLst>
      <p:ext uri="{BB962C8B-B14F-4D97-AF65-F5344CB8AC3E}">
        <p14:creationId xmlns:p14="http://schemas.microsoft.com/office/powerpoint/2010/main" val="24178239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1" y="1600201"/>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632"/>
          </a:xfrm>
          <a:prstGeom prst="rect">
            <a:avLst/>
          </a:prstGeom>
          <a:noFill/>
        </p:spPr>
        <p:txBody>
          <a:bodyPr wrap="square" rtlCol="0">
            <a:spAutoFit/>
          </a:bodyPr>
          <a:lstStyle/>
          <a:p>
            <a:pPr algn="ctr"/>
            <a:r>
              <a:rPr lang="en-US" sz="28399">
                <a:solidFill>
                  <a:schemeClr val="bg1"/>
                </a:solidFill>
              </a:rPr>
              <a:t>“</a:t>
            </a:r>
          </a:p>
        </p:txBody>
      </p:sp>
    </p:spTree>
    <p:extLst>
      <p:ext uri="{BB962C8B-B14F-4D97-AF65-F5344CB8AC3E}">
        <p14:creationId xmlns:p14="http://schemas.microsoft.com/office/powerpoint/2010/main" val="5651331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95866907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405030335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5422438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49104959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1"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827909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84432547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6287332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47008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1"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855847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37"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7137358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58"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6382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4" y="533401"/>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27508232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1" y="1600201"/>
            <a:ext cx="4937760" cy="1491268"/>
          </a:xfrm>
        </p:spPr>
        <p:txBody>
          <a:bodyPr anchor="b">
            <a:normAutofit/>
          </a:bodyPr>
          <a:lstStyle>
            <a:lvl1pPr marL="0" indent="0">
              <a:buNone/>
              <a:defRPr sz="3600" b="1">
                <a:solidFill>
                  <a:schemeClr val="bg1"/>
                </a:solidFill>
              </a:defRPr>
            </a:lvl1pPr>
            <a:lvl2pPr marL="342884"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2"/>
            <a:ext cx="4937760" cy="1491267"/>
          </a:xfrm>
        </p:spPr>
        <p:txBody>
          <a:bodyPr anchor="b">
            <a:normAutofit/>
          </a:bodyPr>
          <a:lstStyle>
            <a:lvl1pPr marL="0" indent="0">
              <a:buNone/>
              <a:defRPr sz="3600" b="1">
                <a:solidFill>
                  <a:schemeClr val="bg1"/>
                </a:solidFill>
              </a:defRPr>
            </a:lvl1pPr>
            <a:lvl2pPr marL="342884"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5"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2"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56896394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1" y="1600201"/>
            <a:ext cx="4937760" cy="1491268"/>
          </a:xfrm>
        </p:spPr>
        <p:txBody>
          <a:bodyPr anchor="b">
            <a:normAutofit/>
          </a:bodyPr>
          <a:lstStyle>
            <a:lvl1pPr marL="0" indent="0">
              <a:buNone/>
              <a:defRPr sz="3600" b="1">
                <a:solidFill>
                  <a:schemeClr val="bg1"/>
                </a:solidFill>
              </a:defRPr>
            </a:lvl1pPr>
            <a:lvl2pPr marL="342884"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2"/>
            <a:ext cx="4937760" cy="1491267"/>
          </a:xfrm>
        </p:spPr>
        <p:txBody>
          <a:bodyPr anchor="b">
            <a:normAutofit/>
          </a:bodyPr>
          <a:lstStyle>
            <a:lvl1pPr marL="0" indent="0">
              <a:buNone/>
              <a:defRPr sz="3600" b="1">
                <a:solidFill>
                  <a:schemeClr val="bg1"/>
                </a:solidFill>
              </a:defRPr>
            </a:lvl1pPr>
            <a:lvl2pPr marL="342884"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5"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2"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3233629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image" Target="../media/image1.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theme" Target="../theme/theme2.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image" Target="../media/image1.png"/><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theme" Target="../theme/theme3.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theme" Target="../theme/theme5.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6400" y="6107747"/>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77600" y="5949792"/>
            <a:ext cx="609600" cy="681037"/>
          </a:xfrm>
          <a:prstGeom prst="rect">
            <a:avLst/>
          </a:prstGeom>
        </p:spPr>
        <p:txBody>
          <a:bodyPr vert="horz" lIns="91440" tIns="45720" rIns="91440" bIns="45720" rtlCol="0" anchor="ctr"/>
          <a:lstStyle>
            <a:lvl1pPr algn="ctr">
              <a:defRPr sz="10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247323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7344" y="548641"/>
            <a:ext cx="10497312"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344" y="1825625"/>
            <a:ext cx="1049731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77600" y="5949792"/>
            <a:ext cx="609600" cy="681037"/>
          </a:xfrm>
          <a:prstGeom prst="rect">
            <a:avLst/>
          </a:prstGeom>
        </p:spPr>
        <p:txBody>
          <a:bodyPr vert="horz" lIns="91440" tIns="45720" rIns="91440" bIns="45720" rtlCol="0" anchor="ctr"/>
          <a:lstStyle>
            <a:lvl1pPr algn="ctr">
              <a:defRPr sz="1000">
                <a:solidFill>
                  <a:schemeClr val="tx1"/>
                </a:solidFill>
              </a:defRPr>
            </a:lvl1pPr>
          </a:lstStyle>
          <a:p>
            <a:fld id="{48F63A3B-78C7-47BE-AE5E-E10140E04643}" type="slidenum">
              <a:rPr lang="en-US" smtClean="0"/>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6400" y="6107748"/>
            <a:ext cx="4114800"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pic>
        <p:nvPicPr>
          <p:cNvPr id="7" name="Picture 6" descr="A picture containing text&#10;&#10;Description automatically generated">
            <a:extLst>
              <a:ext uri="{FF2B5EF4-FFF2-40B4-BE49-F238E27FC236}">
                <a16:creationId xmlns:a16="http://schemas.microsoft.com/office/drawing/2014/main" id="{F0436E5B-CE33-61F0-F26A-A22F0FC8AB88}"/>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25584451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7344" y="548641"/>
            <a:ext cx="10497312"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344" y="1825625"/>
            <a:ext cx="1049731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77601" y="5949791"/>
            <a:ext cx="609600" cy="681037"/>
          </a:xfrm>
          <a:prstGeom prst="rect">
            <a:avLst/>
          </a:prstGeom>
        </p:spPr>
        <p:txBody>
          <a:bodyPr vert="horz" lIns="91440" tIns="45720" rIns="91440" bIns="45720" rtlCol="0" anchor="ctr"/>
          <a:lstStyle>
            <a:lvl1pPr algn="ctr">
              <a:defRPr sz="1000">
                <a:solidFill>
                  <a:schemeClr val="tx1"/>
                </a:solidFill>
              </a:defRPr>
            </a:lvl1pPr>
          </a:lstStyle>
          <a:p>
            <a:fld id="{B6F15528-21DE-4FAA-801E-634DDDAF4B2B}" type="slidenum">
              <a:rPr lang="en-US" smtClean="0"/>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6400" y="6107747"/>
            <a:ext cx="4114800"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pic>
        <p:nvPicPr>
          <p:cNvPr id="7" name="Picture 6" descr="A picture containing text&#10;&#10;Description automatically generated">
            <a:extLst>
              <a:ext uri="{FF2B5EF4-FFF2-40B4-BE49-F238E27FC236}">
                <a16:creationId xmlns:a16="http://schemas.microsoft.com/office/drawing/2014/main" id="{13366926-4377-4AA8-ABFF-FA92209C2CD8}"/>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157647396"/>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 id="2147483821" r:id="rId23"/>
  </p:sldLayoutIdLst>
  <p:txStyles>
    <p:titleStyle>
      <a:lvl1pPr algn="l" defTabSz="914358"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589" indent="-228589" algn="l" defTabSz="914358"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768" indent="-228589" algn="l" defTabSz="914358"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2947" indent="-228589" algn="l" defTabSz="914358"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126" indent="-228589" algn="l" defTabSz="914358"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305" indent="-228589" algn="l" defTabSz="914358"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483"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62"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41"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20"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9/25/2026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r>
              <a:rPr lang="en-US"/>
              <a:t>Georgia Department of Community Affairs</a:t>
            </a:r>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24321476"/>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hf hd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6400" y="6107746"/>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77601" y="5949791"/>
            <a:ext cx="609600" cy="681037"/>
          </a:xfrm>
          <a:prstGeom prst="rect">
            <a:avLst/>
          </a:prstGeom>
        </p:spPr>
        <p:txBody>
          <a:bodyPr vert="horz" lIns="91440" tIns="45720" rIns="91440" bIns="45720" rtlCol="0" anchor="ctr"/>
          <a:lstStyle>
            <a:lvl1pPr algn="ctr">
              <a:defRPr sz="10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777388061"/>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Lst>
  <p:hf hdr="0" dt="0"/>
  <p:txStyles>
    <p:titleStyle>
      <a:lvl1pPr algn="l" defTabSz="914358"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589" indent="-228589" algn="l" defTabSz="914358"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768" indent="-228589" algn="l" defTabSz="914358"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2947" indent="-228589" algn="l" defTabSz="914358"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126" indent="-228589" algn="l" defTabSz="914358"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305" indent="-228589" algn="l" defTabSz="914358"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483"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62"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41"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20" indent="-228589" algn="l" defTabSz="9143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s://dca.georgia.gov/financing-tools/infrastructure/community-development-block-grants-cdbg/compliance-administration-0"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hyperlink" Target="https://www.federalregister.gov/documents/2020/09/29/2020-19183/section-3-benchmarks-for-creating-economic-opportunities-for-low--and-very-low-income-persons-and" TargetMode="External"/><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hyperlink" Target="https://dca.georgia.gov/financing-tools/infrastructure/community-development-block-grants-cdbg/compliance-administration-0" TargetMode="External"/><Relationship Id="rId7" Type="http://schemas.openxmlformats.org/officeDocument/2006/relationships/hyperlink" Target="https://www.huduser.gov/portal/datasets/il.html" TargetMode="External"/><Relationship Id="rId2" Type="http://schemas.openxmlformats.org/officeDocument/2006/relationships/notesSlide" Target="../notesSlides/notesSlide19.xml"/><Relationship Id="rId1" Type="http://schemas.openxmlformats.org/officeDocument/2006/relationships/slideLayout" Target="../slideLayouts/slideLayout27.xml"/><Relationship Id="rId6" Type="http://schemas.openxmlformats.org/officeDocument/2006/relationships/hyperlink" Target="https://www.hudexchange.info/programs/section-3/section-3-guidebook/welcome/" TargetMode="External"/><Relationship Id="rId5" Type="http://schemas.openxmlformats.org/officeDocument/2006/relationships/hyperlink" Target="https://www.hud.gov/" TargetMode="External"/><Relationship Id="rId4" Type="http://schemas.openxmlformats.org/officeDocument/2006/relationships/hyperlink" Target="https://gcc01.safelinks.protection.outlook.com/?url=https%3A%2F%2Fwww.federalregister.gov%2Fdocuments%2F2020%2F09%2F29%2F2020-19183%2Fsection-3-benchmarks-for-creating-economic-opportunities-for-low--and-very-low-income-persons-and&amp;data=02%7C01%7CKathleen.Vaughn%40dca.ga.gov%7C353c9190575145dc69c208d86b8accc1%7Cdc9db449fad64fcd899014394088d4ec%7C1%7C0%7C637377591181302525&amp;sdata=mvbnyauHL3a6bcvwFosuGX1L9DvHT09GSP9ul7%2BFLqA%3D&amp;reserved=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84.xml"/><Relationship Id="rId6" Type="http://schemas.openxmlformats.org/officeDocument/2006/relationships/hyperlink" Target="https://dca.georgia.gov/document/forms/list-consultants-interested-cdbg-program/download" TargetMode="External"/><Relationship Id="rId5" Type="http://schemas.openxmlformats.org/officeDocument/2006/relationships/image" Target="../media/image16.png"/><Relationship Id="rId4" Type="http://schemas.openxmlformats.org/officeDocument/2006/relationships/hyperlink" Target="https://forms.cloud.microsoft/pages/responsepage.aspx?id=SbSd3Nb6zU-JkBQ5QIjU7AI5dGRzrJVHm3pbUOLLlfRUNDJTUTFLQUFQMk9XMjA5S05SUVVTMTU5Uy4u&amp;origin=lprLink&amp;route=shorturl"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65.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hyperlink" Target="https://www.ecfr.gov/cgi-bin/text-idx?rgn=div5%3Bnode%3D24%3A3.1.1.3.4" TargetMode="External"/><Relationship Id="rId2" Type="http://schemas.openxmlformats.org/officeDocument/2006/relationships/notesSlide" Target="../notesSlides/notesSlide29.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1.xml"/><Relationship Id="rId1" Type="http://schemas.openxmlformats.org/officeDocument/2006/relationships/slideLayout" Target="../slideLayouts/slideLayout2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2.xml"/><Relationship Id="rId1" Type="http://schemas.openxmlformats.org/officeDocument/2006/relationships/slideLayout" Target="../slideLayouts/slideLayout5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65.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6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65.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59.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0.xml"/><Relationship Id="rId1" Type="http://schemas.openxmlformats.org/officeDocument/2006/relationships/slideLayout" Target="../slideLayouts/slideLayout5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6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4.xml"/><Relationship Id="rId1" Type="http://schemas.openxmlformats.org/officeDocument/2006/relationships/slideLayout" Target="../slideLayouts/slideLayout3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6.xml"/><Relationship Id="rId1" Type="http://schemas.openxmlformats.org/officeDocument/2006/relationships/slideLayout" Target="../slideLayouts/slideLayout35.xml"/><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0.xml"/><Relationship Id="rId1" Type="http://schemas.openxmlformats.org/officeDocument/2006/relationships/slideLayout" Target="../slideLayouts/slideLayout5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3.xml"/><Relationship Id="rId1" Type="http://schemas.openxmlformats.org/officeDocument/2006/relationships/slideLayout" Target="../slideLayouts/slideLayout35.xml"/><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6.xml"/><Relationship Id="rId1" Type="http://schemas.openxmlformats.org/officeDocument/2006/relationships/slideLayout" Target="../slideLayouts/slideLayout77.xml"/></Relationships>
</file>

<file path=ppt/slides/_rels/slide57.xml.rels><?xml version="1.0" encoding="UTF-8" standalone="yes"?>
<Relationships xmlns="http://schemas.openxmlformats.org/package/2006/relationships"><Relationship Id="rId3" Type="http://schemas.openxmlformats.org/officeDocument/2006/relationships/hyperlink" Target="https://dca.georgia.gov/financing-tools/infrastructure/community-development-block-grants-cdbg/annual-cdbg-competition/cdbg" TargetMode="External"/><Relationship Id="rId2" Type="http://schemas.openxmlformats.org/officeDocument/2006/relationships/notesSlide" Target="../notesSlides/notesSlide57.xml"/><Relationship Id="rId1" Type="http://schemas.openxmlformats.org/officeDocument/2006/relationships/slideLayout" Target="../slideLayouts/slideLayout27.xml"/><Relationship Id="rId4" Type="http://schemas.openxmlformats.org/officeDocument/2006/relationships/hyperlink" Target="https://dca.georgia.gov/financing-tools/infrastructure/community-development-block-grants-cdbg/compliance-administration-0"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6D3226-DB0B-4933-A1F4-DF7920A2AB2B}"/>
              </a:ext>
            </a:extLst>
          </p:cNvPr>
          <p:cNvSpPr>
            <a:spLocks noGrp="1"/>
          </p:cNvSpPr>
          <p:nvPr>
            <p:ph type="body" sz="quarter" idx="13"/>
          </p:nvPr>
        </p:nvSpPr>
        <p:spPr>
          <a:xfrm>
            <a:off x="881760" y="2347741"/>
            <a:ext cx="10425546" cy="3657600"/>
          </a:xfrm>
        </p:spPr>
        <p:txBody>
          <a:bodyPr/>
          <a:lstStyle/>
          <a:p>
            <a:pPr defTabSz="609630"/>
            <a:r>
              <a:rPr lang="en-US" spc="179">
                <a:ea typeface="Gotham 1 Bold"/>
                <a:cs typeface="Gotham 1 Bold"/>
                <a:sym typeface="Gotham 1 Bold"/>
              </a:rPr>
              <a:t>Section 3</a:t>
            </a:r>
          </a:p>
          <a:p>
            <a:pPr defTabSz="609630"/>
            <a:r>
              <a:rPr lang="en-US" sz="3200" spc="179">
                <a:ea typeface="Gotham 1 Bold"/>
                <a:cs typeface="Gotham 1 Bold"/>
                <a:sym typeface="Gotham 1 Bold"/>
              </a:rPr>
              <a:t>and</a:t>
            </a:r>
          </a:p>
          <a:p>
            <a:pPr defTabSz="609630"/>
            <a:r>
              <a:rPr lang="en-US" spc="179">
                <a:ea typeface="Gotham 1 Bold"/>
                <a:cs typeface="Gotham 1 Bold"/>
                <a:sym typeface="Gotham 1 Bold"/>
              </a:rPr>
              <a:t>Procurement Requirements</a:t>
            </a:r>
          </a:p>
        </p:txBody>
      </p:sp>
    </p:spTree>
    <p:extLst>
      <p:ext uri="{BB962C8B-B14F-4D97-AF65-F5344CB8AC3E}">
        <p14:creationId xmlns:p14="http://schemas.microsoft.com/office/powerpoint/2010/main" val="414998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9EE589-30BD-5A7F-09CD-652F507EE76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1BCED3A-E7FB-B1FC-3C62-877B94AFB11F}"/>
              </a:ext>
            </a:extLst>
          </p:cNvPr>
          <p:cNvSpPr>
            <a:spLocks noGrp="1"/>
          </p:cNvSpPr>
          <p:nvPr>
            <p:ph type="title" idx="4294967295"/>
          </p:nvPr>
        </p:nvSpPr>
        <p:spPr>
          <a:xfrm>
            <a:off x="600075" y="548482"/>
            <a:ext cx="10496550" cy="1142206"/>
          </a:xfrm>
        </p:spPr>
        <p:txBody>
          <a:bodyPr vert="horz" lIns="45720" tIns="22860" rIns="45720" bIns="22860" rtlCol="0" anchor="b">
            <a:normAutofit/>
          </a:bodyPr>
          <a:lstStyle/>
          <a:p>
            <a:pPr algn="ctr" defTabSz="457200"/>
            <a:r>
              <a:rPr lang="en-US" sz="6000">
                <a:latin typeface="+mn-lt"/>
              </a:rPr>
              <a:t>Section 3</a:t>
            </a:r>
          </a:p>
        </p:txBody>
      </p:sp>
      <p:pic>
        <p:nvPicPr>
          <p:cNvPr id="5" name="Picture 4">
            <a:extLst>
              <a:ext uri="{FF2B5EF4-FFF2-40B4-BE49-F238E27FC236}">
                <a16:creationId xmlns:a16="http://schemas.microsoft.com/office/drawing/2014/main" id="{98473603-AEBF-B3FF-4E1B-FAB861061811}"/>
              </a:ext>
            </a:extLst>
          </p:cNvPr>
          <p:cNvPicPr>
            <a:picLocks noChangeAspect="1"/>
          </p:cNvPicPr>
          <p:nvPr/>
        </p:nvPicPr>
        <p:blipFill rotWithShape="1">
          <a:blip r:embed="rId3"/>
          <a:srcRect t="1606"/>
          <a:stretch/>
        </p:blipFill>
        <p:spPr>
          <a:xfrm>
            <a:off x="509604" y="2806087"/>
            <a:ext cx="11085777" cy="2836006"/>
          </a:xfrm>
          <a:prstGeom prst="rect">
            <a:avLst/>
          </a:prstGeom>
        </p:spPr>
      </p:pic>
    </p:spTree>
    <p:extLst>
      <p:ext uri="{BB962C8B-B14F-4D97-AF65-F5344CB8AC3E}">
        <p14:creationId xmlns:p14="http://schemas.microsoft.com/office/powerpoint/2010/main" val="3726045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71B7B-1A0E-B653-365D-BEBAABD3E7C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E211AC-2D79-38A9-A025-ED36D8D563EA}"/>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026" name="Picture 2">
            <a:extLst>
              <a:ext uri="{FF2B5EF4-FFF2-40B4-BE49-F238E27FC236}">
                <a16:creationId xmlns:a16="http://schemas.microsoft.com/office/drawing/2014/main" id="{797E4215-D24B-DEEC-323C-A592547FD2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66813"/>
            <a:ext cx="11430000" cy="45243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25EB167-7951-88B3-C40E-C13A3EFD7999}"/>
              </a:ext>
            </a:extLst>
          </p:cNvPr>
          <p:cNvSpPr txBox="1"/>
          <p:nvPr/>
        </p:nvSpPr>
        <p:spPr>
          <a:xfrm>
            <a:off x="4718957" y="5792973"/>
            <a:ext cx="2754086"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8A7967"/>
                </a:solidFill>
                <a:effectLst/>
                <a:uLnTx/>
                <a:uFillTx/>
                <a:latin typeface="Arial" panose="020B0604020202020204"/>
                <a:ea typeface="+mn-ea"/>
                <a:cs typeface="+mn-cs"/>
                <a:hlinkClick r:id="rId4"/>
              </a:rPr>
              <a:t>DCA Section 3 Policy </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39512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83C7A-ACC2-2C9D-2D7B-704F355DB4F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759AAD-D00B-5360-407B-62D0C4E90287}"/>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5">
            <a:extLst>
              <a:ext uri="{FF2B5EF4-FFF2-40B4-BE49-F238E27FC236}">
                <a16:creationId xmlns:a16="http://schemas.microsoft.com/office/drawing/2014/main" id="{1DBE9444-E1D6-0320-5D96-6A386BB5C1FE}"/>
              </a:ext>
            </a:extLst>
          </p:cNvPr>
          <p:cNvSpPr txBox="1">
            <a:spLocks/>
          </p:cNvSpPr>
          <p:nvPr/>
        </p:nvSpPr>
        <p:spPr>
          <a:xfrm>
            <a:off x="600075" y="508000"/>
            <a:ext cx="10496550" cy="732745"/>
          </a:xfrm>
          <a:prstGeom prst="rect">
            <a:avLst/>
          </a:prstGeom>
        </p:spPr>
        <p:txBody>
          <a:bodyPr vert="horz" lIns="45720" tIns="22860" rIns="45720" bIns="22860" rtlCol="0" anchor="b">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ctr" defTabSz="4572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a:ln>
                  <a:noFill/>
                </a:ln>
                <a:effectLst/>
                <a:uLnTx/>
                <a:uFillTx/>
                <a:ea typeface="+mj-ea"/>
                <a:cs typeface="+mj-cs"/>
              </a:rPr>
              <a:t>Section 3 Final Rule</a:t>
            </a:r>
          </a:p>
        </p:txBody>
      </p:sp>
      <p:graphicFrame>
        <p:nvGraphicFramePr>
          <p:cNvPr id="4" name="Diagram 3">
            <a:extLst>
              <a:ext uri="{FF2B5EF4-FFF2-40B4-BE49-F238E27FC236}">
                <a16:creationId xmlns:a16="http://schemas.microsoft.com/office/drawing/2014/main" id="{CC1013B9-3DE5-BDAF-0BAA-A49469452274}"/>
              </a:ext>
            </a:extLst>
          </p:cNvPr>
          <p:cNvGraphicFramePr/>
          <p:nvPr>
            <p:extLst>
              <p:ext uri="{D42A27DB-BD31-4B8C-83A1-F6EECF244321}">
                <p14:modId xmlns:p14="http://schemas.microsoft.com/office/powerpoint/2010/main" val="2632800773"/>
              </p:ext>
            </p:extLst>
          </p:nvPr>
        </p:nvGraphicFramePr>
        <p:xfrm>
          <a:off x="1447800" y="1489317"/>
          <a:ext cx="9296400" cy="4563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4771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2538C5-B232-4BB4-4D5E-DABD8CDC19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B2A4681-02E8-7820-D389-9F2137036A98}"/>
              </a:ext>
            </a:extLst>
          </p:cNvPr>
          <p:cNvSpPr>
            <a:spLocks noGrp="1"/>
          </p:cNvSpPr>
          <p:nvPr>
            <p:ph type="title" idx="4294967295"/>
          </p:nvPr>
        </p:nvSpPr>
        <p:spPr>
          <a:xfrm>
            <a:off x="3198486" y="356168"/>
            <a:ext cx="5754688" cy="950383"/>
          </a:xfrm>
        </p:spPr>
        <p:txBody>
          <a:bodyPr vert="horz" lIns="45720" tIns="22860" rIns="45720" bIns="22860" rtlCol="0" anchor="b">
            <a:normAutofit/>
          </a:bodyPr>
          <a:lstStyle/>
          <a:p>
            <a:pPr algn="ctr" defTabSz="457200"/>
            <a:r>
              <a:rPr lang="en-US">
                <a:latin typeface="+mn-lt"/>
              </a:rPr>
              <a:t>Applicability</a:t>
            </a:r>
          </a:p>
        </p:txBody>
      </p:sp>
      <p:pic>
        <p:nvPicPr>
          <p:cNvPr id="23" name="Graphic 22" descr="Suburban scene">
            <a:extLst>
              <a:ext uri="{FF2B5EF4-FFF2-40B4-BE49-F238E27FC236}">
                <a16:creationId xmlns:a16="http://schemas.microsoft.com/office/drawing/2014/main" id="{8C753B2A-1CA8-DFAE-AD50-098E607709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0602" y="1490918"/>
            <a:ext cx="3876165" cy="3876165"/>
          </a:xfrm>
          <a:prstGeom prst="rect">
            <a:avLst/>
          </a:prstGeom>
        </p:spPr>
      </p:pic>
      <p:sp>
        <p:nvSpPr>
          <p:cNvPr id="9" name="Rectangle 3">
            <a:extLst>
              <a:ext uri="{FF2B5EF4-FFF2-40B4-BE49-F238E27FC236}">
                <a16:creationId xmlns:a16="http://schemas.microsoft.com/office/drawing/2014/main" id="{9CAFF7CB-E1B0-876E-786B-701359321F2B}"/>
              </a:ext>
            </a:extLst>
          </p:cNvPr>
          <p:cNvSpPr txBox="1">
            <a:spLocks noChangeArrowheads="1"/>
          </p:cNvSpPr>
          <p:nvPr/>
        </p:nvSpPr>
        <p:spPr>
          <a:xfrm>
            <a:off x="5434577" y="1508252"/>
            <a:ext cx="5754896" cy="4362697"/>
          </a:xfrm>
          <a:prstGeom prst="rect">
            <a:avLst/>
          </a:prstGeom>
        </p:spPr>
        <p:txBody>
          <a:bodyPr vert="horz" lIns="45720" tIns="22860" rIns="45720" bIns="22860" rtlCol="0" anchor="t">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effectLst/>
                <a:uLnTx/>
                <a:uFillTx/>
                <a:latin typeface="Arial" panose="020B0604020202020204"/>
                <a:ea typeface="+mn-ea"/>
                <a:cs typeface="+mn-cs"/>
              </a:rPr>
              <a:t>Section 3 requirements apply to </a:t>
            </a:r>
            <a:r>
              <a:rPr kumimoji="0" lang="en-US" sz="2000" b="1" i="0" u="none" strike="noStrike" kern="1200" cap="none" spc="0" normalizeH="0" baseline="0" noProof="0">
                <a:ln>
                  <a:noFill/>
                </a:ln>
                <a:effectLst/>
                <a:uLnTx/>
                <a:uFillTx/>
                <a:latin typeface="Arial" panose="020B0604020202020204"/>
                <a:ea typeface="+mn-ea"/>
                <a:cs typeface="+mn-cs"/>
              </a:rPr>
              <a:t>all </a:t>
            </a:r>
            <a:r>
              <a:rPr kumimoji="0" lang="en-US" sz="2000" b="0" i="0" u="none" strike="noStrike" kern="1200" cap="none" spc="0" normalizeH="0" baseline="0" noProof="0">
                <a:ln>
                  <a:noFill/>
                </a:ln>
                <a:effectLst/>
                <a:uLnTx/>
                <a:uFillTx/>
                <a:latin typeface="Arial" panose="020B0604020202020204"/>
                <a:ea typeface="+mn-ea"/>
              </a:rPr>
              <a:t>housing rehabilitation, housing construction or other public construction projects</a:t>
            </a:r>
            <a:endParaRPr kumimoji="0" lang="en-US" sz="2000" b="0" i="0" u="none" strike="noStrike" kern="1200" cap="none" spc="0" normalizeH="0" baseline="0" noProof="0">
              <a:ln>
                <a:noFill/>
              </a:ln>
              <a:effectLst/>
              <a:uLnTx/>
              <a:uFillTx/>
              <a:latin typeface="Arial" panose="020B0604020202020204"/>
              <a:ea typeface="+mn-ea"/>
              <a:cs typeface="Arial"/>
            </a:endParaRPr>
          </a:p>
          <a:p>
            <a:pPr marL="1143000" marR="0" lvl="2"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effectLst/>
                <a:uLnTx/>
                <a:uFillTx/>
                <a:latin typeface="Arial" panose="020B0604020202020204"/>
                <a:ea typeface="+mn-ea"/>
              </a:rPr>
              <a:t>Threshold is met if the total amount of CDBG assistance exceeds $</a:t>
            </a:r>
            <a:r>
              <a:rPr lang="en-US" sz="2000">
                <a:latin typeface="Arial" panose="020B0604020202020204"/>
              </a:rPr>
              <a:t>300,000</a:t>
            </a:r>
            <a:r>
              <a:rPr lang="en-US" sz="2000">
                <a:solidFill>
                  <a:schemeClr val="accent1"/>
                </a:solidFill>
                <a:latin typeface="Arial" panose="020B0604020202020204"/>
              </a:rPr>
              <a:t>*</a:t>
            </a:r>
            <a:endParaRPr kumimoji="0" lang="en-US" sz="2000" b="0" i="0" u="none" strike="noStrike" kern="1200" cap="none" spc="0" normalizeH="0" baseline="0" noProof="0">
              <a:ln>
                <a:noFill/>
              </a:ln>
              <a:solidFill>
                <a:schemeClr val="accent1"/>
              </a:solidFill>
              <a:effectLst/>
              <a:uLnTx/>
              <a:uFillTx/>
              <a:latin typeface="Arial" panose="020B0604020202020204"/>
              <a:ea typeface="+mn-ea"/>
              <a:cs typeface="Arial"/>
            </a:endParaRPr>
          </a:p>
          <a:p>
            <a:pPr marL="1143000" marR="0" lvl="2"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effectLst/>
                <a:uLnTx/>
                <a:uFillTx/>
                <a:latin typeface="Arial" panose="020B0604020202020204"/>
                <a:ea typeface="+mn-ea"/>
                <a:cs typeface="+mn-cs"/>
              </a:rPr>
              <a:t>Applies to an entire Section 3 project, regardless of whether the project is fully or partially assisted under HUD programs that provide housing and community development financial assistance.</a:t>
            </a:r>
          </a:p>
          <a:p>
            <a:pPr marL="114300" marR="0" lvl="0" indent="0" algn="l" defTabSz="4572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effectLst/>
                <a:uLnTx/>
                <a:uFillTx/>
                <a:latin typeface="Arial" panose="020B0604020202020204"/>
                <a:ea typeface="+mn-ea"/>
              </a:rPr>
              <a:t>A Project is defined as a site or sites together with any building(s) and improvements located on the site(s) that are under common ownership, management, and financing.</a:t>
            </a:r>
            <a:endParaRPr kumimoji="0" lang="en-US" sz="2000" b="0" i="0" u="none" strike="noStrike" kern="1200" cap="none" spc="0" normalizeH="0" baseline="0" noProof="0">
              <a:ln>
                <a:noFill/>
              </a:ln>
              <a:effectLst/>
              <a:uLnTx/>
              <a:uFillTx/>
              <a:latin typeface="Arial" panose="020B0604020202020204"/>
              <a:ea typeface="+mn-ea"/>
              <a:cs typeface="Arial"/>
            </a:endParaRPr>
          </a:p>
          <a:p>
            <a:pPr marL="1143000" marR="0" lvl="2"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effectLst/>
              <a:uLnTx/>
              <a:uFillTx/>
              <a:latin typeface="Arial" panose="020B0604020202020204"/>
              <a:ea typeface="+mn-ea"/>
              <a:cs typeface="Arial"/>
            </a:endParaRPr>
          </a:p>
          <a:p>
            <a:pPr marL="800100" marR="0" lvl="2" indent="0" algn="l" defTabSz="4572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effectLst/>
              <a:uLnTx/>
              <a:uFillTx/>
              <a:latin typeface="Arial" panose="020B0604020202020204"/>
              <a:ea typeface="+mn-ea"/>
              <a:cs typeface="+mn-cs"/>
            </a:endParaRPr>
          </a:p>
          <a:p>
            <a:pPr marL="114300" marR="0" lvl="0" indent="-114300" algn="l" defTabSz="4572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C0C1E010-EB47-566B-8A02-6EB0311C0E7D}"/>
              </a:ext>
            </a:extLst>
          </p:cNvPr>
          <p:cNvSpPr/>
          <p:nvPr/>
        </p:nvSpPr>
        <p:spPr>
          <a:xfrm>
            <a:off x="984250" y="5889624"/>
            <a:ext cx="10858500" cy="5953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a:solidFill>
                  <a:schemeClr val="accent1"/>
                </a:solidFill>
                <a:ea typeface="+mn-lt"/>
                <a:cs typeface="+mn-lt"/>
              </a:rPr>
              <a:t>*Effective March 16, 2026, increased the funding threshold that trigger Section 3 requirements to account for rising construction costs.</a:t>
            </a:r>
            <a:endParaRPr lang="en-US" sz="1400">
              <a:solidFill>
                <a:schemeClr val="accent1"/>
              </a:solidFill>
              <a:cs typeface="Arial"/>
            </a:endParaRPr>
          </a:p>
        </p:txBody>
      </p:sp>
    </p:spTree>
    <p:extLst>
      <p:ext uri="{BB962C8B-B14F-4D97-AF65-F5344CB8AC3E}">
        <p14:creationId xmlns:p14="http://schemas.microsoft.com/office/powerpoint/2010/main" val="15245593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fade">
                                      <p:cBhvr>
                                        <p:cTn id="24" dur="1000"/>
                                        <p:tgtEl>
                                          <p:spTgt spid="9">
                                            <p:txEl>
                                              <p:pRg st="3" end="3"/>
                                            </p:txEl>
                                          </p:spTgt>
                                        </p:tgtEl>
                                      </p:cBhvr>
                                    </p:animEffect>
                                    <p:anim calcmode="lin" valueType="num">
                                      <p:cBhvr>
                                        <p:cTn id="2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182799-826D-BA56-0713-B8168EF465C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5EF6F45-01C0-9F88-8B88-D7540F3C2C36}"/>
              </a:ext>
            </a:extLst>
          </p:cNvPr>
          <p:cNvSpPr>
            <a:spLocks noGrp="1"/>
          </p:cNvSpPr>
          <p:nvPr>
            <p:ph type="title" idx="4294967295"/>
          </p:nvPr>
        </p:nvSpPr>
        <p:spPr>
          <a:xfrm>
            <a:off x="996661" y="884887"/>
            <a:ext cx="4238625" cy="4725988"/>
          </a:xfrm>
          <a:noFill/>
        </p:spPr>
        <p:txBody>
          <a:bodyPr vert="horz" lIns="45720" tIns="22860" rIns="45720" bIns="22860" rtlCol="0" anchor="ctr">
            <a:normAutofit/>
          </a:bodyPr>
          <a:lstStyle/>
          <a:p>
            <a:pPr algn="ctr" defTabSz="457200"/>
            <a:r>
              <a:rPr lang="en-US" sz="3000">
                <a:solidFill>
                  <a:schemeClr val="bg1"/>
                </a:solidFill>
                <a:latin typeface="+mn-lt"/>
              </a:rPr>
              <a:t>Procedures promoting outreach to Section 3 workers &amp; Business Concerns</a:t>
            </a:r>
          </a:p>
        </p:txBody>
      </p:sp>
      <p:graphicFrame>
        <p:nvGraphicFramePr>
          <p:cNvPr id="35" name="Text Placeholder 5">
            <a:extLst>
              <a:ext uri="{FF2B5EF4-FFF2-40B4-BE49-F238E27FC236}">
                <a16:creationId xmlns:a16="http://schemas.microsoft.com/office/drawing/2014/main" id="{23D56E69-5B2A-4006-E656-F49C48C8AB03}"/>
              </a:ext>
            </a:extLst>
          </p:cNvPr>
          <p:cNvGraphicFramePr/>
          <p:nvPr>
            <p:extLst>
              <p:ext uri="{D42A27DB-BD31-4B8C-83A1-F6EECF244321}">
                <p14:modId xmlns:p14="http://schemas.microsoft.com/office/powerpoint/2010/main" val="1017779809"/>
              </p:ext>
            </p:extLst>
          </p:nvPr>
        </p:nvGraphicFramePr>
        <p:xfrm>
          <a:off x="5450654" y="884887"/>
          <a:ext cx="5744685"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23644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4954F5-3E7E-C6FF-1E8A-7CFF442697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170026-EACC-96E6-6FDE-C83CD7E0C30C}"/>
              </a:ext>
            </a:extLst>
          </p:cNvPr>
          <p:cNvSpPr>
            <a:spLocks noGrp="1"/>
          </p:cNvSpPr>
          <p:nvPr>
            <p:ph type="title" idx="4294967295"/>
          </p:nvPr>
        </p:nvSpPr>
        <p:spPr>
          <a:xfrm>
            <a:off x="838200" y="372269"/>
            <a:ext cx="10515600" cy="1013619"/>
          </a:xfrm>
          <a:prstGeom prst="ellipse">
            <a:avLst/>
          </a:prstGeom>
        </p:spPr>
        <p:txBody>
          <a:bodyPr vert="horz" lIns="45720" tIns="22860" rIns="45720" bIns="22860" rtlCol="0" anchor="ctr">
            <a:normAutofit/>
          </a:bodyPr>
          <a:lstStyle/>
          <a:p>
            <a:pPr algn="ctr" defTabSz="457200"/>
            <a:r>
              <a:rPr lang="en-US">
                <a:latin typeface="+mn-lt"/>
              </a:rPr>
              <a:t>Definitions</a:t>
            </a:r>
          </a:p>
        </p:txBody>
      </p:sp>
      <p:sp>
        <p:nvSpPr>
          <p:cNvPr id="2" name="Rectangle 1">
            <a:extLst>
              <a:ext uri="{FF2B5EF4-FFF2-40B4-BE49-F238E27FC236}">
                <a16:creationId xmlns:a16="http://schemas.microsoft.com/office/drawing/2014/main" id="{688C9ED5-7822-5CB8-C0FC-3AC88B689B46}"/>
              </a:ext>
            </a:extLst>
          </p:cNvPr>
          <p:cNvSpPr/>
          <p:nvPr/>
        </p:nvSpPr>
        <p:spPr>
          <a:xfrm>
            <a:off x="1038447" y="1540939"/>
            <a:ext cx="4527329" cy="3816429"/>
          </a:xfrm>
          <a:prstGeom prst="rect">
            <a:avLst/>
          </a:prstGeom>
        </p:spPr>
        <p:txBody>
          <a:bodyPr wrap="square">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 </a:t>
            </a:r>
            <a:r>
              <a:rPr kumimoji="0" lang="en-US" sz="22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Section 3 Worker </a:t>
            </a:r>
          </a:p>
          <a:p>
            <a:pPr marL="342900" marR="0" lvl="0" indent="-342900" algn="l" defTabSz="2286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 	Any worker who currently fits, or when hired within the past five years fit, at least one of the following criteria:</a:t>
            </a:r>
          </a:p>
          <a:p>
            <a:pPr marL="571500" marR="0" lvl="1" indent="-342900" algn="l" defTabSz="2286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Low- or very low-income, as established by HUD’s income limits;</a:t>
            </a:r>
          </a:p>
          <a:p>
            <a:pPr marL="571500" marR="0" lvl="1" indent="-342900" algn="l" defTabSz="2286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Employed by a Section 3 business concern</a:t>
            </a:r>
          </a:p>
          <a:p>
            <a:pPr marL="571500" marR="0" lvl="1" indent="-342900" algn="l" defTabSz="2286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err="1">
                <a:ln>
                  <a:noFill/>
                </a:ln>
                <a:solidFill>
                  <a:schemeClr val="accent5">
                    <a:lumMod val="10000"/>
                  </a:schemeClr>
                </a:solidFill>
                <a:effectLst/>
                <a:uLnTx/>
                <a:uFillTx/>
                <a:latin typeface="Arial" panose="020B0604020202020204"/>
                <a:ea typeface="+mn-ea"/>
                <a:cs typeface="+mn-cs"/>
              </a:rPr>
              <a:t>YouthBuild</a:t>
            </a: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 participant</a:t>
            </a:r>
          </a:p>
        </p:txBody>
      </p:sp>
      <p:sp>
        <p:nvSpPr>
          <p:cNvPr id="3" name="Rectangle 2">
            <a:extLst>
              <a:ext uri="{FF2B5EF4-FFF2-40B4-BE49-F238E27FC236}">
                <a16:creationId xmlns:a16="http://schemas.microsoft.com/office/drawing/2014/main" id="{A3A34522-5985-07F4-875B-56462E7046E2}"/>
              </a:ext>
            </a:extLst>
          </p:cNvPr>
          <p:cNvSpPr/>
          <p:nvPr/>
        </p:nvSpPr>
        <p:spPr>
          <a:xfrm>
            <a:off x="6482317" y="1539842"/>
            <a:ext cx="4871266" cy="3816429"/>
          </a:xfrm>
          <a:prstGeom prst="rect">
            <a:avLst/>
          </a:prstGeom>
        </p:spPr>
        <p:txBody>
          <a:bodyPr wrap="square">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Targeted Section 3 Worker </a:t>
            </a:r>
          </a:p>
          <a:p>
            <a:pPr marL="342900" marR="0" lvl="0" indent="-342900" algn="l" defTabSz="2286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Worker employed by a Section 3 business concern</a:t>
            </a:r>
          </a:p>
          <a:p>
            <a:pPr marL="342900" marR="0" lvl="0" indent="-342900" algn="l" defTabSz="2286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Low and very low-income workers residing within </a:t>
            </a:r>
            <a:r>
              <a:rPr kumimoji="0" lang="en-US" sz="22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neighborhood or service area of the project </a:t>
            </a: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(neighborhood service area – one-mile radius of project site, or if fewer than 5,000 people, radius on project containing 5,000 people).</a:t>
            </a:r>
          </a:p>
          <a:p>
            <a:pPr marL="342900" marR="0" lvl="0" indent="-342900" algn="l" defTabSz="2286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err="1">
                <a:ln>
                  <a:noFill/>
                </a:ln>
                <a:solidFill>
                  <a:schemeClr val="accent5">
                    <a:lumMod val="10000"/>
                  </a:schemeClr>
                </a:solidFill>
                <a:effectLst/>
                <a:uLnTx/>
                <a:uFillTx/>
                <a:latin typeface="Arial" panose="020B0604020202020204"/>
                <a:ea typeface="+mn-ea"/>
                <a:cs typeface="+mn-cs"/>
              </a:rPr>
              <a:t>YouthBuild</a:t>
            </a:r>
            <a:r>
              <a:rPr kumimoji="0" lang="en-US" sz="22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 participants</a:t>
            </a:r>
          </a:p>
        </p:txBody>
      </p:sp>
    </p:spTree>
    <p:extLst>
      <p:ext uri="{BB962C8B-B14F-4D97-AF65-F5344CB8AC3E}">
        <p14:creationId xmlns:p14="http://schemas.microsoft.com/office/powerpoint/2010/main" val="2092976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38B477-C308-B43E-920F-95DE4DF6B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B925E-D750-691B-91AF-247F09B78E4A}"/>
              </a:ext>
            </a:extLst>
          </p:cNvPr>
          <p:cNvSpPr>
            <a:spLocks noGrp="1"/>
          </p:cNvSpPr>
          <p:nvPr>
            <p:ph type="title" idx="4294967295"/>
          </p:nvPr>
        </p:nvSpPr>
        <p:spPr>
          <a:xfrm>
            <a:off x="661237" y="495300"/>
            <a:ext cx="10869526" cy="1159669"/>
          </a:xfrm>
        </p:spPr>
        <p:txBody>
          <a:bodyPr vert="horz" lIns="45720" tIns="22860" rIns="45720" bIns="22860" rtlCol="0" anchor="ctr">
            <a:normAutofit/>
          </a:bodyPr>
          <a:lstStyle/>
          <a:p>
            <a:pPr algn="ctr" defTabSz="457200"/>
            <a:r>
              <a:rPr lang="en-US">
                <a:solidFill>
                  <a:schemeClr val="accent5">
                    <a:lumMod val="10000"/>
                  </a:schemeClr>
                </a:solidFill>
              </a:rPr>
              <a:t>Service Area as Defined in 24 CFR 75.5</a:t>
            </a:r>
          </a:p>
        </p:txBody>
      </p:sp>
      <p:pic>
        <p:nvPicPr>
          <p:cNvPr id="4" name="Picture 5">
            <a:extLst>
              <a:ext uri="{FF2B5EF4-FFF2-40B4-BE49-F238E27FC236}">
                <a16:creationId xmlns:a16="http://schemas.microsoft.com/office/drawing/2014/main" id="{389BA095-D080-5DF0-DEB5-0C085DDB7A45}"/>
              </a:ext>
            </a:extLst>
          </p:cNvPr>
          <p:cNvPicPr>
            <a:picLocks noChangeAspect="1"/>
          </p:cNvPicPr>
          <p:nvPr/>
        </p:nvPicPr>
        <p:blipFill rotWithShape="1">
          <a:blip r:embed="rId3"/>
          <a:srcRect r="78" b="1455"/>
          <a:stretch/>
        </p:blipFill>
        <p:spPr>
          <a:xfrm>
            <a:off x="396308" y="1751563"/>
            <a:ext cx="11318702" cy="4199965"/>
          </a:xfrm>
          <a:prstGeom prst="rect">
            <a:avLst/>
          </a:prstGeom>
        </p:spPr>
      </p:pic>
    </p:spTree>
    <p:extLst>
      <p:ext uri="{BB962C8B-B14F-4D97-AF65-F5344CB8AC3E}">
        <p14:creationId xmlns:p14="http://schemas.microsoft.com/office/powerpoint/2010/main" val="2228397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E36A2E-2DBD-986E-608D-70FA021DD7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93B8AE-F072-D4C3-750D-FBEB5A7CEE8B}"/>
              </a:ext>
            </a:extLst>
          </p:cNvPr>
          <p:cNvSpPr>
            <a:spLocks noGrp="1"/>
          </p:cNvSpPr>
          <p:nvPr>
            <p:ph type="title" idx="4294967295"/>
          </p:nvPr>
        </p:nvSpPr>
        <p:spPr>
          <a:xfrm>
            <a:off x="733425" y="387350"/>
            <a:ext cx="10515600" cy="1013619"/>
          </a:xfrm>
          <a:prstGeom prst="ellipse">
            <a:avLst/>
          </a:prstGeom>
        </p:spPr>
        <p:txBody>
          <a:bodyPr vert="horz" lIns="45720" tIns="22860" rIns="45720" bIns="22860" rtlCol="0" anchor="ctr">
            <a:normAutofit/>
          </a:bodyPr>
          <a:lstStyle/>
          <a:p>
            <a:pPr algn="ctr" defTabSz="457200"/>
            <a:r>
              <a:rPr lang="en-US">
                <a:solidFill>
                  <a:schemeClr val="accent5">
                    <a:lumMod val="10000"/>
                  </a:schemeClr>
                </a:solidFill>
                <a:latin typeface="+mn-lt"/>
              </a:rPr>
              <a:t>Definitions</a:t>
            </a:r>
          </a:p>
        </p:txBody>
      </p:sp>
      <p:sp>
        <p:nvSpPr>
          <p:cNvPr id="3" name="Rectangle 2">
            <a:extLst>
              <a:ext uri="{FF2B5EF4-FFF2-40B4-BE49-F238E27FC236}">
                <a16:creationId xmlns:a16="http://schemas.microsoft.com/office/drawing/2014/main" id="{705F0FC9-8D58-1BC8-4909-FF1202D0C925}"/>
              </a:ext>
            </a:extLst>
          </p:cNvPr>
          <p:cNvSpPr/>
          <p:nvPr/>
        </p:nvSpPr>
        <p:spPr>
          <a:xfrm>
            <a:off x="1021039" y="1800378"/>
            <a:ext cx="10130838" cy="3693319"/>
          </a:xfrm>
          <a:prstGeom prst="rect">
            <a:avLst/>
          </a:prstGeom>
        </p:spPr>
        <p:txBody>
          <a:bodyPr wrap="square" lIns="45720" tIns="22860" rIns="45720" bIns="22860" anchor="t">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Section 3 Business Concern </a:t>
            </a:r>
            <a:r>
              <a:rPr kumimoji="0" lang="en-US" sz="24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(meets criteria within the past 6 months)</a:t>
            </a:r>
          </a:p>
          <a:p>
            <a:pPr marL="0" marR="0" lvl="0" indent="0" algn="l" defTabSz="2286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endParaRPr>
          </a:p>
          <a:p>
            <a:pPr marL="457200" marR="0" lvl="0" indent="-457200" algn="l" defTabSz="2286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7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51% or more owned by low- or very low-income persons</a:t>
            </a:r>
          </a:p>
          <a:p>
            <a:pPr marL="228600" marR="0" lvl="1" indent="0" algn="l" defTabSz="2286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	</a:t>
            </a:r>
            <a:r>
              <a:rPr kumimoji="0" lang="en-US" sz="27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  OR</a:t>
            </a:r>
          </a:p>
          <a:p>
            <a:pPr marL="457200" marR="0" lvl="0" indent="-457200" algn="l" defTabSz="2286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7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75% or more labor hours are performed by Section 3 workers who are low or very low-income persons or </a:t>
            </a:r>
            <a:r>
              <a:rPr kumimoji="0" lang="en-US" sz="2700" b="0" i="0" u="none" strike="noStrike" kern="1200" cap="none" spc="0" normalizeH="0" baseline="0" noProof="0" err="1">
                <a:ln>
                  <a:noFill/>
                </a:ln>
                <a:solidFill>
                  <a:schemeClr val="accent5">
                    <a:lumMod val="10000"/>
                  </a:schemeClr>
                </a:solidFill>
                <a:effectLst/>
                <a:uLnTx/>
                <a:uFillTx/>
                <a:latin typeface="Arial" panose="020B0604020202020204"/>
                <a:ea typeface="+mn-ea"/>
                <a:cs typeface="+mn-cs"/>
              </a:rPr>
              <a:t>YouthBuild</a:t>
            </a:r>
            <a:r>
              <a:rPr kumimoji="0" lang="en-US" sz="27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 participants</a:t>
            </a:r>
            <a:endParaRPr kumimoji="0" lang="en-US" sz="2700" b="0" i="0" u="none" strike="noStrike" kern="1200" cap="none" spc="0" normalizeH="0" baseline="0" noProof="0">
              <a:ln>
                <a:noFill/>
              </a:ln>
              <a:solidFill>
                <a:schemeClr val="accent5">
                  <a:lumMod val="10000"/>
                </a:schemeClr>
              </a:solidFill>
              <a:effectLst/>
              <a:uLnTx/>
              <a:uFillTx/>
              <a:latin typeface="Arial" panose="020B0604020202020204"/>
              <a:ea typeface="+mn-ea"/>
              <a:cs typeface="Arial"/>
            </a:endParaRPr>
          </a:p>
          <a:p>
            <a:pPr marL="685800" marR="0" lvl="3" indent="0" algn="l" defTabSz="2286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OR</a:t>
            </a:r>
          </a:p>
          <a:p>
            <a:pPr marL="457200" marR="0" lvl="0" indent="-457200" algn="l" defTabSz="2286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7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51% or more owned by current residents of public housing</a:t>
            </a:r>
          </a:p>
        </p:txBody>
      </p:sp>
    </p:spTree>
    <p:extLst>
      <p:ext uri="{BB962C8B-B14F-4D97-AF65-F5344CB8AC3E}">
        <p14:creationId xmlns:p14="http://schemas.microsoft.com/office/powerpoint/2010/main" val="23758147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a:extLst>
            <a:ext uri="{FF2B5EF4-FFF2-40B4-BE49-F238E27FC236}">
              <a16:creationId xmlns:a16="http://schemas.microsoft.com/office/drawing/2014/main" id="{83546204-32EA-6F99-9382-4BC93534498D}"/>
            </a:ext>
          </a:extLst>
        </p:cNvPr>
        <p:cNvGrpSpPr/>
        <p:nvPr/>
      </p:nvGrpSpPr>
      <p:grpSpPr>
        <a:xfrm>
          <a:off x="0" y="0"/>
          <a:ext cx="0" cy="0"/>
          <a:chOff x="0" y="0"/>
          <a:chExt cx="0" cy="0"/>
        </a:xfrm>
      </p:grpSpPr>
      <p:sp>
        <p:nvSpPr>
          <p:cNvPr id="37890" name="Rectangle 2">
            <a:extLst>
              <a:ext uri="{FF2B5EF4-FFF2-40B4-BE49-F238E27FC236}">
                <a16:creationId xmlns:a16="http://schemas.microsoft.com/office/drawing/2014/main" id="{5881FAF8-BD34-7EF0-F711-B5500AC2C962}"/>
              </a:ext>
            </a:extLst>
          </p:cNvPr>
          <p:cNvSpPr>
            <a:spLocks noGrp="1" noChangeArrowheads="1"/>
          </p:cNvSpPr>
          <p:nvPr>
            <p:ph type="title" idx="4294967295"/>
          </p:nvPr>
        </p:nvSpPr>
        <p:spPr>
          <a:xfrm>
            <a:off x="1353181" y="371195"/>
            <a:ext cx="9465469" cy="1184275"/>
          </a:xfrm>
        </p:spPr>
        <p:txBody>
          <a:bodyPr vert="horz" lIns="45720" tIns="22860" rIns="45720" bIns="22860" rtlCol="0" anchor="ctr">
            <a:normAutofit/>
          </a:bodyPr>
          <a:lstStyle/>
          <a:p>
            <a:pPr algn="ctr" defTabSz="457200"/>
            <a:r>
              <a:rPr lang="en-US">
                <a:solidFill>
                  <a:schemeClr val="accent5">
                    <a:lumMod val="10000"/>
                  </a:schemeClr>
                </a:solidFill>
                <a:latin typeface="+mn-lt"/>
              </a:rPr>
              <a:t>Benchmarks</a:t>
            </a:r>
          </a:p>
        </p:txBody>
      </p:sp>
      <p:sp>
        <p:nvSpPr>
          <p:cNvPr id="37891" name="Rectangle 3">
            <a:extLst>
              <a:ext uri="{FF2B5EF4-FFF2-40B4-BE49-F238E27FC236}">
                <a16:creationId xmlns:a16="http://schemas.microsoft.com/office/drawing/2014/main" id="{82D0394F-EAE8-AB3B-6EBE-E17470A2F80C}"/>
              </a:ext>
            </a:extLst>
          </p:cNvPr>
          <p:cNvSpPr>
            <a:spLocks noGrp="1" noChangeArrowheads="1"/>
          </p:cNvSpPr>
          <p:nvPr>
            <p:ph idx="4294967295"/>
          </p:nvPr>
        </p:nvSpPr>
        <p:spPr>
          <a:xfrm>
            <a:off x="774140" y="1391624"/>
            <a:ext cx="10340975" cy="4500563"/>
          </a:xfrm>
        </p:spPr>
        <p:txBody>
          <a:bodyPr vert="horz" lIns="45720" tIns="22860" rIns="45720" bIns="22860" rtlCol="0" anchor="t">
            <a:noAutofit/>
          </a:bodyPr>
          <a:lstStyle/>
          <a:p>
            <a:pPr lvl="1" indent="-114300" defTabSz="457200"/>
            <a:endParaRPr lang="en-US" sz="2000" b="1">
              <a:solidFill>
                <a:schemeClr val="accent5">
                  <a:lumMod val="10000"/>
                </a:schemeClr>
              </a:solidFill>
            </a:endParaRPr>
          </a:p>
          <a:p>
            <a:pPr marL="114300" indent="0" defTabSz="457200">
              <a:buNone/>
            </a:pPr>
            <a:r>
              <a:rPr lang="en-US">
                <a:solidFill>
                  <a:schemeClr val="accent5">
                    <a:lumMod val="10000"/>
                  </a:schemeClr>
                </a:solidFill>
              </a:rPr>
              <a:t> </a:t>
            </a:r>
            <a:r>
              <a:rPr lang="en-US" sz="2400" b="1">
                <a:solidFill>
                  <a:schemeClr val="accent5">
                    <a:lumMod val="10000"/>
                  </a:schemeClr>
                </a:solidFill>
              </a:rPr>
              <a:t>Focuses Reporting on Key Outcome Metrics: New Benchmarks</a:t>
            </a:r>
          </a:p>
          <a:p>
            <a:pPr marL="114300" indent="0" defTabSz="457200">
              <a:buNone/>
            </a:pPr>
            <a:endParaRPr lang="en-US" sz="2400" b="1">
              <a:solidFill>
                <a:schemeClr val="accent5">
                  <a:lumMod val="10000"/>
                </a:schemeClr>
              </a:solidFill>
            </a:endParaRPr>
          </a:p>
          <a:p>
            <a:pPr marL="114300" indent="0" defTabSz="457200">
              <a:buNone/>
            </a:pPr>
            <a:r>
              <a:rPr lang="en-US" sz="2400">
                <a:solidFill>
                  <a:schemeClr val="accent5">
                    <a:lumMod val="10000"/>
                  </a:schemeClr>
                </a:solidFill>
              </a:rPr>
              <a:t> </a:t>
            </a:r>
            <a:r>
              <a:rPr lang="en-US" sz="2400" b="1">
                <a:solidFill>
                  <a:schemeClr val="accent5">
                    <a:lumMod val="10000"/>
                  </a:schemeClr>
                </a:solidFill>
              </a:rPr>
              <a:t>Safe Harbor Benchmarks</a:t>
            </a:r>
          </a:p>
          <a:p>
            <a:pPr marL="571500" lvl="1" indent="0" defTabSz="457200">
              <a:buNone/>
            </a:pPr>
            <a:r>
              <a:rPr lang="en-US" sz="2000">
                <a:solidFill>
                  <a:schemeClr val="accent5">
                    <a:lumMod val="10000"/>
                  </a:schemeClr>
                </a:solidFill>
              </a:rPr>
              <a:t>◦ 25% of all labor hours must be performed by a Section 3 Worker</a:t>
            </a:r>
          </a:p>
          <a:p>
            <a:pPr marL="571500" lvl="1" indent="0" defTabSz="457200">
              <a:buNone/>
            </a:pPr>
            <a:r>
              <a:rPr lang="en-US" sz="2000">
                <a:solidFill>
                  <a:schemeClr val="accent5">
                    <a:lumMod val="10000"/>
                  </a:schemeClr>
                </a:solidFill>
              </a:rPr>
              <a:t>◦ 5% of all labor hours must be performed by Targeted Section 3 Workers</a:t>
            </a:r>
          </a:p>
          <a:p>
            <a:pPr marL="571500" lvl="1" indent="0" defTabSz="457200">
              <a:buNone/>
            </a:pPr>
            <a:r>
              <a:rPr lang="en-US" sz="2000">
                <a:solidFill>
                  <a:schemeClr val="accent5">
                    <a:lumMod val="10000"/>
                  </a:schemeClr>
                </a:solidFill>
              </a:rPr>
              <a:t>◦ A labor hour = hours worked by all workers employed on a Section 3 project</a:t>
            </a:r>
          </a:p>
          <a:p>
            <a:pPr marL="571500" lvl="1" indent="0" defTabSz="457200">
              <a:buNone/>
            </a:pPr>
            <a:r>
              <a:rPr lang="en-US" sz="2000">
                <a:solidFill>
                  <a:schemeClr val="accent5">
                    <a:lumMod val="10000"/>
                  </a:schemeClr>
                </a:solidFill>
              </a:rPr>
              <a:t>◦ Set by Notice and amended periodically as necessary</a:t>
            </a:r>
          </a:p>
          <a:p>
            <a:pPr marL="114300" indent="0" defTabSz="457200">
              <a:buNone/>
            </a:pPr>
            <a:endParaRPr lang="en-US">
              <a:solidFill>
                <a:schemeClr val="accent5">
                  <a:lumMod val="10000"/>
                </a:schemeClr>
              </a:solidFill>
              <a:hlinkClick r:id="rId3">
                <a:extLst>
                  <a:ext uri="{A12FA001-AC4F-418D-AE19-62706E023703}">
                    <ahyp:hlinkClr xmlns:ahyp="http://schemas.microsoft.com/office/drawing/2018/hyperlinkcolor" val="tx"/>
                  </a:ext>
                </a:extLst>
              </a:hlinkClick>
            </a:endParaRPr>
          </a:p>
          <a:p>
            <a:pPr marL="114300" indent="0" defTabSz="457200">
              <a:buNone/>
            </a:pPr>
            <a:endParaRPr lang="en-US" sz="1800">
              <a:solidFill>
                <a:schemeClr val="accent5">
                  <a:lumMod val="10000"/>
                </a:schemeClr>
              </a:solidFill>
              <a:hlinkClick r:id="rId3">
                <a:extLst>
                  <a:ext uri="{A12FA001-AC4F-418D-AE19-62706E023703}">
                    <ahyp:hlinkClr xmlns:ahyp="http://schemas.microsoft.com/office/drawing/2018/hyperlinkcolor" val="tx"/>
                  </a:ext>
                </a:extLst>
              </a:hlinkClick>
            </a:endParaRPr>
          </a:p>
          <a:p>
            <a:pPr marL="114300" indent="0" defTabSz="457200">
              <a:buNone/>
            </a:pPr>
            <a:r>
              <a:rPr lang="en-US" sz="1800">
                <a:solidFill>
                  <a:schemeClr val="accent5">
                    <a:lumMod val="10000"/>
                  </a:schemeClr>
                </a:solidFill>
                <a:hlinkClick r:id="rId3">
                  <a:extLst>
                    <a:ext uri="{A12FA001-AC4F-418D-AE19-62706E023703}">
                      <ahyp:hlinkClr xmlns:ahyp="http://schemas.microsoft.com/office/drawing/2018/hyperlinkcolor" val="tx"/>
                    </a:ext>
                  </a:extLst>
                </a:hlinkClick>
              </a:rPr>
              <a:t>https://www.federalregister.gov/documents/2020/09/29/2020-19183/section-3-benchmarks-for-creating-economic-opportunities-for-low--and-very-low-income-persons-and</a:t>
            </a:r>
            <a:endParaRPr lang="en-US" sz="1800">
              <a:solidFill>
                <a:schemeClr val="accent5">
                  <a:lumMod val="10000"/>
                </a:schemeClr>
              </a:solidFill>
              <a:cs typeface="Arial" panose="020B0604020202020204"/>
            </a:endParaRPr>
          </a:p>
          <a:p>
            <a:pPr marL="571500" lvl="1" indent="0" defTabSz="457200">
              <a:buNone/>
            </a:pPr>
            <a:endParaRPr lang="en-US" sz="2000" b="1">
              <a:solidFill>
                <a:schemeClr val="accent5">
                  <a:lumMod val="10000"/>
                </a:schemeClr>
              </a:solidFill>
            </a:endParaRPr>
          </a:p>
        </p:txBody>
      </p:sp>
    </p:spTree>
    <p:extLst>
      <p:ext uri="{BB962C8B-B14F-4D97-AF65-F5344CB8AC3E}">
        <p14:creationId xmlns:p14="http://schemas.microsoft.com/office/powerpoint/2010/main" val="2123902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CA522B-4AB5-FE9E-1664-4761C8DD6D2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8CC70D4-4354-68C3-E91D-1E9AB247B21E}"/>
              </a:ext>
            </a:extLst>
          </p:cNvPr>
          <p:cNvSpPr>
            <a:spLocks noGrp="1"/>
          </p:cNvSpPr>
          <p:nvPr>
            <p:ph idx="1"/>
          </p:nvPr>
        </p:nvSpPr>
        <p:spPr/>
        <p:txBody>
          <a:bodyPr vert="horz" lIns="45720" tIns="22860" rIns="45720" bIns="22860" rtlCol="0" anchor="ctr">
            <a:normAutofit/>
          </a:bodyPr>
          <a:lstStyle/>
          <a:p>
            <a:pPr marL="571500" indent="-342900" defTabSz="457200">
              <a:lnSpc>
                <a:spcPct val="100000"/>
              </a:lnSpc>
              <a:buFont typeface="Wingdings" panose="05000000000000000000" pitchFamily="2" charset="2"/>
              <a:buChar char="ü"/>
            </a:pPr>
            <a:r>
              <a:rPr lang="en-US" sz="2600" b="1">
                <a:solidFill>
                  <a:schemeClr val="accent5">
                    <a:lumMod val="10000"/>
                  </a:schemeClr>
                </a:solidFill>
              </a:rPr>
              <a:t>Outreach to Section 3 workers and businesses</a:t>
            </a:r>
            <a:r>
              <a:rPr lang="en-US" sz="2600">
                <a:solidFill>
                  <a:schemeClr val="accent5">
                    <a:lumMod val="10000"/>
                  </a:schemeClr>
                </a:solidFill>
              </a:rPr>
              <a:t>​</a:t>
            </a:r>
          </a:p>
          <a:p>
            <a:pPr indent="-114300" defTabSz="457200">
              <a:lnSpc>
                <a:spcPct val="100000"/>
              </a:lnSpc>
            </a:pPr>
            <a:endParaRPr lang="en-US" sz="2600">
              <a:solidFill>
                <a:schemeClr val="accent5">
                  <a:lumMod val="10000"/>
                </a:schemeClr>
              </a:solidFill>
            </a:endParaRPr>
          </a:p>
          <a:p>
            <a:pPr marL="571500" indent="-342900" defTabSz="457200">
              <a:lnSpc>
                <a:spcPct val="100000"/>
              </a:lnSpc>
              <a:buFont typeface="Wingdings" panose="05000000000000000000" pitchFamily="2" charset="2"/>
              <a:buChar char="ü"/>
            </a:pPr>
            <a:r>
              <a:rPr lang="en-US" sz="2600" b="1">
                <a:solidFill>
                  <a:schemeClr val="accent5">
                    <a:lumMod val="10000"/>
                  </a:schemeClr>
                </a:solidFill>
              </a:rPr>
              <a:t>Documentation of Outreach</a:t>
            </a:r>
          </a:p>
          <a:p>
            <a:pPr defTabSz="457200">
              <a:lnSpc>
                <a:spcPct val="100000"/>
              </a:lnSpc>
            </a:pPr>
            <a:endParaRPr lang="en-US" sz="2600">
              <a:solidFill>
                <a:schemeClr val="accent5">
                  <a:lumMod val="10000"/>
                </a:schemeClr>
              </a:solidFill>
            </a:endParaRPr>
          </a:p>
          <a:p>
            <a:pPr marL="571500" indent="-342900" defTabSz="457200">
              <a:lnSpc>
                <a:spcPct val="100000"/>
              </a:lnSpc>
              <a:buFont typeface="Wingdings" panose="05000000000000000000" pitchFamily="2" charset="2"/>
              <a:buChar char="ü"/>
            </a:pPr>
            <a:r>
              <a:rPr lang="en-US" sz="2600" b="1">
                <a:solidFill>
                  <a:schemeClr val="accent5">
                    <a:lumMod val="10000"/>
                  </a:schemeClr>
                </a:solidFill>
              </a:rPr>
              <a:t>Give a </a:t>
            </a:r>
            <a:r>
              <a:rPr lang="en-US" sz="2600" b="1" u="sng">
                <a:solidFill>
                  <a:schemeClr val="accent5">
                    <a:lumMod val="10000"/>
                  </a:schemeClr>
                </a:solidFill>
              </a:rPr>
              <a:t>Preference</a:t>
            </a:r>
            <a:r>
              <a:rPr lang="en-US" sz="2600" b="1">
                <a:solidFill>
                  <a:schemeClr val="accent5">
                    <a:lumMod val="10000"/>
                  </a:schemeClr>
                </a:solidFill>
              </a:rPr>
              <a:t> in hiring and contracting to Section 3 workers and businesses</a:t>
            </a:r>
            <a:endParaRPr lang="en-US" sz="2600">
              <a:solidFill>
                <a:schemeClr val="accent5">
                  <a:lumMod val="10000"/>
                </a:schemeClr>
              </a:solidFill>
            </a:endParaRPr>
          </a:p>
          <a:p>
            <a:pPr defTabSz="457200"/>
            <a:endParaRPr lang="en-US" sz="2400">
              <a:solidFill>
                <a:schemeClr val="accent5">
                  <a:lumMod val="10000"/>
                </a:schemeClr>
              </a:solidFill>
              <a:cs typeface="Arial" panose="020B0604020202020204"/>
            </a:endParaRPr>
          </a:p>
        </p:txBody>
      </p:sp>
      <p:sp>
        <p:nvSpPr>
          <p:cNvPr id="6" name="Title 5">
            <a:extLst>
              <a:ext uri="{FF2B5EF4-FFF2-40B4-BE49-F238E27FC236}">
                <a16:creationId xmlns:a16="http://schemas.microsoft.com/office/drawing/2014/main" id="{09FE75DF-448C-8AFB-2120-5CD8B7F40B96}"/>
              </a:ext>
            </a:extLst>
          </p:cNvPr>
          <p:cNvSpPr>
            <a:spLocks noGrp="1"/>
          </p:cNvSpPr>
          <p:nvPr>
            <p:ph type="title"/>
          </p:nvPr>
        </p:nvSpPr>
        <p:spPr>
          <a:noFill/>
        </p:spPr>
        <p:txBody>
          <a:bodyPr vert="horz" lIns="45720" tIns="22860" rIns="45720" bIns="22860" rtlCol="0" anchor="ctr">
            <a:normAutofit/>
          </a:bodyPr>
          <a:lstStyle/>
          <a:p>
            <a:pPr algn="ctr" defTabSz="457200"/>
            <a:r>
              <a:rPr lang="en-US">
                <a:solidFill>
                  <a:schemeClr val="accent5">
                    <a:lumMod val="10000"/>
                  </a:schemeClr>
                </a:solidFill>
                <a:latin typeface="+mn-lt"/>
              </a:rPr>
              <a:t>How are benchmarks achieved?</a:t>
            </a:r>
          </a:p>
        </p:txBody>
      </p:sp>
    </p:spTree>
    <p:extLst>
      <p:ext uri="{BB962C8B-B14F-4D97-AF65-F5344CB8AC3E}">
        <p14:creationId xmlns:p14="http://schemas.microsoft.com/office/powerpoint/2010/main" val="24661019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4AA373-4DAD-8638-F0FE-4B915FFAA0C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FF71B29-1FAA-2E73-8032-1911684C9337}"/>
              </a:ext>
            </a:extLst>
          </p:cNvPr>
          <p:cNvSpPr>
            <a:spLocks noGrp="1"/>
          </p:cNvSpPr>
          <p:nvPr>
            <p:ph idx="1"/>
          </p:nvPr>
        </p:nvSpPr>
        <p:spPr>
          <a:xfrm>
            <a:off x="628650" y="1600200"/>
            <a:ext cx="10938510" cy="4869179"/>
          </a:xfrm>
          <a:noFill/>
        </p:spPr>
        <p:txBody>
          <a:bodyPr vert="horz" lIns="45720" tIns="22860" rIns="45720" bIns="22860" rtlCol="0">
            <a:normAutofit/>
          </a:bodyPr>
          <a:lstStyle/>
          <a:p>
            <a:pPr marL="0" indent="0" algn="just" defTabSz="457200">
              <a:buNone/>
            </a:pPr>
            <a:r>
              <a:rPr lang="en-US" sz="1600" b="1">
                <a:solidFill>
                  <a:schemeClr val="accent5">
                    <a:lumMod val="10000"/>
                  </a:schemeClr>
                </a:solidFill>
              </a:rPr>
              <a:t>Employment &amp; Training</a:t>
            </a:r>
          </a:p>
          <a:p>
            <a:pPr marL="514350" indent="-285750" algn="just" defTabSz="457200"/>
            <a:r>
              <a:rPr lang="en-US" sz="1600">
                <a:solidFill>
                  <a:schemeClr val="accent5">
                    <a:lumMod val="10000"/>
                  </a:schemeClr>
                </a:solidFill>
              </a:rPr>
              <a:t>Ensure employment and training opportunities arising in connection with Section 3 projects are provided to Section 3 workers within the metropolitan area (or nonmetropolitan county) where project is located</a:t>
            </a:r>
          </a:p>
          <a:p>
            <a:pPr marL="514350" indent="-285750" algn="just" defTabSz="457200"/>
            <a:r>
              <a:rPr lang="en-US" sz="1600">
                <a:solidFill>
                  <a:schemeClr val="accent5">
                    <a:lumMod val="10000"/>
                  </a:schemeClr>
                </a:solidFill>
              </a:rPr>
              <a:t>Priority of opportunities</a:t>
            </a:r>
          </a:p>
          <a:p>
            <a:pPr marL="1200150" lvl="1" indent="-285750" algn="just" defTabSz="457200"/>
            <a:r>
              <a:rPr lang="en-US" sz="1400">
                <a:solidFill>
                  <a:schemeClr val="accent5">
                    <a:lumMod val="10000"/>
                  </a:schemeClr>
                </a:solidFill>
              </a:rPr>
              <a:t>Section 3 workers residing within the service area or the neighborhood of the project, and</a:t>
            </a:r>
          </a:p>
          <a:p>
            <a:pPr marL="1200150" lvl="1" indent="-285750" algn="just" defTabSz="457200"/>
            <a:r>
              <a:rPr lang="en-US" sz="1400">
                <a:solidFill>
                  <a:schemeClr val="accent5">
                    <a:lumMod val="10000"/>
                  </a:schemeClr>
                </a:solidFill>
              </a:rPr>
              <a:t>Participants in YouthBuild programs.</a:t>
            </a:r>
          </a:p>
          <a:p>
            <a:pPr marL="0" indent="0" algn="just" defTabSz="457200">
              <a:buNone/>
            </a:pPr>
            <a:r>
              <a:rPr lang="en-US" sz="1600" b="1">
                <a:solidFill>
                  <a:schemeClr val="accent5">
                    <a:lumMod val="10000"/>
                  </a:schemeClr>
                </a:solidFill>
              </a:rPr>
              <a:t>Contracting</a:t>
            </a:r>
          </a:p>
          <a:p>
            <a:pPr marL="514350" indent="-285750" algn="just" defTabSz="457200"/>
            <a:r>
              <a:rPr lang="en-US" sz="1600">
                <a:solidFill>
                  <a:schemeClr val="accent5">
                    <a:lumMod val="10000"/>
                  </a:schemeClr>
                </a:solidFill>
              </a:rPr>
              <a:t>Ensure contracts for work awarded in connection with Section 3 projects are provided to business concerns that provide economic opportunities to Section 3 workers residing within the metropolitan area (or nonmetropolitan county) in which the project is located.</a:t>
            </a:r>
          </a:p>
          <a:p>
            <a:pPr marL="514350" indent="-285750" algn="just" defTabSz="457200"/>
            <a:r>
              <a:rPr lang="en-US" sz="1600">
                <a:solidFill>
                  <a:schemeClr val="accent5">
                    <a:lumMod val="10000"/>
                  </a:schemeClr>
                </a:solidFill>
              </a:rPr>
              <a:t>Priority of contracts awarded</a:t>
            </a:r>
          </a:p>
          <a:p>
            <a:pPr marL="1200150" lvl="1" indent="-285750" algn="just" defTabSz="457200"/>
            <a:r>
              <a:rPr lang="en-US" sz="1200">
                <a:solidFill>
                  <a:schemeClr val="accent5">
                    <a:lumMod val="10000"/>
                  </a:schemeClr>
                </a:solidFill>
              </a:rPr>
              <a:t>Section 3 business concerns that provide economic opportunities to Section 3 workers residing within the service area or the neighborhood of the project, and</a:t>
            </a:r>
          </a:p>
          <a:p>
            <a:pPr marL="1200150" lvl="1" indent="-285750" algn="just" defTabSz="457200"/>
            <a:r>
              <a:rPr lang="en-US" sz="1200" err="1">
                <a:solidFill>
                  <a:schemeClr val="accent5">
                    <a:lumMod val="10000"/>
                  </a:schemeClr>
                </a:solidFill>
              </a:rPr>
              <a:t>Youthbuild</a:t>
            </a:r>
            <a:r>
              <a:rPr lang="en-US" sz="1200">
                <a:solidFill>
                  <a:schemeClr val="accent5">
                    <a:lumMod val="10000"/>
                  </a:schemeClr>
                </a:solidFill>
              </a:rPr>
              <a:t> programs.</a:t>
            </a:r>
          </a:p>
          <a:p>
            <a:pPr marL="0" indent="0" algn="just" defTabSz="457200">
              <a:buNone/>
            </a:pPr>
            <a:r>
              <a:rPr lang="en-US" sz="1600" b="1">
                <a:solidFill>
                  <a:schemeClr val="accent5">
                    <a:lumMod val="10000"/>
                  </a:schemeClr>
                </a:solidFill>
              </a:rPr>
              <a:t>Document actions taken to comply </a:t>
            </a:r>
          </a:p>
          <a:p>
            <a:pPr marL="0" indent="0" algn="just" defTabSz="457200">
              <a:buNone/>
            </a:pPr>
            <a:r>
              <a:rPr lang="en-US" sz="1600" b="1">
                <a:solidFill>
                  <a:schemeClr val="accent5">
                    <a:lumMod val="10000"/>
                  </a:schemeClr>
                </a:solidFill>
              </a:rPr>
              <a:t>Reporting</a:t>
            </a:r>
            <a:endParaRPr lang="en-US" sz="1000" b="1">
              <a:solidFill>
                <a:schemeClr val="accent5">
                  <a:lumMod val="10000"/>
                </a:schemeClr>
              </a:solidFill>
            </a:endParaRPr>
          </a:p>
          <a:p>
            <a:pPr marL="342900" indent="-114300" defTabSz="457200"/>
            <a:endParaRPr lang="en-US" sz="1000">
              <a:solidFill>
                <a:schemeClr val="accent5">
                  <a:lumMod val="10000"/>
                </a:schemeClr>
              </a:solidFill>
            </a:endParaRPr>
          </a:p>
          <a:p>
            <a:pPr marL="342900" indent="-114300" defTabSz="457200"/>
            <a:endParaRPr lang="en-US" sz="1000">
              <a:solidFill>
                <a:schemeClr val="accent5">
                  <a:lumMod val="10000"/>
                </a:schemeClr>
              </a:solidFill>
            </a:endParaRPr>
          </a:p>
        </p:txBody>
      </p:sp>
      <p:sp>
        <p:nvSpPr>
          <p:cNvPr id="2" name="Title 1">
            <a:extLst>
              <a:ext uri="{FF2B5EF4-FFF2-40B4-BE49-F238E27FC236}">
                <a16:creationId xmlns:a16="http://schemas.microsoft.com/office/drawing/2014/main" id="{88F543D3-0952-7045-7CAC-B4145129C588}"/>
              </a:ext>
            </a:extLst>
          </p:cNvPr>
          <p:cNvSpPr>
            <a:spLocks noGrp="1"/>
          </p:cNvSpPr>
          <p:nvPr>
            <p:ph type="title"/>
          </p:nvPr>
        </p:nvSpPr>
        <p:spPr/>
        <p:txBody>
          <a:bodyPr vert="horz" lIns="45720" tIns="22860" rIns="45720" bIns="22860" rtlCol="0" anchor="ctr">
            <a:normAutofit/>
          </a:bodyPr>
          <a:lstStyle/>
          <a:p>
            <a:pPr algn="ctr" defTabSz="457200"/>
            <a:r>
              <a:rPr lang="en-US" kern="1200">
                <a:solidFill>
                  <a:schemeClr val="accent5">
                    <a:lumMod val="10000"/>
                  </a:schemeClr>
                </a:solidFill>
                <a:latin typeface="+mn-lt"/>
                <a:ea typeface="+mj-ea"/>
                <a:cs typeface="+mj-cs"/>
              </a:rPr>
              <a:t>Recipient Responsibilities</a:t>
            </a:r>
          </a:p>
        </p:txBody>
      </p:sp>
    </p:spTree>
    <p:extLst>
      <p:ext uri="{BB962C8B-B14F-4D97-AF65-F5344CB8AC3E}">
        <p14:creationId xmlns:p14="http://schemas.microsoft.com/office/powerpoint/2010/main" val="1867155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C58E02-8CFC-1FDD-9764-4E3D6B4A78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F8A12-1519-AFAB-24B3-2AAA68EA1F49}"/>
              </a:ext>
            </a:extLst>
          </p:cNvPr>
          <p:cNvSpPr>
            <a:spLocks noGrp="1"/>
          </p:cNvSpPr>
          <p:nvPr>
            <p:ph type="title" idx="4294967295"/>
          </p:nvPr>
        </p:nvSpPr>
        <p:spPr>
          <a:xfrm>
            <a:off x="1209602" y="714515"/>
            <a:ext cx="9445649" cy="1212057"/>
          </a:xfrm>
          <a:noFill/>
        </p:spPr>
        <p:txBody>
          <a:bodyPr vert="horz" lIns="45720" tIns="22860" rIns="45720" bIns="22860" rtlCol="0" anchor="ctr">
            <a:normAutofit/>
          </a:bodyPr>
          <a:lstStyle/>
          <a:p>
            <a:pPr algn="ctr" defTabSz="457200"/>
            <a:r>
              <a:rPr lang="en-US" sz="2800">
                <a:solidFill>
                  <a:schemeClr val="accent5">
                    <a:lumMod val="10000"/>
                  </a:schemeClr>
                </a:solidFill>
                <a:latin typeface="+mn-lt"/>
              </a:rPr>
              <a:t>Recipients also must implement at least one (1) of the following actions:</a:t>
            </a:r>
          </a:p>
        </p:txBody>
      </p:sp>
      <p:sp>
        <p:nvSpPr>
          <p:cNvPr id="3" name="Text Placeholder 2">
            <a:extLst>
              <a:ext uri="{FF2B5EF4-FFF2-40B4-BE49-F238E27FC236}">
                <a16:creationId xmlns:a16="http://schemas.microsoft.com/office/drawing/2014/main" id="{C7934DE3-9CDC-F74A-44A7-F7123FF95B77}"/>
              </a:ext>
            </a:extLst>
          </p:cNvPr>
          <p:cNvSpPr>
            <a:spLocks noGrp="1"/>
          </p:cNvSpPr>
          <p:nvPr>
            <p:ph type="body" sz="quarter" idx="4294967295"/>
          </p:nvPr>
        </p:nvSpPr>
        <p:spPr>
          <a:xfrm>
            <a:off x="884866" y="1848477"/>
            <a:ext cx="10095123" cy="3048376"/>
          </a:xfrm>
        </p:spPr>
        <p:txBody>
          <a:bodyPr vert="horz" lIns="45720" tIns="22860" rIns="45720" bIns="22860" rtlCol="0" anchor="ctr">
            <a:normAutofit/>
          </a:bodyPr>
          <a:lstStyle/>
          <a:p>
            <a:pPr defTabSz="457200">
              <a:buFont typeface="Wingdings" panose="05000000000000000000" pitchFamily="2" charset="2"/>
              <a:buChar char="v"/>
            </a:pPr>
            <a:r>
              <a:rPr lang="en-US" sz="2200">
                <a:solidFill>
                  <a:schemeClr val="accent5">
                    <a:lumMod val="10000"/>
                  </a:schemeClr>
                </a:solidFill>
              </a:rPr>
              <a:t>Facilitating an opportunity fair annually for contractors to meet interested low-income &amp; very-low-income residents for possible employment. </a:t>
            </a:r>
          </a:p>
          <a:p>
            <a:pPr marL="0" indent="0" defTabSz="457200">
              <a:buNone/>
            </a:pPr>
            <a:endParaRPr lang="en-US" sz="2200">
              <a:solidFill>
                <a:schemeClr val="accent5">
                  <a:lumMod val="10000"/>
                </a:schemeClr>
              </a:solidFill>
            </a:endParaRPr>
          </a:p>
          <a:p>
            <a:pPr defTabSz="457200">
              <a:buFont typeface="Wingdings" panose="05000000000000000000" pitchFamily="2" charset="2"/>
              <a:buChar char="v"/>
            </a:pPr>
            <a:r>
              <a:rPr lang="en-US" sz="2200">
                <a:solidFill>
                  <a:schemeClr val="accent5">
                    <a:lumMod val="10000"/>
                  </a:schemeClr>
                </a:solidFill>
              </a:rPr>
              <a:t>When employment opportunities arise or are anticipated, posting at all job sites funded by DCA with a location or phone number of whom and how to apply for any opportunities for employment, training or contracting. The sign should be no smaller than 24” x 24” in Black ink and specifically read:</a:t>
            </a:r>
            <a:endParaRPr lang="en-US" sz="2200">
              <a:solidFill>
                <a:schemeClr val="accent5">
                  <a:lumMod val="10000"/>
                </a:schemeClr>
              </a:solidFill>
              <a:cs typeface="Arial"/>
            </a:endParaRPr>
          </a:p>
        </p:txBody>
      </p:sp>
      <p:sp>
        <p:nvSpPr>
          <p:cNvPr id="4" name="TextBox 3">
            <a:extLst>
              <a:ext uri="{FF2B5EF4-FFF2-40B4-BE49-F238E27FC236}">
                <a16:creationId xmlns:a16="http://schemas.microsoft.com/office/drawing/2014/main" id="{26F2399A-67BA-FB37-1889-5408A12E6D56}"/>
              </a:ext>
            </a:extLst>
          </p:cNvPr>
          <p:cNvSpPr txBox="1"/>
          <p:nvPr/>
        </p:nvSpPr>
        <p:spPr>
          <a:xfrm>
            <a:off x="1173937" y="4882595"/>
            <a:ext cx="9516979" cy="1077218"/>
          </a:xfrm>
          <a:prstGeom prst="rect">
            <a:avLst/>
          </a:prstGeom>
          <a:noFill/>
          <a:ln>
            <a:solidFill>
              <a:schemeClr val="accent1"/>
            </a:solidFill>
          </a:ln>
        </p:spPr>
        <p:txBody>
          <a:bodyPr wrap="square" rtlCol="0">
            <a:spAutoFit/>
          </a:body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“This project is covered under Section 3 of the HUD Act of 1968 which requires that any new hiring opportunities first be directed to low- and very low-income persons in this community. Please contact (list the contact person name and number) for information on any employment, contracting and sub-contracting opportunities.”</a:t>
            </a:r>
          </a:p>
        </p:txBody>
      </p:sp>
    </p:spTree>
    <p:extLst>
      <p:ext uri="{BB962C8B-B14F-4D97-AF65-F5344CB8AC3E}">
        <p14:creationId xmlns:p14="http://schemas.microsoft.com/office/powerpoint/2010/main" val="14043113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5055F-5629-9023-D4B3-CC06B61D4A6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C9FD6C8-309A-F5BB-DFF9-47FA7F99DA2F}"/>
              </a:ext>
            </a:extLst>
          </p:cNvPr>
          <p:cNvSpPr>
            <a:spLocks noGrp="1"/>
          </p:cNvSpPr>
          <p:nvPr>
            <p:ph idx="1"/>
          </p:nvPr>
        </p:nvSpPr>
        <p:spPr>
          <a:noFill/>
        </p:spPr>
        <p:txBody>
          <a:bodyPr vert="horz" lIns="45720" tIns="22860" rIns="45720" bIns="22860" rtlCol="0" anchor="t">
            <a:normAutofit lnSpcReduction="10000"/>
          </a:bodyPr>
          <a:lstStyle/>
          <a:p>
            <a:pPr marL="342900" indent="-342900" fontAlgn="base">
              <a:buFont typeface="Wingdings" panose="05000000000000000000" pitchFamily="2" charset="2"/>
              <a:buChar char="§"/>
            </a:pPr>
            <a:r>
              <a:rPr lang="en-US" sz="2200">
                <a:solidFill>
                  <a:schemeClr val="accent5">
                    <a:lumMod val="10000"/>
                  </a:schemeClr>
                </a:solidFill>
              </a:rPr>
              <a:t>Post positions in at least three community sources</a:t>
            </a:r>
          </a:p>
          <a:p>
            <a:pPr marL="1028700" lvl="1" indent="-342900" fontAlgn="base">
              <a:buFont typeface="Courier New" panose="02070309020205020404" pitchFamily="49" charset="0"/>
              <a:buChar char="o"/>
            </a:pPr>
            <a:r>
              <a:rPr lang="en-US" sz="2200">
                <a:solidFill>
                  <a:schemeClr val="accent5">
                    <a:lumMod val="10000"/>
                  </a:schemeClr>
                </a:solidFill>
              </a:rPr>
              <a:t>local community newspaper; widely distributed newspaper; local housing authority, or homeless agency, or/local low-income housing community; local workforce board; the local DFCS office; and the local GA Public Health County office</a:t>
            </a:r>
          </a:p>
          <a:p>
            <a:pPr marL="342900" indent="-342900" fontAlgn="base">
              <a:buFont typeface="Wingdings" panose="05000000000000000000" pitchFamily="2" charset="2"/>
              <a:buChar char="§"/>
            </a:pPr>
            <a:r>
              <a:rPr lang="en-US" sz="2200">
                <a:solidFill>
                  <a:schemeClr val="accent5">
                    <a:lumMod val="10000"/>
                  </a:schemeClr>
                </a:solidFill>
              </a:rPr>
              <a:t>Use of temporary agencies​</a:t>
            </a:r>
            <a:endParaRPr lang="en-US" sz="2200">
              <a:solidFill>
                <a:schemeClr val="accent5">
                  <a:lumMod val="10000"/>
                </a:schemeClr>
              </a:solidFill>
              <a:cs typeface="Arial"/>
            </a:endParaRPr>
          </a:p>
          <a:p>
            <a:pPr marL="971550" lvl="1" indent="-285750" fontAlgn="base">
              <a:buFont typeface="Courier New" panose="02070309020205020404" pitchFamily="49" charset="0"/>
              <a:buChar char="o"/>
            </a:pPr>
            <a:r>
              <a:rPr lang="en-US" sz="2200">
                <a:solidFill>
                  <a:schemeClr val="accent5">
                    <a:lumMod val="10000"/>
                  </a:schemeClr>
                </a:solidFill>
              </a:rPr>
              <a:t>Placements must self-certify and be offered Preference​</a:t>
            </a:r>
            <a:endParaRPr lang="en-US" sz="2200">
              <a:solidFill>
                <a:schemeClr val="accent5">
                  <a:lumMod val="10000"/>
                </a:schemeClr>
              </a:solidFill>
              <a:cs typeface="Arial"/>
            </a:endParaRPr>
          </a:p>
          <a:p>
            <a:pPr marL="342900" indent="-342900" fontAlgn="base">
              <a:buFont typeface="Wingdings" panose="05000000000000000000" pitchFamily="2" charset="2"/>
              <a:buChar char="§"/>
            </a:pPr>
            <a:r>
              <a:rPr lang="en-US" sz="2200">
                <a:solidFill>
                  <a:schemeClr val="accent5">
                    <a:lumMod val="10000"/>
                  </a:schemeClr>
                </a:solidFill>
              </a:rPr>
              <a:t>Post contracting opportunities in at least three community sources </a:t>
            </a:r>
            <a:endParaRPr lang="en-US" sz="2200">
              <a:solidFill>
                <a:schemeClr val="accent5">
                  <a:lumMod val="10000"/>
                </a:schemeClr>
              </a:solidFill>
              <a:cs typeface="Arial"/>
            </a:endParaRPr>
          </a:p>
          <a:p>
            <a:pPr marL="342900" indent="-342900" fontAlgn="base">
              <a:buFont typeface="Wingdings" panose="05000000000000000000" pitchFamily="2" charset="2"/>
              <a:buChar char="§"/>
            </a:pPr>
            <a:r>
              <a:rPr lang="en-US" sz="2200">
                <a:solidFill>
                  <a:schemeClr val="accent5">
                    <a:lumMod val="10000"/>
                  </a:schemeClr>
                </a:solidFill>
              </a:rPr>
              <a:t>Contractor must convey history of compliance</a:t>
            </a:r>
            <a:endParaRPr lang="en-US" sz="1800">
              <a:solidFill>
                <a:schemeClr val="accent5">
                  <a:lumMod val="10000"/>
                </a:schemeClr>
              </a:solidFill>
              <a:cs typeface="Arial"/>
            </a:endParaRPr>
          </a:p>
          <a:p>
            <a:pPr marL="342900" indent="-342900" fontAlgn="base">
              <a:buFont typeface="Wingdings" panose="05000000000000000000" pitchFamily="2" charset="2"/>
              <a:buChar char="§"/>
            </a:pPr>
            <a:r>
              <a:rPr lang="en-US" sz="2200">
                <a:solidFill>
                  <a:schemeClr val="accent5">
                    <a:lumMod val="10000"/>
                  </a:schemeClr>
                </a:solidFill>
              </a:rPr>
              <a:t>Contract language regarding compliance for those that claim a Preference​</a:t>
            </a:r>
            <a:endParaRPr lang="en-US" sz="2200">
              <a:solidFill>
                <a:schemeClr val="accent5">
                  <a:lumMod val="10000"/>
                </a:schemeClr>
              </a:solidFill>
              <a:cs typeface="Arial"/>
            </a:endParaRPr>
          </a:p>
          <a:p>
            <a:pPr marL="1028700" lvl="1" indent="-342900" fontAlgn="base">
              <a:buFont typeface="Courier New" panose="02070309020205020404" pitchFamily="49" charset="0"/>
              <a:buChar char="o"/>
            </a:pPr>
            <a:r>
              <a:rPr lang="en-US" sz="2200">
                <a:solidFill>
                  <a:schemeClr val="accent5">
                    <a:lumMod val="10000"/>
                  </a:schemeClr>
                </a:solidFill>
              </a:rPr>
              <a:t>Preference must be maintained or subject to penalties​</a:t>
            </a:r>
            <a:endParaRPr lang="en-US" sz="2200">
              <a:solidFill>
                <a:schemeClr val="accent5">
                  <a:lumMod val="10000"/>
                </a:schemeClr>
              </a:solidFill>
              <a:cs typeface="Arial"/>
            </a:endParaRPr>
          </a:p>
          <a:p>
            <a:pPr marL="1028700" lvl="1" indent="-342900" fontAlgn="base">
              <a:buFont typeface="Courier New" panose="02070309020205020404" pitchFamily="49" charset="0"/>
              <a:buChar char="o"/>
            </a:pPr>
            <a:r>
              <a:rPr lang="en-US" sz="2200">
                <a:solidFill>
                  <a:schemeClr val="accent5">
                    <a:lumMod val="10000"/>
                  </a:schemeClr>
                </a:solidFill>
              </a:rPr>
              <a:t>Contractors may be banned from future participation</a:t>
            </a:r>
            <a:endParaRPr lang="en-US" sz="2200">
              <a:solidFill>
                <a:schemeClr val="accent5">
                  <a:lumMod val="10000"/>
                </a:schemeClr>
              </a:solidFill>
              <a:cs typeface="Arial"/>
            </a:endParaRPr>
          </a:p>
          <a:p>
            <a:endParaRPr lang="en-US" sz="2200">
              <a:solidFill>
                <a:schemeClr val="accent5">
                  <a:lumMod val="10000"/>
                </a:schemeClr>
              </a:solidFill>
            </a:endParaRPr>
          </a:p>
        </p:txBody>
      </p:sp>
      <p:sp>
        <p:nvSpPr>
          <p:cNvPr id="5" name="Title 4">
            <a:extLst>
              <a:ext uri="{FF2B5EF4-FFF2-40B4-BE49-F238E27FC236}">
                <a16:creationId xmlns:a16="http://schemas.microsoft.com/office/drawing/2014/main" id="{C1FCCC28-D72A-642B-58EE-37CFC560EFCC}"/>
              </a:ext>
            </a:extLst>
          </p:cNvPr>
          <p:cNvSpPr>
            <a:spLocks noGrp="1"/>
          </p:cNvSpPr>
          <p:nvPr>
            <p:ph type="title"/>
          </p:nvPr>
        </p:nvSpPr>
        <p:spPr/>
        <p:txBody>
          <a:bodyPr/>
          <a:lstStyle/>
          <a:p>
            <a:pPr algn="ctr"/>
            <a:r>
              <a:rPr lang="en-US" b="1">
                <a:latin typeface="+mn-lt"/>
              </a:rPr>
              <a:t>Operating Procedures</a:t>
            </a:r>
          </a:p>
        </p:txBody>
      </p:sp>
      <p:sp>
        <p:nvSpPr>
          <p:cNvPr id="8" name="Rectangle 7">
            <a:extLst>
              <a:ext uri="{FF2B5EF4-FFF2-40B4-BE49-F238E27FC236}">
                <a16:creationId xmlns:a16="http://schemas.microsoft.com/office/drawing/2014/main" id="{01DE6283-90C1-C147-BFD5-52EF9F328B09}"/>
              </a:ext>
            </a:extLst>
          </p:cNvPr>
          <p:cNvSpPr/>
          <p:nvPr/>
        </p:nvSpPr>
        <p:spPr>
          <a:xfrm>
            <a:off x="6033804" y="3336667"/>
            <a:ext cx="216726" cy="230832"/>
          </a:xfrm>
          <a:prstGeom prst="rect">
            <a:avLst/>
          </a:prstGeom>
        </p:spPr>
        <p:txBody>
          <a:bodyPr wrap="none">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 </a:t>
            </a:r>
          </a:p>
        </p:txBody>
      </p:sp>
    </p:spTree>
    <p:extLst>
      <p:ext uri="{BB962C8B-B14F-4D97-AF65-F5344CB8AC3E}">
        <p14:creationId xmlns:p14="http://schemas.microsoft.com/office/powerpoint/2010/main" val="18324050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992AF0-C7EC-2780-9398-949111F7B3C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240FE9-6B97-E69F-3720-51C4102E24B5}"/>
              </a:ext>
            </a:extLst>
          </p:cNvPr>
          <p:cNvSpPr>
            <a:spLocks noGrp="1"/>
          </p:cNvSpPr>
          <p:nvPr>
            <p:ph idx="1"/>
          </p:nvPr>
        </p:nvSpPr>
        <p:spPr/>
        <p:txBody>
          <a:bodyPr vert="horz" lIns="45720" tIns="22860" rIns="45720" bIns="22860" rtlCol="0" anchor="ctr">
            <a:normAutofit fontScale="92500" lnSpcReduction="10000"/>
          </a:bodyPr>
          <a:lstStyle/>
          <a:p>
            <a:pPr marL="0" indent="0" defTabSz="457200">
              <a:buNone/>
            </a:pPr>
            <a:r>
              <a:rPr lang="en-US" b="1">
                <a:solidFill>
                  <a:schemeClr val="accent5">
                    <a:lumMod val="10000"/>
                  </a:schemeClr>
                </a:solidFill>
              </a:rPr>
              <a:t>Section 3 Self-Certification and Action Plan</a:t>
            </a:r>
          </a:p>
          <a:p>
            <a:pPr indent="-114300" defTabSz="457200"/>
            <a:r>
              <a:rPr lang="en-US" sz="2200">
                <a:solidFill>
                  <a:schemeClr val="accent5">
                    <a:lumMod val="10000"/>
                  </a:schemeClr>
                </a:solidFill>
              </a:rPr>
              <a:t>Allows a contractor to claim preference </a:t>
            </a:r>
            <a:r>
              <a:rPr lang="en-US" sz="2200" u="sng">
                <a:solidFill>
                  <a:schemeClr val="accent5">
                    <a:lumMod val="10000"/>
                  </a:schemeClr>
                </a:solidFill>
              </a:rPr>
              <a:t>or</a:t>
            </a:r>
            <a:endParaRPr lang="en-US" sz="2200" u="sng">
              <a:solidFill>
                <a:schemeClr val="accent5">
                  <a:lumMod val="10000"/>
                </a:schemeClr>
              </a:solidFill>
              <a:cs typeface="Arial"/>
            </a:endParaRPr>
          </a:p>
          <a:p>
            <a:pPr indent="-114300" defTabSz="457200"/>
            <a:r>
              <a:rPr lang="en-US" sz="2200">
                <a:solidFill>
                  <a:schemeClr val="accent5">
                    <a:lumMod val="10000"/>
                  </a:schemeClr>
                </a:solidFill>
              </a:rPr>
              <a:t>Allows a contactor to decline preference</a:t>
            </a:r>
          </a:p>
          <a:p>
            <a:pPr marL="0" indent="0" defTabSz="457200">
              <a:buNone/>
            </a:pPr>
            <a:r>
              <a:rPr lang="en-US" b="1">
                <a:solidFill>
                  <a:schemeClr val="accent5">
                    <a:lumMod val="10000"/>
                  </a:schemeClr>
                </a:solidFill>
              </a:rPr>
              <a:t>Previous Section 3 Compliance Certification</a:t>
            </a:r>
            <a:endParaRPr lang="en-US" b="1">
              <a:solidFill>
                <a:schemeClr val="accent5">
                  <a:lumMod val="10000"/>
                </a:schemeClr>
              </a:solidFill>
              <a:cs typeface="Arial"/>
            </a:endParaRPr>
          </a:p>
          <a:p>
            <a:pPr indent="-114300" defTabSz="457200"/>
            <a:r>
              <a:rPr lang="en-US" sz="2200">
                <a:solidFill>
                  <a:schemeClr val="accent5">
                    <a:lumMod val="10000"/>
                  </a:schemeClr>
                </a:solidFill>
              </a:rPr>
              <a:t>Allows a contractor to certify compliance on previous work </a:t>
            </a:r>
            <a:endParaRPr lang="en-US" sz="2200">
              <a:solidFill>
                <a:schemeClr val="accent5">
                  <a:lumMod val="10000"/>
                </a:schemeClr>
              </a:solidFill>
              <a:cs typeface="Arial"/>
            </a:endParaRPr>
          </a:p>
          <a:p>
            <a:pPr marL="0" indent="0" defTabSz="457200">
              <a:buNone/>
            </a:pPr>
            <a:r>
              <a:rPr lang="en-US" b="1">
                <a:solidFill>
                  <a:schemeClr val="accent5">
                    <a:lumMod val="10000"/>
                  </a:schemeClr>
                </a:solidFill>
              </a:rPr>
              <a:t>Assurance of Compliance Certification/Action Plan</a:t>
            </a:r>
            <a:endParaRPr lang="en-US" b="1">
              <a:solidFill>
                <a:schemeClr val="accent5">
                  <a:lumMod val="10000"/>
                </a:schemeClr>
              </a:solidFill>
              <a:cs typeface="Arial"/>
            </a:endParaRPr>
          </a:p>
          <a:p>
            <a:pPr indent="-114300" defTabSz="457200"/>
            <a:r>
              <a:rPr lang="en-US">
                <a:solidFill>
                  <a:schemeClr val="accent5">
                    <a:lumMod val="10000"/>
                  </a:schemeClr>
                </a:solidFill>
              </a:rPr>
              <a:t>List subcontractors (if known)</a:t>
            </a:r>
            <a:endParaRPr lang="en-US">
              <a:solidFill>
                <a:schemeClr val="accent5">
                  <a:lumMod val="10000"/>
                </a:schemeClr>
              </a:solidFill>
              <a:cs typeface="Arial"/>
            </a:endParaRPr>
          </a:p>
          <a:p>
            <a:pPr indent="-114300" defTabSz="457200"/>
            <a:r>
              <a:rPr lang="en-US" sz="2200">
                <a:solidFill>
                  <a:schemeClr val="accent5">
                    <a:lumMod val="10000"/>
                  </a:schemeClr>
                </a:solidFill>
              </a:rPr>
              <a:t>List of workforce</a:t>
            </a:r>
            <a:endParaRPr lang="en-US" sz="2200">
              <a:solidFill>
                <a:schemeClr val="accent5">
                  <a:lumMod val="10000"/>
                </a:schemeClr>
              </a:solidFill>
              <a:cs typeface="Arial"/>
            </a:endParaRPr>
          </a:p>
          <a:p>
            <a:pPr marL="857250" lvl="1" indent="-285750" defTabSz="457200">
              <a:buFont typeface="Courier New" panose="02070309020205020404" pitchFamily="49" charset="0"/>
              <a:buChar char="o"/>
            </a:pPr>
            <a:r>
              <a:rPr lang="en-US">
                <a:solidFill>
                  <a:schemeClr val="accent5">
                    <a:lumMod val="10000"/>
                  </a:schemeClr>
                </a:solidFill>
              </a:rPr>
              <a:t>Changes will constitute NEW hires</a:t>
            </a:r>
            <a:endParaRPr lang="en-US">
              <a:solidFill>
                <a:schemeClr val="accent5">
                  <a:lumMod val="10000"/>
                </a:schemeClr>
              </a:solidFill>
              <a:cs typeface="Arial"/>
            </a:endParaRPr>
          </a:p>
          <a:p>
            <a:pPr marL="857250" lvl="1" indent="-285750" defTabSz="457200">
              <a:buFont typeface="Courier New" panose="02070309020205020404" pitchFamily="49" charset="0"/>
              <a:buChar char="o"/>
            </a:pPr>
            <a:r>
              <a:rPr lang="en-US">
                <a:solidFill>
                  <a:schemeClr val="accent5">
                    <a:lumMod val="10000"/>
                  </a:schemeClr>
                </a:solidFill>
              </a:rPr>
              <a:t>Provides “Before and After” picture for compliance documentation</a:t>
            </a:r>
            <a:endParaRPr lang="en-US">
              <a:solidFill>
                <a:schemeClr val="accent5">
                  <a:lumMod val="10000"/>
                </a:schemeClr>
              </a:solidFill>
              <a:cs typeface="Arial"/>
            </a:endParaRPr>
          </a:p>
          <a:p>
            <a:pPr marL="857250" lvl="1" indent="-285750" defTabSz="457200">
              <a:buFont typeface="Courier New" panose="02070309020205020404" pitchFamily="49" charset="0"/>
              <a:buChar char="o"/>
            </a:pPr>
            <a:r>
              <a:rPr lang="en-US">
                <a:solidFill>
                  <a:schemeClr val="accent5">
                    <a:lumMod val="10000"/>
                  </a:schemeClr>
                </a:solidFill>
              </a:rPr>
              <a:t>Provides record keeping requirements</a:t>
            </a:r>
            <a:endParaRPr lang="en-US">
              <a:solidFill>
                <a:schemeClr val="accent5">
                  <a:lumMod val="10000"/>
                </a:schemeClr>
              </a:solidFill>
              <a:cs typeface="Arial"/>
            </a:endParaRPr>
          </a:p>
          <a:p>
            <a:pPr marL="0" indent="0" defTabSz="457200">
              <a:buNone/>
            </a:pPr>
            <a:r>
              <a:rPr lang="en-US" b="1">
                <a:solidFill>
                  <a:schemeClr val="accent5">
                    <a:lumMod val="10000"/>
                  </a:schemeClr>
                </a:solidFill>
              </a:rPr>
              <a:t>Self-Certifications – </a:t>
            </a:r>
            <a:r>
              <a:rPr lang="en-US">
                <a:solidFill>
                  <a:schemeClr val="accent5">
                    <a:lumMod val="10000"/>
                  </a:schemeClr>
                </a:solidFill>
              </a:rPr>
              <a:t>Business &amp; Resident</a:t>
            </a:r>
            <a:endParaRPr lang="en-US" sz="1250">
              <a:solidFill>
                <a:schemeClr val="accent5">
                  <a:lumMod val="10000"/>
                </a:schemeClr>
              </a:solidFill>
            </a:endParaRPr>
          </a:p>
        </p:txBody>
      </p:sp>
      <p:sp>
        <p:nvSpPr>
          <p:cNvPr id="3" name="Title 2">
            <a:extLst>
              <a:ext uri="{FF2B5EF4-FFF2-40B4-BE49-F238E27FC236}">
                <a16:creationId xmlns:a16="http://schemas.microsoft.com/office/drawing/2014/main" id="{68954E3E-2F34-CB22-D6C6-078698AA36EF}"/>
              </a:ext>
            </a:extLst>
          </p:cNvPr>
          <p:cNvSpPr>
            <a:spLocks noGrp="1"/>
          </p:cNvSpPr>
          <p:nvPr>
            <p:ph type="title"/>
          </p:nvPr>
        </p:nvSpPr>
        <p:spPr/>
        <p:txBody>
          <a:bodyPr vert="horz" lIns="45720" tIns="22860" rIns="45720" bIns="22860" rtlCol="0" anchor="ctr">
            <a:normAutofit/>
          </a:bodyPr>
          <a:lstStyle/>
          <a:p>
            <a:pPr algn="ctr" defTabSz="457200"/>
            <a:r>
              <a:rPr lang="en-US" kern="1200">
                <a:latin typeface="+mn-lt"/>
                <a:ea typeface="+mj-ea"/>
                <a:cs typeface="+mj-cs"/>
              </a:rPr>
              <a:t>Solicitation Package</a:t>
            </a:r>
            <a:r>
              <a:rPr lang="en-US">
                <a:latin typeface="+mn-lt"/>
              </a:rPr>
              <a:t>  </a:t>
            </a:r>
            <a:endParaRPr lang="en-US" kern="1200">
              <a:latin typeface="+mn-lt"/>
            </a:endParaRPr>
          </a:p>
        </p:txBody>
      </p:sp>
      <p:pic>
        <p:nvPicPr>
          <p:cNvPr id="7" name="Graphic 6" descr="Checkmark">
            <a:extLst>
              <a:ext uri="{FF2B5EF4-FFF2-40B4-BE49-F238E27FC236}">
                <a16:creationId xmlns:a16="http://schemas.microsoft.com/office/drawing/2014/main" id="{C9616F83-6BF1-26C1-F6FA-92265B503B6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77847" y="1881271"/>
            <a:ext cx="3095458" cy="3095458"/>
          </a:xfrm>
          <a:prstGeom prst="rect">
            <a:avLst/>
          </a:prstGeom>
        </p:spPr>
      </p:pic>
    </p:spTree>
    <p:extLst>
      <p:ext uri="{BB962C8B-B14F-4D97-AF65-F5344CB8AC3E}">
        <p14:creationId xmlns:p14="http://schemas.microsoft.com/office/powerpoint/2010/main" val="4794458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0E6B7-2DF4-1AB1-5FAC-E32C77D47DF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A6B7E9E-0AFE-542D-E0E0-838DD36A6C4B}"/>
              </a:ext>
            </a:extLst>
          </p:cNvPr>
          <p:cNvSpPr>
            <a:spLocks noGrp="1"/>
          </p:cNvSpPr>
          <p:nvPr>
            <p:ph idx="1"/>
          </p:nvPr>
        </p:nvSpPr>
        <p:spPr>
          <a:solidFill>
            <a:schemeClr val="bg1"/>
          </a:solidFill>
        </p:spPr>
        <p:txBody>
          <a:bodyPr vert="horz" lIns="45720" tIns="22860" rIns="45720" bIns="22860" rtlCol="0" anchor="t">
            <a:normAutofit lnSpcReduction="10000"/>
          </a:bodyPr>
          <a:lstStyle/>
          <a:p>
            <a:r>
              <a:rPr lang="en-US" sz="2400">
                <a:solidFill>
                  <a:schemeClr val="accent5">
                    <a:lumMod val="10000"/>
                  </a:schemeClr>
                </a:solidFill>
              </a:rPr>
              <a:t>Contract award exceeding $300,000 &amp; Claiming Preference</a:t>
            </a:r>
          </a:p>
          <a:p>
            <a:pPr marL="1028700" lvl="1" indent="-342900"/>
            <a:r>
              <a:rPr lang="en-US" sz="2400">
                <a:solidFill>
                  <a:schemeClr val="accent5">
                    <a:lumMod val="10000"/>
                  </a:schemeClr>
                </a:solidFill>
              </a:rPr>
              <a:t>Section 3 Self-Certification and Action Plan and the Section 3 Business Concern Self Certification portions at time of </a:t>
            </a:r>
            <a:r>
              <a:rPr lang="en-US" sz="2400" u="sng">
                <a:solidFill>
                  <a:schemeClr val="accent5">
                    <a:lumMod val="10000"/>
                  </a:schemeClr>
                </a:solidFill>
              </a:rPr>
              <a:t>BID</a:t>
            </a:r>
            <a:endParaRPr lang="en-US" sz="2400">
              <a:solidFill>
                <a:schemeClr val="accent5">
                  <a:lumMod val="10000"/>
                </a:schemeClr>
              </a:solidFill>
            </a:endParaRPr>
          </a:p>
          <a:p>
            <a:r>
              <a:rPr lang="en-US" sz="2400">
                <a:solidFill>
                  <a:schemeClr val="accent5">
                    <a:lumMod val="10000"/>
                  </a:schemeClr>
                </a:solidFill>
              </a:rPr>
              <a:t>Contract award exceeding $300,000 </a:t>
            </a:r>
            <a:endParaRPr lang="en-US" sz="2400">
              <a:solidFill>
                <a:schemeClr val="accent5">
                  <a:lumMod val="10000"/>
                </a:schemeClr>
              </a:solidFill>
              <a:cs typeface="Arial"/>
            </a:endParaRPr>
          </a:p>
          <a:p>
            <a:pPr marL="1028700" lvl="1" indent="-342900"/>
            <a:r>
              <a:rPr lang="en-US" sz="2400">
                <a:solidFill>
                  <a:schemeClr val="accent5">
                    <a:lumMod val="10000"/>
                  </a:schemeClr>
                </a:solidFill>
              </a:rPr>
              <a:t>Entire package completed and submitted prior to </a:t>
            </a:r>
            <a:r>
              <a:rPr lang="en-US" sz="2400" u="sng">
                <a:solidFill>
                  <a:schemeClr val="accent5">
                    <a:lumMod val="10000"/>
                  </a:schemeClr>
                </a:solidFill>
              </a:rPr>
              <a:t>AWARD</a:t>
            </a:r>
            <a:endParaRPr lang="en-US" sz="2400" u="sng">
              <a:solidFill>
                <a:schemeClr val="accent5">
                  <a:lumMod val="10000"/>
                </a:schemeClr>
              </a:solidFill>
              <a:cs typeface="Arial"/>
            </a:endParaRPr>
          </a:p>
          <a:p>
            <a:r>
              <a:rPr lang="en-US" sz="2400">
                <a:solidFill>
                  <a:schemeClr val="accent5">
                    <a:lumMod val="10000"/>
                  </a:schemeClr>
                </a:solidFill>
              </a:rPr>
              <a:t>Contract award less than $300,000</a:t>
            </a:r>
            <a:endParaRPr lang="en-US" sz="2400">
              <a:solidFill>
                <a:schemeClr val="accent5">
                  <a:lumMod val="10000"/>
                </a:schemeClr>
              </a:solidFill>
              <a:cs typeface="Arial"/>
            </a:endParaRPr>
          </a:p>
          <a:p>
            <a:pPr marL="1028700" lvl="1" indent="-342900"/>
            <a:r>
              <a:rPr lang="en-US" sz="2400">
                <a:solidFill>
                  <a:schemeClr val="accent5">
                    <a:lumMod val="10000"/>
                  </a:schemeClr>
                </a:solidFill>
              </a:rPr>
              <a:t>Package is made available and </a:t>
            </a:r>
            <a:r>
              <a:rPr lang="en-US" sz="2400">
                <a:solidFill>
                  <a:schemeClr val="accent5">
                    <a:lumMod val="10000"/>
                  </a:schemeClr>
                </a:solidFill>
                <a:ea typeface="+mn-lt"/>
                <a:cs typeface="+mn-lt"/>
              </a:rPr>
              <a:t>submitted prior to </a:t>
            </a:r>
            <a:r>
              <a:rPr lang="en-US" sz="2400" u="sng">
                <a:solidFill>
                  <a:schemeClr val="accent5">
                    <a:lumMod val="10000"/>
                  </a:schemeClr>
                </a:solidFill>
                <a:ea typeface="+mn-lt"/>
                <a:cs typeface="+mn-lt"/>
              </a:rPr>
              <a:t>AWARD</a:t>
            </a:r>
            <a:endParaRPr lang="en-US" sz="2400">
              <a:solidFill>
                <a:schemeClr val="accent5">
                  <a:lumMod val="10000"/>
                </a:schemeClr>
              </a:solidFill>
              <a:ea typeface="+mn-lt"/>
              <a:cs typeface="+mn-lt"/>
            </a:endParaRPr>
          </a:p>
          <a:p>
            <a:pPr marL="1028700" lvl="1" indent="-342900"/>
            <a:r>
              <a:rPr lang="en-US" sz="2400">
                <a:solidFill>
                  <a:schemeClr val="accent5">
                    <a:lumMod val="10000"/>
                  </a:schemeClr>
                </a:solidFill>
              </a:rPr>
              <a:t>If claiming a preference</a:t>
            </a:r>
            <a:endParaRPr lang="en-US" sz="2400">
              <a:solidFill>
                <a:schemeClr val="accent5">
                  <a:lumMod val="10000"/>
                </a:schemeClr>
              </a:solidFill>
              <a:cs typeface="Arial"/>
            </a:endParaRPr>
          </a:p>
          <a:p>
            <a:pPr marL="1485900" lvl="2" indent="-342900"/>
            <a:r>
              <a:rPr lang="en-US" sz="2400">
                <a:solidFill>
                  <a:schemeClr val="accent5">
                    <a:lumMod val="10000"/>
                  </a:schemeClr>
                </a:solidFill>
              </a:rPr>
              <a:t>Section 3 Self-Certification and Action Plan and the Section 3 Business Concern Self Certification portions at time of </a:t>
            </a:r>
            <a:r>
              <a:rPr lang="en-US" sz="2400" u="sng">
                <a:solidFill>
                  <a:schemeClr val="accent5">
                    <a:lumMod val="10000"/>
                  </a:schemeClr>
                </a:solidFill>
              </a:rPr>
              <a:t>BID/PROPOSAL</a:t>
            </a:r>
            <a:r>
              <a:rPr lang="en-US" sz="2400">
                <a:solidFill>
                  <a:schemeClr val="accent5">
                    <a:lumMod val="10000"/>
                  </a:schemeClr>
                </a:solidFill>
              </a:rPr>
              <a:t> </a:t>
            </a:r>
            <a:endParaRPr lang="en-US" sz="2400">
              <a:solidFill>
                <a:schemeClr val="accent5">
                  <a:lumMod val="10000"/>
                </a:schemeClr>
              </a:solidFill>
              <a:cs typeface="Arial"/>
            </a:endParaRPr>
          </a:p>
        </p:txBody>
      </p:sp>
      <p:sp>
        <p:nvSpPr>
          <p:cNvPr id="2" name="Title 1">
            <a:extLst>
              <a:ext uri="{FF2B5EF4-FFF2-40B4-BE49-F238E27FC236}">
                <a16:creationId xmlns:a16="http://schemas.microsoft.com/office/drawing/2014/main" id="{F027AA5C-228F-523F-AC4B-E4A65BB01C26}"/>
              </a:ext>
            </a:extLst>
          </p:cNvPr>
          <p:cNvSpPr>
            <a:spLocks noGrp="1"/>
          </p:cNvSpPr>
          <p:nvPr>
            <p:ph type="title"/>
          </p:nvPr>
        </p:nvSpPr>
        <p:spPr/>
        <p:txBody>
          <a:bodyPr/>
          <a:lstStyle/>
          <a:p>
            <a:pPr algn="ctr"/>
            <a:r>
              <a:rPr lang="en-US">
                <a:solidFill>
                  <a:schemeClr val="accent5">
                    <a:lumMod val="10000"/>
                  </a:schemeClr>
                </a:solidFill>
                <a:latin typeface="+mn-lt"/>
              </a:rPr>
              <a:t>Solicitation Package</a:t>
            </a:r>
          </a:p>
        </p:txBody>
      </p:sp>
    </p:spTree>
    <p:extLst>
      <p:ext uri="{BB962C8B-B14F-4D97-AF65-F5344CB8AC3E}">
        <p14:creationId xmlns:p14="http://schemas.microsoft.com/office/powerpoint/2010/main" val="24477324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983B1F-7C05-1194-4A79-FF81DA5EC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85DA1-1B5C-4EC9-7609-B148E38B5FF2}"/>
              </a:ext>
            </a:extLst>
          </p:cNvPr>
          <p:cNvSpPr>
            <a:spLocks noGrp="1"/>
          </p:cNvSpPr>
          <p:nvPr>
            <p:ph type="title" idx="4294967295"/>
          </p:nvPr>
        </p:nvSpPr>
        <p:spPr>
          <a:xfrm>
            <a:off x="2438400" y="535327"/>
            <a:ext cx="7315200" cy="1011905"/>
          </a:xfrm>
        </p:spPr>
        <p:txBody>
          <a:bodyPr vert="horz" lIns="45720" tIns="22860" rIns="45720" bIns="22860" rtlCol="0" anchor="ctr">
            <a:normAutofit/>
          </a:bodyPr>
          <a:lstStyle/>
          <a:p>
            <a:pPr algn="ctr" defTabSz="457200"/>
            <a:r>
              <a:rPr lang="en-US" kern="1200">
                <a:solidFill>
                  <a:schemeClr val="accent5">
                    <a:lumMod val="10000"/>
                  </a:schemeClr>
                </a:solidFill>
                <a:latin typeface="+mj-lt"/>
                <a:ea typeface="+mj-ea"/>
                <a:cs typeface="+mj-cs"/>
              </a:rPr>
              <a:t>Reporting Requirements</a:t>
            </a:r>
          </a:p>
        </p:txBody>
      </p:sp>
      <p:sp>
        <p:nvSpPr>
          <p:cNvPr id="3" name="Text Placeholder 2">
            <a:extLst>
              <a:ext uri="{FF2B5EF4-FFF2-40B4-BE49-F238E27FC236}">
                <a16:creationId xmlns:a16="http://schemas.microsoft.com/office/drawing/2014/main" id="{4B1DF5A2-6688-F182-30C3-05A2EF978438}"/>
              </a:ext>
            </a:extLst>
          </p:cNvPr>
          <p:cNvSpPr>
            <a:spLocks noGrp="1"/>
          </p:cNvSpPr>
          <p:nvPr>
            <p:ph type="body" sz="quarter" idx="4294967295"/>
          </p:nvPr>
        </p:nvSpPr>
        <p:spPr>
          <a:xfrm>
            <a:off x="7471597" y="1306387"/>
            <a:ext cx="4102241" cy="4852194"/>
          </a:xfrm>
        </p:spPr>
        <p:txBody>
          <a:bodyPr vert="horz" lIns="45720" tIns="22860" rIns="45720" bIns="22860" rtlCol="0" anchor="ctr">
            <a:normAutofit/>
          </a:bodyPr>
          <a:lstStyle/>
          <a:p>
            <a:pPr indent="-114300" defTabSz="457200"/>
            <a:r>
              <a:rPr lang="en-US" sz="1800" b="1">
                <a:solidFill>
                  <a:schemeClr val="accent5">
                    <a:lumMod val="10000"/>
                  </a:schemeClr>
                </a:solidFill>
              </a:rPr>
              <a:t>Reporting of labor hours</a:t>
            </a:r>
          </a:p>
          <a:p>
            <a:pPr indent="-114300" defTabSz="457200"/>
            <a:r>
              <a:rPr lang="en-US" sz="1800">
                <a:solidFill>
                  <a:schemeClr val="accent5">
                    <a:lumMod val="10000"/>
                  </a:schemeClr>
                </a:solidFill>
              </a:rPr>
              <a:t>(</a:t>
            </a:r>
            <a:r>
              <a:rPr lang="en-US" sz="1800" err="1">
                <a:solidFill>
                  <a:schemeClr val="accent5">
                    <a:lumMod val="10000"/>
                  </a:schemeClr>
                </a:solidFill>
              </a:rPr>
              <a:t>i</a:t>
            </a:r>
            <a:r>
              <a:rPr lang="en-US" sz="1800">
                <a:solidFill>
                  <a:schemeClr val="accent5">
                    <a:lumMod val="10000"/>
                  </a:schemeClr>
                </a:solidFill>
              </a:rPr>
              <a:t>) The total number of labor hours worked;</a:t>
            </a:r>
          </a:p>
          <a:p>
            <a:pPr indent="-114300" defTabSz="457200"/>
            <a:r>
              <a:rPr lang="en-US" sz="1800">
                <a:solidFill>
                  <a:schemeClr val="accent5">
                    <a:lumMod val="10000"/>
                  </a:schemeClr>
                </a:solidFill>
              </a:rPr>
              <a:t>(ii) The total number of labor hours worked by Section 3 workers; and</a:t>
            </a:r>
          </a:p>
          <a:p>
            <a:pPr indent="-114300" defTabSz="457200"/>
            <a:r>
              <a:rPr lang="en-US" sz="1800">
                <a:solidFill>
                  <a:schemeClr val="accent5">
                    <a:lumMod val="10000"/>
                  </a:schemeClr>
                </a:solidFill>
              </a:rPr>
              <a:t>(iii) The total number of labor hours worked by Targeted Section 3 workers.</a:t>
            </a:r>
          </a:p>
          <a:p>
            <a:pPr indent="-114300" defTabSz="457200"/>
            <a:r>
              <a:rPr lang="en-US" sz="1800">
                <a:solidFill>
                  <a:schemeClr val="accent5">
                    <a:lumMod val="10000"/>
                  </a:schemeClr>
                </a:solidFill>
              </a:rPr>
              <a:t>Section 3 workers' and Targeted Section 3 workers' labor hours may be counted for five years from when their status as a Section 3 worker or Targeted Section 3 worker is established pursuant to § 75.31</a:t>
            </a:r>
          </a:p>
        </p:txBody>
      </p:sp>
      <p:grpSp>
        <p:nvGrpSpPr>
          <p:cNvPr id="8" name="Group 7">
            <a:extLst>
              <a:ext uri="{FF2B5EF4-FFF2-40B4-BE49-F238E27FC236}">
                <a16:creationId xmlns:a16="http://schemas.microsoft.com/office/drawing/2014/main" id="{4D79004F-908A-FAB8-4432-DF415A370D34}"/>
              </a:ext>
            </a:extLst>
          </p:cNvPr>
          <p:cNvGrpSpPr/>
          <p:nvPr/>
        </p:nvGrpSpPr>
        <p:grpSpPr>
          <a:xfrm>
            <a:off x="571914" y="1834406"/>
            <a:ext cx="6629645" cy="3796155"/>
            <a:chOff x="1143827" y="3186843"/>
            <a:chExt cx="13259290" cy="7592309"/>
          </a:xfrm>
        </p:grpSpPr>
        <p:pic>
          <p:nvPicPr>
            <p:cNvPr id="4" name="Picture 4">
              <a:extLst>
                <a:ext uri="{FF2B5EF4-FFF2-40B4-BE49-F238E27FC236}">
                  <a16:creationId xmlns:a16="http://schemas.microsoft.com/office/drawing/2014/main" id="{B2E702C6-3620-1847-3FDD-805ADA9FF741}"/>
                </a:ext>
              </a:extLst>
            </p:cNvPr>
            <p:cNvPicPr>
              <a:picLocks noChangeAspect="1"/>
            </p:cNvPicPr>
            <p:nvPr/>
          </p:nvPicPr>
          <p:blipFill>
            <a:blip r:embed="rId3"/>
            <a:stretch>
              <a:fillRect/>
            </a:stretch>
          </p:blipFill>
          <p:spPr>
            <a:xfrm>
              <a:off x="1143827" y="4345966"/>
              <a:ext cx="13259290" cy="4577936"/>
            </a:xfrm>
            <a:prstGeom prst="rect">
              <a:avLst/>
            </a:prstGeom>
          </p:spPr>
        </p:pic>
        <p:sp>
          <p:nvSpPr>
            <p:cNvPr id="6" name="TextBox 5">
              <a:extLst>
                <a:ext uri="{FF2B5EF4-FFF2-40B4-BE49-F238E27FC236}">
                  <a16:creationId xmlns:a16="http://schemas.microsoft.com/office/drawing/2014/main" id="{5D1385AE-0AAB-7BC8-4CEB-13394B1009D5}"/>
                </a:ext>
              </a:extLst>
            </p:cNvPr>
            <p:cNvSpPr txBox="1"/>
            <p:nvPr/>
          </p:nvSpPr>
          <p:spPr>
            <a:xfrm>
              <a:off x="1236325" y="9209492"/>
              <a:ext cx="12799038" cy="1569660"/>
            </a:xfrm>
            <a:prstGeom prst="rect">
              <a:avLst/>
            </a:prstGeom>
            <a:noFill/>
          </p:spPr>
          <p:txBody>
            <a:bodyPr rot="0" spcFirstLastPara="0" vertOverflow="overflow" horzOverflow="overflow" vert="horz" wrap="square" lIns="45720" tIns="22860" rIns="45720" bIns="22860" numCol="1" spcCol="0" rtlCol="0" fromWordArt="0" anchor="t" anchorCtr="0" forceAA="0" compatLnSpc="1">
              <a:prstTxWarp prst="textNoShape">
                <a:avLst/>
              </a:prstTxWarp>
              <a:spAutoFit/>
            </a:body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5">
                      <a:lumMod val="10000"/>
                    </a:schemeClr>
                  </a:solidFill>
                  <a:effectLst/>
                  <a:uLnTx/>
                  <a:uFillTx/>
                  <a:latin typeface="Arial" panose="020B0604020202020204"/>
                  <a:ea typeface="+mn-lt"/>
                  <a:cs typeface="Arial" panose="020B0604020202020204"/>
                </a:rPr>
                <a:t>Please enter unreported hours. If submitting the 2nd Quarter report (ending 6/30) enter the cumulative hours as well. The annual reporting period is 7/01 - 6/30.</a:t>
              </a:r>
              <a:endParaRPr kumimoji="0" lang="en-US" sz="1600" b="0" i="0" u="none" strike="noStrike" kern="1200" cap="none" spc="0" normalizeH="0" baseline="0" noProof="0">
                <a:ln>
                  <a:noFill/>
                </a:ln>
                <a:solidFill>
                  <a:schemeClr val="accent5">
                    <a:lumMod val="10000"/>
                  </a:schemeClr>
                </a:solidFill>
                <a:effectLst/>
                <a:uLnTx/>
                <a:uFillTx/>
                <a:latin typeface="Arial" panose="020B0604020202020204"/>
                <a:ea typeface="+mn-ea"/>
                <a:cs typeface="Arial" panose="020B0604020202020204"/>
              </a:endParaRPr>
            </a:p>
          </p:txBody>
        </p:sp>
        <p:sp>
          <p:nvSpPr>
            <p:cNvPr id="7" name="TextBox 6">
              <a:extLst>
                <a:ext uri="{FF2B5EF4-FFF2-40B4-BE49-F238E27FC236}">
                  <a16:creationId xmlns:a16="http://schemas.microsoft.com/office/drawing/2014/main" id="{72908E6C-6684-5059-72FB-210F27244E3F}"/>
                </a:ext>
              </a:extLst>
            </p:cNvPr>
            <p:cNvSpPr txBox="1"/>
            <p:nvPr/>
          </p:nvSpPr>
          <p:spPr>
            <a:xfrm>
              <a:off x="2102391" y="3186843"/>
              <a:ext cx="11342164" cy="584776"/>
            </a:xfrm>
            <a:prstGeom prst="rect">
              <a:avLst/>
            </a:prstGeom>
            <a:noFill/>
            <a:ln>
              <a:solidFill>
                <a:schemeClr val="accent1"/>
              </a:solidFill>
            </a:ln>
          </p:spPr>
          <p:txBody>
            <a:bodyPr rot="0" spcFirstLastPara="0" vertOverflow="overflow" horzOverflow="overflow" vert="horz" wrap="square" lIns="45720" tIns="22860" rIns="45720" bIns="22860" numCol="1" spcCol="0" rtlCol="0" fromWordArt="0" anchor="t" anchorCtr="0" forceAA="0" compatLnSpc="1">
              <a:prstTxWarp prst="textNoShape">
                <a:avLst/>
              </a:prstTxWarp>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QUARTERLY EXPENDITURES AND PROGRESS REPORT</a:t>
              </a:r>
            </a:p>
          </p:txBody>
        </p:sp>
      </p:grpSp>
    </p:spTree>
    <p:extLst>
      <p:ext uri="{BB962C8B-B14F-4D97-AF65-F5344CB8AC3E}">
        <p14:creationId xmlns:p14="http://schemas.microsoft.com/office/powerpoint/2010/main" val="9363694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5070CB-AFCB-EEF0-AF3A-0F0B5837E9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FB9085-BE3B-FAB4-8833-403E9C7CC02F}"/>
              </a:ext>
            </a:extLst>
          </p:cNvPr>
          <p:cNvSpPr>
            <a:spLocks noGrp="1"/>
          </p:cNvSpPr>
          <p:nvPr>
            <p:ph type="title" idx="4294967295"/>
          </p:nvPr>
        </p:nvSpPr>
        <p:spPr>
          <a:xfrm>
            <a:off x="1187116" y="492042"/>
            <a:ext cx="9817769" cy="1119044"/>
          </a:xfrm>
        </p:spPr>
        <p:txBody>
          <a:bodyPr vert="horz" lIns="45720" tIns="22860" rIns="45720" bIns="22860" rtlCol="0" anchor="ctr">
            <a:noAutofit/>
          </a:bodyPr>
          <a:lstStyle/>
          <a:p>
            <a:pPr algn="ctr" defTabSz="457200"/>
            <a:r>
              <a:rPr lang="en-US" kern="1200">
                <a:solidFill>
                  <a:schemeClr val="accent5">
                    <a:lumMod val="10000"/>
                  </a:schemeClr>
                </a:solidFill>
                <a:latin typeface="+mn-lt"/>
                <a:ea typeface="+mj-ea"/>
                <a:cs typeface="+mj-cs"/>
              </a:rPr>
              <a:t>Qualitative Reporting</a:t>
            </a:r>
            <a:endParaRPr lang="en-US" kern="1200">
              <a:solidFill>
                <a:schemeClr val="accent5">
                  <a:lumMod val="10000"/>
                </a:schemeClr>
              </a:solidFill>
              <a:latin typeface="+mn-lt"/>
            </a:endParaRPr>
          </a:p>
        </p:txBody>
      </p:sp>
      <p:sp>
        <p:nvSpPr>
          <p:cNvPr id="3" name="Text Placeholder 2">
            <a:extLst>
              <a:ext uri="{FF2B5EF4-FFF2-40B4-BE49-F238E27FC236}">
                <a16:creationId xmlns:a16="http://schemas.microsoft.com/office/drawing/2014/main" id="{0E292E43-818A-4332-2B7A-130F0494C743}"/>
              </a:ext>
            </a:extLst>
          </p:cNvPr>
          <p:cNvSpPr>
            <a:spLocks noGrp="1"/>
          </p:cNvSpPr>
          <p:nvPr>
            <p:ph type="body" sz="quarter" idx="4294967295"/>
          </p:nvPr>
        </p:nvSpPr>
        <p:spPr>
          <a:xfrm>
            <a:off x="7125918" y="1356770"/>
            <a:ext cx="4365504" cy="4852194"/>
          </a:xfrm>
        </p:spPr>
        <p:txBody>
          <a:bodyPr vert="horz" lIns="45720" tIns="22860" rIns="45720" bIns="22860" rtlCol="0" anchor="ctr">
            <a:normAutofit/>
          </a:bodyPr>
          <a:lstStyle/>
          <a:p>
            <a:pPr marL="0" indent="0" defTabSz="457200">
              <a:buNone/>
            </a:pPr>
            <a:r>
              <a:rPr lang="en-US" sz="1850">
                <a:solidFill>
                  <a:schemeClr val="accent5">
                    <a:lumMod val="10000"/>
                  </a:schemeClr>
                </a:solidFill>
              </a:rPr>
              <a:t>If unable to meet goals, must describe efforts taken to meet</a:t>
            </a:r>
            <a:endParaRPr lang="en-US">
              <a:solidFill>
                <a:schemeClr val="accent5">
                  <a:lumMod val="10000"/>
                </a:schemeClr>
              </a:solidFill>
            </a:endParaRPr>
          </a:p>
          <a:p>
            <a:pPr marL="114300" indent="0" defTabSz="457200">
              <a:buNone/>
            </a:pPr>
            <a:r>
              <a:rPr lang="en-US" sz="1850">
                <a:solidFill>
                  <a:schemeClr val="accent5">
                    <a:lumMod val="10000"/>
                  </a:schemeClr>
                </a:solidFill>
              </a:rPr>
              <a:t>Examples include:</a:t>
            </a:r>
            <a:endParaRPr lang="en-US" sz="1850">
              <a:solidFill>
                <a:schemeClr val="accent5">
                  <a:lumMod val="10000"/>
                </a:schemeClr>
              </a:solidFill>
              <a:cs typeface="Arial"/>
            </a:endParaRPr>
          </a:p>
          <a:p>
            <a:pPr marL="342900" indent="-114300" defTabSz="457200"/>
            <a:r>
              <a:rPr lang="en-US" sz="1850">
                <a:solidFill>
                  <a:schemeClr val="accent5">
                    <a:lumMod val="10000"/>
                  </a:schemeClr>
                </a:solidFill>
              </a:rPr>
              <a:t>Held job fairs</a:t>
            </a:r>
            <a:endParaRPr lang="en-US" sz="1850">
              <a:solidFill>
                <a:schemeClr val="accent5">
                  <a:lumMod val="10000"/>
                </a:schemeClr>
              </a:solidFill>
              <a:cs typeface="Arial"/>
            </a:endParaRPr>
          </a:p>
          <a:p>
            <a:pPr marL="342900" indent="-114300" defTabSz="457200"/>
            <a:r>
              <a:rPr lang="en-US" sz="1850">
                <a:solidFill>
                  <a:schemeClr val="accent5">
                    <a:lumMod val="10000"/>
                  </a:schemeClr>
                </a:solidFill>
              </a:rPr>
              <a:t>Conducted on-the job training</a:t>
            </a:r>
            <a:endParaRPr lang="en-US" sz="1850">
              <a:solidFill>
                <a:schemeClr val="accent5">
                  <a:lumMod val="10000"/>
                </a:schemeClr>
              </a:solidFill>
              <a:cs typeface="Arial"/>
            </a:endParaRPr>
          </a:p>
          <a:p>
            <a:pPr marL="342900" indent="-114300" defTabSz="457200"/>
            <a:r>
              <a:rPr lang="en-US" sz="1850">
                <a:solidFill>
                  <a:schemeClr val="accent5">
                    <a:lumMod val="10000"/>
                  </a:schemeClr>
                </a:solidFill>
              </a:rPr>
              <a:t>Outreach efforts to public housing residents</a:t>
            </a:r>
            <a:endParaRPr lang="en-US" sz="1850">
              <a:solidFill>
                <a:schemeClr val="accent5">
                  <a:lumMod val="10000"/>
                </a:schemeClr>
              </a:solidFill>
              <a:cs typeface="Arial"/>
            </a:endParaRPr>
          </a:p>
          <a:p>
            <a:pPr marL="342900" indent="-114300" defTabSz="457200"/>
            <a:r>
              <a:rPr lang="en-US" sz="1850">
                <a:solidFill>
                  <a:schemeClr val="accent5">
                    <a:lumMod val="10000"/>
                  </a:schemeClr>
                </a:solidFill>
              </a:rPr>
              <a:t>Connected residents with supportive services</a:t>
            </a:r>
            <a:endParaRPr lang="en-US" sz="1850">
              <a:solidFill>
                <a:schemeClr val="accent5">
                  <a:lumMod val="10000"/>
                </a:schemeClr>
              </a:solidFill>
              <a:cs typeface="Arial"/>
            </a:endParaRPr>
          </a:p>
          <a:p>
            <a:pPr marL="342900" indent="-114300" defTabSz="457200"/>
            <a:r>
              <a:rPr lang="en-US" sz="1850">
                <a:solidFill>
                  <a:schemeClr val="accent5">
                    <a:lumMod val="10000"/>
                  </a:schemeClr>
                </a:solidFill>
              </a:rPr>
              <a:t>Helped residence apply for technical training</a:t>
            </a:r>
            <a:endParaRPr lang="en-US" sz="1850">
              <a:solidFill>
                <a:schemeClr val="accent5">
                  <a:lumMod val="10000"/>
                </a:schemeClr>
              </a:solidFill>
              <a:cs typeface="Arial"/>
            </a:endParaRPr>
          </a:p>
          <a:p>
            <a:pPr marL="342900" indent="-114300" defTabSz="457200"/>
            <a:r>
              <a:rPr lang="en-US" sz="1850">
                <a:solidFill>
                  <a:schemeClr val="accent5">
                    <a:lumMod val="10000"/>
                  </a:schemeClr>
                </a:solidFill>
              </a:rPr>
              <a:t>Provided technical assistance to Section 3 Businesses</a:t>
            </a:r>
            <a:endParaRPr lang="en-US" sz="1850">
              <a:solidFill>
                <a:schemeClr val="accent5">
                  <a:lumMod val="10000"/>
                </a:schemeClr>
              </a:solidFill>
              <a:cs typeface="Arial"/>
            </a:endParaRPr>
          </a:p>
        </p:txBody>
      </p:sp>
      <p:grpSp>
        <p:nvGrpSpPr>
          <p:cNvPr id="4" name="Group 3">
            <a:extLst>
              <a:ext uri="{FF2B5EF4-FFF2-40B4-BE49-F238E27FC236}">
                <a16:creationId xmlns:a16="http://schemas.microsoft.com/office/drawing/2014/main" id="{59E677E8-E343-1F29-D828-EFB71625F47E}"/>
              </a:ext>
            </a:extLst>
          </p:cNvPr>
          <p:cNvGrpSpPr/>
          <p:nvPr/>
        </p:nvGrpSpPr>
        <p:grpSpPr>
          <a:xfrm>
            <a:off x="695172" y="1947044"/>
            <a:ext cx="6017941" cy="3671646"/>
            <a:chOff x="1390343" y="5074636"/>
            <a:chExt cx="12035882" cy="7343291"/>
          </a:xfrm>
        </p:grpSpPr>
        <p:pic>
          <p:nvPicPr>
            <p:cNvPr id="5" name="Picture 5">
              <a:extLst>
                <a:ext uri="{FF2B5EF4-FFF2-40B4-BE49-F238E27FC236}">
                  <a16:creationId xmlns:a16="http://schemas.microsoft.com/office/drawing/2014/main" id="{327A531C-BC31-2FA2-725D-9F3942B6EB85}"/>
                </a:ext>
              </a:extLst>
            </p:cNvPr>
            <p:cNvPicPr>
              <a:picLocks noChangeAspect="1"/>
            </p:cNvPicPr>
            <p:nvPr/>
          </p:nvPicPr>
          <p:blipFill>
            <a:blip r:embed="rId3"/>
            <a:stretch>
              <a:fillRect/>
            </a:stretch>
          </p:blipFill>
          <p:spPr>
            <a:xfrm>
              <a:off x="1390343" y="5912810"/>
              <a:ext cx="12035882" cy="6505117"/>
            </a:xfrm>
            <a:prstGeom prst="rect">
              <a:avLst/>
            </a:prstGeom>
          </p:spPr>
        </p:pic>
        <p:sp>
          <p:nvSpPr>
            <p:cNvPr id="6" name="TextBox 5">
              <a:extLst>
                <a:ext uri="{FF2B5EF4-FFF2-40B4-BE49-F238E27FC236}">
                  <a16:creationId xmlns:a16="http://schemas.microsoft.com/office/drawing/2014/main" id="{1C7C81BE-1584-63EF-3204-35792AFCE521}"/>
                </a:ext>
              </a:extLst>
            </p:cNvPr>
            <p:cNvSpPr txBox="1"/>
            <p:nvPr/>
          </p:nvSpPr>
          <p:spPr>
            <a:xfrm>
              <a:off x="2215953" y="5074636"/>
              <a:ext cx="10384664" cy="523220"/>
            </a:xfrm>
            <a:prstGeom prst="rect">
              <a:avLst/>
            </a:prstGeom>
            <a:noFill/>
            <a:ln>
              <a:solidFill>
                <a:schemeClr val="accent1"/>
              </a:solidFill>
            </a:ln>
          </p:spPr>
          <p:txBody>
            <a:bodyPr rot="0" spcFirstLastPara="0" vertOverflow="overflow" horzOverflow="overflow" vert="horz" wrap="square" lIns="45720" tIns="22860" rIns="45720" bIns="22860" numCol="1" spcCol="0" rtlCol="0" fromWordArt="0" anchor="t" anchorCtr="0" forceAA="0" compatLnSpc="1">
              <a:prstTxWarp prst="textNoShape">
                <a:avLst/>
              </a:prstTxWarp>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5">
                      <a:lumMod val="10000"/>
                    </a:schemeClr>
                  </a:solidFill>
                  <a:effectLst/>
                  <a:uLnTx/>
                  <a:uFillTx/>
                  <a:latin typeface="Arial" panose="020B0604020202020204"/>
                  <a:ea typeface="+mn-ea"/>
                  <a:cs typeface="+mn-cs"/>
                </a:rPr>
                <a:t>QUARTERLY EXPENDITURES AND PROGRESS REPORT</a:t>
              </a:r>
            </a:p>
          </p:txBody>
        </p:sp>
      </p:grpSp>
    </p:spTree>
    <p:extLst>
      <p:ext uri="{BB962C8B-B14F-4D97-AF65-F5344CB8AC3E}">
        <p14:creationId xmlns:p14="http://schemas.microsoft.com/office/powerpoint/2010/main" val="42264494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0EF9285-55E0-8187-747E-EB364CB998D7}"/>
              </a:ext>
            </a:extLst>
          </p:cNvPr>
          <p:cNvSpPr>
            <a:spLocks noGrp="1"/>
          </p:cNvSpPr>
          <p:nvPr>
            <p:ph idx="1"/>
          </p:nvPr>
        </p:nvSpPr>
        <p:spPr/>
        <p:txBody>
          <a:bodyPr>
            <a:normAutofit lnSpcReduction="10000"/>
          </a:bodyPr>
          <a:lstStyle/>
          <a:p>
            <a:pPr defTabSz="457200">
              <a:defRPr/>
            </a:pPr>
            <a:r>
              <a:rPr lang="en-US">
                <a:solidFill>
                  <a:schemeClr val="accent5">
                    <a:lumMod val="10000"/>
                  </a:schemeClr>
                </a:solidFill>
              </a:rPr>
              <a:t>Section 3 Solicitation Package: </a:t>
            </a:r>
          </a:p>
          <a:p>
            <a:pPr marL="274320" indent="0" defTabSz="457200">
              <a:buNone/>
              <a:defRPr/>
            </a:pPr>
            <a:r>
              <a:rPr lang="en-US">
                <a:solidFill>
                  <a:schemeClr val="accent5">
                    <a:lumMod val="10000"/>
                  </a:schemeClr>
                </a:solidFill>
                <a:ea typeface="Calibri"/>
                <a:cs typeface="Arial" panose="020B0604020202020204"/>
                <a:hlinkClick r:id="rId3">
                  <a:extLst>
                    <a:ext uri="{A12FA001-AC4F-418D-AE19-62706E023703}">
                      <ahyp:hlinkClr xmlns:ahyp="http://schemas.microsoft.com/office/drawing/2018/hyperlinkcolor" val="tx"/>
                    </a:ext>
                  </a:extLst>
                </a:hlinkClick>
              </a:rPr>
              <a:t>https://dca.georgia.gov/financing-tools/infrastructure/community-development-block-grants-cdbg/compliance-administration-0</a:t>
            </a:r>
            <a:r>
              <a:rPr lang="en-US">
                <a:solidFill>
                  <a:schemeClr val="accent5">
                    <a:lumMod val="10000"/>
                  </a:schemeClr>
                </a:solidFill>
                <a:ea typeface="Calibri"/>
                <a:cs typeface="Arial" panose="020B0604020202020204"/>
              </a:rPr>
              <a:t> &amp; Appendix 2</a:t>
            </a:r>
            <a:r>
              <a:rPr lang="en-US" sz="1600">
                <a:solidFill>
                  <a:schemeClr val="accent5">
                    <a:lumMod val="10000"/>
                  </a:schemeClr>
                </a:solidFill>
                <a:ea typeface="Calibri"/>
                <a:cs typeface="Arial" panose="020B0604020202020204"/>
              </a:rPr>
              <a:t> </a:t>
            </a:r>
            <a:endParaRPr lang="en-US" sz="1600">
              <a:solidFill>
                <a:schemeClr val="accent5">
                  <a:lumMod val="10000"/>
                </a:schemeClr>
              </a:solidFill>
              <a:cs typeface="Arial"/>
            </a:endParaRPr>
          </a:p>
          <a:p>
            <a:pPr defTabSz="457200">
              <a:lnSpc>
                <a:spcPct val="100000"/>
              </a:lnSpc>
              <a:spcBef>
                <a:spcPct val="20000"/>
              </a:spcBef>
              <a:defRPr/>
            </a:pPr>
            <a:endParaRPr lang="en-US">
              <a:solidFill>
                <a:schemeClr val="accent5">
                  <a:lumMod val="10000"/>
                </a:schemeClr>
              </a:solidFill>
            </a:endParaRPr>
          </a:p>
          <a:p>
            <a:pPr defTabSz="457200">
              <a:defRPr/>
            </a:pPr>
            <a:r>
              <a:rPr lang="en-US">
                <a:solidFill>
                  <a:schemeClr val="accent5">
                    <a:lumMod val="10000"/>
                  </a:schemeClr>
                </a:solidFill>
              </a:rPr>
              <a:t>Section 3 New Rule: </a:t>
            </a:r>
            <a:r>
              <a:rPr lang="en-US">
                <a:solidFill>
                  <a:schemeClr val="accent5">
                    <a:lumMod val="10000"/>
                  </a:schemeClr>
                </a:solidFill>
                <a:ea typeface="Calibri"/>
                <a:cs typeface="Arial" panose="020B0604020202020204"/>
                <a:hlinkClick r:id="rId4">
                  <a:extLst>
                    <a:ext uri="{A12FA001-AC4F-418D-AE19-62706E023703}">
                      <ahyp:hlinkClr xmlns:ahyp="http://schemas.microsoft.com/office/drawing/2018/hyperlinkcolor" val="tx"/>
                    </a:ext>
                  </a:extLst>
                </a:hlinkClick>
              </a:rPr>
              <a:t>Federal Register</a:t>
            </a:r>
            <a:endParaRPr lang="en-US">
              <a:solidFill>
                <a:schemeClr val="accent5">
                  <a:lumMod val="10000"/>
                </a:schemeClr>
              </a:solidFill>
              <a:ea typeface="Calibri"/>
              <a:cs typeface="Arial" panose="020B0604020202020204"/>
            </a:endParaRPr>
          </a:p>
          <a:p>
            <a:pPr defTabSz="457200">
              <a:lnSpc>
                <a:spcPct val="100000"/>
              </a:lnSpc>
              <a:spcBef>
                <a:spcPct val="20000"/>
              </a:spcBef>
              <a:defRPr/>
            </a:pPr>
            <a:endParaRPr lang="en-US">
              <a:solidFill>
                <a:schemeClr val="accent5">
                  <a:lumMod val="10000"/>
                </a:schemeClr>
              </a:solidFill>
            </a:endParaRPr>
          </a:p>
          <a:p>
            <a:pPr defTabSz="457200">
              <a:defRPr/>
            </a:pPr>
            <a:r>
              <a:rPr lang="en-US">
                <a:solidFill>
                  <a:schemeClr val="accent5">
                    <a:lumMod val="10000"/>
                  </a:schemeClr>
                </a:solidFill>
              </a:rPr>
              <a:t>HUD’s Website: </a:t>
            </a:r>
            <a:r>
              <a:rPr lang="en-US" u="sng">
                <a:solidFill>
                  <a:schemeClr val="accent5">
                    <a:lumMod val="10000"/>
                  </a:schemeClr>
                </a:solidFill>
                <a:hlinkClick r:id="rId5">
                  <a:extLst>
                    <a:ext uri="{A12FA001-AC4F-418D-AE19-62706E023703}">
                      <ahyp:hlinkClr xmlns:ahyp="http://schemas.microsoft.com/office/drawing/2018/hyperlinkcolor" val="tx"/>
                    </a:ext>
                  </a:extLst>
                </a:hlinkClick>
              </a:rPr>
              <a:t>https://www.hud.gov/</a:t>
            </a:r>
            <a:endParaRPr lang="en-US" u="sng">
              <a:solidFill>
                <a:schemeClr val="accent5">
                  <a:lumMod val="10000"/>
                </a:schemeClr>
              </a:solidFill>
              <a:cs typeface="Arial"/>
            </a:endParaRPr>
          </a:p>
          <a:p>
            <a:pPr defTabSz="457200">
              <a:lnSpc>
                <a:spcPct val="100000"/>
              </a:lnSpc>
              <a:spcBef>
                <a:spcPct val="20000"/>
              </a:spcBef>
              <a:defRPr/>
            </a:pPr>
            <a:endParaRPr lang="en-US" u="sng">
              <a:solidFill>
                <a:schemeClr val="accent5">
                  <a:lumMod val="10000"/>
                </a:schemeClr>
              </a:solidFill>
              <a:cs typeface="Arial"/>
            </a:endParaRPr>
          </a:p>
          <a:p>
            <a:pPr defTabSz="457200">
              <a:defRPr/>
            </a:pPr>
            <a:r>
              <a:rPr lang="en-US">
                <a:solidFill>
                  <a:schemeClr val="accent5">
                    <a:lumMod val="10000"/>
                  </a:schemeClr>
                </a:solidFill>
                <a:cs typeface="Arial"/>
              </a:rPr>
              <a:t>Section 3 Guidebook: </a:t>
            </a:r>
            <a:r>
              <a:rPr lang="en-US" u="sng">
                <a:solidFill>
                  <a:schemeClr val="accent5">
                    <a:lumMod val="10000"/>
                  </a:schemeClr>
                </a:solidFill>
                <a:hlinkClick r:id="rId6">
                  <a:extLst>
                    <a:ext uri="{A12FA001-AC4F-418D-AE19-62706E023703}">
                      <ahyp:hlinkClr xmlns:ahyp="http://schemas.microsoft.com/office/drawing/2018/hyperlinkcolor" val="tx"/>
                    </a:ext>
                  </a:extLst>
                </a:hlinkClick>
              </a:rPr>
              <a:t>https://www.hudexchange.info/programs/section-3/section-3-guidebook/welcome/</a:t>
            </a:r>
            <a:endParaRPr lang="en-US" u="sng">
              <a:solidFill>
                <a:schemeClr val="accent5">
                  <a:lumMod val="10000"/>
                </a:schemeClr>
              </a:solidFill>
            </a:endParaRPr>
          </a:p>
          <a:p>
            <a:pPr defTabSz="457200">
              <a:lnSpc>
                <a:spcPct val="100000"/>
              </a:lnSpc>
              <a:spcBef>
                <a:spcPct val="20000"/>
              </a:spcBef>
              <a:defRPr/>
            </a:pPr>
            <a:endParaRPr lang="en-US">
              <a:solidFill>
                <a:schemeClr val="accent5">
                  <a:lumMod val="10000"/>
                </a:schemeClr>
              </a:solidFill>
            </a:endParaRPr>
          </a:p>
          <a:p>
            <a:pPr defTabSz="457200">
              <a:defRPr/>
            </a:pPr>
            <a:r>
              <a:rPr lang="en-US">
                <a:solidFill>
                  <a:schemeClr val="accent5">
                    <a:lumMod val="10000"/>
                  </a:schemeClr>
                </a:solidFill>
              </a:rPr>
              <a:t>Income Limits: </a:t>
            </a:r>
            <a:r>
              <a:rPr lang="en-US">
                <a:solidFill>
                  <a:schemeClr val="accent5">
                    <a:lumMod val="10000"/>
                  </a:schemeClr>
                </a:solidFill>
                <a:hlinkClick r:id="rId7">
                  <a:extLst>
                    <a:ext uri="{A12FA001-AC4F-418D-AE19-62706E023703}">
                      <ahyp:hlinkClr xmlns:ahyp="http://schemas.microsoft.com/office/drawing/2018/hyperlinkcolor" val="tx"/>
                    </a:ext>
                  </a:extLst>
                </a:hlinkClick>
              </a:rPr>
              <a:t>https://www.huduser.gov/portal/datasets/il.html</a:t>
            </a:r>
            <a:r>
              <a:rPr lang="en-US">
                <a:solidFill>
                  <a:schemeClr val="accent5">
                    <a:lumMod val="10000"/>
                  </a:schemeClr>
                </a:solidFill>
              </a:rPr>
              <a:t> </a:t>
            </a:r>
            <a:endParaRPr lang="en-US">
              <a:solidFill>
                <a:schemeClr val="accent5">
                  <a:lumMod val="10000"/>
                </a:schemeClr>
              </a:solidFill>
              <a:cs typeface="Arial" panose="020B0604020202020204"/>
            </a:endParaRPr>
          </a:p>
        </p:txBody>
      </p:sp>
      <p:sp>
        <p:nvSpPr>
          <p:cNvPr id="3" name="Title 2">
            <a:extLst>
              <a:ext uri="{FF2B5EF4-FFF2-40B4-BE49-F238E27FC236}">
                <a16:creationId xmlns:a16="http://schemas.microsoft.com/office/drawing/2014/main" id="{6629A6BA-B176-373B-A19A-08625D1AA0C0}"/>
              </a:ext>
            </a:extLst>
          </p:cNvPr>
          <p:cNvSpPr>
            <a:spLocks noGrp="1"/>
          </p:cNvSpPr>
          <p:nvPr>
            <p:ph type="title"/>
          </p:nvPr>
        </p:nvSpPr>
        <p:spPr/>
        <p:txBody>
          <a:bodyPr>
            <a:normAutofit/>
          </a:bodyPr>
          <a:lstStyle/>
          <a:p>
            <a:pPr algn="ctr"/>
            <a:r>
              <a:rPr lang="en-US">
                <a:solidFill>
                  <a:schemeClr val="accent5">
                    <a:lumMod val="10000"/>
                  </a:schemeClr>
                </a:solidFill>
                <a:latin typeface="Arial" panose="020B0604020202020204" pitchFamily="34" charset="0"/>
                <a:cs typeface="Arial" panose="020B0604020202020204" pitchFamily="34" charset="0"/>
              </a:rPr>
              <a:t>Section 3 Resources</a:t>
            </a:r>
            <a:endParaRPr lang="en-US"/>
          </a:p>
        </p:txBody>
      </p:sp>
    </p:spTree>
    <p:extLst>
      <p:ext uri="{BB962C8B-B14F-4D97-AF65-F5344CB8AC3E}">
        <p14:creationId xmlns:p14="http://schemas.microsoft.com/office/powerpoint/2010/main" val="36118633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raft drawing of a floor plan">
            <a:extLst>
              <a:ext uri="{FF2B5EF4-FFF2-40B4-BE49-F238E27FC236}">
                <a16:creationId xmlns:a16="http://schemas.microsoft.com/office/drawing/2014/main" id="{FC775015-7C0B-303F-211C-DEBC5815708A}"/>
              </a:ext>
            </a:extLst>
          </p:cNvPr>
          <p:cNvPicPr>
            <a:picLocks noChangeAspect="1"/>
          </p:cNvPicPr>
          <p:nvPr/>
        </p:nvPicPr>
        <p:blipFill>
          <a:blip r:embed="rId3"/>
          <a:stretch>
            <a:fillRect/>
          </a:stretch>
        </p:blipFill>
        <p:spPr>
          <a:xfrm>
            <a:off x="384108" y="375189"/>
            <a:ext cx="11423784" cy="6107625"/>
          </a:xfrm>
          <a:prstGeom prst="rect">
            <a:avLst/>
          </a:prstGeom>
          <a:ln>
            <a:noFill/>
          </a:ln>
          <a:effectLst>
            <a:softEdge rad="112500"/>
          </a:effectLst>
        </p:spPr>
      </p:pic>
      <p:sp>
        <p:nvSpPr>
          <p:cNvPr id="21" name="TextBox 20"/>
          <p:cNvSpPr txBox="1"/>
          <p:nvPr/>
        </p:nvSpPr>
        <p:spPr>
          <a:xfrm>
            <a:off x="1316271" y="1819384"/>
            <a:ext cx="7601053" cy="2631490"/>
          </a:xfrm>
          <a:prstGeom prst="rect">
            <a:avLst/>
          </a:prstGeom>
          <a:noFill/>
        </p:spPr>
        <p:txBody>
          <a:bodyPr wrap="square" lIns="91440" tIns="45720" rIns="91440" bIns="45720" rtlCol="0" anchor="t">
            <a:spAutoFit/>
          </a:bodyPr>
          <a:lstStyle/>
          <a:p>
            <a:pPr marL="457200" indent="-457200" defTabSz="228589">
              <a:buClr>
                <a:srgbClr val="8DC63F"/>
              </a:buClr>
              <a:buFont typeface="Wingdings" panose="05000000000000000000" pitchFamily="2" charset="2"/>
              <a:buChar char="§"/>
            </a:pPr>
            <a:r>
              <a:rPr lang="en-US" sz="3300" b="1" kern="0">
                <a:solidFill>
                  <a:schemeClr val="accent5">
                    <a:lumMod val="10000"/>
                  </a:schemeClr>
                </a:solidFill>
                <a:latin typeface="Arial" panose="020B0604020202020204"/>
                <a:ea typeface="Nunito" charset="0"/>
                <a:cs typeface="Nunito" charset="0"/>
              </a:rPr>
              <a:t>Standards</a:t>
            </a:r>
            <a:endParaRPr lang="en-US" b="1">
              <a:solidFill>
                <a:schemeClr val="accent5">
                  <a:lumMod val="10000"/>
                </a:schemeClr>
              </a:solidFill>
              <a:cs typeface="Arial"/>
            </a:endParaRPr>
          </a:p>
          <a:p>
            <a:pPr marL="457200" indent="-457200" defTabSz="228589">
              <a:buClr>
                <a:srgbClr val="8DC63F"/>
              </a:buClr>
              <a:buFont typeface="Wingdings" panose="05000000000000000000" pitchFamily="2" charset="2"/>
              <a:buChar char="§"/>
            </a:pPr>
            <a:r>
              <a:rPr lang="en-US" sz="3300" b="1" kern="0">
                <a:solidFill>
                  <a:schemeClr val="accent5">
                    <a:lumMod val="10000"/>
                  </a:schemeClr>
                </a:solidFill>
                <a:latin typeface="Arial" panose="020B0604020202020204"/>
                <a:ea typeface="Nunito" charset="0"/>
                <a:cs typeface="Nunito" charset="0"/>
              </a:rPr>
              <a:t>Methods</a:t>
            </a:r>
          </a:p>
          <a:p>
            <a:pPr marL="457200" indent="-457200" defTabSz="228589">
              <a:buClr>
                <a:srgbClr val="8DC63F"/>
              </a:buClr>
              <a:buFont typeface="Wingdings" panose="05000000000000000000" pitchFamily="2" charset="2"/>
              <a:buChar char="§"/>
            </a:pPr>
            <a:r>
              <a:rPr lang="en-US" sz="3300" b="1" kern="0">
                <a:solidFill>
                  <a:schemeClr val="accent5">
                    <a:lumMod val="10000"/>
                  </a:schemeClr>
                </a:solidFill>
                <a:latin typeface="Arial" panose="020B0604020202020204"/>
                <a:ea typeface="Nunito" charset="0"/>
                <a:cs typeface="Nunito" charset="0"/>
              </a:rPr>
              <a:t>Sole Source Requirements</a:t>
            </a:r>
          </a:p>
          <a:p>
            <a:pPr marL="457200" indent="-457200" defTabSz="228589">
              <a:buClr>
                <a:srgbClr val="8DC63F"/>
              </a:buClr>
              <a:buFont typeface="Wingdings" panose="05000000000000000000" pitchFamily="2" charset="2"/>
              <a:buChar char="§"/>
            </a:pPr>
            <a:r>
              <a:rPr lang="en-US" sz="3300" b="1" kern="0">
                <a:solidFill>
                  <a:schemeClr val="accent5">
                    <a:lumMod val="10000"/>
                  </a:schemeClr>
                </a:solidFill>
                <a:latin typeface="Arial" panose="020B0604020202020204"/>
                <a:ea typeface="Nunito" charset="0"/>
                <a:cs typeface="Nunito" charset="0"/>
              </a:rPr>
              <a:t>Contract Requirements</a:t>
            </a:r>
          </a:p>
          <a:p>
            <a:pPr marL="428605" indent="-428605" defTabSz="228589">
              <a:buClr>
                <a:srgbClr val="8DC63F"/>
              </a:buClr>
              <a:buFont typeface="Wingdings" panose="05000000000000000000" pitchFamily="2" charset="2"/>
              <a:buChar char="ü"/>
            </a:pPr>
            <a:endParaRPr lang="en-US" sz="3300" kern="0">
              <a:solidFill>
                <a:schemeClr val="accent5">
                  <a:lumMod val="10000"/>
                </a:schemeClr>
              </a:solidFill>
              <a:latin typeface="Arial" panose="020B0604020202020204"/>
              <a:ea typeface="Nunito" charset="0"/>
              <a:cs typeface="Nunito" charset="0"/>
            </a:endParaRPr>
          </a:p>
        </p:txBody>
      </p:sp>
      <p:sp>
        <p:nvSpPr>
          <p:cNvPr id="2" name="Title 1">
            <a:extLst>
              <a:ext uri="{FF2B5EF4-FFF2-40B4-BE49-F238E27FC236}">
                <a16:creationId xmlns:a16="http://schemas.microsoft.com/office/drawing/2014/main" id="{C9C06718-4772-49E3-80D4-4B5A20C9C887}"/>
              </a:ext>
            </a:extLst>
          </p:cNvPr>
          <p:cNvSpPr>
            <a:spLocks noGrp="1"/>
          </p:cNvSpPr>
          <p:nvPr>
            <p:ph type="title" idx="4294967295"/>
          </p:nvPr>
        </p:nvSpPr>
        <p:spPr>
          <a:xfrm>
            <a:off x="838569" y="338979"/>
            <a:ext cx="10514862" cy="1013548"/>
          </a:xfrm>
        </p:spPr>
        <p:txBody>
          <a:bodyPr>
            <a:normAutofit/>
          </a:bodyPr>
          <a:lstStyle/>
          <a:p>
            <a:pPr algn="ctr"/>
            <a:r>
              <a:rPr lang="en-US">
                <a:solidFill>
                  <a:schemeClr val="accent5">
                    <a:lumMod val="10000"/>
                  </a:schemeClr>
                </a:solidFill>
                <a:latin typeface="+mn-lt"/>
              </a:rPr>
              <a:t>Procurement</a:t>
            </a:r>
          </a:p>
        </p:txBody>
      </p:sp>
    </p:spTree>
    <p:extLst>
      <p:ext uri="{BB962C8B-B14F-4D97-AF65-F5344CB8AC3E}">
        <p14:creationId xmlns:p14="http://schemas.microsoft.com/office/powerpoint/2010/main" val="27075606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05" y="4953"/>
            <a:ext cx="12183195" cy="6853047"/>
          </a:xfrm>
          <a:custGeom>
            <a:avLst/>
            <a:gdLst/>
            <a:ahLst/>
            <a:cxnLst/>
            <a:rect l="l" t="t" r="r" b="b"/>
            <a:pathLst>
              <a:path w="18274792" h="10279571">
                <a:moveTo>
                  <a:pt x="0" y="0"/>
                </a:moveTo>
                <a:lnTo>
                  <a:pt x="18274792" y="0"/>
                </a:lnTo>
                <a:lnTo>
                  <a:pt x="18274792" y="10279571"/>
                </a:lnTo>
                <a:lnTo>
                  <a:pt x="0" y="10279571"/>
                </a:lnTo>
                <a:lnTo>
                  <a:pt x="0" y="0"/>
                </a:lnTo>
                <a:close/>
              </a:path>
            </a:pathLst>
          </a:custGeom>
          <a:blipFill>
            <a:blip r:embed="rId3"/>
            <a:stretch>
              <a:fillRect/>
            </a:stretch>
          </a:blipFill>
        </p:spPr>
        <p:txBody>
          <a:bodyPr/>
          <a:lstStyle/>
          <a:p>
            <a:endParaRPr lang="en-US"/>
          </a:p>
        </p:txBody>
      </p:sp>
      <p:sp>
        <p:nvSpPr>
          <p:cNvPr id="8" name="Title 1">
            <a:extLst>
              <a:ext uri="{FF2B5EF4-FFF2-40B4-BE49-F238E27FC236}">
                <a16:creationId xmlns:a16="http://schemas.microsoft.com/office/drawing/2014/main" id="{63DD838F-6E8B-E271-92F7-0BFF8BC94322}"/>
              </a:ext>
            </a:extLst>
          </p:cNvPr>
          <p:cNvSpPr txBox="1">
            <a:spLocks/>
          </p:cNvSpPr>
          <p:nvPr/>
        </p:nvSpPr>
        <p:spPr>
          <a:xfrm>
            <a:off x="1124744" y="424615"/>
            <a:ext cx="9942513" cy="850733"/>
          </a:xfrm>
        </p:spPr>
        <p:txBody>
          <a:bodyPr vert="horz" lIns="45720" tIns="22860" rIns="45720" bIns="2286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marR="0" lvl="0" indent="0" defTabSz="457200" fontAlgn="auto">
              <a:lnSpc>
                <a:spcPct val="90000"/>
              </a:lnSpc>
              <a:spcAft>
                <a:spcPts val="0"/>
              </a:spcAft>
              <a:buClrTx/>
              <a:buSzTx/>
              <a:tabLst/>
              <a:defRPr/>
            </a:pPr>
            <a:r>
              <a:rPr lang="en-US" sz="4000" b="1">
                <a:solidFill>
                  <a:schemeClr val="accent5">
                    <a:lumMod val="10000"/>
                  </a:schemeClr>
                </a:solidFill>
                <a:latin typeface="Arial" panose="020B0604020202020204" pitchFamily="34" charset="0"/>
                <a:cs typeface="Arial" panose="020B0604020202020204" pitchFamily="34" charset="0"/>
              </a:rPr>
              <a:t>Calling all Consultants</a:t>
            </a:r>
          </a:p>
        </p:txBody>
      </p:sp>
      <p:sp>
        <p:nvSpPr>
          <p:cNvPr id="9" name="Text Placeholder 2">
            <a:extLst>
              <a:ext uri="{FF2B5EF4-FFF2-40B4-BE49-F238E27FC236}">
                <a16:creationId xmlns:a16="http://schemas.microsoft.com/office/drawing/2014/main" id="{88D192D3-DD35-2F97-5C68-CF6212116023}"/>
              </a:ext>
            </a:extLst>
          </p:cNvPr>
          <p:cNvSpPr txBox="1">
            <a:spLocks/>
          </p:cNvSpPr>
          <p:nvPr/>
        </p:nvSpPr>
        <p:spPr>
          <a:xfrm>
            <a:off x="848915" y="2197769"/>
            <a:ext cx="10494169" cy="3840163"/>
          </a:xfrm>
        </p:spPr>
        <p:txBody>
          <a:bodyPr vert="horz" lIns="45720" tIns="22860" rIns="45720" bIns="22860" rtlCol="0" anchor="ctr">
            <a:normAutofit/>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228611" marR="0" lvl="0" indent="-114300" algn="l" defTabSz="4572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a:ln>
                <a:noFill/>
              </a:ln>
              <a:solidFill>
                <a:srgbClr val="8A7967"/>
              </a:solidFill>
              <a:effectLst/>
              <a:uLnTx/>
              <a:uFillTx/>
              <a:latin typeface="Arial" panose="020B0604020202020204"/>
              <a:ea typeface="+mn-ea"/>
              <a:cs typeface="+mn-cs"/>
            </a:endParaRPr>
          </a:p>
          <a:p>
            <a:pPr marL="228611" marR="0" lvl="0" indent="-114300" algn="l" defTabSz="4572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a:ln>
                <a:noFill/>
              </a:ln>
              <a:solidFill>
                <a:srgbClr val="8A7967"/>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C18D4599-6CCA-1A3D-7A61-037F5DA5F5D8}"/>
              </a:ext>
            </a:extLst>
          </p:cNvPr>
          <p:cNvSpPr txBox="1"/>
          <p:nvPr/>
        </p:nvSpPr>
        <p:spPr>
          <a:xfrm>
            <a:off x="546100" y="1802398"/>
            <a:ext cx="7512050" cy="3816429"/>
          </a:xfrm>
          <a:prstGeom prst="rect">
            <a:avLst/>
          </a:prstGeom>
          <a:noFill/>
        </p:spPr>
        <p:txBody>
          <a:bodyPr wrap="square" lIns="91440" tIns="45720" rIns="91440" bIns="45720" rtlCol="0" anchor="t">
            <a:spAutoFit/>
          </a:bodyPr>
          <a:lstStyle/>
          <a:p>
            <a:pPr marL="0" marR="0" algn="just">
              <a:spcBef>
                <a:spcPts val="0"/>
              </a:spcBef>
              <a:spcAft>
                <a:spcPts val="0"/>
              </a:spcAft>
            </a:pPr>
            <a:r>
              <a:rPr lang="en-US" sz="2200" b="0" i="0">
                <a:effectLst/>
                <a:highlight>
                  <a:srgbClr val="FFFFFF"/>
                </a:highlight>
                <a:latin typeface="Arial" panose="020B0604020202020204" pitchFamily="34" charset="0"/>
                <a:cs typeface="Arial" panose="020B0604020202020204" pitchFamily="34" charset="0"/>
              </a:rPr>
              <a:t>The CDBG consultants list is provided to local governments to assist in the procurement of professional services, such as; grant administration, grant writing, engineering, and architectural services. </a:t>
            </a:r>
            <a:r>
              <a:rPr lang="en-US" sz="2200" b="0" i="0" u="sng">
                <a:effectLst/>
                <a:highlight>
                  <a:srgbClr val="FFFFFF"/>
                </a:highlight>
                <a:latin typeface="Arial" panose="020B0604020202020204" pitchFamily="34" charset="0"/>
                <a:cs typeface="Arial" panose="020B0604020202020204" pitchFamily="34" charset="0"/>
              </a:rPr>
              <a:t>DCA would like to update its CDBG consultants list and is requesting updated contact information for grant writers and administrators, engineers, architects, and other services providers wishing to be solicited by potential applicants of CDBG funds</a:t>
            </a:r>
            <a:r>
              <a:rPr lang="en-US" sz="2200" b="0" i="0">
                <a:effectLst/>
                <a:highlight>
                  <a:srgbClr val="FFFFFF"/>
                </a:highlight>
                <a:latin typeface="Arial" panose="020B0604020202020204" pitchFamily="34" charset="0"/>
                <a:cs typeface="Arial" panose="020B0604020202020204" pitchFamily="34" charset="0"/>
              </a:rPr>
              <a:t>. Please visit the </a:t>
            </a:r>
            <a:r>
              <a:rPr lang="en-US" sz="2200" b="1" i="0" u="sng">
                <a:effectLst/>
                <a:highlight>
                  <a:srgbClr val="FFFFFF"/>
                </a:highligh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Compliance &amp; Administration</a:t>
            </a:r>
            <a:r>
              <a:rPr lang="en-US" sz="2200" b="0" i="0">
                <a:effectLst/>
                <a:highlight>
                  <a:srgbClr val="FFFFFF"/>
                </a:highlight>
                <a:latin typeface="Arial" panose="020B0604020202020204" pitchFamily="34" charset="0"/>
                <a:cs typeface="Arial" panose="020B0604020202020204" pitchFamily="34" charset="0"/>
              </a:rPr>
              <a:t> section of our website to complete the survey or use the link and QR code below.</a:t>
            </a:r>
          </a:p>
        </p:txBody>
      </p:sp>
      <p:pic>
        <p:nvPicPr>
          <p:cNvPr id="1030" name="Picture 6">
            <a:extLst>
              <a:ext uri="{FF2B5EF4-FFF2-40B4-BE49-F238E27FC236}">
                <a16:creationId xmlns:a16="http://schemas.microsoft.com/office/drawing/2014/main" id="{896CC4EF-F28F-85AF-B29E-E1030EE845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6275" y="1985963"/>
            <a:ext cx="3105150" cy="31146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8C5305-41DE-3322-2229-9D47B544FA9D}"/>
              </a:ext>
            </a:extLst>
          </p:cNvPr>
          <p:cNvSpPr txBox="1"/>
          <p:nvPr/>
        </p:nvSpPr>
        <p:spPr>
          <a:xfrm>
            <a:off x="2913083" y="5718142"/>
            <a:ext cx="6210301" cy="369332"/>
          </a:xfrm>
          <a:prstGeom prst="rect">
            <a:avLst/>
          </a:prstGeom>
          <a:noFill/>
          <a:ln w="57150">
            <a:solidFill>
              <a:srgbClr val="C00000"/>
            </a:solidFill>
            <a:prstDash val="solid"/>
          </a:ln>
        </p:spPr>
        <p:txBody>
          <a:bodyPr wrap="square" rtlCol="0">
            <a:spAutoFit/>
          </a:bodyPr>
          <a:lstStyle/>
          <a:p>
            <a:pPr algn="ctr"/>
            <a:r>
              <a:rPr lang="en-US" b="1">
                <a:solidFill>
                  <a:srgbClr val="8A7967"/>
                </a:solidFill>
                <a:latin typeface="Georgia" panose="02040502050405020303" pitchFamily="18" charset="0"/>
                <a:hlinkClick r:id="rId6"/>
              </a:rPr>
              <a:t>List of Consultants for Interested Applicants</a:t>
            </a:r>
            <a:endParaRPr lang="en-US" b="1">
              <a:solidFill>
                <a:srgbClr val="8A7967"/>
              </a:solidFill>
              <a:latin typeface="Georgia" panose="02040502050405020303" pitchFamily="18" charset="0"/>
            </a:endParaRPr>
          </a:p>
        </p:txBody>
      </p:sp>
    </p:spTree>
    <p:extLst>
      <p:ext uri="{BB962C8B-B14F-4D97-AF65-F5344CB8AC3E}">
        <p14:creationId xmlns:p14="http://schemas.microsoft.com/office/powerpoint/2010/main" val="2723073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1864" y="534665"/>
            <a:ext cx="10762573" cy="626052"/>
          </a:xfrm>
          <a:prstGeom prst="rect">
            <a:avLst/>
          </a:prstGeom>
        </p:spPr>
        <p:txBody>
          <a:bodyPr vert="horz" wrap="square" lIns="0" tIns="10397" rIns="0" bIns="0" rtlCol="0" anchor="ctr">
            <a:spAutoFit/>
          </a:bodyPr>
          <a:lstStyle/>
          <a:p>
            <a:pPr marL="7620" algn="ctr">
              <a:lnSpc>
                <a:spcPct val="100000"/>
              </a:lnSpc>
              <a:spcBef>
                <a:spcPts val="82"/>
              </a:spcBef>
            </a:pPr>
            <a:r>
              <a:rPr>
                <a:latin typeface="+mn-lt"/>
              </a:rPr>
              <a:t>Procurement</a:t>
            </a:r>
            <a:r>
              <a:rPr b="0" spc="-27">
                <a:latin typeface="Arial"/>
                <a:cs typeface="Arial"/>
              </a:rPr>
              <a:t> </a:t>
            </a:r>
            <a:r>
              <a:rPr spc="-6">
                <a:latin typeface="Arial"/>
                <a:cs typeface="Arial"/>
              </a:rPr>
              <a:t>Standards</a:t>
            </a:r>
            <a:endParaRPr lang="en-US">
              <a:latin typeface="Arial"/>
              <a:cs typeface="Arial"/>
            </a:endParaRPr>
          </a:p>
        </p:txBody>
      </p:sp>
      <p:sp>
        <p:nvSpPr>
          <p:cNvPr id="3" name="object 3"/>
          <p:cNvSpPr txBox="1"/>
          <p:nvPr/>
        </p:nvSpPr>
        <p:spPr>
          <a:xfrm>
            <a:off x="681865" y="1430238"/>
            <a:ext cx="10647035" cy="4759739"/>
          </a:xfrm>
          <a:prstGeom prst="rect">
            <a:avLst/>
          </a:prstGeom>
        </p:spPr>
        <p:txBody>
          <a:bodyPr vert="horz" wrap="square" lIns="0" tIns="9627" rIns="0" bIns="0" rtlCol="0" anchor="t">
            <a:spAutoFit/>
          </a:bodyPr>
          <a:lstStyle/>
          <a:p>
            <a:pPr marL="7701" defTabSz="554492">
              <a:spcBef>
                <a:spcPts val="76"/>
              </a:spcBef>
            </a:pPr>
            <a:r>
              <a:rPr kern="0">
                <a:cs typeface="Georgia"/>
              </a:rPr>
              <a:t>DCA’s</a:t>
            </a:r>
            <a:r>
              <a:rPr kern="0" spc="-6">
                <a:cs typeface="Georgia"/>
              </a:rPr>
              <a:t> </a:t>
            </a:r>
            <a:r>
              <a:rPr kern="0">
                <a:cs typeface="Georgia"/>
              </a:rPr>
              <a:t>procurement</a:t>
            </a:r>
            <a:r>
              <a:rPr kern="0" spc="-6">
                <a:cs typeface="Georgia"/>
              </a:rPr>
              <a:t> </a:t>
            </a:r>
            <a:r>
              <a:rPr kern="0">
                <a:cs typeface="Georgia"/>
              </a:rPr>
              <a:t>policies</a:t>
            </a:r>
            <a:r>
              <a:rPr kern="0" spc="-6">
                <a:cs typeface="Georgia"/>
              </a:rPr>
              <a:t> </a:t>
            </a:r>
            <a:r>
              <a:rPr kern="0">
                <a:cs typeface="Georgia"/>
              </a:rPr>
              <a:t>and</a:t>
            </a:r>
            <a:r>
              <a:rPr kern="0" spc="-9">
                <a:cs typeface="Georgia"/>
              </a:rPr>
              <a:t> </a:t>
            </a:r>
            <a:r>
              <a:rPr kern="0">
                <a:cs typeface="Georgia"/>
              </a:rPr>
              <a:t>procedures</a:t>
            </a:r>
            <a:r>
              <a:rPr kern="0" spc="-9">
                <a:cs typeface="Georgia"/>
              </a:rPr>
              <a:t> </a:t>
            </a:r>
            <a:r>
              <a:rPr kern="0">
                <a:cs typeface="Georgia"/>
              </a:rPr>
              <a:t>implement</a:t>
            </a:r>
            <a:r>
              <a:rPr kern="0" spc="-6">
                <a:cs typeface="Georgia"/>
              </a:rPr>
              <a:t> </a:t>
            </a:r>
            <a:r>
              <a:rPr kern="0">
                <a:cs typeface="Georgia"/>
              </a:rPr>
              <a:t>the</a:t>
            </a:r>
            <a:r>
              <a:rPr kern="0" spc="-6">
                <a:cs typeface="Georgia"/>
              </a:rPr>
              <a:t> </a:t>
            </a:r>
            <a:r>
              <a:rPr kern="0">
                <a:cs typeface="Georgia"/>
              </a:rPr>
              <a:t>requirements</a:t>
            </a:r>
            <a:r>
              <a:rPr kern="0" spc="-6">
                <a:cs typeface="Georgia"/>
              </a:rPr>
              <a:t> </a:t>
            </a:r>
            <a:r>
              <a:rPr kern="0">
                <a:cs typeface="Georgia"/>
              </a:rPr>
              <a:t>of</a:t>
            </a:r>
            <a:r>
              <a:rPr kern="0" spc="-9">
                <a:cs typeface="Georgia"/>
              </a:rPr>
              <a:t> </a:t>
            </a:r>
            <a:r>
              <a:rPr kern="0">
                <a:cs typeface="Georgia"/>
              </a:rPr>
              <a:t>24 </a:t>
            </a:r>
            <a:r>
              <a:rPr kern="0" spc="-15">
                <a:cs typeface="Georgia"/>
              </a:rPr>
              <a:t>CFR</a:t>
            </a:r>
            <a:r>
              <a:rPr lang="en-US" kern="0" spc="-15">
                <a:cs typeface="Georgia"/>
              </a:rPr>
              <a:t> </a:t>
            </a:r>
            <a:r>
              <a:rPr kern="0">
                <a:cs typeface="Georgia"/>
              </a:rPr>
              <a:t>570.489</a:t>
            </a:r>
            <a:r>
              <a:rPr kern="0" spc="-9">
                <a:cs typeface="Georgia"/>
              </a:rPr>
              <a:t> </a:t>
            </a:r>
            <a:r>
              <a:rPr kern="0">
                <a:cs typeface="Georgia"/>
              </a:rPr>
              <a:t>(g),</a:t>
            </a:r>
            <a:r>
              <a:rPr lang="en-US" kern="0">
                <a:cs typeface="Georgia"/>
              </a:rPr>
              <a:t> </a:t>
            </a:r>
            <a:r>
              <a:rPr kern="0">
                <a:cs typeface="Georgia"/>
              </a:rPr>
              <a:t>which</a:t>
            </a:r>
            <a:r>
              <a:rPr kern="0" spc="-3">
                <a:cs typeface="Georgia"/>
              </a:rPr>
              <a:t> </a:t>
            </a:r>
            <a:r>
              <a:rPr kern="0">
                <a:cs typeface="Georgia"/>
              </a:rPr>
              <a:t>says</a:t>
            </a:r>
            <a:r>
              <a:rPr kern="0" spc="-15">
                <a:cs typeface="Georgia"/>
              </a:rPr>
              <a:t> </a:t>
            </a:r>
            <a:r>
              <a:rPr kern="0">
                <a:cs typeface="Georgia"/>
              </a:rPr>
              <a:t>the</a:t>
            </a:r>
            <a:r>
              <a:rPr kern="0" spc="-3">
                <a:cs typeface="Georgia"/>
              </a:rPr>
              <a:t> </a:t>
            </a:r>
            <a:r>
              <a:rPr kern="0">
                <a:cs typeface="Georgia"/>
              </a:rPr>
              <a:t>State</a:t>
            </a:r>
            <a:r>
              <a:rPr kern="0" spc="-6">
                <a:cs typeface="Georgia"/>
              </a:rPr>
              <a:t> </a:t>
            </a:r>
            <a:r>
              <a:rPr kern="0">
                <a:cs typeface="Georgia"/>
              </a:rPr>
              <a:t>shall</a:t>
            </a:r>
            <a:r>
              <a:rPr kern="0" spc="-3">
                <a:cs typeface="Georgia"/>
              </a:rPr>
              <a:t> </a:t>
            </a:r>
            <a:r>
              <a:rPr kern="0">
                <a:cs typeface="Georgia"/>
              </a:rPr>
              <a:t>establish</a:t>
            </a:r>
            <a:r>
              <a:rPr kern="0" spc="-9">
                <a:cs typeface="Georgia"/>
              </a:rPr>
              <a:t> </a:t>
            </a:r>
            <a:r>
              <a:rPr kern="0">
                <a:cs typeface="Georgia"/>
              </a:rPr>
              <a:t>requirements</a:t>
            </a:r>
            <a:r>
              <a:rPr kern="0" spc="-9">
                <a:cs typeface="Georgia"/>
              </a:rPr>
              <a:t> </a:t>
            </a:r>
            <a:r>
              <a:rPr kern="0">
                <a:cs typeface="Georgia"/>
              </a:rPr>
              <a:t>for</a:t>
            </a:r>
            <a:r>
              <a:rPr kern="0" spc="-6">
                <a:cs typeface="Georgia"/>
              </a:rPr>
              <a:t> </a:t>
            </a:r>
            <a:r>
              <a:rPr kern="0">
                <a:cs typeface="Georgia"/>
              </a:rPr>
              <a:t>procurement</a:t>
            </a:r>
            <a:r>
              <a:rPr kern="0" spc="-3">
                <a:cs typeface="Georgia"/>
              </a:rPr>
              <a:t> </a:t>
            </a:r>
            <a:r>
              <a:rPr kern="0" spc="-6">
                <a:cs typeface="Georgia"/>
              </a:rPr>
              <a:t>policies </a:t>
            </a:r>
            <a:r>
              <a:rPr kern="0">
                <a:cs typeface="Georgia"/>
              </a:rPr>
              <a:t>and</a:t>
            </a:r>
            <a:r>
              <a:rPr kern="0" spc="-6">
                <a:cs typeface="Georgia"/>
              </a:rPr>
              <a:t> </a:t>
            </a:r>
            <a:r>
              <a:rPr kern="0">
                <a:cs typeface="Georgia"/>
              </a:rPr>
              <a:t>procedures</a:t>
            </a:r>
            <a:r>
              <a:rPr kern="0" spc="-9">
                <a:cs typeface="Georgia"/>
              </a:rPr>
              <a:t> </a:t>
            </a:r>
            <a:r>
              <a:rPr kern="0">
                <a:cs typeface="Georgia"/>
              </a:rPr>
              <a:t>for</a:t>
            </a:r>
            <a:r>
              <a:rPr kern="0" spc="-6">
                <a:cs typeface="Georgia"/>
              </a:rPr>
              <a:t> </a:t>
            </a:r>
            <a:r>
              <a:rPr kern="0">
                <a:cs typeface="Georgia"/>
              </a:rPr>
              <a:t>units</a:t>
            </a:r>
            <a:r>
              <a:rPr kern="0" spc="-6">
                <a:cs typeface="Georgia"/>
              </a:rPr>
              <a:t> </a:t>
            </a:r>
            <a:r>
              <a:rPr kern="0">
                <a:cs typeface="Georgia"/>
              </a:rPr>
              <a:t>of</a:t>
            </a:r>
            <a:r>
              <a:rPr kern="0" spc="-6">
                <a:cs typeface="Georgia"/>
              </a:rPr>
              <a:t> </a:t>
            </a:r>
            <a:r>
              <a:rPr kern="0">
                <a:cs typeface="Georgia"/>
              </a:rPr>
              <a:t>general local government,</a:t>
            </a:r>
            <a:r>
              <a:rPr kern="0" spc="3">
                <a:cs typeface="Georgia"/>
              </a:rPr>
              <a:t> </a:t>
            </a:r>
            <a:r>
              <a:rPr kern="0">
                <a:cs typeface="Georgia"/>
              </a:rPr>
              <a:t>based</a:t>
            </a:r>
            <a:r>
              <a:rPr kern="0" spc="-9">
                <a:cs typeface="Georgia"/>
              </a:rPr>
              <a:t> </a:t>
            </a:r>
            <a:r>
              <a:rPr kern="0">
                <a:cs typeface="Georgia"/>
              </a:rPr>
              <a:t>on full</a:t>
            </a:r>
            <a:r>
              <a:rPr kern="0" spc="-9">
                <a:cs typeface="Georgia"/>
              </a:rPr>
              <a:t> </a:t>
            </a:r>
            <a:r>
              <a:rPr kern="0">
                <a:cs typeface="Georgia"/>
              </a:rPr>
              <a:t>and</a:t>
            </a:r>
            <a:r>
              <a:rPr kern="0" spc="-3">
                <a:cs typeface="Georgia"/>
              </a:rPr>
              <a:t> </a:t>
            </a:r>
            <a:r>
              <a:rPr kern="0" spc="-12">
                <a:cs typeface="Georgia"/>
              </a:rPr>
              <a:t>open </a:t>
            </a:r>
            <a:r>
              <a:rPr kern="0" spc="-6">
                <a:cs typeface="Georgia"/>
              </a:rPr>
              <a:t>competition.</a:t>
            </a:r>
            <a:endParaRPr lang="en-US" kern="0" spc="-6">
              <a:cs typeface="Georgia"/>
            </a:endParaRPr>
          </a:p>
          <a:p>
            <a:pPr marL="7701" defTabSz="554492">
              <a:spcBef>
                <a:spcPts val="76"/>
              </a:spcBef>
            </a:pPr>
            <a:endParaRPr kern="0">
              <a:cs typeface="Georgia"/>
            </a:endParaRPr>
          </a:p>
          <a:p>
            <a:pPr marL="293419" indent="-286103" defTabSz="554492">
              <a:spcBef>
                <a:spcPts val="719"/>
              </a:spcBef>
              <a:buFont typeface="Arial"/>
              <a:buChar char="•"/>
              <a:tabLst>
                <a:tab pos="293033" algn="l"/>
                <a:tab pos="293804" algn="l"/>
              </a:tabLst>
            </a:pPr>
            <a:r>
              <a:rPr kern="0">
                <a:cs typeface="Georgia"/>
              </a:rPr>
              <a:t>Identification</a:t>
            </a:r>
            <a:r>
              <a:rPr kern="0" spc="-6">
                <a:cs typeface="Georgia"/>
              </a:rPr>
              <a:t> </a:t>
            </a:r>
            <a:r>
              <a:rPr kern="0">
                <a:cs typeface="Georgia"/>
              </a:rPr>
              <a:t>of</a:t>
            </a:r>
            <a:r>
              <a:rPr kern="0" spc="-9">
                <a:cs typeface="Georgia"/>
              </a:rPr>
              <a:t> </a:t>
            </a:r>
            <a:r>
              <a:rPr kern="0">
                <a:cs typeface="Georgia"/>
              </a:rPr>
              <a:t>Methods</a:t>
            </a:r>
            <a:r>
              <a:rPr kern="0" spc="-6">
                <a:cs typeface="Georgia"/>
              </a:rPr>
              <a:t> </a:t>
            </a:r>
            <a:r>
              <a:rPr kern="0">
                <a:cs typeface="Georgia"/>
              </a:rPr>
              <a:t>of</a:t>
            </a:r>
            <a:r>
              <a:rPr kern="0" spc="-6">
                <a:cs typeface="Georgia"/>
              </a:rPr>
              <a:t> </a:t>
            </a:r>
            <a:r>
              <a:rPr kern="0">
                <a:cs typeface="Georgia"/>
              </a:rPr>
              <a:t>Procurement</a:t>
            </a:r>
            <a:r>
              <a:rPr kern="0" spc="-3">
                <a:cs typeface="Georgia"/>
              </a:rPr>
              <a:t> </a:t>
            </a:r>
            <a:r>
              <a:rPr kern="0">
                <a:cs typeface="Georgia"/>
              </a:rPr>
              <a:t>and</a:t>
            </a:r>
            <a:r>
              <a:rPr kern="0" spc="-9">
                <a:cs typeface="Georgia"/>
              </a:rPr>
              <a:t> </a:t>
            </a:r>
            <a:r>
              <a:rPr kern="0">
                <a:cs typeface="Georgia"/>
              </a:rPr>
              <a:t>their</a:t>
            </a:r>
            <a:r>
              <a:rPr kern="0" spc="-6">
                <a:cs typeface="Georgia"/>
              </a:rPr>
              <a:t> applicability</a:t>
            </a:r>
            <a:endParaRPr lang="en-US" kern="0">
              <a:cs typeface="Georgia"/>
            </a:endParaRPr>
          </a:p>
          <a:p>
            <a:pPr marL="293419" marR="681563" indent="-286103" defTabSz="554492">
              <a:spcBef>
                <a:spcPts val="1037"/>
              </a:spcBef>
              <a:buFont typeface="Arial"/>
              <a:buChar char="•"/>
              <a:tabLst>
                <a:tab pos="293033" algn="l"/>
                <a:tab pos="293804" algn="l"/>
              </a:tabLst>
            </a:pPr>
            <a:endParaRPr lang="en-US" kern="0">
              <a:cs typeface="Georgia"/>
            </a:endParaRPr>
          </a:p>
          <a:p>
            <a:pPr marL="293419" marR="681563" indent="-286103" defTabSz="554492">
              <a:spcBef>
                <a:spcPts val="1037"/>
              </a:spcBef>
              <a:buFont typeface="Arial"/>
              <a:buChar char="•"/>
              <a:tabLst>
                <a:tab pos="293033" algn="l"/>
                <a:tab pos="293804" algn="l"/>
              </a:tabLst>
            </a:pPr>
            <a:r>
              <a:rPr kern="0">
                <a:cs typeface="Georgia"/>
              </a:rPr>
              <a:t>Prohibition</a:t>
            </a:r>
            <a:r>
              <a:rPr kern="0" spc="-3">
                <a:cs typeface="Georgia"/>
              </a:rPr>
              <a:t> </a:t>
            </a:r>
            <a:r>
              <a:rPr kern="0">
                <a:cs typeface="Georgia"/>
              </a:rPr>
              <a:t>of</a:t>
            </a:r>
            <a:r>
              <a:rPr kern="0" spc="-3">
                <a:cs typeface="Georgia"/>
              </a:rPr>
              <a:t> </a:t>
            </a:r>
            <a:r>
              <a:rPr kern="0">
                <a:cs typeface="Georgia"/>
              </a:rPr>
              <a:t>cost plus</a:t>
            </a:r>
            <a:r>
              <a:rPr kern="0" spc="-6">
                <a:cs typeface="Georgia"/>
              </a:rPr>
              <a:t> </a:t>
            </a:r>
            <a:r>
              <a:rPr kern="0">
                <a:cs typeface="Georgia"/>
              </a:rPr>
              <a:t>a</a:t>
            </a:r>
            <a:r>
              <a:rPr kern="0" spc="-6">
                <a:cs typeface="Georgia"/>
              </a:rPr>
              <a:t> </a:t>
            </a:r>
            <a:r>
              <a:rPr kern="0">
                <a:cs typeface="Georgia"/>
              </a:rPr>
              <a:t>percentage</a:t>
            </a:r>
            <a:r>
              <a:rPr kern="0" spc="-3">
                <a:cs typeface="Georgia"/>
              </a:rPr>
              <a:t> </a:t>
            </a:r>
            <a:r>
              <a:rPr kern="0">
                <a:cs typeface="Georgia"/>
              </a:rPr>
              <a:t>of</a:t>
            </a:r>
            <a:r>
              <a:rPr kern="0" spc="-3">
                <a:cs typeface="Georgia"/>
              </a:rPr>
              <a:t> </a:t>
            </a:r>
            <a:r>
              <a:rPr kern="0">
                <a:cs typeface="Georgia"/>
              </a:rPr>
              <a:t>cost &amp;</a:t>
            </a:r>
            <a:r>
              <a:rPr kern="0" spc="-6">
                <a:cs typeface="Georgia"/>
              </a:rPr>
              <a:t> </a:t>
            </a:r>
            <a:r>
              <a:rPr kern="0">
                <a:cs typeface="Georgia"/>
              </a:rPr>
              <a:t>percentage of</a:t>
            </a:r>
            <a:r>
              <a:rPr kern="0" spc="-6">
                <a:cs typeface="Georgia"/>
              </a:rPr>
              <a:t> </a:t>
            </a:r>
            <a:r>
              <a:rPr kern="0">
                <a:cs typeface="Georgia"/>
              </a:rPr>
              <a:t>construction</a:t>
            </a:r>
            <a:r>
              <a:rPr kern="0" spc="6">
                <a:cs typeface="Georgia"/>
              </a:rPr>
              <a:t> </a:t>
            </a:r>
            <a:r>
              <a:rPr kern="0" spc="-6">
                <a:cs typeface="Georgia"/>
              </a:rPr>
              <a:t>costs </a:t>
            </a:r>
            <a:r>
              <a:rPr kern="0">
                <a:cs typeface="Georgia"/>
              </a:rPr>
              <a:t>methods</a:t>
            </a:r>
            <a:r>
              <a:rPr kern="0" spc="-6">
                <a:cs typeface="Georgia"/>
              </a:rPr>
              <a:t> </a:t>
            </a:r>
            <a:r>
              <a:rPr kern="0">
                <a:cs typeface="Georgia"/>
              </a:rPr>
              <a:t>of</a:t>
            </a:r>
            <a:r>
              <a:rPr kern="0" spc="-3">
                <a:cs typeface="Georgia"/>
              </a:rPr>
              <a:t> </a:t>
            </a:r>
            <a:r>
              <a:rPr kern="0" spc="-6">
                <a:cs typeface="Georgia"/>
              </a:rPr>
              <a:t>contracting</a:t>
            </a:r>
            <a:endParaRPr kern="0">
              <a:cs typeface="Georgia"/>
            </a:endParaRPr>
          </a:p>
          <a:p>
            <a:pPr marL="293419" marR="433197" indent="-286103" defTabSz="554492">
              <a:spcBef>
                <a:spcPts val="998"/>
              </a:spcBef>
              <a:buFont typeface="Arial"/>
              <a:buChar char="•"/>
              <a:tabLst>
                <a:tab pos="293033" algn="l"/>
                <a:tab pos="293804" algn="l"/>
              </a:tabLst>
            </a:pPr>
            <a:endParaRPr lang="en-US" kern="0">
              <a:cs typeface="Georgia"/>
            </a:endParaRPr>
          </a:p>
          <a:p>
            <a:pPr marL="293419" marR="433197" indent="-286103" defTabSz="554492">
              <a:spcBef>
                <a:spcPts val="998"/>
              </a:spcBef>
              <a:buFont typeface="Arial"/>
              <a:buChar char="•"/>
              <a:tabLst>
                <a:tab pos="293033" algn="l"/>
                <a:tab pos="293804" algn="l"/>
              </a:tabLst>
            </a:pPr>
            <a:r>
              <a:rPr kern="0">
                <a:cs typeface="Georgia"/>
              </a:rPr>
              <a:t>Assurance</a:t>
            </a:r>
            <a:r>
              <a:rPr kern="0" spc="-12">
                <a:cs typeface="Georgia"/>
              </a:rPr>
              <a:t> </a:t>
            </a:r>
            <a:r>
              <a:rPr kern="0">
                <a:cs typeface="Georgia"/>
              </a:rPr>
              <a:t>that all</a:t>
            </a:r>
            <a:r>
              <a:rPr kern="0" spc="-12">
                <a:cs typeface="Georgia"/>
              </a:rPr>
              <a:t> </a:t>
            </a:r>
            <a:r>
              <a:rPr kern="0">
                <a:cs typeface="Georgia"/>
              </a:rPr>
              <a:t>purchase</a:t>
            </a:r>
            <a:r>
              <a:rPr kern="0" spc="-9">
                <a:cs typeface="Georgia"/>
              </a:rPr>
              <a:t> </a:t>
            </a:r>
            <a:r>
              <a:rPr kern="0">
                <a:cs typeface="Georgia"/>
              </a:rPr>
              <a:t>orders</a:t>
            </a:r>
            <a:r>
              <a:rPr kern="0" spc="-6">
                <a:cs typeface="Georgia"/>
              </a:rPr>
              <a:t> </a:t>
            </a:r>
            <a:r>
              <a:rPr kern="0">
                <a:cs typeface="Georgia"/>
              </a:rPr>
              <a:t>and</a:t>
            </a:r>
            <a:r>
              <a:rPr kern="0" spc="-6">
                <a:cs typeface="Georgia"/>
              </a:rPr>
              <a:t> </a:t>
            </a:r>
            <a:r>
              <a:rPr kern="0">
                <a:cs typeface="Georgia"/>
              </a:rPr>
              <a:t>contracts include</a:t>
            </a:r>
            <a:r>
              <a:rPr kern="0" spc="-9">
                <a:cs typeface="Georgia"/>
              </a:rPr>
              <a:t> </a:t>
            </a:r>
            <a:r>
              <a:rPr kern="0">
                <a:cs typeface="Georgia"/>
              </a:rPr>
              <a:t>any</a:t>
            </a:r>
            <a:r>
              <a:rPr kern="0" spc="-9">
                <a:cs typeface="Georgia"/>
              </a:rPr>
              <a:t> </a:t>
            </a:r>
            <a:r>
              <a:rPr kern="0">
                <a:cs typeface="Georgia"/>
              </a:rPr>
              <a:t>clauses</a:t>
            </a:r>
            <a:r>
              <a:rPr kern="0" spc="-12">
                <a:cs typeface="Georgia"/>
              </a:rPr>
              <a:t> </a:t>
            </a:r>
            <a:r>
              <a:rPr kern="0">
                <a:cs typeface="Georgia"/>
              </a:rPr>
              <a:t>required</a:t>
            </a:r>
            <a:r>
              <a:rPr kern="0" spc="-9">
                <a:cs typeface="Georgia"/>
              </a:rPr>
              <a:t> </a:t>
            </a:r>
            <a:r>
              <a:rPr kern="0" spc="-15">
                <a:cs typeface="Georgia"/>
              </a:rPr>
              <a:t>by </a:t>
            </a:r>
            <a:r>
              <a:rPr kern="0">
                <a:cs typeface="Georgia"/>
              </a:rPr>
              <a:t>Federal</a:t>
            </a:r>
            <a:r>
              <a:rPr kern="0" spc="-12">
                <a:cs typeface="Georgia"/>
              </a:rPr>
              <a:t> </a:t>
            </a:r>
            <a:r>
              <a:rPr kern="0">
                <a:cs typeface="Georgia"/>
              </a:rPr>
              <a:t>statutes,</a:t>
            </a:r>
            <a:r>
              <a:rPr kern="0" spc="-9">
                <a:cs typeface="Georgia"/>
              </a:rPr>
              <a:t> </a:t>
            </a:r>
            <a:r>
              <a:rPr kern="0">
                <a:cs typeface="Georgia"/>
              </a:rPr>
              <a:t>Executive</a:t>
            </a:r>
            <a:r>
              <a:rPr kern="0" spc="-6">
                <a:cs typeface="Georgia"/>
              </a:rPr>
              <a:t> </a:t>
            </a:r>
            <a:r>
              <a:rPr kern="0">
                <a:cs typeface="Georgia"/>
              </a:rPr>
              <a:t>orders,</a:t>
            </a:r>
            <a:r>
              <a:rPr kern="0" spc="-15">
                <a:cs typeface="Georgia"/>
              </a:rPr>
              <a:t> </a:t>
            </a:r>
            <a:r>
              <a:rPr kern="0">
                <a:cs typeface="Georgia"/>
              </a:rPr>
              <a:t>and</a:t>
            </a:r>
            <a:r>
              <a:rPr kern="0" spc="-12">
                <a:cs typeface="Georgia"/>
              </a:rPr>
              <a:t> </a:t>
            </a:r>
            <a:r>
              <a:rPr kern="0">
                <a:cs typeface="Georgia"/>
              </a:rPr>
              <a:t>implementing</a:t>
            </a:r>
            <a:r>
              <a:rPr kern="0" spc="-9">
                <a:cs typeface="Georgia"/>
              </a:rPr>
              <a:t> </a:t>
            </a:r>
            <a:r>
              <a:rPr kern="0" spc="-6">
                <a:cs typeface="Georgia"/>
              </a:rPr>
              <a:t>regulations</a:t>
            </a:r>
            <a:endParaRPr kern="0">
              <a:cs typeface="Georgia"/>
            </a:endParaRPr>
          </a:p>
          <a:p>
            <a:pPr marL="293419" marR="334621" indent="-286103" defTabSz="554492">
              <a:spcBef>
                <a:spcPts val="998"/>
              </a:spcBef>
              <a:buFont typeface="Arial"/>
              <a:buChar char="•"/>
              <a:tabLst>
                <a:tab pos="293033" algn="l"/>
                <a:tab pos="293804" algn="l"/>
              </a:tabLst>
            </a:pPr>
            <a:endParaRPr lang="en-US" kern="0">
              <a:cs typeface="Georgia"/>
            </a:endParaRPr>
          </a:p>
          <a:p>
            <a:pPr marL="293370" marR="334010" indent="-285750" defTabSz="554492">
              <a:spcBef>
                <a:spcPts val="998"/>
              </a:spcBef>
              <a:buFont typeface="Arial"/>
              <a:buChar char="•"/>
              <a:tabLst>
                <a:tab pos="293033" algn="l"/>
                <a:tab pos="293804" algn="l"/>
              </a:tabLst>
            </a:pPr>
            <a:r>
              <a:rPr kern="0">
                <a:cs typeface="Georgia"/>
              </a:rPr>
              <a:t>Subrecipient</a:t>
            </a:r>
            <a:r>
              <a:rPr kern="0" spc="-12">
                <a:cs typeface="Georgia"/>
              </a:rPr>
              <a:t> </a:t>
            </a:r>
            <a:r>
              <a:rPr kern="0">
                <a:cs typeface="Georgia"/>
              </a:rPr>
              <a:t>and</a:t>
            </a:r>
            <a:r>
              <a:rPr kern="0" spc="-9">
                <a:cs typeface="Georgia"/>
              </a:rPr>
              <a:t> </a:t>
            </a:r>
            <a:r>
              <a:rPr kern="0">
                <a:cs typeface="Georgia"/>
              </a:rPr>
              <a:t>contractor</a:t>
            </a:r>
            <a:r>
              <a:rPr kern="0" spc="6">
                <a:cs typeface="Georgia"/>
              </a:rPr>
              <a:t> </a:t>
            </a:r>
            <a:r>
              <a:rPr kern="0">
                <a:cs typeface="Georgia"/>
              </a:rPr>
              <a:t>determinations</a:t>
            </a:r>
            <a:r>
              <a:rPr kern="0" spc="-3">
                <a:cs typeface="Georgia"/>
              </a:rPr>
              <a:t> </a:t>
            </a:r>
            <a:r>
              <a:rPr kern="0">
                <a:cs typeface="Georgia"/>
              </a:rPr>
              <a:t>shall</a:t>
            </a:r>
            <a:r>
              <a:rPr kern="0" spc="-6">
                <a:cs typeface="Georgia"/>
              </a:rPr>
              <a:t> </a:t>
            </a:r>
            <a:r>
              <a:rPr kern="0">
                <a:cs typeface="Georgia"/>
              </a:rPr>
              <a:t>be</a:t>
            </a:r>
            <a:r>
              <a:rPr kern="0" spc="-12">
                <a:cs typeface="Georgia"/>
              </a:rPr>
              <a:t> </a:t>
            </a:r>
            <a:r>
              <a:rPr kern="0">
                <a:cs typeface="Georgia"/>
              </a:rPr>
              <a:t>made</a:t>
            </a:r>
            <a:r>
              <a:rPr kern="0" spc="-12">
                <a:cs typeface="Georgia"/>
              </a:rPr>
              <a:t> </a:t>
            </a:r>
            <a:r>
              <a:rPr kern="0">
                <a:cs typeface="Georgia"/>
              </a:rPr>
              <a:t>in</a:t>
            </a:r>
            <a:r>
              <a:rPr kern="0" spc="-9">
                <a:cs typeface="Georgia"/>
              </a:rPr>
              <a:t> </a:t>
            </a:r>
            <a:r>
              <a:rPr kern="0">
                <a:cs typeface="Georgia"/>
              </a:rPr>
              <a:t>accordance</a:t>
            </a:r>
            <a:r>
              <a:rPr kern="0" spc="-3">
                <a:cs typeface="Georgia"/>
              </a:rPr>
              <a:t> </a:t>
            </a:r>
            <a:r>
              <a:rPr kern="0">
                <a:cs typeface="Georgia"/>
              </a:rPr>
              <a:t>with </a:t>
            </a:r>
            <a:r>
              <a:rPr kern="0" spc="-15">
                <a:cs typeface="Georgia"/>
              </a:rPr>
              <a:t>the </a:t>
            </a:r>
            <a:r>
              <a:rPr kern="0">
                <a:cs typeface="Georgia"/>
              </a:rPr>
              <a:t>standards</a:t>
            </a:r>
            <a:r>
              <a:rPr kern="0" spc="-6">
                <a:cs typeface="Georgia"/>
              </a:rPr>
              <a:t> </a:t>
            </a:r>
            <a:r>
              <a:rPr kern="0">
                <a:cs typeface="Georgia"/>
              </a:rPr>
              <a:t>in</a:t>
            </a:r>
            <a:r>
              <a:rPr kern="0" spc="-3">
                <a:cs typeface="Georgia"/>
              </a:rPr>
              <a:t> </a:t>
            </a:r>
            <a:r>
              <a:rPr kern="0">
                <a:cs typeface="Georgia"/>
              </a:rPr>
              <a:t>2</a:t>
            </a:r>
            <a:r>
              <a:rPr kern="0" spc="3">
                <a:cs typeface="Georgia"/>
              </a:rPr>
              <a:t> </a:t>
            </a:r>
            <a:r>
              <a:rPr kern="0">
                <a:cs typeface="Georgia"/>
              </a:rPr>
              <a:t>CFR </a:t>
            </a:r>
            <a:r>
              <a:rPr lang="en-US" kern="0" spc="-6">
                <a:cs typeface="Georgia"/>
              </a:rPr>
              <a:t>200.331</a:t>
            </a:r>
            <a:r>
              <a:rPr kern="0" spc="-6">
                <a:cs typeface="Georgia"/>
              </a:rPr>
              <a:t>.</a:t>
            </a:r>
            <a:endParaRPr kern="0">
              <a:cs typeface="Georgi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933D3-DE73-4E89-AE73-11C4E72E6527}"/>
              </a:ext>
            </a:extLst>
          </p:cNvPr>
          <p:cNvSpPr>
            <a:spLocks noGrp="1"/>
          </p:cNvSpPr>
          <p:nvPr>
            <p:ph type="title" idx="4294967295"/>
          </p:nvPr>
        </p:nvSpPr>
        <p:spPr>
          <a:xfrm>
            <a:off x="794457" y="574333"/>
            <a:ext cx="10356917" cy="1135776"/>
          </a:xfrm>
          <a:ln>
            <a:solidFill>
              <a:schemeClr val="accent1"/>
            </a:solidFill>
          </a:ln>
        </p:spPr>
        <p:txBody>
          <a:bodyPr vert="horz" lIns="45717" tIns="22858" rIns="45717" bIns="22858" rtlCol="0" anchor="ctr">
            <a:normAutofit/>
          </a:bodyPr>
          <a:lstStyle/>
          <a:p>
            <a:pPr algn="ctr" defTabSz="457179"/>
            <a:r>
              <a:rPr lang="en-US" sz="3300">
                <a:latin typeface="+mn-lt"/>
              </a:rPr>
              <a:t>Procurement transactions will be provided in a manner providing full &amp; open competition</a:t>
            </a:r>
          </a:p>
        </p:txBody>
      </p:sp>
      <p:sp>
        <p:nvSpPr>
          <p:cNvPr id="6" name="Text Placeholder 5">
            <a:extLst>
              <a:ext uri="{FF2B5EF4-FFF2-40B4-BE49-F238E27FC236}">
                <a16:creationId xmlns:a16="http://schemas.microsoft.com/office/drawing/2014/main" id="{A481EC21-E092-4A78-89D3-E2B4E19AC5A5}"/>
              </a:ext>
            </a:extLst>
          </p:cNvPr>
          <p:cNvSpPr>
            <a:spLocks noGrp="1"/>
          </p:cNvSpPr>
          <p:nvPr>
            <p:ph type="body" sz="quarter" idx="4294967295"/>
          </p:nvPr>
        </p:nvSpPr>
        <p:spPr>
          <a:xfrm>
            <a:off x="794457" y="2031012"/>
            <a:ext cx="5647929" cy="4285365"/>
          </a:xfrm>
        </p:spPr>
        <p:txBody>
          <a:bodyPr vert="horz" lIns="45717" tIns="22858" rIns="45717" bIns="22858" rtlCol="0">
            <a:normAutofit/>
          </a:bodyPr>
          <a:lstStyle/>
          <a:p>
            <a:pPr marL="0" indent="0" algn="ctr" defTabSz="457179">
              <a:buNone/>
            </a:pPr>
            <a:r>
              <a:rPr lang="en-US" sz="2200" b="1"/>
              <a:t>Avoid: </a:t>
            </a:r>
          </a:p>
          <a:p>
            <a:pPr defTabSz="457179">
              <a:buBlip>
                <a:blip r:embed="rId3"/>
              </a:buBlip>
            </a:pPr>
            <a:r>
              <a:rPr lang="en-US" sz="2200"/>
              <a:t>Unreasonable requirements</a:t>
            </a:r>
          </a:p>
          <a:p>
            <a:pPr defTabSz="457179">
              <a:buBlip>
                <a:blip r:embed="rId3"/>
              </a:buBlip>
            </a:pPr>
            <a:r>
              <a:rPr lang="en-US" sz="2200"/>
              <a:t>Noncompetitive pricing practices</a:t>
            </a:r>
          </a:p>
          <a:p>
            <a:pPr defTabSz="457179">
              <a:buBlip>
                <a:blip r:embed="rId3"/>
              </a:buBlip>
            </a:pPr>
            <a:r>
              <a:rPr lang="en-US" sz="2200"/>
              <a:t>Noncompetitive awards to consultants that are on retainer contracts</a:t>
            </a:r>
          </a:p>
          <a:p>
            <a:pPr defTabSz="457179">
              <a:buBlip>
                <a:blip r:embed="rId3"/>
              </a:buBlip>
            </a:pPr>
            <a:r>
              <a:rPr lang="en-US" sz="2200"/>
              <a:t>Organizational conflicts of interest</a:t>
            </a:r>
          </a:p>
          <a:p>
            <a:pPr defTabSz="457179">
              <a:buBlip>
                <a:blip r:embed="rId3"/>
              </a:buBlip>
            </a:pPr>
            <a:r>
              <a:rPr lang="en-US" sz="2200"/>
              <a:t>Specifying only a brand name product</a:t>
            </a:r>
          </a:p>
          <a:p>
            <a:pPr defTabSz="457179">
              <a:buBlip>
                <a:blip r:embed="rId3"/>
              </a:buBlip>
            </a:pPr>
            <a:r>
              <a:rPr lang="en-US" sz="2200"/>
              <a:t>Any arbitrary action in the procurement process</a:t>
            </a:r>
          </a:p>
          <a:p>
            <a:pPr defTabSz="457179"/>
            <a:endParaRPr lang="en-US"/>
          </a:p>
        </p:txBody>
      </p:sp>
      <p:pic>
        <p:nvPicPr>
          <p:cNvPr id="1026" name="Picture 2" descr="1,074,335 No Sign Images, Stock Photos &amp; Vectors | Shutterstock">
            <a:extLst>
              <a:ext uri="{FF2B5EF4-FFF2-40B4-BE49-F238E27FC236}">
                <a16:creationId xmlns:a16="http://schemas.microsoft.com/office/drawing/2014/main" id="{B88B9690-F476-E1D3-2F8C-2AD9D693D0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751"/>
          <a:stretch/>
        </p:blipFill>
        <p:spPr bwMode="auto">
          <a:xfrm>
            <a:off x="7386184" y="2437468"/>
            <a:ext cx="3765190" cy="2760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6829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anim calcmode="lin" valueType="num">
                                      <p:cBhvr>
                                        <p:cTn id="1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1000"/>
                                        <p:tgtEl>
                                          <p:spTgt spid="6">
                                            <p:txEl>
                                              <p:pRg st="3" end="3"/>
                                            </p:txEl>
                                          </p:spTgt>
                                        </p:tgtEl>
                                      </p:cBhvr>
                                    </p:animEffect>
                                    <p:anim calcmode="lin" valueType="num">
                                      <p:cBhvr>
                                        <p:cTn id="2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1000"/>
                                        <p:tgtEl>
                                          <p:spTgt spid="6">
                                            <p:txEl>
                                              <p:pRg st="4" end="4"/>
                                            </p:txEl>
                                          </p:spTgt>
                                        </p:tgtEl>
                                      </p:cBhvr>
                                    </p:animEffect>
                                    <p:anim calcmode="lin" valueType="num">
                                      <p:cBhvr>
                                        <p:cTn id="2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Effect transition="in" filter="fade">
                                      <p:cBhvr>
                                        <p:cTn id="31" dur="1000"/>
                                        <p:tgtEl>
                                          <p:spTgt spid="6">
                                            <p:txEl>
                                              <p:pRg st="5" end="5"/>
                                            </p:txEl>
                                          </p:spTgt>
                                        </p:tgtEl>
                                      </p:cBhvr>
                                    </p:animEffect>
                                    <p:anim calcmode="lin" valueType="num">
                                      <p:cBhvr>
                                        <p:cTn id="3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1000"/>
                                        <p:tgtEl>
                                          <p:spTgt spid="6">
                                            <p:txEl>
                                              <p:pRg st="6" end="6"/>
                                            </p:txEl>
                                          </p:spTgt>
                                        </p:tgtEl>
                                      </p:cBhvr>
                                    </p:animEffect>
                                    <p:anim calcmode="lin" valueType="num">
                                      <p:cBhvr>
                                        <p:cTn id="3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933D3-DE73-4E89-AE73-11C4E72E6527}"/>
              </a:ext>
            </a:extLst>
          </p:cNvPr>
          <p:cNvSpPr>
            <a:spLocks noGrp="1"/>
          </p:cNvSpPr>
          <p:nvPr>
            <p:ph type="title" idx="4294967295"/>
          </p:nvPr>
        </p:nvSpPr>
        <p:spPr>
          <a:xfrm>
            <a:off x="409473" y="530029"/>
            <a:ext cx="3493843" cy="4930429"/>
          </a:xfrm>
        </p:spPr>
        <p:txBody>
          <a:bodyPr vert="horz" lIns="45717" tIns="22858" rIns="45717" bIns="22858" rtlCol="0" anchor="ctr">
            <a:normAutofit/>
          </a:bodyPr>
          <a:lstStyle/>
          <a:p>
            <a:pPr algn="ctr" defTabSz="457179"/>
            <a:r>
              <a:rPr lang="en-US" sz="3000">
                <a:latin typeface="+mn-lt"/>
              </a:rPr>
              <a:t>Procurement </a:t>
            </a:r>
            <a:br>
              <a:rPr lang="en-US" sz="3000">
                <a:latin typeface="+mn-lt"/>
              </a:rPr>
            </a:br>
            <a:r>
              <a:rPr lang="en-US" sz="3000">
                <a:latin typeface="+mn-lt"/>
              </a:rPr>
              <a:t>Standards</a:t>
            </a:r>
          </a:p>
        </p:txBody>
      </p:sp>
      <p:sp>
        <p:nvSpPr>
          <p:cNvPr id="6" name="Text Placeholder 5">
            <a:extLst>
              <a:ext uri="{FF2B5EF4-FFF2-40B4-BE49-F238E27FC236}">
                <a16:creationId xmlns:a16="http://schemas.microsoft.com/office/drawing/2014/main" id="{A481EC21-E092-4A78-89D3-E2B4E19AC5A5}"/>
              </a:ext>
            </a:extLst>
          </p:cNvPr>
          <p:cNvSpPr>
            <a:spLocks noGrp="1"/>
          </p:cNvSpPr>
          <p:nvPr>
            <p:ph type="body" sz="quarter" idx="4294967295"/>
          </p:nvPr>
        </p:nvSpPr>
        <p:spPr>
          <a:xfrm>
            <a:off x="3903315" y="931973"/>
            <a:ext cx="7799927" cy="4340923"/>
          </a:xfrm>
          <a:solidFill>
            <a:schemeClr val="bg1">
              <a:lumMod val="95000"/>
            </a:schemeClr>
          </a:solidFill>
        </p:spPr>
        <p:txBody>
          <a:bodyPr vert="horz" lIns="45717" tIns="22858" rIns="45717" bIns="22858" rtlCol="0" anchor="ctr">
            <a:normAutofit/>
          </a:bodyPr>
          <a:lstStyle/>
          <a:p>
            <a:pPr marL="114295" indent="0" defTabSz="457179">
              <a:buNone/>
            </a:pPr>
            <a:r>
              <a:rPr lang="en-US" sz="2400" u="sng"/>
              <a:t>Documented Conflict of Interest Policy, which states</a:t>
            </a:r>
            <a:r>
              <a:rPr lang="en-US" sz="2400"/>
              <a:t>: </a:t>
            </a:r>
          </a:p>
          <a:p>
            <a:pPr marL="457179" lvl="1" indent="0" defTabSz="457179">
              <a:buNone/>
            </a:pPr>
            <a:r>
              <a:rPr lang="en-US" sz="2200"/>
              <a:t>No employee, officer, or agent…</a:t>
            </a:r>
          </a:p>
          <a:p>
            <a:pPr marL="457179" lvl="1" indent="0" defTabSz="457179">
              <a:buNone/>
            </a:pPr>
            <a:r>
              <a:rPr lang="en-US" sz="2200"/>
              <a:t>“May participate in the selection, award, or administration of a contract supported by a Federal award if a real or apparent conflict of interest is present.”</a:t>
            </a:r>
          </a:p>
        </p:txBody>
      </p:sp>
      <p:cxnSp>
        <p:nvCxnSpPr>
          <p:cNvPr id="3" name="Straight Connector 2">
            <a:extLst>
              <a:ext uri="{FF2B5EF4-FFF2-40B4-BE49-F238E27FC236}">
                <a16:creationId xmlns:a16="http://schemas.microsoft.com/office/drawing/2014/main" id="{8CCBED08-A375-3657-6587-D7C2476C9819}"/>
              </a:ext>
            </a:extLst>
          </p:cNvPr>
          <p:cNvCxnSpPr/>
          <p:nvPr/>
        </p:nvCxnSpPr>
        <p:spPr>
          <a:xfrm>
            <a:off x="3645741" y="1033148"/>
            <a:ext cx="0" cy="399420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BCA0421-CCB2-24D8-48B1-4EDCEBD2E4EB}"/>
              </a:ext>
            </a:extLst>
          </p:cNvPr>
          <p:cNvSpPr txBox="1"/>
          <p:nvPr/>
        </p:nvSpPr>
        <p:spPr>
          <a:xfrm>
            <a:off x="1048657" y="5681640"/>
            <a:ext cx="10094686" cy="646331"/>
          </a:xfrm>
          <a:prstGeom prst="rect">
            <a:avLst/>
          </a:prstGeom>
          <a:noFill/>
          <a:ln w="28575">
            <a:solidFill>
              <a:schemeClr val="accent1"/>
            </a:solidFill>
            <a:prstDash val="dash"/>
          </a:ln>
        </p:spPr>
        <p:txBody>
          <a:bodyPr wrap="square" rtlCol="0">
            <a:spAutoFit/>
          </a:bodyPr>
          <a:lstStyle/>
          <a:p>
            <a:pPr algn="ctr"/>
            <a:r>
              <a:rPr lang="en-US" sz="1800">
                <a:effectLst/>
                <a:latin typeface="Segoe UI" panose="020B0502040204020203" pitchFamily="34" charset="0"/>
              </a:rPr>
              <a:t>Persons covered = Employees, agents, consultants, officers or elected/ appointed officials of state,</a:t>
            </a:r>
          </a:p>
          <a:p>
            <a:pPr algn="ctr"/>
            <a:r>
              <a:rPr lang="en-US" sz="1800">
                <a:effectLst/>
                <a:latin typeface="Segoe UI" panose="020B0502040204020203" pitchFamily="34" charset="0"/>
              </a:rPr>
              <a:t>Local government and/or recipient and subrecipient.</a:t>
            </a:r>
            <a:endParaRPr lang="en-US" sz="1800">
              <a:effectLst/>
              <a:latin typeface="Arial" panose="020B0604020202020204" pitchFamily="34" charset="0"/>
            </a:endParaRPr>
          </a:p>
        </p:txBody>
      </p:sp>
    </p:spTree>
    <p:extLst>
      <p:ext uri="{BB962C8B-B14F-4D97-AF65-F5344CB8AC3E}">
        <p14:creationId xmlns:p14="http://schemas.microsoft.com/office/powerpoint/2010/main" val="4281024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933D3-DE73-4E89-AE73-11C4E72E6527}"/>
              </a:ext>
            </a:extLst>
          </p:cNvPr>
          <p:cNvSpPr>
            <a:spLocks noGrp="1"/>
          </p:cNvSpPr>
          <p:nvPr>
            <p:ph type="title" idx="4294967295"/>
          </p:nvPr>
        </p:nvSpPr>
        <p:spPr>
          <a:xfrm>
            <a:off x="644114" y="321688"/>
            <a:ext cx="10903773" cy="1135776"/>
          </a:xfrm>
        </p:spPr>
        <p:txBody>
          <a:bodyPr vert="horz" lIns="45717" tIns="22858" rIns="45717" bIns="22858" rtlCol="0" anchor="ctr">
            <a:normAutofit/>
          </a:bodyPr>
          <a:lstStyle/>
          <a:p>
            <a:pPr algn="ctr" defTabSz="457179"/>
            <a:r>
              <a:rPr lang="en-US">
                <a:latin typeface="+mn-lt"/>
              </a:rPr>
              <a:t>Prohibited Conflicts</a:t>
            </a:r>
            <a:endParaRPr lang="en-US" kern="1200">
              <a:latin typeface="+mn-lt"/>
            </a:endParaRPr>
          </a:p>
        </p:txBody>
      </p:sp>
      <p:sp>
        <p:nvSpPr>
          <p:cNvPr id="6" name="Text Placeholder 5">
            <a:extLst>
              <a:ext uri="{FF2B5EF4-FFF2-40B4-BE49-F238E27FC236}">
                <a16:creationId xmlns:a16="http://schemas.microsoft.com/office/drawing/2014/main" id="{A481EC21-E092-4A78-89D3-E2B4E19AC5A5}"/>
              </a:ext>
            </a:extLst>
          </p:cNvPr>
          <p:cNvSpPr>
            <a:spLocks noGrp="1"/>
          </p:cNvSpPr>
          <p:nvPr>
            <p:ph type="body" sz="quarter" idx="4294967295"/>
          </p:nvPr>
        </p:nvSpPr>
        <p:spPr>
          <a:xfrm>
            <a:off x="553842" y="1649872"/>
            <a:ext cx="10903773" cy="4570259"/>
          </a:xfrm>
        </p:spPr>
        <p:txBody>
          <a:bodyPr vert="horz" lIns="45717" tIns="22858" rIns="45717" bIns="22858" rtlCol="0">
            <a:normAutofit/>
          </a:bodyPr>
          <a:lstStyle/>
          <a:p>
            <a:pPr marL="0" indent="0" algn="just" defTabSz="457179">
              <a:buNone/>
            </a:pPr>
            <a:r>
              <a:rPr lang="en-US" sz="2400"/>
              <a:t>Persons with CDBG responsibilities, decision-making power or information may </a:t>
            </a:r>
            <a:r>
              <a:rPr lang="en-US" sz="2400" b="1"/>
              <a:t>NOT:</a:t>
            </a:r>
            <a:r>
              <a:rPr lang="en-US" sz="2400"/>
              <a:t> </a:t>
            </a:r>
          </a:p>
          <a:p>
            <a:pPr marL="571474" indent="-342884" algn="just" defTabSz="457179">
              <a:buFont typeface="Wingdings" panose="05000000000000000000" pitchFamily="2" charset="2"/>
              <a:buChar char="Ø"/>
            </a:pPr>
            <a:r>
              <a:rPr lang="en-US" sz="2600"/>
              <a:t>Obtain a financial interest or benefit from CDBG activity</a:t>
            </a:r>
          </a:p>
          <a:p>
            <a:pPr marL="571474" indent="-342884" algn="just" defTabSz="457179">
              <a:buFont typeface="Wingdings" panose="05000000000000000000" pitchFamily="2" charset="2"/>
              <a:buChar char="Ø"/>
            </a:pPr>
            <a:r>
              <a:rPr lang="en-US" sz="2600"/>
              <a:t>Have any interest in contract or subcontract</a:t>
            </a:r>
          </a:p>
          <a:p>
            <a:pPr marL="742916" lvl="1" indent="-285737" algn="just" defTabSz="457179"/>
            <a:r>
              <a:rPr lang="en-US" sz="2200"/>
              <a:t>Applies to family members and business ties</a:t>
            </a:r>
          </a:p>
          <a:p>
            <a:pPr marL="742916" lvl="1" indent="-285737" algn="just" defTabSz="457179"/>
            <a:r>
              <a:rPr lang="en-US" sz="2200"/>
              <a:t>Applies during tenure and 1 year after</a:t>
            </a:r>
          </a:p>
          <a:p>
            <a:pPr marL="0" indent="0" algn="just" defTabSz="457179">
              <a:buNone/>
            </a:pPr>
            <a:r>
              <a:rPr lang="en-US" sz="2400"/>
              <a:t>Example: Grant Administrator cannot assist grantee with drafting statements of work or RFPs for grant administration if they intend to submit proposal. </a:t>
            </a:r>
          </a:p>
          <a:p>
            <a:pPr algn="just" defTabSz="457179"/>
            <a:r>
              <a:rPr lang="en-US" sz="2400"/>
              <a:t>May explain process, discuss instructions/process publicly available on DCA website</a:t>
            </a:r>
          </a:p>
          <a:p>
            <a:pPr defTabSz="457179"/>
            <a:endParaRPr lang="en-US" sz="2400"/>
          </a:p>
        </p:txBody>
      </p:sp>
    </p:spTree>
    <p:extLst>
      <p:ext uri="{BB962C8B-B14F-4D97-AF65-F5344CB8AC3E}">
        <p14:creationId xmlns:p14="http://schemas.microsoft.com/office/powerpoint/2010/main" val="9183682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9162-58F1-4992-9217-777CC432DBFC}"/>
              </a:ext>
            </a:extLst>
          </p:cNvPr>
          <p:cNvSpPr>
            <a:spLocks noGrp="1"/>
          </p:cNvSpPr>
          <p:nvPr>
            <p:ph type="title" idx="4294967295"/>
          </p:nvPr>
        </p:nvSpPr>
        <p:spPr>
          <a:xfrm>
            <a:off x="838569" y="365341"/>
            <a:ext cx="10514862" cy="1325470"/>
          </a:xfrm>
        </p:spPr>
        <p:txBody>
          <a:bodyPr/>
          <a:lstStyle/>
          <a:p>
            <a:pPr algn="ctr"/>
            <a:r>
              <a:rPr lang="en-US">
                <a:latin typeface="+mn-lt"/>
              </a:rPr>
              <a:t>Standards – Selection Procedures</a:t>
            </a:r>
          </a:p>
        </p:txBody>
      </p:sp>
      <p:sp>
        <p:nvSpPr>
          <p:cNvPr id="3" name="Text Placeholder 2">
            <a:extLst>
              <a:ext uri="{FF2B5EF4-FFF2-40B4-BE49-F238E27FC236}">
                <a16:creationId xmlns:a16="http://schemas.microsoft.com/office/drawing/2014/main" id="{79D0D64B-91A2-4E89-8887-539980CB9FCB}"/>
              </a:ext>
            </a:extLst>
          </p:cNvPr>
          <p:cNvSpPr>
            <a:spLocks noGrp="1"/>
          </p:cNvSpPr>
          <p:nvPr>
            <p:ph type="body" sz="quarter" idx="4294967295"/>
          </p:nvPr>
        </p:nvSpPr>
        <p:spPr>
          <a:xfrm>
            <a:off x="838569" y="1804851"/>
            <a:ext cx="10514862" cy="4162634"/>
          </a:xfrm>
          <a:solidFill>
            <a:schemeClr val="bg1"/>
          </a:solidFill>
        </p:spPr>
        <p:txBody>
          <a:bodyPr>
            <a:normAutofit/>
          </a:bodyPr>
          <a:lstStyle/>
          <a:p>
            <a:pPr marL="342884" indent="-342884" fontAlgn="base">
              <a:buFont typeface="Wingdings" panose="05000000000000000000" pitchFamily="2" charset="2"/>
              <a:buChar char="ü"/>
            </a:pPr>
            <a:r>
              <a:rPr lang="en-US" sz="2700"/>
              <a:t>Accurate description of the technical requirements for material, product, or service without restricting competition​</a:t>
            </a:r>
          </a:p>
          <a:p>
            <a:pPr marL="342884" indent="-342884" fontAlgn="base">
              <a:buFont typeface="Wingdings" panose="05000000000000000000" pitchFamily="2" charset="2"/>
              <a:buChar char="ü"/>
            </a:pPr>
            <a:r>
              <a:rPr lang="en-US" sz="2700"/>
              <a:t>Clear requirements and evaluation factors​</a:t>
            </a:r>
          </a:p>
          <a:p>
            <a:pPr marL="342884" indent="-342884" fontAlgn="base">
              <a:buFont typeface="Wingdings" panose="05000000000000000000" pitchFamily="2" charset="2"/>
              <a:buChar char="ü"/>
            </a:pPr>
            <a:r>
              <a:rPr lang="en-US" sz="2700"/>
              <a:t>The review of proposed procurement actions by Recipient officials to avoid purchasing unnecessary or duplicative items. ​</a:t>
            </a:r>
          </a:p>
          <a:p>
            <a:pPr marL="342884" indent="-342884" fontAlgn="base">
              <a:buFont typeface="Wingdings" panose="05000000000000000000" pitchFamily="2" charset="2"/>
              <a:buChar char="ü"/>
            </a:pPr>
            <a:r>
              <a:rPr lang="en-US" sz="2700"/>
              <a:t>A cost or price analysis for every procurement action​</a:t>
            </a:r>
          </a:p>
          <a:p>
            <a:pPr marL="342884" indent="-342884" fontAlgn="base">
              <a:buFont typeface="Wingdings" panose="05000000000000000000" pitchFamily="2" charset="2"/>
              <a:buChar char="ü"/>
            </a:pPr>
            <a:r>
              <a:rPr lang="en-US" sz="2700"/>
              <a:t>Consideration of contractor integrity, compliance with public policy, record of past performance, and financial and technical resources in the selection process​</a:t>
            </a:r>
          </a:p>
          <a:p>
            <a:endParaRPr lang="en-US" sz="2700"/>
          </a:p>
        </p:txBody>
      </p:sp>
    </p:spTree>
    <p:extLst>
      <p:ext uri="{BB962C8B-B14F-4D97-AF65-F5344CB8AC3E}">
        <p14:creationId xmlns:p14="http://schemas.microsoft.com/office/powerpoint/2010/main" val="4016456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933D3-DE73-4E89-AE73-11C4E72E6527}"/>
              </a:ext>
            </a:extLst>
          </p:cNvPr>
          <p:cNvSpPr>
            <a:spLocks noGrp="1"/>
          </p:cNvSpPr>
          <p:nvPr>
            <p:ph type="title" idx="4294967295"/>
          </p:nvPr>
        </p:nvSpPr>
        <p:spPr>
          <a:xfrm>
            <a:off x="674150" y="1161417"/>
            <a:ext cx="3602579" cy="4525645"/>
          </a:xfrm>
        </p:spPr>
        <p:txBody>
          <a:bodyPr vert="horz" lIns="45717" tIns="22858" rIns="45717" bIns="22858" rtlCol="0" anchor="ctr">
            <a:normAutofit/>
          </a:bodyPr>
          <a:lstStyle/>
          <a:p>
            <a:pPr algn="ctr" defTabSz="457179"/>
            <a:r>
              <a:rPr lang="en-US"/>
              <a:t>Methods of Procurement</a:t>
            </a:r>
          </a:p>
        </p:txBody>
      </p:sp>
      <p:sp>
        <p:nvSpPr>
          <p:cNvPr id="23" name="Text Placeholder 5">
            <a:extLst>
              <a:ext uri="{FF2B5EF4-FFF2-40B4-BE49-F238E27FC236}">
                <a16:creationId xmlns:a16="http://schemas.microsoft.com/office/drawing/2014/main" id="{A481EC21-E092-4A78-89D3-E2B4E19AC5A5}"/>
              </a:ext>
            </a:extLst>
          </p:cNvPr>
          <p:cNvSpPr>
            <a:spLocks noGrp="1"/>
          </p:cNvSpPr>
          <p:nvPr>
            <p:ph type="body" sz="quarter" idx="4294967295"/>
          </p:nvPr>
        </p:nvSpPr>
        <p:spPr>
          <a:xfrm>
            <a:off x="5498474" y="543483"/>
            <a:ext cx="6187808" cy="5771036"/>
          </a:xfrm>
          <a:solidFill>
            <a:schemeClr val="bg1">
              <a:lumMod val="95000"/>
            </a:schemeClr>
          </a:solidFill>
        </p:spPr>
        <p:txBody>
          <a:bodyPr vert="horz" lIns="45717" tIns="22858" rIns="45717" bIns="22858" rtlCol="0" anchor="ctr">
            <a:noAutofit/>
          </a:bodyPr>
          <a:lstStyle/>
          <a:p>
            <a:pPr marL="285737" indent="-114295" defTabSz="457179">
              <a:buClr>
                <a:srgbClr val="8DC63F"/>
              </a:buClr>
            </a:pPr>
            <a:r>
              <a:rPr lang="en-US" sz="2050" b="1"/>
              <a:t>Small purchase: </a:t>
            </a:r>
            <a:r>
              <a:rPr lang="en-US" sz="2050"/>
              <a:t>Procurements under $250,000 (if allowed by local policy). </a:t>
            </a:r>
          </a:p>
          <a:p>
            <a:pPr marL="1142947" lvl="1" indent="-285737" defTabSz="457179">
              <a:buClr>
                <a:srgbClr val="8DC63F"/>
              </a:buClr>
              <a:buFont typeface="Wingdings" panose="05000000000000000000" pitchFamily="2" charset="2"/>
              <a:buChar char="§"/>
            </a:pPr>
            <a:r>
              <a:rPr lang="en-US" sz="2050"/>
              <a:t>Require that price or rate quotations be obtained at least three (3) sources. </a:t>
            </a:r>
          </a:p>
          <a:p>
            <a:pPr marL="1142947" lvl="1" indent="-285737" defTabSz="457179">
              <a:buClr>
                <a:srgbClr val="8DC63F"/>
              </a:buClr>
              <a:buFont typeface="Wingdings" panose="05000000000000000000" pitchFamily="2" charset="2"/>
              <a:buChar char="§"/>
            </a:pPr>
            <a:r>
              <a:rPr lang="en-US" sz="2050"/>
              <a:t>Not appropriate for procurement of administrative or professional services</a:t>
            </a:r>
          </a:p>
          <a:p>
            <a:pPr marL="285737" indent="-114295" defTabSz="457179">
              <a:buClr>
                <a:srgbClr val="8DC63F"/>
              </a:buClr>
            </a:pPr>
            <a:r>
              <a:rPr lang="en-US" sz="2050" b="1"/>
              <a:t>Competitive Proposals: </a:t>
            </a:r>
            <a:r>
              <a:rPr lang="en-US" sz="2050"/>
              <a:t>Professional Services</a:t>
            </a:r>
          </a:p>
          <a:p>
            <a:pPr marL="285737" indent="-114295" defTabSz="457179">
              <a:buClr>
                <a:srgbClr val="8DC63F"/>
              </a:buClr>
            </a:pPr>
            <a:r>
              <a:rPr lang="en-US" sz="2050" b="1"/>
              <a:t>Competitive Sealed Bids: </a:t>
            </a:r>
            <a:r>
              <a:rPr lang="en-US" sz="2050"/>
              <a:t>Public Works Construction</a:t>
            </a:r>
          </a:p>
          <a:p>
            <a:pPr marL="285737" indent="-114295" defTabSz="457179">
              <a:buClr>
                <a:srgbClr val="8DC63F"/>
              </a:buClr>
            </a:pPr>
            <a:r>
              <a:rPr lang="en-US" sz="2050" b="1"/>
              <a:t>Sole Source: </a:t>
            </a:r>
            <a:r>
              <a:rPr lang="en-US" sz="2050"/>
              <a:t>Requires DCA Approval</a:t>
            </a:r>
          </a:p>
          <a:p>
            <a:pPr marL="1142947" lvl="1" indent="-285737" defTabSz="457179">
              <a:buClr>
                <a:srgbClr val="8DC63F"/>
              </a:buClr>
              <a:buFont typeface="Wingdings" panose="05000000000000000000" pitchFamily="2" charset="2"/>
              <a:buChar char="§"/>
            </a:pPr>
            <a:r>
              <a:rPr lang="en-US" sz="2050"/>
              <a:t>The item or service is available from only one source;</a:t>
            </a:r>
          </a:p>
          <a:p>
            <a:pPr marL="1142947" lvl="1" indent="-285737" defTabSz="457179">
              <a:buClr>
                <a:srgbClr val="8DC63F"/>
              </a:buClr>
              <a:buFont typeface="Wingdings" panose="05000000000000000000" pitchFamily="2" charset="2"/>
              <a:buChar char="§"/>
            </a:pPr>
            <a:r>
              <a:rPr lang="en-US" sz="2050"/>
              <a:t>Urgent public need will not allow for the delay caused by advertising;</a:t>
            </a:r>
          </a:p>
          <a:p>
            <a:pPr marL="1142947" lvl="1" indent="-285737" defTabSz="457179">
              <a:buClr>
                <a:srgbClr val="8DC63F"/>
              </a:buClr>
              <a:buFont typeface="Wingdings" panose="05000000000000000000" pitchFamily="2" charset="2"/>
              <a:buChar char="§"/>
            </a:pPr>
            <a:r>
              <a:rPr lang="en-US" sz="2050"/>
              <a:t>Although a number of bids were solicited, only one response was received. </a:t>
            </a:r>
          </a:p>
        </p:txBody>
      </p:sp>
      <p:cxnSp>
        <p:nvCxnSpPr>
          <p:cNvPr id="3" name="Straight Connector 2">
            <a:extLst>
              <a:ext uri="{FF2B5EF4-FFF2-40B4-BE49-F238E27FC236}">
                <a16:creationId xmlns:a16="http://schemas.microsoft.com/office/drawing/2014/main" id="{B8FC8F03-44CB-2126-5FC9-61B25F684E6A}"/>
              </a:ext>
            </a:extLst>
          </p:cNvPr>
          <p:cNvCxnSpPr/>
          <p:nvPr/>
        </p:nvCxnSpPr>
        <p:spPr>
          <a:xfrm>
            <a:off x="4728507" y="728100"/>
            <a:ext cx="0" cy="540180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1383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1000"/>
                                        <p:tgtEl>
                                          <p:spTgt spid="23">
                                            <p:txEl>
                                              <p:pRg st="0" end="0"/>
                                            </p:txEl>
                                          </p:spTgt>
                                        </p:tgtEl>
                                      </p:cBhvr>
                                    </p:animEffect>
                                    <p:anim calcmode="lin" valueType="num">
                                      <p:cBhvr>
                                        <p:cTn id="8"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3">
                                            <p:txEl>
                                              <p:pRg st="1" end="1"/>
                                            </p:txEl>
                                          </p:spTgt>
                                        </p:tgtEl>
                                        <p:attrNameLst>
                                          <p:attrName>style.visibility</p:attrName>
                                        </p:attrNameLst>
                                      </p:cBhvr>
                                      <p:to>
                                        <p:strVal val="visible"/>
                                      </p:to>
                                    </p:set>
                                    <p:animEffect transition="in" filter="fade">
                                      <p:cBhvr>
                                        <p:cTn id="13" dur="1000"/>
                                        <p:tgtEl>
                                          <p:spTgt spid="23">
                                            <p:txEl>
                                              <p:pRg st="1" end="1"/>
                                            </p:txEl>
                                          </p:spTgt>
                                        </p:tgtEl>
                                      </p:cBhvr>
                                    </p:animEffect>
                                    <p:anim calcmode="lin" valueType="num">
                                      <p:cBhvr>
                                        <p:cTn id="14"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3">
                                            <p:txEl>
                                              <p:pRg st="2" end="2"/>
                                            </p:txEl>
                                          </p:spTgt>
                                        </p:tgtEl>
                                        <p:attrNameLst>
                                          <p:attrName>style.visibility</p:attrName>
                                        </p:attrNameLst>
                                      </p:cBhvr>
                                      <p:to>
                                        <p:strVal val="visible"/>
                                      </p:to>
                                    </p:set>
                                    <p:animEffect transition="in" filter="fade">
                                      <p:cBhvr>
                                        <p:cTn id="19" dur="1000"/>
                                        <p:tgtEl>
                                          <p:spTgt spid="23">
                                            <p:txEl>
                                              <p:pRg st="2" end="2"/>
                                            </p:txEl>
                                          </p:spTgt>
                                        </p:tgtEl>
                                      </p:cBhvr>
                                    </p:animEffect>
                                    <p:anim calcmode="lin" valueType="num">
                                      <p:cBhvr>
                                        <p:cTn id="20"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3">
                                            <p:txEl>
                                              <p:pRg st="3" end="3"/>
                                            </p:txEl>
                                          </p:spTgt>
                                        </p:tgtEl>
                                        <p:attrNameLst>
                                          <p:attrName>style.visibility</p:attrName>
                                        </p:attrNameLst>
                                      </p:cBhvr>
                                      <p:to>
                                        <p:strVal val="visible"/>
                                      </p:to>
                                    </p:set>
                                    <p:animEffect transition="in" filter="fade">
                                      <p:cBhvr>
                                        <p:cTn id="25" dur="1000"/>
                                        <p:tgtEl>
                                          <p:spTgt spid="23">
                                            <p:txEl>
                                              <p:pRg st="3" end="3"/>
                                            </p:txEl>
                                          </p:spTgt>
                                        </p:tgtEl>
                                      </p:cBhvr>
                                    </p:animEffect>
                                    <p:anim calcmode="lin" valueType="num">
                                      <p:cBhvr>
                                        <p:cTn id="26" dur="1000" fill="hold"/>
                                        <p:tgtEl>
                                          <p:spTgt spid="2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3">
                                            <p:txEl>
                                              <p:pRg st="4" end="4"/>
                                            </p:txEl>
                                          </p:spTgt>
                                        </p:tgtEl>
                                        <p:attrNameLst>
                                          <p:attrName>style.visibility</p:attrName>
                                        </p:attrNameLst>
                                      </p:cBhvr>
                                      <p:to>
                                        <p:strVal val="visible"/>
                                      </p:to>
                                    </p:set>
                                    <p:animEffect transition="in" filter="fade">
                                      <p:cBhvr>
                                        <p:cTn id="31" dur="1000"/>
                                        <p:tgtEl>
                                          <p:spTgt spid="23">
                                            <p:txEl>
                                              <p:pRg st="4" end="4"/>
                                            </p:txEl>
                                          </p:spTgt>
                                        </p:tgtEl>
                                      </p:cBhvr>
                                    </p:animEffect>
                                    <p:anim calcmode="lin" valueType="num">
                                      <p:cBhvr>
                                        <p:cTn id="32" dur="1000" fill="hold"/>
                                        <p:tgtEl>
                                          <p:spTgt spid="2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3">
                                            <p:txEl>
                                              <p:pRg st="5" end="5"/>
                                            </p:txEl>
                                          </p:spTgt>
                                        </p:tgtEl>
                                        <p:attrNameLst>
                                          <p:attrName>style.visibility</p:attrName>
                                        </p:attrNameLst>
                                      </p:cBhvr>
                                      <p:to>
                                        <p:strVal val="visible"/>
                                      </p:to>
                                    </p:set>
                                    <p:animEffect transition="in" filter="fade">
                                      <p:cBhvr>
                                        <p:cTn id="37" dur="1000"/>
                                        <p:tgtEl>
                                          <p:spTgt spid="23">
                                            <p:txEl>
                                              <p:pRg st="5" end="5"/>
                                            </p:txEl>
                                          </p:spTgt>
                                        </p:tgtEl>
                                      </p:cBhvr>
                                    </p:animEffect>
                                    <p:anim calcmode="lin" valueType="num">
                                      <p:cBhvr>
                                        <p:cTn id="38" dur="1000" fill="hold"/>
                                        <p:tgtEl>
                                          <p:spTgt spid="2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23">
                                            <p:txEl>
                                              <p:pRg st="6" end="6"/>
                                            </p:txEl>
                                          </p:spTgt>
                                        </p:tgtEl>
                                        <p:attrNameLst>
                                          <p:attrName>style.visibility</p:attrName>
                                        </p:attrNameLst>
                                      </p:cBhvr>
                                      <p:to>
                                        <p:strVal val="visible"/>
                                      </p:to>
                                    </p:set>
                                    <p:animEffect transition="in" filter="fade">
                                      <p:cBhvr>
                                        <p:cTn id="43" dur="1000"/>
                                        <p:tgtEl>
                                          <p:spTgt spid="23">
                                            <p:txEl>
                                              <p:pRg st="6" end="6"/>
                                            </p:txEl>
                                          </p:spTgt>
                                        </p:tgtEl>
                                      </p:cBhvr>
                                    </p:animEffect>
                                    <p:anim calcmode="lin" valueType="num">
                                      <p:cBhvr>
                                        <p:cTn id="44" dur="1000" fill="hold"/>
                                        <p:tgtEl>
                                          <p:spTgt spid="2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23">
                                            <p:txEl>
                                              <p:pRg st="7" end="7"/>
                                            </p:txEl>
                                          </p:spTgt>
                                        </p:tgtEl>
                                        <p:attrNameLst>
                                          <p:attrName>style.visibility</p:attrName>
                                        </p:attrNameLst>
                                      </p:cBhvr>
                                      <p:to>
                                        <p:strVal val="visible"/>
                                      </p:to>
                                    </p:set>
                                    <p:animEffect transition="in" filter="fade">
                                      <p:cBhvr>
                                        <p:cTn id="49" dur="1000"/>
                                        <p:tgtEl>
                                          <p:spTgt spid="23">
                                            <p:txEl>
                                              <p:pRg st="7" end="7"/>
                                            </p:txEl>
                                          </p:spTgt>
                                        </p:tgtEl>
                                      </p:cBhvr>
                                    </p:animEffect>
                                    <p:anim calcmode="lin" valueType="num">
                                      <p:cBhvr>
                                        <p:cTn id="50" dur="1000" fill="hold"/>
                                        <p:tgtEl>
                                          <p:spTgt spid="2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23">
                                            <p:txEl>
                                              <p:pRg st="8" end="8"/>
                                            </p:txEl>
                                          </p:spTgt>
                                        </p:tgtEl>
                                        <p:attrNameLst>
                                          <p:attrName>style.visibility</p:attrName>
                                        </p:attrNameLst>
                                      </p:cBhvr>
                                      <p:to>
                                        <p:strVal val="visible"/>
                                      </p:to>
                                    </p:set>
                                    <p:animEffect transition="in" filter="fade">
                                      <p:cBhvr>
                                        <p:cTn id="55" dur="1000"/>
                                        <p:tgtEl>
                                          <p:spTgt spid="23">
                                            <p:txEl>
                                              <p:pRg st="8" end="8"/>
                                            </p:txEl>
                                          </p:spTgt>
                                        </p:tgtEl>
                                      </p:cBhvr>
                                    </p:animEffect>
                                    <p:anim calcmode="lin" valueType="num">
                                      <p:cBhvr>
                                        <p:cTn id="56" dur="1000" fill="hold"/>
                                        <p:tgtEl>
                                          <p:spTgt spid="2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2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People with tablet">
            <a:extLst>
              <a:ext uri="{FF2B5EF4-FFF2-40B4-BE49-F238E27FC236}">
                <a16:creationId xmlns:a16="http://schemas.microsoft.com/office/drawing/2014/main" id="{7778CCE2-DB1A-4385-920C-ADD677C05937}"/>
              </a:ext>
            </a:extLst>
          </p:cNvPr>
          <p:cNvPicPr>
            <a:picLocks noChangeAspect="1"/>
          </p:cNvPicPr>
          <p:nvPr/>
        </p:nvPicPr>
        <p:blipFill>
          <a:blip r:embed="rId3">
            <a:extLst>
              <a:ext uri="{28A0092B-C50C-407E-A947-70E740481C1C}">
                <a14:useLocalDpi xmlns:a14="http://schemas.microsoft.com/office/drawing/2010/main" val="0"/>
              </a:ext>
            </a:extLst>
          </a:blip>
          <a:srcRect t="8677" b="8677"/>
          <a:stretch/>
        </p:blipFill>
        <p:spPr>
          <a:xfrm>
            <a:off x="2990996" y="2465639"/>
            <a:ext cx="6210008" cy="3420176"/>
          </a:xfrm>
          <a:prstGeom prst="rect">
            <a:avLst/>
          </a:prstGeom>
          <a:solidFill>
            <a:srgbClr val="FFFFFF">
              <a:shade val="85000"/>
            </a:srgbClr>
          </a:solidFill>
          <a:ln w="88900" cap="sq">
            <a:solidFill>
              <a:srgbClr val="3B1F4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4">
            <a:extLst>
              <a:ext uri="{FF2B5EF4-FFF2-40B4-BE49-F238E27FC236}">
                <a16:creationId xmlns:a16="http://schemas.microsoft.com/office/drawing/2014/main" id="{6C28AC03-B2EA-BC58-8047-FF75807BCE14}"/>
              </a:ext>
            </a:extLst>
          </p:cNvPr>
          <p:cNvSpPr txBox="1">
            <a:spLocks noGrp="1"/>
          </p:cNvSpPr>
          <p:nvPr>
            <p:ph type="title"/>
          </p:nvPr>
        </p:nvSpPr>
        <p:spPr>
          <a:xfrm>
            <a:off x="847725" y="891975"/>
            <a:ext cx="10496550" cy="1098758"/>
          </a:xfrm>
          <a:prstGeom prst="rect">
            <a:avLst/>
          </a:prstGeom>
          <a:noFill/>
        </p:spPr>
        <p:txBody>
          <a:bodyPr wrap="square" lIns="45717" tIns="22858" rIns="45717" bIns="22858" rtlCol="0" anchor="t">
            <a:spAutoFit/>
          </a:bodyPr>
          <a:lstStyle/>
          <a:p>
            <a:pPr algn="ctr" defTabSz="228589"/>
            <a:r>
              <a:rPr lang="en-US"/>
              <a:t>Professional Services Procurement</a:t>
            </a:r>
            <a:br>
              <a:rPr lang="en-US" sz="4500" b="0">
                <a:solidFill>
                  <a:srgbClr val="854006"/>
                </a:solidFill>
              </a:rPr>
            </a:br>
            <a:r>
              <a:rPr lang="en-US" sz="3600" b="0">
                <a:solidFill>
                  <a:schemeClr val="accent1"/>
                </a:solidFill>
              </a:rPr>
              <a:t>Competitive Proposals (pre-application)</a:t>
            </a:r>
            <a:endParaRPr lang="en-US" sz="3200" b="0">
              <a:solidFill>
                <a:schemeClr val="accent1"/>
              </a:solidFill>
            </a:endParaRPr>
          </a:p>
        </p:txBody>
      </p:sp>
    </p:spTree>
    <p:extLst>
      <p:ext uri="{BB962C8B-B14F-4D97-AF65-F5344CB8AC3E}">
        <p14:creationId xmlns:p14="http://schemas.microsoft.com/office/powerpoint/2010/main" val="27111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7344" y="639769"/>
            <a:ext cx="10497312" cy="959790"/>
          </a:xfrm>
          <a:prstGeom prst="rect">
            <a:avLst/>
          </a:prstGeom>
        </p:spPr>
        <p:txBody>
          <a:bodyPr vert="horz" wrap="square" lIns="0" tIns="340908" rIns="0" bIns="0" rtlCol="0" anchor="ctr">
            <a:spAutoFit/>
          </a:bodyPr>
          <a:lstStyle/>
          <a:p>
            <a:pPr marL="157491" algn="ctr">
              <a:lnSpc>
                <a:spcPct val="100000"/>
              </a:lnSpc>
              <a:spcBef>
                <a:spcPts val="82"/>
              </a:spcBef>
            </a:pPr>
            <a:r>
              <a:t>Procurement</a:t>
            </a:r>
            <a:r>
              <a:rPr spc="-12"/>
              <a:t> </a:t>
            </a:r>
            <a:r>
              <a:t>–</a:t>
            </a:r>
            <a:r>
              <a:rPr spc="-6"/>
              <a:t> </a:t>
            </a:r>
            <a:r>
              <a:t>Competitive</a:t>
            </a:r>
            <a:r>
              <a:rPr spc="3"/>
              <a:t> </a:t>
            </a:r>
            <a:r>
              <a:rPr spc="-6"/>
              <a:t>Negotiation</a:t>
            </a:r>
            <a:endParaRPr/>
          </a:p>
        </p:txBody>
      </p:sp>
      <p:sp>
        <p:nvSpPr>
          <p:cNvPr id="3" name="object 3"/>
          <p:cNvSpPr txBox="1"/>
          <p:nvPr/>
        </p:nvSpPr>
        <p:spPr>
          <a:xfrm>
            <a:off x="876803" y="2088798"/>
            <a:ext cx="10438715" cy="3641716"/>
          </a:xfrm>
          <a:prstGeom prst="rect">
            <a:avLst/>
          </a:prstGeom>
        </p:spPr>
        <p:txBody>
          <a:bodyPr vert="horz" wrap="square" lIns="0" tIns="7316" rIns="0" bIns="0" rtlCol="0" anchor="t">
            <a:spAutoFit/>
          </a:bodyPr>
          <a:lstStyle/>
          <a:p>
            <a:pPr marL="7701" marR="3081" indent="-385" defTabSz="554492">
              <a:lnSpc>
                <a:spcPct val="114300"/>
              </a:lnSpc>
              <a:spcBef>
                <a:spcPts val="58"/>
              </a:spcBef>
              <a:buClr>
                <a:schemeClr val="accent1"/>
              </a:buClr>
              <a:buSzPct val="97938"/>
              <a:buFont typeface="Wingdings"/>
              <a:buChar char=""/>
              <a:tabLst>
                <a:tab pos="341937" algn="l"/>
              </a:tabLst>
            </a:pPr>
            <a:r>
              <a:rPr sz="2941" kern="0">
                <a:latin typeface="+mj-lt"/>
                <a:cs typeface="Georgia"/>
              </a:rPr>
              <a:t>CDBG</a:t>
            </a:r>
            <a:r>
              <a:rPr sz="2941" kern="0" spc="324">
                <a:latin typeface="+mj-lt"/>
                <a:cs typeface="Georgia"/>
              </a:rPr>
              <a:t> </a:t>
            </a:r>
            <a:r>
              <a:rPr sz="2941" kern="0">
                <a:latin typeface="+mj-lt"/>
                <a:cs typeface="Georgia"/>
              </a:rPr>
              <a:t>payments</a:t>
            </a:r>
            <a:r>
              <a:rPr sz="2941" kern="0" spc="324">
                <a:latin typeface="+mj-lt"/>
                <a:cs typeface="Georgia"/>
              </a:rPr>
              <a:t> </a:t>
            </a:r>
            <a:r>
              <a:rPr sz="2941" kern="0">
                <a:latin typeface="+mj-lt"/>
                <a:cs typeface="Georgia"/>
              </a:rPr>
              <a:t>for</a:t>
            </a:r>
            <a:r>
              <a:rPr sz="2941" kern="0" spc="327">
                <a:latin typeface="+mj-lt"/>
                <a:cs typeface="Georgia"/>
              </a:rPr>
              <a:t> </a:t>
            </a:r>
            <a:r>
              <a:rPr sz="2941" kern="0">
                <a:latin typeface="+mj-lt"/>
                <a:cs typeface="Georgia"/>
              </a:rPr>
              <a:t>Professional</a:t>
            </a:r>
            <a:r>
              <a:rPr sz="2941" kern="0" spc="330">
                <a:latin typeface="+mj-lt"/>
                <a:cs typeface="Georgia"/>
              </a:rPr>
              <a:t> </a:t>
            </a:r>
            <a:r>
              <a:rPr sz="2941" kern="0">
                <a:latin typeface="+mj-lt"/>
                <a:cs typeface="Georgia"/>
              </a:rPr>
              <a:t>services</a:t>
            </a:r>
            <a:r>
              <a:rPr sz="2941" kern="0" spc="324">
                <a:latin typeface="+mj-lt"/>
                <a:cs typeface="Georgia"/>
              </a:rPr>
              <a:t> </a:t>
            </a:r>
            <a:r>
              <a:rPr sz="2941" kern="0">
                <a:latin typeface="+mj-lt"/>
                <a:cs typeface="Georgia"/>
              </a:rPr>
              <a:t>are</a:t>
            </a:r>
            <a:r>
              <a:rPr sz="2941" kern="0" spc="321">
                <a:latin typeface="+mj-lt"/>
                <a:cs typeface="Georgia"/>
              </a:rPr>
              <a:t> </a:t>
            </a:r>
            <a:r>
              <a:rPr sz="2941" kern="0">
                <a:latin typeface="+mj-lt"/>
                <a:cs typeface="Georgia"/>
              </a:rPr>
              <a:t>subject</a:t>
            </a:r>
            <a:r>
              <a:rPr sz="2941" kern="0" spc="324">
                <a:latin typeface="+mj-lt"/>
                <a:cs typeface="Georgia"/>
              </a:rPr>
              <a:t> </a:t>
            </a:r>
            <a:r>
              <a:rPr sz="2941" kern="0">
                <a:latin typeface="+mj-lt"/>
                <a:cs typeface="Georgia"/>
              </a:rPr>
              <a:t>to</a:t>
            </a:r>
            <a:r>
              <a:rPr sz="2941" kern="0" spc="324">
                <a:latin typeface="+mj-lt"/>
                <a:cs typeface="Georgia"/>
              </a:rPr>
              <a:t> </a:t>
            </a:r>
            <a:r>
              <a:rPr sz="2941" kern="0" spc="-15">
                <a:latin typeface="+mj-lt"/>
                <a:cs typeface="Georgia"/>
              </a:rPr>
              <a:t>the </a:t>
            </a:r>
            <a:r>
              <a:rPr sz="2941" kern="0">
                <a:latin typeface="+mj-lt"/>
                <a:cs typeface="Georgia"/>
              </a:rPr>
              <a:t>“competitive</a:t>
            </a:r>
            <a:r>
              <a:rPr sz="2941" kern="0" spc="-9">
                <a:latin typeface="+mj-lt"/>
                <a:cs typeface="Georgia"/>
              </a:rPr>
              <a:t> </a:t>
            </a:r>
            <a:r>
              <a:rPr sz="2941" kern="0">
                <a:latin typeface="+mj-lt"/>
                <a:cs typeface="Georgia"/>
              </a:rPr>
              <a:t>negotiation”</a:t>
            </a:r>
            <a:r>
              <a:rPr sz="2941" kern="0" spc="-12">
                <a:latin typeface="+mj-lt"/>
                <a:cs typeface="Georgia"/>
              </a:rPr>
              <a:t> </a:t>
            </a:r>
            <a:r>
              <a:rPr sz="2941" kern="0">
                <a:latin typeface="+mj-lt"/>
                <a:cs typeface="Georgia"/>
              </a:rPr>
              <a:t>requirements</a:t>
            </a:r>
            <a:r>
              <a:rPr sz="2941" kern="0" spc="-15">
                <a:latin typeface="+mj-lt"/>
                <a:cs typeface="Georgia"/>
              </a:rPr>
              <a:t> </a:t>
            </a:r>
            <a:r>
              <a:rPr sz="2941" kern="0">
                <a:latin typeface="+mj-lt"/>
                <a:cs typeface="Georgia"/>
              </a:rPr>
              <a:t>of</a:t>
            </a:r>
            <a:r>
              <a:rPr sz="2941" kern="0" spc="-18">
                <a:latin typeface="+mj-lt"/>
                <a:cs typeface="Georgia"/>
              </a:rPr>
              <a:t> </a:t>
            </a:r>
            <a:r>
              <a:rPr sz="2941" u="sng" kern="0">
                <a:solidFill>
                  <a:srgbClr val="AE462D"/>
                </a:solidFill>
                <a:uFill>
                  <a:solidFill>
                    <a:srgbClr val="854006"/>
                  </a:solidFill>
                </a:uFill>
                <a:latin typeface="+mj-lt"/>
                <a:cs typeface="Georgia"/>
                <a:hlinkClick r:id="rId3">
                  <a:extLst>
                    <a:ext uri="{A12FA001-AC4F-418D-AE19-62706E023703}">
                      <ahyp:hlinkClr xmlns:ahyp="http://schemas.microsoft.com/office/drawing/2018/hyperlinkcolor" val="tx"/>
                    </a:ext>
                  </a:extLst>
                </a:hlinkClick>
              </a:rPr>
              <a:t>24</a:t>
            </a:r>
            <a:r>
              <a:rPr sz="2941" u="sng" kern="0" spc="-6">
                <a:solidFill>
                  <a:srgbClr val="AE462D"/>
                </a:solidFill>
                <a:uFill>
                  <a:solidFill>
                    <a:srgbClr val="854006"/>
                  </a:solidFill>
                </a:uFill>
                <a:latin typeface="+mj-lt"/>
                <a:cs typeface="Georgia"/>
                <a:hlinkClick r:id="rId3">
                  <a:extLst>
                    <a:ext uri="{A12FA001-AC4F-418D-AE19-62706E023703}">
                      <ahyp:hlinkClr xmlns:ahyp="http://schemas.microsoft.com/office/drawing/2018/hyperlinkcolor" val="tx"/>
                    </a:ext>
                  </a:extLst>
                </a:hlinkClick>
              </a:rPr>
              <a:t> </a:t>
            </a:r>
            <a:r>
              <a:rPr sz="2941" u="sng" kern="0">
                <a:solidFill>
                  <a:srgbClr val="AE462D"/>
                </a:solidFill>
                <a:uFill>
                  <a:solidFill>
                    <a:srgbClr val="854006"/>
                  </a:solidFill>
                </a:uFill>
                <a:latin typeface="+mj-lt"/>
                <a:cs typeface="Georgia"/>
                <a:hlinkClick r:id="rId3">
                  <a:extLst>
                    <a:ext uri="{A12FA001-AC4F-418D-AE19-62706E023703}">
                      <ahyp:hlinkClr xmlns:ahyp="http://schemas.microsoft.com/office/drawing/2018/hyperlinkcolor" val="tx"/>
                    </a:ext>
                  </a:extLst>
                </a:hlinkClick>
              </a:rPr>
              <a:t>CFR</a:t>
            </a:r>
            <a:r>
              <a:rPr sz="2941" u="sng" kern="0" spc="-9">
                <a:solidFill>
                  <a:srgbClr val="AE462D"/>
                </a:solidFill>
                <a:uFill>
                  <a:solidFill>
                    <a:srgbClr val="854006"/>
                  </a:solidFill>
                </a:uFill>
                <a:latin typeface="+mj-lt"/>
                <a:cs typeface="Georgia"/>
                <a:hlinkClick r:id="rId3">
                  <a:extLst>
                    <a:ext uri="{A12FA001-AC4F-418D-AE19-62706E023703}">
                      <ahyp:hlinkClr xmlns:ahyp="http://schemas.microsoft.com/office/drawing/2018/hyperlinkcolor" val="tx"/>
                    </a:ext>
                  </a:extLst>
                </a:hlinkClick>
              </a:rPr>
              <a:t> </a:t>
            </a:r>
            <a:r>
              <a:rPr sz="2941" u="sng" kern="0">
                <a:solidFill>
                  <a:srgbClr val="AE462D"/>
                </a:solidFill>
                <a:uFill>
                  <a:solidFill>
                    <a:srgbClr val="854006"/>
                  </a:solidFill>
                </a:uFill>
                <a:latin typeface="+mj-lt"/>
                <a:cs typeface="Georgia"/>
                <a:hlinkClick r:id="rId3">
                  <a:extLst>
                    <a:ext uri="{A12FA001-AC4F-418D-AE19-62706E023703}">
                      <ahyp:hlinkClr xmlns:ahyp="http://schemas.microsoft.com/office/drawing/2018/hyperlinkcolor" val="tx"/>
                    </a:ext>
                  </a:extLst>
                </a:hlinkClick>
              </a:rPr>
              <a:t>570.489</a:t>
            </a:r>
            <a:r>
              <a:rPr sz="2941" u="sng" kern="0" spc="-9">
                <a:solidFill>
                  <a:srgbClr val="AE462D"/>
                </a:solidFill>
                <a:uFill>
                  <a:solidFill>
                    <a:srgbClr val="854006"/>
                  </a:solidFill>
                </a:uFill>
                <a:latin typeface="+mj-lt"/>
                <a:cs typeface="Georgia"/>
                <a:hlinkClick r:id="rId3">
                  <a:extLst>
                    <a:ext uri="{A12FA001-AC4F-418D-AE19-62706E023703}">
                      <ahyp:hlinkClr xmlns:ahyp="http://schemas.microsoft.com/office/drawing/2018/hyperlinkcolor" val="tx"/>
                    </a:ext>
                  </a:extLst>
                </a:hlinkClick>
              </a:rPr>
              <a:t> </a:t>
            </a:r>
            <a:r>
              <a:rPr sz="2941" u="sng" kern="0" spc="-12">
                <a:uFill>
                  <a:solidFill>
                    <a:srgbClr val="854006"/>
                  </a:solidFill>
                </a:uFill>
                <a:latin typeface="+mj-lt"/>
                <a:cs typeface="Georgia"/>
                <a:hlinkClick r:id="rId3">
                  <a:extLst>
                    <a:ext uri="{A12FA001-AC4F-418D-AE19-62706E023703}">
                      <ahyp:hlinkClr xmlns:ahyp="http://schemas.microsoft.com/office/drawing/2018/hyperlinkcolor" val="tx"/>
                    </a:ext>
                  </a:extLst>
                </a:hlinkClick>
              </a:rPr>
              <a:t>(g)</a:t>
            </a:r>
            <a:r>
              <a:rPr sz="2941" kern="0" spc="-12">
                <a:latin typeface="+mj-lt"/>
                <a:cs typeface="Georgia"/>
              </a:rPr>
              <a:t>.</a:t>
            </a:r>
            <a:endParaRPr sz="2941" kern="0">
              <a:latin typeface="+mj-lt"/>
              <a:cs typeface="Georgia"/>
            </a:endParaRPr>
          </a:p>
          <a:p>
            <a:pPr defTabSz="554492">
              <a:spcBef>
                <a:spcPts val="3"/>
              </a:spcBef>
              <a:buClr>
                <a:srgbClr val="DD8046"/>
              </a:buClr>
              <a:buFont typeface="Wingdings"/>
              <a:buChar char=""/>
            </a:pPr>
            <a:endParaRPr sz="4882" kern="0">
              <a:latin typeface="+mj-lt"/>
              <a:cs typeface="Georgia"/>
            </a:endParaRPr>
          </a:p>
          <a:p>
            <a:pPr marL="770513" lvl="1" indent="-306126" defTabSz="554492">
              <a:buClr>
                <a:srgbClr val="92D050"/>
              </a:buClr>
              <a:buSzPct val="97752"/>
              <a:buFont typeface="Wingdings"/>
              <a:buChar char=""/>
              <a:tabLst>
                <a:tab pos="770898" algn="l"/>
              </a:tabLst>
            </a:pPr>
            <a:r>
              <a:rPr sz="2698" kern="0">
                <a:latin typeface="+mj-lt"/>
                <a:cs typeface="Georgia"/>
              </a:rPr>
              <a:t>Private</a:t>
            </a:r>
            <a:r>
              <a:rPr sz="2698" kern="0" spc="-12">
                <a:latin typeface="+mj-lt"/>
                <a:cs typeface="Georgia"/>
              </a:rPr>
              <a:t> </a:t>
            </a:r>
            <a:r>
              <a:rPr sz="2698" kern="0">
                <a:latin typeface="+mj-lt"/>
                <a:cs typeface="Georgia"/>
              </a:rPr>
              <a:t>grant</a:t>
            </a:r>
            <a:r>
              <a:rPr sz="2698" kern="0" spc="-6">
                <a:latin typeface="+mj-lt"/>
                <a:cs typeface="Georgia"/>
              </a:rPr>
              <a:t> writers/administrators</a:t>
            </a:r>
            <a:endParaRPr sz="2698" kern="0">
              <a:latin typeface="+mj-lt"/>
              <a:cs typeface="Georgia"/>
            </a:endParaRPr>
          </a:p>
          <a:p>
            <a:pPr marL="770513" lvl="1" indent="-306126" defTabSz="554492">
              <a:spcBef>
                <a:spcPts val="179"/>
              </a:spcBef>
              <a:buClr>
                <a:srgbClr val="92D050"/>
              </a:buClr>
              <a:buSzPct val="97752"/>
              <a:buFont typeface="Wingdings"/>
              <a:buChar char=""/>
              <a:tabLst>
                <a:tab pos="770898" algn="l"/>
              </a:tabLst>
            </a:pPr>
            <a:r>
              <a:rPr sz="2698" kern="0">
                <a:latin typeface="+mj-lt"/>
                <a:cs typeface="Georgia"/>
              </a:rPr>
              <a:t>Engineers</a:t>
            </a:r>
            <a:r>
              <a:rPr sz="2698" kern="0" spc="-3">
                <a:latin typeface="+mj-lt"/>
                <a:cs typeface="Georgia"/>
              </a:rPr>
              <a:t> </a:t>
            </a:r>
            <a:r>
              <a:rPr sz="2698" kern="0">
                <a:latin typeface="+mj-lt"/>
                <a:cs typeface="Georgia"/>
              </a:rPr>
              <a:t>and</a:t>
            </a:r>
            <a:r>
              <a:rPr sz="2698" kern="0" spc="-9">
                <a:latin typeface="+mj-lt"/>
                <a:cs typeface="Georgia"/>
              </a:rPr>
              <a:t> </a:t>
            </a:r>
            <a:r>
              <a:rPr sz="2698" kern="0" spc="-6">
                <a:latin typeface="+mj-lt"/>
                <a:cs typeface="Georgia"/>
              </a:rPr>
              <a:t>Architects</a:t>
            </a:r>
            <a:endParaRPr sz="2698" kern="0">
              <a:latin typeface="+mj-lt"/>
              <a:cs typeface="Georgia"/>
            </a:endParaRPr>
          </a:p>
          <a:p>
            <a:pPr marL="693500" marR="3851" lvl="1" indent="-229113" defTabSz="554492">
              <a:spcBef>
                <a:spcPts val="546"/>
              </a:spcBef>
              <a:buClr>
                <a:srgbClr val="92D050"/>
              </a:buClr>
              <a:buSzPct val="97826"/>
              <a:buFont typeface="Wingdings"/>
              <a:buChar char=""/>
              <a:tabLst>
                <a:tab pos="782065" algn="l"/>
                <a:tab pos="1688506" algn="l"/>
                <a:tab pos="3954222" algn="l"/>
                <a:tab pos="6859915" algn="l"/>
                <a:tab pos="9039762" algn="l"/>
              </a:tabLst>
            </a:pPr>
            <a:r>
              <a:rPr lang="en-US" sz="2698" kern="0" spc="-6">
                <a:latin typeface="+mj-lt"/>
              </a:rPr>
              <a:t>Not applicable if contracting with Regional Commissions</a:t>
            </a:r>
            <a:endParaRPr sz="2698" kern="0" spc="-6">
              <a:latin typeface="+mj-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10"/>
            <a:ext cx="4166876" cy="6857133"/>
          </a:xfrm>
          <a:custGeom>
            <a:avLst/>
            <a:gdLst/>
            <a:ahLst/>
            <a:cxnLst/>
            <a:rect l="l" t="t" r="r" b="b"/>
            <a:pathLst>
              <a:path w="6871970" h="11308715">
                <a:moveTo>
                  <a:pt x="3726001" y="0"/>
                </a:moveTo>
                <a:lnTo>
                  <a:pt x="0" y="0"/>
                </a:lnTo>
                <a:lnTo>
                  <a:pt x="0" y="11308556"/>
                </a:lnTo>
                <a:lnTo>
                  <a:pt x="3726001" y="11308556"/>
                </a:lnTo>
                <a:lnTo>
                  <a:pt x="3937492" y="11172979"/>
                </a:lnTo>
                <a:lnTo>
                  <a:pt x="3977322" y="11145860"/>
                </a:lnTo>
                <a:lnTo>
                  <a:pt x="4016945" y="11118462"/>
                </a:lnTo>
                <a:lnTo>
                  <a:pt x="4056359" y="11090786"/>
                </a:lnTo>
                <a:lnTo>
                  <a:pt x="4095564" y="11062832"/>
                </a:lnTo>
                <a:lnTo>
                  <a:pt x="4134557" y="11034603"/>
                </a:lnTo>
                <a:lnTo>
                  <a:pt x="4173337" y="11006099"/>
                </a:lnTo>
                <a:lnTo>
                  <a:pt x="4211903" y="10977323"/>
                </a:lnTo>
                <a:lnTo>
                  <a:pt x="4250253" y="10948275"/>
                </a:lnTo>
                <a:lnTo>
                  <a:pt x="4288387" y="10918957"/>
                </a:lnTo>
                <a:lnTo>
                  <a:pt x="4326301" y="10889371"/>
                </a:lnTo>
                <a:lnTo>
                  <a:pt x="4363996" y="10859518"/>
                </a:lnTo>
                <a:lnTo>
                  <a:pt x="4401470" y="10829399"/>
                </a:lnTo>
                <a:lnTo>
                  <a:pt x="4438721" y="10799016"/>
                </a:lnTo>
                <a:lnTo>
                  <a:pt x="4475747" y="10768370"/>
                </a:lnTo>
                <a:lnTo>
                  <a:pt x="4512549" y="10737462"/>
                </a:lnTo>
                <a:lnTo>
                  <a:pt x="4549123" y="10706295"/>
                </a:lnTo>
                <a:lnTo>
                  <a:pt x="4585468" y="10674869"/>
                </a:lnTo>
                <a:lnTo>
                  <a:pt x="4621584" y="10643185"/>
                </a:lnTo>
                <a:lnTo>
                  <a:pt x="4657468" y="10611246"/>
                </a:lnTo>
                <a:lnTo>
                  <a:pt x="4693120" y="10579053"/>
                </a:lnTo>
                <a:lnTo>
                  <a:pt x="4728538" y="10546607"/>
                </a:lnTo>
                <a:lnTo>
                  <a:pt x="4763720" y="10513909"/>
                </a:lnTo>
                <a:lnTo>
                  <a:pt x="4798665" y="10480962"/>
                </a:lnTo>
                <a:lnTo>
                  <a:pt x="4833372" y="10447765"/>
                </a:lnTo>
                <a:lnTo>
                  <a:pt x="4867839" y="10414322"/>
                </a:lnTo>
                <a:lnTo>
                  <a:pt x="4902065" y="10380633"/>
                </a:lnTo>
                <a:lnTo>
                  <a:pt x="4936048" y="10346699"/>
                </a:lnTo>
                <a:lnTo>
                  <a:pt x="4969787" y="10312522"/>
                </a:lnTo>
                <a:lnTo>
                  <a:pt x="5003280" y="10278104"/>
                </a:lnTo>
                <a:lnTo>
                  <a:pt x="5036527" y="10243446"/>
                </a:lnTo>
                <a:lnTo>
                  <a:pt x="5069525" y="10208549"/>
                </a:lnTo>
                <a:lnTo>
                  <a:pt x="5102273" y="10173415"/>
                </a:lnTo>
                <a:lnTo>
                  <a:pt x="5134771" y="10138045"/>
                </a:lnTo>
                <a:lnTo>
                  <a:pt x="5167015" y="10102441"/>
                </a:lnTo>
                <a:lnTo>
                  <a:pt x="5199006" y="10066604"/>
                </a:lnTo>
                <a:lnTo>
                  <a:pt x="5230741" y="10030535"/>
                </a:lnTo>
                <a:lnTo>
                  <a:pt x="5262219" y="9994236"/>
                </a:lnTo>
                <a:lnTo>
                  <a:pt x="5293439" y="9957708"/>
                </a:lnTo>
                <a:lnTo>
                  <a:pt x="5324400" y="9920953"/>
                </a:lnTo>
                <a:lnTo>
                  <a:pt x="5355099" y="9883972"/>
                </a:lnTo>
                <a:lnTo>
                  <a:pt x="5385535" y="9846767"/>
                </a:lnTo>
                <a:lnTo>
                  <a:pt x="5415708" y="9809338"/>
                </a:lnTo>
                <a:lnTo>
                  <a:pt x="5445615" y="9771688"/>
                </a:lnTo>
                <a:lnTo>
                  <a:pt x="5475255" y="9733818"/>
                </a:lnTo>
                <a:lnTo>
                  <a:pt x="5504627" y="9695729"/>
                </a:lnTo>
                <a:lnTo>
                  <a:pt x="5533730" y="9657423"/>
                </a:lnTo>
                <a:lnTo>
                  <a:pt x="5562561" y="9618901"/>
                </a:lnTo>
                <a:lnTo>
                  <a:pt x="5591120" y="9580164"/>
                </a:lnTo>
                <a:lnTo>
                  <a:pt x="5619405" y="9541215"/>
                </a:lnTo>
                <a:lnTo>
                  <a:pt x="5647414" y="9502053"/>
                </a:lnTo>
                <a:lnTo>
                  <a:pt x="5675147" y="9462681"/>
                </a:lnTo>
                <a:lnTo>
                  <a:pt x="5702601" y="9423101"/>
                </a:lnTo>
                <a:lnTo>
                  <a:pt x="5729776" y="9383313"/>
                </a:lnTo>
                <a:lnTo>
                  <a:pt x="5756670" y="9343319"/>
                </a:lnTo>
                <a:lnTo>
                  <a:pt x="5783281" y="9303121"/>
                </a:lnTo>
                <a:lnTo>
                  <a:pt x="5809609" y="9262720"/>
                </a:lnTo>
                <a:lnTo>
                  <a:pt x="5835651" y="9222116"/>
                </a:lnTo>
                <a:lnTo>
                  <a:pt x="5861406" y="9181313"/>
                </a:lnTo>
                <a:lnTo>
                  <a:pt x="5886874" y="9140311"/>
                </a:lnTo>
                <a:lnTo>
                  <a:pt x="5912051" y="9099111"/>
                </a:lnTo>
                <a:lnTo>
                  <a:pt x="5936938" y="9057715"/>
                </a:lnTo>
                <a:lnTo>
                  <a:pt x="5961532" y="9016125"/>
                </a:lnTo>
                <a:lnTo>
                  <a:pt x="5985832" y="8974341"/>
                </a:lnTo>
                <a:lnTo>
                  <a:pt x="6009837" y="8932366"/>
                </a:lnTo>
                <a:lnTo>
                  <a:pt x="6033546" y="8890201"/>
                </a:lnTo>
                <a:lnTo>
                  <a:pt x="6056956" y="8847846"/>
                </a:lnTo>
                <a:lnTo>
                  <a:pt x="6080067" y="8805304"/>
                </a:lnTo>
                <a:lnTo>
                  <a:pt x="6102877" y="8762576"/>
                </a:lnTo>
                <a:lnTo>
                  <a:pt x="6125384" y="8719664"/>
                </a:lnTo>
                <a:lnTo>
                  <a:pt x="6147588" y="8676568"/>
                </a:lnTo>
                <a:lnTo>
                  <a:pt x="6169486" y="8633290"/>
                </a:lnTo>
                <a:lnTo>
                  <a:pt x="6191078" y="8589832"/>
                </a:lnTo>
                <a:lnTo>
                  <a:pt x="6212361" y="8546195"/>
                </a:lnTo>
                <a:lnTo>
                  <a:pt x="6233336" y="8502381"/>
                </a:lnTo>
                <a:lnTo>
                  <a:pt x="6253999" y="8458390"/>
                </a:lnTo>
                <a:lnTo>
                  <a:pt x="6274350" y="8414225"/>
                </a:lnTo>
                <a:lnTo>
                  <a:pt x="6294387" y="8369886"/>
                </a:lnTo>
                <a:lnTo>
                  <a:pt x="6314109" y="8325376"/>
                </a:lnTo>
                <a:lnTo>
                  <a:pt x="6333514" y="8280695"/>
                </a:lnTo>
                <a:lnTo>
                  <a:pt x="6352602" y="8235845"/>
                </a:lnTo>
                <a:lnTo>
                  <a:pt x="6371369" y="8190828"/>
                </a:lnTo>
                <a:lnTo>
                  <a:pt x="6389816" y="8145644"/>
                </a:lnTo>
                <a:lnTo>
                  <a:pt x="6407941" y="8100296"/>
                </a:lnTo>
                <a:lnTo>
                  <a:pt x="6425742" y="8054784"/>
                </a:lnTo>
                <a:lnTo>
                  <a:pt x="6443218" y="8009111"/>
                </a:lnTo>
                <a:lnTo>
                  <a:pt x="6460367" y="7963277"/>
                </a:lnTo>
                <a:lnTo>
                  <a:pt x="6477189" y="7917284"/>
                </a:lnTo>
                <a:lnTo>
                  <a:pt x="6493681" y="7871134"/>
                </a:lnTo>
                <a:lnTo>
                  <a:pt x="6509842" y="7824827"/>
                </a:lnTo>
                <a:lnTo>
                  <a:pt x="6525671" y="7778365"/>
                </a:lnTo>
                <a:lnTo>
                  <a:pt x="6541166" y="7731750"/>
                </a:lnTo>
                <a:lnTo>
                  <a:pt x="6556326" y="7684984"/>
                </a:lnTo>
                <a:lnTo>
                  <a:pt x="6571150" y="7638066"/>
                </a:lnTo>
                <a:lnTo>
                  <a:pt x="6585636" y="7591000"/>
                </a:lnTo>
                <a:lnTo>
                  <a:pt x="6599782" y="7543786"/>
                </a:lnTo>
                <a:lnTo>
                  <a:pt x="6613588" y="7496425"/>
                </a:lnTo>
                <a:lnTo>
                  <a:pt x="6627051" y="7448920"/>
                </a:lnTo>
                <a:lnTo>
                  <a:pt x="6640171" y="7401272"/>
                </a:lnTo>
                <a:lnTo>
                  <a:pt x="6652945" y="7353481"/>
                </a:lnTo>
                <a:lnTo>
                  <a:pt x="6665374" y="7305550"/>
                </a:lnTo>
                <a:lnTo>
                  <a:pt x="6677454" y="7257480"/>
                </a:lnTo>
                <a:lnTo>
                  <a:pt x="6689185" y="7209272"/>
                </a:lnTo>
                <a:lnTo>
                  <a:pt x="6700565" y="7160928"/>
                </a:lnTo>
                <a:lnTo>
                  <a:pt x="6711594" y="7112448"/>
                </a:lnTo>
                <a:lnTo>
                  <a:pt x="6722268" y="7063836"/>
                </a:lnTo>
                <a:lnTo>
                  <a:pt x="6732588" y="7015091"/>
                </a:lnTo>
                <a:lnTo>
                  <a:pt x="6742551" y="6966216"/>
                </a:lnTo>
                <a:lnTo>
                  <a:pt x="6752156" y="6917212"/>
                </a:lnTo>
                <a:lnTo>
                  <a:pt x="6761402" y="6868080"/>
                </a:lnTo>
                <a:lnTo>
                  <a:pt x="6770288" y="6818821"/>
                </a:lnTo>
                <a:lnTo>
                  <a:pt x="6778811" y="6769438"/>
                </a:lnTo>
                <a:lnTo>
                  <a:pt x="6786971" y="6719931"/>
                </a:lnTo>
                <a:lnTo>
                  <a:pt x="6794766" y="6670302"/>
                </a:lnTo>
                <a:lnTo>
                  <a:pt x="6802194" y="6620552"/>
                </a:lnTo>
                <a:lnTo>
                  <a:pt x="6809255" y="6570684"/>
                </a:lnTo>
                <a:lnTo>
                  <a:pt x="6815946" y="6520697"/>
                </a:lnTo>
                <a:lnTo>
                  <a:pt x="6822267" y="6470594"/>
                </a:lnTo>
                <a:lnTo>
                  <a:pt x="6828216" y="6420376"/>
                </a:lnTo>
                <a:lnTo>
                  <a:pt x="6833791" y="6370044"/>
                </a:lnTo>
                <a:lnTo>
                  <a:pt x="6838991" y="6319601"/>
                </a:lnTo>
                <a:lnTo>
                  <a:pt x="6843815" y="6269046"/>
                </a:lnTo>
                <a:lnTo>
                  <a:pt x="6848261" y="6218383"/>
                </a:lnTo>
                <a:lnTo>
                  <a:pt x="6852328" y="6167611"/>
                </a:lnTo>
                <a:lnTo>
                  <a:pt x="6856015" y="6116733"/>
                </a:lnTo>
                <a:lnTo>
                  <a:pt x="6859319" y="6065751"/>
                </a:lnTo>
                <a:lnTo>
                  <a:pt x="6862241" y="6014664"/>
                </a:lnTo>
                <a:lnTo>
                  <a:pt x="6864777" y="5963475"/>
                </a:lnTo>
                <a:lnTo>
                  <a:pt x="6866927" y="5912186"/>
                </a:lnTo>
                <a:lnTo>
                  <a:pt x="6868689" y="5860797"/>
                </a:lnTo>
                <a:lnTo>
                  <a:pt x="6870062" y="5809311"/>
                </a:lnTo>
                <a:lnTo>
                  <a:pt x="6871044" y="5757728"/>
                </a:lnTo>
                <a:lnTo>
                  <a:pt x="6871635" y="5706049"/>
                </a:lnTo>
                <a:lnTo>
                  <a:pt x="6871832" y="5654278"/>
                </a:lnTo>
                <a:lnTo>
                  <a:pt x="6871635" y="5602506"/>
                </a:lnTo>
                <a:lnTo>
                  <a:pt x="6871044" y="5550828"/>
                </a:lnTo>
                <a:lnTo>
                  <a:pt x="6870062" y="5499245"/>
                </a:lnTo>
                <a:lnTo>
                  <a:pt x="6868689" y="5447758"/>
                </a:lnTo>
                <a:lnTo>
                  <a:pt x="6866927" y="5396369"/>
                </a:lnTo>
                <a:lnTo>
                  <a:pt x="6864777" y="5345080"/>
                </a:lnTo>
                <a:lnTo>
                  <a:pt x="6862241" y="5293891"/>
                </a:lnTo>
                <a:lnTo>
                  <a:pt x="6859319" y="5242805"/>
                </a:lnTo>
                <a:lnTo>
                  <a:pt x="6856015" y="5191822"/>
                </a:lnTo>
                <a:lnTo>
                  <a:pt x="6852328" y="5140944"/>
                </a:lnTo>
                <a:lnTo>
                  <a:pt x="6848261" y="5090172"/>
                </a:lnTo>
                <a:lnTo>
                  <a:pt x="6843815" y="5039509"/>
                </a:lnTo>
                <a:lnTo>
                  <a:pt x="6838991" y="4988954"/>
                </a:lnTo>
                <a:lnTo>
                  <a:pt x="6833791" y="4938511"/>
                </a:lnTo>
                <a:lnTo>
                  <a:pt x="6828216" y="4888179"/>
                </a:lnTo>
                <a:lnTo>
                  <a:pt x="6822267" y="4837961"/>
                </a:lnTo>
                <a:lnTo>
                  <a:pt x="6815946" y="4787858"/>
                </a:lnTo>
                <a:lnTo>
                  <a:pt x="6809255" y="4737872"/>
                </a:lnTo>
                <a:lnTo>
                  <a:pt x="6802194" y="4688003"/>
                </a:lnTo>
                <a:lnTo>
                  <a:pt x="6794766" y="4638253"/>
                </a:lnTo>
                <a:lnTo>
                  <a:pt x="6786971" y="4588624"/>
                </a:lnTo>
                <a:lnTo>
                  <a:pt x="6778811" y="4539117"/>
                </a:lnTo>
                <a:lnTo>
                  <a:pt x="6770288" y="4489734"/>
                </a:lnTo>
                <a:lnTo>
                  <a:pt x="6761402" y="4440476"/>
                </a:lnTo>
                <a:lnTo>
                  <a:pt x="6752156" y="4391343"/>
                </a:lnTo>
                <a:lnTo>
                  <a:pt x="6742551" y="4342339"/>
                </a:lnTo>
                <a:lnTo>
                  <a:pt x="6732588" y="4293464"/>
                </a:lnTo>
                <a:lnTo>
                  <a:pt x="6722268" y="4244719"/>
                </a:lnTo>
                <a:lnTo>
                  <a:pt x="6711594" y="4196107"/>
                </a:lnTo>
                <a:lnTo>
                  <a:pt x="6700565" y="4147628"/>
                </a:lnTo>
                <a:lnTo>
                  <a:pt x="6689185" y="4099283"/>
                </a:lnTo>
                <a:lnTo>
                  <a:pt x="6677454" y="4051075"/>
                </a:lnTo>
                <a:lnTo>
                  <a:pt x="6665374" y="4003005"/>
                </a:lnTo>
                <a:lnTo>
                  <a:pt x="6652945" y="3955074"/>
                </a:lnTo>
                <a:lnTo>
                  <a:pt x="6640171" y="3907284"/>
                </a:lnTo>
                <a:lnTo>
                  <a:pt x="6627051" y="3859635"/>
                </a:lnTo>
                <a:lnTo>
                  <a:pt x="6613588" y="3812130"/>
                </a:lnTo>
                <a:lnTo>
                  <a:pt x="6599782" y="3764770"/>
                </a:lnTo>
                <a:lnTo>
                  <a:pt x="6585636" y="3717555"/>
                </a:lnTo>
                <a:lnTo>
                  <a:pt x="6571150" y="3670489"/>
                </a:lnTo>
                <a:lnTo>
                  <a:pt x="6556326" y="3623572"/>
                </a:lnTo>
                <a:lnTo>
                  <a:pt x="6541166" y="3576805"/>
                </a:lnTo>
                <a:lnTo>
                  <a:pt x="6525671" y="3530190"/>
                </a:lnTo>
                <a:lnTo>
                  <a:pt x="6509842" y="3483728"/>
                </a:lnTo>
                <a:lnTo>
                  <a:pt x="6493681" y="3437422"/>
                </a:lnTo>
                <a:lnTo>
                  <a:pt x="6477189" y="3391271"/>
                </a:lnTo>
                <a:lnTo>
                  <a:pt x="6460367" y="3345278"/>
                </a:lnTo>
                <a:lnTo>
                  <a:pt x="6443218" y="3299444"/>
                </a:lnTo>
                <a:lnTo>
                  <a:pt x="6425742" y="3253771"/>
                </a:lnTo>
                <a:lnTo>
                  <a:pt x="6407941" y="3208259"/>
                </a:lnTo>
                <a:lnTo>
                  <a:pt x="6389816" y="3162911"/>
                </a:lnTo>
                <a:lnTo>
                  <a:pt x="6371369" y="3117727"/>
                </a:lnTo>
                <a:lnTo>
                  <a:pt x="6352602" y="3072710"/>
                </a:lnTo>
                <a:lnTo>
                  <a:pt x="6333514" y="3027860"/>
                </a:lnTo>
                <a:lnTo>
                  <a:pt x="6314109" y="2983179"/>
                </a:lnTo>
                <a:lnTo>
                  <a:pt x="6294387" y="2938669"/>
                </a:lnTo>
                <a:lnTo>
                  <a:pt x="6274350" y="2894330"/>
                </a:lnTo>
                <a:lnTo>
                  <a:pt x="6253999" y="2850165"/>
                </a:lnTo>
                <a:lnTo>
                  <a:pt x="6233336" y="2806175"/>
                </a:lnTo>
                <a:lnTo>
                  <a:pt x="6212361" y="2762360"/>
                </a:lnTo>
                <a:lnTo>
                  <a:pt x="6191078" y="2718723"/>
                </a:lnTo>
                <a:lnTo>
                  <a:pt x="6169486" y="2675265"/>
                </a:lnTo>
                <a:lnTo>
                  <a:pt x="6147588" y="2631987"/>
                </a:lnTo>
                <a:lnTo>
                  <a:pt x="6125384" y="2588892"/>
                </a:lnTo>
                <a:lnTo>
                  <a:pt x="6102877" y="2545979"/>
                </a:lnTo>
                <a:lnTo>
                  <a:pt x="6080067" y="2503251"/>
                </a:lnTo>
                <a:lnTo>
                  <a:pt x="6056956" y="2460709"/>
                </a:lnTo>
                <a:lnTo>
                  <a:pt x="6033546" y="2418355"/>
                </a:lnTo>
                <a:lnTo>
                  <a:pt x="6009837" y="2376189"/>
                </a:lnTo>
                <a:lnTo>
                  <a:pt x="5985832" y="2334214"/>
                </a:lnTo>
                <a:lnTo>
                  <a:pt x="5961532" y="2292430"/>
                </a:lnTo>
                <a:lnTo>
                  <a:pt x="5936938" y="2250840"/>
                </a:lnTo>
                <a:lnTo>
                  <a:pt x="5912051" y="2209444"/>
                </a:lnTo>
                <a:lnTo>
                  <a:pt x="5886874" y="2168244"/>
                </a:lnTo>
                <a:lnTo>
                  <a:pt x="5861406" y="2127242"/>
                </a:lnTo>
                <a:lnTo>
                  <a:pt x="5835651" y="2086439"/>
                </a:lnTo>
                <a:lnTo>
                  <a:pt x="5809609" y="2045836"/>
                </a:lnTo>
                <a:lnTo>
                  <a:pt x="5783281" y="2005434"/>
                </a:lnTo>
                <a:lnTo>
                  <a:pt x="5756670" y="1965236"/>
                </a:lnTo>
                <a:lnTo>
                  <a:pt x="5729776" y="1925242"/>
                </a:lnTo>
                <a:lnTo>
                  <a:pt x="5702601" y="1885454"/>
                </a:lnTo>
                <a:lnTo>
                  <a:pt x="5675147" y="1845874"/>
                </a:lnTo>
                <a:lnTo>
                  <a:pt x="5647414" y="1806502"/>
                </a:lnTo>
                <a:lnTo>
                  <a:pt x="5619405" y="1767341"/>
                </a:lnTo>
                <a:lnTo>
                  <a:pt x="5591120" y="1728391"/>
                </a:lnTo>
                <a:lnTo>
                  <a:pt x="5562561" y="1689654"/>
                </a:lnTo>
                <a:lnTo>
                  <a:pt x="5533730" y="1651132"/>
                </a:lnTo>
                <a:lnTo>
                  <a:pt x="5504627" y="1612826"/>
                </a:lnTo>
                <a:lnTo>
                  <a:pt x="5475255" y="1574737"/>
                </a:lnTo>
                <a:lnTo>
                  <a:pt x="5445615" y="1536867"/>
                </a:lnTo>
                <a:lnTo>
                  <a:pt x="5415708" y="1499217"/>
                </a:lnTo>
                <a:lnTo>
                  <a:pt x="5385535" y="1461788"/>
                </a:lnTo>
                <a:lnTo>
                  <a:pt x="5355099" y="1424583"/>
                </a:lnTo>
                <a:lnTo>
                  <a:pt x="5324400" y="1387602"/>
                </a:lnTo>
                <a:lnTo>
                  <a:pt x="5293439" y="1350847"/>
                </a:lnTo>
                <a:lnTo>
                  <a:pt x="5262219" y="1314319"/>
                </a:lnTo>
                <a:lnTo>
                  <a:pt x="5230741" y="1278020"/>
                </a:lnTo>
                <a:lnTo>
                  <a:pt x="5199006" y="1241952"/>
                </a:lnTo>
                <a:lnTo>
                  <a:pt x="5167015" y="1206114"/>
                </a:lnTo>
                <a:lnTo>
                  <a:pt x="5134771" y="1170510"/>
                </a:lnTo>
                <a:lnTo>
                  <a:pt x="5102273" y="1135140"/>
                </a:lnTo>
                <a:lnTo>
                  <a:pt x="5069525" y="1100006"/>
                </a:lnTo>
                <a:lnTo>
                  <a:pt x="5036527" y="1065109"/>
                </a:lnTo>
                <a:lnTo>
                  <a:pt x="5003280" y="1030451"/>
                </a:lnTo>
                <a:lnTo>
                  <a:pt x="4969787" y="996033"/>
                </a:lnTo>
                <a:lnTo>
                  <a:pt x="4936048" y="961856"/>
                </a:lnTo>
                <a:lnTo>
                  <a:pt x="4902065" y="927923"/>
                </a:lnTo>
                <a:lnTo>
                  <a:pt x="4867839" y="894233"/>
                </a:lnTo>
                <a:lnTo>
                  <a:pt x="4833372" y="860790"/>
                </a:lnTo>
                <a:lnTo>
                  <a:pt x="4798665" y="827594"/>
                </a:lnTo>
                <a:lnTo>
                  <a:pt x="4763720" y="794646"/>
                </a:lnTo>
                <a:lnTo>
                  <a:pt x="4728538" y="761948"/>
                </a:lnTo>
                <a:lnTo>
                  <a:pt x="4693120" y="729502"/>
                </a:lnTo>
                <a:lnTo>
                  <a:pt x="4657468" y="697309"/>
                </a:lnTo>
                <a:lnTo>
                  <a:pt x="4621584" y="665370"/>
                </a:lnTo>
                <a:lnTo>
                  <a:pt x="4585468" y="633687"/>
                </a:lnTo>
                <a:lnTo>
                  <a:pt x="4549123" y="602261"/>
                </a:lnTo>
                <a:lnTo>
                  <a:pt x="4512549" y="571093"/>
                </a:lnTo>
                <a:lnTo>
                  <a:pt x="4475747" y="540186"/>
                </a:lnTo>
                <a:lnTo>
                  <a:pt x="4438721" y="509539"/>
                </a:lnTo>
                <a:lnTo>
                  <a:pt x="4401470" y="479156"/>
                </a:lnTo>
                <a:lnTo>
                  <a:pt x="4363996" y="449037"/>
                </a:lnTo>
                <a:lnTo>
                  <a:pt x="4326301" y="419184"/>
                </a:lnTo>
                <a:lnTo>
                  <a:pt x="4288387" y="389598"/>
                </a:lnTo>
                <a:lnTo>
                  <a:pt x="4250253" y="360280"/>
                </a:lnTo>
                <a:lnTo>
                  <a:pt x="4211903" y="331232"/>
                </a:lnTo>
                <a:lnTo>
                  <a:pt x="4173337" y="302456"/>
                </a:lnTo>
                <a:lnTo>
                  <a:pt x="4134557" y="273953"/>
                </a:lnTo>
                <a:lnTo>
                  <a:pt x="4095564" y="245723"/>
                </a:lnTo>
                <a:lnTo>
                  <a:pt x="4056359" y="217770"/>
                </a:lnTo>
                <a:lnTo>
                  <a:pt x="4016945" y="190093"/>
                </a:lnTo>
                <a:lnTo>
                  <a:pt x="3977322" y="162695"/>
                </a:lnTo>
                <a:lnTo>
                  <a:pt x="3937492" y="135577"/>
                </a:lnTo>
                <a:lnTo>
                  <a:pt x="3726001" y="0"/>
                </a:lnTo>
                <a:close/>
              </a:path>
            </a:pathLst>
          </a:custGeom>
          <a:solidFill>
            <a:schemeClr val="accent6"/>
          </a:solidFill>
        </p:spPr>
        <p:txBody>
          <a:bodyPr wrap="square" lIns="0" tIns="0" rIns="0" bIns="0" rtlCol="0"/>
          <a:lstStyle/>
          <a:p>
            <a:pPr defTabSz="554492"/>
            <a:endParaRPr sz="1092" kern="0">
              <a:solidFill>
                <a:sysClr val="windowText" lastClr="000000"/>
              </a:solidFill>
              <a:latin typeface="+mj-lt"/>
            </a:endParaRPr>
          </a:p>
        </p:txBody>
      </p:sp>
      <p:sp>
        <p:nvSpPr>
          <p:cNvPr id="3" name="object 3"/>
          <p:cNvSpPr txBox="1"/>
          <p:nvPr/>
        </p:nvSpPr>
        <p:spPr>
          <a:xfrm>
            <a:off x="669623" y="2545695"/>
            <a:ext cx="2471555" cy="1171571"/>
          </a:xfrm>
          <a:prstGeom prst="rect">
            <a:avLst/>
          </a:prstGeom>
        </p:spPr>
        <p:txBody>
          <a:bodyPr vert="horz" wrap="square" lIns="0" tIns="69692" rIns="0" bIns="0" rtlCol="0" anchor="t">
            <a:spAutoFit/>
          </a:bodyPr>
          <a:lstStyle/>
          <a:p>
            <a:pPr marL="7316" marR="3081" defTabSz="554492">
              <a:spcBef>
                <a:spcPts val="549"/>
              </a:spcBef>
            </a:pPr>
            <a:r>
              <a:rPr sz="3578" kern="0" spc="-6">
                <a:solidFill>
                  <a:schemeClr val="bg1"/>
                </a:solidFill>
                <a:latin typeface="+mj-lt"/>
                <a:cs typeface="Georgia"/>
              </a:rPr>
              <a:t>Competitive Negotiation</a:t>
            </a:r>
            <a:endParaRPr sz="3578" kern="0">
              <a:solidFill>
                <a:schemeClr val="bg1"/>
              </a:solidFill>
              <a:latin typeface="+mj-lt"/>
              <a:cs typeface="Georgia"/>
            </a:endParaRPr>
          </a:p>
        </p:txBody>
      </p:sp>
      <p:sp>
        <p:nvSpPr>
          <p:cNvPr id="5" name="object 5"/>
          <p:cNvSpPr txBox="1">
            <a:spLocks noGrp="1"/>
          </p:cNvSpPr>
          <p:nvPr>
            <p:ph type="title"/>
          </p:nvPr>
        </p:nvSpPr>
        <p:spPr>
          <a:xfrm>
            <a:off x="4329403" y="625320"/>
            <a:ext cx="8018105" cy="760931"/>
          </a:xfrm>
          <a:prstGeom prst="rect">
            <a:avLst/>
          </a:prstGeom>
        </p:spPr>
        <p:txBody>
          <a:bodyPr vert="horz" wrap="square" lIns="0" tIns="56215" rIns="0" bIns="0" rtlCol="0" anchor="ctr">
            <a:spAutoFit/>
          </a:bodyPr>
          <a:lstStyle/>
          <a:p>
            <a:pPr marL="7316" marR="3081">
              <a:lnSpc>
                <a:spcPct val="193330"/>
              </a:lnSpc>
              <a:spcBef>
                <a:spcPts val="443"/>
              </a:spcBef>
            </a:pPr>
            <a:r>
              <a:rPr sz="2789" b="0">
                <a:cs typeface="Georgia"/>
              </a:rPr>
              <a:t>Avoid</a:t>
            </a:r>
            <a:r>
              <a:rPr sz="2789" b="0" spc="-12">
                <a:cs typeface="Georgia"/>
              </a:rPr>
              <a:t> </a:t>
            </a:r>
            <a:r>
              <a:rPr sz="2789" b="0">
                <a:cs typeface="Georgia"/>
              </a:rPr>
              <a:t>the appearance</a:t>
            </a:r>
            <a:r>
              <a:rPr sz="2789" b="0" spc="3">
                <a:cs typeface="Georgia"/>
              </a:rPr>
              <a:t> </a:t>
            </a:r>
            <a:r>
              <a:rPr sz="2789" b="0">
                <a:cs typeface="Georgia"/>
              </a:rPr>
              <a:t>of</a:t>
            </a:r>
            <a:r>
              <a:rPr sz="2789" b="0" spc="-3">
                <a:cs typeface="Georgia"/>
              </a:rPr>
              <a:t> </a:t>
            </a:r>
            <a:r>
              <a:rPr sz="2789" b="0">
                <a:cs typeface="Georgia"/>
              </a:rPr>
              <a:t>a</a:t>
            </a:r>
            <a:r>
              <a:rPr sz="2789" b="0" spc="-6">
                <a:cs typeface="Georgia"/>
              </a:rPr>
              <a:t> </a:t>
            </a:r>
            <a:r>
              <a:rPr sz="2789" b="0">
                <a:cs typeface="Georgia"/>
              </a:rPr>
              <a:t>conflict</a:t>
            </a:r>
            <a:r>
              <a:rPr sz="2789" b="0" spc="-3">
                <a:cs typeface="Georgia"/>
              </a:rPr>
              <a:t> </a:t>
            </a:r>
            <a:r>
              <a:rPr sz="2789" b="0" spc="-15">
                <a:cs typeface="Georgia"/>
              </a:rPr>
              <a:t>of </a:t>
            </a:r>
            <a:r>
              <a:rPr sz="2789" b="0" spc="-6">
                <a:cs typeface="Georgia"/>
              </a:rPr>
              <a:t>interest:</a:t>
            </a:r>
            <a:endParaRPr lang="en-US" sz="2789">
              <a:cs typeface="Georgia"/>
            </a:endParaRPr>
          </a:p>
        </p:txBody>
      </p:sp>
      <p:sp>
        <p:nvSpPr>
          <p:cNvPr id="6" name="object 6"/>
          <p:cNvSpPr txBox="1"/>
          <p:nvPr/>
        </p:nvSpPr>
        <p:spPr>
          <a:xfrm>
            <a:off x="4832002" y="1872891"/>
            <a:ext cx="6264253" cy="1378720"/>
          </a:xfrm>
          <a:prstGeom prst="rect">
            <a:avLst/>
          </a:prstGeom>
        </p:spPr>
        <p:txBody>
          <a:bodyPr vert="horz" wrap="square" lIns="0" tIns="49285" rIns="0" bIns="0" rtlCol="0" anchor="t">
            <a:spAutoFit/>
          </a:bodyPr>
          <a:lstStyle/>
          <a:p>
            <a:pPr marL="121295" marR="3081" indent="-113979" algn="just" defTabSz="554492">
              <a:lnSpc>
                <a:spcPct val="150000"/>
              </a:lnSpc>
              <a:spcBef>
                <a:spcPts val="388"/>
              </a:spcBef>
              <a:buClr>
                <a:srgbClr val="92D050"/>
              </a:buClr>
              <a:buFont typeface="Arial"/>
              <a:buChar char="•"/>
              <a:tabLst>
                <a:tab pos="122059" algn="l"/>
              </a:tabLst>
            </a:pPr>
            <a:r>
              <a:rPr sz="2000" kern="0">
                <a:latin typeface="+mj-lt"/>
                <a:cs typeface="Georgia"/>
              </a:rPr>
              <a:t>Prior</a:t>
            </a:r>
            <a:r>
              <a:rPr sz="2000" kern="0" spc="-21">
                <a:latin typeface="+mj-lt"/>
                <a:cs typeface="Georgia"/>
              </a:rPr>
              <a:t> </a:t>
            </a:r>
            <a:r>
              <a:rPr sz="2000" kern="0">
                <a:latin typeface="+mj-lt"/>
                <a:cs typeface="Georgia"/>
              </a:rPr>
              <a:t>to</a:t>
            </a:r>
            <a:r>
              <a:rPr sz="2000" kern="0" spc="-9">
                <a:latin typeface="+mj-lt"/>
                <a:cs typeface="Georgia"/>
              </a:rPr>
              <a:t> </a:t>
            </a:r>
            <a:r>
              <a:rPr sz="2000" kern="0">
                <a:latin typeface="+mj-lt"/>
                <a:cs typeface="Georgia"/>
              </a:rPr>
              <a:t>application submission,</a:t>
            </a:r>
            <a:r>
              <a:rPr sz="2000" kern="0" spc="-6">
                <a:latin typeface="+mj-lt"/>
                <a:cs typeface="Georgia"/>
              </a:rPr>
              <a:t> </a:t>
            </a:r>
            <a:r>
              <a:rPr sz="2000" kern="0" spc="-12">
                <a:latin typeface="+mj-lt"/>
                <a:cs typeface="Georgia"/>
              </a:rPr>
              <a:t>both </a:t>
            </a:r>
            <a:r>
              <a:rPr sz="2000" kern="0">
                <a:latin typeface="+mj-lt"/>
                <a:cs typeface="Georgia"/>
              </a:rPr>
              <a:t>grant</a:t>
            </a:r>
            <a:r>
              <a:rPr sz="2000" kern="0" spc="-9">
                <a:latin typeface="+mj-lt"/>
                <a:cs typeface="Georgia"/>
              </a:rPr>
              <a:t> </a:t>
            </a:r>
            <a:r>
              <a:rPr sz="2000" kern="0">
                <a:latin typeface="+mj-lt"/>
                <a:cs typeface="Georgia"/>
              </a:rPr>
              <a:t>application</a:t>
            </a:r>
            <a:r>
              <a:rPr sz="2000" kern="0" spc="9">
                <a:latin typeface="+mj-lt"/>
                <a:cs typeface="Georgia"/>
              </a:rPr>
              <a:t> </a:t>
            </a:r>
            <a:r>
              <a:rPr sz="2000" kern="0">
                <a:latin typeface="+mj-lt"/>
                <a:cs typeface="Georgia"/>
              </a:rPr>
              <a:t>services</a:t>
            </a:r>
            <a:r>
              <a:rPr sz="2000" kern="0" spc="-6">
                <a:latin typeface="+mj-lt"/>
                <a:cs typeface="Georgia"/>
              </a:rPr>
              <a:t> </a:t>
            </a:r>
            <a:r>
              <a:rPr sz="2000" kern="0">
                <a:latin typeface="+mj-lt"/>
                <a:cs typeface="Georgia"/>
              </a:rPr>
              <a:t>and </a:t>
            </a:r>
            <a:r>
              <a:rPr sz="2000" kern="0" spc="-6">
                <a:latin typeface="+mj-lt"/>
                <a:cs typeface="Georgia"/>
              </a:rPr>
              <a:t>grant</a:t>
            </a:r>
            <a:r>
              <a:rPr lang="en-US" sz="2000" kern="0" spc="-6">
                <a:latin typeface="+mj-lt"/>
                <a:cs typeface="Georgia"/>
              </a:rPr>
              <a:t> </a:t>
            </a:r>
            <a:r>
              <a:rPr sz="2000" kern="0">
                <a:latin typeface="+mj-lt"/>
                <a:cs typeface="Georgia"/>
              </a:rPr>
              <a:t>administration</a:t>
            </a:r>
            <a:r>
              <a:rPr sz="2000" kern="0" spc="6">
                <a:latin typeface="+mj-lt"/>
                <a:cs typeface="Georgia"/>
              </a:rPr>
              <a:t> </a:t>
            </a:r>
            <a:r>
              <a:rPr sz="2000" kern="0">
                <a:latin typeface="+mj-lt"/>
                <a:cs typeface="Georgia"/>
              </a:rPr>
              <a:t>services</a:t>
            </a:r>
            <a:r>
              <a:rPr sz="2000" kern="0" spc="-6">
                <a:latin typeface="+mj-lt"/>
                <a:cs typeface="Georgia"/>
              </a:rPr>
              <a:t> </a:t>
            </a:r>
            <a:r>
              <a:rPr sz="2000" kern="0">
                <a:latin typeface="+mj-lt"/>
                <a:cs typeface="Georgia"/>
              </a:rPr>
              <a:t>should</a:t>
            </a:r>
            <a:r>
              <a:rPr sz="2000" kern="0" spc="3">
                <a:latin typeface="+mj-lt"/>
                <a:cs typeface="Georgia"/>
              </a:rPr>
              <a:t> </a:t>
            </a:r>
            <a:r>
              <a:rPr sz="2000" kern="0">
                <a:latin typeface="+mj-lt"/>
                <a:cs typeface="Georgia"/>
              </a:rPr>
              <a:t>be</a:t>
            </a:r>
            <a:r>
              <a:rPr sz="2000" kern="0" spc="-9">
                <a:latin typeface="+mj-lt"/>
                <a:cs typeface="Georgia"/>
              </a:rPr>
              <a:t> </a:t>
            </a:r>
            <a:r>
              <a:rPr sz="2000" kern="0" spc="-6">
                <a:latin typeface="+mj-lt"/>
                <a:cs typeface="Georgia"/>
              </a:rPr>
              <a:t>solicited </a:t>
            </a:r>
            <a:r>
              <a:rPr sz="2000" kern="0">
                <a:latin typeface="+mj-lt"/>
                <a:cs typeface="Georgia"/>
              </a:rPr>
              <a:t>using</a:t>
            </a:r>
            <a:r>
              <a:rPr sz="2000" kern="0" spc="-3">
                <a:latin typeface="+mj-lt"/>
                <a:cs typeface="Georgia"/>
              </a:rPr>
              <a:t> </a:t>
            </a:r>
            <a:r>
              <a:rPr sz="2000" kern="0">
                <a:latin typeface="+mj-lt"/>
                <a:cs typeface="Georgia"/>
              </a:rPr>
              <a:t>the</a:t>
            </a:r>
            <a:r>
              <a:rPr sz="2000" kern="0" spc="3">
                <a:latin typeface="+mj-lt"/>
                <a:cs typeface="Georgia"/>
              </a:rPr>
              <a:t> </a:t>
            </a:r>
            <a:r>
              <a:rPr sz="2000" kern="0">
                <a:latin typeface="+mj-lt"/>
                <a:cs typeface="Georgia"/>
              </a:rPr>
              <a:t>same</a:t>
            </a:r>
            <a:r>
              <a:rPr sz="2000" kern="0" spc="-6">
                <a:latin typeface="+mj-lt"/>
                <a:cs typeface="Georgia"/>
              </a:rPr>
              <a:t> </a:t>
            </a:r>
            <a:r>
              <a:rPr sz="2000" kern="0">
                <a:latin typeface="+mj-lt"/>
                <a:cs typeface="Georgia"/>
              </a:rPr>
              <a:t>Request</a:t>
            </a:r>
            <a:r>
              <a:rPr sz="2000" kern="0" spc="3">
                <a:latin typeface="+mj-lt"/>
                <a:cs typeface="Georgia"/>
              </a:rPr>
              <a:t> </a:t>
            </a:r>
            <a:r>
              <a:rPr sz="2000" kern="0">
                <a:latin typeface="+mj-lt"/>
                <a:cs typeface="Georgia"/>
              </a:rPr>
              <a:t>for</a:t>
            </a:r>
            <a:r>
              <a:rPr sz="2000" kern="0" spc="-9">
                <a:latin typeface="+mj-lt"/>
                <a:cs typeface="Georgia"/>
              </a:rPr>
              <a:t> </a:t>
            </a:r>
            <a:r>
              <a:rPr sz="2000" kern="0">
                <a:latin typeface="+mj-lt"/>
                <a:cs typeface="Georgia"/>
              </a:rPr>
              <a:t>Proposal</a:t>
            </a:r>
            <a:r>
              <a:rPr sz="2000" kern="0" spc="-6">
                <a:latin typeface="+mj-lt"/>
                <a:cs typeface="Georgia"/>
              </a:rPr>
              <a:t> (RFP).</a:t>
            </a:r>
            <a:endParaRPr sz="2000" kern="0">
              <a:latin typeface="+mj-lt"/>
              <a:cs typeface="Georgia"/>
            </a:endParaRPr>
          </a:p>
        </p:txBody>
      </p:sp>
      <p:sp>
        <p:nvSpPr>
          <p:cNvPr id="7" name="object 7"/>
          <p:cNvSpPr txBox="1"/>
          <p:nvPr/>
        </p:nvSpPr>
        <p:spPr>
          <a:xfrm>
            <a:off x="4832002" y="3807156"/>
            <a:ext cx="6264252" cy="1840385"/>
          </a:xfrm>
          <a:prstGeom prst="rect">
            <a:avLst/>
          </a:prstGeom>
        </p:spPr>
        <p:txBody>
          <a:bodyPr vert="horz" wrap="square" lIns="0" tIns="49285" rIns="0" bIns="0" rtlCol="0" anchor="t">
            <a:spAutoFit/>
          </a:bodyPr>
          <a:lstStyle/>
          <a:p>
            <a:pPr marL="121295" marR="3081" indent="-113979" algn="just" defTabSz="554492">
              <a:lnSpc>
                <a:spcPct val="150000"/>
              </a:lnSpc>
              <a:spcBef>
                <a:spcPts val="388"/>
              </a:spcBef>
              <a:buClr>
                <a:srgbClr val="92D050"/>
              </a:buClr>
              <a:buFont typeface="Arial"/>
              <a:buChar char="•"/>
              <a:tabLst>
                <a:tab pos="122059" algn="l"/>
              </a:tabLst>
            </a:pPr>
            <a:r>
              <a:rPr sz="2000" kern="0">
                <a:latin typeface="+mj-lt"/>
                <a:cs typeface="Georgia"/>
              </a:rPr>
              <a:t>For</a:t>
            </a:r>
            <a:r>
              <a:rPr sz="2000" kern="0" spc="-15">
                <a:latin typeface="+mj-lt"/>
                <a:cs typeface="Georgia"/>
              </a:rPr>
              <a:t> </a:t>
            </a:r>
            <a:r>
              <a:rPr sz="2000" kern="0">
                <a:latin typeface="+mj-lt"/>
                <a:cs typeface="Georgia"/>
              </a:rPr>
              <a:t>Engineering/Architectural</a:t>
            </a:r>
            <a:r>
              <a:rPr sz="2000" kern="0" spc="6">
                <a:latin typeface="+mj-lt"/>
                <a:cs typeface="Georgia"/>
              </a:rPr>
              <a:t> </a:t>
            </a:r>
            <a:r>
              <a:rPr sz="2000" kern="0" spc="-6">
                <a:latin typeface="+mj-lt"/>
                <a:cs typeface="Georgia"/>
              </a:rPr>
              <a:t>services, </a:t>
            </a:r>
            <a:r>
              <a:rPr sz="2000" kern="0">
                <a:latin typeface="+mj-lt"/>
                <a:cs typeface="Georgia"/>
              </a:rPr>
              <a:t>preliminary</a:t>
            </a:r>
            <a:r>
              <a:rPr sz="2000" kern="0" spc="-3">
                <a:latin typeface="+mj-lt"/>
                <a:cs typeface="Georgia"/>
              </a:rPr>
              <a:t> </a:t>
            </a:r>
            <a:r>
              <a:rPr sz="2000" kern="0">
                <a:latin typeface="+mj-lt"/>
                <a:cs typeface="Georgia"/>
              </a:rPr>
              <a:t>reports</a:t>
            </a:r>
            <a:r>
              <a:rPr sz="2000" kern="0" spc="-12">
                <a:latin typeface="+mj-lt"/>
                <a:cs typeface="Georgia"/>
              </a:rPr>
              <a:t> </a:t>
            </a:r>
            <a:r>
              <a:rPr sz="2000" kern="0">
                <a:latin typeface="+mj-lt"/>
                <a:cs typeface="Georgia"/>
              </a:rPr>
              <a:t>and</a:t>
            </a:r>
            <a:r>
              <a:rPr sz="2000" kern="0" spc="3">
                <a:latin typeface="+mj-lt"/>
                <a:cs typeface="Georgia"/>
              </a:rPr>
              <a:t> </a:t>
            </a:r>
            <a:r>
              <a:rPr sz="2000" kern="0">
                <a:latin typeface="+mj-lt"/>
                <a:cs typeface="Georgia"/>
              </a:rPr>
              <a:t>design</a:t>
            </a:r>
            <a:r>
              <a:rPr sz="2000" kern="0" spc="6">
                <a:latin typeface="+mj-lt"/>
                <a:cs typeface="Georgia"/>
              </a:rPr>
              <a:t> </a:t>
            </a:r>
            <a:r>
              <a:rPr sz="2000" kern="0" spc="-15">
                <a:latin typeface="+mj-lt"/>
                <a:cs typeface="Georgia"/>
              </a:rPr>
              <a:t>and </a:t>
            </a:r>
            <a:r>
              <a:rPr sz="2000" kern="0">
                <a:latin typeface="+mj-lt"/>
                <a:cs typeface="Georgia"/>
              </a:rPr>
              <a:t>construction</a:t>
            </a:r>
            <a:r>
              <a:rPr sz="2000" kern="0" spc="-6">
                <a:latin typeface="+mj-lt"/>
                <a:cs typeface="Georgia"/>
              </a:rPr>
              <a:t> </a:t>
            </a:r>
            <a:r>
              <a:rPr sz="2000" kern="0">
                <a:latin typeface="+mj-lt"/>
                <a:cs typeface="Georgia"/>
              </a:rPr>
              <a:t>services</a:t>
            </a:r>
            <a:r>
              <a:rPr sz="2000" kern="0" spc="-3">
                <a:latin typeface="+mj-lt"/>
                <a:cs typeface="Georgia"/>
              </a:rPr>
              <a:t> </a:t>
            </a:r>
            <a:r>
              <a:rPr sz="2000" kern="0">
                <a:latin typeface="+mj-lt"/>
                <a:cs typeface="Georgia"/>
              </a:rPr>
              <a:t>should</a:t>
            </a:r>
            <a:r>
              <a:rPr sz="2000" kern="0" spc="-3">
                <a:latin typeface="+mj-lt"/>
                <a:cs typeface="Georgia"/>
              </a:rPr>
              <a:t> </a:t>
            </a:r>
            <a:r>
              <a:rPr sz="2000" kern="0">
                <a:latin typeface="+mj-lt"/>
                <a:cs typeface="Georgia"/>
              </a:rPr>
              <a:t>all</a:t>
            </a:r>
            <a:r>
              <a:rPr sz="2000" kern="0" spc="-6">
                <a:latin typeface="+mj-lt"/>
                <a:cs typeface="Georgia"/>
              </a:rPr>
              <a:t> </a:t>
            </a:r>
            <a:r>
              <a:rPr sz="2000" kern="0">
                <a:latin typeface="+mj-lt"/>
                <a:cs typeface="Georgia"/>
              </a:rPr>
              <a:t>be</a:t>
            </a:r>
            <a:r>
              <a:rPr sz="2000" kern="0" spc="-6">
                <a:latin typeface="+mj-lt"/>
                <a:cs typeface="Georgia"/>
              </a:rPr>
              <a:t> procured </a:t>
            </a:r>
            <a:r>
              <a:rPr sz="2000" kern="0">
                <a:latin typeface="+mj-lt"/>
                <a:cs typeface="Georgia"/>
              </a:rPr>
              <a:t>upfront</a:t>
            </a:r>
            <a:r>
              <a:rPr sz="2000" kern="0" spc="-15">
                <a:latin typeface="+mj-lt"/>
                <a:cs typeface="Georgia"/>
              </a:rPr>
              <a:t> </a:t>
            </a:r>
            <a:r>
              <a:rPr sz="2000" kern="0">
                <a:latin typeface="+mj-lt"/>
                <a:cs typeface="Georgia"/>
              </a:rPr>
              <a:t>using</a:t>
            </a:r>
            <a:r>
              <a:rPr sz="2000" kern="0" spc="6">
                <a:latin typeface="+mj-lt"/>
                <a:cs typeface="Georgia"/>
              </a:rPr>
              <a:t> </a:t>
            </a:r>
            <a:r>
              <a:rPr sz="2000" kern="0">
                <a:latin typeface="+mj-lt"/>
                <a:cs typeface="Georgia"/>
              </a:rPr>
              <a:t>the</a:t>
            </a:r>
            <a:r>
              <a:rPr sz="2000" kern="0" spc="-3">
                <a:latin typeface="+mj-lt"/>
                <a:cs typeface="Georgia"/>
              </a:rPr>
              <a:t> </a:t>
            </a:r>
            <a:r>
              <a:rPr sz="2000" kern="0">
                <a:latin typeface="+mj-lt"/>
                <a:cs typeface="Georgia"/>
              </a:rPr>
              <a:t>appropriate</a:t>
            </a:r>
            <a:r>
              <a:rPr sz="2000" kern="0" spc="-3">
                <a:latin typeface="+mj-lt"/>
                <a:cs typeface="Georgia"/>
              </a:rPr>
              <a:t> </a:t>
            </a:r>
            <a:r>
              <a:rPr sz="2000" kern="0">
                <a:latin typeface="+mj-lt"/>
                <a:cs typeface="Georgia"/>
              </a:rPr>
              <a:t>RFP</a:t>
            </a:r>
            <a:r>
              <a:rPr sz="2000" kern="0" spc="-9">
                <a:latin typeface="+mj-lt"/>
                <a:cs typeface="Georgia"/>
              </a:rPr>
              <a:t> </a:t>
            </a:r>
            <a:r>
              <a:rPr sz="2000" kern="0" spc="-15">
                <a:latin typeface="+mj-lt"/>
                <a:cs typeface="Georgia"/>
              </a:rPr>
              <a:t>or </a:t>
            </a:r>
            <a:r>
              <a:rPr sz="2000" kern="0">
                <a:latin typeface="+mj-lt"/>
                <a:cs typeface="Georgia"/>
              </a:rPr>
              <a:t>Request</a:t>
            </a:r>
            <a:r>
              <a:rPr sz="2000" kern="0" spc="-12">
                <a:latin typeface="+mj-lt"/>
                <a:cs typeface="Georgia"/>
              </a:rPr>
              <a:t> </a:t>
            </a:r>
            <a:r>
              <a:rPr sz="2000" kern="0">
                <a:latin typeface="+mj-lt"/>
                <a:cs typeface="Georgia"/>
              </a:rPr>
              <a:t>for</a:t>
            </a:r>
            <a:r>
              <a:rPr sz="2000" kern="0" spc="-9">
                <a:latin typeface="+mj-lt"/>
                <a:cs typeface="Georgia"/>
              </a:rPr>
              <a:t> </a:t>
            </a:r>
            <a:r>
              <a:rPr sz="2000" kern="0">
                <a:latin typeface="+mj-lt"/>
                <a:cs typeface="Georgia"/>
              </a:rPr>
              <a:t>Qualification</a:t>
            </a:r>
            <a:r>
              <a:rPr sz="2000" kern="0" spc="6">
                <a:latin typeface="+mj-lt"/>
                <a:cs typeface="Georgia"/>
              </a:rPr>
              <a:t> </a:t>
            </a:r>
            <a:r>
              <a:rPr sz="2000" kern="0">
                <a:latin typeface="+mj-lt"/>
                <a:cs typeface="Georgia"/>
              </a:rPr>
              <a:t>(RFQ)</a:t>
            </a:r>
            <a:r>
              <a:rPr sz="2000" kern="0" spc="-12">
                <a:latin typeface="+mj-lt"/>
                <a:cs typeface="Georgia"/>
              </a:rPr>
              <a:t> </a:t>
            </a:r>
            <a:r>
              <a:rPr sz="2000" kern="0" spc="-6">
                <a:latin typeface="+mj-lt"/>
                <a:cs typeface="Georgia"/>
              </a:rPr>
              <a:t>process.</a:t>
            </a:r>
            <a:endParaRPr sz="2000" kern="0">
              <a:latin typeface="+mj-lt"/>
              <a:cs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CF057E02-9878-599A-2BE4-F83F94C4A8BF}"/>
              </a:ext>
            </a:extLst>
          </p:cNvPr>
          <p:cNvGraphicFramePr>
            <a:graphicFrameLocks noGrp="1"/>
          </p:cNvGraphicFramePr>
          <p:nvPr>
            <p:ph idx="1"/>
            <p:extLst>
              <p:ext uri="{D42A27DB-BD31-4B8C-83A1-F6EECF244321}">
                <p14:modId xmlns:p14="http://schemas.microsoft.com/office/powerpoint/2010/main" val="3367661169"/>
              </p:ext>
            </p:extLst>
          </p:nvPr>
        </p:nvGraphicFramePr>
        <p:xfrm>
          <a:off x="521664" y="1233378"/>
          <a:ext cx="11148672" cy="5188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bject 2">
            <a:extLst>
              <a:ext uri="{FF2B5EF4-FFF2-40B4-BE49-F238E27FC236}">
                <a16:creationId xmlns:a16="http://schemas.microsoft.com/office/drawing/2014/main" id="{5859DB4B-12C8-ABB7-6DD3-A24336364D2B}"/>
              </a:ext>
            </a:extLst>
          </p:cNvPr>
          <p:cNvSpPr txBox="1">
            <a:spLocks noGrp="1"/>
          </p:cNvSpPr>
          <p:nvPr>
            <p:ph type="title"/>
          </p:nvPr>
        </p:nvSpPr>
        <p:spPr>
          <a:xfrm>
            <a:off x="847344" y="250929"/>
            <a:ext cx="10497312" cy="877806"/>
          </a:xfrm>
          <a:prstGeom prst="rect">
            <a:avLst/>
          </a:prstGeom>
        </p:spPr>
        <p:txBody>
          <a:bodyPr vert="horz" wrap="square" lIns="0" tIns="259717" rIns="0" bIns="0" rtlCol="0" anchor="t">
            <a:spAutoFit/>
          </a:bodyPr>
          <a:lstStyle/>
          <a:p>
            <a:pPr marL="157484" algn="ctr">
              <a:lnSpc>
                <a:spcPct val="100000"/>
              </a:lnSpc>
              <a:spcBef>
                <a:spcPts val="64"/>
              </a:spcBef>
            </a:pPr>
            <a:r>
              <a:rPr lang="en-US"/>
              <a:t>Step - by - Step Process</a:t>
            </a:r>
            <a:endParaRPr/>
          </a:p>
        </p:txBody>
      </p:sp>
    </p:spTree>
    <p:extLst>
      <p:ext uri="{BB962C8B-B14F-4D97-AF65-F5344CB8AC3E}">
        <p14:creationId xmlns:p14="http://schemas.microsoft.com/office/powerpoint/2010/main" val="4080373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CF057E02-9878-599A-2BE4-F83F94C4A8BF}"/>
              </a:ext>
            </a:extLst>
          </p:cNvPr>
          <p:cNvGraphicFramePr>
            <a:graphicFrameLocks noGrp="1"/>
          </p:cNvGraphicFramePr>
          <p:nvPr>
            <p:ph idx="1"/>
            <p:extLst>
              <p:ext uri="{D42A27DB-BD31-4B8C-83A1-F6EECF244321}">
                <p14:modId xmlns:p14="http://schemas.microsoft.com/office/powerpoint/2010/main" val="782960345"/>
              </p:ext>
            </p:extLst>
          </p:nvPr>
        </p:nvGraphicFramePr>
        <p:xfrm>
          <a:off x="517071" y="839972"/>
          <a:ext cx="11157858" cy="54119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0461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E54858-FC69-4BB6-A47C-2FD48C34EE60}"/>
              </a:ext>
            </a:extLst>
          </p:cNvPr>
          <p:cNvSpPr>
            <a:spLocks noGrp="1"/>
          </p:cNvSpPr>
          <p:nvPr>
            <p:ph idx="1"/>
          </p:nvPr>
        </p:nvSpPr>
        <p:spPr/>
        <p:txBody>
          <a:bodyPr vert="horz" lIns="91440" tIns="45720" rIns="91440" bIns="45720" rtlCol="0" anchor="t">
            <a:noAutofit/>
          </a:bodyPr>
          <a:lstStyle/>
          <a:p>
            <a:pPr>
              <a:buFont typeface="Wingdings" panose="05000000000000000000" pitchFamily="2" charset="2"/>
              <a:buChar char="§"/>
            </a:pPr>
            <a:r>
              <a:rPr lang="en-US" sz="2200"/>
              <a:t>RFP/RFQ</a:t>
            </a:r>
          </a:p>
          <a:p>
            <a:pPr>
              <a:buFont typeface="Wingdings" panose="05000000000000000000" pitchFamily="2" charset="2"/>
              <a:buChar char="§"/>
            </a:pPr>
            <a:r>
              <a:rPr lang="en-US" sz="2200"/>
              <a:t>Proof of Publication</a:t>
            </a:r>
            <a:endParaRPr lang="en-US" sz="2200">
              <a:cs typeface="Arial"/>
            </a:endParaRPr>
          </a:p>
          <a:p>
            <a:pPr>
              <a:buFont typeface="Wingdings" panose="05000000000000000000" pitchFamily="2" charset="2"/>
              <a:buChar char="§"/>
            </a:pPr>
            <a:r>
              <a:rPr lang="en-US" sz="2200"/>
              <a:t>Proof of Solicitation</a:t>
            </a:r>
          </a:p>
          <a:p>
            <a:pPr>
              <a:buFont typeface="Wingdings" panose="05000000000000000000" pitchFamily="2" charset="2"/>
              <a:buChar char="§"/>
            </a:pPr>
            <a:r>
              <a:rPr lang="en-US" sz="2200"/>
              <a:t>Distribution List</a:t>
            </a:r>
            <a:endParaRPr lang="en-US" sz="2200">
              <a:cs typeface="Arial"/>
            </a:endParaRPr>
          </a:p>
          <a:p>
            <a:pPr>
              <a:buFont typeface="Wingdings" panose="05000000000000000000" pitchFamily="2" charset="2"/>
              <a:buChar char="§"/>
            </a:pPr>
            <a:r>
              <a:rPr lang="en-US" sz="2200"/>
              <a:t>Copies of Proposals Received</a:t>
            </a:r>
            <a:endParaRPr lang="en-US" sz="2200">
              <a:cs typeface="Arial"/>
            </a:endParaRPr>
          </a:p>
          <a:p>
            <a:pPr>
              <a:buFont typeface="Wingdings" panose="05000000000000000000" pitchFamily="2" charset="2"/>
              <a:buChar char="§"/>
            </a:pPr>
            <a:r>
              <a:rPr lang="en-US" sz="2200"/>
              <a:t>Scoring Sheets</a:t>
            </a:r>
            <a:endParaRPr lang="en-US" sz="2200">
              <a:cs typeface="Arial"/>
            </a:endParaRPr>
          </a:p>
          <a:p>
            <a:pPr>
              <a:buFont typeface="Wingdings" panose="05000000000000000000" pitchFamily="2" charset="2"/>
              <a:buChar char="§"/>
            </a:pPr>
            <a:r>
              <a:rPr lang="en-US" sz="2200"/>
              <a:t>Meeting Minutes – Council/Board Approval</a:t>
            </a:r>
            <a:endParaRPr lang="en-US" sz="2200">
              <a:cs typeface="Arial"/>
            </a:endParaRPr>
          </a:p>
          <a:p>
            <a:pPr>
              <a:buFont typeface="Wingdings" panose="05000000000000000000" pitchFamily="2" charset="2"/>
              <a:buChar char="§"/>
            </a:pPr>
            <a:r>
              <a:rPr lang="en-US" sz="2200"/>
              <a:t>Executed Contracts</a:t>
            </a:r>
            <a:endParaRPr lang="en-US" sz="2200">
              <a:cs typeface="Arial"/>
            </a:endParaRPr>
          </a:p>
          <a:p>
            <a:pPr>
              <a:buFont typeface="Wingdings" panose="05000000000000000000" pitchFamily="2" charset="2"/>
              <a:buChar char="§"/>
            </a:pPr>
            <a:r>
              <a:rPr lang="en-US" sz="2200"/>
              <a:t>Correspondence with Section 3 businesses (if applicable)</a:t>
            </a:r>
            <a:endParaRPr lang="en-US" sz="2200">
              <a:cs typeface="Arial"/>
            </a:endParaRPr>
          </a:p>
          <a:p>
            <a:endParaRPr lang="en-US" sz="1600"/>
          </a:p>
        </p:txBody>
      </p:sp>
      <p:sp>
        <p:nvSpPr>
          <p:cNvPr id="5" name="Title 4">
            <a:extLst>
              <a:ext uri="{FF2B5EF4-FFF2-40B4-BE49-F238E27FC236}">
                <a16:creationId xmlns:a16="http://schemas.microsoft.com/office/drawing/2014/main" id="{220933D3-DE73-4E89-AE73-11C4E72E6527}"/>
              </a:ext>
            </a:extLst>
          </p:cNvPr>
          <p:cNvSpPr>
            <a:spLocks noGrp="1"/>
          </p:cNvSpPr>
          <p:nvPr>
            <p:ph type="title"/>
          </p:nvPr>
        </p:nvSpPr>
        <p:spPr/>
        <p:txBody>
          <a:bodyPr vert="horz" lIns="45720" tIns="22860" rIns="45720" bIns="22860" rtlCol="0" anchor="ctr">
            <a:normAutofit/>
          </a:bodyPr>
          <a:lstStyle/>
          <a:p>
            <a:pPr marL="0" indent="0" algn="ctr">
              <a:buNone/>
            </a:pPr>
            <a:r>
              <a:rPr lang="en-US" sz="4000"/>
              <a:t>Complete Records List </a:t>
            </a:r>
          </a:p>
        </p:txBody>
      </p:sp>
    </p:spTree>
    <p:extLst>
      <p:ext uri="{BB962C8B-B14F-4D97-AF65-F5344CB8AC3E}">
        <p14:creationId xmlns:p14="http://schemas.microsoft.com/office/powerpoint/2010/main" val="2765547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22">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Picture 1">
            <a:extLst>
              <a:ext uri="{FF2B5EF4-FFF2-40B4-BE49-F238E27FC236}">
                <a16:creationId xmlns:a16="http://schemas.microsoft.com/office/drawing/2014/main" id="{73AC417F-E98F-FC18-4315-4AC3BDDE14C4}"/>
              </a:ext>
            </a:extLst>
          </p:cNvPr>
          <p:cNvPicPr>
            <a:picLocks noChangeAspect="1"/>
          </p:cNvPicPr>
          <p:nvPr/>
        </p:nvPicPr>
        <p:blipFill>
          <a:blip r:embed="rId3"/>
          <a:stretch>
            <a:fillRect/>
          </a:stretch>
        </p:blipFill>
        <p:spPr>
          <a:xfrm>
            <a:off x="1140934" y="1133191"/>
            <a:ext cx="4616434" cy="4412496"/>
          </a:xfrm>
          <a:prstGeom prst="rect">
            <a:avLst/>
          </a:prstGeom>
        </p:spPr>
      </p:pic>
      <p:cxnSp>
        <p:nvCxnSpPr>
          <p:cNvPr id="25" name="Straight Connector 24">
            <a:extLst>
              <a:ext uri="{FF2B5EF4-FFF2-40B4-BE49-F238E27FC236}">
                <a16:creationId xmlns:a16="http://schemas.microsoft.com/office/drawing/2014/main" id="{02E9B2EE-76CA-47F3-9977-3F2FCB7FD2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739239"/>
            <a:ext cx="0" cy="32004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74D4C58-4D64-2A99-CAC9-65F9E83DBB4F}"/>
              </a:ext>
            </a:extLst>
          </p:cNvPr>
          <p:cNvPicPr>
            <a:picLocks noChangeAspect="1"/>
          </p:cNvPicPr>
          <p:nvPr/>
        </p:nvPicPr>
        <p:blipFill>
          <a:blip r:embed="rId4"/>
          <a:stretch>
            <a:fillRect/>
          </a:stretch>
        </p:blipFill>
        <p:spPr>
          <a:xfrm>
            <a:off x="6434633" y="1960884"/>
            <a:ext cx="4644528" cy="275711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3">
            <a:extLst>
              <a:ext uri="{28A0092B-C50C-407E-A947-70E740481C1C}">
                <a14:useLocalDpi xmlns:a14="http://schemas.microsoft.com/office/drawing/2010/main" val="0"/>
              </a:ext>
            </a:extLst>
          </a:blip>
          <a:srcRect/>
          <a:stretch/>
        </p:blipFill>
        <p:spPr>
          <a:xfrm>
            <a:off x="322566" y="388738"/>
            <a:ext cx="4809443" cy="6102936"/>
          </a:xfrm>
          <a:prstGeom prst="rect">
            <a:avLst/>
          </a:prstGeom>
          <a:ln w="9525">
            <a:solidFill>
              <a:schemeClr val="tx1"/>
            </a:solidFill>
          </a:ln>
        </p:spPr>
      </p:pic>
      <p:pic>
        <p:nvPicPr>
          <p:cNvPr id="9" name="object 9"/>
          <p:cNvPicPr/>
          <p:nvPr/>
        </p:nvPicPr>
        <p:blipFill>
          <a:blip r:embed="rId4">
            <a:extLst>
              <a:ext uri="{28A0092B-C50C-407E-A947-70E740481C1C}">
                <a14:useLocalDpi xmlns:a14="http://schemas.microsoft.com/office/drawing/2010/main" val="0"/>
              </a:ext>
            </a:extLst>
          </a:blip>
          <a:srcRect/>
          <a:stretch/>
        </p:blipFill>
        <p:spPr>
          <a:xfrm>
            <a:off x="2459336" y="388738"/>
            <a:ext cx="4991671" cy="6102936"/>
          </a:xfrm>
          <a:prstGeom prst="rect">
            <a:avLst/>
          </a:prstGeom>
          <a:ln w="9525">
            <a:solidFill>
              <a:schemeClr val="tx1"/>
            </a:solidFill>
          </a:ln>
        </p:spPr>
      </p:pic>
      <p:pic>
        <p:nvPicPr>
          <p:cNvPr id="12" name="object 12"/>
          <p:cNvPicPr/>
          <p:nvPr/>
        </p:nvPicPr>
        <p:blipFill>
          <a:blip r:embed="rId5">
            <a:extLst>
              <a:ext uri="{28A0092B-C50C-407E-A947-70E740481C1C}">
                <a14:useLocalDpi xmlns:a14="http://schemas.microsoft.com/office/drawing/2010/main" val="0"/>
              </a:ext>
            </a:extLst>
          </a:blip>
          <a:srcRect/>
          <a:stretch/>
        </p:blipFill>
        <p:spPr>
          <a:xfrm>
            <a:off x="4461370" y="388738"/>
            <a:ext cx="5197246" cy="6102936"/>
          </a:xfrm>
          <a:prstGeom prst="rect">
            <a:avLst/>
          </a:prstGeom>
          <a:ln w="9525">
            <a:solidFill>
              <a:schemeClr val="tx1"/>
            </a:solidFill>
          </a:ln>
        </p:spPr>
      </p:pic>
      <p:pic>
        <p:nvPicPr>
          <p:cNvPr id="15" name="object 15"/>
          <p:cNvPicPr/>
          <p:nvPr/>
        </p:nvPicPr>
        <p:blipFill>
          <a:blip r:embed="rId6">
            <a:extLst>
              <a:ext uri="{28A0092B-C50C-407E-A947-70E740481C1C}">
                <a14:useLocalDpi xmlns:a14="http://schemas.microsoft.com/office/drawing/2010/main" val="0"/>
              </a:ext>
            </a:extLst>
          </a:blip>
          <a:srcRect/>
          <a:stretch/>
        </p:blipFill>
        <p:spPr>
          <a:xfrm>
            <a:off x="6804370" y="388738"/>
            <a:ext cx="5065065" cy="6102936"/>
          </a:xfrm>
          <a:prstGeom prst="rect">
            <a:avLst/>
          </a:prstGeom>
          <a:ln w="9525">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4"/>
          <p:cNvGrpSpPr/>
          <p:nvPr/>
        </p:nvGrpSpPr>
        <p:grpSpPr>
          <a:xfrm>
            <a:off x="560819" y="390784"/>
            <a:ext cx="4867969" cy="6015731"/>
            <a:chOff x="953059" y="450457"/>
            <a:chExt cx="8567420" cy="10577830"/>
          </a:xfrm>
        </p:grpSpPr>
        <p:pic>
          <p:nvPicPr>
            <p:cNvPr id="5" name="object 5"/>
            <p:cNvPicPr/>
            <p:nvPr/>
          </p:nvPicPr>
          <p:blipFill>
            <a:blip r:embed="rId3" cstate="print"/>
            <a:stretch>
              <a:fillRect/>
            </a:stretch>
          </p:blipFill>
          <p:spPr>
            <a:xfrm>
              <a:off x="953059" y="450457"/>
              <a:ext cx="8566859" cy="10577269"/>
            </a:xfrm>
            <a:prstGeom prst="rect">
              <a:avLst/>
            </a:prstGeom>
            <a:ln w="19050">
              <a:solidFill>
                <a:schemeClr val="tx1"/>
              </a:solidFill>
            </a:ln>
          </p:spPr>
        </p:pic>
        <p:pic>
          <p:nvPicPr>
            <p:cNvPr id="6" name="object 6"/>
            <p:cNvPicPr/>
            <p:nvPr/>
          </p:nvPicPr>
          <p:blipFill>
            <a:blip r:embed="rId4" cstate="print"/>
            <a:stretch>
              <a:fillRect/>
            </a:stretch>
          </p:blipFill>
          <p:spPr>
            <a:xfrm>
              <a:off x="1005205" y="502602"/>
              <a:ext cx="8418591" cy="10429001"/>
            </a:xfrm>
            <a:prstGeom prst="rect">
              <a:avLst/>
            </a:prstGeom>
            <a:ln w="19050">
              <a:solidFill>
                <a:schemeClr val="tx1"/>
              </a:solidFill>
            </a:ln>
          </p:spPr>
        </p:pic>
      </p:grpSp>
      <p:grpSp>
        <p:nvGrpSpPr>
          <p:cNvPr id="7" name="object 7"/>
          <p:cNvGrpSpPr/>
          <p:nvPr/>
        </p:nvGrpSpPr>
        <p:grpSpPr>
          <a:xfrm>
            <a:off x="6202593" y="395735"/>
            <a:ext cx="5439122" cy="6014286"/>
            <a:chOff x="10125555" y="452970"/>
            <a:chExt cx="9572625" cy="10575290"/>
          </a:xfrm>
        </p:grpSpPr>
        <p:pic>
          <p:nvPicPr>
            <p:cNvPr id="8" name="object 8"/>
            <p:cNvPicPr/>
            <p:nvPr/>
          </p:nvPicPr>
          <p:blipFill>
            <a:blip r:embed="rId5" cstate="print"/>
            <a:stretch>
              <a:fillRect/>
            </a:stretch>
          </p:blipFill>
          <p:spPr>
            <a:xfrm>
              <a:off x="10125555" y="452970"/>
              <a:ext cx="9572063" cy="10574756"/>
            </a:xfrm>
            <a:prstGeom prst="rect">
              <a:avLst/>
            </a:prstGeom>
            <a:ln>
              <a:solidFill>
                <a:schemeClr val="tx1"/>
              </a:solidFill>
            </a:ln>
          </p:spPr>
        </p:pic>
        <p:pic>
          <p:nvPicPr>
            <p:cNvPr id="9" name="object 9"/>
            <p:cNvPicPr/>
            <p:nvPr/>
          </p:nvPicPr>
          <p:blipFill>
            <a:blip r:embed="rId6" cstate="print"/>
            <a:stretch>
              <a:fillRect/>
            </a:stretch>
          </p:blipFill>
          <p:spPr>
            <a:xfrm>
              <a:off x="10177700" y="505126"/>
              <a:ext cx="9423796" cy="10426488"/>
            </a:xfrm>
            <a:prstGeom prst="rect">
              <a:avLst/>
            </a:prstGeom>
            <a:ln>
              <a:solidFill>
                <a:schemeClr val="tx1"/>
              </a:solidFill>
            </a:ln>
          </p:spPr>
        </p:pic>
        <p:sp>
          <p:nvSpPr>
            <p:cNvPr id="10" name="object 10"/>
            <p:cNvSpPr/>
            <p:nvPr/>
          </p:nvSpPr>
          <p:spPr>
            <a:xfrm>
              <a:off x="10161994" y="489409"/>
              <a:ext cx="9455785" cy="10458450"/>
            </a:xfrm>
            <a:custGeom>
              <a:avLst/>
              <a:gdLst/>
              <a:ahLst/>
              <a:cxnLst/>
              <a:rect l="l" t="t" r="r" b="b"/>
              <a:pathLst>
                <a:path w="9455785" h="10458450">
                  <a:moveTo>
                    <a:pt x="0" y="0"/>
                  </a:moveTo>
                  <a:lnTo>
                    <a:pt x="9455209" y="0"/>
                  </a:lnTo>
                  <a:lnTo>
                    <a:pt x="9455209" y="10457901"/>
                  </a:lnTo>
                  <a:lnTo>
                    <a:pt x="0" y="10457901"/>
                  </a:lnTo>
                  <a:lnTo>
                    <a:pt x="0" y="0"/>
                  </a:lnTo>
                  <a:close/>
                </a:path>
              </a:pathLst>
            </a:custGeom>
            <a:ln w="31412">
              <a:solidFill>
                <a:schemeClr val="tx1"/>
              </a:solidFill>
            </a:ln>
          </p:spPr>
          <p:txBody>
            <a:bodyPr wrap="square" lIns="0" tIns="0" rIns="0" bIns="0" rtlCol="0"/>
            <a:lstStyle/>
            <a:p>
              <a:pPr defTabSz="554492"/>
              <a:endParaRPr sz="1092" kern="0">
                <a:solidFill>
                  <a:sysClr val="windowText" lastClr="0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07EA8D-53F4-61AA-9652-6C0A848F65C4}"/>
              </a:ext>
            </a:extLst>
          </p:cNvPr>
          <p:cNvSpPr>
            <a:spLocks noGrp="1"/>
          </p:cNvSpPr>
          <p:nvPr>
            <p:ph idx="1"/>
          </p:nvPr>
        </p:nvSpPr>
        <p:spPr/>
        <p:txBody>
          <a:bodyPr/>
          <a:lstStyle/>
          <a:p>
            <a:pPr defTabSz="457158" fontAlgn="base">
              <a:spcBef>
                <a:spcPct val="20000"/>
              </a:spcBef>
              <a:spcAft>
                <a:spcPct val="0"/>
              </a:spcAft>
            </a:pPr>
            <a:r>
              <a:rPr lang="en-US" altLang="en-US" sz="2750" kern="0">
                <a:latin typeface="+mj-lt"/>
                <a:cs typeface="Georgia"/>
              </a:rPr>
              <a:t>Unsuccessful grant applicants from the previous year can use same grant administrator and engineer or architect:</a:t>
            </a:r>
          </a:p>
          <a:p>
            <a:pPr lvl="1" defTabSz="457158" fontAlgn="base">
              <a:lnSpc>
                <a:spcPct val="150000"/>
              </a:lnSpc>
              <a:spcBef>
                <a:spcPct val="20000"/>
              </a:spcBef>
              <a:spcAft>
                <a:spcPct val="0"/>
              </a:spcAft>
            </a:pPr>
            <a:r>
              <a:rPr lang="en-US" altLang="en-US" sz="2750" kern="0">
                <a:latin typeface="+mj-lt"/>
                <a:cs typeface="Georgia"/>
              </a:rPr>
              <a:t>Must be for previous application cycle </a:t>
            </a:r>
          </a:p>
          <a:p>
            <a:pPr lvl="1" defTabSz="457158" fontAlgn="base">
              <a:lnSpc>
                <a:spcPct val="150000"/>
              </a:lnSpc>
              <a:spcBef>
                <a:spcPct val="20000"/>
              </a:spcBef>
              <a:spcAft>
                <a:spcPct val="0"/>
              </a:spcAft>
            </a:pPr>
            <a:r>
              <a:rPr lang="en-US" altLang="en-US" sz="2750" kern="0">
                <a:latin typeface="+mj-lt"/>
                <a:cs typeface="Georgia"/>
              </a:rPr>
              <a:t>Any older procurements will not be valid, and a new advertisement and solicitation of RFPs is required</a:t>
            </a:r>
          </a:p>
          <a:p>
            <a:pPr lvl="1" defTabSz="457158" fontAlgn="base">
              <a:lnSpc>
                <a:spcPct val="150000"/>
              </a:lnSpc>
              <a:spcBef>
                <a:spcPct val="20000"/>
              </a:spcBef>
              <a:spcAft>
                <a:spcPct val="0"/>
              </a:spcAft>
            </a:pPr>
            <a:r>
              <a:rPr lang="en-US" altLang="en-US" sz="2750" kern="0">
                <a:latin typeface="+mj-lt"/>
                <a:cs typeface="Georgia"/>
              </a:rPr>
              <a:t>Followed acceptable procurement process</a:t>
            </a:r>
          </a:p>
        </p:txBody>
      </p:sp>
      <p:sp>
        <p:nvSpPr>
          <p:cNvPr id="21" name="object 21"/>
          <p:cNvSpPr txBox="1">
            <a:spLocks noGrp="1"/>
          </p:cNvSpPr>
          <p:nvPr>
            <p:ph type="title"/>
          </p:nvPr>
        </p:nvSpPr>
        <p:spPr>
          <a:xfrm>
            <a:off x="847344" y="807028"/>
            <a:ext cx="10497312" cy="625274"/>
          </a:xfrm>
          <a:prstGeom prst="rect">
            <a:avLst/>
          </a:prstGeom>
        </p:spPr>
        <p:txBody>
          <a:bodyPr vert="horz" wrap="square" lIns="0" tIns="9627" rIns="0" bIns="0" rtlCol="0" anchor="ctr">
            <a:spAutoFit/>
          </a:bodyPr>
          <a:lstStyle/>
          <a:p>
            <a:pPr marL="7701">
              <a:lnSpc>
                <a:spcPct val="100000"/>
              </a:lnSpc>
              <a:spcBef>
                <a:spcPts val="76"/>
              </a:spcBef>
            </a:pPr>
            <a:r>
              <a:rPr lang="en-US"/>
              <a:t>Procurement – Other Considerations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685E7B-AC69-456D-A137-448A9BF14FA9}"/>
              </a:ext>
            </a:extLst>
          </p:cNvPr>
          <p:cNvSpPr>
            <a:spLocks noGrp="1"/>
          </p:cNvSpPr>
          <p:nvPr>
            <p:ph idx="1"/>
          </p:nvPr>
        </p:nvSpPr>
        <p:spPr>
          <a:xfrm>
            <a:off x="838200" y="1690688"/>
            <a:ext cx="10515600" cy="4114800"/>
          </a:xfrm>
        </p:spPr>
        <p:txBody>
          <a:bodyPr vert="horz" lIns="91440" tIns="45720" rIns="91440" bIns="45720" rtlCol="0" anchor="t">
            <a:noAutofit/>
          </a:bodyPr>
          <a:lstStyle/>
          <a:p>
            <a:pPr>
              <a:buFont typeface="Wingdings" panose="05000000000000000000" pitchFamily="2" charset="2"/>
              <a:buChar char="Ø"/>
            </a:pPr>
            <a:r>
              <a:rPr lang="en-US" sz="1600">
                <a:latin typeface="+mj-lt"/>
              </a:rPr>
              <a:t>BAP now applies to:</a:t>
            </a:r>
          </a:p>
          <a:p>
            <a:pPr lvl="1">
              <a:buFont typeface="Wingdings" panose="05000000000000000000" pitchFamily="2" charset="2"/>
              <a:buChar char="Ø"/>
            </a:pPr>
            <a:r>
              <a:rPr lang="en-US" sz="1600">
                <a:latin typeface="+mj-lt"/>
              </a:rPr>
              <a:t>FY2023 CDBG Projects containing iron and steel with a costs greater than $250K</a:t>
            </a:r>
          </a:p>
          <a:p>
            <a:pPr lvl="1">
              <a:buFont typeface="Wingdings" panose="05000000000000000000" pitchFamily="2" charset="2"/>
              <a:buChar char="Ø"/>
            </a:pPr>
            <a:r>
              <a:rPr lang="en-US" sz="1600">
                <a:latin typeface="+mj-lt"/>
              </a:rPr>
              <a:t>FY2024 awards, BAP will include Iron &amp; Steel and Specifically Listed Construction Materials. Specifically Listed Construction materials consists of metals other than iron and steel (non-ferrous metals), lumber, composite building materials, and plastic and polymer-based pipe and tube (e.g., PVC pipe).</a:t>
            </a:r>
          </a:p>
          <a:p>
            <a:pPr lvl="1">
              <a:buFont typeface="Wingdings" panose="05000000000000000000" pitchFamily="2" charset="2"/>
              <a:buChar char="Ø"/>
            </a:pPr>
            <a:r>
              <a:rPr lang="en-US" sz="1600">
                <a:latin typeface="+mj-lt"/>
              </a:rPr>
              <a:t>FY2025 and later awards, BAP will include the same material groups from FY2023 and FY2024 awards in addition to All Other Construction Materials and Manufactured Products. All Other Construction Materials consists of glass, drywall, and other construction materials. Manufactured Products include a material or supply used in an infrastructure project that is not iron or steel or a construction material. </a:t>
            </a:r>
          </a:p>
          <a:p>
            <a:pPr marL="685165" lvl="1" indent="-227965">
              <a:buFont typeface="Wingdings" panose="05000000000000000000" pitchFamily="2" charset="2"/>
              <a:buChar char="Ø"/>
            </a:pPr>
            <a:r>
              <a:rPr lang="en-US" sz="1600">
                <a:latin typeface="+mj-lt"/>
              </a:rPr>
              <a:t>FY2026 and later awards, BAP will include the material groups from FY 2023, FY2024, and FY2025.</a:t>
            </a:r>
          </a:p>
          <a:p>
            <a:pPr lvl="1">
              <a:buFont typeface="Wingdings" panose="05000000000000000000" pitchFamily="2" charset="2"/>
              <a:buChar char="Ø"/>
            </a:pPr>
            <a:endParaRPr lang="en-US" sz="1600">
              <a:latin typeface="+mj-lt"/>
            </a:endParaRPr>
          </a:p>
          <a:p>
            <a:pPr>
              <a:buFont typeface="Wingdings" panose="05000000000000000000" pitchFamily="2" charset="2"/>
              <a:buChar char="Ø"/>
            </a:pPr>
            <a:r>
              <a:rPr lang="en-US" sz="1600">
                <a:latin typeface="+mj-lt"/>
              </a:rPr>
              <a:t>BAP does </a:t>
            </a:r>
            <a:r>
              <a:rPr lang="en-US" sz="1600" b="1" u="sng">
                <a:latin typeface="+mj-lt"/>
              </a:rPr>
              <a:t>not</a:t>
            </a:r>
            <a:r>
              <a:rPr lang="en-US" sz="1600">
                <a:latin typeface="+mj-lt"/>
              </a:rPr>
              <a:t> apply to:</a:t>
            </a:r>
          </a:p>
          <a:p>
            <a:pPr lvl="1">
              <a:buFont typeface="Wingdings" panose="05000000000000000000" pitchFamily="2" charset="2"/>
              <a:buChar char="Ø"/>
            </a:pPr>
            <a:r>
              <a:rPr lang="en-US" sz="1600">
                <a:latin typeface="+mj-lt"/>
              </a:rPr>
              <a:t>Non-infrastructure funding.</a:t>
            </a:r>
          </a:p>
          <a:p>
            <a:pPr lvl="1">
              <a:buFont typeface="Wingdings" panose="05000000000000000000" pitchFamily="2" charset="2"/>
              <a:buChar char="Ø"/>
            </a:pPr>
            <a:r>
              <a:rPr lang="en-US" sz="1600">
                <a:latin typeface="+mj-lt"/>
              </a:rPr>
              <a:t>Infrastructure projects that do not contain steel</a:t>
            </a:r>
          </a:p>
          <a:p>
            <a:pPr lvl="1">
              <a:buFont typeface="Wingdings" panose="05000000000000000000" pitchFamily="2" charset="2"/>
              <a:buChar char="Ø"/>
            </a:pPr>
            <a:r>
              <a:rPr lang="en-US" sz="1600">
                <a:latin typeface="+mj-lt"/>
              </a:rPr>
              <a:t>Infrastructure projects with a total costs of $250K or less</a:t>
            </a:r>
          </a:p>
          <a:p>
            <a:pPr lvl="1">
              <a:buFont typeface="Wingdings" panose="05000000000000000000" pitchFamily="2" charset="2"/>
              <a:buChar char="Ø"/>
            </a:pPr>
            <a:r>
              <a:rPr lang="en-US" sz="1600">
                <a:latin typeface="+mj-lt"/>
              </a:rPr>
              <a:t>CDBG-DR, CDBG-MIT, CDBG –CV projects</a:t>
            </a:r>
          </a:p>
          <a:p>
            <a:pPr lvl="1">
              <a:buFont typeface="Wingdings" panose="05000000000000000000" pitchFamily="2" charset="2"/>
              <a:buChar char="Ø"/>
            </a:pPr>
            <a:r>
              <a:rPr lang="en-US" sz="1600">
                <a:latin typeface="+mj-lt"/>
              </a:rPr>
              <a:t>Projects qualifying under another HUD general waiver</a:t>
            </a:r>
          </a:p>
          <a:p>
            <a:pPr lvl="1"/>
            <a:endParaRPr lang="en-US" sz="1600">
              <a:latin typeface="+mj-lt"/>
            </a:endParaRPr>
          </a:p>
          <a:p>
            <a:pPr lvl="1"/>
            <a:endParaRPr lang="en-US" sz="1600">
              <a:latin typeface="+mj-lt"/>
            </a:endParaRPr>
          </a:p>
        </p:txBody>
      </p:sp>
      <p:sp>
        <p:nvSpPr>
          <p:cNvPr id="4" name="Title 3">
            <a:extLst>
              <a:ext uri="{FF2B5EF4-FFF2-40B4-BE49-F238E27FC236}">
                <a16:creationId xmlns:a16="http://schemas.microsoft.com/office/drawing/2014/main" id="{265C6F54-32D2-4822-95E2-855911A4317C}"/>
              </a:ext>
            </a:extLst>
          </p:cNvPr>
          <p:cNvSpPr>
            <a:spLocks noGrp="1"/>
          </p:cNvSpPr>
          <p:nvPr>
            <p:ph type="title"/>
          </p:nvPr>
        </p:nvSpPr>
        <p:spPr/>
        <p:txBody>
          <a:bodyPr>
            <a:normAutofit/>
          </a:bodyPr>
          <a:lstStyle/>
          <a:p>
            <a:r>
              <a:rPr lang="en-US" sz="4002"/>
              <a:t>Phased Implementation</a:t>
            </a:r>
          </a:p>
        </p:txBody>
      </p:sp>
      <p:sp>
        <p:nvSpPr>
          <p:cNvPr id="3" name="Rectangle 2">
            <a:extLst>
              <a:ext uri="{FF2B5EF4-FFF2-40B4-BE49-F238E27FC236}">
                <a16:creationId xmlns:a16="http://schemas.microsoft.com/office/drawing/2014/main" id="{11FE94EB-7014-139B-FF7D-C56E4A426FD4}"/>
              </a:ext>
            </a:extLst>
          </p:cNvPr>
          <p:cNvSpPr/>
          <p:nvPr/>
        </p:nvSpPr>
        <p:spPr>
          <a:xfrm>
            <a:off x="1182975" y="3897265"/>
            <a:ext cx="9571471" cy="39630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Tree>
    <p:extLst>
      <p:ext uri="{BB962C8B-B14F-4D97-AF65-F5344CB8AC3E}">
        <p14:creationId xmlns:p14="http://schemas.microsoft.com/office/powerpoint/2010/main" val="308353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31019A30-069A-46C8-8701-4400546E15D6}"/>
              </a:ext>
            </a:extLst>
          </p:cNvPr>
          <p:cNvSpPr>
            <a:spLocks noGrp="1"/>
          </p:cNvSpPr>
          <p:nvPr>
            <p:ph sz="half" idx="1"/>
          </p:nvPr>
        </p:nvSpPr>
        <p:spPr>
          <a:xfrm>
            <a:off x="838570" y="1750980"/>
            <a:ext cx="4983130" cy="4114800"/>
          </a:xfrm>
        </p:spPr>
        <p:txBody>
          <a:bodyPr/>
          <a:lstStyle/>
          <a:p>
            <a:r>
              <a:rPr lang="en-US" sz="2183" b="1"/>
              <a:t>Iron &amp; Steel </a:t>
            </a:r>
            <a:r>
              <a:rPr lang="en-US" sz="2183"/>
              <a:t>– 2023 Awards and beyond</a:t>
            </a:r>
            <a:endParaRPr lang="en-US" sz="2183" b="1"/>
          </a:p>
          <a:p>
            <a:r>
              <a:rPr lang="en-US" sz="2183" b="1"/>
              <a:t>Specifically Listed </a:t>
            </a:r>
            <a:r>
              <a:rPr lang="en-US" sz="2668" b="1"/>
              <a:t> </a:t>
            </a:r>
            <a:r>
              <a:rPr lang="en-US" sz="2183"/>
              <a:t>– 2024 Awards</a:t>
            </a:r>
          </a:p>
          <a:p>
            <a:pPr lvl="1"/>
            <a:r>
              <a:rPr lang="en-US" sz="1940"/>
              <a:t>Metals other than iron or steel (non-ferrous metals) </a:t>
            </a:r>
          </a:p>
          <a:p>
            <a:pPr lvl="1"/>
            <a:r>
              <a:rPr lang="en-US" sz="1940"/>
              <a:t>Lumber </a:t>
            </a:r>
          </a:p>
          <a:p>
            <a:pPr lvl="1"/>
            <a:r>
              <a:rPr lang="en-US" sz="1940"/>
              <a:t>Composite building materials </a:t>
            </a:r>
          </a:p>
          <a:p>
            <a:pPr lvl="1"/>
            <a:r>
              <a:rPr lang="en-US" sz="1940"/>
              <a:t>Plastic and polymer-based pipe and tube (e.g., PVC pipe) </a:t>
            </a:r>
          </a:p>
        </p:txBody>
      </p:sp>
      <p:sp>
        <p:nvSpPr>
          <p:cNvPr id="15" name="Content Placeholder 14">
            <a:extLst>
              <a:ext uri="{FF2B5EF4-FFF2-40B4-BE49-F238E27FC236}">
                <a16:creationId xmlns:a16="http://schemas.microsoft.com/office/drawing/2014/main" id="{EC51D43D-A87A-4C96-9226-CF31038B00D6}"/>
              </a:ext>
            </a:extLst>
          </p:cNvPr>
          <p:cNvSpPr>
            <a:spLocks noGrp="1"/>
          </p:cNvSpPr>
          <p:nvPr>
            <p:ph sz="half" idx="2"/>
          </p:nvPr>
        </p:nvSpPr>
        <p:spPr>
          <a:xfrm>
            <a:off x="6370303" y="1690809"/>
            <a:ext cx="4983128" cy="4249440"/>
          </a:xfrm>
        </p:spPr>
        <p:txBody>
          <a:bodyPr>
            <a:normAutofit/>
          </a:bodyPr>
          <a:lstStyle/>
          <a:p>
            <a:r>
              <a:rPr lang="en-US" sz="1940" b="1"/>
              <a:t>All Other Construction Materials</a:t>
            </a:r>
          </a:p>
          <a:p>
            <a:pPr lvl="1"/>
            <a:r>
              <a:rPr lang="en-US" sz="1940"/>
              <a:t>Glass </a:t>
            </a:r>
          </a:p>
          <a:p>
            <a:pPr lvl="1"/>
            <a:r>
              <a:rPr lang="en-US" sz="1940"/>
              <a:t>Drywall </a:t>
            </a:r>
          </a:p>
          <a:p>
            <a:pPr lvl="1"/>
            <a:r>
              <a:rPr lang="en-US" sz="1940"/>
              <a:t>Other construction materials</a:t>
            </a:r>
          </a:p>
          <a:p>
            <a:r>
              <a:rPr lang="en-US" sz="1940" b="1"/>
              <a:t>Manufactured Products</a:t>
            </a:r>
          </a:p>
          <a:p>
            <a:pPr lvl="1"/>
            <a:r>
              <a:rPr lang="en-US" sz="2183"/>
              <a:t>A material or supply used in an infrastructure project that is not iron or steel or a construction material. </a:t>
            </a:r>
          </a:p>
          <a:p>
            <a:endParaRPr lang="en-US" sz="2183"/>
          </a:p>
        </p:txBody>
      </p:sp>
      <p:sp>
        <p:nvSpPr>
          <p:cNvPr id="2" name="Slide Number Placeholder 1">
            <a:extLst>
              <a:ext uri="{FF2B5EF4-FFF2-40B4-BE49-F238E27FC236}">
                <a16:creationId xmlns:a16="http://schemas.microsoft.com/office/drawing/2014/main" id="{46B6CE10-A9EB-46FB-9186-7B8B238B33D8}"/>
              </a:ext>
            </a:extLst>
          </p:cNvPr>
          <p:cNvSpPr>
            <a:spLocks noGrp="1"/>
          </p:cNvSpPr>
          <p:nvPr>
            <p:ph type="sldNum" sz="quarter" idx="12"/>
          </p:nvPr>
        </p:nvSpPr>
        <p:spPr/>
        <p:txBody>
          <a:bodyPr/>
          <a:lstStyle/>
          <a:p>
            <a:pPr defTabSz="554492"/>
            <a:fld id="{93CAF254-72B9-406C-9E86-C9D983240C82}" type="slidenum">
              <a:rPr lang="en-US" kern="0"/>
              <a:pPr defTabSz="554492"/>
              <a:t>39</a:t>
            </a:fld>
            <a:endParaRPr lang="en-US" kern="0"/>
          </a:p>
        </p:txBody>
      </p:sp>
      <p:sp>
        <p:nvSpPr>
          <p:cNvPr id="13" name="Title 12">
            <a:extLst>
              <a:ext uri="{FF2B5EF4-FFF2-40B4-BE49-F238E27FC236}">
                <a16:creationId xmlns:a16="http://schemas.microsoft.com/office/drawing/2014/main" id="{C390AFDF-3686-4767-A282-4C8C017B0ED4}"/>
              </a:ext>
            </a:extLst>
          </p:cNvPr>
          <p:cNvSpPr>
            <a:spLocks noGrp="1"/>
          </p:cNvSpPr>
          <p:nvPr>
            <p:ph type="title"/>
          </p:nvPr>
        </p:nvSpPr>
        <p:spPr>
          <a:xfrm>
            <a:off x="788562" y="410468"/>
            <a:ext cx="10514862" cy="1325470"/>
          </a:xfrm>
        </p:spPr>
        <p:txBody>
          <a:bodyPr>
            <a:normAutofit fontScale="90000"/>
          </a:bodyPr>
          <a:lstStyle/>
          <a:p>
            <a:r>
              <a:rPr lang="en-US">
                <a:latin typeface="+mn-lt"/>
              </a:rPr>
              <a:t>HUD Construction Materials Groups</a:t>
            </a:r>
            <a:br>
              <a:rPr lang="en-US">
                <a:latin typeface="+mn-lt"/>
              </a:rPr>
            </a:br>
            <a:r>
              <a:rPr lang="en-US" sz="2000">
                <a:latin typeface="+mn-lt"/>
              </a:rPr>
              <a:t>HUD’s waiver breaks construction materials into two groups for the purposes of HUD’s phased implementation: “specifically listed” and “all other construction materials.” </a:t>
            </a:r>
          </a:p>
        </p:txBody>
      </p:sp>
      <p:pic>
        <p:nvPicPr>
          <p:cNvPr id="17" name="Picture 16">
            <a:extLst>
              <a:ext uri="{FF2B5EF4-FFF2-40B4-BE49-F238E27FC236}">
                <a16:creationId xmlns:a16="http://schemas.microsoft.com/office/drawing/2014/main" id="{07E7B775-6313-4027-BA5F-90678B97FCA4}"/>
              </a:ext>
            </a:extLst>
          </p:cNvPr>
          <p:cNvPicPr>
            <a:picLocks noChangeAspect="1"/>
          </p:cNvPicPr>
          <p:nvPr/>
        </p:nvPicPr>
        <p:blipFill rotWithShape="1">
          <a:blip r:embed="rId3"/>
          <a:srcRect l="1551" t="9422"/>
          <a:stretch/>
        </p:blipFill>
        <p:spPr>
          <a:xfrm>
            <a:off x="788562" y="5017658"/>
            <a:ext cx="10604951" cy="1294039"/>
          </a:xfrm>
          <a:prstGeom prst="rect">
            <a:avLst/>
          </a:prstGeom>
        </p:spPr>
      </p:pic>
      <p:sp>
        <p:nvSpPr>
          <p:cNvPr id="3" name="Oval 2">
            <a:extLst>
              <a:ext uri="{FF2B5EF4-FFF2-40B4-BE49-F238E27FC236}">
                <a16:creationId xmlns:a16="http://schemas.microsoft.com/office/drawing/2014/main" id="{CECBF839-E7AE-40A9-9F0D-A4E7E0E72EF5}"/>
              </a:ext>
            </a:extLst>
          </p:cNvPr>
          <p:cNvSpPr/>
          <p:nvPr/>
        </p:nvSpPr>
        <p:spPr>
          <a:xfrm>
            <a:off x="2477640" y="4838283"/>
            <a:ext cx="9024931" cy="177494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492"/>
            <a:endParaRPr lang="en-US" sz="1092" kern="0">
              <a:solidFill>
                <a:schemeClr val="tx1"/>
              </a:solidFill>
            </a:endParaRPr>
          </a:p>
        </p:txBody>
      </p:sp>
    </p:spTree>
    <p:extLst>
      <p:ext uri="{BB962C8B-B14F-4D97-AF65-F5344CB8AC3E}">
        <p14:creationId xmlns:p14="http://schemas.microsoft.com/office/powerpoint/2010/main" val="398032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1000"/>
                                        <p:tgtEl>
                                          <p:spTgt spid="14">
                                            <p:txEl>
                                              <p:pRg st="0" end="0"/>
                                            </p:txEl>
                                          </p:spTgt>
                                        </p:tgtEl>
                                      </p:cBhvr>
                                    </p:animEffect>
                                    <p:anim calcmode="lin" valueType="num">
                                      <p:cBhvr>
                                        <p:cTn id="20"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
                                            <p:txEl>
                                              <p:pRg st="1" end="1"/>
                                            </p:txEl>
                                          </p:spTgt>
                                        </p:tgtEl>
                                        <p:attrNameLst>
                                          <p:attrName>style.visibility</p:attrName>
                                        </p:attrNameLst>
                                      </p:cBhvr>
                                      <p:to>
                                        <p:strVal val="visible"/>
                                      </p:to>
                                    </p:set>
                                    <p:animEffect transition="in" filter="fade">
                                      <p:cBhvr>
                                        <p:cTn id="26" dur="1000"/>
                                        <p:tgtEl>
                                          <p:spTgt spid="14">
                                            <p:txEl>
                                              <p:pRg st="1" end="1"/>
                                            </p:txEl>
                                          </p:spTgt>
                                        </p:tgtEl>
                                      </p:cBhvr>
                                    </p:animEffect>
                                    <p:anim calcmode="lin" valueType="num">
                                      <p:cBhvr>
                                        <p:cTn id="27"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
                                            <p:txEl>
                                              <p:pRg st="2" end="2"/>
                                            </p:txEl>
                                          </p:spTgt>
                                        </p:tgtEl>
                                        <p:attrNameLst>
                                          <p:attrName>style.visibility</p:attrName>
                                        </p:attrNameLst>
                                      </p:cBhvr>
                                      <p:to>
                                        <p:strVal val="visible"/>
                                      </p:to>
                                    </p:set>
                                    <p:animEffect transition="in" filter="fade">
                                      <p:cBhvr>
                                        <p:cTn id="31" dur="1000"/>
                                        <p:tgtEl>
                                          <p:spTgt spid="14">
                                            <p:txEl>
                                              <p:pRg st="2" end="2"/>
                                            </p:txEl>
                                          </p:spTgt>
                                        </p:tgtEl>
                                      </p:cBhvr>
                                    </p:animEffect>
                                    <p:anim calcmode="lin" valueType="num">
                                      <p:cBhvr>
                                        <p:cTn id="3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4">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4">
                                            <p:txEl>
                                              <p:pRg st="3" end="3"/>
                                            </p:txEl>
                                          </p:spTgt>
                                        </p:tgtEl>
                                        <p:attrNameLst>
                                          <p:attrName>style.visibility</p:attrName>
                                        </p:attrNameLst>
                                      </p:cBhvr>
                                      <p:to>
                                        <p:strVal val="visible"/>
                                      </p:to>
                                    </p:set>
                                    <p:animEffect transition="in" filter="fade">
                                      <p:cBhvr>
                                        <p:cTn id="36" dur="1000"/>
                                        <p:tgtEl>
                                          <p:spTgt spid="14">
                                            <p:txEl>
                                              <p:pRg st="3" end="3"/>
                                            </p:txEl>
                                          </p:spTgt>
                                        </p:tgtEl>
                                      </p:cBhvr>
                                    </p:animEffect>
                                    <p:anim calcmode="lin" valueType="num">
                                      <p:cBhvr>
                                        <p:cTn id="37"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4">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4">
                                            <p:txEl>
                                              <p:pRg st="4" end="4"/>
                                            </p:txEl>
                                          </p:spTgt>
                                        </p:tgtEl>
                                        <p:attrNameLst>
                                          <p:attrName>style.visibility</p:attrName>
                                        </p:attrNameLst>
                                      </p:cBhvr>
                                      <p:to>
                                        <p:strVal val="visible"/>
                                      </p:to>
                                    </p:set>
                                    <p:animEffect transition="in" filter="fade">
                                      <p:cBhvr>
                                        <p:cTn id="41" dur="1000"/>
                                        <p:tgtEl>
                                          <p:spTgt spid="14">
                                            <p:txEl>
                                              <p:pRg st="4" end="4"/>
                                            </p:txEl>
                                          </p:spTgt>
                                        </p:tgtEl>
                                      </p:cBhvr>
                                    </p:animEffect>
                                    <p:anim calcmode="lin" valueType="num">
                                      <p:cBhvr>
                                        <p:cTn id="42"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4">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4">
                                            <p:txEl>
                                              <p:pRg st="5" end="5"/>
                                            </p:txEl>
                                          </p:spTgt>
                                        </p:tgtEl>
                                        <p:attrNameLst>
                                          <p:attrName>style.visibility</p:attrName>
                                        </p:attrNameLst>
                                      </p:cBhvr>
                                      <p:to>
                                        <p:strVal val="visible"/>
                                      </p:to>
                                    </p:set>
                                    <p:animEffect transition="in" filter="fade">
                                      <p:cBhvr>
                                        <p:cTn id="46" dur="1000"/>
                                        <p:tgtEl>
                                          <p:spTgt spid="14">
                                            <p:txEl>
                                              <p:pRg st="5" end="5"/>
                                            </p:txEl>
                                          </p:spTgt>
                                        </p:tgtEl>
                                      </p:cBhvr>
                                    </p:animEffect>
                                    <p:anim calcmode="lin" valueType="num">
                                      <p:cBhvr>
                                        <p:cTn id="47" dur="1000" fill="hold"/>
                                        <p:tgtEl>
                                          <p:spTgt spid="14">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4">
                                            <p:txEl>
                                              <p:pRg st="5" end="5"/>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animEffect transition="in" filter="fade">
                                      <p:cBhvr>
                                        <p:cTn id="51" dur="1000"/>
                                        <p:tgtEl>
                                          <p:spTgt spid="15">
                                            <p:txEl>
                                              <p:pRg st="0" end="0"/>
                                            </p:txEl>
                                          </p:spTgt>
                                        </p:tgtEl>
                                      </p:cBhvr>
                                    </p:animEffect>
                                    <p:anim calcmode="lin" valueType="num">
                                      <p:cBhvr>
                                        <p:cTn id="52"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5">
                                            <p:txEl>
                                              <p:pRg st="1" end="1"/>
                                            </p:txEl>
                                          </p:spTgt>
                                        </p:tgtEl>
                                        <p:attrNameLst>
                                          <p:attrName>style.visibility</p:attrName>
                                        </p:attrNameLst>
                                      </p:cBhvr>
                                      <p:to>
                                        <p:strVal val="visible"/>
                                      </p:to>
                                    </p:set>
                                    <p:animEffect transition="in" filter="fade">
                                      <p:cBhvr>
                                        <p:cTn id="56" dur="1000"/>
                                        <p:tgtEl>
                                          <p:spTgt spid="15">
                                            <p:txEl>
                                              <p:pRg st="1" end="1"/>
                                            </p:txEl>
                                          </p:spTgt>
                                        </p:tgtEl>
                                      </p:cBhvr>
                                    </p:animEffect>
                                    <p:anim calcmode="lin" valueType="num">
                                      <p:cBhvr>
                                        <p:cTn id="57"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15">
                                            <p:txEl>
                                              <p:pRg st="1" end="1"/>
                                            </p:tx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5">
                                            <p:txEl>
                                              <p:pRg st="2" end="2"/>
                                            </p:txEl>
                                          </p:spTgt>
                                        </p:tgtEl>
                                        <p:attrNameLst>
                                          <p:attrName>style.visibility</p:attrName>
                                        </p:attrNameLst>
                                      </p:cBhvr>
                                      <p:to>
                                        <p:strVal val="visible"/>
                                      </p:to>
                                    </p:set>
                                    <p:animEffect transition="in" filter="fade">
                                      <p:cBhvr>
                                        <p:cTn id="61" dur="1000"/>
                                        <p:tgtEl>
                                          <p:spTgt spid="15">
                                            <p:txEl>
                                              <p:pRg st="2" end="2"/>
                                            </p:txEl>
                                          </p:spTgt>
                                        </p:tgtEl>
                                      </p:cBhvr>
                                    </p:animEffect>
                                    <p:anim calcmode="lin" valueType="num">
                                      <p:cBhvr>
                                        <p:cTn id="62"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63" dur="1000" fill="hold"/>
                                        <p:tgtEl>
                                          <p:spTgt spid="15">
                                            <p:txEl>
                                              <p:pRg st="2" end="2"/>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5">
                                            <p:txEl>
                                              <p:pRg st="3" end="3"/>
                                            </p:txEl>
                                          </p:spTgt>
                                        </p:tgtEl>
                                        <p:attrNameLst>
                                          <p:attrName>style.visibility</p:attrName>
                                        </p:attrNameLst>
                                      </p:cBhvr>
                                      <p:to>
                                        <p:strVal val="visible"/>
                                      </p:to>
                                    </p:set>
                                    <p:animEffect transition="in" filter="fade">
                                      <p:cBhvr>
                                        <p:cTn id="66" dur="1000"/>
                                        <p:tgtEl>
                                          <p:spTgt spid="15">
                                            <p:txEl>
                                              <p:pRg st="3" end="3"/>
                                            </p:txEl>
                                          </p:spTgt>
                                        </p:tgtEl>
                                      </p:cBhvr>
                                    </p:animEffect>
                                    <p:anim calcmode="lin" valueType="num">
                                      <p:cBhvr>
                                        <p:cTn id="67"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68"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5">
                                            <p:txEl>
                                              <p:pRg st="4" end="4"/>
                                            </p:txEl>
                                          </p:spTgt>
                                        </p:tgtEl>
                                        <p:attrNameLst>
                                          <p:attrName>style.visibility</p:attrName>
                                        </p:attrNameLst>
                                      </p:cBhvr>
                                      <p:to>
                                        <p:strVal val="visible"/>
                                      </p:to>
                                    </p:set>
                                    <p:animEffect transition="in" filter="fade">
                                      <p:cBhvr>
                                        <p:cTn id="73" dur="1000"/>
                                        <p:tgtEl>
                                          <p:spTgt spid="15">
                                            <p:txEl>
                                              <p:pRg st="4" end="4"/>
                                            </p:txEl>
                                          </p:spTgt>
                                        </p:tgtEl>
                                      </p:cBhvr>
                                    </p:animEffect>
                                    <p:anim calcmode="lin" valueType="num">
                                      <p:cBhvr>
                                        <p:cTn id="74"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75" dur="1000" fill="hold"/>
                                        <p:tgtEl>
                                          <p:spTgt spid="15">
                                            <p:txEl>
                                              <p:pRg st="4" end="4"/>
                                            </p:tx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5">
                                            <p:txEl>
                                              <p:pRg st="5" end="5"/>
                                            </p:txEl>
                                          </p:spTgt>
                                        </p:tgtEl>
                                        <p:attrNameLst>
                                          <p:attrName>style.visibility</p:attrName>
                                        </p:attrNameLst>
                                      </p:cBhvr>
                                      <p:to>
                                        <p:strVal val="visible"/>
                                      </p:to>
                                    </p:set>
                                    <p:animEffect transition="in" filter="fade">
                                      <p:cBhvr>
                                        <p:cTn id="78" dur="1000"/>
                                        <p:tgtEl>
                                          <p:spTgt spid="15">
                                            <p:txEl>
                                              <p:pRg st="5" end="5"/>
                                            </p:txEl>
                                          </p:spTgt>
                                        </p:tgtEl>
                                      </p:cBhvr>
                                    </p:animEffect>
                                    <p:anim calcmode="lin" valueType="num">
                                      <p:cBhvr>
                                        <p:cTn id="79" dur="1000" fill="hold"/>
                                        <p:tgtEl>
                                          <p:spTgt spid="15">
                                            <p:txEl>
                                              <p:pRg st="5" end="5"/>
                                            </p:txEl>
                                          </p:spTgt>
                                        </p:tgtEl>
                                        <p:attrNameLst>
                                          <p:attrName>ppt_x</p:attrName>
                                        </p:attrNameLst>
                                      </p:cBhvr>
                                      <p:tavLst>
                                        <p:tav tm="0">
                                          <p:val>
                                            <p:strVal val="#ppt_x"/>
                                          </p:val>
                                        </p:tav>
                                        <p:tav tm="100000">
                                          <p:val>
                                            <p:strVal val="#ppt_x"/>
                                          </p:val>
                                        </p:tav>
                                      </p:tavLst>
                                    </p:anim>
                                    <p:anim calcmode="lin" valueType="num">
                                      <p:cBhvr>
                                        <p:cTn id="80" dur="1000" fill="hold"/>
                                        <p:tgtEl>
                                          <p:spTgt spid="15">
                                            <p:txEl>
                                              <p:pRg st="5" end="5"/>
                                            </p:txEl>
                                          </p:spTgt>
                                        </p:tgtEl>
                                        <p:attrNameLst>
                                          <p:attrName>ppt_y</p:attrName>
                                        </p:attrNameLst>
                                      </p:cBhvr>
                                      <p:tavLst>
                                        <p:tav tm="0">
                                          <p:val>
                                            <p:strVal val="#ppt_y+.1"/>
                                          </p:val>
                                        </p:tav>
                                        <p:tav tm="100000">
                                          <p:val>
                                            <p:strVal val="#ppt_y"/>
                                          </p:val>
                                        </p:tav>
                                      </p:tavLst>
                                    </p:anim>
                                  </p:childTnLst>
                                </p:cTn>
                              </p:par>
                            </p:childTnLst>
                          </p:cTn>
                        </p:par>
                        <p:par>
                          <p:cTn id="81" fill="hold">
                            <p:stCondLst>
                              <p:cond delay="1000"/>
                            </p:stCondLst>
                            <p:childTnLst>
                              <p:par>
                                <p:cTn id="82" presetID="6" presetClass="entr" presetSubtype="16" fill="hold" grpId="0" nodeType="afterEffect">
                                  <p:stCondLst>
                                    <p:cond delay="0"/>
                                  </p:stCondLst>
                                  <p:childTnLst>
                                    <p:set>
                                      <p:cBhvr>
                                        <p:cTn id="83" dur="1" fill="hold">
                                          <p:stCondLst>
                                            <p:cond delay="0"/>
                                          </p:stCondLst>
                                        </p:cTn>
                                        <p:tgtEl>
                                          <p:spTgt spid="3"/>
                                        </p:tgtEl>
                                        <p:attrNameLst>
                                          <p:attrName>style.visibility</p:attrName>
                                        </p:attrNameLst>
                                      </p:cBhvr>
                                      <p:to>
                                        <p:strVal val="visible"/>
                                      </p:to>
                                    </p:set>
                                    <p:animEffect transition="in" filter="circle(in)">
                                      <p:cBhvr>
                                        <p:cTn id="8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P spid="13" grpId="0"/>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BDD95-8B6D-4FF3-BAC4-EA7C74023758}"/>
              </a:ext>
            </a:extLst>
          </p:cNvPr>
          <p:cNvSpPr>
            <a:spLocks noGrp="1"/>
          </p:cNvSpPr>
          <p:nvPr>
            <p:ph type="title"/>
          </p:nvPr>
        </p:nvSpPr>
        <p:spPr>
          <a:xfrm>
            <a:off x="597524" y="1514192"/>
            <a:ext cx="4009457" cy="3678848"/>
          </a:xfrm>
          <a:solidFill>
            <a:srgbClr val="92D050"/>
          </a:solidFill>
          <a:ln>
            <a:solidFill>
              <a:schemeClr val="accent1"/>
            </a:solidFill>
          </a:ln>
        </p:spPr>
        <p:txBody>
          <a:bodyPr anchor="b">
            <a:normAutofit/>
          </a:bodyPr>
          <a:lstStyle/>
          <a:p>
            <a:pPr algn="ctr"/>
            <a:r>
              <a:rPr lang="en-US" sz="4851"/>
              <a:t>BABA’s Impact</a:t>
            </a:r>
            <a:br>
              <a:rPr lang="en-US"/>
            </a:br>
            <a:br>
              <a:rPr lang="en-US"/>
            </a:br>
            <a:endParaRPr lang="en-US"/>
          </a:p>
        </p:txBody>
      </p:sp>
      <p:sp>
        <p:nvSpPr>
          <p:cNvPr id="5" name="Slide Number Placeholder 4">
            <a:extLst>
              <a:ext uri="{FF2B5EF4-FFF2-40B4-BE49-F238E27FC236}">
                <a16:creationId xmlns:a16="http://schemas.microsoft.com/office/drawing/2014/main" id="{92225A48-3F3D-4129-B2F7-61CE3F12098D}"/>
              </a:ext>
            </a:extLst>
          </p:cNvPr>
          <p:cNvSpPr>
            <a:spLocks noGrp="1"/>
          </p:cNvSpPr>
          <p:nvPr>
            <p:ph type="sldNum" sz="quarter" idx="12"/>
          </p:nvPr>
        </p:nvSpPr>
        <p:spPr>
          <a:xfrm>
            <a:off x="11703926" y="6455452"/>
            <a:ext cx="448025" cy="365099"/>
          </a:xfrm>
        </p:spPr>
        <p:txBody>
          <a:bodyPr>
            <a:normAutofit/>
          </a:bodyPr>
          <a:lstStyle/>
          <a:p>
            <a:pPr defTabSz="554492">
              <a:spcAft>
                <a:spcPts val="300"/>
              </a:spcAft>
            </a:pPr>
            <a:fld id="{48F63A3B-78C7-47BE-AE5E-E10140E04643}" type="slidenum">
              <a:rPr lang="en-US" sz="1100" kern="0" dirty="0">
                <a:latin typeface="+mj-lt"/>
              </a:rPr>
              <a:pPr defTabSz="554492">
                <a:spcAft>
                  <a:spcPts val="300"/>
                </a:spcAft>
              </a:pPr>
              <a:t>40</a:t>
            </a:fld>
            <a:endParaRPr lang="en-US" sz="1100" kern="0">
              <a:latin typeface="+mj-lt"/>
            </a:endParaRPr>
          </a:p>
        </p:txBody>
      </p:sp>
      <p:graphicFrame>
        <p:nvGraphicFramePr>
          <p:cNvPr id="33" name="Content Placeholder 2">
            <a:extLst>
              <a:ext uri="{FF2B5EF4-FFF2-40B4-BE49-F238E27FC236}">
                <a16:creationId xmlns:a16="http://schemas.microsoft.com/office/drawing/2014/main" id="{F7FA35E1-3D84-E049-56FB-1FFDD48FA8CD}"/>
              </a:ext>
            </a:extLst>
          </p:cNvPr>
          <p:cNvGraphicFramePr>
            <a:graphicFrameLocks noGrp="1"/>
          </p:cNvGraphicFramePr>
          <p:nvPr>
            <p:ph idx="1"/>
            <p:extLst>
              <p:ext uri="{D42A27DB-BD31-4B8C-83A1-F6EECF244321}">
                <p14:modId xmlns:p14="http://schemas.microsoft.com/office/powerpoint/2010/main" val="961063313"/>
              </p:ext>
            </p:extLst>
          </p:nvPr>
        </p:nvGraphicFramePr>
        <p:xfrm>
          <a:off x="4853580" y="626910"/>
          <a:ext cx="6666365" cy="5453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00427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77CB8CAD-0E44-499C-8C53-8AAE87FB8375}"/>
              </a:ext>
            </a:extLst>
          </p:cNvPr>
          <p:cNvSpPr>
            <a:spLocks noGrp="1"/>
          </p:cNvSpPr>
          <p:nvPr>
            <p:ph type="title"/>
          </p:nvPr>
        </p:nvSpPr>
        <p:spPr>
          <a:xfrm>
            <a:off x="847344" y="735312"/>
            <a:ext cx="10497312" cy="1442129"/>
          </a:xfrm>
        </p:spPr>
        <p:txBody>
          <a:bodyPr>
            <a:normAutofit fontScale="90000"/>
          </a:bodyPr>
          <a:lstStyle/>
          <a:p>
            <a:pPr algn="ctr"/>
            <a:br>
              <a:rPr lang="en-US" sz="4500" b="0">
                <a:solidFill>
                  <a:srgbClr val="854006"/>
                </a:solidFill>
              </a:rPr>
            </a:br>
            <a:r>
              <a:rPr lang="en-US" sz="4400"/>
              <a:t>Post Award Procurement</a:t>
            </a:r>
            <a:br>
              <a:rPr lang="en-US" sz="6000" b="0">
                <a:solidFill>
                  <a:srgbClr val="854006"/>
                </a:solidFill>
              </a:rPr>
            </a:br>
            <a:r>
              <a:rPr lang="en-US" sz="3600" b="0">
                <a:solidFill>
                  <a:schemeClr val="accent1"/>
                </a:solidFill>
              </a:rPr>
              <a:t>Competitive Sealed Bids: Public Works Construction</a:t>
            </a:r>
            <a:br>
              <a:rPr lang="en-US" sz="4800">
                <a:solidFill>
                  <a:srgbClr val="8A7967"/>
                </a:solidFill>
              </a:rPr>
            </a:br>
            <a:endParaRPr lang="en-US" sz="4500" b="0">
              <a:solidFill>
                <a:srgbClr val="854006"/>
              </a:solidFill>
            </a:endParaRPr>
          </a:p>
        </p:txBody>
      </p:sp>
      <p:pic>
        <p:nvPicPr>
          <p:cNvPr id="3" name="Picture 2" descr="Construction work tools">
            <a:extLst>
              <a:ext uri="{FF2B5EF4-FFF2-40B4-BE49-F238E27FC236}">
                <a16:creationId xmlns:a16="http://schemas.microsoft.com/office/drawing/2014/main" id="{D7DE023A-0156-AB9D-7555-0368CF2C3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719" y="2542124"/>
            <a:ext cx="5248562" cy="3499041"/>
          </a:xfrm>
          <a:prstGeom prst="rect">
            <a:avLst/>
          </a:prstGeom>
          <a:ln w="57150">
            <a:solidFill>
              <a:schemeClr val="tx1"/>
            </a:solidFill>
          </a:ln>
        </p:spPr>
      </p:pic>
    </p:spTree>
    <p:extLst>
      <p:ext uri="{BB962C8B-B14F-4D97-AF65-F5344CB8AC3E}">
        <p14:creationId xmlns:p14="http://schemas.microsoft.com/office/powerpoint/2010/main" val="2305339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933D3-DE73-4E89-AE73-11C4E72E6527}"/>
              </a:ext>
            </a:extLst>
          </p:cNvPr>
          <p:cNvSpPr>
            <a:spLocks noGrp="1"/>
          </p:cNvSpPr>
          <p:nvPr>
            <p:ph type="title" idx="4294967295"/>
          </p:nvPr>
        </p:nvSpPr>
        <p:spPr>
          <a:xfrm>
            <a:off x="1412478" y="406986"/>
            <a:ext cx="9367044" cy="940552"/>
          </a:xfrm>
        </p:spPr>
        <p:txBody>
          <a:bodyPr vert="horz" lIns="45720" tIns="22860" rIns="45720" bIns="22860" rtlCol="0" anchor="ctr">
            <a:normAutofit/>
          </a:bodyPr>
          <a:lstStyle/>
          <a:p>
            <a:pPr algn="ctr" defTabSz="457200"/>
            <a:r>
              <a:rPr lang="en-US" sz="3600">
                <a:latin typeface="+mn-lt"/>
              </a:rPr>
              <a:t>Competitive Sealed Bid</a:t>
            </a:r>
          </a:p>
        </p:txBody>
      </p:sp>
      <p:sp>
        <p:nvSpPr>
          <p:cNvPr id="23" name="Text Placeholder 5">
            <a:extLst>
              <a:ext uri="{FF2B5EF4-FFF2-40B4-BE49-F238E27FC236}">
                <a16:creationId xmlns:a16="http://schemas.microsoft.com/office/drawing/2014/main" id="{A481EC21-E092-4A78-89D3-E2B4E19AC5A5}"/>
              </a:ext>
            </a:extLst>
          </p:cNvPr>
          <p:cNvSpPr>
            <a:spLocks noGrp="1"/>
          </p:cNvSpPr>
          <p:nvPr>
            <p:ph type="body" sz="quarter" idx="4294967295"/>
          </p:nvPr>
        </p:nvSpPr>
        <p:spPr>
          <a:xfrm>
            <a:off x="540144" y="1571577"/>
            <a:ext cx="10683081" cy="4568032"/>
          </a:xfrm>
        </p:spPr>
        <p:txBody>
          <a:bodyPr vert="horz" lIns="45720" tIns="22860" rIns="45720" bIns="22860" rtlCol="0" anchor="t">
            <a:normAutofit/>
          </a:bodyPr>
          <a:lstStyle/>
          <a:p>
            <a:pPr marL="114300" indent="0" defTabSz="457200">
              <a:buNone/>
            </a:pPr>
            <a:r>
              <a:rPr lang="en-US" sz="2400"/>
              <a:t>DCA, under the authority of 24 CFR 570.489(g), has adopted Title 36, Chapter 91 of the Official Code of Georgia, Georgia Public Works Construction Law</a:t>
            </a:r>
          </a:p>
          <a:p>
            <a:pPr marL="514350" indent="-114300" defTabSz="457200"/>
            <a:r>
              <a:rPr lang="en-US" sz="2200"/>
              <a:t>Traditional design–bid–construct method</a:t>
            </a:r>
          </a:p>
          <a:p>
            <a:pPr marL="857250" lvl="1" indent="0" defTabSz="457200">
              <a:buNone/>
            </a:pPr>
            <a:r>
              <a:rPr lang="en-US" sz="2000" i="1"/>
              <a:t>*Alternative methods require DCA approval</a:t>
            </a:r>
          </a:p>
          <a:p>
            <a:pPr marL="514350" indent="-114300" defTabSz="457200"/>
            <a:r>
              <a:rPr lang="en-US" sz="2200"/>
              <a:t>Advertising Requirements (including Section 3 &amp; BABA)</a:t>
            </a:r>
          </a:p>
          <a:p>
            <a:pPr marL="514350" indent="-114300" defTabSz="457200"/>
            <a:r>
              <a:rPr lang="en-US" sz="2200" b="1" u="sng"/>
              <a:t>Contract opportunity must be posted in the governing authority’s office</a:t>
            </a:r>
          </a:p>
          <a:p>
            <a:pPr marL="514350" indent="-114300" defTabSz="457200"/>
            <a:r>
              <a:rPr lang="en-US" sz="2200"/>
              <a:t>Contract opportunity must be advertised in either the legal organ of the government, or on an Internet website of the government entity or one identified by the entity</a:t>
            </a:r>
          </a:p>
          <a:p>
            <a:pPr marL="514350" indent="-114300" defTabSz="457200"/>
            <a:r>
              <a:rPr lang="en-US" sz="2200"/>
              <a:t>Place on Georgia’s Procurement Registry, if over $100,000 (HB 322)</a:t>
            </a:r>
          </a:p>
          <a:p>
            <a:pPr indent="-114300" defTabSz="457200"/>
            <a:endParaRPr lang="en-US" sz="2050"/>
          </a:p>
        </p:txBody>
      </p:sp>
      <p:sp>
        <p:nvSpPr>
          <p:cNvPr id="2" name="Rectangle: Rounded Corners 1">
            <a:extLst>
              <a:ext uri="{FF2B5EF4-FFF2-40B4-BE49-F238E27FC236}">
                <a16:creationId xmlns:a16="http://schemas.microsoft.com/office/drawing/2014/main" id="{B2131BA2-7FA8-1D8C-0E7D-B47DB7077A54}"/>
              </a:ext>
            </a:extLst>
          </p:cNvPr>
          <p:cNvSpPr/>
          <p:nvPr/>
        </p:nvSpPr>
        <p:spPr>
          <a:xfrm>
            <a:off x="983848" y="3831578"/>
            <a:ext cx="9795674" cy="486137"/>
          </a:xfrm>
          <a:prstGeom prst="roundRect">
            <a:avLst/>
          </a:prstGeom>
          <a:noFill/>
          <a:ln w="38100">
            <a:solidFill>
              <a:srgbClr val="C000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14916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Text Placeholder 5">
            <a:extLst>
              <a:ext uri="{FF2B5EF4-FFF2-40B4-BE49-F238E27FC236}">
                <a16:creationId xmlns:a16="http://schemas.microsoft.com/office/drawing/2014/main" id="{A481EC21-E092-4A78-89D3-E2B4E19AC5A5}"/>
              </a:ext>
            </a:extLst>
          </p:cNvPr>
          <p:cNvSpPr>
            <a:spLocks noGrp="1"/>
          </p:cNvSpPr>
          <p:nvPr>
            <p:ph idx="1"/>
          </p:nvPr>
        </p:nvSpPr>
        <p:spPr/>
        <p:txBody>
          <a:bodyPr vert="horz" lIns="45720" tIns="22860" rIns="45720" bIns="22860" rtlCol="0">
            <a:normAutofit/>
          </a:bodyPr>
          <a:lstStyle/>
          <a:p>
            <a:pPr defTabSz="457200"/>
            <a:r>
              <a:rPr lang="en-US" sz="2400"/>
              <a:t>If advertised in newspaper, opportunity must be advertised at least two times:</a:t>
            </a:r>
          </a:p>
          <a:p>
            <a:pPr marL="971550" lvl="1" indent="-285750" defTabSz="457200">
              <a:buFont typeface="Wingdings" panose="05000000000000000000" pitchFamily="2" charset="2"/>
              <a:buChar char="Ø"/>
            </a:pPr>
            <a:r>
              <a:rPr lang="en-US" sz="2000"/>
              <a:t>The first advertisement must be at least 4 weeks prior to the bid opening date; and</a:t>
            </a:r>
          </a:p>
          <a:p>
            <a:pPr marL="971550" lvl="1" indent="-285750" defTabSz="457200">
              <a:buFont typeface="Wingdings" panose="05000000000000000000" pitchFamily="2" charset="2"/>
              <a:buChar char="Ø"/>
            </a:pPr>
            <a:r>
              <a:rPr lang="en-US" sz="2000"/>
              <a:t>The second advertisement must follow at least 2 weeks after the first advertisement</a:t>
            </a:r>
          </a:p>
          <a:p>
            <a:pPr defTabSz="457200"/>
            <a:r>
              <a:rPr lang="en-US" sz="2400"/>
              <a:t>Advertisements placed on an Internet website should run continuously for at least four weeks.</a:t>
            </a:r>
          </a:p>
          <a:p>
            <a:pPr defTabSz="457200"/>
            <a:r>
              <a:rPr lang="en-US" sz="2400"/>
              <a:t>Each advertisement shall include such details and specifications as will enable the public to know the extent and character of the bid or proposal opportunity</a:t>
            </a:r>
          </a:p>
        </p:txBody>
      </p:sp>
      <p:sp>
        <p:nvSpPr>
          <p:cNvPr id="5" name="Title 4">
            <a:extLst>
              <a:ext uri="{FF2B5EF4-FFF2-40B4-BE49-F238E27FC236}">
                <a16:creationId xmlns:a16="http://schemas.microsoft.com/office/drawing/2014/main" id="{220933D3-DE73-4E89-AE73-11C4E72E6527}"/>
              </a:ext>
            </a:extLst>
          </p:cNvPr>
          <p:cNvSpPr>
            <a:spLocks noGrp="1"/>
          </p:cNvSpPr>
          <p:nvPr>
            <p:ph type="title"/>
          </p:nvPr>
        </p:nvSpPr>
        <p:spPr/>
        <p:txBody>
          <a:bodyPr vert="horz" lIns="45720" tIns="22860" rIns="45720" bIns="22860" rtlCol="0" anchor="ctr">
            <a:noAutofit/>
          </a:bodyPr>
          <a:lstStyle/>
          <a:p>
            <a:pPr algn="ctr" defTabSz="457200"/>
            <a:r>
              <a:rPr lang="en-US" sz="3300">
                <a:latin typeface="+mn-lt"/>
              </a:rPr>
              <a:t>Competitive Sealed Bid – Advertising Requirements</a:t>
            </a:r>
            <a:endParaRPr lang="en-US" sz="3300">
              <a:latin typeface="+mn-lt"/>
              <a:cs typeface="Arial"/>
            </a:endParaRPr>
          </a:p>
        </p:txBody>
      </p:sp>
    </p:spTree>
    <p:extLst>
      <p:ext uri="{BB962C8B-B14F-4D97-AF65-F5344CB8AC3E}">
        <p14:creationId xmlns:p14="http://schemas.microsoft.com/office/powerpoint/2010/main" val="9370859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933D3-DE73-4E89-AE73-11C4E72E6527}"/>
              </a:ext>
            </a:extLst>
          </p:cNvPr>
          <p:cNvSpPr>
            <a:spLocks noGrp="1"/>
          </p:cNvSpPr>
          <p:nvPr>
            <p:ph type="title" idx="4294967295"/>
          </p:nvPr>
        </p:nvSpPr>
        <p:spPr>
          <a:xfrm>
            <a:off x="438150" y="1156824"/>
            <a:ext cx="4305893" cy="4544353"/>
          </a:xfrm>
        </p:spPr>
        <p:txBody>
          <a:bodyPr vert="horz" lIns="45720" tIns="22860" rIns="45720" bIns="22860" rtlCol="0" anchor="ctr">
            <a:normAutofit/>
          </a:bodyPr>
          <a:lstStyle/>
          <a:p>
            <a:pPr algn="ctr" defTabSz="457200"/>
            <a:br>
              <a:rPr lang="en-US" sz="2500">
                <a:latin typeface="+mn-lt"/>
              </a:rPr>
            </a:br>
            <a:br>
              <a:rPr lang="en-US" sz="2500">
                <a:latin typeface="+mn-lt"/>
              </a:rPr>
            </a:br>
            <a:br>
              <a:rPr lang="en-US" sz="2500">
                <a:latin typeface="+mn-lt"/>
              </a:rPr>
            </a:br>
            <a:r>
              <a:rPr lang="en-US" sz="2650">
                <a:latin typeface="+mn-lt"/>
              </a:rPr>
              <a:t>Section 3 Advertising Requirements</a:t>
            </a:r>
            <a:br>
              <a:rPr lang="en-US" sz="2650">
                <a:latin typeface="+mn-lt"/>
              </a:rPr>
            </a:br>
            <a:br>
              <a:rPr lang="en-US" sz="2500">
                <a:latin typeface="+mn-lt"/>
              </a:rPr>
            </a:br>
            <a:br>
              <a:rPr lang="en-US" sz="2500">
                <a:latin typeface="+mn-lt"/>
              </a:rPr>
            </a:br>
            <a:endParaRPr lang="en-US" sz="2500" b="0">
              <a:latin typeface="+mn-lt"/>
            </a:endParaRPr>
          </a:p>
        </p:txBody>
      </p:sp>
      <p:graphicFrame>
        <p:nvGraphicFramePr>
          <p:cNvPr id="103" name="Text Placeholder 5">
            <a:extLst>
              <a:ext uri="{FF2B5EF4-FFF2-40B4-BE49-F238E27FC236}">
                <a16:creationId xmlns:a16="http://schemas.microsoft.com/office/drawing/2014/main" id="{F7EF7090-B358-4491-A1C5-1CAC2D7A0D52}"/>
              </a:ext>
            </a:extLst>
          </p:cNvPr>
          <p:cNvGraphicFramePr/>
          <p:nvPr>
            <p:extLst>
              <p:ext uri="{D42A27DB-BD31-4B8C-83A1-F6EECF244321}">
                <p14:modId xmlns:p14="http://schemas.microsoft.com/office/powerpoint/2010/main" val="2166039727"/>
              </p:ext>
            </p:extLst>
          </p:nvPr>
        </p:nvGraphicFramePr>
        <p:xfrm>
          <a:off x="4744043" y="876300"/>
          <a:ext cx="6746116" cy="5019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04626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51E70FF-50F4-692B-240D-8247FB60A929}"/>
              </a:ext>
            </a:extLst>
          </p:cNvPr>
          <p:cNvSpPr>
            <a:spLocks noGrp="1"/>
          </p:cNvSpPr>
          <p:nvPr>
            <p:ph idx="1"/>
          </p:nvPr>
        </p:nvSpPr>
        <p:spPr/>
        <p:txBody>
          <a:bodyPr vert="horz" lIns="91440" tIns="45720" rIns="91440" bIns="45720" rtlCol="0" anchor="t">
            <a:normAutofit fontScale="92500" lnSpcReduction="10000"/>
          </a:bodyPr>
          <a:lstStyle/>
          <a:p>
            <a:pPr marL="0" indent="0" algn="just">
              <a:buNone/>
            </a:pPr>
            <a:r>
              <a:rPr lang="en-US" sz="1800" b="1">
                <a:latin typeface="Tahoma"/>
                <a:ea typeface="Tahoma"/>
                <a:cs typeface="Tahoma"/>
              </a:rPr>
              <a:t>Advertisement for Bids</a:t>
            </a:r>
            <a:endParaRPr lang="en-US">
              <a:cs typeface="Arial" panose="020B0604020202020204"/>
            </a:endParaRPr>
          </a:p>
          <a:p>
            <a:pPr algn="just"/>
            <a:r>
              <a:rPr lang="en-US" sz="1800">
                <a:ea typeface="+mn-lt"/>
                <a:cs typeface="+mn-lt"/>
              </a:rPr>
              <a:t>This agreement is for services related to a project that is subject to the Build America, Buy America Act (BABAA) requirements under Title IX of the Infrastructure Investment and Jobs Act (“IIJA”), Pub. L. 177-58. Absent an approved waiver, all iron, steel, manufactured products, and construction materials used in this project must be produced in the United States, as further outlined by the Office of Management and Budget’s Memorandum M-22-11, Initial Implementation Guidance on Application of Buy America Preference in Federal Financial Assistance Programs for Infrastructure, April 18, 2022. </a:t>
            </a:r>
            <a:endParaRPr lang="en-US"/>
          </a:p>
          <a:p>
            <a:pPr marL="0" indent="0" algn="just">
              <a:buNone/>
            </a:pPr>
            <a:r>
              <a:rPr lang="en-US" sz="1800" b="1">
                <a:ea typeface="+mn-lt"/>
                <a:cs typeface="+mn-lt"/>
              </a:rPr>
              <a:t>Instructions to Bidders</a:t>
            </a:r>
            <a:r>
              <a:rPr lang="en-US" sz="1800">
                <a:ea typeface="+mn-lt"/>
                <a:cs typeface="+mn-lt"/>
              </a:rPr>
              <a:t> </a:t>
            </a:r>
            <a:endParaRPr lang="en-US">
              <a:cs typeface="Arial" panose="020B0604020202020204"/>
            </a:endParaRPr>
          </a:p>
          <a:p>
            <a:pPr algn="just"/>
            <a:r>
              <a:rPr lang="en-US" sz="1800">
                <a:ea typeface="+mn-lt"/>
                <a:cs typeface="+mn-lt"/>
              </a:rPr>
              <a:t>Any request for substitute or “or equal” shall include the Manufacturer’s Certification of compliance with the Build America, Buy America Act (BABAA) requirements mandated by Title IX of the Infrastructure Investment and Jobs Act (“IIJA”), Pub. L. 177-58. If the Instructions include a Federal requirements section, include the following: BABAA requirements apply to this project. </a:t>
            </a:r>
            <a:endParaRPr lang="en-US">
              <a:ea typeface="+mn-lt"/>
              <a:cs typeface="+mn-lt"/>
            </a:endParaRPr>
          </a:p>
          <a:p>
            <a:pPr marL="0" indent="0" algn="just">
              <a:buNone/>
            </a:pPr>
            <a:r>
              <a:rPr lang="en-US" sz="1800" b="1">
                <a:ea typeface="+mn-lt"/>
                <a:cs typeface="+mn-lt"/>
              </a:rPr>
              <a:t>Bid Form</a:t>
            </a:r>
            <a:r>
              <a:rPr lang="en-US" sz="1800">
                <a:ea typeface="+mn-lt"/>
                <a:cs typeface="+mn-lt"/>
              </a:rPr>
              <a:t> </a:t>
            </a:r>
            <a:endParaRPr lang="en-US">
              <a:cs typeface="Arial" panose="020B0604020202020204"/>
            </a:endParaRPr>
          </a:p>
          <a:p>
            <a:pPr algn="just"/>
            <a:r>
              <a:rPr lang="en-US" sz="1800">
                <a:ea typeface="+mn-lt"/>
                <a:cs typeface="+mn-lt"/>
              </a:rPr>
              <a:t>Bidder’s representation section: Bidder is familiar with all laws and regulations that may affect cost, progress, and performance of the work, including BABAA requirements.</a:t>
            </a:r>
            <a:endParaRPr lang="en-US"/>
          </a:p>
          <a:p>
            <a:endParaRPr lang="en-US">
              <a:cs typeface="Arial"/>
            </a:endParaRPr>
          </a:p>
        </p:txBody>
      </p:sp>
      <p:sp>
        <p:nvSpPr>
          <p:cNvPr id="2" name="Slide Number Placeholder 1">
            <a:extLst>
              <a:ext uri="{FF2B5EF4-FFF2-40B4-BE49-F238E27FC236}">
                <a16:creationId xmlns:a16="http://schemas.microsoft.com/office/drawing/2014/main" id="{6BED0F06-EDF3-F6AE-F114-B29AFE946374}"/>
              </a:ext>
            </a:extLst>
          </p:cNvPr>
          <p:cNvSpPr>
            <a:spLocks noGrp="1"/>
          </p:cNvSpPr>
          <p:nvPr>
            <p:ph type="sldNum" sz="quarter" idx="11"/>
          </p:nvPr>
        </p:nvSpPr>
        <p:spPr/>
        <p:txBody>
          <a:bodyPr/>
          <a:lstStyle/>
          <a:p>
            <a:fld id="{48F63A3B-78C7-47BE-AE5E-E10140E04643}" type="slidenum">
              <a:rPr lang="en-US" smtClean="0"/>
              <a:t>45</a:t>
            </a:fld>
            <a:endParaRPr lang="en-US"/>
          </a:p>
        </p:txBody>
      </p:sp>
      <p:sp>
        <p:nvSpPr>
          <p:cNvPr id="3" name="Title 2">
            <a:extLst>
              <a:ext uri="{FF2B5EF4-FFF2-40B4-BE49-F238E27FC236}">
                <a16:creationId xmlns:a16="http://schemas.microsoft.com/office/drawing/2014/main" id="{50E9C7D7-C258-7386-588F-44A8DC2381C9}"/>
              </a:ext>
            </a:extLst>
          </p:cNvPr>
          <p:cNvSpPr>
            <a:spLocks noGrp="1"/>
          </p:cNvSpPr>
          <p:nvPr>
            <p:ph type="title"/>
          </p:nvPr>
        </p:nvSpPr>
        <p:spPr/>
        <p:txBody>
          <a:bodyPr/>
          <a:lstStyle/>
          <a:p>
            <a:pPr algn="ctr"/>
            <a:r>
              <a:rPr lang="en-US">
                <a:cs typeface="Arial"/>
              </a:rPr>
              <a:t>BABA Bid Requirements</a:t>
            </a:r>
            <a:endParaRPr lang="en-US"/>
          </a:p>
        </p:txBody>
      </p:sp>
    </p:spTree>
    <p:extLst>
      <p:ext uri="{BB962C8B-B14F-4D97-AF65-F5344CB8AC3E}">
        <p14:creationId xmlns:p14="http://schemas.microsoft.com/office/powerpoint/2010/main" val="2144037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35CDC4-0CF9-0D19-1E44-D090B14B6645}"/>
              </a:ext>
            </a:extLst>
          </p:cNvPr>
          <p:cNvSpPr>
            <a:spLocks noGrp="1"/>
          </p:cNvSpPr>
          <p:nvPr>
            <p:ph type="sldNum" sz="quarter" idx="11"/>
          </p:nvPr>
        </p:nvSpPr>
        <p:spPr/>
        <p:txBody>
          <a:bodyPr/>
          <a:lstStyle/>
          <a:p>
            <a:fld id="{48F63A3B-78C7-47BE-AE5E-E10140E04643}" type="slidenum">
              <a:rPr lang="en-US" smtClean="0"/>
              <a:t>46</a:t>
            </a:fld>
            <a:endParaRPr lang="en-US"/>
          </a:p>
        </p:txBody>
      </p:sp>
      <p:pic>
        <p:nvPicPr>
          <p:cNvPr id="1028" name="Picture 4">
            <a:extLst>
              <a:ext uri="{FF2B5EF4-FFF2-40B4-BE49-F238E27FC236}">
                <a16:creationId xmlns:a16="http://schemas.microsoft.com/office/drawing/2014/main" id="{3037AE7C-DB4B-386A-423C-0A7D2A4507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287"/>
          <a:stretch/>
        </p:blipFill>
        <p:spPr bwMode="auto">
          <a:xfrm>
            <a:off x="493486" y="551547"/>
            <a:ext cx="8657771" cy="27651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138C55F-9B97-9D92-85BC-54D84CE9B868}"/>
              </a:ext>
            </a:extLst>
          </p:cNvPr>
          <p:cNvSpPr/>
          <p:nvPr/>
        </p:nvSpPr>
        <p:spPr>
          <a:xfrm>
            <a:off x="558800" y="2111833"/>
            <a:ext cx="8592457" cy="92891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4A67966-163A-2922-CE60-FE906FC9408F}"/>
              </a:ext>
            </a:extLst>
          </p:cNvPr>
          <p:cNvGrpSpPr/>
          <p:nvPr/>
        </p:nvGrpSpPr>
        <p:grpSpPr>
          <a:xfrm>
            <a:off x="1705427" y="3486754"/>
            <a:ext cx="9993087" cy="2897897"/>
            <a:chOff x="1480458" y="3392413"/>
            <a:chExt cx="9993087" cy="2897897"/>
          </a:xfrm>
        </p:grpSpPr>
        <p:pic>
          <p:nvPicPr>
            <p:cNvPr id="1026" name="Picture 2">
              <a:extLst>
                <a:ext uri="{FF2B5EF4-FFF2-40B4-BE49-F238E27FC236}">
                  <a16:creationId xmlns:a16="http://schemas.microsoft.com/office/drawing/2014/main" id="{839B3DB4-997B-B967-E048-991EEF2A81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340"/>
            <a:stretch/>
          </p:blipFill>
          <p:spPr bwMode="auto">
            <a:xfrm>
              <a:off x="1480458" y="3392413"/>
              <a:ext cx="9993087" cy="289789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5D5ADED-229D-4089-45A8-84CB13EF1941}"/>
                </a:ext>
              </a:extLst>
            </p:cNvPr>
            <p:cNvSpPr/>
            <p:nvPr/>
          </p:nvSpPr>
          <p:spPr>
            <a:xfrm>
              <a:off x="1828799" y="3432096"/>
              <a:ext cx="9506857" cy="8382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0EF8BB6-D49E-E2D2-69BE-D35080795D68}"/>
                </a:ext>
              </a:extLst>
            </p:cNvPr>
            <p:cNvSpPr/>
            <p:nvPr/>
          </p:nvSpPr>
          <p:spPr>
            <a:xfrm>
              <a:off x="1828799" y="4807660"/>
              <a:ext cx="9572172" cy="139362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 name="Straight Arrow Connector 9">
            <a:extLst>
              <a:ext uri="{FF2B5EF4-FFF2-40B4-BE49-F238E27FC236}">
                <a16:creationId xmlns:a16="http://schemas.microsoft.com/office/drawing/2014/main" id="{90550A41-FC77-BA09-30EE-06E084F9AC3D}"/>
              </a:ext>
            </a:extLst>
          </p:cNvPr>
          <p:cNvCxnSpPr>
            <a:cxnSpLocks/>
          </p:cNvCxnSpPr>
          <p:nvPr/>
        </p:nvCxnSpPr>
        <p:spPr>
          <a:xfrm flipH="1">
            <a:off x="8011886" y="1111405"/>
            <a:ext cx="1230084" cy="82665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F17C87E-170A-3F41-7557-DEFB6F15F9D9}"/>
              </a:ext>
            </a:extLst>
          </p:cNvPr>
          <p:cNvSpPr txBox="1"/>
          <p:nvPr/>
        </p:nvSpPr>
        <p:spPr>
          <a:xfrm>
            <a:off x="9379857" y="742073"/>
            <a:ext cx="2391229" cy="369332"/>
          </a:xfrm>
          <a:prstGeom prst="rect">
            <a:avLst/>
          </a:prstGeom>
          <a:noFill/>
        </p:spPr>
        <p:txBody>
          <a:bodyPr wrap="square" rtlCol="0">
            <a:spAutoFit/>
          </a:bodyPr>
          <a:lstStyle/>
          <a:p>
            <a:r>
              <a:rPr lang="en-US" b="1"/>
              <a:t>GPR landing page</a:t>
            </a:r>
          </a:p>
        </p:txBody>
      </p:sp>
      <p:sp>
        <p:nvSpPr>
          <p:cNvPr id="13" name="TextBox 12">
            <a:extLst>
              <a:ext uri="{FF2B5EF4-FFF2-40B4-BE49-F238E27FC236}">
                <a16:creationId xmlns:a16="http://schemas.microsoft.com/office/drawing/2014/main" id="{FAB9C4C4-635B-82F9-9BF8-7133D9308CDF}"/>
              </a:ext>
            </a:extLst>
          </p:cNvPr>
          <p:cNvSpPr txBox="1"/>
          <p:nvPr/>
        </p:nvSpPr>
        <p:spPr>
          <a:xfrm>
            <a:off x="402773" y="3167365"/>
            <a:ext cx="1650995" cy="584775"/>
          </a:xfrm>
          <a:prstGeom prst="rect">
            <a:avLst/>
          </a:prstGeom>
          <a:noFill/>
        </p:spPr>
        <p:txBody>
          <a:bodyPr wrap="square" rtlCol="0">
            <a:spAutoFit/>
          </a:bodyPr>
          <a:lstStyle/>
          <a:p>
            <a:r>
              <a:rPr lang="en-US" sz="1600" b="1"/>
              <a:t>Advertisement </a:t>
            </a:r>
          </a:p>
          <a:p>
            <a:r>
              <a:rPr lang="en-US" sz="1600" b="1"/>
              <a:t>for Bid</a:t>
            </a:r>
          </a:p>
        </p:txBody>
      </p:sp>
      <p:cxnSp>
        <p:nvCxnSpPr>
          <p:cNvPr id="15" name="Straight Arrow Connector 14">
            <a:extLst>
              <a:ext uri="{FF2B5EF4-FFF2-40B4-BE49-F238E27FC236}">
                <a16:creationId xmlns:a16="http://schemas.microsoft.com/office/drawing/2014/main" id="{6ADC5EDE-72CA-BBB8-38BA-C9F68C71B567}"/>
              </a:ext>
            </a:extLst>
          </p:cNvPr>
          <p:cNvCxnSpPr>
            <a:cxnSpLocks/>
          </p:cNvCxnSpPr>
          <p:nvPr/>
        </p:nvCxnSpPr>
        <p:spPr>
          <a:xfrm>
            <a:off x="1228270" y="3486754"/>
            <a:ext cx="687609" cy="5409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5527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40AA46-3C05-4685-A665-D7AF3132F061}"/>
              </a:ext>
            </a:extLst>
          </p:cNvPr>
          <p:cNvSpPr>
            <a:spLocks noGrp="1"/>
          </p:cNvSpPr>
          <p:nvPr>
            <p:ph idx="1"/>
          </p:nvPr>
        </p:nvSpPr>
        <p:spPr>
          <a:solidFill>
            <a:schemeClr val="bg1"/>
          </a:solidFill>
        </p:spPr>
        <p:txBody>
          <a:bodyPr vert="horz" lIns="45720" tIns="22860" rIns="45720" bIns="22860" rtlCol="0" anchor="t">
            <a:normAutofit fontScale="92500" lnSpcReduction="10000"/>
          </a:bodyPr>
          <a:lstStyle/>
          <a:p>
            <a:pPr marL="0" indent="0">
              <a:buNone/>
            </a:pPr>
            <a:r>
              <a:rPr lang="en-US" sz="2250" b="1"/>
              <a:t>State requirements (contracts $100,000+):</a:t>
            </a:r>
          </a:p>
          <a:p>
            <a:pPr marL="457200" indent="-457200">
              <a:buFont typeface="+mj-lt"/>
              <a:buChar char="•"/>
            </a:pPr>
            <a:r>
              <a:rPr lang="en-US" sz="2250"/>
              <a:t>A performance bond from contractors executed in connection with each contract. </a:t>
            </a:r>
            <a:endParaRPr lang="en-US" sz="2250">
              <a:cs typeface="Arial" panose="020B0604020202020204"/>
            </a:endParaRPr>
          </a:p>
          <a:p>
            <a:pPr marL="457200" indent="-457200">
              <a:buFont typeface="+mj-lt"/>
              <a:buChar char="•"/>
            </a:pPr>
            <a:r>
              <a:rPr lang="en-US" sz="2250"/>
              <a:t>A payment bond on the part of the contractor for 100% of the contract price.</a:t>
            </a:r>
            <a:endParaRPr lang="en-US" sz="2250">
              <a:cs typeface="Arial" panose="020B0604020202020204"/>
            </a:endParaRPr>
          </a:p>
          <a:p>
            <a:pPr marL="0" indent="0">
              <a:buNone/>
            </a:pPr>
            <a:r>
              <a:rPr lang="en-US" sz="2250" b="1"/>
              <a:t>Federal requirements (contracts $100,000+):</a:t>
            </a:r>
          </a:p>
          <a:p>
            <a:pPr marL="371475" indent="-371475">
              <a:buFont typeface="+mj-lt"/>
              <a:buChar char="•"/>
            </a:pPr>
            <a:r>
              <a:rPr lang="en-US" sz="2250"/>
              <a:t>A bid guarantee from each bidder equal to 5% of the bid price.</a:t>
            </a:r>
            <a:endParaRPr lang="en-US" sz="2250">
              <a:cs typeface="Arial" panose="020B0604020202020204"/>
            </a:endParaRPr>
          </a:p>
          <a:p>
            <a:pPr marL="371475" indent="-371475">
              <a:buFont typeface="+mj-lt"/>
              <a:buChar char="•"/>
            </a:pPr>
            <a:r>
              <a:rPr lang="en-US" sz="2250"/>
              <a:t>A performance bond from contractors for 100% of the contract shall be executed in connection with each contract.</a:t>
            </a:r>
            <a:endParaRPr lang="en-US" sz="2250">
              <a:cs typeface="Arial" panose="020B0604020202020204"/>
            </a:endParaRPr>
          </a:p>
          <a:p>
            <a:pPr marL="371475" indent="-371475">
              <a:buFont typeface="+mj-lt"/>
              <a:buChar char="•"/>
            </a:pPr>
            <a:r>
              <a:rPr lang="en-US" sz="2250"/>
              <a:t>A payment bond on the part of the contractor for 100% of the contract price.</a:t>
            </a:r>
            <a:endParaRPr lang="en-US" sz="2250">
              <a:cs typeface="Arial" panose="020B0604020202020204"/>
            </a:endParaRPr>
          </a:p>
          <a:p>
            <a:pPr marL="0" indent="0">
              <a:buNone/>
            </a:pPr>
            <a:r>
              <a:rPr lang="en-US" sz="2250" b="1"/>
              <a:t>DCA requirements:</a:t>
            </a:r>
          </a:p>
          <a:p>
            <a:pPr marL="285750" indent="-285750"/>
            <a:r>
              <a:rPr lang="en-US" sz="2250"/>
              <a:t> adequate contractor’s liability insurance from all contractors</a:t>
            </a:r>
          </a:p>
          <a:p>
            <a:pPr marL="1028700" lvl="1" indent="-342900">
              <a:buFont typeface="Courier New" panose="02070309020205020404" pitchFamily="49" charset="0"/>
              <a:buChar char="o"/>
            </a:pPr>
            <a:r>
              <a:rPr lang="en-US" sz="2250"/>
              <a:t>$25,000 property and $50,000 bodily injury coverage</a:t>
            </a:r>
          </a:p>
          <a:p>
            <a:endParaRPr lang="en-US"/>
          </a:p>
        </p:txBody>
      </p:sp>
      <p:sp>
        <p:nvSpPr>
          <p:cNvPr id="2" name="Title 1">
            <a:extLst>
              <a:ext uri="{FF2B5EF4-FFF2-40B4-BE49-F238E27FC236}">
                <a16:creationId xmlns:a16="http://schemas.microsoft.com/office/drawing/2014/main" id="{AED6B00C-79EA-4EF4-98F6-D50722C543A2}"/>
              </a:ext>
            </a:extLst>
          </p:cNvPr>
          <p:cNvSpPr>
            <a:spLocks noGrp="1"/>
          </p:cNvSpPr>
          <p:nvPr>
            <p:ph type="title"/>
          </p:nvPr>
        </p:nvSpPr>
        <p:spPr>
          <a:xfrm>
            <a:off x="595323" y="548640"/>
            <a:ext cx="11001355" cy="1142048"/>
          </a:xfrm>
        </p:spPr>
        <p:txBody>
          <a:bodyPr>
            <a:noAutofit/>
          </a:bodyPr>
          <a:lstStyle/>
          <a:p>
            <a:pPr algn="ctr"/>
            <a:r>
              <a:rPr lang="en-US" sz="3600">
                <a:latin typeface="+mn-lt"/>
              </a:rPr>
              <a:t>Competitive Sealed Bid- Bonding Requirements </a:t>
            </a:r>
          </a:p>
        </p:txBody>
      </p:sp>
    </p:spTree>
    <p:extLst>
      <p:ext uri="{BB962C8B-B14F-4D97-AF65-F5344CB8AC3E}">
        <p14:creationId xmlns:p14="http://schemas.microsoft.com/office/powerpoint/2010/main" val="11056088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AB707-F928-437E-968A-13BF1EF48439}"/>
              </a:ext>
            </a:extLst>
          </p:cNvPr>
          <p:cNvSpPr>
            <a:spLocks noGrp="1"/>
          </p:cNvSpPr>
          <p:nvPr>
            <p:ph type="title" idx="4294967295"/>
          </p:nvPr>
        </p:nvSpPr>
        <p:spPr>
          <a:xfrm>
            <a:off x="748657" y="496532"/>
            <a:ext cx="10694686" cy="874370"/>
          </a:xfrm>
          <a:ln w="38100">
            <a:solidFill>
              <a:schemeClr val="accent4"/>
            </a:solidFill>
          </a:ln>
        </p:spPr>
        <p:txBody>
          <a:bodyPr vert="horz" lIns="45720" tIns="22860" rIns="45720" bIns="22860" rtlCol="0" anchor="ctr">
            <a:noAutofit/>
          </a:bodyPr>
          <a:lstStyle/>
          <a:p>
            <a:pPr algn="ctr" defTabSz="457200"/>
            <a:r>
              <a:rPr lang="en-US" altLang="en-US" sz="2700">
                <a:latin typeface="+mn-lt"/>
              </a:rPr>
              <a:t>Section 3 Solicitation package is completed &amp; submitted to Recipient prior to award for contracts $200,000+</a:t>
            </a:r>
            <a:endParaRPr lang="en-US" sz="2400"/>
          </a:p>
        </p:txBody>
      </p:sp>
      <p:pic>
        <p:nvPicPr>
          <p:cNvPr id="4" name="Picture 3">
            <a:extLst>
              <a:ext uri="{FF2B5EF4-FFF2-40B4-BE49-F238E27FC236}">
                <a16:creationId xmlns:a16="http://schemas.microsoft.com/office/drawing/2014/main" id="{59138EF4-9DC4-E44F-BFE3-3C5BA74C4AB5}"/>
              </a:ext>
            </a:extLst>
          </p:cNvPr>
          <p:cNvPicPr>
            <a:picLocks noChangeAspect="1"/>
          </p:cNvPicPr>
          <p:nvPr/>
        </p:nvPicPr>
        <p:blipFill>
          <a:blip r:embed="rId3"/>
          <a:stretch>
            <a:fillRect/>
          </a:stretch>
        </p:blipFill>
        <p:spPr>
          <a:xfrm>
            <a:off x="1762093" y="1400107"/>
            <a:ext cx="8667813" cy="5007132"/>
          </a:xfrm>
          <a:prstGeom prst="rect">
            <a:avLst/>
          </a:prstGeom>
        </p:spPr>
      </p:pic>
    </p:spTree>
    <p:extLst>
      <p:ext uri="{BB962C8B-B14F-4D97-AF65-F5344CB8AC3E}">
        <p14:creationId xmlns:p14="http://schemas.microsoft.com/office/powerpoint/2010/main" val="376643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AB39C-FC52-51B1-167A-F75A88711BD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804A969-7963-E125-F7E6-FE8D0F17E3B7}"/>
              </a:ext>
            </a:extLst>
          </p:cNvPr>
          <p:cNvSpPr txBox="1"/>
          <p:nvPr/>
        </p:nvSpPr>
        <p:spPr>
          <a:xfrm>
            <a:off x="651161" y="1376943"/>
            <a:ext cx="10693495" cy="5016758"/>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Build America, Buy America (BABA) Contract Clause</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Section 3 Clause</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Provision for Remedies Clause</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Termination Clause</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Equal Employment Opportunity (EEO) Clause</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Standard Federal EEO Specifications (E.O. 11246)</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Notice of Requirement for Affirmative Action</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Certification of Nonsegregated Facilities</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Standard Federal Labor Standards Provision</a:t>
            </a:r>
          </a:p>
          <a:p>
            <a:pPr marL="285750" indent="-285750">
              <a:buClr>
                <a:schemeClr val="accent1"/>
              </a:buClr>
              <a:buFont typeface="Arial" panose="020B0604020202020204" pitchFamily="34" charset="0"/>
              <a:buChar char="•"/>
            </a:pPr>
            <a:r>
              <a:rPr lang="fr-FR">
                <a:latin typeface="Tahoma" panose="020B0604030504040204" pitchFamily="34" charset="0"/>
                <a:ea typeface="Tahoma" panose="020B0604030504040204" pitchFamily="34" charset="0"/>
                <a:cs typeface="Tahoma" panose="020B0604030504040204" pitchFamily="34" charset="0"/>
              </a:rPr>
              <a:t>Contractor Certification </a:t>
            </a:r>
            <a:r>
              <a:rPr lang="fr-FR" err="1">
                <a:latin typeface="Tahoma" panose="020B0604030504040204" pitchFamily="34" charset="0"/>
                <a:ea typeface="Tahoma" panose="020B0604030504040204" pitchFamily="34" charset="0"/>
                <a:cs typeface="Tahoma" panose="020B0604030504040204" pitchFamily="34" charset="0"/>
              </a:rPr>
              <a:t>Regarding</a:t>
            </a:r>
            <a:r>
              <a:rPr lang="fr-FR">
                <a:latin typeface="Tahoma" panose="020B0604030504040204" pitchFamily="34" charset="0"/>
                <a:ea typeface="Tahoma" panose="020B0604030504040204" pitchFamily="34" charset="0"/>
                <a:cs typeface="Tahoma" panose="020B0604030504040204" pitchFamily="34" charset="0"/>
              </a:rPr>
              <a:t> </a:t>
            </a:r>
            <a:r>
              <a:rPr lang="fr-FR" err="1">
                <a:latin typeface="Tahoma" panose="020B0604030504040204" pitchFamily="34" charset="0"/>
                <a:ea typeface="Tahoma" panose="020B0604030504040204" pitchFamily="34" charset="0"/>
                <a:cs typeface="Tahoma" panose="020B0604030504040204" pitchFamily="34" charset="0"/>
              </a:rPr>
              <a:t>Debarment</a:t>
            </a:r>
            <a:r>
              <a:rPr lang="fr-FR">
                <a:latin typeface="Tahoma" panose="020B0604030504040204" pitchFamily="34" charset="0"/>
                <a:ea typeface="Tahoma" panose="020B0604030504040204" pitchFamily="34" charset="0"/>
                <a:cs typeface="Tahoma" panose="020B0604030504040204" pitchFamily="34" charset="0"/>
              </a:rPr>
              <a:t>, etc.</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Performance, Payment and Bid Bonds</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Clean Air and Clean Water Act Compliance</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Contractor and Subcontractor Affidavit and Agreement (For compliance with O.C.G.A. §13-10-91)</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Debarment and Suspension (Executive Orders 12549 and 12689)</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Byrd Anti-Lobbying Amendment (31 U.S.C. 1352)</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Section 6002 of the Solid Waste Disposal Act</a:t>
            </a:r>
          </a:p>
          <a:p>
            <a:pPr marL="285750" indent="-285750">
              <a:buClr>
                <a:schemeClr val="accent1"/>
              </a:buClr>
              <a:buFont typeface="Arial" panose="020B0604020202020204" pitchFamily="34" charset="0"/>
              <a:buChar char="•"/>
            </a:pPr>
            <a:r>
              <a:rPr lang="en-US">
                <a:latin typeface="Tahoma" panose="020B0604030504040204" pitchFamily="34" charset="0"/>
                <a:ea typeface="Tahoma" panose="020B0604030504040204" pitchFamily="34" charset="0"/>
                <a:cs typeface="Tahoma" panose="020B0604030504040204" pitchFamily="34" charset="0"/>
              </a:rPr>
              <a:t>Rights to Inventions Made Under a Contract or Agreement</a:t>
            </a:r>
          </a:p>
          <a:p>
            <a:endParaRPr lang="en-US" sz="1400"/>
          </a:p>
        </p:txBody>
      </p:sp>
      <p:sp>
        <p:nvSpPr>
          <p:cNvPr id="2" name="Title 1">
            <a:extLst>
              <a:ext uri="{FF2B5EF4-FFF2-40B4-BE49-F238E27FC236}">
                <a16:creationId xmlns:a16="http://schemas.microsoft.com/office/drawing/2014/main" id="{CBF4A761-6446-0CCF-9490-0BB2C82129AA}"/>
              </a:ext>
            </a:extLst>
          </p:cNvPr>
          <p:cNvSpPr>
            <a:spLocks noGrp="1"/>
          </p:cNvSpPr>
          <p:nvPr>
            <p:ph type="title"/>
          </p:nvPr>
        </p:nvSpPr>
        <p:spPr>
          <a:xfrm>
            <a:off x="847344" y="361604"/>
            <a:ext cx="10497312" cy="1142047"/>
          </a:xfrm>
        </p:spPr>
        <p:txBody>
          <a:bodyPr/>
          <a:lstStyle/>
          <a:p>
            <a:pPr algn="ctr"/>
            <a:r>
              <a:rPr lang="en-US">
                <a:latin typeface="+mn-lt"/>
              </a:rPr>
              <a:t>Sample CDBG Contract Conditions</a:t>
            </a:r>
          </a:p>
        </p:txBody>
      </p:sp>
      <p:sp>
        <p:nvSpPr>
          <p:cNvPr id="4" name="TextBox 3">
            <a:extLst>
              <a:ext uri="{FF2B5EF4-FFF2-40B4-BE49-F238E27FC236}">
                <a16:creationId xmlns:a16="http://schemas.microsoft.com/office/drawing/2014/main" id="{92183174-FB6C-B958-D5C1-92DF22D20F2F}"/>
              </a:ext>
            </a:extLst>
          </p:cNvPr>
          <p:cNvSpPr txBox="1"/>
          <p:nvPr/>
        </p:nvSpPr>
        <p:spPr>
          <a:xfrm>
            <a:off x="7779327" y="2313710"/>
            <a:ext cx="3380509" cy="1200329"/>
          </a:xfrm>
          <a:prstGeom prst="rect">
            <a:avLst/>
          </a:prstGeom>
          <a:noFill/>
        </p:spPr>
        <p:txBody>
          <a:bodyPr wrap="square" rtlCol="0">
            <a:spAutoFit/>
          </a:bodyPr>
          <a:lstStyle/>
          <a:p>
            <a:pPr algn="ctr"/>
            <a:r>
              <a:rPr lang="en-US">
                <a:solidFill>
                  <a:srgbClr val="FF0000"/>
                </a:solidFill>
                <a:latin typeface="Tahoma" panose="020B0604030504040204" pitchFamily="34" charset="0"/>
                <a:ea typeface="Tahoma" panose="020B0604030504040204" pitchFamily="34" charset="0"/>
                <a:cs typeface="Tahoma" panose="020B0604030504040204" pitchFamily="34" charset="0"/>
              </a:rPr>
              <a:t>*The Local Government’s Attorney should review and approve all contract provisions.</a:t>
            </a:r>
          </a:p>
          <a:p>
            <a:pPr algn="ctr"/>
            <a:endParaRPr lang="en-US"/>
          </a:p>
        </p:txBody>
      </p:sp>
    </p:spTree>
    <p:extLst>
      <p:ext uri="{BB962C8B-B14F-4D97-AF65-F5344CB8AC3E}">
        <p14:creationId xmlns:p14="http://schemas.microsoft.com/office/powerpoint/2010/main" val="2122413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BDD95-8B6D-4FF3-BAC4-EA7C74023758}"/>
              </a:ext>
            </a:extLst>
          </p:cNvPr>
          <p:cNvSpPr>
            <a:spLocks noGrp="1"/>
          </p:cNvSpPr>
          <p:nvPr>
            <p:ph type="title"/>
          </p:nvPr>
        </p:nvSpPr>
        <p:spPr>
          <a:xfrm>
            <a:off x="597524" y="1514192"/>
            <a:ext cx="4009457" cy="3678848"/>
          </a:xfrm>
          <a:solidFill>
            <a:srgbClr val="92D050"/>
          </a:solidFill>
          <a:ln>
            <a:solidFill>
              <a:schemeClr val="accent1"/>
            </a:solidFill>
          </a:ln>
        </p:spPr>
        <p:txBody>
          <a:bodyPr anchor="b">
            <a:normAutofit/>
          </a:bodyPr>
          <a:lstStyle/>
          <a:p>
            <a:pPr algn="ctr"/>
            <a:r>
              <a:rPr lang="en-US" sz="4851"/>
              <a:t>BABA’s Impact</a:t>
            </a:r>
            <a:br>
              <a:rPr lang="en-US"/>
            </a:br>
            <a:br>
              <a:rPr lang="en-US">
                <a:solidFill>
                  <a:schemeClr val="accent4"/>
                </a:solidFill>
              </a:rPr>
            </a:br>
            <a:endParaRPr lang="en-US">
              <a:solidFill>
                <a:schemeClr val="accent4"/>
              </a:solidFill>
            </a:endParaRPr>
          </a:p>
        </p:txBody>
      </p:sp>
      <p:sp>
        <p:nvSpPr>
          <p:cNvPr id="5" name="Slide Number Placeholder 4">
            <a:extLst>
              <a:ext uri="{FF2B5EF4-FFF2-40B4-BE49-F238E27FC236}">
                <a16:creationId xmlns:a16="http://schemas.microsoft.com/office/drawing/2014/main" id="{92225A48-3F3D-4129-B2F7-61CE3F12098D}"/>
              </a:ext>
            </a:extLst>
          </p:cNvPr>
          <p:cNvSpPr>
            <a:spLocks noGrp="1"/>
          </p:cNvSpPr>
          <p:nvPr>
            <p:ph type="sldNum" sz="quarter" idx="12"/>
          </p:nvPr>
        </p:nvSpPr>
        <p:spPr>
          <a:xfrm>
            <a:off x="11703926" y="6455452"/>
            <a:ext cx="448025" cy="365099"/>
          </a:xfrm>
        </p:spPr>
        <p:txBody>
          <a:bodyPr>
            <a:normAutofit/>
          </a:bodyPr>
          <a:lstStyle/>
          <a:p>
            <a:pPr marL="0" marR="0" lvl="0" indent="0" algn="l" defTabSz="554492" rtl="0" eaLnBrk="1" fontAlgn="auto" latinLnBrk="0" hangingPunct="1">
              <a:lnSpc>
                <a:spcPct val="100000"/>
              </a:lnSpc>
              <a:spcBef>
                <a:spcPts val="0"/>
              </a:spcBef>
              <a:spcAft>
                <a:spcPts val="300"/>
              </a:spcAft>
              <a:buClrTx/>
              <a:buSzTx/>
              <a:buFontTx/>
              <a:buNone/>
              <a:tabLst/>
              <a:defRPr/>
            </a:pPr>
            <a:fld id="{48F63A3B-78C7-47BE-AE5E-E10140E04643}" type="slidenum">
              <a:rPr kumimoji="0" lang="en-US" sz="1100" b="0" i="0" u="none" strike="noStrike" kern="0" cap="none" spc="0" normalizeH="0" baseline="0" noProof="0">
                <a:ln>
                  <a:noFill/>
                </a:ln>
                <a:solidFill>
                  <a:srgbClr val="000000">
                    <a:lumMod val="50000"/>
                    <a:lumOff val="50000"/>
                  </a:srgbClr>
                </a:solidFill>
                <a:effectLst/>
                <a:uLnTx/>
                <a:uFillTx/>
                <a:latin typeface="+mj-lt"/>
                <a:ea typeface="+mn-ea"/>
                <a:cs typeface="+mn-cs"/>
              </a:rPr>
              <a:pPr marL="0" marR="0" lvl="0" indent="0" algn="l" defTabSz="554492" rtl="0" eaLnBrk="1" fontAlgn="auto" latinLnBrk="0" hangingPunct="1">
                <a:lnSpc>
                  <a:spcPct val="100000"/>
                </a:lnSpc>
                <a:spcBef>
                  <a:spcPts val="0"/>
                </a:spcBef>
                <a:spcAft>
                  <a:spcPts val="300"/>
                </a:spcAft>
                <a:buClrTx/>
                <a:buSzTx/>
                <a:buFontTx/>
                <a:buNone/>
                <a:tabLst/>
                <a:defRPr/>
              </a:pPr>
              <a:t>50</a:t>
            </a:fld>
            <a:endParaRPr kumimoji="0" lang="en-US" sz="1100" b="0" i="0" u="none" strike="noStrike" kern="0" cap="none" spc="0" normalizeH="0" baseline="0" noProof="0">
              <a:ln>
                <a:noFill/>
              </a:ln>
              <a:solidFill>
                <a:srgbClr val="000000">
                  <a:lumMod val="50000"/>
                  <a:lumOff val="50000"/>
                </a:srgbClr>
              </a:solidFill>
              <a:effectLst/>
              <a:uLnTx/>
              <a:uFillTx/>
              <a:latin typeface="+mj-lt"/>
              <a:ea typeface="+mn-ea"/>
              <a:cs typeface="+mn-cs"/>
            </a:endParaRPr>
          </a:p>
        </p:txBody>
      </p:sp>
      <p:graphicFrame>
        <p:nvGraphicFramePr>
          <p:cNvPr id="33" name="Content Placeholder 2">
            <a:extLst>
              <a:ext uri="{FF2B5EF4-FFF2-40B4-BE49-F238E27FC236}">
                <a16:creationId xmlns:a16="http://schemas.microsoft.com/office/drawing/2014/main" id="{F7FA35E1-3D84-E049-56FB-1FFDD48FA8CD}"/>
              </a:ext>
            </a:extLst>
          </p:cNvPr>
          <p:cNvGraphicFramePr>
            <a:graphicFrameLocks noGrp="1"/>
          </p:cNvGraphicFramePr>
          <p:nvPr>
            <p:ph idx="1"/>
            <p:extLst>
              <p:ext uri="{D42A27DB-BD31-4B8C-83A1-F6EECF244321}">
                <p14:modId xmlns:p14="http://schemas.microsoft.com/office/powerpoint/2010/main" val="56535678"/>
              </p:ext>
            </p:extLst>
          </p:nvPr>
        </p:nvGraphicFramePr>
        <p:xfrm>
          <a:off x="4853580" y="626910"/>
          <a:ext cx="6666365" cy="5453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4983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CBE7B7-7274-4313-939F-A9793B196AAB}"/>
              </a:ext>
            </a:extLst>
          </p:cNvPr>
          <p:cNvSpPr>
            <a:spLocks noGrp="1"/>
          </p:cNvSpPr>
          <p:nvPr>
            <p:ph idx="1"/>
          </p:nvPr>
        </p:nvSpPr>
        <p:spPr>
          <a:xfrm>
            <a:off x="838200" y="1602298"/>
            <a:ext cx="10515600" cy="4707062"/>
          </a:xfrm>
        </p:spPr>
        <p:txBody>
          <a:bodyPr>
            <a:normAutofit lnSpcReduction="10000"/>
          </a:bodyPr>
          <a:lstStyle/>
          <a:p>
            <a:pPr marL="0" indent="0">
              <a:buNone/>
            </a:pPr>
            <a:r>
              <a:rPr lang="en-US" b="1"/>
              <a:t>Demonstrating Compliance</a:t>
            </a:r>
            <a:endParaRPr lang="en-US" sz="2000" b="1">
              <a:latin typeface="Tahoma" panose="020B0604030504040204" pitchFamily="34" charset="0"/>
              <a:ea typeface="Times New Roman" panose="02020603050405020304" pitchFamily="18" charset="0"/>
            </a:endParaRPr>
          </a:p>
          <a:p>
            <a:r>
              <a:rPr lang="en-US" sz="2000">
                <a:latin typeface="Tahoma" panose="020B0604030504040204" pitchFamily="34" charset="0"/>
                <a:ea typeface="Times New Roman" panose="02020603050405020304" pitchFamily="18" charset="0"/>
              </a:rPr>
              <a:t>Recipients will ensure the products delivered to the construction site are accompanied by proper documentation that demonstrate compliance with the law and made available to the funding authority upon request. </a:t>
            </a:r>
          </a:p>
          <a:p>
            <a:r>
              <a:rPr lang="en-US" sz="2000">
                <a:latin typeface="Tahoma" panose="020B0604030504040204" pitchFamily="34" charset="0"/>
                <a:ea typeface="Times New Roman" panose="02020603050405020304" pitchFamily="18" charset="0"/>
              </a:rPr>
              <a:t>S</a:t>
            </a:r>
            <a:r>
              <a:rPr lang="en-US" sz="2000">
                <a:effectLst/>
                <a:latin typeface="Tahoma" panose="020B0604030504040204" pitchFamily="34" charset="0"/>
                <a:ea typeface="Times New Roman" panose="02020603050405020304" pitchFamily="18" charset="0"/>
              </a:rPr>
              <a:t>igned certification letter from the manufacturer for the project is the most direct and effective form of compliance documentation for ensuring products used on site are BABA-compliant prior to their installation</a:t>
            </a:r>
          </a:p>
          <a:p>
            <a:r>
              <a:rPr lang="en-US" sz="2000">
                <a:effectLst/>
                <a:latin typeface="Tahoma" panose="020B0604030504040204" pitchFamily="34" charset="0"/>
                <a:ea typeface="Times New Roman" panose="02020603050405020304" pitchFamily="18" charset="0"/>
              </a:rPr>
              <a:t>Basic elements of sufficient documentation:</a:t>
            </a:r>
          </a:p>
          <a:p>
            <a:pPr lvl="1"/>
            <a:r>
              <a:rPr lang="en-US" sz="1800">
                <a:effectLst/>
                <a:latin typeface="Tahoma" panose="020B0604030504040204" pitchFamily="34" charset="0"/>
                <a:ea typeface="Times New Roman" panose="02020603050405020304" pitchFamily="18" charset="0"/>
              </a:rPr>
              <a:t>Project name, project location, contract number, or project number</a:t>
            </a:r>
          </a:p>
          <a:p>
            <a:pPr lvl="1"/>
            <a:r>
              <a:rPr lang="en-US" sz="1800">
                <a:effectLst/>
                <a:latin typeface="Tahoma" panose="020B0604030504040204" pitchFamily="34" charset="0"/>
                <a:ea typeface="Calibri" panose="020F0502020204030204" pitchFamily="34" charset="0"/>
                <a:cs typeface="Times New Roman" panose="02020603050405020304" pitchFamily="18" charset="0"/>
              </a:rPr>
              <a:t>Description of product(s) (simple explanation sufficient to identify the product(s)), or an attached purchase order, invoice, or bill of lading.</a:t>
            </a:r>
          </a:p>
          <a:p>
            <a:pPr lvl="1"/>
            <a:r>
              <a:rPr lang="en-US">
                <a:latin typeface="Tahoma" panose="020B0604030504040204" pitchFamily="34" charset="0"/>
                <a:ea typeface="Calibri" panose="020F0502020204030204" pitchFamily="34" charset="0"/>
                <a:cs typeface="Times New Roman" panose="02020603050405020304" pitchFamily="18" charset="0"/>
              </a:rPr>
              <a:t>Attestation statement referencing Infrastructure Investment and Jobs Act (“IIJA”) or the Bipartisan Infrastructure Law (BIL) and American Iron and Steel (AIS) requirements</a:t>
            </a:r>
          </a:p>
          <a:p>
            <a:pPr lvl="1"/>
            <a:r>
              <a:rPr lang="en-US" sz="1800">
                <a:effectLst/>
                <a:latin typeface="Tahoma" panose="020B0604030504040204" pitchFamily="34" charset="0"/>
                <a:ea typeface="Calibri" panose="020F0502020204030204" pitchFamily="34" charset="0"/>
                <a:cs typeface="Times New Roman" panose="02020603050405020304" pitchFamily="18" charset="0"/>
              </a:rPr>
              <a:t>Manufacturing location (s)</a:t>
            </a:r>
          </a:p>
          <a:p>
            <a:pPr lvl="1"/>
            <a:r>
              <a:rPr lang="en-US">
                <a:latin typeface="Tahoma" panose="020B0604030504040204" pitchFamily="34" charset="0"/>
                <a:ea typeface="Calibri" panose="020F0502020204030204" pitchFamily="34" charset="0"/>
                <a:cs typeface="Times New Roman" panose="02020603050405020304" pitchFamily="18" charset="0"/>
              </a:rPr>
              <a:t>Signature of representative certifying knowledge of manufacturing processes.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lvl="1"/>
            <a:endParaRPr lang="en-US">
              <a:effectLst/>
              <a:latin typeface="Tahoma" panose="020B0604030504040204" pitchFamily="34" charset="0"/>
              <a:ea typeface="Times New Roman" panose="02020603050405020304" pitchFamily="18" charset="0"/>
            </a:endParaRPr>
          </a:p>
        </p:txBody>
      </p:sp>
      <p:sp>
        <p:nvSpPr>
          <p:cNvPr id="3" name="Slide Number Placeholder 2">
            <a:extLst>
              <a:ext uri="{FF2B5EF4-FFF2-40B4-BE49-F238E27FC236}">
                <a16:creationId xmlns:a16="http://schemas.microsoft.com/office/drawing/2014/main" id="{D5975966-71E1-404F-BC11-D0A591958F76}"/>
              </a:ext>
            </a:extLst>
          </p:cNvPr>
          <p:cNvSpPr>
            <a:spLocks noGrp="1"/>
          </p:cNvSpPr>
          <p:nvPr>
            <p:ph type="sldNum" sz="quarter" idx="11"/>
          </p:nvPr>
        </p:nvSpPr>
        <p:spPr/>
        <p:txBody>
          <a:bodyPr/>
          <a:lstStyle/>
          <a:p>
            <a:fld id="{93CAF254-72B9-406C-9E86-C9D983240C82}" type="slidenum">
              <a:rPr lang="en-US" smtClean="0"/>
              <a:t>51</a:t>
            </a:fld>
            <a:endParaRPr lang="en-US"/>
          </a:p>
        </p:txBody>
      </p:sp>
      <p:sp>
        <p:nvSpPr>
          <p:cNvPr id="4" name="Title 3">
            <a:extLst>
              <a:ext uri="{FF2B5EF4-FFF2-40B4-BE49-F238E27FC236}">
                <a16:creationId xmlns:a16="http://schemas.microsoft.com/office/drawing/2014/main" id="{7F551C45-E726-4A36-A5BC-298468361D11}"/>
              </a:ext>
            </a:extLst>
          </p:cNvPr>
          <p:cNvSpPr>
            <a:spLocks noGrp="1"/>
          </p:cNvSpPr>
          <p:nvPr>
            <p:ph type="title"/>
          </p:nvPr>
        </p:nvSpPr>
        <p:spPr/>
        <p:txBody>
          <a:bodyPr>
            <a:normAutofit/>
          </a:bodyPr>
          <a:lstStyle/>
          <a:p>
            <a:pPr algn="ctr"/>
            <a:r>
              <a:rPr lang="en-US" sz="4000">
                <a:latin typeface="+mn-lt"/>
              </a:rPr>
              <a:t>Build America, Buy American (BABA)</a:t>
            </a:r>
            <a:endParaRPr lang="en-US"/>
          </a:p>
        </p:txBody>
      </p:sp>
      <p:sp>
        <p:nvSpPr>
          <p:cNvPr id="5" name="Footer Placeholder 4">
            <a:extLst>
              <a:ext uri="{FF2B5EF4-FFF2-40B4-BE49-F238E27FC236}">
                <a16:creationId xmlns:a16="http://schemas.microsoft.com/office/drawing/2014/main" id="{49A26E45-4C9C-4F59-AD39-8964B9F0E1C8}"/>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568937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3E857B4-EEF2-4A0F-99E0-070D325CFF86}"/>
              </a:ext>
            </a:extLst>
          </p:cNvPr>
          <p:cNvSpPr>
            <a:spLocks noGrp="1"/>
          </p:cNvSpPr>
          <p:nvPr>
            <p:ph idx="1"/>
          </p:nvPr>
        </p:nvSpPr>
        <p:spPr>
          <a:xfrm>
            <a:off x="838200" y="1568918"/>
            <a:ext cx="10515600" cy="4371507"/>
          </a:xfrm>
        </p:spPr>
        <p:txBody>
          <a:bodyPr>
            <a:normAutofit/>
          </a:bodyPr>
          <a:lstStyle/>
          <a:p>
            <a:r>
              <a:rPr lang="en-US" sz="1800">
                <a:effectLst/>
                <a:latin typeface="Tahoma" panose="020B0604030504040204" pitchFamily="34" charset="0"/>
                <a:ea typeface="Times New Roman" panose="02020603050405020304" pitchFamily="18" charset="0"/>
                <a:cs typeface="Times New Roman" panose="02020603050405020304" pitchFamily="18" charset="0"/>
              </a:rPr>
              <a:t>Architect/ Engineer contract should include, as a basic service, obtaining and maintaining all BABA documentation (particularly manufacturers’ certifications) during construction, which shall be transferred to the recipient. The architect or engineer will need to certify to this action at the project’s end.</a:t>
            </a:r>
          </a:p>
          <a:p>
            <a:r>
              <a:rPr lang="en-US" sz="1800">
                <a:effectLst/>
                <a:latin typeface="Tahoma" panose="020B0604030504040204" pitchFamily="34" charset="0"/>
                <a:ea typeface="Times New Roman" panose="02020603050405020304" pitchFamily="18" charset="0"/>
              </a:rPr>
              <a:t>At a minimum, the following must be included in all construction contract documents: All requirements of the Build America, Buy America (BABA) Act, 41 USC 8301 note, and all applicable rules and notices, as may be amended, shall be complied with if applicable to the infrastructure project. Pursuant to HUD’s Notice, “Public Interest Phased Implementation Waiver for FY 2022 and 2023 of Build America, Buy America Provisions as Applied to Recipients of HUD Federal Financial Assistance” (88 FR 17001), any funds obligated by HUD on or after the applicable listed effective dates, are subject to BABA requirements, unless excepted by a waiver.</a:t>
            </a:r>
            <a:endParaRPr lang="en-US" sz="1800">
              <a:latin typeface="Tahoma" panose="020B0604030504040204" pitchFamily="34" charset="0"/>
              <a:ea typeface="Times New Roman" panose="02020603050405020304" pitchFamily="18" charset="0"/>
              <a:cs typeface="Times New Roman" panose="02020603050405020304" pitchFamily="18" charset="0"/>
            </a:endParaRPr>
          </a:p>
          <a:p>
            <a:r>
              <a:rPr lang="en-US" sz="1800">
                <a:effectLst/>
                <a:latin typeface="Tahoma" panose="020B0604030504040204" pitchFamily="34" charset="0"/>
                <a:ea typeface="Times New Roman" panose="02020603050405020304" pitchFamily="18" charset="0"/>
              </a:rPr>
              <a:t>Contractors must provide manufacturers’ certifications for all BABA compliant items to the responsible party before a request for reimbursement to the agency is made.</a:t>
            </a:r>
            <a:endParaRPr lang="en-US" sz="1800">
              <a:effectLst/>
              <a:latin typeface="Geneva"/>
              <a:ea typeface="Times New Roman" panose="02020603050405020304" pitchFamily="18" charset="0"/>
              <a:cs typeface="Times New Roman" panose="02020603050405020304" pitchFamily="18" charset="0"/>
            </a:endParaRPr>
          </a:p>
          <a:p>
            <a:endParaRPr lang="en-US"/>
          </a:p>
        </p:txBody>
      </p:sp>
      <p:sp>
        <p:nvSpPr>
          <p:cNvPr id="3" name="Slide Number Placeholder 2">
            <a:extLst>
              <a:ext uri="{FF2B5EF4-FFF2-40B4-BE49-F238E27FC236}">
                <a16:creationId xmlns:a16="http://schemas.microsoft.com/office/drawing/2014/main" id="{2A8C802F-F63B-44B8-8D69-64DB82DF8721}"/>
              </a:ext>
            </a:extLst>
          </p:cNvPr>
          <p:cNvSpPr>
            <a:spLocks noGrp="1"/>
          </p:cNvSpPr>
          <p:nvPr>
            <p:ph type="sldNum" sz="quarter" idx="11"/>
          </p:nvPr>
        </p:nvSpPr>
        <p:spPr/>
        <p:txBody>
          <a:bodyPr/>
          <a:lstStyle/>
          <a:p>
            <a:fld id="{93CAF254-72B9-406C-9E86-C9D983240C82}" type="slidenum">
              <a:rPr lang="en-US" smtClean="0"/>
              <a:pPr/>
              <a:t>52</a:t>
            </a:fld>
            <a:endParaRPr lang="en-US"/>
          </a:p>
        </p:txBody>
      </p:sp>
      <p:sp>
        <p:nvSpPr>
          <p:cNvPr id="5" name="Title 4">
            <a:extLst>
              <a:ext uri="{FF2B5EF4-FFF2-40B4-BE49-F238E27FC236}">
                <a16:creationId xmlns:a16="http://schemas.microsoft.com/office/drawing/2014/main" id="{E37F5917-A3A1-4327-819C-3B27DC4A7B40}"/>
              </a:ext>
            </a:extLst>
          </p:cNvPr>
          <p:cNvSpPr>
            <a:spLocks noGrp="1"/>
          </p:cNvSpPr>
          <p:nvPr>
            <p:ph type="title"/>
          </p:nvPr>
        </p:nvSpPr>
        <p:spPr/>
        <p:txBody>
          <a:bodyPr/>
          <a:lstStyle/>
          <a:p>
            <a:pPr algn="ctr"/>
            <a:r>
              <a:rPr lang="en-US"/>
              <a:t>Demonstrating Compliance Cont’d</a:t>
            </a:r>
          </a:p>
        </p:txBody>
      </p:sp>
      <p:sp>
        <p:nvSpPr>
          <p:cNvPr id="2" name="Footer Placeholder 1">
            <a:extLst>
              <a:ext uri="{FF2B5EF4-FFF2-40B4-BE49-F238E27FC236}">
                <a16:creationId xmlns:a16="http://schemas.microsoft.com/office/drawing/2014/main" id="{931D5F54-5F03-4DBF-A3E0-7B7A569BB4C6}"/>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115989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01BAC4-5561-2195-B5E9-6349EB9FC541}"/>
              </a:ext>
            </a:extLst>
          </p:cNvPr>
          <p:cNvPicPr>
            <a:picLocks noChangeAspect="1"/>
          </p:cNvPicPr>
          <p:nvPr/>
        </p:nvPicPr>
        <p:blipFill>
          <a:blip r:embed="rId3"/>
          <a:srcRect b="3101"/>
          <a:stretch/>
        </p:blipFill>
        <p:spPr>
          <a:xfrm>
            <a:off x="6534113" y="547077"/>
            <a:ext cx="5048287" cy="5851596"/>
          </a:xfrm>
          <a:prstGeom prst="rect">
            <a:avLst/>
          </a:prstGeom>
          <a:ln w="38100">
            <a:solidFill>
              <a:schemeClr val="accent4"/>
            </a:solidFill>
          </a:ln>
        </p:spPr>
      </p:pic>
      <p:pic>
        <p:nvPicPr>
          <p:cNvPr id="6" name="Picture 5">
            <a:extLst>
              <a:ext uri="{FF2B5EF4-FFF2-40B4-BE49-F238E27FC236}">
                <a16:creationId xmlns:a16="http://schemas.microsoft.com/office/drawing/2014/main" id="{AB3134F5-A652-07C4-D121-53F3A4423766}"/>
              </a:ext>
            </a:extLst>
          </p:cNvPr>
          <p:cNvPicPr>
            <a:picLocks noChangeAspect="1"/>
          </p:cNvPicPr>
          <p:nvPr/>
        </p:nvPicPr>
        <p:blipFill>
          <a:blip r:embed="rId4"/>
          <a:srcRect t="1482"/>
          <a:stretch/>
        </p:blipFill>
        <p:spPr>
          <a:xfrm>
            <a:off x="727178" y="547077"/>
            <a:ext cx="4790260" cy="5851596"/>
          </a:xfrm>
          <a:prstGeom prst="rect">
            <a:avLst/>
          </a:prstGeom>
          <a:ln w="38100">
            <a:solidFill>
              <a:schemeClr val="accent4"/>
            </a:solidFill>
          </a:ln>
        </p:spPr>
      </p:pic>
    </p:spTree>
    <p:extLst>
      <p:ext uri="{BB962C8B-B14F-4D97-AF65-F5344CB8AC3E}">
        <p14:creationId xmlns:p14="http://schemas.microsoft.com/office/powerpoint/2010/main" val="4057216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40AA46-3C05-4685-A665-D7AF3132F061}"/>
              </a:ext>
            </a:extLst>
          </p:cNvPr>
          <p:cNvSpPr>
            <a:spLocks noGrp="1"/>
          </p:cNvSpPr>
          <p:nvPr>
            <p:ph idx="1"/>
          </p:nvPr>
        </p:nvSpPr>
        <p:spPr>
          <a:solidFill>
            <a:schemeClr val="bg1"/>
          </a:solidFill>
        </p:spPr>
        <p:txBody>
          <a:bodyPr vert="horz" lIns="45720" tIns="22860" rIns="45720" bIns="22860" rtlCol="0" anchor="t">
            <a:normAutofit/>
          </a:bodyPr>
          <a:lstStyle/>
          <a:p>
            <a:pPr marL="0" indent="0">
              <a:buNone/>
            </a:pPr>
            <a:r>
              <a:rPr lang="fr-FR" sz="2600" b="1"/>
              <a:t>National </a:t>
            </a:r>
            <a:r>
              <a:rPr lang="fr-FR" sz="2600" b="1" err="1"/>
              <a:t>Pollutant</a:t>
            </a:r>
            <a:r>
              <a:rPr lang="fr-FR" sz="2600" b="1"/>
              <a:t> </a:t>
            </a:r>
            <a:r>
              <a:rPr lang="fr-FR" sz="2600" b="1" err="1"/>
              <a:t>Discharge</a:t>
            </a:r>
            <a:r>
              <a:rPr lang="fr-FR" sz="2600" b="1"/>
              <a:t> Elimination System (NPDES)</a:t>
            </a:r>
          </a:p>
          <a:p>
            <a:r>
              <a:rPr lang="en-US"/>
              <a:t>When the NPDES inspection work is included in the construction contract, the general contractor must be allowed to bid this line Item without restrictions on price or inspection firm unless otherwise required by regulation. Keep in mind that ineligible procurement practices are subject to sanctions including repayment to DCA of disallowed costs. (Appendix O, Applicants Manual)</a:t>
            </a:r>
          </a:p>
        </p:txBody>
      </p:sp>
      <p:sp>
        <p:nvSpPr>
          <p:cNvPr id="2" name="Title 1">
            <a:extLst>
              <a:ext uri="{FF2B5EF4-FFF2-40B4-BE49-F238E27FC236}">
                <a16:creationId xmlns:a16="http://schemas.microsoft.com/office/drawing/2014/main" id="{AED6B00C-79EA-4EF4-98F6-D50722C543A2}"/>
              </a:ext>
            </a:extLst>
          </p:cNvPr>
          <p:cNvSpPr>
            <a:spLocks noGrp="1"/>
          </p:cNvSpPr>
          <p:nvPr>
            <p:ph type="title"/>
          </p:nvPr>
        </p:nvSpPr>
        <p:spPr/>
        <p:txBody>
          <a:bodyPr>
            <a:noAutofit/>
          </a:bodyPr>
          <a:lstStyle/>
          <a:p>
            <a:pPr algn="ctr"/>
            <a:r>
              <a:rPr lang="en-US">
                <a:latin typeface="+mn-lt"/>
              </a:rPr>
              <a:t>Ineligible Procurement Practices</a:t>
            </a:r>
          </a:p>
        </p:txBody>
      </p:sp>
    </p:spTree>
    <p:extLst>
      <p:ext uri="{BB962C8B-B14F-4D97-AF65-F5344CB8AC3E}">
        <p14:creationId xmlns:p14="http://schemas.microsoft.com/office/powerpoint/2010/main" val="1548414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005FD-3FAB-4844-849E-8FEB02EB2846}"/>
              </a:ext>
            </a:extLst>
          </p:cNvPr>
          <p:cNvSpPr>
            <a:spLocks noGrp="1"/>
          </p:cNvSpPr>
          <p:nvPr>
            <p:ph type="title" idx="4294967295"/>
          </p:nvPr>
        </p:nvSpPr>
        <p:spPr>
          <a:xfrm>
            <a:off x="1179095" y="1405606"/>
            <a:ext cx="2845594" cy="3236913"/>
          </a:xfrm>
        </p:spPr>
        <p:txBody>
          <a:bodyPr vert="horz" lIns="45720" tIns="22860" rIns="45720" bIns="22860" rtlCol="0" anchor="ctr">
            <a:normAutofit/>
          </a:bodyPr>
          <a:lstStyle/>
          <a:p>
            <a:pPr defTabSz="457200"/>
            <a:r>
              <a:rPr lang="en-US" sz="3800">
                <a:latin typeface="+mn-lt"/>
              </a:rPr>
              <a:t>Sole Source Requests</a:t>
            </a:r>
          </a:p>
        </p:txBody>
      </p:sp>
      <p:sp>
        <p:nvSpPr>
          <p:cNvPr id="3" name="Text Placeholder 2">
            <a:extLst>
              <a:ext uri="{FF2B5EF4-FFF2-40B4-BE49-F238E27FC236}">
                <a16:creationId xmlns:a16="http://schemas.microsoft.com/office/drawing/2014/main" id="{52477A3B-7E93-4710-971C-F4D982EBBE07}"/>
              </a:ext>
            </a:extLst>
          </p:cNvPr>
          <p:cNvSpPr>
            <a:spLocks noGrp="1"/>
          </p:cNvSpPr>
          <p:nvPr>
            <p:ph type="body" sz="quarter" idx="4294967295"/>
          </p:nvPr>
        </p:nvSpPr>
        <p:spPr>
          <a:xfrm>
            <a:off x="4648619" y="480407"/>
            <a:ext cx="7037388" cy="5897187"/>
          </a:xfrm>
          <a:solidFill>
            <a:schemeClr val="bg1">
              <a:lumMod val="95000"/>
            </a:schemeClr>
          </a:solidFill>
        </p:spPr>
        <p:txBody>
          <a:bodyPr vert="horz" lIns="45720" tIns="22860" rIns="45720" bIns="22860" rtlCol="0" anchor="ctr">
            <a:normAutofit/>
          </a:bodyPr>
          <a:lstStyle/>
          <a:p>
            <a:pPr indent="-114300" defTabSz="457200"/>
            <a:r>
              <a:rPr lang="en-US"/>
              <a:t>Chief Elected or Authorized Official’s request letter</a:t>
            </a:r>
            <a:endParaRPr lang="en-US">
              <a:cs typeface="Arial"/>
            </a:endParaRPr>
          </a:p>
          <a:p>
            <a:pPr indent="-114300" defTabSz="457200"/>
            <a:r>
              <a:rPr lang="en-US"/>
              <a:t>Description of Procurement Methodology</a:t>
            </a:r>
            <a:endParaRPr lang="en-US">
              <a:cs typeface="Arial"/>
            </a:endParaRPr>
          </a:p>
          <a:p>
            <a:pPr indent="-114300" defTabSz="457200"/>
            <a:r>
              <a:rPr lang="en-US"/>
              <a:t>Tear Sheet of the Bid Advertisement or RFP/RFQ</a:t>
            </a:r>
            <a:endParaRPr lang="en-US">
              <a:cs typeface="Arial"/>
            </a:endParaRPr>
          </a:p>
          <a:p>
            <a:pPr indent="-114300" defTabSz="457200"/>
            <a:r>
              <a:rPr lang="en-US"/>
              <a:t>Local Government’s Attorney Opinion; </a:t>
            </a:r>
            <a:r>
              <a:rPr lang="en-US">
                <a:ea typeface="+mn-lt"/>
                <a:cs typeface="+mn-lt"/>
              </a:rPr>
              <a:t>noting applicable laws, rules, and regulations</a:t>
            </a:r>
            <a:r>
              <a:rPr lang="en-US"/>
              <a:t>. </a:t>
            </a:r>
            <a:endParaRPr lang="en-US">
              <a:cs typeface="Arial"/>
            </a:endParaRPr>
          </a:p>
          <a:p>
            <a:pPr indent="-114300" defTabSz="457200"/>
            <a:r>
              <a:rPr lang="en-US"/>
              <a:t>Sealed Bid Procurements</a:t>
            </a:r>
            <a:endParaRPr lang="en-US">
              <a:cs typeface="Arial"/>
            </a:endParaRPr>
          </a:p>
          <a:p>
            <a:pPr lvl="1" indent="-114300" defTabSz="457200"/>
            <a:r>
              <a:rPr lang="en-US"/>
              <a:t>Local Government’s Engineer/Architect states that the one bid response’s prices were reasonable and appropriate based on independent cost estimates.</a:t>
            </a:r>
            <a:r>
              <a:rPr lang="en-US" sz="2000"/>
              <a:t> </a:t>
            </a:r>
            <a:endParaRPr lang="en-US" sz="2000">
              <a:cs typeface="Arial"/>
            </a:endParaRPr>
          </a:p>
          <a:p>
            <a:pPr indent="-114300" defTabSz="457200"/>
            <a:r>
              <a:rPr lang="en-US"/>
              <a:t>Professional Services Procurement</a:t>
            </a:r>
            <a:endParaRPr lang="en-US">
              <a:cs typeface="Arial"/>
            </a:endParaRPr>
          </a:p>
          <a:p>
            <a:pPr marL="857250" lvl="1" indent="-285750" defTabSz="457200">
              <a:buFont typeface="Wingdings" panose="05000000000000000000" pitchFamily="2" charset="2"/>
              <a:buChar char="§"/>
            </a:pPr>
            <a:r>
              <a:rPr lang="en-US"/>
              <a:t>list of the active, qualified consultants or engineers/architects that were mailed the RFPs/RFQs (7 for grant administrators and 10 for engineers/architects)</a:t>
            </a:r>
            <a:endParaRPr lang="en-US">
              <a:cs typeface="Arial"/>
            </a:endParaRPr>
          </a:p>
          <a:p>
            <a:pPr marL="857250" lvl="1" indent="-285750" defTabSz="457200">
              <a:buFont typeface="Wingdings" panose="05000000000000000000" pitchFamily="2" charset="2"/>
              <a:buChar char="§"/>
            </a:pPr>
            <a:r>
              <a:rPr lang="en-US"/>
              <a:t>certified return receipt documentation or adequate email documentation </a:t>
            </a:r>
            <a:endParaRPr lang="en-US">
              <a:cs typeface="Arial"/>
            </a:endParaRPr>
          </a:p>
          <a:p>
            <a:pPr lvl="1" indent="-114300" defTabSz="457200"/>
            <a:endParaRPr lang="en-US" sz="2000"/>
          </a:p>
          <a:p>
            <a:pPr lvl="1" indent="-114300" defTabSz="457200"/>
            <a:endParaRPr lang="en-US" sz="2000"/>
          </a:p>
        </p:txBody>
      </p:sp>
      <p:cxnSp>
        <p:nvCxnSpPr>
          <p:cNvPr id="5" name="Straight Connector 4">
            <a:extLst>
              <a:ext uri="{FF2B5EF4-FFF2-40B4-BE49-F238E27FC236}">
                <a16:creationId xmlns:a16="http://schemas.microsoft.com/office/drawing/2014/main" id="{42860566-F25E-08CF-669C-06201AEFEB00}"/>
              </a:ext>
            </a:extLst>
          </p:cNvPr>
          <p:cNvCxnSpPr/>
          <p:nvPr/>
        </p:nvCxnSpPr>
        <p:spPr>
          <a:xfrm>
            <a:off x="4036720" y="697832"/>
            <a:ext cx="0" cy="546233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D6625F0-3F59-EE4C-BAF1-ADF5F8EEFCC7}"/>
              </a:ext>
            </a:extLst>
          </p:cNvPr>
          <p:cNvSpPr txBox="1"/>
          <p:nvPr/>
        </p:nvSpPr>
        <p:spPr>
          <a:xfrm>
            <a:off x="5229225" y="5610225"/>
            <a:ext cx="6209132" cy="689420"/>
          </a:xfrm>
          <a:prstGeom prst="rect">
            <a:avLst/>
          </a:prstGeom>
          <a:noFill/>
          <a:ln w="38100">
            <a:solidFill>
              <a:schemeClr val="accent1"/>
            </a:solidFill>
          </a:ln>
        </p:spPr>
        <p:txBody>
          <a:bodyPr wrap="square" rtlCol="0">
            <a:spAutoFit/>
          </a:bodyPr>
          <a:lstStyle/>
          <a:p>
            <a:pPr algn="ctr" defTabSz="554492"/>
            <a:r>
              <a:rPr lang="en-US" sz="1940" b="1">
                <a:solidFill>
                  <a:srgbClr val="AE462D"/>
                </a:solidFill>
                <a:latin typeface="Georgia" panose="02040502050405020303" pitchFamily="18" charset="0"/>
              </a:rPr>
              <a:t>This approval must be received prior to the application deadline for professional services. </a:t>
            </a:r>
            <a:endParaRPr lang="en-US" sz="2426" b="1">
              <a:solidFill>
                <a:srgbClr val="AE462D"/>
              </a:solidFill>
              <a:latin typeface="Georgia" panose="02040502050405020303" pitchFamily="18" charset="0"/>
            </a:endParaRPr>
          </a:p>
        </p:txBody>
      </p:sp>
    </p:spTree>
    <p:extLst>
      <p:ext uri="{BB962C8B-B14F-4D97-AF65-F5344CB8AC3E}">
        <p14:creationId xmlns:p14="http://schemas.microsoft.com/office/powerpoint/2010/main" val="1522796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6465662" y="335520"/>
            <a:ext cx="5544130" cy="400893"/>
          </a:xfrm>
          <a:prstGeom prst="rect">
            <a:avLst/>
          </a:prstGeom>
        </p:spPr>
        <p:txBody>
          <a:bodyPr vert="horz" wrap="square" lIns="0" tIns="7316" rIns="0" bIns="0" rtlCol="0">
            <a:spAutoFit/>
          </a:bodyPr>
          <a:lstStyle/>
          <a:p>
            <a:pPr marL="236033" marR="3081" indent="-228717" defTabSz="554492">
              <a:lnSpc>
                <a:spcPct val="150300"/>
              </a:lnSpc>
              <a:spcBef>
                <a:spcPts val="58"/>
              </a:spcBef>
              <a:buSzPct val="97468"/>
              <a:buFont typeface="Wingdings"/>
              <a:buChar char=""/>
              <a:tabLst>
                <a:tab pos="250281" algn="l"/>
              </a:tabLst>
            </a:pPr>
            <a:r>
              <a:rPr sz="1940" kern="0">
                <a:solidFill>
                  <a:srgbClr val="FFFFFF"/>
                </a:solidFill>
                <a:latin typeface="+mj-lt"/>
              </a:rPr>
              <a:t>Did not allow at least 3o days for responses</a:t>
            </a:r>
          </a:p>
        </p:txBody>
      </p:sp>
      <p:sp>
        <p:nvSpPr>
          <p:cNvPr id="7" name="object 7"/>
          <p:cNvSpPr txBox="1"/>
          <p:nvPr/>
        </p:nvSpPr>
        <p:spPr>
          <a:xfrm>
            <a:off x="6484915" y="2472901"/>
            <a:ext cx="5545160" cy="848708"/>
          </a:xfrm>
          <a:prstGeom prst="rect">
            <a:avLst/>
          </a:prstGeom>
        </p:spPr>
        <p:txBody>
          <a:bodyPr vert="horz" wrap="square" lIns="0" tIns="7316" rIns="0" bIns="0" rtlCol="0">
            <a:spAutoFit/>
          </a:bodyPr>
          <a:lstStyle/>
          <a:p>
            <a:pPr marL="236033" marR="3081" indent="-228717" defTabSz="554492">
              <a:lnSpc>
                <a:spcPct val="150300"/>
              </a:lnSpc>
              <a:spcBef>
                <a:spcPts val="58"/>
              </a:spcBef>
              <a:buSzPct val="97468"/>
              <a:buFont typeface="Wingdings"/>
              <a:buChar char=""/>
              <a:tabLst>
                <a:tab pos="250281" algn="l"/>
              </a:tabLst>
            </a:pPr>
            <a:r>
              <a:rPr sz="1940" kern="0">
                <a:solidFill>
                  <a:srgbClr val="FFFFFF"/>
                </a:solidFill>
                <a:latin typeface="+mj-lt"/>
              </a:rPr>
              <a:t>Did not retain proof of solicitation delivery (read receipts)</a:t>
            </a:r>
            <a:r>
              <a:rPr lang="en-US" sz="1940" kern="0">
                <a:solidFill>
                  <a:srgbClr val="FFFFFF"/>
                </a:solidFill>
                <a:latin typeface="+mj-lt"/>
              </a:rPr>
              <a:t> or a memorandum of the process</a:t>
            </a:r>
            <a:endParaRPr sz="1940" kern="0">
              <a:solidFill>
                <a:srgbClr val="FFFFFF"/>
              </a:solidFill>
              <a:latin typeface="+mj-lt"/>
            </a:endParaRPr>
          </a:p>
        </p:txBody>
      </p:sp>
      <p:sp>
        <p:nvSpPr>
          <p:cNvPr id="8" name="object 8"/>
          <p:cNvSpPr txBox="1"/>
          <p:nvPr/>
        </p:nvSpPr>
        <p:spPr>
          <a:xfrm>
            <a:off x="6465662" y="3709172"/>
            <a:ext cx="5545160" cy="847682"/>
          </a:xfrm>
          <a:prstGeom prst="rect">
            <a:avLst/>
          </a:prstGeom>
        </p:spPr>
        <p:txBody>
          <a:bodyPr vert="horz" wrap="square" lIns="0" tIns="7316" rIns="0" bIns="0" rtlCol="0">
            <a:spAutoFit/>
          </a:bodyPr>
          <a:lstStyle/>
          <a:p>
            <a:pPr marL="236033" marR="3081" indent="-228717" defTabSz="554492">
              <a:lnSpc>
                <a:spcPct val="150300"/>
              </a:lnSpc>
              <a:spcBef>
                <a:spcPts val="58"/>
              </a:spcBef>
              <a:buSzPct val="97468"/>
              <a:buFont typeface="Wingdings"/>
              <a:buChar char=""/>
              <a:tabLst>
                <a:tab pos="250281" algn="l"/>
              </a:tabLst>
            </a:pPr>
            <a:r>
              <a:rPr sz="1940" kern="0">
                <a:solidFill>
                  <a:srgbClr val="FFFFFF"/>
                </a:solidFill>
                <a:latin typeface="+mj-lt"/>
              </a:rPr>
              <a:t>Meeting minutes indicated the highest scored respondent was not selected without</a:t>
            </a:r>
            <a:r>
              <a:rPr lang="en-US" sz="1940" kern="0">
                <a:solidFill>
                  <a:srgbClr val="FFFFFF"/>
                </a:solidFill>
                <a:latin typeface="+mj-lt"/>
              </a:rPr>
              <a:t> </a:t>
            </a:r>
            <a:r>
              <a:rPr sz="1940" kern="0">
                <a:solidFill>
                  <a:srgbClr val="FFFFFF"/>
                </a:solidFill>
                <a:latin typeface="+mj-lt"/>
              </a:rPr>
              <a:t>explanation</a:t>
            </a:r>
          </a:p>
        </p:txBody>
      </p:sp>
      <p:pic>
        <p:nvPicPr>
          <p:cNvPr id="10" name="Picture Placeholder 9" descr="A group of people holding a sign">
            <a:extLst>
              <a:ext uri="{FF2B5EF4-FFF2-40B4-BE49-F238E27FC236}">
                <a16:creationId xmlns:a16="http://schemas.microsoft.com/office/drawing/2014/main" id="{BE678403-7AB7-804E-0EA9-F69B8E983E5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141" r="4113"/>
          <a:stretch/>
        </p:blipFill>
        <p:spPr>
          <a:xfrm>
            <a:off x="690423" y="3197058"/>
            <a:ext cx="5035916" cy="3054293"/>
          </a:xfrm>
          <a:ln w="57150">
            <a:solidFill>
              <a:schemeClr val="accent4"/>
            </a:solidFill>
          </a:ln>
        </p:spPr>
      </p:pic>
      <p:sp>
        <p:nvSpPr>
          <p:cNvPr id="4" name="TextBox 3">
            <a:extLst>
              <a:ext uri="{FF2B5EF4-FFF2-40B4-BE49-F238E27FC236}">
                <a16:creationId xmlns:a16="http://schemas.microsoft.com/office/drawing/2014/main" id="{D9987B96-CC10-89A0-BE36-ED61D75B13B2}"/>
              </a:ext>
            </a:extLst>
          </p:cNvPr>
          <p:cNvSpPr txBox="1"/>
          <p:nvPr/>
        </p:nvSpPr>
        <p:spPr>
          <a:xfrm>
            <a:off x="927270" y="529211"/>
            <a:ext cx="4283516" cy="1938992"/>
          </a:xfrm>
          <a:prstGeom prst="rect">
            <a:avLst/>
          </a:prstGeom>
          <a:noFill/>
        </p:spPr>
        <p:txBody>
          <a:bodyPr wrap="square" rtlCol="0">
            <a:spAutoFit/>
          </a:bodyPr>
          <a:lstStyle/>
          <a:p>
            <a:pPr algn="ctr" defTabSz="554492"/>
            <a:r>
              <a:rPr lang="en-US" sz="4000" b="1" kern="0">
                <a:latin typeface="+mj-lt"/>
              </a:rPr>
              <a:t>Common </a:t>
            </a:r>
          </a:p>
          <a:p>
            <a:pPr algn="ctr" defTabSz="554492"/>
            <a:r>
              <a:rPr lang="en-US" sz="4000" b="1" kern="0">
                <a:latin typeface="+mj-lt"/>
              </a:rPr>
              <a:t>Procurement</a:t>
            </a:r>
          </a:p>
          <a:p>
            <a:pPr algn="ctr" defTabSz="554492"/>
            <a:r>
              <a:rPr lang="en-US" sz="4000" b="1" kern="0">
                <a:latin typeface="+mj-lt"/>
              </a:rPr>
              <a:t>Mistakes</a:t>
            </a:r>
          </a:p>
        </p:txBody>
      </p:sp>
      <p:sp>
        <p:nvSpPr>
          <p:cNvPr id="2" name="object 8">
            <a:extLst>
              <a:ext uri="{FF2B5EF4-FFF2-40B4-BE49-F238E27FC236}">
                <a16:creationId xmlns:a16="http://schemas.microsoft.com/office/drawing/2014/main" id="{E991E587-9342-4FBE-EA1D-FAA5225657E8}"/>
              </a:ext>
            </a:extLst>
          </p:cNvPr>
          <p:cNvSpPr txBox="1"/>
          <p:nvPr/>
        </p:nvSpPr>
        <p:spPr>
          <a:xfrm>
            <a:off x="6461811" y="5402643"/>
            <a:ext cx="5545160" cy="848708"/>
          </a:xfrm>
          <a:prstGeom prst="rect">
            <a:avLst/>
          </a:prstGeom>
          <a:noFill/>
          <a:ln w="38100">
            <a:solidFill>
              <a:schemeClr val="accent1"/>
            </a:solidFill>
          </a:ln>
        </p:spPr>
        <p:txBody>
          <a:bodyPr vert="horz" wrap="square" lIns="0" tIns="7316" rIns="0" bIns="0" rtlCol="0">
            <a:spAutoFit/>
          </a:bodyPr>
          <a:lstStyle/>
          <a:p>
            <a:pPr marL="236033" marR="3081" indent="-228717" defTabSz="554492">
              <a:lnSpc>
                <a:spcPct val="150300"/>
              </a:lnSpc>
              <a:spcBef>
                <a:spcPts val="58"/>
              </a:spcBef>
              <a:spcAft>
                <a:spcPts val="58"/>
              </a:spcAft>
              <a:buSzPct val="97468"/>
              <a:buFont typeface="Wingdings"/>
              <a:buChar char=""/>
              <a:tabLst>
                <a:tab pos="250281" algn="l"/>
              </a:tabLst>
            </a:pPr>
            <a:r>
              <a:rPr lang="en-US" sz="1940" kern="0">
                <a:solidFill>
                  <a:srgbClr val="FFFFFF"/>
                </a:solidFill>
                <a:latin typeface="+mj-lt"/>
              </a:rPr>
              <a:t>Sole Source (professional services) approval was not obtained prior to application submission</a:t>
            </a:r>
          </a:p>
        </p:txBody>
      </p:sp>
      <p:sp>
        <p:nvSpPr>
          <p:cNvPr id="5" name="object 8">
            <a:extLst>
              <a:ext uri="{FF2B5EF4-FFF2-40B4-BE49-F238E27FC236}">
                <a16:creationId xmlns:a16="http://schemas.microsoft.com/office/drawing/2014/main" id="{235D9586-B2EE-783A-3D53-1E67C5875ECE}"/>
              </a:ext>
            </a:extLst>
          </p:cNvPr>
          <p:cNvSpPr txBox="1"/>
          <p:nvPr/>
        </p:nvSpPr>
        <p:spPr>
          <a:xfrm>
            <a:off x="6484915" y="1196979"/>
            <a:ext cx="5545160" cy="848708"/>
          </a:xfrm>
          <a:prstGeom prst="rect">
            <a:avLst/>
          </a:prstGeom>
          <a:noFill/>
          <a:ln w="38100">
            <a:solidFill>
              <a:schemeClr val="accent1"/>
            </a:solidFill>
          </a:ln>
        </p:spPr>
        <p:txBody>
          <a:bodyPr vert="horz" wrap="square" lIns="0" tIns="7316" rIns="0" bIns="0" rtlCol="0">
            <a:spAutoFit/>
          </a:bodyPr>
          <a:lstStyle/>
          <a:p>
            <a:pPr marL="236033" marR="3081" indent="-228717" defTabSz="554492">
              <a:lnSpc>
                <a:spcPct val="150300"/>
              </a:lnSpc>
              <a:spcBef>
                <a:spcPts val="58"/>
              </a:spcBef>
              <a:spcAft>
                <a:spcPts val="58"/>
              </a:spcAft>
              <a:buSzPct val="97468"/>
              <a:buFont typeface="Wingdings"/>
              <a:buChar char=""/>
              <a:tabLst>
                <a:tab pos="250281" algn="l"/>
              </a:tabLst>
            </a:pPr>
            <a:r>
              <a:rPr lang="en-US" sz="1940" kern="0">
                <a:solidFill>
                  <a:srgbClr val="FFFFFF"/>
                </a:solidFill>
                <a:latin typeface="+mj-lt"/>
              </a:rPr>
              <a:t>Failed to advertise the Competitive Sealed Bid at the Governing Authority’s office.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2" grpId="0" animBg="1"/>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3543F30-5DFE-61C9-7BFF-7416158CEEEC}"/>
              </a:ext>
            </a:extLst>
          </p:cNvPr>
          <p:cNvSpPr>
            <a:spLocks noGrp="1"/>
          </p:cNvSpPr>
          <p:nvPr>
            <p:ph idx="1"/>
          </p:nvPr>
        </p:nvSpPr>
        <p:spPr/>
        <p:txBody>
          <a:bodyPr/>
          <a:lstStyle/>
          <a:p>
            <a:pPr defTabSz="457200">
              <a:lnSpc>
                <a:spcPct val="150000"/>
              </a:lnSpc>
              <a:spcBef>
                <a:spcPts val="0"/>
              </a:spcBef>
              <a:defRPr/>
            </a:pPr>
            <a:r>
              <a:rPr lang="en-US">
                <a:latin typeface="Arial" panose="020B0604020202020204" pitchFamily="34" charset="0"/>
                <a:cs typeface="Arial" panose="020B0604020202020204" pitchFamily="34" charset="0"/>
              </a:rPr>
              <a:t>CDBG Manuals &amp; Local Government Officials’ Handbook: </a:t>
            </a:r>
            <a:r>
              <a:rPr lang="en-US">
                <a:latin typeface="Arial" panose="020B0604020202020204" pitchFamily="34" charset="0"/>
                <a:ea typeface="+mn-lt"/>
                <a:cs typeface="Arial" panose="020B0604020202020204" pitchFamily="34" charset="0"/>
                <a:hlinkClick r:id="rId3">
                  <a:extLst>
                    <a:ext uri="{A12FA001-AC4F-418D-AE19-62706E023703}">
                      <ahyp:hlinkClr xmlns:ahyp="http://schemas.microsoft.com/office/drawing/2018/hyperlinkcolor" val="tx"/>
                    </a:ext>
                  </a:extLst>
                </a:hlinkClick>
              </a:rPr>
              <a:t>https://dca.georgia.gov/financing-tools/infrastructure/community-development-block-grants-cdbg/annual-cdbg-competition/cdbg</a:t>
            </a:r>
            <a:r>
              <a:rPr lang="en-US">
                <a:latin typeface="Arial" panose="020B0604020202020204" pitchFamily="34" charset="0"/>
                <a:cs typeface="Arial" panose="020B0604020202020204" pitchFamily="34" charset="0"/>
              </a:rPr>
              <a:t>  </a:t>
            </a:r>
          </a:p>
          <a:p>
            <a:pPr defTabSz="457200">
              <a:lnSpc>
                <a:spcPct val="150000"/>
              </a:lnSpc>
              <a:spcBef>
                <a:spcPts val="0"/>
              </a:spcBef>
              <a:defRPr/>
            </a:pPr>
            <a:endParaRPr lang="en-US">
              <a:latin typeface="Arial" panose="020B0604020202020204" pitchFamily="34" charset="0"/>
              <a:cs typeface="Arial" panose="020B0604020202020204" pitchFamily="34" charset="0"/>
            </a:endParaRPr>
          </a:p>
          <a:p>
            <a:pPr defTabSz="457200">
              <a:lnSpc>
                <a:spcPct val="150000"/>
              </a:lnSpc>
              <a:spcBef>
                <a:spcPts val="0"/>
              </a:spcBef>
              <a:defRPr/>
            </a:pPr>
            <a:r>
              <a:rPr lang="en-US">
                <a:latin typeface="Arial" panose="020B0604020202020204" pitchFamily="34" charset="0"/>
                <a:cs typeface="Arial" panose="020B0604020202020204" pitchFamily="34" charset="0"/>
              </a:rPr>
              <a:t>DCA’s Professional Procurement Instructional Materials: </a:t>
            </a:r>
            <a:r>
              <a:rPr lang="en-US">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https://dca.georgia.gov/financing-tools/infrastructure/community-development-block-grants-cdbg/compliance-administration-0</a:t>
            </a:r>
            <a:r>
              <a:rPr lang="en-US">
                <a:latin typeface="Arial" panose="020B0604020202020204" pitchFamily="34" charset="0"/>
                <a:cs typeface="Arial" panose="020B0604020202020204" pitchFamily="34" charset="0"/>
              </a:rPr>
              <a:t> </a:t>
            </a:r>
          </a:p>
          <a:p>
            <a:endParaRPr lang="en-US"/>
          </a:p>
        </p:txBody>
      </p:sp>
      <p:sp>
        <p:nvSpPr>
          <p:cNvPr id="3" name="Title 2">
            <a:extLst>
              <a:ext uri="{FF2B5EF4-FFF2-40B4-BE49-F238E27FC236}">
                <a16:creationId xmlns:a16="http://schemas.microsoft.com/office/drawing/2014/main" id="{1C0A71A6-AA4B-5A48-7050-226B95B2F55E}"/>
              </a:ext>
            </a:extLst>
          </p:cNvPr>
          <p:cNvSpPr>
            <a:spLocks noGrp="1"/>
          </p:cNvSpPr>
          <p:nvPr>
            <p:ph type="title"/>
          </p:nvPr>
        </p:nvSpPr>
        <p:spPr/>
        <p:txBody>
          <a:bodyPr>
            <a:normAutofit/>
          </a:bodyPr>
          <a:lstStyle/>
          <a:p>
            <a:pPr algn="ctr"/>
            <a:r>
              <a:rPr lang="en-US">
                <a:latin typeface="Arial" panose="020B0604020202020204" pitchFamily="34" charset="0"/>
                <a:cs typeface="Arial" panose="020B0604020202020204" pitchFamily="34" charset="0"/>
              </a:rPr>
              <a:t>Procurement Resources</a:t>
            </a:r>
            <a:endParaRPr lang="en-US"/>
          </a:p>
        </p:txBody>
      </p:sp>
    </p:spTree>
    <p:extLst>
      <p:ext uri="{BB962C8B-B14F-4D97-AF65-F5344CB8AC3E}">
        <p14:creationId xmlns:p14="http://schemas.microsoft.com/office/powerpoint/2010/main" val="156202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28B9F-C1B8-44E3-B756-D6E07169010E}"/>
              </a:ext>
            </a:extLst>
          </p:cNvPr>
          <p:cNvSpPr>
            <a:spLocks noGrp="1"/>
          </p:cNvSpPr>
          <p:nvPr>
            <p:ph type="title"/>
          </p:nvPr>
        </p:nvSpPr>
        <p:spPr/>
        <p:txBody>
          <a:bodyPr/>
          <a:lstStyle/>
          <a:p>
            <a:r>
              <a:rPr lang="en-US" b="0">
                <a:solidFill>
                  <a:schemeClr val="accent5"/>
                </a:solidFill>
              </a:rPr>
              <a:t>Thanks!</a:t>
            </a:r>
          </a:p>
        </p:txBody>
      </p:sp>
      <p:sp>
        <p:nvSpPr>
          <p:cNvPr id="3" name="Text Placeholder 2">
            <a:extLst>
              <a:ext uri="{FF2B5EF4-FFF2-40B4-BE49-F238E27FC236}">
                <a16:creationId xmlns:a16="http://schemas.microsoft.com/office/drawing/2014/main" id="{16F4B470-E57C-463F-AE4D-C4CBED851382}"/>
              </a:ext>
            </a:extLst>
          </p:cNvPr>
          <p:cNvSpPr>
            <a:spLocks noGrp="1"/>
          </p:cNvSpPr>
          <p:nvPr>
            <p:ph type="body" sz="quarter" idx="10"/>
          </p:nvPr>
        </p:nvSpPr>
        <p:spPr/>
        <p:txBody>
          <a:bodyPr>
            <a:normAutofit/>
          </a:bodyPr>
          <a:lstStyle/>
          <a:p>
            <a:r>
              <a:rPr lang="en-US"/>
              <a:t>Brittney Hickom</a:t>
            </a:r>
          </a:p>
        </p:txBody>
      </p:sp>
      <p:sp>
        <p:nvSpPr>
          <p:cNvPr id="5" name="Text Placeholder 4">
            <a:extLst>
              <a:ext uri="{FF2B5EF4-FFF2-40B4-BE49-F238E27FC236}">
                <a16:creationId xmlns:a16="http://schemas.microsoft.com/office/drawing/2014/main" id="{D5780D93-2293-4E78-812E-71A95F1D7DA1}"/>
              </a:ext>
            </a:extLst>
          </p:cNvPr>
          <p:cNvSpPr>
            <a:spLocks noGrp="1"/>
          </p:cNvSpPr>
          <p:nvPr>
            <p:ph type="body" sz="quarter" idx="11"/>
          </p:nvPr>
        </p:nvSpPr>
        <p:spPr>
          <a:xfrm>
            <a:off x="6174152" y="3438510"/>
            <a:ext cx="3555744" cy="821212"/>
          </a:xfrm>
        </p:spPr>
        <p:txBody>
          <a:bodyPr>
            <a:normAutofit/>
          </a:bodyPr>
          <a:lstStyle/>
          <a:p>
            <a:r>
              <a:rPr lang="en-US"/>
              <a:t>Brittney.Hickom@dca.ga.gov</a:t>
            </a:r>
          </a:p>
          <a:p>
            <a:r>
              <a:rPr lang="en-US"/>
              <a:t>Direct: 470-698-8166</a:t>
            </a:r>
          </a:p>
        </p:txBody>
      </p:sp>
      <p:sp>
        <p:nvSpPr>
          <p:cNvPr id="7" name="Text Placeholder 6">
            <a:extLst>
              <a:ext uri="{FF2B5EF4-FFF2-40B4-BE49-F238E27FC236}">
                <a16:creationId xmlns:a16="http://schemas.microsoft.com/office/drawing/2014/main" id="{36B8EC5A-CF3D-4607-A84E-3E0AE165527A}"/>
              </a:ext>
            </a:extLst>
          </p:cNvPr>
          <p:cNvSpPr>
            <a:spLocks noGrp="1"/>
          </p:cNvSpPr>
          <p:nvPr>
            <p:ph type="body" sz="quarter" idx="13"/>
          </p:nvPr>
        </p:nvSpPr>
        <p:spPr/>
        <p:txBody>
          <a:bodyPr>
            <a:normAutofit/>
          </a:bodyPr>
          <a:lstStyle/>
          <a:p>
            <a:r>
              <a:rPr lang="en-US" i="1"/>
              <a:t>Compliance Officer</a:t>
            </a:r>
          </a:p>
        </p:txBody>
      </p:sp>
      <p:sp>
        <p:nvSpPr>
          <p:cNvPr id="19" name="Text Placeholder 18">
            <a:extLst>
              <a:ext uri="{FF2B5EF4-FFF2-40B4-BE49-F238E27FC236}">
                <a16:creationId xmlns:a16="http://schemas.microsoft.com/office/drawing/2014/main" id="{F411D6E8-65A7-4B64-B8F8-66D99179E6A6}"/>
              </a:ext>
            </a:extLst>
          </p:cNvPr>
          <p:cNvSpPr>
            <a:spLocks noGrp="1"/>
          </p:cNvSpPr>
          <p:nvPr>
            <p:ph type="body" sz="quarter" idx="15"/>
          </p:nvPr>
        </p:nvSpPr>
        <p:spPr/>
        <p:txBody>
          <a:bodyPr>
            <a:normAutofit/>
          </a:bodyPr>
          <a:lstStyle/>
          <a:p>
            <a:pPr>
              <a:lnSpc>
                <a:spcPct val="100000"/>
              </a:lnSpc>
              <a:spcBef>
                <a:spcPts val="0"/>
              </a:spcBef>
            </a:pPr>
            <a:r>
              <a:rPr lang="en-US" b="1">
                <a:solidFill>
                  <a:schemeClr val="accent1"/>
                </a:solidFill>
              </a:rPr>
              <a:t>dca.georgia.gov</a:t>
            </a:r>
          </a:p>
        </p:txBody>
      </p:sp>
    </p:spTree>
    <p:extLst>
      <p:ext uri="{BB962C8B-B14F-4D97-AF65-F5344CB8AC3E}">
        <p14:creationId xmlns:p14="http://schemas.microsoft.com/office/powerpoint/2010/main" val="15563747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bltico3dh7abwj9xifbq7ivijhx42ozz"/>
</p:tagLst>
</file>

<file path=ppt/theme/theme1.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CA Theme">
  <a:themeElements>
    <a:clrScheme name="Custom 7">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A Theme" id="{32FF65A4-131B-440D-988E-DB3B738B08E5}" vid="{A874107F-D97B-4C51-A0D7-CC6D3596BA6C}"/>
    </a:ext>
  </a:extLst>
</a:theme>
</file>

<file path=ppt/theme/theme3.xml><?xml version="1.0" encoding="utf-8"?>
<a:theme xmlns:a="http://schemas.openxmlformats.org/drawingml/2006/main" name="Office Theme">
  <a:themeElements>
    <a:clrScheme name="Custom 7">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0 Year Logo Community Block Grant Summ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Custom 2">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9637c14-bb27-4e6f-93e8-ce3de48661c9">
      <Terms xmlns="http://schemas.microsoft.com/office/infopath/2007/PartnerControls"/>
    </lcf76f155ced4ddcb4097134ff3c332f>
    <TaxCatchAll xmlns="431100d4-4470-42c1-96bc-46686c1829a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925E96-D545-4AF7-AD5B-9D3A4D8A3097}">
  <ds:schemaRefs>
    <ds:schemaRef ds:uri="http://schemas.microsoft.com/sharepoint/v3/contenttype/forms"/>
  </ds:schemaRefs>
</ds:datastoreItem>
</file>

<file path=customXml/itemProps2.xml><?xml version="1.0" encoding="utf-8"?>
<ds:datastoreItem xmlns:ds="http://schemas.openxmlformats.org/officeDocument/2006/customXml" ds:itemID="{8D1058E1-EFE4-42E6-811F-06284042431B}">
  <ds:schemaRefs>
    <ds:schemaRef ds:uri="431100d4-4470-42c1-96bc-46686c1829ae"/>
    <ds:schemaRef ds:uri="c9637c14-bb27-4e6f-93e8-ce3de48661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86F8131-89E6-49FB-93D2-8B537C3B3FED}">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c9db449-fad6-4fcd-8990-14394088d4ec}" enabled="0" method="" siteId="{dc9db449-fad6-4fcd-8990-14394088d4ec}"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58</Slides>
  <Notes>57</Notes>
  <HiddenSlides>0</HiddenSlides>
  <ScaleCrop>false</ScaleCrop>
  <HeadingPairs>
    <vt:vector size="4" baseType="variant">
      <vt:variant>
        <vt:lpstr>Theme</vt:lpstr>
      </vt:variant>
      <vt:variant>
        <vt:i4>5</vt:i4>
      </vt:variant>
      <vt:variant>
        <vt:lpstr>Slide Titles</vt:lpstr>
      </vt:variant>
      <vt:variant>
        <vt:i4>58</vt:i4>
      </vt:variant>
    </vt:vector>
  </HeadingPairs>
  <TitlesOfParts>
    <vt:vector size="63" baseType="lpstr">
      <vt:lpstr>Custom Design</vt:lpstr>
      <vt:lpstr>DCA Theme</vt:lpstr>
      <vt:lpstr>Office Theme</vt:lpstr>
      <vt:lpstr>50 Year Logo Community Block Grant Summit</vt:lpstr>
      <vt:lpstr>2_Custom Design</vt:lpstr>
      <vt:lpstr>PowerPoint Presentation</vt:lpstr>
      <vt:lpstr>Section 3</vt:lpstr>
      <vt:lpstr>PowerPoint Presentation</vt:lpstr>
      <vt:lpstr>PowerPoint Presentation</vt:lpstr>
      <vt:lpstr>Applicability</vt:lpstr>
      <vt:lpstr>Procedures promoting outreach to Section 3 workers &amp; Business Concerns</vt:lpstr>
      <vt:lpstr>Definitions</vt:lpstr>
      <vt:lpstr>Service Area as Defined in 24 CFR 75.5</vt:lpstr>
      <vt:lpstr>Definitions</vt:lpstr>
      <vt:lpstr>Benchmarks</vt:lpstr>
      <vt:lpstr>How are benchmarks achieved?</vt:lpstr>
      <vt:lpstr>Recipient Responsibilities</vt:lpstr>
      <vt:lpstr>Recipients also must implement at least one (1) of the following actions:</vt:lpstr>
      <vt:lpstr>Operating Procedures</vt:lpstr>
      <vt:lpstr>Solicitation Package  </vt:lpstr>
      <vt:lpstr>Solicitation Package</vt:lpstr>
      <vt:lpstr>Reporting Requirements</vt:lpstr>
      <vt:lpstr>Qualitative Reporting</vt:lpstr>
      <vt:lpstr>Section 3 Resources</vt:lpstr>
      <vt:lpstr>Procurement</vt:lpstr>
      <vt:lpstr>PowerPoint Presentation</vt:lpstr>
      <vt:lpstr>Procurement Standards</vt:lpstr>
      <vt:lpstr>Procurement transactions will be provided in a manner providing full &amp; open competition</vt:lpstr>
      <vt:lpstr>Procurement  Standards</vt:lpstr>
      <vt:lpstr>Prohibited Conflicts</vt:lpstr>
      <vt:lpstr>Standards – Selection Procedures</vt:lpstr>
      <vt:lpstr>Methods of Procurement</vt:lpstr>
      <vt:lpstr>Professional Services Procurement Competitive Proposals (pre-application)</vt:lpstr>
      <vt:lpstr>Procurement – Competitive Negotiation</vt:lpstr>
      <vt:lpstr>Avoid the appearance of a conflict of interest:</vt:lpstr>
      <vt:lpstr>Step - by - Step Process</vt:lpstr>
      <vt:lpstr>PowerPoint Presentation</vt:lpstr>
      <vt:lpstr>Complete Records List </vt:lpstr>
      <vt:lpstr>PowerPoint Presentation</vt:lpstr>
      <vt:lpstr>PowerPoint Presentation</vt:lpstr>
      <vt:lpstr>PowerPoint Presentation</vt:lpstr>
      <vt:lpstr>Procurement – Other Considerations</vt:lpstr>
      <vt:lpstr>Phased Implementation</vt:lpstr>
      <vt:lpstr>HUD Construction Materials Groups HUD’s waiver breaks construction materials into two groups for the purposes of HUD’s phased implementation: “specifically listed” and “all other construction materials.” </vt:lpstr>
      <vt:lpstr>BABA’s Impact  </vt:lpstr>
      <vt:lpstr> Post Award Procurement Competitive Sealed Bids: Public Works Construction </vt:lpstr>
      <vt:lpstr>Competitive Sealed Bid</vt:lpstr>
      <vt:lpstr>Competitive Sealed Bid – Advertising Requirements</vt:lpstr>
      <vt:lpstr>   Section 3 Advertising Requirements   </vt:lpstr>
      <vt:lpstr>BABA Bid Requirements</vt:lpstr>
      <vt:lpstr>PowerPoint Presentation</vt:lpstr>
      <vt:lpstr>Competitive Sealed Bid- Bonding Requirements </vt:lpstr>
      <vt:lpstr>Section 3 Solicitation package is completed &amp; submitted to Recipient prior to award for contracts $200,000+</vt:lpstr>
      <vt:lpstr>Sample CDBG Contract Conditions</vt:lpstr>
      <vt:lpstr>BABA’s Impact  </vt:lpstr>
      <vt:lpstr>Build America, Buy American (BABA)</vt:lpstr>
      <vt:lpstr>Demonstrating Compliance Cont’d</vt:lpstr>
      <vt:lpstr>PowerPoint Presentation</vt:lpstr>
      <vt:lpstr>Ineligible Procurement Practices</vt:lpstr>
      <vt:lpstr>Sole Source Requests</vt:lpstr>
      <vt:lpstr>PowerPoint Presentation</vt:lpstr>
      <vt:lpstr>Procurement Resources</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Kathleen Vaughn</dc:creator>
  <cp:revision>4</cp:revision>
  <dcterms:created xsi:type="dcterms:W3CDTF">2023-10-20T23:47:00Z</dcterms:created>
  <dcterms:modified xsi:type="dcterms:W3CDTF">2026-09-25T17:56:50Z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