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98" r:id="rId4"/>
  </p:sldMasterIdLst>
  <p:notesMasterIdLst>
    <p:notesMasterId r:id="rId46"/>
  </p:notesMasterIdLst>
  <p:handoutMasterIdLst>
    <p:handoutMasterId r:id="rId47"/>
  </p:handoutMasterIdLst>
  <p:sldIdLst>
    <p:sldId id="2185" r:id="rId5"/>
    <p:sldId id="2186" r:id="rId6"/>
    <p:sldId id="2115" r:id="rId7"/>
    <p:sldId id="2147" r:id="rId8"/>
    <p:sldId id="2148" r:id="rId9"/>
    <p:sldId id="2149" r:id="rId10"/>
    <p:sldId id="2150" r:id="rId11"/>
    <p:sldId id="2151" r:id="rId12"/>
    <p:sldId id="2152" r:id="rId13"/>
    <p:sldId id="2153" r:id="rId14"/>
    <p:sldId id="2154" r:id="rId15"/>
    <p:sldId id="2155" r:id="rId16"/>
    <p:sldId id="2156" r:id="rId17"/>
    <p:sldId id="2157" r:id="rId18"/>
    <p:sldId id="2158" r:id="rId19"/>
    <p:sldId id="2159" r:id="rId20"/>
    <p:sldId id="2160" r:id="rId21"/>
    <p:sldId id="2161" r:id="rId22"/>
    <p:sldId id="2162" r:id="rId23"/>
    <p:sldId id="2163" r:id="rId24"/>
    <p:sldId id="2164" r:id="rId25"/>
    <p:sldId id="2165" r:id="rId26"/>
    <p:sldId id="2166" r:id="rId27"/>
    <p:sldId id="2167" r:id="rId28"/>
    <p:sldId id="2168" r:id="rId29"/>
    <p:sldId id="2169" r:id="rId30"/>
    <p:sldId id="2170" r:id="rId31"/>
    <p:sldId id="2171" r:id="rId32"/>
    <p:sldId id="2172" r:id="rId33"/>
    <p:sldId id="2173" r:id="rId34"/>
    <p:sldId id="2174" r:id="rId35"/>
    <p:sldId id="2175" r:id="rId36"/>
    <p:sldId id="2176" r:id="rId37"/>
    <p:sldId id="2177" r:id="rId38"/>
    <p:sldId id="2178" r:id="rId39"/>
    <p:sldId id="2180" r:id="rId40"/>
    <p:sldId id="2181" r:id="rId41"/>
    <p:sldId id="2182" r:id="rId42"/>
    <p:sldId id="2183" r:id="rId43"/>
    <p:sldId id="2179" r:id="rId44"/>
    <p:sldId id="2184" r:id="rId45"/>
  </p:sldIdLst>
  <p:sldSz cx="12188825" cy="6858000"/>
  <p:notesSz cx="7010400" cy="9296400"/>
  <p:custDataLst>
    <p:tags r:id="rId4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userDrawn="1">
          <p15:clr>
            <a:srgbClr val="A4A3A4"/>
          </p15:clr>
        </p15:guide>
      </p15:sldGuideLst>
    </p:ext>
    <p:ext uri="{2D200454-40CA-4A62-9FC3-DE9A4176ACB9}">
      <p15:notesGuideLst xmlns:p15="http://schemas.microsoft.com/office/powerpoint/2012/main">
        <p15:guide id="1" orient="horz" pos="3819" userDrawn="1">
          <p15:clr>
            <a:srgbClr val="A4A3A4"/>
          </p15:clr>
        </p15:guide>
        <p15:guide id="2" pos="1629" userDrawn="1">
          <p15:clr>
            <a:srgbClr val="A4A3A4"/>
          </p15:clr>
        </p15:guide>
        <p15:guide id="3" orient="horz" pos="3883" userDrawn="1">
          <p15:clr>
            <a:srgbClr val="A4A3A4"/>
          </p15:clr>
        </p15:guide>
        <p15:guide id="4" pos="1665" userDrawn="1">
          <p15:clr>
            <a:srgbClr val="A4A3A4"/>
          </p15:clr>
        </p15:guide>
        <p15:guide id="5" orient="horz" pos="2880" userDrawn="1">
          <p15:clr>
            <a:srgbClr val="A4A3A4"/>
          </p15:clr>
        </p15:guide>
        <p15:guide id="6" orient="horz" pos="2928" userDrawn="1">
          <p15:clr>
            <a:srgbClr val="A4A3A4"/>
          </p15:clr>
        </p15:guide>
        <p15:guide id="7" pos="2160" userDrawn="1">
          <p15:clr>
            <a:srgbClr val="A4A3A4"/>
          </p15:clr>
        </p15:guide>
        <p15:guide id="8"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A7967"/>
    <a:srgbClr val="F2F80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153F5F3-4311-FEE4-6653-0FBDAF2DA839}" v="2" dt="2026-09-24T15:27:32.227"/>
    <p1510:client id="{26D5EC1B-7001-8D22-D60E-EBED6DB903D1}" v="7" dt="2026-09-25T13:14:36.705"/>
    <p1510:client id="{464F1A62-236E-3ACB-984B-365B61D112B3}" v="79" dt="2026-09-24T15:25:38.003"/>
    <p1510:client id="{5B51976D-882C-4557-BD17-B4F09913AA01}" v="26" dt="2026-09-25T14:05:00.484"/>
    <p1510:client id="{EE05A93F-C8FA-3578-8373-42CB1CDB7259}" v="1" dt="2026-09-25T16:54:50.08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6" d="100"/>
          <a:sy n="116" d="100"/>
        </p:scale>
        <p:origin x="354" y="126"/>
      </p:cViewPr>
      <p:guideLst>
        <p:guide orient="horz" pos="2160"/>
        <p:guide pos="3839"/>
      </p:guideLst>
    </p:cSldViewPr>
  </p:slideViewPr>
  <p:notesTextViewPr>
    <p:cViewPr>
      <p:scale>
        <a:sx n="1" d="1"/>
        <a:sy n="1" d="1"/>
      </p:scale>
      <p:origin x="0" y="0"/>
    </p:cViewPr>
  </p:notesTextViewPr>
  <p:notesViewPr>
    <p:cSldViewPr snapToGrid="0">
      <p:cViewPr varScale="1">
        <p:scale>
          <a:sx n="66" d="100"/>
          <a:sy n="66" d="100"/>
        </p:scale>
        <p:origin x="0" y="0"/>
      </p:cViewPr>
      <p:guideLst>
        <p:guide orient="horz" pos="3819"/>
        <p:guide pos="1629"/>
        <p:guide orient="horz" pos="3883"/>
        <p:guide pos="1665"/>
        <p:guide orient="horz" pos="2880"/>
        <p:guide orient="horz" pos="2928"/>
        <p:guide pos="2160"/>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handoutMaster" Target="handoutMasters/handoutMaster1.xml"/><Relationship Id="rId50"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microsoft.com/office/2015/10/relationships/revisionInfo" Target="revisionInfo.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ags" Target="tags/tag1.xml"/><Relationship Id="rId8" Type="http://schemas.openxmlformats.org/officeDocument/2006/relationships/slide" Target="slides/slide4.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sz="quarter" idx="1"/>
          </p:nvPr>
        </p:nvSpPr>
        <p:spPr>
          <a:xfrm>
            <a:off x="3970938" y="1"/>
            <a:ext cx="3037840" cy="466434"/>
          </a:xfrm>
          <a:prstGeom prst="rect">
            <a:avLst/>
          </a:prstGeom>
        </p:spPr>
        <p:txBody>
          <a:bodyPr vert="horz" lIns="93177" tIns="46589" rIns="93177" bIns="46589" rtlCol="0"/>
          <a:lstStyle>
            <a:lvl1pPr algn="r">
              <a:defRPr sz="1200"/>
            </a:lvl1pPr>
          </a:lstStyle>
          <a:p>
            <a:fld id="{B1659ACC-BB8B-40BD-9C3D-7515A99833BA}" type="datetimeFigureOut">
              <a:rPr lang="en-US"/>
              <a:pPr/>
              <a:t>9/25/2026</a:t>
            </a:fld>
            <a:endParaRPr/>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FE02B09C-4EB4-4858-8C5D-928515EB5FA1}" type="slidenum">
              <a:rPr/>
              <a:pPr/>
              <a:t>‹#›</a:t>
            </a:fld>
            <a:endParaRPr/>
          </a:p>
        </p:txBody>
      </p:sp>
    </p:spTree>
    <p:extLst>
      <p:ext uri="{BB962C8B-B14F-4D97-AF65-F5344CB8AC3E}">
        <p14:creationId xmlns:p14="http://schemas.microsoft.com/office/powerpoint/2010/main" val="25814700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6CAB3F5D-6129-4745-AD27-E1F8E3F0C4BE}" type="datetimeFigureOut">
              <a:rPr lang="en-US"/>
              <a:pPr/>
              <a:t>9/25/2026</a:t>
            </a:fld>
            <a:endParaRPr/>
          </a:p>
        </p:txBody>
      </p:sp>
      <p:sp>
        <p:nvSpPr>
          <p:cNvPr id="4" name="Slide Image Placeholder 3"/>
          <p:cNvSpPr>
            <a:spLocks noGrp="1" noRot="1" noChangeAspect="1"/>
          </p:cNvSpPr>
          <p:nvPr>
            <p:ph type="sldImg" idx="2"/>
          </p:nvPr>
        </p:nvSpPr>
        <p:spPr>
          <a:xfrm>
            <a:off x="407988" y="696913"/>
            <a:ext cx="6194425" cy="3486150"/>
          </a:xfrm>
          <a:prstGeom prst="rect">
            <a:avLst/>
          </a:prstGeom>
          <a:noFill/>
          <a:ln w="12700">
            <a:solidFill>
              <a:prstClr val="black"/>
            </a:solidFill>
          </a:ln>
        </p:spPr>
        <p:txBody>
          <a:bodyPr vert="horz" lIns="93177" tIns="46589" rIns="93177" bIns="46589" rtlCol="0" anchor="ctr"/>
          <a:lstStyle/>
          <a:p>
            <a:endParaRPr/>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BC640D2E-0C1A-4418-8763-9BB732EB1D20}" type="slidenum">
              <a:rPr/>
              <a:pPr/>
              <a:t>‹#›</a:t>
            </a:fld>
            <a:endParaRPr/>
          </a:p>
        </p:txBody>
      </p:sp>
    </p:spTree>
    <p:extLst>
      <p:ext uri="{BB962C8B-B14F-4D97-AF65-F5344CB8AC3E}">
        <p14:creationId xmlns:p14="http://schemas.microsoft.com/office/powerpoint/2010/main" val="31863681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w="9525"/>
        </p:spPr>
        <p:txBody>
          <a:bodyPr/>
          <a:lstStyle/>
          <a:p>
            <a:endParaRPr lang="en-US"/>
          </a:p>
        </p:txBody>
      </p:sp>
      <p:sp>
        <p:nvSpPr>
          <p:cNvPr id="33796" name="Slide Number Placeholder 4"/>
          <p:cNvSpPr>
            <a:spLocks noGrp="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0CB6D9-6356-4EF1-B578-1FB4E28A25A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303269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w="9525"/>
        </p:spPr>
        <p:txBody>
          <a:bodyPr/>
          <a:lstStyle/>
          <a:p>
            <a:endParaRPr lang="en-US"/>
          </a:p>
        </p:txBody>
      </p:sp>
      <p:sp>
        <p:nvSpPr>
          <p:cNvPr id="33796" name="Slide Number Placeholder 4"/>
          <p:cNvSpPr>
            <a:spLocks noGrp="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0CB6D9-6356-4EF1-B578-1FB4E28A25A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27054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ln/>
        </p:spPr>
      </p:sp>
      <p:sp>
        <p:nvSpPr>
          <p:cNvPr id="34819" name="Notes Placeholder 2"/>
          <p:cNvSpPr>
            <a:spLocks noGrp="1"/>
          </p:cNvSpPr>
          <p:nvPr>
            <p:ph type="body" idx="1"/>
          </p:nvPr>
        </p:nvSpPr>
        <p:spPr>
          <a:noFill/>
          <a:ln w="9525"/>
        </p:spPr>
        <p:txBody>
          <a:bodyPr/>
          <a:lstStyle/>
          <a:p>
            <a:endParaRPr lang="en-US"/>
          </a:p>
        </p:txBody>
      </p:sp>
      <p:sp>
        <p:nvSpPr>
          <p:cNvPr id="34820" name="Slide Number Placeholder 4"/>
          <p:cNvSpPr>
            <a:spLocks noGrp="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ADE933-7EBA-4B98-B897-FEF2A8F20F2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4920801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3" name="Picture 2" descr="A picture containing logo&#10;&#10;Description automatically generated">
            <a:extLst>
              <a:ext uri="{FF2B5EF4-FFF2-40B4-BE49-F238E27FC236}">
                <a16:creationId xmlns:a16="http://schemas.microsoft.com/office/drawing/2014/main" id="{97C6F5AE-8119-BB90-A032-9F45D53924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38400" y="691609"/>
            <a:ext cx="7315200" cy="1578639"/>
          </a:xfrm>
          <a:prstGeom prst="rect">
            <a:avLst/>
          </a:prstGeom>
        </p:spPr>
      </p:pic>
      <p:sp>
        <p:nvSpPr>
          <p:cNvPr id="4" name="Text Placeholder 11">
            <a:extLst>
              <a:ext uri="{FF2B5EF4-FFF2-40B4-BE49-F238E27FC236}">
                <a16:creationId xmlns:a16="http://schemas.microsoft.com/office/drawing/2014/main" id="{41EE2290-3334-07AA-4F91-F1A9801E640B}"/>
              </a:ext>
            </a:extLst>
          </p:cNvPr>
          <p:cNvSpPr>
            <a:spLocks noGrp="1"/>
          </p:cNvSpPr>
          <p:nvPr>
            <p:ph type="body" sz="quarter" idx="13"/>
          </p:nvPr>
        </p:nvSpPr>
        <p:spPr>
          <a:xfrm>
            <a:off x="1524000" y="2270249"/>
            <a:ext cx="9144000" cy="3657600"/>
          </a:xfrm>
        </p:spPr>
        <p:txBody>
          <a:bodyPr anchor="ctr">
            <a:normAutofit/>
          </a:bodyPr>
          <a:lstStyle>
            <a:lvl1pPr marL="0" indent="0" algn="ctr">
              <a:buNone/>
              <a:defRPr sz="6000" b="1">
                <a:solidFill>
                  <a:schemeClr val="tx1"/>
                </a:solidFill>
                <a:latin typeface="+mj-lt"/>
              </a:defRPr>
            </a:lvl1pPr>
          </a:lstStyle>
          <a:p>
            <a:pPr lvl="0"/>
            <a:r>
              <a:rPr lang="en-US"/>
              <a:t>Click to edit Master text styles</a:t>
            </a:r>
          </a:p>
        </p:txBody>
      </p:sp>
    </p:spTree>
    <p:extLst>
      <p:ext uri="{BB962C8B-B14F-4D97-AF65-F5344CB8AC3E}">
        <p14:creationId xmlns:p14="http://schemas.microsoft.com/office/powerpoint/2010/main" val="21606501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DC549B19-0D69-4379-95A3-B2C41E15E3EE}"/>
              </a:ext>
            </a:extLst>
          </p:cNvPr>
          <p:cNvCxnSpPr/>
          <p:nvPr userDrawn="1"/>
        </p:nvCxnSpPr>
        <p:spPr>
          <a:xfrm>
            <a:off x="958848" y="3429000"/>
            <a:ext cx="1209360" cy="0"/>
          </a:xfrm>
          <a:prstGeom prst="line">
            <a:avLst/>
          </a:prstGeom>
          <a:ln w="57150">
            <a:solidFill>
              <a:srgbClr val="E9E3DC"/>
            </a:solidFill>
          </a:ln>
        </p:spPr>
        <p:style>
          <a:lnRef idx="1">
            <a:schemeClr val="accent1"/>
          </a:lnRef>
          <a:fillRef idx="0">
            <a:schemeClr val="accent1"/>
          </a:fillRef>
          <a:effectRef idx="0">
            <a:schemeClr val="accent1"/>
          </a:effectRef>
          <a:fontRef idx="minor">
            <a:schemeClr val="tx1"/>
          </a:fontRef>
        </p:style>
      </p:cxnSp>
      <p:sp>
        <p:nvSpPr>
          <p:cNvPr id="15" name="Title 1">
            <a:extLst>
              <a:ext uri="{FF2B5EF4-FFF2-40B4-BE49-F238E27FC236}">
                <a16:creationId xmlns:a16="http://schemas.microsoft.com/office/drawing/2014/main" id="{D45B6692-E64D-461A-866D-8A765D9FCE92}"/>
              </a:ext>
            </a:extLst>
          </p:cNvPr>
          <p:cNvSpPr>
            <a:spLocks noGrp="1"/>
          </p:cNvSpPr>
          <p:nvPr>
            <p:ph type="title"/>
          </p:nvPr>
        </p:nvSpPr>
        <p:spPr>
          <a:xfrm>
            <a:off x="850174" y="548644"/>
            <a:ext cx="8900886" cy="2562223"/>
          </a:xfrm>
          <a:prstGeom prst="rect">
            <a:avLst/>
          </a:prstGeom>
        </p:spPr>
        <p:txBody>
          <a:bodyPr anchor="b">
            <a:normAutofit/>
          </a:bodyPr>
          <a:lstStyle>
            <a:lvl1pPr algn="l">
              <a:defRPr sz="4399" b="1"/>
            </a:lvl1pPr>
          </a:lstStyle>
          <a:p>
            <a:r>
              <a:rPr lang="en-US"/>
              <a:t>Click to edit Master title style</a:t>
            </a:r>
          </a:p>
        </p:txBody>
      </p:sp>
      <p:sp>
        <p:nvSpPr>
          <p:cNvPr id="16" name="Text Placeholder 2">
            <a:extLst>
              <a:ext uri="{FF2B5EF4-FFF2-40B4-BE49-F238E27FC236}">
                <a16:creationId xmlns:a16="http://schemas.microsoft.com/office/drawing/2014/main" id="{88B40079-6CD5-4198-821B-99F61BCE1792}"/>
              </a:ext>
            </a:extLst>
          </p:cNvPr>
          <p:cNvSpPr>
            <a:spLocks noGrp="1"/>
          </p:cNvSpPr>
          <p:nvPr>
            <p:ph type="body" idx="1"/>
          </p:nvPr>
        </p:nvSpPr>
        <p:spPr>
          <a:xfrm>
            <a:off x="877595" y="3771897"/>
            <a:ext cx="8896314" cy="2177894"/>
          </a:xfrm>
        </p:spPr>
        <p:txBody>
          <a:bodyPr>
            <a:normAutofit/>
          </a:bodyPr>
          <a:lstStyle>
            <a:lvl1pPr marL="0" indent="0">
              <a:buNone/>
              <a:defRPr sz="1500">
                <a:solidFill>
                  <a:schemeClr val="tx1"/>
                </a:solidFill>
              </a:defRPr>
            </a:lvl1pPr>
            <a:lvl2pPr marL="342789" indent="0">
              <a:buNone/>
              <a:defRPr sz="1500">
                <a:solidFill>
                  <a:schemeClr val="tx1">
                    <a:tint val="75000"/>
                  </a:schemeClr>
                </a:solidFill>
              </a:defRPr>
            </a:lvl2pPr>
            <a:lvl3pPr marL="685577" indent="0">
              <a:buNone/>
              <a:defRPr sz="1350">
                <a:solidFill>
                  <a:schemeClr val="tx1">
                    <a:tint val="75000"/>
                  </a:schemeClr>
                </a:solidFill>
              </a:defRPr>
            </a:lvl3pPr>
            <a:lvl4pPr marL="1028366" indent="0">
              <a:buNone/>
              <a:defRPr sz="1200">
                <a:solidFill>
                  <a:schemeClr val="tx1">
                    <a:tint val="75000"/>
                  </a:schemeClr>
                </a:solidFill>
              </a:defRPr>
            </a:lvl4pPr>
            <a:lvl5pPr marL="1371155" indent="0">
              <a:buNone/>
              <a:defRPr sz="1200">
                <a:solidFill>
                  <a:schemeClr val="tx1">
                    <a:tint val="75000"/>
                  </a:schemeClr>
                </a:solidFill>
              </a:defRPr>
            </a:lvl5pPr>
            <a:lvl6pPr marL="1713943" indent="0">
              <a:buNone/>
              <a:defRPr sz="1200">
                <a:solidFill>
                  <a:schemeClr val="tx1">
                    <a:tint val="75000"/>
                  </a:schemeClr>
                </a:solidFill>
              </a:defRPr>
            </a:lvl6pPr>
            <a:lvl7pPr marL="2056731" indent="0">
              <a:buNone/>
              <a:defRPr sz="1200">
                <a:solidFill>
                  <a:schemeClr val="tx1">
                    <a:tint val="75000"/>
                  </a:schemeClr>
                </a:solidFill>
              </a:defRPr>
            </a:lvl7pPr>
            <a:lvl8pPr marL="2399520" indent="0">
              <a:buNone/>
              <a:defRPr sz="1200">
                <a:solidFill>
                  <a:schemeClr val="tx1">
                    <a:tint val="75000"/>
                  </a:schemeClr>
                </a:solidFill>
              </a:defRPr>
            </a:lvl8pPr>
            <a:lvl9pPr marL="2742309" indent="0">
              <a:buNone/>
              <a:defRPr sz="12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2494024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DC549B19-0D69-4379-95A3-B2C41E15E3EE}"/>
              </a:ext>
            </a:extLst>
          </p:cNvPr>
          <p:cNvCxnSpPr/>
          <p:nvPr userDrawn="1"/>
        </p:nvCxnSpPr>
        <p:spPr>
          <a:xfrm>
            <a:off x="958848" y="3429000"/>
            <a:ext cx="1209360" cy="0"/>
          </a:xfrm>
          <a:prstGeom prst="line">
            <a:avLst/>
          </a:prstGeom>
          <a:ln w="57150">
            <a:solidFill>
              <a:srgbClr val="E9E3DC"/>
            </a:solidFill>
          </a:ln>
        </p:spPr>
        <p:style>
          <a:lnRef idx="1">
            <a:schemeClr val="accent1"/>
          </a:lnRef>
          <a:fillRef idx="0">
            <a:schemeClr val="accent1"/>
          </a:fillRef>
          <a:effectRef idx="0">
            <a:schemeClr val="accent1"/>
          </a:effectRef>
          <a:fontRef idx="minor">
            <a:schemeClr val="tx1"/>
          </a:fontRef>
        </p:style>
      </p:cxnSp>
      <p:sp>
        <p:nvSpPr>
          <p:cNvPr id="15" name="Title 1">
            <a:extLst>
              <a:ext uri="{FF2B5EF4-FFF2-40B4-BE49-F238E27FC236}">
                <a16:creationId xmlns:a16="http://schemas.microsoft.com/office/drawing/2014/main" id="{D45B6692-E64D-461A-866D-8A765D9FCE92}"/>
              </a:ext>
            </a:extLst>
          </p:cNvPr>
          <p:cNvSpPr>
            <a:spLocks noGrp="1"/>
          </p:cNvSpPr>
          <p:nvPr>
            <p:ph type="title"/>
          </p:nvPr>
        </p:nvSpPr>
        <p:spPr>
          <a:xfrm>
            <a:off x="850171" y="548644"/>
            <a:ext cx="8900889" cy="2562223"/>
          </a:xfrm>
          <a:prstGeom prst="rect">
            <a:avLst/>
          </a:prstGeom>
        </p:spPr>
        <p:txBody>
          <a:bodyPr anchor="b">
            <a:normAutofit/>
          </a:bodyPr>
          <a:lstStyle>
            <a:lvl1pPr algn="l">
              <a:defRPr sz="4399" b="1"/>
            </a:lvl1pPr>
          </a:lstStyle>
          <a:p>
            <a:r>
              <a:rPr lang="en-US"/>
              <a:t>Click to edit Master title style</a:t>
            </a:r>
          </a:p>
        </p:txBody>
      </p:sp>
      <p:sp>
        <p:nvSpPr>
          <p:cNvPr id="13" name="Text Placeholder 8">
            <a:extLst>
              <a:ext uri="{FF2B5EF4-FFF2-40B4-BE49-F238E27FC236}">
                <a16:creationId xmlns:a16="http://schemas.microsoft.com/office/drawing/2014/main" id="{9FC91C51-1199-4633-BE5C-13C6AA50A544}"/>
              </a:ext>
            </a:extLst>
          </p:cNvPr>
          <p:cNvSpPr>
            <a:spLocks noGrp="1"/>
          </p:cNvSpPr>
          <p:nvPr>
            <p:ph type="body" sz="quarter" idx="17"/>
          </p:nvPr>
        </p:nvSpPr>
        <p:spPr>
          <a:xfrm>
            <a:off x="1818325" y="3941834"/>
            <a:ext cx="3976612" cy="731694"/>
          </a:xfrm>
        </p:spPr>
        <p:txBody>
          <a:bodyPr anchor="ctr">
            <a:normAutofit/>
          </a:bodyPr>
          <a:lstStyle>
            <a:lvl1pPr marL="0" indent="0">
              <a:buNone/>
              <a:defRPr sz="1500"/>
            </a:lvl1pPr>
          </a:lstStyle>
          <a:p>
            <a:pPr lvl="0"/>
            <a:r>
              <a:rPr lang="en-US" noProof="0"/>
              <a:t>Click to edit Master text styles</a:t>
            </a:r>
          </a:p>
        </p:txBody>
      </p:sp>
      <p:sp>
        <p:nvSpPr>
          <p:cNvPr id="14" name="Text Placeholder 8">
            <a:extLst>
              <a:ext uri="{FF2B5EF4-FFF2-40B4-BE49-F238E27FC236}">
                <a16:creationId xmlns:a16="http://schemas.microsoft.com/office/drawing/2014/main" id="{CB8D944A-D85D-4A83-B1CD-7982FAC8D3E7}"/>
              </a:ext>
            </a:extLst>
          </p:cNvPr>
          <p:cNvSpPr>
            <a:spLocks noGrp="1"/>
          </p:cNvSpPr>
          <p:nvPr>
            <p:ph type="body" sz="quarter" idx="18"/>
          </p:nvPr>
        </p:nvSpPr>
        <p:spPr>
          <a:xfrm>
            <a:off x="1818325" y="5232562"/>
            <a:ext cx="3976612" cy="731694"/>
          </a:xfrm>
        </p:spPr>
        <p:txBody>
          <a:bodyPr anchor="ctr">
            <a:normAutofit/>
          </a:bodyPr>
          <a:lstStyle>
            <a:lvl1pPr marL="0" indent="0">
              <a:buNone/>
              <a:defRPr sz="1500"/>
            </a:lvl1pPr>
          </a:lstStyle>
          <a:p>
            <a:pPr lvl="0"/>
            <a:r>
              <a:rPr lang="en-US" noProof="0"/>
              <a:t>Click to edit Master text styles</a:t>
            </a:r>
          </a:p>
        </p:txBody>
      </p:sp>
      <p:sp>
        <p:nvSpPr>
          <p:cNvPr id="17" name="Text Placeholder 8">
            <a:extLst>
              <a:ext uri="{FF2B5EF4-FFF2-40B4-BE49-F238E27FC236}">
                <a16:creationId xmlns:a16="http://schemas.microsoft.com/office/drawing/2014/main" id="{326DA353-2F37-4F19-816E-CF7C9540C14D}"/>
              </a:ext>
            </a:extLst>
          </p:cNvPr>
          <p:cNvSpPr>
            <a:spLocks noGrp="1"/>
          </p:cNvSpPr>
          <p:nvPr>
            <p:ph type="body" sz="quarter" idx="19"/>
          </p:nvPr>
        </p:nvSpPr>
        <p:spPr>
          <a:xfrm>
            <a:off x="7027113" y="3944572"/>
            <a:ext cx="3976612" cy="731694"/>
          </a:xfrm>
        </p:spPr>
        <p:txBody>
          <a:bodyPr anchor="ctr">
            <a:normAutofit/>
          </a:bodyPr>
          <a:lstStyle>
            <a:lvl1pPr marL="0" indent="0">
              <a:buNone/>
              <a:defRPr sz="1500"/>
            </a:lvl1pPr>
          </a:lstStyle>
          <a:p>
            <a:pPr lvl="0"/>
            <a:r>
              <a:rPr lang="en-US" noProof="0"/>
              <a:t>Click to edit Master text styles</a:t>
            </a:r>
          </a:p>
        </p:txBody>
      </p:sp>
      <p:sp>
        <p:nvSpPr>
          <p:cNvPr id="18" name="Text Placeholder 8">
            <a:extLst>
              <a:ext uri="{FF2B5EF4-FFF2-40B4-BE49-F238E27FC236}">
                <a16:creationId xmlns:a16="http://schemas.microsoft.com/office/drawing/2014/main" id="{0163657A-AF7A-4283-88D4-6E5EC931522C}"/>
              </a:ext>
            </a:extLst>
          </p:cNvPr>
          <p:cNvSpPr>
            <a:spLocks noGrp="1"/>
          </p:cNvSpPr>
          <p:nvPr>
            <p:ph type="body" sz="quarter" idx="20"/>
          </p:nvPr>
        </p:nvSpPr>
        <p:spPr>
          <a:xfrm>
            <a:off x="7027113" y="5235301"/>
            <a:ext cx="3976612" cy="731694"/>
          </a:xfrm>
        </p:spPr>
        <p:txBody>
          <a:bodyPr anchor="ctr">
            <a:normAutofit/>
          </a:bodyPr>
          <a:lstStyle>
            <a:lvl1pPr marL="0" indent="0">
              <a:buNone/>
              <a:defRPr sz="1500"/>
            </a:lvl1pPr>
          </a:lstStyle>
          <a:p>
            <a:pPr lvl="0"/>
            <a:r>
              <a:rPr lang="en-US" noProof="0"/>
              <a:t>Click to edit Master text styles</a:t>
            </a:r>
          </a:p>
        </p:txBody>
      </p:sp>
      <p:sp>
        <p:nvSpPr>
          <p:cNvPr id="19" name="Picture Placeholder 5" title="Decorative">
            <a:extLst>
              <a:ext uri="{FF2B5EF4-FFF2-40B4-BE49-F238E27FC236}">
                <a16:creationId xmlns:a16="http://schemas.microsoft.com/office/drawing/2014/main" id="{45C5A78E-C397-40E0-B472-409205B22CD4}"/>
              </a:ext>
            </a:extLst>
          </p:cNvPr>
          <p:cNvSpPr>
            <a:spLocks noGrp="1"/>
          </p:cNvSpPr>
          <p:nvPr>
            <p:ph type="pic" sz="quarter" idx="13"/>
          </p:nvPr>
        </p:nvSpPr>
        <p:spPr>
          <a:xfrm>
            <a:off x="850172" y="3869178"/>
            <a:ext cx="885004" cy="885235"/>
          </a:xfrm>
          <a:prstGeom prst="ellipse">
            <a:avLst/>
          </a:prstGeom>
          <a:solidFill>
            <a:schemeClr val="bg1"/>
          </a:solidFill>
          <a:ln w="19050">
            <a:noFill/>
          </a:ln>
        </p:spPr>
        <p:txBody>
          <a:bodyPr>
            <a:normAutofit/>
          </a:bodyPr>
          <a:lstStyle>
            <a:lvl1pPr>
              <a:defRPr sz="600"/>
            </a:lvl1pPr>
          </a:lstStyle>
          <a:p>
            <a:r>
              <a:rPr lang="en-US" noProof="0"/>
              <a:t>Click icon to add picture</a:t>
            </a:r>
          </a:p>
        </p:txBody>
      </p:sp>
      <p:sp>
        <p:nvSpPr>
          <p:cNvPr id="20" name="Picture Placeholder 5" title="Decorative">
            <a:extLst>
              <a:ext uri="{FF2B5EF4-FFF2-40B4-BE49-F238E27FC236}">
                <a16:creationId xmlns:a16="http://schemas.microsoft.com/office/drawing/2014/main" id="{90198A63-1442-465B-A8C6-38FBEFFC4DF0}"/>
              </a:ext>
            </a:extLst>
          </p:cNvPr>
          <p:cNvSpPr>
            <a:spLocks noGrp="1"/>
          </p:cNvSpPr>
          <p:nvPr>
            <p:ph type="pic" sz="quarter" idx="14"/>
          </p:nvPr>
        </p:nvSpPr>
        <p:spPr>
          <a:xfrm>
            <a:off x="850172" y="5158537"/>
            <a:ext cx="885004" cy="885235"/>
          </a:xfrm>
          <a:prstGeom prst="ellipse">
            <a:avLst/>
          </a:prstGeom>
          <a:solidFill>
            <a:schemeClr val="bg1"/>
          </a:solidFill>
          <a:ln w="19050">
            <a:noFill/>
          </a:ln>
        </p:spPr>
        <p:txBody>
          <a:bodyPr vert="horz" lIns="91440" tIns="45720" rIns="91440" bIns="45720" rtlCol="0">
            <a:normAutofit/>
          </a:bodyPr>
          <a:lstStyle>
            <a:lvl1pPr>
              <a:defRPr lang="en-US" sz="600" dirty="0"/>
            </a:lvl1pPr>
          </a:lstStyle>
          <a:p>
            <a:pPr lvl="0"/>
            <a:r>
              <a:rPr lang="en-US" noProof="0"/>
              <a:t>Click icon to add picture</a:t>
            </a:r>
          </a:p>
        </p:txBody>
      </p:sp>
      <p:sp>
        <p:nvSpPr>
          <p:cNvPr id="21" name="Picture Placeholder 5" title="Decorative">
            <a:extLst>
              <a:ext uri="{FF2B5EF4-FFF2-40B4-BE49-F238E27FC236}">
                <a16:creationId xmlns:a16="http://schemas.microsoft.com/office/drawing/2014/main" id="{A378ABA1-D254-4E3B-B0E0-A68CF4CC137F}"/>
              </a:ext>
            </a:extLst>
          </p:cNvPr>
          <p:cNvSpPr>
            <a:spLocks noGrp="1"/>
          </p:cNvSpPr>
          <p:nvPr>
            <p:ph type="pic" sz="quarter" idx="15"/>
          </p:nvPr>
        </p:nvSpPr>
        <p:spPr>
          <a:xfrm>
            <a:off x="6058959" y="3869178"/>
            <a:ext cx="885004" cy="885235"/>
          </a:xfrm>
          <a:prstGeom prst="ellipse">
            <a:avLst/>
          </a:prstGeom>
          <a:solidFill>
            <a:schemeClr val="bg1"/>
          </a:solidFill>
          <a:ln w="19050">
            <a:noFill/>
          </a:ln>
        </p:spPr>
        <p:txBody>
          <a:bodyPr vert="horz" lIns="91440" tIns="45720" rIns="91440" bIns="45720" rtlCol="0">
            <a:normAutofit/>
          </a:bodyPr>
          <a:lstStyle>
            <a:lvl1pPr>
              <a:defRPr lang="en-US" sz="600" dirty="0"/>
            </a:lvl1pPr>
          </a:lstStyle>
          <a:p>
            <a:pPr lvl="0"/>
            <a:r>
              <a:rPr lang="en-US" noProof="0"/>
              <a:t>Click icon to add picture</a:t>
            </a:r>
          </a:p>
        </p:txBody>
      </p:sp>
      <p:sp>
        <p:nvSpPr>
          <p:cNvPr id="22" name="Picture Placeholder 5" title="Decorative">
            <a:extLst>
              <a:ext uri="{FF2B5EF4-FFF2-40B4-BE49-F238E27FC236}">
                <a16:creationId xmlns:a16="http://schemas.microsoft.com/office/drawing/2014/main" id="{494524CE-FE06-4E72-B4B2-F4B0C1659AE9}"/>
              </a:ext>
            </a:extLst>
          </p:cNvPr>
          <p:cNvSpPr>
            <a:spLocks noGrp="1"/>
          </p:cNvSpPr>
          <p:nvPr>
            <p:ph type="pic" sz="quarter" idx="16"/>
          </p:nvPr>
        </p:nvSpPr>
        <p:spPr>
          <a:xfrm>
            <a:off x="6058959" y="5158537"/>
            <a:ext cx="885004" cy="885235"/>
          </a:xfrm>
          <a:prstGeom prst="ellipse">
            <a:avLst/>
          </a:prstGeom>
          <a:solidFill>
            <a:schemeClr val="bg1"/>
          </a:solidFill>
          <a:ln w="19050">
            <a:noFill/>
          </a:ln>
        </p:spPr>
        <p:txBody>
          <a:bodyPr vert="horz" lIns="91440" tIns="45720" rIns="91440" bIns="45720" rtlCol="0">
            <a:normAutofit/>
          </a:bodyPr>
          <a:lstStyle>
            <a:lvl1pPr>
              <a:defRPr lang="en-US" sz="600" dirty="0"/>
            </a:lvl1pPr>
          </a:lstStyle>
          <a:p>
            <a:pPr lvl="0"/>
            <a:r>
              <a:rPr lang="en-US" noProof="0"/>
              <a:t>Click icon to add picture</a:t>
            </a:r>
          </a:p>
        </p:txBody>
      </p:sp>
    </p:spTree>
    <p:extLst>
      <p:ext uri="{BB962C8B-B14F-4D97-AF65-F5344CB8AC3E}">
        <p14:creationId xmlns:p14="http://schemas.microsoft.com/office/powerpoint/2010/main" val="5399933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7982" y="1825625"/>
            <a:ext cx="10512862"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itle 1">
            <a:extLst>
              <a:ext uri="{FF2B5EF4-FFF2-40B4-BE49-F238E27FC236}">
                <a16:creationId xmlns:a16="http://schemas.microsoft.com/office/drawing/2014/main" id="{82338C7B-563B-45FF-91E7-5A14B3D70474}"/>
              </a:ext>
            </a:extLst>
          </p:cNvPr>
          <p:cNvSpPr>
            <a:spLocks noGrp="1"/>
          </p:cNvSpPr>
          <p:nvPr>
            <p:ph type="title"/>
          </p:nvPr>
        </p:nvSpPr>
        <p:spPr>
          <a:xfrm>
            <a:off x="847124" y="548640"/>
            <a:ext cx="10494578" cy="1142048"/>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772186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50173" y="548644"/>
            <a:ext cx="8888361" cy="2562223"/>
          </a:xfrm>
          <a:prstGeom prst="rect">
            <a:avLst/>
          </a:prstGeom>
        </p:spPr>
        <p:txBody>
          <a:bodyPr anchor="b">
            <a:normAutofit/>
          </a:bodyPr>
          <a:lstStyle>
            <a:lvl1pPr algn="l">
              <a:defRPr sz="4399" b="1"/>
            </a:lvl1pPr>
          </a:lstStyle>
          <a:p>
            <a:r>
              <a:rPr lang="en-US"/>
              <a:t>Click to edit Master title style</a:t>
            </a:r>
          </a:p>
        </p:txBody>
      </p:sp>
      <p:sp>
        <p:nvSpPr>
          <p:cNvPr id="3" name="Text Placeholder 2"/>
          <p:cNvSpPr>
            <a:spLocks noGrp="1"/>
          </p:cNvSpPr>
          <p:nvPr>
            <p:ph type="body" idx="1"/>
          </p:nvPr>
        </p:nvSpPr>
        <p:spPr>
          <a:xfrm>
            <a:off x="877594" y="3771897"/>
            <a:ext cx="8883794" cy="2177894"/>
          </a:xfrm>
        </p:spPr>
        <p:txBody>
          <a:bodyPr>
            <a:normAutofit/>
          </a:bodyPr>
          <a:lstStyle>
            <a:lvl1pPr marL="0" indent="0">
              <a:buNone/>
              <a:defRPr sz="1500">
                <a:solidFill>
                  <a:schemeClr val="tx1"/>
                </a:solidFill>
              </a:defRPr>
            </a:lvl1pPr>
            <a:lvl2pPr marL="342789" indent="0">
              <a:buNone/>
              <a:defRPr sz="1500">
                <a:solidFill>
                  <a:schemeClr val="tx1">
                    <a:tint val="75000"/>
                  </a:schemeClr>
                </a:solidFill>
              </a:defRPr>
            </a:lvl2pPr>
            <a:lvl3pPr marL="685577" indent="0">
              <a:buNone/>
              <a:defRPr sz="1350">
                <a:solidFill>
                  <a:schemeClr val="tx1">
                    <a:tint val="75000"/>
                  </a:schemeClr>
                </a:solidFill>
              </a:defRPr>
            </a:lvl3pPr>
            <a:lvl4pPr marL="1028366" indent="0">
              <a:buNone/>
              <a:defRPr sz="1200">
                <a:solidFill>
                  <a:schemeClr val="tx1">
                    <a:tint val="75000"/>
                  </a:schemeClr>
                </a:solidFill>
              </a:defRPr>
            </a:lvl4pPr>
            <a:lvl5pPr marL="1371155" indent="0">
              <a:buNone/>
              <a:defRPr sz="1200">
                <a:solidFill>
                  <a:schemeClr val="tx1">
                    <a:tint val="75000"/>
                  </a:schemeClr>
                </a:solidFill>
              </a:defRPr>
            </a:lvl5pPr>
            <a:lvl6pPr marL="1713943" indent="0">
              <a:buNone/>
              <a:defRPr sz="1200">
                <a:solidFill>
                  <a:schemeClr val="tx1">
                    <a:tint val="75000"/>
                  </a:schemeClr>
                </a:solidFill>
              </a:defRPr>
            </a:lvl6pPr>
            <a:lvl7pPr marL="2056731" indent="0">
              <a:buNone/>
              <a:defRPr sz="1200">
                <a:solidFill>
                  <a:schemeClr val="tx1">
                    <a:tint val="75000"/>
                  </a:schemeClr>
                </a:solidFill>
              </a:defRPr>
            </a:lvl7pPr>
            <a:lvl8pPr marL="2399520" indent="0">
              <a:buNone/>
              <a:defRPr sz="1200">
                <a:solidFill>
                  <a:schemeClr val="tx1">
                    <a:tint val="75000"/>
                  </a:schemeClr>
                </a:solidFill>
              </a:defRPr>
            </a:lvl8pPr>
            <a:lvl9pPr marL="2742309" indent="0">
              <a:buNone/>
              <a:defRPr sz="12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1D6C79AC-3A73-46BA-A9ED-8464A669A421}"/>
              </a:ext>
            </a:extLst>
          </p:cNvPr>
          <p:cNvCxnSpPr/>
          <p:nvPr userDrawn="1"/>
        </p:nvCxnSpPr>
        <p:spPr>
          <a:xfrm>
            <a:off x="958848" y="3429000"/>
            <a:ext cx="1209360" cy="0"/>
          </a:xfrm>
          <a:prstGeom prst="line">
            <a:avLst/>
          </a:prstGeom>
          <a:ln w="57150">
            <a:solidFill>
              <a:srgbClr val="E9E3DC"/>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09944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7982" y="1825625"/>
            <a:ext cx="4982182"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368667" y="1825625"/>
            <a:ext cx="4982181"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a:extLst>
              <a:ext uri="{FF2B5EF4-FFF2-40B4-BE49-F238E27FC236}">
                <a16:creationId xmlns:a16="http://schemas.microsoft.com/office/drawing/2014/main" id="{6C0E3849-3DA0-4821-AA99-0286C7BDEB93}"/>
              </a:ext>
            </a:extLst>
          </p:cNvPr>
          <p:cNvSpPr>
            <a:spLocks noGrp="1"/>
          </p:cNvSpPr>
          <p:nvPr>
            <p:ph type="title"/>
          </p:nvPr>
        </p:nvSpPr>
        <p:spPr>
          <a:xfrm>
            <a:off x="848268" y="548640"/>
            <a:ext cx="10492294" cy="1142048"/>
          </a:xfrm>
          <a:prstGeom prst="rect">
            <a:avLst/>
          </a:prstGeom>
        </p:spPr>
        <p:txBody>
          <a:bodyPr anchor="ctr">
            <a:normAutofit/>
          </a:bodyPr>
          <a:lstStyle>
            <a:lvl1pPr>
              <a:defRPr sz="3599"/>
            </a:lvl1pPr>
          </a:lstStyle>
          <a:p>
            <a:r>
              <a:rPr lang="en-US"/>
              <a:t>Click to edit Master title style</a:t>
            </a:r>
          </a:p>
        </p:txBody>
      </p:sp>
    </p:spTree>
    <p:extLst>
      <p:ext uri="{BB962C8B-B14F-4D97-AF65-F5344CB8AC3E}">
        <p14:creationId xmlns:p14="http://schemas.microsoft.com/office/powerpoint/2010/main" val="39514998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9571" y="1681163"/>
            <a:ext cx="5156444" cy="823912"/>
          </a:xfrm>
        </p:spPr>
        <p:txBody>
          <a:bodyPr anchor="b"/>
          <a:lstStyle>
            <a:lvl1pPr marL="0" indent="0">
              <a:buNone/>
              <a:defRPr sz="2399" b="1"/>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Click to edit Master text styles</a:t>
            </a:r>
          </a:p>
        </p:txBody>
      </p:sp>
      <p:sp>
        <p:nvSpPr>
          <p:cNvPr id="4" name="Content Placeholder 3"/>
          <p:cNvSpPr>
            <a:spLocks noGrp="1"/>
          </p:cNvSpPr>
          <p:nvPr>
            <p:ph sz="half" idx="2"/>
          </p:nvPr>
        </p:nvSpPr>
        <p:spPr>
          <a:xfrm>
            <a:off x="839571" y="2505075"/>
            <a:ext cx="5156444"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0594" y="1681163"/>
            <a:ext cx="5181838" cy="823912"/>
          </a:xfrm>
        </p:spPr>
        <p:txBody>
          <a:bodyPr anchor="b"/>
          <a:lstStyle>
            <a:lvl1pPr marL="0" indent="0">
              <a:buNone/>
              <a:defRPr sz="2399" b="1"/>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0594" y="2505075"/>
            <a:ext cx="518183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a:extLst>
              <a:ext uri="{FF2B5EF4-FFF2-40B4-BE49-F238E27FC236}">
                <a16:creationId xmlns:a16="http://schemas.microsoft.com/office/drawing/2014/main" id="{6BA8EFCF-0251-4014-9D85-6625151EAC02}"/>
              </a:ext>
            </a:extLst>
          </p:cNvPr>
          <p:cNvSpPr>
            <a:spLocks noGrp="1"/>
          </p:cNvSpPr>
          <p:nvPr>
            <p:ph type="title"/>
          </p:nvPr>
        </p:nvSpPr>
        <p:spPr>
          <a:xfrm>
            <a:off x="848268" y="548640"/>
            <a:ext cx="10492294" cy="1142048"/>
          </a:xfrm>
          <a:prstGeom prst="rect">
            <a:avLst/>
          </a:prstGeom>
        </p:spPr>
        <p:txBody>
          <a:bodyPr anchor="ctr">
            <a:normAutofit/>
          </a:bodyPr>
          <a:lstStyle>
            <a:lvl1pPr>
              <a:defRPr sz="3599"/>
            </a:lvl1pPr>
          </a:lstStyle>
          <a:p>
            <a:r>
              <a:rPr lang="en-US"/>
              <a:t>Click to edit Master title style</a:t>
            </a:r>
          </a:p>
        </p:txBody>
      </p:sp>
    </p:spTree>
    <p:extLst>
      <p:ext uri="{BB962C8B-B14F-4D97-AF65-F5344CB8AC3E}">
        <p14:creationId xmlns:p14="http://schemas.microsoft.com/office/powerpoint/2010/main" val="3473200022"/>
      </p:ext>
    </p:extLst>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3" name="Content Placeholder 12">
            <a:extLst>
              <a:ext uri="{FF2B5EF4-FFF2-40B4-BE49-F238E27FC236}">
                <a16:creationId xmlns:a16="http://schemas.microsoft.com/office/drawing/2014/main" id="{6C9414F0-F951-4741-BDC8-B8A0AEC8B640}"/>
              </a:ext>
            </a:extLst>
          </p:cNvPr>
          <p:cNvSpPr>
            <a:spLocks noGrp="1"/>
          </p:cNvSpPr>
          <p:nvPr>
            <p:ph sz="quarter" idx="17"/>
          </p:nvPr>
        </p:nvSpPr>
        <p:spPr>
          <a:xfrm>
            <a:off x="847125" y="3218847"/>
            <a:ext cx="5051127" cy="2286000"/>
          </a:xfrm>
        </p:spPr>
        <p:txBody>
          <a:bodyPr/>
          <a:lstStyle>
            <a:lvl1pPr>
              <a:defRPr sz="1350"/>
            </a:lvl1pPr>
            <a:lvl2pPr>
              <a:defRPr sz="1200"/>
            </a:lvl2pPr>
            <a:lvl3pPr>
              <a:defRPr sz="1050"/>
            </a:lvl3pPr>
            <a:lvl4pPr>
              <a:defRPr sz="900"/>
            </a:lvl4pPr>
            <a:lvl5pPr>
              <a:defRPr sz="7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12">
            <a:extLst>
              <a:ext uri="{FF2B5EF4-FFF2-40B4-BE49-F238E27FC236}">
                <a16:creationId xmlns:a16="http://schemas.microsoft.com/office/drawing/2014/main" id="{5995554A-6C8D-4F00-9BCD-F8F600EF3D27}"/>
              </a:ext>
            </a:extLst>
          </p:cNvPr>
          <p:cNvSpPr>
            <a:spLocks noGrp="1"/>
          </p:cNvSpPr>
          <p:nvPr>
            <p:ph sz="quarter" idx="18"/>
          </p:nvPr>
        </p:nvSpPr>
        <p:spPr>
          <a:xfrm>
            <a:off x="6291216" y="3218847"/>
            <a:ext cx="5050488" cy="2286000"/>
          </a:xfrm>
        </p:spPr>
        <p:txBody>
          <a:bodyPr/>
          <a:lstStyle>
            <a:lvl1pPr>
              <a:defRPr sz="1350"/>
            </a:lvl1pPr>
            <a:lvl2pPr>
              <a:defRPr sz="1200"/>
            </a:lvl2pPr>
            <a:lvl3pPr>
              <a:defRPr sz="1050"/>
            </a:lvl3pPr>
            <a:lvl4pPr>
              <a:defRPr sz="900"/>
            </a:lvl4pPr>
            <a:lvl5pPr>
              <a:defRPr sz="750"/>
            </a:lvl5pPr>
          </a:lstStyle>
          <a:p>
            <a:pPr lvl="0"/>
            <a:r>
              <a:rPr lang="en-US"/>
              <a:t>Click</a:t>
            </a:r>
          </a:p>
          <a:p>
            <a:pPr lvl="0"/>
            <a:r>
              <a:rPr lang="en-US"/>
              <a:t>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ext Placeholder 19">
            <a:extLst>
              <a:ext uri="{FF2B5EF4-FFF2-40B4-BE49-F238E27FC236}">
                <a16:creationId xmlns:a16="http://schemas.microsoft.com/office/drawing/2014/main" id="{9FAD79E3-808B-4CBF-8A76-617066D96C03}"/>
              </a:ext>
            </a:extLst>
          </p:cNvPr>
          <p:cNvSpPr>
            <a:spLocks noGrp="1"/>
          </p:cNvSpPr>
          <p:nvPr>
            <p:ph type="body" sz="quarter" idx="23"/>
          </p:nvPr>
        </p:nvSpPr>
        <p:spPr>
          <a:xfrm>
            <a:off x="847125" y="1818074"/>
            <a:ext cx="5051127" cy="1273401"/>
          </a:xfrm>
        </p:spPr>
        <p:txBody>
          <a:bodyPr anchor="b">
            <a:normAutofit/>
          </a:bodyPr>
          <a:lstStyle>
            <a:lvl1pPr marL="0" indent="0">
              <a:buNone/>
              <a:defRPr sz="2699" b="0"/>
            </a:lvl1pPr>
            <a:lvl2pPr marL="257091" indent="0">
              <a:buNone/>
              <a:defRPr/>
            </a:lvl2pPr>
          </a:lstStyle>
          <a:p>
            <a:pPr lvl="0"/>
            <a:r>
              <a:rPr lang="en-US"/>
              <a:t>Click to edit Master text styles</a:t>
            </a:r>
          </a:p>
        </p:txBody>
      </p:sp>
      <p:sp>
        <p:nvSpPr>
          <p:cNvPr id="21" name="Text Placeholder 19">
            <a:extLst>
              <a:ext uri="{FF2B5EF4-FFF2-40B4-BE49-F238E27FC236}">
                <a16:creationId xmlns:a16="http://schemas.microsoft.com/office/drawing/2014/main" id="{DFEEACD6-5E0A-47AE-B52F-F1A6AF814022}"/>
              </a:ext>
            </a:extLst>
          </p:cNvPr>
          <p:cNvSpPr>
            <a:spLocks noGrp="1"/>
          </p:cNvSpPr>
          <p:nvPr>
            <p:ph type="body" sz="quarter" idx="24"/>
          </p:nvPr>
        </p:nvSpPr>
        <p:spPr>
          <a:xfrm>
            <a:off x="6290578" y="1818074"/>
            <a:ext cx="5051124" cy="1273401"/>
          </a:xfrm>
        </p:spPr>
        <p:txBody>
          <a:bodyPr anchor="b">
            <a:normAutofit/>
          </a:bodyPr>
          <a:lstStyle>
            <a:lvl1pPr marL="0" indent="0">
              <a:buNone/>
              <a:defRPr sz="2699" b="0"/>
            </a:lvl1pPr>
            <a:lvl2pPr marL="257091" indent="0">
              <a:buNone/>
              <a:defRPr/>
            </a:lvl2pPr>
          </a:lstStyle>
          <a:p>
            <a:pPr lvl="0"/>
            <a:r>
              <a:rPr lang="en-US"/>
              <a:t>Click to edit Master text styles</a:t>
            </a:r>
          </a:p>
        </p:txBody>
      </p:sp>
      <p:sp>
        <p:nvSpPr>
          <p:cNvPr id="16" name="Title 1">
            <a:extLst>
              <a:ext uri="{FF2B5EF4-FFF2-40B4-BE49-F238E27FC236}">
                <a16:creationId xmlns:a16="http://schemas.microsoft.com/office/drawing/2014/main" id="{E92FBF04-0773-4AB1-9DF2-1992C00C4074}"/>
              </a:ext>
            </a:extLst>
          </p:cNvPr>
          <p:cNvSpPr>
            <a:spLocks noGrp="1"/>
          </p:cNvSpPr>
          <p:nvPr>
            <p:ph type="title"/>
          </p:nvPr>
        </p:nvSpPr>
        <p:spPr>
          <a:xfrm>
            <a:off x="847124" y="548640"/>
            <a:ext cx="10494578" cy="1142048"/>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42683782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7" name="Content Placeholder 3">
            <a:extLst>
              <a:ext uri="{FF2B5EF4-FFF2-40B4-BE49-F238E27FC236}">
                <a16:creationId xmlns:a16="http://schemas.microsoft.com/office/drawing/2014/main" id="{1B9BC8FF-3A8E-4460-A5BF-4C3F720410AF}"/>
              </a:ext>
            </a:extLst>
          </p:cNvPr>
          <p:cNvSpPr>
            <a:spLocks noGrp="1"/>
          </p:cNvSpPr>
          <p:nvPr>
            <p:ph sz="quarter" idx="17"/>
          </p:nvPr>
        </p:nvSpPr>
        <p:spPr>
          <a:xfrm>
            <a:off x="856265" y="3218848"/>
            <a:ext cx="3290983" cy="2286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AB34D57E-ECA2-4186-9DCB-6C19BD1309BD}"/>
              </a:ext>
            </a:extLst>
          </p:cNvPr>
          <p:cNvSpPr>
            <a:spLocks noGrp="1"/>
          </p:cNvSpPr>
          <p:nvPr>
            <p:ph sz="quarter" idx="18"/>
          </p:nvPr>
        </p:nvSpPr>
        <p:spPr>
          <a:xfrm>
            <a:off x="4452921" y="3218847"/>
            <a:ext cx="3290983" cy="2286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p:cNvSpPr>
          <p:nvPr>
            <p:ph sz="quarter" idx="19"/>
          </p:nvPr>
        </p:nvSpPr>
        <p:spPr>
          <a:xfrm>
            <a:off x="8049576" y="3218847"/>
            <a:ext cx="3290983" cy="2286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19">
            <a:extLst>
              <a:ext uri="{FF2B5EF4-FFF2-40B4-BE49-F238E27FC236}">
                <a16:creationId xmlns:a16="http://schemas.microsoft.com/office/drawing/2014/main" id="{5867E65C-747A-47D4-9DCF-E418381CD51B}"/>
              </a:ext>
            </a:extLst>
          </p:cNvPr>
          <p:cNvSpPr>
            <a:spLocks noGrp="1"/>
          </p:cNvSpPr>
          <p:nvPr>
            <p:ph type="body" sz="quarter" idx="23"/>
          </p:nvPr>
        </p:nvSpPr>
        <p:spPr>
          <a:xfrm>
            <a:off x="856265" y="1819282"/>
            <a:ext cx="3290983" cy="1272193"/>
          </a:xfrm>
        </p:spPr>
        <p:txBody>
          <a:bodyPr anchor="b">
            <a:noAutofit/>
          </a:bodyPr>
          <a:lstStyle>
            <a:lvl1pPr marL="0" indent="0">
              <a:buNone/>
              <a:defRPr sz="2699" b="0"/>
            </a:lvl1pPr>
            <a:lvl2pPr marL="257091" indent="0">
              <a:buNone/>
              <a:defRPr/>
            </a:lvl2pPr>
          </a:lstStyle>
          <a:p>
            <a:pPr lvl="0"/>
            <a:r>
              <a:rPr lang="en-US"/>
              <a:t>Click to edit Master text styles</a:t>
            </a:r>
          </a:p>
        </p:txBody>
      </p:sp>
      <p:sp>
        <p:nvSpPr>
          <p:cNvPr id="11" name="Text Placeholder 19">
            <a:extLst>
              <a:ext uri="{FF2B5EF4-FFF2-40B4-BE49-F238E27FC236}">
                <a16:creationId xmlns:a16="http://schemas.microsoft.com/office/drawing/2014/main" id="{D739209B-83D6-458D-9336-F963AF3A990A}"/>
              </a:ext>
            </a:extLst>
          </p:cNvPr>
          <p:cNvSpPr>
            <a:spLocks noGrp="1"/>
          </p:cNvSpPr>
          <p:nvPr>
            <p:ph type="body" sz="quarter" idx="24"/>
          </p:nvPr>
        </p:nvSpPr>
        <p:spPr>
          <a:xfrm>
            <a:off x="8049576" y="1819282"/>
            <a:ext cx="3290983" cy="1272193"/>
          </a:xfrm>
        </p:spPr>
        <p:txBody>
          <a:bodyPr anchor="b">
            <a:noAutofit/>
          </a:bodyPr>
          <a:lstStyle>
            <a:lvl1pPr marL="0" indent="0">
              <a:buNone/>
              <a:defRPr sz="2699" b="0"/>
            </a:lvl1pPr>
            <a:lvl2pPr marL="257091" indent="0">
              <a:buNone/>
              <a:defRPr/>
            </a:lvl2pPr>
          </a:lstStyle>
          <a:p>
            <a:pPr lvl="0"/>
            <a:r>
              <a:rPr lang="en-US"/>
              <a:t>Click to edit Master text styles</a:t>
            </a:r>
          </a:p>
        </p:txBody>
      </p:sp>
      <p:sp>
        <p:nvSpPr>
          <p:cNvPr id="12" name="Title 1">
            <a:extLst>
              <a:ext uri="{FF2B5EF4-FFF2-40B4-BE49-F238E27FC236}">
                <a16:creationId xmlns:a16="http://schemas.microsoft.com/office/drawing/2014/main" id="{8C19EAC2-9F46-4D7F-9C3D-9FE7360ED4ED}"/>
              </a:ext>
            </a:extLst>
          </p:cNvPr>
          <p:cNvSpPr>
            <a:spLocks noGrp="1"/>
          </p:cNvSpPr>
          <p:nvPr>
            <p:ph type="title"/>
          </p:nvPr>
        </p:nvSpPr>
        <p:spPr>
          <a:xfrm>
            <a:off x="848268" y="548640"/>
            <a:ext cx="10492294" cy="1142048"/>
          </a:xfrm>
          <a:prstGeom prst="rect">
            <a:avLst/>
          </a:prstGeom>
        </p:spPr>
        <p:txBody>
          <a:bodyPr anchor="ctr">
            <a:normAutofit/>
          </a:bodyPr>
          <a:lstStyle>
            <a:lvl1pPr>
              <a:defRPr sz="3599"/>
            </a:lvl1pPr>
          </a:lstStyle>
          <a:p>
            <a:r>
              <a:rPr lang="en-US"/>
              <a:t>Click to edit Master title style</a:t>
            </a:r>
          </a:p>
        </p:txBody>
      </p:sp>
      <p:sp>
        <p:nvSpPr>
          <p:cNvPr id="14" name="Text Placeholder 19">
            <a:extLst>
              <a:ext uri="{FF2B5EF4-FFF2-40B4-BE49-F238E27FC236}">
                <a16:creationId xmlns:a16="http://schemas.microsoft.com/office/drawing/2014/main" id="{83EAE61E-E1C2-4882-91C9-5D815A6276FC}"/>
              </a:ext>
            </a:extLst>
          </p:cNvPr>
          <p:cNvSpPr>
            <a:spLocks noGrp="1"/>
          </p:cNvSpPr>
          <p:nvPr>
            <p:ph type="body" sz="quarter" idx="25"/>
          </p:nvPr>
        </p:nvSpPr>
        <p:spPr>
          <a:xfrm>
            <a:off x="4452921" y="1819282"/>
            <a:ext cx="3290983" cy="1272193"/>
          </a:xfrm>
        </p:spPr>
        <p:txBody>
          <a:bodyPr anchor="b">
            <a:noAutofit/>
          </a:bodyPr>
          <a:lstStyle>
            <a:lvl1pPr marL="0" indent="0">
              <a:buNone/>
              <a:defRPr sz="2699" b="0"/>
            </a:lvl1pPr>
            <a:lvl2pPr marL="257091" indent="0">
              <a:buNone/>
              <a:defRPr/>
            </a:lvl2pPr>
          </a:lstStyle>
          <a:p>
            <a:pPr lvl="0"/>
            <a:r>
              <a:rPr lang="en-US"/>
              <a:t>Click to edit Master text styles</a:t>
            </a:r>
          </a:p>
        </p:txBody>
      </p:sp>
    </p:spTree>
    <p:extLst>
      <p:ext uri="{BB962C8B-B14F-4D97-AF65-F5344CB8AC3E}">
        <p14:creationId xmlns:p14="http://schemas.microsoft.com/office/powerpoint/2010/main" val="2354534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29B1548-0D1B-4118-B46F-9AC7DC68A40F}"/>
              </a:ext>
            </a:extLst>
          </p:cNvPr>
          <p:cNvSpPr>
            <a:spLocks noGrp="1"/>
          </p:cNvSpPr>
          <p:nvPr>
            <p:ph type="title"/>
          </p:nvPr>
        </p:nvSpPr>
        <p:spPr>
          <a:xfrm>
            <a:off x="847124" y="548640"/>
            <a:ext cx="10494578" cy="1142048"/>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24904591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044481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8" name="Content Placeholder 3">
            <a:extLst>
              <a:ext uri="{FF2B5EF4-FFF2-40B4-BE49-F238E27FC236}">
                <a16:creationId xmlns:a16="http://schemas.microsoft.com/office/drawing/2014/main" id="{AB34D57E-ECA2-4186-9DCB-6C19BD1309BD}"/>
              </a:ext>
            </a:extLst>
          </p:cNvPr>
          <p:cNvSpPr>
            <a:spLocks noGrp="1"/>
          </p:cNvSpPr>
          <p:nvPr>
            <p:ph sz="quarter" idx="18"/>
          </p:nvPr>
        </p:nvSpPr>
        <p:spPr>
          <a:xfrm>
            <a:off x="4420353" y="914407"/>
            <a:ext cx="3364116" cy="5035391"/>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p:cNvSpPr>
          <p:nvPr>
            <p:ph sz="quarter" idx="19"/>
          </p:nvPr>
        </p:nvSpPr>
        <p:spPr>
          <a:xfrm>
            <a:off x="7984443" y="914407"/>
            <a:ext cx="3364116" cy="5035391"/>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46F3701E-33F6-411F-8E6E-F6654E545D43}"/>
              </a:ext>
            </a:extLst>
          </p:cNvPr>
          <p:cNvSpPr>
            <a:spLocks noGrp="1"/>
          </p:cNvSpPr>
          <p:nvPr>
            <p:ph type="title"/>
          </p:nvPr>
        </p:nvSpPr>
        <p:spPr>
          <a:xfrm>
            <a:off x="847128" y="908215"/>
            <a:ext cx="3380368" cy="5035391"/>
          </a:xfrm>
          <a:prstGeom prst="rect">
            <a:avLst/>
          </a:prstGeom>
        </p:spPr>
        <p:txBody>
          <a:bodyPr anchor="t"/>
          <a:lstStyle>
            <a:lvl1pPr algn="l">
              <a:defRPr/>
            </a:lvl1pPr>
          </a:lstStyle>
          <a:p>
            <a:r>
              <a:rPr lang="en-US"/>
              <a:t>Click to edit Master title style</a:t>
            </a:r>
          </a:p>
        </p:txBody>
      </p:sp>
    </p:spTree>
    <p:extLst>
      <p:ext uri="{BB962C8B-B14F-4D97-AF65-F5344CB8AC3E}">
        <p14:creationId xmlns:p14="http://schemas.microsoft.com/office/powerpoint/2010/main" val="38651502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88B8CAA7-BC28-474E-B01B-C904EB17E36E}"/>
              </a:ext>
            </a:extLst>
          </p:cNvPr>
          <p:cNvSpPr>
            <a:spLocks noGrp="1"/>
          </p:cNvSpPr>
          <p:nvPr>
            <p:ph type="title"/>
          </p:nvPr>
        </p:nvSpPr>
        <p:spPr>
          <a:xfrm>
            <a:off x="847128" y="908215"/>
            <a:ext cx="3380368" cy="5035391"/>
          </a:xfrm>
          <a:prstGeom prst="rect">
            <a:avLst/>
          </a:prstGeom>
        </p:spPr>
        <p:txBody>
          <a:bodyPr anchor="t"/>
          <a:lstStyle>
            <a:lvl1pPr algn="l">
              <a:defRPr/>
            </a:lvl1pPr>
          </a:lstStyle>
          <a:p>
            <a:r>
              <a:rPr lang="en-US"/>
              <a:t>Click to edit Master title style</a:t>
            </a:r>
          </a:p>
        </p:txBody>
      </p:sp>
      <p:sp>
        <p:nvSpPr>
          <p:cNvPr id="5" name="Picture Placeholder 2">
            <a:extLst>
              <a:ext uri="{FF2B5EF4-FFF2-40B4-BE49-F238E27FC236}">
                <a16:creationId xmlns:a16="http://schemas.microsoft.com/office/drawing/2014/main" id="{D713A0D8-85D3-4C92-A792-1EED21E21CEC}"/>
              </a:ext>
            </a:extLst>
          </p:cNvPr>
          <p:cNvSpPr>
            <a:spLocks noGrp="1"/>
          </p:cNvSpPr>
          <p:nvPr>
            <p:ph type="pic" sz="quarter" idx="23"/>
          </p:nvPr>
        </p:nvSpPr>
        <p:spPr>
          <a:xfrm>
            <a:off x="4412355" y="914399"/>
            <a:ext cx="6929347" cy="5029200"/>
          </a:xfrm>
        </p:spPr>
        <p:txBody>
          <a:bodyPr/>
          <a:lstStyle/>
          <a:p>
            <a:endParaRPr lang="en-US"/>
          </a:p>
        </p:txBody>
      </p:sp>
    </p:spTree>
    <p:extLst>
      <p:ext uri="{BB962C8B-B14F-4D97-AF65-F5344CB8AC3E}">
        <p14:creationId xmlns:p14="http://schemas.microsoft.com/office/powerpoint/2010/main" val="24423784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Stacked Content">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0EF590BC-48B3-424E-A966-F3834F896744}"/>
              </a:ext>
            </a:extLst>
          </p:cNvPr>
          <p:cNvSpPr>
            <a:spLocks noGrp="1"/>
          </p:cNvSpPr>
          <p:nvPr>
            <p:ph type="title"/>
          </p:nvPr>
        </p:nvSpPr>
        <p:spPr>
          <a:xfrm>
            <a:off x="847128" y="908215"/>
            <a:ext cx="3380368" cy="5035391"/>
          </a:xfrm>
          <a:prstGeom prst="rect">
            <a:avLst/>
          </a:prstGeom>
        </p:spPr>
        <p:txBody>
          <a:bodyPr anchor="t"/>
          <a:lstStyle>
            <a:lvl1pPr algn="l">
              <a:defRPr/>
            </a:lvl1pPr>
          </a:lstStyle>
          <a:p>
            <a:r>
              <a:rPr lang="en-US"/>
              <a:t>Click to edit Master title style</a:t>
            </a:r>
          </a:p>
        </p:txBody>
      </p:sp>
      <p:sp>
        <p:nvSpPr>
          <p:cNvPr id="3" name="Picture Placeholder 2">
            <a:extLst>
              <a:ext uri="{FF2B5EF4-FFF2-40B4-BE49-F238E27FC236}">
                <a16:creationId xmlns:a16="http://schemas.microsoft.com/office/drawing/2014/main" id="{4757B7BE-5992-45D6-A717-64CF265914D9}"/>
              </a:ext>
            </a:extLst>
          </p:cNvPr>
          <p:cNvSpPr>
            <a:spLocks noGrp="1"/>
          </p:cNvSpPr>
          <p:nvPr>
            <p:ph type="pic" sz="quarter" idx="23"/>
          </p:nvPr>
        </p:nvSpPr>
        <p:spPr>
          <a:xfrm>
            <a:off x="4412355" y="914406"/>
            <a:ext cx="3364116" cy="2428875"/>
          </a:xfrm>
        </p:spPr>
        <p:txBody>
          <a:bodyPr/>
          <a:lstStyle/>
          <a:p>
            <a:endParaRPr lang="en-US"/>
          </a:p>
        </p:txBody>
      </p:sp>
      <p:sp>
        <p:nvSpPr>
          <p:cNvPr id="10" name="Picture Placeholder 2">
            <a:extLst>
              <a:ext uri="{FF2B5EF4-FFF2-40B4-BE49-F238E27FC236}">
                <a16:creationId xmlns:a16="http://schemas.microsoft.com/office/drawing/2014/main" id="{06C25227-CAE1-4B07-A365-2A0B7DE740B5}"/>
              </a:ext>
            </a:extLst>
          </p:cNvPr>
          <p:cNvSpPr>
            <a:spLocks noGrp="1"/>
          </p:cNvSpPr>
          <p:nvPr>
            <p:ph type="pic" sz="quarter" idx="24"/>
          </p:nvPr>
        </p:nvSpPr>
        <p:spPr>
          <a:xfrm>
            <a:off x="4412355" y="3514733"/>
            <a:ext cx="3364116" cy="2428875"/>
          </a:xfrm>
        </p:spPr>
        <p:txBody>
          <a:bodyPr/>
          <a:lstStyle/>
          <a:p>
            <a:endParaRPr lang="en-US"/>
          </a:p>
        </p:txBody>
      </p:sp>
      <p:sp>
        <p:nvSpPr>
          <p:cNvPr id="13" name="Picture Placeholder 2">
            <a:extLst>
              <a:ext uri="{FF2B5EF4-FFF2-40B4-BE49-F238E27FC236}">
                <a16:creationId xmlns:a16="http://schemas.microsoft.com/office/drawing/2014/main" id="{BC3BEF09-6FE7-4C7D-AEB6-049278C1E280}"/>
              </a:ext>
            </a:extLst>
          </p:cNvPr>
          <p:cNvSpPr>
            <a:spLocks noGrp="1"/>
          </p:cNvSpPr>
          <p:nvPr>
            <p:ph type="pic" sz="quarter" idx="25"/>
          </p:nvPr>
        </p:nvSpPr>
        <p:spPr>
          <a:xfrm>
            <a:off x="7977586" y="914406"/>
            <a:ext cx="3364116" cy="2428875"/>
          </a:xfrm>
        </p:spPr>
        <p:txBody>
          <a:bodyPr/>
          <a:lstStyle/>
          <a:p>
            <a:endParaRPr lang="en-US"/>
          </a:p>
        </p:txBody>
      </p:sp>
      <p:sp>
        <p:nvSpPr>
          <p:cNvPr id="15" name="Picture Placeholder 2">
            <a:extLst>
              <a:ext uri="{FF2B5EF4-FFF2-40B4-BE49-F238E27FC236}">
                <a16:creationId xmlns:a16="http://schemas.microsoft.com/office/drawing/2014/main" id="{DE358B05-8F4A-4DC6-97EE-C05FBA2FE817}"/>
              </a:ext>
            </a:extLst>
          </p:cNvPr>
          <p:cNvSpPr>
            <a:spLocks noGrp="1"/>
          </p:cNvSpPr>
          <p:nvPr>
            <p:ph type="pic" sz="quarter" idx="26"/>
          </p:nvPr>
        </p:nvSpPr>
        <p:spPr>
          <a:xfrm>
            <a:off x="7977586" y="3514733"/>
            <a:ext cx="3364116" cy="2428875"/>
          </a:xfrm>
        </p:spPr>
        <p:txBody>
          <a:bodyPr/>
          <a:lstStyle/>
          <a:p>
            <a:endParaRPr lang="en-US"/>
          </a:p>
        </p:txBody>
      </p:sp>
    </p:spTree>
    <p:extLst>
      <p:ext uri="{BB962C8B-B14F-4D97-AF65-F5344CB8AC3E}">
        <p14:creationId xmlns:p14="http://schemas.microsoft.com/office/powerpoint/2010/main" val="4329457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and Stacked Content">
    <p:spTree>
      <p:nvGrpSpPr>
        <p:cNvPr id="1" name=""/>
        <p:cNvGrpSpPr/>
        <p:nvPr/>
      </p:nvGrpSpPr>
      <p:grpSpPr>
        <a:xfrm>
          <a:off x="0" y="0"/>
          <a:ext cx="0" cy="0"/>
          <a:chOff x="0" y="0"/>
          <a:chExt cx="0" cy="0"/>
        </a:xfrm>
      </p:grpSpPr>
      <p:sp>
        <p:nvSpPr>
          <p:cNvPr id="10" name="Content Placeholder 3">
            <a:extLst>
              <a:ext uri="{FF2B5EF4-FFF2-40B4-BE49-F238E27FC236}">
                <a16:creationId xmlns:a16="http://schemas.microsoft.com/office/drawing/2014/main" id="{97D0B630-64D0-4062-A981-19F14C5D4457}"/>
              </a:ext>
            </a:extLst>
          </p:cNvPr>
          <p:cNvSpPr>
            <a:spLocks noGrp="1" noChangeAspect="1"/>
          </p:cNvSpPr>
          <p:nvPr>
            <p:ph sz="quarter" idx="20"/>
          </p:nvPr>
        </p:nvSpPr>
        <p:spPr>
          <a:xfrm>
            <a:off x="856265" y="3514733"/>
            <a:ext cx="3364116"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1">
            <a:extLst>
              <a:ext uri="{FF2B5EF4-FFF2-40B4-BE49-F238E27FC236}">
                <a16:creationId xmlns:a16="http://schemas.microsoft.com/office/drawing/2014/main" id="{15EEDA71-AD8B-434F-B30A-6D06A19445FE}"/>
              </a:ext>
            </a:extLst>
          </p:cNvPr>
          <p:cNvSpPr>
            <a:spLocks noGrp="1"/>
          </p:cNvSpPr>
          <p:nvPr>
            <p:ph type="title"/>
          </p:nvPr>
        </p:nvSpPr>
        <p:spPr>
          <a:xfrm>
            <a:off x="847128" y="908216"/>
            <a:ext cx="3380368" cy="2428875"/>
          </a:xfrm>
          <a:prstGeom prst="rect">
            <a:avLst/>
          </a:prstGeom>
        </p:spPr>
        <p:txBody>
          <a:bodyPr anchor="t"/>
          <a:lstStyle>
            <a:lvl1pPr algn="l">
              <a:defRPr/>
            </a:lvl1pPr>
          </a:lstStyle>
          <a:p>
            <a:r>
              <a:rPr lang="en-US"/>
              <a:t>Click to edit Master title style</a:t>
            </a:r>
          </a:p>
        </p:txBody>
      </p:sp>
      <p:sp>
        <p:nvSpPr>
          <p:cNvPr id="13" name="Picture Placeholder 2">
            <a:extLst>
              <a:ext uri="{FF2B5EF4-FFF2-40B4-BE49-F238E27FC236}">
                <a16:creationId xmlns:a16="http://schemas.microsoft.com/office/drawing/2014/main" id="{23704545-C2FC-4595-9EDA-B59CC04C174F}"/>
              </a:ext>
            </a:extLst>
          </p:cNvPr>
          <p:cNvSpPr>
            <a:spLocks noGrp="1"/>
          </p:cNvSpPr>
          <p:nvPr>
            <p:ph type="pic" sz="quarter" idx="23"/>
          </p:nvPr>
        </p:nvSpPr>
        <p:spPr>
          <a:xfrm>
            <a:off x="4412355" y="914406"/>
            <a:ext cx="3364116" cy="2428875"/>
          </a:xfrm>
        </p:spPr>
        <p:txBody>
          <a:bodyPr/>
          <a:lstStyle/>
          <a:p>
            <a:endParaRPr lang="en-US"/>
          </a:p>
        </p:txBody>
      </p:sp>
      <p:sp>
        <p:nvSpPr>
          <p:cNvPr id="15" name="Picture Placeholder 2">
            <a:extLst>
              <a:ext uri="{FF2B5EF4-FFF2-40B4-BE49-F238E27FC236}">
                <a16:creationId xmlns:a16="http://schemas.microsoft.com/office/drawing/2014/main" id="{5BECF1E6-819D-4B8D-BA74-3FCDA6C78062}"/>
              </a:ext>
            </a:extLst>
          </p:cNvPr>
          <p:cNvSpPr>
            <a:spLocks noGrp="1"/>
          </p:cNvSpPr>
          <p:nvPr>
            <p:ph type="pic" sz="quarter" idx="24"/>
          </p:nvPr>
        </p:nvSpPr>
        <p:spPr>
          <a:xfrm>
            <a:off x="4412355" y="3514733"/>
            <a:ext cx="3364116" cy="2428875"/>
          </a:xfrm>
        </p:spPr>
        <p:txBody>
          <a:bodyPr/>
          <a:lstStyle/>
          <a:p>
            <a:endParaRPr lang="en-US"/>
          </a:p>
        </p:txBody>
      </p:sp>
      <p:sp>
        <p:nvSpPr>
          <p:cNvPr id="16" name="Picture Placeholder 2">
            <a:extLst>
              <a:ext uri="{FF2B5EF4-FFF2-40B4-BE49-F238E27FC236}">
                <a16:creationId xmlns:a16="http://schemas.microsoft.com/office/drawing/2014/main" id="{735023A1-72B2-4A6D-B0F4-ECFC3900A17C}"/>
              </a:ext>
            </a:extLst>
          </p:cNvPr>
          <p:cNvSpPr>
            <a:spLocks noGrp="1"/>
          </p:cNvSpPr>
          <p:nvPr>
            <p:ph type="pic" sz="quarter" idx="25"/>
          </p:nvPr>
        </p:nvSpPr>
        <p:spPr>
          <a:xfrm>
            <a:off x="7977586" y="914406"/>
            <a:ext cx="3364116" cy="2428875"/>
          </a:xfrm>
        </p:spPr>
        <p:txBody>
          <a:bodyPr/>
          <a:lstStyle/>
          <a:p>
            <a:endParaRPr lang="en-US"/>
          </a:p>
        </p:txBody>
      </p:sp>
      <p:sp>
        <p:nvSpPr>
          <p:cNvPr id="17" name="Picture Placeholder 2">
            <a:extLst>
              <a:ext uri="{FF2B5EF4-FFF2-40B4-BE49-F238E27FC236}">
                <a16:creationId xmlns:a16="http://schemas.microsoft.com/office/drawing/2014/main" id="{F199D1AC-68B2-47B9-9917-77BDC12DBA48}"/>
              </a:ext>
            </a:extLst>
          </p:cNvPr>
          <p:cNvSpPr>
            <a:spLocks noGrp="1"/>
          </p:cNvSpPr>
          <p:nvPr>
            <p:ph type="pic" sz="quarter" idx="26"/>
          </p:nvPr>
        </p:nvSpPr>
        <p:spPr>
          <a:xfrm>
            <a:off x="7977586" y="3514733"/>
            <a:ext cx="3364116" cy="2428875"/>
          </a:xfrm>
        </p:spPr>
        <p:txBody>
          <a:bodyPr/>
          <a:lstStyle/>
          <a:p>
            <a:endParaRPr lang="en-US"/>
          </a:p>
        </p:txBody>
      </p:sp>
    </p:spTree>
    <p:extLst>
      <p:ext uri="{BB962C8B-B14F-4D97-AF65-F5344CB8AC3E}">
        <p14:creationId xmlns:p14="http://schemas.microsoft.com/office/powerpoint/2010/main" val="29303605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Title and Stacked Content">
    <p:spTree>
      <p:nvGrpSpPr>
        <p:cNvPr id="1" name=""/>
        <p:cNvGrpSpPr/>
        <p:nvPr/>
      </p:nvGrpSpPr>
      <p:grpSpPr>
        <a:xfrm>
          <a:off x="0" y="0"/>
          <a:ext cx="0" cy="0"/>
          <a:chOff x="0" y="0"/>
          <a:chExt cx="0" cy="0"/>
        </a:xfrm>
      </p:grpSpPr>
      <p:sp>
        <p:nvSpPr>
          <p:cNvPr id="7" name="Content Placeholder 3">
            <a:extLst>
              <a:ext uri="{FF2B5EF4-FFF2-40B4-BE49-F238E27FC236}">
                <a16:creationId xmlns:a16="http://schemas.microsoft.com/office/drawing/2014/main" id="{1B9BC8FF-3A8E-4460-A5BF-4C3F720410AF}"/>
              </a:ext>
            </a:extLst>
          </p:cNvPr>
          <p:cNvSpPr>
            <a:spLocks noGrp="1"/>
          </p:cNvSpPr>
          <p:nvPr>
            <p:ph sz="quarter" idx="17"/>
          </p:nvPr>
        </p:nvSpPr>
        <p:spPr>
          <a:xfrm>
            <a:off x="856265" y="914407"/>
            <a:ext cx="3364116"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AB34D57E-ECA2-4186-9DCB-6C19BD1309BD}"/>
              </a:ext>
            </a:extLst>
          </p:cNvPr>
          <p:cNvSpPr>
            <a:spLocks noGrp="1"/>
          </p:cNvSpPr>
          <p:nvPr>
            <p:ph sz="quarter" idx="18"/>
          </p:nvPr>
        </p:nvSpPr>
        <p:spPr>
          <a:xfrm>
            <a:off x="4421307" y="914407"/>
            <a:ext cx="3364116"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p:cNvSpPr>
          <p:nvPr>
            <p:ph sz="quarter" idx="19"/>
          </p:nvPr>
        </p:nvSpPr>
        <p:spPr>
          <a:xfrm>
            <a:off x="7986349" y="914407"/>
            <a:ext cx="3364116"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745B4A4F-3893-499A-9BEA-8F0B7E3F0FEB}"/>
              </a:ext>
            </a:extLst>
          </p:cNvPr>
          <p:cNvSpPr>
            <a:spLocks noGrp="1"/>
          </p:cNvSpPr>
          <p:nvPr>
            <p:ph sz="quarter" idx="21"/>
          </p:nvPr>
        </p:nvSpPr>
        <p:spPr>
          <a:xfrm>
            <a:off x="4421306" y="3514733"/>
            <a:ext cx="6929158"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1">
            <a:extLst>
              <a:ext uri="{FF2B5EF4-FFF2-40B4-BE49-F238E27FC236}">
                <a16:creationId xmlns:a16="http://schemas.microsoft.com/office/drawing/2014/main" id="{11B348BD-02A1-4A57-B741-F97E6156545F}"/>
              </a:ext>
            </a:extLst>
          </p:cNvPr>
          <p:cNvSpPr>
            <a:spLocks noGrp="1"/>
          </p:cNvSpPr>
          <p:nvPr>
            <p:ph type="title"/>
          </p:nvPr>
        </p:nvSpPr>
        <p:spPr>
          <a:xfrm>
            <a:off x="847128" y="3514731"/>
            <a:ext cx="3380368" cy="2428875"/>
          </a:xfrm>
          <a:prstGeom prst="rect">
            <a:avLst/>
          </a:prstGeom>
        </p:spPr>
        <p:txBody>
          <a:bodyPr anchor="t"/>
          <a:lstStyle>
            <a:lvl1pPr algn="l">
              <a:defRPr/>
            </a:lvl1pPr>
          </a:lstStyle>
          <a:p>
            <a:r>
              <a:rPr lang="en-US"/>
              <a:t>Click to edit Master title style</a:t>
            </a:r>
          </a:p>
        </p:txBody>
      </p:sp>
    </p:spTree>
    <p:extLst>
      <p:ext uri="{BB962C8B-B14F-4D97-AF65-F5344CB8AC3E}">
        <p14:creationId xmlns:p14="http://schemas.microsoft.com/office/powerpoint/2010/main" val="5001900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icture, Title and Content">
    <p:spTree>
      <p:nvGrpSpPr>
        <p:cNvPr id="1" name=""/>
        <p:cNvGrpSpPr/>
        <p:nvPr/>
      </p:nvGrpSpPr>
      <p:grpSpPr>
        <a:xfrm>
          <a:off x="0" y="0"/>
          <a:ext cx="0" cy="0"/>
          <a:chOff x="0" y="0"/>
          <a:chExt cx="0" cy="0"/>
        </a:xfrm>
      </p:grpSpPr>
      <p:sp>
        <p:nvSpPr>
          <p:cNvPr id="11" name="Content Placeholder 3">
            <a:extLst>
              <a:ext uri="{FF2B5EF4-FFF2-40B4-BE49-F238E27FC236}">
                <a16:creationId xmlns:a16="http://schemas.microsoft.com/office/drawing/2014/main" id="{745B4A4F-3893-499A-9BEA-8F0B7E3F0FEB}"/>
              </a:ext>
            </a:extLst>
          </p:cNvPr>
          <p:cNvSpPr>
            <a:spLocks noGrp="1"/>
          </p:cNvSpPr>
          <p:nvPr>
            <p:ph sz="quarter" idx="21"/>
          </p:nvPr>
        </p:nvSpPr>
        <p:spPr>
          <a:xfrm>
            <a:off x="4421307" y="3514733"/>
            <a:ext cx="3364116"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ECFCE8A3-CA5F-4B5C-9F65-01659461015C}"/>
              </a:ext>
            </a:extLst>
          </p:cNvPr>
          <p:cNvSpPr>
            <a:spLocks noGrp="1"/>
          </p:cNvSpPr>
          <p:nvPr>
            <p:ph sz="quarter" idx="22"/>
          </p:nvPr>
        </p:nvSpPr>
        <p:spPr>
          <a:xfrm>
            <a:off x="7986349" y="3514733"/>
            <a:ext cx="3364116"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1">
            <a:extLst>
              <a:ext uri="{FF2B5EF4-FFF2-40B4-BE49-F238E27FC236}">
                <a16:creationId xmlns:a16="http://schemas.microsoft.com/office/drawing/2014/main" id="{10C60512-C666-4DB3-B4D7-EABD5C1081E3}"/>
              </a:ext>
            </a:extLst>
          </p:cNvPr>
          <p:cNvSpPr>
            <a:spLocks noGrp="1"/>
          </p:cNvSpPr>
          <p:nvPr>
            <p:ph type="title"/>
          </p:nvPr>
        </p:nvSpPr>
        <p:spPr>
          <a:xfrm>
            <a:off x="847128" y="3514731"/>
            <a:ext cx="3380368" cy="2428875"/>
          </a:xfrm>
          <a:prstGeom prst="rect">
            <a:avLst/>
          </a:prstGeom>
        </p:spPr>
        <p:txBody>
          <a:bodyPr anchor="t"/>
          <a:lstStyle>
            <a:lvl1pPr algn="l">
              <a:defRPr/>
            </a:lvl1pPr>
          </a:lstStyle>
          <a:p>
            <a:r>
              <a:rPr lang="en-US"/>
              <a:t>Click to edit Master title style</a:t>
            </a:r>
          </a:p>
        </p:txBody>
      </p:sp>
      <p:sp>
        <p:nvSpPr>
          <p:cNvPr id="15" name="Picture Placeholder 8">
            <a:extLst>
              <a:ext uri="{FF2B5EF4-FFF2-40B4-BE49-F238E27FC236}">
                <a16:creationId xmlns:a16="http://schemas.microsoft.com/office/drawing/2014/main" id="{E1174059-3958-44C6-980A-7B376B9DD3EA}"/>
              </a:ext>
            </a:extLst>
          </p:cNvPr>
          <p:cNvSpPr>
            <a:spLocks noGrp="1"/>
          </p:cNvSpPr>
          <p:nvPr>
            <p:ph type="pic" sz="quarter" idx="13"/>
          </p:nvPr>
        </p:nvSpPr>
        <p:spPr>
          <a:xfrm>
            <a:off x="847124" y="908210"/>
            <a:ext cx="10494578" cy="2435064"/>
          </a:xfrm>
        </p:spPr>
        <p:txBody>
          <a:bodyPr anchor="ctr"/>
          <a:lstStyle>
            <a:lvl1pPr marL="0" indent="0" algn="ctr">
              <a:buNone/>
              <a:defRPr/>
            </a:lvl1pPr>
          </a:lstStyle>
          <a:p>
            <a:endParaRPr lang="en-US"/>
          </a:p>
        </p:txBody>
      </p:sp>
    </p:spTree>
    <p:extLst>
      <p:ext uri="{BB962C8B-B14F-4D97-AF65-F5344CB8AC3E}">
        <p14:creationId xmlns:p14="http://schemas.microsoft.com/office/powerpoint/2010/main" val="28137517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e">
    <p:spTree>
      <p:nvGrpSpPr>
        <p:cNvPr id="1" name=""/>
        <p:cNvGrpSpPr/>
        <p:nvPr/>
      </p:nvGrpSpPr>
      <p:grpSpPr>
        <a:xfrm>
          <a:off x="0" y="0"/>
          <a:ext cx="0" cy="0"/>
          <a:chOff x="0" y="0"/>
          <a:chExt cx="0" cy="0"/>
        </a:xfrm>
      </p:grpSpPr>
      <p:sp>
        <p:nvSpPr>
          <p:cNvPr id="27" name="Picture Placeholder 26">
            <a:extLst>
              <a:ext uri="{FF2B5EF4-FFF2-40B4-BE49-F238E27FC236}">
                <a16:creationId xmlns:a16="http://schemas.microsoft.com/office/drawing/2014/main" id="{3274A4B1-8B4D-AD8C-A527-4D590BB6C443}"/>
              </a:ext>
            </a:extLst>
          </p:cNvPr>
          <p:cNvSpPr>
            <a:spLocks noGrp="1"/>
          </p:cNvSpPr>
          <p:nvPr>
            <p:ph type="pic" sz="quarter" idx="13"/>
          </p:nvPr>
        </p:nvSpPr>
        <p:spPr>
          <a:xfrm>
            <a:off x="1131450" y="2764677"/>
            <a:ext cx="1206694" cy="90525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825">
                <a:solidFill>
                  <a:schemeClr val="lt1"/>
                </a:solidFill>
              </a:defRPr>
            </a:lvl1pPr>
          </a:lstStyle>
          <a:p>
            <a:pPr marL="0" lvl="0" algn="ctr"/>
            <a:r>
              <a:rPr lang="en-US"/>
              <a:t>Click icon to add picture</a:t>
            </a:r>
          </a:p>
        </p:txBody>
      </p:sp>
      <p:sp>
        <p:nvSpPr>
          <p:cNvPr id="26" name="Picture Placeholder 25">
            <a:extLst>
              <a:ext uri="{FF2B5EF4-FFF2-40B4-BE49-F238E27FC236}">
                <a16:creationId xmlns:a16="http://schemas.microsoft.com/office/drawing/2014/main" id="{1810C904-F55B-7A7C-CFEE-F892A0E01DE9}"/>
              </a:ext>
            </a:extLst>
          </p:cNvPr>
          <p:cNvSpPr>
            <a:spLocks noGrp="1"/>
          </p:cNvSpPr>
          <p:nvPr>
            <p:ph type="pic" sz="quarter" idx="14"/>
          </p:nvPr>
        </p:nvSpPr>
        <p:spPr>
          <a:xfrm>
            <a:off x="3299565" y="2763293"/>
            <a:ext cx="1206694" cy="90525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825">
                <a:solidFill>
                  <a:schemeClr val="lt1"/>
                </a:solidFill>
              </a:defRPr>
            </a:lvl1pPr>
          </a:lstStyle>
          <a:p>
            <a:pPr marL="0" lvl="0" algn="ctr"/>
            <a:r>
              <a:rPr lang="en-US"/>
              <a:t>Click icon to add picture</a:t>
            </a:r>
          </a:p>
        </p:txBody>
      </p:sp>
      <p:sp>
        <p:nvSpPr>
          <p:cNvPr id="25" name="Picture Placeholder 24">
            <a:extLst>
              <a:ext uri="{FF2B5EF4-FFF2-40B4-BE49-F238E27FC236}">
                <a16:creationId xmlns:a16="http://schemas.microsoft.com/office/drawing/2014/main" id="{C77AEB22-020B-F6CE-3C50-669489A38A50}"/>
              </a:ext>
            </a:extLst>
          </p:cNvPr>
          <p:cNvSpPr>
            <a:spLocks noGrp="1"/>
          </p:cNvSpPr>
          <p:nvPr>
            <p:ph type="pic" sz="quarter" idx="15"/>
          </p:nvPr>
        </p:nvSpPr>
        <p:spPr>
          <a:xfrm>
            <a:off x="5491066" y="2810583"/>
            <a:ext cx="1206694" cy="90525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825">
                <a:solidFill>
                  <a:schemeClr val="lt1"/>
                </a:solidFill>
              </a:defRPr>
            </a:lvl1pPr>
          </a:lstStyle>
          <a:p>
            <a:pPr marL="0" lvl="0" algn="ctr"/>
            <a:r>
              <a:rPr lang="en-US"/>
              <a:t>Click icon to add picture</a:t>
            </a:r>
          </a:p>
        </p:txBody>
      </p:sp>
      <p:sp>
        <p:nvSpPr>
          <p:cNvPr id="24" name="Picture Placeholder 23">
            <a:extLst>
              <a:ext uri="{FF2B5EF4-FFF2-40B4-BE49-F238E27FC236}">
                <a16:creationId xmlns:a16="http://schemas.microsoft.com/office/drawing/2014/main" id="{6979DC04-0C71-6F6E-AA4F-673445ADB60A}"/>
              </a:ext>
            </a:extLst>
          </p:cNvPr>
          <p:cNvSpPr>
            <a:spLocks noGrp="1"/>
          </p:cNvSpPr>
          <p:nvPr>
            <p:ph type="pic" sz="quarter" idx="16"/>
          </p:nvPr>
        </p:nvSpPr>
        <p:spPr>
          <a:xfrm>
            <a:off x="7633251" y="2763293"/>
            <a:ext cx="1206694" cy="90525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825">
                <a:solidFill>
                  <a:schemeClr val="lt1"/>
                </a:solidFill>
              </a:defRPr>
            </a:lvl1pPr>
          </a:lstStyle>
          <a:p>
            <a:pPr marL="0" lvl="0" algn="ctr"/>
            <a:r>
              <a:rPr lang="en-US"/>
              <a:t>Click icon to add picture</a:t>
            </a:r>
          </a:p>
        </p:txBody>
      </p:sp>
      <p:sp>
        <p:nvSpPr>
          <p:cNvPr id="23" name="Picture Placeholder 22">
            <a:extLst>
              <a:ext uri="{FF2B5EF4-FFF2-40B4-BE49-F238E27FC236}">
                <a16:creationId xmlns:a16="http://schemas.microsoft.com/office/drawing/2014/main" id="{8650B4E8-3C98-7144-C340-C6D24AF00DB6}"/>
              </a:ext>
            </a:extLst>
          </p:cNvPr>
          <p:cNvSpPr>
            <a:spLocks noGrp="1"/>
          </p:cNvSpPr>
          <p:nvPr>
            <p:ph type="pic" sz="quarter" idx="17"/>
          </p:nvPr>
        </p:nvSpPr>
        <p:spPr>
          <a:xfrm>
            <a:off x="9831811" y="2744997"/>
            <a:ext cx="1206694" cy="90525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825" dirty="0">
                <a:solidFill>
                  <a:schemeClr val="lt1"/>
                </a:solidFill>
              </a:defRPr>
            </a:lvl1pPr>
          </a:lstStyle>
          <a:p>
            <a:pPr marL="0" lvl="0" algn="ctr"/>
            <a:r>
              <a:rPr lang="en-US"/>
              <a:t>Click icon to add picture</a:t>
            </a:r>
          </a:p>
        </p:txBody>
      </p:sp>
      <p:sp>
        <p:nvSpPr>
          <p:cNvPr id="47" name="Text Placeholder 39">
            <a:extLst>
              <a:ext uri="{FF2B5EF4-FFF2-40B4-BE49-F238E27FC236}">
                <a16:creationId xmlns:a16="http://schemas.microsoft.com/office/drawing/2014/main" id="{3E65F5D0-1347-F2CA-1AC1-6D1A53EC52C1}"/>
              </a:ext>
            </a:extLst>
          </p:cNvPr>
          <p:cNvSpPr>
            <a:spLocks noGrp="1"/>
          </p:cNvSpPr>
          <p:nvPr>
            <p:ph type="body" sz="quarter" idx="18"/>
          </p:nvPr>
        </p:nvSpPr>
        <p:spPr>
          <a:xfrm>
            <a:off x="1063274" y="4123944"/>
            <a:ext cx="1371243" cy="365760"/>
          </a:xfrm>
        </p:spPr>
        <p:txBody>
          <a:bodyPr anchor="t">
            <a:noAutofit/>
          </a:bodyPr>
          <a:lstStyle>
            <a:lvl1pPr marL="0" indent="0" algn="l">
              <a:lnSpc>
                <a:spcPct val="100000"/>
              </a:lnSpc>
              <a:buNone/>
              <a:defRPr sz="135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8" name="Text Placeholder 39">
            <a:extLst>
              <a:ext uri="{FF2B5EF4-FFF2-40B4-BE49-F238E27FC236}">
                <a16:creationId xmlns:a16="http://schemas.microsoft.com/office/drawing/2014/main" id="{BE68704E-A8DC-AC90-F667-6FEE13C3E65C}"/>
              </a:ext>
            </a:extLst>
          </p:cNvPr>
          <p:cNvSpPr>
            <a:spLocks noGrp="1"/>
          </p:cNvSpPr>
          <p:nvPr>
            <p:ph type="body" sz="quarter" idx="21"/>
          </p:nvPr>
        </p:nvSpPr>
        <p:spPr>
          <a:xfrm>
            <a:off x="1060697" y="4498855"/>
            <a:ext cx="1362101" cy="954107"/>
          </a:xfrm>
        </p:spPr>
        <p:txBody>
          <a:bodyPr anchor="ctr">
            <a:noAutofit/>
          </a:bodyPr>
          <a:lstStyle>
            <a:lvl1pPr marL="0" indent="0" algn="l">
              <a:lnSpc>
                <a:spcPct val="100000"/>
              </a:lnSpc>
              <a:buNone/>
              <a:defRPr sz="1050" b="0">
                <a:solidFill>
                  <a:schemeClr val="tx2"/>
                </a:solidFill>
                <a:latin typeface="+mn-lt"/>
                <a:ea typeface="Source Sans Pro" panose="020B0503030403020204" pitchFamily="34" charset="0"/>
              </a:defRPr>
            </a:lvl1pPr>
          </a:lstStyle>
          <a:p>
            <a:pPr lvl="0"/>
            <a:r>
              <a:rPr lang="en-US"/>
              <a:t>Click to edit Master text styles</a:t>
            </a:r>
          </a:p>
        </p:txBody>
      </p:sp>
      <p:sp>
        <p:nvSpPr>
          <p:cNvPr id="49" name="Text Placeholder 39">
            <a:extLst>
              <a:ext uri="{FF2B5EF4-FFF2-40B4-BE49-F238E27FC236}">
                <a16:creationId xmlns:a16="http://schemas.microsoft.com/office/drawing/2014/main" id="{3F5AC1ED-89A8-B725-6256-728470F9EAE7}"/>
              </a:ext>
            </a:extLst>
          </p:cNvPr>
          <p:cNvSpPr>
            <a:spLocks noGrp="1"/>
          </p:cNvSpPr>
          <p:nvPr>
            <p:ph type="body" sz="quarter" idx="22"/>
          </p:nvPr>
        </p:nvSpPr>
        <p:spPr>
          <a:xfrm>
            <a:off x="3217850" y="4123944"/>
            <a:ext cx="1371243" cy="365760"/>
          </a:xfrm>
        </p:spPr>
        <p:txBody>
          <a:bodyPr anchor="t">
            <a:noAutofit/>
          </a:bodyPr>
          <a:lstStyle>
            <a:lvl1pPr marL="0" indent="0" algn="l">
              <a:lnSpc>
                <a:spcPct val="100000"/>
              </a:lnSpc>
              <a:buNone/>
              <a:defRPr sz="135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50" name="Text Placeholder 39">
            <a:extLst>
              <a:ext uri="{FF2B5EF4-FFF2-40B4-BE49-F238E27FC236}">
                <a16:creationId xmlns:a16="http://schemas.microsoft.com/office/drawing/2014/main" id="{F3CCCAA1-05AF-631C-A3C9-6624A1EC81DE}"/>
              </a:ext>
            </a:extLst>
          </p:cNvPr>
          <p:cNvSpPr>
            <a:spLocks noGrp="1"/>
          </p:cNvSpPr>
          <p:nvPr>
            <p:ph type="body" sz="quarter" idx="23"/>
          </p:nvPr>
        </p:nvSpPr>
        <p:spPr>
          <a:xfrm>
            <a:off x="3217850" y="4498855"/>
            <a:ext cx="1362101" cy="954107"/>
          </a:xfrm>
        </p:spPr>
        <p:txBody>
          <a:bodyPr anchor="ctr">
            <a:noAutofit/>
          </a:bodyPr>
          <a:lstStyle>
            <a:lvl1pPr marL="0" indent="0" algn="l">
              <a:lnSpc>
                <a:spcPct val="100000"/>
              </a:lnSpc>
              <a:buNone/>
              <a:defRPr sz="1050" b="0">
                <a:solidFill>
                  <a:schemeClr val="tx2"/>
                </a:solidFill>
                <a:latin typeface="+mn-lt"/>
                <a:ea typeface="Source Sans Pro" panose="020B0503030403020204" pitchFamily="34" charset="0"/>
              </a:defRPr>
            </a:lvl1pPr>
          </a:lstStyle>
          <a:p>
            <a:pPr lvl="0"/>
            <a:r>
              <a:rPr lang="en-US"/>
              <a:t>Click to edit Master text styles</a:t>
            </a:r>
          </a:p>
        </p:txBody>
      </p:sp>
      <p:sp>
        <p:nvSpPr>
          <p:cNvPr id="51" name="Text Placeholder 39">
            <a:extLst>
              <a:ext uri="{FF2B5EF4-FFF2-40B4-BE49-F238E27FC236}">
                <a16:creationId xmlns:a16="http://schemas.microsoft.com/office/drawing/2014/main" id="{0863D880-3EE8-64D4-08CB-DB860ED6AABC}"/>
              </a:ext>
            </a:extLst>
          </p:cNvPr>
          <p:cNvSpPr>
            <a:spLocks noGrp="1"/>
          </p:cNvSpPr>
          <p:nvPr>
            <p:ph type="body" sz="quarter" idx="24"/>
          </p:nvPr>
        </p:nvSpPr>
        <p:spPr>
          <a:xfrm>
            <a:off x="5402697" y="4123944"/>
            <a:ext cx="1371243" cy="365760"/>
          </a:xfrm>
        </p:spPr>
        <p:txBody>
          <a:bodyPr anchor="t">
            <a:noAutofit/>
          </a:bodyPr>
          <a:lstStyle>
            <a:lvl1pPr marL="0" indent="0" algn="l">
              <a:lnSpc>
                <a:spcPct val="100000"/>
              </a:lnSpc>
              <a:buNone/>
              <a:defRPr sz="135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52" name="Text Placeholder 39">
            <a:extLst>
              <a:ext uri="{FF2B5EF4-FFF2-40B4-BE49-F238E27FC236}">
                <a16:creationId xmlns:a16="http://schemas.microsoft.com/office/drawing/2014/main" id="{8C74E023-D18E-6039-1DE0-9A2BB63F429C}"/>
              </a:ext>
            </a:extLst>
          </p:cNvPr>
          <p:cNvSpPr>
            <a:spLocks noGrp="1"/>
          </p:cNvSpPr>
          <p:nvPr>
            <p:ph type="body" sz="quarter" idx="25"/>
          </p:nvPr>
        </p:nvSpPr>
        <p:spPr>
          <a:xfrm>
            <a:off x="5402697" y="4498855"/>
            <a:ext cx="1362101" cy="954107"/>
          </a:xfrm>
        </p:spPr>
        <p:txBody>
          <a:bodyPr anchor="ctr">
            <a:noAutofit/>
          </a:bodyPr>
          <a:lstStyle>
            <a:lvl1pPr marL="0" indent="0" algn="l">
              <a:lnSpc>
                <a:spcPct val="100000"/>
              </a:lnSpc>
              <a:buNone/>
              <a:defRPr sz="1050" b="0">
                <a:solidFill>
                  <a:schemeClr val="tx2"/>
                </a:solidFill>
                <a:latin typeface="+mn-lt"/>
                <a:ea typeface="Source Sans Pro" panose="020B0503030403020204" pitchFamily="34" charset="0"/>
              </a:defRPr>
            </a:lvl1pPr>
          </a:lstStyle>
          <a:p>
            <a:pPr lvl="0"/>
            <a:r>
              <a:rPr lang="en-US"/>
              <a:t>Click to edit Master text styles</a:t>
            </a:r>
          </a:p>
        </p:txBody>
      </p:sp>
      <p:sp>
        <p:nvSpPr>
          <p:cNvPr id="53" name="Text Placeholder 39">
            <a:extLst>
              <a:ext uri="{FF2B5EF4-FFF2-40B4-BE49-F238E27FC236}">
                <a16:creationId xmlns:a16="http://schemas.microsoft.com/office/drawing/2014/main" id="{7299E6A2-D3C9-DE9A-B1C7-F97C864DDFDC}"/>
              </a:ext>
            </a:extLst>
          </p:cNvPr>
          <p:cNvSpPr>
            <a:spLocks noGrp="1"/>
          </p:cNvSpPr>
          <p:nvPr>
            <p:ph type="body" sz="quarter" idx="26"/>
          </p:nvPr>
        </p:nvSpPr>
        <p:spPr>
          <a:xfrm>
            <a:off x="7550977" y="4123944"/>
            <a:ext cx="1371243" cy="365760"/>
          </a:xfrm>
        </p:spPr>
        <p:txBody>
          <a:bodyPr anchor="t">
            <a:noAutofit/>
          </a:bodyPr>
          <a:lstStyle>
            <a:lvl1pPr marL="0" indent="0" algn="l">
              <a:lnSpc>
                <a:spcPct val="100000"/>
              </a:lnSpc>
              <a:buNone/>
              <a:defRPr sz="135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54" name="Text Placeholder 39">
            <a:extLst>
              <a:ext uri="{FF2B5EF4-FFF2-40B4-BE49-F238E27FC236}">
                <a16:creationId xmlns:a16="http://schemas.microsoft.com/office/drawing/2014/main" id="{AD547EE1-5C3B-2287-B9E3-9F0376DF306D}"/>
              </a:ext>
            </a:extLst>
          </p:cNvPr>
          <p:cNvSpPr>
            <a:spLocks noGrp="1"/>
          </p:cNvSpPr>
          <p:nvPr>
            <p:ph type="body" sz="quarter" idx="27"/>
          </p:nvPr>
        </p:nvSpPr>
        <p:spPr>
          <a:xfrm>
            <a:off x="7550977" y="4498855"/>
            <a:ext cx="1362101" cy="954107"/>
          </a:xfrm>
        </p:spPr>
        <p:txBody>
          <a:bodyPr anchor="ctr">
            <a:noAutofit/>
          </a:bodyPr>
          <a:lstStyle>
            <a:lvl1pPr marL="0" indent="0" algn="l">
              <a:lnSpc>
                <a:spcPct val="100000"/>
              </a:lnSpc>
              <a:buNone/>
              <a:defRPr sz="1050" b="0">
                <a:solidFill>
                  <a:schemeClr val="tx2"/>
                </a:solidFill>
                <a:latin typeface="+mn-lt"/>
                <a:ea typeface="Source Sans Pro" panose="020B0503030403020204" pitchFamily="34" charset="0"/>
              </a:defRPr>
            </a:lvl1pPr>
          </a:lstStyle>
          <a:p>
            <a:pPr lvl="0"/>
            <a:r>
              <a:rPr lang="en-US"/>
              <a:t>Click to edit Master text styles</a:t>
            </a:r>
          </a:p>
        </p:txBody>
      </p:sp>
      <p:sp>
        <p:nvSpPr>
          <p:cNvPr id="55" name="Text Placeholder 39">
            <a:extLst>
              <a:ext uri="{FF2B5EF4-FFF2-40B4-BE49-F238E27FC236}">
                <a16:creationId xmlns:a16="http://schemas.microsoft.com/office/drawing/2014/main" id="{4B62DCAF-9B73-498E-0829-9496E739183A}"/>
              </a:ext>
            </a:extLst>
          </p:cNvPr>
          <p:cNvSpPr>
            <a:spLocks noGrp="1"/>
          </p:cNvSpPr>
          <p:nvPr>
            <p:ph type="body" sz="quarter" idx="28"/>
          </p:nvPr>
        </p:nvSpPr>
        <p:spPr>
          <a:xfrm>
            <a:off x="9754107" y="4123944"/>
            <a:ext cx="1371243" cy="365760"/>
          </a:xfrm>
        </p:spPr>
        <p:txBody>
          <a:bodyPr anchor="t">
            <a:noAutofit/>
          </a:bodyPr>
          <a:lstStyle>
            <a:lvl1pPr marL="0" indent="0" algn="l">
              <a:lnSpc>
                <a:spcPct val="100000"/>
              </a:lnSpc>
              <a:buNone/>
              <a:defRPr sz="135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56" name="Text Placeholder 39">
            <a:extLst>
              <a:ext uri="{FF2B5EF4-FFF2-40B4-BE49-F238E27FC236}">
                <a16:creationId xmlns:a16="http://schemas.microsoft.com/office/drawing/2014/main" id="{B6877860-2940-382D-E00F-3B733A253F8F}"/>
              </a:ext>
            </a:extLst>
          </p:cNvPr>
          <p:cNvSpPr>
            <a:spLocks noGrp="1"/>
          </p:cNvSpPr>
          <p:nvPr>
            <p:ph type="body" sz="quarter" idx="29"/>
          </p:nvPr>
        </p:nvSpPr>
        <p:spPr>
          <a:xfrm>
            <a:off x="9754107" y="4498855"/>
            <a:ext cx="1362101" cy="954107"/>
          </a:xfrm>
        </p:spPr>
        <p:txBody>
          <a:bodyPr anchor="ctr">
            <a:noAutofit/>
          </a:bodyPr>
          <a:lstStyle>
            <a:lvl1pPr marL="0" indent="0" algn="l">
              <a:lnSpc>
                <a:spcPct val="100000"/>
              </a:lnSpc>
              <a:buNone/>
              <a:defRPr sz="1050" b="0">
                <a:solidFill>
                  <a:schemeClr val="tx2"/>
                </a:solidFill>
                <a:latin typeface="+mn-lt"/>
                <a:ea typeface="Source Sans Pro" panose="020B0503030403020204" pitchFamily="34" charset="0"/>
              </a:defRPr>
            </a:lvl1pPr>
          </a:lstStyle>
          <a:p>
            <a:pPr lvl="0"/>
            <a:r>
              <a:rPr lang="en-US"/>
              <a:t>Click to edit Master text styles</a:t>
            </a:r>
          </a:p>
        </p:txBody>
      </p:sp>
      <p:cxnSp>
        <p:nvCxnSpPr>
          <p:cNvPr id="58" name="Straight Connector 57">
            <a:extLst>
              <a:ext uri="{FF2B5EF4-FFF2-40B4-BE49-F238E27FC236}">
                <a16:creationId xmlns:a16="http://schemas.microsoft.com/office/drawing/2014/main" id="{8A238256-237D-24D6-5A38-E198DB1EB604}"/>
              </a:ext>
            </a:extLst>
          </p:cNvPr>
          <p:cNvCxnSpPr>
            <a:cxnSpLocks/>
          </p:cNvCxnSpPr>
          <p:nvPr userDrawn="1"/>
        </p:nvCxnSpPr>
        <p:spPr>
          <a:xfrm flipV="1">
            <a:off x="1041006" y="2393359"/>
            <a:ext cx="712387" cy="12939"/>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58A92CDD-5053-BFA6-FEE3-50FFA7D6EE81}"/>
              </a:ext>
            </a:extLst>
          </p:cNvPr>
          <p:cNvCxnSpPr>
            <a:cxnSpLocks/>
          </p:cNvCxnSpPr>
          <p:nvPr userDrawn="1"/>
        </p:nvCxnSpPr>
        <p:spPr>
          <a:xfrm>
            <a:off x="1753393" y="2393352"/>
            <a:ext cx="2169886" cy="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8AC28C8B-11F4-0BED-1FE8-E10E4DD3030A}"/>
              </a:ext>
            </a:extLst>
          </p:cNvPr>
          <p:cNvCxnSpPr>
            <a:cxnSpLocks/>
          </p:cNvCxnSpPr>
          <p:nvPr userDrawn="1"/>
        </p:nvCxnSpPr>
        <p:spPr>
          <a:xfrm>
            <a:off x="3923281" y="2391883"/>
            <a:ext cx="2171134" cy="0"/>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EF058929-9E17-5F0C-C475-EBB62C0D1468}"/>
              </a:ext>
            </a:extLst>
          </p:cNvPr>
          <p:cNvCxnSpPr>
            <a:cxnSpLocks/>
          </p:cNvCxnSpPr>
          <p:nvPr userDrawn="1"/>
        </p:nvCxnSpPr>
        <p:spPr>
          <a:xfrm>
            <a:off x="6094414" y="2391883"/>
            <a:ext cx="2160952" cy="14408"/>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17667C6C-7D88-4368-2395-8414D68B5C3B}"/>
              </a:ext>
            </a:extLst>
          </p:cNvPr>
          <p:cNvCxnSpPr>
            <a:cxnSpLocks/>
          </p:cNvCxnSpPr>
          <p:nvPr userDrawn="1"/>
        </p:nvCxnSpPr>
        <p:spPr>
          <a:xfrm>
            <a:off x="8255366" y="2402544"/>
            <a:ext cx="2188627"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D9354D76-073A-C99D-A74A-389343736C7D}"/>
              </a:ext>
            </a:extLst>
          </p:cNvPr>
          <p:cNvCxnSpPr>
            <a:cxnSpLocks/>
          </p:cNvCxnSpPr>
          <p:nvPr userDrawn="1"/>
        </p:nvCxnSpPr>
        <p:spPr>
          <a:xfrm>
            <a:off x="10443992" y="2398796"/>
            <a:ext cx="668359"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9" name="Text Placeholder 88">
            <a:extLst>
              <a:ext uri="{FF2B5EF4-FFF2-40B4-BE49-F238E27FC236}">
                <a16:creationId xmlns:a16="http://schemas.microsoft.com/office/drawing/2014/main" id="{F16DF89E-D658-4FD6-396D-5BDB8D50DCF1}"/>
              </a:ext>
            </a:extLst>
          </p:cNvPr>
          <p:cNvSpPr>
            <a:spLocks noGrp="1"/>
          </p:cNvSpPr>
          <p:nvPr>
            <p:ph type="body" sz="quarter" idx="30" hasCustomPrompt="1"/>
          </p:nvPr>
        </p:nvSpPr>
        <p:spPr>
          <a:xfrm>
            <a:off x="1630127" y="2287828"/>
            <a:ext cx="209341" cy="209396"/>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6"/>
          </a:solidFill>
        </p:spPr>
        <p:txBody>
          <a:bodyPr wrap="square" anchor="ctr">
            <a:noAutofit/>
          </a:bodyPr>
          <a:lstStyle>
            <a:lvl1pPr marL="0" indent="0" algn="ctr">
              <a:buNone/>
              <a:defRPr sz="600">
                <a:solidFill>
                  <a:schemeClr val="tx1">
                    <a:alpha val="0"/>
                  </a:schemeClr>
                </a:solidFill>
              </a:defRPr>
            </a:lvl1pPr>
          </a:lstStyle>
          <a:p>
            <a:pPr lvl="0"/>
            <a:r>
              <a:rPr lang="en-US"/>
              <a:t>X</a:t>
            </a:r>
          </a:p>
        </p:txBody>
      </p:sp>
      <p:sp>
        <p:nvSpPr>
          <p:cNvPr id="88" name="Text Placeholder 87">
            <a:extLst>
              <a:ext uri="{FF2B5EF4-FFF2-40B4-BE49-F238E27FC236}">
                <a16:creationId xmlns:a16="http://schemas.microsoft.com/office/drawing/2014/main" id="{B15E5DF8-5D98-0B9D-2EA1-44D9BB4CDAD7}"/>
              </a:ext>
            </a:extLst>
          </p:cNvPr>
          <p:cNvSpPr>
            <a:spLocks noGrp="1"/>
          </p:cNvSpPr>
          <p:nvPr>
            <p:ph type="body" sz="quarter" idx="31" hasCustomPrompt="1"/>
          </p:nvPr>
        </p:nvSpPr>
        <p:spPr>
          <a:xfrm>
            <a:off x="3804172" y="2292868"/>
            <a:ext cx="209341" cy="209396"/>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5"/>
          </a:solidFill>
        </p:spPr>
        <p:txBody>
          <a:bodyPr wrap="square" anchor="ctr">
            <a:noAutofit/>
          </a:bodyPr>
          <a:lstStyle>
            <a:lvl1pPr marL="0" indent="0" algn="ctr">
              <a:buNone/>
              <a:defRPr sz="600">
                <a:solidFill>
                  <a:schemeClr val="tx1">
                    <a:alpha val="0"/>
                  </a:schemeClr>
                </a:solidFill>
              </a:defRPr>
            </a:lvl1pPr>
          </a:lstStyle>
          <a:p>
            <a:pPr lvl="0"/>
            <a:r>
              <a:rPr lang="en-US"/>
              <a:t>X</a:t>
            </a:r>
          </a:p>
        </p:txBody>
      </p:sp>
      <p:sp>
        <p:nvSpPr>
          <p:cNvPr id="87" name="Text Placeholder 86">
            <a:extLst>
              <a:ext uri="{FF2B5EF4-FFF2-40B4-BE49-F238E27FC236}">
                <a16:creationId xmlns:a16="http://schemas.microsoft.com/office/drawing/2014/main" id="{143A506F-C19F-441F-4497-D86E9AB332F1}"/>
              </a:ext>
            </a:extLst>
          </p:cNvPr>
          <p:cNvSpPr>
            <a:spLocks noGrp="1"/>
          </p:cNvSpPr>
          <p:nvPr>
            <p:ph type="body" sz="quarter" idx="32" hasCustomPrompt="1"/>
          </p:nvPr>
        </p:nvSpPr>
        <p:spPr>
          <a:xfrm>
            <a:off x="5982457" y="2288841"/>
            <a:ext cx="209341" cy="209396"/>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4"/>
          </a:solidFill>
        </p:spPr>
        <p:txBody>
          <a:bodyPr wrap="square" anchor="ctr">
            <a:noAutofit/>
          </a:bodyPr>
          <a:lstStyle>
            <a:lvl1pPr marL="0" indent="0" algn="ctr">
              <a:buNone/>
              <a:defRPr sz="600">
                <a:solidFill>
                  <a:schemeClr val="tx1">
                    <a:alpha val="0"/>
                  </a:schemeClr>
                </a:solidFill>
              </a:defRPr>
            </a:lvl1pPr>
          </a:lstStyle>
          <a:p>
            <a:pPr lvl="0"/>
            <a:r>
              <a:rPr lang="en-US"/>
              <a:t>X</a:t>
            </a:r>
          </a:p>
        </p:txBody>
      </p:sp>
      <p:sp>
        <p:nvSpPr>
          <p:cNvPr id="86" name="Text Placeholder 85">
            <a:extLst>
              <a:ext uri="{FF2B5EF4-FFF2-40B4-BE49-F238E27FC236}">
                <a16:creationId xmlns:a16="http://schemas.microsoft.com/office/drawing/2014/main" id="{44F32027-9269-C3DC-33AC-A69C99A8A0C3}"/>
              </a:ext>
            </a:extLst>
          </p:cNvPr>
          <p:cNvSpPr>
            <a:spLocks noGrp="1"/>
          </p:cNvSpPr>
          <p:nvPr>
            <p:ph type="body" sz="quarter" idx="33" hasCustomPrompt="1"/>
          </p:nvPr>
        </p:nvSpPr>
        <p:spPr>
          <a:xfrm>
            <a:off x="8125574" y="2297879"/>
            <a:ext cx="209341" cy="209396"/>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2"/>
          </a:solidFill>
        </p:spPr>
        <p:txBody>
          <a:bodyPr wrap="square" anchor="ctr">
            <a:noAutofit/>
          </a:bodyPr>
          <a:lstStyle>
            <a:lvl1pPr marL="0" indent="0" algn="ctr">
              <a:buNone/>
              <a:defRPr sz="600">
                <a:solidFill>
                  <a:schemeClr val="tx1">
                    <a:alpha val="0"/>
                  </a:schemeClr>
                </a:solidFill>
              </a:defRPr>
            </a:lvl1pPr>
          </a:lstStyle>
          <a:p>
            <a:pPr lvl="0"/>
            <a:r>
              <a:rPr lang="en-US"/>
              <a:t>X</a:t>
            </a:r>
          </a:p>
        </p:txBody>
      </p:sp>
      <p:sp>
        <p:nvSpPr>
          <p:cNvPr id="85" name="Text Placeholder 84">
            <a:extLst>
              <a:ext uri="{FF2B5EF4-FFF2-40B4-BE49-F238E27FC236}">
                <a16:creationId xmlns:a16="http://schemas.microsoft.com/office/drawing/2014/main" id="{F3D9D69A-000C-EF97-2383-3A915A07BB24}"/>
              </a:ext>
            </a:extLst>
          </p:cNvPr>
          <p:cNvSpPr>
            <a:spLocks noGrp="1"/>
          </p:cNvSpPr>
          <p:nvPr>
            <p:ph type="body" sz="quarter" idx="34" hasCustomPrompt="1"/>
          </p:nvPr>
        </p:nvSpPr>
        <p:spPr>
          <a:xfrm>
            <a:off x="10339322" y="2290384"/>
            <a:ext cx="209341" cy="209396"/>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1"/>
          </a:solidFill>
        </p:spPr>
        <p:txBody>
          <a:bodyPr wrap="square" anchor="ctr">
            <a:noAutofit/>
          </a:bodyPr>
          <a:lstStyle>
            <a:lvl1pPr marL="0" indent="0" algn="ctr">
              <a:buNone/>
              <a:defRPr sz="600">
                <a:solidFill>
                  <a:schemeClr val="tx1">
                    <a:alpha val="0"/>
                  </a:schemeClr>
                </a:solidFill>
              </a:defRPr>
            </a:lvl1pPr>
          </a:lstStyle>
          <a:p>
            <a:pPr lvl="0"/>
            <a:r>
              <a:rPr lang="en-US"/>
              <a:t>X</a:t>
            </a:r>
          </a:p>
        </p:txBody>
      </p:sp>
      <p:sp>
        <p:nvSpPr>
          <p:cNvPr id="31" name="Title 1">
            <a:extLst>
              <a:ext uri="{FF2B5EF4-FFF2-40B4-BE49-F238E27FC236}">
                <a16:creationId xmlns:a16="http://schemas.microsoft.com/office/drawing/2014/main" id="{CE1BE77E-9301-43D2-B133-3F75438164DD}"/>
              </a:ext>
            </a:extLst>
          </p:cNvPr>
          <p:cNvSpPr>
            <a:spLocks noGrp="1"/>
          </p:cNvSpPr>
          <p:nvPr>
            <p:ph type="title"/>
          </p:nvPr>
        </p:nvSpPr>
        <p:spPr>
          <a:xfrm>
            <a:off x="848268" y="548640"/>
            <a:ext cx="10492294" cy="1142048"/>
          </a:xfrm>
          <a:prstGeom prst="rect">
            <a:avLst/>
          </a:prstGeom>
        </p:spPr>
        <p:txBody>
          <a:bodyPr anchor="ctr">
            <a:normAutofit/>
          </a:bodyPr>
          <a:lstStyle>
            <a:lvl1pPr>
              <a:defRPr sz="3599"/>
            </a:lvl1pPr>
          </a:lstStyle>
          <a:p>
            <a:r>
              <a:rPr lang="en-US"/>
              <a:t>Click to edit Master title style</a:t>
            </a:r>
          </a:p>
        </p:txBody>
      </p:sp>
    </p:spTree>
    <p:extLst>
      <p:ext uri="{BB962C8B-B14F-4D97-AF65-F5344CB8AC3E}">
        <p14:creationId xmlns:p14="http://schemas.microsoft.com/office/powerpoint/2010/main" val="37252655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5" name="Picture Placeholder 34">
            <a:extLst>
              <a:ext uri="{FF2B5EF4-FFF2-40B4-BE49-F238E27FC236}">
                <a16:creationId xmlns:a16="http://schemas.microsoft.com/office/drawing/2014/main" id="{6EB68C9D-2145-4CC0-9F00-198AA56E3882}"/>
              </a:ext>
            </a:extLst>
          </p:cNvPr>
          <p:cNvSpPr>
            <a:spLocks noGrp="1"/>
          </p:cNvSpPr>
          <p:nvPr>
            <p:ph type="pic" sz="quarter" idx="13"/>
          </p:nvPr>
        </p:nvSpPr>
        <p:spPr>
          <a:xfrm>
            <a:off x="974835" y="2664025"/>
            <a:ext cx="1919740" cy="1444752"/>
          </a:xfrm>
          <a:prstGeom prst="ellipse">
            <a:avLst/>
          </a:prstGeom>
          <a:solidFill>
            <a:schemeClr val="bg1">
              <a:lumMod val="85000"/>
            </a:schemeClr>
          </a:solidFill>
        </p:spPr>
        <p:txBody>
          <a:bodyPr wrap="square" anchor="ctr">
            <a:noAutofit/>
          </a:bodyPr>
          <a:lstStyle>
            <a:lvl1pPr marL="0" indent="0" algn="ctr">
              <a:buNone/>
              <a:defRPr sz="1350"/>
            </a:lvl1pPr>
          </a:lstStyle>
          <a:p>
            <a:r>
              <a:rPr lang="en-US"/>
              <a:t>Click icon to add picture</a:t>
            </a:r>
          </a:p>
        </p:txBody>
      </p:sp>
      <p:sp>
        <p:nvSpPr>
          <p:cNvPr id="36" name="Picture Placeholder 35">
            <a:extLst>
              <a:ext uri="{FF2B5EF4-FFF2-40B4-BE49-F238E27FC236}">
                <a16:creationId xmlns:a16="http://schemas.microsoft.com/office/drawing/2014/main" id="{974C254A-D1C1-7C23-7A97-D08B5EF74FC5}"/>
              </a:ext>
            </a:extLst>
          </p:cNvPr>
          <p:cNvSpPr>
            <a:spLocks noGrp="1"/>
          </p:cNvSpPr>
          <p:nvPr>
            <p:ph type="pic" sz="quarter" idx="14"/>
          </p:nvPr>
        </p:nvSpPr>
        <p:spPr>
          <a:xfrm>
            <a:off x="3723897" y="2664025"/>
            <a:ext cx="1919740" cy="1444752"/>
          </a:xfrm>
          <a:prstGeom prst="ellipse">
            <a:avLst/>
          </a:prstGeom>
          <a:solidFill>
            <a:schemeClr val="bg1">
              <a:lumMod val="85000"/>
            </a:schemeClr>
          </a:solidFill>
        </p:spPr>
        <p:txBody>
          <a:bodyPr wrap="square" anchor="ctr">
            <a:noAutofit/>
          </a:bodyPr>
          <a:lstStyle>
            <a:lvl1pPr marL="0" indent="0" algn="ctr">
              <a:buNone/>
              <a:defRPr sz="1350"/>
            </a:lvl1pPr>
          </a:lstStyle>
          <a:p>
            <a:r>
              <a:rPr lang="en-US"/>
              <a:t>Click icon to add picture</a:t>
            </a:r>
          </a:p>
        </p:txBody>
      </p:sp>
      <p:sp>
        <p:nvSpPr>
          <p:cNvPr id="37" name="Picture Placeholder 36">
            <a:extLst>
              <a:ext uri="{FF2B5EF4-FFF2-40B4-BE49-F238E27FC236}">
                <a16:creationId xmlns:a16="http://schemas.microsoft.com/office/drawing/2014/main" id="{FD22F399-84EB-DA43-D72E-972541FA68AC}"/>
              </a:ext>
            </a:extLst>
          </p:cNvPr>
          <p:cNvSpPr>
            <a:spLocks noGrp="1"/>
          </p:cNvSpPr>
          <p:nvPr>
            <p:ph type="pic" sz="quarter" idx="15"/>
          </p:nvPr>
        </p:nvSpPr>
        <p:spPr>
          <a:xfrm>
            <a:off x="6536648" y="2624857"/>
            <a:ext cx="1919740" cy="1444752"/>
          </a:xfrm>
          <a:prstGeom prst="ellipse">
            <a:avLst/>
          </a:prstGeom>
          <a:solidFill>
            <a:schemeClr val="bg1">
              <a:lumMod val="85000"/>
            </a:schemeClr>
          </a:solidFill>
        </p:spPr>
        <p:txBody>
          <a:bodyPr wrap="square" anchor="ctr">
            <a:noAutofit/>
          </a:bodyPr>
          <a:lstStyle>
            <a:lvl1pPr marL="0" indent="0" algn="ctr">
              <a:buNone/>
              <a:defRPr sz="1350"/>
            </a:lvl1pPr>
          </a:lstStyle>
          <a:p>
            <a:r>
              <a:rPr lang="en-US"/>
              <a:t>Click icon to add picture</a:t>
            </a:r>
          </a:p>
        </p:txBody>
      </p:sp>
      <p:sp>
        <p:nvSpPr>
          <p:cNvPr id="38" name="Picture Placeholder 37">
            <a:extLst>
              <a:ext uri="{FF2B5EF4-FFF2-40B4-BE49-F238E27FC236}">
                <a16:creationId xmlns:a16="http://schemas.microsoft.com/office/drawing/2014/main" id="{293D7505-3D5F-5EC7-DA15-D6C2DF6E286A}"/>
              </a:ext>
            </a:extLst>
          </p:cNvPr>
          <p:cNvSpPr>
            <a:spLocks noGrp="1"/>
          </p:cNvSpPr>
          <p:nvPr>
            <p:ph type="pic" sz="quarter" idx="16"/>
          </p:nvPr>
        </p:nvSpPr>
        <p:spPr>
          <a:xfrm>
            <a:off x="9339390" y="2624857"/>
            <a:ext cx="1919740" cy="1444752"/>
          </a:xfrm>
          <a:prstGeom prst="ellipse">
            <a:avLst/>
          </a:prstGeom>
          <a:solidFill>
            <a:schemeClr val="bg1">
              <a:lumMod val="85000"/>
            </a:schemeClr>
          </a:solidFill>
        </p:spPr>
        <p:txBody>
          <a:bodyPr wrap="square" anchor="ctr">
            <a:noAutofit/>
          </a:bodyPr>
          <a:lstStyle>
            <a:lvl1pPr marL="0" indent="0" algn="ctr">
              <a:buNone/>
              <a:defRPr sz="1350"/>
            </a:lvl1pPr>
          </a:lstStyle>
          <a:p>
            <a:r>
              <a:rPr lang="en-US"/>
              <a:t>Click icon to add picture</a:t>
            </a:r>
          </a:p>
        </p:txBody>
      </p:sp>
      <p:sp>
        <p:nvSpPr>
          <p:cNvPr id="40" name="Text Placeholder 39">
            <a:extLst>
              <a:ext uri="{FF2B5EF4-FFF2-40B4-BE49-F238E27FC236}">
                <a16:creationId xmlns:a16="http://schemas.microsoft.com/office/drawing/2014/main" id="{95D410CB-8838-F5FE-B127-40EB466A162F}"/>
              </a:ext>
            </a:extLst>
          </p:cNvPr>
          <p:cNvSpPr>
            <a:spLocks noGrp="1"/>
          </p:cNvSpPr>
          <p:nvPr>
            <p:ph type="body" sz="quarter" idx="17"/>
          </p:nvPr>
        </p:nvSpPr>
        <p:spPr>
          <a:xfrm>
            <a:off x="695554" y="4507992"/>
            <a:ext cx="2468237" cy="365760"/>
          </a:xfrm>
        </p:spPr>
        <p:txBody>
          <a:bodyPr anchor="ctr">
            <a:noAutofit/>
          </a:bodyPr>
          <a:lstStyle>
            <a:lvl1pPr marL="0" indent="0" algn="ctr">
              <a:lnSpc>
                <a:spcPct val="100000"/>
              </a:lnSpc>
              <a:buNone/>
              <a:defRPr sz="135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1" name="Text Placeholder 39">
            <a:extLst>
              <a:ext uri="{FF2B5EF4-FFF2-40B4-BE49-F238E27FC236}">
                <a16:creationId xmlns:a16="http://schemas.microsoft.com/office/drawing/2014/main" id="{4AB9408A-B6CD-B62B-A40C-113C980EF1FE}"/>
              </a:ext>
            </a:extLst>
          </p:cNvPr>
          <p:cNvSpPr>
            <a:spLocks noGrp="1"/>
          </p:cNvSpPr>
          <p:nvPr>
            <p:ph type="body" sz="quarter" idx="18"/>
          </p:nvPr>
        </p:nvSpPr>
        <p:spPr>
          <a:xfrm>
            <a:off x="3450569" y="4507992"/>
            <a:ext cx="2468237" cy="365760"/>
          </a:xfrm>
        </p:spPr>
        <p:txBody>
          <a:bodyPr anchor="ctr">
            <a:noAutofit/>
          </a:bodyPr>
          <a:lstStyle>
            <a:lvl1pPr marL="0" indent="0" algn="ctr">
              <a:lnSpc>
                <a:spcPct val="100000"/>
              </a:lnSpc>
              <a:buNone/>
              <a:defRPr sz="135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2" name="Text Placeholder 39">
            <a:extLst>
              <a:ext uri="{FF2B5EF4-FFF2-40B4-BE49-F238E27FC236}">
                <a16:creationId xmlns:a16="http://schemas.microsoft.com/office/drawing/2014/main" id="{61463C70-6782-0D6E-7762-61E567762645}"/>
              </a:ext>
            </a:extLst>
          </p:cNvPr>
          <p:cNvSpPr>
            <a:spLocks noGrp="1"/>
          </p:cNvSpPr>
          <p:nvPr>
            <p:ph type="body" sz="quarter" idx="19"/>
          </p:nvPr>
        </p:nvSpPr>
        <p:spPr>
          <a:xfrm>
            <a:off x="6262400" y="4507992"/>
            <a:ext cx="2468237" cy="365760"/>
          </a:xfrm>
        </p:spPr>
        <p:txBody>
          <a:bodyPr anchor="ctr">
            <a:noAutofit/>
          </a:bodyPr>
          <a:lstStyle>
            <a:lvl1pPr marL="0" indent="0" algn="ctr">
              <a:lnSpc>
                <a:spcPct val="100000"/>
              </a:lnSpc>
              <a:buNone/>
              <a:defRPr sz="135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3" name="Text Placeholder 39">
            <a:extLst>
              <a:ext uri="{FF2B5EF4-FFF2-40B4-BE49-F238E27FC236}">
                <a16:creationId xmlns:a16="http://schemas.microsoft.com/office/drawing/2014/main" id="{E4A9BFDF-CD6B-DB2B-93AB-335CC2AE455B}"/>
              </a:ext>
            </a:extLst>
          </p:cNvPr>
          <p:cNvSpPr>
            <a:spLocks noGrp="1"/>
          </p:cNvSpPr>
          <p:nvPr>
            <p:ph type="body" sz="quarter" idx="20"/>
          </p:nvPr>
        </p:nvSpPr>
        <p:spPr>
          <a:xfrm>
            <a:off x="9065142" y="4507992"/>
            <a:ext cx="2468237" cy="365760"/>
          </a:xfrm>
        </p:spPr>
        <p:txBody>
          <a:bodyPr anchor="ctr">
            <a:noAutofit/>
          </a:bodyPr>
          <a:lstStyle>
            <a:lvl1pPr marL="0" indent="0" algn="ctr">
              <a:lnSpc>
                <a:spcPct val="100000"/>
              </a:lnSpc>
              <a:buNone/>
              <a:defRPr sz="135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4" name="Text Placeholder 39">
            <a:extLst>
              <a:ext uri="{FF2B5EF4-FFF2-40B4-BE49-F238E27FC236}">
                <a16:creationId xmlns:a16="http://schemas.microsoft.com/office/drawing/2014/main" id="{D4374427-D19A-E579-3D78-7A08CED4EE8A}"/>
              </a:ext>
            </a:extLst>
          </p:cNvPr>
          <p:cNvSpPr>
            <a:spLocks noGrp="1"/>
          </p:cNvSpPr>
          <p:nvPr>
            <p:ph type="body" sz="quarter" idx="21"/>
          </p:nvPr>
        </p:nvSpPr>
        <p:spPr>
          <a:xfrm>
            <a:off x="695554" y="4901184"/>
            <a:ext cx="2468237" cy="365760"/>
          </a:xfrm>
        </p:spPr>
        <p:txBody>
          <a:bodyPr anchor="ctr">
            <a:noAutofit/>
          </a:bodyPr>
          <a:lstStyle>
            <a:lvl1pPr marL="0" indent="0" algn="ctr">
              <a:lnSpc>
                <a:spcPct val="100000"/>
              </a:lnSpc>
              <a:buNone/>
              <a:defRPr sz="1050" b="0">
                <a:solidFill>
                  <a:schemeClr val="tx2"/>
                </a:solidFill>
                <a:latin typeface="+mn-lt"/>
                <a:ea typeface="Source Sans Pro" panose="020B0503030403020204" pitchFamily="34" charset="0"/>
              </a:defRPr>
            </a:lvl1pPr>
          </a:lstStyle>
          <a:p>
            <a:pPr lvl="0"/>
            <a:r>
              <a:rPr lang="en-US"/>
              <a:t>Click to edit Master text styles</a:t>
            </a:r>
          </a:p>
        </p:txBody>
      </p:sp>
      <p:sp>
        <p:nvSpPr>
          <p:cNvPr id="45" name="Text Placeholder 39">
            <a:extLst>
              <a:ext uri="{FF2B5EF4-FFF2-40B4-BE49-F238E27FC236}">
                <a16:creationId xmlns:a16="http://schemas.microsoft.com/office/drawing/2014/main" id="{1F400EB7-1FDE-3683-C9B4-63413EE5EA48}"/>
              </a:ext>
            </a:extLst>
          </p:cNvPr>
          <p:cNvSpPr>
            <a:spLocks noGrp="1"/>
          </p:cNvSpPr>
          <p:nvPr>
            <p:ph type="body" sz="quarter" idx="22"/>
          </p:nvPr>
        </p:nvSpPr>
        <p:spPr>
          <a:xfrm>
            <a:off x="3450569" y="4901184"/>
            <a:ext cx="2468237" cy="365760"/>
          </a:xfrm>
        </p:spPr>
        <p:txBody>
          <a:bodyPr anchor="ctr">
            <a:noAutofit/>
          </a:bodyPr>
          <a:lstStyle>
            <a:lvl1pPr marL="0" indent="0" algn="ctr">
              <a:lnSpc>
                <a:spcPct val="100000"/>
              </a:lnSpc>
              <a:buNone/>
              <a:defRPr sz="1050" b="0">
                <a:solidFill>
                  <a:schemeClr val="tx2"/>
                </a:solidFill>
                <a:latin typeface="+mn-lt"/>
                <a:ea typeface="Source Sans Pro" panose="020B0503030403020204" pitchFamily="34" charset="0"/>
              </a:defRPr>
            </a:lvl1pPr>
          </a:lstStyle>
          <a:p>
            <a:pPr lvl="0"/>
            <a:r>
              <a:rPr lang="en-US"/>
              <a:t>Click to edit Master text styles</a:t>
            </a:r>
          </a:p>
        </p:txBody>
      </p:sp>
      <p:sp>
        <p:nvSpPr>
          <p:cNvPr id="46" name="Text Placeholder 39">
            <a:extLst>
              <a:ext uri="{FF2B5EF4-FFF2-40B4-BE49-F238E27FC236}">
                <a16:creationId xmlns:a16="http://schemas.microsoft.com/office/drawing/2014/main" id="{5D8F7F98-168C-5B0E-F2F8-A4AD7BA597D2}"/>
              </a:ext>
            </a:extLst>
          </p:cNvPr>
          <p:cNvSpPr>
            <a:spLocks noGrp="1"/>
          </p:cNvSpPr>
          <p:nvPr>
            <p:ph type="body" sz="quarter" idx="23"/>
          </p:nvPr>
        </p:nvSpPr>
        <p:spPr>
          <a:xfrm>
            <a:off x="6262400" y="4901184"/>
            <a:ext cx="2468237" cy="365760"/>
          </a:xfrm>
        </p:spPr>
        <p:txBody>
          <a:bodyPr anchor="ctr">
            <a:noAutofit/>
          </a:bodyPr>
          <a:lstStyle>
            <a:lvl1pPr marL="0" indent="0" algn="ctr">
              <a:lnSpc>
                <a:spcPct val="100000"/>
              </a:lnSpc>
              <a:buNone/>
              <a:defRPr sz="1050" b="0">
                <a:solidFill>
                  <a:schemeClr val="tx2"/>
                </a:solidFill>
                <a:latin typeface="+mn-lt"/>
                <a:ea typeface="Source Sans Pro" panose="020B0503030403020204" pitchFamily="34" charset="0"/>
              </a:defRPr>
            </a:lvl1pPr>
          </a:lstStyle>
          <a:p>
            <a:pPr lvl="0"/>
            <a:r>
              <a:rPr lang="en-US"/>
              <a:t>Click to edit Master text styles</a:t>
            </a:r>
          </a:p>
        </p:txBody>
      </p:sp>
      <p:sp>
        <p:nvSpPr>
          <p:cNvPr id="47" name="Text Placeholder 39">
            <a:extLst>
              <a:ext uri="{FF2B5EF4-FFF2-40B4-BE49-F238E27FC236}">
                <a16:creationId xmlns:a16="http://schemas.microsoft.com/office/drawing/2014/main" id="{C5A299EB-BF79-F241-A67B-AD318037BB55}"/>
              </a:ext>
            </a:extLst>
          </p:cNvPr>
          <p:cNvSpPr>
            <a:spLocks noGrp="1"/>
          </p:cNvSpPr>
          <p:nvPr>
            <p:ph type="body" sz="quarter" idx="24"/>
          </p:nvPr>
        </p:nvSpPr>
        <p:spPr>
          <a:xfrm>
            <a:off x="9065142" y="4901184"/>
            <a:ext cx="2468237" cy="365760"/>
          </a:xfrm>
        </p:spPr>
        <p:txBody>
          <a:bodyPr anchor="ctr">
            <a:noAutofit/>
          </a:bodyPr>
          <a:lstStyle>
            <a:lvl1pPr marL="0" indent="0" algn="ctr">
              <a:lnSpc>
                <a:spcPct val="100000"/>
              </a:lnSpc>
              <a:buNone/>
              <a:defRPr sz="1050" b="0">
                <a:solidFill>
                  <a:schemeClr val="tx2"/>
                </a:solidFill>
                <a:latin typeface="+mn-lt"/>
                <a:ea typeface="Source Sans Pro" panose="020B0503030403020204" pitchFamily="34" charset="0"/>
              </a:defRPr>
            </a:lvl1pPr>
          </a:lstStyle>
          <a:p>
            <a:pPr lvl="0"/>
            <a:r>
              <a:rPr lang="en-US"/>
              <a:t>Click to edit Master text styles</a:t>
            </a:r>
          </a:p>
        </p:txBody>
      </p:sp>
      <p:sp>
        <p:nvSpPr>
          <p:cNvPr id="17" name="Title 1">
            <a:extLst>
              <a:ext uri="{FF2B5EF4-FFF2-40B4-BE49-F238E27FC236}">
                <a16:creationId xmlns:a16="http://schemas.microsoft.com/office/drawing/2014/main" id="{0B6C07B7-1A77-4DA1-AC2E-8D69016DDC3A}"/>
              </a:ext>
            </a:extLst>
          </p:cNvPr>
          <p:cNvSpPr>
            <a:spLocks noGrp="1"/>
          </p:cNvSpPr>
          <p:nvPr>
            <p:ph type="title"/>
          </p:nvPr>
        </p:nvSpPr>
        <p:spPr>
          <a:xfrm>
            <a:off x="848268" y="548640"/>
            <a:ext cx="10492294" cy="1142048"/>
          </a:xfrm>
          <a:prstGeom prst="rect">
            <a:avLst/>
          </a:prstGeom>
        </p:spPr>
        <p:txBody>
          <a:bodyPr anchor="ctr">
            <a:normAutofit/>
          </a:bodyPr>
          <a:lstStyle>
            <a:lvl1pPr>
              <a:defRPr sz="3599"/>
            </a:lvl1pPr>
          </a:lstStyle>
          <a:p>
            <a:r>
              <a:rPr lang="en-US"/>
              <a:t>Click to edit Master title style</a:t>
            </a:r>
          </a:p>
        </p:txBody>
      </p:sp>
    </p:spTree>
    <p:extLst>
      <p:ext uri="{BB962C8B-B14F-4D97-AF65-F5344CB8AC3E}">
        <p14:creationId xmlns:p14="http://schemas.microsoft.com/office/powerpoint/2010/main" val="20805232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userDrawn="1">
  <p:cSld name="3_Title Slide">
    <p:bg>
      <p:bgRef idx="1001">
        <a:schemeClr val="bg2"/>
      </p:bgRef>
    </p:bg>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6335" y="5162550"/>
            <a:ext cx="3770918" cy="781050"/>
          </a:xfrm>
          <a:prstGeom prst="rect">
            <a:avLst/>
          </a:prstGeom>
        </p:spPr>
      </p:pic>
      <p:sp>
        <p:nvSpPr>
          <p:cNvPr id="7" name="Rectangle 6"/>
          <p:cNvSpPr/>
          <p:nvPr/>
        </p:nvSpPr>
        <p:spPr bwMode="white">
          <a:xfrm>
            <a:off x="0" y="5971032"/>
            <a:ext cx="12188825"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799"/>
          </a:p>
        </p:txBody>
      </p:sp>
      <p:sp>
        <p:nvSpPr>
          <p:cNvPr id="10" name="Rectangle 9"/>
          <p:cNvSpPr/>
          <p:nvPr/>
        </p:nvSpPr>
        <p:spPr>
          <a:xfrm>
            <a:off x="89130" y="6044184"/>
            <a:ext cx="2998451"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999"/>
          </a:p>
        </p:txBody>
      </p:sp>
      <p:sp>
        <p:nvSpPr>
          <p:cNvPr id="11" name="Rectangle 10"/>
          <p:cNvSpPr/>
          <p:nvPr/>
        </p:nvSpPr>
        <p:spPr>
          <a:xfrm>
            <a:off x="3144717" y="6044184"/>
            <a:ext cx="904410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799"/>
          </a:p>
        </p:txBody>
      </p:sp>
      <p:sp>
        <p:nvSpPr>
          <p:cNvPr id="9" name="Subtitle 8"/>
          <p:cNvSpPr>
            <a:spLocks noGrp="1"/>
          </p:cNvSpPr>
          <p:nvPr>
            <p:ph type="subTitle" idx="1" hasCustomPrompt="1"/>
          </p:nvPr>
        </p:nvSpPr>
        <p:spPr>
          <a:xfrm>
            <a:off x="3148780" y="6050037"/>
            <a:ext cx="8938472" cy="685800"/>
          </a:xfrm>
        </p:spPr>
        <p:txBody>
          <a:bodyPr anchor="ctr">
            <a:normAutofit/>
          </a:bodyPr>
          <a:lstStyle>
            <a:lvl1pPr marL="0" indent="0" algn="l">
              <a:buNone/>
              <a:defRPr sz="2599" baseline="0">
                <a:solidFill>
                  <a:schemeClr val="tx1"/>
                </a:solidFill>
              </a:defRPr>
            </a:lvl1pPr>
            <a:lvl2pPr marL="457063" indent="0" algn="ctr">
              <a:buNone/>
            </a:lvl2pPr>
            <a:lvl3pPr marL="914126" indent="0" algn="ctr">
              <a:buNone/>
            </a:lvl3pPr>
            <a:lvl4pPr marL="1371189" indent="0" algn="ctr">
              <a:buNone/>
            </a:lvl4pPr>
            <a:lvl5pPr marL="1828251" indent="0" algn="ctr">
              <a:buNone/>
            </a:lvl5pPr>
            <a:lvl6pPr marL="2285314" indent="0" algn="ctr">
              <a:buNone/>
            </a:lvl6pPr>
            <a:lvl7pPr marL="2742377" indent="0" algn="ctr">
              <a:buNone/>
            </a:lvl7pPr>
            <a:lvl8pPr marL="3199440" indent="0" algn="ctr">
              <a:buNone/>
            </a:lvl8pPr>
            <a:lvl9pPr marL="3656503" indent="0" algn="ctr">
              <a:buNone/>
            </a:lvl9pPr>
          </a:lstStyle>
          <a:p>
            <a:r>
              <a:rPr kumimoji="0" lang="en-US"/>
              <a:t>Click to add speaker name &amp; title</a:t>
            </a:r>
          </a:p>
        </p:txBody>
      </p:sp>
      <p:sp>
        <p:nvSpPr>
          <p:cNvPr id="3" name="Text Placeholder 2"/>
          <p:cNvSpPr>
            <a:spLocks noGrp="1"/>
          </p:cNvSpPr>
          <p:nvPr>
            <p:ph type="body" sz="quarter" idx="10" hasCustomPrompt="1"/>
          </p:nvPr>
        </p:nvSpPr>
        <p:spPr>
          <a:xfrm>
            <a:off x="89130" y="6043616"/>
            <a:ext cx="2998451" cy="714375"/>
          </a:xfrm>
        </p:spPr>
        <p:txBody>
          <a:bodyPr anchor="ctr">
            <a:normAutofit/>
          </a:bodyPr>
          <a:lstStyle>
            <a:lvl1pPr>
              <a:defRPr sz="1999">
                <a:solidFill>
                  <a:schemeClr val="tx1"/>
                </a:solidFill>
              </a:defRPr>
            </a:lvl1pPr>
          </a:lstStyle>
          <a:p>
            <a:pPr lvl="0"/>
            <a:r>
              <a:rPr lang="en-US"/>
              <a:t>Click to add date</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1499" y="990600"/>
            <a:ext cx="11955754" cy="3906518"/>
          </a:xfrm>
          <a:prstGeom prst="rect">
            <a:avLst/>
          </a:prstGeom>
        </p:spPr>
      </p:pic>
    </p:spTree>
    <p:extLst>
      <p:ext uri="{BB962C8B-B14F-4D97-AF65-F5344CB8AC3E}">
        <p14:creationId xmlns:p14="http://schemas.microsoft.com/office/powerpoint/2010/main" val="1290910126"/>
      </p:ext>
    </p:extLst>
  </p:cSld>
  <p:clrMapOvr>
    <a:overrideClrMapping bg1="dk1" tx1="lt1" bg2="dk2" tx2="lt2" accent1="accent1" accent2="accent2" accent3="accent3" accent4="accent4" accent5="accent5" accent6="accent6" hlink="hlink" folHlink="folHlink"/>
  </p:clrMapOvr>
  <p:transition spd="med">
    <p:fade/>
  </p:transition>
  <p:extLst>
    <p:ext uri="{DCECCB84-F9BA-43D5-87BE-67443E8EF086}">
      <p15:sldGuideLst xmlns:p15="http://schemas.microsoft.com/office/powerpoint/2012/main">
        <p15:guide id="1" orient="horz" pos="3744">
          <p15:clr>
            <a:srgbClr val="FBAE40"/>
          </p15:clr>
        </p15:guide>
        <p15:guide id="2" pos="5509">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Big Picture">
    <p:spTree>
      <p:nvGrpSpPr>
        <p:cNvPr id="1" name=""/>
        <p:cNvGrpSpPr/>
        <p:nvPr/>
      </p:nvGrpSpPr>
      <p:grpSpPr>
        <a:xfrm>
          <a:off x="0" y="0"/>
          <a:ext cx="0" cy="0"/>
          <a:chOff x="0" y="0"/>
          <a:chExt cx="0" cy="0"/>
        </a:xfrm>
      </p:grpSpPr>
      <p:sp>
        <p:nvSpPr>
          <p:cNvPr id="49" name="Picture Placeholder 13"/>
          <p:cNvSpPr>
            <a:spLocks noGrp="1"/>
          </p:cNvSpPr>
          <p:nvPr>
            <p:ph type="pic" sz="quarter" idx="14"/>
          </p:nvPr>
        </p:nvSpPr>
        <p:spPr>
          <a:xfrm>
            <a:off x="0" y="0"/>
            <a:ext cx="12188825" cy="6858000"/>
          </a:xfrm>
          <a:prstGeom prst="rect">
            <a:avLst/>
          </a:prstGeom>
          <a:solidFill>
            <a:schemeClr val="bg1">
              <a:lumMod val="95000"/>
            </a:schemeClr>
          </a:solidFill>
          <a:effectLst/>
        </p:spPr>
        <p:txBody>
          <a:bodyPr>
            <a:normAutofit/>
          </a:bodyPr>
          <a:lstStyle>
            <a:lvl1pPr marL="0" indent="0">
              <a:buNone/>
              <a:defRPr sz="1201" b="0" i="0">
                <a:ln>
                  <a:noFill/>
                </a:ln>
                <a:solidFill>
                  <a:schemeClr val="tx2"/>
                </a:solidFill>
                <a:latin typeface="Nunito Light" charset="0"/>
                <a:ea typeface="Nunito Light" charset="0"/>
                <a:cs typeface="Nunito Light" charset="0"/>
              </a:defRPr>
            </a:lvl1pPr>
          </a:lstStyle>
          <a:p>
            <a:endParaRPr lang="en-US"/>
          </a:p>
        </p:txBody>
      </p:sp>
    </p:spTree>
    <p:extLst>
      <p:ext uri="{BB962C8B-B14F-4D97-AF65-F5344CB8AC3E}">
        <p14:creationId xmlns:p14="http://schemas.microsoft.com/office/powerpoint/2010/main" val="2218465342"/>
      </p:ext>
    </p:extLst>
  </p:cSld>
  <p:clrMapOvr>
    <a:masterClrMapping/>
  </p:clrMapOvr>
  <p:transition advClick="0"/>
</p:sldLayout>
</file>

<file path=ppt/slideLayouts/slideLayout2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6651" y="228600"/>
            <a:ext cx="10868369" cy="990600"/>
          </a:xfrm>
        </p:spPr>
        <p:txBody>
          <a:bodyPr/>
          <a:lstStyle>
            <a:lvl1pPr>
              <a:defRPr baseline="0"/>
            </a:lvl1pPr>
          </a:lstStyle>
          <a:p>
            <a:r>
              <a:rPr kumimoji="0" lang="en-US"/>
              <a:t>Click to edit Master title style</a:t>
            </a:r>
          </a:p>
        </p:txBody>
      </p:sp>
      <p:sp>
        <p:nvSpPr>
          <p:cNvPr id="4" name="Date Placeholder 3"/>
          <p:cNvSpPr>
            <a:spLocks noGrp="1"/>
          </p:cNvSpPr>
          <p:nvPr>
            <p:ph type="dt" sz="half" idx="10"/>
          </p:nvPr>
        </p:nvSpPr>
        <p:spPr/>
        <p:txBody>
          <a:bodyPr/>
          <a:lstStyle/>
          <a:p>
            <a:fld id="{24ABB9F7-FE8F-4CB7-B90F-B7A115B006F6}" type="datetimeFigureOut">
              <a:rPr lang="en-US" smtClean="0"/>
              <a:pPr/>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DC2E8EBC-E876-4F75-A8E2-294E580032CD}" type="slidenum">
              <a:rPr lang="en-US" smtClean="0"/>
              <a:pPr/>
              <a:t>‹#›</a:t>
            </a:fld>
            <a:endParaRPr lang="en-US"/>
          </a:p>
        </p:txBody>
      </p:sp>
      <p:sp>
        <p:nvSpPr>
          <p:cNvPr id="8" name="Content Placeholder 7"/>
          <p:cNvSpPr>
            <a:spLocks noGrp="1"/>
          </p:cNvSpPr>
          <p:nvPr>
            <p:ph sz="quarter" idx="1"/>
          </p:nvPr>
        </p:nvSpPr>
        <p:spPr>
          <a:xfrm>
            <a:off x="816651" y="1600200"/>
            <a:ext cx="10868369" cy="4495800"/>
          </a:xfrm>
        </p:spPr>
        <p:txBody>
          <a:bodyPr/>
          <a:lstStyle>
            <a:lvl1pPr marL="319944" indent="-319944">
              <a:lnSpc>
                <a:spcPct val="114000"/>
              </a:lnSpc>
              <a:spcBef>
                <a:spcPts val="700"/>
              </a:spcBef>
              <a:buSzPct val="70000"/>
              <a:buFont typeface="Wingdings" panose="05000000000000000000" pitchFamily="2" charset="2"/>
              <a:buChar char=""/>
              <a:defRPr/>
            </a:lvl1pPr>
            <a:lvl2pPr marL="639888" indent="-274238">
              <a:buFont typeface="Wingdings" panose="05000000000000000000" pitchFamily="2" charset="2"/>
              <a:buChar char="q"/>
              <a:defRPr/>
            </a:lvl2pPr>
            <a:lvl3pPr>
              <a:defRPr/>
            </a:lvl3pPr>
            <a:lvl4pPr>
              <a:defRPr/>
            </a:lvl4pPr>
            <a:lvl5pPr>
              <a:defRPr/>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p:txBody>
      </p:sp>
    </p:spTree>
    <p:extLst>
      <p:ext uri="{BB962C8B-B14F-4D97-AF65-F5344CB8AC3E}">
        <p14:creationId xmlns:p14="http://schemas.microsoft.com/office/powerpoint/2010/main" val="164702165"/>
      </p:ext>
    </p:extLst>
  </p:cSld>
  <p:clrMapOvr>
    <a:masterClrMapping/>
  </p:clrMapOvr>
  <p:transition spd="med">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a:xfrm>
            <a:off x="11277600" y="5949791"/>
            <a:ext cx="609600" cy="681037"/>
          </a:xfrm>
          <a:prstGeom prst="rect">
            <a:avLst/>
          </a:prstGeom>
        </p:spPr>
        <p:txBody>
          <a:bodyPr vert="horz" lIns="91440" tIns="45720" rIns="91440" bIns="45720" rtlCol="0" anchor="ctr"/>
          <a:lstStyle>
            <a:defPPr>
              <a:defRPr lang="en-US"/>
            </a:defPPr>
            <a:lvl1pPr marL="0" algn="ctr" defTabSz="457200" rtl="0" eaLnBrk="1" latinLnBrk="0" hangingPunct="1">
              <a:defRPr sz="10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3CAF254-72B9-406C-9E86-C9D983240C82}" type="slidenum">
              <a:rPr lang="en-US" smtClean="0"/>
              <a:pPr/>
              <a:t>‹#›</a:t>
            </a:fld>
            <a:endParaRPr lang="en-US"/>
          </a:p>
        </p:txBody>
      </p:sp>
      <p:sp>
        <p:nvSpPr>
          <p:cNvPr id="2" name="Footer Placeholder 1">
            <a:extLst>
              <a:ext uri="{FF2B5EF4-FFF2-40B4-BE49-F238E27FC236}">
                <a16:creationId xmlns:a16="http://schemas.microsoft.com/office/drawing/2014/main" id="{5120B321-D1E6-4A44-B2B2-BA4FB2F5C4E4}"/>
              </a:ext>
            </a:extLst>
          </p:cNvPr>
          <p:cNvSpPr>
            <a:spLocks noGrp="1"/>
          </p:cNvSpPr>
          <p:nvPr>
            <p:ph type="ftr" sz="quarter" idx="12"/>
          </p:nvPr>
        </p:nvSpPr>
        <p:spPr>
          <a:xfrm>
            <a:off x="406400" y="6107747"/>
            <a:ext cx="4114800" cy="365125"/>
          </a:xfrm>
          <a:prstGeom prst="rect">
            <a:avLst/>
          </a:prstGeom>
        </p:spPr>
        <p:txBody>
          <a:bodyPr vert="horz" lIns="91440" tIns="45720" rIns="91440" bIns="45720" rtlCol="0" anchor="ctr"/>
          <a:lstStyle>
            <a:defPPr>
              <a:defRPr lang="en-US"/>
            </a:defPPr>
            <a:lvl1pPr marL="0" algn="l" defTabSz="457200" rtl="0" eaLnBrk="1" latinLnBrk="0" hangingPunct="1">
              <a:defRPr sz="10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t>Georgia Department of Community Affairs</a:t>
            </a:r>
          </a:p>
        </p:txBody>
      </p:sp>
    </p:spTree>
    <p:extLst>
      <p:ext uri="{BB962C8B-B14F-4D97-AF65-F5344CB8AC3E}">
        <p14:creationId xmlns:p14="http://schemas.microsoft.com/office/powerpoint/2010/main" val="19983134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4_Title Slide">
    <p:bg>
      <p:bgRef idx="1001">
        <a:schemeClr val="bg2"/>
      </p:bgRef>
    </p:bg>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6335" y="5162550"/>
            <a:ext cx="3770918" cy="781050"/>
          </a:xfrm>
          <a:prstGeom prst="rect">
            <a:avLst/>
          </a:prstGeom>
        </p:spPr>
      </p:pic>
      <p:sp>
        <p:nvSpPr>
          <p:cNvPr id="7" name="Rectangle 6"/>
          <p:cNvSpPr/>
          <p:nvPr/>
        </p:nvSpPr>
        <p:spPr bwMode="white">
          <a:xfrm>
            <a:off x="0" y="5971032"/>
            <a:ext cx="12188825"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799"/>
          </a:p>
        </p:txBody>
      </p:sp>
      <p:sp>
        <p:nvSpPr>
          <p:cNvPr id="10" name="Rectangle 9"/>
          <p:cNvSpPr/>
          <p:nvPr/>
        </p:nvSpPr>
        <p:spPr>
          <a:xfrm>
            <a:off x="89131" y="6044184"/>
            <a:ext cx="2998451"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999"/>
          </a:p>
        </p:txBody>
      </p:sp>
      <p:sp>
        <p:nvSpPr>
          <p:cNvPr id="11" name="Rectangle 10"/>
          <p:cNvSpPr/>
          <p:nvPr/>
        </p:nvSpPr>
        <p:spPr>
          <a:xfrm>
            <a:off x="3144717" y="6044184"/>
            <a:ext cx="904410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799"/>
          </a:p>
        </p:txBody>
      </p:sp>
      <p:sp>
        <p:nvSpPr>
          <p:cNvPr id="9" name="Subtitle 8"/>
          <p:cNvSpPr>
            <a:spLocks noGrp="1"/>
          </p:cNvSpPr>
          <p:nvPr>
            <p:ph type="subTitle" idx="1" hasCustomPrompt="1"/>
          </p:nvPr>
        </p:nvSpPr>
        <p:spPr>
          <a:xfrm>
            <a:off x="3148780" y="6050037"/>
            <a:ext cx="8938472" cy="685800"/>
          </a:xfrm>
        </p:spPr>
        <p:txBody>
          <a:bodyPr anchor="ctr">
            <a:normAutofit/>
          </a:bodyPr>
          <a:lstStyle>
            <a:lvl1pPr marL="0" indent="0" algn="l">
              <a:buNone/>
              <a:defRPr sz="2599" baseline="0">
                <a:solidFill>
                  <a:schemeClr val="tx1"/>
                </a:solidFill>
              </a:defRPr>
            </a:lvl1pPr>
            <a:lvl2pPr marL="457063" indent="0" algn="ctr">
              <a:buNone/>
            </a:lvl2pPr>
            <a:lvl3pPr marL="914126" indent="0" algn="ctr">
              <a:buNone/>
            </a:lvl3pPr>
            <a:lvl4pPr marL="1371189" indent="0" algn="ctr">
              <a:buNone/>
            </a:lvl4pPr>
            <a:lvl5pPr marL="1828251" indent="0" algn="ctr">
              <a:buNone/>
            </a:lvl5pPr>
            <a:lvl6pPr marL="2285314" indent="0" algn="ctr">
              <a:buNone/>
            </a:lvl6pPr>
            <a:lvl7pPr marL="2742377" indent="0" algn="ctr">
              <a:buNone/>
            </a:lvl7pPr>
            <a:lvl8pPr marL="3199440" indent="0" algn="ctr">
              <a:buNone/>
            </a:lvl8pPr>
            <a:lvl9pPr marL="3656503" indent="0" algn="ctr">
              <a:buNone/>
            </a:lvl9pPr>
          </a:lstStyle>
          <a:p>
            <a:r>
              <a:rPr kumimoji="0" lang="en-US"/>
              <a:t>Click to add speaker name &amp; title</a:t>
            </a:r>
          </a:p>
        </p:txBody>
      </p:sp>
      <p:sp>
        <p:nvSpPr>
          <p:cNvPr id="3" name="Text Placeholder 2"/>
          <p:cNvSpPr>
            <a:spLocks noGrp="1"/>
          </p:cNvSpPr>
          <p:nvPr>
            <p:ph type="body" sz="quarter" idx="10" hasCustomPrompt="1"/>
          </p:nvPr>
        </p:nvSpPr>
        <p:spPr>
          <a:xfrm>
            <a:off x="89131" y="6043616"/>
            <a:ext cx="2998451" cy="714375"/>
          </a:xfrm>
        </p:spPr>
        <p:txBody>
          <a:bodyPr anchor="ctr">
            <a:normAutofit/>
          </a:bodyPr>
          <a:lstStyle>
            <a:lvl1pPr>
              <a:defRPr sz="1999">
                <a:solidFill>
                  <a:schemeClr val="tx1"/>
                </a:solidFill>
              </a:defRPr>
            </a:lvl1pPr>
          </a:lstStyle>
          <a:p>
            <a:pPr lvl="0"/>
            <a:r>
              <a:rPr lang="en-US"/>
              <a:t>Click to add date</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1499" y="990600"/>
            <a:ext cx="11955754" cy="3906518"/>
          </a:xfrm>
          <a:prstGeom prst="rect">
            <a:avLst/>
          </a:prstGeom>
        </p:spPr>
      </p:pic>
    </p:spTree>
    <p:extLst>
      <p:ext uri="{BB962C8B-B14F-4D97-AF65-F5344CB8AC3E}">
        <p14:creationId xmlns:p14="http://schemas.microsoft.com/office/powerpoint/2010/main" val="2763573471"/>
      </p:ext>
    </p:extLst>
  </p:cSld>
  <p:clrMapOvr>
    <a:overrideClrMapping bg1="dk1" tx1="lt1" bg2="dk2" tx2="lt2" accent1="accent1" accent2="accent2" accent3="accent3" accent4="accent4" accent5="accent5" accent6="accent6" hlink="hlink" folHlink="folHlink"/>
  </p:clrMapOvr>
  <p:transition spd="med">
    <p:fade/>
  </p:transition>
  <p:extLst>
    <p:ext uri="{DCECCB84-F9BA-43D5-87BE-67443E8EF086}">
      <p15:sldGuideLst xmlns:p15="http://schemas.microsoft.com/office/powerpoint/2012/main">
        <p15:guide id="1" orient="horz" pos="3744">
          <p15:clr>
            <a:srgbClr val="FBAE40"/>
          </p15:clr>
        </p15:guide>
        <p15:guide id="2" pos="5509">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764DE79-268F-4C1A-8933-263129D2AF90}" type="datetimeFigureOut">
              <a:rPr lang="en-US" dirty="0"/>
              <a:t>9/25/2026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44713355"/>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7982" y="550190"/>
            <a:ext cx="10512862" cy="114049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7982" y="1825625"/>
            <a:ext cx="10512862"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Footer Placeholder 4">
            <a:extLst>
              <a:ext uri="{FF2B5EF4-FFF2-40B4-BE49-F238E27FC236}">
                <a16:creationId xmlns:a16="http://schemas.microsoft.com/office/drawing/2014/main" id="{4D89082D-1B13-4B68-898C-FF602334F68C}"/>
              </a:ext>
            </a:extLst>
          </p:cNvPr>
          <p:cNvSpPr txBox="1">
            <a:spLocks/>
          </p:cNvSpPr>
          <p:nvPr userDrawn="1"/>
        </p:nvSpPr>
        <p:spPr>
          <a:xfrm>
            <a:off x="623215" y="6107753"/>
            <a:ext cx="4113728" cy="365125"/>
          </a:xfrm>
          <a:prstGeom prst="rect">
            <a:avLst/>
          </a:prstGeom>
        </p:spPr>
        <p:txBody>
          <a:bodyPr vert="horz" lIns="91416" tIns="45708" rIns="91416" bIns="45708" rtlCol="0" anchor="ctr"/>
          <a:lstStyle>
            <a:defPPr>
              <a:defRPr lang="en-US"/>
            </a:defPPr>
            <a:lvl1pPr marL="0" algn="l" defTabSz="457200" rtl="0" eaLnBrk="1" latinLnBrk="0" hangingPunct="1">
              <a:defRPr sz="75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750">
                <a:solidFill>
                  <a:schemeClr val="tx1"/>
                </a:solidFill>
              </a:rPr>
              <a:t>Georgia Department of Community Affairs</a:t>
            </a:r>
          </a:p>
        </p:txBody>
      </p:sp>
      <p:sp>
        <p:nvSpPr>
          <p:cNvPr id="15" name="Slide Number Placeholder 5">
            <a:extLst>
              <a:ext uri="{FF2B5EF4-FFF2-40B4-BE49-F238E27FC236}">
                <a16:creationId xmlns:a16="http://schemas.microsoft.com/office/drawing/2014/main" id="{726A88FF-AE87-4DB5-8ADF-1135E6A7A937}"/>
              </a:ext>
            </a:extLst>
          </p:cNvPr>
          <p:cNvSpPr txBox="1">
            <a:spLocks/>
          </p:cNvSpPr>
          <p:nvPr userDrawn="1"/>
        </p:nvSpPr>
        <p:spPr>
          <a:xfrm>
            <a:off x="11046123" y="5949798"/>
            <a:ext cx="609441" cy="681037"/>
          </a:xfrm>
          <a:prstGeom prst="rect">
            <a:avLst/>
          </a:prstGeom>
        </p:spPr>
        <p:txBody>
          <a:bodyPr vert="horz" lIns="91416" tIns="45708" rIns="91416" bIns="45708" rtlCol="0" anchor="ctr"/>
          <a:lstStyle>
            <a:defPPr>
              <a:defRPr lang="en-US"/>
            </a:defPPr>
            <a:lvl1pPr marL="0" algn="ctr" defTabSz="457200" rtl="0" eaLnBrk="1" latinLnBrk="0" hangingPunct="1">
              <a:defRPr sz="75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3CAF254-72B9-406C-9E86-C9D983240C82}" type="slidenum">
              <a:rPr lang="en-US" sz="750" smtClean="0">
                <a:solidFill>
                  <a:schemeClr val="tx1"/>
                </a:solidFill>
              </a:rPr>
              <a:pPr/>
              <a:t>‹#›</a:t>
            </a:fld>
            <a:endParaRPr lang="en-US" sz="750">
              <a:solidFill>
                <a:schemeClr val="tx1"/>
              </a:solidFill>
            </a:endParaRPr>
          </a:p>
        </p:txBody>
      </p:sp>
      <p:pic>
        <p:nvPicPr>
          <p:cNvPr id="6" name="Picture 5" descr="A picture containing text&#10;&#10;Description automatically generated">
            <a:extLst>
              <a:ext uri="{FF2B5EF4-FFF2-40B4-BE49-F238E27FC236}">
                <a16:creationId xmlns:a16="http://schemas.microsoft.com/office/drawing/2014/main" id="{D09BA64D-D7D2-3E3F-444F-9D6D6D09C073}"/>
              </a:ext>
            </a:extLst>
          </p:cNvPr>
          <p:cNvPicPr>
            <a:picLocks noChangeAspect="1"/>
          </p:cNvPicPr>
          <p:nvPr userDrawn="1"/>
        </p:nvPicPr>
        <p:blipFill>
          <a:blip r:embed="rId27">
            <a:extLst>
              <a:ext uri="{28A0092B-C50C-407E-A947-70E740481C1C}">
                <a14:useLocalDpi xmlns:a14="http://schemas.microsoft.com/office/drawing/2010/main" val="0"/>
              </a:ext>
            </a:extLst>
          </a:blip>
          <a:stretch>
            <a:fillRect/>
          </a:stretch>
        </p:blipFill>
        <p:spPr>
          <a:xfrm>
            <a:off x="1524" y="0"/>
            <a:ext cx="12188952" cy="6858000"/>
          </a:xfrm>
          <a:prstGeom prst="rect">
            <a:avLst/>
          </a:prstGeom>
        </p:spPr>
      </p:pic>
    </p:spTree>
    <p:extLst>
      <p:ext uri="{BB962C8B-B14F-4D97-AF65-F5344CB8AC3E}">
        <p14:creationId xmlns:p14="http://schemas.microsoft.com/office/powerpoint/2010/main" val="3338399655"/>
      </p:ext>
    </p:extLst>
  </p:cSld>
  <p:clrMap bg1="lt1" tx1="dk1" bg2="lt2" tx2="dk2" accent1="accent1" accent2="accent2" accent3="accent3" accent4="accent4" accent5="accent5" accent6="accent6" hlink="hlink" folHlink="folHlink"/>
  <p:sldLayoutIdLst>
    <p:sldLayoutId id="2147483736"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 id="2147483713" r:id="rId16"/>
    <p:sldLayoutId id="2147483714" r:id="rId17"/>
    <p:sldLayoutId id="2147483715" r:id="rId18"/>
    <p:sldLayoutId id="2147483716" r:id="rId19"/>
    <p:sldLayoutId id="2147483717" r:id="rId20"/>
    <p:sldLayoutId id="2147483718" r:id="rId21"/>
    <p:sldLayoutId id="2147483719" r:id="rId22"/>
    <p:sldLayoutId id="2147483735" r:id="rId23"/>
    <p:sldLayoutId id="2147483720" r:id="rId24"/>
    <p:sldLayoutId id="2147483721" r:id="rId25"/>
  </p:sldLayoutIdLst>
  <p:hf hdr="0" dt="0"/>
  <p:txStyles>
    <p:titleStyle>
      <a:lvl1pPr algn="l" defTabSz="914126" rtl="0" eaLnBrk="1" latinLnBrk="0" hangingPunct="1">
        <a:lnSpc>
          <a:spcPct val="90000"/>
        </a:lnSpc>
        <a:spcBef>
          <a:spcPct val="0"/>
        </a:spcBef>
        <a:buNone/>
        <a:defRPr sz="3599" b="1" kern="1200">
          <a:solidFill>
            <a:schemeClr val="tx1"/>
          </a:solidFill>
          <a:latin typeface="+mj-lt"/>
          <a:ea typeface="+mj-ea"/>
          <a:cs typeface="+mj-cs"/>
        </a:defRPr>
      </a:lvl1pPr>
    </p:titleStyle>
    <p:bodyStyle>
      <a:lvl1pPr marL="228531" indent="-228531" algn="l" defTabSz="914126" rtl="0" eaLnBrk="1" latinLnBrk="0" hangingPunct="1">
        <a:lnSpc>
          <a:spcPct val="90000"/>
        </a:lnSpc>
        <a:spcBef>
          <a:spcPts val="1000"/>
        </a:spcBef>
        <a:buClr>
          <a:schemeClr val="accent1"/>
        </a:buClr>
        <a:buFont typeface="Arial" panose="020B0604020202020204" pitchFamily="34" charset="0"/>
        <a:buChar char="•"/>
        <a:defRPr sz="1999" kern="1200">
          <a:solidFill>
            <a:schemeClr val="tx1"/>
          </a:solidFill>
          <a:latin typeface="+mn-lt"/>
          <a:ea typeface="+mn-ea"/>
          <a:cs typeface="+mn-cs"/>
        </a:defRPr>
      </a:lvl1pPr>
      <a:lvl2pPr marL="685594" indent="-228531" algn="l" defTabSz="914126" rtl="0" eaLnBrk="1" latinLnBrk="0" hangingPunct="1">
        <a:lnSpc>
          <a:spcPct val="90000"/>
        </a:lnSpc>
        <a:spcBef>
          <a:spcPts val="500"/>
        </a:spcBef>
        <a:buClr>
          <a:schemeClr val="accent1"/>
        </a:buClr>
        <a:buFont typeface="Arial" panose="020B0604020202020204" pitchFamily="34" charset="0"/>
        <a:buChar char="•"/>
        <a:defRPr sz="1799" kern="1200">
          <a:solidFill>
            <a:schemeClr val="tx1"/>
          </a:solidFill>
          <a:latin typeface="+mn-lt"/>
          <a:ea typeface="+mn-ea"/>
          <a:cs typeface="+mn-cs"/>
        </a:defRPr>
      </a:lvl2pPr>
      <a:lvl3pPr marL="1142657" indent="-228531" algn="l" defTabSz="914126" rtl="0" eaLnBrk="1" latinLnBrk="0" hangingPunct="1">
        <a:lnSpc>
          <a:spcPct val="90000"/>
        </a:lnSpc>
        <a:spcBef>
          <a:spcPts val="500"/>
        </a:spcBef>
        <a:buClr>
          <a:schemeClr val="accent1"/>
        </a:buClr>
        <a:buFont typeface="Arial" panose="020B0604020202020204" pitchFamily="34" charset="0"/>
        <a:buChar char="•"/>
        <a:defRPr sz="1600" kern="1200">
          <a:solidFill>
            <a:schemeClr val="tx1"/>
          </a:solidFill>
          <a:latin typeface="+mn-lt"/>
          <a:ea typeface="+mn-ea"/>
          <a:cs typeface="+mn-cs"/>
        </a:defRPr>
      </a:lvl3pPr>
      <a:lvl4pPr marL="1599720" indent="-228531" algn="l" defTabSz="914126" rtl="0" eaLnBrk="1" latinLnBrk="0" hangingPunct="1">
        <a:lnSpc>
          <a:spcPct val="90000"/>
        </a:lnSpc>
        <a:spcBef>
          <a:spcPts val="500"/>
        </a:spcBef>
        <a:buClr>
          <a:schemeClr val="accent1"/>
        </a:buClr>
        <a:buFont typeface="Arial" panose="020B0604020202020204" pitchFamily="34" charset="0"/>
        <a:buChar char="•"/>
        <a:defRPr sz="1400" kern="1200">
          <a:solidFill>
            <a:schemeClr val="tx1"/>
          </a:solidFill>
          <a:latin typeface="+mn-lt"/>
          <a:ea typeface="+mn-ea"/>
          <a:cs typeface="+mn-cs"/>
        </a:defRPr>
      </a:lvl4pPr>
      <a:lvl5pPr marL="2056783" indent="-228531" algn="l" defTabSz="914126" rtl="0" eaLnBrk="1" latinLnBrk="0" hangingPunct="1">
        <a:lnSpc>
          <a:spcPct val="90000"/>
        </a:lnSpc>
        <a:spcBef>
          <a:spcPts val="500"/>
        </a:spcBef>
        <a:buClr>
          <a:schemeClr val="accent1"/>
        </a:buClr>
        <a:buFont typeface="Arial" panose="020B0604020202020204" pitchFamily="34" charset="0"/>
        <a:buChar char="•"/>
        <a:defRPr sz="1200" kern="1200">
          <a:solidFill>
            <a:schemeClr val="tx1"/>
          </a:solidFill>
          <a:latin typeface="+mn-lt"/>
          <a:ea typeface="+mn-ea"/>
          <a:cs typeface="+mn-cs"/>
        </a:defRPr>
      </a:lvl5pPr>
      <a:lvl6pPr marL="2513846"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908"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7971"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5034"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p:bodyStyle>
    <p:otherStyle>
      <a:defPPr>
        <a:defRPr lang="en-US"/>
      </a:defPPr>
      <a:lvl1pPr marL="0" algn="l" defTabSz="914126" rtl="0" eaLnBrk="1" latinLnBrk="0" hangingPunct="1">
        <a:defRPr sz="1799" kern="1200">
          <a:solidFill>
            <a:schemeClr val="tx1"/>
          </a:solidFill>
          <a:latin typeface="+mn-lt"/>
          <a:ea typeface="+mn-ea"/>
          <a:cs typeface="+mn-cs"/>
        </a:defRPr>
      </a:lvl1pPr>
      <a:lvl2pPr marL="457063" algn="l" defTabSz="914126" rtl="0" eaLnBrk="1" latinLnBrk="0" hangingPunct="1">
        <a:defRPr sz="1799" kern="1200">
          <a:solidFill>
            <a:schemeClr val="tx1"/>
          </a:solidFill>
          <a:latin typeface="+mn-lt"/>
          <a:ea typeface="+mn-ea"/>
          <a:cs typeface="+mn-cs"/>
        </a:defRPr>
      </a:lvl2pPr>
      <a:lvl3pPr marL="914126" algn="l" defTabSz="914126" rtl="0" eaLnBrk="1" latinLnBrk="0" hangingPunct="1">
        <a:defRPr sz="1799" kern="1200">
          <a:solidFill>
            <a:schemeClr val="tx1"/>
          </a:solidFill>
          <a:latin typeface="+mn-lt"/>
          <a:ea typeface="+mn-ea"/>
          <a:cs typeface="+mn-cs"/>
        </a:defRPr>
      </a:lvl3pPr>
      <a:lvl4pPr marL="1371189" algn="l" defTabSz="914126" rtl="0" eaLnBrk="1" latinLnBrk="0" hangingPunct="1">
        <a:defRPr sz="1799" kern="1200">
          <a:solidFill>
            <a:schemeClr val="tx1"/>
          </a:solidFill>
          <a:latin typeface="+mn-lt"/>
          <a:ea typeface="+mn-ea"/>
          <a:cs typeface="+mn-cs"/>
        </a:defRPr>
      </a:lvl4pPr>
      <a:lvl5pPr marL="1828251" algn="l" defTabSz="914126" rtl="0" eaLnBrk="1" latinLnBrk="0" hangingPunct="1">
        <a:defRPr sz="1799" kern="1200">
          <a:solidFill>
            <a:schemeClr val="tx1"/>
          </a:solidFill>
          <a:latin typeface="+mn-lt"/>
          <a:ea typeface="+mn-ea"/>
          <a:cs typeface="+mn-cs"/>
        </a:defRPr>
      </a:lvl5pPr>
      <a:lvl6pPr marL="2285314" algn="l" defTabSz="914126" rtl="0" eaLnBrk="1" latinLnBrk="0" hangingPunct="1">
        <a:defRPr sz="1799" kern="1200">
          <a:solidFill>
            <a:schemeClr val="tx1"/>
          </a:solidFill>
          <a:latin typeface="+mn-lt"/>
          <a:ea typeface="+mn-ea"/>
          <a:cs typeface="+mn-cs"/>
        </a:defRPr>
      </a:lvl6pPr>
      <a:lvl7pPr marL="2742377" algn="l" defTabSz="914126" rtl="0" eaLnBrk="1" latinLnBrk="0" hangingPunct="1">
        <a:defRPr sz="1799" kern="1200">
          <a:solidFill>
            <a:schemeClr val="tx1"/>
          </a:solidFill>
          <a:latin typeface="+mn-lt"/>
          <a:ea typeface="+mn-ea"/>
          <a:cs typeface="+mn-cs"/>
        </a:defRPr>
      </a:lvl7pPr>
      <a:lvl8pPr marL="3199440" algn="l" defTabSz="914126" rtl="0" eaLnBrk="1" latinLnBrk="0" hangingPunct="1">
        <a:defRPr sz="1799" kern="1200">
          <a:solidFill>
            <a:schemeClr val="tx1"/>
          </a:solidFill>
          <a:latin typeface="+mn-lt"/>
          <a:ea typeface="+mn-ea"/>
          <a:cs typeface="+mn-cs"/>
        </a:defRPr>
      </a:lvl8pPr>
      <a:lvl9pPr marL="3656503" algn="l" defTabSz="914126" rtl="0" eaLnBrk="1" latinLnBrk="0" hangingPunct="1">
        <a:defRPr sz="17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1.xml"/><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slideLayout" Target="../slideLayouts/slideLayout2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4.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notesSlide" Target="../notesSlides/notesSlide3.xml"/><Relationship Id="rId1" Type="http://schemas.openxmlformats.org/officeDocument/2006/relationships/slideLayout" Target="../slideLayouts/slideLayout2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2.xml"/><Relationship Id="rId5" Type="http://schemas.openxmlformats.org/officeDocument/2006/relationships/image" Target="../media/image17.png"/><Relationship Id="rId4" Type="http://schemas.openxmlformats.org/officeDocument/2006/relationships/image" Target="../media/image16.jpeg"/></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2.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3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2.xml"/></Relationships>
</file>

<file path=ppt/slides/_rels/slide39.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image" Target="../media/image26.png"/><Relationship Id="rId7" Type="http://schemas.openxmlformats.org/officeDocument/2006/relationships/image" Target="../media/image30.jpeg"/><Relationship Id="rId2" Type="http://schemas.openxmlformats.org/officeDocument/2006/relationships/image" Target="../media/image25.png"/><Relationship Id="rId1" Type="http://schemas.openxmlformats.org/officeDocument/2006/relationships/slideLayout" Target="../slideLayouts/slideLayout22.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40.xml.rels><?xml version="1.0" encoding="UTF-8" standalone="yes"?>
<Relationships xmlns="http://schemas.openxmlformats.org/package/2006/relationships"><Relationship Id="rId2" Type="http://schemas.openxmlformats.org/officeDocument/2006/relationships/hyperlink" Target="mailto:glenn.misner@dca.ga.gov" TargetMode="External"/><Relationship Id="rId1" Type="http://schemas.openxmlformats.org/officeDocument/2006/relationships/slideLayout" Target="../slideLayouts/slideLayout2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road with a sign over it&#10;&#10;AI-generated content may be incorrect.">
            <a:extLst>
              <a:ext uri="{FF2B5EF4-FFF2-40B4-BE49-F238E27FC236}">
                <a16:creationId xmlns:a16="http://schemas.microsoft.com/office/drawing/2014/main" id="{50E5D574-4BCC-BFC4-C5F6-25A9BDDB0E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944" y="346076"/>
            <a:ext cx="10326185" cy="5904515"/>
          </a:xfrm>
          <a:prstGeom prst="rect">
            <a:avLst/>
          </a:prstGeom>
        </p:spPr>
      </p:pic>
    </p:spTree>
    <p:extLst>
      <p:ext uri="{BB962C8B-B14F-4D97-AF65-F5344CB8AC3E}">
        <p14:creationId xmlns:p14="http://schemas.microsoft.com/office/powerpoint/2010/main" val="26111926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F43B91-7743-4DC3-ECD7-EFC5E92EED39}"/>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C361769D-DB74-5FA4-C01C-157883872C98}"/>
              </a:ext>
            </a:extLst>
          </p:cNvPr>
          <p:cNvSpPr>
            <a:spLocks noGrp="1"/>
          </p:cNvSpPr>
          <p:nvPr>
            <p:ph type="body" sz="quarter" idx="13"/>
          </p:nvPr>
        </p:nvSpPr>
        <p:spPr>
          <a:xfrm>
            <a:off x="1524000" y="2270249"/>
            <a:ext cx="9142412" cy="3657600"/>
          </a:xfrm>
        </p:spPr>
        <p:txBody>
          <a:bodyPr/>
          <a:lstStyle/>
          <a:p>
            <a:pPr>
              <a:spcAft>
                <a:spcPts val="2400"/>
              </a:spcAft>
            </a:pPr>
            <a:r>
              <a:rPr lang="en-US" dirty="0"/>
              <a:t>FY2027 CDBG Summit Revitalization Area Strategy</a:t>
            </a:r>
            <a:endParaRPr lang="en-US" spc="134" dirty="0">
              <a:latin typeface="Gotham 1 Bold"/>
              <a:ea typeface="Gotham 1 Bold"/>
              <a:cs typeface="Gotham 1 Bold"/>
              <a:sym typeface="Gotham 1 Bold"/>
            </a:endParaRPr>
          </a:p>
        </p:txBody>
      </p:sp>
    </p:spTree>
    <p:extLst>
      <p:ext uri="{BB962C8B-B14F-4D97-AF65-F5344CB8AC3E}">
        <p14:creationId xmlns:p14="http://schemas.microsoft.com/office/powerpoint/2010/main" val="28778682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09258" y="305613"/>
            <a:ext cx="11322486" cy="2361783"/>
          </a:xfrm>
        </p:spPr>
        <p:txBody>
          <a:bodyPr>
            <a:normAutofit fontScale="90000"/>
          </a:bodyPr>
          <a:lstStyle/>
          <a:p>
            <a:r>
              <a:rPr lang="en-US" sz="4000" u="sng" dirty="0"/>
              <a:t>R</a:t>
            </a:r>
            <a:r>
              <a:rPr lang="en-US" sz="4000" dirty="0"/>
              <a:t>evitalization </a:t>
            </a:r>
            <a:r>
              <a:rPr lang="en-US" sz="4000" u="sng" dirty="0"/>
              <a:t>A</a:t>
            </a:r>
            <a:r>
              <a:rPr lang="en-US" sz="4000" dirty="0"/>
              <a:t>rea </a:t>
            </a:r>
            <a:r>
              <a:rPr lang="en-US" sz="4000" u="sng" dirty="0"/>
              <a:t>S</a:t>
            </a:r>
            <a:r>
              <a:rPr lang="en-US" sz="4000" dirty="0"/>
              <a:t>trategies</a:t>
            </a:r>
            <a:br>
              <a:rPr lang="en-US" dirty="0"/>
            </a:br>
            <a:br>
              <a:rPr lang="en-US" dirty="0"/>
            </a:br>
            <a:r>
              <a:rPr lang="en-US" sz="3999" dirty="0"/>
              <a:t>RAS designation is for 3 years</a:t>
            </a:r>
            <a:br>
              <a:rPr lang="en-US" sz="3999" b="0" dirty="0"/>
            </a:br>
            <a:r>
              <a:rPr lang="en-US" b="0" dirty="0"/>
              <a:t>Successful applicants are rewarded for </a:t>
            </a:r>
            <a:r>
              <a:rPr lang="en-US" b="0" i="1" dirty="0"/>
              <a:t>local</a:t>
            </a:r>
            <a:r>
              <a:rPr lang="en-US" b="0" dirty="0"/>
              <a:t> efforts demonstrating:</a:t>
            </a:r>
          </a:p>
        </p:txBody>
      </p:sp>
      <p:sp>
        <p:nvSpPr>
          <p:cNvPr id="4099" name="Rectangle 3"/>
          <p:cNvSpPr>
            <a:spLocks noGrp="1" noChangeArrowheads="1"/>
          </p:cNvSpPr>
          <p:nvPr>
            <p:ph idx="1"/>
          </p:nvPr>
        </p:nvSpPr>
        <p:spPr>
          <a:xfrm>
            <a:off x="4470084" y="2667396"/>
            <a:ext cx="7004924" cy="3731856"/>
          </a:xfrm>
        </p:spPr>
        <p:txBody>
          <a:bodyPr/>
          <a:lstStyle/>
          <a:p>
            <a:pPr>
              <a:lnSpc>
                <a:spcPct val="90000"/>
              </a:lnSpc>
            </a:pPr>
            <a:r>
              <a:rPr lang="en-US" b="0"/>
              <a:t>Long-term vision for the area</a:t>
            </a:r>
          </a:p>
          <a:p>
            <a:pPr>
              <a:lnSpc>
                <a:spcPct val="90000"/>
              </a:lnSpc>
            </a:pPr>
            <a:r>
              <a:rPr lang="en-US" b="0"/>
              <a:t>Well-defined area that includes comprehensive revitalization activities</a:t>
            </a:r>
          </a:p>
          <a:p>
            <a:pPr>
              <a:lnSpc>
                <a:spcPct val="90000"/>
              </a:lnSpc>
            </a:pPr>
            <a:r>
              <a:rPr lang="en-US" b="0"/>
              <a:t>Grassroots involvement from area residents</a:t>
            </a:r>
          </a:p>
          <a:p>
            <a:pPr>
              <a:lnSpc>
                <a:spcPct val="90000"/>
              </a:lnSpc>
            </a:pPr>
            <a:r>
              <a:rPr lang="en-US" b="0"/>
              <a:t>Commitment from other funding partners</a:t>
            </a:r>
          </a:p>
          <a:p>
            <a:pPr>
              <a:lnSpc>
                <a:spcPct val="90000"/>
              </a:lnSpc>
            </a:pPr>
            <a:r>
              <a:rPr lang="en-US" b="0"/>
              <a:t>Documented commitment from funders and stakeholders</a:t>
            </a:r>
          </a:p>
          <a:p>
            <a:pPr>
              <a:lnSpc>
                <a:spcPct val="90000"/>
              </a:lnSpc>
            </a:pPr>
            <a:endParaRPr lang="en-US" b="0"/>
          </a:p>
        </p:txBody>
      </p:sp>
      <p:pic>
        <p:nvPicPr>
          <p:cNvPr id="4100" name="Picture 5" descr="C:\Documents and Settings\maryalice.applegate\Local Settings\Temporary Internet Files\Content.IE5\1BFE5XUR\MC900237242[1].WMF"/>
          <p:cNvPicPr>
            <a:picLocks noChangeAspect="1" noChangeArrowheads="1"/>
          </p:cNvPicPr>
          <p:nvPr/>
        </p:nvPicPr>
        <p:blipFill>
          <a:blip r:embed="rId3" cstate="print"/>
          <a:srcRect/>
          <a:stretch>
            <a:fillRect/>
          </a:stretch>
        </p:blipFill>
        <p:spPr bwMode="auto">
          <a:xfrm>
            <a:off x="409257" y="2823030"/>
            <a:ext cx="3674399" cy="3652384"/>
          </a:xfrm>
          <a:prstGeom prst="rect">
            <a:avLst/>
          </a:prstGeom>
          <a:noFill/>
          <a:ln w="9525">
            <a:noFill/>
            <a:miter lim="800000"/>
            <a:headEnd/>
            <a:tailEnd/>
          </a:ln>
        </p:spPr>
      </p:pic>
    </p:spTree>
    <p:extLst>
      <p:ext uri="{BB962C8B-B14F-4D97-AF65-F5344CB8AC3E}">
        <p14:creationId xmlns:p14="http://schemas.microsoft.com/office/powerpoint/2010/main" val="1052813356"/>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66610-A29F-AFC1-8A9B-765B3268B8FE}"/>
              </a:ext>
            </a:extLst>
          </p:cNvPr>
          <p:cNvSpPr>
            <a:spLocks noGrp="1"/>
          </p:cNvSpPr>
          <p:nvPr>
            <p:ph type="title"/>
          </p:nvPr>
        </p:nvSpPr>
        <p:spPr>
          <a:xfrm>
            <a:off x="782406" y="357860"/>
            <a:ext cx="10868369" cy="990600"/>
          </a:xfrm>
        </p:spPr>
        <p:txBody>
          <a:bodyPr/>
          <a:lstStyle/>
          <a:p>
            <a:r>
              <a:rPr lang="en-US" u="sng" dirty="0"/>
              <a:t>R</a:t>
            </a:r>
            <a:r>
              <a:rPr lang="en-US" dirty="0"/>
              <a:t>evitalization </a:t>
            </a:r>
            <a:r>
              <a:rPr lang="en-US" u="sng" dirty="0"/>
              <a:t>A</a:t>
            </a:r>
            <a:r>
              <a:rPr lang="en-US" dirty="0"/>
              <a:t>rea </a:t>
            </a:r>
            <a:r>
              <a:rPr lang="en-US" u="sng" dirty="0"/>
              <a:t>S</a:t>
            </a:r>
            <a:r>
              <a:rPr lang="en-US" dirty="0"/>
              <a:t>trategies</a:t>
            </a:r>
          </a:p>
        </p:txBody>
      </p:sp>
      <p:sp>
        <p:nvSpPr>
          <p:cNvPr id="7" name="Title 1">
            <a:extLst>
              <a:ext uri="{FF2B5EF4-FFF2-40B4-BE49-F238E27FC236}">
                <a16:creationId xmlns:a16="http://schemas.microsoft.com/office/drawing/2014/main" id="{B8B3775E-6881-6B48-4E39-73E46D4A44FF}"/>
              </a:ext>
            </a:extLst>
          </p:cNvPr>
          <p:cNvSpPr txBox="1">
            <a:spLocks/>
          </p:cNvSpPr>
          <p:nvPr/>
        </p:nvSpPr>
        <p:spPr>
          <a:xfrm>
            <a:off x="661643" y="1753037"/>
            <a:ext cx="10865539" cy="4875530"/>
          </a:xfrm>
          <a:prstGeom prst="rect">
            <a:avLst/>
          </a:prstGeom>
        </p:spPr>
        <p:txBody>
          <a:bodyPr vert="horz" anchor="ctr">
            <a:normAutofit/>
          </a:bodyPr>
          <a:lstStyle>
            <a:lvl1pPr algn="l" rtl="0" eaLnBrk="1" latinLnBrk="0" hangingPunct="1">
              <a:spcBef>
                <a:spcPct val="0"/>
              </a:spcBef>
              <a:buNone/>
              <a:defRPr kumimoji="0" sz="4400" kern="1200" baseline="0">
                <a:solidFill>
                  <a:schemeClr val="tx2"/>
                </a:solidFill>
                <a:latin typeface="+mj-lt"/>
                <a:ea typeface="+mj-ea"/>
                <a:cs typeface="+mj-cs"/>
              </a:defRPr>
            </a:lvl1pPr>
          </a:lstStyle>
          <a:p>
            <a:pPr defTabSz="914126"/>
            <a:endParaRPr lang="en-US" sz="4399">
              <a:solidFill>
                <a:srgbClr val="000000"/>
              </a:solidFill>
            </a:endParaRPr>
          </a:p>
        </p:txBody>
      </p:sp>
      <p:sp>
        <p:nvSpPr>
          <p:cNvPr id="8" name="Title 1">
            <a:extLst>
              <a:ext uri="{FF2B5EF4-FFF2-40B4-BE49-F238E27FC236}">
                <a16:creationId xmlns:a16="http://schemas.microsoft.com/office/drawing/2014/main" id="{EB61D3A8-B48B-2A74-F4B6-124EB5577BDD}"/>
              </a:ext>
            </a:extLst>
          </p:cNvPr>
          <p:cNvSpPr txBox="1">
            <a:spLocks/>
          </p:cNvSpPr>
          <p:nvPr/>
        </p:nvSpPr>
        <p:spPr>
          <a:xfrm>
            <a:off x="428315" y="1371600"/>
            <a:ext cx="11222460" cy="3661370"/>
          </a:xfrm>
          <a:prstGeom prst="rect">
            <a:avLst/>
          </a:prstGeom>
        </p:spPr>
        <p:txBody>
          <a:bodyPr vert="horz" anchor="t">
            <a:normAutofit/>
          </a:bodyPr>
          <a:lstStyle>
            <a:lvl1pPr algn="l" rtl="0" eaLnBrk="1" latinLnBrk="0" hangingPunct="1">
              <a:spcBef>
                <a:spcPct val="0"/>
              </a:spcBef>
              <a:buNone/>
              <a:defRPr kumimoji="0" sz="4400" kern="1200" baseline="0">
                <a:solidFill>
                  <a:schemeClr val="tx2"/>
                </a:solidFill>
                <a:latin typeface="+mj-lt"/>
                <a:ea typeface="+mj-ea"/>
                <a:cs typeface="+mj-cs"/>
              </a:defRPr>
            </a:lvl1pPr>
          </a:lstStyle>
          <a:p>
            <a:pPr defTabSz="914126"/>
            <a:r>
              <a:rPr lang="en-US" sz="2900" u="sng" dirty="0">
                <a:solidFill>
                  <a:srgbClr val="000000"/>
                </a:solidFill>
              </a:rPr>
              <a:t>Planning for the future-when designing the RAS area, keep in mind:</a:t>
            </a:r>
          </a:p>
          <a:p>
            <a:pPr defTabSz="914126"/>
            <a:endParaRPr lang="en-US" sz="3000" u="sng" dirty="0">
              <a:solidFill>
                <a:srgbClr val="000000"/>
              </a:solidFill>
            </a:endParaRPr>
          </a:p>
          <a:p>
            <a:pPr marL="319944" indent="-319944" defTabSz="914126">
              <a:lnSpc>
                <a:spcPct val="90000"/>
              </a:lnSpc>
              <a:spcBef>
                <a:spcPts val="700"/>
              </a:spcBef>
              <a:buClr>
                <a:schemeClr val="accent1"/>
              </a:buClr>
              <a:buSzPct val="70000"/>
              <a:buFont typeface="Wingdings" panose="05000000000000000000" pitchFamily="2" charset="2"/>
              <a:buChar char=""/>
              <a:defRPr/>
            </a:pPr>
            <a:r>
              <a:rPr lang="en-US" sz="3200" dirty="0">
                <a:solidFill>
                  <a:schemeClr val="tx1"/>
                </a:solidFill>
              </a:rPr>
              <a:t>DCA generally does </a:t>
            </a:r>
            <a:r>
              <a:rPr lang="en-US" sz="3200" b="1" dirty="0">
                <a:solidFill>
                  <a:schemeClr val="tx1"/>
                </a:solidFill>
              </a:rPr>
              <a:t>not</a:t>
            </a:r>
            <a:r>
              <a:rPr lang="en-US" sz="3200" dirty="0">
                <a:solidFill>
                  <a:schemeClr val="tx1"/>
                </a:solidFill>
              </a:rPr>
              <a:t> allow </a:t>
            </a:r>
            <a:r>
              <a:rPr lang="en-US" sz="3200" dirty="0">
                <a:solidFill>
                  <a:srgbClr val="000000"/>
                </a:solidFill>
              </a:rPr>
              <a:t>changes to the geography of the RAS Area during the 3 year designation term</a:t>
            </a:r>
          </a:p>
          <a:p>
            <a:pPr defTabSz="914126"/>
            <a:r>
              <a:rPr lang="en-US" sz="300" dirty="0">
                <a:solidFill>
                  <a:srgbClr val="8A7967"/>
                </a:solidFill>
              </a:rPr>
              <a:t>	</a:t>
            </a:r>
            <a:endParaRPr lang="en-US" sz="1600" dirty="0">
              <a:solidFill>
                <a:srgbClr val="000000"/>
              </a:solidFill>
            </a:endParaRPr>
          </a:p>
        </p:txBody>
      </p:sp>
      <p:sp>
        <p:nvSpPr>
          <p:cNvPr id="9" name="Title 1">
            <a:extLst>
              <a:ext uri="{FF2B5EF4-FFF2-40B4-BE49-F238E27FC236}">
                <a16:creationId xmlns:a16="http://schemas.microsoft.com/office/drawing/2014/main" id="{CB11BE37-3764-FF33-1141-BEA6E5800BDC}"/>
              </a:ext>
            </a:extLst>
          </p:cNvPr>
          <p:cNvSpPr txBox="1">
            <a:spLocks/>
          </p:cNvSpPr>
          <p:nvPr/>
        </p:nvSpPr>
        <p:spPr>
          <a:xfrm>
            <a:off x="4400082" y="3886081"/>
            <a:ext cx="6855820" cy="990342"/>
          </a:xfrm>
          <a:prstGeom prst="rect">
            <a:avLst/>
          </a:prstGeom>
        </p:spPr>
        <p:txBody>
          <a:bodyPr vert="horz" anchor="ctr">
            <a:normAutofit lnSpcReduction="10000"/>
          </a:bodyPr>
          <a:lstStyle>
            <a:lvl1pPr algn="l" rtl="0" eaLnBrk="1" latinLnBrk="0" hangingPunct="1">
              <a:spcBef>
                <a:spcPct val="0"/>
              </a:spcBef>
              <a:buNone/>
              <a:defRPr kumimoji="0" sz="4400" kern="1200" baseline="0">
                <a:solidFill>
                  <a:schemeClr val="tx2"/>
                </a:solidFill>
                <a:latin typeface="+mj-lt"/>
                <a:ea typeface="+mj-ea"/>
                <a:cs typeface="+mj-cs"/>
              </a:defRPr>
            </a:lvl1pPr>
          </a:lstStyle>
          <a:p>
            <a:pPr defTabSz="914126"/>
            <a:r>
              <a:rPr lang="en-US" sz="3199">
                <a:solidFill>
                  <a:srgbClr val="000000"/>
                </a:solidFill>
              </a:rPr>
              <a:t>Map your proposed area with future projects in mind!</a:t>
            </a:r>
          </a:p>
        </p:txBody>
      </p:sp>
      <p:pic>
        <p:nvPicPr>
          <p:cNvPr id="1026" name="Picture 2" descr="Back to the Future Delorean Time Machine Print - Etsy">
            <a:extLst>
              <a:ext uri="{FF2B5EF4-FFF2-40B4-BE49-F238E27FC236}">
                <a16:creationId xmlns:a16="http://schemas.microsoft.com/office/drawing/2014/main" id="{A36D4365-B297-E3D1-4FD6-B4FB6147EB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8883" y="4005114"/>
            <a:ext cx="2656783" cy="1723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4494917"/>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912812" y="457200"/>
            <a:ext cx="9144000" cy="1447423"/>
          </a:xfrm>
        </p:spPr>
        <p:txBody>
          <a:bodyPr>
            <a:normAutofit/>
          </a:bodyPr>
          <a:lstStyle/>
          <a:p>
            <a:r>
              <a:rPr lang="en-US" sz="3600" u="sng" dirty="0"/>
              <a:t>R</a:t>
            </a:r>
            <a:r>
              <a:rPr lang="en-US" sz="3600" dirty="0"/>
              <a:t>evitalization </a:t>
            </a:r>
            <a:r>
              <a:rPr lang="en-US" sz="3600" u="sng" dirty="0"/>
              <a:t>A</a:t>
            </a:r>
            <a:r>
              <a:rPr lang="en-US" sz="3600" dirty="0"/>
              <a:t>rea </a:t>
            </a:r>
            <a:r>
              <a:rPr lang="en-US" sz="3600" u="sng" dirty="0"/>
              <a:t>S</a:t>
            </a:r>
            <a:r>
              <a:rPr lang="en-US" sz="3600" dirty="0"/>
              <a:t>trategies</a:t>
            </a:r>
            <a:endParaRPr lang="en-US" sz="2000" dirty="0"/>
          </a:p>
        </p:txBody>
      </p:sp>
      <p:sp>
        <p:nvSpPr>
          <p:cNvPr id="4099" name="Rectangle 3"/>
          <p:cNvSpPr>
            <a:spLocks noGrp="1" noChangeArrowheads="1"/>
          </p:cNvSpPr>
          <p:nvPr>
            <p:ph idx="1"/>
          </p:nvPr>
        </p:nvSpPr>
        <p:spPr>
          <a:xfrm>
            <a:off x="912812" y="2057400"/>
            <a:ext cx="10789386" cy="3810000"/>
          </a:xfrm>
        </p:spPr>
        <p:txBody>
          <a:bodyPr>
            <a:normAutofit/>
          </a:bodyPr>
          <a:lstStyle/>
          <a:p>
            <a:pPr marL="0" indent="0">
              <a:lnSpc>
                <a:spcPct val="90000"/>
              </a:lnSpc>
              <a:buNone/>
            </a:pPr>
            <a:r>
              <a:rPr lang="en-US" sz="2400" b="0" dirty="0"/>
              <a:t>Application process and requirements – See RAS Application Manual</a:t>
            </a:r>
          </a:p>
          <a:p>
            <a:pPr marL="0" indent="0">
              <a:lnSpc>
                <a:spcPct val="90000"/>
              </a:lnSpc>
              <a:buNone/>
            </a:pPr>
            <a:endParaRPr lang="en-US" sz="2400" b="0" dirty="0"/>
          </a:p>
          <a:p>
            <a:pPr marL="0" indent="0">
              <a:lnSpc>
                <a:spcPct val="90000"/>
              </a:lnSpc>
              <a:buNone/>
            </a:pPr>
            <a:r>
              <a:rPr lang="en-US" sz="2400" dirty="0"/>
              <a:t>For RAS applicants </a:t>
            </a:r>
            <a:r>
              <a:rPr lang="en-US" sz="2400" b="1" u="sng" dirty="0"/>
              <a:t>Who Are Applying</a:t>
            </a:r>
            <a:r>
              <a:rPr lang="en-US" sz="2400" b="1" dirty="0"/>
              <a:t> </a:t>
            </a:r>
            <a:r>
              <a:rPr lang="en-US" sz="2400" dirty="0"/>
              <a:t>for CDBG for FY27:</a:t>
            </a:r>
          </a:p>
          <a:p>
            <a:pPr marL="0" indent="0">
              <a:lnSpc>
                <a:spcPct val="90000"/>
              </a:lnSpc>
              <a:buNone/>
            </a:pPr>
            <a:r>
              <a:rPr lang="en-US" sz="2400" b="0" dirty="0"/>
              <a:t>Electronic submission via the DCA’s </a:t>
            </a:r>
            <a:r>
              <a:rPr lang="en-US" sz="2400" b="0" dirty="0" err="1"/>
              <a:t>GrAAM</a:t>
            </a:r>
            <a:r>
              <a:rPr lang="en-US" sz="2400" b="0" dirty="0"/>
              <a:t> System is mandatory</a:t>
            </a:r>
          </a:p>
          <a:p>
            <a:pPr>
              <a:lnSpc>
                <a:spcPct val="90000"/>
              </a:lnSpc>
            </a:pPr>
            <a:r>
              <a:rPr lang="en-US" sz="2400" b="0" dirty="0"/>
              <a:t>Applications due April 2, 2027</a:t>
            </a:r>
          </a:p>
          <a:p>
            <a:pPr lvl="1">
              <a:lnSpc>
                <a:spcPct val="90000"/>
              </a:lnSpc>
            </a:pPr>
            <a:r>
              <a:rPr lang="en-US" sz="2400" b="0" dirty="0"/>
              <a:t>New or Recertification applicants complete RAS 1</a:t>
            </a:r>
          </a:p>
          <a:p>
            <a:pPr lvl="1">
              <a:lnSpc>
                <a:spcPct val="90000"/>
              </a:lnSpc>
            </a:pPr>
            <a:r>
              <a:rPr lang="en-US" sz="2400" dirty="0"/>
              <a:t>RAS Communities in year 2 or 3 </a:t>
            </a:r>
            <a:r>
              <a:rPr lang="en-US" sz="2400" b="0" dirty="0"/>
              <a:t>must complete RAS 2</a:t>
            </a:r>
          </a:p>
          <a:p>
            <a:pPr>
              <a:lnSpc>
                <a:spcPct val="90000"/>
              </a:lnSpc>
            </a:pPr>
            <a:r>
              <a:rPr lang="en-US" sz="2400" b="1" dirty="0"/>
              <a:t>Both</a:t>
            </a:r>
            <a:r>
              <a:rPr lang="en-US" sz="2400" b="0" dirty="0"/>
              <a:t> require significant narrative and documentation as part of the application process</a:t>
            </a:r>
          </a:p>
        </p:txBody>
      </p:sp>
    </p:spTree>
    <p:extLst>
      <p:ext uri="{BB962C8B-B14F-4D97-AF65-F5344CB8AC3E}">
        <p14:creationId xmlns:p14="http://schemas.microsoft.com/office/powerpoint/2010/main" val="1970947385"/>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2AC92-E0AF-46A6-BE11-B3AE0DD1FD10}"/>
              </a:ext>
            </a:extLst>
          </p:cNvPr>
          <p:cNvSpPr>
            <a:spLocks noGrp="1"/>
          </p:cNvSpPr>
          <p:nvPr>
            <p:ph type="title"/>
          </p:nvPr>
        </p:nvSpPr>
        <p:spPr/>
        <p:txBody>
          <a:bodyPr/>
          <a:lstStyle/>
          <a:p>
            <a:r>
              <a:rPr lang="en-US" dirty="0"/>
              <a:t>To Access the RAS Application in </a:t>
            </a:r>
            <a:r>
              <a:rPr lang="en-US" dirty="0" err="1"/>
              <a:t>GrAAM</a:t>
            </a:r>
            <a:r>
              <a:rPr lang="en-US" dirty="0"/>
              <a:t>:</a:t>
            </a:r>
          </a:p>
        </p:txBody>
      </p:sp>
      <p:sp>
        <p:nvSpPr>
          <p:cNvPr id="6" name="Rectangle 2">
            <a:extLst>
              <a:ext uri="{FF2B5EF4-FFF2-40B4-BE49-F238E27FC236}">
                <a16:creationId xmlns:a16="http://schemas.microsoft.com/office/drawing/2014/main" id="{1097BD1B-943D-4BEF-8350-61950843C22B}"/>
              </a:ext>
            </a:extLst>
          </p:cNvPr>
          <p:cNvSpPr txBox="1">
            <a:spLocks noChangeArrowheads="1"/>
          </p:cNvSpPr>
          <p:nvPr/>
        </p:nvSpPr>
        <p:spPr>
          <a:xfrm>
            <a:off x="1342065" y="5409684"/>
            <a:ext cx="8151277" cy="1447423"/>
          </a:xfrm>
          <a:prstGeom prst="rect">
            <a:avLst/>
          </a:prstGeom>
        </p:spPr>
        <p:txBody>
          <a:bodyPr vert="horz" anchor="ctr">
            <a:normAutofit/>
          </a:bodyPr>
          <a:lstStyle>
            <a:lvl1pPr algn="l" rtl="0" eaLnBrk="1" latinLnBrk="0" hangingPunct="1">
              <a:spcBef>
                <a:spcPct val="0"/>
              </a:spcBef>
              <a:buNone/>
              <a:defRPr kumimoji="0" sz="4400" kern="1200" baseline="0">
                <a:solidFill>
                  <a:schemeClr val="tx2"/>
                </a:solidFill>
                <a:latin typeface="+mj-lt"/>
                <a:ea typeface="+mj-ea"/>
                <a:cs typeface="+mj-cs"/>
              </a:defRPr>
            </a:lvl1pPr>
          </a:lstStyle>
          <a:p>
            <a:pPr defTabSz="914126"/>
            <a:endParaRPr lang="en-US" sz="4399">
              <a:solidFill>
                <a:srgbClr val="000000"/>
              </a:solidFill>
              <a:latin typeface="Arial" panose="020B0604020202020204"/>
            </a:endParaRPr>
          </a:p>
        </p:txBody>
      </p:sp>
      <p:sp>
        <p:nvSpPr>
          <p:cNvPr id="7" name="Rectangle 2">
            <a:extLst>
              <a:ext uri="{FF2B5EF4-FFF2-40B4-BE49-F238E27FC236}">
                <a16:creationId xmlns:a16="http://schemas.microsoft.com/office/drawing/2014/main" id="{7214827B-C847-4708-B4DF-6929DCF28819}"/>
              </a:ext>
            </a:extLst>
          </p:cNvPr>
          <p:cNvSpPr txBox="1">
            <a:spLocks noChangeArrowheads="1"/>
          </p:cNvSpPr>
          <p:nvPr/>
        </p:nvSpPr>
        <p:spPr>
          <a:xfrm>
            <a:off x="2513012" y="5500747"/>
            <a:ext cx="8151277" cy="888858"/>
          </a:xfrm>
          <a:prstGeom prst="rect">
            <a:avLst/>
          </a:prstGeom>
        </p:spPr>
        <p:txBody>
          <a:bodyPr vert="horz" anchor="ctr">
            <a:normAutofit/>
          </a:bodyPr>
          <a:lstStyle>
            <a:lvl1pPr algn="l" rtl="0" eaLnBrk="1" latinLnBrk="0" hangingPunct="1">
              <a:spcBef>
                <a:spcPct val="0"/>
              </a:spcBef>
              <a:buNone/>
              <a:defRPr kumimoji="0" sz="4400" kern="1200" baseline="0">
                <a:solidFill>
                  <a:schemeClr val="tx2"/>
                </a:solidFill>
                <a:latin typeface="+mj-lt"/>
                <a:ea typeface="+mj-ea"/>
                <a:cs typeface="+mj-cs"/>
              </a:defRPr>
            </a:lvl1pPr>
          </a:lstStyle>
          <a:p>
            <a:pPr defTabSz="914126"/>
            <a:r>
              <a:rPr lang="en-US" sz="2799" u="sng">
                <a:solidFill>
                  <a:srgbClr val="000000"/>
                </a:solidFill>
                <a:latin typeface="Arial" panose="020B0604020202020204"/>
              </a:rPr>
              <a:t>Complete all information on subsequent pages</a:t>
            </a:r>
            <a:endParaRPr lang="en-US" sz="2799">
              <a:solidFill>
                <a:srgbClr val="000000"/>
              </a:solidFill>
              <a:latin typeface="Arial" panose="020B0604020202020204"/>
            </a:endParaRPr>
          </a:p>
        </p:txBody>
      </p:sp>
      <p:pic>
        <p:nvPicPr>
          <p:cNvPr id="11" name="Picture 10">
            <a:extLst>
              <a:ext uri="{FF2B5EF4-FFF2-40B4-BE49-F238E27FC236}">
                <a16:creationId xmlns:a16="http://schemas.microsoft.com/office/drawing/2014/main" id="{650DA6B7-706F-427E-AAC2-9DA3A62BBC55}"/>
              </a:ext>
            </a:extLst>
          </p:cNvPr>
          <p:cNvPicPr>
            <a:picLocks noChangeAspect="1"/>
          </p:cNvPicPr>
          <p:nvPr/>
        </p:nvPicPr>
        <p:blipFill>
          <a:blip r:embed="rId2"/>
          <a:stretch>
            <a:fillRect/>
          </a:stretch>
        </p:blipFill>
        <p:spPr>
          <a:xfrm>
            <a:off x="3057518" y="2667198"/>
            <a:ext cx="6707216" cy="895847"/>
          </a:xfrm>
          <a:prstGeom prst="rect">
            <a:avLst/>
          </a:prstGeom>
        </p:spPr>
      </p:pic>
      <p:pic>
        <p:nvPicPr>
          <p:cNvPr id="9" name="Content Placeholder 8">
            <a:extLst>
              <a:ext uri="{FF2B5EF4-FFF2-40B4-BE49-F238E27FC236}">
                <a16:creationId xmlns:a16="http://schemas.microsoft.com/office/drawing/2014/main" id="{379833C7-6989-4E87-B7C6-0B331D297C1A}"/>
              </a:ext>
            </a:extLst>
          </p:cNvPr>
          <p:cNvPicPr>
            <a:picLocks noGrp="1" noChangeAspect="1"/>
          </p:cNvPicPr>
          <p:nvPr>
            <p:ph sz="quarter" idx="1"/>
          </p:nvPr>
        </p:nvPicPr>
        <p:blipFill>
          <a:blip r:embed="rId3"/>
          <a:stretch>
            <a:fillRect/>
          </a:stretch>
        </p:blipFill>
        <p:spPr>
          <a:xfrm>
            <a:off x="971596" y="1062824"/>
            <a:ext cx="8892213" cy="4437923"/>
          </a:xfrm>
          <a:prstGeom prst="rect">
            <a:avLst/>
          </a:prstGeom>
        </p:spPr>
      </p:pic>
    </p:spTree>
    <p:extLst>
      <p:ext uri="{BB962C8B-B14F-4D97-AF65-F5344CB8AC3E}">
        <p14:creationId xmlns:p14="http://schemas.microsoft.com/office/powerpoint/2010/main" val="3189979931"/>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1E815-B268-4F77-83D8-DC49D069B673}"/>
              </a:ext>
            </a:extLst>
          </p:cNvPr>
          <p:cNvSpPr>
            <a:spLocks noGrp="1"/>
          </p:cNvSpPr>
          <p:nvPr>
            <p:ph type="title"/>
          </p:nvPr>
        </p:nvSpPr>
        <p:spPr>
          <a:xfrm>
            <a:off x="655367" y="685800"/>
            <a:ext cx="10868369" cy="990600"/>
          </a:xfrm>
        </p:spPr>
        <p:txBody>
          <a:bodyPr>
            <a:normAutofit fontScale="90000"/>
          </a:bodyPr>
          <a:lstStyle/>
          <a:p>
            <a:r>
              <a:rPr lang="en-US" i="1" dirty="0"/>
              <a:t>Active</a:t>
            </a:r>
            <a:r>
              <a:rPr lang="en-US" dirty="0"/>
              <a:t> RAS Communities that do </a:t>
            </a:r>
            <a:r>
              <a:rPr lang="en-US" u="sng" dirty="0"/>
              <a:t>not</a:t>
            </a:r>
            <a:r>
              <a:rPr lang="en-US" dirty="0"/>
              <a:t> apply for CDBG </a:t>
            </a:r>
          </a:p>
        </p:txBody>
      </p:sp>
      <p:sp>
        <p:nvSpPr>
          <p:cNvPr id="4" name="Content Placeholder 3">
            <a:extLst>
              <a:ext uri="{FF2B5EF4-FFF2-40B4-BE49-F238E27FC236}">
                <a16:creationId xmlns:a16="http://schemas.microsoft.com/office/drawing/2014/main" id="{6122BA09-C682-4F32-9230-D0C123909701}"/>
              </a:ext>
            </a:extLst>
          </p:cNvPr>
          <p:cNvSpPr>
            <a:spLocks noGrp="1"/>
          </p:cNvSpPr>
          <p:nvPr>
            <p:ph sz="quarter" idx="1"/>
          </p:nvPr>
        </p:nvSpPr>
        <p:spPr>
          <a:xfrm>
            <a:off x="1024076" y="2057400"/>
            <a:ext cx="10465415" cy="3580467"/>
          </a:xfrm>
        </p:spPr>
        <p:txBody>
          <a:bodyPr>
            <a:normAutofit/>
          </a:bodyPr>
          <a:lstStyle/>
          <a:p>
            <a:pPr marL="0" indent="0">
              <a:spcAft>
                <a:spcPts val="1800"/>
              </a:spcAft>
              <a:buNone/>
            </a:pPr>
            <a:r>
              <a:rPr lang="en-US" sz="3200" dirty="0"/>
              <a:t>For local governments that are </a:t>
            </a:r>
            <a:r>
              <a:rPr lang="en-US" sz="3200" b="1" dirty="0"/>
              <a:t>not</a:t>
            </a:r>
            <a:r>
              <a:rPr lang="en-US" sz="3200" dirty="0"/>
              <a:t> applying for CDBG funds in the 2027 Application Cycle, the RAS 2 information must be submitted though </a:t>
            </a:r>
            <a:r>
              <a:rPr lang="en-US" sz="3200" b="1" dirty="0"/>
              <a:t>DCA’s WEB_GMS </a:t>
            </a:r>
            <a:r>
              <a:rPr lang="en-US" sz="3200" dirty="0"/>
              <a:t>System. </a:t>
            </a:r>
          </a:p>
          <a:p>
            <a:pPr marL="0" indent="0">
              <a:buNone/>
            </a:pPr>
            <a:r>
              <a:rPr lang="en-US" sz="3200" b="1" i="1" dirty="0"/>
              <a:t>Please Don’t Use The </a:t>
            </a:r>
            <a:r>
              <a:rPr lang="en-US" sz="3200" b="1" i="1" dirty="0" err="1"/>
              <a:t>GrAAM</a:t>
            </a:r>
            <a:r>
              <a:rPr lang="en-US" sz="3200" b="1" i="1" dirty="0"/>
              <a:t> System!!</a:t>
            </a:r>
          </a:p>
        </p:txBody>
      </p:sp>
    </p:spTree>
    <p:extLst>
      <p:ext uri="{BB962C8B-B14F-4D97-AF65-F5344CB8AC3E}">
        <p14:creationId xmlns:p14="http://schemas.microsoft.com/office/powerpoint/2010/main" val="49670752"/>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08012" y="675409"/>
            <a:ext cx="8834597" cy="761802"/>
          </a:xfrm>
        </p:spPr>
        <p:txBody>
          <a:bodyPr>
            <a:normAutofit/>
          </a:bodyPr>
          <a:lstStyle/>
          <a:p>
            <a:r>
              <a:rPr lang="en-US" dirty="0"/>
              <a:t>CDBG Revitalization Area Strategies</a:t>
            </a:r>
          </a:p>
        </p:txBody>
      </p:sp>
      <p:sp>
        <p:nvSpPr>
          <p:cNvPr id="1255427" name="Rectangle 3"/>
          <p:cNvSpPr>
            <a:spLocks noGrp="1" noChangeArrowheads="1"/>
          </p:cNvSpPr>
          <p:nvPr>
            <p:ph idx="1"/>
          </p:nvPr>
        </p:nvSpPr>
        <p:spPr>
          <a:xfrm>
            <a:off x="6671380" y="2699734"/>
            <a:ext cx="7211351" cy="3275747"/>
          </a:xfrm>
        </p:spPr>
        <p:txBody>
          <a:bodyPr>
            <a:normAutofit/>
          </a:bodyPr>
          <a:lstStyle/>
          <a:p>
            <a:pPr>
              <a:lnSpc>
                <a:spcPct val="90000"/>
              </a:lnSpc>
              <a:buFontTx/>
              <a:buNone/>
              <a:defRPr/>
            </a:pPr>
            <a:r>
              <a:rPr lang="en-US" u="sng" dirty="0">
                <a:effectLst>
                  <a:outerShdw blurRad="38100" dist="38100" dir="2700000" algn="tl">
                    <a:srgbClr val="C0C0C0"/>
                  </a:outerShdw>
                </a:effectLst>
              </a:rPr>
              <a:t>Threshold</a:t>
            </a:r>
            <a:r>
              <a:rPr lang="en-US" dirty="0">
                <a:effectLst>
                  <a:outerShdw blurRad="38100" dist="38100" dir="2700000" algn="tl">
                    <a:srgbClr val="C0C0C0"/>
                  </a:outerShdw>
                </a:effectLst>
              </a:rPr>
              <a:t> – 5 points</a:t>
            </a:r>
          </a:p>
          <a:p>
            <a:pPr>
              <a:lnSpc>
                <a:spcPct val="90000"/>
              </a:lnSpc>
              <a:buFontTx/>
              <a:buNone/>
              <a:defRPr/>
            </a:pPr>
            <a:r>
              <a:rPr lang="en-US" u="sng" dirty="0">
                <a:effectLst>
                  <a:outerShdw blurRad="38100" dist="38100" dir="2700000" algn="tl">
                    <a:srgbClr val="C0C0C0"/>
                  </a:outerShdw>
                </a:effectLst>
              </a:rPr>
              <a:t>Local Redevelopment Tools</a:t>
            </a:r>
            <a:r>
              <a:rPr lang="en-US" dirty="0">
                <a:effectLst>
                  <a:outerShdw blurRad="38100" dist="38100" dir="2700000" algn="tl">
                    <a:srgbClr val="C0C0C0"/>
                  </a:outerShdw>
                </a:effectLst>
              </a:rPr>
              <a:t> </a:t>
            </a:r>
            <a:br>
              <a:rPr lang="en-US" dirty="0">
                <a:effectLst>
                  <a:outerShdw blurRad="38100" dist="38100" dir="2700000" algn="tl">
                    <a:srgbClr val="C0C0C0"/>
                  </a:outerShdw>
                </a:effectLst>
              </a:rPr>
            </a:br>
            <a:r>
              <a:rPr lang="en-US" dirty="0">
                <a:effectLst>
                  <a:outerShdw blurRad="38100" dist="38100" dir="2700000" algn="tl">
                    <a:srgbClr val="C0C0C0"/>
                  </a:outerShdw>
                </a:effectLst>
              </a:rPr>
              <a:t>– up to 5 points </a:t>
            </a:r>
          </a:p>
          <a:p>
            <a:pPr>
              <a:lnSpc>
                <a:spcPct val="90000"/>
              </a:lnSpc>
              <a:buFontTx/>
              <a:buNone/>
              <a:defRPr/>
            </a:pPr>
            <a:r>
              <a:rPr lang="en-US" u="sng" dirty="0">
                <a:effectLst>
                  <a:outerShdw blurRad="38100" dist="38100" dir="2700000" algn="tl">
                    <a:srgbClr val="C0C0C0"/>
                  </a:outerShdw>
                </a:effectLst>
              </a:rPr>
              <a:t>Investment Partnerships</a:t>
            </a:r>
            <a:r>
              <a:rPr lang="en-US" dirty="0">
                <a:effectLst>
                  <a:outerShdw blurRad="38100" dist="38100" dir="2700000" algn="tl">
                    <a:srgbClr val="C0C0C0"/>
                  </a:outerShdw>
                </a:effectLst>
              </a:rPr>
              <a:t> </a:t>
            </a:r>
            <a:br>
              <a:rPr lang="en-US" dirty="0">
                <a:effectLst>
                  <a:outerShdw blurRad="38100" dist="38100" dir="2700000" algn="tl">
                    <a:srgbClr val="C0C0C0"/>
                  </a:outerShdw>
                </a:effectLst>
              </a:rPr>
            </a:br>
            <a:r>
              <a:rPr lang="en-US" dirty="0">
                <a:effectLst>
                  <a:outerShdw blurRad="38100" dist="38100" dir="2700000" algn="tl">
                    <a:srgbClr val="C0C0C0"/>
                  </a:outerShdw>
                </a:effectLst>
              </a:rPr>
              <a:t>– up to 5 points</a:t>
            </a:r>
          </a:p>
          <a:p>
            <a:pPr>
              <a:lnSpc>
                <a:spcPct val="90000"/>
              </a:lnSpc>
              <a:buFontTx/>
              <a:buNone/>
              <a:defRPr/>
            </a:pPr>
            <a:r>
              <a:rPr lang="en-US" u="sng" dirty="0">
                <a:effectLst>
                  <a:outerShdw blurRad="38100" dist="38100" dir="2700000" algn="tl">
                    <a:srgbClr val="C0C0C0"/>
                  </a:outerShdw>
                </a:effectLst>
              </a:rPr>
              <a:t>Collaboration</a:t>
            </a:r>
            <a:r>
              <a:rPr lang="en-US" dirty="0">
                <a:effectLst>
                  <a:outerShdw blurRad="38100" dist="38100" dir="2700000" algn="tl">
                    <a:srgbClr val="C0C0C0"/>
                  </a:outerShdw>
                </a:effectLst>
              </a:rPr>
              <a:t> </a:t>
            </a:r>
            <a:br>
              <a:rPr lang="en-US" dirty="0">
                <a:effectLst>
                  <a:outerShdw blurRad="38100" dist="38100" dir="2700000" algn="tl">
                    <a:srgbClr val="C0C0C0"/>
                  </a:outerShdw>
                </a:effectLst>
              </a:rPr>
            </a:br>
            <a:r>
              <a:rPr lang="en-US" dirty="0">
                <a:effectLst>
                  <a:outerShdw blurRad="38100" dist="38100" dir="2700000" algn="tl">
                    <a:srgbClr val="C0C0C0"/>
                  </a:outerShdw>
                </a:effectLst>
              </a:rPr>
              <a:t>– up to 5 points</a:t>
            </a:r>
          </a:p>
          <a:p>
            <a:pPr>
              <a:lnSpc>
                <a:spcPct val="90000"/>
              </a:lnSpc>
              <a:buFontTx/>
              <a:buNone/>
              <a:defRPr/>
            </a:pPr>
            <a:endParaRPr lang="en-US" dirty="0">
              <a:effectLst>
                <a:outerShdw blurRad="38100" dist="38100" dir="2700000" algn="tl">
                  <a:srgbClr val="C0C0C0"/>
                </a:outerShdw>
              </a:effectLst>
            </a:endParaRPr>
          </a:p>
          <a:p>
            <a:pPr>
              <a:lnSpc>
                <a:spcPct val="90000"/>
              </a:lnSpc>
              <a:buFontTx/>
              <a:buNone/>
              <a:defRPr/>
            </a:pPr>
            <a:endParaRPr lang="en-US" u="sng" dirty="0">
              <a:effectLst>
                <a:outerShdw blurRad="38100" dist="38100" dir="2700000" algn="tl">
                  <a:srgbClr val="C0C0C0"/>
                </a:outerShdw>
              </a:effectLst>
            </a:endParaRPr>
          </a:p>
        </p:txBody>
      </p:sp>
      <p:pic>
        <p:nvPicPr>
          <p:cNvPr id="6148" name="Picture 4" descr="C:\Documents and Settings\maryalice.applegate\Local Settings\Temporary Internet Files\Content.IE5\LCSYSFEN\MC900334268[1].wmf"/>
          <p:cNvPicPr>
            <a:picLocks noChangeAspect="1" noChangeArrowheads="1"/>
          </p:cNvPicPr>
          <p:nvPr/>
        </p:nvPicPr>
        <p:blipFill>
          <a:blip r:embed="rId2" cstate="print"/>
          <a:srcRect/>
          <a:stretch>
            <a:fillRect/>
          </a:stretch>
        </p:blipFill>
        <p:spPr bwMode="auto">
          <a:xfrm>
            <a:off x="2305172" y="2808450"/>
            <a:ext cx="3960336" cy="3058315"/>
          </a:xfrm>
          <a:prstGeom prst="rect">
            <a:avLst/>
          </a:prstGeom>
          <a:noFill/>
          <a:ln w="9525">
            <a:noFill/>
            <a:miter lim="800000"/>
            <a:headEnd/>
            <a:tailEnd/>
          </a:ln>
        </p:spPr>
      </p:pic>
      <p:sp>
        <p:nvSpPr>
          <p:cNvPr id="2" name="Rectangle 1"/>
          <p:cNvSpPr/>
          <p:nvPr/>
        </p:nvSpPr>
        <p:spPr>
          <a:xfrm>
            <a:off x="2287822" y="1738210"/>
            <a:ext cx="6302584" cy="769241"/>
          </a:xfrm>
          <a:prstGeom prst="rect">
            <a:avLst/>
          </a:prstGeom>
        </p:spPr>
        <p:txBody>
          <a:bodyPr wrap="square">
            <a:spAutoFit/>
          </a:bodyPr>
          <a:lstStyle/>
          <a:p>
            <a:pPr defTabSz="914126"/>
            <a:r>
              <a:rPr lang="en-US" sz="4399">
                <a:latin typeface="Arial" panose="020B0604020202020204"/>
              </a:rPr>
              <a:t>RAS Application Scoring</a:t>
            </a:r>
            <a:endParaRPr lang="en-US" sz="1799">
              <a:latin typeface="Arial" panose="020B0604020202020204"/>
            </a:endParaRPr>
          </a:p>
        </p:txBody>
      </p:sp>
    </p:spTree>
    <p:extLst>
      <p:ext uri="{BB962C8B-B14F-4D97-AF65-F5344CB8AC3E}">
        <p14:creationId xmlns:p14="http://schemas.microsoft.com/office/powerpoint/2010/main" val="3431380148"/>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2055812" y="446512"/>
            <a:ext cx="6627674" cy="761802"/>
          </a:xfrm>
        </p:spPr>
        <p:txBody>
          <a:bodyPr>
            <a:normAutofit/>
          </a:bodyPr>
          <a:lstStyle/>
          <a:p>
            <a:r>
              <a:rPr lang="en-US" altLang="en-US" b="1"/>
              <a:t>Threshold – 5 Points</a:t>
            </a:r>
          </a:p>
        </p:txBody>
      </p:sp>
      <p:sp>
        <p:nvSpPr>
          <p:cNvPr id="53251" name="Rectangle 3"/>
          <p:cNvSpPr>
            <a:spLocks noGrp="1" noChangeArrowheads="1"/>
          </p:cNvSpPr>
          <p:nvPr>
            <p:ph idx="1"/>
          </p:nvPr>
        </p:nvSpPr>
        <p:spPr>
          <a:xfrm>
            <a:off x="531812" y="1219200"/>
            <a:ext cx="11313349" cy="4799350"/>
          </a:xfrm>
        </p:spPr>
        <p:txBody>
          <a:bodyPr>
            <a:normAutofit fontScale="55000" lnSpcReduction="20000"/>
          </a:bodyPr>
          <a:lstStyle/>
          <a:p>
            <a:pPr marL="0" indent="0" algn="ctr">
              <a:lnSpc>
                <a:spcPct val="120000"/>
              </a:lnSpc>
              <a:spcBef>
                <a:spcPts val="0"/>
              </a:spcBef>
              <a:buClrTx/>
              <a:buSzTx/>
              <a:buNone/>
              <a:defRPr/>
            </a:pPr>
            <a:r>
              <a:rPr lang="en-US" sz="3799" dirty="0">
                <a:latin typeface="Arial" charset="0"/>
              </a:rPr>
              <a:t>Urban Redevelopment Plan – must be officially adopted by the local government </a:t>
            </a:r>
            <a:r>
              <a:rPr lang="en-US" sz="3799" b="1" dirty="0">
                <a:latin typeface="Arial" charset="0"/>
              </a:rPr>
              <a:t>and</a:t>
            </a:r>
          </a:p>
          <a:p>
            <a:pPr marL="0" indent="0">
              <a:lnSpc>
                <a:spcPct val="120000"/>
              </a:lnSpc>
              <a:spcBef>
                <a:spcPts val="0"/>
              </a:spcBef>
              <a:buClrTx/>
              <a:buSzTx/>
              <a:buNone/>
              <a:defRPr/>
            </a:pPr>
            <a:r>
              <a:rPr lang="en-US" sz="3799" i="1" u="sng" dirty="0">
                <a:latin typeface="Arial" charset="0"/>
              </a:rPr>
              <a:t>The RAS area must be within Census Block Groups of 20% or Greater Poverty</a:t>
            </a:r>
          </a:p>
          <a:p>
            <a:pPr marL="0" indent="0">
              <a:lnSpc>
                <a:spcPct val="120000"/>
              </a:lnSpc>
              <a:spcBef>
                <a:spcPts val="0"/>
              </a:spcBef>
              <a:buClrTx/>
              <a:buSzTx/>
              <a:buNone/>
              <a:defRPr/>
            </a:pPr>
            <a:endParaRPr lang="en-US" sz="3799" i="1" u="sng" dirty="0">
              <a:latin typeface="Arial" charset="0"/>
            </a:endParaRPr>
          </a:p>
          <a:p>
            <a:pPr marL="0" indent="0">
              <a:buNone/>
            </a:pPr>
            <a:r>
              <a:rPr lang="en-US" sz="4200" b="1" i="1" dirty="0"/>
              <a:t>Summary of Georgia’s Urban Redevelopment Act  (O.C.G.A 36-61-1)</a:t>
            </a:r>
          </a:p>
          <a:p>
            <a:pPr lvl="1" indent="-457200">
              <a:lnSpc>
                <a:spcPct val="120000"/>
              </a:lnSpc>
              <a:spcAft>
                <a:spcPts val="300"/>
              </a:spcAft>
            </a:pPr>
            <a:r>
              <a:rPr lang="en-US" sz="4700" dirty="0"/>
              <a:t>Gives cities and counties broad powers to redevelop blighted or threatened areas of the community.</a:t>
            </a:r>
          </a:p>
          <a:p>
            <a:pPr lvl="1" indent="-457200">
              <a:lnSpc>
                <a:spcPct val="120000"/>
              </a:lnSpc>
              <a:spcAft>
                <a:spcPts val="300"/>
              </a:spcAft>
            </a:pPr>
            <a:r>
              <a:rPr lang="en-US" sz="4700" dirty="0"/>
              <a:t>Allows communities to use eminent domain to buy and assemble property for revitalization and resale.</a:t>
            </a:r>
          </a:p>
          <a:p>
            <a:pPr lvl="1" indent="-457200">
              <a:lnSpc>
                <a:spcPct val="120000"/>
              </a:lnSpc>
              <a:spcAft>
                <a:spcPts val="300"/>
              </a:spcAft>
            </a:pPr>
            <a:r>
              <a:rPr lang="en-US" sz="4700" dirty="0"/>
              <a:t>Does not require a referendum.</a:t>
            </a:r>
          </a:p>
          <a:p>
            <a:pPr lvl="1" indent="-457200">
              <a:lnSpc>
                <a:spcPct val="120000"/>
              </a:lnSpc>
              <a:spcAft>
                <a:spcPts val="300"/>
              </a:spcAft>
            </a:pPr>
            <a:r>
              <a:rPr lang="en-US" sz="4700" dirty="0"/>
              <a:t>Can be implemented by an authority appointed by the local government.</a:t>
            </a:r>
          </a:p>
        </p:txBody>
      </p:sp>
    </p:spTree>
    <p:extLst>
      <p:ext uri="{BB962C8B-B14F-4D97-AF65-F5344CB8AC3E}">
        <p14:creationId xmlns:p14="http://schemas.microsoft.com/office/powerpoint/2010/main" val="1162311336"/>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2285404" y="328676"/>
            <a:ext cx="6627674" cy="761802"/>
          </a:xfrm>
        </p:spPr>
        <p:txBody>
          <a:bodyPr>
            <a:normAutofit fontScale="90000"/>
          </a:bodyPr>
          <a:lstStyle/>
          <a:p>
            <a:r>
              <a:rPr lang="en-US" altLang="en-US" sz="2799"/>
              <a:t> </a:t>
            </a:r>
            <a:br>
              <a:rPr lang="en-US" altLang="en-US" sz="2799"/>
            </a:br>
            <a:br>
              <a:rPr lang="en-US" altLang="en-US" sz="2799"/>
            </a:br>
            <a:br>
              <a:rPr lang="en-US" altLang="en-US" sz="2799"/>
            </a:br>
            <a:endParaRPr lang="en-US" altLang="en-US" sz="2799"/>
          </a:p>
        </p:txBody>
      </p:sp>
      <p:sp>
        <p:nvSpPr>
          <p:cNvPr id="53251" name="Rectangle 3"/>
          <p:cNvSpPr>
            <a:spLocks noGrp="1" noChangeArrowheads="1"/>
          </p:cNvSpPr>
          <p:nvPr>
            <p:ph idx="1"/>
          </p:nvPr>
        </p:nvSpPr>
        <p:spPr>
          <a:xfrm>
            <a:off x="531812" y="1395200"/>
            <a:ext cx="11201399" cy="5081006"/>
          </a:xfrm>
        </p:spPr>
        <p:txBody>
          <a:bodyPr>
            <a:normAutofit/>
          </a:bodyPr>
          <a:lstStyle/>
          <a:p>
            <a:pPr marL="0" indent="0">
              <a:lnSpc>
                <a:spcPct val="100000"/>
              </a:lnSpc>
              <a:spcBef>
                <a:spcPts val="0"/>
              </a:spcBef>
              <a:buClrTx/>
              <a:buSzTx/>
              <a:buNone/>
              <a:defRPr/>
            </a:pPr>
            <a:r>
              <a:rPr lang="en-US" sz="2799" b="1" u="sng" dirty="0">
                <a:latin typeface="Arial" charset="0"/>
              </a:rPr>
              <a:t>Urban Redevelopment Plan</a:t>
            </a:r>
            <a:endParaRPr lang="en-US" b="1" i="1" dirty="0"/>
          </a:p>
          <a:p>
            <a:r>
              <a:rPr lang="en-US" sz="2400" b="1" i="1" dirty="0"/>
              <a:t>Summary of Georgia’s Urban Redevelopment Act (O.C.G.A 36-61-1) Cont.</a:t>
            </a:r>
          </a:p>
          <a:p>
            <a:pPr lvl="1">
              <a:lnSpc>
                <a:spcPct val="100000"/>
              </a:lnSpc>
              <a:spcAft>
                <a:spcPts val="300"/>
              </a:spcAft>
            </a:pPr>
            <a:r>
              <a:rPr lang="en-US" sz="2400" dirty="0"/>
              <a:t>Encourages involvement of private enterprise/public private partnerships to redevelop neglected areas of the community.</a:t>
            </a:r>
          </a:p>
          <a:p>
            <a:pPr lvl="1">
              <a:lnSpc>
                <a:spcPct val="100000"/>
              </a:lnSpc>
              <a:spcAft>
                <a:spcPts val="300"/>
              </a:spcAft>
            </a:pPr>
            <a:r>
              <a:rPr lang="en-US" sz="2400" dirty="0"/>
              <a:t>Permits use of tax-exempt bonds for redevelopment purposes. These may be secured by loans and grants.</a:t>
            </a:r>
          </a:p>
          <a:p>
            <a:pPr lvl="1">
              <a:lnSpc>
                <a:spcPct val="100000"/>
              </a:lnSpc>
              <a:spcAft>
                <a:spcPts val="300"/>
              </a:spcAft>
            </a:pPr>
            <a:r>
              <a:rPr lang="en-US" sz="2400" dirty="0"/>
              <a:t>Lets the public know what is being planned for the redevelopment area.</a:t>
            </a:r>
          </a:p>
          <a:p>
            <a:pPr lvl="1">
              <a:lnSpc>
                <a:spcPct val="100000"/>
              </a:lnSpc>
              <a:spcAft>
                <a:spcPts val="300"/>
              </a:spcAft>
            </a:pPr>
            <a:r>
              <a:rPr lang="en-US" sz="2400" dirty="0"/>
              <a:t>Guides investments in infrastructure to support redevelopment.</a:t>
            </a:r>
          </a:p>
          <a:p>
            <a:pPr lvl="1">
              <a:lnSpc>
                <a:spcPct val="100000"/>
              </a:lnSpc>
              <a:spcAft>
                <a:spcPts val="300"/>
              </a:spcAft>
            </a:pPr>
            <a:r>
              <a:rPr lang="en-US" sz="2400" dirty="0"/>
              <a:t>Allows the City or County to negotiate variances and waive existing zoning and development requirements in order to achieve the optimum economic and aesthetic results in the redevelopment area.</a:t>
            </a:r>
            <a:endParaRPr lang="en-US" altLang="en-US" sz="2400" dirty="0"/>
          </a:p>
        </p:txBody>
      </p:sp>
      <p:sp>
        <p:nvSpPr>
          <p:cNvPr id="6" name="Rectangle 2"/>
          <p:cNvSpPr txBox="1">
            <a:spLocks noChangeArrowheads="1"/>
          </p:cNvSpPr>
          <p:nvPr/>
        </p:nvSpPr>
        <p:spPr>
          <a:xfrm>
            <a:off x="2437764" y="481037"/>
            <a:ext cx="6627674" cy="761802"/>
          </a:xfrm>
          <a:prstGeom prst="rect">
            <a:avLst/>
          </a:prstGeom>
        </p:spPr>
        <p:txBody>
          <a:bodyPr vert="horz" anchor="ctr">
            <a:normAutofit lnSpcReduction="10000"/>
          </a:bodyPr>
          <a:lstStyle>
            <a:lvl1pPr algn="l" rtl="0" eaLnBrk="1" latinLnBrk="0" hangingPunct="1">
              <a:spcBef>
                <a:spcPct val="0"/>
              </a:spcBef>
              <a:buNone/>
              <a:defRPr kumimoji="0" sz="4400" kern="1200" baseline="0">
                <a:solidFill>
                  <a:schemeClr val="tx2"/>
                </a:solidFill>
                <a:latin typeface="+mj-lt"/>
                <a:ea typeface="+mj-ea"/>
                <a:cs typeface="+mj-cs"/>
              </a:defRPr>
            </a:lvl1pPr>
          </a:lstStyle>
          <a:p>
            <a:pPr defTabSz="914126"/>
            <a:r>
              <a:rPr lang="en-US" altLang="en-US" sz="4399" b="1">
                <a:solidFill>
                  <a:srgbClr val="000000"/>
                </a:solidFill>
                <a:latin typeface="Arial" panose="020B0604020202020204"/>
              </a:rPr>
              <a:t>Threshold – 5 Points</a:t>
            </a:r>
          </a:p>
        </p:txBody>
      </p:sp>
    </p:spTree>
    <p:extLst>
      <p:ext uri="{BB962C8B-B14F-4D97-AF65-F5344CB8AC3E}">
        <p14:creationId xmlns:p14="http://schemas.microsoft.com/office/powerpoint/2010/main" val="1925417630"/>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2285404" y="415432"/>
            <a:ext cx="6627674" cy="761802"/>
          </a:xfrm>
        </p:spPr>
        <p:txBody>
          <a:bodyPr>
            <a:normAutofit fontScale="90000"/>
          </a:bodyPr>
          <a:lstStyle/>
          <a:p>
            <a:r>
              <a:rPr lang="en-US" altLang="en-US" sz="2799"/>
              <a:t> </a:t>
            </a:r>
            <a:br>
              <a:rPr lang="en-US" altLang="en-US" sz="2799"/>
            </a:br>
            <a:br>
              <a:rPr lang="en-US" altLang="en-US" sz="2799"/>
            </a:br>
            <a:br>
              <a:rPr lang="en-US" altLang="en-US" sz="2799"/>
            </a:br>
            <a:endParaRPr lang="en-US" altLang="en-US" sz="2799"/>
          </a:p>
        </p:txBody>
      </p:sp>
      <p:sp>
        <p:nvSpPr>
          <p:cNvPr id="54275" name="Rectangle 3"/>
          <p:cNvSpPr>
            <a:spLocks noGrp="1" noChangeArrowheads="1"/>
          </p:cNvSpPr>
          <p:nvPr>
            <p:ph idx="1"/>
          </p:nvPr>
        </p:nvSpPr>
        <p:spPr>
          <a:xfrm>
            <a:off x="531812" y="1286673"/>
            <a:ext cx="10741402" cy="5046317"/>
          </a:xfrm>
        </p:spPr>
        <p:txBody>
          <a:bodyPr>
            <a:normAutofit fontScale="92500"/>
          </a:bodyPr>
          <a:lstStyle/>
          <a:p>
            <a:pPr>
              <a:buNone/>
            </a:pPr>
            <a:r>
              <a:rPr lang="en-US" sz="3199" b="1" u="sng">
                <a:latin typeface="Arial" charset="0"/>
              </a:rPr>
              <a:t>Urban Redevelopment Plan</a:t>
            </a:r>
            <a:endParaRPr lang="en-US" altLang="en-US"/>
          </a:p>
          <a:p>
            <a:r>
              <a:rPr lang="en-US" altLang="en-US" sz="2699"/>
              <a:t>Allows the imposition of conditions more specific than existing land use regulations. Conditions run with the property and control development above other land use regulations. Design standards may be included</a:t>
            </a:r>
          </a:p>
          <a:p>
            <a:r>
              <a:rPr lang="en-US" altLang="en-US" sz="2699"/>
              <a:t>Can waive or modify ordinance provisions that stand in the way of revitalization</a:t>
            </a:r>
          </a:p>
          <a:p>
            <a:r>
              <a:rPr lang="en-US" altLang="en-US" sz="2699"/>
              <a:t>Shows public what will replace blight</a:t>
            </a:r>
          </a:p>
          <a:p>
            <a:r>
              <a:rPr lang="en-US" altLang="en-US" sz="2699"/>
              <a:t>UR entity may issue tax exempt bonds  to be repaid with profits from redevelopment project. May be secured by mortgages on property within the district</a:t>
            </a:r>
          </a:p>
        </p:txBody>
      </p:sp>
      <p:sp>
        <p:nvSpPr>
          <p:cNvPr id="6" name="Rectangle 2"/>
          <p:cNvSpPr txBox="1">
            <a:spLocks noChangeArrowheads="1"/>
          </p:cNvSpPr>
          <p:nvPr/>
        </p:nvSpPr>
        <p:spPr>
          <a:xfrm>
            <a:off x="2437764" y="481037"/>
            <a:ext cx="6627674" cy="761802"/>
          </a:xfrm>
          <a:prstGeom prst="rect">
            <a:avLst/>
          </a:prstGeom>
        </p:spPr>
        <p:txBody>
          <a:bodyPr vert="horz" anchor="ctr">
            <a:normAutofit lnSpcReduction="10000"/>
          </a:bodyPr>
          <a:lstStyle>
            <a:lvl1pPr algn="l" rtl="0" eaLnBrk="1" latinLnBrk="0" hangingPunct="1">
              <a:spcBef>
                <a:spcPct val="0"/>
              </a:spcBef>
              <a:buNone/>
              <a:defRPr kumimoji="0" sz="4400" kern="1200" baseline="0">
                <a:solidFill>
                  <a:schemeClr val="tx2"/>
                </a:solidFill>
                <a:latin typeface="+mj-lt"/>
                <a:ea typeface="+mj-ea"/>
                <a:cs typeface="+mj-cs"/>
              </a:defRPr>
            </a:lvl1pPr>
          </a:lstStyle>
          <a:p>
            <a:pPr defTabSz="914126"/>
            <a:r>
              <a:rPr lang="en-US" altLang="en-US" sz="4399" b="1">
                <a:solidFill>
                  <a:srgbClr val="000000"/>
                </a:solidFill>
                <a:latin typeface="Arial" panose="020B0604020202020204"/>
              </a:rPr>
              <a:t>Threshold – 5 Points</a:t>
            </a:r>
          </a:p>
        </p:txBody>
      </p:sp>
    </p:spTree>
    <p:extLst>
      <p:ext uri="{BB962C8B-B14F-4D97-AF65-F5344CB8AC3E}">
        <p14:creationId xmlns:p14="http://schemas.microsoft.com/office/powerpoint/2010/main" val="1251722493"/>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1751012" y="609600"/>
            <a:ext cx="7032592" cy="708126"/>
          </a:xfrm>
        </p:spPr>
        <p:txBody>
          <a:bodyPr>
            <a:normAutofit fontScale="90000"/>
          </a:bodyPr>
          <a:lstStyle/>
          <a:p>
            <a:r>
              <a:rPr lang="en-US" altLang="en-US" sz="4899"/>
              <a:t>Threshold – 5 Points</a:t>
            </a:r>
            <a:br>
              <a:rPr lang="en-US" sz="2799"/>
            </a:br>
            <a:endParaRPr lang="en-US" sz="2799"/>
          </a:p>
        </p:txBody>
      </p:sp>
      <p:sp>
        <p:nvSpPr>
          <p:cNvPr id="11267" name="Rectangle 3"/>
          <p:cNvSpPr>
            <a:spLocks noGrp="1" noChangeArrowheads="1"/>
          </p:cNvSpPr>
          <p:nvPr>
            <p:ph idx="1"/>
          </p:nvPr>
        </p:nvSpPr>
        <p:spPr>
          <a:xfrm>
            <a:off x="912812" y="1317726"/>
            <a:ext cx="10892413" cy="4799350"/>
          </a:xfrm>
        </p:spPr>
        <p:txBody>
          <a:bodyPr>
            <a:normAutofit fontScale="92500" lnSpcReduction="20000"/>
          </a:bodyPr>
          <a:lstStyle/>
          <a:p>
            <a:pPr>
              <a:lnSpc>
                <a:spcPct val="120000"/>
              </a:lnSpc>
              <a:buNone/>
            </a:pPr>
            <a:r>
              <a:rPr lang="en-US" sz="3199" b="1" u="sng">
                <a:latin typeface="Arial" charset="0"/>
              </a:rPr>
              <a:t>Urban Redevelopment Plan</a:t>
            </a:r>
            <a:r>
              <a:rPr lang="en-US" sz="3199"/>
              <a:t>   O.C.G.A. 36-61</a:t>
            </a:r>
          </a:p>
          <a:p>
            <a:pPr>
              <a:lnSpc>
                <a:spcPct val="120000"/>
              </a:lnSpc>
              <a:buNone/>
            </a:pPr>
            <a:r>
              <a:rPr lang="en-US" sz="3199" i="1"/>
              <a:t>Checklist</a:t>
            </a:r>
            <a:r>
              <a:rPr lang="en-US" sz="3199"/>
              <a:t> items</a:t>
            </a:r>
            <a:endParaRPr lang="en-US" sz="1699"/>
          </a:p>
          <a:p>
            <a:r>
              <a:rPr lang="en-US" sz="2699"/>
              <a:t>Citizen participation process</a:t>
            </a:r>
          </a:p>
          <a:p>
            <a:r>
              <a:rPr lang="en-US" sz="2699"/>
              <a:t>A Statement that the URP is consistent with the local government comprehensive plan</a:t>
            </a:r>
          </a:p>
          <a:p>
            <a:r>
              <a:rPr lang="en-US" sz="2699"/>
              <a:t>Clearly defined boundaries</a:t>
            </a:r>
          </a:p>
          <a:p>
            <a:r>
              <a:rPr lang="en-US" sz="2699"/>
              <a:t>Explanation of negative conditions in the area</a:t>
            </a:r>
          </a:p>
          <a:p>
            <a:r>
              <a:rPr lang="en-US" sz="2699"/>
              <a:t>Defines the city or county land use objectives for the area</a:t>
            </a:r>
          </a:p>
          <a:p>
            <a:r>
              <a:rPr lang="en-US" sz="2699"/>
              <a:t>Outlines possible exceptions to development regulations </a:t>
            </a:r>
          </a:p>
          <a:p>
            <a:r>
              <a:rPr lang="en-US" sz="2699"/>
              <a:t>Description of land parcels to be acquired </a:t>
            </a:r>
          </a:p>
          <a:p>
            <a:endParaRPr lang="en-US"/>
          </a:p>
          <a:p>
            <a:endParaRPr lang="en-US"/>
          </a:p>
          <a:p>
            <a:endParaRPr lang="en-US" sz="2199"/>
          </a:p>
        </p:txBody>
      </p:sp>
    </p:spTree>
    <p:extLst>
      <p:ext uri="{BB962C8B-B14F-4D97-AF65-F5344CB8AC3E}">
        <p14:creationId xmlns:p14="http://schemas.microsoft.com/office/powerpoint/2010/main" val="3141616621"/>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idx="1"/>
          </p:nvPr>
        </p:nvSpPr>
        <p:spPr>
          <a:xfrm>
            <a:off x="912812" y="1219200"/>
            <a:ext cx="10816233" cy="4951710"/>
          </a:xfrm>
        </p:spPr>
        <p:txBody>
          <a:bodyPr>
            <a:normAutofit fontScale="77500" lnSpcReduction="20000"/>
          </a:bodyPr>
          <a:lstStyle/>
          <a:p>
            <a:pPr lvl="0">
              <a:lnSpc>
                <a:spcPct val="120000"/>
              </a:lnSpc>
              <a:buClr>
                <a:srgbClr val="DD8047"/>
              </a:buClr>
              <a:buNone/>
            </a:pPr>
            <a:r>
              <a:rPr lang="en-US" sz="3499" b="1" u="sng" dirty="0">
                <a:latin typeface="Arial" charset="0"/>
              </a:rPr>
              <a:t>Urban Redevelopment Plan</a:t>
            </a:r>
            <a:r>
              <a:rPr lang="en-US" sz="3499" dirty="0"/>
              <a:t>   O.C.G.A. 36-61</a:t>
            </a:r>
          </a:p>
          <a:p>
            <a:pPr>
              <a:lnSpc>
                <a:spcPct val="70000"/>
              </a:lnSpc>
              <a:buFontTx/>
              <a:buNone/>
            </a:pPr>
            <a:endParaRPr lang="en-US" sz="3199" dirty="0"/>
          </a:p>
          <a:p>
            <a:pPr>
              <a:lnSpc>
                <a:spcPct val="70000"/>
              </a:lnSpc>
              <a:buFontTx/>
              <a:buNone/>
            </a:pPr>
            <a:r>
              <a:rPr lang="en-US" sz="3199" dirty="0"/>
              <a:t>URP Checklist, cont’d.</a:t>
            </a:r>
            <a:endParaRPr lang="en-US" sz="3499" dirty="0"/>
          </a:p>
          <a:p>
            <a:r>
              <a:rPr lang="en-US" sz="3199" dirty="0"/>
              <a:t>Structures to be demolished or rehabilitated</a:t>
            </a:r>
          </a:p>
          <a:p>
            <a:r>
              <a:rPr lang="en-US" sz="3199" dirty="0"/>
              <a:t>Strategy for relocating any displaced residents</a:t>
            </a:r>
          </a:p>
          <a:p>
            <a:r>
              <a:rPr lang="en-US" sz="3199" dirty="0"/>
              <a:t>Any covenants/restrictions to be placed on properties in the redevelopment area</a:t>
            </a:r>
          </a:p>
          <a:p>
            <a:r>
              <a:rPr lang="en-US" sz="3199" dirty="0"/>
              <a:t>Public infrastructure to be provided (transportation, water, sewer, sidewalks, lighting, streetscapes, public recreational space, parking, etc.) to support redevelopment</a:t>
            </a:r>
          </a:p>
          <a:p>
            <a:r>
              <a:rPr lang="en-US" sz="3199" dirty="0"/>
              <a:t>Strategy for leveraging private resources </a:t>
            </a:r>
          </a:p>
          <a:p>
            <a:r>
              <a:rPr lang="en-US" sz="3199" dirty="0"/>
              <a:t>A workable strategy for implementing the plan</a:t>
            </a:r>
          </a:p>
          <a:p>
            <a:endParaRPr lang="en-US" sz="2399" dirty="0"/>
          </a:p>
          <a:p>
            <a:endParaRPr lang="en-US" dirty="0"/>
          </a:p>
        </p:txBody>
      </p:sp>
      <p:sp>
        <p:nvSpPr>
          <p:cNvPr id="3" name="Rectangle 2">
            <a:extLst>
              <a:ext uri="{FF2B5EF4-FFF2-40B4-BE49-F238E27FC236}">
                <a16:creationId xmlns:a16="http://schemas.microsoft.com/office/drawing/2014/main" id="{25003D45-642C-43FA-F574-6ACBA2798294}"/>
              </a:ext>
            </a:extLst>
          </p:cNvPr>
          <p:cNvSpPr>
            <a:spLocks noGrp="1" noChangeArrowheads="1"/>
          </p:cNvSpPr>
          <p:nvPr>
            <p:ph type="title"/>
          </p:nvPr>
        </p:nvSpPr>
        <p:spPr>
          <a:xfrm>
            <a:off x="1751012" y="609600"/>
            <a:ext cx="7032592" cy="708126"/>
          </a:xfrm>
        </p:spPr>
        <p:txBody>
          <a:bodyPr>
            <a:normAutofit fontScale="90000"/>
          </a:bodyPr>
          <a:lstStyle/>
          <a:p>
            <a:r>
              <a:rPr lang="en-US" altLang="en-US" sz="4899" dirty="0"/>
              <a:t>Threshold – 5 Points</a:t>
            </a:r>
            <a:br>
              <a:rPr lang="en-US" sz="2799" dirty="0"/>
            </a:br>
            <a:endParaRPr lang="en-US" sz="2799" dirty="0"/>
          </a:p>
        </p:txBody>
      </p:sp>
    </p:spTree>
    <p:extLst>
      <p:ext uri="{BB962C8B-B14F-4D97-AF65-F5344CB8AC3E}">
        <p14:creationId xmlns:p14="http://schemas.microsoft.com/office/powerpoint/2010/main" val="1055124123"/>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0307" name="Rectangle 3"/>
          <p:cNvSpPr>
            <a:spLocks noGrp="1" noChangeArrowheads="1"/>
          </p:cNvSpPr>
          <p:nvPr>
            <p:ph idx="1"/>
          </p:nvPr>
        </p:nvSpPr>
        <p:spPr>
          <a:xfrm>
            <a:off x="413424" y="1219200"/>
            <a:ext cx="7849127" cy="3732828"/>
          </a:xfrm>
        </p:spPr>
        <p:txBody>
          <a:bodyPr>
            <a:noAutofit/>
          </a:bodyPr>
          <a:lstStyle/>
          <a:p>
            <a:pPr>
              <a:lnSpc>
                <a:spcPct val="120000"/>
              </a:lnSpc>
              <a:buFont typeface="Arial" charset="0"/>
              <a:buNone/>
              <a:defRPr/>
            </a:pPr>
            <a:endParaRPr lang="en-US" sz="1100" dirty="0"/>
          </a:p>
          <a:p>
            <a:pPr marL="457200" lvl="1" indent="-457200">
              <a:lnSpc>
                <a:spcPct val="100000"/>
              </a:lnSpc>
              <a:spcBef>
                <a:spcPct val="0"/>
              </a:spcBef>
              <a:defRPr/>
            </a:pPr>
            <a:r>
              <a:rPr lang="en-US" sz="2400" dirty="0"/>
              <a:t>RAS must be within eligible </a:t>
            </a:r>
            <a:r>
              <a:rPr lang="en-US" sz="2400" b="1" dirty="0"/>
              <a:t>Census Block Group(s)</a:t>
            </a:r>
            <a:r>
              <a:rPr lang="en-US" sz="2400" dirty="0"/>
              <a:t> </a:t>
            </a:r>
            <a:r>
              <a:rPr lang="en-US" sz="2800" dirty="0">
                <a:solidFill>
                  <a:schemeClr val="accent4"/>
                </a:solidFill>
              </a:rPr>
              <a:t>20% or greater </a:t>
            </a:r>
            <a:r>
              <a:rPr lang="en-US" sz="2800" b="1" dirty="0">
                <a:solidFill>
                  <a:schemeClr val="accent4"/>
                </a:solidFill>
              </a:rPr>
              <a:t>Poverty Rate (not AMI). </a:t>
            </a:r>
            <a:r>
              <a:rPr lang="en-US" sz="2800" dirty="0">
                <a:solidFill>
                  <a:schemeClr val="accent4"/>
                </a:solidFill>
              </a:rPr>
              <a:t>Mapping tools are found on DCA’s website</a:t>
            </a:r>
          </a:p>
          <a:p>
            <a:pPr marL="457200" lvl="1" indent="-457200">
              <a:lnSpc>
                <a:spcPct val="100000"/>
              </a:lnSpc>
              <a:spcBef>
                <a:spcPct val="0"/>
              </a:spcBef>
              <a:defRPr/>
            </a:pPr>
            <a:endParaRPr lang="en-US" sz="1200" dirty="0">
              <a:solidFill>
                <a:srgbClr val="FF0000"/>
              </a:solidFill>
            </a:endParaRPr>
          </a:p>
          <a:p>
            <a:pPr marL="457200" lvl="1" indent="-457200">
              <a:lnSpc>
                <a:spcPct val="100000"/>
              </a:lnSpc>
              <a:spcBef>
                <a:spcPct val="0"/>
              </a:spcBef>
              <a:defRPr/>
            </a:pPr>
            <a:r>
              <a:rPr lang="en-US" sz="2400" dirty="0"/>
              <a:t>RAS must be within Urban Redevelopment Area  with an adopted Urban Redevelopment Plan (O.C.G.A. 36-61)</a:t>
            </a:r>
          </a:p>
          <a:p>
            <a:pPr marL="457200" lvl="1" indent="-457200">
              <a:lnSpc>
                <a:spcPct val="100000"/>
              </a:lnSpc>
              <a:spcBef>
                <a:spcPct val="0"/>
              </a:spcBef>
              <a:defRPr/>
            </a:pPr>
            <a:endParaRPr lang="en-US" sz="1200" dirty="0"/>
          </a:p>
          <a:p>
            <a:pPr marL="457200" lvl="1" indent="-457200">
              <a:lnSpc>
                <a:spcPct val="100000"/>
              </a:lnSpc>
              <a:spcBef>
                <a:spcPct val="0"/>
              </a:spcBef>
              <a:defRPr/>
            </a:pPr>
            <a:r>
              <a:rPr lang="en-US" sz="2400" dirty="0"/>
              <a:t>CDBG Public Participation process must be followed for </a:t>
            </a:r>
            <a:r>
              <a:rPr lang="en-US" sz="2400" b="1" dirty="0"/>
              <a:t>RAS also</a:t>
            </a:r>
            <a:r>
              <a:rPr lang="en-US" sz="2400" dirty="0"/>
              <a:t> – Hearings may be held consecutively</a:t>
            </a:r>
          </a:p>
        </p:txBody>
      </p:sp>
      <p:sp>
        <p:nvSpPr>
          <p:cNvPr id="7172" name="Text Box 7"/>
          <p:cNvSpPr txBox="1">
            <a:spLocks noChangeArrowheads="1"/>
          </p:cNvSpPr>
          <p:nvPr/>
        </p:nvSpPr>
        <p:spPr bwMode="auto">
          <a:xfrm>
            <a:off x="684212" y="5054344"/>
            <a:ext cx="6295920" cy="1015399"/>
          </a:xfrm>
          <a:prstGeom prst="rect">
            <a:avLst/>
          </a:prstGeom>
          <a:noFill/>
          <a:ln w="9525" algn="ctr">
            <a:noFill/>
            <a:miter lim="800000"/>
            <a:headEnd/>
            <a:tailEnd/>
          </a:ln>
        </p:spPr>
        <p:txBody>
          <a:bodyPr>
            <a:spAutoFit/>
          </a:bodyPr>
          <a:lstStyle/>
          <a:p>
            <a:pPr defTabSz="914126"/>
            <a:r>
              <a:rPr lang="en-US" sz="1999">
                <a:latin typeface="Arial" panose="020B0604020202020204"/>
              </a:rPr>
              <a:t>Note: The </a:t>
            </a:r>
            <a:r>
              <a:rPr lang="en-US" sz="1999" i="1">
                <a:latin typeface="Arial" panose="020B0604020202020204"/>
              </a:rPr>
              <a:t>entire</a:t>
            </a:r>
            <a:r>
              <a:rPr lang="en-US" sz="1999">
                <a:latin typeface="Arial" panose="020B0604020202020204"/>
              </a:rPr>
              <a:t> CDBG Target Area must be located within the RAS Area in order to receive RAS bonus points</a:t>
            </a:r>
          </a:p>
        </p:txBody>
      </p:sp>
      <p:pic>
        <p:nvPicPr>
          <p:cNvPr id="7173" name="Picture 5" descr="C:\Documents and Settings\maryalice.applegate\Local Settings\Temporary Internet Files\Content.IE5\T85VAJJH\MC900090109[1].WMF"/>
          <p:cNvPicPr>
            <a:picLocks noChangeAspect="1" noChangeArrowheads="1"/>
          </p:cNvPicPr>
          <p:nvPr/>
        </p:nvPicPr>
        <p:blipFill>
          <a:blip r:embed="rId2" cstate="print"/>
          <a:srcRect/>
          <a:stretch>
            <a:fillRect/>
          </a:stretch>
        </p:blipFill>
        <p:spPr bwMode="auto">
          <a:xfrm>
            <a:off x="7915294" y="1916440"/>
            <a:ext cx="3903442" cy="2742644"/>
          </a:xfrm>
          <a:prstGeom prst="rect">
            <a:avLst/>
          </a:prstGeom>
          <a:noFill/>
          <a:ln w="9525">
            <a:noFill/>
            <a:miter lim="800000"/>
            <a:headEnd/>
            <a:tailEnd/>
          </a:ln>
        </p:spPr>
      </p:pic>
      <p:sp>
        <p:nvSpPr>
          <p:cNvPr id="2" name="Rectangle 2">
            <a:extLst>
              <a:ext uri="{FF2B5EF4-FFF2-40B4-BE49-F238E27FC236}">
                <a16:creationId xmlns:a16="http://schemas.microsoft.com/office/drawing/2014/main" id="{FC01C009-3CB9-713A-9D41-CEB0B4034A29}"/>
              </a:ext>
            </a:extLst>
          </p:cNvPr>
          <p:cNvSpPr>
            <a:spLocks noGrp="1" noChangeArrowheads="1"/>
          </p:cNvSpPr>
          <p:nvPr>
            <p:ph type="title"/>
          </p:nvPr>
        </p:nvSpPr>
        <p:spPr>
          <a:xfrm>
            <a:off x="1751012" y="609600"/>
            <a:ext cx="7032592" cy="708126"/>
          </a:xfrm>
        </p:spPr>
        <p:txBody>
          <a:bodyPr>
            <a:normAutofit fontScale="90000"/>
          </a:bodyPr>
          <a:lstStyle/>
          <a:p>
            <a:r>
              <a:rPr lang="en-US" altLang="en-US" sz="4899" dirty="0"/>
              <a:t>Threshold – 5 Points</a:t>
            </a:r>
            <a:br>
              <a:rPr lang="en-US" sz="2799" dirty="0"/>
            </a:br>
            <a:endParaRPr lang="en-US" sz="2799" dirty="0"/>
          </a:p>
        </p:txBody>
      </p:sp>
    </p:spTree>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0685" y="305614"/>
            <a:ext cx="9009214" cy="990342"/>
          </a:xfrm>
        </p:spPr>
        <p:txBody>
          <a:bodyPr>
            <a:normAutofit/>
          </a:bodyPr>
          <a:lstStyle/>
          <a:p>
            <a:r>
              <a:rPr lang="en-US" altLang="en-US" sz="3600" b="1" dirty="0"/>
              <a:t>Threshold – 5 Points</a:t>
            </a:r>
            <a:endParaRPr lang="en-US" sz="3600" dirty="0"/>
          </a:p>
        </p:txBody>
      </p:sp>
      <p:sp>
        <p:nvSpPr>
          <p:cNvPr id="3" name="Content Placeholder 2"/>
          <p:cNvSpPr>
            <a:spLocks noGrp="1"/>
          </p:cNvSpPr>
          <p:nvPr>
            <p:ph sz="quarter" idx="1"/>
          </p:nvPr>
        </p:nvSpPr>
        <p:spPr>
          <a:xfrm>
            <a:off x="569912" y="1317727"/>
            <a:ext cx="11049000" cy="4494629"/>
          </a:xfrm>
        </p:spPr>
        <p:txBody>
          <a:bodyPr>
            <a:noAutofit/>
          </a:bodyPr>
          <a:lstStyle/>
          <a:p>
            <a:pPr marL="0" indent="0">
              <a:spcAft>
                <a:spcPts val="1200"/>
              </a:spcAft>
              <a:buNone/>
            </a:pPr>
            <a:r>
              <a:rPr lang="en-US" sz="2800" dirty="0"/>
              <a:t>20% or greater poverty rate – may be determined by</a:t>
            </a:r>
          </a:p>
          <a:p>
            <a:pPr marL="457200" lvl="1" indent="-457200">
              <a:lnSpc>
                <a:spcPct val="100000"/>
              </a:lnSpc>
              <a:buClr>
                <a:schemeClr val="accent1">
                  <a:lumMod val="75000"/>
                </a:schemeClr>
              </a:buClr>
            </a:pPr>
            <a:r>
              <a:rPr lang="en-US" sz="2200" dirty="0"/>
              <a:t>ACS Data – Any of the most recent 3 years of data available (DCA Mapping website)</a:t>
            </a:r>
          </a:p>
          <a:p>
            <a:pPr marL="959969" lvl="2" indent="-457200">
              <a:lnSpc>
                <a:spcPct val="100000"/>
              </a:lnSpc>
              <a:buClr>
                <a:schemeClr val="accent1">
                  <a:lumMod val="75000"/>
                </a:schemeClr>
              </a:buClr>
              <a:buNone/>
            </a:pPr>
            <a:r>
              <a:rPr lang="en-US" sz="2200" b="1" u="sng" dirty="0"/>
              <a:t>or</a:t>
            </a:r>
          </a:p>
          <a:p>
            <a:pPr marL="457200" lvl="1" indent="-457200">
              <a:lnSpc>
                <a:spcPct val="100000"/>
              </a:lnSpc>
            </a:pPr>
            <a:r>
              <a:rPr lang="en-US" sz="2200" dirty="0"/>
              <a:t>Local Survey conducted in accordance with the “Guide to Acceptable Survey Methodology – November 2017” – Appendix C in the CDBG Applicants’ Manual</a:t>
            </a:r>
          </a:p>
          <a:p>
            <a:pPr marL="457200" lvl="1" indent="-457200">
              <a:lnSpc>
                <a:spcPct val="100000"/>
              </a:lnSpc>
            </a:pPr>
            <a:r>
              <a:rPr lang="en-US" sz="2200" dirty="0"/>
              <a:t>A narrative describing the survey methodology, analysis of results, and copies of all survey instruments used for the survey must be included in the RAS application. </a:t>
            </a:r>
          </a:p>
          <a:p>
            <a:pPr marL="365650" lvl="1" indent="0">
              <a:buNone/>
            </a:pPr>
            <a:endParaRPr lang="en-US" dirty="0"/>
          </a:p>
          <a:p>
            <a:pPr marL="365650" lvl="1" indent="0">
              <a:lnSpc>
                <a:spcPct val="120000"/>
              </a:lnSpc>
              <a:buNone/>
            </a:pPr>
            <a:r>
              <a:rPr lang="en-US" b="1" dirty="0"/>
              <a:t>Note</a:t>
            </a:r>
            <a:r>
              <a:rPr lang="en-US" dirty="0"/>
              <a:t> – Poverty rate income is </a:t>
            </a:r>
            <a:r>
              <a:rPr lang="en-US" b="1" dirty="0"/>
              <a:t>different</a:t>
            </a:r>
            <a:r>
              <a:rPr lang="en-US" dirty="0"/>
              <a:t> than AMI income. 2027 rate table may be found in the RAS Manual when available</a:t>
            </a:r>
          </a:p>
        </p:txBody>
      </p:sp>
    </p:spTree>
    <p:extLst>
      <p:ext uri="{BB962C8B-B14F-4D97-AF65-F5344CB8AC3E}">
        <p14:creationId xmlns:p14="http://schemas.microsoft.com/office/powerpoint/2010/main" val="1187806104"/>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1751012" y="457200"/>
            <a:ext cx="6626324" cy="1066522"/>
          </a:xfrm>
        </p:spPr>
        <p:txBody>
          <a:bodyPr>
            <a:normAutofit/>
          </a:bodyPr>
          <a:lstStyle/>
          <a:p>
            <a:r>
              <a:rPr lang="en-US" sz="3600" dirty="0"/>
              <a:t>Threshold – 5 points</a:t>
            </a:r>
          </a:p>
        </p:txBody>
      </p:sp>
      <p:sp>
        <p:nvSpPr>
          <p:cNvPr id="13" name="Content Placeholder 2"/>
          <p:cNvSpPr>
            <a:spLocks noGrp="1"/>
          </p:cNvSpPr>
          <p:nvPr>
            <p:ph sz="quarter" idx="1"/>
          </p:nvPr>
        </p:nvSpPr>
        <p:spPr>
          <a:xfrm>
            <a:off x="608012" y="1676400"/>
            <a:ext cx="11730156" cy="4036550"/>
          </a:xfrm>
        </p:spPr>
        <p:txBody>
          <a:bodyPr>
            <a:normAutofit/>
          </a:bodyPr>
          <a:lstStyle/>
          <a:p>
            <a:pPr marL="0" indent="0">
              <a:buNone/>
            </a:pPr>
            <a:r>
              <a:rPr lang="en-US" sz="2800" dirty="0"/>
              <a:t>Map Requirements – map(s) must show</a:t>
            </a:r>
          </a:p>
          <a:p>
            <a:pPr marL="640080" lvl="1" indent="-457200">
              <a:spcAft>
                <a:spcPts val="1200"/>
              </a:spcAft>
            </a:pPr>
            <a:r>
              <a:rPr lang="en-US" sz="2600" dirty="0"/>
              <a:t>Local government (city/county) limits</a:t>
            </a:r>
          </a:p>
          <a:p>
            <a:pPr marL="640080" lvl="1" indent="-457200">
              <a:spcAft>
                <a:spcPts val="1200"/>
              </a:spcAft>
            </a:pPr>
            <a:r>
              <a:rPr lang="en-US" sz="2600" dirty="0"/>
              <a:t>Census Block Group(s)</a:t>
            </a:r>
          </a:p>
          <a:p>
            <a:pPr marL="640080" lvl="1" indent="-457200">
              <a:spcAft>
                <a:spcPts val="1200"/>
              </a:spcAft>
            </a:pPr>
            <a:r>
              <a:rPr lang="en-US" sz="2600" dirty="0"/>
              <a:t>Urban Redevelopment Area</a:t>
            </a:r>
          </a:p>
          <a:p>
            <a:pPr marL="640080" lvl="1" indent="-457200">
              <a:spcAft>
                <a:spcPts val="1200"/>
              </a:spcAft>
            </a:pPr>
            <a:r>
              <a:rPr lang="en-US" sz="2600" dirty="0"/>
              <a:t>RAS Area – including individual plats within the RAS boundary</a:t>
            </a:r>
          </a:p>
          <a:p>
            <a:pPr marL="640080" lvl="1" indent="-457200">
              <a:spcAft>
                <a:spcPts val="1200"/>
              </a:spcAft>
            </a:pPr>
            <a:r>
              <a:rPr lang="en-US" sz="2600" dirty="0"/>
              <a:t>CDBG Target Area</a:t>
            </a:r>
          </a:p>
          <a:p>
            <a:pPr lvl="1"/>
            <a:endParaRPr lang="en-US" sz="3199" dirty="0">
              <a:solidFill>
                <a:srgbClr val="FF0000"/>
              </a:solidFill>
            </a:endParaRPr>
          </a:p>
        </p:txBody>
      </p:sp>
    </p:spTree>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1700207" y="547010"/>
            <a:ext cx="6626324" cy="1066522"/>
          </a:xfrm>
        </p:spPr>
        <p:txBody>
          <a:bodyPr>
            <a:normAutofit/>
          </a:bodyPr>
          <a:lstStyle/>
          <a:p>
            <a:r>
              <a:rPr lang="en-US" sz="3600" dirty="0"/>
              <a:t>Threshold – 5 points</a:t>
            </a:r>
          </a:p>
        </p:txBody>
      </p:sp>
      <p:sp>
        <p:nvSpPr>
          <p:cNvPr id="8" name="Freeform 7"/>
          <p:cNvSpPr/>
          <p:nvPr/>
        </p:nvSpPr>
        <p:spPr bwMode="auto">
          <a:xfrm>
            <a:off x="2568899" y="1881591"/>
            <a:ext cx="7943964" cy="4670795"/>
          </a:xfrm>
          <a:custGeom>
            <a:avLst/>
            <a:gdLst>
              <a:gd name="connsiteX0" fmla="*/ 527860 w 4900163"/>
              <a:gd name="connsiteY0" fmla="*/ 1146157 h 4042151"/>
              <a:gd name="connsiteX1" fmla="*/ 527860 w 4900163"/>
              <a:gd name="connsiteY1" fmla="*/ 1146157 h 4042151"/>
              <a:gd name="connsiteX2" fmla="*/ 1400218 w 4900163"/>
              <a:gd name="connsiteY2" fmla="*/ 2018516 h 4042151"/>
              <a:gd name="connsiteX3" fmla="*/ 1641956 w 4900163"/>
              <a:gd name="connsiteY3" fmla="*/ 2228723 h 4042151"/>
              <a:gd name="connsiteX4" fmla="*/ 1946756 w 4900163"/>
              <a:gd name="connsiteY4" fmla="*/ 2586075 h 4042151"/>
              <a:gd name="connsiteX5" fmla="*/ 2009818 w 4900163"/>
              <a:gd name="connsiteY5" fmla="*/ 2649137 h 4042151"/>
              <a:gd name="connsiteX6" fmla="*/ 2051860 w 4900163"/>
              <a:gd name="connsiteY6" fmla="*/ 2712199 h 4042151"/>
              <a:gd name="connsiteX7" fmla="*/ 2125432 w 4900163"/>
              <a:gd name="connsiteY7" fmla="*/ 2796281 h 4042151"/>
              <a:gd name="connsiteX8" fmla="*/ 2167473 w 4900163"/>
              <a:gd name="connsiteY8" fmla="*/ 2859344 h 4042151"/>
              <a:gd name="connsiteX9" fmla="*/ 2209515 w 4900163"/>
              <a:gd name="connsiteY9" fmla="*/ 2890875 h 4042151"/>
              <a:gd name="connsiteX10" fmla="*/ 2272577 w 4900163"/>
              <a:gd name="connsiteY10" fmla="*/ 2974957 h 4042151"/>
              <a:gd name="connsiteX11" fmla="*/ 2325129 w 4900163"/>
              <a:gd name="connsiteY11" fmla="*/ 3016999 h 4042151"/>
              <a:gd name="connsiteX12" fmla="*/ 2388191 w 4900163"/>
              <a:gd name="connsiteY12" fmla="*/ 3101081 h 4042151"/>
              <a:gd name="connsiteX13" fmla="*/ 2545846 w 4900163"/>
              <a:gd name="connsiteY13" fmla="*/ 3258737 h 4042151"/>
              <a:gd name="connsiteX14" fmla="*/ 2587887 w 4900163"/>
              <a:gd name="connsiteY14" fmla="*/ 3311288 h 4042151"/>
              <a:gd name="connsiteX15" fmla="*/ 2640439 w 4900163"/>
              <a:gd name="connsiteY15" fmla="*/ 3353330 h 4042151"/>
              <a:gd name="connsiteX16" fmla="*/ 2735032 w 4900163"/>
              <a:gd name="connsiteY16" fmla="*/ 3458433 h 4042151"/>
              <a:gd name="connsiteX17" fmla="*/ 2882177 w 4900163"/>
              <a:gd name="connsiteY17" fmla="*/ 3563537 h 4042151"/>
              <a:gd name="connsiteX18" fmla="*/ 2955749 w 4900163"/>
              <a:gd name="connsiteY18" fmla="*/ 3616088 h 4042151"/>
              <a:gd name="connsiteX19" fmla="*/ 2987280 w 4900163"/>
              <a:gd name="connsiteY19" fmla="*/ 3658130 h 4042151"/>
              <a:gd name="connsiteX20" fmla="*/ 3039832 w 4900163"/>
              <a:gd name="connsiteY20" fmla="*/ 3700171 h 4042151"/>
              <a:gd name="connsiteX21" fmla="*/ 3186977 w 4900163"/>
              <a:gd name="connsiteY21" fmla="*/ 3784254 h 4042151"/>
              <a:gd name="connsiteX22" fmla="*/ 3281570 w 4900163"/>
              <a:gd name="connsiteY22" fmla="*/ 3878847 h 4042151"/>
              <a:gd name="connsiteX23" fmla="*/ 3344632 w 4900163"/>
              <a:gd name="connsiteY23" fmla="*/ 3920888 h 4042151"/>
              <a:gd name="connsiteX24" fmla="*/ 3449735 w 4900163"/>
              <a:gd name="connsiteY24" fmla="*/ 3973440 h 4042151"/>
              <a:gd name="connsiteX25" fmla="*/ 3502287 w 4900163"/>
              <a:gd name="connsiteY25" fmla="*/ 4004971 h 4042151"/>
              <a:gd name="connsiteX26" fmla="*/ 3565349 w 4900163"/>
              <a:gd name="connsiteY26" fmla="*/ 4015481 h 4042151"/>
              <a:gd name="connsiteX27" fmla="*/ 3596880 w 4900163"/>
              <a:gd name="connsiteY27" fmla="*/ 4036502 h 4042151"/>
              <a:gd name="connsiteX28" fmla="*/ 3607391 w 4900163"/>
              <a:gd name="connsiteY28" fmla="*/ 3994461 h 4042151"/>
              <a:gd name="connsiteX29" fmla="*/ 3617901 w 4900163"/>
              <a:gd name="connsiteY29" fmla="*/ 3889357 h 4042151"/>
              <a:gd name="connsiteX30" fmla="*/ 3659942 w 4900163"/>
              <a:gd name="connsiteY30" fmla="*/ 3773744 h 4042151"/>
              <a:gd name="connsiteX31" fmla="*/ 3691473 w 4900163"/>
              <a:gd name="connsiteY31" fmla="*/ 3721192 h 4042151"/>
              <a:gd name="connsiteX32" fmla="*/ 3733515 w 4900163"/>
              <a:gd name="connsiteY32" fmla="*/ 3647619 h 4042151"/>
              <a:gd name="connsiteX33" fmla="*/ 3786067 w 4900163"/>
              <a:gd name="connsiteY33" fmla="*/ 3500475 h 4042151"/>
              <a:gd name="connsiteX34" fmla="*/ 3796577 w 4900163"/>
              <a:gd name="connsiteY34" fmla="*/ 3468944 h 4042151"/>
              <a:gd name="connsiteX35" fmla="*/ 3807087 w 4900163"/>
              <a:gd name="connsiteY35" fmla="*/ 3437412 h 4042151"/>
              <a:gd name="connsiteX36" fmla="*/ 3712494 w 4900163"/>
              <a:gd name="connsiteY36" fmla="*/ 3374350 h 4042151"/>
              <a:gd name="connsiteX37" fmla="*/ 3680963 w 4900163"/>
              <a:gd name="connsiteY37" fmla="*/ 3332309 h 4042151"/>
              <a:gd name="connsiteX38" fmla="*/ 3596880 w 4900163"/>
              <a:gd name="connsiteY38" fmla="*/ 3269247 h 4042151"/>
              <a:gd name="connsiteX39" fmla="*/ 3565349 w 4900163"/>
              <a:gd name="connsiteY39" fmla="*/ 3216695 h 4042151"/>
              <a:gd name="connsiteX40" fmla="*/ 3376163 w 4900163"/>
              <a:gd name="connsiteY40" fmla="*/ 3006488 h 4042151"/>
              <a:gd name="connsiteX41" fmla="*/ 3313101 w 4900163"/>
              <a:gd name="connsiteY41" fmla="*/ 2869854 h 4042151"/>
              <a:gd name="connsiteX42" fmla="*/ 3344632 w 4900163"/>
              <a:gd name="connsiteY42" fmla="*/ 2649137 h 4042151"/>
              <a:gd name="connsiteX43" fmla="*/ 3376163 w 4900163"/>
              <a:gd name="connsiteY43" fmla="*/ 2575564 h 4042151"/>
              <a:gd name="connsiteX44" fmla="*/ 3502287 w 4900163"/>
              <a:gd name="connsiteY44" fmla="*/ 2512502 h 4042151"/>
              <a:gd name="connsiteX45" fmla="*/ 3565349 w 4900163"/>
              <a:gd name="connsiteY45" fmla="*/ 2491481 h 4042151"/>
              <a:gd name="connsiteX46" fmla="*/ 3617901 w 4900163"/>
              <a:gd name="connsiteY46" fmla="*/ 2480971 h 4042151"/>
              <a:gd name="connsiteX47" fmla="*/ 3912191 w 4900163"/>
              <a:gd name="connsiteY47" fmla="*/ 2396888 h 4042151"/>
              <a:gd name="connsiteX48" fmla="*/ 3985763 w 4900163"/>
              <a:gd name="connsiteY48" fmla="*/ 2375868 h 4042151"/>
              <a:gd name="connsiteX49" fmla="*/ 4059335 w 4900163"/>
              <a:gd name="connsiteY49" fmla="*/ 2365357 h 4042151"/>
              <a:gd name="connsiteX50" fmla="*/ 4185460 w 4900163"/>
              <a:gd name="connsiteY50" fmla="*/ 2323316 h 4042151"/>
              <a:gd name="connsiteX51" fmla="*/ 4238011 w 4900163"/>
              <a:gd name="connsiteY51" fmla="*/ 2302295 h 4042151"/>
              <a:gd name="connsiteX52" fmla="*/ 4290563 w 4900163"/>
              <a:gd name="connsiteY52" fmla="*/ 2291785 h 4042151"/>
              <a:gd name="connsiteX53" fmla="*/ 4395667 w 4900163"/>
              <a:gd name="connsiteY53" fmla="*/ 2249744 h 4042151"/>
              <a:gd name="connsiteX54" fmla="*/ 4511280 w 4900163"/>
              <a:gd name="connsiteY54" fmla="*/ 2207702 h 4042151"/>
              <a:gd name="connsiteX55" fmla="*/ 4553322 w 4900163"/>
              <a:gd name="connsiteY55" fmla="*/ 2197192 h 4042151"/>
              <a:gd name="connsiteX56" fmla="*/ 4616384 w 4900163"/>
              <a:gd name="connsiteY56" fmla="*/ 2176171 h 4042151"/>
              <a:gd name="connsiteX57" fmla="*/ 4647915 w 4900163"/>
              <a:gd name="connsiteY57" fmla="*/ 2165661 h 4042151"/>
              <a:gd name="connsiteX58" fmla="*/ 4795060 w 4900163"/>
              <a:gd name="connsiteY58" fmla="*/ 2071068 h 4042151"/>
              <a:gd name="connsiteX59" fmla="*/ 4837101 w 4900163"/>
              <a:gd name="connsiteY59" fmla="*/ 2008006 h 4042151"/>
              <a:gd name="connsiteX60" fmla="*/ 4847611 w 4900163"/>
              <a:gd name="connsiteY60" fmla="*/ 1976475 h 4042151"/>
              <a:gd name="connsiteX61" fmla="*/ 4879142 w 4900163"/>
              <a:gd name="connsiteY61" fmla="*/ 1934433 h 4042151"/>
              <a:gd name="connsiteX62" fmla="*/ 4900163 w 4900163"/>
              <a:gd name="connsiteY62" fmla="*/ 1902902 h 4042151"/>
              <a:gd name="connsiteX63" fmla="*/ 4889653 w 4900163"/>
              <a:gd name="connsiteY63" fmla="*/ 1713716 h 4042151"/>
              <a:gd name="connsiteX64" fmla="*/ 4879142 w 4900163"/>
              <a:gd name="connsiteY64" fmla="*/ 1619123 h 4042151"/>
              <a:gd name="connsiteX65" fmla="*/ 4858122 w 4900163"/>
              <a:gd name="connsiteY65" fmla="*/ 1587592 h 4042151"/>
              <a:gd name="connsiteX66" fmla="*/ 4847611 w 4900163"/>
              <a:gd name="connsiteY66" fmla="*/ 1556061 h 4042151"/>
              <a:gd name="connsiteX67" fmla="*/ 4826591 w 4900163"/>
              <a:gd name="connsiteY67" fmla="*/ 1503509 h 4042151"/>
              <a:gd name="connsiteX68" fmla="*/ 4837101 w 4900163"/>
              <a:gd name="connsiteY68" fmla="*/ 1125137 h 4042151"/>
              <a:gd name="connsiteX69" fmla="*/ 4847611 w 4900163"/>
              <a:gd name="connsiteY69" fmla="*/ 1083095 h 4042151"/>
              <a:gd name="connsiteX70" fmla="*/ 4858122 w 4900163"/>
              <a:gd name="connsiteY70" fmla="*/ 725744 h 4042151"/>
              <a:gd name="connsiteX71" fmla="*/ 4868632 w 4900163"/>
              <a:gd name="connsiteY71" fmla="*/ 673192 h 4042151"/>
              <a:gd name="connsiteX72" fmla="*/ 4879142 w 4900163"/>
              <a:gd name="connsiteY72" fmla="*/ 610130 h 4042151"/>
              <a:gd name="connsiteX73" fmla="*/ 4868632 w 4900163"/>
              <a:gd name="connsiteY73" fmla="*/ 200226 h 4042151"/>
              <a:gd name="connsiteX74" fmla="*/ 4805570 w 4900163"/>
              <a:gd name="connsiteY74" fmla="*/ 221247 h 4042151"/>
              <a:gd name="connsiteX75" fmla="*/ 4753018 w 4900163"/>
              <a:gd name="connsiteY75" fmla="*/ 231757 h 4042151"/>
              <a:gd name="connsiteX76" fmla="*/ 4700467 w 4900163"/>
              <a:gd name="connsiteY76" fmla="*/ 263288 h 4042151"/>
              <a:gd name="connsiteX77" fmla="*/ 4658425 w 4900163"/>
              <a:gd name="connsiteY77" fmla="*/ 284309 h 4042151"/>
              <a:gd name="connsiteX78" fmla="*/ 4626894 w 4900163"/>
              <a:gd name="connsiteY78" fmla="*/ 305330 h 4042151"/>
              <a:gd name="connsiteX79" fmla="*/ 4542811 w 4900163"/>
              <a:gd name="connsiteY79" fmla="*/ 336861 h 4042151"/>
              <a:gd name="connsiteX80" fmla="*/ 4490260 w 4900163"/>
              <a:gd name="connsiteY80" fmla="*/ 347371 h 4042151"/>
              <a:gd name="connsiteX81" fmla="*/ 4437708 w 4900163"/>
              <a:gd name="connsiteY81" fmla="*/ 326350 h 4042151"/>
              <a:gd name="connsiteX82" fmla="*/ 4322094 w 4900163"/>
              <a:gd name="connsiteY82" fmla="*/ 179206 h 4042151"/>
              <a:gd name="connsiteX83" fmla="*/ 4290563 w 4900163"/>
              <a:gd name="connsiteY83" fmla="*/ 137164 h 4042151"/>
              <a:gd name="connsiteX84" fmla="*/ 4269542 w 4900163"/>
              <a:gd name="connsiteY84" fmla="*/ 105633 h 4042151"/>
              <a:gd name="connsiteX85" fmla="*/ 4238011 w 4900163"/>
              <a:gd name="connsiteY85" fmla="*/ 84612 h 4042151"/>
              <a:gd name="connsiteX86" fmla="*/ 4174949 w 4900163"/>
              <a:gd name="connsiteY86" fmla="*/ 42571 h 4042151"/>
              <a:gd name="connsiteX87" fmla="*/ 4143418 w 4900163"/>
              <a:gd name="connsiteY87" fmla="*/ 21550 h 4042151"/>
              <a:gd name="connsiteX88" fmla="*/ 3912191 w 4900163"/>
              <a:gd name="connsiteY88" fmla="*/ 21550 h 4042151"/>
              <a:gd name="connsiteX89" fmla="*/ 3849129 w 4900163"/>
              <a:gd name="connsiteY89" fmla="*/ 42571 h 4042151"/>
              <a:gd name="connsiteX90" fmla="*/ 3817598 w 4900163"/>
              <a:gd name="connsiteY90" fmla="*/ 53081 h 4042151"/>
              <a:gd name="connsiteX91" fmla="*/ 3733515 w 4900163"/>
              <a:gd name="connsiteY91" fmla="*/ 74102 h 4042151"/>
              <a:gd name="connsiteX92" fmla="*/ 3680963 w 4900163"/>
              <a:gd name="connsiteY92" fmla="*/ 95123 h 4042151"/>
              <a:gd name="connsiteX93" fmla="*/ 3491777 w 4900163"/>
              <a:gd name="connsiteY93" fmla="*/ 116144 h 4042151"/>
              <a:gd name="connsiteX94" fmla="*/ 3060853 w 4900163"/>
              <a:gd name="connsiteY94" fmla="*/ 105633 h 4042151"/>
              <a:gd name="connsiteX95" fmla="*/ 2913708 w 4900163"/>
              <a:gd name="connsiteY95" fmla="*/ 95123 h 4042151"/>
              <a:gd name="connsiteX96" fmla="*/ 2062370 w 4900163"/>
              <a:gd name="connsiteY96" fmla="*/ 116144 h 4042151"/>
              <a:gd name="connsiteX97" fmla="*/ 1946756 w 4900163"/>
              <a:gd name="connsiteY97" fmla="*/ 126654 h 4042151"/>
              <a:gd name="connsiteX98" fmla="*/ 1915225 w 4900163"/>
              <a:gd name="connsiteY98" fmla="*/ 137164 h 4042151"/>
              <a:gd name="connsiteX99" fmla="*/ 1705018 w 4900163"/>
              <a:gd name="connsiteY99" fmla="*/ 126654 h 4042151"/>
              <a:gd name="connsiteX100" fmla="*/ 1599915 w 4900163"/>
              <a:gd name="connsiteY100" fmla="*/ 116144 h 4042151"/>
              <a:gd name="connsiteX101" fmla="*/ 1547363 w 4900163"/>
              <a:gd name="connsiteY101" fmla="*/ 105633 h 4042151"/>
              <a:gd name="connsiteX102" fmla="*/ 590922 w 4900163"/>
              <a:gd name="connsiteY102" fmla="*/ 116144 h 4042151"/>
              <a:gd name="connsiteX103" fmla="*/ 359694 w 4900163"/>
              <a:gd name="connsiteY103" fmla="*/ 137164 h 4042151"/>
              <a:gd name="connsiteX104" fmla="*/ 254591 w 4900163"/>
              <a:gd name="connsiteY104" fmla="*/ 158185 h 4042151"/>
              <a:gd name="connsiteX105" fmla="*/ 233570 w 4900163"/>
              <a:gd name="connsiteY105" fmla="*/ 189716 h 4042151"/>
              <a:gd name="connsiteX106" fmla="*/ 223060 w 4900163"/>
              <a:gd name="connsiteY106" fmla="*/ 315840 h 4042151"/>
              <a:gd name="connsiteX107" fmla="*/ 181018 w 4900163"/>
              <a:gd name="connsiteY107" fmla="*/ 326350 h 4042151"/>
              <a:gd name="connsiteX108" fmla="*/ 44384 w 4900163"/>
              <a:gd name="connsiteY108" fmla="*/ 347371 h 4042151"/>
              <a:gd name="connsiteX109" fmla="*/ 2342 w 4900163"/>
              <a:gd name="connsiteY109" fmla="*/ 431454 h 4042151"/>
              <a:gd name="connsiteX110" fmla="*/ 12853 w 4900163"/>
              <a:gd name="connsiteY110" fmla="*/ 536557 h 4042151"/>
              <a:gd name="connsiteX111" fmla="*/ 44384 w 4900163"/>
              <a:gd name="connsiteY111" fmla="*/ 578599 h 4042151"/>
              <a:gd name="connsiteX112" fmla="*/ 65404 w 4900163"/>
              <a:gd name="connsiteY112" fmla="*/ 610130 h 4042151"/>
              <a:gd name="connsiteX113" fmla="*/ 138977 w 4900163"/>
              <a:gd name="connsiteY113" fmla="*/ 694212 h 4042151"/>
              <a:gd name="connsiteX114" fmla="*/ 149487 w 4900163"/>
              <a:gd name="connsiteY114" fmla="*/ 725744 h 4042151"/>
              <a:gd name="connsiteX115" fmla="*/ 181018 w 4900163"/>
              <a:gd name="connsiteY115" fmla="*/ 746764 h 4042151"/>
              <a:gd name="connsiteX116" fmla="*/ 212549 w 4900163"/>
              <a:gd name="connsiteY116" fmla="*/ 778295 h 4042151"/>
              <a:gd name="connsiteX117" fmla="*/ 233570 w 4900163"/>
              <a:gd name="connsiteY117" fmla="*/ 809826 h 4042151"/>
              <a:gd name="connsiteX118" fmla="*/ 275611 w 4900163"/>
              <a:gd name="connsiteY118" fmla="*/ 841357 h 4042151"/>
              <a:gd name="connsiteX119" fmla="*/ 296632 w 4900163"/>
              <a:gd name="connsiteY119" fmla="*/ 872888 h 4042151"/>
              <a:gd name="connsiteX120" fmla="*/ 338673 w 4900163"/>
              <a:gd name="connsiteY120" fmla="*/ 914930 h 4042151"/>
              <a:gd name="connsiteX121" fmla="*/ 359694 w 4900163"/>
              <a:gd name="connsiteY121" fmla="*/ 946461 h 4042151"/>
              <a:gd name="connsiteX122" fmla="*/ 391225 w 4900163"/>
              <a:gd name="connsiteY122" fmla="*/ 967481 h 4042151"/>
              <a:gd name="connsiteX123" fmla="*/ 433267 w 4900163"/>
              <a:gd name="connsiteY123" fmla="*/ 999012 h 4042151"/>
              <a:gd name="connsiteX124" fmla="*/ 475308 w 4900163"/>
              <a:gd name="connsiteY124" fmla="*/ 1114626 h 4042151"/>
              <a:gd name="connsiteX125" fmla="*/ 496329 w 4900163"/>
              <a:gd name="connsiteY125" fmla="*/ 1156668 h 4042151"/>
              <a:gd name="connsiteX126" fmla="*/ 538370 w 4900163"/>
              <a:gd name="connsiteY126" fmla="*/ 1209219 h 4042151"/>
              <a:gd name="connsiteX127" fmla="*/ 527860 w 4900163"/>
              <a:gd name="connsiteY127" fmla="*/ 1146157 h 4042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900163" h="4042151">
                <a:moveTo>
                  <a:pt x="527860" y="1146157"/>
                </a:moveTo>
                <a:lnTo>
                  <a:pt x="527860" y="1146157"/>
                </a:lnTo>
                <a:cubicBezTo>
                  <a:pt x="818646" y="1436943"/>
                  <a:pt x="1105288" y="1731933"/>
                  <a:pt x="1400218" y="2018516"/>
                </a:cubicBezTo>
                <a:cubicBezTo>
                  <a:pt x="1476801" y="2092932"/>
                  <a:pt x="1567887" y="2151805"/>
                  <a:pt x="1641956" y="2228723"/>
                </a:cubicBezTo>
                <a:cubicBezTo>
                  <a:pt x="1750554" y="2341497"/>
                  <a:pt x="1836050" y="2475369"/>
                  <a:pt x="1946756" y="2586075"/>
                </a:cubicBezTo>
                <a:cubicBezTo>
                  <a:pt x="1967777" y="2607096"/>
                  <a:pt x="1990787" y="2626300"/>
                  <a:pt x="2009818" y="2649137"/>
                </a:cubicBezTo>
                <a:cubicBezTo>
                  <a:pt x="2025992" y="2668545"/>
                  <a:pt x="2036251" y="2692334"/>
                  <a:pt x="2051860" y="2712199"/>
                </a:cubicBezTo>
                <a:cubicBezTo>
                  <a:pt x="2074869" y="2741483"/>
                  <a:pt x="2102423" y="2766997"/>
                  <a:pt x="2125432" y="2796281"/>
                </a:cubicBezTo>
                <a:cubicBezTo>
                  <a:pt x="2141041" y="2816147"/>
                  <a:pt x="2150689" y="2840461"/>
                  <a:pt x="2167473" y="2859344"/>
                </a:cubicBezTo>
                <a:cubicBezTo>
                  <a:pt x="2179111" y="2872437"/>
                  <a:pt x="2197731" y="2877913"/>
                  <a:pt x="2209515" y="2890875"/>
                </a:cubicBezTo>
                <a:cubicBezTo>
                  <a:pt x="2233082" y="2916798"/>
                  <a:pt x="2248903" y="2949131"/>
                  <a:pt x="2272577" y="2974957"/>
                </a:cubicBezTo>
                <a:cubicBezTo>
                  <a:pt x="2287736" y="2991494"/>
                  <a:pt x="2309970" y="3000462"/>
                  <a:pt x="2325129" y="3016999"/>
                </a:cubicBezTo>
                <a:cubicBezTo>
                  <a:pt x="2348803" y="3042825"/>
                  <a:pt x="2364754" y="3075040"/>
                  <a:pt x="2388191" y="3101081"/>
                </a:cubicBezTo>
                <a:cubicBezTo>
                  <a:pt x="2757566" y="3511500"/>
                  <a:pt x="2297682" y="3010573"/>
                  <a:pt x="2545846" y="3258737"/>
                </a:cubicBezTo>
                <a:cubicBezTo>
                  <a:pt x="2561708" y="3274599"/>
                  <a:pt x="2572025" y="3295426"/>
                  <a:pt x="2587887" y="3311288"/>
                </a:cubicBezTo>
                <a:cubicBezTo>
                  <a:pt x="2603750" y="3327151"/>
                  <a:pt x="2624576" y="3337467"/>
                  <a:pt x="2640439" y="3353330"/>
                </a:cubicBezTo>
                <a:cubicBezTo>
                  <a:pt x="2705729" y="3418620"/>
                  <a:pt x="2673606" y="3406457"/>
                  <a:pt x="2735032" y="3458433"/>
                </a:cubicBezTo>
                <a:cubicBezTo>
                  <a:pt x="2814997" y="3526096"/>
                  <a:pt x="2811099" y="3520891"/>
                  <a:pt x="2882177" y="3563537"/>
                </a:cubicBezTo>
                <a:cubicBezTo>
                  <a:pt x="2976071" y="3688729"/>
                  <a:pt x="2852435" y="3542291"/>
                  <a:pt x="2955749" y="3616088"/>
                </a:cubicBezTo>
                <a:cubicBezTo>
                  <a:pt x="2970003" y="3626270"/>
                  <a:pt x="2974893" y="3645743"/>
                  <a:pt x="2987280" y="3658130"/>
                </a:cubicBezTo>
                <a:cubicBezTo>
                  <a:pt x="3003143" y="3673993"/>
                  <a:pt x="3020727" y="3688414"/>
                  <a:pt x="3039832" y="3700171"/>
                </a:cubicBezTo>
                <a:cubicBezTo>
                  <a:pt x="3107506" y="3741816"/>
                  <a:pt x="3129290" y="3734258"/>
                  <a:pt x="3186977" y="3784254"/>
                </a:cubicBezTo>
                <a:cubicBezTo>
                  <a:pt x="3220674" y="3813458"/>
                  <a:pt x="3244467" y="3854112"/>
                  <a:pt x="3281570" y="3878847"/>
                </a:cubicBezTo>
                <a:cubicBezTo>
                  <a:pt x="3302591" y="3892861"/>
                  <a:pt x="3322613" y="3908502"/>
                  <a:pt x="3344632" y="3920888"/>
                </a:cubicBezTo>
                <a:cubicBezTo>
                  <a:pt x="3378771" y="3940091"/>
                  <a:pt x="3416147" y="3953287"/>
                  <a:pt x="3449735" y="3973440"/>
                </a:cubicBezTo>
                <a:cubicBezTo>
                  <a:pt x="3467252" y="3983950"/>
                  <a:pt x="3483088" y="3997990"/>
                  <a:pt x="3502287" y="4004971"/>
                </a:cubicBezTo>
                <a:cubicBezTo>
                  <a:pt x="3522315" y="4012254"/>
                  <a:pt x="3544328" y="4011978"/>
                  <a:pt x="3565349" y="4015481"/>
                </a:cubicBezTo>
                <a:cubicBezTo>
                  <a:pt x="3575859" y="4022488"/>
                  <a:pt x="3585582" y="4042151"/>
                  <a:pt x="3596880" y="4036502"/>
                </a:cubicBezTo>
                <a:cubicBezTo>
                  <a:pt x="3609800" y="4030042"/>
                  <a:pt x="3605348" y="4008761"/>
                  <a:pt x="3607391" y="3994461"/>
                </a:cubicBezTo>
                <a:cubicBezTo>
                  <a:pt x="3612370" y="3959605"/>
                  <a:pt x="3611412" y="3923963"/>
                  <a:pt x="3617901" y="3889357"/>
                </a:cubicBezTo>
                <a:cubicBezTo>
                  <a:pt x="3620844" y="3873663"/>
                  <a:pt x="3651166" y="3791296"/>
                  <a:pt x="3659942" y="3773744"/>
                </a:cubicBezTo>
                <a:cubicBezTo>
                  <a:pt x="3669078" y="3755472"/>
                  <a:pt x="3682337" y="3739464"/>
                  <a:pt x="3691473" y="3721192"/>
                </a:cubicBezTo>
                <a:cubicBezTo>
                  <a:pt x="3731598" y="3640944"/>
                  <a:pt x="3657273" y="3749277"/>
                  <a:pt x="3733515" y="3647619"/>
                </a:cubicBezTo>
                <a:cubicBezTo>
                  <a:pt x="3751032" y="3598571"/>
                  <a:pt x="3768733" y="3549588"/>
                  <a:pt x="3786067" y="3500475"/>
                </a:cubicBezTo>
                <a:cubicBezTo>
                  <a:pt x="3789754" y="3490028"/>
                  <a:pt x="3793074" y="3479454"/>
                  <a:pt x="3796577" y="3468944"/>
                </a:cubicBezTo>
                <a:lnTo>
                  <a:pt x="3807087" y="3437412"/>
                </a:lnTo>
                <a:cubicBezTo>
                  <a:pt x="3757585" y="3363157"/>
                  <a:pt x="3826577" y="3454207"/>
                  <a:pt x="3712494" y="3374350"/>
                </a:cubicBezTo>
                <a:cubicBezTo>
                  <a:pt x="3698143" y="3364305"/>
                  <a:pt x="3693925" y="3344092"/>
                  <a:pt x="3680963" y="3332309"/>
                </a:cubicBezTo>
                <a:cubicBezTo>
                  <a:pt x="3655039" y="3308742"/>
                  <a:pt x="3624908" y="3290268"/>
                  <a:pt x="3596880" y="3269247"/>
                </a:cubicBezTo>
                <a:cubicBezTo>
                  <a:pt x="3586370" y="3251730"/>
                  <a:pt x="3578427" y="3232389"/>
                  <a:pt x="3565349" y="3216695"/>
                </a:cubicBezTo>
                <a:cubicBezTo>
                  <a:pt x="3483332" y="3118275"/>
                  <a:pt x="3456134" y="3139772"/>
                  <a:pt x="3376163" y="3006488"/>
                </a:cubicBezTo>
                <a:cubicBezTo>
                  <a:pt x="3329231" y="2928269"/>
                  <a:pt x="3351805" y="2973065"/>
                  <a:pt x="3313101" y="2869854"/>
                </a:cubicBezTo>
                <a:cubicBezTo>
                  <a:pt x="3323611" y="2796282"/>
                  <a:pt x="3329060" y="2721807"/>
                  <a:pt x="3344632" y="2649137"/>
                </a:cubicBezTo>
                <a:cubicBezTo>
                  <a:pt x="3350223" y="2623048"/>
                  <a:pt x="3358134" y="2595233"/>
                  <a:pt x="3376163" y="2575564"/>
                </a:cubicBezTo>
                <a:cubicBezTo>
                  <a:pt x="3426469" y="2520685"/>
                  <a:pt x="3448297" y="2528699"/>
                  <a:pt x="3502287" y="2512502"/>
                </a:cubicBezTo>
                <a:cubicBezTo>
                  <a:pt x="3523510" y="2506135"/>
                  <a:pt x="3543972" y="2497311"/>
                  <a:pt x="3565349" y="2491481"/>
                </a:cubicBezTo>
                <a:cubicBezTo>
                  <a:pt x="3582584" y="2486781"/>
                  <a:pt x="3600651" y="2485615"/>
                  <a:pt x="3617901" y="2480971"/>
                </a:cubicBezTo>
                <a:cubicBezTo>
                  <a:pt x="3617988" y="2480948"/>
                  <a:pt x="3846765" y="2415581"/>
                  <a:pt x="3912191" y="2396888"/>
                </a:cubicBezTo>
                <a:cubicBezTo>
                  <a:pt x="3936715" y="2389881"/>
                  <a:pt x="3960514" y="2379475"/>
                  <a:pt x="3985763" y="2375868"/>
                </a:cubicBezTo>
                <a:lnTo>
                  <a:pt x="4059335" y="2365357"/>
                </a:lnTo>
                <a:lnTo>
                  <a:pt x="4185460" y="2323316"/>
                </a:lnTo>
                <a:cubicBezTo>
                  <a:pt x="4203251" y="2317037"/>
                  <a:pt x="4219940" y="2307716"/>
                  <a:pt x="4238011" y="2302295"/>
                </a:cubicBezTo>
                <a:cubicBezTo>
                  <a:pt x="4255122" y="2297162"/>
                  <a:pt x="4273046" y="2295288"/>
                  <a:pt x="4290563" y="2291785"/>
                </a:cubicBezTo>
                <a:cubicBezTo>
                  <a:pt x="4376880" y="2239995"/>
                  <a:pt x="4306952" y="2273939"/>
                  <a:pt x="4395667" y="2249744"/>
                </a:cubicBezTo>
                <a:cubicBezTo>
                  <a:pt x="4490143" y="2223978"/>
                  <a:pt x="4426648" y="2235913"/>
                  <a:pt x="4511280" y="2207702"/>
                </a:cubicBezTo>
                <a:cubicBezTo>
                  <a:pt x="4524984" y="2203134"/>
                  <a:pt x="4539486" y="2201343"/>
                  <a:pt x="4553322" y="2197192"/>
                </a:cubicBezTo>
                <a:cubicBezTo>
                  <a:pt x="4574545" y="2190825"/>
                  <a:pt x="4595363" y="2183178"/>
                  <a:pt x="4616384" y="2176171"/>
                </a:cubicBezTo>
                <a:cubicBezTo>
                  <a:pt x="4626894" y="2172668"/>
                  <a:pt x="4638006" y="2170616"/>
                  <a:pt x="4647915" y="2165661"/>
                </a:cubicBezTo>
                <a:cubicBezTo>
                  <a:pt x="4699543" y="2139847"/>
                  <a:pt x="4758143" y="2118534"/>
                  <a:pt x="4795060" y="2071068"/>
                </a:cubicBezTo>
                <a:cubicBezTo>
                  <a:pt x="4810570" y="2051126"/>
                  <a:pt x="4837101" y="2008006"/>
                  <a:pt x="4837101" y="2008006"/>
                </a:cubicBezTo>
                <a:cubicBezTo>
                  <a:pt x="4840604" y="1997496"/>
                  <a:pt x="4842114" y="1986094"/>
                  <a:pt x="4847611" y="1976475"/>
                </a:cubicBezTo>
                <a:cubicBezTo>
                  <a:pt x="4856302" y="1961266"/>
                  <a:pt x="4868960" y="1948688"/>
                  <a:pt x="4879142" y="1934433"/>
                </a:cubicBezTo>
                <a:cubicBezTo>
                  <a:pt x="4886484" y="1924154"/>
                  <a:pt x="4893156" y="1913412"/>
                  <a:pt x="4900163" y="1902902"/>
                </a:cubicBezTo>
                <a:cubicBezTo>
                  <a:pt x="4896660" y="1839840"/>
                  <a:pt x="4894319" y="1776703"/>
                  <a:pt x="4889653" y="1713716"/>
                </a:cubicBezTo>
                <a:cubicBezTo>
                  <a:pt x="4887309" y="1682078"/>
                  <a:pt x="4886836" y="1649901"/>
                  <a:pt x="4879142" y="1619123"/>
                </a:cubicBezTo>
                <a:cubicBezTo>
                  <a:pt x="4876078" y="1606868"/>
                  <a:pt x="4863771" y="1598890"/>
                  <a:pt x="4858122" y="1587592"/>
                </a:cubicBezTo>
                <a:cubicBezTo>
                  <a:pt x="4853167" y="1577683"/>
                  <a:pt x="4851501" y="1566435"/>
                  <a:pt x="4847611" y="1556061"/>
                </a:cubicBezTo>
                <a:cubicBezTo>
                  <a:pt x="4840987" y="1538396"/>
                  <a:pt x="4833598" y="1521026"/>
                  <a:pt x="4826591" y="1503509"/>
                </a:cubicBezTo>
                <a:cubicBezTo>
                  <a:pt x="4830094" y="1377385"/>
                  <a:pt x="4830800" y="1251152"/>
                  <a:pt x="4837101" y="1125137"/>
                </a:cubicBezTo>
                <a:cubicBezTo>
                  <a:pt x="4837822" y="1110710"/>
                  <a:pt x="4846852" y="1097520"/>
                  <a:pt x="4847611" y="1083095"/>
                </a:cubicBezTo>
                <a:cubicBezTo>
                  <a:pt x="4853874" y="964091"/>
                  <a:pt x="4852019" y="844756"/>
                  <a:pt x="4858122" y="725744"/>
                </a:cubicBezTo>
                <a:cubicBezTo>
                  <a:pt x="4859037" y="707903"/>
                  <a:pt x="4865436" y="690768"/>
                  <a:pt x="4868632" y="673192"/>
                </a:cubicBezTo>
                <a:cubicBezTo>
                  <a:pt x="4872444" y="652225"/>
                  <a:pt x="4875639" y="631151"/>
                  <a:pt x="4879142" y="610130"/>
                </a:cubicBezTo>
                <a:cubicBezTo>
                  <a:pt x="4875639" y="473495"/>
                  <a:pt x="4894039" y="334523"/>
                  <a:pt x="4868632" y="200226"/>
                </a:cubicBezTo>
                <a:cubicBezTo>
                  <a:pt x="4864513" y="178454"/>
                  <a:pt x="4827298" y="216902"/>
                  <a:pt x="4805570" y="221247"/>
                </a:cubicBezTo>
                <a:lnTo>
                  <a:pt x="4753018" y="231757"/>
                </a:lnTo>
                <a:cubicBezTo>
                  <a:pt x="4735501" y="242267"/>
                  <a:pt x="4718324" y="253367"/>
                  <a:pt x="4700467" y="263288"/>
                </a:cubicBezTo>
                <a:cubicBezTo>
                  <a:pt x="4686771" y="270897"/>
                  <a:pt x="4672029" y="276535"/>
                  <a:pt x="4658425" y="284309"/>
                </a:cubicBezTo>
                <a:cubicBezTo>
                  <a:pt x="4647457" y="290576"/>
                  <a:pt x="4638192" y="299681"/>
                  <a:pt x="4626894" y="305330"/>
                </a:cubicBezTo>
                <a:cubicBezTo>
                  <a:pt x="4617259" y="310147"/>
                  <a:pt x="4560998" y="332314"/>
                  <a:pt x="4542811" y="336861"/>
                </a:cubicBezTo>
                <a:cubicBezTo>
                  <a:pt x="4525481" y="341194"/>
                  <a:pt x="4507777" y="343868"/>
                  <a:pt x="4490260" y="347371"/>
                </a:cubicBezTo>
                <a:cubicBezTo>
                  <a:pt x="4472743" y="340364"/>
                  <a:pt x="4453164" y="337169"/>
                  <a:pt x="4437708" y="326350"/>
                </a:cubicBezTo>
                <a:cubicBezTo>
                  <a:pt x="4386588" y="290566"/>
                  <a:pt x="4355717" y="227772"/>
                  <a:pt x="4322094" y="179206"/>
                </a:cubicBezTo>
                <a:cubicBezTo>
                  <a:pt x="4312123" y="164803"/>
                  <a:pt x="4300745" y="151419"/>
                  <a:pt x="4290563" y="137164"/>
                </a:cubicBezTo>
                <a:cubicBezTo>
                  <a:pt x="4283221" y="126885"/>
                  <a:pt x="4278474" y="114565"/>
                  <a:pt x="4269542" y="105633"/>
                </a:cubicBezTo>
                <a:cubicBezTo>
                  <a:pt x="4260610" y="96701"/>
                  <a:pt x="4247715" y="92699"/>
                  <a:pt x="4238011" y="84612"/>
                </a:cubicBezTo>
                <a:cubicBezTo>
                  <a:pt x="4185525" y="40874"/>
                  <a:pt x="4230361" y="61041"/>
                  <a:pt x="4174949" y="42571"/>
                </a:cubicBezTo>
                <a:cubicBezTo>
                  <a:pt x="4164439" y="35564"/>
                  <a:pt x="4155517" y="25180"/>
                  <a:pt x="4143418" y="21550"/>
                </a:cubicBezTo>
                <a:cubicBezTo>
                  <a:pt x="4071585" y="0"/>
                  <a:pt x="3980017" y="17028"/>
                  <a:pt x="3912191" y="21550"/>
                </a:cubicBezTo>
                <a:lnTo>
                  <a:pt x="3849129" y="42571"/>
                </a:lnTo>
                <a:cubicBezTo>
                  <a:pt x="3838619" y="46074"/>
                  <a:pt x="3828346" y="50394"/>
                  <a:pt x="3817598" y="53081"/>
                </a:cubicBezTo>
                <a:cubicBezTo>
                  <a:pt x="3789570" y="60088"/>
                  <a:pt x="3760339" y="63372"/>
                  <a:pt x="3733515" y="74102"/>
                </a:cubicBezTo>
                <a:cubicBezTo>
                  <a:pt x="3715998" y="81109"/>
                  <a:pt x="3699347" y="90881"/>
                  <a:pt x="3680963" y="95123"/>
                </a:cubicBezTo>
                <a:cubicBezTo>
                  <a:pt x="3658218" y="100372"/>
                  <a:pt x="3504976" y="114824"/>
                  <a:pt x="3491777" y="116144"/>
                </a:cubicBezTo>
                <a:lnTo>
                  <a:pt x="3060853" y="105633"/>
                </a:lnTo>
                <a:cubicBezTo>
                  <a:pt x="3011712" y="103846"/>
                  <a:pt x="2962881" y="95123"/>
                  <a:pt x="2913708" y="95123"/>
                </a:cubicBezTo>
                <a:cubicBezTo>
                  <a:pt x="2719873" y="95123"/>
                  <a:pt x="2284182" y="109422"/>
                  <a:pt x="2062370" y="116144"/>
                </a:cubicBezTo>
                <a:cubicBezTo>
                  <a:pt x="2023832" y="119647"/>
                  <a:pt x="1985064" y="121182"/>
                  <a:pt x="1946756" y="126654"/>
                </a:cubicBezTo>
                <a:cubicBezTo>
                  <a:pt x="1935789" y="128221"/>
                  <a:pt x="1926304" y="137164"/>
                  <a:pt x="1915225" y="137164"/>
                </a:cubicBezTo>
                <a:cubicBezTo>
                  <a:pt x="1845068" y="137164"/>
                  <a:pt x="1775087" y="130157"/>
                  <a:pt x="1705018" y="126654"/>
                </a:cubicBezTo>
                <a:cubicBezTo>
                  <a:pt x="1669984" y="123151"/>
                  <a:pt x="1634815" y="120797"/>
                  <a:pt x="1599915" y="116144"/>
                </a:cubicBezTo>
                <a:cubicBezTo>
                  <a:pt x="1582207" y="113783"/>
                  <a:pt x="1565227" y="105633"/>
                  <a:pt x="1547363" y="105633"/>
                </a:cubicBezTo>
                <a:cubicBezTo>
                  <a:pt x="1228530" y="105633"/>
                  <a:pt x="909736" y="112640"/>
                  <a:pt x="590922" y="116144"/>
                </a:cubicBezTo>
                <a:cubicBezTo>
                  <a:pt x="453535" y="124730"/>
                  <a:pt x="458408" y="118655"/>
                  <a:pt x="359694" y="137164"/>
                </a:cubicBezTo>
                <a:cubicBezTo>
                  <a:pt x="324578" y="143748"/>
                  <a:pt x="254591" y="158185"/>
                  <a:pt x="254591" y="158185"/>
                </a:cubicBezTo>
                <a:cubicBezTo>
                  <a:pt x="247584" y="168695"/>
                  <a:pt x="236047" y="177329"/>
                  <a:pt x="233570" y="189716"/>
                </a:cubicBezTo>
                <a:cubicBezTo>
                  <a:pt x="225296" y="231084"/>
                  <a:pt x="238204" y="276465"/>
                  <a:pt x="223060" y="315840"/>
                </a:cubicBezTo>
                <a:cubicBezTo>
                  <a:pt x="217874" y="329322"/>
                  <a:pt x="195119" y="323216"/>
                  <a:pt x="181018" y="326350"/>
                </a:cubicBezTo>
                <a:cubicBezTo>
                  <a:pt x="119101" y="340110"/>
                  <a:pt x="117208" y="338268"/>
                  <a:pt x="44384" y="347371"/>
                </a:cubicBezTo>
                <a:cubicBezTo>
                  <a:pt x="28838" y="370690"/>
                  <a:pt x="4247" y="402885"/>
                  <a:pt x="2342" y="431454"/>
                </a:cubicBezTo>
                <a:cubicBezTo>
                  <a:pt x="0" y="466585"/>
                  <a:pt x="3180" y="502703"/>
                  <a:pt x="12853" y="536557"/>
                </a:cubicBezTo>
                <a:cubicBezTo>
                  <a:pt x="17665" y="553400"/>
                  <a:pt x="34202" y="564344"/>
                  <a:pt x="44384" y="578599"/>
                </a:cubicBezTo>
                <a:cubicBezTo>
                  <a:pt x="51726" y="588878"/>
                  <a:pt x="57183" y="600539"/>
                  <a:pt x="65404" y="610130"/>
                </a:cubicBezTo>
                <a:cubicBezTo>
                  <a:pt x="174269" y="737139"/>
                  <a:pt x="47440" y="572163"/>
                  <a:pt x="138977" y="694212"/>
                </a:cubicBezTo>
                <a:cubicBezTo>
                  <a:pt x="142480" y="704723"/>
                  <a:pt x="142566" y="717093"/>
                  <a:pt x="149487" y="725744"/>
                </a:cubicBezTo>
                <a:cubicBezTo>
                  <a:pt x="157378" y="735608"/>
                  <a:pt x="171314" y="738677"/>
                  <a:pt x="181018" y="746764"/>
                </a:cubicBezTo>
                <a:cubicBezTo>
                  <a:pt x="192437" y="756280"/>
                  <a:pt x="203033" y="766876"/>
                  <a:pt x="212549" y="778295"/>
                </a:cubicBezTo>
                <a:cubicBezTo>
                  <a:pt x="220636" y="787999"/>
                  <a:pt x="224638" y="800894"/>
                  <a:pt x="233570" y="809826"/>
                </a:cubicBezTo>
                <a:cubicBezTo>
                  <a:pt x="245956" y="822212"/>
                  <a:pt x="263225" y="828971"/>
                  <a:pt x="275611" y="841357"/>
                </a:cubicBezTo>
                <a:cubicBezTo>
                  <a:pt x="284543" y="850289"/>
                  <a:pt x="288411" y="863297"/>
                  <a:pt x="296632" y="872888"/>
                </a:cubicBezTo>
                <a:cubicBezTo>
                  <a:pt x="309530" y="887935"/>
                  <a:pt x="325775" y="899883"/>
                  <a:pt x="338673" y="914930"/>
                </a:cubicBezTo>
                <a:cubicBezTo>
                  <a:pt x="346894" y="924521"/>
                  <a:pt x="350762" y="937529"/>
                  <a:pt x="359694" y="946461"/>
                </a:cubicBezTo>
                <a:cubicBezTo>
                  <a:pt x="368626" y="955393"/>
                  <a:pt x="380946" y="960139"/>
                  <a:pt x="391225" y="967481"/>
                </a:cubicBezTo>
                <a:cubicBezTo>
                  <a:pt x="405480" y="977663"/>
                  <a:pt x="419253" y="988502"/>
                  <a:pt x="433267" y="999012"/>
                </a:cubicBezTo>
                <a:cubicBezTo>
                  <a:pt x="466765" y="1133007"/>
                  <a:pt x="434145" y="1042592"/>
                  <a:pt x="475308" y="1114626"/>
                </a:cubicBezTo>
                <a:cubicBezTo>
                  <a:pt x="483082" y="1128230"/>
                  <a:pt x="487222" y="1143918"/>
                  <a:pt x="496329" y="1156668"/>
                </a:cubicBezTo>
                <a:cubicBezTo>
                  <a:pt x="558113" y="1243166"/>
                  <a:pt x="508188" y="1148854"/>
                  <a:pt x="538370" y="1209219"/>
                </a:cubicBezTo>
                <a:lnTo>
                  <a:pt x="527860" y="1146157"/>
                </a:lnTo>
                <a:close/>
              </a:path>
            </a:pathLst>
          </a:custGeom>
          <a:solidFill>
            <a:schemeClr val="accent2"/>
          </a:solidFill>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wrap="none" anchor="ctr"/>
          <a:lstStyle/>
          <a:p>
            <a:pPr defTabSz="914126">
              <a:defRPr/>
            </a:pPr>
            <a:endParaRPr lang="en-US" sz="1799">
              <a:solidFill>
                <a:srgbClr val="FFFFFF"/>
              </a:solidFill>
              <a:latin typeface="Arial" panose="020B0604020202020204"/>
            </a:endParaRPr>
          </a:p>
        </p:txBody>
      </p:sp>
      <p:sp>
        <p:nvSpPr>
          <p:cNvPr id="9" name="Freeform 8"/>
          <p:cNvSpPr/>
          <p:nvPr/>
        </p:nvSpPr>
        <p:spPr bwMode="auto">
          <a:xfrm>
            <a:off x="3193952" y="1972057"/>
            <a:ext cx="5145053" cy="2552035"/>
          </a:xfrm>
          <a:custGeom>
            <a:avLst/>
            <a:gdLst>
              <a:gd name="connsiteX0" fmla="*/ 636378 w 3579274"/>
              <a:gd name="connsiteY0" fmla="*/ 135402 h 2405636"/>
              <a:gd name="connsiteX1" fmla="*/ 636378 w 3579274"/>
              <a:gd name="connsiteY1" fmla="*/ 135402 h 2405636"/>
              <a:gd name="connsiteX2" fmla="*/ 436681 w 3579274"/>
              <a:gd name="connsiteY2" fmla="*/ 156422 h 2405636"/>
              <a:gd name="connsiteX3" fmla="*/ 373619 w 3579274"/>
              <a:gd name="connsiteY3" fmla="*/ 166933 h 2405636"/>
              <a:gd name="connsiteX4" fmla="*/ 173923 w 3579274"/>
              <a:gd name="connsiteY4" fmla="*/ 187953 h 2405636"/>
              <a:gd name="connsiteX5" fmla="*/ 131881 w 3579274"/>
              <a:gd name="connsiteY5" fmla="*/ 229995 h 2405636"/>
              <a:gd name="connsiteX6" fmla="*/ 100350 w 3579274"/>
              <a:gd name="connsiteY6" fmla="*/ 251015 h 2405636"/>
              <a:gd name="connsiteX7" fmla="*/ 58309 w 3579274"/>
              <a:gd name="connsiteY7" fmla="*/ 293057 h 2405636"/>
              <a:gd name="connsiteX8" fmla="*/ 37288 w 3579274"/>
              <a:gd name="connsiteY8" fmla="*/ 356119 h 2405636"/>
              <a:gd name="connsiteX9" fmla="*/ 16267 w 3579274"/>
              <a:gd name="connsiteY9" fmla="*/ 440202 h 2405636"/>
              <a:gd name="connsiteX10" fmla="*/ 16267 w 3579274"/>
              <a:gd name="connsiteY10" fmla="*/ 618878 h 2405636"/>
              <a:gd name="connsiteX11" fmla="*/ 26778 w 3579274"/>
              <a:gd name="connsiteY11" fmla="*/ 650409 h 2405636"/>
              <a:gd name="connsiteX12" fmla="*/ 47798 w 3579274"/>
              <a:gd name="connsiteY12" fmla="*/ 681940 h 2405636"/>
              <a:gd name="connsiteX13" fmla="*/ 79329 w 3579274"/>
              <a:gd name="connsiteY13" fmla="*/ 776533 h 2405636"/>
              <a:gd name="connsiteX14" fmla="*/ 110860 w 3579274"/>
              <a:gd name="connsiteY14" fmla="*/ 818574 h 2405636"/>
              <a:gd name="connsiteX15" fmla="*/ 131881 w 3579274"/>
              <a:gd name="connsiteY15" fmla="*/ 860615 h 2405636"/>
              <a:gd name="connsiteX16" fmla="*/ 226474 w 3579274"/>
              <a:gd name="connsiteY16" fmla="*/ 965719 h 2405636"/>
              <a:gd name="connsiteX17" fmla="*/ 258005 w 3579274"/>
              <a:gd name="connsiteY17" fmla="*/ 986740 h 2405636"/>
              <a:gd name="connsiteX18" fmla="*/ 268516 w 3579274"/>
              <a:gd name="connsiteY18" fmla="*/ 1018271 h 2405636"/>
              <a:gd name="connsiteX19" fmla="*/ 279026 w 3579274"/>
              <a:gd name="connsiteY19" fmla="*/ 1060312 h 2405636"/>
              <a:gd name="connsiteX20" fmla="*/ 436681 w 3579274"/>
              <a:gd name="connsiteY20" fmla="*/ 1270519 h 2405636"/>
              <a:gd name="connsiteX21" fmla="*/ 573316 w 3579274"/>
              <a:gd name="connsiteY21" fmla="*/ 1386133 h 2405636"/>
              <a:gd name="connsiteX22" fmla="*/ 636378 w 3579274"/>
              <a:gd name="connsiteY22" fmla="*/ 1428174 h 2405636"/>
              <a:gd name="connsiteX23" fmla="*/ 646888 w 3579274"/>
              <a:gd name="connsiteY23" fmla="*/ 1459705 h 2405636"/>
              <a:gd name="connsiteX24" fmla="*/ 678419 w 3579274"/>
              <a:gd name="connsiteY24" fmla="*/ 1480726 h 2405636"/>
              <a:gd name="connsiteX25" fmla="*/ 720460 w 3579274"/>
              <a:gd name="connsiteY25" fmla="*/ 1512257 h 2405636"/>
              <a:gd name="connsiteX26" fmla="*/ 741481 w 3579274"/>
              <a:gd name="connsiteY26" fmla="*/ 1554298 h 2405636"/>
              <a:gd name="connsiteX27" fmla="*/ 773012 w 3579274"/>
              <a:gd name="connsiteY27" fmla="*/ 1617360 h 2405636"/>
              <a:gd name="connsiteX28" fmla="*/ 836074 w 3579274"/>
              <a:gd name="connsiteY28" fmla="*/ 1669912 h 2405636"/>
              <a:gd name="connsiteX29" fmla="*/ 867605 w 3579274"/>
              <a:gd name="connsiteY29" fmla="*/ 1711953 h 2405636"/>
              <a:gd name="connsiteX30" fmla="*/ 920157 w 3579274"/>
              <a:gd name="connsiteY30" fmla="*/ 1753995 h 2405636"/>
              <a:gd name="connsiteX31" fmla="*/ 993729 w 3579274"/>
              <a:gd name="connsiteY31" fmla="*/ 1827567 h 2405636"/>
              <a:gd name="connsiteX32" fmla="*/ 1025260 w 3579274"/>
              <a:gd name="connsiteY32" fmla="*/ 1859098 h 2405636"/>
              <a:gd name="connsiteX33" fmla="*/ 1067302 w 3579274"/>
              <a:gd name="connsiteY33" fmla="*/ 1880119 h 2405636"/>
              <a:gd name="connsiteX34" fmla="*/ 1109343 w 3579274"/>
              <a:gd name="connsiteY34" fmla="*/ 1911650 h 2405636"/>
              <a:gd name="connsiteX35" fmla="*/ 1140874 w 3579274"/>
              <a:gd name="connsiteY35" fmla="*/ 1932671 h 2405636"/>
              <a:gd name="connsiteX36" fmla="*/ 1161895 w 3579274"/>
              <a:gd name="connsiteY36" fmla="*/ 1995733 h 2405636"/>
              <a:gd name="connsiteX37" fmla="*/ 1266998 w 3579274"/>
              <a:gd name="connsiteY37" fmla="*/ 2132367 h 2405636"/>
              <a:gd name="connsiteX38" fmla="*/ 1309040 w 3579274"/>
              <a:gd name="connsiteY38" fmla="*/ 2153388 h 2405636"/>
              <a:gd name="connsiteX39" fmla="*/ 1351081 w 3579274"/>
              <a:gd name="connsiteY39" fmla="*/ 2247981 h 2405636"/>
              <a:gd name="connsiteX40" fmla="*/ 1372102 w 3579274"/>
              <a:gd name="connsiteY40" fmla="*/ 2290022 h 2405636"/>
              <a:gd name="connsiteX41" fmla="*/ 1403633 w 3579274"/>
              <a:gd name="connsiteY41" fmla="*/ 2321553 h 2405636"/>
              <a:gd name="connsiteX42" fmla="*/ 1456185 w 3579274"/>
              <a:gd name="connsiteY42" fmla="*/ 2405636 h 2405636"/>
              <a:gd name="connsiteX43" fmla="*/ 1477205 w 3579274"/>
              <a:gd name="connsiteY43" fmla="*/ 2374105 h 2405636"/>
              <a:gd name="connsiteX44" fmla="*/ 1529757 w 3579274"/>
              <a:gd name="connsiteY44" fmla="*/ 2363595 h 2405636"/>
              <a:gd name="connsiteX45" fmla="*/ 1655881 w 3579274"/>
              <a:gd name="connsiteY45" fmla="*/ 2342574 h 2405636"/>
              <a:gd name="connsiteX46" fmla="*/ 1771495 w 3579274"/>
              <a:gd name="connsiteY46" fmla="*/ 2311043 h 2405636"/>
              <a:gd name="connsiteX47" fmla="*/ 1834557 w 3579274"/>
              <a:gd name="connsiteY47" fmla="*/ 2290022 h 2405636"/>
              <a:gd name="connsiteX48" fmla="*/ 1929150 w 3579274"/>
              <a:gd name="connsiteY48" fmla="*/ 2269002 h 2405636"/>
              <a:gd name="connsiteX49" fmla="*/ 2023743 w 3579274"/>
              <a:gd name="connsiteY49" fmla="*/ 2237471 h 2405636"/>
              <a:gd name="connsiteX50" fmla="*/ 2076295 w 3579274"/>
              <a:gd name="connsiteY50" fmla="*/ 2216450 h 2405636"/>
              <a:gd name="connsiteX51" fmla="*/ 2128847 w 3579274"/>
              <a:gd name="connsiteY51" fmla="*/ 2205940 h 2405636"/>
              <a:gd name="connsiteX52" fmla="*/ 2170888 w 3579274"/>
              <a:gd name="connsiteY52" fmla="*/ 2195429 h 2405636"/>
              <a:gd name="connsiteX53" fmla="*/ 2233950 w 3579274"/>
              <a:gd name="connsiteY53" fmla="*/ 2174409 h 2405636"/>
              <a:gd name="connsiteX54" fmla="*/ 2265481 w 3579274"/>
              <a:gd name="connsiteY54" fmla="*/ 2163898 h 2405636"/>
              <a:gd name="connsiteX55" fmla="*/ 2339054 w 3579274"/>
              <a:gd name="connsiteY55" fmla="*/ 2121857 h 2405636"/>
              <a:gd name="connsiteX56" fmla="*/ 2370585 w 3579274"/>
              <a:gd name="connsiteY56" fmla="*/ 2100836 h 2405636"/>
              <a:gd name="connsiteX57" fmla="*/ 2423136 w 3579274"/>
              <a:gd name="connsiteY57" fmla="*/ 2090326 h 2405636"/>
              <a:gd name="connsiteX58" fmla="*/ 2444157 w 3579274"/>
              <a:gd name="connsiteY58" fmla="*/ 2048284 h 2405636"/>
              <a:gd name="connsiteX59" fmla="*/ 2475688 w 3579274"/>
              <a:gd name="connsiteY59" fmla="*/ 2037774 h 2405636"/>
              <a:gd name="connsiteX60" fmla="*/ 2517729 w 3579274"/>
              <a:gd name="connsiteY60" fmla="*/ 2006243 h 2405636"/>
              <a:gd name="connsiteX61" fmla="*/ 2570281 w 3579274"/>
              <a:gd name="connsiteY61" fmla="*/ 1953691 h 2405636"/>
              <a:gd name="connsiteX62" fmla="*/ 2643854 w 3579274"/>
              <a:gd name="connsiteY62" fmla="*/ 1859098 h 2405636"/>
              <a:gd name="connsiteX63" fmla="*/ 2675385 w 3579274"/>
              <a:gd name="connsiteY63" fmla="*/ 1838078 h 2405636"/>
              <a:gd name="connsiteX64" fmla="*/ 2727936 w 3579274"/>
              <a:gd name="connsiteY64" fmla="*/ 1785526 h 2405636"/>
              <a:gd name="connsiteX65" fmla="*/ 2812019 w 3579274"/>
              <a:gd name="connsiteY65" fmla="*/ 1732974 h 2405636"/>
              <a:gd name="connsiteX66" fmla="*/ 2864571 w 3579274"/>
              <a:gd name="connsiteY66" fmla="*/ 1711953 h 2405636"/>
              <a:gd name="connsiteX67" fmla="*/ 2938143 w 3579274"/>
              <a:gd name="connsiteY67" fmla="*/ 1659402 h 2405636"/>
              <a:gd name="connsiteX68" fmla="*/ 2969674 w 3579274"/>
              <a:gd name="connsiteY68" fmla="*/ 1627871 h 2405636"/>
              <a:gd name="connsiteX69" fmla="*/ 3001205 w 3579274"/>
              <a:gd name="connsiteY69" fmla="*/ 1606850 h 2405636"/>
              <a:gd name="connsiteX70" fmla="*/ 3011716 w 3579274"/>
              <a:gd name="connsiteY70" fmla="*/ 1575319 h 2405636"/>
              <a:gd name="connsiteX71" fmla="*/ 3032736 w 3579274"/>
              <a:gd name="connsiteY71" fmla="*/ 1543788 h 2405636"/>
              <a:gd name="connsiteX72" fmla="*/ 3043247 w 3579274"/>
              <a:gd name="connsiteY72" fmla="*/ 1501747 h 2405636"/>
              <a:gd name="connsiteX73" fmla="*/ 3074778 w 3579274"/>
              <a:gd name="connsiteY73" fmla="*/ 1449195 h 2405636"/>
              <a:gd name="connsiteX74" fmla="*/ 3085288 w 3579274"/>
              <a:gd name="connsiteY74" fmla="*/ 1417664 h 2405636"/>
              <a:gd name="connsiteX75" fmla="*/ 3106309 w 3579274"/>
              <a:gd name="connsiteY75" fmla="*/ 1375622 h 2405636"/>
              <a:gd name="connsiteX76" fmla="*/ 3127329 w 3579274"/>
              <a:gd name="connsiteY76" fmla="*/ 1312560 h 2405636"/>
              <a:gd name="connsiteX77" fmla="*/ 3127329 w 3579274"/>
              <a:gd name="connsiteY77" fmla="*/ 1018271 h 2405636"/>
              <a:gd name="connsiteX78" fmla="*/ 3200902 w 3579274"/>
              <a:gd name="connsiteY78" fmla="*/ 923678 h 2405636"/>
              <a:gd name="connsiteX79" fmla="*/ 3232433 w 3579274"/>
              <a:gd name="connsiteY79" fmla="*/ 881636 h 2405636"/>
              <a:gd name="connsiteX80" fmla="*/ 3295495 w 3579274"/>
              <a:gd name="connsiteY80" fmla="*/ 818574 h 2405636"/>
              <a:gd name="connsiteX81" fmla="*/ 3369067 w 3579274"/>
              <a:gd name="connsiteY81" fmla="*/ 755512 h 2405636"/>
              <a:gd name="connsiteX82" fmla="*/ 3400598 w 3579274"/>
              <a:gd name="connsiteY82" fmla="*/ 723981 h 2405636"/>
              <a:gd name="connsiteX83" fmla="*/ 3474171 w 3579274"/>
              <a:gd name="connsiteY83" fmla="*/ 692450 h 2405636"/>
              <a:gd name="connsiteX84" fmla="*/ 3505702 w 3579274"/>
              <a:gd name="connsiteY84" fmla="*/ 660919 h 2405636"/>
              <a:gd name="connsiteX85" fmla="*/ 3516212 w 3579274"/>
              <a:gd name="connsiteY85" fmla="*/ 629388 h 2405636"/>
              <a:gd name="connsiteX86" fmla="*/ 3537233 w 3579274"/>
              <a:gd name="connsiteY86" fmla="*/ 597857 h 2405636"/>
              <a:gd name="connsiteX87" fmla="*/ 3579274 w 3579274"/>
              <a:gd name="connsiteY87" fmla="*/ 503264 h 2405636"/>
              <a:gd name="connsiteX88" fmla="*/ 3558254 w 3579274"/>
              <a:gd name="connsiteY88" fmla="*/ 356119 h 2405636"/>
              <a:gd name="connsiteX89" fmla="*/ 3537233 w 3579274"/>
              <a:gd name="connsiteY89" fmla="*/ 324588 h 2405636"/>
              <a:gd name="connsiteX90" fmla="*/ 3484681 w 3579274"/>
              <a:gd name="connsiteY90" fmla="*/ 272036 h 2405636"/>
              <a:gd name="connsiteX91" fmla="*/ 3463660 w 3579274"/>
              <a:gd name="connsiteY91" fmla="*/ 240505 h 2405636"/>
              <a:gd name="connsiteX92" fmla="*/ 3432129 w 3579274"/>
              <a:gd name="connsiteY92" fmla="*/ 219484 h 2405636"/>
              <a:gd name="connsiteX93" fmla="*/ 3379578 w 3579274"/>
              <a:gd name="connsiteY93" fmla="*/ 156422 h 2405636"/>
              <a:gd name="connsiteX94" fmla="*/ 3316516 w 3579274"/>
              <a:gd name="connsiteY94" fmla="*/ 114381 h 2405636"/>
              <a:gd name="connsiteX95" fmla="*/ 3253454 w 3579274"/>
              <a:gd name="connsiteY95" fmla="*/ 61829 h 2405636"/>
              <a:gd name="connsiteX96" fmla="*/ 3158860 w 3579274"/>
              <a:gd name="connsiteY96" fmla="*/ 40809 h 2405636"/>
              <a:gd name="connsiteX97" fmla="*/ 3064267 w 3579274"/>
              <a:gd name="connsiteY97" fmla="*/ 30298 h 2405636"/>
              <a:gd name="connsiteX98" fmla="*/ 2727936 w 3579274"/>
              <a:gd name="connsiteY98" fmla="*/ 9278 h 2405636"/>
              <a:gd name="connsiteX99" fmla="*/ 2580792 w 3579274"/>
              <a:gd name="connsiteY99" fmla="*/ 30298 h 2405636"/>
              <a:gd name="connsiteX100" fmla="*/ 2496709 w 3579274"/>
              <a:gd name="connsiteY100" fmla="*/ 40809 h 2405636"/>
              <a:gd name="connsiteX101" fmla="*/ 2444157 w 3579274"/>
              <a:gd name="connsiteY101" fmla="*/ 51319 h 2405636"/>
              <a:gd name="connsiteX102" fmla="*/ 2370585 w 3579274"/>
              <a:gd name="connsiteY102" fmla="*/ 61829 h 2405636"/>
              <a:gd name="connsiteX103" fmla="*/ 2307523 w 3579274"/>
              <a:gd name="connsiteY103" fmla="*/ 72340 h 2405636"/>
              <a:gd name="connsiteX104" fmla="*/ 1760985 w 3579274"/>
              <a:gd name="connsiteY104" fmla="*/ 61829 h 2405636"/>
              <a:gd name="connsiteX105" fmla="*/ 1666392 w 3579274"/>
              <a:gd name="connsiteY105" fmla="*/ 51319 h 2405636"/>
              <a:gd name="connsiteX106" fmla="*/ 1634860 w 3579274"/>
              <a:gd name="connsiteY106" fmla="*/ 40809 h 2405636"/>
              <a:gd name="connsiteX107" fmla="*/ 1571798 w 3579274"/>
              <a:gd name="connsiteY107" fmla="*/ 30298 h 2405636"/>
              <a:gd name="connsiteX108" fmla="*/ 730971 w 3579274"/>
              <a:gd name="connsiteY108" fmla="*/ 40809 h 2405636"/>
              <a:gd name="connsiteX109" fmla="*/ 699440 w 3579274"/>
              <a:gd name="connsiteY109" fmla="*/ 51319 h 2405636"/>
              <a:gd name="connsiteX110" fmla="*/ 636378 w 3579274"/>
              <a:gd name="connsiteY110" fmla="*/ 93360 h 2405636"/>
              <a:gd name="connsiteX111" fmla="*/ 636378 w 3579274"/>
              <a:gd name="connsiteY111" fmla="*/ 135402 h 2405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3579274" h="2405636">
                <a:moveTo>
                  <a:pt x="636378" y="135402"/>
                </a:moveTo>
                <a:lnTo>
                  <a:pt x="636378" y="135402"/>
                </a:lnTo>
                <a:lnTo>
                  <a:pt x="436681" y="156422"/>
                </a:lnTo>
                <a:cubicBezTo>
                  <a:pt x="415522" y="158961"/>
                  <a:pt x="394778" y="164394"/>
                  <a:pt x="373619" y="166933"/>
                </a:cubicBezTo>
                <a:cubicBezTo>
                  <a:pt x="307163" y="174908"/>
                  <a:pt x="173923" y="187953"/>
                  <a:pt x="173923" y="187953"/>
                </a:cubicBezTo>
                <a:cubicBezTo>
                  <a:pt x="159909" y="201967"/>
                  <a:pt x="146929" y="217097"/>
                  <a:pt x="131881" y="229995"/>
                </a:cubicBezTo>
                <a:cubicBezTo>
                  <a:pt x="122290" y="238216"/>
                  <a:pt x="109941" y="242794"/>
                  <a:pt x="100350" y="251015"/>
                </a:cubicBezTo>
                <a:cubicBezTo>
                  <a:pt x="85303" y="263913"/>
                  <a:pt x="72323" y="279043"/>
                  <a:pt x="58309" y="293057"/>
                </a:cubicBezTo>
                <a:cubicBezTo>
                  <a:pt x="51302" y="314078"/>
                  <a:pt x="41633" y="334391"/>
                  <a:pt x="37288" y="356119"/>
                </a:cubicBezTo>
                <a:cubicBezTo>
                  <a:pt x="24605" y="419535"/>
                  <a:pt x="32427" y="391724"/>
                  <a:pt x="16267" y="440202"/>
                </a:cubicBezTo>
                <a:cubicBezTo>
                  <a:pt x="1504" y="528786"/>
                  <a:pt x="0" y="505009"/>
                  <a:pt x="16267" y="618878"/>
                </a:cubicBezTo>
                <a:cubicBezTo>
                  <a:pt x="17834" y="629846"/>
                  <a:pt x="21823" y="640500"/>
                  <a:pt x="26778" y="650409"/>
                </a:cubicBezTo>
                <a:cubicBezTo>
                  <a:pt x="32427" y="661707"/>
                  <a:pt x="40791" y="671430"/>
                  <a:pt x="47798" y="681940"/>
                </a:cubicBezTo>
                <a:cubicBezTo>
                  <a:pt x="56456" y="716569"/>
                  <a:pt x="61342" y="744155"/>
                  <a:pt x="79329" y="776533"/>
                </a:cubicBezTo>
                <a:cubicBezTo>
                  <a:pt x="87836" y="791846"/>
                  <a:pt x="101576" y="803720"/>
                  <a:pt x="110860" y="818574"/>
                </a:cubicBezTo>
                <a:cubicBezTo>
                  <a:pt x="119164" y="831860"/>
                  <a:pt x="123577" y="847329"/>
                  <a:pt x="131881" y="860615"/>
                </a:cubicBezTo>
                <a:cubicBezTo>
                  <a:pt x="151267" y="891632"/>
                  <a:pt x="201906" y="949340"/>
                  <a:pt x="226474" y="965719"/>
                </a:cubicBezTo>
                <a:lnTo>
                  <a:pt x="258005" y="986740"/>
                </a:lnTo>
                <a:cubicBezTo>
                  <a:pt x="261509" y="997250"/>
                  <a:pt x="265472" y="1007618"/>
                  <a:pt x="268516" y="1018271"/>
                </a:cubicBezTo>
                <a:cubicBezTo>
                  <a:pt x="272484" y="1032160"/>
                  <a:pt x="272566" y="1047392"/>
                  <a:pt x="279026" y="1060312"/>
                </a:cubicBezTo>
                <a:cubicBezTo>
                  <a:pt x="302808" y="1107877"/>
                  <a:pt x="435970" y="1269918"/>
                  <a:pt x="436681" y="1270519"/>
                </a:cubicBezTo>
                <a:cubicBezTo>
                  <a:pt x="482226" y="1309057"/>
                  <a:pt x="523674" y="1353039"/>
                  <a:pt x="573316" y="1386133"/>
                </a:cubicBezTo>
                <a:lnTo>
                  <a:pt x="636378" y="1428174"/>
                </a:lnTo>
                <a:cubicBezTo>
                  <a:pt x="639881" y="1438684"/>
                  <a:pt x="639967" y="1451054"/>
                  <a:pt x="646888" y="1459705"/>
                </a:cubicBezTo>
                <a:cubicBezTo>
                  <a:pt x="654779" y="1469569"/>
                  <a:pt x="668140" y="1473384"/>
                  <a:pt x="678419" y="1480726"/>
                </a:cubicBezTo>
                <a:cubicBezTo>
                  <a:pt x="692673" y="1490908"/>
                  <a:pt x="706446" y="1501747"/>
                  <a:pt x="720460" y="1512257"/>
                </a:cubicBezTo>
                <a:cubicBezTo>
                  <a:pt x="727467" y="1526271"/>
                  <a:pt x="735309" y="1539897"/>
                  <a:pt x="741481" y="1554298"/>
                </a:cubicBezTo>
                <a:cubicBezTo>
                  <a:pt x="758211" y="1593333"/>
                  <a:pt x="743311" y="1581718"/>
                  <a:pt x="773012" y="1617360"/>
                </a:cubicBezTo>
                <a:cubicBezTo>
                  <a:pt x="859094" y="1720660"/>
                  <a:pt x="753407" y="1587245"/>
                  <a:pt x="836074" y="1669912"/>
                </a:cubicBezTo>
                <a:cubicBezTo>
                  <a:pt x="848460" y="1682298"/>
                  <a:pt x="855219" y="1699567"/>
                  <a:pt x="867605" y="1711953"/>
                </a:cubicBezTo>
                <a:cubicBezTo>
                  <a:pt x="883468" y="1727816"/>
                  <a:pt x="903620" y="1738836"/>
                  <a:pt x="920157" y="1753995"/>
                </a:cubicBezTo>
                <a:cubicBezTo>
                  <a:pt x="945723" y="1777431"/>
                  <a:pt x="969205" y="1803043"/>
                  <a:pt x="993729" y="1827567"/>
                </a:cubicBezTo>
                <a:cubicBezTo>
                  <a:pt x="1004239" y="1838077"/>
                  <a:pt x="1011965" y="1852451"/>
                  <a:pt x="1025260" y="1859098"/>
                </a:cubicBezTo>
                <a:cubicBezTo>
                  <a:pt x="1039274" y="1866105"/>
                  <a:pt x="1054015" y="1871815"/>
                  <a:pt x="1067302" y="1880119"/>
                </a:cubicBezTo>
                <a:cubicBezTo>
                  <a:pt x="1082156" y="1889403"/>
                  <a:pt x="1095089" y="1901468"/>
                  <a:pt x="1109343" y="1911650"/>
                </a:cubicBezTo>
                <a:cubicBezTo>
                  <a:pt x="1119622" y="1918992"/>
                  <a:pt x="1130364" y="1925664"/>
                  <a:pt x="1140874" y="1932671"/>
                </a:cubicBezTo>
                <a:cubicBezTo>
                  <a:pt x="1147881" y="1953692"/>
                  <a:pt x="1151986" y="1975914"/>
                  <a:pt x="1161895" y="1995733"/>
                </a:cubicBezTo>
                <a:cubicBezTo>
                  <a:pt x="1179525" y="2030993"/>
                  <a:pt x="1241611" y="2109519"/>
                  <a:pt x="1266998" y="2132367"/>
                </a:cubicBezTo>
                <a:cubicBezTo>
                  <a:pt x="1278644" y="2142848"/>
                  <a:pt x="1295026" y="2146381"/>
                  <a:pt x="1309040" y="2153388"/>
                </a:cubicBezTo>
                <a:cubicBezTo>
                  <a:pt x="1345739" y="2263489"/>
                  <a:pt x="1311108" y="2178029"/>
                  <a:pt x="1351081" y="2247981"/>
                </a:cubicBezTo>
                <a:cubicBezTo>
                  <a:pt x="1358855" y="2261584"/>
                  <a:pt x="1362995" y="2277273"/>
                  <a:pt x="1372102" y="2290022"/>
                </a:cubicBezTo>
                <a:cubicBezTo>
                  <a:pt x="1380742" y="2302117"/>
                  <a:pt x="1393960" y="2310267"/>
                  <a:pt x="1403633" y="2321553"/>
                </a:cubicBezTo>
                <a:cubicBezTo>
                  <a:pt x="1436377" y="2359755"/>
                  <a:pt x="1434653" y="2362573"/>
                  <a:pt x="1456185" y="2405636"/>
                </a:cubicBezTo>
                <a:cubicBezTo>
                  <a:pt x="1463192" y="2395126"/>
                  <a:pt x="1466238" y="2380372"/>
                  <a:pt x="1477205" y="2374105"/>
                </a:cubicBezTo>
                <a:cubicBezTo>
                  <a:pt x="1492715" y="2365242"/>
                  <a:pt x="1512426" y="2367928"/>
                  <a:pt x="1529757" y="2363595"/>
                </a:cubicBezTo>
                <a:cubicBezTo>
                  <a:pt x="1628368" y="2338942"/>
                  <a:pt x="1444374" y="2366074"/>
                  <a:pt x="1655881" y="2342574"/>
                </a:cubicBezTo>
                <a:cubicBezTo>
                  <a:pt x="1846448" y="2279051"/>
                  <a:pt x="1608081" y="2355610"/>
                  <a:pt x="1771495" y="2311043"/>
                </a:cubicBezTo>
                <a:cubicBezTo>
                  <a:pt x="1792872" y="2305213"/>
                  <a:pt x="1813334" y="2296389"/>
                  <a:pt x="1834557" y="2290022"/>
                </a:cubicBezTo>
                <a:cubicBezTo>
                  <a:pt x="1864241" y="2281117"/>
                  <a:pt x="1899148" y="2275002"/>
                  <a:pt x="1929150" y="2269002"/>
                </a:cubicBezTo>
                <a:cubicBezTo>
                  <a:pt x="2016955" y="2225099"/>
                  <a:pt x="1921869" y="2268033"/>
                  <a:pt x="2023743" y="2237471"/>
                </a:cubicBezTo>
                <a:cubicBezTo>
                  <a:pt x="2041814" y="2232050"/>
                  <a:pt x="2058224" y="2221871"/>
                  <a:pt x="2076295" y="2216450"/>
                </a:cubicBezTo>
                <a:cubicBezTo>
                  <a:pt x="2093406" y="2211317"/>
                  <a:pt x="2111408" y="2209815"/>
                  <a:pt x="2128847" y="2205940"/>
                </a:cubicBezTo>
                <a:cubicBezTo>
                  <a:pt x="2142948" y="2202806"/>
                  <a:pt x="2157052" y="2199580"/>
                  <a:pt x="2170888" y="2195429"/>
                </a:cubicBezTo>
                <a:cubicBezTo>
                  <a:pt x="2192111" y="2189062"/>
                  <a:pt x="2212929" y="2181416"/>
                  <a:pt x="2233950" y="2174409"/>
                </a:cubicBezTo>
                <a:lnTo>
                  <a:pt x="2265481" y="2163898"/>
                </a:lnTo>
                <a:cubicBezTo>
                  <a:pt x="2367146" y="2087650"/>
                  <a:pt x="2258801" y="2161983"/>
                  <a:pt x="2339054" y="2121857"/>
                </a:cubicBezTo>
                <a:cubicBezTo>
                  <a:pt x="2350352" y="2116208"/>
                  <a:pt x="2358757" y="2105271"/>
                  <a:pt x="2370585" y="2100836"/>
                </a:cubicBezTo>
                <a:cubicBezTo>
                  <a:pt x="2387311" y="2094564"/>
                  <a:pt x="2405619" y="2093829"/>
                  <a:pt x="2423136" y="2090326"/>
                </a:cubicBezTo>
                <a:cubicBezTo>
                  <a:pt x="2430143" y="2076312"/>
                  <a:pt x="2433078" y="2059363"/>
                  <a:pt x="2444157" y="2048284"/>
                </a:cubicBezTo>
                <a:cubicBezTo>
                  <a:pt x="2451991" y="2040450"/>
                  <a:pt x="2466069" y="2043271"/>
                  <a:pt x="2475688" y="2037774"/>
                </a:cubicBezTo>
                <a:cubicBezTo>
                  <a:pt x="2490897" y="2029083"/>
                  <a:pt x="2505343" y="2018629"/>
                  <a:pt x="2517729" y="2006243"/>
                </a:cubicBezTo>
                <a:cubicBezTo>
                  <a:pt x="2587798" y="1936174"/>
                  <a:pt x="2486198" y="2009747"/>
                  <a:pt x="2570281" y="1953691"/>
                </a:cubicBezTo>
                <a:cubicBezTo>
                  <a:pt x="2599577" y="1909747"/>
                  <a:pt x="2606809" y="1889969"/>
                  <a:pt x="2643854" y="1859098"/>
                </a:cubicBezTo>
                <a:cubicBezTo>
                  <a:pt x="2653558" y="1851011"/>
                  <a:pt x="2665879" y="1846396"/>
                  <a:pt x="2675385" y="1838078"/>
                </a:cubicBezTo>
                <a:cubicBezTo>
                  <a:pt x="2694029" y="1821765"/>
                  <a:pt x="2709293" y="1801839"/>
                  <a:pt x="2727936" y="1785526"/>
                </a:cubicBezTo>
                <a:cubicBezTo>
                  <a:pt x="2739054" y="1775798"/>
                  <a:pt x="2809136" y="1734416"/>
                  <a:pt x="2812019" y="1732974"/>
                </a:cubicBezTo>
                <a:cubicBezTo>
                  <a:pt x="2828894" y="1724537"/>
                  <a:pt x="2847696" y="1720390"/>
                  <a:pt x="2864571" y="1711953"/>
                </a:cubicBezTo>
                <a:cubicBezTo>
                  <a:pt x="2877883" y="1705297"/>
                  <a:pt x="2931474" y="1665118"/>
                  <a:pt x="2938143" y="1659402"/>
                </a:cubicBezTo>
                <a:cubicBezTo>
                  <a:pt x="2949428" y="1649729"/>
                  <a:pt x="2958255" y="1637387"/>
                  <a:pt x="2969674" y="1627871"/>
                </a:cubicBezTo>
                <a:cubicBezTo>
                  <a:pt x="2979378" y="1619784"/>
                  <a:pt x="2990695" y="1613857"/>
                  <a:pt x="3001205" y="1606850"/>
                </a:cubicBezTo>
                <a:cubicBezTo>
                  <a:pt x="3004709" y="1596340"/>
                  <a:pt x="3006761" y="1585228"/>
                  <a:pt x="3011716" y="1575319"/>
                </a:cubicBezTo>
                <a:cubicBezTo>
                  <a:pt x="3017365" y="1564021"/>
                  <a:pt x="3027760" y="1555398"/>
                  <a:pt x="3032736" y="1543788"/>
                </a:cubicBezTo>
                <a:cubicBezTo>
                  <a:pt x="3038426" y="1530511"/>
                  <a:pt x="3037380" y="1514947"/>
                  <a:pt x="3043247" y="1501747"/>
                </a:cubicBezTo>
                <a:cubicBezTo>
                  <a:pt x="3051544" y="1483079"/>
                  <a:pt x="3065642" y="1467467"/>
                  <a:pt x="3074778" y="1449195"/>
                </a:cubicBezTo>
                <a:cubicBezTo>
                  <a:pt x="3079733" y="1439286"/>
                  <a:pt x="3080924" y="1427847"/>
                  <a:pt x="3085288" y="1417664"/>
                </a:cubicBezTo>
                <a:cubicBezTo>
                  <a:pt x="3091460" y="1403263"/>
                  <a:pt x="3100490" y="1390170"/>
                  <a:pt x="3106309" y="1375622"/>
                </a:cubicBezTo>
                <a:cubicBezTo>
                  <a:pt x="3114538" y="1355049"/>
                  <a:pt x="3127329" y="1312560"/>
                  <a:pt x="3127329" y="1312560"/>
                </a:cubicBezTo>
                <a:cubicBezTo>
                  <a:pt x="3120087" y="1167721"/>
                  <a:pt x="3106234" y="1134293"/>
                  <a:pt x="3127329" y="1018271"/>
                </a:cubicBezTo>
                <a:cubicBezTo>
                  <a:pt x="3137407" y="962843"/>
                  <a:pt x="3156394" y="983023"/>
                  <a:pt x="3200902" y="923678"/>
                </a:cubicBezTo>
                <a:cubicBezTo>
                  <a:pt x="3211412" y="909664"/>
                  <a:pt x="3220715" y="894657"/>
                  <a:pt x="3232433" y="881636"/>
                </a:cubicBezTo>
                <a:cubicBezTo>
                  <a:pt x="3252320" y="859540"/>
                  <a:pt x="3276924" y="841788"/>
                  <a:pt x="3295495" y="818574"/>
                </a:cubicBezTo>
                <a:cubicBezTo>
                  <a:pt x="3344457" y="757371"/>
                  <a:pt x="3316254" y="773116"/>
                  <a:pt x="3369067" y="755512"/>
                </a:cubicBezTo>
                <a:cubicBezTo>
                  <a:pt x="3379577" y="745002"/>
                  <a:pt x="3388503" y="732620"/>
                  <a:pt x="3400598" y="723981"/>
                </a:cubicBezTo>
                <a:cubicBezTo>
                  <a:pt x="3423328" y="707746"/>
                  <a:pt x="3448438" y="701027"/>
                  <a:pt x="3474171" y="692450"/>
                </a:cubicBezTo>
                <a:cubicBezTo>
                  <a:pt x="3484681" y="681940"/>
                  <a:pt x="3497457" y="673287"/>
                  <a:pt x="3505702" y="660919"/>
                </a:cubicBezTo>
                <a:cubicBezTo>
                  <a:pt x="3511847" y="651701"/>
                  <a:pt x="3511257" y="639297"/>
                  <a:pt x="3516212" y="629388"/>
                </a:cubicBezTo>
                <a:cubicBezTo>
                  <a:pt x="3521861" y="618090"/>
                  <a:pt x="3530226" y="608367"/>
                  <a:pt x="3537233" y="597857"/>
                </a:cubicBezTo>
                <a:cubicBezTo>
                  <a:pt x="3562249" y="522812"/>
                  <a:pt x="3545963" y="553232"/>
                  <a:pt x="3579274" y="503264"/>
                </a:cubicBezTo>
                <a:cubicBezTo>
                  <a:pt x="3576589" y="473732"/>
                  <a:pt x="3578473" y="396557"/>
                  <a:pt x="3558254" y="356119"/>
                </a:cubicBezTo>
                <a:cubicBezTo>
                  <a:pt x="3552605" y="344821"/>
                  <a:pt x="3544240" y="335098"/>
                  <a:pt x="3537233" y="324588"/>
                </a:cubicBezTo>
                <a:cubicBezTo>
                  <a:pt x="3516117" y="261239"/>
                  <a:pt x="3544624" y="321988"/>
                  <a:pt x="3484681" y="272036"/>
                </a:cubicBezTo>
                <a:cubicBezTo>
                  <a:pt x="3474977" y="263949"/>
                  <a:pt x="3472592" y="249437"/>
                  <a:pt x="3463660" y="240505"/>
                </a:cubicBezTo>
                <a:cubicBezTo>
                  <a:pt x="3454728" y="231573"/>
                  <a:pt x="3442639" y="226491"/>
                  <a:pt x="3432129" y="219484"/>
                </a:cubicBezTo>
                <a:cubicBezTo>
                  <a:pt x="3413444" y="191456"/>
                  <a:pt x="3407592" y="178210"/>
                  <a:pt x="3379578" y="156422"/>
                </a:cubicBezTo>
                <a:cubicBezTo>
                  <a:pt x="3359636" y="140912"/>
                  <a:pt x="3334380" y="132245"/>
                  <a:pt x="3316516" y="114381"/>
                </a:cubicBezTo>
                <a:cubicBezTo>
                  <a:pt x="3293272" y="91137"/>
                  <a:pt x="3282719" y="76461"/>
                  <a:pt x="3253454" y="61829"/>
                </a:cubicBezTo>
                <a:cubicBezTo>
                  <a:pt x="3228725" y="49465"/>
                  <a:pt x="3180877" y="43745"/>
                  <a:pt x="3158860" y="40809"/>
                </a:cubicBezTo>
                <a:cubicBezTo>
                  <a:pt x="3127413" y="36616"/>
                  <a:pt x="3095775" y="34005"/>
                  <a:pt x="3064267" y="30298"/>
                </a:cubicBezTo>
                <a:cubicBezTo>
                  <a:pt x="2880473" y="8675"/>
                  <a:pt x="3056690" y="22976"/>
                  <a:pt x="2727936" y="9278"/>
                </a:cubicBezTo>
                <a:cubicBezTo>
                  <a:pt x="2462119" y="42504"/>
                  <a:pt x="2792876" y="0"/>
                  <a:pt x="2580792" y="30298"/>
                </a:cubicBezTo>
                <a:cubicBezTo>
                  <a:pt x="2552830" y="34293"/>
                  <a:pt x="2524626" y="36514"/>
                  <a:pt x="2496709" y="40809"/>
                </a:cubicBezTo>
                <a:cubicBezTo>
                  <a:pt x="2479053" y="43525"/>
                  <a:pt x="2461778" y="48382"/>
                  <a:pt x="2444157" y="51319"/>
                </a:cubicBezTo>
                <a:cubicBezTo>
                  <a:pt x="2419721" y="55392"/>
                  <a:pt x="2395070" y="58062"/>
                  <a:pt x="2370585" y="61829"/>
                </a:cubicBezTo>
                <a:cubicBezTo>
                  <a:pt x="2349522" y="65069"/>
                  <a:pt x="2328544" y="68836"/>
                  <a:pt x="2307523" y="72340"/>
                </a:cubicBezTo>
                <a:lnTo>
                  <a:pt x="1760985" y="61829"/>
                </a:lnTo>
                <a:cubicBezTo>
                  <a:pt x="1729277" y="60789"/>
                  <a:pt x="1697685" y="56534"/>
                  <a:pt x="1666392" y="51319"/>
                </a:cubicBezTo>
                <a:cubicBezTo>
                  <a:pt x="1655464" y="49498"/>
                  <a:pt x="1645675" y="43212"/>
                  <a:pt x="1634860" y="40809"/>
                </a:cubicBezTo>
                <a:cubicBezTo>
                  <a:pt x="1614057" y="36186"/>
                  <a:pt x="1592819" y="33802"/>
                  <a:pt x="1571798" y="30298"/>
                </a:cubicBezTo>
                <a:lnTo>
                  <a:pt x="730971" y="40809"/>
                </a:lnTo>
                <a:cubicBezTo>
                  <a:pt x="719895" y="41076"/>
                  <a:pt x="709125" y="45939"/>
                  <a:pt x="699440" y="51319"/>
                </a:cubicBezTo>
                <a:cubicBezTo>
                  <a:pt x="677356" y="63588"/>
                  <a:pt x="636378" y="93360"/>
                  <a:pt x="636378" y="93360"/>
                </a:cubicBezTo>
                <a:cubicBezTo>
                  <a:pt x="624759" y="128215"/>
                  <a:pt x="636946" y="124891"/>
                  <a:pt x="636378" y="135402"/>
                </a:cubicBezTo>
                <a:close/>
              </a:path>
            </a:pathLst>
          </a:custGeom>
          <a:solidFill>
            <a:srgbClr val="92D050"/>
          </a:solidFill>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wrap="none" anchor="ctr"/>
          <a:lstStyle/>
          <a:p>
            <a:pPr defTabSz="914126">
              <a:defRPr/>
            </a:pPr>
            <a:endParaRPr lang="en-US" sz="1799">
              <a:solidFill>
                <a:srgbClr val="FFFFFF"/>
              </a:solidFill>
              <a:latin typeface="Arial" panose="020B0604020202020204"/>
            </a:endParaRPr>
          </a:p>
        </p:txBody>
      </p:sp>
      <p:sp>
        <p:nvSpPr>
          <p:cNvPr id="8197" name="Freeform 9"/>
          <p:cNvSpPr>
            <a:spLocks/>
          </p:cNvSpPr>
          <p:nvPr/>
        </p:nvSpPr>
        <p:spPr bwMode="auto">
          <a:xfrm>
            <a:off x="3732827" y="2286299"/>
            <a:ext cx="3046412" cy="1785472"/>
          </a:xfrm>
          <a:custGeom>
            <a:avLst/>
            <a:gdLst>
              <a:gd name="T0" fmla="*/ 400635 w 2463393"/>
              <a:gd name="T1" fmla="*/ 643487 h 1651722"/>
              <a:gd name="T2" fmla="*/ 255422 w 2463393"/>
              <a:gd name="T3" fmla="*/ 897041 h 1651722"/>
              <a:gd name="T4" fmla="*/ 190883 w 2463393"/>
              <a:gd name="T5" fmla="*/ 1213959 h 1651722"/>
              <a:gd name="T6" fmla="*/ 115587 w 2463393"/>
              <a:gd name="T7" fmla="*/ 1594280 h 1651722"/>
              <a:gd name="T8" fmla="*/ 61806 w 2463393"/>
              <a:gd name="T9" fmla="*/ 1974580 h 1651722"/>
              <a:gd name="T10" fmla="*/ 29534 w 2463393"/>
              <a:gd name="T11" fmla="*/ 2228119 h 1651722"/>
              <a:gd name="T12" fmla="*/ 24155 w 2463393"/>
              <a:gd name="T13" fmla="*/ 3559208 h 1651722"/>
              <a:gd name="T14" fmla="*/ 77941 w 2463393"/>
              <a:gd name="T15" fmla="*/ 4002902 h 1651722"/>
              <a:gd name="T16" fmla="*/ 131722 w 2463393"/>
              <a:gd name="T17" fmla="*/ 4446594 h 1651722"/>
              <a:gd name="T18" fmla="*/ 180126 w 2463393"/>
              <a:gd name="T19" fmla="*/ 4826912 h 1651722"/>
              <a:gd name="T20" fmla="*/ 233908 w 2463393"/>
              <a:gd name="T21" fmla="*/ 5587520 h 1651722"/>
              <a:gd name="T22" fmla="*/ 276934 w 2463393"/>
              <a:gd name="T23" fmla="*/ 6157992 h 1651722"/>
              <a:gd name="T24" fmla="*/ 319961 w 2463393"/>
              <a:gd name="T25" fmla="*/ 6855238 h 1651722"/>
              <a:gd name="T26" fmla="*/ 368366 w 2463393"/>
              <a:gd name="T27" fmla="*/ 7552459 h 1651722"/>
              <a:gd name="T28" fmla="*/ 443662 w 2463393"/>
              <a:gd name="T29" fmla="*/ 8566609 h 1651722"/>
              <a:gd name="T30" fmla="*/ 502822 w 2463393"/>
              <a:gd name="T31" fmla="*/ 9263854 h 1651722"/>
              <a:gd name="T32" fmla="*/ 529715 w 2463393"/>
              <a:gd name="T33" fmla="*/ 9707541 h 1651722"/>
              <a:gd name="T34" fmla="*/ 551228 w 2463393"/>
              <a:gd name="T35" fmla="*/ 9961074 h 1651722"/>
              <a:gd name="T36" fmla="*/ 664171 w 2463393"/>
              <a:gd name="T37" fmla="*/ 9517395 h 1651722"/>
              <a:gd name="T38" fmla="*/ 712576 w 2463393"/>
              <a:gd name="T39" fmla="*/ 9263854 h 1651722"/>
              <a:gd name="T40" fmla="*/ 755602 w 2463393"/>
              <a:gd name="T41" fmla="*/ 8946931 h 1651722"/>
              <a:gd name="T42" fmla="*/ 798627 w 2463393"/>
              <a:gd name="T43" fmla="*/ 8503230 h 1651722"/>
              <a:gd name="T44" fmla="*/ 841652 w 2463393"/>
              <a:gd name="T45" fmla="*/ 7996138 h 1651722"/>
              <a:gd name="T46" fmla="*/ 916946 w 2463393"/>
              <a:gd name="T47" fmla="*/ 7742613 h 1651722"/>
              <a:gd name="T48" fmla="*/ 970731 w 2463393"/>
              <a:gd name="T49" fmla="*/ 7615838 h 1651722"/>
              <a:gd name="T50" fmla="*/ 1024512 w 2463393"/>
              <a:gd name="T51" fmla="*/ 7362305 h 1651722"/>
              <a:gd name="T52" fmla="*/ 1089051 w 2463393"/>
              <a:gd name="T53" fmla="*/ 6982001 h 1651722"/>
              <a:gd name="T54" fmla="*/ 1121321 w 2463393"/>
              <a:gd name="T55" fmla="*/ 6728459 h 1651722"/>
              <a:gd name="T56" fmla="*/ 1164347 w 2463393"/>
              <a:gd name="T57" fmla="*/ 6221362 h 1651722"/>
              <a:gd name="T58" fmla="*/ 1201994 w 2463393"/>
              <a:gd name="T59" fmla="*/ 5714304 h 1651722"/>
              <a:gd name="T60" fmla="*/ 1234265 w 2463393"/>
              <a:gd name="T61" fmla="*/ 2861972 h 1651722"/>
              <a:gd name="T62" fmla="*/ 1234265 w 2463393"/>
              <a:gd name="T63" fmla="*/ 516721 h 1651722"/>
              <a:gd name="T64" fmla="*/ 1051406 w 2463393"/>
              <a:gd name="T65" fmla="*/ 73021 h 1651722"/>
              <a:gd name="T66" fmla="*/ 379122 w 2463393"/>
              <a:gd name="T67" fmla="*/ 453327 h 1651722"/>
              <a:gd name="T68" fmla="*/ 362987 w 2463393"/>
              <a:gd name="T69" fmla="*/ 643487 h 165172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463393"/>
              <a:gd name="T106" fmla="*/ 0 h 1651722"/>
              <a:gd name="T107" fmla="*/ 2463393 w 2463393"/>
              <a:gd name="T108" fmla="*/ 1651722 h 165172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463393" h="1651722">
                <a:moveTo>
                  <a:pt x="782931" y="106701"/>
                </a:moveTo>
                <a:lnTo>
                  <a:pt x="782931" y="106701"/>
                </a:lnTo>
                <a:cubicBezTo>
                  <a:pt x="723372" y="113708"/>
                  <a:pt x="663577" y="118933"/>
                  <a:pt x="604255" y="127722"/>
                </a:cubicBezTo>
                <a:cubicBezTo>
                  <a:pt x="568913" y="132958"/>
                  <a:pt x="499152" y="148743"/>
                  <a:pt x="499152" y="148743"/>
                </a:cubicBezTo>
                <a:cubicBezTo>
                  <a:pt x="471124" y="162757"/>
                  <a:pt x="445469" y="183183"/>
                  <a:pt x="415069" y="190784"/>
                </a:cubicBezTo>
                <a:cubicBezTo>
                  <a:pt x="401055" y="194288"/>
                  <a:pt x="386603" y="196358"/>
                  <a:pt x="373028" y="201295"/>
                </a:cubicBezTo>
                <a:cubicBezTo>
                  <a:pt x="236561" y="250920"/>
                  <a:pt x="352202" y="219640"/>
                  <a:pt x="257414" y="243336"/>
                </a:cubicBezTo>
                <a:cubicBezTo>
                  <a:pt x="246904" y="250343"/>
                  <a:pt x="236925" y="258222"/>
                  <a:pt x="225883" y="264357"/>
                </a:cubicBezTo>
                <a:cubicBezTo>
                  <a:pt x="205339" y="275771"/>
                  <a:pt x="182974" y="283796"/>
                  <a:pt x="162821" y="295888"/>
                </a:cubicBezTo>
                <a:cubicBezTo>
                  <a:pt x="147800" y="304901"/>
                  <a:pt x="134079" y="316019"/>
                  <a:pt x="120779" y="327419"/>
                </a:cubicBezTo>
                <a:cubicBezTo>
                  <a:pt x="109493" y="337092"/>
                  <a:pt x="101616" y="350705"/>
                  <a:pt x="89248" y="358950"/>
                </a:cubicBezTo>
                <a:cubicBezTo>
                  <a:pt x="80030" y="365095"/>
                  <a:pt x="68227" y="365957"/>
                  <a:pt x="57717" y="369460"/>
                </a:cubicBezTo>
                <a:cubicBezTo>
                  <a:pt x="406" y="455427"/>
                  <a:pt x="0" y="427714"/>
                  <a:pt x="26186" y="558646"/>
                </a:cubicBezTo>
                <a:cubicBezTo>
                  <a:pt x="28663" y="571033"/>
                  <a:pt x="38275" y="581245"/>
                  <a:pt x="47207" y="590177"/>
                </a:cubicBezTo>
                <a:cubicBezTo>
                  <a:pt x="59593" y="602563"/>
                  <a:pt x="74897" y="611663"/>
                  <a:pt x="89248" y="621708"/>
                </a:cubicBezTo>
                <a:cubicBezTo>
                  <a:pt x="109945" y="636196"/>
                  <a:pt x="137152" y="643539"/>
                  <a:pt x="152310" y="663750"/>
                </a:cubicBezTo>
                <a:cubicBezTo>
                  <a:pt x="162820" y="677764"/>
                  <a:pt x="170541" y="694391"/>
                  <a:pt x="183841" y="705791"/>
                </a:cubicBezTo>
                <a:cubicBezTo>
                  <a:pt x="200372" y="719960"/>
                  <a:pt x="236064" y="730206"/>
                  <a:pt x="257414" y="737322"/>
                </a:cubicBezTo>
                <a:lnTo>
                  <a:pt x="320476" y="779363"/>
                </a:lnTo>
                <a:lnTo>
                  <a:pt x="352007" y="800384"/>
                </a:lnTo>
                <a:cubicBezTo>
                  <a:pt x="392737" y="861478"/>
                  <a:pt x="350606" y="802748"/>
                  <a:pt x="404559" y="863446"/>
                </a:cubicBezTo>
                <a:cubicBezTo>
                  <a:pt x="422738" y="883897"/>
                  <a:pt x="440311" y="904909"/>
                  <a:pt x="457110" y="926508"/>
                </a:cubicBezTo>
                <a:cubicBezTo>
                  <a:pt x="464865" y="936479"/>
                  <a:pt x="469739" y="948598"/>
                  <a:pt x="478131" y="958039"/>
                </a:cubicBezTo>
                <a:cubicBezTo>
                  <a:pt x="497881" y="980258"/>
                  <a:pt x="525898" y="995610"/>
                  <a:pt x="541193" y="1021101"/>
                </a:cubicBezTo>
                <a:cubicBezTo>
                  <a:pt x="545591" y="1028431"/>
                  <a:pt x="582188" y="1091316"/>
                  <a:pt x="593745" y="1105184"/>
                </a:cubicBezTo>
                <a:cubicBezTo>
                  <a:pt x="603261" y="1116603"/>
                  <a:pt x="616358" y="1124824"/>
                  <a:pt x="625276" y="1136715"/>
                </a:cubicBezTo>
                <a:cubicBezTo>
                  <a:pt x="637533" y="1153058"/>
                  <a:pt x="643871" y="1173456"/>
                  <a:pt x="656807" y="1189267"/>
                </a:cubicBezTo>
                <a:cubicBezTo>
                  <a:pt x="675632" y="1212275"/>
                  <a:pt x="704574" y="1226838"/>
                  <a:pt x="719869" y="1252329"/>
                </a:cubicBezTo>
                <a:cubicBezTo>
                  <a:pt x="769245" y="1334623"/>
                  <a:pt x="736953" y="1290433"/>
                  <a:pt x="824973" y="1378453"/>
                </a:cubicBezTo>
                <a:cubicBezTo>
                  <a:pt x="838987" y="1392467"/>
                  <a:pt x="856021" y="1404005"/>
                  <a:pt x="867014" y="1420495"/>
                </a:cubicBezTo>
                <a:cubicBezTo>
                  <a:pt x="892288" y="1458405"/>
                  <a:pt x="907902" y="1486293"/>
                  <a:pt x="951097" y="1515088"/>
                </a:cubicBezTo>
                <a:cubicBezTo>
                  <a:pt x="961607" y="1522095"/>
                  <a:pt x="971330" y="1530459"/>
                  <a:pt x="982628" y="1536108"/>
                </a:cubicBezTo>
                <a:cubicBezTo>
                  <a:pt x="992537" y="1541063"/>
                  <a:pt x="1003649" y="1543115"/>
                  <a:pt x="1014159" y="1546619"/>
                </a:cubicBezTo>
                <a:lnTo>
                  <a:pt x="1035179" y="1609681"/>
                </a:lnTo>
                <a:cubicBezTo>
                  <a:pt x="1038682" y="1620191"/>
                  <a:pt x="1035180" y="1637709"/>
                  <a:pt x="1045690" y="1641212"/>
                </a:cubicBezTo>
                <a:lnTo>
                  <a:pt x="1077221" y="1651722"/>
                </a:lnTo>
                <a:cubicBezTo>
                  <a:pt x="1115759" y="1648219"/>
                  <a:pt x="1154890" y="1648801"/>
                  <a:pt x="1192835" y="1641212"/>
                </a:cubicBezTo>
                <a:cubicBezTo>
                  <a:pt x="1230013" y="1633776"/>
                  <a:pt x="1266116" y="1588758"/>
                  <a:pt x="1297938" y="1578150"/>
                </a:cubicBezTo>
                <a:cubicBezTo>
                  <a:pt x="1377193" y="1551730"/>
                  <a:pt x="1279501" y="1587368"/>
                  <a:pt x="1361000" y="1546619"/>
                </a:cubicBezTo>
                <a:cubicBezTo>
                  <a:pt x="1370909" y="1541664"/>
                  <a:pt x="1382157" y="1539998"/>
                  <a:pt x="1392531" y="1536108"/>
                </a:cubicBezTo>
                <a:cubicBezTo>
                  <a:pt x="1410196" y="1529484"/>
                  <a:pt x="1427566" y="1522095"/>
                  <a:pt x="1445083" y="1515088"/>
                </a:cubicBezTo>
                <a:cubicBezTo>
                  <a:pt x="1455593" y="1504578"/>
                  <a:pt x="1464247" y="1491802"/>
                  <a:pt x="1476614" y="1483557"/>
                </a:cubicBezTo>
                <a:cubicBezTo>
                  <a:pt x="1485832" y="1477411"/>
                  <a:pt x="1500311" y="1480880"/>
                  <a:pt x="1508145" y="1473046"/>
                </a:cubicBezTo>
                <a:cubicBezTo>
                  <a:pt x="1614825" y="1366366"/>
                  <a:pt x="1451623" y="1482701"/>
                  <a:pt x="1560697" y="1409984"/>
                </a:cubicBezTo>
                <a:cubicBezTo>
                  <a:pt x="1599233" y="1352178"/>
                  <a:pt x="1560698" y="1401224"/>
                  <a:pt x="1613248" y="1357432"/>
                </a:cubicBezTo>
                <a:cubicBezTo>
                  <a:pt x="1624667" y="1347916"/>
                  <a:pt x="1630906" y="1331237"/>
                  <a:pt x="1644779" y="1325901"/>
                </a:cubicBezTo>
                <a:cubicBezTo>
                  <a:pt x="1678126" y="1313075"/>
                  <a:pt x="1749883" y="1304881"/>
                  <a:pt x="1749883" y="1304881"/>
                </a:cubicBezTo>
                <a:cubicBezTo>
                  <a:pt x="1763897" y="1297874"/>
                  <a:pt x="1776917" y="1288362"/>
                  <a:pt x="1791924" y="1283860"/>
                </a:cubicBezTo>
                <a:cubicBezTo>
                  <a:pt x="1812336" y="1277736"/>
                  <a:pt x="1834089" y="1277529"/>
                  <a:pt x="1854986" y="1273350"/>
                </a:cubicBezTo>
                <a:cubicBezTo>
                  <a:pt x="1869151" y="1270517"/>
                  <a:pt x="1883014" y="1266343"/>
                  <a:pt x="1897028" y="1262839"/>
                </a:cubicBezTo>
                <a:cubicBezTo>
                  <a:pt x="1907538" y="1255832"/>
                  <a:pt x="1917261" y="1247468"/>
                  <a:pt x="1928559" y="1241819"/>
                </a:cubicBezTo>
                <a:cubicBezTo>
                  <a:pt x="1943642" y="1234278"/>
                  <a:pt x="1988654" y="1224167"/>
                  <a:pt x="2002131" y="1220798"/>
                </a:cubicBezTo>
                <a:cubicBezTo>
                  <a:pt x="2012641" y="1213791"/>
                  <a:pt x="2022694" y="1206044"/>
                  <a:pt x="2033662" y="1199777"/>
                </a:cubicBezTo>
                <a:cubicBezTo>
                  <a:pt x="2068022" y="1180143"/>
                  <a:pt x="2090726" y="1172748"/>
                  <a:pt x="2128255" y="1157736"/>
                </a:cubicBezTo>
                <a:cubicBezTo>
                  <a:pt x="2138765" y="1147226"/>
                  <a:pt x="2147418" y="1134450"/>
                  <a:pt x="2159786" y="1126205"/>
                </a:cubicBezTo>
                <a:cubicBezTo>
                  <a:pt x="2169004" y="1120060"/>
                  <a:pt x="2181134" y="1120059"/>
                  <a:pt x="2191317" y="1115695"/>
                </a:cubicBezTo>
                <a:cubicBezTo>
                  <a:pt x="2205718" y="1109523"/>
                  <a:pt x="2219345" y="1101681"/>
                  <a:pt x="2233359" y="1094674"/>
                </a:cubicBezTo>
                <a:cubicBezTo>
                  <a:pt x="2253459" y="1034371"/>
                  <a:pt x="2229474" y="1090659"/>
                  <a:pt x="2275400" y="1031612"/>
                </a:cubicBezTo>
                <a:cubicBezTo>
                  <a:pt x="2290910" y="1011670"/>
                  <a:pt x="2296420" y="982564"/>
                  <a:pt x="2317441" y="968550"/>
                </a:cubicBezTo>
                <a:cubicBezTo>
                  <a:pt x="2327952" y="961543"/>
                  <a:pt x="2339532" y="955921"/>
                  <a:pt x="2348973" y="947529"/>
                </a:cubicBezTo>
                <a:cubicBezTo>
                  <a:pt x="2371192" y="927779"/>
                  <a:pt x="2412035" y="884467"/>
                  <a:pt x="2412035" y="884467"/>
                </a:cubicBezTo>
                <a:cubicBezTo>
                  <a:pt x="2463393" y="730388"/>
                  <a:pt x="2412035" y="896464"/>
                  <a:pt x="2412035" y="474563"/>
                </a:cubicBezTo>
                <a:cubicBezTo>
                  <a:pt x="2412035" y="439354"/>
                  <a:pt x="2419042" y="404494"/>
                  <a:pt x="2422545" y="369460"/>
                </a:cubicBezTo>
                <a:cubicBezTo>
                  <a:pt x="2419042" y="274867"/>
                  <a:pt x="2420605" y="179950"/>
                  <a:pt x="2412035" y="85681"/>
                </a:cubicBezTo>
                <a:cubicBezTo>
                  <a:pt x="2410029" y="63614"/>
                  <a:pt x="2412717" y="27087"/>
                  <a:pt x="2391014" y="22619"/>
                </a:cubicBezTo>
                <a:cubicBezTo>
                  <a:pt x="2281153" y="0"/>
                  <a:pt x="2166793" y="15612"/>
                  <a:pt x="2054683" y="12108"/>
                </a:cubicBezTo>
                <a:lnTo>
                  <a:pt x="835483" y="33129"/>
                </a:lnTo>
                <a:cubicBezTo>
                  <a:pt x="774999" y="36257"/>
                  <a:pt x="782556" y="54337"/>
                  <a:pt x="740890" y="75170"/>
                </a:cubicBezTo>
                <a:cubicBezTo>
                  <a:pt x="730981" y="80125"/>
                  <a:pt x="717193" y="77847"/>
                  <a:pt x="709359" y="85681"/>
                </a:cubicBezTo>
                <a:lnTo>
                  <a:pt x="709359" y="106701"/>
                </a:lnTo>
                <a:lnTo>
                  <a:pt x="782931" y="106701"/>
                </a:lnTo>
                <a:close/>
              </a:path>
            </a:pathLst>
          </a:custGeom>
          <a:solidFill>
            <a:srgbClr val="FFC000"/>
          </a:solidFill>
          <a:ln w="9525" cap="flat" cmpd="sng" algn="ctr">
            <a:solidFill>
              <a:schemeClr val="tx1"/>
            </a:solidFill>
            <a:prstDash val="solid"/>
            <a:miter lim="800000"/>
            <a:headEnd type="none" w="med" len="med"/>
            <a:tailEnd type="none" w="med" len="med"/>
          </a:ln>
        </p:spPr>
        <p:txBody>
          <a:bodyPr wrap="none" anchor="ctr"/>
          <a:lstStyle/>
          <a:p>
            <a:pPr defTabSz="914126"/>
            <a:endParaRPr lang="en-US" sz="1799">
              <a:solidFill>
                <a:srgbClr val="000000"/>
              </a:solidFill>
              <a:latin typeface="Arial" panose="020B0604020202020204"/>
            </a:endParaRPr>
          </a:p>
        </p:txBody>
      </p:sp>
      <p:sp>
        <p:nvSpPr>
          <p:cNvPr id="12" name="Freeform 11"/>
          <p:cNvSpPr/>
          <p:nvPr/>
        </p:nvSpPr>
        <p:spPr bwMode="auto">
          <a:xfrm>
            <a:off x="4870142" y="2866580"/>
            <a:ext cx="1683989" cy="815763"/>
          </a:xfrm>
          <a:custGeom>
            <a:avLst/>
            <a:gdLst>
              <a:gd name="connsiteX0" fmla="*/ 847322 w 1264561"/>
              <a:gd name="connsiteY0" fmla="*/ 87888 h 816052"/>
              <a:gd name="connsiteX1" fmla="*/ 847322 w 1264561"/>
              <a:gd name="connsiteY1" fmla="*/ 87888 h 816052"/>
              <a:gd name="connsiteX2" fmla="*/ 395377 w 1264561"/>
              <a:gd name="connsiteY2" fmla="*/ 98398 h 816052"/>
              <a:gd name="connsiteX3" fmla="*/ 332315 w 1264561"/>
              <a:gd name="connsiteY3" fmla="*/ 140440 h 816052"/>
              <a:gd name="connsiteX4" fmla="*/ 269253 w 1264561"/>
              <a:gd name="connsiteY4" fmla="*/ 235033 h 816052"/>
              <a:gd name="connsiteX5" fmla="*/ 248232 w 1264561"/>
              <a:gd name="connsiteY5" fmla="*/ 266564 h 816052"/>
              <a:gd name="connsiteX6" fmla="*/ 216701 w 1264561"/>
              <a:gd name="connsiteY6" fmla="*/ 277074 h 816052"/>
              <a:gd name="connsiteX7" fmla="*/ 153639 w 1264561"/>
              <a:gd name="connsiteY7" fmla="*/ 308605 h 816052"/>
              <a:gd name="connsiteX8" fmla="*/ 90577 w 1264561"/>
              <a:gd name="connsiteY8" fmla="*/ 340136 h 816052"/>
              <a:gd name="connsiteX9" fmla="*/ 59046 w 1264561"/>
              <a:gd name="connsiteY9" fmla="*/ 361157 h 816052"/>
              <a:gd name="connsiteX10" fmla="*/ 48535 w 1264561"/>
              <a:gd name="connsiteY10" fmla="*/ 592385 h 816052"/>
              <a:gd name="connsiteX11" fmla="*/ 59046 w 1264561"/>
              <a:gd name="connsiteY11" fmla="*/ 634426 h 816052"/>
              <a:gd name="connsiteX12" fmla="*/ 153639 w 1264561"/>
              <a:gd name="connsiteY12" fmla="*/ 665957 h 816052"/>
              <a:gd name="connsiteX13" fmla="*/ 216701 w 1264561"/>
              <a:gd name="connsiteY13" fmla="*/ 686978 h 816052"/>
              <a:gd name="connsiteX14" fmla="*/ 237722 w 1264561"/>
              <a:gd name="connsiteY14" fmla="*/ 718509 h 816052"/>
              <a:gd name="connsiteX15" fmla="*/ 269253 w 1264561"/>
              <a:gd name="connsiteY15" fmla="*/ 750040 h 816052"/>
              <a:gd name="connsiteX16" fmla="*/ 311294 w 1264561"/>
              <a:gd name="connsiteY16" fmla="*/ 792081 h 816052"/>
              <a:gd name="connsiteX17" fmla="*/ 500480 w 1264561"/>
              <a:gd name="connsiteY17" fmla="*/ 771061 h 816052"/>
              <a:gd name="connsiteX18" fmla="*/ 532011 w 1264561"/>
              <a:gd name="connsiteY18" fmla="*/ 750040 h 816052"/>
              <a:gd name="connsiteX19" fmla="*/ 553032 w 1264561"/>
              <a:gd name="connsiteY19" fmla="*/ 718509 h 816052"/>
              <a:gd name="connsiteX20" fmla="*/ 563542 w 1264561"/>
              <a:gd name="connsiteY20" fmla="*/ 665957 h 816052"/>
              <a:gd name="connsiteX21" fmla="*/ 595073 w 1264561"/>
              <a:gd name="connsiteY21" fmla="*/ 655447 h 816052"/>
              <a:gd name="connsiteX22" fmla="*/ 668646 w 1264561"/>
              <a:gd name="connsiteY22" fmla="*/ 644936 h 816052"/>
              <a:gd name="connsiteX23" fmla="*/ 763239 w 1264561"/>
              <a:gd name="connsiteY23" fmla="*/ 613405 h 816052"/>
              <a:gd name="connsiteX24" fmla="*/ 794770 w 1264561"/>
              <a:gd name="connsiteY24" fmla="*/ 602895 h 816052"/>
              <a:gd name="connsiteX25" fmla="*/ 805280 w 1264561"/>
              <a:gd name="connsiteY25" fmla="*/ 560854 h 816052"/>
              <a:gd name="connsiteX26" fmla="*/ 878853 w 1264561"/>
              <a:gd name="connsiteY26" fmla="*/ 529323 h 816052"/>
              <a:gd name="connsiteX27" fmla="*/ 931404 w 1264561"/>
              <a:gd name="connsiteY27" fmla="*/ 508302 h 816052"/>
              <a:gd name="connsiteX28" fmla="*/ 1004977 w 1264561"/>
              <a:gd name="connsiteY28" fmla="*/ 476771 h 816052"/>
              <a:gd name="connsiteX29" fmla="*/ 1078549 w 1264561"/>
              <a:gd name="connsiteY29" fmla="*/ 466261 h 816052"/>
              <a:gd name="connsiteX30" fmla="*/ 1110080 w 1264561"/>
              <a:gd name="connsiteY30" fmla="*/ 455750 h 816052"/>
              <a:gd name="connsiteX31" fmla="*/ 1152122 w 1264561"/>
              <a:gd name="connsiteY31" fmla="*/ 424219 h 816052"/>
              <a:gd name="connsiteX32" fmla="*/ 1215184 w 1264561"/>
              <a:gd name="connsiteY32" fmla="*/ 371667 h 816052"/>
              <a:gd name="connsiteX33" fmla="*/ 1236204 w 1264561"/>
              <a:gd name="connsiteY33" fmla="*/ 171971 h 816052"/>
              <a:gd name="connsiteX34" fmla="*/ 1183653 w 1264561"/>
              <a:gd name="connsiteY34" fmla="*/ 98398 h 816052"/>
              <a:gd name="connsiteX35" fmla="*/ 847322 w 1264561"/>
              <a:gd name="connsiteY35" fmla="*/ 87888 h 816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64561" h="816052">
                <a:moveTo>
                  <a:pt x="847322" y="87888"/>
                </a:moveTo>
                <a:lnTo>
                  <a:pt x="847322" y="87888"/>
                </a:lnTo>
                <a:lnTo>
                  <a:pt x="395377" y="98398"/>
                </a:lnTo>
                <a:cubicBezTo>
                  <a:pt x="370244" y="100963"/>
                  <a:pt x="332315" y="140440"/>
                  <a:pt x="332315" y="140440"/>
                </a:cubicBezTo>
                <a:lnTo>
                  <a:pt x="269253" y="235033"/>
                </a:lnTo>
                <a:cubicBezTo>
                  <a:pt x="262246" y="245543"/>
                  <a:pt x="260216" y="262570"/>
                  <a:pt x="248232" y="266564"/>
                </a:cubicBezTo>
                <a:lnTo>
                  <a:pt x="216701" y="277074"/>
                </a:lnTo>
                <a:cubicBezTo>
                  <a:pt x="126337" y="337318"/>
                  <a:pt x="240668" y="265090"/>
                  <a:pt x="153639" y="308605"/>
                </a:cubicBezTo>
                <a:cubicBezTo>
                  <a:pt x="72141" y="349354"/>
                  <a:pt x="169831" y="313719"/>
                  <a:pt x="90577" y="340136"/>
                </a:cubicBezTo>
                <a:cubicBezTo>
                  <a:pt x="80067" y="347143"/>
                  <a:pt x="67978" y="352225"/>
                  <a:pt x="59046" y="361157"/>
                </a:cubicBezTo>
                <a:cubicBezTo>
                  <a:pt x="0" y="420203"/>
                  <a:pt x="42897" y="527552"/>
                  <a:pt x="48535" y="592385"/>
                </a:cubicBezTo>
                <a:cubicBezTo>
                  <a:pt x="49786" y="606776"/>
                  <a:pt x="51033" y="622407"/>
                  <a:pt x="59046" y="634426"/>
                </a:cubicBezTo>
                <a:cubicBezTo>
                  <a:pt x="78452" y="663535"/>
                  <a:pt x="128486" y="659669"/>
                  <a:pt x="153639" y="665957"/>
                </a:cubicBezTo>
                <a:cubicBezTo>
                  <a:pt x="175135" y="671331"/>
                  <a:pt x="216701" y="686978"/>
                  <a:pt x="216701" y="686978"/>
                </a:cubicBezTo>
                <a:cubicBezTo>
                  <a:pt x="223708" y="697488"/>
                  <a:pt x="229635" y="708805"/>
                  <a:pt x="237722" y="718509"/>
                </a:cubicBezTo>
                <a:cubicBezTo>
                  <a:pt x="247238" y="729928"/>
                  <a:pt x="261008" y="737672"/>
                  <a:pt x="269253" y="750040"/>
                </a:cubicBezTo>
                <a:cubicBezTo>
                  <a:pt x="301284" y="798087"/>
                  <a:pt x="251235" y="772062"/>
                  <a:pt x="311294" y="792081"/>
                </a:cubicBezTo>
                <a:cubicBezTo>
                  <a:pt x="414085" y="757818"/>
                  <a:pt x="230537" y="816052"/>
                  <a:pt x="500480" y="771061"/>
                </a:cubicBezTo>
                <a:cubicBezTo>
                  <a:pt x="512940" y="768984"/>
                  <a:pt x="521501" y="757047"/>
                  <a:pt x="532011" y="750040"/>
                </a:cubicBezTo>
                <a:cubicBezTo>
                  <a:pt x="539018" y="739530"/>
                  <a:pt x="548597" y="730337"/>
                  <a:pt x="553032" y="718509"/>
                </a:cubicBezTo>
                <a:cubicBezTo>
                  <a:pt x="559305" y="701782"/>
                  <a:pt x="553633" y="680821"/>
                  <a:pt x="563542" y="665957"/>
                </a:cubicBezTo>
                <a:cubicBezTo>
                  <a:pt x="569687" y="656739"/>
                  <a:pt x="584209" y="657620"/>
                  <a:pt x="595073" y="655447"/>
                </a:cubicBezTo>
                <a:cubicBezTo>
                  <a:pt x="619365" y="650589"/>
                  <a:pt x="644122" y="648440"/>
                  <a:pt x="668646" y="644936"/>
                </a:cubicBezTo>
                <a:lnTo>
                  <a:pt x="763239" y="613405"/>
                </a:lnTo>
                <a:lnTo>
                  <a:pt x="794770" y="602895"/>
                </a:lnTo>
                <a:cubicBezTo>
                  <a:pt x="798273" y="588881"/>
                  <a:pt x="797267" y="572873"/>
                  <a:pt x="805280" y="560854"/>
                </a:cubicBezTo>
                <a:cubicBezTo>
                  <a:pt x="821115" y="537101"/>
                  <a:pt x="856250" y="536857"/>
                  <a:pt x="878853" y="529323"/>
                </a:cubicBezTo>
                <a:cubicBezTo>
                  <a:pt x="896751" y="523357"/>
                  <a:pt x="914164" y="515964"/>
                  <a:pt x="931404" y="508302"/>
                </a:cubicBezTo>
                <a:cubicBezTo>
                  <a:pt x="959374" y="495871"/>
                  <a:pt x="975539" y="482658"/>
                  <a:pt x="1004977" y="476771"/>
                </a:cubicBezTo>
                <a:cubicBezTo>
                  <a:pt x="1029269" y="471913"/>
                  <a:pt x="1054025" y="469764"/>
                  <a:pt x="1078549" y="466261"/>
                </a:cubicBezTo>
                <a:cubicBezTo>
                  <a:pt x="1089059" y="462757"/>
                  <a:pt x="1100461" y="461247"/>
                  <a:pt x="1110080" y="455750"/>
                </a:cubicBezTo>
                <a:cubicBezTo>
                  <a:pt x="1125289" y="447059"/>
                  <a:pt x="1137867" y="434401"/>
                  <a:pt x="1152122" y="424219"/>
                </a:cubicBezTo>
                <a:cubicBezTo>
                  <a:pt x="1203335" y="387638"/>
                  <a:pt x="1166114" y="420737"/>
                  <a:pt x="1215184" y="371667"/>
                </a:cubicBezTo>
                <a:cubicBezTo>
                  <a:pt x="1240096" y="296929"/>
                  <a:pt x="1242029" y="300115"/>
                  <a:pt x="1236204" y="171971"/>
                </a:cubicBezTo>
                <a:cubicBezTo>
                  <a:pt x="1232320" y="86511"/>
                  <a:pt x="1225885" y="121860"/>
                  <a:pt x="1183653" y="98398"/>
                </a:cubicBezTo>
                <a:cubicBezTo>
                  <a:pt x="1006537" y="0"/>
                  <a:pt x="1264561" y="56357"/>
                  <a:pt x="847322" y="87888"/>
                </a:cubicBezTo>
                <a:close/>
              </a:path>
            </a:pathLst>
          </a:custGeom>
          <a:solidFill>
            <a:srgbClr val="FF0000"/>
          </a:solidFill>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wrap="none" anchor="ctr"/>
          <a:lstStyle/>
          <a:p>
            <a:pPr defTabSz="914126">
              <a:defRPr/>
            </a:pPr>
            <a:endParaRPr lang="en-US" sz="1799">
              <a:solidFill>
                <a:srgbClr val="FFFFFF"/>
              </a:solidFill>
              <a:latin typeface="Arial" panose="020B0604020202020204"/>
            </a:endParaRPr>
          </a:p>
        </p:txBody>
      </p:sp>
      <p:sp>
        <p:nvSpPr>
          <p:cNvPr id="39944" name="TextBox 12"/>
          <p:cNvSpPr txBox="1">
            <a:spLocks noChangeArrowheads="1"/>
          </p:cNvSpPr>
          <p:nvPr/>
        </p:nvSpPr>
        <p:spPr bwMode="auto">
          <a:xfrm>
            <a:off x="596617" y="4245325"/>
            <a:ext cx="4430996" cy="1630791"/>
          </a:xfrm>
          <a:prstGeom prst="rect">
            <a:avLst/>
          </a:prstGeom>
          <a:ln>
            <a:headEnd/>
            <a:tailEnd/>
          </a:ln>
        </p:spPr>
        <p:style>
          <a:lnRef idx="2">
            <a:schemeClr val="dk1"/>
          </a:lnRef>
          <a:fillRef idx="1">
            <a:schemeClr val="lt1"/>
          </a:fillRef>
          <a:effectRef idx="0">
            <a:schemeClr val="dk1"/>
          </a:effectRef>
          <a:fontRef idx="minor">
            <a:schemeClr val="dk1"/>
          </a:fontRef>
        </p:style>
        <p:txBody>
          <a:bodyPr wrap="square">
            <a:spAutoFit/>
          </a:bodyPr>
          <a:lstStyle/>
          <a:p>
            <a:pPr defTabSz="914126">
              <a:defRPr/>
            </a:pPr>
            <a:r>
              <a:rPr lang="en-US" sz="1999" b="1">
                <a:solidFill>
                  <a:srgbClr val="D5E04E"/>
                </a:solidFill>
                <a:effectLst>
                  <a:outerShdw blurRad="38100" dist="38100" dir="2700000" algn="tl">
                    <a:srgbClr val="000000">
                      <a:alpha val="43137"/>
                    </a:srgbClr>
                  </a:outerShdw>
                </a:effectLst>
                <a:latin typeface="Arial" panose="020B0604020202020204"/>
              </a:rPr>
              <a:t>Census Block Group(s) with 20% Poverty</a:t>
            </a:r>
          </a:p>
          <a:p>
            <a:pPr defTabSz="914126">
              <a:defRPr/>
            </a:pPr>
            <a:r>
              <a:rPr lang="en-US" sz="1999" b="1">
                <a:solidFill>
                  <a:srgbClr val="92D050"/>
                </a:solidFill>
                <a:effectLst>
                  <a:outerShdw blurRad="38100" dist="38100" dir="2700000" algn="tl">
                    <a:srgbClr val="000000">
                      <a:alpha val="43137"/>
                    </a:srgbClr>
                  </a:outerShdw>
                </a:effectLst>
                <a:latin typeface="Arial" panose="020B0604020202020204"/>
              </a:rPr>
              <a:t>URA Area</a:t>
            </a:r>
          </a:p>
          <a:p>
            <a:pPr defTabSz="914126">
              <a:defRPr/>
            </a:pPr>
            <a:r>
              <a:rPr lang="en-US" sz="1999" b="1">
                <a:solidFill>
                  <a:srgbClr val="FFC000"/>
                </a:solidFill>
                <a:effectLst>
                  <a:outerShdw blurRad="38100" dist="38100" dir="2700000" algn="tl">
                    <a:srgbClr val="000000">
                      <a:alpha val="43137"/>
                    </a:srgbClr>
                  </a:outerShdw>
                </a:effectLst>
                <a:latin typeface="Arial" panose="020B0604020202020204"/>
              </a:rPr>
              <a:t>RAS Area</a:t>
            </a:r>
          </a:p>
          <a:p>
            <a:pPr defTabSz="914126">
              <a:defRPr/>
            </a:pPr>
            <a:r>
              <a:rPr lang="en-US" sz="1999" b="1">
                <a:solidFill>
                  <a:srgbClr val="FF0000"/>
                </a:solidFill>
                <a:effectLst>
                  <a:outerShdw blurRad="38100" dist="38100" dir="2700000" algn="tl">
                    <a:srgbClr val="000000">
                      <a:alpha val="43137"/>
                    </a:srgbClr>
                  </a:outerShdw>
                </a:effectLst>
                <a:latin typeface="Arial" panose="020B0604020202020204"/>
              </a:rPr>
              <a:t>CDBG Target Area</a:t>
            </a:r>
          </a:p>
        </p:txBody>
      </p:sp>
      <p:sp>
        <p:nvSpPr>
          <p:cNvPr id="14" name="TextBox 13"/>
          <p:cNvSpPr txBox="1"/>
          <p:nvPr/>
        </p:nvSpPr>
        <p:spPr>
          <a:xfrm>
            <a:off x="610872" y="3505181"/>
            <a:ext cx="1921820" cy="523084"/>
          </a:xfrm>
          <a:prstGeom prst="rect">
            <a:avLst/>
          </a:prstGeom>
          <a:noFill/>
        </p:spPr>
        <p:txBody>
          <a:bodyPr wrap="none">
            <a:spAutoFit/>
          </a:bodyPr>
          <a:lstStyle/>
          <a:p>
            <a:pPr defTabSz="914126">
              <a:defRPr/>
            </a:pPr>
            <a:r>
              <a:rPr lang="en-US" sz="2799" b="1" u="sng">
                <a:latin typeface="Arial" panose="020B0604020202020204"/>
              </a:rPr>
              <a:t>Threshold</a:t>
            </a:r>
          </a:p>
        </p:txBody>
      </p:sp>
      <p:sp>
        <p:nvSpPr>
          <p:cNvPr id="8201" name="TextBox 9"/>
          <p:cNvSpPr txBox="1">
            <a:spLocks noChangeArrowheads="1"/>
          </p:cNvSpPr>
          <p:nvPr/>
        </p:nvSpPr>
        <p:spPr bwMode="auto">
          <a:xfrm>
            <a:off x="610872" y="5922954"/>
            <a:ext cx="5359367" cy="307697"/>
          </a:xfrm>
          <a:prstGeom prst="rect">
            <a:avLst/>
          </a:prstGeom>
          <a:noFill/>
          <a:ln w="9525">
            <a:noFill/>
            <a:miter lim="800000"/>
            <a:headEnd/>
            <a:tailEnd/>
          </a:ln>
        </p:spPr>
        <p:txBody>
          <a:bodyPr wrap="none">
            <a:spAutoFit/>
          </a:bodyPr>
          <a:lstStyle/>
          <a:p>
            <a:pPr defTabSz="914126"/>
            <a:r>
              <a:rPr lang="en-US" sz="1400" b="1">
                <a:solidFill>
                  <a:srgbClr val="000000"/>
                </a:solidFill>
                <a:latin typeface="Arial" panose="020B0604020202020204"/>
              </a:rPr>
              <a:t>Note: Please show source of poverty data on the map legend</a:t>
            </a:r>
          </a:p>
        </p:txBody>
      </p:sp>
    </p:spTree>
    <p:extLst>
      <p:ext uri="{BB962C8B-B14F-4D97-AF65-F5344CB8AC3E}">
        <p14:creationId xmlns:p14="http://schemas.microsoft.com/office/powerpoint/2010/main" val="2266700561"/>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1642332" y="435219"/>
            <a:ext cx="8834597" cy="761802"/>
          </a:xfrm>
        </p:spPr>
        <p:txBody>
          <a:bodyPr>
            <a:normAutofit/>
          </a:bodyPr>
          <a:lstStyle/>
          <a:p>
            <a:r>
              <a:rPr lang="en-US" sz="3600" dirty="0"/>
              <a:t>Threshold – 5 points</a:t>
            </a:r>
          </a:p>
        </p:txBody>
      </p:sp>
      <p:sp>
        <p:nvSpPr>
          <p:cNvPr id="14" name="TextBox 13"/>
          <p:cNvSpPr txBox="1"/>
          <p:nvPr/>
        </p:nvSpPr>
        <p:spPr>
          <a:xfrm>
            <a:off x="533261" y="1676858"/>
            <a:ext cx="10777290" cy="1676176"/>
          </a:xfrm>
          <a:prstGeom prst="rect">
            <a:avLst/>
          </a:prstGeom>
          <a:noFill/>
        </p:spPr>
        <p:txBody>
          <a:bodyPr wrap="square">
            <a:spAutoFit/>
          </a:bodyPr>
          <a:lstStyle/>
          <a:p>
            <a:pPr marL="457200" indent="-457200" defTabSz="914126">
              <a:spcBef>
                <a:spcPts val="700"/>
              </a:spcBef>
              <a:spcAft>
                <a:spcPts val="1200"/>
              </a:spcAft>
              <a:buClr>
                <a:schemeClr val="accent1"/>
              </a:buClr>
              <a:buSzPct val="70000"/>
              <a:buFont typeface="Wingdings" panose="05000000000000000000" pitchFamily="2" charset="2"/>
              <a:buChar char="q"/>
            </a:pPr>
            <a:r>
              <a:rPr lang="en-US" sz="2800" dirty="0">
                <a:latin typeface="Arial" panose="020B0604020202020204"/>
              </a:rPr>
              <a:t>Property values for the RAS area are to be tracked each year.</a:t>
            </a:r>
          </a:p>
          <a:p>
            <a:pPr marL="457200" indent="-457200" defTabSz="914126">
              <a:spcBef>
                <a:spcPts val="700"/>
              </a:spcBef>
              <a:spcAft>
                <a:spcPts val="1200"/>
              </a:spcAft>
              <a:buClr>
                <a:schemeClr val="accent1"/>
              </a:buClr>
              <a:buSzPct val="70000"/>
              <a:buFont typeface="Wingdings" panose="05000000000000000000" pitchFamily="2" charset="2"/>
              <a:buChar char="q"/>
            </a:pPr>
            <a:r>
              <a:rPr lang="en-US" sz="2800" dirty="0">
                <a:latin typeface="Arial" panose="020B0604020202020204"/>
              </a:rPr>
              <a:t>The Tax valuation Spreadsheet </a:t>
            </a:r>
            <a:r>
              <a:rPr lang="en-US" sz="2800" b="1" dirty="0">
                <a:latin typeface="Arial" panose="020B0604020202020204"/>
              </a:rPr>
              <a:t>must</a:t>
            </a:r>
            <a:r>
              <a:rPr lang="en-US" sz="2800" dirty="0">
                <a:latin typeface="Arial" panose="020B0604020202020204"/>
              </a:rPr>
              <a:t> be submitted electronically as part of the application.</a:t>
            </a:r>
          </a:p>
        </p:txBody>
      </p:sp>
      <p:graphicFrame>
        <p:nvGraphicFramePr>
          <p:cNvPr id="10" name="Table 9"/>
          <p:cNvGraphicFramePr>
            <a:graphicFrameLocks noGrp="1"/>
          </p:cNvGraphicFramePr>
          <p:nvPr>
            <p:extLst>
              <p:ext uri="{D42A27DB-BD31-4B8C-83A1-F6EECF244321}">
                <p14:modId xmlns:p14="http://schemas.microsoft.com/office/powerpoint/2010/main" val="118864142"/>
              </p:ext>
            </p:extLst>
          </p:nvPr>
        </p:nvGraphicFramePr>
        <p:xfrm>
          <a:off x="803398" y="3353034"/>
          <a:ext cx="9673531" cy="2656822"/>
        </p:xfrm>
        <a:graphic>
          <a:graphicData uri="http://schemas.openxmlformats.org/drawingml/2006/table">
            <a:tbl>
              <a:tblPr/>
              <a:tblGrid>
                <a:gridCol w="2832386">
                  <a:extLst>
                    <a:ext uri="{9D8B030D-6E8A-4147-A177-3AD203B41FA5}">
                      <a16:colId xmlns:a16="http://schemas.microsoft.com/office/drawing/2014/main" val="20000"/>
                    </a:ext>
                  </a:extLst>
                </a:gridCol>
                <a:gridCol w="5725357">
                  <a:extLst>
                    <a:ext uri="{9D8B030D-6E8A-4147-A177-3AD203B41FA5}">
                      <a16:colId xmlns:a16="http://schemas.microsoft.com/office/drawing/2014/main" val="20001"/>
                    </a:ext>
                  </a:extLst>
                </a:gridCol>
                <a:gridCol w="1115788">
                  <a:extLst>
                    <a:ext uri="{9D8B030D-6E8A-4147-A177-3AD203B41FA5}">
                      <a16:colId xmlns:a16="http://schemas.microsoft.com/office/drawing/2014/main" val="20002"/>
                    </a:ext>
                  </a:extLst>
                </a:gridCol>
              </a:tblGrid>
              <a:tr h="253617">
                <a:tc gridSpan="2">
                  <a:txBody>
                    <a:bodyPr/>
                    <a:lstStyle/>
                    <a:p>
                      <a:pPr>
                        <a:lnSpc>
                          <a:spcPct val="115000"/>
                        </a:lnSpc>
                      </a:pPr>
                      <a:endParaRPr lang="en-US" sz="1100">
                        <a:latin typeface="Calibri"/>
                        <a:ea typeface="Times New Roman"/>
                      </a:endParaRPr>
                    </a:p>
                  </a:txBody>
                  <a:tcPr marL="91392" marR="91392" marT="0" marB="0" anchor="b">
                    <a:lnL>
                      <a:noFill/>
                    </a:lnL>
                    <a:lnR>
                      <a:noFill/>
                    </a:lnR>
                    <a:lnT>
                      <a:noFill/>
                    </a:lnT>
                    <a:lnB>
                      <a:noFill/>
                    </a:lnB>
                  </a:tcPr>
                </a:tc>
                <a:tc hMerge="1">
                  <a:txBody>
                    <a:bodyPr/>
                    <a:lstStyle/>
                    <a:p>
                      <a:endParaRPr lang="en-US"/>
                    </a:p>
                  </a:txBody>
                  <a:tcPr/>
                </a:tc>
                <a:tc>
                  <a:txBody>
                    <a:bodyPr/>
                    <a:lstStyle/>
                    <a:p>
                      <a:pPr>
                        <a:lnSpc>
                          <a:spcPct val="115000"/>
                        </a:lnSpc>
                      </a:pPr>
                      <a:endParaRPr lang="en-US" sz="1100">
                        <a:latin typeface="Calibri"/>
                        <a:ea typeface="Times New Roman"/>
                      </a:endParaRPr>
                    </a:p>
                  </a:txBody>
                  <a:tcPr marL="91392" marR="91392" marT="0" marB="0" anchor="b">
                    <a:lnL>
                      <a:noFill/>
                    </a:lnL>
                    <a:lnR>
                      <a:noFill/>
                    </a:lnR>
                    <a:lnT>
                      <a:noFill/>
                    </a:lnT>
                    <a:lnB>
                      <a:noFill/>
                    </a:lnB>
                  </a:tcPr>
                </a:tc>
                <a:extLst>
                  <a:ext uri="{0D108BD9-81ED-4DB2-BD59-A6C34878D82A}">
                    <a16:rowId xmlns:a16="http://schemas.microsoft.com/office/drawing/2014/main" val="10000"/>
                  </a:ext>
                </a:extLst>
              </a:tr>
              <a:tr h="253617">
                <a:tc gridSpan="2">
                  <a:txBody>
                    <a:bodyPr/>
                    <a:lstStyle/>
                    <a:p>
                      <a:pPr marL="0" marR="0">
                        <a:lnSpc>
                          <a:spcPct val="115000"/>
                        </a:lnSpc>
                        <a:spcBef>
                          <a:spcPts val="0"/>
                        </a:spcBef>
                        <a:spcAft>
                          <a:spcPts val="0"/>
                        </a:spcAft>
                      </a:pPr>
                      <a:r>
                        <a:rPr lang="en-US" sz="1100" b="1">
                          <a:solidFill>
                            <a:srgbClr val="000000"/>
                          </a:solidFill>
                          <a:latin typeface="Calibri"/>
                          <a:ea typeface="Times New Roman"/>
                          <a:cs typeface="Times New Roman"/>
                        </a:rPr>
                        <a:t>*Taxable value of property--Sample spreadsheet.  </a:t>
                      </a:r>
                      <a:endParaRPr lang="en-US" sz="1100">
                        <a:latin typeface="Calibri"/>
                        <a:ea typeface="Calibri"/>
                        <a:cs typeface="Times New Roman"/>
                      </a:endParaRPr>
                    </a:p>
                  </a:txBody>
                  <a:tcPr marL="91392" marR="91392" marT="0" marB="0" anchor="b">
                    <a:lnL>
                      <a:noFill/>
                    </a:lnL>
                    <a:lnR>
                      <a:noFill/>
                    </a:lnR>
                    <a:lnT>
                      <a:noFill/>
                    </a:lnT>
                    <a:lnB>
                      <a:noFill/>
                    </a:lnB>
                  </a:tcPr>
                </a:tc>
                <a:tc hMerge="1">
                  <a:txBody>
                    <a:bodyPr/>
                    <a:lstStyle/>
                    <a:p>
                      <a:endParaRPr lang="en-US"/>
                    </a:p>
                  </a:txBody>
                  <a:tcPr/>
                </a:tc>
                <a:tc>
                  <a:txBody>
                    <a:bodyPr/>
                    <a:lstStyle/>
                    <a:p>
                      <a:pPr>
                        <a:lnSpc>
                          <a:spcPct val="115000"/>
                        </a:lnSpc>
                      </a:pPr>
                      <a:endParaRPr lang="en-US" sz="1100">
                        <a:latin typeface="Calibri"/>
                        <a:ea typeface="Times New Roman"/>
                      </a:endParaRPr>
                    </a:p>
                  </a:txBody>
                  <a:tcPr marL="91392" marR="91392" marT="0" marB="0" anchor="b">
                    <a:lnL>
                      <a:noFill/>
                    </a:lnL>
                    <a:lnR>
                      <a:noFill/>
                    </a:lnR>
                    <a:lnT>
                      <a:noFill/>
                    </a:lnT>
                    <a:lnB>
                      <a:noFill/>
                    </a:lnB>
                  </a:tcPr>
                </a:tc>
                <a:extLst>
                  <a:ext uri="{0D108BD9-81ED-4DB2-BD59-A6C34878D82A}">
                    <a16:rowId xmlns:a16="http://schemas.microsoft.com/office/drawing/2014/main" val="10001"/>
                  </a:ext>
                </a:extLst>
              </a:tr>
              <a:tr h="253617">
                <a:tc>
                  <a:txBody>
                    <a:bodyPr/>
                    <a:lstStyle/>
                    <a:p>
                      <a:pPr>
                        <a:lnSpc>
                          <a:spcPct val="115000"/>
                        </a:lnSpc>
                      </a:pPr>
                      <a:endParaRPr lang="en-US" sz="1100">
                        <a:latin typeface="Calibri"/>
                        <a:ea typeface="Times New Roman"/>
                      </a:endParaRPr>
                    </a:p>
                  </a:txBody>
                  <a:tcPr marL="91392" marR="91392"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100">
                        <a:latin typeface="Calibri"/>
                        <a:ea typeface="Times New Roman"/>
                      </a:endParaRPr>
                    </a:p>
                  </a:txBody>
                  <a:tcPr marL="91392" marR="91392"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100">
                        <a:latin typeface="Calibri"/>
                        <a:ea typeface="Times New Roman"/>
                      </a:endParaRPr>
                    </a:p>
                  </a:txBody>
                  <a:tcPr marL="91392" marR="91392" marT="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53617">
                <a:tc>
                  <a:txBody>
                    <a:bodyPr/>
                    <a:lstStyle/>
                    <a:p>
                      <a:pPr marL="0" marR="0">
                        <a:lnSpc>
                          <a:spcPct val="115000"/>
                        </a:lnSpc>
                        <a:spcBef>
                          <a:spcPts val="0"/>
                        </a:spcBef>
                        <a:spcAft>
                          <a:spcPts val="0"/>
                        </a:spcAft>
                      </a:pPr>
                      <a:r>
                        <a:rPr lang="en-US" sz="1100" b="1">
                          <a:solidFill>
                            <a:srgbClr val="000000"/>
                          </a:solidFill>
                          <a:latin typeface="Calibri"/>
                          <a:ea typeface="Times New Roman"/>
                          <a:cs typeface="Times New Roman"/>
                        </a:rPr>
                        <a:t>Tax Parcel</a:t>
                      </a:r>
                      <a:endParaRPr lang="en-US" sz="1100">
                        <a:latin typeface="Calibri"/>
                        <a:ea typeface="Calibri"/>
                        <a:cs typeface="Times New Roman"/>
                      </a:endParaRPr>
                    </a:p>
                  </a:txBody>
                  <a:tcPr marL="91392" marR="9139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b="1">
                          <a:solidFill>
                            <a:srgbClr val="000000"/>
                          </a:solidFill>
                          <a:latin typeface="Calibri"/>
                          <a:ea typeface="Times New Roman"/>
                          <a:cs typeface="Times New Roman"/>
                        </a:rPr>
                        <a:t>Street Address</a:t>
                      </a:r>
                      <a:endParaRPr lang="en-US" sz="1100">
                        <a:latin typeface="Calibri"/>
                        <a:ea typeface="Calibri"/>
                        <a:cs typeface="Times New Roman"/>
                      </a:endParaRPr>
                    </a:p>
                  </a:txBody>
                  <a:tcPr marL="91392" marR="9139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b="1">
                          <a:solidFill>
                            <a:srgbClr val="000000"/>
                          </a:solidFill>
                          <a:latin typeface="Calibri"/>
                          <a:ea typeface="Times New Roman"/>
                          <a:cs typeface="Times New Roman"/>
                        </a:rPr>
                        <a:t>Tax Value</a:t>
                      </a:r>
                      <a:endParaRPr lang="en-US" sz="1100">
                        <a:latin typeface="Calibri"/>
                        <a:ea typeface="Calibri"/>
                        <a:cs typeface="Times New Roman"/>
                      </a:endParaRPr>
                    </a:p>
                  </a:txBody>
                  <a:tcPr marL="91392" marR="9139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53617">
                <a:tc>
                  <a:txBody>
                    <a:bodyPr/>
                    <a:lstStyle/>
                    <a:p>
                      <a:pPr marL="0" marR="0">
                        <a:lnSpc>
                          <a:spcPct val="115000"/>
                        </a:lnSpc>
                        <a:spcBef>
                          <a:spcPts val="0"/>
                        </a:spcBef>
                        <a:spcAft>
                          <a:spcPts val="0"/>
                        </a:spcAft>
                      </a:pPr>
                      <a:r>
                        <a:rPr lang="en-US" sz="1100" b="1">
                          <a:solidFill>
                            <a:srgbClr val="000000"/>
                          </a:solidFill>
                          <a:latin typeface="Calibri"/>
                          <a:ea typeface="Times New Roman"/>
                          <a:cs typeface="Times New Roman"/>
                        </a:rPr>
                        <a:t>A</a:t>
                      </a:r>
                      <a:endParaRPr lang="en-US" sz="1100">
                        <a:latin typeface="Calibri"/>
                        <a:ea typeface="Calibri"/>
                        <a:cs typeface="Times New Roman"/>
                      </a:endParaRPr>
                    </a:p>
                  </a:txBody>
                  <a:tcPr marL="91392" marR="9139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a:solidFill>
                            <a:srgbClr val="000000"/>
                          </a:solidFill>
                          <a:latin typeface="Calibri"/>
                          <a:ea typeface="Times New Roman"/>
                          <a:cs typeface="Times New Roman"/>
                        </a:rPr>
                        <a:t> </a:t>
                      </a:r>
                      <a:endParaRPr lang="en-US" sz="1100">
                        <a:latin typeface="Calibri"/>
                        <a:ea typeface="Calibri"/>
                        <a:cs typeface="Times New Roman"/>
                      </a:endParaRPr>
                    </a:p>
                  </a:txBody>
                  <a:tcPr marL="91392" marR="9139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a:solidFill>
                            <a:srgbClr val="000000"/>
                          </a:solidFill>
                          <a:latin typeface="Calibri"/>
                          <a:ea typeface="Times New Roman"/>
                          <a:cs typeface="Times New Roman"/>
                        </a:rPr>
                        <a:t> </a:t>
                      </a:r>
                      <a:endParaRPr lang="en-US" sz="1100">
                        <a:latin typeface="Calibri"/>
                        <a:ea typeface="Calibri"/>
                        <a:cs typeface="Times New Roman"/>
                      </a:endParaRPr>
                    </a:p>
                  </a:txBody>
                  <a:tcPr marL="91392" marR="9139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53617">
                <a:tc>
                  <a:txBody>
                    <a:bodyPr/>
                    <a:lstStyle/>
                    <a:p>
                      <a:pPr marL="0" marR="0">
                        <a:lnSpc>
                          <a:spcPct val="115000"/>
                        </a:lnSpc>
                        <a:spcBef>
                          <a:spcPts val="0"/>
                        </a:spcBef>
                        <a:spcAft>
                          <a:spcPts val="0"/>
                        </a:spcAft>
                      </a:pPr>
                      <a:r>
                        <a:rPr lang="en-US" sz="1100" b="1">
                          <a:solidFill>
                            <a:srgbClr val="000000"/>
                          </a:solidFill>
                          <a:latin typeface="Calibri"/>
                          <a:ea typeface="Times New Roman"/>
                          <a:cs typeface="Times New Roman"/>
                        </a:rPr>
                        <a:t>B</a:t>
                      </a:r>
                      <a:endParaRPr lang="en-US" sz="1100">
                        <a:latin typeface="Calibri"/>
                        <a:ea typeface="Calibri"/>
                        <a:cs typeface="Times New Roman"/>
                      </a:endParaRPr>
                    </a:p>
                  </a:txBody>
                  <a:tcPr marL="91392" marR="9139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a:solidFill>
                            <a:srgbClr val="000000"/>
                          </a:solidFill>
                          <a:latin typeface="Calibri"/>
                          <a:ea typeface="Times New Roman"/>
                          <a:cs typeface="Times New Roman"/>
                        </a:rPr>
                        <a:t> </a:t>
                      </a:r>
                      <a:endParaRPr lang="en-US" sz="1100">
                        <a:latin typeface="Calibri"/>
                        <a:ea typeface="Calibri"/>
                        <a:cs typeface="Times New Roman"/>
                      </a:endParaRPr>
                    </a:p>
                  </a:txBody>
                  <a:tcPr marL="91392" marR="9139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a:solidFill>
                            <a:srgbClr val="000000"/>
                          </a:solidFill>
                          <a:latin typeface="Calibri"/>
                          <a:ea typeface="Times New Roman"/>
                          <a:cs typeface="Times New Roman"/>
                        </a:rPr>
                        <a:t> </a:t>
                      </a:r>
                      <a:endParaRPr lang="en-US" sz="1100">
                        <a:latin typeface="Calibri"/>
                        <a:ea typeface="Calibri"/>
                        <a:cs typeface="Times New Roman"/>
                      </a:endParaRPr>
                    </a:p>
                  </a:txBody>
                  <a:tcPr marL="91392" marR="9139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53617">
                <a:tc>
                  <a:txBody>
                    <a:bodyPr/>
                    <a:lstStyle/>
                    <a:p>
                      <a:pPr marL="0" marR="0">
                        <a:lnSpc>
                          <a:spcPct val="115000"/>
                        </a:lnSpc>
                        <a:spcBef>
                          <a:spcPts val="0"/>
                        </a:spcBef>
                        <a:spcAft>
                          <a:spcPts val="0"/>
                        </a:spcAft>
                      </a:pPr>
                      <a:r>
                        <a:rPr lang="en-US" sz="1100" b="1">
                          <a:solidFill>
                            <a:srgbClr val="000000"/>
                          </a:solidFill>
                          <a:latin typeface="Calibri"/>
                          <a:ea typeface="Times New Roman"/>
                          <a:cs typeface="Times New Roman"/>
                        </a:rPr>
                        <a:t>C</a:t>
                      </a:r>
                      <a:endParaRPr lang="en-US" sz="1100">
                        <a:latin typeface="Calibri"/>
                        <a:ea typeface="Calibri"/>
                        <a:cs typeface="Times New Roman"/>
                      </a:endParaRPr>
                    </a:p>
                  </a:txBody>
                  <a:tcPr marL="91392" marR="9139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a:solidFill>
                            <a:srgbClr val="000000"/>
                          </a:solidFill>
                          <a:latin typeface="Calibri"/>
                          <a:ea typeface="Times New Roman"/>
                          <a:cs typeface="Times New Roman"/>
                        </a:rPr>
                        <a:t> </a:t>
                      </a:r>
                      <a:endParaRPr lang="en-US" sz="1100">
                        <a:latin typeface="Calibri"/>
                        <a:ea typeface="Calibri"/>
                        <a:cs typeface="Times New Roman"/>
                      </a:endParaRPr>
                    </a:p>
                  </a:txBody>
                  <a:tcPr marL="91392" marR="9139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a:solidFill>
                            <a:srgbClr val="000000"/>
                          </a:solidFill>
                          <a:latin typeface="Calibri"/>
                          <a:ea typeface="Times New Roman"/>
                          <a:cs typeface="Times New Roman"/>
                        </a:rPr>
                        <a:t> </a:t>
                      </a:r>
                      <a:endParaRPr lang="en-US" sz="1100">
                        <a:latin typeface="Calibri"/>
                        <a:ea typeface="Calibri"/>
                        <a:cs typeface="Times New Roman"/>
                      </a:endParaRPr>
                    </a:p>
                  </a:txBody>
                  <a:tcPr marL="91392" marR="9139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53617">
                <a:tc>
                  <a:txBody>
                    <a:bodyPr/>
                    <a:lstStyle/>
                    <a:p>
                      <a:pPr marL="0" marR="0">
                        <a:lnSpc>
                          <a:spcPct val="115000"/>
                        </a:lnSpc>
                        <a:spcBef>
                          <a:spcPts val="0"/>
                        </a:spcBef>
                        <a:spcAft>
                          <a:spcPts val="0"/>
                        </a:spcAft>
                      </a:pPr>
                      <a:r>
                        <a:rPr lang="en-US" sz="1100" b="1">
                          <a:solidFill>
                            <a:srgbClr val="000000"/>
                          </a:solidFill>
                          <a:latin typeface="Calibri"/>
                          <a:ea typeface="Times New Roman"/>
                          <a:cs typeface="Times New Roman"/>
                        </a:rPr>
                        <a:t>D</a:t>
                      </a:r>
                      <a:endParaRPr lang="en-US" sz="1100">
                        <a:latin typeface="Calibri"/>
                        <a:ea typeface="Calibri"/>
                        <a:cs typeface="Times New Roman"/>
                      </a:endParaRPr>
                    </a:p>
                  </a:txBody>
                  <a:tcPr marL="91392" marR="9139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a:solidFill>
                            <a:srgbClr val="000000"/>
                          </a:solidFill>
                          <a:latin typeface="Calibri"/>
                          <a:ea typeface="Times New Roman"/>
                          <a:cs typeface="Times New Roman"/>
                        </a:rPr>
                        <a:t> </a:t>
                      </a:r>
                      <a:endParaRPr lang="en-US" sz="1100">
                        <a:latin typeface="Calibri"/>
                        <a:ea typeface="Calibri"/>
                        <a:cs typeface="Times New Roman"/>
                      </a:endParaRPr>
                    </a:p>
                  </a:txBody>
                  <a:tcPr marL="91392" marR="9139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a:solidFill>
                            <a:srgbClr val="000000"/>
                          </a:solidFill>
                          <a:latin typeface="Calibri"/>
                          <a:ea typeface="Times New Roman"/>
                          <a:cs typeface="Times New Roman"/>
                        </a:rPr>
                        <a:t> </a:t>
                      </a:r>
                      <a:endParaRPr lang="en-US" sz="1100">
                        <a:latin typeface="Calibri"/>
                        <a:ea typeface="Calibri"/>
                        <a:cs typeface="Times New Roman"/>
                      </a:endParaRPr>
                    </a:p>
                  </a:txBody>
                  <a:tcPr marL="91392" marR="9139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253617">
                <a:tc>
                  <a:txBody>
                    <a:bodyPr/>
                    <a:lstStyle/>
                    <a:p>
                      <a:pPr marL="0" marR="0">
                        <a:lnSpc>
                          <a:spcPct val="115000"/>
                        </a:lnSpc>
                        <a:spcBef>
                          <a:spcPts val="0"/>
                        </a:spcBef>
                        <a:spcAft>
                          <a:spcPts val="0"/>
                        </a:spcAft>
                      </a:pPr>
                      <a:r>
                        <a:rPr lang="en-US" sz="1100">
                          <a:solidFill>
                            <a:srgbClr val="000000"/>
                          </a:solidFill>
                          <a:latin typeface="Calibri"/>
                          <a:ea typeface="Times New Roman"/>
                          <a:cs typeface="Times New Roman"/>
                        </a:rPr>
                        <a:t> etc.</a:t>
                      </a:r>
                      <a:endParaRPr lang="en-US" sz="1100">
                        <a:latin typeface="Calibri"/>
                        <a:ea typeface="Calibri"/>
                        <a:cs typeface="Times New Roman"/>
                      </a:endParaRPr>
                    </a:p>
                  </a:txBody>
                  <a:tcPr marL="91392" marR="9139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a:solidFill>
                            <a:srgbClr val="000000"/>
                          </a:solidFill>
                          <a:latin typeface="Calibri"/>
                          <a:ea typeface="Times New Roman"/>
                          <a:cs typeface="Times New Roman"/>
                        </a:rPr>
                        <a:t> </a:t>
                      </a:r>
                      <a:endParaRPr lang="en-US" sz="1100">
                        <a:latin typeface="Calibri"/>
                        <a:ea typeface="Calibri"/>
                        <a:cs typeface="Times New Roman"/>
                      </a:endParaRPr>
                    </a:p>
                  </a:txBody>
                  <a:tcPr marL="91392" marR="9139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a:solidFill>
                            <a:srgbClr val="000000"/>
                          </a:solidFill>
                          <a:latin typeface="Calibri"/>
                          <a:ea typeface="Times New Roman"/>
                          <a:cs typeface="Times New Roman"/>
                        </a:rPr>
                        <a:t> </a:t>
                      </a:r>
                      <a:endParaRPr lang="en-US" sz="1100">
                        <a:latin typeface="Calibri"/>
                        <a:ea typeface="Calibri"/>
                        <a:cs typeface="Times New Roman"/>
                      </a:endParaRPr>
                    </a:p>
                  </a:txBody>
                  <a:tcPr marL="91392" marR="9139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374172">
                <a:tc>
                  <a:txBody>
                    <a:bodyPr/>
                    <a:lstStyle/>
                    <a:p>
                      <a:pPr marL="0" marR="0">
                        <a:lnSpc>
                          <a:spcPct val="115000"/>
                        </a:lnSpc>
                        <a:spcBef>
                          <a:spcPts val="0"/>
                        </a:spcBef>
                        <a:spcAft>
                          <a:spcPts val="0"/>
                        </a:spcAft>
                      </a:pPr>
                      <a:r>
                        <a:rPr lang="en-US" sz="1100" b="1">
                          <a:solidFill>
                            <a:srgbClr val="000000"/>
                          </a:solidFill>
                          <a:latin typeface="Calibri"/>
                          <a:ea typeface="Times New Roman"/>
                          <a:cs typeface="Times New Roman"/>
                        </a:rPr>
                        <a:t>Total tax value</a:t>
                      </a:r>
                      <a:endParaRPr lang="en-US" sz="1100">
                        <a:latin typeface="Calibri"/>
                        <a:ea typeface="Calibri"/>
                        <a:cs typeface="Times New Roman"/>
                      </a:endParaRPr>
                    </a:p>
                  </a:txBody>
                  <a:tcPr marL="91392" marR="9139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a:solidFill>
                            <a:srgbClr val="000000"/>
                          </a:solidFill>
                          <a:latin typeface="Calibri"/>
                          <a:ea typeface="Times New Roman"/>
                          <a:cs typeface="Times New Roman"/>
                        </a:rPr>
                        <a:t> </a:t>
                      </a:r>
                      <a:endParaRPr lang="en-US" sz="1100">
                        <a:latin typeface="Calibri"/>
                        <a:ea typeface="Calibri"/>
                        <a:cs typeface="Times New Roman"/>
                      </a:endParaRPr>
                    </a:p>
                  </a:txBody>
                  <a:tcPr marL="91392" marR="9139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solidFill>
                            <a:srgbClr val="000000"/>
                          </a:solidFill>
                          <a:latin typeface="Calibri"/>
                          <a:ea typeface="Times New Roman"/>
                          <a:cs typeface="Times New Roman"/>
                        </a:rPr>
                        <a:t>Total MUST be included</a:t>
                      </a:r>
                      <a:endParaRPr lang="en-US" sz="1100">
                        <a:latin typeface="Calibri"/>
                        <a:ea typeface="Calibri"/>
                        <a:cs typeface="Times New Roman"/>
                      </a:endParaRPr>
                    </a:p>
                  </a:txBody>
                  <a:tcPr marL="91392" marR="9139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spTree>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Grp="1" noChangeArrowheads="1"/>
          </p:cNvSpPr>
          <p:nvPr>
            <p:ph idx="1"/>
          </p:nvPr>
        </p:nvSpPr>
        <p:spPr>
          <a:xfrm>
            <a:off x="493178" y="1436656"/>
            <a:ext cx="11298601" cy="4951710"/>
          </a:xfrm>
        </p:spPr>
        <p:txBody>
          <a:bodyPr>
            <a:noAutofit/>
          </a:bodyPr>
          <a:lstStyle/>
          <a:p>
            <a:pPr marL="365650" lvl="1" indent="0">
              <a:lnSpc>
                <a:spcPct val="110000"/>
              </a:lnSpc>
              <a:buNone/>
            </a:pPr>
            <a:r>
              <a:rPr lang="en-US" sz="2799" dirty="0"/>
              <a:t>Application NARRATIVE Requirements</a:t>
            </a:r>
          </a:p>
          <a:p>
            <a:pPr lvl="1">
              <a:lnSpc>
                <a:spcPct val="100000"/>
              </a:lnSpc>
            </a:pPr>
            <a:r>
              <a:rPr lang="en-US" sz="2400" b="1" dirty="0"/>
              <a:t>RAS 1 </a:t>
            </a:r>
            <a:r>
              <a:rPr lang="en-US" sz="2400" dirty="0"/>
              <a:t>– Detailed description of HOW the revitalization strategy will be implemented</a:t>
            </a:r>
          </a:p>
          <a:p>
            <a:pPr lvl="2">
              <a:lnSpc>
                <a:spcPct val="100000"/>
              </a:lnSpc>
            </a:pPr>
            <a:r>
              <a:rPr lang="en-US" sz="2000" dirty="0"/>
              <a:t>Activities that will be undertaken to revitalize the chosen area including a detailed description as to how these activities are tied to the urban redevelopment plan</a:t>
            </a:r>
          </a:p>
          <a:p>
            <a:pPr lvl="2">
              <a:lnSpc>
                <a:spcPct val="100000"/>
              </a:lnSpc>
            </a:pPr>
            <a:r>
              <a:rPr lang="en-US" sz="2000" dirty="0"/>
              <a:t>Local strategy that will be used to implement the plan;</a:t>
            </a:r>
          </a:p>
          <a:p>
            <a:pPr lvl="2">
              <a:lnSpc>
                <a:spcPct val="100000"/>
              </a:lnSpc>
            </a:pPr>
            <a:r>
              <a:rPr lang="en-US" sz="2000" dirty="0"/>
              <a:t>Property Values (described above)</a:t>
            </a:r>
          </a:p>
          <a:p>
            <a:pPr lvl="2">
              <a:lnSpc>
                <a:spcPct val="100000"/>
              </a:lnSpc>
            </a:pPr>
            <a:r>
              <a:rPr lang="en-US" sz="2000" dirty="0"/>
              <a:t>Number of business/occupational licenses issued.</a:t>
            </a:r>
          </a:p>
          <a:p>
            <a:pPr lvl="2">
              <a:lnSpc>
                <a:spcPct val="100000"/>
              </a:lnSpc>
            </a:pPr>
            <a:r>
              <a:rPr lang="en-US" sz="2000" dirty="0"/>
              <a:t>Number and value of building permits issued.</a:t>
            </a:r>
          </a:p>
          <a:p>
            <a:pPr lvl="2">
              <a:lnSpc>
                <a:spcPct val="100000"/>
              </a:lnSpc>
            </a:pPr>
            <a:r>
              <a:rPr lang="en-US" sz="2000" dirty="0"/>
              <a:t>Opportunities available for economic development improvement.</a:t>
            </a:r>
          </a:p>
          <a:p>
            <a:pPr lvl="2">
              <a:lnSpc>
                <a:spcPct val="100000"/>
              </a:lnSpc>
            </a:pPr>
            <a:r>
              <a:rPr lang="en-US" sz="2000" dirty="0"/>
              <a:t>Problems likely to be encountered.</a:t>
            </a:r>
          </a:p>
          <a:p>
            <a:pPr lvl="2">
              <a:lnSpc>
                <a:spcPct val="100000"/>
              </a:lnSpc>
            </a:pPr>
            <a:r>
              <a:rPr lang="en-US" sz="2000" dirty="0"/>
              <a:t>Photos illustrative of conditions in the RAS</a:t>
            </a:r>
          </a:p>
          <a:p>
            <a:pPr lvl="1">
              <a:lnSpc>
                <a:spcPct val="100000"/>
              </a:lnSpc>
              <a:buFont typeface="Arial" charset="0"/>
              <a:buNone/>
            </a:pPr>
            <a:endParaRPr lang="en-US" sz="2400" dirty="0"/>
          </a:p>
          <a:p>
            <a:pPr lvl="1"/>
            <a:endParaRPr lang="en-US" dirty="0"/>
          </a:p>
        </p:txBody>
      </p:sp>
      <p:sp>
        <p:nvSpPr>
          <p:cNvPr id="2" name="Title 1"/>
          <p:cNvSpPr>
            <a:spLocks noGrp="1"/>
          </p:cNvSpPr>
          <p:nvPr>
            <p:ph type="title"/>
          </p:nvPr>
        </p:nvSpPr>
        <p:spPr>
          <a:xfrm>
            <a:off x="1599782" y="457200"/>
            <a:ext cx="9085394" cy="990342"/>
          </a:xfrm>
        </p:spPr>
        <p:txBody>
          <a:bodyPr>
            <a:normAutofit/>
          </a:bodyPr>
          <a:lstStyle/>
          <a:p>
            <a:r>
              <a:rPr lang="en-US" sz="3600" dirty="0"/>
              <a:t>Threshold – 5 points</a:t>
            </a:r>
          </a:p>
        </p:txBody>
      </p:sp>
    </p:spTree>
    <p:extLst>
      <p:ext uri="{BB962C8B-B14F-4D97-AF65-F5344CB8AC3E}">
        <p14:creationId xmlns:p14="http://schemas.microsoft.com/office/powerpoint/2010/main" val="618327341"/>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Grp="1" noChangeArrowheads="1"/>
          </p:cNvSpPr>
          <p:nvPr>
            <p:ph idx="1"/>
          </p:nvPr>
        </p:nvSpPr>
        <p:spPr>
          <a:xfrm>
            <a:off x="493179" y="1676856"/>
            <a:ext cx="11298601" cy="4799350"/>
          </a:xfrm>
        </p:spPr>
        <p:txBody>
          <a:bodyPr>
            <a:normAutofit/>
          </a:bodyPr>
          <a:lstStyle/>
          <a:p>
            <a:pPr marL="365650" lvl="1" indent="0">
              <a:buNone/>
            </a:pPr>
            <a:r>
              <a:rPr lang="en-US" sz="2799" dirty="0"/>
              <a:t>Application NARRATIVE Requirements</a:t>
            </a:r>
          </a:p>
          <a:p>
            <a:pPr lvl="1">
              <a:buClr>
                <a:srgbClr val="92D050"/>
              </a:buClr>
            </a:pPr>
            <a:r>
              <a:rPr lang="en-US" sz="2400" b="1" dirty="0"/>
              <a:t>RAS 2 </a:t>
            </a:r>
            <a:r>
              <a:rPr lang="en-US" sz="2400" dirty="0"/>
              <a:t>– Detailed description of </a:t>
            </a:r>
            <a:r>
              <a:rPr lang="en-US" sz="2400" b="1" dirty="0"/>
              <a:t>how</a:t>
            </a:r>
            <a:r>
              <a:rPr lang="en-US" sz="2400" dirty="0"/>
              <a:t> the revitalization strategy </a:t>
            </a:r>
            <a:r>
              <a:rPr lang="en-US" sz="2400" i="1" u="sng" dirty="0"/>
              <a:t>is being </a:t>
            </a:r>
            <a:r>
              <a:rPr lang="en-US" sz="2400" dirty="0"/>
              <a:t>implemented</a:t>
            </a:r>
          </a:p>
          <a:p>
            <a:pPr lvl="2"/>
            <a:r>
              <a:rPr lang="en-US" sz="2400" dirty="0"/>
              <a:t>Activities the local government </a:t>
            </a:r>
            <a:r>
              <a:rPr lang="en-US" sz="2400" b="1" dirty="0"/>
              <a:t>has</a:t>
            </a:r>
            <a:r>
              <a:rPr lang="en-US" sz="2400" dirty="0"/>
              <a:t> undertaken to revitalize the chosen area including a detailed description as to how these activities are tied to the urban redevelopment plan - results must be documented</a:t>
            </a:r>
          </a:p>
          <a:p>
            <a:pPr lvl="2"/>
            <a:r>
              <a:rPr lang="en-US" sz="2400" dirty="0"/>
              <a:t>Narrative describing what other developments have happened within the RAS that furthers the goals of the strategy. Supporting documentation of activities is required. </a:t>
            </a:r>
          </a:p>
          <a:p>
            <a:pPr lvl="1">
              <a:buFont typeface="Arial" charset="0"/>
              <a:buNone/>
            </a:pPr>
            <a:endParaRPr lang="en-US" sz="2399" dirty="0"/>
          </a:p>
          <a:p>
            <a:pPr lvl="1"/>
            <a:endParaRPr lang="en-US" dirty="0"/>
          </a:p>
        </p:txBody>
      </p:sp>
      <p:sp>
        <p:nvSpPr>
          <p:cNvPr id="2" name="Title 1"/>
          <p:cNvSpPr>
            <a:spLocks noGrp="1"/>
          </p:cNvSpPr>
          <p:nvPr>
            <p:ph type="title"/>
          </p:nvPr>
        </p:nvSpPr>
        <p:spPr>
          <a:xfrm>
            <a:off x="1599782" y="381794"/>
            <a:ext cx="9085394" cy="990342"/>
          </a:xfrm>
        </p:spPr>
        <p:txBody>
          <a:bodyPr>
            <a:normAutofit/>
          </a:bodyPr>
          <a:lstStyle/>
          <a:p>
            <a:r>
              <a:rPr lang="en-US" sz="3600" dirty="0"/>
              <a:t>Threshold – 5 points</a:t>
            </a:r>
          </a:p>
        </p:txBody>
      </p:sp>
    </p:spTree>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Grp="1" noChangeArrowheads="1"/>
          </p:cNvSpPr>
          <p:nvPr>
            <p:ph idx="1"/>
          </p:nvPr>
        </p:nvSpPr>
        <p:spPr>
          <a:xfrm>
            <a:off x="445111" y="1295400"/>
            <a:ext cx="11298601" cy="5256947"/>
          </a:xfrm>
        </p:spPr>
        <p:txBody>
          <a:bodyPr>
            <a:normAutofit fontScale="92500" lnSpcReduction="10000"/>
          </a:bodyPr>
          <a:lstStyle/>
          <a:p>
            <a:pPr marL="365650" lvl="1" indent="0">
              <a:buNone/>
            </a:pPr>
            <a:r>
              <a:rPr lang="en-US" sz="2799" dirty="0"/>
              <a:t>Application DOCUMENTATION Requirements</a:t>
            </a:r>
          </a:p>
          <a:p>
            <a:pPr marL="365650" lvl="1" indent="0">
              <a:buNone/>
            </a:pPr>
            <a:endParaRPr lang="en-US" sz="1200" dirty="0"/>
          </a:p>
          <a:p>
            <a:pPr lvl="1"/>
            <a:r>
              <a:rPr lang="en-US" sz="2600" b="1" dirty="0"/>
              <a:t>RAS 1</a:t>
            </a:r>
          </a:p>
          <a:p>
            <a:pPr lvl="2"/>
            <a:r>
              <a:rPr lang="en-US" sz="2600" dirty="0"/>
              <a:t>Copy of Urban Redevelopment Plan</a:t>
            </a:r>
          </a:p>
          <a:p>
            <a:pPr lvl="2"/>
            <a:r>
              <a:rPr lang="en-US" sz="2600" dirty="0"/>
              <a:t>Evidence of Citizens’ Participation including, but not limited to, advertisements of public meetings, attendance lists and minutes from the hearing </a:t>
            </a:r>
          </a:p>
          <a:p>
            <a:pPr lvl="2"/>
            <a:r>
              <a:rPr lang="en-US" sz="2600" dirty="0"/>
              <a:t>A copy of all local government resolutions establishing urban redevelopment area(s), urban redevelopment plan(s) including amendments and related resolutions, must be submitted.</a:t>
            </a:r>
          </a:p>
          <a:p>
            <a:pPr lvl="2"/>
            <a:r>
              <a:rPr lang="en-US" sz="2600" dirty="0"/>
              <a:t>A certification from the local government’s attorney that the public hearing requirements, resolutions and policies and the authorizing resolutions for the urban redevelopment plan were adopted in accordance with applicable law must be included. If URP has been amended, new atty. certification is required</a:t>
            </a:r>
          </a:p>
          <a:p>
            <a:pPr lvl="2"/>
            <a:r>
              <a:rPr lang="en-US" sz="2600" dirty="0"/>
              <a:t>Maps</a:t>
            </a:r>
          </a:p>
          <a:p>
            <a:pPr lvl="2"/>
            <a:endParaRPr lang="en-US" sz="2499" dirty="0">
              <a:solidFill>
                <a:schemeClr val="bg2">
                  <a:lumMod val="50000"/>
                </a:schemeClr>
              </a:solidFill>
            </a:endParaRPr>
          </a:p>
          <a:p>
            <a:pPr lvl="2"/>
            <a:endParaRPr lang="en-US" sz="2499" dirty="0">
              <a:solidFill>
                <a:schemeClr val="bg2">
                  <a:lumMod val="50000"/>
                </a:schemeClr>
              </a:solidFill>
            </a:endParaRPr>
          </a:p>
          <a:p>
            <a:pPr lvl="2"/>
            <a:endParaRPr lang="en-US" sz="2499" dirty="0">
              <a:solidFill>
                <a:schemeClr val="bg2">
                  <a:lumMod val="50000"/>
                </a:schemeClr>
              </a:solidFill>
            </a:endParaRPr>
          </a:p>
          <a:p>
            <a:pPr lvl="2"/>
            <a:endParaRPr lang="en-US" sz="2499" dirty="0">
              <a:solidFill>
                <a:schemeClr val="bg2">
                  <a:lumMod val="50000"/>
                </a:schemeClr>
              </a:solidFill>
            </a:endParaRPr>
          </a:p>
          <a:p>
            <a:pPr lvl="2"/>
            <a:endParaRPr lang="en-US" sz="2499" dirty="0">
              <a:solidFill>
                <a:schemeClr val="bg2">
                  <a:lumMod val="50000"/>
                </a:schemeClr>
              </a:solidFill>
            </a:endParaRPr>
          </a:p>
        </p:txBody>
      </p:sp>
      <p:sp>
        <p:nvSpPr>
          <p:cNvPr id="2" name="Title 1"/>
          <p:cNvSpPr>
            <a:spLocks noGrp="1"/>
          </p:cNvSpPr>
          <p:nvPr>
            <p:ph type="title"/>
          </p:nvPr>
        </p:nvSpPr>
        <p:spPr>
          <a:xfrm>
            <a:off x="1551714" y="305058"/>
            <a:ext cx="9085394" cy="990342"/>
          </a:xfrm>
        </p:spPr>
        <p:txBody>
          <a:bodyPr>
            <a:normAutofit/>
          </a:bodyPr>
          <a:lstStyle/>
          <a:p>
            <a:r>
              <a:rPr lang="en-US" sz="4400" dirty="0"/>
              <a:t>Threshold – 5 points</a:t>
            </a:r>
          </a:p>
        </p:txBody>
      </p:sp>
    </p:spTree>
    <p:extLst>
      <p:ext uri="{BB962C8B-B14F-4D97-AF65-F5344CB8AC3E}">
        <p14:creationId xmlns:p14="http://schemas.microsoft.com/office/powerpoint/2010/main" val="2328342501"/>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Grp="1" noChangeArrowheads="1"/>
          </p:cNvSpPr>
          <p:nvPr>
            <p:ph idx="1"/>
          </p:nvPr>
        </p:nvSpPr>
        <p:spPr>
          <a:xfrm>
            <a:off x="303212" y="1295142"/>
            <a:ext cx="11487060" cy="5027890"/>
          </a:xfrm>
        </p:spPr>
        <p:txBody>
          <a:bodyPr>
            <a:normAutofit/>
          </a:bodyPr>
          <a:lstStyle/>
          <a:p>
            <a:pPr marL="365650" lvl="1" indent="0">
              <a:buNone/>
            </a:pPr>
            <a:r>
              <a:rPr lang="en-US" sz="2799" dirty="0"/>
              <a:t>Application DOCUMENTATION Requirements</a:t>
            </a:r>
          </a:p>
          <a:p>
            <a:pPr marL="457200" lvl="1" indent="-457200">
              <a:spcBef>
                <a:spcPts val="1800"/>
              </a:spcBef>
            </a:pPr>
            <a:r>
              <a:rPr lang="en-US" sz="2400" b="1" dirty="0"/>
              <a:t>RAS 2</a:t>
            </a:r>
          </a:p>
          <a:p>
            <a:pPr lvl="2"/>
            <a:r>
              <a:rPr lang="en-US" sz="2400" dirty="0"/>
              <a:t>Copy of any amendments to the Urban Redevelopment Plan (if applicable)</a:t>
            </a:r>
          </a:p>
          <a:p>
            <a:pPr lvl="3"/>
            <a:r>
              <a:rPr lang="en-US" sz="2199" dirty="0"/>
              <a:t>Must also include attorney certification that plan was amended in accordance with 36-61</a:t>
            </a:r>
          </a:p>
          <a:p>
            <a:pPr lvl="2"/>
            <a:r>
              <a:rPr lang="en-US" sz="2400" dirty="0"/>
              <a:t>Documentation of supporting activity undertaken as described in the narrative for this category</a:t>
            </a:r>
          </a:p>
          <a:p>
            <a:pPr lvl="2"/>
            <a:r>
              <a:rPr lang="en-US" sz="2400" dirty="0"/>
              <a:t>Number of business/occupational licenses issued</a:t>
            </a:r>
          </a:p>
          <a:p>
            <a:pPr lvl="2"/>
            <a:r>
              <a:rPr lang="en-US" sz="2400" dirty="0"/>
              <a:t>Number and value of building permits issued</a:t>
            </a:r>
          </a:p>
          <a:p>
            <a:pPr lvl="2"/>
            <a:r>
              <a:rPr lang="en-US" sz="2400" dirty="0"/>
              <a:t>Updated property values for the RAS area </a:t>
            </a:r>
          </a:p>
          <a:p>
            <a:pPr lvl="2"/>
            <a:r>
              <a:rPr lang="en-US" sz="2400" dirty="0"/>
              <a:t>Spreadsheet must be included with the application</a:t>
            </a:r>
          </a:p>
          <a:p>
            <a:pPr lvl="2"/>
            <a:endParaRPr lang="en-US" sz="2499" dirty="0">
              <a:solidFill>
                <a:schemeClr val="bg2">
                  <a:lumMod val="50000"/>
                </a:schemeClr>
              </a:solidFill>
            </a:endParaRPr>
          </a:p>
          <a:p>
            <a:pPr lvl="2"/>
            <a:endParaRPr lang="en-US" sz="2499" dirty="0">
              <a:solidFill>
                <a:schemeClr val="bg2">
                  <a:lumMod val="50000"/>
                </a:schemeClr>
              </a:solidFill>
            </a:endParaRPr>
          </a:p>
          <a:p>
            <a:pPr lvl="2"/>
            <a:endParaRPr lang="en-US" sz="2499" dirty="0">
              <a:solidFill>
                <a:schemeClr val="bg2">
                  <a:lumMod val="50000"/>
                </a:schemeClr>
              </a:solidFill>
            </a:endParaRPr>
          </a:p>
          <a:p>
            <a:pPr lvl="2"/>
            <a:endParaRPr lang="en-US" sz="2499" dirty="0">
              <a:solidFill>
                <a:schemeClr val="bg2">
                  <a:lumMod val="50000"/>
                </a:schemeClr>
              </a:solidFill>
            </a:endParaRPr>
          </a:p>
          <a:p>
            <a:pPr lvl="2"/>
            <a:endParaRPr lang="en-US" sz="2499" dirty="0">
              <a:solidFill>
                <a:schemeClr val="bg2">
                  <a:lumMod val="50000"/>
                </a:schemeClr>
              </a:solidFill>
            </a:endParaRPr>
          </a:p>
        </p:txBody>
      </p:sp>
      <p:sp>
        <p:nvSpPr>
          <p:cNvPr id="2" name="Title 1"/>
          <p:cNvSpPr>
            <a:spLocks noGrp="1"/>
          </p:cNvSpPr>
          <p:nvPr>
            <p:ph type="title"/>
          </p:nvPr>
        </p:nvSpPr>
        <p:spPr>
          <a:xfrm>
            <a:off x="1551715" y="304800"/>
            <a:ext cx="9085394" cy="990342"/>
          </a:xfrm>
        </p:spPr>
        <p:txBody>
          <a:bodyPr>
            <a:normAutofit/>
          </a:bodyPr>
          <a:lstStyle/>
          <a:p>
            <a:r>
              <a:rPr lang="en-US" sz="3600" dirty="0"/>
              <a:t>Threshold – 5 points</a:t>
            </a:r>
          </a:p>
        </p:txBody>
      </p:sp>
    </p:spTree>
    <p:extLst>
      <p:ext uri="{BB962C8B-B14F-4D97-AF65-F5344CB8AC3E}">
        <p14:creationId xmlns:p14="http://schemas.microsoft.com/office/powerpoint/2010/main" val="2213064515"/>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661642" y="334856"/>
            <a:ext cx="10865539" cy="990342"/>
          </a:xfrm>
        </p:spPr>
        <p:txBody>
          <a:bodyPr/>
          <a:lstStyle/>
          <a:p>
            <a:r>
              <a:rPr lang="en-US" dirty="0"/>
              <a:t>Local Redevelopment Tools – Up to 5 points</a:t>
            </a:r>
          </a:p>
        </p:txBody>
      </p:sp>
      <p:sp>
        <p:nvSpPr>
          <p:cNvPr id="1251331" name="Rectangle 3"/>
          <p:cNvSpPr>
            <a:spLocks noGrp="1" noChangeArrowheads="1"/>
          </p:cNvSpPr>
          <p:nvPr>
            <p:ph idx="1"/>
          </p:nvPr>
        </p:nvSpPr>
        <p:spPr>
          <a:xfrm>
            <a:off x="531810" y="2284593"/>
            <a:ext cx="9485401" cy="4150271"/>
          </a:xfrm>
        </p:spPr>
        <p:txBody>
          <a:bodyPr>
            <a:noAutofit/>
          </a:bodyPr>
          <a:lstStyle/>
          <a:p>
            <a:pPr>
              <a:buFontTx/>
              <a:buNone/>
              <a:defRPr/>
            </a:pPr>
            <a:r>
              <a:rPr lang="en-US" sz="2400" b="1" u="sng" dirty="0"/>
              <a:t>Examples:</a:t>
            </a:r>
            <a:endParaRPr lang="en-US" sz="2400" b="1" dirty="0">
              <a:solidFill>
                <a:schemeClr val="bg2">
                  <a:lumMod val="50000"/>
                </a:schemeClr>
              </a:solidFill>
            </a:endParaRPr>
          </a:p>
          <a:p>
            <a:pPr marL="685663" lvl="3" indent="-228600">
              <a:buSzPct val="99000"/>
              <a:defRPr/>
            </a:pPr>
            <a:r>
              <a:rPr lang="en-US" sz="2400" dirty="0"/>
              <a:t>Tax Allocation District (O.C.G.A. 36-44)</a:t>
            </a:r>
          </a:p>
          <a:p>
            <a:pPr marL="685663" lvl="3" indent="-228600">
              <a:buSzPct val="99000"/>
              <a:defRPr/>
            </a:pPr>
            <a:r>
              <a:rPr lang="en-US" sz="2400" dirty="0"/>
              <a:t>Community Improvement District</a:t>
            </a:r>
          </a:p>
          <a:p>
            <a:pPr marL="685663" lvl="3" indent="-228600">
              <a:buSzPct val="99000"/>
              <a:defRPr/>
            </a:pPr>
            <a:r>
              <a:rPr lang="en-US" sz="2400" dirty="0"/>
              <a:t>Business Improvement District</a:t>
            </a:r>
          </a:p>
          <a:p>
            <a:pPr marL="685663" lvl="3" indent="-228600">
              <a:buSzPct val="99000"/>
              <a:defRPr/>
            </a:pPr>
            <a:r>
              <a:rPr lang="en-US" sz="2400" dirty="0"/>
              <a:t>Enterprise Zone (O.C.G.A. 36-88)</a:t>
            </a:r>
          </a:p>
          <a:p>
            <a:pPr marL="685663" lvl="3" indent="-228600">
              <a:buSzPct val="99000"/>
              <a:defRPr/>
            </a:pPr>
            <a:r>
              <a:rPr lang="en-US" sz="2400" dirty="0"/>
              <a:t>Opportunity Zone</a:t>
            </a:r>
          </a:p>
          <a:p>
            <a:pPr marL="685663" lvl="3" indent="-228600">
              <a:buSzPct val="99000"/>
              <a:defRPr/>
            </a:pPr>
            <a:r>
              <a:rPr lang="en-US" sz="2400" dirty="0"/>
              <a:t>Land Bank Authority</a:t>
            </a:r>
          </a:p>
          <a:p>
            <a:pPr marL="685663" lvl="3" indent="-228600">
              <a:lnSpc>
                <a:spcPct val="100000"/>
              </a:lnSpc>
              <a:buSzPct val="99000"/>
              <a:defRPr/>
            </a:pPr>
            <a:r>
              <a:rPr lang="en-US" sz="2400" dirty="0"/>
              <a:t>Other locally designated, geographically targeted strategies/ordinances that further the goals of the strategy </a:t>
            </a:r>
          </a:p>
        </p:txBody>
      </p:sp>
      <p:sp>
        <p:nvSpPr>
          <p:cNvPr id="18436" name="Rectangle 4"/>
          <p:cNvSpPr>
            <a:spLocks noChangeArrowheads="1"/>
          </p:cNvSpPr>
          <p:nvPr/>
        </p:nvSpPr>
        <p:spPr bwMode="auto">
          <a:xfrm>
            <a:off x="3251095" y="4419344"/>
            <a:ext cx="6092826" cy="366618"/>
          </a:xfrm>
          <a:prstGeom prst="rect">
            <a:avLst/>
          </a:prstGeom>
          <a:noFill/>
          <a:ln w="9525">
            <a:noFill/>
            <a:miter lim="800000"/>
            <a:headEnd/>
            <a:tailEnd/>
          </a:ln>
        </p:spPr>
        <p:txBody>
          <a:bodyPr>
            <a:spAutoFit/>
          </a:bodyPr>
          <a:lstStyle/>
          <a:p>
            <a:pPr marL="1371189" lvl="3" defTabSz="914126"/>
            <a:endParaRPr lang="en-US" sz="1799" b="1">
              <a:solidFill>
                <a:srgbClr val="000000"/>
              </a:solidFill>
              <a:latin typeface="Arial" panose="020B0604020202020204"/>
            </a:endParaRPr>
          </a:p>
        </p:txBody>
      </p:sp>
      <p:pic>
        <p:nvPicPr>
          <p:cNvPr id="18437" name="Picture 5" descr="C:\Documents and Settings\maryalice.applegate\Local Settings\Temporary Internet Files\Content.IE5\W28HLMF9\MC900071144[1].wmf"/>
          <p:cNvPicPr>
            <a:picLocks noChangeAspect="1" noChangeArrowheads="1"/>
          </p:cNvPicPr>
          <p:nvPr/>
        </p:nvPicPr>
        <p:blipFill>
          <a:blip r:embed="rId2" cstate="print"/>
          <a:srcRect/>
          <a:stretch>
            <a:fillRect/>
          </a:stretch>
        </p:blipFill>
        <p:spPr bwMode="auto">
          <a:xfrm>
            <a:off x="8344773" y="2500557"/>
            <a:ext cx="3312240" cy="2285405"/>
          </a:xfrm>
          <a:prstGeom prst="rect">
            <a:avLst/>
          </a:prstGeom>
          <a:noFill/>
          <a:ln w="9525">
            <a:noFill/>
            <a:miter lim="800000"/>
            <a:headEnd/>
            <a:tailEnd/>
          </a:ln>
        </p:spPr>
      </p:pic>
      <p:sp>
        <p:nvSpPr>
          <p:cNvPr id="6" name="Rectangle 2"/>
          <p:cNvSpPr txBox="1">
            <a:spLocks noChangeArrowheads="1"/>
          </p:cNvSpPr>
          <p:nvPr/>
        </p:nvSpPr>
        <p:spPr>
          <a:xfrm>
            <a:off x="661641" y="1294251"/>
            <a:ext cx="10865539" cy="990342"/>
          </a:xfrm>
          <a:prstGeom prst="rect">
            <a:avLst/>
          </a:prstGeom>
        </p:spPr>
        <p:txBody>
          <a:bodyPr vert="horz" anchor="ctr">
            <a:normAutofit/>
          </a:bodyPr>
          <a:lstStyle>
            <a:lvl1pPr algn="l" rtl="0" eaLnBrk="1" latinLnBrk="0" hangingPunct="1">
              <a:spcBef>
                <a:spcPct val="0"/>
              </a:spcBef>
              <a:buNone/>
              <a:defRPr kumimoji="0" sz="4400" kern="1200" baseline="0">
                <a:solidFill>
                  <a:schemeClr val="tx2"/>
                </a:solidFill>
                <a:latin typeface="+mj-lt"/>
                <a:ea typeface="+mj-ea"/>
                <a:cs typeface="+mj-cs"/>
              </a:defRPr>
            </a:lvl1pPr>
          </a:lstStyle>
          <a:p>
            <a:pPr defTabSz="914126"/>
            <a:r>
              <a:rPr lang="en-US" sz="2800" dirty="0">
                <a:solidFill>
                  <a:schemeClr val="tx1"/>
                </a:solidFill>
                <a:latin typeface="Arial" panose="020B0604020202020204"/>
              </a:rPr>
              <a:t>Locally adopted tools designed to target investment and/or redevelopment programs for the RAS area</a:t>
            </a:r>
          </a:p>
        </p:txBody>
      </p:sp>
    </p:spTree>
    <p:extLst>
      <p:ext uri="{BB962C8B-B14F-4D97-AF65-F5344CB8AC3E}">
        <p14:creationId xmlns:p14="http://schemas.microsoft.com/office/powerpoint/2010/main" val="2131834162"/>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Grp="1" noChangeArrowheads="1"/>
          </p:cNvSpPr>
          <p:nvPr>
            <p:ph idx="1"/>
          </p:nvPr>
        </p:nvSpPr>
        <p:spPr>
          <a:xfrm>
            <a:off x="493179" y="1676857"/>
            <a:ext cx="11298601" cy="5027890"/>
          </a:xfrm>
        </p:spPr>
        <p:txBody>
          <a:bodyPr>
            <a:normAutofit/>
          </a:bodyPr>
          <a:lstStyle/>
          <a:p>
            <a:pPr marL="365650" lvl="1" indent="0">
              <a:buNone/>
            </a:pPr>
            <a:r>
              <a:rPr lang="en-US" sz="2800" dirty="0"/>
              <a:t>Application Requirements</a:t>
            </a:r>
          </a:p>
          <a:p>
            <a:pPr marL="457200" lvl="1" indent="-457200">
              <a:spcBef>
                <a:spcPts val="1800"/>
              </a:spcBef>
            </a:pPr>
            <a:r>
              <a:rPr lang="en-US" sz="2600" b="1" dirty="0"/>
              <a:t>RAS 1</a:t>
            </a:r>
          </a:p>
          <a:p>
            <a:pPr lvl="2"/>
            <a:r>
              <a:rPr lang="en-US" sz="2600" b="1" dirty="0"/>
              <a:t>Narrative</a:t>
            </a:r>
            <a:r>
              <a:rPr lang="en-US" sz="2600" dirty="0"/>
              <a:t> requirement</a:t>
            </a:r>
          </a:p>
          <a:p>
            <a:pPr lvl="3"/>
            <a:r>
              <a:rPr lang="en-US" sz="2600" dirty="0"/>
              <a:t>Narrative for this section of the RAS application must describe in detail how the tools will be used to benefit the RAS area.</a:t>
            </a:r>
          </a:p>
          <a:p>
            <a:pPr lvl="2"/>
            <a:r>
              <a:rPr lang="en-US" sz="2600" b="1" dirty="0"/>
              <a:t>Documentation</a:t>
            </a:r>
            <a:r>
              <a:rPr lang="en-US" sz="2600" dirty="0"/>
              <a:t> requirement</a:t>
            </a:r>
          </a:p>
          <a:p>
            <a:pPr lvl="3"/>
            <a:r>
              <a:rPr lang="en-US" sz="2600" dirty="0">
                <a:latin typeface="Calibri" panose="020F0502020204030204" pitchFamily="34" charset="0"/>
                <a:ea typeface="Calibri" panose="020F0502020204030204" pitchFamily="34" charset="0"/>
                <a:cs typeface="Times New Roman" panose="02020603050405020304" pitchFamily="18" charset="0"/>
              </a:rPr>
              <a:t>Documentation of official adoption of all tools claimed (e.g., resolutions, ordinances, charters, etc.) </a:t>
            </a:r>
            <a:endParaRPr lang="en-US" sz="2600" dirty="0"/>
          </a:p>
          <a:p>
            <a:pPr marL="914126" lvl="2" indent="0">
              <a:buNone/>
            </a:pPr>
            <a:endParaRPr lang="en-US" sz="2499" dirty="0">
              <a:solidFill>
                <a:schemeClr val="bg2">
                  <a:lumMod val="50000"/>
                </a:schemeClr>
              </a:solidFill>
            </a:endParaRPr>
          </a:p>
          <a:p>
            <a:pPr lvl="2"/>
            <a:endParaRPr lang="en-US" sz="2499" dirty="0">
              <a:solidFill>
                <a:schemeClr val="bg2">
                  <a:lumMod val="50000"/>
                </a:schemeClr>
              </a:solidFill>
            </a:endParaRPr>
          </a:p>
          <a:p>
            <a:pPr lvl="2"/>
            <a:endParaRPr lang="en-US" sz="2499" dirty="0">
              <a:solidFill>
                <a:schemeClr val="bg2">
                  <a:lumMod val="50000"/>
                </a:schemeClr>
              </a:solidFill>
            </a:endParaRPr>
          </a:p>
          <a:p>
            <a:pPr lvl="2"/>
            <a:endParaRPr lang="en-US" sz="2499" dirty="0">
              <a:solidFill>
                <a:schemeClr val="bg2">
                  <a:lumMod val="50000"/>
                </a:schemeClr>
              </a:solidFill>
            </a:endParaRPr>
          </a:p>
        </p:txBody>
      </p:sp>
      <p:sp>
        <p:nvSpPr>
          <p:cNvPr id="2" name="Title 1"/>
          <p:cNvSpPr>
            <a:spLocks noGrp="1"/>
          </p:cNvSpPr>
          <p:nvPr>
            <p:ph type="title"/>
          </p:nvPr>
        </p:nvSpPr>
        <p:spPr>
          <a:xfrm>
            <a:off x="1446212" y="533400"/>
            <a:ext cx="10345568" cy="990342"/>
          </a:xfrm>
        </p:spPr>
        <p:txBody>
          <a:bodyPr>
            <a:noAutofit/>
          </a:bodyPr>
          <a:lstStyle/>
          <a:p>
            <a:r>
              <a:rPr lang="en-US" sz="3600" dirty="0"/>
              <a:t>Local Redevelopment Tools – Up to 5 points</a:t>
            </a:r>
          </a:p>
        </p:txBody>
      </p:sp>
    </p:spTree>
    <p:extLst>
      <p:ext uri="{BB962C8B-B14F-4D97-AF65-F5344CB8AC3E}">
        <p14:creationId xmlns:p14="http://schemas.microsoft.com/office/powerpoint/2010/main" val="488320985"/>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Grp="1" noChangeArrowheads="1"/>
          </p:cNvSpPr>
          <p:nvPr>
            <p:ph sz="quarter" idx="1"/>
          </p:nvPr>
        </p:nvSpPr>
        <p:spPr>
          <a:xfrm>
            <a:off x="493179" y="1219200"/>
            <a:ext cx="11298601" cy="5000368"/>
          </a:xfrm>
        </p:spPr>
        <p:txBody>
          <a:bodyPr>
            <a:normAutofit/>
          </a:bodyPr>
          <a:lstStyle/>
          <a:p>
            <a:pPr marL="365650" lvl="1" indent="0">
              <a:buNone/>
            </a:pPr>
            <a:r>
              <a:rPr lang="en-US" sz="2799" dirty="0"/>
              <a:t>Application Requirements</a:t>
            </a:r>
          </a:p>
          <a:p>
            <a:pPr marL="365650" lvl="1" indent="0">
              <a:buNone/>
            </a:pPr>
            <a:endParaRPr lang="en-US" sz="900" dirty="0"/>
          </a:p>
          <a:p>
            <a:pPr lvl="1"/>
            <a:r>
              <a:rPr lang="en-US" sz="2400" b="1" dirty="0"/>
              <a:t>RAS 2</a:t>
            </a:r>
          </a:p>
          <a:p>
            <a:pPr lvl="2"/>
            <a:r>
              <a:rPr lang="en-US" sz="2400" b="1" dirty="0"/>
              <a:t>Narrative</a:t>
            </a:r>
            <a:r>
              <a:rPr lang="en-US" sz="2400" dirty="0"/>
              <a:t> requirement</a:t>
            </a:r>
          </a:p>
          <a:p>
            <a:pPr lvl="3"/>
            <a:r>
              <a:rPr lang="en-US" sz="2400" dirty="0"/>
              <a:t>Narrative for this section of the RAS application must describe what tools </a:t>
            </a:r>
            <a:r>
              <a:rPr lang="en-US" sz="2400" i="1" dirty="0"/>
              <a:t>were</a:t>
            </a:r>
            <a:r>
              <a:rPr lang="en-US" sz="2400" dirty="0"/>
              <a:t> used over the past year and details as to how those tools have contributed to the revitalization of the RAS area.</a:t>
            </a:r>
          </a:p>
          <a:p>
            <a:pPr lvl="2"/>
            <a:r>
              <a:rPr lang="en-US" sz="2400" b="1" dirty="0"/>
              <a:t>Documentation</a:t>
            </a:r>
            <a:r>
              <a:rPr lang="en-US" sz="2400" dirty="0"/>
              <a:t> requirement</a:t>
            </a:r>
          </a:p>
          <a:p>
            <a:pPr lvl="3"/>
            <a:r>
              <a:rPr lang="en-US" sz="2400" dirty="0">
                <a:latin typeface="Calibri" panose="020F0502020204030204" pitchFamily="34" charset="0"/>
                <a:ea typeface="Calibri" panose="020F0502020204030204" pitchFamily="34" charset="0"/>
                <a:cs typeface="Times New Roman" panose="02020603050405020304" pitchFamily="18" charset="0"/>
              </a:rPr>
              <a:t>Documentation (where possible) of benefits derived from use of the claimed tool - Company/agency letters documenting benefits gained by use of the tool(s)</a:t>
            </a:r>
            <a:endParaRPr lang="en-US" sz="2400" dirty="0"/>
          </a:p>
          <a:p>
            <a:pPr lvl="1"/>
            <a:r>
              <a:rPr lang="en-US" sz="2400" dirty="0"/>
              <a:t>Full narrative and documentation required for any NEW tools proposed</a:t>
            </a:r>
            <a:endParaRPr lang="en-US" sz="2400" dirty="0">
              <a:solidFill>
                <a:schemeClr val="bg2">
                  <a:lumMod val="50000"/>
                </a:schemeClr>
              </a:solidFill>
            </a:endParaRPr>
          </a:p>
          <a:p>
            <a:pPr lvl="2"/>
            <a:endParaRPr lang="en-US" sz="2499" dirty="0">
              <a:solidFill>
                <a:schemeClr val="bg2">
                  <a:lumMod val="50000"/>
                </a:schemeClr>
              </a:solidFill>
            </a:endParaRPr>
          </a:p>
        </p:txBody>
      </p:sp>
      <p:sp>
        <p:nvSpPr>
          <p:cNvPr id="2" name="Title 1"/>
          <p:cNvSpPr>
            <a:spLocks noGrp="1"/>
          </p:cNvSpPr>
          <p:nvPr>
            <p:ph type="title"/>
          </p:nvPr>
        </p:nvSpPr>
        <p:spPr>
          <a:xfrm>
            <a:off x="1599782" y="458510"/>
            <a:ext cx="10287417" cy="990342"/>
          </a:xfrm>
        </p:spPr>
        <p:txBody>
          <a:bodyPr>
            <a:normAutofit/>
          </a:bodyPr>
          <a:lstStyle/>
          <a:p>
            <a:r>
              <a:rPr lang="en-US" sz="3600" dirty="0"/>
              <a:t>Local Redevelopment Tools – Up to 5 points</a:t>
            </a:r>
          </a:p>
        </p:txBody>
      </p:sp>
    </p:spTree>
    <p:extLst>
      <p:ext uri="{BB962C8B-B14F-4D97-AF65-F5344CB8AC3E}">
        <p14:creationId xmlns:p14="http://schemas.microsoft.com/office/powerpoint/2010/main" val="2159128827"/>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TextBox 6"/>
          <p:cNvSpPr txBox="1">
            <a:spLocks noChangeArrowheads="1"/>
          </p:cNvSpPr>
          <p:nvPr/>
        </p:nvSpPr>
        <p:spPr bwMode="auto">
          <a:xfrm>
            <a:off x="608012" y="1143000"/>
            <a:ext cx="10620161" cy="5324406"/>
          </a:xfrm>
          <a:prstGeom prst="rect">
            <a:avLst/>
          </a:prstGeom>
          <a:noFill/>
          <a:ln w="9525">
            <a:noFill/>
            <a:miter lim="800000"/>
            <a:headEnd/>
            <a:tailEnd/>
          </a:ln>
        </p:spPr>
        <p:txBody>
          <a:bodyPr wrap="square">
            <a:spAutoFit/>
          </a:bodyPr>
          <a:lstStyle/>
          <a:p>
            <a:pPr defTabSz="914126"/>
            <a:r>
              <a:rPr lang="en-US" sz="2600" dirty="0">
                <a:latin typeface="Arial" panose="020B0604020202020204"/>
              </a:rPr>
              <a:t>Partnerships committed to monetary </a:t>
            </a:r>
            <a:r>
              <a:rPr lang="en-US" sz="2600" b="1" dirty="0">
                <a:latin typeface="Arial" panose="020B0604020202020204"/>
              </a:rPr>
              <a:t>Investment</a:t>
            </a:r>
            <a:r>
              <a:rPr lang="en-US" sz="2600" dirty="0">
                <a:latin typeface="Arial" panose="020B0604020202020204"/>
              </a:rPr>
              <a:t> into the area by revitalization, residential improvement, social service funding programs or job creation / retention programs applicable to the RAS area</a:t>
            </a:r>
          </a:p>
          <a:p>
            <a:pPr defTabSz="914126"/>
            <a:endParaRPr lang="en-US" sz="2600" dirty="0">
              <a:latin typeface="Arial" panose="020B0604020202020204"/>
            </a:endParaRPr>
          </a:p>
          <a:p>
            <a:pPr defTabSz="914126"/>
            <a:r>
              <a:rPr lang="en-US" sz="2600" u="sng" dirty="0">
                <a:latin typeface="Arial" panose="020B0604020202020204"/>
              </a:rPr>
              <a:t>Examples: </a:t>
            </a:r>
          </a:p>
          <a:p>
            <a:pPr lvl="1" defTabSz="914126"/>
            <a:r>
              <a:rPr lang="en-US" sz="2600" dirty="0">
                <a:latin typeface="Arial" panose="020B0604020202020204"/>
              </a:rPr>
              <a:t>Investment partnerships may be:</a:t>
            </a:r>
          </a:p>
          <a:p>
            <a:pPr marL="1257060" lvl="2" indent="-342797" defTabSz="914126">
              <a:buClr>
                <a:schemeClr val="accent1"/>
              </a:buClr>
              <a:buFont typeface="Wingdings" panose="05000000000000000000" pitchFamily="2" charset="2"/>
              <a:buChar char="q"/>
            </a:pPr>
            <a:r>
              <a:rPr lang="en-US" sz="2600" dirty="0">
                <a:latin typeface="Arial" panose="020B0604020202020204"/>
              </a:rPr>
              <a:t>Private developers </a:t>
            </a:r>
          </a:p>
          <a:p>
            <a:pPr marL="1257060" lvl="2" indent="-342797" defTabSz="914126">
              <a:buClr>
                <a:schemeClr val="accent1"/>
              </a:buClr>
              <a:buFont typeface="Wingdings" panose="05000000000000000000" pitchFamily="2" charset="2"/>
              <a:buChar char="q"/>
            </a:pPr>
            <a:r>
              <a:rPr lang="en-US" sz="2600" dirty="0">
                <a:latin typeface="Arial" panose="020B0604020202020204"/>
              </a:rPr>
              <a:t>Public programs chartered by the State of Georgia, </a:t>
            </a:r>
          </a:p>
          <a:p>
            <a:pPr marL="1257060" lvl="2" indent="-342797" defTabSz="914126">
              <a:buClr>
                <a:schemeClr val="accent1"/>
              </a:buClr>
              <a:buFont typeface="Wingdings" panose="05000000000000000000" pitchFamily="2" charset="2"/>
              <a:buChar char="q"/>
            </a:pPr>
            <a:r>
              <a:rPr lang="en-US" sz="2600" dirty="0">
                <a:latin typeface="Arial" panose="020B0604020202020204"/>
              </a:rPr>
              <a:t>Georgia Housing and Finance Authority, </a:t>
            </a:r>
          </a:p>
          <a:p>
            <a:pPr marL="1257060" lvl="2" indent="-342797" defTabSz="914126">
              <a:buClr>
                <a:schemeClr val="accent1"/>
              </a:buClr>
              <a:buFont typeface="Wingdings" panose="05000000000000000000" pitchFamily="2" charset="2"/>
              <a:buChar char="q"/>
            </a:pPr>
            <a:r>
              <a:rPr lang="en-US" sz="2600" dirty="0">
                <a:latin typeface="Arial" panose="020B0604020202020204"/>
              </a:rPr>
              <a:t>U.S. Department of Treasury</a:t>
            </a:r>
          </a:p>
          <a:p>
            <a:pPr marL="1257060" lvl="2" indent="-342797" defTabSz="914126">
              <a:buClr>
                <a:schemeClr val="accent1"/>
              </a:buClr>
              <a:buFont typeface="Wingdings" panose="05000000000000000000" pitchFamily="2" charset="2"/>
              <a:buChar char="q"/>
            </a:pPr>
            <a:r>
              <a:rPr lang="en-US" sz="2600" dirty="0">
                <a:latin typeface="Arial" panose="020B0604020202020204"/>
              </a:rPr>
              <a:t>SBA</a:t>
            </a:r>
          </a:p>
          <a:p>
            <a:pPr marL="1257060" lvl="2" indent="-342797" defTabSz="914126">
              <a:buClr>
                <a:schemeClr val="accent1"/>
              </a:buClr>
              <a:buFont typeface="Wingdings" panose="05000000000000000000" pitchFamily="2" charset="2"/>
              <a:buChar char="q"/>
            </a:pPr>
            <a:r>
              <a:rPr lang="en-US" sz="2600" dirty="0">
                <a:latin typeface="Arial" panose="020B0604020202020204"/>
              </a:rPr>
              <a:t>USDA </a:t>
            </a:r>
          </a:p>
          <a:p>
            <a:pPr marL="799860" lvl="1" indent="-342797" defTabSz="914126">
              <a:buFont typeface="Wingdings" panose="05000000000000000000" pitchFamily="2" charset="2"/>
              <a:buChar char="q"/>
            </a:pPr>
            <a:endParaRPr lang="en-US" sz="2799" dirty="0">
              <a:solidFill>
                <a:srgbClr val="E9E3DC">
                  <a:lumMod val="50000"/>
                </a:srgbClr>
              </a:solidFill>
              <a:latin typeface="Arial" panose="020B0604020202020204"/>
            </a:endParaRPr>
          </a:p>
        </p:txBody>
      </p:sp>
      <p:sp>
        <p:nvSpPr>
          <p:cNvPr id="4" name="Title 1">
            <a:extLst>
              <a:ext uri="{FF2B5EF4-FFF2-40B4-BE49-F238E27FC236}">
                <a16:creationId xmlns:a16="http://schemas.microsoft.com/office/drawing/2014/main" id="{0FA2785F-E2C5-158E-A958-B9E53CA1B29F}"/>
              </a:ext>
            </a:extLst>
          </p:cNvPr>
          <p:cNvSpPr>
            <a:spLocks noGrp="1"/>
          </p:cNvSpPr>
          <p:nvPr>
            <p:ph type="title"/>
          </p:nvPr>
        </p:nvSpPr>
        <p:spPr>
          <a:xfrm>
            <a:off x="847124" y="350932"/>
            <a:ext cx="10494578" cy="1142048"/>
          </a:xfrm>
        </p:spPr>
        <p:txBody>
          <a:bodyPr>
            <a:normAutofit/>
          </a:bodyPr>
          <a:lstStyle/>
          <a:p>
            <a:r>
              <a:rPr lang="en-US" dirty="0"/>
              <a:t>Investment Partnerships – Up to 5 points</a:t>
            </a:r>
          </a:p>
        </p:txBody>
      </p:sp>
    </p:spTree>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9" name="Rectangle 3"/>
          <p:cNvSpPr>
            <a:spLocks noGrp="1" noChangeArrowheads="1"/>
          </p:cNvSpPr>
          <p:nvPr>
            <p:ph idx="1"/>
          </p:nvPr>
        </p:nvSpPr>
        <p:spPr>
          <a:xfrm>
            <a:off x="531812" y="1590023"/>
            <a:ext cx="8733050" cy="761802"/>
          </a:xfrm>
        </p:spPr>
        <p:txBody>
          <a:bodyPr>
            <a:normAutofit/>
          </a:bodyPr>
          <a:lstStyle/>
          <a:p>
            <a:pPr>
              <a:lnSpc>
                <a:spcPct val="90000"/>
              </a:lnSpc>
              <a:buFontTx/>
              <a:buNone/>
              <a:defRPr/>
            </a:pPr>
            <a:r>
              <a:rPr lang="en-US" sz="2800" u="sng">
                <a:effectLst>
                  <a:outerShdw blurRad="38100" dist="38100" dir="2700000" algn="tl">
                    <a:srgbClr val="C0C0C0"/>
                  </a:outerShdw>
                </a:effectLst>
              </a:rPr>
              <a:t>Examples (</a:t>
            </a:r>
            <a:r>
              <a:rPr lang="en-US" sz="2800" u="sng" err="1">
                <a:effectLst>
                  <a:outerShdw blurRad="38100" dist="38100" dir="2700000" algn="tl">
                    <a:srgbClr val="C0C0C0"/>
                  </a:outerShdw>
                </a:effectLst>
              </a:rPr>
              <a:t>con’t</a:t>
            </a:r>
            <a:r>
              <a:rPr lang="en-US" sz="2800" u="sng">
                <a:effectLst>
                  <a:outerShdw blurRad="38100" dist="38100" dir="2700000" algn="tl">
                    <a:srgbClr val="C0C0C0"/>
                  </a:outerShdw>
                </a:effectLst>
              </a:rPr>
              <a:t>)</a:t>
            </a:r>
          </a:p>
        </p:txBody>
      </p:sp>
      <p:sp>
        <p:nvSpPr>
          <p:cNvPr id="21508" name="TextBox 6"/>
          <p:cNvSpPr txBox="1">
            <a:spLocks noChangeArrowheads="1"/>
          </p:cNvSpPr>
          <p:nvPr/>
        </p:nvSpPr>
        <p:spPr bwMode="auto">
          <a:xfrm>
            <a:off x="684212" y="2330054"/>
            <a:ext cx="10357803" cy="2676959"/>
          </a:xfrm>
          <a:prstGeom prst="rect">
            <a:avLst/>
          </a:prstGeom>
          <a:noFill/>
          <a:ln w="9525">
            <a:noFill/>
            <a:miter lim="800000"/>
            <a:headEnd/>
            <a:tailEnd/>
          </a:ln>
        </p:spPr>
        <p:txBody>
          <a:bodyPr wrap="square">
            <a:spAutoFit/>
          </a:bodyPr>
          <a:lstStyle/>
          <a:p>
            <a:pPr marL="799860" lvl="1" indent="-342797" defTabSz="914126">
              <a:buClr>
                <a:schemeClr val="accent1"/>
              </a:buClr>
              <a:buFont typeface="Wingdings" panose="05000000000000000000" pitchFamily="2" charset="2"/>
              <a:buChar char="q"/>
            </a:pPr>
            <a:r>
              <a:rPr lang="en-US" sz="2799">
                <a:latin typeface="Arial" panose="020B0604020202020204"/>
              </a:rPr>
              <a:t>Federal Home Loan Bank</a:t>
            </a:r>
          </a:p>
          <a:p>
            <a:pPr marL="799860" lvl="1" indent="-342797" defTabSz="914126">
              <a:buClr>
                <a:schemeClr val="accent1"/>
              </a:buClr>
              <a:buFont typeface="Wingdings" panose="05000000000000000000" pitchFamily="2" charset="2"/>
              <a:buChar char="q"/>
            </a:pPr>
            <a:r>
              <a:rPr lang="en-US" sz="2799">
                <a:latin typeface="Arial" panose="020B0604020202020204"/>
              </a:rPr>
              <a:t>TVA</a:t>
            </a:r>
          </a:p>
          <a:p>
            <a:pPr marL="799860" lvl="1" indent="-342797" defTabSz="914126">
              <a:buClr>
                <a:schemeClr val="accent1"/>
              </a:buClr>
              <a:buFont typeface="Wingdings" panose="05000000000000000000" pitchFamily="2" charset="2"/>
              <a:buChar char="q"/>
            </a:pPr>
            <a:r>
              <a:rPr lang="en-US" sz="2799">
                <a:latin typeface="Arial" panose="020B0604020202020204"/>
              </a:rPr>
              <a:t>HUD</a:t>
            </a:r>
          </a:p>
          <a:p>
            <a:pPr marL="799860" lvl="1" indent="-342797" defTabSz="914126">
              <a:buClr>
                <a:schemeClr val="accent1"/>
              </a:buClr>
              <a:buFont typeface="Wingdings" panose="05000000000000000000" pitchFamily="2" charset="2"/>
              <a:buChar char="q"/>
            </a:pPr>
            <a:r>
              <a:rPr lang="en-US" sz="2799">
                <a:latin typeface="Arial" panose="020B0604020202020204"/>
              </a:rPr>
              <a:t>DOL</a:t>
            </a:r>
          </a:p>
          <a:p>
            <a:pPr marL="342797" indent="-342797" defTabSz="914126">
              <a:buClr>
                <a:schemeClr val="accent1"/>
              </a:buClr>
              <a:buFont typeface="Wingdings" panose="05000000000000000000" pitchFamily="2" charset="2"/>
              <a:buChar char="q"/>
            </a:pPr>
            <a:r>
              <a:rPr lang="en-US" sz="2799">
                <a:latin typeface="Arial" panose="020B0604020202020204"/>
              </a:rPr>
              <a:t>Habitat for Humanity, </a:t>
            </a:r>
          </a:p>
          <a:p>
            <a:pPr marL="342797" indent="-342797" defTabSz="914126">
              <a:buClr>
                <a:schemeClr val="accent1"/>
              </a:buClr>
              <a:buFont typeface="Wingdings" panose="05000000000000000000" pitchFamily="2" charset="2"/>
              <a:buChar char="q"/>
            </a:pPr>
            <a:r>
              <a:rPr lang="en-US" sz="2799">
                <a:latin typeface="Arial" panose="020B0604020202020204"/>
              </a:rPr>
              <a:t>Other non-profit organizations – CBDO’s, CHDO’s</a:t>
            </a:r>
          </a:p>
        </p:txBody>
      </p:sp>
      <p:sp>
        <p:nvSpPr>
          <p:cNvPr id="4" name="Title 1">
            <a:extLst>
              <a:ext uri="{FF2B5EF4-FFF2-40B4-BE49-F238E27FC236}">
                <a16:creationId xmlns:a16="http://schemas.microsoft.com/office/drawing/2014/main" id="{EEDFB574-30ED-79F6-C1D6-8F29F4C5B71C}"/>
              </a:ext>
            </a:extLst>
          </p:cNvPr>
          <p:cNvSpPr>
            <a:spLocks noGrp="1"/>
          </p:cNvSpPr>
          <p:nvPr>
            <p:ph type="title"/>
          </p:nvPr>
        </p:nvSpPr>
        <p:spPr>
          <a:xfrm>
            <a:off x="847124" y="350932"/>
            <a:ext cx="10494578" cy="1142048"/>
          </a:xfrm>
        </p:spPr>
        <p:txBody>
          <a:bodyPr>
            <a:normAutofit/>
          </a:bodyPr>
          <a:lstStyle/>
          <a:p>
            <a:r>
              <a:rPr lang="en-US" dirty="0"/>
              <a:t>Investment Partnerships – Up to 5 points</a:t>
            </a:r>
          </a:p>
        </p:txBody>
      </p:sp>
    </p:spTree>
    <p:extLst>
      <p:ext uri="{BB962C8B-B14F-4D97-AF65-F5344CB8AC3E}">
        <p14:creationId xmlns:p14="http://schemas.microsoft.com/office/powerpoint/2010/main" val="1800887470"/>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Grp="1" noChangeArrowheads="1"/>
          </p:cNvSpPr>
          <p:nvPr>
            <p:ph idx="1"/>
          </p:nvPr>
        </p:nvSpPr>
        <p:spPr>
          <a:xfrm>
            <a:off x="493178" y="1501871"/>
            <a:ext cx="10529049" cy="5027890"/>
          </a:xfrm>
        </p:spPr>
        <p:txBody>
          <a:bodyPr>
            <a:normAutofit/>
          </a:bodyPr>
          <a:lstStyle/>
          <a:p>
            <a:pPr marL="365650" lvl="1" indent="0">
              <a:buNone/>
            </a:pPr>
            <a:r>
              <a:rPr lang="en-US" sz="2799" dirty="0"/>
              <a:t>Application Requirements</a:t>
            </a:r>
          </a:p>
          <a:p>
            <a:pPr lvl="1"/>
            <a:r>
              <a:rPr lang="en-US" sz="2400" b="1" dirty="0">
                <a:latin typeface="+mj-lt"/>
              </a:rPr>
              <a:t>RAS 1</a:t>
            </a:r>
          </a:p>
          <a:p>
            <a:pPr lvl="2"/>
            <a:r>
              <a:rPr lang="en-US" sz="2400" b="1" dirty="0">
                <a:latin typeface="+mj-lt"/>
              </a:rPr>
              <a:t>Narrative </a:t>
            </a:r>
            <a:r>
              <a:rPr lang="en-US" sz="2400" dirty="0">
                <a:latin typeface="+mj-lt"/>
              </a:rPr>
              <a:t>requirement</a:t>
            </a:r>
          </a:p>
          <a:p>
            <a:pPr lvl="3"/>
            <a:r>
              <a:rPr lang="en-US" sz="2400" dirty="0">
                <a:latin typeface="+mj-lt"/>
              </a:rPr>
              <a:t>Narrative for this section of the RAS application must describe in detail the roles of the investment partners and how the investment will be used to benefit the RAS area. </a:t>
            </a:r>
          </a:p>
          <a:p>
            <a:pPr lvl="2"/>
            <a:r>
              <a:rPr lang="en-US" sz="2400" b="1" dirty="0">
                <a:latin typeface="+mj-lt"/>
              </a:rPr>
              <a:t>Documentation </a:t>
            </a:r>
            <a:r>
              <a:rPr lang="en-US" sz="2400" dirty="0">
                <a:latin typeface="+mj-lt"/>
              </a:rPr>
              <a:t>requirement</a:t>
            </a:r>
          </a:p>
          <a:p>
            <a:pPr lvl="3"/>
            <a:r>
              <a:rPr lang="en-US" sz="2400" dirty="0">
                <a:latin typeface="+mj-lt"/>
                <a:ea typeface="Calibri" panose="020F0502020204030204" pitchFamily="34" charset="0"/>
                <a:cs typeface="Times New Roman" panose="02020603050405020304" pitchFamily="18" charset="0"/>
              </a:rPr>
              <a:t>Documentation (correspondence from the proposed partners) must be provided showing a firm, long-term commitment by the investment partner or a long-term commitment by the applicant to use investment partners as part of their RAS strategy. </a:t>
            </a:r>
            <a:endParaRPr lang="en-US" sz="2400" dirty="0">
              <a:latin typeface="+mj-lt"/>
            </a:endParaRPr>
          </a:p>
          <a:p>
            <a:pPr lvl="2"/>
            <a:endParaRPr lang="en-US" sz="2499" dirty="0">
              <a:solidFill>
                <a:schemeClr val="bg2">
                  <a:lumMod val="50000"/>
                </a:schemeClr>
              </a:solidFill>
            </a:endParaRPr>
          </a:p>
          <a:p>
            <a:pPr lvl="2"/>
            <a:endParaRPr lang="en-US" sz="2499" dirty="0">
              <a:solidFill>
                <a:schemeClr val="bg2">
                  <a:lumMod val="50000"/>
                </a:schemeClr>
              </a:solidFill>
            </a:endParaRPr>
          </a:p>
          <a:p>
            <a:pPr lvl="2"/>
            <a:endParaRPr lang="en-US" sz="2499" dirty="0">
              <a:solidFill>
                <a:schemeClr val="bg2">
                  <a:lumMod val="50000"/>
                </a:schemeClr>
              </a:solidFill>
            </a:endParaRPr>
          </a:p>
        </p:txBody>
      </p:sp>
      <p:sp>
        <p:nvSpPr>
          <p:cNvPr id="5" name="Title 1">
            <a:extLst>
              <a:ext uri="{FF2B5EF4-FFF2-40B4-BE49-F238E27FC236}">
                <a16:creationId xmlns:a16="http://schemas.microsoft.com/office/drawing/2014/main" id="{1B8E9BD4-1031-0518-6AB3-044370BAD588}"/>
              </a:ext>
            </a:extLst>
          </p:cNvPr>
          <p:cNvSpPr txBox="1">
            <a:spLocks/>
          </p:cNvSpPr>
          <p:nvPr/>
        </p:nvSpPr>
        <p:spPr>
          <a:xfrm>
            <a:off x="847124" y="350932"/>
            <a:ext cx="10494578" cy="1142048"/>
          </a:xfrm>
          <a:prstGeom prst="rect">
            <a:avLst/>
          </a:prstGeom>
        </p:spPr>
        <p:txBody>
          <a:bodyPr vert="horz" lIns="91440" tIns="45720" rIns="91440" bIns="45720" rtlCol="0" anchor="ctr">
            <a:normAutofit/>
          </a:bodyPr>
          <a:lstStyle>
            <a:lvl1pPr algn="l" defTabSz="914126" rtl="0" eaLnBrk="1" latinLnBrk="0" hangingPunct="1">
              <a:lnSpc>
                <a:spcPct val="90000"/>
              </a:lnSpc>
              <a:spcBef>
                <a:spcPct val="0"/>
              </a:spcBef>
              <a:buNone/>
              <a:defRPr sz="3599" b="1" kern="1200" baseline="0">
                <a:solidFill>
                  <a:schemeClr val="tx1"/>
                </a:solidFill>
                <a:latin typeface="+mj-lt"/>
                <a:ea typeface="+mj-ea"/>
                <a:cs typeface="+mj-cs"/>
              </a:defRPr>
            </a:lvl1pPr>
          </a:lstStyle>
          <a:p>
            <a:r>
              <a:rPr lang="en-US"/>
              <a:t>Investment Partnerships – Up to 5 points</a:t>
            </a:r>
            <a:endParaRPr lang="en-US" dirty="0"/>
          </a:p>
        </p:txBody>
      </p:sp>
    </p:spTree>
    <p:extLst>
      <p:ext uri="{BB962C8B-B14F-4D97-AF65-F5344CB8AC3E}">
        <p14:creationId xmlns:p14="http://schemas.microsoft.com/office/powerpoint/2010/main" val="2966722772"/>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7124" y="350932"/>
            <a:ext cx="10494578" cy="1142048"/>
          </a:xfrm>
        </p:spPr>
        <p:txBody>
          <a:bodyPr>
            <a:normAutofit/>
          </a:bodyPr>
          <a:lstStyle/>
          <a:p>
            <a:r>
              <a:rPr lang="en-US" dirty="0"/>
              <a:t>Investment Partnerships – Up to 5 points</a:t>
            </a:r>
          </a:p>
        </p:txBody>
      </p:sp>
      <p:sp>
        <p:nvSpPr>
          <p:cNvPr id="15363" name="Rectangle 3"/>
          <p:cNvSpPr>
            <a:spLocks noGrp="1" noChangeArrowheads="1"/>
          </p:cNvSpPr>
          <p:nvPr>
            <p:ph idx="4294967295"/>
          </p:nvPr>
        </p:nvSpPr>
        <p:spPr>
          <a:xfrm>
            <a:off x="0" y="1295400"/>
            <a:ext cx="11299825" cy="5027613"/>
          </a:xfrm>
        </p:spPr>
        <p:txBody>
          <a:bodyPr>
            <a:normAutofit/>
          </a:bodyPr>
          <a:lstStyle/>
          <a:p>
            <a:pPr marL="365650" lvl="1" indent="0">
              <a:buNone/>
            </a:pPr>
            <a:r>
              <a:rPr lang="en-US" sz="2799" dirty="0"/>
              <a:t>Application Requirements</a:t>
            </a:r>
          </a:p>
          <a:p>
            <a:pPr lvl="1"/>
            <a:r>
              <a:rPr lang="en-US" sz="2400" b="1" dirty="0">
                <a:latin typeface="+mj-lt"/>
              </a:rPr>
              <a:t>RAS 2</a:t>
            </a:r>
          </a:p>
          <a:p>
            <a:pPr lvl="2"/>
            <a:r>
              <a:rPr lang="en-US" sz="2400" b="1" dirty="0">
                <a:latin typeface="+mj-lt"/>
              </a:rPr>
              <a:t>Narrative</a:t>
            </a:r>
            <a:r>
              <a:rPr lang="en-US" sz="2400" dirty="0">
                <a:latin typeface="+mj-lt"/>
              </a:rPr>
              <a:t> requirement</a:t>
            </a:r>
          </a:p>
          <a:p>
            <a:pPr lvl="3"/>
            <a:r>
              <a:rPr lang="en-US" sz="2400" dirty="0">
                <a:latin typeface="+mj-lt"/>
              </a:rPr>
              <a:t>Narrative for this section of the RAS application must describe in detail the roles of the investment partners over the past year and how their investments have been used to benefit the RAS area. </a:t>
            </a:r>
          </a:p>
          <a:p>
            <a:pPr lvl="2"/>
            <a:r>
              <a:rPr lang="en-US" sz="2400" b="1" dirty="0">
                <a:latin typeface="+mj-lt"/>
              </a:rPr>
              <a:t>Documentation</a:t>
            </a:r>
            <a:r>
              <a:rPr lang="en-US" sz="2400" dirty="0">
                <a:latin typeface="+mj-lt"/>
              </a:rPr>
              <a:t> requirement</a:t>
            </a:r>
          </a:p>
          <a:p>
            <a:pPr lvl="3"/>
            <a:r>
              <a:rPr lang="en-US" sz="2400" dirty="0">
                <a:latin typeface="+mj-lt"/>
                <a:ea typeface="Calibri" panose="020F0502020204030204" pitchFamily="34" charset="0"/>
                <a:cs typeface="Times New Roman" panose="02020603050405020304" pitchFamily="18" charset="0"/>
              </a:rPr>
              <a:t>Documentation (correspondence from the partners) must be provided confirming their investment in the RAS area. This section may also identify new partners who began (or will begin) participation in the RAS strategy. Documentation from newly identified partners must also be included. </a:t>
            </a:r>
            <a:endParaRPr lang="en-US" sz="2400" dirty="0">
              <a:latin typeface="+mj-lt"/>
            </a:endParaRPr>
          </a:p>
          <a:p>
            <a:pPr lvl="2"/>
            <a:endParaRPr lang="en-US" sz="2499" dirty="0">
              <a:solidFill>
                <a:schemeClr val="bg2">
                  <a:lumMod val="50000"/>
                </a:schemeClr>
              </a:solidFill>
            </a:endParaRPr>
          </a:p>
          <a:p>
            <a:pPr lvl="2"/>
            <a:endParaRPr lang="en-US" sz="2499" dirty="0">
              <a:solidFill>
                <a:schemeClr val="bg2">
                  <a:lumMod val="50000"/>
                </a:schemeClr>
              </a:solidFill>
            </a:endParaRPr>
          </a:p>
        </p:txBody>
      </p:sp>
    </p:spTree>
    <p:extLst>
      <p:ext uri="{BB962C8B-B14F-4D97-AF65-F5344CB8AC3E}">
        <p14:creationId xmlns:p14="http://schemas.microsoft.com/office/powerpoint/2010/main" val="5446482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Collaboration – Up to 5 points</a:t>
            </a:r>
          </a:p>
        </p:txBody>
      </p:sp>
      <p:sp>
        <p:nvSpPr>
          <p:cNvPr id="3" name="Content Placeholder 2"/>
          <p:cNvSpPr>
            <a:spLocks noGrp="1"/>
          </p:cNvSpPr>
          <p:nvPr>
            <p:ph sz="quarter" idx="1"/>
          </p:nvPr>
        </p:nvSpPr>
        <p:spPr>
          <a:xfrm>
            <a:off x="760412" y="1219200"/>
            <a:ext cx="11048999" cy="4723170"/>
          </a:xfrm>
        </p:spPr>
        <p:txBody>
          <a:bodyPr>
            <a:noAutofit/>
          </a:bodyPr>
          <a:lstStyle/>
          <a:p>
            <a:pPr marL="0" indent="0">
              <a:lnSpc>
                <a:spcPct val="110000"/>
              </a:lnSpc>
              <a:buNone/>
            </a:pPr>
            <a:r>
              <a:rPr lang="en-US" sz="2699" dirty="0"/>
              <a:t>Application must demonstrate that initiatives will be created and/or undertaken within the eligible area by private for-profit and/or not-for-profit community stakeholders.</a:t>
            </a:r>
          </a:p>
          <a:p>
            <a:pPr marL="0" indent="0">
              <a:buNone/>
            </a:pPr>
            <a:r>
              <a:rPr lang="en-US" sz="2800" b="1" u="sng" dirty="0"/>
              <a:t>Examples</a:t>
            </a:r>
            <a:r>
              <a:rPr lang="en-US" sz="2699" b="1" u="sng" dirty="0"/>
              <a:t>:</a:t>
            </a:r>
          </a:p>
          <a:p>
            <a:pPr>
              <a:lnSpc>
                <a:spcPct val="100000"/>
              </a:lnSpc>
              <a:spcBef>
                <a:spcPts val="0"/>
              </a:spcBef>
            </a:pPr>
            <a:r>
              <a:rPr lang="en-US" sz="2600" dirty="0"/>
              <a:t>Local lending institutions</a:t>
            </a:r>
          </a:p>
          <a:p>
            <a:pPr>
              <a:lnSpc>
                <a:spcPct val="100000"/>
              </a:lnSpc>
              <a:spcBef>
                <a:spcPts val="0"/>
              </a:spcBef>
            </a:pPr>
            <a:r>
              <a:rPr lang="en-US" sz="2600" dirty="0"/>
              <a:t>Community or Neighborhood housing organizations </a:t>
            </a:r>
          </a:p>
          <a:p>
            <a:pPr>
              <a:lnSpc>
                <a:spcPct val="100000"/>
              </a:lnSpc>
              <a:spcBef>
                <a:spcPts val="0"/>
              </a:spcBef>
            </a:pPr>
            <a:r>
              <a:rPr lang="en-US" sz="2600" dirty="0"/>
              <a:t>Community development organizations or groups that will carry out some aspect of the Revitalization Area Strategy. </a:t>
            </a:r>
          </a:p>
          <a:p>
            <a:pPr lvl="1">
              <a:lnSpc>
                <a:spcPct val="100000"/>
              </a:lnSpc>
              <a:spcBef>
                <a:spcPts val="0"/>
              </a:spcBef>
            </a:pPr>
            <a:r>
              <a:rPr lang="en-US" sz="2600" dirty="0"/>
              <a:t>GICH</a:t>
            </a:r>
          </a:p>
          <a:p>
            <a:pPr lvl="1">
              <a:lnSpc>
                <a:spcPct val="100000"/>
              </a:lnSpc>
              <a:spcBef>
                <a:spcPts val="0"/>
              </a:spcBef>
            </a:pPr>
            <a:r>
              <a:rPr lang="en-US" sz="2600" dirty="0"/>
              <a:t>Housing or other task forces </a:t>
            </a:r>
          </a:p>
          <a:p>
            <a:pPr lvl="1">
              <a:lnSpc>
                <a:spcPct val="100000"/>
              </a:lnSpc>
              <a:spcBef>
                <a:spcPts val="0"/>
              </a:spcBef>
            </a:pPr>
            <a:r>
              <a:rPr lang="en-US" sz="2600" dirty="0"/>
              <a:t>City/County code enforcement efforts</a:t>
            </a:r>
            <a:endParaRPr lang="en-US" sz="2000" dirty="0"/>
          </a:p>
        </p:txBody>
      </p:sp>
    </p:spTree>
    <p:extLst>
      <p:ext uri="{BB962C8B-B14F-4D97-AF65-F5344CB8AC3E}">
        <p14:creationId xmlns:p14="http://schemas.microsoft.com/office/powerpoint/2010/main" val="876506250"/>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Collaboration – Up to 5 points</a:t>
            </a:r>
          </a:p>
        </p:txBody>
      </p:sp>
      <p:sp>
        <p:nvSpPr>
          <p:cNvPr id="3" name="Content Placeholder 2"/>
          <p:cNvSpPr>
            <a:spLocks noGrp="1"/>
          </p:cNvSpPr>
          <p:nvPr>
            <p:ph sz="quarter" idx="1"/>
          </p:nvPr>
        </p:nvSpPr>
        <p:spPr>
          <a:xfrm>
            <a:off x="651593" y="1752600"/>
            <a:ext cx="11198483" cy="5027890"/>
          </a:xfrm>
        </p:spPr>
        <p:txBody>
          <a:bodyPr>
            <a:normAutofit/>
          </a:bodyPr>
          <a:lstStyle/>
          <a:p>
            <a:pPr>
              <a:lnSpc>
                <a:spcPct val="100000"/>
              </a:lnSpc>
              <a:spcBef>
                <a:spcPts val="0"/>
              </a:spcBef>
            </a:pPr>
            <a:r>
              <a:rPr lang="en-US" sz="2400" dirty="0"/>
              <a:t>Credit counseling, Homebuyers Classes</a:t>
            </a:r>
          </a:p>
          <a:p>
            <a:pPr>
              <a:lnSpc>
                <a:spcPct val="100000"/>
              </a:lnSpc>
              <a:spcBef>
                <a:spcPts val="0"/>
              </a:spcBef>
            </a:pPr>
            <a:r>
              <a:rPr lang="en-US" sz="2400" dirty="0"/>
              <a:t>Housing Expo, Senior Expo</a:t>
            </a:r>
          </a:p>
          <a:p>
            <a:pPr>
              <a:lnSpc>
                <a:spcPct val="100000"/>
              </a:lnSpc>
              <a:spcBef>
                <a:spcPts val="0"/>
              </a:spcBef>
            </a:pPr>
            <a:r>
              <a:rPr lang="en-US" sz="2400" dirty="0"/>
              <a:t>Cleanup campaigns, junk appliance roundup</a:t>
            </a:r>
          </a:p>
          <a:p>
            <a:pPr>
              <a:lnSpc>
                <a:spcPct val="100000"/>
              </a:lnSpc>
              <a:spcBef>
                <a:spcPts val="0"/>
              </a:spcBef>
            </a:pPr>
            <a:r>
              <a:rPr lang="en-US" sz="2400" dirty="0"/>
              <a:t>Formation of Neighborhood Associations and Neighborhood Watch</a:t>
            </a:r>
          </a:p>
          <a:p>
            <a:pPr>
              <a:lnSpc>
                <a:spcPct val="100000"/>
              </a:lnSpc>
              <a:spcBef>
                <a:spcPts val="0"/>
              </a:spcBef>
            </a:pPr>
            <a:r>
              <a:rPr lang="en-US" sz="2400" dirty="0"/>
              <a:t>Church outreach: Food Pantry, Boys and Girls Club, After-school programs</a:t>
            </a:r>
          </a:p>
          <a:p>
            <a:pPr>
              <a:lnSpc>
                <a:spcPct val="100000"/>
              </a:lnSpc>
              <a:spcBef>
                <a:spcPts val="0"/>
              </a:spcBef>
            </a:pPr>
            <a:r>
              <a:rPr lang="en-US" sz="2400" dirty="0"/>
              <a:t>Summer youth mission group builds handicap ramps and trim shrubbery</a:t>
            </a:r>
          </a:p>
          <a:p>
            <a:pPr>
              <a:lnSpc>
                <a:spcPct val="100000"/>
              </a:lnSpc>
              <a:spcBef>
                <a:spcPts val="0"/>
              </a:spcBef>
            </a:pPr>
            <a:r>
              <a:rPr lang="en-US" sz="2400" dirty="0"/>
              <a:t>“Hands-On” projects: paint elderly houses, help build park</a:t>
            </a:r>
          </a:p>
        </p:txBody>
      </p:sp>
      <p:sp>
        <p:nvSpPr>
          <p:cNvPr id="4" name="Rectangle 3"/>
          <p:cNvSpPr txBox="1">
            <a:spLocks noChangeArrowheads="1"/>
          </p:cNvSpPr>
          <p:nvPr/>
        </p:nvSpPr>
        <p:spPr>
          <a:xfrm>
            <a:off x="483493" y="1219200"/>
            <a:ext cx="8733050" cy="761802"/>
          </a:xfrm>
          <a:prstGeom prst="rect">
            <a:avLst/>
          </a:prstGeom>
        </p:spPr>
        <p:txBody>
          <a:bodyPr vert="horz">
            <a:normAutofit/>
          </a:bodyPr>
          <a:lstStyle>
            <a:lvl1pPr marL="320040" indent="-320040" algn="l" rtl="0" eaLnBrk="1" latinLnBrk="0" hangingPunct="1">
              <a:lnSpc>
                <a:spcPct val="114000"/>
              </a:lnSpc>
              <a:spcBef>
                <a:spcPts val="700"/>
              </a:spcBef>
              <a:buClr>
                <a:schemeClr val="accent2"/>
              </a:buClr>
              <a:buSzPct val="70000"/>
              <a:buFont typeface="Wingdings" panose="05000000000000000000" pitchFamily="2" charset="2"/>
              <a:buChar char=""/>
              <a:defRPr kumimoji="0" sz="2900" kern="1200" baseline="0">
                <a:solidFill>
                  <a:schemeClr val="tx2"/>
                </a:solidFill>
                <a:latin typeface="+mn-lt"/>
                <a:ea typeface="+mn-ea"/>
                <a:cs typeface="+mn-cs"/>
              </a:defRPr>
            </a:lvl1pPr>
            <a:lvl2pPr marL="640080" indent="-274320" algn="l" rtl="0" eaLnBrk="1" latinLnBrk="0" hangingPunct="1">
              <a:spcBef>
                <a:spcPts val="550"/>
              </a:spcBef>
              <a:buClr>
                <a:schemeClr val="accent1"/>
              </a:buClr>
              <a:buSzPct val="70000"/>
              <a:buFont typeface="Wingdings" panose="05000000000000000000" pitchFamily="2" charset="2"/>
              <a:buChar char="q"/>
              <a:defRPr kumimoji="0" sz="2600" kern="1200">
                <a:solidFill>
                  <a:schemeClr val="tx2"/>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2"/>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2"/>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2"/>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319944" indent="-319944" defTabSz="914126">
              <a:lnSpc>
                <a:spcPct val="90000"/>
              </a:lnSpc>
              <a:buClr>
                <a:srgbClr val="D5E04E"/>
              </a:buClr>
              <a:buNone/>
              <a:defRPr/>
            </a:pPr>
            <a:r>
              <a:rPr lang="en-US" sz="2899" b="1" u="sng" dirty="0">
                <a:solidFill>
                  <a:srgbClr val="000000"/>
                </a:solidFill>
                <a:latin typeface="Arial" panose="020B0604020202020204"/>
              </a:rPr>
              <a:t>Examples (</a:t>
            </a:r>
            <a:r>
              <a:rPr lang="en-US" sz="2899" b="1" u="sng" dirty="0" err="1">
                <a:solidFill>
                  <a:srgbClr val="000000"/>
                </a:solidFill>
                <a:latin typeface="Arial" panose="020B0604020202020204"/>
              </a:rPr>
              <a:t>con’t</a:t>
            </a:r>
            <a:r>
              <a:rPr lang="en-US" sz="2899" b="1" u="sng" dirty="0">
                <a:solidFill>
                  <a:srgbClr val="000000"/>
                </a:solidFill>
                <a:latin typeface="Arial" panose="020B0604020202020204"/>
              </a:rPr>
              <a:t>.)</a:t>
            </a:r>
          </a:p>
        </p:txBody>
      </p:sp>
    </p:spTree>
    <p:extLst>
      <p:ext uri="{BB962C8B-B14F-4D97-AF65-F5344CB8AC3E}">
        <p14:creationId xmlns:p14="http://schemas.microsoft.com/office/powerpoint/2010/main" val="1729704347"/>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Grp="1" noChangeArrowheads="1"/>
          </p:cNvSpPr>
          <p:nvPr>
            <p:ph idx="1"/>
          </p:nvPr>
        </p:nvSpPr>
        <p:spPr>
          <a:xfrm>
            <a:off x="445111" y="1295400"/>
            <a:ext cx="11298601" cy="5027890"/>
          </a:xfrm>
        </p:spPr>
        <p:txBody>
          <a:bodyPr>
            <a:noAutofit/>
          </a:bodyPr>
          <a:lstStyle/>
          <a:p>
            <a:pPr marL="365650" lvl="1" indent="0">
              <a:buNone/>
            </a:pPr>
            <a:r>
              <a:rPr lang="en-US" sz="2799" dirty="0"/>
              <a:t>Application Requirements</a:t>
            </a:r>
          </a:p>
          <a:p>
            <a:pPr marL="457200" lvl="1" indent="-457200">
              <a:spcBef>
                <a:spcPts val="1800"/>
              </a:spcBef>
            </a:pPr>
            <a:r>
              <a:rPr lang="en-US" sz="2400" b="1" dirty="0"/>
              <a:t>RAS 1</a:t>
            </a:r>
          </a:p>
          <a:p>
            <a:pPr lvl="2"/>
            <a:r>
              <a:rPr lang="en-US" sz="2400" b="1" dirty="0"/>
              <a:t>Narrative</a:t>
            </a:r>
            <a:r>
              <a:rPr lang="en-US" sz="2400" dirty="0"/>
              <a:t> requirement</a:t>
            </a:r>
          </a:p>
          <a:p>
            <a:pPr lvl="3"/>
            <a:r>
              <a:rPr lang="en-US" sz="2400" dirty="0"/>
              <a:t>Narrative for this section of the RAS application must describe in detail the roles of the collaborative partners and how the initiatives undertaken by each partner will be used to benefit the RAS area. </a:t>
            </a:r>
          </a:p>
          <a:p>
            <a:pPr lvl="2"/>
            <a:r>
              <a:rPr lang="en-US" sz="2400" b="1" dirty="0"/>
              <a:t>Documentation</a:t>
            </a:r>
            <a:r>
              <a:rPr lang="en-US" sz="2400" dirty="0"/>
              <a:t> Requirement</a:t>
            </a:r>
          </a:p>
          <a:p>
            <a:pPr lvl="3"/>
            <a:r>
              <a:rPr lang="en-US" sz="2400" dirty="0"/>
              <a:t>Documentation (correspondence from the proposed partners) must be provided indicating commitment by the collaborative partners describing the initiatives they will undertake as part of the overall RAS strategy. </a:t>
            </a:r>
            <a:endParaRPr lang="en-US" sz="2400" dirty="0">
              <a:solidFill>
                <a:schemeClr val="bg2">
                  <a:lumMod val="50000"/>
                </a:schemeClr>
              </a:solidFill>
            </a:endParaRPr>
          </a:p>
          <a:p>
            <a:pPr lvl="2"/>
            <a:endParaRPr lang="en-US" sz="2499" dirty="0">
              <a:solidFill>
                <a:schemeClr val="bg2">
                  <a:lumMod val="50000"/>
                </a:schemeClr>
              </a:solidFill>
            </a:endParaRPr>
          </a:p>
        </p:txBody>
      </p:sp>
      <p:sp>
        <p:nvSpPr>
          <p:cNvPr id="2" name="Title 1"/>
          <p:cNvSpPr>
            <a:spLocks noGrp="1"/>
          </p:cNvSpPr>
          <p:nvPr>
            <p:ph type="title"/>
          </p:nvPr>
        </p:nvSpPr>
        <p:spPr>
          <a:xfrm>
            <a:off x="1370012" y="381000"/>
            <a:ext cx="9085394" cy="990342"/>
          </a:xfrm>
        </p:spPr>
        <p:txBody>
          <a:bodyPr>
            <a:normAutofit/>
          </a:bodyPr>
          <a:lstStyle/>
          <a:p>
            <a:r>
              <a:rPr lang="en-US" dirty="0"/>
              <a:t>Collaboration – Up to 5 points</a:t>
            </a:r>
          </a:p>
        </p:txBody>
      </p:sp>
    </p:spTree>
    <p:extLst>
      <p:ext uri="{BB962C8B-B14F-4D97-AF65-F5344CB8AC3E}">
        <p14:creationId xmlns:p14="http://schemas.microsoft.com/office/powerpoint/2010/main" val="1264512480"/>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610869" y="534154"/>
            <a:ext cx="8834597" cy="761802"/>
          </a:xfrm>
        </p:spPr>
        <p:txBody>
          <a:bodyPr/>
          <a:lstStyle/>
          <a:p>
            <a:r>
              <a:rPr lang="en-US"/>
              <a:t>Specific Documentation</a:t>
            </a:r>
          </a:p>
        </p:txBody>
      </p:sp>
      <p:sp>
        <p:nvSpPr>
          <p:cNvPr id="28675" name="Content Placeholder 7"/>
          <p:cNvSpPr>
            <a:spLocks noGrp="1"/>
          </p:cNvSpPr>
          <p:nvPr>
            <p:ph idx="1"/>
          </p:nvPr>
        </p:nvSpPr>
        <p:spPr>
          <a:xfrm>
            <a:off x="760412" y="1600200"/>
            <a:ext cx="10967086" cy="4266089"/>
          </a:xfrm>
        </p:spPr>
        <p:txBody>
          <a:bodyPr>
            <a:noAutofit/>
          </a:bodyPr>
          <a:lstStyle/>
          <a:p>
            <a:pPr marL="0" indent="0">
              <a:lnSpc>
                <a:spcPct val="100000"/>
              </a:lnSpc>
              <a:spcAft>
                <a:spcPts val="1200"/>
              </a:spcAft>
              <a:buFontTx/>
              <a:buNone/>
            </a:pPr>
            <a:r>
              <a:rPr lang="en-US" sz="2800" dirty="0"/>
              <a:t>Points for Collaboration / Investment Partnerships are based on the </a:t>
            </a:r>
            <a:r>
              <a:rPr lang="en-US" sz="2800" b="1" dirty="0"/>
              <a:t>DOCUMENTATION</a:t>
            </a:r>
            <a:r>
              <a:rPr lang="en-US" sz="2800" dirty="0"/>
              <a:t> submitted (</a:t>
            </a:r>
            <a:r>
              <a:rPr lang="en-US" sz="2800" b="1" dirty="0"/>
              <a:t>in addition to narrative</a:t>
            </a:r>
            <a:r>
              <a:rPr lang="en-US" sz="2800" dirty="0"/>
              <a:t>):</a:t>
            </a:r>
          </a:p>
          <a:p>
            <a:pPr>
              <a:lnSpc>
                <a:spcPct val="100000"/>
              </a:lnSpc>
              <a:spcBef>
                <a:spcPts val="0"/>
              </a:spcBef>
            </a:pPr>
            <a:r>
              <a:rPr lang="en-US" sz="2400" dirty="0"/>
              <a:t>Before and after photos</a:t>
            </a:r>
          </a:p>
          <a:p>
            <a:pPr>
              <a:lnSpc>
                <a:spcPct val="100000"/>
              </a:lnSpc>
              <a:spcBef>
                <a:spcPts val="0"/>
              </a:spcBef>
            </a:pPr>
            <a:r>
              <a:rPr lang="en-US" sz="2400" dirty="0"/>
              <a:t>Newspaper clippings, newsletters</a:t>
            </a:r>
          </a:p>
          <a:p>
            <a:pPr>
              <a:lnSpc>
                <a:spcPct val="100000"/>
              </a:lnSpc>
              <a:spcBef>
                <a:spcPts val="0"/>
              </a:spcBef>
            </a:pPr>
            <a:r>
              <a:rPr lang="en-US" sz="2400" dirty="0"/>
              <a:t>Letters from partners, with specific details</a:t>
            </a:r>
          </a:p>
          <a:p>
            <a:pPr>
              <a:lnSpc>
                <a:spcPct val="100000"/>
              </a:lnSpc>
              <a:spcBef>
                <a:spcPts val="0"/>
              </a:spcBef>
            </a:pPr>
            <a:r>
              <a:rPr lang="en-US" sz="2400" dirty="0"/>
              <a:t>Minutes from council meetings</a:t>
            </a:r>
          </a:p>
          <a:p>
            <a:pPr>
              <a:lnSpc>
                <a:spcPct val="100000"/>
              </a:lnSpc>
              <a:spcBef>
                <a:spcPts val="0"/>
              </a:spcBef>
            </a:pPr>
            <a:r>
              <a:rPr lang="en-US" sz="2400" dirty="0"/>
              <a:t>Code enforcement logs</a:t>
            </a:r>
          </a:p>
          <a:p>
            <a:pPr>
              <a:lnSpc>
                <a:spcPct val="100000"/>
              </a:lnSpc>
              <a:spcBef>
                <a:spcPts val="0"/>
              </a:spcBef>
            </a:pPr>
            <a:r>
              <a:rPr lang="en-US" sz="2400" dirty="0"/>
              <a:t>Agreements, deeds, etc.</a:t>
            </a:r>
          </a:p>
          <a:p>
            <a:pPr>
              <a:lnSpc>
                <a:spcPct val="100000"/>
              </a:lnSpc>
              <a:spcBef>
                <a:spcPts val="0"/>
              </a:spcBef>
            </a:pPr>
            <a:r>
              <a:rPr lang="en-US" sz="2400" dirty="0"/>
              <a:t>Grant award letters, etc.</a:t>
            </a:r>
          </a:p>
          <a:p>
            <a:endParaRPr lang="en-US" dirty="0"/>
          </a:p>
        </p:txBody>
      </p:sp>
    </p:spTree>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915511" y="610334"/>
            <a:ext cx="8834597" cy="609441"/>
          </a:xfrm>
        </p:spPr>
        <p:txBody>
          <a:bodyPr>
            <a:normAutofit/>
          </a:bodyPr>
          <a:lstStyle/>
          <a:p>
            <a:r>
              <a:rPr lang="en-US"/>
              <a:t>RAS Rewards:</a:t>
            </a:r>
          </a:p>
        </p:txBody>
      </p:sp>
      <p:sp>
        <p:nvSpPr>
          <p:cNvPr id="5123" name="Rectangle 3"/>
          <p:cNvSpPr>
            <a:spLocks noGrp="1" noChangeArrowheads="1"/>
          </p:cNvSpPr>
          <p:nvPr>
            <p:ph idx="1"/>
          </p:nvPr>
        </p:nvSpPr>
        <p:spPr>
          <a:xfrm>
            <a:off x="379412" y="1337647"/>
            <a:ext cx="7006749" cy="4037548"/>
          </a:xfrm>
        </p:spPr>
        <p:txBody>
          <a:bodyPr/>
          <a:lstStyle/>
          <a:p>
            <a:pPr marL="457200" lvl="1" indent="-457200">
              <a:spcAft>
                <a:spcPts val="1200"/>
              </a:spcAft>
            </a:pPr>
            <a:r>
              <a:rPr lang="en-US" sz="2399" dirty="0"/>
              <a:t>Can apply for CDBG every year, provided that current CDBG project meets timeliness criteria</a:t>
            </a:r>
          </a:p>
          <a:p>
            <a:pPr marL="457200" lvl="1" indent="-457200">
              <a:spcAft>
                <a:spcPts val="1200"/>
              </a:spcAft>
            </a:pPr>
            <a:r>
              <a:rPr lang="en-US" sz="2399" dirty="0"/>
              <a:t>Provides up to 20 bonus points on CDBG Annual Competition applications that are proposed within the RAS area</a:t>
            </a:r>
          </a:p>
          <a:p>
            <a:pPr marL="457200" lvl="1" indent="-457200">
              <a:spcAft>
                <a:spcPts val="1200"/>
              </a:spcAft>
            </a:pPr>
            <a:r>
              <a:rPr lang="en-US" sz="2399" dirty="0"/>
              <a:t>Designation is effective for 3 years, then can re-apply</a:t>
            </a:r>
            <a:endParaRPr lang="en-US" dirty="0"/>
          </a:p>
        </p:txBody>
      </p:sp>
      <p:pic>
        <p:nvPicPr>
          <p:cNvPr id="5124" name="Picture 6" descr="C:\Documents and Settings\maryalice.applegate\Local Settings\Temporary Internet Files\Content.IE5\SF89O304\MC900237204[1].wmf"/>
          <p:cNvPicPr>
            <a:picLocks noChangeAspect="1" noChangeArrowheads="1"/>
          </p:cNvPicPr>
          <p:nvPr/>
        </p:nvPicPr>
        <p:blipFill>
          <a:blip r:embed="rId3" cstate="print"/>
          <a:srcRect/>
          <a:stretch>
            <a:fillRect/>
          </a:stretch>
        </p:blipFill>
        <p:spPr bwMode="auto">
          <a:xfrm>
            <a:off x="7820713" y="1295400"/>
            <a:ext cx="3858790" cy="3504287"/>
          </a:xfrm>
          <a:prstGeom prst="rect">
            <a:avLst/>
          </a:prstGeom>
          <a:noFill/>
          <a:ln w="9525">
            <a:noFill/>
            <a:miter lim="800000"/>
            <a:headEnd/>
            <a:tailEnd/>
          </a:ln>
        </p:spPr>
      </p:pic>
      <p:sp>
        <p:nvSpPr>
          <p:cNvPr id="5125" name="TextBox 5"/>
          <p:cNvSpPr txBox="1">
            <a:spLocks noChangeArrowheads="1"/>
          </p:cNvSpPr>
          <p:nvPr/>
        </p:nvSpPr>
        <p:spPr bwMode="auto">
          <a:xfrm>
            <a:off x="684212" y="4724400"/>
            <a:ext cx="10536958" cy="1200016"/>
          </a:xfrm>
          <a:prstGeom prst="rect">
            <a:avLst/>
          </a:prstGeom>
          <a:noFill/>
          <a:ln w="9525">
            <a:noFill/>
            <a:miter lim="800000"/>
            <a:headEnd/>
            <a:tailEnd/>
          </a:ln>
        </p:spPr>
        <p:txBody>
          <a:bodyPr wrap="square">
            <a:spAutoFit/>
          </a:bodyPr>
          <a:lstStyle/>
          <a:p>
            <a:pPr defTabSz="914126"/>
            <a:r>
              <a:rPr lang="en-US" sz="2399" b="1" dirty="0">
                <a:latin typeface="Arial" panose="020B0604020202020204"/>
              </a:rPr>
              <a:t>Note: </a:t>
            </a:r>
            <a:r>
              <a:rPr lang="en-US" sz="2399" dirty="0">
                <a:latin typeface="Arial" panose="020B0604020202020204"/>
              </a:rPr>
              <a:t>Generally, DCA will only allow geographic amendments to RAS boundaries every three years upon application for renewal status - </a:t>
            </a:r>
            <a:r>
              <a:rPr lang="en-US" sz="2399" b="1" dirty="0">
                <a:latin typeface="Arial" panose="020B0604020202020204"/>
              </a:rPr>
              <a:t>Plan Ahead</a:t>
            </a:r>
          </a:p>
        </p:txBody>
      </p:sp>
    </p:spTree>
    <p:extLst>
      <p:ext uri="{BB962C8B-B14F-4D97-AF65-F5344CB8AC3E}">
        <p14:creationId xmlns:p14="http://schemas.microsoft.com/office/powerpoint/2010/main" val="87648168"/>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610869" y="534154"/>
            <a:ext cx="8834597" cy="761802"/>
          </a:xfrm>
        </p:spPr>
        <p:txBody>
          <a:bodyPr>
            <a:normAutofit/>
          </a:bodyPr>
          <a:lstStyle/>
          <a:p>
            <a:r>
              <a:rPr lang="en-US" dirty="0"/>
              <a:t>RAS Application Submission:</a:t>
            </a:r>
          </a:p>
        </p:txBody>
      </p:sp>
      <p:sp>
        <p:nvSpPr>
          <p:cNvPr id="28675" name="Content Placeholder 7"/>
          <p:cNvSpPr>
            <a:spLocks noGrp="1"/>
          </p:cNvSpPr>
          <p:nvPr>
            <p:ph idx="1"/>
          </p:nvPr>
        </p:nvSpPr>
        <p:spPr>
          <a:xfrm>
            <a:off x="610869" y="1905000"/>
            <a:ext cx="10663793" cy="3809663"/>
          </a:xfrm>
        </p:spPr>
        <p:txBody>
          <a:bodyPr>
            <a:normAutofit/>
          </a:bodyPr>
          <a:lstStyle/>
          <a:p>
            <a:pPr>
              <a:buFontTx/>
              <a:buNone/>
            </a:pPr>
            <a:r>
              <a:rPr lang="en-US" sz="2800" dirty="0"/>
              <a:t>Electronic submission of RAS Applications through </a:t>
            </a:r>
            <a:r>
              <a:rPr lang="en-US" sz="2800" dirty="0" err="1"/>
              <a:t>GrAAM</a:t>
            </a:r>
            <a:r>
              <a:rPr lang="en-US" sz="2800" dirty="0"/>
              <a:t> is mandatory if applying for CDBG in this round.</a:t>
            </a:r>
          </a:p>
          <a:p>
            <a:pPr>
              <a:buFontTx/>
              <a:buNone/>
            </a:pPr>
            <a:r>
              <a:rPr lang="en-US" sz="2800" dirty="0"/>
              <a:t>Submission of RAS 2 information for those active RAS communities </a:t>
            </a:r>
            <a:r>
              <a:rPr lang="en-US" sz="2800" b="1" dirty="0"/>
              <a:t>not</a:t>
            </a:r>
            <a:r>
              <a:rPr lang="en-US" sz="2800" dirty="0"/>
              <a:t> applying for CDBG --- DCA’s WEB_GMS</a:t>
            </a:r>
          </a:p>
          <a:p>
            <a:pPr algn="ctr">
              <a:buFontTx/>
              <a:buNone/>
            </a:pPr>
            <a:endParaRPr lang="en-US" dirty="0">
              <a:solidFill>
                <a:srgbClr val="FF0000"/>
              </a:solidFill>
            </a:endParaRPr>
          </a:p>
          <a:p>
            <a:pPr marL="0" indent="0" algn="ctr">
              <a:buNone/>
            </a:pPr>
            <a:r>
              <a:rPr lang="en-US" sz="4399" dirty="0">
                <a:solidFill>
                  <a:schemeClr val="accent4"/>
                </a:solidFill>
              </a:rPr>
              <a:t>Deadline April 2, 2027</a:t>
            </a:r>
          </a:p>
        </p:txBody>
      </p:sp>
    </p:spTree>
    <p:extLst>
      <p:ext uri="{BB962C8B-B14F-4D97-AF65-F5344CB8AC3E}">
        <p14:creationId xmlns:p14="http://schemas.microsoft.com/office/powerpoint/2010/main" val="629690947"/>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8038" y="178219"/>
            <a:ext cx="10510124" cy="1093016"/>
          </a:xfrm>
        </p:spPr>
        <p:txBody>
          <a:bodyPr/>
          <a:lstStyle/>
          <a:p>
            <a:r>
              <a:rPr lang="en-US" dirty="0"/>
              <a:t>Results…………</a:t>
            </a:r>
          </a:p>
        </p:txBody>
      </p:sp>
      <p:pic>
        <p:nvPicPr>
          <p:cNvPr id="5" name="Content Placeholder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85725" y="150535"/>
            <a:ext cx="3627535" cy="2841981"/>
          </a:xfrm>
          <a:prstGeom prst="rect">
            <a:avLst/>
          </a:prstGeom>
        </p:spPr>
      </p:pic>
      <p:pic>
        <p:nvPicPr>
          <p:cNvPr id="6" name="Content Placeholder 4"/>
          <p:cNvPicPr>
            <a:picLocks noGrp="1" noChangeAspect="1"/>
          </p:cNvPicPr>
          <p:nvPr>
            <p:ph sz="quarter" idx="1"/>
          </p:nvPr>
        </p:nvPicPr>
        <p:blipFill>
          <a:blip r:embed="rId3" cstate="print">
            <a:extLst>
              <a:ext uri="{28A0092B-C50C-407E-A947-70E740481C1C}">
                <a14:useLocalDpi xmlns:a14="http://schemas.microsoft.com/office/drawing/2010/main" val="0"/>
              </a:ext>
            </a:extLst>
          </a:blip>
          <a:stretch>
            <a:fillRect/>
          </a:stretch>
        </p:blipFill>
        <p:spPr>
          <a:xfrm>
            <a:off x="282054" y="2745109"/>
            <a:ext cx="3970815" cy="2643235"/>
          </a:xfrm>
        </p:spPr>
      </p:pic>
      <p:sp>
        <p:nvSpPr>
          <p:cNvPr id="8" name="Text Box 4"/>
          <p:cNvSpPr txBox="1">
            <a:spLocks noChangeArrowheads="1"/>
          </p:cNvSpPr>
          <p:nvPr/>
        </p:nvSpPr>
        <p:spPr bwMode="auto">
          <a:xfrm>
            <a:off x="761803" y="1422272"/>
            <a:ext cx="4264978" cy="132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1000" i="1">
                <a:solidFill>
                  <a:schemeClr val="bg1"/>
                </a:solidFill>
                <a:latin typeface="Arial" panose="020B0604020202020204" pitchFamily="34" charset="0"/>
              </a:defRPr>
            </a:lvl1pPr>
            <a:lvl2pPr marL="742950" indent="-285750" eaLnBrk="0" hangingPunct="0">
              <a:defRPr sz="1000" i="1">
                <a:solidFill>
                  <a:schemeClr val="bg1"/>
                </a:solidFill>
                <a:latin typeface="Arial" panose="020B0604020202020204" pitchFamily="34" charset="0"/>
              </a:defRPr>
            </a:lvl2pPr>
            <a:lvl3pPr marL="1143000" indent="-228600" eaLnBrk="0" hangingPunct="0">
              <a:defRPr sz="1000" i="1">
                <a:solidFill>
                  <a:schemeClr val="bg1"/>
                </a:solidFill>
                <a:latin typeface="Arial" panose="020B0604020202020204" pitchFamily="34" charset="0"/>
              </a:defRPr>
            </a:lvl3pPr>
            <a:lvl4pPr marL="1600200" indent="-228600" eaLnBrk="0" hangingPunct="0">
              <a:defRPr sz="1000" i="1">
                <a:solidFill>
                  <a:schemeClr val="bg1"/>
                </a:solidFill>
                <a:latin typeface="Arial" panose="020B0604020202020204" pitchFamily="34" charset="0"/>
              </a:defRPr>
            </a:lvl4pPr>
            <a:lvl5pPr marL="2057400" indent="-228600" eaLnBrk="0" hangingPunct="0">
              <a:defRPr sz="1000" i="1">
                <a:solidFill>
                  <a:schemeClr val="bg1"/>
                </a:solidFill>
                <a:latin typeface="Arial" panose="020B0604020202020204" pitchFamily="34" charset="0"/>
              </a:defRPr>
            </a:lvl5pPr>
            <a:lvl6pPr marL="2514600" indent="-228600" algn="ctr" eaLnBrk="0" fontAlgn="base" hangingPunct="0">
              <a:spcBef>
                <a:spcPct val="0"/>
              </a:spcBef>
              <a:spcAft>
                <a:spcPct val="0"/>
              </a:spcAft>
              <a:defRPr sz="1000" i="1">
                <a:solidFill>
                  <a:schemeClr val="bg1"/>
                </a:solidFill>
                <a:latin typeface="Arial" panose="020B0604020202020204" pitchFamily="34" charset="0"/>
              </a:defRPr>
            </a:lvl6pPr>
            <a:lvl7pPr marL="2971800" indent="-228600" algn="ctr" eaLnBrk="0" fontAlgn="base" hangingPunct="0">
              <a:spcBef>
                <a:spcPct val="0"/>
              </a:spcBef>
              <a:spcAft>
                <a:spcPct val="0"/>
              </a:spcAft>
              <a:defRPr sz="1000" i="1">
                <a:solidFill>
                  <a:schemeClr val="bg1"/>
                </a:solidFill>
                <a:latin typeface="Arial" panose="020B0604020202020204" pitchFamily="34" charset="0"/>
              </a:defRPr>
            </a:lvl7pPr>
            <a:lvl8pPr marL="3429000" indent="-228600" algn="ctr" eaLnBrk="0" fontAlgn="base" hangingPunct="0">
              <a:spcBef>
                <a:spcPct val="0"/>
              </a:spcBef>
              <a:spcAft>
                <a:spcPct val="0"/>
              </a:spcAft>
              <a:defRPr sz="1000" i="1">
                <a:solidFill>
                  <a:schemeClr val="bg1"/>
                </a:solidFill>
                <a:latin typeface="Arial" panose="020B0604020202020204" pitchFamily="34" charset="0"/>
              </a:defRPr>
            </a:lvl8pPr>
            <a:lvl9pPr marL="3886200" indent="-228600" algn="ctr" eaLnBrk="0" fontAlgn="base" hangingPunct="0">
              <a:spcBef>
                <a:spcPct val="0"/>
              </a:spcBef>
              <a:spcAft>
                <a:spcPct val="0"/>
              </a:spcAft>
              <a:defRPr sz="1000" i="1">
                <a:solidFill>
                  <a:schemeClr val="bg1"/>
                </a:solidFill>
                <a:latin typeface="Arial" panose="020B0604020202020204" pitchFamily="34" charset="0"/>
              </a:defRPr>
            </a:lvl9pPr>
          </a:lstStyle>
          <a:p>
            <a:pPr defTabSz="914126" eaLnBrk="1" hangingPunct="1"/>
            <a:r>
              <a:rPr lang="en-US" altLang="en-US" sz="2998" b="1" i="0">
                <a:solidFill>
                  <a:schemeClr val="tx1"/>
                </a:solidFill>
              </a:rPr>
              <a:t>Rockmart:</a:t>
            </a:r>
          </a:p>
          <a:p>
            <a:pPr defTabSz="914126" eaLnBrk="1" hangingPunct="1"/>
            <a:r>
              <a:rPr lang="en-US" altLang="en-US" sz="2998" b="1" i="0">
                <a:solidFill>
                  <a:schemeClr val="tx1"/>
                </a:solidFill>
              </a:rPr>
              <a:t>Jackson Square Apts</a:t>
            </a:r>
            <a:r>
              <a:rPr lang="en-US" altLang="en-US" sz="1999" b="1" i="0">
                <a:solidFill>
                  <a:schemeClr val="tx1"/>
                </a:solidFill>
              </a:rPr>
              <a:t>.</a:t>
            </a:r>
          </a:p>
          <a:p>
            <a:pPr defTabSz="914126" eaLnBrk="1" hangingPunct="1"/>
            <a:endParaRPr lang="en-US" altLang="en-US" sz="1999" b="1">
              <a:solidFill>
                <a:srgbClr val="000000"/>
              </a:solidFill>
            </a:endParaRPr>
          </a:p>
        </p:txBody>
      </p:sp>
      <p:pic>
        <p:nvPicPr>
          <p:cNvPr id="1026" name="Picture 2">
            <a:extLst>
              <a:ext uri="{FF2B5EF4-FFF2-40B4-BE49-F238E27FC236}">
                <a16:creationId xmlns:a16="http://schemas.microsoft.com/office/drawing/2014/main" id="{DCC18C20-4378-4307-B3BC-8BF5D36F240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56138" y="4066726"/>
            <a:ext cx="3747974" cy="202907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E72B5E99-8E8D-41A2-90D4-2C69354151AD}"/>
              </a:ext>
            </a:extLst>
          </p:cNvPr>
          <p:cNvPicPr>
            <a:picLocks noChangeAspect="1"/>
          </p:cNvPicPr>
          <p:nvPr/>
        </p:nvPicPr>
        <p:blipFill>
          <a:blip r:embed="rId5"/>
          <a:stretch>
            <a:fillRect/>
          </a:stretch>
        </p:blipFill>
        <p:spPr>
          <a:xfrm>
            <a:off x="4332255" y="3620544"/>
            <a:ext cx="3524314" cy="2643235"/>
          </a:xfrm>
          <a:prstGeom prst="rect">
            <a:avLst/>
          </a:prstGeom>
        </p:spPr>
      </p:pic>
    </p:spTree>
    <p:extLst>
      <p:ext uri="{BB962C8B-B14F-4D97-AF65-F5344CB8AC3E}">
        <p14:creationId xmlns:p14="http://schemas.microsoft.com/office/powerpoint/2010/main" val="2347029780"/>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760412" y="441072"/>
            <a:ext cx="10868369" cy="990600"/>
          </a:xfrm>
        </p:spPr>
        <p:txBody>
          <a:bodyPr>
            <a:normAutofit/>
          </a:bodyPr>
          <a:lstStyle/>
          <a:p>
            <a:r>
              <a:rPr lang="en-US" altLang="en-US" sz="3600" dirty="0"/>
              <a:t>Thomasville: Victoria Place</a:t>
            </a:r>
            <a:br>
              <a:rPr lang="en-US" altLang="en-US" sz="2998" dirty="0"/>
            </a:br>
            <a:endParaRPr lang="en-US" altLang="en-US" sz="2798" dirty="0"/>
          </a:p>
        </p:txBody>
      </p:sp>
      <p:pic>
        <p:nvPicPr>
          <p:cNvPr id="69635" name="Picture 1" descr="G:\CHIP Admin Docs\401 Victoria Pl\Photos\401 VP front.JPG"/>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3739557" y="1404724"/>
            <a:ext cx="3372594" cy="2530228"/>
          </a:xfrm>
        </p:spPr>
      </p:pic>
      <p:pic>
        <p:nvPicPr>
          <p:cNvPr id="69636" name="Picture 5" descr="Thomasville 401 Victoria rehab 002 resized"/>
          <p:cNvPicPr>
            <a:picLocks noGrp="1" noChangeAspect="1" noChangeArrowheads="1"/>
          </p:cNvPicPr>
          <p:nvPr>
            <p:ph sz="half" idx="4294967295"/>
          </p:nvPr>
        </p:nvPicPr>
        <p:blipFill>
          <a:blip r:embed="rId3" cstate="print">
            <a:extLst>
              <a:ext uri="{28A0092B-C50C-407E-A947-70E740481C1C}">
                <a14:useLocalDpi xmlns:a14="http://schemas.microsoft.com/office/drawing/2010/main" val="0"/>
              </a:ext>
            </a:extLst>
          </a:blip>
          <a:srcRect/>
          <a:stretch>
            <a:fillRect/>
          </a:stretch>
        </p:blipFill>
        <p:spPr>
          <a:xfrm>
            <a:off x="7888253" y="1511749"/>
            <a:ext cx="3648958" cy="2432638"/>
          </a:xfrm>
          <a:noFill/>
        </p:spPr>
      </p:pic>
      <p:pic>
        <p:nvPicPr>
          <p:cNvPr id="3" name="Picture 2" descr="A street with houses and trees&#10;&#10;Description automatically generated with low confidence">
            <a:extLst>
              <a:ext uri="{FF2B5EF4-FFF2-40B4-BE49-F238E27FC236}">
                <a16:creationId xmlns:a16="http://schemas.microsoft.com/office/drawing/2014/main" id="{1F267D49-0197-4CF6-A9EE-A6E5A52BA18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53022" y="4012109"/>
            <a:ext cx="3372594" cy="2529446"/>
          </a:xfrm>
          <a:prstGeom prst="rect">
            <a:avLst/>
          </a:prstGeom>
        </p:spPr>
      </p:pic>
      <p:pic>
        <p:nvPicPr>
          <p:cNvPr id="5" name="Picture 4" descr="A picture containing grass, tree, outdoor, sky&#10;&#10;Description automatically generated">
            <a:extLst>
              <a:ext uri="{FF2B5EF4-FFF2-40B4-BE49-F238E27FC236}">
                <a16:creationId xmlns:a16="http://schemas.microsoft.com/office/drawing/2014/main" id="{2D25B0B8-E485-4AA2-9C9F-24EC14CFF40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637212" y="3991120"/>
            <a:ext cx="3462113" cy="2596584"/>
          </a:xfrm>
          <a:prstGeom prst="rect">
            <a:avLst/>
          </a:prstGeom>
        </p:spPr>
      </p:pic>
      <p:pic>
        <p:nvPicPr>
          <p:cNvPr id="7" name="Picture 6" descr="A picture containing text, tree, outdoor, grass&#10;&#10;Description automatically generated">
            <a:extLst>
              <a:ext uri="{FF2B5EF4-FFF2-40B4-BE49-F238E27FC236}">
                <a16:creationId xmlns:a16="http://schemas.microsoft.com/office/drawing/2014/main" id="{CB00FA11-FF22-4F38-9C66-0B7A42D6F0D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54641" y="1356130"/>
            <a:ext cx="3452392" cy="2589294"/>
          </a:xfrm>
          <a:prstGeom prst="rect">
            <a:avLst/>
          </a:prstGeom>
        </p:spPr>
      </p:pic>
    </p:spTree>
    <p:extLst>
      <p:ext uri="{BB962C8B-B14F-4D97-AF65-F5344CB8AC3E}">
        <p14:creationId xmlns:p14="http://schemas.microsoft.com/office/powerpoint/2010/main" val="2352416471"/>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821773" y="236950"/>
            <a:ext cx="6625948" cy="761604"/>
          </a:xfrm>
          <a:prstGeom prst="rect">
            <a:avLst/>
          </a:prstGeom>
          <a:noFill/>
          <a:ln w="9525">
            <a:noFill/>
            <a:miter lim="800000"/>
            <a:headEnd/>
            <a:tailEnd/>
          </a:ln>
        </p:spPr>
        <p:txBody>
          <a:bodyPr anchor="ctr"/>
          <a:lstStyle/>
          <a:p>
            <a:pPr defTabSz="914126">
              <a:defRPr/>
            </a:pPr>
            <a:endParaRPr lang="en-US" sz="2798" b="1" kern="0">
              <a:solidFill>
                <a:srgbClr val="AE462D">
                  <a:lumMod val="50000"/>
                </a:srgbClr>
              </a:solidFill>
              <a:latin typeface="Arial" panose="020B0604020202020204"/>
            </a:endParaRPr>
          </a:p>
        </p:txBody>
      </p:sp>
      <p:sp>
        <p:nvSpPr>
          <p:cNvPr id="73731" name="TextBox 9"/>
          <p:cNvSpPr txBox="1">
            <a:spLocks noChangeArrowheads="1"/>
          </p:cNvSpPr>
          <p:nvPr/>
        </p:nvSpPr>
        <p:spPr bwMode="auto">
          <a:xfrm>
            <a:off x="821773" y="762696"/>
            <a:ext cx="9490748" cy="106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000" i="1">
                <a:solidFill>
                  <a:schemeClr val="bg1"/>
                </a:solidFill>
                <a:latin typeface="Arial" panose="020B0604020202020204" pitchFamily="34" charset="0"/>
              </a:defRPr>
            </a:lvl1pPr>
            <a:lvl2pPr marL="742950" indent="-285750" eaLnBrk="0" hangingPunct="0">
              <a:defRPr sz="1000" i="1">
                <a:solidFill>
                  <a:schemeClr val="bg1"/>
                </a:solidFill>
                <a:latin typeface="Arial" panose="020B0604020202020204" pitchFamily="34" charset="0"/>
              </a:defRPr>
            </a:lvl2pPr>
            <a:lvl3pPr marL="1143000" indent="-228600" eaLnBrk="0" hangingPunct="0">
              <a:defRPr sz="1000" i="1">
                <a:solidFill>
                  <a:schemeClr val="bg1"/>
                </a:solidFill>
                <a:latin typeface="Arial" panose="020B0604020202020204" pitchFamily="34" charset="0"/>
              </a:defRPr>
            </a:lvl3pPr>
            <a:lvl4pPr marL="1600200" indent="-228600" eaLnBrk="0" hangingPunct="0">
              <a:defRPr sz="1000" i="1">
                <a:solidFill>
                  <a:schemeClr val="bg1"/>
                </a:solidFill>
                <a:latin typeface="Arial" panose="020B0604020202020204" pitchFamily="34" charset="0"/>
              </a:defRPr>
            </a:lvl4pPr>
            <a:lvl5pPr marL="2057400" indent="-228600" eaLnBrk="0" hangingPunct="0">
              <a:defRPr sz="1000" i="1">
                <a:solidFill>
                  <a:schemeClr val="bg1"/>
                </a:solidFill>
                <a:latin typeface="Arial" panose="020B0604020202020204" pitchFamily="34" charset="0"/>
              </a:defRPr>
            </a:lvl5pPr>
            <a:lvl6pPr marL="2514600" indent="-228600" algn="ctr" eaLnBrk="0" fontAlgn="base" hangingPunct="0">
              <a:spcBef>
                <a:spcPct val="0"/>
              </a:spcBef>
              <a:spcAft>
                <a:spcPct val="0"/>
              </a:spcAft>
              <a:defRPr sz="1000" i="1">
                <a:solidFill>
                  <a:schemeClr val="bg1"/>
                </a:solidFill>
                <a:latin typeface="Arial" panose="020B0604020202020204" pitchFamily="34" charset="0"/>
              </a:defRPr>
            </a:lvl6pPr>
            <a:lvl7pPr marL="2971800" indent="-228600" algn="ctr" eaLnBrk="0" fontAlgn="base" hangingPunct="0">
              <a:spcBef>
                <a:spcPct val="0"/>
              </a:spcBef>
              <a:spcAft>
                <a:spcPct val="0"/>
              </a:spcAft>
              <a:defRPr sz="1000" i="1">
                <a:solidFill>
                  <a:schemeClr val="bg1"/>
                </a:solidFill>
                <a:latin typeface="Arial" panose="020B0604020202020204" pitchFamily="34" charset="0"/>
              </a:defRPr>
            </a:lvl7pPr>
            <a:lvl8pPr marL="3429000" indent="-228600" algn="ctr" eaLnBrk="0" fontAlgn="base" hangingPunct="0">
              <a:spcBef>
                <a:spcPct val="0"/>
              </a:spcBef>
              <a:spcAft>
                <a:spcPct val="0"/>
              </a:spcAft>
              <a:defRPr sz="1000" i="1">
                <a:solidFill>
                  <a:schemeClr val="bg1"/>
                </a:solidFill>
                <a:latin typeface="Arial" panose="020B0604020202020204" pitchFamily="34" charset="0"/>
              </a:defRPr>
            </a:lvl8pPr>
            <a:lvl9pPr marL="3886200" indent="-228600" algn="ctr" eaLnBrk="0" fontAlgn="base" hangingPunct="0">
              <a:spcBef>
                <a:spcPct val="0"/>
              </a:spcBef>
              <a:spcAft>
                <a:spcPct val="0"/>
              </a:spcAft>
              <a:defRPr sz="1000" i="1">
                <a:solidFill>
                  <a:schemeClr val="bg1"/>
                </a:solidFill>
                <a:latin typeface="Arial" panose="020B0604020202020204" pitchFamily="34" charset="0"/>
              </a:defRPr>
            </a:lvl9pPr>
          </a:lstStyle>
          <a:p>
            <a:pPr defTabSz="914126" eaLnBrk="1" hangingPunct="1"/>
            <a:r>
              <a:rPr lang="en-US" altLang="en-US" sz="2698" b="1" i="0" dirty="0">
                <a:solidFill>
                  <a:schemeClr val="tx1"/>
                </a:solidFill>
              </a:rPr>
              <a:t>The former Macon Homes—now Bartlett’s Crossing</a:t>
            </a:r>
          </a:p>
          <a:p>
            <a:pPr defTabSz="914126" eaLnBrk="1" hangingPunct="1"/>
            <a:endParaRPr lang="en-US" altLang="en-US" sz="1799" dirty="0">
              <a:solidFill>
                <a:srgbClr val="000000"/>
              </a:solidFill>
            </a:endParaRPr>
          </a:p>
          <a:p>
            <a:pPr defTabSz="914126" eaLnBrk="1" hangingPunct="1"/>
            <a:endParaRPr lang="en-US" altLang="en-US" sz="1799" dirty="0">
              <a:solidFill>
                <a:srgbClr val="000000"/>
              </a:solidFill>
            </a:endParaRPr>
          </a:p>
        </p:txBody>
      </p:sp>
      <p:pic>
        <p:nvPicPr>
          <p:cNvPr id="73732" name="Picture 6" descr="Macon Homes Bartlett Crossing befor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2388" y="2028457"/>
            <a:ext cx="5700875" cy="3798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34" name="Picture 6" descr="Macon Bartlett Homes street view--reduced for pp.JPG"/>
          <p:cNvPicPr>
            <a:picLocks noChangeAspect="1"/>
          </p:cNvPicPr>
          <p:nvPr/>
        </p:nvPicPr>
        <p:blipFill rotWithShape="1">
          <a:blip r:embed="rId3">
            <a:extLst>
              <a:ext uri="{28A0092B-C50C-407E-A947-70E740481C1C}">
                <a14:useLocalDpi xmlns:a14="http://schemas.microsoft.com/office/drawing/2010/main" val="0"/>
              </a:ext>
            </a:extLst>
          </a:blip>
          <a:srcRect r="3585" b="12859"/>
          <a:stretch/>
        </p:blipFill>
        <p:spPr bwMode="auto">
          <a:xfrm>
            <a:off x="6363904" y="2028457"/>
            <a:ext cx="5553844" cy="3798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392613"/>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City of Washington - Rusher Street</a:t>
            </a:r>
          </a:p>
        </p:txBody>
      </p:sp>
      <p:pic>
        <p:nvPicPr>
          <p:cNvPr id="4" name="Content Placeholder 3"/>
          <p:cNvPicPr>
            <a:picLocks noGrp="1" noChangeAspect="1"/>
          </p:cNvPicPr>
          <p:nvPr>
            <p:ph sz="quarter" idx="1"/>
          </p:nvPr>
        </p:nvPicPr>
        <p:blipFill>
          <a:blip r:embed="rId2"/>
          <a:stretch>
            <a:fillRect/>
          </a:stretch>
        </p:blipFill>
        <p:spPr>
          <a:xfrm>
            <a:off x="454077" y="1248491"/>
            <a:ext cx="2895144" cy="2180509"/>
          </a:xfrm>
          <a:prstGeom prst="rect">
            <a:avLst/>
          </a:prstGeom>
        </p:spPr>
      </p:pic>
      <p:pic>
        <p:nvPicPr>
          <p:cNvPr id="5" name="Content Placeholder 3"/>
          <p:cNvPicPr>
            <a:picLocks noChangeAspect="1"/>
          </p:cNvPicPr>
          <p:nvPr/>
        </p:nvPicPr>
        <p:blipFill>
          <a:blip r:embed="rId3"/>
          <a:stretch>
            <a:fillRect/>
          </a:stretch>
        </p:blipFill>
        <p:spPr>
          <a:xfrm>
            <a:off x="454077" y="3657600"/>
            <a:ext cx="2688401" cy="2849705"/>
          </a:xfrm>
          <a:prstGeom prst="rect">
            <a:avLst/>
          </a:prstGeom>
        </p:spPr>
      </p:pic>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3710411" y="3772229"/>
            <a:ext cx="3659167" cy="2744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descr="G:\100_4434.JPG"/>
          <p:cNvPicPr>
            <a:picLocks noChangeAspect="1" noChangeArrowheads="1"/>
          </p:cNvPicPr>
          <p:nvPr/>
        </p:nvPicPr>
        <p:blipFill rotWithShape="1">
          <a:blip r:embed="rId5" cstate="email">
            <a:extLst>
              <a:ext uri="{28A0092B-C50C-407E-A947-70E740481C1C}">
                <a14:useLocalDpi xmlns:a14="http://schemas.microsoft.com/office/drawing/2010/main" val="0"/>
              </a:ext>
            </a:extLst>
          </a:blip>
          <a:srcRect l="26839" t="-1413" r="-1400" b="1413"/>
          <a:stretch/>
        </p:blipFill>
        <p:spPr bwMode="auto">
          <a:xfrm>
            <a:off x="9675812" y="1248491"/>
            <a:ext cx="2187402" cy="2180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descr="G:\100_4446.JPG"/>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7770812" y="3862488"/>
            <a:ext cx="3430937" cy="2563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a:xfrm>
            <a:off x="3746231" y="1219200"/>
            <a:ext cx="3404038" cy="2553029"/>
          </a:xfrm>
          <a:prstGeom prst="rect">
            <a:avLst/>
          </a:prstGeom>
          <a:noFill/>
        </p:spPr>
      </p:pic>
      <p:pic>
        <p:nvPicPr>
          <p:cNvPr id="10" name="Picture 1"/>
          <p:cNvPicPr>
            <a:picLocks noChangeAspect="1" noChangeArrowheads="1"/>
          </p:cNvPicPr>
          <p:nvPr/>
        </p:nvPicPr>
        <p:blipFill rotWithShape="1">
          <a:blip r:embed="rId8" cstate="email">
            <a:extLst>
              <a:ext uri="{28A0092B-C50C-407E-A947-70E740481C1C}">
                <a14:useLocalDpi xmlns:a14="http://schemas.microsoft.com/office/drawing/2010/main" val="0"/>
              </a:ext>
            </a:extLst>
          </a:blip>
          <a:srcRect b="8909"/>
          <a:stretch/>
        </p:blipFill>
        <p:spPr bwMode="auto">
          <a:xfrm>
            <a:off x="6892057" y="1219200"/>
            <a:ext cx="3163526"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extLst>
      <p:ext uri="{BB962C8B-B14F-4D97-AF65-F5344CB8AC3E}">
        <p14:creationId xmlns:p14="http://schemas.microsoft.com/office/powerpoint/2010/main" val="715405976"/>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881268" y="533400"/>
            <a:ext cx="10868369" cy="990600"/>
          </a:xfrm>
        </p:spPr>
        <p:txBody>
          <a:bodyPr>
            <a:normAutofit/>
          </a:bodyPr>
          <a:lstStyle/>
          <a:p>
            <a:r>
              <a:rPr lang="en-US" sz="3600" dirty="0"/>
              <a:t>For more info:</a:t>
            </a:r>
            <a:endParaRPr lang="en-US" sz="2400" dirty="0"/>
          </a:p>
        </p:txBody>
      </p:sp>
      <p:sp>
        <p:nvSpPr>
          <p:cNvPr id="72707" name="Rectangle 3"/>
          <p:cNvSpPr>
            <a:spLocks noGrp="1" noChangeArrowheads="1"/>
          </p:cNvSpPr>
          <p:nvPr>
            <p:ph idx="1"/>
          </p:nvPr>
        </p:nvSpPr>
        <p:spPr>
          <a:xfrm>
            <a:off x="915513" y="1981577"/>
            <a:ext cx="10053162" cy="4037548"/>
          </a:xfrm>
        </p:spPr>
        <p:txBody>
          <a:bodyPr/>
          <a:lstStyle/>
          <a:p>
            <a:pPr>
              <a:lnSpc>
                <a:spcPct val="80000"/>
              </a:lnSpc>
              <a:buFontTx/>
              <a:buNone/>
              <a:defRPr/>
            </a:pPr>
            <a:r>
              <a:rPr lang="en-US" sz="5398"/>
              <a:t>Revitalization Area Strategies, contact:</a:t>
            </a:r>
          </a:p>
          <a:p>
            <a:pPr marL="365650" lvl="1" indent="0">
              <a:lnSpc>
                <a:spcPct val="80000"/>
              </a:lnSpc>
              <a:buNone/>
              <a:defRPr/>
            </a:pPr>
            <a:r>
              <a:rPr lang="en-US" sz="5398"/>
              <a:t>Glenn Misner(404) 679-3138</a:t>
            </a:r>
          </a:p>
          <a:p>
            <a:pPr lvl="1">
              <a:lnSpc>
                <a:spcPct val="80000"/>
              </a:lnSpc>
              <a:buFont typeface="Arial" charset="0"/>
              <a:buNone/>
              <a:defRPr/>
            </a:pPr>
            <a:r>
              <a:rPr lang="en-US" sz="5398"/>
              <a:t>	</a:t>
            </a:r>
            <a:r>
              <a:rPr lang="en-US" sz="5398">
                <a:hlinkClick r:id="rId2"/>
              </a:rPr>
              <a:t>glenn.misner@dca.ga.gov</a:t>
            </a:r>
            <a:endParaRPr lang="en-US" sz="5398"/>
          </a:p>
          <a:p>
            <a:pPr>
              <a:lnSpc>
                <a:spcPct val="80000"/>
              </a:lnSpc>
              <a:buFontTx/>
              <a:buNone/>
              <a:defRPr/>
            </a:pPr>
            <a:endParaRPr lang="en-US" sz="2399"/>
          </a:p>
          <a:p>
            <a:pPr>
              <a:lnSpc>
                <a:spcPct val="80000"/>
              </a:lnSpc>
              <a:defRPr/>
            </a:pPr>
            <a:endParaRPr lang="en-US" sz="2399"/>
          </a:p>
          <a:p>
            <a:pPr>
              <a:lnSpc>
                <a:spcPct val="80000"/>
              </a:lnSpc>
              <a:buFontTx/>
              <a:buNone/>
              <a:defRPr/>
            </a:pPr>
            <a:endParaRPr lang="en-US" sz="2399"/>
          </a:p>
          <a:p>
            <a:pPr>
              <a:lnSpc>
                <a:spcPct val="80000"/>
              </a:lnSpc>
              <a:buFontTx/>
              <a:buNone/>
              <a:defRPr/>
            </a:pPr>
            <a:endParaRPr lang="en-US" sz="1899" u="sng">
              <a:solidFill>
                <a:schemeClr val="accent1">
                  <a:lumMod val="50000"/>
                </a:schemeClr>
              </a:solidFill>
            </a:endParaRPr>
          </a:p>
          <a:p>
            <a:pPr lvl="1">
              <a:lnSpc>
                <a:spcPct val="80000"/>
              </a:lnSpc>
              <a:buFont typeface="Arial" charset="0"/>
              <a:buNone/>
              <a:defRPr/>
            </a:pPr>
            <a:endParaRPr lang="en-US" sz="1899"/>
          </a:p>
          <a:p>
            <a:pPr lvl="1">
              <a:lnSpc>
                <a:spcPct val="80000"/>
              </a:lnSpc>
              <a:buFont typeface="Arial" charset="0"/>
              <a:buNone/>
              <a:defRPr/>
            </a:pPr>
            <a:endParaRPr lang="en-US" sz="2099"/>
          </a:p>
        </p:txBody>
      </p:sp>
    </p:spTree>
    <p:extLst>
      <p:ext uri="{BB962C8B-B14F-4D97-AF65-F5344CB8AC3E}">
        <p14:creationId xmlns:p14="http://schemas.microsoft.com/office/powerpoint/2010/main" val="1194637035"/>
      </p:ext>
    </p:extLst>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598612" y="1981200"/>
            <a:ext cx="8151277" cy="2199702"/>
          </a:xfrm>
        </p:spPr>
        <p:txBody>
          <a:bodyPr>
            <a:normAutofit/>
          </a:bodyPr>
          <a:lstStyle/>
          <a:p>
            <a:pPr algn="ctr"/>
            <a:r>
              <a:rPr lang="en-US" sz="9597"/>
              <a:t>Questions?</a:t>
            </a:r>
          </a:p>
        </p:txBody>
      </p:sp>
    </p:spTree>
    <p:extLst>
      <p:ext uri="{BB962C8B-B14F-4D97-AF65-F5344CB8AC3E}">
        <p14:creationId xmlns:p14="http://schemas.microsoft.com/office/powerpoint/2010/main" val="772272728"/>
      </p:ext>
    </p:extLst>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1_Office Theme">
  <a:themeElements>
    <a:clrScheme name="DCA - GRA Colors">
      <a:dk1>
        <a:srgbClr val="000000"/>
      </a:dk1>
      <a:lt1>
        <a:srgbClr val="FFFFFF"/>
      </a:lt1>
      <a:dk2>
        <a:srgbClr val="000000"/>
      </a:dk2>
      <a:lt2>
        <a:srgbClr val="E9E3DC"/>
      </a:lt2>
      <a:accent1>
        <a:srgbClr val="8DC63F"/>
      </a:accent1>
      <a:accent2>
        <a:srgbClr val="D5E04E"/>
      </a:accent2>
      <a:accent3>
        <a:srgbClr val="C2DFEF"/>
      </a:accent3>
      <a:accent4>
        <a:srgbClr val="AE462D"/>
      </a:accent4>
      <a:accent5>
        <a:srgbClr val="E9E3DC"/>
      </a:accent5>
      <a:accent6>
        <a:srgbClr val="8A7967"/>
      </a:accent6>
      <a:hlink>
        <a:srgbClr val="AE462D"/>
      </a:hlink>
      <a:folHlink>
        <a:srgbClr val="8A796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CA PPT Template (Standard) 5.17.23  -  Read-Only" id="{17D19A3F-E8FB-4649-90D0-9A1DB1164EF8}" vid="{80424BBA-C270-40FB-B7EE-1FA37524D1AD}"/>
    </a:ext>
  </a:extLst>
</a:theme>
</file>

<file path=ppt/theme/theme2.xml><?xml version="1.0" encoding="utf-8"?>
<a:theme xmlns:a="http://schemas.openxmlformats.org/drawingml/2006/main" name="Office Theme">
  <a:themeElements>
    <a:clrScheme name="Currency">
      <a:dk1>
        <a:sysClr val="windowText" lastClr="000000"/>
      </a:dk1>
      <a:lt1>
        <a:sysClr val="window" lastClr="FFFFFF"/>
      </a:lt1>
      <a:dk2>
        <a:srgbClr val="626817"/>
      </a:dk2>
      <a:lt2>
        <a:srgbClr val="DEE58D"/>
      </a:lt2>
      <a:accent1>
        <a:srgbClr val="F37B20"/>
      </a:accent1>
      <a:accent2>
        <a:srgbClr val="FAAF40"/>
      </a:accent2>
      <a:accent3>
        <a:srgbClr val="A8B228"/>
      </a:accent3>
      <a:accent4>
        <a:srgbClr val="DBC91F"/>
      </a:accent4>
      <a:accent5>
        <a:srgbClr val="828A1E"/>
      </a:accent5>
      <a:accent6>
        <a:srgbClr val="B8AD86"/>
      </a:accent6>
      <a:hlink>
        <a:srgbClr val="FAAF40"/>
      </a:hlink>
      <a:folHlink>
        <a:srgbClr val="A8B228"/>
      </a:folHlink>
    </a:clrScheme>
    <a:fontScheme name="Constantia">
      <a:majorFont>
        <a:latin typeface="Constant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nstant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Currency">
      <a:fillStyleLst>
        <a:solidFill>
          <a:schemeClr val="phClr"/>
        </a:solidFill>
        <a:gradFill rotWithShape="1">
          <a:gsLst>
            <a:gs pos="0">
              <a:schemeClr val="phClr">
                <a:tint val="100000"/>
                <a:shade val="100000"/>
                <a:satMod val="100000"/>
                <a:lumMod val="95000"/>
              </a:schemeClr>
            </a:gs>
            <a:gs pos="100000">
              <a:schemeClr val="phClr">
                <a:tint val="61000"/>
                <a:alpha val="100000"/>
                <a:satMod val="200000"/>
              </a:schemeClr>
            </a:gs>
          </a:gsLst>
          <a:lin ang="18900000" scaled="0"/>
        </a:gradFill>
        <a:gradFill rotWithShape="1">
          <a:gsLst>
            <a:gs pos="0">
              <a:schemeClr val="phClr">
                <a:shade val="100000"/>
                <a:lumMod val="95000"/>
              </a:schemeClr>
            </a:gs>
            <a:gs pos="100000">
              <a:schemeClr val="phClr">
                <a:tint val="90000"/>
                <a:alpha val="100000"/>
                <a:satMod val="200000"/>
              </a:schemeClr>
            </a:gs>
          </a:gsLst>
          <a:lin ang="18900000" scaled="0"/>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50800" dist="12700" dir="13500000" algn="tl" rotWithShape="0">
              <a:srgbClr val="000000">
                <a:alpha val="40000"/>
              </a:srgbClr>
            </a:outerShdw>
          </a:effectLst>
        </a:effectStyle>
        <a:effectStyle>
          <a:effectLst>
            <a:outerShdw blurRad="50800" dist="12700" dir="13500000" algn="tl" rotWithShape="0">
              <a:srgbClr val="000000">
                <a:alpha val="40000"/>
              </a:srgbClr>
            </a:outerShdw>
          </a:effectLst>
        </a:effectStyle>
        <a:effectStyle>
          <a:effectLst>
            <a:outerShdw blurRad="50800" dist="12700" dir="13500000" algn="tl"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100000"/>
                <a:satMod val="100000"/>
                <a:lumMod val="160000"/>
              </a:schemeClr>
            </a:gs>
            <a:gs pos="45000">
              <a:schemeClr val="phClr">
                <a:lumMod val="85000"/>
                <a:lumOff val="15000"/>
              </a:schemeClr>
            </a:gs>
            <a:gs pos="100000">
              <a:schemeClr val="phClr">
                <a:shade val="100000"/>
                <a:satMod val="100000"/>
                <a:lumMod val="80000"/>
              </a:schemeClr>
            </a:gs>
          </a:gsLst>
          <a:lin ang="8100000" scaled="0"/>
        </a:gradFill>
        <a:gradFill rotWithShape="1">
          <a:gsLst>
            <a:gs pos="0">
              <a:schemeClr val="phClr">
                <a:tint val="100000"/>
                <a:satMod val="100000"/>
                <a:lumMod val="160000"/>
              </a:schemeClr>
            </a:gs>
            <a:gs pos="28000">
              <a:schemeClr val="phClr">
                <a:shade val="100000"/>
                <a:satMod val="100000"/>
                <a:lumMod val="160000"/>
              </a:schemeClr>
            </a:gs>
            <a:gs pos="100000">
              <a:schemeClr val="phClr">
                <a:shade val="100000"/>
                <a:satMod val="100000"/>
                <a:lumMod val="95000"/>
              </a:schemeClr>
            </a:gs>
          </a:gsLst>
          <a:lin ang="18900000" scaled="0"/>
        </a:gradFill>
      </a:bgFillStyleLst>
    </a:fmtScheme>
  </a:themeElements>
  <a:objectDefaults>
    <a:spDef>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0795"/>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nSpc>
            <a:spcPct val="90000"/>
          </a:lnSpc>
          <a:defRPr sz="2400"/>
        </a:defPPr>
      </a:lstStyle>
    </a:txDef>
  </a:objectDefaults>
  <a:extraClrSchemeLst/>
</a:theme>
</file>

<file path=ppt/theme/theme3.xml><?xml version="1.0" encoding="utf-8"?>
<a:theme xmlns:a="http://schemas.openxmlformats.org/drawingml/2006/main" name="Office Theme">
  <a:themeElements>
    <a:clrScheme name="Currency">
      <a:dk1>
        <a:sysClr val="windowText" lastClr="000000"/>
      </a:dk1>
      <a:lt1>
        <a:sysClr val="window" lastClr="FFFFFF"/>
      </a:lt1>
      <a:dk2>
        <a:srgbClr val="626817"/>
      </a:dk2>
      <a:lt2>
        <a:srgbClr val="DEE58D"/>
      </a:lt2>
      <a:accent1>
        <a:srgbClr val="F37B20"/>
      </a:accent1>
      <a:accent2>
        <a:srgbClr val="FAAF40"/>
      </a:accent2>
      <a:accent3>
        <a:srgbClr val="A8B228"/>
      </a:accent3>
      <a:accent4>
        <a:srgbClr val="DBC91F"/>
      </a:accent4>
      <a:accent5>
        <a:srgbClr val="828A1E"/>
      </a:accent5>
      <a:accent6>
        <a:srgbClr val="B8AD86"/>
      </a:accent6>
      <a:hlink>
        <a:srgbClr val="FAAF40"/>
      </a:hlink>
      <a:folHlink>
        <a:srgbClr val="A8B228"/>
      </a:folHlink>
    </a:clrScheme>
    <a:fontScheme name="Constantia">
      <a:majorFont>
        <a:latin typeface="Constant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nstant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Currency">
      <a:fillStyleLst>
        <a:solidFill>
          <a:schemeClr val="phClr"/>
        </a:solidFill>
        <a:gradFill rotWithShape="1">
          <a:gsLst>
            <a:gs pos="0">
              <a:schemeClr val="phClr">
                <a:tint val="100000"/>
                <a:shade val="100000"/>
                <a:satMod val="100000"/>
                <a:lumMod val="95000"/>
              </a:schemeClr>
            </a:gs>
            <a:gs pos="100000">
              <a:schemeClr val="phClr">
                <a:tint val="61000"/>
                <a:alpha val="100000"/>
                <a:satMod val="200000"/>
              </a:schemeClr>
            </a:gs>
          </a:gsLst>
          <a:lin ang="18900000" scaled="0"/>
        </a:gradFill>
        <a:gradFill rotWithShape="1">
          <a:gsLst>
            <a:gs pos="0">
              <a:schemeClr val="phClr">
                <a:shade val="100000"/>
                <a:lumMod val="95000"/>
              </a:schemeClr>
            </a:gs>
            <a:gs pos="100000">
              <a:schemeClr val="phClr">
                <a:tint val="90000"/>
                <a:alpha val="100000"/>
                <a:satMod val="200000"/>
              </a:schemeClr>
            </a:gs>
          </a:gsLst>
          <a:lin ang="18900000" scaled="0"/>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50800" dist="12700" dir="13500000" algn="tl" rotWithShape="0">
              <a:srgbClr val="000000">
                <a:alpha val="40000"/>
              </a:srgbClr>
            </a:outerShdw>
          </a:effectLst>
        </a:effectStyle>
        <a:effectStyle>
          <a:effectLst>
            <a:outerShdw blurRad="50800" dist="12700" dir="13500000" algn="tl" rotWithShape="0">
              <a:srgbClr val="000000">
                <a:alpha val="40000"/>
              </a:srgbClr>
            </a:outerShdw>
          </a:effectLst>
        </a:effectStyle>
        <a:effectStyle>
          <a:effectLst>
            <a:outerShdw blurRad="50800" dist="12700" dir="13500000" algn="tl"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100000"/>
                <a:satMod val="100000"/>
                <a:lumMod val="160000"/>
              </a:schemeClr>
            </a:gs>
            <a:gs pos="45000">
              <a:schemeClr val="phClr">
                <a:lumMod val="85000"/>
                <a:lumOff val="15000"/>
              </a:schemeClr>
            </a:gs>
            <a:gs pos="100000">
              <a:schemeClr val="phClr">
                <a:shade val="100000"/>
                <a:satMod val="100000"/>
                <a:lumMod val="80000"/>
              </a:schemeClr>
            </a:gs>
          </a:gsLst>
          <a:lin ang="8100000" scaled="0"/>
        </a:gradFill>
        <a:gradFill rotWithShape="1">
          <a:gsLst>
            <a:gs pos="0">
              <a:schemeClr val="phClr">
                <a:tint val="100000"/>
                <a:satMod val="100000"/>
                <a:lumMod val="160000"/>
              </a:schemeClr>
            </a:gs>
            <a:gs pos="28000">
              <a:schemeClr val="phClr">
                <a:shade val="100000"/>
                <a:satMod val="100000"/>
                <a:lumMod val="160000"/>
              </a:schemeClr>
            </a:gs>
            <a:gs pos="100000">
              <a:schemeClr val="phClr">
                <a:shade val="100000"/>
                <a:satMod val="100000"/>
                <a:lumMod val="95000"/>
              </a:schemeClr>
            </a:gs>
          </a:gsLst>
          <a:lin ang="18900000" scaled="0"/>
        </a:gradFill>
      </a:bgFillStyleLst>
    </a:fmtScheme>
  </a:themeElements>
  <a:objectDefaults>
    <a:spDef>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0795"/>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nSpc>
            <a:spcPct val="90000"/>
          </a:lnSpc>
          <a:defRPr sz="2400"/>
        </a:defPPr>
      </a:lst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A0C4878374F59429924A53EC6A1971F" ma:contentTypeVersion="9" ma:contentTypeDescription="Create a new document." ma:contentTypeScope="" ma:versionID="b14e077e6992e2bcea656de799d320cc">
  <xsd:schema xmlns:xsd="http://www.w3.org/2001/XMLSchema" xmlns:xs="http://www.w3.org/2001/XMLSchema" xmlns:p="http://schemas.microsoft.com/office/2006/metadata/properties" xmlns:ns2="c9637c14-bb27-4e6f-93e8-ce3de48661c9" xmlns:ns3="431100d4-4470-42c1-96bc-46686c1829ae" targetNamespace="http://schemas.microsoft.com/office/2006/metadata/properties" ma:root="true" ma:fieldsID="e1ade41d5a4c92538cc9a4da9b4cdace" ns2:_="" ns3:_="">
    <xsd:import namespace="c9637c14-bb27-4e6f-93e8-ce3de48661c9"/>
    <xsd:import namespace="431100d4-4470-42c1-96bc-46686c1829a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9637c14-bb27-4e6f-93e8-ce3de48661c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5e84caa5-4932-4209-ae5a-cc2c42c6674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31100d4-4470-42c1-96bc-46686c1829ae"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9e4df687-44af-4f4f-83ce-cc549dc79046}" ma:internalName="TaxCatchAll" ma:showField="CatchAllData" ma:web="431100d4-4470-42c1-96bc-46686c1829a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documentManagement>
    <lcf76f155ced4ddcb4097134ff3c332f xmlns="c9637c14-bb27-4e6f-93e8-ce3de48661c9">
      <Terms xmlns="http://schemas.microsoft.com/office/infopath/2007/PartnerControls"/>
    </lcf76f155ced4ddcb4097134ff3c332f>
    <TaxCatchAll xmlns="431100d4-4470-42c1-96bc-46686c1829ae" xsi:nil="true"/>
  </documentManagement>
</p:properties>
</file>

<file path=customXml/itemProps1.xml><?xml version="1.0" encoding="utf-8"?>
<ds:datastoreItem xmlns:ds="http://schemas.openxmlformats.org/officeDocument/2006/customXml" ds:itemID="{EF8CBD8F-1904-4D3D-A0B4-15168C6EFF05}">
  <ds:schemaRefs>
    <ds:schemaRef ds:uri="http://schemas.microsoft.com/sharepoint/v3/contenttype/forms"/>
  </ds:schemaRefs>
</ds:datastoreItem>
</file>

<file path=customXml/itemProps2.xml><?xml version="1.0" encoding="utf-8"?>
<ds:datastoreItem xmlns:ds="http://schemas.openxmlformats.org/officeDocument/2006/customXml" ds:itemID="{536FC0F4-BA35-46C1-8BD5-4040E66D4E74}">
  <ds:schemaRefs>
    <ds:schemaRef ds:uri="431100d4-4470-42c1-96bc-46686c1829ae"/>
    <ds:schemaRef ds:uri="c9637c14-bb27-4e6f-93e8-ce3de48661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BB63BCE5-02AC-471F-B466-EDA6574502DD}">
  <ds:schemaRefs>
    <ds:schemaRef ds:uri="http://www.w3.org/XML/1998/namespace"/>
    <ds:schemaRef ds:uri="http://schemas.openxmlformats.org/package/2006/metadata/core-properties"/>
    <ds:schemaRef ds:uri="http://purl.org/dc/elements/1.1/"/>
    <ds:schemaRef ds:uri="http://purl.org/dc/dcmitype/"/>
    <ds:schemaRef ds:uri="http://schemas.microsoft.com/office/2006/documentManagement/types"/>
    <ds:schemaRef ds:uri="c9637c14-bb27-4e6f-93e8-ce3de48661c9"/>
    <ds:schemaRef ds:uri="http://schemas.microsoft.com/office/2006/metadata/properties"/>
    <ds:schemaRef ds:uri="431100d4-4470-42c1-96bc-46686c1829ae"/>
    <ds:schemaRef ds:uri="http://schemas.microsoft.com/office/infopath/2007/PartnerControls"/>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0</TotalTime>
  <Words>2404</Words>
  <Application>Microsoft Office PowerPoint</Application>
  <PresentationFormat>Custom</PresentationFormat>
  <Paragraphs>299</Paragraphs>
  <Slides>41</Slides>
  <Notes>3</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1_Office Theme</vt:lpstr>
      <vt:lpstr>PowerPoint Presentation</vt:lpstr>
      <vt:lpstr>PowerPoint Presentation</vt:lpstr>
      <vt:lpstr>Revitalization Area Strategies  RAS designation is for 3 years Successful applicants are rewarded for local efforts demonstrating:</vt:lpstr>
      <vt:lpstr>Revitalization Area Strategies</vt:lpstr>
      <vt:lpstr>Revitalization Area Strategies</vt:lpstr>
      <vt:lpstr>To Access the RAS Application in GrAAM:</vt:lpstr>
      <vt:lpstr>Active RAS Communities that do not apply for CDBG </vt:lpstr>
      <vt:lpstr>CDBG Revitalization Area Strategies</vt:lpstr>
      <vt:lpstr>Threshold – 5 Points</vt:lpstr>
      <vt:lpstr>    </vt:lpstr>
      <vt:lpstr>    </vt:lpstr>
      <vt:lpstr>Threshold – 5 Points </vt:lpstr>
      <vt:lpstr>Threshold – 5 Points </vt:lpstr>
      <vt:lpstr>Threshold – 5 Points </vt:lpstr>
      <vt:lpstr>Threshold – 5 Points</vt:lpstr>
      <vt:lpstr>Threshold – 5 points</vt:lpstr>
      <vt:lpstr>Threshold – 5 points</vt:lpstr>
      <vt:lpstr>Threshold – 5 points</vt:lpstr>
      <vt:lpstr>Threshold – 5 points</vt:lpstr>
      <vt:lpstr>Threshold – 5 points</vt:lpstr>
      <vt:lpstr>Threshold – 5 points</vt:lpstr>
      <vt:lpstr>Threshold – 5 points</vt:lpstr>
      <vt:lpstr>Local Redevelopment Tools – Up to 5 points</vt:lpstr>
      <vt:lpstr>Local Redevelopment Tools – Up to 5 points</vt:lpstr>
      <vt:lpstr>Local Redevelopment Tools – Up to 5 points</vt:lpstr>
      <vt:lpstr>Investment Partnerships – Up to 5 points</vt:lpstr>
      <vt:lpstr>Investment Partnerships – Up to 5 points</vt:lpstr>
      <vt:lpstr>PowerPoint Presentation</vt:lpstr>
      <vt:lpstr>Investment Partnerships – Up to 5 points</vt:lpstr>
      <vt:lpstr>Collaboration – Up to 5 points</vt:lpstr>
      <vt:lpstr>Collaboration – Up to 5 points</vt:lpstr>
      <vt:lpstr>Collaboration – Up to 5 points</vt:lpstr>
      <vt:lpstr>Specific Documentation</vt:lpstr>
      <vt:lpstr>RAS Rewards:</vt:lpstr>
      <vt:lpstr>RAS Application Submission:</vt:lpstr>
      <vt:lpstr>Results…………</vt:lpstr>
      <vt:lpstr>Thomasville: Victoria Place </vt:lpstr>
      <vt:lpstr>PowerPoint Presentation</vt:lpstr>
      <vt:lpstr>City of Washington - Rusher Street</vt:lpstr>
      <vt:lpstr>For more info:</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revision>2</cp:revision>
  <dcterms:created xsi:type="dcterms:W3CDTF">2013-10-02T09:06:46Z</dcterms:created>
  <dcterms:modified xsi:type="dcterms:W3CDTF">2026-09-25T16:54:50Z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TC028952639991</vt:lpwstr>
  </property>
  <property fmtid="{D5CDD505-2E9C-101B-9397-08002B2CF9AE}" pid="3" name="ContentTypeId">
    <vt:lpwstr>0x010100FA0C4878374F59429924A53EC6A1971F</vt:lpwstr>
  </property>
  <property fmtid="{D5CDD505-2E9C-101B-9397-08002B2CF9AE}" pid="4" name="MediaServiceImageTags">
    <vt:lpwstr/>
  </property>
</Properties>
</file>