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4" r:id="rId6"/>
    <p:sldMasterId id="2147483688" r:id="rId7"/>
    <p:sldMasterId id="2147483780" r:id="rId8"/>
    <p:sldMasterId id="2147483820" r:id="rId9"/>
    <p:sldMasterId id="2147483822" r:id="rId10"/>
    <p:sldMasterId id="2147483830" r:id="rId11"/>
    <p:sldMasterId id="2147483886" r:id="rId12"/>
    <p:sldMasterId id="2147483894" r:id="rId13"/>
  </p:sldMasterIdLst>
  <p:notesMasterIdLst>
    <p:notesMasterId r:id="rId89"/>
  </p:notesMasterIdLst>
  <p:handoutMasterIdLst>
    <p:handoutMasterId r:id="rId90"/>
  </p:handoutMasterIdLst>
  <p:sldIdLst>
    <p:sldId id="440" r:id="rId14"/>
    <p:sldId id="445" r:id="rId15"/>
    <p:sldId id="447" r:id="rId16"/>
    <p:sldId id="361" r:id="rId17"/>
    <p:sldId id="362" r:id="rId18"/>
    <p:sldId id="436" r:id="rId19"/>
    <p:sldId id="363" r:id="rId20"/>
    <p:sldId id="434" r:id="rId21"/>
    <p:sldId id="364" r:id="rId22"/>
    <p:sldId id="365" r:id="rId23"/>
    <p:sldId id="366" r:id="rId24"/>
    <p:sldId id="367"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449" r:id="rId53"/>
    <p:sldId id="450" r:id="rId54"/>
    <p:sldId id="451" r:id="rId55"/>
    <p:sldId id="452" r:id="rId56"/>
    <p:sldId id="453" r:id="rId57"/>
    <p:sldId id="395" r:id="rId58"/>
    <p:sldId id="448" r:id="rId59"/>
    <p:sldId id="397" r:id="rId60"/>
    <p:sldId id="398" r:id="rId61"/>
    <p:sldId id="399" r:id="rId62"/>
    <p:sldId id="400" r:id="rId63"/>
    <p:sldId id="401" r:id="rId64"/>
    <p:sldId id="396"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54" r:id="rId85"/>
    <p:sldId id="446" r:id="rId86"/>
    <p:sldId id="438" r:id="rId87"/>
    <p:sldId id="441" r:id="rId88"/>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3D7"/>
    <a:srgbClr val="4A7EBB"/>
    <a:srgbClr val="376092"/>
    <a:srgbClr val="8A7967"/>
    <a:srgbClr val="EBDDC3"/>
    <a:srgbClr val="ADDB7B"/>
    <a:srgbClr val="5D9E22"/>
    <a:srgbClr val="F6882E"/>
    <a:srgbClr val="4D821C"/>
    <a:srgbClr val="5998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636" autoAdjust="0"/>
  </p:normalViewPr>
  <p:slideViewPr>
    <p:cSldViewPr>
      <p:cViewPr varScale="1">
        <p:scale>
          <a:sx n="54" d="100"/>
          <a:sy n="54" d="100"/>
        </p:scale>
        <p:origin x="1640" y="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notesMaster" Target="notesMasters/notesMaster1.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33421" cy="351783"/>
          </a:xfrm>
          <a:prstGeom prst="rect">
            <a:avLst/>
          </a:prstGeom>
        </p:spPr>
        <p:txBody>
          <a:bodyPr vert="horz" lIns="90516" tIns="45258" rIns="90516" bIns="45258" rtlCol="0"/>
          <a:lstStyle>
            <a:lvl1pPr algn="l">
              <a:defRPr sz="1200"/>
            </a:lvl1pPr>
          </a:lstStyle>
          <a:p>
            <a:endParaRPr lang="en-US"/>
          </a:p>
        </p:txBody>
      </p:sp>
      <p:sp>
        <p:nvSpPr>
          <p:cNvPr id="3" name="Date Placeholder 2"/>
          <p:cNvSpPr>
            <a:spLocks noGrp="1"/>
          </p:cNvSpPr>
          <p:nvPr>
            <p:ph type="dt" sz="quarter" idx="1"/>
          </p:nvPr>
        </p:nvSpPr>
        <p:spPr>
          <a:xfrm>
            <a:off x="5272538" y="2"/>
            <a:ext cx="4034991" cy="351783"/>
          </a:xfrm>
          <a:prstGeom prst="rect">
            <a:avLst/>
          </a:prstGeom>
        </p:spPr>
        <p:txBody>
          <a:bodyPr vert="horz" lIns="90516" tIns="45258" rIns="90516" bIns="45258" rtlCol="0"/>
          <a:lstStyle>
            <a:lvl1pPr algn="r">
              <a:defRPr sz="1200"/>
            </a:lvl1pPr>
          </a:lstStyle>
          <a:p>
            <a:fld id="{836798A0-C775-420B-875B-A67BAB1E3FD3}" type="datetimeFigureOut">
              <a:rPr lang="en-US" smtClean="0"/>
              <a:pPr/>
              <a:t>3/5/2024</a:t>
            </a:fld>
            <a:endParaRPr lang="en-US"/>
          </a:p>
        </p:txBody>
      </p:sp>
      <p:sp>
        <p:nvSpPr>
          <p:cNvPr id="4" name="Footer Placeholder 3"/>
          <p:cNvSpPr>
            <a:spLocks noGrp="1"/>
          </p:cNvSpPr>
          <p:nvPr>
            <p:ph type="ftr" sz="quarter" idx="2"/>
          </p:nvPr>
        </p:nvSpPr>
        <p:spPr>
          <a:xfrm>
            <a:off x="2" y="6671317"/>
            <a:ext cx="4033421" cy="350213"/>
          </a:xfrm>
          <a:prstGeom prst="rect">
            <a:avLst/>
          </a:prstGeom>
        </p:spPr>
        <p:txBody>
          <a:bodyPr vert="horz" lIns="90516" tIns="45258" rIns="90516" bIns="45258" rtlCol="0" anchor="b"/>
          <a:lstStyle>
            <a:lvl1pPr algn="l">
              <a:defRPr sz="1200"/>
            </a:lvl1pPr>
          </a:lstStyle>
          <a:p>
            <a:endParaRPr lang="en-US"/>
          </a:p>
        </p:txBody>
      </p:sp>
      <p:sp>
        <p:nvSpPr>
          <p:cNvPr id="5" name="Slide Number Placeholder 4"/>
          <p:cNvSpPr>
            <a:spLocks noGrp="1"/>
          </p:cNvSpPr>
          <p:nvPr>
            <p:ph type="sldNum" sz="quarter" idx="3"/>
          </p:nvPr>
        </p:nvSpPr>
        <p:spPr>
          <a:xfrm>
            <a:off x="5272538" y="6671317"/>
            <a:ext cx="4034991" cy="350213"/>
          </a:xfrm>
          <a:prstGeom prst="rect">
            <a:avLst/>
          </a:prstGeom>
        </p:spPr>
        <p:txBody>
          <a:bodyPr vert="horz" lIns="90516" tIns="45258" rIns="90516" bIns="45258" rtlCol="0" anchor="b"/>
          <a:lstStyle>
            <a:lvl1pPr algn="r">
              <a:defRPr sz="1200"/>
            </a:lvl1pPr>
          </a:lstStyle>
          <a:p>
            <a:fld id="{3C4F0F5B-1767-49E4-92AF-5413F722F89D}" type="slidenum">
              <a:rPr lang="en-US" smtClean="0"/>
              <a:pPr/>
              <a:t>‹#›</a:t>
            </a:fld>
            <a:endParaRPr lang="en-US"/>
          </a:p>
        </p:txBody>
      </p:sp>
    </p:spTree>
    <p:extLst>
      <p:ext uri="{BB962C8B-B14F-4D97-AF65-F5344CB8AC3E}">
        <p14:creationId xmlns:p14="http://schemas.microsoft.com/office/powerpoint/2010/main" val="3821620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4034221" cy="351155"/>
          </a:xfrm>
          <a:prstGeom prst="rect">
            <a:avLst/>
          </a:prstGeom>
        </p:spPr>
        <p:txBody>
          <a:bodyPr vert="horz" lIns="90516" tIns="45258" rIns="90516" bIns="45258" rtlCol="0"/>
          <a:lstStyle>
            <a:lvl1pPr algn="l">
              <a:defRPr sz="1200"/>
            </a:lvl1pPr>
          </a:lstStyle>
          <a:p>
            <a:endParaRPr lang="en-US" dirty="0"/>
          </a:p>
        </p:txBody>
      </p:sp>
      <p:sp>
        <p:nvSpPr>
          <p:cNvPr id="3" name="Date Placeholder 2"/>
          <p:cNvSpPr>
            <a:spLocks noGrp="1"/>
          </p:cNvSpPr>
          <p:nvPr>
            <p:ph type="dt" idx="1"/>
          </p:nvPr>
        </p:nvSpPr>
        <p:spPr>
          <a:xfrm>
            <a:off x="5272801" y="2"/>
            <a:ext cx="4034221" cy="351155"/>
          </a:xfrm>
          <a:prstGeom prst="rect">
            <a:avLst/>
          </a:prstGeom>
        </p:spPr>
        <p:txBody>
          <a:bodyPr vert="horz" lIns="90516" tIns="45258" rIns="90516" bIns="45258" rtlCol="0"/>
          <a:lstStyle>
            <a:lvl1pPr algn="r">
              <a:defRPr sz="1200"/>
            </a:lvl1pPr>
          </a:lstStyle>
          <a:p>
            <a:fld id="{852301E1-711B-4A2C-8A6A-C6C8AC01248E}" type="datetimeFigureOut">
              <a:rPr lang="en-US" smtClean="0"/>
              <a:pPr/>
              <a:t>3/5/2024</a:t>
            </a:fld>
            <a:endParaRPr lang="en-US" dirty="0"/>
          </a:p>
        </p:txBody>
      </p:sp>
      <p:sp>
        <p:nvSpPr>
          <p:cNvPr id="4" name="Slide Image Placeholder 3"/>
          <p:cNvSpPr>
            <a:spLocks noGrp="1" noRot="1" noChangeAspect="1"/>
          </p:cNvSpPr>
          <p:nvPr>
            <p:ph type="sldImg" idx="2"/>
          </p:nvPr>
        </p:nvSpPr>
        <p:spPr>
          <a:xfrm>
            <a:off x="2898775" y="525463"/>
            <a:ext cx="3511550" cy="2633662"/>
          </a:xfrm>
          <a:prstGeom prst="rect">
            <a:avLst/>
          </a:prstGeom>
          <a:noFill/>
          <a:ln w="12700">
            <a:solidFill>
              <a:prstClr val="black"/>
            </a:solidFill>
          </a:ln>
        </p:spPr>
        <p:txBody>
          <a:bodyPr vert="horz" lIns="90516" tIns="45258" rIns="90516" bIns="45258" rtlCol="0" anchor="ctr"/>
          <a:lstStyle/>
          <a:p>
            <a:endParaRPr lang="en-US" dirty="0"/>
          </a:p>
        </p:txBody>
      </p:sp>
      <p:sp>
        <p:nvSpPr>
          <p:cNvPr id="5" name="Notes Placeholder 4"/>
          <p:cNvSpPr>
            <a:spLocks noGrp="1"/>
          </p:cNvSpPr>
          <p:nvPr>
            <p:ph type="body" sz="quarter" idx="3"/>
          </p:nvPr>
        </p:nvSpPr>
        <p:spPr>
          <a:xfrm>
            <a:off x="930497" y="3335975"/>
            <a:ext cx="7448112" cy="3160395"/>
          </a:xfrm>
          <a:prstGeom prst="rect">
            <a:avLst/>
          </a:prstGeom>
        </p:spPr>
        <p:txBody>
          <a:bodyPr vert="horz" lIns="90516" tIns="45258" rIns="90516" bIns="452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6670761"/>
            <a:ext cx="4034221" cy="351155"/>
          </a:xfrm>
          <a:prstGeom prst="rect">
            <a:avLst/>
          </a:prstGeom>
        </p:spPr>
        <p:txBody>
          <a:bodyPr vert="horz" lIns="90516" tIns="45258" rIns="90516" bIns="4525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2801" y="6670761"/>
            <a:ext cx="4034221" cy="351155"/>
          </a:xfrm>
          <a:prstGeom prst="rect">
            <a:avLst/>
          </a:prstGeom>
        </p:spPr>
        <p:txBody>
          <a:bodyPr vert="horz" lIns="90516" tIns="45258" rIns="90516" bIns="45258" rtlCol="0" anchor="b"/>
          <a:lstStyle>
            <a:lvl1pPr algn="r">
              <a:defRPr sz="1200"/>
            </a:lvl1pPr>
          </a:lstStyle>
          <a:p>
            <a:fld id="{E3A15AD0-023A-4B5D-AB15-2C0C87603393}" type="slidenum">
              <a:rPr lang="en-US" smtClean="0"/>
              <a:pPr/>
              <a:t>‹#›</a:t>
            </a:fld>
            <a:endParaRPr lang="en-US" dirty="0"/>
          </a:p>
        </p:txBody>
      </p:sp>
    </p:spTree>
    <p:extLst>
      <p:ext uri="{BB962C8B-B14F-4D97-AF65-F5344CB8AC3E}">
        <p14:creationId xmlns:p14="http://schemas.microsoft.com/office/powerpoint/2010/main" val="238550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15AD0-023A-4B5D-AB15-2C0C87603393}" type="slidenum">
              <a:rPr lang="en-US" smtClean="0"/>
              <a:pPr/>
              <a:t>1</a:t>
            </a:fld>
            <a:endParaRPr lang="en-US" dirty="0"/>
          </a:p>
        </p:txBody>
      </p:sp>
    </p:spTree>
    <p:extLst>
      <p:ext uri="{BB962C8B-B14F-4D97-AF65-F5344CB8AC3E}">
        <p14:creationId xmlns:p14="http://schemas.microsoft.com/office/powerpoint/2010/main" val="40395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066">
              <a:defRPr/>
            </a:pPr>
            <a:r>
              <a:rPr lang="en-US" dirty="0"/>
              <a:t>USEFUL NOTE:  These are actually drawn</a:t>
            </a:r>
            <a:r>
              <a:rPr lang="en-US" baseline="0" dirty="0"/>
              <a:t> straight from DCA’s QCOs (I have no idea why they’re called “objectives”—they’re really not objectives).  The first sentence of each QCO lays out a broad “goal” statement.  The following sentences point communities toward policy-oriented guidance that can help achieve the goal.</a:t>
            </a:r>
            <a:endParaRPr lang="en-US" dirty="0"/>
          </a:p>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19</a:t>
            </a:fld>
            <a:endParaRPr lang="en-US"/>
          </a:p>
        </p:txBody>
      </p:sp>
    </p:spTree>
    <p:extLst>
      <p:ext uri="{BB962C8B-B14F-4D97-AF65-F5344CB8AC3E}">
        <p14:creationId xmlns:p14="http://schemas.microsoft.com/office/powerpoint/2010/main" val="11433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23</a:t>
            </a:fld>
            <a:endParaRPr lang="en-US"/>
          </a:p>
        </p:txBody>
      </p:sp>
    </p:spTree>
    <p:extLst>
      <p:ext uri="{BB962C8B-B14F-4D97-AF65-F5344CB8AC3E}">
        <p14:creationId xmlns:p14="http://schemas.microsoft.com/office/powerpoint/2010/main" val="93241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24</a:t>
            </a:fld>
            <a:endParaRPr lang="en-US"/>
          </a:p>
        </p:txBody>
      </p:sp>
    </p:spTree>
    <p:extLst>
      <p:ext uri="{BB962C8B-B14F-4D97-AF65-F5344CB8AC3E}">
        <p14:creationId xmlns:p14="http://schemas.microsoft.com/office/powerpoint/2010/main" val="2611800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a:t>
            </a:r>
            <a:r>
              <a:rPr lang="en-US" baseline="0" dirty="0"/>
              <a:t> rules actually have too many words for a slide.  I’ve distilled them, here.</a:t>
            </a:r>
          </a:p>
          <a:p>
            <a:endParaRPr lang="en-US" baseline="0" dirty="0"/>
          </a:p>
          <a:p>
            <a:pPr marL="349900" indent="-349900">
              <a:spcBef>
                <a:spcPct val="20000"/>
              </a:spcBef>
              <a:buFontTx/>
              <a:buChar char="•"/>
            </a:pPr>
            <a:r>
              <a:rPr lang="en-US" sz="2100" dirty="0"/>
              <a:t>For </a:t>
            </a:r>
            <a:r>
              <a:rPr lang="en-US" sz="1600" b="1" u="sng" dirty="0">
                <a:solidFill>
                  <a:srgbClr val="FF0000"/>
                </a:solidFill>
              </a:rPr>
              <a:t>each identified character area</a:t>
            </a:r>
            <a:r>
              <a:rPr lang="en-US" sz="2100" dirty="0"/>
              <a:t>, carefully define a </a:t>
            </a:r>
            <a:r>
              <a:rPr lang="en-US" sz="1600" b="1" u="sng" dirty="0">
                <a:solidFill>
                  <a:srgbClr val="FF0000"/>
                </a:solidFill>
              </a:rPr>
              <a:t>specific vision or plan </a:t>
            </a:r>
            <a:r>
              <a:rPr lang="en-US" sz="2100" dirty="0"/>
              <a:t>that includes the following information: </a:t>
            </a:r>
            <a:endParaRPr lang="en-US" sz="500" dirty="0"/>
          </a:p>
          <a:p>
            <a:pPr marL="579926" lvl="1" indent="-171710">
              <a:lnSpc>
                <a:spcPct val="80000"/>
              </a:lnSpc>
              <a:spcBef>
                <a:spcPct val="20000"/>
              </a:spcBef>
              <a:buFont typeface="Arial" pitchFamily="34" charset="0"/>
              <a:buChar char="–"/>
            </a:pPr>
            <a:endParaRPr lang="en-US" sz="500" b="1" dirty="0"/>
          </a:p>
          <a:p>
            <a:pPr marL="579926" lvl="1" indent="-171710">
              <a:lnSpc>
                <a:spcPct val="80000"/>
              </a:lnSpc>
              <a:spcBef>
                <a:spcPct val="20000"/>
              </a:spcBef>
              <a:buFont typeface="Arial" pitchFamily="34" charset="0"/>
              <a:buChar char="–"/>
            </a:pPr>
            <a:r>
              <a:rPr lang="en-US" sz="1600" dirty="0"/>
              <a:t>Written description and pictures or illustrations that make it clear what types, forms, styles, and patterns of development are to be encouraged in the area. Refer to recommended development patterns listed in the Supplemental Planning Recommendations for suggestions. </a:t>
            </a:r>
            <a:endParaRPr lang="en-US" sz="500" dirty="0"/>
          </a:p>
          <a:p>
            <a:pPr marL="579926" lvl="1" indent="-171710">
              <a:lnSpc>
                <a:spcPct val="80000"/>
              </a:lnSpc>
              <a:spcBef>
                <a:spcPct val="20000"/>
              </a:spcBef>
              <a:buFont typeface="Arial" pitchFamily="34" charset="0"/>
              <a:buChar char="–"/>
            </a:pPr>
            <a:endParaRPr lang="en-US" sz="500" dirty="0"/>
          </a:p>
          <a:p>
            <a:pPr marL="579926" lvl="1" indent="-171710">
              <a:lnSpc>
                <a:spcPct val="80000"/>
              </a:lnSpc>
              <a:spcBef>
                <a:spcPct val="20000"/>
              </a:spcBef>
              <a:buFont typeface="Arial" pitchFamily="34" charset="0"/>
              <a:buChar char="–"/>
            </a:pPr>
            <a:r>
              <a:rPr lang="en-US" sz="1600" dirty="0"/>
              <a:t>Listing of specific land uses and/or (if appropriate for the jurisdiction) zoning categories to be allowed in the area. </a:t>
            </a:r>
            <a:endParaRPr lang="en-US" sz="500" dirty="0"/>
          </a:p>
          <a:p>
            <a:pPr marL="579926" lvl="1" indent="-171710">
              <a:lnSpc>
                <a:spcPct val="80000"/>
              </a:lnSpc>
              <a:spcBef>
                <a:spcPct val="20000"/>
              </a:spcBef>
              <a:buFont typeface="Arial" pitchFamily="34" charset="0"/>
              <a:buChar char="–"/>
            </a:pPr>
            <a:endParaRPr lang="en-US" sz="500" dirty="0"/>
          </a:p>
          <a:p>
            <a:pPr marL="579926" lvl="1" indent="-171710">
              <a:lnSpc>
                <a:spcPct val="80000"/>
              </a:lnSpc>
              <a:spcBef>
                <a:spcPct val="20000"/>
              </a:spcBef>
              <a:buFont typeface="Arial" pitchFamily="34" charset="0"/>
              <a:buChar char="–"/>
            </a:pPr>
            <a:r>
              <a:rPr lang="en-US" sz="1600" dirty="0"/>
              <a:t>Identification of implementation measures to achieve the desired development patterns for the area, including more detailed sub-area planning, new or revised local development regulations, incentives, public investments, and infrastructure improvements. Refer to recommended plan implementation measures listed in the Supplemental Planning Recommendations for suggestions. </a:t>
            </a:r>
          </a:p>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28</a:t>
            </a:fld>
            <a:endParaRPr lang="en-US"/>
          </a:p>
        </p:txBody>
      </p:sp>
    </p:spTree>
    <p:extLst>
      <p:ext uri="{BB962C8B-B14F-4D97-AF65-F5344CB8AC3E}">
        <p14:creationId xmlns:p14="http://schemas.microsoft.com/office/powerpoint/2010/main" val="1948912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0419"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CA01E071-DB0B-4352-B4EE-D0853F6C44B9}" type="slidenum">
              <a:rPr lang="en-US" sz="1200">
                <a:latin typeface="Calibri" pitchFamily="34" charset="0"/>
              </a:rPr>
              <a:pPr algn="r" defTabSz="904905"/>
              <a:t>31</a:t>
            </a:fld>
            <a:endParaRPr lang="en-US" sz="1200" dirty="0">
              <a:latin typeface="Calibri" pitchFamily="34" charset="0"/>
            </a:endParaRPr>
          </a:p>
        </p:txBody>
      </p:sp>
    </p:spTree>
    <p:extLst>
      <p:ext uri="{BB962C8B-B14F-4D97-AF65-F5344CB8AC3E}">
        <p14:creationId xmlns:p14="http://schemas.microsoft.com/office/powerpoint/2010/main" val="404325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ADDITIONALLY:</a:t>
            </a:r>
            <a:r>
              <a:rPr lang="en-US" b="1" baseline="0" dirty="0"/>
              <a:t>  The community may prioritize this list, in which case “high-priority items” can line up with very specific activities listed, later, in the Community Work Program.</a:t>
            </a:r>
            <a:endParaRPr lang="en-US" b="1"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32</a:t>
            </a:fld>
            <a:endParaRPr lang="en-US"/>
          </a:p>
        </p:txBody>
      </p:sp>
    </p:spTree>
    <p:extLst>
      <p:ext uri="{BB962C8B-B14F-4D97-AF65-F5344CB8AC3E}">
        <p14:creationId xmlns:p14="http://schemas.microsoft.com/office/powerpoint/2010/main" val="1985307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2467"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13339CF0-B242-4763-B8CC-0164673EBD39}" type="slidenum">
              <a:rPr lang="en-US" sz="1200">
                <a:latin typeface="Calibri" pitchFamily="34" charset="0"/>
              </a:rPr>
              <a:pPr algn="r" defTabSz="904905"/>
              <a:t>40</a:t>
            </a:fld>
            <a:endParaRPr lang="en-US" sz="1200" dirty="0">
              <a:latin typeface="Calibri" pitchFamily="34" charset="0"/>
            </a:endParaRPr>
          </a:p>
        </p:txBody>
      </p:sp>
    </p:spTree>
    <p:extLst>
      <p:ext uri="{BB962C8B-B14F-4D97-AF65-F5344CB8AC3E}">
        <p14:creationId xmlns:p14="http://schemas.microsoft.com/office/powerpoint/2010/main" val="326250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2467"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13339CF0-B242-4763-B8CC-0164673EBD39}" type="slidenum">
              <a:rPr lang="en-US" sz="1200">
                <a:latin typeface="Calibri" pitchFamily="34" charset="0"/>
              </a:rPr>
              <a:pPr algn="r" defTabSz="904905"/>
              <a:t>45</a:t>
            </a:fld>
            <a:endParaRPr lang="en-US" sz="1200" dirty="0">
              <a:latin typeface="Calibri" pitchFamily="34" charset="0"/>
            </a:endParaRPr>
          </a:p>
        </p:txBody>
      </p:sp>
    </p:spTree>
    <p:extLst>
      <p:ext uri="{BB962C8B-B14F-4D97-AF65-F5344CB8AC3E}">
        <p14:creationId xmlns:p14="http://schemas.microsoft.com/office/powerpoint/2010/main" val="3220725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A15AD0-023A-4B5D-AB15-2C0C87603393}" type="slidenum">
              <a:rPr lang="en-US" smtClean="0"/>
              <a:pPr/>
              <a:t>46</a:t>
            </a:fld>
            <a:endParaRPr lang="en-US" dirty="0"/>
          </a:p>
        </p:txBody>
      </p:sp>
    </p:spTree>
    <p:extLst>
      <p:ext uri="{BB962C8B-B14F-4D97-AF65-F5344CB8AC3E}">
        <p14:creationId xmlns:p14="http://schemas.microsoft.com/office/powerpoint/2010/main" val="3285558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4515"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030724CA-014F-44C6-8F2C-3B93C9491799}" type="slidenum">
              <a:rPr lang="en-US" sz="1200">
                <a:latin typeface="Calibri" pitchFamily="34" charset="0"/>
              </a:rPr>
              <a:pPr algn="r" defTabSz="904905"/>
              <a:t>53</a:t>
            </a:fld>
            <a:endParaRPr lang="en-US" sz="1200" dirty="0">
              <a:latin typeface="Calibri" pitchFamily="34" charset="0"/>
            </a:endParaRPr>
          </a:p>
        </p:txBody>
      </p:sp>
    </p:spTree>
    <p:extLst>
      <p:ext uri="{BB962C8B-B14F-4D97-AF65-F5344CB8AC3E}">
        <p14:creationId xmlns:p14="http://schemas.microsoft.com/office/powerpoint/2010/main" val="387543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“Required” elements will be explained in a moment, when we begin to overview the draft standards.</a:t>
            </a:r>
          </a:p>
          <a:p>
            <a:pPr eaLnBrk="1" hangingPunct="1">
              <a:spcBef>
                <a:spcPct val="0"/>
              </a:spcBef>
            </a:pPr>
            <a:endParaRPr lang="en-US" dirty="0"/>
          </a:p>
          <a:p>
            <a:pPr eaLnBrk="1" hangingPunct="1">
              <a:spcBef>
                <a:spcPct val="0"/>
              </a:spcBef>
            </a:pPr>
            <a:r>
              <a:rPr lang="en-US" dirty="0"/>
              <a:t>“Normal” plan update deadline is the one assigned to each government by DCA (otherwise called the Recertification Schedule - some type of update is required every five years).</a:t>
            </a:r>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F09BD5-A61D-4C01-96FE-B36E621A8FB6}"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423292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6563"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CCA53F7C-6FC3-4A68-AED3-E1A0E6018656}" type="slidenum">
              <a:rPr lang="en-US" sz="1200">
                <a:latin typeface="Calibri" pitchFamily="34" charset="0"/>
              </a:rPr>
              <a:pPr algn="r" defTabSz="904905"/>
              <a:t>54</a:t>
            </a:fld>
            <a:endParaRPr lang="en-US" sz="1200" dirty="0">
              <a:latin typeface="Calibri" pitchFamily="34" charset="0"/>
            </a:endParaRPr>
          </a:p>
        </p:txBody>
      </p:sp>
    </p:spTree>
    <p:extLst>
      <p:ext uri="{BB962C8B-B14F-4D97-AF65-F5344CB8AC3E}">
        <p14:creationId xmlns:p14="http://schemas.microsoft.com/office/powerpoint/2010/main" val="243660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8611"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F65B160B-148E-4E93-B128-9B02DA57FBA2}" type="slidenum">
              <a:rPr lang="en-US" sz="1200">
                <a:latin typeface="Calibri" pitchFamily="34" charset="0"/>
              </a:rPr>
              <a:pPr algn="r" defTabSz="904905"/>
              <a:t>55</a:t>
            </a:fld>
            <a:endParaRPr lang="en-US" sz="1200" dirty="0">
              <a:latin typeface="Calibri" pitchFamily="34" charset="0"/>
            </a:endParaRPr>
          </a:p>
        </p:txBody>
      </p:sp>
    </p:spTree>
    <p:extLst>
      <p:ext uri="{BB962C8B-B14F-4D97-AF65-F5344CB8AC3E}">
        <p14:creationId xmlns:p14="http://schemas.microsoft.com/office/powerpoint/2010/main" val="2049615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72707"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DEC70BFD-B391-481B-802C-AFAEC4802AC4}" type="slidenum">
              <a:rPr lang="en-US" sz="1200">
                <a:latin typeface="Calibri" pitchFamily="34" charset="0"/>
              </a:rPr>
              <a:pPr algn="r" defTabSz="904905"/>
              <a:t>56</a:t>
            </a:fld>
            <a:endParaRPr lang="en-US" sz="1200" dirty="0">
              <a:latin typeface="Calibri" pitchFamily="34" charset="0"/>
            </a:endParaRPr>
          </a:p>
        </p:txBody>
      </p:sp>
    </p:spTree>
    <p:extLst>
      <p:ext uri="{BB962C8B-B14F-4D97-AF65-F5344CB8AC3E}">
        <p14:creationId xmlns:p14="http://schemas.microsoft.com/office/powerpoint/2010/main" val="3291557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66563"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CCA53F7C-6FC3-4A68-AED3-E1A0E6018656}" type="slidenum">
              <a:rPr lang="en-US" sz="1200">
                <a:latin typeface="Calibri" pitchFamily="34" charset="0"/>
              </a:rPr>
              <a:pPr algn="r" defTabSz="904905"/>
              <a:t>59</a:t>
            </a:fld>
            <a:endParaRPr lang="en-US" sz="1200" dirty="0">
              <a:latin typeface="Calibri" pitchFamily="34" charset="0"/>
            </a:endParaRPr>
          </a:p>
        </p:txBody>
      </p:sp>
    </p:spTree>
    <p:extLst>
      <p:ext uri="{BB962C8B-B14F-4D97-AF65-F5344CB8AC3E}">
        <p14:creationId xmlns:p14="http://schemas.microsoft.com/office/powerpoint/2010/main" val="95048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70659"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E795232E-8427-4651-B43C-75A48F0E9B63}" type="slidenum">
              <a:rPr lang="en-US" sz="1200">
                <a:latin typeface="Calibri" pitchFamily="34" charset="0"/>
              </a:rPr>
              <a:pPr algn="r" defTabSz="904905"/>
              <a:t>61</a:t>
            </a:fld>
            <a:endParaRPr lang="en-US" sz="1200" dirty="0">
              <a:latin typeface="Calibri" pitchFamily="34" charset="0"/>
            </a:endParaRPr>
          </a:p>
        </p:txBody>
      </p:sp>
    </p:spTree>
    <p:extLst>
      <p:ext uri="{BB962C8B-B14F-4D97-AF65-F5344CB8AC3E}">
        <p14:creationId xmlns:p14="http://schemas.microsoft.com/office/powerpoint/2010/main" val="1476818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74755"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E0E6957E-A39F-43B7-B093-0212814874CF}" type="slidenum">
              <a:rPr lang="en-US" sz="1200">
                <a:latin typeface="Calibri" pitchFamily="34" charset="0"/>
              </a:rPr>
              <a:pPr algn="r" defTabSz="904905"/>
              <a:t>65</a:t>
            </a:fld>
            <a:endParaRPr lang="en-US" sz="1200" dirty="0">
              <a:latin typeface="Calibri" pitchFamily="34" charset="0"/>
            </a:endParaRPr>
          </a:p>
        </p:txBody>
      </p:sp>
    </p:spTree>
    <p:extLst>
      <p:ext uri="{BB962C8B-B14F-4D97-AF65-F5344CB8AC3E}">
        <p14:creationId xmlns:p14="http://schemas.microsoft.com/office/powerpoint/2010/main" val="3645818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76803"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001F9D32-31C1-4852-B978-E10349ADC083}" type="slidenum">
              <a:rPr lang="en-US" sz="1200">
                <a:latin typeface="Calibri" pitchFamily="34" charset="0"/>
              </a:rPr>
              <a:pPr algn="r" defTabSz="904905"/>
              <a:t>68</a:t>
            </a:fld>
            <a:endParaRPr lang="en-US" sz="1200" dirty="0">
              <a:latin typeface="Calibri" pitchFamily="34" charset="0"/>
            </a:endParaRPr>
          </a:p>
        </p:txBody>
      </p:sp>
    </p:spTree>
    <p:extLst>
      <p:ext uri="{BB962C8B-B14F-4D97-AF65-F5344CB8AC3E}">
        <p14:creationId xmlns:p14="http://schemas.microsoft.com/office/powerpoint/2010/main" val="162360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78851"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C1048680-8448-406C-B96E-35319164D992}" type="slidenum">
              <a:rPr lang="en-US" sz="1200">
                <a:latin typeface="Calibri" pitchFamily="34" charset="0"/>
              </a:rPr>
              <a:pPr algn="r" defTabSz="904905"/>
              <a:t>70</a:t>
            </a:fld>
            <a:endParaRPr lang="en-US" sz="1200" dirty="0">
              <a:latin typeface="Calibri" pitchFamily="34" charset="0"/>
            </a:endParaRPr>
          </a:p>
        </p:txBody>
      </p:sp>
    </p:spTree>
    <p:extLst>
      <p:ext uri="{BB962C8B-B14F-4D97-AF65-F5344CB8AC3E}">
        <p14:creationId xmlns:p14="http://schemas.microsoft.com/office/powerpoint/2010/main" val="15959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54275"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2284E0BC-ECA0-4D3C-983F-AB8C85385868}" type="slidenum">
              <a:rPr lang="en-US" sz="1200">
                <a:latin typeface="Calibri" pitchFamily="34" charset="0"/>
              </a:rPr>
              <a:pPr algn="r" defTabSz="904905"/>
              <a:t>5</a:t>
            </a:fld>
            <a:endParaRPr lang="en-US" sz="1200" dirty="0">
              <a:latin typeface="Calibri" pitchFamily="34" charset="0"/>
            </a:endParaRPr>
          </a:p>
        </p:txBody>
      </p:sp>
    </p:spTree>
    <p:extLst>
      <p:ext uri="{BB962C8B-B14F-4D97-AF65-F5344CB8AC3E}">
        <p14:creationId xmlns:p14="http://schemas.microsoft.com/office/powerpoint/2010/main" val="360160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54275"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2284E0BC-ECA0-4D3C-983F-AB8C85385868}" type="slidenum">
              <a:rPr lang="en-US" sz="1200">
                <a:latin typeface="Calibri" pitchFamily="34" charset="0"/>
              </a:rPr>
              <a:pPr algn="r" defTabSz="904905"/>
              <a:t>6</a:t>
            </a:fld>
            <a:endParaRPr lang="en-US" sz="1200" dirty="0">
              <a:latin typeface="Calibri" pitchFamily="34" charset="0"/>
            </a:endParaRPr>
          </a:p>
        </p:txBody>
      </p:sp>
    </p:spTree>
    <p:extLst>
      <p:ext uri="{BB962C8B-B14F-4D97-AF65-F5344CB8AC3E}">
        <p14:creationId xmlns:p14="http://schemas.microsoft.com/office/powerpoint/2010/main" val="3410753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56323"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B675D5A1-783F-400B-A2CD-0F590947E3ED}" type="slidenum">
              <a:rPr lang="en-US" sz="1200">
                <a:latin typeface="Calibri" pitchFamily="34" charset="0"/>
              </a:rPr>
              <a:pPr algn="r" defTabSz="904905"/>
              <a:t>7</a:t>
            </a:fld>
            <a:endParaRPr lang="en-US" sz="1200" dirty="0">
              <a:latin typeface="Calibri" pitchFamily="34" charset="0"/>
            </a:endParaRPr>
          </a:p>
        </p:txBody>
      </p:sp>
    </p:spTree>
    <p:extLst>
      <p:ext uri="{BB962C8B-B14F-4D97-AF65-F5344CB8AC3E}">
        <p14:creationId xmlns:p14="http://schemas.microsoft.com/office/powerpoint/2010/main" val="291315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2898775" y="525463"/>
            <a:ext cx="3511550" cy="2633662"/>
          </a:xfrm>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lIns="93285" tIns="46643" rIns="93285" bIns="46643" numCol="1" anchor="t" anchorCtr="0" compatLnSpc="1">
            <a:prstTxWarp prst="textNoShape">
              <a:avLst/>
            </a:prstTxWarp>
          </a:bodyPr>
          <a:lstStyle/>
          <a:p>
            <a:pPr eaLnBrk="1" hangingPunct="1">
              <a:spcBef>
                <a:spcPct val="0"/>
              </a:spcBef>
            </a:pPr>
            <a:endParaRPr lang="en-US"/>
          </a:p>
          <a:p>
            <a:pPr eaLnBrk="1" hangingPunct="1">
              <a:spcBef>
                <a:spcPct val="0"/>
              </a:spcBef>
            </a:pPr>
            <a:r>
              <a:rPr lang="en-US"/>
              <a:t>Explain graphic (required for all, required for some, always optional)</a:t>
            </a:r>
          </a:p>
          <a:p>
            <a:pPr eaLnBrk="1" hangingPunct="1">
              <a:spcBef>
                <a:spcPct val="0"/>
              </a:spcBef>
            </a:pPr>
            <a:endParaRPr lang="en-US"/>
          </a:p>
          <a:p>
            <a:pPr eaLnBrk="1" hangingPunct="1">
              <a:spcBef>
                <a:spcPct val="0"/>
              </a:spcBef>
            </a:pPr>
            <a:r>
              <a:rPr lang="en-US"/>
              <a:t>Briefly describe what each plan element is about – more depth for the required elements, very brief for the optional elements.</a:t>
            </a:r>
          </a:p>
        </p:txBody>
      </p:sp>
      <p:sp>
        <p:nvSpPr>
          <p:cNvPr id="58371" name="Slide Number Placeholder 3"/>
          <p:cNvSpPr txBox="1">
            <a:spLocks noGrp="1"/>
          </p:cNvSpPr>
          <p:nvPr/>
        </p:nvSpPr>
        <p:spPr bwMode="auto">
          <a:xfrm>
            <a:off x="5273331" y="6670746"/>
            <a:ext cx="4033662" cy="351155"/>
          </a:xfrm>
          <a:prstGeom prst="rect">
            <a:avLst/>
          </a:prstGeom>
          <a:noFill/>
          <a:ln w="9525">
            <a:noFill/>
            <a:miter lim="800000"/>
            <a:headEnd/>
            <a:tailEnd/>
          </a:ln>
        </p:spPr>
        <p:txBody>
          <a:bodyPr lIns="93285" tIns="46643" rIns="93285" bIns="46643" anchor="b"/>
          <a:lstStyle/>
          <a:p>
            <a:pPr algn="r" defTabSz="904905"/>
            <a:fld id="{DD94825C-4C63-4EEF-9644-C3FA8BCACC95}" type="slidenum">
              <a:rPr lang="en-US" sz="1200">
                <a:latin typeface="Calibri" pitchFamily="34" charset="0"/>
              </a:rPr>
              <a:pPr algn="r" defTabSz="904905"/>
              <a:t>9</a:t>
            </a:fld>
            <a:endParaRPr lang="en-US" sz="1200" dirty="0">
              <a:latin typeface="Calibri" pitchFamily="34" charset="0"/>
            </a:endParaRPr>
          </a:p>
        </p:txBody>
      </p:sp>
    </p:spTree>
    <p:extLst>
      <p:ext uri="{BB962C8B-B14F-4D97-AF65-F5344CB8AC3E}">
        <p14:creationId xmlns:p14="http://schemas.microsoft.com/office/powerpoint/2010/main" val="186135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10</a:t>
            </a:fld>
            <a:endParaRPr lang="en-US"/>
          </a:p>
        </p:txBody>
      </p:sp>
    </p:spTree>
    <p:extLst>
      <p:ext uri="{BB962C8B-B14F-4D97-AF65-F5344CB8AC3E}">
        <p14:creationId xmlns:p14="http://schemas.microsoft.com/office/powerpoint/2010/main" val="181510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11</a:t>
            </a:fld>
            <a:endParaRPr lang="en-US"/>
          </a:p>
        </p:txBody>
      </p:sp>
    </p:spTree>
    <p:extLst>
      <p:ext uri="{BB962C8B-B14F-4D97-AF65-F5344CB8AC3E}">
        <p14:creationId xmlns:p14="http://schemas.microsoft.com/office/powerpoint/2010/main" val="369152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USEFUL NOTE:  These are actually drawn</a:t>
            </a:r>
            <a:r>
              <a:rPr lang="en-US" baseline="0" dirty="0"/>
              <a:t> straight from DCA’s QCOs (I have no idea why they’re called “objectives”—they’re really not objectives).  The first sentence of each QCO lays out a broad “goal” statement.  The following sentences provide policy-oriented guidance that can help achieve the goal.</a:t>
            </a:r>
            <a:endParaRPr lang="en-US" dirty="0"/>
          </a:p>
        </p:txBody>
      </p:sp>
      <p:sp>
        <p:nvSpPr>
          <p:cNvPr id="4" name="Slide Number Placeholder 3"/>
          <p:cNvSpPr>
            <a:spLocks noGrp="1"/>
          </p:cNvSpPr>
          <p:nvPr>
            <p:ph type="sldNum" sz="quarter" idx="10"/>
          </p:nvPr>
        </p:nvSpPr>
        <p:spPr/>
        <p:txBody>
          <a:bodyPr/>
          <a:lstStyle/>
          <a:p>
            <a:fld id="{D9837C7B-EB1E-445A-88C0-426F9EA03EEF}" type="slidenum">
              <a:rPr lang="en-US" smtClean="0"/>
              <a:pPr/>
              <a:t>18</a:t>
            </a:fld>
            <a:endParaRPr lang="en-US"/>
          </a:p>
        </p:txBody>
      </p:sp>
    </p:spTree>
    <p:extLst>
      <p:ext uri="{BB962C8B-B14F-4D97-AF65-F5344CB8AC3E}">
        <p14:creationId xmlns:p14="http://schemas.microsoft.com/office/powerpoint/2010/main" val="3256587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000"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pic>
        <p:nvPicPr>
          <p:cNvPr id="12" name="Picture 10" descr="C:\Users\jessica.reynolds\Desktop\DCApeachLogo1verBlackR.png"/>
          <p:cNvPicPr>
            <a:picLocks noChangeAspect="1" noChangeArrowheads="1"/>
          </p:cNvPicPr>
          <p:nvPr/>
        </p:nvPicPr>
        <p:blipFill>
          <a:blip r:embed="rId2" cstate="print"/>
          <a:srcRect/>
          <a:stretch>
            <a:fillRect/>
          </a:stretch>
        </p:blipFill>
        <p:spPr bwMode="auto">
          <a:xfrm>
            <a:off x="7562666" y="3810000"/>
            <a:ext cx="1146028" cy="1752600"/>
          </a:xfrm>
          <a:prstGeom prst="rect">
            <a:avLst/>
          </a:prstGeom>
          <a:noFill/>
        </p:spPr>
      </p:pic>
      <p:sp>
        <p:nvSpPr>
          <p:cNvPr id="3" name="Text Placeholder 2"/>
          <p:cNvSpPr>
            <a:spLocks noGrp="1"/>
          </p:cNvSpPr>
          <p:nvPr>
            <p:ph type="body" sz="quarter" idx="10" hasCustomPrompt="1"/>
          </p:nvPr>
        </p:nvSpPr>
        <p:spPr>
          <a:xfrm>
            <a:off x="66865" y="6049226"/>
            <a:ext cx="2249424" cy="714375"/>
          </a:xfrm>
        </p:spPr>
        <p:txBody>
          <a:bodyPr anchor="ctr">
            <a:normAutofit/>
          </a:bodyPr>
          <a:lstStyle>
            <a:lvl1pPr>
              <a:defRPr sz="2000">
                <a:solidFill>
                  <a:schemeClr val="tx1"/>
                </a:solidFill>
              </a:defRPr>
            </a:lvl1pPr>
          </a:lstStyle>
          <a:p>
            <a:pPr lvl="0"/>
            <a:r>
              <a:rPr lang="en-US" dirty="0"/>
              <a:t>Click to add date</a:t>
            </a:r>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a:t>Click to edit Master title style</a:t>
            </a:r>
            <a:endParaRPr kumimoji="0" lang="en-US" dirty="0"/>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891A122-471C-46B3-95C4-CB8958AB2445}"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4407"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891A122-471C-46B3-95C4-CB8958AB244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11" name="Content Placeholder 10"/>
          <p:cNvSpPr>
            <a:spLocks noGrp="1"/>
          </p:cNvSpPr>
          <p:nvPr>
            <p:ph sz="quarter" idx="2"/>
          </p:nvPr>
        </p:nvSpPr>
        <p:spPr>
          <a:xfrm>
            <a:off x="4844902" y="1589567"/>
            <a:ext cx="38862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
        <p:nvSpPr>
          <p:cNvPr id="8" name="Date Placeholder 7"/>
          <p:cNvSpPr>
            <a:spLocks noGrp="1"/>
          </p:cNvSpPr>
          <p:nvPr>
            <p:ph type="dt" sz="half" idx="15"/>
          </p:nvPr>
        </p:nvSpPr>
        <p:spPr/>
        <p:txBody>
          <a:bodyPr rtlCol="0"/>
          <a:lstStyle/>
          <a:p>
            <a:fld id="{B1515B2B-071A-4EDC-9A22-D91FB0F98242}" type="datetimeFigureOut">
              <a:rPr lang="en-US" smtClean="0"/>
              <a:pPr/>
              <a:t>3/5/2024</a:t>
            </a:fld>
            <a:endParaRPr lang="en-US" dirty="0"/>
          </a:p>
        </p:txBody>
      </p:sp>
      <p:sp>
        <p:nvSpPr>
          <p:cNvPr id="10" name="Slide Number Placeholder 9"/>
          <p:cNvSpPr>
            <a:spLocks noGrp="1"/>
          </p:cNvSpPr>
          <p:nvPr>
            <p:ph type="sldNum" sz="quarter" idx="16"/>
          </p:nvPr>
        </p:nvSpPr>
        <p:spPr/>
        <p:txBody>
          <a:bodyPr rtlCol="0"/>
          <a:lstStyle/>
          <a:p>
            <a:fld id="{6891A122-471C-46B3-95C4-CB8958AB2445}"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891A122-471C-46B3-95C4-CB8958AB2445}" type="slidenum">
              <a:rPr lang="en-US" smtClean="0"/>
              <a:pPr/>
              <a:t>‹#›</a:t>
            </a:fld>
            <a:endParaRPr lang="en-US" dirty="0"/>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891A122-471C-46B3-95C4-CB8958AB2445}" type="slidenum">
              <a:rPr lang="en-US" smtClean="0"/>
              <a:pPr/>
              <a:t>‹#›</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432" y="2120165"/>
            <a:ext cx="5737857" cy="2304047"/>
          </a:xfrm>
          <a:prstGeom prst="rect">
            <a:avLst/>
          </a:prstGeom>
        </p:spPr>
      </p:pic>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891A122-471C-46B3-95C4-CB8958AB2445}"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15B2B-071A-4EDC-9A22-D91FB0F98242}" type="datetimeFigureOut">
              <a:rPr lang="en-US" smtClean="0">
                <a:solidFill>
                  <a:prstClr val="black">
                    <a:tint val="75000"/>
                  </a:prstClr>
                </a:solidFill>
              </a:rPr>
              <a:pPr/>
              <a:t>3/5/2024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891A122-471C-46B3-95C4-CB8958AB244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15B2B-071A-4EDC-9A22-D91FB0F98242}" type="datetimeFigureOut">
              <a:rPr lang="en-US" smtClean="0">
                <a:solidFill>
                  <a:prstClr val="black">
                    <a:tint val="75000"/>
                  </a:prstClr>
                </a:solidFill>
              </a:rPr>
              <a:pPr/>
              <a:t>3/5/2024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891A122-471C-46B3-95C4-CB8958AB244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21E0B-0D16-421E-8AD8-4A97B0DBD4F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ED6B14-B533-40AF-8E24-32E1D84E2C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74638"/>
            <a:ext cx="5867400" cy="1143000"/>
          </a:xfrm>
        </p:spPr>
        <p:txBody>
          <a:bodyPr/>
          <a:lstStyle/>
          <a:p>
            <a:r>
              <a:rPr lang="en-US"/>
              <a:t>Click to edit Master title style</a:t>
            </a:r>
          </a:p>
        </p:txBody>
      </p:sp>
      <p:sp>
        <p:nvSpPr>
          <p:cNvPr id="3" name="Text Placeholder 2"/>
          <p:cNvSpPr>
            <a:spLocks noGrp="1"/>
          </p:cNvSpPr>
          <p:nvPr>
            <p:ph type="body" sz="half" idx="1"/>
          </p:nvPr>
        </p:nvSpPr>
        <p:spPr>
          <a:xfrm>
            <a:off x="762000" y="1600206"/>
            <a:ext cx="3886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600206"/>
            <a:ext cx="3886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E69D65-BBC5-4C21-9DE8-07F6680B70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5162550"/>
            <a:ext cx="2828925" cy="781050"/>
          </a:xfrm>
          <a:prstGeom prst="rect">
            <a:avLst/>
          </a:prstGeom>
        </p:spPr>
      </p:pic>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66865" y="6043614"/>
            <a:ext cx="2249424"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1463883818"/>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3/5/2024</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612648" y="1600200"/>
            <a:ext cx="81534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414404908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348519157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4844902" y="1589567"/>
            <a:ext cx="38862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3/5/2024</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1651526852"/>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3/5/2024</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127159240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3/5/2024</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6BBE7942-5B1B-4E74-B3CD-25BF9B0ABE25}" type="slidenum">
              <a:rPr lang="en-US" smtClean="0">
                <a:solidFill>
                  <a:srgbClr val="8A7967"/>
                </a:solidFill>
              </a:rPr>
              <a:pPr/>
              <a:t>‹#›</a:t>
            </a:fld>
            <a:endParaRPr lang="en-US" dirty="0">
              <a:solidFill>
                <a:srgbClr val="8A7967"/>
              </a:solidFill>
            </a:endParaRPr>
          </a:p>
        </p:txBody>
      </p:sp>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0" y="1905000"/>
            <a:ext cx="7645400" cy="1955800"/>
          </a:xfrm>
          <a:prstGeom prst="rect">
            <a:avLst/>
          </a:prstGeom>
        </p:spPr>
      </p:pic>
    </p:spTree>
    <p:extLst>
      <p:ext uri="{BB962C8B-B14F-4D97-AF65-F5344CB8AC3E}">
        <p14:creationId xmlns:p14="http://schemas.microsoft.com/office/powerpoint/2010/main" val="134772656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3/5/2024</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395775785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75" y="5162550"/>
            <a:ext cx="2828925" cy="781050"/>
          </a:xfrm>
          <a:prstGeom prst="rect">
            <a:avLst/>
          </a:prstGeom>
        </p:spPr>
      </p:pic>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6865" y="6044184"/>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hasCustomPrompt="1"/>
          </p:nvPr>
        </p:nvSpPr>
        <p:spPr>
          <a:xfrm>
            <a:off x="1370766" y="1676400"/>
            <a:ext cx="6477000" cy="1828800"/>
          </a:xfrm>
        </p:spPr>
        <p:txBody>
          <a:bodyPr anchor="ctr"/>
          <a:lstStyle>
            <a:lvl1pPr algn="ctr">
              <a:defRPr cap="none" baseline="0"/>
            </a:lvl1pPr>
          </a:lstStyle>
          <a:p>
            <a:r>
              <a:rPr kumimoji="0" lang="en-US" dirty="0"/>
              <a:t>Click To Add Title</a:t>
            </a:r>
          </a:p>
        </p:txBody>
      </p:sp>
      <p:sp>
        <p:nvSpPr>
          <p:cNvPr id="9" name="Subtitle 8"/>
          <p:cNvSpPr>
            <a:spLocks noGrp="1"/>
          </p:cNvSpPr>
          <p:nvPr>
            <p:ph type="subTitle" idx="1" hasCustomPrompt="1"/>
          </p:nvPr>
        </p:nvSpPr>
        <p:spPr>
          <a:xfrm>
            <a:off x="2362200" y="6050037"/>
            <a:ext cx="6705600" cy="685800"/>
          </a:xfrm>
        </p:spPr>
        <p:txBody>
          <a:bodyPr anchor="ctr">
            <a:normAutofit/>
          </a:bodyPr>
          <a:lstStyle>
            <a:lvl1pPr marL="0" indent="0" algn="l">
              <a:buNone/>
              <a:defRPr sz="260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add speaker name &amp; title</a:t>
            </a:r>
          </a:p>
        </p:txBody>
      </p:sp>
      <p:sp>
        <p:nvSpPr>
          <p:cNvPr id="3" name="Text Placeholder 2"/>
          <p:cNvSpPr>
            <a:spLocks noGrp="1"/>
          </p:cNvSpPr>
          <p:nvPr>
            <p:ph type="body" sz="quarter" idx="10" hasCustomPrompt="1"/>
          </p:nvPr>
        </p:nvSpPr>
        <p:spPr>
          <a:xfrm>
            <a:off x="66865" y="6043614"/>
            <a:ext cx="2249424" cy="714375"/>
          </a:xfrm>
        </p:spPr>
        <p:txBody>
          <a:bodyPr anchor="ctr">
            <a:normAutofit/>
          </a:bodyPr>
          <a:lstStyle>
            <a:lvl1pPr>
              <a:defRPr sz="2000">
                <a:solidFill>
                  <a:schemeClr val="tx1"/>
                </a:solidFill>
              </a:defRPr>
            </a:lvl1pPr>
          </a:lstStyle>
          <a:p>
            <a:pPr lvl="0"/>
            <a:r>
              <a:rPr lang="en-US" dirty="0"/>
              <a:t>Click to add date</a:t>
            </a:r>
          </a:p>
        </p:txBody>
      </p:sp>
    </p:spTree>
    <p:extLst>
      <p:ext uri="{BB962C8B-B14F-4D97-AF65-F5344CB8AC3E}">
        <p14:creationId xmlns:p14="http://schemas.microsoft.com/office/powerpoint/2010/main" val="2046662102"/>
      </p:ext>
    </p:extLst>
  </p:cSld>
  <p:clrMapOvr>
    <a:overrideClrMapping bg1="dk1" tx1="lt1" bg2="dk2" tx2="lt2" accent1="accent1" accent2="accent2" accent3="accent3" accent4="accent4" accent5="accent5" accent6="accent6" hlink="hlink" folHlink="folHlink"/>
  </p:clrMapOvr>
  <p:transition spd="med">
    <p:fade/>
  </p:transition>
  <p:extLst>
    <p:ext uri="{DCECCB84-F9BA-43D5-87BE-67443E8EF086}">
      <p15:sldGuideLst xmlns:p15="http://schemas.microsoft.com/office/powerpoint/2012/main">
        <p15:guide id="1" orient="horz" pos="3744">
          <p15:clr>
            <a:srgbClr val="FBAE40"/>
          </p15:clr>
        </p15:guide>
        <p15:guide id="2" pos="550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aseline="0"/>
            </a:lvl1pPr>
          </a:lstStyle>
          <a:p>
            <a:r>
              <a:rPr kumimoji="0" lang="en-US" dirty="0"/>
              <a:t>Click to edit Master title style</a:t>
            </a:r>
          </a:p>
        </p:txBody>
      </p:sp>
      <p:sp>
        <p:nvSpPr>
          <p:cNvPr id="4" name="Date Placeholder 3"/>
          <p:cNvSpPr>
            <a:spLocks noGrp="1"/>
          </p:cNvSpPr>
          <p:nvPr>
            <p:ph type="dt" sz="half" idx="10"/>
          </p:nvPr>
        </p:nvSpPr>
        <p:spPr/>
        <p:txBody>
          <a:bodyPr/>
          <a:lstStyle/>
          <a:p>
            <a:fld id="{24ABB9F7-FE8F-4CB7-B90F-B7A115B006F6}" type="datetimeFigureOut">
              <a:rPr lang="en-US" smtClean="0">
                <a:solidFill>
                  <a:srgbClr val="8A7967"/>
                </a:solidFill>
              </a:rPr>
              <a:pPr/>
              <a:t>3/5/2024</a:t>
            </a:fld>
            <a:endParaRPr lang="en-US" dirty="0">
              <a:solidFill>
                <a:srgbClr val="8A7967"/>
              </a:solidFill>
            </a:endParaRPr>
          </a:p>
        </p:txBody>
      </p:sp>
      <p:sp>
        <p:nvSpPr>
          <p:cNvPr id="5" name="Footer Placeholder 4"/>
          <p:cNvSpPr>
            <a:spLocks noGrp="1"/>
          </p:cNvSpPr>
          <p:nvPr>
            <p:ph type="ftr" sz="quarter" idx="11"/>
          </p:nvPr>
        </p:nvSpPr>
        <p:spPr/>
        <p:txBody>
          <a:bodyPr/>
          <a:lstStyle/>
          <a:p>
            <a:endParaRPr lang="en-US" dirty="0">
              <a:solidFill>
                <a:srgbClr val="8A7967"/>
              </a:solidFill>
            </a:endParaRPr>
          </a:p>
        </p:txBody>
      </p:sp>
      <p:sp>
        <p:nvSpPr>
          <p:cNvPr id="8" name="Content Placeholder 7"/>
          <p:cNvSpPr>
            <a:spLocks noGrp="1"/>
          </p:cNvSpPr>
          <p:nvPr>
            <p:ph sz="quarter" idx="1"/>
          </p:nvPr>
        </p:nvSpPr>
        <p:spPr>
          <a:xfrm>
            <a:off x="612648" y="1600200"/>
            <a:ext cx="8153400" cy="4495800"/>
          </a:xfrm>
        </p:spPr>
        <p:txBody>
          <a:bodyPr/>
          <a:lstStyle>
            <a:lvl1pPr marL="320040" indent="-320040">
              <a:lnSpc>
                <a:spcPct val="114000"/>
              </a:lnSpc>
              <a:spcBef>
                <a:spcPts val="700"/>
              </a:spcBef>
              <a:buSzPct val="70000"/>
              <a:buFont typeface="Wingdings" panose="05000000000000000000" pitchFamily="2" charset="2"/>
              <a:buChar char=""/>
              <a:defRPr/>
            </a:lvl1pPr>
            <a:lvl2pPr marL="640080" indent="-274320">
              <a:buFont typeface="Wingdings" panose="05000000000000000000" pitchFamily="2" charset="2"/>
              <a:buChar char="q"/>
              <a:defRPr/>
            </a:lvl2pPr>
            <a:lvl3pPr>
              <a:defRPr/>
            </a:lvl3pPr>
            <a:lvl4pPr>
              <a:defRPr/>
            </a:lvl4pPr>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76864788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428217121"/>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11" name="Content Placeholder 10"/>
          <p:cNvSpPr>
            <a:spLocks noGrp="1"/>
          </p:cNvSpPr>
          <p:nvPr>
            <p:ph sz="quarter" idx="2"/>
          </p:nvPr>
        </p:nvSpPr>
        <p:spPr>
          <a:xfrm>
            <a:off x="4844902" y="1589567"/>
            <a:ext cx="3886200" cy="4572000"/>
          </a:xfrm>
        </p:spPr>
        <p:txBody>
          <a:bodyPr/>
          <a:lstStyle>
            <a:lvl1pPr marL="320040" indent="-320040">
              <a:buSzPct val="70000"/>
              <a:buFont typeface="Wingdings" panose="05000000000000000000" pitchFamily="2" charset="2"/>
              <a:buChar char=""/>
              <a:defRPr/>
            </a:lvl1pPr>
            <a:lvl2pPr marL="625475" indent="-26035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
        <p:nvSpPr>
          <p:cNvPr id="8" name="Date Placeholder 7"/>
          <p:cNvSpPr>
            <a:spLocks noGrp="1"/>
          </p:cNvSpPr>
          <p:nvPr>
            <p:ph type="dt" sz="half" idx="15"/>
          </p:nvPr>
        </p:nvSpPr>
        <p:spPr/>
        <p:txBody>
          <a:bodyPr rtlCol="0"/>
          <a:lstStyle/>
          <a:p>
            <a:fld id="{F12952B5-7A2F-4CC8-B7CE-9234E21C2837}" type="datetime1">
              <a:rPr lang="en-US" smtClean="0">
                <a:solidFill>
                  <a:srgbClr val="8A7967"/>
                </a:solidFill>
              </a:rPr>
              <a:pPr/>
              <a:t>3/5/2024</a:t>
            </a:fld>
            <a:endParaRPr lang="en-US" dirty="0">
              <a:solidFill>
                <a:srgbClr val="8A7967"/>
              </a:solidFill>
            </a:endParaRPr>
          </a:p>
        </p:txBody>
      </p:sp>
      <p:sp>
        <p:nvSpPr>
          <p:cNvPr id="12" name="Footer Placeholder 11"/>
          <p:cNvSpPr>
            <a:spLocks noGrp="1"/>
          </p:cNvSpPr>
          <p:nvPr>
            <p:ph type="ftr" sz="quarter" idx="17"/>
          </p:nvPr>
        </p:nvSpPr>
        <p:spPr/>
        <p:txBody>
          <a:bodyPr rtlCol="0"/>
          <a:lstStyle/>
          <a:p>
            <a:endParaRPr lang="en-US" dirty="0">
              <a:solidFill>
                <a:srgbClr val="8A7967"/>
              </a:solidFill>
            </a:endParaRPr>
          </a:p>
        </p:txBody>
      </p:sp>
    </p:spTree>
    <p:extLst>
      <p:ext uri="{BB962C8B-B14F-4D97-AF65-F5344CB8AC3E}">
        <p14:creationId xmlns:p14="http://schemas.microsoft.com/office/powerpoint/2010/main" val="3386463540"/>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01A9C7-C274-4F50-89C9-83BDB06EDB81}" type="datetime1">
              <a:rPr lang="en-US" smtClean="0">
                <a:solidFill>
                  <a:srgbClr val="8A7967"/>
                </a:solidFill>
              </a:rPr>
              <a:pPr/>
              <a:t>3/5/2024</a:t>
            </a:fld>
            <a:endParaRPr lang="en-US" dirty="0">
              <a:solidFill>
                <a:srgbClr val="8A7967"/>
              </a:solidFill>
            </a:endParaRPr>
          </a:p>
        </p:txBody>
      </p:sp>
      <p:sp>
        <p:nvSpPr>
          <p:cNvPr id="4" name="Footer Placeholder 3"/>
          <p:cNvSpPr>
            <a:spLocks noGrp="1"/>
          </p:cNvSpPr>
          <p:nvPr>
            <p:ph type="ftr" sz="quarter" idx="11"/>
          </p:nvPr>
        </p:nvSpPr>
        <p:spPr/>
        <p:txBody>
          <a:bodyPr/>
          <a:lstStyle/>
          <a:p>
            <a:endParaRPr lang="en-US" dirty="0">
              <a:solidFill>
                <a:srgbClr val="8A7967"/>
              </a:solidFill>
            </a:endParaRPr>
          </a:p>
        </p:txBody>
      </p:sp>
    </p:spTree>
    <p:extLst>
      <p:ext uri="{BB962C8B-B14F-4D97-AF65-F5344CB8AC3E}">
        <p14:creationId xmlns:p14="http://schemas.microsoft.com/office/powerpoint/2010/main" val="3789543537"/>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smtClean="0">
                <a:solidFill>
                  <a:srgbClr val="8A7967"/>
                </a:solidFill>
              </a:rPr>
              <a:pPr/>
              <a:t>3/5/2024</a:t>
            </a:fld>
            <a:endParaRPr lang="en-US" dirty="0">
              <a:solidFill>
                <a:srgbClr val="8A7967"/>
              </a:solidFill>
            </a:endParaRPr>
          </a:p>
        </p:txBody>
      </p:sp>
      <p:sp>
        <p:nvSpPr>
          <p:cNvPr id="3" name="Footer Placeholder 2"/>
          <p:cNvSpPr>
            <a:spLocks noGrp="1"/>
          </p:cNvSpPr>
          <p:nvPr>
            <p:ph type="ftr" sz="quarter" idx="11"/>
          </p:nvPr>
        </p:nvSpPr>
        <p:spPr/>
        <p:txBody>
          <a:bodyPr/>
          <a:lstStyle/>
          <a:p>
            <a:endParaRPr lang="en-US" dirty="0">
              <a:solidFill>
                <a:srgbClr val="8A7967"/>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6BBE7942-5B1B-4E74-B3CD-25BF9B0ABE25}" type="slidenum">
              <a:rPr lang="en-US" smtClean="0">
                <a:solidFill>
                  <a:srgbClr val="8A7967"/>
                </a:solidFill>
              </a:rPr>
              <a:pPr/>
              <a:t>‹#›</a:t>
            </a:fld>
            <a:endParaRPr lang="en-US" dirty="0">
              <a:solidFill>
                <a:srgbClr val="8A7967"/>
              </a:solidFill>
            </a:endParaRPr>
          </a:p>
        </p:txBody>
      </p:sp>
      <p:pic>
        <p:nvPicPr>
          <p:cNvPr id="8" name="Picture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0" y="1905000"/>
            <a:ext cx="7645400" cy="1955800"/>
          </a:xfrm>
          <a:prstGeom prst="rect">
            <a:avLst/>
          </a:prstGeom>
        </p:spPr>
      </p:pic>
    </p:spTree>
    <p:extLst>
      <p:ext uri="{BB962C8B-B14F-4D97-AF65-F5344CB8AC3E}">
        <p14:creationId xmlns:p14="http://schemas.microsoft.com/office/powerpoint/2010/main" val="195477725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BF13884F-698C-4153-AB67-9A0F214F106F}" type="datetimeFigureOut">
              <a:rPr lang="en-US" smtClean="0">
                <a:solidFill>
                  <a:srgbClr val="8A7967"/>
                </a:solidFill>
              </a:rPr>
              <a:pPr/>
              <a:t>3/5/2024</a:t>
            </a:fld>
            <a:endParaRPr lang="en-US" dirty="0">
              <a:solidFill>
                <a:srgbClr val="8A7967"/>
              </a:solidFill>
            </a:endParaRPr>
          </a:p>
        </p:txBody>
      </p:sp>
      <p:sp>
        <p:nvSpPr>
          <p:cNvPr id="6" name="Footer Placeholder 5"/>
          <p:cNvSpPr>
            <a:spLocks noGrp="1"/>
          </p:cNvSpPr>
          <p:nvPr>
            <p:ph type="ftr" sz="quarter" idx="11"/>
          </p:nvPr>
        </p:nvSpPr>
        <p:spPr/>
        <p:txBody>
          <a:bodyPr/>
          <a:lstStyle/>
          <a:p>
            <a:endParaRPr lang="en-US" dirty="0">
              <a:solidFill>
                <a:srgbClr val="8A7967"/>
              </a:solidFill>
            </a:endParaRPr>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3B7FEA86-1680-48AE-B31F-3E3431F3A323}"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lvl1pPr marL="320040" indent="-320040">
              <a:buSzPct val="70000"/>
              <a:buFont typeface="Wingdings" panose="05000000000000000000" pitchFamily="2" charset="2"/>
              <a:buChar char=""/>
              <a:defRPr/>
            </a:lvl1pPr>
            <a:lvl2pPr marL="640080" indent="-274320">
              <a:buFont typeface="Wingdings" panose="05000000000000000000" pitchFamily="2" charset="2"/>
              <a:buChar char="q"/>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p:txBody>
      </p:sp>
    </p:spTree>
    <p:extLst>
      <p:ext uri="{BB962C8B-B14F-4D97-AF65-F5344CB8AC3E}">
        <p14:creationId xmlns:p14="http://schemas.microsoft.com/office/powerpoint/2010/main" val="391554397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515B2B-071A-4EDC-9A22-D91FB0F98242}" type="datetimeFigureOut">
              <a:rPr lang="en-US" smtClean="0"/>
              <a:pPr/>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91A122-471C-46B3-95C4-CB8958AB2445}" type="slidenum">
              <a:rPr lang="en-US" smtClean="0"/>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15B2B-071A-4EDC-9A22-D91FB0F98242}" type="datetimeFigureOut">
              <a:rPr lang="en-US" smtClean="0"/>
              <a:pPr/>
              <a:t>3/5/2024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1A122-471C-46B3-95C4-CB8958AB2445}" type="slidenum">
              <a:rPr lang="en-US" smtClean="0"/>
              <a:pPr/>
              <a:t>‹#›</a:t>
            </a:fld>
            <a:endParaRPr lang="en-US" dirty="0"/>
          </a:p>
        </p:txBody>
      </p:sp>
      <p:pic>
        <p:nvPicPr>
          <p:cNvPr id="8" name="Picture 27" descr="Picture1"/>
          <p:cNvPicPr>
            <a:picLocks noChangeAspect="1" noChangeArrowheads="1"/>
          </p:cNvPicPr>
          <p:nvPr/>
        </p:nvPicPr>
        <p:blipFill>
          <a:blip r:embed="rId14" cstate="print"/>
          <a:srcRect/>
          <a:stretch>
            <a:fillRect/>
          </a:stretch>
        </p:blipFill>
        <p:spPr bwMode="auto">
          <a:xfrm>
            <a:off x="-23813" y="-17463"/>
            <a:ext cx="9168339" cy="6875463"/>
          </a:xfrm>
          <a:prstGeom prst="rect">
            <a:avLst/>
          </a:prstGeom>
          <a:noFill/>
        </p:spPr>
      </p:pic>
      <p:pic>
        <p:nvPicPr>
          <p:cNvPr id="9" name="Picture 28" descr="DCApeachLogo2hor"/>
          <p:cNvPicPr>
            <a:picLocks noChangeAspect="1" noChangeArrowheads="1"/>
          </p:cNvPicPr>
          <p:nvPr/>
        </p:nvPicPr>
        <p:blipFill>
          <a:blip r:embed="rId15" cstate="print"/>
          <a:srcRect/>
          <a:stretch>
            <a:fillRect/>
          </a:stretch>
        </p:blipFill>
        <p:spPr bwMode="auto">
          <a:xfrm>
            <a:off x="7381875" y="811528"/>
            <a:ext cx="1697038" cy="427037"/>
          </a:xfrm>
          <a:prstGeom prst="rect">
            <a:avLst/>
          </a:prstGeom>
          <a:noFill/>
        </p:spPr>
      </p:pic>
      <p:pic>
        <p:nvPicPr>
          <p:cNvPr id="10" name="Picture 24" descr="Picture2"/>
          <p:cNvPicPr>
            <a:picLocks noChangeAspect="1" noChangeArrowheads="1"/>
          </p:cNvPicPr>
          <p:nvPr/>
        </p:nvPicPr>
        <p:blipFill>
          <a:blip r:embed="rId16" cstate="print"/>
          <a:srcRect t="11068" b="78214"/>
          <a:stretch>
            <a:fillRect/>
          </a:stretch>
        </p:blipFill>
        <p:spPr bwMode="auto">
          <a:xfrm>
            <a:off x="-27432" y="6123482"/>
            <a:ext cx="9171432" cy="744239"/>
          </a:xfrm>
          <a:prstGeom prst="rect">
            <a:avLst/>
          </a:prstGeom>
          <a:noFill/>
        </p:spPr>
      </p:pic>
      <p:pic>
        <p:nvPicPr>
          <p:cNvPr id="11" name="Picture 10" descr="PEMlogo.small.PNG"/>
          <p:cNvPicPr>
            <a:picLocks noChangeAspect="1"/>
          </p:cNvPicPr>
          <p:nvPr/>
        </p:nvPicPr>
        <p:blipFill>
          <a:blip r:embed="rId17" cstate="print"/>
          <a:stretch>
            <a:fillRect/>
          </a:stretch>
        </p:blipFill>
        <p:spPr>
          <a:xfrm>
            <a:off x="8011487" y="5585276"/>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solidFill>
                  <a:srgbClr val="8A7967"/>
                </a:solidFill>
              </a:rPr>
              <a:pPr/>
              <a:t>3/5/2024</a:t>
            </a:fld>
            <a:endParaRPr lang="en-US" dirty="0">
              <a:solidFill>
                <a:srgbClr val="8A7967"/>
              </a:solidFill>
            </a:endParaRPr>
          </a:p>
        </p:txBody>
      </p:sp>
      <p:sp>
        <p:nvSpPr>
          <p:cNvPr id="3" name="Footer Placeholder 2"/>
          <p:cNvSpPr>
            <a:spLocks noGrp="1"/>
          </p:cNvSpPr>
          <p:nvPr>
            <p:ph type="ftr" sz="quarter" idx="3"/>
          </p:nvPr>
        </p:nvSpPr>
        <p:spPr>
          <a:xfrm>
            <a:off x="609600"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8A7967"/>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90373320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4" name="Date Placeholder 13"/>
          <p:cNvSpPr>
            <a:spLocks noGrp="1"/>
          </p:cNvSpPr>
          <p:nvPr>
            <p:ph type="dt" sz="half" idx="2"/>
          </p:nvPr>
        </p:nvSpPr>
        <p:spPr>
          <a:xfrm>
            <a:off x="6096000" y="6254014"/>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B1515B2B-071A-4EDC-9A22-D91FB0F98242}" type="datetimeFigureOut">
              <a:rPr lang="en-US" smtClean="0"/>
              <a:pPr/>
              <a:t>3/5/2024</a:t>
            </a:fld>
            <a:endParaRPr lang="en-US" dirty="0"/>
          </a:p>
        </p:txBody>
      </p:sp>
      <p:sp>
        <p:nvSpPr>
          <p:cNvPr id="3" name="Footer Placeholder 2"/>
          <p:cNvSpPr>
            <a:spLocks noGrp="1"/>
          </p:cNvSpPr>
          <p:nvPr>
            <p:ph type="ftr" sz="quarter" idx="3"/>
          </p:nvPr>
        </p:nvSpPr>
        <p:spPr>
          <a:xfrm>
            <a:off x="609600" y="6253820"/>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891A122-471C-46B3-95C4-CB8958AB244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3" r:id="rId8"/>
  </p:sldLayoutIdLst>
  <p:transition spd="med">
    <p:fade/>
  </p:transition>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619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15B2B-071A-4EDC-9A22-D91FB0F98242}" type="datetimeFigureOut">
              <a:rPr lang="en-US" smtClean="0">
                <a:solidFill>
                  <a:prstClr val="black">
                    <a:tint val="75000"/>
                  </a:prstClr>
                </a:solidFill>
              </a:rPr>
              <a:pPr/>
              <a:t>3/5/2024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619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619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1A122-471C-46B3-95C4-CB8958AB2445}" type="slidenum">
              <a:rPr lang="en-US" smtClean="0">
                <a:solidFill>
                  <a:prstClr val="black">
                    <a:tint val="75000"/>
                  </a:prstClr>
                </a:solidFill>
              </a:rPr>
              <a:pPr/>
              <a:t>‹#›</a:t>
            </a:fld>
            <a:endParaRPr lang="en-US" dirty="0">
              <a:solidFill>
                <a:prstClr val="black">
                  <a:tint val="75000"/>
                </a:prstClr>
              </a:solidFill>
            </a:endParaRPr>
          </a:p>
        </p:txBody>
      </p:sp>
      <p:pic>
        <p:nvPicPr>
          <p:cNvPr id="8" name="Picture 27" descr="Picture1"/>
          <p:cNvPicPr>
            <a:picLocks noChangeAspect="1" noChangeArrowheads="1"/>
          </p:cNvPicPr>
          <p:nvPr/>
        </p:nvPicPr>
        <p:blipFill>
          <a:blip r:embed="rId3" cstate="print"/>
          <a:srcRect/>
          <a:stretch>
            <a:fillRect/>
          </a:stretch>
        </p:blipFill>
        <p:spPr bwMode="auto">
          <a:xfrm>
            <a:off x="-22250" y="-17463"/>
            <a:ext cx="9168339" cy="6875463"/>
          </a:xfrm>
          <a:prstGeom prst="rect">
            <a:avLst/>
          </a:prstGeom>
          <a:noFill/>
        </p:spPr>
      </p:pic>
      <p:pic>
        <p:nvPicPr>
          <p:cNvPr id="9" name="Picture 28" descr="DCApeachLogo2hor"/>
          <p:cNvPicPr>
            <a:picLocks noChangeAspect="1" noChangeArrowheads="1"/>
          </p:cNvPicPr>
          <p:nvPr/>
        </p:nvPicPr>
        <p:blipFill>
          <a:blip r:embed="rId4" cstate="print"/>
          <a:srcRect/>
          <a:stretch>
            <a:fillRect/>
          </a:stretch>
        </p:blipFill>
        <p:spPr bwMode="auto">
          <a:xfrm>
            <a:off x="7381875" y="811531"/>
            <a:ext cx="1697038" cy="427037"/>
          </a:xfrm>
          <a:prstGeom prst="rect">
            <a:avLst/>
          </a:prstGeom>
          <a:noFill/>
        </p:spPr>
      </p:pic>
      <p:pic>
        <p:nvPicPr>
          <p:cNvPr id="10" name="Picture 24" descr="Picture2"/>
          <p:cNvPicPr>
            <a:picLocks noChangeAspect="1" noChangeArrowheads="1"/>
          </p:cNvPicPr>
          <p:nvPr/>
        </p:nvPicPr>
        <p:blipFill>
          <a:blip r:embed="rId5" cstate="print"/>
          <a:srcRect t="11068" b="78214"/>
          <a:stretch>
            <a:fillRect/>
          </a:stretch>
        </p:blipFill>
        <p:spPr bwMode="auto">
          <a:xfrm>
            <a:off x="-27431" y="6129098"/>
            <a:ext cx="9171432" cy="744239"/>
          </a:xfrm>
          <a:prstGeom prst="rect">
            <a:avLst/>
          </a:prstGeom>
          <a:noFill/>
        </p:spPr>
      </p:pic>
      <p:pic>
        <p:nvPicPr>
          <p:cNvPr id="11" name="Picture 10" descr="PEMlogo.small.PNG"/>
          <p:cNvPicPr>
            <a:picLocks noChangeAspect="1"/>
          </p:cNvPicPr>
          <p:nvPr/>
        </p:nvPicPr>
        <p:blipFill>
          <a:blip r:embed="rId6" cstate="print"/>
          <a:stretch>
            <a:fillRect/>
          </a:stretch>
        </p:blipFill>
        <p:spPr>
          <a:xfrm>
            <a:off x="8011488" y="5585276"/>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6196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15B2B-071A-4EDC-9A22-D91FB0F98242}" type="datetimeFigureOut">
              <a:rPr lang="en-US" smtClean="0">
                <a:solidFill>
                  <a:prstClr val="black">
                    <a:tint val="75000"/>
                  </a:prstClr>
                </a:solidFill>
              </a:rPr>
              <a:pPr/>
              <a:t>3/5/2024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6196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6196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1A122-471C-46B3-95C4-CB8958AB2445}" type="slidenum">
              <a:rPr lang="en-US" smtClean="0">
                <a:solidFill>
                  <a:prstClr val="black">
                    <a:tint val="75000"/>
                  </a:prstClr>
                </a:solidFill>
              </a:rPr>
              <a:pPr/>
              <a:t>‹#›</a:t>
            </a:fld>
            <a:endParaRPr lang="en-US" dirty="0">
              <a:solidFill>
                <a:prstClr val="black">
                  <a:tint val="75000"/>
                </a:prstClr>
              </a:solidFill>
            </a:endParaRPr>
          </a:p>
        </p:txBody>
      </p:sp>
      <p:pic>
        <p:nvPicPr>
          <p:cNvPr id="8" name="Picture 27" descr="Picture1"/>
          <p:cNvPicPr>
            <a:picLocks noChangeAspect="1" noChangeArrowheads="1"/>
          </p:cNvPicPr>
          <p:nvPr/>
        </p:nvPicPr>
        <p:blipFill>
          <a:blip r:embed="rId3" cstate="print"/>
          <a:srcRect/>
          <a:stretch>
            <a:fillRect/>
          </a:stretch>
        </p:blipFill>
        <p:spPr bwMode="auto">
          <a:xfrm>
            <a:off x="-22250" y="-17463"/>
            <a:ext cx="9168339" cy="6875463"/>
          </a:xfrm>
          <a:prstGeom prst="rect">
            <a:avLst/>
          </a:prstGeom>
          <a:noFill/>
        </p:spPr>
      </p:pic>
      <p:pic>
        <p:nvPicPr>
          <p:cNvPr id="9" name="Picture 28" descr="DCApeachLogo2hor"/>
          <p:cNvPicPr>
            <a:picLocks noChangeAspect="1" noChangeArrowheads="1"/>
          </p:cNvPicPr>
          <p:nvPr/>
        </p:nvPicPr>
        <p:blipFill>
          <a:blip r:embed="rId4" cstate="print"/>
          <a:srcRect/>
          <a:stretch>
            <a:fillRect/>
          </a:stretch>
        </p:blipFill>
        <p:spPr bwMode="auto">
          <a:xfrm>
            <a:off x="7381875" y="811531"/>
            <a:ext cx="1697038" cy="427037"/>
          </a:xfrm>
          <a:prstGeom prst="rect">
            <a:avLst/>
          </a:prstGeom>
          <a:noFill/>
        </p:spPr>
      </p:pic>
      <p:pic>
        <p:nvPicPr>
          <p:cNvPr id="10" name="Picture 24" descr="Picture2"/>
          <p:cNvPicPr>
            <a:picLocks noChangeAspect="1" noChangeArrowheads="1"/>
          </p:cNvPicPr>
          <p:nvPr/>
        </p:nvPicPr>
        <p:blipFill>
          <a:blip r:embed="rId5" cstate="print"/>
          <a:srcRect t="11068" b="78214"/>
          <a:stretch>
            <a:fillRect/>
          </a:stretch>
        </p:blipFill>
        <p:spPr bwMode="auto">
          <a:xfrm>
            <a:off x="-27431" y="6129100"/>
            <a:ext cx="9171432" cy="744239"/>
          </a:xfrm>
          <a:prstGeom prst="rect">
            <a:avLst/>
          </a:prstGeom>
          <a:noFill/>
        </p:spPr>
      </p:pic>
      <p:pic>
        <p:nvPicPr>
          <p:cNvPr id="11" name="Picture 10" descr="PEMlogo.small.PNG"/>
          <p:cNvPicPr>
            <a:picLocks noChangeAspect="1"/>
          </p:cNvPicPr>
          <p:nvPr/>
        </p:nvPicPr>
        <p:blipFill>
          <a:blip r:embed="rId6" cstate="print"/>
          <a:stretch>
            <a:fillRect/>
          </a:stretch>
        </p:blipFill>
        <p:spPr>
          <a:xfrm>
            <a:off x="8011488" y="5585276"/>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98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15B2B-071A-4EDC-9A22-D91FB0F98242}" type="datetimeFigureOut">
              <a:rPr lang="en-US" smtClean="0">
                <a:solidFill>
                  <a:prstClr val="black">
                    <a:tint val="75000"/>
                  </a:prstClr>
                </a:solidFill>
              </a:rPr>
              <a:pPr/>
              <a:t>3/5/2024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98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63598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1A122-471C-46B3-95C4-CB8958AB2445}" type="slidenum">
              <a:rPr lang="en-US" smtClean="0">
                <a:solidFill>
                  <a:prstClr val="black">
                    <a:tint val="75000"/>
                  </a:prstClr>
                </a:solidFill>
              </a:rPr>
              <a:pPr/>
              <a:t>‹#›</a:t>
            </a:fld>
            <a:endParaRPr lang="en-US" dirty="0">
              <a:solidFill>
                <a:prstClr val="black">
                  <a:tint val="75000"/>
                </a:prstClr>
              </a:solidFill>
            </a:endParaRPr>
          </a:p>
        </p:txBody>
      </p:sp>
      <p:pic>
        <p:nvPicPr>
          <p:cNvPr id="8" name="Picture 27" descr="Picture1"/>
          <p:cNvPicPr>
            <a:picLocks noChangeAspect="1" noChangeArrowheads="1"/>
          </p:cNvPicPr>
          <p:nvPr/>
        </p:nvPicPr>
        <p:blipFill>
          <a:blip r:embed="rId3" cstate="print"/>
          <a:srcRect/>
          <a:stretch>
            <a:fillRect/>
          </a:stretch>
        </p:blipFill>
        <p:spPr bwMode="auto">
          <a:xfrm>
            <a:off x="-22250" y="-17463"/>
            <a:ext cx="9168339" cy="6875463"/>
          </a:xfrm>
          <a:prstGeom prst="rect">
            <a:avLst/>
          </a:prstGeom>
          <a:noFill/>
        </p:spPr>
      </p:pic>
      <p:pic>
        <p:nvPicPr>
          <p:cNvPr id="9" name="Picture 28" descr="DCApeachLogo2hor"/>
          <p:cNvPicPr>
            <a:picLocks noChangeAspect="1" noChangeArrowheads="1"/>
          </p:cNvPicPr>
          <p:nvPr/>
        </p:nvPicPr>
        <p:blipFill>
          <a:blip r:embed="rId4" cstate="print"/>
          <a:srcRect/>
          <a:stretch>
            <a:fillRect/>
          </a:stretch>
        </p:blipFill>
        <p:spPr bwMode="auto">
          <a:xfrm>
            <a:off x="7381875" y="811531"/>
            <a:ext cx="1697038" cy="427037"/>
          </a:xfrm>
          <a:prstGeom prst="rect">
            <a:avLst/>
          </a:prstGeom>
          <a:noFill/>
        </p:spPr>
      </p:pic>
      <p:pic>
        <p:nvPicPr>
          <p:cNvPr id="10" name="Picture 24" descr="Picture2"/>
          <p:cNvPicPr>
            <a:picLocks noChangeAspect="1" noChangeArrowheads="1"/>
          </p:cNvPicPr>
          <p:nvPr/>
        </p:nvPicPr>
        <p:blipFill>
          <a:blip r:embed="rId5" cstate="print"/>
          <a:srcRect t="11068" b="78214"/>
          <a:stretch>
            <a:fillRect/>
          </a:stretch>
        </p:blipFill>
        <p:spPr bwMode="auto">
          <a:xfrm>
            <a:off x="-27431" y="6126938"/>
            <a:ext cx="9171432" cy="744239"/>
          </a:xfrm>
          <a:prstGeom prst="rect">
            <a:avLst/>
          </a:prstGeom>
          <a:noFill/>
        </p:spPr>
      </p:pic>
      <p:pic>
        <p:nvPicPr>
          <p:cNvPr id="11" name="Picture 10" descr="PEMlogo.small.PNG"/>
          <p:cNvPicPr>
            <a:picLocks noChangeAspect="1"/>
          </p:cNvPicPr>
          <p:nvPr/>
        </p:nvPicPr>
        <p:blipFill>
          <a:blip r:embed="rId6" cstate="print"/>
          <a:stretch>
            <a:fillRect/>
          </a:stretch>
        </p:blipFill>
        <p:spPr>
          <a:xfrm>
            <a:off x="8011488" y="5585276"/>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781" r:id="rId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19400" y="274638"/>
            <a:ext cx="5867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600206"/>
            <a:ext cx="7924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latin typeface="Arial" charset="0"/>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endParaRPr>
          </a:p>
        </p:txBody>
      </p:sp>
      <p:sp>
        <p:nvSpPr>
          <p:cNvPr id="30726"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04C5290-DE37-43E8-B04C-91DF8813D41F}"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
        <p:nvSpPr>
          <p:cNvPr id="30728" name="Rectangle 8"/>
          <p:cNvSpPr>
            <a:spLocks noChangeArrowheads="1"/>
          </p:cNvSpPr>
          <p:nvPr/>
        </p:nvSpPr>
        <p:spPr bwMode="auto">
          <a:xfrm>
            <a:off x="0" y="0"/>
            <a:ext cx="685800" cy="6858000"/>
          </a:xfrm>
          <a:prstGeom prst="rect">
            <a:avLst/>
          </a:prstGeom>
          <a:gradFill rotWithShape="1">
            <a:gsLst>
              <a:gs pos="0">
                <a:srgbClr val="008000"/>
              </a:gs>
              <a:gs pos="100000">
                <a:srgbClr val="99CC00"/>
              </a:gs>
            </a:gsLst>
            <a:path path="shape">
              <a:fillToRect l="50000" t="50000" r="50000" b="50000"/>
            </a:path>
          </a:gra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1032" name="Picture 10" descr="OPEM%20Logo_GIF"/>
          <p:cNvPicPr>
            <a:picLocks noChangeAspect="1" noChangeArrowheads="1"/>
          </p:cNvPicPr>
          <p:nvPr/>
        </p:nvPicPr>
        <p:blipFill>
          <a:blip r:embed="rId3" cstate="print"/>
          <a:srcRect/>
          <a:stretch>
            <a:fillRect/>
          </a:stretch>
        </p:blipFill>
        <p:spPr bwMode="auto">
          <a:xfrm>
            <a:off x="762598" y="77396"/>
            <a:ext cx="1603375" cy="1546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1" r:id="rId1"/>
  </p:sldLayoutIdLst>
  <p:txStyles>
    <p:titleStyle>
      <a:lvl1pPr algn="ctr" rtl="0" eaLnBrk="1" fontAlgn="base" hangingPunct="1">
        <a:spcBef>
          <a:spcPct val="0"/>
        </a:spcBef>
        <a:spcAft>
          <a:spcPct val="0"/>
        </a:spcAft>
        <a:defRPr sz="4400">
          <a:solidFill>
            <a:srgbClr val="663300"/>
          </a:solidFill>
          <a:latin typeface="+mj-lt"/>
          <a:ea typeface="+mj-ea"/>
          <a:cs typeface="+mj-cs"/>
        </a:defRPr>
      </a:lvl1pPr>
      <a:lvl2pPr algn="ctr" rtl="0" eaLnBrk="1" fontAlgn="base" hangingPunct="1">
        <a:spcBef>
          <a:spcPct val="0"/>
        </a:spcBef>
        <a:spcAft>
          <a:spcPct val="0"/>
        </a:spcAft>
        <a:defRPr sz="4400">
          <a:solidFill>
            <a:srgbClr val="663300"/>
          </a:solidFill>
          <a:latin typeface="Georgia" pitchFamily="18" charset="0"/>
        </a:defRPr>
      </a:lvl2pPr>
      <a:lvl3pPr algn="ctr" rtl="0" eaLnBrk="1" fontAlgn="base" hangingPunct="1">
        <a:spcBef>
          <a:spcPct val="0"/>
        </a:spcBef>
        <a:spcAft>
          <a:spcPct val="0"/>
        </a:spcAft>
        <a:defRPr sz="4400">
          <a:solidFill>
            <a:srgbClr val="663300"/>
          </a:solidFill>
          <a:latin typeface="Georgia" pitchFamily="18" charset="0"/>
        </a:defRPr>
      </a:lvl3pPr>
      <a:lvl4pPr algn="ctr" rtl="0" eaLnBrk="1" fontAlgn="base" hangingPunct="1">
        <a:spcBef>
          <a:spcPct val="0"/>
        </a:spcBef>
        <a:spcAft>
          <a:spcPct val="0"/>
        </a:spcAft>
        <a:defRPr sz="4400">
          <a:solidFill>
            <a:srgbClr val="663300"/>
          </a:solidFill>
          <a:latin typeface="Georgia" pitchFamily="18" charset="0"/>
        </a:defRPr>
      </a:lvl4pPr>
      <a:lvl5pPr algn="ctr" rtl="0" eaLnBrk="1" fontAlgn="base" hangingPunct="1">
        <a:spcBef>
          <a:spcPct val="0"/>
        </a:spcBef>
        <a:spcAft>
          <a:spcPct val="0"/>
        </a:spcAft>
        <a:defRPr sz="4400">
          <a:solidFill>
            <a:srgbClr val="663300"/>
          </a:solidFill>
          <a:latin typeface="Georgia" pitchFamily="18" charset="0"/>
        </a:defRPr>
      </a:lvl5pPr>
      <a:lvl6pPr marL="457200" algn="ctr" rtl="0" eaLnBrk="1" fontAlgn="base" hangingPunct="1">
        <a:spcBef>
          <a:spcPct val="0"/>
        </a:spcBef>
        <a:spcAft>
          <a:spcPct val="0"/>
        </a:spcAft>
        <a:defRPr sz="4400">
          <a:solidFill>
            <a:srgbClr val="663300"/>
          </a:solidFill>
          <a:latin typeface="Georgia" pitchFamily="18" charset="0"/>
        </a:defRPr>
      </a:lvl6pPr>
      <a:lvl7pPr marL="914400" algn="ctr" rtl="0" eaLnBrk="1" fontAlgn="base" hangingPunct="1">
        <a:spcBef>
          <a:spcPct val="0"/>
        </a:spcBef>
        <a:spcAft>
          <a:spcPct val="0"/>
        </a:spcAft>
        <a:defRPr sz="4400">
          <a:solidFill>
            <a:srgbClr val="663300"/>
          </a:solidFill>
          <a:latin typeface="Georgia" pitchFamily="18" charset="0"/>
        </a:defRPr>
      </a:lvl7pPr>
      <a:lvl8pPr marL="1371600" algn="ctr" rtl="0" eaLnBrk="1" fontAlgn="base" hangingPunct="1">
        <a:spcBef>
          <a:spcPct val="0"/>
        </a:spcBef>
        <a:spcAft>
          <a:spcPct val="0"/>
        </a:spcAft>
        <a:defRPr sz="4400">
          <a:solidFill>
            <a:srgbClr val="663300"/>
          </a:solidFill>
          <a:latin typeface="Georgia" pitchFamily="18" charset="0"/>
        </a:defRPr>
      </a:lvl8pPr>
      <a:lvl9pPr marL="1828800" algn="ctr" rtl="0" eaLnBrk="1" fontAlgn="base" hangingPunct="1">
        <a:spcBef>
          <a:spcPct val="0"/>
        </a:spcBef>
        <a:spcAft>
          <a:spcPct val="0"/>
        </a:spcAft>
        <a:defRPr sz="4400">
          <a:solidFill>
            <a:srgbClr val="663300"/>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rgbClr val="663300"/>
          </a:solidFill>
          <a:latin typeface="+mn-lt"/>
          <a:ea typeface="+mn-ea"/>
          <a:cs typeface="+mn-cs"/>
        </a:defRPr>
      </a:lvl1pPr>
      <a:lvl2pPr marL="742950" indent="-285750" algn="l" rtl="0" eaLnBrk="1" fontAlgn="base" hangingPunct="1">
        <a:spcBef>
          <a:spcPct val="20000"/>
        </a:spcBef>
        <a:spcAft>
          <a:spcPct val="0"/>
        </a:spcAft>
        <a:buChar char="–"/>
        <a:defRPr sz="2800">
          <a:solidFill>
            <a:srgbClr val="663300"/>
          </a:solidFill>
          <a:latin typeface="+mn-lt"/>
        </a:defRPr>
      </a:lvl2pPr>
      <a:lvl3pPr marL="1143000" indent="-228600" algn="l" rtl="0" eaLnBrk="1" fontAlgn="base" hangingPunct="1">
        <a:spcBef>
          <a:spcPct val="20000"/>
        </a:spcBef>
        <a:spcAft>
          <a:spcPct val="0"/>
        </a:spcAft>
        <a:buChar char="•"/>
        <a:defRPr sz="2400">
          <a:solidFill>
            <a:srgbClr val="663300"/>
          </a:solidFill>
          <a:latin typeface="+mn-lt"/>
        </a:defRPr>
      </a:lvl3pPr>
      <a:lvl4pPr marL="1600200" indent="-228600" algn="l" rtl="0" eaLnBrk="1" fontAlgn="base" hangingPunct="1">
        <a:spcBef>
          <a:spcPct val="20000"/>
        </a:spcBef>
        <a:spcAft>
          <a:spcPct val="0"/>
        </a:spcAft>
        <a:buChar char="–"/>
        <a:defRPr sz="2000">
          <a:solidFill>
            <a:srgbClr val="663300"/>
          </a:solidFill>
          <a:latin typeface="+mn-lt"/>
        </a:defRPr>
      </a:lvl4pPr>
      <a:lvl5pPr marL="2057400" indent="-228600" algn="l" rtl="0" eaLnBrk="1" fontAlgn="base" hangingPunct="1">
        <a:spcBef>
          <a:spcPct val="20000"/>
        </a:spcBef>
        <a:spcAft>
          <a:spcPct val="0"/>
        </a:spcAft>
        <a:buChar char="»"/>
        <a:defRPr sz="2000">
          <a:solidFill>
            <a:srgbClr val="663300"/>
          </a:solidFill>
          <a:latin typeface="+mn-lt"/>
        </a:defRPr>
      </a:lvl5pPr>
      <a:lvl6pPr marL="2514600" indent="-228600" algn="l" rtl="0" eaLnBrk="1" fontAlgn="base" hangingPunct="1">
        <a:spcBef>
          <a:spcPct val="20000"/>
        </a:spcBef>
        <a:spcAft>
          <a:spcPct val="0"/>
        </a:spcAft>
        <a:buChar char="»"/>
        <a:defRPr sz="2000">
          <a:solidFill>
            <a:srgbClr val="663300"/>
          </a:solidFill>
          <a:latin typeface="+mn-lt"/>
        </a:defRPr>
      </a:lvl6pPr>
      <a:lvl7pPr marL="2971800" indent="-228600" algn="l" rtl="0" eaLnBrk="1" fontAlgn="base" hangingPunct="1">
        <a:spcBef>
          <a:spcPct val="20000"/>
        </a:spcBef>
        <a:spcAft>
          <a:spcPct val="0"/>
        </a:spcAft>
        <a:buChar char="»"/>
        <a:defRPr sz="2000">
          <a:solidFill>
            <a:srgbClr val="663300"/>
          </a:solidFill>
          <a:latin typeface="+mn-lt"/>
        </a:defRPr>
      </a:lvl7pPr>
      <a:lvl8pPr marL="3429000" indent="-228600" algn="l" rtl="0" eaLnBrk="1" fontAlgn="base" hangingPunct="1">
        <a:spcBef>
          <a:spcPct val="20000"/>
        </a:spcBef>
        <a:spcAft>
          <a:spcPct val="0"/>
        </a:spcAft>
        <a:buChar char="»"/>
        <a:defRPr sz="2000">
          <a:solidFill>
            <a:srgbClr val="663300"/>
          </a:solidFill>
          <a:latin typeface="+mn-lt"/>
        </a:defRPr>
      </a:lvl8pPr>
      <a:lvl9pPr marL="3886200" indent="-228600" algn="l" rtl="0" eaLnBrk="1" fontAlgn="base" hangingPunct="1">
        <a:spcBef>
          <a:spcPct val="20000"/>
        </a:spcBef>
        <a:spcAft>
          <a:spcPct val="0"/>
        </a:spcAft>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19400" y="274638"/>
            <a:ext cx="5867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600206"/>
            <a:ext cx="7924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latin typeface="Arial" charset="0"/>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endParaRPr>
          </a:p>
        </p:txBody>
      </p:sp>
      <p:sp>
        <p:nvSpPr>
          <p:cNvPr id="30726"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04C5290-DE37-43E8-B04C-91DF8813D41F}"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
        <p:nvSpPr>
          <p:cNvPr id="30728" name="Rectangle 8"/>
          <p:cNvSpPr>
            <a:spLocks noChangeArrowheads="1"/>
          </p:cNvSpPr>
          <p:nvPr/>
        </p:nvSpPr>
        <p:spPr bwMode="auto">
          <a:xfrm>
            <a:off x="0" y="0"/>
            <a:ext cx="685800" cy="6858000"/>
          </a:xfrm>
          <a:prstGeom prst="rect">
            <a:avLst/>
          </a:prstGeom>
          <a:gradFill rotWithShape="1">
            <a:gsLst>
              <a:gs pos="0">
                <a:srgbClr val="008000"/>
              </a:gs>
              <a:gs pos="100000">
                <a:srgbClr val="99CC00"/>
              </a:gs>
            </a:gsLst>
            <a:path path="shape">
              <a:fillToRect l="50000" t="50000" r="50000" b="50000"/>
            </a:path>
          </a:gra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1032" name="Picture 10" descr="OPEM%20Logo_GIF"/>
          <p:cNvPicPr>
            <a:picLocks noChangeAspect="1" noChangeArrowheads="1"/>
          </p:cNvPicPr>
          <p:nvPr/>
        </p:nvPicPr>
        <p:blipFill>
          <a:blip r:embed="rId3" cstate="print"/>
          <a:srcRect/>
          <a:stretch>
            <a:fillRect/>
          </a:stretch>
        </p:blipFill>
        <p:spPr bwMode="auto">
          <a:xfrm>
            <a:off x="762599" y="77398"/>
            <a:ext cx="1603375" cy="1546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3" r:id="rId1"/>
  </p:sldLayoutIdLst>
  <p:txStyles>
    <p:titleStyle>
      <a:lvl1pPr algn="ctr" rtl="0" eaLnBrk="1" fontAlgn="base" hangingPunct="1">
        <a:spcBef>
          <a:spcPct val="0"/>
        </a:spcBef>
        <a:spcAft>
          <a:spcPct val="0"/>
        </a:spcAft>
        <a:defRPr sz="4400">
          <a:solidFill>
            <a:srgbClr val="663300"/>
          </a:solidFill>
          <a:latin typeface="+mj-lt"/>
          <a:ea typeface="+mj-ea"/>
          <a:cs typeface="+mj-cs"/>
        </a:defRPr>
      </a:lvl1pPr>
      <a:lvl2pPr algn="ctr" rtl="0" eaLnBrk="1" fontAlgn="base" hangingPunct="1">
        <a:spcBef>
          <a:spcPct val="0"/>
        </a:spcBef>
        <a:spcAft>
          <a:spcPct val="0"/>
        </a:spcAft>
        <a:defRPr sz="4400">
          <a:solidFill>
            <a:srgbClr val="663300"/>
          </a:solidFill>
          <a:latin typeface="Georgia" pitchFamily="18" charset="0"/>
        </a:defRPr>
      </a:lvl2pPr>
      <a:lvl3pPr algn="ctr" rtl="0" eaLnBrk="1" fontAlgn="base" hangingPunct="1">
        <a:spcBef>
          <a:spcPct val="0"/>
        </a:spcBef>
        <a:spcAft>
          <a:spcPct val="0"/>
        </a:spcAft>
        <a:defRPr sz="4400">
          <a:solidFill>
            <a:srgbClr val="663300"/>
          </a:solidFill>
          <a:latin typeface="Georgia" pitchFamily="18" charset="0"/>
        </a:defRPr>
      </a:lvl3pPr>
      <a:lvl4pPr algn="ctr" rtl="0" eaLnBrk="1" fontAlgn="base" hangingPunct="1">
        <a:spcBef>
          <a:spcPct val="0"/>
        </a:spcBef>
        <a:spcAft>
          <a:spcPct val="0"/>
        </a:spcAft>
        <a:defRPr sz="4400">
          <a:solidFill>
            <a:srgbClr val="663300"/>
          </a:solidFill>
          <a:latin typeface="Georgia" pitchFamily="18" charset="0"/>
        </a:defRPr>
      </a:lvl4pPr>
      <a:lvl5pPr algn="ctr" rtl="0" eaLnBrk="1" fontAlgn="base" hangingPunct="1">
        <a:spcBef>
          <a:spcPct val="0"/>
        </a:spcBef>
        <a:spcAft>
          <a:spcPct val="0"/>
        </a:spcAft>
        <a:defRPr sz="4400">
          <a:solidFill>
            <a:srgbClr val="663300"/>
          </a:solidFill>
          <a:latin typeface="Georgia" pitchFamily="18" charset="0"/>
        </a:defRPr>
      </a:lvl5pPr>
      <a:lvl6pPr marL="457200" algn="ctr" rtl="0" eaLnBrk="1" fontAlgn="base" hangingPunct="1">
        <a:spcBef>
          <a:spcPct val="0"/>
        </a:spcBef>
        <a:spcAft>
          <a:spcPct val="0"/>
        </a:spcAft>
        <a:defRPr sz="4400">
          <a:solidFill>
            <a:srgbClr val="663300"/>
          </a:solidFill>
          <a:latin typeface="Georgia" pitchFamily="18" charset="0"/>
        </a:defRPr>
      </a:lvl6pPr>
      <a:lvl7pPr marL="914400" algn="ctr" rtl="0" eaLnBrk="1" fontAlgn="base" hangingPunct="1">
        <a:spcBef>
          <a:spcPct val="0"/>
        </a:spcBef>
        <a:spcAft>
          <a:spcPct val="0"/>
        </a:spcAft>
        <a:defRPr sz="4400">
          <a:solidFill>
            <a:srgbClr val="663300"/>
          </a:solidFill>
          <a:latin typeface="Georgia" pitchFamily="18" charset="0"/>
        </a:defRPr>
      </a:lvl7pPr>
      <a:lvl8pPr marL="1371600" algn="ctr" rtl="0" eaLnBrk="1" fontAlgn="base" hangingPunct="1">
        <a:spcBef>
          <a:spcPct val="0"/>
        </a:spcBef>
        <a:spcAft>
          <a:spcPct val="0"/>
        </a:spcAft>
        <a:defRPr sz="4400">
          <a:solidFill>
            <a:srgbClr val="663300"/>
          </a:solidFill>
          <a:latin typeface="Georgia" pitchFamily="18" charset="0"/>
        </a:defRPr>
      </a:lvl8pPr>
      <a:lvl9pPr marL="1828800" algn="ctr" rtl="0" eaLnBrk="1" fontAlgn="base" hangingPunct="1">
        <a:spcBef>
          <a:spcPct val="0"/>
        </a:spcBef>
        <a:spcAft>
          <a:spcPct val="0"/>
        </a:spcAft>
        <a:defRPr sz="4400">
          <a:solidFill>
            <a:srgbClr val="663300"/>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rgbClr val="663300"/>
          </a:solidFill>
          <a:latin typeface="+mn-lt"/>
          <a:ea typeface="+mn-ea"/>
          <a:cs typeface="+mn-cs"/>
        </a:defRPr>
      </a:lvl1pPr>
      <a:lvl2pPr marL="742950" indent="-285750" algn="l" rtl="0" eaLnBrk="1" fontAlgn="base" hangingPunct="1">
        <a:spcBef>
          <a:spcPct val="20000"/>
        </a:spcBef>
        <a:spcAft>
          <a:spcPct val="0"/>
        </a:spcAft>
        <a:buChar char="–"/>
        <a:defRPr sz="2800">
          <a:solidFill>
            <a:srgbClr val="663300"/>
          </a:solidFill>
          <a:latin typeface="+mn-lt"/>
        </a:defRPr>
      </a:lvl2pPr>
      <a:lvl3pPr marL="1143000" indent="-228600" algn="l" rtl="0" eaLnBrk="1" fontAlgn="base" hangingPunct="1">
        <a:spcBef>
          <a:spcPct val="20000"/>
        </a:spcBef>
        <a:spcAft>
          <a:spcPct val="0"/>
        </a:spcAft>
        <a:buChar char="•"/>
        <a:defRPr sz="2400">
          <a:solidFill>
            <a:srgbClr val="663300"/>
          </a:solidFill>
          <a:latin typeface="+mn-lt"/>
        </a:defRPr>
      </a:lvl3pPr>
      <a:lvl4pPr marL="1600200" indent="-228600" algn="l" rtl="0" eaLnBrk="1" fontAlgn="base" hangingPunct="1">
        <a:spcBef>
          <a:spcPct val="20000"/>
        </a:spcBef>
        <a:spcAft>
          <a:spcPct val="0"/>
        </a:spcAft>
        <a:buChar char="–"/>
        <a:defRPr sz="2000">
          <a:solidFill>
            <a:srgbClr val="663300"/>
          </a:solidFill>
          <a:latin typeface="+mn-lt"/>
        </a:defRPr>
      </a:lvl4pPr>
      <a:lvl5pPr marL="2057400" indent="-228600" algn="l" rtl="0" eaLnBrk="1" fontAlgn="base" hangingPunct="1">
        <a:spcBef>
          <a:spcPct val="20000"/>
        </a:spcBef>
        <a:spcAft>
          <a:spcPct val="0"/>
        </a:spcAft>
        <a:buChar char="»"/>
        <a:defRPr sz="2000">
          <a:solidFill>
            <a:srgbClr val="663300"/>
          </a:solidFill>
          <a:latin typeface="+mn-lt"/>
        </a:defRPr>
      </a:lvl5pPr>
      <a:lvl6pPr marL="2514600" indent="-228600" algn="l" rtl="0" eaLnBrk="1" fontAlgn="base" hangingPunct="1">
        <a:spcBef>
          <a:spcPct val="20000"/>
        </a:spcBef>
        <a:spcAft>
          <a:spcPct val="0"/>
        </a:spcAft>
        <a:buChar char="»"/>
        <a:defRPr sz="2000">
          <a:solidFill>
            <a:srgbClr val="663300"/>
          </a:solidFill>
          <a:latin typeface="+mn-lt"/>
        </a:defRPr>
      </a:lvl6pPr>
      <a:lvl7pPr marL="2971800" indent="-228600" algn="l" rtl="0" eaLnBrk="1" fontAlgn="base" hangingPunct="1">
        <a:spcBef>
          <a:spcPct val="20000"/>
        </a:spcBef>
        <a:spcAft>
          <a:spcPct val="0"/>
        </a:spcAft>
        <a:buChar char="»"/>
        <a:defRPr sz="2000">
          <a:solidFill>
            <a:srgbClr val="663300"/>
          </a:solidFill>
          <a:latin typeface="+mn-lt"/>
        </a:defRPr>
      </a:lvl7pPr>
      <a:lvl8pPr marL="3429000" indent="-228600" algn="l" rtl="0" eaLnBrk="1" fontAlgn="base" hangingPunct="1">
        <a:spcBef>
          <a:spcPct val="20000"/>
        </a:spcBef>
        <a:spcAft>
          <a:spcPct val="0"/>
        </a:spcAft>
        <a:buChar char="»"/>
        <a:defRPr sz="2000">
          <a:solidFill>
            <a:srgbClr val="663300"/>
          </a:solidFill>
          <a:latin typeface="+mn-lt"/>
        </a:defRPr>
      </a:lvl8pPr>
      <a:lvl9pPr marL="3886200" indent="-228600" algn="l" rtl="0" eaLnBrk="1" fontAlgn="base" hangingPunct="1">
        <a:spcBef>
          <a:spcPct val="20000"/>
        </a:spcBef>
        <a:spcAft>
          <a:spcPct val="0"/>
        </a:spcAft>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19400" y="274638"/>
            <a:ext cx="5867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600206"/>
            <a:ext cx="7924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latin typeface="Arial" charset="0"/>
            </a:endParaRPr>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endParaRPr>
          </a:p>
        </p:txBody>
      </p:sp>
      <p:sp>
        <p:nvSpPr>
          <p:cNvPr id="30726" name="Rectangle 6"/>
          <p:cNvSpPr>
            <a:spLocks noGrp="1" noChangeArrowheads="1"/>
          </p:cNvSpPr>
          <p:nvPr>
            <p:ph type="sldNum" sz="quarter" idx="4"/>
          </p:nvPr>
        </p:nvSpPr>
        <p:spPr bwMode="auto">
          <a:xfrm>
            <a:off x="6553201"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04C5290-DE37-43E8-B04C-91DF8813D41F}" type="slidenum">
              <a:rPr lang="en-US">
                <a:solidFill>
                  <a:srgbClr val="000000"/>
                </a:solidFill>
                <a:latin typeface="Arial" charset="0"/>
              </a:rPr>
              <a:pPr fontAlgn="base">
                <a:spcBef>
                  <a:spcPct val="0"/>
                </a:spcBef>
                <a:spcAft>
                  <a:spcPct val="0"/>
                </a:spcAft>
                <a:defRPr/>
              </a:pPr>
              <a:t>‹#›</a:t>
            </a:fld>
            <a:endParaRPr lang="en-US">
              <a:solidFill>
                <a:srgbClr val="000000"/>
              </a:solidFill>
              <a:latin typeface="Arial" charset="0"/>
            </a:endParaRPr>
          </a:p>
        </p:txBody>
      </p:sp>
      <p:sp>
        <p:nvSpPr>
          <p:cNvPr id="30728" name="Rectangle 8"/>
          <p:cNvSpPr>
            <a:spLocks noChangeArrowheads="1"/>
          </p:cNvSpPr>
          <p:nvPr/>
        </p:nvSpPr>
        <p:spPr bwMode="auto">
          <a:xfrm>
            <a:off x="0" y="0"/>
            <a:ext cx="685800" cy="6858000"/>
          </a:xfrm>
          <a:prstGeom prst="rect">
            <a:avLst/>
          </a:prstGeom>
          <a:gradFill rotWithShape="1">
            <a:gsLst>
              <a:gs pos="0">
                <a:srgbClr val="008000"/>
              </a:gs>
              <a:gs pos="100000">
                <a:srgbClr val="99CC00"/>
              </a:gs>
            </a:gsLst>
            <a:path path="shape">
              <a:fillToRect l="50000" t="50000" r="50000" b="50000"/>
            </a:path>
          </a:gra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1032" name="Picture 10" descr="OPEM%20Logo_GIF"/>
          <p:cNvPicPr>
            <a:picLocks noChangeAspect="1" noChangeArrowheads="1"/>
          </p:cNvPicPr>
          <p:nvPr/>
        </p:nvPicPr>
        <p:blipFill>
          <a:blip r:embed="rId3" cstate="print"/>
          <a:srcRect/>
          <a:stretch>
            <a:fillRect/>
          </a:stretch>
        </p:blipFill>
        <p:spPr bwMode="auto">
          <a:xfrm>
            <a:off x="762593" y="77386"/>
            <a:ext cx="1603375" cy="1546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1" r:id="rId1"/>
  </p:sldLayoutIdLst>
  <p:txStyles>
    <p:titleStyle>
      <a:lvl1pPr algn="ctr" rtl="0" eaLnBrk="1" fontAlgn="base" hangingPunct="1">
        <a:spcBef>
          <a:spcPct val="0"/>
        </a:spcBef>
        <a:spcAft>
          <a:spcPct val="0"/>
        </a:spcAft>
        <a:defRPr sz="4400">
          <a:solidFill>
            <a:srgbClr val="663300"/>
          </a:solidFill>
          <a:latin typeface="+mj-lt"/>
          <a:ea typeface="+mj-ea"/>
          <a:cs typeface="+mj-cs"/>
        </a:defRPr>
      </a:lvl1pPr>
      <a:lvl2pPr algn="ctr" rtl="0" eaLnBrk="1" fontAlgn="base" hangingPunct="1">
        <a:spcBef>
          <a:spcPct val="0"/>
        </a:spcBef>
        <a:spcAft>
          <a:spcPct val="0"/>
        </a:spcAft>
        <a:defRPr sz="4400">
          <a:solidFill>
            <a:srgbClr val="663300"/>
          </a:solidFill>
          <a:latin typeface="Georgia" pitchFamily="18" charset="0"/>
        </a:defRPr>
      </a:lvl2pPr>
      <a:lvl3pPr algn="ctr" rtl="0" eaLnBrk="1" fontAlgn="base" hangingPunct="1">
        <a:spcBef>
          <a:spcPct val="0"/>
        </a:spcBef>
        <a:spcAft>
          <a:spcPct val="0"/>
        </a:spcAft>
        <a:defRPr sz="4400">
          <a:solidFill>
            <a:srgbClr val="663300"/>
          </a:solidFill>
          <a:latin typeface="Georgia" pitchFamily="18" charset="0"/>
        </a:defRPr>
      </a:lvl3pPr>
      <a:lvl4pPr algn="ctr" rtl="0" eaLnBrk="1" fontAlgn="base" hangingPunct="1">
        <a:spcBef>
          <a:spcPct val="0"/>
        </a:spcBef>
        <a:spcAft>
          <a:spcPct val="0"/>
        </a:spcAft>
        <a:defRPr sz="4400">
          <a:solidFill>
            <a:srgbClr val="663300"/>
          </a:solidFill>
          <a:latin typeface="Georgia" pitchFamily="18" charset="0"/>
        </a:defRPr>
      </a:lvl4pPr>
      <a:lvl5pPr algn="ctr" rtl="0" eaLnBrk="1" fontAlgn="base" hangingPunct="1">
        <a:spcBef>
          <a:spcPct val="0"/>
        </a:spcBef>
        <a:spcAft>
          <a:spcPct val="0"/>
        </a:spcAft>
        <a:defRPr sz="4400">
          <a:solidFill>
            <a:srgbClr val="663300"/>
          </a:solidFill>
          <a:latin typeface="Georgia" pitchFamily="18" charset="0"/>
        </a:defRPr>
      </a:lvl5pPr>
      <a:lvl6pPr marL="457200" algn="ctr" rtl="0" eaLnBrk="1" fontAlgn="base" hangingPunct="1">
        <a:spcBef>
          <a:spcPct val="0"/>
        </a:spcBef>
        <a:spcAft>
          <a:spcPct val="0"/>
        </a:spcAft>
        <a:defRPr sz="4400">
          <a:solidFill>
            <a:srgbClr val="663300"/>
          </a:solidFill>
          <a:latin typeface="Georgia" pitchFamily="18" charset="0"/>
        </a:defRPr>
      </a:lvl6pPr>
      <a:lvl7pPr marL="914400" algn="ctr" rtl="0" eaLnBrk="1" fontAlgn="base" hangingPunct="1">
        <a:spcBef>
          <a:spcPct val="0"/>
        </a:spcBef>
        <a:spcAft>
          <a:spcPct val="0"/>
        </a:spcAft>
        <a:defRPr sz="4400">
          <a:solidFill>
            <a:srgbClr val="663300"/>
          </a:solidFill>
          <a:latin typeface="Georgia" pitchFamily="18" charset="0"/>
        </a:defRPr>
      </a:lvl7pPr>
      <a:lvl8pPr marL="1371600" algn="ctr" rtl="0" eaLnBrk="1" fontAlgn="base" hangingPunct="1">
        <a:spcBef>
          <a:spcPct val="0"/>
        </a:spcBef>
        <a:spcAft>
          <a:spcPct val="0"/>
        </a:spcAft>
        <a:defRPr sz="4400">
          <a:solidFill>
            <a:srgbClr val="663300"/>
          </a:solidFill>
          <a:latin typeface="Georgia" pitchFamily="18" charset="0"/>
        </a:defRPr>
      </a:lvl8pPr>
      <a:lvl9pPr marL="1828800" algn="ctr" rtl="0" eaLnBrk="1" fontAlgn="base" hangingPunct="1">
        <a:spcBef>
          <a:spcPct val="0"/>
        </a:spcBef>
        <a:spcAft>
          <a:spcPct val="0"/>
        </a:spcAft>
        <a:defRPr sz="4400">
          <a:solidFill>
            <a:srgbClr val="663300"/>
          </a:solidFill>
          <a:latin typeface="Georgia" pitchFamily="18" charset="0"/>
        </a:defRPr>
      </a:lvl9pPr>
    </p:titleStyle>
    <p:bodyStyle>
      <a:lvl1pPr marL="342900" indent="-342900" algn="l" rtl="0" eaLnBrk="1" fontAlgn="base" hangingPunct="1">
        <a:spcBef>
          <a:spcPct val="20000"/>
        </a:spcBef>
        <a:spcAft>
          <a:spcPct val="0"/>
        </a:spcAft>
        <a:buChar char="•"/>
        <a:defRPr sz="3200">
          <a:solidFill>
            <a:srgbClr val="663300"/>
          </a:solidFill>
          <a:latin typeface="+mn-lt"/>
          <a:ea typeface="+mn-ea"/>
          <a:cs typeface="+mn-cs"/>
        </a:defRPr>
      </a:lvl1pPr>
      <a:lvl2pPr marL="742950" indent="-285750" algn="l" rtl="0" eaLnBrk="1" fontAlgn="base" hangingPunct="1">
        <a:spcBef>
          <a:spcPct val="20000"/>
        </a:spcBef>
        <a:spcAft>
          <a:spcPct val="0"/>
        </a:spcAft>
        <a:buChar char="–"/>
        <a:defRPr sz="2800">
          <a:solidFill>
            <a:srgbClr val="663300"/>
          </a:solidFill>
          <a:latin typeface="+mn-lt"/>
        </a:defRPr>
      </a:lvl2pPr>
      <a:lvl3pPr marL="1143000" indent="-228600" algn="l" rtl="0" eaLnBrk="1" fontAlgn="base" hangingPunct="1">
        <a:spcBef>
          <a:spcPct val="20000"/>
        </a:spcBef>
        <a:spcAft>
          <a:spcPct val="0"/>
        </a:spcAft>
        <a:buChar char="•"/>
        <a:defRPr sz="2400">
          <a:solidFill>
            <a:srgbClr val="663300"/>
          </a:solidFill>
          <a:latin typeface="+mn-lt"/>
        </a:defRPr>
      </a:lvl3pPr>
      <a:lvl4pPr marL="1600200" indent="-228600" algn="l" rtl="0" eaLnBrk="1" fontAlgn="base" hangingPunct="1">
        <a:spcBef>
          <a:spcPct val="20000"/>
        </a:spcBef>
        <a:spcAft>
          <a:spcPct val="0"/>
        </a:spcAft>
        <a:buChar char="–"/>
        <a:defRPr sz="2000">
          <a:solidFill>
            <a:srgbClr val="663300"/>
          </a:solidFill>
          <a:latin typeface="+mn-lt"/>
        </a:defRPr>
      </a:lvl4pPr>
      <a:lvl5pPr marL="2057400" indent="-228600" algn="l" rtl="0" eaLnBrk="1" fontAlgn="base" hangingPunct="1">
        <a:spcBef>
          <a:spcPct val="20000"/>
        </a:spcBef>
        <a:spcAft>
          <a:spcPct val="0"/>
        </a:spcAft>
        <a:buChar char="»"/>
        <a:defRPr sz="2000">
          <a:solidFill>
            <a:srgbClr val="663300"/>
          </a:solidFill>
          <a:latin typeface="+mn-lt"/>
        </a:defRPr>
      </a:lvl5pPr>
      <a:lvl6pPr marL="2514600" indent="-228600" algn="l" rtl="0" eaLnBrk="1" fontAlgn="base" hangingPunct="1">
        <a:spcBef>
          <a:spcPct val="20000"/>
        </a:spcBef>
        <a:spcAft>
          <a:spcPct val="0"/>
        </a:spcAft>
        <a:buChar char="»"/>
        <a:defRPr sz="2000">
          <a:solidFill>
            <a:srgbClr val="663300"/>
          </a:solidFill>
          <a:latin typeface="+mn-lt"/>
        </a:defRPr>
      </a:lvl6pPr>
      <a:lvl7pPr marL="2971800" indent="-228600" algn="l" rtl="0" eaLnBrk="1" fontAlgn="base" hangingPunct="1">
        <a:spcBef>
          <a:spcPct val="20000"/>
        </a:spcBef>
        <a:spcAft>
          <a:spcPct val="0"/>
        </a:spcAft>
        <a:buChar char="»"/>
        <a:defRPr sz="2000">
          <a:solidFill>
            <a:srgbClr val="663300"/>
          </a:solidFill>
          <a:latin typeface="+mn-lt"/>
        </a:defRPr>
      </a:lvl7pPr>
      <a:lvl8pPr marL="3429000" indent="-228600" algn="l" rtl="0" eaLnBrk="1" fontAlgn="base" hangingPunct="1">
        <a:spcBef>
          <a:spcPct val="20000"/>
        </a:spcBef>
        <a:spcAft>
          <a:spcPct val="0"/>
        </a:spcAft>
        <a:buChar char="»"/>
        <a:defRPr sz="2000">
          <a:solidFill>
            <a:srgbClr val="663300"/>
          </a:solidFill>
          <a:latin typeface="+mn-lt"/>
        </a:defRPr>
      </a:lvl8pPr>
      <a:lvl9pPr marL="3886200" indent="-228600" algn="l" rtl="0" eaLnBrk="1" fontAlgn="base" hangingPunct="1">
        <a:spcBef>
          <a:spcPct val="20000"/>
        </a:spcBef>
        <a:spcAft>
          <a:spcPct val="0"/>
        </a:spcAft>
        <a:buChar char="»"/>
        <a:defRPr sz="20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101A9C7-C274-4F50-89C9-83BDB06EDB81}" type="datetime1">
              <a:rPr lang="en-US" smtClean="0">
                <a:solidFill>
                  <a:srgbClr val="8A7967"/>
                </a:solidFill>
              </a:rPr>
              <a:pPr/>
              <a:t>3/5/2024</a:t>
            </a:fld>
            <a:endParaRPr lang="en-US" dirty="0">
              <a:solidFill>
                <a:srgbClr val="8A7967"/>
              </a:solidFill>
            </a:endParaRPr>
          </a:p>
        </p:txBody>
      </p:sp>
      <p:sp>
        <p:nvSpPr>
          <p:cNvPr id="3" name="Footer Placeholder 2"/>
          <p:cNvSpPr>
            <a:spLocks noGrp="1"/>
          </p:cNvSpPr>
          <p:nvPr>
            <p:ph type="ftr" sz="quarter" idx="3"/>
          </p:nvPr>
        </p:nvSpPr>
        <p:spPr>
          <a:xfrm>
            <a:off x="609600"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8A7967"/>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9461615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Lst>
  <p:transition spd="med">
    <p:fade/>
  </p:transition>
  <p:hf sldNum="0" hdr="0" ftr="0" dt="0"/>
  <p:txStyles>
    <p:titleStyle>
      <a:lvl1pPr algn="l" rtl="0" eaLnBrk="1" latinLnBrk="0" hangingPunct="1">
        <a:spcBef>
          <a:spcPct val="0"/>
        </a:spcBef>
        <a:buNone/>
        <a:defRPr kumimoji="0" sz="4400" kern="1200" baseline="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baseline="0">
          <a:solidFill>
            <a:schemeClr val="tx2"/>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n-US" sz="2900" kern="1200" baseline="0" dirty="0" smtClean="0">
          <a:solidFill>
            <a:schemeClr val="tx2"/>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2"/>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2"/>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2"/>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700" b="1" dirty="0"/>
              <a:t>What’s in my plan?</a:t>
            </a:r>
            <a:br>
              <a:rPr lang="en-US" dirty="0"/>
            </a:br>
            <a:r>
              <a:rPr lang="en-US" sz="3100" i="1" dirty="0"/>
              <a:t>An overview of the Minimum Standards for Local Comprehensive Planning</a:t>
            </a:r>
          </a:p>
        </p:txBody>
      </p:sp>
      <p:sp>
        <p:nvSpPr>
          <p:cNvPr id="5" name="Subtitle 4"/>
          <p:cNvSpPr>
            <a:spLocks noGrp="1"/>
          </p:cNvSpPr>
          <p:nvPr>
            <p:ph type="subTitle" idx="1"/>
          </p:nvPr>
        </p:nvSpPr>
        <p:spPr/>
        <p:txBody>
          <a:bodyPr>
            <a:noAutofit/>
          </a:bodyPr>
          <a:lstStyle/>
          <a:p>
            <a:r>
              <a:rPr lang="en-US" sz="2000" dirty="0"/>
              <a:t>Jon A. West, AICP | Director, Community Development Division</a:t>
            </a:r>
          </a:p>
        </p:txBody>
      </p:sp>
    </p:spTree>
    <p:extLst>
      <p:ext uri="{BB962C8B-B14F-4D97-AF65-F5344CB8AC3E}">
        <p14:creationId xmlns:p14="http://schemas.microsoft.com/office/powerpoint/2010/main" val="216306711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143000"/>
          </a:xfrm>
        </p:spPr>
        <p:txBody>
          <a:bodyPr>
            <a:normAutofit/>
          </a:bodyPr>
          <a:lstStyle/>
          <a:p>
            <a:r>
              <a:rPr lang="en-US" sz="3600" b="1" dirty="0"/>
              <a:t>Vision Statement</a:t>
            </a:r>
          </a:p>
        </p:txBody>
      </p:sp>
      <p:sp>
        <p:nvSpPr>
          <p:cNvPr id="3" name="Text Placeholder 2"/>
          <p:cNvSpPr>
            <a:spLocks noGrp="1"/>
          </p:cNvSpPr>
          <p:nvPr>
            <p:ph type="body" sz="half" idx="1"/>
          </p:nvPr>
        </p:nvSpPr>
        <p:spPr>
          <a:xfrm>
            <a:off x="457200" y="2057400"/>
            <a:ext cx="8229600" cy="3048000"/>
          </a:xfrm>
        </p:spPr>
        <p:txBody>
          <a:bodyPr>
            <a:normAutofit/>
          </a:bodyPr>
          <a:lstStyle/>
          <a:p>
            <a:pPr>
              <a:buNone/>
            </a:pPr>
            <a:r>
              <a:rPr lang="en-US" b="1" u="sng" dirty="0"/>
              <a:t>FROM THE RULES</a:t>
            </a:r>
          </a:p>
          <a:p>
            <a:r>
              <a:rPr lang="en-US" b="1" dirty="0"/>
              <a:t>“General Vision Statement. </a:t>
            </a:r>
            <a:r>
              <a:rPr lang="en-US" dirty="0"/>
              <a:t>Include a general statement that </a:t>
            </a:r>
            <a:r>
              <a:rPr lang="en-US" b="1" u="sng" dirty="0">
                <a:solidFill>
                  <a:srgbClr val="FF0000"/>
                </a:solidFill>
              </a:rPr>
              <a:t>paints a picture </a:t>
            </a:r>
            <a:r>
              <a:rPr lang="en-US" dirty="0"/>
              <a:t>of what the community desires to become, providing a </a:t>
            </a:r>
            <a:r>
              <a:rPr lang="en-US" b="1" u="sng" dirty="0">
                <a:solidFill>
                  <a:srgbClr val="FF0000"/>
                </a:solidFill>
              </a:rPr>
              <a:t>complete description of the development patterns</a:t>
            </a:r>
            <a:r>
              <a:rPr lang="en-US" dirty="0"/>
              <a:t> to be encouraged within the jurisdiction.”</a:t>
            </a:r>
          </a:p>
          <a:p>
            <a:pPr>
              <a:buNone/>
            </a:pPr>
            <a:endParaRPr lang="en-US" dirty="0"/>
          </a:p>
          <a:p>
            <a:pPr>
              <a:buNone/>
            </a:pPr>
            <a:endParaRPr lang="en-US" dirty="0"/>
          </a:p>
          <a:p>
            <a:pPr>
              <a:buNone/>
            </a:pPr>
            <a:endParaRPr lang="en-US"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600" b="1" dirty="0"/>
              <a:t>Vision Statement</a:t>
            </a:r>
          </a:p>
        </p:txBody>
      </p:sp>
      <p:sp>
        <p:nvSpPr>
          <p:cNvPr id="3" name="Text Placeholder 2"/>
          <p:cNvSpPr>
            <a:spLocks noGrp="1"/>
          </p:cNvSpPr>
          <p:nvPr>
            <p:ph type="body" sz="half" idx="1"/>
          </p:nvPr>
        </p:nvSpPr>
        <p:spPr>
          <a:xfrm>
            <a:off x="457200" y="2133600"/>
            <a:ext cx="8229600" cy="3124200"/>
          </a:xfrm>
        </p:spPr>
        <p:txBody>
          <a:bodyPr/>
          <a:lstStyle/>
          <a:p>
            <a:pPr>
              <a:buNone/>
            </a:pPr>
            <a:r>
              <a:rPr lang="en-US" dirty="0"/>
              <a:t>“We want our community to be a happy, friendly place where people want to live, play, and do business.”</a:t>
            </a:r>
          </a:p>
          <a:p>
            <a:pPr>
              <a:buNone/>
            </a:pPr>
            <a:endParaRPr lang="en-US" dirty="0"/>
          </a:p>
          <a:p>
            <a:pPr algn="ctr">
              <a:buNone/>
            </a:pPr>
            <a:r>
              <a:rPr lang="en-US" b="1" u="sng" dirty="0">
                <a:solidFill>
                  <a:srgbClr val="FF0000"/>
                </a:solidFill>
              </a:rPr>
              <a:t>This is useless to the community.</a:t>
            </a:r>
          </a:p>
          <a:p>
            <a:pPr>
              <a:buNone/>
            </a:pPr>
            <a:endParaRPr lang="en-US" dirty="0"/>
          </a:p>
          <a:p>
            <a:pPr>
              <a:buNone/>
            </a:pP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300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533400"/>
            <a:ext cx="3276600" cy="1143000"/>
          </a:xfrm>
        </p:spPr>
        <p:txBody>
          <a:bodyPr>
            <a:normAutofit fontScale="90000"/>
          </a:bodyPr>
          <a:lstStyle/>
          <a:p>
            <a:r>
              <a:rPr lang="en-US" sz="3600" b="1" dirty="0"/>
              <a:t>Vision Statement</a:t>
            </a:r>
          </a:p>
        </p:txBody>
      </p:sp>
      <p:pic>
        <p:nvPicPr>
          <p:cNvPr id="1028" name="Picture 4"/>
          <p:cNvPicPr>
            <a:picLocks noChangeAspect="1" noChangeArrowheads="1"/>
          </p:cNvPicPr>
          <p:nvPr/>
        </p:nvPicPr>
        <p:blipFill>
          <a:blip r:embed="rId2" cstate="print"/>
          <a:srcRect/>
          <a:stretch>
            <a:fillRect/>
          </a:stretch>
        </p:blipFill>
        <p:spPr bwMode="auto">
          <a:xfrm>
            <a:off x="3846877" y="0"/>
            <a:ext cx="5297123" cy="6858000"/>
          </a:xfrm>
          <a:prstGeom prst="rect">
            <a:avLst/>
          </a:prstGeom>
          <a:noFill/>
          <a:ln w="9525">
            <a:solidFill>
              <a:schemeClr val="bg1">
                <a:lumMod val="50000"/>
              </a:schemeClr>
            </a:solidFill>
            <a:miter lim="800000"/>
            <a:headEnd/>
            <a:tailEnd/>
          </a:ln>
        </p:spPr>
      </p:pic>
      <p:sp>
        <p:nvSpPr>
          <p:cNvPr id="31" name="Right Arrow Callout 30"/>
          <p:cNvSpPr/>
          <p:nvPr/>
        </p:nvSpPr>
        <p:spPr>
          <a:xfrm>
            <a:off x="609600" y="1981200"/>
            <a:ext cx="3124200" cy="12192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sp>
        <p:nvSpPr>
          <p:cNvPr id="32"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Whitfield County</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68865" y="0"/>
            <a:ext cx="5275135" cy="6828569"/>
          </a:xfrm>
          <a:prstGeom prst="rect">
            <a:avLst/>
          </a:prstGeom>
          <a:noFill/>
          <a:ln w="9525">
            <a:solidFill>
              <a:schemeClr val="bg1">
                <a:lumMod val="50000"/>
              </a:schemeClr>
            </a:solidFill>
            <a:miter lim="800000"/>
            <a:headEnd/>
            <a:tailEnd/>
          </a:ln>
        </p:spPr>
      </p:pic>
      <p:sp>
        <p:nvSpPr>
          <p:cNvPr id="23" name="Title 1"/>
          <p:cNvSpPr>
            <a:spLocks noGrp="1"/>
          </p:cNvSpPr>
          <p:nvPr>
            <p:ph type="title"/>
          </p:nvPr>
        </p:nvSpPr>
        <p:spPr>
          <a:xfrm>
            <a:off x="533400" y="533400"/>
            <a:ext cx="3276600" cy="1143000"/>
          </a:xfrm>
        </p:spPr>
        <p:txBody>
          <a:bodyPr>
            <a:normAutofit fontScale="90000"/>
          </a:bodyPr>
          <a:lstStyle/>
          <a:p>
            <a:r>
              <a:rPr lang="en-US" sz="3600" b="1" dirty="0"/>
              <a:t>Vision Statement</a:t>
            </a:r>
          </a:p>
        </p:txBody>
      </p:sp>
      <p:sp>
        <p:nvSpPr>
          <p:cNvPr id="24" name="Right Arrow Callout 23"/>
          <p:cNvSpPr/>
          <p:nvPr/>
        </p:nvSpPr>
        <p:spPr>
          <a:xfrm>
            <a:off x="609600" y="1981200"/>
            <a:ext cx="3124200" cy="12192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3862054" y="0"/>
            <a:ext cx="5281946" cy="6839316"/>
          </a:xfrm>
          <a:prstGeom prst="rect">
            <a:avLst/>
          </a:prstGeom>
          <a:noFill/>
          <a:ln w="9525">
            <a:solidFill>
              <a:schemeClr val="bg1">
                <a:lumMod val="50000"/>
              </a:schemeClr>
            </a:solidFill>
            <a:miter lim="800000"/>
            <a:headEnd/>
            <a:tailEnd/>
          </a:ln>
        </p:spPr>
      </p:pic>
      <p:sp>
        <p:nvSpPr>
          <p:cNvPr id="6" name="Title 1"/>
          <p:cNvSpPr>
            <a:spLocks noGrp="1"/>
          </p:cNvSpPr>
          <p:nvPr>
            <p:ph type="title"/>
          </p:nvPr>
        </p:nvSpPr>
        <p:spPr>
          <a:xfrm>
            <a:off x="533400" y="533400"/>
            <a:ext cx="3276600" cy="1143000"/>
          </a:xfrm>
        </p:spPr>
        <p:txBody>
          <a:bodyPr>
            <a:normAutofit fontScale="90000"/>
          </a:bodyPr>
          <a:lstStyle/>
          <a:p>
            <a:r>
              <a:rPr lang="en-US" sz="3600" b="1" dirty="0"/>
              <a:t>Vision Statement</a:t>
            </a:r>
          </a:p>
        </p:txBody>
      </p:sp>
      <p:sp>
        <p:nvSpPr>
          <p:cNvPr id="7" name="Right Arrow Callout 6"/>
          <p:cNvSpPr/>
          <p:nvPr/>
        </p:nvSpPr>
        <p:spPr>
          <a:xfrm>
            <a:off x="609600" y="1981200"/>
            <a:ext cx="3124200" cy="12192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Structuring the Comp Plan</a:t>
            </a:r>
            <a:br>
              <a:rPr lang="en-US" b="1" dirty="0"/>
            </a:br>
            <a:r>
              <a:rPr lang="en-US" sz="2400" b="1" i="1" dirty="0"/>
              <a:t>Goals – Policies - Activities</a:t>
            </a:r>
          </a:p>
        </p:txBody>
      </p:sp>
      <p:sp>
        <p:nvSpPr>
          <p:cNvPr id="3" name="Text Placeholder 2"/>
          <p:cNvSpPr>
            <a:spLocks noGrp="1"/>
          </p:cNvSpPr>
          <p:nvPr>
            <p:ph type="body" sz="half" idx="1"/>
          </p:nvPr>
        </p:nvSpPr>
        <p:spPr>
          <a:xfrm>
            <a:off x="457200" y="1600200"/>
            <a:ext cx="8229600" cy="4525963"/>
          </a:xfrm>
        </p:spPr>
        <p:txBody>
          <a:bodyPr/>
          <a:lstStyle/>
          <a:p>
            <a:pPr marL="514350" indent="-514350"/>
            <a:r>
              <a:rPr lang="en-US" b="1" dirty="0"/>
              <a:t>Goals</a:t>
            </a:r>
            <a:r>
              <a:rPr lang="en-US" dirty="0"/>
              <a:t> articulate a set of broad, overarching ideals for which the community is working.</a:t>
            </a:r>
          </a:p>
          <a:p>
            <a:pPr marL="914400" lvl="1" indent="-514350"/>
            <a:r>
              <a:rPr lang="en-US" u="sng" dirty="0"/>
              <a:t>Policies</a:t>
            </a:r>
            <a:r>
              <a:rPr lang="en-US" dirty="0"/>
              <a:t> provide ongoing guidance and direction to local officials for making decisions that support achieving the community’s vision/goals.</a:t>
            </a:r>
          </a:p>
          <a:p>
            <a:pPr marL="1314450" lvl="2" indent="-514350"/>
            <a:r>
              <a:rPr lang="en-US" i="1" dirty="0"/>
              <a:t>Implementation Activities </a:t>
            </a:r>
            <a:r>
              <a:rPr lang="en-US" dirty="0"/>
              <a:t>specific activities the community plans to undertake (e.g. activities, initiatives, programs, ordinances, administrative systems) in order to implement policies and achieve goals</a:t>
            </a:r>
            <a:endParaRPr lang="en-US" i="1"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Structuring the Comp Plan</a:t>
            </a:r>
            <a:br>
              <a:rPr lang="en-US" sz="3600" b="1" dirty="0"/>
            </a:br>
            <a:r>
              <a:rPr lang="en-US" sz="2400" b="1" i="1" dirty="0"/>
              <a:t>Goals – Policies - Activities</a:t>
            </a:r>
          </a:p>
        </p:txBody>
      </p:sp>
      <p:sp>
        <p:nvSpPr>
          <p:cNvPr id="3" name="Text Placeholder 2"/>
          <p:cNvSpPr>
            <a:spLocks noGrp="1"/>
          </p:cNvSpPr>
          <p:nvPr>
            <p:ph type="body" sz="half" idx="1"/>
          </p:nvPr>
        </p:nvSpPr>
        <p:spPr>
          <a:xfrm>
            <a:off x="457200" y="1600200"/>
            <a:ext cx="8229600" cy="4525963"/>
          </a:xfrm>
        </p:spPr>
        <p:txBody>
          <a:bodyPr>
            <a:normAutofit fontScale="92500" lnSpcReduction="20000"/>
          </a:bodyPr>
          <a:lstStyle/>
          <a:p>
            <a:pPr marL="514350" indent="-514350"/>
            <a:r>
              <a:rPr lang="en-US" sz="2800" b="1" dirty="0"/>
              <a:t>Goal 1:   Our community will employ innovative tools and processes to attract new businesses that complement our Vision and retain existing ones.</a:t>
            </a:r>
          </a:p>
          <a:p>
            <a:pPr marL="914400" lvl="1" indent="-514350"/>
            <a:r>
              <a:rPr lang="en-US" sz="2400" u="sng" dirty="0"/>
              <a:t>Policy 1:A </a:t>
            </a:r>
            <a:r>
              <a:rPr lang="en-US" sz="2400" u="sng" dirty="0">
                <a:sym typeface="Wingdings" pitchFamily="2" charset="2"/>
              </a:rPr>
              <a:t> </a:t>
            </a:r>
            <a:r>
              <a:rPr lang="en-US" sz="2400" u="sng" dirty="0"/>
              <a:t>Collaborate with the development authority to provide financial incentives to local businesses.</a:t>
            </a:r>
          </a:p>
          <a:p>
            <a:pPr marL="1314450" lvl="2" indent="-514350"/>
            <a:r>
              <a:rPr lang="en-US" sz="2000" i="1" dirty="0"/>
              <a:t>Activity 1:A(1) </a:t>
            </a:r>
            <a:r>
              <a:rPr lang="en-US" sz="2000" dirty="0"/>
              <a:t>Increase funding to existing façade restoration program by at least 5%.</a:t>
            </a:r>
          </a:p>
          <a:p>
            <a:pPr marL="914400" lvl="1" indent="-514350"/>
            <a:r>
              <a:rPr lang="en-US" sz="2400" u="sng" dirty="0"/>
              <a:t>Policy 1:B </a:t>
            </a:r>
            <a:r>
              <a:rPr lang="en-US" sz="2400" u="sng" dirty="0">
                <a:sym typeface="Wingdings" pitchFamily="2" charset="2"/>
              </a:rPr>
              <a:t> </a:t>
            </a:r>
            <a:r>
              <a:rPr lang="en-US" sz="2400" u="sng" dirty="0"/>
              <a:t>Ensure that review processes do not unnecessarily hamper (re)development.</a:t>
            </a:r>
          </a:p>
          <a:p>
            <a:pPr marL="1314450" lvl="2" indent="-514350"/>
            <a:r>
              <a:rPr lang="en-US" sz="2000" i="1" dirty="0"/>
              <a:t>Activity 1:B(1)  </a:t>
            </a:r>
            <a:r>
              <a:rPr lang="en-US" sz="2000" dirty="0"/>
              <a:t>Develop a simple process flowchart that the lay public can understand and provide it to each applicant at the beginning of every review process</a:t>
            </a:r>
          </a:p>
          <a:p>
            <a:pPr marL="1314450" lvl="2" indent="-514350"/>
            <a:r>
              <a:rPr lang="en-US" sz="2000" i="1" dirty="0"/>
              <a:t>Activity 1:B(2) </a:t>
            </a:r>
            <a:r>
              <a:rPr lang="en-US" sz="2000" dirty="0"/>
              <a:t>Revise our zoning ordinance to provide an “expedited review” path for projects that meet a set of specified “Excellence” criteria.</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a:bodyPr>
          <a:lstStyle/>
          <a:p>
            <a:r>
              <a:rPr lang="en-US" sz="3600" b="1" dirty="0"/>
              <a:t>List of Community Goals</a:t>
            </a:r>
          </a:p>
        </p:txBody>
      </p:sp>
      <p:sp>
        <p:nvSpPr>
          <p:cNvPr id="6" name="Text Placeholder 2"/>
          <p:cNvSpPr txBox="1">
            <a:spLocks/>
          </p:cNvSpPr>
          <p:nvPr/>
        </p:nvSpPr>
        <p:spPr>
          <a:xfrm>
            <a:off x="457200" y="2057400"/>
            <a:ext cx="82296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sng" strike="noStrike" kern="1200" cap="none" spc="0" normalizeH="0" baseline="0" noProof="0" dirty="0">
                <a:ln>
                  <a:noFill/>
                </a:ln>
                <a:solidFill>
                  <a:schemeClr val="tx1"/>
                </a:solidFill>
                <a:effectLst/>
                <a:uLnTx/>
                <a:uFillTx/>
                <a:latin typeface="+mn-lt"/>
                <a:ea typeface="+mn-ea"/>
                <a:cs typeface="+mn-cs"/>
              </a:rPr>
              <a:t>FROM THE RULES</a:t>
            </a:r>
          </a:p>
          <a:p>
            <a:pPr marL="285750" indent="-285750">
              <a:spcBef>
                <a:spcPct val="20000"/>
              </a:spcBef>
              <a:buFont typeface="Arial" pitchFamily="34" charset="0"/>
              <a:buChar char="•"/>
            </a:pPr>
            <a:r>
              <a:rPr lang="en-US" sz="2800" b="1" dirty="0"/>
              <a:t>List of Community Goals. </a:t>
            </a:r>
            <a:r>
              <a:rPr lang="en-US" sz="2800" dirty="0"/>
              <a:t>Include a listing of the goals the community seeks to achieve.</a:t>
            </a:r>
            <a:endParaRPr kumimoji="0" lang="en-US" sz="32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3400" y="533400"/>
            <a:ext cx="8229600" cy="1143000"/>
          </a:xfrm>
        </p:spPr>
        <p:txBody>
          <a:bodyPr>
            <a:normAutofit/>
          </a:bodyPr>
          <a:lstStyle/>
          <a:p>
            <a:r>
              <a:rPr lang="en-US" sz="3600" b="1" dirty="0"/>
              <a:t>List of Community Goals: </a:t>
            </a:r>
            <a:r>
              <a:rPr lang="en-US" sz="3600" b="1" i="1" dirty="0"/>
              <a:t>Examples</a:t>
            </a:r>
          </a:p>
        </p:txBody>
      </p:sp>
      <p:sp>
        <p:nvSpPr>
          <p:cNvPr id="3" name="Text Placeholder 2"/>
          <p:cNvSpPr>
            <a:spLocks noGrp="1"/>
          </p:cNvSpPr>
          <p:nvPr>
            <p:ph type="body" sz="half" idx="1"/>
          </p:nvPr>
        </p:nvSpPr>
        <p:spPr>
          <a:xfrm>
            <a:off x="152400" y="1874837"/>
            <a:ext cx="8839200" cy="4754563"/>
          </a:xfrm>
        </p:spPr>
        <p:txBody>
          <a:bodyPr>
            <a:noAutofit/>
          </a:bodyPr>
          <a:lstStyle/>
          <a:p>
            <a:pPr marL="111125" indent="-111125">
              <a:spcBef>
                <a:spcPts val="0"/>
              </a:spcBef>
            </a:pPr>
            <a:r>
              <a:rPr lang="en-US" sz="1600" b="1" dirty="0"/>
              <a:t>Economic Prosperity:  </a:t>
            </a:r>
            <a:r>
              <a:rPr lang="en-US" sz="1600" dirty="0"/>
              <a:t>We encourage development or expansion of businesses and industries that are suitable for the community.  </a:t>
            </a:r>
          </a:p>
          <a:p>
            <a:pPr marL="111125" indent="-111125">
              <a:spcBef>
                <a:spcPts val="0"/>
              </a:spcBef>
            </a:pPr>
            <a:r>
              <a:rPr lang="en-US" sz="1600" b="1" dirty="0"/>
              <a:t>Resource Management:  </a:t>
            </a:r>
            <a:r>
              <a:rPr lang="en-US" sz="1600" dirty="0"/>
              <a:t>We ensure the efficient use of natural resources and we identify and protect environmentally sensitive areas. </a:t>
            </a:r>
          </a:p>
          <a:p>
            <a:pPr marL="111125" indent="-111125">
              <a:spcBef>
                <a:spcPts val="0"/>
              </a:spcBef>
            </a:pPr>
            <a:r>
              <a:rPr lang="en-US" sz="1600" b="1" dirty="0"/>
              <a:t>Efficient Land Use:  </a:t>
            </a:r>
            <a:r>
              <a:rPr lang="en-US" sz="1600" dirty="0"/>
              <a:t>We maximize the use of existing infrastructure and minimize the costly conversion of undeveloped land at the periphery of the community. </a:t>
            </a:r>
          </a:p>
          <a:p>
            <a:pPr marL="111125" indent="-111125">
              <a:spcBef>
                <a:spcPts val="0"/>
              </a:spcBef>
            </a:pPr>
            <a:r>
              <a:rPr lang="en-US" sz="1600" b="1" dirty="0"/>
              <a:t>Local Preparedness:  </a:t>
            </a:r>
            <a:r>
              <a:rPr lang="en-US" sz="1600" dirty="0"/>
              <a:t>We identify and put in place the prerequisites for the type of future the community seeks to achieve. </a:t>
            </a:r>
          </a:p>
          <a:p>
            <a:pPr marL="111125" indent="-111125">
              <a:spcBef>
                <a:spcPts val="0"/>
              </a:spcBef>
            </a:pPr>
            <a:r>
              <a:rPr lang="en-US" sz="1600" b="1" dirty="0"/>
              <a:t>Sense of Place:  </a:t>
            </a:r>
            <a:r>
              <a:rPr lang="en-US" sz="1600" dirty="0"/>
              <a:t>We protect and enhance our community’s unique qualities. </a:t>
            </a:r>
          </a:p>
          <a:p>
            <a:pPr marL="111125" indent="-111125">
              <a:spcBef>
                <a:spcPts val="0"/>
              </a:spcBef>
            </a:pPr>
            <a:r>
              <a:rPr lang="en-US" sz="1600" b="1" dirty="0"/>
              <a:t>Regional Cooperation:  </a:t>
            </a:r>
            <a:r>
              <a:rPr lang="en-US" sz="1600" dirty="0"/>
              <a:t>We cooperate with neighboring jurisdictions to address shared needs.</a:t>
            </a:r>
          </a:p>
          <a:p>
            <a:pPr marL="111125" indent="-111125">
              <a:spcBef>
                <a:spcPts val="0"/>
              </a:spcBef>
            </a:pPr>
            <a:r>
              <a:rPr lang="en-US" sz="1600" b="1" dirty="0"/>
              <a:t>Housing Options:  </a:t>
            </a:r>
            <a:r>
              <a:rPr lang="en-US" sz="1600" dirty="0"/>
              <a:t>We provide an adequate range of safe, affordable, inclusive, and resource-efficient housing in the community.</a:t>
            </a:r>
          </a:p>
          <a:p>
            <a:pPr marL="111125" indent="-111125">
              <a:spcBef>
                <a:spcPts val="0"/>
              </a:spcBef>
            </a:pPr>
            <a:r>
              <a:rPr lang="en-US" sz="1600" b="1" dirty="0"/>
              <a:t>Transportation Options:  </a:t>
            </a:r>
            <a:r>
              <a:rPr lang="en-US" sz="1600" dirty="0"/>
              <a:t>We address the transportation needs, challenges and opportunities of all community residents.</a:t>
            </a:r>
          </a:p>
          <a:p>
            <a:pPr marL="111125" indent="-111125">
              <a:spcBef>
                <a:spcPts val="0"/>
              </a:spcBef>
            </a:pPr>
            <a:r>
              <a:rPr lang="en-US" sz="1600" b="1" dirty="0"/>
              <a:t>Educational Opportunities:  </a:t>
            </a:r>
            <a:r>
              <a:rPr lang="en-US" sz="1600" dirty="0"/>
              <a:t>We make educational and training opportunities readily available to enable all community residents to improve their job skills, adapt to technological advances, and pursue their life ambitions.</a:t>
            </a:r>
          </a:p>
          <a:p>
            <a:pPr marL="111125" indent="-111125">
              <a:spcBef>
                <a:spcPts val="0"/>
              </a:spcBef>
            </a:pPr>
            <a:r>
              <a:rPr lang="en-US" sz="1600" b="1" dirty="0"/>
              <a:t>Community Health:  </a:t>
            </a:r>
            <a:r>
              <a:rPr lang="en-US" sz="1600" dirty="0"/>
              <a:t>We ensure that all community residents, regardless of age, ability, or income, have access to critical goods and services, safe and clean neighborhoods, and good work opportunities.</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1143000"/>
          </a:xfrm>
        </p:spPr>
        <p:txBody>
          <a:bodyPr>
            <a:normAutofit fontScale="90000"/>
          </a:bodyPr>
          <a:lstStyle/>
          <a:p>
            <a:r>
              <a:rPr lang="en-US" b="1" dirty="0"/>
              <a:t>List of </a:t>
            </a:r>
            <a:r>
              <a:rPr lang="en-US" sz="4000" b="1" dirty="0"/>
              <a:t>Community</a:t>
            </a:r>
            <a:r>
              <a:rPr lang="en-US" b="1" dirty="0"/>
              <a:t> Goals:</a:t>
            </a:r>
            <a:br>
              <a:rPr lang="en-US" b="1" dirty="0"/>
            </a:br>
            <a:r>
              <a:rPr lang="en-US" sz="2700" dirty="0"/>
              <a:t>Using the QCOs as a resource</a:t>
            </a:r>
            <a:br>
              <a:rPr lang="en-US" sz="2800" dirty="0"/>
            </a:br>
            <a:endParaRPr lang="en-US" sz="2700" dirty="0"/>
          </a:p>
        </p:txBody>
      </p:sp>
      <p:sp>
        <p:nvSpPr>
          <p:cNvPr id="3" name="Text Placeholder 2"/>
          <p:cNvSpPr>
            <a:spLocks noGrp="1"/>
          </p:cNvSpPr>
          <p:nvPr>
            <p:ph type="body" sz="half" idx="1"/>
          </p:nvPr>
        </p:nvSpPr>
        <p:spPr>
          <a:xfrm>
            <a:off x="457200" y="2179637"/>
            <a:ext cx="8229600" cy="4525963"/>
          </a:xfrm>
        </p:spPr>
        <p:txBody>
          <a:bodyPr>
            <a:normAutofit fontScale="77500" lnSpcReduction="20000"/>
          </a:bodyPr>
          <a:lstStyle/>
          <a:p>
            <a:pPr marL="0" indent="0">
              <a:buNone/>
            </a:pPr>
            <a:r>
              <a:rPr lang="en-US" b="1" dirty="0"/>
              <a:t>Economic Prosperity:  </a:t>
            </a:r>
            <a:r>
              <a:rPr lang="en-US" dirty="0"/>
              <a:t>Encourage development or expansion of businesses and industries that are suitable for the community. Factors to consider when determining suitability include job skills required; long-term sustainability; linkages to other economic activities in the region; impact on the resources of the area; or prospects for creating job opportunities that meet the needs of a diverse local workforce.</a:t>
            </a:r>
          </a:p>
          <a:p>
            <a:pPr marL="0" indent="0">
              <a:buNone/>
            </a:pPr>
            <a:endParaRPr lang="en-US" dirty="0"/>
          </a:p>
          <a:p>
            <a:pPr marL="0" indent="0">
              <a:buNone/>
            </a:pPr>
            <a:r>
              <a:rPr lang="en-US" b="1" dirty="0"/>
              <a:t>Local Preparedness:  </a:t>
            </a:r>
            <a:r>
              <a:rPr lang="en-US" dirty="0"/>
              <a:t>Identify and put in place the prerequisites for the type of future the community seeks to achieve. These prerequisites might include infrastructure (roads, water, sewer) to support or direct new growth; ordinances and regulations to manage growth as desired; leadership and staff capable of responding to opportunities and managing new challenges; or undertaking an all-hazards approach to disaster preparedness and response.</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Obligatory Warm-Fuzzy Quote</a:t>
            </a:r>
          </a:p>
        </p:txBody>
      </p:sp>
      <p:sp>
        <p:nvSpPr>
          <p:cNvPr id="3" name="Content Placeholder 2"/>
          <p:cNvSpPr>
            <a:spLocks noGrp="1"/>
          </p:cNvSpPr>
          <p:nvPr>
            <p:ph sz="quarter" idx="1"/>
          </p:nvPr>
        </p:nvSpPr>
        <p:spPr>
          <a:xfrm>
            <a:off x="612648" y="1981200"/>
            <a:ext cx="8153400" cy="4114800"/>
          </a:xfrm>
        </p:spPr>
        <p:txBody>
          <a:bodyPr>
            <a:normAutofit/>
          </a:bodyPr>
          <a:lstStyle/>
          <a:p>
            <a:pPr marL="0" indent="0" algn="ctr">
              <a:buNone/>
            </a:pPr>
            <a:r>
              <a:rPr lang="en-US" sz="2400" dirty="0"/>
              <a:t>“…When we build, let us think that we build for ever.  Let it not be for the present delight, nor for present use alone; let it be such work as our descendants will thank us for, and let us think as we lay stone on stone, that a time is to come when those stones will be held sacred because our hands have touched them, and that the people will say when they see them, </a:t>
            </a:r>
          </a:p>
          <a:p>
            <a:pPr marL="0" indent="0" algn="ctr">
              <a:buNone/>
            </a:pPr>
            <a:r>
              <a:rPr lang="en-US" sz="2400" dirty="0"/>
              <a:t>“See!  </a:t>
            </a:r>
            <a:r>
              <a:rPr lang="en-US" sz="2400" i="1" u="sng" dirty="0"/>
              <a:t>This</a:t>
            </a:r>
            <a:r>
              <a:rPr lang="en-US" sz="2400" dirty="0"/>
              <a:t> is our parents did for us.”</a:t>
            </a:r>
          </a:p>
          <a:p>
            <a:pPr marL="0" indent="0" algn="ctr">
              <a:buNone/>
            </a:pPr>
            <a:endParaRPr lang="en-US" sz="2400" dirty="0"/>
          </a:p>
          <a:p>
            <a:pPr marL="0" indent="0" algn="ctr">
              <a:buNone/>
            </a:pPr>
            <a:r>
              <a:rPr lang="en-US" sz="1600" dirty="0"/>
              <a:t>John Ruskin, </a:t>
            </a:r>
            <a:r>
              <a:rPr lang="en-US" sz="1600" u="sng" dirty="0"/>
              <a:t>The Seven Lamps of Architecture</a:t>
            </a:r>
          </a:p>
        </p:txBody>
      </p:sp>
    </p:spTree>
    <p:extLst>
      <p:ext uri="{BB962C8B-B14F-4D97-AF65-F5344CB8AC3E}">
        <p14:creationId xmlns:p14="http://schemas.microsoft.com/office/powerpoint/2010/main" val="73805814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8229600" cy="1477962"/>
          </a:xfrm>
        </p:spPr>
        <p:txBody>
          <a:bodyPr/>
          <a:lstStyle/>
          <a:p>
            <a:r>
              <a:rPr lang="en-US" sz="3600" b="1" dirty="0"/>
              <a:t>Community Policies</a:t>
            </a:r>
          </a:p>
        </p:txBody>
      </p:sp>
      <p:sp>
        <p:nvSpPr>
          <p:cNvPr id="82947" name="Rectangle 3"/>
          <p:cNvSpPr>
            <a:spLocks noGrp="1" noChangeArrowheads="1"/>
          </p:cNvSpPr>
          <p:nvPr>
            <p:ph sz="quarter" idx="1"/>
          </p:nvPr>
        </p:nvSpPr>
        <p:spPr>
          <a:xfrm>
            <a:off x="457200" y="1828800"/>
            <a:ext cx="8229600" cy="4572000"/>
          </a:xfrm>
        </p:spPr>
        <p:txBody>
          <a:bodyPr>
            <a:normAutofit/>
          </a:bodyPr>
          <a:lstStyle/>
          <a:p>
            <a:pPr>
              <a:lnSpc>
                <a:spcPct val="80000"/>
              </a:lnSpc>
              <a:buFontTx/>
              <a:buNone/>
            </a:pPr>
            <a:r>
              <a:rPr lang="en-US" sz="2800" b="1" u="sng" dirty="0"/>
              <a:t>FROM THE RULES</a:t>
            </a:r>
          </a:p>
          <a:p>
            <a:pPr>
              <a:lnSpc>
                <a:spcPct val="80000"/>
              </a:lnSpc>
              <a:buFontTx/>
              <a:buNone/>
            </a:pPr>
            <a:endParaRPr lang="en-US" sz="2800" b="1" u="sng" dirty="0"/>
          </a:p>
          <a:p>
            <a:pPr>
              <a:lnSpc>
                <a:spcPct val="80000"/>
              </a:lnSpc>
              <a:buFontTx/>
              <a:buNone/>
            </a:pPr>
            <a:endParaRPr lang="en-US" sz="600" b="1" u="sng" dirty="0"/>
          </a:p>
          <a:p>
            <a:pPr marL="285750" indent="-285750">
              <a:lnSpc>
                <a:spcPct val="80000"/>
              </a:lnSpc>
            </a:pPr>
            <a:r>
              <a:rPr lang="en-US" sz="2800" b="1" dirty="0"/>
              <a:t>Community Policies. </a:t>
            </a:r>
            <a:r>
              <a:rPr lang="en-US" sz="2800" dirty="0"/>
              <a:t>…provide </a:t>
            </a:r>
            <a:r>
              <a:rPr lang="en-US" sz="2800" b="1" u="sng" dirty="0">
                <a:solidFill>
                  <a:srgbClr val="FF0000"/>
                </a:solidFill>
              </a:rPr>
              <a:t>ongoing guidance and direction</a:t>
            </a:r>
            <a:r>
              <a:rPr lang="en-US" sz="2800" dirty="0"/>
              <a:t> to local government officials for making decisions consistent with achieving the Community Goals. These are </a:t>
            </a:r>
            <a:r>
              <a:rPr lang="en-US" sz="2800" b="1" u="sng" dirty="0">
                <a:solidFill>
                  <a:srgbClr val="FF0000"/>
                </a:solidFill>
              </a:rPr>
              <a:t>general, guiding principles</a:t>
            </a:r>
            <a:r>
              <a:rPr lang="en-US" sz="2800" dirty="0"/>
              <a:t> that you want to help define your community.</a:t>
            </a:r>
          </a:p>
          <a:p>
            <a:pPr>
              <a:lnSpc>
                <a:spcPct val="80000"/>
              </a:lnSpc>
            </a:pPr>
            <a:endParaRPr lang="en-US" sz="600" b="1" dirty="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533400"/>
            <a:ext cx="8229600" cy="868362"/>
          </a:xfrm>
        </p:spPr>
        <p:txBody>
          <a:bodyPr>
            <a:normAutofit/>
          </a:bodyPr>
          <a:lstStyle/>
          <a:p>
            <a:r>
              <a:rPr lang="en-US" sz="4000" b="1" dirty="0"/>
              <a:t>Community Policies: </a:t>
            </a:r>
            <a:r>
              <a:rPr lang="en-US" sz="4000" b="1" i="1" dirty="0"/>
              <a:t>Good Example</a:t>
            </a:r>
            <a:endParaRPr lang="en-US" sz="2700" b="1" i="1" dirty="0"/>
          </a:p>
        </p:txBody>
      </p:sp>
      <p:pic>
        <p:nvPicPr>
          <p:cNvPr id="102405" name="Picture 5"/>
          <p:cNvPicPr>
            <a:picLocks noChangeAspect="1" noChangeArrowheads="1"/>
          </p:cNvPicPr>
          <p:nvPr/>
        </p:nvPicPr>
        <p:blipFill>
          <a:blip r:embed="rId2" cstate="print"/>
          <a:srcRect/>
          <a:stretch>
            <a:fillRect/>
          </a:stretch>
        </p:blipFill>
        <p:spPr bwMode="auto">
          <a:xfrm>
            <a:off x="895495" y="1752600"/>
            <a:ext cx="7353011" cy="4876800"/>
          </a:xfrm>
          <a:prstGeom prst="rect">
            <a:avLst/>
          </a:prstGeom>
          <a:noFill/>
          <a:ln w="19050" cmpd="thinThick">
            <a:solidFill>
              <a:schemeClr val="bg1">
                <a:lumMod val="50000"/>
              </a:schemeClr>
            </a:solidFill>
            <a:miter lim="800000"/>
            <a:headEnd/>
            <a:tailEnd/>
          </a:ln>
          <a:effectLst/>
        </p:spPr>
      </p:pic>
      <p:sp>
        <p:nvSpPr>
          <p:cNvPr id="5"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Whitfield County</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762000"/>
            <a:ext cx="8229600" cy="1066800"/>
          </a:xfrm>
        </p:spPr>
        <p:txBody>
          <a:bodyPr>
            <a:normAutofit/>
          </a:bodyPr>
          <a:lstStyle/>
          <a:p>
            <a:r>
              <a:rPr lang="en-US" sz="3600" b="1" dirty="0"/>
              <a:t> Character Areas</a:t>
            </a:r>
            <a:br>
              <a:rPr lang="en-US" sz="3600" b="1" dirty="0"/>
            </a:br>
            <a:endParaRPr lang="en-US" sz="2400" b="1" i="1" dirty="0"/>
          </a:p>
        </p:txBody>
      </p:sp>
      <p:sp>
        <p:nvSpPr>
          <p:cNvPr id="71683" name="Rectangle 3"/>
          <p:cNvSpPr>
            <a:spLocks noGrp="1" noChangeArrowheads="1"/>
          </p:cNvSpPr>
          <p:nvPr>
            <p:ph sz="quarter" idx="1"/>
          </p:nvPr>
        </p:nvSpPr>
        <p:spPr>
          <a:xfrm>
            <a:off x="228600" y="1524000"/>
            <a:ext cx="8686800" cy="4800600"/>
          </a:xfrm>
        </p:spPr>
        <p:txBody>
          <a:bodyPr>
            <a:noAutofit/>
          </a:bodyPr>
          <a:lstStyle/>
          <a:p>
            <a:pPr marL="0" indent="0">
              <a:buNone/>
            </a:pPr>
            <a:r>
              <a:rPr lang="en-US" sz="2000" b="1" u="sng" dirty="0"/>
              <a:t>FROM THE RULES</a:t>
            </a:r>
            <a:endParaRPr lang="en-US" sz="2000" b="1" dirty="0"/>
          </a:p>
          <a:p>
            <a:pPr marL="168275" indent="-168275"/>
            <a:r>
              <a:rPr lang="en-US" sz="1800" b="1" dirty="0"/>
              <a:t>‘Character Area’ </a:t>
            </a:r>
            <a:r>
              <a:rPr lang="en-US" sz="1800" dirty="0"/>
              <a:t>means a specific geographic area or district within the community that: </a:t>
            </a:r>
          </a:p>
          <a:p>
            <a:pPr marL="400050" lvl="1" indent="0"/>
            <a:r>
              <a:rPr lang="en-US" sz="1800" dirty="0"/>
              <a:t>has </a:t>
            </a:r>
            <a:r>
              <a:rPr lang="en-US" sz="1800" b="1" u="sng" dirty="0">
                <a:solidFill>
                  <a:srgbClr val="FF0000"/>
                </a:solidFill>
              </a:rPr>
              <a:t>unique or special characteristics to be preserved or enhanced</a:t>
            </a:r>
            <a:r>
              <a:rPr lang="en-US" sz="1800" i="1" dirty="0"/>
              <a:t> </a:t>
            </a:r>
            <a:r>
              <a:rPr lang="en-US" sz="1800" dirty="0"/>
              <a:t>(such as a downtown, a historic district, and arts district, a neighborhood, or a transportation corridor); </a:t>
            </a:r>
          </a:p>
          <a:p>
            <a:pPr marL="400050" lvl="1" indent="0"/>
            <a:r>
              <a:rPr lang="en-US" sz="1800" dirty="0"/>
              <a:t>has </a:t>
            </a:r>
            <a:r>
              <a:rPr lang="en-US" sz="1800" b="1" u="sng" dirty="0">
                <a:solidFill>
                  <a:srgbClr val="FF0000"/>
                </a:solidFill>
              </a:rPr>
              <a:t>potential to evolve into a unique area</a:t>
            </a:r>
            <a:r>
              <a:rPr lang="en-US" sz="1800" b="1" dirty="0">
                <a:solidFill>
                  <a:srgbClr val="FF0000"/>
                </a:solidFill>
              </a:rPr>
              <a:t> </a:t>
            </a:r>
            <a:r>
              <a:rPr lang="en-US" sz="1800" dirty="0"/>
              <a:t>with more intentional guidance of future development through adequate planning and implementation (such as a strip commercial corridor that could be revitalized into a more attractive village development pattern); or </a:t>
            </a:r>
          </a:p>
          <a:p>
            <a:pPr marL="400050" lvl="1" indent="0"/>
            <a:r>
              <a:rPr lang="en-US" sz="1800" b="1" u="sng" dirty="0">
                <a:solidFill>
                  <a:srgbClr val="FF0000"/>
                </a:solidFill>
              </a:rPr>
              <a:t>requires special attention</a:t>
            </a:r>
            <a:r>
              <a:rPr lang="en-US" sz="1800" b="1" dirty="0">
                <a:solidFill>
                  <a:srgbClr val="FF0000"/>
                </a:solidFill>
              </a:rPr>
              <a:t> </a:t>
            </a:r>
            <a:r>
              <a:rPr lang="en-US" sz="1800" dirty="0"/>
              <a:t>due to unique development issues (rapid change of development patterns, economic decline, etc.). </a:t>
            </a:r>
          </a:p>
          <a:p>
            <a:pPr marL="168275" indent="0"/>
            <a:r>
              <a:rPr lang="en-US" sz="1800" dirty="0"/>
              <a:t>Each character area is a planning sub-area within the community where more </a:t>
            </a:r>
            <a:r>
              <a:rPr lang="en-US" sz="1800" b="1" u="sng" dirty="0">
                <a:solidFill>
                  <a:srgbClr val="FF0000"/>
                </a:solidFill>
              </a:rPr>
              <a:t>detailed, small-area planning </a:t>
            </a:r>
            <a:r>
              <a:rPr lang="en-US" sz="1800" dirty="0"/>
              <a:t>and implementation of certain policies, investments, incentives, or regulations may be applied in order to preserve, improve, or otherwise influence its future development patterns in a manner consistent with the Community Goals.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81000" y="533400"/>
            <a:ext cx="8229600" cy="1066800"/>
          </a:xfrm>
        </p:spPr>
        <p:txBody>
          <a:bodyPr>
            <a:normAutofit/>
          </a:bodyPr>
          <a:lstStyle/>
          <a:p>
            <a:r>
              <a:rPr lang="en-US" sz="3600" b="1" dirty="0"/>
              <a:t> The Character Area Map</a:t>
            </a:r>
            <a:endParaRPr lang="en-US" sz="2400" b="1" i="1" dirty="0"/>
          </a:p>
        </p:txBody>
      </p:sp>
      <p:sp>
        <p:nvSpPr>
          <p:cNvPr id="6" name="Rectangle 7"/>
          <p:cNvSpPr>
            <a:spLocks noChangeArrowheads="1"/>
          </p:cNvSpPr>
          <p:nvPr/>
        </p:nvSpPr>
        <p:spPr bwMode="auto">
          <a:xfrm>
            <a:off x="457200" y="1981200"/>
            <a:ext cx="8229600" cy="4144963"/>
          </a:xfrm>
          <a:prstGeom prst="rect">
            <a:avLst/>
          </a:prstGeom>
          <a:noFill/>
          <a:ln w="9525">
            <a:noFill/>
            <a:miter lim="800000"/>
            <a:headEnd/>
            <a:tailEnd/>
          </a:ln>
        </p:spPr>
        <p:txBody>
          <a:bodyPr/>
          <a:lstStyle/>
          <a:p>
            <a:pPr marL="342900" indent="-342900" algn="l">
              <a:spcBef>
                <a:spcPct val="20000"/>
              </a:spcBef>
            </a:pPr>
            <a:r>
              <a:rPr lang="en-US" sz="3200" b="1" u="sng" dirty="0"/>
              <a:t>FROM THE RULES</a:t>
            </a:r>
          </a:p>
          <a:p>
            <a:pPr marL="342900" indent="-342900">
              <a:spcBef>
                <a:spcPct val="20000"/>
              </a:spcBef>
              <a:buFontTx/>
              <a:buChar char="•"/>
            </a:pPr>
            <a:r>
              <a:rPr lang="en-US" sz="2400" b="1" dirty="0"/>
              <a:t>Character Areas Map and Defining Narrative. </a:t>
            </a:r>
            <a:r>
              <a:rPr lang="en-US" sz="2400" dirty="0"/>
              <a:t>Identify and map the </a:t>
            </a:r>
            <a:r>
              <a:rPr lang="en-US" sz="2400" b="1" dirty="0">
                <a:solidFill>
                  <a:srgbClr val="FF0000"/>
                </a:solidFill>
              </a:rPr>
              <a:t>boundaries of existing or potential character areas </a:t>
            </a:r>
            <a:r>
              <a:rPr lang="en-US" sz="2400" dirty="0"/>
              <a:t>(see definition in Chapter 110-12-1-.05) </a:t>
            </a:r>
            <a:r>
              <a:rPr lang="en-US" sz="2400" b="1" dirty="0">
                <a:solidFill>
                  <a:srgbClr val="FF0000"/>
                </a:solidFill>
              </a:rPr>
              <a:t>covering the entire communi</a:t>
            </a:r>
            <a:r>
              <a:rPr lang="en-US" sz="2400" dirty="0"/>
              <a:t>ty, including existing community sub-areas, districts, or neighborhoods. …Community improvement districts, tax allocation districts, Livable Centers Initiative planning areas, designated redevelopment areas and the like are good candidates for delineation as character areas. </a:t>
            </a:r>
          </a:p>
          <a:p>
            <a:pPr marL="800100" lvl="1" indent="-342900">
              <a:spcBef>
                <a:spcPct val="20000"/>
              </a:spcBef>
              <a:buFontTx/>
              <a:buChar char="•"/>
            </a:pPr>
            <a:endParaRPr lang="en-US" sz="2800" b="1"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533400"/>
            <a:ext cx="8229600" cy="1066800"/>
          </a:xfrm>
        </p:spPr>
        <p:txBody>
          <a:bodyPr>
            <a:normAutofit/>
          </a:bodyPr>
          <a:lstStyle/>
          <a:p>
            <a:r>
              <a:rPr lang="en-US" sz="3600" b="1" dirty="0"/>
              <a:t> The Character Area Map</a:t>
            </a:r>
            <a:endParaRPr lang="en-US" sz="2400" b="1" i="1" dirty="0"/>
          </a:p>
        </p:txBody>
      </p:sp>
      <p:sp>
        <p:nvSpPr>
          <p:cNvPr id="6" name="Rectangle 7"/>
          <p:cNvSpPr>
            <a:spLocks noChangeArrowheads="1"/>
          </p:cNvSpPr>
          <p:nvPr/>
        </p:nvSpPr>
        <p:spPr bwMode="auto">
          <a:xfrm>
            <a:off x="457200" y="1981200"/>
            <a:ext cx="8229600" cy="4144963"/>
          </a:xfrm>
          <a:prstGeom prst="rect">
            <a:avLst/>
          </a:prstGeom>
          <a:noFill/>
          <a:ln w="9525">
            <a:noFill/>
            <a:miter lim="800000"/>
            <a:headEnd/>
            <a:tailEnd/>
          </a:ln>
        </p:spPr>
        <p:txBody>
          <a:bodyPr/>
          <a:lstStyle/>
          <a:p>
            <a:pPr marL="342900" indent="-342900" algn="l">
              <a:spcBef>
                <a:spcPct val="20000"/>
              </a:spcBef>
              <a:buFontTx/>
              <a:buChar char="•"/>
            </a:pPr>
            <a:r>
              <a:rPr lang="en-US" sz="2800" b="1" dirty="0"/>
              <a:t>It’s a map—it should reflect basic, cartographic, common sense</a:t>
            </a:r>
          </a:p>
          <a:p>
            <a:pPr marL="568325" lvl="1" indent="-168275">
              <a:lnSpc>
                <a:spcPct val="80000"/>
              </a:lnSpc>
              <a:spcBef>
                <a:spcPct val="20000"/>
              </a:spcBef>
              <a:buFont typeface="Arial" pitchFamily="34" charset="0"/>
              <a:buChar char="–"/>
            </a:pPr>
            <a:r>
              <a:rPr lang="en-US" b="1" dirty="0"/>
              <a:t>No blank spots, </a:t>
            </a:r>
          </a:p>
          <a:p>
            <a:pPr marL="568325" lvl="1" indent="-168275">
              <a:lnSpc>
                <a:spcPct val="80000"/>
              </a:lnSpc>
              <a:spcBef>
                <a:spcPct val="20000"/>
              </a:spcBef>
              <a:buFont typeface="Arial" pitchFamily="34" charset="0"/>
              <a:buChar char="–"/>
            </a:pPr>
            <a:r>
              <a:rPr lang="en-US" b="1" dirty="0"/>
              <a:t>Map &amp; Legend should match, </a:t>
            </a:r>
          </a:p>
          <a:p>
            <a:pPr marL="568325" lvl="1" indent="-168275">
              <a:lnSpc>
                <a:spcPct val="80000"/>
              </a:lnSpc>
              <a:spcBef>
                <a:spcPct val="20000"/>
              </a:spcBef>
              <a:buFont typeface="Arial" pitchFamily="34" charset="0"/>
              <a:buChar char="–"/>
            </a:pPr>
            <a:r>
              <a:rPr lang="en-US" b="1" dirty="0"/>
              <a:t>Map and Text (Defining Narrative) should match.</a:t>
            </a:r>
          </a:p>
          <a:p>
            <a:pPr marL="568325" lvl="1" indent="-168275">
              <a:lnSpc>
                <a:spcPct val="80000"/>
              </a:lnSpc>
              <a:spcBef>
                <a:spcPct val="20000"/>
              </a:spcBef>
              <a:buFont typeface="Arial" pitchFamily="34" charset="0"/>
              <a:buChar char="–"/>
            </a:pPr>
            <a:r>
              <a:rPr lang="en-US" b="1" dirty="0"/>
              <a:t>At a high enough resolution to be easily read, not blurry</a:t>
            </a:r>
          </a:p>
          <a:p>
            <a:pPr marL="568325" lvl="1" indent="-168275">
              <a:lnSpc>
                <a:spcPct val="80000"/>
              </a:lnSpc>
              <a:spcBef>
                <a:spcPct val="20000"/>
              </a:spcBef>
            </a:pPr>
            <a:r>
              <a:rPr lang="en-US" b="1" dirty="0"/>
              <a:t>*A properly oriented North-arrow is always handy</a:t>
            </a:r>
          </a:p>
          <a:p>
            <a:pPr marL="568325" lvl="1" indent="-168275">
              <a:lnSpc>
                <a:spcPct val="80000"/>
              </a:lnSpc>
              <a:spcBef>
                <a:spcPct val="20000"/>
              </a:spcBef>
              <a:buFont typeface="Arial" pitchFamily="34" charset="0"/>
              <a:buChar char="–"/>
            </a:pPr>
            <a:endParaRPr lang="en-US" b="1" dirty="0"/>
          </a:p>
          <a:p>
            <a:pPr marL="342900" indent="-342900">
              <a:lnSpc>
                <a:spcPct val="80000"/>
              </a:lnSpc>
              <a:spcBef>
                <a:spcPct val="20000"/>
              </a:spcBef>
              <a:buFontTx/>
              <a:buChar char="•"/>
            </a:pPr>
            <a:r>
              <a:rPr lang="en-US" sz="2800" b="1" dirty="0"/>
              <a:t>A high-quality map can do more than simply illustrate boundaries . . .</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1447800"/>
            <a:ext cx="3657600" cy="1477962"/>
          </a:xfrm>
        </p:spPr>
        <p:txBody>
          <a:bodyPr>
            <a:normAutofit fontScale="90000"/>
          </a:bodyPr>
          <a:lstStyle/>
          <a:p>
            <a:pPr algn="l"/>
            <a:r>
              <a:rPr lang="en-US" sz="3600" b="1" dirty="0"/>
              <a:t>Character Area </a:t>
            </a:r>
            <a:br>
              <a:rPr lang="en-US" sz="3600" b="1" dirty="0"/>
            </a:br>
            <a:r>
              <a:rPr lang="en-US" sz="3600" b="1" dirty="0"/>
              <a:t>Maps</a:t>
            </a:r>
            <a:br>
              <a:rPr lang="en-US" sz="3600" b="1" dirty="0"/>
            </a:br>
            <a:r>
              <a:rPr lang="en-US" sz="2400" b="1" i="1" dirty="0"/>
              <a:t>Good Examples</a:t>
            </a:r>
            <a:endParaRPr lang="en-US" sz="3600" b="1" dirty="0"/>
          </a:p>
        </p:txBody>
      </p:sp>
      <p:sp>
        <p:nvSpPr>
          <p:cNvPr id="94216" name="Rectangle 8"/>
          <p:cNvSpPr>
            <a:spLocks noChangeArrowheads="1"/>
          </p:cNvSpPr>
          <p:nvPr/>
        </p:nvSpPr>
        <p:spPr bwMode="auto">
          <a:xfrm>
            <a:off x="457200" y="1752600"/>
            <a:ext cx="8229600" cy="4221163"/>
          </a:xfrm>
          <a:prstGeom prst="rect">
            <a:avLst/>
          </a:prstGeom>
          <a:noFill/>
          <a:ln w="9525">
            <a:noFill/>
            <a:miter lim="800000"/>
            <a:headEnd/>
            <a:tailEnd/>
          </a:ln>
          <a:effectLst/>
        </p:spPr>
        <p:txBody>
          <a:bodyPr/>
          <a:lstStyle/>
          <a:p>
            <a:pPr marL="342900" indent="-342900" algn="l">
              <a:spcBef>
                <a:spcPct val="20000"/>
              </a:spcBef>
              <a:buFontTx/>
              <a:buChar char="•"/>
            </a:pPr>
            <a:endParaRPr lang="en-US" sz="2400" dirty="0"/>
          </a:p>
        </p:txBody>
      </p:sp>
      <p:sp>
        <p:nvSpPr>
          <p:cNvPr id="6"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the City of Tybee Island</a:t>
            </a:r>
          </a:p>
        </p:txBody>
      </p:sp>
      <p:pic>
        <p:nvPicPr>
          <p:cNvPr id="1026" name="Picture 2"/>
          <p:cNvPicPr>
            <a:picLocks noChangeAspect="1" noChangeArrowheads="1"/>
          </p:cNvPicPr>
          <p:nvPr/>
        </p:nvPicPr>
        <p:blipFill>
          <a:blip r:embed="rId2" cstate="print"/>
          <a:srcRect/>
          <a:stretch>
            <a:fillRect/>
          </a:stretch>
        </p:blipFill>
        <p:spPr bwMode="auto">
          <a:xfrm>
            <a:off x="3810000" y="-47746"/>
            <a:ext cx="5334001" cy="6905746"/>
          </a:xfrm>
          <a:prstGeom prst="rect">
            <a:avLst/>
          </a:prstGeom>
          <a:noFill/>
          <a:ln w="9525">
            <a:solidFill>
              <a:schemeClr val="bg1">
                <a:lumMod val="75000"/>
              </a:schemeClr>
            </a:solidFill>
            <a:miter lim="800000"/>
            <a:headEnd/>
            <a:tailEnd/>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7924800" y="5562600"/>
            <a:ext cx="990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7" name="Rectangle 2"/>
          <p:cNvSpPr txBox="1">
            <a:spLocks noChangeArrowheads="1"/>
          </p:cNvSpPr>
          <p:nvPr/>
        </p:nvSpPr>
        <p:spPr>
          <a:xfrm>
            <a:off x="457200" y="122238"/>
            <a:ext cx="5638800" cy="1477962"/>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mj-lt"/>
                <a:ea typeface="+mj-ea"/>
                <a:cs typeface="+mj-cs"/>
              </a:rPr>
              <a:t>Character Area Maps</a:t>
            </a:r>
            <a:br>
              <a:rPr kumimoji="0" lang="en-US" sz="3600" b="1" i="0" u="none" strike="noStrike" kern="1200" cap="none" spc="0" normalizeH="0" baseline="0" noProof="0" dirty="0">
                <a:ln>
                  <a:noFill/>
                </a:ln>
                <a:solidFill>
                  <a:schemeClr val="tx2"/>
                </a:solidFill>
                <a:effectLst/>
                <a:uLnTx/>
                <a:uFillTx/>
                <a:latin typeface="+mj-lt"/>
                <a:ea typeface="+mj-ea"/>
                <a:cs typeface="+mj-cs"/>
              </a:rPr>
            </a:br>
            <a:r>
              <a:rPr kumimoji="0" lang="en-US" sz="2400" b="1" i="1" u="none" strike="noStrike" kern="1200" cap="none" spc="0" normalizeH="0" baseline="0" noProof="0" dirty="0">
                <a:ln>
                  <a:noFill/>
                </a:ln>
                <a:solidFill>
                  <a:schemeClr val="tx2"/>
                </a:solidFill>
                <a:effectLst/>
                <a:uLnTx/>
                <a:uFillTx/>
                <a:latin typeface="+mj-lt"/>
                <a:ea typeface="+mj-ea"/>
                <a:cs typeface="+mj-cs"/>
              </a:rPr>
              <a:t>Good Examples</a:t>
            </a:r>
            <a:endParaRPr kumimoji="0" lang="en-US" sz="3600" b="1" i="0" u="none" strike="noStrike" kern="1200" cap="none" spc="0" normalizeH="0" baseline="0" noProof="0" dirty="0">
              <a:ln>
                <a:noFill/>
              </a:ln>
              <a:solidFill>
                <a:schemeClr val="tx2"/>
              </a:solidFill>
              <a:effectLst/>
              <a:uLnTx/>
              <a:uFillTx/>
              <a:latin typeface="+mj-lt"/>
              <a:ea typeface="+mj-ea"/>
              <a:cs typeface="+mj-cs"/>
            </a:endParaRPr>
          </a:p>
        </p:txBody>
      </p:sp>
      <p:pic>
        <p:nvPicPr>
          <p:cNvPr id="2050" name="Picture 2"/>
          <p:cNvPicPr>
            <a:picLocks noChangeAspect="1" noChangeArrowheads="1"/>
          </p:cNvPicPr>
          <p:nvPr/>
        </p:nvPicPr>
        <p:blipFill>
          <a:blip r:embed="rId2" cstate="print"/>
          <a:srcRect/>
          <a:stretch>
            <a:fillRect/>
          </a:stretch>
        </p:blipFill>
        <p:spPr bwMode="auto">
          <a:xfrm>
            <a:off x="76200" y="1599160"/>
            <a:ext cx="8991600" cy="4344440"/>
          </a:xfrm>
          <a:prstGeom prst="rect">
            <a:avLst/>
          </a:prstGeom>
          <a:noFill/>
          <a:ln w="9525">
            <a:noFill/>
            <a:miter lim="800000"/>
            <a:headEnd/>
            <a:tailEnd/>
          </a:ln>
        </p:spPr>
      </p:pic>
      <p:sp>
        <p:nvSpPr>
          <p:cNvPr id="10" name="TextBox 40"/>
          <p:cNvSpPr txBox="1">
            <a:spLocks noChangeArrowheads="1"/>
          </p:cNvSpPr>
          <p:nvPr/>
        </p:nvSpPr>
        <p:spPr bwMode="auto">
          <a:xfrm>
            <a:off x="2971800" y="0"/>
            <a:ext cx="6096000" cy="338554"/>
          </a:xfrm>
          <a:prstGeom prst="rect">
            <a:avLst/>
          </a:prstGeom>
          <a:noFill/>
          <a:ln w="9525">
            <a:noFill/>
            <a:miter lim="800000"/>
            <a:headEnd/>
            <a:tailEnd/>
          </a:ln>
        </p:spPr>
        <p:txBody>
          <a:bodyPr>
            <a:spAutoFit/>
          </a:bodyPr>
          <a:lstStyle/>
          <a:p>
            <a:pPr algn="r"/>
            <a:r>
              <a:rPr lang="en-US" sz="1600" dirty="0"/>
              <a:t>**From the Town of Braselton</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7924800" y="5562600"/>
            <a:ext cx="9906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7" name="Rectangle 2"/>
          <p:cNvSpPr txBox="1">
            <a:spLocks noChangeArrowheads="1"/>
          </p:cNvSpPr>
          <p:nvPr/>
        </p:nvSpPr>
        <p:spPr>
          <a:xfrm>
            <a:off x="304800" y="228600"/>
            <a:ext cx="8229600" cy="147796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Character Area Maps</a:t>
            </a:r>
            <a:br>
              <a:rPr kumimoji="0" lang="en-US" sz="3600" b="1" i="0" u="none" strike="noStrike" kern="1200" cap="none" spc="0" normalizeH="0" baseline="0" noProof="0" dirty="0">
                <a:ln>
                  <a:noFill/>
                </a:ln>
                <a:solidFill>
                  <a:schemeClr val="tx1"/>
                </a:solidFill>
                <a:effectLst/>
                <a:uLnTx/>
                <a:uFillTx/>
                <a:latin typeface="+mj-lt"/>
                <a:ea typeface="+mj-ea"/>
                <a:cs typeface="+mj-cs"/>
              </a:rPr>
            </a:br>
            <a:r>
              <a:rPr kumimoji="0" lang="en-US" sz="2400" b="1" i="1" u="none" strike="noStrike" kern="1200" cap="none" spc="0" normalizeH="0" baseline="0" noProof="0" dirty="0">
                <a:ln>
                  <a:noFill/>
                </a:ln>
                <a:solidFill>
                  <a:schemeClr val="tx1"/>
                </a:solidFill>
                <a:effectLst/>
                <a:uLnTx/>
                <a:uFillTx/>
                <a:latin typeface="+mj-lt"/>
                <a:ea typeface="+mj-ea"/>
                <a:cs typeface="+mj-cs"/>
              </a:rPr>
              <a:t>Good Examples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40"/>
          <p:cNvSpPr txBox="1">
            <a:spLocks noChangeArrowheads="1"/>
          </p:cNvSpPr>
          <p:nvPr/>
        </p:nvSpPr>
        <p:spPr bwMode="auto">
          <a:xfrm>
            <a:off x="2971800" y="0"/>
            <a:ext cx="6096000" cy="338554"/>
          </a:xfrm>
          <a:prstGeom prst="rect">
            <a:avLst/>
          </a:prstGeom>
          <a:noFill/>
          <a:ln w="9525">
            <a:noFill/>
            <a:miter lim="800000"/>
            <a:headEnd/>
            <a:tailEnd/>
          </a:ln>
        </p:spPr>
        <p:txBody>
          <a:bodyPr>
            <a:spAutoFit/>
          </a:bodyPr>
          <a:lstStyle/>
          <a:p>
            <a:pPr algn="r"/>
            <a:r>
              <a:rPr lang="en-US" sz="1600" dirty="0"/>
              <a:t>**From the Town of Braselton</a:t>
            </a:r>
          </a:p>
        </p:txBody>
      </p:sp>
      <p:sp>
        <p:nvSpPr>
          <p:cNvPr id="12" name="TextBox 11"/>
          <p:cNvSpPr txBox="1"/>
          <p:nvPr/>
        </p:nvSpPr>
        <p:spPr>
          <a:xfrm>
            <a:off x="228600" y="1295400"/>
            <a:ext cx="1828800" cy="369332"/>
          </a:xfrm>
          <a:prstGeom prst="rect">
            <a:avLst/>
          </a:prstGeom>
          <a:noFill/>
        </p:spPr>
        <p:txBody>
          <a:bodyPr wrap="square" rtlCol="0">
            <a:spAutoFit/>
          </a:bodyPr>
          <a:lstStyle/>
          <a:p>
            <a:r>
              <a:rPr lang="en-US" dirty="0"/>
              <a:t>Final Draft</a:t>
            </a:r>
          </a:p>
        </p:txBody>
      </p:sp>
      <p:pic>
        <p:nvPicPr>
          <p:cNvPr id="3074" name="Picture 2"/>
          <p:cNvPicPr>
            <a:picLocks noChangeAspect="1" noChangeArrowheads="1"/>
          </p:cNvPicPr>
          <p:nvPr/>
        </p:nvPicPr>
        <p:blipFill>
          <a:blip r:embed="rId2" cstate="print"/>
          <a:srcRect t="4262" b="3388"/>
          <a:stretch>
            <a:fillRect/>
          </a:stretch>
        </p:blipFill>
        <p:spPr bwMode="auto">
          <a:xfrm>
            <a:off x="0" y="315686"/>
            <a:ext cx="9159240" cy="6542314"/>
          </a:xfrm>
          <a:prstGeom prst="rect">
            <a:avLst/>
          </a:prstGeom>
          <a:noFill/>
          <a:ln w="9525">
            <a:noFill/>
            <a:miter lim="800000"/>
            <a:headEnd/>
            <a:tailEnd/>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3400" y="427038"/>
            <a:ext cx="4495800" cy="1325562"/>
          </a:xfrm>
        </p:spPr>
        <p:txBody>
          <a:bodyPr>
            <a:noAutofit/>
          </a:bodyPr>
          <a:lstStyle/>
          <a:p>
            <a:r>
              <a:rPr lang="en-US" sz="3600" b="1" dirty="0"/>
              <a:t>Character Area </a:t>
            </a:r>
            <a:br>
              <a:rPr lang="en-US" sz="3600" b="1" dirty="0"/>
            </a:br>
            <a:r>
              <a:rPr lang="en-US" sz="3600" b="1" dirty="0"/>
              <a:t>Defining Narrative</a:t>
            </a:r>
            <a:br>
              <a:rPr lang="en-US" sz="3600" b="1" dirty="0"/>
            </a:br>
            <a:endParaRPr lang="en-US" sz="3600" b="1" dirty="0"/>
          </a:p>
        </p:txBody>
      </p:sp>
      <p:sp>
        <p:nvSpPr>
          <p:cNvPr id="100358" name="Rectangle 6"/>
          <p:cNvSpPr>
            <a:spLocks noGrp="1" noChangeArrowheads="1"/>
          </p:cNvSpPr>
          <p:nvPr>
            <p:ph sz="quarter" idx="1"/>
          </p:nvPr>
        </p:nvSpPr>
        <p:spPr>
          <a:xfrm>
            <a:off x="457200" y="1798638"/>
            <a:ext cx="8229600" cy="4525962"/>
          </a:xfrm>
          <a:noFill/>
          <a:ln/>
        </p:spPr>
        <p:txBody>
          <a:bodyPr/>
          <a:lstStyle/>
          <a:p>
            <a:pPr>
              <a:buFontTx/>
              <a:buNone/>
            </a:pPr>
            <a:endParaRPr lang="en-US" sz="1000" b="1" u="sng" dirty="0"/>
          </a:p>
          <a:p>
            <a:r>
              <a:rPr lang="en-US" sz="2800" b="1" dirty="0"/>
              <a:t>Detailed discussion of EACH character area presented on the map</a:t>
            </a:r>
            <a:endParaRPr lang="en-US" sz="1000" b="1" dirty="0"/>
          </a:p>
          <a:p>
            <a:endParaRPr lang="en-US" sz="1000" b="1" dirty="0"/>
          </a:p>
          <a:p>
            <a:r>
              <a:rPr lang="en-US" sz="2800" b="1" dirty="0"/>
              <a:t>Required to Include</a:t>
            </a:r>
          </a:p>
          <a:p>
            <a:pPr lvl="1"/>
            <a:r>
              <a:rPr lang="en-US" sz="2400" dirty="0"/>
              <a:t>Basic description with text and </a:t>
            </a:r>
            <a:r>
              <a:rPr lang="en-US" sz="2400" b="1" dirty="0">
                <a:solidFill>
                  <a:srgbClr val="FF0000"/>
                </a:solidFill>
              </a:rPr>
              <a:t>Illustrations/photos/etc.</a:t>
            </a:r>
          </a:p>
          <a:p>
            <a:pPr lvl="1"/>
            <a:r>
              <a:rPr lang="en-US" sz="2400" dirty="0"/>
              <a:t>Allowable land uses</a:t>
            </a:r>
          </a:p>
          <a:p>
            <a:pPr lvl="1"/>
            <a:r>
              <a:rPr lang="en-US" sz="2400" dirty="0"/>
              <a:t>Implementation measures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Colquitt County</a:t>
            </a:r>
          </a:p>
        </p:txBody>
      </p:sp>
      <p:pic>
        <p:nvPicPr>
          <p:cNvPr id="5122" name="Picture 2"/>
          <p:cNvPicPr>
            <a:picLocks noChangeAspect="1" noChangeArrowheads="1"/>
          </p:cNvPicPr>
          <p:nvPr/>
        </p:nvPicPr>
        <p:blipFill>
          <a:blip r:embed="rId2" cstate="print"/>
          <a:srcRect/>
          <a:stretch>
            <a:fillRect/>
          </a:stretch>
        </p:blipFill>
        <p:spPr bwMode="auto">
          <a:xfrm>
            <a:off x="3852356" y="-1"/>
            <a:ext cx="5291644" cy="6858001"/>
          </a:xfrm>
          <a:prstGeom prst="rect">
            <a:avLst/>
          </a:prstGeom>
          <a:noFill/>
          <a:ln w="9525">
            <a:solidFill>
              <a:schemeClr val="bg1">
                <a:lumMod val="50000"/>
              </a:schemeClr>
            </a:solidFill>
            <a:miter lim="800000"/>
            <a:headEnd/>
            <a:tailEnd/>
          </a:ln>
        </p:spPr>
      </p:pic>
      <p:sp>
        <p:nvSpPr>
          <p:cNvPr id="14" name="Rectangle 2"/>
          <p:cNvSpPr txBox="1">
            <a:spLocks noChangeArrowheads="1"/>
          </p:cNvSpPr>
          <p:nvPr/>
        </p:nvSpPr>
        <p:spPr>
          <a:xfrm>
            <a:off x="533400" y="1493838"/>
            <a:ext cx="8229600" cy="1477962"/>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schemeClr val="tx2"/>
                </a:solidFill>
                <a:effectLst/>
                <a:uLnTx/>
                <a:uFillTx/>
                <a:latin typeface="+mj-lt"/>
                <a:ea typeface="+mj-ea"/>
                <a:cs typeface="+mj-cs"/>
              </a:rPr>
              <a:t>Defining</a:t>
            </a:r>
            <a:br>
              <a:rPr kumimoji="0" lang="en-US" sz="3700" b="1" i="0" u="none" strike="noStrike" kern="1200" cap="none" spc="0" normalizeH="0" baseline="0" noProof="0" dirty="0">
                <a:ln>
                  <a:noFill/>
                </a:ln>
                <a:solidFill>
                  <a:schemeClr val="tx2"/>
                </a:solidFill>
                <a:effectLst/>
                <a:uLnTx/>
                <a:uFillTx/>
                <a:latin typeface="+mj-lt"/>
                <a:ea typeface="+mj-ea"/>
                <a:cs typeface="+mj-cs"/>
              </a:rPr>
            </a:br>
            <a:r>
              <a:rPr kumimoji="0" lang="en-US" sz="3700" b="1" i="0" u="none" strike="noStrike" kern="1200" cap="none" spc="0" normalizeH="0" baseline="0" noProof="0" dirty="0">
                <a:ln>
                  <a:noFill/>
                </a:ln>
                <a:solidFill>
                  <a:schemeClr val="tx2"/>
                </a:solidFill>
                <a:effectLst/>
                <a:uLnTx/>
                <a:uFillTx/>
                <a:latin typeface="+mj-lt"/>
                <a:ea typeface="+mj-ea"/>
                <a:cs typeface="+mj-cs"/>
              </a:rPr>
              <a:t>Narrative</a:t>
            </a:r>
            <a:br>
              <a:rPr kumimoji="0" lang="en-US" sz="3700" b="1" i="0" u="none" strike="noStrike" kern="1200" cap="none" spc="0" normalizeH="0" baseline="0" noProof="0" dirty="0">
                <a:ln>
                  <a:noFill/>
                </a:ln>
                <a:solidFill>
                  <a:schemeClr val="tx2"/>
                </a:solidFill>
                <a:effectLst/>
                <a:uLnTx/>
                <a:uFillTx/>
                <a:latin typeface="+mj-lt"/>
                <a:ea typeface="+mj-ea"/>
                <a:cs typeface="+mj-cs"/>
              </a:rPr>
            </a:br>
            <a:r>
              <a:rPr kumimoji="0" lang="en-US" sz="2500" b="1" i="1" u="none" strike="noStrike" kern="1200" cap="none" spc="0" normalizeH="0" baseline="0" noProof="0" dirty="0">
                <a:ln>
                  <a:noFill/>
                </a:ln>
                <a:solidFill>
                  <a:schemeClr val="tx2"/>
                </a:solidFill>
                <a:effectLst/>
                <a:uLnTx/>
                <a:uFillTx/>
                <a:latin typeface="+mj-lt"/>
                <a:ea typeface="+mj-ea"/>
                <a:cs typeface="+mj-cs"/>
              </a:rPr>
              <a:t>Good Example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Framework</a:t>
            </a:r>
          </a:p>
        </p:txBody>
      </p:sp>
      <p:sp>
        <p:nvSpPr>
          <p:cNvPr id="3" name="Content Placeholder 2"/>
          <p:cNvSpPr>
            <a:spLocks noGrp="1"/>
          </p:cNvSpPr>
          <p:nvPr>
            <p:ph sz="quarter" idx="1"/>
          </p:nvPr>
        </p:nvSpPr>
        <p:spPr/>
        <p:txBody>
          <a:bodyPr>
            <a:normAutofit/>
          </a:bodyPr>
          <a:lstStyle/>
          <a:p>
            <a:r>
              <a:rPr lang="en-US" sz="4800" dirty="0"/>
              <a:t>Georgia Planning Act of 1989</a:t>
            </a:r>
          </a:p>
          <a:p>
            <a:pPr marL="0" indent="0">
              <a:buNone/>
            </a:pPr>
            <a:endParaRPr lang="en-US" sz="300" dirty="0"/>
          </a:p>
          <a:p>
            <a:pPr lvl="1"/>
            <a:r>
              <a:rPr lang="en-US" sz="3600" dirty="0"/>
              <a:t>Minimum Standards for Local Comprehensive Plans</a:t>
            </a:r>
          </a:p>
          <a:p>
            <a:pPr lvl="2"/>
            <a:endParaRPr lang="en-US" sz="1100" dirty="0"/>
          </a:p>
          <a:p>
            <a:pPr lvl="3"/>
            <a:r>
              <a:rPr lang="en-US" sz="2500" dirty="0"/>
              <a:t>Local Comprehensive Plans	</a:t>
            </a:r>
          </a:p>
          <a:p>
            <a:pPr lvl="3"/>
            <a:endParaRPr lang="en-US" sz="1100" dirty="0"/>
          </a:p>
          <a:p>
            <a:pPr lvl="4"/>
            <a:r>
              <a:rPr lang="en-US" dirty="0"/>
              <a:t>Local Zoning &amp; Development Regulations</a:t>
            </a:r>
            <a:r>
              <a:rPr lang="en-US" sz="2800" dirty="0"/>
              <a:t>	</a:t>
            </a:r>
          </a:p>
        </p:txBody>
      </p:sp>
    </p:spTree>
    <p:extLst>
      <p:ext uri="{BB962C8B-B14F-4D97-AF65-F5344CB8AC3E}">
        <p14:creationId xmlns:p14="http://schemas.microsoft.com/office/powerpoint/2010/main" val="263248019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1493838"/>
            <a:ext cx="2819400" cy="1477962"/>
          </a:xfrm>
        </p:spPr>
        <p:txBody>
          <a:bodyPr>
            <a:normAutofit fontScale="90000"/>
          </a:bodyPr>
          <a:lstStyle/>
          <a:p>
            <a:pPr algn="l"/>
            <a:r>
              <a:rPr lang="en-US" sz="4000" b="1" dirty="0"/>
              <a:t>Defining</a:t>
            </a:r>
            <a:br>
              <a:rPr lang="en-US" sz="4000" b="1" dirty="0"/>
            </a:br>
            <a:r>
              <a:rPr lang="en-US" sz="4000" b="1" dirty="0"/>
              <a:t>Narrative</a:t>
            </a:r>
            <a:br>
              <a:rPr lang="en-US" sz="3700" b="1" dirty="0"/>
            </a:br>
            <a:r>
              <a:rPr lang="en-US" sz="2700" b="1" i="1" dirty="0"/>
              <a:t>Good Example</a:t>
            </a:r>
          </a:p>
        </p:txBody>
      </p:sp>
      <p:sp>
        <p:nvSpPr>
          <p:cNvPr id="11"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Colquitt County</a:t>
            </a:r>
          </a:p>
        </p:txBody>
      </p:sp>
      <p:pic>
        <p:nvPicPr>
          <p:cNvPr id="6146" name="Picture 2"/>
          <p:cNvPicPr>
            <a:picLocks noChangeAspect="1" noChangeArrowheads="1"/>
          </p:cNvPicPr>
          <p:nvPr/>
        </p:nvPicPr>
        <p:blipFill>
          <a:blip r:embed="rId2" cstate="print"/>
          <a:srcRect/>
          <a:stretch>
            <a:fillRect/>
          </a:stretch>
        </p:blipFill>
        <p:spPr bwMode="auto">
          <a:xfrm>
            <a:off x="3886200" y="-1"/>
            <a:ext cx="5257800" cy="6805535"/>
          </a:xfrm>
          <a:prstGeom prst="rect">
            <a:avLst/>
          </a:prstGeom>
          <a:noFill/>
          <a:ln w="9525">
            <a:solidFill>
              <a:schemeClr val="bg1">
                <a:lumMod val="50000"/>
              </a:schemeClr>
            </a:solidFill>
            <a:miter lim="800000"/>
            <a:headEnd/>
            <a:tailEnd/>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5562600" y="39624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0" y="5486400"/>
            <a:ext cx="7924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8610600" y="4648200"/>
            <a:ext cx="533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5" name="TextBox 24"/>
          <p:cNvSpPr txBox="1">
            <a:spLocks noChangeArrowheads="1"/>
          </p:cNvSpPr>
          <p:nvPr/>
        </p:nvSpPr>
        <p:spPr bwMode="auto">
          <a:xfrm>
            <a:off x="457200" y="2819400"/>
            <a:ext cx="8077200" cy="3647152"/>
          </a:xfrm>
          <a:prstGeom prst="rect">
            <a:avLst/>
          </a:prstGeom>
          <a:noFill/>
          <a:ln w="9525">
            <a:noFill/>
            <a:miter lim="800000"/>
            <a:headEnd/>
            <a:tailEnd/>
          </a:ln>
        </p:spPr>
        <p:txBody>
          <a:bodyPr wrap="square">
            <a:spAutoFit/>
          </a:bodyPr>
          <a:lstStyle/>
          <a:p>
            <a:pPr>
              <a:buFont typeface="Arial" pitchFamily="34" charset="0"/>
              <a:buChar char="•"/>
            </a:pPr>
            <a:r>
              <a:rPr lang="en-US" sz="2400" b="1" i="1" dirty="0">
                <a:solidFill>
                  <a:schemeClr val="accent1">
                    <a:lumMod val="75000"/>
                  </a:schemeClr>
                </a:solidFill>
                <a:latin typeface="Calibri" pitchFamily="34" charset="0"/>
              </a:rPr>
              <a:t>REQUIRED FOR ALL </a:t>
            </a:r>
            <a:r>
              <a:rPr lang="en-US" sz="2400" i="1" dirty="0">
                <a:solidFill>
                  <a:schemeClr val="accent1">
                    <a:lumMod val="75000"/>
                  </a:schemeClr>
                </a:solidFill>
                <a:latin typeface="Calibri" pitchFamily="34" charset="0"/>
              </a:rPr>
              <a:t>communities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Update </a:t>
            </a:r>
            <a:r>
              <a:rPr lang="en-US" sz="2400" b="1" i="1" dirty="0">
                <a:solidFill>
                  <a:schemeClr val="accent1">
                    <a:lumMod val="75000"/>
                  </a:schemeClr>
                </a:solidFill>
                <a:latin typeface="Calibri" pitchFamily="34" charset="0"/>
              </a:rPr>
              <a:t>EVERY 5 YEARS </a:t>
            </a:r>
            <a:r>
              <a:rPr lang="en-US" sz="2400" i="1" dirty="0">
                <a:solidFill>
                  <a:schemeClr val="accent1">
                    <a:lumMod val="75000"/>
                  </a:schemeClr>
                </a:solidFill>
                <a:latin typeface="Calibri" pitchFamily="34" charset="0"/>
              </a:rPr>
              <a:t>with in-depth community involvement</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Previous plan’s Needs &amp; Opportunities, current statistical and demographic data, and the QCOs are typically used as starting points.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b="1" i="1" dirty="0">
                <a:solidFill>
                  <a:schemeClr val="accent1">
                    <a:lumMod val="75000"/>
                  </a:schemeClr>
                </a:solidFill>
                <a:latin typeface="Calibri" pitchFamily="34" charset="0"/>
              </a:rPr>
              <a:t>Like a SWOT Analysis</a:t>
            </a:r>
            <a:r>
              <a:rPr lang="en-US" sz="2400" i="1" dirty="0">
                <a:solidFill>
                  <a:schemeClr val="accent1">
                    <a:lumMod val="75000"/>
                  </a:schemeClr>
                </a:solidFill>
                <a:latin typeface="Calibri" pitchFamily="34" charset="0"/>
              </a:rPr>
              <a:t>.</a:t>
            </a:r>
          </a:p>
          <a:p>
            <a:pPr>
              <a:buFont typeface="Arial" pitchFamily="34" charset="0"/>
              <a:buChar char="•"/>
            </a:pPr>
            <a:endParaRPr lang="en-US" sz="500" i="1" dirty="0">
              <a:solidFill>
                <a:schemeClr val="accent1">
                  <a:lumMod val="75000"/>
                </a:schemeClr>
              </a:solidFill>
              <a:latin typeface="Calibri" pitchFamily="34" charset="0"/>
            </a:endParaRPr>
          </a:p>
          <a:p>
            <a:pPr>
              <a:buFont typeface="Arial" pitchFamily="34" charset="0"/>
              <a:buChar char="•"/>
            </a:pPr>
            <a:endParaRPr lang="en-US" sz="500" i="1" dirty="0">
              <a:solidFill>
                <a:schemeClr val="accent1">
                  <a:lumMod val="75000"/>
                </a:schemeClr>
              </a:solidFill>
              <a:latin typeface="Calibri" pitchFamily="34" charset="0"/>
            </a:endParaRPr>
          </a:p>
          <a:p>
            <a:pPr>
              <a:buFont typeface="Arial" pitchFamily="34" charset="0"/>
              <a:buChar char="•"/>
            </a:pPr>
            <a:endParaRPr lang="en-US" sz="500" i="1" dirty="0">
              <a:solidFill>
                <a:schemeClr val="accent1">
                  <a:lumMod val="75000"/>
                </a:schemeClr>
              </a:solidFill>
              <a:latin typeface="Calibri" pitchFamily="34" charset="0"/>
            </a:endParaRPr>
          </a:p>
        </p:txBody>
      </p:sp>
      <p:sp>
        <p:nvSpPr>
          <p:cNvPr id="26" name="Rectangle 2"/>
          <p:cNvSpPr txBox="1">
            <a:spLocks noChangeArrowheads="1"/>
          </p:cNvSpPr>
          <p:nvPr/>
        </p:nvSpPr>
        <p:spPr>
          <a:xfrm>
            <a:off x="457200" y="533399"/>
            <a:ext cx="7848600" cy="1066801"/>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grpSp>
        <p:nvGrpSpPr>
          <p:cNvPr id="15" name="Group 14"/>
          <p:cNvGrpSpPr/>
          <p:nvPr/>
        </p:nvGrpSpPr>
        <p:grpSpPr>
          <a:xfrm>
            <a:off x="304800" y="1584325"/>
            <a:ext cx="7080250" cy="1250950"/>
            <a:chOff x="304800" y="1584325"/>
            <a:chExt cx="7080250" cy="1250950"/>
          </a:xfrm>
        </p:grpSpPr>
        <p:sp>
          <p:nvSpPr>
            <p:cNvPr id="16" name="TextBox 15"/>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18" name="Straight Connector 17"/>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p:cNvGrpSpPr/>
            <p:nvPr/>
          </p:nvGrpSpPr>
          <p:grpSpPr>
            <a:xfrm>
              <a:off x="6096000" y="1584325"/>
              <a:ext cx="1289050" cy="1235075"/>
              <a:chOff x="4648200" y="1584325"/>
              <a:chExt cx="1289050" cy="1235075"/>
            </a:xfrm>
          </p:grpSpPr>
          <p:sp>
            <p:nvSpPr>
              <p:cNvPr id="35" name="Oval 34"/>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5"/>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32" name="Group 31"/>
            <p:cNvGrpSpPr/>
            <p:nvPr/>
          </p:nvGrpSpPr>
          <p:grpSpPr>
            <a:xfrm>
              <a:off x="4674394" y="1600200"/>
              <a:ext cx="1289050" cy="1235075"/>
              <a:chOff x="6147117" y="1584325"/>
              <a:chExt cx="1289050" cy="1235075"/>
            </a:xfrm>
          </p:grpSpPr>
          <p:sp>
            <p:nvSpPr>
              <p:cNvPr id="33" name="Oval 32"/>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TextBox 33"/>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p:cNvSpPr txBox="1"/>
          <p:nvPr/>
        </p:nvSpPr>
        <p:spPr>
          <a:xfrm>
            <a:off x="2700020" y="1778426"/>
            <a:ext cx="2286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NEEDS &amp;</a:t>
            </a:r>
          </a:p>
          <a:p>
            <a:pPr algn="ctr" fontAlgn="auto">
              <a:spcBef>
                <a:spcPts val="0"/>
              </a:spcBef>
              <a:spcAft>
                <a:spcPts val="0"/>
              </a:spcAft>
              <a:defRPr/>
            </a:pPr>
            <a:r>
              <a:rPr lang="en-US" sz="2400" b="1" dirty="0">
                <a:solidFill>
                  <a:schemeClr val="accent6">
                    <a:lumMod val="75000"/>
                  </a:schemeClr>
                </a:solidFill>
                <a:latin typeface="+mn-lt"/>
              </a:rPr>
              <a:t>OPPORTUNITIES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1477962"/>
          </a:xfrm>
        </p:spPr>
        <p:txBody>
          <a:bodyPr/>
          <a:lstStyle/>
          <a:p>
            <a:r>
              <a:rPr lang="en-US" sz="3700" b="1" dirty="0"/>
              <a:t>Needs and Opportunities</a:t>
            </a:r>
          </a:p>
        </p:txBody>
      </p:sp>
      <p:sp>
        <p:nvSpPr>
          <p:cNvPr id="67587" name="Rectangle 3"/>
          <p:cNvSpPr>
            <a:spLocks noGrp="1" noChangeArrowheads="1"/>
          </p:cNvSpPr>
          <p:nvPr>
            <p:ph sz="quarter" idx="1"/>
          </p:nvPr>
        </p:nvSpPr>
        <p:spPr/>
        <p:txBody>
          <a:bodyPr>
            <a:normAutofit/>
          </a:bodyPr>
          <a:lstStyle/>
          <a:p>
            <a:pPr>
              <a:lnSpc>
                <a:spcPct val="90000"/>
              </a:lnSpc>
              <a:buFontTx/>
              <a:buNone/>
            </a:pPr>
            <a:endParaRPr lang="en-US" sz="2800" b="1" u="sng" dirty="0"/>
          </a:p>
          <a:p>
            <a:pPr>
              <a:lnSpc>
                <a:spcPct val="90000"/>
              </a:lnSpc>
              <a:buFontTx/>
              <a:buNone/>
            </a:pPr>
            <a:r>
              <a:rPr lang="en-US" sz="2800" b="1" u="sng" dirty="0"/>
              <a:t>FROM THE RULES</a:t>
            </a:r>
          </a:p>
          <a:p>
            <a:pPr>
              <a:lnSpc>
                <a:spcPct val="90000"/>
              </a:lnSpc>
            </a:pPr>
            <a:r>
              <a:rPr lang="en-US" sz="2800" b="1" dirty="0"/>
              <a:t>Needs and Opportunities. </a:t>
            </a:r>
            <a:r>
              <a:rPr lang="en-US" sz="2800" dirty="0"/>
              <a:t>(Required for all local governments, updates required every five years.) … locally agreed upon list of Needs and Opportunities the community intends to address. …The list must be developed by </a:t>
            </a:r>
            <a:r>
              <a:rPr lang="en-US" sz="2800" b="1" u="sng" dirty="0">
                <a:solidFill>
                  <a:srgbClr val="FF0000"/>
                </a:solidFill>
              </a:rPr>
              <a:t>involving community stakeholders </a:t>
            </a:r>
            <a:r>
              <a:rPr lang="en-US" sz="2800" dirty="0"/>
              <a:t>in carrying out a </a:t>
            </a:r>
            <a:r>
              <a:rPr lang="en-US" sz="2800" b="1" u="sng" dirty="0">
                <a:solidFill>
                  <a:srgbClr val="FF0000"/>
                </a:solidFill>
              </a:rPr>
              <a:t>SWOT</a:t>
            </a:r>
            <a:r>
              <a:rPr lang="en-US" sz="2800" dirty="0"/>
              <a:t> (strengths, weaknesses, opportunities, threats) or similar analysis of the community. </a:t>
            </a:r>
            <a:endParaRPr lang="en-US" sz="2800" b="1" dirty="0"/>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SWOT</a:t>
            </a:r>
            <a:br>
              <a:rPr lang="en-US" sz="3600" b="1" dirty="0"/>
            </a:br>
            <a:r>
              <a:rPr lang="en-US" sz="2400" b="1" i="1" dirty="0"/>
              <a:t>Strengths</a:t>
            </a:r>
          </a:p>
        </p:txBody>
      </p:sp>
      <p:sp>
        <p:nvSpPr>
          <p:cNvPr id="3" name="Text Placeholder 2"/>
          <p:cNvSpPr>
            <a:spLocks noGrp="1"/>
          </p:cNvSpPr>
          <p:nvPr>
            <p:ph type="body" sz="half" idx="1"/>
          </p:nvPr>
        </p:nvSpPr>
        <p:spPr>
          <a:xfrm>
            <a:off x="457200" y="1600200"/>
            <a:ext cx="8229600" cy="4525963"/>
          </a:xfrm>
        </p:spPr>
        <p:txBody>
          <a:bodyPr>
            <a:normAutofit lnSpcReduction="10000"/>
          </a:bodyPr>
          <a:lstStyle/>
          <a:p>
            <a:pPr>
              <a:buNone/>
            </a:pPr>
            <a:endParaRPr lang="en-US" sz="2400" b="1" dirty="0"/>
          </a:p>
          <a:p>
            <a:pPr>
              <a:buNone/>
            </a:pPr>
            <a:r>
              <a:rPr lang="en-US" sz="2400" b="1" dirty="0"/>
              <a:t>Consider this from the community’s point of view.  Involve the citizens and organizations that make up your community. Don't be modest. Be realistic. </a:t>
            </a:r>
            <a:endParaRPr lang="en-US" sz="1000" b="1" dirty="0"/>
          </a:p>
          <a:p>
            <a:pPr lvl="1"/>
            <a:endParaRPr lang="en-US" sz="1000" i="1" dirty="0"/>
          </a:p>
          <a:p>
            <a:pPr lvl="1"/>
            <a:r>
              <a:rPr lang="en-US" sz="2800" i="1" dirty="0"/>
              <a:t>What are your advantages? </a:t>
            </a:r>
            <a:endParaRPr lang="en-US" sz="1100" i="1" dirty="0"/>
          </a:p>
          <a:p>
            <a:pPr lvl="1"/>
            <a:endParaRPr lang="en-US" sz="1000" i="1" dirty="0"/>
          </a:p>
          <a:p>
            <a:pPr lvl="1"/>
            <a:r>
              <a:rPr lang="en-US" sz="2800" i="1" dirty="0"/>
              <a:t>What do you do well? </a:t>
            </a:r>
            <a:endParaRPr lang="en-US" sz="1000" i="1" dirty="0"/>
          </a:p>
          <a:p>
            <a:pPr lvl="1"/>
            <a:endParaRPr lang="en-US" sz="1000" i="1" dirty="0"/>
          </a:p>
          <a:p>
            <a:pPr lvl="1"/>
            <a:r>
              <a:rPr lang="en-US" sz="2800" i="1" dirty="0"/>
              <a:t>What relevant resources are available to you? </a:t>
            </a:r>
            <a:endParaRPr lang="en-US" sz="1000" i="1" dirty="0"/>
          </a:p>
          <a:p>
            <a:pPr lvl="1"/>
            <a:endParaRPr lang="en-US" sz="1000" i="1" dirty="0"/>
          </a:p>
          <a:p>
            <a:pPr lvl="1"/>
            <a:r>
              <a:rPr lang="en-US" sz="2800" i="1" dirty="0"/>
              <a:t>What do other people see as your strengths? </a:t>
            </a:r>
          </a:p>
          <a:p>
            <a:endParaRPr lang="en-US" dirty="0"/>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SWOT</a:t>
            </a:r>
            <a:br>
              <a:rPr lang="en-US" sz="3600" b="1" dirty="0"/>
            </a:br>
            <a:r>
              <a:rPr lang="en-US" sz="2400" b="1" i="1" dirty="0"/>
              <a:t>Weaknesses</a:t>
            </a:r>
          </a:p>
        </p:txBody>
      </p:sp>
      <p:sp>
        <p:nvSpPr>
          <p:cNvPr id="3" name="Text Placeholder 2"/>
          <p:cNvSpPr>
            <a:spLocks noGrp="1"/>
          </p:cNvSpPr>
          <p:nvPr>
            <p:ph type="body" sz="half" idx="1"/>
          </p:nvPr>
        </p:nvSpPr>
        <p:spPr>
          <a:xfrm>
            <a:off x="457200" y="1600200"/>
            <a:ext cx="8229600" cy="4525963"/>
          </a:xfrm>
        </p:spPr>
        <p:txBody>
          <a:bodyPr>
            <a:normAutofit/>
          </a:bodyPr>
          <a:lstStyle/>
          <a:p>
            <a:pPr>
              <a:lnSpc>
                <a:spcPct val="90000"/>
              </a:lnSpc>
              <a:buNone/>
            </a:pPr>
            <a:r>
              <a:rPr lang="en-US" sz="2400" b="1" dirty="0"/>
              <a:t>Consider these questions from internal and external viewpoints: Do other people/organizations seem to perceive weaknesses that you do not see? Are other communities doing better than you? It is best to be realistic now, and face any unpleasant truths as soon as possible. </a:t>
            </a:r>
            <a:endParaRPr lang="en-US" sz="1000" b="1" dirty="0"/>
          </a:p>
          <a:p>
            <a:pPr>
              <a:lnSpc>
                <a:spcPct val="90000"/>
              </a:lnSpc>
              <a:buNone/>
            </a:pPr>
            <a:endParaRPr lang="en-US" sz="1000" b="1" dirty="0"/>
          </a:p>
          <a:p>
            <a:pPr lvl="1">
              <a:lnSpc>
                <a:spcPct val="110000"/>
              </a:lnSpc>
            </a:pPr>
            <a:r>
              <a:rPr lang="en-US" sz="2800" i="1" dirty="0"/>
              <a:t>What could your community improve? </a:t>
            </a:r>
            <a:endParaRPr lang="en-US" sz="1100" i="1" dirty="0"/>
          </a:p>
          <a:p>
            <a:pPr lvl="1">
              <a:lnSpc>
                <a:spcPct val="110000"/>
              </a:lnSpc>
            </a:pPr>
            <a:endParaRPr lang="en-US" sz="1100" i="1" dirty="0"/>
          </a:p>
          <a:p>
            <a:pPr lvl="1">
              <a:lnSpc>
                <a:spcPct val="110000"/>
              </a:lnSpc>
            </a:pPr>
            <a:r>
              <a:rPr lang="en-US" sz="2800" i="1" dirty="0"/>
              <a:t>What do you do poorly? </a:t>
            </a:r>
            <a:endParaRPr lang="en-US" sz="1100" i="1" dirty="0"/>
          </a:p>
          <a:p>
            <a:pPr lvl="1">
              <a:lnSpc>
                <a:spcPct val="110000"/>
              </a:lnSpc>
            </a:pPr>
            <a:endParaRPr lang="en-US" sz="1100" i="1" dirty="0"/>
          </a:p>
          <a:p>
            <a:pPr lvl="1">
              <a:lnSpc>
                <a:spcPct val="110000"/>
              </a:lnSpc>
            </a:pPr>
            <a:r>
              <a:rPr lang="en-US" sz="2800" i="1" dirty="0"/>
              <a:t>What should you avoid? </a:t>
            </a:r>
          </a:p>
          <a:p>
            <a:endParaRPr lang="en-US" dirty="0"/>
          </a:p>
          <a:p>
            <a:endParaRPr lang="en-US"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SWOT</a:t>
            </a:r>
            <a:br>
              <a:rPr lang="en-US" sz="3600" b="1" dirty="0"/>
            </a:br>
            <a:r>
              <a:rPr lang="en-US" sz="2400" b="1" i="1" dirty="0"/>
              <a:t>Opportunities</a:t>
            </a:r>
          </a:p>
        </p:txBody>
      </p:sp>
      <p:sp>
        <p:nvSpPr>
          <p:cNvPr id="3" name="Text Placeholder 2"/>
          <p:cNvSpPr>
            <a:spLocks noGrp="1"/>
          </p:cNvSpPr>
          <p:nvPr>
            <p:ph type="body" sz="half" idx="1"/>
          </p:nvPr>
        </p:nvSpPr>
        <p:spPr>
          <a:xfrm>
            <a:off x="228600" y="1600200"/>
            <a:ext cx="8686800" cy="5257800"/>
          </a:xfrm>
        </p:spPr>
        <p:txBody>
          <a:bodyPr>
            <a:normAutofit fontScale="25000" lnSpcReduction="20000"/>
          </a:bodyPr>
          <a:lstStyle/>
          <a:p>
            <a:pPr>
              <a:lnSpc>
                <a:spcPct val="120000"/>
              </a:lnSpc>
              <a:spcBef>
                <a:spcPts val="0"/>
              </a:spcBef>
              <a:buNone/>
            </a:pPr>
            <a:r>
              <a:rPr lang="en-US" sz="9600" b="1" dirty="0"/>
              <a:t>Look at your strengths and ask yourself whether these open up any opportunities. Alternatively, look at your weaknesses and ask yourself whether you could open up opportunities by eliminating them. </a:t>
            </a:r>
            <a:endParaRPr lang="en-US" sz="2000" b="1" dirty="0"/>
          </a:p>
          <a:p>
            <a:pPr>
              <a:lnSpc>
                <a:spcPct val="120000"/>
              </a:lnSpc>
              <a:spcBef>
                <a:spcPts val="0"/>
              </a:spcBef>
              <a:buNone/>
            </a:pPr>
            <a:endParaRPr lang="en-US" sz="2000" dirty="0"/>
          </a:p>
          <a:p>
            <a:pPr lvl="1">
              <a:lnSpc>
                <a:spcPct val="120000"/>
              </a:lnSpc>
              <a:spcBef>
                <a:spcPts val="0"/>
              </a:spcBef>
            </a:pPr>
            <a:r>
              <a:rPr lang="en-US" sz="9600" i="1" dirty="0"/>
              <a:t>Where are the positive opportunities for your community? </a:t>
            </a:r>
            <a:endParaRPr lang="en-US" sz="2400" i="1" dirty="0"/>
          </a:p>
          <a:p>
            <a:pPr lvl="1">
              <a:lnSpc>
                <a:spcPct val="130000"/>
              </a:lnSpc>
            </a:pPr>
            <a:r>
              <a:rPr lang="en-US" sz="9600" i="1" dirty="0"/>
              <a:t>What are the promising trends? </a:t>
            </a:r>
          </a:p>
          <a:p>
            <a:endParaRPr lang="en-US" sz="2400" dirty="0"/>
          </a:p>
          <a:p>
            <a:pPr>
              <a:lnSpc>
                <a:spcPct val="120000"/>
              </a:lnSpc>
              <a:spcBef>
                <a:spcPts val="0"/>
              </a:spcBef>
              <a:buNone/>
            </a:pPr>
            <a:r>
              <a:rPr lang="en-US" sz="9600" b="1" dirty="0"/>
              <a:t>Useful opportunities can come from such things as: </a:t>
            </a:r>
            <a:endParaRPr lang="en-US" sz="2000" b="1" dirty="0"/>
          </a:p>
          <a:p>
            <a:pPr>
              <a:lnSpc>
                <a:spcPct val="120000"/>
              </a:lnSpc>
              <a:spcBef>
                <a:spcPts val="0"/>
              </a:spcBef>
            </a:pPr>
            <a:endParaRPr lang="en-US" sz="2000" dirty="0"/>
          </a:p>
          <a:p>
            <a:pPr lvl="1">
              <a:lnSpc>
                <a:spcPct val="120000"/>
              </a:lnSpc>
              <a:spcBef>
                <a:spcPts val="0"/>
              </a:spcBef>
            </a:pPr>
            <a:r>
              <a:rPr lang="en-US" sz="9600" i="1" dirty="0"/>
              <a:t>Changes in technology and markets on both broad and narrow scales </a:t>
            </a:r>
          </a:p>
          <a:p>
            <a:pPr lvl="1">
              <a:lnSpc>
                <a:spcPct val="130000"/>
              </a:lnSpc>
            </a:pPr>
            <a:r>
              <a:rPr lang="en-US" sz="9600" i="1" dirty="0"/>
              <a:t>Changes in government policy</a:t>
            </a:r>
            <a:endParaRPr lang="en-US" sz="2400" i="1" dirty="0"/>
          </a:p>
          <a:p>
            <a:pPr lvl="1">
              <a:lnSpc>
                <a:spcPct val="130000"/>
              </a:lnSpc>
            </a:pPr>
            <a:r>
              <a:rPr lang="fr-FR" sz="9600" i="1" dirty="0"/>
              <a:t>Changes in social patterns, population profiles, life styles, etc. </a:t>
            </a:r>
            <a:endParaRPr lang="fr-FR" sz="2400" i="1" dirty="0"/>
          </a:p>
          <a:p>
            <a:pPr lvl="1">
              <a:lnSpc>
                <a:spcPct val="130000"/>
              </a:lnSpc>
            </a:pPr>
            <a:r>
              <a:rPr lang="en-US" sz="9600" i="1" dirty="0"/>
              <a:t>Local conditions </a:t>
            </a:r>
          </a:p>
          <a:p>
            <a:endParaRPr lang="en-US" sz="2400" dirty="0"/>
          </a:p>
          <a:p>
            <a:endParaRPr lang="en-US"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SWOT</a:t>
            </a:r>
            <a:br>
              <a:rPr lang="en-US" sz="3600" b="1" dirty="0"/>
            </a:br>
            <a:r>
              <a:rPr lang="en-US" sz="2400" b="1" i="1" dirty="0"/>
              <a:t>Threats</a:t>
            </a:r>
          </a:p>
        </p:txBody>
      </p:sp>
      <p:sp>
        <p:nvSpPr>
          <p:cNvPr id="3" name="Text Placeholder 2"/>
          <p:cNvSpPr>
            <a:spLocks noGrp="1"/>
          </p:cNvSpPr>
          <p:nvPr>
            <p:ph type="body" sz="half" idx="1"/>
          </p:nvPr>
        </p:nvSpPr>
        <p:spPr>
          <a:xfrm>
            <a:off x="457200" y="1600200"/>
            <a:ext cx="8229600" cy="4525963"/>
          </a:xfrm>
        </p:spPr>
        <p:txBody>
          <a:bodyPr>
            <a:normAutofit lnSpcReduction="10000"/>
          </a:bodyPr>
          <a:lstStyle/>
          <a:p>
            <a:pPr>
              <a:buNone/>
            </a:pPr>
            <a:r>
              <a:rPr lang="en-US" sz="2600" b="1" dirty="0"/>
              <a:t>Carrying out this analysis will often be illuminating - both in terms of pointing out what needs to be done, and in putting problems into perspective. </a:t>
            </a:r>
            <a:endParaRPr lang="en-US" sz="1100" b="1" dirty="0"/>
          </a:p>
          <a:p>
            <a:pPr lvl="1">
              <a:lnSpc>
                <a:spcPct val="130000"/>
              </a:lnSpc>
            </a:pPr>
            <a:endParaRPr lang="en-US" sz="1100" i="1" dirty="0"/>
          </a:p>
          <a:p>
            <a:pPr lvl="1">
              <a:lnSpc>
                <a:spcPct val="120000"/>
              </a:lnSpc>
              <a:spcBef>
                <a:spcPts val="0"/>
              </a:spcBef>
            </a:pPr>
            <a:r>
              <a:rPr lang="en-US" sz="2200" i="1" dirty="0"/>
              <a:t>What obstacles do you face? </a:t>
            </a:r>
          </a:p>
          <a:p>
            <a:pPr lvl="1">
              <a:lnSpc>
                <a:spcPct val="120000"/>
              </a:lnSpc>
              <a:spcBef>
                <a:spcPts val="0"/>
              </a:spcBef>
            </a:pPr>
            <a:endParaRPr lang="en-US" sz="2200" i="1" dirty="0"/>
          </a:p>
          <a:p>
            <a:pPr lvl="1">
              <a:lnSpc>
                <a:spcPct val="120000"/>
              </a:lnSpc>
              <a:spcBef>
                <a:spcPts val="0"/>
              </a:spcBef>
            </a:pPr>
            <a:r>
              <a:rPr lang="en-US" sz="2200" i="1" dirty="0"/>
              <a:t>Are the threats facing your community undergoing change (more or less threatening)? </a:t>
            </a:r>
          </a:p>
          <a:p>
            <a:pPr lvl="1">
              <a:lnSpc>
                <a:spcPct val="120000"/>
              </a:lnSpc>
              <a:spcBef>
                <a:spcPts val="0"/>
              </a:spcBef>
            </a:pPr>
            <a:endParaRPr lang="en-US" sz="2200" i="1" dirty="0"/>
          </a:p>
          <a:p>
            <a:pPr lvl="1">
              <a:lnSpc>
                <a:spcPct val="120000"/>
              </a:lnSpc>
              <a:spcBef>
                <a:spcPts val="0"/>
              </a:spcBef>
            </a:pPr>
            <a:r>
              <a:rPr lang="en-US" sz="2200" i="1" dirty="0"/>
              <a:t>Is changing technology threatening your position? </a:t>
            </a:r>
          </a:p>
          <a:p>
            <a:pPr lvl="1">
              <a:lnSpc>
                <a:spcPct val="120000"/>
              </a:lnSpc>
              <a:spcBef>
                <a:spcPts val="0"/>
              </a:spcBef>
            </a:pPr>
            <a:endParaRPr lang="en-US" sz="2200" i="1" dirty="0"/>
          </a:p>
          <a:p>
            <a:pPr lvl="1">
              <a:lnSpc>
                <a:spcPct val="120000"/>
              </a:lnSpc>
              <a:spcBef>
                <a:spcPts val="0"/>
              </a:spcBef>
            </a:pPr>
            <a:r>
              <a:rPr lang="en-US" sz="2200" i="1" dirty="0"/>
              <a:t>Could any of your weaknesses seriously threaten your community? </a:t>
            </a:r>
          </a:p>
          <a:p>
            <a:endParaRPr lang="en-US" sz="2800" dirty="0"/>
          </a:p>
          <a:p>
            <a:endParaRPr lang="en-US" dirty="0"/>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3400" y="503238"/>
            <a:ext cx="8229600" cy="1096962"/>
          </a:xfrm>
        </p:spPr>
        <p:txBody>
          <a:bodyPr>
            <a:normAutofit/>
          </a:bodyPr>
          <a:lstStyle/>
          <a:p>
            <a:r>
              <a:rPr lang="en-US" sz="3600" b="1" dirty="0"/>
              <a:t>Needs and Opportunities</a:t>
            </a:r>
          </a:p>
        </p:txBody>
      </p:sp>
      <p:sp>
        <p:nvSpPr>
          <p:cNvPr id="67587" name="Rectangle 3"/>
          <p:cNvSpPr>
            <a:spLocks noGrp="1" noChangeArrowheads="1"/>
          </p:cNvSpPr>
          <p:nvPr>
            <p:ph sz="quarter" idx="1"/>
          </p:nvPr>
        </p:nvSpPr>
        <p:spPr/>
        <p:txBody>
          <a:bodyPr/>
          <a:lstStyle/>
          <a:p>
            <a:pPr>
              <a:lnSpc>
                <a:spcPct val="90000"/>
              </a:lnSpc>
              <a:buFontTx/>
              <a:buNone/>
            </a:pPr>
            <a:endParaRPr lang="en-US" sz="2800" b="1" u="sng" dirty="0"/>
          </a:p>
          <a:p>
            <a:pPr>
              <a:lnSpc>
                <a:spcPct val="90000"/>
              </a:lnSpc>
            </a:pPr>
            <a:endParaRPr lang="en-US" sz="2800" b="1" dirty="0"/>
          </a:p>
          <a:p>
            <a:pPr>
              <a:lnSpc>
                <a:spcPct val="90000"/>
              </a:lnSpc>
            </a:pPr>
            <a:r>
              <a:rPr lang="en-US" sz="2800" b="1" dirty="0"/>
              <a:t>Should be comprehensive</a:t>
            </a:r>
          </a:p>
          <a:p>
            <a:pPr>
              <a:lnSpc>
                <a:spcPct val="90000"/>
              </a:lnSpc>
            </a:pPr>
            <a:r>
              <a:rPr lang="en-US" sz="2800" b="1" dirty="0"/>
              <a:t>A simple list is common and </a:t>
            </a:r>
            <a:r>
              <a:rPr lang="en-US" sz="2800" b="1" i="1" dirty="0"/>
              <a:t>totally</a:t>
            </a:r>
            <a:r>
              <a:rPr lang="en-US" sz="2800" b="1" dirty="0"/>
              <a:t> acceptable—but some are more creative</a:t>
            </a:r>
          </a:p>
          <a:p>
            <a:pPr>
              <a:lnSpc>
                <a:spcPct val="90000"/>
              </a:lnSpc>
            </a:pPr>
            <a:r>
              <a:rPr lang="en-US" sz="2800" b="1" dirty="0"/>
              <a:t>It should make sense for the community</a:t>
            </a:r>
          </a:p>
          <a:p>
            <a:pPr>
              <a:lnSpc>
                <a:spcPct val="90000"/>
              </a:lnSpc>
            </a:pPr>
            <a:r>
              <a:rPr lang="en-US" sz="2800" b="1" dirty="0"/>
              <a:t>NOT a “to-do” list (that comes later)</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3400" y="152400"/>
            <a:ext cx="8229600" cy="1477962"/>
          </a:xfrm>
        </p:spPr>
        <p:txBody>
          <a:bodyPr>
            <a:normAutofit/>
          </a:bodyPr>
          <a:lstStyle/>
          <a:p>
            <a:r>
              <a:rPr lang="en-US" sz="3600" b="1" dirty="0"/>
              <a:t>Needs and Opportunities</a:t>
            </a:r>
            <a:br>
              <a:rPr lang="en-US" sz="3600" b="1" dirty="0"/>
            </a:br>
            <a:r>
              <a:rPr lang="en-US" sz="2400" b="1" i="1" dirty="0"/>
              <a:t>Good Example </a:t>
            </a:r>
          </a:p>
        </p:txBody>
      </p:sp>
      <p:sp>
        <p:nvSpPr>
          <p:cNvPr id="89091" name="Rectangle 3"/>
          <p:cNvSpPr>
            <a:spLocks noGrp="1" noChangeArrowheads="1"/>
          </p:cNvSpPr>
          <p:nvPr>
            <p:ph sz="quarter" idx="1"/>
          </p:nvPr>
        </p:nvSpPr>
        <p:spPr>
          <a:xfrm>
            <a:off x="381000" y="1371600"/>
            <a:ext cx="8153400" cy="4495800"/>
          </a:xfrm>
        </p:spPr>
        <p:txBody>
          <a:bodyPr/>
          <a:lstStyle/>
          <a:p>
            <a:pPr>
              <a:buFontTx/>
              <a:buNone/>
            </a:pPr>
            <a:endParaRPr lang="en-US" sz="1000" b="1" u="sng" dirty="0"/>
          </a:p>
          <a:p>
            <a:pPr>
              <a:buFontTx/>
              <a:buNone/>
            </a:pPr>
            <a:r>
              <a:rPr lang="en-US" sz="2800" b="1" u="sng" dirty="0"/>
              <a:t>Good Example (City of Covington)</a:t>
            </a:r>
          </a:p>
          <a:p>
            <a:pPr>
              <a:buFontTx/>
              <a:buNone/>
            </a:pPr>
            <a:endParaRPr lang="en-US" sz="2800" b="1" u="sng" dirty="0"/>
          </a:p>
        </p:txBody>
      </p:sp>
      <p:pic>
        <p:nvPicPr>
          <p:cNvPr id="89092" name="Picture 4"/>
          <p:cNvPicPr>
            <a:picLocks noChangeAspect="1" noChangeArrowheads="1"/>
          </p:cNvPicPr>
          <p:nvPr/>
        </p:nvPicPr>
        <p:blipFill>
          <a:blip r:embed="rId2" cstate="print"/>
          <a:srcRect/>
          <a:stretch>
            <a:fillRect/>
          </a:stretch>
        </p:blipFill>
        <p:spPr bwMode="auto">
          <a:xfrm>
            <a:off x="1035326" y="2133600"/>
            <a:ext cx="7073348" cy="4396946"/>
          </a:xfrm>
          <a:prstGeom prst="rect">
            <a:avLst/>
          </a:prstGeom>
          <a:noFill/>
          <a:ln w="9525">
            <a:noFill/>
            <a:miter lim="800000"/>
            <a:headEnd/>
            <a:tailEnd/>
          </a:ln>
          <a:effectLst/>
        </p:spPr>
      </p:pic>
      <p:sp>
        <p:nvSpPr>
          <p:cNvPr id="5"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the City of Covington</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04800"/>
            <a:ext cx="8153400" cy="990600"/>
          </a:xfrm>
        </p:spPr>
        <p:txBody>
          <a:bodyPr>
            <a:normAutofit fontScale="90000"/>
          </a:bodyPr>
          <a:lstStyle/>
          <a:p>
            <a:r>
              <a:rPr lang="en-US" sz="4000" b="1" dirty="0"/>
              <a:t>Needs and Opportunities </a:t>
            </a:r>
            <a:r>
              <a:rPr lang="en-US" dirty="0"/>
              <a:t>	</a:t>
            </a:r>
            <a:br>
              <a:rPr lang="en-US" dirty="0"/>
            </a:br>
            <a:r>
              <a:rPr lang="en-US" sz="2700" b="1" i="1" dirty="0"/>
              <a:t>Other Techniques…</a:t>
            </a:r>
          </a:p>
        </p:txBody>
      </p:sp>
      <p:sp>
        <p:nvSpPr>
          <p:cNvPr id="3" name="Content Placeholder 2"/>
          <p:cNvSpPr>
            <a:spLocks noGrp="1"/>
          </p:cNvSpPr>
          <p:nvPr>
            <p:ph sz="quarter" idx="1"/>
          </p:nvPr>
        </p:nvSpPr>
        <p:spPr>
          <a:xfrm>
            <a:off x="612648" y="2057400"/>
            <a:ext cx="8153400" cy="4038600"/>
          </a:xfrm>
        </p:spPr>
        <p:txBody>
          <a:bodyPr>
            <a:normAutofit/>
          </a:bodyPr>
          <a:lstStyle/>
          <a:p>
            <a:r>
              <a:rPr lang="en-US" dirty="0"/>
              <a:t>Identify observed trends or events then explain the specific needs and opportunities that may result.  For example:</a:t>
            </a:r>
            <a:endParaRPr lang="en-US" sz="1000" dirty="0"/>
          </a:p>
          <a:p>
            <a:endParaRPr lang="en-US" sz="1000" dirty="0"/>
          </a:p>
          <a:p>
            <a:pPr lvl="1">
              <a:buNone/>
            </a:pPr>
            <a:r>
              <a:rPr lang="en-US" sz="1800" b="1" dirty="0"/>
              <a:t>TREND</a:t>
            </a:r>
            <a:r>
              <a:rPr lang="en-US" sz="1800" b="1" dirty="0">
                <a:sym typeface="Wingdings" pitchFamily="2" charset="2"/>
              </a:rPr>
              <a:t> Eleven percent increase in retired population since the last census</a:t>
            </a:r>
            <a:r>
              <a:rPr lang="en-US" sz="2000" b="1" dirty="0">
                <a:sym typeface="Wingdings" pitchFamily="2" charset="2"/>
              </a:rPr>
              <a:t>.</a:t>
            </a:r>
          </a:p>
          <a:p>
            <a:pPr marL="630238" lvl="1" indent="-173038" defTabSz="803275">
              <a:buNone/>
            </a:pPr>
            <a:r>
              <a:rPr lang="en-US" sz="1800" dirty="0">
                <a:sym typeface="Wingdings" pitchFamily="2" charset="2"/>
              </a:rPr>
              <a:t>	</a:t>
            </a:r>
            <a:r>
              <a:rPr lang="en-US" sz="1800" b="1" i="1" dirty="0">
                <a:sym typeface="Wingdings" pitchFamily="2" charset="2"/>
              </a:rPr>
              <a:t>NEEDS:</a:t>
            </a:r>
            <a:r>
              <a:rPr lang="en-US" sz="1800" dirty="0">
                <a:sym typeface="Wingdings" pitchFamily="2" charset="2"/>
              </a:rPr>
              <a:t>		~Increased access to medical services</a:t>
            </a:r>
          </a:p>
          <a:p>
            <a:pPr marL="630238" lvl="1" indent="-173038" defTabSz="803275">
              <a:buNone/>
            </a:pPr>
            <a:r>
              <a:rPr lang="en-US" sz="1800" dirty="0">
                <a:sym typeface="Wingdings" pitchFamily="2" charset="2"/>
              </a:rPr>
              <a:t>				~Greater variety in senior-oriented recreational activities</a:t>
            </a:r>
          </a:p>
          <a:p>
            <a:pPr marL="630238" lvl="1" indent="-173038" defTabSz="803275">
              <a:buNone/>
            </a:pPr>
            <a:r>
              <a:rPr lang="en-US" sz="1800" b="1" i="1" dirty="0">
                <a:sym typeface="Wingdings" pitchFamily="2" charset="2"/>
              </a:rPr>
              <a:t>    OPPORTUNITIES:</a:t>
            </a:r>
            <a:r>
              <a:rPr lang="en-US" sz="1800" dirty="0">
                <a:sym typeface="Wingdings" pitchFamily="2" charset="2"/>
              </a:rPr>
              <a:t>	~Expanded volunteer base for local nonprofits</a:t>
            </a:r>
          </a:p>
          <a:p>
            <a:pPr marL="630238" lvl="1" indent="-173038" defTabSz="803275">
              <a:buNone/>
            </a:pPr>
            <a:r>
              <a:rPr lang="en-US" sz="1800" dirty="0">
                <a:sym typeface="Wingdings" pitchFamily="2" charset="2"/>
              </a:rPr>
              <a:t>				~More potential daytime “neighborhood watch” members</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457200" y="381000"/>
            <a:ext cx="7772400" cy="1371600"/>
          </a:xfrm>
          <a:prstGeom prst="rect">
            <a:avLst/>
          </a:prstGeom>
        </p:spPr>
        <p:txBody>
          <a:bodyPr anchor="ctr">
            <a:normAutofit/>
          </a:bodyPr>
          <a:lstStyle/>
          <a:p>
            <a:pPr fontAlgn="auto">
              <a:spcAft>
                <a:spcPts val="0"/>
              </a:spcAft>
              <a:defRPr/>
            </a:pPr>
            <a:r>
              <a:rPr lang="en-US" sz="3600" b="1" dirty="0">
                <a:solidFill>
                  <a:schemeClr val="tx2"/>
                </a:solidFill>
                <a:latin typeface="+mj-lt"/>
                <a:ea typeface="+mj-ea"/>
                <a:cs typeface="+mj-cs"/>
              </a:rPr>
              <a:t>The Standards:  </a:t>
            </a:r>
            <a:r>
              <a:rPr lang="en-US" sz="3600" b="1" i="1" dirty="0">
                <a:solidFill>
                  <a:schemeClr val="tx2"/>
                </a:solidFill>
                <a:latin typeface="+mj-lt"/>
                <a:ea typeface="+mj-ea"/>
                <a:cs typeface="+mj-cs"/>
              </a:rPr>
              <a:t>Overview</a:t>
            </a:r>
          </a:p>
        </p:txBody>
      </p:sp>
      <p:sp>
        <p:nvSpPr>
          <p:cNvPr id="51202" name="Rectangle 3"/>
          <p:cNvSpPr txBox="1">
            <a:spLocks noChangeArrowheads="1"/>
          </p:cNvSpPr>
          <p:nvPr/>
        </p:nvSpPr>
        <p:spPr bwMode="auto">
          <a:xfrm>
            <a:off x="0" y="1600200"/>
            <a:ext cx="8305800" cy="4449763"/>
          </a:xfrm>
          <a:prstGeom prst="rect">
            <a:avLst/>
          </a:prstGeom>
          <a:noFill/>
          <a:ln w="9525">
            <a:noFill/>
            <a:miter lim="800000"/>
            <a:headEnd/>
            <a:tailEnd/>
          </a:ln>
        </p:spPr>
        <p:txBody>
          <a:bodyPr/>
          <a:lstStyle/>
          <a:p>
            <a:pPr marL="742950" lvl="1" indent="-285750">
              <a:spcBef>
                <a:spcPts val="1400"/>
              </a:spcBef>
              <a:buFont typeface="Arial" charset="0"/>
              <a:buChar char="•"/>
            </a:pPr>
            <a:r>
              <a:rPr lang="en-US" sz="2000" dirty="0">
                <a:latin typeface="Calibri" pitchFamily="34" charset="0"/>
              </a:rPr>
              <a:t>Menu of Plan Elements (Community Chooses)</a:t>
            </a:r>
          </a:p>
          <a:p>
            <a:pPr marL="742950" lvl="1" indent="-285750">
              <a:spcBef>
                <a:spcPts val="1400"/>
              </a:spcBef>
              <a:buFont typeface="Arial" charset="0"/>
              <a:buChar char="•"/>
            </a:pPr>
            <a:r>
              <a:rPr lang="en-US" sz="2000" dirty="0">
                <a:latin typeface="Calibri" pitchFamily="34" charset="0"/>
              </a:rPr>
              <a:t>Each Element Has Only Brief, Flexible Guidance</a:t>
            </a:r>
          </a:p>
          <a:p>
            <a:pPr marL="742950" lvl="1" indent="-285750">
              <a:spcBef>
                <a:spcPts val="1400"/>
              </a:spcBef>
              <a:buFont typeface="Arial" charset="0"/>
              <a:buChar char="•"/>
            </a:pPr>
            <a:r>
              <a:rPr lang="en-US" sz="2000" dirty="0">
                <a:latin typeface="Calibri" pitchFamily="34" charset="0"/>
              </a:rPr>
              <a:t>Only Three Elements are Required of All</a:t>
            </a:r>
          </a:p>
          <a:p>
            <a:pPr marL="742950" lvl="1" indent="-285750">
              <a:spcBef>
                <a:spcPts val="1400"/>
              </a:spcBef>
              <a:buFont typeface="Arial" charset="0"/>
              <a:buChar char="•"/>
            </a:pPr>
            <a:r>
              <a:rPr lang="en-US" sz="2000" dirty="0">
                <a:latin typeface="Calibri" pitchFamily="34" charset="0"/>
              </a:rPr>
              <a:t>Five Elements are Required for Some Communities (depending on local conditions)</a:t>
            </a:r>
          </a:p>
          <a:p>
            <a:pPr marL="742950" lvl="1" indent="-285750">
              <a:spcBef>
                <a:spcPts val="1400"/>
              </a:spcBef>
              <a:buFont typeface="Arial" charset="0"/>
              <a:buChar char="•"/>
            </a:pPr>
            <a:r>
              <a:rPr lang="en-US" sz="2000" dirty="0">
                <a:latin typeface="Calibri" pitchFamily="34" charset="0"/>
              </a:rPr>
              <a:t>Substitution of Existing Plans/Elements Encouraged</a:t>
            </a:r>
          </a:p>
          <a:p>
            <a:pPr marL="742950" lvl="1" indent="-285750">
              <a:spcBef>
                <a:spcPts val="1400"/>
              </a:spcBef>
              <a:buFont typeface="Arial" charset="0"/>
              <a:buChar char="•"/>
            </a:pPr>
            <a:r>
              <a:rPr lang="en-US" sz="2000" dirty="0">
                <a:latin typeface="Calibri" pitchFamily="34" charset="0"/>
              </a:rPr>
              <a:t>No Update Required for Some Plan Elements</a:t>
            </a:r>
          </a:p>
          <a:p>
            <a:pPr marL="742950" lvl="1" indent="-285750">
              <a:spcBef>
                <a:spcPts val="1400"/>
              </a:spcBef>
              <a:buFont typeface="Arial" charset="0"/>
              <a:buChar char="•"/>
            </a:pPr>
            <a:r>
              <a:rPr lang="en-US" sz="2000" dirty="0">
                <a:latin typeface="Calibri" pitchFamily="34" charset="0"/>
              </a:rPr>
              <a:t>Other Elements Updated Every Five Years</a:t>
            </a:r>
          </a:p>
          <a:p>
            <a:pPr marL="742950" lvl="1" indent="-285750">
              <a:spcBef>
                <a:spcPts val="1400"/>
              </a:spcBef>
              <a:buFont typeface="Arial" charset="0"/>
              <a:buChar char="•"/>
            </a:pPr>
            <a:r>
              <a:rPr lang="en-US" sz="2000" dirty="0">
                <a:latin typeface="Calibri" pitchFamily="34" charset="0"/>
              </a:rPr>
              <a:t>RCs and communities can adapt the rules to fit local needs (e.g. plans may be significantly scaled-down for very small communities)</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5105400" y="4038600"/>
            <a:ext cx="1066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5562600" y="39624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0" y="5486400"/>
            <a:ext cx="7924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4" name="TextBox 24"/>
          <p:cNvSpPr txBox="1">
            <a:spLocks noChangeArrowheads="1"/>
          </p:cNvSpPr>
          <p:nvPr/>
        </p:nvSpPr>
        <p:spPr bwMode="auto">
          <a:xfrm>
            <a:off x="304800" y="3048000"/>
            <a:ext cx="8763000" cy="830997"/>
          </a:xfrm>
          <a:prstGeom prst="rect">
            <a:avLst/>
          </a:prstGeom>
          <a:noFill/>
          <a:ln w="9525">
            <a:noFill/>
            <a:miter lim="800000"/>
            <a:headEnd/>
            <a:tailEnd/>
          </a:ln>
        </p:spPr>
        <p:txBody>
          <a:bodyPr wrap="square">
            <a:spAutoFit/>
          </a:bodyPr>
          <a:lstStyle/>
          <a:p>
            <a:endParaRPr lang="en-US" sz="2400" dirty="0">
              <a:solidFill>
                <a:schemeClr val="accent1">
                  <a:lumMod val="75000"/>
                </a:schemeClr>
              </a:solidFill>
              <a:latin typeface="Calibri" pitchFamily="34" charset="0"/>
            </a:endParaRPr>
          </a:p>
          <a:p>
            <a:endParaRPr lang="en-US" sz="2400" dirty="0">
              <a:solidFill>
                <a:schemeClr val="accent1">
                  <a:lumMod val="75000"/>
                </a:schemeClr>
              </a:solidFill>
              <a:latin typeface="Calibri" pitchFamily="34" charset="0"/>
            </a:endParaRPr>
          </a:p>
        </p:txBody>
      </p:sp>
      <p:sp>
        <p:nvSpPr>
          <p:cNvPr id="17"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grpSp>
        <p:nvGrpSpPr>
          <p:cNvPr id="15" name="Group 14"/>
          <p:cNvGrpSpPr/>
          <p:nvPr/>
        </p:nvGrpSpPr>
        <p:grpSpPr>
          <a:xfrm>
            <a:off x="304800" y="1584325"/>
            <a:ext cx="7080250" cy="1250950"/>
            <a:chOff x="304800" y="1584325"/>
            <a:chExt cx="7080250" cy="1250950"/>
          </a:xfrm>
        </p:grpSpPr>
        <p:sp>
          <p:nvSpPr>
            <p:cNvPr id="16" name="TextBox 15"/>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18" name="Straight Connector 17"/>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1" name="Oval 20"/>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3" name="Group 22"/>
            <p:cNvGrpSpPr/>
            <p:nvPr/>
          </p:nvGrpSpPr>
          <p:grpSpPr>
            <a:xfrm>
              <a:off x="6096000" y="1584325"/>
              <a:ext cx="1289050" cy="1235075"/>
              <a:chOff x="4648200" y="1584325"/>
              <a:chExt cx="1289050" cy="1235075"/>
            </a:xfrm>
          </p:grpSpPr>
          <p:sp>
            <p:nvSpPr>
              <p:cNvPr id="35" name="Oval 34"/>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5"/>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32" name="Group 31"/>
            <p:cNvGrpSpPr/>
            <p:nvPr/>
          </p:nvGrpSpPr>
          <p:grpSpPr>
            <a:xfrm>
              <a:off x="4674394" y="1600200"/>
              <a:ext cx="1289050" cy="1235075"/>
              <a:chOff x="6147117" y="1584325"/>
              <a:chExt cx="1289050" cy="1235075"/>
            </a:xfrm>
          </p:grpSpPr>
          <p:sp>
            <p:nvSpPr>
              <p:cNvPr id="33" name="Oval 32"/>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TextBox 33"/>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p:cNvSpPr txBox="1"/>
          <p:nvPr/>
        </p:nvSpPr>
        <p:spPr>
          <a:xfrm>
            <a:off x="3899694" y="1775043"/>
            <a:ext cx="27432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rPr>
              <a:t>BROADBAND SERVICES ELEMENT</a:t>
            </a:r>
            <a:endParaRPr lang="en-US" sz="2400" b="1" dirty="0">
              <a:solidFill>
                <a:schemeClr val="accent6">
                  <a:lumMod val="75000"/>
                </a:schemeClr>
              </a:solidFill>
              <a:latin typeface="+mn-lt"/>
            </a:endParaRPr>
          </a:p>
        </p:txBody>
      </p:sp>
      <p:sp>
        <p:nvSpPr>
          <p:cNvPr id="37" name="TextBox 24"/>
          <p:cNvSpPr txBox="1">
            <a:spLocks noChangeArrowheads="1"/>
          </p:cNvSpPr>
          <p:nvPr/>
        </p:nvSpPr>
        <p:spPr bwMode="auto">
          <a:xfrm>
            <a:off x="304800" y="3048000"/>
            <a:ext cx="8763000" cy="2677656"/>
          </a:xfrm>
          <a:prstGeom prst="rect">
            <a:avLst/>
          </a:prstGeom>
          <a:noFill/>
          <a:ln w="9525">
            <a:noFill/>
            <a:miter lim="800000"/>
            <a:headEnd/>
            <a:tailEnd/>
          </a:ln>
        </p:spPr>
        <p:txBody>
          <a:bodyPr wrap="square">
            <a:spAutoFit/>
          </a:bodyPr>
          <a:lstStyle/>
          <a:p>
            <a:pPr>
              <a:buFont typeface="Arial" pitchFamily="34" charset="0"/>
              <a:buChar char="•"/>
            </a:pPr>
            <a:r>
              <a:rPr lang="en-US" sz="2400" b="1" i="1" dirty="0">
                <a:solidFill>
                  <a:schemeClr val="accent1">
                    <a:lumMod val="75000"/>
                  </a:schemeClr>
                </a:solidFill>
                <a:latin typeface="Calibri" pitchFamily="34" charset="0"/>
              </a:rPr>
              <a:t>REQUIRED FOR ALL </a:t>
            </a:r>
            <a:r>
              <a:rPr lang="en-US" sz="2400" i="1" dirty="0">
                <a:solidFill>
                  <a:schemeClr val="accent1">
                    <a:lumMod val="75000"/>
                  </a:schemeClr>
                </a:solidFill>
                <a:latin typeface="Calibri" pitchFamily="34" charset="0"/>
              </a:rPr>
              <a:t>communities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Updates at the discretion of local government</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Can be very simple, some work has already been done</a:t>
            </a:r>
          </a:p>
          <a:p>
            <a:pPr>
              <a:buFont typeface="Arial" pitchFamily="34" charset="0"/>
              <a:buChar char="•"/>
            </a:pPr>
            <a:endParaRPr lang="en-US" sz="2400" dirty="0">
              <a:solidFill>
                <a:schemeClr val="accent1">
                  <a:lumMod val="75000"/>
                </a:schemeClr>
              </a:solidFill>
              <a:latin typeface="Calibri" pitchFamily="34" charset="0"/>
            </a:endParaRPr>
          </a:p>
          <a:p>
            <a:pPr>
              <a:buFont typeface="Arial" pitchFamily="34" charset="0"/>
              <a:buChar char="•"/>
            </a:pPr>
            <a:endParaRPr lang="en-US" sz="2400" dirty="0">
              <a:solidFill>
                <a:schemeClr val="accent1">
                  <a:lumMod val="75000"/>
                </a:schemeClr>
              </a:solidFill>
              <a:latin typeface="Calibri" pitchFamily="34" charset="0"/>
            </a:endParaRPr>
          </a:p>
        </p:txBody>
      </p:sp>
    </p:spTree>
    <p:extLst>
      <p:ext uri="{BB962C8B-B14F-4D97-AF65-F5344CB8AC3E}">
        <p14:creationId xmlns:p14="http://schemas.microsoft.com/office/powerpoint/2010/main" val="365630261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Achieving Connectivity Everywhere</a:t>
            </a:r>
          </a:p>
        </p:txBody>
      </p:sp>
      <p:pic>
        <p:nvPicPr>
          <p:cNvPr id="8" name="Picture 7"/>
          <p:cNvPicPr>
            <a:picLocks noChangeAspect="1"/>
          </p:cNvPicPr>
          <p:nvPr/>
        </p:nvPicPr>
        <p:blipFill rotWithShape="1">
          <a:blip r:embed="rId2"/>
          <a:srcRect l="55209" t="18148" r="17500" b="7778"/>
          <a:stretch/>
        </p:blipFill>
        <p:spPr>
          <a:xfrm>
            <a:off x="1429096" y="1600200"/>
            <a:ext cx="6343304" cy="4842217"/>
          </a:xfrm>
          <a:prstGeom prst="rect">
            <a:avLst/>
          </a:prstGeom>
        </p:spPr>
      </p:pic>
    </p:spTree>
    <p:extLst>
      <p:ext uri="{BB962C8B-B14F-4D97-AF65-F5344CB8AC3E}">
        <p14:creationId xmlns:p14="http://schemas.microsoft.com/office/powerpoint/2010/main" val="3404270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Achieving Connectivity Everywhere</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aturation sat="30000"/>
                    </a14:imgEffect>
                    <a14:imgEffect>
                      <a14:brightnessContrast bright="54000"/>
                    </a14:imgEffect>
                  </a14:imgLayer>
                </a14:imgProps>
              </a:ext>
            </a:extLst>
          </a:blip>
          <a:srcRect l="55209" t="18148" r="17500" b="7778"/>
          <a:stretch/>
        </p:blipFill>
        <p:spPr>
          <a:xfrm>
            <a:off x="1429096" y="1600200"/>
            <a:ext cx="6343304" cy="4842217"/>
          </a:xfrm>
          <a:prstGeom prst="rect">
            <a:avLst/>
          </a:prstGeom>
        </p:spPr>
      </p:pic>
      <p:sp>
        <p:nvSpPr>
          <p:cNvPr id="4" name="TextBox 24"/>
          <p:cNvSpPr txBox="1">
            <a:spLocks noChangeArrowheads="1"/>
          </p:cNvSpPr>
          <p:nvPr/>
        </p:nvSpPr>
        <p:spPr bwMode="auto">
          <a:xfrm>
            <a:off x="381000" y="1752600"/>
            <a:ext cx="8763000" cy="6247864"/>
          </a:xfrm>
          <a:prstGeom prst="rect">
            <a:avLst/>
          </a:prstGeom>
          <a:noFill/>
          <a:ln w="9525">
            <a:noFill/>
            <a:miter lim="800000"/>
            <a:headEnd/>
            <a:tailEnd/>
          </a:ln>
        </p:spPr>
        <p:txBody>
          <a:bodyPr wrap="square">
            <a:spAutoFit/>
          </a:bodyPr>
          <a:lstStyle/>
          <a:p>
            <a:pPr>
              <a:buFont typeface="Arial" pitchFamily="34" charset="0"/>
              <a:buChar char="•"/>
            </a:pPr>
            <a:r>
              <a:rPr lang="en-US" sz="2000" b="1" i="1" dirty="0">
                <a:solidFill>
                  <a:schemeClr val="accent1">
                    <a:lumMod val="75000"/>
                  </a:schemeClr>
                </a:solidFill>
                <a:latin typeface="Calibri" pitchFamily="34" charset="0"/>
              </a:rPr>
              <a:t>2017’s Achieving Connectivity Everywhere (ACE) Act.  Established a framework for expanding broadband internet access throughout the state.</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Georgia’s communities and its citizens will not be able to thrive in the future without access to broadband internet service.  Citizens without access are likely to face significant hardship. </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Access to reliable, affordable broadband internet service is critical to public health, safety, and welfare.</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The internet is now the primary tool used by citizens to access goods, services, and information (and the primary tool used by providers to deliver those goods, services, and information)</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This the not unlike rural electrification efforts in the early 21</a:t>
            </a:r>
            <a:r>
              <a:rPr lang="en-US" sz="2000" b="1" i="1" baseline="30000" dirty="0">
                <a:solidFill>
                  <a:schemeClr val="accent1">
                    <a:lumMod val="75000"/>
                  </a:schemeClr>
                </a:solidFill>
                <a:latin typeface="Calibri" pitchFamily="34" charset="0"/>
              </a:rPr>
              <a:t>st</a:t>
            </a:r>
            <a:r>
              <a:rPr lang="en-US" sz="2000" b="1" i="1" dirty="0">
                <a:solidFill>
                  <a:schemeClr val="accent1">
                    <a:lumMod val="75000"/>
                  </a:schemeClr>
                </a:solidFill>
                <a:latin typeface="Calibri" pitchFamily="34" charset="0"/>
              </a:rPr>
              <a:t> Century.</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endParaRPr lang="en-US" sz="2000" b="1" i="1" dirty="0">
              <a:solidFill>
                <a:schemeClr val="accent1">
                  <a:lumMod val="75000"/>
                </a:schemeClr>
              </a:solidFill>
              <a:latin typeface="Calibri" pitchFamily="34" charset="0"/>
            </a:endParaRPr>
          </a:p>
          <a:p>
            <a:endParaRPr lang="en-US" sz="2000" b="1" i="1" dirty="0">
              <a:solidFill>
                <a:schemeClr val="accent1">
                  <a:lumMod val="75000"/>
                </a:schemeClr>
              </a:solidFill>
              <a:latin typeface="Calibri" pitchFamily="34" charset="0"/>
            </a:endParaRPr>
          </a:p>
          <a:p>
            <a:pPr>
              <a:buFont typeface="Arial" pitchFamily="34" charset="0"/>
              <a:buChar char="•"/>
            </a:pPr>
            <a:endParaRPr lang="en-US" sz="2000" b="1" dirty="0">
              <a:solidFill>
                <a:schemeClr val="accent1">
                  <a:lumMod val="75000"/>
                </a:schemeClr>
              </a:solidFill>
              <a:latin typeface="Calibri" pitchFamily="34" charset="0"/>
            </a:endParaRPr>
          </a:p>
          <a:p>
            <a:pPr>
              <a:buFont typeface="Arial" pitchFamily="34" charset="0"/>
              <a:buChar char="•"/>
            </a:pPr>
            <a:endParaRPr lang="en-US" sz="2000" b="1" dirty="0">
              <a:solidFill>
                <a:schemeClr val="accent1">
                  <a:lumMod val="75000"/>
                </a:schemeClr>
              </a:solidFill>
              <a:latin typeface="Calibri" pitchFamily="34" charset="0"/>
            </a:endParaRPr>
          </a:p>
        </p:txBody>
      </p:sp>
    </p:spTree>
    <p:extLst>
      <p:ext uri="{BB962C8B-B14F-4D97-AF65-F5344CB8AC3E}">
        <p14:creationId xmlns:p14="http://schemas.microsoft.com/office/powerpoint/2010/main" val="3025546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Broadband Services Element</a:t>
            </a:r>
          </a:p>
        </p:txBody>
      </p:sp>
      <p:sp>
        <p:nvSpPr>
          <p:cNvPr id="5" name="Rectangle 3"/>
          <p:cNvSpPr>
            <a:spLocks noGrp="1" noChangeArrowheads="1"/>
          </p:cNvSpPr>
          <p:nvPr>
            <p:ph sz="quarter" idx="1"/>
          </p:nvPr>
        </p:nvSpPr>
        <p:spPr>
          <a:xfrm>
            <a:off x="612648" y="1600200"/>
            <a:ext cx="8153400" cy="4495800"/>
          </a:xfrm>
        </p:spPr>
        <p:txBody>
          <a:bodyPr>
            <a:normAutofit fontScale="70000" lnSpcReduction="20000"/>
          </a:bodyPr>
          <a:lstStyle/>
          <a:p>
            <a:pPr>
              <a:lnSpc>
                <a:spcPct val="90000"/>
              </a:lnSpc>
              <a:buFontTx/>
              <a:buNone/>
            </a:pPr>
            <a:endParaRPr lang="en-US" sz="2800" b="1" u="sng" dirty="0"/>
          </a:p>
          <a:p>
            <a:pPr>
              <a:lnSpc>
                <a:spcPct val="90000"/>
              </a:lnSpc>
              <a:buFontTx/>
              <a:buNone/>
            </a:pPr>
            <a:r>
              <a:rPr lang="en-US" sz="2800" b="1" u="sng" dirty="0"/>
              <a:t>FROM THE RULES</a:t>
            </a:r>
          </a:p>
          <a:p>
            <a:pPr lvl="0"/>
            <a:r>
              <a:rPr lang="en-US" b="1" dirty="0"/>
              <a:t> Broadband Services Element.</a:t>
            </a:r>
            <a:r>
              <a:rPr lang="en-US" dirty="0"/>
              <a:t> (Required for all local governments, updates at local discretion.)  …an action plan for the promotion of the </a:t>
            </a:r>
            <a:r>
              <a:rPr lang="en-US" b="1" dirty="0"/>
              <a:t>deployment of broadband services by broadband service providers into unserved areas </a:t>
            </a:r>
            <a:r>
              <a:rPr lang="en-US" dirty="0"/>
              <a:t>within its jurisdiction.  The action plan must describe steps for the </a:t>
            </a:r>
            <a:r>
              <a:rPr lang="en-US" b="1" dirty="0"/>
              <a:t>promotion of reasonable and cost-effective access </a:t>
            </a:r>
            <a:r>
              <a:rPr lang="en-US" dirty="0"/>
              <a:t>to broadband to parts of the local government's jurisdiction designated by the Department as </a:t>
            </a:r>
            <a:r>
              <a:rPr lang="en-US" b="1" dirty="0"/>
              <a:t>unserved areas</a:t>
            </a:r>
            <a:r>
              <a:rPr lang="en-US" dirty="0"/>
              <a:t>.  The local action plan required pursuant to this element may include, but shall not be limited to, any </a:t>
            </a:r>
            <a:r>
              <a:rPr lang="en-US" b="1" dirty="0"/>
              <a:t>assessments, studies, ordinances, and/or goals</a:t>
            </a:r>
            <a:r>
              <a:rPr lang="en-US" dirty="0"/>
              <a:t> to achieve certification as a Broadband Ready Community or designation of facilities and developments as Georgia Broadband Ready Community Sites.  Each local comprehensive plan should contemplate and seek to implement this element in a manner which stresses the importance of broadband deployment across this state, and that broadband services should be considered as important as other necessary utilities.</a:t>
            </a:r>
            <a:r>
              <a:rPr lang="en-US" i="1" dirty="0"/>
              <a:t>  </a:t>
            </a:r>
            <a:endParaRPr lang="en-US" dirty="0"/>
          </a:p>
        </p:txBody>
      </p:sp>
    </p:spTree>
    <p:extLst>
      <p:ext uri="{BB962C8B-B14F-4D97-AF65-F5344CB8AC3E}">
        <p14:creationId xmlns:p14="http://schemas.microsoft.com/office/powerpoint/2010/main" val="2073822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Broadband Services Element</a:t>
            </a:r>
          </a:p>
        </p:txBody>
      </p:sp>
      <p:sp>
        <p:nvSpPr>
          <p:cNvPr id="5" name="Rectangle 3"/>
          <p:cNvSpPr>
            <a:spLocks noGrp="1" noChangeArrowheads="1"/>
          </p:cNvSpPr>
          <p:nvPr>
            <p:ph sz="quarter" idx="1"/>
          </p:nvPr>
        </p:nvSpPr>
        <p:spPr>
          <a:xfrm>
            <a:off x="612648" y="1600200"/>
            <a:ext cx="8153400" cy="4495800"/>
          </a:xfrm>
        </p:spPr>
        <p:txBody>
          <a:bodyPr>
            <a:normAutofit fontScale="77500" lnSpcReduction="20000"/>
          </a:bodyPr>
          <a:lstStyle/>
          <a:p>
            <a:pPr>
              <a:lnSpc>
                <a:spcPct val="90000"/>
              </a:lnSpc>
              <a:buFontTx/>
              <a:buNone/>
            </a:pPr>
            <a:endParaRPr lang="en-US" sz="2800" b="1" u="sng" dirty="0"/>
          </a:p>
          <a:p>
            <a:pPr>
              <a:lnSpc>
                <a:spcPct val="90000"/>
              </a:lnSpc>
              <a:buFontTx/>
              <a:buNone/>
            </a:pPr>
            <a:r>
              <a:rPr lang="en-US" sz="2800" b="1" u="sng" dirty="0"/>
              <a:t>Examples (“Baby Steps”</a:t>
            </a:r>
          </a:p>
          <a:p>
            <a:pPr>
              <a:lnSpc>
                <a:spcPct val="90000"/>
              </a:lnSpc>
              <a:buFontTx/>
              <a:buNone/>
            </a:pPr>
            <a:endParaRPr lang="en-US" sz="2800" b="1" u="sng" dirty="0"/>
          </a:p>
          <a:p>
            <a:pPr lvl="0"/>
            <a:r>
              <a:rPr lang="en-US" b="1" dirty="0"/>
              <a:t>Goal:  </a:t>
            </a:r>
            <a:r>
              <a:rPr lang="en-US" dirty="0"/>
              <a:t>Our citizens will have ready, reliable, and affordable access to broadband internet service.</a:t>
            </a:r>
          </a:p>
          <a:p>
            <a:pPr lvl="0"/>
            <a:endParaRPr lang="en-US" dirty="0"/>
          </a:p>
          <a:p>
            <a:pPr lvl="0"/>
            <a:r>
              <a:rPr lang="en-US" b="1" dirty="0"/>
              <a:t>Need/Opportunity:  </a:t>
            </a:r>
            <a:r>
              <a:rPr lang="en-US" dirty="0"/>
              <a:t>Citizens in a number of areas in our community are unable to take advantage of a variety of goods, services, and information due to lack of access to broadband internet service.</a:t>
            </a:r>
          </a:p>
          <a:p>
            <a:pPr lvl="0"/>
            <a:endParaRPr lang="en-US" dirty="0"/>
          </a:p>
          <a:p>
            <a:pPr lvl="0"/>
            <a:r>
              <a:rPr lang="en-US" b="1" dirty="0"/>
              <a:t>Project/Activity:  </a:t>
            </a:r>
            <a:r>
              <a:rPr lang="en-US" dirty="0"/>
              <a:t>Review our development regulations to identify (and eliminate) unnecessary obstacles to the expansion of broadband internet infrastructure.   </a:t>
            </a:r>
          </a:p>
        </p:txBody>
      </p:sp>
    </p:spTree>
    <p:extLst>
      <p:ext uri="{BB962C8B-B14F-4D97-AF65-F5344CB8AC3E}">
        <p14:creationId xmlns:p14="http://schemas.microsoft.com/office/powerpoint/2010/main" val="3833112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5105400" y="4038600"/>
            <a:ext cx="1066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5562600" y="39624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0" y="5486400"/>
            <a:ext cx="7924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454" name="TextBox 24"/>
          <p:cNvSpPr txBox="1">
            <a:spLocks noChangeArrowheads="1"/>
          </p:cNvSpPr>
          <p:nvPr/>
        </p:nvSpPr>
        <p:spPr bwMode="auto">
          <a:xfrm>
            <a:off x="304800" y="3048000"/>
            <a:ext cx="8763000" cy="4154984"/>
          </a:xfrm>
          <a:prstGeom prst="rect">
            <a:avLst/>
          </a:prstGeom>
          <a:noFill/>
          <a:ln w="9525">
            <a:noFill/>
            <a:miter lim="800000"/>
            <a:headEnd/>
            <a:tailEnd/>
          </a:ln>
        </p:spPr>
        <p:txBody>
          <a:bodyPr wrap="square">
            <a:spAutoFit/>
          </a:bodyPr>
          <a:lstStyle/>
          <a:p>
            <a:pPr>
              <a:buFont typeface="Arial" pitchFamily="34" charset="0"/>
              <a:buChar char="•"/>
            </a:pPr>
            <a:r>
              <a:rPr lang="en-US" sz="2400" b="1" i="1" dirty="0">
                <a:solidFill>
                  <a:schemeClr val="accent1">
                    <a:lumMod val="75000"/>
                  </a:schemeClr>
                </a:solidFill>
                <a:latin typeface="Calibri" pitchFamily="34" charset="0"/>
              </a:rPr>
              <a:t>REQUIRED FOR ALL </a:t>
            </a:r>
            <a:r>
              <a:rPr lang="en-US" sz="2400" i="1" dirty="0">
                <a:solidFill>
                  <a:schemeClr val="accent1">
                    <a:lumMod val="75000"/>
                  </a:schemeClr>
                </a:solidFill>
                <a:latin typeface="Calibri" pitchFamily="34" charset="0"/>
              </a:rPr>
              <a:t>communities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Update </a:t>
            </a:r>
            <a:r>
              <a:rPr lang="en-US" sz="2400" b="1" i="1" dirty="0">
                <a:solidFill>
                  <a:schemeClr val="accent1">
                    <a:lumMod val="75000"/>
                  </a:schemeClr>
                </a:solidFill>
                <a:latin typeface="Calibri" pitchFamily="34" charset="0"/>
              </a:rPr>
              <a:t>EVERY 5 YEARS </a:t>
            </a:r>
            <a:r>
              <a:rPr lang="en-US" sz="2400" i="1" dirty="0">
                <a:solidFill>
                  <a:schemeClr val="accent1">
                    <a:lumMod val="75000"/>
                  </a:schemeClr>
                </a:solidFill>
                <a:latin typeface="Calibri" pitchFamily="34" charset="0"/>
              </a:rPr>
              <a:t>with in-depth community involvement.</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A Report of Accomplishments and a new Five-Year Work Program.</a:t>
            </a:r>
          </a:p>
          <a:p>
            <a:pPr lvl="1">
              <a:buFont typeface="Arial" pitchFamily="34" charset="0"/>
              <a:buChar char="•"/>
            </a:pPr>
            <a:r>
              <a:rPr lang="en-US" sz="2400" dirty="0">
                <a:solidFill>
                  <a:schemeClr val="accent1">
                    <a:lumMod val="75000"/>
                  </a:schemeClr>
                </a:solidFill>
                <a:latin typeface="Calibri" pitchFamily="34" charset="0"/>
              </a:rPr>
              <a:t>Report of Accomplishments = Status Report</a:t>
            </a:r>
          </a:p>
          <a:p>
            <a:pPr lvl="1">
              <a:buFont typeface="Arial" pitchFamily="34" charset="0"/>
              <a:buChar char="•"/>
            </a:pPr>
            <a:r>
              <a:rPr lang="en-US" sz="2400" dirty="0">
                <a:solidFill>
                  <a:schemeClr val="accent1">
                    <a:lumMod val="75000"/>
                  </a:schemeClr>
                </a:solidFill>
                <a:latin typeface="Calibri" pitchFamily="34" charset="0"/>
              </a:rPr>
              <a:t>Work Program = “To Do” List</a:t>
            </a:r>
            <a:endParaRPr lang="en-US" sz="2400" i="1" dirty="0">
              <a:solidFill>
                <a:schemeClr val="accent1">
                  <a:lumMod val="75000"/>
                </a:schemeClr>
              </a:solidFill>
              <a:latin typeface="Calibri" pitchFamily="34" charset="0"/>
            </a:endParaRP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Use previous Work Program as a starting point.</a:t>
            </a:r>
          </a:p>
          <a:p>
            <a:pPr>
              <a:buFont typeface="Arial" pitchFamily="34" charset="0"/>
              <a:buChar char="•"/>
            </a:pPr>
            <a:endParaRPr lang="en-US" sz="2400" dirty="0">
              <a:solidFill>
                <a:schemeClr val="accent1">
                  <a:lumMod val="75000"/>
                </a:schemeClr>
              </a:solidFill>
              <a:latin typeface="Calibri" pitchFamily="34" charset="0"/>
            </a:endParaRPr>
          </a:p>
          <a:p>
            <a:pPr>
              <a:buFont typeface="Arial" pitchFamily="34" charset="0"/>
              <a:buChar char="•"/>
            </a:pPr>
            <a:endParaRPr lang="en-US" sz="2400" dirty="0">
              <a:solidFill>
                <a:schemeClr val="accent1">
                  <a:lumMod val="75000"/>
                </a:schemeClr>
              </a:solidFill>
              <a:latin typeface="Calibri" pitchFamily="34" charset="0"/>
            </a:endParaRPr>
          </a:p>
        </p:txBody>
      </p:sp>
      <p:sp>
        <p:nvSpPr>
          <p:cNvPr id="17" name="Rectangle 2"/>
          <p:cNvSpPr txBox="1">
            <a:spLocks noChangeArrowheads="1"/>
          </p:cNvSpPr>
          <p:nvPr/>
        </p:nvSpPr>
        <p:spPr>
          <a:xfrm>
            <a:off x="381000" y="380999"/>
            <a:ext cx="7848600" cy="1066801"/>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grpSp>
        <p:nvGrpSpPr>
          <p:cNvPr id="15" name="Group 14"/>
          <p:cNvGrpSpPr/>
          <p:nvPr/>
        </p:nvGrpSpPr>
        <p:grpSpPr>
          <a:xfrm>
            <a:off x="304800" y="1584325"/>
            <a:ext cx="7080250" cy="1250950"/>
            <a:chOff x="304800" y="1584325"/>
            <a:chExt cx="7080250" cy="1250950"/>
          </a:xfrm>
        </p:grpSpPr>
        <p:sp>
          <p:nvSpPr>
            <p:cNvPr id="16" name="TextBox 15"/>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18" name="Straight Connector 17"/>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1" name="Oval 20"/>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3" name="Group 22"/>
            <p:cNvGrpSpPr/>
            <p:nvPr/>
          </p:nvGrpSpPr>
          <p:grpSpPr>
            <a:xfrm>
              <a:off x="6096000" y="1584325"/>
              <a:ext cx="1289050" cy="1235075"/>
              <a:chOff x="4648200" y="1584325"/>
              <a:chExt cx="1289050" cy="1235075"/>
            </a:xfrm>
          </p:grpSpPr>
          <p:sp>
            <p:nvSpPr>
              <p:cNvPr id="35" name="Oval 34"/>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5"/>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32" name="Group 31"/>
            <p:cNvGrpSpPr/>
            <p:nvPr/>
          </p:nvGrpSpPr>
          <p:grpSpPr>
            <a:xfrm>
              <a:off x="4674394" y="1600200"/>
              <a:ext cx="1289050" cy="1235075"/>
              <a:chOff x="6147117" y="1584325"/>
              <a:chExt cx="1289050" cy="1235075"/>
            </a:xfrm>
          </p:grpSpPr>
          <p:sp>
            <p:nvSpPr>
              <p:cNvPr id="33" name="Oval 32"/>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TextBox 33"/>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p:cNvSpPr txBox="1"/>
          <p:nvPr/>
        </p:nvSpPr>
        <p:spPr>
          <a:xfrm>
            <a:off x="5445125" y="1771306"/>
            <a:ext cx="25908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COMMUNITY</a:t>
            </a:r>
          </a:p>
          <a:p>
            <a:pPr algn="ctr" fontAlgn="auto">
              <a:spcBef>
                <a:spcPts val="0"/>
              </a:spcBef>
              <a:spcAft>
                <a:spcPts val="0"/>
              </a:spcAft>
              <a:defRPr/>
            </a:pPr>
            <a:r>
              <a:rPr lang="en-US" sz="2400" b="1" dirty="0">
                <a:solidFill>
                  <a:schemeClr val="accent6">
                    <a:lumMod val="75000"/>
                  </a:schemeClr>
                </a:solidFill>
                <a:latin typeface="+mn-lt"/>
              </a:rPr>
              <a:t>WORK PROGRAM</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153400" cy="990600"/>
          </a:xfrm>
        </p:spPr>
        <p:txBody>
          <a:bodyPr>
            <a:normAutofit/>
          </a:bodyPr>
          <a:lstStyle/>
          <a:p>
            <a:r>
              <a:rPr lang="en-US" sz="3600" b="1" dirty="0"/>
              <a:t>Planning as Priority-Setting</a:t>
            </a:r>
          </a:p>
        </p:txBody>
      </p:sp>
      <p:sp>
        <p:nvSpPr>
          <p:cNvPr id="4" name="Content Placeholder 3"/>
          <p:cNvSpPr>
            <a:spLocks noGrp="1"/>
          </p:cNvSpPr>
          <p:nvPr>
            <p:ph sz="quarter" idx="1"/>
          </p:nvPr>
        </p:nvSpPr>
        <p:spPr>
          <a:xfrm>
            <a:off x="457200" y="1447800"/>
            <a:ext cx="8229600" cy="4678363"/>
          </a:xfrm>
        </p:spPr>
        <p:txBody>
          <a:bodyPr>
            <a:noAutofit/>
          </a:bodyPr>
          <a:lstStyle/>
          <a:p>
            <a:pPr marL="338138" lvl="1" indent="-338138">
              <a:buNone/>
            </a:pPr>
            <a:r>
              <a:rPr lang="en-US" sz="3600" dirty="0"/>
              <a:t>		</a:t>
            </a:r>
            <a:r>
              <a:rPr lang="en-US" sz="3600" i="1" dirty="0">
                <a:solidFill>
                  <a:schemeClr val="accent6">
                    <a:lumMod val="75000"/>
                  </a:schemeClr>
                </a:solidFill>
              </a:rPr>
              <a:t>Long Term		          Immediate</a:t>
            </a:r>
          </a:p>
          <a:p>
            <a:pPr marL="338138" lvl="1" indent="-338138">
              <a:buFont typeface="Arial" pitchFamily="34" charset="0"/>
              <a:buChar char="•"/>
            </a:pPr>
            <a:endParaRPr lang="en-US" sz="3600" dirty="0"/>
          </a:p>
          <a:p>
            <a:pPr marL="338138" lvl="1" indent="-338138">
              <a:buFont typeface="Arial" pitchFamily="34" charset="0"/>
              <a:buChar char="•"/>
            </a:pPr>
            <a:endParaRPr lang="en-US" sz="3600" dirty="0"/>
          </a:p>
          <a:p>
            <a:pPr marL="338138" lvl="1" indent="-338138">
              <a:buFont typeface="Arial" pitchFamily="34" charset="0"/>
              <a:buChar char="•"/>
            </a:pPr>
            <a:endParaRPr lang="en-US" sz="3600" dirty="0"/>
          </a:p>
          <a:p>
            <a:pPr marL="338138" lvl="1" indent="-338138">
              <a:buFont typeface="Arial" pitchFamily="34" charset="0"/>
              <a:buChar char="•"/>
            </a:pPr>
            <a:endParaRPr lang="en-US" sz="3600" dirty="0"/>
          </a:p>
          <a:p>
            <a:pPr marL="338138" lvl="1" indent="-338138">
              <a:buNone/>
            </a:pPr>
            <a:endParaRPr lang="en-US" sz="2400" dirty="0"/>
          </a:p>
          <a:p>
            <a:pPr marL="0" lvl="1" indent="0">
              <a:buNone/>
            </a:pPr>
            <a:r>
              <a:rPr lang="en-US" i="1" dirty="0"/>
              <a:t>Plans deal with both the immediate and  the long term but pull it all together in the Work Program</a:t>
            </a:r>
          </a:p>
          <a:p>
            <a:pPr marL="338138" lvl="1" indent="-338138">
              <a:buFont typeface="Arial" pitchFamily="34" charset="0"/>
              <a:buChar char="•"/>
            </a:pPr>
            <a:endParaRPr lang="en-US" sz="3600" dirty="0"/>
          </a:p>
        </p:txBody>
      </p:sp>
      <p:sp>
        <p:nvSpPr>
          <p:cNvPr id="6" name="TextBox 5"/>
          <p:cNvSpPr txBox="1"/>
          <p:nvPr/>
        </p:nvSpPr>
        <p:spPr>
          <a:xfrm>
            <a:off x="1295400" y="2209800"/>
            <a:ext cx="2514600" cy="1077218"/>
          </a:xfrm>
          <a:prstGeom prst="rect">
            <a:avLst/>
          </a:prstGeom>
          <a:noFill/>
          <a:ln>
            <a:solidFill>
              <a:schemeClr val="tx1"/>
            </a:solidFill>
          </a:ln>
        </p:spPr>
        <p:txBody>
          <a:bodyPr wrap="square" rtlCol="0">
            <a:spAutoFit/>
          </a:bodyPr>
          <a:lstStyle/>
          <a:p>
            <a:pPr algn="ctr"/>
            <a:r>
              <a:rPr lang="en-US" sz="3200" dirty="0"/>
              <a:t>Community Goals</a:t>
            </a:r>
          </a:p>
        </p:txBody>
      </p:sp>
      <p:sp>
        <p:nvSpPr>
          <p:cNvPr id="7" name="TextBox 6"/>
          <p:cNvSpPr txBox="1"/>
          <p:nvPr/>
        </p:nvSpPr>
        <p:spPr>
          <a:xfrm>
            <a:off x="5029200" y="2209800"/>
            <a:ext cx="2514600" cy="1077218"/>
          </a:xfrm>
          <a:prstGeom prst="rect">
            <a:avLst/>
          </a:prstGeom>
          <a:noFill/>
          <a:ln>
            <a:solidFill>
              <a:schemeClr val="tx1"/>
            </a:solidFill>
          </a:ln>
        </p:spPr>
        <p:txBody>
          <a:bodyPr wrap="square" rtlCol="0">
            <a:spAutoFit/>
          </a:bodyPr>
          <a:lstStyle/>
          <a:p>
            <a:pPr algn="ctr"/>
            <a:r>
              <a:rPr lang="en-US" sz="3200" dirty="0"/>
              <a:t>Needs &amp; Opportunities</a:t>
            </a:r>
          </a:p>
        </p:txBody>
      </p:sp>
      <p:sp>
        <p:nvSpPr>
          <p:cNvPr id="8" name="TextBox 7"/>
          <p:cNvSpPr txBox="1"/>
          <p:nvPr/>
        </p:nvSpPr>
        <p:spPr>
          <a:xfrm>
            <a:off x="2819400" y="3810000"/>
            <a:ext cx="3124200" cy="1077218"/>
          </a:xfrm>
          <a:prstGeom prst="rect">
            <a:avLst/>
          </a:prstGeom>
          <a:noFill/>
          <a:ln>
            <a:solidFill>
              <a:schemeClr val="tx1"/>
            </a:solidFill>
          </a:ln>
        </p:spPr>
        <p:txBody>
          <a:bodyPr wrap="square" rtlCol="0">
            <a:spAutoFit/>
          </a:bodyPr>
          <a:lstStyle/>
          <a:p>
            <a:pPr algn="ctr"/>
            <a:r>
              <a:rPr lang="en-US" sz="3200" dirty="0"/>
              <a:t>Community Work Program</a:t>
            </a:r>
          </a:p>
        </p:txBody>
      </p:sp>
      <p:cxnSp>
        <p:nvCxnSpPr>
          <p:cNvPr id="10" name="Straight Arrow Connector 9"/>
          <p:cNvCxnSpPr/>
          <p:nvPr/>
        </p:nvCxnSpPr>
        <p:spPr>
          <a:xfrm>
            <a:off x="28956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4102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3198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1477962"/>
          </a:xfrm>
        </p:spPr>
        <p:txBody>
          <a:bodyPr>
            <a:normAutofit/>
          </a:bodyPr>
          <a:lstStyle/>
          <a:p>
            <a:r>
              <a:rPr lang="en-US" sz="3600" b="1" dirty="0"/>
              <a:t>Community Work Program</a:t>
            </a:r>
          </a:p>
        </p:txBody>
      </p:sp>
      <p:sp>
        <p:nvSpPr>
          <p:cNvPr id="83972" name="Text Box 4"/>
          <p:cNvSpPr txBox="1">
            <a:spLocks noChangeArrowheads="1"/>
          </p:cNvSpPr>
          <p:nvPr/>
        </p:nvSpPr>
        <p:spPr bwMode="auto">
          <a:xfrm>
            <a:off x="914400" y="1905000"/>
            <a:ext cx="7391400" cy="3785652"/>
          </a:xfrm>
          <a:prstGeom prst="rect">
            <a:avLst/>
          </a:prstGeom>
          <a:noFill/>
          <a:ln w="9525">
            <a:noFill/>
            <a:miter lim="800000"/>
            <a:headEnd/>
            <a:tailEnd/>
          </a:ln>
          <a:effectLst/>
        </p:spPr>
        <p:txBody>
          <a:bodyPr>
            <a:spAutoFit/>
          </a:bodyPr>
          <a:lstStyle/>
          <a:p>
            <a:r>
              <a:rPr lang="en-US" sz="2400" b="1" u="sng" dirty="0"/>
              <a:t>FROM THE RULES</a:t>
            </a:r>
          </a:p>
          <a:p>
            <a:r>
              <a:rPr lang="en-US" sz="2400" b="1" dirty="0"/>
              <a:t>Community Work Program. </a:t>
            </a:r>
            <a:r>
              <a:rPr lang="en-US" sz="2400" dirty="0"/>
              <a:t>(Required for all local governments, updates required every five years.) …the </a:t>
            </a:r>
            <a:r>
              <a:rPr lang="en-US" sz="2400" b="1" u="sng" dirty="0">
                <a:solidFill>
                  <a:srgbClr val="FF0000"/>
                </a:solidFill>
              </a:rPr>
              <a:t>specific activities </a:t>
            </a:r>
            <a:r>
              <a:rPr lang="en-US" sz="2400" dirty="0"/>
              <a:t>the community plans to undertake during the next five years …This includes any </a:t>
            </a:r>
            <a:r>
              <a:rPr lang="en-US" sz="2400" b="1" u="sng" dirty="0">
                <a:solidFill>
                  <a:srgbClr val="FF0000"/>
                </a:solidFill>
              </a:rPr>
              <a:t>activities, initiatives, programs, ordinances, administrative systems </a:t>
            </a:r>
            <a:r>
              <a:rPr lang="en-US" sz="2400" dirty="0"/>
              <a:t>…(Note that </a:t>
            </a:r>
            <a:r>
              <a:rPr lang="en-US" sz="2400" b="1" u="sng" dirty="0">
                <a:solidFill>
                  <a:srgbClr val="FF0000"/>
                </a:solidFill>
              </a:rPr>
              <a:t>general policy statements should not be included in the Community Work Program</a:t>
            </a:r>
            <a:r>
              <a:rPr lang="en-US" sz="2400" dirty="0"/>
              <a:t>, but instead should be included in the Policies section of the Community Goals.)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1477962"/>
          </a:xfrm>
        </p:spPr>
        <p:txBody>
          <a:bodyPr>
            <a:normAutofit/>
          </a:bodyPr>
          <a:lstStyle/>
          <a:p>
            <a:r>
              <a:rPr lang="en-US" sz="3600" b="1" dirty="0"/>
              <a:t>Community Work Program</a:t>
            </a:r>
          </a:p>
        </p:txBody>
      </p:sp>
      <p:sp>
        <p:nvSpPr>
          <p:cNvPr id="83972" name="Text Box 4"/>
          <p:cNvSpPr txBox="1">
            <a:spLocks noChangeArrowheads="1"/>
          </p:cNvSpPr>
          <p:nvPr/>
        </p:nvSpPr>
        <p:spPr bwMode="auto">
          <a:xfrm>
            <a:off x="914400" y="1905000"/>
            <a:ext cx="7391400" cy="3970318"/>
          </a:xfrm>
          <a:prstGeom prst="rect">
            <a:avLst/>
          </a:prstGeom>
          <a:noFill/>
          <a:ln w="9525">
            <a:noFill/>
            <a:miter lim="800000"/>
            <a:headEnd/>
            <a:tailEnd/>
          </a:ln>
          <a:effectLst/>
        </p:spPr>
        <p:txBody>
          <a:bodyPr>
            <a:spAutoFit/>
          </a:bodyPr>
          <a:lstStyle/>
          <a:p>
            <a:r>
              <a:rPr lang="en-US" sz="2400" b="1" u="sng" dirty="0"/>
              <a:t>FROM THE RULES, cont’d.</a:t>
            </a:r>
          </a:p>
          <a:p>
            <a:r>
              <a:rPr lang="en-US" sz="2400" dirty="0"/>
              <a:t>The Community Work Program must include the following information for each listed activity: </a:t>
            </a:r>
            <a:endParaRPr lang="en-US" sz="1000" dirty="0"/>
          </a:p>
          <a:p>
            <a:pPr lvl="1">
              <a:buFont typeface="Arial" pitchFamily="34" charset="0"/>
              <a:buChar char="•"/>
            </a:pPr>
            <a:endParaRPr lang="en-US" sz="1000" dirty="0"/>
          </a:p>
          <a:p>
            <a:pPr lvl="1">
              <a:buFont typeface="Arial" pitchFamily="34" charset="0"/>
              <a:buChar char="•"/>
            </a:pPr>
            <a:r>
              <a:rPr lang="en-US" sz="2000" dirty="0"/>
              <a:t>Brief description of the activity; </a:t>
            </a:r>
          </a:p>
          <a:p>
            <a:pPr lvl="1">
              <a:buFont typeface="Arial" pitchFamily="34" charset="0"/>
              <a:buChar char="•"/>
            </a:pPr>
            <a:endParaRPr lang="en-US" sz="1000" dirty="0"/>
          </a:p>
          <a:p>
            <a:pPr lvl="1">
              <a:buFont typeface="Arial" pitchFamily="34" charset="0"/>
              <a:buChar char="•"/>
            </a:pPr>
            <a:r>
              <a:rPr lang="en-US" sz="2000" dirty="0"/>
              <a:t>Legal authorization for the activity, if applicable; </a:t>
            </a:r>
          </a:p>
          <a:p>
            <a:pPr lvl="1">
              <a:buFont typeface="Arial" pitchFamily="34" charset="0"/>
              <a:buChar char="•"/>
            </a:pPr>
            <a:endParaRPr lang="en-US" sz="1000" dirty="0"/>
          </a:p>
          <a:p>
            <a:pPr lvl="1">
              <a:buFont typeface="Arial" pitchFamily="34" charset="0"/>
              <a:buChar char="•"/>
            </a:pPr>
            <a:r>
              <a:rPr lang="en-US" sz="2000" dirty="0"/>
              <a:t>Timeframe for initiating and completing the activity; </a:t>
            </a:r>
          </a:p>
          <a:p>
            <a:pPr lvl="1">
              <a:buFont typeface="Arial" pitchFamily="34" charset="0"/>
              <a:buChar char="•"/>
            </a:pPr>
            <a:endParaRPr lang="en-US" sz="1000" dirty="0"/>
          </a:p>
          <a:p>
            <a:pPr lvl="1">
              <a:buFont typeface="Arial" pitchFamily="34" charset="0"/>
              <a:buChar char="•"/>
            </a:pPr>
            <a:r>
              <a:rPr lang="en-US" sz="2000" dirty="0"/>
              <a:t>Responsible party for implementing the activity; </a:t>
            </a:r>
          </a:p>
          <a:p>
            <a:pPr lvl="1">
              <a:buFont typeface="Arial" pitchFamily="34" charset="0"/>
              <a:buChar char="•"/>
            </a:pPr>
            <a:endParaRPr lang="en-US" sz="1000" dirty="0"/>
          </a:p>
          <a:p>
            <a:pPr lvl="1">
              <a:buFont typeface="Arial" pitchFamily="34" charset="0"/>
              <a:buChar char="•"/>
            </a:pPr>
            <a:r>
              <a:rPr lang="en-US" sz="2000" dirty="0"/>
              <a:t>Estimated cost (if any) of implementing the activity; and </a:t>
            </a:r>
          </a:p>
          <a:p>
            <a:pPr lvl="1">
              <a:buFont typeface="Arial" pitchFamily="34" charset="0"/>
              <a:buChar char="•"/>
            </a:pPr>
            <a:endParaRPr lang="en-US" sz="1000" dirty="0"/>
          </a:p>
          <a:p>
            <a:pPr lvl="1">
              <a:buFont typeface="Arial" pitchFamily="34" charset="0"/>
              <a:buChar char="•"/>
            </a:pPr>
            <a:r>
              <a:rPr lang="en-US" sz="2000" dirty="0"/>
              <a:t>Funding source(s), if applicable. </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74638"/>
            <a:ext cx="8229600" cy="1477962"/>
          </a:xfrm>
        </p:spPr>
        <p:txBody>
          <a:bodyPr>
            <a:normAutofit/>
          </a:bodyPr>
          <a:lstStyle/>
          <a:p>
            <a:r>
              <a:rPr lang="en-US" sz="3600" b="1" dirty="0"/>
              <a:t>Community Work Program</a:t>
            </a:r>
          </a:p>
        </p:txBody>
      </p:sp>
      <p:sp>
        <p:nvSpPr>
          <p:cNvPr id="103430" name="Rectangle 6"/>
          <p:cNvSpPr>
            <a:spLocks noGrp="1" noChangeArrowheads="1"/>
          </p:cNvSpPr>
          <p:nvPr>
            <p:ph sz="quarter" idx="1"/>
          </p:nvPr>
        </p:nvSpPr>
        <p:spPr>
          <a:xfrm>
            <a:off x="457200" y="1676400"/>
            <a:ext cx="8229600" cy="4572000"/>
          </a:xfrm>
          <a:noFill/>
          <a:ln/>
        </p:spPr>
        <p:txBody>
          <a:bodyPr>
            <a:normAutofit lnSpcReduction="10000"/>
          </a:bodyPr>
          <a:lstStyle/>
          <a:p>
            <a:pPr>
              <a:lnSpc>
                <a:spcPct val="90000"/>
              </a:lnSpc>
            </a:pPr>
            <a:endParaRPr lang="en-US" sz="600" b="1" u="sng" dirty="0"/>
          </a:p>
          <a:p>
            <a:pPr>
              <a:lnSpc>
                <a:spcPct val="90000"/>
              </a:lnSpc>
            </a:pPr>
            <a:r>
              <a:rPr lang="en-US" sz="2000" b="1" dirty="0"/>
              <a:t>Focuses both on the projects that will incrementally move you toward your vision over the long-term—</a:t>
            </a:r>
            <a:r>
              <a:rPr lang="en-US" sz="2000" b="1" u="sng" dirty="0"/>
              <a:t>AND</a:t>
            </a:r>
            <a:r>
              <a:rPr lang="en-US" sz="2000" b="1" dirty="0"/>
              <a:t>– the projects that are necessary to meet the community’s immediate needs</a:t>
            </a:r>
          </a:p>
          <a:p>
            <a:pPr>
              <a:lnSpc>
                <a:spcPct val="90000"/>
              </a:lnSpc>
            </a:pPr>
            <a:endParaRPr lang="en-US" sz="2000" b="1" dirty="0"/>
          </a:p>
          <a:p>
            <a:pPr>
              <a:lnSpc>
                <a:spcPct val="90000"/>
              </a:lnSpc>
            </a:pPr>
            <a:r>
              <a:rPr lang="en-US" sz="2000" b="1" dirty="0"/>
              <a:t>This is simple.  There’s a basic template that most communities use—it’s just a matter of filling in blanks.</a:t>
            </a:r>
          </a:p>
          <a:p>
            <a:pPr>
              <a:lnSpc>
                <a:spcPct val="90000"/>
              </a:lnSpc>
            </a:pPr>
            <a:endParaRPr lang="en-US" sz="2000" b="1" dirty="0"/>
          </a:p>
          <a:p>
            <a:pPr>
              <a:lnSpc>
                <a:spcPct val="90000"/>
              </a:lnSpc>
            </a:pPr>
            <a:r>
              <a:rPr lang="en-US" sz="2000" b="1" dirty="0"/>
              <a:t>This is the place where you will find specific projects/activities.  Hopefully it avoids inclusion of “projects” that begin with words like “encourage”, “promote” and “consider.”</a:t>
            </a:r>
          </a:p>
          <a:p>
            <a:pPr>
              <a:lnSpc>
                <a:spcPct val="90000"/>
              </a:lnSpc>
            </a:pPr>
            <a:endParaRPr lang="en-US" sz="2000" b="1" dirty="0"/>
          </a:p>
          <a:p>
            <a:pPr>
              <a:lnSpc>
                <a:spcPct val="90000"/>
              </a:lnSpc>
            </a:pPr>
            <a:endParaRPr lang="en-US" sz="2000" b="1" dirty="0"/>
          </a:p>
          <a:p>
            <a:pPr>
              <a:lnSpc>
                <a:spcPct val="90000"/>
              </a:lnSpc>
            </a:pPr>
            <a:r>
              <a:rPr lang="en-US" sz="2000" b="1" dirty="0"/>
              <a:t>No clear responsible party, cost estimate, funding source, and/or  start and end dates </a:t>
            </a:r>
            <a:r>
              <a:rPr lang="en-US" sz="2000" b="1" dirty="0">
                <a:sym typeface="Wingdings" pitchFamily="2" charset="2"/>
              </a:rPr>
              <a:t>Probably a policy statement or a non-specific project that shouldn’t have been included in the CWP</a:t>
            </a:r>
            <a:endParaRPr lang="en-US" sz="2000" b="1"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a:xfrm flipV="1">
            <a:off x="1295400" y="4648200"/>
            <a:ext cx="0" cy="91440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00600" y="3124200"/>
            <a:ext cx="0" cy="609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800" y="3810000"/>
            <a:ext cx="622935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48609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1" name="Straight Connector 50"/>
          <p:cNvCxnSpPr/>
          <p:nvPr/>
        </p:nvCxnSpPr>
        <p:spPr>
          <a:xfrm>
            <a:off x="1295400" y="5105400"/>
            <a:ext cx="6400800" cy="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762000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304800" y="2895600"/>
            <a:ext cx="5562600" cy="369888"/>
          </a:xfrm>
          <a:prstGeom prst="rect">
            <a:avLst/>
          </a:prstGeom>
          <a:noFill/>
        </p:spPr>
        <p:txBody>
          <a:bodyPr>
            <a:spAutoFit/>
          </a:bodyPr>
          <a:lstStyle/>
          <a:p>
            <a:pPr fontAlgn="auto">
              <a:spcBef>
                <a:spcPts val="0"/>
              </a:spcBef>
              <a:spcAft>
                <a:spcPts val="0"/>
              </a:spcAft>
              <a:defRPr/>
            </a:pPr>
            <a:r>
              <a:rPr lang="en-US" b="1" dirty="0">
                <a:solidFill>
                  <a:schemeClr val="accent2">
                    <a:lumMod val="75000"/>
                  </a:schemeClr>
                </a:solidFill>
                <a:latin typeface="+mn-lt"/>
              </a:rPr>
              <a:t>REQUIRED </a:t>
            </a:r>
            <a:r>
              <a:rPr lang="en-US" dirty="0">
                <a:solidFill>
                  <a:schemeClr val="accent2">
                    <a:lumMod val="75000"/>
                  </a:schemeClr>
                </a:solidFill>
                <a:latin typeface="+mn-lt"/>
              </a:rPr>
              <a:t>for some communities</a:t>
            </a:r>
          </a:p>
        </p:txBody>
      </p:sp>
      <p:sp>
        <p:nvSpPr>
          <p:cNvPr id="15" name="Oval 14"/>
          <p:cNvSpPr>
            <a:spLocks noChangeAspect="1"/>
          </p:cNvSpPr>
          <p:nvPr/>
        </p:nvSpPr>
        <p:spPr>
          <a:xfrm>
            <a:off x="2166938" y="3276600"/>
            <a:ext cx="1233487"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a:spLocks noChangeAspect="1"/>
          </p:cNvSpPr>
          <p:nvPr/>
        </p:nvSpPr>
        <p:spPr>
          <a:xfrm>
            <a:off x="34893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52578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HISTORIC &amp; CULTURAL RESOURCES</a:t>
            </a:r>
          </a:p>
        </p:txBody>
      </p:sp>
      <p:sp>
        <p:nvSpPr>
          <p:cNvPr id="53268" name="TextBox 23"/>
          <p:cNvSpPr txBox="1">
            <a:spLocks noChangeArrowheads="1"/>
          </p:cNvSpPr>
          <p:nvPr/>
        </p:nvSpPr>
        <p:spPr bwMode="auto">
          <a:xfrm>
            <a:off x="304800" y="3733800"/>
            <a:ext cx="1828800" cy="915988"/>
          </a:xfrm>
          <a:prstGeom prst="rect">
            <a:avLst/>
          </a:prstGeom>
          <a:noFill/>
          <a:ln w="9525">
            <a:noFill/>
            <a:miter lim="800000"/>
            <a:headEnd/>
            <a:tailEnd/>
          </a:ln>
        </p:spPr>
        <p:txBody>
          <a:bodyPr>
            <a:spAutoFit/>
          </a:bodyPr>
          <a:lstStyle/>
          <a:p>
            <a:r>
              <a:rPr lang="en-US" b="1">
                <a:solidFill>
                  <a:srgbClr val="595959"/>
                </a:solidFill>
                <a:latin typeface="Calibri" pitchFamily="34" charset="0"/>
              </a:rPr>
              <a:t>OPTIONAL</a:t>
            </a:r>
          </a:p>
          <a:p>
            <a:r>
              <a:rPr lang="en-US">
                <a:solidFill>
                  <a:srgbClr val="595959"/>
                </a:solidFill>
                <a:latin typeface="Calibri" pitchFamily="34" charset="0"/>
              </a:rPr>
              <a:t>Elements </a:t>
            </a:r>
            <a:r>
              <a:rPr lang="en-US" i="1">
                <a:solidFill>
                  <a:srgbClr val="595959"/>
                </a:solidFill>
                <a:latin typeface="Calibri" pitchFamily="34" charset="0"/>
              </a:rPr>
              <a:t>(Examples)</a:t>
            </a:r>
          </a:p>
        </p:txBody>
      </p:sp>
      <p:sp>
        <p:nvSpPr>
          <p:cNvPr id="32" name="Oval 31"/>
          <p:cNvSpPr>
            <a:spLocks noChangeAspect="1"/>
          </p:cNvSpPr>
          <p:nvPr/>
        </p:nvSpPr>
        <p:spPr>
          <a:xfrm>
            <a:off x="62325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TextBox 32"/>
          <p:cNvSpPr txBox="1"/>
          <p:nvPr/>
        </p:nvSpPr>
        <p:spPr>
          <a:xfrm>
            <a:off x="7620000" y="3670300"/>
            <a:ext cx="1217613"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HOUSING</a:t>
            </a:r>
          </a:p>
        </p:txBody>
      </p:sp>
      <p:sp>
        <p:nvSpPr>
          <p:cNvPr id="84" name="TextBox 83"/>
          <p:cNvSpPr txBox="1"/>
          <p:nvPr/>
        </p:nvSpPr>
        <p:spPr>
          <a:xfrm>
            <a:off x="3810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TARGET AREAS</a:t>
            </a:r>
          </a:p>
        </p:txBody>
      </p:sp>
      <p:sp>
        <p:nvSpPr>
          <p:cNvPr id="86" name="TextBox 85"/>
          <p:cNvSpPr txBox="1"/>
          <p:nvPr/>
        </p:nvSpPr>
        <p:spPr>
          <a:xfrm>
            <a:off x="7696200" y="47244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5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NATURAL RESOURCES</a:t>
            </a:r>
          </a:p>
        </p:txBody>
      </p:sp>
      <p:sp>
        <p:nvSpPr>
          <p:cNvPr id="87" name="TextBox 86"/>
          <p:cNvSpPr txBox="1"/>
          <p:nvPr/>
        </p:nvSpPr>
        <p:spPr>
          <a:xfrm>
            <a:off x="28194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GREENSPACE</a:t>
            </a:r>
            <a:endParaRPr lang="en-US" sz="1300" b="1" dirty="0">
              <a:solidFill>
                <a:schemeClr val="tx1">
                  <a:lumMod val="65000"/>
                  <a:lumOff val="35000"/>
                </a:schemeClr>
              </a:solidFill>
              <a:latin typeface="+mn-lt"/>
            </a:endParaRPr>
          </a:p>
        </p:txBody>
      </p:sp>
      <p:sp>
        <p:nvSpPr>
          <p:cNvPr id="88" name="TextBox 87"/>
          <p:cNvSpPr txBox="1"/>
          <p:nvPr/>
        </p:nvSpPr>
        <p:spPr>
          <a:xfrm>
            <a:off x="16002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SOLID</a:t>
            </a:r>
            <a:r>
              <a:rPr lang="en-US" sz="1300" b="1" dirty="0">
                <a:solidFill>
                  <a:schemeClr val="tx1">
                    <a:lumMod val="65000"/>
                    <a:lumOff val="35000"/>
                  </a:schemeClr>
                </a:solidFill>
                <a:latin typeface="+mn-lt"/>
              </a:rPr>
              <a:t> </a:t>
            </a:r>
            <a:r>
              <a:rPr lang="en-US" sz="1100" b="1" dirty="0">
                <a:solidFill>
                  <a:schemeClr val="tx1">
                    <a:lumMod val="65000"/>
                    <a:lumOff val="35000"/>
                  </a:schemeClr>
                </a:solidFill>
                <a:latin typeface="+mn-lt"/>
              </a:rPr>
              <a:t>WASTE</a:t>
            </a:r>
            <a:endParaRPr lang="en-US" sz="1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MANAGE-MENT</a:t>
            </a:r>
            <a:endParaRPr lang="en-US" sz="1300" b="1" dirty="0">
              <a:solidFill>
                <a:schemeClr val="tx1">
                  <a:lumMod val="65000"/>
                  <a:lumOff val="35000"/>
                </a:schemeClr>
              </a:solidFill>
              <a:latin typeface="+mn-lt"/>
            </a:endParaRPr>
          </a:p>
        </p:txBody>
      </p:sp>
      <p:sp>
        <p:nvSpPr>
          <p:cNvPr id="89" name="TextBox 88"/>
          <p:cNvSpPr txBox="1"/>
          <p:nvPr/>
        </p:nvSpPr>
        <p:spPr>
          <a:xfrm>
            <a:off x="40386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COMMUNITY</a:t>
            </a:r>
          </a:p>
          <a:p>
            <a:pPr algn="ctr" fontAlgn="auto">
              <a:spcBef>
                <a:spcPts val="0"/>
              </a:spcBef>
              <a:spcAft>
                <a:spcPts val="0"/>
              </a:spcAft>
              <a:defRPr/>
            </a:pPr>
            <a:r>
              <a:rPr lang="en-US" sz="1100" b="1" dirty="0">
                <a:solidFill>
                  <a:schemeClr val="tx1">
                    <a:lumMod val="65000"/>
                    <a:lumOff val="35000"/>
                  </a:schemeClr>
                </a:solidFill>
                <a:latin typeface="+mn-lt"/>
              </a:rPr>
              <a:t>SUSTAIN-ABILITY</a:t>
            </a:r>
          </a:p>
        </p:txBody>
      </p:sp>
      <p:sp>
        <p:nvSpPr>
          <p:cNvPr id="91" name="TextBox 90"/>
          <p:cNvSpPr txBox="1"/>
          <p:nvPr/>
        </p:nvSpPr>
        <p:spPr>
          <a:xfrm>
            <a:off x="40386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EDUCATION</a:t>
            </a:r>
            <a:endParaRPr lang="en-US" sz="1300" b="1" dirty="0">
              <a:solidFill>
                <a:schemeClr val="tx1">
                  <a:lumMod val="65000"/>
                  <a:lumOff val="35000"/>
                </a:schemeClr>
              </a:solidFill>
              <a:latin typeface="+mn-lt"/>
            </a:endParaRPr>
          </a:p>
        </p:txBody>
      </p:sp>
      <p:sp>
        <p:nvSpPr>
          <p:cNvPr id="92" name="TextBox 91"/>
          <p:cNvSpPr txBox="1"/>
          <p:nvPr/>
        </p:nvSpPr>
        <p:spPr>
          <a:xfrm>
            <a:off x="3810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INTER-GOVERNMENT</a:t>
            </a:r>
          </a:p>
          <a:p>
            <a:pPr algn="ctr" fontAlgn="auto">
              <a:spcBef>
                <a:spcPts val="0"/>
              </a:spcBef>
              <a:spcAft>
                <a:spcPts val="0"/>
              </a:spcAft>
              <a:defRPr/>
            </a:pPr>
            <a:r>
              <a:rPr lang="en-US" sz="1100" b="1" dirty="0">
                <a:solidFill>
                  <a:schemeClr val="tx1">
                    <a:lumMod val="65000"/>
                    <a:lumOff val="35000"/>
                  </a:schemeClr>
                </a:solidFill>
                <a:latin typeface="+mn-lt"/>
              </a:rPr>
              <a:t>COORDINAT’N</a:t>
            </a:r>
          </a:p>
        </p:txBody>
      </p:sp>
      <p:sp>
        <p:nvSpPr>
          <p:cNvPr id="95" name="TextBox 94"/>
          <p:cNvSpPr txBox="1"/>
          <p:nvPr/>
        </p:nvSpPr>
        <p:spPr>
          <a:xfrm>
            <a:off x="64770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DISASTER RESILIENCE</a:t>
            </a:r>
            <a:endParaRPr lang="en-US" sz="600" b="1" dirty="0">
              <a:solidFill>
                <a:schemeClr val="tx1">
                  <a:lumMod val="65000"/>
                  <a:lumOff val="35000"/>
                </a:schemeClr>
              </a:solidFill>
              <a:latin typeface="+mn-lt"/>
            </a:endParaRPr>
          </a:p>
          <a:p>
            <a:pPr algn="ctr" fontAlgn="auto">
              <a:spcBef>
                <a:spcPts val="0"/>
              </a:spcBef>
              <a:spcAft>
                <a:spcPts val="0"/>
              </a:spcAft>
              <a:defRPr/>
            </a:pPr>
            <a:endParaRPr lang="en-US" sz="600" b="1" dirty="0">
              <a:solidFill>
                <a:schemeClr val="tx1">
                  <a:lumMod val="65000"/>
                  <a:lumOff val="35000"/>
                </a:schemeClr>
              </a:solidFill>
              <a:latin typeface="+mn-lt"/>
            </a:endParaRPr>
          </a:p>
        </p:txBody>
      </p:sp>
      <p:sp>
        <p:nvSpPr>
          <p:cNvPr id="97" name="TextBox 96"/>
          <p:cNvSpPr txBox="1"/>
          <p:nvPr/>
        </p:nvSpPr>
        <p:spPr>
          <a:xfrm>
            <a:off x="16002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PUBLIC SAFETY</a:t>
            </a:r>
          </a:p>
        </p:txBody>
      </p:sp>
      <p:sp>
        <p:nvSpPr>
          <p:cNvPr id="53280" name="Rectangle 2"/>
          <p:cNvSpPr txBox="1">
            <a:spLocks noChangeArrowheads="1"/>
          </p:cNvSpPr>
          <p:nvPr/>
        </p:nvSpPr>
        <p:spPr bwMode="auto">
          <a:xfrm>
            <a:off x="457200" y="533400"/>
            <a:ext cx="8229600" cy="1066800"/>
          </a:xfrm>
          <a:prstGeom prst="rect">
            <a:avLst/>
          </a:prstGeom>
          <a:noFill/>
          <a:ln w="9525">
            <a:noFill/>
            <a:miter lim="800000"/>
            <a:headEnd/>
            <a:tailEnd/>
          </a:ln>
        </p:spPr>
        <p:txBody>
          <a:bodyPr anchor="ctr"/>
          <a:lstStyle/>
          <a:p>
            <a:r>
              <a:rPr lang="en-US" sz="3600" b="1" dirty="0">
                <a:solidFill>
                  <a:schemeClr val="tx2"/>
                </a:solidFill>
                <a:latin typeface="Calibri" pitchFamily="34" charset="0"/>
              </a:rPr>
              <a:t>Menu of Plan Elements</a:t>
            </a:r>
          </a:p>
        </p:txBody>
      </p:sp>
      <p:sp>
        <p:nvSpPr>
          <p:cNvPr id="46" name="TextBox 45"/>
          <p:cNvSpPr txBox="1"/>
          <p:nvPr/>
        </p:nvSpPr>
        <p:spPr>
          <a:xfrm>
            <a:off x="4876800" y="3575050"/>
            <a:ext cx="1149350" cy="69215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ECONOMIC DEVELOP-MENT</a:t>
            </a:r>
          </a:p>
        </p:txBody>
      </p:sp>
      <p:sp>
        <p:nvSpPr>
          <p:cNvPr id="48" name="TextBox 47"/>
          <p:cNvSpPr txBox="1"/>
          <p:nvPr/>
        </p:nvSpPr>
        <p:spPr>
          <a:xfrm>
            <a:off x="2090738" y="3597275"/>
            <a:ext cx="1414462" cy="69215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CAPITAL IMPROVEMENTS ELEMENT</a:t>
            </a:r>
          </a:p>
        </p:txBody>
      </p:sp>
      <p:sp>
        <p:nvSpPr>
          <p:cNvPr id="18" name="TextBox 17"/>
          <p:cNvSpPr txBox="1"/>
          <p:nvPr/>
        </p:nvSpPr>
        <p:spPr>
          <a:xfrm>
            <a:off x="6308725" y="3673475"/>
            <a:ext cx="1149350" cy="492125"/>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TRANSPOR-</a:t>
            </a:r>
          </a:p>
          <a:p>
            <a:pPr algn="ctr" fontAlgn="auto">
              <a:spcBef>
                <a:spcPts val="0"/>
              </a:spcBef>
              <a:spcAft>
                <a:spcPts val="0"/>
              </a:spcAft>
              <a:defRPr/>
            </a:pPr>
            <a:r>
              <a:rPr lang="en-US" sz="1300" b="1" dirty="0">
                <a:solidFill>
                  <a:schemeClr val="accent2">
                    <a:lumMod val="75000"/>
                  </a:schemeClr>
                </a:solidFill>
                <a:latin typeface="+mn-lt"/>
              </a:rPr>
              <a:t>TATION</a:t>
            </a:r>
          </a:p>
        </p:txBody>
      </p:sp>
      <p:cxnSp>
        <p:nvCxnSpPr>
          <p:cNvPr id="49" name="Straight Connector 48"/>
          <p:cNvCxnSpPr/>
          <p:nvPr/>
        </p:nvCxnSpPr>
        <p:spPr>
          <a:xfrm>
            <a:off x="3581400" y="3124200"/>
            <a:ext cx="1219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194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INFRA-STRUCTURE &amp; FACILITIES</a:t>
            </a:r>
          </a:p>
        </p:txBody>
      </p:sp>
      <p:sp>
        <p:nvSpPr>
          <p:cNvPr id="53" name="TextBox 52"/>
          <p:cNvSpPr txBox="1"/>
          <p:nvPr/>
        </p:nvSpPr>
        <p:spPr>
          <a:xfrm>
            <a:off x="64770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HUMAN SVCS</a:t>
            </a:r>
          </a:p>
        </p:txBody>
      </p:sp>
      <p:sp>
        <p:nvSpPr>
          <p:cNvPr id="54" name="TextBox 53"/>
          <p:cNvSpPr txBox="1"/>
          <p:nvPr/>
        </p:nvSpPr>
        <p:spPr>
          <a:xfrm>
            <a:off x="52578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RECREATION</a:t>
            </a:r>
          </a:p>
        </p:txBody>
      </p:sp>
      <p:sp>
        <p:nvSpPr>
          <p:cNvPr id="53288" name="TextBox 40"/>
          <p:cNvSpPr txBox="1">
            <a:spLocks noChangeArrowheads="1"/>
          </p:cNvSpPr>
          <p:nvPr/>
        </p:nvSpPr>
        <p:spPr bwMode="auto">
          <a:xfrm>
            <a:off x="3048000" y="6519446"/>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
        <p:nvSpPr>
          <p:cNvPr id="16" name="TextBox 15"/>
          <p:cNvSpPr txBox="1"/>
          <p:nvPr/>
        </p:nvSpPr>
        <p:spPr>
          <a:xfrm>
            <a:off x="3505200" y="3657600"/>
            <a:ext cx="1143000"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LAND USE</a:t>
            </a:r>
          </a:p>
        </p:txBody>
      </p:sp>
      <p:grpSp>
        <p:nvGrpSpPr>
          <p:cNvPr id="13" name="Group 12"/>
          <p:cNvGrpSpPr/>
          <p:nvPr/>
        </p:nvGrpSpPr>
        <p:grpSpPr>
          <a:xfrm>
            <a:off x="304800" y="1584325"/>
            <a:ext cx="7080250" cy="1250950"/>
            <a:chOff x="304800" y="1584325"/>
            <a:chExt cx="7080250" cy="1250950"/>
          </a:xfrm>
        </p:grpSpPr>
        <p:sp>
          <p:nvSpPr>
            <p:cNvPr id="4" name="TextBox 3"/>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43" name="Straight Connector 42"/>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9" name="Oval 8"/>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6" name="Group 5"/>
            <p:cNvGrpSpPr/>
            <p:nvPr/>
          </p:nvGrpSpPr>
          <p:grpSpPr>
            <a:xfrm>
              <a:off x="6096000" y="1584325"/>
              <a:ext cx="1289050" cy="1235075"/>
              <a:chOff x="4648200" y="1584325"/>
              <a:chExt cx="1289050" cy="1235075"/>
            </a:xfrm>
          </p:grpSpPr>
          <p:sp>
            <p:nvSpPr>
              <p:cNvPr id="11" name="Oval 10"/>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3" name="Group 2"/>
            <p:cNvGrpSpPr/>
            <p:nvPr/>
          </p:nvGrpSpPr>
          <p:grpSpPr>
            <a:xfrm>
              <a:off x="4674394" y="1600200"/>
              <a:ext cx="1289050" cy="1235075"/>
              <a:chOff x="6147117" y="1584325"/>
              <a:chExt cx="1289050" cy="1235075"/>
            </a:xfrm>
          </p:grpSpPr>
          <p:sp>
            <p:nvSpPr>
              <p:cNvPr id="44" name="Oval 43"/>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TextBox 49"/>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24932" y="110066"/>
            <a:ext cx="8229600" cy="1477962"/>
          </a:xfrm>
        </p:spPr>
        <p:txBody>
          <a:bodyPr>
            <a:normAutofit/>
          </a:bodyPr>
          <a:lstStyle/>
          <a:p>
            <a:r>
              <a:rPr lang="en-US" sz="3600" b="1" dirty="0"/>
              <a:t>Community Work Program</a:t>
            </a:r>
            <a:br>
              <a:rPr lang="en-US" sz="3600" b="1" dirty="0"/>
            </a:br>
            <a:r>
              <a:rPr lang="en-US" sz="2400" b="1" i="1" dirty="0"/>
              <a:t>Good Example</a:t>
            </a:r>
            <a:endParaRPr lang="en-US" sz="3600" b="1" i="1" dirty="0"/>
          </a:p>
        </p:txBody>
      </p:sp>
      <p:pic>
        <p:nvPicPr>
          <p:cNvPr id="104454" name="Picture 6"/>
          <p:cNvPicPr>
            <a:picLocks noChangeAspect="1" noChangeArrowheads="1"/>
          </p:cNvPicPr>
          <p:nvPr/>
        </p:nvPicPr>
        <p:blipFill>
          <a:blip r:embed="rId2" cstate="print"/>
          <a:srcRect/>
          <a:stretch>
            <a:fillRect/>
          </a:stretch>
        </p:blipFill>
        <p:spPr bwMode="auto">
          <a:xfrm>
            <a:off x="532661" y="1600200"/>
            <a:ext cx="8078679" cy="4953000"/>
          </a:xfrm>
          <a:prstGeom prst="rect">
            <a:avLst/>
          </a:prstGeom>
          <a:noFill/>
          <a:ln w="9525">
            <a:noFill/>
            <a:miter lim="800000"/>
            <a:headEnd/>
            <a:tailEnd/>
          </a:ln>
          <a:effectLst/>
        </p:spPr>
      </p:pic>
      <p:sp>
        <p:nvSpPr>
          <p:cNvPr id="4"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the City of Union City</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76200"/>
            <a:ext cx="8229600" cy="1477962"/>
          </a:xfrm>
        </p:spPr>
        <p:txBody>
          <a:bodyPr>
            <a:normAutofit/>
          </a:bodyPr>
          <a:lstStyle/>
          <a:p>
            <a:r>
              <a:rPr lang="en-US" sz="3600" b="1" dirty="0"/>
              <a:t>Community Work Program</a:t>
            </a:r>
            <a:br>
              <a:rPr lang="en-US" sz="3600" b="1" dirty="0"/>
            </a:br>
            <a:r>
              <a:rPr lang="en-US" sz="2400" b="1" i="1" dirty="0"/>
              <a:t>Other Ideas…</a:t>
            </a:r>
          </a:p>
        </p:txBody>
      </p:sp>
      <p:sp>
        <p:nvSpPr>
          <p:cNvPr id="4"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the City of Union City</a:t>
            </a:r>
          </a:p>
        </p:txBody>
      </p:sp>
      <p:graphicFrame>
        <p:nvGraphicFramePr>
          <p:cNvPr id="6" name="Table 5"/>
          <p:cNvGraphicFramePr>
            <a:graphicFrameLocks noGrp="1"/>
          </p:cNvGraphicFramePr>
          <p:nvPr/>
        </p:nvGraphicFramePr>
        <p:xfrm>
          <a:off x="228600" y="2052320"/>
          <a:ext cx="8686800" cy="4196080"/>
        </p:xfrm>
        <a:graphic>
          <a:graphicData uri="http://schemas.openxmlformats.org/drawingml/2006/table">
            <a:tbl>
              <a:tblPr firstRow="1" bandRow="1">
                <a:tableStyleId>{21E4AEA4-8DFA-4A89-87EB-49C32662AFE0}</a:tableStyleId>
              </a:tblPr>
              <a:tblGrid>
                <a:gridCol w="2819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590550">
                  <a:extLst>
                    <a:ext uri="{9D8B030D-6E8A-4147-A177-3AD203B41FA5}">
                      <a16:colId xmlns:a16="http://schemas.microsoft.com/office/drawing/2014/main" val="20006"/>
                    </a:ext>
                  </a:extLst>
                </a:gridCol>
                <a:gridCol w="1085850">
                  <a:extLst>
                    <a:ext uri="{9D8B030D-6E8A-4147-A177-3AD203B41FA5}">
                      <a16:colId xmlns:a16="http://schemas.microsoft.com/office/drawing/2014/main" val="20007"/>
                    </a:ext>
                  </a:extLst>
                </a:gridCol>
              </a:tblGrid>
              <a:tr h="370840">
                <a:tc>
                  <a:txBody>
                    <a:bodyPr/>
                    <a:lstStyle/>
                    <a:p>
                      <a:r>
                        <a:rPr lang="en-US" sz="1400" dirty="0"/>
                        <a:t>Description</a:t>
                      </a:r>
                    </a:p>
                  </a:txBody>
                  <a:tcPr anchor="ctr"/>
                </a:tc>
                <a:tc>
                  <a:txBody>
                    <a:bodyPr/>
                    <a:lstStyle/>
                    <a:p>
                      <a:r>
                        <a:rPr lang="en-US" sz="1400" dirty="0"/>
                        <a:t>Responsible Party</a:t>
                      </a:r>
                    </a:p>
                  </a:txBody>
                  <a:tcPr anchor="ctr"/>
                </a:tc>
                <a:tc>
                  <a:txBody>
                    <a:bodyPr/>
                    <a:lstStyle/>
                    <a:p>
                      <a:r>
                        <a:rPr lang="en-US" sz="1400" dirty="0"/>
                        <a:t>2014</a:t>
                      </a:r>
                    </a:p>
                  </a:txBody>
                  <a:tcPr anchor="ctr"/>
                </a:tc>
                <a:tc>
                  <a:txBody>
                    <a:bodyPr/>
                    <a:lstStyle/>
                    <a:p>
                      <a:r>
                        <a:rPr lang="en-US" sz="1400" dirty="0"/>
                        <a:t>2015</a:t>
                      </a:r>
                    </a:p>
                  </a:txBody>
                  <a:tcPr anchor="ctr"/>
                </a:tc>
                <a:tc>
                  <a:txBody>
                    <a:bodyPr/>
                    <a:lstStyle/>
                    <a:p>
                      <a:r>
                        <a:rPr lang="en-US" sz="1400" dirty="0"/>
                        <a:t>2016</a:t>
                      </a:r>
                    </a:p>
                  </a:txBody>
                  <a:tcPr anchor="ctr"/>
                </a:tc>
                <a:tc>
                  <a:txBody>
                    <a:bodyPr/>
                    <a:lstStyle/>
                    <a:p>
                      <a:r>
                        <a:rPr lang="en-US" sz="1400" dirty="0"/>
                        <a:t>2017</a:t>
                      </a:r>
                    </a:p>
                  </a:txBody>
                  <a:tcPr anchor="ctr"/>
                </a:tc>
                <a:tc>
                  <a:txBody>
                    <a:bodyPr/>
                    <a:lstStyle/>
                    <a:p>
                      <a:r>
                        <a:rPr lang="en-US" sz="1400" dirty="0"/>
                        <a:t>2018</a:t>
                      </a:r>
                    </a:p>
                  </a:txBody>
                  <a:tcPr anchor="ctr"/>
                </a:tc>
                <a:tc>
                  <a:txBody>
                    <a:bodyPr/>
                    <a:lstStyle/>
                    <a:p>
                      <a:r>
                        <a:rPr lang="en-US" sz="1400" dirty="0"/>
                        <a:t>Reference</a:t>
                      </a:r>
                    </a:p>
                  </a:txBody>
                  <a:tcPr anchor="ctr"/>
                </a:tc>
                <a:extLst>
                  <a:ext uri="{0D108BD9-81ED-4DB2-BD59-A6C34878D82A}">
                    <a16:rowId xmlns:a16="http://schemas.microsoft.com/office/drawing/2014/main" val="10000"/>
                  </a:ext>
                </a:extLst>
              </a:tr>
              <a:tr h="370840">
                <a:tc>
                  <a:txBody>
                    <a:bodyPr/>
                    <a:lstStyle/>
                    <a:p>
                      <a:r>
                        <a:rPr lang="en-US" sz="1400" dirty="0"/>
                        <a:t>Install Trees</a:t>
                      </a:r>
                      <a:r>
                        <a:rPr lang="en-US" sz="1400" baseline="0" dirty="0"/>
                        <a:t> in Historic District (authority:   </a:t>
                      </a:r>
                      <a:r>
                        <a:rPr lang="en-US" sz="1400" kern="1200" dirty="0"/>
                        <a:t>2011 Street Enhancement Program, adopted 10/10/2011)</a:t>
                      </a:r>
                      <a:endParaRPr lang="en-US" sz="1400" dirty="0"/>
                    </a:p>
                  </a:txBody>
                  <a:tcPr anchor="ctr"/>
                </a:tc>
                <a:tc>
                  <a:txBody>
                    <a:bodyPr/>
                    <a:lstStyle/>
                    <a:p>
                      <a:r>
                        <a:rPr lang="en-US" sz="1400" dirty="0" err="1"/>
                        <a:t>PWks</a:t>
                      </a:r>
                      <a:r>
                        <a:rPr lang="en-US" sz="1400" dirty="0"/>
                        <a:t>, </a:t>
                      </a:r>
                      <a:r>
                        <a:rPr lang="en-US" sz="1400" dirty="0" err="1"/>
                        <a:t>Cdev</a:t>
                      </a:r>
                      <a:r>
                        <a:rPr lang="en-US" sz="1400" dirty="0"/>
                        <a:t>, </a:t>
                      </a:r>
                      <a:r>
                        <a:rPr lang="en-US" sz="1400" dirty="0" err="1"/>
                        <a:t>Hist</a:t>
                      </a:r>
                      <a:r>
                        <a:rPr lang="en-US" sz="1400" dirty="0"/>
                        <a:t> </a:t>
                      </a:r>
                    </a:p>
                  </a:txBody>
                  <a:tcPr anchor="ctr"/>
                </a:tc>
                <a:tc>
                  <a:txBody>
                    <a:bodyPr/>
                    <a:lstStyle/>
                    <a:p>
                      <a:endParaRPr lang="en-US" sz="1400" dirty="0"/>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10 Trees/year,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 years, $150/per tree;</a:t>
                      </a:r>
                      <a:r>
                        <a:rPr lang="en-US" sz="1400" baseline="0" dirty="0"/>
                        <a:t> $4500 total</a:t>
                      </a:r>
                      <a:endParaRPr lang="en-US" sz="1400" dirty="0"/>
                    </a:p>
                    <a:p>
                      <a:pPr algn="ctr"/>
                      <a:endParaRPr lang="en-US" sz="1400" dirty="0"/>
                    </a:p>
                  </a:txBody>
                  <a:tcPr anchor="ctr"/>
                </a:tc>
                <a:tc hMerge="1">
                  <a:txBody>
                    <a:bodyPr/>
                    <a:lstStyle/>
                    <a:p>
                      <a:endParaRPr lang="en-US" dirty="0"/>
                    </a:p>
                  </a:txBody>
                  <a:tcPr/>
                </a:tc>
                <a:tc hMerge="1">
                  <a:txBody>
                    <a:bodyPr/>
                    <a:lstStyle/>
                    <a:p>
                      <a:endParaRPr lang="en-US" dirty="0"/>
                    </a:p>
                  </a:txBody>
                  <a:tcPr/>
                </a:tc>
                <a:tc>
                  <a:txBody>
                    <a:bodyPr/>
                    <a:lstStyle/>
                    <a:p>
                      <a:endParaRPr lang="en-US" sz="1400"/>
                    </a:p>
                  </a:txBody>
                  <a:tcPr anchor="ctr"/>
                </a:tc>
                <a:tc>
                  <a:txBody>
                    <a:bodyPr/>
                    <a:lstStyle/>
                    <a:p>
                      <a:r>
                        <a:rPr lang="en-US" sz="1400" dirty="0"/>
                        <a:t>Goals:</a:t>
                      </a:r>
                      <a:r>
                        <a:rPr lang="en-US" sz="1400" baseline="0" dirty="0"/>
                        <a:t> 1-3</a:t>
                      </a:r>
                    </a:p>
                    <a:p>
                      <a:r>
                        <a:rPr lang="en-US" sz="1400" baseline="0" dirty="0" err="1"/>
                        <a:t>Pols</a:t>
                      </a:r>
                      <a:r>
                        <a:rPr lang="en-US" sz="1400" baseline="0" dirty="0"/>
                        <a:t>: 3a, 4b</a:t>
                      </a:r>
                    </a:p>
                    <a:p>
                      <a:r>
                        <a:rPr lang="en-US" sz="1400" baseline="0" dirty="0"/>
                        <a:t>N/O: 13-15</a:t>
                      </a:r>
                      <a:endParaRPr lang="en-US" sz="1400" dirty="0"/>
                    </a:p>
                  </a:txBody>
                  <a:tcPr anchor="ctr"/>
                </a:tc>
                <a:extLst>
                  <a:ext uri="{0D108BD9-81ED-4DB2-BD59-A6C34878D82A}">
                    <a16:rowId xmlns:a16="http://schemas.microsoft.com/office/drawing/2014/main" val="10001"/>
                  </a:ext>
                </a:extLst>
              </a:tr>
              <a:tr h="370840">
                <a:tc>
                  <a:txBody>
                    <a:bodyPr/>
                    <a:lstStyle/>
                    <a:p>
                      <a:r>
                        <a:rPr lang="en-US" sz="1400" dirty="0"/>
                        <a:t>Construct New City Hall  (authority:</a:t>
                      </a:r>
                      <a:r>
                        <a:rPr lang="en-US" sz="1400" baseline="0" dirty="0"/>
                        <a:t> CIE / Impact Fee Program, adopted 04/05/2012)</a:t>
                      </a:r>
                      <a:endParaRPr lang="en-US" sz="1400" b="0" dirty="0"/>
                    </a:p>
                  </a:txBody>
                  <a:tcPr anchor="ctr"/>
                </a:tc>
                <a:tc>
                  <a:txBody>
                    <a:bodyPr/>
                    <a:lstStyle/>
                    <a:p>
                      <a:r>
                        <a:rPr lang="en-US" sz="1400" dirty="0"/>
                        <a:t>See below</a:t>
                      </a:r>
                      <a:endParaRPr lang="en-US" sz="1400" i="1" dirty="0"/>
                    </a:p>
                  </a:txBody>
                  <a:tcPr anchor="ctr"/>
                </a:tc>
                <a:tc gridSpan="5">
                  <a:txBody>
                    <a:bodyPr/>
                    <a:lstStyle/>
                    <a:p>
                      <a:pPr algn="ctr"/>
                      <a:r>
                        <a:rPr lang="en-US" sz="1400" dirty="0"/>
                        <a:t>Max = $1.55M</a:t>
                      </a:r>
                    </a:p>
                  </a:txBody>
                  <a:tcPr anchor="ct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rowSpan="6">
                  <a:txBody>
                    <a:bodyPr/>
                    <a:lstStyle/>
                    <a:p>
                      <a:r>
                        <a:rPr lang="en-US" sz="1400" dirty="0"/>
                        <a:t>Goals</a:t>
                      </a:r>
                      <a:r>
                        <a:rPr lang="en-US" sz="1400" baseline="0" dirty="0"/>
                        <a:t>: 5</a:t>
                      </a:r>
                    </a:p>
                    <a:p>
                      <a:r>
                        <a:rPr lang="en-US" sz="1400" baseline="0" dirty="0" err="1"/>
                        <a:t>Pols</a:t>
                      </a:r>
                      <a:r>
                        <a:rPr lang="en-US" sz="1400" baseline="0" dirty="0"/>
                        <a:t>: 3b-f, 8a-b</a:t>
                      </a:r>
                    </a:p>
                    <a:p>
                      <a:r>
                        <a:rPr lang="en-US" sz="1400" baseline="0" dirty="0"/>
                        <a:t>N/O: 4, 5-7, 16, 21</a:t>
                      </a:r>
                      <a:endParaRPr lang="en-US" sz="1400" dirty="0"/>
                    </a:p>
                  </a:txBody>
                  <a:tcPr anchor="ctr"/>
                </a:tc>
                <a:extLst>
                  <a:ext uri="{0D108BD9-81ED-4DB2-BD59-A6C34878D82A}">
                    <a16:rowId xmlns:a16="http://schemas.microsoft.com/office/drawing/2014/main" val="10002"/>
                  </a:ext>
                </a:extLst>
              </a:tr>
              <a:tr h="370840">
                <a:tc>
                  <a:txBody>
                    <a:bodyPr/>
                    <a:lstStyle/>
                    <a:p>
                      <a:pPr algn="r"/>
                      <a:r>
                        <a:rPr lang="en-US" sz="1400" dirty="0"/>
                        <a:t>Property</a:t>
                      </a:r>
                      <a:r>
                        <a:rPr lang="en-US" sz="1400" baseline="0" dirty="0"/>
                        <a:t> Acquisition</a:t>
                      </a:r>
                      <a:endParaRPr lang="en-US" sz="1400" b="1" i="1" dirty="0"/>
                    </a:p>
                  </a:txBody>
                  <a:tcPr anchor="ctr"/>
                </a:tc>
                <a:tc>
                  <a:txBody>
                    <a:bodyPr/>
                    <a:lstStyle/>
                    <a:p>
                      <a:r>
                        <a:rPr lang="en-US" sz="1400" dirty="0"/>
                        <a:t>Commission, Fin</a:t>
                      </a:r>
                    </a:p>
                  </a:txBody>
                  <a:tcPr anchor="ctr"/>
                </a:tc>
                <a:tc>
                  <a:txBody>
                    <a:bodyPr/>
                    <a:lstStyle/>
                    <a:p>
                      <a:r>
                        <a:rPr lang="en-US" sz="1400" dirty="0"/>
                        <a:t>$300</a:t>
                      </a:r>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pPr algn="r"/>
                      <a:r>
                        <a:rPr lang="en-US" sz="1400" dirty="0"/>
                        <a:t>Design</a:t>
                      </a:r>
                      <a:endParaRPr lang="en-US" sz="1400" b="1" i="1" dirty="0"/>
                    </a:p>
                  </a:txBody>
                  <a:tcPr anchor="ctr"/>
                </a:tc>
                <a:tc>
                  <a:txBody>
                    <a:bodyPr/>
                    <a:lstStyle/>
                    <a:p>
                      <a:r>
                        <a:rPr lang="en-US" sz="1400" dirty="0"/>
                        <a:t>Consultant TBD, </a:t>
                      </a:r>
                      <a:r>
                        <a:rPr lang="en-US" sz="1400" dirty="0" err="1"/>
                        <a:t>Cdev</a:t>
                      </a:r>
                      <a:r>
                        <a:rPr lang="en-US" sz="1400" dirty="0"/>
                        <a:t>, </a:t>
                      </a:r>
                      <a:r>
                        <a:rPr lang="en-US" sz="1400" dirty="0" err="1"/>
                        <a:t>Hist</a:t>
                      </a:r>
                      <a:endParaRPr lang="en-US" sz="1400" dirty="0"/>
                    </a:p>
                  </a:txBody>
                  <a:tcPr anchor="ctr"/>
                </a:tc>
                <a:tc gridSpan="2">
                  <a:txBody>
                    <a:bodyPr/>
                    <a:lstStyle/>
                    <a:p>
                      <a:pPr algn="ctr"/>
                      <a:r>
                        <a:rPr lang="en-US" sz="1400" dirty="0"/>
                        <a:t>~$100K</a:t>
                      </a:r>
                    </a:p>
                  </a:txBody>
                  <a:tcPr anchor="ctr"/>
                </a:tc>
                <a:tc hMerge="1">
                  <a:txBody>
                    <a:bodyPr/>
                    <a:lstStyle/>
                    <a:p>
                      <a:endParaRPr lang="en-US" sz="1400" dirty="0"/>
                    </a:p>
                  </a:txBody>
                  <a:tcP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pPr algn="r"/>
                      <a:r>
                        <a:rPr lang="en-US" sz="1400" dirty="0"/>
                        <a:t>Build</a:t>
                      </a:r>
                      <a:endParaRPr lang="en-US" sz="1400" b="1" i="1" dirty="0"/>
                    </a:p>
                  </a:txBody>
                  <a:tcPr anchor="ctr"/>
                </a:tc>
                <a:tc>
                  <a:txBody>
                    <a:bodyPr/>
                    <a:lstStyle/>
                    <a:p>
                      <a:r>
                        <a:rPr lang="en-US" sz="1400" dirty="0"/>
                        <a:t>Consultant TBD,</a:t>
                      </a:r>
                      <a:r>
                        <a:rPr lang="en-US" sz="1400" baseline="0" dirty="0"/>
                        <a:t> Wks, </a:t>
                      </a:r>
                      <a:r>
                        <a:rPr lang="en-US" sz="1400" baseline="0" dirty="0" err="1"/>
                        <a:t>Cdev</a:t>
                      </a:r>
                      <a:endParaRPr lang="en-US" sz="1400" dirty="0"/>
                    </a:p>
                  </a:txBody>
                  <a:tcPr anchor="ctr"/>
                </a:tc>
                <a:tc>
                  <a:txBody>
                    <a:bodyPr/>
                    <a:lstStyle/>
                    <a:p>
                      <a:endParaRPr lang="en-US" sz="1400" dirty="0"/>
                    </a:p>
                  </a:txBody>
                  <a:tcPr anchor="ctr"/>
                </a:tc>
                <a:tc>
                  <a:txBody>
                    <a:bodyPr/>
                    <a:lstStyle/>
                    <a:p>
                      <a:endParaRPr lang="en-US" sz="1400" dirty="0"/>
                    </a:p>
                  </a:txBody>
                  <a:tcPr anchor="ctr"/>
                </a:tc>
                <a:tc gridSpan="2">
                  <a:txBody>
                    <a:bodyPr/>
                    <a:lstStyle/>
                    <a:p>
                      <a:pPr algn="ctr"/>
                      <a:r>
                        <a:rPr lang="en-US" sz="1400" dirty="0"/>
                        <a:t>~$1.15M</a:t>
                      </a:r>
                    </a:p>
                  </a:txBody>
                  <a:tcPr anchor="ctr"/>
                </a:tc>
                <a:tc hMerge="1">
                  <a:txBody>
                    <a:bodyPr/>
                    <a:lstStyle/>
                    <a:p>
                      <a:endParaRPr lang="en-US" sz="1400" dirty="0"/>
                    </a:p>
                  </a:txBody>
                  <a:tcP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pPr algn="r"/>
                      <a:r>
                        <a:rPr lang="en-US" sz="1400" dirty="0"/>
                        <a:t>Buffer / Contingency</a:t>
                      </a:r>
                      <a:endParaRPr lang="en-US" sz="1400" b="0" i="1" dirty="0"/>
                    </a:p>
                  </a:txBody>
                  <a:tcPr anchor="ctr"/>
                </a:tc>
                <a:tc>
                  <a:txBody>
                    <a:bodyPr/>
                    <a:lstStyle/>
                    <a:p>
                      <a:r>
                        <a:rPr lang="en-US" sz="1400" dirty="0"/>
                        <a:t>As needed</a:t>
                      </a:r>
                      <a:endParaRPr lang="en-US" sz="1400" i="1"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pPr algn="ctr"/>
                      <a:r>
                        <a:rPr lang="en-US" sz="1400" dirty="0"/>
                        <a:t>X</a:t>
                      </a:r>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76200"/>
            <a:ext cx="8229600" cy="1477962"/>
          </a:xfrm>
        </p:spPr>
        <p:txBody>
          <a:bodyPr/>
          <a:lstStyle/>
          <a:p>
            <a:r>
              <a:rPr lang="en-US" sz="3600" b="1" dirty="0"/>
              <a:t>Community Work Program</a:t>
            </a:r>
            <a:br>
              <a:rPr lang="en-US" sz="2400" b="1" i="1" dirty="0"/>
            </a:br>
            <a:r>
              <a:rPr lang="en-US" sz="2400" b="1" i="1" dirty="0"/>
              <a:t>Report of Accomplishments</a:t>
            </a:r>
          </a:p>
        </p:txBody>
      </p:sp>
      <p:sp>
        <p:nvSpPr>
          <p:cNvPr id="109571" name="Rectangle 3"/>
          <p:cNvSpPr>
            <a:spLocks noGrp="1" noChangeArrowheads="1"/>
          </p:cNvSpPr>
          <p:nvPr>
            <p:ph sz="quarter" idx="1"/>
          </p:nvPr>
        </p:nvSpPr>
        <p:spPr>
          <a:xfrm>
            <a:off x="457200" y="1752600"/>
            <a:ext cx="8229600" cy="4221163"/>
          </a:xfrm>
          <a:noFill/>
          <a:ln/>
        </p:spPr>
        <p:txBody>
          <a:bodyPr/>
          <a:lstStyle/>
          <a:p>
            <a:pPr>
              <a:buFontTx/>
              <a:buNone/>
            </a:pPr>
            <a:endParaRPr lang="en-US" b="1" u="sng" dirty="0"/>
          </a:p>
          <a:p>
            <a:endParaRPr lang="en-US" dirty="0"/>
          </a:p>
          <a:p>
            <a:endParaRPr lang="en-US" dirty="0"/>
          </a:p>
        </p:txBody>
      </p:sp>
      <p:sp>
        <p:nvSpPr>
          <p:cNvPr id="109573" name="Rectangle 5"/>
          <p:cNvSpPr>
            <a:spLocks noChangeArrowheads="1"/>
          </p:cNvSpPr>
          <p:nvPr/>
        </p:nvSpPr>
        <p:spPr bwMode="auto">
          <a:xfrm>
            <a:off x="457200" y="1600200"/>
            <a:ext cx="8229600" cy="4095750"/>
          </a:xfrm>
          <a:prstGeom prst="rect">
            <a:avLst/>
          </a:prstGeom>
          <a:noFill/>
          <a:ln w="9525">
            <a:noFill/>
            <a:miter lim="800000"/>
            <a:headEnd/>
            <a:tailEnd/>
          </a:ln>
          <a:effectLst/>
        </p:spPr>
        <p:txBody>
          <a:bodyPr/>
          <a:lstStyle/>
          <a:p>
            <a:pPr marL="342900" indent="-342900" algn="l">
              <a:lnSpc>
                <a:spcPct val="90000"/>
              </a:lnSpc>
              <a:spcBef>
                <a:spcPct val="20000"/>
              </a:spcBef>
              <a:buFontTx/>
              <a:buChar char="•"/>
            </a:pPr>
            <a:endParaRPr lang="en-US" sz="500" b="1" u="sng" dirty="0"/>
          </a:p>
          <a:p>
            <a:pPr marL="342900" indent="-342900" algn="l">
              <a:lnSpc>
                <a:spcPct val="90000"/>
              </a:lnSpc>
              <a:spcBef>
                <a:spcPct val="20000"/>
              </a:spcBef>
              <a:buFontTx/>
              <a:buChar char="•"/>
            </a:pPr>
            <a:r>
              <a:rPr lang="en-US" sz="2000" b="1" dirty="0">
                <a:solidFill>
                  <a:schemeClr val="tx2"/>
                </a:solidFill>
              </a:rPr>
              <a:t>A Report on the status of all the projects that were included in the previous work program</a:t>
            </a:r>
            <a:endParaRPr lang="en-US" sz="500" b="1" dirty="0">
              <a:solidFill>
                <a:schemeClr val="tx2"/>
              </a:solidFill>
            </a:endParaRPr>
          </a:p>
          <a:p>
            <a:pPr marL="342900" indent="-342900" algn="l">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It looks just like an STWP.  Addition of columns for “Completed”, “In-Progress”, “Postponed”, “Not Accomplished/Cancelled” Try to use the standard terms:</a:t>
            </a:r>
          </a:p>
          <a:p>
            <a:pPr marL="800100" lvl="2" indent="-342900">
              <a:lnSpc>
                <a:spcPct val="90000"/>
              </a:lnSpc>
              <a:spcBef>
                <a:spcPct val="20000"/>
              </a:spcBef>
            </a:pPr>
            <a:r>
              <a:rPr lang="en-US" sz="1400" b="1" u="sng" dirty="0">
                <a:solidFill>
                  <a:schemeClr val="tx2"/>
                </a:solidFill>
              </a:rPr>
              <a:t>Completed</a:t>
            </a:r>
            <a:r>
              <a:rPr lang="en-US" sz="1400" b="1" dirty="0">
                <a:solidFill>
                  <a:schemeClr val="tx2"/>
                </a:solidFill>
              </a:rPr>
              <a:t> = the project is </a:t>
            </a:r>
            <a:r>
              <a:rPr lang="en-US" sz="1400" b="1" i="1" dirty="0">
                <a:solidFill>
                  <a:schemeClr val="tx2"/>
                </a:solidFill>
              </a:rPr>
              <a:t>finished</a:t>
            </a:r>
            <a:r>
              <a:rPr lang="en-US" sz="1400" b="1" dirty="0">
                <a:solidFill>
                  <a:schemeClr val="tx2"/>
                </a:solidFill>
              </a:rPr>
              <a:t>, the program is established</a:t>
            </a:r>
          </a:p>
          <a:p>
            <a:pPr marL="800100" lvl="2" indent="-342900">
              <a:lnSpc>
                <a:spcPct val="90000"/>
              </a:lnSpc>
              <a:spcBef>
                <a:spcPct val="20000"/>
              </a:spcBef>
            </a:pPr>
            <a:r>
              <a:rPr lang="en-US" sz="1400" b="1" u="sng" dirty="0">
                <a:solidFill>
                  <a:schemeClr val="tx2"/>
                </a:solidFill>
              </a:rPr>
              <a:t>Ongoing</a:t>
            </a:r>
            <a:r>
              <a:rPr lang="en-US" sz="1400" b="1" dirty="0">
                <a:solidFill>
                  <a:schemeClr val="tx2"/>
                </a:solidFill>
              </a:rPr>
              <a:t> = the project is </a:t>
            </a:r>
            <a:r>
              <a:rPr lang="en-US" sz="1400" b="1" i="1" dirty="0">
                <a:solidFill>
                  <a:schemeClr val="tx2"/>
                </a:solidFill>
              </a:rPr>
              <a:t>started</a:t>
            </a:r>
            <a:r>
              <a:rPr lang="en-US" sz="1400" b="1" dirty="0">
                <a:solidFill>
                  <a:schemeClr val="tx2"/>
                </a:solidFill>
              </a:rPr>
              <a:t>, work to complete it will continue</a:t>
            </a:r>
          </a:p>
          <a:p>
            <a:pPr marL="800100" lvl="2" indent="-342900">
              <a:lnSpc>
                <a:spcPct val="90000"/>
              </a:lnSpc>
              <a:spcBef>
                <a:spcPct val="20000"/>
              </a:spcBef>
            </a:pPr>
            <a:r>
              <a:rPr lang="en-US" sz="1400" b="1" u="sng" dirty="0">
                <a:solidFill>
                  <a:schemeClr val="tx2"/>
                </a:solidFill>
              </a:rPr>
              <a:t>Postponed</a:t>
            </a:r>
            <a:r>
              <a:rPr lang="en-US" sz="1400" b="1" dirty="0">
                <a:solidFill>
                  <a:schemeClr val="tx2"/>
                </a:solidFill>
              </a:rPr>
              <a:t> = work </a:t>
            </a:r>
            <a:r>
              <a:rPr lang="en-US" sz="1400" b="1" i="1" dirty="0">
                <a:solidFill>
                  <a:schemeClr val="tx2"/>
                </a:solidFill>
              </a:rPr>
              <a:t>did not start </a:t>
            </a:r>
            <a:r>
              <a:rPr lang="en-US" sz="1400" b="1" dirty="0">
                <a:solidFill>
                  <a:schemeClr val="tx2"/>
                </a:solidFill>
              </a:rPr>
              <a:t>at the expected time, </a:t>
            </a:r>
            <a:r>
              <a:rPr lang="en-US" sz="1400" b="1" i="1" dirty="0">
                <a:solidFill>
                  <a:schemeClr val="tx2"/>
                </a:solidFill>
              </a:rPr>
              <a:t>but will </a:t>
            </a:r>
            <a:r>
              <a:rPr lang="en-US" sz="1400" b="1" dirty="0">
                <a:solidFill>
                  <a:schemeClr val="tx2"/>
                </a:solidFill>
              </a:rPr>
              <a:t>in the future</a:t>
            </a:r>
          </a:p>
          <a:p>
            <a:pPr marL="800100" lvl="2" indent="-342900">
              <a:lnSpc>
                <a:spcPct val="90000"/>
              </a:lnSpc>
              <a:spcBef>
                <a:spcPct val="20000"/>
              </a:spcBef>
            </a:pPr>
            <a:r>
              <a:rPr lang="en-US" sz="1400" b="1" u="sng" dirty="0">
                <a:solidFill>
                  <a:schemeClr val="tx2"/>
                </a:solidFill>
              </a:rPr>
              <a:t>Not Accomplished </a:t>
            </a:r>
            <a:r>
              <a:rPr lang="en-US" sz="1400" b="1" dirty="0">
                <a:solidFill>
                  <a:schemeClr val="tx2"/>
                </a:solidFill>
              </a:rPr>
              <a:t>= </a:t>
            </a:r>
            <a:r>
              <a:rPr lang="en-US" sz="1400" b="1" i="1" dirty="0">
                <a:solidFill>
                  <a:schemeClr val="tx2"/>
                </a:solidFill>
              </a:rPr>
              <a:t>cancelled</a:t>
            </a:r>
            <a:r>
              <a:rPr lang="en-US" sz="1400" b="1" dirty="0">
                <a:solidFill>
                  <a:schemeClr val="tx2"/>
                </a:solidFill>
              </a:rPr>
              <a:t>, will not be carried forward</a:t>
            </a:r>
          </a:p>
          <a:p>
            <a:pPr marL="342900" indent="-342900">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Any item noted “Postponed/Cancelled” should include an explanation</a:t>
            </a:r>
          </a:p>
          <a:p>
            <a:pPr marL="342900" indent="-342900">
              <a:lnSpc>
                <a:spcPct val="90000"/>
              </a:lnSpc>
              <a:spcBef>
                <a:spcPct val="20000"/>
              </a:spcBef>
              <a:buFontTx/>
              <a:buChar char="•"/>
            </a:pPr>
            <a:endParaRPr lang="en-US" sz="500" b="1" dirty="0">
              <a:solidFill>
                <a:schemeClr val="tx2"/>
              </a:solidFill>
            </a:endParaRPr>
          </a:p>
          <a:p>
            <a:pPr marL="342900" indent="-342900" algn="l">
              <a:lnSpc>
                <a:spcPct val="90000"/>
              </a:lnSpc>
              <a:spcBef>
                <a:spcPct val="20000"/>
              </a:spcBef>
              <a:buFontTx/>
              <a:buChar char="•"/>
            </a:pPr>
            <a:r>
              <a:rPr lang="en-US" sz="2000" b="1" dirty="0">
                <a:solidFill>
                  <a:schemeClr val="tx2"/>
                </a:solidFill>
              </a:rPr>
              <a:t>Anything “In-Progress” or “Postponed” should also be carried over into the new Work Program.  Items postponed beyond five years are sometimes added in a new section for “Long-Term Projects”.</a:t>
            </a:r>
          </a:p>
          <a:p>
            <a:pPr marL="342900" indent="-342900" algn="l">
              <a:lnSpc>
                <a:spcPct val="90000"/>
              </a:lnSpc>
              <a:spcBef>
                <a:spcPct val="20000"/>
              </a:spcBef>
              <a:buFontTx/>
              <a:buChar char="•"/>
            </a:pPr>
            <a:endParaRPr lang="en-US" sz="800" b="1" dirty="0"/>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04800" y="2895600"/>
            <a:ext cx="8610600" cy="17526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cxnSp>
        <p:nvCxnSpPr>
          <p:cNvPr id="28" name="Straight Connector 27"/>
          <p:cNvCxnSpPr/>
          <p:nvPr/>
        </p:nvCxnSpPr>
        <p:spPr>
          <a:xfrm>
            <a:off x="1676400" y="3810000"/>
            <a:ext cx="676275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43" name="Straight Connector 42"/>
          <p:cNvCxnSpPr/>
          <p:nvPr/>
        </p:nvCxnSpPr>
        <p:spPr>
          <a:xfrm>
            <a:off x="1295400" y="2057400"/>
            <a:ext cx="4495800" cy="7620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2895600"/>
            <a:ext cx="5562600" cy="369888"/>
          </a:xfrm>
          <a:prstGeom prst="rect">
            <a:avLst/>
          </a:prstGeom>
          <a:noFill/>
        </p:spPr>
        <p:txBody>
          <a:bodyPr>
            <a:spAutoFit/>
          </a:bodyPr>
          <a:lstStyle/>
          <a:p>
            <a:pPr fontAlgn="auto">
              <a:spcBef>
                <a:spcPts val="0"/>
              </a:spcBef>
              <a:spcAft>
                <a:spcPts val="0"/>
              </a:spcAft>
              <a:defRPr/>
            </a:pPr>
            <a:r>
              <a:rPr lang="en-US" b="1" dirty="0">
                <a:solidFill>
                  <a:schemeClr val="accent2">
                    <a:lumMod val="75000"/>
                  </a:schemeClr>
                </a:solidFill>
                <a:latin typeface="+mn-lt"/>
              </a:rPr>
              <a:t>REQUIRED </a:t>
            </a:r>
            <a:r>
              <a:rPr lang="en-US" dirty="0">
                <a:solidFill>
                  <a:schemeClr val="accent2">
                    <a:lumMod val="75000"/>
                  </a:schemeClr>
                </a:solidFill>
                <a:latin typeface="+mn-lt"/>
              </a:rPr>
              <a:t>for some communities</a:t>
            </a:r>
          </a:p>
        </p:txBody>
      </p:sp>
      <p:sp>
        <p:nvSpPr>
          <p:cNvPr id="7" name="Oval 6"/>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9" name="Oval 8"/>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3124200" y="1947863"/>
            <a:ext cx="144780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sp>
        <p:nvSpPr>
          <p:cNvPr id="11" name="Oval 10"/>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sp>
        <p:nvSpPr>
          <p:cNvPr id="19" name="Oval 18"/>
          <p:cNvSpPr>
            <a:spLocks noChangeAspect="1"/>
          </p:cNvSpPr>
          <p:nvPr/>
        </p:nvSpPr>
        <p:spPr>
          <a:xfrm>
            <a:off x="453390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a:spLocks noChangeAspect="1"/>
          </p:cNvSpPr>
          <p:nvPr/>
        </p:nvSpPr>
        <p:spPr>
          <a:xfrm>
            <a:off x="7435850" y="3260725"/>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a:spLocks noChangeAspect="1"/>
          </p:cNvSpPr>
          <p:nvPr/>
        </p:nvSpPr>
        <p:spPr>
          <a:xfrm>
            <a:off x="1601788"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a:spLocks noChangeAspect="1"/>
          </p:cNvSpPr>
          <p:nvPr/>
        </p:nvSpPr>
        <p:spPr>
          <a:xfrm>
            <a:off x="3051175" y="3276600"/>
            <a:ext cx="1233488"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a:spLocks noChangeAspect="1"/>
          </p:cNvSpPr>
          <p:nvPr/>
        </p:nvSpPr>
        <p:spPr>
          <a:xfrm>
            <a:off x="598805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p:nvSpPr>
        <p:spPr bwMode="auto">
          <a:xfrm>
            <a:off x="3124200" y="3657600"/>
            <a:ext cx="1143000"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LAND USE</a:t>
            </a:r>
          </a:p>
        </p:txBody>
      </p:sp>
      <p:sp>
        <p:nvSpPr>
          <p:cNvPr id="33" name="TextBox 32"/>
          <p:cNvSpPr txBox="1"/>
          <p:nvPr/>
        </p:nvSpPr>
        <p:spPr bwMode="auto">
          <a:xfrm>
            <a:off x="7469188" y="3733800"/>
            <a:ext cx="1217612"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HOUSING</a:t>
            </a:r>
          </a:p>
        </p:txBody>
      </p:sp>
      <p:sp>
        <p:nvSpPr>
          <p:cNvPr id="46" name="TextBox 45"/>
          <p:cNvSpPr txBox="1"/>
          <p:nvPr/>
        </p:nvSpPr>
        <p:spPr bwMode="auto">
          <a:xfrm>
            <a:off x="4572000" y="3581400"/>
            <a:ext cx="1147763" cy="687388"/>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ECONOMIC DEVELOP-MENT</a:t>
            </a:r>
          </a:p>
        </p:txBody>
      </p:sp>
      <p:sp>
        <p:nvSpPr>
          <p:cNvPr id="48" name="TextBox 47"/>
          <p:cNvSpPr txBox="1"/>
          <p:nvPr/>
        </p:nvSpPr>
        <p:spPr bwMode="auto">
          <a:xfrm>
            <a:off x="1525588" y="3597275"/>
            <a:ext cx="1414462" cy="687388"/>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CAPITAL IMPROVEMENTS ELEMENT</a:t>
            </a:r>
          </a:p>
        </p:txBody>
      </p:sp>
      <p:sp>
        <p:nvSpPr>
          <p:cNvPr id="18" name="TextBox 17"/>
          <p:cNvSpPr txBox="1"/>
          <p:nvPr/>
        </p:nvSpPr>
        <p:spPr bwMode="auto">
          <a:xfrm>
            <a:off x="6064250" y="3673475"/>
            <a:ext cx="1147763" cy="48895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TRANSPOR-</a:t>
            </a:r>
          </a:p>
          <a:p>
            <a:pPr algn="ctr" fontAlgn="auto">
              <a:spcBef>
                <a:spcPts val="0"/>
              </a:spcBef>
              <a:spcAft>
                <a:spcPts val="0"/>
              </a:spcAft>
              <a:defRPr/>
            </a:pPr>
            <a:r>
              <a:rPr lang="en-US" sz="1300" b="1" dirty="0">
                <a:solidFill>
                  <a:schemeClr val="accent2">
                    <a:lumMod val="75000"/>
                  </a:schemeClr>
                </a:solidFill>
                <a:latin typeface="+mn-lt"/>
              </a:rPr>
              <a:t>TATION</a:t>
            </a:r>
          </a:p>
        </p:txBody>
      </p:sp>
      <p:cxnSp>
        <p:nvCxnSpPr>
          <p:cNvPr id="49" name="Straight Connector 48"/>
          <p:cNvCxnSpPr/>
          <p:nvPr/>
        </p:nvCxnSpPr>
        <p:spPr>
          <a:xfrm>
            <a:off x="3657600" y="3124200"/>
            <a:ext cx="914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72000" y="3124200"/>
            <a:ext cx="0" cy="609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295400" y="4495800"/>
            <a:ext cx="0" cy="91440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71600" y="5105400"/>
            <a:ext cx="6400800" cy="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578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HISTORIC &amp; CULTURAL RESOURCES</a:t>
            </a:r>
          </a:p>
        </p:txBody>
      </p:sp>
      <p:sp>
        <p:nvSpPr>
          <p:cNvPr id="53" name="TextBox 52"/>
          <p:cNvSpPr txBox="1"/>
          <p:nvPr/>
        </p:nvSpPr>
        <p:spPr>
          <a:xfrm>
            <a:off x="3810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TARGET AREAS</a:t>
            </a:r>
          </a:p>
        </p:txBody>
      </p:sp>
      <p:sp>
        <p:nvSpPr>
          <p:cNvPr id="54" name="TextBox 53"/>
          <p:cNvSpPr txBox="1"/>
          <p:nvPr/>
        </p:nvSpPr>
        <p:spPr>
          <a:xfrm>
            <a:off x="7696200" y="4800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5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NATURAL RESOURCES</a:t>
            </a:r>
          </a:p>
        </p:txBody>
      </p:sp>
      <p:sp>
        <p:nvSpPr>
          <p:cNvPr id="55" name="TextBox 54"/>
          <p:cNvSpPr txBox="1"/>
          <p:nvPr/>
        </p:nvSpPr>
        <p:spPr>
          <a:xfrm>
            <a:off x="28194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GREENSPACE</a:t>
            </a:r>
            <a:endParaRPr lang="en-US" sz="1300" b="1" dirty="0">
              <a:solidFill>
                <a:schemeClr val="tx1">
                  <a:lumMod val="65000"/>
                  <a:lumOff val="35000"/>
                </a:schemeClr>
              </a:solidFill>
              <a:latin typeface="+mn-lt"/>
            </a:endParaRPr>
          </a:p>
        </p:txBody>
      </p:sp>
      <p:sp>
        <p:nvSpPr>
          <p:cNvPr id="56" name="TextBox 55"/>
          <p:cNvSpPr txBox="1"/>
          <p:nvPr/>
        </p:nvSpPr>
        <p:spPr>
          <a:xfrm>
            <a:off x="16002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SOLID</a:t>
            </a:r>
            <a:r>
              <a:rPr lang="en-US" sz="1300" b="1" dirty="0">
                <a:solidFill>
                  <a:schemeClr val="tx1">
                    <a:lumMod val="65000"/>
                    <a:lumOff val="35000"/>
                  </a:schemeClr>
                </a:solidFill>
                <a:latin typeface="+mn-lt"/>
              </a:rPr>
              <a:t> </a:t>
            </a:r>
            <a:r>
              <a:rPr lang="en-US" sz="1100" b="1" dirty="0">
                <a:solidFill>
                  <a:schemeClr val="tx1">
                    <a:lumMod val="65000"/>
                    <a:lumOff val="35000"/>
                  </a:schemeClr>
                </a:solidFill>
                <a:latin typeface="+mn-lt"/>
              </a:rPr>
              <a:t>WASTE</a:t>
            </a:r>
            <a:endParaRPr lang="en-US" sz="1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MANAGE-MENT</a:t>
            </a:r>
            <a:endParaRPr lang="en-US" sz="1300" b="1" dirty="0">
              <a:solidFill>
                <a:schemeClr val="tx1">
                  <a:lumMod val="65000"/>
                  <a:lumOff val="35000"/>
                </a:schemeClr>
              </a:solidFill>
              <a:latin typeface="+mn-lt"/>
            </a:endParaRPr>
          </a:p>
        </p:txBody>
      </p:sp>
      <p:sp>
        <p:nvSpPr>
          <p:cNvPr id="57" name="TextBox 56"/>
          <p:cNvSpPr txBox="1"/>
          <p:nvPr/>
        </p:nvSpPr>
        <p:spPr>
          <a:xfrm>
            <a:off x="40386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COMMUNITY</a:t>
            </a:r>
          </a:p>
          <a:p>
            <a:pPr algn="ctr" fontAlgn="auto">
              <a:spcBef>
                <a:spcPts val="0"/>
              </a:spcBef>
              <a:spcAft>
                <a:spcPts val="0"/>
              </a:spcAft>
              <a:defRPr/>
            </a:pPr>
            <a:r>
              <a:rPr lang="en-US" sz="1100" b="1" dirty="0">
                <a:solidFill>
                  <a:schemeClr val="tx1">
                    <a:lumMod val="65000"/>
                    <a:lumOff val="35000"/>
                  </a:schemeClr>
                </a:solidFill>
                <a:latin typeface="+mn-lt"/>
              </a:rPr>
              <a:t>SUSTAIN-ABILITY</a:t>
            </a:r>
          </a:p>
        </p:txBody>
      </p:sp>
      <p:sp>
        <p:nvSpPr>
          <p:cNvPr id="59" name="TextBox 58"/>
          <p:cNvSpPr txBox="1"/>
          <p:nvPr/>
        </p:nvSpPr>
        <p:spPr>
          <a:xfrm>
            <a:off x="40386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EDUCATION</a:t>
            </a:r>
            <a:endParaRPr lang="en-US" sz="1300" b="1" dirty="0">
              <a:solidFill>
                <a:schemeClr val="tx1">
                  <a:lumMod val="65000"/>
                  <a:lumOff val="35000"/>
                </a:schemeClr>
              </a:solidFill>
              <a:latin typeface="+mn-lt"/>
            </a:endParaRPr>
          </a:p>
        </p:txBody>
      </p:sp>
      <p:sp>
        <p:nvSpPr>
          <p:cNvPr id="60" name="TextBox 59"/>
          <p:cNvSpPr txBox="1"/>
          <p:nvPr/>
        </p:nvSpPr>
        <p:spPr>
          <a:xfrm>
            <a:off x="3810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INTER-GOVERNMENT</a:t>
            </a:r>
          </a:p>
          <a:p>
            <a:pPr algn="ctr" fontAlgn="auto">
              <a:spcBef>
                <a:spcPts val="0"/>
              </a:spcBef>
              <a:spcAft>
                <a:spcPts val="0"/>
              </a:spcAft>
              <a:defRPr/>
            </a:pPr>
            <a:r>
              <a:rPr lang="en-US" sz="1100" b="1" dirty="0">
                <a:solidFill>
                  <a:schemeClr val="tx1">
                    <a:lumMod val="65000"/>
                    <a:lumOff val="35000"/>
                  </a:schemeClr>
                </a:solidFill>
                <a:latin typeface="+mn-lt"/>
              </a:rPr>
              <a:t>COORDINAT’N</a:t>
            </a:r>
          </a:p>
        </p:txBody>
      </p:sp>
      <p:sp>
        <p:nvSpPr>
          <p:cNvPr id="61" name="TextBox 60"/>
          <p:cNvSpPr txBox="1"/>
          <p:nvPr/>
        </p:nvSpPr>
        <p:spPr>
          <a:xfrm>
            <a:off x="64770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DISASTER RESILIENCE</a:t>
            </a:r>
            <a:endParaRPr lang="en-US" sz="600" b="1" dirty="0">
              <a:solidFill>
                <a:schemeClr val="tx1">
                  <a:lumMod val="65000"/>
                  <a:lumOff val="35000"/>
                </a:schemeClr>
              </a:solidFill>
              <a:latin typeface="+mn-lt"/>
            </a:endParaRPr>
          </a:p>
          <a:p>
            <a:pPr algn="ctr" fontAlgn="auto">
              <a:spcBef>
                <a:spcPts val="0"/>
              </a:spcBef>
              <a:spcAft>
                <a:spcPts val="0"/>
              </a:spcAft>
              <a:defRPr/>
            </a:pPr>
            <a:endParaRPr lang="en-US" sz="600" b="1" dirty="0">
              <a:solidFill>
                <a:schemeClr val="tx1">
                  <a:lumMod val="65000"/>
                  <a:lumOff val="35000"/>
                </a:schemeClr>
              </a:solidFill>
              <a:latin typeface="+mn-lt"/>
            </a:endParaRPr>
          </a:p>
        </p:txBody>
      </p:sp>
      <p:sp>
        <p:nvSpPr>
          <p:cNvPr id="64" name="TextBox 63"/>
          <p:cNvSpPr txBox="1"/>
          <p:nvPr/>
        </p:nvSpPr>
        <p:spPr>
          <a:xfrm>
            <a:off x="16002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PUBLIC SAFETY</a:t>
            </a:r>
          </a:p>
        </p:txBody>
      </p:sp>
      <p:sp>
        <p:nvSpPr>
          <p:cNvPr id="65" name="TextBox 64"/>
          <p:cNvSpPr txBox="1"/>
          <p:nvPr/>
        </p:nvSpPr>
        <p:spPr>
          <a:xfrm>
            <a:off x="28194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INFRA-STRUCTURE &amp; FACILITIES</a:t>
            </a:r>
          </a:p>
        </p:txBody>
      </p:sp>
      <p:sp>
        <p:nvSpPr>
          <p:cNvPr id="71" name="Rectangle 70"/>
          <p:cNvSpPr/>
          <p:nvPr/>
        </p:nvSpPr>
        <p:spPr>
          <a:xfrm>
            <a:off x="304800" y="3581400"/>
            <a:ext cx="1143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TextBox 65"/>
          <p:cNvSpPr txBox="1"/>
          <p:nvPr/>
        </p:nvSpPr>
        <p:spPr>
          <a:xfrm>
            <a:off x="64770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HUMAN SVCS</a:t>
            </a:r>
          </a:p>
        </p:txBody>
      </p:sp>
      <p:sp>
        <p:nvSpPr>
          <p:cNvPr id="67" name="TextBox 66"/>
          <p:cNvSpPr txBox="1"/>
          <p:nvPr/>
        </p:nvSpPr>
        <p:spPr>
          <a:xfrm>
            <a:off x="52578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RECREATION</a:t>
            </a:r>
          </a:p>
        </p:txBody>
      </p:sp>
      <p:sp>
        <p:nvSpPr>
          <p:cNvPr id="52" name="TextBox 51"/>
          <p:cNvSpPr txBox="1"/>
          <p:nvPr/>
        </p:nvSpPr>
        <p:spPr>
          <a:xfrm>
            <a:off x="228600" y="4038600"/>
            <a:ext cx="1828800" cy="646113"/>
          </a:xfrm>
          <a:prstGeom prst="rect">
            <a:avLst/>
          </a:prstGeom>
          <a:noFill/>
        </p:spPr>
        <p:txBody>
          <a:bodyPr>
            <a:spAutoFit/>
          </a:bodyPr>
          <a:lstStyle/>
          <a:p>
            <a:pPr fontAlgn="auto">
              <a:spcBef>
                <a:spcPts val="0"/>
              </a:spcBef>
              <a:spcAft>
                <a:spcPts val="0"/>
              </a:spcAft>
              <a:defRPr/>
            </a:pPr>
            <a:r>
              <a:rPr lang="en-US" b="1" dirty="0">
                <a:solidFill>
                  <a:schemeClr val="tx1">
                    <a:lumMod val="65000"/>
                    <a:lumOff val="35000"/>
                  </a:schemeClr>
                </a:solidFill>
                <a:latin typeface="+mn-lt"/>
              </a:rPr>
              <a:t>OPTIONAL</a:t>
            </a:r>
          </a:p>
          <a:p>
            <a:pPr fontAlgn="auto">
              <a:spcBef>
                <a:spcPts val="0"/>
              </a:spcBef>
              <a:spcAft>
                <a:spcPts val="0"/>
              </a:spcAft>
              <a:defRPr/>
            </a:pPr>
            <a:r>
              <a:rPr lang="en-US" dirty="0">
                <a:solidFill>
                  <a:schemeClr val="tx1">
                    <a:lumMod val="65000"/>
                    <a:lumOff val="35000"/>
                  </a:schemeClr>
                </a:solidFill>
                <a:latin typeface="+mn-lt"/>
              </a:rPr>
              <a:t>elements</a:t>
            </a:r>
          </a:p>
        </p:txBody>
      </p:sp>
      <p:sp>
        <p:nvSpPr>
          <p:cNvPr id="45" name="Rectangle 2"/>
          <p:cNvSpPr txBox="1">
            <a:spLocks noChangeArrowheads="1"/>
          </p:cNvSpPr>
          <p:nvPr/>
        </p:nvSpPr>
        <p:spPr>
          <a:xfrm>
            <a:off x="533400" y="533399"/>
            <a:ext cx="7848600" cy="1066801"/>
          </a:xfrm>
          <a:prstGeom prst="rect">
            <a:avLst/>
          </a:prstGeom>
        </p:spPr>
        <p:txBody>
          <a:bodyPr anchor="ctr">
            <a:normAutofit/>
          </a:bodyPr>
          <a:lstStyle/>
          <a:p>
            <a:pPr fontAlgn="auto">
              <a:spcAft>
                <a:spcPts val="0"/>
              </a:spcAft>
              <a:defRPr/>
            </a:pPr>
            <a:r>
              <a:rPr lang="en-US" sz="3600" b="1" dirty="0">
                <a:solidFill>
                  <a:schemeClr val="tx2"/>
                </a:solidFill>
                <a:latin typeface="+mj-lt"/>
                <a:ea typeface="+mj-ea"/>
                <a:cs typeface="+mj-cs"/>
              </a:rPr>
              <a:t>Menu of Plan Elements</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1219200" y="3581400"/>
            <a:ext cx="7010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5800" y="2281237"/>
            <a:ext cx="5562600" cy="461963"/>
          </a:xfrm>
          <a:prstGeom prst="rect">
            <a:avLst/>
          </a:prstGeom>
          <a:noFill/>
        </p:spPr>
        <p:txBody>
          <a:bodyPr>
            <a:spAutoFit/>
          </a:bodyPr>
          <a:lstStyle/>
          <a:p>
            <a:pPr fontAlgn="auto">
              <a:spcBef>
                <a:spcPts val="0"/>
              </a:spcBef>
              <a:spcAft>
                <a:spcPts val="0"/>
              </a:spcAft>
              <a:defRPr/>
            </a:pPr>
            <a:r>
              <a:rPr lang="en-US" sz="2400" b="1" dirty="0">
                <a:solidFill>
                  <a:schemeClr val="accent2">
                    <a:lumMod val="75000"/>
                  </a:schemeClr>
                </a:solidFill>
                <a:latin typeface="+mn-lt"/>
              </a:rPr>
              <a:t>REQUIRED </a:t>
            </a:r>
            <a:r>
              <a:rPr lang="en-US" sz="2400" dirty="0">
                <a:solidFill>
                  <a:schemeClr val="accent2">
                    <a:lumMod val="75000"/>
                  </a:schemeClr>
                </a:solidFill>
                <a:latin typeface="+mn-lt"/>
              </a:rPr>
              <a:t>for some communities</a:t>
            </a:r>
          </a:p>
        </p:txBody>
      </p:sp>
      <p:cxnSp>
        <p:nvCxnSpPr>
          <p:cNvPr id="52" name="Straight Connector 51"/>
          <p:cNvCxnSpPr/>
          <p:nvPr/>
        </p:nvCxnSpPr>
        <p:spPr>
          <a:xfrm>
            <a:off x="4724400" y="2514600"/>
            <a:ext cx="838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62600" y="2590800"/>
            <a:ext cx="0" cy="990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60" name="Oval 59"/>
          <p:cNvSpPr>
            <a:spLocks noChangeAspect="1"/>
          </p:cNvSpPr>
          <p:nvPr/>
        </p:nvSpPr>
        <p:spPr>
          <a:xfrm>
            <a:off x="152400" y="28194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schemeClr val="accent2">
                  <a:lumMod val="75000"/>
                </a:schemeClr>
              </a:solidFill>
            </a:endParaRPr>
          </a:p>
        </p:txBody>
      </p:sp>
      <p:sp>
        <p:nvSpPr>
          <p:cNvPr id="61" name="Oval 60"/>
          <p:cNvSpPr>
            <a:spLocks noChangeAspect="1"/>
          </p:cNvSpPr>
          <p:nvPr/>
        </p:nvSpPr>
        <p:spPr>
          <a:xfrm>
            <a:off x="1981200" y="28194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a:spLocks noChangeAspect="1"/>
          </p:cNvSpPr>
          <p:nvPr/>
        </p:nvSpPr>
        <p:spPr>
          <a:xfrm>
            <a:off x="3810000" y="28194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a:spLocks noChangeAspect="1"/>
          </p:cNvSpPr>
          <p:nvPr/>
        </p:nvSpPr>
        <p:spPr>
          <a:xfrm>
            <a:off x="5638800" y="28194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1219200" y="1371600"/>
            <a:ext cx="7924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a:spLocks noChangeAspect="1"/>
          </p:cNvSpPr>
          <p:nvPr/>
        </p:nvSpPr>
        <p:spPr>
          <a:xfrm>
            <a:off x="7467600" y="28194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28"/>
          <p:cNvSpPr txBox="1"/>
          <p:nvPr/>
        </p:nvSpPr>
        <p:spPr>
          <a:xfrm>
            <a:off x="0" y="3067050"/>
            <a:ext cx="1905000" cy="1200150"/>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CAPITAL  IMPROVEMENTS ELEMENT</a:t>
            </a:r>
          </a:p>
          <a:p>
            <a:pPr algn="ctr" fontAlgn="auto">
              <a:spcBef>
                <a:spcPts val="0"/>
              </a:spcBef>
              <a:spcAft>
                <a:spcPts val="0"/>
              </a:spcAft>
              <a:defRPr/>
            </a:pPr>
            <a:endParaRPr lang="en-US" dirty="0">
              <a:latin typeface="+mn-lt"/>
            </a:endParaRPr>
          </a:p>
        </p:txBody>
      </p:sp>
      <p:sp>
        <p:nvSpPr>
          <p:cNvPr id="30" name="TextBox 29"/>
          <p:cNvSpPr txBox="1"/>
          <p:nvPr/>
        </p:nvSpPr>
        <p:spPr>
          <a:xfrm>
            <a:off x="3733800" y="3276600"/>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ECONOMIC DEVELOPMENT</a:t>
            </a:r>
          </a:p>
          <a:p>
            <a:pPr algn="ctr" fontAlgn="auto">
              <a:spcBef>
                <a:spcPts val="0"/>
              </a:spcBef>
              <a:spcAft>
                <a:spcPts val="0"/>
              </a:spcAft>
              <a:defRPr/>
            </a:pPr>
            <a:endParaRPr lang="en-US" dirty="0">
              <a:latin typeface="+mn-lt"/>
            </a:endParaRPr>
          </a:p>
        </p:txBody>
      </p:sp>
      <p:sp>
        <p:nvSpPr>
          <p:cNvPr id="31" name="TextBox 30"/>
          <p:cNvSpPr txBox="1"/>
          <p:nvPr/>
        </p:nvSpPr>
        <p:spPr>
          <a:xfrm>
            <a:off x="1828800" y="3267075"/>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LAND</a:t>
            </a:r>
          </a:p>
          <a:p>
            <a:pPr algn="ctr" fontAlgn="auto">
              <a:spcBef>
                <a:spcPts val="0"/>
              </a:spcBef>
              <a:spcAft>
                <a:spcPts val="0"/>
              </a:spcAft>
              <a:defRPr/>
            </a:pPr>
            <a:r>
              <a:rPr lang="en-US" b="1" dirty="0">
                <a:solidFill>
                  <a:schemeClr val="accent2">
                    <a:lumMod val="75000"/>
                  </a:schemeClr>
                </a:solidFill>
                <a:latin typeface="+mn-lt"/>
              </a:rPr>
              <a:t>USE</a:t>
            </a:r>
          </a:p>
          <a:p>
            <a:pPr algn="ctr" fontAlgn="auto">
              <a:spcBef>
                <a:spcPts val="0"/>
              </a:spcBef>
              <a:spcAft>
                <a:spcPts val="0"/>
              </a:spcAft>
              <a:defRPr/>
            </a:pPr>
            <a:endParaRPr lang="en-US" dirty="0">
              <a:latin typeface="+mn-lt"/>
            </a:endParaRPr>
          </a:p>
        </p:txBody>
      </p:sp>
      <p:sp>
        <p:nvSpPr>
          <p:cNvPr id="32" name="TextBox 31"/>
          <p:cNvSpPr txBox="1"/>
          <p:nvPr/>
        </p:nvSpPr>
        <p:spPr>
          <a:xfrm>
            <a:off x="5562600" y="3276600"/>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TRANSPORT-ATION</a:t>
            </a:r>
          </a:p>
          <a:p>
            <a:pPr algn="ctr" fontAlgn="auto">
              <a:spcBef>
                <a:spcPts val="0"/>
              </a:spcBef>
              <a:spcAft>
                <a:spcPts val="0"/>
              </a:spcAft>
              <a:defRPr/>
            </a:pPr>
            <a:endParaRPr lang="en-US" dirty="0">
              <a:latin typeface="+mn-lt"/>
            </a:endParaRPr>
          </a:p>
        </p:txBody>
      </p:sp>
      <p:sp>
        <p:nvSpPr>
          <p:cNvPr id="35" name="TextBox 34"/>
          <p:cNvSpPr txBox="1"/>
          <p:nvPr/>
        </p:nvSpPr>
        <p:spPr>
          <a:xfrm>
            <a:off x="7391400" y="3276600"/>
            <a:ext cx="1905000" cy="646113"/>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HOUSING</a:t>
            </a:r>
          </a:p>
          <a:p>
            <a:pPr algn="ctr" fontAlgn="auto">
              <a:spcBef>
                <a:spcPts val="0"/>
              </a:spcBef>
              <a:spcAft>
                <a:spcPts val="0"/>
              </a:spcAft>
              <a:defRPr/>
            </a:pPr>
            <a:endParaRPr lang="en-US" dirty="0">
              <a:latin typeface="+mn-lt"/>
            </a:endParaRPr>
          </a:p>
        </p:txBody>
      </p:sp>
      <p:sp>
        <p:nvSpPr>
          <p:cNvPr id="18" name="Rectangle 2"/>
          <p:cNvSpPr txBox="1">
            <a:spLocks noChangeArrowheads="1"/>
          </p:cNvSpPr>
          <p:nvPr/>
        </p:nvSpPr>
        <p:spPr>
          <a:xfrm>
            <a:off x="533400" y="46037"/>
            <a:ext cx="7848600" cy="2011363"/>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81000" y="3276600"/>
            <a:ext cx="7924800" cy="1569660"/>
          </a:xfrm>
          <a:prstGeom prst="rect">
            <a:avLst/>
          </a:prstGeom>
          <a:noFill/>
        </p:spPr>
        <p:txBody>
          <a:bodyPr wrap="square">
            <a:spAutoFit/>
          </a:bodyPr>
          <a:lstStyle/>
          <a:p>
            <a:pPr fontAlgn="auto">
              <a:spcBef>
                <a:spcPts val="0"/>
              </a:spcBef>
              <a:spcAft>
                <a:spcPts val="0"/>
              </a:spcAft>
              <a:buFont typeface="Arial" pitchFamily="34" charset="0"/>
              <a:buChar char="•"/>
              <a:defRPr/>
            </a:pPr>
            <a:r>
              <a:rPr lang="en-US" sz="2400" b="1" i="1" dirty="0">
                <a:solidFill>
                  <a:schemeClr val="accent1">
                    <a:lumMod val="75000"/>
                  </a:schemeClr>
                </a:solidFill>
                <a:latin typeface="+mn-lt"/>
              </a:rPr>
              <a:t>REQUIRED  </a:t>
            </a:r>
            <a:r>
              <a:rPr lang="en-US" sz="2400" b="1" i="1" dirty="0">
                <a:solidFill>
                  <a:schemeClr val="accent1">
                    <a:lumMod val="75000"/>
                  </a:schemeClr>
                </a:solidFill>
              </a:rPr>
              <a:t>FOR SOME:  </a:t>
            </a:r>
            <a:r>
              <a:rPr lang="en-US" sz="2400" i="1" dirty="0">
                <a:solidFill>
                  <a:schemeClr val="accent1">
                    <a:lumMod val="75000"/>
                  </a:schemeClr>
                </a:solidFill>
                <a:latin typeface="+mn-lt"/>
              </a:rPr>
              <a:t>communities charging impact fees</a:t>
            </a:r>
          </a:p>
          <a:p>
            <a:pPr fontAlgn="auto">
              <a:spcBef>
                <a:spcPts val="0"/>
              </a:spcBef>
              <a:spcAft>
                <a:spcPts val="0"/>
              </a:spcAft>
              <a:buFont typeface="Arial" pitchFamily="34" charset="0"/>
              <a:buChar char="•"/>
              <a:defRPr/>
            </a:pPr>
            <a:endParaRPr lang="en-US" sz="2400" i="1" dirty="0">
              <a:solidFill>
                <a:schemeClr val="accent1">
                  <a:lumMod val="75000"/>
                </a:schemeClr>
              </a:solidFill>
              <a:latin typeface="+mn-lt"/>
            </a:endParaRPr>
          </a:p>
          <a:p>
            <a:pPr fontAlgn="auto">
              <a:spcBef>
                <a:spcPts val="0"/>
              </a:spcBef>
              <a:spcAft>
                <a:spcPts val="0"/>
              </a:spcAft>
              <a:buFont typeface="Arial" pitchFamily="34" charset="0"/>
              <a:buChar char="•"/>
              <a:defRPr/>
            </a:pPr>
            <a:r>
              <a:rPr lang="en-US" sz="2400" i="1" dirty="0">
                <a:solidFill>
                  <a:schemeClr val="accent1">
                    <a:lumMod val="75000"/>
                  </a:schemeClr>
                </a:solidFill>
              </a:rPr>
              <a:t>Updates required annually.  SEPARATE RULES provide more detailed guidance.</a:t>
            </a:r>
            <a:endParaRPr lang="en-US" sz="2400" i="1" dirty="0">
              <a:solidFill>
                <a:schemeClr val="accent1">
                  <a:lumMod val="75000"/>
                </a:schemeClr>
              </a:solidFill>
              <a:latin typeface="+mn-lt"/>
            </a:endParaRPr>
          </a:p>
        </p:txBody>
      </p:sp>
      <p:sp>
        <p:nvSpPr>
          <p:cNvPr id="19" name="Rectangle 2"/>
          <p:cNvSpPr txBox="1">
            <a:spLocks noChangeArrowheads="1"/>
          </p:cNvSpPr>
          <p:nvPr/>
        </p:nvSpPr>
        <p:spPr>
          <a:xfrm>
            <a:off x="381000" y="0"/>
            <a:ext cx="7848600" cy="2011363"/>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cxnSp>
        <p:nvCxnSpPr>
          <p:cNvPr id="14" name="Straight Connector 13"/>
          <p:cNvCxnSpPr/>
          <p:nvPr/>
        </p:nvCxnSpPr>
        <p:spPr>
          <a:xfrm>
            <a:off x="1066800" y="2542698"/>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 y="1894998"/>
            <a:ext cx="2781300" cy="276999"/>
          </a:xfrm>
          <a:prstGeom prst="rect">
            <a:avLst/>
          </a:prstGeom>
          <a:noFill/>
        </p:spPr>
        <p:txBody>
          <a:bodyPr>
            <a:spAutoFit/>
          </a:bodyPr>
          <a:lstStyle/>
          <a:p>
            <a:pPr fontAlgn="auto">
              <a:spcBef>
                <a:spcPts val="0"/>
              </a:spcBef>
              <a:spcAft>
                <a:spcPts val="0"/>
              </a:spcAft>
              <a:defRPr/>
            </a:pPr>
            <a:r>
              <a:rPr lang="en-US" sz="1200" b="1" dirty="0">
                <a:solidFill>
                  <a:schemeClr val="accent2">
                    <a:lumMod val="75000"/>
                  </a:schemeClr>
                </a:solidFill>
                <a:latin typeface="+mn-lt"/>
              </a:rPr>
              <a:t>REQUIRED </a:t>
            </a:r>
            <a:r>
              <a:rPr lang="en-US" sz="1200" dirty="0">
                <a:solidFill>
                  <a:schemeClr val="accent2">
                    <a:lumMod val="75000"/>
                  </a:schemeClr>
                </a:solidFill>
                <a:latin typeface="+mn-lt"/>
              </a:rPr>
              <a:t>for qualifying communities</a:t>
            </a:r>
          </a:p>
        </p:txBody>
      </p:sp>
      <p:cxnSp>
        <p:nvCxnSpPr>
          <p:cNvPr id="16" name="Straight Connector 15"/>
          <p:cNvCxnSpPr/>
          <p:nvPr/>
        </p:nvCxnSpPr>
        <p:spPr>
          <a:xfrm>
            <a:off x="3086100" y="2009298"/>
            <a:ext cx="152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0" y="2047398"/>
            <a:ext cx="0" cy="4953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533400" y="2161698"/>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b="1" dirty="0">
              <a:solidFill>
                <a:schemeClr val="accent2">
                  <a:lumMod val="75000"/>
                </a:schemeClr>
              </a:solidFill>
            </a:endParaRPr>
          </a:p>
        </p:txBody>
      </p:sp>
      <p:sp>
        <p:nvSpPr>
          <p:cNvPr id="20" name="Oval 19"/>
          <p:cNvSpPr>
            <a:spLocks noChangeAspect="1"/>
          </p:cNvSpPr>
          <p:nvPr/>
        </p:nvSpPr>
        <p:spPr>
          <a:xfrm>
            <a:off x="1447800" y="2161698"/>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21" name="Oval 20"/>
          <p:cNvSpPr>
            <a:spLocks noChangeAspect="1"/>
          </p:cNvSpPr>
          <p:nvPr/>
        </p:nvSpPr>
        <p:spPr>
          <a:xfrm>
            <a:off x="2362200" y="2161698"/>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22" name="Oval 21"/>
          <p:cNvSpPr>
            <a:spLocks noChangeAspect="1"/>
          </p:cNvSpPr>
          <p:nvPr/>
        </p:nvSpPr>
        <p:spPr>
          <a:xfrm>
            <a:off x="3276600" y="2161698"/>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23" name="Oval 22"/>
          <p:cNvSpPr>
            <a:spLocks noChangeAspect="1"/>
          </p:cNvSpPr>
          <p:nvPr/>
        </p:nvSpPr>
        <p:spPr>
          <a:xfrm>
            <a:off x="4191000" y="2161698"/>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p>
        </p:txBody>
      </p:sp>
      <p:sp>
        <p:nvSpPr>
          <p:cNvPr id="24" name="TextBox 23"/>
          <p:cNvSpPr txBox="1"/>
          <p:nvPr/>
        </p:nvSpPr>
        <p:spPr>
          <a:xfrm>
            <a:off x="2324100" y="2385536"/>
            <a:ext cx="952500" cy="738664"/>
          </a:xfrm>
          <a:prstGeom prst="rect">
            <a:avLst/>
          </a:prstGeom>
          <a:noFill/>
        </p:spPr>
        <p:txBody>
          <a:bodyPr>
            <a:spAutoFit/>
          </a:bodyPr>
          <a:lstStyle/>
          <a:p>
            <a:pPr algn="ctr" fontAlgn="auto">
              <a:spcBef>
                <a:spcPts val="0"/>
              </a:spcBef>
              <a:spcAft>
                <a:spcPts val="0"/>
              </a:spcAft>
              <a:defRPr/>
            </a:pPr>
            <a:r>
              <a:rPr lang="en-US" sz="1050" b="1" dirty="0">
                <a:solidFill>
                  <a:schemeClr val="accent2">
                    <a:lumMod val="75000"/>
                  </a:schemeClr>
                </a:solidFill>
                <a:latin typeface="+mn-lt"/>
              </a:rPr>
              <a:t>ECONOMIC DEVELOPMENT</a:t>
            </a:r>
          </a:p>
          <a:p>
            <a:pPr algn="ctr" fontAlgn="auto">
              <a:spcBef>
                <a:spcPts val="0"/>
              </a:spcBef>
              <a:spcAft>
                <a:spcPts val="0"/>
              </a:spcAft>
              <a:defRPr/>
            </a:pPr>
            <a:endParaRPr lang="en-US" sz="1050" dirty="0">
              <a:latin typeface="+mn-lt"/>
            </a:endParaRPr>
          </a:p>
        </p:txBody>
      </p:sp>
      <p:sp>
        <p:nvSpPr>
          <p:cNvPr id="25" name="TextBox 24"/>
          <p:cNvSpPr txBox="1"/>
          <p:nvPr/>
        </p:nvSpPr>
        <p:spPr>
          <a:xfrm>
            <a:off x="1371600" y="2385536"/>
            <a:ext cx="952500" cy="577081"/>
          </a:xfrm>
          <a:prstGeom prst="rect">
            <a:avLst/>
          </a:prstGeom>
          <a:noFill/>
        </p:spPr>
        <p:txBody>
          <a:bodyPr>
            <a:spAutoFit/>
          </a:bodyPr>
          <a:lstStyle/>
          <a:p>
            <a:pPr algn="ctr" fontAlgn="auto">
              <a:spcBef>
                <a:spcPts val="0"/>
              </a:spcBef>
              <a:spcAft>
                <a:spcPts val="0"/>
              </a:spcAft>
              <a:defRPr/>
            </a:pPr>
            <a:r>
              <a:rPr lang="en-US" sz="1050" b="1" dirty="0">
                <a:solidFill>
                  <a:schemeClr val="accent2">
                    <a:lumMod val="75000"/>
                  </a:schemeClr>
                </a:solidFill>
                <a:latin typeface="+mn-lt"/>
              </a:rPr>
              <a:t>LAND</a:t>
            </a:r>
          </a:p>
          <a:p>
            <a:pPr algn="ctr" fontAlgn="auto">
              <a:spcBef>
                <a:spcPts val="0"/>
              </a:spcBef>
              <a:spcAft>
                <a:spcPts val="0"/>
              </a:spcAft>
              <a:defRPr/>
            </a:pPr>
            <a:r>
              <a:rPr lang="en-US" sz="1050" b="1" dirty="0">
                <a:solidFill>
                  <a:schemeClr val="accent2">
                    <a:lumMod val="75000"/>
                  </a:schemeClr>
                </a:solidFill>
                <a:latin typeface="+mn-lt"/>
              </a:rPr>
              <a:t>USE</a:t>
            </a:r>
          </a:p>
          <a:p>
            <a:pPr algn="ctr" fontAlgn="auto">
              <a:spcBef>
                <a:spcPts val="0"/>
              </a:spcBef>
              <a:spcAft>
                <a:spcPts val="0"/>
              </a:spcAft>
              <a:defRPr/>
            </a:pPr>
            <a:endParaRPr lang="en-US" sz="1050" dirty="0">
              <a:latin typeface="+mn-lt"/>
            </a:endParaRPr>
          </a:p>
        </p:txBody>
      </p:sp>
      <p:sp>
        <p:nvSpPr>
          <p:cNvPr id="26" name="TextBox 25"/>
          <p:cNvSpPr txBox="1"/>
          <p:nvPr/>
        </p:nvSpPr>
        <p:spPr>
          <a:xfrm>
            <a:off x="3238500" y="2390298"/>
            <a:ext cx="952500" cy="577081"/>
          </a:xfrm>
          <a:prstGeom prst="rect">
            <a:avLst/>
          </a:prstGeom>
          <a:noFill/>
        </p:spPr>
        <p:txBody>
          <a:bodyPr>
            <a:spAutoFit/>
          </a:bodyPr>
          <a:lstStyle/>
          <a:p>
            <a:pPr algn="ctr" fontAlgn="auto">
              <a:spcBef>
                <a:spcPts val="0"/>
              </a:spcBef>
              <a:spcAft>
                <a:spcPts val="0"/>
              </a:spcAft>
              <a:defRPr/>
            </a:pPr>
            <a:r>
              <a:rPr lang="en-US" sz="1050" b="1" dirty="0">
                <a:solidFill>
                  <a:schemeClr val="accent2">
                    <a:lumMod val="75000"/>
                  </a:schemeClr>
                </a:solidFill>
                <a:latin typeface="+mn-lt"/>
              </a:rPr>
              <a:t>TRANSPORT-ATION</a:t>
            </a:r>
          </a:p>
          <a:p>
            <a:pPr algn="ctr" fontAlgn="auto">
              <a:spcBef>
                <a:spcPts val="0"/>
              </a:spcBef>
              <a:spcAft>
                <a:spcPts val="0"/>
              </a:spcAft>
              <a:defRPr/>
            </a:pPr>
            <a:endParaRPr lang="en-US" sz="1050" dirty="0">
              <a:latin typeface="+mn-lt"/>
            </a:endParaRPr>
          </a:p>
        </p:txBody>
      </p:sp>
      <p:sp>
        <p:nvSpPr>
          <p:cNvPr id="27" name="TextBox 26"/>
          <p:cNvSpPr txBox="1"/>
          <p:nvPr/>
        </p:nvSpPr>
        <p:spPr>
          <a:xfrm>
            <a:off x="4152900" y="2390298"/>
            <a:ext cx="952500" cy="430887"/>
          </a:xfrm>
          <a:prstGeom prst="rect">
            <a:avLst/>
          </a:prstGeom>
          <a:noFill/>
        </p:spPr>
        <p:txBody>
          <a:bodyPr>
            <a:spAutoFit/>
          </a:bodyPr>
          <a:lstStyle/>
          <a:p>
            <a:pPr algn="ctr" fontAlgn="auto">
              <a:spcBef>
                <a:spcPts val="0"/>
              </a:spcBef>
              <a:spcAft>
                <a:spcPts val="0"/>
              </a:spcAft>
              <a:defRPr/>
            </a:pPr>
            <a:r>
              <a:rPr lang="en-US" sz="1050" b="1" dirty="0">
                <a:solidFill>
                  <a:schemeClr val="accent2">
                    <a:lumMod val="75000"/>
                  </a:schemeClr>
                </a:solidFill>
                <a:latin typeface="+mn-lt"/>
              </a:rPr>
              <a:t>HOUSING</a:t>
            </a:r>
          </a:p>
          <a:p>
            <a:pPr algn="ctr" fontAlgn="auto">
              <a:spcBef>
                <a:spcPts val="0"/>
              </a:spcBef>
              <a:spcAft>
                <a:spcPts val="0"/>
              </a:spcAft>
              <a:defRPr/>
            </a:pPr>
            <a:endParaRPr lang="en-US" sz="1050" dirty="0">
              <a:latin typeface="+mn-lt"/>
            </a:endParaRPr>
          </a:p>
        </p:txBody>
      </p:sp>
      <p:sp>
        <p:nvSpPr>
          <p:cNvPr id="29" name="TextBox 28"/>
          <p:cNvSpPr txBox="1"/>
          <p:nvPr/>
        </p:nvSpPr>
        <p:spPr>
          <a:xfrm>
            <a:off x="647700" y="1913869"/>
            <a:ext cx="24765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CAPITAL IMPROVEMENTS ELEMENT</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a:xfrm>
            <a:off x="-1219200" y="533401"/>
            <a:ext cx="7848600" cy="1066800"/>
          </a:xfrm>
          <a:prstGeom prst="rect">
            <a:avLst/>
          </a:prstGeom>
        </p:spPr>
        <p:txBody>
          <a:bodyPr anchor="ctr">
            <a:normAutofit/>
          </a:bodyPr>
          <a:lstStyle/>
          <a:p>
            <a:pPr algn="ctr" fontAlgn="auto">
              <a:spcAft>
                <a:spcPts val="0"/>
              </a:spcAft>
              <a:defRPr/>
            </a:pPr>
            <a:r>
              <a:rPr lang="en-US" sz="3600" b="1" dirty="0">
                <a:solidFill>
                  <a:srgbClr val="8A7967"/>
                </a:solidFill>
              </a:rPr>
              <a:t>Standards &amp; Examples</a:t>
            </a:r>
          </a:p>
        </p:txBody>
      </p:sp>
      <p:sp>
        <p:nvSpPr>
          <p:cNvPr id="20" name="TextBox 27"/>
          <p:cNvSpPr txBox="1">
            <a:spLocks noChangeArrowheads="1"/>
          </p:cNvSpPr>
          <p:nvPr/>
        </p:nvSpPr>
        <p:spPr bwMode="auto">
          <a:xfrm>
            <a:off x="381000" y="3352800"/>
            <a:ext cx="7848600" cy="2585323"/>
          </a:xfrm>
          <a:prstGeom prst="rect">
            <a:avLst/>
          </a:prstGeom>
          <a:noFill/>
          <a:ln w="9525">
            <a:noFill/>
            <a:miter lim="800000"/>
            <a:headEnd/>
            <a:tailEnd/>
          </a:ln>
        </p:spPr>
        <p:txBody>
          <a:bodyPr wrap="square">
            <a:spAutoFit/>
          </a:bodyPr>
          <a:lstStyle/>
          <a:p>
            <a:pPr>
              <a:buFont typeface="Arial" pitchFamily="34" charset="0"/>
              <a:buChar char="•"/>
            </a:pPr>
            <a:r>
              <a:rPr lang="en-US" b="1" i="1" dirty="0">
                <a:solidFill>
                  <a:srgbClr val="376092"/>
                </a:solidFill>
                <a:latin typeface="Calibri" pitchFamily="34" charset="0"/>
              </a:rPr>
              <a:t>REQUIRED FOR SOME:  </a:t>
            </a:r>
            <a:r>
              <a:rPr lang="en-US" i="1" dirty="0">
                <a:solidFill>
                  <a:srgbClr val="376092"/>
                </a:solidFill>
                <a:latin typeface="Calibri" pitchFamily="34" charset="0"/>
              </a:rPr>
              <a:t>communities with zoning and similar development </a:t>
            </a:r>
            <a:r>
              <a:rPr lang="en-US" i="1" dirty="0" err="1">
                <a:solidFill>
                  <a:srgbClr val="376092"/>
                </a:solidFill>
                <a:latin typeface="Calibri" pitchFamily="34" charset="0"/>
              </a:rPr>
              <a:t>regs</a:t>
            </a:r>
            <a:endParaRPr lang="en-US" i="1" dirty="0">
              <a:solidFill>
                <a:srgbClr val="376092"/>
              </a:solidFill>
              <a:latin typeface="Calibri" pitchFamily="34" charset="0"/>
            </a:endParaRPr>
          </a:p>
          <a:p>
            <a:pPr>
              <a:buFont typeface="Arial" pitchFamily="34" charset="0"/>
              <a:buChar char="•"/>
            </a:pPr>
            <a:endParaRPr lang="en-US" i="1" dirty="0">
              <a:solidFill>
                <a:srgbClr val="376092"/>
              </a:solidFill>
              <a:latin typeface="Calibri" pitchFamily="34" charset="0"/>
            </a:endParaRPr>
          </a:p>
          <a:p>
            <a:pPr>
              <a:buFont typeface="Arial" pitchFamily="34" charset="0"/>
              <a:buChar char="•"/>
            </a:pPr>
            <a:r>
              <a:rPr lang="en-US" i="1" dirty="0">
                <a:solidFill>
                  <a:srgbClr val="376092"/>
                </a:solidFill>
                <a:latin typeface="Calibri" pitchFamily="34" charset="0"/>
              </a:rPr>
              <a:t>Updated every Five Years</a:t>
            </a:r>
          </a:p>
          <a:p>
            <a:pPr>
              <a:buFont typeface="Arial" pitchFamily="34" charset="0"/>
              <a:buChar char="•"/>
            </a:pPr>
            <a:endParaRPr lang="en-US" i="1" dirty="0">
              <a:solidFill>
                <a:srgbClr val="376092"/>
              </a:solidFill>
              <a:latin typeface="Calibri" pitchFamily="34" charset="0"/>
            </a:endParaRPr>
          </a:p>
          <a:p>
            <a:pPr>
              <a:buFont typeface="Arial" pitchFamily="34" charset="0"/>
              <a:buChar char="•"/>
            </a:pPr>
            <a:r>
              <a:rPr lang="en-US" i="1" dirty="0">
                <a:solidFill>
                  <a:srgbClr val="376092"/>
                </a:solidFill>
                <a:latin typeface="Calibri" pitchFamily="34" charset="0"/>
              </a:rPr>
              <a:t>Options:</a:t>
            </a:r>
          </a:p>
          <a:p>
            <a:pPr lvl="1">
              <a:buFont typeface="Arial" pitchFamily="34" charset="0"/>
              <a:buChar char="•"/>
            </a:pPr>
            <a:r>
              <a:rPr lang="en-US" sz="1600" dirty="0">
                <a:solidFill>
                  <a:srgbClr val="376092"/>
                </a:solidFill>
                <a:latin typeface="Calibri" pitchFamily="34" charset="0"/>
              </a:rPr>
              <a:t>Traditional Land Use Map, and/or</a:t>
            </a:r>
          </a:p>
          <a:p>
            <a:pPr lvl="1">
              <a:buFont typeface="Arial" pitchFamily="34" charset="0"/>
              <a:buChar char="•"/>
            </a:pPr>
            <a:r>
              <a:rPr lang="en-US" sz="1600" dirty="0">
                <a:solidFill>
                  <a:srgbClr val="376092"/>
                </a:solidFill>
                <a:latin typeface="Calibri" pitchFamily="34" charset="0"/>
              </a:rPr>
              <a:t>Character Area Map &amp; Defining Narrative </a:t>
            </a:r>
          </a:p>
          <a:p>
            <a:pPr lvl="2"/>
            <a:r>
              <a:rPr lang="en-US" sz="1600" dirty="0">
                <a:solidFill>
                  <a:srgbClr val="376092"/>
                </a:solidFill>
                <a:latin typeface="Calibri" pitchFamily="34" charset="0"/>
                <a:sym typeface="Wingdings 3"/>
              </a:rPr>
              <a:t>   </a:t>
            </a:r>
            <a:r>
              <a:rPr lang="en-US" sz="1600" dirty="0">
                <a:solidFill>
                  <a:srgbClr val="376092"/>
                </a:solidFill>
                <a:latin typeface="Calibri" pitchFamily="34" charset="0"/>
              </a:rPr>
              <a:t>(also satisfies requirement for Community Goals element)</a:t>
            </a:r>
          </a:p>
          <a:p>
            <a:endParaRPr lang="en-US" sz="2400" dirty="0">
              <a:solidFill>
                <a:srgbClr val="376092"/>
              </a:solidFill>
              <a:latin typeface="Calibri" pitchFamily="34" charset="0"/>
            </a:endParaRPr>
          </a:p>
        </p:txBody>
      </p:sp>
      <p:cxnSp>
        <p:nvCxnSpPr>
          <p:cNvPr id="14" name="Straight Connector 13"/>
          <p:cNvCxnSpPr/>
          <p:nvPr/>
        </p:nvCxnSpPr>
        <p:spPr>
          <a:xfrm>
            <a:off x="990600" y="2543265"/>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3400" y="1895565"/>
            <a:ext cx="2781300" cy="246221"/>
          </a:xfrm>
          <a:prstGeom prst="rect">
            <a:avLst/>
          </a:prstGeom>
          <a:noFill/>
        </p:spPr>
        <p:txBody>
          <a:bodyPr>
            <a:spAutoFit/>
          </a:bodyPr>
          <a:lstStyle/>
          <a:p>
            <a:pPr fontAlgn="auto">
              <a:spcBef>
                <a:spcPts val="0"/>
              </a:spcBef>
              <a:spcAft>
                <a:spcPts val="0"/>
              </a:spcAft>
              <a:defRPr/>
            </a:pPr>
            <a:r>
              <a:rPr lang="en-US" sz="1000" b="1" dirty="0">
                <a:solidFill>
                  <a:schemeClr val="accent2">
                    <a:lumMod val="75000"/>
                  </a:schemeClr>
                </a:solidFill>
                <a:latin typeface="+mn-lt"/>
              </a:rPr>
              <a:t>REQUIRED </a:t>
            </a:r>
            <a:r>
              <a:rPr lang="en-US" sz="1000" dirty="0">
                <a:solidFill>
                  <a:schemeClr val="accent2">
                    <a:lumMod val="75000"/>
                  </a:schemeClr>
                </a:solidFill>
                <a:latin typeface="+mn-lt"/>
              </a:rPr>
              <a:t>for qualifying communities</a:t>
            </a:r>
          </a:p>
        </p:txBody>
      </p:sp>
      <p:cxnSp>
        <p:nvCxnSpPr>
          <p:cNvPr id="16" name="Straight Connector 15"/>
          <p:cNvCxnSpPr/>
          <p:nvPr/>
        </p:nvCxnSpPr>
        <p:spPr>
          <a:xfrm>
            <a:off x="3009900" y="2009865"/>
            <a:ext cx="152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162300" y="2047965"/>
            <a:ext cx="0" cy="4953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a:xfrm>
            <a:off x="457200" y="2162265"/>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solidFill>
                <a:schemeClr val="accent2">
                  <a:lumMod val="75000"/>
                </a:schemeClr>
              </a:solidFill>
            </a:endParaRPr>
          </a:p>
        </p:txBody>
      </p:sp>
      <p:sp>
        <p:nvSpPr>
          <p:cNvPr id="21" name="Oval 20"/>
          <p:cNvSpPr>
            <a:spLocks noChangeAspect="1"/>
          </p:cNvSpPr>
          <p:nvPr/>
        </p:nvSpPr>
        <p:spPr>
          <a:xfrm>
            <a:off x="1371600" y="2162265"/>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2" name="Oval 21"/>
          <p:cNvSpPr>
            <a:spLocks noChangeAspect="1"/>
          </p:cNvSpPr>
          <p:nvPr/>
        </p:nvSpPr>
        <p:spPr>
          <a:xfrm>
            <a:off x="2286000" y="2162265"/>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6" name="Oval 25"/>
          <p:cNvSpPr>
            <a:spLocks noChangeAspect="1"/>
          </p:cNvSpPr>
          <p:nvPr/>
        </p:nvSpPr>
        <p:spPr>
          <a:xfrm>
            <a:off x="3200400" y="2162265"/>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7" name="Oval 26"/>
          <p:cNvSpPr>
            <a:spLocks noChangeAspect="1"/>
          </p:cNvSpPr>
          <p:nvPr/>
        </p:nvSpPr>
        <p:spPr>
          <a:xfrm>
            <a:off x="4114800" y="2162265"/>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9" name="TextBox 28"/>
          <p:cNvSpPr txBox="1"/>
          <p:nvPr/>
        </p:nvSpPr>
        <p:spPr>
          <a:xfrm>
            <a:off x="381000" y="2314665"/>
            <a:ext cx="952500" cy="58477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CAPITAL  IMPROVEMENTS ELEMENT</a:t>
            </a:r>
          </a:p>
          <a:p>
            <a:pPr algn="ctr" fontAlgn="auto">
              <a:spcBef>
                <a:spcPts val="0"/>
              </a:spcBef>
              <a:spcAft>
                <a:spcPts val="0"/>
              </a:spcAft>
              <a:defRPr/>
            </a:pPr>
            <a:endParaRPr lang="en-US" sz="800" dirty="0">
              <a:latin typeface="+mn-lt"/>
            </a:endParaRPr>
          </a:p>
        </p:txBody>
      </p:sp>
      <p:sp>
        <p:nvSpPr>
          <p:cNvPr id="30" name="TextBox 29"/>
          <p:cNvSpPr txBox="1"/>
          <p:nvPr/>
        </p:nvSpPr>
        <p:spPr>
          <a:xfrm>
            <a:off x="2209800" y="2390865"/>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ECONOMIC DEVELOPMENT</a:t>
            </a:r>
          </a:p>
          <a:p>
            <a:pPr algn="ctr" fontAlgn="auto">
              <a:spcBef>
                <a:spcPts val="0"/>
              </a:spcBef>
              <a:spcAft>
                <a:spcPts val="0"/>
              </a:spcAft>
              <a:defRPr/>
            </a:pPr>
            <a:endParaRPr lang="en-US" sz="800" dirty="0">
              <a:latin typeface="+mn-lt"/>
            </a:endParaRPr>
          </a:p>
        </p:txBody>
      </p:sp>
      <p:sp>
        <p:nvSpPr>
          <p:cNvPr id="32" name="TextBox 31"/>
          <p:cNvSpPr txBox="1"/>
          <p:nvPr/>
        </p:nvSpPr>
        <p:spPr>
          <a:xfrm>
            <a:off x="3162300" y="2390865"/>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TRANSPORT-ATION</a:t>
            </a:r>
          </a:p>
          <a:p>
            <a:pPr algn="ctr" fontAlgn="auto">
              <a:spcBef>
                <a:spcPts val="0"/>
              </a:spcBef>
              <a:spcAft>
                <a:spcPts val="0"/>
              </a:spcAft>
              <a:defRPr/>
            </a:pPr>
            <a:endParaRPr lang="en-US" sz="800" dirty="0">
              <a:latin typeface="+mn-lt"/>
            </a:endParaRPr>
          </a:p>
        </p:txBody>
      </p:sp>
      <p:sp>
        <p:nvSpPr>
          <p:cNvPr id="35" name="TextBox 34"/>
          <p:cNvSpPr txBox="1"/>
          <p:nvPr/>
        </p:nvSpPr>
        <p:spPr>
          <a:xfrm>
            <a:off x="4076700" y="2390865"/>
            <a:ext cx="952500" cy="338554"/>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HOUSING</a:t>
            </a:r>
          </a:p>
          <a:p>
            <a:pPr algn="ctr" fontAlgn="auto">
              <a:spcBef>
                <a:spcPts val="0"/>
              </a:spcBef>
              <a:spcAft>
                <a:spcPts val="0"/>
              </a:spcAft>
              <a:defRPr/>
            </a:pPr>
            <a:endParaRPr lang="en-US" sz="800" dirty="0">
              <a:latin typeface="+mn-lt"/>
            </a:endParaRPr>
          </a:p>
        </p:txBody>
      </p:sp>
      <p:sp>
        <p:nvSpPr>
          <p:cNvPr id="39" name="TextBox 38"/>
          <p:cNvSpPr txBox="1"/>
          <p:nvPr/>
        </p:nvSpPr>
        <p:spPr>
          <a:xfrm>
            <a:off x="1143000" y="2140803"/>
            <a:ext cx="1905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LAND USE ELEMENT</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1477962"/>
          </a:xfrm>
        </p:spPr>
        <p:txBody>
          <a:bodyPr>
            <a:normAutofit/>
          </a:bodyPr>
          <a:lstStyle/>
          <a:p>
            <a:r>
              <a:rPr lang="en-US" sz="3600" b="1" dirty="0"/>
              <a:t>Land-Use Map &amp; Narrative</a:t>
            </a:r>
          </a:p>
        </p:txBody>
      </p:sp>
      <p:sp>
        <p:nvSpPr>
          <p:cNvPr id="91143" name="Rectangle 7"/>
          <p:cNvSpPr>
            <a:spLocks noGrp="1" noChangeArrowheads="1"/>
          </p:cNvSpPr>
          <p:nvPr>
            <p:ph sz="quarter" idx="1"/>
          </p:nvPr>
        </p:nvSpPr>
        <p:spPr>
          <a:xfrm>
            <a:off x="612648" y="2057400"/>
            <a:ext cx="8153400" cy="4038600"/>
          </a:xfrm>
          <a:noFill/>
          <a:ln/>
        </p:spPr>
        <p:txBody>
          <a:bodyPr>
            <a:normAutofit/>
          </a:bodyPr>
          <a:lstStyle/>
          <a:p>
            <a:r>
              <a:rPr lang="en-US" sz="2000" b="1" dirty="0"/>
              <a:t>No blank spots—entire community covered</a:t>
            </a:r>
          </a:p>
          <a:p>
            <a:r>
              <a:rPr lang="en-US" sz="2000" b="1" dirty="0"/>
              <a:t>Parcel-specific</a:t>
            </a:r>
          </a:p>
          <a:p>
            <a:r>
              <a:rPr lang="en-US" sz="2000" b="1" dirty="0"/>
              <a:t>May use insets to provide better detail in dense areas</a:t>
            </a:r>
          </a:p>
          <a:p>
            <a:r>
              <a:rPr lang="en-US" sz="2000" b="1" dirty="0"/>
              <a:t>A properly oriented North Arrow always helps</a:t>
            </a:r>
          </a:p>
          <a:p>
            <a:r>
              <a:rPr lang="en-US" sz="2000" b="1" dirty="0"/>
              <a:t>Narrative simply explains what each land-use category is within the context of your community</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33400" y="122238"/>
            <a:ext cx="8229600" cy="1477962"/>
          </a:xfrm>
        </p:spPr>
        <p:txBody>
          <a:bodyPr>
            <a:normAutofit/>
          </a:bodyPr>
          <a:lstStyle/>
          <a:p>
            <a:r>
              <a:rPr lang="en-US" sz="3600" b="1" dirty="0"/>
              <a:t>Land-Use Map</a:t>
            </a:r>
            <a:br>
              <a:rPr lang="en-US" sz="3600" b="1" dirty="0"/>
            </a:br>
            <a:r>
              <a:rPr lang="en-US" sz="2400" b="1" i="1" dirty="0"/>
              <a:t>Good Example</a:t>
            </a:r>
          </a:p>
        </p:txBody>
      </p:sp>
      <p:pic>
        <p:nvPicPr>
          <p:cNvPr id="68612" name="Picture 4"/>
          <p:cNvPicPr>
            <a:picLocks noChangeAspect="1" noChangeArrowheads="1"/>
          </p:cNvPicPr>
          <p:nvPr/>
        </p:nvPicPr>
        <p:blipFill>
          <a:blip r:embed="rId2" cstate="print"/>
          <a:srcRect/>
          <a:stretch>
            <a:fillRect/>
          </a:stretch>
        </p:blipFill>
        <p:spPr bwMode="auto">
          <a:xfrm>
            <a:off x="381000" y="1676400"/>
            <a:ext cx="3962399" cy="5073392"/>
          </a:xfrm>
          <a:prstGeom prst="rect">
            <a:avLst/>
          </a:prstGeom>
          <a:noFill/>
          <a:ln w="9525">
            <a:noFill/>
            <a:miter lim="800000"/>
            <a:headEnd/>
            <a:tailEnd/>
          </a:ln>
          <a:effectLst/>
        </p:spPr>
      </p:pic>
      <p:pic>
        <p:nvPicPr>
          <p:cNvPr id="68613" name="Picture 5"/>
          <p:cNvPicPr>
            <a:picLocks noChangeAspect="1" noChangeArrowheads="1"/>
          </p:cNvPicPr>
          <p:nvPr/>
        </p:nvPicPr>
        <p:blipFill>
          <a:blip r:embed="rId3" cstate="print"/>
          <a:srcRect r="2449" b="1699"/>
          <a:stretch>
            <a:fillRect/>
          </a:stretch>
        </p:blipFill>
        <p:spPr bwMode="auto">
          <a:xfrm>
            <a:off x="4572000" y="1688123"/>
            <a:ext cx="3962400" cy="5093547"/>
          </a:xfrm>
          <a:prstGeom prst="rect">
            <a:avLst/>
          </a:prstGeom>
          <a:noFill/>
          <a:ln w="9525">
            <a:noFill/>
            <a:miter lim="800000"/>
            <a:headEnd/>
            <a:tailEnd/>
          </a:ln>
          <a:effectLst/>
        </p:spPr>
      </p:pic>
      <p:sp>
        <p:nvSpPr>
          <p:cNvPr id="6" name="TextBox 40"/>
          <p:cNvSpPr txBox="1">
            <a:spLocks noChangeArrowheads="1"/>
          </p:cNvSpPr>
          <p:nvPr/>
        </p:nvSpPr>
        <p:spPr bwMode="auto">
          <a:xfrm>
            <a:off x="3048000" y="-76200"/>
            <a:ext cx="6096000" cy="338554"/>
          </a:xfrm>
          <a:prstGeom prst="rect">
            <a:avLst/>
          </a:prstGeom>
          <a:noFill/>
          <a:ln w="9525">
            <a:noFill/>
            <a:miter lim="800000"/>
            <a:headEnd/>
            <a:tailEnd/>
          </a:ln>
        </p:spPr>
        <p:txBody>
          <a:bodyPr>
            <a:spAutoFit/>
          </a:bodyPr>
          <a:lstStyle/>
          <a:p>
            <a:pPr algn="r"/>
            <a:r>
              <a:rPr lang="en-US" sz="1600" dirty="0"/>
              <a:t>**From the City of Statesboro</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a:xfrm>
            <a:off x="533400" y="533399"/>
            <a:ext cx="7848600" cy="1066801"/>
          </a:xfrm>
          <a:prstGeom prst="rect">
            <a:avLst/>
          </a:prstGeom>
        </p:spPr>
        <p:txBody>
          <a:bodyPr anchor="ctr">
            <a:normAutofit/>
          </a:bodyPr>
          <a:lstStyle/>
          <a:p>
            <a:pPr fontAlgn="auto">
              <a:spcAft>
                <a:spcPts val="0"/>
              </a:spcAft>
              <a:defRPr/>
            </a:pPr>
            <a:r>
              <a:rPr lang="en-US" sz="3600" b="1" dirty="0">
                <a:solidFill>
                  <a:srgbClr val="8A7967"/>
                </a:solidFill>
                <a:latin typeface="+mj-lt"/>
                <a:ea typeface="+mj-ea"/>
                <a:cs typeface="+mj-cs"/>
              </a:rPr>
              <a:t>Standards &amp; Examples</a:t>
            </a:r>
          </a:p>
        </p:txBody>
      </p:sp>
      <p:grpSp>
        <p:nvGrpSpPr>
          <p:cNvPr id="2" name="Group 19"/>
          <p:cNvGrpSpPr/>
          <p:nvPr/>
        </p:nvGrpSpPr>
        <p:grpSpPr>
          <a:xfrm>
            <a:off x="0" y="2057400"/>
            <a:ext cx="9220200" cy="2133600"/>
            <a:chOff x="76200" y="1219200"/>
            <a:chExt cx="9220200" cy="2133600"/>
          </a:xfrm>
        </p:grpSpPr>
        <p:cxnSp>
          <p:nvCxnSpPr>
            <p:cNvPr id="27" name="Straight Connector 26"/>
            <p:cNvCxnSpPr/>
            <p:nvPr/>
          </p:nvCxnSpPr>
          <p:spPr>
            <a:xfrm>
              <a:off x="1219200" y="2514600"/>
              <a:ext cx="7010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04800" y="1219200"/>
              <a:ext cx="5562600" cy="461963"/>
            </a:xfrm>
            <a:prstGeom prst="rect">
              <a:avLst/>
            </a:prstGeom>
            <a:noFill/>
          </p:spPr>
          <p:txBody>
            <a:bodyPr>
              <a:spAutoFit/>
            </a:bodyPr>
            <a:lstStyle/>
            <a:p>
              <a:pPr fontAlgn="auto">
                <a:spcBef>
                  <a:spcPts val="0"/>
                </a:spcBef>
                <a:spcAft>
                  <a:spcPts val="0"/>
                </a:spcAft>
                <a:defRPr/>
              </a:pPr>
              <a:r>
                <a:rPr lang="en-US" sz="2400" b="1" dirty="0">
                  <a:solidFill>
                    <a:schemeClr val="accent2">
                      <a:lumMod val="75000"/>
                    </a:schemeClr>
                  </a:solidFill>
                  <a:latin typeface="+mn-lt"/>
                </a:rPr>
                <a:t>REQUIRED </a:t>
              </a:r>
              <a:r>
                <a:rPr lang="en-US" sz="2400" dirty="0">
                  <a:solidFill>
                    <a:schemeClr val="accent2">
                      <a:lumMod val="75000"/>
                    </a:schemeClr>
                  </a:solidFill>
                  <a:latin typeface="+mn-lt"/>
                </a:rPr>
                <a:t>for some communities</a:t>
              </a:r>
            </a:p>
          </p:txBody>
        </p:sp>
        <p:cxnSp>
          <p:nvCxnSpPr>
            <p:cNvPr id="52" name="Straight Connector 51"/>
            <p:cNvCxnSpPr/>
            <p:nvPr/>
          </p:nvCxnSpPr>
          <p:spPr>
            <a:xfrm>
              <a:off x="4724400" y="1447800"/>
              <a:ext cx="838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62600" y="1524000"/>
              <a:ext cx="0" cy="990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60" name="Oval 59"/>
            <p:cNvSpPr>
              <a:spLocks noChangeAspect="1"/>
            </p:cNvSpPr>
            <p:nvPr/>
          </p:nvSpPr>
          <p:spPr>
            <a:xfrm>
              <a:off x="152400" y="17526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schemeClr val="accent2">
                    <a:lumMod val="75000"/>
                  </a:schemeClr>
                </a:solidFill>
              </a:endParaRPr>
            </a:p>
          </p:txBody>
        </p:sp>
        <p:sp>
          <p:nvSpPr>
            <p:cNvPr id="61" name="Oval 60"/>
            <p:cNvSpPr>
              <a:spLocks noChangeAspect="1"/>
            </p:cNvSpPr>
            <p:nvPr/>
          </p:nvSpPr>
          <p:spPr>
            <a:xfrm>
              <a:off x="1981200" y="1752600"/>
              <a:ext cx="1676400" cy="16002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a:spLocks noChangeAspect="1"/>
            </p:cNvSpPr>
            <p:nvPr/>
          </p:nvSpPr>
          <p:spPr>
            <a:xfrm>
              <a:off x="3810000" y="1752600"/>
              <a:ext cx="1676400" cy="16002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a:spLocks noChangeAspect="1"/>
            </p:cNvSpPr>
            <p:nvPr/>
          </p:nvSpPr>
          <p:spPr>
            <a:xfrm>
              <a:off x="5638800" y="1752600"/>
              <a:ext cx="1676400" cy="16002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a:spLocks noChangeAspect="1"/>
            </p:cNvSpPr>
            <p:nvPr/>
          </p:nvSpPr>
          <p:spPr>
            <a:xfrm>
              <a:off x="7467600" y="1752600"/>
              <a:ext cx="1676400" cy="16002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28"/>
            <p:cNvSpPr txBox="1"/>
            <p:nvPr/>
          </p:nvSpPr>
          <p:spPr>
            <a:xfrm>
              <a:off x="76200" y="1981200"/>
              <a:ext cx="1905000" cy="1200150"/>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CAPITAL  IMPROVEMENTS ELEMENT</a:t>
              </a:r>
            </a:p>
            <a:p>
              <a:pPr algn="ctr" fontAlgn="auto">
                <a:spcBef>
                  <a:spcPts val="0"/>
                </a:spcBef>
                <a:spcAft>
                  <a:spcPts val="0"/>
                </a:spcAft>
                <a:defRPr/>
              </a:pPr>
              <a:endParaRPr lang="en-US" dirty="0">
                <a:latin typeface="+mn-lt"/>
              </a:endParaRPr>
            </a:p>
          </p:txBody>
        </p:sp>
        <p:sp>
          <p:nvSpPr>
            <p:cNvPr id="30" name="TextBox 29"/>
            <p:cNvSpPr txBox="1"/>
            <p:nvPr/>
          </p:nvSpPr>
          <p:spPr>
            <a:xfrm>
              <a:off x="3733800" y="2133600"/>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ECONOMIC DEVELOPMENT</a:t>
              </a:r>
            </a:p>
            <a:p>
              <a:pPr algn="ctr" fontAlgn="auto">
                <a:spcBef>
                  <a:spcPts val="0"/>
                </a:spcBef>
                <a:spcAft>
                  <a:spcPts val="0"/>
                </a:spcAft>
                <a:defRPr/>
              </a:pPr>
              <a:endParaRPr lang="en-US" dirty="0">
                <a:latin typeface="+mn-lt"/>
              </a:endParaRPr>
            </a:p>
          </p:txBody>
        </p:sp>
        <p:sp>
          <p:nvSpPr>
            <p:cNvPr id="31" name="TextBox 30"/>
            <p:cNvSpPr txBox="1"/>
            <p:nvPr/>
          </p:nvSpPr>
          <p:spPr>
            <a:xfrm>
              <a:off x="1828800" y="2124075"/>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LAND</a:t>
              </a:r>
            </a:p>
            <a:p>
              <a:pPr algn="ctr" fontAlgn="auto">
                <a:spcBef>
                  <a:spcPts val="0"/>
                </a:spcBef>
                <a:spcAft>
                  <a:spcPts val="0"/>
                </a:spcAft>
                <a:defRPr/>
              </a:pPr>
              <a:r>
                <a:rPr lang="en-US" b="1" dirty="0">
                  <a:solidFill>
                    <a:schemeClr val="accent2">
                      <a:lumMod val="75000"/>
                    </a:schemeClr>
                  </a:solidFill>
                  <a:latin typeface="+mn-lt"/>
                </a:rPr>
                <a:t>USE</a:t>
              </a:r>
            </a:p>
            <a:p>
              <a:pPr algn="ctr" fontAlgn="auto">
                <a:spcBef>
                  <a:spcPts val="0"/>
                </a:spcBef>
                <a:spcAft>
                  <a:spcPts val="0"/>
                </a:spcAft>
                <a:defRPr/>
              </a:pPr>
              <a:endParaRPr lang="en-US" dirty="0">
                <a:latin typeface="+mn-lt"/>
              </a:endParaRPr>
            </a:p>
          </p:txBody>
        </p:sp>
        <p:sp>
          <p:nvSpPr>
            <p:cNvPr id="32" name="TextBox 31"/>
            <p:cNvSpPr txBox="1"/>
            <p:nvPr/>
          </p:nvSpPr>
          <p:spPr>
            <a:xfrm>
              <a:off x="5562600" y="2209800"/>
              <a:ext cx="1905000" cy="923925"/>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TRANSPORT-ATION</a:t>
              </a:r>
            </a:p>
            <a:p>
              <a:pPr algn="ctr" fontAlgn="auto">
                <a:spcBef>
                  <a:spcPts val="0"/>
                </a:spcBef>
                <a:spcAft>
                  <a:spcPts val="0"/>
                </a:spcAft>
                <a:defRPr/>
              </a:pPr>
              <a:endParaRPr lang="en-US" dirty="0">
                <a:latin typeface="+mn-lt"/>
              </a:endParaRPr>
            </a:p>
          </p:txBody>
        </p:sp>
        <p:sp>
          <p:nvSpPr>
            <p:cNvPr id="35" name="TextBox 34"/>
            <p:cNvSpPr txBox="1"/>
            <p:nvPr/>
          </p:nvSpPr>
          <p:spPr>
            <a:xfrm>
              <a:off x="7391400" y="2209800"/>
              <a:ext cx="1905000" cy="646113"/>
            </a:xfrm>
            <a:prstGeom prst="rect">
              <a:avLst/>
            </a:prstGeom>
            <a:noFill/>
          </p:spPr>
          <p:txBody>
            <a:bodyPr>
              <a:spAutoFit/>
            </a:bodyPr>
            <a:lstStyle/>
            <a:p>
              <a:pPr algn="ctr" fontAlgn="auto">
                <a:spcBef>
                  <a:spcPts val="0"/>
                </a:spcBef>
                <a:spcAft>
                  <a:spcPts val="0"/>
                </a:spcAft>
                <a:defRPr/>
              </a:pPr>
              <a:r>
                <a:rPr lang="en-US" b="1" dirty="0">
                  <a:solidFill>
                    <a:schemeClr val="accent2">
                      <a:lumMod val="75000"/>
                    </a:schemeClr>
                  </a:solidFill>
                  <a:latin typeface="+mn-lt"/>
                </a:rPr>
                <a:t>HOUSING</a:t>
              </a:r>
            </a:p>
            <a:p>
              <a:pPr algn="ctr" fontAlgn="auto">
                <a:spcBef>
                  <a:spcPts val="0"/>
                </a:spcBef>
                <a:spcAft>
                  <a:spcPts val="0"/>
                </a:spcAft>
                <a:defRPr/>
              </a:pPr>
              <a:endParaRPr lang="en-US" dirty="0">
                <a:latin typeface="+mn-lt"/>
              </a:endParaRPr>
            </a:p>
          </p:txBody>
        </p:sp>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228600" y="1524000"/>
            <a:ext cx="7239000" cy="13716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cxnSp>
        <p:nvCxnSpPr>
          <p:cNvPr id="55" name="Straight Connector 54"/>
          <p:cNvCxnSpPr/>
          <p:nvPr/>
        </p:nvCxnSpPr>
        <p:spPr>
          <a:xfrm flipV="1">
            <a:off x="1295400" y="4648200"/>
            <a:ext cx="0" cy="91440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00600" y="3124200"/>
            <a:ext cx="0" cy="609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800" y="3810000"/>
            <a:ext cx="622935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48609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1" name="Straight Connector 50"/>
          <p:cNvCxnSpPr/>
          <p:nvPr/>
        </p:nvCxnSpPr>
        <p:spPr>
          <a:xfrm>
            <a:off x="1295400" y="5105400"/>
            <a:ext cx="6400800" cy="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2" name="Oval 41"/>
          <p:cNvSpPr>
            <a:spLocks noChangeAspect="1"/>
          </p:cNvSpPr>
          <p:nvPr/>
        </p:nvSpPr>
        <p:spPr>
          <a:xfrm>
            <a:off x="762000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sp>
        <p:nvSpPr>
          <p:cNvPr id="5" name="TextBox 4"/>
          <p:cNvSpPr txBox="1"/>
          <p:nvPr/>
        </p:nvSpPr>
        <p:spPr>
          <a:xfrm>
            <a:off x="304800" y="2895600"/>
            <a:ext cx="5562600" cy="369888"/>
          </a:xfrm>
          <a:prstGeom prst="rect">
            <a:avLst/>
          </a:prstGeom>
          <a:noFill/>
        </p:spPr>
        <p:txBody>
          <a:bodyPr>
            <a:spAutoFit/>
          </a:bodyPr>
          <a:lstStyle/>
          <a:p>
            <a:pPr fontAlgn="auto">
              <a:spcBef>
                <a:spcPts val="0"/>
              </a:spcBef>
              <a:spcAft>
                <a:spcPts val="0"/>
              </a:spcAft>
              <a:defRPr/>
            </a:pPr>
            <a:r>
              <a:rPr lang="en-US" b="1" dirty="0">
                <a:solidFill>
                  <a:schemeClr val="accent2">
                    <a:lumMod val="75000"/>
                  </a:schemeClr>
                </a:solidFill>
                <a:latin typeface="+mn-lt"/>
              </a:rPr>
              <a:t>REQUIRED </a:t>
            </a:r>
            <a:r>
              <a:rPr lang="en-US" dirty="0">
                <a:solidFill>
                  <a:schemeClr val="accent2">
                    <a:lumMod val="75000"/>
                  </a:schemeClr>
                </a:solidFill>
                <a:latin typeface="+mn-lt"/>
              </a:rPr>
              <a:t>for some communities</a:t>
            </a:r>
          </a:p>
        </p:txBody>
      </p:sp>
      <p:sp>
        <p:nvSpPr>
          <p:cNvPr id="15" name="Oval 14"/>
          <p:cNvSpPr>
            <a:spLocks noChangeAspect="1"/>
          </p:cNvSpPr>
          <p:nvPr/>
        </p:nvSpPr>
        <p:spPr>
          <a:xfrm>
            <a:off x="2166938" y="3276600"/>
            <a:ext cx="1233487"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a:spLocks noChangeAspect="1"/>
          </p:cNvSpPr>
          <p:nvPr/>
        </p:nvSpPr>
        <p:spPr>
          <a:xfrm>
            <a:off x="34893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52578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HISTORIC &amp; CULTURAL RESOURCES</a:t>
            </a:r>
          </a:p>
        </p:txBody>
      </p:sp>
      <p:sp>
        <p:nvSpPr>
          <p:cNvPr id="53268" name="TextBox 23"/>
          <p:cNvSpPr txBox="1">
            <a:spLocks noChangeArrowheads="1"/>
          </p:cNvSpPr>
          <p:nvPr/>
        </p:nvSpPr>
        <p:spPr bwMode="auto">
          <a:xfrm>
            <a:off x="304800" y="3733800"/>
            <a:ext cx="1828800" cy="915988"/>
          </a:xfrm>
          <a:prstGeom prst="rect">
            <a:avLst/>
          </a:prstGeom>
          <a:noFill/>
          <a:ln w="9525">
            <a:noFill/>
            <a:miter lim="800000"/>
            <a:headEnd/>
            <a:tailEnd/>
          </a:ln>
        </p:spPr>
        <p:txBody>
          <a:bodyPr>
            <a:spAutoFit/>
          </a:bodyPr>
          <a:lstStyle/>
          <a:p>
            <a:r>
              <a:rPr lang="en-US" b="1">
                <a:solidFill>
                  <a:srgbClr val="595959"/>
                </a:solidFill>
                <a:latin typeface="Calibri" pitchFamily="34" charset="0"/>
              </a:rPr>
              <a:t>OPTIONAL</a:t>
            </a:r>
          </a:p>
          <a:p>
            <a:r>
              <a:rPr lang="en-US">
                <a:solidFill>
                  <a:srgbClr val="595959"/>
                </a:solidFill>
                <a:latin typeface="Calibri" pitchFamily="34" charset="0"/>
              </a:rPr>
              <a:t>Elements </a:t>
            </a:r>
            <a:r>
              <a:rPr lang="en-US" i="1">
                <a:solidFill>
                  <a:srgbClr val="595959"/>
                </a:solidFill>
                <a:latin typeface="Calibri" pitchFamily="34" charset="0"/>
              </a:rPr>
              <a:t>(Examples)</a:t>
            </a:r>
          </a:p>
        </p:txBody>
      </p:sp>
      <p:sp>
        <p:nvSpPr>
          <p:cNvPr id="32" name="Oval 31"/>
          <p:cNvSpPr>
            <a:spLocks noChangeAspect="1"/>
          </p:cNvSpPr>
          <p:nvPr/>
        </p:nvSpPr>
        <p:spPr>
          <a:xfrm>
            <a:off x="6232525"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TextBox 32"/>
          <p:cNvSpPr txBox="1"/>
          <p:nvPr/>
        </p:nvSpPr>
        <p:spPr>
          <a:xfrm>
            <a:off x="7620000" y="3733800"/>
            <a:ext cx="1217613"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HOUSING</a:t>
            </a:r>
          </a:p>
        </p:txBody>
      </p:sp>
      <p:sp>
        <p:nvSpPr>
          <p:cNvPr id="84" name="TextBox 83"/>
          <p:cNvSpPr txBox="1"/>
          <p:nvPr/>
        </p:nvSpPr>
        <p:spPr>
          <a:xfrm>
            <a:off x="3810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TARGET AREAS</a:t>
            </a:r>
          </a:p>
        </p:txBody>
      </p:sp>
      <p:sp>
        <p:nvSpPr>
          <p:cNvPr id="86" name="TextBox 85"/>
          <p:cNvSpPr txBox="1"/>
          <p:nvPr/>
        </p:nvSpPr>
        <p:spPr>
          <a:xfrm>
            <a:off x="7696200" y="47244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5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NATURAL RESOURCES</a:t>
            </a:r>
          </a:p>
        </p:txBody>
      </p:sp>
      <p:sp>
        <p:nvSpPr>
          <p:cNvPr id="87" name="TextBox 86"/>
          <p:cNvSpPr txBox="1"/>
          <p:nvPr/>
        </p:nvSpPr>
        <p:spPr>
          <a:xfrm>
            <a:off x="28194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GREENSPACE</a:t>
            </a:r>
            <a:endParaRPr lang="en-US" sz="1300" b="1" dirty="0">
              <a:solidFill>
                <a:schemeClr val="tx1">
                  <a:lumMod val="65000"/>
                  <a:lumOff val="35000"/>
                </a:schemeClr>
              </a:solidFill>
              <a:latin typeface="+mn-lt"/>
            </a:endParaRPr>
          </a:p>
        </p:txBody>
      </p:sp>
      <p:sp>
        <p:nvSpPr>
          <p:cNvPr id="88" name="TextBox 87"/>
          <p:cNvSpPr txBox="1"/>
          <p:nvPr/>
        </p:nvSpPr>
        <p:spPr>
          <a:xfrm>
            <a:off x="16002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SOLID</a:t>
            </a:r>
            <a:r>
              <a:rPr lang="en-US" sz="1300" b="1" dirty="0">
                <a:solidFill>
                  <a:schemeClr val="tx1">
                    <a:lumMod val="65000"/>
                    <a:lumOff val="35000"/>
                  </a:schemeClr>
                </a:solidFill>
                <a:latin typeface="+mn-lt"/>
              </a:rPr>
              <a:t> </a:t>
            </a:r>
            <a:r>
              <a:rPr lang="en-US" sz="1100" b="1" dirty="0">
                <a:solidFill>
                  <a:schemeClr val="tx1">
                    <a:lumMod val="65000"/>
                    <a:lumOff val="35000"/>
                  </a:schemeClr>
                </a:solidFill>
                <a:latin typeface="+mn-lt"/>
              </a:rPr>
              <a:t>WASTE</a:t>
            </a:r>
            <a:endParaRPr lang="en-US" sz="1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MANAGE-MENT</a:t>
            </a:r>
            <a:endParaRPr lang="en-US" sz="1300" b="1" dirty="0">
              <a:solidFill>
                <a:schemeClr val="tx1">
                  <a:lumMod val="65000"/>
                  <a:lumOff val="35000"/>
                </a:schemeClr>
              </a:solidFill>
              <a:latin typeface="+mn-lt"/>
            </a:endParaRPr>
          </a:p>
        </p:txBody>
      </p:sp>
      <p:sp>
        <p:nvSpPr>
          <p:cNvPr id="89" name="TextBox 88"/>
          <p:cNvSpPr txBox="1"/>
          <p:nvPr/>
        </p:nvSpPr>
        <p:spPr>
          <a:xfrm>
            <a:off x="40386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COMMUNITY</a:t>
            </a:r>
          </a:p>
          <a:p>
            <a:pPr algn="ctr" fontAlgn="auto">
              <a:spcBef>
                <a:spcPts val="0"/>
              </a:spcBef>
              <a:spcAft>
                <a:spcPts val="0"/>
              </a:spcAft>
              <a:defRPr/>
            </a:pPr>
            <a:r>
              <a:rPr lang="en-US" sz="1100" b="1" dirty="0">
                <a:solidFill>
                  <a:schemeClr val="tx1">
                    <a:lumMod val="65000"/>
                    <a:lumOff val="35000"/>
                  </a:schemeClr>
                </a:solidFill>
                <a:latin typeface="+mn-lt"/>
              </a:rPr>
              <a:t>SUSTAIN-ABILITY</a:t>
            </a:r>
          </a:p>
        </p:txBody>
      </p:sp>
      <p:sp>
        <p:nvSpPr>
          <p:cNvPr id="91" name="TextBox 90"/>
          <p:cNvSpPr txBox="1"/>
          <p:nvPr/>
        </p:nvSpPr>
        <p:spPr>
          <a:xfrm>
            <a:off x="40386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EDUCATION</a:t>
            </a:r>
            <a:endParaRPr lang="en-US" sz="1300" b="1" dirty="0">
              <a:solidFill>
                <a:schemeClr val="tx1">
                  <a:lumMod val="65000"/>
                  <a:lumOff val="35000"/>
                </a:schemeClr>
              </a:solidFill>
              <a:latin typeface="+mn-lt"/>
            </a:endParaRPr>
          </a:p>
        </p:txBody>
      </p:sp>
      <p:sp>
        <p:nvSpPr>
          <p:cNvPr id="92" name="TextBox 91"/>
          <p:cNvSpPr txBox="1"/>
          <p:nvPr/>
        </p:nvSpPr>
        <p:spPr>
          <a:xfrm>
            <a:off x="3810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INTER-GOVERNMENT</a:t>
            </a:r>
          </a:p>
          <a:p>
            <a:pPr algn="ctr" fontAlgn="auto">
              <a:spcBef>
                <a:spcPts val="0"/>
              </a:spcBef>
              <a:spcAft>
                <a:spcPts val="0"/>
              </a:spcAft>
              <a:defRPr/>
            </a:pPr>
            <a:r>
              <a:rPr lang="en-US" sz="1100" b="1" dirty="0">
                <a:solidFill>
                  <a:schemeClr val="tx1">
                    <a:lumMod val="65000"/>
                    <a:lumOff val="35000"/>
                  </a:schemeClr>
                </a:solidFill>
                <a:latin typeface="+mn-lt"/>
              </a:rPr>
              <a:t>COORDINAT’N</a:t>
            </a:r>
          </a:p>
        </p:txBody>
      </p:sp>
      <p:sp>
        <p:nvSpPr>
          <p:cNvPr id="95" name="TextBox 94"/>
          <p:cNvSpPr txBox="1"/>
          <p:nvPr/>
        </p:nvSpPr>
        <p:spPr>
          <a:xfrm>
            <a:off x="64770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DISASTER RESILIENCE</a:t>
            </a:r>
            <a:endParaRPr lang="en-US" sz="600" b="1" dirty="0">
              <a:solidFill>
                <a:schemeClr val="tx1">
                  <a:lumMod val="65000"/>
                  <a:lumOff val="35000"/>
                </a:schemeClr>
              </a:solidFill>
              <a:latin typeface="+mn-lt"/>
            </a:endParaRPr>
          </a:p>
          <a:p>
            <a:pPr algn="ctr" fontAlgn="auto">
              <a:spcBef>
                <a:spcPts val="0"/>
              </a:spcBef>
              <a:spcAft>
                <a:spcPts val="0"/>
              </a:spcAft>
              <a:defRPr/>
            </a:pPr>
            <a:endParaRPr lang="en-US" sz="600" b="1" dirty="0">
              <a:solidFill>
                <a:schemeClr val="tx1">
                  <a:lumMod val="65000"/>
                  <a:lumOff val="35000"/>
                </a:schemeClr>
              </a:solidFill>
              <a:latin typeface="+mn-lt"/>
            </a:endParaRPr>
          </a:p>
        </p:txBody>
      </p:sp>
      <p:sp>
        <p:nvSpPr>
          <p:cNvPr id="97" name="TextBox 96"/>
          <p:cNvSpPr txBox="1"/>
          <p:nvPr/>
        </p:nvSpPr>
        <p:spPr>
          <a:xfrm>
            <a:off x="16002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PUBLIC SAFETY</a:t>
            </a:r>
          </a:p>
        </p:txBody>
      </p:sp>
      <p:sp>
        <p:nvSpPr>
          <p:cNvPr id="53280" name="Rectangle 2"/>
          <p:cNvSpPr txBox="1">
            <a:spLocks noChangeArrowheads="1"/>
          </p:cNvSpPr>
          <p:nvPr/>
        </p:nvSpPr>
        <p:spPr bwMode="auto">
          <a:xfrm>
            <a:off x="457200" y="533400"/>
            <a:ext cx="8229600" cy="1066800"/>
          </a:xfrm>
          <a:prstGeom prst="rect">
            <a:avLst/>
          </a:prstGeom>
          <a:noFill/>
          <a:ln w="9525">
            <a:noFill/>
            <a:miter lim="800000"/>
            <a:headEnd/>
            <a:tailEnd/>
          </a:ln>
        </p:spPr>
        <p:txBody>
          <a:bodyPr anchor="ctr"/>
          <a:lstStyle/>
          <a:p>
            <a:r>
              <a:rPr lang="en-US" sz="3600" b="1" dirty="0">
                <a:solidFill>
                  <a:schemeClr val="tx2"/>
                </a:solidFill>
                <a:latin typeface="Calibri" pitchFamily="34" charset="0"/>
              </a:rPr>
              <a:t>Menu of Plan Elements</a:t>
            </a:r>
          </a:p>
        </p:txBody>
      </p:sp>
      <p:sp>
        <p:nvSpPr>
          <p:cNvPr id="46" name="TextBox 45"/>
          <p:cNvSpPr txBox="1"/>
          <p:nvPr/>
        </p:nvSpPr>
        <p:spPr>
          <a:xfrm>
            <a:off x="4946650" y="3505200"/>
            <a:ext cx="1149350" cy="69215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ECONOMIC DEVELOP-MENT</a:t>
            </a:r>
          </a:p>
        </p:txBody>
      </p:sp>
      <p:sp>
        <p:nvSpPr>
          <p:cNvPr id="48" name="TextBox 47"/>
          <p:cNvSpPr txBox="1"/>
          <p:nvPr/>
        </p:nvSpPr>
        <p:spPr>
          <a:xfrm>
            <a:off x="2090738" y="3597275"/>
            <a:ext cx="1414462" cy="69215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CAPITAL IMPROVEMENTS ELEMENT</a:t>
            </a:r>
          </a:p>
        </p:txBody>
      </p:sp>
      <p:sp>
        <p:nvSpPr>
          <p:cNvPr id="18" name="TextBox 17"/>
          <p:cNvSpPr txBox="1"/>
          <p:nvPr/>
        </p:nvSpPr>
        <p:spPr>
          <a:xfrm>
            <a:off x="6308725" y="3673475"/>
            <a:ext cx="1149350" cy="492125"/>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TRANSPOR-</a:t>
            </a:r>
          </a:p>
          <a:p>
            <a:pPr algn="ctr" fontAlgn="auto">
              <a:spcBef>
                <a:spcPts val="0"/>
              </a:spcBef>
              <a:spcAft>
                <a:spcPts val="0"/>
              </a:spcAft>
              <a:defRPr/>
            </a:pPr>
            <a:r>
              <a:rPr lang="en-US" sz="1300" b="1" dirty="0">
                <a:solidFill>
                  <a:schemeClr val="accent2">
                    <a:lumMod val="75000"/>
                  </a:schemeClr>
                </a:solidFill>
                <a:latin typeface="+mn-lt"/>
              </a:rPr>
              <a:t>TATION</a:t>
            </a:r>
          </a:p>
        </p:txBody>
      </p:sp>
      <p:cxnSp>
        <p:nvCxnSpPr>
          <p:cNvPr id="49" name="Straight Connector 48"/>
          <p:cNvCxnSpPr/>
          <p:nvPr/>
        </p:nvCxnSpPr>
        <p:spPr>
          <a:xfrm>
            <a:off x="3581400" y="3124200"/>
            <a:ext cx="1219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194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INFRA-STRUCTURE &amp; FACILITIES</a:t>
            </a:r>
          </a:p>
        </p:txBody>
      </p:sp>
      <p:sp>
        <p:nvSpPr>
          <p:cNvPr id="53" name="TextBox 52"/>
          <p:cNvSpPr txBox="1"/>
          <p:nvPr/>
        </p:nvSpPr>
        <p:spPr>
          <a:xfrm>
            <a:off x="64770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HUMAN SVCS</a:t>
            </a:r>
          </a:p>
        </p:txBody>
      </p:sp>
      <p:sp>
        <p:nvSpPr>
          <p:cNvPr id="54" name="TextBox 53"/>
          <p:cNvSpPr txBox="1"/>
          <p:nvPr/>
        </p:nvSpPr>
        <p:spPr>
          <a:xfrm>
            <a:off x="5257800" y="47244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RECREATION</a:t>
            </a:r>
          </a:p>
        </p:txBody>
      </p:sp>
      <p:sp>
        <p:nvSpPr>
          <p:cNvPr id="53288" name="TextBox 40"/>
          <p:cNvSpPr txBox="1">
            <a:spLocks noChangeArrowheads="1"/>
          </p:cNvSpPr>
          <p:nvPr/>
        </p:nvSpPr>
        <p:spPr bwMode="auto">
          <a:xfrm>
            <a:off x="3048000" y="6519446"/>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
        <p:nvSpPr>
          <p:cNvPr id="16" name="TextBox 15"/>
          <p:cNvSpPr txBox="1"/>
          <p:nvPr/>
        </p:nvSpPr>
        <p:spPr>
          <a:xfrm>
            <a:off x="3505200" y="3657600"/>
            <a:ext cx="1143000" cy="292100"/>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LAND USE</a:t>
            </a:r>
          </a:p>
        </p:txBody>
      </p:sp>
      <p:grpSp>
        <p:nvGrpSpPr>
          <p:cNvPr id="45" name="Group 44"/>
          <p:cNvGrpSpPr/>
          <p:nvPr/>
        </p:nvGrpSpPr>
        <p:grpSpPr>
          <a:xfrm>
            <a:off x="304800" y="1584325"/>
            <a:ext cx="7080250" cy="1250950"/>
            <a:chOff x="304800" y="1584325"/>
            <a:chExt cx="7080250" cy="1250950"/>
          </a:xfrm>
        </p:grpSpPr>
        <p:sp>
          <p:nvSpPr>
            <p:cNvPr id="50" name="TextBox 49"/>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52" name="Straight Connector 51"/>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6" name="Oval 55"/>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59" name="Oval 58"/>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59"/>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61" name="Group 60"/>
            <p:cNvGrpSpPr/>
            <p:nvPr/>
          </p:nvGrpSpPr>
          <p:grpSpPr>
            <a:xfrm>
              <a:off x="6096000" y="1584325"/>
              <a:ext cx="1289050" cy="1235075"/>
              <a:chOff x="4648200" y="1584325"/>
              <a:chExt cx="1289050" cy="1235075"/>
            </a:xfrm>
          </p:grpSpPr>
          <p:sp>
            <p:nvSpPr>
              <p:cNvPr id="65" name="Oval 64"/>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TextBox 65"/>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62" name="Group 61"/>
            <p:cNvGrpSpPr/>
            <p:nvPr/>
          </p:nvGrpSpPr>
          <p:grpSpPr>
            <a:xfrm>
              <a:off x="4674394" y="1600200"/>
              <a:ext cx="1289050" cy="1235075"/>
              <a:chOff x="6147117" y="1584325"/>
              <a:chExt cx="1289050" cy="1235075"/>
            </a:xfrm>
          </p:grpSpPr>
          <p:sp>
            <p:nvSpPr>
              <p:cNvPr id="63" name="Oval 62"/>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TextBox 63"/>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7"/>
          <p:cNvSpPr txBox="1">
            <a:spLocks noChangeArrowheads="1"/>
          </p:cNvSpPr>
          <p:nvPr/>
        </p:nvSpPr>
        <p:spPr bwMode="auto">
          <a:xfrm>
            <a:off x="304800" y="2881729"/>
            <a:ext cx="8382000" cy="3754874"/>
          </a:xfrm>
          <a:prstGeom prst="rect">
            <a:avLst/>
          </a:prstGeom>
          <a:noFill/>
          <a:ln w="9525">
            <a:noFill/>
            <a:miter lim="800000"/>
            <a:headEnd/>
            <a:tailEnd/>
          </a:ln>
        </p:spPr>
        <p:txBody>
          <a:bodyPr wrap="square">
            <a:spAutoFit/>
          </a:bodyPr>
          <a:lstStyle/>
          <a:p>
            <a:pPr>
              <a:buFont typeface="Arial" pitchFamily="34" charset="0"/>
              <a:buChar char="•"/>
            </a:pPr>
            <a:r>
              <a:rPr lang="en-US" i="1" dirty="0">
                <a:solidFill>
                  <a:srgbClr val="376092"/>
                </a:solidFill>
                <a:latin typeface="Calibri" pitchFamily="34" charset="0"/>
              </a:rPr>
              <a:t>These three have </a:t>
            </a:r>
            <a:r>
              <a:rPr lang="en-US" b="1" i="1" dirty="0">
                <a:solidFill>
                  <a:srgbClr val="376092"/>
                </a:solidFill>
                <a:latin typeface="Calibri" pitchFamily="34" charset="0"/>
              </a:rPr>
              <a:t>additional analytical requirements</a:t>
            </a:r>
            <a:r>
              <a:rPr lang="en-US" i="1" dirty="0">
                <a:solidFill>
                  <a:srgbClr val="376092"/>
                </a:solidFill>
                <a:latin typeface="Calibri" pitchFamily="34" charset="0"/>
              </a:rPr>
              <a:t>—specific items that must be considered when planning</a:t>
            </a:r>
          </a:p>
          <a:p>
            <a:pPr>
              <a:buFont typeface="Arial" pitchFamily="34" charset="0"/>
              <a:buChar char="•"/>
            </a:pPr>
            <a:endParaRPr lang="en-US" i="1" dirty="0">
              <a:solidFill>
                <a:srgbClr val="376092"/>
              </a:solidFill>
              <a:latin typeface="Calibri" pitchFamily="34" charset="0"/>
            </a:endParaRPr>
          </a:p>
          <a:p>
            <a:pPr>
              <a:buFont typeface="Arial" pitchFamily="34" charset="0"/>
              <a:buChar char="•"/>
            </a:pPr>
            <a:r>
              <a:rPr lang="en-US" i="1" dirty="0">
                <a:solidFill>
                  <a:srgbClr val="376092"/>
                </a:solidFill>
                <a:latin typeface="Calibri" pitchFamily="34" charset="0"/>
              </a:rPr>
              <a:t>Work draws from previous planning efforts and existing plans:</a:t>
            </a:r>
          </a:p>
          <a:p>
            <a:pPr lvl="1">
              <a:buFont typeface="Arial" pitchFamily="34" charset="0"/>
              <a:buChar char="•"/>
            </a:pPr>
            <a:r>
              <a:rPr lang="en-US" i="1" dirty="0">
                <a:solidFill>
                  <a:srgbClr val="376092"/>
                </a:solidFill>
                <a:latin typeface="Calibri" pitchFamily="34" charset="0"/>
              </a:rPr>
              <a:t>CEDSs </a:t>
            </a:r>
          </a:p>
          <a:p>
            <a:pPr lvl="1">
              <a:buFont typeface="Arial" pitchFamily="34" charset="0"/>
              <a:buChar char="•"/>
            </a:pPr>
            <a:r>
              <a:rPr lang="en-US" i="1" dirty="0">
                <a:solidFill>
                  <a:srgbClr val="376092"/>
                </a:solidFill>
                <a:latin typeface="Calibri" pitchFamily="34" charset="0"/>
              </a:rPr>
              <a:t>MPO Transportation Plans</a:t>
            </a:r>
          </a:p>
          <a:p>
            <a:pPr lvl="1">
              <a:buFont typeface="Arial" pitchFamily="34" charset="0"/>
              <a:buChar char="•"/>
            </a:pPr>
            <a:r>
              <a:rPr lang="en-US" i="1" dirty="0">
                <a:solidFill>
                  <a:srgbClr val="376092"/>
                </a:solidFill>
                <a:latin typeface="Calibri" pitchFamily="34" charset="0"/>
              </a:rPr>
              <a:t>Consolidated Plans</a:t>
            </a:r>
          </a:p>
          <a:p>
            <a:pPr lvl="1">
              <a:buFont typeface="Arial" pitchFamily="34" charset="0"/>
              <a:buChar char="•"/>
            </a:pPr>
            <a:r>
              <a:rPr lang="en-US" b="1" i="1" dirty="0">
                <a:solidFill>
                  <a:srgbClr val="376092"/>
                </a:solidFill>
                <a:latin typeface="Calibri" pitchFamily="34" charset="0"/>
              </a:rPr>
              <a:t>The priorities from these plans are extracted and built into the comp plan into the appropriate sections of the comp plan (like the Broadband Services Element)</a:t>
            </a:r>
          </a:p>
          <a:p>
            <a:pPr>
              <a:buFont typeface="Arial" pitchFamily="34" charset="0"/>
              <a:buChar char="•"/>
            </a:pPr>
            <a:endParaRPr lang="en-US" b="1" i="1" dirty="0">
              <a:solidFill>
                <a:srgbClr val="376092"/>
              </a:solidFill>
              <a:latin typeface="Calibri" pitchFamily="34" charset="0"/>
            </a:endParaRPr>
          </a:p>
          <a:p>
            <a:pPr>
              <a:buFont typeface="Arial" pitchFamily="34" charset="0"/>
              <a:buChar char="•"/>
            </a:pPr>
            <a:r>
              <a:rPr lang="en-US" dirty="0">
                <a:solidFill>
                  <a:srgbClr val="376092"/>
                </a:solidFill>
                <a:latin typeface="Calibri" pitchFamily="34" charset="0"/>
              </a:rPr>
              <a:t>Updated when the underlying plan has changed since the last Comp Plan Update</a:t>
            </a:r>
          </a:p>
          <a:p>
            <a:pPr>
              <a:buFont typeface="Arial" pitchFamily="34" charset="0"/>
              <a:buChar char="•"/>
            </a:pPr>
            <a:endParaRPr lang="en-US" sz="1600" dirty="0">
              <a:solidFill>
                <a:srgbClr val="376092"/>
              </a:solidFill>
              <a:latin typeface="Calibri" pitchFamily="34" charset="0"/>
            </a:endParaRPr>
          </a:p>
          <a:p>
            <a:endParaRPr lang="en-US" sz="2400" dirty="0">
              <a:solidFill>
                <a:srgbClr val="376092"/>
              </a:solidFill>
              <a:latin typeface="Calibri" pitchFamily="34" charset="0"/>
            </a:endParaRPr>
          </a:p>
        </p:txBody>
      </p:sp>
      <p:sp>
        <p:nvSpPr>
          <p:cNvPr id="3" name="Rectangle 2"/>
          <p:cNvSpPr txBox="1">
            <a:spLocks noChangeArrowheads="1"/>
          </p:cNvSpPr>
          <p:nvPr/>
        </p:nvSpPr>
        <p:spPr>
          <a:xfrm>
            <a:off x="457200" y="685799"/>
            <a:ext cx="7848600" cy="838201"/>
          </a:xfrm>
          <a:prstGeom prst="rect">
            <a:avLst/>
          </a:prstGeom>
        </p:spPr>
        <p:txBody>
          <a:bodyPr anchor="ctr">
            <a:normAutofit/>
          </a:bodyPr>
          <a:lstStyle/>
          <a:p>
            <a:pPr fontAlgn="auto">
              <a:spcAft>
                <a:spcPts val="0"/>
              </a:spcAft>
              <a:defRPr/>
            </a:pPr>
            <a:r>
              <a:rPr lang="en-US" sz="3600" b="1" dirty="0">
                <a:solidFill>
                  <a:srgbClr val="8A7967"/>
                </a:solidFill>
              </a:rPr>
              <a:t>Standards &amp; Examples</a:t>
            </a:r>
          </a:p>
        </p:txBody>
      </p:sp>
      <p:cxnSp>
        <p:nvCxnSpPr>
          <p:cNvPr id="5" name="Straight Connector 4"/>
          <p:cNvCxnSpPr/>
          <p:nvPr/>
        </p:nvCxnSpPr>
        <p:spPr>
          <a:xfrm>
            <a:off x="609600" y="2286000"/>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1642646"/>
            <a:ext cx="4800600" cy="338554"/>
          </a:xfrm>
          <a:prstGeom prst="rect">
            <a:avLst/>
          </a:prstGeom>
          <a:noFill/>
        </p:spPr>
        <p:txBody>
          <a:bodyPr wrap="square">
            <a:spAutoFit/>
          </a:bodyPr>
          <a:lstStyle/>
          <a:p>
            <a:pPr fontAlgn="auto">
              <a:spcBef>
                <a:spcPts val="0"/>
              </a:spcBef>
              <a:spcAft>
                <a:spcPts val="0"/>
              </a:spcAft>
              <a:defRPr/>
            </a:pPr>
            <a:r>
              <a:rPr lang="en-US" sz="1600" b="1" dirty="0">
                <a:solidFill>
                  <a:schemeClr val="accent2">
                    <a:lumMod val="75000"/>
                  </a:schemeClr>
                </a:solidFill>
                <a:latin typeface="+mn-lt"/>
              </a:rPr>
              <a:t>REQUIRED </a:t>
            </a:r>
            <a:r>
              <a:rPr lang="en-US" sz="1600" dirty="0">
                <a:solidFill>
                  <a:schemeClr val="accent2">
                    <a:lumMod val="75000"/>
                  </a:schemeClr>
                </a:solidFill>
                <a:latin typeface="+mn-lt"/>
              </a:rPr>
              <a:t>for some communities</a:t>
            </a:r>
          </a:p>
        </p:txBody>
      </p:sp>
      <p:sp>
        <p:nvSpPr>
          <p:cNvPr id="9" name="Oval 8"/>
          <p:cNvSpPr>
            <a:spLocks noChangeAspect="1"/>
          </p:cNvSpPr>
          <p:nvPr/>
        </p:nvSpPr>
        <p:spPr>
          <a:xfrm>
            <a:off x="152400" y="19431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solidFill>
                <a:schemeClr val="accent2">
                  <a:lumMod val="75000"/>
                </a:schemeClr>
              </a:solidFill>
            </a:endParaRPr>
          </a:p>
        </p:txBody>
      </p:sp>
      <p:sp>
        <p:nvSpPr>
          <p:cNvPr id="10" name="Oval 9"/>
          <p:cNvSpPr>
            <a:spLocks noChangeAspect="1"/>
          </p:cNvSpPr>
          <p:nvPr/>
        </p:nvSpPr>
        <p:spPr>
          <a:xfrm>
            <a:off x="1066800" y="19431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11" name="Oval 10"/>
          <p:cNvSpPr>
            <a:spLocks noChangeAspect="1"/>
          </p:cNvSpPr>
          <p:nvPr/>
        </p:nvSpPr>
        <p:spPr>
          <a:xfrm>
            <a:off x="1981200" y="1943100"/>
            <a:ext cx="838200" cy="8001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12" name="Oval 11"/>
          <p:cNvSpPr>
            <a:spLocks noChangeAspect="1"/>
          </p:cNvSpPr>
          <p:nvPr/>
        </p:nvSpPr>
        <p:spPr>
          <a:xfrm>
            <a:off x="2895600" y="1943100"/>
            <a:ext cx="838200" cy="8001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13" name="Oval 12"/>
          <p:cNvSpPr>
            <a:spLocks noChangeAspect="1"/>
          </p:cNvSpPr>
          <p:nvPr/>
        </p:nvSpPr>
        <p:spPr>
          <a:xfrm>
            <a:off x="3810000" y="1943100"/>
            <a:ext cx="838200" cy="8001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14" name="TextBox 13"/>
          <p:cNvSpPr txBox="1"/>
          <p:nvPr/>
        </p:nvSpPr>
        <p:spPr>
          <a:xfrm>
            <a:off x="76200" y="2096869"/>
            <a:ext cx="990600" cy="646331"/>
          </a:xfrm>
          <a:prstGeom prst="rect">
            <a:avLst/>
          </a:prstGeom>
          <a:noFill/>
        </p:spPr>
        <p:txBody>
          <a:bodyPr wrap="square">
            <a:spAutoFit/>
          </a:bodyPr>
          <a:lstStyle/>
          <a:p>
            <a:pPr algn="ctr" fontAlgn="auto">
              <a:spcBef>
                <a:spcPts val="0"/>
              </a:spcBef>
              <a:spcAft>
                <a:spcPts val="0"/>
              </a:spcAft>
              <a:defRPr/>
            </a:pPr>
            <a:r>
              <a:rPr lang="en-US" sz="900" b="1" dirty="0">
                <a:solidFill>
                  <a:schemeClr val="accent2">
                    <a:lumMod val="75000"/>
                  </a:schemeClr>
                </a:solidFill>
                <a:latin typeface="+mn-lt"/>
              </a:rPr>
              <a:t>CAPITAL  IMPROVEMENTS ELEMENT</a:t>
            </a:r>
          </a:p>
          <a:p>
            <a:pPr algn="ctr" fontAlgn="auto">
              <a:spcBef>
                <a:spcPts val="0"/>
              </a:spcBef>
              <a:spcAft>
                <a:spcPts val="0"/>
              </a:spcAft>
              <a:defRPr/>
            </a:pPr>
            <a:endParaRPr lang="en-US" sz="900" dirty="0">
              <a:latin typeface="+mn-lt"/>
            </a:endParaRPr>
          </a:p>
        </p:txBody>
      </p:sp>
      <p:sp>
        <p:nvSpPr>
          <p:cNvPr id="15" name="TextBox 14"/>
          <p:cNvSpPr txBox="1"/>
          <p:nvPr/>
        </p:nvSpPr>
        <p:spPr>
          <a:xfrm>
            <a:off x="1943100" y="2133600"/>
            <a:ext cx="952500" cy="507831"/>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ECONOMIC DEVELOPMENT</a:t>
            </a:r>
          </a:p>
          <a:p>
            <a:pPr algn="ctr" fontAlgn="auto">
              <a:spcBef>
                <a:spcPts val="0"/>
              </a:spcBef>
              <a:spcAft>
                <a:spcPts val="0"/>
              </a:spcAft>
              <a:defRPr/>
            </a:pPr>
            <a:endParaRPr lang="en-US" sz="900" dirty="0">
              <a:latin typeface="+mn-lt"/>
            </a:endParaRPr>
          </a:p>
        </p:txBody>
      </p:sp>
      <p:sp>
        <p:nvSpPr>
          <p:cNvPr id="16" name="TextBox 15"/>
          <p:cNvSpPr txBox="1"/>
          <p:nvPr/>
        </p:nvSpPr>
        <p:spPr>
          <a:xfrm>
            <a:off x="990600" y="2128838"/>
            <a:ext cx="952500" cy="507831"/>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LAND</a:t>
            </a:r>
          </a:p>
          <a:p>
            <a:pPr algn="ctr" fontAlgn="auto">
              <a:spcBef>
                <a:spcPts val="0"/>
              </a:spcBef>
              <a:spcAft>
                <a:spcPts val="0"/>
              </a:spcAft>
              <a:defRPr/>
            </a:pPr>
            <a:r>
              <a:rPr lang="en-US" sz="900" b="1" dirty="0">
                <a:solidFill>
                  <a:schemeClr val="accent2">
                    <a:lumMod val="75000"/>
                  </a:schemeClr>
                </a:solidFill>
                <a:latin typeface="+mn-lt"/>
              </a:rPr>
              <a:t>USE</a:t>
            </a:r>
          </a:p>
          <a:p>
            <a:pPr algn="ctr" fontAlgn="auto">
              <a:spcBef>
                <a:spcPts val="0"/>
              </a:spcBef>
              <a:spcAft>
                <a:spcPts val="0"/>
              </a:spcAft>
              <a:defRPr/>
            </a:pPr>
            <a:endParaRPr lang="en-US" sz="900" dirty="0">
              <a:latin typeface="+mn-lt"/>
            </a:endParaRPr>
          </a:p>
        </p:txBody>
      </p:sp>
      <p:sp>
        <p:nvSpPr>
          <p:cNvPr id="17" name="TextBox 16"/>
          <p:cNvSpPr txBox="1"/>
          <p:nvPr/>
        </p:nvSpPr>
        <p:spPr>
          <a:xfrm>
            <a:off x="2857500" y="2171700"/>
            <a:ext cx="952500" cy="507831"/>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TRANSPORT-ATION</a:t>
            </a:r>
          </a:p>
          <a:p>
            <a:pPr algn="ctr" fontAlgn="auto">
              <a:spcBef>
                <a:spcPts val="0"/>
              </a:spcBef>
              <a:spcAft>
                <a:spcPts val="0"/>
              </a:spcAft>
              <a:defRPr/>
            </a:pPr>
            <a:endParaRPr lang="en-US" sz="900" dirty="0">
              <a:latin typeface="+mn-lt"/>
            </a:endParaRPr>
          </a:p>
        </p:txBody>
      </p:sp>
      <p:sp>
        <p:nvSpPr>
          <p:cNvPr id="18" name="TextBox 17"/>
          <p:cNvSpPr txBox="1"/>
          <p:nvPr/>
        </p:nvSpPr>
        <p:spPr>
          <a:xfrm>
            <a:off x="3771900" y="2171700"/>
            <a:ext cx="952500" cy="369332"/>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HOUSING</a:t>
            </a:r>
          </a:p>
          <a:p>
            <a:pPr algn="ctr" fontAlgn="auto">
              <a:spcBef>
                <a:spcPts val="0"/>
              </a:spcBef>
              <a:spcAft>
                <a:spcPts val="0"/>
              </a:spcAft>
              <a:defRPr/>
            </a:pPr>
            <a:endParaRPr lang="en-US" sz="900" dirty="0">
              <a:latin typeface="+mn-lt"/>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914400" y="3505200"/>
            <a:ext cx="6553200" cy="457200"/>
          </a:xfrm>
          <a:prstGeom prst="rect">
            <a:avLst/>
          </a:prstGeom>
          <a:solidFill>
            <a:schemeClr val="bg1"/>
          </a:solidFill>
        </p:spPr>
        <p:txBody>
          <a:bodyPr>
            <a:sp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Job Tax Credit Tier 1</a:t>
            </a:r>
          </a:p>
        </p:txBody>
      </p:sp>
      <p:sp>
        <p:nvSpPr>
          <p:cNvPr id="20" name="Rectangle 2"/>
          <p:cNvSpPr txBox="1">
            <a:spLocks noChangeArrowheads="1"/>
          </p:cNvSpPr>
          <p:nvPr/>
        </p:nvSpPr>
        <p:spPr>
          <a:xfrm>
            <a:off x="533400" y="609600"/>
            <a:ext cx="7848600" cy="914400"/>
          </a:xfrm>
          <a:prstGeom prst="rect">
            <a:avLst/>
          </a:prstGeom>
        </p:spPr>
        <p:txBody>
          <a:bodyPr anchor="ctr">
            <a:normAutofit/>
          </a:bodyPr>
          <a:lstStyle/>
          <a:p>
            <a:pPr fontAlgn="auto">
              <a:spcAft>
                <a:spcPts val="0"/>
              </a:spcAft>
              <a:defRPr/>
            </a:pPr>
            <a:r>
              <a:rPr lang="en-US" sz="3600" b="1" dirty="0">
                <a:solidFill>
                  <a:srgbClr val="8A7967"/>
                </a:solidFill>
              </a:rPr>
              <a:t>Standards &amp; Examples</a:t>
            </a:r>
          </a:p>
        </p:txBody>
      </p:sp>
      <p:cxnSp>
        <p:nvCxnSpPr>
          <p:cNvPr id="15" name="Straight Connector 14"/>
          <p:cNvCxnSpPr/>
          <p:nvPr/>
        </p:nvCxnSpPr>
        <p:spPr>
          <a:xfrm>
            <a:off x="1066800" y="2590800"/>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 y="1943100"/>
            <a:ext cx="2781300" cy="261610"/>
          </a:xfrm>
          <a:prstGeom prst="rect">
            <a:avLst/>
          </a:prstGeom>
          <a:noFill/>
        </p:spPr>
        <p:txBody>
          <a:bodyPr>
            <a:spAutoFit/>
          </a:bodyPr>
          <a:lstStyle/>
          <a:p>
            <a:pPr fontAlgn="auto">
              <a:spcBef>
                <a:spcPts val="0"/>
              </a:spcBef>
              <a:spcAft>
                <a:spcPts val="0"/>
              </a:spcAft>
              <a:defRPr/>
            </a:pPr>
            <a:r>
              <a:rPr lang="en-US" sz="1050" b="1" dirty="0">
                <a:solidFill>
                  <a:schemeClr val="accent2">
                    <a:lumMod val="75000"/>
                  </a:schemeClr>
                </a:solidFill>
                <a:latin typeface="+mn-lt"/>
              </a:rPr>
              <a:t>REQUIRED </a:t>
            </a:r>
            <a:r>
              <a:rPr lang="en-US" sz="1050" dirty="0">
                <a:solidFill>
                  <a:schemeClr val="accent2">
                    <a:lumMod val="75000"/>
                  </a:schemeClr>
                </a:solidFill>
                <a:latin typeface="+mn-lt"/>
              </a:rPr>
              <a:t>for qualifying communities</a:t>
            </a:r>
          </a:p>
        </p:txBody>
      </p:sp>
      <p:cxnSp>
        <p:nvCxnSpPr>
          <p:cNvPr id="17" name="Straight Connector 16"/>
          <p:cNvCxnSpPr/>
          <p:nvPr/>
        </p:nvCxnSpPr>
        <p:spPr>
          <a:xfrm>
            <a:off x="3086100" y="2057400"/>
            <a:ext cx="152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38500" y="2095500"/>
            <a:ext cx="0" cy="4953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533400" y="22098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b="1" dirty="0">
              <a:solidFill>
                <a:schemeClr val="accent2">
                  <a:lumMod val="75000"/>
                </a:schemeClr>
              </a:solidFill>
            </a:endParaRPr>
          </a:p>
        </p:txBody>
      </p:sp>
      <p:sp>
        <p:nvSpPr>
          <p:cNvPr id="22" name="Oval 21"/>
          <p:cNvSpPr>
            <a:spLocks noChangeAspect="1"/>
          </p:cNvSpPr>
          <p:nvPr/>
        </p:nvSpPr>
        <p:spPr>
          <a:xfrm>
            <a:off x="1447800" y="22098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26" name="Oval 25"/>
          <p:cNvSpPr>
            <a:spLocks noChangeAspect="1"/>
          </p:cNvSpPr>
          <p:nvPr/>
        </p:nvSpPr>
        <p:spPr>
          <a:xfrm>
            <a:off x="2362200" y="22098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27" name="Oval 26"/>
          <p:cNvSpPr>
            <a:spLocks noChangeAspect="1"/>
          </p:cNvSpPr>
          <p:nvPr/>
        </p:nvSpPr>
        <p:spPr>
          <a:xfrm>
            <a:off x="3276600" y="22098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29" name="Oval 28"/>
          <p:cNvSpPr>
            <a:spLocks noChangeAspect="1"/>
          </p:cNvSpPr>
          <p:nvPr/>
        </p:nvSpPr>
        <p:spPr>
          <a:xfrm>
            <a:off x="4191000" y="2209800"/>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900"/>
          </a:p>
        </p:txBody>
      </p:sp>
      <p:sp>
        <p:nvSpPr>
          <p:cNvPr id="31" name="TextBox 30"/>
          <p:cNvSpPr txBox="1"/>
          <p:nvPr/>
        </p:nvSpPr>
        <p:spPr>
          <a:xfrm>
            <a:off x="457200" y="2362200"/>
            <a:ext cx="990600" cy="646331"/>
          </a:xfrm>
          <a:prstGeom prst="rect">
            <a:avLst/>
          </a:prstGeom>
          <a:noFill/>
        </p:spPr>
        <p:txBody>
          <a:bodyPr wrap="square">
            <a:spAutoFit/>
          </a:bodyPr>
          <a:lstStyle/>
          <a:p>
            <a:pPr algn="ctr" fontAlgn="auto">
              <a:spcBef>
                <a:spcPts val="0"/>
              </a:spcBef>
              <a:spcAft>
                <a:spcPts val="0"/>
              </a:spcAft>
              <a:defRPr/>
            </a:pPr>
            <a:r>
              <a:rPr lang="en-US" sz="900" b="1" dirty="0">
                <a:solidFill>
                  <a:schemeClr val="accent2">
                    <a:lumMod val="75000"/>
                  </a:schemeClr>
                </a:solidFill>
                <a:latin typeface="+mn-lt"/>
              </a:rPr>
              <a:t>CAPITAL  IMPROVEMENTS ELEMENT</a:t>
            </a:r>
          </a:p>
          <a:p>
            <a:pPr algn="ctr" fontAlgn="auto">
              <a:spcBef>
                <a:spcPts val="0"/>
              </a:spcBef>
              <a:spcAft>
                <a:spcPts val="0"/>
              </a:spcAft>
              <a:defRPr/>
            </a:pPr>
            <a:endParaRPr lang="en-US" sz="900" dirty="0">
              <a:latin typeface="+mn-lt"/>
            </a:endParaRPr>
          </a:p>
        </p:txBody>
      </p:sp>
      <p:sp>
        <p:nvSpPr>
          <p:cNvPr id="32" name="TextBox 31"/>
          <p:cNvSpPr txBox="1"/>
          <p:nvPr/>
        </p:nvSpPr>
        <p:spPr>
          <a:xfrm>
            <a:off x="1371600" y="2433638"/>
            <a:ext cx="952500" cy="507831"/>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LAND</a:t>
            </a:r>
          </a:p>
          <a:p>
            <a:pPr algn="ctr" fontAlgn="auto">
              <a:spcBef>
                <a:spcPts val="0"/>
              </a:spcBef>
              <a:spcAft>
                <a:spcPts val="0"/>
              </a:spcAft>
              <a:defRPr/>
            </a:pPr>
            <a:r>
              <a:rPr lang="en-US" sz="900" b="1" dirty="0">
                <a:solidFill>
                  <a:schemeClr val="accent2">
                    <a:lumMod val="75000"/>
                  </a:schemeClr>
                </a:solidFill>
                <a:latin typeface="+mn-lt"/>
              </a:rPr>
              <a:t>USE</a:t>
            </a:r>
          </a:p>
          <a:p>
            <a:pPr algn="ctr" fontAlgn="auto">
              <a:spcBef>
                <a:spcPts val="0"/>
              </a:spcBef>
              <a:spcAft>
                <a:spcPts val="0"/>
              </a:spcAft>
              <a:defRPr/>
            </a:pPr>
            <a:endParaRPr lang="en-US" sz="900" dirty="0">
              <a:latin typeface="+mn-lt"/>
            </a:endParaRPr>
          </a:p>
        </p:txBody>
      </p:sp>
      <p:sp>
        <p:nvSpPr>
          <p:cNvPr id="35" name="TextBox 34"/>
          <p:cNvSpPr txBox="1"/>
          <p:nvPr/>
        </p:nvSpPr>
        <p:spPr>
          <a:xfrm>
            <a:off x="3238500" y="2438400"/>
            <a:ext cx="952500" cy="507831"/>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TRANSPORT-ATION</a:t>
            </a:r>
          </a:p>
          <a:p>
            <a:pPr algn="ctr" fontAlgn="auto">
              <a:spcBef>
                <a:spcPts val="0"/>
              </a:spcBef>
              <a:spcAft>
                <a:spcPts val="0"/>
              </a:spcAft>
              <a:defRPr/>
            </a:pPr>
            <a:endParaRPr lang="en-US" sz="900" dirty="0">
              <a:latin typeface="+mn-lt"/>
            </a:endParaRPr>
          </a:p>
        </p:txBody>
      </p:sp>
      <p:sp>
        <p:nvSpPr>
          <p:cNvPr id="39" name="TextBox 38"/>
          <p:cNvSpPr txBox="1"/>
          <p:nvPr/>
        </p:nvSpPr>
        <p:spPr>
          <a:xfrm>
            <a:off x="4152900" y="2438400"/>
            <a:ext cx="952500" cy="369332"/>
          </a:xfrm>
          <a:prstGeom prst="rect">
            <a:avLst/>
          </a:prstGeom>
          <a:noFill/>
        </p:spPr>
        <p:txBody>
          <a:bodyPr>
            <a:spAutoFit/>
          </a:bodyPr>
          <a:lstStyle/>
          <a:p>
            <a:pPr algn="ctr" fontAlgn="auto">
              <a:spcBef>
                <a:spcPts val="0"/>
              </a:spcBef>
              <a:spcAft>
                <a:spcPts val="0"/>
              </a:spcAft>
              <a:defRPr/>
            </a:pPr>
            <a:r>
              <a:rPr lang="en-US" sz="900" b="1" dirty="0">
                <a:solidFill>
                  <a:schemeClr val="accent2">
                    <a:lumMod val="75000"/>
                  </a:schemeClr>
                </a:solidFill>
                <a:latin typeface="+mn-lt"/>
              </a:rPr>
              <a:t>HOUSING</a:t>
            </a:r>
          </a:p>
          <a:p>
            <a:pPr algn="ctr" fontAlgn="auto">
              <a:spcBef>
                <a:spcPts val="0"/>
              </a:spcBef>
              <a:spcAft>
                <a:spcPts val="0"/>
              </a:spcAft>
              <a:defRPr/>
            </a:pPr>
            <a:endParaRPr lang="en-US" sz="900" dirty="0">
              <a:latin typeface="+mn-lt"/>
            </a:endParaRPr>
          </a:p>
        </p:txBody>
      </p:sp>
      <p:sp>
        <p:nvSpPr>
          <p:cNvPr id="40" name="TextBox 39"/>
          <p:cNvSpPr txBox="1"/>
          <p:nvPr/>
        </p:nvSpPr>
        <p:spPr>
          <a:xfrm>
            <a:off x="1790700" y="2000071"/>
            <a:ext cx="2171700"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ECONOMIC DEVELOPMENT ELEMENT</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3429000" cy="1752600"/>
          </a:xfrm>
        </p:spPr>
        <p:txBody>
          <a:bodyPr>
            <a:normAutofit/>
          </a:bodyPr>
          <a:lstStyle/>
          <a:p>
            <a:r>
              <a:rPr lang="en-US" sz="3600" b="1" dirty="0"/>
              <a:t>Economic Development</a:t>
            </a:r>
          </a:p>
        </p:txBody>
      </p:sp>
      <p:sp>
        <p:nvSpPr>
          <p:cNvPr id="6" name="TextBox 5"/>
          <p:cNvSpPr txBox="1"/>
          <p:nvPr/>
        </p:nvSpPr>
        <p:spPr>
          <a:xfrm>
            <a:off x="228600" y="2667000"/>
            <a:ext cx="3352800" cy="2308324"/>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p:txBody>
      </p:sp>
      <p:sp>
        <p:nvSpPr>
          <p:cNvPr id="7"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the NWGRC CEDS</a:t>
            </a:r>
          </a:p>
        </p:txBody>
      </p:sp>
      <p:pic>
        <p:nvPicPr>
          <p:cNvPr id="3075" name="Picture 3"/>
          <p:cNvPicPr>
            <a:picLocks noChangeAspect="1" noChangeArrowheads="1"/>
          </p:cNvPicPr>
          <p:nvPr/>
        </p:nvPicPr>
        <p:blipFill>
          <a:blip r:embed="rId2" cstate="print"/>
          <a:srcRect/>
          <a:stretch>
            <a:fillRect/>
          </a:stretch>
        </p:blipFill>
        <p:spPr bwMode="auto">
          <a:xfrm>
            <a:off x="3886200" y="-1"/>
            <a:ext cx="5257800" cy="6809503"/>
          </a:xfrm>
          <a:prstGeom prst="rect">
            <a:avLst/>
          </a:prstGeom>
          <a:noFill/>
          <a:ln w="9525">
            <a:solidFill>
              <a:schemeClr val="bg1">
                <a:lumMod val="75000"/>
              </a:schemeClr>
            </a:solidFill>
            <a:miter lim="800000"/>
            <a:headEnd/>
            <a:tailEnd/>
          </a:ln>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3429000" cy="2163762"/>
          </a:xfrm>
        </p:spPr>
        <p:txBody>
          <a:bodyPr>
            <a:normAutofit/>
          </a:bodyPr>
          <a:lstStyle/>
          <a:p>
            <a:r>
              <a:rPr lang="en-US" sz="3600" b="1" dirty="0"/>
              <a:t>Economic Development</a:t>
            </a:r>
          </a:p>
        </p:txBody>
      </p:sp>
      <p:pic>
        <p:nvPicPr>
          <p:cNvPr id="1026" name="Picture 2"/>
          <p:cNvPicPr>
            <a:picLocks noChangeAspect="1" noChangeArrowheads="1"/>
          </p:cNvPicPr>
          <p:nvPr/>
        </p:nvPicPr>
        <p:blipFill>
          <a:blip r:embed="rId2" cstate="print"/>
          <a:srcRect/>
          <a:stretch>
            <a:fillRect/>
          </a:stretch>
        </p:blipFill>
        <p:spPr bwMode="auto">
          <a:xfrm>
            <a:off x="3867859" y="0"/>
            <a:ext cx="5303747" cy="6858000"/>
          </a:xfrm>
          <a:prstGeom prst="rect">
            <a:avLst/>
          </a:prstGeom>
          <a:noFill/>
          <a:ln w="9525">
            <a:solidFill>
              <a:schemeClr val="bg1">
                <a:lumMod val="50000"/>
              </a:schemeClr>
            </a:solidFill>
            <a:miter lim="800000"/>
            <a:headEnd/>
            <a:tailEnd/>
          </a:ln>
        </p:spPr>
      </p:pic>
      <p:sp>
        <p:nvSpPr>
          <p:cNvPr id="6" name="TextBox 5"/>
          <p:cNvSpPr txBox="1"/>
          <p:nvPr/>
        </p:nvSpPr>
        <p:spPr>
          <a:xfrm>
            <a:off x="228600" y="2667000"/>
            <a:ext cx="3352800" cy="2308324"/>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Needs &amp; Opportunities  </a:t>
            </a:r>
            <a:r>
              <a:rPr lang="en-US" b="1" i="1" dirty="0">
                <a:sym typeface="Wingdings" pitchFamily="2" charset="2"/>
              </a:rPr>
              <a:t></a:t>
            </a:r>
            <a:endParaRPr lang="en-US" b="1" i="1" dirty="0"/>
          </a:p>
          <a:p>
            <a:endParaRPr lang="en-US" dirty="0"/>
          </a:p>
          <a:p>
            <a:endParaRPr lang="en-US" dirty="0"/>
          </a:p>
        </p:txBody>
      </p:sp>
      <p:sp>
        <p:nvSpPr>
          <p:cNvPr id="7"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the NWGRC CEDS</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429000" cy="1905000"/>
          </a:xfrm>
        </p:spPr>
        <p:txBody>
          <a:bodyPr>
            <a:normAutofit/>
          </a:bodyPr>
          <a:lstStyle/>
          <a:p>
            <a:r>
              <a:rPr lang="en-US" sz="3600" b="1" dirty="0"/>
              <a:t>Economic Development</a:t>
            </a:r>
          </a:p>
        </p:txBody>
      </p:sp>
      <p:sp>
        <p:nvSpPr>
          <p:cNvPr id="6" name="TextBox 5"/>
          <p:cNvSpPr txBox="1"/>
          <p:nvPr/>
        </p:nvSpPr>
        <p:spPr>
          <a:xfrm>
            <a:off x="228600" y="2667000"/>
            <a:ext cx="3352800" cy="2862322"/>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sp>
        <p:nvSpPr>
          <p:cNvPr id="7" name="TextBox 40"/>
          <p:cNvSpPr txBox="1">
            <a:spLocks noChangeArrowheads="1"/>
          </p:cNvSpPr>
          <p:nvPr/>
        </p:nvSpPr>
        <p:spPr bwMode="auto">
          <a:xfrm>
            <a:off x="0" y="-76200"/>
            <a:ext cx="6096000" cy="338554"/>
          </a:xfrm>
          <a:prstGeom prst="rect">
            <a:avLst/>
          </a:prstGeom>
          <a:noFill/>
          <a:ln w="9525">
            <a:noFill/>
            <a:miter lim="800000"/>
            <a:headEnd/>
            <a:tailEnd/>
          </a:ln>
        </p:spPr>
        <p:txBody>
          <a:bodyPr>
            <a:spAutoFit/>
          </a:bodyPr>
          <a:lstStyle/>
          <a:p>
            <a:r>
              <a:rPr lang="en-US" sz="1600" dirty="0"/>
              <a:t>**From the NWGRC CEDS</a:t>
            </a:r>
          </a:p>
        </p:txBody>
      </p:sp>
      <p:pic>
        <p:nvPicPr>
          <p:cNvPr id="2050" name="Picture 2"/>
          <p:cNvPicPr>
            <a:picLocks noChangeAspect="1" noChangeArrowheads="1"/>
          </p:cNvPicPr>
          <p:nvPr/>
        </p:nvPicPr>
        <p:blipFill>
          <a:blip r:embed="rId2" cstate="print"/>
          <a:srcRect/>
          <a:stretch>
            <a:fillRect/>
          </a:stretch>
        </p:blipFill>
        <p:spPr bwMode="auto">
          <a:xfrm>
            <a:off x="3854321" y="0"/>
            <a:ext cx="5289680" cy="6858000"/>
          </a:xfrm>
          <a:prstGeom prst="rect">
            <a:avLst/>
          </a:prstGeom>
          <a:noFill/>
          <a:ln w="9525">
            <a:solidFill>
              <a:schemeClr val="bg1">
                <a:lumMod val="75000"/>
              </a:schemeClr>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3849624" y="152400"/>
            <a:ext cx="5294376" cy="1066800"/>
          </a:xfrm>
          <a:prstGeom prst="rect">
            <a:avLst/>
          </a:prstGeom>
          <a:noFill/>
          <a:ln w="9525">
            <a:noFill/>
            <a:miter lim="800000"/>
            <a:headEnd/>
            <a:tailEnd/>
          </a:ln>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62000" y="3733800"/>
            <a:ext cx="5029200" cy="457200"/>
          </a:xfrm>
          <a:prstGeom prst="rect">
            <a:avLst/>
          </a:prstGeom>
          <a:solidFill>
            <a:schemeClr val="bg1"/>
          </a:solidFill>
        </p:spPr>
        <p:txBody>
          <a:bodyPr>
            <a:sp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an MPO</a:t>
            </a:r>
          </a:p>
        </p:txBody>
      </p:sp>
      <p:sp>
        <p:nvSpPr>
          <p:cNvPr id="19" name="Rectangle 2"/>
          <p:cNvSpPr txBox="1">
            <a:spLocks noChangeArrowheads="1"/>
          </p:cNvSpPr>
          <p:nvPr/>
        </p:nvSpPr>
        <p:spPr>
          <a:xfrm>
            <a:off x="533400" y="457200"/>
            <a:ext cx="7848600" cy="1219200"/>
          </a:xfrm>
          <a:prstGeom prst="rect">
            <a:avLst/>
          </a:prstGeom>
        </p:spPr>
        <p:txBody>
          <a:bodyPr anchor="ctr">
            <a:normAutofit/>
          </a:bodyPr>
          <a:lstStyle/>
          <a:p>
            <a:pPr fontAlgn="auto">
              <a:spcAft>
                <a:spcPts val="0"/>
              </a:spcAft>
              <a:defRPr/>
            </a:pPr>
            <a:r>
              <a:rPr lang="en-US" sz="3600" b="1" dirty="0">
                <a:solidFill>
                  <a:srgbClr val="8A7967"/>
                </a:solidFill>
              </a:rPr>
              <a:t>Standards &amp; Examples</a:t>
            </a:r>
          </a:p>
        </p:txBody>
      </p:sp>
      <p:cxnSp>
        <p:nvCxnSpPr>
          <p:cNvPr id="15" name="Straight Connector 14"/>
          <p:cNvCxnSpPr/>
          <p:nvPr/>
        </p:nvCxnSpPr>
        <p:spPr>
          <a:xfrm>
            <a:off x="1219200" y="2750402"/>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57300" y="2102702"/>
            <a:ext cx="2781300" cy="246221"/>
          </a:xfrm>
          <a:prstGeom prst="rect">
            <a:avLst/>
          </a:prstGeom>
          <a:noFill/>
        </p:spPr>
        <p:txBody>
          <a:bodyPr>
            <a:spAutoFit/>
          </a:bodyPr>
          <a:lstStyle/>
          <a:p>
            <a:pPr fontAlgn="auto">
              <a:spcBef>
                <a:spcPts val="0"/>
              </a:spcBef>
              <a:spcAft>
                <a:spcPts val="0"/>
              </a:spcAft>
              <a:defRPr/>
            </a:pPr>
            <a:r>
              <a:rPr lang="en-US" sz="1000" b="1" dirty="0">
                <a:solidFill>
                  <a:schemeClr val="accent2">
                    <a:lumMod val="75000"/>
                  </a:schemeClr>
                </a:solidFill>
                <a:latin typeface="+mn-lt"/>
              </a:rPr>
              <a:t>REQUIRED </a:t>
            </a:r>
            <a:r>
              <a:rPr lang="en-US" sz="1000" dirty="0">
                <a:solidFill>
                  <a:schemeClr val="accent2">
                    <a:lumMod val="75000"/>
                  </a:schemeClr>
                </a:solidFill>
                <a:latin typeface="+mn-lt"/>
              </a:rPr>
              <a:t>for qualifying communities</a:t>
            </a:r>
          </a:p>
        </p:txBody>
      </p:sp>
      <p:cxnSp>
        <p:nvCxnSpPr>
          <p:cNvPr id="17" name="Straight Connector 16"/>
          <p:cNvCxnSpPr/>
          <p:nvPr/>
        </p:nvCxnSpPr>
        <p:spPr>
          <a:xfrm>
            <a:off x="3238500" y="2217002"/>
            <a:ext cx="152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90900" y="2255102"/>
            <a:ext cx="0" cy="4953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0" name="Oval 19"/>
          <p:cNvSpPr>
            <a:spLocks noChangeAspect="1"/>
          </p:cNvSpPr>
          <p:nvPr/>
        </p:nvSpPr>
        <p:spPr>
          <a:xfrm>
            <a:off x="685800" y="2369402"/>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solidFill>
                <a:schemeClr val="accent2">
                  <a:lumMod val="75000"/>
                </a:schemeClr>
              </a:solidFill>
            </a:endParaRPr>
          </a:p>
        </p:txBody>
      </p:sp>
      <p:sp>
        <p:nvSpPr>
          <p:cNvPr id="22" name="Oval 21"/>
          <p:cNvSpPr>
            <a:spLocks noChangeAspect="1"/>
          </p:cNvSpPr>
          <p:nvPr/>
        </p:nvSpPr>
        <p:spPr>
          <a:xfrm>
            <a:off x="1600200" y="2369402"/>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6" name="Oval 25"/>
          <p:cNvSpPr>
            <a:spLocks noChangeAspect="1"/>
          </p:cNvSpPr>
          <p:nvPr/>
        </p:nvSpPr>
        <p:spPr>
          <a:xfrm>
            <a:off x="2514600" y="2369402"/>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7" name="Oval 26"/>
          <p:cNvSpPr>
            <a:spLocks noChangeAspect="1"/>
          </p:cNvSpPr>
          <p:nvPr/>
        </p:nvSpPr>
        <p:spPr>
          <a:xfrm>
            <a:off x="3429000" y="2369402"/>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9" name="Oval 28"/>
          <p:cNvSpPr>
            <a:spLocks noChangeAspect="1"/>
          </p:cNvSpPr>
          <p:nvPr/>
        </p:nvSpPr>
        <p:spPr>
          <a:xfrm>
            <a:off x="4343400" y="2369402"/>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30" name="TextBox 29"/>
          <p:cNvSpPr txBox="1"/>
          <p:nvPr/>
        </p:nvSpPr>
        <p:spPr>
          <a:xfrm>
            <a:off x="1524000" y="2598002"/>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ECONOMIC DEVELOPMENT</a:t>
            </a:r>
          </a:p>
          <a:p>
            <a:pPr algn="ctr" fontAlgn="auto">
              <a:spcBef>
                <a:spcPts val="0"/>
              </a:spcBef>
              <a:spcAft>
                <a:spcPts val="0"/>
              </a:spcAft>
              <a:defRPr/>
            </a:pPr>
            <a:endParaRPr lang="en-US" sz="800" dirty="0">
              <a:latin typeface="+mn-lt"/>
            </a:endParaRPr>
          </a:p>
        </p:txBody>
      </p:sp>
      <p:sp>
        <p:nvSpPr>
          <p:cNvPr id="31" name="TextBox 30"/>
          <p:cNvSpPr txBox="1"/>
          <p:nvPr/>
        </p:nvSpPr>
        <p:spPr>
          <a:xfrm>
            <a:off x="2476500" y="2598002"/>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LAND</a:t>
            </a:r>
          </a:p>
          <a:p>
            <a:pPr algn="ctr" fontAlgn="auto">
              <a:spcBef>
                <a:spcPts val="0"/>
              </a:spcBef>
              <a:spcAft>
                <a:spcPts val="0"/>
              </a:spcAft>
              <a:defRPr/>
            </a:pPr>
            <a:r>
              <a:rPr lang="en-US" sz="800" b="1" dirty="0">
                <a:solidFill>
                  <a:schemeClr val="accent2">
                    <a:lumMod val="75000"/>
                  </a:schemeClr>
                </a:solidFill>
                <a:latin typeface="+mn-lt"/>
              </a:rPr>
              <a:t>USE</a:t>
            </a:r>
          </a:p>
          <a:p>
            <a:pPr algn="ctr" fontAlgn="auto">
              <a:spcBef>
                <a:spcPts val="0"/>
              </a:spcBef>
              <a:spcAft>
                <a:spcPts val="0"/>
              </a:spcAft>
              <a:defRPr/>
            </a:pPr>
            <a:endParaRPr lang="en-US" sz="800" dirty="0">
              <a:latin typeface="+mn-lt"/>
            </a:endParaRPr>
          </a:p>
        </p:txBody>
      </p:sp>
      <p:sp>
        <p:nvSpPr>
          <p:cNvPr id="35" name="TextBox 34"/>
          <p:cNvSpPr txBox="1"/>
          <p:nvPr/>
        </p:nvSpPr>
        <p:spPr>
          <a:xfrm>
            <a:off x="4305300" y="2598002"/>
            <a:ext cx="952500" cy="338554"/>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HOUSING</a:t>
            </a:r>
          </a:p>
          <a:p>
            <a:pPr algn="ctr" fontAlgn="auto">
              <a:spcBef>
                <a:spcPts val="0"/>
              </a:spcBef>
              <a:spcAft>
                <a:spcPts val="0"/>
              </a:spcAft>
              <a:defRPr/>
            </a:pPr>
            <a:endParaRPr lang="en-US" sz="800" dirty="0">
              <a:latin typeface="+mn-lt"/>
            </a:endParaRPr>
          </a:p>
        </p:txBody>
      </p:sp>
      <p:sp>
        <p:nvSpPr>
          <p:cNvPr id="39" name="TextBox 38"/>
          <p:cNvSpPr txBox="1"/>
          <p:nvPr/>
        </p:nvSpPr>
        <p:spPr>
          <a:xfrm>
            <a:off x="2286000" y="2369403"/>
            <a:ext cx="26670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2">
                    <a:lumMod val="75000"/>
                  </a:schemeClr>
                </a:solidFill>
                <a:latin typeface="+mn-lt"/>
              </a:rPr>
              <a:t>TRANSPORTATION ELEMENT</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429000" cy="1447800"/>
          </a:xfrm>
        </p:spPr>
        <p:txBody>
          <a:bodyPr>
            <a:normAutofit/>
          </a:bodyPr>
          <a:lstStyle/>
          <a:p>
            <a:r>
              <a:rPr lang="en-US" sz="3600" b="1" dirty="0"/>
              <a:t>Transportation</a:t>
            </a:r>
          </a:p>
        </p:txBody>
      </p:sp>
      <p:sp>
        <p:nvSpPr>
          <p:cNvPr id="6" name="TextBox 5"/>
          <p:cNvSpPr txBox="1"/>
          <p:nvPr/>
        </p:nvSpPr>
        <p:spPr>
          <a:xfrm>
            <a:off x="228600" y="2667000"/>
            <a:ext cx="3352800" cy="2862322"/>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a:p>
            <a:endParaRPr lang="en-US" dirty="0"/>
          </a:p>
        </p:txBody>
      </p:sp>
      <p:sp>
        <p:nvSpPr>
          <p:cNvPr id="8" name="TextBox 40"/>
          <p:cNvSpPr txBox="1">
            <a:spLocks noChangeArrowheads="1"/>
          </p:cNvSpPr>
          <p:nvPr/>
        </p:nvSpPr>
        <p:spPr bwMode="auto">
          <a:xfrm>
            <a:off x="0" y="-76200"/>
            <a:ext cx="3429000" cy="584775"/>
          </a:xfrm>
          <a:prstGeom prst="rect">
            <a:avLst/>
          </a:prstGeom>
          <a:noFill/>
          <a:ln w="9525">
            <a:noFill/>
            <a:miter lim="800000"/>
            <a:headEnd/>
            <a:tailEnd/>
          </a:ln>
        </p:spPr>
        <p:txBody>
          <a:bodyPr wrap="square">
            <a:spAutoFit/>
          </a:bodyPr>
          <a:lstStyle/>
          <a:p>
            <a:r>
              <a:rPr lang="en-US" sz="1600" dirty="0"/>
              <a:t>**From the Columbus-</a:t>
            </a:r>
            <a:r>
              <a:rPr lang="en-US" sz="1600" dirty="0" err="1"/>
              <a:t>Phenix</a:t>
            </a:r>
            <a:r>
              <a:rPr lang="en-US" sz="1600" dirty="0"/>
              <a:t> City Long Range Transportation Plan</a:t>
            </a:r>
          </a:p>
        </p:txBody>
      </p:sp>
      <p:pic>
        <p:nvPicPr>
          <p:cNvPr id="4098" name="Picture 2"/>
          <p:cNvPicPr>
            <a:picLocks noChangeAspect="1" noChangeArrowheads="1"/>
          </p:cNvPicPr>
          <p:nvPr/>
        </p:nvPicPr>
        <p:blipFill>
          <a:blip r:embed="rId2" cstate="print"/>
          <a:srcRect/>
          <a:stretch>
            <a:fillRect/>
          </a:stretch>
        </p:blipFill>
        <p:spPr bwMode="auto">
          <a:xfrm>
            <a:off x="3810000" y="-42363"/>
            <a:ext cx="5334000" cy="6900363"/>
          </a:xfrm>
          <a:prstGeom prst="rect">
            <a:avLst/>
          </a:prstGeom>
          <a:noFill/>
          <a:ln w="9525">
            <a:solidFill>
              <a:schemeClr val="bg1">
                <a:lumMod val="75000"/>
              </a:schemeClr>
            </a:solidFill>
            <a:miter lim="800000"/>
            <a:headEnd/>
            <a:tailEnd/>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429000" cy="1447800"/>
          </a:xfrm>
        </p:spPr>
        <p:txBody>
          <a:bodyPr>
            <a:normAutofit/>
          </a:bodyPr>
          <a:lstStyle/>
          <a:p>
            <a:r>
              <a:rPr lang="en-US" sz="3600" b="1" dirty="0"/>
              <a:t>Transportation</a:t>
            </a:r>
          </a:p>
        </p:txBody>
      </p:sp>
      <p:sp>
        <p:nvSpPr>
          <p:cNvPr id="6" name="TextBox 5"/>
          <p:cNvSpPr txBox="1"/>
          <p:nvPr/>
        </p:nvSpPr>
        <p:spPr>
          <a:xfrm>
            <a:off x="228600" y="2667000"/>
            <a:ext cx="3352800" cy="2585323"/>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sp>
        <p:nvSpPr>
          <p:cNvPr id="8" name="TextBox 40"/>
          <p:cNvSpPr txBox="1">
            <a:spLocks noChangeArrowheads="1"/>
          </p:cNvSpPr>
          <p:nvPr/>
        </p:nvSpPr>
        <p:spPr bwMode="auto">
          <a:xfrm>
            <a:off x="0" y="-76200"/>
            <a:ext cx="3429000" cy="584775"/>
          </a:xfrm>
          <a:prstGeom prst="rect">
            <a:avLst/>
          </a:prstGeom>
          <a:noFill/>
          <a:ln w="9525">
            <a:noFill/>
            <a:miter lim="800000"/>
            <a:headEnd/>
            <a:tailEnd/>
          </a:ln>
        </p:spPr>
        <p:txBody>
          <a:bodyPr wrap="square">
            <a:spAutoFit/>
          </a:bodyPr>
          <a:lstStyle/>
          <a:p>
            <a:r>
              <a:rPr lang="en-US" sz="1600" dirty="0"/>
              <a:t>**From the Columbus-</a:t>
            </a:r>
            <a:r>
              <a:rPr lang="en-US" sz="1600" dirty="0" err="1"/>
              <a:t>Phenix</a:t>
            </a:r>
            <a:r>
              <a:rPr lang="en-US" sz="1600" dirty="0"/>
              <a:t> City Long Range Transportation Plan</a:t>
            </a:r>
          </a:p>
        </p:txBody>
      </p:sp>
      <p:pic>
        <p:nvPicPr>
          <p:cNvPr id="5122" name="Picture 2"/>
          <p:cNvPicPr>
            <a:picLocks noChangeAspect="1" noChangeArrowheads="1"/>
          </p:cNvPicPr>
          <p:nvPr/>
        </p:nvPicPr>
        <p:blipFill>
          <a:blip r:embed="rId2" cstate="print"/>
          <a:srcRect/>
          <a:stretch>
            <a:fillRect/>
          </a:stretch>
        </p:blipFill>
        <p:spPr bwMode="auto">
          <a:xfrm>
            <a:off x="3850635" y="0"/>
            <a:ext cx="5293365" cy="6858000"/>
          </a:xfrm>
          <a:prstGeom prst="rect">
            <a:avLst/>
          </a:prstGeom>
          <a:noFill/>
          <a:ln w="9525">
            <a:noFill/>
            <a:miter lim="800000"/>
            <a:headEnd/>
            <a:tailEnd/>
          </a:ln>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09600" y="3962400"/>
            <a:ext cx="5867400" cy="457200"/>
          </a:xfrm>
          <a:prstGeom prst="rect">
            <a:avLst/>
          </a:prstGeom>
          <a:solidFill>
            <a:schemeClr val="bg1"/>
          </a:solidFill>
        </p:spPr>
        <p:txBody>
          <a:bodyPr>
            <a:sp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HUD Entitlement communities</a:t>
            </a:r>
          </a:p>
        </p:txBody>
      </p:sp>
      <p:sp>
        <p:nvSpPr>
          <p:cNvPr id="20" name="Rectangle 2"/>
          <p:cNvSpPr txBox="1">
            <a:spLocks noChangeArrowheads="1"/>
          </p:cNvSpPr>
          <p:nvPr/>
        </p:nvSpPr>
        <p:spPr>
          <a:xfrm>
            <a:off x="533400" y="427037"/>
            <a:ext cx="7848600" cy="1401763"/>
          </a:xfrm>
          <a:prstGeom prst="rect">
            <a:avLst/>
          </a:prstGeom>
        </p:spPr>
        <p:txBody>
          <a:bodyPr anchor="ctr">
            <a:normAutofit/>
          </a:bodyPr>
          <a:lstStyle/>
          <a:p>
            <a:pPr fontAlgn="auto">
              <a:spcAft>
                <a:spcPts val="0"/>
              </a:spcAft>
              <a:defRPr/>
            </a:pPr>
            <a:r>
              <a:rPr lang="en-US" sz="3600" b="1" dirty="0">
                <a:solidFill>
                  <a:srgbClr val="8A7967"/>
                </a:solidFill>
              </a:rPr>
              <a:t>Standards &amp; Examples</a:t>
            </a:r>
          </a:p>
        </p:txBody>
      </p:sp>
      <p:cxnSp>
        <p:nvCxnSpPr>
          <p:cNvPr id="15" name="Straight Connector 14"/>
          <p:cNvCxnSpPr/>
          <p:nvPr/>
        </p:nvCxnSpPr>
        <p:spPr>
          <a:xfrm>
            <a:off x="1295400" y="2598003"/>
            <a:ext cx="35052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33500" y="1950303"/>
            <a:ext cx="2781300" cy="246221"/>
          </a:xfrm>
          <a:prstGeom prst="rect">
            <a:avLst/>
          </a:prstGeom>
          <a:noFill/>
        </p:spPr>
        <p:txBody>
          <a:bodyPr>
            <a:spAutoFit/>
          </a:bodyPr>
          <a:lstStyle/>
          <a:p>
            <a:pPr fontAlgn="auto">
              <a:spcBef>
                <a:spcPts val="0"/>
              </a:spcBef>
              <a:spcAft>
                <a:spcPts val="0"/>
              </a:spcAft>
              <a:defRPr/>
            </a:pPr>
            <a:r>
              <a:rPr lang="en-US" sz="1000" b="1" dirty="0">
                <a:solidFill>
                  <a:schemeClr val="accent2">
                    <a:lumMod val="75000"/>
                  </a:schemeClr>
                </a:solidFill>
                <a:latin typeface="+mn-lt"/>
              </a:rPr>
              <a:t>REQUIRED </a:t>
            </a:r>
            <a:r>
              <a:rPr lang="en-US" sz="1000" dirty="0">
                <a:solidFill>
                  <a:schemeClr val="accent2">
                    <a:lumMod val="75000"/>
                  </a:schemeClr>
                </a:solidFill>
                <a:latin typeface="+mn-lt"/>
              </a:rPr>
              <a:t>for qualifying communities</a:t>
            </a:r>
          </a:p>
        </p:txBody>
      </p:sp>
      <p:cxnSp>
        <p:nvCxnSpPr>
          <p:cNvPr id="17" name="Straight Connector 16"/>
          <p:cNvCxnSpPr/>
          <p:nvPr/>
        </p:nvCxnSpPr>
        <p:spPr>
          <a:xfrm>
            <a:off x="3314700" y="2064603"/>
            <a:ext cx="152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67100" y="2102703"/>
            <a:ext cx="0" cy="4953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762000" y="2217003"/>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dirty="0">
              <a:solidFill>
                <a:schemeClr val="accent2">
                  <a:lumMod val="75000"/>
                </a:schemeClr>
              </a:solidFill>
            </a:endParaRPr>
          </a:p>
        </p:txBody>
      </p:sp>
      <p:sp>
        <p:nvSpPr>
          <p:cNvPr id="22" name="Oval 21"/>
          <p:cNvSpPr>
            <a:spLocks noChangeAspect="1"/>
          </p:cNvSpPr>
          <p:nvPr/>
        </p:nvSpPr>
        <p:spPr>
          <a:xfrm>
            <a:off x="1676400" y="2217003"/>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6" name="Oval 25"/>
          <p:cNvSpPr>
            <a:spLocks noChangeAspect="1"/>
          </p:cNvSpPr>
          <p:nvPr/>
        </p:nvSpPr>
        <p:spPr>
          <a:xfrm>
            <a:off x="2590800" y="2217003"/>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7" name="Oval 26"/>
          <p:cNvSpPr>
            <a:spLocks noChangeAspect="1"/>
          </p:cNvSpPr>
          <p:nvPr/>
        </p:nvSpPr>
        <p:spPr>
          <a:xfrm>
            <a:off x="3505200" y="2217003"/>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29" name="Oval 28"/>
          <p:cNvSpPr>
            <a:spLocks noChangeAspect="1"/>
          </p:cNvSpPr>
          <p:nvPr/>
        </p:nvSpPr>
        <p:spPr>
          <a:xfrm>
            <a:off x="4419600" y="2217003"/>
            <a:ext cx="838200" cy="800100"/>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a:p>
        </p:txBody>
      </p:sp>
      <p:sp>
        <p:nvSpPr>
          <p:cNvPr id="30" name="TextBox 29"/>
          <p:cNvSpPr txBox="1"/>
          <p:nvPr/>
        </p:nvSpPr>
        <p:spPr>
          <a:xfrm>
            <a:off x="685800" y="2369403"/>
            <a:ext cx="952500" cy="58477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CAPITAL  IMPROVEMENTS ELEMENT</a:t>
            </a:r>
          </a:p>
          <a:p>
            <a:pPr algn="ctr" fontAlgn="auto">
              <a:spcBef>
                <a:spcPts val="0"/>
              </a:spcBef>
              <a:spcAft>
                <a:spcPts val="0"/>
              </a:spcAft>
              <a:defRPr/>
            </a:pPr>
            <a:endParaRPr lang="en-US" sz="800" dirty="0">
              <a:latin typeface="+mn-lt"/>
            </a:endParaRPr>
          </a:p>
        </p:txBody>
      </p:sp>
      <p:sp>
        <p:nvSpPr>
          <p:cNvPr id="31" name="TextBox 30"/>
          <p:cNvSpPr txBox="1"/>
          <p:nvPr/>
        </p:nvSpPr>
        <p:spPr>
          <a:xfrm>
            <a:off x="1600200" y="2445603"/>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ECONOMIC DEVELOPMENT</a:t>
            </a:r>
          </a:p>
          <a:p>
            <a:pPr algn="ctr" fontAlgn="auto">
              <a:spcBef>
                <a:spcPts val="0"/>
              </a:spcBef>
              <a:spcAft>
                <a:spcPts val="0"/>
              </a:spcAft>
              <a:defRPr/>
            </a:pPr>
            <a:endParaRPr lang="en-US" sz="800" dirty="0">
              <a:latin typeface="+mn-lt"/>
            </a:endParaRPr>
          </a:p>
        </p:txBody>
      </p:sp>
      <p:sp>
        <p:nvSpPr>
          <p:cNvPr id="32" name="TextBox 31"/>
          <p:cNvSpPr txBox="1"/>
          <p:nvPr/>
        </p:nvSpPr>
        <p:spPr>
          <a:xfrm>
            <a:off x="2552700" y="2445603"/>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LAND</a:t>
            </a:r>
          </a:p>
          <a:p>
            <a:pPr algn="ctr" fontAlgn="auto">
              <a:spcBef>
                <a:spcPts val="0"/>
              </a:spcBef>
              <a:spcAft>
                <a:spcPts val="0"/>
              </a:spcAft>
              <a:defRPr/>
            </a:pPr>
            <a:r>
              <a:rPr lang="en-US" sz="800" b="1" dirty="0">
                <a:solidFill>
                  <a:schemeClr val="accent2">
                    <a:lumMod val="75000"/>
                  </a:schemeClr>
                </a:solidFill>
                <a:latin typeface="+mn-lt"/>
              </a:rPr>
              <a:t>USE</a:t>
            </a:r>
          </a:p>
          <a:p>
            <a:pPr algn="ctr" fontAlgn="auto">
              <a:spcBef>
                <a:spcPts val="0"/>
              </a:spcBef>
              <a:spcAft>
                <a:spcPts val="0"/>
              </a:spcAft>
              <a:defRPr/>
            </a:pPr>
            <a:endParaRPr lang="en-US" sz="800" dirty="0">
              <a:latin typeface="+mn-lt"/>
            </a:endParaRPr>
          </a:p>
        </p:txBody>
      </p:sp>
      <p:sp>
        <p:nvSpPr>
          <p:cNvPr id="39" name="TextBox 38"/>
          <p:cNvSpPr txBox="1"/>
          <p:nvPr/>
        </p:nvSpPr>
        <p:spPr>
          <a:xfrm>
            <a:off x="3467100" y="2445603"/>
            <a:ext cx="952500" cy="461665"/>
          </a:xfrm>
          <a:prstGeom prst="rect">
            <a:avLst/>
          </a:prstGeom>
          <a:noFill/>
        </p:spPr>
        <p:txBody>
          <a:bodyPr>
            <a:spAutoFit/>
          </a:bodyPr>
          <a:lstStyle/>
          <a:p>
            <a:pPr algn="ctr" fontAlgn="auto">
              <a:spcBef>
                <a:spcPts val="0"/>
              </a:spcBef>
              <a:spcAft>
                <a:spcPts val="0"/>
              </a:spcAft>
              <a:defRPr/>
            </a:pPr>
            <a:r>
              <a:rPr lang="en-US" sz="800" b="1" dirty="0">
                <a:solidFill>
                  <a:schemeClr val="accent2">
                    <a:lumMod val="75000"/>
                  </a:schemeClr>
                </a:solidFill>
                <a:latin typeface="+mn-lt"/>
              </a:rPr>
              <a:t>TRANSPORT-ATION</a:t>
            </a:r>
          </a:p>
          <a:p>
            <a:pPr algn="ctr" fontAlgn="auto">
              <a:spcBef>
                <a:spcPts val="0"/>
              </a:spcBef>
              <a:spcAft>
                <a:spcPts val="0"/>
              </a:spcAft>
              <a:defRPr/>
            </a:pPr>
            <a:endParaRPr lang="en-US" sz="800" dirty="0">
              <a:latin typeface="+mn-lt"/>
            </a:endParaRPr>
          </a:p>
        </p:txBody>
      </p:sp>
      <p:sp>
        <p:nvSpPr>
          <p:cNvPr id="40" name="TextBox 39"/>
          <p:cNvSpPr txBox="1"/>
          <p:nvPr/>
        </p:nvSpPr>
        <p:spPr>
          <a:xfrm>
            <a:off x="4191000" y="2217003"/>
            <a:ext cx="1447800" cy="83099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en-US" sz="2400" b="1" dirty="0">
                <a:solidFill>
                  <a:schemeClr val="accent2">
                    <a:lumMod val="75000"/>
                  </a:schemeClr>
                </a:solidFill>
                <a:latin typeface="+mn-lt"/>
              </a:rPr>
              <a:t>HOUSING ELEMENT</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3429000" cy="1219200"/>
          </a:xfrm>
        </p:spPr>
        <p:txBody>
          <a:bodyPr>
            <a:normAutofit/>
          </a:bodyPr>
          <a:lstStyle/>
          <a:p>
            <a:r>
              <a:rPr lang="en-US" sz="3600" b="1" dirty="0"/>
              <a:t>Housing</a:t>
            </a:r>
          </a:p>
        </p:txBody>
      </p:sp>
      <p:sp>
        <p:nvSpPr>
          <p:cNvPr id="6" name="TextBox 5"/>
          <p:cNvSpPr txBox="1"/>
          <p:nvPr/>
        </p:nvSpPr>
        <p:spPr>
          <a:xfrm>
            <a:off x="228600" y="2667000"/>
            <a:ext cx="3505200" cy="2308324"/>
          </a:xfrm>
          <a:prstGeom prst="rect">
            <a:avLst/>
          </a:prstGeom>
          <a:noFill/>
        </p:spPr>
        <p:txBody>
          <a:bodyPr wrap="square" rtlCol="0">
            <a:spAutoFit/>
          </a:bodyPr>
          <a:lstStyle/>
          <a:p>
            <a:r>
              <a:rPr lang="en-US" dirty="0"/>
              <a:t>High-Priority items from stand-alone Local Consolidated Plan are pulled into the Comprehensive Plan.</a:t>
            </a:r>
          </a:p>
          <a:p>
            <a:endParaRPr lang="en-US" dirty="0"/>
          </a:p>
          <a:p>
            <a:pPr algn="r"/>
            <a:r>
              <a:rPr lang="en-US" b="1" i="1" dirty="0"/>
              <a:t>Goals, Policies, Specific Projects</a:t>
            </a:r>
            <a:r>
              <a:rPr lang="en-US" b="1" i="1" dirty="0">
                <a:sym typeface="Wingdings" pitchFamily="2" charset="2"/>
              </a:rPr>
              <a:t></a:t>
            </a:r>
            <a:endParaRPr lang="en-US" b="1" i="1" dirty="0"/>
          </a:p>
          <a:p>
            <a:endParaRPr lang="en-US" dirty="0"/>
          </a:p>
          <a:p>
            <a:endParaRPr lang="en-US" dirty="0"/>
          </a:p>
          <a:p>
            <a:endParaRPr lang="en-US" dirty="0"/>
          </a:p>
        </p:txBody>
      </p:sp>
      <p:sp>
        <p:nvSpPr>
          <p:cNvPr id="8" name="TextBox 40"/>
          <p:cNvSpPr txBox="1">
            <a:spLocks noChangeArrowheads="1"/>
          </p:cNvSpPr>
          <p:nvPr/>
        </p:nvSpPr>
        <p:spPr bwMode="auto">
          <a:xfrm>
            <a:off x="0" y="-76200"/>
            <a:ext cx="3429000" cy="276999"/>
          </a:xfrm>
          <a:prstGeom prst="rect">
            <a:avLst/>
          </a:prstGeom>
          <a:noFill/>
          <a:ln w="9525">
            <a:noFill/>
            <a:miter lim="800000"/>
            <a:headEnd/>
            <a:tailEnd/>
          </a:ln>
        </p:spPr>
        <p:txBody>
          <a:bodyPr wrap="square">
            <a:spAutoFit/>
          </a:bodyPr>
          <a:lstStyle/>
          <a:p>
            <a:r>
              <a:rPr lang="en-US" sz="1200" dirty="0"/>
              <a:t>**From the City of Valdosta Consolidated Plan</a:t>
            </a:r>
          </a:p>
        </p:txBody>
      </p:sp>
      <p:pic>
        <p:nvPicPr>
          <p:cNvPr id="7" name="Picture 2"/>
          <p:cNvPicPr>
            <a:picLocks noChangeAspect="1" noChangeArrowheads="1"/>
          </p:cNvPicPr>
          <p:nvPr/>
        </p:nvPicPr>
        <p:blipFill>
          <a:blip r:embed="rId2" cstate="print"/>
          <a:srcRect/>
          <a:stretch>
            <a:fillRect/>
          </a:stretch>
        </p:blipFill>
        <p:spPr bwMode="auto">
          <a:xfrm>
            <a:off x="3961517" y="0"/>
            <a:ext cx="5182483" cy="6858001"/>
          </a:xfrm>
          <a:prstGeom prst="rect">
            <a:avLst/>
          </a:prstGeom>
          <a:noFill/>
          <a:ln w="9525">
            <a:solidFill>
              <a:schemeClr val="bg1">
                <a:lumMod val="75000"/>
              </a:schemeClr>
            </a:solidFill>
            <a:miter lim="800000"/>
            <a:headEnd/>
            <a:tailEnd/>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2"/>
          <p:cNvSpPr txBox="1">
            <a:spLocks noChangeArrowheads="1"/>
          </p:cNvSpPr>
          <p:nvPr/>
        </p:nvSpPr>
        <p:spPr>
          <a:xfrm>
            <a:off x="533400" y="457200"/>
            <a:ext cx="7848600" cy="1219201"/>
          </a:xfrm>
          <a:prstGeom prst="rect">
            <a:avLst/>
          </a:prstGeom>
        </p:spPr>
        <p:txBody>
          <a:bodyPr anchor="ctr">
            <a:normAutofit/>
          </a:bodyPr>
          <a:lstStyle/>
          <a:p>
            <a:pPr fontAlgn="auto">
              <a:spcAft>
                <a:spcPts val="0"/>
              </a:spcAft>
              <a:defRPr/>
            </a:pPr>
            <a:r>
              <a:rPr lang="en-US" sz="3600" b="1" dirty="0">
                <a:solidFill>
                  <a:schemeClr val="tx2"/>
                </a:solidFill>
                <a:latin typeface="+mj-lt"/>
                <a:ea typeface="+mj-ea"/>
                <a:cs typeface="+mj-cs"/>
              </a:rPr>
              <a:t>Standards &amp; Examples</a:t>
            </a:r>
          </a:p>
        </p:txBody>
      </p:sp>
      <p:sp>
        <p:nvSpPr>
          <p:cNvPr id="54" name="Rectangle 53"/>
          <p:cNvSpPr/>
          <p:nvPr/>
        </p:nvSpPr>
        <p:spPr>
          <a:xfrm>
            <a:off x="76200" y="6019800"/>
            <a:ext cx="79248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5562600" y="50292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5" name="Group 34"/>
          <p:cNvGrpSpPr/>
          <p:nvPr/>
        </p:nvGrpSpPr>
        <p:grpSpPr>
          <a:xfrm>
            <a:off x="553720" y="3168650"/>
            <a:ext cx="7080250" cy="1250950"/>
            <a:chOff x="304800" y="1584325"/>
            <a:chExt cx="7080250" cy="1250950"/>
          </a:xfrm>
        </p:grpSpPr>
        <p:sp>
          <p:nvSpPr>
            <p:cNvPr id="36" name="TextBox 35"/>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37" name="Straight Connector 36"/>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TextBox 39"/>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41" name="Oval 40"/>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TextBox 41"/>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43" name="Group 42"/>
            <p:cNvGrpSpPr/>
            <p:nvPr/>
          </p:nvGrpSpPr>
          <p:grpSpPr>
            <a:xfrm>
              <a:off x="6096000" y="1584325"/>
              <a:ext cx="1289050" cy="1235075"/>
              <a:chOff x="4648200" y="1584325"/>
              <a:chExt cx="1289050" cy="1235075"/>
            </a:xfrm>
          </p:grpSpPr>
          <p:sp>
            <p:nvSpPr>
              <p:cNvPr id="47" name="Oval 46"/>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TextBox 47"/>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44" name="Group 43"/>
            <p:cNvGrpSpPr/>
            <p:nvPr/>
          </p:nvGrpSpPr>
          <p:grpSpPr>
            <a:xfrm>
              <a:off x="4674394" y="1600200"/>
              <a:ext cx="1289050" cy="1235075"/>
              <a:chOff x="6147117" y="1584325"/>
              <a:chExt cx="1289050" cy="1235075"/>
            </a:xfrm>
          </p:grpSpPr>
          <p:sp>
            <p:nvSpPr>
              <p:cNvPr id="45" name="Oval 44"/>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45"/>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152400" y="3962400"/>
            <a:ext cx="8839200" cy="2057400"/>
            <a:chOff x="152400" y="3962400"/>
            <a:chExt cx="8839200" cy="2057400"/>
          </a:xfrm>
        </p:grpSpPr>
        <p:sp>
          <p:nvSpPr>
            <p:cNvPr id="51" name="Rectangle 50"/>
            <p:cNvSpPr/>
            <p:nvPr/>
          </p:nvSpPr>
          <p:spPr>
            <a:xfrm>
              <a:off x="152400" y="4648200"/>
              <a:ext cx="8839200" cy="13716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68" name="Rectangle 67"/>
            <p:cNvSpPr/>
            <p:nvPr/>
          </p:nvSpPr>
          <p:spPr>
            <a:xfrm>
              <a:off x="152400" y="3962400"/>
              <a:ext cx="1371600" cy="13716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grpSp>
      <p:cxnSp>
        <p:nvCxnSpPr>
          <p:cNvPr id="28" name="Straight Connector 27"/>
          <p:cNvCxnSpPr/>
          <p:nvPr/>
        </p:nvCxnSpPr>
        <p:spPr>
          <a:xfrm>
            <a:off x="1676400" y="3810000"/>
            <a:ext cx="676275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2895600"/>
            <a:ext cx="5562600" cy="369888"/>
          </a:xfrm>
          <a:prstGeom prst="rect">
            <a:avLst/>
          </a:prstGeom>
          <a:noFill/>
        </p:spPr>
        <p:txBody>
          <a:bodyPr>
            <a:spAutoFit/>
          </a:bodyPr>
          <a:lstStyle/>
          <a:p>
            <a:pPr fontAlgn="auto">
              <a:spcBef>
                <a:spcPts val="0"/>
              </a:spcBef>
              <a:spcAft>
                <a:spcPts val="0"/>
              </a:spcAft>
              <a:defRPr/>
            </a:pPr>
            <a:r>
              <a:rPr lang="en-US" b="1" dirty="0">
                <a:solidFill>
                  <a:schemeClr val="accent2">
                    <a:lumMod val="75000"/>
                  </a:schemeClr>
                </a:solidFill>
                <a:latin typeface="+mn-lt"/>
              </a:rPr>
              <a:t>REQUIRED </a:t>
            </a:r>
            <a:r>
              <a:rPr lang="en-US" dirty="0">
                <a:solidFill>
                  <a:schemeClr val="accent2">
                    <a:lumMod val="75000"/>
                  </a:schemeClr>
                </a:solidFill>
                <a:latin typeface="+mn-lt"/>
              </a:rPr>
              <a:t>for some communities</a:t>
            </a:r>
          </a:p>
        </p:txBody>
      </p:sp>
      <p:sp>
        <p:nvSpPr>
          <p:cNvPr id="19" name="Oval 18"/>
          <p:cNvSpPr>
            <a:spLocks noChangeAspect="1"/>
          </p:cNvSpPr>
          <p:nvPr/>
        </p:nvSpPr>
        <p:spPr>
          <a:xfrm>
            <a:off x="453390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a:spLocks noChangeAspect="1"/>
          </p:cNvSpPr>
          <p:nvPr/>
        </p:nvSpPr>
        <p:spPr>
          <a:xfrm>
            <a:off x="7435850" y="3260725"/>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a:spLocks noChangeAspect="1"/>
          </p:cNvSpPr>
          <p:nvPr/>
        </p:nvSpPr>
        <p:spPr>
          <a:xfrm>
            <a:off x="1601788"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a:spLocks noChangeAspect="1"/>
          </p:cNvSpPr>
          <p:nvPr/>
        </p:nvSpPr>
        <p:spPr>
          <a:xfrm>
            <a:off x="3051175" y="3276600"/>
            <a:ext cx="1233488"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a:spLocks noChangeAspect="1"/>
          </p:cNvSpPr>
          <p:nvPr/>
        </p:nvSpPr>
        <p:spPr>
          <a:xfrm>
            <a:off x="5988050" y="3276600"/>
            <a:ext cx="1235075" cy="1235075"/>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 name="Group 67"/>
          <p:cNvGrpSpPr>
            <a:grpSpLocks/>
          </p:cNvGrpSpPr>
          <p:nvPr/>
        </p:nvGrpSpPr>
        <p:grpSpPr bwMode="auto">
          <a:xfrm>
            <a:off x="1525588" y="3597275"/>
            <a:ext cx="7161212" cy="687388"/>
            <a:chOff x="228600" y="3596640"/>
            <a:chExt cx="7161543" cy="687732"/>
          </a:xfrm>
        </p:grpSpPr>
        <p:sp>
          <p:nvSpPr>
            <p:cNvPr id="16" name="TextBox 15"/>
            <p:cNvSpPr txBox="1"/>
            <p:nvPr/>
          </p:nvSpPr>
          <p:spPr>
            <a:xfrm>
              <a:off x="3276741" y="3733233"/>
              <a:ext cx="1143053" cy="292246"/>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LAND USE</a:t>
              </a:r>
            </a:p>
          </p:txBody>
        </p:sp>
        <p:sp>
          <p:nvSpPr>
            <p:cNvPr id="33" name="TextBox 32"/>
            <p:cNvSpPr txBox="1"/>
            <p:nvPr/>
          </p:nvSpPr>
          <p:spPr>
            <a:xfrm>
              <a:off x="6172475" y="3733233"/>
              <a:ext cx="1217668" cy="292246"/>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HOUSING</a:t>
              </a:r>
            </a:p>
          </p:txBody>
        </p:sp>
        <p:sp>
          <p:nvSpPr>
            <p:cNvPr id="46" name="TextBox 45"/>
            <p:cNvSpPr txBox="1"/>
            <p:nvPr/>
          </p:nvSpPr>
          <p:spPr>
            <a:xfrm>
              <a:off x="1795534" y="3596640"/>
              <a:ext cx="1147816" cy="687732"/>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ECONOMIC DEVELOP-MENT</a:t>
              </a:r>
            </a:p>
          </p:txBody>
        </p:sp>
        <p:sp>
          <p:nvSpPr>
            <p:cNvPr id="48" name="TextBox 47"/>
            <p:cNvSpPr txBox="1"/>
            <p:nvPr/>
          </p:nvSpPr>
          <p:spPr>
            <a:xfrm>
              <a:off x="228600" y="3596640"/>
              <a:ext cx="1414527" cy="687732"/>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CAPITAL IMPROVEMENTS ELEMENT</a:t>
              </a:r>
            </a:p>
          </p:txBody>
        </p:sp>
        <p:sp>
          <p:nvSpPr>
            <p:cNvPr id="18" name="TextBox 17"/>
            <p:cNvSpPr txBox="1"/>
            <p:nvPr/>
          </p:nvSpPr>
          <p:spPr>
            <a:xfrm>
              <a:off x="4767472" y="3672878"/>
              <a:ext cx="1147816" cy="489195"/>
            </a:xfrm>
            <a:prstGeom prst="rect">
              <a:avLst/>
            </a:prstGeom>
            <a:noFill/>
          </p:spPr>
          <p:txBody>
            <a:bodyPr>
              <a:spAutoFit/>
            </a:bodyPr>
            <a:lstStyle/>
            <a:p>
              <a:pPr algn="ctr" fontAlgn="auto">
                <a:spcBef>
                  <a:spcPts val="0"/>
                </a:spcBef>
                <a:spcAft>
                  <a:spcPts val="0"/>
                </a:spcAft>
                <a:defRPr/>
              </a:pPr>
              <a:r>
                <a:rPr lang="en-US" sz="1300" b="1" dirty="0">
                  <a:solidFill>
                    <a:schemeClr val="accent2">
                      <a:lumMod val="75000"/>
                    </a:schemeClr>
                  </a:solidFill>
                  <a:latin typeface="+mn-lt"/>
                </a:rPr>
                <a:t>TRANSPOR-</a:t>
              </a:r>
            </a:p>
            <a:p>
              <a:pPr algn="ctr" fontAlgn="auto">
                <a:spcBef>
                  <a:spcPts val="0"/>
                </a:spcBef>
                <a:spcAft>
                  <a:spcPts val="0"/>
                </a:spcAft>
                <a:defRPr/>
              </a:pPr>
              <a:r>
                <a:rPr lang="en-US" sz="1300" b="1" dirty="0">
                  <a:solidFill>
                    <a:schemeClr val="accent2">
                      <a:lumMod val="75000"/>
                    </a:schemeClr>
                  </a:solidFill>
                  <a:latin typeface="+mn-lt"/>
                </a:rPr>
                <a:t>TATION</a:t>
              </a:r>
            </a:p>
          </p:txBody>
        </p:sp>
      </p:grpSp>
      <p:cxnSp>
        <p:nvCxnSpPr>
          <p:cNvPr id="49" name="Straight Connector 48"/>
          <p:cNvCxnSpPr/>
          <p:nvPr/>
        </p:nvCxnSpPr>
        <p:spPr>
          <a:xfrm>
            <a:off x="3657600" y="3124200"/>
            <a:ext cx="914400" cy="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572000" y="3124200"/>
            <a:ext cx="0" cy="609600"/>
          </a:xfrm>
          <a:prstGeom prst="line">
            <a:avLst/>
          </a:prstGeom>
          <a:ln w="50800" cmpd="sng">
            <a:solidFill>
              <a:schemeClr val="accent2">
                <a:lumMod val="60000"/>
                <a:lumOff val="40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295400" y="4495800"/>
            <a:ext cx="0" cy="91440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371600" y="5105400"/>
            <a:ext cx="6400800" cy="0"/>
          </a:xfrm>
          <a:prstGeom prst="line">
            <a:avLst/>
          </a:prstGeom>
          <a:ln w="50800" cmpd="sng">
            <a:solidFill>
              <a:schemeClr val="bg1">
                <a:lumMod val="6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2578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HISTORIC &amp; CULTURAL RESOURCES</a:t>
            </a:r>
          </a:p>
        </p:txBody>
      </p:sp>
      <p:sp>
        <p:nvSpPr>
          <p:cNvPr id="53" name="TextBox 52"/>
          <p:cNvSpPr txBox="1"/>
          <p:nvPr/>
        </p:nvSpPr>
        <p:spPr>
          <a:xfrm>
            <a:off x="3810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TARGET AREAS</a:t>
            </a:r>
          </a:p>
        </p:txBody>
      </p:sp>
      <p:sp>
        <p:nvSpPr>
          <p:cNvPr id="54" name="TextBox 53"/>
          <p:cNvSpPr txBox="1"/>
          <p:nvPr/>
        </p:nvSpPr>
        <p:spPr>
          <a:xfrm>
            <a:off x="7696200" y="4800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5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NATURAL RESOURCES</a:t>
            </a:r>
          </a:p>
        </p:txBody>
      </p:sp>
      <p:sp>
        <p:nvSpPr>
          <p:cNvPr id="55" name="TextBox 54"/>
          <p:cNvSpPr txBox="1"/>
          <p:nvPr/>
        </p:nvSpPr>
        <p:spPr>
          <a:xfrm>
            <a:off x="28194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GREENSPACE</a:t>
            </a:r>
            <a:endParaRPr lang="en-US" sz="1300" b="1" dirty="0">
              <a:solidFill>
                <a:schemeClr val="tx1">
                  <a:lumMod val="65000"/>
                  <a:lumOff val="35000"/>
                </a:schemeClr>
              </a:solidFill>
              <a:latin typeface="+mn-lt"/>
            </a:endParaRPr>
          </a:p>
        </p:txBody>
      </p:sp>
      <p:sp>
        <p:nvSpPr>
          <p:cNvPr id="56" name="TextBox 55"/>
          <p:cNvSpPr txBox="1"/>
          <p:nvPr/>
        </p:nvSpPr>
        <p:spPr>
          <a:xfrm>
            <a:off x="16002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SOLID</a:t>
            </a:r>
            <a:r>
              <a:rPr lang="en-US" sz="1300" b="1" dirty="0">
                <a:solidFill>
                  <a:schemeClr val="tx1">
                    <a:lumMod val="65000"/>
                    <a:lumOff val="35000"/>
                  </a:schemeClr>
                </a:solidFill>
                <a:latin typeface="+mn-lt"/>
              </a:rPr>
              <a:t> </a:t>
            </a:r>
            <a:r>
              <a:rPr lang="en-US" sz="1100" b="1" dirty="0">
                <a:solidFill>
                  <a:schemeClr val="tx1">
                    <a:lumMod val="65000"/>
                    <a:lumOff val="35000"/>
                  </a:schemeClr>
                </a:solidFill>
                <a:latin typeface="+mn-lt"/>
              </a:rPr>
              <a:t>WASTE</a:t>
            </a:r>
            <a:endParaRPr lang="en-US" sz="1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MANAGE-MENT</a:t>
            </a:r>
            <a:endParaRPr lang="en-US" sz="1300" b="1" dirty="0">
              <a:solidFill>
                <a:schemeClr val="tx1">
                  <a:lumMod val="65000"/>
                  <a:lumOff val="35000"/>
                </a:schemeClr>
              </a:solidFill>
              <a:latin typeface="+mn-lt"/>
            </a:endParaRPr>
          </a:p>
        </p:txBody>
      </p:sp>
      <p:sp>
        <p:nvSpPr>
          <p:cNvPr id="57" name="TextBox 56"/>
          <p:cNvSpPr txBox="1"/>
          <p:nvPr/>
        </p:nvSpPr>
        <p:spPr>
          <a:xfrm>
            <a:off x="40386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COMMUNITY</a:t>
            </a:r>
          </a:p>
          <a:p>
            <a:pPr algn="ctr" fontAlgn="auto">
              <a:spcBef>
                <a:spcPts val="0"/>
              </a:spcBef>
              <a:spcAft>
                <a:spcPts val="0"/>
              </a:spcAft>
              <a:defRPr/>
            </a:pPr>
            <a:r>
              <a:rPr lang="en-US" sz="1100" b="1" dirty="0">
                <a:solidFill>
                  <a:schemeClr val="tx1">
                    <a:lumMod val="65000"/>
                    <a:lumOff val="35000"/>
                  </a:schemeClr>
                </a:solidFill>
                <a:latin typeface="+mn-lt"/>
              </a:rPr>
              <a:t>SUSTAIN-ABILITY</a:t>
            </a:r>
          </a:p>
        </p:txBody>
      </p:sp>
      <p:sp>
        <p:nvSpPr>
          <p:cNvPr id="59" name="TextBox 58"/>
          <p:cNvSpPr txBox="1"/>
          <p:nvPr/>
        </p:nvSpPr>
        <p:spPr>
          <a:xfrm>
            <a:off x="40386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EDUCATION</a:t>
            </a:r>
            <a:endParaRPr lang="en-US" sz="1300" b="1" dirty="0">
              <a:solidFill>
                <a:schemeClr val="tx1">
                  <a:lumMod val="65000"/>
                  <a:lumOff val="35000"/>
                </a:schemeClr>
              </a:solidFill>
              <a:latin typeface="+mn-lt"/>
            </a:endParaRPr>
          </a:p>
        </p:txBody>
      </p:sp>
      <p:sp>
        <p:nvSpPr>
          <p:cNvPr id="60" name="TextBox 59"/>
          <p:cNvSpPr txBox="1"/>
          <p:nvPr/>
        </p:nvSpPr>
        <p:spPr>
          <a:xfrm>
            <a:off x="3810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INTER-GOVERNMENT</a:t>
            </a:r>
          </a:p>
          <a:p>
            <a:pPr algn="ctr" fontAlgn="auto">
              <a:spcBef>
                <a:spcPts val="0"/>
              </a:spcBef>
              <a:spcAft>
                <a:spcPts val="0"/>
              </a:spcAft>
              <a:defRPr/>
            </a:pPr>
            <a:r>
              <a:rPr lang="en-US" sz="1100" b="1" dirty="0">
                <a:solidFill>
                  <a:schemeClr val="tx1">
                    <a:lumMod val="65000"/>
                    <a:lumOff val="35000"/>
                  </a:schemeClr>
                </a:solidFill>
                <a:latin typeface="+mn-lt"/>
              </a:rPr>
              <a:t>COORDINAT’N</a:t>
            </a:r>
          </a:p>
        </p:txBody>
      </p:sp>
      <p:sp>
        <p:nvSpPr>
          <p:cNvPr id="61" name="TextBox 60"/>
          <p:cNvSpPr txBox="1"/>
          <p:nvPr/>
        </p:nvSpPr>
        <p:spPr>
          <a:xfrm>
            <a:off x="6477000" y="5181600"/>
            <a:ext cx="1143000" cy="603250"/>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endParaRPr lang="en-US" sz="300" b="1" dirty="0">
              <a:solidFill>
                <a:schemeClr val="tx1">
                  <a:lumMod val="65000"/>
                  <a:lumOff val="35000"/>
                </a:schemeClr>
              </a:solidFill>
              <a:latin typeface="+mn-lt"/>
            </a:endParaRPr>
          </a:p>
          <a:p>
            <a:pPr algn="ctr" fontAlgn="auto">
              <a:spcBef>
                <a:spcPts val="0"/>
              </a:spcBef>
              <a:spcAft>
                <a:spcPts val="0"/>
              </a:spcAft>
              <a:defRPr/>
            </a:pPr>
            <a:r>
              <a:rPr lang="en-US" sz="1100" b="1" dirty="0">
                <a:solidFill>
                  <a:schemeClr val="tx1">
                    <a:lumMod val="65000"/>
                    <a:lumOff val="35000"/>
                  </a:schemeClr>
                </a:solidFill>
                <a:latin typeface="+mn-lt"/>
              </a:rPr>
              <a:t>DISASTER RESILIENCE</a:t>
            </a:r>
            <a:endParaRPr lang="en-US" sz="600" b="1" dirty="0">
              <a:solidFill>
                <a:schemeClr val="tx1">
                  <a:lumMod val="65000"/>
                  <a:lumOff val="35000"/>
                </a:schemeClr>
              </a:solidFill>
              <a:latin typeface="+mn-lt"/>
            </a:endParaRPr>
          </a:p>
          <a:p>
            <a:pPr algn="ctr" fontAlgn="auto">
              <a:spcBef>
                <a:spcPts val="0"/>
              </a:spcBef>
              <a:spcAft>
                <a:spcPts val="0"/>
              </a:spcAft>
              <a:defRPr/>
            </a:pPr>
            <a:endParaRPr lang="en-US" sz="600" b="1" dirty="0">
              <a:solidFill>
                <a:schemeClr val="tx1">
                  <a:lumMod val="65000"/>
                  <a:lumOff val="35000"/>
                </a:schemeClr>
              </a:solidFill>
              <a:latin typeface="+mn-lt"/>
            </a:endParaRPr>
          </a:p>
        </p:txBody>
      </p:sp>
      <p:sp>
        <p:nvSpPr>
          <p:cNvPr id="64" name="TextBox 63"/>
          <p:cNvSpPr txBox="1"/>
          <p:nvPr/>
        </p:nvSpPr>
        <p:spPr>
          <a:xfrm>
            <a:off x="16002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PUBLIC SAFETY</a:t>
            </a:r>
          </a:p>
        </p:txBody>
      </p:sp>
      <p:sp>
        <p:nvSpPr>
          <p:cNvPr id="65" name="TextBox 64"/>
          <p:cNvSpPr txBox="1"/>
          <p:nvPr/>
        </p:nvSpPr>
        <p:spPr>
          <a:xfrm>
            <a:off x="2819400" y="5181600"/>
            <a:ext cx="1143000" cy="600075"/>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INFRA-STRUCTURE &amp; FACILITIES</a:t>
            </a:r>
          </a:p>
        </p:txBody>
      </p:sp>
      <p:sp>
        <p:nvSpPr>
          <p:cNvPr id="66" name="TextBox 65"/>
          <p:cNvSpPr txBox="1"/>
          <p:nvPr/>
        </p:nvSpPr>
        <p:spPr>
          <a:xfrm>
            <a:off x="64770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HUMAN SVCS</a:t>
            </a:r>
          </a:p>
        </p:txBody>
      </p:sp>
      <p:sp>
        <p:nvSpPr>
          <p:cNvPr id="67" name="TextBox 66"/>
          <p:cNvSpPr txBox="1"/>
          <p:nvPr/>
        </p:nvSpPr>
        <p:spPr>
          <a:xfrm>
            <a:off x="5257800" y="4800600"/>
            <a:ext cx="1143000" cy="261938"/>
          </a:xfrm>
          <a:prstGeom prst="rect">
            <a:avLst/>
          </a:prstGeom>
          <a:solidFill>
            <a:schemeClr val="bg1"/>
          </a:solidFill>
          <a:ln>
            <a:solidFill>
              <a:schemeClr val="bg1">
                <a:lumMod val="50000"/>
              </a:schemeClr>
            </a:solidFill>
          </a:ln>
        </p:spPr>
        <p:txBody>
          <a:bodyPr>
            <a:spAutoFit/>
          </a:bodyPr>
          <a:lstStyle/>
          <a:p>
            <a:pPr algn="ctr" fontAlgn="auto">
              <a:spcBef>
                <a:spcPts val="0"/>
              </a:spcBef>
              <a:spcAft>
                <a:spcPts val="0"/>
              </a:spcAft>
              <a:defRPr/>
            </a:pPr>
            <a:r>
              <a:rPr lang="en-US" sz="1100" b="1" dirty="0">
                <a:solidFill>
                  <a:schemeClr val="tx1">
                    <a:lumMod val="65000"/>
                    <a:lumOff val="35000"/>
                  </a:schemeClr>
                </a:solidFill>
                <a:latin typeface="+mn-lt"/>
              </a:rPr>
              <a:t>RECREATION</a:t>
            </a:r>
          </a:p>
        </p:txBody>
      </p:sp>
      <p:sp>
        <p:nvSpPr>
          <p:cNvPr id="52" name="TextBox 51"/>
          <p:cNvSpPr txBox="1"/>
          <p:nvPr/>
        </p:nvSpPr>
        <p:spPr>
          <a:xfrm>
            <a:off x="228600" y="4038600"/>
            <a:ext cx="1828800" cy="646113"/>
          </a:xfrm>
          <a:prstGeom prst="rect">
            <a:avLst/>
          </a:prstGeom>
          <a:noFill/>
        </p:spPr>
        <p:txBody>
          <a:bodyPr>
            <a:spAutoFit/>
          </a:bodyPr>
          <a:lstStyle/>
          <a:p>
            <a:pPr fontAlgn="auto">
              <a:spcBef>
                <a:spcPts val="0"/>
              </a:spcBef>
              <a:spcAft>
                <a:spcPts val="0"/>
              </a:spcAft>
              <a:defRPr/>
            </a:pPr>
            <a:r>
              <a:rPr lang="en-US" b="1" dirty="0">
                <a:solidFill>
                  <a:schemeClr val="tx1">
                    <a:lumMod val="65000"/>
                    <a:lumOff val="35000"/>
                  </a:schemeClr>
                </a:solidFill>
                <a:latin typeface="+mn-lt"/>
              </a:rPr>
              <a:t>OPTIONAL</a:t>
            </a:r>
          </a:p>
          <a:p>
            <a:pPr fontAlgn="auto">
              <a:spcBef>
                <a:spcPts val="0"/>
              </a:spcBef>
              <a:spcAft>
                <a:spcPts val="0"/>
              </a:spcAft>
              <a:defRPr/>
            </a:pPr>
            <a:r>
              <a:rPr lang="en-US" dirty="0">
                <a:solidFill>
                  <a:schemeClr val="tx1">
                    <a:lumMod val="65000"/>
                    <a:lumOff val="35000"/>
                  </a:schemeClr>
                </a:solidFill>
                <a:latin typeface="+mn-lt"/>
              </a:rPr>
              <a:t>elements</a:t>
            </a:r>
          </a:p>
        </p:txBody>
      </p:sp>
      <p:sp>
        <p:nvSpPr>
          <p:cNvPr id="45" name="Rectangle 2"/>
          <p:cNvSpPr txBox="1">
            <a:spLocks noChangeArrowheads="1"/>
          </p:cNvSpPr>
          <p:nvPr/>
        </p:nvSpPr>
        <p:spPr>
          <a:xfrm>
            <a:off x="533400" y="609599"/>
            <a:ext cx="7848600" cy="914401"/>
          </a:xfrm>
          <a:prstGeom prst="rect">
            <a:avLst/>
          </a:prstGeom>
        </p:spPr>
        <p:txBody>
          <a:bodyPr anchor="ctr">
            <a:normAutofit/>
          </a:bodyPr>
          <a:lstStyle/>
          <a:p>
            <a:pPr fontAlgn="auto">
              <a:spcAft>
                <a:spcPts val="0"/>
              </a:spcAft>
              <a:defRPr/>
            </a:pPr>
            <a:r>
              <a:rPr lang="en-US" sz="3600" b="1" dirty="0">
                <a:solidFill>
                  <a:srgbClr val="8A7967"/>
                </a:solidFill>
                <a:latin typeface="+mj-lt"/>
                <a:ea typeface="+mj-ea"/>
                <a:cs typeface="+mj-cs"/>
              </a:rPr>
              <a:t>Menu of Plan Elements</a:t>
            </a:r>
          </a:p>
        </p:txBody>
      </p:sp>
      <p:grpSp>
        <p:nvGrpSpPr>
          <p:cNvPr id="62" name="Group 61"/>
          <p:cNvGrpSpPr/>
          <p:nvPr/>
        </p:nvGrpSpPr>
        <p:grpSpPr>
          <a:xfrm>
            <a:off x="304800" y="1584325"/>
            <a:ext cx="7080250" cy="1250950"/>
            <a:chOff x="304800" y="1584325"/>
            <a:chExt cx="7080250" cy="1250950"/>
          </a:xfrm>
        </p:grpSpPr>
        <p:sp>
          <p:nvSpPr>
            <p:cNvPr id="63" name="TextBox 62"/>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69" name="Straight Connector 68"/>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70" name="Oval 69"/>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TextBox 70"/>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72" name="Oval 71"/>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TextBox 72"/>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74" name="Group 73"/>
            <p:cNvGrpSpPr/>
            <p:nvPr/>
          </p:nvGrpSpPr>
          <p:grpSpPr>
            <a:xfrm>
              <a:off x="6096000" y="1584325"/>
              <a:ext cx="1289050" cy="1235075"/>
              <a:chOff x="4648200" y="1584325"/>
              <a:chExt cx="1289050" cy="1235075"/>
            </a:xfrm>
          </p:grpSpPr>
          <p:sp>
            <p:nvSpPr>
              <p:cNvPr id="78" name="Oval 77"/>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TextBox 78"/>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75" name="Group 74"/>
            <p:cNvGrpSpPr/>
            <p:nvPr/>
          </p:nvGrpSpPr>
          <p:grpSpPr>
            <a:xfrm>
              <a:off x="4674394" y="1600200"/>
              <a:ext cx="1289050" cy="1235075"/>
              <a:chOff x="6147117" y="1584325"/>
              <a:chExt cx="1289050" cy="1235075"/>
            </a:xfrm>
          </p:grpSpPr>
          <p:sp>
            <p:nvSpPr>
              <p:cNvPr id="76" name="Oval 75"/>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TextBox 76"/>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600" b="1" dirty="0"/>
              <a:t>Optional Elements</a:t>
            </a:r>
          </a:p>
        </p:txBody>
      </p:sp>
      <p:sp>
        <p:nvSpPr>
          <p:cNvPr id="3" name="Content Placeholder 2"/>
          <p:cNvSpPr>
            <a:spLocks noGrp="1"/>
          </p:cNvSpPr>
          <p:nvPr>
            <p:ph sz="quarter" idx="1"/>
          </p:nvPr>
        </p:nvSpPr>
        <p:spPr/>
        <p:txBody>
          <a:bodyPr>
            <a:normAutofit fontScale="77500" lnSpcReduction="20000"/>
          </a:bodyPr>
          <a:lstStyle/>
          <a:p>
            <a:r>
              <a:rPr lang="en-US" dirty="0"/>
              <a:t>Any of the 5 “Required for Some” elements may have been used as “Optional” elements in building your plan</a:t>
            </a:r>
          </a:p>
          <a:p>
            <a:endParaRPr lang="en-US" dirty="0"/>
          </a:p>
          <a:p>
            <a:r>
              <a:rPr lang="en-US" dirty="0"/>
              <a:t>The same approach used to incorporate transportation, housing, and economic development plans can be used for all of your other free-standing plans, as well.  Greenspace Plans, </a:t>
            </a:r>
            <a:r>
              <a:rPr lang="en-US" dirty="0" err="1"/>
              <a:t>Rec</a:t>
            </a:r>
            <a:r>
              <a:rPr lang="en-US" dirty="0"/>
              <a:t> Plans, Hazard Mitigation Plans, LCIs, Water/Sewer Plans, etc.</a:t>
            </a:r>
          </a:p>
          <a:p>
            <a:endParaRPr lang="en-US" dirty="0"/>
          </a:p>
          <a:p>
            <a:r>
              <a:rPr lang="en-US" dirty="0"/>
              <a:t>If you don’t have a free-standing, special purpose plan, your next comprehensive plan update might be a good segue into that!</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 What?</a:t>
            </a:r>
          </a:p>
        </p:txBody>
      </p:sp>
      <p:pic>
        <p:nvPicPr>
          <p:cNvPr id="1026" name="Picture 2" descr="https://usgovtexas1-mediap.svc.ms/transform/thumbnail?provider=spo&amp;inputFormat=png&amp;cs=fFNQTw&amp;docid=https%3A%2F%2Fgadca.sharepoint.com%3A443%2F_api%2Fv2.0%2Fdrives%2Fb!YQ37_9RS-EmMKcyu15IXanNCOCePKN9JmWgDp74Tn70rnfowrsnASpdBz69Gc8X1%2Fitems%2F01C2E7F56TQWPOTHLUGNE3KV67WN57JZL4%3Fversion%3DPublished&amp;access_token=eyJ0eXAiOiJKV1QiLCJhbGciOiJub25lIn0.eyJhdWQiOiIwMDAwMDAwMy0wMDAwLTBmZjEtY2UwMC0wMDAwMDAwMDAwMDAvZ2FkY2Euc2hhcmVwb2ludC5jb21AZGM5ZGI0NDktZmFkNi00ZmNkLTg5OTAtMTQzOTQwODhkNGVjIiwiaXNzIjoiMDAwMDAwMDMtMDAwMC0wZmYxLWNlMDAtMDAwMDAwMDAwMDAwIiwibmJmIjoiMTYxODIyODgwMCIsImV4cCI6IjE2MTgyNTA0MDAiLCJlbmRwb2ludHVybCI6Ino4b3h6QjNBQlhESmNwYTlQZHU2Z0M5ZnlaRnBUaUNNYTR5OGxEaDE5aFE9IiwiZW5kcG9pbnR1cmxMZW5ndGgiOiIxMTIiLCJpc2xvb3BiYWNrIjoiVHJ1ZSIsInZlciI6Imhhc2hlZHByb29mdG9rZW4iLCJzaXRlaWQiOiJabVptWWpCa05qRXROVEprTkMwME9XWTRMVGhqTWprdFkyTmhaV1EzT1RJeE56WmgiLCJzaWduaW5fc3RhdGUiOiJbXCJkdmNfZG1qZFwiXSIsIm5hbWVpZCI6IjAjLmZ8bWVtYmVyc2hpcHxqb24ud2VzdEBkY2EuZ2EuZ292IiwibmlpIjoibWljcm9zb2Z0LnNoYXJlcG9pbnQiLCJpc3VzZXIiOiJ0cnVlIiwiY2FjaGVrZXkiOiIwaC5mfG1lbWJlcnNoaXB8MTAwMzAwMDA4OTQzYjc0ZkBsaXZlLmNvbSIsInR0IjoiMCIsInVzZVBlcnNpc3RlbnRDb29raWUiOiIyIn0.TzZaakRxNmtEcTFjb1o4ZGVscEpJcE83QjhCQ1drSmJwd00xQWhEVERLQT0&amp;encodeFailures=1&amp;width=1920&amp;height=897&amp;srcWidth=&amp;srcHeight="/>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98000" y="1600200"/>
            <a:ext cx="2113552"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1552" y="1600200"/>
            <a:ext cx="6327648" cy="1569660"/>
          </a:xfrm>
          <a:prstGeom prst="rect">
            <a:avLst/>
          </a:prstGeom>
          <a:noFill/>
        </p:spPr>
        <p:txBody>
          <a:bodyPr wrap="square" rtlCol="0">
            <a:spAutoFit/>
          </a:bodyPr>
          <a:lstStyle/>
          <a:p>
            <a:r>
              <a:rPr lang="en-US" sz="2400" b="1" dirty="0">
                <a:solidFill>
                  <a:schemeClr val="accent1">
                    <a:lumMod val="75000"/>
                  </a:schemeClr>
                </a:solidFill>
              </a:rPr>
              <a:t>PlanFirst</a:t>
            </a:r>
            <a:r>
              <a:rPr lang="en-US" dirty="0"/>
              <a:t> </a:t>
            </a:r>
            <a:r>
              <a:rPr lang="en-US" sz="2400" dirty="0"/>
              <a:t>is DCA’s program to recognize and reward communities that clearly demonstrate an established pattern of successfully implementing their Local Comprehensive Plans.</a:t>
            </a:r>
          </a:p>
        </p:txBody>
      </p:sp>
      <p:sp>
        <p:nvSpPr>
          <p:cNvPr id="6" name="Rectangle 5"/>
          <p:cNvSpPr/>
          <p:nvPr/>
        </p:nvSpPr>
        <p:spPr>
          <a:xfrm>
            <a:off x="533400" y="3329945"/>
            <a:ext cx="3810000" cy="3223255"/>
          </a:xfrm>
          <a:prstGeom prst="rect">
            <a:avLst/>
          </a:prstGeom>
        </p:spPr>
        <p:txBody>
          <a:bodyPr wrap="square">
            <a:spAutoFit/>
          </a:bodyPr>
          <a:lstStyle/>
          <a:p>
            <a:pPr marR="0" lvl="0">
              <a:spcBef>
                <a:spcPts val="0"/>
              </a:spcBef>
              <a:spcAft>
                <a:spcPts val="0"/>
              </a:spcAft>
              <a:tabLst>
                <a:tab pos="1143000" algn="l"/>
              </a:tabLst>
            </a:pPr>
            <a:r>
              <a:rPr lang="en-US" sz="2200" b="1" cap="small" dirty="0">
                <a:solidFill>
                  <a:schemeClr val="tx2"/>
                </a:solidFill>
              </a:rPr>
              <a:t>Reputational Incentives</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Statewide recognition for community achievement</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Use of the PlanFirst logo</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Highlighted on the PlanFirst webpage</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PlanFirst plaque/trophy indicating dates of designation</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Free slots for attendance at any Community Planning Institute event</a:t>
            </a:r>
          </a:p>
        </p:txBody>
      </p:sp>
      <p:sp>
        <p:nvSpPr>
          <p:cNvPr id="8" name="Rectangle 7"/>
          <p:cNvSpPr/>
          <p:nvPr/>
        </p:nvSpPr>
        <p:spPr>
          <a:xfrm>
            <a:off x="4724400" y="3329945"/>
            <a:ext cx="3810000" cy="3043718"/>
          </a:xfrm>
          <a:prstGeom prst="rect">
            <a:avLst/>
          </a:prstGeom>
        </p:spPr>
        <p:txBody>
          <a:bodyPr wrap="square">
            <a:spAutoFit/>
          </a:bodyPr>
          <a:lstStyle/>
          <a:p>
            <a:pPr marR="0" lvl="0">
              <a:spcBef>
                <a:spcPts val="0"/>
              </a:spcBef>
              <a:spcAft>
                <a:spcPts val="0"/>
              </a:spcAft>
              <a:tabLst>
                <a:tab pos="457200" algn="l"/>
              </a:tabLst>
            </a:pPr>
            <a:r>
              <a:rPr lang="en-US" sz="2200" b="1" cap="small" dirty="0">
                <a:solidFill>
                  <a:schemeClr val="tx2"/>
                </a:solidFill>
              </a:rPr>
              <a:t>Financial Incentives </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Eligibility to apply for State CDBG funding every year rather than every other year</a:t>
            </a:r>
          </a:p>
          <a:p>
            <a:pPr marL="320040" indent="-320040">
              <a:lnSpc>
                <a:spcPct val="94000"/>
              </a:lnSpc>
              <a:spcBef>
                <a:spcPts val="700"/>
              </a:spcBef>
              <a:buClr>
                <a:schemeClr val="accent2"/>
              </a:buClr>
              <a:buSzPct val="70000"/>
              <a:buFont typeface="Wingdings" panose="05000000000000000000" pitchFamily="2" charset="2"/>
              <a:buChar char=""/>
              <a:tabLst>
                <a:tab pos="914400" algn="l"/>
              </a:tabLst>
            </a:pPr>
            <a:r>
              <a:rPr lang="en-US" dirty="0">
                <a:solidFill>
                  <a:schemeClr val="tx2"/>
                </a:solidFill>
              </a:rPr>
              <a:t>Employment Incentive Program, the Redevelopment Fund Program, and the Downtown Development Revolving Loan Fund Program</a:t>
            </a:r>
          </a:p>
          <a:p>
            <a:pPr marL="320040" marR="0" lvl="0" indent="-320040">
              <a:lnSpc>
                <a:spcPct val="94000"/>
              </a:lnSpc>
              <a:spcBef>
                <a:spcPts val="700"/>
              </a:spcBef>
              <a:spcAft>
                <a:spcPts val="0"/>
              </a:spcAft>
              <a:buClr>
                <a:schemeClr val="accent2"/>
              </a:buClr>
              <a:buSzPct val="70000"/>
              <a:buFont typeface="Wingdings" panose="05000000000000000000" pitchFamily="2" charset="2"/>
              <a:buChar char=""/>
              <a:tabLst>
                <a:tab pos="914400" algn="l"/>
              </a:tabLst>
            </a:pPr>
            <a:r>
              <a:rPr lang="en-US" dirty="0">
                <a:solidFill>
                  <a:schemeClr val="tx2"/>
                </a:solidFill>
              </a:rPr>
              <a:t>½ percent interest rate reduction in GEFA loans.  </a:t>
            </a:r>
          </a:p>
        </p:txBody>
      </p:sp>
    </p:spTree>
    <p:extLst>
      <p:ext uri="{BB962C8B-B14F-4D97-AF65-F5344CB8AC3E}">
        <p14:creationId xmlns:p14="http://schemas.microsoft.com/office/powerpoint/2010/main" val="2260970047"/>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Like Potato Chips, You Can’t Have Just one</a:t>
            </a:r>
          </a:p>
        </p:txBody>
      </p:sp>
      <p:sp>
        <p:nvSpPr>
          <p:cNvPr id="3" name="Content Placeholder 2"/>
          <p:cNvSpPr>
            <a:spLocks noGrp="1"/>
          </p:cNvSpPr>
          <p:nvPr>
            <p:ph sz="quarter" idx="1"/>
          </p:nvPr>
        </p:nvSpPr>
        <p:spPr/>
        <p:txBody>
          <a:bodyPr>
            <a:normAutofit/>
          </a:bodyPr>
          <a:lstStyle/>
          <a:p>
            <a:pPr marL="0" indent="0" algn="ctr">
              <a:buNone/>
            </a:pPr>
            <a:r>
              <a:rPr lang="en-US" sz="3600" dirty="0"/>
              <a:t>“A man has made at least a start on discovering the meaning of human life when he plants shade trees under which he knows full well he will never sit.”</a:t>
            </a:r>
          </a:p>
          <a:p>
            <a:pPr marL="0" indent="0" algn="ctr">
              <a:buNone/>
            </a:pPr>
            <a:r>
              <a:rPr lang="en-US" sz="2400" dirty="0"/>
              <a:t>Elton </a:t>
            </a:r>
            <a:r>
              <a:rPr lang="en-US" sz="2400" dirty="0" err="1"/>
              <a:t>Trueblood</a:t>
            </a:r>
            <a:r>
              <a:rPr lang="en-US" sz="2400" dirty="0"/>
              <a:t>, </a:t>
            </a:r>
            <a:r>
              <a:rPr lang="en-US" sz="2400" u="sng" dirty="0"/>
              <a:t>The Life We Prize</a:t>
            </a:r>
          </a:p>
          <a:p>
            <a:pPr marL="0" indent="0" algn="ctr">
              <a:buNone/>
            </a:pPr>
            <a:endParaRPr lang="en-US" sz="2400" u="sng" dirty="0"/>
          </a:p>
          <a:p>
            <a:pPr marL="0" indent="0" algn="ctr">
              <a:buNone/>
            </a:pPr>
            <a:r>
              <a:rPr lang="en-US" sz="2400" dirty="0"/>
              <a:t>These plans are </a:t>
            </a:r>
            <a:r>
              <a:rPr lang="en-US" sz="2400" i="1" dirty="0"/>
              <a:t>our</a:t>
            </a:r>
            <a:r>
              <a:rPr lang="en-US" sz="2400" dirty="0"/>
              <a:t> shade trees.</a:t>
            </a:r>
          </a:p>
        </p:txBody>
      </p:sp>
    </p:spTree>
    <p:extLst>
      <p:ext uri="{BB962C8B-B14F-4D97-AF65-F5344CB8AC3E}">
        <p14:creationId xmlns:p14="http://schemas.microsoft.com/office/powerpoint/2010/main" val="2383190216"/>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143000"/>
            <a:ext cx="8153400" cy="4495800"/>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11500" dirty="0"/>
              <a:t>QUESTIONS?</a:t>
            </a:r>
          </a:p>
        </p:txBody>
      </p:sp>
    </p:spTree>
    <p:extLst>
      <p:ext uri="{BB962C8B-B14F-4D97-AF65-F5344CB8AC3E}">
        <p14:creationId xmlns:p14="http://schemas.microsoft.com/office/powerpoint/2010/main" val="3399118539"/>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80099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Grp="1" noChangeArrowheads="1"/>
          </p:cNvSpPr>
          <p:nvPr>
            <p:ph type="title"/>
          </p:nvPr>
        </p:nvSpPr>
        <p:spPr>
          <a:xfrm>
            <a:off x="533400" y="228600"/>
            <a:ext cx="8229600" cy="1143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br>
              <a:rPr kumimoji="0" lang="en-US" sz="3600" b="1" i="0" u="none" strike="noStrike" kern="1200" cap="none" spc="0" normalizeH="0" baseline="0" noProof="0" dirty="0">
                <a:ln>
                  <a:noFill/>
                </a:ln>
                <a:solidFill>
                  <a:schemeClr val="tx1"/>
                </a:solidFill>
                <a:effectLst/>
                <a:uLnTx/>
                <a:uFillTx/>
                <a:latin typeface="+mj-lt"/>
                <a:ea typeface="+mj-ea"/>
                <a:cs typeface="+mj-cs"/>
              </a:rPr>
            </a:br>
            <a:r>
              <a:rPr kumimoji="0" lang="en-US" sz="3600" b="1" i="0" u="none" strike="noStrike" kern="1200" cap="none" spc="0" normalizeH="0" noProof="0" dirty="0">
                <a:ln>
                  <a:noFill/>
                </a:ln>
                <a:effectLst/>
                <a:uLnTx/>
                <a:uFillTx/>
                <a:latin typeface="+mj-lt"/>
                <a:ea typeface="+mj-ea"/>
                <a:cs typeface="+mj-cs"/>
              </a:rPr>
              <a:t>DCA Provides Tools</a:t>
            </a:r>
          </a:p>
        </p:txBody>
      </p:sp>
      <p:sp>
        <p:nvSpPr>
          <p:cNvPr id="3" name="Text Placeholder 2"/>
          <p:cNvSpPr>
            <a:spLocks noGrp="1"/>
          </p:cNvSpPr>
          <p:nvPr>
            <p:ph type="body" sz="half" idx="1"/>
          </p:nvPr>
        </p:nvSpPr>
        <p:spPr>
          <a:xfrm>
            <a:off x="457200" y="1600200"/>
            <a:ext cx="8077200" cy="4525963"/>
          </a:xfrm>
        </p:spPr>
        <p:txBody>
          <a:bodyPr>
            <a:normAutofit/>
          </a:bodyPr>
          <a:lstStyle/>
          <a:p>
            <a:r>
              <a:rPr lang="en-US" dirty="0"/>
              <a:t>Statistical and demographic data provided by DCA for FREE, upon request</a:t>
            </a:r>
          </a:p>
          <a:p>
            <a:r>
              <a:rPr lang="en-US" dirty="0"/>
              <a:t>QCOs provide useful “conversation starters”</a:t>
            </a:r>
          </a:p>
          <a:p>
            <a:endParaRPr lang="en-US" dirty="0"/>
          </a:p>
          <a:p>
            <a:pPr>
              <a:buFont typeface="Wingdings" pitchFamily="2" charset="2"/>
              <a:buChar char="Ø"/>
            </a:pPr>
            <a:r>
              <a:rPr lang="en-US" sz="2800" i="1" dirty="0"/>
              <a:t>Use to educate the public and fact-check their input</a:t>
            </a:r>
          </a:p>
          <a:p>
            <a:pPr>
              <a:buFont typeface="Wingdings" pitchFamily="2" charset="2"/>
              <a:buChar char="Ø"/>
            </a:pPr>
            <a:r>
              <a:rPr lang="en-US" sz="2800" b="1" i="1" dirty="0"/>
              <a:t>No requirement </a:t>
            </a:r>
            <a:r>
              <a:rPr lang="en-US" sz="2800" i="1" dirty="0"/>
              <a:t>that it be included in the final document—if it is (typically as an appendix), it can be an excellent source of data and stats about your community to aid continued decision-making</a:t>
            </a:r>
          </a:p>
          <a:p>
            <a:endParaRPr lang="en-US" dirty="0"/>
          </a:p>
          <a:p>
            <a:endParaRPr lang="en-US" dirty="0"/>
          </a:p>
          <a:p>
            <a:endParaRPr lang="en-US" dirty="0"/>
          </a:p>
          <a:p>
            <a:endParaRPr lang="en-US" dirty="0"/>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5105400" y="4038600"/>
            <a:ext cx="1066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2"/>
          <p:cNvSpPr txBox="1">
            <a:spLocks noChangeArrowheads="1"/>
          </p:cNvSpPr>
          <p:nvPr/>
        </p:nvSpPr>
        <p:spPr>
          <a:xfrm>
            <a:off x="457200" y="381000"/>
            <a:ext cx="7848600" cy="1371600"/>
          </a:xfrm>
          <a:prstGeom prst="rect">
            <a:avLst/>
          </a:prstGeom>
        </p:spPr>
        <p:txBody>
          <a:bodyPr anchor="ctr">
            <a:normAutofit/>
          </a:bodyPr>
          <a:lstStyle/>
          <a:p>
            <a:pPr fontAlgn="auto">
              <a:spcAft>
                <a:spcPts val="0"/>
              </a:spcAft>
              <a:defRPr/>
            </a:pPr>
            <a:r>
              <a:rPr lang="en-US" sz="3600" b="1" dirty="0">
                <a:solidFill>
                  <a:schemeClr val="tx2"/>
                </a:solidFill>
              </a:rPr>
              <a:t>Standards &amp; Examples</a:t>
            </a:r>
          </a:p>
        </p:txBody>
      </p:sp>
      <p:sp>
        <p:nvSpPr>
          <p:cNvPr id="53" name="Rectangle 52"/>
          <p:cNvSpPr/>
          <p:nvPr/>
        </p:nvSpPr>
        <p:spPr>
          <a:xfrm>
            <a:off x="5562600" y="3962400"/>
            <a:ext cx="914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8610600" y="4648200"/>
            <a:ext cx="533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58" name="TextBox 24"/>
          <p:cNvSpPr txBox="1">
            <a:spLocks noChangeArrowheads="1"/>
          </p:cNvSpPr>
          <p:nvPr/>
        </p:nvSpPr>
        <p:spPr bwMode="auto">
          <a:xfrm>
            <a:off x="762000" y="2895600"/>
            <a:ext cx="7924800" cy="3477875"/>
          </a:xfrm>
          <a:prstGeom prst="rect">
            <a:avLst/>
          </a:prstGeom>
          <a:noFill/>
          <a:ln w="9525">
            <a:noFill/>
            <a:miter lim="800000"/>
            <a:headEnd/>
            <a:tailEnd/>
          </a:ln>
        </p:spPr>
        <p:txBody>
          <a:bodyPr wrap="square">
            <a:spAutoFit/>
          </a:bodyPr>
          <a:lstStyle/>
          <a:p>
            <a:pPr>
              <a:buFont typeface="Arial" pitchFamily="34" charset="0"/>
              <a:buChar char="•"/>
            </a:pPr>
            <a:r>
              <a:rPr lang="en-US" sz="2000" b="1" i="1" dirty="0">
                <a:solidFill>
                  <a:schemeClr val="accent1">
                    <a:lumMod val="75000"/>
                  </a:schemeClr>
                </a:solidFill>
                <a:latin typeface="Calibri" pitchFamily="34" charset="0"/>
              </a:rPr>
              <a:t>REQUIRED FOR ALL communities</a:t>
            </a:r>
          </a:p>
          <a:p>
            <a:pPr>
              <a:buFont typeface="Arial" pitchFamily="34" charset="0"/>
              <a:buChar char="•"/>
            </a:pPr>
            <a:r>
              <a:rPr lang="en-US" sz="2000" b="1" i="1" dirty="0">
                <a:solidFill>
                  <a:schemeClr val="accent1">
                    <a:lumMod val="75000"/>
                  </a:schemeClr>
                </a:solidFill>
                <a:latin typeface="Calibri" pitchFamily="34" charset="0"/>
              </a:rPr>
              <a:t>1 or a Combination of any of the following:</a:t>
            </a:r>
          </a:p>
          <a:p>
            <a:pPr marL="396875">
              <a:buFont typeface="Arial" pitchFamily="34" charset="0"/>
              <a:buChar char="•"/>
            </a:pPr>
            <a:r>
              <a:rPr lang="en-US" sz="2000" dirty="0">
                <a:solidFill>
                  <a:schemeClr val="accent1">
                    <a:lumMod val="75000"/>
                  </a:schemeClr>
                </a:solidFill>
                <a:latin typeface="Calibri" pitchFamily="34" charset="0"/>
              </a:rPr>
              <a:t>General Vision Statement</a:t>
            </a:r>
          </a:p>
          <a:p>
            <a:pPr marL="396875">
              <a:buFont typeface="Arial" pitchFamily="34" charset="0"/>
              <a:buChar char="•"/>
            </a:pPr>
            <a:r>
              <a:rPr lang="en-US" sz="2000" dirty="0">
                <a:solidFill>
                  <a:schemeClr val="accent1">
                    <a:lumMod val="75000"/>
                  </a:schemeClr>
                </a:solidFill>
                <a:latin typeface="Calibri" pitchFamily="34" charset="0"/>
              </a:rPr>
              <a:t>List of Community Goals</a:t>
            </a:r>
          </a:p>
          <a:p>
            <a:pPr marL="396875">
              <a:buFont typeface="Arial" pitchFamily="34" charset="0"/>
              <a:buChar char="•"/>
            </a:pPr>
            <a:r>
              <a:rPr lang="en-US" sz="2000" dirty="0">
                <a:solidFill>
                  <a:schemeClr val="accent1">
                    <a:lumMod val="75000"/>
                  </a:schemeClr>
                </a:solidFill>
                <a:latin typeface="Calibri" pitchFamily="34" charset="0"/>
              </a:rPr>
              <a:t>Community Policies</a:t>
            </a:r>
          </a:p>
          <a:p>
            <a:pPr marL="396875">
              <a:buFont typeface="Arial" pitchFamily="34" charset="0"/>
              <a:buChar char="•"/>
            </a:pPr>
            <a:r>
              <a:rPr lang="en-US" sz="2000" dirty="0">
                <a:solidFill>
                  <a:schemeClr val="accent1">
                    <a:lumMod val="75000"/>
                  </a:schemeClr>
                </a:solidFill>
                <a:latin typeface="Calibri" pitchFamily="34" charset="0"/>
              </a:rPr>
              <a:t>Character Areas &amp; Defining Narrative</a:t>
            </a:r>
          </a:p>
          <a:p>
            <a:pPr marL="396875">
              <a:buFont typeface="Arial" pitchFamily="34" charset="0"/>
              <a:buChar char="•"/>
            </a:pPr>
            <a:endParaRPr lang="en-US" sz="2000"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This element is created ONCE potentially drawing from previous plans.</a:t>
            </a:r>
          </a:p>
          <a:p>
            <a:pPr>
              <a:buFont typeface="Arial" pitchFamily="34" charset="0"/>
              <a:buChar char="•"/>
            </a:pPr>
            <a:endParaRPr lang="en-US" sz="2000" b="1" i="1" dirty="0">
              <a:solidFill>
                <a:schemeClr val="accent1">
                  <a:lumMod val="75000"/>
                </a:schemeClr>
              </a:solidFill>
              <a:latin typeface="Calibri" pitchFamily="34" charset="0"/>
            </a:endParaRPr>
          </a:p>
          <a:p>
            <a:pPr>
              <a:buFont typeface="Arial" pitchFamily="34" charset="0"/>
              <a:buChar char="•"/>
            </a:pPr>
            <a:r>
              <a:rPr lang="en-US" sz="2000" b="1" i="1" dirty="0">
                <a:solidFill>
                  <a:schemeClr val="accent1">
                    <a:lumMod val="75000"/>
                  </a:schemeClr>
                </a:solidFill>
                <a:latin typeface="Calibri" pitchFamily="34" charset="0"/>
              </a:rPr>
              <a:t>Updated at the discretion of the local government.</a:t>
            </a:r>
          </a:p>
          <a:p>
            <a:endParaRPr lang="en-US" sz="2000" dirty="0">
              <a:latin typeface="Calibri" pitchFamily="34" charset="0"/>
            </a:endParaRPr>
          </a:p>
        </p:txBody>
      </p:sp>
      <p:grpSp>
        <p:nvGrpSpPr>
          <p:cNvPr id="22" name="Group 21"/>
          <p:cNvGrpSpPr/>
          <p:nvPr/>
        </p:nvGrpSpPr>
        <p:grpSpPr>
          <a:xfrm>
            <a:off x="304800" y="1584325"/>
            <a:ext cx="7080250" cy="1250950"/>
            <a:chOff x="304800" y="1584325"/>
            <a:chExt cx="7080250" cy="1250950"/>
          </a:xfrm>
        </p:grpSpPr>
        <p:sp>
          <p:nvSpPr>
            <p:cNvPr id="23" name="TextBox 22"/>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4" name="Straight Connector 23"/>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6" name="Oval 25"/>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26"/>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8" name="Oval 27"/>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TextBox 28"/>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30" name="Group 29"/>
            <p:cNvGrpSpPr/>
            <p:nvPr/>
          </p:nvGrpSpPr>
          <p:grpSpPr>
            <a:xfrm>
              <a:off x="6096000" y="1584325"/>
              <a:ext cx="1289050" cy="1235075"/>
              <a:chOff x="4648200" y="1584325"/>
              <a:chExt cx="1289050" cy="1235075"/>
            </a:xfrm>
          </p:grpSpPr>
          <p:sp>
            <p:nvSpPr>
              <p:cNvPr id="34" name="Oval 33"/>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TextBox 34"/>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31" name="Group 30"/>
            <p:cNvGrpSpPr/>
            <p:nvPr/>
          </p:nvGrpSpPr>
          <p:grpSpPr>
            <a:xfrm>
              <a:off x="4674394" y="1600200"/>
              <a:ext cx="1289050" cy="1235075"/>
              <a:chOff x="6147117" y="1584325"/>
              <a:chExt cx="1289050" cy="1235075"/>
            </a:xfrm>
          </p:grpSpPr>
          <p:sp>
            <p:nvSpPr>
              <p:cNvPr id="32" name="Oval 31"/>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TextBox 32"/>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25" name="TextBox 24"/>
          <p:cNvSpPr txBox="1"/>
          <p:nvPr/>
        </p:nvSpPr>
        <p:spPr>
          <a:xfrm>
            <a:off x="1403827" y="1828800"/>
            <a:ext cx="1905000" cy="83099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en-US" sz="2400" b="1" dirty="0">
                <a:solidFill>
                  <a:schemeClr val="accent6">
                    <a:lumMod val="75000"/>
                  </a:schemeClr>
                </a:solidFill>
                <a:latin typeface="+mn-lt"/>
              </a:rPr>
              <a:t>COMMUNITY</a:t>
            </a:r>
          </a:p>
          <a:p>
            <a:pPr algn="ctr" fontAlgn="auto">
              <a:spcBef>
                <a:spcPts val="0"/>
              </a:spcBef>
              <a:spcAft>
                <a:spcPts val="0"/>
              </a:spcAft>
              <a:defRPr/>
            </a:pPr>
            <a:r>
              <a:rPr lang="en-US" sz="2400" b="1" dirty="0">
                <a:solidFill>
                  <a:schemeClr val="accent6">
                    <a:lumMod val="75000"/>
                  </a:schemeClr>
                </a:solidFill>
                <a:latin typeface="+mn-lt"/>
              </a:rPr>
              <a:t>GOALS</a:t>
            </a:r>
          </a:p>
        </p:txBody>
      </p:sp>
    </p:spTree>
  </p:cSld>
  <p:clrMapOvr>
    <a:masterClrMapping/>
  </p:clrMapOvr>
  <p:transition spd="slow"/>
</p:sld>
</file>

<file path=ppt/theme/_rels/them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9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CA powerpoint master.rev.8-14">
  <a:themeElements>
    <a:clrScheme name="Custom 1">
      <a:dk1>
        <a:sysClr val="windowText" lastClr="000000"/>
      </a:dk1>
      <a:lt1>
        <a:sysClr val="window" lastClr="FFFFFF"/>
      </a:lt1>
      <a:dk2>
        <a:srgbClr val="8A7967"/>
      </a:dk2>
      <a:lt2>
        <a:srgbClr val="EBDDC3"/>
      </a:lt2>
      <a:accent1>
        <a:srgbClr val="92D050"/>
      </a:accent1>
      <a:accent2>
        <a:srgbClr val="DD8047"/>
      </a:accent2>
      <a:accent3>
        <a:srgbClr val="A5AB81"/>
      </a:accent3>
      <a:accent4>
        <a:srgbClr val="D8B25C"/>
      </a:accent4>
      <a:accent5>
        <a:srgbClr val="7BA79D"/>
      </a:accent5>
      <a:accent6>
        <a:srgbClr val="968C8C"/>
      </a:accent6>
      <a:hlink>
        <a:srgbClr val="49711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431100d4-4470-42c1-96bc-46686c1829ae">
      <UserInfo>
        <DisplayName/>
        <AccountId xsi:nil="true"/>
        <AccountType/>
      </UserInfo>
    </SharedWithUsers>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3942FE-7FF6-404A-8ABA-CC9357F890EF}">
  <ds:schemaRefs>
    <ds:schemaRef ds:uri="http://schemas.openxmlformats.org/package/2006/metadata/core-properties"/>
    <ds:schemaRef ds:uri="431100d4-4470-42c1-96bc-46686c1829ae"/>
    <ds:schemaRef ds:uri="http://schemas.microsoft.com/office/2006/metadata/properties"/>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ee28329f-8088-4003-a89a-3724c4b9ca16"/>
    <ds:schemaRef ds:uri="http://purl.org/dc/terms/"/>
  </ds:schemaRefs>
</ds:datastoreItem>
</file>

<file path=customXml/itemProps2.xml><?xml version="1.0" encoding="utf-8"?>
<ds:datastoreItem xmlns:ds="http://schemas.openxmlformats.org/officeDocument/2006/customXml" ds:itemID="{884E7FB3-CAFA-42F1-AD05-3277C89B76A0}">
  <ds:schemaRefs>
    <ds:schemaRef ds:uri="http://schemas.microsoft.com/sharepoint/v3/contenttype/forms"/>
  </ds:schemaRefs>
</ds:datastoreItem>
</file>

<file path=customXml/itemProps3.xml><?xml version="1.0" encoding="utf-8"?>
<ds:datastoreItem xmlns:ds="http://schemas.openxmlformats.org/officeDocument/2006/customXml" ds:itemID="{CE15E6C4-772C-42E8-AB43-3CAB2CDA3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100d4-4470-42c1-96bc-46686c1829ae"/>
    <ds:schemaRef ds:uri="ee28329f-8088-4003-a89a-3724c4b9c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Theme1</Template>
  <TotalTime>7855</TotalTime>
  <Words>5297</Words>
  <Application>Microsoft Office PowerPoint</Application>
  <PresentationFormat>On-screen Show (4:3)</PresentationFormat>
  <Paragraphs>804</Paragraphs>
  <Slides>75</Slides>
  <Notes>27</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75</vt:i4>
      </vt:variant>
    </vt:vector>
  </HeadingPairs>
  <TitlesOfParts>
    <vt:vector size="91" baseType="lpstr">
      <vt:lpstr>Arial</vt:lpstr>
      <vt:lpstr>Calibri</vt:lpstr>
      <vt:lpstr>Georgia</vt:lpstr>
      <vt:lpstr>Tw Cen MT</vt:lpstr>
      <vt:lpstr>Wingdings</vt:lpstr>
      <vt:lpstr>Wingdings 2</vt:lpstr>
      <vt:lpstr>Theme1</vt:lpstr>
      <vt:lpstr>DCA powerpoint master.rev.8-14</vt:lpstr>
      <vt:lpstr>1_Theme1</vt:lpstr>
      <vt:lpstr>3_Theme1</vt:lpstr>
      <vt:lpstr>49_Theme1</vt:lpstr>
      <vt:lpstr>1_Default Design</vt:lpstr>
      <vt:lpstr>2_Default Design</vt:lpstr>
      <vt:lpstr>6_Default Design</vt:lpstr>
      <vt:lpstr>1_DCA powerpoint master.rev.8-14</vt:lpstr>
      <vt:lpstr>2_DCA powerpoint master.rev.8-14</vt:lpstr>
      <vt:lpstr>What’s in my plan? An overview of the Minimum Standards for Local Comprehensive Planning</vt:lpstr>
      <vt:lpstr>Obligatory Warm-Fuzzy Quote</vt:lpstr>
      <vt:lpstr>Regulatory Framework</vt:lpstr>
      <vt:lpstr>PowerPoint Presentation</vt:lpstr>
      <vt:lpstr>PowerPoint Presentation</vt:lpstr>
      <vt:lpstr>PowerPoint Presentation</vt:lpstr>
      <vt:lpstr>PowerPoint Presentation</vt:lpstr>
      <vt:lpstr> DCA Provides Tools</vt:lpstr>
      <vt:lpstr>PowerPoint Presentation</vt:lpstr>
      <vt:lpstr>Vision Statement</vt:lpstr>
      <vt:lpstr>Vision Statement</vt:lpstr>
      <vt:lpstr>Vision Statement</vt:lpstr>
      <vt:lpstr>Vision Statement</vt:lpstr>
      <vt:lpstr>Vision Statement</vt:lpstr>
      <vt:lpstr>Structuring the Comp Plan Goals – Policies - Activities</vt:lpstr>
      <vt:lpstr>Structuring the Comp Plan Goals – Policies - Activities</vt:lpstr>
      <vt:lpstr>List of Community Goals</vt:lpstr>
      <vt:lpstr>List of Community Goals: Examples</vt:lpstr>
      <vt:lpstr>List of Community Goals: Using the QCOs as a resource </vt:lpstr>
      <vt:lpstr>Community Policies</vt:lpstr>
      <vt:lpstr>Community Policies: Good Example</vt:lpstr>
      <vt:lpstr> Character Areas </vt:lpstr>
      <vt:lpstr> The Character Area Map</vt:lpstr>
      <vt:lpstr> The Character Area Map</vt:lpstr>
      <vt:lpstr>Character Area  Maps Good Examples</vt:lpstr>
      <vt:lpstr>PowerPoint Presentation</vt:lpstr>
      <vt:lpstr>PowerPoint Presentation</vt:lpstr>
      <vt:lpstr>Character Area  Defining Narrative </vt:lpstr>
      <vt:lpstr>PowerPoint Presentation</vt:lpstr>
      <vt:lpstr>Defining Narrative Good Example</vt:lpstr>
      <vt:lpstr>PowerPoint Presentation</vt:lpstr>
      <vt:lpstr>Needs and Opportunities</vt:lpstr>
      <vt:lpstr>SWOT Strengths</vt:lpstr>
      <vt:lpstr>SWOT Weaknesses</vt:lpstr>
      <vt:lpstr>SWOT Opportunities</vt:lpstr>
      <vt:lpstr>SWOT Threats</vt:lpstr>
      <vt:lpstr>Needs and Opportunities</vt:lpstr>
      <vt:lpstr>Needs and Opportunities Good Example </vt:lpstr>
      <vt:lpstr>Needs and Opportunities   Other Techniques…</vt:lpstr>
      <vt:lpstr>PowerPoint Presentation</vt:lpstr>
      <vt:lpstr>PowerPoint Presentation</vt:lpstr>
      <vt:lpstr>PowerPoint Presentation</vt:lpstr>
      <vt:lpstr>PowerPoint Presentation</vt:lpstr>
      <vt:lpstr>PowerPoint Presentation</vt:lpstr>
      <vt:lpstr>PowerPoint Presentation</vt:lpstr>
      <vt:lpstr>Planning as Priority-Setting</vt:lpstr>
      <vt:lpstr>Community Work Program</vt:lpstr>
      <vt:lpstr>Community Work Program</vt:lpstr>
      <vt:lpstr>Community Work Program</vt:lpstr>
      <vt:lpstr>Community Work Program Good Example</vt:lpstr>
      <vt:lpstr>Community Work Program Other Ideas…</vt:lpstr>
      <vt:lpstr>Community Work Program Report of Accomplishments</vt:lpstr>
      <vt:lpstr>PowerPoint Presentation</vt:lpstr>
      <vt:lpstr>PowerPoint Presentation</vt:lpstr>
      <vt:lpstr>PowerPoint Presentation</vt:lpstr>
      <vt:lpstr>PowerPoint Presentation</vt:lpstr>
      <vt:lpstr>Land-Use Map &amp; Narrative</vt:lpstr>
      <vt:lpstr>Land-Use Map Good Example</vt:lpstr>
      <vt:lpstr>PowerPoint Presentation</vt:lpstr>
      <vt:lpstr>PowerPoint Presentation</vt:lpstr>
      <vt:lpstr>PowerPoint Presentation</vt:lpstr>
      <vt:lpstr>Economic Development</vt:lpstr>
      <vt:lpstr>Economic Development</vt:lpstr>
      <vt:lpstr>Economic Development</vt:lpstr>
      <vt:lpstr>PowerPoint Presentation</vt:lpstr>
      <vt:lpstr>Transportation</vt:lpstr>
      <vt:lpstr>Transportation</vt:lpstr>
      <vt:lpstr>PowerPoint Presentation</vt:lpstr>
      <vt:lpstr>Housing</vt:lpstr>
      <vt:lpstr>PowerPoint Presentation</vt:lpstr>
      <vt:lpstr>Optional Elements</vt:lpstr>
      <vt:lpstr>Then, What?</vt:lpstr>
      <vt:lpstr>Like Potato Chips, You Can’t Have Just one</vt:lpstr>
      <vt:lpstr>PowerPoint Presentation</vt:lpstr>
      <vt:lpstr>PowerPoint Presentation</vt:lpstr>
    </vt:vector>
  </TitlesOfParts>
  <Company>DCA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Community Involvement</dc:title>
  <dc:creator>jon.west</dc:creator>
  <cp:lastModifiedBy>Daniel Gaddis</cp:lastModifiedBy>
  <cp:revision>237</cp:revision>
  <dcterms:created xsi:type="dcterms:W3CDTF">2013-10-02T14:45:32Z</dcterms:created>
  <dcterms:modified xsi:type="dcterms:W3CDTF">2024-03-05T21:09:11Z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y fmtid="{D5CDD505-2E9C-101B-9397-08002B2CF9AE}" pid="3" name="display_urn">
    <vt:lpwstr>Jon West</vt:lpwstr>
  </property>
  <property fmtid="{D5CDD505-2E9C-101B-9397-08002B2CF9AE}" pid="4" name="Order">
    <vt:r8>65600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MediaServiceImageTags">
    <vt:lpwstr/>
  </property>
</Properties>
</file>