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0" r:id="rId4"/>
    <p:sldMasterId id="2147483783" r:id="rId5"/>
    <p:sldMasterId id="2147483804" r:id="rId6"/>
  </p:sldMasterIdLst>
  <p:notesMasterIdLst>
    <p:notesMasterId r:id="rId38"/>
  </p:notesMasterIdLst>
  <p:handoutMasterIdLst>
    <p:handoutMasterId r:id="rId39"/>
  </p:handoutMasterIdLst>
  <p:sldIdLst>
    <p:sldId id="343" r:id="rId7"/>
    <p:sldId id="344" r:id="rId8"/>
    <p:sldId id="303" r:id="rId9"/>
    <p:sldId id="287" r:id="rId10"/>
    <p:sldId id="316" r:id="rId11"/>
    <p:sldId id="345" r:id="rId12"/>
    <p:sldId id="346" r:id="rId13"/>
    <p:sldId id="347" r:id="rId14"/>
    <p:sldId id="306" r:id="rId15"/>
    <p:sldId id="349" r:id="rId16"/>
    <p:sldId id="365" r:id="rId17"/>
    <p:sldId id="297" r:id="rId18"/>
    <p:sldId id="288" r:id="rId19"/>
    <p:sldId id="307" r:id="rId20"/>
    <p:sldId id="350" r:id="rId21"/>
    <p:sldId id="351" r:id="rId22"/>
    <p:sldId id="354" r:id="rId23"/>
    <p:sldId id="302" r:id="rId24"/>
    <p:sldId id="295" r:id="rId25"/>
    <p:sldId id="356" r:id="rId26"/>
    <p:sldId id="357" r:id="rId27"/>
    <p:sldId id="358" r:id="rId28"/>
    <p:sldId id="366" r:id="rId29"/>
    <p:sldId id="328" r:id="rId30"/>
    <p:sldId id="361" r:id="rId31"/>
    <p:sldId id="362" r:id="rId32"/>
    <p:sldId id="363" r:id="rId33"/>
    <p:sldId id="364" r:id="rId34"/>
    <p:sldId id="367" r:id="rId35"/>
    <p:sldId id="368" r:id="rId36"/>
    <p:sldId id="369"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8989"/>
    <a:srgbClr val="D9D9D9"/>
    <a:srgbClr val="E9E3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4A0B09-0949-42E3-AB42-6B4B85F36979}" v="82" dt="2025-01-03T20:38:40.8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1864" autoAdjust="0"/>
  </p:normalViewPr>
  <p:slideViewPr>
    <p:cSldViewPr snapToGrid="0">
      <p:cViewPr varScale="1">
        <p:scale>
          <a:sx n="79" d="100"/>
          <a:sy n="79" d="100"/>
        </p:scale>
        <p:origin x="2580" y="96"/>
      </p:cViewPr>
      <p:guideLst/>
    </p:cSldViewPr>
  </p:slideViewPr>
  <p:notesTextViewPr>
    <p:cViewPr>
      <p:scale>
        <a:sx n="3" d="2"/>
        <a:sy n="3" d="2"/>
      </p:scale>
      <p:origin x="0" y="0"/>
    </p:cViewPr>
  </p:notesTextViewPr>
  <p:notesViewPr>
    <p:cSldViewPr snapToGrid="0">
      <p:cViewPr varScale="1">
        <p:scale>
          <a:sx n="75" d="100"/>
          <a:sy n="75" d="100"/>
        </p:scale>
        <p:origin x="2938"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handoutMaster" Target="handoutMasters/handout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76F07A-78AF-464D-82A9-B91B5208EE42}" type="doc">
      <dgm:prSet loTypeId="urn:microsoft.com/office/officeart/2005/8/layout/venn3" loCatId="relationship" qsTypeId="urn:microsoft.com/office/officeart/2005/8/quickstyle/simple1" qsCatId="simple" csTypeId="urn:microsoft.com/office/officeart/2005/8/colors/accent1_5" csCatId="accent1" phldr="1"/>
      <dgm:spPr/>
      <dgm:t>
        <a:bodyPr/>
        <a:lstStyle/>
        <a:p>
          <a:endParaRPr lang="en-US"/>
        </a:p>
      </dgm:t>
    </dgm:pt>
    <dgm:pt modelId="{4A6AEB7E-86CA-47CB-8CA7-C046B56AD53D}">
      <dgm:prSet phldrT="[Text]" custT="1"/>
      <dgm:spPr>
        <a:solidFill>
          <a:schemeClr val="bg1"/>
        </a:solidFill>
        <a:ln w="28575">
          <a:solidFill>
            <a:schemeClr val="accent1"/>
          </a:solidFill>
          <a:prstDash val="dash"/>
        </a:ln>
      </dgm:spPr>
      <dgm:t>
        <a:bodyPr anchor="ctr"/>
        <a:lstStyle/>
        <a:p>
          <a:r>
            <a:rPr lang="en-US" sz="2000">
              <a:solidFill>
                <a:schemeClr val="tx1"/>
              </a:solidFill>
            </a:rPr>
            <a:t>Recognition </a:t>
          </a:r>
        </a:p>
      </dgm:t>
    </dgm:pt>
    <dgm:pt modelId="{24AB3D32-2052-4502-8952-12D19976C241}" type="parTrans" cxnId="{B91F2BEF-7358-4026-BC89-7E4872CE7D6C}">
      <dgm:prSet/>
      <dgm:spPr/>
      <dgm:t>
        <a:bodyPr/>
        <a:lstStyle/>
        <a:p>
          <a:endParaRPr lang="en-US"/>
        </a:p>
      </dgm:t>
    </dgm:pt>
    <dgm:pt modelId="{598612E6-2730-49D0-B79B-D2642F970669}" type="sibTrans" cxnId="{B91F2BEF-7358-4026-BC89-7E4872CE7D6C}">
      <dgm:prSet/>
      <dgm:spPr/>
      <dgm:t>
        <a:bodyPr/>
        <a:lstStyle/>
        <a:p>
          <a:endParaRPr lang="en-US"/>
        </a:p>
      </dgm:t>
    </dgm:pt>
    <dgm:pt modelId="{A7EBCD2F-B3E8-48CB-87A6-3492AF9E9858}">
      <dgm:prSet phldrT="[Text]" custT="1"/>
      <dgm:spPr>
        <a:solidFill>
          <a:schemeClr val="bg1"/>
        </a:solidFill>
        <a:ln w="28575">
          <a:solidFill>
            <a:schemeClr val="accent3"/>
          </a:solidFill>
          <a:prstDash val="solid"/>
        </a:ln>
      </dgm:spPr>
      <dgm:t>
        <a:bodyPr anchor="ctr"/>
        <a:lstStyle/>
        <a:p>
          <a:r>
            <a:rPr lang="en-US" sz="1800">
              <a:solidFill>
                <a:schemeClr val="tx1"/>
              </a:solidFill>
            </a:rPr>
            <a:t>Community Development Block Grants</a:t>
          </a:r>
        </a:p>
      </dgm:t>
    </dgm:pt>
    <dgm:pt modelId="{E49B1B68-0C01-4BC8-B185-A755DB9DA759}" type="parTrans" cxnId="{7A16EF76-46E7-48F3-B100-A629FC01A12E}">
      <dgm:prSet/>
      <dgm:spPr/>
      <dgm:t>
        <a:bodyPr/>
        <a:lstStyle/>
        <a:p>
          <a:endParaRPr lang="en-US"/>
        </a:p>
      </dgm:t>
    </dgm:pt>
    <dgm:pt modelId="{32440F0F-8D93-43FC-AE1F-C998D8D556D1}" type="sibTrans" cxnId="{7A16EF76-46E7-48F3-B100-A629FC01A12E}">
      <dgm:prSet/>
      <dgm:spPr/>
      <dgm:t>
        <a:bodyPr/>
        <a:lstStyle/>
        <a:p>
          <a:endParaRPr lang="en-US"/>
        </a:p>
      </dgm:t>
    </dgm:pt>
    <dgm:pt modelId="{A83017FC-82B7-43CB-A0F1-67A760F1EA09}">
      <dgm:prSet phldrT="[Text]" custT="1"/>
      <dgm:spPr>
        <a:solidFill>
          <a:schemeClr val="bg1"/>
        </a:solidFill>
        <a:ln w="28575">
          <a:solidFill>
            <a:schemeClr val="accent2"/>
          </a:solidFill>
          <a:prstDash val="dash"/>
        </a:ln>
      </dgm:spPr>
      <dgm:t>
        <a:bodyPr anchor="ctr"/>
        <a:lstStyle/>
        <a:p>
          <a:r>
            <a:rPr lang="en-US" sz="1800">
              <a:solidFill>
                <a:schemeClr val="tx1"/>
              </a:solidFill>
            </a:rPr>
            <a:t>GEFA loan interest reduction</a:t>
          </a:r>
        </a:p>
      </dgm:t>
    </dgm:pt>
    <dgm:pt modelId="{C61F24CC-8DC8-49EF-AE8D-5340DBA474B2}" type="parTrans" cxnId="{2E8CAB9D-9480-454D-BF07-621183EF50AA}">
      <dgm:prSet/>
      <dgm:spPr/>
      <dgm:t>
        <a:bodyPr/>
        <a:lstStyle/>
        <a:p>
          <a:endParaRPr lang="en-US"/>
        </a:p>
      </dgm:t>
    </dgm:pt>
    <dgm:pt modelId="{75FFFBF0-CC01-4E80-92CF-F4B6BBA3676B}" type="sibTrans" cxnId="{2E8CAB9D-9480-454D-BF07-621183EF50AA}">
      <dgm:prSet/>
      <dgm:spPr/>
      <dgm:t>
        <a:bodyPr/>
        <a:lstStyle/>
        <a:p>
          <a:endParaRPr lang="en-US"/>
        </a:p>
      </dgm:t>
    </dgm:pt>
    <dgm:pt modelId="{21869078-5BFC-4E06-9C32-FC6D40FD95BA}">
      <dgm:prSet phldrT="[Text]" custT="1"/>
      <dgm:spPr>
        <a:solidFill>
          <a:schemeClr val="bg1"/>
        </a:solidFill>
        <a:ln w="28575">
          <a:solidFill>
            <a:schemeClr val="accent4"/>
          </a:solidFill>
          <a:prstDash val="solid"/>
        </a:ln>
      </dgm:spPr>
      <dgm:t>
        <a:bodyPr anchor="ctr"/>
        <a:lstStyle/>
        <a:p>
          <a:r>
            <a:rPr lang="en-US" sz="1600" dirty="0">
              <a:solidFill>
                <a:schemeClr val="tx1"/>
              </a:solidFill>
            </a:rPr>
            <a:t>LIHTC and CHIP bonus points</a:t>
          </a:r>
        </a:p>
      </dgm:t>
    </dgm:pt>
    <dgm:pt modelId="{B688902D-E73A-42F3-A996-1F5211E04CF8}" type="parTrans" cxnId="{0D35E1C0-4A06-4566-830E-13E658789739}">
      <dgm:prSet/>
      <dgm:spPr/>
      <dgm:t>
        <a:bodyPr/>
        <a:lstStyle/>
        <a:p>
          <a:endParaRPr lang="en-US"/>
        </a:p>
      </dgm:t>
    </dgm:pt>
    <dgm:pt modelId="{F92398CE-0269-4979-AB9A-DFA696711523}" type="sibTrans" cxnId="{0D35E1C0-4A06-4566-830E-13E658789739}">
      <dgm:prSet/>
      <dgm:spPr/>
      <dgm:t>
        <a:bodyPr/>
        <a:lstStyle/>
        <a:p>
          <a:endParaRPr lang="en-US"/>
        </a:p>
      </dgm:t>
    </dgm:pt>
    <dgm:pt modelId="{29D3800D-9E6A-43AE-B44E-497AD6A7B07D}" type="pres">
      <dgm:prSet presAssocID="{9C76F07A-78AF-464D-82A9-B91B5208EE42}" presName="Name0" presStyleCnt="0">
        <dgm:presLayoutVars>
          <dgm:dir/>
          <dgm:resizeHandles val="exact"/>
        </dgm:presLayoutVars>
      </dgm:prSet>
      <dgm:spPr/>
    </dgm:pt>
    <dgm:pt modelId="{D5879B57-4780-4894-9B53-4E06CFF5D3CA}" type="pres">
      <dgm:prSet presAssocID="{4A6AEB7E-86CA-47CB-8CA7-C046B56AD53D}" presName="Name5" presStyleLbl="vennNode1" presStyleIdx="0" presStyleCnt="4">
        <dgm:presLayoutVars>
          <dgm:bulletEnabled val="1"/>
        </dgm:presLayoutVars>
      </dgm:prSet>
      <dgm:spPr/>
    </dgm:pt>
    <dgm:pt modelId="{685A67F0-5708-4752-82F7-C0A3B817F12C}" type="pres">
      <dgm:prSet presAssocID="{598612E6-2730-49D0-B79B-D2642F970669}" presName="space" presStyleCnt="0"/>
      <dgm:spPr/>
    </dgm:pt>
    <dgm:pt modelId="{0CDC795B-AD84-4054-BFF3-6D714C9C748A}" type="pres">
      <dgm:prSet presAssocID="{A7EBCD2F-B3E8-48CB-87A6-3492AF9E9858}" presName="Name5" presStyleLbl="vennNode1" presStyleIdx="1" presStyleCnt="4">
        <dgm:presLayoutVars>
          <dgm:bulletEnabled val="1"/>
        </dgm:presLayoutVars>
      </dgm:prSet>
      <dgm:spPr/>
    </dgm:pt>
    <dgm:pt modelId="{B5B598AD-D1E5-4A96-B9B2-A5DC2A6A30A7}" type="pres">
      <dgm:prSet presAssocID="{32440F0F-8D93-43FC-AE1F-C998D8D556D1}" presName="space" presStyleCnt="0"/>
      <dgm:spPr/>
    </dgm:pt>
    <dgm:pt modelId="{999D7F11-3AC3-446B-8D0F-237F83E5B8D4}" type="pres">
      <dgm:prSet presAssocID="{A83017FC-82B7-43CB-A0F1-67A760F1EA09}" presName="Name5" presStyleLbl="vennNode1" presStyleIdx="2" presStyleCnt="4" custLinFactNeighborX="15835" custLinFactNeighborY="-288">
        <dgm:presLayoutVars>
          <dgm:bulletEnabled val="1"/>
        </dgm:presLayoutVars>
      </dgm:prSet>
      <dgm:spPr/>
    </dgm:pt>
    <dgm:pt modelId="{B0FF7D6C-8C5F-4AD2-8119-6045363C14EF}" type="pres">
      <dgm:prSet presAssocID="{75FFFBF0-CC01-4E80-92CF-F4B6BBA3676B}" presName="space" presStyleCnt="0"/>
      <dgm:spPr/>
    </dgm:pt>
    <dgm:pt modelId="{31CEDD40-4944-4D89-8167-7325B26D1589}" type="pres">
      <dgm:prSet presAssocID="{21869078-5BFC-4E06-9C32-FC6D40FD95BA}" presName="Name5" presStyleLbl="vennNode1" presStyleIdx="3" presStyleCnt="4" custLinFactNeighborX="-981" custLinFactNeighborY="-589">
        <dgm:presLayoutVars>
          <dgm:bulletEnabled val="1"/>
        </dgm:presLayoutVars>
      </dgm:prSet>
      <dgm:spPr/>
    </dgm:pt>
  </dgm:ptLst>
  <dgm:cxnLst>
    <dgm:cxn modelId="{A326CE15-108D-4FEB-89A1-87BE9F8A384E}" type="presOf" srcId="{9C76F07A-78AF-464D-82A9-B91B5208EE42}" destId="{29D3800D-9E6A-43AE-B44E-497AD6A7B07D}" srcOrd="0" destOrd="0" presId="urn:microsoft.com/office/officeart/2005/8/layout/venn3"/>
    <dgm:cxn modelId="{6E204F39-BC9F-4835-BF63-037D15EC3520}" type="presOf" srcId="{A7EBCD2F-B3E8-48CB-87A6-3492AF9E9858}" destId="{0CDC795B-AD84-4054-BFF3-6D714C9C748A}" srcOrd="0" destOrd="0" presId="urn:microsoft.com/office/officeart/2005/8/layout/venn3"/>
    <dgm:cxn modelId="{7A16EF76-46E7-48F3-B100-A629FC01A12E}" srcId="{9C76F07A-78AF-464D-82A9-B91B5208EE42}" destId="{A7EBCD2F-B3E8-48CB-87A6-3492AF9E9858}" srcOrd="1" destOrd="0" parTransId="{E49B1B68-0C01-4BC8-B185-A755DB9DA759}" sibTransId="{32440F0F-8D93-43FC-AE1F-C998D8D556D1}"/>
    <dgm:cxn modelId="{45595598-1764-424B-AADB-82B85CA9C53C}" type="presOf" srcId="{A83017FC-82B7-43CB-A0F1-67A760F1EA09}" destId="{999D7F11-3AC3-446B-8D0F-237F83E5B8D4}" srcOrd="0" destOrd="0" presId="urn:microsoft.com/office/officeart/2005/8/layout/venn3"/>
    <dgm:cxn modelId="{2E8CAB9D-9480-454D-BF07-621183EF50AA}" srcId="{9C76F07A-78AF-464D-82A9-B91B5208EE42}" destId="{A83017FC-82B7-43CB-A0F1-67A760F1EA09}" srcOrd="2" destOrd="0" parTransId="{C61F24CC-8DC8-49EF-AE8D-5340DBA474B2}" sibTransId="{75FFFBF0-CC01-4E80-92CF-F4B6BBA3676B}"/>
    <dgm:cxn modelId="{B535ECAF-F328-471E-9B71-F55BC09838F6}" type="presOf" srcId="{21869078-5BFC-4E06-9C32-FC6D40FD95BA}" destId="{31CEDD40-4944-4D89-8167-7325B26D1589}" srcOrd="0" destOrd="0" presId="urn:microsoft.com/office/officeart/2005/8/layout/venn3"/>
    <dgm:cxn modelId="{0D35E1C0-4A06-4566-830E-13E658789739}" srcId="{9C76F07A-78AF-464D-82A9-B91B5208EE42}" destId="{21869078-5BFC-4E06-9C32-FC6D40FD95BA}" srcOrd="3" destOrd="0" parTransId="{B688902D-E73A-42F3-A996-1F5211E04CF8}" sibTransId="{F92398CE-0269-4979-AB9A-DFA696711523}"/>
    <dgm:cxn modelId="{B977AFE5-3516-449D-B79D-AADF0A62E52F}" type="presOf" srcId="{4A6AEB7E-86CA-47CB-8CA7-C046B56AD53D}" destId="{D5879B57-4780-4894-9B53-4E06CFF5D3CA}" srcOrd="0" destOrd="0" presId="urn:microsoft.com/office/officeart/2005/8/layout/venn3"/>
    <dgm:cxn modelId="{B91F2BEF-7358-4026-BC89-7E4872CE7D6C}" srcId="{9C76F07A-78AF-464D-82A9-B91B5208EE42}" destId="{4A6AEB7E-86CA-47CB-8CA7-C046B56AD53D}" srcOrd="0" destOrd="0" parTransId="{24AB3D32-2052-4502-8952-12D19976C241}" sibTransId="{598612E6-2730-49D0-B79B-D2642F970669}"/>
    <dgm:cxn modelId="{8CF8A034-4819-4AE9-B911-5667BDE682A9}" type="presParOf" srcId="{29D3800D-9E6A-43AE-B44E-497AD6A7B07D}" destId="{D5879B57-4780-4894-9B53-4E06CFF5D3CA}" srcOrd="0" destOrd="0" presId="urn:microsoft.com/office/officeart/2005/8/layout/venn3"/>
    <dgm:cxn modelId="{02310B29-F95D-4526-B942-A305970ABE97}" type="presParOf" srcId="{29D3800D-9E6A-43AE-B44E-497AD6A7B07D}" destId="{685A67F0-5708-4752-82F7-C0A3B817F12C}" srcOrd="1" destOrd="0" presId="urn:microsoft.com/office/officeart/2005/8/layout/venn3"/>
    <dgm:cxn modelId="{1F98EFA4-961E-4DF5-95B7-13CFD8880965}" type="presParOf" srcId="{29D3800D-9E6A-43AE-B44E-497AD6A7B07D}" destId="{0CDC795B-AD84-4054-BFF3-6D714C9C748A}" srcOrd="2" destOrd="0" presId="urn:microsoft.com/office/officeart/2005/8/layout/venn3"/>
    <dgm:cxn modelId="{3CB1B5CD-2F9C-4E12-BDF5-F46B574F9D63}" type="presParOf" srcId="{29D3800D-9E6A-43AE-B44E-497AD6A7B07D}" destId="{B5B598AD-D1E5-4A96-B9B2-A5DC2A6A30A7}" srcOrd="3" destOrd="0" presId="urn:microsoft.com/office/officeart/2005/8/layout/venn3"/>
    <dgm:cxn modelId="{3A535387-6D1E-4633-B268-6F44116685E1}" type="presParOf" srcId="{29D3800D-9E6A-43AE-B44E-497AD6A7B07D}" destId="{999D7F11-3AC3-446B-8D0F-237F83E5B8D4}" srcOrd="4" destOrd="0" presId="urn:microsoft.com/office/officeart/2005/8/layout/venn3"/>
    <dgm:cxn modelId="{5118F978-6361-4373-BFD0-3914A50EB95F}" type="presParOf" srcId="{29D3800D-9E6A-43AE-B44E-497AD6A7B07D}" destId="{B0FF7D6C-8C5F-4AD2-8119-6045363C14EF}" srcOrd="5" destOrd="0" presId="urn:microsoft.com/office/officeart/2005/8/layout/venn3"/>
    <dgm:cxn modelId="{DD3D252C-E628-4582-B501-0CE3C7AEB7DA}" type="presParOf" srcId="{29D3800D-9E6A-43AE-B44E-497AD6A7B07D}" destId="{31CEDD40-4944-4D89-8167-7325B26D1589}" srcOrd="6" destOrd="0" presId="urn:microsoft.com/office/officeart/2005/8/layout/ven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76F07A-78AF-464D-82A9-B91B5208EE42}" type="doc">
      <dgm:prSet loTypeId="urn:microsoft.com/office/officeart/2005/8/layout/venn3" loCatId="relationship" qsTypeId="urn:microsoft.com/office/officeart/2005/8/quickstyle/simple1" qsCatId="simple" csTypeId="urn:microsoft.com/office/officeart/2005/8/colors/accent1_5" csCatId="accent1" phldr="1"/>
      <dgm:spPr/>
      <dgm:t>
        <a:bodyPr/>
        <a:lstStyle/>
        <a:p>
          <a:endParaRPr lang="en-US"/>
        </a:p>
      </dgm:t>
    </dgm:pt>
    <dgm:pt modelId="{4A6AEB7E-86CA-47CB-8CA7-C046B56AD53D}">
      <dgm:prSet phldrT="[Text]" custT="1"/>
      <dgm:spPr>
        <a:solidFill>
          <a:schemeClr val="bg1"/>
        </a:solidFill>
        <a:ln w="28575">
          <a:solidFill>
            <a:schemeClr val="accent1"/>
          </a:solidFill>
          <a:prstDash val="dash"/>
        </a:ln>
      </dgm:spPr>
      <dgm:t>
        <a:bodyPr anchor="ctr"/>
        <a:lstStyle/>
        <a:p>
          <a:endParaRPr lang="en-US" sz="2000">
            <a:solidFill>
              <a:schemeClr val="tx1"/>
            </a:solidFill>
          </a:endParaRPr>
        </a:p>
      </dgm:t>
    </dgm:pt>
    <dgm:pt modelId="{24AB3D32-2052-4502-8952-12D19976C241}" type="parTrans" cxnId="{B91F2BEF-7358-4026-BC89-7E4872CE7D6C}">
      <dgm:prSet/>
      <dgm:spPr/>
      <dgm:t>
        <a:bodyPr/>
        <a:lstStyle/>
        <a:p>
          <a:endParaRPr lang="en-US"/>
        </a:p>
      </dgm:t>
    </dgm:pt>
    <dgm:pt modelId="{598612E6-2730-49D0-B79B-D2642F970669}" type="sibTrans" cxnId="{B91F2BEF-7358-4026-BC89-7E4872CE7D6C}">
      <dgm:prSet/>
      <dgm:spPr/>
      <dgm:t>
        <a:bodyPr/>
        <a:lstStyle/>
        <a:p>
          <a:endParaRPr lang="en-US"/>
        </a:p>
      </dgm:t>
    </dgm:pt>
    <dgm:pt modelId="{A7EBCD2F-B3E8-48CB-87A6-3492AF9E9858}">
      <dgm:prSet phldrT="[Text]" custT="1"/>
      <dgm:spPr>
        <a:solidFill>
          <a:schemeClr val="bg1"/>
        </a:solidFill>
        <a:ln w="28575">
          <a:solidFill>
            <a:schemeClr val="accent3"/>
          </a:solidFill>
          <a:prstDash val="solid"/>
        </a:ln>
      </dgm:spPr>
      <dgm:t>
        <a:bodyPr anchor="ctr"/>
        <a:lstStyle/>
        <a:p>
          <a:endParaRPr lang="en-US" sz="1800">
            <a:solidFill>
              <a:schemeClr val="tx1"/>
            </a:solidFill>
          </a:endParaRPr>
        </a:p>
      </dgm:t>
    </dgm:pt>
    <dgm:pt modelId="{E49B1B68-0C01-4BC8-B185-A755DB9DA759}" type="parTrans" cxnId="{7A16EF76-46E7-48F3-B100-A629FC01A12E}">
      <dgm:prSet/>
      <dgm:spPr/>
      <dgm:t>
        <a:bodyPr/>
        <a:lstStyle/>
        <a:p>
          <a:endParaRPr lang="en-US"/>
        </a:p>
      </dgm:t>
    </dgm:pt>
    <dgm:pt modelId="{32440F0F-8D93-43FC-AE1F-C998D8D556D1}" type="sibTrans" cxnId="{7A16EF76-46E7-48F3-B100-A629FC01A12E}">
      <dgm:prSet/>
      <dgm:spPr/>
      <dgm:t>
        <a:bodyPr/>
        <a:lstStyle/>
        <a:p>
          <a:endParaRPr lang="en-US"/>
        </a:p>
      </dgm:t>
    </dgm:pt>
    <dgm:pt modelId="{A83017FC-82B7-43CB-A0F1-67A760F1EA09}">
      <dgm:prSet phldrT="[Text]" custT="1"/>
      <dgm:spPr>
        <a:solidFill>
          <a:schemeClr val="bg1"/>
        </a:solidFill>
        <a:ln w="28575">
          <a:solidFill>
            <a:schemeClr val="accent2"/>
          </a:solidFill>
          <a:prstDash val="dash"/>
        </a:ln>
      </dgm:spPr>
      <dgm:t>
        <a:bodyPr anchor="ctr"/>
        <a:lstStyle/>
        <a:p>
          <a:endParaRPr lang="en-US" sz="1800">
            <a:solidFill>
              <a:schemeClr val="tx1"/>
            </a:solidFill>
          </a:endParaRPr>
        </a:p>
      </dgm:t>
    </dgm:pt>
    <dgm:pt modelId="{C61F24CC-8DC8-49EF-AE8D-5340DBA474B2}" type="parTrans" cxnId="{2E8CAB9D-9480-454D-BF07-621183EF50AA}">
      <dgm:prSet/>
      <dgm:spPr/>
      <dgm:t>
        <a:bodyPr/>
        <a:lstStyle/>
        <a:p>
          <a:endParaRPr lang="en-US"/>
        </a:p>
      </dgm:t>
    </dgm:pt>
    <dgm:pt modelId="{75FFFBF0-CC01-4E80-92CF-F4B6BBA3676B}" type="sibTrans" cxnId="{2E8CAB9D-9480-454D-BF07-621183EF50AA}">
      <dgm:prSet/>
      <dgm:spPr/>
      <dgm:t>
        <a:bodyPr/>
        <a:lstStyle/>
        <a:p>
          <a:endParaRPr lang="en-US"/>
        </a:p>
      </dgm:t>
    </dgm:pt>
    <dgm:pt modelId="{21869078-5BFC-4E06-9C32-FC6D40FD95BA}">
      <dgm:prSet phldrT="[Text]" custT="1"/>
      <dgm:spPr>
        <a:solidFill>
          <a:schemeClr val="bg1"/>
        </a:solidFill>
        <a:ln w="28575">
          <a:solidFill>
            <a:schemeClr val="accent4"/>
          </a:solidFill>
          <a:prstDash val="solid"/>
        </a:ln>
      </dgm:spPr>
      <dgm:t>
        <a:bodyPr anchor="ctr"/>
        <a:lstStyle/>
        <a:p>
          <a:endParaRPr lang="en-US" sz="1800">
            <a:solidFill>
              <a:schemeClr val="tx1"/>
            </a:solidFill>
          </a:endParaRPr>
        </a:p>
      </dgm:t>
    </dgm:pt>
    <dgm:pt modelId="{B688902D-E73A-42F3-A996-1F5211E04CF8}" type="parTrans" cxnId="{0D35E1C0-4A06-4566-830E-13E658789739}">
      <dgm:prSet/>
      <dgm:spPr/>
      <dgm:t>
        <a:bodyPr/>
        <a:lstStyle/>
        <a:p>
          <a:endParaRPr lang="en-US"/>
        </a:p>
      </dgm:t>
    </dgm:pt>
    <dgm:pt modelId="{F92398CE-0269-4979-AB9A-DFA696711523}" type="sibTrans" cxnId="{0D35E1C0-4A06-4566-830E-13E658789739}">
      <dgm:prSet/>
      <dgm:spPr/>
      <dgm:t>
        <a:bodyPr/>
        <a:lstStyle/>
        <a:p>
          <a:endParaRPr lang="en-US"/>
        </a:p>
      </dgm:t>
    </dgm:pt>
    <dgm:pt modelId="{29D3800D-9E6A-43AE-B44E-497AD6A7B07D}" type="pres">
      <dgm:prSet presAssocID="{9C76F07A-78AF-464D-82A9-B91B5208EE42}" presName="Name0" presStyleCnt="0">
        <dgm:presLayoutVars>
          <dgm:dir/>
          <dgm:resizeHandles val="exact"/>
        </dgm:presLayoutVars>
      </dgm:prSet>
      <dgm:spPr/>
    </dgm:pt>
    <dgm:pt modelId="{D5879B57-4780-4894-9B53-4E06CFF5D3CA}" type="pres">
      <dgm:prSet presAssocID="{4A6AEB7E-86CA-47CB-8CA7-C046B56AD53D}" presName="Name5" presStyleLbl="vennNode1" presStyleIdx="0" presStyleCnt="4">
        <dgm:presLayoutVars>
          <dgm:bulletEnabled val="1"/>
        </dgm:presLayoutVars>
      </dgm:prSet>
      <dgm:spPr/>
    </dgm:pt>
    <dgm:pt modelId="{685A67F0-5708-4752-82F7-C0A3B817F12C}" type="pres">
      <dgm:prSet presAssocID="{598612E6-2730-49D0-B79B-D2642F970669}" presName="space" presStyleCnt="0"/>
      <dgm:spPr/>
    </dgm:pt>
    <dgm:pt modelId="{0CDC795B-AD84-4054-BFF3-6D714C9C748A}" type="pres">
      <dgm:prSet presAssocID="{A7EBCD2F-B3E8-48CB-87A6-3492AF9E9858}" presName="Name5" presStyleLbl="vennNode1" presStyleIdx="1" presStyleCnt="4">
        <dgm:presLayoutVars>
          <dgm:bulletEnabled val="1"/>
        </dgm:presLayoutVars>
      </dgm:prSet>
      <dgm:spPr/>
    </dgm:pt>
    <dgm:pt modelId="{B5B598AD-D1E5-4A96-B9B2-A5DC2A6A30A7}" type="pres">
      <dgm:prSet presAssocID="{32440F0F-8D93-43FC-AE1F-C998D8D556D1}" presName="space" presStyleCnt="0"/>
      <dgm:spPr/>
    </dgm:pt>
    <dgm:pt modelId="{999D7F11-3AC3-446B-8D0F-237F83E5B8D4}" type="pres">
      <dgm:prSet presAssocID="{A83017FC-82B7-43CB-A0F1-67A760F1EA09}" presName="Name5" presStyleLbl="vennNode1" presStyleIdx="2" presStyleCnt="4">
        <dgm:presLayoutVars>
          <dgm:bulletEnabled val="1"/>
        </dgm:presLayoutVars>
      </dgm:prSet>
      <dgm:spPr/>
    </dgm:pt>
    <dgm:pt modelId="{B0FF7D6C-8C5F-4AD2-8119-6045363C14EF}" type="pres">
      <dgm:prSet presAssocID="{75FFFBF0-CC01-4E80-92CF-F4B6BBA3676B}" presName="space" presStyleCnt="0"/>
      <dgm:spPr/>
    </dgm:pt>
    <dgm:pt modelId="{31CEDD40-4944-4D89-8167-7325B26D1589}" type="pres">
      <dgm:prSet presAssocID="{21869078-5BFC-4E06-9C32-FC6D40FD95BA}" presName="Name5" presStyleLbl="vennNode1" presStyleIdx="3" presStyleCnt="4">
        <dgm:presLayoutVars>
          <dgm:bulletEnabled val="1"/>
        </dgm:presLayoutVars>
      </dgm:prSet>
      <dgm:spPr/>
    </dgm:pt>
  </dgm:ptLst>
  <dgm:cxnLst>
    <dgm:cxn modelId="{A326CE15-108D-4FEB-89A1-87BE9F8A384E}" type="presOf" srcId="{9C76F07A-78AF-464D-82A9-B91B5208EE42}" destId="{29D3800D-9E6A-43AE-B44E-497AD6A7B07D}" srcOrd="0" destOrd="0" presId="urn:microsoft.com/office/officeart/2005/8/layout/venn3"/>
    <dgm:cxn modelId="{6E204F39-BC9F-4835-BF63-037D15EC3520}" type="presOf" srcId="{A7EBCD2F-B3E8-48CB-87A6-3492AF9E9858}" destId="{0CDC795B-AD84-4054-BFF3-6D714C9C748A}" srcOrd="0" destOrd="0" presId="urn:microsoft.com/office/officeart/2005/8/layout/venn3"/>
    <dgm:cxn modelId="{7A16EF76-46E7-48F3-B100-A629FC01A12E}" srcId="{9C76F07A-78AF-464D-82A9-B91B5208EE42}" destId="{A7EBCD2F-B3E8-48CB-87A6-3492AF9E9858}" srcOrd="1" destOrd="0" parTransId="{E49B1B68-0C01-4BC8-B185-A755DB9DA759}" sibTransId="{32440F0F-8D93-43FC-AE1F-C998D8D556D1}"/>
    <dgm:cxn modelId="{45595598-1764-424B-AADB-82B85CA9C53C}" type="presOf" srcId="{A83017FC-82B7-43CB-A0F1-67A760F1EA09}" destId="{999D7F11-3AC3-446B-8D0F-237F83E5B8D4}" srcOrd="0" destOrd="0" presId="urn:microsoft.com/office/officeart/2005/8/layout/venn3"/>
    <dgm:cxn modelId="{2E8CAB9D-9480-454D-BF07-621183EF50AA}" srcId="{9C76F07A-78AF-464D-82A9-B91B5208EE42}" destId="{A83017FC-82B7-43CB-A0F1-67A760F1EA09}" srcOrd="2" destOrd="0" parTransId="{C61F24CC-8DC8-49EF-AE8D-5340DBA474B2}" sibTransId="{75FFFBF0-CC01-4E80-92CF-F4B6BBA3676B}"/>
    <dgm:cxn modelId="{B535ECAF-F328-471E-9B71-F55BC09838F6}" type="presOf" srcId="{21869078-5BFC-4E06-9C32-FC6D40FD95BA}" destId="{31CEDD40-4944-4D89-8167-7325B26D1589}" srcOrd="0" destOrd="0" presId="urn:microsoft.com/office/officeart/2005/8/layout/venn3"/>
    <dgm:cxn modelId="{0D35E1C0-4A06-4566-830E-13E658789739}" srcId="{9C76F07A-78AF-464D-82A9-B91B5208EE42}" destId="{21869078-5BFC-4E06-9C32-FC6D40FD95BA}" srcOrd="3" destOrd="0" parTransId="{B688902D-E73A-42F3-A996-1F5211E04CF8}" sibTransId="{F92398CE-0269-4979-AB9A-DFA696711523}"/>
    <dgm:cxn modelId="{B977AFE5-3516-449D-B79D-AADF0A62E52F}" type="presOf" srcId="{4A6AEB7E-86CA-47CB-8CA7-C046B56AD53D}" destId="{D5879B57-4780-4894-9B53-4E06CFF5D3CA}" srcOrd="0" destOrd="0" presId="urn:microsoft.com/office/officeart/2005/8/layout/venn3"/>
    <dgm:cxn modelId="{B91F2BEF-7358-4026-BC89-7E4872CE7D6C}" srcId="{9C76F07A-78AF-464D-82A9-B91B5208EE42}" destId="{4A6AEB7E-86CA-47CB-8CA7-C046B56AD53D}" srcOrd="0" destOrd="0" parTransId="{24AB3D32-2052-4502-8952-12D19976C241}" sibTransId="{598612E6-2730-49D0-B79B-D2642F970669}"/>
    <dgm:cxn modelId="{8CF8A034-4819-4AE9-B911-5667BDE682A9}" type="presParOf" srcId="{29D3800D-9E6A-43AE-B44E-497AD6A7B07D}" destId="{D5879B57-4780-4894-9B53-4E06CFF5D3CA}" srcOrd="0" destOrd="0" presId="urn:microsoft.com/office/officeart/2005/8/layout/venn3"/>
    <dgm:cxn modelId="{02310B29-F95D-4526-B942-A305970ABE97}" type="presParOf" srcId="{29D3800D-9E6A-43AE-B44E-497AD6A7B07D}" destId="{685A67F0-5708-4752-82F7-C0A3B817F12C}" srcOrd="1" destOrd="0" presId="urn:microsoft.com/office/officeart/2005/8/layout/venn3"/>
    <dgm:cxn modelId="{1F98EFA4-961E-4DF5-95B7-13CFD8880965}" type="presParOf" srcId="{29D3800D-9E6A-43AE-B44E-497AD6A7B07D}" destId="{0CDC795B-AD84-4054-BFF3-6D714C9C748A}" srcOrd="2" destOrd="0" presId="urn:microsoft.com/office/officeart/2005/8/layout/venn3"/>
    <dgm:cxn modelId="{3CB1B5CD-2F9C-4E12-BDF5-F46B574F9D63}" type="presParOf" srcId="{29D3800D-9E6A-43AE-B44E-497AD6A7B07D}" destId="{B5B598AD-D1E5-4A96-B9B2-A5DC2A6A30A7}" srcOrd="3" destOrd="0" presId="urn:microsoft.com/office/officeart/2005/8/layout/venn3"/>
    <dgm:cxn modelId="{3A535387-6D1E-4633-B268-6F44116685E1}" type="presParOf" srcId="{29D3800D-9E6A-43AE-B44E-497AD6A7B07D}" destId="{999D7F11-3AC3-446B-8D0F-237F83E5B8D4}" srcOrd="4" destOrd="0" presId="urn:microsoft.com/office/officeart/2005/8/layout/venn3"/>
    <dgm:cxn modelId="{5118F978-6361-4373-BFD0-3914A50EB95F}" type="presParOf" srcId="{29D3800D-9E6A-43AE-B44E-497AD6A7B07D}" destId="{B0FF7D6C-8C5F-4AD2-8119-6045363C14EF}" srcOrd="5" destOrd="0" presId="urn:microsoft.com/office/officeart/2005/8/layout/venn3"/>
    <dgm:cxn modelId="{DD3D252C-E628-4582-B501-0CE3C7AEB7DA}" type="presParOf" srcId="{29D3800D-9E6A-43AE-B44E-497AD6A7B07D}" destId="{31CEDD40-4944-4D89-8167-7325B26D1589}" srcOrd="6" destOrd="0" presId="urn:microsoft.com/office/officeart/2005/8/layout/ven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79B57-4780-4894-9B53-4E06CFF5D3CA}">
      <dsp:nvSpPr>
        <dsp:cNvPr id="0" name=""/>
        <dsp:cNvSpPr/>
      </dsp:nvSpPr>
      <dsp:spPr>
        <a:xfrm>
          <a:off x="2310" y="898270"/>
          <a:ext cx="2318258" cy="2318258"/>
        </a:xfrm>
        <a:prstGeom prst="ellipse">
          <a:avLst/>
        </a:prstGeom>
        <a:solidFill>
          <a:schemeClr val="bg1"/>
        </a:solidFill>
        <a:ln w="28575" cap="flat" cmpd="sng" algn="ctr">
          <a:solidFill>
            <a:schemeClr val="accent1"/>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5400" rIns="127581" bIns="254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rPr>
            <a:t>Recognition </a:t>
          </a:r>
        </a:p>
      </dsp:txBody>
      <dsp:txXfrm>
        <a:off x="341811" y="1237771"/>
        <a:ext cx="1639256" cy="1639256"/>
      </dsp:txXfrm>
    </dsp:sp>
    <dsp:sp modelId="{0CDC795B-AD84-4054-BFF3-6D714C9C748A}">
      <dsp:nvSpPr>
        <dsp:cNvPr id="0" name=""/>
        <dsp:cNvSpPr/>
      </dsp:nvSpPr>
      <dsp:spPr>
        <a:xfrm>
          <a:off x="1856917" y="898270"/>
          <a:ext cx="2318258" cy="2318258"/>
        </a:xfrm>
        <a:prstGeom prst="ellipse">
          <a:avLst/>
        </a:prstGeom>
        <a:solidFill>
          <a:schemeClr val="bg1"/>
        </a:solidFill>
        <a:ln w="28575"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Community Development Block Grants</a:t>
          </a:r>
        </a:p>
      </dsp:txBody>
      <dsp:txXfrm>
        <a:off x="2196418" y="1237771"/>
        <a:ext cx="1639256" cy="1639256"/>
      </dsp:txXfrm>
    </dsp:sp>
    <dsp:sp modelId="{999D7F11-3AC3-446B-8D0F-237F83E5B8D4}">
      <dsp:nvSpPr>
        <dsp:cNvPr id="0" name=""/>
        <dsp:cNvSpPr/>
      </dsp:nvSpPr>
      <dsp:spPr>
        <a:xfrm>
          <a:off x="3784943" y="891594"/>
          <a:ext cx="2318258" cy="2318258"/>
        </a:xfrm>
        <a:prstGeom prst="ellipse">
          <a:avLst/>
        </a:prstGeom>
        <a:solidFill>
          <a:schemeClr val="bg1"/>
        </a:solidFill>
        <a:ln w="28575" cap="flat" cmpd="sng" algn="ctr">
          <a:solidFill>
            <a:schemeClr val="accent2"/>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GEFA loan interest reduction</a:t>
          </a:r>
        </a:p>
      </dsp:txBody>
      <dsp:txXfrm>
        <a:off x="4124444" y="1231095"/>
        <a:ext cx="1639256" cy="1639256"/>
      </dsp:txXfrm>
    </dsp:sp>
    <dsp:sp modelId="{31CEDD40-4944-4D89-8167-7325B26D1589}">
      <dsp:nvSpPr>
        <dsp:cNvPr id="0" name=""/>
        <dsp:cNvSpPr/>
      </dsp:nvSpPr>
      <dsp:spPr>
        <a:xfrm>
          <a:off x="5561582" y="884616"/>
          <a:ext cx="2318258" cy="2318258"/>
        </a:xfrm>
        <a:prstGeom prst="ellipse">
          <a:avLst/>
        </a:prstGeom>
        <a:solidFill>
          <a:schemeClr val="bg1"/>
        </a:solidFill>
        <a:ln w="28575"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0320" rIns="127581"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LIHTC and CHIP bonus points</a:t>
          </a:r>
        </a:p>
      </dsp:txBody>
      <dsp:txXfrm>
        <a:off x="5901083" y="1224117"/>
        <a:ext cx="1639256" cy="16392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79B57-4780-4894-9B53-4E06CFF5D3CA}">
      <dsp:nvSpPr>
        <dsp:cNvPr id="0" name=""/>
        <dsp:cNvSpPr/>
      </dsp:nvSpPr>
      <dsp:spPr>
        <a:xfrm>
          <a:off x="2310" y="898270"/>
          <a:ext cx="2318258" cy="2318258"/>
        </a:xfrm>
        <a:prstGeom prst="ellipse">
          <a:avLst/>
        </a:prstGeom>
        <a:solidFill>
          <a:schemeClr val="bg1"/>
        </a:solidFill>
        <a:ln w="28575" cap="flat" cmpd="sng" algn="ctr">
          <a:solidFill>
            <a:schemeClr val="accent1"/>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5400" rIns="127581" bIns="25400" numCol="1" spcCol="1270" anchor="ctr" anchorCtr="0">
          <a:noAutofit/>
        </a:bodyPr>
        <a:lstStyle/>
        <a:p>
          <a:pPr marL="0" lvl="0" indent="0" algn="ctr" defTabSz="889000">
            <a:lnSpc>
              <a:spcPct val="90000"/>
            </a:lnSpc>
            <a:spcBef>
              <a:spcPct val="0"/>
            </a:spcBef>
            <a:spcAft>
              <a:spcPct val="35000"/>
            </a:spcAft>
            <a:buNone/>
          </a:pPr>
          <a:endParaRPr lang="en-US" sz="2000" kern="1200">
            <a:solidFill>
              <a:schemeClr val="tx1"/>
            </a:solidFill>
          </a:endParaRPr>
        </a:p>
      </dsp:txBody>
      <dsp:txXfrm>
        <a:off x="341811" y="1237771"/>
        <a:ext cx="1639256" cy="1639256"/>
      </dsp:txXfrm>
    </dsp:sp>
    <dsp:sp modelId="{0CDC795B-AD84-4054-BFF3-6D714C9C748A}">
      <dsp:nvSpPr>
        <dsp:cNvPr id="0" name=""/>
        <dsp:cNvSpPr/>
      </dsp:nvSpPr>
      <dsp:spPr>
        <a:xfrm>
          <a:off x="1856917" y="898270"/>
          <a:ext cx="2318258" cy="2318258"/>
        </a:xfrm>
        <a:prstGeom prst="ellipse">
          <a:avLst/>
        </a:prstGeom>
        <a:solidFill>
          <a:schemeClr val="bg1"/>
        </a:solidFill>
        <a:ln w="28575"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endParaRPr lang="en-US" sz="1800" kern="1200">
            <a:solidFill>
              <a:schemeClr val="tx1"/>
            </a:solidFill>
          </a:endParaRPr>
        </a:p>
      </dsp:txBody>
      <dsp:txXfrm>
        <a:off x="2196418" y="1237771"/>
        <a:ext cx="1639256" cy="1639256"/>
      </dsp:txXfrm>
    </dsp:sp>
    <dsp:sp modelId="{999D7F11-3AC3-446B-8D0F-237F83E5B8D4}">
      <dsp:nvSpPr>
        <dsp:cNvPr id="0" name=""/>
        <dsp:cNvSpPr/>
      </dsp:nvSpPr>
      <dsp:spPr>
        <a:xfrm>
          <a:off x="3711524" y="898270"/>
          <a:ext cx="2318258" cy="2318258"/>
        </a:xfrm>
        <a:prstGeom prst="ellipse">
          <a:avLst/>
        </a:prstGeom>
        <a:solidFill>
          <a:schemeClr val="bg1"/>
        </a:solidFill>
        <a:ln w="28575" cap="flat" cmpd="sng" algn="ctr">
          <a:solidFill>
            <a:schemeClr val="accent2"/>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endParaRPr lang="en-US" sz="1800" kern="1200">
            <a:solidFill>
              <a:schemeClr val="tx1"/>
            </a:solidFill>
          </a:endParaRPr>
        </a:p>
      </dsp:txBody>
      <dsp:txXfrm>
        <a:off x="4051025" y="1237771"/>
        <a:ext cx="1639256" cy="1639256"/>
      </dsp:txXfrm>
    </dsp:sp>
    <dsp:sp modelId="{31CEDD40-4944-4D89-8167-7325B26D1589}">
      <dsp:nvSpPr>
        <dsp:cNvPr id="0" name=""/>
        <dsp:cNvSpPr/>
      </dsp:nvSpPr>
      <dsp:spPr>
        <a:xfrm>
          <a:off x="5566130" y="898270"/>
          <a:ext cx="2318258" cy="2318258"/>
        </a:xfrm>
        <a:prstGeom prst="ellipse">
          <a:avLst/>
        </a:prstGeom>
        <a:solidFill>
          <a:schemeClr val="bg1"/>
        </a:solidFill>
        <a:ln w="28575"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endParaRPr lang="en-US" sz="1800" kern="1200">
            <a:solidFill>
              <a:schemeClr val="tx1"/>
            </a:solidFill>
          </a:endParaRPr>
        </a:p>
      </dsp:txBody>
      <dsp:txXfrm>
        <a:off x="5905631" y="1237771"/>
        <a:ext cx="1639256" cy="1639256"/>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20A72C-A6FD-4D5C-8779-146ECA3C9B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D94761E-235B-4C35-890E-97E5BC8FAA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32D019-22A7-4CD9-9F16-B79DF770B52A}" type="datetimeFigureOut">
              <a:rPr lang="en-US" smtClean="0"/>
              <a:t>1/13/2025</a:t>
            </a:fld>
            <a:endParaRPr lang="en-US"/>
          </a:p>
        </p:txBody>
      </p:sp>
      <p:sp>
        <p:nvSpPr>
          <p:cNvPr id="4" name="Footer Placeholder 3">
            <a:extLst>
              <a:ext uri="{FF2B5EF4-FFF2-40B4-BE49-F238E27FC236}">
                <a16:creationId xmlns:a16="http://schemas.microsoft.com/office/drawing/2014/main" id="{07C510DD-88CB-4A88-9D49-A65F342E3A4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20F60E-ABFA-4BCB-92F6-5BBAE4FB7A1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1319B5-334E-4DB1-846A-8B50BFA0AF0F}" type="slidenum">
              <a:rPr lang="en-US" smtClean="0"/>
              <a:t>‹#›</a:t>
            </a:fld>
            <a:endParaRPr lang="en-US"/>
          </a:p>
        </p:txBody>
      </p:sp>
    </p:spTree>
    <p:extLst>
      <p:ext uri="{BB962C8B-B14F-4D97-AF65-F5344CB8AC3E}">
        <p14:creationId xmlns:p14="http://schemas.microsoft.com/office/powerpoint/2010/main" val="4129154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8E6D-A473-488D-BE98-75A98ABF8046}" type="datetimeFigureOut">
              <a:rPr lang="en-US" smtClean="0"/>
              <a:t>1/13/2025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814BEE-2EAE-43AE-94B9-CA84926C492F}" type="slidenum">
              <a:rPr lang="en-US" smtClean="0"/>
              <a:t>‹#›</a:t>
            </a:fld>
            <a:endParaRPr lang="en-US"/>
          </a:p>
        </p:txBody>
      </p:sp>
    </p:spTree>
    <p:extLst>
      <p:ext uri="{BB962C8B-B14F-4D97-AF65-F5344CB8AC3E}">
        <p14:creationId xmlns:p14="http://schemas.microsoft.com/office/powerpoint/2010/main" val="3851652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dca.ga.gov/sites/default/files/2024-2025_georgia_qap_board_approved.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see we have several upcoming webinars about the </a:t>
            </a:r>
            <a:r>
              <a:rPr lang="en-US" dirty="0" err="1"/>
              <a:t>PlanFirst</a:t>
            </a:r>
            <a:r>
              <a:rPr lang="en-US" dirty="0"/>
              <a:t> program, where we dive deep into the application, talk about the high scoring questions, the low scoring questions, what reviewers are looking for, etc. Our first one is coming up February 19 at 9 am and is open to anyone that may be interested in applying as a new applicant. </a:t>
            </a:r>
            <a:br>
              <a:rPr lang="en-US" dirty="0"/>
            </a:br>
            <a:br>
              <a:rPr lang="en-US" dirty="0"/>
            </a:br>
            <a:r>
              <a:rPr lang="en-US" dirty="0"/>
              <a:t>For those communities that will be ending their 3-year term as a </a:t>
            </a:r>
            <a:r>
              <a:rPr lang="en-US" dirty="0" err="1"/>
              <a:t>PlanFirst</a:t>
            </a:r>
            <a:r>
              <a:rPr lang="en-US" dirty="0"/>
              <a:t> community. That webinar will only be open to these regional commissions, regional representatives, our planning staff, and those specific communities of: Douglas, Dublin, Grovetown, Gwinnett County, Oconee County, and Vidalia. </a:t>
            </a:r>
          </a:p>
          <a:p>
            <a:endParaRPr lang="en-US" dirty="0"/>
          </a:p>
          <a:p>
            <a:r>
              <a:rPr lang="en-US" dirty="0"/>
              <a:t>You’ll see the other deadlines. To check eligibility, please email planning@dca.ga.gov before April 15. The application is due May 15, 2025.</a:t>
            </a:r>
          </a:p>
        </p:txBody>
      </p:sp>
      <p:sp>
        <p:nvSpPr>
          <p:cNvPr id="4" name="Slide Number Placeholder 3"/>
          <p:cNvSpPr>
            <a:spLocks noGrp="1"/>
          </p:cNvSpPr>
          <p:nvPr>
            <p:ph type="sldNum" sz="quarter" idx="5"/>
          </p:nvPr>
        </p:nvSpPr>
        <p:spPr/>
        <p:txBody>
          <a:bodyPr/>
          <a:lstStyle/>
          <a:p>
            <a:fld id="{16814BEE-2EAE-43AE-94B9-CA84926C492F}" type="slidenum">
              <a:rPr lang="en-US" smtClean="0"/>
              <a:t>1</a:t>
            </a:fld>
            <a:endParaRPr lang="en-US"/>
          </a:p>
        </p:txBody>
      </p:sp>
    </p:spTree>
    <p:extLst>
      <p:ext uri="{BB962C8B-B14F-4D97-AF65-F5344CB8AC3E}">
        <p14:creationId xmlns:p14="http://schemas.microsoft.com/office/powerpoint/2010/main" val="1469199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some restrictions to who can even apply for </a:t>
            </a:r>
            <a:r>
              <a:rPr lang="en-US" dirty="0" err="1"/>
              <a:t>PlanFirst</a:t>
            </a:r>
            <a:r>
              <a:rPr lang="en-US" dirty="0"/>
              <a:t> designation. QLG status-cannot have lost status more than 4 weeks (28 days) and/or more than twice within the 10 year period.</a:t>
            </a:r>
          </a:p>
          <a:p>
            <a:endParaRPr lang="en-US" dirty="0"/>
          </a:p>
          <a:p>
            <a:r>
              <a:rPr lang="en-US" dirty="0"/>
              <a:t>This program is at its core about the comprehensive plan-so making sure you meet all your plan submission deadlines is key to your eligibility. </a:t>
            </a:r>
          </a:p>
          <a:p>
            <a:endParaRPr lang="en-US" dirty="0"/>
          </a:p>
          <a:p>
            <a:r>
              <a:rPr lang="en-US" dirty="0"/>
              <a:t>The service delivery strategy must be verified by us, as well as submitting the required annual survey of the Government Management Indicators as well as the Report of Local Government Finances.</a:t>
            </a:r>
          </a:p>
          <a:p>
            <a:endParaRPr lang="en-US" dirty="0"/>
          </a:p>
          <a:p>
            <a:endParaRPr lang="en-US" dirty="0"/>
          </a:p>
          <a:p>
            <a:r>
              <a:rPr lang="en-US" dirty="0"/>
              <a:t>As you know may already know, we also require that the applicant community adheres to the regional commission’s minimum performance standards.</a:t>
            </a:r>
          </a:p>
          <a:p>
            <a:endParaRPr lang="en-US" dirty="0"/>
          </a:p>
          <a:p>
            <a:r>
              <a:rPr lang="en-US" dirty="0"/>
              <a:t>If you don’t know these mean, don’t worry, I can explain them to you. Just email me at planning@dca.ga.gov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10</a:t>
            </a:fld>
            <a:endParaRPr lang="en-US"/>
          </a:p>
        </p:txBody>
      </p:sp>
    </p:spTree>
    <p:extLst>
      <p:ext uri="{BB962C8B-B14F-4D97-AF65-F5344CB8AC3E}">
        <p14:creationId xmlns:p14="http://schemas.microsoft.com/office/powerpoint/2010/main" val="3663090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8C516-C252-AE06-E0CB-01869E3383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DB49D3-C0F0-F20E-FB21-BDCB3D8CCB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0FF44A-A26D-C333-785E-BFCC1AD26837}"/>
              </a:ext>
            </a:extLst>
          </p:cNvPr>
          <p:cNvSpPr>
            <a:spLocks noGrp="1"/>
          </p:cNvSpPr>
          <p:nvPr>
            <p:ph type="body" idx="1"/>
          </p:nvPr>
        </p:nvSpPr>
        <p:spPr/>
        <p:txBody>
          <a:bodyPr/>
          <a:lstStyle/>
          <a:p>
            <a:r>
              <a:rPr lang="en-US" dirty="0"/>
              <a:t>Miraculously, one of my colleagues captured this real time image of when I was sharing the requirements of having to maintain Qualified local government status for two plan cycles—which is ten years. A local government representative didn’t like that, I narrowly avoided a penny loafer to my temple. </a:t>
            </a:r>
          </a:p>
          <a:p>
            <a:endParaRPr lang="en-US" dirty="0"/>
          </a:p>
          <a:p>
            <a:r>
              <a:rPr lang="en-US" dirty="0"/>
              <a:t>To reward a community as </a:t>
            </a:r>
            <a:r>
              <a:rPr lang="en-US" dirty="0" err="1"/>
              <a:t>PlanFirst</a:t>
            </a:r>
            <a:r>
              <a:rPr lang="en-US" dirty="0"/>
              <a:t>, we have to ensure that the community has a long history comprehensive plan adoption and adhering to the deadlines. And if that makes you want to through your shoe, I’d ask that you please show restraint. </a:t>
            </a:r>
          </a:p>
        </p:txBody>
      </p:sp>
      <p:sp>
        <p:nvSpPr>
          <p:cNvPr id="4" name="Slide Number Placeholder 3">
            <a:extLst>
              <a:ext uri="{FF2B5EF4-FFF2-40B4-BE49-F238E27FC236}">
                <a16:creationId xmlns:a16="http://schemas.microsoft.com/office/drawing/2014/main" id="{32C7F9DB-4C97-5307-70F1-1CCFF5CB043A}"/>
              </a:ext>
            </a:extLst>
          </p:cNvPr>
          <p:cNvSpPr>
            <a:spLocks noGrp="1"/>
          </p:cNvSpPr>
          <p:nvPr>
            <p:ph type="sldNum" sz="quarter" idx="5"/>
          </p:nvPr>
        </p:nvSpPr>
        <p:spPr/>
        <p:txBody>
          <a:bodyPr/>
          <a:lstStyle/>
          <a:p>
            <a:fld id="{16814BEE-2EAE-43AE-94B9-CA84926C492F}" type="slidenum">
              <a:rPr lang="en-US" smtClean="0"/>
              <a:t>11</a:t>
            </a:fld>
            <a:endParaRPr lang="en-US"/>
          </a:p>
        </p:txBody>
      </p:sp>
    </p:spTree>
    <p:extLst>
      <p:ext uri="{BB962C8B-B14F-4D97-AF65-F5344CB8AC3E}">
        <p14:creationId xmlns:p14="http://schemas.microsoft.com/office/powerpoint/2010/main" val="9606794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might be wondering what the application is asking and by what metrics are the communities being judged? It’s helpful to view the application in 4 major buckets: Goals, Leadership, Participation, and Implementation. We’ll talk about all of these briefly.</a:t>
            </a:r>
          </a:p>
        </p:txBody>
      </p:sp>
      <p:sp>
        <p:nvSpPr>
          <p:cNvPr id="4" name="Slide Number Placeholder 3"/>
          <p:cNvSpPr>
            <a:spLocks noGrp="1"/>
          </p:cNvSpPr>
          <p:nvPr>
            <p:ph type="sldNum" sz="quarter" idx="5"/>
          </p:nvPr>
        </p:nvSpPr>
        <p:spPr/>
        <p:txBody>
          <a:bodyPr/>
          <a:lstStyle/>
          <a:p>
            <a:fld id="{16814BEE-2EAE-43AE-94B9-CA84926C492F}" type="slidenum">
              <a:rPr lang="en-US" smtClean="0"/>
              <a:t>12</a:t>
            </a:fld>
            <a:endParaRPr lang="en-US"/>
          </a:p>
        </p:txBody>
      </p:sp>
    </p:spTree>
    <p:extLst>
      <p:ext uri="{BB962C8B-B14F-4D97-AF65-F5344CB8AC3E}">
        <p14:creationId xmlns:p14="http://schemas.microsoft.com/office/powerpoint/2010/main" val="3740291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 the goals enjoy community and leadership support? Is the community reaching for aspirational and ambitious goals? Are they achievable? Do these goals actually move the needle on decision making? What about consistent progress?</a:t>
            </a:r>
          </a:p>
        </p:txBody>
      </p:sp>
      <p:sp>
        <p:nvSpPr>
          <p:cNvPr id="4" name="Slide Number Placeholder 3"/>
          <p:cNvSpPr>
            <a:spLocks noGrp="1"/>
          </p:cNvSpPr>
          <p:nvPr>
            <p:ph type="sldNum" sz="quarter" idx="5"/>
          </p:nvPr>
        </p:nvSpPr>
        <p:spPr/>
        <p:txBody>
          <a:bodyPr/>
          <a:lstStyle/>
          <a:p>
            <a:fld id="{16814BEE-2EAE-43AE-94B9-CA84926C492F}" type="slidenum">
              <a:rPr lang="en-US" smtClean="0"/>
              <a:t>13</a:t>
            </a:fld>
            <a:endParaRPr lang="en-US"/>
          </a:p>
        </p:txBody>
      </p:sp>
    </p:spTree>
    <p:extLst>
      <p:ext uri="{BB962C8B-B14F-4D97-AF65-F5344CB8AC3E}">
        <p14:creationId xmlns:p14="http://schemas.microsoft.com/office/powerpoint/2010/main" val="3618956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is planning done effectively? What’s the staff make-up? Is the Planning Commission active? Are local officials going out and getting the recommend training? Are community leaders being brought to the table? </a:t>
            </a:r>
          </a:p>
          <a:p>
            <a:endParaRPr lang="en-US" dirty="0"/>
          </a:p>
          <a:p>
            <a:r>
              <a:rPr lang="en-US" dirty="0"/>
              <a:t>Let’s talk about that first bullet, we want you to know that an effective planning staff, especially in rural areas means that it may be the clerk, a public works employee, or even sometimes a Mayor. We at DCA have seen highly effective plan implementation coming out of rural communities that had no planner on staff. So, don’t let that be a barrier. </a:t>
            </a:r>
          </a:p>
        </p:txBody>
      </p:sp>
      <p:sp>
        <p:nvSpPr>
          <p:cNvPr id="4" name="Slide Number Placeholder 3"/>
          <p:cNvSpPr>
            <a:spLocks noGrp="1"/>
          </p:cNvSpPr>
          <p:nvPr>
            <p:ph type="sldNum" sz="quarter" idx="5"/>
          </p:nvPr>
        </p:nvSpPr>
        <p:spPr/>
        <p:txBody>
          <a:bodyPr/>
          <a:lstStyle/>
          <a:p>
            <a:fld id="{16814BEE-2EAE-43AE-94B9-CA84926C492F}" type="slidenum">
              <a:rPr lang="en-US" smtClean="0"/>
              <a:t>14</a:t>
            </a:fld>
            <a:endParaRPr lang="en-US"/>
          </a:p>
        </p:txBody>
      </p:sp>
    </p:spTree>
    <p:extLst>
      <p:ext uri="{BB962C8B-B14F-4D97-AF65-F5344CB8AC3E}">
        <p14:creationId xmlns:p14="http://schemas.microsoft.com/office/powerpoint/2010/main" val="938294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How is the community being engaged? Is the community input actually incorporated or is it just tokenism? </a:t>
            </a:r>
          </a:p>
        </p:txBody>
      </p:sp>
      <p:sp>
        <p:nvSpPr>
          <p:cNvPr id="4" name="Slide Number Placeholder 3"/>
          <p:cNvSpPr>
            <a:spLocks noGrp="1"/>
          </p:cNvSpPr>
          <p:nvPr>
            <p:ph type="sldNum" sz="quarter" idx="5"/>
          </p:nvPr>
        </p:nvSpPr>
        <p:spPr/>
        <p:txBody>
          <a:bodyPr/>
          <a:lstStyle/>
          <a:p>
            <a:fld id="{16814BEE-2EAE-43AE-94B9-CA84926C492F}" type="slidenum">
              <a:rPr lang="en-US" smtClean="0"/>
              <a:t>15</a:t>
            </a:fld>
            <a:endParaRPr lang="en-US"/>
          </a:p>
        </p:txBody>
      </p:sp>
    </p:spTree>
    <p:extLst>
      <p:ext uri="{BB962C8B-B14F-4D97-AF65-F5344CB8AC3E}">
        <p14:creationId xmlns:p14="http://schemas.microsoft.com/office/powerpoint/2010/main" val="3294817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How effective has the local government been in implementation? Have they been consistently finished planned projects? Are there recent projects highlighted?</a:t>
            </a:r>
          </a:p>
        </p:txBody>
      </p:sp>
      <p:sp>
        <p:nvSpPr>
          <p:cNvPr id="4" name="Slide Number Placeholder 3"/>
          <p:cNvSpPr>
            <a:spLocks noGrp="1"/>
          </p:cNvSpPr>
          <p:nvPr>
            <p:ph type="sldNum" sz="quarter" idx="5"/>
          </p:nvPr>
        </p:nvSpPr>
        <p:spPr/>
        <p:txBody>
          <a:bodyPr/>
          <a:lstStyle/>
          <a:p>
            <a:fld id="{16814BEE-2EAE-43AE-94B9-CA84926C492F}" type="slidenum">
              <a:rPr lang="en-US" smtClean="0"/>
              <a:t>16</a:t>
            </a:fld>
            <a:endParaRPr lang="en-US"/>
          </a:p>
        </p:txBody>
      </p:sp>
    </p:spTree>
    <p:extLst>
      <p:ext uri="{BB962C8B-B14F-4D97-AF65-F5344CB8AC3E}">
        <p14:creationId xmlns:p14="http://schemas.microsoft.com/office/powerpoint/2010/main" val="37173278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1-You’ll notice that many of the questions are multi-part. Don’t neglect a part of the answer as the reviewers are trained to make sure that all parts are answered.</a:t>
            </a:r>
            <a:br>
              <a:rPr lang="en-US"/>
            </a:br>
            <a:br>
              <a:rPr lang="en-US"/>
            </a:br>
            <a:r>
              <a:rPr lang="en-US"/>
              <a:t>2. At the most fundamental level, this is a designation for a Georgia community that demonstrates exemplary Comprehensive Planning. Although adjacent or related planning efforts may merit mentioning, keeping your answers tied to the comprehensive plan is the most important idea. </a:t>
            </a:r>
          </a:p>
          <a:p>
            <a:endParaRPr lang="en-US"/>
          </a:p>
          <a:p>
            <a:r>
              <a:rPr lang="en-US"/>
              <a:t>3. Reviewers like to see the correct section referenced. This helps contextualize your answers and helps everyone make a reference to the plan to follow up.</a:t>
            </a:r>
          </a:p>
        </p:txBody>
      </p:sp>
      <p:sp>
        <p:nvSpPr>
          <p:cNvPr id="4" name="Slide Number Placeholder 3"/>
          <p:cNvSpPr>
            <a:spLocks noGrp="1"/>
          </p:cNvSpPr>
          <p:nvPr>
            <p:ph type="sldNum" sz="quarter" idx="5"/>
          </p:nvPr>
        </p:nvSpPr>
        <p:spPr/>
        <p:txBody>
          <a:bodyPr/>
          <a:lstStyle/>
          <a:p>
            <a:fld id="{16814BEE-2EAE-43AE-94B9-CA84926C492F}" type="slidenum">
              <a:rPr lang="en-US" smtClean="0"/>
              <a:t>17</a:t>
            </a:fld>
            <a:endParaRPr lang="en-US"/>
          </a:p>
        </p:txBody>
      </p:sp>
    </p:spTree>
    <p:extLst>
      <p:ext uri="{BB962C8B-B14F-4D97-AF65-F5344CB8AC3E}">
        <p14:creationId xmlns:p14="http://schemas.microsoft.com/office/powerpoint/2010/main" val="1932723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all know that stories resonate better when accompanied by images. Have a new park, streetscaping, or innovative downtown seating projects? Show them to us! Working on stormwater improvements? Show us your sewers! Most of your reviewers can’t go in person to your community, so tell us and show us. </a:t>
            </a:r>
          </a:p>
          <a:p>
            <a:endParaRPr lang="en-US" dirty="0"/>
          </a:p>
          <a:p>
            <a:r>
              <a:rPr lang="en-US" dirty="0"/>
              <a:t>Tip 4 is self explanatory. We do get pictures that are out of focus. We’re not expecting professional photography, but images that aren’t in focus or if the subject isn’t centered can definitely take away from your score.</a:t>
            </a:r>
          </a:p>
          <a:p>
            <a:endParaRPr lang="en-US" dirty="0"/>
          </a:p>
          <a:p>
            <a:r>
              <a:rPr lang="en-US" dirty="0"/>
              <a:t>Lastly, don’t be vague and short. Let your answers be accurate and thorough. </a:t>
            </a:r>
          </a:p>
        </p:txBody>
      </p:sp>
      <p:sp>
        <p:nvSpPr>
          <p:cNvPr id="4" name="Slide Number Placeholder 3"/>
          <p:cNvSpPr>
            <a:spLocks noGrp="1"/>
          </p:cNvSpPr>
          <p:nvPr>
            <p:ph type="sldNum" sz="quarter" idx="5"/>
          </p:nvPr>
        </p:nvSpPr>
        <p:spPr/>
        <p:txBody>
          <a:bodyPr/>
          <a:lstStyle/>
          <a:p>
            <a:fld id="{16814BEE-2EAE-43AE-94B9-CA84926C492F}" type="slidenum">
              <a:rPr lang="en-US" smtClean="0"/>
              <a:t>18</a:t>
            </a:fld>
            <a:endParaRPr lang="en-US"/>
          </a:p>
        </p:txBody>
      </p:sp>
    </p:spTree>
    <p:extLst>
      <p:ext uri="{BB962C8B-B14F-4D97-AF65-F5344CB8AC3E}">
        <p14:creationId xmlns:p14="http://schemas.microsoft.com/office/powerpoint/2010/main" val="31484751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Revisit the application regularly throughout the year. Allow the application to provide ideas for your community’s implementation of the Comprehensive Plan. For example, question N is, “After adoption of your Local Comprehensive Plan, what active, ongoing, outreach processes </a:t>
            </a:r>
          </a:p>
          <a:p>
            <a:r>
              <a:rPr lang="en-US"/>
              <a:t>have you used to solicit input on planning matters from a cross-section of the community?” If you are thinking through a new corridor study, or have received an application for a large-scale rezoning project, consider how you are engaging the public? Are you utilizing creative methods to solicit feedback from a variety of diverse stakeholders?</a:t>
            </a:r>
            <a:br>
              <a:rPr lang="en-US"/>
            </a:br>
            <a:br>
              <a:rPr lang="en-US"/>
            </a:br>
            <a:r>
              <a:rPr lang="en-US"/>
              <a:t>Next. This application is robust. Just like when were in school, we can all tell when a test or paper was part of a cram session and the answers were hammered out the night before-powered by </a:t>
            </a:r>
            <a:r>
              <a:rPr lang="en-US" err="1"/>
              <a:t>redbull</a:t>
            </a:r>
            <a:r>
              <a:rPr lang="en-US"/>
              <a:t> and vending machine food. Allow several weeks to gather the information you need. This will help your answers be as clear and thoughtful as can be. Also, starting early will give you time to go through several reviews, which we all know will result in a better product. </a:t>
            </a:r>
          </a:p>
          <a:p>
            <a:endParaRPr lang="en-US"/>
          </a:p>
          <a:p>
            <a:r>
              <a:rPr lang="en-US"/>
              <a:t>That brings me to the third suggestion-allow your application to be reviewed. Have your reviewers check for consistency, grammar, syntax, and quality of content. Sometimes, when working on a project like this, it’s easy to get tunnel vision about a certain answer. Others can provide a fresh perspective and can help you focus your answers to make them easier to understand and to allow your point to come across in a cogent, concise way. </a:t>
            </a:r>
            <a:br>
              <a:rPr lang="en-US"/>
            </a:br>
            <a:br>
              <a:rPr lang="en-US"/>
            </a:br>
            <a:r>
              <a:rPr lang="en-US"/>
              <a:t>This last tip is probably a make or break point. After reviewing several applications, answers, and reviews, one of the biggest positives and negatives are examples. When examples aren’t provided. Reviewers score very negatively. When quality examples are provided, reviewers take note and score very highly. You probably won’t be designated a </a:t>
            </a:r>
            <a:r>
              <a:rPr lang="en-US" err="1"/>
              <a:t>PlanFirst</a:t>
            </a:r>
            <a:r>
              <a:rPr lang="en-US"/>
              <a:t> community if quality examples aren’t provided. </a:t>
            </a:r>
            <a:br>
              <a:rPr lang="en-US"/>
            </a:br>
            <a:br>
              <a:rPr lang="en-US"/>
            </a:br>
            <a:r>
              <a:rPr lang="en-US"/>
              <a:t>When you are at a Council meeting, and you notice an activist citizen regularly speaking on issues, where it makes sense, bring that person into your comprehensive planning process, engage with that person and the neighborhood or group that that person represents. Note that engagement on your application.  </a:t>
            </a:r>
          </a:p>
        </p:txBody>
      </p:sp>
      <p:sp>
        <p:nvSpPr>
          <p:cNvPr id="4" name="Slide Number Placeholder 3"/>
          <p:cNvSpPr>
            <a:spLocks noGrp="1"/>
          </p:cNvSpPr>
          <p:nvPr>
            <p:ph type="sldNum" sz="quarter" idx="5"/>
          </p:nvPr>
        </p:nvSpPr>
        <p:spPr/>
        <p:txBody>
          <a:bodyPr/>
          <a:lstStyle/>
          <a:p>
            <a:fld id="{16814BEE-2EAE-43AE-94B9-CA84926C492F}" type="slidenum">
              <a:rPr lang="en-US" smtClean="0"/>
              <a:t>19</a:t>
            </a:fld>
            <a:endParaRPr lang="en-US"/>
          </a:p>
        </p:txBody>
      </p:sp>
    </p:spTree>
    <p:extLst>
      <p:ext uri="{BB962C8B-B14F-4D97-AF65-F5344CB8AC3E}">
        <p14:creationId xmlns:p14="http://schemas.microsoft.com/office/powerpoint/2010/main" val="1351525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simply, a </a:t>
            </a:r>
            <a:r>
              <a:rPr lang="en-US" dirty="0" err="1"/>
              <a:t>PlanFirst</a:t>
            </a:r>
            <a:r>
              <a:rPr lang="en-US" dirty="0"/>
              <a:t> community is one that is recognized by the State of Georgia’s Department of Community Affairs for implementing their comprehensive plan in an exemplary way.</a:t>
            </a:r>
          </a:p>
          <a:p>
            <a:endParaRPr lang="en-US" dirty="0"/>
          </a:p>
          <a:p>
            <a:r>
              <a:rPr lang="en-US" dirty="0"/>
              <a:t>Through a community’s goals, leadership, public participation, and implementing their plan, communities that are designated a </a:t>
            </a:r>
            <a:r>
              <a:rPr lang="en-US" dirty="0" err="1"/>
              <a:t>PlanFirst</a:t>
            </a:r>
            <a:r>
              <a:rPr lang="en-US" dirty="0"/>
              <a:t> community are going above and beyond what is required to make sure they are keeping effective planning a very high priority.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a:t>
            </a:fld>
            <a:endParaRPr lang="en-US"/>
          </a:p>
        </p:txBody>
      </p:sp>
    </p:spTree>
    <p:extLst>
      <p:ext uri="{BB962C8B-B14F-4D97-AF65-F5344CB8AC3E}">
        <p14:creationId xmlns:p14="http://schemas.microsoft.com/office/powerpoint/2010/main" val="38900473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have one of our </a:t>
            </a:r>
            <a:r>
              <a:rPr lang="en-US" dirty="0" err="1"/>
              <a:t>PlanFirst</a:t>
            </a:r>
            <a:r>
              <a:rPr lang="en-US" dirty="0"/>
              <a:t> superstars- the City of Douglas, Georgia! The City of Douglas is a small, rural town of roughly 12,000 in population. The city of Douglas is the County seat of Coffee County and is one of the few three-time </a:t>
            </a:r>
            <a:r>
              <a:rPr lang="en-US" dirty="0" err="1"/>
              <a:t>PlanFirst</a:t>
            </a:r>
            <a:r>
              <a:rPr lang="en-US" dirty="0"/>
              <a:t> designees in the state. </a:t>
            </a:r>
          </a:p>
          <a:p>
            <a:endParaRPr lang="en-US" dirty="0"/>
          </a:p>
          <a:p>
            <a:r>
              <a:rPr lang="en-US" dirty="0"/>
              <a:t>You can see that the City of Douglas was relentless! They took advantage of 3 successive years of applying for CDBG funds-</a:t>
            </a:r>
          </a:p>
          <a:p>
            <a:endParaRPr lang="en-US" dirty="0"/>
          </a:p>
          <a:p>
            <a:r>
              <a:rPr lang="en-US" dirty="0"/>
              <a:t>They took a short breather in 2021. But then 2022-expanded their head start facility and invested in the youth of the community. </a:t>
            </a:r>
          </a:p>
          <a:p>
            <a:r>
              <a:rPr lang="en-US" dirty="0"/>
              <a:t>That same year, Douglas enjoyed a half percent interest rate reduction on a $3,000,000 GEFA loan which amounts to roughly $170,000 in savings. </a:t>
            </a:r>
            <a:br>
              <a:rPr lang="en-US" dirty="0"/>
            </a:br>
            <a:br>
              <a:rPr lang="en-US" dirty="0"/>
            </a:br>
            <a:r>
              <a:rPr lang="en-US" dirty="0"/>
              <a:t>Douglas has been extremely active even outside of these </a:t>
            </a:r>
            <a:r>
              <a:rPr lang="en-US" dirty="0" err="1"/>
              <a:t>PlanFirst</a:t>
            </a:r>
            <a:r>
              <a:rPr lang="en-US" dirty="0"/>
              <a:t> available funds. Truly, they are demonstrating how a local government can really push activities that align with their community’s vision and goals. </a:t>
            </a:r>
          </a:p>
        </p:txBody>
      </p:sp>
      <p:sp>
        <p:nvSpPr>
          <p:cNvPr id="4" name="Slide Number Placeholder 3"/>
          <p:cNvSpPr>
            <a:spLocks noGrp="1"/>
          </p:cNvSpPr>
          <p:nvPr>
            <p:ph type="sldNum" sz="quarter" idx="5"/>
          </p:nvPr>
        </p:nvSpPr>
        <p:spPr/>
        <p:txBody>
          <a:bodyPr/>
          <a:lstStyle/>
          <a:p>
            <a:fld id="{16814BEE-2EAE-43AE-94B9-CA84926C492F}" type="slidenum">
              <a:rPr lang="en-US" smtClean="0"/>
              <a:t>20</a:t>
            </a:fld>
            <a:endParaRPr lang="en-US"/>
          </a:p>
        </p:txBody>
      </p:sp>
    </p:spTree>
    <p:extLst>
      <p:ext uri="{BB962C8B-B14F-4D97-AF65-F5344CB8AC3E}">
        <p14:creationId xmlns:p14="http://schemas.microsoft.com/office/powerpoint/2010/main" val="31211223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Here’s before and after pictures of a residential area in Douglas that made sewer and street improvements with CDBG funds. </a:t>
            </a:r>
          </a:p>
        </p:txBody>
      </p:sp>
      <p:sp>
        <p:nvSpPr>
          <p:cNvPr id="4" name="Slide Number Placeholder 3"/>
          <p:cNvSpPr>
            <a:spLocks noGrp="1"/>
          </p:cNvSpPr>
          <p:nvPr>
            <p:ph type="sldNum" sz="quarter" idx="5"/>
          </p:nvPr>
        </p:nvSpPr>
        <p:spPr/>
        <p:txBody>
          <a:bodyPr/>
          <a:lstStyle/>
          <a:p>
            <a:fld id="{16814BEE-2EAE-43AE-94B9-CA84926C492F}" type="slidenum">
              <a:rPr lang="en-US" smtClean="0"/>
              <a:t>21</a:t>
            </a:fld>
            <a:endParaRPr lang="en-US"/>
          </a:p>
        </p:txBody>
      </p:sp>
    </p:spTree>
    <p:extLst>
      <p:ext uri="{BB962C8B-B14F-4D97-AF65-F5344CB8AC3E}">
        <p14:creationId xmlns:p14="http://schemas.microsoft.com/office/powerpoint/2010/main" val="10136898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City of Douglas recognized that like many communities in our state, substance abuse and mental health issues were challenges that needed to be addressed. For their 2020 CDBG funds, Douglas was awarded $750,000 to build a mental health/substance abuse treatment facility to address these issues, estimated to benefit 951 people. The City, local employers, and most importantly the residents of Douglas, all stand to gain from this facility and the services it offers. </a:t>
            </a:r>
          </a:p>
        </p:txBody>
      </p:sp>
      <p:sp>
        <p:nvSpPr>
          <p:cNvPr id="4" name="Slide Number Placeholder 3"/>
          <p:cNvSpPr>
            <a:spLocks noGrp="1"/>
          </p:cNvSpPr>
          <p:nvPr>
            <p:ph type="sldNum" sz="quarter" idx="5"/>
          </p:nvPr>
        </p:nvSpPr>
        <p:spPr/>
        <p:txBody>
          <a:bodyPr/>
          <a:lstStyle/>
          <a:p>
            <a:fld id="{16814BEE-2EAE-43AE-94B9-CA84926C492F}" type="slidenum">
              <a:rPr lang="en-US" smtClean="0"/>
              <a:t>22</a:t>
            </a:fld>
            <a:endParaRPr lang="en-US"/>
          </a:p>
        </p:txBody>
      </p:sp>
    </p:spTree>
    <p:extLst>
      <p:ext uri="{BB962C8B-B14F-4D97-AF65-F5344CB8AC3E}">
        <p14:creationId xmlns:p14="http://schemas.microsoft.com/office/powerpoint/2010/main" val="26491283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6F8A1-7C42-5DAB-5D6C-F9AF7D40A1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862FE8-3655-F4B5-950F-41F0E3B694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B544BB-2CAB-59F5-3CDB-E85AFB2B5D48}"/>
              </a:ext>
            </a:extLst>
          </p:cNvPr>
          <p:cNvSpPr>
            <a:spLocks noGrp="1"/>
          </p:cNvSpPr>
          <p:nvPr>
            <p:ph type="body" idx="1"/>
          </p:nvPr>
        </p:nvSpPr>
        <p:spPr/>
        <p:txBody>
          <a:bodyPr/>
          <a:lstStyle/>
          <a:p>
            <a:r>
              <a:rPr lang="en-US" dirty="0"/>
              <a:t>You can see we have several upcoming webinars about the </a:t>
            </a:r>
            <a:r>
              <a:rPr lang="en-US" dirty="0" err="1"/>
              <a:t>PlanFirst</a:t>
            </a:r>
            <a:r>
              <a:rPr lang="en-US" dirty="0"/>
              <a:t> program, where we dive deep into the application, talk about the high scoring questions, the low scoring questions, what reviewers are looking for, etc. Our first one is coming up February 19 at 9 am and is open to anyone that may be interested in applying as a new applicant. </a:t>
            </a:r>
            <a:br>
              <a:rPr lang="en-US" dirty="0"/>
            </a:br>
            <a:br>
              <a:rPr lang="en-US" dirty="0"/>
            </a:br>
            <a:r>
              <a:rPr lang="en-US" dirty="0"/>
              <a:t>For those communities that will be ending their 3-year term as a </a:t>
            </a:r>
            <a:r>
              <a:rPr lang="en-US" dirty="0" err="1"/>
              <a:t>PlanFirst</a:t>
            </a:r>
            <a:r>
              <a:rPr lang="en-US" dirty="0"/>
              <a:t> community. That webinar will only be open to these regional commissions, regional representatives, our planning staff, and those specific communities of: Douglas, Dublin, Grovetown, Gwinnett County, Oconee County, and Vidalia. </a:t>
            </a:r>
          </a:p>
          <a:p>
            <a:endParaRPr lang="en-US" dirty="0"/>
          </a:p>
          <a:p>
            <a:r>
              <a:rPr lang="en-US" dirty="0"/>
              <a:t>You’ll see the other deadlines. To check eligibility, please email planning@dca.ga.gov before April 15. The application is due May 15, 2025.</a:t>
            </a:r>
          </a:p>
        </p:txBody>
      </p:sp>
      <p:sp>
        <p:nvSpPr>
          <p:cNvPr id="4" name="Slide Number Placeholder 3">
            <a:extLst>
              <a:ext uri="{FF2B5EF4-FFF2-40B4-BE49-F238E27FC236}">
                <a16:creationId xmlns:a16="http://schemas.microsoft.com/office/drawing/2014/main" id="{31BE7BF4-74BA-F2B2-3B4F-57150BFFB18C}"/>
              </a:ext>
            </a:extLst>
          </p:cNvPr>
          <p:cNvSpPr>
            <a:spLocks noGrp="1"/>
          </p:cNvSpPr>
          <p:nvPr>
            <p:ph type="sldNum" sz="quarter" idx="5"/>
          </p:nvPr>
        </p:nvSpPr>
        <p:spPr/>
        <p:txBody>
          <a:bodyPr/>
          <a:lstStyle/>
          <a:p>
            <a:fld id="{16814BEE-2EAE-43AE-94B9-CA84926C492F}" type="slidenum">
              <a:rPr lang="en-US" smtClean="0"/>
              <a:t>23</a:t>
            </a:fld>
            <a:endParaRPr lang="en-US"/>
          </a:p>
        </p:txBody>
      </p:sp>
    </p:spTree>
    <p:extLst>
      <p:ext uri="{BB962C8B-B14F-4D97-AF65-F5344CB8AC3E}">
        <p14:creationId xmlns:p14="http://schemas.microsoft.com/office/powerpoint/2010/main" val="13815578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Lastly, I want to share that we are taking a new approach to our Success Stories and Best Practices initiatives. This year, we will be asking for information about projects that our </a:t>
            </a:r>
            <a:r>
              <a:rPr lang="en-US" err="1"/>
              <a:t>PlanFirst</a:t>
            </a:r>
            <a:r>
              <a:rPr lang="en-US"/>
              <a:t> communities have undertaken and then sharing those out with the state. We hope to host a webinar where we can invite other communities that are looking to address issues such as housing stock, blight, stormwater, promoting walkability and </a:t>
            </a:r>
            <a:r>
              <a:rPr lang="en-US" err="1"/>
              <a:t>bikability</a:t>
            </a:r>
            <a:r>
              <a:rPr lang="en-US"/>
              <a:t>, economic development and others. Using the </a:t>
            </a:r>
            <a:r>
              <a:rPr lang="en-US" err="1"/>
              <a:t>PlanFirst</a:t>
            </a:r>
            <a:r>
              <a:rPr lang="en-US"/>
              <a:t> communities as thought-leaders and sharing the challenges and successes they’ve dealt with can be encouraging and instructive to others. </a:t>
            </a:r>
          </a:p>
          <a:p>
            <a:endParaRPr lang="en-US"/>
          </a:p>
          <a:p>
            <a:r>
              <a:rPr lang="en-US"/>
              <a:t>Any questions I can answer for you all?</a:t>
            </a:r>
          </a:p>
        </p:txBody>
      </p:sp>
      <p:sp>
        <p:nvSpPr>
          <p:cNvPr id="4" name="Slide Number Placeholder 3"/>
          <p:cNvSpPr>
            <a:spLocks noGrp="1"/>
          </p:cNvSpPr>
          <p:nvPr>
            <p:ph type="sldNum" sz="quarter" idx="5"/>
          </p:nvPr>
        </p:nvSpPr>
        <p:spPr/>
        <p:txBody>
          <a:bodyPr/>
          <a:lstStyle/>
          <a:p>
            <a:fld id="{16814BEE-2EAE-43AE-94B9-CA84926C492F}" type="slidenum">
              <a:rPr lang="en-US" smtClean="0"/>
              <a:t>24</a:t>
            </a:fld>
            <a:endParaRPr lang="en-US"/>
          </a:p>
        </p:txBody>
      </p:sp>
    </p:spTree>
    <p:extLst>
      <p:ext uri="{BB962C8B-B14F-4D97-AF65-F5344CB8AC3E}">
        <p14:creationId xmlns:p14="http://schemas.microsoft.com/office/powerpoint/2010/main" val="29755185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25</a:t>
            </a:fld>
            <a:endParaRPr lang="en-US"/>
          </a:p>
        </p:txBody>
      </p:sp>
    </p:spTree>
    <p:extLst>
      <p:ext uri="{BB962C8B-B14F-4D97-AF65-F5344CB8AC3E}">
        <p14:creationId xmlns:p14="http://schemas.microsoft.com/office/powerpoint/2010/main" val="6739593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26</a:t>
            </a:fld>
            <a:endParaRPr lang="en-US"/>
          </a:p>
        </p:txBody>
      </p:sp>
    </p:spTree>
    <p:extLst>
      <p:ext uri="{BB962C8B-B14F-4D97-AF65-F5344CB8AC3E}">
        <p14:creationId xmlns:p14="http://schemas.microsoft.com/office/powerpoint/2010/main" val="21192741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27</a:t>
            </a:fld>
            <a:endParaRPr lang="en-US"/>
          </a:p>
        </p:txBody>
      </p:sp>
    </p:spTree>
    <p:extLst>
      <p:ext uri="{BB962C8B-B14F-4D97-AF65-F5344CB8AC3E}">
        <p14:creationId xmlns:p14="http://schemas.microsoft.com/office/powerpoint/2010/main" val="19756023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each table report out the answers here. Provide time to comment. </a:t>
            </a:r>
          </a:p>
          <a:p>
            <a:r>
              <a:rPr lang="en-US" dirty="0"/>
              <a:t>Start at table 1 and 2-be mindful of time-ask for report outs on their recommendations-. May have to move along on questioning if they are verbose. </a:t>
            </a:r>
          </a:p>
          <a:p>
            <a:endParaRPr lang="en-US" dirty="0"/>
          </a:p>
          <a:p>
            <a:r>
              <a:rPr lang="en-US" dirty="0"/>
              <a:t>Why/who agrees with this approach/is there anyone that disagrees? Who agrees but would like to add more? </a:t>
            </a:r>
          </a:p>
          <a:p>
            <a:r>
              <a:rPr lang="en-US" dirty="0"/>
              <a:t>Open up to whole room-</a:t>
            </a:r>
          </a:p>
          <a:p>
            <a:pPr marL="742950" lvl="1" indent="-285750">
              <a:buFont typeface="Arial" panose="020B0604020202020204" pitchFamily="34" charset="0"/>
              <a:buChar char="•"/>
            </a:pPr>
            <a:r>
              <a:rPr lang="en-US" dirty="0"/>
              <a:t>Who agrees with this approach?</a:t>
            </a:r>
          </a:p>
          <a:p>
            <a:pPr marL="742950" lvl="1" indent="-285750">
              <a:buFont typeface="Arial" panose="020B0604020202020204" pitchFamily="34" charset="0"/>
              <a:buChar char="•"/>
            </a:pPr>
            <a:r>
              <a:rPr lang="en-US" dirty="0"/>
              <a:t>Is there anyone that disagrees?</a:t>
            </a:r>
          </a:p>
          <a:p>
            <a:pPr marL="742950" lvl="1" indent="-285750">
              <a:buFont typeface="Arial" panose="020B0604020202020204" pitchFamily="34" charset="0"/>
              <a:buChar char="•"/>
            </a:pPr>
            <a:r>
              <a:rPr lang="en-US" dirty="0"/>
              <a:t>Who agrees but would like to add more?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How has </a:t>
            </a:r>
            <a:r>
              <a:rPr lang="en-US" b="1" dirty="0"/>
              <a:t>your</a:t>
            </a:r>
            <a:r>
              <a:rPr lang="en-US" dirty="0"/>
              <a:t> community handled multi-family housing?</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What actions should the city take?</a:t>
            </a:r>
          </a:p>
          <a:p>
            <a:pPr algn="l"/>
            <a:r>
              <a:rPr lang="en-US" sz="1800" b="0" i="0" u="none" strike="noStrike" baseline="0" dirty="0">
                <a:latin typeface="Cambria" panose="02040503050406030204" pitchFamily="18" charset="0"/>
              </a:rPr>
              <a:t>Ask planning commission/planning staff to make recommendations as to appropriate locations for multi-family; work with housing authority, DCA, and others to assess housing needs and programs to address.</a:t>
            </a:r>
          </a:p>
          <a:p>
            <a:pPr algn="l"/>
            <a:r>
              <a:rPr lang="en-US" sz="1800" b="1" i="0" u="none" strike="noStrike" baseline="0" dirty="0">
                <a:latin typeface="Cambria-Bold"/>
              </a:rPr>
              <a:t>How and where will they guide and/or regulate to get the development the city needs for future job growth?</a:t>
            </a:r>
          </a:p>
          <a:p>
            <a:pPr algn="l"/>
            <a:r>
              <a:rPr lang="en-US" sz="1800" b="0" i="0" u="none" strike="noStrike" baseline="0" dirty="0">
                <a:latin typeface="Cambria" panose="02040503050406030204" pitchFamily="18" charset="0"/>
              </a:rPr>
              <a:t>Multi-family should be developed on existing public infrastructure (larger roads, water/sewer); can serve as buffer between commercial and single-family housing developments; should be near and around central or other business districts; density of multi-family is a critical consideration with options to disperse lower-densities throughout community; focus on higher densities closest to business districts; smaller minimum lot sizes; allowing accessory dwelling units; and/or housing above retail.</a:t>
            </a:r>
          </a:p>
          <a:p>
            <a:pPr algn="l"/>
            <a:endParaRPr lang="en-US" sz="1800" b="0" i="0" u="none" strike="noStrike" baseline="0" dirty="0">
              <a:latin typeface="Cambria" panose="02040503050406030204" pitchFamily="18" charset="0"/>
            </a:endParaRPr>
          </a:p>
          <a:p>
            <a:pPr algn="l"/>
            <a:r>
              <a:rPr lang="en-US" sz="1800" b="1" i="0" u="none" strike="noStrike" baseline="0" dirty="0">
                <a:latin typeface="Cambria-Bold"/>
              </a:rPr>
              <a:t>How might the citizens react, and how might the city handle their responses?</a:t>
            </a:r>
            <a:endParaRPr lang="en-US" sz="1800" b="0" i="0" u="none" strike="noStrike" baseline="0" dirty="0">
              <a:latin typeface="Cambria" panose="02040503050406030204" pitchFamily="18" charset="0"/>
            </a:endParaRPr>
          </a:p>
          <a:p>
            <a:pPr algn="l"/>
            <a:r>
              <a:rPr lang="en-US" sz="1800" b="0" i="0" u="none" strike="noStrike" baseline="0" dirty="0">
                <a:latin typeface="Cambria" panose="02040503050406030204" pitchFamily="18" charset="0"/>
              </a:rPr>
              <a:t>Historically, some people have a negative reaction to the development of multi-family housing as they associate it with crime and poverty, while most everyone has lived in multi-family housing at some point in their lives. Design (integration with the public street), location and density are instead the essential features of successful multi-family housing. The need for housing suggest a growing economy and a growing economy means jobs and growth to support a growing community. Public participation should occur along the way as the local government determines where and how this development will occur, with an open and transparent process and free-flow of information.</a:t>
            </a:r>
          </a:p>
          <a:p>
            <a:pPr algn="l"/>
            <a:endParaRPr lang="en-US" dirty="0"/>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28</a:t>
            </a:fld>
            <a:endParaRPr lang="en-US"/>
          </a:p>
        </p:txBody>
      </p:sp>
    </p:spTree>
    <p:extLst>
      <p:ext uri="{BB962C8B-B14F-4D97-AF65-F5344CB8AC3E}">
        <p14:creationId xmlns:p14="http://schemas.microsoft.com/office/powerpoint/2010/main" val="15840673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AD4E3-3A12-21D5-6BF5-95E4E06238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1EED2-243D-EC80-C0DF-EAFA91308E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2C74C5-3FA2-3CE5-90F6-9494B70E21B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43E019-A22D-677B-C727-D5A5304E1F00}"/>
              </a:ext>
            </a:extLst>
          </p:cNvPr>
          <p:cNvSpPr>
            <a:spLocks noGrp="1"/>
          </p:cNvSpPr>
          <p:nvPr>
            <p:ph type="sldNum" sz="quarter" idx="5"/>
          </p:nvPr>
        </p:nvSpPr>
        <p:spPr/>
        <p:txBody>
          <a:bodyPr/>
          <a:lstStyle/>
          <a:p>
            <a:fld id="{16814BEE-2EAE-43AE-94B9-CA84926C492F}" type="slidenum">
              <a:rPr lang="en-US" smtClean="0"/>
              <a:t>29</a:t>
            </a:fld>
            <a:endParaRPr lang="en-US"/>
          </a:p>
        </p:txBody>
      </p:sp>
    </p:spTree>
    <p:extLst>
      <p:ext uri="{BB962C8B-B14F-4D97-AF65-F5344CB8AC3E}">
        <p14:creationId xmlns:p14="http://schemas.microsoft.com/office/powerpoint/2010/main" val="807598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several great reasons to apply-each of which may be different reasons for different communities. The last circle here shows a couple of the newest incentives we are very excited about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applications for both the 4% and 9% housing tax credits, if the proposed development falls within the boundaries of a </a:t>
            </a:r>
            <a:r>
              <a:rPr lang="en-US" dirty="0" err="1"/>
              <a:t>PlanFirst</a:t>
            </a:r>
            <a:r>
              <a:rPr lang="en-US" dirty="0"/>
              <a:t> community, it is eligible for an additional 3 points. If you are a community where a housing authority and developers are working to address housing shortages, then applying for this designation is well worth the effort. Oftentimes, these applications are decided by fractions of a point.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rPr>
              <a:t>To expound: the applicant’s local government must have a qualifying Community Revitalization Plan (CRP) (see pages 104-105 of the </a:t>
            </a:r>
            <a:r>
              <a:rPr lang="en-US" sz="1800" u="sng" dirty="0">
                <a:solidFill>
                  <a:srgbClr val="0563C1"/>
                </a:solidFill>
                <a:effectLst/>
                <a:latin typeface="Calibri" panose="020F0502020204030204" pitchFamily="34" charset="0"/>
                <a:ea typeface="Calibri" panose="020F0502020204030204" pitchFamily="34" charset="0"/>
                <a:hlinkClick r:id="rId3"/>
              </a:rPr>
              <a:t>QAP</a:t>
            </a:r>
            <a:r>
              <a:rPr lang="en-US" sz="1800" dirty="0">
                <a:effectLst/>
                <a:latin typeface="Calibri" panose="020F0502020204030204" pitchFamily="34" charset="0"/>
                <a:ea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p:txBody>
      </p:sp>
      <p:sp>
        <p:nvSpPr>
          <p:cNvPr id="4" name="Slide Number Placeholder 3"/>
          <p:cNvSpPr>
            <a:spLocks noGrp="1"/>
          </p:cNvSpPr>
          <p:nvPr>
            <p:ph type="sldNum" sz="quarter" idx="5"/>
          </p:nvPr>
        </p:nvSpPr>
        <p:spPr/>
        <p:txBody>
          <a:bodyPr/>
          <a:lstStyle/>
          <a:p>
            <a:fld id="{16814BEE-2EAE-43AE-94B9-CA84926C492F}" type="slidenum">
              <a:rPr lang="en-US" smtClean="0"/>
              <a:t>3</a:t>
            </a:fld>
            <a:endParaRPr lang="en-US"/>
          </a:p>
        </p:txBody>
      </p:sp>
    </p:spTree>
    <p:extLst>
      <p:ext uri="{BB962C8B-B14F-4D97-AF65-F5344CB8AC3E}">
        <p14:creationId xmlns:p14="http://schemas.microsoft.com/office/powerpoint/2010/main" val="27182003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6B4D4-B643-4A3E-77C5-8CA9EE6D9E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857A95-DEFC-29B7-AEBC-2DD8EF737F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30FE83-CFBF-46AC-C475-308889836055}"/>
              </a:ext>
            </a:extLst>
          </p:cNvPr>
          <p:cNvSpPr>
            <a:spLocks noGrp="1"/>
          </p:cNvSpPr>
          <p:nvPr>
            <p:ph type="body" idx="1"/>
          </p:nvPr>
        </p:nvSpPr>
        <p:spPr/>
        <p:txBody>
          <a:bodyPr/>
          <a:lstStyle/>
          <a:p>
            <a:r>
              <a:rPr lang="en-US" dirty="0"/>
              <a:t>Have each table report out the answers here. Provide time to comment. </a:t>
            </a:r>
          </a:p>
          <a:p>
            <a:r>
              <a:rPr lang="en-US" dirty="0"/>
              <a:t>Start at table 1 and 2-be mindful of time-ask for report outs on their recommendations-. May have to move along on questioning if they are verbose. </a:t>
            </a:r>
          </a:p>
          <a:p>
            <a:endParaRPr lang="en-US" dirty="0"/>
          </a:p>
          <a:p>
            <a:r>
              <a:rPr lang="en-US" dirty="0"/>
              <a:t>Why/who agrees with this approach/is there anyone that disagrees? Who agrees but would like to add more? </a:t>
            </a:r>
          </a:p>
          <a:p>
            <a:r>
              <a:rPr lang="en-US" dirty="0"/>
              <a:t>Open up to whole room-</a:t>
            </a:r>
          </a:p>
          <a:p>
            <a:pPr marL="742950" lvl="1" indent="-285750">
              <a:buFont typeface="Arial" panose="020B0604020202020204" pitchFamily="34" charset="0"/>
              <a:buChar char="•"/>
            </a:pPr>
            <a:r>
              <a:rPr lang="en-US" dirty="0"/>
              <a:t>Who agrees with this approach?</a:t>
            </a:r>
          </a:p>
          <a:p>
            <a:pPr marL="742950" lvl="1" indent="-285750">
              <a:buFont typeface="Arial" panose="020B0604020202020204" pitchFamily="34" charset="0"/>
              <a:buChar char="•"/>
            </a:pPr>
            <a:r>
              <a:rPr lang="en-US" dirty="0"/>
              <a:t>Is there anyone that disagrees?</a:t>
            </a:r>
          </a:p>
          <a:p>
            <a:pPr marL="742950" lvl="1" indent="-285750">
              <a:buFont typeface="Arial" panose="020B0604020202020204" pitchFamily="34" charset="0"/>
              <a:buChar char="•"/>
            </a:pPr>
            <a:r>
              <a:rPr lang="en-US" dirty="0"/>
              <a:t>Who agrees but would like to add more?</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What are the planning commission’s goals?</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1" dirty="0"/>
          </a:p>
          <a:p>
            <a:pPr algn="l"/>
            <a:r>
              <a:rPr lang="en-US" sz="1800" b="0" i="0" u="none" strike="noStrike" baseline="0" dirty="0">
                <a:latin typeface="Cambria" panose="02040503050406030204" pitchFamily="18" charset="0"/>
              </a:rPr>
              <a:t>First, the planning commission will want to fully understand the problems from all sides.</a:t>
            </a:r>
          </a:p>
          <a:p>
            <a:pPr algn="l"/>
            <a:r>
              <a:rPr lang="en-US" sz="1800" b="0" i="0" u="none" strike="noStrike" baseline="0" dirty="0">
                <a:latin typeface="Cambria" panose="02040503050406030204" pitchFamily="18" charset="0"/>
              </a:rPr>
              <a:t>They cannot work towards solutions until the problem is fully understood. Then they can</a:t>
            </a:r>
          </a:p>
          <a:p>
            <a:pPr algn="l"/>
            <a:r>
              <a:rPr lang="en-US" sz="1800" b="0" i="0" u="none" strike="noStrike" baseline="0" dirty="0">
                <a:latin typeface="Cambria" panose="02040503050406030204" pitchFamily="18" charset="0"/>
              </a:rPr>
              <a:t>set a goal of working towards solutions that attempt to address the issues on both sides.</a:t>
            </a:r>
          </a:p>
          <a:p>
            <a:pPr algn="l"/>
            <a:r>
              <a:rPr lang="en-US" sz="1800" b="0" i="0" u="none" strike="noStrike" baseline="0" dirty="0">
                <a:latin typeface="Cambria" panose="02040503050406030204" pitchFamily="18" charset="0"/>
              </a:rPr>
              <a:t>They cannot make everyone happy, but they cannot solve the issue for only one side of the</a:t>
            </a:r>
          </a:p>
          <a:p>
            <a:pPr algn="l"/>
            <a:r>
              <a:rPr lang="en-US" sz="1800" b="0" i="0" u="none" strike="noStrike" baseline="0" dirty="0">
                <a:latin typeface="Cambria" panose="02040503050406030204" pitchFamily="18" charset="0"/>
              </a:rPr>
              <a:t>conflict or the other.</a:t>
            </a:r>
            <a:endParaRPr lang="en-US" b="1" dirty="0"/>
          </a:p>
          <a:p>
            <a:pPr algn="l"/>
            <a:endParaRPr lang="en-US" sz="1800" b="0" i="0" u="none" strike="noStrike" baseline="0" dirty="0">
              <a:latin typeface="Cambria" panose="02040503050406030204" pitchFamily="18" charset="0"/>
            </a:endParaRPr>
          </a:p>
          <a:p>
            <a:pPr algn="l"/>
            <a:r>
              <a:rPr lang="en-US" sz="1800" b="1" i="0" u="none" strike="noStrike" baseline="0" dirty="0">
                <a:latin typeface="Cambria-Bold"/>
              </a:rPr>
              <a:t>Who are the stakeholders?</a:t>
            </a:r>
          </a:p>
          <a:p>
            <a:pPr algn="l"/>
            <a:r>
              <a:rPr lang="en-US" sz="1800" b="0" i="0" u="none" strike="noStrike" baseline="0" dirty="0">
                <a:latin typeface="Cambria" panose="02040503050406030204" pitchFamily="18" charset="0"/>
              </a:rPr>
              <a:t>Drivers, to include both commuters and surrounding neighborhoods; cyclists, to include</a:t>
            </a:r>
          </a:p>
          <a:p>
            <a:pPr algn="l"/>
            <a:r>
              <a:rPr lang="en-US" sz="1800" b="0" i="0" u="none" strike="noStrike" baseline="0" dirty="0">
                <a:latin typeface="Cambria" panose="02040503050406030204" pitchFamily="18" charset="0"/>
              </a:rPr>
              <a:t>commuters, recreational bikers, professional cyclists, any bike groups, bike shops.</a:t>
            </a:r>
            <a:endParaRPr lang="en-US" sz="1800" b="1" i="0" u="none" strike="noStrike" baseline="0" dirty="0">
              <a:latin typeface="Cambria-Bold"/>
            </a:endParaRPr>
          </a:p>
          <a:p>
            <a:pPr algn="l"/>
            <a:endParaRPr lang="en-US" sz="1800" b="1" i="0" u="none" strike="noStrike" baseline="0" dirty="0">
              <a:latin typeface="Cambria-Bold"/>
            </a:endParaRPr>
          </a:p>
          <a:p>
            <a:pPr algn="l"/>
            <a:endParaRPr lang="en-US" sz="1800" b="0" i="0" u="none" strike="noStrike" baseline="0" dirty="0">
              <a:latin typeface="Cambria" panose="02040503050406030204" pitchFamily="18" charset="0"/>
            </a:endParaRPr>
          </a:p>
          <a:p>
            <a:pPr algn="l"/>
            <a:endParaRPr lang="en-US" sz="1800" b="0" i="0" u="none" strike="noStrike" baseline="0" dirty="0">
              <a:latin typeface="Cambria" panose="02040503050406030204" pitchFamily="18" charset="0"/>
            </a:endParaRPr>
          </a:p>
          <a:p>
            <a:pPr algn="l"/>
            <a:r>
              <a:rPr lang="en-US" sz="1800" b="1" i="0" u="none" strike="noStrike" baseline="0" dirty="0">
                <a:latin typeface="Cambria-Bold"/>
              </a:rPr>
              <a:t>What participation technique(s) should they use?</a:t>
            </a:r>
          </a:p>
          <a:p>
            <a:pPr algn="l"/>
            <a:r>
              <a:rPr lang="en-US" sz="1800" b="0" i="0" u="none" strike="noStrike" baseline="0" dirty="0">
                <a:latin typeface="Cambria" panose="02040503050406030204" pitchFamily="18" charset="0"/>
              </a:rPr>
              <a:t>In general, the planning commission will need to hear from identified stakeholders to</a:t>
            </a:r>
          </a:p>
          <a:p>
            <a:pPr algn="l"/>
            <a:r>
              <a:rPr lang="en-US" sz="1800" b="0" i="0" u="none" strike="noStrike" baseline="0" dirty="0">
                <a:latin typeface="Cambria" panose="02040503050406030204" pitchFamily="18" charset="0"/>
              </a:rPr>
              <a:t>understand the problems. This could be done by having all stakeholders attend a meeting</a:t>
            </a:r>
          </a:p>
          <a:p>
            <a:pPr algn="l"/>
            <a:r>
              <a:rPr lang="en-US" sz="1800" b="0" i="0" u="none" strike="noStrike" baseline="0" dirty="0">
                <a:latin typeface="Cambria" panose="02040503050406030204" pitchFamily="18" charset="0"/>
              </a:rPr>
              <a:t>(possibly facilitated) to discuss concerns and, get them back to the table for subsequent</a:t>
            </a:r>
          </a:p>
          <a:p>
            <a:pPr algn="l"/>
            <a:r>
              <a:rPr lang="en-US" sz="1800" b="0" i="0" u="none" strike="noStrike" baseline="0" dirty="0">
                <a:latin typeface="Cambria" panose="02040503050406030204" pitchFamily="18" charset="0"/>
              </a:rPr>
              <a:t>meeting(s) and potential solutions. </a:t>
            </a:r>
          </a:p>
          <a:p>
            <a:pPr algn="l"/>
            <a:r>
              <a:rPr lang="en-US" sz="1800" b="0" i="0" u="none" strike="noStrike" baseline="0" dirty="0">
                <a:latin typeface="Cambria" panose="02040503050406030204" pitchFamily="18" charset="0"/>
              </a:rPr>
              <a:t>Separating the stakeholder groups to vent separately will not encourage joint problem solving and will frustrate both sides unnecessarily. Getting the groups together to hear each other’s issues, and, more importantly, shared</a:t>
            </a:r>
          </a:p>
          <a:p>
            <a:pPr algn="l"/>
            <a:r>
              <a:rPr lang="en-US" sz="1800" b="0" i="0" u="none" strike="noStrike" baseline="0" dirty="0">
                <a:latin typeface="Cambria" panose="02040503050406030204" pitchFamily="18" charset="0"/>
              </a:rPr>
              <a:t>goals is a critical first step.</a:t>
            </a:r>
          </a:p>
          <a:p>
            <a:pPr algn="l"/>
            <a:endParaRPr lang="en-US" sz="1800" b="0" i="0" u="none" strike="noStrike" baseline="0" dirty="0">
              <a:latin typeface="Cambria" panose="02040503050406030204" pitchFamily="18" charset="0"/>
            </a:endParaRPr>
          </a:p>
          <a:p>
            <a:pPr algn="l"/>
            <a:r>
              <a:rPr lang="en-US" sz="1800" b="0" i="0" u="none" strike="noStrike" baseline="0" dirty="0">
                <a:latin typeface="Cambria" panose="02040503050406030204" pitchFamily="18" charset="0"/>
              </a:rPr>
              <a:t>Public hearings are too formal at this point and only allow input, not discourse.</a:t>
            </a:r>
          </a:p>
          <a:p>
            <a:pPr algn="l"/>
            <a:r>
              <a:rPr lang="en-US" sz="1800" b="0" i="0" u="none" strike="noStrike" baseline="0" dirty="0">
                <a:latin typeface="Cambria" panose="02040503050406030204" pitchFamily="18" charset="0"/>
              </a:rPr>
              <a:t>Gathering input-web surveys, eblasts, mailed surveys can all work to get feel of the whole</a:t>
            </a:r>
          </a:p>
          <a:p>
            <a:pPr algn="l"/>
            <a:r>
              <a:rPr lang="en-US" sz="1800" b="0" i="0" u="none" strike="noStrike" baseline="0" dirty="0">
                <a:latin typeface="Cambria" panose="02040503050406030204" pitchFamily="18" charset="0"/>
              </a:rPr>
              <a:t>community towards bike lanes, etc. but probably won’t lead to solution.</a:t>
            </a:r>
          </a:p>
          <a:p>
            <a:pPr algn="l"/>
            <a:r>
              <a:rPr lang="en-US" sz="1800" b="0" i="0" u="none" strike="noStrike" baseline="0" dirty="0">
                <a:latin typeface="Cambria" panose="02040503050406030204" pitchFamily="18" charset="0"/>
              </a:rPr>
              <a:t>Reconvening the steering committee of the Greenways/Trails Master Plan might be an</a:t>
            </a:r>
          </a:p>
          <a:p>
            <a:pPr algn="l"/>
            <a:r>
              <a:rPr lang="en-US" sz="1800" b="0" i="0" u="none" strike="noStrike" baseline="0" dirty="0">
                <a:latin typeface="Cambria" panose="02040503050406030204" pitchFamily="18" charset="0"/>
              </a:rPr>
              <a:t>option. Workshops/charrettes about bike lane designs if design seems to be part of the problem.</a:t>
            </a:r>
          </a:p>
          <a:p>
            <a:pPr algn="l"/>
            <a:r>
              <a:rPr lang="en-US" sz="1800" b="0" i="0" u="none" strike="noStrike" baseline="0" dirty="0">
                <a:latin typeface="Cambria" panose="02040503050406030204" pitchFamily="18" charset="0"/>
              </a:rPr>
              <a:t>Most of the “partnership’” techniques would work, giving stakeholders more than a</a:t>
            </a:r>
          </a:p>
          <a:p>
            <a:pPr algn="l"/>
            <a:r>
              <a:rPr lang="en-US" sz="1800" b="0" i="0" u="none" strike="noStrike" baseline="0" dirty="0">
                <a:latin typeface="Cambria" panose="02040503050406030204" pitchFamily="18" charset="0"/>
              </a:rPr>
              <a:t>chance at input, but involvement in the process of finding solutions and deciding which</a:t>
            </a:r>
          </a:p>
          <a:p>
            <a:pPr algn="l"/>
            <a:r>
              <a:rPr lang="en-US" sz="1800" b="0" i="0" u="none" strike="noStrike" baseline="0" dirty="0">
                <a:latin typeface="Cambria" panose="02040503050406030204" pitchFamily="18" charset="0"/>
              </a:rPr>
              <a:t>would work best.</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a:solidFill>
                  <a:schemeClr val="bg1"/>
                </a:solidFill>
              </a:rPr>
              <a:t>What, if anything, should happen before the next repaving/bike lane installation project begins</a:t>
            </a:r>
            <a:r>
              <a:rPr lang="en-US" sz="1200" b="0" i="1" u="none" strike="noStrike" baseline="0">
                <a:solidFill>
                  <a:schemeClr val="bg1"/>
                </a:solidFill>
              </a:rPr>
              <a:t>?</a:t>
            </a:r>
            <a:endParaRPr lang="en-US" sz="1200" b="1" i="0" u="none" strike="noStrike" baseline="0">
              <a:solidFill>
                <a:schemeClr val="bg1"/>
              </a:solidFill>
            </a:endParaRPr>
          </a:p>
          <a:p>
            <a:endParaRPr lang="en-US" dirty="0"/>
          </a:p>
          <a:p>
            <a:pPr algn="l"/>
            <a:r>
              <a:rPr lang="en-US" sz="1800" b="0" i="0" u="none" strike="noStrike" baseline="0" dirty="0">
                <a:latin typeface="Cambria" panose="02040503050406030204" pitchFamily="18" charset="0"/>
              </a:rPr>
              <a:t>Most likely wouldn’t have to have another stakeholders process, but information and</a:t>
            </a:r>
          </a:p>
          <a:p>
            <a:pPr algn="l"/>
            <a:r>
              <a:rPr lang="en-US" sz="1800" b="0" i="0" u="none" strike="noStrike" baseline="0" dirty="0">
                <a:latin typeface="Cambria" panose="02040503050406030204" pitchFamily="18" charset="0"/>
              </a:rPr>
              <a:t>chance for input beforehand to inform/educate and head off problems before they happen</a:t>
            </a:r>
          </a:p>
          <a:p>
            <a:pPr algn="l"/>
            <a:r>
              <a:rPr lang="en-US" sz="1800" b="0" i="0" u="none" strike="noStrike" baseline="0" dirty="0">
                <a:latin typeface="Cambria" panose="02040503050406030204" pitchFamily="18" charset="0"/>
              </a:rPr>
              <a:t>would be a plus. Also, whatever local government learned through the stakeholder</a:t>
            </a:r>
          </a:p>
          <a:p>
            <a:pPr algn="l"/>
            <a:r>
              <a:rPr lang="en-US" sz="1800" b="0" i="0" u="none" strike="noStrike" baseline="0" dirty="0">
                <a:latin typeface="Cambria" panose="02040503050406030204" pitchFamily="18" charset="0"/>
              </a:rPr>
              <a:t>process, make sure they use that going in to the next bike lane project.</a:t>
            </a:r>
            <a:endParaRPr lang="en-US" dirty="0"/>
          </a:p>
        </p:txBody>
      </p:sp>
      <p:sp>
        <p:nvSpPr>
          <p:cNvPr id="4" name="Slide Number Placeholder 3">
            <a:extLst>
              <a:ext uri="{FF2B5EF4-FFF2-40B4-BE49-F238E27FC236}">
                <a16:creationId xmlns:a16="http://schemas.microsoft.com/office/drawing/2014/main" id="{23158BE5-50F8-AF19-2C40-B6A0DB799E29}"/>
              </a:ext>
            </a:extLst>
          </p:cNvPr>
          <p:cNvSpPr>
            <a:spLocks noGrp="1"/>
          </p:cNvSpPr>
          <p:nvPr>
            <p:ph type="sldNum" sz="quarter" idx="5"/>
          </p:nvPr>
        </p:nvSpPr>
        <p:spPr/>
        <p:txBody>
          <a:bodyPr/>
          <a:lstStyle/>
          <a:p>
            <a:fld id="{16814BEE-2EAE-43AE-94B9-CA84926C492F}" type="slidenum">
              <a:rPr lang="en-US" smtClean="0"/>
              <a:t>30</a:t>
            </a:fld>
            <a:endParaRPr lang="en-US"/>
          </a:p>
        </p:txBody>
      </p:sp>
    </p:spTree>
    <p:extLst>
      <p:ext uri="{BB962C8B-B14F-4D97-AF65-F5344CB8AC3E}">
        <p14:creationId xmlns:p14="http://schemas.microsoft.com/office/powerpoint/2010/main" val="786486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Ok, we’re </a:t>
            </a:r>
            <a:r>
              <a:rPr lang="en-US" dirty="0" err="1"/>
              <a:t>gonna</a:t>
            </a:r>
            <a:r>
              <a:rPr lang="en-US" dirty="0"/>
              <a:t> camp here for a while. And I propose you all listen closely, cause there may be a quiz after this. </a:t>
            </a:r>
          </a:p>
          <a:p>
            <a:pPr marL="0" indent="0">
              <a:buNone/>
            </a:pPr>
            <a:endParaRPr lang="en-US" dirty="0"/>
          </a:p>
          <a:p>
            <a:pPr marL="0" indent="0">
              <a:buNone/>
            </a:pPr>
            <a:r>
              <a:rPr lang="en-US" dirty="0"/>
              <a:t>As we think about the suite of benefits available to for </a:t>
            </a:r>
            <a:r>
              <a:rPr lang="en-US" dirty="0" err="1"/>
              <a:t>PlanFirst</a:t>
            </a:r>
            <a:r>
              <a:rPr lang="en-US" dirty="0"/>
              <a:t> communities, the architects of this program inserted benefits for communities of all sizes, needs, and demographics. We know that Georgia’s communities are diverse and we have reflected that diversity in this program’s design and benefits.</a:t>
            </a:r>
          </a:p>
          <a:p>
            <a:pPr marL="0" indent="0">
              <a:buNone/>
            </a:pPr>
            <a:endParaRPr lang="en-US" dirty="0"/>
          </a:p>
          <a:p>
            <a:pPr marL="0" indent="0">
              <a:buNone/>
            </a:pPr>
            <a:endParaRPr lang="en-US" dirty="0"/>
          </a:p>
          <a:p>
            <a:pPr marL="228600" indent="-228600">
              <a:buAutoNum type="arabicPeriod"/>
            </a:pPr>
            <a:endParaRPr lang="en-US" dirty="0"/>
          </a:p>
          <a:p>
            <a:pPr marL="228600" indent="-228600">
              <a:buAutoNum type="arabicPeriod"/>
            </a:pPr>
            <a:r>
              <a:rPr lang="en-US" dirty="0"/>
              <a:t>State-wide recognition by DCA, the use of the </a:t>
            </a:r>
            <a:r>
              <a:rPr lang="en-US" dirty="0" err="1"/>
              <a:t>PlanFirst</a:t>
            </a:r>
            <a:r>
              <a:rPr lang="en-US" dirty="0"/>
              <a:t> logo, announcements on the website and DCA social media, invitation to the Capitol for Planning Day at the Capitol, recognition in a State Senate and State House Resolution honoring your community, and hopefully a photo opportunity with Governor Kemp. We also want to tout your successes and tell your story as a </a:t>
            </a:r>
            <a:r>
              <a:rPr lang="en-US" dirty="0" err="1"/>
              <a:t>PlanFirst</a:t>
            </a:r>
            <a:r>
              <a:rPr lang="en-US" dirty="0"/>
              <a:t> community-we have our </a:t>
            </a:r>
            <a:r>
              <a:rPr lang="en-US" dirty="0" err="1"/>
              <a:t>PlanFirst</a:t>
            </a:r>
            <a:r>
              <a:rPr lang="en-US" dirty="0"/>
              <a:t> communities to submit a success story-this can look like a housing project, stormwater infrastructure improvements, improved transportation, an economic development project, downtown redevelopment, improved parks, the list goes in. We want to celebrate your successes at the state level and we want to invite communities to learn about what you did that overcame challenges, how you engaged with your community, how you tapped critical stakeholders, how you led in your region, all for the benefit of other similar communities that are dealing with the same issues. </a:t>
            </a:r>
          </a:p>
          <a:p>
            <a:pPr marL="228600" indent="-228600">
              <a:buAutoNum type="arabicPeriod"/>
            </a:pPr>
            <a:r>
              <a:rPr lang="en-US" dirty="0"/>
              <a:t>Here’s probably one of the biggest benefits in the </a:t>
            </a:r>
            <a:r>
              <a:rPr lang="en-US" dirty="0" err="1"/>
              <a:t>PlanFirst</a:t>
            </a:r>
            <a:r>
              <a:rPr lang="en-US" dirty="0"/>
              <a:t> package. Annual access to apply to Community Development Block Grants instead of bi-annually. </a:t>
            </a:r>
          </a:p>
          <a:p>
            <a:pPr marL="228600" indent="-228600">
              <a:buAutoNum type="arabicPeriod"/>
            </a:pPr>
            <a:r>
              <a:rPr lang="en-US" dirty="0"/>
              <a:t>Bonus 3 points on the LIHTC-Part of the Community Revitalization Plan in the application. This is applicable to the 4% and 9% applications. </a:t>
            </a:r>
          </a:p>
          <a:p>
            <a:pPr marL="228600" indent="-228600">
              <a:buAutoNum type="arabicPeriod"/>
            </a:pPr>
            <a:r>
              <a:rPr lang="en-US" dirty="0"/>
              <a:t>100 basis point reduction, or 1%, for loans through the Employment Incentive Program • 100 basis point reduction, or 1%, for loans through the Redevelopment Fund Program • 100 basis point reduction, or 1%, for loans through the Downtown Development Revolving Loan Fund Program</a:t>
            </a:r>
          </a:p>
          <a:p>
            <a:pPr marL="228600" indent="-228600">
              <a:buAutoNum type="arabicPeriod"/>
            </a:pPr>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Access to the Georgia Environmental Finance Authority (GEFA) state loans at an interest rate that is reduced by 50 basis points, or ½ percent.  As an example of this benefit, the interest rate savings over the life of a 20-year water or sewer loan of $200,000 would be just over $13,000. </a:t>
            </a:r>
          </a:p>
          <a:p>
            <a:pPr marL="228600" indent="-228600">
              <a:buAutoNum type="arabicPeriod"/>
            </a:pPr>
            <a:r>
              <a:rPr lang="en-US" dirty="0"/>
              <a:t>Communities have signed up for our Fall (now rescheduled to today and tomorrow) CPI and </a:t>
            </a:r>
            <a:r>
              <a:rPr lang="en-US" dirty="0" err="1"/>
              <a:t>PlanFirst</a:t>
            </a:r>
            <a:r>
              <a:rPr lang="en-US" dirty="0"/>
              <a:t> communities are taking advantage of these two free spots! Raise your hand if you took advantage of the free two spots for </a:t>
            </a:r>
            <a:r>
              <a:rPr lang="en-US" dirty="0" err="1"/>
              <a:t>PlanFirst</a:t>
            </a:r>
            <a:r>
              <a:rPr lang="en-US" dirty="0"/>
              <a:t>! That will continue as well when we meet in the Fall-so please consider this benefit.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4</a:t>
            </a:fld>
            <a:endParaRPr lang="en-US"/>
          </a:p>
        </p:txBody>
      </p:sp>
    </p:spTree>
    <p:extLst>
      <p:ext uri="{BB962C8B-B14F-4D97-AF65-F5344CB8AC3E}">
        <p14:creationId xmlns:p14="http://schemas.microsoft.com/office/powerpoint/2010/main" val="2812983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are some of the financial benefits displayed in a different visual. Check out that last metric. Probably the best. </a:t>
            </a:r>
          </a:p>
        </p:txBody>
      </p:sp>
      <p:sp>
        <p:nvSpPr>
          <p:cNvPr id="4" name="Slide Number Placeholder 3"/>
          <p:cNvSpPr>
            <a:spLocks noGrp="1"/>
          </p:cNvSpPr>
          <p:nvPr>
            <p:ph type="sldNum" sz="quarter" idx="5"/>
          </p:nvPr>
        </p:nvSpPr>
        <p:spPr/>
        <p:txBody>
          <a:bodyPr/>
          <a:lstStyle/>
          <a:p>
            <a:fld id="{16814BEE-2EAE-43AE-94B9-CA84926C492F}" type="slidenum">
              <a:rPr lang="en-US" smtClean="0"/>
              <a:t>5</a:t>
            </a:fld>
            <a:endParaRPr lang="en-US"/>
          </a:p>
        </p:txBody>
      </p:sp>
    </p:spTree>
    <p:extLst>
      <p:ext uri="{BB962C8B-B14F-4D97-AF65-F5344CB8AC3E}">
        <p14:creationId xmlns:p14="http://schemas.microsoft.com/office/powerpoint/2010/main" val="3109764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I’ve encouraged our active </a:t>
            </a:r>
            <a:r>
              <a:rPr lang="en-US" dirty="0" err="1"/>
              <a:t>PlanFirst</a:t>
            </a:r>
            <a:r>
              <a:rPr lang="en-US" dirty="0"/>
              <a:t> communities to place the logo in their email signature. Here we have the </a:t>
            </a:r>
            <a:r>
              <a:rPr lang="en-US" dirty="0" err="1"/>
              <a:t>PlanFirst</a:t>
            </a:r>
            <a:r>
              <a:rPr lang="en-US" dirty="0"/>
              <a:t> email signature badge in the wild. This signals to all internal and stakeholders that this community is serious about public engagement, accomplishing goals, and casting a community-held vision for the future. This </a:t>
            </a:r>
            <a:r>
              <a:rPr lang="en-US" dirty="0" err="1"/>
              <a:t>PlanFirst</a:t>
            </a:r>
            <a:r>
              <a:rPr lang="en-US" dirty="0"/>
              <a:t> badge is used pretty widely on the community websites. Hopefully this can be a conversation starter and can facilitate some learnings about best practices. </a:t>
            </a:r>
          </a:p>
        </p:txBody>
      </p:sp>
      <p:sp>
        <p:nvSpPr>
          <p:cNvPr id="4" name="Slide Number Placeholder 3"/>
          <p:cNvSpPr>
            <a:spLocks noGrp="1"/>
          </p:cNvSpPr>
          <p:nvPr>
            <p:ph type="sldNum" sz="quarter" idx="5"/>
          </p:nvPr>
        </p:nvSpPr>
        <p:spPr/>
        <p:txBody>
          <a:bodyPr/>
          <a:lstStyle/>
          <a:p>
            <a:fld id="{16814BEE-2EAE-43AE-94B9-CA84926C492F}" type="slidenum">
              <a:rPr lang="en-US" smtClean="0"/>
              <a:t>6</a:t>
            </a:fld>
            <a:endParaRPr lang="en-US"/>
          </a:p>
        </p:txBody>
      </p:sp>
    </p:spTree>
    <p:extLst>
      <p:ext uri="{BB962C8B-B14F-4D97-AF65-F5344CB8AC3E}">
        <p14:creationId xmlns:p14="http://schemas.microsoft.com/office/powerpoint/2010/main" val="610216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another benefit that falls into the recognition piece. Planning Day at the Capitol-honoring the commitment of these communities to exemplary comp planning. Here’s a picture from February of 2020.</a:t>
            </a:r>
          </a:p>
          <a:p>
            <a:endParaRPr lang="en-US" dirty="0"/>
          </a:p>
          <a:p>
            <a:r>
              <a:rPr lang="en-US" dirty="0"/>
              <a:t>Besides the photo </a:t>
            </a:r>
            <a:r>
              <a:rPr lang="en-US" dirty="0" err="1"/>
              <a:t>opp</a:t>
            </a:r>
            <a:r>
              <a:rPr lang="en-US" dirty="0"/>
              <a:t> and a plaque given out by Commissioner Nunn, these communities are also recognized by a House and Senate Resolution. It’s my hope that we can facilitate more discussion from our communities and state legislators about planning issues. </a:t>
            </a:r>
          </a:p>
          <a:p>
            <a:endParaRPr lang="en-US" dirty="0"/>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7</a:t>
            </a:fld>
            <a:endParaRPr lang="en-US"/>
          </a:p>
        </p:txBody>
      </p:sp>
    </p:spTree>
    <p:extLst>
      <p:ext uri="{BB962C8B-B14F-4D97-AF65-F5344CB8AC3E}">
        <p14:creationId xmlns:p14="http://schemas.microsoft.com/office/powerpoint/2010/main" val="3428805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let’s see if </a:t>
            </a:r>
            <a:r>
              <a:rPr lang="en-US" dirty="0" err="1"/>
              <a:t>ya’ll</a:t>
            </a:r>
            <a:r>
              <a:rPr lang="en-US" dirty="0"/>
              <a:t> were listening.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Ok, welcome to Alphabet Soup Lightning Round! The winner is the table with the most correct answers-because this is a lightning round, we have to move fast.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you have to do is tell me the what the program acronym stands for by dropping the answer in the chat.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I’ll also ask you what is a defining feature or important information to know about each specific program. But don’t worry-that’s not part of the competition.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Yall</a:t>
            </a:r>
            <a:r>
              <a:rPr lang="en-US" dirty="0"/>
              <a:t> ready?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Any questions before we begin?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CPI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Community Planning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Two-day planning workshop aimed at planning commissioners, elected officials, and planning staff.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#2 GEFA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Georgia Environmental Financing Authority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Provides low-interest loans for public water, wastewater, and solid waste infrastructure.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LIHTC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Low income housing tax credit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Provides housing tax credits to qualified developers serving households with incomes between 20%-80% Area Median Income. 4% and 9% credits.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RDF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Redevelopment Fund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Economic development fund from CDBG that addresses specifically slum and blight.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CDBG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Community Development Block Grant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HUD fund provided to states that focuses on low-to moderate income people by providing funding in primarily residential areas. Grants over $300K require local matching funds.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#6 DDRLF</a:t>
            </a:r>
            <a:br>
              <a:rPr lang="en-US" dirty="0"/>
            </a:br>
            <a:r>
              <a:rPr lang="en-US" dirty="0"/>
              <a:t>Downtown Development Revolving Loan Fund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Financing for populations less than 100K that have a viable downtown development project-funds can be real estate acquisition, development, redevelopment, and new construction; max loan is $250K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#7 EIP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Employment Incentive Program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Economic Development Fund that generates jobs for low-to-moderate income persons and involves assisting private businesses.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8</a:t>
            </a:fld>
            <a:endParaRPr lang="en-US"/>
          </a:p>
        </p:txBody>
      </p:sp>
    </p:spTree>
    <p:extLst>
      <p:ext uri="{BB962C8B-B14F-4D97-AF65-F5344CB8AC3E}">
        <p14:creationId xmlns:p14="http://schemas.microsoft.com/office/powerpoint/2010/main" val="1571012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in attendance we have these active PF communities: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9</a:t>
            </a:fld>
            <a:endParaRPr lang="en-US"/>
          </a:p>
        </p:txBody>
      </p:sp>
    </p:spTree>
    <p:extLst>
      <p:ext uri="{BB962C8B-B14F-4D97-AF65-F5344CB8AC3E}">
        <p14:creationId xmlns:p14="http://schemas.microsoft.com/office/powerpoint/2010/main" val="6925893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Tit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F178BA-B476-48F0-B1C5-0E3DFCAE9620}"/>
              </a:ext>
            </a:extLst>
          </p:cNvPr>
          <p:cNvSpPr/>
          <p:nvPr userDrawn="1"/>
        </p:nvSpPr>
        <p:spPr>
          <a:xfrm>
            <a:off x="0" y="0"/>
            <a:ext cx="914400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Graphical user interface, text&#10;&#10;Description automatically generated">
            <a:extLst>
              <a:ext uri="{FF2B5EF4-FFF2-40B4-BE49-F238E27FC236}">
                <a16:creationId xmlns:a16="http://schemas.microsoft.com/office/drawing/2014/main" id="{5DE6A3F4-ED48-43CD-821D-48FA42196F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3000" y="2689013"/>
            <a:ext cx="6858000" cy="1479974"/>
          </a:xfrm>
          <a:prstGeom prst="rect">
            <a:avLst/>
          </a:prstGeom>
        </p:spPr>
      </p:pic>
    </p:spTree>
    <p:extLst>
      <p:ext uri="{BB962C8B-B14F-4D97-AF65-F5344CB8AC3E}">
        <p14:creationId xmlns:p14="http://schemas.microsoft.com/office/powerpoint/2010/main" val="439745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452915"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00287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B1D44815-E786-435F-9153-D87B47A5585C}"/>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141452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and Two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569BA7FF-884C-49F7-9638-26374919290D}"/>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13ED446E-7FD3-4EC8-AF3E-490DDA50F2AE}"/>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4" name="Title 1">
            <a:extLst>
              <a:ext uri="{FF2B5EF4-FFF2-40B4-BE49-F238E27FC236}">
                <a16:creationId xmlns:a16="http://schemas.microsoft.com/office/drawing/2014/main" id="{57491AAE-3CCA-4D1E-8D7E-5D204E8AAB0D}"/>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723565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and Three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14">
            <a:extLst>
              <a:ext uri="{FF2B5EF4-FFF2-40B4-BE49-F238E27FC236}">
                <a16:creationId xmlns:a16="http://schemas.microsoft.com/office/drawing/2014/main" id="{549F3862-850A-479E-B8BC-C246112C42C0}"/>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2BB6CB06-CF64-46DC-9E61-D788FA831F2C}"/>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7" name="Title 1">
            <a:extLst>
              <a:ext uri="{FF2B5EF4-FFF2-40B4-BE49-F238E27FC236}">
                <a16:creationId xmlns:a16="http://schemas.microsoft.com/office/drawing/2014/main" id="{C4721248-5C65-4F78-998A-472ACB8F2B88}"/>
              </a:ext>
            </a:extLst>
          </p:cNvPr>
          <p:cNvSpPr>
            <a:spLocks noGrp="1"/>
          </p:cNvSpPr>
          <p:nvPr>
            <p:ph type="title"/>
          </p:nvPr>
        </p:nvSpPr>
        <p:spPr>
          <a:xfrm>
            <a:off x="452914" y="3191827"/>
            <a:ext cx="2468880" cy="2757964"/>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51814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1" name="Title 1">
            <a:extLst>
              <a:ext uri="{FF2B5EF4-FFF2-40B4-BE49-F238E27FC236}">
                <a16:creationId xmlns:a16="http://schemas.microsoft.com/office/drawing/2014/main" id="{3087A44B-3F04-4AE4-BB34-617CFCB2D61A}"/>
              </a:ext>
            </a:extLst>
          </p:cNvPr>
          <p:cNvSpPr>
            <a:spLocks noGrp="1"/>
          </p:cNvSpPr>
          <p:nvPr>
            <p:ph type="title"/>
          </p:nvPr>
        </p:nvSpPr>
        <p:spPr>
          <a:xfrm>
            <a:off x="453630"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0400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62F3EA24-D477-4698-B38F-1C4519294966}"/>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683490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12">
            <a:extLst>
              <a:ext uri="{FF2B5EF4-FFF2-40B4-BE49-F238E27FC236}">
                <a16:creationId xmlns:a16="http://schemas.microsoft.com/office/drawing/2014/main" id="{80C04F03-75F7-44AA-9785-7EDDF26FA358}"/>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6F1B5E99-5953-439D-8ECA-998F28FB8A7F}"/>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56521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a:extLst>
              <a:ext uri="{FF2B5EF4-FFF2-40B4-BE49-F238E27FC236}">
                <a16:creationId xmlns:a16="http://schemas.microsoft.com/office/drawing/2014/main" id="{4FD56746-33F8-4CAE-9625-F8F69B41C2A0}"/>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B1494F2D-B7D7-48D2-9E7A-659F611AB325}"/>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8488170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635508" y="548640"/>
            <a:ext cx="7872984" cy="1142048"/>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2701725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6" y="548644"/>
            <a:ext cx="6677404" cy="2562223"/>
          </a:xfrm>
          <a:prstGeom prst="rect">
            <a:avLst/>
          </a:prstGeom>
        </p:spPr>
        <p:txBody>
          <a:bodyPr anchor="b">
            <a:normAutofit/>
          </a:bodyPr>
          <a:lstStyle>
            <a:lvl1pPr algn="l">
              <a:defRPr sz="4400" b="1"/>
            </a:lvl1pPr>
          </a:lstStyle>
          <a:p>
            <a:r>
              <a:rPr lang="en-US"/>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658367" y="3771897"/>
            <a:ext cx="6673973"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06497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412724F-7D1E-4811-ADDC-571A23E4B957}"/>
              </a:ext>
            </a:extLst>
          </p:cNvPr>
          <p:cNvSpPr/>
          <p:nvPr userDrawn="1"/>
        </p:nvSpPr>
        <p:spPr>
          <a:xfrm>
            <a:off x="0" y="0"/>
            <a:ext cx="914400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DE33E3BF-7A22-4520-BEA9-41A95AD9FA31}"/>
              </a:ext>
            </a:extLst>
          </p:cNvPr>
          <p:cNvSpPr>
            <a:spLocks noGrp="1"/>
          </p:cNvSpPr>
          <p:nvPr>
            <p:ph type="title"/>
          </p:nvPr>
        </p:nvSpPr>
        <p:spPr>
          <a:xfrm>
            <a:off x="2057400" y="1438643"/>
            <a:ext cx="5029200" cy="1796248"/>
          </a:xfrm>
        </p:spPr>
        <p:txBody>
          <a:bodyPr anchor="ctr">
            <a:normAutofit/>
          </a:bodyPr>
          <a:lstStyle>
            <a:lvl1pPr algn="ctr">
              <a:defRPr sz="7200" b="0">
                <a:solidFill>
                  <a:schemeClr val="bg2"/>
                </a:solidFill>
              </a:defRPr>
            </a:lvl1pPr>
          </a:lstStyle>
          <a:p>
            <a:endParaRPr lang="en-US" dirty="0"/>
          </a:p>
        </p:txBody>
      </p:sp>
      <p:sp>
        <p:nvSpPr>
          <p:cNvPr id="5" name="Text Placeholder 4">
            <a:extLst>
              <a:ext uri="{FF2B5EF4-FFF2-40B4-BE49-F238E27FC236}">
                <a16:creationId xmlns:a16="http://schemas.microsoft.com/office/drawing/2014/main" id="{CF4E0D51-7402-4F39-B674-061E20FF99CD}"/>
              </a:ext>
            </a:extLst>
          </p:cNvPr>
          <p:cNvSpPr>
            <a:spLocks noGrp="1"/>
          </p:cNvSpPr>
          <p:nvPr>
            <p:ph type="body" sz="quarter" idx="10"/>
          </p:nvPr>
        </p:nvSpPr>
        <p:spPr>
          <a:xfrm>
            <a:off x="534692" y="3356202"/>
            <a:ext cx="3972781" cy="365760"/>
          </a:xfrm>
        </p:spPr>
        <p:txBody>
          <a:bodyPr anchor="t">
            <a:noAutofit/>
          </a:bodyPr>
          <a:lstStyle>
            <a:lvl1pPr marL="0" indent="0" algn="r">
              <a:buNone/>
              <a:defRPr sz="1800" b="1">
                <a:solidFill>
                  <a:schemeClr val="bg1"/>
                </a:solidFill>
              </a:defRPr>
            </a:lvl1pPr>
            <a:lvl2pPr>
              <a:defRPr sz="1050"/>
            </a:lvl2pPr>
            <a:lvl3pPr>
              <a:defRPr sz="1050"/>
            </a:lvl3pPr>
            <a:lvl4pPr>
              <a:defRPr sz="1050"/>
            </a:lvl4pPr>
            <a:lvl5pPr>
              <a:defRPr sz="1050"/>
            </a:lvl5pPr>
          </a:lstStyle>
          <a:p>
            <a:pPr lvl="0"/>
            <a:r>
              <a:rPr lang="en-US" dirty="0"/>
              <a:t>Click to edit Master text styles</a:t>
            </a:r>
          </a:p>
        </p:txBody>
      </p:sp>
      <p:sp>
        <p:nvSpPr>
          <p:cNvPr id="8" name="Text Placeholder 4">
            <a:extLst>
              <a:ext uri="{FF2B5EF4-FFF2-40B4-BE49-F238E27FC236}">
                <a16:creationId xmlns:a16="http://schemas.microsoft.com/office/drawing/2014/main" id="{F8445044-959E-4C18-8641-A880B39ECA93}"/>
              </a:ext>
            </a:extLst>
          </p:cNvPr>
          <p:cNvSpPr>
            <a:spLocks noGrp="1"/>
          </p:cNvSpPr>
          <p:nvPr>
            <p:ph type="body" sz="quarter" idx="11"/>
          </p:nvPr>
        </p:nvSpPr>
        <p:spPr>
          <a:xfrm>
            <a:off x="4630617" y="3356202"/>
            <a:ext cx="3972780" cy="821212"/>
          </a:xfrm>
        </p:spPr>
        <p:txBody>
          <a:bodyPr anchor="t">
            <a:normAutofit/>
          </a:bodyPr>
          <a:lstStyle>
            <a:lvl1pPr marL="0" indent="0">
              <a:lnSpc>
                <a:spcPct val="100000"/>
              </a:lnSpc>
              <a:spcBef>
                <a:spcPts val="225"/>
              </a:spcBef>
              <a:buNone/>
              <a:defRPr sz="1400">
                <a:solidFill>
                  <a:schemeClr val="bg1"/>
                </a:solidFill>
              </a:defRPr>
            </a:lvl1pPr>
            <a:lvl2pPr marL="342900" indent="0">
              <a:buNone/>
              <a:defRPr sz="1050"/>
            </a:lvl2pPr>
            <a:lvl3pPr>
              <a:defRPr sz="1050"/>
            </a:lvl3pPr>
            <a:lvl4pPr>
              <a:defRPr sz="1050"/>
            </a:lvl4pPr>
            <a:lvl5pPr>
              <a:defRPr sz="1050"/>
            </a:lvl5pPr>
          </a:lstStyle>
          <a:p>
            <a:pPr lvl="0"/>
            <a:r>
              <a:rPr lang="en-US" dirty="0"/>
              <a:t>Click to edit Master text styles</a:t>
            </a:r>
          </a:p>
        </p:txBody>
      </p:sp>
      <p:sp>
        <p:nvSpPr>
          <p:cNvPr id="10" name="Text Placeholder 4">
            <a:extLst>
              <a:ext uri="{FF2B5EF4-FFF2-40B4-BE49-F238E27FC236}">
                <a16:creationId xmlns:a16="http://schemas.microsoft.com/office/drawing/2014/main" id="{04BD558C-ED5F-4970-A11F-6ADAA6E014AC}"/>
              </a:ext>
            </a:extLst>
          </p:cNvPr>
          <p:cNvSpPr>
            <a:spLocks noGrp="1"/>
          </p:cNvSpPr>
          <p:nvPr>
            <p:ph type="body" sz="quarter" idx="13"/>
          </p:nvPr>
        </p:nvSpPr>
        <p:spPr>
          <a:xfrm>
            <a:off x="1352792" y="3675336"/>
            <a:ext cx="3154680" cy="471082"/>
          </a:xfrm>
        </p:spPr>
        <p:txBody>
          <a:bodyPr anchor="t">
            <a:normAutofit/>
          </a:bodyPr>
          <a:lstStyle>
            <a:lvl1pPr marL="0" indent="0" algn="r">
              <a:lnSpc>
                <a:spcPct val="100000"/>
              </a:lnSpc>
              <a:spcBef>
                <a:spcPts val="0"/>
              </a:spcBef>
              <a:buNone/>
              <a:defRPr sz="1200" i="1">
                <a:solidFill>
                  <a:schemeClr val="bg1"/>
                </a:solidFill>
              </a:defRPr>
            </a:lvl1pPr>
            <a:lvl2pPr>
              <a:defRPr sz="1050"/>
            </a:lvl2pPr>
            <a:lvl3pPr>
              <a:defRPr sz="1050"/>
            </a:lvl3pPr>
            <a:lvl4pPr>
              <a:defRPr sz="1050"/>
            </a:lvl4pPr>
            <a:lvl5pPr>
              <a:defRPr sz="1050"/>
            </a:lvl5pPr>
          </a:lstStyle>
          <a:p>
            <a:pPr lvl="0"/>
            <a:r>
              <a:rPr lang="en-US" dirty="0"/>
              <a:t>Click to edit Master text styles</a:t>
            </a:r>
          </a:p>
        </p:txBody>
      </p:sp>
      <p:sp>
        <p:nvSpPr>
          <p:cNvPr id="18" name="Text Placeholder 4">
            <a:extLst>
              <a:ext uri="{FF2B5EF4-FFF2-40B4-BE49-F238E27FC236}">
                <a16:creationId xmlns:a16="http://schemas.microsoft.com/office/drawing/2014/main" id="{259EBE23-F0B8-40C4-885A-FE961E8237C7}"/>
              </a:ext>
            </a:extLst>
          </p:cNvPr>
          <p:cNvSpPr>
            <a:spLocks noGrp="1"/>
          </p:cNvSpPr>
          <p:nvPr>
            <p:ph type="body" sz="quarter" idx="15"/>
          </p:nvPr>
        </p:nvSpPr>
        <p:spPr>
          <a:xfrm>
            <a:off x="2994660" y="4959427"/>
            <a:ext cx="3154680" cy="640080"/>
          </a:xfrm>
        </p:spPr>
        <p:txBody>
          <a:bodyPr anchor="ctr">
            <a:normAutofit/>
          </a:bodyPr>
          <a:lstStyle>
            <a:lvl1pPr marL="0" indent="0" algn="ctr">
              <a:buNone/>
              <a:defRPr sz="1400" b="0">
                <a:solidFill>
                  <a:schemeClr val="bg1"/>
                </a:solidFill>
              </a:defRPr>
            </a:lvl1pPr>
            <a:lvl2pPr>
              <a:defRPr sz="1050"/>
            </a:lvl2pPr>
            <a:lvl3pPr>
              <a:defRPr sz="1050"/>
            </a:lvl3pPr>
            <a:lvl4pPr>
              <a:defRPr sz="1050"/>
            </a:lvl4pPr>
            <a:lvl5pPr>
              <a:defRPr sz="1050"/>
            </a:lvl5pPr>
          </a:lstStyle>
          <a:p>
            <a:pPr lvl="0"/>
            <a:r>
              <a:rPr lang="en-US" dirty="0"/>
              <a:t>Click to edit Master text styles</a:t>
            </a:r>
          </a:p>
        </p:txBody>
      </p:sp>
    </p:spTree>
    <p:extLst>
      <p:ext uri="{BB962C8B-B14F-4D97-AF65-F5344CB8AC3E}">
        <p14:creationId xmlns:p14="http://schemas.microsoft.com/office/powerpoint/2010/main" val="21722526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0" y="908214"/>
            <a:ext cx="2535937" cy="2428875"/>
          </a:xfrm>
          <a:prstGeom prst="rect">
            <a:avLst/>
          </a:prstGeom>
        </p:spPr>
        <p:txBody>
          <a:bodyPr anchor="t">
            <a:normAutofit/>
          </a:bodyPr>
          <a:lstStyle>
            <a:lvl1pPr algn="l">
              <a:defRPr sz="3600"/>
            </a:lvl1pPr>
          </a:lstStyle>
          <a:p>
            <a:r>
              <a:rPr lang="en-US"/>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4"/>
            <a:ext cx="2523744" cy="2428875"/>
          </a:xfrm>
        </p:spPr>
        <p:txBody>
          <a:bodyPr/>
          <a:lstStyle/>
          <a:p>
            <a:endParaRPr lang="en-US"/>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1"/>
            <a:ext cx="2523744" cy="2428875"/>
          </a:xfrm>
        </p:spPr>
        <p:txBody>
          <a:bodyPr/>
          <a:lstStyle/>
          <a:p>
            <a:endParaRPr lang="en-US"/>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4"/>
            <a:ext cx="2523744" cy="2428875"/>
          </a:xfrm>
        </p:spPr>
        <p:txBody>
          <a:bodyPr/>
          <a:lstStyle/>
          <a:p>
            <a:endParaRPr lang="en-US"/>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1"/>
            <a:ext cx="2523744" cy="2428875"/>
          </a:xfrm>
        </p:spPr>
        <p:txBody>
          <a:bodyPr/>
          <a:lstStyle/>
          <a:p>
            <a:endParaRPr lang="en-US"/>
          </a:p>
        </p:txBody>
      </p:sp>
      <p:sp>
        <p:nvSpPr>
          <p:cNvPr id="9" name="Picture Placeholder 2">
            <a:extLst>
              <a:ext uri="{FF2B5EF4-FFF2-40B4-BE49-F238E27FC236}">
                <a16:creationId xmlns:a16="http://schemas.microsoft.com/office/drawing/2014/main" id="{524F8709-F72F-49EA-B407-C95F183C2938}"/>
              </a:ext>
            </a:extLst>
          </p:cNvPr>
          <p:cNvSpPr>
            <a:spLocks noGrp="1"/>
          </p:cNvSpPr>
          <p:nvPr>
            <p:ph type="pic" sz="quarter" idx="27"/>
          </p:nvPr>
        </p:nvSpPr>
        <p:spPr>
          <a:xfrm>
            <a:off x="635508" y="3514730"/>
            <a:ext cx="2523744" cy="2428875"/>
          </a:xfrm>
        </p:spPr>
        <p:txBody>
          <a:bodyPr/>
          <a:lstStyle/>
          <a:p>
            <a:endParaRPr lang="en-US"/>
          </a:p>
        </p:txBody>
      </p:sp>
    </p:spTree>
    <p:extLst>
      <p:ext uri="{BB962C8B-B14F-4D97-AF65-F5344CB8AC3E}">
        <p14:creationId xmlns:p14="http://schemas.microsoft.com/office/powerpoint/2010/main" val="7211741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73761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77743" y="1825625"/>
            <a:ext cx="3737609"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6C0E3849-3DA0-4821-AA99-0286C7BDEB93}"/>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1258062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hree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1819280"/>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1819279"/>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1819279"/>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11696835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6" y="548644"/>
            <a:ext cx="6677404" cy="2562223"/>
          </a:xfrm>
          <a:prstGeom prst="rect">
            <a:avLst/>
          </a:prstGeom>
        </p:spPr>
        <p:txBody>
          <a:bodyPr anchor="b">
            <a:normAutofit/>
          </a:bodyPr>
          <a:lstStyle>
            <a:lvl1pPr algn="l">
              <a:defRPr sz="4400" b="1"/>
            </a:lvl1pPr>
          </a:lstStyle>
          <a:p>
            <a:r>
              <a:rPr lang="en-US" dirty="0"/>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658367" y="3771897"/>
            <a:ext cx="6673973"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7621444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4" y="548644"/>
            <a:ext cx="6677406" cy="2562223"/>
          </a:xfrm>
          <a:prstGeom prst="rect">
            <a:avLst/>
          </a:prstGeom>
        </p:spPr>
        <p:txBody>
          <a:bodyPr anchor="b">
            <a:normAutofit/>
          </a:bodyPr>
          <a:lstStyle>
            <a:lvl1pPr algn="l">
              <a:defRPr sz="4400" b="1"/>
            </a:lvl1pPr>
          </a:lstStyle>
          <a:p>
            <a:r>
              <a:rPr lang="en-US" dirty="0"/>
              <a:t>Click to edit Master title style</a:t>
            </a:r>
          </a:p>
        </p:txBody>
      </p:sp>
      <p:sp>
        <p:nvSpPr>
          <p:cNvPr id="13" name="Text Placeholder 8">
            <a:extLst>
              <a:ext uri="{FF2B5EF4-FFF2-40B4-BE49-F238E27FC236}">
                <a16:creationId xmlns:a16="http://schemas.microsoft.com/office/drawing/2014/main" id="{9FC91C51-1199-4633-BE5C-13C6AA50A544}"/>
              </a:ext>
            </a:extLst>
          </p:cNvPr>
          <p:cNvSpPr>
            <a:spLocks noGrp="1"/>
          </p:cNvSpPr>
          <p:nvPr>
            <p:ph type="body" sz="quarter" idx="17"/>
          </p:nvPr>
        </p:nvSpPr>
        <p:spPr>
          <a:xfrm>
            <a:off x="1364099" y="3941834"/>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4" name="Text Placeholder 8">
            <a:extLst>
              <a:ext uri="{FF2B5EF4-FFF2-40B4-BE49-F238E27FC236}">
                <a16:creationId xmlns:a16="http://schemas.microsoft.com/office/drawing/2014/main" id="{CB8D944A-D85D-4A83-B1CD-7982FAC8D3E7}"/>
              </a:ext>
            </a:extLst>
          </p:cNvPr>
          <p:cNvSpPr>
            <a:spLocks noGrp="1"/>
          </p:cNvSpPr>
          <p:nvPr>
            <p:ph type="body" sz="quarter" idx="18"/>
          </p:nvPr>
        </p:nvSpPr>
        <p:spPr>
          <a:xfrm>
            <a:off x="1364099" y="5232562"/>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7" name="Text Placeholder 8">
            <a:extLst>
              <a:ext uri="{FF2B5EF4-FFF2-40B4-BE49-F238E27FC236}">
                <a16:creationId xmlns:a16="http://schemas.microsoft.com/office/drawing/2014/main" id="{326DA353-2F37-4F19-816E-CF7C9540C14D}"/>
              </a:ext>
            </a:extLst>
          </p:cNvPr>
          <p:cNvSpPr>
            <a:spLocks noGrp="1"/>
          </p:cNvSpPr>
          <p:nvPr>
            <p:ph type="body" sz="quarter" idx="19"/>
          </p:nvPr>
        </p:nvSpPr>
        <p:spPr>
          <a:xfrm>
            <a:off x="5271707" y="3944572"/>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8" name="Text Placeholder 8">
            <a:extLst>
              <a:ext uri="{FF2B5EF4-FFF2-40B4-BE49-F238E27FC236}">
                <a16:creationId xmlns:a16="http://schemas.microsoft.com/office/drawing/2014/main" id="{0163657A-AF7A-4283-88D4-6E5EC931522C}"/>
              </a:ext>
            </a:extLst>
          </p:cNvPr>
          <p:cNvSpPr>
            <a:spLocks noGrp="1"/>
          </p:cNvSpPr>
          <p:nvPr>
            <p:ph type="body" sz="quarter" idx="20"/>
          </p:nvPr>
        </p:nvSpPr>
        <p:spPr>
          <a:xfrm>
            <a:off x="5271707" y="5235301"/>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9" name="Picture Placeholder 5" title="Decorative">
            <a:extLst>
              <a:ext uri="{FF2B5EF4-FFF2-40B4-BE49-F238E27FC236}">
                <a16:creationId xmlns:a16="http://schemas.microsoft.com/office/drawing/2014/main" id="{45C5A78E-C397-40E0-B472-409205B22CD4}"/>
              </a:ext>
            </a:extLst>
          </p:cNvPr>
          <p:cNvSpPr>
            <a:spLocks noGrp="1"/>
          </p:cNvSpPr>
          <p:nvPr>
            <p:ph type="pic" sz="quarter" idx="13"/>
          </p:nvPr>
        </p:nvSpPr>
        <p:spPr>
          <a:xfrm>
            <a:off x="637795" y="3869176"/>
            <a:ext cx="663926" cy="885235"/>
          </a:xfrm>
          <a:prstGeom prst="ellipse">
            <a:avLst/>
          </a:prstGeom>
          <a:solidFill>
            <a:schemeClr val="bg1"/>
          </a:solidFill>
          <a:ln w="19050">
            <a:noFill/>
          </a:ln>
        </p:spPr>
        <p:txBody>
          <a:bodyPr>
            <a:normAutofit/>
          </a:bodyPr>
          <a:lstStyle>
            <a:lvl1pPr>
              <a:defRPr sz="600"/>
            </a:lvl1pPr>
          </a:lstStyle>
          <a:p>
            <a:r>
              <a:rPr lang="en-US" noProof="0"/>
              <a:t>Click icon to add picture</a:t>
            </a:r>
            <a:endParaRPr lang="en-US" noProof="0" dirty="0"/>
          </a:p>
        </p:txBody>
      </p:sp>
      <p:sp>
        <p:nvSpPr>
          <p:cNvPr id="20" name="Picture Placeholder 5" title="Decorative">
            <a:extLst>
              <a:ext uri="{FF2B5EF4-FFF2-40B4-BE49-F238E27FC236}">
                <a16:creationId xmlns:a16="http://schemas.microsoft.com/office/drawing/2014/main" id="{90198A63-1442-465B-A8C6-38FBEFFC4DF0}"/>
              </a:ext>
            </a:extLst>
          </p:cNvPr>
          <p:cNvSpPr>
            <a:spLocks noGrp="1"/>
          </p:cNvSpPr>
          <p:nvPr>
            <p:ph type="pic" sz="quarter" idx="14"/>
          </p:nvPr>
        </p:nvSpPr>
        <p:spPr>
          <a:xfrm>
            <a:off x="637795"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
        <p:nvSpPr>
          <p:cNvPr id="21" name="Picture Placeholder 5" title="Decorative">
            <a:extLst>
              <a:ext uri="{FF2B5EF4-FFF2-40B4-BE49-F238E27FC236}">
                <a16:creationId xmlns:a16="http://schemas.microsoft.com/office/drawing/2014/main" id="{A378ABA1-D254-4E3B-B0E0-A68CF4CC137F}"/>
              </a:ext>
            </a:extLst>
          </p:cNvPr>
          <p:cNvSpPr>
            <a:spLocks noGrp="1"/>
          </p:cNvSpPr>
          <p:nvPr>
            <p:ph type="pic" sz="quarter" idx="15"/>
          </p:nvPr>
        </p:nvSpPr>
        <p:spPr>
          <a:xfrm>
            <a:off x="4545403" y="3869176"/>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dirty="0"/>
              <a:t>Click icon to add picture</a:t>
            </a:r>
          </a:p>
        </p:txBody>
      </p:sp>
      <p:sp>
        <p:nvSpPr>
          <p:cNvPr id="22" name="Picture Placeholder 5" title="Decorative">
            <a:extLst>
              <a:ext uri="{FF2B5EF4-FFF2-40B4-BE49-F238E27FC236}">
                <a16:creationId xmlns:a16="http://schemas.microsoft.com/office/drawing/2014/main" id="{494524CE-FE06-4E72-B4B2-F4B0C1659AE9}"/>
              </a:ext>
            </a:extLst>
          </p:cNvPr>
          <p:cNvSpPr>
            <a:spLocks noGrp="1"/>
          </p:cNvSpPr>
          <p:nvPr>
            <p:ph type="pic" sz="quarter" idx="16"/>
          </p:nvPr>
        </p:nvSpPr>
        <p:spPr>
          <a:xfrm>
            <a:off x="4545403"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Tree>
    <p:extLst>
      <p:ext uri="{BB962C8B-B14F-4D97-AF65-F5344CB8AC3E}">
        <p14:creationId xmlns:p14="http://schemas.microsoft.com/office/powerpoint/2010/main" val="39725676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532295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7796" y="548644"/>
            <a:ext cx="6668007" cy="2562223"/>
          </a:xfrm>
          <a:prstGeom prst="rect">
            <a:avLst/>
          </a:prstGeom>
        </p:spPr>
        <p:txBody>
          <a:bodyPr anchor="b">
            <a:normAutofit/>
          </a:bodyPr>
          <a:lstStyle>
            <a:lvl1pPr algn="l">
              <a:defRPr sz="4400" b="1"/>
            </a:lvl1pPr>
          </a:lstStyle>
          <a:p>
            <a:r>
              <a:rPr lang="en-US" dirty="0"/>
              <a:t>Click to edit Master title style</a:t>
            </a:r>
          </a:p>
        </p:txBody>
      </p:sp>
      <p:sp>
        <p:nvSpPr>
          <p:cNvPr id="3" name="Text Placeholder 2"/>
          <p:cNvSpPr>
            <a:spLocks noGrp="1"/>
          </p:cNvSpPr>
          <p:nvPr>
            <p:ph type="body" idx="1"/>
          </p:nvPr>
        </p:nvSpPr>
        <p:spPr>
          <a:xfrm>
            <a:off x="658367" y="3771897"/>
            <a:ext cx="6664581"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729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73761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77743" y="1825625"/>
            <a:ext cx="3737609"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6C0E3849-3DA0-4821-AA99-0286C7BDEB93}"/>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0365265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6BA8EFCF-0251-4014-9D85-6625151EAC02}"/>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2451084840"/>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C9414F0-F951-4741-BDC8-B8A0AEC8B640}"/>
              </a:ext>
            </a:extLst>
          </p:cNvPr>
          <p:cNvSpPr>
            <a:spLocks noGrp="1"/>
          </p:cNvSpPr>
          <p:nvPr>
            <p:ph sz="quarter" idx="17"/>
          </p:nvPr>
        </p:nvSpPr>
        <p:spPr>
          <a:xfrm>
            <a:off x="635509" y="3218847"/>
            <a:ext cx="3789332" cy="2286000"/>
          </a:xfrm>
        </p:spPr>
        <p:txBody>
          <a:bodyPr/>
          <a:lstStyle>
            <a:lvl1pPr>
              <a:defRPr sz="1350"/>
            </a:lvl1pPr>
            <a:lvl2pPr>
              <a:defRPr sz="1200"/>
            </a:lvl2pPr>
            <a:lvl3pPr>
              <a:defRPr sz="1050"/>
            </a:lvl3pPr>
            <a:lvl4pPr>
              <a:defRPr sz="900"/>
            </a:lvl4pPr>
            <a:lvl5pPr>
              <a:defRPr sz="7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2">
            <a:extLst>
              <a:ext uri="{FF2B5EF4-FFF2-40B4-BE49-F238E27FC236}">
                <a16:creationId xmlns:a16="http://schemas.microsoft.com/office/drawing/2014/main" id="{5995554A-6C8D-4F00-9BCD-F8F600EF3D27}"/>
              </a:ext>
            </a:extLst>
          </p:cNvPr>
          <p:cNvSpPr>
            <a:spLocks noGrp="1"/>
          </p:cNvSpPr>
          <p:nvPr>
            <p:ph sz="quarter" idx="18"/>
          </p:nvPr>
        </p:nvSpPr>
        <p:spPr>
          <a:xfrm>
            <a:off x="4719641" y="3218847"/>
            <a:ext cx="3788853" cy="2286000"/>
          </a:xfrm>
        </p:spPr>
        <p:txBody>
          <a:bodyPr/>
          <a:lstStyle>
            <a:lvl1pPr>
              <a:defRPr sz="1350"/>
            </a:lvl1pPr>
            <a:lvl2pPr>
              <a:defRPr sz="1200"/>
            </a:lvl2pPr>
            <a:lvl3pPr>
              <a:defRPr sz="1050"/>
            </a:lvl3pPr>
            <a:lvl4pPr>
              <a:defRPr sz="900"/>
            </a:lvl4pPr>
            <a:lvl5pPr>
              <a:defRPr sz="750"/>
            </a:lvl5pPr>
          </a:lstStyle>
          <a:p>
            <a:pPr lvl="0"/>
            <a:r>
              <a:rPr lang="en-US" dirty="0"/>
              <a:t>Click</a:t>
            </a:r>
          </a:p>
          <a:p>
            <a:pPr lvl="0"/>
            <a:r>
              <a:rPr lang="en-US" dirty="0"/>
              <a: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a:extLst>
              <a:ext uri="{FF2B5EF4-FFF2-40B4-BE49-F238E27FC236}">
                <a16:creationId xmlns:a16="http://schemas.microsoft.com/office/drawing/2014/main" id="{9FAD79E3-808B-4CBF-8A76-617066D96C03}"/>
              </a:ext>
            </a:extLst>
          </p:cNvPr>
          <p:cNvSpPr>
            <a:spLocks noGrp="1"/>
          </p:cNvSpPr>
          <p:nvPr>
            <p:ph type="body" sz="quarter" idx="23"/>
          </p:nvPr>
        </p:nvSpPr>
        <p:spPr>
          <a:xfrm>
            <a:off x="635509" y="1818072"/>
            <a:ext cx="3789332"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21" name="Text Placeholder 19">
            <a:extLst>
              <a:ext uri="{FF2B5EF4-FFF2-40B4-BE49-F238E27FC236}">
                <a16:creationId xmlns:a16="http://schemas.microsoft.com/office/drawing/2014/main" id="{DFEEACD6-5E0A-47AE-B52F-F1A6AF814022}"/>
              </a:ext>
            </a:extLst>
          </p:cNvPr>
          <p:cNvSpPr>
            <a:spLocks noGrp="1"/>
          </p:cNvSpPr>
          <p:nvPr>
            <p:ph type="body" sz="quarter" idx="24"/>
          </p:nvPr>
        </p:nvSpPr>
        <p:spPr>
          <a:xfrm>
            <a:off x="4719162" y="1818072"/>
            <a:ext cx="3789330"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16" name="Title 1">
            <a:extLst>
              <a:ext uri="{FF2B5EF4-FFF2-40B4-BE49-F238E27FC236}">
                <a16:creationId xmlns:a16="http://schemas.microsoft.com/office/drawing/2014/main" id="{E92FBF04-0773-4AB1-9DF2-1992C00C40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3372658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20537570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3218848"/>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9">
            <a:extLst>
              <a:ext uri="{FF2B5EF4-FFF2-40B4-BE49-F238E27FC236}">
                <a16:creationId xmlns:a16="http://schemas.microsoft.com/office/drawing/2014/main" id="{5867E65C-747A-47D4-9DCF-E418381CD51B}"/>
              </a:ext>
            </a:extLst>
          </p:cNvPr>
          <p:cNvSpPr>
            <a:spLocks noGrp="1"/>
          </p:cNvSpPr>
          <p:nvPr>
            <p:ph type="body" sz="quarter" idx="23"/>
          </p:nvPr>
        </p:nvSpPr>
        <p:spPr>
          <a:xfrm>
            <a:off x="642366"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D739209B-83D6-458D-9336-F963AF3A990A}"/>
              </a:ext>
            </a:extLst>
          </p:cNvPr>
          <p:cNvSpPr>
            <a:spLocks noGrp="1"/>
          </p:cNvSpPr>
          <p:nvPr>
            <p:ph type="body" sz="quarter" idx="24"/>
          </p:nvPr>
        </p:nvSpPr>
        <p:spPr>
          <a:xfrm>
            <a:off x="6038755"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
        <p:nvSpPr>
          <p:cNvPr id="14" name="Text Placeholder 19">
            <a:extLst>
              <a:ext uri="{FF2B5EF4-FFF2-40B4-BE49-F238E27FC236}">
                <a16:creationId xmlns:a16="http://schemas.microsoft.com/office/drawing/2014/main" id="{83EAE61E-E1C2-4882-91C9-5D815A6276FC}"/>
              </a:ext>
            </a:extLst>
          </p:cNvPr>
          <p:cNvSpPr>
            <a:spLocks noGrp="1"/>
          </p:cNvSpPr>
          <p:nvPr>
            <p:ph type="body" sz="quarter" idx="25"/>
          </p:nvPr>
        </p:nvSpPr>
        <p:spPr>
          <a:xfrm>
            <a:off x="3340561"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Tree>
    <p:extLst>
      <p:ext uri="{BB962C8B-B14F-4D97-AF65-F5344CB8AC3E}">
        <p14:creationId xmlns:p14="http://schemas.microsoft.com/office/powerpoint/2010/main" val="39850186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9B1548-0D1B-4118-B46F-9AC7DC68A40F}"/>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16173132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15898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129"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89892"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46F3701E-33F6-411F-8E6E-F6654E545D43}"/>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36028534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B8CAA7-BC28-474E-B01B-C904EB17E36E}"/>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
        <p:nvSpPr>
          <p:cNvPr id="5" name="Picture Placeholder 2">
            <a:extLst>
              <a:ext uri="{FF2B5EF4-FFF2-40B4-BE49-F238E27FC236}">
                <a16:creationId xmlns:a16="http://schemas.microsoft.com/office/drawing/2014/main" id="{D713A0D8-85D3-4C92-A792-1EED21E21CEC}"/>
              </a:ext>
            </a:extLst>
          </p:cNvPr>
          <p:cNvSpPr>
            <a:spLocks noGrp="1"/>
          </p:cNvSpPr>
          <p:nvPr>
            <p:ph type="pic" sz="quarter" idx="23"/>
          </p:nvPr>
        </p:nvSpPr>
        <p:spPr>
          <a:xfrm>
            <a:off x="3310128" y="914399"/>
            <a:ext cx="5198364" cy="5029200"/>
          </a:xfrm>
        </p:spPr>
        <p:txBody>
          <a:bodyPr/>
          <a:lstStyle/>
          <a:p>
            <a:endParaRPr lang="en-US" dirty="0"/>
          </a:p>
        </p:txBody>
      </p:sp>
    </p:spTree>
    <p:extLst>
      <p:ext uri="{BB962C8B-B14F-4D97-AF65-F5344CB8AC3E}">
        <p14:creationId xmlns:p14="http://schemas.microsoft.com/office/powerpoint/2010/main" val="42800618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EF590BC-48B3-424E-A966-F3834F896744}"/>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
        <p:nvSpPr>
          <p:cNvPr id="3" name="Picture Placeholder 2">
            <a:extLst>
              <a:ext uri="{FF2B5EF4-FFF2-40B4-BE49-F238E27FC236}">
                <a16:creationId xmlns:a16="http://schemas.microsoft.com/office/drawing/2014/main" id="{4757B7BE-5992-45D6-A717-64CF265914D9}"/>
              </a:ext>
            </a:extLst>
          </p:cNvPr>
          <p:cNvSpPr>
            <a:spLocks noGrp="1"/>
          </p:cNvSpPr>
          <p:nvPr>
            <p:ph type="pic" sz="quarter" idx="23"/>
          </p:nvPr>
        </p:nvSpPr>
        <p:spPr>
          <a:xfrm>
            <a:off x="3310128" y="914404"/>
            <a:ext cx="2523744" cy="2428875"/>
          </a:xfrm>
        </p:spPr>
        <p:txBody>
          <a:bodyPr/>
          <a:lstStyle/>
          <a:p>
            <a:endParaRPr lang="en-US" dirty="0"/>
          </a:p>
        </p:txBody>
      </p:sp>
      <p:sp>
        <p:nvSpPr>
          <p:cNvPr id="10" name="Picture Placeholder 2">
            <a:extLst>
              <a:ext uri="{FF2B5EF4-FFF2-40B4-BE49-F238E27FC236}">
                <a16:creationId xmlns:a16="http://schemas.microsoft.com/office/drawing/2014/main" id="{06C25227-CAE1-4B07-A365-2A0B7DE740B5}"/>
              </a:ext>
            </a:extLst>
          </p:cNvPr>
          <p:cNvSpPr>
            <a:spLocks noGrp="1"/>
          </p:cNvSpPr>
          <p:nvPr>
            <p:ph type="pic" sz="quarter" idx="24"/>
          </p:nvPr>
        </p:nvSpPr>
        <p:spPr>
          <a:xfrm>
            <a:off x="3310128" y="3514731"/>
            <a:ext cx="2523744" cy="2428875"/>
          </a:xfrm>
        </p:spPr>
        <p:txBody>
          <a:bodyPr/>
          <a:lstStyle/>
          <a:p>
            <a:endParaRPr lang="en-US" dirty="0"/>
          </a:p>
        </p:txBody>
      </p:sp>
      <p:sp>
        <p:nvSpPr>
          <p:cNvPr id="13" name="Picture Placeholder 2">
            <a:extLst>
              <a:ext uri="{FF2B5EF4-FFF2-40B4-BE49-F238E27FC236}">
                <a16:creationId xmlns:a16="http://schemas.microsoft.com/office/drawing/2014/main" id="{BC3BEF09-6FE7-4C7D-AEB6-049278C1E280}"/>
              </a:ext>
            </a:extLst>
          </p:cNvPr>
          <p:cNvSpPr>
            <a:spLocks noGrp="1"/>
          </p:cNvSpPr>
          <p:nvPr>
            <p:ph type="pic" sz="quarter" idx="25"/>
          </p:nvPr>
        </p:nvSpPr>
        <p:spPr>
          <a:xfrm>
            <a:off x="5984748" y="914404"/>
            <a:ext cx="2523744" cy="2428875"/>
          </a:xfrm>
        </p:spPr>
        <p:txBody>
          <a:bodyPr/>
          <a:lstStyle/>
          <a:p>
            <a:endParaRPr lang="en-US" dirty="0"/>
          </a:p>
        </p:txBody>
      </p:sp>
      <p:sp>
        <p:nvSpPr>
          <p:cNvPr id="15" name="Picture Placeholder 2">
            <a:extLst>
              <a:ext uri="{FF2B5EF4-FFF2-40B4-BE49-F238E27FC236}">
                <a16:creationId xmlns:a16="http://schemas.microsoft.com/office/drawing/2014/main" id="{DE358B05-8F4A-4DC6-97EE-C05FBA2FE817}"/>
              </a:ext>
            </a:extLst>
          </p:cNvPr>
          <p:cNvSpPr>
            <a:spLocks noGrp="1"/>
          </p:cNvSpPr>
          <p:nvPr>
            <p:ph type="pic" sz="quarter" idx="26"/>
          </p:nvPr>
        </p:nvSpPr>
        <p:spPr>
          <a:xfrm>
            <a:off x="5984748" y="3514731"/>
            <a:ext cx="2523744" cy="2428875"/>
          </a:xfrm>
        </p:spPr>
        <p:txBody>
          <a:bodyPr/>
          <a:lstStyle/>
          <a:p>
            <a:endParaRPr lang="en-US" dirty="0"/>
          </a:p>
        </p:txBody>
      </p:sp>
    </p:spTree>
    <p:extLst>
      <p:ext uri="{BB962C8B-B14F-4D97-AF65-F5344CB8AC3E}">
        <p14:creationId xmlns:p14="http://schemas.microsoft.com/office/powerpoint/2010/main" val="35216905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and Stacked Content">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642366"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0" y="908214"/>
            <a:ext cx="2535937" cy="2428875"/>
          </a:xfrm>
          <a:prstGeom prst="rect">
            <a:avLst/>
          </a:prstGeom>
        </p:spPr>
        <p:txBody>
          <a:bodyPr anchor="t"/>
          <a:lstStyle>
            <a:lvl1pPr algn="l">
              <a:defRPr/>
            </a:lvl1pPr>
          </a:lstStyle>
          <a:p>
            <a:r>
              <a:rPr lang="en-US" dirty="0"/>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4"/>
            <a:ext cx="2523744" cy="2428875"/>
          </a:xfrm>
        </p:spPr>
        <p:txBody>
          <a:bodyPr/>
          <a:lstStyle/>
          <a:p>
            <a:endParaRPr lang="en-US" dirty="0"/>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1"/>
            <a:ext cx="2523744" cy="2428875"/>
          </a:xfrm>
        </p:spPr>
        <p:txBody>
          <a:bodyPr/>
          <a:lstStyle/>
          <a:p>
            <a:endParaRPr lang="en-US" dirty="0"/>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4"/>
            <a:ext cx="2523744" cy="2428875"/>
          </a:xfrm>
        </p:spPr>
        <p:txBody>
          <a:bodyPr/>
          <a:lstStyle/>
          <a:p>
            <a:endParaRPr lang="en-US" dirty="0"/>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1"/>
            <a:ext cx="2523744" cy="2428875"/>
          </a:xfrm>
        </p:spPr>
        <p:txBody>
          <a:bodyPr/>
          <a:lstStyle/>
          <a:p>
            <a:endParaRPr lang="en-US" dirty="0"/>
          </a:p>
        </p:txBody>
      </p:sp>
    </p:spTree>
    <p:extLst>
      <p:ext uri="{BB962C8B-B14F-4D97-AF65-F5344CB8AC3E}">
        <p14:creationId xmlns:p14="http://schemas.microsoft.com/office/powerpoint/2010/main" val="40439214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itle and Stacked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844"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91322"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3" y="3514731"/>
            <a:ext cx="519822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B348BD-02A1-4A57-B741-F97E6156545F}"/>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33351482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icture, Title and Content">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4"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p:cNvSpPr>
          <p:nvPr>
            <p:ph sz="quarter" idx="22"/>
          </p:nvPr>
        </p:nvSpPr>
        <p:spPr>
          <a:xfrm>
            <a:off x="5991322"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0C60512-C666-4DB3-B4D7-EABD5C1081E3}"/>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dirty="0"/>
              <a:t>Click to edit Master title style</a:t>
            </a:r>
          </a:p>
        </p:txBody>
      </p:sp>
      <p:sp>
        <p:nvSpPr>
          <p:cNvPr id="15" name="Picture Placeholder 8">
            <a:extLst>
              <a:ext uri="{FF2B5EF4-FFF2-40B4-BE49-F238E27FC236}">
                <a16:creationId xmlns:a16="http://schemas.microsoft.com/office/drawing/2014/main" id="{E1174059-3958-44C6-980A-7B376B9DD3EA}"/>
              </a:ext>
            </a:extLst>
          </p:cNvPr>
          <p:cNvSpPr>
            <a:spLocks noGrp="1"/>
          </p:cNvSpPr>
          <p:nvPr>
            <p:ph type="pic" sz="quarter" idx="13"/>
          </p:nvPr>
        </p:nvSpPr>
        <p:spPr>
          <a:xfrm>
            <a:off x="635508" y="908210"/>
            <a:ext cx="7872984" cy="2435064"/>
          </a:xfr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943390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848809" y="2764677"/>
            <a:ext cx="905256" cy="90525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2475319" y="2763293"/>
            <a:ext cx="905256" cy="90525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4119372" y="2810583"/>
            <a:ext cx="905256" cy="9052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5726430" y="2763293"/>
            <a:ext cx="905256" cy="905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7375779" y="2744997"/>
            <a:ext cx="905256" cy="905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dirty="0">
                <a:solidFill>
                  <a:schemeClr val="lt1"/>
                </a:solidFill>
              </a:defRPr>
            </a:lvl1pPr>
          </a:lstStyle>
          <a:p>
            <a:pPr marL="0" lvl="0" algn="ctr"/>
            <a:r>
              <a:rPr lang="en-US"/>
              <a:t>Click icon to add picture</a:t>
            </a:r>
            <a:endParaRPr lang="en-US" dirty="0"/>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797663"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795730"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241401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241401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405307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405307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566470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566470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731748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731748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780957" y="2393357"/>
            <a:ext cx="534430"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315387" y="2393352"/>
            <a:ext cx="162783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2943227" y="2391883"/>
            <a:ext cx="1628775"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4572001" y="2391883"/>
            <a:ext cx="1621136"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6193137" y="2402544"/>
            <a:ext cx="164189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7835034" y="2398796"/>
            <a:ext cx="501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222913" y="228782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2853872" y="229286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4488011" y="2288841"/>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6095767" y="2297879"/>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7756511" y="2290384"/>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31" name="Title 1">
            <a:extLst>
              <a:ext uri="{FF2B5EF4-FFF2-40B4-BE49-F238E27FC236}">
                <a16:creationId xmlns:a16="http://schemas.microsoft.com/office/drawing/2014/main" id="{CE1BE77E-9301-43D2-B133-3F75438164D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734063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36683714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731317"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2793650"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4903763"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7006367"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5218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25886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4698023"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6800627"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5218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25886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4698023"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6800627"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17" name="Title 1">
            <a:extLst>
              <a:ext uri="{FF2B5EF4-FFF2-40B4-BE49-F238E27FC236}">
                <a16:creationId xmlns:a16="http://schemas.microsoft.com/office/drawing/2014/main" id="{0B6C07B7-1A77-4DA1-AC2E-8D69016DDC3A}"/>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3710923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0BDAC-5C0A-FA8D-AD2E-4BE8478D4FC9}"/>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183DBD-F0E9-640C-4EDA-40A861CACC4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E20F2E4-07AD-31EB-7ADE-EEDCB3E87C41}"/>
              </a:ext>
            </a:extLst>
          </p:cNvPr>
          <p:cNvSpPr>
            <a:spLocks noGrp="1"/>
          </p:cNvSpPr>
          <p:nvPr>
            <p:ph type="dt" sz="half" idx="10"/>
          </p:nvPr>
        </p:nvSpPr>
        <p:spPr/>
        <p:txBody>
          <a:bodyPr/>
          <a:lstStyle/>
          <a:p>
            <a:fld id="{03E87F81-A389-4EA3-8939-9FEF8EBFE15C}" type="datetimeFigureOut">
              <a:rPr lang="en-US" smtClean="0"/>
              <a:t>1/13/2025</a:t>
            </a:fld>
            <a:endParaRPr lang="en-US"/>
          </a:p>
        </p:txBody>
      </p:sp>
      <p:sp>
        <p:nvSpPr>
          <p:cNvPr id="5" name="Footer Placeholder 4">
            <a:extLst>
              <a:ext uri="{FF2B5EF4-FFF2-40B4-BE49-F238E27FC236}">
                <a16:creationId xmlns:a16="http://schemas.microsoft.com/office/drawing/2014/main" id="{699335A1-9BD2-19C4-343A-DBC2D4CB7D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F152BB-1EB2-E776-0EA9-339F3FB36C05}"/>
              </a:ext>
            </a:extLst>
          </p:cNvPr>
          <p:cNvSpPr>
            <a:spLocks noGrp="1"/>
          </p:cNvSpPr>
          <p:nvPr>
            <p:ph type="sldNum" sz="quarter" idx="12"/>
          </p:nvPr>
        </p:nvSpPr>
        <p:spPr/>
        <p:txBody>
          <a:bodyPr/>
          <a:lstStyle/>
          <a:p>
            <a:fld id="{AC280C77-2B3E-417F-8400-BDEF9220051B}" type="slidenum">
              <a:rPr lang="en-US" smtClean="0"/>
              <a:t>‹#›</a:t>
            </a:fld>
            <a:endParaRPr lang="en-US"/>
          </a:p>
        </p:txBody>
      </p:sp>
    </p:spTree>
    <p:extLst>
      <p:ext uri="{BB962C8B-B14F-4D97-AF65-F5344CB8AC3E}">
        <p14:creationId xmlns:p14="http://schemas.microsoft.com/office/powerpoint/2010/main" val="31910458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E4BA7-4D5B-A754-4A41-FDBB19B793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EF30D8-1717-FFE1-5B5E-8BCA4193E0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A925B0-C6F1-A6D6-4FA7-6713C182A970}"/>
              </a:ext>
            </a:extLst>
          </p:cNvPr>
          <p:cNvSpPr>
            <a:spLocks noGrp="1"/>
          </p:cNvSpPr>
          <p:nvPr>
            <p:ph type="dt" sz="half" idx="10"/>
          </p:nvPr>
        </p:nvSpPr>
        <p:spPr/>
        <p:txBody>
          <a:bodyPr/>
          <a:lstStyle/>
          <a:p>
            <a:fld id="{03E87F81-A389-4EA3-8939-9FEF8EBFE15C}" type="datetimeFigureOut">
              <a:rPr lang="en-US" smtClean="0"/>
              <a:t>1/13/2025</a:t>
            </a:fld>
            <a:endParaRPr lang="en-US"/>
          </a:p>
        </p:txBody>
      </p:sp>
      <p:sp>
        <p:nvSpPr>
          <p:cNvPr id="5" name="Footer Placeholder 4">
            <a:extLst>
              <a:ext uri="{FF2B5EF4-FFF2-40B4-BE49-F238E27FC236}">
                <a16:creationId xmlns:a16="http://schemas.microsoft.com/office/drawing/2014/main" id="{C5B6D7B5-E90E-2E0D-688F-776DD55BE1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D18178-8102-73B4-DFD1-F7CD61BB7D6F}"/>
              </a:ext>
            </a:extLst>
          </p:cNvPr>
          <p:cNvSpPr>
            <a:spLocks noGrp="1"/>
          </p:cNvSpPr>
          <p:nvPr>
            <p:ph type="sldNum" sz="quarter" idx="12"/>
          </p:nvPr>
        </p:nvSpPr>
        <p:spPr/>
        <p:txBody>
          <a:bodyPr/>
          <a:lstStyle/>
          <a:p>
            <a:fld id="{AC280C77-2B3E-417F-8400-BDEF9220051B}" type="slidenum">
              <a:rPr lang="en-US" smtClean="0"/>
              <a:t>‹#›</a:t>
            </a:fld>
            <a:endParaRPr lang="en-US"/>
          </a:p>
        </p:txBody>
      </p:sp>
    </p:spTree>
    <p:extLst>
      <p:ext uri="{BB962C8B-B14F-4D97-AF65-F5344CB8AC3E}">
        <p14:creationId xmlns:p14="http://schemas.microsoft.com/office/powerpoint/2010/main" val="26993089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CA7A3-06C3-7081-15E3-D5D076D45DEF}"/>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5A74545-2640-4AE2-FE5F-A4508E9E4FB7}"/>
              </a:ext>
            </a:extLst>
          </p:cNvPr>
          <p:cNvSpPr>
            <a:spLocks noGrp="1"/>
          </p:cNvSpPr>
          <p:nvPr>
            <p:ph type="body" idx="1"/>
          </p:nvPr>
        </p:nvSpPr>
        <p:spPr>
          <a:xfrm>
            <a:off x="623888" y="4589463"/>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94B58C-6CFB-8EF4-E8A4-3DD913564B8E}"/>
              </a:ext>
            </a:extLst>
          </p:cNvPr>
          <p:cNvSpPr>
            <a:spLocks noGrp="1"/>
          </p:cNvSpPr>
          <p:nvPr>
            <p:ph type="dt" sz="half" idx="10"/>
          </p:nvPr>
        </p:nvSpPr>
        <p:spPr/>
        <p:txBody>
          <a:bodyPr/>
          <a:lstStyle/>
          <a:p>
            <a:fld id="{03E87F81-A389-4EA3-8939-9FEF8EBFE15C}" type="datetimeFigureOut">
              <a:rPr lang="en-US" smtClean="0"/>
              <a:t>1/13/2025</a:t>
            </a:fld>
            <a:endParaRPr lang="en-US"/>
          </a:p>
        </p:txBody>
      </p:sp>
      <p:sp>
        <p:nvSpPr>
          <p:cNvPr id="5" name="Footer Placeholder 4">
            <a:extLst>
              <a:ext uri="{FF2B5EF4-FFF2-40B4-BE49-F238E27FC236}">
                <a16:creationId xmlns:a16="http://schemas.microsoft.com/office/drawing/2014/main" id="{E00829C6-9128-6D59-633C-704099A380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8A1C0-F5A2-8656-E8AF-456FAEEF9399}"/>
              </a:ext>
            </a:extLst>
          </p:cNvPr>
          <p:cNvSpPr>
            <a:spLocks noGrp="1"/>
          </p:cNvSpPr>
          <p:nvPr>
            <p:ph type="sldNum" sz="quarter" idx="12"/>
          </p:nvPr>
        </p:nvSpPr>
        <p:spPr/>
        <p:txBody>
          <a:bodyPr/>
          <a:lstStyle/>
          <a:p>
            <a:fld id="{AC280C77-2B3E-417F-8400-BDEF9220051B}" type="slidenum">
              <a:rPr lang="en-US" smtClean="0"/>
              <a:t>‹#›</a:t>
            </a:fld>
            <a:endParaRPr lang="en-US"/>
          </a:p>
        </p:txBody>
      </p:sp>
    </p:spTree>
    <p:extLst>
      <p:ext uri="{BB962C8B-B14F-4D97-AF65-F5344CB8AC3E}">
        <p14:creationId xmlns:p14="http://schemas.microsoft.com/office/powerpoint/2010/main" val="24539254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97711-F571-9656-A452-E8846DF8BD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CDD1E3-6D38-9402-9E9D-722BD14C0BB2}"/>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F71897-4DD4-8D92-A292-09245D76D84A}"/>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DB669D4-87C7-7850-23D0-710174305EB9}"/>
              </a:ext>
            </a:extLst>
          </p:cNvPr>
          <p:cNvSpPr>
            <a:spLocks noGrp="1"/>
          </p:cNvSpPr>
          <p:nvPr>
            <p:ph type="dt" sz="half" idx="10"/>
          </p:nvPr>
        </p:nvSpPr>
        <p:spPr/>
        <p:txBody>
          <a:bodyPr/>
          <a:lstStyle/>
          <a:p>
            <a:fld id="{03E87F81-A389-4EA3-8939-9FEF8EBFE15C}" type="datetimeFigureOut">
              <a:rPr lang="en-US" smtClean="0"/>
              <a:t>1/13/2025</a:t>
            </a:fld>
            <a:endParaRPr lang="en-US"/>
          </a:p>
        </p:txBody>
      </p:sp>
      <p:sp>
        <p:nvSpPr>
          <p:cNvPr id="6" name="Footer Placeholder 5">
            <a:extLst>
              <a:ext uri="{FF2B5EF4-FFF2-40B4-BE49-F238E27FC236}">
                <a16:creationId xmlns:a16="http://schemas.microsoft.com/office/drawing/2014/main" id="{125DDF26-8687-14FE-F066-42E13139EE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806FD5-8D6E-84E1-A66C-D8585EDC5865}"/>
              </a:ext>
            </a:extLst>
          </p:cNvPr>
          <p:cNvSpPr>
            <a:spLocks noGrp="1"/>
          </p:cNvSpPr>
          <p:nvPr>
            <p:ph type="sldNum" sz="quarter" idx="12"/>
          </p:nvPr>
        </p:nvSpPr>
        <p:spPr/>
        <p:txBody>
          <a:bodyPr/>
          <a:lstStyle/>
          <a:p>
            <a:fld id="{AC280C77-2B3E-417F-8400-BDEF9220051B}" type="slidenum">
              <a:rPr lang="en-US" smtClean="0"/>
              <a:t>‹#›</a:t>
            </a:fld>
            <a:endParaRPr lang="en-US"/>
          </a:p>
        </p:txBody>
      </p:sp>
    </p:spTree>
    <p:extLst>
      <p:ext uri="{BB962C8B-B14F-4D97-AF65-F5344CB8AC3E}">
        <p14:creationId xmlns:p14="http://schemas.microsoft.com/office/powerpoint/2010/main" val="26139685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F4ED4-1737-0D7A-66C2-51EDC3C1527C}"/>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D65E45-EAA8-9518-248F-5A684178AD2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4D5FE6-8E87-E6EB-AB54-EE85D0C07204}"/>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6C2A7E8-0F3D-9CA6-67A1-E53F4A37536B}"/>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214AC8-6C03-F73D-5962-2B24756FE905}"/>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33B6FD-F300-611E-B2FF-E275FE618D82}"/>
              </a:ext>
            </a:extLst>
          </p:cNvPr>
          <p:cNvSpPr>
            <a:spLocks noGrp="1"/>
          </p:cNvSpPr>
          <p:nvPr>
            <p:ph type="dt" sz="half" idx="10"/>
          </p:nvPr>
        </p:nvSpPr>
        <p:spPr/>
        <p:txBody>
          <a:bodyPr/>
          <a:lstStyle/>
          <a:p>
            <a:fld id="{03E87F81-A389-4EA3-8939-9FEF8EBFE15C}" type="datetimeFigureOut">
              <a:rPr lang="en-US" smtClean="0"/>
              <a:t>1/13/2025</a:t>
            </a:fld>
            <a:endParaRPr lang="en-US"/>
          </a:p>
        </p:txBody>
      </p:sp>
      <p:sp>
        <p:nvSpPr>
          <p:cNvPr id="8" name="Footer Placeholder 7">
            <a:extLst>
              <a:ext uri="{FF2B5EF4-FFF2-40B4-BE49-F238E27FC236}">
                <a16:creationId xmlns:a16="http://schemas.microsoft.com/office/drawing/2014/main" id="{C1222B1A-983D-0AB3-C26F-4F1ECC3676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0BBC1F-64DF-FDD7-8D33-0BC7C901EF9B}"/>
              </a:ext>
            </a:extLst>
          </p:cNvPr>
          <p:cNvSpPr>
            <a:spLocks noGrp="1"/>
          </p:cNvSpPr>
          <p:nvPr>
            <p:ph type="sldNum" sz="quarter" idx="12"/>
          </p:nvPr>
        </p:nvSpPr>
        <p:spPr/>
        <p:txBody>
          <a:bodyPr/>
          <a:lstStyle/>
          <a:p>
            <a:fld id="{AC280C77-2B3E-417F-8400-BDEF9220051B}" type="slidenum">
              <a:rPr lang="en-US" smtClean="0"/>
              <a:t>‹#›</a:t>
            </a:fld>
            <a:endParaRPr lang="en-US"/>
          </a:p>
        </p:txBody>
      </p:sp>
    </p:spTree>
    <p:extLst>
      <p:ext uri="{BB962C8B-B14F-4D97-AF65-F5344CB8AC3E}">
        <p14:creationId xmlns:p14="http://schemas.microsoft.com/office/powerpoint/2010/main" val="37690060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84C23-4740-52E3-7F5F-8C936FE9D4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5EEC97-758F-795F-EB14-5B658C0AB05A}"/>
              </a:ext>
            </a:extLst>
          </p:cNvPr>
          <p:cNvSpPr>
            <a:spLocks noGrp="1"/>
          </p:cNvSpPr>
          <p:nvPr>
            <p:ph type="dt" sz="half" idx="10"/>
          </p:nvPr>
        </p:nvSpPr>
        <p:spPr/>
        <p:txBody>
          <a:bodyPr/>
          <a:lstStyle/>
          <a:p>
            <a:fld id="{03E87F81-A389-4EA3-8939-9FEF8EBFE15C}" type="datetimeFigureOut">
              <a:rPr lang="en-US" smtClean="0"/>
              <a:t>1/13/2025</a:t>
            </a:fld>
            <a:endParaRPr lang="en-US"/>
          </a:p>
        </p:txBody>
      </p:sp>
      <p:sp>
        <p:nvSpPr>
          <p:cNvPr id="4" name="Footer Placeholder 3">
            <a:extLst>
              <a:ext uri="{FF2B5EF4-FFF2-40B4-BE49-F238E27FC236}">
                <a16:creationId xmlns:a16="http://schemas.microsoft.com/office/drawing/2014/main" id="{41892F7D-44B8-AF34-A3D1-D8336E3B07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29B1A71-D8B9-705C-6B23-F955FFE52406}"/>
              </a:ext>
            </a:extLst>
          </p:cNvPr>
          <p:cNvSpPr>
            <a:spLocks noGrp="1"/>
          </p:cNvSpPr>
          <p:nvPr>
            <p:ph type="sldNum" sz="quarter" idx="12"/>
          </p:nvPr>
        </p:nvSpPr>
        <p:spPr/>
        <p:txBody>
          <a:bodyPr/>
          <a:lstStyle/>
          <a:p>
            <a:fld id="{AC280C77-2B3E-417F-8400-BDEF9220051B}" type="slidenum">
              <a:rPr lang="en-US" smtClean="0"/>
              <a:t>‹#›</a:t>
            </a:fld>
            <a:endParaRPr lang="en-US"/>
          </a:p>
        </p:txBody>
      </p:sp>
    </p:spTree>
    <p:extLst>
      <p:ext uri="{BB962C8B-B14F-4D97-AF65-F5344CB8AC3E}">
        <p14:creationId xmlns:p14="http://schemas.microsoft.com/office/powerpoint/2010/main" val="9697945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680383-9A2D-DBC1-3F8E-D0CC3F247E5E}"/>
              </a:ext>
            </a:extLst>
          </p:cNvPr>
          <p:cNvSpPr>
            <a:spLocks noGrp="1"/>
          </p:cNvSpPr>
          <p:nvPr>
            <p:ph type="dt" sz="half" idx="10"/>
          </p:nvPr>
        </p:nvSpPr>
        <p:spPr/>
        <p:txBody>
          <a:bodyPr/>
          <a:lstStyle/>
          <a:p>
            <a:fld id="{03E87F81-A389-4EA3-8939-9FEF8EBFE15C}" type="datetimeFigureOut">
              <a:rPr lang="en-US" smtClean="0"/>
              <a:t>1/13/2025</a:t>
            </a:fld>
            <a:endParaRPr lang="en-US"/>
          </a:p>
        </p:txBody>
      </p:sp>
      <p:sp>
        <p:nvSpPr>
          <p:cNvPr id="3" name="Footer Placeholder 2">
            <a:extLst>
              <a:ext uri="{FF2B5EF4-FFF2-40B4-BE49-F238E27FC236}">
                <a16:creationId xmlns:a16="http://schemas.microsoft.com/office/drawing/2014/main" id="{D7122F8E-4461-6C9F-4FED-8657DC7B4E4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A0D617-503B-9C10-DAE9-1C6BFE1A1204}"/>
              </a:ext>
            </a:extLst>
          </p:cNvPr>
          <p:cNvSpPr>
            <a:spLocks noGrp="1"/>
          </p:cNvSpPr>
          <p:nvPr>
            <p:ph type="sldNum" sz="quarter" idx="12"/>
          </p:nvPr>
        </p:nvSpPr>
        <p:spPr/>
        <p:txBody>
          <a:bodyPr/>
          <a:lstStyle/>
          <a:p>
            <a:fld id="{AC280C77-2B3E-417F-8400-BDEF9220051B}" type="slidenum">
              <a:rPr lang="en-US" smtClean="0"/>
              <a:t>‹#›</a:t>
            </a:fld>
            <a:endParaRPr lang="en-US"/>
          </a:p>
        </p:txBody>
      </p:sp>
    </p:spTree>
    <p:extLst>
      <p:ext uri="{BB962C8B-B14F-4D97-AF65-F5344CB8AC3E}">
        <p14:creationId xmlns:p14="http://schemas.microsoft.com/office/powerpoint/2010/main" val="23653445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C048F-985B-634D-8E7E-C5E67A60A152}"/>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FD80D60-054E-108F-8817-6FD584642AF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A66DD0-55BA-10A6-7526-AF17CCF925F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A39729-84BA-9639-3C62-50B00894B64E}"/>
              </a:ext>
            </a:extLst>
          </p:cNvPr>
          <p:cNvSpPr>
            <a:spLocks noGrp="1"/>
          </p:cNvSpPr>
          <p:nvPr>
            <p:ph type="dt" sz="half" idx="10"/>
          </p:nvPr>
        </p:nvSpPr>
        <p:spPr/>
        <p:txBody>
          <a:bodyPr/>
          <a:lstStyle/>
          <a:p>
            <a:fld id="{03E87F81-A389-4EA3-8939-9FEF8EBFE15C}" type="datetimeFigureOut">
              <a:rPr lang="en-US" smtClean="0"/>
              <a:t>1/13/2025</a:t>
            </a:fld>
            <a:endParaRPr lang="en-US"/>
          </a:p>
        </p:txBody>
      </p:sp>
      <p:sp>
        <p:nvSpPr>
          <p:cNvPr id="6" name="Footer Placeholder 5">
            <a:extLst>
              <a:ext uri="{FF2B5EF4-FFF2-40B4-BE49-F238E27FC236}">
                <a16:creationId xmlns:a16="http://schemas.microsoft.com/office/drawing/2014/main" id="{76BF5B14-20D9-4C6F-3392-BC15A86AA8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7FBEA0-412C-4920-6BB1-1A209472CD6B}"/>
              </a:ext>
            </a:extLst>
          </p:cNvPr>
          <p:cNvSpPr>
            <a:spLocks noGrp="1"/>
          </p:cNvSpPr>
          <p:nvPr>
            <p:ph type="sldNum" sz="quarter" idx="12"/>
          </p:nvPr>
        </p:nvSpPr>
        <p:spPr/>
        <p:txBody>
          <a:bodyPr/>
          <a:lstStyle/>
          <a:p>
            <a:fld id="{AC280C77-2B3E-417F-8400-BDEF9220051B}" type="slidenum">
              <a:rPr lang="en-US" smtClean="0"/>
              <a:t>‹#›</a:t>
            </a:fld>
            <a:endParaRPr lang="en-US"/>
          </a:p>
        </p:txBody>
      </p:sp>
    </p:spTree>
    <p:extLst>
      <p:ext uri="{BB962C8B-B14F-4D97-AF65-F5344CB8AC3E}">
        <p14:creationId xmlns:p14="http://schemas.microsoft.com/office/powerpoint/2010/main" val="3764336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9903-47A4-862B-4106-E7016712B568}"/>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679F89-6342-B3C4-1E11-A46DD9255070}"/>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8449A65-D5AC-4FC5-0615-7AC9DA65980D}"/>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5423F9-CD9A-C670-8C47-6072AF61E7C0}"/>
              </a:ext>
            </a:extLst>
          </p:cNvPr>
          <p:cNvSpPr>
            <a:spLocks noGrp="1"/>
          </p:cNvSpPr>
          <p:nvPr>
            <p:ph type="dt" sz="half" idx="10"/>
          </p:nvPr>
        </p:nvSpPr>
        <p:spPr/>
        <p:txBody>
          <a:bodyPr/>
          <a:lstStyle/>
          <a:p>
            <a:fld id="{03E87F81-A389-4EA3-8939-9FEF8EBFE15C}" type="datetimeFigureOut">
              <a:rPr lang="en-US" smtClean="0"/>
              <a:t>1/13/2025</a:t>
            </a:fld>
            <a:endParaRPr lang="en-US"/>
          </a:p>
        </p:txBody>
      </p:sp>
      <p:sp>
        <p:nvSpPr>
          <p:cNvPr id="6" name="Footer Placeholder 5">
            <a:extLst>
              <a:ext uri="{FF2B5EF4-FFF2-40B4-BE49-F238E27FC236}">
                <a16:creationId xmlns:a16="http://schemas.microsoft.com/office/drawing/2014/main" id="{6E5E21D7-4061-FB42-9FD4-BEEF0BA8CD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49908C-2CE7-BF8F-5D04-891E1841275D}"/>
              </a:ext>
            </a:extLst>
          </p:cNvPr>
          <p:cNvSpPr>
            <a:spLocks noGrp="1"/>
          </p:cNvSpPr>
          <p:nvPr>
            <p:ph type="sldNum" sz="quarter" idx="12"/>
          </p:nvPr>
        </p:nvSpPr>
        <p:spPr/>
        <p:txBody>
          <a:bodyPr/>
          <a:lstStyle/>
          <a:p>
            <a:fld id="{AC280C77-2B3E-417F-8400-BDEF9220051B}" type="slidenum">
              <a:rPr lang="en-US" smtClean="0"/>
              <a:t>‹#›</a:t>
            </a:fld>
            <a:endParaRPr lang="en-US"/>
          </a:p>
        </p:txBody>
      </p:sp>
    </p:spTree>
    <p:extLst>
      <p:ext uri="{BB962C8B-B14F-4D97-AF65-F5344CB8AC3E}">
        <p14:creationId xmlns:p14="http://schemas.microsoft.com/office/powerpoint/2010/main" val="3430731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3" y="0"/>
            <a:ext cx="9143999" cy="6858000"/>
          </a:xfrm>
        </p:spPr>
        <p:txBody>
          <a:bodyPr anchor="ctr"/>
          <a:lstStyle>
            <a:lvl1pPr marL="0" indent="0" algn="ctr">
              <a:buNone/>
              <a:defRPr/>
            </a:lvl1pPr>
          </a:lstStyle>
          <a:p>
            <a:endParaRPr lang="en-US" dirty="0"/>
          </a:p>
        </p:txBody>
      </p:sp>
      <p:sp>
        <p:nvSpPr>
          <p:cNvPr id="5" name="Footer Placeholder 4">
            <a:extLst>
              <a:ext uri="{FF2B5EF4-FFF2-40B4-BE49-F238E27FC236}">
                <a16:creationId xmlns:a16="http://schemas.microsoft.com/office/drawing/2014/main" id="{A3C4F66C-FB46-45B9-8206-4DE86B99AA9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7" name="Slide Number Placeholder 6">
            <a:extLst>
              <a:ext uri="{FF2B5EF4-FFF2-40B4-BE49-F238E27FC236}">
                <a16:creationId xmlns:a16="http://schemas.microsoft.com/office/drawing/2014/main" id="{D08C8336-9E94-4380-96D7-2388EC76DA77}"/>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8967228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E24F7-4FFC-7655-A952-7524CB98CCF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CB829B-E469-B730-5767-9C8AC87E30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85C172-85F3-0562-1D8D-F25C2398E188}"/>
              </a:ext>
            </a:extLst>
          </p:cNvPr>
          <p:cNvSpPr>
            <a:spLocks noGrp="1"/>
          </p:cNvSpPr>
          <p:nvPr>
            <p:ph type="dt" sz="half" idx="10"/>
          </p:nvPr>
        </p:nvSpPr>
        <p:spPr/>
        <p:txBody>
          <a:bodyPr/>
          <a:lstStyle/>
          <a:p>
            <a:fld id="{03E87F81-A389-4EA3-8939-9FEF8EBFE15C}" type="datetimeFigureOut">
              <a:rPr lang="en-US" smtClean="0"/>
              <a:t>1/13/2025</a:t>
            </a:fld>
            <a:endParaRPr lang="en-US"/>
          </a:p>
        </p:txBody>
      </p:sp>
      <p:sp>
        <p:nvSpPr>
          <p:cNvPr id="5" name="Footer Placeholder 4">
            <a:extLst>
              <a:ext uri="{FF2B5EF4-FFF2-40B4-BE49-F238E27FC236}">
                <a16:creationId xmlns:a16="http://schemas.microsoft.com/office/drawing/2014/main" id="{019FA9F3-08EB-646F-6101-5D1AE10321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F9DAAD-E5C0-1D4B-3B5A-8CE8B2239B07}"/>
              </a:ext>
            </a:extLst>
          </p:cNvPr>
          <p:cNvSpPr>
            <a:spLocks noGrp="1"/>
          </p:cNvSpPr>
          <p:nvPr>
            <p:ph type="sldNum" sz="quarter" idx="12"/>
          </p:nvPr>
        </p:nvSpPr>
        <p:spPr/>
        <p:txBody>
          <a:bodyPr/>
          <a:lstStyle/>
          <a:p>
            <a:fld id="{AC280C77-2B3E-417F-8400-BDEF9220051B}" type="slidenum">
              <a:rPr lang="en-US" smtClean="0"/>
              <a:t>‹#›</a:t>
            </a:fld>
            <a:endParaRPr lang="en-US"/>
          </a:p>
        </p:txBody>
      </p:sp>
    </p:spTree>
    <p:extLst>
      <p:ext uri="{BB962C8B-B14F-4D97-AF65-F5344CB8AC3E}">
        <p14:creationId xmlns:p14="http://schemas.microsoft.com/office/powerpoint/2010/main" val="10037677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1BF7C0-C989-6AB8-28D9-235A6C1ABDEB}"/>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6426F92-2DAE-A6F2-8B10-DBD65E4FE56E}"/>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7461B5-00F3-CE59-EDD6-E9C0EEAA4AC4}"/>
              </a:ext>
            </a:extLst>
          </p:cNvPr>
          <p:cNvSpPr>
            <a:spLocks noGrp="1"/>
          </p:cNvSpPr>
          <p:nvPr>
            <p:ph type="dt" sz="half" idx="10"/>
          </p:nvPr>
        </p:nvSpPr>
        <p:spPr/>
        <p:txBody>
          <a:bodyPr/>
          <a:lstStyle/>
          <a:p>
            <a:fld id="{03E87F81-A389-4EA3-8939-9FEF8EBFE15C}" type="datetimeFigureOut">
              <a:rPr lang="en-US" smtClean="0"/>
              <a:t>1/13/2025</a:t>
            </a:fld>
            <a:endParaRPr lang="en-US"/>
          </a:p>
        </p:txBody>
      </p:sp>
      <p:sp>
        <p:nvSpPr>
          <p:cNvPr id="5" name="Footer Placeholder 4">
            <a:extLst>
              <a:ext uri="{FF2B5EF4-FFF2-40B4-BE49-F238E27FC236}">
                <a16:creationId xmlns:a16="http://schemas.microsoft.com/office/drawing/2014/main" id="{90F9E2C7-C22D-6AD7-230A-0E9D30B4DF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FDBB6A-5140-EEA1-9A7D-6F52FBC13867}"/>
              </a:ext>
            </a:extLst>
          </p:cNvPr>
          <p:cNvSpPr>
            <a:spLocks noGrp="1"/>
          </p:cNvSpPr>
          <p:nvPr>
            <p:ph type="sldNum" sz="quarter" idx="12"/>
          </p:nvPr>
        </p:nvSpPr>
        <p:spPr/>
        <p:txBody>
          <a:bodyPr/>
          <a:lstStyle/>
          <a:p>
            <a:fld id="{AC280C77-2B3E-417F-8400-BDEF9220051B}" type="slidenum">
              <a:rPr lang="en-US" smtClean="0"/>
              <a:t>‹#›</a:t>
            </a:fld>
            <a:endParaRPr lang="en-US"/>
          </a:p>
        </p:txBody>
      </p:sp>
    </p:spTree>
    <p:extLst>
      <p:ext uri="{BB962C8B-B14F-4D97-AF65-F5344CB8AC3E}">
        <p14:creationId xmlns:p14="http://schemas.microsoft.com/office/powerpoint/2010/main" val="3633296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0"/>
            <a:ext cx="4526280" cy="6858000"/>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0"/>
            <a:ext cx="4526280" cy="6858000"/>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A7F84428-91D2-49CF-B4BF-80CD750CBB7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E765BC11-E44D-4B53-A090-017C11571C21}"/>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849435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1"/>
            <a:ext cx="4526280" cy="3355848"/>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1"/>
            <a:ext cx="4526280" cy="3355848"/>
          </a:xfrm>
        </p:spPr>
        <p:txBody>
          <a:bodyPr anchor="ctr"/>
          <a:lstStyle>
            <a:lvl1pPr marL="0" indent="0" algn="ctr">
              <a:buNone/>
              <a:defRPr/>
            </a:lvl1pPr>
          </a:lstStyle>
          <a:p>
            <a:endParaRPr lang="en-US" dirty="0"/>
          </a:p>
        </p:txBody>
      </p:sp>
      <p:sp>
        <p:nvSpPr>
          <p:cNvPr id="7" name="Picture Placeholder 8">
            <a:extLst>
              <a:ext uri="{FF2B5EF4-FFF2-40B4-BE49-F238E27FC236}">
                <a16:creationId xmlns:a16="http://schemas.microsoft.com/office/drawing/2014/main" id="{C2AE5AE4-EAC1-4FAD-8ACB-EDC50CFCD4D4}"/>
              </a:ext>
            </a:extLst>
          </p:cNvPr>
          <p:cNvSpPr>
            <a:spLocks noGrp="1"/>
          </p:cNvSpPr>
          <p:nvPr>
            <p:ph type="pic" sz="quarter" idx="15"/>
          </p:nvPr>
        </p:nvSpPr>
        <p:spPr>
          <a:xfrm>
            <a:off x="4617720" y="3502152"/>
            <a:ext cx="4526280" cy="3355848"/>
          </a:xfrm>
        </p:spPr>
        <p:txBody>
          <a:bodyPr anchor="ctr"/>
          <a:lstStyle>
            <a:lvl1pPr marL="0" indent="0" algn="ctr">
              <a:buNone/>
              <a:defRPr/>
            </a:lvl1pPr>
          </a:lstStyle>
          <a:p>
            <a:endParaRPr lang="en-US" dirty="0"/>
          </a:p>
        </p:txBody>
      </p:sp>
      <p:sp>
        <p:nvSpPr>
          <p:cNvPr id="8" name="Picture Placeholder 8">
            <a:extLst>
              <a:ext uri="{FF2B5EF4-FFF2-40B4-BE49-F238E27FC236}">
                <a16:creationId xmlns:a16="http://schemas.microsoft.com/office/drawing/2014/main" id="{431124D4-E78E-489D-A6CB-3E98B9D7C8C9}"/>
              </a:ext>
            </a:extLst>
          </p:cNvPr>
          <p:cNvSpPr>
            <a:spLocks noGrp="1"/>
          </p:cNvSpPr>
          <p:nvPr>
            <p:ph type="pic" sz="quarter" idx="16"/>
          </p:nvPr>
        </p:nvSpPr>
        <p:spPr>
          <a:xfrm>
            <a:off x="1" y="3502152"/>
            <a:ext cx="4526280" cy="3355848"/>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220BD415-C1DB-44A5-B49B-6FD2363534EB}"/>
              </a:ext>
            </a:extLst>
          </p:cNvPr>
          <p:cNvSpPr>
            <a:spLocks noGrp="1"/>
          </p:cNvSpPr>
          <p:nvPr>
            <p:ph type="ftr" sz="quarter" idx="17"/>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3B2FFEC9-D3C8-420C-818D-1549E53CA035}"/>
              </a:ext>
            </a:extLst>
          </p:cNvPr>
          <p:cNvSpPr>
            <a:spLocks noGrp="1"/>
          </p:cNvSpPr>
          <p:nvPr>
            <p:ph type="sldNum" sz="quarter" idx="18"/>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1565347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and Two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FD35BC66-8B10-4093-9779-5C79A7910D63}"/>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1" name="Slide Number Placeholder 10">
            <a:extLst>
              <a:ext uri="{FF2B5EF4-FFF2-40B4-BE49-F238E27FC236}">
                <a16:creationId xmlns:a16="http://schemas.microsoft.com/office/drawing/2014/main" id="{E3470219-9A4B-4B0C-92DE-7B4C6B7736E8}"/>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2B387EAB-07EE-4092-BBBD-F3E2585DDCE1}"/>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995385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nd Three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2717B384-2A6E-4D45-9B02-D74040A3EB07}"/>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2" name="Slide Number Placeholder 11">
            <a:extLst>
              <a:ext uri="{FF2B5EF4-FFF2-40B4-BE49-F238E27FC236}">
                <a16:creationId xmlns:a16="http://schemas.microsoft.com/office/drawing/2014/main" id="{D7056475-7420-4D27-B542-CF28BA493A0E}"/>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895FBAD9-43F1-4D18-B356-13961348AB40}"/>
              </a:ext>
            </a:extLst>
          </p:cNvPr>
          <p:cNvSpPr>
            <a:spLocks noGrp="1"/>
          </p:cNvSpPr>
          <p:nvPr>
            <p:ph type="title"/>
          </p:nvPr>
        </p:nvSpPr>
        <p:spPr>
          <a:xfrm>
            <a:off x="452914" y="3191827"/>
            <a:ext cx="2468880" cy="2757964"/>
          </a:xfrm>
        </p:spPr>
        <p:txBody>
          <a:bodyPr anchor="t">
            <a:normAutofit/>
          </a:bodyPr>
          <a:lstStyle>
            <a:lvl1pPr algn="l">
              <a:defRPr sz="32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85905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theme" Target="../theme/theme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BBC9BD-3806-4E16-A033-BEFF03F49978}"/>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DF6EF7-3E42-4B71-91DF-101AD361857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1A44353A-A281-43AA-9C67-B482E6F0B8DE}"/>
              </a:ext>
            </a:extLst>
          </p:cNvPr>
          <p:cNvSpPr>
            <a:spLocks noGrp="1"/>
          </p:cNvSpPr>
          <p:nvPr>
            <p:ph type="ftr" sz="quarter" idx="3"/>
          </p:nvPr>
        </p:nvSpPr>
        <p:spPr>
          <a:xfrm>
            <a:off x="459783" y="6107751"/>
            <a:ext cx="3086100" cy="365125"/>
          </a:xfrm>
          <a:prstGeom prst="rect">
            <a:avLst/>
          </a:prstGeom>
        </p:spPr>
        <p:txBody>
          <a:bodyPr vert="horz" lIns="91440" tIns="45720" rIns="91440" bIns="45720" rtlCol="0" anchor="ctr"/>
          <a:lstStyle>
            <a:lvl1pPr algn="l">
              <a:defRPr sz="750">
                <a:solidFill>
                  <a:schemeClr val="tx1">
                    <a:tint val="75000"/>
                  </a:schemeClr>
                </a:solidFill>
              </a:defRPr>
            </a:lvl1pPr>
          </a:lstStyle>
          <a:p>
            <a:r>
              <a:rPr lang="en-US" dirty="0"/>
              <a:t>Georgia Department of Community </a:t>
            </a:r>
            <a:r>
              <a:rPr lang="en-US" dirty="0">
                <a:solidFill>
                  <a:srgbClr val="898989"/>
                </a:solidFill>
              </a:rPr>
              <a:t>Affairs</a:t>
            </a:r>
          </a:p>
        </p:txBody>
      </p:sp>
      <p:sp>
        <p:nvSpPr>
          <p:cNvPr id="8" name="Slide Number Placeholder 5">
            <a:extLst>
              <a:ext uri="{FF2B5EF4-FFF2-40B4-BE49-F238E27FC236}">
                <a16:creationId xmlns:a16="http://schemas.microsoft.com/office/drawing/2014/main" id="{767F7F0A-A3E2-4A86-9EB6-120D8E330621}"/>
              </a:ext>
            </a:extLst>
          </p:cNvPr>
          <p:cNvSpPr>
            <a:spLocks noGrp="1"/>
          </p:cNvSpPr>
          <p:nvPr>
            <p:ph type="sldNum" sz="quarter" idx="4"/>
          </p:nvPr>
        </p:nvSpPr>
        <p:spPr>
          <a:xfrm>
            <a:off x="8286750" y="5949796"/>
            <a:ext cx="457200" cy="681037"/>
          </a:xfrm>
          <a:prstGeom prst="rect">
            <a:avLst/>
          </a:prstGeom>
        </p:spPr>
        <p:txBody>
          <a:bodyPr vert="horz" lIns="91440" tIns="45720" rIns="91440" bIns="45720" rtlCol="0" anchor="ctr"/>
          <a:lstStyle>
            <a:lvl1pPr algn="ctr">
              <a:defRPr sz="750">
                <a:solidFill>
                  <a:schemeClr val="tx1">
                    <a:tint val="75000"/>
                  </a:schemeClr>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1427618905"/>
      </p:ext>
    </p:extLst>
  </p:cSld>
  <p:clrMap bg1="lt1" tx1="dk1" bg2="lt2" tx2="dk2" accent1="accent1" accent2="accent2" accent3="accent3" accent4="accent4" accent5="accent5" accent6="accent6" hlink="hlink" folHlink="folHlink"/>
  <p:sldLayoutIdLst>
    <p:sldLayoutId id="2147483781" r:id="rId1"/>
    <p:sldLayoutId id="2147483798" r:id="rId2"/>
    <p:sldLayoutId id="2147483660" r:id="rId3"/>
    <p:sldLayoutId id="2147483779" r:id="rId4"/>
    <p:sldLayoutId id="2147483768" r:id="rId5"/>
    <p:sldLayoutId id="2147483770" r:id="rId6"/>
    <p:sldLayoutId id="2147483769" r:id="rId7"/>
    <p:sldLayoutId id="2147483747" r:id="rId8"/>
    <p:sldLayoutId id="2147483751" r:id="rId9"/>
    <p:sldLayoutId id="2147483670" r:id="rId10"/>
    <p:sldLayoutId id="2147483762" r:id="rId11"/>
    <p:sldLayoutId id="2147483745" r:id="rId12"/>
    <p:sldLayoutId id="2147483746" r:id="rId13"/>
    <p:sldLayoutId id="2147483708" r:id="rId14"/>
    <p:sldLayoutId id="2147483761" r:id="rId15"/>
    <p:sldLayoutId id="2147483774" r:id="rId16"/>
    <p:sldLayoutId id="2147483732" r:id="rId17"/>
    <p:sldLayoutId id="2147483799" r:id="rId18"/>
    <p:sldLayoutId id="2147483800" r:id="rId19"/>
    <p:sldLayoutId id="2147483801" r:id="rId20"/>
    <p:sldLayoutId id="2147483802" r:id="rId21"/>
    <p:sldLayoutId id="2147483803" r:id="rId22"/>
  </p:sldLayoutIdLst>
  <p:hf hdr="0" dt="0"/>
  <p:txStyles>
    <p:titleStyle>
      <a:lvl1pPr algn="l" defTabSz="685783" rtl="0" eaLnBrk="1" latinLnBrk="0" hangingPunct="1">
        <a:lnSpc>
          <a:spcPct val="90000"/>
        </a:lnSpc>
        <a:spcBef>
          <a:spcPct val="0"/>
        </a:spcBef>
        <a:buNone/>
        <a:defRPr sz="2700" b="1"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Clr>
          <a:schemeClr val="accent1"/>
        </a:buClr>
        <a:buFont typeface="Arial" panose="020B0604020202020204" pitchFamily="34" charset="0"/>
        <a:buChar char="•"/>
        <a:defRPr sz="12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Clr>
          <a:schemeClr val="accent1"/>
        </a:buClr>
        <a:buFont typeface="Arial" panose="020B0604020202020204" pitchFamily="34" charset="0"/>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Clr>
          <a:schemeClr val="accent1"/>
        </a:buClr>
        <a:buFont typeface="Arial" panose="020B0604020202020204" pitchFamily="34" charset="0"/>
        <a:buChar char="•"/>
        <a:defRPr sz="9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550190"/>
            <a:ext cx="7886700" cy="114049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4">
            <a:extLst>
              <a:ext uri="{FF2B5EF4-FFF2-40B4-BE49-F238E27FC236}">
                <a16:creationId xmlns:a16="http://schemas.microsoft.com/office/drawing/2014/main" id="{4D89082D-1B13-4B68-898C-FF602334F68C}"/>
              </a:ext>
            </a:extLst>
          </p:cNvPr>
          <p:cNvSpPr txBox="1">
            <a:spLocks/>
          </p:cNvSpPr>
          <p:nvPr userDrawn="1"/>
        </p:nvSpPr>
        <p:spPr>
          <a:xfrm>
            <a:off x="467533" y="6107751"/>
            <a:ext cx="3086100" cy="365125"/>
          </a:xfrm>
          <a:prstGeom prst="rect">
            <a:avLst/>
          </a:prstGeom>
        </p:spPr>
        <p:txBody>
          <a:bodyPr vert="horz" lIns="91440" tIns="45720" rIns="91440" bIns="45720" rtlCol="0" anchor="ctr"/>
          <a:lstStyle>
            <a:defPPr>
              <a:defRPr lang="en-US"/>
            </a:defPPr>
            <a:lvl1pPr marL="0" algn="l"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rPr>
              <a:t>Georgia Department of Community Affairs</a:t>
            </a:r>
          </a:p>
        </p:txBody>
      </p:sp>
      <p:sp>
        <p:nvSpPr>
          <p:cNvPr id="15" name="Slide Number Placeholder 5">
            <a:extLst>
              <a:ext uri="{FF2B5EF4-FFF2-40B4-BE49-F238E27FC236}">
                <a16:creationId xmlns:a16="http://schemas.microsoft.com/office/drawing/2014/main" id="{726A88FF-AE87-4DB5-8ADF-1135E6A7A937}"/>
              </a:ext>
            </a:extLst>
          </p:cNvPr>
          <p:cNvSpPr txBox="1">
            <a:spLocks/>
          </p:cNvSpPr>
          <p:nvPr userDrawn="1"/>
        </p:nvSpPr>
        <p:spPr>
          <a:xfrm>
            <a:off x="8286750" y="5949796"/>
            <a:ext cx="457200" cy="681037"/>
          </a:xfrm>
          <a:prstGeom prst="rect">
            <a:avLst/>
          </a:prstGeom>
        </p:spPr>
        <p:txBody>
          <a:bodyPr vert="horz" lIns="91440" tIns="45720" rIns="91440" bIns="45720" rtlCol="0" anchor="ctr"/>
          <a:lstStyle>
            <a:defPPr>
              <a:defRPr lang="en-US"/>
            </a:defPPr>
            <a:lvl1pPr marL="0" algn="ctr"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CAF254-72B9-406C-9E86-C9D983240C82}"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1117408515"/>
      </p:ext>
    </p:extLst>
  </p:cSld>
  <p:clrMap bg1="lt1" tx1="dk1" bg2="lt2" tx2="dk2" accent1="accent1" accent2="accent2" accent3="accent3" accent4="accent4" accent5="accent5" accent6="accent6" hlink="hlink" folHlink="folHlink"/>
  <p:sldLayoutIdLst>
    <p:sldLayoutId id="2147483727" r:id="rId1"/>
    <p:sldLayoutId id="2147483765" r:id="rId2"/>
    <p:sldLayoutId id="2147483696" r:id="rId3"/>
    <p:sldLayoutId id="2147483697" r:id="rId4"/>
    <p:sldLayoutId id="2147483698" r:id="rId5"/>
    <p:sldLayoutId id="2147483788" r:id="rId6"/>
    <p:sldLayoutId id="2147483711" r:id="rId7"/>
    <p:sldLayoutId id="2147483753" r:id="rId8"/>
    <p:sldLayoutId id="2147483700" r:id="rId9"/>
    <p:sldLayoutId id="2147483790" r:id="rId10"/>
    <p:sldLayoutId id="2147483759" r:id="rId11"/>
    <p:sldLayoutId id="2147483758" r:id="rId12"/>
    <p:sldLayoutId id="2147483757" r:id="rId13"/>
    <p:sldLayoutId id="2147483754" r:id="rId14"/>
    <p:sldLayoutId id="2147483756" r:id="rId15"/>
    <p:sldLayoutId id="2147483755" r:id="rId16"/>
    <p:sldLayoutId id="2147483733" r:id="rId17"/>
    <p:sldLayoutId id="2147483734" r:id="rId18"/>
  </p:sldLayoutIdLst>
  <p:hf hdr="0" dt="0"/>
  <p:txStyles>
    <p:titleStyle>
      <a:lvl1pPr algn="l" defTabSz="914400" rtl="0" eaLnBrk="1" latinLnBrk="0" hangingPunct="1">
        <a:lnSpc>
          <a:spcPct val="90000"/>
        </a:lnSpc>
        <a:spcBef>
          <a:spcPct val="0"/>
        </a:spcBef>
        <a:buNone/>
        <a:defRPr sz="3600" b="1"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458DE3-571D-D280-5478-8B0CF93E4BE2}"/>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B7A9CD3-98BC-A521-06CB-6C3DE77D933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EBA67E-1B38-F922-530D-3137DCBBF011}"/>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E87F81-A389-4EA3-8939-9FEF8EBFE15C}" type="datetimeFigureOut">
              <a:rPr lang="en-US" smtClean="0"/>
              <a:t>1/13/2025</a:t>
            </a:fld>
            <a:endParaRPr lang="en-US"/>
          </a:p>
        </p:txBody>
      </p:sp>
      <p:sp>
        <p:nvSpPr>
          <p:cNvPr id="5" name="Footer Placeholder 4">
            <a:extLst>
              <a:ext uri="{FF2B5EF4-FFF2-40B4-BE49-F238E27FC236}">
                <a16:creationId xmlns:a16="http://schemas.microsoft.com/office/drawing/2014/main" id="{CE80A42B-F0AB-E91F-06D3-9131D9424474}"/>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903D8DC-0FBE-6918-26A3-8BBE8BE296C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C280C77-2B3E-417F-8400-BDEF9220051B}" type="slidenum">
              <a:rPr lang="en-US" smtClean="0"/>
              <a:t>‹#›</a:t>
            </a:fld>
            <a:endParaRPr lang="en-US"/>
          </a:p>
        </p:txBody>
      </p:sp>
    </p:spTree>
    <p:extLst>
      <p:ext uri="{BB962C8B-B14F-4D97-AF65-F5344CB8AC3E}">
        <p14:creationId xmlns:p14="http://schemas.microsoft.com/office/powerpoint/2010/main" val="383247323"/>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hyperlink" Target="mailto:planning@dca.ga.gov" TargetMode="Externa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mailto:planning@dca.ga.gov" TargetMode="External"/><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22.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22.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22.xml"/><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sv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diagramColors" Target="../diagrams/colors2.xml"/><Relationship Id="rId11" Type="http://schemas.openxmlformats.org/officeDocument/2006/relationships/image" Target="../media/image48.svg"/><Relationship Id="rId5" Type="http://schemas.openxmlformats.org/officeDocument/2006/relationships/diagramQuickStyle" Target="../diagrams/quickStyle2.xml"/><Relationship Id="rId15" Type="http://schemas.openxmlformats.org/officeDocument/2006/relationships/image" Target="../media/image52.svg"/><Relationship Id="rId10" Type="http://schemas.openxmlformats.org/officeDocument/2006/relationships/image" Target="../media/image47.png"/><Relationship Id="rId4" Type="http://schemas.openxmlformats.org/officeDocument/2006/relationships/diagramLayout" Target="../diagrams/layout2.xml"/><Relationship Id="rId9" Type="http://schemas.openxmlformats.org/officeDocument/2006/relationships/image" Target="../media/image46.svg"/><Relationship Id="rId1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21.xml"/><Relationship Id="rId5" Type="http://schemas.openxmlformats.org/officeDocument/2006/relationships/image" Target="../media/image55.png"/><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57.jpeg"/></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9.xml"/><Relationship Id="rId6" Type="http://schemas.openxmlformats.org/officeDocument/2006/relationships/hyperlink" Target="mailto:planning@dca.ga.gov" TargetMode="External"/><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diagramColors" Target="../diagrams/colors1.xml"/><Relationship Id="rId11" Type="http://schemas.openxmlformats.org/officeDocument/2006/relationships/image" Target="../media/image13.svg"/><Relationship Id="rId5" Type="http://schemas.openxmlformats.org/officeDocument/2006/relationships/diagramQuickStyle" Target="../diagrams/quickStyle1.xml"/><Relationship Id="rId15" Type="http://schemas.openxmlformats.org/officeDocument/2006/relationships/image" Target="../media/image17.svg"/><Relationship Id="rId10" Type="http://schemas.openxmlformats.org/officeDocument/2006/relationships/image" Target="../media/image12.png"/><Relationship Id="rId4" Type="http://schemas.openxmlformats.org/officeDocument/2006/relationships/diagramLayout" Target="../diagrams/layout1.xml"/><Relationship Id="rId9" Type="http://schemas.openxmlformats.org/officeDocument/2006/relationships/image" Target="../media/image11.svg"/><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flickr.com/photos/76271551@N05/6882759821/" TargetMode="External"/><Relationship Id="rId2" Type="http://schemas.openxmlformats.org/officeDocument/2006/relationships/image" Target="../media/image63.jpeg"/><Relationship Id="rId1" Type="http://schemas.openxmlformats.org/officeDocument/2006/relationships/slideLayout" Target="../slideLayouts/slideLayout10.xml"/><Relationship Id="rId4" Type="http://schemas.openxmlformats.org/officeDocument/2006/relationships/hyperlink" Target="https://creativecommons.org/licenses/by-nc-nd/3.0/"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19.sv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image" Target="../media/image22.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8.xml"/><Relationship Id="rId16" Type="http://schemas.openxmlformats.org/officeDocument/2006/relationships/image" Target="../media/image31.jpeg"/><Relationship Id="rId1" Type="http://schemas.openxmlformats.org/officeDocument/2006/relationships/slideLayout" Target="../slideLayouts/slideLayout18.xml"/><Relationship Id="rId6" Type="http://schemas.openxmlformats.org/officeDocument/2006/relationships/image" Target="../media/image17.svg"/><Relationship Id="rId11" Type="http://schemas.openxmlformats.org/officeDocument/2006/relationships/image" Target="../media/image28.svg"/><Relationship Id="rId5" Type="http://schemas.openxmlformats.org/officeDocument/2006/relationships/image" Target="../media/image16.png"/><Relationship Id="rId15" Type="http://schemas.openxmlformats.org/officeDocument/2006/relationships/image" Target="../media/image11.svg"/><Relationship Id="rId10" Type="http://schemas.openxmlformats.org/officeDocument/2006/relationships/image" Target="../media/image27.png"/><Relationship Id="rId4" Type="http://schemas.openxmlformats.org/officeDocument/2006/relationships/image" Target="../media/image23.svg"/><Relationship Id="rId9" Type="http://schemas.openxmlformats.org/officeDocument/2006/relationships/image" Target="../media/image26.svg"/><Relationship Id="rId1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DD6CDB8-11F4-4BB1-82E0-62082C47BC2B}"/>
              </a:ext>
            </a:extLst>
          </p:cNvPr>
          <p:cNvPicPr>
            <a:picLocks noChangeAspect="1"/>
          </p:cNvPicPr>
          <p:nvPr/>
        </p:nvPicPr>
        <p:blipFill>
          <a:blip r:embed="rId3"/>
          <a:stretch>
            <a:fillRect/>
          </a:stretch>
        </p:blipFill>
        <p:spPr>
          <a:xfrm>
            <a:off x="6673081" y="6141155"/>
            <a:ext cx="1956986" cy="303638"/>
          </a:xfrm>
          <a:prstGeom prst="rect">
            <a:avLst/>
          </a:prstGeom>
        </p:spPr>
      </p:pic>
      <p:pic>
        <p:nvPicPr>
          <p:cNvPr id="5" name="Picture 4">
            <a:extLst>
              <a:ext uri="{FF2B5EF4-FFF2-40B4-BE49-F238E27FC236}">
                <a16:creationId xmlns:a16="http://schemas.microsoft.com/office/drawing/2014/main" id="{4C8B051A-D203-4DCB-902D-835D4E12EF64}"/>
              </a:ext>
            </a:extLst>
          </p:cNvPr>
          <p:cNvPicPr>
            <a:picLocks noChangeAspect="1"/>
          </p:cNvPicPr>
          <p:nvPr/>
        </p:nvPicPr>
        <p:blipFill>
          <a:blip r:embed="rId4"/>
          <a:stretch>
            <a:fillRect/>
          </a:stretch>
        </p:blipFill>
        <p:spPr>
          <a:xfrm>
            <a:off x="505310" y="3264393"/>
            <a:ext cx="1950889" cy="329213"/>
          </a:xfrm>
          <a:prstGeom prst="rect">
            <a:avLst/>
          </a:prstGeom>
        </p:spPr>
      </p:pic>
      <p:sp>
        <p:nvSpPr>
          <p:cNvPr id="7" name="Title 6">
            <a:extLst>
              <a:ext uri="{FF2B5EF4-FFF2-40B4-BE49-F238E27FC236}">
                <a16:creationId xmlns:a16="http://schemas.microsoft.com/office/drawing/2014/main" id="{979529AF-FC32-4F7A-9BA9-360C4E59BA33}"/>
              </a:ext>
            </a:extLst>
          </p:cNvPr>
          <p:cNvSpPr>
            <a:spLocks noGrp="1"/>
          </p:cNvSpPr>
          <p:nvPr>
            <p:ph type="title"/>
          </p:nvPr>
        </p:nvSpPr>
        <p:spPr>
          <a:xfrm>
            <a:off x="5818578" y="1676346"/>
            <a:ext cx="3169129" cy="1922242"/>
          </a:xfrm>
        </p:spPr>
        <p:txBody>
          <a:bodyPr>
            <a:normAutofit fontScale="90000"/>
          </a:bodyPr>
          <a:lstStyle/>
          <a:p>
            <a:pPr algn="ctr"/>
            <a:r>
              <a:rPr lang="en-US" b="0"/>
              <a:t>The</a:t>
            </a:r>
            <a:r>
              <a:rPr lang="en-US"/>
              <a:t> </a:t>
            </a:r>
            <a:r>
              <a:rPr lang="en-US" err="1"/>
              <a:t>Plan</a:t>
            </a:r>
            <a:r>
              <a:rPr lang="en-US" b="0" err="1"/>
              <a:t>First</a:t>
            </a:r>
            <a:r>
              <a:rPr lang="en-US"/>
              <a:t> </a:t>
            </a:r>
            <a:r>
              <a:rPr lang="en-US" b="0"/>
              <a:t>Program upcoming dates </a:t>
            </a:r>
          </a:p>
        </p:txBody>
      </p:sp>
      <p:sp>
        <p:nvSpPr>
          <p:cNvPr id="8" name="Text Placeholder 7">
            <a:extLst>
              <a:ext uri="{FF2B5EF4-FFF2-40B4-BE49-F238E27FC236}">
                <a16:creationId xmlns:a16="http://schemas.microsoft.com/office/drawing/2014/main" id="{2A6429C8-33D1-4C90-9A43-5DB80691B804}"/>
              </a:ext>
            </a:extLst>
          </p:cNvPr>
          <p:cNvSpPr>
            <a:spLocks noGrp="1"/>
          </p:cNvSpPr>
          <p:nvPr>
            <p:ph type="body" idx="1"/>
          </p:nvPr>
        </p:nvSpPr>
        <p:spPr>
          <a:xfrm>
            <a:off x="3971242" y="6141155"/>
            <a:ext cx="4932219" cy="318656"/>
          </a:xfrm>
        </p:spPr>
        <p:txBody>
          <a:bodyPr/>
          <a:lstStyle/>
          <a:p>
            <a:r>
              <a:rPr lang="en-US"/>
              <a:t>Daniel Gaddis, Planning Outreach Coordinator</a:t>
            </a:r>
          </a:p>
        </p:txBody>
      </p:sp>
      <p:pic>
        <p:nvPicPr>
          <p:cNvPr id="2" name="Picture 1">
            <a:extLst>
              <a:ext uri="{FF2B5EF4-FFF2-40B4-BE49-F238E27FC236}">
                <a16:creationId xmlns:a16="http://schemas.microsoft.com/office/drawing/2014/main" id="{0410154A-EC79-4C9D-9BD1-7DBF45E92CB6}"/>
              </a:ext>
            </a:extLst>
          </p:cNvPr>
          <p:cNvPicPr>
            <a:picLocks noChangeAspect="1"/>
          </p:cNvPicPr>
          <p:nvPr/>
        </p:nvPicPr>
        <p:blipFill>
          <a:blip r:embed="rId5"/>
          <a:stretch>
            <a:fillRect/>
          </a:stretch>
        </p:blipFill>
        <p:spPr>
          <a:xfrm>
            <a:off x="586953" y="477200"/>
            <a:ext cx="5231625" cy="3875723"/>
          </a:xfrm>
          <a:prstGeom prst="rect">
            <a:avLst/>
          </a:prstGeom>
        </p:spPr>
      </p:pic>
      <p:sp>
        <p:nvSpPr>
          <p:cNvPr id="3" name="Rectangle 2">
            <a:extLst>
              <a:ext uri="{FF2B5EF4-FFF2-40B4-BE49-F238E27FC236}">
                <a16:creationId xmlns:a16="http://schemas.microsoft.com/office/drawing/2014/main" id="{47F43DC5-BE47-45FB-9AEE-AC9D3CD97FB2}"/>
              </a:ext>
            </a:extLst>
          </p:cNvPr>
          <p:cNvSpPr/>
          <p:nvPr/>
        </p:nvSpPr>
        <p:spPr>
          <a:xfrm>
            <a:off x="535102" y="6126137"/>
            <a:ext cx="1942266" cy="3186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59BB4F9-6A8A-17B1-CA0F-87FEC85F9037}"/>
              </a:ext>
            </a:extLst>
          </p:cNvPr>
          <p:cNvSpPr txBox="1"/>
          <p:nvPr/>
        </p:nvSpPr>
        <p:spPr>
          <a:xfrm>
            <a:off x="535103" y="4493357"/>
            <a:ext cx="7776140" cy="1754326"/>
          </a:xfrm>
          <a:prstGeom prst="rect">
            <a:avLst/>
          </a:prstGeom>
          <a:noFill/>
        </p:spPr>
        <p:txBody>
          <a:bodyPr wrap="square" rtlCol="0">
            <a:spAutoFit/>
          </a:bodyPr>
          <a:lstStyle/>
          <a:p>
            <a:r>
              <a:rPr lang="en-US" dirty="0"/>
              <a:t>1. Webinar for </a:t>
            </a:r>
            <a:r>
              <a:rPr lang="en-US" b="1" dirty="0"/>
              <a:t>new applicants</a:t>
            </a:r>
            <a:r>
              <a:rPr lang="en-US" dirty="0"/>
              <a:t> </a:t>
            </a:r>
            <a:r>
              <a:rPr lang="en-US" dirty="0">
                <a:solidFill>
                  <a:schemeClr val="accent4"/>
                </a:solidFill>
              </a:rPr>
              <a:t>February 19 @ 9 am.</a:t>
            </a:r>
            <a:endParaRPr lang="en-US" b="1" dirty="0">
              <a:solidFill>
                <a:schemeClr val="accent4"/>
              </a:solidFill>
            </a:endParaRPr>
          </a:p>
          <a:p>
            <a:r>
              <a:rPr lang="en-US" dirty="0"/>
              <a:t>2. Webinar for </a:t>
            </a:r>
            <a:r>
              <a:rPr lang="en-US" b="1" dirty="0"/>
              <a:t>renewal applicants </a:t>
            </a:r>
            <a:r>
              <a:rPr lang="en-US" dirty="0"/>
              <a:t>with their current </a:t>
            </a:r>
            <a:r>
              <a:rPr lang="en-US" dirty="0" err="1"/>
              <a:t>PlanFirst</a:t>
            </a:r>
            <a:r>
              <a:rPr lang="en-US" dirty="0"/>
              <a:t> term ending Dec. 31 2025: </a:t>
            </a:r>
            <a:r>
              <a:rPr lang="en-US" dirty="0">
                <a:solidFill>
                  <a:schemeClr val="accent4"/>
                </a:solidFill>
              </a:rPr>
              <a:t>February 26 @ 9 am </a:t>
            </a:r>
          </a:p>
          <a:p>
            <a:r>
              <a:rPr lang="en-US" dirty="0"/>
              <a:t>3. Check for eligibility to our team by </a:t>
            </a:r>
            <a:r>
              <a:rPr lang="en-US" dirty="0">
                <a:solidFill>
                  <a:schemeClr val="accent4"/>
                </a:solidFill>
              </a:rPr>
              <a:t>April 15 (simply email </a:t>
            </a:r>
            <a:r>
              <a:rPr lang="en-US" dirty="0">
                <a:solidFill>
                  <a:schemeClr val="accent4"/>
                </a:solidFill>
                <a:hlinkClick r:id="rId6"/>
              </a:rPr>
              <a:t>planning@dca.ga.gov</a:t>
            </a:r>
            <a:r>
              <a:rPr lang="en-US" dirty="0">
                <a:solidFill>
                  <a:schemeClr val="accent4"/>
                </a:solidFill>
              </a:rPr>
              <a:t> and ask for eligibility)</a:t>
            </a:r>
          </a:p>
          <a:p>
            <a:r>
              <a:rPr lang="en-US" dirty="0"/>
              <a:t>4. Application due </a:t>
            </a:r>
            <a:r>
              <a:rPr lang="en-US" dirty="0">
                <a:solidFill>
                  <a:schemeClr val="accent4"/>
                </a:solidFill>
              </a:rPr>
              <a:t>May 15</a:t>
            </a:r>
          </a:p>
        </p:txBody>
      </p:sp>
    </p:spTree>
    <p:extLst>
      <p:ext uri="{BB962C8B-B14F-4D97-AF65-F5344CB8AC3E}">
        <p14:creationId xmlns:p14="http://schemas.microsoft.com/office/powerpoint/2010/main" val="205581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solidFill>
                  <a:schemeClr val="accent1"/>
                </a:solidFill>
              </a:rPr>
              <a:t>How do I participate?</a:t>
            </a:r>
          </a:p>
        </p:txBody>
      </p:sp>
      <p:sp>
        <p:nvSpPr>
          <p:cNvPr id="6" name="Content Placeholder 5">
            <a:extLst>
              <a:ext uri="{FF2B5EF4-FFF2-40B4-BE49-F238E27FC236}">
                <a16:creationId xmlns:a16="http://schemas.microsoft.com/office/drawing/2014/main" id="{7F0CCD39-C17B-48DB-93FC-3B0477DC7BDD}"/>
              </a:ext>
            </a:extLst>
          </p:cNvPr>
          <p:cNvSpPr>
            <a:spLocks noGrp="1"/>
          </p:cNvSpPr>
          <p:nvPr>
            <p:ph sz="half" idx="1"/>
          </p:nvPr>
        </p:nvSpPr>
        <p:spPr>
          <a:xfrm>
            <a:off x="636367" y="1888951"/>
            <a:ext cx="7954696" cy="3937418"/>
          </a:xfrm>
        </p:spPr>
        <p:txBody>
          <a:bodyPr>
            <a:normAutofit/>
          </a:bodyPr>
          <a:lstStyle/>
          <a:p>
            <a:r>
              <a:rPr lang="en-US" sz="2400" dirty="0">
                <a:solidFill>
                  <a:schemeClr val="bg1"/>
                </a:solidFill>
              </a:rPr>
              <a:t>QLG status</a:t>
            </a:r>
          </a:p>
          <a:p>
            <a:r>
              <a:rPr lang="en-US" sz="2400" dirty="0">
                <a:solidFill>
                  <a:schemeClr val="bg1"/>
                </a:solidFill>
              </a:rPr>
              <a:t>SDS, and surveys (GOMI, RLGF).</a:t>
            </a:r>
          </a:p>
          <a:p>
            <a:r>
              <a:rPr lang="en-US" sz="2400" dirty="0">
                <a:solidFill>
                  <a:schemeClr val="bg1"/>
                </a:solidFill>
              </a:rPr>
              <a:t>Met MINIMUM Performance Standards established by the local regional commission.</a:t>
            </a:r>
          </a:p>
          <a:p>
            <a:r>
              <a:rPr lang="en-US" sz="2400" dirty="0">
                <a:solidFill>
                  <a:schemeClr val="bg1"/>
                </a:solidFill>
              </a:rPr>
              <a:t>Show highly effective Comprehensive Planning</a:t>
            </a:r>
          </a:p>
          <a:p>
            <a:r>
              <a:rPr lang="en-US" sz="2400" dirty="0">
                <a:solidFill>
                  <a:schemeClr val="bg1"/>
                </a:solidFill>
              </a:rPr>
              <a:t>Contact </a:t>
            </a:r>
            <a:r>
              <a:rPr lang="en-US" sz="2400" dirty="0">
                <a:solidFill>
                  <a:schemeClr val="bg1"/>
                </a:solidFill>
                <a:hlinkClick r:id="rId3">
                  <a:extLst>
                    <a:ext uri="{A12FA001-AC4F-418D-AE19-62706E023703}">
                      <ahyp:hlinkClr xmlns:ahyp="http://schemas.microsoft.com/office/drawing/2018/hyperlinkcolor" val="tx"/>
                    </a:ext>
                  </a:extLst>
                </a:hlinkClick>
              </a:rPr>
              <a:t>planning@dca.ga.gov</a:t>
            </a:r>
            <a:r>
              <a:rPr lang="en-US" sz="2400" dirty="0">
                <a:solidFill>
                  <a:schemeClr val="bg1"/>
                </a:solidFill>
              </a:rPr>
              <a:t> by April 15 to check eligibility.</a:t>
            </a:r>
          </a:p>
          <a:p>
            <a:r>
              <a:rPr lang="en-US" sz="2400" dirty="0">
                <a:solidFill>
                  <a:schemeClr val="bg1"/>
                </a:solidFill>
              </a:rPr>
              <a:t>Application due May 15.</a:t>
            </a:r>
          </a:p>
          <a:p>
            <a:endParaRPr lang="en-US" dirty="0"/>
          </a:p>
        </p:txBody>
      </p:sp>
    </p:spTree>
    <p:extLst>
      <p:ext uri="{BB962C8B-B14F-4D97-AF65-F5344CB8AC3E}">
        <p14:creationId xmlns:p14="http://schemas.microsoft.com/office/powerpoint/2010/main" val="3322211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DD3B9-1ABE-D507-97F5-0FF48FD0EAB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6FDDAD8-78CA-E994-B526-208295B5885C}"/>
              </a:ext>
            </a:extLst>
          </p:cNvPr>
          <p:cNvPicPr>
            <a:picLocks noChangeAspect="1"/>
          </p:cNvPicPr>
          <p:nvPr/>
        </p:nvPicPr>
        <p:blipFill>
          <a:blip r:embed="rId3"/>
          <a:stretch>
            <a:fillRect/>
          </a:stretch>
        </p:blipFill>
        <p:spPr>
          <a:xfrm>
            <a:off x="704540" y="1416670"/>
            <a:ext cx="7972425" cy="4419600"/>
          </a:xfrm>
          <a:prstGeom prst="rect">
            <a:avLst/>
          </a:prstGeom>
        </p:spPr>
      </p:pic>
      <p:pic>
        <p:nvPicPr>
          <p:cNvPr id="6" name="Picture 5">
            <a:extLst>
              <a:ext uri="{FF2B5EF4-FFF2-40B4-BE49-F238E27FC236}">
                <a16:creationId xmlns:a16="http://schemas.microsoft.com/office/drawing/2014/main" id="{94BF6ACD-B8FF-3503-7112-5A4D5B975578}"/>
              </a:ext>
            </a:extLst>
          </p:cNvPr>
          <p:cNvPicPr>
            <a:picLocks noChangeAspect="1"/>
          </p:cNvPicPr>
          <p:nvPr/>
        </p:nvPicPr>
        <p:blipFill rotWithShape="1">
          <a:blip r:embed="rId4"/>
          <a:srcRect l="11050" t="1978" b="-1"/>
          <a:stretch/>
        </p:blipFill>
        <p:spPr>
          <a:xfrm rot="2551003">
            <a:off x="3693214" y="3014699"/>
            <a:ext cx="979376" cy="1293154"/>
          </a:xfrm>
          <a:prstGeom prst="rect">
            <a:avLst/>
          </a:prstGeom>
        </p:spPr>
      </p:pic>
      <p:sp>
        <p:nvSpPr>
          <p:cNvPr id="7" name="Arrow: Right 6">
            <a:extLst>
              <a:ext uri="{FF2B5EF4-FFF2-40B4-BE49-F238E27FC236}">
                <a16:creationId xmlns:a16="http://schemas.microsoft.com/office/drawing/2014/main" id="{6F44965E-E31B-8BBE-65BD-BBB8FFCDA89A}"/>
              </a:ext>
            </a:extLst>
          </p:cNvPr>
          <p:cNvSpPr/>
          <p:nvPr/>
        </p:nvSpPr>
        <p:spPr>
          <a:xfrm rot="2727213">
            <a:off x="2343772" y="1208786"/>
            <a:ext cx="1548559" cy="7388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507CC5B-09F6-69C0-291B-97DD04553EBF}"/>
              </a:ext>
            </a:extLst>
          </p:cNvPr>
          <p:cNvSpPr txBox="1"/>
          <p:nvPr/>
        </p:nvSpPr>
        <p:spPr>
          <a:xfrm>
            <a:off x="1472540" y="486888"/>
            <a:ext cx="1296265" cy="584775"/>
          </a:xfrm>
          <a:prstGeom prst="rect">
            <a:avLst/>
          </a:prstGeom>
          <a:noFill/>
        </p:spPr>
        <p:txBody>
          <a:bodyPr wrap="square" rtlCol="0">
            <a:spAutoFit/>
          </a:bodyPr>
          <a:lstStyle/>
          <a:p>
            <a:r>
              <a:rPr lang="en-US" sz="3200" dirty="0">
                <a:solidFill>
                  <a:schemeClr val="bg1"/>
                </a:solidFill>
              </a:rPr>
              <a:t>Shoe</a:t>
            </a:r>
          </a:p>
        </p:txBody>
      </p:sp>
    </p:spTree>
    <p:extLst>
      <p:ext uri="{BB962C8B-B14F-4D97-AF65-F5344CB8AC3E}">
        <p14:creationId xmlns:p14="http://schemas.microsoft.com/office/powerpoint/2010/main" val="884517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F36590-33A8-4031-BCF4-CF76A0B0047A}"/>
              </a:ext>
            </a:extLst>
          </p:cNvPr>
          <p:cNvSpPr>
            <a:spLocks noGrp="1"/>
          </p:cNvSpPr>
          <p:nvPr>
            <p:ph type="body" sz="quarter" idx="24"/>
          </p:nvPr>
        </p:nvSpPr>
        <p:spPr>
          <a:xfrm>
            <a:off x="459783" y="1282692"/>
            <a:ext cx="3703320" cy="1491267"/>
          </a:xfrm>
        </p:spPr>
        <p:txBody>
          <a:bodyPr/>
          <a:lstStyle/>
          <a:p>
            <a:r>
              <a:rPr lang="en-US"/>
              <a:t>FOUR INDICATORS</a:t>
            </a:r>
          </a:p>
        </p:txBody>
      </p:sp>
      <p:sp>
        <p:nvSpPr>
          <p:cNvPr id="5" name="Content Placeholder 4">
            <a:extLst>
              <a:ext uri="{FF2B5EF4-FFF2-40B4-BE49-F238E27FC236}">
                <a16:creationId xmlns:a16="http://schemas.microsoft.com/office/drawing/2014/main" id="{63A4CBC6-C67C-4701-ABD6-4B0F54A9AD8E}"/>
              </a:ext>
            </a:extLst>
          </p:cNvPr>
          <p:cNvSpPr>
            <a:spLocks noGrp="1"/>
          </p:cNvSpPr>
          <p:nvPr>
            <p:ph sz="quarter" idx="27"/>
          </p:nvPr>
        </p:nvSpPr>
        <p:spPr>
          <a:xfrm>
            <a:off x="460259" y="3289308"/>
            <a:ext cx="3702844" cy="2286000"/>
          </a:xfrm>
        </p:spPr>
        <p:txBody>
          <a:bodyPr>
            <a:normAutofit/>
          </a:bodyPr>
          <a:lstStyle/>
          <a:p>
            <a:r>
              <a:rPr lang="en-US" sz="2800">
                <a:ea typeface="Nunito Light" charset="0"/>
                <a:cs typeface="Nunito Light" charset="0"/>
              </a:rPr>
              <a:t>Goals</a:t>
            </a:r>
          </a:p>
          <a:p>
            <a:r>
              <a:rPr lang="en-US" sz="2800">
                <a:ea typeface="Nunito Light" charset="0"/>
                <a:cs typeface="Nunito Light" charset="0"/>
              </a:rPr>
              <a:t>Leadership</a:t>
            </a:r>
          </a:p>
          <a:p>
            <a:r>
              <a:rPr lang="en-US" sz="2800">
                <a:ea typeface="Nunito Light" charset="0"/>
                <a:cs typeface="Nunito Light" charset="0"/>
              </a:rPr>
              <a:t>Participation</a:t>
            </a:r>
          </a:p>
          <a:p>
            <a:r>
              <a:rPr lang="en-US" sz="2800">
                <a:ea typeface="Nunito Light" charset="0"/>
                <a:cs typeface="Nunito Light" charset="0"/>
              </a:rPr>
              <a:t>Implementation</a:t>
            </a:r>
          </a:p>
        </p:txBody>
      </p:sp>
      <p:pic>
        <p:nvPicPr>
          <p:cNvPr id="8" name="Picture 7">
            <a:extLst>
              <a:ext uri="{FF2B5EF4-FFF2-40B4-BE49-F238E27FC236}">
                <a16:creationId xmlns:a16="http://schemas.microsoft.com/office/drawing/2014/main" id="{E33D2652-07F6-401C-BEEC-399BFD5D4616}"/>
              </a:ext>
            </a:extLst>
          </p:cNvPr>
          <p:cNvPicPr>
            <a:picLocks noChangeAspect="1"/>
          </p:cNvPicPr>
          <p:nvPr/>
        </p:nvPicPr>
        <p:blipFill>
          <a:blip r:embed="rId3"/>
          <a:stretch>
            <a:fillRect/>
          </a:stretch>
        </p:blipFill>
        <p:spPr>
          <a:xfrm>
            <a:off x="5052589" y="1282692"/>
            <a:ext cx="3643245" cy="4187983"/>
          </a:xfrm>
          <a:prstGeom prst="rect">
            <a:avLst/>
          </a:prstGeom>
        </p:spPr>
      </p:pic>
    </p:spTree>
    <p:extLst>
      <p:ext uri="{BB962C8B-B14F-4D97-AF65-F5344CB8AC3E}">
        <p14:creationId xmlns:p14="http://schemas.microsoft.com/office/powerpoint/2010/main" val="2566785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36365" y="2701417"/>
            <a:ext cx="5134980" cy="3101506"/>
          </a:xfrm>
        </p:spPr>
        <p:txBody>
          <a:bodyPr anchor="t">
            <a:normAutofit/>
          </a:bodyPr>
          <a:lstStyle/>
          <a:p>
            <a:r>
              <a:rPr lang="en-US" sz="3200" dirty="0">
                <a:solidFill>
                  <a:schemeClr val="tx2"/>
                </a:solidFill>
                <a:ea typeface="Nunito Light" charset="0"/>
                <a:cs typeface="Nunito Light" charset="0"/>
              </a:rPr>
              <a:t>Community and Leadership Support</a:t>
            </a:r>
          </a:p>
          <a:p>
            <a:r>
              <a:rPr lang="en-US" sz="3200" dirty="0">
                <a:solidFill>
                  <a:schemeClr val="tx2"/>
                </a:solidFill>
                <a:ea typeface="Nunito Light" charset="0"/>
                <a:cs typeface="Nunito Light" charset="0"/>
              </a:rPr>
              <a:t>Ambitious and Achievable </a:t>
            </a:r>
          </a:p>
          <a:p>
            <a:r>
              <a:rPr lang="en-US" sz="3200" dirty="0">
                <a:solidFill>
                  <a:schemeClr val="tx2"/>
                </a:solidFill>
                <a:ea typeface="Nunito Light" charset="0"/>
                <a:cs typeface="Nunito Light" charset="0"/>
              </a:rPr>
              <a:t>Steer Local Decision-Making</a:t>
            </a:r>
          </a:p>
          <a:p>
            <a:r>
              <a:rPr lang="en-US" sz="3200" dirty="0">
                <a:solidFill>
                  <a:schemeClr val="tx2"/>
                </a:solidFill>
                <a:ea typeface="Nunito Light" charset="0"/>
                <a:cs typeface="Nunito Light" charset="0"/>
              </a:rPr>
              <a:t>Consistent Progress</a:t>
            </a:r>
          </a:p>
          <a:p>
            <a:endParaRPr lang="en-US" dirty="0"/>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a:xfrm>
            <a:off x="636365" y="571557"/>
            <a:ext cx="7871270" cy="1142048"/>
          </a:xfrm>
        </p:spPr>
        <p:txBody>
          <a:bodyPr/>
          <a:lstStyle/>
          <a:p>
            <a:r>
              <a:rPr lang="en-US" dirty="0">
                <a:solidFill>
                  <a:schemeClr val="accent4"/>
                </a:solidFill>
              </a:rPr>
              <a:t>Indicator: Goals</a:t>
            </a:r>
          </a:p>
        </p:txBody>
      </p:sp>
      <p:pic>
        <p:nvPicPr>
          <p:cNvPr id="2" name="Picture 1">
            <a:extLst>
              <a:ext uri="{FF2B5EF4-FFF2-40B4-BE49-F238E27FC236}">
                <a16:creationId xmlns:a16="http://schemas.microsoft.com/office/drawing/2014/main" id="{38346778-AF36-4E70-8A65-2BACE79AB510}"/>
              </a:ext>
            </a:extLst>
          </p:cNvPr>
          <p:cNvPicPr>
            <a:picLocks noChangeAspect="1"/>
          </p:cNvPicPr>
          <p:nvPr/>
        </p:nvPicPr>
        <p:blipFill>
          <a:blip r:embed="rId3"/>
          <a:stretch>
            <a:fillRect/>
          </a:stretch>
        </p:blipFill>
        <p:spPr>
          <a:xfrm>
            <a:off x="5820644" y="2146193"/>
            <a:ext cx="2686991" cy="2703202"/>
          </a:xfrm>
          <a:prstGeom prst="rect">
            <a:avLst/>
          </a:prstGeom>
        </p:spPr>
      </p:pic>
      <p:sp>
        <p:nvSpPr>
          <p:cNvPr id="10" name="TextBox 9">
            <a:extLst>
              <a:ext uri="{FF2B5EF4-FFF2-40B4-BE49-F238E27FC236}">
                <a16:creationId xmlns:a16="http://schemas.microsoft.com/office/drawing/2014/main" id="{E2D18C0D-314B-452C-BD5B-974C307C7008}"/>
              </a:ext>
            </a:extLst>
          </p:cNvPr>
          <p:cNvSpPr txBox="1"/>
          <p:nvPr/>
        </p:nvSpPr>
        <p:spPr>
          <a:xfrm>
            <a:off x="5771345" y="4733979"/>
            <a:ext cx="3136992" cy="230832"/>
          </a:xfrm>
          <a:prstGeom prst="rect">
            <a:avLst/>
          </a:prstGeom>
          <a:noFill/>
        </p:spPr>
        <p:txBody>
          <a:bodyPr wrap="square">
            <a:spAutoFit/>
          </a:bodyPr>
          <a:lstStyle/>
          <a:p>
            <a:r>
              <a:rPr lang="en-US" sz="900"/>
              <a:t>City of Thomasville Victoria Place Overlay District</a:t>
            </a:r>
          </a:p>
        </p:txBody>
      </p:sp>
    </p:spTree>
    <p:extLst>
      <p:ext uri="{BB962C8B-B14F-4D97-AF65-F5344CB8AC3E}">
        <p14:creationId xmlns:p14="http://schemas.microsoft.com/office/powerpoint/2010/main" val="3919891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36365" y="1713605"/>
            <a:ext cx="5134980" cy="2651487"/>
          </a:xfrm>
        </p:spPr>
        <p:txBody>
          <a:bodyPr anchor="t">
            <a:normAutofit/>
          </a:bodyPr>
          <a:lstStyle/>
          <a:p>
            <a:r>
              <a:rPr lang="en-US" sz="2000" dirty="0">
                <a:solidFill>
                  <a:schemeClr val="tx2"/>
                </a:solidFill>
                <a:ea typeface="Nunito Light" charset="0"/>
                <a:cs typeface="Nunito Light" charset="0"/>
              </a:rPr>
              <a:t>Effective Planning Staff</a:t>
            </a:r>
          </a:p>
          <a:p>
            <a:r>
              <a:rPr lang="en-US" sz="2000" dirty="0">
                <a:solidFill>
                  <a:schemeClr val="tx2"/>
                </a:solidFill>
                <a:ea typeface="Nunito Light" charset="0"/>
                <a:cs typeface="Nunito Light" charset="0"/>
              </a:rPr>
              <a:t>Active Planning Commission</a:t>
            </a:r>
          </a:p>
          <a:p>
            <a:r>
              <a:rPr lang="en-US" sz="2000" dirty="0">
                <a:solidFill>
                  <a:schemeClr val="tx2"/>
                </a:solidFill>
                <a:ea typeface="Nunito Light" charset="0"/>
                <a:cs typeface="Nunito Light" charset="0"/>
              </a:rPr>
              <a:t>Effectively Evaluate Planning</a:t>
            </a:r>
          </a:p>
          <a:p>
            <a:r>
              <a:rPr lang="en-US" sz="2000" dirty="0">
                <a:solidFill>
                  <a:schemeClr val="tx2"/>
                </a:solidFill>
                <a:ea typeface="Nunito Light" charset="0"/>
                <a:cs typeface="Nunito Light" charset="0"/>
              </a:rPr>
              <a:t>Trained Local Officials</a:t>
            </a:r>
          </a:p>
          <a:p>
            <a:r>
              <a:rPr lang="en-US" sz="2000" dirty="0">
                <a:solidFill>
                  <a:schemeClr val="tx2"/>
                </a:solidFill>
                <a:ea typeface="Nunito Light" charset="0"/>
                <a:cs typeface="Nunito Light" charset="0"/>
              </a:rPr>
              <a:t>Collaborative Partnerships</a:t>
            </a:r>
          </a:p>
          <a:p>
            <a:endParaRPr lang="en-US" dirty="0"/>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a:xfrm>
            <a:off x="636365" y="571557"/>
            <a:ext cx="7871270" cy="1142048"/>
          </a:xfrm>
        </p:spPr>
        <p:txBody>
          <a:bodyPr/>
          <a:lstStyle/>
          <a:p>
            <a:r>
              <a:rPr lang="en-US" dirty="0">
                <a:solidFill>
                  <a:schemeClr val="accent4"/>
                </a:solidFill>
              </a:rPr>
              <a:t>Indicator: Leadership</a:t>
            </a:r>
          </a:p>
        </p:txBody>
      </p:sp>
      <p:pic>
        <p:nvPicPr>
          <p:cNvPr id="11" name="Picture 10">
            <a:extLst>
              <a:ext uri="{FF2B5EF4-FFF2-40B4-BE49-F238E27FC236}">
                <a16:creationId xmlns:a16="http://schemas.microsoft.com/office/drawing/2014/main" id="{6F9531EF-4241-43E5-A383-655C84705A3A}"/>
              </a:ext>
            </a:extLst>
          </p:cNvPr>
          <p:cNvPicPr>
            <a:picLocks noChangeAspect="1"/>
          </p:cNvPicPr>
          <p:nvPr/>
        </p:nvPicPr>
        <p:blipFill>
          <a:blip r:embed="rId3"/>
          <a:stretch>
            <a:fillRect/>
          </a:stretch>
        </p:blipFill>
        <p:spPr>
          <a:xfrm>
            <a:off x="636365" y="4365092"/>
            <a:ext cx="4895512" cy="1778048"/>
          </a:xfrm>
          <a:prstGeom prst="rect">
            <a:avLst/>
          </a:prstGeom>
        </p:spPr>
      </p:pic>
      <p:pic>
        <p:nvPicPr>
          <p:cNvPr id="12" name="Picture 11">
            <a:extLst>
              <a:ext uri="{FF2B5EF4-FFF2-40B4-BE49-F238E27FC236}">
                <a16:creationId xmlns:a16="http://schemas.microsoft.com/office/drawing/2014/main" id="{7ABD188B-605E-4386-98BD-176B0747BE52}"/>
              </a:ext>
            </a:extLst>
          </p:cNvPr>
          <p:cNvPicPr>
            <a:picLocks noChangeAspect="1"/>
          </p:cNvPicPr>
          <p:nvPr/>
        </p:nvPicPr>
        <p:blipFill>
          <a:blip r:embed="rId4"/>
          <a:stretch>
            <a:fillRect/>
          </a:stretch>
        </p:blipFill>
        <p:spPr>
          <a:xfrm>
            <a:off x="5351082" y="1606229"/>
            <a:ext cx="3276287" cy="4360732"/>
          </a:xfrm>
          <a:prstGeom prst="rect">
            <a:avLst/>
          </a:prstGeom>
        </p:spPr>
      </p:pic>
    </p:spTree>
    <p:extLst>
      <p:ext uri="{BB962C8B-B14F-4D97-AF65-F5344CB8AC3E}">
        <p14:creationId xmlns:p14="http://schemas.microsoft.com/office/powerpoint/2010/main" val="583442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36365" y="2151616"/>
            <a:ext cx="5134980" cy="2213476"/>
          </a:xfrm>
        </p:spPr>
        <p:txBody>
          <a:bodyPr anchor="t">
            <a:normAutofit fontScale="77500" lnSpcReduction="20000"/>
          </a:bodyPr>
          <a:lstStyle/>
          <a:p>
            <a:r>
              <a:rPr lang="en-US" sz="2800" dirty="0">
                <a:solidFill>
                  <a:schemeClr val="bg1"/>
                </a:solidFill>
                <a:ea typeface="Nunito Light" charset="0"/>
                <a:cs typeface="Nunito Light" charset="0"/>
              </a:rPr>
              <a:t>Lots of Opportunities for Community Input</a:t>
            </a:r>
          </a:p>
          <a:p>
            <a:r>
              <a:rPr lang="en-US" sz="2800" dirty="0">
                <a:solidFill>
                  <a:schemeClr val="bg1"/>
                </a:solidFill>
                <a:ea typeface="Nunito Light" charset="0"/>
                <a:cs typeface="Nunito Light" charset="0"/>
              </a:rPr>
              <a:t>Community Input Incorporated in Your Plan</a:t>
            </a:r>
          </a:p>
          <a:p>
            <a:r>
              <a:rPr lang="en-US" sz="2800" dirty="0">
                <a:solidFill>
                  <a:schemeClr val="bg1"/>
                </a:solidFill>
                <a:ea typeface="Nunito Light" charset="0"/>
                <a:cs typeface="Nunito Light" charset="0"/>
              </a:rPr>
              <a:t>Steering Committee Guided Process</a:t>
            </a:r>
          </a:p>
          <a:p>
            <a:r>
              <a:rPr lang="en-US" sz="2800" dirty="0">
                <a:solidFill>
                  <a:schemeClr val="bg1"/>
                </a:solidFill>
                <a:ea typeface="Nunito Light" charset="0"/>
                <a:cs typeface="Nunito Light" charset="0"/>
              </a:rPr>
              <a:t>Effective Outreach Process</a:t>
            </a:r>
          </a:p>
          <a:p>
            <a:r>
              <a:rPr lang="en-US" sz="2800" dirty="0">
                <a:solidFill>
                  <a:schemeClr val="bg1"/>
                </a:solidFill>
                <a:ea typeface="Nunito Light" charset="0"/>
                <a:cs typeface="Nunito Light" charset="0"/>
              </a:rPr>
              <a:t>Advocates</a:t>
            </a:r>
          </a:p>
          <a:p>
            <a:endParaRPr lang="en-US" dirty="0"/>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a:xfrm>
            <a:off x="636365" y="571557"/>
            <a:ext cx="7871270" cy="1142048"/>
          </a:xfrm>
        </p:spPr>
        <p:txBody>
          <a:bodyPr/>
          <a:lstStyle/>
          <a:p>
            <a:r>
              <a:rPr lang="en-US" dirty="0">
                <a:solidFill>
                  <a:schemeClr val="accent1"/>
                </a:solidFill>
              </a:rPr>
              <a:t>Indicator: Participation</a:t>
            </a:r>
          </a:p>
        </p:txBody>
      </p:sp>
      <p:sp>
        <p:nvSpPr>
          <p:cNvPr id="10" name="TextBox 9">
            <a:extLst>
              <a:ext uri="{FF2B5EF4-FFF2-40B4-BE49-F238E27FC236}">
                <a16:creationId xmlns:a16="http://schemas.microsoft.com/office/drawing/2014/main" id="{E2D18C0D-314B-452C-BD5B-974C307C7008}"/>
              </a:ext>
            </a:extLst>
          </p:cNvPr>
          <p:cNvSpPr txBox="1"/>
          <p:nvPr/>
        </p:nvSpPr>
        <p:spPr>
          <a:xfrm>
            <a:off x="5048447" y="6040069"/>
            <a:ext cx="1397017" cy="230832"/>
          </a:xfrm>
          <a:prstGeom prst="rect">
            <a:avLst/>
          </a:prstGeom>
          <a:noFill/>
        </p:spPr>
        <p:txBody>
          <a:bodyPr wrap="square">
            <a:spAutoFit/>
          </a:bodyPr>
          <a:lstStyle/>
          <a:p>
            <a:r>
              <a:rPr lang="en-US" sz="900"/>
              <a:t>City of Powder Springs</a:t>
            </a:r>
          </a:p>
        </p:txBody>
      </p:sp>
      <p:pic>
        <p:nvPicPr>
          <p:cNvPr id="4" name="Picture 3">
            <a:extLst>
              <a:ext uri="{FF2B5EF4-FFF2-40B4-BE49-F238E27FC236}">
                <a16:creationId xmlns:a16="http://schemas.microsoft.com/office/drawing/2014/main" id="{086901D0-2A43-4004-A825-37F734C016E8}"/>
              </a:ext>
            </a:extLst>
          </p:cNvPr>
          <p:cNvPicPr>
            <a:picLocks noChangeAspect="1"/>
          </p:cNvPicPr>
          <p:nvPr/>
        </p:nvPicPr>
        <p:blipFill>
          <a:blip r:embed="rId3"/>
          <a:stretch>
            <a:fillRect/>
          </a:stretch>
        </p:blipFill>
        <p:spPr>
          <a:xfrm>
            <a:off x="1225322" y="4264975"/>
            <a:ext cx="5220142" cy="1795210"/>
          </a:xfrm>
          <a:prstGeom prst="rect">
            <a:avLst/>
          </a:prstGeom>
        </p:spPr>
      </p:pic>
      <p:pic>
        <p:nvPicPr>
          <p:cNvPr id="5" name="Picture 4">
            <a:extLst>
              <a:ext uri="{FF2B5EF4-FFF2-40B4-BE49-F238E27FC236}">
                <a16:creationId xmlns:a16="http://schemas.microsoft.com/office/drawing/2014/main" id="{4F14423C-6CF2-4145-9CEE-86F4D640A894}"/>
              </a:ext>
            </a:extLst>
          </p:cNvPr>
          <p:cNvPicPr>
            <a:picLocks noChangeAspect="1"/>
          </p:cNvPicPr>
          <p:nvPr/>
        </p:nvPicPr>
        <p:blipFill>
          <a:blip r:embed="rId4"/>
          <a:stretch>
            <a:fillRect/>
          </a:stretch>
        </p:blipFill>
        <p:spPr>
          <a:xfrm>
            <a:off x="5771345" y="1947210"/>
            <a:ext cx="2858710" cy="2260654"/>
          </a:xfrm>
          <a:prstGeom prst="rect">
            <a:avLst/>
          </a:prstGeom>
        </p:spPr>
      </p:pic>
      <p:sp>
        <p:nvSpPr>
          <p:cNvPr id="9" name="TextBox 8">
            <a:extLst>
              <a:ext uri="{FF2B5EF4-FFF2-40B4-BE49-F238E27FC236}">
                <a16:creationId xmlns:a16="http://schemas.microsoft.com/office/drawing/2014/main" id="{D9D7CE66-671E-4FE7-ACFB-17E761B40E97}"/>
              </a:ext>
            </a:extLst>
          </p:cNvPr>
          <p:cNvSpPr txBox="1"/>
          <p:nvPr/>
        </p:nvSpPr>
        <p:spPr>
          <a:xfrm>
            <a:off x="7134990" y="4207864"/>
            <a:ext cx="1868835" cy="230832"/>
          </a:xfrm>
          <a:prstGeom prst="rect">
            <a:avLst/>
          </a:prstGeom>
          <a:noFill/>
        </p:spPr>
        <p:txBody>
          <a:bodyPr wrap="square" rtlCol="0">
            <a:spAutoFit/>
          </a:bodyPr>
          <a:lstStyle/>
          <a:p>
            <a:r>
              <a:rPr lang="en-US" sz="900"/>
              <a:t>Jones County Plan Meeting</a:t>
            </a:r>
          </a:p>
        </p:txBody>
      </p:sp>
    </p:spTree>
    <p:extLst>
      <p:ext uri="{BB962C8B-B14F-4D97-AF65-F5344CB8AC3E}">
        <p14:creationId xmlns:p14="http://schemas.microsoft.com/office/powerpoint/2010/main" val="4002270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36365" y="2151616"/>
            <a:ext cx="5134980" cy="2213476"/>
          </a:xfrm>
        </p:spPr>
        <p:txBody>
          <a:bodyPr anchor="t">
            <a:normAutofit/>
          </a:bodyPr>
          <a:lstStyle/>
          <a:p>
            <a:r>
              <a:rPr lang="en-US">
                <a:solidFill>
                  <a:schemeClr val="tx2"/>
                </a:solidFill>
                <a:ea typeface="Nunito Light" charset="0"/>
                <a:cs typeface="Nunito Light" charset="0"/>
              </a:rPr>
              <a:t>Action Items in Work Program</a:t>
            </a:r>
          </a:p>
          <a:p>
            <a:r>
              <a:rPr lang="en-US">
                <a:solidFill>
                  <a:schemeClr val="tx2"/>
                </a:solidFill>
                <a:ea typeface="Nunito Light" charset="0"/>
                <a:cs typeface="Nunito Light" charset="0"/>
              </a:rPr>
              <a:t>Work Program Addresses Local Needs</a:t>
            </a:r>
          </a:p>
          <a:p>
            <a:r>
              <a:rPr lang="en-US">
                <a:solidFill>
                  <a:schemeClr val="tx2"/>
                </a:solidFill>
                <a:ea typeface="Nunito Light" charset="0"/>
                <a:cs typeface="Nunito Light" charset="0"/>
              </a:rPr>
              <a:t>Good Track Record</a:t>
            </a:r>
          </a:p>
          <a:p>
            <a:r>
              <a:rPr lang="en-US">
                <a:solidFill>
                  <a:schemeClr val="tx2"/>
                </a:solidFill>
                <a:ea typeface="Nunito Light" charset="0"/>
                <a:cs typeface="Nunito Light" charset="0"/>
              </a:rPr>
              <a:t>Consistent Capital Budget</a:t>
            </a:r>
          </a:p>
          <a:p>
            <a:r>
              <a:rPr lang="en-US">
                <a:solidFill>
                  <a:schemeClr val="tx2"/>
                </a:solidFill>
                <a:ea typeface="Nunito Light" charset="0"/>
                <a:cs typeface="Nunito Light" charset="0"/>
              </a:rPr>
              <a:t>Recent </a:t>
            </a:r>
            <a:endParaRPr lang="en-US"/>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a:xfrm>
            <a:off x="636365" y="571557"/>
            <a:ext cx="7871270" cy="1142048"/>
          </a:xfrm>
        </p:spPr>
        <p:txBody>
          <a:bodyPr/>
          <a:lstStyle/>
          <a:p>
            <a:r>
              <a:rPr lang="en-US" dirty="0">
                <a:solidFill>
                  <a:schemeClr val="accent1"/>
                </a:solidFill>
              </a:rPr>
              <a:t>Indicator: Implementation</a:t>
            </a:r>
          </a:p>
        </p:txBody>
      </p:sp>
      <p:sp>
        <p:nvSpPr>
          <p:cNvPr id="9" name="TextBox 8">
            <a:extLst>
              <a:ext uri="{FF2B5EF4-FFF2-40B4-BE49-F238E27FC236}">
                <a16:creationId xmlns:a16="http://schemas.microsoft.com/office/drawing/2014/main" id="{D9D7CE66-671E-4FE7-ACFB-17E761B40E97}"/>
              </a:ext>
            </a:extLst>
          </p:cNvPr>
          <p:cNvSpPr txBox="1"/>
          <p:nvPr/>
        </p:nvSpPr>
        <p:spPr>
          <a:xfrm>
            <a:off x="6500918" y="4911976"/>
            <a:ext cx="2084471" cy="230832"/>
          </a:xfrm>
          <a:prstGeom prst="rect">
            <a:avLst/>
          </a:prstGeom>
          <a:noFill/>
        </p:spPr>
        <p:txBody>
          <a:bodyPr wrap="square" rtlCol="0">
            <a:spAutoFit/>
          </a:bodyPr>
          <a:lstStyle/>
          <a:p>
            <a:r>
              <a:rPr lang="en-US" sz="900"/>
              <a:t>Amphitheater in Woodstock City Park </a:t>
            </a:r>
          </a:p>
        </p:txBody>
      </p:sp>
      <p:pic>
        <p:nvPicPr>
          <p:cNvPr id="6" name="Picture 5">
            <a:extLst>
              <a:ext uri="{FF2B5EF4-FFF2-40B4-BE49-F238E27FC236}">
                <a16:creationId xmlns:a16="http://schemas.microsoft.com/office/drawing/2014/main" id="{5622997D-D32E-4E1D-AB88-893BAE0C1DA4}"/>
              </a:ext>
            </a:extLst>
          </p:cNvPr>
          <p:cNvPicPr>
            <a:picLocks noChangeAspect="1"/>
          </p:cNvPicPr>
          <p:nvPr/>
        </p:nvPicPr>
        <p:blipFill>
          <a:blip r:embed="rId3"/>
          <a:stretch>
            <a:fillRect/>
          </a:stretch>
        </p:blipFill>
        <p:spPr>
          <a:xfrm>
            <a:off x="4632344" y="3060517"/>
            <a:ext cx="3875291" cy="1851459"/>
          </a:xfrm>
          <a:prstGeom prst="rect">
            <a:avLst/>
          </a:prstGeom>
        </p:spPr>
      </p:pic>
      <p:pic>
        <p:nvPicPr>
          <p:cNvPr id="2" name="Picture 1">
            <a:extLst>
              <a:ext uri="{FF2B5EF4-FFF2-40B4-BE49-F238E27FC236}">
                <a16:creationId xmlns:a16="http://schemas.microsoft.com/office/drawing/2014/main" id="{0FA80F19-573C-4148-875B-AFA654092746}"/>
              </a:ext>
            </a:extLst>
          </p:cNvPr>
          <p:cNvPicPr>
            <a:picLocks noChangeAspect="1"/>
          </p:cNvPicPr>
          <p:nvPr/>
        </p:nvPicPr>
        <p:blipFill>
          <a:blip r:embed="rId4"/>
          <a:stretch>
            <a:fillRect/>
          </a:stretch>
        </p:blipFill>
        <p:spPr>
          <a:xfrm>
            <a:off x="636365" y="4117651"/>
            <a:ext cx="4214719" cy="1943661"/>
          </a:xfrm>
          <a:prstGeom prst="rect">
            <a:avLst/>
          </a:prstGeom>
        </p:spPr>
      </p:pic>
    </p:spTree>
    <p:extLst>
      <p:ext uri="{BB962C8B-B14F-4D97-AF65-F5344CB8AC3E}">
        <p14:creationId xmlns:p14="http://schemas.microsoft.com/office/powerpoint/2010/main" val="352534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42366" y="2216259"/>
            <a:ext cx="2468880" cy="3733538"/>
          </a:xfrm>
        </p:spPr>
        <p:txBody>
          <a:bodyPr anchor="t">
            <a:normAutofit/>
          </a:bodyPr>
          <a:lstStyle/>
          <a:p>
            <a:pPr marL="0" indent="0">
              <a:buNone/>
            </a:pPr>
            <a:r>
              <a:rPr lang="en-US" sz="2800" dirty="0">
                <a:solidFill>
                  <a:schemeClr val="accent1"/>
                </a:solidFill>
                <a:ea typeface="Nunito Light" charset="0"/>
                <a:cs typeface="Nunito Light" charset="0"/>
              </a:rPr>
              <a:t>01</a:t>
            </a:r>
          </a:p>
          <a:p>
            <a:pPr marL="0" indent="0">
              <a:buNone/>
            </a:pPr>
            <a:r>
              <a:rPr lang="en-US" sz="1800" dirty="0">
                <a:solidFill>
                  <a:schemeClr val="bg1"/>
                </a:solidFill>
                <a:ea typeface="Nunito Light" charset="0"/>
                <a:cs typeface="Nunito Light" charset="0"/>
              </a:rPr>
              <a:t>Read the questions carefully and make sure you answer the question asked in its entirety. </a:t>
            </a:r>
          </a:p>
          <a:p>
            <a:endParaRPr lang="en-US" dirty="0"/>
          </a:p>
        </p:txBody>
      </p:sp>
      <p:sp>
        <p:nvSpPr>
          <p:cNvPr id="4" name="Content Placeholder 3">
            <a:extLst>
              <a:ext uri="{FF2B5EF4-FFF2-40B4-BE49-F238E27FC236}">
                <a16:creationId xmlns:a16="http://schemas.microsoft.com/office/drawing/2014/main" id="{5B0CC394-E59F-418C-9DDA-C31BDAF59FF1}"/>
              </a:ext>
            </a:extLst>
          </p:cNvPr>
          <p:cNvSpPr>
            <a:spLocks noGrp="1"/>
          </p:cNvSpPr>
          <p:nvPr>
            <p:ph sz="quarter" idx="18"/>
          </p:nvPr>
        </p:nvSpPr>
        <p:spPr>
          <a:xfrm>
            <a:off x="3340561" y="2216258"/>
            <a:ext cx="2468880" cy="3733538"/>
          </a:xfrm>
        </p:spPr>
        <p:txBody>
          <a:bodyPr anchor="t">
            <a:normAutofit/>
          </a:bodyPr>
          <a:lstStyle/>
          <a:p>
            <a:pPr marL="0" indent="0">
              <a:buNone/>
            </a:pPr>
            <a:r>
              <a:rPr lang="en-US" sz="2800" dirty="0">
                <a:solidFill>
                  <a:schemeClr val="accent4"/>
                </a:solidFill>
                <a:ea typeface="Nunito Light" charset="0"/>
                <a:cs typeface="Nunito Light" charset="0"/>
              </a:rPr>
              <a:t>02</a:t>
            </a:r>
          </a:p>
          <a:p>
            <a:pPr marL="0" indent="0">
              <a:buNone/>
            </a:pPr>
            <a:r>
              <a:rPr lang="en-US" sz="1800" dirty="0">
                <a:solidFill>
                  <a:schemeClr val="bg1"/>
                </a:solidFill>
                <a:ea typeface="Nunito Light" charset="0"/>
                <a:cs typeface="Nunito Light" charset="0"/>
              </a:rPr>
              <a:t>Remember-this is about the Comprehensive Plan, not any other strategic plan, like an area plan, or corridor study.</a:t>
            </a:r>
          </a:p>
          <a:p>
            <a:endParaRPr lang="en-US" dirty="0"/>
          </a:p>
        </p:txBody>
      </p:sp>
      <p:sp>
        <p:nvSpPr>
          <p:cNvPr id="5" name="Content Placeholder 4">
            <a:extLst>
              <a:ext uri="{FF2B5EF4-FFF2-40B4-BE49-F238E27FC236}">
                <a16:creationId xmlns:a16="http://schemas.microsoft.com/office/drawing/2014/main" id="{0104C7AA-BACC-43AC-82A0-790AD7FD2FC0}"/>
              </a:ext>
            </a:extLst>
          </p:cNvPr>
          <p:cNvSpPr>
            <a:spLocks noGrp="1"/>
          </p:cNvSpPr>
          <p:nvPr>
            <p:ph sz="quarter" idx="19"/>
          </p:nvPr>
        </p:nvSpPr>
        <p:spPr>
          <a:xfrm>
            <a:off x="6038755" y="2216258"/>
            <a:ext cx="2468880" cy="3733538"/>
          </a:xfrm>
        </p:spPr>
        <p:txBody>
          <a:bodyPr anchor="t">
            <a:normAutofit/>
          </a:bodyPr>
          <a:lstStyle/>
          <a:p>
            <a:pPr marL="0" indent="0">
              <a:buNone/>
            </a:pPr>
            <a:r>
              <a:rPr lang="en-US" sz="2800" b="1" dirty="0">
                <a:solidFill>
                  <a:schemeClr val="accent2"/>
                </a:solidFill>
                <a:ea typeface="Nunito Light" charset="0"/>
                <a:cs typeface="Nunito Light" charset="0"/>
              </a:rPr>
              <a:t>03</a:t>
            </a:r>
          </a:p>
          <a:p>
            <a:pPr marL="0" indent="0">
              <a:buNone/>
            </a:pPr>
            <a:r>
              <a:rPr lang="en-US" sz="1800" dirty="0">
                <a:solidFill>
                  <a:schemeClr val="bg1"/>
                </a:solidFill>
                <a:ea typeface="Nunito Light" charset="0"/>
                <a:cs typeface="Nunito Light" charset="0"/>
              </a:rPr>
              <a:t>Reference the plan with the correct section, date of the plan, and page number.</a:t>
            </a:r>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p:txBody>
          <a:bodyPr/>
          <a:lstStyle/>
          <a:p>
            <a:r>
              <a:rPr lang="en-US" dirty="0">
                <a:solidFill>
                  <a:schemeClr val="bg1"/>
                </a:solidFill>
              </a:rPr>
              <a:t>Tips and tricks</a:t>
            </a:r>
          </a:p>
        </p:txBody>
      </p:sp>
    </p:spTree>
    <p:extLst>
      <p:ext uri="{BB962C8B-B14F-4D97-AF65-F5344CB8AC3E}">
        <p14:creationId xmlns:p14="http://schemas.microsoft.com/office/powerpoint/2010/main" val="632118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42366" y="2216259"/>
            <a:ext cx="2468880" cy="3733538"/>
          </a:xfrm>
        </p:spPr>
        <p:txBody>
          <a:bodyPr anchor="t">
            <a:normAutofit/>
          </a:bodyPr>
          <a:lstStyle/>
          <a:p>
            <a:pPr marL="0" indent="0">
              <a:buNone/>
            </a:pPr>
            <a:r>
              <a:rPr lang="en-US" sz="2800" b="1">
                <a:solidFill>
                  <a:schemeClr val="accent3"/>
                </a:solidFill>
                <a:ea typeface="Nunito Light" charset="0"/>
                <a:cs typeface="Nunito Light" charset="0"/>
              </a:rPr>
              <a:t>04</a:t>
            </a:r>
          </a:p>
          <a:p>
            <a:pPr marL="0" indent="0">
              <a:buNone/>
            </a:pPr>
            <a:r>
              <a:rPr lang="en-US" sz="1800">
                <a:solidFill>
                  <a:schemeClr val="tx2"/>
                </a:solidFill>
                <a:ea typeface="Nunito Light" charset="0"/>
                <a:cs typeface="Nunito Light" charset="0"/>
              </a:rPr>
              <a:t>Tell a complete story with pictures-in focus and clearly identified.</a:t>
            </a:r>
          </a:p>
          <a:p>
            <a:endParaRPr lang="en-US"/>
          </a:p>
        </p:txBody>
      </p:sp>
      <p:sp>
        <p:nvSpPr>
          <p:cNvPr id="5" name="Content Placeholder 4">
            <a:extLst>
              <a:ext uri="{FF2B5EF4-FFF2-40B4-BE49-F238E27FC236}">
                <a16:creationId xmlns:a16="http://schemas.microsoft.com/office/drawing/2014/main" id="{0104C7AA-BACC-43AC-82A0-790AD7FD2FC0}"/>
              </a:ext>
            </a:extLst>
          </p:cNvPr>
          <p:cNvSpPr>
            <a:spLocks noGrp="1"/>
          </p:cNvSpPr>
          <p:nvPr>
            <p:ph sz="quarter" idx="19"/>
          </p:nvPr>
        </p:nvSpPr>
        <p:spPr>
          <a:xfrm>
            <a:off x="4004064" y="2216259"/>
            <a:ext cx="2468880" cy="3733538"/>
          </a:xfrm>
        </p:spPr>
        <p:txBody>
          <a:bodyPr anchor="t">
            <a:normAutofit/>
          </a:bodyPr>
          <a:lstStyle/>
          <a:p>
            <a:pPr marL="0" indent="0">
              <a:buNone/>
            </a:pPr>
            <a:r>
              <a:rPr lang="en-US" sz="2800">
                <a:solidFill>
                  <a:schemeClr val="accent1"/>
                </a:solidFill>
                <a:ea typeface="Nunito Light" charset="0"/>
                <a:cs typeface="Nunito Light" charset="0"/>
              </a:rPr>
              <a:t>05</a:t>
            </a:r>
          </a:p>
          <a:p>
            <a:pPr marL="0" indent="0">
              <a:buNone/>
            </a:pPr>
            <a:r>
              <a:rPr lang="en-US" sz="1800">
                <a:solidFill>
                  <a:schemeClr val="tx2"/>
                </a:solidFill>
                <a:ea typeface="Nunito Light" charset="0"/>
                <a:cs typeface="Nunito Light" charset="0"/>
              </a:rPr>
              <a:t>Elaborate beyond yes or no answers, explain and be thoughtful and thorough in your answers. </a:t>
            </a:r>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p:txBody>
          <a:bodyPr/>
          <a:lstStyle/>
          <a:p>
            <a:r>
              <a:rPr lang="en-US" dirty="0">
                <a:solidFill>
                  <a:schemeClr val="accent4"/>
                </a:solidFill>
              </a:rPr>
              <a:t>Tips and tricks</a:t>
            </a:r>
          </a:p>
        </p:txBody>
      </p:sp>
      <p:pic>
        <p:nvPicPr>
          <p:cNvPr id="6" name="Picture 5" descr="A picture containing tree, outdoor, sky, area&#10;&#10;Description automatically generated">
            <a:extLst>
              <a:ext uri="{FF2B5EF4-FFF2-40B4-BE49-F238E27FC236}">
                <a16:creationId xmlns:a16="http://schemas.microsoft.com/office/drawing/2014/main" id="{D3187073-80B4-A081-071E-19B475033F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545" y="3692292"/>
            <a:ext cx="3115340" cy="2336505"/>
          </a:xfrm>
          <a:prstGeom prst="rect">
            <a:avLst/>
          </a:prstGeom>
        </p:spPr>
      </p:pic>
    </p:spTree>
    <p:extLst>
      <p:ext uri="{BB962C8B-B14F-4D97-AF65-F5344CB8AC3E}">
        <p14:creationId xmlns:p14="http://schemas.microsoft.com/office/powerpoint/2010/main" val="2720890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879D682E-65D9-4606-8798-5B5443213B73}"/>
              </a:ext>
            </a:extLst>
          </p:cNvPr>
          <p:cNvGraphicFramePr>
            <a:graphicFrameLocks noGrp="1"/>
          </p:cNvGraphicFramePr>
          <p:nvPr>
            <p:ph idx="1"/>
          </p:nvPr>
        </p:nvGraphicFramePr>
        <p:xfrm>
          <a:off x="628650" y="1825625"/>
          <a:ext cx="78867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8">
            <a:extLst>
              <a:ext uri="{FF2B5EF4-FFF2-40B4-BE49-F238E27FC236}">
                <a16:creationId xmlns:a16="http://schemas.microsoft.com/office/drawing/2014/main" id="{62EE8B4F-C752-40CE-9940-FF002CCDBDC5}"/>
              </a:ext>
            </a:extLst>
          </p:cNvPr>
          <p:cNvSpPr>
            <a:spLocks noGrp="1"/>
          </p:cNvSpPr>
          <p:nvPr>
            <p:ph type="title"/>
          </p:nvPr>
        </p:nvSpPr>
        <p:spPr/>
        <p:txBody>
          <a:bodyPr/>
          <a:lstStyle/>
          <a:p>
            <a:r>
              <a:rPr lang="en-US"/>
              <a:t>Additional tips for success</a:t>
            </a:r>
          </a:p>
        </p:txBody>
      </p:sp>
      <p:pic>
        <p:nvPicPr>
          <p:cNvPr id="13" name="Graphic 12" descr="Lightbulb">
            <a:extLst>
              <a:ext uri="{FF2B5EF4-FFF2-40B4-BE49-F238E27FC236}">
                <a16:creationId xmlns:a16="http://schemas.microsoft.com/office/drawing/2014/main" id="{1E533713-087C-45D9-B892-9D35B2DD4DB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56425" y="2895600"/>
            <a:ext cx="685800" cy="685800"/>
          </a:xfrm>
          <a:prstGeom prst="rect">
            <a:avLst/>
          </a:prstGeom>
        </p:spPr>
      </p:pic>
      <p:sp>
        <p:nvSpPr>
          <p:cNvPr id="14" name="TextBox 13">
            <a:extLst>
              <a:ext uri="{FF2B5EF4-FFF2-40B4-BE49-F238E27FC236}">
                <a16:creationId xmlns:a16="http://schemas.microsoft.com/office/drawing/2014/main" id="{E2B58807-CBE9-440F-9DE6-7DD73FFDCEAE}"/>
              </a:ext>
            </a:extLst>
          </p:cNvPr>
          <p:cNvSpPr txBox="1"/>
          <p:nvPr/>
        </p:nvSpPr>
        <p:spPr>
          <a:xfrm>
            <a:off x="1072495" y="3581401"/>
            <a:ext cx="1453494" cy="923330"/>
          </a:xfrm>
          <a:prstGeom prst="rect">
            <a:avLst/>
          </a:prstGeom>
          <a:noFill/>
        </p:spPr>
        <p:txBody>
          <a:bodyPr wrap="square" rtlCol="0">
            <a:spAutoFit/>
          </a:bodyPr>
          <a:lstStyle/>
          <a:p>
            <a:pPr algn="ctr">
              <a:spcBef>
                <a:spcPts val="750"/>
              </a:spcBef>
            </a:pPr>
            <a:r>
              <a:rPr lang="en-US" sz="1350"/>
              <a:t>Use the application for ideas for your implementation.</a:t>
            </a:r>
          </a:p>
        </p:txBody>
      </p:sp>
      <p:sp>
        <p:nvSpPr>
          <p:cNvPr id="15" name="TextBox 14">
            <a:extLst>
              <a:ext uri="{FF2B5EF4-FFF2-40B4-BE49-F238E27FC236}">
                <a16:creationId xmlns:a16="http://schemas.microsoft.com/office/drawing/2014/main" id="{D126403C-5A6E-4E26-ADEE-CD1CB51E87AC}"/>
              </a:ext>
            </a:extLst>
          </p:cNvPr>
          <p:cNvSpPr txBox="1"/>
          <p:nvPr/>
        </p:nvSpPr>
        <p:spPr>
          <a:xfrm>
            <a:off x="2927169" y="3683295"/>
            <a:ext cx="1453494" cy="715581"/>
          </a:xfrm>
          <a:prstGeom prst="rect">
            <a:avLst/>
          </a:prstGeom>
          <a:noFill/>
        </p:spPr>
        <p:txBody>
          <a:bodyPr wrap="square" rtlCol="0">
            <a:spAutoFit/>
          </a:bodyPr>
          <a:lstStyle/>
          <a:p>
            <a:pPr algn="ctr">
              <a:spcBef>
                <a:spcPts val="750"/>
              </a:spcBef>
            </a:pPr>
            <a:r>
              <a:rPr lang="en-US" sz="1350"/>
              <a:t>Start early! The application is due May 15.</a:t>
            </a:r>
          </a:p>
        </p:txBody>
      </p:sp>
      <p:sp>
        <p:nvSpPr>
          <p:cNvPr id="16" name="TextBox 15">
            <a:extLst>
              <a:ext uri="{FF2B5EF4-FFF2-40B4-BE49-F238E27FC236}">
                <a16:creationId xmlns:a16="http://schemas.microsoft.com/office/drawing/2014/main" id="{7F85B3A8-2B69-492D-8503-5F8BC815CE8D}"/>
              </a:ext>
            </a:extLst>
          </p:cNvPr>
          <p:cNvSpPr txBox="1"/>
          <p:nvPr/>
        </p:nvSpPr>
        <p:spPr>
          <a:xfrm>
            <a:off x="4763171" y="3586347"/>
            <a:ext cx="1453494" cy="1338828"/>
          </a:xfrm>
          <a:prstGeom prst="rect">
            <a:avLst/>
          </a:prstGeom>
          <a:noFill/>
        </p:spPr>
        <p:txBody>
          <a:bodyPr wrap="square" rtlCol="0">
            <a:spAutoFit/>
          </a:bodyPr>
          <a:lstStyle/>
          <a:p>
            <a:pPr algn="ctr">
              <a:spcBef>
                <a:spcPts val="750"/>
              </a:spcBef>
            </a:pPr>
            <a:r>
              <a:rPr lang="en-US" sz="1350"/>
              <a:t>Let other community staff and trusted professionals review your application.</a:t>
            </a:r>
          </a:p>
        </p:txBody>
      </p:sp>
      <p:sp>
        <p:nvSpPr>
          <p:cNvPr id="17" name="TextBox 16">
            <a:extLst>
              <a:ext uri="{FF2B5EF4-FFF2-40B4-BE49-F238E27FC236}">
                <a16:creationId xmlns:a16="http://schemas.microsoft.com/office/drawing/2014/main" id="{49D055E3-E48F-4A3A-B11E-A62245B04441}"/>
              </a:ext>
            </a:extLst>
          </p:cNvPr>
          <p:cNvSpPr txBox="1"/>
          <p:nvPr/>
        </p:nvSpPr>
        <p:spPr>
          <a:xfrm>
            <a:off x="6617845" y="3586347"/>
            <a:ext cx="1453494" cy="715581"/>
          </a:xfrm>
          <a:prstGeom prst="rect">
            <a:avLst/>
          </a:prstGeom>
          <a:noFill/>
        </p:spPr>
        <p:txBody>
          <a:bodyPr wrap="square" rtlCol="0">
            <a:spAutoFit/>
          </a:bodyPr>
          <a:lstStyle/>
          <a:p>
            <a:pPr algn="ctr">
              <a:spcBef>
                <a:spcPts val="750"/>
              </a:spcBef>
            </a:pPr>
            <a:r>
              <a:rPr lang="en-US" sz="1350"/>
              <a:t>Examples, examples, examples!.</a:t>
            </a:r>
          </a:p>
        </p:txBody>
      </p:sp>
      <p:pic>
        <p:nvPicPr>
          <p:cNvPr id="3" name="Graphic 2" descr="Monthly calendar with solid fill">
            <a:extLst>
              <a:ext uri="{FF2B5EF4-FFF2-40B4-BE49-F238E27FC236}">
                <a16:creationId xmlns:a16="http://schemas.microsoft.com/office/drawing/2014/main" id="{68F1F2DF-93FF-EA17-FC00-D7197723DDF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175835" y="2851667"/>
            <a:ext cx="914400" cy="914400"/>
          </a:xfrm>
          <a:prstGeom prst="rect">
            <a:avLst/>
          </a:prstGeom>
        </p:spPr>
      </p:pic>
      <p:pic>
        <p:nvPicPr>
          <p:cNvPr id="6" name="Graphic 5" descr="Users outline">
            <a:extLst>
              <a:ext uri="{FF2B5EF4-FFF2-40B4-BE49-F238E27FC236}">
                <a16:creationId xmlns:a16="http://schemas.microsoft.com/office/drawing/2014/main" id="{3FA8BE22-9F4B-BBBD-627D-405EF06836B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986448" y="2825422"/>
            <a:ext cx="914400" cy="914400"/>
          </a:xfrm>
          <a:prstGeom prst="rect">
            <a:avLst/>
          </a:prstGeom>
        </p:spPr>
      </p:pic>
      <p:pic>
        <p:nvPicPr>
          <p:cNvPr id="12" name="Graphic 11" descr="Rating 1 Star with solid fill">
            <a:extLst>
              <a:ext uri="{FF2B5EF4-FFF2-40B4-BE49-F238E27FC236}">
                <a16:creationId xmlns:a16="http://schemas.microsoft.com/office/drawing/2014/main" id="{C0207443-06C8-C251-A8EB-B375D374FEB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845097" y="2851667"/>
            <a:ext cx="914400" cy="914400"/>
          </a:xfrm>
          <a:prstGeom prst="rect">
            <a:avLst/>
          </a:prstGeom>
        </p:spPr>
      </p:pic>
    </p:spTree>
    <p:extLst>
      <p:ext uri="{BB962C8B-B14F-4D97-AF65-F5344CB8AC3E}">
        <p14:creationId xmlns:p14="http://schemas.microsoft.com/office/powerpoint/2010/main" val="3945452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73701E-35EF-49C4-934A-8AFABC9322A0}"/>
              </a:ext>
            </a:extLst>
          </p:cNvPr>
          <p:cNvSpPr>
            <a:spLocks noGrp="1"/>
          </p:cNvSpPr>
          <p:nvPr>
            <p:ph type="title"/>
          </p:nvPr>
        </p:nvSpPr>
        <p:spPr>
          <a:xfrm>
            <a:off x="496831" y="908214"/>
            <a:ext cx="2686811" cy="2428875"/>
          </a:xfrm>
        </p:spPr>
        <p:txBody>
          <a:bodyPr anchor="ctr"/>
          <a:lstStyle/>
          <a:p>
            <a:r>
              <a:rPr lang="en-US"/>
              <a:t>What is </a:t>
            </a:r>
            <a:r>
              <a:rPr lang="en-US" err="1"/>
              <a:t>PlanFirst</a:t>
            </a:r>
            <a:r>
              <a:rPr lang="en-US"/>
              <a:t> ?</a:t>
            </a:r>
          </a:p>
        </p:txBody>
      </p:sp>
      <p:pic>
        <p:nvPicPr>
          <p:cNvPr id="9" name="Picture Placeholder 8" descr="A picture containing sky, outdoor, mountain, nature&#10;&#10;Description automatically generated">
            <a:extLst>
              <a:ext uri="{FF2B5EF4-FFF2-40B4-BE49-F238E27FC236}">
                <a16:creationId xmlns:a16="http://schemas.microsoft.com/office/drawing/2014/main" id="{8CD7BBF1-4051-4E8D-94FD-E6DD053F34A3}"/>
              </a:ext>
            </a:extLst>
          </p:cNvPr>
          <p:cNvPicPr>
            <a:picLocks noGrp="1" noChangeAspect="1"/>
          </p:cNvPicPr>
          <p:nvPr>
            <p:ph type="pic" sz="quarter" idx="23"/>
          </p:nvPr>
        </p:nvPicPr>
        <p:blipFill>
          <a:blip r:embed="rId3">
            <a:extLst>
              <a:ext uri="{28A0092B-C50C-407E-A947-70E740481C1C}">
                <a14:useLocalDpi xmlns:a14="http://schemas.microsoft.com/office/drawing/2010/main" val="0"/>
              </a:ext>
            </a:extLst>
          </a:blip>
          <a:srcRect l="15359" r="15359"/>
          <a:stretch>
            <a:fillRect/>
          </a:stretch>
        </p:blipFill>
        <p:spPr/>
      </p:pic>
      <p:pic>
        <p:nvPicPr>
          <p:cNvPr id="13" name="Picture Placeholder 12" descr="A picture containing tree, outdoor, sky, nature&#10;&#10;Description automatically generated">
            <a:extLst>
              <a:ext uri="{FF2B5EF4-FFF2-40B4-BE49-F238E27FC236}">
                <a16:creationId xmlns:a16="http://schemas.microsoft.com/office/drawing/2014/main" id="{ABABBF99-BC3B-4080-9547-516A6D290658}"/>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15384" r="15384"/>
          <a:stretch>
            <a:fillRect/>
          </a:stretch>
        </p:blipFill>
        <p:spPr/>
      </p:pic>
      <p:pic>
        <p:nvPicPr>
          <p:cNvPr id="11" name="Picture Placeholder 10" descr="A picture containing tree, outdoor, sky, nature&#10;&#10;Description automatically generated">
            <a:extLst>
              <a:ext uri="{FF2B5EF4-FFF2-40B4-BE49-F238E27FC236}">
                <a16:creationId xmlns:a16="http://schemas.microsoft.com/office/drawing/2014/main" id="{C9B4403C-4AE6-4506-9DE4-DCE02424F284}"/>
              </a:ext>
            </a:extLst>
          </p:cNvPr>
          <p:cNvPicPr>
            <a:picLocks noGrp="1" noChangeAspect="1"/>
          </p:cNvPicPr>
          <p:nvPr>
            <p:ph type="pic" sz="quarter" idx="25"/>
          </p:nvPr>
        </p:nvPicPr>
        <p:blipFill>
          <a:blip r:embed="rId4">
            <a:extLst>
              <a:ext uri="{28A0092B-C50C-407E-A947-70E740481C1C}">
                <a14:useLocalDpi xmlns:a14="http://schemas.microsoft.com/office/drawing/2010/main" val="0"/>
              </a:ext>
            </a:extLst>
          </a:blip>
          <a:srcRect l="15384" r="15384"/>
          <a:stretch>
            <a:fillRect/>
          </a:stretch>
        </p:blipFill>
        <p:spPr/>
      </p:pic>
      <p:pic>
        <p:nvPicPr>
          <p:cNvPr id="15" name="Picture Placeholder 14" descr="A picture containing sky, outdoor, mountain, nature&#10;&#10;Description automatically generated">
            <a:extLst>
              <a:ext uri="{FF2B5EF4-FFF2-40B4-BE49-F238E27FC236}">
                <a16:creationId xmlns:a16="http://schemas.microsoft.com/office/drawing/2014/main" id="{E7054729-2C89-466D-8F5F-2DBF089657E9}"/>
              </a:ext>
            </a:extLst>
          </p:cNvPr>
          <p:cNvPicPr>
            <a:picLocks noGrp="1" noChangeAspect="1"/>
          </p:cNvPicPr>
          <p:nvPr>
            <p:ph type="pic" sz="quarter" idx="26"/>
          </p:nvPr>
        </p:nvPicPr>
        <p:blipFill>
          <a:blip r:embed="rId3">
            <a:extLst>
              <a:ext uri="{28A0092B-C50C-407E-A947-70E740481C1C}">
                <a14:useLocalDpi xmlns:a14="http://schemas.microsoft.com/office/drawing/2010/main" val="0"/>
              </a:ext>
            </a:extLst>
          </a:blip>
          <a:srcRect l="15359" r="15359"/>
          <a:stretch>
            <a:fillRect/>
          </a:stretch>
        </p:blipFill>
        <p:spPr/>
      </p:pic>
      <p:pic>
        <p:nvPicPr>
          <p:cNvPr id="19" name="Picture Placeholder 18" descr="A picture containing sky, outdoor, mountain, nature&#10;&#10;Description automatically generated">
            <a:extLst>
              <a:ext uri="{FF2B5EF4-FFF2-40B4-BE49-F238E27FC236}">
                <a16:creationId xmlns:a16="http://schemas.microsoft.com/office/drawing/2014/main" id="{B877A075-F7CE-4476-A10E-FD959C757050}"/>
              </a:ext>
            </a:extLst>
          </p:cNvPr>
          <p:cNvPicPr>
            <a:picLocks noGrp="1" noChangeAspect="1"/>
          </p:cNvPicPr>
          <p:nvPr>
            <p:ph type="pic" sz="quarter" idx="27"/>
          </p:nvPr>
        </p:nvPicPr>
        <p:blipFill>
          <a:blip r:embed="rId3">
            <a:extLst>
              <a:ext uri="{28A0092B-C50C-407E-A947-70E740481C1C}">
                <a14:useLocalDpi xmlns:a14="http://schemas.microsoft.com/office/drawing/2010/main" val="0"/>
              </a:ext>
            </a:extLst>
          </a:blip>
          <a:srcRect l="15359" r="15359"/>
          <a:stretch>
            <a:fillRect/>
          </a:stretch>
        </p:blipFill>
        <p:spPr/>
      </p:pic>
      <p:pic>
        <p:nvPicPr>
          <p:cNvPr id="2" name="Picture 1">
            <a:extLst>
              <a:ext uri="{FF2B5EF4-FFF2-40B4-BE49-F238E27FC236}">
                <a16:creationId xmlns:a16="http://schemas.microsoft.com/office/drawing/2014/main" id="{0A84918D-7F02-4126-AD0D-F1FF97FBB5E0}"/>
              </a:ext>
            </a:extLst>
          </p:cNvPr>
          <p:cNvPicPr>
            <a:picLocks noChangeAspect="1"/>
          </p:cNvPicPr>
          <p:nvPr/>
        </p:nvPicPr>
        <p:blipFill>
          <a:blip r:embed="rId5"/>
          <a:stretch>
            <a:fillRect/>
          </a:stretch>
        </p:blipFill>
        <p:spPr>
          <a:xfrm>
            <a:off x="635508" y="3520912"/>
            <a:ext cx="2535939" cy="2427145"/>
          </a:xfrm>
          <a:prstGeom prst="rect">
            <a:avLst/>
          </a:prstGeom>
        </p:spPr>
      </p:pic>
      <p:pic>
        <p:nvPicPr>
          <p:cNvPr id="4" name="Picture 3">
            <a:extLst>
              <a:ext uri="{FF2B5EF4-FFF2-40B4-BE49-F238E27FC236}">
                <a16:creationId xmlns:a16="http://schemas.microsoft.com/office/drawing/2014/main" id="{50342866-DE0B-46FF-B633-84879BC7BBB3}"/>
              </a:ext>
            </a:extLst>
          </p:cNvPr>
          <p:cNvPicPr>
            <a:picLocks noChangeAspect="1"/>
          </p:cNvPicPr>
          <p:nvPr/>
        </p:nvPicPr>
        <p:blipFill>
          <a:blip r:embed="rId6"/>
          <a:stretch>
            <a:fillRect/>
          </a:stretch>
        </p:blipFill>
        <p:spPr>
          <a:xfrm>
            <a:off x="3291655" y="847471"/>
            <a:ext cx="2542217" cy="5035382"/>
          </a:xfrm>
          <a:prstGeom prst="rect">
            <a:avLst/>
          </a:prstGeom>
        </p:spPr>
      </p:pic>
      <p:pic>
        <p:nvPicPr>
          <p:cNvPr id="5" name="Picture 4">
            <a:extLst>
              <a:ext uri="{FF2B5EF4-FFF2-40B4-BE49-F238E27FC236}">
                <a16:creationId xmlns:a16="http://schemas.microsoft.com/office/drawing/2014/main" id="{7C000A64-DAFD-4620-BFF9-E0934856AA58}"/>
              </a:ext>
            </a:extLst>
          </p:cNvPr>
          <p:cNvPicPr>
            <a:picLocks noChangeAspect="1"/>
          </p:cNvPicPr>
          <p:nvPr/>
        </p:nvPicPr>
        <p:blipFill>
          <a:blip r:embed="rId7"/>
          <a:stretch>
            <a:fillRect/>
          </a:stretch>
        </p:blipFill>
        <p:spPr>
          <a:xfrm>
            <a:off x="5972553" y="908214"/>
            <a:ext cx="2535937" cy="5035382"/>
          </a:xfrm>
          <a:prstGeom prst="rect">
            <a:avLst/>
          </a:prstGeom>
        </p:spPr>
      </p:pic>
    </p:spTree>
    <p:extLst>
      <p:ext uri="{BB962C8B-B14F-4D97-AF65-F5344CB8AC3E}">
        <p14:creationId xmlns:p14="http://schemas.microsoft.com/office/powerpoint/2010/main" val="1781395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4031367" y="741392"/>
            <a:ext cx="4449886" cy="1034246"/>
          </a:xfrm>
        </p:spPr>
        <p:txBody>
          <a:bodyPr vert="horz" lIns="91440" tIns="45720" rIns="91440" bIns="45720" rtlCol="0" anchor="b">
            <a:normAutofit/>
          </a:bodyPr>
          <a:lstStyle/>
          <a:p>
            <a:r>
              <a:rPr lang="en-US" sz="2800" dirty="0" err="1">
                <a:solidFill>
                  <a:schemeClr val="accent4"/>
                </a:solidFill>
              </a:rPr>
              <a:t>PlanFirst</a:t>
            </a:r>
            <a:r>
              <a:rPr lang="en-US" sz="2800" dirty="0">
                <a:solidFill>
                  <a:schemeClr val="accent4"/>
                </a:solidFill>
              </a:rPr>
              <a:t> incentives-a success story</a:t>
            </a:r>
          </a:p>
        </p:txBody>
      </p:sp>
      <p:pic>
        <p:nvPicPr>
          <p:cNvPr id="3" name="Picture 2">
            <a:extLst>
              <a:ext uri="{FF2B5EF4-FFF2-40B4-BE49-F238E27FC236}">
                <a16:creationId xmlns:a16="http://schemas.microsoft.com/office/drawing/2014/main" id="{3F1C5AA0-EB30-59B0-C811-25CE8E123511}"/>
              </a:ext>
            </a:extLst>
          </p:cNvPr>
          <p:cNvPicPr>
            <a:picLocks noChangeAspect="1"/>
          </p:cNvPicPr>
          <p:nvPr/>
        </p:nvPicPr>
        <p:blipFill>
          <a:blip r:embed="rId3"/>
          <a:stretch>
            <a:fillRect/>
          </a:stretch>
        </p:blipFill>
        <p:spPr>
          <a:xfrm>
            <a:off x="662745" y="1482272"/>
            <a:ext cx="2225631" cy="952533"/>
          </a:xfrm>
          <a:prstGeom prst="rect">
            <a:avLst/>
          </a:prstGeom>
        </p:spPr>
      </p:pic>
      <p:pic>
        <p:nvPicPr>
          <p:cNvPr id="7" name="Picture 6">
            <a:extLst>
              <a:ext uri="{FF2B5EF4-FFF2-40B4-BE49-F238E27FC236}">
                <a16:creationId xmlns:a16="http://schemas.microsoft.com/office/drawing/2014/main" id="{8004EDA9-2A43-105C-CD24-AB9BA3BF999A}"/>
              </a:ext>
            </a:extLst>
          </p:cNvPr>
          <p:cNvPicPr>
            <a:picLocks noChangeAspect="1"/>
          </p:cNvPicPr>
          <p:nvPr/>
        </p:nvPicPr>
        <p:blipFill>
          <a:blip r:embed="rId4"/>
          <a:stretch>
            <a:fillRect/>
          </a:stretch>
        </p:blipFill>
        <p:spPr>
          <a:xfrm>
            <a:off x="662746" y="2858865"/>
            <a:ext cx="2225631" cy="1129507"/>
          </a:xfrm>
          <a:prstGeom prst="rect">
            <a:avLst/>
          </a:prstGeom>
        </p:spPr>
      </p:pic>
      <p:pic>
        <p:nvPicPr>
          <p:cNvPr id="8" name="Picture 7">
            <a:extLst>
              <a:ext uri="{FF2B5EF4-FFF2-40B4-BE49-F238E27FC236}">
                <a16:creationId xmlns:a16="http://schemas.microsoft.com/office/drawing/2014/main" id="{B2EFFAD3-B2D7-98C4-9425-21BC2911E8F5}"/>
              </a:ext>
            </a:extLst>
          </p:cNvPr>
          <p:cNvPicPr>
            <a:picLocks noChangeAspect="1"/>
          </p:cNvPicPr>
          <p:nvPr/>
        </p:nvPicPr>
        <p:blipFill>
          <a:blip r:embed="rId5"/>
          <a:stretch>
            <a:fillRect/>
          </a:stretch>
        </p:blipFill>
        <p:spPr>
          <a:xfrm>
            <a:off x="662745" y="4421446"/>
            <a:ext cx="2225631" cy="1251917"/>
          </a:xfrm>
          <a:prstGeom prst="rect">
            <a:avLst/>
          </a:prstGeom>
        </p:spPr>
      </p:pic>
      <p:sp>
        <p:nvSpPr>
          <p:cNvPr id="6" name="Content Placeholder 5">
            <a:extLst>
              <a:ext uri="{FF2B5EF4-FFF2-40B4-BE49-F238E27FC236}">
                <a16:creationId xmlns:a16="http://schemas.microsoft.com/office/drawing/2014/main" id="{7F0CCD39-C17B-48DB-93FC-3B0477DC7BDD}"/>
              </a:ext>
            </a:extLst>
          </p:cNvPr>
          <p:cNvSpPr>
            <a:spLocks noGrp="1"/>
          </p:cNvSpPr>
          <p:nvPr>
            <p:ph sz="half" idx="1"/>
          </p:nvPr>
        </p:nvSpPr>
        <p:spPr>
          <a:xfrm>
            <a:off x="4031367" y="1958538"/>
            <a:ext cx="4449886" cy="3447832"/>
          </a:xfrm>
        </p:spPr>
        <p:txBody>
          <a:bodyPr vert="horz" lIns="91440" tIns="45720" rIns="91440" bIns="45720" rtlCol="0" anchor="t">
            <a:normAutofit lnSpcReduction="10000"/>
          </a:bodyPr>
          <a:lstStyle/>
          <a:p>
            <a:pPr marL="0"/>
            <a:r>
              <a:rPr lang="en-US" sz="1400" err="1"/>
              <a:t>PlanFirst</a:t>
            </a:r>
            <a:r>
              <a:rPr lang="en-US" sz="1400"/>
              <a:t> community 2017-2025</a:t>
            </a:r>
          </a:p>
          <a:p>
            <a:pPr marL="0"/>
            <a:r>
              <a:rPr lang="en-US" sz="1400"/>
              <a:t>2017 EIP winner-100 jobs created-infrastructure for </a:t>
            </a:r>
            <a:r>
              <a:rPr lang="en-US" sz="1400" err="1"/>
              <a:t>Elixer</a:t>
            </a:r>
            <a:r>
              <a:rPr lang="en-US" sz="1400"/>
              <a:t> Extrusions manufacturing</a:t>
            </a:r>
          </a:p>
          <a:p>
            <a:pPr marL="0"/>
            <a:r>
              <a:rPr lang="en-US" sz="1400"/>
              <a:t>2018 CDBG award winner-$459,895-water and sewer improvements.</a:t>
            </a:r>
          </a:p>
          <a:p>
            <a:pPr marL="0"/>
            <a:r>
              <a:rPr lang="en-US" sz="1400"/>
              <a:t>2019 CDBG award winner-$373,727-drainage and street improvements</a:t>
            </a:r>
          </a:p>
          <a:p>
            <a:pPr marL="0"/>
            <a:r>
              <a:rPr lang="en-US" sz="1400"/>
              <a:t>2020 CDBG award winner-$750,000-public facility to address mental health benefitting 951 persons</a:t>
            </a:r>
          </a:p>
          <a:p>
            <a:pPr marL="0"/>
            <a:r>
              <a:rPr lang="en-US" sz="1400"/>
              <a:t>2022 CDBG Annual Competition-$1,000,000 expansion of Early Head Start facility benefiting 125 persons. </a:t>
            </a:r>
          </a:p>
          <a:p>
            <a:pPr marL="0"/>
            <a:r>
              <a:rPr lang="en-US" sz="1400"/>
              <a:t>2022 GEFA loan to upgrade wastewater treatment plant-$3,000,000-interest rate savings on a 20 year loan~$170,000</a:t>
            </a:r>
          </a:p>
          <a:p>
            <a:pPr marL="0"/>
            <a:endParaRPr lang="en-US" sz="1400"/>
          </a:p>
          <a:p>
            <a:endParaRPr lang="en-US" sz="1400"/>
          </a:p>
        </p:txBody>
      </p:sp>
    </p:spTree>
    <p:extLst>
      <p:ext uri="{BB962C8B-B14F-4D97-AF65-F5344CB8AC3E}">
        <p14:creationId xmlns:p14="http://schemas.microsoft.com/office/powerpoint/2010/main" val="3952225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D68271-37AF-C9D6-5DC1-927742784B15}"/>
              </a:ext>
            </a:extLst>
          </p:cNvPr>
          <p:cNvPicPr>
            <a:picLocks noChangeAspect="1"/>
          </p:cNvPicPr>
          <p:nvPr/>
        </p:nvPicPr>
        <p:blipFill rotWithShape="1">
          <a:blip r:embed="rId3"/>
          <a:srcRect l="25985" r="25740" b="-2"/>
          <a:stretch/>
        </p:blipFill>
        <p:spPr>
          <a:xfrm>
            <a:off x="482600" y="643467"/>
            <a:ext cx="4029074" cy="5571066"/>
          </a:xfrm>
          <a:prstGeom prst="rect">
            <a:avLst/>
          </a:prstGeom>
        </p:spPr>
      </p:pic>
      <p:pic>
        <p:nvPicPr>
          <p:cNvPr id="10" name="Picture Placeholder 9" descr="A picture containing text, road, grass, sky&#10;&#10;Description automatically generated">
            <a:extLst>
              <a:ext uri="{FF2B5EF4-FFF2-40B4-BE49-F238E27FC236}">
                <a16:creationId xmlns:a16="http://schemas.microsoft.com/office/drawing/2014/main" id="{2766FD08-061E-4B3F-2CA9-15C0A8115E58}"/>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20684" r="31040" b="-2"/>
          <a:stretch/>
        </p:blipFill>
        <p:spPr>
          <a:xfrm>
            <a:off x="4632324" y="643467"/>
            <a:ext cx="4029075" cy="5571066"/>
          </a:xfrm>
          <a:prstGeom prst="rect">
            <a:avLst/>
          </a:prstGeom>
        </p:spPr>
      </p:pic>
    </p:spTree>
    <p:extLst>
      <p:ext uri="{BB962C8B-B14F-4D97-AF65-F5344CB8AC3E}">
        <p14:creationId xmlns:p14="http://schemas.microsoft.com/office/powerpoint/2010/main" val="39831675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41BB0B0-A3DE-D18E-951F-9CDBD12D8143}"/>
              </a:ext>
            </a:extLst>
          </p:cNvPr>
          <p:cNvPicPr>
            <a:picLocks noChangeAspect="1"/>
          </p:cNvPicPr>
          <p:nvPr/>
        </p:nvPicPr>
        <p:blipFill rotWithShape="1">
          <a:blip r:embed="rId3"/>
          <a:srcRect t="15809" r="2" b="12790"/>
          <a:stretch/>
        </p:blipFill>
        <p:spPr>
          <a:xfrm>
            <a:off x="1999330" y="3405185"/>
            <a:ext cx="7144670" cy="3405188"/>
          </a:xfrm>
          <a:custGeom>
            <a:avLst/>
            <a:gdLst/>
            <a:ahLst/>
            <a:cxnLst/>
            <a:rect l="l" t="t" r="r" b="b"/>
            <a:pathLst>
              <a:path w="9526226" h="3405188">
                <a:moveTo>
                  <a:pt x="1617925" y="0"/>
                </a:moveTo>
                <a:lnTo>
                  <a:pt x="2711158" y="0"/>
                </a:lnTo>
                <a:lnTo>
                  <a:pt x="3027357" y="0"/>
                </a:lnTo>
                <a:lnTo>
                  <a:pt x="3491324" y="0"/>
                </a:lnTo>
                <a:lnTo>
                  <a:pt x="5200853" y="0"/>
                </a:lnTo>
                <a:lnTo>
                  <a:pt x="9526226" y="0"/>
                </a:lnTo>
                <a:lnTo>
                  <a:pt x="9526226" y="3405188"/>
                </a:lnTo>
                <a:lnTo>
                  <a:pt x="0" y="3405188"/>
                </a:lnTo>
                <a:lnTo>
                  <a:pt x="1596" y="3337395"/>
                </a:lnTo>
                <a:cubicBezTo>
                  <a:pt x="68390" y="1928213"/>
                  <a:pt x="632836" y="708413"/>
                  <a:pt x="1595801" y="14997"/>
                </a:cubicBezTo>
                <a:close/>
              </a:path>
            </a:pathLst>
          </a:custGeom>
        </p:spPr>
      </p:pic>
      <p:pic>
        <p:nvPicPr>
          <p:cNvPr id="2" name="Picture 1">
            <a:extLst>
              <a:ext uri="{FF2B5EF4-FFF2-40B4-BE49-F238E27FC236}">
                <a16:creationId xmlns:a16="http://schemas.microsoft.com/office/drawing/2014/main" id="{41DC7328-9FCA-661B-F875-A5A478D3DBBC}"/>
              </a:ext>
            </a:extLst>
          </p:cNvPr>
          <p:cNvPicPr>
            <a:picLocks noChangeAspect="1"/>
          </p:cNvPicPr>
          <p:nvPr/>
        </p:nvPicPr>
        <p:blipFill rotWithShape="1">
          <a:blip r:embed="rId4"/>
          <a:srcRect t="14166" r="-1" b="14470"/>
          <a:stretch/>
        </p:blipFill>
        <p:spPr>
          <a:xfrm>
            <a:off x="-17801" y="23813"/>
            <a:ext cx="7144671" cy="3403366"/>
          </a:xfrm>
          <a:custGeom>
            <a:avLst/>
            <a:gdLst/>
            <a:ahLst/>
            <a:cxnLst/>
            <a:rect l="l" t="t" r="r" b="b"/>
            <a:pathLst>
              <a:path w="9531324" h="3405187">
                <a:moveTo>
                  <a:pt x="3977" y="0"/>
                </a:moveTo>
                <a:lnTo>
                  <a:pt x="9531324" y="0"/>
                </a:lnTo>
                <a:lnTo>
                  <a:pt x="9531324" y="3405187"/>
                </a:lnTo>
                <a:lnTo>
                  <a:pt x="5205951" y="3405187"/>
                </a:lnTo>
                <a:lnTo>
                  <a:pt x="3496422" y="3405187"/>
                </a:lnTo>
                <a:lnTo>
                  <a:pt x="3032455" y="3405187"/>
                </a:lnTo>
                <a:lnTo>
                  <a:pt x="2716256" y="3405187"/>
                </a:lnTo>
                <a:lnTo>
                  <a:pt x="2502754" y="3405187"/>
                </a:lnTo>
                <a:lnTo>
                  <a:pt x="2390998" y="3327786"/>
                </a:lnTo>
                <a:cubicBezTo>
                  <a:pt x="2217180" y="3200295"/>
                  <a:pt x="2046553" y="3062584"/>
                  <a:pt x="1874350" y="2922001"/>
                </a:cubicBezTo>
                <a:cubicBezTo>
                  <a:pt x="928725" y="2150026"/>
                  <a:pt x="0" y="1516318"/>
                  <a:pt x="0" y="168843"/>
                </a:cubicBezTo>
                <a:close/>
              </a:path>
            </a:pathLst>
          </a:custGeom>
        </p:spPr>
      </p:pic>
    </p:spTree>
    <p:extLst>
      <p:ext uri="{BB962C8B-B14F-4D97-AF65-F5344CB8AC3E}">
        <p14:creationId xmlns:p14="http://schemas.microsoft.com/office/powerpoint/2010/main" val="34955306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CD121-87C4-984B-18CA-2BE77A66A24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A779386-BD51-44C2-C706-18A97C8B7F8B}"/>
              </a:ext>
            </a:extLst>
          </p:cNvPr>
          <p:cNvPicPr>
            <a:picLocks noChangeAspect="1"/>
          </p:cNvPicPr>
          <p:nvPr/>
        </p:nvPicPr>
        <p:blipFill>
          <a:blip r:embed="rId3"/>
          <a:stretch>
            <a:fillRect/>
          </a:stretch>
        </p:blipFill>
        <p:spPr>
          <a:xfrm>
            <a:off x="6673081" y="6141155"/>
            <a:ext cx="1956986" cy="303638"/>
          </a:xfrm>
          <a:prstGeom prst="rect">
            <a:avLst/>
          </a:prstGeom>
        </p:spPr>
      </p:pic>
      <p:pic>
        <p:nvPicPr>
          <p:cNvPr id="5" name="Picture 4">
            <a:extLst>
              <a:ext uri="{FF2B5EF4-FFF2-40B4-BE49-F238E27FC236}">
                <a16:creationId xmlns:a16="http://schemas.microsoft.com/office/drawing/2014/main" id="{B1DF0A5A-1334-F8A4-81A9-927AB6A61C66}"/>
              </a:ext>
            </a:extLst>
          </p:cNvPr>
          <p:cNvPicPr>
            <a:picLocks noChangeAspect="1"/>
          </p:cNvPicPr>
          <p:nvPr/>
        </p:nvPicPr>
        <p:blipFill>
          <a:blip r:embed="rId4"/>
          <a:stretch>
            <a:fillRect/>
          </a:stretch>
        </p:blipFill>
        <p:spPr>
          <a:xfrm>
            <a:off x="505310" y="3264393"/>
            <a:ext cx="1950889" cy="329213"/>
          </a:xfrm>
          <a:prstGeom prst="rect">
            <a:avLst/>
          </a:prstGeom>
        </p:spPr>
      </p:pic>
      <p:sp>
        <p:nvSpPr>
          <p:cNvPr id="7" name="Title 6">
            <a:extLst>
              <a:ext uri="{FF2B5EF4-FFF2-40B4-BE49-F238E27FC236}">
                <a16:creationId xmlns:a16="http://schemas.microsoft.com/office/drawing/2014/main" id="{4C2FB712-F61B-BD6B-0E5C-6C9E1043597C}"/>
              </a:ext>
            </a:extLst>
          </p:cNvPr>
          <p:cNvSpPr>
            <a:spLocks noGrp="1"/>
          </p:cNvSpPr>
          <p:nvPr>
            <p:ph type="title"/>
          </p:nvPr>
        </p:nvSpPr>
        <p:spPr>
          <a:xfrm>
            <a:off x="5818578" y="1676346"/>
            <a:ext cx="3169129" cy="1922242"/>
          </a:xfrm>
        </p:spPr>
        <p:txBody>
          <a:bodyPr>
            <a:normAutofit fontScale="90000"/>
          </a:bodyPr>
          <a:lstStyle/>
          <a:p>
            <a:pPr algn="ctr"/>
            <a:r>
              <a:rPr lang="en-US" b="0"/>
              <a:t>The</a:t>
            </a:r>
            <a:r>
              <a:rPr lang="en-US"/>
              <a:t> </a:t>
            </a:r>
            <a:r>
              <a:rPr lang="en-US" err="1"/>
              <a:t>Plan</a:t>
            </a:r>
            <a:r>
              <a:rPr lang="en-US" b="0" err="1"/>
              <a:t>First</a:t>
            </a:r>
            <a:r>
              <a:rPr lang="en-US"/>
              <a:t> </a:t>
            </a:r>
            <a:r>
              <a:rPr lang="en-US" b="0"/>
              <a:t>Program upcoming dates </a:t>
            </a:r>
          </a:p>
        </p:txBody>
      </p:sp>
      <p:sp>
        <p:nvSpPr>
          <p:cNvPr id="8" name="Text Placeholder 7">
            <a:extLst>
              <a:ext uri="{FF2B5EF4-FFF2-40B4-BE49-F238E27FC236}">
                <a16:creationId xmlns:a16="http://schemas.microsoft.com/office/drawing/2014/main" id="{FF52A565-5823-5C88-FA24-55033D0D470A}"/>
              </a:ext>
            </a:extLst>
          </p:cNvPr>
          <p:cNvSpPr>
            <a:spLocks noGrp="1"/>
          </p:cNvSpPr>
          <p:nvPr>
            <p:ph type="body" idx="1"/>
          </p:nvPr>
        </p:nvSpPr>
        <p:spPr>
          <a:xfrm>
            <a:off x="3971242" y="6141155"/>
            <a:ext cx="4932219" cy="318656"/>
          </a:xfrm>
        </p:spPr>
        <p:txBody>
          <a:bodyPr/>
          <a:lstStyle/>
          <a:p>
            <a:r>
              <a:rPr lang="en-US"/>
              <a:t>Daniel Gaddis, Planning Outreach Coordinator</a:t>
            </a:r>
          </a:p>
        </p:txBody>
      </p:sp>
      <p:pic>
        <p:nvPicPr>
          <p:cNvPr id="2" name="Picture 1">
            <a:extLst>
              <a:ext uri="{FF2B5EF4-FFF2-40B4-BE49-F238E27FC236}">
                <a16:creationId xmlns:a16="http://schemas.microsoft.com/office/drawing/2014/main" id="{7B81CD74-7441-107D-6641-4C150F7C3FD8}"/>
              </a:ext>
            </a:extLst>
          </p:cNvPr>
          <p:cNvPicPr>
            <a:picLocks noChangeAspect="1"/>
          </p:cNvPicPr>
          <p:nvPr/>
        </p:nvPicPr>
        <p:blipFill>
          <a:blip r:embed="rId5"/>
          <a:stretch>
            <a:fillRect/>
          </a:stretch>
        </p:blipFill>
        <p:spPr>
          <a:xfrm>
            <a:off x="586953" y="477200"/>
            <a:ext cx="5231625" cy="3875723"/>
          </a:xfrm>
          <a:prstGeom prst="rect">
            <a:avLst/>
          </a:prstGeom>
        </p:spPr>
      </p:pic>
      <p:sp>
        <p:nvSpPr>
          <p:cNvPr id="3" name="Rectangle 2">
            <a:extLst>
              <a:ext uri="{FF2B5EF4-FFF2-40B4-BE49-F238E27FC236}">
                <a16:creationId xmlns:a16="http://schemas.microsoft.com/office/drawing/2014/main" id="{DF7C9A29-392E-673D-A3C6-0DCFEB2454F9}"/>
              </a:ext>
            </a:extLst>
          </p:cNvPr>
          <p:cNvSpPr/>
          <p:nvPr/>
        </p:nvSpPr>
        <p:spPr>
          <a:xfrm>
            <a:off x="535102" y="6126137"/>
            <a:ext cx="1942266" cy="3186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9925179-D51A-D341-CB8E-1EDC6653C1BA}"/>
              </a:ext>
            </a:extLst>
          </p:cNvPr>
          <p:cNvSpPr txBox="1"/>
          <p:nvPr/>
        </p:nvSpPr>
        <p:spPr>
          <a:xfrm>
            <a:off x="535103" y="4493357"/>
            <a:ext cx="7776140" cy="1754326"/>
          </a:xfrm>
          <a:prstGeom prst="rect">
            <a:avLst/>
          </a:prstGeom>
          <a:noFill/>
        </p:spPr>
        <p:txBody>
          <a:bodyPr wrap="square" rtlCol="0">
            <a:spAutoFit/>
          </a:bodyPr>
          <a:lstStyle/>
          <a:p>
            <a:r>
              <a:rPr lang="en-US" dirty="0"/>
              <a:t>1. Webinar for </a:t>
            </a:r>
            <a:r>
              <a:rPr lang="en-US" b="1" dirty="0"/>
              <a:t>new applicants</a:t>
            </a:r>
            <a:r>
              <a:rPr lang="en-US" dirty="0"/>
              <a:t> </a:t>
            </a:r>
            <a:r>
              <a:rPr lang="en-US" dirty="0">
                <a:solidFill>
                  <a:schemeClr val="accent4"/>
                </a:solidFill>
              </a:rPr>
              <a:t>February 19 @ 9 am.</a:t>
            </a:r>
            <a:endParaRPr lang="en-US" b="1" dirty="0">
              <a:solidFill>
                <a:schemeClr val="accent4"/>
              </a:solidFill>
            </a:endParaRPr>
          </a:p>
          <a:p>
            <a:r>
              <a:rPr lang="en-US" dirty="0"/>
              <a:t>2. Webinar for </a:t>
            </a:r>
            <a:r>
              <a:rPr lang="en-US" b="1" dirty="0"/>
              <a:t>renewal applicants </a:t>
            </a:r>
            <a:r>
              <a:rPr lang="en-US" dirty="0"/>
              <a:t>with their current </a:t>
            </a:r>
            <a:r>
              <a:rPr lang="en-US" dirty="0" err="1"/>
              <a:t>PlanFirst</a:t>
            </a:r>
            <a:r>
              <a:rPr lang="en-US" dirty="0"/>
              <a:t> term ending Dec. 31 2025: </a:t>
            </a:r>
            <a:r>
              <a:rPr lang="en-US" dirty="0">
                <a:solidFill>
                  <a:schemeClr val="accent4"/>
                </a:solidFill>
              </a:rPr>
              <a:t>February 26 @ 9 am </a:t>
            </a:r>
          </a:p>
          <a:p>
            <a:r>
              <a:rPr lang="en-US" dirty="0"/>
              <a:t>3. Check for eligibility to our team by </a:t>
            </a:r>
            <a:r>
              <a:rPr lang="en-US" dirty="0">
                <a:solidFill>
                  <a:schemeClr val="accent4"/>
                </a:solidFill>
              </a:rPr>
              <a:t>April 15 (simply email </a:t>
            </a:r>
            <a:r>
              <a:rPr lang="en-US" dirty="0">
                <a:solidFill>
                  <a:schemeClr val="accent4"/>
                </a:solidFill>
                <a:hlinkClick r:id="rId6"/>
              </a:rPr>
              <a:t>planning@dca.ga.gov</a:t>
            </a:r>
            <a:r>
              <a:rPr lang="en-US" dirty="0">
                <a:solidFill>
                  <a:schemeClr val="accent4"/>
                </a:solidFill>
              </a:rPr>
              <a:t> and ask for eligibility)</a:t>
            </a:r>
          </a:p>
          <a:p>
            <a:r>
              <a:rPr lang="en-US" dirty="0"/>
              <a:t>4. Application due </a:t>
            </a:r>
            <a:r>
              <a:rPr lang="en-US" dirty="0">
                <a:solidFill>
                  <a:schemeClr val="accent4"/>
                </a:solidFill>
              </a:rPr>
              <a:t>May 15</a:t>
            </a:r>
          </a:p>
        </p:txBody>
      </p:sp>
    </p:spTree>
    <p:extLst>
      <p:ext uri="{BB962C8B-B14F-4D97-AF65-F5344CB8AC3E}">
        <p14:creationId xmlns:p14="http://schemas.microsoft.com/office/powerpoint/2010/main" val="2225765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D28B9F-C1B8-44E3-B756-D6E07169010E}"/>
              </a:ext>
            </a:extLst>
          </p:cNvPr>
          <p:cNvSpPr>
            <a:spLocks noGrp="1"/>
          </p:cNvSpPr>
          <p:nvPr>
            <p:ph type="title"/>
          </p:nvPr>
        </p:nvSpPr>
        <p:spPr/>
        <p:txBody>
          <a:bodyPr/>
          <a:lstStyle/>
          <a:p>
            <a:r>
              <a:rPr lang="en-US"/>
              <a:t>Thanks!</a:t>
            </a:r>
          </a:p>
        </p:txBody>
      </p:sp>
      <p:sp>
        <p:nvSpPr>
          <p:cNvPr id="2" name="Text Placeholder 1">
            <a:extLst>
              <a:ext uri="{FF2B5EF4-FFF2-40B4-BE49-F238E27FC236}">
                <a16:creationId xmlns:a16="http://schemas.microsoft.com/office/drawing/2014/main" id="{7A215FE5-E763-4A71-9053-4CDE143E4EAF}"/>
              </a:ext>
            </a:extLst>
          </p:cNvPr>
          <p:cNvSpPr>
            <a:spLocks noGrp="1"/>
          </p:cNvSpPr>
          <p:nvPr>
            <p:ph type="body" sz="quarter" idx="10"/>
          </p:nvPr>
        </p:nvSpPr>
        <p:spPr/>
        <p:txBody>
          <a:bodyPr/>
          <a:lstStyle/>
          <a:p>
            <a:r>
              <a:rPr lang="en-US" dirty="0"/>
              <a:t>Daniel Gaddis, AICP</a:t>
            </a:r>
          </a:p>
          <a:p>
            <a:endParaRPr lang="en-US" dirty="0"/>
          </a:p>
        </p:txBody>
      </p:sp>
      <p:sp>
        <p:nvSpPr>
          <p:cNvPr id="3" name="Text Placeholder 2">
            <a:extLst>
              <a:ext uri="{FF2B5EF4-FFF2-40B4-BE49-F238E27FC236}">
                <a16:creationId xmlns:a16="http://schemas.microsoft.com/office/drawing/2014/main" id="{376EF456-5156-4D0C-BB0F-2A26AE2B530A}"/>
              </a:ext>
            </a:extLst>
          </p:cNvPr>
          <p:cNvSpPr>
            <a:spLocks noGrp="1"/>
          </p:cNvSpPr>
          <p:nvPr>
            <p:ph type="body" sz="quarter" idx="11"/>
          </p:nvPr>
        </p:nvSpPr>
        <p:spPr/>
        <p:txBody>
          <a:bodyPr>
            <a:normAutofit/>
          </a:bodyPr>
          <a:lstStyle/>
          <a:p>
            <a:r>
              <a:rPr lang="en-US"/>
              <a:t>Daniel.Gaddis@dca.ga.gov</a:t>
            </a:r>
          </a:p>
          <a:p>
            <a:r>
              <a:rPr lang="en-US"/>
              <a:t>Direct: 404.679.4934</a:t>
            </a:r>
          </a:p>
          <a:p>
            <a:r>
              <a:rPr lang="en-US"/>
              <a:t>Cell: 470.352.0395</a:t>
            </a:r>
          </a:p>
        </p:txBody>
      </p:sp>
      <p:sp>
        <p:nvSpPr>
          <p:cNvPr id="5" name="Text Placeholder 4">
            <a:extLst>
              <a:ext uri="{FF2B5EF4-FFF2-40B4-BE49-F238E27FC236}">
                <a16:creationId xmlns:a16="http://schemas.microsoft.com/office/drawing/2014/main" id="{6AF3996F-F795-4F15-A2D0-DEF31D4D1B55}"/>
              </a:ext>
            </a:extLst>
          </p:cNvPr>
          <p:cNvSpPr>
            <a:spLocks noGrp="1"/>
          </p:cNvSpPr>
          <p:nvPr>
            <p:ph type="body" sz="quarter" idx="13"/>
          </p:nvPr>
        </p:nvSpPr>
        <p:spPr/>
        <p:txBody>
          <a:bodyPr/>
          <a:lstStyle/>
          <a:p>
            <a:r>
              <a:rPr lang="en-US" i="1"/>
              <a:t>Planning Outreach Coordinator</a:t>
            </a:r>
          </a:p>
          <a:p>
            <a:endParaRPr lang="en-US"/>
          </a:p>
        </p:txBody>
      </p:sp>
      <p:sp>
        <p:nvSpPr>
          <p:cNvPr id="6" name="Text Placeholder 5">
            <a:extLst>
              <a:ext uri="{FF2B5EF4-FFF2-40B4-BE49-F238E27FC236}">
                <a16:creationId xmlns:a16="http://schemas.microsoft.com/office/drawing/2014/main" id="{C896B9D3-34A1-4B35-8B50-415B9D4B976D}"/>
              </a:ext>
            </a:extLst>
          </p:cNvPr>
          <p:cNvSpPr>
            <a:spLocks noGrp="1"/>
          </p:cNvSpPr>
          <p:nvPr>
            <p:ph type="body" sz="quarter" idx="15"/>
          </p:nvPr>
        </p:nvSpPr>
        <p:spPr/>
        <p:txBody>
          <a:bodyPr/>
          <a:lstStyle/>
          <a:p>
            <a:r>
              <a:rPr lang="en-US" b="1" dirty="0">
                <a:solidFill>
                  <a:schemeClr val="accent1"/>
                </a:solidFill>
              </a:rPr>
              <a:t>dca.ga.gov</a:t>
            </a:r>
          </a:p>
        </p:txBody>
      </p:sp>
    </p:spTree>
    <p:extLst>
      <p:ext uri="{BB962C8B-B14F-4D97-AF65-F5344CB8AC3E}">
        <p14:creationId xmlns:p14="http://schemas.microsoft.com/office/powerpoint/2010/main" val="24736570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F36590-33A8-4031-BCF4-CF76A0B0047A}"/>
              </a:ext>
            </a:extLst>
          </p:cNvPr>
          <p:cNvSpPr>
            <a:spLocks noGrp="1"/>
          </p:cNvSpPr>
          <p:nvPr>
            <p:ph type="body" sz="quarter" idx="24"/>
          </p:nvPr>
        </p:nvSpPr>
        <p:spPr>
          <a:xfrm>
            <a:off x="459783" y="1282692"/>
            <a:ext cx="3703320" cy="1491267"/>
          </a:xfrm>
        </p:spPr>
        <p:txBody>
          <a:bodyPr/>
          <a:lstStyle/>
          <a:p>
            <a:r>
              <a:rPr lang="en-US"/>
              <a:t>Planning Scenarios</a:t>
            </a:r>
          </a:p>
        </p:txBody>
      </p:sp>
      <p:sp>
        <p:nvSpPr>
          <p:cNvPr id="5" name="Content Placeholder 4">
            <a:extLst>
              <a:ext uri="{FF2B5EF4-FFF2-40B4-BE49-F238E27FC236}">
                <a16:creationId xmlns:a16="http://schemas.microsoft.com/office/drawing/2014/main" id="{63A4CBC6-C67C-4701-ABD6-4B0F54A9AD8E}"/>
              </a:ext>
            </a:extLst>
          </p:cNvPr>
          <p:cNvSpPr>
            <a:spLocks noGrp="1"/>
          </p:cNvSpPr>
          <p:nvPr>
            <p:ph sz="quarter" idx="27"/>
          </p:nvPr>
        </p:nvSpPr>
        <p:spPr>
          <a:xfrm>
            <a:off x="460259" y="3289308"/>
            <a:ext cx="3702844" cy="2286000"/>
          </a:xfrm>
        </p:spPr>
        <p:txBody>
          <a:bodyPr>
            <a:normAutofit fontScale="85000" lnSpcReduction="20000"/>
          </a:bodyPr>
          <a:lstStyle/>
          <a:p>
            <a:r>
              <a:rPr lang="en-US" sz="2800" dirty="0">
                <a:ea typeface="Nunito Light" charset="0"/>
                <a:cs typeface="Nunito Light" charset="0"/>
              </a:rPr>
              <a:t>Read through the scenarios</a:t>
            </a:r>
          </a:p>
          <a:p>
            <a:r>
              <a:rPr lang="en-US" sz="2800" dirty="0">
                <a:ea typeface="Nunito Light" charset="0"/>
                <a:cs typeface="Nunito Light" charset="0"/>
              </a:rPr>
              <a:t>Talk about it as a group (groups of 4-5)</a:t>
            </a:r>
          </a:p>
          <a:p>
            <a:r>
              <a:rPr lang="en-US" sz="2800" dirty="0">
                <a:ea typeface="Nunito Light" charset="0"/>
                <a:cs typeface="Nunito Light" charset="0"/>
              </a:rPr>
              <a:t>Choose a reporter (1 per table)</a:t>
            </a:r>
          </a:p>
          <a:p>
            <a:r>
              <a:rPr lang="en-US" sz="2800" dirty="0">
                <a:ea typeface="Nunito Light" charset="0"/>
                <a:cs typeface="Nunito Light" charset="0"/>
              </a:rPr>
              <a:t>Report out!</a:t>
            </a:r>
          </a:p>
          <a:p>
            <a:endParaRPr lang="en-US" sz="2800" dirty="0">
              <a:ea typeface="Nunito Light" charset="0"/>
              <a:cs typeface="Nunito Light" charset="0"/>
            </a:endParaRPr>
          </a:p>
        </p:txBody>
      </p:sp>
      <p:pic>
        <p:nvPicPr>
          <p:cNvPr id="2" name="Picture 1">
            <a:extLst>
              <a:ext uri="{FF2B5EF4-FFF2-40B4-BE49-F238E27FC236}">
                <a16:creationId xmlns:a16="http://schemas.microsoft.com/office/drawing/2014/main" id="{0F1E18DF-62C2-12BE-17F8-A8E99B936E87}"/>
              </a:ext>
            </a:extLst>
          </p:cNvPr>
          <p:cNvPicPr>
            <a:picLocks noChangeAspect="1"/>
          </p:cNvPicPr>
          <p:nvPr/>
        </p:nvPicPr>
        <p:blipFill>
          <a:blip r:embed="rId3"/>
          <a:stretch>
            <a:fillRect/>
          </a:stretch>
        </p:blipFill>
        <p:spPr>
          <a:xfrm>
            <a:off x="4792814" y="2028325"/>
            <a:ext cx="4150465" cy="3106920"/>
          </a:xfrm>
          <a:prstGeom prst="rect">
            <a:avLst/>
          </a:prstGeom>
        </p:spPr>
      </p:pic>
    </p:spTree>
    <p:extLst>
      <p:ext uri="{BB962C8B-B14F-4D97-AF65-F5344CB8AC3E}">
        <p14:creationId xmlns:p14="http://schemas.microsoft.com/office/powerpoint/2010/main" val="33982564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1928DAC8-82D9-9200-9C12-E1049E405DC4}"/>
              </a:ext>
            </a:extLst>
          </p:cNvPr>
          <p:cNvSpPr txBox="1"/>
          <p:nvPr/>
        </p:nvSpPr>
        <p:spPr>
          <a:xfrm>
            <a:off x="3457750" y="1198804"/>
            <a:ext cx="5207619" cy="646331"/>
          </a:xfrm>
          <a:prstGeom prst="rect">
            <a:avLst/>
          </a:prstGeom>
          <a:noFill/>
        </p:spPr>
        <p:txBody>
          <a:bodyPr wrap="square" rtlCol="0">
            <a:spAutoFit/>
          </a:bodyPr>
          <a:lstStyle/>
          <a:p>
            <a:r>
              <a:rPr lang="en-US" dirty="0">
                <a:solidFill>
                  <a:schemeClr val="bg1"/>
                </a:solidFill>
              </a:rPr>
              <a:t>Scenario 1</a:t>
            </a:r>
          </a:p>
          <a:p>
            <a:endParaRPr lang="en-US" dirty="0"/>
          </a:p>
        </p:txBody>
      </p:sp>
      <p:sp>
        <p:nvSpPr>
          <p:cNvPr id="2" name="TextBox 1">
            <a:extLst>
              <a:ext uri="{FF2B5EF4-FFF2-40B4-BE49-F238E27FC236}">
                <a16:creationId xmlns:a16="http://schemas.microsoft.com/office/drawing/2014/main" id="{11E120B5-C89D-9236-99D5-CD7BA1C1818B}"/>
              </a:ext>
            </a:extLst>
          </p:cNvPr>
          <p:cNvSpPr txBox="1"/>
          <p:nvPr/>
        </p:nvSpPr>
        <p:spPr>
          <a:xfrm>
            <a:off x="551543" y="2427543"/>
            <a:ext cx="8113826" cy="2585323"/>
          </a:xfrm>
          <a:prstGeom prst="rect">
            <a:avLst/>
          </a:prstGeom>
          <a:noFill/>
        </p:spPr>
        <p:txBody>
          <a:bodyPr wrap="square" rtlCol="0">
            <a:spAutoFit/>
          </a:bodyPr>
          <a:lstStyle/>
          <a:p>
            <a:r>
              <a:rPr lang="en-US" dirty="0">
                <a:solidFill>
                  <a:schemeClr val="bg1"/>
                </a:solidFill>
              </a:rPr>
              <a:t>A new workforce development study conducted by the Chamber of Commerce and the joint city/county development authority states a critical need for multifamily housing and rental housing for all types. The study also suggests the city and county are built out for their single-family housing needs for the next 50 years. The city’s existing zoning map (See Existing Land Use Map) clearly shows not enough allowable land for multifamily (Note: arrow). There is more development activity occurring in and around the city in recent months. If the city is to address these housing needs before more development happens, they will need to act quickly. </a:t>
            </a:r>
          </a:p>
        </p:txBody>
      </p:sp>
    </p:spTree>
    <p:extLst>
      <p:ext uri="{BB962C8B-B14F-4D97-AF65-F5344CB8AC3E}">
        <p14:creationId xmlns:p14="http://schemas.microsoft.com/office/powerpoint/2010/main" val="28527777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D28B9F-C1B8-44E3-B756-D6E07169010E}"/>
              </a:ext>
            </a:extLst>
          </p:cNvPr>
          <p:cNvSpPr>
            <a:spLocks noGrp="1"/>
          </p:cNvSpPr>
          <p:nvPr>
            <p:ph type="title"/>
          </p:nvPr>
        </p:nvSpPr>
        <p:spPr>
          <a:xfrm>
            <a:off x="628650" y="171162"/>
            <a:ext cx="2130136" cy="2371148"/>
          </a:xfrm>
        </p:spPr>
        <p:txBody>
          <a:bodyPr vert="horz" lIns="91440" tIns="45720" rIns="91440" bIns="45720" rtlCol="0" anchor="ctr">
            <a:normAutofit/>
          </a:bodyPr>
          <a:lstStyle/>
          <a:p>
            <a:pPr algn="l"/>
            <a:r>
              <a:rPr lang="en-US" sz="2800" kern="1200">
                <a:solidFill>
                  <a:srgbClr val="FFFFFF"/>
                </a:solidFill>
                <a:latin typeface="+mj-lt"/>
                <a:ea typeface="+mj-ea"/>
                <a:cs typeface="+mj-cs"/>
              </a:rPr>
              <a:t>Planning Scenarios</a:t>
            </a:r>
          </a:p>
        </p:txBody>
      </p:sp>
      <p:pic>
        <p:nvPicPr>
          <p:cNvPr id="3" name="Picture 2">
            <a:extLst>
              <a:ext uri="{FF2B5EF4-FFF2-40B4-BE49-F238E27FC236}">
                <a16:creationId xmlns:a16="http://schemas.microsoft.com/office/drawing/2014/main" id="{59808BC3-3E24-652D-AD9A-449F1234E173}"/>
              </a:ext>
            </a:extLst>
          </p:cNvPr>
          <p:cNvPicPr>
            <a:picLocks noChangeAspect="1"/>
          </p:cNvPicPr>
          <p:nvPr/>
        </p:nvPicPr>
        <p:blipFill>
          <a:blip r:embed="rId3"/>
          <a:stretch>
            <a:fillRect/>
          </a:stretch>
        </p:blipFill>
        <p:spPr>
          <a:xfrm>
            <a:off x="280987" y="0"/>
            <a:ext cx="8582025" cy="6515100"/>
          </a:xfrm>
          <a:prstGeom prst="rect">
            <a:avLst/>
          </a:prstGeom>
        </p:spPr>
      </p:pic>
    </p:spTree>
    <p:extLst>
      <p:ext uri="{BB962C8B-B14F-4D97-AF65-F5344CB8AC3E}">
        <p14:creationId xmlns:p14="http://schemas.microsoft.com/office/powerpoint/2010/main" val="26882534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D28B9F-C1B8-44E3-B756-D6E07169010E}"/>
              </a:ext>
            </a:extLst>
          </p:cNvPr>
          <p:cNvSpPr>
            <a:spLocks noGrp="1"/>
          </p:cNvSpPr>
          <p:nvPr>
            <p:ph type="title"/>
          </p:nvPr>
        </p:nvSpPr>
        <p:spPr>
          <a:xfrm>
            <a:off x="628650" y="171162"/>
            <a:ext cx="2130136" cy="2371148"/>
          </a:xfrm>
        </p:spPr>
        <p:txBody>
          <a:bodyPr vert="horz" lIns="91440" tIns="45720" rIns="91440" bIns="45720" rtlCol="0" anchor="ctr">
            <a:normAutofit/>
          </a:bodyPr>
          <a:lstStyle/>
          <a:p>
            <a:pPr algn="l"/>
            <a:r>
              <a:rPr lang="en-US" sz="2800" b="1" kern="1200" dirty="0">
                <a:solidFill>
                  <a:srgbClr val="FFFFFF"/>
                </a:solidFill>
                <a:latin typeface="+mj-lt"/>
                <a:ea typeface="+mj-ea"/>
                <a:cs typeface="+mj-cs"/>
              </a:rPr>
              <a:t>Planning Scenarios</a:t>
            </a:r>
          </a:p>
        </p:txBody>
      </p:sp>
      <p:sp>
        <p:nvSpPr>
          <p:cNvPr id="2" name="TextBox 1">
            <a:extLst>
              <a:ext uri="{FF2B5EF4-FFF2-40B4-BE49-F238E27FC236}">
                <a16:creationId xmlns:a16="http://schemas.microsoft.com/office/drawing/2014/main" id="{B2C33642-54A2-3C26-6289-DF3339174479}"/>
              </a:ext>
            </a:extLst>
          </p:cNvPr>
          <p:cNvSpPr txBox="1"/>
          <p:nvPr/>
        </p:nvSpPr>
        <p:spPr>
          <a:xfrm>
            <a:off x="2908805" y="886845"/>
            <a:ext cx="5630302" cy="2031325"/>
          </a:xfrm>
          <a:prstGeom prst="rect">
            <a:avLst/>
          </a:prstGeom>
          <a:noFill/>
        </p:spPr>
        <p:txBody>
          <a:bodyPr wrap="square" rtlCol="0">
            <a:spAutoFit/>
          </a:bodyPr>
          <a:lstStyle/>
          <a:p>
            <a:pPr marL="285750" indent="-285750">
              <a:buClr>
                <a:schemeClr val="accent1"/>
              </a:buClr>
              <a:buFont typeface="Arial" panose="020B0604020202020204" pitchFamily="34" charset="0"/>
              <a:buChar char="•"/>
            </a:pPr>
            <a:r>
              <a:rPr lang="en-US" dirty="0">
                <a:solidFill>
                  <a:schemeClr val="bg1"/>
                </a:solidFill>
              </a:rPr>
              <a:t>Scenario-workforce housing-</a:t>
            </a:r>
          </a:p>
          <a:p>
            <a:pPr marL="742950" lvl="1" indent="-285750">
              <a:buClr>
                <a:schemeClr val="accent1"/>
              </a:buClr>
              <a:buFont typeface="Arial" panose="020B0604020202020204" pitchFamily="34" charset="0"/>
              <a:buChar char="•"/>
            </a:pPr>
            <a:r>
              <a:rPr lang="en-US" dirty="0">
                <a:solidFill>
                  <a:schemeClr val="bg1"/>
                </a:solidFill>
              </a:rPr>
              <a:t>What actions should the city take?</a:t>
            </a:r>
          </a:p>
          <a:p>
            <a:pPr marL="742950" lvl="1" indent="-285750">
              <a:buClr>
                <a:schemeClr val="accent1"/>
              </a:buClr>
              <a:buFont typeface="Arial" panose="020B0604020202020204" pitchFamily="34" charset="0"/>
              <a:buChar char="•"/>
            </a:pPr>
            <a:r>
              <a:rPr lang="en-US" dirty="0">
                <a:solidFill>
                  <a:schemeClr val="bg1"/>
                </a:solidFill>
              </a:rPr>
              <a:t>How and where will you guide and/or regulate to get the development the city needs for future job growth? </a:t>
            </a:r>
          </a:p>
          <a:p>
            <a:pPr marL="742950" lvl="1" indent="-285750">
              <a:buClr>
                <a:schemeClr val="accent1"/>
              </a:buClr>
              <a:buFont typeface="Arial" panose="020B0604020202020204" pitchFamily="34" charset="0"/>
              <a:buChar char="•"/>
            </a:pPr>
            <a:r>
              <a:rPr lang="en-US" dirty="0">
                <a:solidFill>
                  <a:schemeClr val="bg1"/>
                </a:solidFill>
              </a:rPr>
              <a:t>How will the citizens react?</a:t>
            </a:r>
          </a:p>
          <a:p>
            <a:pPr marL="742950" lvl="1" indent="-285750">
              <a:buClr>
                <a:schemeClr val="accent1"/>
              </a:buClr>
              <a:buFont typeface="Arial" panose="020B0604020202020204" pitchFamily="34" charset="0"/>
              <a:buChar char="•"/>
            </a:pPr>
            <a:r>
              <a:rPr lang="en-US" dirty="0">
                <a:solidFill>
                  <a:schemeClr val="bg1"/>
                </a:solidFill>
              </a:rPr>
              <a:t>How will the city handle their response?</a:t>
            </a:r>
          </a:p>
        </p:txBody>
      </p:sp>
      <p:pic>
        <p:nvPicPr>
          <p:cNvPr id="3" name="Picture 2">
            <a:extLst>
              <a:ext uri="{FF2B5EF4-FFF2-40B4-BE49-F238E27FC236}">
                <a16:creationId xmlns:a16="http://schemas.microsoft.com/office/drawing/2014/main" id="{4A72183E-693F-705C-9F8C-8427785D24B1}"/>
              </a:ext>
            </a:extLst>
          </p:cNvPr>
          <p:cNvPicPr>
            <a:picLocks noChangeAspect="1"/>
          </p:cNvPicPr>
          <p:nvPr/>
        </p:nvPicPr>
        <p:blipFill>
          <a:blip r:embed="rId3"/>
          <a:stretch>
            <a:fillRect/>
          </a:stretch>
        </p:blipFill>
        <p:spPr>
          <a:xfrm>
            <a:off x="628650" y="3070570"/>
            <a:ext cx="3449986" cy="3495380"/>
          </a:xfrm>
          <a:prstGeom prst="rect">
            <a:avLst/>
          </a:prstGeom>
        </p:spPr>
      </p:pic>
    </p:spTree>
    <p:extLst>
      <p:ext uri="{BB962C8B-B14F-4D97-AF65-F5344CB8AC3E}">
        <p14:creationId xmlns:p14="http://schemas.microsoft.com/office/powerpoint/2010/main" val="2390517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2116D-21C8-6163-1568-900AF540B5D4}"/>
            </a:ext>
          </a:extLst>
        </p:cNvPr>
        <p:cNvGrpSpPr/>
        <p:nvPr/>
      </p:nvGrpSpPr>
      <p:grpSpPr>
        <a:xfrm>
          <a:off x="0" y="0"/>
          <a:ext cx="0" cy="0"/>
          <a:chOff x="0" y="0"/>
          <a:chExt cx="0" cy="0"/>
        </a:xfrm>
      </p:grpSpPr>
      <p:sp>
        <p:nvSpPr>
          <p:cNvPr id="38" name="TextBox 37">
            <a:extLst>
              <a:ext uri="{FF2B5EF4-FFF2-40B4-BE49-F238E27FC236}">
                <a16:creationId xmlns:a16="http://schemas.microsoft.com/office/drawing/2014/main" id="{0534E4BB-EEE5-02F5-B98E-EC4CF833DCDD}"/>
              </a:ext>
            </a:extLst>
          </p:cNvPr>
          <p:cNvSpPr txBox="1"/>
          <p:nvPr/>
        </p:nvSpPr>
        <p:spPr>
          <a:xfrm>
            <a:off x="3457750" y="1198804"/>
            <a:ext cx="5207619" cy="646331"/>
          </a:xfrm>
          <a:prstGeom prst="rect">
            <a:avLst/>
          </a:prstGeom>
          <a:noFill/>
        </p:spPr>
        <p:txBody>
          <a:bodyPr wrap="square" rtlCol="0">
            <a:spAutoFit/>
          </a:bodyPr>
          <a:lstStyle/>
          <a:p>
            <a:r>
              <a:rPr lang="en-US" dirty="0">
                <a:solidFill>
                  <a:schemeClr val="bg1"/>
                </a:solidFill>
              </a:rPr>
              <a:t>Scenario 2</a:t>
            </a:r>
          </a:p>
          <a:p>
            <a:endParaRPr lang="en-US" dirty="0"/>
          </a:p>
        </p:txBody>
      </p:sp>
      <p:sp>
        <p:nvSpPr>
          <p:cNvPr id="2" name="TextBox 1">
            <a:extLst>
              <a:ext uri="{FF2B5EF4-FFF2-40B4-BE49-F238E27FC236}">
                <a16:creationId xmlns:a16="http://schemas.microsoft.com/office/drawing/2014/main" id="{854AD0A4-7DE1-ED87-6402-03BCD0FA3B3F}"/>
              </a:ext>
            </a:extLst>
          </p:cNvPr>
          <p:cNvSpPr txBox="1"/>
          <p:nvPr/>
        </p:nvSpPr>
        <p:spPr>
          <a:xfrm>
            <a:off x="551543" y="2427543"/>
            <a:ext cx="8113826" cy="2585323"/>
          </a:xfrm>
          <a:prstGeom prst="rect">
            <a:avLst/>
          </a:prstGeom>
          <a:noFill/>
        </p:spPr>
        <p:txBody>
          <a:bodyPr wrap="square" rtlCol="0">
            <a:spAutoFit/>
          </a:bodyPr>
          <a:lstStyle/>
          <a:p>
            <a:pPr algn="l"/>
            <a:r>
              <a:rPr lang="en-US" sz="1800" b="0" i="0" u="none" strike="noStrike" baseline="0" dirty="0">
                <a:solidFill>
                  <a:schemeClr val="bg1"/>
                </a:solidFill>
              </a:rPr>
              <a:t>The local government has been putting in bike lanes for the last several years as roads need resurfacing. Most of these bike lanes have been identified in the Greenway/Trails Master Plan as essential links to the connectivity of the trails. After the latest installation along a major collector, complaints and conflicts have been occurring frequently. The public works department, the planning department, and the elected officials have been receiving complaints from both drivers and cyclists. Understanding the conflict and getting to a solution will need to involve more than staff. The planning commission offers</a:t>
            </a:r>
          </a:p>
          <a:p>
            <a:pPr algn="l"/>
            <a:r>
              <a:rPr lang="en-US" sz="1800" b="0" i="0" u="none" strike="noStrike" baseline="0" dirty="0">
                <a:solidFill>
                  <a:schemeClr val="bg1"/>
                </a:solidFill>
              </a:rPr>
              <a:t>to address these issues.</a:t>
            </a:r>
            <a:endParaRPr lang="en-US" dirty="0">
              <a:solidFill>
                <a:schemeClr val="bg1"/>
              </a:solidFill>
            </a:endParaRPr>
          </a:p>
        </p:txBody>
      </p:sp>
    </p:spTree>
    <p:extLst>
      <p:ext uri="{BB962C8B-B14F-4D97-AF65-F5344CB8AC3E}">
        <p14:creationId xmlns:p14="http://schemas.microsoft.com/office/powerpoint/2010/main" val="4129804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879D682E-65D9-4606-8798-5B5443213B73}"/>
              </a:ext>
            </a:extLst>
          </p:cNvPr>
          <p:cNvGraphicFramePr>
            <a:graphicFrameLocks noGrp="1"/>
          </p:cNvGraphicFramePr>
          <p:nvPr>
            <p:ph idx="1"/>
            <p:extLst>
              <p:ext uri="{D42A27DB-BD31-4B8C-83A1-F6EECF244321}">
                <p14:modId xmlns:p14="http://schemas.microsoft.com/office/powerpoint/2010/main" val="102594064"/>
              </p:ext>
            </p:extLst>
          </p:nvPr>
        </p:nvGraphicFramePr>
        <p:xfrm>
          <a:off x="628650" y="1825625"/>
          <a:ext cx="78867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8">
            <a:extLst>
              <a:ext uri="{FF2B5EF4-FFF2-40B4-BE49-F238E27FC236}">
                <a16:creationId xmlns:a16="http://schemas.microsoft.com/office/drawing/2014/main" id="{62EE8B4F-C752-40CE-9940-FF002CCDBDC5}"/>
              </a:ext>
            </a:extLst>
          </p:cNvPr>
          <p:cNvSpPr>
            <a:spLocks noGrp="1"/>
          </p:cNvSpPr>
          <p:nvPr>
            <p:ph type="title"/>
          </p:nvPr>
        </p:nvSpPr>
        <p:spPr/>
        <p:txBody>
          <a:bodyPr/>
          <a:lstStyle/>
          <a:p>
            <a:r>
              <a:rPr lang="en-US" dirty="0"/>
              <a:t>Why do you want to participate ? </a:t>
            </a:r>
          </a:p>
        </p:txBody>
      </p:sp>
      <p:pic>
        <p:nvPicPr>
          <p:cNvPr id="10" name="Graphic 9" descr="Group">
            <a:extLst>
              <a:ext uri="{FF2B5EF4-FFF2-40B4-BE49-F238E27FC236}">
                <a16:creationId xmlns:a16="http://schemas.microsoft.com/office/drawing/2014/main" id="{E0332F80-B09D-4D65-BB64-B57D6E39E2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311100" y="2895600"/>
            <a:ext cx="685800" cy="685800"/>
          </a:xfrm>
          <a:prstGeom prst="rect">
            <a:avLst/>
          </a:prstGeom>
        </p:spPr>
      </p:pic>
      <p:pic>
        <p:nvPicPr>
          <p:cNvPr id="13" name="Graphic 12" descr="Ribbon">
            <a:extLst>
              <a:ext uri="{FF2B5EF4-FFF2-40B4-BE49-F238E27FC236}">
                <a16:creationId xmlns:a16="http://schemas.microsoft.com/office/drawing/2014/main" id="{1E533713-087C-45D9-B892-9D35B2DD4DB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456425" y="2926492"/>
            <a:ext cx="685800" cy="685800"/>
          </a:xfrm>
          <a:prstGeom prst="rect">
            <a:avLst/>
          </a:prstGeom>
        </p:spPr>
      </p:pic>
      <p:pic>
        <p:nvPicPr>
          <p:cNvPr id="6" name="Graphic 5" descr="Leaky Tap outline">
            <a:extLst>
              <a:ext uri="{FF2B5EF4-FFF2-40B4-BE49-F238E27FC236}">
                <a16:creationId xmlns:a16="http://schemas.microsoft.com/office/drawing/2014/main" id="{117DD40C-947E-1222-8F42-2560BD1805B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165775" y="2895600"/>
            <a:ext cx="685800" cy="685800"/>
          </a:xfrm>
          <a:prstGeom prst="rect">
            <a:avLst/>
          </a:prstGeom>
        </p:spPr>
      </p:pic>
      <p:pic>
        <p:nvPicPr>
          <p:cNvPr id="4" name="Graphic 3" descr="Renovation (House With Sparkles) with solid fill">
            <a:extLst>
              <a:ext uri="{FF2B5EF4-FFF2-40B4-BE49-F238E27FC236}">
                <a16:creationId xmlns:a16="http://schemas.microsoft.com/office/drawing/2014/main" id="{5B863E69-5051-62AF-0611-F0682DD8744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909099" y="2802924"/>
            <a:ext cx="778476" cy="778476"/>
          </a:xfrm>
          <a:prstGeom prst="rect">
            <a:avLst/>
          </a:prstGeom>
        </p:spPr>
      </p:pic>
      <p:grpSp>
        <p:nvGrpSpPr>
          <p:cNvPr id="8" name="Group 7">
            <a:extLst>
              <a:ext uri="{FF2B5EF4-FFF2-40B4-BE49-F238E27FC236}">
                <a16:creationId xmlns:a16="http://schemas.microsoft.com/office/drawing/2014/main" id="{B0E74E2E-8736-FA85-842E-6B7E0FA7EE41}"/>
              </a:ext>
            </a:extLst>
          </p:cNvPr>
          <p:cNvGrpSpPr/>
          <p:nvPr/>
        </p:nvGrpSpPr>
        <p:grpSpPr>
          <a:xfrm>
            <a:off x="7255088" y="1278584"/>
            <a:ext cx="1888912" cy="2086232"/>
            <a:chOff x="7255088" y="1278584"/>
            <a:chExt cx="1888912" cy="2086232"/>
          </a:xfrm>
        </p:grpSpPr>
        <p:sp>
          <p:nvSpPr>
            <p:cNvPr id="5" name="Star: 5 Points 4">
              <a:extLst>
                <a:ext uri="{FF2B5EF4-FFF2-40B4-BE49-F238E27FC236}">
                  <a16:creationId xmlns:a16="http://schemas.microsoft.com/office/drawing/2014/main" id="{FDA9C386-BAB3-2ACA-72C7-F8FD30513B98}"/>
                </a:ext>
              </a:extLst>
            </p:cNvPr>
            <p:cNvSpPr/>
            <p:nvPr/>
          </p:nvSpPr>
          <p:spPr>
            <a:xfrm>
              <a:off x="7255088" y="1278584"/>
              <a:ext cx="1888912" cy="2086232"/>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DCB6C1E-AC31-060E-5251-B40A366D404E}"/>
                </a:ext>
              </a:extLst>
            </p:cNvPr>
            <p:cNvSpPr txBox="1"/>
            <p:nvPr/>
          </p:nvSpPr>
          <p:spPr>
            <a:xfrm>
              <a:off x="7810306" y="2235966"/>
              <a:ext cx="778476" cy="369332"/>
            </a:xfrm>
            <a:prstGeom prst="rect">
              <a:avLst/>
            </a:prstGeom>
            <a:noFill/>
          </p:spPr>
          <p:txBody>
            <a:bodyPr wrap="square" rtlCol="0">
              <a:spAutoFit/>
            </a:bodyPr>
            <a:lstStyle/>
            <a:p>
              <a:r>
                <a:rPr lang="en-US">
                  <a:solidFill>
                    <a:schemeClr val="bg1"/>
                  </a:solidFill>
                  <a:latin typeface="Aptos ExtraBold" panose="020B0604020202020204" pitchFamily="34" charset="0"/>
                </a:rPr>
                <a:t>NEW</a:t>
              </a:r>
            </a:p>
          </p:txBody>
        </p:sp>
      </p:grpSp>
    </p:spTree>
    <p:extLst>
      <p:ext uri="{BB962C8B-B14F-4D97-AF65-F5344CB8AC3E}">
        <p14:creationId xmlns:p14="http://schemas.microsoft.com/office/powerpoint/2010/main" val="1513619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21CD3-6296-485E-F9A1-F4DC34C00B9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4255C72-AD92-E5DD-BA1B-9D936E699C87}"/>
              </a:ext>
            </a:extLst>
          </p:cNvPr>
          <p:cNvSpPr>
            <a:spLocks noGrp="1"/>
          </p:cNvSpPr>
          <p:nvPr>
            <p:ph type="title"/>
          </p:nvPr>
        </p:nvSpPr>
        <p:spPr>
          <a:xfrm>
            <a:off x="628650" y="171162"/>
            <a:ext cx="2130136" cy="2371148"/>
          </a:xfrm>
        </p:spPr>
        <p:txBody>
          <a:bodyPr vert="horz" lIns="91440" tIns="45720" rIns="91440" bIns="45720" rtlCol="0" anchor="ctr">
            <a:normAutofit/>
          </a:bodyPr>
          <a:lstStyle/>
          <a:p>
            <a:pPr algn="l"/>
            <a:r>
              <a:rPr lang="en-US" sz="2800" b="1" kern="1200" dirty="0">
                <a:solidFill>
                  <a:srgbClr val="FFFFFF"/>
                </a:solidFill>
                <a:latin typeface="+mj-lt"/>
                <a:ea typeface="+mj-ea"/>
                <a:cs typeface="+mj-cs"/>
              </a:rPr>
              <a:t>Planning Scenarios</a:t>
            </a:r>
          </a:p>
        </p:txBody>
      </p:sp>
      <p:sp>
        <p:nvSpPr>
          <p:cNvPr id="2" name="TextBox 1">
            <a:extLst>
              <a:ext uri="{FF2B5EF4-FFF2-40B4-BE49-F238E27FC236}">
                <a16:creationId xmlns:a16="http://schemas.microsoft.com/office/drawing/2014/main" id="{EE2331C2-C944-E496-6966-A9B1E9560939}"/>
              </a:ext>
            </a:extLst>
          </p:cNvPr>
          <p:cNvSpPr txBox="1"/>
          <p:nvPr/>
        </p:nvSpPr>
        <p:spPr>
          <a:xfrm>
            <a:off x="2908805" y="886845"/>
            <a:ext cx="5630302" cy="2585323"/>
          </a:xfrm>
          <a:prstGeom prst="rect">
            <a:avLst/>
          </a:prstGeom>
          <a:noFill/>
        </p:spPr>
        <p:txBody>
          <a:bodyPr wrap="square" rtlCol="0">
            <a:spAutoFit/>
          </a:bodyPr>
          <a:lstStyle/>
          <a:p>
            <a:pPr marL="742950" lvl="1" indent="-285750">
              <a:buClr>
                <a:schemeClr val="accent1"/>
              </a:buClr>
              <a:buFont typeface="Arial" panose="020B0604020202020204" pitchFamily="34" charset="0"/>
              <a:buChar char="•"/>
            </a:pPr>
            <a:r>
              <a:rPr lang="en-US" sz="1800" b="1" i="0" u="none" strike="noStrike" baseline="0" dirty="0">
                <a:solidFill>
                  <a:schemeClr val="bg1"/>
                </a:solidFill>
              </a:rPr>
              <a:t>What are the planning commission’s goals?</a:t>
            </a:r>
          </a:p>
          <a:p>
            <a:pPr marL="742950" lvl="1" indent="-285750">
              <a:buClr>
                <a:schemeClr val="accent1"/>
              </a:buClr>
              <a:buFont typeface="Arial" panose="020B0604020202020204" pitchFamily="34" charset="0"/>
              <a:buChar char="•"/>
            </a:pPr>
            <a:r>
              <a:rPr lang="en-US" sz="1800" b="1" i="0" u="none" strike="noStrike" baseline="0" dirty="0">
                <a:solidFill>
                  <a:schemeClr val="bg1"/>
                </a:solidFill>
              </a:rPr>
              <a:t>Who are the stakeholders?</a:t>
            </a:r>
          </a:p>
          <a:p>
            <a:pPr marL="742950" lvl="1" indent="-285750">
              <a:buClr>
                <a:schemeClr val="accent1"/>
              </a:buClr>
              <a:buFont typeface="Arial" panose="020B0604020202020204" pitchFamily="34" charset="0"/>
              <a:buChar char="•"/>
            </a:pPr>
            <a:r>
              <a:rPr lang="en-US" sz="1800" b="1" i="0" u="none" strike="noStrike" baseline="0" dirty="0">
                <a:solidFill>
                  <a:schemeClr val="bg1"/>
                </a:solidFill>
              </a:rPr>
              <a:t>What participation technique(s) should they use?</a:t>
            </a:r>
          </a:p>
          <a:p>
            <a:pPr marL="742950" lvl="1" indent="-285750">
              <a:buClr>
                <a:schemeClr val="accent1"/>
              </a:buClr>
              <a:buFont typeface="Arial" panose="020B0604020202020204" pitchFamily="34" charset="0"/>
              <a:buChar char="•"/>
            </a:pPr>
            <a:r>
              <a:rPr lang="en-US" sz="1800" b="1" i="0" u="none" strike="noStrike" baseline="0" dirty="0">
                <a:solidFill>
                  <a:schemeClr val="bg1"/>
                </a:solidFill>
              </a:rPr>
              <a:t>What, if anything, should happen before the next repaving/bike lane installation project begins</a:t>
            </a:r>
            <a:r>
              <a:rPr lang="en-US" sz="1800" b="0" i="1" u="none" strike="noStrike" baseline="0" dirty="0">
                <a:solidFill>
                  <a:schemeClr val="bg1"/>
                </a:solidFill>
              </a:rPr>
              <a:t>?</a:t>
            </a:r>
            <a:endParaRPr lang="en-US" sz="1800" b="1" i="0" u="none" strike="noStrike" baseline="0" dirty="0">
              <a:solidFill>
                <a:schemeClr val="bg1"/>
              </a:solidFill>
            </a:endParaRPr>
          </a:p>
          <a:p>
            <a:pPr marL="742950" lvl="1" indent="-285750">
              <a:buClr>
                <a:schemeClr val="accent1"/>
              </a:buClr>
              <a:buFont typeface="Arial" panose="020B0604020202020204" pitchFamily="34" charset="0"/>
              <a:buChar char="•"/>
            </a:pPr>
            <a:endParaRPr lang="en-US" sz="1800" b="1" i="0" u="none" strike="noStrike" baseline="0" dirty="0">
              <a:solidFill>
                <a:schemeClr val="bg1"/>
              </a:solidFill>
            </a:endParaRPr>
          </a:p>
        </p:txBody>
      </p:sp>
      <p:pic>
        <p:nvPicPr>
          <p:cNvPr id="3" name="Picture 2">
            <a:extLst>
              <a:ext uri="{FF2B5EF4-FFF2-40B4-BE49-F238E27FC236}">
                <a16:creationId xmlns:a16="http://schemas.microsoft.com/office/drawing/2014/main" id="{A730BC66-CFC6-2EB9-9999-3329295CFC9D}"/>
              </a:ext>
            </a:extLst>
          </p:cNvPr>
          <p:cNvPicPr>
            <a:picLocks noChangeAspect="1"/>
          </p:cNvPicPr>
          <p:nvPr/>
        </p:nvPicPr>
        <p:blipFill>
          <a:blip r:embed="rId3"/>
          <a:stretch>
            <a:fillRect/>
          </a:stretch>
        </p:blipFill>
        <p:spPr>
          <a:xfrm>
            <a:off x="381000" y="3191458"/>
            <a:ext cx="3449986" cy="3495380"/>
          </a:xfrm>
          <a:prstGeom prst="rect">
            <a:avLst/>
          </a:prstGeom>
        </p:spPr>
      </p:pic>
    </p:spTree>
    <p:extLst>
      <p:ext uri="{BB962C8B-B14F-4D97-AF65-F5344CB8AC3E}">
        <p14:creationId xmlns:p14="http://schemas.microsoft.com/office/powerpoint/2010/main" val="11883608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F981A-1FC2-AFAD-061C-89388122EE7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FB9D6AE-0758-96B9-6E88-D0086BD7DCB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8197" r="28197"/>
          <a:stretch/>
        </p:blipFill>
        <p:spPr>
          <a:xfrm>
            <a:off x="4707498" y="0"/>
            <a:ext cx="4498848" cy="6858000"/>
          </a:xfrm>
        </p:spPr>
      </p:pic>
      <p:sp>
        <p:nvSpPr>
          <p:cNvPr id="8" name="Title 7">
            <a:extLst>
              <a:ext uri="{FF2B5EF4-FFF2-40B4-BE49-F238E27FC236}">
                <a16:creationId xmlns:a16="http://schemas.microsoft.com/office/drawing/2014/main" id="{D88E1ABB-882D-248C-4D29-9A699CCAE4EA}"/>
              </a:ext>
            </a:extLst>
          </p:cNvPr>
          <p:cNvSpPr>
            <a:spLocks noGrp="1"/>
          </p:cNvSpPr>
          <p:nvPr>
            <p:ph type="title"/>
          </p:nvPr>
        </p:nvSpPr>
        <p:spPr>
          <a:xfrm>
            <a:off x="459783" y="1104902"/>
            <a:ext cx="3619025" cy="2868787"/>
          </a:xfrm>
        </p:spPr>
        <p:txBody>
          <a:bodyPr>
            <a:normAutofit fontScale="90000"/>
          </a:bodyPr>
          <a:lstStyle/>
          <a:p>
            <a:r>
              <a:rPr lang="en-US" dirty="0"/>
              <a:t>SAVE THE </a:t>
            </a:r>
            <a:r>
              <a:rPr lang="en-US"/>
              <a:t>DATE </a:t>
            </a:r>
            <a:br>
              <a:rPr lang="en-US"/>
            </a:br>
            <a:br>
              <a:rPr lang="en-US"/>
            </a:br>
            <a:br>
              <a:rPr lang="en-US"/>
            </a:br>
            <a:br>
              <a:rPr lang="en-US" dirty="0"/>
            </a:br>
            <a:r>
              <a:rPr lang="en-US" dirty="0"/>
              <a:t>Community Planning Institute</a:t>
            </a:r>
            <a:br>
              <a:rPr lang="en-US" dirty="0"/>
            </a:br>
            <a:br>
              <a:rPr lang="en-US" dirty="0"/>
            </a:br>
            <a:r>
              <a:rPr lang="en-US" dirty="0"/>
              <a:t>Spring, May 15-16 2025</a:t>
            </a:r>
            <a:br>
              <a:rPr lang="en-US" dirty="0"/>
            </a:br>
            <a:r>
              <a:rPr lang="en-US" dirty="0"/>
              <a:t>Columbus, GA</a:t>
            </a:r>
            <a:br>
              <a:rPr lang="en-US" dirty="0"/>
            </a:br>
            <a:endParaRPr lang="en-US" sz="1800" b="0" dirty="0"/>
          </a:p>
        </p:txBody>
      </p:sp>
      <p:sp>
        <p:nvSpPr>
          <p:cNvPr id="16" name="TextBox 15">
            <a:extLst>
              <a:ext uri="{FF2B5EF4-FFF2-40B4-BE49-F238E27FC236}">
                <a16:creationId xmlns:a16="http://schemas.microsoft.com/office/drawing/2014/main" id="{F08ACFC1-C8B1-DC89-4B1E-F6D96B7C78FE}"/>
              </a:ext>
            </a:extLst>
          </p:cNvPr>
          <p:cNvSpPr txBox="1"/>
          <p:nvPr/>
        </p:nvSpPr>
        <p:spPr>
          <a:xfrm>
            <a:off x="4645152" y="6858000"/>
            <a:ext cx="4498848" cy="230832"/>
          </a:xfrm>
          <a:prstGeom prst="rect">
            <a:avLst/>
          </a:prstGeom>
          <a:noFill/>
        </p:spPr>
        <p:txBody>
          <a:bodyPr wrap="square" rtlCol="0">
            <a:spAutoFit/>
          </a:bodyPr>
          <a:lstStyle/>
          <a:p>
            <a:r>
              <a:rPr lang="en-US" sz="900">
                <a:hlinkClick r:id="rId3" tooltip="https://www.flickr.com/photos/76271551@N05/6882759821/"/>
              </a:rPr>
              <a:t>This Photo</a:t>
            </a:r>
            <a:r>
              <a:rPr lang="en-US" sz="900"/>
              <a:t> by Unknown Author is licensed under </a:t>
            </a:r>
            <a:r>
              <a:rPr lang="en-US" sz="900">
                <a:hlinkClick r:id="rId4" tooltip="https://creativecommons.org/licenses/by-nc-nd/3.0/"/>
              </a:rPr>
              <a:t>CC BY-NC-ND</a:t>
            </a:r>
            <a:endParaRPr lang="en-US" sz="900"/>
          </a:p>
        </p:txBody>
      </p:sp>
    </p:spTree>
    <p:extLst>
      <p:ext uri="{BB962C8B-B14F-4D97-AF65-F5344CB8AC3E}">
        <p14:creationId xmlns:p14="http://schemas.microsoft.com/office/powerpoint/2010/main" val="3903539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solidFill>
                  <a:schemeClr val="accent4"/>
                </a:solidFill>
              </a:rPr>
              <a:t>Benefits of </a:t>
            </a:r>
            <a:r>
              <a:rPr lang="en-US" dirty="0" err="1">
                <a:solidFill>
                  <a:schemeClr val="accent4"/>
                </a:solidFill>
              </a:rPr>
              <a:t>PlanFirst</a:t>
            </a:r>
            <a:r>
              <a:rPr lang="en-US" dirty="0">
                <a:solidFill>
                  <a:schemeClr val="accent4"/>
                </a:solidFill>
              </a:rPr>
              <a:t> </a:t>
            </a:r>
          </a:p>
        </p:txBody>
      </p:sp>
      <p:sp>
        <p:nvSpPr>
          <p:cNvPr id="6" name="Content Placeholder 5">
            <a:extLst>
              <a:ext uri="{FF2B5EF4-FFF2-40B4-BE49-F238E27FC236}">
                <a16:creationId xmlns:a16="http://schemas.microsoft.com/office/drawing/2014/main" id="{7F0CCD39-C17B-48DB-93FC-3B0477DC7BDD}"/>
              </a:ext>
            </a:extLst>
          </p:cNvPr>
          <p:cNvSpPr>
            <a:spLocks noGrp="1"/>
          </p:cNvSpPr>
          <p:nvPr>
            <p:ph sz="half" idx="1"/>
          </p:nvPr>
        </p:nvSpPr>
        <p:spPr>
          <a:xfrm>
            <a:off x="628650" y="1825625"/>
            <a:ext cx="7954696" cy="4114800"/>
          </a:xfrm>
        </p:spPr>
        <p:txBody>
          <a:bodyPr>
            <a:normAutofit/>
          </a:bodyPr>
          <a:lstStyle/>
          <a:p>
            <a:r>
              <a:rPr lang="en-US" sz="2400" dirty="0"/>
              <a:t>Statewide recognition for outstanding planning and implementation.</a:t>
            </a:r>
          </a:p>
          <a:p>
            <a:r>
              <a:rPr lang="en-US" sz="2400" dirty="0"/>
              <a:t>Eligibility to apply EVERY year for CDBG funding.</a:t>
            </a:r>
          </a:p>
          <a:p>
            <a:r>
              <a:rPr lang="en-US" sz="2400" dirty="0"/>
              <a:t>3 Bonus points on Housing Tax Credits application.</a:t>
            </a:r>
          </a:p>
          <a:p>
            <a:r>
              <a:rPr lang="en-US" sz="2400" dirty="0"/>
              <a:t>Reduction on certain DCA loans: EIP, Redevelopment Fund and DDRLF.</a:t>
            </a:r>
          </a:p>
          <a:p>
            <a:r>
              <a:rPr lang="en-US" sz="2400" dirty="0"/>
              <a:t>Reduction on certain GEFA state loans.</a:t>
            </a:r>
          </a:p>
          <a:p>
            <a:r>
              <a:rPr lang="en-US" sz="2400" dirty="0"/>
              <a:t>2 free registrations at any Community Planning Institute per 3/year cycle.</a:t>
            </a:r>
          </a:p>
          <a:p>
            <a:endParaRPr lang="en-US" dirty="0"/>
          </a:p>
        </p:txBody>
      </p:sp>
    </p:spTree>
    <p:extLst>
      <p:ext uri="{BB962C8B-B14F-4D97-AF65-F5344CB8AC3E}">
        <p14:creationId xmlns:p14="http://schemas.microsoft.com/office/powerpoint/2010/main" val="165431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tree, outdoor, sky, nature&#10;&#10;Description automatically generated">
            <a:extLst>
              <a:ext uri="{FF2B5EF4-FFF2-40B4-BE49-F238E27FC236}">
                <a16:creationId xmlns:a16="http://schemas.microsoft.com/office/drawing/2014/main" id="{3F2E043A-12A7-4E13-8257-D8FFCFF2CE4D}"/>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8149" r="28149"/>
          <a:stretch/>
        </p:blipFill>
        <p:spPr/>
      </p:pic>
      <p:sp>
        <p:nvSpPr>
          <p:cNvPr id="8" name="Title 7">
            <a:extLst>
              <a:ext uri="{FF2B5EF4-FFF2-40B4-BE49-F238E27FC236}">
                <a16:creationId xmlns:a16="http://schemas.microsoft.com/office/drawing/2014/main" id="{F7FAA23A-057A-4540-8351-A707688D7C99}"/>
              </a:ext>
            </a:extLst>
          </p:cNvPr>
          <p:cNvSpPr>
            <a:spLocks noGrp="1"/>
          </p:cNvSpPr>
          <p:nvPr>
            <p:ph type="title"/>
          </p:nvPr>
        </p:nvSpPr>
        <p:spPr/>
        <p:txBody>
          <a:bodyPr>
            <a:normAutofit/>
          </a:bodyPr>
          <a:lstStyle/>
          <a:p>
            <a:r>
              <a:rPr lang="en-US" sz="3600" err="1"/>
              <a:t>PlanFirst</a:t>
            </a:r>
            <a:r>
              <a:rPr lang="en-US" sz="3600"/>
              <a:t> benefits</a:t>
            </a:r>
            <a:br>
              <a:rPr lang="en-US"/>
            </a:br>
            <a:br>
              <a:rPr lang="en-US" sz="1500"/>
            </a:br>
            <a:endParaRPr lang="en-US" sz="1800" b="0"/>
          </a:p>
        </p:txBody>
      </p:sp>
      <p:sp>
        <p:nvSpPr>
          <p:cNvPr id="2" name="Rectangle 1">
            <a:extLst>
              <a:ext uri="{FF2B5EF4-FFF2-40B4-BE49-F238E27FC236}">
                <a16:creationId xmlns:a16="http://schemas.microsoft.com/office/drawing/2014/main" id="{DCD0C467-E4B5-48E6-93C4-552B0B2C11C9}"/>
              </a:ext>
            </a:extLst>
          </p:cNvPr>
          <p:cNvSpPr/>
          <p:nvPr/>
        </p:nvSpPr>
        <p:spPr>
          <a:xfrm>
            <a:off x="521496" y="3764759"/>
            <a:ext cx="8101013" cy="123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Content Placeholder 3">
            <a:extLst>
              <a:ext uri="{FF2B5EF4-FFF2-40B4-BE49-F238E27FC236}">
                <a16:creationId xmlns:a16="http://schemas.microsoft.com/office/drawing/2014/main" id="{2A10370F-FE8B-444C-921A-3F74CC74F5AE}"/>
              </a:ext>
            </a:extLst>
          </p:cNvPr>
          <p:cNvSpPr txBox="1">
            <a:spLocks/>
          </p:cNvSpPr>
          <p:nvPr/>
        </p:nvSpPr>
        <p:spPr>
          <a:xfrm>
            <a:off x="3299239" y="3834408"/>
            <a:ext cx="1255014" cy="1097280"/>
          </a:xfrm>
          <a:prstGeom prst="rect">
            <a:avLst/>
          </a:prstGeom>
          <a:noFill/>
          <a:ln>
            <a:noFill/>
          </a:ln>
        </p:spPr>
        <p:txBody>
          <a:bodyPr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a:solidFill>
                  <a:schemeClr val="accent4"/>
                </a:solidFill>
              </a:rPr>
              <a:t>1%</a:t>
            </a:r>
          </a:p>
          <a:p>
            <a:pPr marL="0" indent="0">
              <a:buNone/>
            </a:pPr>
            <a:r>
              <a:rPr lang="en-US" sz="900"/>
              <a:t>Redevelopment Fund Loan reduction.</a:t>
            </a:r>
          </a:p>
        </p:txBody>
      </p:sp>
      <p:sp>
        <p:nvSpPr>
          <p:cNvPr id="10" name="Content Placeholder 13">
            <a:extLst>
              <a:ext uri="{FF2B5EF4-FFF2-40B4-BE49-F238E27FC236}">
                <a16:creationId xmlns:a16="http://schemas.microsoft.com/office/drawing/2014/main" id="{70AF81E1-5B51-4612-844A-4F5A04EB57BF}"/>
              </a:ext>
            </a:extLst>
          </p:cNvPr>
          <p:cNvSpPr txBox="1">
            <a:spLocks/>
          </p:cNvSpPr>
          <p:nvPr/>
        </p:nvSpPr>
        <p:spPr>
          <a:xfrm>
            <a:off x="691939" y="3832503"/>
            <a:ext cx="1257158" cy="1097280"/>
          </a:xfrm>
          <a:prstGeom prst="rect">
            <a:avLst/>
          </a:prstGeom>
          <a:noFill/>
          <a:ln w="28575">
            <a:noFill/>
          </a:ln>
        </p:spPr>
        <p:txBody>
          <a:bodyPr anchor="ct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a:solidFill>
                  <a:schemeClr val="accent4"/>
                </a:solidFill>
              </a:rPr>
              <a:t>½%</a:t>
            </a:r>
          </a:p>
          <a:p>
            <a:pPr marL="0" indent="0">
              <a:buNone/>
            </a:pPr>
            <a:r>
              <a:rPr lang="en-US" sz="900"/>
              <a:t>Reduction on GEFA loans.</a:t>
            </a:r>
          </a:p>
        </p:txBody>
      </p:sp>
      <p:sp>
        <p:nvSpPr>
          <p:cNvPr id="11" name="Content Placeholder 13">
            <a:extLst>
              <a:ext uri="{FF2B5EF4-FFF2-40B4-BE49-F238E27FC236}">
                <a16:creationId xmlns:a16="http://schemas.microsoft.com/office/drawing/2014/main" id="{CCFE4505-52FD-4BEF-BB2E-87D12968D487}"/>
              </a:ext>
            </a:extLst>
          </p:cNvPr>
          <p:cNvSpPr txBox="1">
            <a:spLocks/>
          </p:cNvSpPr>
          <p:nvPr/>
        </p:nvSpPr>
        <p:spPr>
          <a:xfrm>
            <a:off x="1995591" y="3832503"/>
            <a:ext cx="1257158" cy="1097280"/>
          </a:xfrm>
          <a:prstGeom prst="rect">
            <a:avLst/>
          </a:prstGeom>
          <a:noFill/>
          <a:ln w="28575">
            <a:noFill/>
          </a:ln>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a:solidFill>
                  <a:schemeClr val="accent4"/>
                </a:solidFill>
              </a:rPr>
              <a:t>1%</a:t>
            </a:r>
          </a:p>
          <a:p>
            <a:pPr marL="0" indent="0">
              <a:buNone/>
            </a:pPr>
            <a:r>
              <a:rPr lang="en-US" sz="900"/>
              <a:t>Employment Incentive Program reduction.</a:t>
            </a:r>
          </a:p>
        </p:txBody>
      </p:sp>
      <p:sp>
        <p:nvSpPr>
          <p:cNvPr id="12" name="Content Placeholder 3">
            <a:extLst>
              <a:ext uri="{FF2B5EF4-FFF2-40B4-BE49-F238E27FC236}">
                <a16:creationId xmlns:a16="http://schemas.microsoft.com/office/drawing/2014/main" id="{4A86767A-E97B-45D5-92D6-B327D7363502}"/>
              </a:ext>
            </a:extLst>
          </p:cNvPr>
          <p:cNvSpPr txBox="1">
            <a:spLocks/>
          </p:cNvSpPr>
          <p:nvPr/>
        </p:nvSpPr>
        <p:spPr>
          <a:xfrm>
            <a:off x="4600748" y="3832503"/>
            <a:ext cx="1254728" cy="1097280"/>
          </a:xfrm>
          <a:prstGeom prst="rect">
            <a:avLst/>
          </a:prstGeom>
          <a:noFill/>
          <a:ln>
            <a:noFill/>
          </a:ln>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a:solidFill>
                  <a:schemeClr val="accent4"/>
                </a:solidFill>
              </a:rPr>
              <a:t>1%</a:t>
            </a:r>
          </a:p>
          <a:p>
            <a:pPr marL="0" indent="0">
              <a:buNone/>
            </a:pPr>
            <a:r>
              <a:rPr lang="en-US" sz="900"/>
              <a:t>Downtown Revolving Loan Fund reduction.</a:t>
            </a:r>
          </a:p>
        </p:txBody>
      </p:sp>
      <p:sp>
        <p:nvSpPr>
          <p:cNvPr id="13" name="Content Placeholder 3">
            <a:extLst>
              <a:ext uri="{FF2B5EF4-FFF2-40B4-BE49-F238E27FC236}">
                <a16:creationId xmlns:a16="http://schemas.microsoft.com/office/drawing/2014/main" id="{773D6E72-4C62-4205-9CD5-1E43DF341455}"/>
              </a:ext>
            </a:extLst>
          </p:cNvPr>
          <p:cNvSpPr txBox="1">
            <a:spLocks/>
          </p:cNvSpPr>
          <p:nvPr/>
        </p:nvSpPr>
        <p:spPr>
          <a:xfrm>
            <a:off x="5901966" y="3832503"/>
            <a:ext cx="1255014" cy="1097280"/>
          </a:xfrm>
          <a:prstGeom prst="rect">
            <a:avLst/>
          </a:prstGeom>
          <a:noFill/>
          <a:ln>
            <a:noFill/>
          </a:ln>
        </p:spPr>
        <p:txBody>
          <a:bodyPr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3</a:t>
            </a:r>
          </a:p>
          <a:p>
            <a:pPr marL="0" indent="0">
              <a:buNone/>
            </a:pPr>
            <a:r>
              <a:rPr lang="en-US" sz="900" dirty="0"/>
              <a:t>Bonus points on LIHTC and CHIP applications.</a:t>
            </a:r>
          </a:p>
        </p:txBody>
      </p:sp>
      <p:sp>
        <p:nvSpPr>
          <p:cNvPr id="14" name="Content Placeholder 3">
            <a:extLst>
              <a:ext uri="{FF2B5EF4-FFF2-40B4-BE49-F238E27FC236}">
                <a16:creationId xmlns:a16="http://schemas.microsoft.com/office/drawing/2014/main" id="{1DCFC33F-5777-430F-87B2-D865FB188317}"/>
              </a:ext>
            </a:extLst>
          </p:cNvPr>
          <p:cNvSpPr txBox="1">
            <a:spLocks/>
          </p:cNvSpPr>
          <p:nvPr/>
        </p:nvSpPr>
        <p:spPr>
          <a:xfrm>
            <a:off x="7203474" y="3832503"/>
            <a:ext cx="1254728" cy="1097280"/>
          </a:xfrm>
          <a:prstGeom prst="rect">
            <a:avLst/>
          </a:prstGeom>
          <a:noFill/>
          <a:ln>
            <a:noFill/>
          </a:ln>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700">
              <a:solidFill>
                <a:schemeClr val="accent4"/>
              </a:solidFill>
            </a:endParaRPr>
          </a:p>
          <a:p>
            <a:pPr marL="0" indent="0">
              <a:buNone/>
            </a:pPr>
            <a:r>
              <a:rPr lang="en-US" sz="900"/>
              <a:t>Satisfaction points of being a </a:t>
            </a:r>
            <a:r>
              <a:rPr lang="en-US" sz="900" err="1"/>
              <a:t>PlanFirst</a:t>
            </a:r>
            <a:r>
              <a:rPr lang="en-US" sz="900"/>
              <a:t> community…</a:t>
            </a:r>
          </a:p>
        </p:txBody>
      </p:sp>
      <p:sp>
        <p:nvSpPr>
          <p:cNvPr id="15" name="Rectangle 14">
            <a:extLst>
              <a:ext uri="{FF2B5EF4-FFF2-40B4-BE49-F238E27FC236}">
                <a16:creationId xmlns:a16="http://schemas.microsoft.com/office/drawing/2014/main" id="{58641891-EDE3-4EAF-B04C-6684E8FE9B8B}"/>
              </a:ext>
            </a:extLst>
          </p:cNvPr>
          <p:cNvSpPr/>
          <p:nvPr/>
        </p:nvSpPr>
        <p:spPr>
          <a:xfrm>
            <a:off x="592933" y="3839649"/>
            <a:ext cx="7965281" cy="1097281"/>
          </a:xfrm>
          <a:prstGeom prst="rect">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Graphic 5" descr="Infinity with solid fill">
            <a:extLst>
              <a:ext uri="{FF2B5EF4-FFF2-40B4-BE49-F238E27FC236}">
                <a16:creationId xmlns:a16="http://schemas.microsoft.com/office/drawing/2014/main" id="{DC79CFF7-14E9-F154-A5F7-B61E51FE6F3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20539" y="3825356"/>
            <a:ext cx="712640" cy="712640"/>
          </a:xfrm>
          <a:prstGeom prst="rect">
            <a:avLst/>
          </a:prstGeom>
        </p:spPr>
      </p:pic>
    </p:spTree>
    <p:extLst>
      <p:ext uri="{BB962C8B-B14F-4D97-AF65-F5344CB8AC3E}">
        <p14:creationId xmlns:p14="http://schemas.microsoft.com/office/powerpoint/2010/main" val="249220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AA1157-C3D6-67CD-4F94-9CB1130D2964}"/>
              </a:ext>
            </a:extLst>
          </p:cNvPr>
          <p:cNvPicPr>
            <a:picLocks noChangeAspect="1"/>
          </p:cNvPicPr>
          <p:nvPr/>
        </p:nvPicPr>
        <p:blipFill>
          <a:blip r:embed="rId3"/>
          <a:stretch>
            <a:fillRect/>
          </a:stretch>
        </p:blipFill>
        <p:spPr>
          <a:xfrm>
            <a:off x="500062" y="795337"/>
            <a:ext cx="8143875" cy="5267325"/>
          </a:xfrm>
          <a:prstGeom prst="rect">
            <a:avLst/>
          </a:prstGeom>
        </p:spPr>
      </p:pic>
    </p:spTree>
    <p:extLst>
      <p:ext uri="{BB962C8B-B14F-4D97-AF65-F5344CB8AC3E}">
        <p14:creationId xmlns:p14="http://schemas.microsoft.com/office/powerpoint/2010/main" val="727847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A2E952E-B5E7-5B7F-E4A5-F31297B49866}"/>
              </a:ext>
            </a:extLst>
          </p:cNvPr>
          <p:cNvPicPr>
            <a:picLocks noChangeAspect="1"/>
          </p:cNvPicPr>
          <p:nvPr/>
        </p:nvPicPr>
        <p:blipFill>
          <a:blip r:embed="rId3"/>
          <a:stretch>
            <a:fillRect/>
          </a:stretch>
        </p:blipFill>
        <p:spPr>
          <a:xfrm>
            <a:off x="498390" y="562233"/>
            <a:ext cx="8147220" cy="6110415"/>
          </a:xfrm>
          <a:prstGeom prst="rect">
            <a:avLst/>
          </a:prstGeom>
        </p:spPr>
      </p:pic>
    </p:spTree>
    <p:extLst>
      <p:ext uri="{BB962C8B-B14F-4D97-AF65-F5344CB8AC3E}">
        <p14:creationId xmlns:p14="http://schemas.microsoft.com/office/powerpoint/2010/main" val="2653419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2EE8B4F-C752-40CE-9940-FF002CCDBDC5}"/>
              </a:ext>
            </a:extLst>
          </p:cNvPr>
          <p:cNvSpPr>
            <a:spLocks noGrp="1"/>
          </p:cNvSpPr>
          <p:nvPr>
            <p:ph type="title"/>
          </p:nvPr>
        </p:nvSpPr>
        <p:spPr>
          <a:xfrm>
            <a:off x="635508" y="348418"/>
            <a:ext cx="7872984" cy="1142048"/>
          </a:xfrm>
        </p:spPr>
        <p:txBody>
          <a:bodyPr/>
          <a:lstStyle/>
          <a:p>
            <a:r>
              <a:rPr lang="en-US"/>
              <a:t>Alphabet soup-lightning round</a:t>
            </a:r>
          </a:p>
        </p:txBody>
      </p:sp>
      <p:pic>
        <p:nvPicPr>
          <p:cNvPr id="3" name="Graphic 2" descr="Lightning bolt outline">
            <a:extLst>
              <a:ext uri="{FF2B5EF4-FFF2-40B4-BE49-F238E27FC236}">
                <a16:creationId xmlns:a16="http://schemas.microsoft.com/office/drawing/2014/main" id="{DA4D5A1F-E832-E44E-A1DE-A447BAE9A6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97916">
            <a:off x="2604579" y="4202049"/>
            <a:ext cx="2963614" cy="2963614"/>
          </a:xfrm>
          <a:prstGeom prst="rect">
            <a:avLst/>
          </a:prstGeom>
        </p:spPr>
      </p:pic>
      <p:grpSp>
        <p:nvGrpSpPr>
          <p:cNvPr id="45" name="Group 44">
            <a:extLst>
              <a:ext uri="{FF2B5EF4-FFF2-40B4-BE49-F238E27FC236}">
                <a16:creationId xmlns:a16="http://schemas.microsoft.com/office/drawing/2014/main" id="{E61C599F-9920-B8CF-AC01-DA9A6E645E53}"/>
              </a:ext>
            </a:extLst>
          </p:cNvPr>
          <p:cNvGrpSpPr/>
          <p:nvPr/>
        </p:nvGrpSpPr>
        <p:grpSpPr>
          <a:xfrm>
            <a:off x="2432479" y="1197148"/>
            <a:ext cx="1912015" cy="1787599"/>
            <a:chOff x="4466673" y="1236179"/>
            <a:chExt cx="1912015" cy="1787599"/>
          </a:xfrm>
        </p:grpSpPr>
        <p:grpSp>
          <p:nvGrpSpPr>
            <p:cNvPr id="28" name="Group 27">
              <a:extLst>
                <a:ext uri="{FF2B5EF4-FFF2-40B4-BE49-F238E27FC236}">
                  <a16:creationId xmlns:a16="http://schemas.microsoft.com/office/drawing/2014/main" id="{6C6BF641-EBC1-6FD8-BA65-B4905AA77C15}"/>
                </a:ext>
              </a:extLst>
            </p:cNvPr>
            <p:cNvGrpSpPr/>
            <p:nvPr/>
          </p:nvGrpSpPr>
          <p:grpSpPr>
            <a:xfrm>
              <a:off x="4466673" y="1236179"/>
              <a:ext cx="1912015" cy="1787599"/>
              <a:chOff x="2606381" y="1900500"/>
              <a:chExt cx="1488948" cy="1259040"/>
            </a:xfrm>
          </p:grpSpPr>
          <p:sp>
            <p:nvSpPr>
              <p:cNvPr id="29" name="Oval 28">
                <a:extLst>
                  <a:ext uri="{FF2B5EF4-FFF2-40B4-BE49-F238E27FC236}">
                    <a16:creationId xmlns:a16="http://schemas.microsoft.com/office/drawing/2014/main" id="{B04677D3-334A-C83F-C6CB-B4FB548E035B}"/>
                  </a:ext>
                </a:extLst>
              </p:cNvPr>
              <p:cNvSpPr/>
              <p:nvPr/>
            </p:nvSpPr>
            <p:spPr>
              <a:xfrm>
                <a:off x="2606381" y="1900500"/>
                <a:ext cx="1488948" cy="1259040"/>
              </a:xfrm>
              <a:prstGeom prst="ellipse">
                <a:avLst/>
              </a:prstGeom>
              <a:solidFill>
                <a:schemeClr val="bg1"/>
              </a:solidFill>
              <a:ln w="28575">
                <a:solidFill>
                  <a:schemeClr val="accent4"/>
                </a:solidFill>
                <a:prstDash val="solid"/>
              </a:ln>
            </p:spPr>
            <p:style>
              <a:lnRef idx="2">
                <a:scrgbClr r="0" g="0" b="0"/>
              </a:lnRef>
              <a:fillRef idx="1">
                <a:scrgbClr r="0" g="0" b="0"/>
              </a:fillRef>
              <a:effectRef idx="0">
                <a:schemeClr val="accent1">
                  <a:shade val="80000"/>
                  <a:alpha val="50000"/>
                  <a:hueOff val="-5"/>
                  <a:satOff val="973"/>
                  <a:lumOff val="2516"/>
                  <a:alphaOff val="15000"/>
                </a:schemeClr>
              </a:effectRef>
              <a:fontRef idx="minor">
                <a:schemeClr val="tx1"/>
              </a:fontRef>
            </p:style>
            <p:txBody>
              <a:bodyPr/>
              <a:lstStyle/>
              <a:p>
                <a:endParaRPr lang="en-US"/>
              </a:p>
            </p:txBody>
          </p:sp>
          <p:sp>
            <p:nvSpPr>
              <p:cNvPr id="30" name="Oval 4">
                <a:extLst>
                  <a:ext uri="{FF2B5EF4-FFF2-40B4-BE49-F238E27FC236}">
                    <a16:creationId xmlns:a16="http://schemas.microsoft.com/office/drawing/2014/main" id="{CC04B052-5622-8D13-5167-D04E86E47330}"/>
                  </a:ext>
                </a:extLst>
              </p:cNvPr>
              <p:cNvSpPr txBox="1"/>
              <p:nvPr/>
            </p:nvSpPr>
            <p:spPr>
              <a:xfrm>
                <a:off x="3049625" y="1939160"/>
                <a:ext cx="602458" cy="52567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0320" rIns="26057" bIns="2032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LIHTC</a:t>
                </a:r>
              </a:p>
            </p:txBody>
          </p:sp>
        </p:grpSp>
        <p:pic>
          <p:nvPicPr>
            <p:cNvPr id="4" name="Graphic 3" descr="Renovation (House With Sparkles) with solid fill">
              <a:extLst>
                <a:ext uri="{FF2B5EF4-FFF2-40B4-BE49-F238E27FC236}">
                  <a16:creationId xmlns:a16="http://schemas.microsoft.com/office/drawing/2014/main" id="{5B863E69-5051-62AF-0611-F0682DD8744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85735" y="1942583"/>
              <a:ext cx="588018" cy="588018"/>
            </a:xfrm>
            <a:prstGeom prst="rect">
              <a:avLst/>
            </a:prstGeom>
          </p:spPr>
        </p:pic>
      </p:grpSp>
      <p:grpSp>
        <p:nvGrpSpPr>
          <p:cNvPr id="46" name="Group 45">
            <a:extLst>
              <a:ext uri="{FF2B5EF4-FFF2-40B4-BE49-F238E27FC236}">
                <a16:creationId xmlns:a16="http://schemas.microsoft.com/office/drawing/2014/main" id="{A6B45ED1-91A4-0D49-D708-223B47400EFD}"/>
              </a:ext>
            </a:extLst>
          </p:cNvPr>
          <p:cNvGrpSpPr/>
          <p:nvPr/>
        </p:nvGrpSpPr>
        <p:grpSpPr>
          <a:xfrm>
            <a:off x="6654437" y="1006527"/>
            <a:ext cx="1952732" cy="1895423"/>
            <a:chOff x="6705458" y="1231734"/>
            <a:chExt cx="1952732" cy="1895423"/>
          </a:xfrm>
        </p:grpSpPr>
        <p:grpSp>
          <p:nvGrpSpPr>
            <p:cNvPr id="19" name="Group 18">
              <a:extLst>
                <a:ext uri="{FF2B5EF4-FFF2-40B4-BE49-F238E27FC236}">
                  <a16:creationId xmlns:a16="http://schemas.microsoft.com/office/drawing/2014/main" id="{862FDDFC-7734-2931-397C-EB98B7D0BDB0}"/>
                </a:ext>
              </a:extLst>
            </p:cNvPr>
            <p:cNvGrpSpPr/>
            <p:nvPr/>
          </p:nvGrpSpPr>
          <p:grpSpPr>
            <a:xfrm>
              <a:off x="6705458" y="1231734"/>
              <a:ext cx="1952732" cy="1895423"/>
              <a:chOff x="1756758" y="-55926"/>
              <a:chExt cx="2019513" cy="1583319"/>
            </a:xfrm>
          </p:grpSpPr>
          <p:sp>
            <p:nvSpPr>
              <p:cNvPr id="20" name="Oval 19">
                <a:extLst>
                  <a:ext uri="{FF2B5EF4-FFF2-40B4-BE49-F238E27FC236}">
                    <a16:creationId xmlns:a16="http://schemas.microsoft.com/office/drawing/2014/main" id="{7711D251-7588-61E9-B9E3-9459522F497A}"/>
                  </a:ext>
                </a:extLst>
              </p:cNvPr>
              <p:cNvSpPr/>
              <p:nvPr/>
            </p:nvSpPr>
            <p:spPr>
              <a:xfrm>
                <a:off x="1756758" y="0"/>
                <a:ext cx="2019513" cy="1527393"/>
              </a:xfrm>
              <a:prstGeom prst="ellipse">
                <a:avLst/>
              </a:prstGeom>
              <a:solidFill>
                <a:schemeClr val="bg1"/>
              </a:solidFill>
              <a:ln w="28575">
                <a:solidFill>
                  <a:schemeClr val="accent4"/>
                </a:solidFill>
                <a:prstDash val="solid"/>
              </a:ln>
            </p:spPr>
            <p:style>
              <a:lnRef idx="2">
                <a:scrgbClr r="0" g="0" b="0"/>
              </a:lnRef>
              <a:fillRef idx="1">
                <a:scrgbClr r="0" g="0" b="0"/>
              </a:fillRef>
              <a:effectRef idx="0">
                <a:schemeClr val="accent1">
                  <a:shade val="80000"/>
                  <a:alpha val="50000"/>
                  <a:hueOff val="-9"/>
                  <a:satOff val="1947"/>
                  <a:lumOff val="5032"/>
                  <a:alphaOff val="30000"/>
                </a:schemeClr>
              </a:effectRef>
              <a:fontRef idx="minor">
                <a:schemeClr val="tx1"/>
              </a:fontRef>
            </p:style>
            <p:txBody>
              <a:bodyPr/>
              <a:lstStyle/>
              <a:p>
                <a:endParaRPr lang="en-US"/>
              </a:p>
            </p:txBody>
          </p:sp>
          <p:sp>
            <p:nvSpPr>
              <p:cNvPr id="21" name="Oval 4">
                <a:extLst>
                  <a:ext uri="{FF2B5EF4-FFF2-40B4-BE49-F238E27FC236}">
                    <a16:creationId xmlns:a16="http://schemas.microsoft.com/office/drawing/2014/main" id="{59DB5909-2DC4-A02D-6F27-75B33A96AF19}"/>
                  </a:ext>
                </a:extLst>
              </p:cNvPr>
              <p:cNvSpPr txBox="1"/>
              <p:nvPr/>
            </p:nvSpPr>
            <p:spPr>
              <a:xfrm>
                <a:off x="2229881" y="-55926"/>
                <a:ext cx="919233" cy="74730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2860" rIns="26057"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RDF</a:t>
                </a:r>
              </a:p>
            </p:txBody>
          </p:sp>
        </p:grpSp>
        <p:pic>
          <p:nvPicPr>
            <p:cNvPr id="18" name="Picture 17" descr="A picture containing outdoor, sky, house, old&#10;&#10;Description automatically generated">
              <a:extLst>
                <a:ext uri="{FF2B5EF4-FFF2-40B4-BE49-F238E27FC236}">
                  <a16:creationId xmlns:a16="http://schemas.microsoft.com/office/drawing/2014/main" id="{C3C94371-FD61-5777-158A-53FC4D7122B1}"/>
                </a:ext>
              </a:extLst>
            </p:cNvPr>
            <p:cNvPicPr>
              <a:picLocks noChangeAspect="1"/>
            </p:cNvPicPr>
            <p:nvPr/>
          </p:nvPicPr>
          <p:blipFill>
            <a:blip r:embed="rId7"/>
            <a:stretch>
              <a:fillRect/>
            </a:stretch>
          </p:blipFill>
          <p:spPr>
            <a:xfrm>
              <a:off x="7035344" y="1973829"/>
              <a:ext cx="1156259" cy="666143"/>
            </a:xfrm>
            <a:prstGeom prst="rect">
              <a:avLst/>
            </a:prstGeom>
          </p:spPr>
        </p:pic>
      </p:grpSp>
      <p:grpSp>
        <p:nvGrpSpPr>
          <p:cNvPr id="51" name="Group 50">
            <a:extLst>
              <a:ext uri="{FF2B5EF4-FFF2-40B4-BE49-F238E27FC236}">
                <a16:creationId xmlns:a16="http://schemas.microsoft.com/office/drawing/2014/main" id="{290787CA-A70D-EEC3-C288-58D5E47545C2}"/>
              </a:ext>
            </a:extLst>
          </p:cNvPr>
          <p:cNvGrpSpPr/>
          <p:nvPr/>
        </p:nvGrpSpPr>
        <p:grpSpPr>
          <a:xfrm>
            <a:off x="4671265" y="1086386"/>
            <a:ext cx="1808742" cy="1828473"/>
            <a:chOff x="2120603" y="1094763"/>
            <a:chExt cx="1973010" cy="1918656"/>
          </a:xfrm>
        </p:grpSpPr>
        <p:grpSp>
          <p:nvGrpSpPr>
            <p:cNvPr id="31" name="Group 30">
              <a:extLst>
                <a:ext uri="{FF2B5EF4-FFF2-40B4-BE49-F238E27FC236}">
                  <a16:creationId xmlns:a16="http://schemas.microsoft.com/office/drawing/2014/main" id="{E309CC02-638A-EE25-5F05-8F63492AED78}"/>
                </a:ext>
              </a:extLst>
            </p:cNvPr>
            <p:cNvGrpSpPr/>
            <p:nvPr/>
          </p:nvGrpSpPr>
          <p:grpSpPr>
            <a:xfrm>
              <a:off x="2120603" y="1094763"/>
              <a:ext cx="1973010" cy="1918656"/>
              <a:chOff x="479871" y="1058441"/>
              <a:chExt cx="1022680" cy="1031705"/>
            </a:xfrm>
          </p:grpSpPr>
          <p:sp>
            <p:nvSpPr>
              <p:cNvPr id="32" name="Oval 31">
                <a:extLst>
                  <a:ext uri="{FF2B5EF4-FFF2-40B4-BE49-F238E27FC236}">
                    <a16:creationId xmlns:a16="http://schemas.microsoft.com/office/drawing/2014/main" id="{C7EDF36B-6484-653A-A2DE-C17663875C09}"/>
                  </a:ext>
                </a:extLst>
              </p:cNvPr>
              <p:cNvSpPr/>
              <p:nvPr/>
            </p:nvSpPr>
            <p:spPr>
              <a:xfrm>
                <a:off x="479871" y="1094165"/>
                <a:ext cx="1022680" cy="995981"/>
              </a:xfrm>
              <a:prstGeom prst="ellipse">
                <a:avLst/>
              </a:prstGeom>
              <a:solidFill>
                <a:schemeClr val="bg1"/>
              </a:solidFill>
              <a:ln w="28575">
                <a:solidFill>
                  <a:schemeClr val="accent1"/>
                </a:solidFill>
                <a:prstDash val="dash"/>
              </a:ln>
            </p:spPr>
            <p:style>
              <a:lnRef idx="2">
                <a:scrgbClr r="0" g="0" b="0"/>
              </a:lnRef>
              <a:fillRef idx="1">
                <a:scrgbClr r="0" g="0" b="0"/>
              </a:fillRef>
              <a:effectRef idx="0">
                <a:schemeClr val="accent1">
                  <a:shade val="80000"/>
                  <a:alpha val="50000"/>
                  <a:hueOff val="0"/>
                  <a:satOff val="0"/>
                  <a:lumOff val="0"/>
                  <a:alphaOff val="0"/>
                </a:schemeClr>
              </a:effectRef>
              <a:fontRef idx="minor">
                <a:schemeClr val="tx1"/>
              </a:fontRef>
            </p:style>
            <p:txBody>
              <a:bodyPr/>
              <a:lstStyle/>
              <a:p>
                <a:endParaRPr lang="en-US"/>
              </a:p>
            </p:txBody>
          </p:sp>
          <p:sp>
            <p:nvSpPr>
              <p:cNvPr id="33" name="Oval 4">
                <a:extLst>
                  <a:ext uri="{FF2B5EF4-FFF2-40B4-BE49-F238E27FC236}">
                    <a16:creationId xmlns:a16="http://schemas.microsoft.com/office/drawing/2014/main" id="{2C20826A-7605-3C2B-E1FA-B3EB010272A3}"/>
                  </a:ext>
                </a:extLst>
              </p:cNvPr>
              <p:cNvSpPr txBox="1"/>
              <p:nvPr/>
            </p:nvSpPr>
            <p:spPr>
              <a:xfrm>
                <a:off x="635504" y="1058441"/>
                <a:ext cx="723144" cy="704265"/>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5400" rIns="26057" bIns="254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rPr>
                  <a:t>GEFA </a:t>
                </a:r>
              </a:p>
            </p:txBody>
          </p:sp>
        </p:grpSp>
        <p:pic>
          <p:nvPicPr>
            <p:cNvPr id="6" name="Graphic 5" descr="Leaky Tap outline">
              <a:extLst>
                <a:ext uri="{FF2B5EF4-FFF2-40B4-BE49-F238E27FC236}">
                  <a16:creationId xmlns:a16="http://schemas.microsoft.com/office/drawing/2014/main" id="{117DD40C-947E-1222-8F42-2560BD1805B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846876" y="1975297"/>
              <a:ext cx="520463" cy="520463"/>
            </a:xfrm>
            <a:prstGeom prst="rect">
              <a:avLst/>
            </a:prstGeom>
          </p:spPr>
        </p:pic>
      </p:grpSp>
      <p:grpSp>
        <p:nvGrpSpPr>
          <p:cNvPr id="50" name="Group 49">
            <a:extLst>
              <a:ext uri="{FF2B5EF4-FFF2-40B4-BE49-F238E27FC236}">
                <a16:creationId xmlns:a16="http://schemas.microsoft.com/office/drawing/2014/main" id="{03D56990-8E7A-6DC2-53B6-FF91B85FA198}"/>
              </a:ext>
            </a:extLst>
          </p:cNvPr>
          <p:cNvGrpSpPr/>
          <p:nvPr/>
        </p:nvGrpSpPr>
        <p:grpSpPr>
          <a:xfrm>
            <a:off x="522334" y="1225371"/>
            <a:ext cx="1731758" cy="1787599"/>
            <a:chOff x="383263" y="1271398"/>
            <a:chExt cx="1573055" cy="1565386"/>
          </a:xfrm>
        </p:grpSpPr>
        <p:grpSp>
          <p:nvGrpSpPr>
            <p:cNvPr id="43" name="Group 42">
              <a:extLst>
                <a:ext uri="{FF2B5EF4-FFF2-40B4-BE49-F238E27FC236}">
                  <a16:creationId xmlns:a16="http://schemas.microsoft.com/office/drawing/2014/main" id="{6C1ECF35-6F82-48DD-D1DA-389E07B51E0F}"/>
                </a:ext>
              </a:extLst>
            </p:cNvPr>
            <p:cNvGrpSpPr/>
            <p:nvPr/>
          </p:nvGrpSpPr>
          <p:grpSpPr>
            <a:xfrm>
              <a:off x="383263" y="1271398"/>
              <a:ext cx="1573055" cy="1565386"/>
              <a:chOff x="383263" y="1271398"/>
              <a:chExt cx="1573055" cy="1565386"/>
            </a:xfrm>
          </p:grpSpPr>
          <p:sp>
            <p:nvSpPr>
              <p:cNvPr id="26" name="Oval 25">
                <a:extLst>
                  <a:ext uri="{FF2B5EF4-FFF2-40B4-BE49-F238E27FC236}">
                    <a16:creationId xmlns:a16="http://schemas.microsoft.com/office/drawing/2014/main" id="{BF743996-4026-3986-ABC0-73B5AEC542BE}"/>
                  </a:ext>
                </a:extLst>
              </p:cNvPr>
              <p:cNvSpPr/>
              <p:nvPr/>
            </p:nvSpPr>
            <p:spPr>
              <a:xfrm>
                <a:off x="383263" y="1271398"/>
                <a:ext cx="1573055" cy="1565386"/>
              </a:xfrm>
              <a:prstGeom prst="ellipse">
                <a:avLst/>
              </a:prstGeom>
              <a:solidFill>
                <a:schemeClr val="bg1"/>
              </a:solidFill>
              <a:ln w="28575">
                <a:solidFill>
                  <a:schemeClr val="accent2"/>
                </a:solidFill>
                <a:prstDash val="dash"/>
              </a:ln>
            </p:spPr>
            <p:style>
              <a:lnRef idx="2">
                <a:scrgbClr r="0" g="0" b="0"/>
              </a:lnRef>
              <a:fillRef idx="1">
                <a:scrgbClr r="0" g="0" b="0"/>
              </a:fillRef>
              <a:effectRef idx="0">
                <a:schemeClr val="accent1">
                  <a:shade val="80000"/>
                  <a:alpha val="50000"/>
                  <a:hueOff val="-8"/>
                  <a:satOff val="1622"/>
                  <a:lumOff val="4193"/>
                  <a:alphaOff val="25000"/>
                </a:schemeClr>
              </a:effectRef>
              <a:fontRef idx="minor">
                <a:schemeClr val="tx1"/>
              </a:fontRef>
            </p:style>
            <p:txBody>
              <a:bodyPr/>
              <a:lstStyle/>
              <a:p>
                <a:endParaRPr lang="en-US"/>
              </a:p>
            </p:txBody>
          </p:sp>
          <p:sp>
            <p:nvSpPr>
              <p:cNvPr id="27" name="Oval 4">
                <a:extLst>
                  <a:ext uri="{FF2B5EF4-FFF2-40B4-BE49-F238E27FC236}">
                    <a16:creationId xmlns:a16="http://schemas.microsoft.com/office/drawing/2014/main" id="{5ED0025C-90BE-5B3F-8268-6701665FE938}"/>
                  </a:ext>
                </a:extLst>
              </p:cNvPr>
              <p:cNvSpPr txBox="1"/>
              <p:nvPr/>
            </p:nvSpPr>
            <p:spPr>
              <a:xfrm>
                <a:off x="782682" y="1505340"/>
                <a:ext cx="739455" cy="581970"/>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2860" rIns="26057"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CPI</a:t>
                </a:r>
              </a:p>
            </p:txBody>
          </p:sp>
        </p:grpSp>
        <p:pic>
          <p:nvPicPr>
            <p:cNvPr id="16" name="Graphic 15" descr="Graduation cap outline">
              <a:extLst>
                <a:ext uri="{FF2B5EF4-FFF2-40B4-BE49-F238E27FC236}">
                  <a16:creationId xmlns:a16="http://schemas.microsoft.com/office/drawing/2014/main" id="{2C4DB6DB-6620-7494-FBD4-E1B40A79B99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82389" y="1896933"/>
              <a:ext cx="574802" cy="574802"/>
            </a:xfrm>
            <a:prstGeom prst="rect">
              <a:avLst/>
            </a:prstGeom>
          </p:spPr>
        </p:pic>
      </p:grpSp>
      <p:grpSp>
        <p:nvGrpSpPr>
          <p:cNvPr id="48" name="Group 47">
            <a:extLst>
              <a:ext uri="{FF2B5EF4-FFF2-40B4-BE49-F238E27FC236}">
                <a16:creationId xmlns:a16="http://schemas.microsoft.com/office/drawing/2014/main" id="{762B935D-35C8-5196-CDBD-B1CACB0E3DA2}"/>
              </a:ext>
            </a:extLst>
          </p:cNvPr>
          <p:cNvGrpSpPr/>
          <p:nvPr/>
        </p:nvGrpSpPr>
        <p:grpSpPr>
          <a:xfrm>
            <a:off x="3676488" y="2491570"/>
            <a:ext cx="1764811" cy="1694628"/>
            <a:chOff x="3328826" y="2554375"/>
            <a:chExt cx="1764811" cy="1694628"/>
          </a:xfrm>
        </p:grpSpPr>
        <p:grpSp>
          <p:nvGrpSpPr>
            <p:cNvPr id="34" name="Group 33">
              <a:extLst>
                <a:ext uri="{FF2B5EF4-FFF2-40B4-BE49-F238E27FC236}">
                  <a16:creationId xmlns:a16="http://schemas.microsoft.com/office/drawing/2014/main" id="{82FFFBD6-1C9F-F4EB-8CEA-9DC734B18F99}"/>
                </a:ext>
              </a:extLst>
            </p:cNvPr>
            <p:cNvGrpSpPr/>
            <p:nvPr/>
          </p:nvGrpSpPr>
          <p:grpSpPr>
            <a:xfrm>
              <a:off x="3328826" y="2554375"/>
              <a:ext cx="1764811" cy="1694628"/>
              <a:chOff x="1194034" y="1514011"/>
              <a:chExt cx="1405673" cy="1306143"/>
            </a:xfrm>
          </p:grpSpPr>
          <p:sp>
            <p:nvSpPr>
              <p:cNvPr id="35" name="Oval 34">
                <a:extLst>
                  <a:ext uri="{FF2B5EF4-FFF2-40B4-BE49-F238E27FC236}">
                    <a16:creationId xmlns:a16="http://schemas.microsoft.com/office/drawing/2014/main" id="{0D463E0D-64F7-5C02-096F-A19B2204E99B}"/>
                  </a:ext>
                </a:extLst>
              </p:cNvPr>
              <p:cNvSpPr/>
              <p:nvPr/>
            </p:nvSpPr>
            <p:spPr>
              <a:xfrm>
                <a:off x="1194034" y="1514011"/>
                <a:ext cx="1405673" cy="1306143"/>
              </a:xfrm>
              <a:prstGeom prst="ellipse">
                <a:avLst/>
              </a:prstGeom>
              <a:solidFill>
                <a:schemeClr val="bg1"/>
              </a:solidFill>
              <a:ln w="28575">
                <a:solidFill>
                  <a:schemeClr val="accent2"/>
                </a:solidFill>
                <a:prstDash val="dash"/>
              </a:ln>
            </p:spPr>
            <p:style>
              <a:lnRef idx="2">
                <a:scrgbClr r="0" g="0" b="0"/>
              </a:lnRef>
              <a:fillRef idx="1">
                <a:scrgbClr r="0" g="0" b="0"/>
              </a:fillRef>
              <a:effectRef idx="0">
                <a:schemeClr val="accent1">
                  <a:shade val="80000"/>
                  <a:alpha val="50000"/>
                  <a:hueOff val="-3"/>
                  <a:satOff val="649"/>
                  <a:lumOff val="1677"/>
                  <a:alphaOff val="10000"/>
                </a:schemeClr>
              </a:effectRef>
              <a:fontRef idx="minor">
                <a:schemeClr val="tx1"/>
              </a:fontRef>
            </p:style>
            <p:txBody>
              <a:bodyPr/>
              <a:lstStyle/>
              <a:p>
                <a:endParaRPr lang="en-US"/>
              </a:p>
            </p:txBody>
          </p:sp>
          <p:sp>
            <p:nvSpPr>
              <p:cNvPr id="36" name="Oval 4">
                <a:extLst>
                  <a:ext uri="{FF2B5EF4-FFF2-40B4-BE49-F238E27FC236}">
                    <a16:creationId xmlns:a16="http://schemas.microsoft.com/office/drawing/2014/main" id="{ADB8E3FC-3DF0-4AAA-7453-845D875669F5}"/>
                  </a:ext>
                </a:extLst>
              </p:cNvPr>
              <p:cNvSpPr txBox="1"/>
              <p:nvPr/>
            </p:nvSpPr>
            <p:spPr>
              <a:xfrm>
                <a:off x="1537800" y="1616648"/>
                <a:ext cx="745431" cy="635575"/>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2611" tIns="22860" rIns="22611"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DDRLF</a:t>
                </a:r>
              </a:p>
            </p:txBody>
          </p:sp>
        </p:grpSp>
        <p:pic>
          <p:nvPicPr>
            <p:cNvPr id="14" name="Graphic 13" descr="City outline">
              <a:extLst>
                <a:ext uri="{FF2B5EF4-FFF2-40B4-BE49-F238E27FC236}">
                  <a16:creationId xmlns:a16="http://schemas.microsoft.com/office/drawing/2014/main" id="{8BD55FB4-A637-326A-A440-C8D91E3EC0D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815988" y="3236412"/>
              <a:ext cx="734350" cy="734350"/>
            </a:xfrm>
            <a:prstGeom prst="rect">
              <a:avLst/>
            </a:prstGeom>
          </p:spPr>
        </p:pic>
      </p:grpSp>
      <p:grpSp>
        <p:nvGrpSpPr>
          <p:cNvPr id="49" name="Group 48">
            <a:extLst>
              <a:ext uri="{FF2B5EF4-FFF2-40B4-BE49-F238E27FC236}">
                <a16:creationId xmlns:a16="http://schemas.microsoft.com/office/drawing/2014/main" id="{25C465E9-F704-52C4-7A6D-426736B66119}"/>
              </a:ext>
            </a:extLst>
          </p:cNvPr>
          <p:cNvGrpSpPr/>
          <p:nvPr/>
        </p:nvGrpSpPr>
        <p:grpSpPr>
          <a:xfrm>
            <a:off x="1470465" y="2489787"/>
            <a:ext cx="1830967" cy="1694628"/>
            <a:chOff x="1047705" y="2611300"/>
            <a:chExt cx="1830967" cy="1694628"/>
          </a:xfrm>
        </p:grpSpPr>
        <p:grpSp>
          <p:nvGrpSpPr>
            <p:cNvPr id="42" name="Group 41">
              <a:extLst>
                <a:ext uri="{FF2B5EF4-FFF2-40B4-BE49-F238E27FC236}">
                  <a16:creationId xmlns:a16="http://schemas.microsoft.com/office/drawing/2014/main" id="{5BE5706C-D6BE-90C4-3069-73DBFAD2F63D}"/>
                </a:ext>
              </a:extLst>
            </p:cNvPr>
            <p:cNvGrpSpPr/>
            <p:nvPr/>
          </p:nvGrpSpPr>
          <p:grpSpPr>
            <a:xfrm>
              <a:off x="1047705" y="2611300"/>
              <a:ext cx="1830967" cy="1694628"/>
              <a:chOff x="1047705" y="2611300"/>
              <a:chExt cx="1830967" cy="1694628"/>
            </a:xfrm>
          </p:grpSpPr>
          <p:sp>
            <p:nvSpPr>
              <p:cNvPr id="38" name="Oval 37">
                <a:extLst>
                  <a:ext uri="{FF2B5EF4-FFF2-40B4-BE49-F238E27FC236}">
                    <a16:creationId xmlns:a16="http://schemas.microsoft.com/office/drawing/2014/main" id="{4A9B6AFD-E033-3E82-41FD-025D14B84C5C}"/>
                  </a:ext>
                </a:extLst>
              </p:cNvPr>
              <p:cNvSpPr/>
              <p:nvPr/>
            </p:nvSpPr>
            <p:spPr>
              <a:xfrm>
                <a:off x="1047705" y="2611300"/>
                <a:ext cx="1830967" cy="1694628"/>
              </a:xfrm>
              <a:prstGeom prst="ellipse">
                <a:avLst/>
              </a:prstGeom>
              <a:solidFill>
                <a:schemeClr val="bg1"/>
              </a:solidFill>
              <a:ln w="28575">
                <a:solidFill>
                  <a:schemeClr val="accent3"/>
                </a:solidFill>
                <a:prstDash val="solid"/>
              </a:ln>
            </p:spPr>
            <p:style>
              <a:lnRef idx="2">
                <a:scrgbClr r="0" g="0" b="0"/>
              </a:lnRef>
              <a:fillRef idx="1">
                <a:scrgbClr r="0" g="0" b="0"/>
              </a:fillRef>
              <a:effectRef idx="0">
                <a:schemeClr val="accent1">
                  <a:shade val="80000"/>
                  <a:alpha val="50000"/>
                  <a:hueOff val="-2"/>
                  <a:satOff val="324"/>
                  <a:lumOff val="839"/>
                  <a:alphaOff val="5000"/>
                </a:schemeClr>
              </a:effectRef>
              <a:fontRef idx="minor">
                <a:schemeClr val="tx1"/>
              </a:fontRef>
            </p:style>
            <p:txBody>
              <a:bodyPr/>
              <a:lstStyle/>
              <a:p>
                <a:endParaRPr lang="en-US"/>
              </a:p>
            </p:txBody>
          </p:sp>
          <p:sp>
            <p:nvSpPr>
              <p:cNvPr id="39" name="Oval 4">
                <a:extLst>
                  <a:ext uri="{FF2B5EF4-FFF2-40B4-BE49-F238E27FC236}">
                    <a16:creationId xmlns:a16="http://schemas.microsoft.com/office/drawing/2014/main" id="{1606D39E-A027-DE26-DC11-91E0774718AB}"/>
                  </a:ext>
                </a:extLst>
              </p:cNvPr>
              <p:cNvSpPr txBox="1"/>
              <p:nvPr/>
            </p:nvSpPr>
            <p:spPr>
              <a:xfrm>
                <a:off x="1515574" y="2692655"/>
                <a:ext cx="775697" cy="89838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9568" tIns="22860" rIns="19568"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CDBG</a:t>
                </a:r>
              </a:p>
            </p:txBody>
          </p:sp>
        </p:grpSp>
        <p:pic>
          <p:nvPicPr>
            <p:cNvPr id="10" name="Graphic 9" descr="Group">
              <a:extLst>
                <a:ext uri="{FF2B5EF4-FFF2-40B4-BE49-F238E27FC236}">
                  <a16:creationId xmlns:a16="http://schemas.microsoft.com/office/drawing/2014/main" id="{E0332F80-B09D-4D65-BB64-B57D6E39E29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691077" y="3305519"/>
              <a:ext cx="652099" cy="652099"/>
            </a:xfrm>
            <a:prstGeom prst="rect">
              <a:avLst/>
            </a:prstGeom>
          </p:spPr>
        </p:pic>
      </p:grpSp>
      <p:grpSp>
        <p:nvGrpSpPr>
          <p:cNvPr id="47" name="Group 46">
            <a:extLst>
              <a:ext uri="{FF2B5EF4-FFF2-40B4-BE49-F238E27FC236}">
                <a16:creationId xmlns:a16="http://schemas.microsoft.com/office/drawing/2014/main" id="{F021A76C-7501-CAA5-943A-BA73BD1A64CF}"/>
              </a:ext>
            </a:extLst>
          </p:cNvPr>
          <p:cNvGrpSpPr/>
          <p:nvPr/>
        </p:nvGrpSpPr>
        <p:grpSpPr>
          <a:xfrm>
            <a:off x="5662851" y="2460603"/>
            <a:ext cx="1808742" cy="1884352"/>
            <a:chOff x="5496599" y="2471735"/>
            <a:chExt cx="1867981" cy="1908879"/>
          </a:xfrm>
        </p:grpSpPr>
        <p:grpSp>
          <p:nvGrpSpPr>
            <p:cNvPr id="22" name="Group 21">
              <a:extLst>
                <a:ext uri="{FF2B5EF4-FFF2-40B4-BE49-F238E27FC236}">
                  <a16:creationId xmlns:a16="http://schemas.microsoft.com/office/drawing/2014/main" id="{7FF19CF7-EFC6-814B-BC06-E9A69B1F1546}"/>
                </a:ext>
              </a:extLst>
            </p:cNvPr>
            <p:cNvGrpSpPr/>
            <p:nvPr/>
          </p:nvGrpSpPr>
          <p:grpSpPr>
            <a:xfrm>
              <a:off x="5496599" y="2471735"/>
              <a:ext cx="1867981" cy="1908879"/>
              <a:chOff x="4792931" y="490640"/>
              <a:chExt cx="1634227" cy="1632395"/>
            </a:xfrm>
          </p:grpSpPr>
          <p:sp>
            <p:nvSpPr>
              <p:cNvPr id="23" name="Oval 22">
                <a:extLst>
                  <a:ext uri="{FF2B5EF4-FFF2-40B4-BE49-F238E27FC236}">
                    <a16:creationId xmlns:a16="http://schemas.microsoft.com/office/drawing/2014/main" id="{ABDD30A3-5D40-C442-23AA-91CC18A203FA}"/>
                  </a:ext>
                </a:extLst>
              </p:cNvPr>
              <p:cNvSpPr/>
              <p:nvPr/>
            </p:nvSpPr>
            <p:spPr>
              <a:xfrm>
                <a:off x="4792931" y="490640"/>
                <a:ext cx="1634227" cy="1632395"/>
              </a:xfrm>
              <a:prstGeom prst="ellipse">
                <a:avLst/>
              </a:prstGeom>
              <a:solidFill>
                <a:schemeClr val="bg1"/>
              </a:solidFill>
              <a:ln w="28575">
                <a:solidFill>
                  <a:schemeClr val="accent3"/>
                </a:solidFill>
                <a:prstDash val="solid"/>
              </a:ln>
            </p:spPr>
            <p:style>
              <a:lnRef idx="2">
                <a:scrgbClr r="0" g="0" b="0"/>
              </a:lnRef>
              <a:fillRef idx="1">
                <a:scrgbClr r="0" g="0" b="0"/>
              </a:fillRef>
              <a:effectRef idx="0">
                <a:schemeClr val="accent1">
                  <a:shade val="80000"/>
                  <a:alpha val="50000"/>
                  <a:hueOff val="-6"/>
                  <a:satOff val="1298"/>
                  <a:lumOff val="3355"/>
                  <a:alphaOff val="20000"/>
                </a:schemeClr>
              </a:effectRef>
              <a:fontRef idx="minor">
                <a:schemeClr val="tx1"/>
              </a:fontRef>
            </p:style>
            <p:txBody>
              <a:bodyPr/>
              <a:lstStyle/>
              <a:p>
                <a:endParaRPr lang="en-US"/>
              </a:p>
            </p:txBody>
          </p:sp>
          <p:sp>
            <p:nvSpPr>
              <p:cNvPr id="24" name="Oval 4">
                <a:extLst>
                  <a:ext uri="{FF2B5EF4-FFF2-40B4-BE49-F238E27FC236}">
                    <a16:creationId xmlns:a16="http://schemas.microsoft.com/office/drawing/2014/main" id="{CC275659-A153-4EE0-5B10-A7A022C65E8B}"/>
                  </a:ext>
                </a:extLst>
              </p:cNvPr>
              <p:cNvSpPr txBox="1"/>
              <p:nvPr/>
            </p:nvSpPr>
            <p:spPr>
              <a:xfrm>
                <a:off x="5319460" y="700102"/>
                <a:ext cx="659080" cy="68516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2860" rIns="26057"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E</a:t>
                </a:r>
                <a:r>
                  <a:rPr lang="en-US"/>
                  <a:t>IP</a:t>
                </a:r>
                <a:endParaRPr lang="en-US" sz="1800" kern="1200">
                  <a:solidFill>
                    <a:schemeClr val="tx1"/>
                  </a:solidFill>
                </a:endParaRPr>
              </a:p>
            </p:txBody>
          </p:sp>
        </p:grpSp>
        <p:pic>
          <p:nvPicPr>
            <p:cNvPr id="3074" name="Picture 2" descr="1,800+ Manhole Stock Illustrations, Royalty-Free Vector Graphics &amp; Clip Art  - iStock | Street manhole, Manhole covers, Open manhole">
              <a:extLst>
                <a:ext uri="{FF2B5EF4-FFF2-40B4-BE49-F238E27FC236}">
                  <a16:creationId xmlns:a16="http://schemas.microsoft.com/office/drawing/2014/main" id="{1BF51515-90D5-23B5-3E0E-C8033FF6950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877019" y="3370831"/>
              <a:ext cx="1003338" cy="71937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4809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fade">
                                      <p:cBhvr>
                                        <p:cTn id="18" dur="1000"/>
                                        <p:tgtEl>
                                          <p:spTgt spid="50"/>
                                        </p:tgtEl>
                                      </p:cBhvr>
                                    </p:animEffect>
                                    <p:anim calcmode="lin" valueType="num">
                                      <p:cBhvr>
                                        <p:cTn id="19" dur="1000" fill="hold"/>
                                        <p:tgtEl>
                                          <p:spTgt spid="50"/>
                                        </p:tgtEl>
                                        <p:attrNameLst>
                                          <p:attrName>ppt_x</p:attrName>
                                        </p:attrNameLst>
                                      </p:cBhvr>
                                      <p:tavLst>
                                        <p:tav tm="0">
                                          <p:val>
                                            <p:strVal val="#ppt_x"/>
                                          </p:val>
                                        </p:tav>
                                        <p:tav tm="100000">
                                          <p:val>
                                            <p:strVal val="#ppt_x"/>
                                          </p:val>
                                        </p:tav>
                                      </p:tavLst>
                                    </p:anim>
                                    <p:anim calcmode="lin" valueType="num">
                                      <p:cBhvr>
                                        <p:cTn id="20"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1"/>
                                        </p:tgtEl>
                                        <p:attrNameLst>
                                          <p:attrName>style.visibility</p:attrName>
                                        </p:attrNameLst>
                                      </p:cBhvr>
                                      <p:to>
                                        <p:strVal val="visible"/>
                                      </p:to>
                                    </p:set>
                                    <p:anim calcmode="lin" valueType="num">
                                      <p:cBhvr additive="base">
                                        <p:cTn id="25" dur="500" fill="hold"/>
                                        <p:tgtEl>
                                          <p:spTgt spid="51"/>
                                        </p:tgtEl>
                                        <p:attrNameLst>
                                          <p:attrName>ppt_x</p:attrName>
                                        </p:attrNameLst>
                                      </p:cBhvr>
                                      <p:tavLst>
                                        <p:tav tm="0">
                                          <p:val>
                                            <p:strVal val="#ppt_x"/>
                                          </p:val>
                                        </p:tav>
                                        <p:tav tm="100000">
                                          <p:val>
                                            <p:strVal val="#ppt_x"/>
                                          </p:val>
                                        </p:tav>
                                      </p:tavLst>
                                    </p:anim>
                                    <p:anim calcmode="lin" valueType="num">
                                      <p:cBhvr additive="base">
                                        <p:cTn id="26"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fade">
                                      <p:cBhvr>
                                        <p:cTn id="31" dur="1000"/>
                                        <p:tgtEl>
                                          <p:spTgt spid="45"/>
                                        </p:tgtEl>
                                      </p:cBhvr>
                                    </p:animEffect>
                                    <p:anim calcmode="lin" valueType="num">
                                      <p:cBhvr>
                                        <p:cTn id="32" dur="1000" fill="hold"/>
                                        <p:tgtEl>
                                          <p:spTgt spid="45"/>
                                        </p:tgtEl>
                                        <p:attrNameLst>
                                          <p:attrName>ppt_x</p:attrName>
                                        </p:attrNameLst>
                                      </p:cBhvr>
                                      <p:tavLst>
                                        <p:tav tm="0">
                                          <p:val>
                                            <p:strVal val="#ppt_x"/>
                                          </p:val>
                                        </p:tav>
                                        <p:tav tm="100000">
                                          <p:val>
                                            <p:strVal val="#ppt_x"/>
                                          </p:val>
                                        </p:tav>
                                      </p:tavLst>
                                    </p:anim>
                                    <p:anim calcmode="lin" valueType="num">
                                      <p:cBhvr>
                                        <p:cTn id="33"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46"/>
                                        </p:tgtEl>
                                        <p:attrNameLst>
                                          <p:attrName>style.visibility</p:attrName>
                                        </p:attrNameLst>
                                      </p:cBhvr>
                                      <p:to>
                                        <p:strVal val="visible"/>
                                      </p:to>
                                    </p:set>
                                    <p:animEffect transition="in" filter="fade">
                                      <p:cBhvr>
                                        <p:cTn id="38" dur="1000"/>
                                        <p:tgtEl>
                                          <p:spTgt spid="46"/>
                                        </p:tgtEl>
                                      </p:cBhvr>
                                    </p:animEffect>
                                    <p:anim calcmode="lin" valueType="num">
                                      <p:cBhvr>
                                        <p:cTn id="39" dur="1000" fill="hold"/>
                                        <p:tgtEl>
                                          <p:spTgt spid="46"/>
                                        </p:tgtEl>
                                        <p:attrNameLst>
                                          <p:attrName>ppt_x</p:attrName>
                                        </p:attrNameLst>
                                      </p:cBhvr>
                                      <p:tavLst>
                                        <p:tav tm="0">
                                          <p:val>
                                            <p:strVal val="#ppt_x"/>
                                          </p:val>
                                        </p:tav>
                                        <p:tav tm="100000">
                                          <p:val>
                                            <p:strVal val="#ppt_x"/>
                                          </p:val>
                                        </p:tav>
                                      </p:tavLst>
                                    </p:anim>
                                    <p:anim calcmode="lin" valueType="num">
                                      <p:cBhvr>
                                        <p:cTn id="40"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fade">
                                      <p:cBhvr>
                                        <p:cTn id="45" dur="500"/>
                                        <p:tgtEl>
                                          <p:spTgt spid="49"/>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48"/>
                                        </p:tgtEl>
                                        <p:attrNameLst>
                                          <p:attrName>style.visibility</p:attrName>
                                        </p:attrNameLst>
                                      </p:cBhvr>
                                      <p:to>
                                        <p:strVal val="visible"/>
                                      </p:to>
                                    </p:set>
                                    <p:animEffect transition="in" filter="circle(in)">
                                      <p:cBhvr>
                                        <p:cTn id="50" dur="2000"/>
                                        <p:tgtEl>
                                          <p:spTgt spid="48"/>
                                        </p:tgtEl>
                                      </p:cBhvr>
                                    </p:animEffect>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nodeType="clickEffect">
                                  <p:stCondLst>
                                    <p:cond delay="0"/>
                                  </p:stCondLst>
                                  <p:childTnLst>
                                    <p:set>
                                      <p:cBhvr>
                                        <p:cTn id="54" dur="1" fill="hold">
                                          <p:stCondLst>
                                            <p:cond delay="0"/>
                                          </p:stCondLst>
                                        </p:cTn>
                                        <p:tgtEl>
                                          <p:spTgt spid="47"/>
                                        </p:tgtEl>
                                        <p:attrNameLst>
                                          <p:attrName>style.visibility</p:attrName>
                                        </p:attrNameLst>
                                      </p:cBhvr>
                                      <p:to>
                                        <p:strVal val="visible"/>
                                      </p:to>
                                    </p:set>
                                    <p:animEffect transition="in" filter="wipe(down)">
                                      <p:cBhvr>
                                        <p:cTn id="55" dur="580">
                                          <p:stCondLst>
                                            <p:cond delay="0"/>
                                          </p:stCondLst>
                                        </p:cTn>
                                        <p:tgtEl>
                                          <p:spTgt spid="47"/>
                                        </p:tgtEl>
                                      </p:cBhvr>
                                    </p:animEffect>
                                    <p:anim calcmode="lin" valueType="num">
                                      <p:cBhvr>
                                        <p:cTn id="56"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61" dur="26">
                                          <p:stCondLst>
                                            <p:cond delay="650"/>
                                          </p:stCondLst>
                                        </p:cTn>
                                        <p:tgtEl>
                                          <p:spTgt spid="47"/>
                                        </p:tgtEl>
                                      </p:cBhvr>
                                      <p:to x="100000" y="60000"/>
                                    </p:animScale>
                                    <p:animScale>
                                      <p:cBhvr>
                                        <p:cTn id="62" dur="166" decel="50000">
                                          <p:stCondLst>
                                            <p:cond delay="676"/>
                                          </p:stCondLst>
                                        </p:cTn>
                                        <p:tgtEl>
                                          <p:spTgt spid="47"/>
                                        </p:tgtEl>
                                      </p:cBhvr>
                                      <p:to x="100000" y="100000"/>
                                    </p:animScale>
                                    <p:animScale>
                                      <p:cBhvr>
                                        <p:cTn id="63" dur="26">
                                          <p:stCondLst>
                                            <p:cond delay="1312"/>
                                          </p:stCondLst>
                                        </p:cTn>
                                        <p:tgtEl>
                                          <p:spTgt spid="47"/>
                                        </p:tgtEl>
                                      </p:cBhvr>
                                      <p:to x="100000" y="80000"/>
                                    </p:animScale>
                                    <p:animScale>
                                      <p:cBhvr>
                                        <p:cTn id="64" dur="166" decel="50000">
                                          <p:stCondLst>
                                            <p:cond delay="1338"/>
                                          </p:stCondLst>
                                        </p:cTn>
                                        <p:tgtEl>
                                          <p:spTgt spid="47"/>
                                        </p:tgtEl>
                                      </p:cBhvr>
                                      <p:to x="100000" y="100000"/>
                                    </p:animScale>
                                    <p:animScale>
                                      <p:cBhvr>
                                        <p:cTn id="65" dur="26">
                                          <p:stCondLst>
                                            <p:cond delay="1642"/>
                                          </p:stCondLst>
                                        </p:cTn>
                                        <p:tgtEl>
                                          <p:spTgt spid="47"/>
                                        </p:tgtEl>
                                      </p:cBhvr>
                                      <p:to x="100000" y="90000"/>
                                    </p:animScale>
                                    <p:animScale>
                                      <p:cBhvr>
                                        <p:cTn id="66" dur="166" decel="50000">
                                          <p:stCondLst>
                                            <p:cond delay="1668"/>
                                          </p:stCondLst>
                                        </p:cTn>
                                        <p:tgtEl>
                                          <p:spTgt spid="47"/>
                                        </p:tgtEl>
                                      </p:cBhvr>
                                      <p:to x="100000" y="100000"/>
                                    </p:animScale>
                                    <p:animScale>
                                      <p:cBhvr>
                                        <p:cTn id="67" dur="26">
                                          <p:stCondLst>
                                            <p:cond delay="1808"/>
                                          </p:stCondLst>
                                        </p:cTn>
                                        <p:tgtEl>
                                          <p:spTgt spid="47"/>
                                        </p:tgtEl>
                                      </p:cBhvr>
                                      <p:to x="100000" y="95000"/>
                                    </p:animScale>
                                    <p:animScale>
                                      <p:cBhvr>
                                        <p:cTn id="68" dur="166" decel="50000">
                                          <p:stCondLst>
                                            <p:cond delay="1834"/>
                                          </p:stCondLst>
                                        </p:cTn>
                                        <p:tgtEl>
                                          <p:spTgt spid="4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CA08ED-9496-4DF4-B1B8-28897D7140B0}"/>
              </a:ext>
            </a:extLst>
          </p:cNvPr>
          <p:cNvSpPr>
            <a:spLocks noGrp="1"/>
          </p:cNvSpPr>
          <p:nvPr>
            <p:ph type="body" sz="quarter" idx="23"/>
          </p:nvPr>
        </p:nvSpPr>
        <p:spPr>
          <a:xfrm>
            <a:off x="459783" y="807166"/>
            <a:ext cx="3703320" cy="475526"/>
          </a:xfrm>
        </p:spPr>
        <p:txBody>
          <a:bodyPr>
            <a:normAutofit fontScale="85000" lnSpcReduction="10000"/>
          </a:bodyPr>
          <a:lstStyle/>
          <a:p>
            <a:r>
              <a:rPr lang="en-US" err="1"/>
              <a:t>PlanFirst</a:t>
            </a:r>
            <a:r>
              <a:rPr lang="en-US"/>
              <a:t> Communities</a:t>
            </a:r>
          </a:p>
        </p:txBody>
      </p:sp>
      <p:sp>
        <p:nvSpPr>
          <p:cNvPr id="5" name="Content Placeholder 4">
            <a:extLst>
              <a:ext uri="{FF2B5EF4-FFF2-40B4-BE49-F238E27FC236}">
                <a16:creationId xmlns:a16="http://schemas.microsoft.com/office/drawing/2014/main" id="{63A4CBC6-C67C-4701-ABD6-4B0F54A9AD8E}"/>
              </a:ext>
            </a:extLst>
          </p:cNvPr>
          <p:cNvSpPr>
            <a:spLocks noGrp="1"/>
          </p:cNvSpPr>
          <p:nvPr>
            <p:ph sz="quarter" idx="27"/>
          </p:nvPr>
        </p:nvSpPr>
        <p:spPr>
          <a:xfrm>
            <a:off x="357032" y="2777029"/>
            <a:ext cx="3702844" cy="2286000"/>
          </a:xfrm>
        </p:spPr>
        <p:txBody>
          <a:bodyPr>
            <a:normAutofit/>
          </a:bodyPr>
          <a:lstStyle/>
          <a:p>
            <a:pPr marL="0" indent="0" algn="ctr">
              <a:buNone/>
            </a:pPr>
            <a:r>
              <a:rPr lang="en-US" sz="2800" dirty="0">
                <a:ea typeface="Nunito Light" charset="0"/>
                <a:cs typeface="Nunito Light" charset="0"/>
              </a:rPr>
              <a:t>There are 19 active </a:t>
            </a:r>
            <a:r>
              <a:rPr lang="en-US" sz="2800" dirty="0" err="1">
                <a:ea typeface="Nunito Light" charset="0"/>
                <a:cs typeface="Nunito Light" charset="0"/>
              </a:rPr>
              <a:t>PlanFirst</a:t>
            </a:r>
            <a:r>
              <a:rPr lang="en-US" sz="2800" dirty="0">
                <a:ea typeface="Nunito Light" charset="0"/>
                <a:cs typeface="Nunito Light" charset="0"/>
              </a:rPr>
              <a:t> Communities.</a:t>
            </a:r>
          </a:p>
        </p:txBody>
      </p:sp>
      <p:pic>
        <p:nvPicPr>
          <p:cNvPr id="4" name="Picture 3">
            <a:extLst>
              <a:ext uri="{FF2B5EF4-FFF2-40B4-BE49-F238E27FC236}">
                <a16:creationId xmlns:a16="http://schemas.microsoft.com/office/drawing/2014/main" id="{5A2DB26F-998E-4202-B2D0-97766BFF73AA}"/>
              </a:ext>
            </a:extLst>
          </p:cNvPr>
          <p:cNvPicPr>
            <a:picLocks noChangeAspect="1"/>
          </p:cNvPicPr>
          <p:nvPr/>
        </p:nvPicPr>
        <p:blipFill>
          <a:blip r:embed="rId3"/>
          <a:stretch>
            <a:fillRect/>
          </a:stretch>
        </p:blipFill>
        <p:spPr>
          <a:xfrm>
            <a:off x="4911693" y="1631304"/>
            <a:ext cx="4036941" cy="3811113"/>
          </a:xfrm>
          <a:prstGeom prst="rect">
            <a:avLst/>
          </a:prstGeom>
        </p:spPr>
      </p:pic>
      <p:sp>
        <p:nvSpPr>
          <p:cNvPr id="9" name="Rectangle 8">
            <a:extLst>
              <a:ext uri="{FF2B5EF4-FFF2-40B4-BE49-F238E27FC236}">
                <a16:creationId xmlns:a16="http://schemas.microsoft.com/office/drawing/2014/main" id="{7548FFC2-9A9F-4A97-866A-7ECBEC4934A6}"/>
              </a:ext>
            </a:extLst>
          </p:cNvPr>
          <p:cNvSpPr/>
          <p:nvPr/>
        </p:nvSpPr>
        <p:spPr>
          <a:xfrm>
            <a:off x="5125979" y="5255533"/>
            <a:ext cx="1134657" cy="1868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C07771B-03E2-4299-A511-6817555E3021}"/>
              </a:ext>
            </a:extLst>
          </p:cNvPr>
          <p:cNvPicPr>
            <a:picLocks noChangeAspect="1"/>
          </p:cNvPicPr>
          <p:nvPr/>
        </p:nvPicPr>
        <p:blipFill>
          <a:blip r:embed="rId4"/>
          <a:stretch>
            <a:fillRect/>
          </a:stretch>
        </p:blipFill>
        <p:spPr>
          <a:xfrm>
            <a:off x="6712509" y="5387196"/>
            <a:ext cx="1574241" cy="55221"/>
          </a:xfrm>
          <a:prstGeom prst="rect">
            <a:avLst/>
          </a:prstGeom>
        </p:spPr>
      </p:pic>
    </p:spTree>
    <p:extLst>
      <p:ext uri="{BB962C8B-B14F-4D97-AF65-F5344CB8AC3E}">
        <p14:creationId xmlns:p14="http://schemas.microsoft.com/office/powerpoint/2010/main" val="156298489"/>
      </p:ext>
    </p:extLst>
  </p:cSld>
  <p:clrMapOvr>
    <a:masterClrMapping/>
  </p:clrMapOvr>
</p:sld>
</file>

<file path=ppt/theme/theme1.xml><?xml version="1.0" encoding="utf-8"?>
<a:theme xmlns:a="http://schemas.openxmlformats.org/drawingml/2006/main" name="Custom Design">
  <a:themeElements>
    <a:clrScheme name="Custom 2">
      <a:dk1>
        <a:srgbClr val="000000"/>
      </a:dk1>
      <a:lt1>
        <a:srgbClr val="FFFFFF"/>
      </a:lt1>
      <a:dk2>
        <a:srgbClr val="000000"/>
      </a:dk2>
      <a:lt2>
        <a:srgbClr val="E4E8EE"/>
      </a:lt2>
      <a:accent1>
        <a:srgbClr val="8DC63F"/>
      </a:accent1>
      <a:accent2>
        <a:srgbClr val="D5E04E"/>
      </a:accent2>
      <a:accent3>
        <a:srgbClr val="C2DFEF"/>
      </a:accent3>
      <a:accent4>
        <a:srgbClr val="AE462D"/>
      </a:accent4>
      <a:accent5>
        <a:srgbClr val="E4E8EE"/>
      </a:accent5>
      <a:accent6>
        <a:srgbClr val="1B3A4D"/>
      </a:accent6>
      <a:hlink>
        <a:srgbClr val="AE462D"/>
      </a:hlink>
      <a:folHlink>
        <a:srgbClr val="1B3A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2">
      <a:dk1>
        <a:srgbClr val="000000"/>
      </a:dk1>
      <a:lt1>
        <a:srgbClr val="FFFFFF"/>
      </a:lt1>
      <a:dk2>
        <a:srgbClr val="000000"/>
      </a:dk2>
      <a:lt2>
        <a:srgbClr val="E4E8EE"/>
      </a:lt2>
      <a:accent1>
        <a:srgbClr val="8DC63F"/>
      </a:accent1>
      <a:accent2>
        <a:srgbClr val="D5E04E"/>
      </a:accent2>
      <a:accent3>
        <a:srgbClr val="C2DFEF"/>
      </a:accent3>
      <a:accent4>
        <a:srgbClr val="AE462D"/>
      </a:accent4>
      <a:accent5>
        <a:srgbClr val="E4E8EE"/>
      </a:accent5>
      <a:accent6>
        <a:srgbClr val="1B3A4D"/>
      </a:accent6>
      <a:hlink>
        <a:srgbClr val="AE462D"/>
      </a:hlink>
      <a:folHlink>
        <a:srgbClr val="1B3A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caeac48-cba0-4630-8516-530feeea33b3">
      <Terms xmlns="http://schemas.microsoft.com/office/infopath/2007/PartnerControls"/>
    </lcf76f155ced4ddcb4097134ff3c332f>
    <TaxCatchAll xmlns="431100d4-4470-42c1-96bc-46686c1829a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0072FE0E8154A41BBE7DDA723966D31" ma:contentTypeVersion="19" ma:contentTypeDescription="Create a new document." ma:contentTypeScope="" ma:versionID="7d567afd6bcfe6b8932dc1c76b9d3899">
  <xsd:schema xmlns:xsd="http://www.w3.org/2001/XMLSchema" xmlns:xs="http://www.w3.org/2001/XMLSchema" xmlns:p="http://schemas.microsoft.com/office/2006/metadata/properties" xmlns:ns2="431100d4-4470-42c1-96bc-46686c1829ae" xmlns:ns3="2caeac48-cba0-4630-8516-530feeea33b3" targetNamespace="http://schemas.microsoft.com/office/2006/metadata/properties" ma:root="true" ma:fieldsID="3b9dd5fc75932d537ac90636a790c607" ns2:_="" ns3:_="">
    <xsd:import namespace="431100d4-4470-42c1-96bc-46686c1829ae"/>
    <xsd:import namespace="2caeac48-cba0-4630-8516-530feeea33b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ObjectDetectorVersions" minOccurs="0"/>
                <xsd:element ref="ns3:MediaServiceSearchProperties" minOccurs="0"/>
                <xsd:element ref="ns3:lcf76f155ced4ddcb4097134ff3c332f" minOccurs="0"/>
                <xsd:element ref="ns2:TaxCatchAll"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1100d4-4470-42c1-96bc-46686c1829a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9e4df687-44af-4f4f-83ce-cc549dc79046}" ma:internalName="TaxCatchAll" ma:showField="CatchAllData" ma:web="431100d4-4470-42c1-96bc-46686c1829a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aeac48-cba0-4630-8516-530feeea33b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e84caa5-4932-4209-ae5a-cc2c42c66743"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08C9B7-38CB-4A72-8B9F-90FE11AFB82B}">
  <ds:schemaRefs>
    <ds:schemaRef ds:uri="http://schemas.microsoft.com/office/infopath/2007/PartnerControls"/>
    <ds:schemaRef ds:uri="http://purl.org/dc/dcmitype/"/>
    <ds:schemaRef ds:uri="http://schemas.microsoft.com/office/2006/documentManagement/types"/>
    <ds:schemaRef ds:uri="431100d4-4470-42c1-96bc-46686c1829ae"/>
    <ds:schemaRef ds:uri="http://schemas.openxmlformats.org/package/2006/metadata/core-properties"/>
    <ds:schemaRef ds:uri="http://purl.org/dc/terms/"/>
    <ds:schemaRef ds:uri="http://purl.org/dc/elements/1.1/"/>
    <ds:schemaRef ds:uri="http://schemas.microsoft.com/office/2006/metadata/properties"/>
    <ds:schemaRef ds:uri="2caeac48-cba0-4630-8516-530feeea33b3"/>
    <ds:schemaRef ds:uri="http://www.w3.org/XML/1998/namespace"/>
  </ds:schemaRefs>
</ds:datastoreItem>
</file>

<file path=customXml/itemProps2.xml><?xml version="1.0" encoding="utf-8"?>
<ds:datastoreItem xmlns:ds="http://schemas.openxmlformats.org/officeDocument/2006/customXml" ds:itemID="{42E2F06B-ACC3-4724-B01D-2EFFFAD96E32}">
  <ds:schemaRefs>
    <ds:schemaRef ds:uri="http://schemas.microsoft.com/sharepoint/v3/contenttype/forms"/>
  </ds:schemaRefs>
</ds:datastoreItem>
</file>

<file path=customXml/itemProps3.xml><?xml version="1.0" encoding="utf-8"?>
<ds:datastoreItem xmlns:ds="http://schemas.openxmlformats.org/officeDocument/2006/customXml" ds:itemID="{B285DA8C-1659-4397-97DA-6D285F5E90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1100d4-4470-42c1-96bc-46686c1829ae"/>
    <ds:schemaRef ds:uri="2caeac48-cba0-4630-8516-530feeea33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34610</TotalTime>
  <Words>5005</Words>
  <Application>Microsoft Office PowerPoint</Application>
  <PresentationFormat>On-screen Show (4:3)</PresentationFormat>
  <Paragraphs>357</Paragraphs>
  <Slides>31</Slides>
  <Notes>30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31</vt:i4>
      </vt:variant>
    </vt:vector>
  </HeadingPairs>
  <TitlesOfParts>
    <vt:vector size="43" baseType="lpstr">
      <vt:lpstr>Aptos</vt:lpstr>
      <vt:lpstr>Aptos Display</vt:lpstr>
      <vt:lpstr>Aptos ExtraBold</vt:lpstr>
      <vt:lpstr>Arial</vt:lpstr>
      <vt:lpstr>Calibri</vt:lpstr>
      <vt:lpstr>Cambria</vt:lpstr>
      <vt:lpstr>Cambria-Bold</vt:lpstr>
      <vt:lpstr>Nunito Light</vt:lpstr>
      <vt:lpstr>Source Sans Pro</vt:lpstr>
      <vt:lpstr>Custom Design</vt:lpstr>
      <vt:lpstr>Office Theme</vt:lpstr>
      <vt:lpstr>1_Custom Design</vt:lpstr>
      <vt:lpstr>The PlanFirst Program upcoming dates </vt:lpstr>
      <vt:lpstr>What is PlanFirst ?</vt:lpstr>
      <vt:lpstr>Why do you want to participate ? </vt:lpstr>
      <vt:lpstr>Benefits of PlanFirst </vt:lpstr>
      <vt:lpstr>PlanFirst benefits  </vt:lpstr>
      <vt:lpstr>PowerPoint Presentation</vt:lpstr>
      <vt:lpstr>PowerPoint Presentation</vt:lpstr>
      <vt:lpstr>Alphabet soup-lightning round</vt:lpstr>
      <vt:lpstr>PowerPoint Presentation</vt:lpstr>
      <vt:lpstr>How do I participate?</vt:lpstr>
      <vt:lpstr>PowerPoint Presentation</vt:lpstr>
      <vt:lpstr>PowerPoint Presentation</vt:lpstr>
      <vt:lpstr>Indicator: Goals</vt:lpstr>
      <vt:lpstr>Indicator: Leadership</vt:lpstr>
      <vt:lpstr>Indicator: Participation</vt:lpstr>
      <vt:lpstr>Indicator: Implementation</vt:lpstr>
      <vt:lpstr>Tips and tricks</vt:lpstr>
      <vt:lpstr>Tips and tricks</vt:lpstr>
      <vt:lpstr>Additional tips for success</vt:lpstr>
      <vt:lpstr>PlanFirst incentives-a success story</vt:lpstr>
      <vt:lpstr>PowerPoint Presentation</vt:lpstr>
      <vt:lpstr>PowerPoint Presentation</vt:lpstr>
      <vt:lpstr>The PlanFirst Program upcoming dates </vt:lpstr>
      <vt:lpstr>Thanks!</vt:lpstr>
      <vt:lpstr>PowerPoint Presentation</vt:lpstr>
      <vt:lpstr>PowerPoint Presentation</vt:lpstr>
      <vt:lpstr>Planning Scenarios</vt:lpstr>
      <vt:lpstr>Planning Scenarios</vt:lpstr>
      <vt:lpstr>PowerPoint Presentation</vt:lpstr>
      <vt:lpstr>Planning Scenarios</vt:lpstr>
      <vt:lpstr>SAVE THE DATE     Community Planning Institute  Spring, May 15-16 2025 Columbus, GA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Shayla Moultrie</dc:creator>
  <cp:lastModifiedBy>Daniel Gaddis</cp:lastModifiedBy>
  <cp:revision>211</cp:revision>
  <dcterms:created xsi:type="dcterms:W3CDTF">2023-04-03T19:03:47Z</dcterms:created>
  <dcterms:modified xsi:type="dcterms:W3CDTF">2025-01-13T18:07:28Z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0x01010040072FE0E8154A41BBE7DDA723966D31</vt:lpwstr>
  </property>
</Properties>
</file>