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3"/>
  </p:sldMasterIdLst>
  <p:notesMasterIdLst>
    <p:notesMasterId r:id="rId84"/>
  </p:notesMasterIdLst>
  <p:sldIdLst>
    <p:sldId id="269" r:id="rId4"/>
    <p:sldId id="1051" r:id="rId5"/>
    <p:sldId id="302" r:id="rId6"/>
    <p:sldId id="1006" r:id="rId7"/>
    <p:sldId id="1008" r:id="rId8"/>
    <p:sldId id="1009" r:id="rId9"/>
    <p:sldId id="1013" r:id="rId10"/>
    <p:sldId id="1012" r:id="rId11"/>
    <p:sldId id="1011" r:id="rId12"/>
    <p:sldId id="1010" r:id="rId13"/>
    <p:sldId id="285" r:id="rId14"/>
    <p:sldId id="1061" r:id="rId15"/>
    <p:sldId id="1014" r:id="rId16"/>
    <p:sldId id="1015" r:id="rId17"/>
    <p:sldId id="1053" r:id="rId18"/>
    <p:sldId id="321" r:id="rId19"/>
    <p:sldId id="289" r:id="rId20"/>
    <p:sldId id="290" r:id="rId21"/>
    <p:sldId id="256" r:id="rId22"/>
    <p:sldId id="257" r:id="rId23"/>
    <p:sldId id="258" r:id="rId24"/>
    <p:sldId id="264" r:id="rId25"/>
    <p:sldId id="267" r:id="rId26"/>
    <p:sldId id="272" r:id="rId27"/>
    <p:sldId id="268" r:id="rId28"/>
    <p:sldId id="1052" r:id="rId29"/>
    <p:sldId id="271" r:id="rId30"/>
    <p:sldId id="270" r:id="rId31"/>
    <p:sldId id="355" r:id="rId32"/>
    <p:sldId id="801" r:id="rId33"/>
    <p:sldId id="325" r:id="rId34"/>
    <p:sldId id="337" r:id="rId35"/>
    <p:sldId id="279" r:id="rId36"/>
    <p:sldId id="1055" r:id="rId37"/>
    <p:sldId id="351" r:id="rId38"/>
    <p:sldId id="362" r:id="rId39"/>
    <p:sldId id="304" r:id="rId40"/>
    <p:sldId id="1016" r:id="rId41"/>
    <p:sldId id="1059" r:id="rId42"/>
    <p:sldId id="1017" r:id="rId43"/>
    <p:sldId id="288" r:id="rId44"/>
    <p:sldId id="1018" r:id="rId45"/>
    <p:sldId id="1019" r:id="rId46"/>
    <p:sldId id="1045" r:id="rId47"/>
    <p:sldId id="1047" r:id="rId48"/>
    <p:sldId id="1020" r:id="rId49"/>
    <p:sldId id="305" r:id="rId50"/>
    <p:sldId id="1049" r:id="rId51"/>
    <p:sldId id="1022" r:id="rId52"/>
    <p:sldId id="1033" r:id="rId53"/>
    <p:sldId id="1060" r:id="rId54"/>
    <p:sldId id="1021" r:id="rId55"/>
    <p:sldId id="1023" r:id="rId56"/>
    <p:sldId id="1025" r:id="rId57"/>
    <p:sldId id="1050" r:id="rId58"/>
    <p:sldId id="1026" r:id="rId59"/>
    <p:sldId id="1034" r:id="rId60"/>
    <p:sldId id="1027" r:id="rId61"/>
    <p:sldId id="1029" r:id="rId62"/>
    <p:sldId id="1028" r:id="rId63"/>
    <p:sldId id="1030" r:id="rId64"/>
    <p:sldId id="388" r:id="rId65"/>
    <p:sldId id="380" r:id="rId66"/>
    <p:sldId id="992" r:id="rId67"/>
    <p:sldId id="1056" r:id="rId68"/>
    <p:sldId id="1057" r:id="rId69"/>
    <p:sldId id="1058" r:id="rId70"/>
    <p:sldId id="465" r:id="rId71"/>
    <p:sldId id="497" r:id="rId72"/>
    <p:sldId id="516" r:id="rId73"/>
    <p:sldId id="530" r:id="rId74"/>
    <p:sldId id="462" r:id="rId75"/>
    <p:sldId id="525" r:id="rId76"/>
    <p:sldId id="515" r:id="rId77"/>
    <p:sldId id="315" r:id="rId78"/>
    <p:sldId id="1040" r:id="rId79"/>
    <p:sldId id="1054" r:id="rId80"/>
    <p:sldId id="1048" r:id="rId81"/>
    <p:sldId id="531" r:id="rId82"/>
    <p:sldId id="1004" r:id="rId83"/>
  </p:sldIdLst>
  <p:sldSz cx="9144000" cy="5143500" type="screen16x9"/>
  <p:notesSz cx="51435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83"/>
    <p:restoredTop sz="94718"/>
  </p:normalViewPr>
  <p:slideViewPr>
    <p:cSldViewPr>
      <p:cViewPr varScale="1">
        <p:scale>
          <a:sx n="83" d="100"/>
          <a:sy n="83" d="100"/>
        </p:scale>
        <p:origin x="912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notesMaster" Target="notesMasters/notesMaster1.xml"/><Relationship Id="rId89" Type="http://schemas.openxmlformats.org/officeDocument/2006/relationships/customXml" Target="../customXml/item3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theme" Target="theme/theme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757" y="1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32CDD-AFAF-2F49-898E-B4D15BC04C4F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7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399845"/>
            <a:ext cx="4114800" cy="360115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6801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757" y="8686801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0623C-D057-CF48-8F96-ED344A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20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7412C2-CA0C-9A46-9232-44248C5A45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39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95263" lvl="1" indent="-397630">
              <a:lnSpc>
                <a:spcPts val="5157"/>
              </a:lnSpc>
              <a:buFont typeface="Arial"/>
              <a:buChar char="•"/>
            </a:pPr>
            <a:r>
              <a:rPr lang="en-US" dirty="0">
                <a:solidFill>
                  <a:schemeClr val="accent2"/>
                </a:solidFill>
              </a:rPr>
              <a:t>Ball cups are too large for wine pours - would prefer to use plastic branded cups</a:t>
            </a:r>
          </a:p>
          <a:p>
            <a:pPr marL="795263" lvl="1" indent="-397630">
              <a:lnSpc>
                <a:spcPts val="5157"/>
              </a:lnSpc>
              <a:buFont typeface="Arial"/>
              <a:buChar char="•"/>
            </a:pPr>
            <a:r>
              <a:rPr lang="en-US" dirty="0">
                <a:solidFill>
                  <a:schemeClr val="accent2"/>
                </a:solidFill>
              </a:rPr>
              <a:t>Retailer - nothing but positive remarks</a:t>
            </a:r>
          </a:p>
          <a:p>
            <a:pPr marL="795263" lvl="1" indent="-397630">
              <a:lnSpc>
                <a:spcPts val="5157"/>
              </a:lnSpc>
              <a:buFont typeface="Arial"/>
              <a:buChar char="•"/>
            </a:pPr>
            <a:r>
              <a:rPr lang="en-US" dirty="0">
                <a:solidFill>
                  <a:schemeClr val="accent2"/>
                </a:solidFill>
              </a:rPr>
              <a:t>Retailer - has allowed customers to sip and shop and have gotten great feedback. Believes it could be helpful in encouraging a little more spending</a:t>
            </a:r>
          </a:p>
          <a:p>
            <a:pPr marL="795263" lvl="1" indent="-397630">
              <a:lnSpc>
                <a:spcPts val="5157"/>
              </a:lnSpc>
              <a:buFont typeface="Arial"/>
              <a:buChar char="•"/>
            </a:pPr>
            <a:r>
              <a:rPr lang="en-US" dirty="0">
                <a:solidFill>
                  <a:schemeClr val="accent2"/>
                </a:solidFill>
              </a:rPr>
              <a:t>Restaurant - does not believe it has made much of a difference in their business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AEF5B-7444-4C8A-808C-5A2348D200D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465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AEF5B-7444-4C8A-808C-5A2348D200D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08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208">
              <a:defRPr/>
            </a:pPr>
            <a:r>
              <a:rPr lang="en-US" dirty="0">
                <a:solidFill>
                  <a:srgbClr val="222222"/>
                </a:solidFill>
                <a:latin typeface="PT Serif" panose="020A0603040505020204" pitchFamily="18" charset="0"/>
                <a:ea typeface="Calibri" panose="020F0502020204030204" pitchFamily="34" charset="0"/>
              </a:rPr>
              <a:t>“We went through the angst in the open container discussion and I was one of the people adamantly opposed to that,” McDaniel said. “I thought we would have buildings sliding off into the river, and none of that has happened and I think it has gone very well.”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en-US" dirty="0"/>
          </a:p>
          <a:p>
            <a:pPr lvl="0"/>
            <a:r>
              <a:rPr lang="en-US" dirty="0"/>
              <a:t>After the trial period, open container was extended permanently for Thu-Sat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AEF5B-7444-4C8A-808C-5A2348D200D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7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0623C-D057-CF48-8F96-ED344AD26FF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40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506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193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://www.gacities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ities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acities.com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acities.com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cities.com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525708F7-1B8D-E14A-911D-FD02636E740F}"/>
              </a:ext>
            </a:extLst>
          </p:cNvPr>
          <p:cNvSpPr/>
          <p:nvPr userDrawn="1"/>
        </p:nvSpPr>
        <p:spPr>
          <a:xfrm>
            <a:off x="0" y="0"/>
            <a:ext cx="9144000" cy="5148834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83A8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A3A27CA-BC84-044F-A387-3CF5B7870256}"/>
              </a:ext>
            </a:extLst>
          </p:cNvPr>
          <p:cNvSpPr txBox="1"/>
          <p:nvPr userDrawn="1"/>
        </p:nvSpPr>
        <p:spPr>
          <a:xfrm>
            <a:off x="437874" y="4602539"/>
            <a:ext cx="1012825" cy="140423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b="1" spc="-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www.gacities.com</a:t>
            </a:r>
            <a:endParaRPr sz="9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AFD996-765E-E344-93BE-103889D65A65}"/>
              </a:ext>
            </a:extLst>
          </p:cNvPr>
          <p:cNvCxnSpPr>
            <a:cxnSpLocks/>
          </p:cNvCxnSpPr>
          <p:nvPr userDrawn="1"/>
        </p:nvCxnSpPr>
        <p:spPr>
          <a:xfrm>
            <a:off x="444500" y="457199"/>
            <a:ext cx="8255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3BBBF7-79D1-794C-A80D-B73F975F826F}"/>
              </a:ext>
            </a:extLst>
          </p:cNvPr>
          <p:cNvCxnSpPr>
            <a:cxnSpLocks/>
          </p:cNvCxnSpPr>
          <p:nvPr userDrawn="1"/>
        </p:nvCxnSpPr>
        <p:spPr>
          <a:xfrm>
            <a:off x="1603375" y="4700050"/>
            <a:ext cx="7096125" cy="53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68F0CFB-923C-E143-9ABC-5F7F9A5922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437" y="3845467"/>
            <a:ext cx="1549400" cy="495300"/>
          </a:xfrm>
          <a:prstGeom prst="rect">
            <a:avLst/>
          </a:prstGeom>
        </p:spPr>
      </p:pic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7673C910-C5E6-BF4C-B1CF-7F544DCB471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4465" y="988664"/>
            <a:ext cx="4279900" cy="144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7542E065-C1EB-C943-A7E7-2C8B2DD28DA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4465" y="2700617"/>
            <a:ext cx="4279900" cy="931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5A7FE6AB-EBB1-D846-8E46-F9A0A97FDA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4465" y="3788062"/>
            <a:ext cx="2475866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D3FC50D9-B4BF-714C-A4E0-009941BD8D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611" y="262053"/>
            <a:ext cx="3142977" cy="461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0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8663BD7B-5136-47ED-BE0A-C6C2F5622BD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23850" y="4147719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ABA22C7-C35B-4EC0-B7CE-54F9EEFCB71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7152851" y="984746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6DAE4BC9-9CFF-4522-8216-651498F7A167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7262904" y="225291"/>
            <a:ext cx="1378988" cy="121013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8E822AA0-FB3E-4051-AA1F-F51204BA02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087310" y="3978254"/>
            <a:ext cx="386224" cy="338929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3445288A-D169-4374-BCFD-917DD04B2B1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255668" y="265963"/>
            <a:ext cx="386224" cy="338929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7991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23850" y="4147719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7152851" y="984746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7262904" y="225291"/>
            <a:ext cx="1378988" cy="121013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087310" y="3978254"/>
            <a:ext cx="386224" cy="338929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255668" y="265963"/>
            <a:ext cx="386224" cy="338929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795742" y="4707932"/>
            <a:ext cx="348258" cy="300141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1351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23850" y="4147719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7152851" y="984746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7262904" y="225291"/>
            <a:ext cx="1378988" cy="121013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087310" y="3978254"/>
            <a:ext cx="386224" cy="338929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255668" y="265963"/>
            <a:ext cx="386224" cy="338929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ZA" sz="135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795742" y="4707932"/>
            <a:ext cx="348258" cy="300141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90C5B8B-2AF3-42F3-B4F8-A806BB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119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8845140" y="0"/>
            <a:ext cx="26457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6555106" y="2554607"/>
            <a:ext cx="5143499" cy="34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7991591" cy="51435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anchor="t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Insert or Drag &amp; Drop Photo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68970" y="2125980"/>
            <a:ext cx="3344825" cy="2040267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3000"/>
              </a:lnSpc>
              <a:defRPr sz="3750" b="1" spc="-225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26137" y="2894299"/>
            <a:ext cx="2641136" cy="216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26137" y="3165142"/>
            <a:ext cx="2641136" cy="216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Phone Number</a:t>
            </a:r>
            <a:endParaRPr lang="en-ZA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26137" y="3435984"/>
            <a:ext cx="2641136" cy="216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Email or Social Media Handle</a:t>
            </a:r>
            <a:endParaRPr lang="en-ZA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26137" y="3706826"/>
            <a:ext cx="2641136" cy="216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Company Website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9338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15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8229600" cy="228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1">
                <a:latin typeface="Arial" pitchFamily="34" charset="0"/>
                <a:cs typeface="Arial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428750"/>
            <a:ext cx="8229600" cy="31432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900" b="0">
                <a:latin typeface="Arial" pitchFamily="34" charset="0"/>
                <a:cs typeface="Arial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Text</a:t>
            </a:r>
          </a:p>
        </p:txBody>
      </p:sp>
      <p:pic>
        <p:nvPicPr>
          <p:cNvPr id="1026" name="Picture 2" descr="C:\Users\tlilly\Pictures\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14300"/>
            <a:ext cx="1219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695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0F206-B158-DD64-F049-C4EB88B8B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C1F797-E2E9-FB3E-7265-B8CA9FB676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3A86E-348D-D43C-D523-016E1AE5E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F870F-C5DA-4D80-BAC0-CD97B37AF286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2BA00-DC10-1204-025B-F924B27A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B733B-F217-99A1-E986-0907A49C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8134-450F-403B-962A-BEBD49083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39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mpare/Contrast Slide_All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716282"/>
            <a:ext cx="4040981" cy="2598543"/>
          </a:xfrm>
        </p:spPr>
        <p:txBody>
          <a:bodyPr/>
          <a:lstStyle>
            <a:lvl1pPr marL="205740" indent="-205740">
              <a:spcBef>
                <a:spcPts val="750"/>
              </a:spcBef>
              <a:buClrTx/>
              <a:buSzPct val="100000"/>
              <a:buFont typeface="Arial" panose="020B0604020202020204" pitchFamily="34" charset="0"/>
              <a:buChar char="•"/>
              <a:defRPr sz="1800"/>
            </a:lvl1pPr>
            <a:lvl2pPr marL="600075" indent="-257175">
              <a:spcBef>
                <a:spcPts val="450"/>
              </a:spcBef>
              <a:buFont typeface="Arial" panose="020B0604020202020204" pitchFamily="34" charset="0"/>
              <a:buChar char="•"/>
              <a:defRPr sz="1650"/>
            </a:lvl2pPr>
            <a:lvl3pPr marL="942975" indent="-257175">
              <a:spcBef>
                <a:spcPts val="450"/>
              </a:spcBef>
              <a:buFont typeface="Arial" panose="020B0604020202020204" pitchFamily="34" charset="0"/>
              <a:buChar char="•"/>
              <a:defRPr sz="1500"/>
            </a:lvl3pPr>
            <a:lvl4pPr marL="1243013" indent="-214313">
              <a:spcBef>
                <a:spcPts val="450"/>
              </a:spcBef>
              <a:buFont typeface="Arial" panose="020B0604020202020204" pitchFamily="34" charset="0"/>
              <a:buChar char="•"/>
              <a:defRPr sz="1350"/>
            </a:lvl4pPr>
            <a:lvl5pPr marL="1585913" indent="-214313">
              <a:spcBef>
                <a:spcPts val="450"/>
              </a:spcBef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19" y="1716282"/>
            <a:ext cx="4040981" cy="2598543"/>
          </a:xfrm>
        </p:spPr>
        <p:txBody>
          <a:bodyPr/>
          <a:lstStyle>
            <a:lvl1pPr marL="257175" indent="-257175">
              <a:spcBef>
                <a:spcPts val="750"/>
              </a:spcBef>
              <a:buClrTx/>
              <a:buSzPct val="100000"/>
              <a:buFont typeface="Arial" panose="020B0604020202020204" pitchFamily="34" charset="0"/>
              <a:buChar char="•"/>
              <a:defRPr sz="1800"/>
            </a:lvl1pPr>
            <a:lvl2pPr marL="600075" indent="-257175">
              <a:spcBef>
                <a:spcPts val="450"/>
              </a:spcBef>
              <a:buFont typeface="Arial" panose="020B0604020202020204" pitchFamily="34" charset="0"/>
              <a:buChar char="•"/>
              <a:defRPr sz="1650"/>
            </a:lvl2pPr>
            <a:lvl3pPr marL="942975" indent="-257175">
              <a:spcBef>
                <a:spcPts val="450"/>
              </a:spcBef>
              <a:buFont typeface="Arial" panose="020B0604020202020204" pitchFamily="34" charset="0"/>
              <a:buChar char="•"/>
              <a:defRPr/>
            </a:lvl3pPr>
            <a:lvl4pPr marL="1243013" indent="-214313">
              <a:spcBef>
                <a:spcPts val="450"/>
              </a:spcBef>
              <a:buFont typeface="Arial" panose="020B0604020202020204" pitchFamily="34" charset="0"/>
              <a:buChar char="•"/>
              <a:defRPr/>
            </a:lvl4pPr>
            <a:lvl5pPr marL="1585913" indent="-214313">
              <a:spcBef>
                <a:spcPts val="450"/>
              </a:spcBef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13738"/>
            <a:ext cx="9144000" cy="7297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C23BB60-86FB-46B0-84D5-68D0A96A1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1200150"/>
            <a:ext cx="4040981" cy="513510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9310282-9BD7-49E7-8CFD-AB5F9D8A94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818" y="1200150"/>
            <a:ext cx="4040982" cy="513510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981D424-1983-4182-8FC6-5C40E9BF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1031" y="4641696"/>
            <a:ext cx="607220" cy="30177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EE59453-668E-4F9D-ACF2-73DE1B23C6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97FA6E-EA21-445F-AC05-846EB1315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237ADF-67D7-42E1-FBA7-AE1D37D67F81}"/>
              </a:ext>
            </a:extLst>
          </p:cNvPr>
          <p:cNvGrpSpPr/>
          <p:nvPr userDrawn="1"/>
        </p:nvGrpSpPr>
        <p:grpSpPr>
          <a:xfrm>
            <a:off x="285750" y="4549807"/>
            <a:ext cx="2847533" cy="390906"/>
            <a:chOff x="654068" y="6089559"/>
            <a:chExt cx="3796711" cy="52120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7559805-252A-6254-3537-A09990AFE4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375" y="6089559"/>
              <a:ext cx="2063404" cy="521208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631207E-EE28-61D5-0AA7-8966F8669B8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69052" y="6089559"/>
              <a:ext cx="0" cy="521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18BF1E-4835-96F7-6F01-79664B485D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54068" y="6108332"/>
              <a:ext cx="1496662" cy="483663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E2515B6-D6B3-08A9-C5DF-527E6574CC44}"/>
              </a:ext>
            </a:extLst>
          </p:cNvPr>
          <p:cNvSpPr txBox="1"/>
          <p:nvPr userDrawn="1"/>
        </p:nvSpPr>
        <p:spPr>
          <a:xfrm>
            <a:off x="3927444" y="4657579"/>
            <a:ext cx="46271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latin typeface="Georgia" panose="02040502050405020303" pitchFamily="18" charset="0"/>
              </a:rPr>
              <a:t>The Harold F. Holtz Municipal Training Institute</a:t>
            </a:r>
          </a:p>
        </p:txBody>
      </p:sp>
    </p:spTree>
    <p:extLst>
      <p:ext uri="{BB962C8B-B14F-4D97-AF65-F5344CB8AC3E}">
        <p14:creationId xmlns:p14="http://schemas.microsoft.com/office/powerpoint/2010/main" val="3644238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88">
          <p15:clr>
            <a:srgbClr val="FBAE40"/>
          </p15:clr>
        </p15:guide>
        <p15:guide id="2" pos="379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 Slide_All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413738"/>
            <a:ext cx="9144000" cy="7297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3CC627A-805D-4DA1-96C9-D408AD71F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1031" y="4641696"/>
            <a:ext cx="607220" cy="30177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EE59453-668E-4F9D-ACF2-73DE1B23C6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435FA42-CE87-4261-8449-9100B8F1D5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1" y="1200150"/>
            <a:ext cx="4040501" cy="3114675"/>
          </a:xfrm>
        </p:spPr>
        <p:txBody>
          <a:bodyPr/>
          <a:lstStyle>
            <a:lvl1pPr marL="205740" indent="-205740">
              <a:buClrTx/>
              <a:buSzPct val="100000"/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1937F90E-D3CB-4EAE-BB41-D4526B80A5C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6298" y="1200150"/>
            <a:ext cx="4040502" cy="3114675"/>
          </a:xfrm>
        </p:spPr>
        <p:txBody>
          <a:bodyPr/>
          <a:lstStyle>
            <a:lvl1pPr marL="205740" indent="-205740">
              <a:spcBef>
                <a:spcPts val="750"/>
              </a:spcBef>
              <a:buClrTx/>
              <a:buSzPct val="100000"/>
              <a:buFont typeface="Arial" panose="020B0604020202020204" pitchFamily="34" charset="0"/>
              <a:buChar char="•"/>
              <a:defRPr/>
            </a:lvl1pPr>
            <a:lvl2pPr>
              <a:spcBef>
                <a:spcPts val="450"/>
              </a:spcBef>
              <a:defRPr/>
            </a:lvl2pPr>
            <a:lvl3pPr>
              <a:spcBef>
                <a:spcPts val="450"/>
              </a:spcBef>
              <a:defRPr/>
            </a:lvl3pPr>
            <a:lvl4pPr>
              <a:spcBef>
                <a:spcPts val="450"/>
              </a:spcBef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B21BEE-5ACC-41EE-B967-D1FCC17B0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55ACA6-0E86-BE5C-B16E-C9EF73DF5B81}"/>
              </a:ext>
            </a:extLst>
          </p:cNvPr>
          <p:cNvGrpSpPr/>
          <p:nvPr userDrawn="1"/>
        </p:nvGrpSpPr>
        <p:grpSpPr>
          <a:xfrm>
            <a:off x="285750" y="4549807"/>
            <a:ext cx="2847533" cy="390906"/>
            <a:chOff x="654068" y="6089559"/>
            <a:chExt cx="3796711" cy="5212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E9966D9-028F-81D3-B324-453D9F248B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375" y="6089559"/>
              <a:ext cx="2063404" cy="521208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32B392C-BD7E-AF0D-C23E-416A3BED206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69052" y="6089559"/>
              <a:ext cx="0" cy="521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4E71F7A-7B3C-2A7B-1B38-0979C173DD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54068" y="6108332"/>
              <a:ext cx="1496662" cy="48366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2045046-A8BB-6EB8-636E-0592FF2FA95E}"/>
              </a:ext>
            </a:extLst>
          </p:cNvPr>
          <p:cNvSpPr txBox="1"/>
          <p:nvPr userDrawn="1"/>
        </p:nvSpPr>
        <p:spPr>
          <a:xfrm>
            <a:off x="3927444" y="4657579"/>
            <a:ext cx="46271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latin typeface="Georgia" panose="02040502050405020303" pitchFamily="18" charset="0"/>
              </a:rPr>
              <a:t>The Harold F. Holtz Municipal Training Institute</a:t>
            </a:r>
          </a:p>
        </p:txBody>
      </p:sp>
    </p:spTree>
    <p:extLst>
      <p:ext uri="{BB962C8B-B14F-4D97-AF65-F5344CB8AC3E}">
        <p14:creationId xmlns:p14="http://schemas.microsoft.com/office/powerpoint/2010/main" val="306830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2">
          <p15:clr>
            <a:srgbClr val="FBAE40"/>
          </p15:clr>
        </p15:guide>
        <p15:guide id="2" pos="388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F28846E-EC84-2C44-A822-23506C720FCE}"/>
              </a:ext>
            </a:extLst>
          </p:cNvPr>
          <p:cNvGrpSpPr/>
          <p:nvPr userDrawn="1"/>
        </p:nvGrpSpPr>
        <p:grpSpPr>
          <a:xfrm>
            <a:off x="455875" y="230822"/>
            <a:ext cx="8286170" cy="4681855"/>
            <a:chOff x="455875" y="230822"/>
            <a:chExt cx="8286170" cy="468185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0B2BB290-92E2-EC40-98D8-DF14F5E2A06C}"/>
                </a:ext>
              </a:extLst>
            </p:cNvPr>
            <p:cNvSpPr/>
            <p:nvPr/>
          </p:nvSpPr>
          <p:spPr>
            <a:xfrm>
              <a:off x="1600200" y="4686300"/>
              <a:ext cx="7141845" cy="0"/>
            </a:xfrm>
            <a:custGeom>
              <a:avLst/>
              <a:gdLst/>
              <a:ahLst/>
              <a:cxnLst/>
              <a:rect l="l" t="t" r="r" b="b"/>
              <a:pathLst>
                <a:path w="7141845">
                  <a:moveTo>
                    <a:pt x="0" y="0"/>
                  </a:moveTo>
                  <a:lnTo>
                    <a:pt x="7141464" y="0"/>
                  </a:lnTo>
                </a:path>
              </a:pathLst>
            </a:custGeom>
            <a:ln w="1270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4" name="object 3">
              <a:extLst>
                <a:ext uri="{FF2B5EF4-FFF2-40B4-BE49-F238E27FC236}">
                  <a16:creationId xmlns:a16="http://schemas.microsoft.com/office/drawing/2014/main" id="{57528C26-F133-1C4E-9D73-0B8359AB1535}"/>
                </a:ext>
              </a:extLst>
            </p:cNvPr>
            <p:cNvGrpSpPr/>
            <p:nvPr/>
          </p:nvGrpSpPr>
          <p:grpSpPr>
            <a:xfrm>
              <a:off x="455875" y="230822"/>
              <a:ext cx="8234045" cy="4681855"/>
              <a:chOff x="457200" y="230892"/>
              <a:chExt cx="8234045" cy="4681855"/>
            </a:xfrm>
          </p:grpSpPr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id="{2AC1BAED-526A-1041-992E-673FE46A98E7}"/>
                  </a:ext>
                </a:extLst>
              </p:cNvPr>
              <p:cNvSpPr/>
              <p:nvPr/>
            </p:nvSpPr>
            <p:spPr>
              <a:xfrm>
                <a:off x="457200" y="450850"/>
                <a:ext cx="8229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229600">
                    <a:moveTo>
                      <a:pt x="0" y="0"/>
                    </a:moveTo>
                    <a:lnTo>
                      <a:pt x="8229600" y="0"/>
                    </a:lnTo>
                  </a:path>
                </a:pathLst>
              </a:custGeom>
              <a:ln w="12700">
                <a:solidFill>
                  <a:srgbClr val="7F7F7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0" name="object 5">
                <a:extLst>
                  <a:ext uri="{FF2B5EF4-FFF2-40B4-BE49-F238E27FC236}">
                    <a16:creationId xmlns:a16="http://schemas.microsoft.com/office/drawing/2014/main" id="{BF86D4A8-BE41-D144-AFAA-C810EB395CC0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175075" y="230892"/>
                <a:ext cx="3515785" cy="4681588"/>
              </a:xfrm>
              <a:prstGeom prst="rect">
                <a:avLst/>
              </a:prstGeom>
            </p:spPr>
          </p:pic>
        </p:grpSp>
      </p:grpSp>
      <p:sp>
        <p:nvSpPr>
          <p:cNvPr id="22" name="object 8">
            <a:extLst>
              <a:ext uri="{FF2B5EF4-FFF2-40B4-BE49-F238E27FC236}">
                <a16:creationId xmlns:a16="http://schemas.microsoft.com/office/drawing/2014/main" id="{2395F43D-E04D-AC4F-813B-783DA459070F}"/>
              </a:ext>
            </a:extLst>
          </p:cNvPr>
          <p:cNvSpPr txBox="1"/>
          <p:nvPr userDrawn="1"/>
        </p:nvSpPr>
        <p:spPr>
          <a:xfrm>
            <a:off x="444500" y="4602539"/>
            <a:ext cx="1012825" cy="15367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www.gacities.com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DCFAAAC-F440-D844-8402-3E706777CA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4465" y="988664"/>
            <a:ext cx="4279900" cy="144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65ABF55-39BB-D840-9C9E-F88DF6D0420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4465" y="2700617"/>
            <a:ext cx="4279900" cy="931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AF7EF57-7170-FA4D-B2EB-949F8F7336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4465" y="3788062"/>
            <a:ext cx="2475866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50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DFA68C3-907B-DB4C-B0A8-E8AE4DF26D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38800" y="0"/>
            <a:ext cx="3505200" cy="51435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78FEB0-D81F-D549-9A08-6D083B73F5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438150"/>
            <a:ext cx="4495800" cy="83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255FB3-CABA-9349-BF56-E32A39244E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428750"/>
            <a:ext cx="4495800" cy="2590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58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328935D3-8E6C-3447-B3EA-A6EB28CD849D}"/>
              </a:ext>
            </a:extLst>
          </p:cNvPr>
          <p:cNvSpPr txBox="1"/>
          <p:nvPr userDrawn="1"/>
        </p:nvSpPr>
        <p:spPr>
          <a:xfrm>
            <a:off x="444500" y="4676596"/>
            <a:ext cx="1012825" cy="140423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b="1" spc="-5" dirty="0">
                <a:solidFill>
                  <a:srgbClr val="0083A8"/>
                </a:solidFill>
                <a:latin typeface="Arial"/>
                <a:cs typeface="Arial"/>
                <a:hlinkClick r:id="rId2"/>
              </a:rPr>
              <a:t>www.gacities.com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339B00D-DF38-3D4B-904B-8E984E18B8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4" b="52963"/>
          <a:stretch/>
        </p:blipFill>
        <p:spPr>
          <a:xfrm>
            <a:off x="0" y="3028950"/>
            <a:ext cx="2128741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6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78FEB0-D81F-D549-9A08-6D083B73F5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438150"/>
            <a:ext cx="7239000" cy="83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255FB3-CABA-9349-BF56-E32A39244E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428750"/>
            <a:ext cx="3505200" cy="2590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58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E0D3CE96-D942-B242-8DBB-DD06EB4E0614}"/>
              </a:ext>
            </a:extLst>
          </p:cNvPr>
          <p:cNvSpPr txBox="1"/>
          <p:nvPr userDrawn="1"/>
        </p:nvSpPr>
        <p:spPr>
          <a:xfrm>
            <a:off x="444500" y="4676596"/>
            <a:ext cx="1012825" cy="140423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b="1" spc="-5" dirty="0">
                <a:solidFill>
                  <a:srgbClr val="0083A8"/>
                </a:solidFill>
                <a:latin typeface="Arial"/>
                <a:cs typeface="Arial"/>
                <a:hlinkClick r:id="rId2"/>
              </a:rPr>
              <a:t>www.gacities.com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D984334-BB4B-5946-9EC4-65B4472B3D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91000" y="1428750"/>
            <a:ext cx="3505200" cy="2590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58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buClr>
                <a:schemeClr val="tx2"/>
              </a:buClr>
              <a:buFont typeface="Arial" panose="020B0604020202020204" pitchFamily="34" charset="0"/>
              <a:buChar char="•"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0712F8EF-9EA0-9141-A058-E67FBA7FFA71}"/>
              </a:ext>
            </a:extLst>
          </p:cNvPr>
          <p:cNvSpPr txBox="1"/>
          <p:nvPr userDrawn="1"/>
        </p:nvSpPr>
        <p:spPr>
          <a:xfrm>
            <a:off x="8316414" y="4672584"/>
            <a:ext cx="522785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chemeClr val="accent5"/>
                </a:solidFill>
                <a:latin typeface="Arial"/>
                <a:cs typeface="Arial"/>
              </a:rPr>
              <a:t>PG</a:t>
            </a:r>
            <a:r>
              <a:rPr sz="1000" spc="-45" dirty="0">
                <a:solidFill>
                  <a:schemeClr val="accent5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chemeClr val="accent5"/>
                </a:solidFill>
                <a:latin typeface="Arial"/>
                <a:cs typeface="Arial"/>
              </a:rPr>
              <a:t>|</a:t>
            </a:r>
            <a:r>
              <a:rPr sz="1000" spc="-40" dirty="0">
                <a:solidFill>
                  <a:schemeClr val="accent5"/>
                </a:solidFill>
                <a:latin typeface="Arial"/>
                <a:cs typeface="Arial"/>
              </a:rPr>
              <a:t> </a:t>
            </a:r>
            <a:fld id="{197B883A-8B3A-3444-A537-C9D357E7EB4B}" type="slidenum">
              <a:rPr lang="en-US" sz="1000" smtClean="0">
                <a:solidFill>
                  <a:schemeClr val="accent5"/>
                </a:solidFill>
                <a:latin typeface="Arial"/>
                <a:cs typeface="Arial"/>
              </a:rPr>
              <a:t>‹#›</a:t>
            </a:fld>
            <a:endParaRPr sz="1000" dirty="0">
              <a:solidFill>
                <a:schemeClr val="accent5"/>
              </a:solidFill>
              <a:latin typeface="Arial"/>
              <a:cs typeface="Arial"/>
            </a:endParaRPr>
          </a:p>
        </p:txBody>
      </p:sp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B1D368D-BFDC-464C-82B4-8BA43BF85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4" b="52963"/>
          <a:stretch/>
        </p:blipFill>
        <p:spPr>
          <a:xfrm>
            <a:off x="0" y="3028950"/>
            <a:ext cx="2128741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36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DFA68C3-907B-DB4C-B0A8-E8AE4DF26D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48200" y="1457325"/>
            <a:ext cx="4021183" cy="2590800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78FEB0-D81F-D549-9A08-6D083B73F5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438150"/>
            <a:ext cx="6705600" cy="83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39AB6B57-A072-C345-9BF7-CDAD00303B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4190" y="1457325"/>
            <a:ext cx="4021183" cy="2590800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170A7352-B2C1-674C-98BB-F8E1038FDB92}"/>
              </a:ext>
            </a:extLst>
          </p:cNvPr>
          <p:cNvSpPr txBox="1"/>
          <p:nvPr userDrawn="1"/>
        </p:nvSpPr>
        <p:spPr>
          <a:xfrm>
            <a:off x="444500" y="4672584"/>
            <a:ext cx="1012825" cy="140423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b="1" spc="-5" dirty="0">
                <a:solidFill>
                  <a:srgbClr val="0083A8"/>
                </a:solidFill>
                <a:latin typeface="Arial"/>
                <a:cs typeface="Arial"/>
                <a:hlinkClick r:id="rId2"/>
              </a:rPr>
              <a:t>www.gacities.com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0FBCC2C-162D-EE48-95AA-5381F97B83F8}"/>
              </a:ext>
            </a:extLst>
          </p:cNvPr>
          <p:cNvSpPr txBox="1"/>
          <p:nvPr userDrawn="1"/>
        </p:nvSpPr>
        <p:spPr>
          <a:xfrm>
            <a:off x="8316414" y="4672584"/>
            <a:ext cx="522785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PG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sz="1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197B883A-8B3A-3444-A537-C9D357E7EB4B}" type="slidenum">
              <a:rPr lang="en-US" sz="10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0080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7335441" cy="4778513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</a:t>
            </a:r>
            <a:br>
              <a:rPr lang="en-ZA" dirty="0"/>
            </a:br>
            <a:r>
              <a:rPr lang="en-ZA" dirty="0"/>
              <a:t>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76775" y="1653594"/>
            <a:ext cx="4467225" cy="1458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500" b="1" spc="-225" dirty="0"/>
            </a:lvl1pPr>
          </a:lstStyle>
          <a:p>
            <a:pPr lvl="0" algn="r"/>
            <a:r>
              <a:rPr lang="en-ZA" dirty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6775" y="3111645"/>
            <a:ext cx="4467225" cy="825424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/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marL="200025" indent="0" algn="r">
              <a:buNone/>
              <a:defRPr sz="1350">
                <a:solidFill>
                  <a:schemeClr val="bg1"/>
                </a:solidFill>
              </a:defRPr>
            </a:lvl2pPr>
            <a:lvl3pPr marL="407194" indent="0" algn="r">
              <a:buNone/>
              <a:defRPr sz="1350">
                <a:solidFill>
                  <a:schemeClr val="bg1"/>
                </a:solidFill>
              </a:defRPr>
            </a:lvl3pPr>
            <a:lvl4pPr marL="607219" indent="0" algn="r">
              <a:buNone/>
              <a:defRPr sz="1350">
                <a:solidFill>
                  <a:schemeClr val="bg1"/>
                </a:solidFill>
              </a:defRPr>
            </a:lvl4pPr>
            <a:lvl5pPr marL="807244" indent="0" algn="r">
              <a:buNone/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en-ZA" dirty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7335441" y="3935837"/>
            <a:ext cx="1808559" cy="861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7335078" y="5102513"/>
            <a:ext cx="1484923" cy="409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5102513"/>
            <a:ext cx="7335078" cy="40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8820000" y="5102513"/>
            <a:ext cx="324000" cy="40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813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60862" y="1263557"/>
            <a:ext cx="3678593" cy="3250327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24000"/>
            <a:ext cx="4104000" cy="32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page title</a:t>
            </a:r>
            <a:endParaRPr lang="en-ZA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851" y="756000"/>
            <a:ext cx="4104000" cy="27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000" y="1133674"/>
            <a:ext cx="4104000" cy="351032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50071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850" y="756000"/>
            <a:ext cx="8504635" cy="27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6892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24000"/>
            <a:ext cx="2949028" cy="1058457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id="{48A1A904-FE62-4BE3-BAE9-0EEAE7B1E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3851" y="1419695"/>
            <a:ext cx="1488131" cy="8611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sz="135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E50A411-2E68-4F4D-B4BC-62E87C633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4000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FBF39A8-0BD5-48FD-9993-F595D4F72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91612" y="324001"/>
            <a:ext cx="5228388" cy="40717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4545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52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0" r:id="rId2"/>
    <p:sldLayoutId id="2147483648" r:id="rId3"/>
    <p:sldLayoutId id="2147483650" r:id="rId4"/>
    <p:sldLayoutId id="2147483649" r:id="rId5"/>
    <p:sldLayoutId id="2147483675" r:id="rId6"/>
    <p:sldLayoutId id="2147483676" r:id="rId7"/>
    <p:sldLayoutId id="2147483677" r:id="rId8"/>
    <p:sldLayoutId id="2147483678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0.jpg"/><Relationship Id="rId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7" Type="http://schemas.openxmlformats.org/officeDocument/2006/relationships/image" Target="../media/image143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1.jpg"/><Relationship Id="rId4" Type="http://schemas.openxmlformats.org/officeDocument/2006/relationships/image" Target="../media/image140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jpg"/><Relationship Id="rId3" Type="http://schemas.openxmlformats.org/officeDocument/2006/relationships/image" Target="../media/image197.png"/><Relationship Id="rId7" Type="http://schemas.openxmlformats.org/officeDocument/2006/relationships/image" Target="../media/image201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04.png"/><Relationship Id="rId7" Type="http://schemas.openxmlformats.org/officeDocument/2006/relationships/image" Target="../media/image208.jp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7.png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3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mailto:ceidson@gacities.com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D7167C1-FFCE-45C2-8E2F-F6A3B1C80A06}"/>
              </a:ext>
            </a:extLst>
          </p:cNvPr>
          <p:cNvSpPr txBox="1"/>
          <p:nvPr/>
        </p:nvSpPr>
        <p:spPr>
          <a:xfrm>
            <a:off x="1447800" y="1371421"/>
            <a:ext cx="58674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Community Planning Institute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Keeping Main Street Vibrant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Cindy Eidson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Georgia Municipal Association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Georgia Cities Foundation</a:t>
            </a:r>
          </a:p>
        </p:txBody>
      </p:sp>
    </p:spTree>
    <p:extLst>
      <p:ext uri="{BB962C8B-B14F-4D97-AF65-F5344CB8AC3E}">
        <p14:creationId xmlns:p14="http://schemas.microsoft.com/office/powerpoint/2010/main" val="1995053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92E0A6-A45E-4024-93B8-1F01941A8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12543"/>
            <a:ext cx="6629400" cy="371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56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A8932-5ADF-72C9-CD13-00CD67F99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567" y="383292"/>
            <a:ext cx="6162633" cy="421342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Opportunities for Food Trucks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76801D-BA07-574A-E4C3-D50E3C16A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669" y="3031198"/>
            <a:ext cx="2824162" cy="18793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2460C1-0DCE-4CE4-6724-67B4FC23F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919" y="3283662"/>
            <a:ext cx="2498456" cy="16626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BE7475-23D0-AF34-36BA-743CE23C8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67" y="3309856"/>
            <a:ext cx="2498456" cy="1662108"/>
          </a:xfrm>
          <a:prstGeom prst="rect">
            <a:avLst/>
          </a:prstGeom>
        </p:spPr>
      </p:pic>
      <p:pic>
        <p:nvPicPr>
          <p:cNvPr id="11" name="Picture 10" descr="A picture containing grass, outdoor, tree, road">
            <a:extLst>
              <a:ext uri="{FF2B5EF4-FFF2-40B4-BE49-F238E27FC236}">
                <a16:creationId xmlns:a16="http://schemas.microsoft.com/office/drawing/2014/main" id="{2C46B99C-2A65-CD8C-860E-DE670E60C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67" y="964044"/>
            <a:ext cx="2756205" cy="20671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4FE6DC-9432-2871-DAE4-0EFE66F06E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817" y="1073696"/>
            <a:ext cx="2476500" cy="1847850"/>
          </a:xfrm>
          <a:prstGeom prst="rect">
            <a:avLst/>
          </a:prstGeom>
        </p:spPr>
      </p:pic>
      <p:pic>
        <p:nvPicPr>
          <p:cNvPr id="1026" name="Picture 2" descr="Food truck - Wikipedia">
            <a:extLst>
              <a:ext uri="{FF2B5EF4-FFF2-40B4-BE49-F238E27FC236}">
                <a16:creationId xmlns:a16="http://schemas.microsoft.com/office/drawing/2014/main" id="{6164D638-9ACA-D3F5-30D4-6942E586C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547" y="209550"/>
            <a:ext cx="2568405" cy="262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819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09600-962D-6C9F-C12E-A1648E6B4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6F0C826-9F43-86AB-7B3E-176B4E83BBD0}"/>
              </a:ext>
            </a:extLst>
          </p:cNvPr>
          <p:cNvSpPr txBox="1"/>
          <p:nvPr/>
        </p:nvSpPr>
        <p:spPr>
          <a:xfrm>
            <a:off x="609600" y="72111"/>
            <a:ext cx="168046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j-lt"/>
              </a:rPr>
              <a:t>Alleyways</a:t>
            </a:r>
          </a:p>
        </p:txBody>
      </p:sp>
      <p:pic>
        <p:nvPicPr>
          <p:cNvPr id="3" name="Picture 2" descr="A side view of a sidewalk&#10;&#10;Description automatically generated">
            <a:extLst>
              <a:ext uri="{FF2B5EF4-FFF2-40B4-BE49-F238E27FC236}">
                <a16:creationId xmlns:a16="http://schemas.microsoft.com/office/drawing/2014/main" id="{B145DCFC-485D-750D-FB3E-FC1750574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13246"/>
            <a:ext cx="6252458" cy="3517008"/>
          </a:xfrm>
          <a:prstGeom prst="rect">
            <a:avLst/>
          </a:prstGeom>
        </p:spPr>
      </p:pic>
      <p:pic>
        <p:nvPicPr>
          <p:cNvPr id="9" name="Picture 8" descr="A group of people posing for a photo under a wooden structure&#10;&#10;Description automatically generated">
            <a:extLst>
              <a:ext uri="{FF2B5EF4-FFF2-40B4-BE49-F238E27FC236}">
                <a16:creationId xmlns:a16="http://schemas.microsoft.com/office/drawing/2014/main" id="{373205E0-937B-5BBD-20B9-F71749E76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04775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29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A5E647-2CCE-4F04-888A-B2DAEF48B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742950"/>
            <a:ext cx="2870106" cy="379491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56D6A5C-CE42-44C1-B63A-90718ED9D6F6}"/>
              </a:ext>
            </a:extLst>
          </p:cNvPr>
          <p:cNvSpPr txBox="1">
            <a:spLocks/>
          </p:cNvSpPr>
          <p:nvPr/>
        </p:nvSpPr>
        <p:spPr>
          <a:xfrm>
            <a:off x="381000" y="57150"/>
            <a:ext cx="3200400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Open Container</a:t>
            </a:r>
          </a:p>
        </p:txBody>
      </p:sp>
    </p:spTree>
    <p:extLst>
      <p:ext uri="{BB962C8B-B14F-4D97-AF65-F5344CB8AC3E}">
        <p14:creationId xmlns:p14="http://schemas.microsoft.com/office/powerpoint/2010/main" val="1987459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9E32B-95A9-48D3-929A-7363FDCB3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66750"/>
            <a:ext cx="5694293" cy="3810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085766C-7BF7-4907-8F8A-C4563C12ADB1}"/>
              </a:ext>
            </a:extLst>
          </p:cNvPr>
          <p:cNvSpPr txBox="1">
            <a:spLocks/>
          </p:cNvSpPr>
          <p:nvPr/>
        </p:nvSpPr>
        <p:spPr>
          <a:xfrm>
            <a:off x="457200" y="100012"/>
            <a:ext cx="3962400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Entertainment District</a:t>
            </a:r>
          </a:p>
        </p:txBody>
      </p:sp>
    </p:spTree>
    <p:extLst>
      <p:ext uri="{BB962C8B-B14F-4D97-AF65-F5344CB8AC3E}">
        <p14:creationId xmlns:p14="http://schemas.microsoft.com/office/powerpoint/2010/main" val="3063290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60078" y="1710135"/>
            <a:ext cx="1327244" cy="25834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82539" y="992220"/>
            <a:ext cx="1217627" cy="8944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23922" flipH="1">
            <a:off x="3293907" y="1724457"/>
            <a:ext cx="781930" cy="5743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699616">
            <a:off x="2488648" y="2397642"/>
            <a:ext cx="1578836" cy="124871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856778" y="128709"/>
            <a:ext cx="2344616" cy="2057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 rot="1883386">
            <a:off x="3181396" y="1784658"/>
            <a:ext cx="995637" cy="360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3"/>
              </a:lnSpc>
            </a:pPr>
            <a:r>
              <a:rPr lang="en-US" sz="2138">
                <a:solidFill>
                  <a:srgbClr val="042A0A"/>
                </a:solidFill>
                <a:latin typeface="Montserrat Classic Bold"/>
              </a:rPr>
              <a:t>DUI</a:t>
            </a:r>
          </a:p>
        </p:txBody>
      </p:sp>
      <p:sp>
        <p:nvSpPr>
          <p:cNvPr id="8" name="TextBox 8"/>
          <p:cNvSpPr txBox="1"/>
          <p:nvPr/>
        </p:nvSpPr>
        <p:spPr>
          <a:xfrm rot="517343">
            <a:off x="2526594" y="2713458"/>
            <a:ext cx="1509886" cy="43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4"/>
              </a:lnSpc>
            </a:pPr>
            <a:r>
              <a:rPr lang="en-US" sz="2595">
                <a:solidFill>
                  <a:srgbClr val="042A0A"/>
                </a:solidFill>
                <a:latin typeface="Montserrat Classic Bold"/>
              </a:rPr>
              <a:t>ABUSE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140519">
            <a:off x="4403334" y="3279550"/>
            <a:ext cx="1217627" cy="8944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656679" y="1655259"/>
            <a:ext cx="1327244" cy="25834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7306221" y="781116"/>
            <a:ext cx="1095478" cy="8664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51281">
            <a:off x="6078816" y="2360294"/>
            <a:ext cx="781930" cy="57436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98531">
            <a:off x="1809683" y="179763"/>
            <a:ext cx="1190931" cy="104504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769479">
            <a:off x="3823306" y="1819620"/>
            <a:ext cx="1552751" cy="1140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14729" flipH="1">
            <a:off x="5843317" y="3168663"/>
            <a:ext cx="1578836" cy="124871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63290" flipH="1">
            <a:off x="1879398" y="1708561"/>
            <a:ext cx="1051502" cy="77237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14729" flipH="1">
            <a:off x="3286108" y="407531"/>
            <a:ext cx="1535711" cy="121460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660012">
            <a:off x="3026659" y="3344376"/>
            <a:ext cx="1371286" cy="120330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0192">
            <a:off x="1403831" y="3006407"/>
            <a:ext cx="781930" cy="57436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40158">
            <a:off x="7877016" y="39222"/>
            <a:ext cx="1259020" cy="924808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 rot="-2535361">
            <a:off x="3777066" y="1972247"/>
            <a:ext cx="1391415" cy="521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4"/>
              </a:lnSpc>
            </a:pPr>
            <a:r>
              <a:rPr lang="en-US" sz="1496">
                <a:solidFill>
                  <a:srgbClr val="042A0A"/>
                </a:solidFill>
                <a:latin typeface="Montserrat Classic Bold"/>
              </a:rPr>
              <a:t>FAMILY </a:t>
            </a:r>
          </a:p>
          <a:p>
            <a:pPr algn="ctr">
              <a:lnSpc>
                <a:spcPts val="2094"/>
              </a:lnSpc>
            </a:pPr>
            <a:r>
              <a:rPr lang="en-US" sz="1496">
                <a:solidFill>
                  <a:srgbClr val="042A0A"/>
                </a:solidFill>
                <a:latin typeface="Montserrat Classic Bold"/>
              </a:rPr>
              <a:t>ATMOSPHERE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63500" y="1239913"/>
            <a:ext cx="1136666" cy="253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534">
                <a:solidFill>
                  <a:srgbClr val="042A0A"/>
                </a:solidFill>
                <a:latin typeface="Montserrat Classic Bold"/>
              </a:rPr>
              <a:t>ADDICTION</a:t>
            </a:r>
          </a:p>
        </p:txBody>
      </p:sp>
      <p:sp>
        <p:nvSpPr>
          <p:cNvPr id="23" name="TextBox 23"/>
          <p:cNvSpPr txBox="1"/>
          <p:nvPr/>
        </p:nvSpPr>
        <p:spPr>
          <a:xfrm rot="336108">
            <a:off x="5123047" y="758590"/>
            <a:ext cx="1814567" cy="67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285">
                <a:solidFill>
                  <a:srgbClr val="042A0A"/>
                </a:solidFill>
                <a:latin typeface="Montserrat Classic Bold"/>
              </a:rPr>
              <a:t>TAKING ADVANTAGE OF COVID-19 TO PUSH OUR OWN AGENDA</a:t>
            </a:r>
          </a:p>
        </p:txBody>
      </p:sp>
      <p:sp>
        <p:nvSpPr>
          <p:cNvPr id="24" name="TextBox 24"/>
          <p:cNvSpPr txBox="1"/>
          <p:nvPr/>
        </p:nvSpPr>
        <p:spPr>
          <a:xfrm rot="-1502289">
            <a:off x="4474641" y="3523234"/>
            <a:ext cx="1060922" cy="265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0"/>
              </a:lnSpc>
            </a:pPr>
            <a:r>
              <a:rPr lang="en-US" sz="1586">
                <a:solidFill>
                  <a:srgbClr val="042A0A"/>
                </a:solidFill>
                <a:latin typeface="Montserrat Classic Bold"/>
              </a:rPr>
              <a:t>VIOLENCE</a:t>
            </a:r>
          </a:p>
        </p:txBody>
      </p:sp>
      <p:sp>
        <p:nvSpPr>
          <p:cNvPr id="25" name="TextBox 25"/>
          <p:cNvSpPr txBox="1"/>
          <p:nvPr/>
        </p:nvSpPr>
        <p:spPr>
          <a:xfrm rot="704427">
            <a:off x="7402805" y="1002558"/>
            <a:ext cx="927556" cy="33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6"/>
              </a:lnSpc>
            </a:pPr>
            <a:r>
              <a:rPr lang="en-US" sz="2011">
                <a:solidFill>
                  <a:srgbClr val="042A0A"/>
                </a:solidFill>
                <a:latin typeface="Montserrat Classic Bold"/>
              </a:rPr>
              <a:t>CRIME</a:t>
            </a:r>
          </a:p>
        </p:txBody>
      </p:sp>
      <p:sp>
        <p:nvSpPr>
          <p:cNvPr id="26" name="TextBox 26"/>
          <p:cNvSpPr txBox="1"/>
          <p:nvPr/>
        </p:nvSpPr>
        <p:spPr>
          <a:xfrm rot="-734071">
            <a:off x="6157053" y="2474425"/>
            <a:ext cx="619514" cy="22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2"/>
              </a:lnSpc>
            </a:pPr>
            <a:r>
              <a:rPr lang="en-US" sz="1330">
                <a:solidFill>
                  <a:srgbClr val="042A0A"/>
                </a:solidFill>
                <a:latin typeface="Montserrat Classic Bold"/>
              </a:rPr>
              <a:t>LITTER</a:t>
            </a:r>
          </a:p>
        </p:txBody>
      </p:sp>
      <p:sp>
        <p:nvSpPr>
          <p:cNvPr id="27" name="TextBox 27"/>
          <p:cNvSpPr txBox="1"/>
          <p:nvPr/>
        </p:nvSpPr>
        <p:spPr>
          <a:xfrm rot="1099632">
            <a:off x="1971295" y="517666"/>
            <a:ext cx="841430" cy="299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7"/>
              </a:lnSpc>
            </a:pPr>
            <a:r>
              <a:rPr lang="en-US" sz="891">
                <a:solidFill>
                  <a:srgbClr val="042A0A"/>
                </a:solidFill>
                <a:latin typeface="Montserrat Classic Bold"/>
              </a:rPr>
              <a:t>PUBLIC</a:t>
            </a:r>
          </a:p>
          <a:p>
            <a:pPr algn="ctr">
              <a:lnSpc>
                <a:spcPts val="1247"/>
              </a:lnSpc>
            </a:pPr>
            <a:r>
              <a:rPr lang="en-US" sz="891">
                <a:solidFill>
                  <a:srgbClr val="042A0A"/>
                </a:solidFill>
                <a:latin typeface="Montserrat Classic Bold"/>
              </a:rPr>
              <a:t>DRUNKENESS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999552" y="3382036"/>
            <a:ext cx="1266367" cy="595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7"/>
              </a:lnSpc>
            </a:pPr>
            <a:r>
              <a:rPr lang="en-US" sz="1691">
                <a:solidFill>
                  <a:srgbClr val="042A0A"/>
                </a:solidFill>
                <a:latin typeface="Montserrat Classic Bold"/>
              </a:rPr>
              <a:t>PUBLIC </a:t>
            </a:r>
          </a:p>
          <a:p>
            <a:pPr algn="ctr">
              <a:lnSpc>
                <a:spcPts val="2367"/>
              </a:lnSpc>
            </a:pPr>
            <a:r>
              <a:rPr lang="en-US" sz="1691">
                <a:solidFill>
                  <a:srgbClr val="042A0A"/>
                </a:solidFill>
                <a:latin typeface="Montserrat Classic Bold"/>
              </a:rPr>
              <a:t>URINATION</a:t>
            </a:r>
          </a:p>
        </p:txBody>
      </p:sp>
      <p:sp>
        <p:nvSpPr>
          <p:cNvPr id="29" name="TextBox 29"/>
          <p:cNvSpPr txBox="1"/>
          <p:nvPr/>
        </p:nvSpPr>
        <p:spPr>
          <a:xfrm rot="573857">
            <a:off x="1853391" y="1830210"/>
            <a:ext cx="1054447" cy="44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7"/>
              </a:lnSpc>
            </a:pPr>
            <a:r>
              <a:rPr lang="en-US" sz="1319">
                <a:solidFill>
                  <a:srgbClr val="042A0A"/>
                </a:solidFill>
                <a:latin typeface="Montserrat Classic Bold"/>
              </a:rPr>
              <a:t>BOURBON</a:t>
            </a:r>
          </a:p>
          <a:p>
            <a:pPr algn="ctr">
              <a:lnSpc>
                <a:spcPts val="1847"/>
              </a:lnSpc>
            </a:pPr>
            <a:r>
              <a:rPr lang="en-US" sz="1319">
                <a:solidFill>
                  <a:srgbClr val="042A0A"/>
                </a:solidFill>
                <a:latin typeface="Montserrat Classic Bold"/>
              </a:rPr>
              <a:t>STREET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566011" y="623087"/>
            <a:ext cx="1033671" cy="621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1771">
                <a:solidFill>
                  <a:srgbClr val="042A0A"/>
                </a:solidFill>
                <a:latin typeface="Montserrat Classic Bold"/>
              </a:rPr>
              <a:t>LIFE OR </a:t>
            </a:r>
          </a:p>
          <a:p>
            <a:pPr algn="ctr">
              <a:lnSpc>
                <a:spcPts val="2480"/>
              </a:lnSpc>
            </a:pPr>
            <a:r>
              <a:rPr lang="en-US" sz="1771">
                <a:solidFill>
                  <a:srgbClr val="042A0A"/>
                </a:solidFill>
                <a:latin typeface="Montserrat Classic Bold"/>
              </a:rPr>
              <a:t>DEATH</a:t>
            </a:r>
          </a:p>
        </p:txBody>
      </p:sp>
      <p:sp>
        <p:nvSpPr>
          <p:cNvPr id="31" name="TextBox 31"/>
          <p:cNvSpPr txBox="1"/>
          <p:nvPr/>
        </p:nvSpPr>
        <p:spPr>
          <a:xfrm rot="-465685">
            <a:off x="3192349" y="3813335"/>
            <a:ext cx="1059605" cy="179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1"/>
              </a:lnSpc>
            </a:pPr>
            <a:r>
              <a:rPr lang="en-US" sz="1043" dirty="0">
                <a:solidFill>
                  <a:srgbClr val="042A0A"/>
                </a:solidFill>
                <a:latin typeface="Montserrat Classic Bold"/>
              </a:rPr>
              <a:t>UNPOLICEABLE</a:t>
            </a:r>
          </a:p>
        </p:txBody>
      </p:sp>
      <p:sp>
        <p:nvSpPr>
          <p:cNvPr id="32" name="TextBox 32"/>
          <p:cNvSpPr txBox="1"/>
          <p:nvPr/>
        </p:nvSpPr>
        <p:spPr>
          <a:xfrm rot="-322982">
            <a:off x="1522111" y="3144926"/>
            <a:ext cx="576520" cy="29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0"/>
              </a:lnSpc>
            </a:pPr>
            <a:r>
              <a:rPr lang="en-US" sz="828" dirty="0">
                <a:solidFill>
                  <a:srgbClr val="042A0A"/>
                </a:solidFill>
                <a:latin typeface="Montserrat Classic Bold"/>
              </a:rPr>
              <a:t>DO WHAT'S</a:t>
            </a:r>
          </a:p>
          <a:p>
            <a:pPr algn="ctr">
              <a:lnSpc>
                <a:spcPts val="1160"/>
              </a:lnSpc>
            </a:pPr>
            <a:r>
              <a:rPr lang="en-US" sz="828" dirty="0">
                <a:solidFill>
                  <a:srgbClr val="042A0A"/>
                </a:solidFill>
                <a:latin typeface="Montserrat Classic Bold"/>
              </a:rPr>
              <a:t>RIGHT</a:t>
            </a:r>
          </a:p>
        </p:txBody>
      </p:sp>
      <p:sp>
        <p:nvSpPr>
          <p:cNvPr id="33" name="TextBox 33"/>
          <p:cNvSpPr txBox="1"/>
          <p:nvPr/>
        </p:nvSpPr>
        <p:spPr>
          <a:xfrm rot="454186">
            <a:off x="7970349" y="218216"/>
            <a:ext cx="1075453" cy="398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5"/>
              </a:lnSpc>
            </a:pPr>
            <a:r>
              <a:rPr lang="en-US" sz="1175" dirty="0">
                <a:solidFill>
                  <a:srgbClr val="042A0A"/>
                </a:solidFill>
                <a:latin typeface="Montserrat Classic Bold"/>
              </a:rPr>
              <a:t>VOTE YOUR</a:t>
            </a:r>
          </a:p>
          <a:p>
            <a:pPr algn="ctr">
              <a:lnSpc>
                <a:spcPts val="1645"/>
              </a:lnSpc>
            </a:pPr>
            <a:r>
              <a:rPr lang="en-US" sz="1175" dirty="0">
                <a:solidFill>
                  <a:srgbClr val="042A0A"/>
                </a:solidFill>
                <a:latin typeface="Montserrat Classic Bold"/>
              </a:rPr>
              <a:t>CONVICTIONS</a:t>
            </a: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848243" flipH="1">
            <a:off x="5075820" y="2513235"/>
            <a:ext cx="980477" cy="775468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 rot="-390362">
            <a:off x="5206822" y="2727290"/>
            <a:ext cx="715984" cy="323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1"/>
              </a:lnSpc>
            </a:pPr>
            <a:r>
              <a:rPr lang="en-US" sz="944">
                <a:solidFill>
                  <a:srgbClr val="042A0A"/>
                </a:solidFill>
                <a:latin typeface="Montserrat Classic Bold"/>
              </a:rPr>
              <a:t>UNDERAGE</a:t>
            </a:r>
          </a:p>
          <a:p>
            <a:pPr algn="ctr">
              <a:lnSpc>
                <a:spcPts val="1321"/>
              </a:lnSpc>
            </a:pPr>
            <a:r>
              <a:rPr lang="en-US" sz="944">
                <a:solidFill>
                  <a:srgbClr val="042A0A"/>
                </a:solidFill>
                <a:latin typeface="Montserrat Classic Bold"/>
              </a:rPr>
              <a:t>DRINKING</a:t>
            </a:r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176077" flipH="1">
            <a:off x="2692042" y="1217123"/>
            <a:ext cx="781930" cy="574363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 rot="-1158908">
            <a:off x="2734234" y="1224063"/>
            <a:ext cx="653192" cy="472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8"/>
              </a:lnSpc>
            </a:pPr>
            <a:r>
              <a:rPr lang="en-US" sz="1363">
                <a:solidFill>
                  <a:srgbClr val="042A0A"/>
                </a:solidFill>
                <a:latin typeface="Montserrat Classic Bold"/>
              </a:rPr>
              <a:t>MORAL</a:t>
            </a:r>
          </a:p>
          <a:p>
            <a:pPr algn="ctr">
              <a:lnSpc>
                <a:spcPts val="1908"/>
              </a:lnSpc>
            </a:pPr>
            <a:r>
              <a:rPr lang="en-US" sz="1363">
                <a:solidFill>
                  <a:srgbClr val="042A0A"/>
                </a:solidFill>
                <a:latin typeface="Montserrat Classic Bold"/>
              </a:rPr>
              <a:t>ISSUE</a:t>
            </a:r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14729">
            <a:off x="137946" y="43065"/>
            <a:ext cx="1403830" cy="1110302"/>
          </a:xfrm>
          <a:prstGeom prst="rect">
            <a:avLst/>
          </a:prstGeom>
        </p:spPr>
      </p:pic>
      <p:sp>
        <p:nvSpPr>
          <p:cNvPr id="39" name="TextBox 39"/>
          <p:cNvSpPr txBox="1"/>
          <p:nvPr/>
        </p:nvSpPr>
        <p:spPr>
          <a:xfrm rot="-865101">
            <a:off x="332075" y="329371"/>
            <a:ext cx="894016" cy="47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2"/>
              </a:lnSpc>
            </a:pPr>
            <a:r>
              <a:rPr lang="en-US" sz="1330">
                <a:solidFill>
                  <a:srgbClr val="042A0A"/>
                </a:solidFill>
                <a:latin typeface="Montserrat Classic Bold"/>
              </a:rPr>
              <a:t>THE BIBLE </a:t>
            </a:r>
          </a:p>
          <a:p>
            <a:pPr algn="ctr">
              <a:lnSpc>
                <a:spcPts val="1862"/>
              </a:lnSpc>
            </a:pPr>
            <a:r>
              <a:rPr lang="en-US" sz="1330">
                <a:solidFill>
                  <a:srgbClr val="042A0A"/>
                </a:solidFill>
                <a:latin typeface="Montserrat Classic Bold"/>
              </a:rPr>
              <a:t>SAYS...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" y="1"/>
            <a:ext cx="9020908" cy="5029200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3C36C9-6492-7A1C-2179-994A3230FF07}"/>
              </a:ext>
            </a:extLst>
          </p:cNvPr>
          <p:cNvSpPr txBox="1"/>
          <p:nvPr/>
        </p:nvSpPr>
        <p:spPr>
          <a:xfrm>
            <a:off x="1079454" y="513838"/>
            <a:ext cx="3340736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20"/>
              </a:lnSpc>
            </a:pPr>
            <a:r>
              <a:rPr lang="en-US" sz="4100" dirty="0">
                <a:solidFill>
                  <a:schemeClr val="accent5">
                    <a:lumMod val="75000"/>
                  </a:schemeClr>
                </a:solidFill>
              </a:rPr>
              <a:t>Trial Results</a:t>
            </a: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D6FAC039-F284-FA3F-D73C-3C1100AD3088}"/>
              </a:ext>
            </a:extLst>
          </p:cNvPr>
          <p:cNvSpPr/>
          <p:nvPr/>
        </p:nvSpPr>
        <p:spPr>
          <a:xfrm>
            <a:off x="1676400" y="1200150"/>
            <a:ext cx="2124686" cy="0"/>
          </a:xfrm>
          <a:prstGeom prst="line">
            <a:avLst/>
          </a:prstGeom>
          <a:ln w="47625" cap="rnd">
            <a:solidFill>
              <a:srgbClr val="1B402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48BC3B-E370-1297-FF69-F2409D1E9254}"/>
              </a:ext>
            </a:extLst>
          </p:cNvPr>
          <p:cNvSpPr txBox="1"/>
          <p:nvPr/>
        </p:nvSpPr>
        <p:spPr>
          <a:xfrm>
            <a:off x="514350" y="1659163"/>
            <a:ext cx="5480873" cy="22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lnSpc>
                <a:spcPts val="3360"/>
              </a:lnSpc>
              <a:defRPr/>
            </a:pPr>
            <a:r>
              <a:rPr lang="en-US" sz="2100" b="1" dirty="0">
                <a:solidFill>
                  <a:schemeClr val="accent1"/>
                </a:solidFill>
                <a:latin typeface="Arial" panose="020B0604020202020204"/>
              </a:rPr>
              <a:t>Restaurant A </a:t>
            </a:r>
            <a:r>
              <a:rPr lang="en-US" sz="2100" dirty="0">
                <a:solidFill>
                  <a:schemeClr val="accent1"/>
                </a:solidFill>
                <a:latin typeface="Arial" panose="020B0604020202020204"/>
              </a:rPr>
              <a:t>- 23% increase over 2019</a:t>
            </a:r>
          </a:p>
          <a:p>
            <a:pPr algn="ctr" defTabSz="685800">
              <a:lnSpc>
                <a:spcPts val="3360"/>
              </a:lnSpc>
              <a:defRPr/>
            </a:pPr>
            <a:endParaRPr lang="en-US" sz="2100" dirty="0">
              <a:solidFill>
                <a:schemeClr val="accent1"/>
              </a:solidFill>
              <a:latin typeface="Arial" panose="020B0604020202020204"/>
            </a:endParaRPr>
          </a:p>
          <a:p>
            <a:pPr algn="ctr" defTabSz="685800">
              <a:lnSpc>
                <a:spcPts val="3360"/>
              </a:lnSpc>
              <a:defRPr/>
            </a:pPr>
            <a:r>
              <a:rPr lang="en-US" sz="2100" b="1" dirty="0">
                <a:solidFill>
                  <a:schemeClr val="accent1"/>
                </a:solidFill>
                <a:latin typeface="Arial" panose="020B0604020202020204"/>
              </a:rPr>
              <a:t>Restaurant B </a:t>
            </a:r>
            <a:r>
              <a:rPr lang="en-US" sz="2100" dirty="0">
                <a:solidFill>
                  <a:schemeClr val="accent1"/>
                </a:solidFill>
                <a:latin typeface="Arial" panose="020B0604020202020204"/>
              </a:rPr>
              <a:t>- 7% increase (food sales) and 26% increase (alcohol sales) over 2019</a:t>
            </a:r>
          </a:p>
          <a:p>
            <a:pPr algn="ctr" defTabSz="685800">
              <a:lnSpc>
                <a:spcPts val="3360"/>
              </a:lnSpc>
              <a:defRPr/>
            </a:pPr>
            <a:endParaRPr lang="en-US" sz="2100" dirty="0">
              <a:solidFill>
                <a:schemeClr val="accent1"/>
              </a:solidFill>
              <a:latin typeface="Arial" panose="020B0604020202020204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A723795-8084-826F-5350-E7AB1C4AC4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12666" y="571501"/>
            <a:ext cx="2590800" cy="3886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2774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59453-668E-4F9D-ACF2-73DE1B23C65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7231" y="117231"/>
            <a:ext cx="8903677" cy="4911969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4E29188-0F1F-771E-6D8B-0990A0C73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13939" y="261938"/>
            <a:ext cx="1291676" cy="1512094"/>
          </a:xfrm>
          <a:prstGeom prst="rect">
            <a:avLst/>
          </a:prstGeom>
        </p:spPr>
      </p:pic>
      <p:sp>
        <p:nvSpPr>
          <p:cNvPr id="8" name="Freeform 4">
            <a:extLst>
              <a:ext uri="{FF2B5EF4-FFF2-40B4-BE49-F238E27FC236}">
                <a16:creationId xmlns:a16="http://schemas.microsoft.com/office/drawing/2014/main" id="{9F5CEA3E-B30D-85FC-D862-04DA435280DE}"/>
              </a:ext>
            </a:extLst>
          </p:cNvPr>
          <p:cNvSpPr/>
          <p:nvPr/>
        </p:nvSpPr>
        <p:spPr>
          <a:xfrm>
            <a:off x="-2931" y="2816859"/>
            <a:ext cx="9144000" cy="2298066"/>
          </a:xfrm>
          <a:custGeom>
            <a:avLst/>
            <a:gdLst/>
            <a:ahLst/>
            <a:cxnLst/>
            <a:rect l="l" t="t" r="r" b="b"/>
            <a:pathLst>
              <a:path w="5593532" h="1210504">
                <a:moveTo>
                  <a:pt x="0" y="0"/>
                </a:moveTo>
                <a:lnTo>
                  <a:pt x="5593532" y="0"/>
                </a:lnTo>
                <a:lnTo>
                  <a:pt x="5593532" y="1210504"/>
                </a:lnTo>
                <a:lnTo>
                  <a:pt x="0" y="1210504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AA36D9D-E239-3970-2851-2A8AEBBEE962}"/>
              </a:ext>
            </a:extLst>
          </p:cNvPr>
          <p:cNvSpPr txBox="1"/>
          <p:nvPr/>
        </p:nvSpPr>
        <p:spPr>
          <a:xfrm>
            <a:off x="3181591" y="514350"/>
            <a:ext cx="3554291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20"/>
              </a:lnSpc>
            </a:pPr>
            <a:r>
              <a:rPr lang="en-US" sz="4100" dirty="0">
                <a:solidFill>
                  <a:srgbClr val="0B2B39"/>
                </a:solidFill>
                <a:latin typeface="+mj-lt"/>
              </a:rPr>
              <a:t>Public Safety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B27D5FB4-916D-4736-4BAB-7603982FCD0C}"/>
              </a:ext>
            </a:extLst>
          </p:cNvPr>
          <p:cNvSpPr txBox="1"/>
          <p:nvPr/>
        </p:nvSpPr>
        <p:spPr>
          <a:xfrm>
            <a:off x="4038600" y="1878433"/>
            <a:ext cx="2989131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250" dirty="0">
                <a:solidFill>
                  <a:srgbClr val="0B2B39"/>
                </a:solidFill>
              </a:rPr>
              <a:t>BUSTING THE MYTH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13272DBF-4573-ECB8-0DF0-2833777F4BE5}"/>
              </a:ext>
            </a:extLst>
          </p:cNvPr>
          <p:cNvSpPr txBox="1"/>
          <p:nvPr/>
        </p:nvSpPr>
        <p:spPr>
          <a:xfrm>
            <a:off x="1196635" y="2924188"/>
            <a:ext cx="6744868" cy="186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0"/>
              </a:lnSpc>
            </a:pPr>
            <a:r>
              <a:rPr lang="en-US" sz="3050" dirty="0">
                <a:solidFill>
                  <a:schemeClr val="bg1"/>
                </a:solidFill>
              </a:rPr>
              <a:t>Since we relaxed our alcohol ordinance, alcohol-related arrests have gone down from 2.25/month to 1.25/month</a:t>
            </a:r>
          </a:p>
        </p:txBody>
      </p:sp>
    </p:spTree>
    <p:extLst>
      <p:ext uri="{BB962C8B-B14F-4D97-AF65-F5344CB8AC3E}">
        <p14:creationId xmlns:p14="http://schemas.microsoft.com/office/powerpoint/2010/main" val="777056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7231" y="117231"/>
            <a:ext cx="8903677" cy="4911969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B28B8D6C-1A93-09CB-7005-EBE95B0E1A1F}"/>
              </a:ext>
            </a:extLst>
          </p:cNvPr>
          <p:cNvSpPr/>
          <p:nvPr/>
        </p:nvSpPr>
        <p:spPr>
          <a:xfrm>
            <a:off x="0" y="3630854"/>
            <a:ext cx="9144000" cy="1491215"/>
          </a:xfrm>
          <a:custGeom>
            <a:avLst/>
            <a:gdLst/>
            <a:ahLst/>
            <a:cxnLst/>
            <a:rect l="l" t="t" r="r" b="b"/>
            <a:pathLst>
              <a:path w="5593532" h="1210504">
                <a:moveTo>
                  <a:pt x="0" y="0"/>
                </a:moveTo>
                <a:lnTo>
                  <a:pt x="5593532" y="0"/>
                </a:lnTo>
                <a:lnTo>
                  <a:pt x="5593532" y="1210504"/>
                </a:lnTo>
                <a:lnTo>
                  <a:pt x="0" y="1210504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8D91DB3-E258-AC3F-F245-1581540FAC6C}"/>
              </a:ext>
            </a:extLst>
          </p:cNvPr>
          <p:cNvSpPr txBox="1"/>
          <p:nvPr/>
        </p:nvSpPr>
        <p:spPr>
          <a:xfrm>
            <a:off x="1509091" y="354512"/>
            <a:ext cx="6125818" cy="12464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700" dirty="0">
                <a:solidFill>
                  <a:schemeClr val="accent1"/>
                </a:solidFill>
                <a:latin typeface="+mj-lt"/>
              </a:rPr>
              <a:t>Open Containers</a:t>
            </a:r>
          </a:p>
          <a:p>
            <a:pPr algn="ctr"/>
            <a:r>
              <a:rPr lang="en-US" sz="2700" dirty="0">
                <a:solidFill>
                  <a:schemeClr val="accent1"/>
                </a:solidFill>
                <a:latin typeface="+mj-lt"/>
              </a:rPr>
              <a:t>=</a:t>
            </a:r>
          </a:p>
          <a:p>
            <a:pPr algn="ctr"/>
            <a:r>
              <a:rPr lang="en-US" sz="2700" dirty="0">
                <a:solidFill>
                  <a:schemeClr val="accent1"/>
                </a:solidFill>
                <a:latin typeface="+mj-lt"/>
              </a:rPr>
              <a:t>Positive Economic Impact</a:t>
            </a:r>
          </a:p>
        </p:txBody>
      </p:sp>
      <p:pic>
        <p:nvPicPr>
          <p:cNvPr id="4" name="Picture 3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29788EA8-77FA-B2F3-AF73-A47E9EE3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885950"/>
            <a:ext cx="5448149" cy="3064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0131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fireplace, building, factory, outdoor&#10;&#10;Description automatically generated">
            <a:extLst>
              <a:ext uri="{FF2B5EF4-FFF2-40B4-BE49-F238E27FC236}">
                <a16:creationId xmlns:a16="http://schemas.microsoft.com/office/drawing/2014/main" id="{37DA2C81-B111-2193-6CEC-8F20828012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BBE16D-BED7-C7E2-6077-78822CBB36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7E7B38-234B-7688-7C2B-902B3AB041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, logo, font, graphics&#10;&#10;Description automatically generated">
            <a:extLst>
              <a:ext uri="{FF2B5EF4-FFF2-40B4-BE49-F238E27FC236}">
                <a16:creationId xmlns:a16="http://schemas.microsoft.com/office/drawing/2014/main" id="{8D7FD74C-2440-2E7D-B03A-D9C868A18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874" y="-49359"/>
            <a:ext cx="5366253" cy="536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11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1A0308-270E-3E82-F3A3-3597C416B40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38200" y="666750"/>
            <a:ext cx="6805709" cy="318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9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fireplace, building, factory, outdoor&#10;&#10;Description automatically generated">
            <a:extLst>
              <a:ext uri="{FF2B5EF4-FFF2-40B4-BE49-F238E27FC236}">
                <a16:creationId xmlns:a16="http://schemas.microsoft.com/office/drawing/2014/main" id="{D84D9802-8B42-2C8B-4B79-A057B2C446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2" t="1" r="15086" b="-2"/>
          <a:stretch/>
        </p:blipFill>
        <p:spPr>
          <a:xfrm>
            <a:off x="15" y="8"/>
            <a:ext cx="6856293" cy="5147606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Picture 4" descr="A picture containing clothing, person, person, outdoor&#10;&#10;Description automatically generated">
            <a:extLst>
              <a:ext uri="{FF2B5EF4-FFF2-40B4-BE49-F238E27FC236}">
                <a16:creationId xmlns:a16="http://schemas.microsoft.com/office/drawing/2014/main" id="{4B7F15A2-36F1-1722-DAF3-2F0E7132B8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" t="1113" r="43545" b="-1111"/>
          <a:stretch/>
        </p:blipFill>
        <p:spPr>
          <a:xfrm>
            <a:off x="4342765" y="8"/>
            <a:ext cx="4801235" cy="5139738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28951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a drink into a glass&#10;&#10;Description automatically generated with medium confidence">
            <a:extLst>
              <a:ext uri="{FF2B5EF4-FFF2-40B4-BE49-F238E27FC236}">
                <a16:creationId xmlns:a16="http://schemas.microsoft.com/office/drawing/2014/main" id="{5C4AD425-C9C8-335E-2A6D-683548BF03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7" r="35738" b="-1"/>
          <a:stretch/>
        </p:blipFill>
        <p:spPr>
          <a:xfrm>
            <a:off x="134179" y="122891"/>
            <a:ext cx="2948102" cy="4897745"/>
          </a:xfrm>
          <a:prstGeom prst="rect">
            <a:avLst/>
          </a:prstGeom>
        </p:spPr>
      </p:pic>
      <p:pic>
        <p:nvPicPr>
          <p:cNvPr id="7" name="Picture 6" descr="A glass of beer on a table&#10;&#10;Description automatically generated with medium confidence">
            <a:extLst>
              <a:ext uri="{FF2B5EF4-FFF2-40B4-BE49-F238E27FC236}">
                <a16:creationId xmlns:a16="http://schemas.microsoft.com/office/drawing/2014/main" id="{9E23D3A5-BBA3-5712-F507-FAFEEAFF37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0" r="13307" b="-2"/>
          <a:stretch/>
        </p:blipFill>
        <p:spPr>
          <a:xfrm>
            <a:off x="3179145" y="122890"/>
            <a:ext cx="2805868" cy="4897746"/>
          </a:xfrm>
          <a:prstGeom prst="rect">
            <a:avLst/>
          </a:prstGeom>
        </p:spPr>
      </p:pic>
      <p:pic>
        <p:nvPicPr>
          <p:cNvPr id="5" name="Picture 4" descr="A person pouring a drink into a glass&#10;&#10;Description automatically generated with medium confidence">
            <a:extLst>
              <a:ext uri="{FF2B5EF4-FFF2-40B4-BE49-F238E27FC236}">
                <a16:creationId xmlns:a16="http://schemas.microsoft.com/office/drawing/2014/main" id="{E3CD24DC-0E4A-87B8-F26D-F19054DA0E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9" r="10373" b="-2"/>
          <a:stretch/>
        </p:blipFill>
        <p:spPr>
          <a:xfrm>
            <a:off x="6098074" y="122890"/>
            <a:ext cx="2929137" cy="48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64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art, graphics, illustration&#10;&#10;Description automatically generated">
            <a:extLst>
              <a:ext uri="{FF2B5EF4-FFF2-40B4-BE49-F238E27FC236}">
                <a16:creationId xmlns:a16="http://schemas.microsoft.com/office/drawing/2014/main" id="{A5703AD0-C30B-64BE-FE54-7C8AAC8B1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" y="173547"/>
            <a:ext cx="3676436" cy="4759140"/>
          </a:xfrm>
          <a:prstGeom prst="rect">
            <a:avLst/>
          </a:prstGeom>
        </p:spPr>
      </p:pic>
      <p:pic>
        <p:nvPicPr>
          <p:cNvPr id="7" name="Picture 6" descr="A group of people standing on a sidewalk&#10;&#10;Description automatically generated with medium confidence">
            <a:extLst>
              <a:ext uri="{FF2B5EF4-FFF2-40B4-BE49-F238E27FC236}">
                <a16:creationId xmlns:a16="http://schemas.microsoft.com/office/drawing/2014/main" id="{E921C4F1-4152-2C7A-B895-01047EA44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517" y="171140"/>
            <a:ext cx="3980852" cy="479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92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ink, magenta, ribbon, wedding favors&#10;&#10;Description automatically generated">
            <a:extLst>
              <a:ext uri="{FF2B5EF4-FFF2-40B4-BE49-F238E27FC236}">
                <a16:creationId xmlns:a16="http://schemas.microsoft.com/office/drawing/2014/main" id="{E233CF92-F2FC-2A12-5299-74AD11FDCB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6" r="34572" b="1"/>
          <a:stretch/>
        </p:blipFill>
        <p:spPr>
          <a:xfrm>
            <a:off x="5845890" y="2629584"/>
            <a:ext cx="3298111" cy="2513916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7" name="Picture 6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97E21D98-EEFB-2D2F-01C7-642AE208FA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5" t="7183" r="5416" b="13196"/>
          <a:stretch/>
        </p:blipFill>
        <p:spPr>
          <a:xfrm>
            <a:off x="15" y="8"/>
            <a:ext cx="6866005" cy="5147606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Picture 2" descr="A group of people walking on a crosswalk&#10;&#10;Description automatically generated with medium confidence">
            <a:extLst>
              <a:ext uri="{FF2B5EF4-FFF2-40B4-BE49-F238E27FC236}">
                <a16:creationId xmlns:a16="http://schemas.microsoft.com/office/drawing/2014/main" id="{0F3AFFA8-70B9-0D6A-4DDA-69D4B5F789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5" r="3" b="14863"/>
          <a:stretch/>
        </p:blipFill>
        <p:spPr>
          <a:xfrm>
            <a:off x="4626142" y="7"/>
            <a:ext cx="4517858" cy="2509796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6436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building, text, castle&#10;&#10;Description automatically generated">
            <a:extLst>
              <a:ext uri="{FF2B5EF4-FFF2-40B4-BE49-F238E27FC236}">
                <a16:creationId xmlns:a16="http://schemas.microsoft.com/office/drawing/2014/main" id="{39D0248A-7542-5E44-61CD-B3B0213EB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176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clothing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4C3D8900-6CD3-8CA1-240D-30A5D532C3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3" r="1" b="6700"/>
          <a:stretch/>
        </p:blipFill>
        <p:spPr>
          <a:xfrm>
            <a:off x="147638" y="130139"/>
            <a:ext cx="8848725" cy="488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23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othing, person, human face, outdoor&#10;&#10;Description automatically generated">
            <a:extLst>
              <a:ext uri="{FF2B5EF4-FFF2-40B4-BE49-F238E27FC236}">
                <a16:creationId xmlns:a16="http://schemas.microsoft.com/office/drawing/2014/main" id="{975FCC9F-F38A-4101-B585-2936D26081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5" t="166" r="10575" b="-170"/>
          <a:stretch/>
        </p:blipFill>
        <p:spPr>
          <a:xfrm>
            <a:off x="16" y="8"/>
            <a:ext cx="3002264" cy="2541662"/>
          </a:xfrm>
          <a:prstGeom prst="rect">
            <a:avLst/>
          </a:prstGeom>
        </p:spPr>
      </p:pic>
      <p:pic>
        <p:nvPicPr>
          <p:cNvPr id="11" name="Picture 10" descr="A group of people walking down a street with balloons&#10;&#10;Description automatically generated with low confidence">
            <a:extLst>
              <a:ext uri="{FF2B5EF4-FFF2-40B4-BE49-F238E27FC236}">
                <a16:creationId xmlns:a16="http://schemas.microsoft.com/office/drawing/2014/main" id="{3632209D-A712-2DB7-1194-24A4222180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r="12376" b="-3"/>
          <a:stretch/>
        </p:blipFill>
        <p:spPr>
          <a:xfrm>
            <a:off x="3070860" y="7"/>
            <a:ext cx="3010535" cy="2537453"/>
          </a:xfrm>
          <a:prstGeom prst="rect">
            <a:avLst/>
          </a:prstGeom>
        </p:spPr>
      </p:pic>
      <p:pic>
        <p:nvPicPr>
          <p:cNvPr id="13" name="Picture 1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EBB6FE1-E574-8F28-895C-FA4EB763A4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2" r="8828" b="-3"/>
          <a:stretch/>
        </p:blipFill>
        <p:spPr>
          <a:xfrm>
            <a:off x="6141721" y="7"/>
            <a:ext cx="3002279" cy="2537453"/>
          </a:xfrm>
          <a:prstGeom prst="rect">
            <a:avLst/>
          </a:prstGeom>
        </p:spPr>
      </p:pic>
      <p:pic>
        <p:nvPicPr>
          <p:cNvPr id="9" name="Picture 8" descr="A group of people walking on a sidewalk&#10;&#10;Description automatically generated with medium confidence">
            <a:extLst>
              <a:ext uri="{FF2B5EF4-FFF2-40B4-BE49-F238E27FC236}">
                <a16:creationId xmlns:a16="http://schemas.microsoft.com/office/drawing/2014/main" id="{A01A8033-9135-0E20-30EF-200EFA24E1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 r="18755" b="-4"/>
          <a:stretch/>
        </p:blipFill>
        <p:spPr>
          <a:xfrm>
            <a:off x="16" y="2601827"/>
            <a:ext cx="3002264" cy="2541670"/>
          </a:xfrm>
          <a:prstGeom prst="rect">
            <a:avLst/>
          </a:prstGeom>
        </p:spPr>
      </p:pic>
      <p:pic>
        <p:nvPicPr>
          <p:cNvPr id="5" name="Picture 4" descr="A picture containing clothing, person, outdoor, human face&#10;&#10;Description automatically generated">
            <a:extLst>
              <a:ext uri="{FF2B5EF4-FFF2-40B4-BE49-F238E27FC236}">
                <a16:creationId xmlns:a16="http://schemas.microsoft.com/office/drawing/2014/main" id="{A6342183-8EAC-AFA7-CDF4-5F8CFCFEFD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6" r="-4" b="-4"/>
          <a:stretch/>
        </p:blipFill>
        <p:spPr>
          <a:xfrm>
            <a:off x="3070860" y="2601827"/>
            <a:ext cx="3010535" cy="2537460"/>
          </a:xfrm>
          <a:prstGeom prst="rect">
            <a:avLst/>
          </a:prstGeom>
        </p:spPr>
      </p:pic>
      <p:pic>
        <p:nvPicPr>
          <p:cNvPr id="3" name="Picture 2" descr="A group of kids in clothing&#10;&#10;Description automatically generated with low confidence">
            <a:extLst>
              <a:ext uri="{FF2B5EF4-FFF2-40B4-BE49-F238E27FC236}">
                <a16:creationId xmlns:a16="http://schemas.microsoft.com/office/drawing/2014/main" id="{F8ABDFBE-B77C-A221-1286-1BC99F1249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9" r="11299" b="-4"/>
          <a:stretch/>
        </p:blipFill>
        <p:spPr>
          <a:xfrm>
            <a:off x="6149974" y="2601827"/>
            <a:ext cx="2994026" cy="254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11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othing, human face, smile&#10;&#10;Description automatically generated">
            <a:extLst>
              <a:ext uri="{FF2B5EF4-FFF2-40B4-BE49-F238E27FC236}">
                <a16:creationId xmlns:a16="http://schemas.microsoft.com/office/drawing/2014/main" id="{A2308E4C-EA01-4DF7-6B5A-1891E17AE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" y="0"/>
            <a:ext cx="91291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335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owl of soup with chopsticks&#10;&#10;Description automatically generated">
            <a:extLst>
              <a:ext uri="{FF2B5EF4-FFF2-40B4-BE49-F238E27FC236}">
                <a16:creationId xmlns:a16="http://schemas.microsoft.com/office/drawing/2014/main" id="{092D07A6-AE30-B98D-5A53-DE3BE62548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8" r="-2" b="5759"/>
          <a:stretch/>
        </p:blipFill>
        <p:spPr>
          <a:xfrm>
            <a:off x="241300" y="241300"/>
            <a:ext cx="4256171" cy="2273132"/>
          </a:xfrm>
          <a:prstGeom prst="rect">
            <a:avLst/>
          </a:prstGeom>
        </p:spPr>
      </p:pic>
      <p:pic>
        <p:nvPicPr>
          <p:cNvPr id="7" name="Picture 6" descr="A picture containing outdoor, clothing, hula, person&#10;&#10;Description automatically generated">
            <a:extLst>
              <a:ext uri="{FF2B5EF4-FFF2-40B4-BE49-F238E27FC236}">
                <a16:creationId xmlns:a16="http://schemas.microsoft.com/office/drawing/2014/main" id="{FAC8CC9F-79B8-F7C0-F5D3-5037748673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6" r="17046" b="1"/>
          <a:stretch/>
        </p:blipFill>
        <p:spPr>
          <a:xfrm>
            <a:off x="241302" y="2643217"/>
            <a:ext cx="2007434" cy="2082388"/>
          </a:xfrm>
          <a:prstGeom prst="rect">
            <a:avLst/>
          </a:prstGeom>
        </p:spPr>
      </p:pic>
      <p:pic>
        <p:nvPicPr>
          <p:cNvPr id="5" name="Picture 4" descr="A picture containing outdoor, clothing, person, grass&#10;&#10;Description automatically generated">
            <a:extLst>
              <a:ext uri="{FF2B5EF4-FFF2-40B4-BE49-F238E27FC236}">
                <a16:creationId xmlns:a16="http://schemas.microsoft.com/office/drawing/2014/main" id="{BC125C2D-E848-CDBC-BFF1-F4AB460B76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9" r="20384" b="-3"/>
          <a:stretch/>
        </p:blipFill>
        <p:spPr>
          <a:xfrm>
            <a:off x="2369665" y="2636142"/>
            <a:ext cx="2127807" cy="2089463"/>
          </a:xfrm>
          <a:prstGeom prst="rect">
            <a:avLst/>
          </a:prstGeom>
        </p:spPr>
      </p:pic>
      <p:pic>
        <p:nvPicPr>
          <p:cNvPr id="3" name="Picture 2" descr="A person playing guitar and singing&#10;&#10;Description automatically generated with low confidence">
            <a:extLst>
              <a:ext uri="{FF2B5EF4-FFF2-40B4-BE49-F238E27FC236}">
                <a16:creationId xmlns:a16="http://schemas.microsoft.com/office/drawing/2014/main" id="{5C75DDFB-471E-C30C-3D67-DE2B72DEB7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2" r="27215" b="2"/>
          <a:stretch/>
        </p:blipFill>
        <p:spPr>
          <a:xfrm>
            <a:off x="4646530" y="241300"/>
            <a:ext cx="4256169" cy="448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04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17" y="0"/>
            <a:ext cx="7678182" cy="51053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56635" y="110359"/>
            <a:ext cx="1284890" cy="662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336292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C8B53-FE69-86AC-6D1D-82055C3E4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14B87B-E850-7AC6-4F3B-7B2D6A8CB5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24"/>
          <a:stretch/>
        </p:blipFill>
        <p:spPr>
          <a:xfrm>
            <a:off x="-457200" y="0"/>
            <a:ext cx="98917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4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10457" y="341678"/>
            <a:ext cx="3026229" cy="403679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Add Creative Signage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02B090-34C0-91C1-9A0D-6D00054C4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959" y="841587"/>
            <a:ext cx="2088780" cy="16672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DCF6FC-B82E-944A-ADB0-BFD9C0A35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017" y="500806"/>
            <a:ext cx="2885966" cy="19292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57FF2E-F708-DB15-322F-2A84DA820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938" y="3336740"/>
            <a:ext cx="2502363" cy="16302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6D1F53-EAE7-852D-A734-52A59B05E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699" y="2712358"/>
            <a:ext cx="1700931" cy="22557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8F1A53-6AA6-8736-7F5D-3478589DCB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2826" y="2713488"/>
            <a:ext cx="1693387" cy="22534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2153FD-A259-8F2D-69B5-3C85B1FDD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1305" y="696462"/>
            <a:ext cx="2638425" cy="1733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D85B5D-4012-8147-C9C8-C7D1A1457F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3409" y="2650310"/>
            <a:ext cx="2885966" cy="237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92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000" dirty="0"/>
              <a:t>											</a:t>
            </a:r>
            <a:br>
              <a:rPr lang="en-US" sz="3000" dirty="0"/>
            </a:br>
            <a:r>
              <a:rPr lang="en-US" sz="3000" dirty="0"/>
              <a:t>		</a:t>
            </a:r>
            <a:r>
              <a:rPr lang="en-US" sz="3000" dirty="0">
                <a:solidFill>
                  <a:schemeClr val="tx2"/>
                </a:solidFill>
              </a:rPr>
              <a:t>				</a:t>
            </a:r>
            <a:r>
              <a:rPr lang="en-US" sz="3000" dirty="0">
                <a:solidFill>
                  <a:schemeClr val="tx2"/>
                </a:solidFill>
                <a:latin typeface="+mj-lt"/>
              </a:rPr>
              <a:t>Hapeville 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County: Fulton	  Population: 6,373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257550"/>
            <a:ext cx="5334000" cy="162510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127" y="2419350"/>
            <a:ext cx="3353498" cy="17406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133350"/>
            <a:ext cx="3174275" cy="211724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6" y="819150"/>
            <a:ext cx="5108928" cy="186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46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28" y="376707"/>
            <a:ext cx="3454634" cy="4606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962" y="133562"/>
            <a:ext cx="1257430" cy="8379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1962150"/>
            <a:ext cx="4888836" cy="29969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64794" y="971550"/>
            <a:ext cx="4888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Thomasville Center for the Arts</a:t>
            </a:r>
            <a:br>
              <a:rPr lang="en-US" sz="2400" b="1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Thomasville, GA (pop. 18,700)</a:t>
            </a:r>
          </a:p>
        </p:txBody>
      </p:sp>
    </p:spTree>
    <p:extLst>
      <p:ext uri="{BB962C8B-B14F-4D97-AF65-F5344CB8AC3E}">
        <p14:creationId xmlns:p14="http://schemas.microsoft.com/office/powerpoint/2010/main" val="26474313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illeryMur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68" y="2419350"/>
            <a:ext cx="2434827" cy="2434827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mage result for thomasville flau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94" y="1115560"/>
            <a:ext cx="5184677" cy="2912380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thomasvillearts.org/wp-content/uploads/2014/09/DSC_012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9559"/>
            <a:ext cx="3237764" cy="21434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025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F0323-B171-4EB1-60E9-4599EE277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6" name="Content Placeholder 5" descr="A picture containing outdoor&#10;&#10;Description automatically generated">
            <a:extLst>
              <a:ext uri="{FF2B5EF4-FFF2-40B4-BE49-F238E27FC236}">
                <a16:creationId xmlns:a16="http://schemas.microsoft.com/office/drawing/2014/main" id="{3C67006B-26A4-90AA-7BBB-3DAE03F54A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200150"/>
            <a:ext cx="152400" cy="228600"/>
          </a:xfrm>
        </p:spPr>
      </p:pic>
      <p:pic>
        <p:nvPicPr>
          <p:cNvPr id="8" name="Content Placeholder 7" descr="A picture containing outdoor&#10;&#10;Description automatically generated">
            <a:extLst>
              <a:ext uri="{FF2B5EF4-FFF2-40B4-BE49-F238E27FC236}">
                <a16:creationId xmlns:a16="http://schemas.microsoft.com/office/drawing/2014/main" id="{A7826B57-C54D-E0A1-84A1-C776BBBBDC64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428750"/>
            <a:ext cx="2095500" cy="3143250"/>
          </a:xfrm>
        </p:spPr>
      </p:pic>
      <p:pic>
        <p:nvPicPr>
          <p:cNvPr id="10" name="Picture 9" descr="A picture containing outdoor&#10;&#10;Description automatically generated">
            <a:extLst>
              <a:ext uri="{FF2B5EF4-FFF2-40B4-BE49-F238E27FC236}">
                <a16:creationId xmlns:a16="http://schemas.microsoft.com/office/drawing/2014/main" id="{F9DDC91B-8F21-20D4-469C-D65A2B4DCB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pic>
        <p:nvPicPr>
          <p:cNvPr id="12" name="Picture 11" descr="A picture containing person&#10;&#10;Description automatically generated">
            <a:extLst>
              <a:ext uri="{FF2B5EF4-FFF2-40B4-BE49-F238E27FC236}">
                <a16:creationId xmlns:a16="http://schemas.microsoft.com/office/drawing/2014/main" id="{5CF418CA-5372-A399-A19B-E6F002FF6D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40"/>
          <a:stretch/>
        </p:blipFill>
        <p:spPr>
          <a:xfrm>
            <a:off x="-16669" y="0"/>
            <a:ext cx="62616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80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33350"/>
            <a:ext cx="6245252" cy="316024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2289458"/>
            <a:ext cx="4182491" cy="253305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809750"/>
            <a:ext cx="2735317" cy="205148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795072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52" y="216080"/>
            <a:ext cx="4538045" cy="301614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467" y="133350"/>
            <a:ext cx="3962400" cy="39624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070600"/>
            <a:ext cx="3308787" cy="186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62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C8B53-FE69-86AC-6D1D-82055C3E4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59453-668E-4F9D-ACF2-73DE1B23C65E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14B87B-E850-7AC6-4F3B-7B2D6A8CB5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81"/>
          <a:stretch/>
        </p:blipFill>
        <p:spPr>
          <a:xfrm>
            <a:off x="0" y="0"/>
            <a:ext cx="9473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196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39A7CD-ADE7-496D-8924-BC252DC04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71488"/>
            <a:ext cx="5562600" cy="14740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FB4FDC-E304-4DC3-AA60-24D631A3B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885950"/>
            <a:ext cx="6781800" cy="27959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B19836C9-3348-4616-B0A4-050B0A70BB4E}"/>
              </a:ext>
            </a:extLst>
          </p:cNvPr>
          <p:cNvSpPr txBox="1">
            <a:spLocks/>
          </p:cNvSpPr>
          <p:nvPr/>
        </p:nvSpPr>
        <p:spPr>
          <a:xfrm>
            <a:off x="381000" y="57150"/>
            <a:ext cx="3200400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Park Space</a:t>
            </a:r>
          </a:p>
        </p:txBody>
      </p:sp>
    </p:spTree>
    <p:extLst>
      <p:ext uri="{BB962C8B-B14F-4D97-AF65-F5344CB8AC3E}">
        <p14:creationId xmlns:p14="http://schemas.microsoft.com/office/powerpoint/2010/main" val="3700705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45B80-BD9A-777C-22EB-F4F3131A0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80C4AFC7-970C-8DBE-D983-609C80E780FB}"/>
              </a:ext>
            </a:extLst>
          </p:cNvPr>
          <p:cNvSpPr txBox="1">
            <a:spLocks/>
          </p:cNvSpPr>
          <p:nvPr/>
        </p:nvSpPr>
        <p:spPr>
          <a:xfrm>
            <a:off x="357187" y="14287"/>
            <a:ext cx="3200400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kern="0" dirty="0">
                <a:solidFill>
                  <a:schemeClr val="tx2"/>
                </a:solidFill>
              </a:rPr>
              <a:t>Park Space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A44D0E-E3D0-918A-E43A-E08B49D13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2419350"/>
            <a:ext cx="2800350" cy="2514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82E251-542C-9574-7B45-C3CE0CFA0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4" y="361950"/>
            <a:ext cx="5514973" cy="2700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6AD966-4E13-D1BA-B356-AA6B19F98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323" y="3164682"/>
            <a:ext cx="2220515" cy="19130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7A939E-7E06-D255-27FF-60B1817D8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7419" y="133350"/>
            <a:ext cx="2800350" cy="2095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0372A2-E05E-F509-1AD3-64D79C03B6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50" y="3164682"/>
            <a:ext cx="2952750" cy="183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79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FCF1BB-6344-4E5B-BDB9-BA3AB717D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90550"/>
            <a:ext cx="5943600" cy="3962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05E6A9-2547-4527-8DE6-6681C6DF707F}"/>
              </a:ext>
            </a:extLst>
          </p:cNvPr>
          <p:cNvSpPr txBox="1"/>
          <p:nvPr/>
        </p:nvSpPr>
        <p:spPr>
          <a:xfrm>
            <a:off x="1828800" y="74295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E-Commerce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</a:rPr>
              <a:t>(Downtown Storefront and Website)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5532FE-39D7-4EA5-876F-3F78EDDB14F4}"/>
              </a:ext>
            </a:extLst>
          </p:cNvPr>
          <p:cNvSpPr txBox="1"/>
          <p:nvPr/>
        </p:nvSpPr>
        <p:spPr>
          <a:xfrm>
            <a:off x="609600" y="8978"/>
            <a:ext cx="4267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j-lt"/>
              </a:rPr>
              <a:t>Bricks and Clicks – Newnan</a:t>
            </a:r>
          </a:p>
        </p:txBody>
      </p:sp>
    </p:spTree>
    <p:extLst>
      <p:ext uri="{BB962C8B-B14F-4D97-AF65-F5344CB8AC3E}">
        <p14:creationId xmlns:p14="http://schemas.microsoft.com/office/powerpoint/2010/main" val="30714596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2BD392-04D9-2A0B-2E29-E1F86557B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644" y="546829"/>
            <a:ext cx="3076575" cy="19350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9E2D1B-F1D3-59FA-61ED-4705AF860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644" y="2628243"/>
            <a:ext cx="3090418" cy="20565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CA0FC3-B1FE-B1EB-3D38-A807EE1E8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" y="596179"/>
            <a:ext cx="2709418" cy="2032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9CA5A4-7A7B-8F90-56B8-CCF407A9DA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0380" y="2724150"/>
            <a:ext cx="2581275" cy="19606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5EC0F5-F3B2-B637-0C71-1513F8BB6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2415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5D98AE-3F96-1DC1-78A2-5FF61EA46C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2342" y="619991"/>
            <a:ext cx="2005458" cy="200545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327A3911-982E-42FC-1290-E9A6B84CCC25}"/>
              </a:ext>
            </a:extLst>
          </p:cNvPr>
          <p:cNvSpPr txBox="1">
            <a:spLocks/>
          </p:cNvSpPr>
          <p:nvPr/>
        </p:nvSpPr>
        <p:spPr>
          <a:xfrm>
            <a:off x="381000" y="57150"/>
            <a:ext cx="3200400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Amphitheaters</a:t>
            </a:r>
          </a:p>
        </p:txBody>
      </p:sp>
    </p:spTree>
    <p:extLst>
      <p:ext uri="{BB962C8B-B14F-4D97-AF65-F5344CB8AC3E}">
        <p14:creationId xmlns:p14="http://schemas.microsoft.com/office/powerpoint/2010/main" val="4309504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34D92-2BE0-1CD3-0D93-D80F6EA900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286" y="223272"/>
            <a:ext cx="4853214" cy="419100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Arial"/>
                <a:cs typeface="Arial"/>
              </a:rPr>
              <a:t>Add Hammocks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DFCEFF-0146-722A-DAAE-8AF4E70B93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1799" y="701075"/>
            <a:ext cx="5242995" cy="1470568"/>
          </a:xfrm>
        </p:spPr>
        <p:txBody>
          <a:bodyPr lIns="91440" tIns="45720" rIns="91440" bIns="45720" anchor="t"/>
          <a:lstStyle/>
          <a:p>
            <a:r>
              <a:rPr lang="en-US" sz="1200" dirty="0">
                <a:latin typeface="Arial"/>
                <a:cs typeface="Arial"/>
              </a:rPr>
              <a:t>A hammock park is typically attractive to young people and families.</a:t>
            </a:r>
          </a:p>
          <a:p>
            <a:r>
              <a:rPr lang="en-US" sz="1200" dirty="0">
                <a:latin typeface="Arial"/>
                <a:cs typeface="Arial"/>
              </a:rPr>
              <a:t>Provide shade sails to soften area and make it more enjoyable for people.</a:t>
            </a:r>
            <a:endParaRPr lang="en-US" sz="1200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3E2EF63-8033-D218-D2F8-5B51617EF5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46" r="224" b="224"/>
          <a:stretch/>
        </p:blipFill>
        <p:spPr>
          <a:xfrm>
            <a:off x="5856973" y="114110"/>
            <a:ext cx="3069372" cy="2654022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3F94BFA0-E3AD-C296-7C33-33ADFF075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513" y="2951753"/>
            <a:ext cx="2678292" cy="2008719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DA6E8357-F3A7-DD63-2133-04F886CFB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195" y="1630068"/>
            <a:ext cx="5087042" cy="287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783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127BD4-D452-460B-8843-00BFF6DA0A29}"/>
              </a:ext>
            </a:extLst>
          </p:cNvPr>
          <p:cNvSpPr txBox="1"/>
          <p:nvPr/>
        </p:nvSpPr>
        <p:spPr>
          <a:xfrm>
            <a:off x="295275" y="2003178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0974" indent="-170974"/>
            <a:r>
              <a:rPr lang="en-US" sz="1200" dirty="0"/>
              <a:t>Trail systems connect communities and help create a sense of place.  The multi-use trail is making your community</a:t>
            </a:r>
          </a:p>
          <a:p>
            <a:pPr marL="170974" indent="-170974"/>
            <a:r>
              <a:rPr lang="en-US" sz="1200" dirty="0"/>
              <a:t>accessible for both locals and visitors alike and will make the community more marketable for tourism and other forms</a:t>
            </a:r>
          </a:p>
          <a:p>
            <a:pPr marL="170974" indent="-170974"/>
            <a:r>
              <a:rPr lang="en-US" sz="1200" dirty="0"/>
              <a:t>of economic development and will recruit workforce. In short it will be </a:t>
            </a:r>
            <a:r>
              <a:rPr lang="en-US" sz="1200" b="1" dirty="0"/>
              <a:t>transformative</a:t>
            </a:r>
            <a:r>
              <a:rPr lang="en-US" sz="12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B3FA33-B782-4609-9BB9-23876765B0C0}"/>
              </a:ext>
            </a:extLst>
          </p:cNvPr>
          <p:cNvSpPr txBox="1"/>
          <p:nvPr/>
        </p:nvSpPr>
        <p:spPr>
          <a:xfrm>
            <a:off x="304800" y="2649509"/>
            <a:ext cx="76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Start small and promote the </a:t>
            </a:r>
            <a:r>
              <a:rPr lang="en-US" sz="1200" b="1" dirty="0"/>
              <a:t>model mile </a:t>
            </a:r>
            <a:r>
              <a:rPr lang="en-US" sz="1200" dirty="0"/>
              <a:t>(the most eye-catching mile that connects nodes or touches several) to the other nodes: schools, parks, hospitals, neighborhoods, colleges, natural and historical sites.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B80BA6-68F1-4414-9A7A-45195FE9F09B}"/>
              </a:ext>
            </a:extLst>
          </p:cNvPr>
          <p:cNvSpPr txBox="1"/>
          <p:nvPr/>
        </p:nvSpPr>
        <p:spPr>
          <a:xfrm>
            <a:off x="0" y="3181350"/>
            <a:ext cx="90035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-170021"/>
            <a:r>
              <a:rPr lang="en-US" sz="1200" dirty="0"/>
              <a:t>Consider a field trip to Columbus, Carrollton, Proctor Creek, Arabia Mountain, Conyers, St. Simons, Lagrange to see</a:t>
            </a:r>
          </a:p>
          <a:p>
            <a:pPr lvl="1" indent="-170021"/>
            <a:r>
              <a:rPr lang="en-US" sz="1200" dirty="0"/>
              <a:t>how those systems, also designed and built by Kaizen Collaborative, PATH Foundation and Nature Bridges, are</a:t>
            </a:r>
          </a:p>
          <a:p>
            <a:pPr lvl="1" indent="-170021"/>
            <a:r>
              <a:rPr lang="en-US" sz="1200" dirty="0"/>
              <a:t>thriving. </a:t>
            </a:r>
          </a:p>
          <a:p>
            <a:pPr lvl="1" indent="-170021"/>
            <a:endParaRPr lang="en-US" sz="1200" dirty="0"/>
          </a:p>
          <a:p>
            <a:pPr lvl="1" indent="-170021"/>
            <a:r>
              <a:rPr lang="en-US" sz="1200" dirty="0"/>
              <a:t>West of Atlanta, the Silver Comet Trail plans to double its 61 miles. This is expected to bring more</a:t>
            </a:r>
          </a:p>
          <a:p>
            <a:pPr lvl="1" indent="-170021"/>
            <a:r>
              <a:rPr lang="en-US" sz="1200" dirty="0"/>
              <a:t>than 500,000 new tourist visits and $30 million in new spending to the area.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5EA271-C767-49C9-A516-0E325CA9F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71" y="537782"/>
            <a:ext cx="1383026" cy="13830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3B71F8-3009-448B-9969-77030CC03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165" y="537782"/>
            <a:ext cx="1420491" cy="14265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4C5858-E635-4C3E-AB36-E843D554B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634" y="587484"/>
            <a:ext cx="1319770" cy="13197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6AE985-ADA1-4824-A1D7-7BA4C3EA6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435" y="573225"/>
            <a:ext cx="1377794" cy="1278910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A45576D4-AE94-47F8-8A5C-63A18635460B}"/>
              </a:ext>
            </a:extLst>
          </p:cNvPr>
          <p:cNvSpPr txBox="1">
            <a:spLocks/>
          </p:cNvSpPr>
          <p:nvPr/>
        </p:nvSpPr>
        <p:spPr>
          <a:xfrm>
            <a:off x="457200" y="100012"/>
            <a:ext cx="3962400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Trails </a:t>
            </a:r>
          </a:p>
        </p:txBody>
      </p:sp>
    </p:spTree>
    <p:extLst>
      <p:ext uri="{BB962C8B-B14F-4D97-AF65-F5344CB8AC3E}">
        <p14:creationId xmlns:p14="http://schemas.microsoft.com/office/powerpoint/2010/main" val="37721532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67C04F75-1148-41CA-8D25-B8BDFF40F5B8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4277165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Connecting Trails to Town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6DFBBE-4446-44BB-882E-5AB33AB96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356" y="481012"/>
            <a:ext cx="2577822" cy="4148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B10C56-9797-48D6-ADD4-2E7856DB1B07}"/>
              </a:ext>
            </a:extLst>
          </p:cNvPr>
          <p:cNvSpPr txBox="1"/>
          <p:nvPr/>
        </p:nvSpPr>
        <p:spPr>
          <a:xfrm>
            <a:off x="609600" y="819150"/>
            <a:ext cx="427716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0974" indent="-170974"/>
            <a:r>
              <a:rPr lang="en-US" sz="1200" dirty="0"/>
              <a:t>Connect the trail to town! It’s the cash registers in town</a:t>
            </a:r>
          </a:p>
          <a:p>
            <a:pPr marL="170974" indent="-170974"/>
            <a:r>
              <a:rPr lang="en-US" sz="1200" dirty="0"/>
              <a:t>that allow trails to drive an economic impact with</a:t>
            </a:r>
          </a:p>
          <a:p>
            <a:pPr marL="170974" indent="-170974"/>
            <a:r>
              <a:rPr lang="en-US" sz="1200" dirty="0"/>
              <a:t>lodging/dining.</a:t>
            </a:r>
          </a:p>
          <a:p>
            <a:pPr marL="170974" indent="-170974"/>
            <a:endParaRPr lang="en-US" sz="1200" dirty="0"/>
          </a:p>
          <a:p>
            <a:pPr marL="170974" indent="-170974"/>
            <a:r>
              <a:rPr lang="en-US" sz="1200" dirty="0"/>
              <a:t>Trails will offer connectivity across town, but make sure as </a:t>
            </a:r>
          </a:p>
          <a:p>
            <a:pPr marL="170974" indent="-170974"/>
            <a:r>
              <a:rPr lang="en-US" sz="1200" dirty="0"/>
              <a:t>a local trail explorer that it touches the places you need to</a:t>
            </a:r>
          </a:p>
          <a:p>
            <a:pPr marL="170974" indent="-170974"/>
            <a:r>
              <a:rPr lang="en-US" sz="1200" dirty="0"/>
              <a:t>go: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200" dirty="0"/>
              <a:t>neighborhoods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200" dirty="0"/>
              <a:t>schools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200" dirty="0"/>
              <a:t>parks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200" dirty="0"/>
              <a:t>shops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200" dirty="0"/>
              <a:t>attractions and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200" dirty="0"/>
              <a:t>work and home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248252-B027-491F-9772-8DD2FAA82ECC}"/>
              </a:ext>
            </a:extLst>
          </p:cNvPr>
          <p:cNvSpPr txBox="1"/>
          <p:nvPr/>
        </p:nvSpPr>
        <p:spPr>
          <a:xfrm>
            <a:off x="609600" y="3335952"/>
            <a:ext cx="4124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0974" indent="-170974"/>
            <a:r>
              <a:rPr lang="en-US" sz="1200" dirty="0"/>
              <a:t>Swamp Rabbit Trail in Greenville, SC does a great job of</a:t>
            </a:r>
          </a:p>
          <a:p>
            <a:pPr marL="170974" indent="-170974"/>
            <a:r>
              <a:rPr lang="en-US" sz="1200" dirty="0"/>
              <a:t>connectivity and wayfinding.  Consider a field trip and see</a:t>
            </a:r>
          </a:p>
          <a:p>
            <a:pPr marL="170974" indent="-170974"/>
            <a:r>
              <a:rPr lang="en-US" sz="1200" dirty="0"/>
              <a:t>example next slide.</a:t>
            </a:r>
          </a:p>
        </p:txBody>
      </p:sp>
    </p:spTree>
    <p:extLst>
      <p:ext uri="{BB962C8B-B14F-4D97-AF65-F5344CB8AC3E}">
        <p14:creationId xmlns:p14="http://schemas.microsoft.com/office/powerpoint/2010/main" val="725925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95918" y="3433481"/>
            <a:ext cx="5654511" cy="1424870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2D222D44-6B93-4916-8939-A688B2681861}"/>
              </a:ext>
            </a:extLst>
          </p:cNvPr>
          <p:cNvSpPr txBox="1">
            <a:spLocks/>
          </p:cNvSpPr>
          <p:nvPr/>
        </p:nvSpPr>
        <p:spPr>
          <a:xfrm>
            <a:off x="3452601" y="3556461"/>
            <a:ext cx="5122140" cy="6465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defTabSz="914400">
              <a:spcAft>
                <a:spcPts val="450"/>
              </a:spcAft>
            </a:pPr>
            <a:r>
              <a:rPr lang="en-US" sz="1900" b="1" kern="1200" spc="-4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Rockmart  Amphitheater connecting to the Comet Trail and Downtown</a:t>
            </a:r>
            <a:endParaRPr lang="en-US" sz="19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5" name="Picture 14" descr="A building with trees in front&#10;&#10;Description automatically generated with low confidence">
            <a:extLst>
              <a:ext uri="{FF2B5EF4-FFF2-40B4-BE49-F238E27FC236}">
                <a16:creationId xmlns:a16="http://schemas.microsoft.com/office/drawing/2014/main" id="{3D174924-C127-4A60-89F7-B7D070DDE3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00" r="14087" b="1"/>
          <a:stretch/>
        </p:blipFill>
        <p:spPr>
          <a:xfrm>
            <a:off x="238227" y="241301"/>
            <a:ext cx="2848178" cy="1507913"/>
          </a:xfrm>
          <a:prstGeom prst="rect">
            <a:avLst/>
          </a:prstGeom>
        </p:spPr>
      </p:pic>
      <p:pic>
        <p:nvPicPr>
          <p:cNvPr id="16" name="Picture 15" descr="A white house with trees around it&#10;&#10;Description automatically generated with low confidence">
            <a:extLst>
              <a:ext uri="{FF2B5EF4-FFF2-40B4-BE49-F238E27FC236}">
                <a16:creationId xmlns:a16="http://schemas.microsoft.com/office/drawing/2014/main" id="{991A977A-DDE1-4BA5-AAA4-AF4ABB9020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886" b="-2"/>
          <a:stretch/>
        </p:blipFill>
        <p:spPr>
          <a:xfrm>
            <a:off x="3151912" y="241300"/>
            <a:ext cx="2845104" cy="3083492"/>
          </a:xfrm>
          <a:prstGeom prst="rect">
            <a:avLst/>
          </a:prstGeom>
        </p:spPr>
      </p:pic>
      <p:pic>
        <p:nvPicPr>
          <p:cNvPr id="10" name="Picture 9" descr="A field of grass and trees&#10;&#10;Description automatically generated with low confidence">
            <a:extLst>
              <a:ext uri="{FF2B5EF4-FFF2-40B4-BE49-F238E27FC236}">
                <a16:creationId xmlns:a16="http://schemas.microsoft.com/office/drawing/2014/main" id="{3BB25A5D-7509-4722-9E9B-817FD22D90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45" r="-3" b="-3"/>
          <a:stretch/>
        </p:blipFill>
        <p:spPr>
          <a:xfrm>
            <a:off x="6064632" y="241300"/>
            <a:ext cx="2848488" cy="1507914"/>
          </a:xfrm>
          <a:prstGeom prst="rect">
            <a:avLst/>
          </a:prstGeom>
        </p:spPr>
      </p:pic>
      <p:pic>
        <p:nvPicPr>
          <p:cNvPr id="11" name="Picture 10" descr="A group of people wearing helmets and holding a sign&#10;&#10;Description automatically generated with medium confidence">
            <a:extLst>
              <a:ext uri="{FF2B5EF4-FFF2-40B4-BE49-F238E27FC236}">
                <a16:creationId xmlns:a16="http://schemas.microsoft.com/office/drawing/2014/main" id="{C5DCC7F9-A363-4465-B5DD-DFAF837C6F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751" r="-5" b="29661"/>
          <a:stretch/>
        </p:blipFill>
        <p:spPr>
          <a:xfrm>
            <a:off x="238226" y="1816573"/>
            <a:ext cx="2846070" cy="15103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FD2749-AF56-4B0F-972C-8264F3B450F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639" r="27384" b="2"/>
          <a:stretch/>
        </p:blipFill>
        <p:spPr>
          <a:xfrm>
            <a:off x="6062214" y="1823778"/>
            <a:ext cx="2848487" cy="15007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085C6E-91EA-411C-AF26-EAC81A14EA9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50" r="-3" b="18929"/>
          <a:stretch/>
        </p:blipFill>
        <p:spPr>
          <a:xfrm>
            <a:off x="238225" y="3394287"/>
            <a:ext cx="2846070" cy="150791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39950" y="4270572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2513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a person riding a bicycle&#10;&#10;Description automatically generated with low confidence">
            <a:extLst>
              <a:ext uri="{FF2B5EF4-FFF2-40B4-BE49-F238E27FC236}">
                <a16:creationId xmlns:a16="http://schemas.microsoft.com/office/drawing/2014/main" id="{2379E453-1E73-4C70-BE4F-BCD4BC5063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01" r="-1" b="12832"/>
          <a:stretch/>
        </p:blipFill>
        <p:spPr>
          <a:xfrm>
            <a:off x="240030" y="240030"/>
            <a:ext cx="8661654" cy="33467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38A241E-0395-41E5-8607-BAA2799A4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669030"/>
            <a:ext cx="8661654" cy="1234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A0B4E-7D9A-4077-910D-DB6759514798}"/>
              </a:ext>
            </a:extLst>
          </p:cNvPr>
          <p:cNvSpPr txBox="1"/>
          <p:nvPr/>
        </p:nvSpPr>
        <p:spPr>
          <a:xfrm>
            <a:off x="3285441" y="3819906"/>
            <a:ext cx="5229903" cy="946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9525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300" b="1" spc="-4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Calhoun/Gordan County Rivers to Ridge Master Trail Plan</a:t>
            </a:r>
            <a:endParaRPr lang="en-US" sz="23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352288-84AD-4CA8-BCD5-76C29D34E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44952" y="3948079"/>
            <a:ext cx="0" cy="6858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7466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9B2617AD-16B8-48C0-B023-D36F9158E11F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4277165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Activate Water Trail Efforts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7D854A-7B3D-4858-8089-76FE3102A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39" y="590550"/>
            <a:ext cx="4413324" cy="24508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0E4908-3404-49AE-B24E-023F1D2EE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585" y="531301"/>
            <a:ext cx="3649579" cy="3179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53C092-47E4-4A65-9CBA-5659FEE95F2C}"/>
              </a:ext>
            </a:extLst>
          </p:cNvPr>
          <p:cNvSpPr txBox="1"/>
          <p:nvPr/>
        </p:nvSpPr>
        <p:spPr>
          <a:xfrm>
            <a:off x="233154" y="3117644"/>
            <a:ext cx="49530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350" b="1" dirty="0">
                <a:solidFill>
                  <a:schemeClr val="tx2"/>
                </a:solidFill>
              </a:rPr>
              <a:t>Altamaha River Water Trail – 138 miles </a:t>
            </a:r>
            <a:br>
              <a:rPr lang="en-US" sz="1350" b="1" dirty="0">
                <a:solidFill>
                  <a:schemeClr val="tx2"/>
                </a:solidFill>
              </a:rPr>
            </a:br>
            <a:endParaRPr lang="en-US" sz="1350" b="1" dirty="0">
              <a:solidFill>
                <a:schemeClr val="tx2"/>
              </a:solidFill>
            </a:endParaRPr>
          </a:p>
          <a:p>
            <a:pPr lvl="1"/>
            <a:r>
              <a:rPr lang="en-US" sz="1350" b="1" dirty="0">
                <a:solidFill>
                  <a:schemeClr val="tx2"/>
                </a:solidFill>
              </a:rPr>
              <a:t>GA Coast Ocmulgee River Water Trail – 240+ miles </a:t>
            </a:r>
            <a:br>
              <a:rPr lang="en-US" sz="1350" b="1" dirty="0">
                <a:solidFill>
                  <a:schemeClr val="tx2"/>
                </a:solidFill>
              </a:rPr>
            </a:br>
            <a:endParaRPr lang="en-US" sz="1350" b="1" dirty="0">
              <a:solidFill>
                <a:schemeClr val="tx2"/>
              </a:solidFill>
            </a:endParaRPr>
          </a:p>
          <a:p>
            <a:pPr lvl="1"/>
            <a:r>
              <a:rPr lang="en-US" sz="1350" b="1" dirty="0">
                <a:solidFill>
                  <a:schemeClr val="tx2"/>
                </a:solidFill>
              </a:rPr>
              <a:t>Hinson Lower Oconee Water Trail – 143 miles</a:t>
            </a:r>
            <a:br>
              <a:rPr lang="en-US" sz="1350" dirty="0"/>
            </a:b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0893220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C8B53-FE69-86AC-6D1D-82055C3E4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59453-668E-4F9D-ACF2-73DE1B23C65E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14B87B-E850-7AC6-4F3B-7B2D6A8CB5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904"/>
          <a:stretch/>
        </p:blipFill>
        <p:spPr>
          <a:xfrm>
            <a:off x="-239695" y="0"/>
            <a:ext cx="3668696" cy="51485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F7722D-3D07-78A5-0005-51D437C34A6E}"/>
              </a:ext>
            </a:extLst>
          </p:cNvPr>
          <p:cNvSpPr txBox="1"/>
          <p:nvPr/>
        </p:nvSpPr>
        <p:spPr>
          <a:xfrm>
            <a:off x="3581400" y="1885950"/>
            <a:ext cx="4953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Citizens, businesses, and visitors need access to a city’s infrastructural network to succeed in your city’s goals. Transportation, power supply, gas availability, water and sewer, and digital connectivity are part of building a great network for success.</a:t>
            </a:r>
          </a:p>
        </p:txBody>
      </p:sp>
    </p:spTree>
    <p:extLst>
      <p:ext uri="{BB962C8B-B14F-4D97-AF65-F5344CB8AC3E}">
        <p14:creationId xmlns:p14="http://schemas.microsoft.com/office/powerpoint/2010/main" val="1121561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D6DF8A-C751-2428-AECB-43E09537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753987"/>
            <a:ext cx="2743200" cy="18023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8C3B4A-C96A-793E-1CA4-86592B743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41854"/>
            <a:ext cx="2673576" cy="2057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072ECA-6C21-F119-F4F3-DAC0359EF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0" y="3105150"/>
            <a:ext cx="2857500" cy="160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6B21AC-B503-3297-B33B-6456A3D8B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4201" y="2114550"/>
            <a:ext cx="2143125" cy="2143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0A1051-3E7A-9CC3-BDA2-817D93A713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150" y="2962275"/>
            <a:ext cx="242887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9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2339E442-13C8-4DD4-813C-E62C2F881803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4277165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2</a:t>
            </a:r>
            <a:r>
              <a:rPr lang="en-US" sz="2100" b="1" kern="0" baseline="30000" dirty="0">
                <a:solidFill>
                  <a:schemeClr val="tx2"/>
                </a:solidFill>
              </a:rPr>
              <a:t>nd</a:t>
            </a:r>
            <a:r>
              <a:rPr lang="en-US" sz="2100" b="1" kern="0" dirty="0">
                <a:solidFill>
                  <a:schemeClr val="tx2"/>
                </a:solidFill>
              </a:rPr>
              <a:t> Floor Residential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CC8091-8076-499F-A65B-D2810D35D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109543"/>
            <a:ext cx="2091109" cy="2798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64D57F-E99F-4387-BA20-93A9CF6FF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753169"/>
            <a:ext cx="2633293" cy="17555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3D43BA-24B2-4EB9-AEBB-EF2FCA8EE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2649091"/>
            <a:ext cx="2586803" cy="180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6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EA2788-536B-422B-BDAD-7AE1C54CD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52450"/>
            <a:ext cx="605789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607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2339E442-13C8-4DD4-813C-E62C2F881803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4277165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Downtown Living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ADF8D7-5DEB-4C69-B948-60539DC70A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33" t="12963" r="14166" b="7037"/>
          <a:stretch/>
        </p:blipFill>
        <p:spPr>
          <a:xfrm>
            <a:off x="533400" y="550069"/>
            <a:ext cx="8153400" cy="404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440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35857-A7C2-6B14-01CC-1BDCD7AA8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1AEDDD84-8B35-6F09-C2AF-99393CF884EA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4277165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2</a:t>
            </a:r>
            <a:r>
              <a:rPr lang="en-US" sz="2100" b="1" kern="0" baseline="30000" dirty="0">
                <a:solidFill>
                  <a:schemeClr val="tx2"/>
                </a:solidFill>
              </a:rPr>
              <a:t>nd</a:t>
            </a:r>
            <a:r>
              <a:rPr lang="en-US" sz="2100" b="1" kern="0" dirty="0">
                <a:solidFill>
                  <a:schemeClr val="tx2"/>
                </a:solidFill>
              </a:rPr>
              <a:t> Floor Residential</a:t>
            </a:r>
          </a:p>
        </p:txBody>
      </p:sp>
      <p:pic>
        <p:nvPicPr>
          <p:cNvPr id="3" name="Picture 2" descr="A building with cars parked in front of it&#10;&#10;Description automatically generated">
            <a:extLst>
              <a:ext uri="{FF2B5EF4-FFF2-40B4-BE49-F238E27FC236}">
                <a16:creationId xmlns:a16="http://schemas.microsoft.com/office/drawing/2014/main" id="{CF368FBA-9CD0-0956-48A9-F30E46B3C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565570"/>
            <a:ext cx="3540987" cy="2310980"/>
          </a:xfrm>
          <a:prstGeom prst="rect">
            <a:avLst/>
          </a:prstGeom>
        </p:spPr>
      </p:pic>
      <p:pic>
        <p:nvPicPr>
          <p:cNvPr id="9" name="Picture 8" descr="A white car parked in front of a building&#10;&#10;Description automatically generated">
            <a:extLst>
              <a:ext uri="{FF2B5EF4-FFF2-40B4-BE49-F238E27FC236}">
                <a16:creationId xmlns:a16="http://schemas.microsoft.com/office/drawing/2014/main" id="{D9F7EA43-6DB4-E686-A482-146A26894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6" y="2212181"/>
            <a:ext cx="4199467" cy="2362200"/>
          </a:xfrm>
          <a:prstGeom prst="rect">
            <a:avLst/>
          </a:prstGeom>
        </p:spPr>
      </p:pic>
      <p:pic>
        <p:nvPicPr>
          <p:cNvPr id="11" name="Picture 10" descr="A group of people looking at a brick wall&#10;&#10;Description automatically generated">
            <a:extLst>
              <a:ext uri="{FF2B5EF4-FFF2-40B4-BE49-F238E27FC236}">
                <a16:creationId xmlns:a16="http://schemas.microsoft.com/office/drawing/2014/main" id="{4C0ACD24-CC7C-3A98-D63C-5411F2943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46" y="69056"/>
            <a:ext cx="2502694" cy="2502694"/>
          </a:xfrm>
          <a:prstGeom prst="rect">
            <a:avLst/>
          </a:prstGeom>
        </p:spPr>
      </p:pic>
      <p:pic>
        <p:nvPicPr>
          <p:cNvPr id="13" name="Picture 12" descr="A room with a chandelier and couches&#10;&#10;Description automatically generated">
            <a:extLst>
              <a:ext uri="{FF2B5EF4-FFF2-40B4-BE49-F238E27FC236}">
                <a16:creationId xmlns:a16="http://schemas.microsoft.com/office/drawing/2014/main" id="{ADE694E8-A426-9761-4B3E-C955B7D3F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303" y="2687264"/>
            <a:ext cx="2310980" cy="2310980"/>
          </a:xfrm>
          <a:prstGeom prst="rect">
            <a:avLst/>
          </a:prstGeom>
        </p:spPr>
      </p:pic>
      <p:pic>
        <p:nvPicPr>
          <p:cNvPr id="15" name="Picture 14" descr="A group of blue and pink bowls in a room&#10;&#10;Description automatically generated">
            <a:extLst>
              <a:ext uri="{FF2B5EF4-FFF2-40B4-BE49-F238E27FC236}">
                <a16:creationId xmlns:a16="http://schemas.microsoft.com/office/drawing/2014/main" id="{219B8F27-C624-9F7C-B477-1091BDE81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867" y="2266950"/>
            <a:ext cx="1348507" cy="1981200"/>
          </a:xfrm>
          <a:prstGeom prst="rect">
            <a:avLst/>
          </a:prstGeom>
        </p:spPr>
      </p:pic>
      <p:pic>
        <p:nvPicPr>
          <p:cNvPr id="17" name="Picture 16" descr="A room with white plastic bags and buckets&#10;&#10;Description automatically generated">
            <a:extLst>
              <a:ext uri="{FF2B5EF4-FFF2-40B4-BE49-F238E27FC236}">
                <a16:creationId xmlns:a16="http://schemas.microsoft.com/office/drawing/2014/main" id="{1D1BC1E2-6875-CA07-5160-E0736440CC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13926"/>
            <a:ext cx="2227981" cy="167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48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19EBAC-02D3-4A54-B365-8203B7802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1" y="666750"/>
            <a:ext cx="6519166" cy="3429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B7C5DF7-1144-45C3-859D-76177BACFD54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4277165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1</a:t>
            </a:r>
            <a:r>
              <a:rPr lang="en-US" sz="2100" b="1" kern="0" baseline="30000" dirty="0">
                <a:solidFill>
                  <a:schemeClr val="tx2"/>
                </a:solidFill>
              </a:rPr>
              <a:t>st</a:t>
            </a:r>
            <a:r>
              <a:rPr lang="en-US" sz="2100" b="1" kern="0" dirty="0">
                <a:solidFill>
                  <a:schemeClr val="tx2"/>
                </a:solidFill>
              </a:rPr>
              <a:t> Floor Residential</a:t>
            </a:r>
          </a:p>
        </p:txBody>
      </p:sp>
    </p:spTree>
    <p:extLst>
      <p:ext uri="{BB962C8B-B14F-4D97-AF65-F5344CB8AC3E}">
        <p14:creationId xmlns:p14="http://schemas.microsoft.com/office/powerpoint/2010/main" val="27185449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4EF646-D093-48FB-A368-F13E4990D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379" y="1250156"/>
            <a:ext cx="2744814" cy="2057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BEBC82-1CBC-414B-B108-3B568B4748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" t="17407" r="833" b="14444"/>
          <a:stretch/>
        </p:blipFill>
        <p:spPr>
          <a:xfrm>
            <a:off x="129491" y="1276350"/>
            <a:ext cx="6059557" cy="2362200"/>
          </a:xfrm>
          <a:prstGeom prst="rect">
            <a:avLst/>
          </a:prstGeom>
        </p:spPr>
      </p:pic>
      <p:sp>
        <p:nvSpPr>
          <p:cNvPr id="9" name="Title 5">
            <a:extLst>
              <a:ext uri="{FF2B5EF4-FFF2-40B4-BE49-F238E27FC236}">
                <a16:creationId xmlns:a16="http://schemas.microsoft.com/office/drawing/2014/main" id="{BFEE8BD4-CDC2-4D99-BBF0-BC14D9D71BA6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64008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MainStreet Walton Mill Senior Apartments</a:t>
            </a:r>
          </a:p>
        </p:txBody>
      </p:sp>
    </p:spTree>
    <p:extLst>
      <p:ext uri="{BB962C8B-B14F-4D97-AF65-F5344CB8AC3E}">
        <p14:creationId xmlns:p14="http://schemas.microsoft.com/office/powerpoint/2010/main" val="19911773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B16C5E-C5F4-4BE3-8633-A1EAC966C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72" y="598569"/>
            <a:ext cx="2645893" cy="19874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97B349-CE70-43E3-846F-52CADFC25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724150"/>
            <a:ext cx="2635439" cy="1752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9D36C9-1980-439A-B66D-EA8AF67FD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593806"/>
            <a:ext cx="3276600" cy="24611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078831-B990-4FA3-96FC-2745BB83CF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220865"/>
            <a:ext cx="2999492" cy="1255885"/>
          </a:xfrm>
          <a:prstGeom prst="rect">
            <a:avLst/>
          </a:prstGeom>
        </p:spPr>
      </p:pic>
      <p:sp>
        <p:nvSpPr>
          <p:cNvPr id="9" name="Title 5">
            <a:extLst>
              <a:ext uri="{FF2B5EF4-FFF2-40B4-BE49-F238E27FC236}">
                <a16:creationId xmlns:a16="http://schemas.microsoft.com/office/drawing/2014/main" id="{F3278295-B1E5-4997-BB8C-DD26D2E4A0A6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76200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Think Creatively – Tourist Love New Experiences</a:t>
            </a:r>
          </a:p>
        </p:txBody>
      </p:sp>
    </p:spTree>
    <p:extLst>
      <p:ext uri="{BB962C8B-B14F-4D97-AF65-F5344CB8AC3E}">
        <p14:creationId xmlns:p14="http://schemas.microsoft.com/office/powerpoint/2010/main" val="28556297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58BCD8-B6AC-F47E-DE05-1B1FDD3CDF4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71450" y="581903"/>
            <a:ext cx="2822557" cy="1878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2F07B8-9B17-32FF-1803-F06C156FA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565755"/>
            <a:ext cx="3150451" cy="1967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DBD07F-4D44-8387-5AC2-A1063D38E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492920"/>
            <a:ext cx="2952750" cy="1552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DAA587-09E4-F461-3CB3-FBC0749D7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1" y="581903"/>
            <a:ext cx="2779985" cy="15579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B08161-36C8-9387-9490-C82654343B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400" y="2311399"/>
            <a:ext cx="4002260" cy="225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512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37399D-A5E7-41FA-8D84-319CBA933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127" y="521265"/>
            <a:ext cx="1853345" cy="2645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733F6C-A24E-44B3-9B18-A82D7BE85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290450"/>
            <a:ext cx="1963082" cy="13046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7938A1-D5EC-431C-BECA-614D5A1F064F}"/>
              </a:ext>
            </a:extLst>
          </p:cNvPr>
          <p:cNvSpPr txBox="1"/>
          <p:nvPr/>
        </p:nvSpPr>
        <p:spPr>
          <a:xfrm>
            <a:off x="402431" y="544789"/>
            <a:ext cx="4114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Yurts within the state parks, glamping sites in any nature setting, treehouse lodging, railcar lodging and 2</a:t>
            </a:r>
            <a:r>
              <a:rPr lang="en-US" sz="1200" baseline="30000" dirty="0"/>
              <a:t>nd</a:t>
            </a:r>
            <a:r>
              <a:rPr lang="en-US" sz="1200" dirty="0"/>
              <a:t> story downtown lofts in small town America are lodging trends that will set you apart.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35F62E-F1A1-45F4-A4BA-AEBC132AD548}"/>
              </a:ext>
            </a:extLst>
          </p:cNvPr>
          <p:cNvSpPr txBox="1"/>
          <p:nvPr/>
        </p:nvSpPr>
        <p:spPr>
          <a:xfrm>
            <a:off x="402431" y="1352262"/>
            <a:ext cx="31802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Sites to list unique lodging: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/>
              <a:t>Glampinghub.com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/>
              <a:t>Tentrr.com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/>
              <a:t>Airbnb.com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B44C09-9409-497B-988E-F916D6105AF1}"/>
              </a:ext>
            </a:extLst>
          </p:cNvPr>
          <p:cNvSpPr txBox="1"/>
          <p:nvPr/>
        </p:nvSpPr>
        <p:spPr>
          <a:xfrm>
            <a:off x="376237" y="2183259"/>
            <a:ext cx="4159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Know what your HMT rate is, who collects it and who isn’t collecting it.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1B2E10-F4DA-4F7F-B5C1-6C1D45ED0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644924"/>
            <a:ext cx="3497999" cy="1916712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BAF05801-9A0A-4EC7-A88F-717AFFB533D6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64008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Unique Lodging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50EC20-47AE-B3A9-9383-5D92E5A6E9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9684" y="2952750"/>
            <a:ext cx="2322777" cy="16826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096DD1-9F4A-8C48-FB29-1456D3A511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8040" y="2289264"/>
            <a:ext cx="1646063" cy="5243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27E488-9662-AFE8-946B-F67B4F89F4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5394" y="588200"/>
            <a:ext cx="2359356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217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D05E7B-FA58-4E91-8E55-76A9FF837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" y="926271"/>
            <a:ext cx="2667000" cy="17742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C14926-234E-403D-9111-7256CD49B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" y="2903344"/>
            <a:ext cx="3231160" cy="15180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7FCC11-0ED7-42B8-B29F-A64634046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1781" y="1047275"/>
            <a:ext cx="2203648" cy="1524475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19CE7452-2F3B-4D18-B356-31A2258AB50D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64008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RV Parks – Connect to Downtown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5646C7-4D0B-421A-9FA6-7285FAA80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303" y="2764004"/>
            <a:ext cx="2699984" cy="17967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45A6C7-44EB-44F6-858A-F210420A55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0" y="926271"/>
            <a:ext cx="2895600" cy="169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20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1;p45">
            <a:extLst>
              <a:ext uri="{FF2B5EF4-FFF2-40B4-BE49-F238E27FC236}">
                <a16:creationId xmlns:a16="http://schemas.microsoft.com/office/drawing/2014/main" id="{823B38A4-E7E0-4C40-90BA-156A5C8AC568}"/>
              </a:ext>
            </a:extLst>
          </p:cNvPr>
          <p:cNvSpPr txBox="1">
            <a:spLocks/>
          </p:cNvSpPr>
          <p:nvPr/>
        </p:nvSpPr>
        <p:spPr>
          <a:xfrm>
            <a:off x="381000" y="666750"/>
            <a:ext cx="80772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tx2"/>
                </a:solidFill>
              </a:rPr>
              <a:t>HB317 went into effect July 1, 2021</a:t>
            </a:r>
          </a:p>
          <a:p>
            <a:pPr marL="257175" indent="-257175">
              <a:spcBef>
                <a:spcPts val="408"/>
              </a:spcBef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tx2"/>
                </a:solidFill>
              </a:rPr>
              <a:t>This requires “marketplace facilitators” – </a:t>
            </a:r>
            <a:r>
              <a:rPr lang="en-US" dirty="0" err="1">
                <a:solidFill>
                  <a:schemeClr val="tx2"/>
                </a:solidFill>
              </a:rPr>
              <a:t>AirBnB</a:t>
            </a:r>
            <a:r>
              <a:rPr lang="en-US" dirty="0">
                <a:solidFill>
                  <a:schemeClr val="tx2"/>
                </a:solidFill>
              </a:rPr>
              <a:t>, VRBO, HomeAway, and other short-term vacation rental (STVR) web platforms - to collect and remit both the </a:t>
            </a:r>
            <a:r>
              <a:rPr lang="en-US" i="1" dirty="0">
                <a:solidFill>
                  <a:schemeClr val="tx2"/>
                </a:solidFill>
              </a:rPr>
              <a:t>local </a:t>
            </a:r>
            <a:r>
              <a:rPr lang="en-US" dirty="0">
                <a:solidFill>
                  <a:schemeClr val="tx2"/>
                </a:solidFill>
              </a:rPr>
              <a:t>Hotel-Motel Excise Tax and the </a:t>
            </a:r>
            <a:r>
              <a:rPr lang="en-US" i="1" dirty="0">
                <a:solidFill>
                  <a:schemeClr val="tx2"/>
                </a:solidFill>
              </a:rPr>
              <a:t>state </a:t>
            </a:r>
            <a:r>
              <a:rPr lang="en-US" dirty="0">
                <a:solidFill>
                  <a:schemeClr val="tx2"/>
                </a:solidFill>
              </a:rPr>
              <a:t>$5 Transportation Fee that had been collected in traditional hotels/lodging establishments</a:t>
            </a:r>
          </a:p>
          <a:p>
            <a:pPr marL="257175" indent="-257175">
              <a:spcBef>
                <a:spcPts val="408"/>
              </a:spcBef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tx2"/>
                </a:solidFill>
              </a:rPr>
              <a:t>For most jurisdictions, this will result in newfound HMT revenue in the coming weeks/months</a:t>
            </a:r>
          </a:p>
          <a:p>
            <a:pPr marL="257175" indent="-257175">
              <a:spcBef>
                <a:spcPts val="408"/>
              </a:spcBef>
              <a:buClr>
                <a:schemeClr val="dk1"/>
              </a:buClr>
              <a:buSzPct val="100000"/>
            </a:pPr>
            <a:r>
              <a:rPr lang="en-US" dirty="0">
                <a:solidFill>
                  <a:schemeClr val="tx2"/>
                </a:solidFill>
              </a:rPr>
              <a:t>For some jurisdictions who had been collecting the HMT from property owners, mechanisms will change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05577811-A4EF-434D-A272-9FF554596558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64008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HB317</a:t>
            </a:r>
          </a:p>
        </p:txBody>
      </p:sp>
    </p:spTree>
    <p:extLst>
      <p:ext uri="{BB962C8B-B14F-4D97-AF65-F5344CB8AC3E}">
        <p14:creationId xmlns:p14="http://schemas.microsoft.com/office/powerpoint/2010/main" val="15092797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B9D1A793-88FF-4588-B6EB-F755E374CF22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64008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Vacant Property Ordinances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AEFACC-EB71-4102-9542-3A62B9080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7" y="666720"/>
            <a:ext cx="2786113" cy="17740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5E0BE4-03A6-4ECB-B019-EA9E6B913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971550"/>
            <a:ext cx="4674505" cy="2590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8E07BD-2DE0-45E5-8C9E-5C7ADF264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35" y="2571750"/>
            <a:ext cx="3029975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757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D6F4F6-C11B-4640-B652-5A0D68A70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552450"/>
            <a:ext cx="5563444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013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8B486D-6390-49AE-B79A-3CD7C1D7D546}"/>
              </a:ext>
            </a:extLst>
          </p:cNvPr>
          <p:cNvSpPr txBox="1"/>
          <p:nvPr/>
        </p:nvSpPr>
        <p:spPr>
          <a:xfrm>
            <a:off x="533400" y="819150"/>
            <a:ext cx="5029200" cy="3306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1350" b="1" dirty="0">
                <a:solidFill>
                  <a:schemeClr val="tx2"/>
                </a:solidFill>
                <a:ea typeface="Baskerville" panose="02020502070401020303" pitchFamily="18" charset="0"/>
                <a:cs typeface="Arial" panose="020B0604020202020204" pitchFamily="34" charset="0"/>
              </a:rPr>
              <a:t>When is it safe to reopen for visitors (attractions open, staff at work, etc.)?</a:t>
            </a:r>
          </a:p>
          <a:p>
            <a:pPr>
              <a:spcAft>
                <a:spcPts val="450"/>
              </a:spcAft>
            </a:pPr>
            <a:endParaRPr lang="en-US" sz="1350" b="1" dirty="0">
              <a:solidFill>
                <a:schemeClr val="tx2"/>
              </a:solidFill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US" sz="1350" b="1" dirty="0">
                <a:solidFill>
                  <a:schemeClr val="tx2"/>
                </a:solidFill>
                <a:ea typeface="Baskerville" panose="02020502070401020303" pitchFamily="18" charset="0"/>
                <a:cs typeface="Arial" panose="020B0604020202020204" pitchFamily="34" charset="0"/>
              </a:rPr>
              <a:t>How do you communicate to the world your “open” status?</a:t>
            </a:r>
          </a:p>
          <a:p>
            <a:pPr>
              <a:spcAft>
                <a:spcPts val="450"/>
              </a:spcAft>
            </a:pPr>
            <a:endParaRPr lang="en-US" sz="1350" b="1" dirty="0">
              <a:solidFill>
                <a:schemeClr val="tx2"/>
              </a:solidFill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US" sz="1350" b="1" dirty="0">
                <a:solidFill>
                  <a:schemeClr val="tx2"/>
                </a:solidFill>
                <a:ea typeface="Baskerville" panose="02020502070401020303" pitchFamily="18" charset="0"/>
                <a:cs typeface="Arial" panose="020B0604020202020204" pitchFamily="34" charset="0"/>
              </a:rPr>
              <a:t>How do you repair the destination brand, instill public confidence, encourage positive response/action?</a:t>
            </a:r>
          </a:p>
          <a:p>
            <a:pPr>
              <a:spcAft>
                <a:spcPts val="450"/>
              </a:spcAft>
            </a:pPr>
            <a:endParaRPr lang="en-US" sz="1350" b="1" dirty="0">
              <a:solidFill>
                <a:schemeClr val="tx2"/>
              </a:solidFill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US" sz="1350" b="1" dirty="0">
                <a:solidFill>
                  <a:schemeClr val="tx2"/>
                </a:solidFill>
                <a:ea typeface="Baskerville" panose="02020502070401020303" pitchFamily="18" charset="0"/>
                <a:cs typeface="Arial" panose="020B0604020202020204" pitchFamily="34" charset="0"/>
              </a:rPr>
              <a:t>How do you prepare better in future? (What did you learn from this disaster?)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350" dirty="0"/>
          </a:p>
          <a:p>
            <a:endParaRPr lang="en-US" sz="13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0CBB62-44C2-4364-A9A0-F47824C3A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666750"/>
            <a:ext cx="2362200" cy="3054225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DFA7D0D0-E230-4885-92EF-B684366DC35A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85344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Set Policy for Disasters</a:t>
            </a:r>
            <a:endParaRPr 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13784127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9621D8A7-FB4A-4EAA-84A5-41BDA2FEA28B}"/>
              </a:ext>
            </a:extLst>
          </p:cNvPr>
          <p:cNvSpPr txBox="1">
            <a:spLocks/>
          </p:cNvSpPr>
          <p:nvPr/>
        </p:nvSpPr>
        <p:spPr>
          <a:xfrm>
            <a:off x="457199" y="100012"/>
            <a:ext cx="6400801" cy="41433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kern="0" dirty="0">
                <a:solidFill>
                  <a:schemeClr val="tx2"/>
                </a:solidFill>
              </a:rPr>
              <a:t>Planning &amp; Migration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99FEC9-6427-42EE-965E-C6BD580DB8C6}"/>
              </a:ext>
            </a:extLst>
          </p:cNvPr>
          <p:cNvSpPr txBox="1"/>
          <p:nvPr/>
        </p:nvSpPr>
        <p:spPr>
          <a:xfrm>
            <a:off x="381000" y="819150"/>
            <a:ext cx="4191000" cy="3733800"/>
          </a:xfrm>
          <a:prstGeom prst="rect">
            <a:avLst/>
          </a:prstGeom>
        </p:spPr>
        <p:txBody>
          <a:bodyPr vert="horz" lIns="51435" tIns="25718" rIns="51435" bIns="25718" rtlCol="0" anchor="t">
            <a:noAutofit/>
          </a:bodyPr>
          <a:lstStyle/>
          <a:p>
            <a:pPr marL="257175" indent="-128588">
              <a:lnSpc>
                <a:spcPct val="90000"/>
              </a:lnSpc>
              <a:buClr>
                <a:schemeClr val="accent3"/>
              </a:buClr>
              <a:buSzPts val="2960"/>
              <a:buFont typeface="Arial" panose="020B0604020202020204" pitchFamily="34" charset="0"/>
              <a:buChar char="•"/>
            </a:pPr>
            <a:r>
              <a:rPr lang="en-US" sz="1200" b="1" dirty="0">
                <a:sym typeface="Arial"/>
              </a:rPr>
              <a:t>Young, educated employees will seek a less car-centric lifestyle for themselves and their families.</a:t>
            </a:r>
          </a:p>
          <a:p>
            <a:pPr marL="257175" indent="-128588">
              <a:lnSpc>
                <a:spcPct val="90000"/>
              </a:lnSpc>
              <a:buClr>
                <a:schemeClr val="accent3"/>
              </a:buClr>
              <a:buSzPts val="2960"/>
              <a:buFont typeface="Arial" panose="020B0604020202020204" pitchFamily="34" charset="0"/>
              <a:buChar char="•"/>
            </a:pPr>
            <a:endParaRPr lang="en-US" sz="1200" b="1" dirty="0">
              <a:sym typeface="Arial"/>
            </a:endParaRPr>
          </a:p>
          <a:p>
            <a:pPr marL="257175" indent="-128588">
              <a:lnSpc>
                <a:spcPct val="90000"/>
              </a:lnSpc>
              <a:buClr>
                <a:schemeClr val="accent3"/>
              </a:buClr>
              <a:buSzPts val="2960"/>
              <a:buFont typeface="Arial" panose="020B0604020202020204" pitchFamily="34" charset="0"/>
              <a:buChar char="•"/>
            </a:pPr>
            <a:r>
              <a:rPr lang="en-US" sz="1200" b="1" dirty="0">
                <a:sym typeface="Verdana"/>
              </a:rPr>
              <a:t>Trails are becoming an essential component of the effort to retain and attract young residents/workers.</a:t>
            </a:r>
            <a:endParaRPr lang="en-US" sz="1200" dirty="0"/>
          </a:p>
          <a:p>
            <a:pPr marL="257175" indent="-128588">
              <a:lnSpc>
                <a:spcPct val="90000"/>
              </a:lnSpc>
              <a:spcBef>
                <a:spcPts val="1350"/>
              </a:spcBef>
              <a:buClr>
                <a:schemeClr val="accent3"/>
              </a:buClr>
              <a:buSzPts val="2960"/>
              <a:buFont typeface="Arial" panose="020B0604020202020204" pitchFamily="34" charset="0"/>
              <a:buChar char="•"/>
            </a:pPr>
            <a:r>
              <a:rPr lang="en-US" sz="1200" b="1" dirty="0">
                <a:sym typeface="Arial"/>
              </a:rPr>
              <a:t>Employers will follow the work force to towns that get it right.</a:t>
            </a:r>
            <a:endParaRPr lang="en-US" sz="1200" dirty="0"/>
          </a:p>
          <a:p>
            <a:pPr marL="257175" indent="-128588">
              <a:lnSpc>
                <a:spcPct val="90000"/>
              </a:lnSpc>
              <a:spcBef>
                <a:spcPts val="1350"/>
              </a:spcBef>
              <a:buClr>
                <a:schemeClr val="accent3"/>
              </a:buClr>
              <a:buSzPts val="2960"/>
              <a:buFont typeface="Arial" panose="020B0604020202020204" pitchFamily="34" charset="0"/>
              <a:buChar char="•"/>
            </a:pPr>
            <a:r>
              <a:rPr lang="en-US" sz="1200" b="1" dirty="0">
                <a:sym typeface="Arial"/>
              </a:rPr>
              <a:t>Small towns stand to offer the ultimate choice for young millennials as they see the perfect place to live.</a:t>
            </a:r>
          </a:p>
          <a:p>
            <a:pPr marL="257175" indent="-128588">
              <a:lnSpc>
                <a:spcPct val="90000"/>
              </a:lnSpc>
              <a:spcBef>
                <a:spcPts val="1350"/>
              </a:spcBef>
              <a:buClr>
                <a:schemeClr val="accent3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1200" b="1" dirty="0">
                <a:sym typeface="Arial"/>
              </a:rPr>
              <a:t>Upgrade school system</a:t>
            </a:r>
            <a:endParaRPr lang="en-US" sz="1200" dirty="0"/>
          </a:p>
          <a:p>
            <a:pPr marL="257175" indent="-128588">
              <a:lnSpc>
                <a:spcPct val="90000"/>
              </a:lnSpc>
              <a:spcBef>
                <a:spcPts val="1350"/>
              </a:spcBef>
              <a:buClr>
                <a:schemeClr val="accent3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1200" b="1" dirty="0">
                <a:sym typeface="Arial"/>
              </a:rPr>
              <a:t>Establish live, work, play, nodes that emulate successful models in large cities 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304F82-E671-4F27-82DF-B03AEFF3E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666750"/>
            <a:ext cx="2964921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24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98F0AB-F702-4077-9437-42430926E0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90"/>
          <a:stretch/>
        </p:blipFill>
        <p:spPr>
          <a:xfrm>
            <a:off x="0" y="1"/>
            <a:ext cx="9142200" cy="5143500"/>
          </a:xfrm>
          <a:prstGeom prst="rect">
            <a:avLst/>
          </a:prstGeom>
        </p:spPr>
      </p:pic>
      <p:sp>
        <p:nvSpPr>
          <p:cNvPr id="8" name="object 3" descr="Blue rectangle">
            <a:extLst>
              <a:ext uri="{FF2B5EF4-FFF2-40B4-BE49-F238E27FC236}">
                <a16:creationId xmlns:a16="http://schemas.microsoft.com/office/drawing/2014/main" id="{A277388B-76FD-44C4-B506-F8A157E57C65}"/>
              </a:ext>
            </a:extLst>
          </p:cNvPr>
          <p:cNvSpPr/>
          <p:nvPr/>
        </p:nvSpPr>
        <p:spPr>
          <a:xfrm>
            <a:off x="-73241" y="10255"/>
            <a:ext cx="9142200" cy="51435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9999"/>
            </a:schemeClr>
          </a:solidFill>
        </p:spPr>
        <p:txBody>
          <a:bodyPr wrap="square" lIns="0" tIns="0" rIns="0" bIns="0" rtlCol="0"/>
          <a:lstStyle/>
          <a:p>
            <a:endParaRPr lang="en-US" sz="135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D73C65-F5E8-444A-BB87-231C5E92A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552" y="1428779"/>
            <a:ext cx="4494890" cy="32476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E26650-E6FA-4246-9BE4-1A2C343C5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2348" y="1601303"/>
            <a:ext cx="5179595" cy="299955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FF9BFC8A-5169-4AF5-93EE-CE0561F540AB}"/>
              </a:ext>
            </a:extLst>
          </p:cNvPr>
          <p:cNvSpPr txBox="1">
            <a:spLocks/>
          </p:cNvSpPr>
          <p:nvPr/>
        </p:nvSpPr>
        <p:spPr>
          <a:xfrm>
            <a:off x="-756373" y="319329"/>
            <a:ext cx="5800305" cy="55460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City of Greensboro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E7CCCE-D481-4B63-B7E5-F863D86FCB0A}"/>
              </a:ext>
            </a:extLst>
          </p:cNvPr>
          <p:cNvSpPr/>
          <p:nvPr/>
        </p:nvSpPr>
        <p:spPr>
          <a:xfrm>
            <a:off x="723960" y="920404"/>
            <a:ext cx="283964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Oconee Brewing</a:t>
            </a:r>
          </a:p>
        </p:txBody>
      </p:sp>
    </p:spTree>
    <p:extLst>
      <p:ext uri="{BB962C8B-B14F-4D97-AF65-F5344CB8AC3E}">
        <p14:creationId xmlns:p14="http://schemas.microsoft.com/office/powerpoint/2010/main" val="290836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98F0AB-F702-4077-9437-42430926E0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90"/>
          <a:stretch/>
        </p:blipFill>
        <p:spPr>
          <a:xfrm>
            <a:off x="0" y="1"/>
            <a:ext cx="9142200" cy="5143500"/>
          </a:xfrm>
          <a:prstGeom prst="rect">
            <a:avLst/>
          </a:prstGeom>
        </p:spPr>
      </p:pic>
      <p:sp>
        <p:nvSpPr>
          <p:cNvPr id="8" name="object 3" descr="Blue rectangle">
            <a:extLst>
              <a:ext uri="{FF2B5EF4-FFF2-40B4-BE49-F238E27FC236}">
                <a16:creationId xmlns:a16="http://schemas.microsoft.com/office/drawing/2014/main" id="{A277388B-76FD-44C4-B506-F8A157E57C65}"/>
              </a:ext>
            </a:extLst>
          </p:cNvPr>
          <p:cNvSpPr/>
          <p:nvPr/>
        </p:nvSpPr>
        <p:spPr>
          <a:xfrm>
            <a:off x="0" y="-53266"/>
            <a:ext cx="9142200" cy="51435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9999"/>
            </a:schemeClr>
          </a:solidFill>
        </p:spPr>
        <p:txBody>
          <a:bodyPr wrap="square" lIns="0" tIns="0" rIns="0" bIns="0" rtlCol="0"/>
          <a:lstStyle/>
          <a:p>
            <a:endParaRPr lang="en-US" sz="13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53ADD9-8983-48D8-9584-6996C943A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445" y="-199511"/>
            <a:ext cx="5436098" cy="3164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4F0C9A-7113-4786-BE31-8FD16E2F4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458" y="2703250"/>
            <a:ext cx="5022542" cy="2440250"/>
          </a:xfrm>
          <a:prstGeom prst="rect">
            <a:avLst/>
          </a:prstGeom>
        </p:spPr>
      </p:pic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3D858E8-03CC-4DD6-9D2A-081FFD2DEC7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494" t="20508" r="3791" b="14767"/>
          <a:stretch/>
        </p:blipFill>
        <p:spPr>
          <a:xfrm>
            <a:off x="0" y="2703251"/>
            <a:ext cx="4121459" cy="2440249"/>
          </a:xfrm>
          <a:prstGeom prst="rect">
            <a:avLst/>
          </a:prstGeom>
        </p:spPr>
      </p:pic>
      <p:pic>
        <p:nvPicPr>
          <p:cNvPr id="12" name="Picture 11" descr="A group of glasses of beer&#10;&#10;Description automatically generated with low confidence">
            <a:extLst>
              <a:ext uri="{FF2B5EF4-FFF2-40B4-BE49-F238E27FC236}">
                <a16:creationId xmlns:a16="http://schemas.microsoft.com/office/drawing/2014/main" id="{BB722426-005F-4785-B042-A70A8B2062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350" t="17864" r="5757" b="13916"/>
          <a:stretch/>
        </p:blipFill>
        <p:spPr>
          <a:xfrm>
            <a:off x="5007639" y="-734"/>
            <a:ext cx="4134562" cy="270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611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1DC392E-A0E5-455D-B0C3-570392C8A5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3" b="4448"/>
          <a:stretch/>
        </p:blipFill>
        <p:spPr>
          <a:xfrm>
            <a:off x="152400" y="0"/>
            <a:ext cx="9143985" cy="5143493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616465" y="1708209"/>
            <a:ext cx="3527535" cy="3435291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9E57510-1675-4587-994F-87DBACB06CE4}"/>
              </a:ext>
            </a:extLst>
          </p:cNvPr>
          <p:cNvSpPr txBox="1">
            <a:spLocks/>
          </p:cNvSpPr>
          <p:nvPr/>
        </p:nvSpPr>
        <p:spPr>
          <a:xfrm>
            <a:off x="6016515" y="2423948"/>
            <a:ext cx="2889031" cy="13755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ctr" defTabSz="914400">
              <a:spcAft>
                <a:spcPts val="450"/>
              </a:spcAft>
            </a:pPr>
            <a:r>
              <a:rPr lang="en-US" sz="2300" b="1" spc="-11" dirty="0"/>
              <a:t>Swamp</a:t>
            </a:r>
            <a:r>
              <a:rPr lang="en-US" sz="2300" b="1" spc="8" dirty="0"/>
              <a:t> </a:t>
            </a:r>
            <a:r>
              <a:rPr lang="en-US" sz="2300" b="1" spc="-19" dirty="0"/>
              <a:t>Fox</a:t>
            </a:r>
            <a:r>
              <a:rPr lang="en-US" sz="2300" b="1" spc="-11" dirty="0"/>
              <a:t> </a:t>
            </a:r>
            <a:r>
              <a:rPr lang="en-US" sz="2300" b="1" spc="-4" dirty="0"/>
              <a:t>Distilling</a:t>
            </a:r>
            <a:r>
              <a:rPr lang="en-US" sz="2300" b="1" spc="-15" dirty="0"/>
              <a:t> </a:t>
            </a:r>
            <a:r>
              <a:rPr lang="en-US" sz="2300" b="1" spc="-19" dirty="0"/>
              <a:t>Co. Tours</a:t>
            </a:r>
            <a:r>
              <a:rPr lang="en-US" sz="2300" b="1" spc="-11" dirty="0"/>
              <a:t> offered</a:t>
            </a:r>
            <a:r>
              <a:rPr lang="en-US" sz="2300" b="1" spc="11" dirty="0"/>
              <a:t> </a:t>
            </a:r>
            <a:r>
              <a:rPr lang="en-US" sz="2300" b="1" dirty="0"/>
              <a:t>6 </a:t>
            </a:r>
            <a:r>
              <a:rPr lang="en-US" sz="2300" b="1" spc="-11" dirty="0"/>
              <a:t>days</a:t>
            </a:r>
            <a:r>
              <a:rPr lang="en-US" sz="2300" b="1" spc="4" dirty="0"/>
              <a:t> </a:t>
            </a:r>
            <a:r>
              <a:rPr lang="en-US" sz="2300" b="1" dirty="0"/>
              <a:t>per</a:t>
            </a:r>
            <a:r>
              <a:rPr lang="en-US" sz="2300" b="1" spc="4" dirty="0"/>
              <a:t> </a:t>
            </a:r>
            <a:r>
              <a:rPr lang="en-US" sz="2300" b="1" spc="-8" dirty="0"/>
              <a:t>week</a:t>
            </a:r>
            <a:endParaRPr lang="en-US" sz="23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10248" y="3842844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83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4F8444-C5F8-BFBB-BB25-DCE7BD12E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38150"/>
            <a:ext cx="6599407" cy="44012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7F9588-B154-95C3-BF83-6603FB87D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85750"/>
            <a:ext cx="1991007" cy="14261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925381-5AB3-C213-C1BD-8BAA59BD9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10" y="1837041"/>
            <a:ext cx="2021186" cy="1447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4097AA-4727-0FBC-F333-F1ECEBECA0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90" y="3333750"/>
            <a:ext cx="134302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886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6C366C-DC42-CEEA-12C2-A0DCAE687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922" y="714376"/>
            <a:ext cx="2982413" cy="20073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6399E2-172D-E912-75A3-7BFE6DD29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7150"/>
            <a:ext cx="2664619" cy="26646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E2679D-6397-798F-87BD-F30E39AAD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800350"/>
            <a:ext cx="2950197" cy="2209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D5B672-8330-FCE3-6352-499E2ECC6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6304" y="285750"/>
            <a:ext cx="3016576" cy="20073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5A26F-12F0-839B-2F75-F81FDF6FE4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6704" y="2890837"/>
            <a:ext cx="3048850" cy="1707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63F6D9-5F60-724D-26D7-9A3BE83641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700" y="241935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833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D97D5B-91A0-58CF-C501-901DC897B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81000"/>
            <a:ext cx="4343232" cy="2486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77F95D-20F8-CE09-C061-8DCF1E9A8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81000"/>
            <a:ext cx="3778770" cy="2514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4FAE6D-CAA4-FED6-44BE-AC8EDCB8C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2647950"/>
            <a:ext cx="343524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849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9F81E288-E290-4D2E-8FB1-AD688E977A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195" b="2"/>
          <a:stretch/>
        </p:blipFill>
        <p:spPr>
          <a:xfrm>
            <a:off x="-42560" y="-307683"/>
            <a:ext cx="5135880" cy="4168106"/>
          </a:xfrm>
          <a:prstGeom prst="rect">
            <a:avLst/>
          </a:prstGeo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B1AC82F-C0A2-464F-A3E0-E3B40DA9BE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6415" r="34027" b="-1"/>
          <a:stretch/>
        </p:blipFill>
        <p:spPr>
          <a:xfrm>
            <a:off x="4669498" y="-1844"/>
            <a:ext cx="4472089" cy="51435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837456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Hands reaching for the sky&#10;&#10;Description automatically generated with low confidence">
            <a:extLst>
              <a:ext uri="{FF2B5EF4-FFF2-40B4-BE49-F238E27FC236}">
                <a16:creationId xmlns:a16="http://schemas.microsoft.com/office/drawing/2014/main" id="{B06AB044-D289-402C-BDE9-C69CA95A48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2055" r="20991" b="7036"/>
          <a:stretch/>
        </p:blipFill>
        <p:spPr>
          <a:xfrm>
            <a:off x="2743200" y="0"/>
            <a:ext cx="6502149" cy="514349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C7EA36C-7A32-4E3F-A801-F237FAD28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56" y="209550"/>
            <a:ext cx="3560582" cy="843534"/>
          </a:xfrm>
        </p:spPr>
        <p:txBody>
          <a:bodyPr vert="horz" lIns="68580" tIns="34290" rIns="68580" bIns="34290" rtlCol="0" anchor="t" anchorCtr="0">
            <a:noAutofit/>
          </a:bodyPr>
          <a:lstStyle/>
          <a:p>
            <a:r>
              <a:rPr lang="en-US" sz="3300" dirty="0">
                <a:solidFill>
                  <a:schemeClr val="tx1"/>
                </a:solidFill>
                <a:latin typeface="+mn-lt"/>
              </a:rPr>
              <a:t>“</a:t>
            </a:r>
            <a:r>
              <a:rPr lang="en-US" sz="3300" b="1" dirty="0">
                <a:solidFill>
                  <a:schemeClr val="tx1"/>
                </a:solidFill>
                <a:latin typeface="+mn-lt"/>
              </a:rPr>
              <a:t>PLACEMAKING is how PEOPLE…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34A52E7-F678-462E-8F9B-7D2AD66F8DC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2400" y="2040921"/>
            <a:ext cx="2388679" cy="2722646"/>
          </a:xfrm>
        </p:spPr>
        <p:txBody>
          <a:bodyPr vert="horz" lIns="68580" tIns="34290" rIns="68580" bIns="34290" rtlCol="0" anchor="t">
            <a:normAutofit fontScale="92500" lnSpcReduction="20000"/>
          </a:bodyPr>
          <a:lstStyle/>
          <a:p>
            <a:pPr>
              <a:spcBef>
                <a:spcPts val="450"/>
              </a:spcBef>
            </a:pPr>
            <a:r>
              <a:rPr lang="en-US" sz="2700" b="1" dirty="0"/>
              <a:t>…</a:t>
            </a:r>
            <a:r>
              <a:rPr lang="en-US" sz="2400" dirty="0"/>
              <a:t>are more collectively and intentionally shaping our World and our future on this planet.”</a:t>
            </a:r>
          </a:p>
          <a:p>
            <a:pPr>
              <a:spcBef>
                <a:spcPts val="450"/>
              </a:spcBef>
            </a:pPr>
            <a:endParaRPr lang="en-US" sz="2400" dirty="0"/>
          </a:p>
          <a:p>
            <a:pPr>
              <a:spcBef>
                <a:spcPts val="450"/>
              </a:spcBef>
            </a:pPr>
            <a:r>
              <a:rPr lang="en-US" sz="2200" i="1" dirty="0"/>
              <a:t>-PROJECT FOR PUBLIC SPACES</a:t>
            </a:r>
          </a:p>
        </p:txBody>
      </p:sp>
    </p:spTree>
    <p:extLst>
      <p:ext uri="{BB962C8B-B14F-4D97-AF65-F5344CB8AC3E}">
        <p14:creationId xmlns:p14="http://schemas.microsoft.com/office/powerpoint/2010/main" val="7867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8D31D5-DF7A-4BC2-A5EF-365978134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604985"/>
            <a:ext cx="2860027" cy="19048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FC736A-5BC7-44B5-AA91-8F07FE20A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708715"/>
            <a:ext cx="2745619" cy="1647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4D1E7-F247-4942-B5AD-49C4B6016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636101"/>
            <a:ext cx="3581400" cy="19085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C6A79D-4854-4BF6-B123-970A20F7F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0400" y="2653683"/>
            <a:ext cx="2560542" cy="18533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4C12F7-1AEA-418F-931F-4603E86ADC2B}"/>
              </a:ext>
            </a:extLst>
          </p:cNvPr>
          <p:cNvSpPr txBox="1"/>
          <p:nvPr/>
        </p:nvSpPr>
        <p:spPr>
          <a:xfrm>
            <a:off x="609600" y="8978"/>
            <a:ext cx="141686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j-lt"/>
              </a:rPr>
              <a:t>Parklets</a:t>
            </a:r>
          </a:p>
        </p:txBody>
      </p:sp>
      <p:pic>
        <p:nvPicPr>
          <p:cNvPr id="4" name="Picture 3" descr="A group of people sitting on a bench outside&#10;&#10;Description automatically generated">
            <a:extLst>
              <a:ext uri="{FF2B5EF4-FFF2-40B4-BE49-F238E27FC236}">
                <a16:creationId xmlns:a16="http://schemas.microsoft.com/office/drawing/2014/main" id="{D2128870-5E5D-2B88-76D6-4EADF6E457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323" y="2653684"/>
            <a:ext cx="3294012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543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9493D32-DF8C-43D2-9D8B-CF5A32B12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98" y="3609325"/>
            <a:ext cx="1962815" cy="1191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E49AF0-E6CF-41E1-94D9-2EFA54D4A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20" y="449008"/>
            <a:ext cx="2438274" cy="7802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2E5708-1279-455F-9EBF-90671CCAE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330" y="527907"/>
            <a:ext cx="2465163" cy="6224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2E3A39-6BAB-4B8D-9CA2-AA47C2550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08" y="2163527"/>
            <a:ext cx="2421218" cy="823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0D70F-337C-4045-99A2-10453E0772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7628" y="449008"/>
            <a:ext cx="2419328" cy="7802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A70385-B811-439F-BAFF-A71E13FD05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7372" y="2060167"/>
            <a:ext cx="2384556" cy="27408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FF1B88-E416-4F28-A273-A87D04CE491B}"/>
              </a:ext>
            </a:extLst>
          </p:cNvPr>
          <p:cNvSpPr/>
          <p:nvPr/>
        </p:nvSpPr>
        <p:spPr>
          <a:xfrm>
            <a:off x="6096480" y="1748962"/>
            <a:ext cx="3045235" cy="339403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CD7640-653B-4912-9DC0-13FA8FD859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8576" y="2747728"/>
            <a:ext cx="2778671" cy="136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498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234FE6-1B5C-45D9-939B-40B36F6D731D}"/>
              </a:ext>
            </a:extLst>
          </p:cNvPr>
          <p:cNvSpPr/>
          <p:nvPr/>
        </p:nvSpPr>
        <p:spPr>
          <a:xfrm>
            <a:off x="1229711" y="1245476"/>
            <a:ext cx="780393" cy="420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ndar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40D50-7108-4414-ADDB-B6C88A763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85248"/>
            <a:ext cx="4149263" cy="420667"/>
          </a:xfrm>
        </p:spPr>
        <p:txBody>
          <a:bodyPr wrap="none" anchor="t" anchorCtr="0"/>
          <a:lstStyle/>
          <a:p>
            <a:r>
              <a:rPr lang="en-US" sz="3000" b="1" dirty="0">
                <a:solidFill>
                  <a:schemeClr val="tx2"/>
                </a:solidFill>
                <a:latin typeface="+mn-lt"/>
              </a:rPr>
              <a:t>MEET the FACILITATORS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581F21-F717-49BE-A724-EACA01C8B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4000" y="2157937"/>
            <a:ext cx="1117048" cy="1035319"/>
          </a:xfrm>
        </p:spPr>
        <p:txBody>
          <a:bodyPr/>
          <a:lstStyle/>
          <a:p>
            <a:r>
              <a:rPr lang="en-US" b="1" dirty="0"/>
              <a:t>Danny Bivins</a:t>
            </a:r>
          </a:p>
          <a:p>
            <a:r>
              <a:rPr lang="en-US" sz="900" dirty="0"/>
              <a:t>Senior Public Service Associate - Carl Vinson Institute of Government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BD18A3-0800-4D23-90C0-645F6A3A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742951"/>
            <a:ext cx="1117048" cy="14162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0FE987-A9FD-4B6A-877A-30DCBBCC6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653" y="723635"/>
            <a:ext cx="1175696" cy="142763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34150AB-E15C-48EA-8245-651A3F30CCA3}"/>
              </a:ext>
            </a:extLst>
          </p:cNvPr>
          <p:cNvSpPr txBox="1">
            <a:spLocks/>
          </p:cNvSpPr>
          <p:nvPr/>
        </p:nvSpPr>
        <p:spPr>
          <a:xfrm>
            <a:off x="3359703" y="2149703"/>
            <a:ext cx="1117048" cy="7628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Clark Stancil</a:t>
            </a:r>
          </a:p>
          <a:p>
            <a:pPr defTabSz="685800">
              <a:spcBef>
                <a:spcPts val="750"/>
              </a:spcBef>
              <a:defRPr/>
            </a:pPr>
            <a:r>
              <a:rPr 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Creative Design Specialist - Carl Vinson Institute of Government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2DB13F-948A-4B45-99DD-B2D8EF8E2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1950" y="742951"/>
            <a:ext cx="1175696" cy="142763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E0534E3-41A7-4B20-B33D-6858488C2EA6}"/>
              </a:ext>
            </a:extLst>
          </p:cNvPr>
          <p:cNvSpPr txBox="1">
            <a:spLocks/>
          </p:cNvSpPr>
          <p:nvPr/>
        </p:nvSpPr>
        <p:spPr>
          <a:xfrm>
            <a:off x="1879922" y="2200195"/>
            <a:ext cx="1117048" cy="899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Kaitlin </a:t>
            </a:r>
            <a:r>
              <a:rPr lang="en-US" sz="1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McShea</a:t>
            </a:r>
            <a:r>
              <a:rPr 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 </a:t>
            </a:r>
            <a:r>
              <a:rPr lang="en-US" sz="1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Messich</a:t>
            </a:r>
            <a:endParaRPr lang="en-US" sz="1200" b="1" dirty="0">
              <a:solidFill>
                <a:prstClr val="black">
                  <a:lumMod val="75000"/>
                  <a:lumOff val="25000"/>
                </a:prstClr>
              </a:solidFill>
              <a:latin typeface="Candara"/>
            </a:endParaRPr>
          </a:p>
          <a:p>
            <a:pPr defTabSz="685800">
              <a:spcBef>
                <a:spcPts val="750"/>
              </a:spcBef>
              <a:defRPr/>
            </a:pPr>
            <a:r>
              <a:rPr 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Public Service Assistant - Carl Vinson Institute of Government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672977-19D6-428C-A376-F00B5D6E0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941" y="238771"/>
            <a:ext cx="1070529" cy="1427372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5773E46-16C3-412F-B795-0E04B53D4D54}"/>
              </a:ext>
            </a:extLst>
          </p:cNvPr>
          <p:cNvSpPr txBox="1">
            <a:spLocks/>
          </p:cNvSpPr>
          <p:nvPr/>
        </p:nvSpPr>
        <p:spPr>
          <a:xfrm>
            <a:off x="5728589" y="1753390"/>
            <a:ext cx="1117048" cy="899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Katherine Moore</a:t>
            </a:r>
          </a:p>
          <a:p>
            <a:pPr defTabSz="685800">
              <a:spcBef>
                <a:spcPts val="750"/>
              </a:spcBef>
              <a:defRPr/>
            </a:pPr>
            <a:r>
              <a:rPr 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President- Georgia Conservancy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8DF4C4-126A-4F9D-B44A-A1206F6CB919}"/>
              </a:ext>
            </a:extLst>
          </p:cNvPr>
          <p:cNvSpPr txBox="1"/>
          <p:nvPr/>
        </p:nvSpPr>
        <p:spPr>
          <a:xfrm>
            <a:off x="358408" y="3391956"/>
            <a:ext cx="41992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2100" dirty="0">
                <a:solidFill>
                  <a:schemeClr val="tx2"/>
                </a:solidFill>
                <a:latin typeface="Candara" panose="020E0502030303020204" pitchFamily="34" charset="0"/>
              </a:rPr>
              <a:t>Each Community Team is paired up with one of the Collaborative’s practitioner Facilitators for the duration of the program.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2E5CE18-4509-4678-9608-3127AB54C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9072" y="238771"/>
            <a:ext cx="1070529" cy="1427372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267B099-F671-43CD-B7E2-3BC9052F91D6}"/>
              </a:ext>
            </a:extLst>
          </p:cNvPr>
          <p:cNvSpPr txBox="1">
            <a:spLocks/>
          </p:cNvSpPr>
          <p:nvPr/>
        </p:nvSpPr>
        <p:spPr>
          <a:xfrm>
            <a:off x="7459359" y="1745648"/>
            <a:ext cx="1117048" cy="899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Nick Johnson</a:t>
            </a:r>
          </a:p>
          <a:p>
            <a:pPr defTabSz="685800">
              <a:spcBef>
                <a:spcPts val="750"/>
              </a:spcBef>
              <a:defRPr/>
            </a:pPr>
            <a:r>
              <a:rPr 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Senior Planner - Georgia Conservancy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ADB556-E7F5-4580-A42F-CBC2C86ABB55}"/>
              </a:ext>
            </a:extLst>
          </p:cNvPr>
          <p:cNvSpPr/>
          <p:nvPr/>
        </p:nvSpPr>
        <p:spPr>
          <a:xfrm>
            <a:off x="7323082" y="4776951"/>
            <a:ext cx="1820918" cy="3223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ndara"/>
            </a:endParaRPr>
          </a:p>
        </p:txBody>
      </p:sp>
      <p:pic>
        <p:nvPicPr>
          <p:cNvPr id="19" name="Picture 1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DB47060F-7869-47FC-BA3D-C766256A994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466" t="6127" r="6088" b="33607"/>
          <a:stretch/>
        </p:blipFill>
        <p:spPr>
          <a:xfrm>
            <a:off x="5669941" y="2680551"/>
            <a:ext cx="1175696" cy="1427630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37816A4-E223-4036-BC51-246A2C8CE6F4}"/>
              </a:ext>
            </a:extLst>
          </p:cNvPr>
          <p:cNvSpPr txBox="1">
            <a:spLocks/>
          </p:cNvSpPr>
          <p:nvPr/>
        </p:nvSpPr>
        <p:spPr>
          <a:xfrm>
            <a:off x="5721661" y="4148580"/>
            <a:ext cx="1117048" cy="10353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Ebony Simpson</a:t>
            </a:r>
          </a:p>
          <a:p>
            <a:pPr defTabSz="685800">
              <a:spcBef>
                <a:spcPts val="750"/>
              </a:spcBef>
              <a:defRPr/>
            </a:pPr>
            <a:r>
              <a:rPr 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Planning Outreach &amp; Training Coordinator -Georgia Department of Community Affairs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955A7EB3-03D8-46A7-A4B7-1A84BD5C0A8F}"/>
              </a:ext>
            </a:extLst>
          </p:cNvPr>
          <p:cNvSpPr txBox="1">
            <a:spLocks/>
          </p:cNvSpPr>
          <p:nvPr/>
        </p:nvSpPr>
        <p:spPr>
          <a:xfrm>
            <a:off x="7340978" y="4108181"/>
            <a:ext cx="1235429" cy="10353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US" sz="1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Annaka</a:t>
            </a:r>
            <a:r>
              <a:rPr 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 Woodruff</a:t>
            </a:r>
          </a:p>
          <a:p>
            <a:pPr defTabSz="685800">
              <a:spcBef>
                <a:spcPts val="750"/>
              </a:spcBef>
              <a:defRPr/>
            </a:pPr>
            <a:r>
              <a:rPr 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/>
              </a:rPr>
              <a:t>ARC Program Manager- Georgia Department of Community Affairs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495A3A2-E2C7-4532-BA54-2A8078AC1B0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0341"/>
          <a:stretch/>
        </p:blipFill>
        <p:spPr>
          <a:xfrm>
            <a:off x="7325752" y="2657171"/>
            <a:ext cx="1194495" cy="142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0CA8FD58-9F7F-40C2-894D-58F5855DEF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9000"/>
          </a:blip>
          <a:srcRect t="9158" b="1201"/>
          <a:stretch/>
        </p:blipFill>
        <p:spPr>
          <a:xfrm>
            <a:off x="16" y="7"/>
            <a:ext cx="9143984" cy="51434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AC4C0-25F7-41A0-B8B1-F9E894055EB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0409" y="3134956"/>
            <a:ext cx="8239454" cy="1760237"/>
          </a:xfrm>
        </p:spPr>
        <p:txBody>
          <a:bodyPr vert="horz" lIns="68580" tIns="34290" rIns="68580" bIns="34290" rtlCol="0">
            <a:normAutofit/>
          </a:bodyPr>
          <a:lstStyle/>
          <a:p>
            <a:pPr indent="-1714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latin typeface="Candara" panose="020E0502030303020204" pitchFamily="34" charset="0"/>
              </a:rPr>
              <a:t>THE 2-YEAR PROGRAM CURRICULUM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latin typeface="Candara" panose="020E0502030303020204" pitchFamily="34" charset="0"/>
              </a:rPr>
              <a:t>Year 1: Education, Visioning, and Planning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latin typeface="Candara" panose="020E0502030303020204" pitchFamily="34" charset="0"/>
              </a:rPr>
              <a:t>Year 2: Project Development, Funding, and Implementation and Tracking and Impact Analysis</a:t>
            </a:r>
          </a:p>
        </p:txBody>
      </p:sp>
    </p:spTree>
    <p:extLst>
      <p:ext uri="{BB962C8B-B14F-4D97-AF65-F5344CB8AC3E}">
        <p14:creationId xmlns:p14="http://schemas.microsoft.com/office/powerpoint/2010/main" val="69062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06AB044-D289-402C-BDE9-C69CA95A48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5894" b="30390"/>
          <a:stretch/>
        </p:blipFill>
        <p:spPr>
          <a:xfrm>
            <a:off x="3791272" y="0"/>
            <a:ext cx="5352728" cy="5115986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AD1F8BA-5CB8-4F07-8108-ECC551DCB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" y="742950"/>
            <a:ext cx="3753172" cy="4267200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PROCESS: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Discovering what a community wants through community-led: 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VISIONING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PLANNING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PROJECT DEVELOPMENT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PRODUCT: 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Creating </a:t>
            </a:r>
            <a:r>
              <a:rPr lang="en-US" sz="1600" b="1" dirty="0">
                <a:solidFill>
                  <a:schemeClr val="tx2"/>
                </a:solidFill>
              </a:rPr>
              <a:t>ACTION</a:t>
            </a:r>
            <a:r>
              <a:rPr lang="en-US" sz="1600" dirty="0">
                <a:solidFill>
                  <a:schemeClr val="tx1"/>
                </a:solidFill>
              </a:rPr>
              <a:t> and </a:t>
            </a:r>
            <a:r>
              <a:rPr lang="en-US" sz="1600" b="1" dirty="0">
                <a:solidFill>
                  <a:schemeClr val="tx2"/>
                </a:solidFill>
              </a:rPr>
              <a:t>IMPLEMENTATION</a:t>
            </a:r>
            <a:r>
              <a:rPr lang="en-US" sz="1600" dirty="0">
                <a:solidFill>
                  <a:schemeClr val="tx1"/>
                </a:solidFill>
              </a:rPr>
              <a:t> plans for achieving what a community wants beginning with:</a:t>
            </a:r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ASSET INVENTORY</a:t>
            </a:r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FIVE PLACEMAKING STEPS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A33C880-51E4-444B-9C67-4D9C051C2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886"/>
            <a:ext cx="3886200" cy="770505"/>
          </a:xfrm>
          <a:effectLst/>
        </p:spPr>
        <p:txBody>
          <a:bodyPr/>
          <a:lstStyle/>
          <a:p>
            <a:r>
              <a:rPr lang="en-US" sz="3000" b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tx2"/>
                </a:solidFill>
                <a:latin typeface="+mn-lt"/>
              </a:rPr>
              <a:t>Program Objectives</a:t>
            </a:r>
          </a:p>
        </p:txBody>
      </p:sp>
    </p:spTree>
    <p:extLst>
      <p:ext uri="{BB962C8B-B14F-4D97-AF65-F5344CB8AC3E}">
        <p14:creationId xmlns:p14="http://schemas.microsoft.com/office/powerpoint/2010/main" val="31186661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B1AC82F-C0A2-464F-A3E0-E3B40DA9BE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5546" r="25546"/>
          <a:stretch/>
        </p:blipFill>
        <p:spPr>
          <a:xfrm>
            <a:off x="4669498" y="-1844"/>
            <a:ext cx="4472089" cy="51435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1E61C4-48C8-4CE9-8626-E1D3E720A79B}"/>
              </a:ext>
            </a:extLst>
          </p:cNvPr>
          <p:cNvSpPr txBox="1"/>
          <p:nvPr/>
        </p:nvSpPr>
        <p:spPr>
          <a:xfrm>
            <a:off x="470889" y="400082"/>
            <a:ext cx="4099841" cy="4362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DIVERSITY:</a:t>
            </a:r>
          </a:p>
          <a:p>
            <a:r>
              <a:rPr lang="en-US" sz="2400" dirty="0">
                <a:solidFill>
                  <a:schemeClr val="bg1"/>
                </a:solidFill>
              </a:rPr>
              <a:t>Who is at the table?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EQUITY:</a:t>
            </a:r>
          </a:p>
          <a:p>
            <a:r>
              <a:rPr lang="en-US" sz="2400" dirty="0">
                <a:solidFill>
                  <a:schemeClr val="bg1"/>
                </a:solidFill>
              </a:rPr>
              <a:t>What are the barriers to getting to and staying at the table?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INCLUSION:</a:t>
            </a:r>
          </a:p>
          <a:p>
            <a:r>
              <a:rPr lang="en-US" sz="2400" dirty="0">
                <a:solidFill>
                  <a:schemeClr val="bg1"/>
                </a:solidFill>
              </a:rPr>
              <a:t>Do all feel they belong at the table?</a:t>
            </a:r>
          </a:p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330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F2A0F8-6F04-EF9F-AC1E-27E8911CC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59453-668E-4F9D-ACF2-73DE1B23C65E}" type="slidenum">
              <a:rPr lang="en-US" smtClean="0"/>
              <a:pPr/>
              <a:t>75</a:t>
            </a:fld>
            <a:endParaRPr lang="en-US" dirty="0"/>
          </a:p>
        </p:txBody>
      </p:sp>
      <p:pic>
        <p:nvPicPr>
          <p:cNvPr id="3" name="Picture 2" descr="A group of people standing on the side of a road&#10;&#10;Description automatically generated with medium confidence">
            <a:extLst>
              <a:ext uri="{FF2B5EF4-FFF2-40B4-BE49-F238E27FC236}">
                <a16:creationId xmlns:a16="http://schemas.microsoft.com/office/drawing/2014/main" id="{D2EB7EB1-1A88-4446-73A0-3A8ECDF4B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2"/>
            <a:ext cx="3913422" cy="2201031"/>
          </a:xfrm>
          <a:prstGeom prst="rect">
            <a:avLst/>
          </a:prstGeom>
        </p:spPr>
      </p:pic>
      <p:pic>
        <p:nvPicPr>
          <p:cNvPr id="4" name="Picture 3" descr="A group of people standing together outside&#10;&#10;Description automatically generated with low confidence">
            <a:extLst>
              <a:ext uri="{FF2B5EF4-FFF2-40B4-BE49-F238E27FC236}">
                <a16:creationId xmlns:a16="http://schemas.microsoft.com/office/drawing/2014/main" id="{D57FC106-98B2-9F91-F8DC-F6F7C9AD7A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" y="2232048"/>
            <a:ext cx="3913422" cy="2911452"/>
          </a:xfrm>
          <a:prstGeom prst="rect">
            <a:avLst/>
          </a:prstGeom>
        </p:spPr>
      </p:pic>
      <p:pic>
        <p:nvPicPr>
          <p:cNvPr id="5" name="Picture 4" descr="A person sitting on a bicycle&#10;&#10;Description automatically generated with low confidence">
            <a:extLst>
              <a:ext uri="{FF2B5EF4-FFF2-40B4-BE49-F238E27FC236}">
                <a16:creationId xmlns:a16="http://schemas.microsoft.com/office/drawing/2014/main" id="{340AB402-E2C9-BB69-8D86-046959E2D2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799" y="2734714"/>
            <a:ext cx="3219201" cy="2158831"/>
          </a:xfrm>
          <a:prstGeom prst="rect">
            <a:avLst/>
          </a:prstGeom>
        </p:spPr>
      </p:pic>
      <p:pic>
        <p:nvPicPr>
          <p:cNvPr id="6" name="Picture 5" descr="A picture containing outdoor, person&#10;&#10;Description automatically generated">
            <a:extLst>
              <a:ext uri="{FF2B5EF4-FFF2-40B4-BE49-F238E27FC236}">
                <a16:creationId xmlns:a16="http://schemas.microsoft.com/office/drawing/2014/main" id="{CEF5B36B-E593-BF06-4915-EFAD31D747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571750"/>
            <a:ext cx="1626973" cy="2447482"/>
          </a:xfrm>
          <a:prstGeom prst="rect">
            <a:avLst/>
          </a:prstGeom>
        </p:spPr>
      </p:pic>
      <p:pic>
        <p:nvPicPr>
          <p:cNvPr id="7" name="Picture 6" descr="A picture containing ground, outdoor&#10;&#10;Description automatically generated">
            <a:extLst>
              <a:ext uri="{FF2B5EF4-FFF2-40B4-BE49-F238E27FC236}">
                <a16:creationId xmlns:a16="http://schemas.microsoft.com/office/drawing/2014/main" id="{74325735-00E1-FAC4-CBC3-F870B59E69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8068"/>
            <a:ext cx="4953000" cy="244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3069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19FD920-EF33-4C68-968F-1A59D0E35F8A}"/>
              </a:ext>
            </a:extLst>
          </p:cNvPr>
          <p:cNvSpPr txBox="1">
            <a:spLocks/>
          </p:cNvSpPr>
          <p:nvPr/>
        </p:nvSpPr>
        <p:spPr>
          <a:xfrm>
            <a:off x="457201" y="3288800"/>
            <a:ext cx="8192729" cy="9882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defTabSz="914400">
              <a:spcAft>
                <a:spcPts val="450"/>
              </a:spcAft>
            </a:pPr>
            <a:r>
              <a:rPr lang="en-US" sz="3500" b="1" kern="1200" spc="-4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Meriwether</a:t>
            </a:r>
            <a:r>
              <a:rPr lang="en-US" sz="3500" b="1" kern="1200" spc="4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500" b="1" kern="1200" spc="-4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County Gravel Travel</a:t>
            </a:r>
            <a:endParaRPr lang="en-US" sz="3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A person riding a bicycle on a road&#10;&#10;Description automatically generated with medium confidence">
            <a:extLst>
              <a:ext uri="{FF2B5EF4-FFF2-40B4-BE49-F238E27FC236}">
                <a16:creationId xmlns:a16="http://schemas.microsoft.com/office/drawing/2014/main" id="{38F09E94-A74D-479F-8E71-CE549AB3D2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78" r="15620" b="1"/>
          <a:stretch/>
        </p:blipFill>
        <p:spPr>
          <a:xfrm>
            <a:off x="15" y="7"/>
            <a:ext cx="3044937" cy="3182105"/>
          </a:xfrm>
          <a:prstGeom prst="rect">
            <a:avLst/>
          </a:prstGeom>
        </p:spPr>
      </p:pic>
      <p:pic>
        <p:nvPicPr>
          <p:cNvPr id="7" name="Picture 6" descr="A black and white photo of a bicycle&#10;&#10;Description automatically generated with medium confidence">
            <a:extLst>
              <a:ext uri="{FF2B5EF4-FFF2-40B4-BE49-F238E27FC236}">
                <a16:creationId xmlns:a16="http://schemas.microsoft.com/office/drawing/2014/main" id="{6E8CB38B-AABB-409A-96D5-B7736997C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" r="3829" b="2"/>
          <a:stretch/>
        </p:blipFill>
        <p:spPr>
          <a:xfrm>
            <a:off x="3067861" y="-1"/>
            <a:ext cx="3047189" cy="3182112"/>
          </a:xfrm>
          <a:prstGeom prst="rect">
            <a:avLst/>
          </a:prstGeom>
        </p:spPr>
      </p:pic>
      <p:pic>
        <p:nvPicPr>
          <p:cNvPr id="8" name="Picture 7" descr="A bicycle parked by a tree&#10;&#10;Description automatically generated with medium confidence">
            <a:extLst>
              <a:ext uri="{FF2B5EF4-FFF2-40B4-BE49-F238E27FC236}">
                <a16:creationId xmlns:a16="http://schemas.microsoft.com/office/drawing/2014/main" id="{9EA516FB-8017-4176-BC68-92B532E45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722" r="2" b="2"/>
          <a:stretch/>
        </p:blipFill>
        <p:spPr>
          <a:xfrm>
            <a:off x="6099048" y="7"/>
            <a:ext cx="3044952" cy="3182105"/>
          </a:xfrm>
          <a:prstGeom prst="rect">
            <a:avLst/>
          </a:prstGeom>
        </p:spPr>
      </p:pic>
      <p:cxnSp>
        <p:nvCxnSpPr>
          <p:cNvPr id="25" name="Straight Connector 12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" y="3181602"/>
            <a:ext cx="9144001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7189" y="-510"/>
            <a:ext cx="0" cy="3182112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6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378" y="-510"/>
            <a:ext cx="0" cy="3182112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utoShape 2" descr="Travel On Gravel Bikepacking&quot; Sticker by esskay | Redbubble">
            <a:extLst>
              <a:ext uri="{FF2B5EF4-FFF2-40B4-BE49-F238E27FC236}">
                <a16:creationId xmlns:a16="http://schemas.microsoft.com/office/drawing/2014/main" id="{C795F4B5-44A1-45B7-B1BD-AC912A1C64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296472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plant&#10;&#10;Description automatically generated">
            <a:extLst>
              <a:ext uri="{FF2B5EF4-FFF2-40B4-BE49-F238E27FC236}">
                <a16:creationId xmlns:a16="http://schemas.microsoft.com/office/drawing/2014/main" id="{E4C8186A-2F5A-0D90-18EB-2B6E8C1BF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7150"/>
            <a:ext cx="4114800" cy="3086100"/>
          </a:xfrm>
          <a:prstGeom prst="rect">
            <a:avLst/>
          </a:prstGeom>
        </p:spPr>
      </p:pic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0FCE5353-25F5-F51F-16BD-A153E6D675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4931" y="2740819"/>
            <a:ext cx="2571748" cy="1928811"/>
          </a:xfrm>
          <a:prstGeom prst="rect">
            <a:avLst/>
          </a:prstGeom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4ACD346-861C-EA48-F410-77D48B2010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" y="971550"/>
            <a:ext cx="47244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661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0C96CA-4501-A075-F37D-122251389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9525"/>
            <a:ext cx="40216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4779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57DEA3A-DDF6-4F78-B7CF-6F059D9BC3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45" b="7845"/>
          <a:stretch/>
        </p:blipFill>
        <p:spPr>
          <a:xfrm>
            <a:off x="-1" y="0"/>
            <a:ext cx="9150976" cy="5143500"/>
          </a:xfrm>
          <a:prstGeom prst="rect">
            <a:avLst/>
          </a:prstGeom>
        </p:spPr>
      </p:pic>
      <p:sp>
        <p:nvSpPr>
          <p:cNvPr id="38" name="TextBox 37" descr="Accent to title block">
            <a:extLst>
              <a:ext uri="{FF2B5EF4-FFF2-40B4-BE49-F238E27FC236}">
                <a16:creationId xmlns:a16="http://schemas.microsoft.com/office/drawing/2014/main" id="{B231FB9C-F234-41D0-A4CE-8C29A5F2F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58541" y="2881800"/>
            <a:ext cx="992435" cy="1650206"/>
          </a:xfrm>
          <a:custGeom>
            <a:avLst/>
            <a:gdLst>
              <a:gd name="connsiteX0" fmla="*/ 99480 w 846997"/>
              <a:gd name="connsiteY0" fmla="*/ 0 h 2200275"/>
              <a:gd name="connsiteX1" fmla="*/ 846997 w 846997"/>
              <a:gd name="connsiteY1" fmla="*/ 0 h 2200275"/>
              <a:gd name="connsiteX2" fmla="*/ 846997 w 846997"/>
              <a:gd name="connsiteY2" fmla="*/ 2200275 h 2200275"/>
              <a:gd name="connsiteX3" fmla="*/ 99480 w 846997"/>
              <a:gd name="connsiteY3" fmla="*/ 2200275 h 2200275"/>
              <a:gd name="connsiteX4" fmla="*/ 0 w 846997"/>
              <a:gd name="connsiteY4" fmla="*/ 2099942 h 2200275"/>
              <a:gd name="connsiteX5" fmla="*/ 0 w 846997"/>
              <a:gd name="connsiteY5" fmla="*/ 100333 h 2200275"/>
              <a:gd name="connsiteX6" fmla="*/ 99480 w 846997"/>
              <a:gd name="connsiteY6" fmla="*/ 0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6997" h="2200275">
                <a:moveTo>
                  <a:pt x="99480" y="0"/>
                </a:moveTo>
                <a:lnTo>
                  <a:pt x="846997" y="0"/>
                </a:lnTo>
                <a:lnTo>
                  <a:pt x="846997" y="2200275"/>
                </a:lnTo>
                <a:lnTo>
                  <a:pt x="99480" y="2200275"/>
                </a:lnTo>
                <a:cubicBezTo>
                  <a:pt x="44539" y="2200275"/>
                  <a:pt x="0" y="2155354"/>
                  <a:pt x="0" y="2099942"/>
                </a:cubicBezTo>
                <a:lnTo>
                  <a:pt x="0" y="100333"/>
                </a:lnTo>
                <a:cubicBezTo>
                  <a:pt x="0" y="44921"/>
                  <a:pt x="44539" y="0"/>
                  <a:pt x="99480" y="0"/>
                </a:cubicBez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35000" tIns="216000" rIns="135000" bIns="135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lnSpc>
                <a:spcPts val="3000"/>
              </a:lnSpc>
              <a:defRPr/>
            </a:pPr>
            <a:endParaRPr lang="en-ZA" sz="3750" spc="-225" dirty="0">
              <a:solidFill>
                <a:srgbClr val="FFFFFF">
                  <a:lumMod val="95000"/>
                </a:srgbClr>
              </a:solidFill>
              <a:latin typeface="Corbel"/>
            </a:endParaRPr>
          </a:p>
        </p:txBody>
      </p:sp>
      <p:sp>
        <p:nvSpPr>
          <p:cNvPr id="35" name="Isosceles Triangle 34" descr="Shadow to title block">
            <a:extLst>
              <a:ext uri="{FF2B5EF4-FFF2-40B4-BE49-F238E27FC236}">
                <a16:creationId xmlns:a16="http://schemas.microsoft.com/office/drawing/2014/main" id="{FE193317-B8BD-46CA-B0A6-8A7511B08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158541" y="4166248"/>
            <a:ext cx="357187" cy="318728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ZA" sz="135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C11A64B-7EA5-442C-8405-73273A533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0356" y="370891"/>
            <a:ext cx="2875372" cy="3795356"/>
          </a:xfrm>
        </p:spPr>
        <p:txBody>
          <a:bodyPr/>
          <a:lstStyle/>
          <a:p>
            <a:r>
              <a:rPr lang="en-ZA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94934" y="2372355"/>
            <a:ext cx="2641136" cy="216000"/>
          </a:xfrm>
        </p:spPr>
        <p:txBody>
          <a:bodyPr/>
          <a:lstStyle/>
          <a:p>
            <a:r>
              <a:rPr lang="en-ZA" sz="2000" dirty="0"/>
              <a:t>Application for Participation – 2024</a:t>
            </a:r>
          </a:p>
          <a:p>
            <a:r>
              <a:rPr lang="en-ZA" sz="1600" dirty="0"/>
              <a:t>Please contact:</a:t>
            </a:r>
          </a:p>
          <a:p>
            <a:r>
              <a:rPr lang="en-ZA" sz="1600" dirty="0"/>
              <a:t>Sadie Krawczyk at skrawczyk@gacities.com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6B60D4B-C5E7-4615-9A3E-DFB1B09A0B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27386" y="363263"/>
            <a:ext cx="2621654" cy="212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3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87F77D-AA13-4AE4-9C51-548F0EB20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15974"/>
            <a:ext cx="269886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7493FF-A69C-4365-9E21-F5B0FD287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885950"/>
            <a:ext cx="2816596" cy="200575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CE6C0A5-032E-4967-9C61-64DA996FA4D3}"/>
              </a:ext>
            </a:extLst>
          </p:cNvPr>
          <p:cNvSpPr txBox="1">
            <a:spLocks/>
          </p:cNvSpPr>
          <p:nvPr/>
        </p:nvSpPr>
        <p:spPr>
          <a:xfrm>
            <a:off x="685800" y="852396"/>
            <a:ext cx="5219700" cy="798791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kern="0" dirty="0">
                <a:solidFill>
                  <a:schemeClr val="tx2"/>
                </a:solidFill>
              </a:rPr>
              <a:t>Review city’s ordinance to see if outside dining is allowable and if so, encourage outside sidewalk dining options for restaurants.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8BFAF9-183F-40BB-9577-DADB7902A329}"/>
              </a:ext>
            </a:extLst>
          </p:cNvPr>
          <p:cNvSpPr txBox="1"/>
          <p:nvPr/>
        </p:nvSpPr>
        <p:spPr>
          <a:xfrm>
            <a:off x="609600" y="72111"/>
            <a:ext cx="37739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j-lt"/>
              </a:rPr>
              <a:t>Outside Sidewalk Dining</a:t>
            </a:r>
          </a:p>
        </p:txBody>
      </p:sp>
    </p:spTree>
    <p:extLst>
      <p:ext uri="{BB962C8B-B14F-4D97-AF65-F5344CB8AC3E}">
        <p14:creationId xmlns:p14="http://schemas.microsoft.com/office/powerpoint/2010/main" val="394430052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C66911-D566-4B2F-B549-22DF273ABD07}"/>
              </a:ext>
            </a:extLst>
          </p:cNvPr>
          <p:cNvSpPr txBox="1">
            <a:spLocks/>
          </p:cNvSpPr>
          <p:nvPr/>
        </p:nvSpPr>
        <p:spPr>
          <a:xfrm>
            <a:off x="2057400" y="1352550"/>
            <a:ext cx="4724400" cy="94625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476" algn="ctr">
              <a:lnSpc>
                <a:spcPts val="2478"/>
              </a:lnSpc>
              <a:spcBef>
                <a:spcPts val="79"/>
              </a:spcBef>
            </a:pPr>
            <a:r>
              <a:rPr lang="en-US" sz="2175" b="1" kern="0" dirty="0">
                <a:solidFill>
                  <a:schemeClr val="bg1"/>
                </a:solidFill>
                <a:latin typeface="Century Gothic"/>
                <a:cs typeface="Century Gothic"/>
              </a:rPr>
              <a:t>Cindy</a:t>
            </a:r>
            <a:r>
              <a:rPr lang="en-US" sz="2175" b="1" kern="0" spc="-34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175" b="1" kern="0" spc="-4" dirty="0">
                <a:solidFill>
                  <a:schemeClr val="bg1"/>
                </a:solidFill>
                <a:latin typeface="Century Gothic"/>
                <a:cs typeface="Century Gothic"/>
              </a:rPr>
              <a:t>Eidson</a:t>
            </a:r>
            <a:endParaRPr lang="en-US" sz="2175" b="1" kern="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9525" marR="3810" algn="ctr">
              <a:lnSpc>
                <a:spcPts val="2348"/>
              </a:lnSpc>
              <a:spcBef>
                <a:spcPts val="169"/>
              </a:spcBef>
            </a:pPr>
            <a:r>
              <a:rPr lang="en-US" sz="2175" b="1" kern="0" dirty="0">
                <a:solidFill>
                  <a:schemeClr val="bg1"/>
                </a:solidFill>
                <a:latin typeface="Century Gothic"/>
                <a:cs typeface="Century Gothic"/>
              </a:rPr>
              <a:t>Georgia</a:t>
            </a:r>
            <a:r>
              <a:rPr lang="en-US" sz="2175" b="1" kern="0" spc="-3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175" b="1" kern="0" dirty="0">
                <a:solidFill>
                  <a:schemeClr val="bg1"/>
                </a:solidFill>
                <a:latin typeface="Century Gothic"/>
                <a:cs typeface="Century Gothic"/>
              </a:rPr>
              <a:t>Municipal</a:t>
            </a:r>
            <a:r>
              <a:rPr lang="en-US" sz="2175" b="1" kern="0" spc="-23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175" b="1" kern="0" dirty="0">
                <a:solidFill>
                  <a:schemeClr val="bg1"/>
                </a:solidFill>
                <a:latin typeface="Century Gothic"/>
                <a:cs typeface="Century Gothic"/>
              </a:rPr>
              <a:t>Association </a:t>
            </a:r>
            <a:r>
              <a:rPr lang="en-US" sz="2175" b="1" kern="0" spc="-596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175" b="1" kern="0" dirty="0">
                <a:solidFill>
                  <a:schemeClr val="bg1"/>
                </a:solidFill>
                <a:latin typeface="Century Gothic"/>
                <a:cs typeface="Century Gothic"/>
              </a:rPr>
              <a:t>Georgia</a:t>
            </a:r>
            <a:r>
              <a:rPr lang="en-US" sz="2175" b="1" kern="0" spc="-11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175" b="1" kern="0" dirty="0">
                <a:solidFill>
                  <a:schemeClr val="bg1"/>
                </a:solidFill>
                <a:latin typeface="Century Gothic"/>
                <a:cs typeface="Century Gothic"/>
              </a:rPr>
              <a:t>Cities</a:t>
            </a:r>
            <a:r>
              <a:rPr lang="en-US" sz="2175" b="1" kern="0" spc="4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175" b="1" kern="0" dirty="0">
                <a:solidFill>
                  <a:schemeClr val="bg1"/>
                </a:solidFill>
                <a:latin typeface="Century Gothic"/>
                <a:cs typeface="Century Gothic"/>
              </a:rPr>
              <a:t>Foundation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53E7D7CB-974C-4151-9286-EA0644C1AB3E}"/>
              </a:ext>
            </a:extLst>
          </p:cNvPr>
          <p:cNvSpPr txBox="1"/>
          <p:nvPr/>
        </p:nvSpPr>
        <p:spPr>
          <a:xfrm>
            <a:off x="2634853" y="2724150"/>
            <a:ext cx="3569494" cy="1037143"/>
          </a:xfrm>
          <a:prstGeom prst="rect">
            <a:avLst/>
          </a:prstGeom>
        </p:spPr>
        <p:txBody>
          <a:bodyPr vert="horz" wrap="square" lIns="0" tIns="77153" rIns="0" bIns="0" rtlCol="0">
            <a:spAutoFit/>
          </a:bodyPr>
          <a:lstStyle/>
          <a:p>
            <a:pPr marL="2381" algn="ctr">
              <a:spcBef>
                <a:spcPts val="608"/>
              </a:spcBef>
            </a:pPr>
            <a:r>
              <a:rPr b="1" u="sng" dirty="0">
                <a:solidFill>
                  <a:schemeClr val="bg1"/>
                </a:solidFill>
                <a:uFill>
                  <a:solidFill>
                    <a:srgbClr val="0462C1"/>
                  </a:solidFill>
                </a:uFill>
                <a:latin typeface="Century Gothic"/>
                <a:cs typeface="Century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ceidson@gacities.com</a:t>
            </a:r>
            <a:endParaRPr b="1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algn="ctr">
              <a:spcBef>
                <a:spcPts val="533"/>
              </a:spcBef>
              <a:tabLst>
                <a:tab pos="1350645" algn="l"/>
              </a:tabLst>
            </a:pPr>
            <a:r>
              <a:rPr b="1" dirty="0">
                <a:solidFill>
                  <a:schemeClr val="bg1"/>
                </a:solidFill>
                <a:latin typeface="Century Gothic"/>
                <a:cs typeface="Century Gothic"/>
              </a:rPr>
              <a:t>Direct</a:t>
            </a:r>
            <a:r>
              <a:rPr b="1" spc="-15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b="1" dirty="0">
                <a:solidFill>
                  <a:schemeClr val="bg1"/>
                </a:solidFill>
                <a:latin typeface="Century Gothic"/>
                <a:cs typeface="Century Gothic"/>
              </a:rPr>
              <a:t>Line:	</a:t>
            </a:r>
            <a:r>
              <a:rPr b="1" spc="-4" dirty="0">
                <a:solidFill>
                  <a:schemeClr val="bg1"/>
                </a:solidFill>
                <a:latin typeface="Century Gothic"/>
                <a:cs typeface="Century Gothic"/>
              </a:rPr>
              <a:t>678-686-6207</a:t>
            </a:r>
            <a:endParaRPr b="1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953" algn="ctr">
              <a:spcBef>
                <a:spcPts val="533"/>
              </a:spcBef>
              <a:tabLst>
                <a:tab pos="614839" algn="l"/>
              </a:tabLst>
            </a:pPr>
            <a:r>
              <a:rPr b="1" dirty="0">
                <a:solidFill>
                  <a:schemeClr val="bg1"/>
                </a:solidFill>
                <a:latin typeface="Century Gothic"/>
                <a:cs typeface="Century Gothic"/>
              </a:rPr>
              <a:t>Cell:	</a:t>
            </a:r>
            <a:r>
              <a:rPr b="1" spc="-4" dirty="0">
                <a:solidFill>
                  <a:schemeClr val="bg1"/>
                </a:solidFill>
                <a:latin typeface="Century Gothic"/>
                <a:cs typeface="Century Gothic"/>
              </a:rPr>
              <a:t>470-513-5963</a:t>
            </a:r>
            <a:endParaRPr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38584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B8873D-EB45-4A15-8E20-B9C225923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93409"/>
            <a:ext cx="5638800" cy="37566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C33D51-CBFE-47F2-AD4D-9859A243A1DF}"/>
              </a:ext>
            </a:extLst>
          </p:cNvPr>
          <p:cNvSpPr txBox="1"/>
          <p:nvPr/>
        </p:nvSpPr>
        <p:spPr>
          <a:xfrm>
            <a:off x="609600" y="72111"/>
            <a:ext cx="23407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j-lt"/>
              </a:rPr>
              <a:t>Outside Dining</a:t>
            </a:r>
          </a:p>
        </p:txBody>
      </p:sp>
    </p:spTree>
    <p:extLst>
      <p:ext uri="{BB962C8B-B14F-4D97-AF65-F5344CB8AC3E}">
        <p14:creationId xmlns:p14="http://schemas.microsoft.com/office/powerpoint/2010/main" val="261010228"/>
      </p:ext>
    </p:extLst>
  </p:cSld>
  <p:clrMapOvr>
    <a:masterClrMapping/>
  </p:clrMapOvr>
</p:sld>
</file>

<file path=ppt/theme/theme1.xml><?xml version="1.0" encoding="utf-8"?>
<a:theme xmlns:a="http://schemas.openxmlformats.org/drawingml/2006/main" name="Look 1">
  <a:themeElements>
    <a:clrScheme name="GMA 1">
      <a:dk1>
        <a:srgbClr val="000000"/>
      </a:dk1>
      <a:lt1>
        <a:srgbClr val="FFFFFF"/>
      </a:lt1>
      <a:dk2>
        <a:srgbClr val="004B97"/>
      </a:dk2>
      <a:lt2>
        <a:srgbClr val="EEECE1"/>
      </a:lt2>
      <a:accent1>
        <a:srgbClr val="0083AB"/>
      </a:accent1>
      <a:accent2>
        <a:srgbClr val="FDCC09"/>
      </a:accent2>
      <a:accent3>
        <a:srgbClr val="006851"/>
      </a:accent3>
      <a:accent4>
        <a:srgbClr val="B6B6B6"/>
      </a:accent4>
      <a:accent5>
        <a:srgbClr val="555555"/>
      </a:accent5>
      <a:accent6>
        <a:srgbClr val="D79027"/>
      </a:accent6>
      <a:hlink>
        <a:srgbClr val="0083AB"/>
      </a:hlink>
      <a:folHlink>
        <a:srgbClr val="9E4CAB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7C74CD05501549A121BB007AA3C671" ma:contentTypeVersion="24" ma:contentTypeDescription="Create a new document." ma:contentTypeScope="" ma:versionID="2a0a5b72852e7f0672459c7b164e0f4d">
  <xsd:schema xmlns:xsd="http://www.w3.org/2001/XMLSchema" xmlns:xs="http://www.w3.org/2001/XMLSchema" xmlns:p="http://schemas.microsoft.com/office/2006/metadata/properties" xmlns:ns2="431100d4-4470-42c1-96bc-46686c1829ae" xmlns:ns3="ee28329f-8088-4003-a89a-3724c4b9ca16" targetNamespace="http://schemas.microsoft.com/office/2006/metadata/properties" ma:root="true" ma:fieldsID="796537fef241e21e2f367b8f38712748" ns2:_="" ns3:_="">
    <xsd:import namespace="431100d4-4470-42c1-96bc-46686c1829ae"/>
    <xsd:import namespace="ee28329f-8088-4003-a89a-3724c4b9ca1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100d4-4470-42c1-96bc-46686c1829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9e4df687-44af-4f4f-83ce-cc549dc79046}" ma:internalName="TaxCatchAll" ma:showField="CatchAllData" ma:web="431100d4-4470-42c1-96bc-46686c1829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28329f-8088-4003-a89a-3724c4b9ca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e84caa5-4932-4209-ae5a-cc2c42c667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1100d4-4470-42c1-96bc-46686c1829ae" xsi:nil="true"/>
    <lcf76f155ced4ddcb4097134ff3c332f xmlns="ee28329f-8088-4003-a89a-3724c4b9ca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5E4BAB-E052-4DED-B3F5-790B4709EB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71A4DC-A6F1-4DDD-B74A-EEA34729FA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1100d4-4470-42c1-96bc-46686c1829ae"/>
    <ds:schemaRef ds:uri="ee28329f-8088-4003-a89a-3724c4b9ca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33B45A-1AF3-4F25-9BE3-528E476D4E5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</TotalTime>
  <Words>1376</Words>
  <Application>Microsoft Office PowerPoint</Application>
  <PresentationFormat>On-screen Show (16:9)</PresentationFormat>
  <Paragraphs>213</Paragraphs>
  <Slides>80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92" baseType="lpstr">
      <vt:lpstr>Arial</vt:lpstr>
      <vt:lpstr>Arial Black</vt:lpstr>
      <vt:lpstr>Calibri</vt:lpstr>
      <vt:lpstr>Calibri Light</vt:lpstr>
      <vt:lpstr>Candara</vt:lpstr>
      <vt:lpstr>Century Gothic</vt:lpstr>
      <vt:lpstr>Corbel</vt:lpstr>
      <vt:lpstr>Georgia</vt:lpstr>
      <vt:lpstr>Montserrat Classic Bold</vt:lpstr>
      <vt:lpstr>PT Serif</vt:lpstr>
      <vt:lpstr>Times New Roman</vt:lpstr>
      <vt:lpstr>Look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Hapeville  County: Fulton   Population: 6,373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“PLACEMAKING is how PEOPLE…</vt:lpstr>
      <vt:lpstr>PowerPoint Presentation</vt:lpstr>
      <vt:lpstr>MEET the FACILITATORS  </vt:lpstr>
      <vt:lpstr>PowerPoint Presentation</vt:lpstr>
      <vt:lpstr>Program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Eidson</dc:creator>
  <cp:lastModifiedBy>Daniel Gaddis</cp:lastModifiedBy>
  <cp:revision>44</cp:revision>
  <dcterms:created xsi:type="dcterms:W3CDTF">2021-07-28T14:20:19Z</dcterms:created>
  <dcterms:modified xsi:type="dcterms:W3CDTF">2024-03-11T18:00:02Z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2021-07-28T00:00:00Z</vt:filetime>
  </property>
  <property fmtid="{D5CDD505-2E9C-101B-9397-08002B2CF9AE}" pid="5" name="ContentTypeId">
    <vt:lpwstr>0x010100D37C74CD05501549A121BB007AA3C671</vt:lpwstr>
  </property>
</Properties>
</file>