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9" r:id="rId4"/>
  </p:sldMasterIdLst>
  <p:notesMasterIdLst>
    <p:notesMasterId r:id="rId18"/>
  </p:notesMasterIdLst>
  <p:handoutMasterIdLst>
    <p:handoutMasterId r:id="rId19"/>
  </p:handoutMasterIdLst>
  <p:sldIdLst>
    <p:sldId id="316" r:id="rId5"/>
    <p:sldId id="383" r:id="rId6"/>
    <p:sldId id="389" r:id="rId7"/>
    <p:sldId id="390" r:id="rId8"/>
    <p:sldId id="393" r:id="rId9"/>
    <p:sldId id="376" r:id="rId10"/>
    <p:sldId id="394" r:id="rId11"/>
    <p:sldId id="377" r:id="rId12"/>
    <p:sldId id="395" r:id="rId13"/>
    <p:sldId id="391" r:id="rId14"/>
    <p:sldId id="392" r:id="rId15"/>
    <p:sldId id="345" r:id="rId16"/>
    <p:sldId id="310" r:id="rId17"/>
  </p:sldIdLst>
  <p:sldSz cx="12188825" cy="6858000"/>
  <p:notesSz cx="6881813" cy="92964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4" userDrawn="1">
          <p15:clr>
            <a:srgbClr val="A4A3A4"/>
          </p15:clr>
        </p15:guide>
        <p15:guide id="5" pos="767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20" userDrawn="1">
          <p15:clr>
            <a:srgbClr val="A4A3A4"/>
          </p15:clr>
        </p15:guide>
        <p15:guide id="3" orient="horz" pos="2928" userDrawn="1">
          <p15:clr>
            <a:srgbClr val="A4A3A4"/>
          </p15:clr>
        </p15:guide>
        <p15:guide id="4" pos="216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7967"/>
    <a:srgbClr val="F2F8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460" autoAdjust="0"/>
    <p:restoredTop sz="77601" autoAdjust="0"/>
  </p:normalViewPr>
  <p:slideViewPr>
    <p:cSldViewPr>
      <p:cViewPr varScale="1">
        <p:scale>
          <a:sx n="122" d="100"/>
          <a:sy n="122" d="100"/>
        </p:scale>
        <p:origin x="354" y="90"/>
      </p:cViewPr>
      <p:guideLst>
        <p:guide orient="horz" pos="3744"/>
        <p:guide pos="7678"/>
      </p:guideLst>
    </p:cSldViewPr>
  </p:slideViewPr>
  <p:outlineViewPr>
    <p:cViewPr>
      <p:scale>
        <a:sx n="33" d="100"/>
        <a:sy n="33" d="100"/>
      </p:scale>
      <p:origin x="0" y="-1469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362"/>
    </p:cViewPr>
  </p:sorterViewPr>
  <p:notesViewPr>
    <p:cSldViewPr>
      <p:cViewPr varScale="1">
        <p:scale>
          <a:sx n="85" d="100"/>
          <a:sy n="85" d="100"/>
        </p:scale>
        <p:origin x="3048" y="102"/>
      </p:cViewPr>
      <p:guideLst>
        <p:guide orient="horz" pos="2880"/>
        <p:guide pos="2120"/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82119" cy="466434"/>
          </a:xfrm>
          <a:prstGeom prst="rect">
            <a:avLst/>
          </a:prstGeom>
        </p:spPr>
        <p:txBody>
          <a:bodyPr vert="horz" lIns="92925" tIns="46462" rIns="92925" bIns="46462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6" y="2"/>
            <a:ext cx="2982119" cy="466434"/>
          </a:xfrm>
          <a:prstGeom prst="rect">
            <a:avLst/>
          </a:prstGeom>
        </p:spPr>
        <p:txBody>
          <a:bodyPr vert="horz" lIns="92925" tIns="46462" rIns="92925" bIns="46462" rtlCol="0"/>
          <a:lstStyle>
            <a:lvl1pPr algn="r">
              <a:defRPr sz="1200"/>
            </a:lvl1pPr>
          </a:lstStyle>
          <a:p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2982119" cy="466433"/>
          </a:xfrm>
          <a:prstGeom prst="rect">
            <a:avLst/>
          </a:prstGeom>
        </p:spPr>
        <p:txBody>
          <a:bodyPr vert="horz" lIns="92925" tIns="46462" rIns="92925" bIns="46462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6" y="8829968"/>
            <a:ext cx="2982119" cy="466433"/>
          </a:xfrm>
          <a:prstGeom prst="rect">
            <a:avLst/>
          </a:prstGeom>
        </p:spPr>
        <p:txBody>
          <a:bodyPr vert="horz" lIns="92925" tIns="46462" rIns="92925" bIns="46462" rtlCol="0" anchor="b"/>
          <a:lstStyle>
            <a:lvl1pPr algn="r">
              <a:defRPr sz="1200"/>
            </a:lvl1pPr>
          </a:lstStyle>
          <a:p>
            <a:fld id="{FE02B09C-4EB4-4858-8C5D-928515EB5FA1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81470097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82119" cy="464820"/>
          </a:xfrm>
          <a:prstGeom prst="rect">
            <a:avLst/>
          </a:prstGeom>
        </p:spPr>
        <p:txBody>
          <a:bodyPr vert="horz" lIns="92925" tIns="46462" rIns="92925" bIns="46462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6" y="2"/>
            <a:ext cx="2982119" cy="464820"/>
          </a:xfrm>
          <a:prstGeom prst="rect">
            <a:avLst/>
          </a:prstGeom>
        </p:spPr>
        <p:txBody>
          <a:bodyPr vert="horz" lIns="92925" tIns="46462" rIns="92925" bIns="46462" rtlCol="0"/>
          <a:lstStyle>
            <a:lvl1pPr algn="r">
              <a:defRPr sz="1200"/>
            </a:lvl1pPr>
          </a:lstStyle>
          <a:p>
            <a:endParaRPr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4488" y="698500"/>
            <a:ext cx="6192837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25" tIns="46462" rIns="92925" bIns="46462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3"/>
            <a:ext cx="5505450" cy="4183380"/>
          </a:xfrm>
          <a:prstGeom prst="rect">
            <a:avLst/>
          </a:prstGeom>
        </p:spPr>
        <p:txBody>
          <a:bodyPr vert="horz" lIns="92925" tIns="46462" rIns="92925" bIns="46462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70"/>
            <a:ext cx="2982119" cy="464820"/>
          </a:xfrm>
          <a:prstGeom prst="rect">
            <a:avLst/>
          </a:prstGeom>
        </p:spPr>
        <p:txBody>
          <a:bodyPr vert="horz" lIns="92925" tIns="46462" rIns="92925" bIns="46462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6" y="8829970"/>
            <a:ext cx="2982119" cy="464820"/>
          </a:xfrm>
          <a:prstGeom prst="rect">
            <a:avLst/>
          </a:prstGeom>
        </p:spPr>
        <p:txBody>
          <a:bodyPr vert="horz" lIns="92925" tIns="46462" rIns="92925" bIns="46462" rtlCol="0" anchor="b"/>
          <a:lstStyle>
            <a:lvl1pPr algn="r">
              <a:defRPr sz="1200"/>
            </a:lvl1pPr>
          </a:lstStyle>
          <a:p>
            <a:fld id="{BC640D2E-0C1A-4418-8763-9BB732EB1D20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86368136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0388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Discovered</a:t>
            </a:r>
            <a:r>
              <a:rPr lang="en-US" baseline="0" dirty="0" smtClean="0"/>
              <a:t> banks more interested in a LPP program so rolled this one out in November 2013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All</a:t>
            </a:r>
            <a:r>
              <a:rPr lang="en-US" baseline="0" dirty="0" smtClean="0"/>
              <a:t> programs may be used for SBA 504 interim financing.   GA LPP and CDFI most popular for purpose.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Current rate of investment 5.2%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2265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Discovered</a:t>
            </a:r>
            <a:r>
              <a:rPr lang="en-US" baseline="0" dirty="0" smtClean="0"/>
              <a:t> banks more interested in a LPP program so rolled this one out in November 2013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All</a:t>
            </a:r>
            <a:r>
              <a:rPr lang="en-US" baseline="0" dirty="0" smtClean="0"/>
              <a:t> programs may be used for SBA 504 interim financing.   GA LPP and CDFI most popular for purpose.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Current rate of investment 5.2%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2446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3541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06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6075" y="700088"/>
            <a:ext cx="6202363" cy="34909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Congressional response to small business issues included State Small Business Credit Initiative Act of 2010</a:t>
            </a:r>
          </a:p>
          <a:p>
            <a:endParaRPr lang="en-US" dirty="0" smtClean="0">
              <a:latin typeface="Arial Narrow" panose="020B0606020202030204" pitchFamily="34" charset="0"/>
            </a:endParaRPr>
          </a:p>
          <a:p>
            <a:pPr marL="171223" indent="-171223">
              <a:buFont typeface="Arial" panose="020B0604020202020204" pitchFamily="34" charset="0"/>
              <a:buChar char="•"/>
            </a:pPr>
            <a:r>
              <a:rPr lang="en-US" dirty="0" smtClean="0">
                <a:latin typeface="Arial Narrow" panose="020B0606020202030204" pitchFamily="34" charset="0"/>
              </a:rPr>
              <a:t>Intended to </a:t>
            </a:r>
            <a:r>
              <a:rPr lang="en-US" dirty="0">
                <a:latin typeface="Arial Narrow" panose="020B0606020202030204" pitchFamily="34" charset="0"/>
              </a:rPr>
              <a:t>support small businesses and manufacturers </a:t>
            </a:r>
            <a:r>
              <a:rPr lang="en-US" dirty="0" smtClean="0">
                <a:latin typeface="Arial Narrow" panose="020B0606020202030204" pitchFamily="34" charset="0"/>
              </a:rPr>
              <a:t>by providing </a:t>
            </a:r>
            <a:r>
              <a:rPr lang="en-US" b="1" u="sng" dirty="0" smtClean="0">
                <a:latin typeface="Arial Narrow" panose="020B0606020202030204" pitchFamily="34" charset="0"/>
              </a:rPr>
              <a:t>$</a:t>
            </a:r>
            <a:r>
              <a:rPr lang="en-US" b="1" u="sng" dirty="0">
                <a:latin typeface="Arial Narrow" panose="020B0606020202030204" pitchFamily="34" charset="0"/>
              </a:rPr>
              <a:t>1.5 Billion</a:t>
            </a:r>
            <a:r>
              <a:rPr lang="en-US" u="sng" dirty="0">
                <a:latin typeface="Arial Narrow" panose="020B0606020202030204" pitchFamily="34" charset="0"/>
              </a:rPr>
              <a:t> </a:t>
            </a:r>
            <a:r>
              <a:rPr lang="en-US" u="sng" dirty="0" smtClean="0">
                <a:latin typeface="Arial Narrow" panose="020B0606020202030204" pitchFamily="34" charset="0"/>
              </a:rPr>
              <a:t>in federal funds</a:t>
            </a:r>
            <a:r>
              <a:rPr lang="en-US" dirty="0">
                <a:latin typeface="Arial Narrow" panose="020B0606020202030204" pitchFamily="34" charset="0"/>
              </a:rPr>
              <a:t> </a:t>
            </a:r>
            <a:r>
              <a:rPr lang="en-US" dirty="0" smtClean="0">
                <a:latin typeface="Arial Narrow" panose="020B0606020202030204" pitchFamily="34" charset="0"/>
              </a:rPr>
              <a:t>to incent leveraged investment </a:t>
            </a:r>
            <a:r>
              <a:rPr lang="en-US" dirty="0">
                <a:latin typeface="Arial Narrow" panose="020B0606020202030204" pitchFamily="34" charset="0"/>
              </a:rPr>
              <a:t>of $15 </a:t>
            </a:r>
            <a:r>
              <a:rPr lang="en-US" dirty="0" smtClean="0">
                <a:latin typeface="Arial Narrow" panose="020B0606020202030204" pitchFamily="34" charset="0"/>
              </a:rPr>
              <a:t>Billion to small- and mid-sized enterprises</a:t>
            </a:r>
          </a:p>
          <a:p>
            <a:pPr marL="171223" indent="-171223">
              <a:buFont typeface="Arial" panose="020B0604020202020204" pitchFamily="34" charset="0"/>
              <a:buChar char="•"/>
            </a:pPr>
            <a:endParaRPr lang="en-US" dirty="0" smtClean="0">
              <a:latin typeface="Arial Narrow" panose="020B0606020202030204" pitchFamily="34" charset="0"/>
            </a:endParaRPr>
          </a:p>
          <a:p>
            <a:pPr marL="171223" indent="-171223">
              <a:buFont typeface="Arial" panose="020B0604020202020204" pitchFamily="34" charset="0"/>
              <a:buChar char="•"/>
            </a:pPr>
            <a:r>
              <a:rPr lang="en-US" dirty="0" smtClean="0">
                <a:latin typeface="Arial Narrow" panose="020B0606020202030204" pitchFamily="34" charset="0"/>
              </a:rPr>
              <a:t>Act signed into law September 27, 2010</a:t>
            </a:r>
            <a:endParaRPr lang="en-US" dirty="0">
              <a:latin typeface="Arial Narrow" panose="020B0606020202030204" pitchFamily="34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561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+3,000</a:t>
            </a:r>
            <a:r>
              <a:rPr lang="en-US" baseline="0" dirty="0" smtClean="0"/>
              <a:t> jobs created and retained</a:t>
            </a:r>
          </a:p>
          <a:p>
            <a:endParaRPr lang="en-US" baseline="0" dirty="0" smtClean="0"/>
          </a:p>
          <a:p>
            <a:pPr marL="170747" indent="-170747">
              <a:buFont typeface="Wingdings" panose="05000000000000000000" pitchFamily="2" charset="2"/>
              <a:buChar char="Ø"/>
            </a:pPr>
            <a:r>
              <a:rPr lang="en-US" baseline="0" dirty="0" smtClean="0"/>
              <a:t>5:31 leverage – goal is 10:1</a:t>
            </a:r>
          </a:p>
          <a:p>
            <a:pPr marL="170747" indent="-170747">
              <a:buFont typeface="Wingdings" panose="05000000000000000000" pitchFamily="2" charset="2"/>
              <a:buChar char="Ø"/>
            </a:pPr>
            <a:endParaRPr lang="en-US" baseline="0" dirty="0" smtClean="0"/>
          </a:p>
          <a:p>
            <a:pPr marL="170747" indent="-170747">
              <a:buFont typeface="Wingdings" panose="05000000000000000000" pitchFamily="2" charset="2"/>
              <a:buChar char="Ø"/>
            </a:pPr>
            <a:r>
              <a:rPr lang="en-US" baseline="0" dirty="0" smtClean="0"/>
              <a:t>Starting to use revolving loan funds =  increased leverage</a:t>
            </a:r>
          </a:p>
          <a:p>
            <a:endParaRPr lang="en-US" baseline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0212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Discovered</a:t>
            </a:r>
            <a:r>
              <a:rPr lang="en-US" baseline="0" dirty="0" smtClean="0"/>
              <a:t> banks more interested in a LPP program so rolled this one out in November 2013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All</a:t>
            </a:r>
            <a:r>
              <a:rPr lang="en-US" baseline="0" dirty="0" smtClean="0"/>
              <a:t> programs may be used for SBA 504 interim financing.   GA LPP and CDFI most popular for purpose.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Current rate of investment 5.2%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6857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Discovered</a:t>
            </a:r>
            <a:r>
              <a:rPr lang="en-US" baseline="0" dirty="0" smtClean="0"/>
              <a:t> banks more interested in a LPP program so rolled this one out in November 2013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All</a:t>
            </a:r>
            <a:r>
              <a:rPr lang="en-US" baseline="0" dirty="0" smtClean="0"/>
              <a:t> programs may be used for SBA 504 interim financing.   GA LPP and CDFI most popular for purpose.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Current rate of investment 5.2%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861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Non-profits are eligible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4988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Non-profits are eligible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0243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Discovered</a:t>
            </a:r>
            <a:r>
              <a:rPr lang="en-US" baseline="0" dirty="0" smtClean="0"/>
              <a:t> banks more interested in a LPP program so rolled this one out in November 2013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All</a:t>
            </a:r>
            <a:r>
              <a:rPr lang="en-US" baseline="0" dirty="0" smtClean="0"/>
              <a:t> programs may be used for SBA 504 interim financing.   GA LPP and CDFI most popular for purpose.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Current rate of investment 5.2%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5746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Discovered</a:t>
            </a:r>
            <a:r>
              <a:rPr lang="en-US" baseline="0" dirty="0" smtClean="0"/>
              <a:t> banks more interested in a LPP program so rolled this one out in November 2013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All</a:t>
            </a:r>
            <a:r>
              <a:rPr lang="en-US" baseline="0" dirty="0" smtClean="0"/>
              <a:t> programs may be used for SBA 504 interim financing.   GA LPP and CDFI most popular for purpose.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Current rate of investment 5.2%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107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461" y="5062537"/>
            <a:ext cx="2828925" cy="78105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white">
          <a:xfrm>
            <a:off x="0" y="5971032"/>
            <a:ext cx="12188825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89130" y="6044184"/>
            <a:ext cx="2998451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3144717" y="6044184"/>
            <a:ext cx="904410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1827212" y="1676400"/>
            <a:ext cx="8633751" cy="1828800"/>
          </a:xfrm>
        </p:spPr>
        <p:txBody>
          <a:bodyPr anchor="ctr"/>
          <a:lstStyle>
            <a:lvl1pPr algn="ctr">
              <a:defRPr cap="none" baseline="0"/>
            </a:lvl1pPr>
          </a:lstStyle>
          <a:p>
            <a:r>
              <a:rPr kumimoji="0" lang="en-US" dirty="0" smtClean="0"/>
              <a:t>Click To Add Title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3148780" y="6050037"/>
            <a:ext cx="8938472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add speaker name &amp; title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89130" y="6043613"/>
            <a:ext cx="2998451" cy="714375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Click to add date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7343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651" y="228600"/>
            <a:ext cx="10868369" cy="990600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816651" y="1600200"/>
            <a:ext cx="10868369" cy="4495800"/>
          </a:xfrm>
        </p:spPr>
        <p:txBody>
          <a:bodyPr/>
          <a:lstStyle>
            <a:lvl1pPr marL="320040" indent="-320040">
              <a:lnSpc>
                <a:spcPct val="114000"/>
              </a:lnSpc>
              <a:spcBef>
                <a:spcPts val="700"/>
              </a:spcBef>
              <a:buSzPct val="70000"/>
              <a:buFont typeface="Wingdings" panose="05000000000000000000" pitchFamily="2" charset="2"/>
              <a:buChar char=""/>
              <a:defRPr/>
            </a:lvl1pPr>
            <a:lvl2pPr marL="640080" indent="-274320">
              <a:buFont typeface="Wingdings" panose="05000000000000000000" pitchFamily="2" charset="2"/>
              <a:buChar char="q"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324" y="2743200"/>
            <a:ext cx="9495011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12188825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72675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828324" y="1600200"/>
            <a:ext cx="10360501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324" y="1600200"/>
            <a:ext cx="10157354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812588" y="1589567"/>
            <a:ext cx="5180251" cy="4572000"/>
          </a:xfrm>
        </p:spPr>
        <p:txBody>
          <a:bodyPr/>
          <a:lstStyle>
            <a:lvl1pPr marL="320040" indent="-320040">
              <a:buSzPct val="70000"/>
              <a:buFont typeface="Wingdings" panose="05000000000000000000" pitchFamily="2" charset="2"/>
              <a:buChar char=""/>
              <a:defRPr/>
            </a:lvl1pPr>
            <a:lvl2pPr marL="640080" indent="-274320">
              <a:buFont typeface="Wingdings" panose="05000000000000000000" pitchFamily="2" charset="2"/>
              <a:buChar char="q"/>
              <a:defRPr/>
            </a:lvl2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458186" y="1589567"/>
            <a:ext cx="5180251" cy="4572000"/>
          </a:xfrm>
        </p:spPr>
        <p:txBody>
          <a:bodyPr/>
          <a:lstStyle>
            <a:lvl1pPr marL="320040" indent="-320040">
              <a:buSzPct val="70000"/>
              <a:buFont typeface="Wingdings" panose="05000000000000000000" pitchFamily="2" charset="2"/>
              <a:buChar char=""/>
              <a:defRPr/>
            </a:lvl1pPr>
            <a:lvl2pPr marL="625475" indent="-260350">
              <a:buFont typeface="Wingdings" panose="05000000000000000000" pitchFamily="2" charset="2"/>
              <a:buChar char="q"/>
              <a:defRPr/>
            </a:lvl2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015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BBE7942-5B1B-4E74-B3CD-25BF9B0ABE2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9997" y="1905000"/>
            <a:ext cx="7645400" cy="1955800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589" y="273050"/>
            <a:ext cx="10766795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711015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B7FEA86-1680-48AE-B31F-3E3431F3A32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589" y="1752600"/>
            <a:ext cx="2133044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8780" y="1752600"/>
            <a:ext cx="8532178" cy="4419600"/>
          </a:xfrm>
        </p:spPr>
        <p:txBody>
          <a:bodyPr/>
          <a:lstStyle>
            <a:lvl1pPr marL="320040" indent="-320040">
              <a:buSzPct val="70000"/>
              <a:buFont typeface="Wingdings" panose="05000000000000000000" pitchFamily="2" charset="2"/>
              <a:buChar char=""/>
              <a:defRPr/>
            </a:lvl1pPr>
            <a:lvl2pPr marL="640080" indent="-274320">
              <a:buFont typeface="Wingdings" panose="05000000000000000000" pitchFamily="2" charset="2"/>
              <a:buChar char="q"/>
              <a:defRPr/>
            </a:lvl2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812588" y="228600"/>
            <a:ext cx="10868369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816651" y="1600200"/>
            <a:ext cx="10868369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125883" y="6248401"/>
            <a:ext cx="3555074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12589" y="6248207"/>
            <a:ext cx="7226228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12188825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711015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787195" y="1280160"/>
            <a:ext cx="1140163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5" r:id="rId5"/>
    <p:sldLayoutId id="2147483686" r:id="rId6"/>
    <p:sldLayoutId id="2147483687" r:id="rId7"/>
  </p:sldLayoutIdLst>
  <p:transition spd="med"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lang="en-US" sz="2900" kern="1200" baseline="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ca.ga.gov/community-economic-development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holly.hunt@dca.ga.gov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dca.ga.gov/" TargetMode="External"/><Relationship Id="rId4" Type="http://schemas.openxmlformats.org/officeDocument/2006/relationships/hyperlink" Target="mailto:FederalOZ@dca.ga.gov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912812" y="1676400"/>
            <a:ext cx="9525000" cy="2028823"/>
          </a:xfrm>
          <a:prstGeom prst="rect">
            <a:avLst/>
          </a:prstGeom>
        </p:spPr>
        <p:txBody>
          <a:bodyPr vert="horz" lIns="92075" tIns="46038" rIns="92075" bIns="46038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Times New Roman" pitchFamily="18" charset="0"/>
              </a:rPr>
              <a:t>GEORGIA DEPARTMENT</a:t>
            </a:r>
            <a:b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Times New Roman" pitchFamily="18" charset="0"/>
              </a:rPr>
            </a:b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Times New Roman" pitchFamily="18" charset="0"/>
              </a:rPr>
              <a:t> OF</a:t>
            </a:r>
            <a:b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Times New Roman" pitchFamily="18" charset="0"/>
              </a:rPr>
            </a:b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Times New Roman" pitchFamily="18" charset="0"/>
              </a:rPr>
              <a:t> COMMUNITY AFFAIRS 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______________________________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608012" y="3886200"/>
            <a:ext cx="10439400" cy="1219200"/>
          </a:xfrm>
          <a:prstGeom prst="rect">
            <a:avLst/>
          </a:prstGeom>
        </p:spPr>
        <p:txBody>
          <a:bodyPr vert="horz" lIns="92075" tIns="46038" rIns="92075" bIns="46038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Federal Qualified Opportunity Zones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7741" y="6096002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October 10, 2018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6412" y="6096001"/>
            <a:ext cx="89138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FALL CONFERENCE  2018</a:t>
            </a:r>
          </a:p>
        </p:txBody>
      </p:sp>
    </p:spTree>
    <p:extLst>
      <p:ext uri="{BB962C8B-B14F-4D97-AF65-F5344CB8AC3E}">
        <p14:creationId xmlns:p14="http://schemas.microsoft.com/office/powerpoint/2010/main" val="372878893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Going Forward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260 Zones Certified in Georgia</a:t>
            </a:r>
          </a:p>
          <a:p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DCA website 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dca.ga.gov/community-economic-development</a:t>
            </a:r>
            <a:endParaRPr lang="en-US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Federal Opportunity Zone Meeting in Atlanta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30, The Loudermilk Center, 7:00 a.m. – 11:45 a.m.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Further guidance from IRS/Treasury – Q4 of 2018?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 – Opportunity Funds Establish and Investments Flow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 + 2021 – Funds Reach 90% Thresholds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98640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General Thoughts on Federal Opportunity Zones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 and Questions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98764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16651" y="1600200"/>
            <a:ext cx="10868369" cy="5181600"/>
          </a:xfrm>
        </p:spPr>
        <p:txBody>
          <a:bodyPr>
            <a:noAutofit/>
          </a:bodyPr>
          <a:lstStyle/>
          <a:p>
            <a:pPr lvl="1" eaLnBrk="1" hangingPunct="1">
              <a:buFont typeface="Arial" pitchFamily="34" charset="0"/>
              <a:buNone/>
            </a:pPr>
            <a:endParaRPr lang="en-US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 eaLnBrk="1" hangingPunct="1">
              <a:buFont typeface="Arial" pitchFamily="34" charset="0"/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Holly Hunt,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FOZ Coordinator</a:t>
            </a:r>
          </a:p>
          <a:p>
            <a:pPr lvl="1" algn="ctr" eaLnBrk="1" hangingPunct="1">
              <a:lnSpc>
                <a:spcPct val="1200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(404) 679-3144</a:t>
            </a:r>
          </a:p>
          <a:p>
            <a:pPr lvl="1" algn="ctr" eaLnBrk="1" hangingPunct="1">
              <a:lnSpc>
                <a:spcPct val="1200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holly.hunt@dca.ga.gov </a:t>
            </a: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 eaLnBrk="1" hangingPunct="1">
              <a:lnSpc>
                <a:spcPct val="120000"/>
              </a:lnSpc>
              <a:spcBef>
                <a:spcPts val="0"/>
              </a:spcBef>
              <a:buFont typeface="Arial" pitchFamily="34" charset="0"/>
              <a:buNone/>
            </a:pP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 eaLnBrk="1" hangingPunct="1">
              <a:buFont typeface="Arial" pitchFamily="34" charset="0"/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FederalOZ@dca.ga.gov</a:t>
            </a:r>
            <a:endParaRPr lang="en-US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 eaLnBrk="1" hangingPunct="1">
              <a:lnSpc>
                <a:spcPct val="120000"/>
              </a:lnSpc>
              <a:spcBef>
                <a:spcPts val="0"/>
              </a:spcBef>
              <a:buFont typeface="Arial" pitchFamily="34" charset="0"/>
              <a:buNone/>
            </a:pP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 eaLnBrk="1" hangingPunct="1">
              <a:buFont typeface="Arial" pitchFamily="34" charset="0"/>
              <a:buNone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www.dca.ga.gov</a:t>
            </a: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 eaLnBrk="1" hangingPunct="1">
              <a:buFont typeface="Arial" pitchFamily="34" charset="0"/>
              <a:buNone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Community &amp; Economic Development</a:t>
            </a:r>
          </a:p>
          <a:p>
            <a:pPr lvl="1" algn="ctr" eaLnBrk="1" hangingPunct="1">
              <a:buFont typeface="Arial" pitchFamily="34" charset="0"/>
              <a:buNone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Federal Qualified Opportunity Zones</a:t>
            </a:r>
          </a:p>
          <a:p>
            <a:pPr lvl="1" algn="ctr" eaLnBrk="1" hangingPunct="1">
              <a:buFont typeface="Arial" pitchFamily="34" charset="0"/>
              <a:buNone/>
            </a:pP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 typeface="Arial" pitchFamily="34" charset="0"/>
              <a:buNone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 typeface="Arial" pitchFamily="34" charset="0"/>
              <a:buNone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 typeface="Arial" pitchFamily="34" charset="0"/>
              <a:buNone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Contact information  </a:t>
            </a:r>
            <a:endParaRPr lang="en-US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055716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b="1" dirty="0" smtClean="0">
                <a:cs typeface="Arial" panose="020B0604020202020204" pitchFamily="34" charset="0"/>
              </a:rPr>
              <a:t>Federal Opportunity Zones - Background</a:t>
            </a:r>
            <a:endParaRPr lang="en-US" sz="4000" b="1" dirty="0"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0812" y="1563767"/>
            <a:ext cx="4953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SEC. 13823. OPPORTUNITY ZONES</a:t>
            </a:r>
            <a:r>
              <a:rPr lang="en-US" sz="1400" dirty="0" smtClean="0"/>
              <a:t>.</a:t>
            </a:r>
          </a:p>
          <a:p>
            <a:pPr algn="ctr"/>
            <a:r>
              <a:rPr lang="en-US" sz="1400" dirty="0" smtClean="0"/>
              <a:t>(a) In </a:t>
            </a:r>
            <a:r>
              <a:rPr lang="en-US" sz="1400" dirty="0"/>
              <a:t>General.--Chapter 1 is amended by adding at the end the following</a:t>
            </a:r>
            <a:r>
              <a:rPr lang="en-US" sz="1400" dirty="0" smtClean="0"/>
              <a:t>: </a:t>
            </a:r>
            <a:r>
              <a:rPr lang="en-US" sz="1400" dirty="0"/>
              <a:t>``Subchapter &lt;&lt;NOTE: </a:t>
            </a:r>
            <a:r>
              <a:rPr lang="en-US" sz="1400" dirty="0">
                <a:solidFill>
                  <a:srgbClr val="FF0000"/>
                </a:solidFill>
              </a:rPr>
              <a:t>26 USC prec. 1400Z-1</a:t>
            </a:r>
            <a:r>
              <a:rPr lang="en-US" sz="1400" dirty="0"/>
              <a:t>.&gt;&gt; Z--Opportunity Zones ``Sec. 1400Z-1. Designation. ``Sec. 1400Z-2. Special rules for capital gains invested in opportunity zones. ``SEC. 1400Z-1. &lt;&lt;NOTE: 26 USC 1400Z-1.&gt;&gt; DESIGNATION. ``(a) Qualified Opportunity Zone Defined.--For the purposes of this subchapter, the term `qualified opportunity zone' means a population census tract that is a low-income community that is designated as a qualified opportunity zone. ``(b) Designation.-- ``(1) In general.--For purposes of subsection (a), a population census tract that is a low-income community is designated as a qualified opportunity zone if-- ``(A) not later than the end of the determination period, the chief executive officer of the State in which the tract is located-- ``(i) nominates the tract for designation as a qualified opportunity zone, and ``(ii) notifies the Secretary in writing of such nomination, and ``(B) the Secretary certifies such nomination and designates such tract as a qualified opportunity zone before the end of the consideration period. ``(2) Extension of periods.--A chief executive officer of a State may request that </a:t>
            </a:r>
            <a:r>
              <a:rPr lang="en-US" sz="1400" dirty="0" smtClean="0"/>
              <a:t>…..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103812" y="1828800"/>
            <a:ext cx="6720741" cy="42672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2"/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 Cuts and Jobs Act of 2017 created Federal Opportunity Zones</a:t>
            </a:r>
          </a:p>
          <a:p>
            <a:pPr marL="1485807" lvl="2" indent="-1028607"/>
            <a:endParaRPr lang="en-US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85807" lvl="2" indent="-1028607"/>
            <a:endParaRPr lang="en-US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2"/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 benefit to incent long-term equity investments</a:t>
            </a:r>
          </a:p>
          <a:p>
            <a:pPr marL="1485807" lvl="2" indent="-1028607"/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85807" lvl="2" indent="-1028607"/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85807" lvl="2" indent="-1028607"/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 low-income communities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</a:p>
          <a:p>
            <a:pPr marL="1485807" lvl="2" indent="-1028607"/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capital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17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cs typeface="Arial" panose="020B0604020202020204" pitchFamily="34" charset="0"/>
              </a:rPr>
              <a:t>What are Federal Opportunity Zones?</a:t>
            </a:r>
            <a:endParaRPr lang="en-US" b="1" dirty="0"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27012" y="1676400"/>
            <a:ext cx="10868369" cy="50292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Low-income community census tracts designated for investments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25% of State’s low-income community census tracts were eligible for designation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Governor Deal approved 260 recommended census tracts that were approved by Treasury in March 2018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Designation as Federal Qualified Opportunity Zones lasts for 10 years.</a:t>
            </a:r>
          </a:p>
          <a:p>
            <a:pPr marL="0" indent="0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51986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Incentives for Investors - Overview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Temporary Deferral on 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apital Gains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 in Capital Gains Liability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 Exemption on Gains of Opportunity Fund 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57690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Investor Incentive - Timeline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 1:	Capital Gain is Invested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 5: 	10% Step-Up in Basis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 7: 	5% Additional Step-Up in Basis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12/31/26:	Tax on Deferred Gain is Due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 10:	No Tax on Post Acquisition Appreciation  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08576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cs typeface="Arial" panose="020B0604020202020204" pitchFamily="34" charset="0"/>
              </a:rPr>
              <a:t>What are Opportunity Funds?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Investment vehicles organized as corporations or partnerships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Flexible structure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 certified (Subject to further Treasury guidance)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 invest 90% of their assets in federal qualified opportunity zone property</a:t>
            </a:r>
          </a:p>
          <a:p>
            <a:endParaRPr lang="en-US" sz="2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8331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cs typeface="Arial" panose="020B0604020202020204" pitchFamily="34" charset="0"/>
              </a:rPr>
              <a:t>Types of Opportunity Funds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or Local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Specialized or Diversified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Closely-held or Professionally Managed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Single Project or Portfolio of Projects</a:t>
            </a:r>
          </a:p>
          <a:p>
            <a:endParaRPr lang="en-US" sz="2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62863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480" y="152400"/>
            <a:ext cx="10868369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What is Qualified Opportunity </a:t>
            </a:r>
            <a:r>
              <a:rPr lang="en-US" b="1" dirty="0" smtClean="0"/>
              <a:t>Zone </a:t>
            </a:r>
            <a:r>
              <a:rPr lang="en-US" b="1" dirty="0" smtClean="0"/>
              <a:t>Property?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66309" y="1828800"/>
            <a:ext cx="10868369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Three types of eligible investments: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Stock of a qualified opportunity zone corporation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Partnership interest in a qualified opportunity zone partnership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property used in a qualified opportunity zone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79207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480" y="152400"/>
            <a:ext cx="10868369" cy="9906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Diversity of Investments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66309" y="1828800"/>
            <a:ext cx="10868369" cy="4495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Ventures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Affordable Housing Projects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Commercial Development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59694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CA powerpoint master.rev.8-14">
  <a:themeElements>
    <a:clrScheme name="Custom 1">
      <a:dk1>
        <a:sysClr val="windowText" lastClr="000000"/>
      </a:dk1>
      <a:lt1>
        <a:sysClr val="window" lastClr="FFFFFF"/>
      </a:lt1>
      <a:dk2>
        <a:srgbClr val="8A7967"/>
      </a:dk2>
      <a:lt2>
        <a:srgbClr val="EBDDC3"/>
      </a:lt2>
      <a:accent1>
        <a:srgbClr val="92D050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49711E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Currency">
      <a:dk1>
        <a:sysClr val="windowText" lastClr="000000"/>
      </a:dk1>
      <a:lt1>
        <a:sysClr val="window" lastClr="FFFFFF"/>
      </a:lt1>
      <a:dk2>
        <a:srgbClr val="626817"/>
      </a:dk2>
      <a:lt2>
        <a:srgbClr val="DEE58D"/>
      </a:lt2>
      <a:accent1>
        <a:srgbClr val="F37B20"/>
      </a:accent1>
      <a:accent2>
        <a:srgbClr val="FAAF40"/>
      </a:accent2>
      <a:accent3>
        <a:srgbClr val="A8B228"/>
      </a:accent3>
      <a:accent4>
        <a:srgbClr val="DBC91F"/>
      </a:accent4>
      <a:accent5>
        <a:srgbClr val="828A1E"/>
      </a:accent5>
      <a:accent6>
        <a:srgbClr val="B8AD86"/>
      </a:accent6>
      <a:hlink>
        <a:srgbClr val="FAAF40"/>
      </a:hlink>
      <a:folHlink>
        <a:srgbClr val="A8B228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urrency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satMod val="100000"/>
                <a:lumMod val="95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lin ang="18900000" scaled="0"/>
        </a:gradFill>
        <a:gradFill rotWithShape="1">
          <a:gsLst>
            <a:gs pos="0">
              <a:schemeClr val="phClr">
                <a:shade val="100000"/>
                <a:lumMod val="9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lin ang="189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lumMod val="160000"/>
              </a:schemeClr>
            </a:gs>
            <a:gs pos="45000">
              <a:schemeClr val="phClr">
                <a:lumMod val="85000"/>
                <a:lumOff val="15000"/>
              </a:schemeClr>
            </a:gs>
            <a:gs pos="100000">
              <a:schemeClr val="phClr">
                <a:shade val="100000"/>
                <a:satMod val="100000"/>
                <a:lumMod val="80000"/>
              </a:schemeClr>
            </a:gs>
          </a:gsLst>
          <a:lin ang="8100000" scaled="0"/>
        </a:gradFill>
        <a:gradFill rotWithShape="1">
          <a:gsLst>
            <a:gs pos="0">
              <a:schemeClr val="phClr">
                <a:tint val="100000"/>
                <a:satMod val="100000"/>
                <a:lumMod val="160000"/>
              </a:schemeClr>
            </a:gs>
            <a:gs pos="28000">
              <a:schemeClr val="phClr">
                <a:shade val="100000"/>
                <a:satMod val="100000"/>
                <a:lumMod val="160000"/>
              </a:schemeClr>
            </a:gs>
            <a:gs pos="100000">
              <a:schemeClr val="phClr">
                <a:shade val="100000"/>
                <a:satMod val="100000"/>
                <a:lumMod val="95000"/>
              </a:schemeClr>
            </a:gs>
          </a:gsLst>
          <a:lin ang="189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079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Currency">
      <a:dk1>
        <a:sysClr val="windowText" lastClr="000000"/>
      </a:dk1>
      <a:lt1>
        <a:sysClr val="window" lastClr="FFFFFF"/>
      </a:lt1>
      <a:dk2>
        <a:srgbClr val="626817"/>
      </a:dk2>
      <a:lt2>
        <a:srgbClr val="DEE58D"/>
      </a:lt2>
      <a:accent1>
        <a:srgbClr val="F37B20"/>
      </a:accent1>
      <a:accent2>
        <a:srgbClr val="FAAF40"/>
      </a:accent2>
      <a:accent3>
        <a:srgbClr val="A8B228"/>
      </a:accent3>
      <a:accent4>
        <a:srgbClr val="DBC91F"/>
      </a:accent4>
      <a:accent5>
        <a:srgbClr val="828A1E"/>
      </a:accent5>
      <a:accent6>
        <a:srgbClr val="B8AD86"/>
      </a:accent6>
      <a:hlink>
        <a:srgbClr val="FAAF40"/>
      </a:hlink>
      <a:folHlink>
        <a:srgbClr val="A8B228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urrency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satMod val="100000"/>
                <a:lumMod val="95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lin ang="18900000" scaled="0"/>
        </a:gradFill>
        <a:gradFill rotWithShape="1">
          <a:gsLst>
            <a:gs pos="0">
              <a:schemeClr val="phClr">
                <a:shade val="100000"/>
                <a:lumMod val="9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lin ang="189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lumMod val="160000"/>
              </a:schemeClr>
            </a:gs>
            <a:gs pos="45000">
              <a:schemeClr val="phClr">
                <a:lumMod val="85000"/>
                <a:lumOff val="15000"/>
              </a:schemeClr>
            </a:gs>
            <a:gs pos="100000">
              <a:schemeClr val="phClr">
                <a:shade val="100000"/>
                <a:satMod val="100000"/>
                <a:lumMod val="80000"/>
              </a:schemeClr>
            </a:gs>
          </a:gsLst>
          <a:lin ang="8100000" scaled="0"/>
        </a:gradFill>
        <a:gradFill rotWithShape="1">
          <a:gsLst>
            <a:gs pos="0">
              <a:schemeClr val="phClr">
                <a:tint val="100000"/>
                <a:satMod val="100000"/>
                <a:lumMod val="160000"/>
              </a:schemeClr>
            </a:gs>
            <a:gs pos="28000">
              <a:schemeClr val="phClr">
                <a:shade val="100000"/>
                <a:satMod val="100000"/>
                <a:lumMod val="160000"/>
              </a:schemeClr>
            </a:gs>
            <a:gs pos="100000">
              <a:schemeClr val="phClr">
                <a:shade val="100000"/>
                <a:satMod val="100000"/>
                <a:lumMod val="95000"/>
              </a:schemeClr>
            </a:gs>
          </a:gsLst>
          <a:lin ang="189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079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4023F94160F34BB8BEF3493FEDF46B" ma:contentTypeVersion="0" ma:contentTypeDescription="Create a new document." ma:contentTypeScope="" ma:versionID="084e0d476e49bb88d611dd03b5fddbbf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AD9F5B53-44A4-4031-8D1A-A44DAC3C80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0FC28262-9753-4101-9BD1-467468EC83F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270558-6324-4ABA-9288-CFEAB32DAEE3}">
  <ds:schemaRefs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896</Words>
  <Application>Microsoft Office PowerPoint</Application>
  <PresentationFormat>Custom</PresentationFormat>
  <Paragraphs>121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Arial Black</vt:lpstr>
      <vt:lpstr>Arial Narrow</vt:lpstr>
      <vt:lpstr>Constantia</vt:lpstr>
      <vt:lpstr>Times New Roman</vt:lpstr>
      <vt:lpstr>Tw Cen MT</vt:lpstr>
      <vt:lpstr>Wingdings</vt:lpstr>
      <vt:lpstr>Wingdings 2</vt:lpstr>
      <vt:lpstr>DCA powerpoint master.rev.8-14</vt:lpstr>
      <vt:lpstr>PowerPoint Presentation</vt:lpstr>
      <vt:lpstr>Federal Opportunity Zones - Background</vt:lpstr>
      <vt:lpstr>What are Federal Opportunity Zones?</vt:lpstr>
      <vt:lpstr>Incentives for Investors - Overview</vt:lpstr>
      <vt:lpstr>Investor Incentive - Timeline</vt:lpstr>
      <vt:lpstr>What are Opportunity Funds?</vt:lpstr>
      <vt:lpstr>Types of Opportunity Funds</vt:lpstr>
      <vt:lpstr>What is Qualified Opportunity Zone Property?</vt:lpstr>
      <vt:lpstr>Diversity of Investments</vt:lpstr>
      <vt:lpstr>Going Forward</vt:lpstr>
      <vt:lpstr>General Thoughts on Federal Opportunity Zones</vt:lpstr>
      <vt:lpstr>Contact information 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SSBCI PROGRAM SPECIALIST</dc:title>
  <dc:creator/>
  <cp:lastModifiedBy/>
  <cp:revision>1</cp:revision>
  <dcterms:created xsi:type="dcterms:W3CDTF">2013-10-02T09:06:46Z</dcterms:created>
  <dcterms:modified xsi:type="dcterms:W3CDTF">2018-10-09T21:12:24Z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TC028952639991</vt:lpwstr>
  </property>
  <property fmtid="{D5CDD505-2E9C-101B-9397-08002B2CF9AE}" pid="3" name="ContentTypeId">
    <vt:lpwstr>0x010100CA4023F94160F34BB8BEF3493FEDF46B</vt:lpwstr>
  </property>
</Properties>
</file>