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4"/>
    <p:sldMasterId id="2147483694" r:id="rId5"/>
    <p:sldMasterId id="2147483822" r:id="rId6"/>
  </p:sldMasterIdLst>
  <p:notesMasterIdLst>
    <p:notesMasterId r:id="rId35"/>
  </p:notesMasterIdLst>
  <p:handoutMasterIdLst>
    <p:handoutMasterId r:id="rId36"/>
  </p:handout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84" r:id="rId22"/>
    <p:sldId id="272" r:id="rId23"/>
    <p:sldId id="285" r:id="rId24"/>
    <p:sldId id="286" r:id="rId25"/>
    <p:sldId id="273" r:id="rId26"/>
    <p:sldId id="274" r:id="rId27"/>
    <p:sldId id="277" r:id="rId28"/>
    <p:sldId id="279" r:id="rId29"/>
    <p:sldId id="280" r:id="rId30"/>
    <p:sldId id="278" r:id="rId31"/>
    <p:sldId id="281" r:id="rId32"/>
    <p:sldId id="282" r:id="rId33"/>
    <p:sldId id="28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3D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D5414-EB65-4BEF-FAC1-AD8FFF0CA04F}" v="5" dt="2026-09-23T19:48:24.448"/>
    <p1510:client id="{A4B5E669-638E-46F9-95FC-29D2ECC782B7}" v="6" dt="2026-09-23T19:32:16.7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m Truitt" userId="bd3b1634-6a4b-4329-abb0-fc226bc59a46" providerId="ADAL" clId="{95ACDA42-D819-4E3E-B416-CAE71F1AE28E}"/>
    <pc:docChg chg="undo custSel addSld modSld sldOrd modMainMaster">
      <pc:chgData name="Pam Truitt" userId="bd3b1634-6a4b-4329-abb0-fc226bc59a46" providerId="ADAL" clId="{95ACDA42-D819-4E3E-B416-CAE71F1AE28E}" dt="2026-09-21T15:58:54.845" v="12"/>
      <pc:docMkLst>
        <pc:docMk/>
      </pc:docMkLst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57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7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7"/>
            <ac:spMk id="3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7"/>
            <ac:spMk id="4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7"/>
            <ac:spMk id="5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58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8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8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59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9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9"/>
            <ac:spMk id="3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59"/>
            <ac:spMk id="4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0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0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1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1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1"/>
            <ac:spMk id="3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1"/>
            <ac:spMk id="4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2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2"/>
            <ac:spMk id="3" creationId="{00000000-0000-0000-0000-000000000000}"/>
          </ac:spMkLst>
        </pc:spChg>
      </pc:sldChg>
      <pc:sldChg chg="addSp delSp modSp mod">
        <pc:chgData name="Pam Truitt" userId="bd3b1634-6a4b-4329-abb0-fc226bc59a46" providerId="ADAL" clId="{95ACDA42-D819-4E3E-B416-CAE71F1AE28E}" dt="2026-09-02T16:56:28.826" v="2" actId="478"/>
        <pc:sldMkLst>
          <pc:docMk/>
          <pc:sldMk cId="0" sldId="263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3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3"/>
            <ac:spMk id="3" creationId="{00000000-0000-0000-0000-000000000000}"/>
          </ac:spMkLst>
        </pc:spChg>
        <pc:picChg chg="add del">
          <ac:chgData name="Pam Truitt" userId="bd3b1634-6a4b-4329-abb0-fc226bc59a46" providerId="ADAL" clId="{95ACDA42-D819-4E3E-B416-CAE71F1AE28E}" dt="2026-09-02T16:56:28.826" v="2" actId="478"/>
          <ac:picMkLst>
            <pc:docMk/>
            <pc:sldMk cId="0" sldId="263"/>
            <ac:picMk id="4" creationId="{00000000-0000-0000-0000-000000000000}"/>
          </ac:picMkLst>
        </pc:pic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4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4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4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5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5"/>
            <ac:spMk id="3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5"/>
            <ac:spMk id="4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6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6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6"/>
            <ac:spMk id="3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6"/>
            <ac:spMk id="4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7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7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7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8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8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69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9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69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0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0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0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2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2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3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3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4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4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4"/>
            <ac:spMk id="4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7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7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7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78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8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78"/>
            <ac:spMk id="3" creationId="{00000000-0000-0000-0000-000000000000}"/>
          </ac:spMkLst>
        </pc:spChg>
      </pc:sldChg>
      <pc:sldChg chg="modSp">
        <pc:chgData name="Pam Truitt" userId="bd3b1634-6a4b-4329-abb0-fc226bc59a46" providerId="ADAL" clId="{95ACDA42-D819-4E3E-B416-CAE71F1AE28E}" dt="2026-08-27T13:49:59.725" v="0"/>
        <pc:sldMkLst>
          <pc:docMk/>
          <pc:sldMk cId="0" sldId="282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82"/>
            <ac:spMk id="2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0" sldId="282"/>
            <ac:spMk id="3" creationId="{00000000-0000-0000-0000-000000000000}"/>
          </ac:spMkLst>
        </pc:spChg>
      </pc:sldChg>
      <pc:sldChg chg="modSp mod">
        <pc:chgData name="Pam Truitt" userId="bd3b1634-6a4b-4329-abb0-fc226bc59a46" providerId="ADAL" clId="{95ACDA42-D819-4E3E-B416-CAE71F1AE28E}" dt="2026-09-02T16:57:32.273" v="6" actId="20577"/>
        <pc:sldMkLst>
          <pc:docMk/>
          <pc:sldMk cId="0" sldId="284"/>
        </pc:sldMkLst>
        <pc:spChg chg="mod">
          <ac:chgData name="Pam Truitt" userId="bd3b1634-6a4b-4329-abb0-fc226bc59a46" providerId="ADAL" clId="{95ACDA42-D819-4E3E-B416-CAE71F1AE28E}" dt="2026-09-02T16:57:15.270" v="4" actId="1076"/>
          <ac:spMkLst>
            <pc:docMk/>
            <pc:sldMk cId="0" sldId="284"/>
            <ac:spMk id="6" creationId="{00000000-0000-0000-0000-000000000000}"/>
          </ac:spMkLst>
        </pc:spChg>
        <pc:spChg chg="mod">
          <ac:chgData name="Pam Truitt" userId="bd3b1634-6a4b-4329-abb0-fc226bc59a46" providerId="ADAL" clId="{95ACDA42-D819-4E3E-B416-CAE71F1AE28E}" dt="2026-09-02T16:57:32.273" v="6" actId="20577"/>
          <ac:spMkLst>
            <pc:docMk/>
            <pc:sldMk cId="0" sldId="284"/>
            <ac:spMk id="7" creationId="{00000000-0000-0000-0000-000000000000}"/>
          </ac:spMkLst>
        </pc:spChg>
      </pc:sldChg>
      <pc:sldChg chg="modSp ord">
        <pc:chgData name="Pam Truitt" userId="bd3b1634-6a4b-4329-abb0-fc226bc59a46" providerId="ADAL" clId="{95ACDA42-D819-4E3E-B416-CAE71F1AE28E}" dt="2026-09-21T15:48:53.708" v="8"/>
        <pc:sldMkLst>
          <pc:docMk/>
          <pc:sldMk cId="483213212" sldId="285"/>
        </pc:sldMkLst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483213212" sldId="285"/>
            <ac:spMk id="3" creationId="{659B1AC7-AF6E-B93E-53F0-E1005B50F28B}"/>
          </ac:spMkLst>
        </pc:spChg>
        <pc:spChg chg="mod">
          <ac:chgData name="Pam Truitt" userId="bd3b1634-6a4b-4329-abb0-fc226bc59a46" providerId="ADAL" clId="{95ACDA42-D819-4E3E-B416-CAE71F1AE28E}" dt="2026-08-27T13:49:59.725" v="0"/>
          <ac:spMkLst>
            <pc:docMk/>
            <pc:sldMk cId="483213212" sldId="285"/>
            <ac:spMk id="5" creationId="{C81D5991-AF9B-3021-1E96-F9CEBD0BB167}"/>
          </ac:spMkLst>
        </pc:spChg>
      </pc:sldChg>
      <pc:sldChg chg="addSp delSp modSp new mod">
        <pc:chgData name="Pam Truitt" userId="bd3b1634-6a4b-4329-abb0-fc226bc59a46" providerId="ADAL" clId="{95ACDA42-D819-4E3E-B416-CAE71F1AE28E}" dt="2026-09-21T15:58:54.845" v="12"/>
        <pc:sldMkLst>
          <pc:docMk/>
          <pc:sldMk cId="1554280495" sldId="286"/>
        </pc:sldMkLst>
        <pc:graphicFrameChg chg="add mod">
          <ac:chgData name="Pam Truitt" userId="bd3b1634-6a4b-4329-abb0-fc226bc59a46" providerId="ADAL" clId="{95ACDA42-D819-4E3E-B416-CAE71F1AE28E}" dt="2026-09-21T15:58:54.845" v="12"/>
          <ac:graphicFrameMkLst>
            <pc:docMk/>
            <pc:sldMk cId="1554280495" sldId="286"/>
            <ac:graphicFrameMk id="5" creationId="{53630C82-15A7-3ED8-6E0D-FC16F767AF42}"/>
          </ac:graphicFrameMkLst>
        </pc:graphicFrameChg>
      </pc:sldChg>
      <pc:sldMasterChg chg="modSldLayout">
        <pc:chgData name="Pam Truitt" userId="bd3b1634-6a4b-4329-abb0-fc226bc59a46" providerId="ADAL" clId="{95ACDA42-D819-4E3E-B416-CAE71F1AE28E}" dt="2026-08-27T13:49:59.725" v="0"/>
        <pc:sldMasterMkLst>
          <pc:docMk/>
          <pc:sldMasterMk cId="2265706652" sldId="2147483822"/>
        </pc:sldMasterMkLst>
        <pc:sldLayoutChg chg="addSp">
          <pc:chgData name="Pam Truitt" userId="bd3b1634-6a4b-4329-abb0-fc226bc59a46" providerId="ADAL" clId="{95ACDA42-D819-4E3E-B416-CAE71F1AE28E}" dt="2026-08-27T13:49:59.725" v="0"/>
          <pc:sldLayoutMkLst>
            <pc:docMk/>
            <pc:sldMasterMk cId="2265706652" sldId="2147483822"/>
            <pc:sldLayoutMk cId="1225404294" sldId="2147483823"/>
          </pc:sldLayoutMkLst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1225404294" sldId="2147483823"/>
              <ac:cxnSpMk id="2" creationId="{81A2BE23-0DB5-6C72-6799-71A1CCB89BC5}"/>
            </ac:cxnSpMkLst>
          </pc:cxnChg>
        </pc:sldLayoutChg>
        <pc:sldLayoutChg chg="addSp">
          <pc:chgData name="Pam Truitt" userId="bd3b1634-6a4b-4329-abb0-fc226bc59a46" providerId="ADAL" clId="{95ACDA42-D819-4E3E-B416-CAE71F1AE28E}" dt="2026-08-27T13:49:59.725" v="0"/>
          <pc:sldLayoutMkLst>
            <pc:docMk/>
            <pc:sldMasterMk cId="2265706652" sldId="2147483822"/>
            <pc:sldLayoutMk cId="852858076" sldId="2147483824"/>
          </pc:sldLayoutMkLst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852858076" sldId="2147483824"/>
              <ac:cxnSpMk id="3" creationId="{165340A1-023C-DE8E-B2AC-45B6B9CE52C0}"/>
            </ac:cxnSpMkLst>
          </pc:cxnChg>
        </pc:sldLayoutChg>
        <pc:sldLayoutChg chg="addSp">
          <pc:chgData name="Pam Truitt" userId="bd3b1634-6a4b-4329-abb0-fc226bc59a46" providerId="ADAL" clId="{95ACDA42-D819-4E3E-B416-CAE71F1AE28E}" dt="2026-08-27T13:49:59.725" v="0"/>
          <pc:sldLayoutMkLst>
            <pc:docMk/>
            <pc:sldMasterMk cId="2265706652" sldId="2147483822"/>
            <pc:sldLayoutMk cId="1617462367" sldId="2147483826"/>
          </pc:sldLayoutMkLst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1617462367" sldId="2147483826"/>
              <ac:cxnSpMk id="5" creationId="{C938AF25-46C5-1072-D108-84151C71CDB6}"/>
            </ac:cxnSpMkLst>
          </pc:cxnChg>
        </pc:sldLayoutChg>
        <pc:sldLayoutChg chg="addSp">
          <pc:chgData name="Pam Truitt" userId="bd3b1634-6a4b-4329-abb0-fc226bc59a46" providerId="ADAL" clId="{95ACDA42-D819-4E3E-B416-CAE71F1AE28E}" dt="2026-08-27T13:49:59.725" v="0"/>
          <pc:sldLayoutMkLst>
            <pc:docMk/>
            <pc:sldMasterMk cId="2265706652" sldId="2147483822"/>
            <pc:sldLayoutMk cId="2268867846" sldId="2147483841"/>
          </pc:sldLayoutMkLst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5" creationId="{D8ACFE6C-6A63-1C2B-90D1-5CE3ABF9FC8A}"/>
            </ac:cxnSpMkLst>
          </pc:cxnChg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6" creationId="{76452008-2CD8-39E6-A3BA-D5BB14FAB1F8}"/>
            </ac:cxnSpMkLst>
          </pc:cxnChg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7" creationId="{875A13DB-F1C0-AEB3-4C7F-549B8476D64D}"/>
            </ac:cxnSpMkLst>
          </pc:cxnChg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8" creationId="{9D935A5E-28D6-1BA6-0E70-2704D91FC207}"/>
            </ac:cxnSpMkLst>
          </pc:cxnChg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9" creationId="{B430721C-552E-A184-311D-CA8AD8FCEC17}"/>
            </ac:cxnSpMkLst>
          </pc:cxnChg>
          <pc:cxnChg chg="add">
            <ac:chgData name="Pam Truitt" userId="bd3b1634-6a4b-4329-abb0-fc226bc59a46" providerId="ADAL" clId="{95ACDA42-D819-4E3E-B416-CAE71F1AE28E}" dt="2026-08-27T13:49:59.725" v="0"/>
            <ac:cxnSpMkLst>
              <pc:docMk/>
              <pc:sldMasterMk cId="2265706652" sldId="2147483822"/>
              <pc:sldLayoutMk cId="2268867846" sldId="2147483841"/>
              <ac:cxnSpMk id="10" creationId="{6068DEE3-7AFC-6111-2473-65F67190E685}"/>
            </ac:cxnSpMkLst>
          </pc:cxnChg>
        </pc:sldLayoutChg>
      </pc:sldMasterChg>
    </pc:docChg>
  </pc:docChgLst>
  <pc:docChgLst>
    <pc:chgData name="Pam Truitt" userId="S::pam.truitt@dca.ga.gov::bd3b1634-6a4b-4329-abb0-fc226bc59a46" providerId="AD" clId="Web-{1BDD5414-EB65-4BEF-FAC1-AD8FFF0CA04F}"/>
    <pc:docChg chg="modSld">
      <pc:chgData name="Pam Truitt" userId="S::pam.truitt@dca.ga.gov::bd3b1634-6a4b-4329-abb0-fc226bc59a46" providerId="AD" clId="Web-{1BDD5414-EB65-4BEF-FAC1-AD8FFF0CA04F}" dt="2026-09-23T19:48:24.448" v="4"/>
      <pc:docMkLst>
        <pc:docMk/>
      </pc:docMkLst>
      <pc:sldChg chg="delSp modSp">
        <pc:chgData name="Pam Truitt" userId="S::pam.truitt@dca.ga.gov::bd3b1634-6a4b-4329-abb0-fc226bc59a46" providerId="AD" clId="Web-{1BDD5414-EB65-4BEF-FAC1-AD8FFF0CA04F}" dt="2026-09-23T19:48:12.354" v="2"/>
        <pc:sldMkLst>
          <pc:docMk/>
          <pc:sldMk cId="0" sldId="274"/>
        </pc:sldMkLst>
        <pc:picChg chg="mod">
          <ac:chgData name="Pam Truitt" userId="S::pam.truitt@dca.ga.gov::bd3b1634-6a4b-4329-abb0-fc226bc59a46" providerId="AD" clId="Web-{1BDD5414-EB65-4BEF-FAC1-AD8FFF0CA04F}" dt="2026-09-23T19:48:10.260" v="1" actId="1076"/>
          <ac:picMkLst>
            <pc:docMk/>
            <pc:sldMk cId="0" sldId="274"/>
            <ac:picMk id="5" creationId="{00000000-0000-0000-0000-000000000000}"/>
          </ac:picMkLst>
        </pc:picChg>
      </pc:sldChg>
      <pc:sldChg chg="addSp delSp">
        <pc:chgData name="Pam Truitt" userId="S::pam.truitt@dca.ga.gov::bd3b1634-6a4b-4329-abb0-fc226bc59a46" providerId="AD" clId="Web-{1BDD5414-EB65-4BEF-FAC1-AD8FFF0CA04F}" dt="2026-09-23T19:48:24.448" v="4"/>
        <pc:sldMkLst>
          <pc:docMk/>
          <pc:sldMk cId="0" sldId="277"/>
        </pc:sldMkLst>
        <pc:picChg chg="add del">
          <ac:chgData name="Pam Truitt" userId="S::pam.truitt@dca.ga.gov::bd3b1634-6a4b-4329-abb0-fc226bc59a46" providerId="AD" clId="Web-{1BDD5414-EB65-4BEF-FAC1-AD8FFF0CA04F}" dt="2026-09-23T19:48:24.448" v="4"/>
          <ac:picMkLst>
            <pc:docMk/>
            <pc:sldMk cId="0" sldId="277"/>
            <ac:picMk id="4" creationId="{00000000-0000-0000-0000-000000000000}"/>
          </ac:picMkLst>
        </pc:picChg>
      </pc:sldChg>
      <pc:sldChg chg="delSp">
        <pc:chgData name="Pam Truitt" userId="S::pam.truitt@dca.ga.gov::bd3b1634-6a4b-4329-abb0-fc226bc59a46" providerId="AD" clId="Web-{1BDD5414-EB65-4BEF-FAC1-AD8FFF0CA04F}" dt="2026-09-23T19:47:44.978" v="0"/>
        <pc:sldMkLst>
          <pc:docMk/>
          <pc:sldMk cId="0" sldId="284"/>
        </pc:sldMkLst>
      </pc:sldChg>
    </pc:docChg>
  </pc:docChgLst>
  <pc:docChgLst>
    <pc:chgData name="Shayla Moultrie" userId="7ddb665b-374b-497a-a2f2-9a9ce5cb8b69" providerId="ADAL" clId="{CC4FE165-A318-4C04-B4A8-CF94A31F1B73}"/>
    <pc:docChg chg="undo custSel modSld delMainMaster">
      <pc:chgData name="Shayla Moultrie" userId="7ddb665b-374b-497a-a2f2-9a9ce5cb8b69" providerId="ADAL" clId="{CC4FE165-A318-4C04-B4A8-CF94A31F1B73}" dt="2026-09-24T13:18:18.510" v="47" actId="12788"/>
      <pc:docMkLst>
        <pc:docMk/>
      </pc:docMkLst>
      <pc:sldChg chg="modSp mod">
        <pc:chgData name="Shayla Moultrie" userId="7ddb665b-374b-497a-a2f2-9a9ce5cb8b69" providerId="ADAL" clId="{CC4FE165-A318-4C04-B4A8-CF94A31F1B73}" dt="2026-09-24T13:17:04.840" v="42" actId="122"/>
        <pc:sldMkLst>
          <pc:docMk/>
          <pc:sldMk cId="0" sldId="258"/>
        </pc:sldMkLst>
        <pc:spChg chg="mod">
          <ac:chgData name="Shayla Moultrie" userId="7ddb665b-374b-497a-a2f2-9a9ce5cb8b69" providerId="ADAL" clId="{CC4FE165-A318-4C04-B4A8-CF94A31F1B73}" dt="2026-09-24T13:17:04.840" v="42" actId="122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4T13:09:32.902" v="6" actId="122"/>
        <pc:sldMkLst>
          <pc:docMk/>
          <pc:sldMk cId="0" sldId="265"/>
        </pc:sldMkLst>
        <pc:spChg chg="mod">
          <ac:chgData name="Shayla Moultrie" userId="7ddb665b-374b-497a-a2f2-9a9ce5cb8b69" providerId="ADAL" clId="{CC4FE165-A318-4C04-B4A8-CF94A31F1B73}" dt="2026-09-24T13:09:32.902" v="6" actId="122"/>
          <ac:spMkLst>
            <pc:docMk/>
            <pc:sldMk cId="0" sldId="265"/>
            <ac:spMk id="4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4T13:15:00.486" v="35" actId="242"/>
        <pc:sldMkLst>
          <pc:docMk/>
          <pc:sldMk cId="0" sldId="267"/>
        </pc:sldMkLst>
        <pc:spChg chg="mod ord">
          <ac:chgData name="Shayla Moultrie" userId="7ddb665b-374b-497a-a2f2-9a9ce5cb8b69" providerId="ADAL" clId="{CC4FE165-A318-4C04-B4A8-CF94A31F1B73}" dt="2026-09-24T13:15:00.486" v="35" actId="242"/>
          <ac:spMkLst>
            <pc:docMk/>
            <pc:sldMk cId="0" sldId="267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4T13:14:55.133" v="34" actId="700"/>
          <ac:spMkLst>
            <pc:docMk/>
            <pc:sldMk cId="0" sldId="267"/>
            <ac:spMk id="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4T13:18:18.510" v="47" actId="12788"/>
        <pc:sldMkLst>
          <pc:docMk/>
          <pc:sldMk cId="0" sldId="268"/>
        </pc:sldMkLst>
        <pc:spChg chg="mod ord">
          <ac:chgData name="Shayla Moultrie" userId="7ddb665b-374b-497a-a2f2-9a9ce5cb8b69" providerId="ADAL" clId="{CC4FE165-A318-4C04-B4A8-CF94A31F1B73}" dt="2026-09-24T13:18:18.510" v="47" actId="12788"/>
          <ac:spMkLst>
            <pc:docMk/>
            <pc:sldMk cId="0" sldId="268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4T13:14:19.498" v="30" actId="700"/>
          <ac:spMkLst>
            <pc:docMk/>
            <pc:sldMk cId="0" sldId="268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9:31:37.173" v="2" actId="1076"/>
        <pc:sldMkLst>
          <pc:docMk/>
          <pc:sldMk cId="0" sldId="269"/>
        </pc:sldMkLst>
        <pc:picChg chg="mod">
          <ac:chgData name="Shayla Moultrie" userId="7ddb665b-374b-497a-a2f2-9a9ce5cb8b69" providerId="ADAL" clId="{CC4FE165-A318-4C04-B4A8-CF94A31F1B73}" dt="2026-09-23T19:31:37.173" v="2" actId="1076"/>
          <ac:picMkLst>
            <pc:docMk/>
            <pc:sldMk cId="0" sldId="269"/>
            <ac:picMk id="4" creationId="{00000000-0000-0000-0000-000000000000}"/>
          </ac:picMkLst>
        </pc:picChg>
      </pc:sldChg>
      <pc:sldChg chg="modSp mod chgLayout">
        <pc:chgData name="Shayla Moultrie" userId="7ddb665b-374b-497a-a2f2-9a9ce5cb8b69" providerId="ADAL" clId="{CC4FE165-A318-4C04-B4A8-CF94A31F1B73}" dt="2026-09-24T13:16:32.592" v="41" actId="700"/>
        <pc:sldMkLst>
          <pc:docMk/>
          <pc:sldMk cId="0" sldId="272"/>
        </pc:sldMkLst>
        <pc:spChg chg="mod ord">
          <ac:chgData name="Shayla Moultrie" userId="7ddb665b-374b-497a-a2f2-9a9ce5cb8b69" providerId="ADAL" clId="{CC4FE165-A318-4C04-B4A8-CF94A31F1B73}" dt="2026-09-24T13:16:32.592" v="41" actId="700"/>
          <ac:spMkLst>
            <pc:docMk/>
            <pc:sldMk cId="0" sldId="272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4T13:16:32.592" v="41" actId="700"/>
          <ac:spMkLst>
            <pc:docMk/>
            <pc:sldMk cId="0" sldId="272"/>
            <ac:spMk id="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4T13:14:03.854" v="29" actId="242"/>
        <pc:sldMkLst>
          <pc:docMk/>
          <pc:sldMk cId="0" sldId="273"/>
        </pc:sldMkLst>
        <pc:spChg chg="mod ord">
          <ac:chgData name="Shayla Moultrie" userId="7ddb665b-374b-497a-a2f2-9a9ce5cb8b69" providerId="ADAL" clId="{CC4FE165-A318-4C04-B4A8-CF94A31F1B73}" dt="2026-09-24T13:14:03.854" v="29" actId="242"/>
          <ac:spMkLst>
            <pc:docMk/>
            <pc:sldMk cId="0" sldId="273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4T13:13:24.624" v="28" actId="700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4T13:10:07.601" v="8" actId="122"/>
        <pc:sldMkLst>
          <pc:docMk/>
          <pc:sldMk cId="0" sldId="274"/>
        </pc:sldMkLst>
        <pc:spChg chg="mod">
          <ac:chgData name="Shayla Moultrie" userId="7ddb665b-374b-497a-a2f2-9a9ce5cb8b69" providerId="ADAL" clId="{CC4FE165-A318-4C04-B4A8-CF94A31F1B73}" dt="2026-09-24T13:10:07.601" v="8" actId="122"/>
          <ac:spMkLst>
            <pc:docMk/>
            <pc:sldMk cId="0" sldId="274"/>
            <ac:spMk id="4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9:32:06.106" v="4" actId="1076"/>
        <pc:sldMkLst>
          <pc:docMk/>
          <pc:sldMk cId="0" sldId="277"/>
        </pc:sldMkLst>
        <pc:picChg chg="mod">
          <ac:chgData name="Shayla Moultrie" userId="7ddb665b-374b-497a-a2f2-9a9ce5cb8b69" providerId="ADAL" clId="{CC4FE165-A318-4C04-B4A8-CF94A31F1B73}" dt="2026-09-23T19:32:06.106" v="4" actId="1076"/>
          <ac:picMkLst>
            <pc:docMk/>
            <pc:sldMk cId="0" sldId="277"/>
            <ac:picMk id="4" creationId="{00000000-0000-0000-0000-000000000000}"/>
          </ac:picMkLst>
        </pc:picChg>
      </pc:sldChg>
      <pc:sldChg chg="modSp mod">
        <pc:chgData name="Shayla Moultrie" userId="7ddb665b-374b-497a-a2f2-9a9ce5cb8b69" providerId="ADAL" clId="{CC4FE165-A318-4C04-B4A8-CF94A31F1B73}" dt="2026-09-24T13:13:04.078" v="27" actId="1076"/>
        <pc:sldMkLst>
          <pc:docMk/>
          <pc:sldMk cId="0" sldId="279"/>
        </pc:sldMkLst>
        <pc:spChg chg="mod">
          <ac:chgData name="Shayla Moultrie" userId="7ddb665b-374b-497a-a2f2-9a9ce5cb8b69" providerId="ADAL" clId="{CC4FE165-A318-4C04-B4A8-CF94A31F1B73}" dt="2026-09-24T13:13:00.430" v="26" actId="1076"/>
          <ac:spMkLst>
            <pc:docMk/>
            <pc:sldMk cId="0" sldId="279"/>
            <ac:spMk id="3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4T13:13:04.078" v="27" actId="1076"/>
          <ac:spMkLst>
            <pc:docMk/>
            <pc:sldMk cId="0" sldId="279"/>
            <ac:spMk id="5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4T13:10:39.123" v="11" actId="12788"/>
        <pc:sldMkLst>
          <pc:docMk/>
          <pc:sldMk cId="0" sldId="280"/>
        </pc:sldMkLst>
        <pc:spChg chg="mod">
          <ac:chgData name="Shayla Moultrie" userId="7ddb665b-374b-497a-a2f2-9a9ce5cb8b69" providerId="ADAL" clId="{CC4FE165-A318-4C04-B4A8-CF94A31F1B73}" dt="2026-09-23T19:32:16.737" v="5" actId="1076"/>
          <ac:spMkLst>
            <pc:docMk/>
            <pc:sldMk cId="0" sldId="280"/>
            <ac:spMk id="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4T13:10:39.123" v="11" actId="12788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4T13:12:04.316" v="19" actId="14100"/>
        <pc:sldMkLst>
          <pc:docMk/>
          <pc:sldMk cId="0" sldId="281"/>
        </pc:sldMkLst>
        <pc:spChg chg="mod">
          <ac:chgData name="Shayla Moultrie" userId="7ddb665b-374b-497a-a2f2-9a9ce5cb8b69" providerId="ADAL" clId="{CC4FE165-A318-4C04-B4A8-CF94A31F1B73}" dt="2026-09-24T13:12:04.316" v="19" actId="14100"/>
          <ac:spMkLst>
            <pc:docMk/>
            <pc:sldMk cId="0" sldId="281"/>
            <ac:spMk id="3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4T13:10:51.989" v="12" actId="122"/>
          <ac:spMkLst>
            <pc:docMk/>
            <pc:sldMk cId="0" sldId="281"/>
            <ac:spMk id="4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4T13:11:00.971" v="13" actId="122"/>
        <pc:sldMkLst>
          <pc:docMk/>
          <pc:sldMk cId="0" sldId="282"/>
        </pc:sldMkLst>
        <pc:spChg chg="mod">
          <ac:chgData name="Shayla Moultrie" userId="7ddb665b-374b-497a-a2f2-9a9ce5cb8b69" providerId="ADAL" clId="{CC4FE165-A318-4C04-B4A8-CF94A31F1B73}" dt="2026-09-24T13:11:00.971" v="13" actId="122"/>
          <ac:spMkLst>
            <pc:docMk/>
            <pc:sldMk cId="0" sldId="282"/>
            <ac:spMk id="3" creationId="{00000000-0000-0000-0000-000000000000}"/>
          </ac:spMkLst>
        </pc:spChg>
      </pc:sldChg>
    </pc:docChg>
  </pc:docChgLst>
  <pc:docChgLst>
    <pc:chgData name="Shayla Moultrie" userId="S::shayla.moultrie@dca.ga.gov::7ddb665b-374b-497a-a2f2-9a9ce5cb8b69" providerId="AD" clId="Web-{D98D2D0C-2CF1-32F1-FA38-603FA2B32445}"/>
    <pc:docChg chg="modSld">
      <pc:chgData name="Shayla Moultrie" userId="S::shayla.moultrie@dca.ga.gov::7ddb665b-374b-497a-a2f2-9a9ce5cb8b69" providerId="AD" clId="Web-{D98D2D0C-2CF1-32F1-FA38-603FA2B32445}" dt="2026-09-22T17:30:59.606" v="4" actId="20577"/>
      <pc:docMkLst>
        <pc:docMk/>
      </pc:docMkLst>
      <pc:sldChg chg="modSp">
        <pc:chgData name="Shayla Moultrie" userId="S::shayla.moultrie@dca.ga.gov::7ddb665b-374b-497a-a2f2-9a9ce5cb8b69" providerId="AD" clId="Web-{D98D2D0C-2CF1-32F1-FA38-603FA2B32445}" dt="2026-09-22T17:30:59.606" v="4" actId="20577"/>
        <pc:sldMkLst>
          <pc:docMk/>
          <pc:sldMk cId="0" sldId="283"/>
        </pc:sldMkLst>
        <pc:spChg chg="mod">
          <ac:chgData name="Shayla Moultrie" userId="S::shayla.moultrie@dca.ga.gov::7ddb665b-374b-497a-a2f2-9a9ce5cb8b69" providerId="AD" clId="Web-{D98D2D0C-2CF1-32F1-FA38-603FA2B32445}" dt="2026-09-22T17:30:59.606" v="4" actId="20577"/>
          <ac:spMkLst>
            <pc:docMk/>
            <pc:sldMk cId="0" sldId="283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0A72C-A6FD-4D5C-8779-146ECA3C9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61E-235B-4C35-890E-97E5BC8FA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D019-22A7-4CD9-9F16-B79DF770B52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510DD-88CB-4A88-9D49-A65F342E3A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0F60E-ABFA-4BCB-92F6-5BBAE4FB7A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19B5-334E-4DB1-846A-8B50BFA0A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E6D-A473-488D-BE98-75A98ABF804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4BEE-2EAE-43AE-94B9-CA84926C4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7315200" cy="15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0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76017"/>
            <a:ext cx="7315200" cy="1578638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B4FAA25-DC02-484B-A7BC-1C8784277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2270249"/>
            <a:ext cx="9144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88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F8B0285-95B3-4F84-9D01-F9187834FB89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52352"/>
            <a:ext cx="6705600" cy="1796248"/>
          </a:xfrm>
        </p:spPr>
        <p:txBody>
          <a:bodyPr anchor="ctr">
            <a:normAutofit/>
          </a:bodyPr>
          <a:lstStyle>
            <a:lvl1pPr algn="ctr">
              <a:defRPr sz="96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1663" y="3369911"/>
            <a:ext cx="4048300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555994" cy="821212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663" y="3720041"/>
            <a:ext cx="4048299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389277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2880" y="4973136"/>
            <a:ext cx="4206240" cy="640080"/>
          </a:xfr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253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75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66837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3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6960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8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9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28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4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565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81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37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00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858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6382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490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7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62144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8903208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8798" y="394183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8798" y="523256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28942" y="394457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8942" y="5235301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92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0392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0536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60536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72567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5322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5729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348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2" y="1825625"/>
            <a:ext cx="498347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5949791"/>
            <a:ext cx="609600" cy="681037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036526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1819275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816724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4422458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798842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442245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7988429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83857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6437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7344" y="3218847"/>
            <a:ext cx="5052442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92852" y="3218847"/>
            <a:ext cx="5051804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344" y="1818067"/>
            <a:ext cx="5052442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2216" y="1818067"/>
            <a:ext cx="5052440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2658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3218848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488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51673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54081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85018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6173132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563381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505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6522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02853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6931152" cy="50292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280061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216905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043921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344" y="3514725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07753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245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8429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7" y="3514726"/>
            <a:ext cx="6930963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35148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988429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7344" y="908210"/>
            <a:ext cx="10497312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43390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1745" y="2764677"/>
            <a:ext cx="1207008" cy="12056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00425" y="2763293"/>
            <a:ext cx="1207008" cy="120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92496" y="2810583"/>
            <a:ext cx="1207008" cy="1207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35240" y="2763293"/>
            <a:ext cx="1207008" cy="1207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4372" y="2744997"/>
            <a:ext cx="1207008" cy="1207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3551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0973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1868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1868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0410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410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5294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5294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75664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75664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30551" y="228782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05163" y="229286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84012" y="2288841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7690" y="2297879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2014" y="2290384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734063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5089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866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8351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41823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734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51468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031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67503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5734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1468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4031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67503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1092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1A2BE23-0DB5-6C72-6799-71A1CCB89BC5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4042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8903208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8798" y="394183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8798" y="523256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28942" y="394457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8942" y="5235301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92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0392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0536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60536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5340A1-023C-DE8E-B2AC-45B6B9CE52C0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8580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85497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38AF25-46C5-1072-D108-84151C71CDB6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4623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348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2" y="1825625"/>
            <a:ext cx="498347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5949791"/>
            <a:ext cx="609600" cy="681037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41959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1819275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7656669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4422458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798842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442245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7988429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83857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4966339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7344" y="3218847"/>
            <a:ext cx="5052442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92852" y="3218847"/>
            <a:ext cx="5051804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344" y="1818067"/>
            <a:ext cx="5052442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2216" y="1818067"/>
            <a:ext cx="5052440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620093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3218848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488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51673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54081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9844444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7793935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231653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505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6522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298031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6931152" cy="5029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1888309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705116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8331582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344" y="3514725"/>
            <a:ext cx="3364992" cy="24288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323912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245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8429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7" y="3514726"/>
            <a:ext cx="6930963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2806712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988429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7344" y="908210"/>
            <a:ext cx="10497312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057501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1745" y="2764677"/>
            <a:ext cx="1207008" cy="12056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00425" y="2763293"/>
            <a:ext cx="1207008" cy="120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92496" y="2810583"/>
            <a:ext cx="1207008" cy="1207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35240" y="2763293"/>
            <a:ext cx="1207008" cy="1207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4372" y="2744997"/>
            <a:ext cx="1207008" cy="1207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3551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0973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1868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1868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0410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410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5294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5294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75664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75664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30551" y="228782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05163" y="229286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84012" y="2288841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7690" y="2297879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2014" y="2290384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ACFE6C-6A63-1C2B-90D1-5CE3ABF9FC8A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452008-2CD8-39E6-A3BA-D5BB14FAB1F8}"/>
              </a:ext>
            </a:extLst>
          </p:cNvPr>
          <p:cNvCxnSpPr>
            <a:cxnSpLocks/>
          </p:cNvCxnSpPr>
          <p:nvPr userDrawn="1"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A13DB-F1C0-AEB3-4C7F-549B8476D64D}"/>
              </a:ext>
            </a:extLst>
          </p:cNvPr>
          <p:cNvCxnSpPr>
            <a:cxnSpLocks/>
          </p:cNvCxnSpPr>
          <p:nvPr userDrawn="1"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935A5E-28D6-1BA6-0E70-2704D91FC20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30721C-552E-A184-311D-CA8AD8FCEC17}"/>
              </a:ext>
            </a:extLst>
          </p:cNvPr>
          <p:cNvCxnSpPr>
            <a:cxnSpLocks/>
          </p:cNvCxnSpPr>
          <p:nvPr userDrawn="1"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68DEE3-7AFC-6111-2473-65F67190E685}"/>
              </a:ext>
            </a:extLst>
          </p:cNvPr>
          <p:cNvCxnSpPr>
            <a:cxnSpLocks/>
          </p:cNvCxnSpPr>
          <p:nvPr userDrawn="1"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8678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5089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866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8351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41823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734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51468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031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67503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5734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1468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4031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67503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86881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1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81" r:id="rId2"/>
    <p:sldLayoutId id="2147483780" r:id="rId3"/>
    <p:sldLayoutId id="2147483660" r:id="rId4"/>
    <p:sldLayoutId id="2147483779" r:id="rId5"/>
    <p:sldLayoutId id="2147483768" r:id="rId6"/>
    <p:sldLayoutId id="2147483770" r:id="rId7"/>
    <p:sldLayoutId id="2147483769" r:id="rId8"/>
    <p:sldLayoutId id="2147483747" r:id="rId9"/>
    <p:sldLayoutId id="2147483751" r:id="rId10"/>
    <p:sldLayoutId id="2147483670" r:id="rId11"/>
    <p:sldLayoutId id="2147483762" r:id="rId12"/>
    <p:sldLayoutId id="2147483745" r:id="rId13"/>
    <p:sldLayoutId id="2147483746" r:id="rId14"/>
    <p:sldLayoutId id="2147483708" r:id="rId15"/>
    <p:sldLayoutId id="2147483761" r:id="rId16"/>
    <p:sldLayoutId id="2147483774" r:id="rId17"/>
    <p:sldLayoutId id="2147483732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344" y="1825625"/>
            <a:ext cx="10497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9456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5" r:id="rId2"/>
    <p:sldLayoutId id="2147483696" r:id="rId3"/>
    <p:sldLayoutId id="2147483697" r:id="rId4"/>
    <p:sldLayoutId id="2147483698" r:id="rId5"/>
    <p:sldLayoutId id="2147483763" r:id="rId6"/>
    <p:sldLayoutId id="2147483764" r:id="rId7"/>
    <p:sldLayoutId id="2147483711" r:id="rId8"/>
    <p:sldLayoutId id="2147483753" r:id="rId9"/>
    <p:sldLayoutId id="2147483700" r:id="rId10"/>
    <p:sldLayoutId id="2147483701" r:id="rId11"/>
    <p:sldLayoutId id="2147483759" r:id="rId12"/>
    <p:sldLayoutId id="2147483758" r:id="rId13"/>
    <p:sldLayoutId id="2147483757" r:id="rId14"/>
    <p:sldLayoutId id="2147483754" r:id="rId15"/>
    <p:sldLayoutId id="2147483771" r:id="rId16"/>
    <p:sldLayoutId id="2147483756" r:id="rId17"/>
    <p:sldLayoutId id="2147483755" r:id="rId18"/>
    <p:sldLayoutId id="2147483733" r:id="rId19"/>
    <p:sldLayoutId id="2147483734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7182258-203C-4F5C-A3E3-CE75A432979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344" y="1825625"/>
            <a:ext cx="10497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26570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l.gov/agencies/whd/forms/wh347" TargetMode="Externa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Federal Labor Standards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t>Copeland Act (Anti-kickback Act)</a:t>
            </a:r>
          </a:p>
          <a:p>
            <a:pPr lvl="1"/>
            <a:r>
              <a:t>Prohibits kickback of pay</a:t>
            </a:r>
          </a:p>
          <a:p>
            <a:pPr lvl="1"/>
            <a:r>
              <a:t>Requires certified weekly payrolls</a:t>
            </a:r>
          </a:p>
          <a:p>
            <a:pPr lvl="1"/>
            <a:r>
              <a:t>Regulates payroll deductions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t>Davis-Bacon Act</a:t>
            </a:r>
          </a:p>
          <a:p>
            <a:pPr lvl="1"/>
            <a:r>
              <a:t>Outlines labor standards for federal projects</a:t>
            </a:r>
          </a:p>
          <a:p>
            <a:pPr lvl="1"/>
            <a:r>
              <a:t>Applicable to all contracts over $2,000 involving federal funds</a:t>
            </a:r>
          </a:p>
          <a:p>
            <a:pPr lvl="1"/>
            <a:r>
              <a:t>Provides minimum wages by position </a:t>
            </a:r>
          </a:p>
          <a:p>
            <a:pPr lvl="1"/>
            <a:r>
              <a:t>Applies to all laborers and mechanics</a:t>
            </a:r>
          </a:p>
          <a:p>
            <a:pPr lvl="1"/>
            <a:r>
              <a:t>Applies to entire project, not just CDBG funded portion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t>Contract Work Hours &amp; Safety Act</a:t>
            </a:r>
          </a:p>
          <a:p>
            <a:pPr lvl="1"/>
            <a:r>
              <a:t>Overtime pay for working over 40 hours (cannot get comp time in lieu of)</a:t>
            </a:r>
          </a:p>
          <a:p>
            <a:pPr lvl="1"/>
            <a:r>
              <a:t>Applies to contracts over $100,000</a:t>
            </a:r>
          </a:p>
          <a:p>
            <a:pPr lvl="1"/>
            <a:r>
              <a:t>Requires liquidated damages of $10 per day/per violation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Key Regulations &amp; Statues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/>
              <a:t>Steps to Complying with Davis-Bacon &amp; Related Acts</a:t>
            </a:r>
          </a:p>
        </p:txBody>
      </p:sp>
      <p:pic>
        <p:nvPicPr>
          <p:cNvPr id="4" name="Picture 3" descr="crop-3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t>Submit request to DCA (cdbg.biz@dca.ga.gov)</a:t>
            </a:r>
          </a:p>
          <a:p>
            <a:pPr lvl="1"/>
            <a:r>
              <a:t>30 days prior to advertising for contract bids</a:t>
            </a:r>
          </a:p>
          <a:p>
            <a:pPr lvl="1"/>
            <a:endParaRPr/>
          </a:p>
          <a:p>
            <a:r>
              <a:t>Check 10 days before bid opening</a:t>
            </a:r>
          </a:p>
          <a:p>
            <a:pPr lvl="1"/>
            <a:r>
              <a:t>10-day wage check form</a:t>
            </a:r>
          </a:p>
          <a:p>
            <a:pPr lvl="1"/>
            <a:endParaRPr/>
          </a:p>
          <a:p>
            <a:r>
              <a:t>Wage rates must be included in bid package and contracts.</a:t>
            </a:r>
          </a:p>
          <a:p>
            <a:endParaRPr/>
          </a:p>
          <a:p>
            <a:r>
              <a:t>Include the estimated cost of each activity and the percentage of each activity on the form.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Step 1: Request for Wage Determination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638" y="1825625"/>
            <a:ext cx="4983162" cy="41147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Wage Decision</a:t>
            </a:r>
          </a:p>
        </p:txBody>
      </p:sp>
      <p:pic>
        <p:nvPicPr>
          <p:cNvPr id="4" name="Picture 3" descr="crop-5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Wage Decision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72" y="1825625"/>
            <a:ext cx="3179618" cy="4114800"/>
          </a:xfrm>
          <a:prstGeom prst="rect">
            <a:avLst/>
          </a:prstGeom>
        </p:spPr>
      </p:pic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944" y="1825625"/>
            <a:ext cx="3179618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Posters</a:t>
            </a:r>
          </a:p>
        </p:txBody>
      </p:sp>
      <p:pic>
        <p:nvPicPr>
          <p:cNvPr id="4" name="Picture 3" descr="crop-7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088" y="1411288"/>
            <a:ext cx="2967037" cy="4583112"/>
          </a:xfrm>
          <a:prstGeom prst="rect">
            <a:avLst/>
          </a:prstGeom>
        </p:spPr>
      </p:pic>
      <p:pic>
        <p:nvPicPr>
          <p:cNvPr id="5" name="Picture 4" descr="crop-7-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933" y="1421605"/>
            <a:ext cx="2784810" cy="45838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Wage Decision &amp; Posters</a:t>
            </a:r>
          </a:p>
        </p:txBody>
      </p:sp>
      <p:pic>
        <p:nvPicPr>
          <p:cNvPr id="4" name="Picture 3" descr="crop-8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Competitively Bid</a:t>
            </a:r>
          </a:p>
          <a:p>
            <a:r>
              <a:t>At bid opening if contract is executed within 90 days of bid opening</a:t>
            </a:r>
          </a:p>
          <a:p>
            <a:r>
              <a:t>If contract is not executed within 90 days, resubmit 10-day wage check form 10 days prior to contract execution and wage decision will be locked in at contract execution</a:t>
            </a:r>
          </a:p>
          <a:p>
            <a:endParaRPr/>
          </a:p>
          <a:p>
            <a:r>
              <a:t>Negotiated Contracts</a:t>
            </a:r>
          </a:p>
          <a:p>
            <a:pPr lvl="1"/>
            <a:r>
              <a:t>At contract execution</a:t>
            </a:r>
          </a:p>
          <a:p>
            <a:endParaRPr/>
          </a:p>
          <a:p>
            <a:r>
              <a:t>If a contract is modified to add additional work not within the scope of work in the original contract, the most recent applicable wage determination modification must be incorporated into the contract.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Wage Decision Lock-in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989215" y="1825625"/>
            <a:ext cx="3987223" cy="3993284"/>
          </a:xfrm>
        </p:spPr>
        <p:txBody>
          <a:bodyPr/>
          <a:lstStyle/>
          <a:p>
            <a:pPr marL="0" indent="0">
              <a:buNone/>
            </a:pP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Ensures contractor is not on Federal Debarred list</a:t>
            </a:r>
          </a:p>
          <a:p>
            <a:endParaRPr/>
          </a:p>
          <a:p>
            <a:r>
              <a:t>Must be cleared before entering into a contract</a:t>
            </a:r>
          </a:p>
          <a:p>
            <a:endParaRPr/>
          </a:p>
          <a:p>
            <a:r>
              <a:t>Email form to DCA (cdbg.biz@dca.ga.gov)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Step 2: Request for Contractor Clearance</a:t>
            </a:r>
          </a:p>
        </p:txBody>
      </p:sp>
      <p:pic>
        <p:nvPicPr>
          <p:cNvPr id="5" name="Picture 4" descr="crop-10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15" y="1491297"/>
            <a:ext cx="3987223" cy="48180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Must be submitted to DCA</a:t>
            </a:r>
          </a:p>
          <a:p>
            <a:endParaRPr/>
          </a:p>
          <a:p>
            <a:r>
              <a:t>Include certified and itemized bid tabulation with form</a:t>
            </a:r>
          </a:p>
          <a:p>
            <a:endParaRPr/>
          </a:p>
          <a:p>
            <a:r>
              <a:t>Construction drawdowns will be withheld if not submitted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Step 3: Notice of Contract Action</a:t>
            </a:r>
          </a:p>
        </p:txBody>
      </p:sp>
      <p:pic>
        <p:nvPicPr>
          <p:cNvPr id="5" name="Picture 4" descr="crop-11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4983163" cy="4114800"/>
          </a:xfrm>
          <a:prstGeom prst="rect">
            <a:avLst/>
          </a:prstGeom>
        </p:spPr>
      </p:pic>
      <p:pic>
        <p:nvPicPr>
          <p:cNvPr id="6" name="Picture 5" descr="crop-11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30" y="1550987"/>
            <a:ext cx="5868221" cy="45346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dirty="0"/>
              <a:t>Attended by the architect/engineer, grant administrator, the contractor and representatives of the local government.</a:t>
            </a:r>
          </a:p>
          <a:p>
            <a:endParaRPr dirty="0"/>
          </a:p>
          <a:p>
            <a:r>
              <a:rPr dirty="0"/>
              <a:t>Outlines contractor &amp; subcontractor responsibilities, project timelines, logistics, etc.</a:t>
            </a:r>
          </a:p>
          <a:p>
            <a:endParaRPr dirty="0"/>
          </a:p>
          <a:p>
            <a:r>
              <a:rPr dirty="0"/>
              <a:t>Explain Davis-Bacon, other applicable laws &amp; contract provisions, and Section 3</a:t>
            </a:r>
            <a:endParaRPr lang="en-US" dirty="0"/>
          </a:p>
          <a:p>
            <a:endParaRPr lang="en-US" dirty="0"/>
          </a:p>
          <a:p>
            <a:r>
              <a:rPr dirty="0"/>
              <a:t>Include CDBG Reps when planning of the conference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t>Step 4: Pre-construction Conference - Mandatory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76119" y="1825625"/>
            <a:ext cx="8039763" cy="4114800"/>
          </a:xfrm>
        </p:spPr>
        <p:txBody>
          <a:bodyPr anchor="ctr">
            <a:normAutofit/>
          </a:bodyPr>
          <a:lstStyle/>
          <a:p>
            <a:pPr marL="0" lvl="1"/>
            <a:r>
              <a:rPr sz="2000" dirty="0"/>
              <a:t>Cindy Alligood: (478) 290-1074, Cindy.Alligood@dca.ga.gov</a:t>
            </a:r>
          </a:p>
          <a:p>
            <a:pPr marL="0" lvl="1"/>
            <a:endParaRPr sz="2000" dirty="0"/>
          </a:p>
          <a:p>
            <a:pPr marL="0" lvl="1"/>
            <a:r>
              <a:rPr sz="2000" dirty="0"/>
              <a:t>Crystal Gaillard: (470) 965-2364, Crystal.Gaillard@dca.ga.gov</a:t>
            </a:r>
          </a:p>
          <a:p>
            <a:pPr marL="0" lvl="1"/>
            <a:endParaRPr sz="2000" dirty="0"/>
          </a:p>
          <a:p>
            <a:pPr marL="0" lvl="1"/>
            <a:r>
              <a:rPr sz="2000" dirty="0"/>
              <a:t>Roderick Gilbert: (470) 783-4729, Roderick.Gilbert@dca.ga.gov</a:t>
            </a:r>
          </a:p>
          <a:p>
            <a:pPr marL="0" lvl="1"/>
            <a:endParaRPr sz="2000" dirty="0"/>
          </a:p>
          <a:p>
            <a:pPr marL="0" lvl="1"/>
            <a:r>
              <a:rPr sz="2000" dirty="0"/>
              <a:t>Malisa Thompson: (404) 326-1048, Malisa.Thompson@dca.ga.gov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CDBG Rep Contact Information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Step 5: Review Payrolls</a:t>
            </a:r>
          </a:p>
        </p:txBody>
      </p:sp>
      <p:pic>
        <p:nvPicPr>
          <p:cNvPr id="4" name="Picture 3" descr="crop-14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33" y="1820334"/>
            <a:ext cx="10515600" cy="43525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Contractors must submit all payrolls to grant recipient​</a:t>
            </a:r>
          </a:p>
          <a:p>
            <a:endParaRPr/>
          </a:p>
          <a:p>
            <a:r>
              <a:t>Must include the name and identifying number of each worker the first time they appear​</a:t>
            </a:r>
          </a:p>
          <a:p>
            <a:pPr lvl="1"/>
            <a:r>
              <a:t>Contractor must provide address and social security number upon request​</a:t>
            </a:r>
          </a:p>
          <a:p>
            <a:pPr lvl="1"/>
            <a:r>
              <a:t>Contractor records must include each workers classification, last known telephone number, and email address.</a:t>
            </a:r>
          </a:p>
          <a:p>
            <a:endParaRPr/>
          </a:p>
          <a:p>
            <a:r>
              <a:t>Every contractor on the project must maintain records for three years after completion of the project.</a:t>
            </a:r>
          </a:p>
          <a:p>
            <a:endParaRPr/>
          </a:p>
          <a:p>
            <a:r>
              <a:t>The prime contractor must maintain a complete set of payrolls from every sub- contractor, subcontracts, and related documents on the project for three years after completion of the project.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Payrolls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411480"/>
            <a:ext cx="978408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500" b="1">
                <a:solidFill>
                  <a:srgbClr val="1B3A4D"/>
                </a:solidFill>
                <a:latin typeface="Arial"/>
              </a:rPr>
              <a:t>DOL Davis-Bacon Payroll: Form WH-347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024128"/>
            <a:ext cx="3063240" cy="384048"/>
          </a:xfrm>
          <a:prstGeom prst="roundRect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B3A4D"/>
                </a:solidFill>
                <a:latin typeface="Arial"/>
              </a:rPr>
              <a:t>Contr</a:t>
            </a:r>
            <a:r>
              <a:rPr lang="en-US" sz="1050" b="1">
                <a:solidFill>
                  <a:srgbClr val="1B3A4D"/>
                </a:solidFill>
                <a:latin typeface="Arial"/>
              </a:rPr>
              <a:t>a</a:t>
            </a:r>
            <a:r>
              <a:rPr sz="1050" b="1">
                <a:solidFill>
                  <a:srgbClr val="1B3A4D"/>
                </a:solidFill>
                <a:latin typeface="Arial"/>
              </a:rPr>
              <a:t>ctor's Optional Use | Rev. Jan. 2025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572768"/>
            <a:ext cx="553212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4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50392" y="2194560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" y="2157984"/>
            <a:ext cx="4663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150" b="1">
                <a:solidFill>
                  <a:srgbClr val="1B3A4D"/>
                </a:solidFill>
                <a:latin typeface="Arial"/>
              </a:rPr>
              <a:t>Project &amp; payroll header</a:t>
            </a:r>
          </a:p>
          <a:p>
            <a:pPr>
              <a:spcAft>
                <a:spcPts val="0"/>
              </a:spcAft>
            </a:pPr>
            <a:r>
              <a:rPr sz="919">
                <a:solidFill>
                  <a:srgbClr val="5C666E"/>
                </a:solidFill>
                <a:latin typeface="Arial"/>
              </a:rPr>
              <a:t>Project name/number, contractor or subcontractor, location, wage determination, payroll number, and week ending date.</a:t>
            </a:r>
          </a:p>
        </p:txBody>
      </p:sp>
      <p:sp>
        <p:nvSpPr>
          <p:cNvPr id="12" name="Oval 11"/>
          <p:cNvSpPr/>
          <p:nvPr/>
        </p:nvSpPr>
        <p:spPr>
          <a:xfrm>
            <a:off x="850392" y="2852927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" y="2816351"/>
            <a:ext cx="4663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150" b="1">
                <a:solidFill>
                  <a:srgbClr val="1B3A4D"/>
                </a:solidFill>
                <a:latin typeface="Arial"/>
              </a:rPr>
              <a:t>Worker information</a:t>
            </a:r>
          </a:p>
          <a:p>
            <a:pPr>
              <a:spcAft>
                <a:spcPts val="0"/>
              </a:spcAft>
            </a:pPr>
            <a:r>
              <a:rPr sz="919">
                <a:solidFill>
                  <a:srgbClr val="5C666E"/>
                </a:solidFill>
                <a:latin typeface="Arial"/>
              </a:rPr>
              <a:t>Worker entry number, name, identifying number, and labor classification actually performed.</a:t>
            </a:r>
          </a:p>
        </p:txBody>
      </p:sp>
      <p:sp>
        <p:nvSpPr>
          <p:cNvPr id="14" name="Oval 13"/>
          <p:cNvSpPr/>
          <p:nvPr/>
        </p:nvSpPr>
        <p:spPr>
          <a:xfrm>
            <a:off x="850392" y="3511295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15568" y="3474719"/>
            <a:ext cx="4663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150" b="1">
                <a:solidFill>
                  <a:srgbClr val="1B3A4D"/>
                </a:solidFill>
                <a:latin typeface="Arial"/>
              </a:rPr>
              <a:t>Hours &amp; pay</a:t>
            </a:r>
          </a:p>
          <a:p>
            <a:pPr>
              <a:spcAft>
                <a:spcPts val="0"/>
              </a:spcAft>
            </a:pPr>
            <a:r>
              <a:rPr sz="919">
                <a:solidFill>
                  <a:srgbClr val="5C666E"/>
                </a:solidFill>
                <a:latin typeface="Arial"/>
              </a:rPr>
              <a:t>Daily hours, straight-time/overtime, total weekly hours, hourly wage rate, fringe benefit credit/payment, and gross wages.</a:t>
            </a:r>
          </a:p>
        </p:txBody>
      </p:sp>
      <p:sp>
        <p:nvSpPr>
          <p:cNvPr id="16" name="Oval 15"/>
          <p:cNvSpPr/>
          <p:nvPr/>
        </p:nvSpPr>
        <p:spPr>
          <a:xfrm>
            <a:off x="850392" y="4169663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15568" y="4133087"/>
            <a:ext cx="4663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150" b="1">
                <a:solidFill>
                  <a:srgbClr val="1B3A4D"/>
                </a:solidFill>
                <a:latin typeface="Arial"/>
              </a:rPr>
              <a:t>Deductions &amp; net pay</a:t>
            </a:r>
          </a:p>
          <a:p>
            <a:pPr>
              <a:spcAft>
                <a:spcPts val="0"/>
              </a:spcAft>
            </a:pPr>
            <a:r>
              <a:rPr sz="919">
                <a:solidFill>
                  <a:srgbClr val="5C666E"/>
                </a:solidFill>
                <a:latin typeface="Arial"/>
              </a:rPr>
              <a:t>Tax withholdings, FICA, other specified deductions, total deductions, and net pay.</a:t>
            </a:r>
          </a:p>
        </p:txBody>
      </p:sp>
      <p:sp>
        <p:nvSpPr>
          <p:cNvPr id="18" name="Oval 17"/>
          <p:cNvSpPr/>
          <p:nvPr/>
        </p:nvSpPr>
        <p:spPr>
          <a:xfrm>
            <a:off x="850392" y="4828031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15568" y="4791455"/>
            <a:ext cx="4663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150" b="1">
                <a:solidFill>
                  <a:srgbClr val="1B3A4D"/>
                </a:solidFill>
                <a:latin typeface="Arial"/>
              </a:rPr>
              <a:t>Statement of Compliance</a:t>
            </a:r>
          </a:p>
          <a:p>
            <a:pPr>
              <a:spcAft>
                <a:spcPts val="0"/>
              </a:spcAft>
            </a:pPr>
            <a:r>
              <a:rPr sz="919">
                <a:solidFill>
                  <a:srgbClr val="5C666E"/>
                </a:solidFill>
                <a:latin typeface="Arial"/>
              </a:rPr>
              <a:t>Each certified payroll must be accompanied by the signed Statement of Compliance on page 2 or identical wording.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7648" y="1572768"/>
            <a:ext cx="4572000" cy="4160520"/>
          </a:xfrm>
          <a:prstGeom prst="roundRect">
            <a:avLst/>
          </a:prstGeom>
          <a:solidFill>
            <a:srgbClr val="1B3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01968" y="1755648"/>
            <a:ext cx="4023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Arial"/>
              </a:rPr>
              <a:t>DCA review: check the payroll</a:t>
            </a:r>
          </a:p>
        </p:txBody>
      </p:sp>
      <p:sp>
        <p:nvSpPr>
          <p:cNvPr id="22" name="Oval 21"/>
          <p:cNvSpPr/>
          <p:nvPr/>
        </p:nvSpPr>
        <p:spPr>
          <a:xfrm>
            <a:off x="6629400" y="2194560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03720" y="2148840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Classification: </a:t>
            </a:r>
            <a:r>
              <a:rPr sz="919">
                <a:solidFill>
                  <a:srgbClr val="E1E8EC"/>
                </a:solidFill>
                <a:latin typeface="Arial"/>
              </a:rPr>
              <a:t>Does the work performed match the wage decision classification?</a:t>
            </a:r>
          </a:p>
        </p:txBody>
      </p:sp>
      <p:sp>
        <p:nvSpPr>
          <p:cNvPr id="24" name="Oval 23"/>
          <p:cNvSpPr/>
          <p:nvPr/>
        </p:nvSpPr>
        <p:spPr>
          <a:xfrm>
            <a:off x="6629400" y="2679192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03720" y="2633472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Rate + fringe: </a:t>
            </a:r>
            <a:r>
              <a:rPr sz="919">
                <a:solidFill>
                  <a:srgbClr val="E1E8EC"/>
                </a:solidFill>
                <a:latin typeface="Arial"/>
              </a:rPr>
              <a:t>Does the wage/fringe paid meet the applicable wage determination?</a:t>
            </a:r>
          </a:p>
        </p:txBody>
      </p:sp>
      <p:sp>
        <p:nvSpPr>
          <p:cNvPr id="26" name="Oval 25"/>
          <p:cNvSpPr/>
          <p:nvPr/>
        </p:nvSpPr>
        <p:spPr>
          <a:xfrm>
            <a:off x="6629400" y="3163824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903720" y="3118104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Hours: </a:t>
            </a:r>
            <a:r>
              <a:rPr sz="919">
                <a:solidFill>
                  <a:srgbClr val="E1E8EC"/>
                </a:solidFill>
                <a:latin typeface="Arial"/>
              </a:rPr>
              <a:t>Do daily and weekly hours agree with time records and site interviews?</a:t>
            </a:r>
          </a:p>
        </p:txBody>
      </p:sp>
      <p:sp>
        <p:nvSpPr>
          <p:cNvPr id="28" name="Oval 27"/>
          <p:cNvSpPr/>
          <p:nvPr/>
        </p:nvSpPr>
        <p:spPr>
          <a:xfrm>
            <a:off x="6629400" y="3648456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903720" y="3602736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Overtime: </a:t>
            </a:r>
            <a:r>
              <a:rPr sz="919">
                <a:solidFill>
                  <a:srgbClr val="E1E8EC"/>
                </a:solidFill>
                <a:latin typeface="Arial"/>
              </a:rPr>
              <a:t>When applicable, are hours over 40 paid at the required overtime rate?</a:t>
            </a:r>
          </a:p>
        </p:txBody>
      </p:sp>
      <p:sp>
        <p:nvSpPr>
          <p:cNvPr id="30" name="Oval 29"/>
          <p:cNvSpPr/>
          <p:nvPr/>
        </p:nvSpPr>
        <p:spPr>
          <a:xfrm>
            <a:off x="6629400" y="4133088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903720" y="4087368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Deductions: </a:t>
            </a:r>
            <a:r>
              <a:rPr sz="919">
                <a:solidFill>
                  <a:srgbClr val="E1E8EC"/>
                </a:solidFill>
                <a:latin typeface="Arial"/>
              </a:rPr>
              <a:t>Are deductions permissible and properly documented?</a:t>
            </a:r>
          </a:p>
        </p:txBody>
      </p:sp>
      <p:sp>
        <p:nvSpPr>
          <p:cNvPr id="32" name="Oval 31"/>
          <p:cNvSpPr/>
          <p:nvPr/>
        </p:nvSpPr>
        <p:spPr>
          <a:xfrm>
            <a:off x="6629400" y="4617720"/>
            <a:ext cx="164592" cy="164592"/>
          </a:xfrm>
          <a:prstGeom prst="ellipse">
            <a:avLst/>
          </a:prstGeom>
          <a:solidFill>
            <a:srgbClr val="8D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903720" y="4572000"/>
            <a:ext cx="37033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019" b="1">
                <a:solidFill>
                  <a:srgbClr val="FFFFFF"/>
                </a:solidFill>
                <a:latin typeface="Arial"/>
              </a:rPr>
              <a:t>Certification: </a:t>
            </a:r>
            <a:r>
              <a:rPr sz="919">
                <a:solidFill>
                  <a:srgbClr val="E1E8EC"/>
                </a:solidFill>
                <a:latin typeface="Arial"/>
              </a:rPr>
              <a:t>Is the Statement of Compliance signed by the contractor or authorized person?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5641848"/>
            <a:ext cx="10972800" cy="6309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21792" y="5856731"/>
            <a:ext cx="8138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80">
                <a:solidFill>
                  <a:srgbClr val="5C666E"/>
                </a:solidFill>
                <a:latin typeface="Arial"/>
              </a:rPr>
              <a:t>Source: U.S. Department of Labor, Form WH-347 (Rev. Jan. 2025). WH-347 is optional; weekly certified payroll information and the Statement of Compliance are required.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13648" y="5768201"/>
            <a:ext cx="182880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819" b="1">
                <a:solidFill>
                  <a:srgbClr val="1B3A4D"/>
                </a:solidFill>
                <a:latin typeface="Arial"/>
                <a:hlinkClick r:id="rId2"/>
              </a:rPr>
              <a:t>DOL WH-347 + Instructions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Sole proprietors and self-employed mechanics</a:t>
            </a:r>
          </a:p>
          <a:p>
            <a:endParaRPr dirty="0"/>
          </a:p>
          <a:p>
            <a:pPr lvl="1"/>
            <a:r>
              <a:rPr dirty="0"/>
              <a:t>Cannot self-certify to wages without a crew</a:t>
            </a:r>
          </a:p>
          <a:p>
            <a:pPr lvl="1"/>
            <a:r>
              <a:rPr dirty="0"/>
              <a:t>Must be reported on “responsible employer” payroll</a:t>
            </a:r>
          </a:p>
          <a:p>
            <a:pPr lvl="1"/>
            <a:r>
              <a:rPr dirty="0"/>
              <a:t>Can certify to hours when working with a crew</a:t>
            </a:r>
          </a:p>
          <a:p>
            <a:pPr lvl="1"/>
            <a:r>
              <a:rPr dirty="0"/>
              <a:t>Only report hours worked and list owner as classification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Payrolls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B1AC7-AF6E-B93E-53F0-E1005B50F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D5991-AF9B-3021-1E96-F9CEBD0BB16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FA303F5-5C17-9742-56CC-CE365F06F9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389150"/>
              </p:ext>
            </p:extLst>
          </p:nvPr>
        </p:nvGraphicFramePr>
        <p:xfrm>
          <a:off x="1837113" y="573578"/>
          <a:ext cx="8104909" cy="5534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6035040" imgH="4663440" progId="Acrobat.Document.DC">
                  <p:embed/>
                </p:oleObj>
              </mc:Choice>
              <mc:Fallback>
                <p:oleObj name="Acrobat Document" r:id="rId2" imgW="6035040" imgH="4663440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FA303F5-5C17-9742-56CC-CE365F06F9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37113" y="573578"/>
                        <a:ext cx="8104909" cy="55341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213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CFB5CE-FC95-4728-F38E-0358F98E90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B795-AF87-55FB-7A14-3BE155256E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3630C82-15A7-3ED8-6E0D-FC16F767AF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79570"/>
              </p:ext>
            </p:extLst>
          </p:nvPr>
        </p:nvGraphicFramePr>
        <p:xfrm>
          <a:off x="3763963" y="411163"/>
          <a:ext cx="4664075" cy="603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5040" progId="Acrobat.Document.DC">
                  <p:embed/>
                </p:oleObj>
              </mc:Choice>
              <mc:Fallback>
                <p:oleObj name="Acrobat Document" r:id="rId2" imgW="4663440" imgH="6035040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3630C82-15A7-3ED8-6E0D-FC16F767AF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63963" y="411163"/>
                        <a:ext cx="4664075" cy="603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428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dirty="0"/>
              <a:t>Required when wage determination does not contain a classification that is applicable to the project.</a:t>
            </a:r>
          </a:p>
          <a:p>
            <a:r>
              <a:rPr dirty="0"/>
              <a:t>The work that will be performed by the requested classification cannot be performed by another classification contained within the wage decision</a:t>
            </a:r>
          </a:p>
          <a:p>
            <a:r>
              <a:rPr dirty="0"/>
              <a:t>The classification cannot come from another wage decision when multiple wage decisions are used in the contract.</a:t>
            </a:r>
          </a:p>
          <a:p>
            <a:r>
              <a:rPr dirty="0"/>
              <a:t>The requested wage rate and fringe benefit, if any, must bear a “reasonable” relationship to the existing wage rates contained in the wage decision.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/>
              <a:t>Conformance Request (Additional Classification)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t>Request is submitted to DCA through CDBG.biz@dca.ga.gov</a:t>
            </a:r>
          </a:p>
          <a:p>
            <a:r>
              <a:t>Signed letter from the grantee requesting the additional classification;</a:t>
            </a:r>
          </a:p>
          <a:p>
            <a:r>
              <a:t>Applicable wage decision;</a:t>
            </a:r>
          </a:p>
          <a:p>
            <a:r>
              <a:t>Prime contractor must complete the SF-1444 and submit a written letter with a description of the work to be performed by the requested classification;</a:t>
            </a:r>
          </a:p>
          <a:p>
            <a:r>
              <a:t>And any related documentation or recommendations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Submitting a Conformance Request</a:t>
            </a:r>
          </a:p>
        </p:txBody>
      </p:sp>
      <p:pic>
        <p:nvPicPr>
          <p:cNvPr id="5" name="Picture 4" descr="crop-19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322" y="1825625"/>
            <a:ext cx="3179762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Exemptions</a:t>
            </a:r>
          </a:p>
        </p:txBody>
      </p:sp>
      <p:pic>
        <p:nvPicPr>
          <p:cNvPr id="4" name="Picture 3" descr="crop-22-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6368527" y="605265"/>
            <a:ext cx="5463014" cy="14160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Prime Contractor Responsibilities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rcRect l="26295" r="-1" b="-1"/>
          <a:stretch>
            <a:fillRect/>
          </a:stretch>
        </p:blipFill>
        <p:spPr>
          <a:xfrm>
            <a:off x="-9886" y="10"/>
            <a:ext cx="6378413" cy="68579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58375" y="2225312"/>
            <a:ext cx="4683318" cy="3932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Responsible for compliance of all contractors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Include contract clauses and applicable wage rates in all sub-contracts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wage rates for additional classifications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Provide sub-contractors with guidance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Prepare and submit certified payrolls for employees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Maintain a complete set of payrolls from every sub- contractor, subcontracts, and related documents on the project for three years after completion of the project.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796925" y="2243739"/>
            <a:ext cx="10598150" cy="3136900"/>
          </a:xfrm>
        </p:spPr>
        <p:txBody>
          <a:bodyPr/>
          <a:lstStyle/>
          <a:p>
            <a:r>
              <a:t>Prepare and submit certified weekly payrolls</a:t>
            </a:r>
          </a:p>
          <a:p>
            <a:r>
              <a:t>Review wage rates and request additional classifications, if necessary</a:t>
            </a:r>
          </a:p>
          <a:p>
            <a:r>
              <a:t>Ensure access to employees for on-site interviews</a:t>
            </a:r>
          </a:p>
          <a:p>
            <a:r>
              <a:t>Maintain records for three years after completion of the project.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847725" y="549275"/>
            <a:ext cx="10496550" cy="1141413"/>
          </a:xfrm>
        </p:spPr>
        <p:txBody>
          <a:bodyPr/>
          <a:lstStyle/>
          <a:p>
            <a:pPr algn="ctr"/>
            <a:r>
              <a:rPr dirty="0"/>
              <a:t>Sub-contractor Responsibilities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Request wage rates</a:t>
            </a:r>
          </a:p>
          <a:p>
            <a:r>
              <a:t>Request contractor clearance</a:t>
            </a:r>
          </a:p>
          <a:p>
            <a:r>
              <a:t>Ensure submission of weekly payrolls</a:t>
            </a:r>
          </a:p>
          <a:p>
            <a:r>
              <a:t>Conduct on-site interviews</a:t>
            </a:r>
          </a:p>
          <a:p>
            <a:r>
              <a:t>Review payrolls and compare to interviews</a:t>
            </a:r>
          </a:p>
          <a:p>
            <a:r>
              <a:t>Ensure correction of underpayments</a:t>
            </a:r>
          </a:p>
          <a:p>
            <a:r>
              <a:t>Maintain records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RECAP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553" y="2470244"/>
            <a:ext cx="4553444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Complete at end of project</a:t>
            </a:r>
          </a:p>
          <a:p>
            <a:endParaRPr lang="en-US" dirty="0"/>
          </a:p>
          <a:p>
            <a:r>
              <a:rPr lang="en-US" dirty="0"/>
              <a:t>Captures restitution information</a:t>
            </a:r>
          </a:p>
          <a:p>
            <a:endParaRPr lang="en-US" dirty="0"/>
          </a:p>
          <a:p>
            <a:r>
              <a:rPr lang="en-US" dirty="0"/>
              <a:t>Required in closeout package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Final Wage Compliance Report</a:t>
            </a:r>
          </a:p>
        </p:txBody>
      </p:sp>
      <p:pic>
        <p:nvPicPr>
          <p:cNvPr id="5" name="Picture 4" descr="crop-26-9.png"/>
          <p:cNvPicPr>
            <a:picLocks noChangeAspect="1"/>
          </p:cNvPicPr>
          <p:nvPr/>
        </p:nvPicPr>
        <p:blipFill>
          <a:blip r:embed="rId2"/>
          <a:srcRect r="1" b="526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Davis-Bacon and Labor Standards, Contractor Guide Addendum</a:t>
            </a:r>
          </a:p>
          <a:p>
            <a:pPr lvl="1"/>
            <a:r>
              <a:t>https://files.hudexchange.info/resources/documents/Davis-Bacon-and-Labor-Standards-Contractor-Guide-Addendum.pdf/ </a:t>
            </a:r>
          </a:p>
          <a:p>
            <a:pPr lvl="1"/>
            <a:endParaRPr/>
          </a:p>
          <a:p>
            <a:r>
              <a:t>Davis-Bacon and Labor Standards Agency/Contractor Guide</a:t>
            </a:r>
          </a:p>
          <a:p>
            <a:pPr lvl="1"/>
            <a:r>
              <a:t>https://files.hudexchange.info/resources/documents/Davis-Bacon-and-Labor-Standards-Agency-and-Contractor-Guide.pdf</a:t>
            </a:r>
          </a:p>
          <a:p>
            <a:pPr lvl="1"/>
            <a:endParaRPr/>
          </a:p>
          <a:p>
            <a:r>
              <a:t>Department of Labor, Davis-Bacon &amp; Related Acts</a:t>
            </a:r>
          </a:p>
          <a:p>
            <a:pPr lvl="1"/>
            <a:r>
              <a:t>https://www.dol.gov/whd/govcontracts/dbra.htm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Resources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Pam Truitt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Pam.Truitt@dca.ga.gov</a:t>
            </a:r>
          </a:p>
          <a:p>
            <a:r>
              <a:t>Direct: (404) 977-3326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Manager, CDBG Compliance &amp; Field Services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dca.</a:t>
            </a:r>
            <a:r>
              <a:rPr lang="en-US"/>
              <a:t>georgia</a:t>
            </a:r>
            <a:r>
              <a:t>.gov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CA PPT Template (Widescreen)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1100d4-4470-42c1-96bc-46686c1829ae" xsi:nil="true"/>
    <lcf76f155ced4ddcb4097134ff3c332f xmlns="c9637c14-bb27-4e6f-93e8-ce3de48661c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116A27-DA52-4EA6-9E99-B226B712BB11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c9637c14-bb27-4e6f-93e8-ce3de48661c9"/>
    <ds:schemaRef ds:uri="http://schemas.microsoft.com/office/2006/documentManagement/types"/>
    <ds:schemaRef ds:uri="http://schemas.openxmlformats.org/package/2006/metadata/core-properties"/>
    <ds:schemaRef ds:uri="431100d4-4470-42c1-96bc-46686c1829a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04A50A4-1882-4467-BDA1-7C480EC97A21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4A310C9-E07D-4FFA-9024-23784B9B0B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1290</Words>
  <Application>Microsoft Office PowerPoint</Application>
  <PresentationFormat>Widescreen</PresentationFormat>
  <Paragraphs>164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Custom Design</vt:lpstr>
      <vt:lpstr>Office Theme</vt:lpstr>
      <vt:lpstr>DCA PPT Template (Widescreen)</vt:lpstr>
      <vt:lpstr>PowerPoint Presentation</vt:lpstr>
      <vt:lpstr>Key Regulations &amp; Statues</vt:lpstr>
      <vt:lpstr>Steps to Complying with Davis-Bacon &amp; Related Acts</vt:lpstr>
      <vt:lpstr>Step 1: Request for Wage Determination</vt:lpstr>
      <vt:lpstr>Wage Decision</vt:lpstr>
      <vt:lpstr>Wage Decision</vt:lpstr>
      <vt:lpstr>Posters</vt:lpstr>
      <vt:lpstr>Wage Decision &amp; Posters</vt:lpstr>
      <vt:lpstr>Wage Decision Lock-in</vt:lpstr>
      <vt:lpstr>Step 2: Request for Contractor Clearance</vt:lpstr>
      <vt:lpstr>Step 3: Notice of Contract Action</vt:lpstr>
      <vt:lpstr>Step 4: Pre-construction Conference - Mandatory</vt:lpstr>
      <vt:lpstr>CDBG Rep Contact Information</vt:lpstr>
      <vt:lpstr>Step 5: Review Payrolls</vt:lpstr>
      <vt:lpstr>Payrolls</vt:lpstr>
      <vt:lpstr>PowerPoint Presentation</vt:lpstr>
      <vt:lpstr>Payrolls </vt:lpstr>
      <vt:lpstr>PowerPoint Presentation</vt:lpstr>
      <vt:lpstr>PowerPoint Presentation</vt:lpstr>
      <vt:lpstr>Conformance Request (Additional Classification)</vt:lpstr>
      <vt:lpstr>Submitting a Conformance Request</vt:lpstr>
      <vt:lpstr>Exemptions</vt:lpstr>
      <vt:lpstr>Prime Contractor Responsibilities</vt:lpstr>
      <vt:lpstr>Sub-contractor Responsibilities</vt:lpstr>
      <vt:lpstr>RECAP</vt:lpstr>
      <vt:lpstr>Final Wage Compliance Report</vt:lpstr>
      <vt:lpstr>Resources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Labor Standards</dc:title>
  <dc:subject>Federal Labor Standards — DCA Navy Design</dc:subject>
  <dc:creator>Georgia Department of Community Affairs</dc:creator>
  <cp:keywords>Davis-Bacon, Federal Labor Standards, CDBG, DCA</cp:keywords>
  <cp:lastModifiedBy>Shayla Moultrie</cp:lastModifiedBy>
  <cp:revision>2</cp:revision>
  <dcterms:created xsi:type="dcterms:W3CDTF">2023-04-03T19:03:47Z</dcterms:created>
  <dcterms:modified xsi:type="dcterms:W3CDTF">2026-09-25T16:05:17Z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