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694" r:id="rId5"/>
  </p:sldMasterIdLst>
  <p:notesMasterIdLst>
    <p:notesMasterId r:id="rId15"/>
  </p:notesMasterIdLst>
  <p:handoutMasterIdLst>
    <p:handoutMasterId r:id="rId16"/>
  </p:handoutMasterIdLst>
  <p:sldIdLst>
    <p:sldId id="301" r:id="rId6"/>
    <p:sldId id="2196" r:id="rId7"/>
    <p:sldId id="2199" r:id="rId8"/>
    <p:sldId id="350" r:id="rId9"/>
    <p:sldId id="2193" r:id="rId10"/>
    <p:sldId id="2198" r:id="rId11"/>
    <p:sldId id="353" r:id="rId12"/>
    <p:sldId id="2192" r:id="rId13"/>
    <p:sldId id="30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A8A"/>
    <a:srgbClr val="E6E7AD"/>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A0A53F-8357-4538-8100-EE2908F13D58}" v="11" dt="2025-07-24T19:54:39.7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FDB30-E86D-4803-B667-91187052690F}"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CD8A8801-698D-4D3E-9C00-0EC30D03D30E}">
      <dgm:prSet/>
      <dgm:spPr/>
      <dgm:t>
        <a:bodyPr/>
        <a:lstStyle/>
        <a:p>
          <a:pPr>
            <a:lnSpc>
              <a:spcPct val="100000"/>
            </a:lnSpc>
          </a:pPr>
          <a:r>
            <a:rPr lang="en-US" dirty="0"/>
            <a:t>Last Report Date: Last successful submission </a:t>
          </a:r>
        </a:p>
      </dgm:t>
    </dgm:pt>
    <dgm:pt modelId="{0F0EA323-2498-431D-A7BE-CDB3B30F1A57}" type="parTrans" cxnId="{AFE56956-3423-4526-8A37-F41875DB85D3}">
      <dgm:prSet/>
      <dgm:spPr/>
      <dgm:t>
        <a:bodyPr/>
        <a:lstStyle/>
        <a:p>
          <a:endParaRPr lang="en-US"/>
        </a:p>
      </dgm:t>
    </dgm:pt>
    <dgm:pt modelId="{D5845131-C12E-4089-8630-1CE3192752B8}" type="sibTrans" cxnId="{AFE56956-3423-4526-8A37-F41875DB85D3}">
      <dgm:prSet/>
      <dgm:spPr/>
      <dgm:t>
        <a:bodyPr/>
        <a:lstStyle/>
        <a:p>
          <a:pPr>
            <a:lnSpc>
              <a:spcPct val="100000"/>
            </a:lnSpc>
          </a:pPr>
          <a:endParaRPr lang="en-US"/>
        </a:p>
      </dgm:t>
    </dgm:pt>
    <dgm:pt modelId="{8BE3F831-0499-4904-9345-F1DA86C9129A}">
      <dgm:prSet/>
      <dgm:spPr/>
      <dgm:t>
        <a:bodyPr/>
        <a:lstStyle/>
        <a:p>
          <a:pPr>
            <a:lnSpc>
              <a:spcPct val="100000"/>
            </a:lnSpc>
          </a:pPr>
          <a:r>
            <a:rPr lang="en-US"/>
            <a:t>Current Reporting Period: The reporting period you are currently entering tenant data for.</a:t>
          </a:r>
        </a:p>
      </dgm:t>
    </dgm:pt>
    <dgm:pt modelId="{1DD2E27B-949E-4C0B-BCDE-AEBD3DE22772}" type="parTrans" cxnId="{E7A0552C-E6AF-42BE-95B4-4398E42A7C36}">
      <dgm:prSet/>
      <dgm:spPr/>
      <dgm:t>
        <a:bodyPr/>
        <a:lstStyle/>
        <a:p>
          <a:endParaRPr lang="en-US"/>
        </a:p>
      </dgm:t>
    </dgm:pt>
    <dgm:pt modelId="{65196C23-44BC-4067-BE09-EE2168E5C7E4}" type="sibTrans" cxnId="{E7A0552C-E6AF-42BE-95B4-4398E42A7C36}">
      <dgm:prSet/>
      <dgm:spPr/>
      <dgm:t>
        <a:bodyPr/>
        <a:lstStyle/>
        <a:p>
          <a:pPr>
            <a:lnSpc>
              <a:spcPct val="100000"/>
            </a:lnSpc>
          </a:pPr>
          <a:endParaRPr lang="en-US"/>
        </a:p>
      </dgm:t>
    </dgm:pt>
    <dgm:pt modelId="{E661B435-6EBC-4BBF-B7BE-E4E0044A19FD}">
      <dgm:prSet/>
      <dgm:spPr/>
      <dgm:t>
        <a:bodyPr/>
        <a:lstStyle/>
        <a:p>
          <a:pPr>
            <a:lnSpc>
              <a:spcPct val="100000"/>
            </a:lnSpc>
          </a:pPr>
          <a:r>
            <a:rPr lang="en-US"/>
            <a:t>IRS/HOME/ Agency Compliance Status test: Can show In Compliance, Out of Compliance, or Not Tested </a:t>
          </a:r>
        </a:p>
      </dgm:t>
    </dgm:pt>
    <dgm:pt modelId="{49F5E370-A249-49E0-98AE-8FB8683D6E09}" type="parTrans" cxnId="{59D17D55-EE0E-44D1-BBF1-990A01AF880B}">
      <dgm:prSet/>
      <dgm:spPr/>
      <dgm:t>
        <a:bodyPr/>
        <a:lstStyle/>
        <a:p>
          <a:endParaRPr lang="en-US"/>
        </a:p>
      </dgm:t>
    </dgm:pt>
    <dgm:pt modelId="{07BF9CE5-7777-47B5-9EC9-D969640EB5A6}" type="sibTrans" cxnId="{59D17D55-EE0E-44D1-BBF1-990A01AF880B}">
      <dgm:prSet/>
      <dgm:spPr/>
      <dgm:t>
        <a:bodyPr/>
        <a:lstStyle/>
        <a:p>
          <a:pPr>
            <a:lnSpc>
              <a:spcPct val="100000"/>
            </a:lnSpc>
          </a:pPr>
          <a:endParaRPr lang="en-US"/>
        </a:p>
      </dgm:t>
    </dgm:pt>
    <dgm:pt modelId="{9DEA7F87-BF15-48EB-99FF-12AC35147626}">
      <dgm:prSet/>
      <dgm:spPr/>
      <dgm:t>
        <a:bodyPr/>
        <a:lstStyle/>
        <a:p>
          <a:pPr>
            <a:lnSpc>
              <a:spcPct val="100000"/>
            </a:lnSpc>
          </a:pPr>
          <a:r>
            <a:rPr lang="en-US" dirty="0"/>
            <a:t>Tenant Recert Status: This would show Ready or Not Ready depending on when you submit tenant data.</a:t>
          </a:r>
        </a:p>
      </dgm:t>
    </dgm:pt>
    <dgm:pt modelId="{7814A580-8295-455A-9937-534928A2C900}" type="parTrans" cxnId="{5534E3B9-2680-4AA6-9F44-472C8681D956}">
      <dgm:prSet/>
      <dgm:spPr/>
      <dgm:t>
        <a:bodyPr/>
        <a:lstStyle/>
        <a:p>
          <a:endParaRPr lang="en-US"/>
        </a:p>
      </dgm:t>
    </dgm:pt>
    <dgm:pt modelId="{B73620D6-536B-4AD6-B05C-E1AD90EB4D06}" type="sibTrans" cxnId="{5534E3B9-2680-4AA6-9F44-472C8681D956}">
      <dgm:prSet/>
      <dgm:spPr/>
      <dgm:t>
        <a:bodyPr/>
        <a:lstStyle/>
        <a:p>
          <a:pPr>
            <a:lnSpc>
              <a:spcPct val="100000"/>
            </a:lnSpc>
          </a:pPr>
          <a:endParaRPr lang="en-US"/>
        </a:p>
      </dgm:t>
    </dgm:pt>
    <dgm:pt modelId="{1BD4090F-EFFD-4718-8D7B-EE38EA1BCA77}">
      <dgm:prSet/>
      <dgm:spPr/>
      <dgm:t>
        <a:bodyPr/>
        <a:lstStyle/>
        <a:p>
          <a:pPr>
            <a:lnSpc>
              <a:spcPct val="100000"/>
            </a:lnSpc>
          </a:pPr>
          <a:r>
            <a:rPr lang="en-US"/>
            <a:t>Last Submission Date: Last date of submission of any recent tenant data. </a:t>
          </a:r>
        </a:p>
      </dgm:t>
    </dgm:pt>
    <dgm:pt modelId="{4C00AF67-8070-41BB-9FBD-4EE0DA5BF7DC}" type="parTrans" cxnId="{4AF88E27-09AD-4AB8-966F-0986A8AA6A88}">
      <dgm:prSet/>
      <dgm:spPr/>
      <dgm:t>
        <a:bodyPr/>
        <a:lstStyle/>
        <a:p>
          <a:endParaRPr lang="en-US"/>
        </a:p>
      </dgm:t>
    </dgm:pt>
    <dgm:pt modelId="{97CA1E70-C754-4A33-B44F-2315D9922579}" type="sibTrans" cxnId="{4AF88E27-09AD-4AB8-966F-0986A8AA6A88}">
      <dgm:prSet/>
      <dgm:spPr/>
      <dgm:t>
        <a:bodyPr/>
        <a:lstStyle/>
        <a:p>
          <a:endParaRPr lang="en-US"/>
        </a:p>
      </dgm:t>
    </dgm:pt>
    <dgm:pt modelId="{F07C81A5-C3A2-440B-88E1-4C460D36F4D8}" type="pres">
      <dgm:prSet presAssocID="{AF9FDB30-E86D-4803-B667-91187052690F}" presName="root" presStyleCnt="0">
        <dgm:presLayoutVars>
          <dgm:dir/>
          <dgm:resizeHandles val="exact"/>
        </dgm:presLayoutVars>
      </dgm:prSet>
      <dgm:spPr/>
    </dgm:pt>
    <dgm:pt modelId="{515FEF95-4304-4575-AC48-B480CC7B6B62}" type="pres">
      <dgm:prSet presAssocID="{AF9FDB30-E86D-4803-B667-91187052690F}" presName="container" presStyleCnt="0">
        <dgm:presLayoutVars>
          <dgm:dir/>
          <dgm:resizeHandles val="exact"/>
        </dgm:presLayoutVars>
      </dgm:prSet>
      <dgm:spPr/>
    </dgm:pt>
    <dgm:pt modelId="{57F17CD3-C414-4E59-B6EF-D9DC829D219B}" type="pres">
      <dgm:prSet presAssocID="{CD8A8801-698D-4D3E-9C00-0EC30D03D30E}" presName="compNode" presStyleCnt="0"/>
      <dgm:spPr/>
    </dgm:pt>
    <dgm:pt modelId="{E1FB73B8-97AB-4276-A8D6-328847F56D89}" type="pres">
      <dgm:prSet presAssocID="{CD8A8801-698D-4D3E-9C00-0EC30D03D30E}" presName="iconBgRect" presStyleLbl="bgShp" presStyleIdx="0" presStyleCnt="5"/>
      <dgm:spPr/>
    </dgm:pt>
    <dgm:pt modelId="{BF86C90B-4542-4981-81FC-48CC0A4AB8AB}" type="pres">
      <dgm:prSet presAssocID="{CD8A8801-698D-4D3E-9C00-0EC30D03D30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chemeClr val="accent1">
              <a:lumMod val="75000"/>
            </a:schemeClr>
          </a:solidFill>
        </a:ln>
      </dgm:spPr>
      <dgm:extLst>
        <a:ext uri="{E40237B7-FDA0-4F09-8148-C483321AD2D9}">
          <dgm14:cNvPr xmlns:dgm14="http://schemas.microsoft.com/office/drawing/2010/diagram" id="0" name="" descr="Flip Calendar"/>
        </a:ext>
      </dgm:extLst>
    </dgm:pt>
    <dgm:pt modelId="{D8573B0C-34DF-4878-954A-D86FDEEFA8F3}" type="pres">
      <dgm:prSet presAssocID="{CD8A8801-698D-4D3E-9C00-0EC30D03D30E}" presName="spaceRect" presStyleCnt="0"/>
      <dgm:spPr/>
    </dgm:pt>
    <dgm:pt modelId="{51923A4C-48AE-48F3-9139-F27E0196E5BC}" type="pres">
      <dgm:prSet presAssocID="{CD8A8801-698D-4D3E-9C00-0EC30D03D30E}" presName="textRect" presStyleLbl="revTx" presStyleIdx="0" presStyleCnt="5">
        <dgm:presLayoutVars>
          <dgm:chMax val="1"/>
          <dgm:chPref val="1"/>
        </dgm:presLayoutVars>
      </dgm:prSet>
      <dgm:spPr/>
    </dgm:pt>
    <dgm:pt modelId="{AB424819-E163-48A2-93B4-7E02AE73D9AA}" type="pres">
      <dgm:prSet presAssocID="{D5845131-C12E-4089-8630-1CE3192752B8}" presName="sibTrans" presStyleLbl="sibTrans2D1" presStyleIdx="0" presStyleCnt="0"/>
      <dgm:spPr/>
    </dgm:pt>
    <dgm:pt modelId="{D594D05B-74A4-4D67-9434-A8453C149538}" type="pres">
      <dgm:prSet presAssocID="{8BE3F831-0499-4904-9345-F1DA86C9129A}" presName="compNode" presStyleCnt="0"/>
      <dgm:spPr/>
    </dgm:pt>
    <dgm:pt modelId="{546CA0C2-6C01-4CB0-AF3D-1546C95BB522}" type="pres">
      <dgm:prSet presAssocID="{8BE3F831-0499-4904-9345-F1DA86C9129A}" presName="iconBgRect" presStyleLbl="bgShp" presStyleIdx="1" presStyleCnt="5"/>
      <dgm:spPr/>
    </dgm:pt>
    <dgm:pt modelId="{5F96AE25-3E93-4D64-B9DA-CF4026B69545}" type="pres">
      <dgm:prSet presAssocID="{8BE3F831-0499-4904-9345-F1DA86C9129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B1D2C8A5-D533-46A8-8F5F-A90D1A2724E3}" type="pres">
      <dgm:prSet presAssocID="{8BE3F831-0499-4904-9345-F1DA86C9129A}" presName="spaceRect" presStyleCnt="0"/>
      <dgm:spPr/>
    </dgm:pt>
    <dgm:pt modelId="{40D498ED-D734-434E-B354-2C96570D0199}" type="pres">
      <dgm:prSet presAssocID="{8BE3F831-0499-4904-9345-F1DA86C9129A}" presName="textRect" presStyleLbl="revTx" presStyleIdx="1" presStyleCnt="5">
        <dgm:presLayoutVars>
          <dgm:chMax val="1"/>
          <dgm:chPref val="1"/>
        </dgm:presLayoutVars>
      </dgm:prSet>
      <dgm:spPr/>
    </dgm:pt>
    <dgm:pt modelId="{961CE6FA-21B6-4F31-8027-AF337EB2C642}" type="pres">
      <dgm:prSet presAssocID="{65196C23-44BC-4067-BE09-EE2168E5C7E4}" presName="sibTrans" presStyleLbl="sibTrans2D1" presStyleIdx="0" presStyleCnt="0"/>
      <dgm:spPr/>
    </dgm:pt>
    <dgm:pt modelId="{7F51AD2A-83EC-4BA0-9CF2-D28892B3BA7F}" type="pres">
      <dgm:prSet presAssocID="{E661B435-6EBC-4BBF-B7BE-E4E0044A19FD}" presName="compNode" presStyleCnt="0"/>
      <dgm:spPr/>
    </dgm:pt>
    <dgm:pt modelId="{3EBAB676-92F1-4AF5-970B-0423834E0B86}" type="pres">
      <dgm:prSet presAssocID="{E661B435-6EBC-4BBF-B7BE-E4E0044A19FD}" presName="iconBgRect" presStyleLbl="bgShp" presStyleIdx="2" presStyleCnt="5"/>
      <dgm:spPr/>
    </dgm:pt>
    <dgm:pt modelId="{7554BF63-D454-4E61-8856-59CB96BE2A74}" type="pres">
      <dgm:prSet presAssocID="{E661B435-6EBC-4BBF-B7BE-E4E0044A19F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nk Check"/>
        </a:ext>
      </dgm:extLst>
    </dgm:pt>
    <dgm:pt modelId="{DC2BC399-B480-4EB6-AA9D-180164F26290}" type="pres">
      <dgm:prSet presAssocID="{E661B435-6EBC-4BBF-B7BE-E4E0044A19FD}" presName="spaceRect" presStyleCnt="0"/>
      <dgm:spPr/>
    </dgm:pt>
    <dgm:pt modelId="{5C4B5CC0-9AB5-47F7-93EC-05DF54A2543E}" type="pres">
      <dgm:prSet presAssocID="{E661B435-6EBC-4BBF-B7BE-E4E0044A19FD}" presName="textRect" presStyleLbl="revTx" presStyleIdx="2" presStyleCnt="5">
        <dgm:presLayoutVars>
          <dgm:chMax val="1"/>
          <dgm:chPref val="1"/>
        </dgm:presLayoutVars>
      </dgm:prSet>
      <dgm:spPr/>
    </dgm:pt>
    <dgm:pt modelId="{B2C31DBD-C49C-4B54-948C-9DFD4143C6C9}" type="pres">
      <dgm:prSet presAssocID="{07BF9CE5-7777-47B5-9EC9-D969640EB5A6}" presName="sibTrans" presStyleLbl="sibTrans2D1" presStyleIdx="0" presStyleCnt="0"/>
      <dgm:spPr/>
    </dgm:pt>
    <dgm:pt modelId="{8A541A48-8E9E-491E-9D0C-74AC62ED5739}" type="pres">
      <dgm:prSet presAssocID="{9DEA7F87-BF15-48EB-99FF-12AC35147626}" presName="compNode" presStyleCnt="0"/>
      <dgm:spPr/>
    </dgm:pt>
    <dgm:pt modelId="{875FF08A-FDAC-4C8B-825A-850D564CCF1E}" type="pres">
      <dgm:prSet presAssocID="{9DEA7F87-BF15-48EB-99FF-12AC35147626}" presName="iconBgRect" presStyleLbl="bgShp" presStyleIdx="3" presStyleCnt="5"/>
      <dgm:spPr/>
    </dgm:pt>
    <dgm:pt modelId="{EC634704-F365-4ECA-832B-CAF9A5B55BE4}" type="pres">
      <dgm:prSet presAssocID="{9DEA7F87-BF15-48EB-99FF-12AC3514762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oud"/>
        </a:ext>
      </dgm:extLst>
    </dgm:pt>
    <dgm:pt modelId="{C2B3B38C-17BE-45C1-A0BC-D75C3F5C3F8C}" type="pres">
      <dgm:prSet presAssocID="{9DEA7F87-BF15-48EB-99FF-12AC35147626}" presName="spaceRect" presStyleCnt="0"/>
      <dgm:spPr/>
    </dgm:pt>
    <dgm:pt modelId="{4E4C07A8-39D9-4B48-81D6-EC3036279095}" type="pres">
      <dgm:prSet presAssocID="{9DEA7F87-BF15-48EB-99FF-12AC35147626}" presName="textRect" presStyleLbl="revTx" presStyleIdx="3" presStyleCnt="5">
        <dgm:presLayoutVars>
          <dgm:chMax val="1"/>
          <dgm:chPref val="1"/>
        </dgm:presLayoutVars>
      </dgm:prSet>
      <dgm:spPr/>
    </dgm:pt>
    <dgm:pt modelId="{1AEBE8D3-254C-48CA-B4A1-3F4E93EFFE44}" type="pres">
      <dgm:prSet presAssocID="{B73620D6-536B-4AD6-B05C-E1AD90EB4D06}" presName="sibTrans" presStyleLbl="sibTrans2D1" presStyleIdx="0" presStyleCnt="0"/>
      <dgm:spPr/>
    </dgm:pt>
    <dgm:pt modelId="{0578F1CD-AD87-4765-8A21-B83D15C570CB}" type="pres">
      <dgm:prSet presAssocID="{1BD4090F-EFFD-4718-8D7B-EE38EA1BCA77}" presName="compNode" presStyleCnt="0"/>
      <dgm:spPr/>
    </dgm:pt>
    <dgm:pt modelId="{C7EEFD8D-5F63-41E2-83DE-AFA1527F7373}" type="pres">
      <dgm:prSet presAssocID="{1BD4090F-EFFD-4718-8D7B-EE38EA1BCA77}" presName="iconBgRect" presStyleLbl="bgShp" presStyleIdx="4" presStyleCnt="5"/>
      <dgm:spPr/>
    </dgm:pt>
    <dgm:pt modelId="{D5BB8048-8A83-49E2-9E56-4778B529614F}" type="pres">
      <dgm:prSet presAssocID="{1BD4090F-EFFD-4718-8D7B-EE38EA1BCA7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aily Calendar"/>
        </a:ext>
      </dgm:extLst>
    </dgm:pt>
    <dgm:pt modelId="{944C31D1-8F6A-4A09-BDD6-9AB578BC5798}" type="pres">
      <dgm:prSet presAssocID="{1BD4090F-EFFD-4718-8D7B-EE38EA1BCA77}" presName="spaceRect" presStyleCnt="0"/>
      <dgm:spPr/>
    </dgm:pt>
    <dgm:pt modelId="{3DC9F613-D2B9-48DD-9CD2-040B92AD7DF5}" type="pres">
      <dgm:prSet presAssocID="{1BD4090F-EFFD-4718-8D7B-EE38EA1BCA77}" presName="textRect" presStyleLbl="revTx" presStyleIdx="4" presStyleCnt="5">
        <dgm:presLayoutVars>
          <dgm:chMax val="1"/>
          <dgm:chPref val="1"/>
        </dgm:presLayoutVars>
      </dgm:prSet>
      <dgm:spPr/>
    </dgm:pt>
  </dgm:ptLst>
  <dgm:cxnLst>
    <dgm:cxn modelId="{29E0511B-D081-4012-8765-C3E2CC282F4C}" type="presOf" srcId="{9DEA7F87-BF15-48EB-99FF-12AC35147626}" destId="{4E4C07A8-39D9-4B48-81D6-EC3036279095}" srcOrd="0" destOrd="0" presId="urn:microsoft.com/office/officeart/2018/2/layout/IconCircleList"/>
    <dgm:cxn modelId="{4AF88E27-09AD-4AB8-966F-0986A8AA6A88}" srcId="{AF9FDB30-E86D-4803-B667-91187052690F}" destId="{1BD4090F-EFFD-4718-8D7B-EE38EA1BCA77}" srcOrd="4" destOrd="0" parTransId="{4C00AF67-8070-41BB-9FBD-4EE0DA5BF7DC}" sibTransId="{97CA1E70-C754-4A33-B44F-2315D9922579}"/>
    <dgm:cxn modelId="{E7A0552C-E6AF-42BE-95B4-4398E42A7C36}" srcId="{AF9FDB30-E86D-4803-B667-91187052690F}" destId="{8BE3F831-0499-4904-9345-F1DA86C9129A}" srcOrd="1" destOrd="0" parTransId="{1DD2E27B-949E-4C0B-BCDE-AEBD3DE22772}" sibTransId="{65196C23-44BC-4067-BE09-EE2168E5C7E4}"/>
    <dgm:cxn modelId="{96AF7038-8FF8-4ED2-9C33-E92671BF180C}" type="presOf" srcId="{65196C23-44BC-4067-BE09-EE2168E5C7E4}" destId="{961CE6FA-21B6-4F31-8027-AF337EB2C642}" srcOrd="0" destOrd="0" presId="urn:microsoft.com/office/officeart/2018/2/layout/IconCircleList"/>
    <dgm:cxn modelId="{6E0B033A-346F-40CB-8BDA-25FC769A5108}" type="presOf" srcId="{1BD4090F-EFFD-4718-8D7B-EE38EA1BCA77}" destId="{3DC9F613-D2B9-48DD-9CD2-040B92AD7DF5}" srcOrd="0" destOrd="0" presId="urn:microsoft.com/office/officeart/2018/2/layout/IconCircleList"/>
    <dgm:cxn modelId="{2363553F-F27C-443B-9957-3BD2ED16DB7E}" type="presOf" srcId="{D5845131-C12E-4089-8630-1CE3192752B8}" destId="{AB424819-E163-48A2-93B4-7E02AE73D9AA}" srcOrd="0" destOrd="0" presId="urn:microsoft.com/office/officeart/2018/2/layout/IconCircleList"/>
    <dgm:cxn modelId="{C112A25E-0514-4EF5-BBB8-7DCCBD07A0A2}" type="presOf" srcId="{B73620D6-536B-4AD6-B05C-E1AD90EB4D06}" destId="{1AEBE8D3-254C-48CA-B4A1-3F4E93EFFE44}" srcOrd="0" destOrd="0" presId="urn:microsoft.com/office/officeart/2018/2/layout/IconCircleList"/>
    <dgm:cxn modelId="{B402E965-EDFC-415A-B50F-674E77CAF78E}" type="presOf" srcId="{AF9FDB30-E86D-4803-B667-91187052690F}" destId="{F07C81A5-C3A2-440B-88E1-4C460D36F4D8}" srcOrd="0" destOrd="0" presId="urn:microsoft.com/office/officeart/2018/2/layout/IconCircleList"/>
    <dgm:cxn modelId="{59D17D55-EE0E-44D1-BBF1-990A01AF880B}" srcId="{AF9FDB30-E86D-4803-B667-91187052690F}" destId="{E661B435-6EBC-4BBF-B7BE-E4E0044A19FD}" srcOrd="2" destOrd="0" parTransId="{49F5E370-A249-49E0-98AE-8FB8683D6E09}" sibTransId="{07BF9CE5-7777-47B5-9EC9-D969640EB5A6}"/>
    <dgm:cxn modelId="{AFE56956-3423-4526-8A37-F41875DB85D3}" srcId="{AF9FDB30-E86D-4803-B667-91187052690F}" destId="{CD8A8801-698D-4D3E-9C00-0EC30D03D30E}" srcOrd="0" destOrd="0" parTransId="{0F0EA323-2498-431D-A7BE-CDB3B30F1A57}" sibTransId="{D5845131-C12E-4089-8630-1CE3192752B8}"/>
    <dgm:cxn modelId="{4704B696-623F-431B-9BB0-0F0D33FCC22F}" type="presOf" srcId="{E661B435-6EBC-4BBF-B7BE-E4E0044A19FD}" destId="{5C4B5CC0-9AB5-47F7-93EC-05DF54A2543E}" srcOrd="0" destOrd="0" presId="urn:microsoft.com/office/officeart/2018/2/layout/IconCircleList"/>
    <dgm:cxn modelId="{5534E3B9-2680-4AA6-9F44-472C8681D956}" srcId="{AF9FDB30-E86D-4803-B667-91187052690F}" destId="{9DEA7F87-BF15-48EB-99FF-12AC35147626}" srcOrd="3" destOrd="0" parTransId="{7814A580-8295-455A-9937-534928A2C900}" sibTransId="{B73620D6-536B-4AD6-B05C-E1AD90EB4D06}"/>
    <dgm:cxn modelId="{25F30BBF-2090-4C3C-AC35-66B834C0871F}" type="presOf" srcId="{CD8A8801-698D-4D3E-9C00-0EC30D03D30E}" destId="{51923A4C-48AE-48F3-9139-F27E0196E5BC}" srcOrd="0" destOrd="0" presId="urn:microsoft.com/office/officeart/2018/2/layout/IconCircleList"/>
    <dgm:cxn modelId="{7D1894E1-5ECD-46ED-AE2C-45EB23A47ADC}" type="presOf" srcId="{07BF9CE5-7777-47B5-9EC9-D969640EB5A6}" destId="{B2C31DBD-C49C-4B54-948C-9DFD4143C6C9}" srcOrd="0" destOrd="0" presId="urn:microsoft.com/office/officeart/2018/2/layout/IconCircleList"/>
    <dgm:cxn modelId="{618D58EF-D17D-4138-81E9-6716378A9614}" type="presOf" srcId="{8BE3F831-0499-4904-9345-F1DA86C9129A}" destId="{40D498ED-D734-434E-B354-2C96570D0199}" srcOrd="0" destOrd="0" presId="urn:microsoft.com/office/officeart/2018/2/layout/IconCircleList"/>
    <dgm:cxn modelId="{2D69ADB0-9835-47E2-9FC8-CD873EF28B50}" type="presParOf" srcId="{F07C81A5-C3A2-440B-88E1-4C460D36F4D8}" destId="{515FEF95-4304-4575-AC48-B480CC7B6B62}" srcOrd="0" destOrd="0" presId="urn:microsoft.com/office/officeart/2018/2/layout/IconCircleList"/>
    <dgm:cxn modelId="{76B2332A-1579-4688-B282-F3978CE40FE9}" type="presParOf" srcId="{515FEF95-4304-4575-AC48-B480CC7B6B62}" destId="{57F17CD3-C414-4E59-B6EF-D9DC829D219B}" srcOrd="0" destOrd="0" presId="urn:microsoft.com/office/officeart/2018/2/layout/IconCircleList"/>
    <dgm:cxn modelId="{114042DF-FC10-4E1A-947B-FEDC2B980060}" type="presParOf" srcId="{57F17CD3-C414-4E59-B6EF-D9DC829D219B}" destId="{E1FB73B8-97AB-4276-A8D6-328847F56D89}" srcOrd="0" destOrd="0" presId="urn:microsoft.com/office/officeart/2018/2/layout/IconCircleList"/>
    <dgm:cxn modelId="{20FB0087-EE38-4717-BAF6-532143979422}" type="presParOf" srcId="{57F17CD3-C414-4E59-B6EF-D9DC829D219B}" destId="{BF86C90B-4542-4981-81FC-48CC0A4AB8AB}" srcOrd="1" destOrd="0" presId="urn:microsoft.com/office/officeart/2018/2/layout/IconCircleList"/>
    <dgm:cxn modelId="{85F3DFE5-D73F-475C-844A-A3F185A83EF8}" type="presParOf" srcId="{57F17CD3-C414-4E59-B6EF-D9DC829D219B}" destId="{D8573B0C-34DF-4878-954A-D86FDEEFA8F3}" srcOrd="2" destOrd="0" presId="urn:microsoft.com/office/officeart/2018/2/layout/IconCircleList"/>
    <dgm:cxn modelId="{28F99632-2482-4DA0-AEF4-D23319D89441}" type="presParOf" srcId="{57F17CD3-C414-4E59-B6EF-D9DC829D219B}" destId="{51923A4C-48AE-48F3-9139-F27E0196E5BC}" srcOrd="3" destOrd="0" presId="urn:microsoft.com/office/officeart/2018/2/layout/IconCircleList"/>
    <dgm:cxn modelId="{DA565899-3109-4A42-819C-0A8E185292F7}" type="presParOf" srcId="{515FEF95-4304-4575-AC48-B480CC7B6B62}" destId="{AB424819-E163-48A2-93B4-7E02AE73D9AA}" srcOrd="1" destOrd="0" presId="urn:microsoft.com/office/officeart/2018/2/layout/IconCircleList"/>
    <dgm:cxn modelId="{7717A5C3-82E4-47DE-BF7E-1EAD7A69A74B}" type="presParOf" srcId="{515FEF95-4304-4575-AC48-B480CC7B6B62}" destId="{D594D05B-74A4-4D67-9434-A8453C149538}" srcOrd="2" destOrd="0" presId="urn:microsoft.com/office/officeart/2018/2/layout/IconCircleList"/>
    <dgm:cxn modelId="{93723C28-2FFB-4DFD-B652-44599BD1FD2D}" type="presParOf" srcId="{D594D05B-74A4-4D67-9434-A8453C149538}" destId="{546CA0C2-6C01-4CB0-AF3D-1546C95BB522}" srcOrd="0" destOrd="0" presId="urn:microsoft.com/office/officeart/2018/2/layout/IconCircleList"/>
    <dgm:cxn modelId="{F4CBD5BB-001F-434F-98F2-3132B1379E7F}" type="presParOf" srcId="{D594D05B-74A4-4D67-9434-A8453C149538}" destId="{5F96AE25-3E93-4D64-B9DA-CF4026B69545}" srcOrd="1" destOrd="0" presId="urn:microsoft.com/office/officeart/2018/2/layout/IconCircleList"/>
    <dgm:cxn modelId="{205A0B35-4F29-4A8B-97D4-CC94A48C86CD}" type="presParOf" srcId="{D594D05B-74A4-4D67-9434-A8453C149538}" destId="{B1D2C8A5-D533-46A8-8F5F-A90D1A2724E3}" srcOrd="2" destOrd="0" presId="urn:microsoft.com/office/officeart/2018/2/layout/IconCircleList"/>
    <dgm:cxn modelId="{71A285B7-D5C9-46B5-8DB8-479804108337}" type="presParOf" srcId="{D594D05B-74A4-4D67-9434-A8453C149538}" destId="{40D498ED-D734-434E-B354-2C96570D0199}" srcOrd="3" destOrd="0" presId="urn:microsoft.com/office/officeart/2018/2/layout/IconCircleList"/>
    <dgm:cxn modelId="{A1886EFF-8567-4F5A-B2DF-4A3A89461245}" type="presParOf" srcId="{515FEF95-4304-4575-AC48-B480CC7B6B62}" destId="{961CE6FA-21B6-4F31-8027-AF337EB2C642}" srcOrd="3" destOrd="0" presId="urn:microsoft.com/office/officeart/2018/2/layout/IconCircleList"/>
    <dgm:cxn modelId="{224E3A12-6C35-49AD-9468-02DCBEEE712A}" type="presParOf" srcId="{515FEF95-4304-4575-AC48-B480CC7B6B62}" destId="{7F51AD2A-83EC-4BA0-9CF2-D28892B3BA7F}" srcOrd="4" destOrd="0" presId="urn:microsoft.com/office/officeart/2018/2/layout/IconCircleList"/>
    <dgm:cxn modelId="{8470840D-24C1-4FAE-8103-68B265A44498}" type="presParOf" srcId="{7F51AD2A-83EC-4BA0-9CF2-D28892B3BA7F}" destId="{3EBAB676-92F1-4AF5-970B-0423834E0B86}" srcOrd="0" destOrd="0" presId="urn:microsoft.com/office/officeart/2018/2/layout/IconCircleList"/>
    <dgm:cxn modelId="{C945E593-F6F9-4E9A-B180-059AFC741AC4}" type="presParOf" srcId="{7F51AD2A-83EC-4BA0-9CF2-D28892B3BA7F}" destId="{7554BF63-D454-4E61-8856-59CB96BE2A74}" srcOrd="1" destOrd="0" presId="urn:microsoft.com/office/officeart/2018/2/layout/IconCircleList"/>
    <dgm:cxn modelId="{D660EA12-DD31-4686-A9E4-C322F25FB5B1}" type="presParOf" srcId="{7F51AD2A-83EC-4BA0-9CF2-D28892B3BA7F}" destId="{DC2BC399-B480-4EB6-AA9D-180164F26290}" srcOrd="2" destOrd="0" presId="urn:microsoft.com/office/officeart/2018/2/layout/IconCircleList"/>
    <dgm:cxn modelId="{5C496D7D-2D4B-472C-8FEF-A8CD649E5049}" type="presParOf" srcId="{7F51AD2A-83EC-4BA0-9CF2-D28892B3BA7F}" destId="{5C4B5CC0-9AB5-47F7-93EC-05DF54A2543E}" srcOrd="3" destOrd="0" presId="urn:microsoft.com/office/officeart/2018/2/layout/IconCircleList"/>
    <dgm:cxn modelId="{71E81183-4A1C-4FC9-B549-FD5F45D97AC8}" type="presParOf" srcId="{515FEF95-4304-4575-AC48-B480CC7B6B62}" destId="{B2C31DBD-C49C-4B54-948C-9DFD4143C6C9}" srcOrd="5" destOrd="0" presId="urn:microsoft.com/office/officeart/2018/2/layout/IconCircleList"/>
    <dgm:cxn modelId="{A044A812-C657-4D12-82F7-528A2F7C60C3}" type="presParOf" srcId="{515FEF95-4304-4575-AC48-B480CC7B6B62}" destId="{8A541A48-8E9E-491E-9D0C-74AC62ED5739}" srcOrd="6" destOrd="0" presId="urn:microsoft.com/office/officeart/2018/2/layout/IconCircleList"/>
    <dgm:cxn modelId="{F384A819-5311-4F25-8D55-71A5580B08A4}" type="presParOf" srcId="{8A541A48-8E9E-491E-9D0C-74AC62ED5739}" destId="{875FF08A-FDAC-4C8B-825A-850D564CCF1E}" srcOrd="0" destOrd="0" presId="urn:microsoft.com/office/officeart/2018/2/layout/IconCircleList"/>
    <dgm:cxn modelId="{E5A0E830-4D9E-43C5-BAF8-A4E6908C3145}" type="presParOf" srcId="{8A541A48-8E9E-491E-9D0C-74AC62ED5739}" destId="{EC634704-F365-4ECA-832B-CAF9A5B55BE4}" srcOrd="1" destOrd="0" presId="urn:microsoft.com/office/officeart/2018/2/layout/IconCircleList"/>
    <dgm:cxn modelId="{C1108CD4-3C5B-435C-BA08-1AEEC0547424}" type="presParOf" srcId="{8A541A48-8E9E-491E-9D0C-74AC62ED5739}" destId="{C2B3B38C-17BE-45C1-A0BC-D75C3F5C3F8C}" srcOrd="2" destOrd="0" presId="urn:microsoft.com/office/officeart/2018/2/layout/IconCircleList"/>
    <dgm:cxn modelId="{8096B4BF-FF8E-4EBD-92E5-D4FE032B8481}" type="presParOf" srcId="{8A541A48-8E9E-491E-9D0C-74AC62ED5739}" destId="{4E4C07A8-39D9-4B48-81D6-EC3036279095}" srcOrd="3" destOrd="0" presId="urn:microsoft.com/office/officeart/2018/2/layout/IconCircleList"/>
    <dgm:cxn modelId="{83124943-3908-4B1B-A1A0-85800B861ACC}" type="presParOf" srcId="{515FEF95-4304-4575-AC48-B480CC7B6B62}" destId="{1AEBE8D3-254C-48CA-B4A1-3F4E93EFFE44}" srcOrd="7" destOrd="0" presId="urn:microsoft.com/office/officeart/2018/2/layout/IconCircleList"/>
    <dgm:cxn modelId="{3DD31BF4-3D28-41F1-AD58-33A9F0C4F0B8}" type="presParOf" srcId="{515FEF95-4304-4575-AC48-B480CC7B6B62}" destId="{0578F1CD-AD87-4765-8A21-B83D15C570CB}" srcOrd="8" destOrd="0" presId="urn:microsoft.com/office/officeart/2018/2/layout/IconCircleList"/>
    <dgm:cxn modelId="{6374EAB4-7BC9-4994-9869-D412D2937F3F}" type="presParOf" srcId="{0578F1CD-AD87-4765-8A21-B83D15C570CB}" destId="{C7EEFD8D-5F63-41E2-83DE-AFA1527F7373}" srcOrd="0" destOrd="0" presId="urn:microsoft.com/office/officeart/2018/2/layout/IconCircleList"/>
    <dgm:cxn modelId="{76ECC3F6-4F1B-4BD7-9AED-D65625150362}" type="presParOf" srcId="{0578F1CD-AD87-4765-8A21-B83D15C570CB}" destId="{D5BB8048-8A83-49E2-9E56-4778B529614F}" srcOrd="1" destOrd="0" presId="urn:microsoft.com/office/officeart/2018/2/layout/IconCircleList"/>
    <dgm:cxn modelId="{BFFEF968-3BE6-4E6B-8348-1648D34E4D74}" type="presParOf" srcId="{0578F1CD-AD87-4765-8A21-B83D15C570CB}" destId="{944C31D1-8F6A-4A09-BDD6-9AB578BC5798}" srcOrd="2" destOrd="0" presId="urn:microsoft.com/office/officeart/2018/2/layout/IconCircleList"/>
    <dgm:cxn modelId="{7AB0CF7F-B555-4E61-9617-80D60C077ADE}" type="presParOf" srcId="{0578F1CD-AD87-4765-8A21-B83D15C570CB}" destId="{3DC9F613-D2B9-48DD-9CD2-040B92AD7DF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B73B8-97AB-4276-A8D6-328847F56D89}">
      <dsp:nvSpPr>
        <dsp:cNvPr id="0" name=""/>
        <dsp:cNvSpPr/>
      </dsp:nvSpPr>
      <dsp:spPr>
        <a:xfrm>
          <a:off x="157167" y="51108"/>
          <a:ext cx="782714" cy="78271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86C90B-4542-4981-81FC-48CC0A4AB8AB}">
      <dsp:nvSpPr>
        <dsp:cNvPr id="0" name=""/>
        <dsp:cNvSpPr/>
      </dsp:nvSpPr>
      <dsp:spPr>
        <a:xfrm>
          <a:off x="321537" y="215478"/>
          <a:ext cx="453974" cy="4539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923A4C-48AE-48F3-9139-F27E0196E5BC}">
      <dsp:nvSpPr>
        <dsp:cNvPr id="0" name=""/>
        <dsp:cNvSpPr/>
      </dsp:nvSpPr>
      <dsp:spPr>
        <a:xfrm>
          <a:off x="1107606" y="51108"/>
          <a:ext cx="1844971" cy="782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Last Report Date: Last successful submission </a:t>
          </a:r>
        </a:p>
      </dsp:txBody>
      <dsp:txXfrm>
        <a:off x="1107606" y="51108"/>
        <a:ext cx="1844971" cy="782714"/>
      </dsp:txXfrm>
    </dsp:sp>
    <dsp:sp modelId="{546CA0C2-6C01-4CB0-AF3D-1546C95BB522}">
      <dsp:nvSpPr>
        <dsp:cNvPr id="0" name=""/>
        <dsp:cNvSpPr/>
      </dsp:nvSpPr>
      <dsp:spPr>
        <a:xfrm>
          <a:off x="3274050" y="51108"/>
          <a:ext cx="782714" cy="78271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96AE25-3E93-4D64-B9DA-CF4026B69545}">
      <dsp:nvSpPr>
        <dsp:cNvPr id="0" name=""/>
        <dsp:cNvSpPr/>
      </dsp:nvSpPr>
      <dsp:spPr>
        <a:xfrm>
          <a:off x="3438420" y="215478"/>
          <a:ext cx="453974" cy="4539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498ED-D734-434E-B354-2C96570D0199}">
      <dsp:nvSpPr>
        <dsp:cNvPr id="0" name=""/>
        <dsp:cNvSpPr/>
      </dsp:nvSpPr>
      <dsp:spPr>
        <a:xfrm>
          <a:off x="4224489" y="51108"/>
          <a:ext cx="1844971" cy="782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Current Reporting Period: The reporting period you are currently entering tenant data for.</a:t>
          </a:r>
        </a:p>
      </dsp:txBody>
      <dsp:txXfrm>
        <a:off x="4224489" y="51108"/>
        <a:ext cx="1844971" cy="782714"/>
      </dsp:txXfrm>
    </dsp:sp>
    <dsp:sp modelId="{3EBAB676-92F1-4AF5-970B-0423834E0B86}">
      <dsp:nvSpPr>
        <dsp:cNvPr id="0" name=""/>
        <dsp:cNvSpPr/>
      </dsp:nvSpPr>
      <dsp:spPr>
        <a:xfrm>
          <a:off x="157167" y="1464977"/>
          <a:ext cx="782714" cy="78271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4BF63-D454-4E61-8856-59CB96BE2A74}">
      <dsp:nvSpPr>
        <dsp:cNvPr id="0" name=""/>
        <dsp:cNvSpPr/>
      </dsp:nvSpPr>
      <dsp:spPr>
        <a:xfrm>
          <a:off x="321537" y="1629347"/>
          <a:ext cx="453974" cy="4539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4B5CC0-9AB5-47F7-93EC-05DF54A2543E}">
      <dsp:nvSpPr>
        <dsp:cNvPr id="0" name=""/>
        <dsp:cNvSpPr/>
      </dsp:nvSpPr>
      <dsp:spPr>
        <a:xfrm>
          <a:off x="1107606" y="1464977"/>
          <a:ext cx="1844971" cy="782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IRS/HOME/ Agency Compliance Status test: Can show In Compliance, Out of Compliance, or Not Tested </a:t>
          </a:r>
        </a:p>
      </dsp:txBody>
      <dsp:txXfrm>
        <a:off x="1107606" y="1464977"/>
        <a:ext cx="1844971" cy="782714"/>
      </dsp:txXfrm>
    </dsp:sp>
    <dsp:sp modelId="{875FF08A-FDAC-4C8B-825A-850D564CCF1E}">
      <dsp:nvSpPr>
        <dsp:cNvPr id="0" name=""/>
        <dsp:cNvSpPr/>
      </dsp:nvSpPr>
      <dsp:spPr>
        <a:xfrm>
          <a:off x="3274050" y="1464977"/>
          <a:ext cx="782714" cy="78271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634704-F365-4ECA-832B-CAF9A5B55BE4}">
      <dsp:nvSpPr>
        <dsp:cNvPr id="0" name=""/>
        <dsp:cNvSpPr/>
      </dsp:nvSpPr>
      <dsp:spPr>
        <a:xfrm>
          <a:off x="3438420" y="1629347"/>
          <a:ext cx="453974" cy="45397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C07A8-39D9-4B48-81D6-EC3036279095}">
      <dsp:nvSpPr>
        <dsp:cNvPr id="0" name=""/>
        <dsp:cNvSpPr/>
      </dsp:nvSpPr>
      <dsp:spPr>
        <a:xfrm>
          <a:off x="4224489" y="1464977"/>
          <a:ext cx="1844971" cy="782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Tenant Recert Status: This would show Ready or Not Ready depending on when you submit tenant data.</a:t>
          </a:r>
        </a:p>
      </dsp:txBody>
      <dsp:txXfrm>
        <a:off x="4224489" y="1464977"/>
        <a:ext cx="1844971" cy="782714"/>
      </dsp:txXfrm>
    </dsp:sp>
    <dsp:sp modelId="{C7EEFD8D-5F63-41E2-83DE-AFA1527F7373}">
      <dsp:nvSpPr>
        <dsp:cNvPr id="0" name=""/>
        <dsp:cNvSpPr/>
      </dsp:nvSpPr>
      <dsp:spPr>
        <a:xfrm>
          <a:off x="157167" y="2878846"/>
          <a:ext cx="782714" cy="78271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B8048-8A83-49E2-9E56-4778B529614F}">
      <dsp:nvSpPr>
        <dsp:cNvPr id="0" name=""/>
        <dsp:cNvSpPr/>
      </dsp:nvSpPr>
      <dsp:spPr>
        <a:xfrm>
          <a:off x="321537" y="3043216"/>
          <a:ext cx="453974" cy="45397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C9F613-D2B9-48DD-9CD2-040B92AD7DF5}">
      <dsp:nvSpPr>
        <dsp:cNvPr id="0" name=""/>
        <dsp:cNvSpPr/>
      </dsp:nvSpPr>
      <dsp:spPr>
        <a:xfrm>
          <a:off x="1107606" y="2878846"/>
          <a:ext cx="1844971" cy="782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Last Submission Date: Last date of submission of any recent tenant data. </a:t>
          </a:r>
        </a:p>
      </dsp:txBody>
      <dsp:txXfrm>
        <a:off x="1107606" y="2878846"/>
        <a:ext cx="1844971" cy="78271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7/31/2025</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CDCC80-6B3B-4802-BDFB-DBEBF8F9E603}"/>
              </a:ext>
            </a:extLst>
          </p:cNvPr>
          <p:cNvSpPr/>
          <p:nvPr userDrawn="1"/>
        </p:nvSpPr>
        <p:spPr>
          <a:xfrm>
            <a:off x="1524" y="0"/>
            <a:ext cx="12188952"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text&#10;&#10;Description automatically generated">
            <a:extLst>
              <a:ext uri="{FF2B5EF4-FFF2-40B4-BE49-F238E27FC236}">
                <a16:creationId xmlns:a16="http://schemas.microsoft.com/office/drawing/2014/main" id="{ED4ABA7C-3A14-4B9D-9DB5-DBA5B9465D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8400" y="2639681"/>
            <a:ext cx="7315200" cy="1578638"/>
          </a:xfrm>
          <a:prstGeom prst="rect">
            <a:avLst/>
          </a:prstGeom>
        </p:spPr>
      </p:pic>
    </p:spTree>
    <p:extLst>
      <p:ext uri="{BB962C8B-B14F-4D97-AF65-F5344CB8AC3E}">
        <p14:creationId xmlns:p14="http://schemas.microsoft.com/office/powerpoint/2010/main" val="3711604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4450080"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8296276"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603885" y="3191827"/>
            <a:ext cx="3291840" cy="2757964"/>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60350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603884" y="533400"/>
            <a:ext cx="4825366" cy="5416391"/>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6035040"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6156960" y="0"/>
            <a:ext cx="60350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6757034" y="533400"/>
            <a:ext cx="4825366" cy="5416391"/>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6370321" y="3152775"/>
            <a:ext cx="5196838"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613410" y="3163250"/>
            <a:ext cx="5193792" cy="2743200"/>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4450080"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8296276"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603885" y="3191827"/>
            <a:ext cx="3291840" cy="2757964"/>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603504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604837" y="533400"/>
            <a:ext cx="4825366" cy="5416391"/>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858" y="0"/>
            <a:ext cx="6035040"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6163820" y="0"/>
            <a:ext cx="603504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6757034" y="533400"/>
            <a:ext cx="4825366" cy="5416391"/>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6156960" y="0"/>
            <a:ext cx="6035040"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603504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579120" y="1600201"/>
            <a:ext cx="4937760" cy="1491268"/>
          </a:xfrm>
        </p:spPr>
        <p:txBody>
          <a:bodyPr anchor="b">
            <a:normAutofit/>
          </a:bodyPr>
          <a:lstStyle>
            <a:lvl1pPr marL="0" indent="0">
              <a:buNone/>
              <a:defRPr sz="3600" b="1">
                <a:solidFill>
                  <a:schemeClr val="bg1"/>
                </a:solidFill>
              </a:defRPr>
            </a:lvl1pPr>
            <a:lvl2pPr marL="342900"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6674166" y="1600201"/>
            <a:ext cx="4937760" cy="1491267"/>
          </a:xfrm>
        </p:spPr>
        <p:txBody>
          <a:bodyPr anchor="b">
            <a:normAutofit/>
          </a:bodyPr>
          <a:lstStyle>
            <a:lvl1pPr marL="0" indent="0">
              <a:buNone/>
              <a:defRPr sz="3600" b="1">
                <a:solidFill>
                  <a:schemeClr val="bg1"/>
                </a:solidFill>
              </a:defRPr>
            </a:lvl1pPr>
            <a:lvl2pPr marL="342900"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579754"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6674801"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56521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6156960" y="0"/>
            <a:ext cx="6035040"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6035040"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579120" y="1600201"/>
            <a:ext cx="4937760" cy="1491268"/>
          </a:xfrm>
        </p:spPr>
        <p:txBody>
          <a:bodyPr anchor="b">
            <a:normAutofit/>
          </a:bodyPr>
          <a:lstStyle>
            <a:lvl1pPr marL="0" indent="0">
              <a:buNone/>
              <a:defRPr sz="3600" b="1">
                <a:solidFill>
                  <a:schemeClr val="bg1"/>
                </a:solidFill>
              </a:defRPr>
            </a:lvl1pPr>
            <a:lvl2pPr marL="342900"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6674166" y="1600201"/>
            <a:ext cx="4937760" cy="1491267"/>
          </a:xfrm>
        </p:spPr>
        <p:txBody>
          <a:bodyPr anchor="b">
            <a:normAutofit/>
          </a:bodyPr>
          <a:lstStyle>
            <a:lvl1pPr marL="0" indent="0">
              <a:buNone/>
              <a:defRPr sz="3600" b="1">
                <a:solidFill>
                  <a:schemeClr val="bg1"/>
                </a:solidFill>
              </a:defRPr>
            </a:lvl1pPr>
            <a:lvl2pPr marL="342900"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579754"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6674801"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p>
            <a:fld id="{93CAF254-72B9-406C-9E86-C9D983240C82}" type="slidenum">
              <a:rPr lang="en-US" smtClean="0"/>
              <a:pPr/>
              <a:t>‹#›</a:t>
            </a:fld>
            <a:endParaRPr lang="en-US"/>
          </a:p>
        </p:txBody>
      </p:sp>
    </p:spTree>
    <p:extLst>
      <p:ext uri="{BB962C8B-B14F-4D97-AF65-F5344CB8AC3E}">
        <p14:creationId xmlns:p14="http://schemas.microsoft.com/office/powerpoint/2010/main" val="2848817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F9D73D8B-BE43-41FD-B517-E6E637412251}"/>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847344" y="548640"/>
            <a:ext cx="10497312" cy="1142048"/>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6C61937A-62A2-494A-98C5-77EF3E95506E}"/>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227602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CDCC80-6B3B-4802-BDFB-DBEBF8F9E603}"/>
              </a:ext>
            </a:extLst>
          </p:cNvPr>
          <p:cNvSpPr/>
          <p:nvPr userDrawn="1"/>
        </p:nvSpPr>
        <p:spPr>
          <a:xfrm>
            <a:off x="1524" y="0"/>
            <a:ext cx="12188952"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text&#10;&#10;Description automatically generated">
            <a:extLst>
              <a:ext uri="{FF2B5EF4-FFF2-40B4-BE49-F238E27FC236}">
                <a16:creationId xmlns:a16="http://schemas.microsoft.com/office/drawing/2014/main" id="{ED4ABA7C-3A14-4B9D-9DB5-DBA5B9465D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8400" y="676017"/>
            <a:ext cx="7315200" cy="1578638"/>
          </a:xfrm>
          <a:prstGeom prst="rect">
            <a:avLst/>
          </a:prstGeom>
        </p:spPr>
      </p:pic>
      <p:sp>
        <p:nvSpPr>
          <p:cNvPr id="8" name="Text Placeholder 11">
            <a:extLst>
              <a:ext uri="{FF2B5EF4-FFF2-40B4-BE49-F238E27FC236}">
                <a16:creationId xmlns:a16="http://schemas.microsoft.com/office/drawing/2014/main" id="{6B4FAA25-DC02-484B-A7BC-1C87842774D8}"/>
              </a:ext>
            </a:extLst>
          </p:cNvPr>
          <p:cNvSpPr>
            <a:spLocks noGrp="1"/>
          </p:cNvSpPr>
          <p:nvPr>
            <p:ph type="body" sz="quarter" idx="13"/>
          </p:nvPr>
        </p:nvSpPr>
        <p:spPr>
          <a:xfrm>
            <a:off x="1524000" y="2270249"/>
            <a:ext cx="9144000" cy="3657600"/>
          </a:xfrm>
        </p:spPr>
        <p:txBody>
          <a:bodyPr anchor="ctr">
            <a:normAutofit/>
          </a:bodyPr>
          <a:lstStyle>
            <a:lvl1pPr marL="0" indent="0" algn="ctr">
              <a:buNone/>
              <a:defRPr sz="6000" b="1">
                <a:solidFill>
                  <a:schemeClr val="bg1"/>
                </a:solidFill>
                <a:latin typeface="+mj-lt"/>
              </a:defRPr>
            </a:lvl1pPr>
          </a:lstStyle>
          <a:p>
            <a:pPr lvl="0"/>
            <a:r>
              <a:rPr lang="en-US"/>
              <a:t>Click to edit Master text styles</a:t>
            </a:r>
          </a:p>
        </p:txBody>
      </p:sp>
    </p:spTree>
    <p:extLst>
      <p:ext uri="{BB962C8B-B14F-4D97-AF65-F5344CB8AC3E}">
        <p14:creationId xmlns:p14="http://schemas.microsoft.com/office/powerpoint/2010/main" val="1824889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5917AE-035D-4FD6-878E-FACEC848F713}"/>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5"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2" y="548640"/>
            <a:ext cx="6178550" cy="2562223"/>
          </a:xfrm>
        </p:spPr>
        <p:txBody>
          <a:bodyPr anchor="b">
            <a:normAutofit/>
          </a:bodyPr>
          <a:lstStyle>
            <a:lvl1pPr algn="l">
              <a:defRPr sz="40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877824" y="3771897"/>
            <a:ext cx="6175376" cy="2177894"/>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 name="Footer Placeholder 2">
            <a:extLst>
              <a:ext uri="{FF2B5EF4-FFF2-40B4-BE49-F238E27FC236}">
                <a16:creationId xmlns:a16="http://schemas.microsoft.com/office/drawing/2014/main" id="{6FD895C5-590D-442F-AF6B-4741199CC8CF}"/>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1762144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5917AE-035D-4FD6-878E-FACEC848F713}"/>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5"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2" y="548640"/>
            <a:ext cx="8903208" cy="2562223"/>
          </a:xfrm>
        </p:spPr>
        <p:txBody>
          <a:bodyPr anchor="b">
            <a:normAutofit/>
          </a:bodyPr>
          <a:lstStyle>
            <a:lvl1pPr algn="l">
              <a:defRPr sz="4000" b="1"/>
            </a:lvl1pPr>
          </a:lstStyle>
          <a:p>
            <a:r>
              <a:rPr lang="en-US"/>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818798" y="3941834"/>
            <a:ext cx="3977648" cy="731694"/>
          </a:xfrm>
        </p:spPr>
        <p:txBody>
          <a:bodyPr anchor="ctr">
            <a:normAutofit/>
          </a:bodyPr>
          <a:lstStyle>
            <a:lvl1pPr marL="0" indent="0">
              <a:buNone/>
              <a:defRPr sz="2000"/>
            </a:lvl1pPr>
          </a:lstStyle>
          <a:p>
            <a:pPr lvl="0"/>
            <a:r>
              <a:rPr lang="en-US" noProof="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818798" y="5232562"/>
            <a:ext cx="3977648" cy="731694"/>
          </a:xfrm>
        </p:spPr>
        <p:txBody>
          <a:bodyPr anchor="ctr">
            <a:normAutofit/>
          </a:bodyPr>
          <a:lstStyle>
            <a:lvl1pPr marL="0" indent="0">
              <a:buNone/>
              <a:defRPr sz="2000"/>
            </a:lvl1pPr>
          </a:lstStyle>
          <a:p>
            <a:pPr lvl="0"/>
            <a:r>
              <a:rPr lang="en-US" noProof="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7028942" y="3944572"/>
            <a:ext cx="3977648" cy="731694"/>
          </a:xfrm>
        </p:spPr>
        <p:txBody>
          <a:bodyPr anchor="ctr">
            <a:normAutofit/>
          </a:bodyPr>
          <a:lstStyle>
            <a:lvl1pPr marL="0" indent="0">
              <a:buNone/>
              <a:defRPr sz="20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7028942" y="5235301"/>
            <a:ext cx="3977648" cy="731694"/>
          </a:xfrm>
        </p:spPr>
        <p:txBody>
          <a:bodyPr anchor="ctr">
            <a:normAutofit/>
          </a:bodyPr>
          <a:lstStyle>
            <a:lvl1pPr marL="0" indent="0">
              <a:buNone/>
              <a:defRPr sz="2000"/>
            </a:lvl1pPr>
          </a:lstStyle>
          <a:p>
            <a:pPr lvl="0"/>
            <a:r>
              <a:rPr lang="en-US" noProof="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850392" y="3869171"/>
            <a:ext cx="885235" cy="885235"/>
          </a:xfrm>
          <a:prstGeom prst="ellipse">
            <a:avLst/>
          </a:prstGeom>
          <a:solidFill>
            <a:schemeClr val="bg1"/>
          </a:solidFill>
          <a:ln w="19050">
            <a:noFill/>
          </a:ln>
        </p:spPr>
        <p:txBody>
          <a:bodyPr>
            <a:normAutofit/>
          </a:bodyPr>
          <a:lstStyle>
            <a:lvl1pPr>
              <a:defRPr sz="800"/>
            </a:lvl1pPr>
          </a:lstStyle>
          <a:p>
            <a:r>
              <a:rPr lang="en-US" noProof="0"/>
              <a:t>Click icon to add picture</a:t>
            </a:r>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850392" y="5158530"/>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6060536" y="3869171"/>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6060536" y="5158530"/>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p>
        </p:txBody>
      </p:sp>
      <p:sp>
        <p:nvSpPr>
          <p:cNvPr id="2" name="Footer Placeholder 1">
            <a:extLst>
              <a:ext uri="{FF2B5EF4-FFF2-40B4-BE49-F238E27FC236}">
                <a16:creationId xmlns:a16="http://schemas.microsoft.com/office/drawing/2014/main" id="{EFAFAF05-2F7F-4AD9-A86A-4C0E6B35DDB9}"/>
              </a:ext>
            </a:extLst>
          </p:cNvPr>
          <p:cNvSpPr>
            <a:spLocks noGrp="1"/>
          </p:cNvSpPr>
          <p:nvPr>
            <p:ph type="ftr" sz="quarter" idx="21"/>
          </p:nvPr>
        </p:nvSpPr>
        <p:spPr/>
        <p:txBody>
          <a:bodyPr/>
          <a:lstStyle/>
          <a:p>
            <a:r>
              <a:rPr lang="en-US"/>
              <a:t>Georgia Department of Community Affairs</a:t>
            </a:r>
          </a:p>
        </p:txBody>
      </p:sp>
    </p:spTree>
    <p:extLst>
      <p:ext uri="{BB962C8B-B14F-4D97-AF65-F5344CB8AC3E}">
        <p14:creationId xmlns:p14="http://schemas.microsoft.com/office/powerpoint/2010/main" val="39725676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F9D73D8B-BE43-41FD-B517-E6E637412251}"/>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847344" y="548640"/>
            <a:ext cx="10497312" cy="1142048"/>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6C61937A-62A2-494A-98C5-77EF3E95506E}"/>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253229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0392" y="548640"/>
            <a:ext cx="6178550" cy="2562223"/>
          </a:xfrm>
        </p:spPr>
        <p:txBody>
          <a:bodyPr anchor="b">
            <a:normAutofit/>
          </a:bodyPr>
          <a:lstStyle>
            <a:lvl1pPr algn="l">
              <a:defRPr sz="4000" b="1"/>
            </a:lvl1pPr>
          </a:lstStyle>
          <a:p>
            <a:r>
              <a:rPr lang="en-US"/>
              <a:t>Click to edit Master title style</a:t>
            </a:r>
          </a:p>
        </p:txBody>
      </p:sp>
      <p:sp>
        <p:nvSpPr>
          <p:cNvPr id="3" name="Text Placeholder 2"/>
          <p:cNvSpPr>
            <a:spLocks noGrp="1"/>
          </p:cNvSpPr>
          <p:nvPr>
            <p:ph type="body" idx="1"/>
          </p:nvPr>
        </p:nvSpPr>
        <p:spPr>
          <a:xfrm>
            <a:off x="877824" y="3771897"/>
            <a:ext cx="6175376" cy="2177894"/>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7">
            <a:extLst>
              <a:ext uri="{FF2B5EF4-FFF2-40B4-BE49-F238E27FC236}">
                <a16:creationId xmlns:a16="http://schemas.microsoft.com/office/drawing/2014/main" id="{9846AD10-11FF-4651-A03B-7241B52804E6}"/>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959095"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01D146D-9AC2-4E49-B2B5-25783F17CBEB}"/>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3957299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498348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0322" y="1825625"/>
            <a:ext cx="498347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6">
            <a:extLst>
              <a:ext uri="{FF2B5EF4-FFF2-40B4-BE49-F238E27FC236}">
                <a16:creationId xmlns:a16="http://schemas.microsoft.com/office/drawing/2014/main" id="{322FB455-60F9-4077-8371-9B47B7FBDA04}"/>
              </a:ext>
            </a:extLst>
          </p:cNvPr>
          <p:cNvSpPr>
            <a:spLocks noGrp="1"/>
          </p:cNvSpPr>
          <p:nvPr>
            <p:ph type="sldNum" sz="quarter" idx="12"/>
          </p:nvPr>
        </p:nvSpPr>
        <p:spPr>
          <a:xfrm>
            <a:off x="11277600" y="5949791"/>
            <a:ext cx="609600" cy="681037"/>
          </a:xfrm>
        </p:spPr>
        <p:txBody>
          <a:bodyPr/>
          <a:lstStyle/>
          <a:p>
            <a:fld id="{93CAF254-72B9-406C-9E86-C9D983240C82}" type="slidenum">
              <a:rPr lang="en-US" smtClean="0"/>
              <a:t>‹#›</a:t>
            </a:fld>
            <a:endParaRPr lang="en-US"/>
          </a:p>
        </p:txBody>
      </p:sp>
      <p:sp>
        <p:nvSpPr>
          <p:cNvPr id="5" name="Title 4">
            <a:extLst>
              <a:ext uri="{FF2B5EF4-FFF2-40B4-BE49-F238E27FC236}">
                <a16:creationId xmlns:a16="http://schemas.microsoft.com/office/drawing/2014/main" id="{A6150EF0-9742-4F4C-85F4-87E6A061A6F9}"/>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64019BCF-530D-430A-9121-A910E43A2691}"/>
              </a:ext>
            </a:extLst>
          </p:cNvPr>
          <p:cNvSpPr>
            <a:spLocks noGrp="1"/>
          </p:cNvSpPr>
          <p:nvPr>
            <p:ph type="ftr" sz="quarter" idx="13"/>
          </p:nvPr>
        </p:nvSpPr>
        <p:spPr/>
        <p:txBody>
          <a:bodyPr/>
          <a:lstStyle/>
          <a:p>
            <a:r>
              <a:rPr lang="en-US"/>
              <a:t>Georgia Department of Community Affairs</a:t>
            </a:r>
          </a:p>
        </p:txBody>
      </p:sp>
    </p:spTree>
    <p:extLst>
      <p:ext uri="{BB962C8B-B14F-4D97-AF65-F5344CB8AC3E}">
        <p14:creationId xmlns:p14="http://schemas.microsoft.com/office/powerpoint/2010/main" val="30365265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1819275"/>
            <a:ext cx="329184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54081" y="1819274"/>
            <a:ext cx="329184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8051673" y="1819274"/>
            <a:ext cx="329184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848487" y="548640"/>
            <a:ext cx="10495026" cy="1142048"/>
          </a:xfrm>
        </p:spPr>
        <p:txBody>
          <a:bodyPr anchor="ctr">
            <a:normAutofit/>
          </a:bodyPr>
          <a:lstStyle>
            <a:lvl1pPr>
              <a:defRPr sz="4000"/>
            </a:lvl1pPr>
          </a:lstStyle>
          <a:p>
            <a:r>
              <a:rPr lang="en-US"/>
              <a:t>Click to edit Master title style</a:t>
            </a:r>
          </a:p>
        </p:txBody>
      </p:sp>
      <p:sp>
        <p:nvSpPr>
          <p:cNvPr id="2" name="Footer Placeholder 1">
            <a:extLst>
              <a:ext uri="{FF2B5EF4-FFF2-40B4-BE49-F238E27FC236}">
                <a16:creationId xmlns:a16="http://schemas.microsoft.com/office/drawing/2014/main" id="{E2A64A2E-98D4-4A03-8E97-7B2AD48DA9C5}"/>
              </a:ext>
            </a:extLst>
          </p:cNvPr>
          <p:cNvSpPr>
            <a:spLocks noGrp="1"/>
          </p:cNvSpPr>
          <p:nvPr>
            <p:ph type="ftr" sz="quarter" idx="20"/>
          </p:nvPr>
        </p:nvSpPr>
        <p:spPr/>
        <p:txBody>
          <a:bodyPr/>
          <a:lstStyle/>
          <a:p>
            <a:r>
              <a:rPr lang="en-US"/>
              <a:t>Georgia Department of Community Affairs</a:t>
            </a:r>
          </a:p>
        </p:txBody>
      </p:sp>
    </p:spTree>
    <p:extLst>
      <p:ext uri="{BB962C8B-B14F-4D97-AF65-F5344CB8AC3E}">
        <p14:creationId xmlns:p14="http://schemas.microsoft.com/office/powerpoint/2010/main" val="28167247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8" name="Content Placeholder 3">
            <a:extLst>
              <a:ext uri="{FF2B5EF4-FFF2-40B4-BE49-F238E27FC236}">
                <a16:creationId xmlns:a16="http://schemas.microsoft.com/office/drawing/2014/main" id="{AB34D57E-ECA2-4186-9DCB-6C19BD1309BD}"/>
              </a:ext>
            </a:extLst>
          </p:cNvPr>
          <p:cNvSpPr>
            <a:spLocks noGrp="1" noChangeAspect="1"/>
          </p:cNvSpPr>
          <p:nvPr>
            <p:ph sz="quarter" idx="18"/>
          </p:nvPr>
        </p:nvSpPr>
        <p:spPr>
          <a:xfrm>
            <a:off x="4422458" y="1912144"/>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noChangeAspect="1"/>
          </p:cNvSpPr>
          <p:nvPr>
            <p:ph sz="quarter" idx="19"/>
          </p:nvPr>
        </p:nvSpPr>
        <p:spPr>
          <a:xfrm>
            <a:off x="7988429" y="1912144"/>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856488" y="4038601"/>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noChangeAspect="1"/>
          </p:cNvSpPr>
          <p:nvPr>
            <p:ph sz="quarter" idx="21"/>
          </p:nvPr>
        </p:nvSpPr>
        <p:spPr>
          <a:xfrm>
            <a:off x="4422458" y="4038601"/>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noChangeAspect="1"/>
          </p:cNvSpPr>
          <p:nvPr>
            <p:ph sz="quarter" idx="22"/>
          </p:nvPr>
        </p:nvSpPr>
        <p:spPr>
          <a:xfrm>
            <a:off x="7988429" y="4038601"/>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9C4572CB-EFDB-4752-90E6-DF710D18304F}"/>
              </a:ext>
            </a:extLst>
          </p:cNvPr>
          <p:cNvSpPr>
            <a:spLocks noGrp="1"/>
          </p:cNvSpPr>
          <p:nvPr>
            <p:ph type="title"/>
          </p:nvPr>
        </p:nvSpPr>
        <p:spPr/>
        <p:txBody>
          <a:bodyPr/>
          <a:lstStyle/>
          <a:p>
            <a:r>
              <a:rPr lang="en-US"/>
              <a:t>Click to edit Master title style</a:t>
            </a:r>
          </a:p>
        </p:txBody>
      </p:sp>
      <p:sp>
        <p:nvSpPr>
          <p:cNvPr id="13" name="Content Placeholder 3">
            <a:extLst>
              <a:ext uri="{FF2B5EF4-FFF2-40B4-BE49-F238E27FC236}">
                <a16:creationId xmlns:a16="http://schemas.microsoft.com/office/drawing/2014/main" id="{CF98FD0D-8D14-4398-8E54-68111E5AC747}"/>
              </a:ext>
            </a:extLst>
          </p:cNvPr>
          <p:cNvSpPr>
            <a:spLocks noGrp="1" noChangeAspect="1"/>
          </p:cNvSpPr>
          <p:nvPr>
            <p:ph sz="quarter" idx="23"/>
          </p:nvPr>
        </p:nvSpPr>
        <p:spPr>
          <a:xfrm>
            <a:off x="838579" y="1912144"/>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B076EE2-2A67-4D07-8118-3AA1C3B6AA27}"/>
              </a:ext>
            </a:extLst>
          </p:cNvPr>
          <p:cNvSpPr>
            <a:spLocks noGrp="1"/>
          </p:cNvSpPr>
          <p:nvPr>
            <p:ph type="ftr" sz="quarter" idx="24"/>
          </p:nvPr>
        </p:nvSpPr>
        <p:spPr/>
        <p:txBody>
          <a:bodyPr/>
          <a:lstStyle/>
          <a:p>
            <a:r>
              <a:rPr lang="en-US"/>
              <a:t>Georgia Department of Community Affairs</a:t>
            </a:r>
          </a:p>
        </p:txBody>
      </p:sp>
    </p:spTree>
    <p:extLst>
      <p:ext uri="{BB962C8B-B14F-4D97-AF65-F5344CB8AC3E}">
        <p14:creationId xmlns:p14="http://schemas.microsoft.com/office/powerpoint/2010/main" val="186437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770EB04-4D29-432B-9E9C-EAB3CFADA161}"/>
              </a:ext>
            </a:extLst>
          </p:cNvPr>
          <p:cNvSpPr>
            <a:spLocks noGrp="1"/>
          </p:cNvSpPr>
          <p:nvPr>
            <p:ph type="sldNum" sz="quarter" idx="12"/>
          </p:nvPr>
        </p:nvSpPr>
        <p:spPr/>
        <p:txBody>
          <a:bodyPr/>
          <a:lstStyle/>
          <a:p>
            <a:fld id="{93CAF254-72B9-406C-9E86-C9D983240C82}" type="slidenum">
              <a:rPr lang="en-US" smtClean="0"/>
              <a:t>‹#›</a:t>
            </a:fld>
            <a:endParaRPr lang="en-US"/>
          </a:p>
        </p:txBody>
      </p:sp>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847344" y="3218847"/>
            <a:ext cx="5052442" cy="2286000"/>
          </a:xfrm>
        </p:spPr>
        <p:txBody>
          <a:bodyPr/>
          <a:lstStyle>
            <a:lvl1pPr>
              <a:defRPr sz="1800"/>
            </a:lvl1pPr>
            <a:lvl2pPr>
              <a:defRPr sz="1600"/>
            </a:lvl2pPr>
            <a:lvl3pPr>
              <a:defRPr sz="1400"/>
            </a:lvl3pPr>
            <a:lvl4pPr>
              <a:defRPr sz="12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6292852" y="3218847"/>
            <a:ext cx="5051804" cy="2286000"/>
          </a:xfrm>
        </p:spPr>
        <p:txBody>
          <a:bodyPr/>
          <a:lstStyle>
            <a:lvl1pPr>
              <a:defRPr sz="1800"/>
            </a:lvl1pPr>
            <a:lvl2pPr>
              <a:defRPr sz="1600"/>
            </a:lvl2pPr>
            <a:lvl3pPr>
              <a:defRPr sz="1400"/>
            </a:lvl3pPr>
            <a:lvl4pPr>
              <a:defRPr sz="1200"/>
            </a:lvl4pPr>
            <a:lvl5pPr>
              <a:defRPr sz="1000"/>
            </a:lvl5pPr>
          </a:lstStyle>
          <a:p>
            <a:pPr lvl="0"/>
            <a:r>
              <a:rPr lang="en-US"/>
              <a:t>Click</a:t>
            </a:r>
          </a:p>
          <a:p>
            <a:pPr lvl="0"/>
            <a:r>
              <a:rPr lang="en-US"/>
              <a: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847344" y="1818067"/>
            <a:ext cx="5052442" cy="1273401"/>
          </a:xfrm>
        </p:spPr>
        <p:txBody>
          <a:bodyPr anchor="b">
            <a:normAutofit/>
          </a:bodyPr>
          <a:lstStyle>
            <a:lvl1pPr marL="0" indent="0">
              <a:buNone/>
              <a:defRPr sz="3600" b="0"/>
            </a:lvl1pPr>
            <a:lvl2pPr marL="342900" indent="0">
              <a:buNone/>
              <a:defRPr/>
            </a:lvl2pPr>
          </a:lstStyle>
          <a:p>
            <a:pPr lvl="0"/>
            <a:r>
              <a:rPr lang="en-US"/>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6292216" y="1818067"/>
            <a:ext cx="5052440" cy="1273401"/>
          </a:xfrm>
        </p:spPr>
        <p:txBody>
          <a:bodyPr anchor="b">
            <a:normAutofit/>
          </a:bodyPr>
          <a:lstStyle>
            <a:lvl1pPr marL="0" indent="0">
              <a:buNone/>
              <a:defRPr sz="3600" b="0"/>
            </a:lvl1pPr>
            <a:lvl2pPr marL="342900" indent="0">
              <a:buNone/>
              <a:defRPr/>
            </a:lvl2pPr>
          </a:lstStyle>
          <a:p>
            <a:pPr lvl="0"/>
            <a:r>
              <a:rPr lang="en-US"/>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847344" y="548640"/>
            <a:ext cx="10497312" cy="1142048"/>
          </a:xfrm>
        </p:spPr>
        <p:txBody>
          <a:bodyPr/>
          <a:lstStyle/>
          <a:p>
            <a:r>
              <a:rPr lang="en-US"/>
              <a:t>Click to edit Master title style</a:t>
            </a:r>
          </a:p>
        </p:txBody>
      </p:sp>
      <p:sp>
        <p:nvSpPr>
          <p:cNvPr id="2" name="Footer Placeholder 1">
            <a:extLst>
              <a:ext uri="{FF2B5EF4-FFF2-40B4-BE49-F238E27FC236}">
                <a16:creationId xmlns:a16="http://schemas.microsoft.com/office/drawing/2014/main" id="{EB97C677-E782-41C2-94CC-8B9347B86611}"/>
              </a:ext>
            </a:extLst>
          </p:cNvPr>
          <p:cNvSpPr>
            <a:spLocks noGrp="1"/>
          </p:cNvSpPr>
          <p:nvPr>
            <p:ph type="ftr" sz="quarter" idx="25"/>
          </p:nvPr>
        </p:nvSpPr>
        <p:spPr/>
        <p:txBody>
          <a:bodyPr/>
          <a:lstStyle/>
          <a:p>
            <a:r>
              <a:rPr lang="en-US"/>
              <a:t>Georgia Department of Community Affairs</a:t>
            </a:r>
          </a:p>
        </p:txBody>
      </p:sp>
    </p:spTree>
    <p:extLst>
      <p:ext uri="{BB962C8B-B14F-4D97-AF65-F5344CB8AC3E}">
        <p14:creationId xmlns:p14="http://schemas.microsoft.com/office/powerpoint/2010/main" val="33726585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3218848"/>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54081"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8051673"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856488" y="1819275"/>
            <a:ext cx="3291840" cy="1272193"/>
          </a:xfrm>
        </p:spPr>
        <p:txBody>
          <a:bodyPr anchor="b">
            <a:noAutofit/>
          </a:bodyPr>
          <a:lstStyle>
            <a:lvl1pPr marL="0" indent="0">
              <a:buNone/>
              <a:defRPr sz="3600" b="0"/>
            </a:lvl1pPr>
            <a:lvl2pPr marL="342900"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8051673" y="1819275"/>
            <a:ext cx="3291840" cy="1272193"/>
          </a:xfrm>
        </p:spPr>
        <p:txBody>
          <a:bodyPr anchor="b">
            <a:noAutofit/>
          </a:bodyPr>
          <a:lstStyle>
            <a:lvl1pPr marL="0" indent="0">
              <a:buNone/>
              <a:defRPr sz="3600" b="0"/>
            </a:lvl1pPr>
            <a:lvl2pPr marL="342900" indent="0">
              <a:buNone/>
              <a:defRPr/>
            </a:lvl2pPr>
          </a:lstStyle>
          <a:p>
            <a:pPr lvl="0"/>
            <a:r>
              <a:rPr lang="en-US"/>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848487" y="548640"/>
            <a:ext cx="10495026" cy="1142048"/>
          </a:xfrm>
        </p:spPr>
        <p:txBody>
          <a:bodyPr anchor="ctr">
            <a:normAutofit/>
          </a:bodyPr>
          <a:lstStyle>
            <a:lvl1pPr>
              <a:defRPr sz="4000"/>
            </a:lvl1pPr>
          </a:lstStyle>
          <a:p>
            <a:r>
              <a:rPr lang="en-US"/>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4454081" y="1819275"/>
            <a:ext cx="3291840" cy="1272193"/>
          </a:xfrm>
        </p:spPr>
        <p:txBody>
          <a:bodyPr anchor="b">
            <a:noAutofit/>
          </a:bodyPr>
          <a:lstStyle>
            <a:lvl1pPr marL="0" indent="0">
              <a:buNone/>
              <a:defRPr sz="3600" b="0"/>
            </a:lvl1pPr>
            <a:lvl2pPr marL="342900" indent="0">
              <a:buNone/>
              <a:defRPr/>
            </a:lvl2pPr>
          </a:lstStyle>
          <a:p>
            <a:pPr lvl="0"/>
            <a:r>
              <a:rPr lang="en-US"/>
              <a:t>Click to edit Master text styles</a:t>
            </a:r>
          </a:p>
        </p:txBody>
      </p:sp>
      <p:sp>
        <p:nvSpPr>
          <p:cNvPr id="2" name="Footer Placeholder 1">
            <a:extLst>
              <a:ext uri="{FF2B5EF4-FFF2-40B4-BE49-F238E27FC236}">
                <a16:creationId xmlns:a16="http://schemas.microsoft.com/office/drawing/2014/main" id="{DA6817AE-E5C4-48C5-A13C-FE8A3DF135B4}"/>
              </a:ext>
            </a:extLst>
          </p:cNvPr>
          <p:cNvSpPr>
            <a:spLocks noGrp="1"/>
          </p:cNvSpPr>
          <p:nvPr>
            <p:ph type="ftr" sz="quarter" idx="26"/>
          </p:nvPr>
        </p:nvSpPr>
        <p:spPr/>
        <p:txBody>
          <a:bodyPr/>
          <a:lstStyle/>
          <a:p>
            <a:r>
              <a:rPr lang="en-US"/>
              <a:t>Georgia Department of Community Affairs</a:t>
            </a:r>
          </a:p>
        </p:txBody>
      </p:sp>
    </p:spTree>
    <p:extLst>
      <p:ext uri="{BB962C8B-B14F-4D97-AF65-F5344CB8AC3E}">
        <p14:creationId xmlns:p14="http://schemas.microsoft.com/office/powerpoint/2010/main" val="39850186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4592B9F-B970-47BE-9A9D-0B46BF6AC976}"/>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2" name="Title 1">
            <a:extLst>
              <a:ext uri="{FF2B5EF4-FFF2-40B4-BE49-F238E27FC236}">
                <a16:creationId xmlns:a16="http://schemas.microsoft.com/office/drawing/2014/main" id="{A07C0D42-F910-46A9-A1C4-3AC5297A251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9F33B0B-1A35-4951-B571-E87A23AEB3CC}"/>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1617313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F8B0285-95B3-4F84-9D01-F9187834FB89}"/>
              </a:ext>
            </a:extLst>
          </p:cNvPr>
          <p:cNvSpPr/>
          <p:nvPr userDrawn="1"/>
        </p:nvSpPr>
        <p:spPr>
          <a:xfrm>
            <a:off x="1524" y="0"/>
            <a:ext cx="12188952"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743200" y="1452352"/>
            <a:ext cx="6705600" cy="1796248"/>
          </a:xfrm>
        </p:spPr>
        <p:txBody>
          <a:bodyPr anchor="ctr">
            <a:normAutofit/>
          </a:bodyPr>
          <a:lstStyle>
            <a:lvl1pPr algn="ctr">
              <a:defRPr sz="9600" b="0">
                <a:solidFill>
                  <a:schemeClr val="bg1"/>
                </a:solidFill>
              </a:defRPr>
            </a:lvl1pPr>
          </a:lstStyle>
          <a:p>
            <a:endParaRPr lang="en-US"/>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1961663" y="3369911"/>
            <a:ext cx="4048300" cy="365760"/>
          </a:xfrm>
        </p:spPr>
        <p:txBody>
          <a:bodyPr anchor="t">
            <a:noAutofit/>
          </a:bodyPr>
          <a:lstStyle>
            <a:lvl1pPr marL="0" indent="0" algn="r">
              <a:buNone/>
              <a:defRPr sz="2000" b="1">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6174157" y="3369911"/>
            <a:ext cx="3555994" cy="821212"/>
          </a:xfrm>
        </p:spPr>
        <p:txBody>
          <a:bodyPr anchor="t"/>
          <a:lstStyle>
            <a:lvl1pPr marL="0" indent="0">
              <a:lnSpc>
                <a:spcPct val="100000"/>
              </a:lnSpc>
              <a:spcBef>
                <a:spcPts val="300"/>
              </a:spcBef>
              <a:buNone/>
              <a:defRPr sz="1400">
                <a:solidFill>
                  <a:schemeClr val="bg1"/>
                </a:solidFill>
              </a:defRPr>
            </a:lvl1pPr>
            <a:lvl2pPr marL="457200" indent="0">
              <a:buNone/>
              <a:defRPr sz="1400"/>
            </a:lvl2pPr>
            <a:lvl3pPr>
              <a:defRPr sz="1400"/>
            </a:lvl3pPr>
            <a:lvl4pPr>
              <a:defRPr sz="1400"/>
            </a:lvl4pPr>
            <a:lvl5pPr>
              <a:defRPr sz="1400"/>
            </a:lvl5pPr>
          </a:lstStyle>
          <a:p>
            <a:pPr lvl="0"/>
            <a:r>
              <a:rPr lang="en-US"/>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961663" y="3720041"/>
            <a:ext cx="4048299" cy="471082"/>
          </a:xfrm>
        </p:spPr>
        <p:txBody>
          <a:bodyPr anchor="t">
            <a:normAutofit/>
          </a:bodyPr>
          <a:lstStyle>
            <a:lvl1pPr marL="0" indent="0" algn="r">
              <a:lnSpc>
                <a:spcPct val="100000"/>
              </a:lnSpc>
              <a:spcBef>
                <a:spcPts val="0"/>
              </a:spcBef>
              <a:buNone/>
              <a:defRPr sz="12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6096000" y="3389277"/>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3992880" y="4973136"/>
            <a:ext cx="4206240" cy="640080"/>
          </a:xfrm>
        </p:spPr>
        <p:txBody>
          <a:bodyPr anchor="ctr"/>
          <a:lstStyle>
            <a:lvl1pPr marL="0" indent="0" algn="ctr">
              <a:buNone/>
              <a:defRPr sz="1400" b="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1125309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2" name="Footer Placeholder 1">
            <a:extLst>
              <a:ext uri="{FF2B5EF4-FFF2-40B4-BE49-F238E27FC236}">
                <a16:creationId xmlns:a16="http://schemas.microsoft.com/office/drawing/2014/main" id="{5120B321-D1E6-4A44-B2B2-BA4FB2F5C4E4}"/>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563381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1505" y="914400"/>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6522" y="914400"/>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847344" y="908208"/>
            <a:ext cx="3381249" cy="5035391"/>
          </a:xfrm>
        </p:spPr>
        <p:txBody>
          <a:bodyPr anchor="t"/>
          <a:lstStyle>
            <a:lvl1pPr algn="l">
              <a:defRPr/>
            </a:lvl1pPr>
          </a:lstStyle>
          <a:p>
            <a:r>
              <a:rPr lang="en-US"/>
              <a:t>Click to edit Master title style</a:t>
            </a:r>
          </a:p>
        </p:txBody>
      </p:sp>
      <p:sp>
        <p:nvSpPr>
          <p:cNvPr id="3" name="Footer Placeholder 2">
            <a:extLst>
              <a:ext uri="{FF2B5EF4-FFF2-40B4-BE49-F238E27FC236}">
                <a16:creationId xmlns:a16="http://schemas.microsoft.com/office/drawing/2014/main" id="{CDC56790-9595-4EBE-AC74-3A03E8A8CFF1}"/>
              </a:ext>
            </a:extLst>
          </p:cNvPr>
          <p:cNvSpPr>
            <a:spLocks noGrp="1"/>
          </p:cNvSpPr>
          <p:nvPr>
            <p:ph type="ftr" sz="quarter" idx="20"/>
          </p:nvPr>
        </p:nvSpPr>
        <p:spPr/>
        <p:txBody>
          <a:bodyPr/>
          <a:lstStyle/>
          <a:p>
            <a:r>
              <a:rPr lang="en-US"/>
              <a:t>Georgia Department of Community Affairs</a:t>
            </a:r>
          </a:p>
        </p:txBody>
      </p:sp>
    </p:spTree>
    <p:extLst>
      <p:ext uri="{BB962C8B-B14F-4D97-AF65-F5344CB8AC3E}">
        <p14:creationId xmlns:p14="http://schemas.microsoft.com/office/powerpoint/2010/main" val="36028534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847344" y="908208"/>
            <a:ext cx="3381249" cy="5035391"/>
          </a:xfrm>
        </p:spPr>
        <p:txBody>
          <a:bodyPr anchor="t"/>
          <a:lstStyle>
            <a:lvl1pPr algn="l">
              <a:defRPr/>
            </a:lvl1pPr>
          </a:lstStyle>
          <a:p>
            <a:r>
              <a:rPr lang="en-US"/>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4413504" y="914399"/>
            <a:ext cx="6931152" cy="5029200"/>
          </a:xfrm>
        </p:spPr>
        <p:txBody>
          <a:bodyPr/>
          <a:lstStyle/>
          <a:p>
            <a:endParaRPr lang="en-US"/>
          </a:p>
        </p:txBody>
      </p:sp>
      <p:sp>
        <p:nvSpPr>
          <p:cNvPr id="2" name="Footer Placeholder 1">
            <a:extLst>
              <a:ext uri="{FF2B5EF4-FFF2-40B4-BE49-F238E27FC236}">
                <a16:creationId xmlns:a16="http://schemas.microsoft.com/office/drawing/2014/main" id="{49686191-0598-4D53-B371-33A234D9CDD8}"/>
              </a:ext>
            </a:extLst>
          </p:cNvPr>
          <p:cNvSpPr>
            <a:spLocks noGrp="1"/>
          </p:cNvSpPr>
          <p:nvPr>
            <p:ph type="ftr" sz="quarter" idx="24"/>
          </p:nvPr>
        </p:nvSpPr>
        <p:spPr/>
        <p:txBody>
          <a:bodyPr/>
          <a:lstStyle/>
          <a:p>
            <a:r>
              <a:rPr lang="en-US"/>
              <a:t>Georgia Department of Community Affairs</a:t>
            </a:r>
          </a:p>
        </p:txBody>
      </p:sp>
    </p:spTree>
    <p:extLst>
      <p:ext uri="{BB962C8B-B14F-4D97-AF65-F5344CB8AC3E}">
        <p14:creationId xmlns:p14="http://schemas.microsoft.com/office/powerpoint/2010/main" val="4280061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847344" y="908208"/>
            <a:ext cx="3381249" cy="5035391"/>
          </a:xfrm>
        </p:spPr>
        <p:txBody>
          <a:bodyPr anchor="t"/>
          <a:lstStyle>
            <a:lvl1pPr algn="l">
              <a:defRPr/>
            </a:lvl1pPr>
          </a:lstStyle>
          <a:p>
            <a:r>
              <a:rPr lang="en-US"/>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4413504" y="914399"/>
            <a:ext cx="3364992" cy="2428875"/>
          </a:xfrm>
        </p:spPr>
        <p:txBody>
          <a:bodyPr/>
          <a:lstStyle/>
          <a:p>
            <a:endParaRPr lang="en-US"/>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4413504" y="3514726"/>
            <a:ext cx="3364992" cy="2428875"/>
          </a:xfrm>
        </p:spPr>
        <p:txBody>
          <a:bodyPr/>
          <a:lstStyle/>
          <a:p>
            <a:endParaRPr lang="en-US"/>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7979664" y="914399"/>
            <a:ext cx="3364992" cy="2428875"/>
          </a:xfrm>
        </p:spPr>
        <p:txBody>
          <a:bodyPr/>
          <a:lstStyle/>
          <a:p>
            <a:endParaRPr lang="en-US"/>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7979664" y="3514726"/>
            <a:ext cx="3364992" cy="2428875"/>
          </a:xfrm>
        </p:spPr>
        <p:txBody>
          <a:bodyPr/>
          <a:lstStyle/>
          <a:p>
            <a:endParaRPr lang="en-US"/>
          </a:p>
        </p:txBody>
      </p:sp>
      <p:sp>
        <p:nvSpPr>
          <p:cNvPr id="4" name="Footer Placeholder 3">
            <a:extLst>
              <a:ext uri="{FF2B5EF4-FFF2-40B4-BE49-F238E27FC236}">
                <a16:creationId xmlns:a16="http://schemas.microsoft.com/office/drawing/2014/main" id="{5D7CA909-83B5-4944-B4AC-EE5220890849}"/>
              </a:ext>
            </a:extLst>
          </p:cNvPr>
          <p:cNvSpPr>
            <a:spLocks noGrp="1"/>
          </p:cNvSpPr>
          <p:nvPr>
            <p:ph type="ftr" sz="quarter" idx="27"/>
          </p:nvPr>
        </p:nvSpPr>
        <p:spPr/>
        <p:txBody>
          <a:bodyPr/>
          <a:lstStyle/>
          <a:p>
            <a:r>
              <a:rPr lang="en-US"/>
              <a:t>Georgia Department of Community Affairs</a:t>
            </a:r>
          </a:p>
        </p:txBody>
      </p:sp>
    </p:spTree>
    <p:extLst>
      <p:ext uri="{BB962C8B-B14F-4D97-AF65-F5344CB8AC3E}">
        <p14:creationId xmlns:p14="http://schemas.microsoft.com/office/powerpoint/2010/main" val="35216905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856488" y="351472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847344" y="908209"/>
            <a:ext cx="3381249" cy="2428875"/>
          </a:xfrm>
        </p:spPr>
        <p:txBody>
          <a:bodyPr anchor="t"/>
          <a:lstStyle>
            <a:lvl1pPr algn="l">
              <a:defRPr/>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4413504" y="914399"/>
            <a:ext cx="3364992"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4413504" y="3514726"/>
            <a:ext cx="3364992"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7979664" y="914399"/>
            <a:ext cx="3364992"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7979664" y="3514726"/>
            <a:ext cx="3364992" cy="2428875"/>
          </a:xfrm>
        </p:spPr>
        <p:txBody>
          <a:bodyPr/>
          <a:lstStyle/>
          <a:p>
            <a:endParaRPr lang="en-US"/>
          </a:p>
        </p:txBody>
      </p:sp>
      <p:sp>
        <p:nvSpPr>
          <p:cNvPr id="2" name="Footer Placeholder 1">
            <a:extLst>
              <a:ext uri="{FF2B5EF4-FFF2-40B4-BE49-F238E27FC236}">
                <a16:creationId xmlns:a16="http://schemas.microsoft.com/office/drawing/2014/main" id="{310912F3-C6CD-4616-AA69-3E76E317D2AA}"/>
              </a:ext>
            </a:extLst>
          </p:cNvPr>
          <p:cNvSpPr>
            <a:spLocks noGrp="1"/>
          </p:cNvSpPr>
          <p:nvPr>
            <p:ph type="ftr" sz="quarter" idx="27"/>
          </p:nvPr>
        </p:nvSpPr>
        <p:spPr/>
        <p:txBody>
          <a:bodyPr/>
          <a:lstStyle/>
          <a:p>
            <a:r>
              <a:rPr lang="en-US"/>
              <a:t>Georgia Department of Community Affairs</a:t>
            </a:r>
          </a:p>
        </p:txBody>
      </p:sp>
    </p:spTree>
    <p:extLst>
      <p:ext uri="{BB962C8B-B14F-4D97-AF65-F5344CB8AC3E}">
        <p14:creationId xmlns:p14="http://schemas.microsoft.com/office/powerpoint/2010/main" val="4043921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847344" y="908209"/>
            <a:ext cx="3381249" cy="2428875"/>
          </a:xfrm>
        </p:spPr>
        <p:txBody>
          <a:bodyPr anchor="t"/>
          <a:lstStyle>
            <a:lvl1pPr algn="l">
              <a:defRPr/>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4413504" y="914399"/>
            <a:ext cx="3364992"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4413504" y="3514726"/>
            <a:ext cx="3364992"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7979664" y="914399"/>
            <a:ext cx="3364992"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7979664" y="3514726"/>
            <a:ext cx="3364992" cy="2428875"/>
          </a:xfrm>
        </p:spPr>
        <p:txBody>
          <a:bodyPr/>
          <a:lstStyle/>
          <a:p>
            <a:endParaRPr lang="en-US"/>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847344" y="3514725"/>
            <a:ext cx="3364992" cy="2428875"/>
          </a:xfrm>
        </p:spPr>
        <p:txBody>
          <a:bodyPr/>
          <a:lstStyle/>
          <a:p>
            <a:endParaRPr lang="en-US"/>
          </a:p>
        </p:txBody>
      </p:sp>
      <p:sp>
        <p:nvSpPr>
          <p:cNvPr id="2" name="Footer Placeholder 1">
            <a:extLst>
              <a:ext uri="{FF2B5EF4-FFF2-40B4-BE49-F238E27FC236}">
                <a16:creationId xmlns:a16="http://schemas.microsoft.com/office/drawing/2014/main" id="{30477EA7-9FA2-4A54-B2B5-09C766A9A5C3}"/>
              </a:ext>
            </a:extLst>
          </p:cNvPr>
          <p:cNvSpPr>
            <a:spLocks noGrp="1"/>
          </p:cNvSpPr>
          <p:nvPr>
            <p:ph type="ftr" sz="quarter" idx="28"/>
          </p:nvPr>
        </p:nvSpPr>
        <p:spPr/>
        <p:txBody>
          <a:bodyPr/>
          <a:lstStyle/>
          <a:p>
            <a:r>
              <a:rPr lang="en-US"/>
              <a:t>Georgia Department of Community Affairs</a:t>
            </a:r>
          </a:p>
        </p:txBody>
      </p:sp>
    </p:spTree>
    <p:extLst>
      <p:ext uri="{BB962C8B-B14F-4D97-AF65-F5344CB8AC3E}">
        <p14:creationId xmlns:p14="http://schemas.microsoft.com/office/powerpoint/2010/main" val="39077534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914400"/>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2458" y="914400"/>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8429" y="914400"/>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7" y="3514726"/>
            <a:ext cx="6930963"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847344" y="3514724"/>
            <a:ext cx="3381249" cy="2428875"/>
          </a:xfrm>
        </p:spPr>
        <p:txBody>
          <a:bodyPr anchor="t"/>
          <a:lstStyle>
            <a:lvl1pPr algn="l">
              <a:defRPr/>
            </a:lvl1pPr>
          </a:lstStyle>
          <a:p>
            <a:r>
              <a:rPr lang="en-US"/>
              <a:t>Click to edit Master title style</a:t>
            </a:r>
          </a:p>
        </p:txBody>
      </p:sp>
      <p:sp>
        <p:nvSpPr>
          <p:cNvPr id="2" name="Footer Placeholder 1">
            <a:extLst>
              <a:ext uri="{FF2B5EF4-FFF2-40B4-BE49-F238E27FC236}">
                <a16:creationId xmlns:a16="http://schemas.microsoft.com/office/drawing/2014/main" id="{50F91543-E2A6-4B22-8B6A-38AEFF458E6A}"/>
              </a:ext>
            </a:extLst>
          </p:cNvPr>
          <p:cNvSpPr>
            <a:spLocks noGrp="1"/>
          </p:cNvSpPr>
          <p:nvPr>
            <p:ph type="ftr" sz="quarter" idx="22"/>
          </p:nvPr>
        </p:nvSpPr>
        <p:spPr/>
        <p:txBody>
          <a:bodyPr/>
          <a:lstStyle/>
          <a:p>
            <a:r>
              <a:rPr lang="en-US"/>
              <a:t>Georgia Department of Community Affairs</a:t>
            </a:r>
          </a:p>
        </p:txBody>
      </p:sp>
    </p:spTree>
    <p:extLst>
      <p:ext uri="{BB962C8B-B14F-4D97-AF65-F5344CB8AC3E}">
        <p14:creationId xmlns:p14="http://schemas.microsoft.com/office/powerpoint/2010/main" val="33351482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8" y="351472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7988429" y="351472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847344" y="3514724"/>
            <a:ext cx="3381249" cy="2428875"/>
          </a:xfrm>
        </p:spPr>
        <p:txBody>
          <a:bodyPr anchor="t"/>
          <a:lstStyle>
            <a:lvl1pPr algn="l">
              <a:defRPr/>
            </a:lvl1pPr>
          </a:lstStyle>
          <a:p>
            <a:r>
              <a:rPr lang="en-US"/>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847344" y="908210"/>
            <a:ext cx="10497312" cy="2435064"/>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3420799A-CE29-473B-9A3E-E60F05D28642}"/>
              </a:ext>
            </a:extLst>
          </p:cNvPr>
          <p:cNvSpPr>
            <a:spLocks noGrp="1"/>
          </p:cNvSpPr>
          <p:nvPr>
            <p:ph type="ftr" sz="quarter" idx="23"/>
          </p:nvPr>
        </p:nvSpPr>
        <p:spPr/>
        <p:txBody>
          <a:bodyPr/>
          <a:lstStyle/>
          <a:p>
            <a:r>
              <a:rPr lang="en-US"/>
              <a:t>Georgia Department of Community Affairs</a:t>
            </a:r>
          </a:p>
        </p:txBody>
      </p:sp>
    </p:spTree>
    <p:extLst>
      <p:ext uri="{BB962C8B-B14F-4D97-AF65-F5344CB8AC3E}">
        <p14:creationId xmlns:p14="http://schemas.microsoft.com/office/powerpoint/2010/main" val="3943390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131745" y="2764677"/>
            <a:ext cx="1207008" cy="12056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00425" y="2763293"/>
            <a:ext cx="1207008" cy="120700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92496" y="2810583"/>
            <a:ext cx="1207008" cy="120700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635240" y="2763293"/>
            <a:ext cx="1207008" cy="12070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834372" y="2744997"/>
            <a:ext cx="1207008" cy="120700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dirty="0">
                <a:solidFill>
                  <a:schemeClr val="lt1"/>
                </a:solidFill>
              </a:defRPr>
            </a:lvl1pPr>
          </a:lstStyle>
          <a:p>
            <a:pPr marL="0" lvl="0" algn="ctr"/>
            <a:r>
              <a:rPr lang="en-US"/>
              <a:t>Click icon to add picture</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2"/>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0"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0"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5"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2"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4"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800">
                <a:solidFill>
                  <a:schemeClr val="tx1">
                    <a:alpha val="0"/>
                  </a:schemeClr>
                </a:solidFill>
              </a:defRPr>
            </a:lvl1pPr>
          </a:lstStyle>
          <a:p>
            <a:pPr lvl="0"/>
            <a:r>
              <a:rPr lang="en-US"/>
              <a:t>X</a:t>
            </a:r>
          </a:p>
        </p:txBody>
      </p:sp>
      <p:sp>
        <p:nvSpPr>
          <p:cNvPr id="3" name="Slide Number Placeholder 2">
            <a:extLst>
              <a:ext uri="{FF2B5EF4-FFF2-40B4-BE49-F238E27FC236}">
                <a16:creationId xmlns:a16="http://schemas.microsoft.com/office/drawing/2014/main" id="{612C6418-CE5B-4B8C-B48B-D6F073C66673}"/>
              </a:ext>
            </a:extLst>
          </p:cNvPr>
          <p:cNvSpPr>
            <a:spLocks noGrp="1"/>
          </p:cNvSpPr>
          <p:nvPr>
            <p:ph type="sldNum" sz="quarter" idx="35"/>
          </p:nvPr>
        </p:nvSpPr>
        <p:spPr/>
        <p:txBody>
          <a:bodyPr/>
          <a:lstStyle/>
          <a:p>
            <a:fld id="{93CAF254-72B9-406C-9E86-C9D983240C82}" type="slidenum">
              <a:rPr lang="en-US" smtClean="0"/>
              <a:pPr/>
              <a:t>‹#›</a:t>
            </a:fld>
            <a:endParaRPr lang="en-US"/>
          </a:p>
        </p:txBody>
      </p:sp>
      <p:sp>
        <p:nvSpPr>
          <p:cNvPr id="4" name="Title 3">
            <a:extLst>
              <a:ext uri="{FF2B5EF4-FFF2-40B4-BE49-F238E27FC236}">
                <a16:creationId xmlns:a16="http://schemas.microsoft.com/office/drawing/2014/main" id="{916AE84D-804E-4F85-82B7-285B04368F0C}"/>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2C71AD41-83D3-44A4-95DE-0B49CF702782}"/>
              </a:ext>
            </a:extLst>
          </p:cNvPr>
          <p:cNvSpPr>
            <a:spLocks noGrp="1"/>
          </p:cNvSpPr>
          <p:nvPr>
            <p:ph type="ftr" sz="quarter" idx="36"/>
          </p:nvPr>
        </p:nvSpPr>
        <p:spPr/>
        <p:txBody>
          <a:bodyPr/>
          <a:lstStyle/>
          <a:p>
            <a:r>
              <a:rPr lang="en-US"/>
              <a:t>Georgia Department of Community Affairs</a:t>
            </a:r>
          </a:p>
        </p:txBody>
      </p:sp>
    </p:spTree>
    <p:extLst>
      <p:ext uri="{BB962C8B-B14F-4D97-AF65-F5344CB8AC3E}">
        <p14:creationId xmlns:p14="http://schemas.microsoft.com/office/powerpoint/2010/main" val="734063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975089" y="2178387"/>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3724866" y="2178387"/>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6538351" y="2139219"/>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9341823" y="2139219"/>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695734"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51468"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264031"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067503"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695734"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51468"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264031"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067503"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5338600C-73CB-48B4-9A32-F341C9A3D374}"/>
              </a:ext>
            </a:extLst>
          </p:cNvPr>
          <p:cNvSpPr>
            <a:spLocks noGrp="1"/>
          </p:cNvSpPr>
          <p:nvPr>
            <p:ph type="sldNum" sz="quarter" idx="25"/>
          </p:nvPr>
        </p:nvSpPr>
        <p:spPr/>
        <p:txBody>
          <a:bodyPr/>
          <a:lstStyle/>
          <a:p>
            <a:fld id="{93CAF254-72B9-406C-9E86-C9D983240C82}" type="slidenum">
              <a:rPr lang="en-US" smtClean="0"/>
              <a:pPr/>
              <a:t>‹#›</a:t>
            </a:fld>
            <a:endParaRPr lang="en-US"/>
          </a:p>
        </p:txBody>
      </p:sp>
      <p:sp>
        <p:nvSpPr>
          <p:cNvPr id="4" name="Title 3">
            <a:extLst>
              <a:ext uri="{FF2B5EF4-FFF2-40B4-BE49-F238E27FC236}">
                <a16:creationId xmlns:a16="http://schemas.microsoft.com/office/drawing/2014/main" id="{1AED22F3-26AB-40DB-B6D9-2FD06AF79F2F}"/>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291A18EA-4C4C-40EF-9582-38D2C855837A}"/>
              </a:ext>
            </a:extLst>
          </p:cNvPr>
          <p:cNvSpPr>
            <a:spLocks noGrp="1"/>
          </p:cNvSpPr>
          <p:nvPr>
            <p:ph type="ftr" sz="quarter" idx="26"/>
          </p:nvPr>
        </p:nvSpPr>
        <p:spPr/>
        <p:txBody>
          <a:bodyPr/>
          <a:lstStyle/>
          <a:p>
            <a:r>
              <a:rPr lang="en-US"/>
              <a:t>Georgia Department of Community Affairs</a:t>
            </a:r>
          </a:p>
        </p:txBody>
      </p:sp>
    </p:spTree>
    <p:extLst>
      <p:ext uri="{BB962C8B-B14F-4D97-AF65-F5344CB8AC3E}">
        <p14:creationId xmlns:p14="http://schemas.microsoft.com/office/powerpoint/2010/main" val="337109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48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0"/>
            <a:ext cx="2240280" cy="4462760"/>
          </a:xfrm>
          <a:prstGeom prst="rect">
            <a:avLst/>
          </a:prstGeom>
          <a:noFill/>
        </p:spPr>
        <p:txBody>
          <a:bodyPr wrap="square" rtlCol="0">
            <a:spAutoFit/>
          </a:bodyPr>
          <a:lstStyle/>
          <a:p>
            <a:pPr algn="ctr"/>
            <a:r>
              <a:rPr lang="en-US" sz="2840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48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0"/>
            <a:ext cx="2240280" cy="4462760"/>
          </a:xfrm>
          <a:prstGeom prst="rect">
            <a:avLst/>
          </a:prstGeom>
          <a:noFill/>
        </p:spPr>
        <p:txBody>
          <a:bodyPr wrap="square" rtlCol="0">
            <a:spAutoFit/>
          </a:bodyPr>
          <a:lstStyle/>
          <a:p>
            <a:pPr algn="ctr"/>
            <a:r>
              <a:rPr lang="en-US" sz="28400">
                <a:solidFill>
                  <a:schemeClr val="bg1"/>
                </a:solidFill>
              </a:rPr>
              <a:t>“</a:t>
            </a:r>
          </a:p>
        </p:txBody>
      </p:sp>
    </p:spTree>
    <p:extLst>
      <p:ext uri="{BB962C8B-B14F-4D97-AF65-F5344CB8AC3E}">
        <p14:creationId xmlns:p14="http://schemas.microsoft.com/office/powerpoint/2010/main" val="2314836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48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0"/>
            <a:ext cx="2240280" cy="4462760"/>
          </a:xfrm>
          <a:prstGeom prst="rect">
            <a:avLst/>
          </a:prstGeom>
          <a:noFill/>
        </p:spPr>
        <p:txBody>
          <a:bodyPr wrap="square" rtlCol="0">
            <a:spAutoFit/>
          </a:bodyPr>
          <a:lstStyle/>
          <a:p>
            <a:pPr algn="ctr"/>
            <a:r>
              <a:rPr lang="en-US" sz="2840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0" y="0"/>
            <a:ext cx="12191999" cy="6858000"/>
          </a:xfrm>
        </p:spPr>
        <p:txBody>
          <a:bodyPr anchor="ctr"/>
          <a:lstStyle>
            <a:lvl1pPr marL="0" indent="0" algn="ctr">
              <a:buNone/>
              <a:defRPr/>
            </a:lvl1pPr>
          </a:lstStyle>
          <a:p>
            <a:endParaRPr lang="en-US"/>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96722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6035040" cy="6858000"/>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849435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1"/>
            <a:ext cx="6035040" cy="3355848"/>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6035040" cy="3355848"/>
          </a:xfrm>
        </p:spPr>
        <p:txBody>
          <a:bodyPr anchor="ctr"/>
          <a:lstStyle>
            <a:lvl1pPr marL="0" indent="0" algn="ctr">
              <a:buNone/>
              <a:defRPr/>
            </a:lvl1pPr>
          </a:lstStyle>
          <a:p>
            <a:endParaRPr lang="en-US"/>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6156960" y="3502152"/>
            <a:ext cx="6035040" cy="3355848"/>
          </a:xfrm>
        </p:spPr>
        <p:txBody>
          <a:bodyPr anchor="ctr"/>
          <a:lstStyle>
            <a:lvl1pPr marL="0" indent="0" algn="ctr">
              <a:buNone/>
              <a:defRPr/>
            </a:lvl1pPr>
          </a:lstStyle>
          <a:p>
            <a:endParaRPr lang="en-US"/>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6035040" cy="3355848"/>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565347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6370321" y="3152775"/>
            <a:ext cx="5196838"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613410" y="3163250"/>
            <a:ext cx="5193792" cy="2743200"/>
          </a:xfrm>
        </p:spPr>
        <p:txBody>
          <a:bodyPr anchor="t"/>
          <a:lstStyle>
            <a:lvl1pPr algn="l">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06400" y="610774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Georgia Department of Community 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11277600" y="5949791"/>
            <a:ext cx="609600" cy="681037"/>
          </a:xfrm>
          <a:prstGeom prst="rect">
            <a:avLst/>
          </a:prstGeom>
        </p:spPr>
        <p:txBody>
          <a:bodyPr vert="horz" lIns="91440" tIns="45720" rIns="91440" bIns="45720" rtlCol="0" anchor="ctr"/>
          <a:lstStyle>
            <a:lvl1pPr algn="ctr">
              <a:defRPr sz="1000">
                <a:solidFill>
                  <a:schemeClr val="tx1">
                    <a:tint val="75000"/>
                  </a:schemeClr>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66" r:id="rId1"/>
    <p:sldLayoutId id="2147483781" r:id="rId2"/>
    <p:sldLayoutId id="2147483780" r:id="rId3"/>
    <p:sldLayoutId id="2147483660" r:id="rId4"/>
    <p:sldLayoutId id="2147483779" r:id="rId5"/>
    <p:sldLayoutId id="2147483768" r:id="rId6"/>
    <p:sldLayoutId id="2147483770" r:id="rId7"/>
    <p:sldLayoutId id="2147483769" r:id="rId8"/>
    <p:sldLayoutId id="2147483747" r:id="rId9"/>
    <p:sldLayoutId id="2147483751" r:id="rId10"/>
    <p:sldLayoutId id="2147483670" r:id="rId11"/>
    <p:sldLayoutId id="2147483762" r:id="rId12"/>
    <p:sldLayoutId id="2147483745" r:id="rId13"/>
    <p:sldLayoutId id="2147483746" r:id="rId14"/>
    <p:sldLayoutId id="2147483708" r:id="rId15"/>
    <p:sldLayoutId id="2147483761" r:id="rId16"/>
    <p:sldLayoutId id="2147483774" r:id="rId17"/>
    <p:sldLayoutId id="2147483732" r:id="rId18"/>
    <p:sldLayoutId id="2147483782" r:id="rId19"/>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7344" y="548640"/>
            <a:ext cx="10497312" cy="114204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47344" y="1825625"/>
            <a:ext cx="1049731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277600" y="5949791"/>
            <a:ext cx="609600" cy="681037"/>
          </a:xfrm>
          <a:prstGeom prst="rect">
            <a:avLst/>
          </a:prstGeom>
        </p:spPr>
        <p:txBody>
          <a:bodyPr vert="horz" lIns="91440" tIns="45720" rIns="91440" bIns="45720" rtlCol="0" anchor="ctr"/>
          <a:lstStyle>
            <a:lvl1pPr algn="ctr">
              <a:defRPr sz="1000">
                <a:solidFill>
                  <a:schemeClr val="tx1"/>
                </a:solidFill>
              </a:defRPr>
            </a:lvl1pPr>
          </a:lstStyle>
          <a:p>
            <a:fld id="{93CAF254-72B9-406C-9E86-C9D983240C82}" type="slidenum">
              <a:rPr lang="en-US" smtClean="0"/>
              <a:pPr/>
              <a:t>‹#›</a:t>
            </a:fld>
            <a:endParaRPr lang="en-US"/>
          </a:p>
        </p:txBody>
      </p:sp>
      <p:sp>
        <p:nvSpPr>
          <p:cNvPr id="8" name="Footer Placeholder 4">
            <a:extLst>
              <a:ext uri="{FF2B5EF4-FFF2-40B4-BE49-F238E27FC236}">
                <a16:creationId xmlns:a16="http://schemas.microsoft.com/office/drawing/2014/main" id="{7BAD0A3A-D1F3-46C7-B5AC-31A176125FC5}"/>
              </a:ext>
            </a:extLst>
          </p:cNvPr>
          <p:cNvSpPr>
            <a:spLocks noGrp="1"/>
          </p:cNvSpPr>
          <p:nvPr>
            <p:ph type="ftr" sz="quarter" idx="3"/>
          </p:nvPr>
        </p:nvSpPr>
        <p:spPr>
          <a:xfrm>
            <a:off x="406400" y="6107747"/>
            <a:ext cx="4114800" cy="365125"/>
          </a:xfrm>
          <a:prstGeom prst="rect">
            <a:avLst/>
          </a:prstGeom>
        </p:spPr>
        <p:txBody>
          <a:bodyPr vert="horz" lIns="91440" tIns="45720" rIns="91440" bIns="45720" rtlCol="0" anchor="ctr"/>
          <a:lstStyle>
            <a:lvl1pPr algn="l">
              <a:defRPr sz="1000">
                <a:solidFill>
                  <a:schemeClr val="tx1"/>
                </a:solidFill>
              </a:defRPr>
            </a:lvl1pPr>
          </a:lstStyle>
          <a:p>
            <a:r>
              <a:rPr lang="en-US"/>
              <a:t>Georgia Department of Community Affairs</a:t>
            </a:r>
          </a:p>
        </p:txBody>
      </p:sp>
    </p:spTree>
    <p:extLst>
      <p:ext uri="{BB962C8B-B14F-4D97-AF65-F5344CB8AC3E}">
        <p14:creationId xmlns:p14="http://schemas.microsoft.com/office/powerpoint/2010/main" val="2945651048"/>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63" r:id="rId6"/>
    <p:sldLayoutId id="2147483764" r:id="rId7"/>
    <p:sldLayoutId id="2147483711" r:id="rId8"/>
    <p:sldLayoutId id="2147483753" r:id="rId9"/>
    <p:sldLayoutId id="2147483700" r:id="rId10"/>
    <p:sldLayoutId id="2147483701" r:id="rId11"/>
    <p:sldLayoutId id="2147483759" r:id="rId12"/>
    <p:sldLayoutId id="2147483758" r:id="rId13"/>
    <p:sldLayoutId id="2147483757" r:id="rId14"/>
    <p:sldLayoutId id="2147483754" r:id="rId15"/>
    <p:sldLayoutId id="2147483771" r:id="rId16"/>
    <p:sldLayoutId id="2147483756" r:id="rId17"/>
    <p:sldLayoutId id="2147483755" r:id="rId18"/>
    <p:sldLayoutId id="2147483733" r:id="rId19"/>
    <p:sldLayoutId id="2147483734" r:id="rId20"/>
    <p:sldLayoutId id="2147483772" r:id="rId21"/>
  </p:sldLayoutIdLst>
  <p:hf hdr="0" dt="0"/>
  <p:txStyles>
    <p:titleStyle>
      <a:lvl1pPr algn="l" defTabSz="914400" rtl="0" eaLnBrk="1" latinLnBrk="0" hangingPunct="1">
        <a:lnSpc>
          <a:spcPct val="90000"/>
        </a:lnSpc>
        <a:spcBef>
          <a:spcPct val="0"/>
        </a:spcBef>
        <a:buNone/>
        <a:defRPr sz="40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hyperlink" Target="https://dca.us17.list-manage.com/track/click?u=f9d41c8442949fa944e63d836&amp;id=c54b90bb08&amp;e=821078f916" TargetMode="External"/><Relationship Id="rId2" Type="http://schemas.openxmlformats.org/officeDocument/2006/relationships/image" Target="../media/image3.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hyperlink" Target="https://dca.georgia.gov/affordable-housing/housing-development/housing-tax-credit-program/housing-tax-credit-compliance-6" TargetMode="External"/><Relationship Id="rId2" Type="http://schemas.openxmlformats.org/officeDocument/2006/relationships/image" Target="../media/image4.jpeg"/><Relationship Id="rId1" Type="http://schemas.openxmlformats.org/officeDocument/2006/relationships/slideLayout" Target="../slideLayouts/slideLayout22.xml"/><Relationship Id="rId4" Type="http://schemas.openxmlformats.org/officeDocument/2006/relationships/hyperlink" Target="https://dcaqap.formstack.com/forms/new_project_setup_form"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hyperlink" Target="https://dcaqap.formstack.com/forms/emphasys_meeting_request" TargetMode="External"/><Relationship Id="rId2" Type="http://schemas.openxmlformats.org/officeDocument/2006/relationships/hyperlink" Target="https://dca.georgia.gov/affordable-housing/housing-development/housing-tax-credit-program/housing-tax-credit-compliance-6" TargetMode="External"/><Relationship Id="rId1" Type="http://schemas.openxmlformats.org/officeDocument/2006/relationships/slideLayout" Target="../slideLayouts/slideLayout22.xml"/><Relationship Id="rId5" Type="http://schemas.openxmlformats.org/officeDocument/2006/relationships/hyperlink" Target="mailto:Compliance@dca.ga.gov" TargetMode="External"/><Relationship Id="rId4" Type="http://schemas.openxmlformats.org/officeDocument/2006/relationships/hyperlink" Target="mailto:HFDEmphasys@dca.g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093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99CCD3A-11AE-9765-1E70-141DA0737EF3}"/>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solidFill>
                  <a:schemeClr val="tx1"/>
                </a:solidFill>
              </a:rPr>
              <a:t>Quick Reminders</a:t>
            </a:r>
          </a:p>
        </p:txBody>
      </p:sp>
      <p:sp>
        <p:nvSpPr>
          <p:cNvPr id="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ight bulb on yellow background with sketched light beams and cord">
            <a:extLst>
              <a:ext uri="{FF2B5EF4-FFF2-40B4-BE49-F238E27FC236}">
                <a16:creationId xmlns:a16="http://schemas.microsoft.com/office/drawing/2014/main" id="{A660A175-4A3E-C091-14AC-19027DECA4F8}"/>
              </a:ext>
            </a:extLst>
          </p:cNvPr>
          <p:cNvPicPr>
            <a:picLocks noChangeAspect="1"/>
          </p:cNvPicPr>
          <p:nvPr/>
        </p:nvPicPr>
        <p:blipFill>
          <a:blip r:embed="rId2">
            <a:extLst>
              <a:ext uri="{28A0092B-C50C-407E-A947-70E740481C1C}">
                <a14:useLocalDpi xmlns:a14="http://schemas.microsoft.com/office/drawing/2010/main" val="0"/>
              </a:ext>
            </a:extLst>
          </a:blip>
          <a:srcRect l="19157" r="19157"/>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Footer Placeholder 4">
            <a:extLst>
              <a:ext uri="{FF2B5EF4-FFF2-40B4-BE49-F238E27FC236}">
                <a16:creationId xmlns:a16="http://schemas.microsoft.com/office/drawing/2014/main" id="{1D4C0486-C634-6363-9D6E-ADD8B7EAB39A}"/>
              </a:ext>
            </a:extLst>
          </p:cNvPr>
          <p:cNvSpPr>
            <a:spLocks noGrp="1"/>
          </p:cNvSpPr>
          <p:nvPr>
            <p:ph type="ftr" sz="quarter" idx="12"/>
          </p:nvPr>
        </p:nvSpPr>
        <p:spPr>
          <a:xfrm>
            <a:off x="6105278" y="6356350"/>
            <a:ext cx="4114800" cy="365125"/>
          </a:xfrm>
        </p:spPr>
        <p:txBody>
          <a:bodyPr vert="horz" lIns="91440" tIns="45720" rIns="91440" bIns="45720" rtlCol="0" anchor="ctr">
            <a:normAutofit/>
          </a:bodyPr>
          <a:lstStyle/>
          <a:p>
            <a:pPr defTabSz="914400">
              <a:spcAft>
                <a:spcPts val="600"/>
              </a:spcAft>
              <a:defRPr/>
            </a:pPr>
            <a:r>
              <a:rPr lang="en-US" sz="1200" kern="1200">
                <a:solidFill>
                  <a:srgbClr val="FFFFFF"/>
                </a:solidFill>
                <a:latin typeface="Calibri" panose="020F0502020204030204"/>
                <a:ea typeface="+mn-ea"/>
                <a:cs typeface="+mn-cs"/>
              </a:rPr>
              <a:t>Georgia Department of Community Affairs</a:t>
            </a:r>
          </a:p>
        </p:txBody>
      </p:sp>
      <p:sp>
        <p:nvSpPr>
          <p:cNvPr id="3" name="Slide Number Placeholder 2">
            <a:extLst>
              <a:ext uri="{FF2B5EF4-FFF2-40B4-BE49-F238E27FC236}">
                <a16:creationId xmlns:a16="http://schemas.microsoft.com/office/drawing/2014/main" id="{9922000A-0E3E-06E4-0138-90BD1CFC37E7}"/>
              </a:ext>
            </a:extLst>
          </p:cNvPr>
          <p:cNvSpPr>
            <a:spLocks noGrp="1"/>
          </p:cNvSpPr>
          <p:nvPr>
            <p:ph type="sldNum" sz="quarter" idx="11"/>
          </p:nvPr>
        </p:nvSpPr>
        <p:spPr>
          <a:xfrm>
            <a:off x="10591800" y="6356350"/>
            <a:ext cx="7620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a:solidFill>
                  <a:srgbClr val="FFFFFF"/>
                </a:solidFill>
                <a:latin typeface="Calibri" panose="020F0502020204030204"/>
              </a:rPr>
              <a:pPr algn="r" defTabSz="914400">
                <a:spcAft>
                  <a:spcPts val="600"/>
                </a:spcAft>
                <a:defRPr/>
              </a:pPr>
              <a:t>2</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66589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89D31A-1B16-8258-272B-A5453E2091EF}"/>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ABAC4D8-D5AF-345F-81E4-C19972E15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aptop computer covered in sticky notes">
            <a:extLst>
              <a:ext uri="{FF2B5EF4-FFF2-40B4-BE49-F238E27FC236}">
                <a16:creationId xmlns:a16="http://schemas.microsoft.com/office/drawing/2014/main" id="{B6772CCF-7A12-D6A8-AC1E-BD48C271608A}"/>
              </a:ext>
            </a:extLst>
          </p:cNvPr>
          <p:cNvPicPr>
            <a:picLocks noChangeAspect="1"/>
          </p:cNvPicPr>
          <p:nvPr/>
        </p:nvPicPr>
        <p:blipFill>
          <a:blip r:embed="rId2"/>
          <a:srcRect l="4272" r="1610" b="-1"/>
          <a:stretch/>
        </p:blipFill>
        <p:spPr>
          <a:xfrm>
            <a:off x="1" y="10"/>
            <a:ext cx="6815666" cy="6857990"/>
          </a:xfrm>
          <a:prstGeom prst="rect">
            <a:avLst/>
          </a:prstGeom>
        </p:spPr>
      </p:pic>
      <p:sp>
        <p:nvSpPr>
          <p:cNvPr id="13" name="Rectangle 12">
            <a:extLst>
              <a:ext uri="{FF2B5EF4-FFF2-40B4-BE49-F238E27FC236}">
                <a16:creationId xmlns:a16="http://schemas.microsoft.com/office/drawing/2014/main" id="{F10A9137-A76F-BE15-39D4-E173C63F9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444767F-8BDE-A7DB-FF70-EB4C83056274}"/>
              </a:ext>
            </a:extLst>
          </p:cNvPr>
          <p:cNvSpPr>
            <a:spLocks noGrp="1"/>
          </p:cNvSpPr>
          <p:nvPr>
            <p:ph type="title"/>
          </p:nvPr>
        </p:nvSpPr>
        <p:spPr>
          <a:xfrm>
            <a:off x="6891867" y="59267"/>
            <a:ext cx="5190065" cy="939800"/>
          </a:xfrm>
        </p:spPr>
        <p:txBody>
          <a:bodyPr vert="horz" lIns="91440" tIns="45720" rIns="91440" bIns="45720" rtlCol="0" anchor="ctr">
            <a:normAutofit/>
          </a:bodyPr>
          <a:lstStyle/>
          <a:p>
            <a:pPr algn="ctr"/>
            <a:r>
              <a:rPr lang="en-US" dirty="0">
                <a:solidFill>
                  <a:schemeClr val="tx1"/>
                </a:solidFill>
              </a:rPr>
              <a:t>Super Users</a:t>
            </a:r>
          </a:p>
        </p:txBody>
      </p:sp>
      <p:sp>
        <p:nvSpPr>
          <p:cNvPr id="2" name="Content Placeholder 1">
            <a:extLst>
              <a:ext uri="{FF2B5EF4-FFF2-40B4-BE49-F238E27FC236}">
                <a16:creationId xmlns:a16="http://schemas.microsoft.com/office/drawing/2014/main" id="{EFF4BF57-1057-F850-A4A0-881F775DFABC}"/>
              </a:ext>
            </a:extLst>
          </p:cNvPr>
          <p:cNvSpPr>
            <a:spLocks noGrp="1"/>
          </p:cNvSpPr>
          <p:nvPr>
            <p:ph idx="1"/>
          </p:nvPr>
        </p:nvSpPr>
        <p:spPr>
          <a:xfrm>
            <a:off x="6959600" y="999066"/>
            <a:ext cx="5122332" cy="5452533"/>
          </a:xfrm>
        </p:spPr>
        <p:txBody>
          <a:bodyPr vert="horz" lIns="91440" tIns="45720" rIns="91440" bIns="45720" rtlCol="0" anchor="t">
            <a:normAutofit fontScale="77500" lnSpcReduction="20000"/>
          </a:bodyPr>
          <a:lstStyle/>
          <a:p>
            <a:pPr>
              <a:lnSpc>
                <a:spcPct val="200000"/>
              </a:lnSpc>
            </a:pPr>
            <a:r>
              <a:rPr lang="en-US" sz="1800" dirty="0">
                <a:solidFill>
                  <a:srgbClr val="000000"/>
                </a:solidFill>
                <a:effectLst/>
                <a:ea typeface="Aptos" panose="020B0004020202020204" pitchFamily="34" charset="0"/>
                <a:cs typeface="Aptos" panose="020B0004020202020204" pitchFamily="34" charset="0"/>
              </a:rPr>
              <a:t>Please note that all communication comes to and from us through your </a:t>
            </a:r>
            <a:r>
              <a:rPr lang="en-US" sz="1800" b="1" dirty="0">
                <a:solidFill>
                  <a:srgbClr val="000000"/>
                </a:solidFill>
                <a:effectLst/>
                <a:ea typeface="Aptos" panose="020B0004020202020204" pitchFamily="34" charset="0"/>
                <a:cs typeface="Aptos" panose="020B0004020202020204" pitchFamily="34" charset="0"/>
              </a:rPr>
              <a:t>Super User. </a:t>
            </a:r>
          </a:p>
          <a:p>
            <a:pPr lvl="1">
              <a:lnSpc>
                <a:spcPct val="200000"/>
              </a:lnSpc>
            </a:pPr>
            <a:r>
              <a:rPr lang="en-US" sz="1600" dirty="0">
                <a:solidFill>
                  <a:srgbClr val="000000"/>
                </a:solidFill>
                <a:effectLst/>
                <a:ea typeface="Aptos" panose="020B0004020202020204" pitchFamily="34" charset="0"/>
                <a:cs typeface="Aptos" panose="020B0004020202020204" pitchFamily="34" charset="0"/>
              </a:rPr>
              <a:t>A </a:t>
            </a:r>
            <a:r>
              <a:rPr lang="en-US" sz="1600" b="1" dirty="0">
                <a:solidFill>
                  <a:srgbClr val="000000"/>
                </a:solidFill>
                <a:effectLst/>
                <a:ea typeface="Aptos" panose="020B0004020202020204" pitchFamily="34" charset="0"/>
                <a:cs typeface="Aptos" panose="020B0004020202020204" pitchFamily="34" charset="0"/>
              </a:rPr>
              <a:t>Super User </a:t>
            </a:r>
            <a:r>
              <a:rPr lang="en-US" sz="1600" dirty="0">
                <a:solidFill>
                  <a:srgbClr val="000000"/>
                </a:solidFill>
                <a:effectLst/>
                <a:ea typeface="Aptos" panose="020B0004020202020204" pitchFamily="34" charset="0"/>
                <a:cs typeface="Aptos" panose="020B0004020202020204" pitchFamily="34" charset="0"/>
              </a:rPr>
              <a:t>is the person who </a:t>
            </a:r>
            <a:r>
              <a:rPr lang="en-US" sz="1600" dirty="0">
                <a:solidFill>
                  <a:srgbClr val="000000"/>
                </a:solidFill>
                <a:ea typeface="Aptos" panose="020B0004020202020204" pitchFamily="34" charset="0"/>
                <a:cs typeface="Aptos" panose="020B0004020202020204" pitchFamily="34" charset="0"/>
              </a:rPr>
              <a:t>has</a:t>
            </a:r>
            <a:r>
              <a:rPr lang="en-US" sz="1600" dirty="0">
                <a:solidFill>
                  <a:srgbClr val="000000"/>
                </a:solidFill>
                <a:effectLst/>
                <a:ea typeface="Aptos" panose="020B0004020202020204" pitchFamily="34" charset="0"/>
                <a:cs typeface="Aptos" panose="020B0004020202020204" pitchFamily="34" charset="0"/>
              </a:rPr>
              <a:t> full control of your portfolio in the Certification Portal (CP). They </a:t>
            </a:r>
            <a:r>
              <a:rPr lang="en-US" sz="1600" dirty="0">
                <a:solidFill>
                  <a:srgbClr val="000000"/>
                </a:solidFill>
                <a:ea typeface="Aptos" panose="020B0004020202020204" pitchFamily="34" charset="0"/>
                <a:cs typeface="Aptos" panose="020B0004020202020204" pitchFamily="34" charset="0"/>
              </a:rPr>
              <a:t>are responsible for, but are not limited to, adding/deleting users, resetting passwords, updating tenant data, submitting monthly tenant reports</a:t>
            </a:r>
            <a:r>
              <a:rPr lang="en-US" sz="1600" dirty="0">
                <a:solidFill>
                  <a:srgbClr val="000000"/>
                </a:solidFill>
                <a:effectLst/>
                <a:ea typeface="Aptos" panose="020B0004020202020204" pitchFamily="34" charset="0"/>
                <a:cs typeface="Aptos" panose="020B0004020202020204" pitchFamily="34" charset="0"/>
              </a:rPr>
              <a:t>, submitting any necessary forms, etc. </a:t>
            </a:r>
            <a:endParaRPr lang="en-US" sz="1600" dirty="0">
              <a:ea typeface="Aptos" panose="020B0004020202020204" pitchFamily="34" charset="0"/>
              <a:cs typeface="Aptos" panose="020B0004020202020204" pitchFamily="34" charset="0"/>
            </a:endParaRPr>
          </a:p>
          <a:p>
            <a:pPr lvl="1">
              <a:lnSpc>
                <a:spcPct val="200000"/>
              </a:lnSpc>
            </a:pPr>
            <a:r>
              <a:rPr lang="en-US" sz="1600" dirty="0">
                <a:solidFill>
                  <a:srgbClr val="000000"/>
                </a:solidFill>
                <a:effectLst/>
                <a:ea typeface="Aptos" panose="020B0004020202020204" pitchFamily="34" charset="0"/>
                <a:cs typeface="Aptos" panose="020B0004020202020204" pitchFamily="34" charset="0"/>
              </a:rPr>
              <a:t>If </a:t>
            </a:r>
            <a:r>
              <a:rPr lang="en-US" sz="1600" dirty="0">
                <a:solidFill>
                  <a:srgbClr val="000000"/>
                </a:solidFill>
                <a:ea typeface="Aptos" panose="020B0004020202020204" pitchFamily="34" charset="0"/>
                <a:cs typeface="Aptos" panose="020B0004020202020204" pitchFamily="34" charset="0"/>
              </a:rPr>
              <a:t>a 3rd Party Contractor or Consultant assists</a:t>
            </a:r>
            <a:r>
              <a:rPr lang="en-US" sz="1600" dirty="0">
                <a:solidFill>
                  <a:srgbClr val="000000"/>
                </a:solidFill>
                <a:effectLst/>
                <a:ea typeface="Aptos" panose="020B0004020202020204" pitchFamily="34" charset="0"/>
                <a:cs typeface="Aptos" panose="020B0004020202020204" pitchFamily="34" charset="0"/>
              </a:rPr>
              <a:t> you with your compliance portfolio, your Super User must assign the 3</a:t>
            </a:r>
            <a:r>
              <a:rPr lang="en-US" sz="1600" baseline="30000" dirty="0">
                <a:solidFill>
                  <a:srgbClr val="000000"/>
                </a:solidFill>
                <a:effectLst/>
                <a:ea typeface="Aptos" panose="020B0004020202020204" pitchFamily="34" charset="0"/>
                <a:cs typeface="Aptos" panose="020B0004020202020204" pitchFamily="34" charset="0"/>
              </a:rPr>
              <a:t>rd</a:t>
            </a:r>
            <a:r>
              <a:rPr lang="en-US" sz="1600" dirty="0">
                <a:solidFill>
                  <a:srgbClr val="000000"/>
                </a:solidFill>
                <a:effectLst/>
                <a:ea typeface="Aptos" panose="020B0004020202020204" pitchFamily="34" charset="0"/>
                <a:cs typeface="Aptos" panose="020B0004020202020204" pitchFamily="34" charset="0"/>
              </a:rPr>
              <a:t> Party Contractor or Consultant as an ‘</a:t>
            </a:r>
            <a:r>
              <a:rPr lang="en-US" sz="1600" b="1" dirty="0">
                <a:solidFill>
                  <a:srgbClr val="000000"/>
                </a:solidFill>
                <a:effectLst/>
                <a:ea typeface="Aptos" panose="020B0004020202020204" pitchFamily="34" charset="0"/>
                <a:cs typeface="Aptos" panose="020B0004020202020204" pitchFamily="34" charset="0"/>
              </a:rPr>
              <a:t>on-site manager</a:t>
            </a:r>
            <a:r>
              <a:rPr lang="en-US" sz="1600" dirty="0">
                <a:solidFill>
                  <a:srgbClr val="000000"/>
                </a:solidFill>
                <a:effectLst/>
                <a:ea typeface="Aptos" panose="020B0004020202020204" pitchFamily="34" charset="0"/>
                <a:cs typeface="Aptos" panose="020B0004020202020204" pitchFamily="34" charset="0"/>
              </a:rPr>
              <a:t>’.  See the Emphasys Manual at the link</a:t>
            </a:r>
            <a:r>
              <a:rPr lang="en-US" sz="1600" u="sng" dirty="0">
                <a:solidFill>
                  <a:srgbClr val="0061FE"/>
                </a:solidFill>
                <a:effectLst/>
                <a:ea typeface="Aptos" panose="020B0004020202020204" pitchFamily="34" charset="0"/>
                <a:cs typeface="Aptos" panose="020B0004020202020204" pitchFamily="34" charset="0"/>
                <a:hlinkClick r:id="rId3"/>
              </a:rPr>
              <a:t> </a:t>
            </a:r>
            <a:r>
              <a:rPr lang="en-US" sz="1600" b="1" u="sng" dirty="0">
                <a:solidFill>
                  <a:srgbClr val="0061FE"/>
                </a:solidFill>
                <a:effectLst/>
                <a:ea typeface="Aptos" panose="020B0004020202020204" pitchFamily="34" charset="0"/>
                <a:cs typeface="Aptos" panose="020B0004020202020204" pitchFamily="34" charset="0"/>
                <a:hlinkClick r:id="rId3"/>
              </a:rPr>
              <a:t>here</a:t>
            </a:r>
            <a:r>
              <a:rPr lang="en-US" sz="1600" b="1" dirty="0">
                <a:solidFill>
                  <a:srgbClr val="000000"/>
                </a:solidFill>
                <a:effectLst/>
                <a:ea typeface="Aptos" panose="020B0004020202020204" pitchFamily="34" charset="0"/>
                <a:cs typeface="Aptos" panose="020B0004020202020204" pitchFamily="34" charset="0"/>
              </a:rPr>
              <a:t> </a:t>
            </a:r>
            <a:r>
              <a:rPr lang="en-US" sz="1600" dirty="0">
                <a:solidFill>
                  <a:srgbClr val="000000"/>
                </a:solidFill>
                <a:effectLst/>
                <a:ea typeface="Aptos" panose="020B0004020202020204" pitchFamily="34" charset="0"/>
                <a:cs typeface="Aptos" panose="020B0004020202020204" pitchFamily="34" charset="0"/>
              </a:rPr>
              <a:t>for steps on ‘how to set up On-site </a:t>
            </a:r>
            <a:r>
              <a:rPr lang="en-US" sz="1600" dirty="0">
                <a:solidFill>
                  <a:srgbClr val="000000"/>
                </a:solidFill>
                <a:ea typeface="Aptos" panose="020B0004020202020204" pitchFamily="34" charset="0"/>
                <a:cs typeface="Aptos" panose="020B0004020202020204" pitchFamily="34" charset="0"/>
              </a:rPr>
              <a:t>M</a:t>
            </a:r>
            <a:r>
              <a:rPr lang="en-US" sz="1600" dirty="0">
                <a:solidFill>
                  <a:srgbClr val="000000"/>
                </a:solidFill>
                <a:effectLst/>
                <a:ea typeface="Aptos" panose="020B0004020202020204" pitchFamily="34" charset="0"/>
                <a:cs typeface="Aptos" panose="020B0004020202020204" pitchFamily="34" charset="0"/>
              </a:rPr>
              <a:t>anagers’.</a:t>
            </a:r>
            <a:endParaRPr lang="en-US" sz="1600" dirty="0">
              <a:effectLst/>
              <a:ea typeface="Aptos" panose="020B0004020202020204" pitchFamily="34" charset="0"/>
              <a:cs typeface="Aptos" panose="020B0004020202020204" pitchFamily="34" charset="0"/>
            </a:endParaRPr>
          </a:p>
        </p:txBody>
      </p:sp>
      <p:sp>
        <p:nvSpPr>
          <p:cNvPr id="5" name="Footer Placeholder 4">
            <a:extLst>
              <a:ext uri="{FF2B5EF4-FFF2-40B4-BE49-F238E27FC236}">
                <a16:creationId xmlns:a16="http://schemas.microsoft.com/office/drawing/2014/main" id="{D4E99998-F95D-A9A2-1FC2-933BC20F29B7}"/>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defRPr/>
            </a:pPr>
            <a:r>
              <a:rPr lang="en-US" sz="1200" kern="1200">
                <a:solidFill>
                  <a:srgbClr val="FFFFFF"/>
                </a:solidFill>
                <a:latin typeface="Calibri" panose="020F0502020204030204"/>
                <a:ea typeface="+mn-ea"/>
                <a:cs typeface="+mn-cs"/>
              </a:rPr>
              <a:t>Georgia Department of Community Affairs</a:t>
            </a:r>
          </a:p>
        </p:txBody>
      </p:sp>
      <p:sp>
        <p:nvSpPr>
          <p:cNvPr id="3" name="Slide Number Placeholder 2">
            <a:extLst>
              <a:ext uri="{FF2B5EF4-FFF2-40B4-BE49-F238E27FC236}">
                <a16:creationId xmlns:a16="http://schemas.microsoft.com/office/drawing/2014/main" id="{F9D679E7-E53F-BE9A-9B97-4C5B4A8310F6}"/>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smtClean="0">
                <a:solidFill>
                  <a:prstClr val="black">
                    <a:tint val="75000"/>
                  </a:prstClr>
                </a:solidFill>
                <a:latin typeface="Calibri" panose="020F0502020204030204"/>
              </a:rPr>
              <a:pPr algn="r" defTabSz="914400">
                <a:spcAft>
                  <a:spcPts val="600"/>
                </a:spcAft>
                <a:defRPr/>
              </a:pPr>
              <a:t>3</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104705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6A72C42-0323-F025-E5FC-3216EB05D902}"/>
              </a:ext>
            </a:extLst>
          </p:cNvPr>
          <p:cNvSpPr>
            <a:spLocks noGrp="1"/>
          </p:cNvSpPr>
          <p:nvPr>
            <p:ph type="title"/>
          </p:nvPr>
        </p:nvSpPr>
        <p:spPr>
          <a:xfrm>
            <a:off x="6617740" y="802955"/>
            <a:ext cx="4766330" cy="1454051"/>
          </a:xfrm>
        </p:spPr>
        <p:txBody>
          <a:bodyPr vert="horz" lIns="91440" tIns="45720" rIns="91440" bIns="45720" rtlCol="0" anchor="ctr">
            <a:normAutofit/>
          </a:bodyPr>
          <a:lstStyle/>
          <a:p>
            <a:r>
              <a:rPr lang="en-US" sz="3600" kern="1200">
                <a:solidFill>
                  <a:schemeClr val="tx2"/>
                </a:solidFill>
                <a:latin typeface="+mj-lt"/>
                <a:ea typeface="+mj-ea"/>
                <a:cs typeface="+mj-cs"/>
              </a:rPr>
              <a:t>Emphasys Updates </a:t>
            </a:r>
          </a:p>
        </p:txBody>
      </p:sp>
      <p:grpSp>
        <p:nvGrpSpPr>
          <p:cNvPr id="34" name="Group 33">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35" name="Freeform: Shape 34">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Updates Archives | Themely">
            <a:extLst>
              <a:ext uri="{FF2B5EF4-FFF2-40B4-BE49-F238E27FC236}">
                <a16:creationId xmlns:a16="http://schemas.microsoft.com/office/drawing/2014/main" id="{788B93D1-31E8-F531-3069-FD6D7E7A4EAF}"/>
              </a:ext>
            </a:extLst>
          </p:cNvPr>
          <p:cNvPicPr>
            <a:picLocks noChangeAspect="1"/>
          </p:cNvPicPr>
          <p:nvPr/>
        </p:nvPicPr>
        <p:blipFill>
          <a:blip r:embed="rId2"/>
          <a:stretch>
            <a:fillRect/>
          </a:stretch>
        </p:blipFill>
        <p:spPr>
          <a:xfrm>
            <a:off x="674437" y="2836469"/>
            <a:ext cx="3785616" cy="1514246"/>
          </a:xfrm>
          <a:prstGeom prst="rect">
            <a:avLst/>
          </a:prstGeom>
        </p:spPr>
      </p:pic>
      <p:sp>
        <p:nvSpPr>
          <p:cNvPr id="2" name="Content Placeholder 1">
            <a:extLst>
              <a:ext uri="{FF2B5EF4-FFF2-40B4-BE49-F238E27FC236}">
                <a16:creationId xmlns:a16="http://schemas.microsoft.com/office/drawing/2014/main" id="{21497158-269C-DF0A-2BCA-F46CB3C79933}"/>
              </a:ext>
            </a:extLst>
          </p:cNvPr>
          <p:cNvSpPr>
            <a:spLocks noGrp="1"/>
          </p:cNvSpPr>
          <p:nvPr>
            <p:ph idx="1"/>
          </p:nvPr>
        </p:nvSpPr>
        <p:spPr>
          <a:xfrm>
            <a:off x="6493933" y="1998132"/>
            <a:ext cx="5308599" cy="4428067"/>
          </a:xfrm>
        </p:spPr>
        <p:txBody>
          <a:bodyPr vert="horz" lIns="91440" tIns="45720" rIns="91440" bIns="45720" rtlCol="0" anchor="t">
            <a:normAutofit/>
          </a:bodyPr>
          <a:lstStyle/>
          <a:p>
            <a:r>
              <a:rPr lang="en-US" sz="1400" b="1" dirty="0">
                <a:solidFill>
                  <a:schemeClr val="tx2"/>
                </a:solidFill>
              </a:rPr>
              <a:t>Emphasys Manual </a:t>
            </a:r>
            <a:endParaRPr lang="en-US" sz="1400" dirty="0">
              <a:solidFill>
                <a:schemeClr val="tx2"/>
              </a:solidFill>
            </a:endParaRPr>
          </a:p>
          <a:p>
            <a:pPr lvl="1"/>
            <a:r>
              <a:rPr lang="en-US" sz="1200" b="1" dirty="0">
                <a:solidFill>
                  <a:schemeClr val="tx2"/>
                </a:solidFill>
              </a:rPr>
              <a:t>Link: </a:t>
            </a:r>
            <a:r>
              <a:rPr lang="en-US" sz="1200" b="1" dirty="0">
                <a:solidFill>
                  <a:schemeClr val="tx2"/>
                </a:solidFill>
                <a:hlinkClick r:id="rId3"/>
              </a:rPr>
              <a:t>https://dca.georgia.gov/affordable-housing/housing-development/housing-tax-credit-program/housing-tax-credit-compliance-6</a:t>
            </a:r>
            <a:r>
              <a:rPr lang="en-US" sz="1200" b="1" dirty="0">
                <a:solidFill>
                  <a:schemeClr val="tx2"/>
                </a:solidFill>
              </a:rPr>
              <a:t> </a:t>
            </a:r>
            <a:endParaRPr lang="en-US" sz="1200" dirty="0">
              <a:solidFill>
                <a:schemeClr val="tx2"/>
              </a:solidFill>
            </a:endParaRPr>
          </a:p>
          <a:p>
            <a:r>
              <a:rPr lang="en-US" sz="1400" b="1" dirty="0">
                <a:solidFill>
                  <a:schemeClr val="tx2"/>
                </a:solidFill>
              </a:rPr>
              <a:t>Tenant Reporting:</a:t>
            </a:r>
            <a:r>
              <a:rPr lang="en-US" sz="1400" dirty="0">
                <a:solidFill>
                  <a:schemeClr val="tx2"/>
                </a:solidFill>
              </a:rPr>
              <a:t> </a:t>
            </a:r>
          </a:p>
          <a:p>
            <a:pPr lvl="1"/>
            <a:r>
              <a:rPr lang="en-US" sz="1200" dirty="0">
                <a:solidFill>
                  <a:schemeClr val="tx2"/>
                </a:solidFill>
              </a:rPr>
              <a:t>Monthly tenant data submission is mandatory and due by the 10</a:t>
            </a:r>
            <a:r>
              <a:rPr lang="en-US" sz="1200" baseline="30000" dirty="0">
                <a:solidFill>
                  <a:schemeClr val="tx2"/>
                </a:solidFill>
              </a:rPr>
              <a:t>th</a:t>
            </a:r>
            <a:r>
              <a:rPr lang="en-US" sz="1200" dirty="0">
                <a:solidFill>
                  <a:schemeClr val="tx2"/>
                </a:solidFill>
              </a:rPr>
              <a:t> of each month. Late submissions are subject to noncompliance fees. </a:t>
            </a:r>
          </a:p>
          <a:p>
            <a:pPr lvl="2"/>
            <a:r>
              <a:rPr lang="en-US" sz="1200" dirty="0">
                <a:solidFill>
                  <a:schemeClr val="tx2"/>
                </a:solidFill>
              </a:rPr>
              <a:t>Tenant data is due every month, regardless of whether any new transactions/updates to current tenants need to be entered or not </a:t>
            </a:r>
          </a:p>
          <a:p>
            <a:pPr lvl="2"/>
            <a:r>
              <a:rPr lang="en-US" sz="1200" dirty="0">
                <a:solidFill>
                  <a:schemeClr val="tx2"/>
                </a:solidFill>
              </a:rPr>
              <a:t>Please note that if tenant data is not up to date or within 60 days of the current reporting period, you could be assessed for noncompliance fees</a:t>
            </a:r>
          </a:p>
          <a:p>
            <a:r>
              <a:rPr lang="en-US" sz="1400" b="1" dirty="0">
                <a:solidFill>
                  <a:schemeClr val="tx2"/>
                </a:solidFill>
              </a:rPr>
              <a:t>New Properties Placing in Service</a:t>
            </a:r>
            <a:r>
              <a:rPr lang="en-US" sz="1400" dirty="0">
                <a:solidFill>
                  <a:schemeClr val="tx2"/>
                </a:solidFill>
              </a:rPr>
              <a:t> </a:t>
            </a:r>
          </a:p>
          <a:p>
            <a:pPr lvl="1"/>
            <a:r>
              <a:rPr lang="en-US" sz="1200" dirty="0">
                <a:solidFill>
                  <a:schemeClr val="tx2"/>
                </a:solidFill>
              </a:rPr>
              <a:t>Please complete the link below to start the process of placing new properties in the Emphasys Certification Portal. (</a:t>
            </a:r>
            <a:r>
              <a:rPr lang="en-US" sz="1200" dirty="0">
                <a:solidFill>
                  <a:schemeClr val="tx2"/>
                </a:solidFill>
                <a:hlinkClick r:id="rId4"/>
              </a:rPr>
              <a:t>https://DCAQAP.formstack.com/forms/new_project_setup_form</a:t>
            </a:r>
            <a:r>
              <a:rPr lang="en-US" sz="1200" dirty="0">
                <a:solidFill>
                  <a:schemeClr val="tx2"/>
                </a:solidFill>
              </a:rPr>
              <a:t>)</a:t>
            </a:r>
          </a:p>
          <a:p>
            <a:pPr lvl="1"/>
            <a:endParaRPr lang="en-US" sz="1000" dirty="0">
              <a:solidFill>
                <a:schemeClr val="tx2"/>
              </a:solidFill>
            </a:endParaRPr>
          </a:p>
          <a:p>
            <a:pPr lvl="2"/>
            <a:endParaRPr lang="en-US" sz="1000" dirty="0">
              <a:solidFill>
                <a:schemeClr val="tx2"/>
              </a:solidFill>
            </a:endParaRPr>
          </a:p>
          <a:p>
            <a:endParaRPr lang="en-US" sz="1000" dirty="0">
              <a:solidFill>
                <a:schemeClr val="tx2"/>
              </a:solidFill>
            </a:endParaRPr>
          </a:p>
          <a:p>
            <a:pPr lvl="2"/>
            <a:endParaRPr lang="en-US" sz="1000" dirty="0">
              <a:solidFill>
                <a:schemeClr val="tx2"/>
              </a:solidFill>
            </a:endParaRPr>
          </a:p>
          <a:p>
            <a:endParaRPr lang="en-US" sz="1000" dirty="0">
              <a:solidFill>
                <a:schemeClr val="tx2"/>
              </a:solidFill>
            </a:endParaRPr>
          </a:p>
        </p:txBody>
      </p:sp>
      <p:sp>
        <p:nvSpPr>
          <p:cNvPr id="5" name="Footer Placeholder 4">
            <a:extLst>
              <a:ext uri="{FF2B5EF4-FFF2-40B4-BE49-F238E27FC236}">
                <a16:creationId xmlns:a16="http://schemas.microsoft.com/office/drawing/2014/main" id="{7B066B5C-E53A-CF4F-674D-FF270645C0FF}"/>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pPr>
            <a:r>
              <a:rPr lang="en-US" sz="1200"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C4862276-32D9-46A7-5874-709A684149C1}"/>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z="1200" smtClean="0">
                <a:solidFill>
                  <a:schemeClr val="tx1">
                    <a:tint val="75000"/>
                  </a:schemeClr>
                </a:solidFill>
              </a:rPr>
              <a:pPr algn="r" defTabSz="914400">
                <a:spcAft>
                  <a:spcPts val="600"/>
                </a:spcAft>
              </a:pPr>
              <a:t>4</a:t>
            </a:fld>
            <a:endParaRPr lang="en-US" sz="1200">
              <a:solidFill>
                <a:schemeClr val="tx1">
                  <a:tint val="75000"/>
                </a:schemeClr>
              </a:solidFill>
            </a:endParaRPr>
          </a:p>
        </p:txBody>
      </p:sp>
    </p:spTree>
    <p:extLst>
      <p:ext uri="{BB962C8B-B14F-4D97-AF65-F5344CB8AC3E}">
        <p14:creationId xmlns:p14="http://schemas.microsoft.com/office/powerpoint/2010/main" val="2116131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98CBFD4-A2A0-3570-21B5-A7022BF8E14C}"/>
              </a:ext>
            </a:extLst>
          </p:cNvPr>
          <p:cNvSpPr>
            <a:spLocks noGrp="1"/>
          </p:cNvSpPr>
          <p:nvPr>
            <p:ph type="title"/>
          </p:nvPr>
        </p:nvSpPr>
        <p:spPr>
          <a:xfrm>
            <a:off x="444138" y="3675017"/>
            <a:ext cx="4609126" cy="2629529"/>
          </a:xfrm>
        </p:spPr>
        <p:txBody>
          <a:bodyPr vert="horz" lIns="91440" tIns="45720" rIns="91440" bIns="45720" rtlCol="0" anchor="ctr">
            <a:normAutofit/>
          </a:bodyPr>
          <a:lstStyle/>
          <a:p>
            <a:pPr algn="ctr"/>
            <a:r>
              <a:rPr lang="en-US" sz="2800" dirty="0">
                <a:solidFill>
                  <a:schemeClr val="tx1"/>
                </a:solidFill>
              </a:rPr>
              <a:t>Do </a:t>
            </a:r>
            <a:r>
              <a:rPr lang="en-US" sz="2800" kern="1200" dirty="0">
                <a:solidFill>
                  <a:schemeClr val="tx1"/>
                </a:solidFill>
                <a:latin typeface="+mj-lt"/>
                <a:ea typeface="+mj-ea"/>
                <a:cs typeface="+mj-cs"/>
              </a:rPr>
              <a:t>You Know?</a:t>
            </a:r>
            <a:br>
              <a:rPr lang="en-US" sz="2800" kern="1200" dirty="0"/>
            </a:br>
            <a:br>
              <a:rPr lang="en-US" sz="2800" dirty="0"/>
            </a:br>
            <a:r>
              <a:rPr lang="en-US" sz="2800" kern="1200" dirty="0">
                <a:solidFill>
                  <a:schemeClr val="tx1"/>
                </a:solidFill>
                <a:latin typeface="+mj-lt"/>
                <a:ea typeface="+mj-ea"/>
                <a:cs typeface="+mj-cs"/>
              </a:rPr>
              <a:t>Emphasys Certification Portal </a:t>
            </a:r>
            <a:endParaRPr lang="en-US" dirty="0">
              <a:solidFill>
                <a:schemeClr val="tx1"/>
              </a:solidFill>
              <a:ea typeface="+mj-ea"/>
              <a:cs typeface="+mj-cs"/>
            </a:endParaRPr>
          </a:p>
        </p:txBody>
      </p:sp>
      <p:pic>
        <p:nvPicPr>
          <p:cNvPr id="6" name="Content Placeholder 5">
            <a:extLst>
              <a:ext uri="{FF2B5EF4-FFF2-40B4-BE49-F238E27FC236}">
                <a16:creationId xmlns:a16="http://schemas.microsoft.com/office/drawing/2014/main" id="{59F2B017-529C-8979-385B-14A9997082D2}"/>
              </a:ext>
            </a:extLst>
          </p:cNvPr>
          <p:cNvPicPr>
            <a:picLocks noChangeAspect="1"/>
          </p:cNvPicPr>
          <p:nvPr/>
        </p:nvPicPr>
        <p:blipFill>
          <a:blip r:embed="rId2"/>
          <a:stretch>
            <a:fillRect/>
          </a:stretch>
        </p:blipFill>
        <p:spPr>
          <a:xfrm>
            <a:off x="1158955" y="1491836"/>
            <a:ext cx="9875259" cy="592515"/>
          </a:xfrm>
          <a:prstGeom prst="rect">
            <a:avLst/>
          </a:prstGeom>
        </p:spPr>
      </p:pic>
      <p:graphicFrame>
        <p:nvGraphicFramePr>
          <p:cNvPr id="42" name="Content Placeholder 9">
            <a:extLst>
              <a:ext uri="{FF2B5EF4-FFF2-40B4-BE49-F238E27FC236}">
                <a16:creationId xmlns:a16="http://schemas.microsoft.com/office/drawing/2014/main" id="{B2468A31-3BA0-1D56-6E4B-715EC0D03F0D}"/>
              </a:ext>
            </a:extLst>
          </p:cNvPr>
          <p:cNvGraphicFramePr>
            <a:graphicFrameLocks noGrp="1"/>
          </p:cNvGraphicFramePr>
          <p:nvPr>
            <p:ph idx="1"/>
            <p:extLst>
              <p:ext uri="{D42A27DB-BD31-4B8C-83A1-F6EECF244321}">
                <p14:modId xmlns:p14="http://schemas.microsoft.com/office/powerpoint/2010/main" val="1122079578"/>
              </p:ext>
            </p:extLst>
          </p:nvPr>
        </p:nvGraphicFramePr>
        <p:xfrm>
          <a:off x="5808618" y="2373079"/>
          <a:ext cx="6226628" cy="3712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a:extLst>
              <a:ext uri="{FF2B5EF4-FFF2-40B4-BE49-F238E27FC236}">
                <a16:creationId xmlns:a16="http://schemas.microsoft.com/office/drawing/2014/main" id="{5AE8161B-06E7-7CA4-401E-FEA4AA227E59}"/>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pPr>
            <a:r>
              <a:rPr lang="en-US"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AA79C2FA-1A93-7596-4DD5-C62EC4F920D7}"/>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mtClean="0">
                <a:solidFill>
                  <a:schemeClr val="tx1">
                    <a:tint val="75000"/>
                  </a:schemeClr>
                </a:solidFill>
              </a:rPr>
              <a:pPr algn="r" defTabSz="914400">
                <a:spcAft>
                  <a:spcPts val="600"/>
                </a:spcAft>
              </a:pPr>
              <a:t>5</a:t>
            </a:fld>
            <a:endParaRPr lang="en-US">
              <a:solidFill>
                <a:schemeClr val="tx1">
                  <a:tint val="75000"/>
                </a:schemeClr>
              </a:solidFill>
            </a:endParaRPr>
          </a:p>
        </p:txBody>
      </p:sp>
    </p:spTree>
    <p:extLst>
      <p:ext uri="{BB962C8B-B14F-4D97-AF65-F5344CB8AC3E}">
        <p14:creationId xmlns:p14="http://schemas.microsoft.com/office/powerpoint/2010/main" val="2185856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38AFAA4-45CF-3712-9980-D6A6489FC7BD}"/>
              </a:ext>
            </a:extLst>
          </p:cNvPr>
          <p:cNvSpPr>
            <a:spLocks noGrp="1"/>
          </p:cNvSpPr>
          <p:nvPr>
            <p:ph type="title"/>
          </p:nvPr>
        </p:nvSpPr>
        <p:spPr>
          <a:xfrm>
            <a:off x="838201" y="365125"/>
            <a:ext cx="3816095" cy="1938076"/>
          </a:xfrm>
        </p:spPr>
        <p:txBody>
          <a:bodyPr vert="horz" lIns="91440" tIns="45720" rIns="91440" bIns="45720" rtlCol="0" anchor="ctr">
            <a:normAutofit/>
          </a:bodyPr>
          <a:lstStyle/>
          <a:p>
            <a:r>
              <a:rPr lang="en-US" sz="4400" kern="1200">
                <a:solidFill>
                  <a:schemeClr val="tx1"/>
                </a:solidFill>
                <a:latin typeface="+mj-lt"/>
                <a:ea typeface="+mj-ea"/>
                <a:cs typeface="+mj-cs"/>
              </a:rPr>
              <a:t>Reports You Should Know</a:t>
            </a:r>
          </a:p>
        </p:txBody>
      </p:sp>
      <p:sp>
        <p:nvSpPr>
          <p:cNvPr id="2" name="Content Placeholder 1">
            <a:extLst>
              <a:ext uri="{FF2B5EF4-FFF2-40B4-BE49-F238E27FC236}">
                <a16:creationId xmlns:a16="http://schemas.microsoft.com/office/drawing/2014/main" id="{463CA916-BE46-3597-6EC4-60D3ED0D9356}"/>
              </a:ext>
            </a:extLst>
          </p:cNvPr>
          <p:cNvSpPr>
            <a:spLocks noGrp="1"/>
          </p:cNvSpPr>
          <p:nvPr>
            <p:ph idx="1"/>
          </p:nvPr>
        </p:nvSpPr>
        <p:spPr>
          <a:xfrm>
            <a:off x="172382" y="2277394"/>
            <a:ext cx="5147732" cy="3694373"/>
          </a:xfrm>
        </p:spPr>
        <p:txBody>
          <a:bodyPr vert="horz" lIns="91440" tIns="45720" rIns="91440" bIns="45720" rtlCol="0">
            <a:normAutofit/>
          </a:bodyPr>
          <a:lstStyle/>
          <a:p>
            <a:r>
              <a:rPr lang="en-US" sz="1900" b="1" dirty="0"/>
              <a:t>LIHTC/HOME Annual Occupancy Report</a:t>
            </a:r>
          </a:p>
          <a:p>
            <a:pPr marL="0" indent="0">
              <a:buNone/>
            </a:pPr>
            <a:endParaRPr lang="en-US" sz="1900" b="1" dirty="0"/>
          </a:p>
          <a:p>
            <a:pPr marL="0" indent="0">
              <a:buNone/>
            </a:pPr>
            <a:endParaRPr lang="en-US" sz="1900" b="1" dirty="0"/>
          </a:p>
          <a:p>
            <a:pPr marL="0" indent="0">
              <a:buNone/>
            </a:pPr>
            <a:endParaRPr lang="en-US" sz="1900" b="1" dirty="0"/>
          </a:p>
          <a:p>
            <a:pPr marL="0" indent="0">
              <a:buNone/>
            </a:pPr>
            <a:endParaRPr lang="en-US" sz="1900" b="1" dirty="0"/>
          </a:p>
          <a:p>
            <a:pPr marL="0" indent="0">
              <a:buNone/>
            </a:pPr>
            <a:endParaRPr lang="en-US" sz="1900" b="1" dirty="0"/>
          </a:p>
          <a:p>
            <a:pPr marL="0" indent="0">
              <a:buNone/>
            </a:pPr>
            <a:endParaRPr lang="en-US" sz="1900" b="1" dirty="0"/>
          </a:p>
          <a:p>
            <a:r>
              <a:rPr lang="en-US" sz="1900" b="1" dirty="0"/>
              <a:t>Household Income &amp; Rent Limits Status</a:t>
            </a:r>
            <a:endParaRPr lang="en-US" sz="1900" dirty="0"/>
          </a:p>
          <a:p>
            <a:endParaRPr lang="en-US" sz="1900" b="1" dirty="0"/>
          </a:p>
          <a:p>
            <a:endParaRPr lang="en-US" sz="1900" dirty="0"/>
          </a:p>
          <a:p>
            <a:endParaRPr lang="en-US" sz="1900" b="1" u="sng" dirty="0"/>
          </a:p>
        </p:txBody>
      </p:sp>
      <p:pic>
        <p:nvPicPr>
          <p:cNvPr id="6" name="Picture 5">
            <a:extLst>
              <a:ext uri="{FF2B5EF4-FFF2-40B4-BE49-F238E27FC236}">
                <a16:creationId xmlns:a16="http://schemas.microsoft.com/office/drawing/2014/main" id="{509715FC-772F-2BC7-3917-D9F34929329C}"/>
              </a:ext>
            </a:extLst>
          </p:cNvPr>
          <p:cNvPicPr>
            <a:picLocks noChangeAspect="1"/>
          </p:cNvPicPr>
          <p:nvPr/>
        </p:nvPicPr>
        <p:blipFill>
          <a:blip r:embed="rId2"/>
          <a:srcRect l="9717" r="57734" b="-1"/>
          <a:stretch>
            <a:fillRect/>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7" name="Picture 6" descr="Table&#10;&#10;AI-generated content may be incorrect.">
            <a:extLst>
              <a:ext uri="{FF2B5EF4-FFF2-40B4-BE49-F238E27FC236}">
                <a16:creationId xmlns:a16="http://schemas.microsoft.com/office/drawing/2014/main" id="{4EB7BF5D-D05C-7DA4-AAE7-55F570CF2D6D}"/>
              </a:ext>
            </a:extLst>
          </p:cNvPr>
          <p:cNvPicPr>
            <a:picLocks noChangeAspect="1"/>
          </p:cNvPicPr>
          <p:nvPr/>
        </p:nvPicPr>
        <p:blipFill>
          <a:blip r:embed="rId3"/>
          <a:srcRect l="12853" r="60242"/>
          <a:stretch>
            <a:fillRect/>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
        <p:nvSpPr>
          <p:cNvPr id="5" name="Footer Placeholder 4">
            <a:extLst>
              <a:ext uri="{FF2B5EF4-FFF2-40B4-BE49-F238E27FC236}">
                <a16:creationId xmlns:a16="http://schemas.microsoft.com/office/drawing/2014/main" id="{AD575536-8303-D2E2-6D05-9022E46D9D5A}"/>
              </a:ext>
            </a:extLst>
          </p:cNvPr>
          <p:cNvSpPr>
            <a:spLocks noGrp="1"/>
          </p:cNvSpPr>
          <p:nvPr>
            <p:ph type="ftr" sz="quarter" idx="12"/>
          </p:nvPr>
        </p:nvSpPr>
        <p:spPr>
          <a:xfrm>
            <a:off x="6516985" y="6356350"/>
            <a:ext cx="4114800" cy="365125"/>
          </a:xfrm>
        </p:spPr>
        <p:txBody>
          <a:bodyPr vert="horz" lIns="91440" tIns="45720" rIns="91440" bIns="45720" rtlCol="0" anchor="ctr">
            <a:normAutofit/>
          </a:bodyPr>
          <a:lstStyle/>
          <a:p>
            <a:pPr defTabSz="914400">
              <a:spcAft>
                <a:spcPts val="600"/>
              </a:spcAft>
            </a:pPr>
            <a:r>
              <a:rPr lang="en-US" sz="1200" kern="1200">
                <a:solidFill>
                  <a:srgbClr val="FFFFFF"/>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4C5C68C4-2BD1-3073-E858-D86A29039286}"/>
              </a:ext>
            </a:extLst>
          </p:cNvPr>
          <p:cNvSpPr>
            <a:spLocks noGrp="1"/>
          </p:cNvSpPr>
          <p:nvPr>
            <p:ph type="sldNum" sz="quarter" idx="11"/>
          </p:nvPr>
        </p:nvSpPr>
        <p:spPr>
          <a:xfrm>
            <a:off x="10515600" y="6356350"/>
            <a:ext cx="838200" cy="365125"/>
          </a:xfrm>
        </p:spPr>
        <p:txBody>
          <a:bodyPr vert="horz" lIns="91440" tIns="45720" rIns="91440" bIns="45720" rtlCol="0" anchor="ctr">
            <a:normAutofit/>
          </a:bodyPr>
          <a:lstStyle/>
          <a:p>
            <a:pPr algn="r" defTabSz="914400">
              <a:spcAft>
                <a:spcPts val="600"/>
              </a:spcAft>
            </a:pPr>
            <a:fld id="{93CAF254-72B9-406C-9E86-C9D983240C82}" type="slidenum">
              <a:rPr lang="en-US" sz="1200">
                <a:solidFill>
                  <a:srgbClr val="FFFFFF"/>
                </a:solidFill>
              </a:rPr>
              <a:pPr algn="r" defTabSz="914400">
                <a:spcAft>
                  <a:spcPts val="600"/>
                </a:spcAft>
              </a:pPr>
              <a:t>6</a:t>
            </a:fld>
            <a:endParaRPr lang="en-US" sz="1200">
              <a:solidFill>
                <a:srgbClr val="FFFFFF"/>
              </a:solidFill>
            </a:endParaRPr>
          </a:p>
        </p:txBody>
      </p:sp>
    </p:spTree>
    <p:extLst>
      <p:ext uri="{BB962C8B-B14F-4D97-AF65-F5344CB8AC3E}">
        <p14:creationId xmlns:p14="http://schemas.microsoft.com/office/powerpoint/2010/main" val="961328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F8D3F9A-30C7-0DD6-62BB-EF6ECFC61E79}"/>
              </a:ext>
            </a:extLst>
          </p:cNvPr>
          <p:cNvSpPr>
            <a:spLocks noGrp="1"/>
          </p:cNvSpPr>
          <p:nvPr>
            <p:ph type="title"/>
          </p:nvPr>
        </p:nvSpPr>
        <p:spPr>
          <a:xfrm>
            <a:off x="761800" y="762001"/>
            <a:ext cx="5334197" cy="1708242"/>
          </a:xfrm>
        </p:spPr>
        <p:txBody>
          <a:bodyPr vert="horz" lIns="91440" tIns="45720" rIns="91440" bIns="45720" rtlCol="0" anchor="ctr">
            <a:normAutofit/>
          </a:bodyPr>
          <a:lstStyle/>
          <a:p>
            <a:r>
              <a:rPr lang="en-US">
                <a:solidFill>
                  <a:schemeClr val="tx1"/>
                </a:solidFill>
              </a:rPr>
              <a:t>Common Out of Compliance Errors </a:t>
            </a:r>
          </a:p>
        </p:txBody>
      </p:sp>
      <p:sp>
        <p:nvSpPr>
          <p:cNvPr id="2" name="Content Placeholder 1">
            <a:extLst>
              <a:ext uri="{FF2B5EF4-FFF2-40B4-BE49-F238E27FC236}">
                <a16:creationId xmlns:a16="http://schemas.microsoft.com/office/drawing/2014/main" id="{CFAE961F-6900-FEB5-126E-78D0DF27F035}"/>
              </a:ext>
            </a:extLst>
          </p:cNvPr>
          <p:cNvSpPr>
            <a:spLocks noGrp="1"/>
          </p:cNvSpPr>
          <p:nvPr>
            <p:ph idx="1"/>
          </p:nvPr>
        </p:nvSpPr>
        <p:spPr>
          <a:xfrm>
            <a:off x="761800" y="2470244"/>
            <a:ext cx="5334197" cy="3769835"/>
          </a:xfrm>
        </p:spPr>
        <p:txBody>
          <a:bodyPr vert="horz" lIns="91440" tIns="45720" rIns="91440" bIns="45720" rtlCol="0" anchor="ctr">
            <a:normAutofit/>
          </a:bodyPr>
          <a:lstStyle/>
          <a:p>
            <a:r>
              <a:rPr lang="en-US" dirty="0"/>
              <a:t>"Stacking"</a:t>
            </a:r>
          </a:p>
          <a:p>
            <a:r>
              <a:rPr lang="en-US" dirty="0"/>
              <a:t>Building Below Allocation Basis</a:t>
            </a:r>
          </a:p>
          <a:p>
            <a:r>
              <a:rPr lang="en-US" dirty="0"/>
              <a:t>Transient Housing Rules</a:t>
            </a:r>
          </a:p>
          <a:p>
            <a:pPr lvl="1"/>
            <a:r>
              <a:rPr lang="en-US" sz="2000" dirty="0"/>
              <a:t>Required documentation – lease</a:t>
            </a:r>
          </a:p>
          <a:p>
            <a:r>
              <a:rPr lang="en-US" dirty="0"/>
              <a:t>Market Units </a:t>
            </a:r>
          </a:p>
          <a:p>
            <a:r>
              <a:rPr lang="en-US" dirty="0"/>
              <a:t>Missing Tenant Recertifications</a:t>
            </a:r>
          </a:p>
          <a:p>
            <a:r>
              <a:rPr lang="en-US" dirty="0"/>
              <a:t>Over Rent &amp; Income</a:t>
            </a:r>
          </a:p>
        </p:txBody>
      </p:sp>
      <p:sp>
        <p:nvSpPr>
          <p:cNvPr id="5" name="Footer Placeholder 4">
            <a:extLst>
              <a:ext uri="{FF2B5EF4-FFF2-40B4-BE49-F238E27FC236}">
                <a16:creationId xmlns:a16="http://schemas.microsoft.com/office/drawing/2014/main" id="{98A0E8C2-054E-569B-434B-D62DB1D14FE1}"/>
              </a:ext>
            </a:extLst>
          </p:cNvPr>
          <p:cNvSpPr>
            <a:spLocks noGrp="1"/>
          </p:cNvSpPr>
          <p:nvPr>
            <p:ph type="ftr" sz="quarter" idx="12"/>
          </p:nvPr>
        </p:nvSpPr>
        <p:spPr>
          <a:xfrm>
            <a:off x="3131672" y="6356350"/>
            <a:ext cx="3293034" cy="365125"/>
          </a:xfrm>
        </p:spPr>
        <p:txBody>
          <a:bodyPr vert="horz" lIns="91440" tIns="45720" rIns="91440" bIns="45720" rtlCol="0" anchor="ctr">
            <a:normAutofit/>
          </a:bodyPr>
          <a:lstStyle/>
          <a:p>
            <a:pPr algn="r" defTabSz="914400">
              <a:spcAft>
                <a:spcPts val="600"/>
              </a:spcAft>
              <a:defRPr/>
            </a:pPr>
            <a:r>
              <a:rPr lang="en-US" sz="1200" kern="1200">
                <a:latin typeface="Calibri" panose="020F0502020204030204"/>
                <a:ea typeface="+mn-ea"/>
                <a:cs typeface="+mn-cs"/>
              </a:rPr>
              <a:t>Georgia Department of Community Affairs</a:t>
            </a:r>
          </a:p>
        </p:txBody>
      </p:sp>
      <p:pic>
        <p:nvPicPr>
          <p:cNvPr id="6" name="Picture 5" descr="Learning to Wait | The Child ...">
            <a:extLst>
              <a:ext uri="{FF2B5EF4-FFF2-40B4-BE49-F238E27FC236}">
                <a16:creationId xmlns:a16="http://schemas.microsoft.com/office/drawing/2014/main" id="{F4A63BFB-2300-8FDE-0013-50614633EFAB}"/>
              </a:ext>
            </a:extLst>
          </p:cNvPr>
          <p:cNvPicPr>
            <a:picLocks noChangeAspect="1"/>
          </p:cNvPicPr>
          <p:nvPr/>
        </p:nvPicPr>
        <p:blipFill>
          <a:blip r:embed="rId2"/>
          <a:srcRect r="127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3" name="Slide Number Placeholder 2">
            <a:extLst>
              <a:ext uri="{FF2B5EF4-FFF2-40B4-BE49-F238E27FC236}">
                <a16:creationId xmlns:a16="http://schemas.microsoft.com/office/drawing/2014/main" id="{95C858D8-E454-F4CE-8F0F-DD97721AEFA5}"/>
              </a:ext>
            </a:extLst>
          </p:cNvPr>
          <p:cNvSpPr>
            <a:spLocks noGrp="1"/>
          </p:cNvSpPr>
          <p:nvPr>
            <p:ph type="sldNum" sz="quarter" idx="11"/>
          </p:nvPr>
        </p:nvSpPr>
        <p:spPr>
          <a:xfrm>
            <a:off x="10167869" y="6356350"/>
            <a:ext cx="1768425"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a:solidFill>
                  <a:srgbClr val="FFFFFF"/>
                </a:solidFill>
                <a:latin typeface="Calibri" panose="020F0502020204030204"/>
              </a:rPr>
              <a:pPr algn="r" defTabSz="914400">
                <a:spcAft>
                  <a:spcPts val="600"/>
                </a:spcAft>
                <a:defRPr/>
              </a:pPr>
              <a:t>7</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3299223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8707AE-983F-3FCF-F2F1-EECF3FCBDFB5}"/>
              </a:ext>
            </a:extLst>
          </p:cNvPr>
          <p:cNvSpPr>
            <a:spLocks noGrp="1"/>
          </p:cNvSpPr>
          <p:nvPr>
            <p:ph type="title"/>
          </p:nvPr>
        </p:nvSpPr>
        <p:spPr>
          <a:xfrm>
            <a:off x="5868557" y="1138036"/>
            <a:ext cx="5444382" cy="1402470"/>
          </a:xfrm>
        </p:spPr>
        <p:txBody>
          <a:bodyPr vert="horz" lIns="91440" tIns="45720" rIns="91440" bIns="45720" rtlCol="0" anchor="t">
            <a:normAutofit/>
          </a:bodyPr>
          <a:lstStyle/>
          <a:p>
            <a:r>
              <a:rPr lang="en-US" sz="3200" i="1" dirty="0">
                <a:solidFill>
                  <a:schemeClr val="tx1"/>
                </a:solidFill>
              </a:rPr>
              <a:t>Thank you for your Patience and Support!</a:t>
            </a:r>
            <a:endParaRPr lang="en-US" sz="3200" dirty="0">
              <a:solidFill>
                <a:schemeClr val="tx1"/>
              </a:solidFill>
            </a:endParaRPr>
          </a:p>
        </p:txBody>
      </p:sp>
      <p:pic>
        <p:nvPicPr>
          <p:cNvPr id="6" name="Picture 5" descr="A red rose on a wooden floor">
            <a:extLst>
              <a:ext uri="{FF2B5EF4-FFF2-40B4-BE49-F238E27FC236}">
                <a16:creationId xmlns:a16="http://schemas.microsoft.com/office/drawing/2014/main" id="{3678A5B5-D417-82FE-A500-90FC7C6D9682}"/>
              </a:ext>
            </a:extLst>
          </p:cNvPr>
          <p:cNvPicPr>
            <a:picLocks noChangeAspect="1"/>
          </p:cNvPicPr>
          <p:nvPr/>
        </p:nvPicPr>
        <p:blipFill>
          <a:blip r:embed="rId2">
            <a:extLst>
              <a:ext uri="{28A0092B-C50C-407E-A947-70E740481C1C}">
                <a14:useLocalDpi xmlns:a14="http://schemas.microsoft.com/office/drawing/2010/main" val="0"/>
              </a:ext>
            </a:extLst>
          </a:blip>
          <a:srcRect r="55308"/>
          <a:stretch>
            <a:fillRect/>
          </a:stretch>
        </p:blipFill>
        <p:spPr>
          <a:xfrm>
            <a:off x="-1" y="10"/>
            <a:ext cx="5151179" cy="6857990"/>
          </a:xfrm>
          <a:prstGeom prst="rect">
            <a:avLst/>
          </a:prstGeom>
        </p:spPr>
      </p:pic>
      <p:cxnSp>
        <p:nvCxnSpPr>
          <p:cNvPr id="12" name="Straight Connector 1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Content Placeholder 1">
            <a:extLst>
              <a:ext uri="{FF2B5EF4-FFF2-40B4-BE49-F238E27FC236}">
                <a16:creationId xmlns:a16="http://schemas.microsoft.com/office/drawing/2014/main" id="{8CF0036A-16F9-79B1-8740-D249C5E5C2DE}"/>
              </a:ext>
            </a:extLst>
          </p:cNvPr>
          <p:cNvSpPr>
            <a:spLocks noGrp="1"/>
          </p:cNvSpPr>
          <p:nvPr>
            <p:ph idx="1"/>
          </p:nvPr>
        </p:nvSpPr>
        <p:spPr>
          <a:xfrm>
            <a:off x="5868557" y="2551176"/>
            <a:ext cx="5444382" cy="3591207"/>
          </a:xfrm>
        </p:spPr>
        <p:txBody>
          <a:bodyPr vert="horz" lIns="91440" tIns="45720" rIns="91440" bIns="45720" rtlCol="0">
            <a:normAutofit/>
          </a:bodyPr>
          <a:lstStyle/>
          <a:p>
            <a:pPr marL="0" indent="0">
              <a:buNone/>
            </a:pPr>
            <a:r>
              <a:rPr lang="en-US" i="1" dirty="0"/>
              <a:t>To prepare for the upcoming HUD Data Submission, our team is ensuring properties have the most up-to-date information within our portfolio.  HUGE shout-out to our partners for your patience and support during this time of numerous document and survey requests.  Please continue to bear with us as we continue with our goal of ensuring our Georgians have safe, affordable places for families to live and call home.</a:t>
            </a:r>
            <a:endParaRPr lang="en-US" dirty="0"/>
          </a:p>
          <a:p>
            <a:pPr marL="0" indent="0">
              <a:buNone/>
            </a:pPr>
            <a:endParaRPr lang="en-US" dirty="0"/>
          </a:p>
        </p:txBody>
      </p:sp>
      <p:sp>
        <p:nvSpPr>
          <p:cNvPr id="5" name="Footer Placeholder 4">
            <a:extLst>
              <a:ext uri="{FF2B5EF4-FFF2-40B4-BE49-F238E27FC236}">
                <a16:creationId xmlns:a16="http://schemas.microsoft.com/office/drawing/2014/main" id="{181C044D-FD9E-1F45-E64F-D180926797A2}"/>
              </a:ext>
            </a:extLst>
          </p:cNvPr>
          <p:cNvSpPr>
            <a:spLocks noGrp="1"/>
          </p:cNvSpPr>
          <p:nvPr>
            <p:ph type="ftr" sz="quarter" idx="12"/>
          </p:nvPr>
        </p:nvSpPr>
        <p:spPr>
          <a:xfrm>
            <a:off x="5755598" y="6356350"/>
            <a:ext cx="3254356" cy="365125"/>
          </a:xfrm>
        </p:spPr>
        <p:txBody>
          <a:bodyPr vert="horz" lIns="91440" tIns="45720" rIns="91440" bIns="45720" rtlCol="0" anchor="ctr">
            <a:normAutofit/>
          </a:bodyPr>
          <a:lstStyle/>
          <a:p>
            <a:pPr defTabSz="914400">
              <a:spcAft>
                <a:spcPts val="600"/>
              </a:spcAft>
              <a:defRPr/>
            </a:pPr>
            <a:r>
              <a:rPr lang="en-US" sz="1200" kern="1200">
                <a:solidFill>
                  <a:schemeClr val="tx1">
                    <a:lumMod val="50000"/>
                    <a:lumOff val="50000"/>
                  </a:schemeClr>
                </a:solidFill>
                <a:latin typeface="Calibri" panose="020F0502020204030204"/>
                <a:ea typeface="+mn-ea"/>
                <a:cs typeface="+mn-cs"/>
              </a:rPr>
              <a:t>Georgia Department of Community Affairs</a:t>
            </a:r>
          </a:p>
        </p:txBody>
      </p:sp>
      <p:sp>
        <p:nvSpPr>
          <p:cNvPr id="3" name="Slide Number Placeholder 2">
            <a:extLst>
              <a:ext uri="{FF2B5EF4-FFF2-40B4-BE49-F238E27FC236}">
                <a16:creationId xmlns:a16="http://schemas.microsoft.com/office/drawing/2014/main" id="{B5C4E60B-3DD5-961B-95A1-20CB19F16714}"/>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a:solidFill>
                  <a:schemeClr val="tx1">
                    <a:lumMod val="50000"/>
                    <a:lumOff val="50000"/>
                  </a:schemeClr>
                </a:solidFill>
                <a:latin typeface="Calibri" panose="020F0502020204030204"/>
              </a:rPr>
              <a:pPr algn="r" defTabSz="914400">
                <a:spcAft>
                  <a:spcPts val="600"/>
                </a:spcAft>
                <a:defRPr/>
              </a:pPr>
              <a:t>8</a:t>
            </a:fld>
            <a:endParaRPr lang="en-US" sz="12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2894975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3A9CF30-2188-1532-2913-2AED7996F527}"/>
              </a:ext>
            </a:extLst>
          </p:cNvPr>
          <p:cNvSpPr>
            <a:spLocks noGrp="1"/>
          </p:cNvSpPr>
          <p:nvPr>
            <p:ph type="title"/>
          </p:nvPr>
        </p:nvSpPr>
        <p:spPr>
          <a:xfrm>
            <a:off x="1244867" y="1461359"/>
            <a:ext cx="3240506" cy="4064628"/>
          </a:xfrm>
        </p:spPr>
        <p:txBody>
          <a:bodyPr vert="horz" lIns="91440" tIns="45720" rIns="91440" bIns="45720" rtlCol="0" anchor="ctr">
            <a:normAutofit/>
          </a:bodyPr>
          <a:lstStyle/>
          <a:p>
            <a:r>
              <a:rPr lang="en-US" sz="4400" kern="1200" dirty="0">
                <a:solidFill>
                  <a:srgbClr val="FFFFFF"/>
                </a:solidFill>
                <a:latin typeface="+mj-lt"/>
                <a:ea typeface="+mj-ea"/>
                <a:cs typeface="+mj-cs"/>
              </a:rPr>
              <a:t>Emphasys Resources</a:t>
            </a:r>
          </a:p>
        </p:txBody>
      </p:sp>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E6FC065F-04A6-0BDC-5FDE-041C28ACD785}"/>
              </a:ext>
            </a:extLst>
          </p:cNvPr>
          <p:cNvSpPr>
            <a:spLocks noGrp="1"/>
          </p:cNvSpPr>
          <p:nvPr>
            <p:ph idx="1"/>
          </p:nvPr>
        </p:nvSpPr>
        <p:spPr>
          <a:xfrm>
            <a:off x="5109127" y="1755685"/>
            <a:ext cx="6871206" cy="4382648"/>
          </a:xfrm>
        </p:spPr>
        <p:txBody>
          <a:bodyPr vert="horz" lIns="91440" tIns="45720" rIns="91440" bIns="45720" rtlCol="0" anchor="t">
            <a:normAutofit/>
          </a:bodyPr>
          <a:lstStyle/>
          <a:p>
            <a:r>
              <a:rPr lang="en-US" dirty="0"/>
              <a:t>For Emphasys Manual, training, and forms, go to:</a:t>
            </a:r>
          </a:p>
          <a:p>
            <a:pPr marL="457200" lvl="1" indent="0">
              <a:buNone/>
            </a:pPr>
            <a:r>
              <a:rPr lang="en-US" b="1" dirty="0">
                <a:hlinkClick r:id="rId2"/>
              </a:rPr>
              <a:t>Emphasys Compliance</a:t>
            </a:r>
            <a:endParaRPr lang="en-US" b="1" dirty="0"/>
          </a:p>
          <a:p>
            <a:pPr marL="457200" lvl="1" indent="0">
              <a:buNone/>
            </a:pPr>
            <a:endParaRPr lang="en-US" b="1" dirty="0">
              <a:cs typeface="Arial"/>
            </a:endParaRPr>
          </a:p>
          <a:p>
            <a:r>
              <a:rPr lang="en-US" dirty="0"/>
              <a:t>For project-specific questions and/or concerns, go to the:</a:t>
            </a:r>
          </a:p>
          <a:p>
            <a:pPr marL="457200" lvl="1" indent="0">
              <a:buNone/>
            </a:pPr>
            <a:r>
              <a:rPr lang="en-US" sz="1800" b="1" u="sng" dirty="0">
                <a:solidFill>
                  <a:srgbClr val="0061FE"/>
                </a:solidFill>
                <a:effectLst/>
                <a:latin typeface="Helvetica" panose="020B0604020202020204" pitchFamily="34" charset="0"/>
                <a:ea typeface="Aptos" panose="020B0004020202020204" pitchFamily="34" charset="0"/>
                <a:cs typeface="Aptos" panose="020B0004020202020204" pitchFamily="34" charset="0"/>
                <a:hlinkClick r:id="rId3"/>
              </a:rPr>
              <a:t>Emphasys Meeting Request form</a:t>
            </a:r>
            <a:endParaRPr lang="en-US" sz="1800" b="1" u="sng" dirty="0">
              <a:solidFill>
                <a:srgbClr val="0061FE"/>
              </a:solidFill>
              <a:effectLst/>
              <a:latin typeface="Helvetica" panose="020B0604020202020204" pitchFamily="34" charset="0"/>
              <a:ea typeface="Aptos" panose="020B0004020202020204" pitchFamily="34" charset="0"/>
              <a:cs typeface="Aptos" panose="020B0004020202020204" pitchFamily="34" charset="0"/>
            </a:endParaRPr>
          </a:p>
          <a:p>
            <a:pPr marL="457200" lvl="1" indent="0">
              <a:buNone/>
            </a:pPr>
            <a:endParaRPr lang="en-US" dirty="0">
              <a:cs typeface="Arial"/>
            </a:endParaRPr>
          </a:p>
          <a:p>
            <a:r>
              <a:rPr lang="en-US" dirty="0">
                <a:cs typeface="Arial"/>
              </a:rPr>
              <a:t>To contact the team, you can reach us at:</a:t>
            </a:r>
          </a:p>
          <a:p>
            <a:pPr marL="457200" lvl="1" indent="0">
              <a:buNone/>
            </a:pPr>
            <a:r>
              <a:rPr lang="en-US" b="1" dirty="0">
                <a:cs typeface="Arial"/>
                <a:hlinkClick r:id="rId4"/>
              </a:rPr>
              <a:t>HFDEmphasys@dca.ga.gov</a:t>
            </a:r>
            <a:endParaRPr lang="en-US" b="1" dirty="0">
              <a:cs typeface="Arial"/>
            </a:endParaRPr>
          </a:p>
          <a:p>
            <a:pPr marL="457200" lvl="1" indent="0">
              <a:buNone/>
            </a:pPr>
            <a:endParaRPr lang="en-US" dirty="0">
              <a:cs typeface="Arial"/>
            </a:endParaRPr>
          </a:p>
          <a:p>
            <a:r>
              <a:rPr lang="en-US" dirty="0"/>
              <a:t>For compliance requested uploads (i.e. AOCs, HRRs, pre-audit docs, etc.) you can contact:</a:t>
            </a:r>
          </a:p>
          <a:p>
            <a:pPr marL="457200" lvl="1" indent="0">
              <a:buNone/>
            </a:pPr>
            <a:r>
              <a:rPr lang="en-US" b="1" dirty="0">
                <a:cs typeface="Arial"/>
                <a:hlinkClick r:id="rId5"/>
              </a:rPr>
              <a:t>Compliance@dca.ga.gov</a:t>
            </a:r>
            <a:endParaRPr lang="en-US" b="1" dirty="0">
              <a:cs typeface="Arial"/>
            </a:endParaRPr>
          </a:p>
          <a:p>
            <a:pPr lvl="1"/>
            <a:endParaRPr lang="en-US" dirty="0">
              <a:cs typeface="Arial"/>
            </a:endParaRPr>
          </a:p>
        </p:txBody>
      </p:sp>
      <p:sp>
        <p:nvSpPr>
          <p:cNvPr id="4" name="Footer Placeholder 3">
            <a:extLst>
              <a:ext uri="{FF2B5EF4-FFF2-40B4-BE49-F238E27FC236}">
                <a16:creationId xmlns:a16="http://schemas.microsoft.com/office/drawing/2014/main" id="{85696BBE-7C54-F29C-ED4C-7780020D889F}"/>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pPr>
            <a:r>
              <a:rPr lang="en-US" sz="1200" kern="1200">
                <a:solidFill>
                  <a:schemeClr val="tx1">
                    <a:tint val="75000"/>
                  </a:schemeClr>
                </a:solidFill>
                <a:latin typeface="+mn-lt"/>
                <a:ea typeface="+mn-ea"/>
                <a:cs typeface="+mn-cs"/>
              </a:rPr>
              <a:t>Georgia Department of Community Affairs</a:t>
            </a:r>
          </a:p>
        </p:txBody>
      </p:sp>
      <p:sp>
        <p:nvSpPr>
          <p:cNvPr id="2" name="Slide Number Placeholder 1">
            <a:extLst>
              <a:ext uri="{FF2B5EF4-FFF2-40B4-BE49-F238E27FC236}">
                <a16:creationId xmlns:a16="http://schemas.microsoft.com/office/drawing/2014/main" id="{83D106ED-85D2-AAC5-5E25-ED5FD51443B8}"/>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z="1200" smtClean="0">
                <a:solidFill>
                  <a:schemeClr val="tx1">
                    <a:tint val="75000"/>
                  </a:schemeClr>
                </a:solidFill>
              </a:rPr>
              <a:pPr algn="r" defTabSz="914400">
                <a:spcAft>
                  <a:spcPts val="600"/>
                </a:spcAft>
              </a:pPr>
              <a:t>9</a:t>
            </a:fld>
            <a:endParaRPr lang="en-US" sz="1200">
              <a:solidFill>
                <a:schemeClr val="tx1">
                  <a:tint val="75000"/>
                </a:schemeClr>
              </a:solidFill>
            </a:endParaRPr>
          </a:p>
        </p:txBody>
      </p:sp>
    </p:spTree>
    <p:extLst>
      <p:ext uri="{BB962C8B-B14F-4D97-AF65-F5344CB8AC3E}">
        <p14:creationId xmlns:p14="http://schemas.microsoft.com/office/powerpoint/2010/main" val="924176047"/>
      </p:ext>
    </p:extLst>
  </p:cSld>
  <p:clrMapOvr>
    <a:masterClrMapping/>
  </p:clrMapOvr>
</p:sld>
</file>

<file path=ppt/theme/theme1.xml><?xml version="1.0" encoding="utf-8"?>
<a:theme xmlns:a="http://schemas.openxmlformats.org/drawingml/2006/main" name="Custom Design">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97AD9EDCFA904DBD84C7A0268C19C5" ma:contentTypeVersion="17" ma:contentTypeDescription="Create a new document." ma:contentTypeScope="" ma:versionID="843085817a3de8d56dcf7d2a659ca84b">
  <xsd:schema xmlns:xsd="http://www.w3.org/2001/XMLSchema" xmlns:xs="http://www.w3.org/2001/XMLSchema" xmlns:p="http://schemas.microsoft.com/office/2006/metadata/properties" xmlns:ns2="431100d4-4470-42c1-96bc-46686c1829ae" xmlns:ns3="fe3e7538-6511-42e0-a733-fd2d4217dd8c" targetNamespace="http://schemas.microsoft.com/office/2006/metadata/properties" ma:root="true" ma:fieldsID="ab66e6f5661e2b7dff0e64a6ac858418" ns2:_="" ns3:_="">
    <xsd:import namespace="431100d4-4470-42c1-96bc-46686c1829ae"/>
    <xsd:import namespace="fe3e7538-6511-42e0-a733-fd2d4217dd8c"/>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2" nillable="true" ma:displayName="Taxonomy Catch All Column" ma:hidden="true" ma:list="{9e4df687-44af-4f4f-83ce-cc549dc79046}" ma:internalName="TaxCatchAll" ma:showField="CatchAllData" ma:web="431100d4-4470-42c1-96bc-46686c1829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e3e7538-6511-42e0-a733-fd2d4217dd8c"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e84caa5-4932-4209-ae5a-cc2c42c667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31100d4-4470-42c1-96bc-46686c1829ae" xsi:nil="true"/>
    <lcf76f155ced4ddcb4097134ff3c332f xmlns="fe3e7538-6511-42e0-a733-fd2d4217dd8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A310C9-E07D-4FFA-9024-23784B9B0BDF}">
  <ds:schemaRefs>
    <ds:schemaRef ds:uri="http://schemas.microsoft.com/sharepoint/v3/contenttype/forms"/>
  </ds:schemaRefs>
</ds:datastoreItem>
</file>

<file path=customXml/itemProps2.xml><?xml version="1.0" encoding="utf-8"?>
<ds:datastoreItem xmlns:ds="http://schemas.openxmlformats.org/officeDocument/2006/customXml" ds:itemID="{F5A96198-082D-44C2-87B1-47361480FDA5}">
  <ds:schemaRefs>
    <ds:schemaRef ds:uri="431100d4-4470-42c1-96bc-46686c1829ae"/>
    <ds:schemaRef ds:uri="fe3e7538-6511-42e0-a733-fd2d4217dd8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1116A27-DA52-4EA6-9E99-B226B712BB11}">
  <ds:schemaRefs>
    <ds:schemaRef ds:uri="431100d4-4470-42c1-96bc-46686c1829ae"/>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http://purl.org/dc/dcmitype/"/>
    <ds:schemaRef ds:uri="fe3e7538-6511-42e0-a733-fd2d4217dd8c"/>
    <ds:schemaRef ds:uri="http://schemas.microsoft.com/office/infopath/2007/PartnerControls"/>
    <ds:schemaRef ds:uri="http://www.w3.org/XML/1998/namespace"/>
  </ds:schemaRefs>
</ds:datastoreItem>
</file>

<file path=docMetadata/LabelInfo.xml><?xml version="1.0" encoding="utf-8"?>
<clbl:labelList xmlns:clbl="http://schemas.microsoft.com/office/2020/mipLabelMetadata">
  <clbl:label id="{dc9db449-fad6-4fcd-8990-14394088d4ec}" enabled="0" method="" siteId="{dc9db449-fad6-4fcd-8990-14394088d4ec}" removed="1"/>
</clbl:labelList>
</file>

<file path=docProps/app.xml><?xml version="1.0" encoding="utf-8"?>
<Properties xmlns="http://schemas.openxmlformats.org/officeDocument/2006/extended-properties" xmlns:vt="http://schemas.openxmlformats.org/officeDocument/2006/docPropsVTypes">
  <Template>Office Theme</Template>
  <TotalTime>464</TotalTime>
  <Words>602</Words>
  <Application>Microsoft Office PowerPoint</Application>
  <PresentationFormat>Widescreen</PresentationFormat>
  <Paragraphs>71</Paragraphs>
  <Slides>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Aptos</vt:lpstr>
      <vt:lpstr>Arial</vt:lpstr>
      <vt:lpstr>Calibri</vt:lpstr>
      <vt:lpstr>Helvetica</vt:lpstr>
      <vt:lpstr>Source Sans Pro</vt:lpstr>
      <vt:lpstr>Custom Design</vt:lpstr>
      <vt:lpstr>Office Theme</vt:lpstr>
      <vt:lpstr>PowerPoint Presentation</vt:lpstr>
      <vt:lpstr>Quick Reminders</vt:lpstr>
      <vt:lpstr>Super Users</vt:lpstr>
      <vt:lpstr>Emphasys Updates </vt:lpstr>
      <vt:lpstr>Do You Know?  Emphasys Certification Portal </vt:lpstr>
      <vt:lpstr>Reports You Should Know</vt:lpstr>
      <vt:lpstr>Common Out of Compliance Errors </vt:lpstr>
      <vt:lpstr>Thank you for your Patience and Support!</vt:lpstr>
      <vt:lpstr>Emphasys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Sherrie Potter</cp:lastModifiedBy>
  <cp:revision>7</cp:revision>
  <dcterms:created xsi:type="dcterms:W3CDTF">2023-04-03T19:03:47Z</dcterms:created>
  <dcterms:modified xsi:type="dcterms:W3CDTF">2025-07-31T20:38:11Z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0x0101006397AD9EDCFA904DBD84C7A0268C19C5</vt:lpwstr>
  </property>
  <property fmtid="{D5CDD505-2E9C-101B-9397-08002B2CF9AE}" pid="3" name="MediaServiceImageTags">
    <vt:lpwstr/>
  </property>
</Properties>
</file>