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sldIdLst>
    <p:sldId id="263" r:id="rId5"/>
    <p:sldId id="268" r:id="rId6"/>
    <p:sldId id="269" r:id="rId7"/>
    <p:sldId id="271" r:id="rId8"/>
    <p:sldId id="265" r:id="rId9"/>
    <p:sldId id="275" r:id="rId10"/>
    <p:sldId id="276" r:id="rId11"/>
    <p:sldId id="277" r:id="rId12"/>
    <p:sldId id="274" r:id="rId13"/>
    <p:sldId id="284" r:id="rId14"/>
    <p:sldId id="279" r:id="rId15"/>
    <p:sldId id="278" r:id="rId16"/>
    <p:sldId id="286" r:id="rId17"/>
    <p:sldId id="289" r:id="rId18"/>
    <p:sldId id="291" r:id="rId19"/>
    <p:sldId id="293" r:id="rId20"/>
    <p:sldId id="300" r:id="rId21"/>
    <p:sldId id="299" r:id="rId22"/>
    <p:sldId id="302" r:id="rId23"/>
    <p:sldId id="306" r:id="rId24"/>
    <p:sldId id="304" r:id="rId25"/>
    <p:sldId id="305" r:id="rId26"/>
    <p:sldId id="307" r:id="rId27"/>
    <p:sldId id="309" r:id="rId28"/>
    <p:sldId id="312" r:id="rId29"/>
    <p:sldId id="314" r:id="rId30"/>
    <p:sldId id="315" r:id="rId31"/>
    <p:sldId id="316" r:id="rId32"/>
    <p:sldId id="313" r:id="rId33"/>
    <p:sldId id="317" r:id="rId34"/>
    <p:sldId id="320" r:id="rId35"/>
    <p:sldId id="321" r:id="rId36"/>
    <p:sldId id="323" r:id="rId37"/>
    <p:sldId id="324" r:id="rId38"/>
    <p:sldId id="310" r:id="rId39"/>
    <p:sldId id="267" r:id="rId40"/>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21150E-2183-455A-B896-862AB0C90A52}" v="63" dt="2026-09-23T17:41:44.7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9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dLbls>
          <c:dLblPos val="inEnd"/>
          <c:showLegendKey val="0"/>
          <c:showVal val="1"/>
          <c:showCatName val="0"/>
          <c:showSerName val="0"/>
          <c:showPercent val="0"/>
          <c:showBubbleSize val="0"/>
        </c:dLbls>
        <c:gapWidth val="100"/>
        <c:overlap val="-24"/>
        <c:axId val="683930704"/>
        <c:axId val="1317217344"/>
      </c:barChart>
      <c:catAx>
        <c:axId val="68393070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7217344"/>
        <c:crosses val="autoZero"/>
        <c:auto val="1"/>
        <c:lblAlgn val="ctr"/>
        <c:lblOffset val="100"/>
        <c:noMultiLvlLbl val="0"/>
      </c:catAx>
      <c:valAx>
        <c:axId val="131721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93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dLbls>
          <c:dLblPos val="inEnd"/>
          <c:showLegendKey val="0"/>
          <c:showVal val="1"/>
          <c:showCatName val="0"/>
          <c:showSerName val="0"/>
          <c:showPercent val="0"/>
          <c:showBubbleSize val="0"/>
        </c:dLbls>
        <c:gapWidth val="100"/>
        <c:overlap val="-24"/>
        <c:axId val="683930704"/>
        <c:axId val="1317217344"/>
      </c:barChart>
      <c:catAx>
        <c:axId val="683930704"/>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7217344"/>
        <c:crosses val="autoZero"/>
        <c:auto val="1"/>
        <c:lblAlgn val="ctr"/>
        <c:lblOffset val="100"/>
        <c:noMultiLvlLbl val="0"/>
      </c:catAx>
      <c:valAx>
        <c:axId val="131721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393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0E02B09-36E9-4819-85CA-9CD39934786C}"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A747330C-3438-4927-A95C-1328DB7A473E}">
      <dgm:prSet phldrT="[Text]" phldr="0"/>
      <dgm:spPr/>
      <dgm:t>
        <a:bodyPr/>
        <a:lstStyle/>
        <a:p>
          <a:r>
            <a:rPr lang="en-US" dirty="0"/>
            <a:t>If you change your fiscal year end:</a:t>
          </a:r>
        </a:p>
      </dgm:t>
    </dgm:pt>
    <dgm:pt modelId="{113ED588-010E-4C05-9C7E-3342C0C4EBF4}" type="parTrans" cxnId="{1D8D7695-8467-4E87-ABBC-C590F962101F}">
      <dgm:prSet/>
      <dgm:spPr/>
      <dgm:t>
        <a:bodyPr/>
        <a:lstStyle/>
        <a:p>
          <a:endParaRPr lang="en-US"/>
        </a:p>
      </dgm:t>
    </dgm:pt>
    <dgm:pt modelId="{458F16B6-A6F3-473C-8741-1A978E68A3DA}" type="sibTrans" cxnId="{1D8D7695-8467-4E87-ABBC-C590F962101F}">
      <dgm:prSet/>
      <dgm:spPr/>
      <dgm:t>
        <a:bodyPr/>
        <a:lstStyle/>
        <a:p>
          <a:endParaRPr lang="en-US"/>
        </a:p>
      </dgm:t>
    </dgm:pt>
    <dgm:pt modelId="{191F3746-702E-4D13-8943-AFC7EC3FDE51}">
      <dgm:prSet phldrT="[Text]" phldr="0"/>
      <dgm:spPr/>
      <dgm:t>
        <a:bodyPr/>
        <a:lstStyle/>
        <a:p>
          <a:r>
            <a:rPr lang="en-US" dirty="0"/>
            <a:t>Notify DOAA (and DCA) in writing of changes in fiscal year ends</a:t>
          </a:r>
        </a:p>
      </dgm:t>
    </dgm:pt>
    <dgm:pt modelId="{EDA3BBC3-75E4-4FE5-9E53-DC5621B2D45C}" type="parTrans" cxnId="{C33E3813-6885-46E8-8D6D-28DA3B2B8D3D}">
      <dgm:prSet/>
      <dgm:spPr/>
      <dgm:t>
        <a:bodyPr/>
        <a:lstStyle/>
        <a:p>
          <a:endParaRPr lang="en-US"/>
        </a:p>
      </dgm:t>
    </dgm:pt>
    <dgm:pt modelId="{DBF4A96F-4C3A-4988-BA78-651280866C4F}" type="sibTrans" cxnId="{C33E3813-6885-46E8-8D6D-28DA3B2B8D3D}">
      <dgm:prSet/>
      <dgm:spPr/>
      <dgm:t>
        <a:bodyPr/>
        <a:lstStyle/>
        <a:p>
          <a:endParaRPr lang="en-US"/>
        </a:p>
      </dgm:t>
    </dgm:pt>
    <dgm:pt modelId="{E080A72A-0EAC-4013-9AF5-276FB23E0754}">
      <dgm:prSet phldrT="[Text]" phldr="0"/>
      <dgm:spPr/>
      <dgm:t>
        <a:bodyPr/>
        <a:lstStyle/>
        <a:p>
          <a:r>
            <a:rPr lang="en-US" dirty="0"/>
            <a:t>Reports covering more than 12 months not accepted</a:t>
          </a:r>
        </a:p>
      </dgm:t>
    </dgm:pt>
    <dgm:pt modelId="{6FFBEA3B-0B38-471C-A9CB-B514C6290789}" type="parTrans" cxnId="{BDF83E37-3588-402A-B2D6-174F7A8DA8A2}">
      <dgm:prSet/>
      <dgm:spPr/>
      <dgm:t>
        <a:bodyPr/>
        <a:lstStyle/>
        <a:p>
          <a:endParaRPr lang="en-US"/>
        </a:p>
      </dgm:t>
    </dgm:pt>
    <dgm:pt modelId="{2793D0A1-F337-4F1F-9A92-DCF32495024B}" type="sibTrans" cxnId="{BDF83E37-3588-402A-B2D6-174F7A8DA8A2}">
      <dgm:prSet/>
      <dgm:spPr/>
      <dgm:t>
        <a:bodyPr/>
        <a:lstStyle/>
        <a:p>
          <a:endParaRPr lang="en-US"/>
        </a:p>
      </dgm:t>
    </dgm:pt>
    <dgm:pt modelId="{57820270-D784-4083-8FE6-0DF3B27A3EC5}">
      <dgm:prSet phldrT="[Text]" phldr="0"/>
      <dgm:spPr/>
      <dgm:t>
        <a:bodyPr/>
        <a:lstStyle/>
        <a:p>
          <a:r>
            <a:rPr lang="en-US" dirty="0"/>
            <a:t>Remember reports covering more than 12 months cannot be accepted</a:t>
          </a:r>
        </a:p>
      </dgm:t>
    </dgm:pt>
    <dgm:pt modelId="{87B61865-892F-4D0A-B8D2-3C0CC62CDE86}" type="parTrans" cxnId="{A334D19A-AD1F-46D8-AE65-B7C034679289}">
      <dgm:prSet/>
      <dgm:spPr/>
      <dgm:t>
        <a:bodyPr/>
        <a:lstStyle/>
        <a:p>
          <a:endParaRPr lang="en-US"/>
        </a:p>
      </dgm:t>
    </dgm:pt>
    <dgm:pt modelId="{73BFB32C-9677-402D-B293-C7A7D6B4466D}" type="sibTrans" cxnId="{A334D19A-AD1F-46D8-AE65-B7C034679289}">
      <dgm:prSet/>
      <dgm:spPr/>
      <dgm:t>
        <a:bodyPr/>
        <a:lstStyle/>
        <a:p>
          <a:endParaRPr lang="en-US"/>
        </a:p>
      </dgm:t>
    </dgm:pt>
    <dgm:pt modelId="{2CB640DC-5724-4306-A0BE-D17156A71B06}">
      <dgm:prSet phldrT="[Text]" phldr="0"/>
      <dgm:spPr/>
      <dgm:t>
        <a:bodyPr/>
        <a:lstStyle/>
        <a:p>
          <a:r>
            <a:rPr lang="en-US" dirty="0"/>
            <a:t>Compliance status based on recorded fiscal year end</a:t>
          </a:r>
        </a:p>
      </dgm:t>
    </dgm:pt>
    <dgm:pt modelId="{22F26E5A-7D10-4790-927A-B529D6209CA4}" type="parTrans" cxnId="{7D760334-72FA-4F02-B16D-FFD845A4CB99}">
      <dgm:prSet/>
      <dgm:spPr/>
      <dgm:t>
        <a:bodyPr/>
        <a:lstStyle/>
        <a:p>
          <a:endParaRPr lang="en-US"/>
        </a:p>
      </dgm:t>
    </dgm:pt>
    <dgm:pt modelId="{A3C6241A-84C5-468B-BBE8-2AE6EA720C80}" type="sibTrans" cxnId="{7D760334-72FA-4F02-B16D-FFD845A4CB99}">
      <dgm:prSet/>
      <dgm:spPr/>
      <dgm:t>
        <a:bodyPr/>
        <a:lstStyle/>
        <a:p>
          <a:endParaRPr lang="en-US"/>
        </a:p>
      </dgm:t>
    </dgm:pt>
    <dgm:pt modelId="{9CD79C37-48AA-4CC5-9B7B-D76B10292507}">
      <dgm:prSet phldrT="[Text]" phldr="0"/>
      <dgm:spPr/>
      <dgm:t>
        <a:bodyPr/>
        <a:lstStyle/>
        <a:p>
          <a:r>
            <a:rPr lang="en-US" dirty="0"/>
            <a:t>Two reports will be required in the year of change</a:t>
          </a:r>
        </a:p>
      </dgm:t>
    </dgm:pt>
    <dgm:pt modelId="{16DA4CBE-689B-48F3-B4C5-0EA1016A0C06}" type="parTrans" cxnId="{39D944FA-5A74-4F2C-A7B4-7662B75234BF}">
      <dgm:prSet/>
      <dgm:spPr/>
      <dgm:t>
        <a:bodyPr/>
        <a:lstStyle/>
        <a:p>
          <a:endParaRPr lang="en-US"/>
        </a:p>
      </dgm:t>
    </dgm:pt>
    <dgm:pt modelId="{11DB9BE1-5136-4951-BC5D-482B152C1003}" type="sibTrans" cxnId="{39D944FA-5A74-4F2C-A7B4-7662B75234BF}">
      <dgm:prSet/>
      <dgm:spPr/>
      <dgm:t>
        <a:bodyPr/>
        <a:lstStyle/>
        <a:p>
          <a:endParaRPr lang="en-US"/>
        </a:p>
      </dgm:t>
    </dgm:pt>
    <dgm:pt modelId="{1D89BB82-867A-45B1-ABD0-502CD9CBA1E1}" type="pres">
      <dgm:prSet presAssocID="{F0E02B09-36E9-4819-85CA-9CD39934786C}" presName="linear" presStyleCnt="0">
        <dgm:presLayoutVars>
          <dgm:animLvl val="lvl"/>
          <dgm:resizeHandles val="exact"/>
        </dgm:presLayoutVars>
      </dgm:prSet>
      <dgm:spPr/>
    </dgm:pt>
    <dgm:pt modelId="{E044D04C-82B8-4A1D-824C-C44085098EF7}" type="pres">
      <dgm:prSet presAssocID="{A747330C-3438-4927-A95C-1328DB7A473E}" presName="parentText" presStyleLbl="node1" presStyleIdx="0" presStyleCnt="2">
        <dgm:presLayoutVars>
          <dgm:chMax val="0"/>
          <dgm:bulletEnabled val="1"/>
        </dgm:presLayoutVars>
      </dgm:prSet>
      <dgm:spPr/>
    </dgm:pt>
    <dgm:pt modelId="{471EB017-FBBE-44F9-B46A-758EC4BDD86A}" type="pres">
      <dgm:prSet presAssocID="{A747330C-3438-4927-A95C-1328DB7A473E}" presName="childText" presStyleLbl="revTx" presStyleIdx="0" presStyleCnt="2">
        <dgm:presLayoutVars>
          <dgm:bulletEnabled val="1"/>
        </dgm:presLayoutVars>
      </dgm:prSet>
      <dgm:spPr/>
    </dgm:pt>
    <dgm:pt modelId="{29AF508C-2835-4BAA-8540-FA8BC0782DEE}" type="pres">
      <dgm:prSet presAssocID="{E080A72A-0EAC-4013-9AF5-276FB23E0754}" presName="parentText" presStyleLbl="node1" presStyleIdx="1" presStyleCnt="2">
        <dgm:presLayoutVars>
          <dgm:chMax val="0"/>
          <dgm:bulletEnabled val="1"/>
        </dgm:presLayoutVars>
      </dgm:prSet>
      <dgm:spPr/>
    </dgm:pt>
    <dgm:pt modelId="{2BE35BFC-95B8-4C1D-8D0F-A8E3EEB10809}" type="pres">
      <dgm:prSet presAssocID="{E080A72A-0EAC-4013-9AF5-276FB23E0754}" presName="childText" presStyleLbl="revTx" presStyleIdx="1" presStyleCnt="2">
        <dgm:presLayoutVars>
          <dgm:bulletEnabled val="1"/>
        </dgm:presLayoutVars>
      </dgm:prSet>
      <dgm:spPr/>
    </dgm:pt>
  </dgm:ptLst>
  <dgm:cxnLst>
    <dgm:cxn modelId="{C33E3813-6885-46E8-8D6D-28DA3B2B8D3D}" srcId="{A747330C-3438-4927-A95C-1328DB7A473E}" destId="{191F3746-702E-4D13-8943-AFC7EC3FDE51}" srcOrd="0" destOrd="0" parTransId="{EDA3BBC3-75E4-4FE5-9E53-DC5621B2D45C}" sibTransId="{DBF4A96F-4C3A-4988-BA78-651280866C4F}"/>
    <dgm:cxn modelId="{7D760334-72FA-4F02-B16D-FFD845A4CB99}" srcId="{A747330C-3438-4927-A95C-1328DB7A473E}" destId="{2CB640DC-5724-4306-A0BE-D17156A71B06}" srcOrd="1" destOrd="0" parTransId="{22F26E5A-7D10-4790-927A-B529D6209CA4}" sibTransId="{A3C6241A-84C5-468B-BBE8-2AE6EA720C80}"/>
    <dgm:cxn modelId="{BDF83E37-3588-402A-B2D6-174F7A8DA8A2}" srcId="{F0E02B09-36E9-4819-85CA-9CD39934786C}" destId="{E080A72A-0EAC-4013-9AF5-276FB23E0754}" srcOrd="1" destOrd="0" parTransId="{6FFBEA3B-0B38-471C-A9CB-B514C6290789}" sibTransId="{2793D0A1-F337-4F1F-9A92-DCF32495024B}"/>
    <dgm:cxn modelId="{0514023A-0E97-408D-9CAF-A3872FB3C61D}" type="presOf" srcId="{191F3746-702E-4D13-8943-AFC7EC3FDE51}" destId="{471EB017-FBBE-44F9-B46A-758EC4BDD86A}" srcOrd="0" destOrd="0" presId="urn:microsoft.com/office/officeart/2005/8/layout/vList2"/>
    <dgm:cxn modelId="{3DA14B62-67F4-432D-BE4D-89A1DC5B767F}" type="presOf" srcId="{9CD79C37-48AA-4CC5-9B7B-D76B10292507}" destId="{2BE35BFC-95B8-4C1D-8D0F-A8E3EEB10809}" srcOrd="0" destOrd="1" presId="urn:microsoft.com/office/officeart/2005/8/layout/vList2"/>
    <dgm:cxn modelId="{CBD28E5A-6755-4830-ABF3-8648B957295F}" type="presOf" srcId="{E080A72A-0EAC-4013-9AF5-276FB23E0754}" destId="{29AF508C-2835-4BAA-8540-FA8BC0782DEE}" srcOrd="0" destOrd="0" presId="urn:microsoft.com/office/officeart/2005/8/layout/vList2"/>
    <dgm:cxn modelId="{1D8D7695-8467-4E87-ABBC-C590F962101F}" srcId="{F0E02B09-36E9-4819-85CA-9CD39934786C}" destId="{A747330C-3438-4927-A95C-1328DB7A473E}" srcOrd="0" destOrd="0" parTransId="{113ED588-010E-4C05-9C7E-3342C0C4EBF4}" sibTransId="{458F16B6-A6F3-473C-8741-1A978E68A3DA}"/>
    <dgm:cxn modelId="{A334D19A-AD1F-46D8-AE65-B7C034679289}" srcId="{E080A72A-0EAC-4013-9AF5-276FB23E0754}" destId="{57820270-D784-4083-8FE6-0DF3B27A3EC5}" srcOrd="0" destOrd="0" parTransId="{87B61865-892F-4D0A-B8D2-3C0CC62CDE86}" sibTransId="{73BFB32C-9677-402D-B293-C7A7D6B4466D}"/>
    <dgm:cxn modelId="{A471C69B-4564-477A-859B-D09247B25C4B}" type="presOf" srcId="{A747330C-3438-4927-A95C-1328DB7A473E}" destId="{E044D04C-82B8-4A1D-824C-C44085098EF7}" srcOrd="0" destOrd="0" presId="urn:microsoft.com/office/officeart/2005/8/layout/vList2"/>
    <dgm:cxn modelId="{C21505B4-10DC-4A70-BD65-1E7121121B6B}" type="presOf" srcId="{F0E02B09-36E9-4819-85CA-9CD39934786C}" destId="{1D89BB82-867A-45B1-ABD0-502CD9CBA1E1}" srcOrd="0" destOrd="0" presId="urn:microsoft.com/office/officeart/2005/8/layout/vList2"/>
    <dgm:cxn modelId="{BD6E4DB6-00A3-4BAF-A83F-924DB915F7E7}" type="presOf" srcId="{57820270-D784-4083-8FE6-0DF3B27A3EC5}" destId="{2BE35BFC-95B8-4C1D-8D0F-A8E3EEB10809}" srcOrd="0" destOrd="0" presId="urn:microsoft.com/office/officeart/2005/8/layout/vList2"/>
    <dgm:cxn modelId="{F65B8ABC-F8C4-4172-B167-B4E3E0F92425}" type="presOf" srcId="{2CB640DC-5724-4306-A0BE-D17156A71B06}" destId="{471EB017-FBBE-44F9-B46A-758EC4BDD86A}" srcOrd="0" destOrd="1" presId="urn:microsoft.com/office/officeart/2005/8/layout/vList2"/>
    <dgm:cxn modelId="{39D944FA-5A74-4F2C-A7B4-7662B75234BF}" srcId="{E080A72A-0EAC-4013-9AF5-276FB23E0754}" destId="{9CD79C37-48AA-4CC5-9B7B-D76B10292507}" srcOrd="1" destOrd="0" parTransId="{16DA4CBE-689B-48F3-B4C5-0EA1016A0C06}" sibTransId="{11DB9BE1-5136-4951-BC5D-482B152C1003}"/>
    <dgm:cxn modelId="{DBF2C527-EB8E-42DF-AACA-4C453D29DA52}" type="presParOf" srcId="{1D89BB82-867A-45B1-ABD0-502CD9CBA1E1}" destId="{E044D04C-82B8-4A1D-824C-C44085098EF7}" srcOrd="0" destOrd="0" presId="urn:microsoft.com/office/officeart/2005/8/layout/vList2"/>
    <dgm:cxn modelId="{63B30C2D-C5BB-4FC8-AB55-A515279E41FD}" type="presParOf" srcId="{1D89BB82-867A-45B1-ABD0-502CD9CBA1E1}" destId="{471EB017-FBBE-44F9-B46A-758EC4BDD86A}" srcOrd="1" destOrd="0" presId="urn:microsoft.com/office/officeart/2005/8/layout/vList2"/>
    <dgm:cxn modelId="{9ADBDCDF-2992-4730-B7CE-D6A8033984D6}" type="presParOf" srcId="{1D89BB82-867A-45B1-ABD0-502CD9CBA1E1}" destId="{29AF508C-2835-4BAA-8540-FA8BC0782DEE}" srcOrd="2" destOrd="0" presId="urn:microsoft.com/office/officeart/2005/8/layout/vList2"/>
    <dgm:cxn modelId="{38E0A85E-A3A0-4B55-9DDD-474F560BA3EA}" type="presParOf" srcId="{1D89BB82-867A-45B1-ABD0-502CD9CBA1E1}" destId="{2BE35BFC-95B8-4C1D-8D0F-A8E3EEB10809}"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D2B51B-FBF1-4AC6-886D-C890ED84127A}" type="doc">
      <dgm:prSet loTypeId="urn:microsoft.com/office/officeart/2008/layout/VerticalCurvedList" loCatId="list" qsTypeId="urn:microsoft.com/office/officeart/2005/8/quickstyle/simple1#2" qsCatId="simple" csTypeId="urn:microsoft.com/office/officeart/2005/8/colors/accent1_2#2" csCatId="accent1" phldr="1"/>
      <dgm:spPr/>
      <dgm:t>
        <a:bodyPr/>
        <a:lstStyle/>
        <a:p>
          <a:endParaRPr lang="en-US"/>
        </a:p>
      </dgm:t>
    </dgm:pt>
    <dgm:pt modelId="{44FDD397-F54C-40E6-8069-1356AE717ABF}">
      <dgm:prSet phldrT="[Text]" phldr="0"/>
      <dgm:spPr/>
      <dgm:t>
        <a:bodyPr/>
        <a:lstStyle/>
        <a:p>
          <a:r>
            <a:rPr lang="en-US" dirty="0"/>
            <a:t>Must be submitted in writing </a:t>
          </a:r>
        </a:p>
      </dgm:t>
    </dgm:pt>
    <dgm:pt modelId="{9AEF4E18-5A66-4A28-9A00-DFA53580FD85}" type="parTrans" cxnId="{802CF182-2C50-4C20-A8AA-5255B6219F9D}">
      <dgm:prSet/>
      <dgm:spPr/>
      <dgm:t>
        <a:bodyPr/>
        <a:lstStyle/>
        <a:p>
          <a:endParaRPr lang="en-US"/>
        </a:p>
      </dgm:t>
    </dgm:pt>
    <dgm:pt modelId="{3F2493D0-6CFA-43ED-BC20-2BDF8B09B5FE}" type="sibTrans" cxnId="{802CF182-2C50-4C20-A8AA-5255B6219F9D}">
      <dgm:prSet/>
      <dgm:spPr/>
      <dgm:t>
        <a:bodyPr/>
        <a:lstStyle/>
        <a:p>
          <a:endParaRPr lang="en-US"/>
        </a:p>
      </dgm:t>
    </dgm:pt>
    <dgm:pt modelId="{85544670-CFA9-42E8-B882-755CAA6A4528}">
      <dgm:prSet phldrT="[Text]" phldr="0"/>
      <dgm:spPr/>
      <dgm:t>
        <a:bodyPr/>
        <a:lstStyle/>
        <a:p>
          <a:r>
            <a:rPr lang="en-US" dirty="0"/>
            <a:t>Must come directly from local government officials</a:t>
          </a:r>
        </a:p>
      </dgm:t>
    </dgm:pt>
    <dgm:pt modelId="{453D2E27-AD7B-44FD-B79E-7E711285C9B9}" type="parTrans" cxnId="{6B102696-B545-40E1-A88C-98D49574EB2C}">
      <dgm:prSet/>
      <dgm:spPr/>
      <dgm:t>
        <a:bodyPr/>
        <a:lstStyle/>
        <a:p>
          <a:endParaRPr lang="en-US"/>
        </a:p>
      </dgm:t>
    </dgm:pt>
    <dgm:pt modelId="{736D750C-F82F-4305-B49B-CCC5C8F98FE9}" type="sibTrans" cxnId="{6B102696-B545-40E1-A88C-98D49574EB2C}">
      <dgm:prSet/>
      <dgm:spPr/>
      <dgm:t>
        <a:bodyPr/>
        <a:lstStyle/>
        <a:p>
          <a:endParaRPr lang="en-US"/>
        </a:p>
      </dgm:t>
    </dgm:pt>
    <dgm:pt modelId="{68C81F7C-9266-4864-9D4F-8FEEE81BA6F2}">
      <dgm:prSet phldrT="[Text]" phldr="0"/>
      <dgm:spPr/>
      <dgm:t>
        <a:bodyPr/>
        <a:lstStyle/>
        <a:p>
          <a:r>
            <a:rPr lang="en-US" dirty="0"/>
            <a:t>Must include a specific reason for the delay</a:t>
          </a:r>
        </a:p>
      </dgm:t>
    </dgm:pt>
    <dgm:pt modelId="{16317A23-9520-4979-8414-07096599B233}" type="parTrans" cxnId="{FA60757B-454B-40D6-BEDA-EFF812B85F54}">
      <dgm:prSet/>
      <dgm:spPr/>
      <dgm:t>
        <a:bodyPr/>
        <a:lstStyle/>
        <a:p>
          <a:endParaRPr lang="en-US"/>
        </a:p>
      </dgm:t>
    </dgm:pt>
    <dgm:pt modelId="{75E874B0-BEA3-40A2-91FD-178D48636B5A}" type="sibTrans" cxnId="{FA60757B-454B-40D6-BEDA-EFF812B85F54}">
      <dgm:prSet/>
      <dgm:spPr/>
      <dgm:t>
        <a:bodyPr/>
        <a:lstStyle/>
        <a:p>
          <a:endParaRPr lang="en-US"/>
        </a:p>
      </dgm:t>
    </dgm:pt>
    <dgm:pt modelId="{E9B33329-53D4-440C-B791-D2F749AAEA39}" type="pres">
      <dgm:prSet presAssocID="{80D2B51B-FBF1-4AC6-886D-C890ED84127A}" presName="Name0" presStyleCnt="0">
        <dgm:presLayoutVars>
          <dgm:chMax val="7"/>
          <dgm:chPref val="7"/>
          <dgm:dir/>
        </dgm:presLayoutVars>
      </dgm:prSet>
      <dgm:spPr/>
    </dgm:pt>
    <dgm:pt modelId="{37E5F68D-E0DA-4D84-96E8-7260AA9B5F5C}" type="pres">
      <dgm:prSet presAssocID="{80D2B51B-FBF1-4AC6-886D-C890ED84127A}" presName="Name1" presStyleCnt="0"/>
      <dgm:spPr/>
    </dgm:pt>
    <dgm:pt modelId="{B4C08840-390E-46C3-BE09-E49E4F451AC7}" type="pres">
      <dgm:prSet presAssocID="{80D2B51B-FBF1-4AC6-886D-C890ED84127A}" presName="cycle" presStyleCnt="0"/>
      <dgm:spPr/>
    </dgm:pt>
    <dgm:pt modelId="{5C889837-451A-4E97-98AB-06E54046E7FF}" type="pres">
      <dgm:prSet presAssocID="{80D2B51B-FBF1-4AC6-886D-C890ED84127A}" presName="srcNode" presStyleLbl="node1" presStyleIdx="0" presStyleCnt="3"/>
      <dgm:spPr/>
    </dgm:pt>
    <dgm:pt modelId="{5912ECA5-5AC5-41CE-B596-50C21ED8EFCC}" type="pres">
      <dgm:prSet presAssocID="{80D2B51B-FBF1-4AC6-886D-C890ED84127A}" presName="conn" presStyleLbl="parChTrans1D2" presStyleIdx="0" presStyleCnt="1"/>
      <dgm:spPr/>
    </dgm:pt>
    <dgm:pt modelId="{66C6F3B6-31C7-4240-BE5E-41A2504747FA}" type="pres">
      <dgm:prSet presAssocID="{80D2B51B-FBF1-4AC6-886D-C890ED84127A}" presName="extraNode" presStyleLbl="node1" presStyleIdx="0" presStyleCnt="3"/>
      <dgm:spPr/>
    </dgm:pt>
    <dgm:pt modelId="{31ECDA47-903A-42D2-9448-897EBE62597B}" type="pres">
      <dgm:prSet presAssocID="{80D2B51B-FBF1-4AC6-886D-C890ED84127A}" presName="dstNode" presStyleLbl="node1" presStyleIdx="0" presStyleCnt="3"/>
      <dgm:spPr/>
    </dgm:pt>
    <dgm:pt modelId="{BF715492-8F57-461C-8C0A-53ECF4706823}" type="pres">
      <dgm:prSet presAssocID="{44FDD397-F54C-40E6-8069-1356AE717ABF}" presName="text_1" presStyleLbl="node1" presStyleIdx="0" presStyleCnt="3">
        <dgm:presLayoutVars>
          <dgm:bulletEnabled val="1"/>
        </dgm:presLayoutVars>
      </dgm:prSet>
      <dgm:spPr/>
    </dgm:pt>
    <dgm:pt modelId="{6A8C6A23-D6A9-4DC7-96A7-71D950A98390}" type="pres">
      <dgm:prSet presAssocID="{44FDD397-F54C-40E6-8069-1356AE717ABF}" presName="accent_1" presStyleCnt="0"/>
      <dgm:spPr/>
    </dgm:pt>
    <dgm:pt modelId="{29420BEB-B7EE-46B3-A234-DE2AFB6ABE14}" type="pres">
      <dgm:prSet presAssocID="{44FDD397-F54C-40E6-8069-1356AE717ABF}" presName="accentRepeatNode" presStyleLbl="solidFgAcc1" presStyleIdx="0" presStyleCnt="3"/>
      <dgm:spPr/>
    </dgm:pt>
    <dgm:pt modelId="{28338C6F-0F25-443D-9010-E513CC301E1F}" type="pres">
      <dgm:prSet presAssocID="{85544670-CFA9-42E8-B882-755CAA6A4528}" presName="text_2" presStyleLbl="node1" presStyleIdx="1" presStyleCnt="3">
        <dgm:presLayoutVars>
          <dgm:bulletEnabled val="1"/>
        </dgm:presLayoutVars>
      </dgm:prSet>
      <dgm:spPr/>
    </dgm:pt>
    <dgm:pt modelId="{E4760EA8-005F-4EDD-AF6B-B5A2737F6987}" type="pres">
      <dgm:prSet presAssocID="{85544670-CFA9-42E8-B882-755CAA6A4528}" presName="accent_2" presStyleCnt="0"/>
      <dgm:spPr/>
    </dgm:pt>
    <dgm:pt modelId="{938612E9-D946-462C-85D9-7EB726800E2C}" type="pres">
      <dgm:prSet presAssocID="{85544670-CFA9-42E8-B882-755CAA6A4528}" presName="accentRepeatNode" presStyleLbl="solidFgAcc1" presStyleIdx="1" presStyleCnt="3"/>
      <dgm:spPr/>
    </dgm:pt>
    <dgm:pt modelId="{BB6FAC4F-DDB1-4313-9252-35A478E0A8E8}" type="pres">
      <dgm:prSet presAssocID="{68C81F7C-9266-4864-9D4F-8FEEE81BA6F2}" presName="text_3" presStyleLbl="node1" presStyleIdx="2" presStyleCnt="3">
        <dgm:presLayoutVars>
          <dgm:bulletEnabled val="1"/>
        </dgm:presLayoutVars>
      </dgm:prSet>
      <dgm:spPr/>
    </dgm:pt>
    <dgm:pt modelId="{DD0F2FB2-EFDF-4235-8749-B6F0B51D8A21}" type="pres">
      <dgm:prSet presAssocID="{68C81F7C-9266-4864-9D4F-8FEEE81BA6F2}" presName="accent_3" presStyleCnt="0"/>
      <dgm:spPr/>
    </dgm:pt>
    <dgm:pt modelId="{CCED8919-E9CF-4CA8-9D49-CC2B29CEF0B9}" type="pres">
      <dgm:prSet presAssocID="{68C81F7C-9266-4864-9D4F-8FEEE81BA6F2}" presName="accentRepeatNode" presStyleLbl="solidFgAcc1" presStyleIdx="2" presStyleCnt="3"/>
      <dgm:spPr/>
    </dgm:pt>
  </dgm:ptLst>
  <dgm:cxnLst>
    <dgm:cxn modelId="{99C71F3A-7D5D-47BD-9BF2-F6C7F5825865}" type="presOf" srcId="{80D2B51B-FBF1-4AC6-886D-C890ED84127A}" destId="{E9B33329-53D4-440C-B791-D2F749AAEA39}" srcOrd="0" destOrd="0" presId="urn:microsoft.com/office/officeart/2008/layout/VerticalCurvedList"/>
    <dgm:cxn modelId="{FA60757B-454B-40D6-BEDA-EFF812B85F54}" srcId="{80D2B51B-FBF1-4AC6-886D-C890ED84127A}" destId="{68C81F7C-9266-4864-9D4F-8FEEE81BA6F2}" srcOrd="2" destOrd="0" parTransId="{16317A23-9520-4979-8414-07096599B233}" sibTransId="{75E874B0-BEA3-40A2-91FD-178D48636B5A}"/>
    <dgm:cxn modelId="{802CF182-2C50-4C20-A8AA-5255B6219F9D}" srcId="{80D2B51B-FBF1-4AC6-886D-C890ED84127A}" destId="{44FDD397-F54C-40E6-8069-1356AE717ABF}" srcOrd="0" destOrd="0" parTransId="{9AEF4E18-5A66-4A28-9A00-DFA53580FD85}" sibTransId="{3F2493D0-6CFA-43ED-BC20-2BDF8B09B5FE}"/>
    <dgm:cxn modelId="{6B102696-B545-40E1-A88C-98D49574EB2C}" srcId="{80D2B51B-FBF1-4AC6-886D-C890ED84127A}" destId="{85544670-CFA9-42E8-B882-755CAA6A4528}" srcOrd="1" destOrd="0" parTransId="{453D2E27-AD7B-44FD-B79E-7E711285C9B9}" sibTransId="{736D750C-F82F-4305-B49B-CCC5C8F98FE9}"/>
    <dgm:cxn modelId="{392752A1-3141-4F95-A08B-B42347F666BE}" type="presOf" srcId="{68C81F7C-9266-4864-9D4F-8FEEE81BA6F2}" destId="{BB6FAC4F-DDB1-4313-9252-35A478E0A8E8}" srcOrd="0" destOrd="0" presId="urn:microsoft.com/office/officeart/2008/layout/VerticalCurvedList"/>
    <dgm:cxn modelId="{AE6E08A9-6ACF-4352-ACD4-CE3D1096675B}" type="presOf" srcId="{85544670-CFA9-42E8-B882-755CAA6A4528}" destId="{28338C6F-0F25-443D-9010-E513CC301E1F}" srcOrd="0" destOrd="0" presId="urn:microsoft.com/office/officeart/2008/layout/VerticalCurvedList"/>
    <dgm:cxn modelId="{AAF7A6AC-9E94-4C27-B54B-C4BEB1CAAFBE}" type="presOf" srcId="{3F2493D0-6CFA-43ED-BC20-2BDF8B09B5FE}" destId="{5912ECA5-5AC5-41CE-B596-50C21ED8EFCC}" srcOrd="0" destOrd="0" presId="urn:microsoft.com/office/officeart/2008/layout/VerticalCurvedList"/>
    <dgm:cxn modelId="{49D4EEED-12FB-441B-8FCB-90ABE90D4333}" type="presOf" srcId="{44FDD397-F54C-40E6-8069-1356AE717ABF}" destId="{BF715492-8F57-461C-8C0A-53ECF4706823}" srcOrd="0" destOrd="0" presId="urn:microsoft.com/office/officeart/2008/layout/VerticalCurvedList"/>
    <dgm:cxn modelId="{1DCCD549-F2D1-4D7A-8AB4-2159CABD9ED4}" type="presParOf" srcId="{E9B33329-53D4-440C-B791-D2F749AAEA39}" destId="{37E5F68D-E0DA-4D84-96E8-7260AA9B5F5C}" srcOrd="0" destOrd="0" presId="urn:microsoft.com/office/officeart/2008/layout/VerticalCurvedList"/>
    <dgm:cxn modelId="{934637B8-ADA1-45A7-9A48-D54303C19DF7}" type="presParOf" srcId="{37E5F68D-E0DA-4D84-96E8-7260AA9B5F5C}" destId="{B4C08840-390E-46C3-BE09-E49E4F451AC7}" srcOrd="0" destOrd="0" presId="urn:microsoft.com/office/officeart/2008/layout/VerticalCurvedList"/>
    <dgm:cxn modelId="{7665F583-22EB-423B-8A16-BAA0E2BCFE04}" type="presParOf" srcId="{B4C08840-390E-46C3-BE09-E49E4F451AC7}" destId="{5C889837-451A-4E97-98AB-06E54046E7FF}" srcOrd="0" destOrd="0" presId="urn:microsoft.com/office/officeart/2008/layout/VerticalCurvedList"/>
    <dgm:cxn modelId="{56FC8FF4-52C6-4BF0-9DDA-52E30545C1CC}" type="presParOf" srcId="{B4C08840-390E-46C3-BE09-E49E4F451AC7}" destId="{5912ECA5-5AC5-41CE-B596-50C21ED8EFCC}" srcOrd="1" destOrd="0" presId="urn:microsoft.com/office/officeart/2008/layout/VerticalCurvedList"/>
    <dgm:cxn modelId="{0C914725-BA94-4F3E-81A8-0E5BEF46A5C9}" type="presParOf" srcId="{B4C08840-390E-46C3-BE09-E49E4F451AC7}" destId="{66C6F3B6-31C7-4240-BE5E-41A2504747FA}" srcOrd="2" destOrd="0" presId="urn:microsoft.com/office/officeart/2008/layout/VerticalCurvedList"/>
    <dgm:cxn modelId="{42119FD1-8A77-4891-B55F-6F5E7C4DA49A}" type="presParOf" srcId="{B4C08840-390E-46C3-BE09-E49E4F451AC7}" destId="{31ECDA47-903A-42D2-9448-897EBE62597B}" srcOrd="3" destOrd="0" presId="urn:microsoft.com/office/officeart/2008/layout/VerticalCurvedList"/>
    <dgm:cxn modelId="{E0B70687-7FEE-4A29-9369-A34E49B7FF79}" type="presParOf" srcId="{37E5F68D-E0DA-4D84-96E8-7260AA9B5F5C}" destId="{BF715492-8F57-461C-8C0A-53ECF4706823}" srcOrd="1" destOrd="0" presId="urn:microsoft.com/office/officeart/2008/layout/VerticalCurvedList"/>
    <dgm:cxn modelId="{DC633961-175D-4DF9-B873-CEFEC8133F5C}" type="presParOf" srcId="{37E5F68D-E0DA-4D84-96E8-7260AA9B5F5C}" destId="{6A8C6A23-D6A9-4DC7-96A7-71D950A98390}" srcOrd="2" destOrd="0" presId="urn:microsoft.com/office/officeart/2008/layout/VerticalCurvedList"/>
    <dgm:cxn modelId="{310D2515-CCAD-4E70-8DD4-876E1F24836B}" type="presParOf" srcId="{6A8C6A23-D6A9-4DC7-96A7-71D950A98390}" destId="{29420BEB-B7EE-46B3-A234-DE2AFB6ABE14}" srcOrd="0" destOrd="0" presId="urn:microsoft.com/office/officeart/2008/layout/VerticalCurvedList"/>
    <dgm:cxn modelId="{B2FAFBFA-4A86-4557-B241-1A77014DD277}" type="presParOf" srcId="{37E5F68D-E0DA-4D84-96E8-7260AA9B5F5C}" destId="{28338C6F-0F25-443D-9010-E513CC301E1F}" srcOrd="3" destOrd="0" presId="urn:microsoft.com/office/officeart/2008/layout/VerticalCurvedList"/>
    <dgm:cxn modelId="{F0043AD1-D3D8-4B63-89A9-497337BE5012}" type="presParOf" srcId="{37E5F68D-E0DA-4D84-96E8-7260AA9B5F5C}" destId="{E4760EA8-005F-4EDD-AF6B-B5A2737F6987}" srcOrd="4" destOrd="0" presId="urn:microsoft.com/office/officeart/2008/layout/VerticalCurvedList"/>
    <dgm:cxn modelId="{59435C8A-D1F3-4FB7-9AFC-8854BEB815AC}" type="presParOf" srcId="{E4760EA8-005F-4EDD-AF6B-B5A2737F6987}" destId="{938612E9-D946-462C-85D9-7EB726800E2C}" srcOrd="0" destOrd="0" presId="urn:microsoft.com/office/officeart/2008/layout/VerticalCurvedList"/>
    <dgm:cxn modelId="{B7DD3F55-B25F-4AE7-AD62-1DF820C36386}" type="presParOf" srcId="{37E5F68D-E0DA-4D84-96E8-7260AA9B5F5C}" destId="{BB6FAC4F-DDB1-4313-9252-35A478E0A8E8}" srcOrd="5" destOrd="0" presId="urn:microsoft.com/office/officeart/2008/layout/VerticalCurvedList"/>
    <dgm:cxn modelId="{F5BBC34E-916B-4F31-996B-B7B04F22E1F2}" type="presParOf" srcId="{37E5F68D-E0DA-4D84-96E8-7260AA9B5F5C}" destId="{DD0F2FB2-EFDF-4235-8749-B6F0B51D8A21}" srcOrd="6" destOrd="0" presId="urn:microsoft.com/office/officeart/2008/layout/VerticalCurvedList"/>
    <dgm:cxn modelId="{0BCB214A-7A24-49FB-9F93-060EA8A87355}" type="presParOf" srcId="{DD0F2FB2-EFDF-4235-8749-B6F0B51D8A21}" destId="{CCED8919-E9CF-4CA8-9D49-CC2B29CEF0B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857F52-109D-4ECC-8B8B-A5877CD4A69C}"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29AC3052-43F1-4548-9FA5-95654E3CA269}">
      <dgm:prSet phldrT="[Text]" phldr="0"/>
      <dgm:spPr/>
      <dgm:t>
        <a:bodyPr/>
        <a:lstStyle/>
        <a:p>
          <a:r>
            <a:rPr lang="en-US" dirty="0"/>
            <a:t>Who is eligible to receive state grant funds?</a:t>
          </a:r>
        </a:p>
      </dgm:t>
    </dgm:pt>
    <dgm:pt modelId="{030E1EC1-C0F8-4B0D-BBEA-74529DE6FED1}" type="parTrans" cxnId="{5E46CA18-B041-495F-87FE-14112058168D}">
      <dgm:prSet/>
      <dgm:spPr/>
      <dgm:t>
        <a:bodyPr/>
        <a:lstStyle/>
        <a:p>
          <a:endParaRPr lang="en-US"/>
        </a:p>
      </dgm:t>
    </dgm:pt>
    <dgm:pt modelId="{4ADC2614-8BEB-4823-8525-421AF1AABF49}" type="sibTrans" cxnId="{5E46CA18-B041-495F-87FE-14112058168D}">
      <dgm:prSet/>
      <dgm:spPr/>
      <dgm:t>
        <a:bodyPr/>
        <a:lstStyle/>
        <a:p>
          <a:endParaRPr lang="en-US"/>
        </a:p>
      </dgm:t>
    </dgm:pt>
    <dgm:pt modelId="{5AA40947-69AE-41C6-A997-54A6A448FC7F}">
      <dgm:prSet phldrT="[Text]" phldr="0"/>
      <dgm:spPr/>
      <dgm:t>
        <a:bodyPr/>
        <a:lstStyle/>
        <a:p>
          <a:r>
            <a:rPr lang="en-US" b="1" dirty="0"/>
            <a:t>Requirements: </a:t>
          </a:r>
          <a:r>
            <a:rPr lang="en-US" dirty="0"/>
            <a:t>What do I have to do?</a:t>
          </a:r>
        </a:p>
      </dgm:t>
    </dgm:pt>
    <dgm:pt modelId="{DA546892-35A0-435D-AD6E-BC30705E711A}" type="parTrans" cxnId="{462C0C25-7AE9-4479-871C-BBD71A44BCF6}">
      <dgm:prSet/>
      <dgm:spPr/>
      <dgm:t>
        <a:bodyPr/>
        <a:lstStyle/>
        <a:p>
          <a:endParaRPr lang="en-US"/>
        </a:p>
      </dgm:t>
    </dgm:pt>
    <dgm:pt modelId="{B33B2F84-C786-412D-918F-8C9A7FC5348F}" type="sibTrans" cxnId="{462C0C25-7AE9-4479-871C-BBD71A44BCF6}">
      <dgm:prSet/>
      <dgm:spPr/>
      <dgm:t>
        <a:bodyPr/>
        <a:lstStyle/>
        <a:p>
          <a:endParaRPr lang="en-US"/>
        </a:p>
      </dgm:t>
    </dgm:pt>
    <dgm:pt modelId="{9602FE6D-D4C2-4580-83D4-0B517D91B038}">
      <dgm:prSet phldrT="[Text]" phldr="0"/>
      <dgm:spPr/>
      <dgm:t>
        <a:bodyPr/>
        <a:lstStyle/>
        <a:p>
          <a:r>
            <a:rPr lang="en-US" b="1" dirty="0"/>
            <a:t>Eligibility Status: </a:t>
          </a:r>
          <a:r>
            <a:rPr lang="en-US" dirty="0"/>
            <a:t>Am I eligible?</a:t>
          </a:r>
        </a:p>
      </dgm:t>
    </dgm:pt>
    <dgm:pt modelId="{D02A6142-92D2-48E3-A1ED-216FB67C4A8D}" type="parTrans" cxnId="{0F90B9C1-F190-45A2-A134-1CABE8FEAFF6}">
      <dgm:prSet/>
      <dgm:spPr/>
    </dgm:pt>
    <dgm:pt modelId="{5857ED48-82B0-4BBE-B334-7608E9BA0A64}" type="sibTrans" cxnId="{0F90B9C1-F190-45A2-A134-1CABE8FEAFF6}">
      <dgm:prSet/>
      <dgm:spPr/>
    </dgm:pt>
    <dgm:pt modelId="{ED4AC3EB-8D5B-4B81-AF38-BB083105F489}">
      <dgm:prSet phldrT="[Text]" phldr="0"/>
      <dgm:spPr/>
      <dgm:t>
        <a:bodyPr/>
        <a:lstStyle/>
        <a:p>
          <a:r>
            <a:rPr lang="en-US" b="1" dirty="0"/>
            <a:t>Noncompliance Listing:</a:t>
          </a:r>
          <a:r>
            <a:rPr lang="en-US" dirty="0"/>
            <a:t> Why am I ineligible?</a:t>
          </a:r>
        </a:p>
      </dgm:t>
    </dgm:pt>
    <dgm:pt modelId="{A41032CD-9307-49D7-90E7-5B84DF3E8BB1}" type="parTrans" cxnId="{1118B18A-7365-4620-B661-FA6EB8A88488}">
      <dgm:prSet/>
      <dgm:spPr/>
    </dgm:pt>
    <dgm:pt modelId="{256B3E33-3DE4-427E-B5C7-3B35E54633FD}" type="sibTrans" cxnId="{1118B18A-7365-4620-B661-FA6EB8A88488}">
      <dgm:prSet/>
      <dgm:spPr/>
    </dgm:pt>
    <dgm:pt modelId="{840B1C46-8845-4567-897C-55A2451A2C1E}">
      <dgm:prSet phldrT="[Text]" phldr="0"/>
      <dgm:spPr/>
      <dgm:t>
        <a:bodyPr/>
        <a:lstStyle/>
        <a:p>
          <a:r>
            <a:rPr lang="en-US" b="1" dirty="0"/>
            <a:t>Report Submissions: </a:t>
          </a:r>
          <a:r>
            <a:rPr lang="en-US" dirty="0"/>
            <a:t>Is my report submitted? </a:t>
          </a:r>
        </a:p>
      </dgm:t>
    </dgm:pt>
    <dgm:pt modelId="{3DBE2947-91F4-44F8-B10C-741600C72F0D}" type="parTrans" cxnId="{996D2FAE-F599-41E8-89B7-DC248D5BECA5}">
      <dgm:prSet/>
      <dgm:spPr/>
    </dgm:pt>
    <dgm:pt modelId="{9637BA71-08A9-41C2-A51B-BF08E01930C0}" type="sibTrans" cxnId="{996D2FAE-F599-41E8-89B7-DC248D5BECA5}">
      <dgm:prSet/>
      <dgm:spPr/>
    </dgm:pt>
    <dgm:pt modelId="{559D6292-A4F6-40B7-AAAC-D731CB5F9463}" type="pres">
      <dgm:prSet presAssocID="{DF857F52-109D-4ECC-8B8B-A5877CD4A69C}" presName="linear" presStyleCnt="0">
        <dgm:presLayoutVars>
          <dgm:animLvl val="lvl"/>
          <dgm:resizeHandles val="exact"/>
        </dgm:presLayoutVars>
      </dgm:prSet>
      <dgm:spPr/>
    </dgm:pt>
    <dgm:pt modelId="{ACD31BA8-9F86-4034-8CE3-DEE6FA2DE168}" type="pres">
      <dgm:prSet presAssocID="{29AC3052-43F1-4548-9FA5-95654E3CA269}" presName="parentText" presStyleLbl="node1" presStyleIdx="0" presStyleCnt="1">
        <dgm:presLayoutVars>
          <dgm:chMax val="0"/>
          <dgm:bulletEnabled val="1"/>
        </dgm:presLayoutVars>
      </dgm:prSet>
      <dgm:spPr/>
    </dgm:pt>
    <dgm:pt modelId="{30572AF9-CFD4-4002-9525-E9CACE11F5F6}" type="pres">
      <dgm:prSet presAssocID="{29AC3052-43F1-4548-9FA5-95654E3CA269}" presName="childText" presStyleLbl="revTx" presStyleIdx="0" presStyleCnt="1">
        <dgm:presLayoutVars>
          <dgm:bulletEnabled val="1"/>
        </dgm:presLayoutVars>
      </dgm:prSet>
      <dgm:spPr/>
    </dgm:pt>
  </dgm:ptLst>
  <dgm:cxnLst>
    <dgm:cxn modelId="{5E46CA18-B041-495F-87FE-14112058168D}" srcId="{DF857F52-109D-4ECC-8B8B-A5877CD4A69C}" destId="{29AC3052-43F1-4548-9FA5-95654E3CA269}" srcOrd="0" destOrd="0" parTransId="{030E1EC1-C0F8-4B0D-BBEA-74529DE6FED1}" sibTransId="{4ADC2614-8BEB-4823-8525-421AF1AABF49}"/>
    <dgm:cxn modelId="{E8A8D11A-2B16-4CD7-B454-1FE0F6E0825B}" type="presOf" srcId="{DF857F52-109D-4ECC-8B8B-A5877CD4A69C}" destId="{559D6292-A4F6-40B7-AAAC-D731CB5F9463}" srcOrd="0" destOrd="0" presId="urn:microsoft.com/office/officeart/2005/8/layout/vList2"/>
    <dgm:cxn modelId="{54A5C11B-FC89-4A14-9AA0-F693590016EA}" type="presOf" srcId="{ED4AC3EB-8D5B-4B81-AF38-BB083105F489}" destId="{30572AF9-CFD4-4002-9525-E9CACE11F5F6}" srcOrd="0" destOrd="2" presId="urn:microsoft.com/office/officeart/2005/8/layout/vList2"/>
    <dgm:cxn modelId="{E65A5921-7A35-4937-95F9-0AED3455D901}" type="presOf" srcId="{5AA40947-69AE-41C6-A997-54A6A448FC7F}" destId="{30572AF9-CFD4-4002-9525-E9CACE11F5F6}" srcOrd="0" destOrd="0" presId="urn:microsoft.com/office/officeart/2005/8/layout/vList2"/>
    <dgm:cxn modelId="{462C0C25-7AE9-4479-871C-BBD71A44BCF6}" srcId="{29AC3052-43F1-4548-9FA5-95654E3CA269}" destId="{5AA40947-69AE-41C6-A997-54A6A448FC7F}" srcOrd="0" destOrd="0" parTransId="{DA546892-35A0-435D-AD6E-BC30705E711A}" sibTransId="{B33B2F84-C786-412D-918F-8C9A7FC5348F}"/>
    <dgm:cxn modelId="{89FD6A36-D82F-4BA5-8B6D-E8D7C1C4EBB9}" type="presOf" srcId="{29AC3052-43F1-4548-9FA5-95654E3CA269}" destId="{ACD31BA8-9F86-4034-8CE3-DEE6FA2DE168}" srcOrd="0" destOrd="0" presId="urn:microsoft.com/office/officeart/2005/8/layout/vList2"/>
    <dgm:cxn modelId="{1118B18A-7365-4620-B661-FA6EB8A88488}" srcId="{29AC3052-43F1-4548-9FA5-95654E3CA269}" destId="{ED4AC3EB-8D5B-4B81-AF38-BB083105F489}" srcOrd="2" destOrd="0" parTransId="{A41032CD-9307-49D7-90E7-5B84DF3E8BB1}" sibTransId="{256B3E33-3DE4-427E-B5C7-3B35E54633FD}"/>
    <dgm:cxn modelId="{996D2FAE-F599-41E8-89B7-DC248D5BECA5}" srcId="{29AC3052-43F1-4548-9FA5-95654E3CA269}" destId="{840B1C46-8845-4567-897C-55A2451A2C1E}" srcOrd="3" destOrd="0" parTransId="{3DBE2947-91F4-44F8-B10C-741600C72F0D}" sibTransId="{9637BA71-08A9-41C2-A51B-BF08E01930C0}"/>
    <dgm:cxn modelId="{0F90B9C1-F190-45A2-A134-1CABE8FEAFF6}" srcId="{29AC3052-43F1-4548-9FA5-95654E3CA269}" destId="{9602FE6D-D4C2-4580-83D4-0B517D91B038}" srcOrd="1" destOrd="0" parTransId="{D02A6142-92D2-48E3-A1ED-216FB67C4A8D}" sibTransId="{5857ED48-82B0-4BBE-B334-7608E9BA0A64}"/>
    <dgm:cxn modelId="{490579CA-307D-4EEA-A1EF-5BC1EF4E5B94}" type="presOf" srcId="{840B1C46-8845-4567-897C-55A2451A2C1E}" destId="{30572AF9-CFD4-4002-9525-E9CACE11F5F6}" srcOrd="0" destOrd="3" presId="urn:microsoft.com/office/officeart/2005/8/layout/vList2"/>
    <dgm:cxn modelId="{399FBCDF-55F9-4131-AEA7-DE7E57F89228}" type="presOf" srcId="{9602FE6D-D4C2-4580-83D4-0B517D91B038}" destId="{30572AF9-CFD4-4002-9525-E9CACE11F5F6}" srcOrd="0" destOrd="1" presId="urn:microsoft.com/office/officeart/2005/8/layout/vList2"/>
    <dgm:cxn modelId="{ADBD8EC0-B970-4DD7-BAAA-26B93EA2BE9D}" type="presParOf" srcId="{559D6292-A4F6-40B7-AAAC-D731CB5F9463}" destId="{ACD31BA8-9F86-4034-8CE3-DEE6FA2DE168}" srcOrd="0" destOrd="0" presId="urn:microsoft.com/office/officeart/2005/8/layout/vList2"/>
    <dgm:cxn modelId="{DD3D868F-9A23-480A-8D0D-6DFFE264C5ED}" type="presParOf" srcId="{559D6292-A4F6-40B7-AAAC-D731CB5F9463}" destId="{30572AF9-CFD4-4002-9525-E9CACE11F5F6}"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D347F96-B446-4A81-AEAC-4BF8E2F9FB33}" type="doc">
      <dgm:prSet loTypeId="urn:microsoft.com/office/officeart/2005/8/layout/vList2" loCatId="list" qsTypeId="urn:microsoft.com/office/officeart/2005/8/quickstyle/simple1#4" qsCatId="simple" csTypeId="urn:microsoft.com/office/officeart/2005/8/colors/accent1_2#4" csCatId="accent1" phldr="1"/>
      <dgm:spPr/>
      <dgm:t>
        <a:bodyPr/>
        <a:lstStyle/>
        <a:p>
          <a:endParaRPr lang="en-US"/>
        </a:p>
      </dgm:t>
    </dgm:pt>
    <dgm:pt modelId="{34422CF6-E566-4C2A-ADB6-558E071CB8A0}">
      <dgm:prSet phldrT="[Text]" phldr="0"/>
      <dgm:spPr/>
      <dgm:t>
        <a:bodyPr/>
        <a:lstStyle/>
        <a:p>
          <a:r>
            <a:rPr lang="en-US" dirty="0"/>
            <a:t>Trends in compliance reporting and submissions</a:t>
          </a:r>
        </a:p>
      </dgm:t>
    </dgm:pt>
    <dgm:pt modelId="{6CFFE78E-F88D-49C4-AF57-DA1883E1D84E}" type="parTrans" cxnId="{577BF661-DD81-4F80-BE77-658FC3584896}">
      <dgm:prSet/>
      <dgm:spPr/>
      <dgm:t>
        <a:bodyPr/>
        <a:lstStyle/>
        <a:p>
          <a:endParaRPr lang="en-US"/>
        </a:p>
      </dgm:t>
    </dgm:pt>
    <dgm:pt modelId="{0AD38BA5-14E7-43B1-B8CA-2F74F6D97A60}" type="sibTrans" cxnId="{577BF661-DD81-4F80-BE77-658FC3584896}">
      <dgm:prSet/>
      <dgm:spPr/>
      <dgm:t>
        <a:bodyPr/>
        <a:lstStyle/>
        <a:p>
          <a:endParaRPr lang="en-US"/>
        </a:p>
      </dgm:t>
    </dgm:pt>
    <dgm:pt modelId="{90689CFB-EA2E-434C-8505-002F1110ADF6}">
      <dgm:prSet phldrT="[Text]" phldr="0"/>
      <dgm:spPr/>
      <dgm:t>
        <a:bodyPr/>
        <a:lstStyle/>
        <a:p>
          <a:r>
            <a:rPr lang="en-US" dirty="0"/>
            <a:t>Eligibility Map</a:t>
          </a:r>
        </a:p>
      </dgm:t>
    </dgm:pt>
    <dgm:pt modelId="{44E6BAB4-8E26-4CD2-89B2-0D1CA0A7CA93}" type="parTrans" cxnId="{D25955E0-13F7-4FB7-97DA-532AABCE020E}">
      <dgm:prSet/>
      <dgm:spPr/>
      <dgm:t>
        <a:bodyPr/>
        <a:lstStyle/>
        <a:p>
          <a:endParaRPr lang="en-US"/>
        </a:p>
      </dgm:t>
    </dgm:pt>
    <dgm:pt modelId="{1EFBC7F8-03F8-4D2A-A540-0F18601175FC}" type="sibTrans" cxnId="{D25955E0-13F7-4FB7-97DA-532AABCE020E}">
      <dgm:prSet/>
      <dgm:spPr/>
      <dgm:t>
        <a:bodyPr/>
        <a:lstStyle/>
        <a:p>
          <a:endParaRPr lang="en-US"/>
        </a:p>
      </dgm:t>
    </dgm:pt>
    <dgm:pt modelId="{EB68E185-0B55-47DD-95DC-915FAB86240E}">
      <dgm:prSet phldrT="[Text]" phldr="0"/>
      <dgm:spPr/>
      <dgm:t>
        <a:bodyPr/>
        <a:lstStyle/>
        <a:p>
          <a:r>
            <a:rPr lang="en-US" dirty="0"/>
            <a:t>Submission Trends</a:t>
          </a:r>
        </a:p>
      </dgm:t>
    </dgm:pt>
    <dgm:pt modelId="{C4F9BA19-050A-497F-B0A0-7257581E6684}" type="parTrans" cxnId="{7A485F9F-4BA2-40BB-B60B-0ECF12B26C58}">
      <dgm:prSet/>
      <dgm:spPr/>
      <dgm:t>
        <a:bodyPr/>
        <a:lstStyle/>
        <a:p>
          <a:endParaRPr lang="en-US"/>
        </a:p>
      </dgm:t>
    </dgm:pt>
    <dgm:pt modelId="{110983AB-F257-4D06-9F56-2AD38ED1F814}" type="sibTrans" cxnId="{7A485F9F-4BA2-40BB-B60B-0ECF12B26C58}">
      <dgm:prSet/>
      <dgm:spPr/>
      <dgm:t>
        <a:bodyPr/>
        <a:lstStyle/>
        <a:p>
          <a:endParaRPr lang="en-US"/>
        </a:p>
      </dgm:t>
    </dgm:pt>
    <dgm:pt modelId="{992B8004-B3C3-4194-BEE2-94D04F266D45}">
      <dgm:prSet phldrT="[Text]" phldr="0"/>
      <dgm:spPr/>
      <dgm:t>
        <a:bodyPr/>
        <a:lstStyle/>
        <a:p>
          <a:r>
            <a:rPr lang="en-US" dirty="0"/>
            <a:t>Late Submissions</a:t>
          </a:r>
        </a:p>
      </dgm:t>
    </dgm:pt>
    <dgm:pt modelId="{A461F993-B311-4D27-BAA6-C2E8E2885096}" type="parTrans" cxnId="{57AAAFB1-22FD-4E46-BDC4-765A3D7A5705}">
      <dgm:prSet/>
      <dgm:spPr/>
      <dgm:t>
        <a:bodyPr/>
        <a:lstStyle/>
        <a:p>
          <a:endParaRPr lang="en-US"/>
        </a:p>
      </dgm:t>
    </dgm:pt>
    <dgm:pt modelId="{39FCDE6B-FA60-40B1-BC94-12F2F5209C70}" type="sibTrans" cxnId="{57AAAFB1-22FD-4E46-BDC4-765A3D7A5705}">
      <dgm:prSet/>
      <dgm:spPr/>
      <dgm:t>
        <a:bodyPr/>
        <a:lstStyle/>
        <a:p>
          <a:endParaRPr lang="en-US"/>
        </a:p>
      </dgm:t>
    </dgm:pt>
    <dgm:pt modelId="{4704B008-4362-47D7-964A-336AB2658F90}">
      <dgm:prSet phldrT="[Text]" phldr="0"/>
      <dgm:spPr/>
      <dgm:t>
        <a:bodyPr/>
        <a:lstStyle/>
        <a:p>
          <a:r>
            <a:rPr lang="en-US" dirty="0"/>
            <a:t>At Risk Governments</a:t>
          </a:r>
        </a:p>
      </dgm:t>
    </dgm:pt>
    <dgm:pt modelId="{E6954DED-A36E-4AAA-9D71-72E3290E076F}" type="parTrans" cxnId="{9D6687D2-AF88-4AC3-8C2A-2BDC33C2C297}">
      <dgm:prSet/>
      <dgm:spPr/>
      <dgm:t>
        <a:bodyPr/>
        <a:lstStyle/>
        <a:p>
          <a:endParaRPr lang="en-US"/>
        </a:p>
      </dgm:t>
    </dgm:pt>
    <dgm:pt modelId="{A3EC36BB-13A2-4183-803E-6E5997FA2E5C}" type="sibTrans" cxnId="{9D6687D2-AF88-4AC3-8C2A-2BDC33C2C297}">
      <dgm:prSet/>
      <dgm:spPr/>
      <dgm:t>
        <a:bodyPr/>
        <a:lstStyle/>
        <a:p>
          <a:endParaRPr lang="en-US"/>
        </a:p>
      </dgm:t>
    </dgm:pt>
    <dgm:pt modelId="{24C550D1-93AA-4F4D-B674-82A9882EBDC6}" type="pres">
      <dgm:prSet presAssocID="{CD347F96-B446-4A81-AEAC-4BF8E2F9FB33}" presName="linear" presStyleCnt="0">
        <dgm:presLayoutVars>
          <dgm:animLvl val="lvl"/>
          <dgm:resizeHandles val="exact"/>
        </dgm:presLayoutVars>
      </dgm:prSet>
      <dgm:spPr/>
    </dgm:pt>
    <dgm:pt modelId="{7D69876C-7A47-4CB1-A56B-4C02749DB92C}" type="pres">
      <dgm:prSet presAssocID="{34422CF6-E566-4C2A-ADB6-558E071CB8A0}" presName="parentText" presStyleLbl="node1" presStyleIdx="0" presStyleCnt="1">
        <dgm:presLayoutVars>
          <dgm:chMax val="0"/>
          <dgm:bulletEnabled val="1"/>
        </dgm:presLayoutVars>
      </dgm:prSet>
      <dgm:spPr/>
    </dgm:pt>
    <dgm:pt modelId="{8FE516F5-8043-4507-BB68-E2596F6F8B8E}" type="pres">
      <dgm:prSet presAssocID="{34422CF6-E566-4C2A-ADB6-558E071CB8A0}" presName="childText" presStyleLbl="revTx" presStyleIdx="0" presStyleCnt="1">
        <dgm:presLayoutVars>
          <dgm:bulletEnabled val="1"/>
        </dgm:presLayoutVars>
      </dgm:prSet>
      <dgm:spPr/>
    </dgm:pt>
  </dgm:ptLst>
  <dgm:cxnLst>
    <dgm:cxn modelId="{577BF661-DD81-4F80-BE77-658FC3584896}" srcId="{CD347F96-B446-4A81-AEAC-4BF8E2F9FB33}" destId="{34422CF6-E566-4C2A-ADB6-558E071CB8A0}" srcOrd="0" destOrd="0" parTransId="{6CFFE78E-F88D-49C4-AF57-DA1883E1D84E}" sibTransId="{0AD38BA5-14E7-43B1-B8CA-2F74F6D97A60}"/>
    <dgm:cxn modelId="{279EDF95-EE56-481E-954F-C57BA91598FB}" type="presOf" srcId="{34422CF6-E566-4C2A-ADB6-558E071CB8A0}" destId="{7D69876C-7A47-4CB1-A56B-4C02749DB92C}" srcOrd="0" destOrd="0" presId="urn:microsoft.com/office/officeart/2005/8/layout/vList2"/>
    <dgm:cxn modelId="{7A980099-B71D-403C-84D0-C462ECF884C8}" type="presOf" srcId="{90689CFB-EA2E-434C-8505-002F1110ADF6}" destId="{8FE516F5-8043-4507-BB68-E2596F6F8B8E}" srcOrd="0" destOrd="0" presId="urn:microsoft.com/office/officeart/2005/8/layout/vList2"/>
    <dgm:cxn modelId="{7A485F9F-4BA2-40BB-B60B-0ECF12B26C58}" srcId="{34422CF6-E566-4C2A-ADB6-558E071CB8A0}" destId="{EB68E185-0B55-47DD-95DC-915FAB86240E}" srcOrd="1" destOrd="0" parTransId="{C4F9BA19-050A-497F-B0A0-7257581E6684}" sibTransId="{110983AB-F257-4D06-9F56-2AD38ED1F814}"/>
    <dgm:cxn modelId="{9A98C2A3-95C2-4902-B9FB-69509FEBD9B4}" type="presOf" srcId="{CD347F96-B446-4A81-AEAC-4BF8E2F9FB33}" destId="{24C550D1-93AA-4F4D-B674-82A9882EBDC6}" srcOrd="0" destOrd="0" presId="urn:microsoft.com/office/officeart/2005/8/layout/vList2"/>
    <dgm:cxn modelId="{57AAAFB1-22FD-4E46-BDC4-765A3D7A5705}" srcId="{34422CF6-E566-4C2A-ADB6-558E071CB8A0}" destId="{992B8004-B3C3-4194-BEE2-94D04F266D45}" srcOrd="2" destOrd="0" parTransId="{A461F993-B311-4D27-BAA6-C2E8E2885096}" sibTransId="{39FCDE6B-FA60-40B1-BC94-12F2F5209C70}"/>
    <dgm:cxn modelId="{1248BEB6-4D50-477B-9156-AC944135921A}" type="presOf" srcId="{992B8004-B3C3-4194-BEE2-94D04F266D45}" destId="{8FE516F5-8043-4507-BB68-E2596F6F8B8E}" srcOrd="0" destOrd="2" presId="urn:microsoft.com/office/officeart/2005/8/layout/vList2"/>
    <dgm:cxn modelId="{B35F50BE-DCC8-471E-80D3-62032C4BD765}" type="presOf" srcId="{4704B008-4362-47D7-964A-336AB2658F90}" destId="{8FE516F5-8043-4507-BB68-E2596F6F8B8E}" srcOrd="0" destOrd="3" presId="urn:microsoft.com/office/officeart/2005/8/layout/vList2"/>
    <dgm:cxn modelId="{8BC5E0CB-CEF8-4DCD-9D7E-9DB49E54E092}" type="presOf" srcId="{EB68E185-0B55-47DD-95DC-915FAB86240E}" destId="{8FE516F5-8043-4507-BB68-E2596F6F8B8E}" srcOrd="0" destOrd="1" presId="urn:microsoft.com/office/officeart/2005/8/layout/vList2"/>
    <dgm:cxn modelId="{9D6687D2-AF88-4AC3-8C2A-2BDC33C2C297}" srcId="{34422CF6-E566-4C2A-ADB6-558E071CB8A0}" destId="{4704B008-4362-47D7-964A-336AB2658F90}" srcOrd="3" destOrd="0" parTransId="{E6954DED-A36E-4AAA-9D71-72E3290E076F}" sibTransId="{A3EC36BB-13A2-4183-803E-6E5997FA2E5C}"/>
    <dgm:cxn modelId="{D25955E0-13F7-4FB7-97DA-532AABCE020E}" srcId="{34422CF6-E566-4C2A-ADB6-558E071CB8A0}" destId="{90689CFB-EA2E-434C-8505-002F1110ADF6}" srcOrd="0" destOrd="0" parTransId="{44E6BAB4-8E26-4CD2-89B2-0D1CA0A7CA93}" sibTransId="{1EFBC7F8-03F8-4D2A-A540-0F18601175FC}"/>
    <dgm:cxn modelId="{00A77396-6946-49F2-B763-D62617395AF9}" type="presParOf" srcId="{24C550D1-93AA-4F4D-B674-82A9882EBDC6}" destId="{7D69876C-7A47-4CB1-A56B-4C02749DB92C}" srcOrd="0" destOrd="0" presId="urn:microsoft.com/office/officeart/2005/8/layout/vList2"/>
    <dgm:cxn modelId="{475506C9-CAAA-40BD-9E6C-59E8BFA55163}" type="presParOf" srcId="{24C550D1-93AA-4F4D-B674-82A9882EBDC6}" destId="{8FE516F5-8043-4507-BB68-E2596F6F8B8E}"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44D04C-82B8-4A1D-824C-C44085098EF7}">
      <dsp:nvSpPr>
        <dsp:cNvPr id="0" name=""/>
        <dsp:cNvSpPr/>
      </dsp:nvSpPr>
      <dsp:spPr>
        <a:xfrm>
          <a:off x="0" y="230111"/>
          <a:ext cx="10515600" cy="797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If you change your fiscal year end:</a:t>
          </a:r>
        </a:p>
      </dsp:txBody>
      <dsp:txXfrm>
        <a:off x="38952" y="269063"/>
        <a:ext cx="10437696" cy="720036"/>
      </dsp:txXfrm>
    </dsp:sp>
    <dsp:sp modelId="{471EB017-FBBE-44F9-B46A-758EC4BDD86A}">
      <dsp:nvSpPr>
        <dsp:cNvPr id="0" name=""/>
        <dsp:cNvSpPr/>
      </dsp:nvSpPr>
      <dsp:spPr>
        <a:xfrm>
          <a:off x="0" y="1028051"/>
          <a:ext cx="10515600" cy="898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Notify DOAA (and DCA) in writing of changes in fiscal year ends</a:t>
          </a:r>
        </a:p>
        <a:p>
          <a:pPr marL="228600" lvl="1" indent="-228600" algn="l" defTabSz="1066800">
            <a:lnSpc>
              <a:spcPct val="90000"/>
            </a:lnSpc>
            <a:spcBef>
              <a:spcPct val="0"/>
            </a:spcBef>
            <a:spcAft>
              <a:spcPct val="20000"/>
            </a:spcAft>
            <a:buChar char="•"/>
          </a:pPr>
          <a:r>
            <a:rPr lang="en-US" sz="2400" kern="1200" dirty="0"/>
            <a:t>Compliance status based on recorded fiscal year end</a:t>
          </a:r>
        </a:p>
      </dsp:txBody>
      <dsp:txXfrm>
        <a:off x="0" y="1028051"/>
        <a:ext cx="10515600" cy="898380"/>
      </dsp:txXfrm>
    </dsp:sp>
    <dsp:sp modelId="{29AF508C-2835-4BAA-8540-FA8BC0782DEE}">
      <dsp:nvSpPr>
        <dsp:cNvPr id="0" name=""/>
        <dsp:cNvSpPr/>
      </dsp:nvSpPr>
      <dsp:spPr>
        <a:xfrm>
          <a:off x="0" y="1926431"/>
          <a:ext cx="10515600" cy="7979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Reports covering more than 12 months not accepted</a:t>
          </a:r>
        </a:p>
      </dsp:txBody>
      <dsp:txXfrm>
        <a:off x="38952" y="1965383"/>
        <a:ext cx="10437696" cy="720036"/>
      </dsp:txXfrm>
    </dsp:sp>
    <dsp:sp modelId="{2BE35BFC-95B8-4C1D-8D0F-A8E3EEB10809}">
      <dsp:nvSpPr>
        <dsp:cNvPr id="0" name=""/>
        <dsp:cNvSpPr/>
      </dsp:nvSpPr>
      <dsp:spPr>
        <a:xfrm>
          <a:off x="0" y="2724371"/>
          <a:ext cx="10515600" cy="8983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39370" rIns="220472" bIns="39370" numCol="1" spcCol="1270" anchor="t" anchorCtr="0">
          <a:noAutofit/>
        </a:bodyPr>
        <a:lstStyle/>
        <a:p>
          <a:pPr marL="228600" lvl="1" indent="-228600" algn="l" defTabSz="1066800">
            <a:lnSpc>
              <a:spcPct val="90000"/>
            </a:lnSpc>
            <a:spcBef>
              <a:spcPct val="0"/>
            </a:spcBef>
            <a:spcAft>
              <a:spcPct val="20000"/>
            </a:spcAft>
            <a:buChar char="•"/>
          </a:pPr>
          <a:r>
            <a:rPr lang="en-US" sz="2400" kern="1200" dirty="0"/>
            <a:t>Remember reports covering more than 12 months cannot be accepted</a:t>
          </a:r>
        </a:p>
        <a:p>
          <a:pPr marL="228600" lvl="1" indent="-228600" algn="l" defTabSz="1066800">
            <a:lnSpc>
              <a:spcPct val="90000"/>
            </a:lnSpc>
            <a:spcBef>
              <a:spcPct val="0"/>
            </a:spcBef>
            <a:spcAft>
              <a:spcPct val="20000"/>
            </a:spcAft>
            <a:buChar char="•"/>
          </a:pPr>
          <a:r>
            <a:rPr lang="en-US" sz="2400" kern="1200" dirty="0"/>
            <a:t>Two reports will be required in the year of change</a:t>
          </a:r>
        </a:p>
      </dsp:txBody>
      <dsp:txXfrm>
        <a:off x="0" y="2724371"/>
        <a:ext cx="10515600" cy="8983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12ECA5-5AC5-41CE-B596-50C21ED8EFCC}">
      <dsp:nvSpPr>
        <dsp:cNvPr id="0" name=""/>
        <dsp:cNvSpPr/>
      </dsp:nvSpPr>
      <dsp:spPr>
        <a:xfrm>
          <a:off x="-3861104" y="-592937"/>
          <a:ext cx="4601789" cy="4601789"/>
        </a:xfrm>
        <a:prstGeom prst="blockArc">
          <a:avLst>
            <a:gd name="adj1" fmla="val 18900000"/>
            <a:gd name="adj2" fmla="val 2700000"/>
            <a:gd name="adj3" fmla="val 469"/>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715492-8F57-461C-8C0A-53ECF4706823}">
      <dsp:nvSpPr>
        <dsp:cNvPr id="0" name=""/>
        <dsp:cNvSpPr/>
      </dsp:nvSpPr>
      <dsp:spPr>
        <a:xfrm>
          <a:off x="476317" y="341591"/>
          <a:ext cx="8589249" cy="6831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277"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Must be submitted in writing </a:t>
          </a:r>
        </a:p>
      </dsp:txBody>
      <dsp:txXfrm>
        <a:off x="476317" y="341591"/>
        <a:ext cx="8589249" cy="683183"/>
      </dsp:txXfrm>
    </dsp:sp>
    <dsp:sp modelId="{29420BEB-B7EE-46B3-A234-DE2AFB6ABE14}">
      <dsp:nvSpPr>
        <dsp:cNvPr id="0" name=""/>
        <dsp:cNvSpPr/>
      </dsp:nvSpPr>
      <dsp:spPr>
        <a:xfrm>
          <a:off x="49328" y="256193"/>
          <a:ext cx="853978" cy="85397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338C6F-0F25-443D-9010-E513CC301E1F}">
      <dsp:nvSpPr>
        <dsp:cNvPr id="0" name=""/>
        <dsp:cNvSpPr/>
      </dsp:nvSpPr>
      <dsp:spPr>
        <a:xfrm>
          <a:off x="724654" y="1366365"/>
          <a:ext cx="8340912" cy="6831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277"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Must come directly from local government officials</a:t>
          </a:r>
        </a:p>
      </dsp:txBody>
      <dsp:txXfrm>
        <a:off x="724654" y="1366365"/>
        <a:ext cx="8340912" cy="683183"/>
      </dsp:txXfrm>
    </dsp:sp>
    <dsp:sp modelId="{938612E9-D946-462C-85D9-7EB726800E2C}">
      <dsp:nvSpPr>
        <dsp:cNvPr id="0" name=""/>
        <dsp:cNvSpPr/>
      </dsp:nvSpPr>
      <dsp:spPr>
        <a:xfrm>
          <a:off x="297665" y="1280968"/>
          <a:ext cx="853978" cy="85397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B6FAC4F-DDB1-4313-9252-35A478E0A8E8}">
      <dsp:nvSpPr>
        <dsp:cNvPr id="0" name=""/>
        <dsp:cNvSpPr/>
      </dsp:nvSpPr>
      <dsp:spPr>
        <a:xfrm>
          <a:off x="476317" y="2391140"/>
          <a:ext cx="8589249" cy="68318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2277" tIns="68580" rIns="68580" bIns="68580" numCol="1" spcCol="1270" anchor="ctr" anchorCtr="0">
          <a:noAutofit/>
        </a:bodyPr>
        <a:lstStyle/>
        <a:p>
          <a:pPr marL="0" lvl="0" indent="0" algn="l" defTabSz="1200150">
            <a:lnSpc>
              <a:spcPct val="90000"/>
            </a:lnSpc>
            <a:spcBef>
              <a:spcPct val="0"/>
            </a:spcBef>
            <a:spcAft>
              <a:spcPct val="35000"/>
            </a:spcAft>
            <a:buNone/>
          </a:pPr>
          <a:r>
            <a:rPr lang="en-US" sz="2700" kern="1200" dirty="0"/>
            <a:t>Must include a specific reason for the delay</a:t>
          </a:r>
        </a:p>
      </dsp:txBody>
      <dsp:txXfrm>
        <a:off x="476317" y="2391140"/>
        <a:ext cx="8589249" cy="683183"/>
      </dsp:txXfrm>
    </dsp:sp>
    <dsp:sp modelId="{CCED8919-E9CF-4CA8-9D49-CC2B29CEF0B9}">
      <dsp:nvSpPr>
        <dsp:cNvPr id="0" name=""/>
        <dsp:cNvSpPr/>
      </dsp:nvSpPr>
      <dsp:spPr>
        <a:xfrm>
          <a:off x="49328" y="2305742"/>
          <a:ext cx="853978" cy="853978"/>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D31BA8-9F86-4034-8CE3-DEE6FA2DE168}">
      <dsp:nvSpPr>
        <dsp:cNvPr id="0" name=""/>
        <dsp:cNvSpPr/>
      </dsp:nvSpPr>
      <dsp:spPr>
        <a:xfrm>
          <a:off x="0" y="210581"/>
          <a:ext cx="10515600" cy="10553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dirty="0"/>
            <a:t>Who is eligible to receive state grant funds?</a:t>
          </a:r>
        </a:p>
      </dsp:txBody>
      <dsp:txXfrm>
        <a:off x="51517" y="262098"/>
        <a:ext cx="10412566" cy="952306"/>
      </dsp:txXfrm>
    </dsp:sp>
    <dsp:sp modelId="{30572AF9-CFD4-4002-9525-E9CACE11F5F6}">
      <dsp:nvSpPr>
        <dsp:cNvPr id="0" name=""/>
        <dsp:cNvSpPr/>
      </dsp:nvSpPr>
      <dsp:spPr>
        <a:xfrm>
          <a:off x="0" y="1265921"/>
          <a:ext cx="10515600" cy="2376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b="1" kern="1200" dirty="0"/>
            <a:t>Requirements: </a:t>
          </a:r>
          <a:r>
            <a:rPr lang="en-US" sz="3200" kern="1200" dirty="0"/>
            <a:t>What do I have to do?</a:t>
          </a:r>
        </a:p>
        <a:p>
          <a:pPr marL="285750" lvl="1" indent="-285750" algn="l" defTabSz="1422400">
            <a:lnSpc>
              <a:spcPct val="90000"/>
            </a:lnSpc>
            <a:spcBef>
              <a:spcPct val="0"/>
            </a:spcBef>
            <a:spcAft>
              <a:spcPct val="20000"/>
            </a:spcAft>
            <a:buChar char="•"/>
          </a:pPr>
          <a:r>
            <a:rPr lang="en-US" sz="3200" b="1" kern="1200" dirty="0"/>
            <a:t>Eligibility Status: </a:t>
          </a:r>
          <a:r>
            <a:rPr lang="en-US" sz="3200" kern="1200" dirty="0"/>
            <a:t>Am I eligible?</a:t>
          </a:r>
        </a:p>
        <a:p>
          <a:pPr marL="285750" lvl="1" indent="-285750" algn="l" defTabSz="1422400">
            <a:lnSpc>
              <a:spcPct val="90000"/>
            </a:lnSpc>
            <a:spcBef>
              <a:spcPct val="0"/>
            </a:spcBef>
            <a:spcAft>
              <a:spcPct val="20000"/>
            </a:spcAft>
            <a:buChar char="•"/>
          </a:pPr>
          <a:r>
            <a:rPr lang="en-US" sz="3200" b="1" kern="1200" dirty="0"/>
            <a:t>Noncompliance Listing:</a:t>
          </a:r>
          <a:r>
            <a:rPr lang="en-US" sz="3200" kern="1200" dirty="0"/>
            <a:t> Why am I ineligible?</a:t>
          </a:r>
        </a:p>
        <a:p>
          <a:pPr marL="285750" lvl="1" indent="-285750" algn="l" defTabSz="1422400">
            <a:lnSpc>
              <a:spcPct val="90000"/>
            </a:lnSpc>
            <a:spcBef>
              <a:spcPct val="0"/>
            </a:spcBef>
            <a:spcAft>
              <a:spcPct val="20000"/>
            </a:spcAft>
            <a:buChar char="•"/>
          </a:pPr>
          <a:r>
            <a:rPr lang="en-US" sz="3200" b="1" kern="1200" dirty="0"/>
            <a:t>Report Submissions: </a:t>
          </a:r>
          <a:r>
            <a:rPr lang="en-US" sz="3200" kern="1200" dirty="0"/>
            <a:t>Is my report submitted? </a:t>
          </a:r>
        </a:p>
      </dsp:txBody>
      <dsp:txXfrm>
        <a:off x="0" y="1265921"/>
        <a:ext cx="10515600" cy="23763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9876C-7A47-4CB1-A56B-4C02749DB92C}">
      <dsp:nvSpPr>
        <dsp:cNvPr id="0" name=""/>
        <dsp:cNvSpPr/>
      </dsp:nvSpPr>
      <dsp:spPr>
        <a:xfrm>
          <a:off x="0" y="358834"/>
          <a:ext cx="10515600" cy="9523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Trends in compliance reporting and submissions</a:t>
          </a:r>
        </a:p>
      </dsp:txBody>
      <dsp:txXfrm>
        <a:off x="46491" y="405325"/>
        <a:ext cx="10422618" cy="859398"/>
      </dsp:txXfrm>
    </dsp:sp>
    <dsp:sp modelId="{8FE516F5-8043-4507-BB68-E2596F6F8B8E}">
      <dsp:nvSpPr>
        <dsp:cNvPr id="0" name=""/>
        <dsp:cNvSpPr/>
      </dsp:nvSpPr>
      <dsp:spPr>
        <a:xfrm>
          <a:off x="0" y="1311214"/>
          <a:ext cx="10515600" cy="21828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46990" rIns="263144" bIns="46990" numCol="1" spcCol="1270" anchor="t" anchorCtr="0">
          <a:noAutofit/>
        </a:bodyPr>
        <a:lstStyle/>
        <a:p>
          <a:pPr marL="285750" lvl="1" indent="-285750" algn="l" defTabSz="1289050">
            <a:lnSpc>
              <a:spcPct val="90000"/>
            </a:lnSpc>
            <a:spcBef>
              <a:spcPct val="0"/>
            </a:spcBef>
            <a:spcAft>
              <a:spcPct val="20000"/>
            </a:spcAft>
            <a:buChar char="•"/>
          </a:pPr>
          <a:r>
            <a:rPr lang="en-US" sz="2900" kern="1200" dirty="0"/>
            <a:t>Eligibility Map</a:t>
          </a:r>
        </a:p>
        <a:p>
          <a:pPr marL="285750" lvl="1" indent="-285750" algn="l" defTabSz="1289050">
            <a:lnSpc>
              <a:spcPct val="90000"/>
            </a:lnSpc>
            <a:spcBef>
              <a:spcPct val="0"/>
            </a:spcBef>
            <a:spcAft>
              <a:spcPct val="20000"/>
            </a:spcAft>
            <a:buChar char="•"/>
          </a:pPr>
          <a:r>
            <a:rPr lang="en-US" sz="2900" kern="1200" dirty="0"/>
            <a:t>Submission Trends</a:t>
          </a:r>
        </a:p>
        <a:p>
          <a:pPr marL="285750" lvl="1" indent="-285750" algn="l" defTabSz="1289050">
            <a:lnSpc>
              <a:spcPct val="90000"/>
            </a:lnSpc>
            <a:spcBef>
              <a:spcPct val="0"/>
            </a:spcBef>
            <a:spcAft>
              <a:spcPct val="20000"/>
            </a:spcAft>
            <a:buChar char="•"/>
          </a:pPr>
          <a:r>
            <a:rPr lang="en-US" sz="2900" kern="1200" dirty="0"/>
            <a:t>Late Submissions</a:t>
          </a:r>
        </a:p>
        <a:p>
          <a:pPr marL="285750" lvl="1" indent="-285750" algn="l" defTabSz="1289050">
            <a:lnSpc>
              <a:spcPct val="90000"/>
            </a:lnSpc>
            <a:spcBef>
              <a:spcPct val="0"/>
            </a:spcBef>
            <a:spcAft>
              <a:spcPct val="20000"/>
            </a:spcAft>
            <a:buChar char="•"/>
          </a:pPr>
          <a:r>
            <a:rPr lang="en-US" sz="2900" kern="1200" dirty="0"/>
            <a:t>At Risk Governments</a:t>
          </a:r>
        </a:p>
      </dsp:txBody>
      <dsp:txXfrm>
        <a:off x="0" y="1311214"/>
        <a:ext cx="10515600" cy="218281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FB7B24B4-5C18-41FC-B5FF-DE7E3C1B6E0A}" type="datetimeFigureOut">
              <a:rPr lang="en-US" smtClean="0"/>
              <a:t>9/23/2026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D9F737A6-346F-4010-AC30-2A98C1699716}" type="slidenum">
              <a:rPr lang="en-US" smtClean="0"/>
              <a:t>‹#›</a:t>
            </a:fld>
            <a:endParaRPr lang="en-US"/>
          </a:p>
        </p:txBody>
      </p:sp>
    </p:spTree>
    <p:extLst>
      <p:ext uri="{BB962C8B-B14F-4D97-AF65-F5344CB8AC3E}">
        <p14:creationId xmlns:p14="http://schemas.microsoft.com/office/powerpoint/2010/main" val="831464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udits2.ga.gov/resources/orgs/local-government/?rpage=submission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mailto:locgov@audits.ga.gov"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gcc02.safelinks.protection.outlook.com/?url=https%3A%2F%2Fus.list-manage.com%2F2QRqLXxpVY0%3Fe%3D463a63cc5f%26c2id%3D51547a71c21f1423b4f07106a5246acb&amp;data=05%7C02%7CNeubertj%40audits.ga.gov%7C82b7d7d07dbd47db4b5408decc7cf56f%7C3ba88d1570d44b838474db703319c2a0%7C0%7C0%7C639173034264215723%7CUnknown%7CTWFpbGZsb3d8eyJFbXB0eU1hcGkiOnRydWUsIlYiOiIwLjAuMDAwMCIsIlAiOiJXaW4zMiIsIkFOIjoiTWFpbCIsIldUIjoyfQ%3D%3D%7C0%7C%7C%7C&amp;sdata=wBQEuCU0HrVJpmcFnKAQBiHeHqnUVp76Mpw7ne8Hsz4%3D&amp;reserved=0"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Segoe UI" panose="020B0502040204020203" pitchFamily="34" charset="0"/>
                <a:cs typeface="Segoe UI" panose="020B0502040204020203" pitchFamily="34" charset="0"/>
              </a:rPr>
              <a:t>The provisions of O.C.G.A. 36-81-7 require all local governments to have annual audits for each fiscal year. </a:t>
            </a:r>
          </a:p>
          <a:p>
            <a:r>
              <a:rPr lang="en-US" sz="1200" dirty="0">
                <a:latin typeface="Segoe UI" panose="020B0502040204020203" pitchFamily="34" charset="0"/>
                <a:cs typeface="Segoe UI" panose="020B0502040204020203" pitchFamily="34" charset="0"/>
              </a:rPr>
              <a:t>Financial affairs and transactions of all funds and activities including component units are included whether audits or agreed-upon procedures (AUPs).</a:t>
            </a:r>
          </a:p>
          <a:p>
            <a:r>
              <a:rPr lang="en-US" sz="1200" dirty="0">
                <a:latin typeface="Segoe UI" panose="020B0502040204020203" pitchFamily="34" charset="0"/>
                <a:cs typeface="Segoe UI" panose="020B0502040204020203" pitchFamily="34" charset="0"/>
              </a:rPr>
              <a:t>AUPs – important to remember the threshold of $550,000 includes expenditures of the W&amp;S system and SPLOST, TSPLOST and other grant expenditures or projects</a:t>
            </a:r>
          </a:p>
          <a:p>
            <a:r>
              <a:rPr lang="en-US" sz="1200" dirty="0">
                <a:latin typeface="Segoe UI" panose="020B0502040204020203" pitchFamily="34" charset="0"/>
                <a:cs typeface="Segoe UI" panose="020B0502040204020203" pitchFamily="34" charset="0"/>
              </a:rPr>
              <a:t>SPLOST = Special Purpose Local Option Sales Taxes and Transportation SPLOST = TSPLOST</a:t>
            </a:r>
          </a:p>
          <a:p>
            <a:r>
              <a:rPr lang="en-US" sz="1200" dirty="0">
                <a:latin typeface="Segoe UI" panose="020B0502040204020203" pitchFamily="34" charset="0"/>
                <a:cs typeface="Segoe UI" panose="020B0502040204020203" pitchFamily="34" charset="0"/>
              </a:rPr>
              <a:t>Annual Comprehensive Financial Report (ACFR) is not required just if annual audited financial statements or if applicable annual agreed-upon procedures report.</a:t>
            </a:r>
          </a:p>
          <a:p>
            <a:r>
              <a:rPr lang="en-US" sz="1200" dirty="0">
                <a:latin typeface="Segoe UI" panose="020B0502040204020203" pitchFamily="34" charset="0"/>
                <a:cs typeface="Segoe UI" panose="020B0502040204020203" pitchFamily="34" charset="0"/>
              </a:rPr>
              <a:t>DOAA should be notified in writing of changes in fiscal year ends. Please note that audit reports or agreed-upon procedures reports covering more than 12 months cannot be accepted. Two reports will be required in the year of change.</a:t>
            </a:r>
          </a:p>
          <a:p>
            <a:endParaRPr lang="en-US" dirty="0">
              <a:latin typeface="Segoe UI" panose="020B0502040204020203" pitchFamily="34" charset="0"/>
              <a:cs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D9F737A6-346F-4010-AC30-2A98C1699716}" type="slidenum">
              <a:rPr lang="en-US" smtClean="0"/>
              <a:t>5</a:t>
            </a:fld>
            <a:endParaRPr lang="en-US"/>
          </a:p>
        </p:txBody>
      </p:sp>
    </p:spTree>
    <p:extLst>
      <p:ext uri="{BB962C8B-B14F-4D97-AF65-F5344CB8AC3E}">
        <p14:creationId xmlns:p14="http://schemas.microsoft.com/office/powerpoint/2010/main" val="2617210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737A6-346F-4010-AC30-2A98C1699716}" type="slidenum">
              <a:rPr lang="en-US" smtClean="0"/>
              <a:t>6</a:t>
            </a:fld>
            <a:endParaRPr lang="en-US"/>
          </a:p>
        </p:txBody>
      </p:sp>
    </p:spTree>
    <p:extLst>
      <p:ext uri="{BB962C8B-B14F-4D97-AF65-F5344CB8AC3E}">
        <p14:creationId xmlns:p14="http://schemas.microsoft.com/office/powerpoint/2010/main" val="3307433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Segoe UI" panose="020B0502040204020203" pitchFamily="34" charset="0"/>
                <a:cs typeface="Segoe UI" panose="020B0502040204020203" pitchFamily="34" charset="0"/>
              </a:rPr>
              <a:t>All documents submitted for a fiscal year should be uploaded using DOAA’s Nonprofit and Local Government Audit Report Collection System. </a:t>
            </a:r>
          </a:p>
          <a:p>
            <a:pPr marL="171450" indent="-171450">
              <a:buFontTx/>
              <a:buChar char="-"/>
            </a:pPr>
            <a:r>
              <a:rPr lang="en-US" sz="1200" dirty="0">
                <a:latin typeface="Segoe UI" panose="020B0502040204020203" pitchFamily="34" charset="0"/>
                <a:cs typeface="Segoe UI" panose="020B0502040204020203" pitchFamily="34" charset="0"/>
              </a:rPr>
              <a:t>Upload all documents associated with the fiscal year </a:t>
            </a:r>
          </a:p>
          <a:p>
            <a:pPr marL="171450" indent="-171450">
              <a:buFontTx/>
              <a:buChar char="-"/>
            </a:pPr>
            <a:r>
              <a:rPr lang="en-US" sz="1200" dirty="0">
                <a:latin typeface="Segoe UI" panose="020B0502040204020203" pitchFamily="34" charset="0"/>
                <a:cs typeface="Segoe UI" panose="020B0502040204020203" pitchFamily="34" charset="0"/>
              </a:rPr>
              <a:t>Please also upload the transmittal document with current email addresses for contacts</a:t>
            </a:r>
          </a:p>
          <a:p>
            <a:pPr marL="171450" indent="-171450">
              <a:buFontTx/>
              <a:buChar char="-"/>
            </a:pPr>
            <a:r>
              <a:rPr lang="en-US" sz="1200" dirty="0">
                <a:latin typeface="Segoe UI" panose="020B0502040204020203" pitchFamily="34" charset="0"/>
                <a:cs typeface="Segoe UI" panose="020B0502040204020203" pitchFamily="34" charset="0"/>
              </a:rPr>
              <a:t>We use the information on the transmittal document to notify you of the desk review results. It’s important that we have current contact information for both the audit firm and the local government</a:t>
            </a:r>
          </a:p>
          <a:p>
            <a:pPr marL="0" indent="0">
              <a:buFontTx/>
              <a:buNone/>
            </a:pPr>
            <a:r>
              <a:rPr lang="en-US" sz="1200" dirty="0">
                <a:latin typeface="Segoe UI" panose="020B0502040204020203" pitchFamily="34" charset="0"/>
                <a:cs typeface="Segoe UI" panose="020B0502040204020203" pitchFamily="34" charset="0"/>
              </a:rPr>
              <a:t>Upload instructions are located on DOAA’s website on the local government resource page. </a:t>
            </a:r>
            <a:r>
              <a:rPr lang="en-US" sz="1200" dirty="0">
                <a:latin typeface="Segoe UI" panose="020B0502040204020203" pitchFamily="34" charset="0"/>
                <a:cs typeface="Segoe UI" panose="020B0502040204020203" pitchFamily="34" charset="0"/>
                <a:hlinkClick r:id="rId3"/>
              </a:rPr>
              <a:t>Local Government - DOAA (ga.gov)</a:t>
            </a:r>
            <a:endParaRPr lang="en-US" sz="1200" dirty="0">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a:solidFill>
                  <a:srgbClr val="0070C0"/>
                </a:solidFill>
                <a:latin typeface="Segoe UI" panose="020B0502040204020203" pitchFamily="34" charset="0"/>
                <a:cs typeface="Segoe UI" panose="020B0502040204020203" pitchFamily="34" charset="0"/>
              </a:rPr>
              <a:t>https://www.audits2.ga.gov/resources/orgs/local-government/?rpage=submissions</a:t>
            </a:r>
          </a:p>
          <a:p>
            <a:pPr marL="0" indent="0">
              <a:buFontTx/>
              <a:buNone/>
            </a:pPr>
            <a:endParaRPr lang="en-US" dirty="0"/>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7</a:t>
            </a:fld>
            <a:endParaRPr lang="en-US"/>
          </a:p>
        </p:txBody>
      </p:sp>
    </p:spTree>
    <p:extLst>
      <p:ext uri="{BB962C8B-B14F-4D97-AF65-F5344CB8AC3E}">
        <p14:creationId xmlns:p14="http://schemas.microsoft.com/office/powerpoint/2010/main" val="3255003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Segoe UI" panose="020B0502040204020203" pitchFamily="34" charset="0"/>
                <a:cs typeface="Segoe UI" panose="020B0502040204020203" pitchFamily="34" charset="0"/>
              </a:rPr>
              <a:t>Deadlines for submission of annual audit or agreed-upon procedures report to DOAA – within 180 days after close of fiscal year (approximately 6 months) </a:t>
            </a:r>
          </a:p>
          <a:p>
            <a:r>
              <a:rPr lang="en-US" sz="1200" dirty="0">
                <a:latin typeface="Segoe UI" panose="020B0502040204020203" pitchFamily="34" charset="0"/>
                <a:cs typeface="Segoe UI" panose="020B0502040204020203" pitchFamily="34" charset="0"/>
              </a:rPr>
              <a:t>Due dates are rounded to month end – for fiscal year end date June 30 reports are due by December 31 and December 31 are due by June 30</a:t>
            </a:r>
          </a:p>
          <a:p>
            <a:r>
              <a:rPr lang="en-US" sz="1200" dirty="0">
                <a:latin typeface="Segoe UI" panose="020B0502040204020203" pitchFamily="34" charset="0"/>
                <a:cs typeface="Segoe UI" panose="020B0502040204020203" pitchFamily="34" charset="0"/>
              </a:rPr>
              <a:t>The report will be considered late if past the due date. (For, example, reports for fiscal year ended December 31, 2025, the due date was June 30, 2026.)</a:t>
            </a:r>
          </a:p>
          <a:p>
            <a:r>
              <a:rPr lang="en-US" sz="1200" dirty="0">
                <a:latin typeface="Segoe UI" panose="020B0502040204020203" pitchFamily="34" charset="0"/>
                <a:cs typeface="Segoe UI" panose="020B0502040204020203" pitchFamily="34" charset="0"/>
              </a:rPr>
              <a:t>Local governments may choose any fiscal year end date based on their needs.</a:t>
            </a:r>
          </a:p>
          <a:p>
            <a:r>
              <a:rPr lang="en-US" sz="1200" dirty="0">
                <a:latin typeface="Segoe UI" panose="020B0502040204020203" pitchFamily="34" charset="0"/>
                <a:cs typeface="Segoe UI" panose="020B0502040204020203" pitchFamily="34" charset="0"/>
              </a:rPr>
              <a:t>Most are split between December 31 or June 30 fiscal year end dates.</a:t>
            </a:r>
          </a:p>
          <a:p>
            <a:r>
              <a:rPr lang="en-US" sz="1200" dirty="0">
                <a:latin typeface="Segoe UI" panose="020B0502040204020203" pitchFamily="34" charset="0"/>
                <a:cs typeface="Segoe UI" panose="020B0502040204020203" pitchFamily="34" charset="0"/>
              </a:rPr>
              <a:t>All 12 months of the year are covered therefore deadlines are continuous throughout the year.</a:t>
            </a:r>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8</a:t>
            </a:fld>
            <a:endParaRPr lang="en-US"/>
          </a:p>
        </p:txBody>
      </p:sp>
    </p:spTree>
    <p:extLst>
      <p:ext uri="{BB962C8B-B14F-4D97-AF65-F5344CB8AC3E}">
        <p14:creationId xmlns:p14="http://schemas.microsoft.com/office/powerpoint/2010/main" val="1529064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Compliance status is based on the fiscal year end recorded with the Department of Audits and Accounts (DOAA) and Department of Community Affairs (DCA).</a:t>
            </a:r>
          </a:p>
          <a:p>
            <a:r>
              <a:rPr lang="en-US" dirty="0">
                <a:latin typeface="Segoe UI" panose="020B0502040204020203" pitchFamily="34" charset="0"/>
                <a:cs typeface="Segoe UI" panose="020B0502040204020203" pitchFamily="34" charset="0"/>
              </a:rPr>
              <a:t>Please note financial reports covering more than 12 months cannot be accepted.</a:t>
            </a:r>
          </a:p>
          <a:p>
            <a:r>
              <a:rPr lang="en-US" dirty="0">
                <a:latin typeface="Segoe UI" panose="020B0502040204020203" pitchFamily="34" charset="0"/>
                <a:cs typeface="Segoe UI" panose="020B0502040204020203" pitchFamily="34" charset="0"/>
              </a:rPr>
              <a:t>For example:</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A local government changes from a fiscal year end of June 30 to September 30 in May of 2026.</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The local government is required to submit financial reports (audits or agreed-upon procedures (AUP) and Report of Local Government Finances (RLGF)) that cover the period of July 1, 2025 – June 30, 2026. The submission due date is December 31, 2026.</a:t>
            </a:r>
          </a:p>
          <a:p>
            <a:pPr marL="171450" indent="-171450">
              <a:buFont typeface="Arial" panose="020B0604020202020204" pitchFamily="34" charset="0"/>
              <a:buChar char="•"/>
            </a:pPr>
            <a:r>
              <a:rPr lang="en-US" dirty="0">
                <a:latin typeface="Segoe UI" panose="020B0502040204020203" pitchFamily="34" charset="0"/>
                <a:cs typeface="Segoe UI" panose="020B0502040204020203" pitchFamily="34" charset="0"/>
              </a:rPr>
              <a:t>Then the local government is required to submit reports covering the three-month period of July 1, 2026 – September 30, 2026. The submission due date is March 31, 2027.</a:t>
            </a:r>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9</a:t>
            </a:fld>
            <a:endParaRPr lang="en-US"/>
          </a:p>
        </p:txBody>
      </p:sp>
    </p:spTree>
    <p:extLst>
      <p:ext uri="{BB962C8B-B14F-4D97-AF65-F5344CB8AC3E}">
        <p14:creationId xmlns:p14="http://schemas.microsoft.com/office/powerpoint/2010/main" val="38809919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Segoe UI" panose="020B0502040204020203" pitchFamily="34" charset="0"/>
                <a:ea typeface="+mn-ea"/>
                <a:cs typeface="Segoe UI" panose="020B0502040204020203" pitchFamily="34" charset="0"/>
              </a:rPr>
              <a:t>Local governments may request an extension to submit their annual audit reports. For clarity, “local governments” refers to </a:t>
            </a:r>
            <a:r>
              <a:rPr lang="en-US" sz="1200" b="1" kern="1200" dirty="0">
                <a:solidFill>
                  <a:schemeClr val="tx1"/>
                </a:solidFill>
                <a:effectLst/>
                <a:latin typeface="Segoe UI" panose="020B0502040204020203" pitchFamily="34" charset="0"/>
                <a:ea typeface="+mn-ea"/>
                <a:cs typeface="Segoe UI" panose="020B0502040204020203" pitchFamily="34" charset="0"/>
              </a:rPr>
              <a:t>authorized local government officials</a:t>
            </a:r>
            <a:r>
              <a:rPr lang="en-US" sz="1200" kern="1200" dirty="0">
                <a:solidFill>
                  <a:schemeClr val="tx1"/>
                </a:solidFill>
                <a:effectLst/>
                <a:latin typeface="Segoe UI" panose="020B0502040204020203" pitchFamily="34" charset="0"/>
                <a:ea typeface="+mn-ea"/>
                <a:cs typeface="Segoe UI" panose="020B0502040204020203" pitchFamily="34" charset="0"/>
              </a:rPr>
              <a:t>, such as the</a:t>
            </a:r>
          </a:p>
          <a:p>
            <a:br>
              <a:rPr lang="en-US" sz="1200" kern="1200" dirty="0">
                <a:solidFill>
                  <a:schemeClr val="tx1"/>
                </a:solidFill>
                <a:effectLst/>
                <a:latin typeface="Segoe UI" panose="020B0502040204020203" pitchFamily="34" charset="0"/>
                <a:ea typeface="+mn-ea"/>
                <a:cs typeface="Segoe UI" panose="020B0502040204020203" pitchFamily="34" charset="0"/>
              </a:rPr>
            </a:br>
            <a:endParaRPr lang="en-US" dirty="0">
              <a:effectLst/>
              <a:latin typeface="Segoe UI" panose="020B0502040204020203" pitchFamily="34" charset="0"/>
              <a:cs typeface="Segoe UI" panose="020B0502040204020203" pitchFamily="34" charset="0"/>
            </a:endParaRPr>
          </a:p>
          <a:p>
            <a:r>
              <a:rPr lang="en-US" sz="1200" b="1" kern="1200" dirty="0">
                <a:solidFill>
                  <a:schemeClr val="tx1"/>
                </a:solidFill>
                <a:effectLst/>
                <a:latin typeface="Segoe UI" panose="020B0502040204020203" pitchFamily="34" charset="0"/>
                <a:ea typeface="+mn-ea"/>
                <a:cs typeface="Segoe UI" panose="020B0502040204020203" pitchFamily="34" charset="0"/>
              </a:rPr>
              <a:t>city or county clerk, manager/administrator, finance director, etc. </a:t>
            </a:r>
            <a:r>
              <a:rPr lang="en-US" sz="1200" kern="1200" dirty="0">
                <a:solidFill>
                  <a:schemeClr val="tx1"/>
                </a:solidFill>
                <a:effectLst/>
                <a:latin typeface="Segoe UI" panose="020B0502040204020203" pitchFamily="34" charset="0"/>
                <a:ea typeface="+mn-ea"/>
                <a:cs typeface="Segoe UI" panose="020B0502040204020203" pitchFamily="34" charset="0"/>
              </a:rPr>
              <a:t>Extension requests must come directly from these officials.</a:t>
            </a:r>
          </a:p>
          <a:p>
            <a:r>
              <a:rPr lang="en-US" sz="1200" kern="1200" dirty="0">
                <a:solidFill>
                  <a:schemeClr val="tx1"/>
                </a:solidFill>
                <a:effectLst/>
                <a:latin typeface="Segoe UI" panose="020B0502040204020203" pitchFamily="34" charset="0"/>
                <a:ea typeface="+mn-ea"/>
                <a:cs typeface="Segoe UI" panose="020B0502040204020203" pitchFamily="34" charset="0"/>
              </a:rPr>
              <a:t> </a:t>
            </a:r>
          </a:p>
          <a:p>
            <a:r>
              <a:rPr lang="en-US" sz="1200" kern="1200" dirty="0">
                <a:solidFill>
                  <a:schemeClr val="tx1"/>
                </a:solidFill>
                <a:effectLst/>
                <a:latin typeface="Segoe UI" panose="020B0502040204020203" pitchFamily="34" charset="0"/>
                <a:ea typeface="+mn-ea"/>
                <a:cs typeface="Segoe UI" panose="020B0502040204020203" pitchFamily="34" charset="0"/>
              </a:rPr>
              <a:t>Eligibility for extensions is based on a review of the number of consecutive extensions granted to the local government in the prior two fiscal years.</a:t>
            </a:r>
          </a:p>
          <a:p>
            <a:r>
              <a:rPr lang="en-US" sz="1200" kern="1200" dirty="0">
                <a:solidFill>
                  <a:schemeClr val="tx1"/>
                </a:solidFill>
                <a:effectLst/>
                <a:latin typeface="Segoe UI" panose="020B0502040204020203" pitchFamily="34" charset="0"/>
                <a:ea typeface="+mn-ea"/>
                <a:cs typeface="Segoe UI" panose="020B0502040204020203" pitchFamily="34" charset="0"/>
              </a:rPr>
              <a:t> </a:t>
            </a:r>
          </a:p>
          <a:p>
            <a:r>
              <a:rPr lang="en-US" sz="1200" kern="1200" dirty="0">
                <a:solidFill>
                  <a:schemeClr val="tx1"/>
                </a:solidFill>
                <a:effectLst/>
                <a:latin typeface="Segoe UI" panose="020B0502040204020203" pitchFamily="34" charset="0"/>
                <a:ea typeface="+mn-ea"/>
                <a:cs typeface="Segoe UI" panose="020B0502040204020203" pitchFamily="34" charset="0"/>
              </a:rPr>
              <a:t>The Department of Audits and Accounts (DOAA) is authorized to grant </a:t>
            </a:r>
            <a:r>
              <a:rPr lang="en-US" sz="1200" b="1" kern="1200" dirty="0">
                <a:solidFill>
                  <a:schemeClr val="tx1"/>
                </a:solidFill>
                <a:effectLst/>
                <a:latin typeface="Segoe UI" panose="020B0502040204020203" pitchFamily="34" charset="0"/>
                <a:ea typeface="+mn-ea"/>
                <a:cs typeface="Segoe UI" panose="020B0502040204020203" pitchFamily="34" charset="0"/>
              </a:rPr>
              <a:t>a one-time extension of up to 180 days </a:t>
            </a:r>
            <a:r>
              <a:rPr lang="en-US" sz="1200" kern="1200" dirty="0">
                <a:solidFill>
                  <a:schemeClr val="tx1"/>
                </a:solidFill>
                <a:effectLst/>
                <a:latin typeface="Segoe UI" panose="020B0502040204020203" pitchFamily="34" charset="0"/>
                <a:ea typeface="+mn-ea"/>
                <a:cs typeface="Segoe UI" panose="020B0502040204020203" pitchFamily="34" charset="0"/>
              </a:rPr>
              <a:t>beyond the original due date for eligible governments. However, </a:t>
            </a:r>
            <a:r>
              <a:rPr lang="en-US" sz="1200" b="1" kern="1200" dirty="0">
                <a:solidFill>
                  <a:schemeClr val="tx1"/>
                </a:solidFill>
                <a:effectLst/>
                <a:latin typeface="Segoe UI" panose="020B0502040204020203" pitchFamily="34" charset="0"/>
                <a:ea typeface="+mn-ea"/>
                <a:cs typeface="Segoe UI" panose="020B0502040204020203" pitchFamily="34" charset="0"/>
              </a:rPr>
              <a:t>DOAA’s authority to grant extensions is limited to no more than two consecutive fiscal years</a:t>
            </a:r>
            <a:r>
              <a:rPr lang="en-US" sz="1200" kern="1200" dirty="0">
                <a:solidFill>
                  <a:schemeClr val="tx1"/>
                </a:solidFill>
                <a:effectLst/>
                <a:latin typeface="Segoe UI" panose="020B0502040204020203" pitchFamily="34" charset="0"/>
                <a:ea typeface="+mn-ea"/>
                <a:cs typeface="Segoe UI" panose="020B0502040204020203" pitchFamily="34" charset="0"/>
              </a:rPr>
              <a:t>.</a:t>
            </a:r>
          </a:p>
          <a:p>
            <a:r>
              <a:rPr lang="en-US" sz="1200" kern="1200" dirty="0">
                <a:solidFill>
                  <a:schemeClr val="tx1"/>
                </a:solidFill>
                <a:effectLst/>
                <a:latin typeface="Segoe UI" panose="020B0502040204020203" pitchFamily="34" charset="0"/>
                <a:ea typeface="+mn-ea"/>
                <a:cs typeface="Segoe UI" panose="020B0502040204020203" pitchFamily="34" charset="0"/>
              </a:rPr>
              <a:t> </a:t>
            </a:r>
          </a:p>
          <a:p>
            <a:r>
              <a:rPr lang="en-US" sz="1200" b="1" kern="1200" dirty="0">
                <a:solidFill>
                  <a:schemeClr val="tx1"/>
                </a:solidFill>
                <a:effectLst/>
                <a:latin typeface="Segoe UI" panose="020B0502040204020203" pitchFamily="34" charset="0"/>
                <a:ea typeface="+mn-ea"/>
                <a:cs typeface="Segoe UI" panose="020B0502040204020203" pitchFamily="34" charset="0"/>
              </a:rPr>
              <a:t>All extension requests must be submitted in writing and must include a specific reason for the delay.</a:t>
            </a:r>
          </a:p>
          <a:p>
            <a:r>
              <a:rPr lang="en-US" sz="1200" b="1" kern="1200" dirty="0">
                <a:solidFill>
                  <a:schemeClr val="tx1"/>
                </a:solidFill>
                <a:effectLst/>
                <a:latin typeface="Segoe UI" panose="020B0502040204020203" pitchFamily="34" charset="0"/>
                <a:ea typeface="+mn-ea"/>
                <a:cs typeface="Segoe UI" panose="020B0502040204020203" pitchFamily="34" charset="0"/>
              </a:rPr>
              <a:t> </a:t>
            </a:r>
            <a:endParaRPr lang="en-US" sz="1200" kern="1200" dirty="0">
              <a:solidFill>
                <a:schemeClr val="tx1"/>
              </a:solidFill>
              <a:effectLst/>
              <a:latin typeface="Segoe UI" panose="020B0502040204020203" pitchFamily="34" charset="0"/>
              <a:ea typeface="+mn-ea"/>
              <a:cs typeface="Segoe UI" panose="020B0502040204020203" pitchFamily="34" charset="0"/>
            </a:endParaRPr>
          </a:p>
          <a:p>
            <a:r>
              <a:rPr lang="en-US" sz="1200" kern="1200" dirty="0">
                <a:solidFill>
                  <a:schemeClr val="tx1"/>
                </a:solidFill>
                <a:effectLst/>
                <a:latin typeface="Segoe UI" panose="020B0502040204020203" pitchFamily="34" charset="0"/>
                <a:ea typeface="+mn-ea"/>
                <a:cs typeface="Segoe UI" panose="020B0502040204020203" pitchFamily="34" charset="0"/>
              </a:rPr>
              <a:t>Extension Requests should be submitted electronically by the appropriate government official to </a:t>
            </a:r>
            <a:r>
              <a:rPr lang="en-US" sz="1200" kern="1200" dirty="0">
                <a:solidFill>
                  <a:schemeClr val="tx1"/>
                </a:solidFill>
                <a:effectLst/>
                <a:latin typeface="Segoe UI" panose="020B0502040204020203" pitchFamily="34" charset="0"/>
                <a:ea typeface="+mn-ea"/>
                <a:cs typeface="Segoe UI" panose="020B0502040204020203" pitchFamily="34" charset="0"/>
                <a:hlinkClick r:id="rId3"/>
              </a:rPr>
              <a:t>locgov@audits</a:t>
            </a:r>
            <a:r>
              <a:rPr lang="en-US" sz="1200" u="none" strike="noStrike" kern="1200" dirty="0">
                <a:solidFill>
                  <a:schemeClr val="tx1"/>
                </a:solidFill>
                <a:effectLst/>
                <a:latin typeface="Segoe UI" panose="020B0502040204020203" pitchFamily="34" charset="0"/>
                <a:ea typeface="+mn-ea"/>
                <a:cs typeface="Segoe UI" panose="020B0502040204020203" pitchFamily="34" charset="0"/>
                <a:hlinkClick r:id="rId3"/>
              </a:rPr>
              <a:t>.g</a:t>
            </a:r>
            <a:r>
              <a:rPr lang="en-US" sz="1200" kern="1200" dirty="0">
                <a:solidFill>
                  <a:schemeClr val="tx1"/>
                </a:solidFill>
                <a:effectLst/>
                <a:latin typeface="Segoe UI" panose="020B0502040204020203" pitchFamily="34" charset="0"/>
                <a:ea typeface="+mn-ea"/>
                <a:cs typeface="Segoe UI" panose="020B0502040204020203" pitchFamily="34" charset="0"/>
                <a:hlinkClick r:id="rId3"/>
              </a:rPr>
              <a:t>a</a:t>
            </a:r>
            <a:r>
              <a:rPr lang="en-US" sz="1200" u="none" strike="noStrike" kern="1200" dirty="0">
                <a:solidFill>
                  <a:schemeClr val="tx1"/>
                </a:solidFill>
                <a:effectLst/>
                <a:latin typeface="Segoe UI" panose="020B0502040204020203" pitchFamily="34" charset="0"/>
                <a:ea typeface="+mn-ea"/>
                <a:cs typeface="Segoe UI" panose="020B0502040204020203" pitchFamily="34" charset="0"/>
                <a:hlinkClick r:id="rId3"/>
              </a:rPr>
              <a:t>.g</a:t>
            </a:r>
            <a:r>
              <a:rPr lang="en-US" sz="1200" kern="1200" dirty="0">
                <a:solidFill>
                  <a:schemeClr val="tx1"/>
                </a:solidFill>
                <a:effectLst/>
                <a:latin typeface="Segoe UI" panose="020B0502040204020203" pitchFamily="34" charset="0"/>
                <a:ea typeface="+mn-ea"/>
                <a:cs typeface="Segoe UI" panose="020B0502040204020203" pitchFamily="34" charset="0"/>
                <a:hlinkClick r:id="rId3"/>
              </a:rPr>
              <a:t>ov</a:t>
            </a:r>
            <a:r>
              <a:rPr lang="en-US" sz="1200" kern="1200" dirty="0">
                <a:solidFill>
                  <a:schemeClr val="tx1"/>
                </a:solidFill>
                <a:effectLst/>
                <a:latin typeface="Segoe UI" panose="020B0502040204020203" pitchFamily="34" charset="0"/>
                <a:ea typeface="+mn-ea"/>
                <a:cs typeface="Segoe UI" panose="020B0502040204020203" pitchFamily="34" charset="0"/>
              </a:rPr>
              <a:t>.</a:t>
            </a:r>
          </a:p>
          <a:p>
            <a:r>
              <a:rPr lang="en-US" sz="1200" kern="1200" dirty="0">
                <a:solidFill>
                  <a:schemeClr val="tx1"/>
                </a:solidFill>
                <a:effectLst/>
                <a:latin typeface="Segoe UI" panose="020B0502040204020203" pitchFamily="34" charset="0"/>
                <a:ea typeface="+mn-ea"/>
                <a:cs typeface="Segoe UI" panose="020B0502040204020203" pitchFamily="34" charset="0"/>
              </a:rPr>
              <a:t> </a:t>
            </a:r>
          </a:p>
          <a:p>
            <a:r>
              <a:rPr lang="en-US" sz="1200" kern="1200" dirty="0">
                <a:solidFill>
                  <a:schemeClr val="tx1"/>
                </a:solidFill>
                <a:effectLst/>
                <a:latin typeface="Segoe UI" panose="020B0502040204020203" pitchFamily="34" charset="0"/>
                <a:ea typeface="+mn-ea"/>
                <a:cs typeface="Segoe UI" panose="020B0502040204020203" pitchFamily="34" charset="0"/>
              </a:rPr>
              <a:t>Please note that DOAA does not send any extension information to any other agency. If an extension is needed by another agency, it is the local government’s responsibility to contact them.</a:t>
            </a:r>
          </a:p>
          <a:p>
            <a:r>
              <a:rPr lang="en-US" sz="1200" kern="1200" dirty="0">
                <a:solidFill>
                  <a:schemeClr val="tx1"/>
                </a:solidFill>
                <a:effectLst/>
                <a:latin typeface="Segoe UI" panose="020B0502040204020203" pitchFamily="34" charset="0"/>
                <a:ea typeface="+mn-ea"/>
                <a:cs typeface="Segoe UI" panose="020B0502040204020203" pitchFamily="34" charset="0"/>
              </a:rPr>
              <a:t> </a:t>
            </a:r>
          </a:p>
          <a:p>
            <a:r>
              <a:rPr lang="en-US" sz="1200" kern="1200" dirty="0">
                <a:solidFill>
                  <a:schemeClr val="tx1"/>
                </a:solidFill>
                <a:effectLst/>
                <a:latin typeface="Segoe UI" panose="020B0502040204020203" pitchFamily="34" charset="0"/>
                <a:ea typeface="+mn-ea"/>
                <a:cs typeface="Segoe UI" panose="020B0502040204020203" pitchFamily="34" charset="0"/>
              </a:rPr>
              <a:t>If you are unsure of your eligibility status, please refer to the </a:t>
            </a:r>
            <a:r>
              <a:rPr lang="en-US" sz="1200" kern="1200" dirty="0">
                <a:solidFill>
                  <a:schemeClr val="tx1"/>
                </a:solidFill>
                <a:effectLst/>
                <a:latin typeface="Segoe UI" panose="020B0502040204020203" pitchFamily="34" charset="0"/>
                <a:ea typeface="+mn-ea"/>
                <a:cs typeface="Segoe UI" panose="020B0502040204020203" pitchFamily="34" charset="0"/>
                <a:hlinkClick r:id="rId4"/>
              </a:rPr>
              <a:t>Local Government Compliance</a:t>
            </a:r>
            <a:r>
              <a:rPr lang="en-US" sz="1200" kern="1200" dirty="0">
                <a:solidFill>
                  <a:schemeClr val="tx1"/>
                </a:solidFill>
                <a:effectLst/>
                <a:latin typeface="Segoe UI" panose="020B0502040204020203" pitchFamily="34" charset="0"/>
                <a:ea typeface="+mn-ea"/>
                <a:cs typeface="Segoe UI" panose="020B0502040204020203" pitchFamily="34" charset="0"/>
              </a:rPr>
              <a:t> </a:t>
            </a:r>
            <a:r>
              <a:rPr lang="en-US" sz="1200" kern="1200" dirty="0">
                <a:solidFill>
                  <a:schemeClr val="tx1"/>
                </a:solidFill>
                <a:effectLst/>
                <a:latin typeface="Segoe UI" panose="020B0502040204020203" pitchFamily="34" charset="0"/>
                <a:ea typeface="+mn-ea"/>
                <a:cs typeface="Segoe UI" panose="020B0502040204020203" pitchFamily="34" charset="0"/>
                <a:hlinkClick r:id="rId4"/>
              </a:rPr>
              <a:t>Dashboard - DOAA</a:t>
            </a:r>
            <a:r>
              <a:rPr lang="en-US" sz="1200" kern="1200" dirty="0">
                <a:solidFill>
                  <a:schemeClr val="tx1"/>
                </a:solidFill>
                <a:effectLst/>
                <a:latin typeface="Segoe UI" panose="020B0502040204020203" pitchFamily="34" charset="0"/>
                <a:ea typeface="+mn-ea"/>
                <a:cs typeface="Segoe UI" panose="020B0502040204020203" pitchFamily="34" charset="0"/>
              </a:rPr>
              <a:t>.</a:t>
            </a:r>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11</a:t>
            </a:fld>
            <a:endParaRPr lang="en-US"/>
          </a:p>
        </p:txBody>
      </p:sp>
    </p:spTree>
    <p:extLst>
      <p:ext uri="{BB962C8B-B14F-4D97-AF65-F5344CB8AC3E}">
        <p14:creationId xmlns:p14="http://schemas.microsoft.com/office/powerpoint/2010/main" val="4264936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F737A6-346F-4010-AC30-2A98C1699716}" type="slidenum">
              <a:rPr lang="en-US" smtClean="0"/>
              <a:t>13</a:t>
            </a:fld>
            <a:endParaRPr lang="en-US"/>
          </a:p>
        </p:txBody>
      </p:sp>
    </p:spTree>
    <p:extLst>
      <p:ext uri="{BB962C8B-B14F-4D97-AF65-F5344CB8AC3E}">
        <p14:creationId xmlns:p14="http://schemas.microsoft.com/office/powerpoint/2010/main" val="343311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There are three types of modified opinions – disclaimer, qualified and adverse.</a:t>
            </a:r>
          </a:p>
          <a:p>
            <a:r>
              <a:rPr lang="en-US" dirty="0">
                <a:latin typeface="Segoe UI" panose="020B0502040204020203" pitchFamily="34" charset="0"/>
                <a:cs typeface="Segoe UI" panose="020B0502040204020203" pitchFamily="34" charset="0"/>
              </a:rPr>
              <a:t>A qualified opinion could be issued when there is insufficient audit evidence if the auditor believes misstatements are not pervasive to the financial statements (v. pervasive issues for a disclaimer).</a:t>
            </a:r>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14</a:t>
            </a:fld>
            <a:endParaRPr lang="en-US"/>
          </a:p>
        </p:txBody>
      </p:sp>
    </p:spTree>
    <p:extLst>
      <p:ext uri="{BB962C8B-B14F-4D97-AF65-F5344CB8AC3E}">
        <p14:creationId xmlns:p14="http://schemas.microsoft.com/office/powerpoint/2010/main" val="18892098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year items or citations required correction in future reports</a:t>
            </a:r>
          </a:p>
          <a:p>
            <a:pPr marL="457200" indent="-457200">
              <a:buFont typeface="Arial" panose="020B0604020202020204" pitchFamily="34" charset="0"/>
              <a:buChar char="•"/>
            </a:pPr>
            <a:r>
              <a:rPr lang="en-US" dirty="0"/>
              <a:t>Items differ from GAAP presentation or note disclosure </a:t>
            </a:r>
          </a:p>
          <a:p>
            <a:pPr marL="457200" indent="-457200">
              <a:buFont typeface="Arial" panose="020B0604020202020204" pitchFamily="34" charset="0"/>
              <a:buChar char="•"/>
            </a:pPr>
            <a:r>
              <a:rPr lang="en-US" dirty="0"/>
              <a:t>One-year waiver granted for corrections </a:t>
            </a:r>
          </a:p>
          <a:p>
            <a:pPr marL="457200" indent="-457200">
              <a:buFont typeface="Arial" panose="020B0604020202020204" pitchFamily="34" charset="0"/>
              <a:buChar char="•"/>
            </a:pPr>
            <a:r>
              <a:rPr lang="en-US" dirty="0"/>
              <a:t>DOAA accepted the report in the prior year</a:t>
            </a:r>
          </a:p>
          <a:p>
            <a:pPr marL="457200" indent="-457200">
              <a:buFont typeface="Arial" panose="020B0604020202020204" pitchFamily="34" charset="0"/>
              <a:buChar char="•"/>
            </a:pPr>
            <a:r>
              <a:rPr lang="en-US" dirty="0"/>
              <a:t>When the item is not corrected in next period and citation is repeated, item requires correction before report for the current period is accepted</a:t>
            </a:r>
          </a:p>
          <a:p>
            <a:pPr marL="457200" indent="-457200">
              <a:buFont typeface="Arial" panose="020B0604020202020204" pitchFamily="34" charset="0"/>
              <a:buChar char="•"/>
            </a:pPr>
            <a:r>
              <a:rPr lang="en-US" dirty="0"/>
              <a:t>Correction involves reissuing the financial statements. Auditor has responsibilities when financial statements are reissued.</a:t>
            </a:r>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15</a:t>
            </a:fld>
            <a:endParaRPr lang="en-US"/>
          </a:p>
        </p:txBody>
      </p:sp>
    </p:spTree>
    <p:extLst>
      <p:ext uri="{BB962C8B-B14F-4D97-AF65-F5344CB8AC3E}">
        <p14:creationId xmlns:p14="http://schemas.microsoft.com/office/powerpoint/2010/main" val="2748408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in the dashboard is refreshed daily.</a:t>
            </a:r>
          </a:p>
          <a:p>
            <a:r>
              <a:rPr lang="en-US" dirty="0"/>
              <a:t>The refresh date and time are displayed in the bottom left corner of the page.</a:t>
            </a:r>
          </a:p>
          <a:p>
            <a:r>
              <a:rPr lang="en-US" dirty="0"/>
              <a:t>Data may be downloaded from the dashboard using the link to Data Export Form. (Noncompliance Listing, data on eligibility and report submission status)</a:t>
            </a:r>
          </a:p>
          <a:p>
            <a:r>
              <a:rPr lang="en-US" dirty="0"/>
              <a:t>Dashboard identifies the compliance requirements, current eligibility status information, listing of noncompliant local governments, and the status of report submissions for the current reporting year and the preceding six years. </a:t>
            </a:r>
          </a:p>
          <a:p>
            <a:r>
              <a:rPr lang="en-US" dirty="0"/>
              <a:t>The dashboard also provides an eligibility map and presents trends in report submissions and a listing of At-Risk Local Governments.</a:t>
            </a:r>
          </a:p>
          <a:p>
            <a:r>
              <a:rPr lang="en-US" dirty="0"/>
              <a:t>Eligibility Status page identifies local governments’ eligibility for state grant funds as well as fiscal year end. </a:t>
            </a:r>
          </a:p>
          <a:p>
            <a:r>
              <a:rPr lang="en-US" dirty="0"/>
              <a:t>Indicating which local governments are eligible and which are ineligible due to noncompliance with reporting requirements. </a:t>
            </a:r>
          </a:p>
          <a:p>
            <a:r>
              <a:rPr lang="en-US" dirty="0"/>
              <a:t>No state agency shall make or transmit any state grant funds to a local government that has not provided all the audits required by law within the preceding five years.</a:t>
            </a:r>
          </a:p>
          <a:p>
            <a:r>
              <a:rPr lang="en-US" dirty="0"/>
              <a:t>Reports are due within 180 days of each local government’s fiscal year or statutory due date.</a:t>
            </a:r>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17</a:t>
            </a:fld>
            <a:endParaRPr lang="en-US"/>
          </a:p>
        </p:txBody>
      </p:sp>
    </p:spTree>
    <p:extLst>
      <p:ext uri="{BB962C8B-B14F-4D97-AF65-F5344CB8AC3E}">
        <p14:creationId xmlns:p14="http://schemas.microsoft.com/office/powerpoint/2010/main" val="2431993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Annual audit is required to be conducted with Generally Accepted Government Auditing Standards.</a:t>
            </a:r>
          </a:p>
          <a:p>
            <a:r>
              <a:rPr lang="en-US" dirty="0">
                <a:latin typeface="Segoe UI" panose="020B0502040204020203" pitchFamily="34" charset="0"/>
                <a:cs typeface="Segoe UI" panose="020B0502040204020203" pitchFamily="34" charset="0"/>
              </a:rPr>
              <a:t>No state agency shall make or transmit any state grant funds to a local government that has not provided all the audits required by law within the preceding five years.</a:t>
            </a:r>
          </a:p>
          <a:p>
            <a:r>
              <a:rPr lang="en-US" dirty="0">
                <a:latin typeface="Segoe UI" panose="020B0502040204020203" pitchFamily="34" charset="0"/>
                <a:cs typeface="Segoe UI" panose="020B0502040204020203" pitchFamily="34" charset="0"/>
              </a:rPr>
              <a:t>Local governments are ineligible to receive state grant funds when noncompliant in one or more of the preceding five reporting years.</a:t>
            </a:r>
          </a:p>
          <a:p>
            <a:r>
              <a:rPr lang="en-US" dirty="0">
                <a:latin typeface="Segoe UI" panose="020B0502040204020203" pitchFamily="34" charset="0"/>
                <a:cs typeface="Segoe UI" panose="020B0502040204020203" pitchFamily="34" charset="0"/>
              </a:rPr>
              <a:t>Noncompliance listing details instances of noncompliance and their respective years of occurrence.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Segoe UI" panose="020B0502040204020203" pitchFamily="34" charset="0"/>
                <a:cs typeface="Segoe UI" panose="020B0502040204020203" pitchFamily="34" charset="0"/>
              </a:rPr>
              <a:t>Local governments are Eligible to receive state grant funds when they have complied with all applicable audit report requirements. </a:t>
            </a:r>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19</a:t>
            </a:fld>
            <a:endParaRPr lang="en-US"/>
          </a:p>
        </p:txBody>
      </p:sp>
    </p:spTree>
    <p:extLst>
      <p:ext uri="{BB962C8B-B14F-4D97-AF65-F5344CB8AC3E}">
        <p14:creationId xmlns:p14="http://schemas.microsoft.com/office/powerpoint/2010/main" val="3906453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Segoe UI" panose="020B0502040204020203" pitchFamily="34" charset="0"/>
                <a:cs typeface="Segoe UI" panose="020B0502040204020203" pitchFamily="34" charset="0"/>
              </a:rPr>
              <a:t>Local governments that have failed to submit a report to the State Auditor for 2 (or more) of the last 5 years are considered “At-Risk” of having records difficult to audit.</a:t>
            </a:r>
          </a:p>
        </p:txBody>
      </p:sp>
      <p:sp>
        <p:nvSpPr>
          <p:cNvPr id="4" name="Slide Number Placeholder 3"/>
          <p:cNvSpPr>
            <a:spLocks noGrp="1"/>
          </p:cNvSpPr>
          <p:nvPr>
            <p:ph type="sldNum" sz="quarter" idx="5"/>
          </p:nvPr>
        </p:nvSpPr>
        <p:spPr/>
        <p:txBody>
          <a:bodyPr/>
          <a:lstStyle/>
          <a:p>
            <a:fld id="{D9F737A6-346F-4010-AC30-2A98C1699716}" type="slidenum">
              <a:rPr lang="en-US" smtClean="0"/>
              <a:t>22</a:t>
            </a:fld>
            <a:endParaRPr lang="en-US"/>
          </a:p>
        </p:txBody>
      </p:sp>
    </p:spTree>
    <p:extLst>
      <p:ext uri="{BB962C8B-B14F-4D97-AF65-F5344CB8AC3E}">
        <p14:creationId xmlns:p14="http://schemas.microsoft.com/office/powerpoint/2010/main" val="412775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latin typeface="Segoe UI" panose="020B0502040204020203" pitchFamily="34" charset="0"/>
                <a:cs typeface="Segoe UI" panose="020B0502040204020203" pitchFamily="34" charset="0"/>
              </a:rPr>
              <a:t>E-Verify program is operated by the U.S. Citizenship and Immigration Services (USCIS)</a:t>
            </a:r>
          </a:p>
          <a:p>
            <a:pPr marL="0" indent="0">
              <a:buFont typeface="Arial" panose="020B0604020202020204" pitchFamily="34" charset="0"/>
              <a:buNone/>
            </a:pPr>
            <a:r>
              <a:rPr lang="en-US" sz="1200" dirty="0">
                <a:latin typeface="Segoe UI" panose="020B0502040204020203" pitchFamily="34" charset="0"/>
                <a:cs typeface="Segoe UI" panose="020B0502040204020203" pitchFamily="34" charset="0"/>
              </a:rPr>
              <a:t>Registration information available on the USCIS website – located at </a:t>
            </a:r>
            <a:r>
              <a:rPr lang="en-US" sz="1200" u="sng" dirty="0">
                <a:solidFill>
                  <a:srgbClr val="0070C0"/>
                </a:solidFill>
                <a:latin typeface="Segoe UI" panose="020B0502040204020203" pitchFamily="34" charset="0"/>
                <a:cs typeface="Segoe UI" panose="020B0502040204020203" pitchFamily="34" charset="0"/>
              </a:rPr>
              <a:t>www.uscis.gov/e-verify</a:t>
            </a:r>
          </a:p>
          <a:p>
            <a:pPr marL="0" indent="0">
              <a:lnSpc>
                <a:spcPct val="100000"/>
              </a:lnSpc>
              <a:buFont typeface="Arial" panose="020B0604020202020204" pitchFamily="34" charset="0"/>
              <a:buNone/>
            </a:pPr>
            <a:r>
              <a:rPr lang="en-US" sz="1200" dirty="0">
                <a:latin typeface="Segoe UI" panose="020B0502040204020203" pitchFamily="34" charset="0"/>
                <a:cs typeface="Segoe UI" panose="020B0502040204020203" pitchFamily="34" charset="0"/>
              </a:rPr>
              <a:t>Registration information includes user identification number and authorization date</a:t>
            </a:r>
          </a:p>
          <a:p>
            <a:pPr marL="0" indent="0">
              <a:lnSpc>
                <a:spcPct val="100000"/>
              </a:lnSpc>
              <a:buFont typeface="Arial" panose="020B0604020202020204" pitchFamily="34" charset="0"/>
              <a:buNone/>
            </a:pPr>
            <a:r>
              <a:rPr lang="en-US" sz="1200" dirty="0">
                <a:latin typeface="Segoe UI" panose="020B0502040204020203" pitchFamily="34" charset="0"/>
                <a:cs typeface="Segoe UI" panose="020B0502040204020203" pitchFamily="34" charset="0"/>
              </a:rPr>
              <a:t>Records of E-Verify numbers and authorization dates are maintained by USCIS</a:t>
            </a:r>
          </a:p>
          <a:p>
            <a:pPr marL="0" indent="0">
              <a:lnSpc>
                <a:spcPct val="100000"/>
              </a:lnSpc>
              <a:buFont typeface="Arial" panose="020B0604020202020204" pitchFamily="34" charset="0"/>
              <a:buNone/>
            </a:pPr>
            <a:r>
              <a:rPr lang="en-US" sz="1200" dirty="0">
                <a:latin typeface="Segoe UI" panose="020B0502040204020203" pitchFamily="34" charset="0"/>
                <a:cs typeface="Segoe UI" panose="020B0502040204020203" pitchFamily="34" charset="0"/>
              </a:rPr>
              <a:t>E-mail address: </a:t>
            </a:r>
            <a:r>
              <a:rPr lang="en-US" sz="1200" u="sng" dirty="0">
                <a:solidFill>
                  <a:srgbClr val="0070C0"/>
                </a:solidFill>
                <a:latin typeface="Segoe UI" panose="020B0502040204020203" pitchFamily="34" charset="0"/>
                <a:cs typeface="Segoe UI" panose="020B0502040204020203" pitchFamily="34" charset="0"/>
              </a:rPr>
              <a:t>E-Verify@dhs.gov</a:t>
            </a:r>
          </a:p>
          <a:p>
            <a:r>
              <a:rPr lang="en-US" sz="1200" dirty="0">
                <a:latin typeface="Segoe UI" panose="020B0502040204020203" pitchFamily="34" charset="0"/>
                <a:cs typeface="Segoe UI" panose="020B0502040204020203" pitchFamily="34" charset="0"/>
              </a:rPr>
              <a:t>History: </a:t>
            </a:r>
          </a:p>
          <a:p>
            <a:pPr marL="457200" indent="-4572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General Assembly enacted several laws in 2011 designed to ensure government funds were going to people who were legally in the U.S. and businesses that only hire people legally in the U.S.</a:t>
            </a:r>
          </a:p>
          <a:p>
            <a:pPr marL="457200" indent="-4572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This Bill (HB 87) also imposed reporting requirements on government entities.</a:t>
            </a:r>
          </a:p>
          <a:p>
            <a:pPr marL="457200" indent="-4572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The General Assembly established the Department of Audits and Accounts as the entity responsible for managing the reporting requirements.</a:t>
            </a:r>
          </a:p>
          <a:p>
            <a:pPr marL="457200" indent="-4572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Today we collect reports from over 2,400 state and local entities in Georgia.</a:t>
            </a:r>
          </a:p>
          <a:p>
            <a:r>
              <a:rPr lang="en-US" sz="1200" dirty="0">
                <a:latin typeface="Segoe UI" panose="020B0502040204020203" pitchFamily="34" charset="0"/>
                <a:cs typeface="Segoe UI" panose="020B0502040204020203" pitchFamily="34" charset="0"/>
              </a:rPr>
              <a:t>House Bill 1105:</a:t>
            </a:r>
          </a:p>
          <a:p>
            <a:pPr marL="571500" indent="-5715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House Bill 1105 was enacted by the Legislative during 2024 session of the General Assembly and went into effect July 1</a:t>
            </a:r>
            <a:r>
              <a:rPr lang="en-US" sz="1200" baseline="30000" dirty="0">
                <a:latin typeface="Segoe UI" panose="020B0502040204020203" pitchFamily="34" charset="0"/>
                <a:cs typeface="Segoe UI" panose="020B0502040204020203" pitchFamily="34" charset="0"/>
              </a:rPr>
              <a:t>st</a:t>
            </a:r>
            <a:r>
              <a:rPr lang="en-US" sz="1200" dirty="0">
                <a:latin typeface="Segoe UI" panose="020B0502040204020203" pitchFamily="34" charset="0"/>
                <a:cs typeface="Segoe UI" panose="020B0502040204020203" pitchFamily="34" charset="0"/>
              </a:rPr>
              <a:t>.</a:t>
            </a:r>
          </a:p>
          <a:p>
            <a:pPr marL="571500" indent="-5715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Bill is titled “Georgia Criminal Alien Track and Report Act of 2024.”</a:t>
            </a:r>
          </a:p>
          <a:p>
            <a:pPr marL="571500" indent="-5715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Bill includes several provisions that expand requirements for verifying immigration status of persons committing certain violations and criminal suspects.</a:t>
            </a:r>
          </a:p>
          <a:p>
            <a:pPr marL="571500" indent="-5715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This bill also requires certain law enforcement entities to certify compliance with certain provisions of this bill.</a:t>
            </a:r>
          </a:p>
          <a:p>
            <a:pPr marL="571500" indent="-571500">
              <a:lnSpc>
                <a:spcPct val="110000"/>
              </a:lnSpc>
              <a:buFont typeface="Wingdings" panose="05000000000000000000" pitchFamily="2" charset="2"/>
              <a:buChar char="§"/>
            </a:pPr>
            <a:r>
              <a:rPr lang="en-US" sz="1200" dirty="0">
                <a:latin typeface="Segoe UI" panose="020B0502040204020203" pitchFamily="34" charset="0"/>
                <a:cs typeface="Segoe UI" panose="020B0502040204020203" pitchFamily="34" charset="0"/>
              </a:rPr>
              <a:t>Compliance is certified through annual reporting to the Department of Audits and Accounts. </a:t>
            </a:r>
            <a:endParaRPr lang="en-US" sz="1200" dirty="0"/>
          </a:p>
          <a:p>
            <a:endParaRPr lang="en-US" dirty="0"/>
          </a:p>
        </p:txBody>
      </p:sp>
      <p:sp>
        <p:nvSpPr>
          <p:cNvPr id="4" name="Slide Number Placeholder 3"/>
          <p:cNvSpPr>
            <a:spLocks noGrp="1"/>
          </p:cNvSpPr>
          <p:nvPr>
            <p:ph type="sldNum" sz="quarter" idx="5"/>
          </p:nvPr>
        </p:nvSpPr>
        <p:spPr/>
        <p:txBody>
          <a:bodyPr/>
          <a:lstStyle/>
          <a:p>
            <a:fld id="{D9F737A6-346F-4010-AC30-2A98C1699716}" type="slidenum">
              <a:rPr lang="en-US" smtClean="0"/>
              <a:t>23</a:t>
            </a:fld>
            <a:endParaRPr lang="en-US"/>
          </a:p>
        </p:txBody>
      </p:sp>
    </p:spTree>
    <p:extLst>
      <p:ext uri="{BB962C8B-B14F-4D97-AF65-F5344CB8AC3E}">
        <p14:creationId xmlns:p14="http://schemas.microsoft.com/office/powerpoint/2010/main" val="192269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pPr>
            <a:r>
              <a:rPr lang="en-US" sz="1200" dirty="0">
                <a:solidFill>
                  <a:schemeClr val="tx2"/>
                </a:solidFill>
                <a:latin typeface="Segoe UI" panose="020B0502040204020203" pitchFamily="34" charset="0"/>
                <a:cs typeface="Segoe UI" panose="020B0502040204020203" pitchFamily="34" charset="0"/>
              </a:rPr>
              <a:t>Descriptions of information that the annual report collects for the six different immigration requirements</a:t>
            </a:r>
          </a:p>
          <a:p>
            <a:pPr marL="514350" indent="-514350">
              <a:lnSpc>
                <a:spcPct val="100000"/>
              </a:lnSpc>
              <a:buFont typeface="+mj-lt"/>
              <a:buAutoNum type="arabicPeriod"/>
            </a:pPr>
            <a:r>
              <a:rPr lang="en-US" sz="1200" dirty="0">
                <a:latin typeface="Segoe UI" panose="020B0502040204020203" pitchFamily="34" charset="0"/>
                <a:cs typeface="Segoe UI" panose="020B0502040204020203" pitchFamily="34" charset="0"/>
              </a:rPr>
              <a:t>E-Verify Number – confirm the number in the collection system for your entity</a:t>
            </a:r>
          </a:p>
          <a:p>
            <a:pPr marL="514350" indent="-514350">
              <a:lnSpc>
                <a:spcPct val="100000"/>
              </a:lnSpc>
              <a:buFont typeface="+mj-lt"/>
              <a:buAutoNum type="arabicPeriod"/>
            </a:pPr>
            <a:r>
              <a:rPr lang="en-US" sz="1200" dirty="0">
                <a:latin typeface="Segoe UI" panose="020B0502040204020203" pitchFamily="34" charset="0"/>
                <a:cs typeface="Segoe UI" panose="020B0502040204020203" pitchFamily="34" charset="0"/>
              </a:rPr>
              <a:t>Contractor Reporting – list of contractors the entity used during the period for “physical performance of services”</a:t>
            </a:r>
          </a:p>
          <a:p>
            <a:pPr marL="514350" indent="-514350">
              <a:lnSpc>
                <a:spcPct val="100000"/>
              </a:lnSpc>
              <a:buFont typeface="+mj-lt"/>
              <a:buAutoNum type="arabicPeriod"/>
            </a:pPr>
            <a:r>
              <a:rPr lang="en-US" sz="1200" dirty="0">
                <a:latin typeface="Segoe UI" panose="020B0502040204020203" pitchFamily="34" charset="0"/>
                <a:cs typeface="Segoe UI" panose="020B0502040204020203" pitchFamily="34" charset="0"/>
              </a:rPr>
              <a:t>Business Licenses – listing of licenses issued during the period to businesses who were required to enroll in the E-Verify program</a:t>
            </a:r>
          </a:p>
          <a:p>
            <a:pPr marL="457200" indent="-457200"/>
            <a:r>
              <a:rPr lang="en-US" sz="1200" dirty="0">
                <a:solidFill>
                  <a:schemeClr val="tx2"/>
                </a:solidFill>
                <a:latin typeface="Segoe UI" panose="020B0502040204020203" pitchFamily="34" charset="0"/>
                <a:cs typeface="Segoe UI" panose="020B0502040204020203" pitchFamily="34" charset="0"/>
              </a:rPr>
              <a:t>4.           Public Benefits – listing of public benefits and whether or not the entity has received SAVE authorization for these benefits </a:t>
            </a:r>
          </a:p>
          <a:p>
            <a:pPr>
              <a:lnSpc>
                <a:spcPct val="150000"/>
              </a:lnSpc>
            </a:pPr>
            <a:r>
              <a:rPr lang="en-US" sz="1200" dirty="0">
                <a:latin typeface="Segoe UI" panose="020B0502040204020203" pitchFamily="34" charset="0"/>
                <a:cs typeface="Segoe UI" panose="020B0502040204020203" pitchFamily="34" charset="0"/>
              </a:rPr>
              <a:t>SAVE – Systematic Alien Verification for Entitlements - 27 “Public Benefits” </a:t>
            </a:r>
          </a:p>
          <a:p>
            <a:pPr marL="228600" marR="0" lvl="0" indent="-228600" algn="l" defTabSz="914400" rtl="0" eaLnBrk="1" fontAlgn="auto" latinLnBrk="0" hangingPunct="1">
              <a:lnSpc>
                <a:spcPct val="150000"/>
              </a:lnSpc>
              <a:spcBef>
                <a:spcPts val="0"/>
              </a:spcBef>
              <a:spcAft>
                <a:spcPts val="0"/>
              </a:spcAft>
              <a:buClrTx/>
              <a:buSzTx/>
              <a:buFontTx/>
              <a:buAutoNum type="arabicPeriod" startAt="5"/>
              <a:tabLst/>
              <a:defRPr/>
            </a:pPr>
            <a:r>
              <a:rPr lang="en-US" sz="1200" dirty="0">
                <a:latin typeface="Segoe UI" panose="020B0502040204020203" pitchFamily="34" charset="0"/>
                <a:cs typeface="Segoe UI" panose="020B0502040204020203" pitchFamily="34" charset="0"/>
              </a:rPr>
              <a:t>Sanctuary Policy - </a:t>
            </a:r>
            <a:r>
              <a:rPr lang="en-US" sz="1200" dirty="0">
                <a:solidFill>
                  <a:schemeClr val="tx2"/>
                </a:solidFill>
                <a:latin typeface="Segoe UI" panose="020B0502040204020203" pitchFamily="34" charset="0"/>
                <a:cs typeface="Segoe UI" panose="020B0502040204020203" pitchFamily="34" charset="0"/>
              </a:rPr>
              <a:t>Confirmation that the government is in compliance with O.C.G.A. 36-80-23</a:t>
            </a:r>
            <a:r>
              <a:rPr lang="en-US" sz="1200" dirty="0">
                <a:solidFill>
                  <a:schemeClr val="tx2"/>
                </a:solidFill>
                <a:latin typeface="Segoe UI Semibold" panose="020B0702040204020203" pitchFamily="34" charset="0"/>
                <a:cs typeface="Segoe UI Semibold" panose="020B0702040204020203" pitchFamily="34" charset="0"/>
              </a:rPr>
              <a:t> </a:t>
            </a:r>
          </a:p>
          <a:p>
            <a:pPr marL="228600" marR="0" lvl="0" indent="-228600" algn="l" defTabSz="914400" rtl="0" eaLnBrk="1" fontAlgn="auto" latinLnBrk="0" hangingPunct="1">
              <a:lnSpc>
                <a:spcPct val="150000"/>
              </a:lnSpc>
              <a:spcBef>
                <a:spcPts val="0"/>
              </a:spcBef>
              <a:spcAft>
                <a:spcPts val="0"/>
              </a:spcAft>
              <a:buClrTx/>
              <a:buSzTx/>
              <a:buFontTx/>
              <a:buAutoNum type="arabicPeriod" startAt="5"/>
              <a:tabLst/>
              <a:defRPr/>
            </a:pPr>
            <a:r>
              <a:rPr lang="en-US" sz="1200" dirty="0">
                <a:solidFill>
                  <a:schemeClr val="tx2"/>
                </a:solidFill>
                <a:latin typeface="Segoe UI Semibold" panose="020B0702040204020203" pitchFamily="34" charset="0"/>
                <a:cs typeface="Segoe UI Semibold" panose="020B0702040204020203" pitchFamily="34" charset="0"/>
              </a:rPr>
              <a:t>Law Enforcement Reporting</a:t>
            </a:r>
          </a:p>
          <a:p>
            <a:endParaRPr lang="en-US" dirty="0">
              <a:latin typeface="Segoe UI" panose="020B0502040204020203" pitchFamily="34" charset="0"/>
              <a:cs typeface="Segoe UI" panose="020B0502040204020203" pitchFamily="34" charset="0"/>
            </a:endParaRPr>
          </a:p>
        </p:txBody>
      </p:sp>
      <p:sp>
        <p:nvSpPr>
          <p:cNvPr id="4" name="Slide Number Placeholder 3"/>
          <p:cNvSpPr>
            <a:spLocks noGrp="1"/>
          </p:cNvSpPr>
          <p:nvPr>
            <p:ph type="sldNum" sz="quarter" idx="5"/>
          </p:nvPr>
        </p:nvSpPr>
        <p:spPr/>
        <p:txBody>
          <a:bodyPr/>
          <a:lstStyle/>
          <a:p>
            <a:fld id="{D9F737A6-346F-4010-AC30-2A98C1699716}" type="slidenum">
              <a:rPr lang="en-US" smtClean="0"/>
              <a:t>24</a:t>
            </a:fld>
            <a:endParaRPr lang="en-US"/>
          </a:p>
        </p:txBody>
      </p:sp>
    </p:spTree>
    <p:extLst>
      <p:ext uri="{BB962C8B-B14F-4D97-AF65-F5344CB8AC3E}">
        <p14:creationId xmlns:p14="http://schemas.microsoft.com/office/powerpoint/2010/main" val="851377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accent1"/>
                </a:solidFill>
                <a:latin typeface="Segoe UI" panose="020B0502040204020203" pitchFamily="34" charset="0"/>
                <a:ea typeface="+mn-ea"/>
                <a:cs typeface="Segoe UI" panose="020B0502040204020203" pitchFamily="34" charset="0"/>
              </a:rPr>
              <a:t>“Sanctuary Policy” defined as </a:t>
            </a:r>
            <a:r>
              <a:rPr lang="en-US" sz="1200" dirty="0">
                <a:latin typeface="Segoe UI" panose="020B0502040204020203" pitchFamily="34" charset="0"/>
                <a:cs typeface="Segoe UI" panose="020B0502040204020203" pitchFamily="34" charset="0"/>
              </a:rPr>
              <a:t>any regulation, rule, policy or practice adopted by a local governing body which prohibits or restricts local officials or employees from communicating or cooperating with federal officials or law enforcement officers with regard to reporting immigration status information while acting within the scope of their official duties.</a:t>
            </a:r>
          </a:p>
          <a:p>
            <a:endParaRPr lang="en-US" sz="1200" dirty="0">
              <a:latin typeface="Segoe UI" panose="020B0502040204020203" pitchFamily="34" charset="0"/>
              <a:cs typeface="Segoe UI" panose="020B0502040204020203" pitchFamily="34" charset="0"/>
            </a:endParaRPr>
          </a:p>
          <a:p>
            <a:r>
              <a:rPr lang="en-US" sz="1200" b="1" dirty="0">
                <a:latin typeface="Segoe UI" panose="020B0502040204020203" pitchFamily="34" charset="0"/>
                <a:cs typeface="Segoe UI" panose="020B0502040204020203" pitchFamily="34" charset="0"/>
              </a:rPr>
              <a:t>Updated definitions: </a:t>
            </a:r>
          </a:p>
          <a:p>
            <a:r>
              <a:rPr lang="en-US" sz="1200" b="1" dirty="0">
                <a:latin typeface="Segoe UI" panose="020B0502040204020203" pitchFamily="34" charset="0"/>
                <a:cs typeface="Segoe UI" panose="020B0502040204020203" pitchFamily="34" charset="0"/>
              </a:rPr>
              <a:t>Local governing body </a:t>
            </a:r>
            <a:r>
              <a:rPr lang="en-US" sz="1200" dirty="0">
                <a:latin typeface="Segoe UI" panose="020B0502040204020203" pitchFamily="34" charset="0"/>
                <a:cs typeface="Segoe UI" panose="020B0502040204020203" pitchFamily="34" charset="0"/>
              </a:rPr>
              <a:t>– includes any political subdivision of this state, including any county, consolidated government, municipality, authority, school district, commission, board, or any other local public body corporate, governmental unit, sheriff’s office, law enforcement agency, or political subdivision.</a:t>
            </a:r>
          </a:p>
          <a:p>
            <a:r>
              <a:rPr lang="en-US" sz="1200" b="1" dirty="0">
                <a:latin typeface="Segoe UI" panose="020B0502040204020203" pitchFamily="34" charset="0"/>
                <a:cs typeface="Segoe UI" panose="020B0502040204020203" pitchFamily="34" charset="0"/>
              </a:rPr>
              <a:t>Sanctuary Policy </a:t>
            </a:r>
            <a:r>
              <a:rPr lang="en-US" sz="1200" dirty="0">
                <a:latin typeface="Segoe UI" panose="020B0502040204020203" pitchFamily="34" charset="0"/>
                <a:cs typeface="Segoe UI" panose="020B0502040204020203" pitchFamily="34" charset="0"/>
              </a:rPr>
              <a:t>– means any regulation, rule, policy or practice adopted by a local governing body which prohibits or restricts local officials or employees from complying with an immigration detainer notice or communicating or cooperating with federal officials or law enforcement officers with regard to reporting immigration status information which such local official or employee is acting within the scope of his or her official duties. </a:t>
            </a:r>
          </a:p>
          <a:p>
            <a:endParaRPr lang="en-US" dirty="0"/>
          </a:p>
        </p:txBody>
      </p:sp>
      <p:sp>
        <p:nvSpPr>
          <p:cNvPr id="4" name="Slide Number Placeholder 3"/>
          <p:cNvSpPr>
            <a:spLocks noGrp="1"/>
          </p:cNvSpPr>
          <p:nvPr>
            <p:ph type="sldNum" sz="quarter" idx="5"/>
          </p:nvPr>
        </p:nvSpPr>
        <p:spPr/>
        <p:txBody>
          <a:bodyPr/>
          <a:lstStyle/>
          <a:p>
            <a:fld id="{D9F737A6-346F-4010-AC30-2A98C1699716}" type="slidenum">
              <a:rPr lang="en-US" smtClean="0"/>
              <a:t>31</a:t>
            </a:fld>
            <a:endParaRPr lang="en-US"/>
          </a:p>
        </p:txBody>
      </p:sp>
    </p:spTree>
    <p:extLst>
      <p:ext uri="{BB962C8B-B14F-4D97-AF65-F5344CB8AC3E}">
        <p14:creationId xmlns:p14="http://schemas.microsoft.com/office/powerpoint/2010/main" val="39070164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ver Slide 1 - Footer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5111-62D8-3FC1-A81B-C21B95627795}"/>
              </a:ext>
            </a:extLst>
          </p:cNvPr>
          <p:cNvSpPr>
            <a:spLocks noGrp="1"/>
          </p:cNvSpPr>
          <p:nvPr>
            <p:ph type="ctrTitle" hasCustomPrompt="1"/>
          </p:nvPr>
        </p:nvSpPr>
        <p:spPr>
          <a:xfrm>
            <a:off x="1524000" y="1122363"/>
            <a:ext cx="9144000" cy="2387600"/>
          </a:xfrm>
        </p:spPr>
        <p:txBody>
          <a:bodyPr anchor="b">
            <a:normAutofit/>
          </a:bodyPr>
          <a:lstStyle>
            <a:lvl1pPr algn="ctr">
              <a:defRPr sz="5400"/>
            </a:lvl1pPr>
          </a:lstStyle>
          <a:p>
            <a:r>
              <a:rPr lang="en-US" dirty="0"/>
              <a:t>Click to edit title</a:t>
            </a:r>
          </a:p>
        </p:txBody>
      </p:sp>
      <p:sp>
        <p:nvSpPr>
          <p:cNvPr id="3" name="Subtitle 2">
            <a:extLst>
              <a:ext uri="{FF2B5EF4-FFF2-40B4-BE49-F238E27FC236}">
                <a16:creationId xmlns:a16="http://schemas.microsoft.com/office/drawing/2014/main" id="{ED4E3CDB-91D1-BABF-36BF-6192671F53D0}"/>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5" name="Slide Number Placeholder 5">
            <a:extLst>
              <a:ext uri="{FF2B5EF4-FFF2-40B4-BE49-F238E27FC236}">
                <a16:creationId xmlns:a16="http://schemas.microsoft.com/office/drawing/2014/main" id="{5AAFA3C3-2D48-144F-3179-45DEFD0F819E}"/>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424D590-43A1-49C6-AA05-1E22FFF5D9DE}" type="slidenum">
              <a:rPr lang="en-US" sz="900" smtClean="0">
                <a:solidFill>
                  <a:schemeClr val="tx1"/>
                </a:solidFill>
              </a:rPr>
              <a:pPr marL="0" marR="0" lvl="0" indent="0" algn="l" defTabSz="914400" rtl="0" eaLnBrk="1" fontAlgn="auto" latinLnBrk="0" hangingPunct="1">
                <a:lnSpc>
                  <a:spcPct val="100000"/>
                </a:lnSpc>
                <a:spcBef>
                  <a:spcPts val="0"/>
                </a:spcBef>
                <a:spcAft>
                  <a:spcPts val="0"/>
                </a:spcAft>
                <a:buClrTx/>
                <a:buSzTx/>
                <a:buFontTx/>
                <a:buNone/>
                <a:tabLst/>
                <a:defRPr/>
              </a:pPr>
              <a:t>‹#›</a:t>
            </a:fld>
            <a:r>
              <a:rPr lang="en-US" sz="900" dirty="0">
                <a:solidFill>
                  <a:schemeClr val="tx1"/>
                </a:solidFill>
              </a:rPr>
              <a:t> | Georgia Department of Audits &amp; Accounts</a:t>
            </a:r>
          </a:p>
        </p:txBody>
      </p:sp>
      <p:pic>
        <p:nvPicPr>
          <p:cNvPr id="6" name="Picture 5" descr="Official logo of the Georgia Department of Audits and Accounts (DOAA)">
            <a:extLst>
              <a:ext uri="{FF2B5EF4-FFF2-40B4-BE49-F238E27FC236}">
                <a16:creationId xmlns:a16="http://schemas.microsoft.com/office/drawing/2014/main" id="{EEBC0FF5-E745-886A-716E-C33B6568A2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Tree>
    <p:extLst>
      <p:ext uri="{BB962C8B-B14F-4D97-AF65-F5344CB8AC3E}">
        <p14:creationId xmlns:p14="http://schemas.microsoft.com/office/powerpoint/2010/main" val="1453558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over Slide 1 - No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5111-62D8-3FC1-A81B-C21B95627795}"/>
              </a:ext>
            </a:extLst>
          </p:cNvPr>
          <p:cNvSpPr>
            <a:spLocks noGrp="1"/>
          </p:cNvSpPr>
          <p:nvPr>
            <p:ph type="ctrTitle" hasCustomPrompt="1"/>
          </p:nvPr>
        </p:nvSpPr>
        <p:spPr>
          <a:xfrm>
            <a:off x="1524000" y="1122363"/>
            <a:ext cx="9144000" cy="2387600"/>
          </a:xfrm>
        </p:spPr>
        <p:txBody>
          <a:bodyPr anchor="b">
            <a:normAutofit/>
          </a:bodyPr>
          <a:lstStyle>
            <a:lvl1pPr algn="ctr">
              <a:defRPr sz="5400"/>
            </a:lvl1pPr>
          </a:lstStyle>
          <a:p>
            <a:r>
              <a:rPr lang="en-US" dirty="0"/>
              <a:t>Click to edit title</a:t>
            </a:r>
          </a:p>
        </p:txBody>
      </p:sp>
      <p:sp>
        <p:nvSpPr>
          <p:cNvPr id="3" name="Subtitle 2">
            <a:extLst>
              <a:ext uri="{FF2B5EF4-FFF2-40B4-BE49-F238E27FC236}">
                <a16:creationId xmlns:a16="http://schemas.microsoft.com/office/drawing/2014/main" id="{ED4E3CDB-91D1-BABF-36BF-6192671F53D0}"/>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5" name="Slide Number Placeholder 5">
            <a:extLst>
              <a:ext uri="{FF2B5EF4-FFF2-40B4-BE49-F238E27FC236}">
                <a16:creationId xmlns:a16="http://schemas.microsoft.com/office/drawing/2014/main" id="{5AAFA3C3-2D48-144F-3179-45DEFD0F819E}"/>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424D590-43A1-49C6-AA05-1E22FFF5D9DE}" type="slidenum">
              <a:rPr lang="en-US" sz="900" smtClean="0">
                <a:solidFill>
                  <a:schemeClr val="tx1"/>
                </a:solidFill>
              </a:rPr>
              <a:pPr marL="0" marR="0" lvl="0" indent="0" algn="l" defTabSz="914400" rtl="0" eaLnBrk="1" fontAlgn="auto" latinLnBrk="0" hangingPunct="1">
                <a:lnSpc>
                  <a:spcPct val="100000"/>
                </a:lnSpc>
                <a:spcBef>
                  <a:spcPts val="0"/>
                </a:spcBef>
                <a:spcAft>
                  <a:spcPts val="0"/>
                </a:spcAft>
                <a:buClrTx/>
                <a:buSzTx/>
                <a:buFontTx/>
                <a:buNone/>
                <a:tabLst/>
                <a:defRPr/>
              </a:pPr>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3614466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2 - No Foot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F6AD38-C831-BCC7-F67D-DD074CB4C234}"/>
              </a:ext>
            </a:extLst>
          </p:cNvPr>
          <p:cNvSpPr>
            <a:spLocks noGrp="1"/>
          </p:cNvSpPr>
          <p:nvPr>
            <p:ph type="ctrTitle" hasCustomPrompt="1"/>
          </p:nvPr>
        </p:nvSpPr>
        <p:spPr>
          <a:xfrm>
            <a:off x="0" y="3290776"/>
            <a:ext cx="12192000" cy="1828799"/>
          </a:xfrm>
          <a:solidFill>
            <a:schemeClr val="tx1">
              <a:alpha val="76000"/>
            </a:schemeClr>
          </a:solidFill>
        </p:spPr>
        <p:txBody>
          <a:bodyPr anchor="ctr" anchorCtr="0">
            <a:normAutofit/>
          </a:bodyPr>
          <a:lstStyle>
            <a:lvl1pPr algn="ctr">
              <a:defRPr sz="5400">
                <a:solidFill>
                  <a:schemeClr val="bg2"/>
                </a:solidFill>
              </a:defRPr>
            </a:lvl1pPr>
          </a:lstStyle>
          <a:p>
            <a:r>
              <a:rPr lang="en-US" dirty="0"/>
              <a:t>Click to edit title</a:t>
            </a:r>
          </a:p>
        </p:txBody>
      </p:sp>
      <p:sp>
        <p:nvSpPr>
          <p:cNvPr id="2" name="Slide Number Placeholder 5">
            <a:extLst>
              <a:ext uri="{FF2B5EF4-FFF2-40B4-BE49-F238E27FC236}">
                <a16:creationId xmlns:a16="http://schemas.microsoft.com/office/drawing/2014/main" id="{7933B3D2-C5C3-B23B-6A0C-7783051CD192}"/>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256120041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3 - No Footer">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F6AD38-C831-BCC7-F67D-DD074CB4C234}"/>
              </a:ext>
            </a:extLst>
          </p:cNvPr>
          <p:cNvSpPr>
            <a:spLocks noGrp="1"/>
          </p:cNvSpPr>
          <p:nvPr>
            <p:ph type="ctrTitle" hasCustomPrompt="1"/>
          </p:nvPr>
        </p:nvSpPr>
        <p:spPr>
          <a:xfrm>
            <a:off x="1524000" y="3290776"/>
            <a:ext cx="9144000" cy="1828799"/>
          </a:xfrm>
        </p:spPr>
        <p:txBody>
          <a:bodyPr anchor="b">
            <a:normAutofit/>
          </a:bodyPr>
          <a:lstStyle>
            <a:lvl1pPr algn="ctr">
              <a:defRPr sz="5400"/>
            </a:lvl1pPr>
          </a:lstStyle>
          <a:p>
            <a:r>
              <a:rPr lang="en-US"/>
              <a:t>Click to edit title</a:t>
            </a:r>
          </a:p>
        </p:txBody>
      </p:sp>
      <p:pic>
        <p:nvPicPr>
          <p:cNvPr id="8" name="Picture 7" descr="Official logo of the Georgia Department of Audits and Accounts (DOAA)">
            <a:extLst>
              <a:ext uri="{FF2B5EF4-FFF2-40B4-BE49-F238E27FC236}">
                <a16:creationId xmlns:a16="http://schemas.microsoft.com/office/drawing/2014/main" id="{1356D081-0D28-61CC-B96F-EF21B25D6E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09029" y="1621465"/>
            <a:ext cx="4573943" cy="1228059"/>
          </a:xfrm>
          <a:prstGeom prst="rect">
            <a:avLst/>
          </a:prstGeom>
        </p:spPr>
      </p:pic>
      <p:sp>
        <p:nvSpPr>
          <p:cNvPr id="2" name="Slide Number Placeholder 5">
            <a:extLst>
              <a:ext uri="{FF2B5EF4-FFF2-40B4-BE49-F238E27FC236}">
                <a16:creationId xmlns:a16="http://schemas.microsoft.com/office/drawing/2014/main" id="{7933B3D2-C5C3-B23B-6A0C-7783051CD192}"/>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305687473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3 - Footer Logo">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F6AD38-C831-BCC7-F67D-DD074CB4C234}"/>
              </a:ext>
            </a:extLst>
          </p:cNvPr>
          <p:cNvSpPr>
            <a:spLocks noGrp="1"/>
          </p:cNvSpPr>
          <p:nvPr>
            <p:ph type="ctrTitle" hasCustomPrompt="1"/>
          </p:nvPr>
        </p:nvSpPr>
        <p:spPr>
          <a:xfrm>
            <a:off x="1524000" y="1122363"/>
            <a:ext cx="9144000" cy="2387600"/>
          </a:xfrm>
        </p:spPr>
        <p:txBody>
          <a:bodyPr anchor="b">
            <a:normAutofit/>
          </a:bodyPr>
          <a:lstStyle>
            <a:lvl1pPr algn="ctr">
              <a:defRPr sz="5400"/>
            </a:lvl1pPr>
          </a:lstStyle>
          <a:p>
            <a:r>
              <a:rPr lang="en-US"/>
              <a:t>Click to edit section title</a:t>
            </a:r>
          </a:p>
        </p:txBody>
      </p:sp>
      <p:sp>
        <p:nvSpPr>
          <p:cNvPr id="6" name="Subtitle 2">
            <a:extLst>
              <a:ext uri="{FF2B5EF4-FFF2-40B4-BE49-F238E27FC236}">
                <a16:creationId xmlns:a16="http://schemas.microsoft.com/office/drawing/2014/main" id="{C58411A7-B6B1-B78D-E7FA-DB78F4C72E8C}"/>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section subtitle</a:t>
            </a:r>
          </a:p>
        </p:txBody>
      </p:sp>
      <p:sp>
        <p:nvSpPr>
          <p:cNvPr id="2" name="Slide Number Placeholder 5">
            <a:extLst>
              <a:ext uri="{FF2B5EF4-FFF2-40B4-BE49-F238E27FC236}">
                <a16:creationId xmlns:a16="http://schemas.microsoft.com/office/drawing/2014/main" id="{7E7893D8-015D-23BA-B54B-5D5D1D81FECA}"/>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pic>
        <p:nvPicPr>
          <p:cNvPr id="3" name="Picture 2" descr="Official logo of the Georgia Department of Audits and Accounts (DOAA)">
            <a:extLst>
              <a:ext uri="{FF2B5EF4-FFF2-40B4-BE49-F238E27FC236}">
                <a16:creationId xmlns:a16="http://schemas.microsoft.com/office/drawing/2014/main" id="{F5F39421-52F2-0D2A-85E3-948D41CE1C0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9641" y="6202674"/>
            <a:ext cx="1416718" cy="380375"/>
          </a:xfrm>
          <a:prstGeom prst="rect">
            <a:avLst/>
          </a:prstGeom>
        </p:spPr>
      </p:pic>
    </p:spTree>
    <p:extLst>
      <p:ext uri="{BB962C8B-B14F-4D97-AF65-F5344CB8AC3E}">
        <p14:creationId xmlns:p14="http://schemas.microsoft.com/office/powerpoint/2010/main" val="32970101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4 - No Footer">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F6AD38-C831-BCC7-F67D-DD074CB4C234}"/>
              </a:ext>
            </a:extLst>
          </p:cNvPr>
          <p:cNvSpPr>
            <a:spLocks noGrp="1"/>
          </p:cNvSpPr>
          <p:nvPr>
            <p:ph type="ctrTitle" hasCustomPrompt="1"/>
          </p:nvPr>
        </p:nvSpPr>
        <p:spPr>
          <a:xfrm>
            <a:off x="1524000" y="3290776"/>
            <a:ext cx="9144000" cy="1828799"/>
          </a:xfrm>
        </p:spPr>
        <p:txBody>
          <a:bodyPr anchor="b">
            <a:normAutofit/>
          </a:bodyPr>
          <a:lstStyle>
            <a:lvl1pPr algn="ctr">
              <a:defRPr sz="5400"/>
            </a:lvl1pPr>
          </a:lstStyle>
          <a:p>
            <a:r>
              <a:rPr lang="en-US"/>
              <a:t>Click to edit title</a:t>
            </a:r>
          </a:p>
        </p:txBody>
      </p:sp>
      <p:pic>
        <p:nvPicPr>
          <p:cNvPr id="8" name="Picture 7" descr="Official logo of the Georgia Department of Audits and Accounts (DOAA)">
            <a:extLst>
              <a:ext uri="{FF2B5EF4-FFF2-40B4-BE49-F238E27FC236}">
                <a16:creationId xmlns:a16="http://schemas.microsoft.com/office/drawing/2014/main" id="{1356D081-0D28-61CC-B96F-EF21B25D6E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809029" y="1621465"/>
            <a:ext cx="4573943" cy="1228059"/>
          </a:xfrm>
          <a:prstGeom prst="rect">
            <a:avLst/>
          </a:prstGeom>
        </p:spPr>
      </p:pic>
      <p:sp>
        <p:nvSpPr>
          <p:cNvPr id="2" name="Slide Number Placeholder 5">
            <a:extLst>
              <a:ext uri="{FF2B5EF4-FFF2-40B4-BE49-F238E27FC236}">
                <a16:creationId xmlns:a16="http://schemas.microsoft.com/office/drawing/2014/main" id="{7933B3D2-C5C3-B23B-6A0C-7783051CD192}"/>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404257832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4 - Footer Logo">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EF6AD38-C831-BCC7-F67D-DD074CB4C234}"/>
              </a:ext>
            </a:extLst>
          </p:cNvPr>
          <p:cNvSpPr>
            <a:spLocks noGrp="1"/>
          </p:cNvSpPr>
          <p:nvPr>
            <p:ph type="ctrTitle" hasCustomPrompt="1"/>
          </p:nvPr>
        </p:nvSpPr>
        <p:spPr>
          <a:xfrm>
            <a:off x="1524000" y="1122363"/>
            <a:ext cx="9144000" cy="2387600"/>
          </a:xfrm>
        </p:spPr>
        <p:txBody>
          <a:bodyPr anchor="b">
            <a:normAutofit/>
          </a:bodyPr>
          <a:lstStyle>
            <a:lvl1pPr algn="ctr">
              <a:defRPr sz="5400"/>
            </a:lvl1pPr>
          </a:lstStyle>
          <a:p>
            <a:r>
              <a:rPr lang="en-US"/>
              <a:t>Click to edit section title</a:t>
            </a:r>
          </a:p>
        </p:txBody>
      </p:sp>
      <p:sp>
        <p:nvSpPr>
          <p:cNvPr id="6" name="Subtitle 2">
            <a:extLst>
              <a:ext uri="{FF2B5EF4-FFF2-40B4-BE49-F238E27FC236}">
                <a16:creationId xmlns:a16="http://schemas.microsoft.com/office/drawing/2014/main" id="{C58411A7-B6B1-B78D-E7FA-DB78F4C72E8C}"/>
              </a:ext>
            </a:extLst>
          </p:cNvPr>
          <p:cNvSpPr>
            <a:spLocks noGrp="1"/>
          </p:cNvSpPr>
          <p:nvPr>
            <p:ph type="subTitle" idx="1" hasCustomPrompt="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section subtitle</a:t>
            </a:r>
          </a:p>
        </p:txBody>
      </p:sp>
      <p:sp>
        <p:nvSpPr>
          <p:cNvPr id="2" name="Slide Number Placeholder 5">
            <a:extLst>
              <a:ext uri="{FF2B5EF4-FFF2-40B4-BE49-F238E27FC236}">
                <a16:creationId xmlns:a16="http://schemas.microsoft.com/office/drawing/2014/main" id="{7E7893D8-015D-23BA-B54B-5D5D1D81FECA}"/>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pic>
        <p:nvPicPr>
          <p:cNvPr id="3" name="Picture 2" descr="Official logo of the Georgia Department of Audits and Accounts (DOAA)">
            <a:extLst>
              <a:ext uri="{FF2B5EF4-FFF2-40B4-BE49-F238E27FC236}">
                <a16:creationId xmlns:a16="http://schemas.microsoft.com/office/drawing/2014/main" id="{385EA774-37CA-D732-C6F0-F77C8BF82F7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9641" y="6202674"/>
            <a:ext cx="1416718" cy="380375"/>
          </a:xfrm>
          <a:prstGeom prst="rect">
            <a:avLst/>
          </a:prstGeom>
        </p:spPr>
      </p:pic>
    </p:spTree>
    <p:extLst>
      <p:ext uri="{BB962C8B-B14F-4D97-AF65-F5344CB8AC3E}">
        <p14:creationId xmlns:p14="http://schemas.microsoft.com/office/powerpoint/2010/main" val="325814726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 Footer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3F3B-605F-7F2E-C466-29C31BC1EB94}"/>
              </a:ext>
            </a:extLst>
          </p:cNvPr>
          <p:cNvSpPr>
            <a:spLocks noGrp="1"/>
          </p:cNvSpPr>
          <p:nvPr>
            <p:ph type="title" hasCustomPrompt="1"/>
          </p:nvPr>
        </p:nvSpPr>
        <p:spPr/>
        <p:txBody>
          <a:bodyPr/>
          <a:lstStyle/>
          <a:p>
            <a:r>
              <a:rPr lang="en-US"/>
              <a:t>Click to edit title</a:t>
            </a:r>
          </a:p>
        </p:txBody>
      </p:sp>
      <p:sp>
        <p:nvSpPr>
          <p:cNvPr id="3" name="Slide Number Placeholder 5">
            <a:extLst>
              <a:ext uri="{FF2B5EF4-FFF2-40B4-BE49-F238E27FC236}">
                <a16:creationId xmlns:a16="http://schemas.microsoft.com/office/drawing/2014/main" id="{F6B5B39E-16E5-8CB5-A76D-838E5EF5E420}"/>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pic>
        <p:nvPicPr>
          <p:cNvPr id="4" name="Picture 3" descr="Official logo of the Georgia Department of Audits and Accounts (DOAA)">
            <a:extLst>
              <a:ext uri="{FF2B5EF4-FFF2-40B4-BE49-F238E27FC236}">
                <a16:creationId xmlns:a16="http://schemas.microsoft.com/office/drawing/2014/main" id="{76906CC8-2D0C-F1B9-ED9B-12D4F53EFA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Tree>
    <p:extLst>
      <p:ext uri="{BB962C8B-B14F-4D97-AF65-F5344CB8AC3E}">
        <p14:creationId xmlns:p14="http://schemas.microsoft.com/office/powerpoint/2010/main" val="2700667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 No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3F3B-605F-7F2E-C466-29C31BC1EB94}"/>
              </a:ext>
            </a:extLst>
          </p:cNvPr>
          <p:cNvSpPr>
            <a:spLocks noGrp="1"/>
          </p:cNvSpPr>
          <p:nvPr>
            <p:ph type="title" hasCustomPrompt="1"/>
          </p:nvPr>
        </p:nvSpPr>
        <p:spPr/>
        <p:txBody>
          <a:bodyPr/>
          <a:lstStyle/>
          <a:p>
            <a:r>
              <a:rPr lang="en-US"/>
              <a:t>Click to edit title</a:t>
            </a:r>
          </a:p>
        </p:txBody>
      </p:sp>
      <p:sp>
        <p:nvSpPr>
          <p:cNvPr id="3" name="Slide Number Placeholder 5">
            <a:extLst>
              <a:ext uri="{FF2B5EF4-FFF2-40B4-BE49-F238E27FC236}">
                <a16:creationId xmlns:a16="http://schemas.microsoft.com/office/drawing/2014/main" id="{F6B5B39E-16E5-8CB5-A76D-838E5EF5E420}"/>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1375998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dr - Text - Footer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3F3B-605F-7F2E-C466-29C31BC1EB94}"/>
              </a:ext>
            </a:extLst>
          </p:cNvPr>
          <p:cNvSpPr>
            <a:spLocks noGrp="1"/>
          </p:cNvSpPr>
          <p:nvPr>
            <p:ph type="title" hasCustomPrompt="1"/>
          </p:nvPr>
        </p:nvSpPr>
        <p:spPr/>
        <p:txBody>
          <a:bodyPr/>
          <a:lstStyle/>
          <a:p>
            <a:r>
              <a:rPr lang="en-US" dirty="0"/>
              <a:t>Click to edit title</a:t>
            </a:r>
          </a:p>
        </p:txBody>
      </p:sp>
      <p:sp>
        <p:nvSpPr>
          <p:cNvPr id="3" name="Slide Number Placeholder 5">
            <a:extLst>
              <a:ext uri="{FF2B5EF4-FFF2-40B4-BE49-F238E27FC236}">
                <a16:creationId xmlns:a16="http://schemas.microsoft.com/office/drawing/2014/main" id="{F6B5B39E-16E5-8CB5-A76D-838E5EF5E420}"/>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pic>
        <p:nvPicPr>
          <p:cNvPr id="4" name="Picture 3" descr="Official logo of the Georgia Department of Audits and Accounts (DOAA)">
            <a:extLst>
              <a:ext uri="{FF2B5EF4-FFF2-40B4-BE49-F238E27FC236}">
                <a16:creationId xmlns:a16="http://schemas.microsoft.com/office/drawing/2014/main" id="{76906CC8-2D0C-F1B9-ED9B-12D4F53EFA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
        <p:nvSpPr>
          <p:cNvPr id="5" name="Text Placeholder 2">
            <a:extLst>
              <a:ext uri="{FF2B5EF4-FFF2-40B4-BE49-F238E27FC236}">
                <a16:creationId xmlns:a16="http://schemas.microsoft.com/office/drawing/2014/main" id="{CB03E1F9-B9B0-1449-0FCE-D2F6A61B0E4E}"/>
              </a:ext>
            </a:extLst>
          </p:cNvPr>
          <p:cNvSpPr>
            <a:spLocks noGrp="1"/>
          </p:cNvSpPr>
          <p:nvPr>
            <p:ph type="body" idx="1" hasCustomPrompt="1"/>
          </p:nvPr>
        </p:nvSpPr>
        <p:spPr>
          <a:xfrm>
            <a:off x="838200" y="1870012"/>
            <a:ext cx="10515600" cy="4149788"/>
          </a:xfrm>
        </p:spPr>
        <p:txBody>
          <a:bodyPr/>
          <a:lstStyle>
            <a:lvl1pPr marL="0" indent="0" algn="l">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Click to edit section text</a:t>
            </a:r>
          </a:p>
        </p:txBody>
      </p:sp>
    </p:spTree>
    <p:extLst>
      <p:ext uri="{BB962C8B-B14F-4D97-AF65-F5344CB8AC3E}">
        <p14:creationId xmlns:p14="http://schemas.microsoft.com/office/powerpoint/2010/main" val="633946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dr - Text - No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3F3B-605F-7F2E-C466-29C31BC1EB94}"/>
              </a:ext>
            </a:extLst>
          </p:cNvPr>
          <p:cNvSpPr>
            <a:spLocks noGrp="1"/>
          </p:cNvSpPr>
          <p:nvPr>
            <p:ph type="title" hasCustomPrompt="1"/>
          </p:nvPr>
        </p:nvSpPr>
        <p:spPr/>
        <p:txBody>
          <a:bodyPr/>
          <a:lstStyle/>
          <a:p>
            <a:r>
              <a:rPr lang="en-US"/>
              <a:t>Click to edit title</a:t>
            </a:r>
          </a:p>
        </p:txBody>
      </p:sp>
      <p:sp>
        <p:nvSpPr>
          <p:cNvPr id="3" name="Slide Number Placeholder 5">
            <a:extLst>
              <a:ext uri="{FF2B5EF4-FFF2-40B4-BE49-F238E27FC236}">
                <a16:creationId xmlns:a16="http://schemas.microsoft.com/office/drawing/2014/main" id="{F6B5B39E-16E5-8CB5-A76D-838E5EF5E420}"/>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
        <p:nvSpPr>
          <p:cNvPr id="5" name="Text Placeholder 2">
            <a:extLst>
              <a:ext uri="{FF2B5EF4-FFF2-40B4-BE49-F238E27FC236}">
                <a16:creationId xmlns:a16="http://schemas.microsoft.com/office/drawing/2014/main" id="{CB03E1F9-B9B0-1449-0FCE-D2F6A61B0E4E}"/>
              </a:ext>
            </a:extLst>
          </p:cNvPr>
          <p:cNvSpPr>
            <a:spLocks noGrp="1"/>
          </p:cNvSpPr>
          <p:nvPr>
            <p:ph type="body" idx="1" hasCustomPrompt="1"/>
          </p:nvPr>
        </p:nvSpPr>
        <p:spPr>
          <a:xfrm>
            <a:off x="838200" y="1870012"/>
            <a:ext cx="10515600" cy="4149788"/>
          </a:xfrm>
        </p:spPr>
        <p:txBody>
          <a:bodyPr/>
          <a:lstStyle>
            <a:lvl1pPr marL="0" indent="0" algn="l">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Click to edit section text</a:t>
            </a:r>
          </a:p>
        </p:txBody>
      </p:sp>
    </p:spTree>
    <p:extLst>
      <p:ext uri="{BB962C8B-B14F-4D97-AF65-F5344CB8AC3E}">
        <p14:creationId xmlns:p14="http://schemas.microsoft.com/office/powerpoint/2010/main" val="1220422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Content Slide - Footer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24EA7-4214-1A7A-2350-519DB4AA8EEA}"/>
              </a:ext>
            </a:extLst>
          </p:cNvPr>
          <p:cNvSpPr>
            <a:spLocks noGrp="1"/>
          </p:cNvSpPr>
          <p:nvPr>
            <p:ph type="title" hasCustomPrompt="1"/>
          </p:nvPr>
        </p:nvSpPr>
        <p:spPr/>
        <p:txBody>
          <a:bodyPr/>
          <a:lstStyle/>
          <a:p>
            <a:r>
              <a:rPr lang="en-US"/>
              <a:t>Click to edit title</a:t>
            </a:r>
          </a:p>
        </p:txBody>
      </p:sp>
      <p:sp>
        <p:nvSpPr>
          <p:cNvPr id="3" name="Content Placeholder 2">
            <a:extLst>
              <a:ext uri="{FF2B5EF4-FFF2-40B4-BE49-F238E27FC236}">
                <a16:creationId xmlns:a16="http://schemas.microsoft.com/office/drawing/2014/main" id="{E14244DF-FFF9-004D-E59D-0D5FCD30392D}"/>
              </a:ext>
            </a:extLst>
          </p:cNvPr>
          <p:cNvSpPr>
            <a:spLocks noGrp="1"/>
          </p:cNvSpPr>
          <p:nvPr>
            <p:ph idx="1" hasCustomPrompt="1"/>
          </p:nvPr>
        </p:nvSpPr>
        <p:spPr>
          <a:xfrm>
            <a:off x="838200" y="1825625"/>
            <a:ext cx="10515600" cy="3852161"/>
          </a:xfrm>
        </p:spPr>
        <p:txBody>
          <a:bodyPr/>
          <a:lstStyle>
            <a:lvl1pPr marL="0" indent="0">
              <a:buNone/>
              <a:defRPr>
                <a:solidFill>
                  <a:schemeClr val="tx2"/>
                </a:solidFill>
              </a:defRPr>
            </a:lvl1pPr>
            <a:lvl2pPr>
              <a:defRPr>
                <a:solidFill>
                  <a:schemeClr val="accent1"/>
                </a:solidFill>
              </a:defRPr>
            </a:lvl2pPr>
            <a:lvl3pPr>
              <a:defRPr>
                <a:solidFill>
                  <a:schemeClr val="accent2"/>
                </a:solidFill>
              </a:defRPr>
            </a:lvl3pPr>
            <a:lvl4pPr>
              <a:defRPr>
                <a:solidFill>
                  <a:schemeClr val="accent4"/>
                </a:solidFill>
              </a:defRPr>
            </a:lvl4pPr>
            <a:lvl5pPr>
              <a:defRPr>
                <a:solidFill>
                  <a:schemeClr val="accent5"/>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Official logo of the Georgia Department of Audits and Accounts (DOAA)">
            <a:extLst>
              <a:ext uri="{FF2B5EF4-FFF2-40B4-BE49-F238E27FC236}">
                <a16:creationId xmlns:a16="http://schemas.microsoft.com/office/drawing/2014/main" id="{B1C06F45-FA58-2070-11D4-570E90338C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
        <p:nvSpPr>
          <p:cNvPr id="5" name="Slide Number Placeholder 5">
            <a:extLst>
              <a:ext uri="{FF2B5EF4-FFF2-40B4-BE49-F238E27FC236}">
                <a16:creationId xmlns:a16="http://schemas.microsoft.com/office/drawing/2014/main" id="{CB0D9718-0869-8632-C145-B8881467473E}"/>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13072179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Slide - No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24EA7-4214-1A7A-2350-519DB4AA8EEA}"/>
              </a:ext>
            </a:extLst>
          </p:cNvPr>
          <p:cNvSpPr>
            <a:spLocks noGrp="1"/>
          </p:cNvSpPr>
          <p:nvPr>
            <p:ph type="title" hasCustomPrompt="1"/>
          </p:nvPr>
        </p:nvSpPr>
        <p:spPr/>
        <p:txBody>
          <a:bodyPr/>
          <a:lstStyle/>
          <a:p>
            <a:r>
              <a:rPr lang="en-US"/>
              <a:t>Click to edit title</a:t>
            </a:r>
          </a:p>
        </p:txBody>
      </p:sp>
      <p:sp>
        <p:nvSpPr>
          <p:cNvPr id="3" name="Content Placeholder 2">
            <a:extLst>
              <a:ext uri="{FF2B5EF4-FFF2-40B4-BE49-F238E27FC236}">
                <a16:creationId xmlns:a16="http://schemas.microsoft.com/office/drawing/2014/main" id="{E14244DF-FFF9-004D-E59D-0D5FCD30392D}"/>
              </a:ext>
            </a:extLst>
          </p:cNvPr>
          <p:cNvSpPr>
            <a:spLocks noGrp="1"/>
          </p:cNvSpPr>
          <p:nvPr>
            <p:ph idx="1" hasCustomPrompt="1"/>
          </p:nvPr>
        </p:nvSpPr>
        <p:spPr>
          <a:xfrm>
            <a:off x="838200" y="1825625"/>
            <a:ext cx="10515600" cy="3852161"/>
          </a:xfrm>
        </p:spPr>
        <p:txBody>
          <a:bodyPr/>
          <a:lstStyle>
            <a:lvl1pPr marL="0" indent="0">
              <a:buNone/>
              <a:defRPr>
                <a:solidFill>
                  <a:schemeClr val="tx2"/>
                </a:solidFill>
              </a:defRPr>
            </a:lvl1pPr>
            <a:lvl2pPr>
              <a:defRPr>
                <a:solidFill>
                  <a:schemeClr val="accent1"/>
                </a:solidFill>
              </a:defRPr>
            </a:lvl2pPr>
            <a:lvl3pPr>
              <a:defRPr>
                <a:solidFill>
                  <a:schemeClr val="accent2"/>
                </a:solidFill>
              </a:defRPr>
            </a:lvl3pPr>
            <a:lvl4pPr>
              <a:defRPr>
                <a:solidFill>
                  <a:schemeClr val="accent4"/>
                </a:solidFill>
              </a:defRPr>
            </a:lvl4pPr>
            <a:lvl5pPr>
              <a:defRPr>
                <a:solidFill>
                  <a:schemeClr val="accent5"/>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CB0D9718-0869-8632-C145-B8881467473E}"/>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39307297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 Content Slide w/ Chart - Footer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C17D7-214A-53F3-545C-E9BD813DB4C2}"/>
              </a:ext>
            </a:extLst>
          </p:cNvPr>
          <p:cNvSpPr>
            <a:spLocks noGrp="1"/>
          </p:cNvSpPr>
          <p:nvPr>
            <p:ph type="title" hasCustomPrompt="1"/>
          </p:nvPr>
        </p:nvSpPr>
        <p:spPr>
          <a:xfrm>
            <a:off x="838199" y="365125"/>
            <a:ext cx="10856913" cy="1325563"/>
          </a:xfrm>
        </p:spPr>
        <p:txBody>
          <a:bodyPr/>
          <a:lstStyle/>
          <a:p>
            <a:r>
              <a:rPr lang="en-US"/>
              <a:t>Click to edit title</a:t>
            </a:r>
          </a:p>
        </p:txBody>
      </p:sp>
      <p:graphicFrame>
        <p:nvGraphicFramePr>
          <p:cNvPr id="11" name="Chart 10">
            <a:extLst>
              <a:ext uri="{FF2B5EF4-FFF2-40B4-BE49-F238E27FC236}">
                <a16:creationId xmlns:a16="http://schemas.microsoft.com/office/drawing/2014/main" id="{A519FEEC-6B35-D78F-2D29-7B480998C025}"/>
              </a:ext>
            </a:extLst>
          </p:cNvPr>
          <p:cNvGraphicFramePr/>
          <p:nvPr userDrawn="1">
            <p:extLst>
              <p:ext uri="{D42A27DB-BD31-4B8C-83A1-F6EECF244321}">
                <p14:modId xmlns:p14="http://schemas.microsoft.com/office/powerpoint/2010/main" val="3246567407"/>
              </p:ext>
            </p:extLst>
          </p:nvPr>
        </p:nvGraphicFramePr>
        <p:xfrm>
          <a:off x="7038050" y="1817405"/>
          <a:ext cx="4657459" cy="396670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9">
            <a:extLst>
              <a:ext uri="{FF2B5EF4-FFF2-40B4-BE49-F238E27FC236}">
                <a16:creationId xmlns:a16="http://schemas.microsoft.com/office/drawing/2014/main" id="{A3916024-ACC9-2C11-A483-2B67624B9826}"/>
              </a:ext>
            </a:extLst>
          </p:cNvPr>
          <p:cNvSpPr>
            <a:spLocks noGrp="1"/>
          </p:cNvSpPr>
          <p:nvPr>
            <p:ph type="body" sz="quarter" idx="11"/>
          </p:nvPr>
        </p:nvSpPr>
        <p:spPr>
          <a:xfrm>
            <a:off x="838200" y="1825624"/>
            <a:ext cx="5588000"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able Placeholder 12">
            <a:extLst>
              <a:ext uri="{FF2B5EF4-FFF2-40B4-BE49-F238E27FC236}">
                <a16:creationId xmlns:a16="http://schemas.microsoft.com/office/drawing/2014/main" id="{3E83EA8A-D33F-F9F0-E25D-A6734340D025}"/>
              </a:ext>
            </a:extLst>
          </p:cNvPr>
          <p:cNvSpPr>
            <a:spLocks noGrp="1"/>
          </p:cNvSpPr>
          <p:nvPr>
            <p:ph type="tbl" sz="quarter" idx="12"/>
          </p:nvPr>
        </p:nvSpPr>
        <p:spPr>
          <a:xfrm>
            <a:off x="6574971" y="1817688"/>
            <a:ext cx="5120142" cy="4286250"/>
          </a:xfrm>
        </p:spPr>
        <p:txBody>
          <a:bodyPr/>
          <a:lstStyle/>
          <a:p>
            <a:r>
              <a:rPr lang="en-US"/>
              <a:t>Click icon to add table</a:t>
            </a:r>
          </a:p>
        </p:txBody>
      </p:sp>
      <p:pic>
        <p:nvPicPr>
          <p:cNvPr id="15" name="Picture 14" descr="Official logo of the Georgia Department of Audits and Accounts (DOAA)">
            <a:extLst>
              <a:ext uri="{FF2B5EF4-FFF2-40B4-BE49-F238E27FC236}">
                <a16:creationId xmlns:a16="http://schemas.microsoft.com/office/drawing/2014/main" id="{3EDA3FB9-CBDE-51D3-0544-01AA6277AD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
        <p:nvSpPr>
          <p:cNvPr id="3" name="Slide Number Placeholder 5">
            <a:extLst>
              <a:ext uri="{FF2B5EF4-FFF2-40B4-BE49-F238E27FC236}">
                <a16:creationId xmlns:a16="http://schemas.microsoft.com/office/drawing/2014/main" id="{D6232F85-B028-4F51-1129-315D2464365D}"/>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404733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 Content Slide w/Chart - Footer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C17D7-214A-53F3-545C-E9BD813DB4C2}"/>
              </a:ext>
            </a:extLst>
          </p:cNvPr>
          <p:cNvSpPr>
            <a:spLocks noGrp="1"/>
          </p:cNvSpPr>
          <p:nvPr>
            <p:ph type="title" hasCustomPrompt="1"/>
          </p:nvPr>
        </p:nvSpPr>
        <p:spPr>
          <a:xfrm>
            <a:off x="838199" y="365125"/>
            <a:ext cx="10856913" cy="1325563"/>
          </a:xfrm>
        </p:spPr>
        <p:txBody>
          <a:bodyPr/>
          <a:lstStyle/>
          <a:p>
            <a:r>
              <a:rPr lang="en-US"/>
              <a:t>Click to edit title</a:t>
            </a:r>
          </a:p>
        </p:txBody>
      </p:sp>
      <p:graphicFrame>
        <p:nvGraphicFramePr>
          <p:cNvPr id="11" name="Chart 10">
            <a:extLst>
              <a:ext uri="{FF2B5EF4-FFF2-40B4-BE49-F238E27FC236}">
                <a16:creationId xmlns:a16="http://schemas.microsoft.com/office/drawing/2014/main" id="{A519FEEC-6B35-D78F-2D29-7B480998C025}"/>
              </a:ext>
            </a:extLst>
          </p:cNvPr>
          <p:cNvGraphicFramePr/>
          <p:nvPr userDrawn="1">
            <p:extLst>
              <p:ext uri="{D42A27DB-BD31-4B8C-83A1-F6EECF244321}">
                <p14:modId xmlns:p14="http://schemas.microsoft.com/office/powerpoint/2010/main" val="3246567407"/>
              </p:ext>
            </p:extLst>
          </p:nvPr>
        </p:nvGraphicFramePr>
        <p:xfrm>
          <a:off x="7038050" y="1817405"/>
          <a:ext cx="4657459" cy="396670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9">
            <a:extLst>
              <a:ext uri="{FF2B5EF4-FFF2-40B4-BE49-F238E27FC236}">
                <a16:creationId xmlns:a16="http://schemas.microsoft.com/office/drawing/2014/main" id="{A3916024-ACC9-2C11-A483-2B67624B9826}"/>
              </a:ext>
            </a:extLst>
          </p:cNvPr>
          <p:cNvSpPr>
            <a:spLocks noGrp="1"/>
          </p:cNvSpPr>
          <p:nvPr>
            <p:ph type="body" sz="quarter" idx="11"/>
          </p:nvPr>
        </p:nvSpPr>
        <p:spPr>
          <a:xfrm>
            <a:off x="838200" y="1825624"/>
            <a:ext cx="5588000" cy="4278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able Placeholder 12">
            <a:extLst>
              <a:ext uri="{FF2B5EF4-FFF2-40B4-BE49-F238E27FC236}">
                <a16:creationId xmlns:a16="http://schemas.microsoft.com/office/drawing/2014/main" id="{3E83EA8A-D33F-F9F0-E25D-A6734340D025}"/>
              </a:ext>
            </a:extLst>
          </p:cNvPr>
          <p:cNvSpPr>
            <a:spLocks noGrp="1"/>
          </p:cNvSpPr>
          <p:nvPr>
            <p:ph type="tbl" sz="quarter" idx="12"/>
          </p:nvPr>
        </p:nvSpPr>
        <p:spPr>
          <a:xfrm>
            <a:off x="6574971" y="1817688"/>
            <a:ext cx="5120142" cy="4286250"/>
          </a:xfrm>
        </p:spPr>
        <p:txBody>
          <a:bodyPr/>
          <a:lstStyle/>
          <a:p>
            <a:r>
              <a:rPr lang="en-US"/>
              <a:t>Click icon to add table</a:t>
            </a:r>
          </a:p>
        </p:txBody>
      </p:sp>
      <p:sp>
        <p:nvSpPr>
          <p:cNvPr id="3" name="Slide Number Placeholder 5">
            <a:extLst>
              <a:ext uri="{FF2B5EF4-FFF2-40B4-BE49-F238E27FC236}">
                <a16:creationId xmlns:a16="http://schemas.microsoft.com/office/drawing/2014/main" id="{D6232F85-B028-4F51-1129-315D2464365D}"/>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3798423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ntent Slide w/Charts - Footer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5FF2-1090-8EA7-3F3F-9F9E4A51E7EA}"/>
              </a:ext>
            </a:extLst>
          </p:cNvPr>
          <p:cNvSpPr>
            <a:spLocks noGrp="1"/>
          </p:cNvSpPr>
          <p:nvPr>
            <p:ph type="title" hasCustomPrompt="1"/>
          </p:nvPr>
        </p:nvSpPr>
        <p:spPr>
          <a:xfrm>
            <a:off x="839788" y="365125"/>
            <a:ext cx="10515600" cy="1325563"/>
          </a:xfrm>
        </p:spPr>
        <p:txBody>
          <a:bodyPr/>
          <a:lstStyle/>
          <a:p>
            <a:r>
              <a:rPr lang="en-US"/>
              <a:t>Click to edit title</a:t>
            </a:r>
          </a:p>
        </p:txBody>
      </p:sp>
      <p:sp>
        <p:nvSpPr>
          <p:cNvPr id="3" name="Text Placeholder 2">
            <a:extLst>
              <a:ext uri="{FF2B5EF4-FFF2-40B4-BE49-F238E27FC236}">
                <a16:creationId xmlns:a16="http://schemas.microsoft.com/office/drawing/2014/main" id="{7608977D-FAA0-17D9-8FF6-E937EB611659}"/>
              </a:ext>
            </a:extLst>
          </p:cNvPr>
          <p:cNvSpPr>
            <a:spLocks noGrp="1"/>
          </p:cNvSpPr>
          <p:nvPr>
            <p:ph type="body" idx="1" hasCustomPrompt="1"/>
          </p:nvPr>
        </p:nvSpPr>
        <p:spPr>
          <a:xfrm>
            <a:off x="839788" y="1681163"/>
            <a:ext cx="5157787" cy="823912"/>
          </a:xfrm>
        </p:spPr>
        <p:txBody>
          <a:bodyPr anchor="b">
            <a:normAutofit/>
          </a:bodyPr>
          <a:lstStyle>
            <a:lvl1pPr marL="0" indent="0">
              <a:buNone/>
              <a:defRPr sz="3200" b="0">
                <a:solidFill>
                  <a:schemeClr val="tx2"/>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1664912F-B63B-BC5D-2974-369FDE14E8AF}"/>
              </a:ext>
            </a:extLst>
          </p:cNvPr>
          <p:cNvSpPr>
            <a:spLocks noGrp="1"/>
          </p:cNvSpPr>
          <p:nvPr>
            <p:ph sz="half" idx="2" hasCustomPrompt="1"/>
          </p:nvPr>
        </p:nvSpPr>
        <p:spPr>
          <a:xfrm>
            <a:off x="839788" y="2505075"/>
            <a:ext cx="5157787" cy="3332199"/>
          </a:xfrm>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accent5"/>
                </a:solidFill>
              </a:defRPr>
            </a:lvl4pPr>
            <a:lvl5pPr>
              <a:defRPr>
                <a:solidFill>
                  <a:schemeClr val="accent6"/>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8459FDF-AF2F-098E-2499-14471C0B91E8}"/>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3200" b="0">
                <a:solidFill>
                  <a:schemeClr val="tx2"/>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6FB3DC4C-9F65-C0BE-76F6-7CE045BDC97C}"/>
              </a:ext>
            </a:extLst>
          </p:cNvPr>
          <p:cNvSpPr>
            <a:spLocks noGrp="1"/>
          </p:cNvSpPr>
          <p:nvPr>
            <p:ph sz="quarter" idx="4" hasCustomPrompt="1"/>
          </p:nvPr>
        </p:nvSpPr>
        <p:spPr>
          <a:xfrm>
            <a:off x="6172200" y="2505075"/>
            <a:ext cx="5183188" cy="3332199"/>
          </a:xfrm>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accent5"/>
                </a:solidFill>
              </a:defRPr>
            </a:lvl4pPr>
            <a:lvl5pPr>
              <a:defRPr>
                <a:solidFill>
                  <a:schemeClr val="accent6"/>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Official logo of the Georgia Department of Audits and Accounts (DOAA)">
            <a:extLst>
              <a:ext uri="{FF2B5EF4-FFF2-40B4-BE49-F238E27FC236}">
                <a16:creationId xmlns:a16="http://schemas.microsoft.com/office/drawing/2014/main" id="{C7BA0E1C-7E7B-CFDB-4BAA-C49DEF7186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
        <p:nvSpPr>
          <p:cNvPr id="7" name="Slide Number Placeholder 5">
            <a:extLst>
              <a:ext uri="{FF2B5EF4-FFF2-40B4-BE49-F238E27FC236}">
                <a16:creationId xmlns:a16="http://schemas.microsoft.com/office/drawing/2014/main" id="{D18178D2-F88E-97E4-9D26-18E33FFB0D65}"/>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3412053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2 Content Slide w/ Charts - No Foot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75FF2-1090-8EA7-3F3F-9F9E4A51E7EA}"/>
              </a:ext>
            </a:extLst>
          </p:cNvPr>
          <p:cNvSpPr>
            <a:spLocks noGrp="1"/>
          </p:cNvSpPr>
          <p:nvPr>
            <p:ph type="title" hasCustomPrompt="1"/>
          </p:nvPr>
        </p:nvSpPr>
        <p:spPr>
          <a:xfrm>
            <a:off x="839788" y="365125"/>
            <a:ext cx="10515600" cy="1325563"/>
          </a:xfrm>
        </p:spPr>
        <p:txBody>
          <a:bodyPr/>
          <a:lstStyle/>
          <a:p>
            <a:r>
              <a:rPr lang="en-US"/>
              <a:t>Click to edit title</a:t>
            </a:r>
          </a:p>
        </p:txBody>
      </p:sp>
      <p:sp>
        <p:nvSpPr>
          <p:cNvPr id="3" name="Text Placeholder 2">
            <a:extLst>
              <a:ext uri="{FF2B5EF4-FFF2-40B4-BE49-F238E27FC236}">
                <a16:creationId xmlns:a16="http://schemas.microsoft.com/office/drawing/2014/main" id="{7608977D-FAA0-17D9-8FF6-E937EB611659}"/>
              </a:ext>
            </a:extLst>
          </p:cNvPr>
          <p:cNvSpPr>
            <a:spLocks noGrp="1"/>
          </p:cNvSpPr>
          <p:nvPr>
            <p:ph type="body" idx="1" hasCustomPrompt="1"/>
          </p:nvPr>
        </p:nvSpPr>
        <p:spPr>
          <a:xfrm>
            <a:off x="839788" y="1681163"/>
            <a:ext cx="5157787" cy="823912"/>
          </a:xfrm>
        </p:spPr>
        <p:txBody>
          <a:bodyPr anchor="b">
            <a:normAutofit/>
          </a:bodyPr>
          <a:lstStyle>
            <a:lvl1pPr marL="0" indent="0">
              <a:buNone/>
              <a:defRPr sz="3200" b="0">
                <a:solidFill>
                  <a:schemeClr val="tx2"/>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4" name="Content Placeholder 3">
            <a:extLst>
              <a:ext uri="{FF2B5EF4-FFF2-40B4-BE49-F238E27FC236}">
                <a16:creationId xmlns:a16="http://schemas.microsoft.com/office/drawing/2014/main" id="{1664912F-B63B-BC5D-2974-369FDE14E8AF}"/>
              </a:ext>
            </a:extLst>
          </p:cNvPr>
          <p:cNvSpPr>
            <a:spLocks noGrp="1"/>
          </p:cNvSpPr>
          <p:nvPr>
            <p:ph sz="half" idx="2" hasCustomPrompt="1"/>
          </p:nvPr>
        </p:nvSpPr>
        <p:spPr>
          <a:xfrm>
            <a:off x="839788" y="2505075"/>
            <a:ext cx="5157787" cy="3332199"/>
          </a:xfrm>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accent5"/>
                </a:solidFill>
              </a:defRPr>
            </a:lvl4pPr>
            <a:lvl5pPr>
              <a:defRPr>
                <a:solidFill>
                  <a:schemeClr val="accent6"/>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8459FDF-AF2F-098E-2499-14471C0B91E8}"/>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3200" b="0">
                <a:solidFill>
                  <a:schemeClr val="tx2"/>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a:extLst>
              <a:ext uri="{FF2B5EF4-FFF2-40B4-BE49-F238E27FC236}">
                <a16:creationId xmlns:a16="http://schemas.microsoft.com/office/drawing/2014/main" id="{6FB3DC4C-9F65-C0BE-76F6-7CE045BDC97C}"/>
              </a:ext>
            </a:extLst>
          </p:cNvPr>
          <p:cNvSpPr>
            <a:spLocks noGrp="1"/>
          </p:cNvSpPr>
          <p:nvPr>
            <p:ph sz="quarter" idx="4" hasCustomPrompt="1"/>
          </p:nvPr>
        </p:nvSpPr>
        <p:spPr>
          <a:xfrm>
            <a:off x="6172200" y="2505075"/>
            <a:ext cx="5183188" cy="3332199"/>
          </a:xfrm>
        </p:spPr>
        <p:txBody>
          <a:bodyPr/>
          <a:lstStyle>
            <a:lvl1pPr>
              <a:defRPr>
                <a:solidFill>
                  <a:schemeClr val="accent1"/>
                </a:solidFill>
              </a:defRPr>
            </a:lvl1pPr>
            <a:lvl2pPr>
              <a:defRPr>
                <a:solidFill>
                  <a:schemeClr val="accent2"/>
                </a:solidFill>
              </a:defRPr>
            </a:lvl2pPr>
            <a:lvl3pPr>
              <a:defRPr>
                <a:solidFill>
                  <a:schemeClr val="accent3"/>
                </a:solidFill>
              </a:defRPr>
            </a:lvl3pPr>
            <a:lvl4pPr>
              <a:defRPr>
                <a:solidFill>
                  <a:schemeClr val="accent5"/>
                </a:solidFill>
              </a:defRPr>
            </a:lvl4pPr>
            <a:lvl5pPr>
              <a:defRPr>
                <a:solidFill>
                  <a:schemeClr val="accent6"/>
                </a:solidFill>
              </a:defRPr>
            </a:lvl5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a:extLst>
              <a:ext uri="{FF2B5EF4-FFF2-40B4-BE49-F238E27FC236}">
                <a16:creationId xmlns:a16="http://schemas.microsoft.com/office/drawing/2014/main" id="{D18178D2-F88E-97E4-9D26-18E33FFB0D65}"/>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20597376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Content Slide Media w/Logo - Footer Logo">
    <p:spTree>
      <p:nvGrpSpPr>
        <p:cNvPr id="1" name=""/>
        <p:cNvGrpSpPr/>
        <p:nvPr/>
      </p:nvGrpSpPr>
      <p:grpSpPr>
        <a:xfrm>
          <a:off x="0" y="0"/>
          <a:ext cx="0" cy="0"/>
          <a:chOff x="0" y="0"/>
          <a:chExt cx="0" cy="0"/>
        </a:xfrm>
      </p:grpSpPr>
      <p:pic>
        <p:nvPicPr>
          <p:cNvPr id="7" name="Picture 6" descr="Official logo of the Georgia Department of Audits and Accounts (DOAA)">
            <a:extLst>
              <a:ext uri="{FF2B5EF4-FFF2-40B4-BE49-F238E27FC236}">
                <a16:creationId xmlns:a16="http://schemas.microsoft.com/office/drawing/2014/main" id="{A2C2F82A-8E55-7781-2364-1BB5109320F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
        <p:nvSpPr>
          <p:cNvPr id="5" name="Title 1">
            <a:extLst>
              <a:ext uri="{FF2B5EF4-FFF2-40B4-BE49-F238E27FC236}">
                <a16:creationId xmlns:a16="http://schemas.microsoft.com/office/drawing/2014/main" id="{0132FEF6-A24C-8876-BC13-E27B50E197A3}"/>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title</a:t>
            </a:r>
          </a:p>
        </p:txBody>
      </p:sp>
      <p:sp>
        <p:nvSpPr>
          <p:cNvPr id="8" name="Content Placeholder 2">
            <a:extLst>
              <a:ext uri="{FF2B5EF4-FFF2-40B4-BE49-F238E27FC236}">
                <a16:creationId xmlns:a16="http://schemas.microsoft.com/office/drawing/2014/main" id="{78187D6D-F737-8B41-869E-58B33504CC87}"/>
              </a:ext>
            </a:extLst>
          </p:cNvPr>
          <p:cNvSpPr>
            <a:spLocks noGrp="1"/>
          </p:cNvSpPr>
          <p:nvPr>
            <p:ph idx="1" hasCustomPrompt="1"/>
          </p:nvPr>
        </p:nvSpPr>
        <p:spPr>
          <a:xfrm>
            <a:off x="5183188" y="457201"/>
            <a:ext cx="6172200" cy="5403850"/>
          </a:xfrm>
        </p:spPr>
        <p:txBody>
          <a:bodyPr/>
          <a:lstStyle>
            <a:lvl1pPr marL="0" indent="0">
              <a:buNone/>
              <a:defRPr sz="2800">
                <a:solidFill>
                  <a:schemeClr val="accent1"/>
                </a:solidFill>
              </a:defRPr>
            </a:lvl1pPr>
            <a:lvl2pPr>
              <a:defRPr sz="2400">
                <a:solidFill>
                  <a:schemeClr val="accent2"/>
                </a:solidFill>
              </a:defRPr>
            </a:lvl2pPr>
            <a:lvl3pPr>
              <a:defRPr sz="2000">
                <a:solidFill>
                  <a:schemeClr val="accent3"/>
                </a:solidFill>
              </a:defRPr>
            </a:lvl3pPr>
            <a:lvl4pPr>
              <a:defRPr sz="1800">
                <a:solidFill>
                  <a:schemeClr val="accent5"/>
                </a:solidFill>
              </a:defRPr>
            </a:lvl4pPr>
            <a:lvl5pPr>
              <a:defRPr sz="1800">
                <a:solidFill>
                  <a:schemeClr val="accent6"/>
                </a:solidFill>
              </a:defRPr>
            </a:lvl5pPr>
            <a:lvl6pPr>
              <a:defRPr sz="2000"/>
            </a:lvl6pPr>
            <a:lvl7pPr>
              <a:defRPr sz="2000"/>
            </a:lvl7pPr>
            <a:lvl8pPr>
              <a:defRPr sz="2000"/>
            </a:lvl8pPr>
            <a:lvl9pPr>
              <a:defRPr sz="20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3">
            <a:extLst>
              <a:ext uri="{FF2B5EF4-FFF2-40B4-BE49-F238E27FC236}">
                <a16:creationId xmlns:a16="http://schemas.microsoft.com/office/drawing/2014/main" id="{96012FE3-3FBD-0318-8535-6768816A36D8}"/>
              </a:ext>
            </a:extLst>
          </p:cNvPr>
          <p:cNvSpPr>
            <a:spLocks noGrp="1"/>
          </p:cNvSpPr>
          <p:nvPr>
            <p:ph type="body" sz="half" idx="2" hasCustomPrompt="1"/>
          </p:nvPr>
        </p:nvSpPr>
        <p:spPr>
          <a:xfrm>
            <a:off x="839788" y="2057400"/>
            <a:ext cx="3932237" cy="3811588"/>
          </a:xfrm>
        </p:spPr>
        <p:txBody>
          <a:bodyPr>
            <a:norm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2" name="Slide Number Placeholder 5">
            <a:extLst>
              <a:ext uri="{FF2B5EF4-FFF2-40B4-BE49-F238E27FC236}">
                <a16:creationId xmlns:a16="http://schemas.microsoft.com/office/drawing/2014/main" id="{28F1BD00-4306-D4AE-EFB1-1B049BA8AF97}"/>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1697241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 Content Slide Media w/ Logo - No Footer">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132FEF6-A24C-8876-BC13-E27B50E197A3}"/>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title</a:t>
            </a:r>
          </a:p>
        </p:txBody>
      </p:sp>
      <p:sp>
        <p:nvSpPr>
          <p:cNvPr id="8" name="Content Placeholder 2">
            <a:extLst>
              <a:ext uri="{FF2B5EF4-FFF2-40B4-BE49-F238E27FC236}">
                <a16:creationId xmlns:a16="http://schemas.microsoft.com/office/drawing/2014/main" id="{78187D6D-F737-8B41-869E-58B33504CC87}"/>
              </a:ext>
            </a:extLst>
          </p:cNvPr>
          <p:cNvSpPr>
            <a:spLocks noGrp="1"/>
          </p:cNvSpPr>
          <p:nvPr>
            <p:ph idx="1" hasCustomPrompt="1"/>
          </p:nvPr>
        </p:nvSpPr>
        <p:spPr>
          <a:xfrm>
            <a:off x="5183188" y="457201"/>
            <a:ext cx="6172200" cy="5403850"/>
          </a:xfrm>
        </p:spPr>
        <p:txBody>
          <a:bodyPr/>
          <a:lstStyle>
            <a:lvl1pPr marL="0" indent="0">
              <a:buNone/>
              <a:defRPr sz="2800">
                <a:solidFill>
                  <a:schemeClr val="accent1"/>
                </a:solidFill>
              </a:defRPr>
            </a:lvl1pPr>
            <a:lvl2pPr>
              <a:defRPr sz="2400">
                <a:solidFill>
                  <a:schemeClr val="accent2"/>
                </a:solidFill>
              </a:defRPr>
            </a:lvl2pPr>
            <a:lvl3pPr>
              <a:defRPr sz="2000">
                <a:solidFill>
                  <a:schemeClr val="accent3"/>
                </a:solidFill>
              </a:defRPr>
            </a:lvl3pPr>
            <a:lvl4pPr>
              <a:defRPr sz="1800">
                <a:solidFill>
                  <a:schemeClr val="accent5"/>
                </a:solidFill>
              </a:defRPr>
            </a:lvl4pPr>
            <a:lvl5pPr>
              <a:defRPr sz="1800">
                <a:solidFill>
                  <a:schemeClr val="accent6"/>
                </a:solidFill>
              </a:defRPr>
            </a:lvl5pPr>
            <a:lvl6pPr>
              <a:defRPr sz="2000"/>
            </a:lvl6pPr>
            <a:lvl7pPr>
              <a:defRPr sz="2000"/>
            </a:lvl7pPr>
            <a:lvl8pPr>
              <a:defRPr sz="2000"/>
            </a:lvl8pPr>
            <a:lvl9pPr>
              <a:defRPr sz="2000"/>
            </a:lvl9pPr>
          </a:lstStyle>
          <a:p>
            <a:pPr lvl="0"/>
            <a:r>
              <a:rPr lang="en-US" dirty="0"/>
              <a:t>Click to edit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3">
            <a:extLst>
              <a:ext uri="{FF2B5EF4-FFF2-40B4-BE49-F238E27FC236}">
                <a16:creationId xmlns:a16="http://schemas.microsoft.com/office/drawing/2014/main" id="{96012FE3-3FBD-0318-8535-6768816A36D8}"/>
              </a:ext>
            </a:extLst>
          </p:cNvPr>
          <p:cNvSpPr>
            <a:spLocks noGrp="1"/>
          </p:cNvSpPr>
          <p:nvPr>
            <p:ph type="body" sz="half" idx="2" hasCustomPrompt="1"/>
          </p:nvPr>
        </p:nvSpPr>
        <p:spPr>
          <a:xfrm>
            <a:off x="839788" y="2057400"/>
            <a:ext cx="3932237" cy="3811588"/>
          </a:xfrm>
        </p:spPr>
        <p:txBody>
          <a:bodyPr>
            <a:norm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2" name="Slide Number Placeholder 5">
            <a:extLst>
              <a:ext uri="{FF2B5EF4-FFF2-40B4-BE49-F238E27FC236}">
                <a16:creationId xmlns:a16="http://schemas.microsoft.com/office/drawing/2014/main" id="{28F1BD00-4306-D4AE-EFB1-1B049BA8AF97}"/>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5777702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 Content Slide Photo &amp; Logo - Footer Log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1039AAB-D30C-490A-8327-0AAC7064D0C5}"/>
              </a:ext>
            </a:extLst>
          </p:cNvPr>
          <p:cNvSpPr>
            <a:spLocks noGrp="1"/>
          </p:cNvSpPr>
          <p:nvPr>
            <p:ph type="pic" idx="1"/>
          </p:nvPr>
        </p:nvSpPr>
        <p:spPr>
          <a:xfrm>
            <a:off x="5183188" y="457201"/>
            <a:ext cx="6172200" cy="5403850"/>
          </a:xfrm>
        </p:spPr>
        <p:txBody>
          <a:bodyPr>
            <a:normAutofit/>
          </a:bodyPr>
          <a:lstStyle>
            <a:lvl1pPr marL="0" indent="0">
              <a:buNone/>
              <a:defRPr sz="16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pic>
        <p:nvPicPr>
          <p:cNvPr id="7" name="Picture 6" descr="Official logo of the Georgia Department of Audits and Accounts (DOAA)">
            <a:extLst>
              <a:ext uri="{FF2B5EF4-FFF2-40B4-BE49-F238E27FC236}">
                <a16:creationId xmlns:a16="http://schemas.microsoft.com/office/drawing/2014/main" id="{18436CFF-154B-F6EC-03B0-4CFFF00AAE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
        <p:nvSpPr>
          <p:cNvPr id="5" name="Title 1">
            <a:extLst>
              <a:ext uri="{FF2B5EF4-FFF2-40B4-BE49-F238E27FC236}">
                <a16:creationId xmlns:a16="http://schemas.microsoft.com/office/drawing/2014/main" id="{E82C2AC3-FBAD-0699-75CC-229E8AA587C9}"/>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title</a:t>
            </a:r>
          </a:p>
        </p:txBody>
      </p:sp>
      <p:sp>
        <p:nvSpPr>
          <p:cNvPr id="8" name="Text Placeholder 3">
            <a:extLst>
              <a:ext uri="{FF2B5EF4-FFF2-40B4-BE49-F238E27FC236}">
                <a16:creationId xmlns:a16="http://schemas.microsoft.com/office/drawing/2014/main" id="{16C89F1C-2737-ACF3-EED9-B0302615736F}"/>
              </a:ext>
            </a:extLst>
          </p:cNvPr>
          <p:cNvSpPr>
            <a:spLocks noGrp="1"/>
          </p:cNvSpPr>
          <p:nvPr>
            <p:ph type="body" sz="half" idx="2" hasCustomPrompt="1"/>
          </p:nvPr>
        </p:nvSpPr>
        <p:spPr>
          <a:xfrm>
            <a:off x="839788" y="2057400"/>
            <a:ext cx="3932237" cy="3811588"/>
          </a:xfrm>
        </p:spPr>
        <p:txBody>
          <a:bodyPr>
            <a:norm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2" name="Slide Number Placeholder 5">
            <a:extLst>
              <a:ext uri="{FF2B5EF4-FFF2-40B4-BE49-F238E27FC236}">
                <a16:creationId xmlns:a16="http://schemas.microsoft.com/office/drawing/2014/main" id="{C0910DB7-6F43-5F0A-03DE-4BB513ED0B38}"/>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834270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Content Slide Photo &amp; Logo - No Foot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1039AAB-D30C-490A-8327-0AAC7064D0C5}"/>
              </a:ext>
            </a:extLst>
          </p:cNvPr>
          <p:cNvSpPr>
            <a:spLocks noGrp="1"/>
          </p:cNvSpPr>
          <p:nvPr>
            <p:ph type="pic" idx="1"/>
          </p:nvPr>
        </p:nvSpPr>
        <p:spPr>
          <a:xfrm>
            <a:off x="5183188" y="457201"/>
            <a:ext cx="6172200" cy="5403850"/>
          </a:xfrm>
        </p:spPr>
        <p:txBody>
          <a:bodyPr>
            <a:normAutofit/>
          </a:bodyPr>
          <a:lstStyle>
            <a:lvl1pPr marL="0" indent="0">
              <a:buNone/>
              <a:defRPr sz="160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Title 1">
            <a:extLst>
              <a:ext uri="{FF2B5EF4-FFF2-40B4-BE49-F238E27FC236}">
                <a16:creationId xmlns:a16="http://schemas.microsoft.com/office/drawing/2014/main" id="{E82C2AC3-FBAD-0699-75CC-229E8AA587C9}"/>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title</a:t>
            </a:r>
          </a:p>
        </p:txBody>
      </p:sp>
      <p:sp>
        <p:nvSpPr>
          <p:cNvPr id="8" name="Text Placeholder 3">
            <a:extLst>
              <a:ext uri="{FF2B5EF4-FFF2-40B4-BE49-F238E27FC236}">
                <a16:creationId xmlns:a16="http://schemas.microsoft.com/office/drawing/2014/main" id="{16C89F1C-2737-ACF3-EED9-B0302615736F}"/>
              </a:ext>
            </a:extLst>
          </p:cNvPr>
          <p:cNvSpPr>
            <a:spLocks noGrp="1"/>
          </p:cNvSpPr>
          <p:nvPr>
            <p:ph type="body" sz="half" idx="2" hasCustomPrompt="1"/>
          </p:nvPr>
        </p:nvSpPr>
        <p:spPr>
          <a:xfrm>
            <a:off x="839788" y="2057400"/>
            <a:ext cx="3932237" cy="3811588"/>
          </a:xfrm>
        </p:spPr>
        <p:txBody>
          <a:bodyPr>
            <a:normAutofit/>
          </a:bodyPr>
          <a:lstStyle>
            <a:lvl1pPr marL="0" indent="0">
              <a:buNone/>
              <a:defRPr sz="20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text</a:t>
            </a:r>
          </a:p>
        </p:txBody>
      </p:sp>
      <p:sp>
        <p:nvSpPr>
          <p:cNvPr id="2" name="Slide Number Placeholder 5">
            <a:extLst>
              <a:ext uri="{FF2B5EF4-FFF2-40B4-BE49-F238E27FC236}">
                <a16:creationId xmlns:a16="http://schemas.microsoft.com/office/drawing/2014/main" id="{C0910DB7-6F43-5F0A-03DE-4BB513ED0B38}"/>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5570543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 1 Section Slide - No Footer">
    <p:bg>
      <p:bgPr>
        <a:blipFill dpi="0" rotWithShape="1">
          <a:blip r:embed="rId2">
            <a:alphaModFix amt="58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E7A2A-F063-AA29-275B-863CB5DC5523}"/>
              </a:ext>
            </a:extLst>
          </p:cNvPr>
          <p:cNvSpPr>
            <a:spLocks noGrp="1"/>
          </p:cNvSpPr>
          <p:nvPr>
            <p:ph type="title" hasCustomPrompt="1"/>
          </p:nvPr>
        </p:nvSpPr>
        <p:spPr>
          <a:xfrm>
            <a:off x="831850" y="1709738"/>
            <a:ext cx="10515600" cy="2353807"/>
          </a:xfrm>
          <a:solidFill>
            <a:schemeClr val="bg1">
              <a:alpha val="86000"/>
            </a:schemeClr>
          </a:solidFill>
        </p:spPr>
        <p:txBody>
          <a:bodyPr anchor="b"/>
          <a:lstStyle>
            <a:lvl1pPr algn="ctr">
              <a:defRPr sz="6000">
                <a:solidFill>
                  <a:schemeClr val="tx1"/>
                </a:solidFill>
              </a:defRPr>
            </a:lvl1pPr>
          </a:lstStyle>
          <a:p>
            <a:r>
              <a:rPr lang="en-US" dirty="0"/>
              <a:t>Click to section title</a:t>
            </a:r>
          </a:p>
        </p:txBody>
      </p:sp>
      <p:sp>
        <p:nvSpPr>
          <p:cNvPr id="3" name="Text Placeholder 2">
            <a:extLst>
              <a:ext uri="{FF2B5EF4-FFF2-40B4-BE49-F238E27FC236}">
                <a16:creationId xmlns:a16="http://schemas.microsoft.com/office/drawing/2014/main" id="{0DE1AC0B-A6F9-411D-FE31-B894547B2C60}"/>
              </a:ext>
            </a:extLst>
          </p:cNvPr>
          <p:cNvSpPr>
            <a:spLocks noGrp="1"/>
          </p:cNvSpPr>
          <p:nvPr>
            <p:ph type="body" idx="1" hasCustomPrompt="1"/>
          </p:nvPr>
        </p:nvSpPr>
        <p:spPr>
          <a:xfrm>
            <a:off x="831850" y="4146487"/>
            <a:ext cx="10515600" cy="1647731"/>
          </a:xfrm>
          <a:solidFill>
            <a:schemeClr val="bg1">
              <a:alpha val="86000"/>
            </a:schemeClr>
          </a:solidFill>
        </p:spPr>
        <p:txBody>
          <a:bodyPr/>
          <a:lstStyle>
            <a:lvl1pPr marL="0" indent="0" algn="ctr">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Click to edit section subtitle</a:t>
            </a:r>
          </a:p>
        </p:txBody>
      </p:sp>
    </p:spTree>
    <p:extLst>
      <p:ext uri="{BB962C8B-B14F-4D97-AF65-F5344CB8AC3E}">
        <p14:creationId xmlns:p14="http://schemas.microsoft.com/office/powerpoint/2010/main" val="5853730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 Header Slide - Footer Logo">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B6BEB9E-065A-CB5B-DC34-B61E80F7C6F2}"/>
              </a:ext>
            </a:extLst>
          </p:cNvPr>
          <p:cNvSpPr>
            <a:spLocks noGrp="1"/>
          </p:cNvSpPr>
          <p:nvPr>
            <p:ph type="title" hasCustomPrompt="1"/>
          </p:nvPr>
        </p:nvSpPr>
        <p:spPr>
          <a:xfrm>
            <a:off x="571500" y="3667454"/>
            <a:ext cx="3606801" cy="2384425"/>
          </a:xfrm>
        </p:spPr>
        <p:txBody>
          <a:bodyPr anchor="t" anchorCtr="0"/>
          <a:lstStyle>
            <a:lvl1pPr>
              <a:defRPr sz="3200"/>
            </a:lvl1pPr>
          </a:lstStyle>
          <a:p>
            <a:r>
              <a:rPr lang="en-US" dirty="0"/>
              <a:t>Click to add title</a:t>
            </a:r>
          </a:p>
        </p:txBody>
      </p:sp>
      <p:sp>
        <p:nvSpPr>
          <p:cNvPr id="5" name="Text Placeholder 3">
            <a:extLst>
              <a:ext uri="{FF2B5EF4-FFF2-40B4-BE49-F238E27FC236}">
                <a16:creationId xmlns:a16="http://schemas.microsoft.com/office/drawing/2014/main" id="{6448B728-E15E-0ECE-BDB2-C02786AF822B}"/>
              </a:ext>
            </a:extLst>
          </p:cNvPr>
          <p:cNvSpPr>
            <a:spLocks noGrp="1"/>
          </p:cNvSpPr>
          <p:nvPr>
            <p:ph type="body" sz="half" idx="2" hasCustomPrompt="1"/>
          </p:nvPr>
        </p:nvSpPr>
        <p:spPr>
          <a:xfrm>
            <a:off x="4292600" y="3667454"/>
            <a:ext cx="7327900" cy="2384425"/>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12" name="Picture Placeholder 11">
            <a:extLst>
              <a:ext uri="{FF2B5EF4-FFF2-40B4-BE49-F238E27FC236}">
                <a16:creationId xmlns:a16="http://schemas.microsoft.com/office/drawing/2014/main" id="{A8CAEC98-8C5A-89D1-5F10-7B4D517F725A}"/>
              </a:ext>
            </a:extLst>
          </p:cNvPr>
          <p:cNvSpPr>
            <a:spLocks noGrp="1"/>
          </p:cNvSpPr>
          <p:nvPr>
            <p:ph type="pic" sz="quarter" idx="10" hasCustomPrompt="1"/>
          </p:nvPr>
        </p:nvSpPr>
        <p:spPr>
          <a:xfrm>
            <a:off x="0" y="0"/>
            <a:ext cx="12192000" cy="3429000"/>
          </a:xfrm>
          <a:solidFill>
            <a:schemeClr val="tx2"/>
          </a:solidFill>
        </p:spPr>
        <p:txBody>
          <a:bodyPr anchor="ctr"/>
          <a:lstStyle>
            <a:lvl1pPr algn="ctr">
              <a:defRPr>
                <a:solidFill>
                  <a:schemeClr val="bg1"/>
                </a:solidFill>
              </a:defRPr>
            </a:lvl1pPr>
          </a:lstStyle>
          <a:p>
            <a:r>
              <a:rPr lang="en-US" dirty="0"/>
              <a:t>Click to add photo</a:t>
            </a:r>
          </a:p>
        </p:txBody>
      </p:sp>
      <p:pic>
        <p:nvPicPr>
          <p:cNvPr id="2" name="Picture 1" descr="Official logo of the Georgia Department of Audits and Accounts (DOAA)">
            <a:extLst>
              <a:ext uri="{FF2B5EF4-FFF2-40B4-BE49-F238E27FC236}">
                <a16:creationId xmlns:a16="http://schemas.microsoft.com/office/drawing/2014/main" id="{52E61FD1-C28E-03A0-FFD3-3AB5F24413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59641" y="6175009"/>
            <a:ext cx="1416718" cy="435705"/>
          </a:xfrm>
          <a:prstGeom prst="rect">
            <a:avLst/>
          </a:prstGeom>
        </p:spPr>
      </p:pic>
      <p:sp>
        <p:nvSpPr>
          <p:cNvPr id="3" name="Slide Number Placeholder 5">
            <a:extLst>
              <a:ext uri="{FF2B5EF4-FFF2-40B4-BE49-F238E27FC236}">
                <a16:creationId xmlns:a16="http://schemas.microsoft.com/office/drawing/2014/main" id="{D0E39C43-F2B0-2585-41BB-434E5E620B0C}"/>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3449144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Header Slide - No Foot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B6BEB9E-065A-CB5B-DC34-B61E80F7C6F2}"/>
              </a:ext>
            </a:extLst>
          </p:cNvPr>
          <p:cNvSpPr>
            <a:spLocks noGrp="1"/>
          </p:cNvSpPr>
          <p:nvPr>
            <p:ph type="title" hasCustomPrompt="1"/>
          </p:nvPr>
        </p:nvSpPr>
        <p:spPr>
          <a:xfrm>
            <a:off x="571500" y="3667454"/>
            <a:ext cx="3606801" cy="2384425"/>
          </a:xfrm>
        </p:spPr>
        <p:txBody>
          <a:bodyPr anchor="t" anchorCtr="0"/>
          <a:lstStyle>
            <a:lvl1pPr>
              <a:defRPr sz="3200"/>
            </a:lvl1pPr>
          </a:lstStyle>
          <a:p>
            <a:r>
              <a:rPr lang="en-US" dirty="0"/>
              <a:t>Click to add title</a:t>
            </a:r>
          </a:p>
        </p:txBody>
      </p:sp>
      <p:sp>
        <p:nvSpPr>
          <p:cNvPr id="5" name="Text Placeholder 3">
            <a:extLst>
              <a:ext uri="{FF2B5EF4-FFF2-40B4-BE49-F238E27FC236}">
                <a16:creationId xmlns:a16="http://schemas.microsoft.com/office/drawing/2014/main" id="{6448B728-E15E-0ECE-BDB2-C02786AF822B}"/>
              </a:ext>
            </a:extLst>
          </p:cNvPr>
          <p:cNvSpPr>
            <a:spLocks noGrp="1"/>
          </p:cNvSpPr>
          <p:nvPr>
            <p:ph type="body" sz="half" idx="2" hasCustomPrompt="1"/>
          </p:nvPr>
        </p:nvSpPr>
        <p:spPr>
          <a:xfrm>
            <a:off x="4292600" y="3667454"/>
            <a:ext cx="7327900" cy="2384425"/>
          </a:xfrm>
        </p:spPr>
        <p:txBody>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text</a:t>
            </a:r>
          </a:p>
        </p:txBody>
      </p:sp>
      <p:sp>
        <p:nvSpPr>
          <p:cNvPr id="12" name="Picture Placeholder 11">
            <a:extLst>
              <a:ext uri="{FF2B5EF4-FFF2-40B4-BE49-F238E27FC236}">
                <a16:creationId xmlns:a16="http://schemas.microsoft.com/office/drawing/2014/main" id="{A8CAEC98-8C5A-89D1-5F10-7B4D517F725A}"/>
              </a:ext>
            </a:extLst>
          </p:cNvPr>
          <p:cNvSpPr>
            <a:spLocks noGrp="1"/>
          </p:cNvSpPr>
          <p:nvPr>
            <p:ph type="pic" sz="quarter" idx="10" hasCustomPrompt="1"/>
          </p:nvPr>
        </p:nvSpPr>
        <p:spPr>
          <a:xfrm>
            <a:off x="0" y="0"/>
            <a:ext cx="12192000" cy="3429000"/>
          </a:xfrm>
          <a:solidFill>
            <a:schemeClr val="tx2"/>
          </a:solidFill>
        </p:spPr>
        <p:txBody>
          <a:bodyPr anchor="ctr"/>
          <a:lstStyle>
            <a:lvl1pPr algn="ctr">
              <a:defRPr>
                <a:solidFill>
                  <a:schemeClr val="bg1"/>
                </a:solidFill>
              </a:defRPr>
            </a:lvl1pPr>
          </a:lstStyle>
          <a:p>
            <a:r>
              <a:rPr lang="en-US" dirty="0"/>
              <a:t>Click to add photo</a:t>
            </a:r>
          </a:p>
        </p:txBody>
      </p:sp>
      <p:sp>
        <p:nvSpPr>
          <p:cNvPr id="3" name="Slide Number Placeholder 5">
            <a:extLst>
              <a:ext uri="{FF2B5EF4-FFF2-40B4-BE49-F238E27FC236}">
                <a16:creationId xmlns:a16="http://schemas.microsoft.com/office/drawing/2014/main" id="{D0E39C43-F2B0-2585-41BB-434E5E620B0C}"/>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tx1"/>
                </a:solidFill>
              </a:rPr>
              <a:pPr algn="l"/>
              <a:t>‹#›</a:t>
            </a:fld>
            <a:r>
              <a:rPr lang="en-US" sz="900" dirty="0">
                <a:solidFill>
                  <a:schemeClr val="tx1"/>
                </a:solidFill>
              </a:rPr>
              <a:t> | Georgia Department of Audits &amp; Accounts</a:t>
            </a:r>
          </a:p>
        </p:txBody>
      </p:sp>
    </p:spTree>
    <p:extLst>
      <p:ext uri="{BB962C8B-B14F-4D97-AF65-F5344CB8AC3E}">
        <p14:creationId xmlns:p14="http://schemas.microsoft.com/office/powerpoint/2010/main" val="40072448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Graphic Slide - Footer Log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FDF65-EDF9-E2B7-24B0-458E6D04F9C7}"/>
              </a:ext>
            </a:extLst>
          </p:cNvPr>
          <p:cNvSpPr>
            <a:spLocks noGrp="1"/>
          </p:cNvSpPr>
          <p:nvPr>
            <p:ph type="title" hasCustomPrompt="1"/>
          </p:nvPr>
        </p:nvSpPr>
        <p:spPr>
          <a:xfrm>
            <a:off x="5702969" y="2766218"/>
            <a:ext cx="5835315" cy="1325563"/>
          </a:xfrm>
        </p:spPr>
        <p:txBody>
          <a:bodyPr/>
          <a:lstStyle>
            <a:lvl1pPr>
              <a:defRPr>
                <a:solidFill>
                  <a:schemeClr val="tx1"/>
                </a:solidFill>
                <a:latin typeface="Segoe UI Semibold" panose="020B0702040204020203" pitchFamily="34" charset="0"/>
                <a:ea typeface="Segoe UI Black" panose="020B0A02040204020203" pitchFamily="34" charset="0"/>
                <a:cs typeface="Segoe UI Semibold" panose="020B0702040204020203" pitchFamily="34" charset="0"/>
              </a:defRPr>
            </a:lvl1pPr>
          </a:lstStyle>
          <a:p>
            <a:r>
              <a:rPr lang="en-US" dirty="0"/>
              <a:t>Click to edit</a:t>
            </a:r>
            <a:br>
              <a:rPr lang="en-US" dirty="0"/>
            </a:br>
            <a:r>
              <a:rPr lang="en-US" dirty="0"/>
              <a:t>Master title style</a:t>
            </a:r>
          </a:p>
        </p:txBody>
      </p:sp>
      <p:sp>
        <p:nvSpPr>
          <p:cNvPr id="4" name="SmartArt Placeholder 3">
            <a:extLst>
              <a:ext uri="{FF2B5EF4-FFF2-40B4-BE49-F238E27FC236}">
                <a16:creationId xmlns:a16="http://schemas.microsoft.com/office/drawing/2014/main" id="{2512752B-B0B1-8940-535D-870971559A22}"/>
              </a:ext>
            </a:extLst>
          </p:cNvPr>
          <p:cNvSpPr>
            <a:spLocks noGrp="1"/>
          </p:cNvSpPr>
          <p:nvPr>
            <p:ph type="dgm" sz="quarter" idx="10"/>
          </p:nvPr>
        </p:nvSpPr>
        <p:spPr>
          <a:xfrm>
            <a:off x="0" y="0"/>
            <a:ext cx="5402263" cy="6858000"/>
          </a:xfrm>
          <a:solidFill>
            <a:schemeClr val="tx2"/>
          </a:solidFill>
          <a:ln>
            <a:noFill/>
          </a:ln>
        </p:spPr>
        <p:txBody>
          <a:bodyPr lIns="365760" tIns="365760" rIns="365760" bIns="365760" anchor="ctr">
            <a:normAutofit/>
          </a:bodyPr>
          <a:lstStyle>
            <a:lvl1pPr>
              <a:defRPr sz="2000">
                <a:solidFill>
                  <a:schemeClr val="bg2"/>
                </a:solidFill>
              </a:defRPr>
            </a:lvl1pPr>
          </a:lstStyle>
          <a:p>
            <a:r>
              <a:rPr lang="en-US"/>
              <a:t>Click icon to add SmartArt graphic</a:t>
            </a:r>
            <a:endParaRPr lang="en-US" dirty="0"/>
          </a:p>
        </p:txBody>
      </p:sp>
      <p:sp>
        <p:nvSpPr>
          <p:cNvPr id="5" name="Slide Number Placeholder 5">
            <a:extLst>
              <a:ext uri="{FF2B5EF4-FFF2-40B4-BE49-F238E27FC236}">
                <a16:creationId xmlns:a16="http://schemas.microsoft.com/office/drawing/2014/main" id="{5B92C871-B0D0-A2C2-5881-756F1AC567D5}"/>
              </a:ext>
            </a:extLst>
          </p:cNvPr>
          <p:cNvSpPr txBox="1">
            <a:spLocks/>
          </p:cNvSpPr>
          <p:nvPr userDrawn="1"/>
        </p:nvSpPr>
        <p:spPr>
          <a:xfrm>
            <a:off x="5702969"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pPr algn="l"/>
              <a:t>‹#›</a:t>
            </a:fld>
            <a:r>
              <a:rPr lang="en-US" sz="900" dirty="0"/>
              <a:t> | Georgia Department of Audits &amp; Accounts</a:t>
            </a:r>
          </a:p>
        </p:txBody>
      </p:sp>
      <p:pic>
        <p:nvPicPr>
          <p:cNvPr id="8" name="Picture 7" descr="Official logo of the Georgia Department of Audits and Accounts (DOAA)">
            <a:extLst>
              <a:ext uri="{FF2B5EF4-FFF2-40B4-BE49-F238E27FC236}">
                <a16:creationId xmlns:a16="http://schemas.microsoft.com/office/drawing/2014/main" id="{B2F83024-ED57-248F-8975-CDB5A7872F7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59641" y="6202674"/>
            <a:ext cx="1416718" cy="380375"/>
          </a:xfrm>
          <a:prstGeom prst="rect">
            <a:avLst/>
          </a:prstGeom>
        </p:spPr>
      </p:pic>
    </p:spTree>
    <p:extLst>
      <p:ext uri="{BB962C8B-B14F-4D97-AF65-F5344CB8AC3E}">
        <p14:creationId xmlns:p14="http://schemas.microsoft.com/office/powerpoint/2010/main" val="76893603"/>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phic Slide - No Foot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FDF65-EDF9-E2B7-24B0-458E6D04F9C7}"/>
              </a:ext>
            </a:extLst>
          </p:cNvPr>
          <p:cNvSpPr>
            <a:spLocks noGrp="1"/>
          </p:cNvSpPr>
          <p:nvPr>
            <p:ph type="title" hasCustomPrompt="1"/>
          </p:nvPr>
        </p:nvSpPr>
        <p:spPr>
          <a:xfrm>
            <a:off x="5702969" y="2766218"/>
            <a:ext cx="5835315" cy="1325563"/>
          </a:xfrm>
        </p:spPr>
        <p:txBody>
          <a:bodyPr/>
          <a:lstStyle>
            <a:lvl1pPr>
              <a:defRPr>
                <a:solidFill>
                  <a:schemeClr val="tx1"/>
                </a:solidFill>
                <a:latin typeface="Segoe UI Semibold" panose="020B0702040204020203" pitchFamily="34" charset="0"/>
                <a:ea typeface="Segoe UI Black" panose="020B0A02040204020203" pitchFamily="34" charset="0"/>
                <a:cs typeface="Segoe UI Semibold" panose="020B0702040204020203" pitchFamily="34" charset="0"/>
              </a:defRPr>
            </a:lvl1pPr>
          </a:lstStyle>
          <a:p>
            <a:r>
              <a:rPr lang="en-US" dirty="0"/>
              <a:t>Click to edit</a:t>
            </a:r>
            <a:br>
              <a:rPr lang="en-US" dirty="0"/>
            </a:br>
            <a:r>
              <a:rPr lang="en-US" dirty="0"/>
              <a:t>Master title style</a:t>
            </a:r>
          </a:p>
        </p:txBody>
      </p:sp>
      <p:sp>
        <p:nvSpPr>
          <p:cNvPr id="4" name="SmartArt Placeholder 3">
            <a:extLst>
              <a:ext uri="{FF2B5EF4-FFF2-40B4-BE49-F238E27FC236}">
                <a16:creationId xmlns:a16="http://schemas.microsoft.com/office/drawing/2014/main" id="{2512752B-B0B1-8940-535D-870971559A22}"/>
              </a:ext>
            </a:extLst>
          </p:cNvPr>
          <p:cNvSpPr>
            <a:spLocks noGrp="1"/>
          </p:cNvSpPr>
          <p:nvPr>
            <p:ph type="dgm" sz="quarter" idx="10"/>
          </p:nvPr>
        </p:nvSpPr>
        <p:spPr>
          <a:xfrm>
            <a:off x="0" y="0"/>
            <a:ext cx="5402263" cy="6858000"/>
          </a:xfrm>
          <a:solidFill>
            <a:schemeClr val="tx2"/>
          </a:solidFill>
          <a:ln>
            <a:noFill/>
          </a:ln>
        </p:spPr>
        <p:txBody>
          <a:bodyPr lIns="365760" tIns="365760" rIns="365760" bIns="365760" anchor="ctr">
            <a:normAutofit/>
          </a:bodyPr>
          <a:lstStyle>
            <a:lvl1pPr>
              <a:defRPr sz="2000">
                <a:solidFill>
                  <a:schemeClr val="bg2"/>
                </a:solidFill>
              </a:defRPr>
            </a:lvl1pPr>
          </a:lstStyle>
          <a:p>
            <a:r>
              <a:rPr lang="en-US"/>
              <a:t>Click icon to add SmartArt graphic</a:t>
            </a:r>
            <a:endParaRPr lang="en-US" dirty="0"/>
          </a:p>
        </p:txBody>
      </p:sp>
      <p:sp>
        <p:nvSpPr>
          <p:cNvPr id="3" name="Slide Number Placeholder 5">
            <a:extLst>
              <a:ext uri="{FF2B5EF4-FFF2-40B4-BE49-F238E27FC236}">
                <a16:creationId xmlns:a16="http://schemas.microsoft.com/office/drawing/2014/main" id="{A94B5DED-BFB0-781E-7CBC-DF8E3C5B4B8E}"/>
              </a:ext>
            </a:extLst>
          </p:cNvPr>
          <p:cNvSpPr txBox="1">
            <a:spLocks/>
          </p:cNvSpPr>
          <p:nvPr userDrawn="1"/>
        </p:nvSpPr>
        <p:spPr>
          <a:xfrm>
            <a:off x="318978" y="6245589"/>
            <a:ext cx="474070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2424D590-43A1-49C6-AA05-1E22FFF5D9DE}" type="slidenum">
              <a:rPr lang="en-US" sz="900" smtClean="0">
                <a:solidFill>
                  <a:schemeClr val="bg1"/>
                </a:solidFill>
              </a:rPr>
              <a:pPr algn="l"/>
              <a:t>‹#›</a:t>
            </a:fld>
            <a:r>
              <a:rPr lang="en-US" sz="900" dirty="0">
                <a:solidFill>
                  <a:schemeClr val="bg1"/>
                </a:solidFill>
              </a:rPr>
              <a:t> | Georgia Department of Audits &amp; Accounts</a:t>
            </a:r>
          </a:p>
        </p:txBody>
      </p:sp>
    </p:spTree>
    <p:extLst>
      <p:ext uri="{BB962C8B-B14F-4D97-AF65-F5344CB8AC3E}">
        <p14:creationId xmlns:p14="http://schemas.microsoft.com/office/powerpoint/2010/main" val="1938169537"/>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act Information Slide - Footer Logo">
    <p:bg>
      <p:bgPr>
        <a:blipFill dpi="0" rotWithShape="1">
          <a:blip r:embed="rId2">
            <a:alphaModFix amt="84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844132-1AAF-CEF1-33A5-F0288BC0D9E4}"/>
              </a:ext>
            </a:extLst>
          </p:cNvPr>
          <p:cNvSpPr txBox="1"/>
          <p:nvPr userDrawn="1"/>
        </p:nvSpPr>
        <p:spPr>
          <a:xfrm>
            <a:off x="4678218" y="932933"/>
            <a:ext cx="6022109" cy="646331"/>
          </a:xfrm>
          <a:prstGeom prst="rect">
            <a:avLst/>
          </a:prstGeom>
          <a:noFill/>
        </p:spPr>
        <p:txBody>
          <a:bodyPr wrap="square" rtlCol="0">
            <a:spAutoFit/>
          </a:bodyPr>
          <a:lstStyle/>
          <a:p>
            <a:r>
              <a:rPr lang="en-US" sz="3600" dirty="0">
                <a:solidFill>
                  <a:schemeClr val="bg1"/>
                </a:solidFill>
                <a:latin typeface="Segoe UI Semibold" panose="020B0702040204020203" pitchFamily="34" charset="0"/>
                <a:cs typeface="Segoe UI Semibold" panose="020B0702040204020203" pitchFamily="34" charset="0"/>
              </a:rPr>
              <a:t>Questions?</a:t>
            </a:r>
            <a:endParaRPr lang="en-US" dirty="0">
              <a:solidFill>
                <a:schemeClr val="bg1"/>
              </a:solidFill>
              <a:latin typeface="Segoe UI Semibold" panose="020B0702040204020203" pitchFamily="34" charset="0"/>
              <a:cs typeface="Segoe UI Semibold" panose="020B0702040204020203" pitchFamily="34" charset="0"/>
            </a:endParaRPr>
          </a:p>
        </p:txBody>
      </p:sp>
      <p:sp>
        <p:nvSpPr>
          <p:cNvPr id="3" name="TextBox 2">
            <a:extLst>
              <a:ext uri="{FF2B5EF4-FFF2-40B4-BE49-F238E27FC236}">
                <a16:creationId xmlns:a16="http://schemas.microsoft.com/office/drawing/2014/main" id="{CD87827A-E3F9-93D1-4F65-99B00B5AC974}"/>
              </a:ext>
            </a:extLst>
          </p:cNvPr>
          <p:cNvSpPr txBox="1"/>
          <p:nvPr userDrawn="1"/>
        </p:nvSpPr>
        <p:spPr>
          <a:xfrm>
            <a:off x="4678218" y="2549236"/>
            <a:ext cx="6779491" cy="461665"/>
          </a:xfrm>
          <a:prstGeom prst="rect">
            <a:avLst/>
          </a:prstGeom>
          <a:noFill/>
        </p:spPr>
        <p:txBody>
          <a:bodyPr wrap="square" rtlCol="0">
            <a:spAutoFit/>
          </a:bodyPr>
          <a:lstStyle/>
          <a:p>
            <a:r>
              <a:rPr lang="en-US" sz="2400" dirty="0">
                <a:solidFill>
                  <a:schemeClr val="bg2"/>
                </a:solidFill>
                <a:latin typeface="Segoe UI Semibold" panose="020B0702040204020203" pitchFamily="34" charset="0"/>
                <a:cs typeface="Segoe UI Semibold" panose="020B0702040204020203" pitchFamily="34" charset="0"/>
              </a:rPr>
              <a:t>Contact Information</a:t>
            </a:r>
          </a:p>
        </p:txBody>
      </p:sp>
      <p:sp>
        <p:nvSpPr>
          <p:cNvPr id="6" name="TextBox 5">
            <a:extLst>
              <a:ext uri="{FF2B5EF4-FFF2-40B4-BE49-F238E27FC236}">
                <a16:creationId xmlns:a16="http://schemas.microsoft.com/office/drawing/2014/main" id="{0B829F74-B3AF-EF29-64FF-ADEDC8E4BDCF}"/>
              </a:ext>
            </a:extLst>
          </p:cNvPr>
          <p:cNvSpPr txBox="1"/>
          <p:nvPr userDrawn="1"/>
        </p:nvSpPr>
        <p:spPr>
          <a:xfrm>
            <a:off x="471054" y="5855855"/>
            <a:ext cx="2475345" cy="369332"/>
          </a:xfrm>
          <a:prstGeom prst="rect">
            <a:avLst/>
          </a:prstGeom>
          <a:noFill/>
        </p:spPr>
        <p:txBody>
          <a:bodyPr wrap="square" rtlCol="0">
            <a:spAutoFit/>
          </a:bodyPr>
          <a:lstStyle/>
          <a:p>
            <a:pPr algn="l"/>
            <a:r>
              <a:rPr lang="en-US" u="sng" dirty="0">
                <a:solidFill>
                  <a:schemeClr val="accent1"/>
                </a:solidFill>
              </a:rPr>
              <a:t>www.audits.ga.gov</a:t>
            </a:r>
          </a:p>
        </p:txBody>
      </p:sp>
      <p:sp>
        <p:nvSpPr>
          <p:cNvPr id="7" name="TextBox 6">
            <a:extLst>
              <a:ext uri="{FF2B5EF4-FFF2-40B4-BE49-F238E27FC236}">
                <a16:creationId xmlns:a16="http://schemas.microsoft.com/office/drawing/2014/main" id="{9C36ADEC-AD83-F308-ED13-A3057B5325B9}"/>
              </a:ext>
            </a:extLst>
          </p:cNvPr>
          <p:cNvSpPr txBox="1"/>
          <p:nvPr userDrawn="1"/>
        </p:nvSpPr>
        <p:spPr>
          <a:xfrm>
            <a:off x="471054" y="6225187"/>
            <a:ext cx="4207164" cy="307777"/>
          </a:xfrm>
          <a:prstGeom prst="rect">
            <a:avLst/>
          </a:prstGeom>
          <a:noFill/>
        </p:spPr>
        <p:txBody>
          <a:bodyPr wrap="square" rtlCol="0">
            <a:spAutoFit/>
          </a:bodyPr>
          <a:lstStyle/>
          <a:p>
            <a:pPr algn="l"/>
            <a:r>
              <a:rPr lang="en-US" sz="1400" dirty="0">
                <a:solidFill>
                  <a:schemeClr val="bg1"/>
                </a:solidFill>
              </a:rPr>
              <a:t>270 Washington St SW 4-101, Atlanta, GA 30334</a:t>
            </a:r>
          </a:p>
        </p:txBody>
      </p:sp>
      <p:sp>
        <p:nvSpPr>
          <p:cNvPr id="12" name="Text Placeholder 11">
            <a:extLst>
              <a:ext uri="{FF2B5EF4-FFF2-40B4-BE49-F238E27FC236}">
                <a16:creationId xmlns:a16="http://schemas.microsoft.com/office/drawing/2014/main" id="{1F57DC99-DBCA-64AA-AE43-1EE6AEFEEE6A}"/>
              </a:ext>
            </a:extLst>
          </p:cNvPr>
          <p:cNvSpPr>
            <a:spLocks noGrp="1"/>
          </p:cNvSpPr>
          <p:nvPr>
            <p:ph type="body" sz="quarter" idx="12" hasCustomPrompt="1"/>
          </p:nvPr>
        </p:nvSpPr>
        <p:spPr>
          <a:xfrm>
            <a:off x="4760913" y="3128934"/>
            <a:ext cx="3306762" cy="1296988"/>
          </a:xfrm>
        </p:spPr>
        <p:txBody>
          <a:bodyPr>
            <a:normAutofit/>
          </a:bodyPr>
          <a:lstStyle>
            <a:lvl1pPr>
              <a:defRPr sz="1800">
                <a:solidFill>
                  <a:schemeClr val="accent1"/>
                </a:solidFill>
              </a:defRPr>
            </a:lvl1pPr>
          </a:lstStyle>
          <a:p>
            <a:pPr lvl="0"/>
            <a:r>
              <a:rPr lang="en-US" dirty="0"/>
              <a:t>Add Contact Information</a:t>
            </a:r>
          </a:p>
        </p:txBody>
      </p:sp>
      <p:sp>
        <p:nvSpPr>
          <p:cNvPr id="13" name="Text Placeholder 11">
            <a:extLst>
              <a:ext uri="{FF2B5EF4-FFF2-40B4-BE49-F238E27FC236}">
                <a16:creationId xmlns:a16="http://schemas.microsoft.com/office/drawing/2014/main" id="{4A68D71F-5E45-BC9B-B453-615CD2978772}"/>
              </a:ext>
            </a:extLst>
          </p:cNvPr>
          <p:cNvSpPr>
            <a:spLocks noGrp="1"/>
          </p:cNvSpPr>
          <p:nvPr>
            <p:ph type="body" sz="quarter" idx="13" hasCustomPrompt="1"/>
          </p:nvPr>
        </p:nvSpPr>
        <p:spPr>
          <a:xfrm>
            <a:off x="8211510" y="3136390"/>
            <a:ext cx="3306762" cy="1296988"/>
          </a:xfrm>
        </p:spPr>
        <p:txBody>
          <a:bodyPr>
            <a:normAutofit/>
          </a:bodyPr>
          <a:lstStyle>
            <a:lvl1pPr>
              <a:defRPr sz="1800">
                <a:solidFill>
                  <a:schemeClr val="accent1"/>
                </a:solidFill>
              </a:defRPr>
            </a:lvl1pPr>
          </a:lstStyle>
          <a:p>
            <a:pPr lvl="0"/>
            <a:r>
              <a:rPr lang="en-US" dirty="0"/>
              <a:t>Add Contact Information</a:t>
            </a:r>
          </a:p>
        </p:txBody>
      </p:sp>
      <p:pic>
        <p:nvPicPr>
          <p:cNvPr id="5" name="Picture 4" descr="Official logo of the Georgia Department of Audits and Accounts (DOAA)">
            <a:extLst>
              <a:ext uri="{FF2B5EF4-FFF2-40B4-BE49-F238E27FC236}">
                <a16:creationId xmlns:a16="http://schemas.microsoft.com/office/drawing/2014/main" id="{02C8790D-B27A-60D3-8FB0-C537090630C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959641" y="6202412"/>
            <a:ext cx="1416718" cy="380899"/>
          </a:xfrm>
          <a:prstGeom prst="rect">
            <a:avLst/>
          </a:prstGeom>
        </p:spPr>
      </p:pic>
    </p:spTree>
    <p:extLst>
      <p:ext uri="{BB962C8B-B14F-4D97-AF65-F5344CB8AC3E}">
        <p14:creationId xmlns:p14="http://schemas.microsoft.com/office/powerpoint/2010/main" val="2374729694"/>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 Information Slide - No Footer">
    <p:bg>
      <p:bgPr>
        <a:blipFill dpi="0" rotWithShape="1">
          <a:blip r:embed="rId2">
            <a:alphaModFix amt="84000"/>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4844132-1AAF-CEF1-33A5-F0288BC0D9E4}"/>
              </a:ext>
            </a:extLst>
          </p:cNvPr>
          <p:cNvSpPr txBox="1"/>
          <p:nvPr userDrawn="1"/>
        </p:nvSpPr>
        <p:spPr>
          <a:xfrm>
            <a:off x="4678218" y="932933"/>
            <a:ext cx="6022109" cy="646331"/>
          </a:xfrm>
          <a:prstGeom prst="rect">
            <a:avLst/>
          </a:prstGeom>
          <a:noFill/>
        </p:spPr>
        <p:txBody>
          <a:bodyPr wrap="square" rtlCol="0">
            <a:spAutoFit/>
          </a:bodyPr>
          <a:lstStyle/>
          <a:p>
            <a:r>
              <a:rPr lang="en-US" sz="3600" dirty="0">
                <a:solidFill>
                  <a:schemeClr val="bg1"/>
                </a:solidFill>
                <a:latin typeface="Segoe UI Semibold" panose="020B0702040204020203" pitchFamily="34" charset="0"/>
                <a:cs typeface="Segoe UI Semibold" panose="020B0702040204020203" pitchFamily="34" charset="0"/>
              </a:rPr>
              <a:t>Questions?</a:t>
            </a:r>
            <a:endParaRPr lang="en-US" dirty="0">
              <a:solidFill>
                <a:schemeClr val="bg1"/>
              </a:solidFill>
              <a:latin typeface="Segoe UI Semibold" panose="020B0702040204020203" pitchFamily="34" charset="0"/>
              <a:cs typeface="Segoe UI Semibold" panose="020B0702040204020203" pitchFamily="34" charset="0"/>
            </a:endParaRPr>
          </a:p>
        </p:txBody>
      </p:sp>
      <p:sp>
        <p:nvSpPr>
          <p:cNvPr id="3" name="TextBox 2">
            <a:extLst>
              <a:ext uri="{FF2B5EF4-FFF2-40B4-BE49-F238E27FC236}">
                <a16:creationId xmlns:a16="http://schemas.microsoft.com/office/drawing/2014/main" id="{CD87827A-E3F9-93D1-4F65-99B00B5AC974}"/>
              </a:ext>
            </a:extLst>
          </p:cNvPr>
          <p:cNvSpPr txBox="1"/>
          <p:nvPr userDrawn="1"/>
        </p:nvSpPr>
        <p:spPr>
          <a:xfrm>
            <a:off x="4678218" y="2549236"/>
            <a:ext cx="6779491" cy="461665"/>
          </a:xfrm>
          <a:prstGeom prst="rect">
            <a:avLst/>
          </a:prstGeom>
          <a:noFill/>
        </p:spPr>
        <p:txBody>
          <a:bodyPr wrap="square" rtlCol="0">
            <a:spAutoFit/>
          </a:bodyPr>
          <a:lstStyle/>
          <a:p>
            <a:r>
              <a:rPr lang="en-US" sz="2400" dirty="0">
                <a:solidFill>
                  <a:schemeClr val="bg2"/>
                </a:solidFill>
                <a:latin typeface="Segoe UI Semibold" panose="020B0702040204020203" pitchFamily="34" charset="0"/>
                <a:cs typeface="Segoe UI Semibold" panose="020B0702040204020203" pitchFamily="34" charset="0"/>
              </a:rPr>
              <a:t>Contact Information</a:t>
            </a:r>
          </a:p>
        </p:txBody>
      </p:sp>
      <p:sp>
        <p:nvSpPr>
          <p:cNvPr id="6" name="TextBox 5">
            <a:extLst>
              <a:ext uri="{FF2B5EF4-FFF2-40B4-BE49-F238E27FC236}">
                <a16:creationId xmlns:a16="http://schemas.microsoft.com/office/drawing/2014/main" id="{0B829F74-B3AF-EF29-64FF-ADEDC8E4BDCF}"/>
              </a:ext>
            </a:extLst>
          </p:cNvPr>
          <p:cNvSpPr txBox="1"/>
          <p:nvPr userDrawn="1"/>
        </p:nvSpPr>
        <p:spPr>
          <a:xfrm>
            <a:off x="471054" y="5855855"/>
            <a:ext cx="2475345" cy="369332"/>
          </a:xfrm>
          <a:prstGeom prst="rect">
            <a:avLst/>
          </a:prstGeom>
          <a:noFill/>
        </p:spPr>
        <p:txBody>
          <a:bodyPr wrap="square" rtlCol="0">
            <a:spAutoFit/>
          </a:bodyPr>
          <a:lstStyle/>
          <a:p>
            <a:pPr algn="l"/>
            <a:r>
              <a:rPr lang="en-US" u="sng" dirty="0">
                <a:solidFill>
                  <a:schemeClr val="accent1"/>
                </a:solidFill>
              </a:rPr>
              <a:t>www.audits.ga.gov</a:t>
            </a:r>
          </a:p>
        </p:txBody>
      </p:sp>
      <p:sp>
        <p:nvSpPr>
          <p:cNvPr id="7" name="TextBox 6">
            <a:extLst>
              <a:ext uri="{FF2B5EF4-FFF2-40B4-BE49-F238E27FC236}">
                <a16:creationId xmlns:a16="http://schemas.microsoft.com/office/drawing/2014/main" id="{9C36ADEC-AD83-F308-ED13-A3057B5325B9}"/>
              </a:ext>
            </a:extLst>
          </p:cNvPr>
          <p:cNvSpPr txBox="1"/>
          <p:nvPr userDrawn="1"/>
        </p:nvSpPr>
        <p:spPr>
          <a:xfrm>
            <a:off x="471054" y="6225187"/>
            <a:ext cx="4207164" cy="307777"/>
          </a:xfrm>
          <a:prstGeom prst="rect">
            <a:avLst/>
          </a:prstGeom>
          <a:noFill/>
        </p:spPr>
        <p:txBody>
          <a:bodyPr wrap="square" rtlCol="0">
            <a:spAutoFit/>
          </a:bodyPr>
          <a:lstStyle/>
          <a:p>
            <a:pPr algn="l"/>
            <a:r>
              <a:rPr lang="en-US" sz="1400" dirty="0">
                <a:solidFill>
                  <a:schemeClr val="bg1"/>
                </a:solidFill>
              </a:rPr>
              <a:t>270 Washington St SW 4-101, Atlanta, GA 30334</a:t>
            </a:r>
          </a:p>
        </p:txBody>
      </p:sp>
      <p:sp>
        <p:nvSpPr>
          <p:cNvPr id="12" name="Text Placeholder 11">
            <a:extLst>
              <a:ext uri="{FF2B5EF4-FFF2-40B4-BE49-F238E27FC236}">
                <a16:creationId xmlns:a16="http://schemas.microsoft.com/office/drawing/2014/main" id="{1F57DC99-DBCA-64AA-AE43-1EE6AEFEEE6A}"/>
              </a:ext>
            </a:extLst>
          </p:cNvPr>
          <p:cNvSpPr>
            <a:spLocks noGrp="1"/>
          </p:cNvSpPr>
          <p:nvPr>
            <p:ph type="body" sz="quarter" idx="12" hasCustomPrompt="1"/>
          </p:nvPr>
        </p:nvSpPr>
        <p:spPr>
          <a:xfrm>
            <a:off x="4760913" y="3128934"/>
            <a:ext cx="3306762" cy="1296988"/>
          </a:xfrm>
        </p:spPr>
        <p:txBody>
          <a:bodyPr>
            <a:normAutofit/>
          </a:bodyPr>
          <a:lstStyle>
            <a:lvl1pPr>
              <a:defRPr sz="1800">
                <a:solidFill>
                  <a:schemeClr val="accent1"/>
                </a:solidFill>
              </a:defRPr>
            </a:lvl1pPr>
          </a:lstStyle>
          <a:p>
            <a:pPr lvl="0"/>
            <a:r>
              <a:rPr lang="en-US" dirty="0"/>
              <a:t>Add Contact Information</a:t>
            </a:r>
          </a:p>
        </p:txBody>
      </p:sp>
      <p:sp>
        <p:nvSpPr>
          <p:cNvPr id="13" name="Text Placeholder 11">
            <a:extLst>
              <a:ext uri="{FF2B5EF4-FFF2-40B4-BE49-F238E27FC236}">
                <a16:creationId xmlns:a16="http://schemas.microsoft.com/office/drawing/2014/main" id="{4A68D71F-5E45-BC9B-B453-615CD2978772}"/>
              </a:ext>
            </a:extLst>
          </p:cNvPr>
          <p:cNvSpPr>
            <a:spLocks noGrp="1"/>
          </p:cNvSpPr>
          <p:nvPr>
            <p:ph type="body" sz="quarter" idx="13" hasCustomPrompt="1"/>
          </p:nvPr>
        </p:nvSpPr>
        <p:spPr>
          <a:xfrm>
            <a:off x="8211510" y="3136390"/>
            <a:ext cx="3306762" cy="1296988"/>
          </a:xfrm>
        </p:spPr>
        <p:txBody>
          <a:bodyPr>
            <a:normAutofit/>
          </a:bodyPr>
          <a:lstStyle>
            <a:lvl1pPr>
              <a:defRPr sz="1800">
                <a:solidFill>
                  <a:schemeClr val="accent1"/>
                </a:solidFill>
              </a:defRPr>
            </a:lvl1pPr>
          </a:lstStyle>
          <a:p>
            <a:pPr lvl="0"/>
            <a:r>
              <a:rPr lang="en-US" dirty="0"/>
              <a:t>Add Contact Information</a:t>
            </a:r>
          </a:p>
        </p:txBody>
      </p:sp>
    </p:spTree>
    <p:extLst>
      <p:ext uri="{BB962C8B-B14F-4D97-AF65-F5344CB8AC3E}">
        <p14:creationId xmlns:p14="http://schemas.microsoft.com/office/powerpoint/2010/main" val="395644661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76A7ADC-2F5C-AF7C-6875-5BDD59E6ED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4101CBA-B551-95C8-F4A0-35ED97551B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09552542"/>
      </p:ext>
    </p:extLst>
  </p:cSld>
  <p:clrMap bg1="lt1" tx1="dk1" bg2="lt2" tx2="dk2" accent1="accent1" accent2="accent2" accent3="accent3" accent4="accent4" accent5="accent5" accent6="accent6" hlink="hlink" folHlink="folHlink"/>
  <p:sldLayoutIdLst>
    <p:sldLayoutId id="2147483673" r:id="rId1"/>
    <p:sldLayoutId id="2147483730" r:id="rId2"/>
    <p:sldLayoutId id="2147483655" r:id="rId3"/>
    <p:sldLayoutId id="2147483729" r:id="rId4"/>
    <p:sldLayoutId id="2147483663" r:id="rId5"/>
    <p:sldLayoutId id="2147483717" r:id="rId6"/>
    <p:sldLayoutId id="2147483718" r:id="rId7"/>
    <p:sldLayoutId id="2147483716" r:id="rId8"/>
    <p:sldLayoutId id="2147483720" r:id="rId9"/>
    <p:sldLayoutId id="2147483654" r:id="rId10"/>
    <p:sldLayoutId id="2147483721" r:id="rId11"/>
    <p:sldLayoutId id="2147483678" r:id="rId12"/>
    <p:sldLayoutId id="2147483722" r:id="rId13"/>
    <p:sldLayoutId id="2147483666" r:id="rId14"/>
    <p:sldLayoutId id="2147483723" r:id="rId15"/>
    <p:sldLayoutId id="2147483682" r:id="rId16"/>
    <p:sldLayoutId id="2147483724" r:id="rId17"/>
    <p:sldLayoutId id="2147483684" r:id="rId18"/>
    <p:sldLayoutId id="2147483725" r:id="rId19"/>
    <p:sldLayoutId id="2147483685" r:id="rId20"/>
    <p:sldLayoutId id="2147483726" r:id="rId21"/>
    <p:sldLayoutId id="2147483675" r:id="rId22"/>
    <p:sldLayoutId id="2147483715" r:id="rId23"/>
    <p:sldLayoutId id="2147483727" r:id="rId24"/>
    <p:sldLayoutId id="2147483714" r:id="rId25"/>
    <p:sldLayoutId id="2147483728" r:id="rId26"/>
    <p:sldLayoutId id="2147483688" r:id="rId27"/>
    <p:sldLayoutId id="2147483719" r:id="rId2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hyperlink" Target="https://www.audits.ga.gov/auth" TargetMode="External"/><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cpaverify.org/"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www.audits2.ga.gov/local-government-compliance/"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hyperlink" Target="https://www.audits.ga.gov/local-government-compliance/"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hyperlink" Target="https://www.audits2.ga.gov/new-local-government-audit-requirements/" TargetMode="Externa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01D68-91CC-7791-34B9-50D951E4D300}"/>
              </a:ext>
            </a:extLst>
          </p:cNvPr>
          <p:cNvSpPr>
            <a:spLocks noGrp="1"/>
          </p:cNvSpPr>
          <p:nvPr>
            <p:ph type="ctrTitle"/>
          </p:nvPr>
        </p:nvSpPr>
        <p:spPr/>
        <p:txBody>
          <a:bodyPr/>
          <a:lstStyle/>
          <a:p>
            <a:r>
              <a:rPr lang="en-US" dirty="0"/>
              <a:t>2026 CDBG Summit</a:t>
            </a:r>
          </a:p>
        </p:txBody>
      </p:sp>
      <p:sp>
        <p:nvSpPr>
          <p:cNvPr id="3" name="Subtitle 2">
            <a:extLst>
              <a:ext uri="{FF2B5EF4-FFF2-40B4-BE49-F238E27FC236}">
                <a16:creationId xmlns:a16="http://schemas.microsoft.com/office/drawing/2014/main" id="{E4E50015-1E9A-8543-FFC0-1AC9FDEB55E2}"/>
              </a:ext>
            </a:extLst>
          </p:cNvPr>
          <p:cNvSpPr>
            <a:spLocks noGrp="1"/>
          </p:cNvSpPr>
          <p:nvPr>
            <p:ph type="subTitle" idx="1"/>
          </p:nvPr>
        </p:nvSpPr>
        <p:spPr/>
        <p:txBody>
          <a:bodyPr/>
          <a:lstStyle/>
          <a:p>
            <a:r>
              <a:rPr lang="en-US" dirty="0"/>
              <a:t>DOAA – State Audit Requirements</a:t>
            </a:r>
          </a:p>
          <a:p>
            <a:r>
              <a:rPr lang="en-US" dirty="0"/>
              <a:t>Why Compliance With State Audit Requirements Matters</a:t>
            </a:r>
          </a:p>
        </p:txBody>
      </p:sp>
    </p:spTree>
    <p:extLst>
      <p:ext uri="{BB962C8B-B14F-4D97-AF65-F5344CB8AC3E}">
        <p14:creationId xmlns:p14="http://schemas.microsoft.com/office/powerpoint/2010/main" val="3852971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4B9B3-0768-F18A-E3E2-E94E97B65B1D}"/>
              </a:ext>
            </a:extLst>
          </p:cNvPr>
          <p:cNvSpPr>
            <a:spLocks noGrp="1"/>
          </p:cNvSpPr>
          <p:nvPr>
            <p:ph type="title"/>
          </p:nvPr>
        </p:nvSpPr>
        <p:spPr/>
        <p:txBody>
          <a:bodyPr/>
          <a:lstStyle/>
          <a:p>
            <a:pPr algn="ctr"/>
            <a:r>
              <a:rPr lang="en-US" dirty="0"/>
              <a:t>Agenda</a:t>
            </a:r>
          </a:p>
        </p:txBody>
      </p:sp>
      <p:sp>
        <p:nvSpPr>
          <p:cNvPr id="3" name="Content Placeholder 2">
            <a:extLst>
              <a:ext uri="{FF2B5EF4-FFF2-40B4-BE49-F238E27FC236}">
                <a16:creationId xmlns:a16="http://schemas.microsoft.com/office/drawing/2014/main" id="{F756ADAD-A3D3-EB31-2E4E-36008945CE3E}"/>
              </a:ext>
            </a:extLst>
          </p:cNvPr>
          <p:cNvSpPr>
            <a:spLocks noGrp="1"/>
          </p:cNvSpPr>
          <p:nvPr>
            <p:ph idx="1"/>
          </p:nvPr>
        </p:nvSpPr>
        <p:spPr/>
        <p:txBody>
          <a:bodyPr/>
          <a:lstStyle/>
          <a:p>
            <a:pPr marL="571500" indent="-571500">
              <a:buFont typeface="+mj-lt"/>
              <a:buAutoNum type="romanUcPeriod"/>
            </a:pPr>
            <a:r>
              <a:rPr lang="en-US" dirty="0"/>
              <a:t>Introduction – Why Compliance With State Law Matters</a:t>
            </a:r>
          </a:p>
          <a:p>
            <a:pPr marL="571500" indent="-571500">
              <a:buFont typeface="+mj-lt"/>
              <a:buAutoNum type="romanUcPeriod"/>
            </a:pPr>
            <a:r>
              <a:rPr lang="en-US" dirty="0"/>
              <a:t>Overview of Provisions of O.C.G.A. </a:t>
            </a:r>
            <a:r>
              <a:rPr lang="en-US" dirty="0">
                <a:latin typeface="Segoe UI" panose="020B0502040204020203" pitchFamily="34" charset="0"/>
                <a:cs typeface="Segoe UI" panose="020B0502040204020203" pitchFamily="34" charset="0"/>
              </a:rPr>
              <a:t>§36-81-7</a:t>
            </a:r>
          </a:p>
          <a:p>
            <a:pPr marL="571500" indent="-571500">
              <a:buFont typeface="+mj-lt"/>
              <a:buAutoNum type="romanUcPeriod"/>
            </a:pPr>
            <a:r>
              <a:rPr lang="en-US" dirty="0">
                <a:latin typeface="Segoe UI" panose="020B0502040204020203" pitchFamily="34" charset="0"/>
                <a:cs typeface="Segoe UI" panose="020B0502040204020203" pitchFamily="34" charset="0"/>
              </a:rPr>
              <a:t>DOAA’s Local Government Compliance Dashboard</a:t>
            </a:r>
          </a:p>
          <a:p>
            <a:pPr marL="571500" indent="-571500">
              <a:buFont typeface="+mj-lt"/>
              <a:buAutoNum type="romanUcPeriod"/>
            </a:pPr>
            <a:r>
              <a:rPr lang="en-US" dirty="0">
                <a:latin typeface="Segoe UI" panose="020B0502040204020203" pitchFamily="34" charset="0"/>
                <a:cs typeface="Segoe UI" panose="020B0502040204020203" pitchFamily="34" charset="0"/>
              </a:rPr>
              <a:t>Annual Immigration Compliance Reporting </a:t>
            </a:r>
          </a:p>
          <a:p>
            <a:pPr marL="571500" indent="-571500">
              <a:buFont typeface="+mj-lt"/>
              <a:buAutoNum type="romanUcPeriod"/>
            </a:pPr>
            <a:r>
              <a:rPr lang="en-US" dirty="0">
                <a:latin typeface="Segoe UI" panose="020B0502040204020203" pitchFamily="34" charset="0"/>
                <a:cs typeface="Segoe UI" panose="020B0502040204020203" pitchFamily="34" charset="0"/>
              </a:rPr>
              <a:t>Conclusion/Q&amp;A – Summary of Reporting Deadlines</a:t>
            </a:r>
          </a:p>
        </p:txBody>
      </p:sp>
    </p:spTree>
    <p:extLst>
      <p:ext uri="{BB962C8B-B14F-4D97-AF65-F5344CB8AC3E}">
        <p14:creationId xmlns:p14="http://schemas.microsoft.com/office/powerpoint/2010/main" val="4286978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DAAD9-4727-64B6-A7D9-D2B2812B095A}"/>
              </a:ext>
            </a:extLst>
          </p:cNvPr>
          <p:cNvSpPr>
            <a:spLocks noGrp="1"/>
          </p:cNvSpPr>
          <p:nvPr>
            <p:ph type="title"/>
          </p:nvPr>
        </p:nvSpPr>
        <p:spPr/>
        <p:txBody>
          <a:bodyPr/>
          <a:lstStyle/>
          <a:p>
            <a:r>
              <a:rPr lang="en-US" dirty="0"/>
              <a:t>Introduction and Learning Objectives</a:t>
            </a:r>
          </a:p>
        </p:txBody>
      </p:sp>
      <p:sp>
        <p:nvSpPr>
          <p:cNvPr id="3" name="Content Placeholder 2">
            <a:extLst>
              <a:ext uri="{FF2B5EF4-FFF2-40B4-BE49-F238E27FC236}">
                <a16:creationId xmlns:a16="http://schemas.microsoft.com/office/drawing/2014/main" id="{B51D43C8-B2F9-0AD9-8C7C-F6B57A4A6166}"/>
              </a:ext>
            </a:extLst>
          </p:cNvPr>
          <p:cNvSpPr>
            <a:spLocks noGrp="1"/>
          </p:cNvSpPr>
          <p:nvPr>
            <p:ph idx="1"/>
          </p:nvPr>
        </p:nvSpPr>
        <p:spPr/>
        <p:txBody>
          <a:bodyPr/>
          <a:lstStyle/>
          <a:p>
            <a:r>
              <a:rPr lang="en-US" dirty="0"/>
              <a:t>In this session, we will summarize State reporting requirements and consequences of noncompliance.</a:t>
            </a:r>
          </a:p>
          <a:p>
            <a:r>
              <a:rPr lang="en-US" dirty="0"/>
              <a:t>Learning Objectives:</a:t>
            </a:r>
          </a:p>
          <a:p>
            <a:pPr marL="514350" indent="-514350">
              <a:buAutoNum type="arabicParenR"/>
            </a:pPr>
            <a:r>
              <a:rPr lang="en-US" dirty="0"/>
              <a:t>Understand the reporting requirements of governmental entities to the Department of Audits and Accounts (DOAA)</a:t>
            </a:r>
          </a:p>
          <a:p>
            <a:pPr marL="514350" indent="-514350">
              <a:buAutoNum type="arabicParenR"/>
            </a:pPr>
            <a:r>
              <a:rPr lang="en-US" dirty="0"/>
              <a:t>Be aware of possible consequences of a noncompliance status</a:t>
            </a:r>
          </a:p>
          <a:p>
            <a:pPr marL="514350" indent="-514350">
              <a:buAutoNum type="arabicParenR"/>
            </a:pPr>
            <a:r>
              <a:rPr lang="en-US" dirty="0"/>
              <a:t>Understand the relationship between the compliance status and eligibility for State grant awards and programs</a:t>
            </a:r>
          </a:p>
        </p:txBody>
      </p:sp>
    </p:spTree>
    <p:extLst>
      <p:ext uri="{BB962C8B-B14F-4D97-AF65-F5344CB8AC3E}">
        <p14:creationId xmlns:p14="http://schemas.microsoft.com/office/powerpoint/2010/main" val="3996279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A17F-B654-9192-B85A-88EEC906311E}"/>
              </a:ext>
            </a:extLst>
          </p:cNvPr>
          <p:cNvSpPr>
            <a:spLocks noGrp="1"/>
          </p:cNvSpPr>
          <p:nvPr>
            <p:ph type="title"/>
          </p:nvPr>
        </p:nvSpPr>
        <p:spPr/>
        <p:txBody>
          <a:bodyPr/>
          <a:lstStyle/>
          <a:p>
            <a:r>
              <a:rPr lang="en-US" dirty="0"/>
              <a:t>Summary of O.C.G.A. </a:t>
            </a:r>
            <a:r>
              <a:rPr lang="en-US" dirty="0">
                <a:latin typeface="Segoe UI" panose="020B0502040204020203" pitchFamily="34" charset="0"/>
                <a:cs typeface="Segoe UI" panose="020B0502040204020203" pitchFamily="34" charset="0"/>
              </a:rPr>
              <a:t>§36-81-7 </a:t>
            </a:r>
            <a:endParaRPr lang="en-US" dirty="0"/>
          </a:p>
        </p:txBody>
      </p:sp>
      <p:sp>
        <p:nvSpPr>
          <p:cNvPr id="3" name="Content Placeholder 2">
            <a:extLst>
              <a:ext uri="{FF2B5EF4-FFF2-40B4-BE49-F238E27FC236}">
                <a16:creationId xmlns:a16="http://schemas.microsoft.com/office/drawing/2014/main" id="{C1ECB064-7C72-2EA3-B6A1-98C681B86687}"/>
              </a:ext>
            </a:extLst>
          </p:cNvPr>
          <p:cNvSpPr>
            <a:spLocks noGrp="1"/>
          </p:cNvSpPr>
          <p:nvPr>
            <p:ph idx="1"/>
          </p:nvPr>
        </p:nvSpPr>
        <p:spPr/>
        <p:txBody>
          <a:bodyPr/>
          <a:lstStyle/>
          <a:p>
            <a:r>
              <a:rPr lang="en-US" dirty="0"/>
              <a:t>Financial Reports Submitted to DOAA</a:t>
            </a:r>
          </a:p>
          <a:p>
            <a:endParaRPr lang="en-US" dirty="0"/>
          </a:p>
          <a:p>
            <a:pPr marL="457200" indent="-457200">
              <a:buFont typeface="Arial" panose="020B0604020202020204" pitchFamily="34" charset="0"/>
              <a:buChar char="•"/>
            </a:pPr>
            <a:r>
              <a:rPr lang="en-US" dirty="0"/>
              <a:t>Audits required if annual expenditures are $550,000 or more</a:t>
            </a:r>
          </a:p>
          <a:p>
            <a:pPr marL="457200" indent="-457200">
              <a:buFont typeface="Arial" panose="020B0604020202020204" pitchFamily="34" charset="0"/>
              <a:buChar char="•"/>
            </a:pPr>
            <a:r>
              <a:rPr lang="en-US" dirty="0"/>
              <a:t>Agreed-Upon Procedures may be submitted if annual expenditures are less than $550,000 </a:t>
            </a:r>
            <a:r>
              <a:rPr lang="en-US" b="1" dirty="0"/>
              <a:t>and</a:t>
            </a:r>
            <a:r>
              <a:rPr lang="en-US" dirty="0"/>
              <a:t> population is less than 1,500 </a:t>
            </a:r>
          </a:p>
        </p:txBody>
      </p:sp>
    </p:spTree>
    <p:extLst>
      <p:ext uri="{BB962C8B-B14F-4D97-AF65-F5344CB8AC3E}">
        <p14:creationId xmlns:p14="http://schemas.microsoft.com/office/powerpoint/2010/main" val="2653852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CABC7-6C7F-F28E-7E27-EDDCB9739A5B}"/>
              </a:ext>
            </a:extLst>
          </p:cNvPr>
          <p:cNvSpPr>
            <a:spLocks noGrp="1"/>
          </p:cNvSpPr>
          <p:nvPr>
            <p:ph type="title"/>
          </p:nvPr>
        </p:nvSpPr>
        <p:spPr/>
        <p:txBody>
          <a:bodyPr/>
          <a:lstStyle/>
          <a:p>
            <a:r>
              <a:rPr lang="en-US" dirty="0"/>
              <a:t>Requirements </a:t>
            </a:r>
          </a:p>
        </p:txBody>
      </p:sp>
      <p:sp>
        <p:nvSpPr>
          <p:cNvPr id="3" name="Content Placeholder 2">
            <a:extLst>
              <a:ext uri="{FF2B5EF4-FFF2-40B4-BE49-F238E27FC236}">
                <a16:creationId xmlns:a16="http://schemas.microsoft.com/office/drawing/2014/main" id="{2EE4EF20-3D46-4CD7-73DB-D200D1B22491}"/>
              </a:ext>
            </a:extLst>
          </p:cNvPr>
          <p:cNvSpPr>
            <a:spLocks noGrp="1"/>
          </p:cNvSpPr>
          <p:nvPr>
            <p:ph idx="1"/>
          </p:nvPr>
        </p:nvSpPr>
        <p:spPr/>
        <p:txBody>
          <a:bodyPr/>
          <a:lstStyle/>
          <a:p>
            <a:pPr marL="514350" indent="-514350">
              <a:buAutoNum type="arabicParenR"/>
            </a:pPr>
            <a:r>
              <a:rPr lang="en-US" dirty="0"/>
              <a:t>Audits or Agreed-Upon Procedures required for each fiscal year (no more than 12 months presented) </a:t>
            </a:r>
          </a:p>
          <a:p>
            <a:pPr marL="514350" indent="-514350">
              <a:buAutoNum type="arabicParenR"/>
            </a:pPr>
            <a:r>
              <a:rPr lang="en-US" dirty="0"/>
              <a:t>Reports should include the financial affairs and transaction of all funds and activities </a:t>
            </a:r>
          </a:p>
          <a:p>
            <a:pPr marL="514350" indent="-514350">
              <a:buAutoNum type="arabicParenR"/>
            </a:pPr>
            <a:r>
              <a:rPr lang="en-US" dirty="0"/>
              <a:t>Important to remember that the annual total of expenditures/expenses includes all funds (including amounts for SPLOST or TSPLOST projects as well as grant expenditures)</a:t>
            </a:r>
          </a:p>
        </p:txBody>
      </p:sp>
    </p:spTree>
    <p:extLst>
      <p:ext uri="{BB962C8B-B14F-4D97-AF65-F5344CB8AC3E}">
        <p14:creationId xmlns:p14="http://schemas.microsoft.com/office/powerpoint/2010/main" val="3360324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2C11-C236-9AC1-8CCC-81E84063AC82}"/>
              </a:ext>
            </a:extLst>
          </p:cNvPr>
          <p:cNvSpPr>
            <a:spLocks noGrp="1"/>
          </p:cNvSpPr>
          <p:nvPr>
            <p:ph type="title"/>
          </p:nvPr>
        </p:nvSpPr>
        <p:spPr/>
        <p:txBody>
          <a:bodyPr/>
          <a:lstStyle/>
          <a:p>
            <a:r>
              <a:rPr lang="en-US" dirty="0"/>
              <a:t>O.C.G.A. </a:t>
            </a:r>
            <a:r>
              <a:rPr lang="en-US" dirty="0">
                <a:latin typeface="Segoe UI" panose="020B0502040204020203" pitchFamily="34" charset="0"/>
                <a:cs typeface="Segoe UI" panose="020B0502040204020203" pitchFamily="34" charset="0"/>
              </a:rPr>
              <a:t>§36-81-7</a:t>
            </a:r>
            <a:endParaRPr lang="en-US" dirty="0"/>
          </a:p>
        </p:txBody>
      </p:sp>
      <p:sp>
        <p:nvSpPr>
          <p:cNvPr id="3" name="Text Placeholder 2">
            <a:extLst>
              <a:ext uri="{FF2B5EF4-FFF2-40B4-BE49-F238E27FC236}">
                <a16:creationId xmlns:a16="http://schemas.microsoft.com/office/drawing/2014/main" id="{FA5C03B5-57AC-3026-9B85-B736BD5663EF}"/>
              </a:ext>
            </a:extLst>
          </p:cNvPr>
          <p:cNvSpPr>
            <a:spLocks noGrp="1"/>
          </p:cNvSpPr>
          <p:nvPr>
            <p:ph type="body" idx="1"/>
          </p:nvPr>
        </p:nvSpPr>
        <p:spPr/>
        <p:txBody>
          <a:bodyPr/>
          <a:lstStyle/>
          <a:p>
            <a:r>
              <a:rPr lang="en-US" dirty="0"/>
              <a:t>Local Governments</a:t>
            </a:r>
          </a:p>
        </p:txBody>
      </p:sp>
      <p:sp>
        <p:nvSpPr>
          <p:cNvPr id="4" name="Content Placeholder 3">
            <a:extLst>
              <a:ext uri="{FF2B5EF4-FFF2-40B4-BE49-F238E27FC236}">
                <a16:creationId xmlns:a16="http://schemas.microsoft.com/office/drawing/2014/main" id="{76202E84-7739-D2EA-4333-56BF93DFD6B5}"/>
              </a:ext>
            </a:extLst>
          </p:cNvPr>
          <p:cNvSpPr>
            <a:spLocks noGrp="1"/>
          </p:cNvSpPr>
          <p:nvPr>
            <p:ph sz="half" idx="2"/>
          </p:nvPr>
        </p:nvSpPr>
        <p:spPr/>
        <p:txBody>
          <a:bodyPr>
            <a:normAutofit fontScale="92500"/>
          </a:bodyPr>
          <a:lstStyle/>
          <a:p>
            <a:pPr marL="457200" indent="-457200">
              <a:buFont typeface="Arial" panose="020B0604020202020204" pitchFamily="34" charset="0"/>
              <a:buChar char="•"/>
            </a:pPr>
            <a:r>
              <a:rPr lang="en-US" dirty="0"/>
              <a:t>Annual audits or annual agreed-upon procedures required for each unit of local government</a:t>
            </a:r>
          </a:p>
          <a:p>
            <a:pPr marL="457200" indent="-457200">
              <a:buFont typeface="Arial" panose="020B0604020202020204" pitchFamily="34" charset="0"/>
              <a:buChar char="•"/>
            </a:pPr>
            <a:r>
              <a:rPr lang="en-US" dirty="0"/>
              <a:t>Submission to State Auditor or Department of Audits and Accounts (DOAA)</a:t>
            </a:r>
          </a:p>
        </p:txBody>
      </p:sp>
      <p:sp>
        <p:nvSpPr>
          <p:cNvPr id="5" name="Text Placeholder 4">
            <a:extLst>
              <a:ext uri="{FF2B5EF4-FFF2-40B4-BE49-F238E27FC236}">
                <a16:creationId xmlns:a16="http://schemas.microsoft.com/office/drawing/2014/main" id="{653E92BD-A74A-F735-1F18-A3D03FC548E8}"/>
              </a:ext>
            </a:extLst>
          </p:cNvPr>
          <p:cNvSpPr>
            <a:spLocks noGrp="1"/>
          </p:cNvSpPr>
          <p:nvPr>
            <p:ph type="body" sz="quarter" idx="3"/>
          </p:nvPr>
        </p:nvSpPr>
        <p:spPr/>
        <p:txBody>
          <a:bodyPr/>
          <a:lstStyle/>
          <a:p>
            <a:r>
              <a:rPr lang="en-US" dirty="0"/>
              <a:t>State Auditor/DOAA</a:t>
            </a:r>
          </a:p>
        </p:txBody>
      </p:sp>
      <p:sp>
        <p:nvSpPr>
          <p:cNvPr id="6" name="Content Placeholder 5">
            <a:extLst>
              <a:ext uri="{FF2B5EF4-FFF2-40B4-BE49-F238E27FC236}">
                <a16:creationId xmlns:a16="http://schemas.microsoft.com/office/drawing/2014/main" id="{503E8335-600B-D989-6AFA-577AC5817305}"/>
              </a:ext>
            </a:extLst>
          </p:cNvPr>
          <p:cNvSpPr>
            <a:spLocks noGrp="1"/>
          </p:cNvSpPr>
          <p:nvPr>
            <p:ph sz="quarter" idx="4"/>
          </p:nvPr>
        </p:nvSpPr>
        <p:spPr/>
        <p:txBody>
          <a:bodyPr>
            <a:normAutofit fontScale="92500"/>
          </a:bodyPr>
          <a:lstStyle/>
          <a:p>
            <a:r>
              <a:rPr lang="en-US" dirty="0"/>
              <a:t>Review reports to ensure compliance with:</a:t>
            </a:r>
          </a:p>
          <a:p>
            <a:pPr marL="457200" indent="-457200">
              <a:buFont typeface="Arial" panose="020B0604020202020204" pitchFamily="34" charset="0"/>
              <a:buChar char="•"/>
            </a:pPr>
            <a:r>
              <a:rPr lang="en-US" dirty="0"/>
              <a:t>Generally accepted accounting principles (GAAP)</a:t>
            </a:r>
          </a:p>
          <a:p>
            <a:pPr marL="457200" indent="-457200">
              <a:buFont typeface="Arial" panose="020B0604020202020204" pitchFamily="34" charset="0"/>
              <a:buChar char="•"/>
            </a:pPr>
            <a:r>
              <a:rPr lang="en-US" dirty="0"/>
              <a:t>Generally accepted government auditing standards </a:t>
            </a:r>
          </a:p>
          <a:p>
            <a:pPr marL="457200" indent="-457200">
              <a:buFont typeface="Arial" panose="020B0604020202020204" pitchFamily="34" charset="0"/>
              <a:buChar char="•"/>
            </a:pPr>
            <a:r>
              <a:rPr lang="en-US" dirty="0"/>
              <a:t>Federal and state regulations</a:t>
            </a:r>
          </a:p>
          <a:p>
            <a:pPr marL="4572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418746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F98C2-A46F-9668-78DD-E9E52C6A7E87}"/>
              </a:ext>
            </a:extLst>
          </p:cNvPr>
          <p:cNvSpPr>
            <a:spLocks noGrp="1"/>
          </p:cNvSpPr>
          <p:nvPr>
            <p:ph type="title"/>
          </p:nvPr>
        </p:nvSpPr>
        <p:spPr/>
        <p:txBody>
          <a:bodyPr/>
          <a:lstStyle/>
          <a:p>
            <a:r>
              <a:rPr lang="en-US" dirty="0"/>
              <a:t>Electronic Submissions </a:t>
            </a:r>
          </a:p>
        </p:txBody>
      </p:sp>
      <p:sp>
        <p:nvSpPr>
          <p:cNvPr id="3" name="Text Placeholder 2">
            <a:extLst>
              <a:ext uri="{FF2B5EF4-FFF2-40B4-BE49-F238E27FC236}">
                <a16:creationId xmlns:a16="http://schemas.microsoft.com/office/drawing/2014/main" id="{C8BA2687-5F97-861B-0DD6-34DE59D73234}"/>
              </a:ext>
            </a:extLst>
          </p:cNvPr>
          <p:cNvSpPr>
            <a:spLocks noGrp="1"/>
          </p:cNvSpPr>
          <p:nvPr>
            <p:ph type="body" sz="quarter" idx="11"/>
          </p:nvPr>
        </p:nvSpPr>
        <p:spPr/>
        <p:txBody>
          <a:bodyPr/>
          <a:lstStyle/>
          <a:p>
            <a:r>
              <a:rPr lang="en-US" dirty="0"/>
              <a:t>All financial reports are required to be submitted using DOAA’s submission portal at </a:t>
            </a:r>
          </a:p>
          <a:p>
            <a:r>
              <a:rPr lang="en-US" dirty="0">
                <a:hlinkClick r:id="rId3"/>
              </a:rPr>
              <a:t>https://www.audits.ga.gov/auth</a:t>
            </a:r>
            <a:endParaRPr lang="en-US" dirty="0"/>
          </a:p>
          <a:p>
            <a:endParaRPr lang="en-US" dirty="0"/>
          </a:p>
          <a:p>
            <a:pPr marL="457200" indent="-457200">
              <a:buFont typeface="Arial" panose="020B0604020202020204" pitchFamily="34" charset="0"/>
              <a:buChar char="•"/>
            </a:pPr>
            <a:r>
              <a:rPr lang="en-US" dirty="0"/>
              <a:t>Upload all documents associated with the fiscal year</a:t>
            </a:r>
          </a:p>
          <a:p>
            <a:pPr marL="457200" indent="-457200">
              <a:buFont typeface="Arial" panose="020B0604020202020204" pitchFamily="34" charset="0"/>
              <a:buChar char="•"/>
            </a:pPr>
            <a:r>
              <a:rPr lang="en-US" dirty="0"/>
              <a:t>Upload current transmittal document </a:t>
            </a:r>
          </a:p>
          <a:p>
            <a:endParaRPr lang="en-US" dirty="0"/>
          </a:p>
        </p:txBody>
      </p:sp>
      <p:graphicFrame>
        <p:nvGraphicFramePr>
          <p:cNvPr id="7" name="Table Placeholder 6">
            <a:extLst>
              <a:ext uri="{FF2B5EF4-FFF2-40B4-BE49-F238E27FC236}">
                <a16:creationId xmlns:a16="http://schemas.microsoft.com/office/drawing/2014/main" id="{D76C59DC-567A-B149-B864-2B56BCE291C8}"/>
              </a:ext>
            </a:extLst>
          </p:cNvPr>
          <p:cNvGraphicFramePr>
            <a:graphicFrameLocks noGrp="1"/>
          </p:cNvGraphicFramePr>
          <p:nvPr>
            <p:ph type="tbl" sz="quarter" idx="12"/>
            <p:extLst>
              <p:ext uri="{D42A27DB-BD31-4B8C-83A1-F6EECF244321}">
                <p14:modId xmlns:p14="http://schemas.microsoft.com/office/powerpoint/2010/main" val="443704827"/>
              </p:ext>
            </p:extLst>
          </p:nvPr>
        </p:nvGraphicFramePr>
        <p:xfrm>
          <a:off x="6575425" y="1817688"/>
          <a:ext cx="5119688" cy="3762230"/>
        </p:xfrm>
        <a:graphic>
          <a:graphicData uri="http://schemas.openxmlformats.org/drawingml/2006/table">
            <a:tbl>
              <a:tblPr firstRow="1" bandRow="1">
                <a:tableStyleId>{5C22544A-7EE6-4342-B048-85BDC9FD1C3A}</a:tableStyleId>
              </a:tblPr>
              <a:tblGrid>
                <a:gridCol w="5119688">
                  <a:extLst>
                    <a:ext uri="{9D8B030D-6E8A-4147-A177-3AD203B41FA5}">
                      <a16:colId xmlns:a16="http://schemas.microsoft.com/office/drawing/2014/main" val="2135286701"/>
                    </a:ext>
                  </a:extLst>
                </a:gridCol>
              </a:tblGrid>
              <a:tr h="752446">
                <a:tc>
                  <a:txBody>
                    <a:bodyPr/>
                    <a:lstStyle/>
                    <a:p>
                      <a:r>
                        <a:rPr lang="en-US" dirty="0"/>
                        <a:t>Benefits of Electronic Submissions</a:t>
                      </a:r>
                    </a:p>
                  </a:txBody>
                  <a:tcPr/>
                </a:tc>
                <a:extLst>
                  <a:ext uri="{0D108BD9-81ED-4DB2-BD59-A6C34878D82A}">
                    <a16:rowId xmlns:a16="http://schemas.microsoft.com/office/drawing/2014/main" val="2959037083"/>
                  </a:ext>
                </a:extLst>
              </a:tr>
              <a:tr h="752446">
                <a:tc>
                  <a:txBody>
                    <a:bodyPr/>
                    <a:lstStyle/>
                    <a:p>
                      <a:pPr marL="285750" indent="-285750">
                        <a:buFont typeface="Arial" panose="020B0604020202020204" pitchFamily="34" charset="0"/>
                        <a:buChar char="•"/>
                      </a:pPr>
                      <a:r>
                        <a:rPr lang="en-US" dirty="0"/>
                        <a:t>Efficiency and Speed</a:t>
                      </a:r>
                    </a:p>
                  </a:txBody>
                  <a:tcPr/>
                </a:tc>
                <a:extLst>
                  <a:ext uri="{0D108BD9-81ED-4DB2-BD59-A6C34878D82A}">
                    <a16:rowId xmlns:a16="http://schemas.microsoft.com/office/drawing/2014/main" val="3839541810"/>
                  </a:ext>
                </a:extLst>
              </a:tr>
              <a:tr h="752446">
                <a:tc>
                  <a:txBody>
                    <a:bodyPr/>
                    <a:lstStyle/>
                    <a:p>
                      <a:pPr marL="285750" indent="-285750">
                        <a:buFont typeface="Arial" panose="020B0604020202020204" pitchFamily="34" charset="0"/>
                        <a:buChar char="•"/>
                      </a:pPr>
                      <a:r>
                        <a:rPr lang="en-US" dirty="0"/>
                        <a:t>Accuracy and Reduced Errors </a:t>
                      </a:r>
                    </a:p>
                  </a:txBody>
                  <a:tcPr/>
                </a:tc>
                <a:extLst>
                  <a:ext uri="{0D108BD9-81ED-4DB2-BD59-A6C34878D82A}">
                    <a16:rowId xmlns:a16="http://schemas.microsoft.com/office/drawing/2014/main" val="2949666408"/>
                  </a:ext>
                </a:extLst>
              </a:tr>
              <a:tr h="752446">
                <a:tc>
                  <a:txBody>
                    <a:bodyPr/>
                    <a:lstStyle/>
                    <a:p>
                      <a:pPr marL="285750" indent="-285750">
                        <a:buFont typeface="Arial" panose="020B0604020202020204" pitchFamily="34" charset="0"/>
                        <a:buChar char="•"/>
                      </a:pPr>
                      <a:r>
                        <a:rPr lang="en-US" dirty="0"/>
                        <a:t>Improved Data Security </a:t>
                      </a:r>
                    </a:p>
                  </a:txBody>
                  <a:tcPr/>
                </a:tc>
                <a:extLst>
                  <a:ext uri="{0D108BD9-81ED-4DB2-BD59-A6C34878D82A}">
                    <a16:rowId xmlns:a16="http://schemas.microsoft.com/office/drawing/2014/main" val="827303738"/>
                  </a:ext>
                </a:extLst>
              </a:tr>
              <a:tr h="752446">
                <a:tc>
                  <a:txBody>
                    <a:bodyPr/>
                    <a:lstStyle/>
                    <a:p>
                      <a:pPr marL="285750" indent="-285750">
                        <a:buFont typeface="Arial" panose="020B0604020202020204" pitchFamily="34" charset="0"/>
                        <a:buChar char="•"/>
                      </a:pPr>
                      <a:r>
                        <a:rPr lang="en-US" dirty="0"/>
                        <a:t>Real-Time Tracking and Transparency</a:t>
                      </a:r>
                    </a:p>
                  </a:txBody>
                  <a:tcPr/>
                </a:tc>
                <a:extLst>
                  <a:ext uri="{0D108BD9-81ED-4DB2-BD59-A6C34878D82A}">
                    <a16:rowId xmlns:a16="http://schemas.microsoft.com/office/drawing/2014/main" val="2326154213"/>
                  </a:ext>
                </a:extLst>
              </a:tr>
            </a:tbl>
          </a:graphicData>
        </a:graphic>
      </p:graphicFrame>
    </p:spTree>
    <p:extLst>
      <p:ext uri="{BB962C8B-B14F-4D97-AF65-F5344CB8AC3E}">
        <p14:creationId xmlns:p14="http://schemas.microsoft.com/office/powerpoint/2010/main" val="3960100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EF7B7-4A4B-9CCC-1E76-C02C50266891}"/>
              </a:ext>
            </a:extLst>
          </p:cNvPr>
          <p:cNvSpPr>
            <a:spLocks noGrp="1"/>
          </p:cNvSpPr>
          <p:nvPr>
            <p:ph type="title"/>
          </p:nvPr>
        </p:nvSpPr>
        <p:spPr/>
        <p:txBody>
          <a:bodyPr/>
          <a:lstStyle/>
          <a:p>
            <a:r>
              <a:rPr lang="en-US" dirty="0"/>
              <a:t>Submission of Financial Reports </a:t>
            </a:r>
          </a:p>
        </p:txBody>
      </p:sp>
      <p:sp>
        <p:nvSpPr>
          <p:cNvPr id="3" name="Text Placeholder 2">
            <a:extLst>
              <a:ext uri="{FF2B5EF4-FFF2-40B4-BE49-F238E27FC236}">
                <a16:creationId xmlns:a16="http://schemas.microsoft.com/office/drawing/2014/main" id="{13D25A07-B341-8EFF-08F6-44D76154DB07}"/>
              </a:ext>
            </a:extLst>
          </p:cNvPr>
          <p:cNvSpPr>
            <a:spLocks noGrp="1"/>
          </p:cNvSpPr>
          <p:nvPr>
            <p:ph type="body" sz="quarter" idx="11"/>
          </p:nvPr>
        </p:nvSpPr>
        <p:spPr/>
        <p:txBody>
          <a:bodyPr/>
          <a:lstStyle/>
          <a:p>
            <a:r>
              <a:rPr lang="en-US" dirty="0"/>
              <a:t>Reports submitted to DOAA within 180 days after close of fiscal year (rounded to month end)</a:t>
            </a:r>
          </a:p>
        </p:txBody>
      </p:sp>
      <p:graphicFrame>
        <p:nvGraphicFramePr>
          <p:cNvPr id="7" name="Table Placeholder 6">
            <a:extLst>
              <a:ext uri="{FF2B5EF4-FFF2-40B4-BE49-F238E27FC236}">
                <a16:creationId xmlns:a16="http://schemas.microsoft.com/office/drawing/2014/main" id="{5EBF04EA-20F7-B63B-417F-CEDD048E8A1F}"/>
              </a:ext>
            </a:extLst>
          </p:cNvPr>
          <p:cNvGraphicFramePr>
            <a:graphicFrameLocks noGrp="1"/>
          </p:cNvGraphicFramePr>
          <p:nvPr>
            <p:ph type="tbl" sz="quarter" idx="12"/>
            <p:extLst>
              <p:ext uri="{D42A27DB-BD31-4B8C-83A1-F6EECF244321}">
                <p14:modId xmlns:p14="http://schemas.microsoft.com/office/powerpoint/2010/main" val="804024646"/>
              </p:ext>
            </p:extLst>
          </p:nvPr>
        </p:nvGraphicFramePr>
        <p:xfrm>
          <a:off x="6575425" y="1817687"/>
          <a:ext cx="5119688" cy="2577665"/>
        </p:xfrm>
        <a:graphic>
          <a:graphicData uri="http://schemas.openxmlformats.org/drawingml/2006/table">
            <a:tbl>
              <a:tblPr firstRow="1" bandRow="1">
                <a:tableStyleId>{5C22544A-7EE6-4342-B048-85BDC9FD1C3A}</a:tableStyleId>
              </a:tblPr>
              <a:tblGrid>
                <a:gridCol w="2559844">
                  <a:extLst>
                    <a:ext uri="{9D8B030D-6E8A-4147-A177-3AD203B41FA5}">
                      <a16:colId xmlns:a16="http://schemas.microsoft.com/office/drawing/2014/main" val="3065529177"/>
                    </a:ext>
                  </a:extLst>
                </a:gridCol>
                <a:gridCol w="2559844">
                  <a:extLst>
                    <a:ext uri="{9D8B030D-6E8A-4147-A177-3AD203B41FA5}">
                      <a16:colId xmlns:a16="http://schemas.microsoft.com/office/drawing/2014/main" val="1373488914"/>
                    </a:ext>
                  </a:extLst>
                </a:gridCol>
              </a:tblGrid>
              <a:tr h="515533">
                <a:tc>
                  <a:txBody>
                    <a:bodyPr/>
                    <a:lstStyle/>
                    <a:p>
                      <a:r>
                        <a:rPr lang="en-US" dirty="0"/>
                        <a:t>FYE Date</a:t>
                      </a:r>
                    </a:p>
                  </a:txBody>
                  <a:tcPr/>
                </a:tc>
                <a:tc>
                  <a:txBody>
                    <a:bodyPr/>
                    <a:lstStyle/>
                    <a:p>
                      <a:r>
                        <a:rPr lang="en-US" dirty="0"/>
                        <a:t>Statutory Due Date</a:t>
                      </a:r>
                    </a:p>
                  </a:txBody>
                  <a:tcPr/>
                </a:tc>
                <a:extLst>
                  <a:ext uri="{0D108BD9-81ED-4DB2-BD59-A6C34878D82A}">
                    <a16:rowId xmlns:a16="http://schemas.microsoft.com/office/drawing/2014/main" val="1548123006"/>
                  </a:ext>
                </a:extLst>
              </a:tr>
              <a:tr h="515533">
                <a:tc>
                  <a:txBody>
                    <a:bodyPr/>
                    <a:lstStyle/>
                    <a:p>
                      <a:r>
                        <a:rPr lang="en-US" dirty="0"/>
                        <a:t>June 30, 2026</a:t>
                      </a:r>
                    </a:p>
                  </a:txBody>
                  <a:tcPr/>
                </a:tc>
                <a:tc>
                  <a:txBody>
                    <a:bodyPr/>
                    <a:lstStyle/>
                    <a:p>
                      <a:r>
                        <a:rPr lang="en-US" dirty="0"/>
                        <a:t>December 31, 2026</a:t>
                      </a:r>
                    </a:p>
                  </a:txBody>
                  <a:tcPr/>
                </a:tc>
                <a:extLst>
                  <a:ext uri="{0D108BD9-81ED-4DB2-BD59-A6C34878D82A}">
                    <a16:rowId xmlns:a16="http://schemas.microsoft.com/office/drawing/2014/main" val="2758951434"/>
                  </a:ext>
                </a:extLst>
              </a:tr>
              <a:tr h="515533">
                <a:tc>
                  <a:txBody>
                    <a:bodyPr/>
                    <a:lstStyle/>
                    <a:p>
                      <a:r>
                        <a:rPr lang="en-US" dirty="0"/>
                        <a:t>September 30, 2026</a:t>
                      </a:r>
                    </a:p>
                  </a:txBody>
                  <a:tcPr/>
                </a:tc>
                <a:tc>
                  <a:txBody>
                    <a:bodyPr/>
                    <a:lstStyle/>
                    <a:p>
                      <a:r>
                        <a:rPr lang="en-US" dirty="0"/>
                        <a:t>March 31, 2027</a:t>
                      </a:r>
                    </a:p>
                  </a:txBody>
                  <a:tcPr/>
                </a:tc>
                <a:extLst>
                  <a:ext uri="{0D108BD9-81ED-4DB2-BD59-A6C34878D82A}">
                    <a16:rowId xmlns:a16="http://schemas.microsoft.com/office/drawing/2014/main" val="538400771"/>
                  </a:ext>
                </a:extLst>
              </a:tr>
              <a:tr h="515533">
                <a:tc>
                  <a:txBody>
                    <a:bodyPr/>
                    <a:lstStyle/>
                    <a:p>
                      <a:r>
                        <a:rPr lang="en-US" dirty="0"/>
                        <a:t>December 31, 2026</a:t>
                      </a:r>
                    </a:p>
                  </a:txBody>
                  <a:tcPr/>
                </a:tc>
                <a:tc>
                  <a:txBody>
                    <a:bodyPr/>
                    <a:lstStyle/>
                    <a:p>
                      <a:r>
                        <a:rPr lang="en-US" dirty="0"/>
                        <a:t>June 30, 2027</a:t>
                      </a:r>
                    </a:p>
                  </a:txBody>
                  <a:tcPr/>
                </a:tc>
                <a:extLst>
                  <a:ext uri="{0D108BD9-81ED-4DB2-BD59-A6C34878D82A}">
                    <a16:rowId xmlns:a16="http://schemas.microsoft.com/office/drawing/2014/main" val="1087050249"/>
                  </a:ext>
                </a:extLst>
              </a:tr>
              <a:tr h="515533">
                <a:tc>
                  <a:txBody>
                    <a:bodyPr/>
                    <a:lstStyle/>
                    <a:p>
                      <a:r>
                        <a:rPr lang="en-US" dirty="0"/>
                        <a:t>March 31, 2027</a:t>
                      </a:r>
                    </a:p>
                  </a:txBody>
                  <a:tcPr/>
                </a:tc>
                <a:tc>
                  <a:txBody>
                    <a:bodyPr/>
                    <a:lstStyle/>
                    <a:p>
                      <a:r>
                        <a:rPr lang="en-US" dirty="0"/>
                        <a:t>September 30, 2027</a:t>
                      </a:r>
                    </a:p>
                  </a:txBody>
                  <a:tcPr/>
                </a:tc>
                <a:extLst>
                  <a:ext uri="{0D108BD9-81ED-4DB2-BD59-A6C34878D82A}">
                    <a16:rowId xmlns:a16="http://schemas.microsoft.com/office/drawing/2014/main" val="19790409"/>
                  </a:ext>
                </a:extLst>
              </a:tr>
            </a:tbl>
          </a:graphicData>
        </a:graphic>
      </p:graphicFrame>
    </p:spTree>
    <p:extLst>
      <p:ext uri="{BB962C8B-B14F-4D97-AF65-F5344CB8AC3E}">
        <p14:creationId xmlns:p14="http://schemas.microsoft.com/office/powerpoint/2010/main" val="2480768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ED7EC-6EEC-E982-C8BC-8987DC3DAB17}"/>
              </a:ext>
            </a:extLst>
          </p:cNvPr>
          <p:cNvSpPr>
            <a:spLocks noGrp="1"/>
          </p:cNvSpPr>
          <p:nvPr>
            <p:ph type="title"/>
          </p:nvPr>
        </p:nvSpPr>
        <p:spPr/>
        <p:txBody>
          <a:bodyPr/>
          <a:lstStyle/>
          <a:p>
            <a:r>
              <a:rPr lang="en-US" dirty="0"/>
              <a:t>Fiscal Year End Changes &amp; Report Period</a:t>
            </a:r>
          </a:p>
        </p:txBody>
      </p:sp>
      <p:graphicFrame>
        <p:nvGraphicFramePr>
          <p:cNvPr id="4" name="Content Placeholder 3">
            <a:extLst>
              <a:ext uri="{FF2B5EF4-FFF2-40B4-BE49-F238E27FC236}">
                <a16:creationId xmlns:a16="http://schemas.microsoft.com/office/drawing/2014/main" id="{75438D81-B43F-631E-2D60-74430FB5392C}"/>
              </a:ext>
            </a:extLst>
          </p:cNvPr>
          <p:cNvGraphicFramePr>
            <a:graphicFrameLocks noGrp="1"/>
          </p:cNvGraphicFramePr>
          <p:nvPr>
            <p:ph idx="1"/>
            <p:extLst>
              <p:ext uri="{D42A27DB-BD31-4B8C-83A1-F6EECF244321}">
                <p14:modId xmlns:p14="http://schemas.microsoft.com/office/powerpoint/2010/main" val="3411233054"/>
              </p:ext>
            </p:extLst>
          </p:nvPr>
        </p:nvGraphicFramePr>
        <p:xfrm>
          <a:off x="838200" y="1825625"/>
          <a:ext cx="10515600" cy="3852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04527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F37F9-8AAD-A204-E06E-776876E46742}"/>
              </a:ext>
            </a:extLst>
          </p:cNvPr>
          <p:cNvSpPr>
            <a:spLocks noGrp="1"/>
          </p:cNvSpPr>
          <p:nvPr>
            <p:ph type="title"/>
          </p:nvPr>
        </p:nvSpPr>
        <p:spPr/>
        <p:txBody>
          <a:bodyPr/>
          <a:lstStyle/>
          <a:p>
            <a:r>
              <a:rPr lang="en-US" dirty="0"/>
              <a:t>Extension Requests</a:t>
            </a:r>
          </a:p>
        </p:txBody>
      </p:sp>
      <p:sp>
        <p:nvSpPr>
          <p:cNvPr id="3" name="Content Placeholder 2">
            <a:extLst>
              <a:ext uri="{FF2B5EF4-FFF2-40B4-BE49-F238E27FC236}">
                <a16:creationId xmlns:a16="http://schemas.microsoft.com/office/drawing/2014/main" id="{82F21AE9-2FDA-410C-B455-812EC92588B4}"/>
              </a:ext>
            </a:extLst>
          </p:cNvPr>
          <p:cNvSpPr>
            <a:spLocks noGrp="1"/>
          </p:cNvSpPr>
          <p:nvPr>
            <p:ph idx="1"/>
          </p:nvPr>
        </p:nvSpPr>
        <p:spPr/>
        <p:txBody>
          <a:bodyPr/>
          <a:lstStyle/>
          <a:p>
            <a:pPr marL="457200" indent="-457200">
              <a:buFont typeface="Arial" panose="020B0604020202020204" pitchFamily="34" charset="0"/>
              <a:buChar char="•"/>
            </a:pPr>
            <a:r>
              <a:rPr lang="en-US" dirty="0"/>
              <a:t>DOAA authorized to grant a one-time extension of up to 180 days beyond the original due date for eligible governments.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However, DOAA’s authority to grant extensions is limited to no more than two consecutive fiscal years.</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Eligibility for extensions is based on a review of the number of consecutive extensions granted in the prior two fiscal years.</a:t>
            </a:r>
          </a:p>
        </p:txBody>
      </p:sp>
    </p:spTree>
    <p:extLst>
      <p:ext uri="{BB962C8B-B14F-4D97-AF65-F5344CB8AC3E}">
        <p14:creationId xmlns:p14="http://schemas.microsoft.com/office/powerpoint/2010/main" val="510828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3C336-3168-D192-ECA4-A9974255C17B}"/>
              </a:ext>
            </a:extLst>
          </p:cNvPr>
          <p:cNvSpPr>
            <a:spLocks noGrp="1"/>
          </p:cNvSpPr>
          <p:nvPr>
            <p:ph type="title"/>
          </p:nvPr>
        </p:nvSpPr>
        <p:spPr/>
        <p:txBody>
          <a:bodyPr/>
          <a:lstStyle/>
          <a:p>
            <a:r>
              <a:rPr lang="en-US" dirty="0"/>
              <a:t>Extension Requests</a:t>
            </a:r>
          </a:p>
        </p:txBody>
      </p:sp>
      <p:sp>
        <p:nvSpPr>
          <p:cNvPr id="3" name="Content Placeholder 2">
            <a:extLst>
              <a:ext uri="{FF2B5EF4-FFF2-40B4-BE49-F238E27FC236}">
                <a16:creationId xmlns:a16="http://schemas.microsoft.com/office/drawing/2014/main" id="{131AC348-2D25-2443-CFB1-6AC89192423B}"/>
              </a:ext>
            </a:extLst>
          </p:cNvPr>
          <p:cNvSpPr>
            <a:spLocks noGrp="1"/>
          </p:cNvSpPr>
          <p:nvPr>
            <p:ph idx="1"/>
          </p:nvPr>
        </p:nvSpPr>
        <p:spPr/>
        <p:txBody>
          <a:bodyPr/>
          <a:lstStyle/>
          <a:p>
            <a:r>
              <a:rPr lang="en-US" dirty="0"/>
              <a:t>Eligibility is based on the number of consecutive extensions </a:t>
            </a:r>
            <a:r>
              <a:rPr lang="en-US" b="1" dirty="0"/>
              <a:t>granted</a:t>
            </a:r>
            <a:r>
              <a:rPr lang="en-US" dirty="0"/>
              <a:t> in the prior two fiscal years.</a:t>
            </a:r>
          </a:p>
          <a:p>
            <a:endParaRPr lang="en-US" dirty="0"/>
          </a:p>
        </p:txBody>
      </p:sp>
      <p:graphicFrame>
        <p:nvGraphicFramePr>
          <p:cNvPr id="4" name="Diagram 3">
            <a:extLst>
              <a:ext uri="{FF2B5EF4-FFF2-40B4-BE49-F238E27FC236}">
                <a16:creationId xmlns:a16="http://schemas.microsoft.com/office/drawing/2014/main" id="{36326245-78F0-5CE1-7AA5-C478A541C3FF}"/>
              </a:ext>
            </a:extLst>
          </p:cNvPr>
          <p:cNvGraphicFramePr/>
          <p:nvPr>
            <p:extLst>
              <p:ext uri="{D42A27DB-BD31-4B8C-83A1-F6EECF244321}">
                <p14:modId xmlns:p14="http://schemas.microsoft.com/office/powerpoint/2010/main" val="1375130936"/>
              </p:ext>
            </p:extLst>
          </p:nvPr>
        </p:nvGraphicFramePr>
        <p:xfrm>
          <a:off x="1049482" y="2722417"/>
          <a:ext cx="9110518" cy="3415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005736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2E5B4-6DDE-B295-DFCE-3B8B49220A6E}"/>
              </a:ext>
            </a:extLst>
          </p:cNvPr>
          <p:cNvSpPr>
            <a:spLocks noGrp="1"/>
          </p:cNvSpPr>
          <p:nvPr>
            <p:ph type="title"/>
          </p:nvPr>
        </p:nvSpPr>
        <p:spPr/>
        <p:txBody>
          <a:bodyPr/>
          <a:lstStyle/>
          <a:p>
            <a:r>
              <a:rPr lang="en-US" dirty="0"/>
              <a:t>Reporting Issues Affecting Compliance</a:t>
            </a:r>
          </a:p>
        </p:txBody>
      </p:sp>
      <p:sp>
        <p:nvSpPr>
          <p:cNvPr id="3" name="Content Placeholder 2">
            <a:extLst>
              <a:ext uri="{FF2B5EF4-FFF2-40B4-BE49-F238E27FC236}">
                <a16:creationId xmlns:a16="http://schemas.microsoft.com/office/drawing/2014/main" id="{B1974321-2164-C2CD-0646-5EBCA242E73D}"/>
              </a:ext>
            </a:extLst>
          </p:cNvPr>
          <p:cNvSpPr>
            <a:spLocks noGrp="1"/>
          </p:cNvSpPr>
          <p:nvPr>
            <p:ph idx="1"/>
          </p:nvPr>
        </p:nvSpPr>
        <p:spPr/>
        <p:txBody>
          <a:bodyPr>
            <a:normAutofit lnSpcReduction="10000"/>
          </a:bodyPr>
          <a:lstStyle/>
          <a:p>
            <a:pPr marL="457200" indent="-457200">
              <a:buFont typeface="Wingdings" panose="05000000000000000000" pitchFamily="2" charset="2"/>
              <a:buChar char="v"/>
            </a:pPr>
            <a:r>
              <a:rPr lang="en-US" dirty="0"/>
              <a:t>Audit firm does not hold a valid Georgia firm license</a:t>
            </a:r>
          </a:p>
          <a:p>
            <a:pPr marL="457200" indent="-457200">
              <a:buFont typeface="Wingdings" panose="05000000000000000000" pitchFamily="2" charset="2"/>
              <a:buChar char="v"/>
            </a:pPr>
            <a:r>
              <a:rPr lang="en-US" dirty="0"/>
              <a:t>Draft versions of audited financial statements submitted</a:t>
            </a:r>
          </a:p>
          <a:p>
            <a:pPr marL="457200" indent="-457200">
              <a:buFont typeface="Wingdings" panose="05000000000000000000" pitchFamily="2" charset="2"/>
              <a:buChar char="v"/>
            </a:pPr>
            <a:r>
              <a:rPr lang="en-US" dirty="0"/>
              <a:t>Government Auditing Standards report not submitted</a:t>
            </a:r>
          </a:p>
          <a:p>
            <a:pPr marL="457200" indent="-457200">
              <a:buFont typeface="Wingdings" panose="05000000000000000000" pitchFamily="2" charset="2"/>
              <a:buChar char="v"/>
            </a:pPr>
            <a:r>
              <a:rPr lang="en-US" dirty="0"/>
              <a:t>Modified auditor’s opinions (other than modified for qualifications)</a:t>
            </a:r>
          </a:p>
          <a:p>
            <a:pPr marL="457200" indent="-457200">
              <a:buFont typeface="Wingdings" panose="05000000000000000000" pitchFamily="2" charset="2"/>
              <a:buChar char="v"/>
            </a:pPr>
            <a:r>
              <a:rPr lang="en-US" dirty="0"/>
              <a:t>Incorrect major fund presentation </a:t>
            </a:r>
          </a:p>
          <a:p>
            <a:pPr marL="457200" indent="-457200">
              <a:buFont typeface="Wingdings" panose="05000000000000000000" pitchFamily="2" charset="2"/>
              <a:buChar char="v"/>
            </a:pPr>
            <a:r>
              <a:rPr lang="en-US" dirty="0"/>
              <a:t>Missing financial statements </a:t>
            </a:r>
          </a:p>
          <a:p>
            <a:pPr marL="457200" indent="-457200">
              <a:buFont typeface="Wingdings" panose="05000000000000000000" pitchFamily="2" charset="2"/>
              <a:buChar char="v"/>
            </a:pPr>
            <a:r>
              <a:rPr lang="en-US" dirty="0"/>
              <a:t>Repeated issues with presentation or disclosures</a:t>
            </a:r>
          </a:p>
          <a:p>
            <a:pPr marL="457200" indent="-457200">
              <a:buFont typeface="Wingdings" panose="05000000000000000000" pitchFamily="2" charset="2"/>
              <a:buChar char="v"/>
            </a:pPr>
            <a:endParaRPr lang="en-US" dirty="0"/>
          </a:p>
          <a:p>
            <a:pPr marL="457200" indent="-457200">
              <a:buFont typeface="Wingdings" panose="05000000000000000000" pitchFamily="2" charset="2"/>
              <a:buChar char="v"/>
            </a:pPr>
            <a:endParaRPr lang="en-US" dirty="0"/>
          </a:p>
        </p:txBody>
      </p:sp>
    </p:spTree>
    <p:extLst>
      <p:ext uri="{BB962C8B-B14F-4D97-AF65-F5344CB8AC3E}">
        <p14:creationId xmlns:p14="http://schemas.microsoft.com/office/powerpoint/2010/main" val="1079274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21B4-3EEB-E3BA-5C78-B6156BAB12AA}"/>
              </a:ext>
            </a:extLst>
          </p:cNvPr>
          <p:cNvSpPr>
            <a:spLocks noGrp="1"/>
          </p:cNvSpPr>
          <p:nvPr>
            <p:ph type="title"/>
          </p:nvPr>
        </p:nvSpPr>
        <p:spPr/>
        <p:txBody>
          <a:bodyPr/>
          <a:lstStyle/>
          <a:p>
            <a:r>
              <a:rPr lang="en-US" dirty="0"/>
              <a:t>Valid CPA Firm License</a:t>
            </a:r>
          </a:p>
        </p:txBody>
      </p:sp>
      <p:sp>
        <p:nvSpPr>
          <p:cNvPr id="3" name="Content Placeholder 2">
            <a:extLst>
              <a:ext uri="{FF2B5EF4-FFF2-40B4-BE49-F238E27FC236}">
                <a16:creationId xmlns:a16="http://schemas.microsoft.com/office/drawing/2014/main" id="{9EF61CD1-0D70-44DE-F938-45F30ADBC827}"/>
              </a:ext>
            </a:extLst>
          </p:cNvPr>
          <p:cNvSpPr>
            <a:spLocks noGrp="1"/>
          </p:cNvSpPr>
          <p:nvPr>
            <p:ph idx="1"/>
          </p:nvPr>
        </p:nvSpPr>
        <p:spPr/>
        <p:txBody>
          <a:bodyPr>
            <a:normAutofit lnSpcReduction="10000"/>
          </a:bodyPr>
          <a:lstStyle/>
          <a:p>
            <a:pPr marL="457200" indent="-457200">
              <a:buFont typeface="Wingdings" panose="05000000000000000000" pitchFamily="2" charset="2"/>
              <a:buChar char="v"/>
            </a:pPr>
            <a:r>
              <a:rPr lang="en-US" dirty="0"/>
              <a:t>Only a CPA firm holding a valid license to practice may perform audits or agreed-upon procedures.</a:t>
            </a:r>
          </a:p>
          <a:p>
            <a:pPr marL="457200" indent="-457200">
              <a:buFont typeface="Wingdings" panose="05000000000000000000" pitchFamily="2" charset="2"/>
              <a:buChar char="v"/>
            </a:pPr>
            <a:endParaRPr lang="en-US" dirty="0"/>
          </a:p>
          <a:p>
            <a:pPr marL="457200" indent="-457200">
              <a:buFont typeface="Wingdings" panose="05000000000000000000" pitchFamily="2" charset="2"/>
              <a:buChar char="v"/>
            </a:pPr>
            <a:r>
              <a:rPr lang="en-US" dirty="0"/>
              <a:t>Status of license may be verified on the Georgia State Board of Accountancy’s website.</a:t>
            </a:r>
          </a:p>
          <a:p>
            <a:pPr marL="457200" indent="-457200">
              <a:buFont typeface="Wingdings" panose="05000000000000000000" pitchFamily="2" charset="2"/>
              <a:buChar char="v"/>
            </a:pPr>
            <a:endParaRPr lang="en-US" dirty="0">
              <a:hlinkClick r:id="rId3"/>
            </a:endParaRPr>
          </a:p>
          <a:p>
            <a:pPr marL="457200" indent="-457200">
              <a:buFont typeface="Wingdings" panose="05000000000000000000" pitchFamily="2" charset="2"/>
              <a:buChar char="v"/>
            </a:pPr>
            <a:r>
              <a:rPr lang="en-US" dirty="0">
                <a:hlinkClick r:id="rId3"/>
              </a:rPr>
              <a:t>https://cpaverify.org</a:t>
            </a:r>
            <a:r>
              <a:rPr lang="en-US" dirty="0"/>
              <a:t>  </a:t>
            </a:r>
            <a:r>
              <a:rPr lang="en-US" dirty="0" err="1"/>
              <a:t>CPAVerify</a:t>
            </a:r>
            <a:r>
              <a:rPr lang="en-US" dirty="0"/>
              <a:t> is a website utilized by the Georgia State Board of Accountancy but is maintained by the National Association of State Boards of Accountancy (NASBA).</a:t>
            </a:r>
          </a:p>
        </p:txBody>
      </p:sp>
    </p:spTree>
    <p:extLst>
      <p:ext uri="{BB962C8B-B14F-4D97-AF65-F5344CB8AC3E}">
        <p14:creationId xmlns:p14="http://schemas.microsoft.com/office/powerpoint/2010/main" val="452225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D7221-A8E1-4462-1AC9-28E3BB137B5A}"/>
              </a:ext>
            </a:extLst>
          </p:cNvPr>
          <p:cNvSpPr>
            <a:spLocks noGrp="1"/>
          </p:cNvSpPr>
          <p:nvPr>
            <p:ph type="title"/>
          </p:nvPr>
        </p:nvSpPr>
        <p:spPr/>
        <p:txBody>
          <a:bodyPr/>
          <a:lstStyle/>
          <a:p>
            <a:r>
              <a:rPr lang="en-US" dirty="0"/>
              <a:t>GAAP Financial Statements</a:t>
            </a:r>
          </a:p>
        </p:txBody>
      </p:sp>
      <p:sp>
        <p:nvSpPr>
          <p:cNvPr id="3" name="Content Placeholder 2">
            <a:extLst>
              <a:ext uri="{FF2B5EF4-FFF2-40B4-BE49-F238E27FC236}">
                <a16:creationId xmlns:a16="http://schemas.microsoft.com/office/drawing/2014/main" id="{16B0523E-5CF6-D0AA-C474-9AE77E5E7853}"/>
              </a:ext>
            </a:extLst>
          </p:cNvPr>
          <p:cNvSpPr>
            <a:spLocks noGrp="1"/>
          </p:cNvSpPr>
          <p:nvPr>
            <p:ph idx="1"/>
          </p:nvPr>
        </p:nvSpPr>
        <p:spPr/>
        <p:txBody>
          <a:bodyPr>
            <a:normAutofit fontScale="92500"/>
          </a:bodyPr>
          <a:lstStyle/>
          <a:p>
            <a:r>
              <a:rPr lang="en-US" dirty="0"/>
              <a:t>Annual financial statements required to be prepared in conformity with generally accepted accounting principles (GAAP)</a:t>
            </a:r>
          </a:p>
          <a:p>
            <a:r>
              <a:rPr lang="en-US" dirty="0"/>
              <a:t>If audit opinion is modified:</a:t>
            </a:r>
          </a:p>
          <a:p>
            <a:pPr marL="457200" indent="-457200">
              <a:buFont typeface="Wingdings" panose="05000000000000000000" pitchFamily="2" charset="2"/>
              <a:buChar char="v"/>
            </a:pPr>
            <a:r>
              <a:rPr lang="en-US" b="1" dirty="0"/>
              <a:t>Opinion contains qualifications – requirement is met </a:t>
            </a:r>
            <a:r>
              <a:rPr lang="en-US" dirty="0"/>
              <a:t>(overall financial statements are materially in compliance with GAAP)</a:t>
            </a:r>
          </a:p>
          <a:p>
            <a:pPr marL="457200" indent="-457200">
              <a:buFont typeface="Wingdings" panose="05000000000000000000" pitchFamily="2" charset="2"/>
              <a:buChar char="v"/>
            </a:pPr>
            <a:r>
              <a:rPr lang="en-US" b="1" dirty="0"/>
              <a:t>Disclaimers of opinion – considered out of compliance </a:t>
            </a:r>
            <a:r>
              <a:rPr lang="en-US" dirty="0"/>
              <a:t>(conformity with GAAP cannot be verified)</a:t>
            </a:r>
          </a:p>
          <a:p>
            <a:pPr marL="457200" indent="-457200">
              <a:buFont typeface="Wingdings" panose="05000000000000000000" pitchFamily="2" charset="2"/>
              <a:buChar char="v"/>
            </a:pPr>
            <a:r>
              <a:rPr lang="en-US" b="1" dirty="0"/>
              <a:t>Adverse opinion – considered out of compliance </a:t>
            </a:r>
            <a:r>
              <a:rPr lang="en-US" dirty="0"/>
              <a:t>(financial statements are not in compliance with GAAP)</a:t>
            </a:r>
          </a:p>
        </p:txBody>
      </p:sp>
    </p:spTree>
    <p:extLst>
      <p:ext uri="{BB962C8B-B14F-4D97-AF65-F5344CB8AC3E}">
        <p14:creationId xmlns:p14="http://schemas.microsoft.com/office/powerpoint/2010/main" val="2954903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6110D-0505-C054-6675-62AE70492BD4}"/>
              </a:ext>
            </a:extLst>
          </p:cNvPr>
          <p:cNvSpPr>
            <a:spLocks noGrp="1"/>
          </p:cNvSpPr>
          <p:nvPr>
            <p:ph type="title"/>
          </p:nvPr>
        </p:nvSpPr>
        <p:spPr/>
        <p:txBody>
          <a:bodyPr/>
          <a:lstStyle/>
          <a:p>
            <a:r>
              <a:rPr lang="en-US" dirty="0"/>
              <a:t>Repeated Issues with Financial Statement Presentation and Disclosures</a:t>
            </a:r>
          </a:p>
        </p:txBody>
      </p:sp>
      <p:sp>
        <p:nvSpPr>
          <p:cNvPr id="3" name="Content Placeholder 2">
            <a:extLst>
              <a:ext uri="{FF2B5EF4-FFF2-40B4-BE49-F238E27FC236}">
                <a16:creationId xmlns:a16="http://schemas.microsoft.com/office/drawing/2014/main" id="{0430A9A4-2CCA-7B81-BBAD-E37A7B2DB88F}"/>
              </a:ext>
            </a:extLst>
          </p:cNvPr>
          <p:cNvSpPr>
            <a:spLocks noGrp="1"/>
          </p:cNvSpPr>
          <p:nvPr>
            <p:ph idx="1"/>
          </p:nvPr>
        </p:nvSpPr>
        <p:spPr/>
        <p:txBody>
          <a:bodyPr>
            <a:normAutofit lnSpcReduction="10000"/>
          </a:bodyPr>
          <a:lstStyle/>
          <a:p>
            <a:pPr marL="457200" indent="-457200">
              <a:buFont typeface="Wingdings" panose="05000000000000000000" pitchFamily="2" charset="2"/>
              <a:buChar char="v"/>
            </a:pPr>
            <a:r>
              <a:rPr lang="en-US" dirty="0"/>
              <a:t>Items cited in prior year which required correction in future reports and are uncorrected in current year report</a:t>
            </a:r>
          </a:p>
          <a:p>
            <a:pPr marL="457200" indent="-457200">
              <a:buFont typeface="Wingdings" panose="05000000000000000000" pitchFamily="2" charset="2"/>
              <a:buChar char="v"/>
            </a:pPr>
            <a:endParaRPr lang="en-US" dirty="0"/>
          </a:p>
          <a:p>
            <a:pPr marL="457200" indent="-457200">
              <a:buFont typeface="Wingdings" panose="05000000000000000000" pitchFamily="2" charset="2"/>
              <a:buChar char="v"/>
            </a:pPr>
            <a:r>
              <a:rPr lang="en-US" dirty="0"/>
              <a:t>Items differ from GAAP presentation or note disclosure </a:t>
            </a:r>
          </a:p>
          <a:p>
            <a:pPr marL="457200" indent="-457200">
              <a:buFont typeface="Wingdings" panose="05000000000000000000" pitchFamily="2" charset="2"/>
              <a:buChar char="v"/>
            </a:pPr>
            <a:endParaRPr lang="en-US" dirty="0"/>
          </a:p>
          <a:p>
            <a:pPr marL="457200" indent="-457200">
              <a:buFont typeface="Wingdings" panose="05000000000000000000" pitchFamily="2" charset="2"/>
              <a:buChar char="v"/>
            </a:pPr>
            <a:r>
              <a:rPr lang="en-US" dirty="0"/>
              <a:t>Granted one-year waiver for corrected items</a:t>
            </a:r>
          </a:p>
          <a:p>
            <a:pPr marL="457200" indent="-457200">
              <a:buFont typeface="Wingdings" panose="05000000000000000000" pitchFamily="2" charset="2"/>
              <a:buChar char="v"/>
            </a:pPr>
            <a:endParaRPr lang="en-US" dirty="0"/>
          </a:p>
          <a:p>
            <a:pPr marL="457200" indent="-457200">
              <a:buFont typeface="Wingdings" panose="05000000000000000000" pitchFamily="2" charset="2"/>
              <a:buChar char="v"/>
            </a:pPr>
            <a:r>
              <a:rPr lang="en-US" dirty="0"/>
              <a:t>Repeated issues (prior and current reports)</a:t>
            </a:r>
          </a:p>
        </p:txBody>
      </p:sp>
    </p:spTree>
    <p:extLst>
      <p:ext uri="{BB962C8B-B14F-4D97-AF65-F5344CB8AC3E}">
        <p14:creationId xmlns:p14="http://schemas.microsoft.com/office/powerpoint/2010/main" val="265636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E0D2-F7BF-E214-0486-0BFDE8BF5571}"/>
              </a:ext>
            </a:extLst>
          </p:cNvPr>
          <p:cNvSpPr>
            <a:spLocks noGrp="1"/>
          </p:cNvSpPr>
          <p:nvPr>
            <p:ph type="title"/>
          </p:nvPr>
        </p:nvSpPr>
        <p:spPr/>
        <p:txBody>
          <a:bodyPr/>
          <a:lstStyle/>
          <a:p>
            <a:pPr algn="ctr"/>
            <a:r>
              <a:rPr lang="en-US" dirty="0"/>
              <a:t>Possible Consequences for Noncompliance</a:t>
            </a:r>
          </a:p>
        </p:txBody>
      </p:sp>
      <p:sp>
        <p:nvSpPr>
          <p:cNvPr id="3" name="Content Placeholder 2">
            <a:extLst>
              <a:ext uri="{FF2B5EF4-FFF2-40B4-BE49-F238E27FC236}">
                <a16:creationId xmlns:a16="http://schemas.microsoft.com/office/drawing/2014/main" id="{A96B97A1-0D39-14AB-35F1-484D560D6409}"/>
              </a:ext>
            </a:extLst>
          </p:cNvPr>
          <p:cNvSpPr>
            <a:spLocks noGrp="1"/>
          </p:cNvSpPr>
          <p:nvPr>
            <p:ph idx="1"/>
          </p:nvPr>
        </p:nvSpPr>
        <p:spPr/>
        <p:txBody>
          <a:bodyPr/>
          <a:lstStyle/>
          <a:p>
            <a:r>
              <a:rPr lang="en-US" dirty="0"/>
              <a:t>According to O.C.G.A. </a:t>
            </a:r>
            <a:r>
              <a:rPr lang="en-US" dirty="0">
                <a:latin typeface="Segoe UI" panose="020B0502040204020203" pitchFamily="34" charset="0"/>
                <a:cs typeface="Segoe UI" panose="020B0502040204020203" pitchFamily="34" charset="0"/>
              </a:rPr>
              <a:t>§36-81-7, no state agency shall make or transmit any state grant funds to a local government that has not provided all the audits required by within the preceding </a:t>
            </a:r>
            <a:r>
              <a:rPr lang="en-US" b="1" dirty="0">
                <a:latin typeface="Segoe UI" panose="020B0502040204020203" pitchFamily="34" charset="0"/>
                <a:cs typeface="Segoe UI" panose="020B0502040204020203" pitchFamily="34" charset="0"/>
              </a:rPr>
              <a:t>five </a:t>
            </a:r>
            <a:r>
              <a:rPr lang="en-US" dirty="0">
                <a:latin typeface="Segoe UI" panose="020B0502040204020203" pitchFamily="34" charset="0"/>
                <a:cs typeface="Segoe UI" panose="020B0502040204020203" pitchFamily="34" charset="0"/>
              </a:rPr>
              <a:t>years.</a:t>
            </a:r>
          </a:p>
          <a:p>
            <a:endParaRPr lang="en-US" dirty="0">
              <a:latin typeface="Segoe UI" panose="020B0502040204020203" pitchFamily="34" charset="0"/>
              <a:cs typeface="Segoe UI" panose="020B0502040204020203" pitchFamily="34" charset="0"/>
            </a:endParaRPr>
          </a:p>
          <a:p>
            <a:r>
              <a:rPr lang="en-US" b="1" dirty="0">
                <a:latin typeface="Segoe UI" panose="020B0502040204020203" pitchFamily="34" charset="0"/>
                <a:cs typeface="Segoe UI" panose="020B0502040204020203" pitchFamily="34" charset="0"/>
              </a:rPr>
              <a:t>Compliance = 5 consecutive years of accepted report submissions</a:t>
            </a:r>
            <a:endParaRPr lang="en-US" b="1" dirty="0"/>
          </a:p>
        </p:txBody>
      </p:sp>
    </p:spTree>
    <p:extLst>
      <p:ext uri="{BB962C8B-B14F-4D97-AF65-F5344CB8AC3E}">
        <p14:creationId xmlns:p14="http://schemas.microsoft.com/office/powerpoint/2010/main" val="1789199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C31F6-CDDF-987E-CE47-52DB5AD86ED8}"/>
              </a:ext>
            </a:extLst>
          </p:cNvPr>
          <p:cNvSpPr>
            <a:spLocks noGrp="1"/>
          </p:cNvSpPr>
          <p:nvPr>
            <p:ph type="title"/>
          </p:nvPr>
        </p:nvSpPr>
        <p:spPr/>
        <p:txBody>
          <a:bodyPr/>
          <a:lstStyle/>
          <a:p>
            <a:r>
              <a:rPr lang="en-US" dirty="0"/>
              <a:t>Local Government Compliance Dashboard</a:t>
            </a:r>
          </a:p>
        </p:txBody>
      </p:sp>
      <p:sp>
        <p:nvSpPr>
          <p:cNvPr id="3" name="Content Placeholder 2">
            <a:extLst>
              <a:ext uri="{FF2B5EF4-FFF2-40B4-BE49-F238E27FC236}">
                <a16:creationId xmlns:a16="http://schemas.microsoft.com/office/drawing/2014/main" id="{B9DC1DAD-3635-1B0B-56FA-00EA9E18C467}"/>
              </a:ext>
            </a:extLst>
          </p:cNvPr>
          <p:cNvSpPr>
            <a:spLocks noGrp="1"/>
          </p:cNvSpPr>
          <p:nvPr>
            <p:ph idx="1"/>
          </p:nvPr>
        </p:nvSpPr>
        <p:spPr/>
        <p:txBody>
          <a:bodyPr/>
          <a:lstStyle/>
          <a:p>
            <a:pPr marL="457200" indent="-457200">
              <a:buFont typeface="Arial" panose="020B0604020202020204" pitchFamily="34" charset="0"/>
              <a:buChar char="•"/>
            </a:pPr>
            <a:r>
              <a:rPr lang="en-US" dirty="0">
                <a:hlinkClick r:id="rId3"/>
              </a:rPr>
              <a:t>Local Government Compliance Dashboard – DOAA</a:t>
            </a:r>
            <a:endParaRPr lang="en-US" dirty="0"/>
          </a:p>
          <a:p>
            <a:pPr marL="457200" indent="-457200">
              <a:buFont typeface="Arial" panose="020B0604020202020204" pitchFamily="34" charset="0"/>
              <a:buChar char="•"/>
            </a:pPr>
            <a:r>
              <a:rPr lang="en-US" dirty="0">
                <a:hlinkClick r:id="rId4"/>
              </a:rPr>
              <a:t>https://www.audits.ga.gov/local-government-compliance/</a:t>
            </a: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Dashboard refreshed every 3 hours </a:t>
            </a:r>
          </a:p>
          <a:p>
            <a:pPr marL="457200" indent="-457200">
              <a:buFont typeface="Arial" panose="020B0604020202020204" pitchFamily="34" charset="0"/>
              <a:buChar char="•"/>
            </a:pPr>
            <a:r>
              <a:rPr lang="en-US" dirty="0"/>
              <a:t>Refresh based recorded submissions </a:t>
            </a:r>
          </a:p>
          <a:p>
            <a:pPr marL="457200" indent="-457200">
              <a:buFont typeface="Arial" panose="020B0604020202020204" pitchFamily="34" charset="0"/>
              <a:buChar char="•"/>
            </a:pPr>
            <a:r>
              <a:rPr lang="en-US" dirty="0"/>
              <a:t>Dashboard reflects who is eligible to receive state funds and trends in compliance reporting and submission</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902137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5AAAE-8E67-C335-C32F-CBBE8F71515F}"/>
              </a:ext>
            </a:extLst>
          </p:cNvPr>
          <p:cNvSpPr>
            <a:spLocks noGrp="1"/>
          </p:cNvSpPr>
          <p:nvPr>
            <p:ph type="title"/>
          </p:nvPr>
        </p:nvSpPr>
        <p:spPr>
          <a:xfrm>
            <a:off x="838200" y="365125"/>
            <a:ext cx="10515600" cy="1325563"/>
          </a:xfrm>
        </p:spPr>
        <p:txBody>
          <a:bodyPr anchor="ctr">
            <a:normAutofit/>
          </a:bodyPr>
          <a:lstStyle/>
          <a:p>
            <a:r>
              <a:rPr lang="en-US" dirty="0"/>
              <a:t>Local Government Compliance Dashboard</a:t>
            </a:r>
            <a:endParaRPr lang="en-US"/>
          </a:p>
        </p:txBody>
      </p:sp>
      <p:pic>
        <p:nvPicPr>
          <p:cNvPr id="5" name="Content Placeholder 4">
            <a:extLst>
              <a:ext uri="{FF2B5EF4-FFF2-40B4-BE49-F238E27FC236}">
                <a16:creationId xmlns:a16="http://schemas.microsoft.com/office/drawing/2014/main" id="{E63247E7-0D86-7042-FD55-0E4A802F8C5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1" y="1825625"/>
            <a:ext cx="9739744" cy="4356966"/>
          </a:xfrm>
          <a:prstGeom prst="rect">
            <a:avLst/>
          </a:prstGeom>
          <a:noFill/>
        </p:spPr>
      </p:pic>
    </p:spTree>
    <p:extLst>
      <p:ext uri="{BB962C8B-B14F-4D97-AF65-F5344CB8AC3E}">
        <p14:creationId xmlns:p14="http://schemas.microsoft.com/office/powerpoint/2010/main" val="2029404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C4DAB-D1BA-BD5F-2F36-24FD93E862A2}"/>
              </a:ext>
            </a:extLst>
          </p:cNvPr>
          <p:cNvSpPr>
            <a:spLocks noGrp="1"/>
          </p:cNvSpPr>
          <p:nvPr>
            <p:ph type="title"/>
          </p:nvPr>
        </p:nvSpPr>
        <p:spPr/>
        <p:txBody>
          <a:bodyPr/>
          <a:lstStyle/>
          <a:p>
            <a:r>
              <a:rPr lang="en-US" dirty="0"/>
              <a:t>Eligibility Status</a:t>
            </a:r>
          </a:p>
        </p:txBody>
      </p:sp>
      <p:graphicFrame>
        <p:nvGraphicFramePr>
          <p:cNvPr id="4" name="Content Placeholder 3">
            <a:extLst>
              <a:ext uri="{FF2B5EF4-FFF2-40B4-BE49-F238E27FC236}">
                <a16:creationId xmlns:a16="http://schemas.microsoft.com/office/drawing/2014/main" id="{17BE4950-C986-8A0E-3635-7082E09A8B5B}"/>
              </a:ext>
            </a:extLst>
          </p:cNvPr>
          <p:cNvGraphicFramePr>
            <a:graphicFrameLocks noGrp="1"/>
          </p:cNvGraphicFramePr>
          <p:nvPr>
            <p:ph idx="1"/>
            <p:extLst>
              <p:ext uri="{D42A27DB-BD31-4B8C-83A1-F6EECF244321}">
                <p14:modId xmlns:p14="http://schemas.microsoft.com/office/powerpoint/2010/main" val="909306579"/>
              </p:ext>
            </p:extLst>
          </p:nvPr>
        </p:nvGraphicFramePr>
        <p:xfrm>
          <a:off x="838200" y="1825625"/>
          <a:ext cx="10515600" cy="3852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2379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59161-D7A5-FB96-2706-7253509526B7}"/>
              </a:ext>
            </a:extLst>
          </p:cNvPr>
          <p:cNvSpPr>
            <a:spLocks noGrp="1"/>
          </p:cNvSpPr>
          <p:nvPr>
            <p:ph type="title"/>
          </p:nvPr>
        </p:nvSpPr>
        <p:spPr/>
        <p:txBody>
          <a:bodyPr/>
          <a:lstStyle/>
          <a:p>
            <a:r>
              <a:rPr lang="en-US" dirty="0"/>
              <a:t>Noncompliance and Reporting Issues</a:t>
            </a:r>
          </a:p>
        </p:txBody>
      </p:sp>
      <p:sp>
        <p:nvSpPr>
          <p:cNvPr id="3" name="Text Placeholder 2">
            <a:extLst>
              <a:ext uri="{FF2B5EF4-FFF2-40B4-BE49-F238E27FC236}">
                <a16:creationId xmlns:a16="http://schemas.microsoft.com/office/drawing/2014/main" id="{2485D704-3588-FC7B-B976-4A17ACC62B23}"/>
              </a:ext>
            </a:extLst>
          </p:cNvPr>
          <p:cNvSpPr>
            <a:spLocks noGrp="1"/>
          </p:cNvSpPr>
          <p:nvPr>
            <p:ph type="body" idx="1"/>
          </p:nvPr>
        </p:nvSpPr>
        <p:spPr/>
        <p:txBody>
          <a:bodyPr>
            <a:normAutofit fontScale="92500"/>
          </a:bodyPr>
          <a:lstStyle/>
          <a:p>
            <a:r>
              <a:rPr lang="en-US" dirty="0"/>
              <a:t>Reasons for Noncompliance</a:t>
            </a:r>
          </a:p>
        </p:txBody>
      </p:sp>
      <p:sp>
        <p:nvSpPr>
          <p:cNvPr id="4" name="Content Placeholder 3">
            <a:extLst>
              <a:ext uri="{FF2B5EF4-FFF2-40B4-BE49-F238E27FC236}">
                <a16:creationId xmlns:a16="http://schemas.microsoft.com/office/drawing/2014/main" id="{309795EC-B31A-E16A-074F-FCFA8D83BBA8}"/>
              </a:ext>
            </a:extLst>
          </p:cNvPr>
          <p:cNvSpPr>
            <a:spLocks noGrp="1"/>
          </p:cNvSpPr>
          <p:nvPr>
            <p:ph sz="half" idx="2"/>
          </p:nvPr>
        </p:nvSpPr>
        <p:spPr/>
        <p:txBody>
          <a:bodyPr>
            <a:normAutofit fontScale="92500" lnSpcReduction="10000"/>
          </a:bodyPr>
          <a:lstStyle/>
          <a:p>
            <a:pPr marL="457200" indent="-457200">
              <a:buFont typeface="Arial" panose="020B0604020202020204" pitchFamily="34" charset="0"/>
              <a:buChar char="•"/>
            </a:pPr>
            <a:r>
              <a:rPr lang="en-US" dirty="0"/>
              <a:t>Report Not Received </a:t>
            </a:r>
          </a:p>
          <a:p>
            <a:pPr marL="457200" indent="-457200">
              <a:buFont typeface="Arial" panose="020B0604020202020204" pitchFamily="34" charset="0"/>
              <a:buChar char="•"/>
            </a:pPr>
            <a:r>
              <a:rPr lang="en-US" dirty="0"/>
              <a:t>Report Not Accepted</a:t>
            </a:r>
          </a:p>
          <a:p>
            <a:pPr marL="457200" indent="-457200">
              <a:buFont typeface="Arial" panose="020B0604020202020204" pitchFamily="34" charset="0"/>
              <a:buChar char="•"/>
            </a:pPr>
            <a:r>
              <a:rPr lang="en-US" dirty="0"/>
              <a:t>Uncorrected Report Deficiencies</a:t>
            </a:r>
          </a:p>
          <a:p>
            <a:pPr marL="457200" indent="-457200">
              <a:buFont typeface="Arial" panose="020B0604020202020204" pitchFamily="34" charset="0"/>
              <a:buChar char="•"/>
            </a:pPr>
            <a:r>
              <a:rPr lang="en-US" dirty="0"/>
              <a:t>Defined Benefit Plan Reporting Deficiencies</a:t>
            </a:r>
          </a:p>
        </p:txBody>
      </p:sp>
      <p:sp>
        <p:nvSpPr>
          <p:cNvPr id="5" name="Text Placeholder 4">
            <a:extLst>
              <a:ext uri="{FF2B5EF4-FFF2-40B4-BE49-F238E27FC236}">
                <a16:creationId xmlns:a16="http://schemas.microsoft.com/office/drawing/2014/main" id="{F4436EC3-BCE6-B9AD-6455-F8BA075FDA5E}"/>
              </a:ext>
            </a:extLst>
          </p:cNvPr>
          <p:cNvSpPr>
            <a:spLocks noGrp="1"/>
          </p:cNvSpPr>
          <p:nvPr>
            <p:ph type="body" sz="quarter" idx="3"/>
          </p:nvPr>
        </p:nvSpPr>
        <p:spPr/>
        <p:txBody>
          <a:bodyPr>
            <a:normAutofit fontScale="92500"/>
          </a:bodyPr>
          <a:lstStyle/>
          <a:p>
            <a:r>
              <a:rPr lang="en-US" dirty="0"/>
              <a:t>Reporting Issues</a:t>
            </a:r>
          </a:p>
        </p:txBody>
      </p:sp>
      <p:sp>
        <p:nvSpPr>
          <p:cNvPr id="6" name="Content Placeholder 5">
            <a:extLst>
              <a:ext uri="{FF2B5EF4-FFF2-40B4-BE49-F238E27FC236}">
                <a16:creationId xmlns:a16="http://schemas.microsoft.com/office/drawing/2014/main" id="{A1A041DC-3F3D-216A-B6EB-E08740C276F5}"/>
              </a:ext>
            </a:extLst>
          </p:cNvPr>
          <p:cNvSpPr>
            <a:spLocks noGrp="1"/>
          </p:cNvSpPr>
          <p:nvPr>
            <p:ph sz="quarter" idx="4"/>
          </p:nvPr>
        </p:nvSpPr>
        <p:spPr/>
        <p:txBody>
          <a:bodyPr>
            <a:normAutofit fontScale="92500" lnSpcReduction="10000"/>
          </a:bodyPr>
          <a:lstStyle/>
          <a:p>
            <a:pPr marL="457200" indent="-457200">
              <a:buFont typeface="Arial" panose="020B0604020202020204" pitchFamily="34" charset="0"/>
              <a:buChar char="•"/>
            </a:pPr>
            <a:r>
              <a:rPr lang="en-US" dirty="0"/>
              <a:t>Report not submitted at statutory or extended due dates</a:t>
            </a:r>
          </a:p>
          <a:p>
            <a:pPr marL="457200" indent="-457200">
              <a:buFont typeface="Arial" panose="020B0604020202020204" pitchFamily="34" charset="0"/>
              <a:buChar char="•"/>
            </a:pPr>
            <a:r>
              <a:rPr lang="en-US" dirty="0"/>
              <a:t>Report not accepted- draft versions submitted, no valid CPA firm license, disclaimers of opinion, adverse opinion, etc.</a:t>
            </a:r>
          </a:p>
          <a:p>
            <a:pPr marL="457200" indent="-457200">
              <a:buFont typeface="Arial" panose="020B0604020202020204" pitchFamily="34" charset="0"/>
              <a:buChar char="•"/>
            </a:pPr>
            <a:r>
              <a:rPr lang="en-US" dirty="0"/>
              <a:t>Uncorrected Report Deficiencies</a:t>
            </a:r>
          </a:p>
        </p:txBody>
      </p:sp>
    </p:spTree>
    <p:extLst>
      <p:ext uri="{BB962C8B-B14F-4D97-AF65-F5344CB8AC3E}">
        <p14:creationId xmlns:p14="http://schemas.microsoft.com/office/powerpoint/2010/main" val="39169318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4EEC0-9616-36AA-FE70-345D5785102C}"/>
              </a:ext>
            </a:extLst>
          </p:cNvPr>
          <p:cNvSpPr>
            <a:spLocks noGrp="1"/>
          </p:cNvSpPr>
          <p:nvPr>
            <p:ph type="title"/>
          </p:nvPr>
        </p:nvSpPr>
        <p:spPr/>
        <p:txBody>
          <a:bodyPr/>
          <a:lstStyle/>
          <a:p>
            <a:r>
              <a:rPr lang="en-US" dirty="0"/>
              <a:t>Report Submission Status</a:t>
            </a:r>
          </a:p>
        </p:txBody>
      </p:sp>
      <p:sp>
        <p:nvSpPr>
          <p:cNvPr id="3" name="Content Placeholder 2">
            <a:extLst>
              <a:ext uri="{FF2B5EF4-FFF2-40B4-BE49-F238E27FC236}">
                <a16:creationId xmlns:a16="http://schemas.microsoft.com/office/drawing/2014/main" id="{9A9EED28-58D4-C1C5-5755-83959555AAED}"/>
              </a:ext>
            </a:extLst>
          </p:cNvPr>
          <p:cNvSpPr>
            <a:spLocks noGrp="1"/>
          </p:cNvSpPr>
          <p:nvPr>
            <p:ph idx="1"/>
          </p:nvPr>
        </p:nvSpPr>
        <p:spPr/>
        <p:txBody>
          <a:bodyPr>
            <a:normAutofit lnSpcReduction="10000"/>
          </a:bodyPr>
          <a:lstStyle/>
          <a:p>
            <a:r>
              <a:rPr lang="en-US" dirty="0"/>
              <a:t>Submitted Status:</a:t>
            </a:r>
          </a:p>
          <a:p>
            <a:pPr marL="457200" indent="-457200">
              <a:buFont typeface="Arial" panose="020B0604020202020204" pitchFamily="34" charset="0"/>
              <a:buChar char="•"/>
            </a:pPr>
            <a:r>
              <a:rPr lang="en-US" dirty="0"/>
              <a:t>On Time – submitted on or before the due date </a:t>
            </a:r>
          </a:p>
          <a:p>
            <a:pPr marL="457200" indent="-457200">
              <a:buFont typeface="Arial" panose="020B0604020202020204" pitchFamily="34" charset="0"/>
              <a:buChar char="•"/>
            </a:pPr>
            <a:r>
              <a:rPr lang="en-US" dirty="0"/>
              <a:t>Late – submitted after the due date</a:t>
            </a:r>
          </a:p>
          <a:p>
            <a:pPr marL="457200" indent="-457200">
              <a:buFont typeface="Arial" panose="020B0604020202020204" pitchFamily="34" charset="0"/>
              <a:buChar char="•"/>
            </a:pPr>
            <a:r>
              <a:rPr lang="en-US" dirty="0"/>
              <a:t>Not Accepted – submitted but not accepted due to deficiencies</a:t>
            </a:r>
          </a:p>
          <a:p>
            <a:r>
              <a:rPr lang="en-US" dirty="0"/>
              <a:t>Unsubmitted Status:</a:t>
            </a:r>
          </a:p>
          <a:p>
            <a:pPr marL="457200" indent="-457200">
              <a:buFont typeface="Arial" panose="020B0604020202020204" pitchFamily="34" charset="0"/>
              <a:buChar char="•"/>
            </a:pPr>
            <a:r>
              <a:rPr lang="en-US" dirty="0"/>
              <a:t>Delinquent – not submitted </a:t>
            </a:r>
          </a:p>
          <a:p>
            <a:pPr marL="457200" indent="-457200">
              <a:buFont typeface="Arial" panose="020B0604020202020204" pitchFamily="34" charset="0"/>
              <a:buChar char="•"/>
            </a:pPr>
            <a:r>
              <a:rPr lang="en-US" dirty="0"/>
              <a:t>TBD – To Be Determined – due date has not yet passed</a:t>
            </a:r>
          </a:p>
        </p:txBody>
      </p:sp>
    </p:spTree>
    <p:extLst>
      <p:ext uri="{BB962C8B-B14F-4D97-AF65-F5344CB8AC3E}">
        <p14:creationId xmlns:p14="http://schemas.microsoft.com/office/powerpoint/2010/main" val="3385244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CEB3A-B32A-FC54-8F8B-BD56540DAE6C}"/>
              </a:ext>
            </a:extLst>
          </p:cNvPr>
          <p:cNvSpPr>
            <a:spLocks noGrp="1"/>
          </p:cNvSpPr>
          <p:nvPr>
            <p:ph type="title"/>
          </p:nvPr>
        </p:nvSpPr>
        <p:spPr/>
        <p:txBody>
          <a:bodyPr/>
          <a:lstStyle/>
          <a:p>
            <a:r>
              <a:rPr lang="en-US" dirty="0"/>
              <a:t>Reporting Trends</a:t>
            </a:r>
          </a:p>
        </p:txBody>
      </p:sp>
      <p:graphicFrame>
        <p:nvGraphicFramePr>
          <p:cNvPr id="4" name="Content Placeholder 3">
            <a:extLst>
              <a:ext uri="{FF2B5EF4-FFF2-40B4-BE49-F238E27FC236}">
                <a16:creationId xmlns:a16="http://schemas.microsoft.com/office/drawing/2014/main" id="{F29ADCB7-A818-1B68-5AFB-4AD4999ED9CB}"/>
              </a:ext>
            </a:extLst>
          </p:cNvPr>
          <p:cNvGraphicFramePr>
            <a:graphicFrameLocks noGrp="1"/>
          </p:cNvGraphicFramePr>
          <p:nvPr>
            <p:ph idx="1"/>
            <p:extLst>
              <p:ext uri="{D42A27DB-BD31-4B8C-83A1-F6EECF244321}">
                <p14:modId xmlns:p14="http://schemas.microsoft.com/office/powerpoint/2010/main" val="2532240438"/>
              </p:ext>
            </p:extLst>
          </p:nvPr>
        </p:nvGraphicFramePr>
        <p:xfrm>
          <a:off x="838200" y="1825625"/>
          <a:ext cx="10515600" cy="38528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43826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70C98-1092-38CE-0032-4D5C097E7B5B}"/>
              </a:ext>
            </a:extLst>
          </p:cNvPr>
          <p:cNvSpPr>
            <a:spLocks noGrp="1"/>
          </p:cNvSpPr>
          <p:nvPr>
            <p:ph type="title"/>
          </p:nvPr>
        </p:nvSpPr>
        <p:spPr/>
        <p:txBody>
          <a:bodyPr/>
          <a:lstStyle/>
          <a:p>
            <a:r>
              <a:rPr lang="en-US" dirty="0"/>
              <a:t>Annual Immigration Compliance Reporting</a:t>
            </a:r>
          </a:p>
        </p:txBody>
      </p:sp>
      <p:sp>
        <p:nvSpPr>
          <p:cNvPr id="3" name="Content Placeholder 2">
            <a:extLst>
              <a:ext uri="{FF2B5EF4-FFF2-40B4-BE49-F238E27FC236}">
                <a16:creationId xmlns:a16="http://schemas.microsoft.com/office/drawing/2014/main" id="{837F6596-45F7-396F-727B-069B1991861E}"/>
              </a:ext>
            </a:extLst>
          </p:cNvPr>
          <p:cNvSpPr>
            <a:spLocks noGrp="1"/>
          </p:cNvSpPr>
          <p:nvPr>
            <p:ph idx="1"/>
          </p:nvPr>
        </p:nvSpPr>
        <p:spPr/>
        <p:txBody>
          <a:bodyPr/>
          <a:lstStyle/>
          <a:p>
            <a:r>
              <a:rPr lang="en-US" dirty="0"/>
              <a:t>Required by provisions of O.C.G.A. </a:t>
            </a:r>
            <a:r>
              <a:rPr lang="en-US" dirty="0">
                <a:latin typeface="Segoe UI" panose="020B0502040204020203" pitchFamily="34" charset="0"/>
                <a:cs typeface="Segoe UI" panose="020B0502040204020203" pitchFamily="34" charset="0"/>
              </a:rPr>
              <a:t>§50-36-4</a:t>
            </a: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All Georgia governmental entities required to submit annual immigration compliance report</a:t>
            </a:r>
          </a:p>
          <a:p>
            <a:pPr marL="457200" indent="-457200">
              <a:buFont typeface="Arial" panose="020B0604020202020204" pitchFamily="34" charset="0"/>
              <a:buChar char="•"/>
            </a:pPr>
            <a:endParaRPr lang="en-US"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Sometimes referred to as E-Verify reporting </a:t>
            </a:r>
          </a:p>
          <a:p>
            <a:pPr marL="457200" indent="-457200">
              <a:buFont typeface="Arial" panose="020B0604020202020204" pitchFamily="34" charset="0"/>
              <a:buChar char="•"/>
            </a:pPr>
            <a:endParaRPr lang="en-US"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Federal Work Authorization Program – which is commonly known as E-Verify program</a:t>
            </a:r>
            <a:endParaRPr lang="en-US" dirty="0"/>
          </a:p>
        </p:txBody>
      </p:sp>
    </p:spTree>
    <p:extLst>
      <p:ext uri="{BB962C8B-B14F-4D97-AF65-F5344CB8AC3E}">
        <p14:creationId xmlns:p14="http://schemas.microsoft.com/office/powerpoint/2010/main" val="1967038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B59C-03C5-D12B-0663-135DA431CA44}"/>
              </a:ext>
            </a:extLst>
          </p:cNvPr>
          <p:cNvSpPr>
            <a:spLocks noGrp="1"/>
          </p:cNvSpPr>
          <p:nvPr>
            <p:ph type="title"/>
          </p:nvPr>
        </p:nvSpPr>
        <p:spPr/>
        <p:txBody>
          <a:bodyPr/>
          <a:lstStyle/>
          <a:p>
            <a:r>
              <a:rPr lang="en-US" dirty="0"/>
              <a:t>Six Areas of Reporting Requirements of O.C.G.A. </a:t>
            </a:r>
            <a:r>
              <a:rPr lang="en-US" dirty="0">
                <a:latin typeface="Segoe UI" panose="020B0502040204020203" pitchFamily="34" charset="0"/>
                <a:cs typeface="Segoe UI" panose="020B0502040204020203" pitchFamily="34" charset="0"/>
              </a:rPr>
              <a:t>§50-36-4</a:t>
            </a:r>
            <a:endParaRPr lang="en-US" dirty="0"/>
          </a:p>
        </p:txBody>
      </p:sp>
      <p:sp>
        <p:nvSpPr>
          <p:cNvPr id="3" name="Content Placeholder 2">
            <a:extLst>
              <a:ext uri="{FF2B5EF4-FFF2-40B4-BE49-F238E27FC236}">
                <a16:creationId xmlns:a16="http://schemas.microsoft.com/office/drawing/2014/main" id="{BA8E299D-34CF-B475-BC90-9A8B10987BCD}"/>
              </a:ext>
            </a:extLst>
          </p:cNvPr>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Confirm E-Verify Number</a:t>
            </a: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Upload information for vendors who were hired for the “physical performance of services”</a:t>
            </a: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Upload business license issuances</a:t>
            </a: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Confirm your government does not have any sanctuary policies</a:t>
            </a: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Report public benefits offered and your status with SAVE for these benefits</a:t>
            </a: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Verify compliance with laws related to law enforcement of illegal immigrants</a:t>
            </a:r>
            <a:endParaRPr lang="en-US" dirty="0"/>
          </a:p>
        </p:txBody>
      </p:sp>
    </p:spTree>
    <p:extLst>
      <p:ext uri="{BB962C8B-B14F-4D97-AF65-F5344CB8AC3E}">
        <p14:creationId xmlns:p14="http://schemas.microsoft.com/office/powerpoint/2010/main" val="4268755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44D6C-5336-415D-47CE-AD2D2EF77D72}"/>
              </a:ext>
            </a:extLst>
          </p:cNvPr>
          <p:cNvSpPr>
            <a:spLocks noGrp="1"/>
          </p:cNvSpPr>
          <p:nvPr>
            <p:ph type="title"/>
          </p:nvPr>
        </p:nvSpPr>
        <p:spPr/>
        <p:txBody>
          <a:bodyPr/>
          <a:lstStyle/>
          <a:p>
            <a:r>
              <a:rPr lang="en-US" dirty="0"/>
              <a:t>Completing the Report</a:t>
            </a:r>
          </a:p>
        </p:txBody>
      </p:sp>
      <p:sp>
        <p:nvSpPr>
          <p:cNvPr id="3" name="Content Placeholder 2">
            <a:extLst>
              <a:ext uri="{FF2B5EF4-FFF2-40B4-BE49-F238E27FC236}">
                <a16:creationId xmlns:a16="http://schemas.microsoft.com/office/drawing/2014/main" id="{D993A615-1066-F19B-2283-EB372BF7C143}"/>
              </a:ext>
            </a:extLst>
          </p:cNvPr>
          <p:cNvSpPr>
            <a:spLocks noGrp="1"/>
          </p:cNvSpPr>
          <p:nvPr>
            <p:ph idx="1"/>
          </p:nvPr>
        </p:nvSpPr>
        <p:spPr/>
        <p:txBody>
          <a:bodyPr/>
          <a:lstStyle/>
          <a:p>
            <a:pPr marL="457200" indent="-457200">
              <a:buFont typeface="Arial" panose="020B0604020202020204" pitchFamily="34" charset="0"/>
              <a:buChar char="•"/>
            </a:pPr>
            <a:r>
              <a:rPr lang="en-US" dirty="0"/>
              <a:t>Compliance reports are due to the DOAA no later than December 31 of each year.</a:t>
            </a:r>
          </a:p>
          <a:p>
            <a:pPr marL="457200" indent="-457200">
              <a:buFont typeface="Arial" panose="020B0604020202020204" pitchFamily="34" charset="0"/>
              <a:buChar char="•"/>
            </a:pPr>
            <a:r>
              <a:rPr lang="en-US" dirty="0"/>
              <a:t>We use an automated collection system to collect your reports. </a:t>
            </a:r>
          </a:p>
          <a:p>
            <a:pPr marL="457200" indent="-457200">
              <a:buFont typeface="Arial" panose="020B0604020202020204" pitchFamily="34" charset="0"/>
              <a:buChar char="•"/>
            </a:pPr>
            <a:r>
              <a:rPr lang="en-US" dirty="0"/>
              <a:t>All persons submitting information for the report must create their own account. </a:t>
            </a:r>
          </a:p>
          <a:p>
            <a:pPr marL="457200" indent="-457200">
              <a:buFont typeface="Arial" panose="020B0604020202020204" pitchFamily="34" charset="0"/>
              <a:buChar char="•"/>
            </a:pPr>
            <a:r>
              <a:rPr lang="en-US" dirty="0"/>
              <a:t>Multiple people within an organization may have accounts.</a:t>
            </a:r>
          </a:p>
        </p:txBody>
      </p:sp>
    </p:spTree>
    <p:extLst>
      <p:ext uri="{BB962C8B-B14F-4D97-AF65-F5344CB8AC3E}">
        <p14:creationId xmlns:p14="http://schemas.microsoft.com/office/powerpoint/2010/main" val="3384690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3A15E-DF6B-EEB6-D327-0567F49D8A63}"/>
              </a:ext>
            </a:extLst>
          </p:cNvPr>
          <p:cNvSpPr>
            <a:spLocks noGrp="1"/>
          </p:cNvSpPr>
          <p:nvPr>
            <p:ph type="title"/>
          </p:nvPr>
        </p:nvSpPr>
        <p:spPr/>
        <p:txBody>
          <a:bodyPr/>
          <a:lstStyle/>
          <a:p>
            <a:r>
              <a:rPr lang="en-US" dirty="0"/>
              <a:t>Areas with Possible Consequences for Noncompliance</a:t>
            </a:r>
          </a:p>
        </p:txBody>
      </p:sp>
      <p:sp>
        <p:nvSpPr>
          <p:cNvPr id="3" name="Content Placeholder 2">
            <a:extLst>
              <a:ext uri="{FF2B5EF4-FFF2-40B4-BE49-F238E27FC236}">
                <a16:creationId xmlns:a16="http://schemas.microsoft.com/office/drawing/2014/main" id="{9CE377EF-CD37-C4D4-2410-B67FC7EDB437}"/>
              </a:ext>
            </a:extLst>
          </p:cNvPr>
          <p:cNvSpPr>
            <a:spLocks noGrp="1"/>
          </p:cNvSpPr>
          <p:nvPr>
            <p:ph idx="1"/>
          </p:nvPr>
        </p:nvSpPr>
        <p:spPr/>
        <p:txBody>
          <a:bodyPr/>
          <a:lstStyle/>
          <a:p>
            <a:pPr marL="457200" indent="-457200">
              <a:buFont typeface="Arial" panose="020B0604020202020204" pitchFamily="34" charset="0"/>
              <a:buChar char="•"/>
            </a:pPr>
            <a:r>
              <a:rPr lang="en-US" dirty="0"/>
              <a:t>Section 2 – Title 13 – Contract Reporting (O.C.G.A. </a:t>
            </a:r>
            <a:r>
              <a:rPr lang="en-US" dirty="0">
                <a:latin typeface="Segoe UI" panose="020B0502040204020203" pitchFamily="34" charset="0"/>
                <a:cs typeface="Segoe UI" panose="020B0502040204020203" pitchFamily="34" charset="0"/>
              </a:rPr>
              <a:t>§13-10-91)</a:t>
            </a:r>
          </a:p>
          <a:p>
            <a:pPr marL="457200" indent="-457200">
              <a:buFont typeface="Arial" panose="020B0604020202020204" pitchFamily="34" charset="0"/>
              <a:buChar char="•"/>
            </a:pPr>
            <a:endParaRPr lang="en-US"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Section 4 – Public Benefits – SAVE Program Authorization (O.C.G.A. §50-36-1(k))</a:t>
            </a:r>
          </a:p>
          <a:p>
            <a:pPr marL="457200" indent="-457200">
              <a:buFont typeface="Arial" panose="020B0604020202020204" pitchFamily="34" charset="0"/>
              <a:buChar char="•"/>
            </a:pPr>
            <a:endParaRPr lang="en-US" dirty="0">
              <a:latin typeface="Segoe UI" panose="020B0502040204020203" pitchFamily="34" charset="0"/>
              <a:cs typeface="Segoe UI" panose="020B0502040204020203" pitchFamily="34" charset="0"/>
            </a:endParaRP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Section 5 – Sanctuary Policy -  (O.C.G.A. §36-80-23)</a:t>
            </a:r>
            <a:endParaRPr lang="en-US" dirty="0"/>
          </a:p>
        </p:txBody>
      </p:sp>
    </p:spTree>
    <p:extLst>
      <p:ext uri="{BB962C8B-B14F-4D97-AF65-F5344CB8AC3E}">
        <p14:creationId xmlns:p14="http://schemas.microsoft.com/office/powerpoint/2010/main" val="583931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1C371-E3C2-E6DE-636E-E4A7D955DF7A}"/>
              </a:ext>
            </a:extLst>
          </p:cNvPr>
          <p:cNvSpPr>
            <a:spLocks noGrp="1"/>
          </p:cNvSpPr>
          <p:nvPr>
            <p:ph type="title"/>
          </p:nvPr>
        </p:nvSpPr>
        <p:spPr/>
        <p:txBody>
          <a:bodyPr/>
          <a:lstStyle/>
          <a:p>
            <a:r>
              <a:rPr lang="en-US" dirty="0"/>
              <a:t>Section 2 - E-Verify Contractor Compliance Reporting</a:t>
            </a:r>
          </a:p>
        </p:txBody>
      </p:sp>
      <p:sp>
        <p:nvSpPr>
          <p:cNvPr id="3" name="Content Placeholder 2">
            <a:extLst>
              <a:ext uri="{FF2B5EF4-FFF2-40B4-BE49-F238E27FC236}">
                <a16:creationId xmlns:a16="http://schemas.microsoft.com/office/drawing/2014/main" id="{A46DC8DB-CB6C-2DE9-5A05-CC17B6D08D48}"/>
              </a:ext>
            </a:extLst>
          </p:cNvPr>
          <p:cNvSpPr>
            <a:spLocks noGrp="1"/>
          </p:cNvSpPr>
          <p:nvPr>
            <p:ph idx="1"/>
          </p:nvPr>
        </p:nvSpPr>
        <p:spPr>
          <a:xfrm>
            <a:off x="838200" y="1846890"/>
            <a:ext cx="10515600" cy="3852161"/>
          </a:xfrm>
        </p:spPr>
        <p:txBody>
          <a:bodyPr>
            <a:normAutofit fontScale="70000" lnSpcReduction="20000"/>
          </a:bodyPr>
          <a:lstStyle/>
          <a:p>
            <a:pPr marL="457200" indent="-457200">
              <a:lnSpc>
                <a:spcPct val="130000"/>
              </a:lnSpc>
              <a:buFont typeface="Arial" panose="020B0604020202020204" pitchFamily="34" charset="0"/>
              <a:buChar char="•"/>
            </a:pPr>
            <a:r>
              <a:rPr lang="en-US" dirty="0"/>
              <a:t>OCGA 13-10-91 requires entities to obtain an affidavit from any vendor providing a service exceeding $2,499.99.</a:t>
            </a:r>
          </a:p>
          <a:p>
            <a:pPr marL="457200" indent="-457200">
              <a:lnSpc>
                <a:spcPct val="130000"/>
              </a:lnSpc>
              <a:buFont typeface="Arial" panose="020B0604020202020204" pitchFamily="34" charset="0"/>
              <a:buChar char="•"/>
            </a:pPr>
            <a:r>
              <a:rPr lang="en-US" dirty="0"/>
              <a:t>Through the affidavit, the vendor is attesting that they use the federal E-Verify program to confirm all persons hired are legally in the United States.</a:t>
            </a:r>
          </a:p>
          <a:p>
            <a:pPr marL="457200" indent="-457200">
              <a:lnSpc>
                <a:spcPct val="130000"/>
              </a:lnSpc>
              <a:buFont typeface="Arial" panose="020B0604020202020204" pitchFamily="34" charset="0"/>
              <a:buChar char="•"/>
            </a:pPr>
            <a:r>
              <a:rPr lang="en-US" dirty="0"/>
              <a:t>Affidavit should be obtained from vendor before a contract is awarded.</a:t>
            </a:r>
          </a:p>
          <a:p>
            <a:pPr marL="457200" indent="-457200">
              <a:lnSpc>
                <a:spcPct val="130000"/>
              </a:lnSpc>
              <a:buFont typeface="Arial" panose="020B0604020202020204" pitchFamily="34" charset="0"/>
              <a:buChar char="•"/>
            </a:pPr>
            <a:r>
              <a:rPr lang="en-US" dirty="0"/>
              <a:t>Any vendor hired who has one or more employees is required to utilize the E-Verify program if they wish to receive any government contract awards.</a:t>
            </a:r>
          </a:p>
          <a:p>
            <a:pPr marL="457200" indent="-457200">
              <a:lnSpc>
                <a:spcPct val="130000"/>
              </a:lnSpc>
              <a:buFont typeface="Arial" panose="020B0604020202020204" pitchFamily="34" charset="0"/>
              <a:buChar char="•"/>
            </a:pPr>
            <a:r>
              <a:rPr lang="en-US" dirty="0"/>
              <a:t>A sole proprietor needs to provide other proof (driver’s license or passport) that he/she is eligible to work in the United States.</a:t>
            </a:r>
          </a:p>
          <a:p>
            <a:endParaRPr lang="en-US" dirty="0"/>
          </a:p>
        </p:txBody>
      </p:sp>
    </p:spTree>
    <p:extLst>
      <p:ext uri="{BB962C8B-B14F-4D97-AF65-F5344CB8AC3E}">
        <p14:creationId xmlns:p14="http://schemas.microsoft.com/office/powerpoint/2010/main" val="1197865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562BE-2112-82BF-B76A-B3F985618280}"/>
              </a:ext>
            </a:extLst>
          </p:cNvPr>
          <p:cNvSpPr>
            <a:spLocks noGrp="1"/>
          </p:cNvSpPr>
          <p:nvPr>
            <p:ph type="title"/>
          </p:nvPr>
        </p:nvSpPr>
        <p:spPr/>
        <p:txBody>
          <a:bodyPr/>
          <a:lstStyle/>
          <a:p>
            <a:r>
              <a:rPr lang="en-US" dirty="0"/>
              <a:t>Penalties and Consequences for Noncompliance of Title 13 Reporting</a:t>
            </a:r>
          </a:p>
        </p:txBody>
      </p:sp>
      <p:sp>
        <p:nvSpPr>
          <p:cNvPr id="3" name="Content Placeholder 2">
            <a:extLst>
              <a:ext uri="{FF2B5EF4-FFF2-40B4-BE49-F238E27FC236}">
                <a16:creationId xmlns:a16="http://schemas.microsoft.com/office/drawing/2014/main" id="{C4268FAA-F4D7-9E5C-F6E0-E422D3168B50}"/>
              </a:ext>
            </a:extLst>
          </p:cNvPr>
          <p:cNvSpPr>
            <a:spLocks noGrp="1"/>
          </p:cNvSpPr>
          <p:nvPr>
            <p:ph idx="1"/>
          </p:nvPr>
        </p:nvSpPr>
        <p:spPr/>
        <p:txBody>
          <a:bodyPr/>
          <a:lstStyle/>
          <a:p>
            <a:pPr marL="457200" indent="-457200">
              <a:buFont typeface="Arial" panose="020B0604020202020204" pitchFamily="34" charset="0"/>
              <a:buChar char="•"/>
            </a:pPr>
            <a:r>
              <a:rPr lang="en-US" dirty="0"/>
              <a:t>Provisions of O.C.G.A. </a:t>
            </a:r>
            <a:r>
              <a:rPr lang="en-US" dirty="0">
                <a:latin typeface="Segoe UI" panose="020B0502040204020203" pitchFamily="34" charset="0"/>
                <a:cs typeface="Segoe UI" panose="020B0502040204020203" pitchFamily="34" charset="0"/>
              </a:rPr>
              <a:t>§13-10-91 require the Commissioner of the Department of Community Affairs (DCA) be notified of noncompliance of municipalities and counties.</a:t>
            </a: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DCA should exclude municipalities and counties not in compliance from the list of qualified local governments (QLG).</a:t>
            </a:r>
          </a:p>
          <a:p>
            <a:pPr marL="457200" indent="-457200">
              <a:buFont typeface="Arial" panose="020B0604020202020204" pitchFamily="34" charset="0"/>
              <a:buChar char="•"/>
            </a:pPr>
            <a:r>
              <a:rPr lang="en-US" dirty="0">
                <a:latin typeface="Segoe UI" panose="020B0502040204020203" pitchFamily="34" charset="0"/>
                <a:cs typeface="Segoe UI" panose="020B0502040204020203" pitchFamily="34" charset="0"/>
              </a:rPr>
              <a:t>This exclusion may jeopardize funding of any grants or loans made through DCA (including the State Community Development Program).</a:t>
            </a:r>
            <a:endParaRPr lang="en-US" dirty="0"/>
          </a:p>
        </p:txBody>
      </p:sp>
    </p:spTree>
    <p:extLst>
      <p:ext uri="{BB962C8B-B14F-4D97-AF65-F5344CB8AC3E}">
        <p14:creationId xmlns:p14="http://schemas.microsoft.com/office/powerpoint/2010/main" val="22530101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A6646-2F06-9A80-0546-F3B9DA6ECDAE}"/>
              </a:ext>
            </a:extLst>
          </p:cNvPr>
          <p:cNvSpPr>
            <a:spLocks noGrp="1"/>
          </p:cNvSpPr>
          <p:nvPr>
            <p:ph type="title"/>
          </p:nvPr>
        </p:nvSpPr>
        <p:spPr/>
        <p:txBody>
          <a:bodyPr/>
          <a:lstStyle/>
          <a:p>
            <a:r>
              <a:rPr lang="en-US" dirty="0"/>
              <a:t>Section 4 -  Public Benefits Compliance Requirements</a:t>
            </a:r>
          </a:p>
        </p:txBody>
      </p:sp>
      <p:sp>
        <p:nvSpPr>
          <p:cNvPr id="3" name="Content Placeholder 2">
            <a:extLst>
              <a:ext uri="{FF2B5EF4-FFF2-40B4-BE49-F238E27FC236}">
                <a16:creationId xmlns:a16="http://schemas.microsoft.com/office/drawing/2014/main" id="{FDCA71C2-8752-8355-44AA-BFB2F1F255EC}"/>
              </a:ext>
            </a:extLst>
          </p:cNvPr>
          <p:cNvSpPr>
            <a:spLocks noGrp="1"/>
          </p:cNvSpPr>
          <p:nvPr>
            <p:ph idx="1"/>
          </p:nvPr>
        </p:nvSpPr>
        <p:spPr/>
        <p:txBody>
          <a:bodyPr>
            <a:normAutofit fontScale="77500" lnSpcReduction="20000"/>
          </a:bodyPr>
          <a:lstStyle/>
          <a:p>
            <a:pPr marL="457200" indent="-457200">
              <a:lnSpc>
                <a:spcPct val="120000"/>
              </a:lnSpc>
              <a:buFont typeface="Arial" panose="020B0604020202020204" pitchFamily="34" charset="0"/>
              <a:buChar char="•"/>
            </a:pPr>
            <a:r>
              <a:rPr lang="en-US" dirty="0"/>
              <a:t>Per O.C.G.A. §50-36-1 (b) – every public employer is required to verify the lawful presence in the United States of any person who applies for public benefits.  </a:t>
            </a:r>
          </a:p>
          <a:p>
            <a:pPr marL="457200" indent="-457200">
              <a:lnSpc>
                <a:spcPct val="120000"/>
              </a:lnSpc>
              <a:buFont typeface="Arial" panose="020B0604020202020204" pitchFamily="34" charset="0"/>
              <a:buChar char="•"/>
            </a:pPr>
            <a:r>
              <a:rPr lang="en-US" dirty="0"/>
              <a:t>Applicants seeking public benefits are required to provide a secure and verifiable document and sign an affidavit affirming they are lawfully present in the United States.</a:t>
            </a:r>
          </a:p>
          <a:p>
            <a:pPr marL="457200" indent="-457200">
              <a:lnSpc>
                <a:spcPct val="120000"/>
              </a:lnSpc>
              <a:buFont typeface="Arial" panose="020B0604020202020204" pitchFamily="34" charset="0"/>
              <a:buChar char="•"/>
            </a:pPr>
            <a:r>
              <a:rPr lang="en-US" dirty="0"/>
              <a:t>The public employer should seek authorization to use the federal SAVE program.  For applicants who report they are legal aliens, the employer should run their alien number through the SAVE system to verify they are legally present in the United States.</a:t>
            </a:r>
          </a:p>
          <a:p>
            <a:endParaRPr lang="en-US" dirty="0"/>
          </a:p>
        </p:txBody>
      </p:sp>
    </p:spTree>
    <p:extLst>
      <p:ext uri="{BB962C8B-B14F-4D97-AF65-F5344CB8AC3E}">
        <p14:creationId xmlns:p14="http://schemas.microsoft.com/office/powerpoint/2010/main" val="13786387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3234B-B65F-A984-2946-380F69547141}"/>
              </a:ext>
            </a:extLst>
          </p:cNvPr>
          <p:cNvSpPr>
            <a:spLocks noGrp="1"/>
          </p:cNvSpPr>
          <p:nvPr>
            <p:ph type="title"/>
          </p:nvPr>
        </p:nvSpPr>
        <p:spPr/>
        <p:txBody>
          <a:bodyPr/>
          <a:lstStyle/>
          <a:p>
            <a:r>
              <a:rPr lang="en-US" dirty="0"/>
              <a:t>Penalties and Consequences for Noncompliance of Title 50 Reporting</a:t>
            </a:r>
          </a:p>
        </p:txBody>
      </p:sp>
      <p:sp>
        <p:nvSpPr>
          <p:cNvPr id="3" name="Content Placeholder 2">
            <a:extLst>
              <a:ext uri="{FF2B5EF4-FFF2-40B4-BE49-F238E27FC236}">
                <a16:creationId xmlns:a16="http://schemas.microsoft.com/office/drawing/2014/main" id="{F925B595-DFEA-E875-3245-25A6DB429B35}"/>
              </a:ext>
            </a:extLst>
          </p:cNvPr>
          <p:cNvSpPr>
            <a:spLocks noGrp="1"/>
          </p:cNvSpPr>
          <p:nvPr>
            <p:ph idx="1"/>
          </p:nvPr>
        </p:nvSpPr>
        <p:spPr/>
        <p:txBody>
          <a:bodyPr>
            <a:normAutofit fontScale="92500" lnSpcReduction="20000"/>
          </a:bodyPr>
          <a:lstStyle/>
          <a:p>
            <a:pPr marL="457200" indent="-457200" fontAlgn="base">
              <a:buFont typeface="Arial" panose="020B0604020202020204" pitchFamily="34" charset="0"/>
              <a:buChar char="•"/>
            </a:pPr>
            <a:r>
              <a:rPr lang="en-US" dirty="0"/>
              <a:t>Title 50 section – listing of public benefits provided by entity and whether or not the entity has received SAVE authorization for purposes of managing eligibility of these benefits​</a:t>
            </a:r>
          </a:p>
          <a:p>
            <a:pPr marL="457200" indent="-457200" fontAlgn="base">
              <a:buFont typeface="Arial" panose="020B0604020202020204" pitchFamily="34" charset="0"/>
              <a:buChar char="•"/>
            </a:pPr>
            <a:r>
              <a:rPr lang="en-US" dirty="0"/>
              <a:t>SAVE – Systematic Alien Verification for Entitlements​</a:t>
            </a:r>
          </a:p>
          <a:p>
            <a:pPr marL="457200" indent="-457200" fontAlgn="base">
              <a:buFont typeface="Arial" panose="020B0604020202020204" pitchFamily="34" charset="0"/>
              <a:buChar char="•"/>
            </a:pPr>
            <a:r>
              <a:rPr lang="en-US" dirty="0"/>
              <a:t>Confirmation of compliance with provisions of O.C.G.A. 50-36-1 ​</a:t>
            </a:r>
          </a:p>
          <a:p>
            <a:pPr marL="457200" indent="-457200" fontAlgn="base">
              <a:buFont typeface="Arial" panose="020B0604020202020204" pitchFamily="34" charset="0"/>
              <a:buChar char="•"/>
            </a:pPr>
            <a:r>
              <a:rPr lang="en-US" dirty="0"/>
              <a:t>Two reporting issues – provide a listing of each public benefit administered and whether SAVE program authorization received ​</a:t>
            </a:r>
          </a:p>
          <a:p>
            <a:pPr marL="457200" indent="-457200" fontAlgn="base">
              <a:buFont typeface="Arial" panose="020B0604020202020204" pitchFamily="34" charset="0"/>
              <a:buChar char="•"/>
            </a:pPr>
            <a:r>
              <a:rPr lang="en-US" dirty="0"/>
              <a:t>Commissioner of DCA notified of noncompliant political subdivisions ​</a:t>
            </a:r>
          </a:p>
          <a:p>
            <a:pPr marL="457200" indent="-457200" fontAlgn="base">
              <a:buFont typeface="Arial" panose="020B0604020202020204" pitchFamily="34" charset="0"/>
              <a:buChar char="•"/>
            </a:pPr>
            <a:r>
              <a:rPr lang="en-US" dirty="0"/>
              <a:t>Entities that fail to report are not entitled to any financial assistance, funds, or grants from the DCA.​</a:t>
            </a:r>
          </a:p>
          <a:p>
            <a:endParaRPr lang="en-US" dirty="0"/>
          </a:p>
        </p:txBody>
      </p:sp>
    </p:spTree>
    <p:extLst>
      <p:ext uri="{BB962C8B-B14F-4D97-AF65-F5344CB8AC3E}">
        <p14:creationId xmlns:p14="http://schemas.microsoft.com/office/powerpoint/2010/main" val="3463631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6099-3FEF-04CC-E9DE-9E0C92F649A0}"/>
              </a:ext>
            </a:extLst>
          </p:cNvPr>
          <p:cNvSpPr>
            <a:spLocks noGrp="1"/>
          </p:cNvSpPr>
          <p:nvPr>
            <p:ph type="title"/>
          </p:nvPr>
        </p:nvSpPr>
        <p:spPr/>
        <p:txBody>
          <a:bodyPr/>
          <a:lstStyle/>
          <a:p>
            <a:r>
              <a:rPr lang="en-US" dirty="0"/>
              <a:t>Section 5- Sanctuary Policy Compliance Requirements</a:t>
            </a:r>
          </a:p>
        </p:txBody>
      </p:sp>
      <p:sp>
        <p:nvSpPr>
          <p:cNvPr id="3" name="Content Placeholder 2">
            <a:extLst>
              <a:ext uri="{FF2B5EF4-FFF2-40B4-BE49-F238E27FC236}">
                <a16:creationId xmlns:a16="http://schemas.microsoft.com/office/drawing/2014/main" id="{6C775A27-86D7-3151-754F-8AAD0C1620F5}"/>
              </a:ext>
            </a:extLst>
          </p:cNvPr>
          <p:cNvSpPr>
            <a:spLocks noGrp="1"/>
          </p:cNvSpPr>
          <p:nvPr>
            <p:ph idx="1"/>
          </p:nvPr>
        </p:nvSpPr>
        <p:spPr/>
        <p:txBody>
          <a:bodyPr>
            <a:normAutofit fontScale="77500" lnSpcReduction="20000"/>
          </a:bodyPr>
          <a:lstStyle/>
          <a:p>
            <a:pPr marL="457200" indent="-457200" fontAlgn="base">
              <a:lnSpc>
                <a:spcPct val="120000"/>
              </a:lnSpc>
              <a:buFont typeface="Arial" panose="020B0604020202020204" pitchFamily="34" charset="0"/>
              <a:buChar char="•"/>
            </a:pPr>
            <a:r>
              <a:rPr lang="en-US" dirty="0"/>
              <a:t>Per O.C.G.A. §36-80-23, governments </a:t>
            </a:r>
            <a:r>
              <a:rPr lang="en-US" b="1" dirty="0"/>
              <a:t>cannot</a:t>
            </a:r>
            <a:r>
              <a:rPr lang="en-US" dirty="0"/>
              <a:t> have any policies in effect within any unit or department of its government that prohibits employees from notifying federal officials of the immigration status of a person when the employees are acting in their official capacity.</a:t>
            </a:r>
          </a:p>
          <a:p>
            <a:pPr marL="457200" indent="-457200" fontAlgn="base">
              <a:lnSpc>
                <a:spcPct val="120000"/>
              </a:lnSpc>
              <a:buFont typeface="Arial" panose="020B0604020202020204" pitchFamily="34" charset="0"/>
              <a:buChar char="•"/>
            </a:pPr>
            <a:r>
              <a:rPr lang="en-US" dirty="0"/>
              <a:t>Additionally, governments </a:t>
            </a:r>
            <a:r>
              <a:rPr lang="en-US" b="1" dirty="0"/>
              <a:t>cannot </a:t>
            </a:r>
            <a:r>
              <a:rPr lang="en-US" dirty="0"/>
              <a:t>enact policies that prohibit employees from cooperating or communicating with federal officials or law enforcement officers regarding the immigration status of a person when the employees are acting in their official capacity. </a:t>
            </a:r>
          </a:p>
          <a:p>
            <a:pPr marL="457200" indent="-457200" fontAlgn="base">
              <a:lnSpc>
                <a:spcPct val="120000"/>
              </a:lnSpc>
              <a:buFont typeface="Arial" panose="020B0604020202020204" pitchFamily="34" charset="0"/>
              <a:buChar char="•"/>
            </a:pPr>
            <a:r>
              <a:rPr lang="en-US" dirty="0"/>
              <a:t>Each government must annually certify that no such policies exist.  This is done through the annual reporting with the Department of Audits and Accounts</a:t>
            </a:r>
          </a:p>
        </p:txBody>
      </p:sp>
    </p:spTree>
    <p:extLst>
      <p:ext uri="{BB962C8B-B14F-4D97-AF65-F5344CB8AC3E}">
        <p14:creationId xmlns:p14="http://schemas.microsoft.com/office/powerpoint/2010/main" val="3100831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33B1-D8C6-50DD-7F12-D45F6B70924F}"/>
              </a:ext>
            </a:extLst>
          </p:cNvPr>
          <p:cNvSpPr>
            <a:spLocks noGrp="1"/>
          </p:cNvSpPr>
          <p:nvPr>
            <p:ph type="title"/>
          </p:nvPr>
        </p:nvSpPr>
        <p:spPr/>
        <p:txBody>
          <a:bodyPr>
            <a:normAutofit fontScale="90000"/>
          </a:bodyPr>
          <a:lstStyle/>
          <a:p>
            <a:r>
              <a:rPr lang="en-US" dirty="0"/>
              <a:t>Penalties and Consequences for Noncompliance of Sanctuary Policy Reporting</a:t>
            </a:r>
          </a:p>
        </p:txBody>
      </p:sp>
      <p:sp>
        <p:nvSpPr>
          <p:cNvPr id="3" name="Content Placeholder 2">
            <a:extLst>
              <a:ext uri="{FF2B5EF4-FFF2-40B4-BE49-F238E27FC236}">
                <a16:creationId xmlns:a16="http://schemas.microsoft.com/office/drawing/2014/main" id="{7E7FE522-5EC3-6003-7C72-F1B7C155E111}"/>
              </a:ext>
            </a:extLst>
          </p:cNvPr>
          <p:cNvSpPr>
            <a:spLocks noGrp="1"/>
          </p:cNvSpPr>
          <p:nvPr>
            <p:ph idx="1"/>
          </p:nvPr>
        </p:nvSpPr>
        <p:spPr/>
        <p:txBody>
          <a:bodyPr>
            <a:normAutofit lnSpcReduction="10000"/>
          </a:bodyPr>
          <a:lstStyle/>
          <a:p>
            <a:pPr marL="457200" indent="-457200" fontAlgn="base">
              <a:buFont typeface="Arial" panose="020B0604020202020204" pitchFamily="34" charset="0"/>
              <a:buChar char="•"/>
            </a:pPr>
            <a:r>
              <a:rPr lang="en-US" dirty="0"/>
              <a:t>Provisions of O.C.G.A. §36-80-23 require confirmation that governments did not enact any sanctuary policy ​</a:t>
            </a:r>
          </a:p>
          <a:p>
            <a:pPr marL="457200" indent="-457200" fontAlgn="base">
              <a:buFont typeface="Arial" panose="020B0604020202020204" pitchFamily="34" charset="0"/>
              <a:buChar char="•"/>
            </a:pPr>
            <a:r>
              <a:rPr lang="en-US" dirty="0"/>
              <a:t>Two compliance issues – not reporting or not completing the section or reporting enactment of sanctuary policies​</a:t>
            </a:r>
          </a:p>
          <a:p>
            <a:pPr marL="457200" indent="-457200" fontAlgn="base">
              <a:buFont typeface="Arial" panose="020B0604020202020204" pitchFamily="34" charset="0"/>
              <a:buChar char="•"/>
            </a:pPr>
            <a:r>
              <a:rPr lang="en-US" dirty="0"/>
              <a:t>DOAA is required to notify all state agencies that provide funding​ of non-compliance entities</a:t>
            </a:r>
          </a:p>
          <a:p>
            <a:pPr marL="457200" indent="-457200" fontAlgn="base">
              <a:buFont typeface="Arial" panose="020B0604020202020204" pitchFamily="34" charset="0"/>
              <a:buChar char="•"/>
            </a:pPr>
            <a:r>
              <a:rPr lang="en-US" dirty="0"/>
              <a:t>Commissioners of Department of Community Affairs (DCA) and Georgia Department of Transportation (GDOT) notified specifically and separately as required​​</a:t>
            </a:r>
          </a:p>
          <a:p>
            <a:endParaRPr lang="en-US" dirty="0"/>
          </a:p>
        </p:txBody>
      </p:sp>
    </p:spTree>
    <p:extLst>
      <p:ext uri="{BB962C8B-B14F-4D97-AF65-F5344CB8AC3E}">
        <p14:creationId xmlns:p14="http://schemas.microsoft.com/office/powerpoint/2010/main" val="2465750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9F464-6B87-2981-5144-77DC9B13C3EC}"/>
              </a:ext>
            </a:extLst>
          </p:cNvPr>
          <p:cNvSpPr>
            <a:spLocks noGrp="1"/>
          </p:cNvSpPr>
          <p:nvPr>
            <p:ph type="title"/>
          </p:nvPr>
        </p:nvSpPr>
        <p:spPr/>
        <p:txBody>
          <a:bodyPr/>
          <a:lstStyle/>
          <a:p>
            <a:r>
              <a:rPr lang="en-US" dirty="0"/>
              <a:t>Immigration Compliance Reporting Reminders</a:t>
            </a:r>
          </a:p>
        </p:txBody>
      </p:sp>
      <p:sp>
        <p:nvSpPr>
          <p:cNvPr id="3" name="Content Placeholder 2">
            <a:extLst>
              <a:ext uri="{FF2B5EF4-FFF2-40B4-BE49-F238E27FC236}">
                <a16:creationId xmlns:a16="http://schemas.microsoft.com/office/drawing/2014/main" id="{C02A0BE7-AFCB-9781-5722-65D11C99BF72}"/>
              </a:ext>
            </a:extLst>
          </p:cNvPr>
          <p:cNvSpPr>
            <a:spLocks noGrp="1"/>
          </p:cNvSpPr>
          <p:nvPr>
            <p:ph idx="1"/>
          </p:nvPr>
        </p:nvSpPr>
        <p:spPr/>
        <p:txBody>
          <a:bodyPr>
            <a:normAutofit fontScale="92500"/>
          </a:bodyPr>
          <a:lstStyle/>
          <a:p>
            <a:pPr marL="457200" indent="-457200">
              <a:buFont typeface="Arial" panose="020B0604020202020204" pitchFamily="34" charset="0"/>
              <a:buChar char="•"/>
            </a:pPr>
            <a:r>
              <a:rPr lang="en-US" dirty="0"/>
              <a:t>Reporting deadline: </a:t>
            </a:r>
            <a:r>
              <a:rPr lang="en-US" b="1" dirty="0"/>
              <a:t>December 31</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Reporting period: </a:t>
            </a:r>
            <a:r>
              <a:rPr lang="en-US" b="1" dirty="0"/>
              <a:t>December 1 – November 30</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Immigration &amp; Reform Act Collection System opens on November 1</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O.C.G.A. </a:t>
            </a:r>
            <a:r>
              <a:rPr lang="en-US" dirty="0">
                <a:latin typeface="Segoe UI" panose="020B0502040204020203" pitchFamily="34" charset="0"/>
                <a:cs typeface="Segoe UI" panose="020B0502040204020203" pitchFamily="34" charset="0"/>
              </a:rPr>
              <a:t>§50-36-4 requires all Georgia governmental entities to submit an annual immigration compliance report.</a:t>
            </a:r>
            <a:endParaRPr lang="en-US" dirty="0"/>
          </a:p>
        </p:txBody>
      </p:sp>
    </p:spTree>
    <p:extLst>
      <p:ext uri="{BB962C8B-B14F-4D97-AF65-F5344CB8AC3E}">
        <p14:creationId xmlns:p14="http://schemas.microsoft.com/office/powerpoint/2010/main" val="2446418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985D4-24A8-2B02-D361-1B253D48F494}"/>
              </a:ext>
            </a:extLst>
          </p:cNvPr>
          <p:cNvSpPr>
            <a:spLocks noGrp="1"/>
          </p:cNvSpPr>
          <p:nvPr>
            <p:ph type="title"/>
          </p:nvPr>
        </p:nvSpPr>
        <p:spPr/>
        <p:txBody>
          <a:bodyPr/>
          <a:lstStyle/>
          <a:p>
            <a:r>
              <a:rPr lang="en-US" dirty="0"/>
              <a:t>House Bill 244 – New Local Government </a:t>
            </a:r>
            <a:r>
              <a:rPr lang="en-US"/>
              <a:t>Audit Requirements</a:t>
            </a:r>
            <a:endParaRPr lang="en-US" dirty="0"/>
          </a:p>
        </p:txBody>
      </p:sp>
      <p:sp>
        <p:nvSpPr>
          <p:cNvPr id="3" name="Content Placeholder 2">
            <a:extLst>
              <a:ext uri="{FF2B5EF4-FFF2-40B4-BE49-F238E27FC236}">
                <a16:creationId xmlns:a16="http://schemas.microsoft.com/office/drawing/2014/main" id="{C834D76A-3190-86E2-1200-44889AAD203B}"/>
              </a:ext>
            </a:extLst>
          </p:cNvPr>
          <p:cNvSpPr>
            <a:spLocks noGrp="1"/>
          </p:cNvSpPr>
          <p:nvPr>
            <p:ph idx="1"/>
          </p:nvPr>
        </p:nvSpPr>
        <p:spPr/>
        <p:txBody>
          <a:bodyPr>
            <a:normAutofit fontScale="85000" lnSpcReduction="20000"/>
          </a:bodyPr>
          <a:lstStyle/>
          <a:p>
            <a:pPr marL="457200" indent="-457200">
              <a:buFont typeface="Arial" panose="020B0604020202020204" pitchFamily="34" charset="0"/>
              <a:buChar char="•"/>
            </a:pPr>
            <a:r>
              <a:rPr lang="en-US" dirty="0"/>
              <a:t>During the 2026 legislative session, the Georgia General Assembly passed House Bill 244 (HB 244) — amending O.C.G.A. § 36-81-7 — to reduce the financial reporting burden on smaller local governments while preserving transparency and accountability.</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Work is in progress for the implementation of House Bill 244 which will increase thresholds for audit reports, agreed-upon procedures and introduce a new reporting framework for governments at a lower threshold.  </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Please visit </a:t>
            </a:r>
            <a:r>
              <a:rPr lang="en-US" dirty="0">
                <a:hlinkClick r:id="rId2" tooltip="https://www.audits2.ga.gov/new-local-government-audit-requirements/"/>
              </a:rPr>
              <a:t>New Local Government Audit Requirements - DOAA</a:t>
            </a:r>
            <a:r>
              <a:rPr lang="en-US" dirty="0"/>
              <a:t> for updates as they are announced.</a:t>
            </a:r>
          </a:p>
        </p:txBody>
      </p:sp>
    </p:spTree>
    <p:extLst>
      <p:ext uri="{BB962C8B-B14F-4D97-AF65-F5344CB8AC3E}">
        <p14:creationId xmlns:p14="http://schemas.microsoft.com/office/powerpoint/2010/main" val="38032064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CB4F7-AE12-29C6-8F47-AEAAD49BF7F9}"/>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1A592A94-3B2E-2AD4-DDC1-9BBFAD4B157C}"/>
              </a:ext>
            </a:extLst>
          </p:cNvPr>
          <p:cNvSpPr>
            <a:spLocks noGrp="1"/>
          </p:cNvSpPr>
          <p:nvPr>
            <p:ph idx="1"/>
          </p:nvPr>
        </p:nvSpPr>
        <p:spPr/>
        <p:txBody>
          <a:bodyPr/>
          <a:lstStyle/>
          <a:p>
            <a:pPr marL="457200" indent="-457200">
              <a:buFont typeface="Arial" panose="020B0604020202020204" pitchFamily="34" charset="0"/>
              <a:buChar char="•"/>
            </a:pPr>
            <a:r>
              <a:rPr lang="en-US" dirty="0"/>
              <a:t>Know your compliance status regarding required financial reporting.</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r>
              <a:rPr lang="en-US" dirty="0"/>
              <a:t>DOAA’s Local Government Compliance Dashboard provides transparency and public access to </a:t>
            </a:r>
            <a:r>
              <a:rPr lang="en-US" b="1" dirty="0"/>
              <a:t>current</a:t>
            </a:r>
            <a:r>
              <a:rPr lang="en-US" dirty="0"/>
              <a:t> compliance status of Georgia local governments.</a:t>
            </a:r>
          </a:p>
        </p:txBody>
      </p:sp>
    </p:spTree>
    <p:extLst>
      <p:ext uri="{BB962C8B-B14F-4D97-AF65-F5344CB8AC3E}">
        <p14:creationId xmlns:p14="http://schemas.microsoft.com/office/powerpoint/2010/main" val="20393455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ED53D2-5BD7-215F-323D-62E5E128AE53}"/>
              </a:ext>
            </a:extLst>
          </p:cNvPr>
          <p:cNvSpPr>
            <a:spLocks noGrp="1"/>
          </p:cNvSpPr>
          <p:nvPr>
            <p:ph type="body" sz="quarter" idx="12"/>
          </p:nvPr>
        </p:nvSpPr>
        <p:spPr/>
        <p:txBody>
          <a:bodyPr/>
          <a:lstStyle/>
          <a:p>
            <a:r>
              <a:rPr lang="en-US" dirty="0"/>
              <a:t>Local Government Team</a:t>
            </a:r>
          </a:p>
        </p:txBody>
      </p:sp>
      <p:sp>
        <p:nvSpPr>
          <p:cNvPr id="3" name="Text Placeholder 2">
            <a:extLst>
              <a:ext uri="{FF2B5EF4-FFF2-40B4-BE49-F238E27FC236}">
                <a16:creationId xmlns:a16="http://schemas.microsoft.com/office/drawing/2014/main" id="{304F7972-A524-55BE-13D2-E5471148684A}"/>
              </a:ext>
            </a:extLst>
          </p:cNvPr>
          <p:cNvSpPr>
            <a:spLocks noGrp="1"/>
          </p:cNvSpPr>
          <p:nvPr>
            <p:ph type="body" sz="quarter" idx="13"/>
          </p:nvPr>
        </p:nvSpPr>
        <p:spPr/>
        <p:txBody>
          <a:bodyPr/>
          <a:lstStyle/>
          <a:p>
            <a:r>
              <a:rPr lang="en-US" dirty="0"/>
              <a:t>locgov@audits.ga.gov</a:t>
            </a:r>
          </a:p>
        </p:txBody>
      </p:sp>
    </p:spTree>
    <p:extLst>
      <p:ext uri="{BB962C8B-B14F-4D97-AF65-F5344CB8AC3E}">
        <p14:creationId xmlns:p14="http://schemas.microsoft.com/office/powerpoint/2010/main" val="2771788109"/>
      </p:ext>
    </p:extLst>
  </p:cSld>
  <p:clrMapOvr>
    <a:masterClrMapping/>
  </p:clrMapOvr>
</p:sld>
</file>

<file path=ppt/theme/theme1.xml><?xml version="1.0" encoding="utf-8"?>
<a:theme xmlns:a="http://schemas.openxmlformats.org/drawingml/2006/main" name="Office Theme">
  <a:themeElements>
    <a:clrScheme name="DOAA Theme Colors">
      <a:dk1>
        <a:srgbClr val="393939"/>
      </a:dk1>
      <a:lt1>
        <a:sysClr val="window" lastClr="FFFFFF"/>
      </a:lt1>
      <a:dk2>
        <a:srgbClr val="0E4469"/>
      </a:dk2>
      <a:lt2>
        <a:srgbClr val="E7E6E6"/>
      </a:lt2>
      <a:accent1>
        <a:srgbClr val="016699"/>
      </a:accent1>
      <a:accent2>
        <a:srgbClr val="B15B27"/>
      </a:accent2>
      <a:accent3>
        <a:srgbClr val="636768"/>
      </a:accent3>
      <a:accent4>
        <a:srgbClr val="506C60"/>
      </a:accent4>
      <a:accent5>
        <a:srgbClr val="F1AC35"/>
      </a:accent5>
      <a:accent6>
        <a:srgbClr val="6597B8"/>
      </a:accent6>
      <a:hlink>
        <a:srgbClr val="016699"/>
      </a:hlink>
      <a:folHlink>
        <a:srgbClr val="016699"/>
      </a:folHlink>
    </a:clrScheme>
    <a:fontScheme name="2026 DOAA Brand">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nchor="b" anchorCtr="0">
        <a:spAutoFit/>
      </a:bodyPr>
      <a:lstStyle>
        <a:defPPr algn="ctr">
          <a:defRPr sz="2000" dirty="0">
            <a:solidFill>
              <a:schemeClr val="accent1"/>
            </a:solidFill>
            <a:latin typeface="+mj-lt"/>
          </a:defRPr>
        </a:defPPr>
      </a:lstStyle>
    </a:txDef>
  </a:objectDefaults>
  <a:extraClrSchemeLst/>
  <a:extLst>
    <a:ext uri="{05A4C25C-085E-4340-85A3-A5531E510DB2}">
      <thm15:themeFamily xmlns:thm15="http://schemas.microsoft.com/office/thememl/2012/main" name="NEW" id="{45F4F3B9-5565-4DF4-88D3-F17BC4EC0842}" vid="{BAC5AD51-A314-4FD0-8B37-29F77B4F81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9637c14-bb27-4e6f-93e8-ce3de48661c9">
      <Terms xmlns="http://schemas.microsoft.com/office/infopath/2007/PartnerControls"/>
    </lcf76f155ced4ddcb4097134ff3c332f>
    <TaxCatchAll xmlns="431100d4-4470-42c1-96bc-46686c1829ae" xsi:nil="true"/>
  </documentManagement>
</p:properties>
</file>

<file path=customXml/itemProps1.xml><?xml version="1.0" encoding="utf-8"?>
<ds:datastoreItem xmlns:ds="http://schemas.openxmlformats.org/officeDocument/2006/customXml" ds:itemID="{287722FE-CA39-45E0-B079-12FF679B0075}">
  <ds:schemaRefs>
    <ds:schemaRef ds:uri="http://schemas.microsoft.com/sharepoint/v3/contenttype/forms"/>
  </ds:schemaRefs>
</ds:datastoreItem>
</file>

<file path=customXml/itemProps2.xml><?xml version="1.0" encoding="utf-8"?>
<ds:datastoreItem xmlns:ds="http://schemas.openxmlformats.org/officeDocument/2006/customXml" ds:itemID="{95940133-6059-4529-8C0E-F147CF36170F}"/>
</file>

<file path=customXml/itemProps3.xml><?xml version="1.0" encoding="utf-8"?>
<ds:datastoreItem xmlns:ds="http://schemas.openxmlformats.org/officeDocument/2006/customXml" ds:itemID="{FD746067-B7D6-4D22-AC97-C33F2D982689}">
  <ds:schemaRefs>
    <ds:schemaRef ds:uri="http://purl.org/dc/terms/"/>
    <ds:schemaRef ds:uri="http://purl.org/dc/dcmitype/"/>
    <ds:schemaRef ds:uri="http://schemas.microsoft.com/office/2006/metadata/properties"/>
    <ds:schemaRef ds:uri="http://schemas.microsoft.com/office/2006/documentManagement/types"/>
    <ds:schemaRef ds:uri="58111191-1b82-46cd-85ff-01346651e012"/>
    <ds:schemaRef ds:uri="http://schemas.openxmlformats.org/package/2006/metadata/core-properties"/>
    <ds:schemaRef ds:uri="http://purl.org/dc/elements/1.1/"/>
    <ds:schemaRef ds:uri="http://schemas.microsoft.com/office/infopath/2007/PartnerControls"/>
    <ds:schemaRef ds:uri="7d6780a4-80df-4857-9076-5f09f0eab2de"/>
    <ds:schemaRef ds:uri="http://www.w3.org/XML/1998/namespace"/>
  </ds:schemaRefs>
</ds:datastoreItem>
</file>

<file path=docMetadata/LabelInfo.xml><?xml version="1.0" encoding="utf-8"?>
<clbl:labelList xmlns:clbl="http://schemas.microsoft.com/office/2020/mipLabelMetadata">
  <clbl:label id="{3ba88d15-70d4-4b83-8474-db703319c2a0}" enabled="0" method="" siteId="{3ba88d15-70d4-4b83-8474-db703319c2a0}" removed="1"/>
</clbl:labelList>
</file>

<file path=docProps/app.xml><?xml version="1.0" encoding="utf-8"?>
<Properties xmlns="http://schemas.openxmlformats.org/officeDocument/2006/extended-properties" xmlns:vt="http://schemas.openxmlformats.org/officeDocument/2006/docPropsVTypes">
  <Template>FINAL Segoe - PowerPoint - Template</Template>
  <TotalTime>642</TotalTime>
  <Words>3947</Words>
  <Application>Microsoft Office PowerPoint</Application>
  <PresentationFormat>Widescreen</PresentationFormat>
  <Paragraphs>325</Paragraphs>
  <Slides>36</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Segoe UI</vt:lpstr>
      <vt:lpstr>Segoe UI Semibold</vt:lpstr>
      <vt:lpstr>Wingdings</vt:lpstr>
      <vt:lpstr>Office Theme</vt:lpstr>
      <vt:lpstr>2026 CDBG Summit</vt:lpstr>
      <vt:lpstr>Agenda</vt:lpstr>
      <vt:lpstr>Introduction and Learning Objectives</vt:lpstr>
      <vt:lpstr>Summary of O.C.G.A. §36-81-7 </vt:lpstr>
      <vt:lpstr>Requirements </vt:lpstr>
      <vt:lpstr>O.C.G.A. §36-81-7</vt:lpstr>
      <vt:lpstr>Electronic Submissions </vt:lpstr>
      <vt:lpstr>Submission of Financial Reports </vt:lpstr>
      <vt:lpstr>Fiscal Year End Changes &amp; Report Period</vt:lpstr>
      <vt:lpstr>Extension Requests</vt:lpstr>
      <vt:lpstr>Extension Requests</vt:lpstr>
      <vt:lpstr>Reporting Issues Affecting Compliance</vt:lpstr>
      <vt:lpstr>Valid CPA Firm License</vt:lpstr>
      <vt:lpstr>GAAP Financial Statements</vt:lpstr>
      <vt:lpstr>Repeated Issues with Financial Statement Presentation and Disclosures</vt:lpstr>
      <vt:lpstr>Possible Consequences for Noncompliance</vt:lpstr>
      <vt:lpstr>Local Government Compliance Dashboard</vt:lpstr>
      <vt:lpstr>Local Government Compliance Dashboard</vt:lpstr>
      <vt:lpstr>Eligibility Status</vt:lpstr>
      <vt:lpstr>Noncompliance and Reporting Issues</vt:lpstr>
      <vt:lpstr>Report Submission Status</vt:lpstr>
      <vt:lpstr>Reporting Trends</vt:lpstr>
      <vt:lpstr>Annual Immigration Compliance Reporting</vt:lpstr>
      <vt:lpstr>Six Areas of Reporting Requirements of O.C.G.A. §50-36-4</vt:lpstr>
      <vt:lpstr>Completing the Report</vt:lpstr>
      <vt:lpstr>Areas with Possible Consequences for Noncompliance</vt:lpstr>
      <vt:lpstr>Section 2 - E-Verify Contractor Compliance Reporting</vt:lpstr>
      <vt:lpstr>Penalties and Consequences for Noncompliance of Title 13 Reporting</vt:lpstr>
      <vt:lpstr>Section 4 -  Public Benefits Compliance Requirements</vt:lpstr>
      <vt:lpstr>Penalties and Consequences for Noncompliance of Title 50 Reporting</vt:lpstr>
      <vt:lpstr>Section 5- Sanctuary Policy Compliance Requirements</vt:lpstr>
      <vt:lpstr>Penalties and Consequences for Noncompliance of Sanctuary Policy Reporting</vt:lpstr>
      <vt:lpstr>Immigration Compliance Reporting Reminders</vt:lpstr>
      <vt:lpstr>House Bill 244 – New Local Government Audit Requirements</vt:lpstr>
      <vt:lpstr>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DJ Farley</dc:creator>
  <cp:lastModifiedBy>Pam Truitt</cp:lastModifiedBy>
  <cp:revision>4</cp:revision>
  <cp:lastPrinted>2026-09-22T16:55:08Z</cp:lastPrinted>
  <dcterms:created xsi:type="dcterms:W3CDTF">2026-06-01T12:10:25Z</dcterms:created>
  <dcterms:modified xsi:type="dcterms:W3CDTF">2026-09-23T19:44:56Z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0x010100FA0C4878374F59429924A53EC6A1971F</vt:lpwstr>
  </property>
  <property fmtid="{D5CDD505-2E9C-101B-9397-08002B2CF9AE}" pid="3" name="MediaServiceImageTags">
    <vt:lpwstr/>
  </property>
</Properties>
</file>