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charts/chart2.xml" ContentType="application/vnd.openxmlformats-officedocument.drawingml.chart+xml"/>
  <Override PartName="/ppt/charts/chart3.xml" ContentType="application/vnd.openxmlformats-officedocument.drawingml.chart+xml"/>
  <Override PartName="/ppt/theme/themeOverride2.xml" ContentType="application/vnd.openxmlformats-officedocument.themeOverride+xml"/>
  <Override PartName="/ppt/charts/chart4.xml" ContentType="application/vnd.openxmlformats-officedocument.drawingml.chart+xml"/>
  <Override PartName="/ppt/charts/chart5.xml" ContentType="application/vnd.openxmlformats-officedocument.drawingml.chart+xml"/>
  <Override PartName="/ppt/theme/themeOverride3.xml" ContentType="application/vnd.openxmlformats-officedocument.themeOverride+xml"/>
  <Override PartName="/ppt/charts/chart6.xml" ContentType="application/vnd.openxmlformats-officedocument.drawingml.char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42"/>
  </p:notesMasterIdLst>
  <p:sldIdLst>
    <p:sldId id="256" r:id="rId5"/>
    <p:sldId id="284" r:id="rId6"/>
    <p:sldId id="291" r:id="rId7"/>
    <p:sldId id="292" r:id="rId8"/>
    <p:sldId id="296" r:id="rId9"/>
    <p:sldId id="294" r:id="rId10"/>
    <p:sldId id="295" r:id="rId11"/>
    <p:sldId id="298" r:id="rId12"/>
    <p:sldId id="259" r:id="rId13"/>
    <p:sldId id="297" r:id="rId14"/>
    <p:sldId id="301" r:id="rId15"/>
    <p:sldId id="303" r:id="rId16"/>
    <p:sldId id="265" r:id="rId17"/>
    <p:sldId id="266" r:id="rId18"/>
    <p:sldId id="272" r:id="rId19"/>
    <p:sldId id="271" r:id="rId20"/>
    <p:sldId id="302" r:id="rId21"/>
    <p:sldId id="268" r:id="rId22"/>
    <p:sldId id="269" r:id="rId23"/>
    <p:sldId id="270" r:id="rId24"/>
    <p:sldId id="283" r:id="rId25"/>
    <p:sldId id="285" r:id="rId26"/>
    <p:sldId id="305" r:id="rId27"/>
    <p:sldId id="278" r:id="rId28"/>
    <p:sldId id="279" r:id="rId29"/>
    <p:sldId id="280" r:id="rId30"/>
    <p:sldId id="304" r:id="rId31"/>
    <p:sldId id="273" r:id="rId32"/>
    <p:sldId id="274" r:id="rId33"/>
    <p:sldId id="262" r:id="rId34"/>
    <p:sldId id="299" r:id="rId35"/>
    <p:sldId id="306" r:id="rId36"/>
    <p:sldId id="307" r:id="rId37"/>
    <p:sldId id="308" r:id="rId38"/>
    <p:sldId id="309" r:id="rId39"/>
    <p:sldId id="300" r:id="rId40"/>
    <p:sldId id="310" r:id="rId4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8474" autoAdjust="0"/>
    <p:restoredTop sz="94660"/>
  </p:normalViewPr>
  <p:slideViewPr>
    <p:cSldViewPr snapToGrid="0">
      <p:cViewPr>
        <p:scale>
          <a:sx n="90" d="100"/>
          <a:sy n="90" d="100"/>
        </p:scale>
        <p:origin x="618" y="53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presProps" Target="presProps.xml"/></Relationships>
</file>

<file path=ppt/charts/_rels/chart1.xml.rels><?xml version="1.0" encoding="UTF-8" standalone="yes"?>
<Relationships xmlns="http://schemas.openxmlformats.org/package/2006/relationships"><Relationship Id="rId2" Type="http://schemas.openxmlformats.org/officeDocument/2006/relationships/oleObject" Target="file:///C:\Users\Grace.baranowski\AppData\Local\Microsoft\Windows\Temporary%20Internet%20Files\Content.Outlook\DT7UM1SP\Copy%20of%20State%20of%20Georgia%20Consolidated%20Plan%202018-2022-%20Stakeholder%20Survey.xlsx" TargetMode="External"/><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1" Type="http://schemas.openxmlformats.org/officeDocument/2006/relationships/oleObject" Target="file:///C:\Users\Grace.baranowski\AppData\Local\Microsoft\Windows\Temporary%20Internet%20Files\Content.Outlook\DT7UM1SP\Copy%20of%20State%20of%20Georgia%20Consolidated%20Plan%202018-2022-%20Stakeholder%20Survey.xlsx" TargetMode="External"/></Relationships>
</file>

<file path=ppt/charts/_rels/chart3.xml.rels><?xml version="1.0" encoding="UTF-8" standalone="yes"?>
<Relationships xmlns="http://schemas.openxmlformats.org/package/2006/relationships"><Relationship Id="rId2" Type="http://schemas.openxmlformats.org/officeDocument/2006/relationships/oleObject" Target="file:///C:\Users\Grace.baranowski\AppData\Local\Microsoft\Windows\Temporary%20Internet%20Files\Content.Outlook\DT7UM1SP\Copy%20of%20State%20of%20Georgia%20Consolidated%20Plan%202018-2022-%20Stakeholder%20Survey.xlsx" TargetMode="External"/><Relationship Id="rId1" Type="http://schemas.openxmlformats.org/officeDocument/2006/relationships/themeOverride" Target="../theme/themeOverride2.xml"/></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5.xml.rels><?xml version="1.0" encoding="UTF-8" standalone="yes"?>
<Relationships xmlns="http://schemas.openxmlformats.org/package/2006/relationships"><Relationship Id="rId2" Type="http://schemas.openxmlformats.org/officeDocument/2006/relationships/oleObject" Target="file:///C:\Users\Grace.baranowski\AppData\Local\Microsoft\Windows\Temporary%20Internet%20Files\Content.Outlook\DT7UM1SP\Copy%20of%20State%20of%20Georgia%20Consolidated%20Plan%202018-2022-%20Stakeholder%20Survey.xlsx" TargetMode="External"/><Relationship Id="rId1" Type="http://schemas.openxmlformats.org/officeDocument/2006/relationships/themeOverride" Target="../theme/themeOverride3.xml"/></Relationships>
</file>

<file path=ppt/charts/_rels/chart6.xml.rels><?xml version="1.0" encoding="UTF-8" standalone="yes"?>
<Relationships xmlns="http://schemas.openxmlformats.org/package/2006/relationships"><Relationship Id="rId1" Type="http://schemas.openxmlformats.org/officeDocument/2006/relationships/oleObject" Target="file:///C:\Users\Grace.baranowski\AppData\Local\Microsoft\Windows\Temporary%20Internet%20Files\Content.Outlook\DT7UM1SP\Copy%20of%20State%20of%20Georgia%20Consolidated%20Plan%202018-2022-%20Stakeholder%20Survey.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r>
              <a:rPr lang="en-US" dirty="0"/>
              <a:t>Please tell us how important each of these programs is to </a:t>
            </a:r>
            <a:r>
              <a:rPr lang="en-US" dirty="0" smtClean="0"/>
              <a:t>you (weighted average).</a:t>
            </a:r>
            <a:r>
              <a:rPr lang="en-US" dirty="0"/>
              <a:t> </a:t>
            </a:r>
          </a:p>
        </c:rich>
      </c:tx>
      <c:layout/>
      <c:overlay val="0"/>
    </c:title>
    <c:autoTitleDeleted val="0"/>
    <c:plotArea>
      <c:layout/>
      <c:barChart>
        <c:barDir val="col"/>
        <c:grouping val="clustered"/>
        <c:varyColors val="0"/>
        <c:ser>
          <c:idx val="0"/>
          <c:order val="0"/>
          <c:tx>
            <c:strRef>
              <c:f>'Question 20'!$M$3</c:f>
              <c:strCache>
                <c:ptCount val="1"/>
                <c:pt idx="0">
                  <c:v>Weighted Average</c:v>
                </c:pt>
              </c:strCache>
            </c:strRef>
          </c:tx>
          <c:spPr>
            <a:solidFill>
              <a:srgbClr val="00BF6F"/>
            </a:solidFill>
            <a:ln>
              <a:prstDash val="solid"/>
            </a:ln>
          </c:spPr>
          <c:invertIfNegative val="0"/>
          <c:cat>
            <c:strRef>
              <c:f>'Question 20'!$A$4:$A$7</c:f>
              <c:strCache>
                <c:ptCount val="4"/>
                <c:pt idx="0">
                  <c:v>Permanent housing placement program</c:v>
                </c:pt>
                <c:pt idx="1">
                  <c:v>Supportive services program</c:v>
                </c:pt>
                <c:pt idx="2">
                  <c:v>Short-term rent, mortgage, and utility payment program (STRMU)</c:v>
                </c:pt>
                <c:pt idx="3">
                  <c:v>Housing Information service program</c:v>
                </c:pt>
              </c:strCache>
            </c:strRef>
          </c:cat>
          <c:val>
            <c:numRef>
              <c:f>'Question 20'!$M$4:$M$7</c:f>
              <c:numCache>
                <c:formatCode>General</c:formatCode>
                <c:ptCount val="4"/>
                <c:pt idx="0">
                  <c:v>3.31</c:v>
                </c:pt>
                <c:pt idx="1">
                  <c:v>3.41</c:v>
                </c:pt>
                <c:pt idx="2">
                  <c:v>3.28</c:v>
                </c:pt>
                <c:pt idx="3">
                  <c:v>3.18</c:v>
                </c:pt>
              </c:numCache>
            </c:numRef>
          </c:val>
        </c:ser>
        <c:dLbls>
          <c:showLegendKey val="0"/>
          <c:showVal val="0"/>
          <c:showCatName val="0"/>
          <c:showSerName val="0"/>
          <c:showPercent val="0"/>
          <c:showBubbleSize val="0"/>
        </c:dLbls>
        <c:gapWidth val="150"/>
        <c:axId val="230201576"/>
        <c:axId val="324400728"/>
      </c:barChart>
      <c:valAx>
        <c:axId val="324400728"/>
        <c:scaling>
          <c:orientation val="minMax"/>
        </c:scaling>
        <c:delete val="0"/>
        <c:axPos val="l"/>
        <c:majorGridlines/>
        <c:numFmt formatCode="General" sourceLinked="1"/>
        <c:majorTickMark val="out"/>
        <c:minorTickMark val="none"/>
        <c:tickLblPos val="nextTo"/>
        <c:crossAx val="230201576"/>
        <c:crosses val="autoZero"/>
        <c:crossBetween val="between"/>
      </c:valAx>
      <c:catAx>
        <c:axId val="230201576"/>
        <c:scaling>
          <c:orientation val="minMax"/>
        </c:scaling>
        <c:delete val="0"/>
        <c:axPos val="b"/>
        <c:numFmt formatCode="General" sourceLinked="1"/>
        <c:majorTickMark val="out"/>
        <c:minorTickMark val="none"/>
        <c:tickLblPos val="nextTo"/>
        <c:txPr>
          <a:bodyPr/>
          <a:lstStyle/>
          <a:p>
            <a:pPr>
              <a:defRPr sz="1800"/>
            </a:pPr>
            <a:endParaRPr lang="en-US"/>
          </a:p>
        </c:txPr>
        <c:crossAx val="324400728"/>
        <c:crosses val="autoZero"/>
        <c:auto val="0"/>
        <c:lblAlgn val="ctr"/>
        <c:lblOffset val="100"/>
        <c:noMultiLvlLbl val="0"/>
      </c:catAx>
    </c:plotArea>
    <c:plotVisOnly val="0"/>
    <c:dispBlanksAs val="gap"/>
    <c:showDLblsOverMax val="0"/>
  </c:chart>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r>
              <a:rPr lang="en-US" dirty="0"/>
              <a:t>Knowing that all of these activities work together to provide a continuum of service, please tell us how important each of the following is to </a:t>
            </a:r>
            <a:r>
              <a:rPr lang="en-US" dirty="0" smtClean="0"/>
              <a:t>you</a:t>
            </a:r>
            <a:r>
              <a:rPr lang="en-US" baseline="0" dirty="0" smtClean="0"/>
              <a:t> (weighted average).</a:t>
            </a:r>
            <a:endParaRPr lang="en-US" dirty="0"/>
          </a:p>
        </c:rich>
      </c:tx>
      <c:layout/>
      <c:overlay val="0"/>
    </c:title>
    <c:autoTitleDeleted val="0"/>
    <c:plotArea>
      <c:layout/>
      <c:barChart>
        <c:barDir val="col"/>
        <c:grouping val="clustered"/>
        <c:varyColors val="0"/>
        <c:ser>
          <c:idx val="0"/>
          <c:order val="0"/>
          <c:tx>
            <c:strRef>
              <c:f>'Question 18'!$M$3</c:f>
              <c:strCache>
                <c:ptCount val="1"/>
                <c:pt idx="0">
                  <c:v>Weighted Average</c:v>
                </c:pt>
              </c:strCache>
            </c:strRef>
          </c:tx>
          <c:spPr>
            <a:solidFill>
              <a:srgbClr val="00BF6F"/>
            </a:solidFill>
            <a:ln>
              <a:prstDash val="solid"/>
            </a:ln>
          </c:spPr>
          <c:invertIfNegative val="0"/>
          <c:dLbls>
            <c:spPr>
              <a:noFill/>
              <a:ln>
                <a:noFill/>
              </a:ln>
              <a:effectLst/>
            </c:spPr>
            <c:txPr>
              <a:bodyPr wrap="square" lIns="38100" tIns="19050" rIns="38100" bIns="19050" anchor="ctr">
                <a:spAutoFit/>
              </a:bodyPr>
              <a:lstStyle/>
              <a:p>
                <a:pPr>
                  <a:defRPr sz="1800"/>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'Question 18'!$A$4:$A$9</c:f>
              <c:strCache>
                <c:ptCount val="6"/>
                <c:pt idx="0">
                  <c:v>Street outreach</c:v>
                </c:pt>
                <c:pt idx="1">
                  <c:v>Shelter renovation</c:v>
                </c:pt>
                <c:pt idx="2">
                  <c:v>Shelter operation</c:v>
                </c:pt>
                <c:pt idx="3">
                  <c:v>Services and shelter staffing</c:v>
                </c:pt>
                <c:pt idx="4">
                  <c:v>Rapid re-housing</c:v>
                </c:pt>
                <c:pt idx="5">
                  <c:v>Homelessness prevention</c:v>
                </c:pt>
              </c:strCache>
            </c:strRef>
          </c:cat>
          <c:val>
            <c:numRef>
              <c:f>'Question 18'!$M$4:$M$9</c:f>
              <c:numCache>
                <c:formatCode>General</c:formatCode>
                <c:ptCount val="6"/>
                <c:pt idx="0">
                  <c:v>3.08</c:v>
                </c:pt>
                <c:pt idx="1">
                  <c:v>3.06</c:v>
                </c:pt>
                <c:pt idx="2">
                  <c:v>3.29</c:v>
                </c:pt>
                <c:pt idx="3">
                  <c:v>3.32</c:v>
                </c:pt>
                <c:pt idx="4">
                  <c:v>3.43</c:v>
                </c:pt>
                <c:pt idx="5">
                  <c:v>3.51</c:v>
                </c:pt>
              </c:numCache>
            </c:numRef>
          </c:val>
        </c:ser>
        <c:dLbls>
          <c:showLegendKey val="0"/>
          <c:showVal val="0"/>
          <c:showCatName val="0"/>
          <c:showSerName val="0"/>
          <c:showPercent val="0"/>
          <c:showBubbleSize val="0"/>
        </c:dLbls>
        <c:gapWidth val="150"/>
        <c:axId val="327673424"/>
        <c:axId val="324400336"/>
      </c:barChart>
      <c:valAx>
        <c:axId val="324400336"/>
        <c:scaling>
          <c:orientation val="minMax"/>
        </c:scaling>
        <c:delete val="0"/>
        <c:axPos val="l"/>
        <c:majorGridlines/>
        <c:numFmt formatCode="General" sourceLinked="1"/>
        <c:majorTickMark val="out"/>
        <c:minorTickMark val="none"/>
        <c:tickLblPos val="nextTo"/>
        <c:crossAx val="327673424"/>
        <c:crosses val="autoZero"/>
        <c:crossBetween val="between"/>
      </c:valAx>
      <c:catAx>
        <c:axId val="327673424"/>
        <c:scaling>
          <c:orientation val="minMax"/>
        </c:scaling>
        <c:delete val="0"/>
        <c:axPos val="b"/>
        <c:numFmt formatCode="General" sourceLinked="1"/>
        <c:majorTickMark val="out"/>
        <c:minorTickMark val="none"/>
        <c:tickLblPos val="nextTo"/>
        <c:txPr>
          <a:bodyPr/>
          <a:lstStyle/>
          <a:p>
            <a:pPr>
              <a:defRPr sz="1800"/>
            </a:pPr>
            <a:endParaRPr lang="en-US"/>
          </a:p>
        </c:txPr>
        <c:crossAx val="324400336"/>
        <c:crosses val="autoZero"/>
        <c:auto val="0"/>
        <c:lblAlgn val="ctr"/>
        <c:lblOffset val="100"/>
        <c:noMultiLvlLbl val="0"/>
      </c:catAx>
    </c:plotArea>
    <c:plotVisOnly val="0"/>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r>
              <a:rPr lang="en-US"/>
              <a:t>The current CDBG program requires a local cash match for grant awards of approximately 5%. Should the cash match requirement:</a:t>
            </a:r>
          </a:p>
        </c:rich>
      </c:tx>
      <c:layout/>
      <c:overlay val="0"/>
    </c:title>
    <c:autoTitleDeleted val="0"/>
    <c:plotArea>
      <c:layout/>
      <c:barChart>
        <c:barDir val="col"/>
        <c:grouping val="clustered"/>
        <c:varyColors val="0"/>
        <c:ser>
          <c:idx val="0"/>
          <c:order val="0"/>
          <c:tx>
            <c:strRef>
              <c:f>'Question 15'!$B$3</c:f>
              <c:strCache>
                <c:ptCount val="1"/>
                <c:pt idx="0">
                  <c:v>Responses</c:v>
                </c:pt>
              </c:strCache>
            </c:strRef>
          </c:tx>
          <c:spPr>
            <a:solidFill>
              <a:srgbClr val="00BF6F"/>
            </a:solidFill>
            <a:ln>
              <a:prstDash val="solid"/>
            </a:ln>
          </c:spPr>
          <c:invertIfNegative val="0"/>
          <c:dLbls>
            <c:spPr>
              <a:noFill/>
              <a:ln>
                <a:noFill/>
              </a:ln>
              <a:effectLst/>
            </c:spPr>
            <c:txPr>
              <a:bodyPr wrap="square" lIns="38100" tIns="19050" rIns="38100" bIns="19050" anchor="ctr">
                <a:spAutoFit/>
              </a:bodyPr>
              <a:lstStyle/>
              <a:p>
                <a:pPr>
                  <a:defRPr sz="1600"/>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'Question 15'!$A$4:$A$7</c:f>
              <c:strCache>
                <c:ptCount val="4"/>
                <c:pt idx="0">
                  <c:v>Increase</c:v>
                </c:pt>
                <c:pt idx="1">
                  <c:v>Remain the same</c:v>
                </c:pt>
                <c:pt idx="2">
                  <c:v>Decrease</c:v>
                </c:pt>
                <c:pt idx="3">
                  <c:v>Other (please specify)</c:v>
                </c:pt>
              </c:strCache>
            </c:strRef>
          </c:cat>
          <c:val>
            <c:numRef>
              <c:f>'Question 15'!$B$4:$B$7</c:f>
              <c:numCache>
                <c:formatCode>0.00%</c:formatCode>
                <c:ptCount val="4"/>
                <c:pt idx="0">
                  <c:v>0.14019999999999999</c:v>
                </c:pt>
                <c:pt idx="1">
                  <c:v>0.60370000000000001</c:v>
                </c:pt>
                <c:pt idx="2">
                  <c:v>0.1951</c:v>
                </c:pt>
                <c:pt idx="3">
                  <c:v>6.0999999999999999E-2</c:v>
                </c:pt>
              </c:numCache>
            </c:numRef>
          </c:val>
        </c:ser>
        <c:dLbls>
          <c:showLegendKey val="0"/>
          <c:showVal val="0"/>
          <c:showCatName val="0"/>
          <c:showSerName val="0"/>
          <c:showPercent val="0"/>
          <c:showBubbleSize val="0"/>
        </c:dLbls>
        <c:gapWidth val="150"/>
        <c:axId val="327014864"/>
        <c:axId val="327014472"/>
      </c:barChart>
      <c:valAx>
        <c:axId val="327014472"/>
        <c:scaling>
          <c:orientation val="minMax"/>
        </c:scaling>
        <c:delete val="0"/>
        <c:axPos val="l"/>
        <c:majorGridlines/>
        <c:numFmt formatCode="0.00%" sourceLinked="1"/>
        <c:majorTickMark val="out"/>
        <c:minorTickMark val="none"/>
        <c:tickLblPos val="nextTo"/>
        <c:crossAx val="327014864"/>
        <c:crosses val="autoZero"/>
        <c:crossBetween val="between"/>
      </c:valAx>
      <c:catAx>
        <c:axId val="327014864"/>
        <c:scaling>
          <c:orientation val="minMax"/>
        </c:scaling>
        <c:delete val="0"/>
        <c:axPos val="b"/>
        <c:numFmt formatCode="General" sourceLinked="1"/>
        <c:majorTickMark val="out"/>
        <c:minorTickMark val="none"/>
        <c:tickLblPos val="nextTo"/>
        <c:txPr>
          <a:bodyPr/>
          <a:lstStyle/>
          <a:p>
            <a:pPr>
              <a:defRPr sz="1800"/>
            </a:pPr>
            <a:endParaRPr lang="en-US"/>
          </a:p>
        </c:txPr>
        <c:crossAx val="327014472"/>
        <c:crosses val="autoZero"/>
        <c:auto val="0"/>
        <c:lblAlgn val="ctr"/>
        <c:lblOffset val="100"/>
        <c:noMultiLvlLbl val="0"/>
      </c:catAx>
    </c:plotArea>
    <c:plotVisOnly val="0"/>
    <c:dispBlanksAs val="gap"/>
    <c:showDLblsOverMax val="0"/>
  </c:chart>
  <c:externalData r:id="rId2">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r>
              <a:rPr lang="en-US"/>
              <a:t>Communities that receive a CDBG Grant are not allowed to apply for funds the following year, with certain exceptions (Water First, Planning First, etc.). Should this requirement:</a:t>
            </a:r>
          </a:p>
        </c:rich>
      </c:tx>
      <c:layout/>
      <c:overlay val="0"/>
    </c:title>
    <c:autoTitleDeleted val="0"/>
    <c:plotArea>
      <c:layout/>
      <c:barChart>
        <c:barDir val="col"/>
        <c:grouping val="clustered"/>
        <c:varyColors val="0"/>
        <c:ser>
          <c:idx val="0"/>
          <c:order val="0"/>
          <c:tx>
            <c:strRef>
              <c:f>'Question 16'!$B$3</c:f>
              <c:strCache>
                <c:ptCount val="1"/>
                <c:pt idx="0">
                  <c:v>Responses</c:v>
                </c:pt>
              </c:strCache>
            </c:strRef>
          </c:tx>
          <c:spPr>
            <a:solidFill>
              <a:srgbClr val="00BF6F"/>
            </a:solidFill>
            <a:ln>
              <a:prstDash val="solid"/>
            </a:ln>
          </c:spPr>
          <c:invertIfNegative val="0"/>
          <c:dLbls>
            <c:spPr>
              <a:noFill/>
              <a:ln>
                <a:noFill/>
              </a:ln>
              <a:effectLst/>
            </c:spPr>
            <c:txPr>
              <a:bodyPr wrap="square" lIns="38100" tIns="19050" rIns="38100" bIns="19050" anchor="ctr">
                <a:spAutoFit/>
              </a:bodyPr>
              <a:lstStyle/>
              <a:p>
                <a:pPr>
                  <a:defRPr sz="1600"/>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'Question 16'!$A$4:$A$7</c:f>
              <c:strCache>
                <c:ptCount val="4"/>
                <c:pt idx="0">
                  <c:v>Stay the same</c:v>
                </c:pt>
                <c:pt idx="1">
                  <c:v>Be eliminated</c:v>
                </c:pt>
                <c:pt idx="2">
                  <c:v>Increase to not allow applying for the 2 following years.</c:v>
                </c:pt>
                <c:pt idx="3">
                  <c:v>Other (please specify)</c:v>
                </c:pt>
              </c:strCache>
            </c:strRef>
          </c:cat>
          <c:val>
            <c:numRef>
              <c:f>'Question 16'!$B$4:$B$7</c:f>
              <c:numCache>
                <c:formatCode>0.00%</c:formatCode>
                <c:ptCount val="4"/>
                <c:pt idx="0">
                  <c:v>0.3614</c:v>
                </c:pt>
                <c:pt idx="1">
                  <c:v>0.54820000000000002</c:v>
                </c:pt>
                <c:pt idx="2">
                  <c:v>4.82E-2</c:v>
                </c:pt>
                <c:pt idx="3">
                  <c:v>4.2199999999999988E-2</c:v>
                </c:pt>
              </c:numCache>
            </c:numRef>
          </c:val>
        </c:ser>
        <c:dLbls>
          <c:showLegendKey val="0"/>
          <c:showVal val="0"/>
          <c:showCatName val="0"/>
          <c:showSerName val="0"/>
          <c:showPercent val="0"/>
          <c:showBubbleSize val="0"/>
        </c:dLbls>
        <c:gapWidth val="150"/>
        <c:axId val="327013688"/>
        <c:axId val="327012120"/>
      </c:barChart>
      <c:valAx>
        <c:axId val="327012120"/>
        <c:scaling>
          <c:orientation val="minMax"/>
        </c:scaling>
        <c:delete val="0"/>
        <c:axPos val="l"/>
        <c:majorGridlines/>
        <c:numFmt formatCode="0.00%" sourceLinked="1"/>
        <c:majorTickMark val="out"/>
        <c:minorTickMark val="none"/>
        <c:tickLblPos val="nextTo"/>
        <c:crossAx val="327013688"/>
        <c:crosses val="autoZero"/>
        <c:crossBetween val="between"/>
      </c:valAx>
      <c:catAx>
        <c:axId val="327013688"/>
        <c:scaling>
          <c:orientation val="minMax"/>
        </c:scaling>
        <c:delete val="0"/>
        <c:axPos val="b"/>
        <c:numFmt formatCode="General" sourceLinked="1"/>
        <c:majorTickMark val="out"/>
        <c:minorTickMark val="none"/>
        <c:tickLblPos val="nextTo"/>
        <c:txPr>
          <a:bodyPr/>
          <a:lstStyle/>
          <a:p>
            <a:pPr>
              <a:defRPr sz="1800"/>
            </a:pPr>
            <a:endParaRPr lang="en-US"/>
          </a:p>
        </c:txPr>
        <c:crossAx val="327012120"/>
        <c:crosses val="autoZero"/>
        <c:auto val="0"/>
        <c:lblAlgn val="ctr"/>
        <c:lblOffset val="100"/>
        <c:noMultiLvlLbl val="0"/>
      </c:catAx>
    </c:plotArea>
    <c:plotVisOnly val="0"/>
    <c:dispBlanksAs val="gap"/>
    <c:showDLblsOverMax val="0"/>
  </c:chart>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r>
              <a:rPr lang="en-US"/>
              <a:t>Do you believe there is housing discrimination in your region of Georgia?</a:t>
            </a:r>
          </a:p>
        </c:rich>
      </c:tx>
      <c:layout/>
      <c:overlay val="0"/>
    </c:title>
    <c:autoTitleDeleted val="0"/>
    <c:plotArea>
      <c:layout/>
      <c:barChart>
        <c:barDir val="col"/>
        <c:grouping val="clustered"/>
        <c:varyColors val="0"/>
        <c:ser>
          <c:idx val="0"/>
          <c:order val="0"/>
          <c:tx>
            <c:strRef>
              <c:f>'Question 21'!$B$3</c:f>
              <c:strCache>
                <c:ptCount val="1"/>
                <c:pt idx="0">
                  <c:v>Responses</c:v>
                </c:pt>
              </c:strCache>
            </c:strRef>
          </c:tx>
          <c:spPr>
            <a:solidFill>
              <a:srgbClr val="00BF6F"/>
            </a:solidFill>
            <a:ln>
              <a:prstDash val="solid"/>
            </a:ln>
          </c:spPr>
          <c:invertIfNegative val="0"/>
          <c:dLbls>
            <c:spPr>
              <a:noFill/>
              <a:ln>
                <a:noFill/>
              </a:ln>
              <a:effectLst/>
            </c:spPr>
            <c:txPr>
              <a:bodyPr wrap="square" lIns="38100" tIns="19050" rIns="38100" bIns="19050" anchor="ctr">
                <a:spAutoFit/>
              </a:bodyPr>
              <a:lstStyle/>
              <a:p>
                <a:pPr>
                  <a:defRPr sz="1600"/>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'Question 21'!$A$4:$A$5</c:f>
              <c:strCache>
                <c:ptCount val="2"/>
                <c:pt idx="0">
                  <c:v>Yes</c:v>
                </c:pt>
                <c:pt idx="1">
                  <c:v>No</c:v>
                </c:pt>
              </c:strCache>
            </c:strRef>
          </c:cat>
          <c:val>
            <c:numRef>
              <c:f>'Question 21'!$B$4:$B$5</c:f>
              <c:numCache>
                <c:formatCode>0.00%</c:formatCode>
                <c:ptCount val="2"/>
                <c:pt idx="0">
                  <c:v>0.50560000000000005</c:v>
                </c:pt>
                <c:pt idx="1">
                  <c:v>0.49440000000000001</c:v>
                </c:pt>
              </c:numCache>
            </c:numRef>
          </c:val>
        </c:ser>
        <c:dLbls>
          <c:showLegendKey val="0"/>
          <c:showVal val="0"/>
          <c:showCatName val="0"/>
          <c:showSerName val="0"/>
          <c:showPercent val="0"/>
          <c:showBubbleSize val="0"/>
        </c:dLbls>
        <c:gapWidth val="150"/>
        <c:axId val="329017680"/>
        <c:axId val="329017288"/>
      </c:barChart>
      <c:valAx>
        <c:axId val="329017288"/>
        <c:scaling>
          <c:orientation val="minMax"/>
        </c:scaling>
        <c:delete val="0"/>
        <c:axPos val="l"/>
        <c:majorGridlines/>
        <c:numFmt formatCode="0.00%" sourceLinked="1"/>
        <c:majorTickMark val="out"/>
        <c:minorTickMark val="none"/>
        <c:tickLblPos val="nextTo"/>
        <c:crossAx val="329017680"/>
        <c:crosses val="autoZero"/>
        <c:crossBetween val="between"/>
      </c:valAx>
      <c:catAx>
        <c:axId val="329017680"/>
        <c:scaling>
          <c:orientation val="minMax"/>
        </c:scaling>
        <c:delete val="0"/>
        <c:axPos val="b"/>
        <c:numFmt formatCode="General" sourceLinked="1"/>
        <c:majorTickMark val="out"/>
        <c:minorTickMark val="none"/>
        <c:tickLblPos val="nextTo"/>
        <c:txPr>
          <a:bodyPr/>
          <a:lstStyle/>
          <a:p>
            <a:pPr>
              <a:defRPr sz="1800"/>
            </a:pPr>
            <a:endParaRPr lang="en-US"/>
          </a:p>
        </c:txPr>
        <c:crossAx val="329017288"/>
        <c:crosses val="autoZero"/>
        <c:auto val="0"/>
        <c:lblAlgn val="ctr"/>
        <c:lblOffset val="100"/>
        <c:noMultiLvlLbl val="0"/>
      </c:catAx>
    </c:plotArea>
    <c:plotVisOnly val="0"/>
    <c:dispBlanksAs val="gap"/>
    <c:showDLblsOverMax val="0"/>
  </c:chart>
  <c:externalData r:id="rId2">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r>
              <a:rPr lang="en-US"/>
              <a:t>If you believe there is housing discrimination in your region of Georgia, on what basis do you believe there is housing discrimination? Please check all that apply.</a:t>
            </a:r>
          </a:p>
        </c:rich>
      </c:tx>
      <c:layout/>
      <c:overlay val="0"/>
    </c:title>
    <c:autoTitleDeleted val="0"/>
    <c:plotArea>
      <c:layout/>
      <c:barChart>
        <c:barDir val="col"/>
        <c:grouping val="clustered"/>
        <c:varyColors val="0"/>
        <c:ser>
          <c:idx val="0"/>
          <c:order val="0"/>
          <c:tx>
            <c:strRef>
              <c:f>'Question 22'!$B$3</c:f>
              <c:strCache>
                <c:ptCount val="1"/>
                <c:pt idx="0">
                  <c:v>Responses</c:v>
                </c:pt>
              </c:strCache>
            </c:strRef>
          </c:tx>
          <c:spPr>
            <a:solidFill>
              <a:srgbClr val="00BF6F"/>
            </a:solidFill>
            <a:ln>
              <a:prstDash val="solid"/>
            </a:ln>
          </c:spPr>
          <c:invertIfNegative val="0"/>
          <c:dLbls>
            <c:spPr>
              <a:noFill/>
              <a:ln>
                <a:noFill/>
              </a:ln>
              <a:effectLst/>
            </c:spPr>
            <c:txPr>
              <a:bodyPr wrap="square" lIns="38100" tIns="19050" rIns="38100" bIns="19050" anchor="ctr">
                <a:spAutoFit/>
              </a:bodyPr>
              <a:lstStyle/>
              <a:p>
                <a:pPr>
                  <a:defRPr sz="1600"/>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'Question 22'!$A$4:$A$10</c:f>
              <c:strCache>
                <c:ptCount val="7"/>
                <c:pt idx="0">
                  <c:v>Race</c:v>
                </c:pt>
                <c:pt idx="1">
                  <c:v>Familial status</c:v>
                </c:pt>
                <c:pt idx="2">
                  <c:v>Disability</c:v>
                </c:pt>
                <c:pt idx="3">
                  <c:v>Color</c:v>
                </c:pt>
                <c:pt idx="4">
                  <c:v>National Origin</c:v>
                </c:pt>
                <c:pt idx="5">
                  <c:v>Sex</c:v>
                </c:pt>
                <c:pt idx="6">
                  <c:v>Religion</c:v>
                </c:pt>
              </c:strCache>
            </c:strRef>
          </c:cat>
          <c:val>
            <c:numRef>
              <c:f>'Question 22'!$B$4:$B$10</c:f>
              <c:numCache>
                <c:formatCode>0.00%</c:formatCode>
                <c:ptCount val="7"/>
                <c:pt idx="0">
                  <c:v>0.69389999999999996</c:v>
                </c:pt>
                <c:pt idx="1">
                  <c:v>0.47960000000000003</c:v>
                </c:pt>
                <c:pt idx="2">
                  <c:v>0.39800000000000002</c:v>
                </c:pt>
                <c:pt idx="3">
                  <c:v>0.35709999999999997</c:v>
                </c:pt>
                <c:pt idx="4">
                  <c:v>0.2959</c:v>
                </c:pt>
                <c:pt idx="5">
                  <c:v>0.13270000000000001</c:v>
                </c:pt>
                <c:pt idx="6">
                  <c:v>7.1399999999999991E-2</c:v>
                </c:pt>
              </c:numCache>
            </c:numRef>
          </c:val>
        </c:ser>
        <c:dLbls>
          <c:showLegendKey val="0"/>
          <c:showVal val="0"/>
          <c:showCatName val="0"/>
          <c:showSerName val="0"/>
          <c:showPercent val="0"/>
          <c:showBubbleSize val="0"/>
        </c:dLbls>
        <c:gapWidth val="150"/>
        <c:axId val="321948672"/>
        <c:axId val="321948280"/>
      </c:barChart>
      <c:valAx>
        <c:axId val="321948280"/>
        <c:scaling>
          <c:orientation val="minMax"/>
        </c:scaling>
        <c:delete val="0"/>
        <c:axPos val="l"/>
        <c:majorGridlines/>
        <c:numFmt formatCode="0.00%" sourceLinked="1"/>
        <c:majorTickMark val="out"/>
        <c:minorTickMark val="none"/>
        <c:tickLblPos val="nextTo"/>
        <c:crossAx val="321948672"/>
        <c:crosses val="autoZero"/>
        <c:crossBetween val="between"/>
      </c:valAx>
      <c:catAx>
        <c:axId val="321948672"/>
        <c:scaling>
          <c:orientation val="minMax"/>
        </c:scaling>
        <c:delete val="0"/>
        <c:axPos val="b"/>
        <c:numFmt formatCode="General" sourceLinked="1"/>
        <c:majorTickMark val="out"/>
        <c:minorTickMark val="none"/>
        <c:tickLblPos val="nextTo"/>
        <c:txPr>
          <a:bodyPr/>
          <a:lstStyle/>
          <a:p>
            <a:pPr>
              <a:defRPr sz="1800"/>
            </a:pPr>
            <a:endParaRPr lang="en-US"/>
          </a:p>
        </c:txPr>
        <c:crossAx val="321948280"/>
        <c:crosses val="autoZero"/>
        <c:auto val="0"/>
        <c:lblAlgn val="ctr"/>
        <c:lblOffset val="100"/>
        <c:noMultiLvlLbl val="0"/>
      </c:catAx>
    </c:plotArea>
    <c:plotVisOnly val="0"/>
    <c:dispBlanksAs val="gap"/>
    <c:showDLblsOverMax val="0"/>
  </c:chart>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0106792-17F7-4D2C-A677-77819B8E9C87}" type="datetimeFigureOut">
              <a:rPr lang="en-US" smtClean="0"/>
              <a:t>1/25/2018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63E825F-7BB9-4874-BEF9-86015DEE3BB4}" type="slidenum">
              <a:rPr lang="en-US" smtClean="0"/>
              <a:t>‹#›</a:t>
            </a:fld>
            <a:endParaRPr lang="en-US"/>
          </a:p>
        </p:txBody>
      </p:sp>
    </p:spTree>
    <p:extLst>
      <p:ext uri="{BB962C8B-B14F-4D97-AF65-F5344CB8AC3E}">
        <p14:creationId xmlns:p14="http://schemas.microsoft.com/office/powerpoint/2010/main" val="39455521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four housing problems are:</a:t>
            </a:r>
            <a:r>
              <a:rPr lang="en-US" baseline="0" dirty="0" smtClean="0"/>
              <a:t> 1) lacking complete kitchen facilities; 2) lacks complete plumbing facilities; 3) more than one person per room; 4) cost burden greater than 30%.</a:t>
            </a:r>
            <a:endParaRPr lang="en-US" dirty="0"/>
          </a:p>
        </p:txBody>
      </p:sp>
      <p:sp>
        <p:nvSpPr>
          <p:cNvPr id="4" name="Slide Number Placeholder 3"/>
          <p:cNvSpPr>
            <a:spLocks noGrp="1"/>
          </p:cNvSpPr>
          <p:nvPr>
            <p:ph type="sldNum" sz="quarter" idx="10"/>
          </p:nvPr>
        </p:nvSpPr>
        <p:spPr/>
        <p:txBody>
          <a:bodyPr/>
          <a:lstStyle/>
          <a:p>
            <a:fld id="{E63E825F-7BB9-4874-BEF9-86015DEE3BB4}" type="slidenum">
              <a:rPr lang="en-US" smtClean="0"/>
              <a:t>3</a:t>
            </a:fld>
            <a:endParaRPr lang="en-US"/>
          </a:p>
        </p:txBody>
      </p:sp>
    </p:spTree>
    <p:extLst>
      <p:ext uri="{BB962C8B-B14F-4D97-AF65-F5344CB8AC3E}">
        <p14:creationId xmlns:p14="http://schemas.microsoft.com/office/powerpoint/2010/main" val="12919754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Note</a:t>
            </a:r>
          </a:p>
          <a:p>
            <a:r>
              <a:rPr lang="en-US" dirty="0" smtClean="0"/>
              <a:t>“If you ranked housing rehabilitation, for which population is housing rehabilitation most needed?” – renters at 61.13%, homeowners at 38.21%.</a:t>
            </a:r>
          </a:p>
          <a:p>
            <a:r>
              <a:rPr lang="en-US" dirty="0" smtClean="0"/>
              <a:t>If you ranked “other</a:t>
            </a:r>
            <a:r>
              <a:rPr lang="en-US" baseline="0" dirty="0" smtClean="0"/>
              <a:t> homeless populations,” families at 72.94%, women at 46.20%, veterans at 44.55%, domestic violence survivors at 40.92%, men at 35.51%. </a:t>
            </a:r>
            <a:endParaRPr lang="en-US" dirty="0"/>
          </a:p>
        </p:txBody>
      </p:sp>
      <p:sp>
        <p:nvSpPr>
          <p:cNvPr id="4" name="Slide Number Placeholder 3"/>
          <p:cNvSpPr>
            <a:spLocks noGrp="1"/>
          </p:cNvSpPr>
          <p:nvPr>
            <p:ph type="sldNum" sz="quarter" idx="10"/>
          </p:nvPr>
        </p:nvSpPr>
        <p:spPr/>
        <p:txBody>
          <a:bodyPr/>
          <a:lstStyle/>
          <a:p>
            <a:fld id="{E63E825F-7BB9-4874-BEF9-86015DEE3BB4}" type="slidenum">
              <a:rPr lang="en-US" smtClean="0"/>
              <a:t>13</a:t>
            </a:fld>
            <a:endParaRPr lang="en-US"/>
          </a:p>
        </p:txBody>
      </p:sp>
    </p:spTree>
    <p:extLst>
      <p:ext uri="{BB962C8B-B14F-4D97-AF65-F5344CB8AC3E}">
        <p14:creationId xmlns:p14="http://schemas.microsoft.com/office/powerpoint/2010/main" val="18041607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BEE0E66-2E34-4595-9CB2-2105E2AF80E9}" type="datetimeFigureOut">
              <a:rPr lang="en-US" smtClean="0"/>
              <a:t>1/24/2018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9366AD-293E-4271-A0B6-68AA6883D480}" type="slidenum">
              <a:rPr lang="en-US" smtClean="0"/>
              <a:t>‹#›</a:t>
            </a:fld>
            <a:endParaRPr lang="en-US"/>
          </a:p>
        </p:txBody>
      </p:sp>
    </p:spTree>
    <p:extLst>
      <p:ext uri="{BB962C8B-B14F-4D97-AF65-F5344CB8AC3E}">
        <p14:creationId xmlns:p14="http://schemas.microsoft.com/office/powerpoint/2010/main" val="31148987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BEE0E66-2E34-4595-9CB2-2105E2AF80E9}" type="datetimeFigureOut">
              <a:rPr lang="en-US" smtClean="0"/>
              <a:t>1/24/2018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9366AD-293E-4271-A0B6-68AA6883D480}" type="slidenum">
              <a:rPr lang="en-US" smtClean="0"/>
              <a:t>‹#›</a:t>
            </a:fld>
            <a:endParaRPr lang="en-US"/>
          </a:p>
        </p:txBody>
      </p:sp>
    </p:spTree>
    <p:extLst>
      <p:ext uri="{BB962C8B-B14F-4D97-AF65-F5344CB8AC3E}">
        <p14:creationId xmlns:p14="http://schemas.microsoft.com/office/powerpoint/2010/main" val="33458437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BEE0E66-2E34-4595-9CB2-2105E2AF80E9}" type="datetimeFigureOut">
              <a:rPr lang="en-US" smtClean="0"/>
              <a:t>1/24/2018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9366AD-293E-4271-A0B6-68AA6883D480}" type="slidenum">
              <a:rPr lang="en-US" smtClean="0"/>
              <a:t>‹#›</a:t>
            </a:fld>
            <a:endParaRPr lang="en-US"/>
          </a:p>
        </p:txBody>
      </p:sp>
    </p:spTree>
    <p:extLst>
      <p:ext uri="{BB962C8B-B14F-4D97-AF65-F5344CB8AC3E}">
        <p14:creationId xmlns:p14="http://schemas.microsoft.com/office/powerpoint/2010/main" val="20502441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BEE0E66-2E34-4595-9CB2-2105E2AF80E9}" type="datetimeFigureOut">
              <a:rPr lang="en-US" smtClean="0"/>
              <a:t>1/24/2018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9366AD-293E-4271-A0B6-68AA6883D480}" type="slidenum">
              <a:rPr lang="en-US" smtClean="0"/>
              <a:t>‹#›</a:t>
            </a:fld>
            <a:endParaRPr lang="en-US"/>
          </a:p>
        </p:txBody>
      </p:sp>
    </p:spTree>
    <p:extLst>
      <p:ext uri="{BB962C8B-B14F-4D97-AF65-F5344CB8AC3E}">
        <p14:creationId xmlns:p14="http://schemas.microsoft.com/office/powerpoint/2010/main" val="13205853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BEE0E66-2E34-4595-9CB2-2105E2AF80E9}" type="datetimeFigureOut">
              <a:rPr lang="en-US" smtClean="0"/>
              <a:t>1/24/2018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9366AD-293E-4271-A0B6-68AA6883D480}" type="slidenum">
              <a:rPr lang="en-US" smtClean="0"/>
              <a:t>‹#›</a:t>
            </a:fld>
            <a:endParaRPr lang="en-US"/>
          </a:p>
        </p:txBody>
      </p:sp>
    </p:spTree>
    <p:extLst>
      <p:ext uri="{BB962C8B-B14F-4D97-AF65-F5344CB8AC3E}">
        <p14:creationId xmlns:p14="http://schemas.microsoft.com/office/powerpoint/2010/main" val="28725387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BEE0E66-2E34-4595-9CB2-2105E2AF80E9}" type="datetimeFigureOut">
              <a:rPr lang="en-US" smtClean="0"/>
              <a:t>1/24/2018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9366AD-293E-4271-A0B6-68AA6883D480}" type="slidenum">
              <a:rPr lang="en-US" smtClean="0"/>
              <a:t>‹#›</a:t>
            </a:fld>
            <a:endParaRPr lang="en-US"/>
          </a:p>
        </p:txBody>
      </p:sp>
    </p:spTree>
    <p:extLst>
      <p:ext uri="{BB962C8B-B14F-4D97-AF65-F5344CB8AC3E}">
        <p14:creationId xmlns:p14="http://schemas.microsoft.com/office/powerpoint/2010/main" val="26963743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BEE0E66-2E34-4595-9CB2-2105E2AF80E9}" type="datetimeFigureOut">
              <a:rPr lang="en-US" smtClean="0"/>
              <a:t>1/24/2018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49366AD-293E-4271-A0B6-68AA6883D480}" type="slidenum">
              <a:rPr lang="en-US" smtClean="0"/>
              <a:t>‹#›</a:t>
            </a:fld>
            <a:endParaRPr lang="en-US"/>
          </a:p>
        </p:txBody>
      </p:sp>
    </p:spTree>
    <p:extLst>
      <p:ext uri="{BB962C8B-B14F-4D97-AF65-F5344CB8AC3E}">
        <p14:creationId xmlns:p14="http://schemas.microsoft.com/office/powerpoint/2010/main" val="25922266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BEE0E66-2E34-4595-9CB2-2105E2AF80E9}" type="datetimeFigureOut">
              <a:rPr lang="en-US" smtClean="0"/>
              <a:t>1/24/2018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49366AD-293E-4271-A0B6-68AA6883D480}" type="slidenum">
              <a:rPr lang="en-US" smtClean="0"/>
              <a:t>‹#›</a:t>
            </a:fld>
            <a:endParaRPr lang="en-US"/>
          </a:p>
        </p:txBody>
      </p:sp>
    </p:spTree>
    <p:extLst>
      <p:ext uri="{BB962C8B-B14F-4D97-AF65-F5344CB8AC3E}">
        <p14:creationId xmlns:p14="http://schemas.microsoft.com/office/powerpoint/2010/main" val="9130113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EE0E66-2E34-4595-9CB2-2105E2AF80E9}" type="datetimeFigureOut">
              <a:rPr lang="en-US" smtClean="0"/>
              <a:t>1/24/2018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49366AD-293E-4271-A0B6-68AA6883D480}" type="slidenum">
              <a:rPr lang="en-US" smtClean="0"/>
              <a:t>‹#›</a:t>
            </a:fld>
            <a:endParaRPr lang="en-US"/>
          </a:p>
        </p:txBody>
      </p:sp>
    </p:spTree>
    <p:extLst>
      <p:ext uri="{BB962C8B-B14F-4D97-AF65-F5344CB8AC3E}">
        <p14:creationId xmlns:p14="http://schemas.microsoft.com/office/powerpoint/2010/main" val="18163914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BEE0E66-2E34-4595-9CB2-2105E2AF80E9}" type="datetimeFigureOut">
              <a:rPr lang="en-US" smtClean="0"/>
              <a:t>1/24/2018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9366AD-293E-4271-A0B6-68AA6883D480}" type="slidenum">
              <a:rPr lang="en-US" smtClean="0"/>
              <a:t>‹#›</a:t>
            </a:fld>
            <a:endParaRPr lang="en-US"/>
          </a:p>
        </p:txBody>
      </p:sp>
    </p:spTree>
    <p:extLst>
      <p:ext uri="{BB962C8B-B14F-4D97-AF65-F5344CB8AC3E}">
        <p14:creationId xmlns:p14="http://schemas.microsoft.com/office/powerpoint/2010/main" val="36522244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BEE0E66-2E34-4595-9CB2-2105E2AF80E9}" type="datetimeFigureOut">
              <a:rPr lang="en-US" smtClean="0"/>
              <a:t>1/24/2018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9366AD-293E-4271-A0B6-68AA6883D480}" type="slidenum">
              <a:rPr lang="en-US" smtClean="0"/>
              <a:t>‹#›</a:t>
            </a:fld>
            <a:endParaRPr lang="en-US"/>
          </a:p>
        </p:txBody>
      </p:sp>
    </p:spTree>
    <p:extLst>
      <p:ext uri="{BB962C8B-B14F-4D97-AF65-F5344CB8AC3E}">
        <p14:creationId xmlns:p14="http://schemas.microsoft.com/office/powerpoint/2010/main" val="6153546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BEE0E66-2E34-4595-9CB2-2105E2AF80E9}" type="datetimeFigureOut">
              <a:rPr lang="en-US" smtClean="0"/>
              <a:t>1/24/2018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49366AD-293E-4271-A0B6-68AA6883D480}" type="slidenum">
              <a:rPr lang="en-US" smtClean="0"/>
              <a:t>‹#›</a:t>
            </a:fld>
            <a:endParaRPr lang="en-US"/>
          </a:p>
        </p:txBody>
      </p:sp>
    </p:spTree>
    <p:extLst>
      <p:ext uri="{BB962C8B-B14F-4D97-AF65-F5344CB8AC3E}">
        <p14:creationId xmlns:p14="http://schemas.microsoft.com/office/powerpoint/2010/main" val="10216878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Consolidated Plan </a:t>
            </a:r>
            <a:br>
              <a:rPr lang="en-US" dirty="0" smtClean="0"/>
            </a:br>
            <a:r>
              <a:rPr lang="en-US" dirty="0" smtClean="0"/>
              <a:t>2018-2022</a:t>
            </a:r>
            <a:endParaRPr lang="en-US" dirty="0"/>
          </a:p>
        </p:txBody>
      </p:sp>
      <p:sp>
        <p:nvSpPr>
          <p:cNvPr id="3" name="Subtitle 2"/>
          <p:cNvSpPr>
            <a:spLocks noGrp="1"/>
          </p:cNvSpPr>
          <p:nvPr>
            <p:ph type="subTitle" idx="1"/>
          </p:nvPr>
        </p:nvSpPr>
        <p:spPr/>
        <p:txBody>
          <a:bodyPr/>
          <a:lstStyle/>
          <a:p>
            <a:r>
              <a:rPr lang="en-US" dirty="0" smtClean="0"/>
              <a:t>Public Hearing #1</a:t>
            </a:r>
          </a:p>
          <a:p>
            <a:r>
              <a:rPr lang="en-US" dirty="0" smtClean="0"/>
              <a:t>1/25/2018</a:t>
            </a:r>
            <a:endParaRPr lang="en-US" dirty="0"/>
          </a:p>
        </p:txBody>
      </p:sp>
    </p:spTree>
    <p:extLst>
      <p:ext uri="{BB962C8B-B14F-4D97-AF65-F5344CB8AC3E}">
        <p14:creationId xmlns:p14="http://schemas.microsoft.com/office/powerpoint/2010/main" val="427811309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Outreach Methods</a:t>
            </a:r>
            <a:endParaRPr lang="en-US" dirty="0"/>
          </a:p>
        </p:txBody>
      </p:sp>
      <p:sp>
        <p:nvSpPr>
          <p:cNvPr id="3" name="Content Placeholder 2"/>
          <p:cNvSpPr>
            <a:spLocks noGrp="1"/>
          </p:cNvSpPr>
          <p:nvPr>
            <p:ph idx="1"/>
          </p:nvPr>
        </p:nvSpPr>
        <p:spPr/>
        <p:txBody>
          <a:bodyPr>
            <a:normAutofit lnSpcReduction="10000"/>
          </a:bodyPr>
          <a:lstStyle/>
          <a:p>
            <a:r>
              <a:rPr lang="en-US" dirty="0" smtClean="0"/>
              <a:t>21 local community discussions</a:t>
            </a:r>
          </a:p>
          <a:p>
            <a:r>
              <a:rPr lang="en-US" dirty="0" smtClean="0"/>
              <a:t>2 Regional Con Plan Days </a:t>
            </a:r>
          </a:p>
          <a:p>
            <a:pPr lvl="1"/>
            <a:r>
              <a:rPr lang="en-US" dirty="0" smtClean="0"/>
              <a:t>Valdosta (Oct. 18, 7 attendees) </a:t>
            </a:r>
          </a:p>
          <a:p>
            <a:pPr lvl="1"/>
            <a:r>
              <a:rPr lang="en-US" dirty="0" smtClean="0"/>
              <a:t>Dublin (Oct. 19, 12 attendees)</a:t>
            </a:r>
          </a:p>
          <a:p>
            <a:r>
              <a:rPr lang="en-US" dirty="0" smtClean="0"/>
              <a:t>2 Roundtables</a:t>
            </a:r>
          </a:p>
          <a:p>
            <a:pPr lvl="1"/>
            <a:r>
              <a:rPr lang="en-US" dirty="0" smtClean="0"/>
              <a:t>ESG/HOPWA Roundtable at DCA (Nov. 7, 8 attendees)</a:t>
            </a:r>
          </a:p>
          <a:p>
            <a:pPr lvl="1"/>
            <a:r>
              <a:rPr lang="en-US" dirty="0" smtClean="0"/>
              <a:t>CDBG Webinar (Nov. 28, 7 attendees; viewed 45 times online)</a:t>
            </a:r>
          </a:p>
          <a:p>
            <a:r>
              <a:rPr lang="en-US" dirty="0" smtClean="0"/>
              <a:t>Surveys</a:t>
            </a:r>
          </a:p>
          <a:p>
            <a:pPr lvl="1"/>
            <a:r>
              <a:rPr lang="en-US" dirty="0" smtClean="0"/>
              <a:t>Online Resident Survey (128 respondents)</a:t>
            </a:r>
          </a:p>
          <a:p>
            <a:pPr lvl="1"/>
            <a:r>
              <a:rPr lang="en-US" dirty="0" smtClean="0"/>
              <a:t>Online Stakeholder Survey (412 respondents, including 18 CHDOs)</a:t>
            </a:r>
          </a:p>
          <a:p>
            <a:pPr lvl="1"/>
            <a:r>
              <a:rPr lang="en-US" dirty="0" smtClean="0"/>
              <a:t>One-page homeless survey (pending, still in the field) </a:t>
            </a:r>
            <a:endParaRPr lang="en-US" dirty="0"/>
          </a:p>
        </p:txBody>
      </p:sp>
    </p:spTree>
    <p:extLst>
      <p:ext uri="{BB962C8B-B14F-4D97-AF65-F5344CB8AC3E}">
        <p14:creationId xmlns:p14="http://schemas.microsoft.com/office/powerpoint/2010/main" val="161906498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Survey Respondents</a:t>
            </a:r>
            <a:endParaRPr lang="en-US" dirty="0"/>
          </a:p>
        </p:txBody>
      </p:sp>
      <p:sp>
        <p:nvSpPr>
          <p:cNvPr id="3" name="Content Placeholder 2"/>
          <p:cNvSpPr>
            <a:spLocks noGrp="1"/>
          </p:cNvSpPr>
          <p:nvPr>
            <p:ph idx="1"/>
          </p:nvPr>
        </p:nvSpPr>
        <p:spPr/>
        <p:txBody>
          <a:bodyPr/>
          <a:lstStyle/>
          <a:p>
            <a:r>
              <a:rPr lang="en-US" dirty="0" smtClean="0"/>
              <a:t>Resident Survey (128 respondents)</a:t>
            </a:r>
          </a:p>
          <a:p>
            <a:pPr lvl="1"/>
            <a:r>
              <a:rPr lang="en-US" dirty="0" smtClean="0"/>
              <a:t>81.89% lived in single-family homes</a:t>
            </a:r>
          </a:p>
          <a:p>
            <a:pPr lvl="1"/>
            <a:r>
              <a:rPr lang="en-US" dirty="0" smtClean="0"/>
              <a:t>80.47% owned their home</a:t>
            </a:r>
          </a:p>
          <a:p>
            <a:pPr lvl="1"/>
            <a:r>
              <a:rPr lang="en-US" dirty="0" smtClean="0"/>
              <a:t>57.45% worked full time, 29.79% were retired</a:t>
            </a:r>
          </a:p>
          <a:p>
            <a:pPr lvl="1"/>
            <a:r>
              <a:rPr lang="en-US" dirty="0" smtClean="0"/>
              <a:t>32.98% reported they or a member of their household had a disability</a:t>
            </a:r>
          </a:p>
          <a:p>
            <a:r>
              <a:rPr lang="en-US" dirty="0" smtClean="0"/>
              <a:t>Stakeholder Survey (412 respondents, including 18 CHDOs)</a:t>
            </a:r>
          </a:p>
          <a:p>
            <a:pPr lvl="1"/>
            <a:r>
              <a:rPr lang="en-US" dirty="0" smtClean="0"/>
              <a:t>Majority (81.6%) operated regionally</a:t>
            </a:r>
          </a:p>
          <a:p>
            <a:pPr lvl="1"/>
            <a:r>
              <a:rPr lang="en-US" dirty="0" smtClean="0"/>
              <a:t>Nonprofits represented almost 45% of respondents</a:t>
            </a:r>
          </a:p>
          <a:p>
            <a:pPr lvl="1"/>
            <a:r>
              <a:rPr lang="en-US" dirty="0" smtClean="0"/>
              <a:t>City/county staff and elected officials represented over 30% of respondents</a:t>
            </a:r>
          </a:p>
          <a:p>
            <a:endParaRPr lang="en-US" dirty="0"/>
          </a:p>
        </p:txBody>
      </p:sp>
    </p:spTree>
    <p:extLst>
      <p:ext uri="{BB962C8B-B14F-4D97-AF65-F5344CB8AC3E}">
        <p14:creationId xmlns:p14="http://schemas.microsoft.com/office/powerpoint/2010/main" val="180860619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Housing, homelessness, and special needs</a:t>
            </a:r>
            <a:endParaRPr lang="en-US" dirty="0"/>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9735208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000" b="1" i="1" dirty="0" smtClean="0"/>
              <a:t>What are the greatest unmet housing needs in your area? Please select all that apply.</a:t>
            </a:r>
            <a:endParaRPr lang="en-US" sz="3000" b="1" i="1" dirty="0"/>
          </a:p>
        </p:txBody>
      </p:sp>
      <p:graphicFrame>
        <p:nvGraphicFramePr>
          <p:cNvPr id="4" name="Table 3"/>
          <p:cNvGraphicFramePr>
            <a:graphicFrameLocks noGrp="1"/>
          </p:cNvGraphicFramePr>
          <p:nvPr>
            <p:extLst>
              <p:ext uri="{D42A27DB-BD31-4B8C-83A1-F6EECF244321}">
                <p14:modId xmlns:p14="http://schemas.microsoft.com/office/powerpoint/2010/main" val="563362414"/>
              </p:ext>
            </p:extLst>
          </p:nvPr>
        </p:nvGraphicFramePr>
        <p:xfrm>
          <a:off x="1562986" y="1588289"/>
          <a:ext cx="8771861" cy="4560570"/>
        </p:xfrm>
        <a:graphic>
          <a:graphicData uri="http://schemas.openxmlformats.org/drawingml/2006/table">
            <a:tbl>
              <a:tblPr>
                <a:tableStyleId>{5C22544A-7EE6-4342-B048-85BDC9FD1C3A}</a:tableStyleId>
              </a:tblPr>
              <a:tblGrid>
                <a:gridCol w="7740503"/>
                <a:gridCol w="1031358"/>
              </a:tblGrid>
              <a:tr h="190500">
                <a:tc>
                  <a:txBody>
                    <a:bodyPr/>
                    <a:lstStyle/>
                    <a:p>
                      <a:pPr algn="l" fontAlgn="b"/>
                      <a:r>
                        <a:rPr lang="en-US" sz="1600" b="1" i="0" u="none" strike="noStrike" dirty="0" smtClean="0">
                          <a:solidFill>
                            <a:schemeClr val="bg1"/>
                          </a:solidFill>
                          <a:effectLst/>
                          <a:latin typeface="+mn-lt"/>
                        </a:rPr>
                        <a:t>Housing Need</a:t>
                      </a:r>
                      <a:endParaRPr lang="en-US" sz="1600" b="1" i="0" u="none" strike="noStrike" dirty="0">
                        <a:solidFill>
                          <a:schemeClr val="bg1"/>
                        </a:solidFill>
                        <a:effectLst/>
                        <a:latin typeface="+mn-lt"/>
                      </a:endParaRPr>
                    </a:p>
                  </a:txBody>
                  <a:tcPr marL="9525" marR="9525" marT="9525" marB="0" anchor="b">
                    <a:solidFill>
                      <a:schemeClr val="accent1"/>
                    </a:solidFill>
                  </a:tcPr>
                </a:tc>
                <a:tc>
                  <a:txBody>
                    <a:bodyPr/>
                    <a:lstStyle/>
                    <a:p>
                      <a:pPr algn="l" fontAlgn="b"/>
                      <a:r>
                        <a:rPr lang="en-US" sz="1600" b="1" i="0" u="none" strike="noStrike" dirty="0" smtClean="0">
                          <a:solidFill>
                            <a:schemeClr val="bg1"/>
                          </a:solidFill>
                          <a:effectLst/>
                          <a:latin typeface="+mn-lt"/>
                        </a:rPr>
                        <a:t>Response</a:t>
                      </a:r>
                      <a:endParaRPr lang="en-US" sz="1600" b="1" i="0" u="none" strike="noStrike" dirty="0">
                        <a:solidFill>
                          <a:schemeClr val="bg1"/>
                        </a:solidFill>
                        <a:effectLst/>
                        <a:latin typeface="+mn-lt"/>
                      </a:endParaRPr>
                    </a:p>
                  </a:txBody>
                  <a:tcPr marL="9525" marR="9525" marT="9525" marB="0" anchor="b">
                    <a:solidFill>
                      <a:schemeClr val="accent1"/>
                    </a:solidFill>
                  </a:tcPr>
                </a:tc>
              </a:tr>
              <a:tr h="190500">
                <a:tc>
                  <a:txBody>
                    <a:bodyPr/>
                    <a:lstStyle/>
                    <a:p>
                      <a:pPr algn="l" fontAlgn="b"/>
                      <a:r>
                        <a:rPr lang="en-US" sz="1600" u="none" strike="noStrike" dirty="0">
                          <a:effectLst/>
                        </a:rPr>
                        <a:t>Emergency shelter for homeless/homeless shelter</a:t>
                      </a:r>
                      <a:endParaRPr lang="en-US" sz="1600" b="0" i="0" u="none" strike="noStrike" dirty="0">
                        <a:solidFill>
                          <a:srgbClr val="333333"/>
                        </a:solidFill>
                        <a:effectLst/>
                        <a:latin typeface="Arial" panose="020B0604020202020204" pitchFamily="34" charset="0"/>
                      </a:endParaRPr>
                    </a:p>
                  </a:txBody>
                  <a:tcPr marL="9525" marR="9525" marT="9525" marB="0" anchor="b"/>
                </a:tc>
                <a:tc>
                  <a:txBody>
                    <a:bodyPr/>
                    <a:lstStyle/>
                    <a:p>
                      <a:pPr algn="l" fontAlgn="b"/>
                      <a:r>
                        <a:rPr lang="en-US" sz="1600" u="none" strike="noStrike" dirty="0">
                          <a:effectLst/>
                        </a:rPr>
                        <a:t>57.23%</a:t>
                      </a:r>
                      <a:endParaRPr lang="en-US" sz="1600" b="0" i="0" u="none" strike="noStrike" dirty="0">
                        <a:solidFill>
                          <a:srgbClr val="333333"/>
                        </a:solidFill>
                        <a:effectLst/>
                        <a:latin typeface="Arial" panose="020B0604020202020204" pitchFamily="34" charset="0"/>
                      </a:endParaRPr>
                    </a:p>
                  </a:txBody>
                  <a:tcPr marL="9525" marR="9525" marT="9525" marB="0" anchor="b"/>
                </a:tc>
              </a:tr>
              <a:tr h="190500">
                <a:tc>
                  <a:txBody>
                    <a:bodyPr/>
                    <a:lstStyle/>
                    <a:p>
                      <a:pPr algn="l" fontAlgn="b"/>
                      <a:r>
                        <a:rPr lang="en-US" sz="1600" u="none" strike="noStrike" dirty="0">
                          <a:effectLst/>
                        </a:rPr>
                        <a:t>Housing for low-income households (please specify income levels below)</a:t>
                      </a:r>
                      <a:endParaRPr lang="en-US" sz="1600" b="0" i="0" u="none" strike="noStrike" dirty="0">
                        <a:solidFill>
                          <a:srgbClr val="333333"/>
                        </a:solidFill>
                        <a:effectLst/>
                        <a:latin typeface="Arial" panose="020B0604020202020204" pitchFamily="34" charset="0"/>
                      </a:endParaRPr>
                    </a:p>
                  </a:txBody>
                  <a:tcPr marL="9525" marR="9525" marT="9525" marB="0" anchor="b"/>
                </a:tc>
                <a:tc>
                  <a:txBody>
                    <a:bodyPr/>
                    <a:lstStyle/>
                    <a:p>
                      <a:pPr algn="l" fontAlgn="b"/>
                      <a:r>
                        <a:rPr lang="en-US" sz="1600" u="none" strike="noStrike" dirty="0">
                          <a:effectLst/>
                        </a:rPr>
                        <a:t>54.28%</a:t>
                      </a:r>
                      <a:endParaRPr lang="en-US" sz="1600" b="0" i="0" u="none" strike="noStrike" dirty="0">
                        <a:solidFill>
                          <a:srgbClr val="333333"/>
                        </a:solidFill>
                        <a:effectLst/>
                        <a:latin typeface="Arial" panose="020B0604020202020204" pitchFamily="34" charset="0"/>
                      </a:endParaRPr>
                    </a:p>
                  </a:txBody>
                  <a:tcPr marL="9525" marR="9525" marT="9525" marB="0" anchor="b"/>
                </a:tc>
              </a:tr>
              <a:tr h="190500">
                <a:tc>
                  <a:txBody>
                    <a:bodyPr/>
                    <a:lstStyle/>
                    <a:p>
                      <a:pPr algn="l" fontAlgn="b"/>
                      <a:r>
                        <a:rPr lang="en-US" sz="1600" u="none" strike="noStrike" dirty="0">
                          <a:effectLst/>
                        </a:rPr>
                        <a:t>Housing for families</a:t>
                      </a:r>
                      <a:endParaRPr lang="en-US" sz="1600" b="0" i="0" u="none" strike="noStrike" dirty="0">
                        <a:solidFill>
                          <a:srgbClr val="333333"/>
                        </a:solidFill>
                        <a:effectLst/>
                        <a:latin typeface="Arial" panose="020B0604020202020204" pitchFamily="34" charset="0"/>
                      </a:endParaRPr>
                    </a:p>
                  </a:txBody>
                  <a:tcPr marL="9525" marR="9525" marT="9525" marB="0" anchor="b"/>
                </a:tc>
                <a:tc>
                  <a:txBody>
                    <a:bodyPr/>
                    <a:lstStyle/>
                    <a:p>
                      <a:pPr algn="l" fontAlgn="b"/>
                      <a:r>
                        <a:rPr lang="en-US" sz="1600" u="none" strike="noStrike" dirty="0">
                          <a:effectLst/>
                        </a:rPr>
                        <a:t>39.23%</a:t>
                      </a:r>
                      <a:endParaRPr lang="en-US" sz="1600" b="0" i="0" u="none" strike="noStrike" dirty="0">
                        <a:solidFill>
                          <a:srgbClr val="333333"/>
                        </a:solidFill>
                        <a:effectLst/>
                        <a:latin typeface="Arial" panose="020B0604020202020204" pitchFamily="34" charset="0"/>
                      </a:endParaRPr>
                    </a:p>
                  </a:txBody>
                  <a:tcPr marL="9525" marR="9525" marT="9525" marB="0" anchor="b"/>
                </a:tc>
              </a:tr>
              <a:tr h="190500">
                <a:tc>
                  <a:txBody>
                    <a:bodyPr/>
                    <a:lstStyle/>
                    <a:p>
                      <a:pPr algn="l" fontAlgn="b"/>
                      <a:r>
                        <a:rPr lang="en-US" sz="1600" u="none" strike="noStrike" dirty="0">
                          <a:effectLst/>
                        </a:rPr>
                        <a:t>Permanent housing solutions for chronic homelessness</a:t>
                      </a:r>
                      <a:endParaRPr lang="en-US" sz="1600" b="0" i="0" u="none" strike="noStrike" dirty="0">
                        <a:solidFill>
                          <a:srgbClr val="333333"/>
                        </a:solidFill>
                        <a:effectLst/>
                        <a:latin typeface="Arial" panose="020B0604020202020204" pitchFamily="34" charset="0"/>
                      </a:endParaRPr>
                    </a:p>
                  </a:txBody>
                  <a:tcPr marL="9525" marR="9525" marT="9525" marB="0" anchor="b"/>
                </a:tc>
                <a:tc>
                  <a:txBody>
                    <a:bodyPr/>
                    <a:lstStyle/>
                    <a:p>
                      <a:pPr algn="l" fontAlgn="b"/>
                      <a:r>
                        <a:rPr lang="en-US" sz="1600" u="none" strike="noStrike" dirty="0">
                          <a:effectLst/>
                        </a:rPr>
                        <a:t>37.76%</a:t>
                      </a:r>
                      <a:endParaRPr lang="en-US" sz="1600" b="0" i="0" u="none" strike="noStrike" dirty="0">
                        <a:solidFill>
                          <a:srgbClr val="333333"/>
                        </a:solidFill>
                        <a:effectLst/>
                        <a:latin typeface="Arial" panose="020B0604020202020204" pitchFamily="34" charset="0"/>
                      </a:endParaRPr>
                    </a:p>
                  </a:txBody>
                  <a:tcPr marL="9525" marR="9525" marT="9525" marB="0" anchor="b"/>
                </a:tc>
              </a:tr>
              <a:tr h="190500">
                <a:tc>
                  <a:txBody>
                    <a:bodyPr/>
                    <a:lstStyle/>
                    <a:p>
                      <a:pPr algn="l" fontAlgn="b"/>
                      <a:r>
                        <a:rPr lang="en-US" sz="1600" u="none" strike="noStrike" dirty="0">
                          <a:effectLst/>
                        </a:rPr>
                        <a:t>Housing for seniors</a:t>
                      </a:r>
                      <a:endParaRPr lang="en-US" sz="1600" b="0" i="0" u="none" strike="noStrike" dirty="0">
                        <a:solidFill>
                          <a:srgbClr val="333333"/>
                        </a:solidFill>
                        <a:effectLst/>
                        <a:latin typeface="Arial" panose="020B0604020202020204" pitchFamily="34" charset="0"/>
                      </a:endParaRPr>
                    </a:p>
                  </a:txBody>
                  <a:tcPr marL="9525" marR="9525" marT="9525" marB="0" anchor="b"/>
                </a:tc>
                <a:tc>
                  <a:txBody>
                    <a:bodyPr/>
                    <a:lstStyle/>
                    <a:p>
                      <a:pPr algn="l" fontAlgn="b"/>
                      <a:r>
                        <a:rPr lang="en-US" sz="1600" u="none" strike="noStrike" dirty="0">
                          <a:effectLst/>
                        </a:rPr>
                        <a:t>35.99%</a:t>
                      </a:r>
                      <a:endParaRPr lang="en-US" sz="1600" b="0" i="0" u="none" strike="noStrike" dirty="0">
                        <a:solidFill>
                          <a:srgbClr val="333333"/>
                        </a:solidFill>
                        <a:effectLst/>
                        <a:latin typeface="Arial" panose="020B0604020202020204" pitchFamily="34" charset="0"/>
                      </a:endParaRPr>
                    </a:p>
                  </a:txBody>
                  <a:tcPr marL="9525" marR="9525" marT="9525" marB="0" anchor="b"/>
                </a:tc>
              </a:tr>
              <a:tr h="190500">
                <a:tc>
                  <a:txBody>
                    <a:bodyPr/>
                    <a:lstStyle/>
                    <a:p>
                      <a:pPr algn="l" fontAlgn="b"/>
                      <a:r>
                        <a:rPr lang="en-US" sz="1600" u="none" strike="noStrike" dirty="0">
                          <a:effectLst/>
                        </a:rPr>
                        <a:t>Housing for adults with criminal (felony) histories</a:t>
                      </a:r>
                      <a:endParaRPr lang="en-US" sz="1600" b="0" i="0" u="none" strike="noStrike" dirty="0">
                        <a:solidFill>
                          <a:srgbClr val="333333"/>
                        </a:solidFill>
                        <a:effectLst/>
                        <a:latin typeface="Arial" panose="020B0604020202020204" pitchFamily="34" charset="0"/>
                      </a:endParaRPr>
                    </a:p>
                  </a:txBody>
                  <a:tcPr marL="9525" marR="9525" marT="9525" marB="0" anchor="b"/>
                </a:tc>
                <a:tc>
                  <a:txBody>
                    <a:bodyPr/>
                    <a:lstStyle/>
                    <a:p>
                      <a:pPr algn="l" fontAlgn="b"/>
                      <a:r>
                        <a:rPr lang="en-US" sz="1600" u="none" strike="noStrike" dirty="0">
                          <a:effectLst/>
                        </a:rPr>
                        <a:t>32.74%</a:t>
                      </a:r>
                      <a:endParaRPr lang="en-US" sz="1600" b="0" i="0" u="none" strike="noStrike" dirty="0">
                        <a:solidFill>
                          <a:srgbClr val="333333"/>
                        </a:solidFill>
                        <a:effectLst/>
                        <a:latin typeface="Arial" panose="020B0604020202020204" pitchFamily="34" charset="0"/>
                      </a:endParaRPr>
                    </a:p>
                  </a:txBody>
                  <a:tcPr marL="9525" marR="9525" marT="9525" marB="0" anchor="b"/>
                </a:tc>
              </a:tr>
              <a:tr h="190500">
                <a:tc>
                  <a:txBody>
                    <a:bodyPr/>
                    <a:lstStyle/>
                    <a:p>
                      <a:pPr algn="l" fontAlgn="b"/>
                      <a:r>
                        <a:rPr lang="en-US" sz="1600" u="none" strike="noStrike" dirty="0">
                          <a:effectLst/>
                        </a:rPr>
                        <a:t>Housing for persons with serious mental illness</a:t>
                      </a:r>
                      <a:endParaRPr lang="en-US" sz="1600" b="0" i="0" u="none" strike="noStrike" dirty="0">
                        <a:solidFill>
                          <a:srgbClr val="333333"/>
                        </a:solidFill>
                        <a:effectLst/>
                        <a:latin typeface="Arial" panose="020B0604020202020204" pitchFamily="34" charset="0"/>
                      </a:endParaRPr>
                    </a:p>
                  </a:txBody>
                  <a:tcPr marL="9525" marR="9525" marT="9525" marB="0" anchor="b"/>
                </a:tc>
                <a:tc>
                  <a:txBody>
                    <a:bodyPr/>
                    <a:lstStyle/>
                    <a:p>
                      <a:pPr algn="l" fontAlgn="b"/>
                      <a:r>
                        <a:rPr lang="en-US" sz="1600" u="none" strike="noStrike" dirty="0">
                          <a:effectLst/>
                        </a:rPr>
                        <a:t>30.68%</a:t>
                      </a:r>
                      <a:endParaRPr lang="en-US" sz="1600" b="0" i="0" u="none" strike="noStrike" dirty="0">
                        <a:solidFill>
                          <a:srgbClr val="333333"/>
                        </a:solidFill>
                        <a:effectLst/>
                        <a:latin typeface="Arial" panose="020B0604020202020204" pitchFamily="34" charset="0"/>
                      </a:endParaRPr>
                    </a:p>
                  </a:txBody>
                  <a:tcPr marL="9525" marR="9525" marT="9525" marB="0" anchor="b"/>
                </a:tc>
              </a:tr>
              <a:tr h="190500">
                <a:tc>
                  <a:txBody>
                    <a:bodyPr/>
                    <a:lstStyle/>
                    <a:p>
                      <a:pPr algn="l" fontAlgn="b"/>
                      <a:r>
                        <a:rPr lang="en-US" sz="1600" u="none" strike="noStrike" dirty="0">
                          <a:effectLst/>
                        </a:rPr>
                        <a:t>Homeownership opportunities (please specify income levels below)</a:t>
                      </a:r>
                      <a:endParaRPr lang="en-US" sz="1600" b="0" i="0" u="none" strike="noStrike" dirty="0">
                        <a:solidFill>
                          <a:srgbClr val="333333"/>
                        </a:solidFill>
                        <a:effectLst/>
                        <a:latin typeface="Arial" panose="020B0604020202020204" pitchFamily="34" charset="0"/>
                      </a:endParaRPr>
                    </a:p>
                  </a:txBody>
                  <a:tcPr marL="9525" marR="9525" marT="9525" marB="0" anchor="b"/>
                </a:tc>
                <a:tc>
                  <a:txBody>
                    <a:bodyPr/>
                    <a:lstStyle/>
                    <a:p>
                      <a:pPr algn="l" fontAlgn="b"/>
                      <a:r>
                        <a:rPr lang="en-US" sz="1600" u="none" strike="noStrike" dirty="0">
                          <a:effectLst/>
                        </a:rPr>
                        <a:t>27.73%</a:t>
                      </a:r>
                      <a:endParaRPr lang="en-US" sz="1600" b="0" i="0" u="none" strike="noStrike" dirty="0">
                        <a:solidFill>
                          <a:srgbClr val="333333"/>
                        </a:solidFill>
                        <a:effectLst/>
                        <a:latin typeface="Arial" panose="020B0604020202020204" pitchFamily="34" charset="0"/>
                      </a:endParaRPr>
                    </a:p>
                  </a:txBody>
                  <a:tcPr marL="9525" marR="9525" marT="9525" marB="0" anchor="b"/>
                </a:tc>
              </a:tr>
              <a:tr h="190500">
                <a:tc>
                  <a:txBody>
                    <a:bodyPr/>
                    <a:lstStyle/>
                    <a:p>
                      <a:pPr algn="l" fontAlgn="b"/>
                      <a:r>
                        <a:rPr lang="en-US" sz="1600" u="none" strike="noStrike" dirty="0">
                          <a:effectLst/>
                        </a:rPr>
                        <a:t>Housing for other homeless populations (please specify below)</a:t>
                      </a:r>
                      <a:endParaRPr lang="en-US" sz="1600" b="0" i="0" u="none" strike="noStrike" dirty="0">
                        <a:solidFill>
                          <a:srgbClr val="333333"/>
                        </a:solidFill>
                        <a:effectLst/>
                        <a:latin typeface="Arial" panose="020B0604020202020204" pitchFamily="34" charset="0"/>
                      </a:endParaRPr>
                    </a:p>
                  </a:txBody>
                  <a:tcPr marL="9525" marR="9525" marT="9525" marB="0" anchor="b"/>
                </a:tc>
                <a:tc>
                  <a:txBody>
                    <a:bodyPr/>
                    <a:lstStyle/>
                    <a:p>
                      <a:pPr algn="l" fontAlgn="b"/>
                      <a:r>
                        <a:rPr lang="en-US" sz="1600" u="none" strike="noStrike" dirty="0">
                          <a:effectLst/>
                        </a:rPr>
                        <a:t>24.78%</a:t>
                      </a:r>
                      <a:endParaRPr lang="en-US" sz="1600" b="0" i="0" u="none" strike="noStrike" dirty="0">
                        <a:solidFill>
                          <a:srgbClr val="333333"/>
                        </a:solidFill>
                        <a:effectLst/>
                        <a:latin typeface="Arial" panose="020B0604020202020204" pitchFamily="34" charset="0"/>
                      </a:endParaRPr>
                    </a:p>
                  </a:txBody>
                  <a:tcPr marL="9525" marR="9525" marT="9525" marB="0" anchor="b"/>
                </a:tc>
              </a:tr>
              <a:tr h="190500">
                <a:tc>
                  <a:txBody>
                    <a:bodyPr/>
                    <a:lstStyle/>
                    <a:p>
                      <a:pPr algn="l" fontAlgn="b"/>
                      <a:r>
                        <a:rPr lang="en-US" sz="1600" u="none" strike="noStrike" dirty="0">
                          <a:effectLst/>
                        </a:rPr>
                        <a:t>Other (please specify)</a:t>
                      </a:r>
                      <a:endParaRPr lang="en-US" sz="1600" b="0" i="0" u="none" strike="noStrike" dirty="0">
                        <a:solidFill>
                          <a:srgbClr val="333333"/>
                        </a:solidFill>
                        <a:effectLst/>
                        <a:latin typeface="Arial" panose="020B0604020202020204" pitchFamily="34" charset="0"/>
                      </a:endParaRPr>
                    </a:p>
                  </a:txBody>
                  <a:tcPr marL="9525" marR="9525" marT="9525" marB="0" anchor="b"/>
                </a:tc>
                <a:tc>
                  <a:txBody>
                    <a:bodyPr/>
                    <a:lstStyle/>
                    <a:p>
                      <a:pPr algn="l" fontAlgn="b"/>
                      <a:r>
                        <a:rPr lang="en-US" sz="1600" u="none" strike="noStrike" dirty="0">
                          <a:effectLst/>
                        </a:rPr>
                        <a:t>23.89%</a:t>
                      </a:r>
                      <a:endParaRPr lang="en-US" sz="1600" b="0" i="0" u="none" strike="noStrike" dirty="0">
                        <a:solidFill>
                          <a:srgbClr val="333333"/>
                        </a:solidFill>
                        <a:effectLst/>
                        <a:latin typeface="Arial" panose="020B0604020202020204" pitchFamily="34" charset="0"/>
                      </a:endParaRPr>
                    </a:p>
                  </a:txBody>
                  <a:tcPr marL="9525" marR="9525" marT="9525" marB="0" anchor="b"/>
                </a:tc>
              </a:tr>
              <a:tr h="190500">
                <a:tc>
                  <a:txBody>
                    <a:bodyPr/>
                    <a:lstStyle/>
                    <a:p>
                      <a:pPr algn="l" fontAlgn="b"/>
                      <a:r>
                        <a:rPr lang="en-US" sz="1600" u="none" strike="noStrike" dirty="0">
                          <a:effectLst/>
                        </a:rPr>
                        <a:t>Workforce housing</a:t>
                      </a:r>
                      <a:endParaRPr lang="en-US" sz="1600" b="0" i="0" u="none" strike="noStrike" dirty="0">
                        <a:solidFill>
                          <a:srgbClr val="333333"/>
                        </a:solidFill>
                        <a:effectLst/>
                        <a:latin typeface="Arial" panose="020B0604020202020204" pitchFamily="34" charset="0"/>
                      </a:endParaRPr>
                    </a:p>
                  </a:txBody>
                  <a:tcPr marL="9525" marR="9525" marT="9525" marB="0" anchor="b"/>
                </a:tc>
                <a:tc>
                  <a:txBody>
                    <a:bodyPr/>
                    <a:lstStyle/>
                    <a:p>
                      <a:pPr algn="l" fontAlgn="b"/>
                      <a:r>
                        <a:rPr lang="en-US" sz="1600" u="none" strike="noStrike" dirty="0">
                          <a:effectLst/>
                        </a:rPr>
                        <a:t>23.01%</a:t>
                      </a:r>
                      <a:endParaRPr lang="en-US" sz="1600" b="0" i="0" u="none" strike="noStrike" dirty="0">
                        <a:solidFill>
                          <a:srgbClr val="333333"/>
                        </a:solidFill>
                        <a:effectLst/>
                        <a:latin typeface="Arial" panose="020B0604020202020204" pitchFamily="34" charset="0"/>
                      </a:endParaRPr>
                    </a:p>
                  </a:txBody>
                  <a:tcPr marL="9525" marR="9525" marT="9525" marB="0" anchor="b"/>
                </a:tc>
              </a:tr>
              <a:tr h="190500">
                <a:tc>
                  <a:txBody>
                    <a:bodyPr/>
                    <a:lstStyle/>
                    <a:p>
                      <a:pPr algn="l" fontAlgn="b"/>
                      <a:r>
                        <a:rPr lang="en-US" sz="1600" u="none" strike="noStrike" dirty="0">
                          <a:effectLst/>
                        </a:rPr>
                        <a:t>Housing for persons with physical disabilities</a:t>
                      </a:r>
                      <a:endParaRPr lang="en-US" sz="1600" b="0" i="0" u="none" strike="noStrike" dirty="0">
                        <a:solidFill>
                          <a:srgbClr val="333333"/>
                        </a:solidFill>
                        <a:effectLst/>
                        <a:latin typeface="Arial" panose="020B0604020202020204" pitchFamily="34" charset="0"/>
                      </a:endParaRPr>
                    </a:p>
                  </a:txBody>
                  <a:tcPr marL="9525" marR="9525" marT="9525" marB="0" anchor="b"/>
                </a:tc>
                <a:tc>
                  <a:txBody>
                    <a:bodyPr/>
                    <a:lstStyle/>
                    <a:p>
                      <a:pPr algn="l" fontAlgn="b"/>
                      <a:r>
                        <a:rPr lang="en-US" sz="1600" u="none" strike="noStrike" dirty="0">
                          <a:effectLst/>
                        </a:rPr>
                        <a:t>22.71%</a:t>
                      </a:r>
                      <a:endParaRPr lang="en-US" sz="1600" b="0" i="0" u="none" strike="noStrike" dirty="0">
                        <a:solidFill>
                          <a:srgbClr val="333333"/>
                        </a:solidFill>
                        <a:effectLst/>
                        <a:latin typeface="Arial" panose="020B0604020202020204" pitchFamily="34" charset="0"/>
                      </a:endParaRPr>
                    </a:p>
                  </a:txBody>
                  <a:tcPr marL="9525" marR="9525" marT="9525" marB="0" anchor="b"/>
                </a:tc>
              </a:tr>
              <a:tr h="190500">
                <a:tc>
                  <a:txBody>
                    <a:bodyPr/>
                    <a:lstStyle/>
                    <a:p>
                      <a:pPr algn="l" fontAlgn="b"/>
                      <a:r>
                        <a:rPr lang="en-US" sz="1600" u="none" strike="noStrike" dirty="0">
                          <a:effectLst/>
                        </a:rPr>
                        <a:t>Youth shelters</a:t>
                      </a:r>
                      <a:endParaRPr lang="en-US" sz="1600" b="0" i="0" u="none" strike="noStrike" dirty="0">
                        <a:solidFill>
                          <a:srgbClr val="333333"/>
                        </a:solidFill>
                        <a:effectLst/>
                        <a:latin typeface="Arial" panose="020B0604020202020204" pitchFamily="34" charset="0"/>
                      </a:endParaRPr>
                    </a:p>
                  </a:txBody>
                  <a:tcPr marL="9525" marR="9525" marT="9525" marB="0" anchor="b"/>
                </a:tc>
                <a:tc>
                  <a:txBody>
                    <a:bodyPr/>
                    <a:lstStyle/>
                    <a:p>
                      <a:pPr algn="l" fontAlgn="b"/>
                      <a:r>
                        <a:rPr lang="en-US" sz="1600" u="none" strike="noStrike" dirty="0">
                          <a:effectLst/>
                        </a:rPr>
                        <a:t>19.17%</a:t>
                      </a:r>
                      <a:endParaRPr lang="en-US" sz="1600" b="0" i="0" u="none" strike="noStrike" dirty="0">
                        <a:solidFill>
                          <a:srgbClr val="333333"/>
                        </a:solidFill>
                        <a:effectLst/>
                        <a:latin typeface="Arial" panose="020B0604020202020204" pitchFamily="34" charset="0"/>
                      </a:endParaRPr>
                    </a:p>
                  </a:txBody>
                  <a:tcPr marL="9525" marR="9525" marT="9525" marB="0" anchor="b"/>
                </a:tc>
              </a:tr>
              <a:tr h="190500">
                <a:tc>
                  <a:txBody>
                    <a:bodyPr/>
                    <a:lstStyle/>
                    <a:p>
                      <a:pPr algn="l" fontAlgn="b"/>
                      <a:r>
                        <a:rPr lang="en-US" sz="1600" u="none" strike="noStrike" dirty="0">
                          <a:effectLst/>
                        </a:rPr>
                        <a:t>Housing for persons with addictions</a:t>
                      </a:r>
                      <a:endParaRPr lang="en-US" sz="1600" b="0" i="0" u="none" strike="noStrike" dirty="0">
                        <a:solidFill>
                          <a:srgbClr val="333333"/>
                        </a:solidFill>
                        <a:effectLst/>
                        <a:latin typeface="Arial" panose="020B0604020202020204" pitchFamily="34" charset="0"/>
                      </a:endParaRPr>
                    </a:p>
                  </a:txBody>
                  <a:tcPr marL="9525" marR="9525" marT="9525" marB="0" anchor="b"/>
                </a:tc>
                <a:tc>
                  <a:txBody>
                    <a:bodyPr/>
                    <a:lstStyle/>
                    <a:p>
                      <a:pPr algn="l" fontAlgn="b"/>
                      <a:r>
                        <a:rPr lang="en-US" sz="1600" u="none" strike="noStrike" dirty="0">
                          <a:effectLst/>
                        </a:rPr>
                        <a:t>16.52%</a:t>
                      </a:r>
                      <a:endParaRPr lang="en-US" sz="1600" b="0" i="0" u="none" strike="noStrike" dirty="0">
                        <a:solidFill>
                          <a:srgbClr val="333333"/>
                        </a:solidFill>
                        <a:effectLst/>
                        <a:latin typeface="Arial" panose="020B0604020202020204" pitchFamily="34" charset="0"/>
                      </a:endParaRPr>
                    </a:p>
                  </a:txBody>
                  <a:tcPr marL="9525" marR="9525" marT="9525" marB="0" anchor="b"/>
                </a:tc>
              </a:tr>
              <a:tr h="190500">
                <a:tc>
                  <a:txBody>
                    <a:bodyPr/>
                    <a:lstStyle/>
                    <a:p>
                      <a:pPr algn="l" fontAlgn="b"/>
                      <a:r>
                        <a:rPr lang="en-US" sz="1600" u="none" strike="noStrike" dirty="0">
                          <a:effectLst/>
                        </a:rPr>
                        <a:t>Housing rehabilitation (please specify target populations below)</a:t>
                      </a:r>
                      <a:endParaRPr lang="en-US" sz="1600" b="0" i="0" u="none" strike="noStrike" dirty="0">
                        <a:solidFill>
                          <a:srgbClr val="333333"/>
                        </a:solidFill>
                        <a:effectLst/>
                        <a:latin typeface="Arial" panose="020B0604020202020204" pitchFamily="34" charset="0"/>
                      </a:endParaRPr>
                    </a:p>
                  </a:txBody>
                  <a:tcPr marL="9525" marR="9525" marT="9525" marB="0" anchor="b"/>
                </a:tc>
                <a:tc>
                  <a:txBody>
                    <a:bodyPr/>
                    <a:lstStyle/>
                    <a:p>
                      <a:pPr algn="l" fontAlgn="b"/>
                      <a:r>
                        <a:rPr lang="en-US" sz="1600" u="none" strike="noStrike" dirty="0">
                          <a:effectLst/>
                        </a:rPr>
                        <a:t>14.75%</a:t>
                      </a:r>
                      <a:endParaRPr lang="en-US" sz="1600" b="0" i="0" u="none" strike="noStrike" dirty="0">
                        <a:solidFill>
                          <a:srgbClr val="333333"/>
                        </a:solidFill>
                        <a:effectLst/>
                        <a:latin typeface="Arial" panose="020B0604020202020204" pitchFamily="34" charset="0"/>
                      </a:endParaRPr>
                    </a:p>
                  </a:txBody>
                  <a:tcPr marL="9525" marR="9525" marT="9525" marB="0" anchor="b"/>
                </a:tc>
              </a:tr>
              <a:tr h="190500">
                <a:tc>
                  <a:txBody>
                    <a:bodyPr/>
                    <a:lstStyle/>
                    <a:p>
                      <a:pPr algn="l" fontAlgn="b"/>
                      <a:r>
                        <a:rPr lang="en-US" sz="1600" u="none" strike="noStrike">
                          <a:effectLst/>
                        </a:rPr>
                        <a:t>Housing for persons with cognitive disabilities</a:t>
                      </a:r>
                      <a:endParaRPr lang="en-US" sz="1600" b="0" i="0" u="none" strike="noStrike">
                        <a:solidFill>
                          <a:srgbClr val="333333"/>
                        </a:solidFill>
                        <a:effectLst/>
                        <a:latin typeface="Arial" panose="020B0604020202020204" pitchFamily="34" charset="0"/>
                      </a:endParaRPr>
                    </a:p>
                  </a:txBody>
                  <a:tcPr marL="9525" marR="9525" marT="9525" marB="0" anchor="b"/>
                </a:tc>
                <a:tc>
                  <a:txBody>
                    <a:bodyPr/>
                    <a:lstStyle/>
                    <a:p>
                      <a:pPr algn="l" fontAlgn="b"/>
                      <a:r>
                        <a:rPr lang="en-US" sz="1600" u="none" strike="noStrike" dirty="0">
                          <a:effectLst/>
                        </a:rPr>
                        <a:t>13.57%</a:t>
                      </a:r>
                      <a:endParaRPr lang="en-US" sz="1600" b="0" i="0" u="none" strike="noStrike" dirty="0">
                        <a:solidFill>
                          <a:srgbClr val="333333"/>
                        </a:solidFill>
                        <a:effectLst/>
                        <a:latin typeface="Arial" panose="020B0604020202020204" pitchFamily="34" charset="0"/>
                      </a:endParaRPr>
                    </a:p>
                  </a:txBody>
                  <a:tcPr marL="9525" marR="9525" marT="9525" marB="0" anchor="b"/>
                </a:tc>
              </a:tr>
              <a:tr h="190500">
                <a:tc>
                  <a:txBody>
                    <a:bodyPr/>
                    <a:lstStyle/>
                    <a:p>
                      <a:pPr algn="l" fontAlgn="b"/>
                      <a:r>
                        <a:rPr lang="en-US" sz="1600" u="none" strike="noStrike" dirty="0">
                          <a:effectLst/>
                        </a:rPr>
                        <a:t>Housing for persons with HIV/AIDS</a:t>
                      </a:r>
                      <a:endParaRPr lang="en-US" sz="1600" b="0" i="0" u="none" strike="noStrike" dirty="0">
                        <a:solidFill>
                          <a:srgbClr val="333333"/>
                        </a:solidFill>
                        <a:effectLst/>
                        <a:latin typeface="Arial" panose="020B0604020202020204" pitchFamily="34" charset="0"/>
                      </a:endParaRPr>
                    </a:p>
                  </a:txBody>
                  <a:tcPr marL="9525" marR="9525" marT="9525" marB="0" anchor="b"/>
                </a:tc>
                <a:tc>
                  <a:txBody>
                    <a:bodyPr/>
                    <a:lstStyle/>
                    <a:p>
                      <a:pPr algn="l" fontAlgn="b"/>
                      <a:r>
                        <a:rPr lang="en-US" sz="1600" u="none" strike="noStrike" dirty="0">
                          <a:effectLst/>
                        </a:rPr>
                        <a:t>9.73%</a:t>
                      </a:r>
                      <a:endParaRPr lang="en-US" sz="1600" b="0" i="0" u="none" strike="noStrike" dirty="0">
                        <a:solidFill>
                          <a:srgbClr val="333333"/>
                        </a:solidFill>
                        <a:effectLst/>
                        <a:latin typeface="Arial" panose="020B0604020202020204" pitchFamily="34" charset="0"/>
                      </a:endParaRPr>
                    </a:p>
                  </a:txBody>
                  <a:tcPr marL="9525" marR="9525" marT="9525" marB="0" anchor="b"/>
                </a:tc>
              </a:tr>
            </a:tbl>
          </a:graphicData>
        </a:graphic>
      </p:graphicFrame>
      <p:sp>
        <p:nvSpPr>
          <p:cNvPr id="5" name="TextBox 4"/>
          <p:cNvSpPr txBox="1"/>
          <p:nvPr/>
        </p:nvSpPr>
        <p:spPr>
          <a:xfrm>
            <a:off x="116377" y="6353911"/>
            <a:ext cx="1984198" cy="369332"/>
          </a:xfrm>
          <a:prstGeom prst="rect">
            <a:avLst/>
          </a:prstGeom>
          <a:noFill/>
        </p:spPr>
        <p:txBody>
          <a:bodyPr wrap="none" rtlCol="0">
            <a:spAutoFit/>
          </a:bodyPr>
          <a:lstStyle/>
          <a:p>
            <a:r>
              <a:rPr lang="en-US" dirty="0" smtClean="0"/>
              <a:t>Stakeholder Survey</a:t>
            </a:r>
            <a:endParaRPr lang="en-US" dirty="0"/>
          </a:p>
        </p:txBody>
      </p:sp>
    </p:spTree>
    <p:extLst>
      <p:ext uri="{BB962C8B-B14F-4D97-AF65-F5344CB8AC3E}">
        <p14:creationId xmlns:p14="http://schemas.microsoft.com/office/powerpoint/2010/main" val="184544727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365125"/>
            <a:ext cx="10730023" cy="1325563"/>
          </a:xfrm>
        </p:spPr>
        <p:txBody>
          <a:bodyPr>
            <a:normAutofit/>
          </a:bodyPr>
          <a:lstStyle/>
          <a:p>
            <a:r>
              <a:rPr lang="en-US" sz="3000" b="1" i="1" dirty="0" smtClean="0"/>
              <a:t>Please choose the three most important housing needs in your region.</a:t>
            </a:r>
            <a:endParaRPr lang="en-US" sz="3000" b="1" i="1" dirty="0"/>
          </a:p>
        </p:txBody>
      </p:sp>
      <p:graphicFrame>
        <p:nvGraphicFramePr>
          <p:cNvPr id="4" name="Table 3"/>
          <p:cNvGraphicFramePr>
            <a:graphicFrameLocks noGrp="1"/>
          </p:cNvGraphicFramePr>
          <p:nvPr>
            <p:extLst>
              <p:ext uri="{D42A27DB-BD31-4B8C-83A1-F6EECF244321}">
                <p14:modId xmlns:p14="http://schemas.microsoft.com/office/powerpoint/2010/main" val="2628777234"/>
              </p:ext>
            </p:extLst>
          </p:nvPr>
        </p:nvGraphicFramePr>
        <p:xfrm>
          <a:off x="838199" y="1690688"/>
          <a:ext cx="10613065" cy="3112770"/>
        </p:xfrm>
        <a:graphic>
          <a:graphicData uri="http://schemas.openxmlformats.org/drawingml/2006/table">
            <a:tbl>
              <a:tblPr>
                <a:tableStyleId>{5C22544A-7EE6-4342-B048-85BDC9FD1C3A}</a:tableStyleId>
              </a:tblPr>
              <a:tblGrid>
                <a:gridCol w="9449686"/>
                <a:gridCol w="1163379"/>
              </a:tblGrid>
              <a:tr h="190500">
                <a:tc>
                  <a:txBody>
                    <a:bodyPr/>
                    <a:lstStyle/>
                    <a:p>
                      <a:pPr algn="l" fontAlgn="b"/>
                      <a:r>
                        <a:rPr lang="en-US" sz="1800" b="1" i="0" u="none" strike="noStrike" dirty="0" smtClean="0">
                          <a:solidFill>
                            <a:schemeClr val="bg1"/>
                          </a:solidFill>
                          <a:effectLst/>
                          <a:latin typeface="+mn-lt"/>
                        </a:rPr>
                        <a:t>Housing</a:t>
                      </a:r>
                      <a:r>
                        <a:rPr lang="en-US" sz="1800" b="1" i="0" u="none" strike="noStrike" baseline="0" dirty="0" smtClean="0">
                          <a:solidFill>
                            <a:schemeClr val="bg1"/>
                          </a:solidFill>
                          <a:effectLst/>
                          <a:latin typeface="+mn-lt"/>
                        </a:rPr>
                        <a:t> Need</a:t>
                      </a:r>
                      <a:endParaRPr lang="en-US" sz="1800" b="1" i="0" u="none" strike="noStrike" dirty="0">
                        <a:solidFill>
                          <a:schemeClr val="bg1"/>
                        </a:solidFill>
                        <a:effectLst/>
                        <a:latin typeface="+mn-lt"/>
                      </a:endParaRPr>
                    </a:p>
                  </a:txBody>
                  <a:tcPr marL="9525" marR="9525" marT="9525" marB="0" anchor="b">
                    <a:solidFill>
                      <a:schemeClr val="accent1"/>
                    </a:solidFill>
                  </a:tcPr>
                </a:tc>
                <a:tc>
                  <a:txBody>
                    <a:bodyPr/>
                    <a:lstStyle/>
                    <a:p>
                      <a:pPr algn="l" fontAlgn="b"/>
                      <a:r>
                        <a:rPr lang="en-US" sz="1800" b="1" i="0" u="none" strike="noStrike" dirty="0" smtClean="0">
                          <a:solidFill>
                            <a:schemeClr val="bg1"/>
                          </a:solidFill>
                          <a:effectLst/>
                          <a:latin typeface="+mn-lt"/>
                        </a:rPr>
                        <a:t>Response</a:t>
                      </a:r>
                      <a:endParaRPr lang="en-US" sz="1800" b="1" i="0" u="none" strike="noStrike" dirty="0">
                        <a:solidFill>
                          <a:schemeClr val="bg1"/>
                        </a:solidFill>
                        <a:effectLst/>
                        <a:latin typeface="+mn-lt"/>
                      </a:endParaRPr>
                    </a:p>
                  </a:txBody>
                  <a:tcPr marL="9525" marR="9525" marT="9525" marB="0" anchor="b">
                    <a:solidFill>
                      <a:schemeClr val="accent1"/>
                    </a:solidFill>
                  </a:tcPr>
                </a:tc>
              </a:tr>
              <a:tr h="190500">
                <a:tc>
                  <a:txBody>
                    <a:bodyPr/>
                    <a:lstStyle/>
                    <a:p>
                      <a:pPr algn="l" fontAlgn="b"/>
                      <a:r>
                        <a:rPr lang="en-US" sz="1800" u="none" strike="noStrike" dirty="0">
                          <a:effectLst/>
                        </a:rPr>
                        <a:t>Extremely low-income households are at risk of homelessness.</a:t>
                      </a:r>
                      <a:endParaRPr lang="en-US" sz="1800" b="0" i="0" u="none" strike="noStrike" dirty="0">
                        <a:solidFill>
                          <a:srgbClr val="333333"/>
                        </a:solidFill>
                        <a:effectLst/>
                        <a:latin typeface="Arial" panose="020B0604020202020204" pitchFamily="34" charset="0"/>
                      </a:endParaRPr>
                    </a:p>
                  </a:txBody>
                  <a:tcPr marL="9525" marR="9525" marT="9525" marB="0" anchor="b"/>
                </a:tc>
                <a:tc>
                  <a:txBody>
                    <a:bodyPr/>
                    <a:lstStyle/>
                    <a:p>
                      <a:pPr algn="l" fontAlgn="b"/>
                      <a:r>
                        <a:rPr lang="en-US" sz="1800" u="none" strike="noStrike" dirty="0">
                          <a:effectLst/>
                        </a:rPr>
                        <a:t>64.76%</a:t>
                      </a:r>
                      <a:endParaRPr lang="en-US" sz="1800" b="0" i="0" u="none" strike="noStrike" dirty="0">
                        <a:solidFill>
                          <a:srgbClr val="333333"/>
                        </a:solidFill>
                        <a:effectLst/>
                        <a:latin typeface="Arial" panose="020B0604020202020204" pitchFamily="34" charset="0"/>
                      </a:endParaRPr>
                    </a:p>
                  </a:txBody>
                  <a:tcPr marL="9525" marR="9525" marT="9525" marB="0" anchor="b"/>
                </a:tc>
              </a:tr>
              <a:tr h="190500">
                <a:tc>
                  <a:txBody>
                    <a:bodyPr/>
                    <a:lstStyle/>
                    <a:p>
                      <a:pPr algn="l" fontAlgn="b"/>
                      <a:r>
                        <a:rPr lang="en-US" sz="1800" u="none" strike="noStrike" dirty="0">
                          <a:effectLst/>
                        </a:rPr>
                        <a:t>Current renters are cost-burdened due to high rental rates in their community.</a:t>
                      </a:r>
                      <a:endParaRPr lang="en-US" sz="1800" b="0" i="0" u="none" strike="noStrike" dirty="0">
                        <a:solidFill>
                          <a:srgbClr val="333333"/>
                        </a:solidFill>
                        <a:effectLst/>
                        <a:latin typeface="Arial" panose="020B0604020202020204" pitchFamily="34" charset="0"/>
                      </a:endParaRPr>
                    </a:p>
                  </a:txBody>
                  <a:tcPr marL="9525" marR="9525" marT="9525" marB="0" anchor="b"/>
                </a:tc>
                <a:tc>
                  <a:txBody>
                    <a:bodyPr/>
                    <a:lstStyle/>
                    <a:p>
                      <a:pPr algn="l" fontAlgn="b"/>
                      <a:r>
                        <a:rPr lang="en-US" sz="1800" u="none" strike="noStrike" dirty="0">
                          <a:effectLst/>
                        </a:rPr>
                        <a:t>53.01%</a:t>
                      </a:r>
                      <a:endParaRPr lang="en-US" sz="1800" b="0" i="0" u="none" strike="noStrike" dirty="0">
                        <a:solidFill>
                          <a:srgbClr val="333333"/>
                        </a:solidFill>
                        <a:effectLst/>
                        <a:latin typeface="Arial" panose="020B0604020202020204" pitchFamily="34" charset="0"/>
                      </a:endParaRPr>
                    </a:p>
                  </a:txBody>
                  <a:tcPr marL="9525" marR="9525" marT="9525" marB="0" anchor="b"/>
                </a:tc>
              </a:tr>
              <a:tr h="190500">
                <a:tc>
                  <a:txBody>
                    <a:bodyPr/>
                    <a:lstStyle/>
                    <a:p>
                      <a:pPr algn="l" fontAlgn="b"/>
                      <a:r>
                        <a:rPr lang="en-US" sz="1800" u="none" strike="noStrike" dirty="0">
                          <a:effectLst/>
                        </a:rPr>
                        <a:t>Households are “doubling-up” with family/friends into overcrowded living arrangements.</a:t>
                      </a:r>
                      <a:endParaRPr lang="en-US" sz="1800" b="0" i="0" u="none" strike="noStrike" dirty="0">
                        <a:solidFill>
                          <a:srgbClr val="333333"/>
                        </a:solidFill>
                        <a:effectLst/>
                        <a:latin typeface="Arial" panose="020B0604020202020204" pitchFamily="34" charset="0"/>
                      </a:endParaRPr>
                    </a:p>
                  </a:txBody>
                  <a:tcPr marL="9525" marR="9525" marT="9525" marB="0" anchor="b"/>
                </a:tc>
                <a:tc>
                  <a:txBody>
                    <a:bodyPr/>
                    <a:lstStyle/>
                    <a:p>
                      <a:pPr algn="l" fontAlgn="b"/>
                      <a:r>
                        <a:rPr lang="en-US" sz="1800" u="none" strike="noStrike" dirty="0">
                          <a:effectLst/>
                        </a:rPr>
                        <a:t>34.34%</a:t>
                      </a:r>
                      <a:endParaRPr lang="en-US" sz="1800" b="0" i="0" u="none" strike="noStrike" dirty="0">
                        <a:solidFill>
                          <a:srgbClr val="333333"/>
                        </a:solidFill>
                        <a:effectLst/>
                        <a:latin typeface="Arial" panose="020B0604020202020204" pitchFamily="34" charset="0"/>
                      </a:endParaRPr>
                    </a:p>
                  </a:txBody>
                  <a:tcPr marL="9525" marR="9525" marT="9525" marB="0" anchor="b"/>
                </a:tc>
              </a:tr>
              <a:tr h="190500">
                <a:tc>
                  <a:txBody>
                    <a:bodyPr/>
                    <a:lstStyle/>
                    <a:p>
                      <a:pPr algn="l" fontAlgn="b"/>
                      <a:r>
                        <a:rPr lang="en-US" sz="1800" u="none" strike="noStrike" dirty="0">
                          <a:effectLst/>
                        </a:rPr>
                        <a:t>Housing conditions are unsafe, substandard, and/or lacking basic amenities.</a:t>
                      </a:r>
                      <a:endParaRPr lang="en-US" sz="1800" b="0" i="0" u="none" strike="noStrike" dirty="0">
                        <a:solidFill>
                          <a:srgbClr val="333333"/>
                        </a:solidFill>
                        <a:effectLst/>
                        <a:latin typeface="Arial" panose="020B0604020202020204" pitchFamily="34" charset="0"/>
                      </a:endParaRPr>
                    </a:p>
                  </a:txBody>
                  <a:tcPr marL="9525" marR="9525" marT="9525" marB="0" anchor="b"/>
                </a:tc>
                <a:tc>
                  <a:txBody>
                    <a:bodyPr/>
                    <a:lstStyle/>
                    <a:p>
                      <a:pPr algn="l" fontAlgn="b"/>
                      <a:r>
                        <a:rPr lang="en-US" sz="1800" u="none" strike="noStrike" dirty="0">
                          <a:effectLst/>
                        </a:rPr>
                        <a:t>31.93%</a:t>
                      </a:r>
                      <a:endParaRPr lang="en-US" sz="1800" b="0" i="0" u="none" strike="noStrike" dirty="0">
                        <a:solidFill>
                          <a:srgbClr val="333333"/>
                        </a:solidFill>
                        <a:effectLst/>
                        <a:latin typeface="Arial" panose="020B0604020202020204" pitchFamily="34" charset="0"/>
                      </a:endParaRPr>
                    </a:p>
                  </a:txBody>
                  <a:tcPr marL="9525" marR="9525" marT="9525" marB="0" anchor="b"/>
                </a:tc>
              </a:tr>
              <a:tr h="190500">
                <a:tc>
                  <a:txBody>
                    <a:bodyPr/>
                    <a:lstStyle/>
                    <a:p>
                      <a:pPr algn="l" fontAlgn="b"/>
                      <a:r>
                        <a:rPr lang="en-US" sz="1800" u="none" strike="noStrike" dirty="0">
                          <a:effectLst/>
                        </a:rPr>
                        <a:t>Aspiring homeowners are unable to purchase a home in their community due to high housing costs.</a:t>
                      </a:r>
                      <a:endParaRPr lang="en-US" sz="1800" b="0" i="0" u="none" strike="noStrike" dirty="0">
                        <a:solidFill>
                          <a:srgbClr val="333333"/>
                        </a:solidFill>
                        <a:effectLst/>
                        <a:latin typeface="Arial" panose="020B0604020202020204" pitchFamily="34" charset="0"/>
                      </a:endParaRPr>
                    </a:p>
                  </a:txBody>
                  <a:tcPr marL="9525" marR="9525" marT="9525" marB="0" anchor="b"/>
                </a:tc>
                <a:tc>
                  <a:txBody>
                    <a:bodyPr/>
                    <a:lstStyle/>
                    <a:p>
                      <a:pPr algn="l" fontAlgn="b"/>
                      <a:r>
                        <a:rPr lang="en-US" sz="1800" u="none" strike="noStrike" dirty="0">
                          <a:effectLst/>
                        </a:rPr>
                        <a:t>28.92%</a:t>
                      </a:r>
                      <a:endParaRPr lang="en-US" sz="1800" b="0" i="0" u="none" strike="noStrike" dirty="0">
                        <a:solidFill>
                          <a:srgbClr val="333333"/>
                        </a:solidFill>
                        <a:effectLst/>
                        <a:latin typeface="Arial" panose="020B0604020202020204" pitchFamily="34" charset="0"/>
                      </a:endParaRPr>
                    </a:p>
                  </a:txBody>
                  <a:tcPr marL="9525" marR="9525" marT="9525" marB="0" anchor="b"/>
                </a:tc>
              </a:tr>
              <a:tr h="190500">
                <a:tc>
                  <a:txBody>
                    <a:bodyPr/>
                    <a:lstStyle/>
                    <a:p>
                      <a:pPr algn="l" fontAlgn="b"/>
                      <a:r>
                        <a:rPr lang="en-US" sz="1800" u="none" strike="noStrike" dirty="0">
                          <a:effectLst/>
                        </a:rPr>
                        <a:t>There are insufficient housing options suitable for people with disabilities.</a:t>
                      </a:r>
                      <a:endParaRPr lang="en-US" sz="1800" b="0" i="0" u="none" strike="noStrike" dirty="0">
                        <a:solidFill>
                          <a:srgbClr val="333333"/>
                        </a:solidFill>
                        <a:effectLst/>
                        <a:latin typeface="Arial" panose="020B0604020202020204" pitchFamily="34" charset="0"/>
                      </a:endParaRPr>
                    </a:p>
                  </a:txBody>
                  <a:tcPr marL="9525" marR="9525" marT="9525" marB="0" anchor="b"/>
                </a:tc>
                <a:tc>
                  <a:txBody>
                    <a:bodyPr/>
                    <a:lstStyle/>
                    <a:p>
                      <a:pPr algn="l" fontAlgn="b"/>
                      <a:r>
                        <a:rPr lang="en-US" sz="1800" u="none" strike="noStrike" dirty="0">
                          <a:effectLst/>
                        </a:rPr>
                        <a:t>28.01%</a:t>
                      </a:r>
                      <a:endParaRPr lang="en-US" sz="1800" b="0" i="0" u="none" strike="noStrike" dirty="0">
                        <a:solidFill>
                          <a:srgbClr val="333333"/>
                        </a:solidFill>
                        <a:effectLst/>
                        <a:latin typeface="Arial" panose="020B0604020202020204" pitchFamily="34" charset="0"/>
                      </a:endParaRPr>
                    </a:p>
                  </a:txBody>
                  <a:tcPr marL="9525" marR="9525" marT="9525" marB="0" anchor="b"/>
                </a:tc>
              </a:tr>
              <a:tr h="190500">
                <a:tc>
                  <a:txBody>
                    <a:bodyPr/>
                    <a:lstStyle/>
                    <a:p>
                      <a:pPr algn="l" fontAlgn="b"/>
                      <a:r>
                        <a:rPr lang="en-US" sz="1800" u="none" strike="noStrike" dirty="0">
                          <a:effectLst/>
                        </a:rPr>
                        <a:t>The existing housing stock is not energy efficient.</a:t>
                      </a:r>
                      <a:endParaRPr lang="en-US" sz="1800" b="0" i="0" u="none" strike="noStrike" dirty="0">
                        <a:solidFill>
                          <a:srgbClr val="333333"/>
                        </a:solidFill>
                        <a:effectLst/>
                        <a:latin typeface="Arial" panose="020B0604020202020204" pitchFamily="34" charset="0"/>
                      </a:endParaRPr>
                    </a:p>
                  </a:txBody>
                  <a:tcPr marL="9525" marR="9525" marT="9525" marB="0" anchor="b"/>
                </a:tc>
                <a:tc>
                  <a:txBody>
                    <a:bodyPr/>
                    <a:lstStyle/>
                    <a:p>
                      <a:pPr algn="l" fontAlgn="b"/>
                      <a:r>
                        <a:rPr lang="en-US" sz="1800" u="none" strike="noStrike" dirty="0">
                          <a:effectLst/>
                        </a:rPr>
                        <a:t>19.58%</a:t>
                      </a:r>
                      <a:endParaRPr lang="en-US" sz="1800" b="0" i="0" u="none" strike="noStrike" dirty="0">
                        <a:solidFill>
                          <a:srgbClr val="333333"/>
                        </a:solidFill>
                        <a:effectLst/>
                        <a:latin typeface="Arial" panose="020B0604020202020204" pitchFamily="34" charset="0"/>
                      </a:endParaRPr>
                    </a:p>
                  </a:txBody>
                  <a:tcPr marL="9525" marR="9525" marT="9525" marB="0" anchor="b"/>
                </a:tc>
              </a:tr>
              <a:tr h="190500">
                <a:tc>
                  <a:txBody>
                    <a:bodyPr/>
                    <a:lstStyle/>
                    <a:p>
                      <a:pPr algn="l" fontAlgn="b"/>
                      <a:r>
                        <a:rPr lang="en-US" sz="1800" u="none" strike="noStrike" dirty="0">
                          <a:effectLst/>
                        </a:rPr>
                        <a:t>Currently homeowners are cost-burdened and facing potential foreclosure due to high-cost loans.</a:t>
                      </a:r>
                      <a:endParaRPr lang="en-US" sz="1800" b="0" i="0" u="none" strike="noStrike" dirty="0">
                        <a:solidFill>
                          <a:srgbClr val="333333"/>
                        </a:solidFill>
                        <a:effectLst/>
                        <a:latin typeface="Arial" panose="020B0604020202020204" pitchFamily="34" charset="0"/>
                      </a:endParaRPr>
                    </a:p>
                  </a:txBody>
                  <a:tcPr marL="9525" marR="9525" marT="9525" marB="0" anchor="b"/>
                </a:tc>
                <a:tc>
                  <a:txBody>
                    <a:bodyPr/>
                    <a:lstStyle/>
                    <a:p>
                      <a:pPr algn="l" fontAlgn="b"/>
                      <a:r>
                        <a:rPr lang="en-US" sz="1800" u="none" strike="noStrike" dirty="0">
                          <a:effectLst/>
                        </a:rPr>
                        <a:t>10.24%</a:t>
                      </a:r>
                      <a:endParaRPr lang="en-US" sz="1800" b="0" i="0" u="none" strike="noStrike" dirty="0">
                        <a:solidFill>
                          <a:srgbClr val="333333"/>
                        </a:solidFill>
                        <a:effectLst/>
                        <a:latin typeface="Arial" panose="020B0604020202020204" pitchFamily="34" charset="0"/>
                      </a:endParaRPr>
                    </a:p>
                  </a:txBody>
                  <a:tcPr marL="9525" marR="9525" marT="9525" marB="0" anchor="b"/>
                </a:tc>
              </a:tr>
              <a:tr h="190500">
                <a:tc>
                  <a:txBody>
                    <a:bodyPr/>
                    <a:lstStyle/>
                    <a:p>
                      <a:pPr algn="l" fontAlgn="b"/>
                      <a:r>
                        <a:rPr lang="en-US" sz="1800" u="none" strike="noStrike" dirty="0">
                          <a:effectLst/>
                        </a:rPr>
                        <a:t>There is discrimination in the housing market on the basis of race, ethnicity, gender, disability, familial status (being pregnant or having children), or age.</a:t>
                      </a:r>
                      <a:endParaRPr lang="en-US" sz="1800" b="0" i="0" u="none" strike="noStrike" dirty="0">
                        <a:solidFill>
                          <a:srgbClr val="333333"/>
                        </a:solidFill>
                        <a:effectLst/>
                        <a:latin typeface="Arial" panose="020B0604020202020204" pitchFamily="34" charset="0"/>
                      </a:endParaRPr>
                    </a:p>
                  </a:txBody>
                  <a:tcPr marL="9525" marR="9525" marT="9525" marB="0" anchor="b"/>
                </a:tc>
                <a:tc>
                  <a:txBody>
                    <a:bodyPr/>
                    <a:lstStyle/>
                    <a:p>
                      <a:pPr algn="l" fontAlgn="b"/>
                      <a:r>
                        <a:rPr lang="en-US" sz="1800" u="none" strike="noStrike" dirty="0">
                          <a:effectLst/>
                        </a:rPr>
                        <a:t>6.33%</a:t>
                      </a:r>
                      <a:endParaRPr lang="en-US" sz="1800" b="0" i="0" u="none" strike="noStrike" dirty="0">
                        <a:solidFill>
                          <a:srgbClr val="333333"/>
                        </a:solidFill>
                        <a:effectLst/>
                        <a:latin typeface="Arial" panose="020B0604020202020204" pitchFamily="34" charset="0"/>
                      </a:endParaRPr>
                    </a:p>
                  </a:txBody>
                  <a:tcPr marL="9525" marR="9525" marT="9525" marB="0" anchor="b"/>
                </a:tc>
              </a:tr>
            </a:tbl>
          </a:graphicData>
        </a:graphic>
      </p:graphicFrame>
      <p:sp>
        <p:nvSpPr>
          <p:cNvPr id="5" name="TextBox 4"/>
          <p:cNvSpPr txBox="1"/>
          <p:nvPr/>
        </p:nvSpPr>
        <p:spPr>
          <a:xfrm>
            <a:off x="116377" y="6353911"/>
            <a:ext cx="1984198" cy="369332"/>
          </a:xfrm>
          <a:prstGeom prst="rect">
            <a:avLst/>
          </a:prstGeom>
          <a:noFill/>
        </p:spPr>
        <p:txBody>
          <a:bodyPr wrap="none" rtlCol="0">
            <a:spAutoFit/>
          </a:bodyPr>
          <a:lstStyle/>
          <a:p>
            <a:r>
              <a:rPr lang="en-US" dirty="0" smtClean="0"/>
              <a:t>Stakeholder Survey</a:t>
            </a:r>
            <a:endParaRPr lang="en-US" dirty="0"/>
          </a:p>
        </p:txBody>
      </p:sp>
    </p:spTree>
    <p:extLst>
      <p:ext uri="{BB962C8B-B14F-4D97-AF65-F5344CB8AC3E}">
        <p14:creationId xmlns:p14="http://schemas.microsoft.com/office/powerpoint/2010/main" val="33013833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p:cNvGraphicFramePr>
            <a:graphicFrameLocks/>
          </p:cNvGraphicFramePr>
          <p:nvPr>
            <p:extLst>
              <p:ext uri="{D42A27DB-BD31-4B8C-83A1-F6EECF244321}">
                <p14:modId xmlns:p14="http://schemas.microsoft.com/office/powerpoint/2010/main" val="924630197"/>
              </p:ext>
            </p:extLst>
          </p:nvPr>
        </p:nvGraphicFramePr>
        <p:xfrm>
          <a:off x="637953" y="716693"/>
          <a:ext cx="10983433" cy="5758248"/>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p:cNvSpPr txBox="1"/>
          <p:nvPr/>
        </p:nvSpPr>
        <p:spPr>
          <a:xfrm>
            <a:off x="116377" y="6353911"/>
            <a:ext cx="1984198" cy="369332"/>
          </a:xfrm>
          <a:prstGeom prst="rect">
            <a:avLst/>
          </a:prstGeom>
          <a:noFill/>
        </p:spPr>
        <p:txBody>
          <a:bodyPr wrap="none" rtlCol="0">
            <a:spAutoFit/>
          </a:bodyPr>
          <a:lstStyle/>
          <a:p>
            <a:r>
              <a:rPr lang="en-US" dirty="0" smtClean="0"/>
              <a:t>Stakeholder Survey</a:t>
            </a:r>
            <a:endParaRPr lang="en-US" dirty="0"/>
          </a:p>
        </p:txBody>
      </p:sp>
    </p:spTree>
    <p:extLst>
      <p:ext uri="{BB962C8B-B14F-4D97-AF65-F5344CB8AC3E}">
        <p14:creationId xmlns:p14="http://schemas.microsoft.com/office/powerpoint/2010/main" val="348456773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p:cNvGraphicFramePr>
            <a:graphicFrameLocks/>
          </p:cNvGraphicFramePr>
          <p:nvPr>
            <p:extLst>
              <p:ext uri="{D42A27DB-BD31-4B8C-83A1-F6EECF244321}">
                <p14:modId xmlns:p14="http://schemas.microsoft.com/office/powerpoint/2010/main" val="2511622547"/>
              </p:ext>
            </p:extLst>
          </p:nvPr>
        </p:nvGraphicFramePr>
        <p:xfrm>
          <a:off x="584791" y="489098"/>
          <a:ext cx="10769009" cy="5837561"/>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p:cNvSpPr txBox="1"/>
          <p:nvPr/>
        </p:nvSpPr>
        <p:spPr>
          <a:xfrm>
            <a:off x="116377" y="6353911"/>
            <a:ext cx="1984198" cy="369332"/>
          </a:xfrm>
          <a:prstGeom prst="rect">
            <a:avLst/>
          </a:prstGeom>
          <a:noFill/>
        </p:spPr>
        <p:txBody>
          <a:bodyPr wrap="none" rtlCol="0">
            <a:spAutoFit/>
          </a:bodyPr>
          <a:lstStyle/>
          <a:p>
            <a:r>
              <a:rPr lang="en-US" dirty="0" smtClean="0"/>
              <a:t>Stakeholder Survey</a:t>
            </a:r>
            <a:endParaRPr lang="en-US" dirty="0"/>
          </a:p>
        </p:txBody>
      </p:sp>
    </p:spTree>
    <p:extLst>
      <p:ext uri="{BB962C8B-B14F-4D97-AF65-F5344CB8AC3E}">
        <p14:creationId xmlns:p14="http://schemas.microsoft.com/office/powerpoint/2010/main" val="169454106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Non-housing community development</a:t>
            </a:r>
            <a:endParaRPr lang="en-US" dirty="0"/>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0199369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000" b="1" i="1" dirty="0" smtClean="0"/>
              <a:t>Without an increase in overall funding, how would you like to see the spending change for current CDBG programs?</a:t>
            </a:r>
            <a:endParaRPr lang="en-US" sz="3000" b="1" i="1" dirty="0"/>
          </a:p>
        </p:txBody>
      </p:sp>
      <p:sp>
        <p:nvSpPr>
          <p:cNvPr id="4" name="TextBox 3"/>
          <p:cNvSpPr txBox="1"/>
          <p:nvPr/>
        </p:nvSpPr>
        <p:spPr>
          <a:xfrm>
            <a:off x="707412" y="2102942"/>
            <a:ext cx="4567212" cy="369332"/>
          </a:xfrm>
          <a:prstGeom prst="rect">
            <a:avLst/>
          </a:prstGeom>
          <a:noFill/>
        </p:spPr>
        <p:txBody>
          <a:bodyPr wrap="none" rtlCol="0">
            <a:spAutoFit/>
          </a:bodyPr>
          <a:lstStyle/>
          <a:p>
            <a:r>
              <a:rPr lang="en-US" dirty="0" smtClean="0"/>
              <a:t>CDBG Annual Competition Grants ($27 million)</a:t>
            </a:r>
            <a:endParaRPr lang="en-US" dirty="0"/>
          </a:p>
        </p:txBody>
      </p:sp>
      <p:sp>
        <p:nvSpPr>
          <p:cNvPr id="5" name="TextBox 4"/>
          <p:cNvSpPr txBox="1"/>
          <p:nvPr/>
        </p:nvSpPr>
        <p:spPr>
          <a:xfrm>
            <a:off x="6830092" y="2064815"/>
            <a:ext cx="3530775" cy="369332"/>
          </a:xfrm>
          <a:prstGeom prst="rect">
            <a:avLst/>
          </a:prstGeom>
          <a:noFill/>
        </p:spPr>
        <p:txBody>
          <a:bodyPr wrap="none" rtlCol="0">
            <a:spAutoFit/>
          </a:bodyPr>
          <a:lstStyle/>
          <a:p>
            <a:r>
              <a:rPr lang="en-US" dirty="0" smtClean="0"/>
              <a:t>Economic Development ($8 million)</a:t>
            </a:r>
            <a:endParaRPr lang="en-US" dirty="0"/>
          </a:p>
        </p:txBody>
      </p:sp>
      <p:sp>
        <p:nvSpPr>
          <p:cNvPr id="6" name="TextBox 5"/>
          <p:cNvSpPr txBox="1"/>
          <p:nvPr/>
        </p:nvSpPr>
        <p:spPr>
          <a:xfrm>
            <a:off x="1528762" y="4219332"/>
            <a:ext cx="2962734" cy="369332"/>
          </a:xfrm>
          <a:prstGeom prst="rect">
            <a:avLst/>
          </a:prstGeom>
          <a:noFill/>
        </p:spPr>
        <p:txBody>
          <a:bodyPr wrap="none" rtlCol="0">
            <a:spAutoFit/>
          </a:bodyPr>
          <a:lstStyle/>
          <a:p>
            <a:r>
              <a:rPr lang="en-US" dirty="0" smtClean="0"/>
              <a:t>Redevelopment ($1.5 million)</a:t>
            </a:r>
            <a:endParaRPr lang="en-US" dirty="0"/>
          </a:p>
        </p:txBody>
      </p:sp>
      <p:sp>
        <p:nvSpPr>
          <p:cNvPr id="7" name="TextBox 6"/>
          <p:cNvSpPr txBox="1"/>
          <p:nvPr/>
        </p:nvSpPr>
        <p:spPr>
          <a:xfrm>
            <a:off x="6771839" y="4191219"/>
            <a:ext cx="3875933" cy="369332"/>
          </a:xfrm>
          <a:prstGeom prst="rect">
            <a:avLst/>
          </a:prstGeom>
          <a:noFill/>
        </p:spPr>
        <p:txBody>
          <a:bodyPr wrap="none" rtlCol="0">
            <a:spAutoFit/>
          </a:bodyPr>
          <a:lstStyle/>
          <a:p>
            <a:r>
              <a:rPr lang="en-US" dirty="0" smtClean="0"/>
              <a:t>Immediate Threat &amp; Danger ($500,000)</a:t>
            </a:r>
            <a:endParaRPr lang="en-US" dirty="0"/>
          </a:p>
        </p:txBody>
      </p:sp>
      <p:sp>
        <p:nvSpPr>
          <p:cNvPr id="12" name="Up Arrow 11"/>
          <p:cNvSpPr/>
          <p:nvPr/>
        </p:nvSpPr>
        <p:spPr>
          <a:xfrm>
            <a:off x="657445" y="2516150"/>
            <a:ext cx="1562987" cy="978408"/>
          </a:xfrm>
          <a:prstGeom prst="upArrow">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49.4%</a:t>
            </a:r>
            <a:endParaRPr lang="en-US" dirty="0">
              <a:solidFill>
                <a:schemeClr val="tx1"/>
              </a:solidFill>
            </a:endParaRPr>
          </a:p>
        </p:txBody>
      </p:sp>
      <p:sp>
        <p:nvSpPr>
          <p:cNvPr id="13" name="Up Arrow 12"/>
          <p:cNvSpPr/>
          <p:nvPr/>
        </p:nvSpPr>
        <p:spPr>
          <a:xfrm>
            <a:off x="494271" y="4570200"/>
            <a:ext cx="1562987" cy="978408"/>
          </a:xfrm>
          <a:prstGeom prst="upArrow">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50%</a:t>
            </a:r>
            <a:endParaRPr lang="en-US" dirty="0">
              <a:solidFill>
                <a:schemeClr val="tx1"/>
              </a:solidFill>
            </a:endParaRPr>
          </a:p>
        </p:txBody>
      </p:sp>
      <p:sp>
        <p:nvSpPr>
          <p:cNvPr id="14" name="Up Arrow 13"/>
          <p:cNvSpPr/>
          <p:nvPr/>
        </p:nvSpPr>
        <p:spPr>
          <a:xfrm>
            <a:off x="6120042" y="2394865"/>
            <a:ext cx="1562987" cy="978408"/>
          </a:xfrm>
          <a:prstGeom prst="upArrow">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52%</a:t>
            </a:r>
            <a:endParaRPr lang="en-US" dirty="0">
              <a:solidFill>
                <a:schemeClr val="tx1"/>
              </a:solidFill>
            </a:endParaRPr>
          </a:p>
        </p:txBody>
      </p:sp>
      <p:sp>
        <p:nvSpPr>
          <p:cNvPr id="15" name="Up Arrow 14"/>
          <p:cNvSpPr/>
          <p:nvPr/>
        </p:nvSpPr>
        <p:spPr>
          <a:xfrm>
            <a:off x="6385615" y="4604588"/>
            <a:ext cx="1562987" cy="978408"/>
          </a:xfrm>
          <a:prstGeom prst="upArrow">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44.5%</a:t>
            </a:r>
            <a:endParaRPr lang="en-US" dirty="0">
              <a:solidFill>
                <a:schemeClr val="tx1"/>
              </a:solidFill>
            </a:endParaRPr>
          </a:p>
        </p:txBody>
      </p:sp>
      <p:sp>
        <p:nvSpPr>
          <p:cNvPr id="17" name="Down Arrow 16"/>
          <p:cNvSpPr/>
          <p:nvPr/>
        </p:nvSpPr>
        <p:spPr>
          <a:xfrm>
            <a:off x="2345639" y="2516150"/>
            <a:ext cx="1336428" cy="978408"/>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9.7%</a:t>
            </a:r>
            <a:endParaRPr lang="en-US" dirty="0"/>
          </a:p>
        </p:txBody>
      </p:sp>
      <p:sp>
        <p:nvSpPr>
          <p:cNvPr id="18" name="Down Arrow 17"/>
          <p:cNvSpPr/>
          <p:nvPr/>
        </p:nvSpPr>
        <p:spPr>
          <a:xfrm>
            <a:off x="2222205" y="4717923"/>
            <a:ext cx="1336428" cy="978408"/>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6.2%</a:t>
            </a:r>
            <a:endParaRPr lang="en-US" dirty="0"/>
          </a:p>
        </p:txBody>
      </p:sp>
      <p:sp>
        <p:nvSpPr>
          <p:cNvPr id="19" name="Down Arrow 18"/>
          <p:cNvSpPr/>
          <p:nvPr/>
        </p:nvSpPr>
        <p:spPr>
          <a:xfrm>
            <a:off x="7729588" y="2472274"/>
            <a:ext cx="1553696" cy="978408"/>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12.7%</a:t>
            </a:r>
            <a:endParaRPr lang="en-US" dirty="0"/>
          </a:p>
        </p:txBody>
      </p:sp>
      <p:sp>
        <p:nvSpPr>
          <p:cNvPr id="20" name="Down Arrow 19"/>
          <p:cNvSpPr/>
          <p:nvPr/>
        </p:nvSpPr>
        <p:spPr>
          <a:xfrm>
            <a:off x="8041592" y="4724460"/>
            <a:ext cx="1336428" cy="978408"/>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6.9%</a:t>
            </a:r>
            <a:endParaRPr lang="en-US" dirty="0"/>
          </a:p>
        </p:txBody>
      </p:sp>
      <p:sp>
        <p:nvSpPr>
          <p:cNvPr id="22" name="Left-Right Arrow 21"/>
          <p:cNvSpPr/>
          <p:nvPr/>
        </p:nvSpPr>
        <p:spPr>
          <a:xfrm>
            <a:off x="3651623" y="4712928"/>
            <a:ext cx="1402243" cy="934532"/>
          </a:xfrm>
          <a:prstGeom prst="leftRightArrow">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37%</a:t>
            </a:r>
            <a:endParaRPr lang="en-US" dirty="0">
              <a:solidFill>
                <a:schemeClr val="tx1"/>
              </a:solidFill>
            </a:endParaRPr>
          </a:p>
        </p:txBody>
      </p:sp>
      <p:sp>
        <p:nvSpPr>
          <p:cNvPr id="23" name="Left-Right Arrow 22"/>
          <p:cNvSpPr/>
          <p:nvPr/>
        </p:nvSpPr>
        <p:spPr>
          <a:xfrm>
            <a:off x="3872381" y="2516150"/>
            <a:ext cx="1402243" cy="934532"/>
          </a:xfrm>
          <a:prstGeom prst="leftRightArrow">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34.4%</a:t>
            </a:r>
            <a:endParaRPr lang="en-US" dirty="0">
              <a:solidFill>
                <a:schemeClr val="tx1"/>
              </a:solidFill>
            </a:endParaRPr>
          </a:p>
        </p:txBody>
      </p:sp>
      <p:sp>
        <p:nvSpPr>
          <p:cNvPr id="24" name="Left-Right Arrow 23"/>
          <p:cNvSpPr/>
          <p:nvPr/>
        </p:nvSpPr>
        <p:spPr>
          <a:xfrm>
            <a:off x="9378020" y="4676980"/>
            <a:ext cx="1402243" cy="934532"/>
          </a:xfrm>
          <a:prstGeom prst="leftRightArrow">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41.8%</a:t>
            </a:r>
            <a:endParaRPr lang="en-US" dirty="0">
              <a:solidFill>
                <a:schemeClr val="tx1"/>
              </a:solidFill>
            </a:endParaRPr>
          </a:p>
        </p:txBody>
      </p:sp>
      <p:sp>
        <p:nvSpPr>
          <p:cNvPr id="25" name="Left-Right Arrow 24"/>
          <p:cNvSpPr/>
          <p:nvPr/>
        </p:nvSpPr>
        <p:spPr>
          <a:xfrm>
            <a:off x="9378020" y="2460293"/>
            <a:ext cx="1402243" cy="934532"/>
          </a:xfrm>
          <a:prstGeom prst="leftRightArrow">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30.7%</a:t>
            </a:r>
            <a:endParaRPr lang="en-US" dirty="0">
              <a:solidFill>
                <a:schemeClr val="tx1"/>
              </a:solidFill>
            </a:endParaRPr>
          </a:p>
        </p:txBody>
      </p:sp>
      <p:sp>
        <p:nvSpPr>
          <p:cNvPr id="26" name="TextBox 25"/>
          <p:cNvSpPr txBox="1"/>
          <p:nvPr/>
        </p:nvSpPr>
        <p:spPr>
          <a:xfrm>
            <a:off x="116377" y="6353911"/>
            <a:ext cx="1984198" cy="369332"/>
          </a:xfrm>
          <a:prstGeom prst="rect">
            <a:avLst/>
          </a:prstGeom>
          <a:noFill/>
        </p:spPr>
        <p:txBody>
          <a:bodyPr wrap="none" rtlCol="0">
            <a:spAutoFit/>
          </a:bodyPr>
          <a:lstStyle/>
          <a:p>
            <a:r>
              <a:rPr lang="en-US" dirty="0" smtClean="0"/>
              <a:t>Stakeholder Survey</a:t>
            </a:r>
            <a:endParaRPr lang="en-US" dirty="0"/>
          </a:p>
        </p:txBody>
      </p:sp>
    </p:spTree>
    <p:extLst>
      <p:ext uri="{BB962C8B-B14F-4D97-AF65-F5344CB8AC3E}">
        <p14:creationId xmlns:p14="http://schemas.microsoft.com/office/powerpoint/2010/main" val="363924078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p:cNvGraphicFramePr>
            <a:graphicFrameLocks/>
          </p:cNvGraphicFramePr>
          <p:nvPr>
            <p:extLst>
              <p:ext uri="{D42A27DB-BD31-4B8C-83A1-F6EECF244321}">
                <p14:modId xmlns:p14="http://schemas.microsoft.com/office/powerpoint/2010/main" val="2047032568"/>
              </p:ext>
            </p:extLst>
          </p:nvPr>
        </p:nvGraphicFramePr>
        <p:xfrm>
          <a:off x="838200" y="757882"/>
          <a:ext cx="10515600" cy="5461686"/>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p:cNvSpPr txBox="1"/>
          <p:nvPr/>
        </p:nvSpPr>
        <p:spPr>
          <a:xfrm>
            <a:off x="116377" y="6353911"/>
            <a:ext cx="1984198" cy="369332"/>
          </a:xfrm>
          <a:prstGeom prst="rect">
            <a:avLst/>
          </a:prstGeom>
          <a:noFill/>
        </p:spPr>
        <p:txBody>
          <a:bodyPr wrap="none" rtlCol="0">
            <a:spAutoFit/>
          </a:bodyPr>
          <a:lstStyle/>
          <a:p>
            <a:r>
              <a:rPr lang="en-US" dirty="0" smtClean="0"/>
              <a:t>Stakeholder Survey</a:t>
            </a:r>
            <a:endParaRPr lang="en-US" dirty="0"/>
          </a:p>
        </p:txBody>
      </p:sp>
    </p:spTree>
    <p:extLst>
      <p:ext uri="{BB962C8B-B14F-4D97-AF65-F5344CB8AC3E}">
        <p14:creationId xmlns:p14="http://schemas.microsoft.com/office/powerpoint/2010/main" val="247816385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INITIAL NEEDS ASSESSMENTS</a:t>
            </a:r>
            <a:endParaRPr lang="en-US" dirty="0"/>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30456578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p:cNvGraphicFramePr>
            <a:graphicFrameLocks/>
          </p:cNvGraphicFramePr>
          <p:nvPr>
            <p:extLst>
              <p:ext uri="{D42A27DB-BD31-4B8C-83A1-F6EECF244321}">
                <p14:modId xmlns:p14="http://schemas.microsoft.com/office/powerpoint/2010/main" val="1757614222"/>
              </p:ext>
            </p:extLst>
          </p:nvPr>
        </p:nvGraphicFramePr>
        <p:xfrm>
          <a:off x="838200" y="675503"/>
          <a:ext cx="10751288" cy="5692346"/>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p:cNvSpPr txBox="1"/>
          <p:nvPr/>
        </p:nvSpPr>
        <p:spPr>
          <a:xfrm>
            <a:off x="116377" y="6353911"/>
            <a:ext cx="1984198" cy="369332"/>
          </a:xfrm>
          <a:prstGeom prst="rect">
            <a:avLst/>
          </a:prstGeom>
          <a:noFill/>
        </p:spPr>
        <p:txBody>
          <a:bodyPr wrap="none" rtlCol="0">
            <a:spAutoFit/>
          </a:bodyPr>
          <a:lstStyle/>
          <a:p>
            <a:r>
              <a:rPr lang="en-US" dirty="0" smtClean="0"/>
              <a:t>Stakeholder Survey</a:t>
            </a:r>
            <a:endParaRPr lang="en-US" dirty="0"/>
          </a:p>
        </p:txBody>
      </p:sp>
    </p:spTree>
    <p:extLst>
      <p:ext uri="{BB962C8B-B14F-4D97-AF65-F5344CB8AC3E}">
        <p14:creationId xmlns:p14="http://schemas.microsoft.com/office/powerpoint/2010/main" val="254261392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000" b="1" i="1" dirty="0" smtClean="0"/>
              <a:t>If you could add or improve any of the following amenities or services in  your community, which would you choose? Please select up to 3. </a:t>
            </a:r>
            <a:endParaRPr lang="en-US" sz="3000" b="1" i="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085109951"/>
              </p:ext>
            </p:extLst>
          </p:nvPr>
        </p:nvGraphicFramePr>
        <p:xfrm>
          <a:off x="2023730" y="1690688"/>
          <a:ext cx="8144539" cy="4560570"/>
        </p:xfrm>
        <a:graphic>
          <a:graphicData uri="http://schemas.openxmlformats.org/drawingml/2006/table">
            <a:tbl>
              <a:tblPr>
                <a:tableStyleId>{5C22544A-7EE6-4342-B048-85BDC9FD1C3A}</a:tableStyleId>
              </a:tblPr>
              <a:tblGrid>
                <a:gridCol w="6594369"/>
                <a:gridCol w="1550170"/>
              </a:tblGrid>
              <a:tr h="190500">
                <a:tc>
                  <a:txBody>
                    <a:bodyPr/>
                    <a:lstStyle/>
                    <a:p>
                      <a:pPr algn="l" fontAlgn="b"/>
                      <a:r>
                        <a:rPr lang="en-US" sz="1600" b="1" i="0" u="none" strike="noStrike" dirty="0" smtClean="0">
                          <a:solidFill>
                            <a:schemeClr val="bg1"/>
                          </a:solidFill>
                          <a:effectLst/>
                          <a:latin typeface="+mn-lt"/>
                        </a:rPr>
                        <a:t>Community Amenities &amp; Services</a:t>
                      </a:r>
                      <a:endParaRPr lang="en-US" sz="1600" b="1" i="0" u="none" strike="noStrike" dirty="0">
                        <a:solidFill>
                          <a:schemeClr val="bg1"/>
                        </a:solidFill>
                        <a:effectLst/>
                        <a:latin typeface="+mn-lt"/>
                      </a:endParaRPr>
                    </a:p>
                  </a:txBody>
                  <a:tcPr marL="9525" marR="9525" marT="9525" marB="0" anchor="b">
                    <a:solidFill>
                      <a:schemeClr val="accent1"/>
                    </a:solidFill>
                  </a:tcPr>
                </a:tc>
                <a:tc>
                  <a:txBody>
                    <a:bodyPr/>
                    <a:lstStyle/>
                    <a:p>
                      <a:pPr algn="l" fontAlgn="b"/>
                      <a:r>
                        <a:rPr lang="en-US" sz="1600" b="1" i="0" u="none" strike="noStrike" dirty="0" smtClean="0">
                          <a:solidFill>
                            <a:schemeClr val="bg1"/>
                          </a:solidFill>
                          <a:effectLst/>
                          <a:latin typeface="+mn-lt"/>
                        </a:rPr>
                        <a:t>Response</a:t>
                      </a:r>
                      <a:endParaRPr lang="en-US" sz="1600" b="1" i="0" u="none" strike="noStrike" dirty="0">
                        <a:solidFill>
                          <a:schemeClr val="bg1"/>
                        </a:solidFill>
                        <a:effectLst/>
                        <a:latin typeface="+mn-lt"/>
                      </a:endParaRPr>
                    </a:p>
                  </a:txBody>
                  <a:tcPr marL="9525" marR="9525" marT="9525" marB="0" anchor="b">
                    <a:solidFill>
                      <a:schemeClr val="accent1"/>
                    </a:solidFill>
                  </a:tcPr>
                </a:tc>
              </a:tr>
              <a:tr h="190500">
                <a:tc>
                  <a:txBody>
                    <a:bodyPr/>
                    <a:lstStyle/>
                    <a:p>
                      <a:pPr algn="l" fontAlgn="b"/>
                      <a:r>
                        <a:rPr lang="en-US" sz="1600" u="none" strike="noStrike" dirty="0">
                          <a:effectLst/>
                        </a:rPr>
                        <a:t>Road improvements</a:t>
                      </a:r>
                      <a:endParaRPr lang="en-US" sz="1600" b="0" i="0" u="none" strike="noStrike" dirty="0">
                        <a:solidFill>
                          <a:srgbClr val="333333"/>
                        </a:solidFill>
                        <a:effectLst/>
                        <a:latin typeface="Arial" panose="020B0604020202020204" pitchFamily="34" charset="0"/>
                      </a:endParaRPr>
                    </a:p>
                  </a:txBody>
                  <a:tcPr marL="9525" marR="9525" marT="9525" marB="0" anchor="b"/>
                </a:tc>
                <a:tc>
                  <a:txBody>
                    <a:bodyPr/>
                    <a:lstStyle/>
                    <a:p>
                      <a:pPr algn="l" fontAlgn="b"/>
                      <a:r>
                        <a:rPr lang="en-US" sz="1600" u="none" strike="noStrike" dirty="0">
                          <a:effectLst/>
                        </a:rPr>
                        <a:t>57.45%</a:t>
                      </a:r>
                      <a:endParaRPr lang="en-US" sz="1600" b="0" i="0" u="none" strike="noStrike" dirty="0">
                        <a:solidFill>
                          <a:srgbClr val="333333"/>
                        </a:solidFill>
                        <a:effectLst/>
                        <a:latin typeface="Arial" panose="020B0604020202020204" pitchFamily="34" charset="0"/>
                      </a:endParaRPr>
                    </a:p>
                  </a:txBody>
                  <a:tcPr marL="9525" marR="9525" marT="9525" marB="0" anchor="b"/>
                </a:tc>
              </a:tr>
              <a:tr h="190500">
                <a:tc>
                  <a:txBody>
                    <a:bodyPr/>
                    <a:lstStyle/>
                    <a:p>
                      <a:pPr algn="l" fontAlgn="b"/>
                      <a:r>
                        <a:rPr lang="en-US" sz="1600" u="none" strike="noStrike" dirty="0">
                          <a:effectLst/>
                        </a:rPr>
                        <a:t>Local businesses</a:t>
                      </a:r>
                      <a:endParaRPr lang="en-US" sz="1600" b="0" i="0" u="none" strike="noStrike" dirty="0">
                        <a:solidFill>
                          <a:srgbClr val="333333"/>
                        </a:solidFill>
                        <a:effectLst/>
                        <a:latin typeface="Arial" panose="020B0604020202020204" pitchFamily="34" charset="0"/>
                      </a:endParaRPr>
                    </a:p>
                  </a:txBody>
                  <a:tcPr marL="9525" marR="9525" marT="9525" marB="0" anchor="b"/>
                </a:tc>
                <a:tc>
                  <a:txBody>
                    <a:bodyPr/>
                    <a:lstStyle/>
                    <a:p>
                      <a:pPr algn="l" fontAlgn="b"/>
                      <a:r>
                        <a:rPr lang="en-US" sz="1600" u="none" strike="noStrike" dirty="0">
                          <a:effectLst/>
                        </a:rPr>
                        <a:t>36.17%</a:t>
                      </a:r>
                      <a:endParaRPr lang="en-US" sz="1600" b="0" i="0" u="none" strike="noStrike" dirty="0">
                        <a:solidFill>
                          <a:srgbClr val="333333"/>
                        </a:solidFill>
                        <a:effectLst/>
                        <a:latin typeface="Arial" panose="020B0604020202020204" pitchFamily="34" charset="0"/>
                      </a:endParaRPr>
                    </a:p>
                  </a:txBody>
                  <a:tcPr marL="9525" marR="9525" marT="9525" marB="0" anchor="b"/>
                </a:tc>
              </a:tr>
              <a:tr h="190500">
                <a:tc>
                  <a:txBody>
                    <a:bodyPr/>
                    <a:lstStyle/>
                    <a:p>
                      <a:pPr algn="l" fontAlgn="b"/>
                      <a:r>
                        <a:rPr lang="en-US" sz="1600" u="none" strike="noStrike" dirty="0">
                          <a:effectLst/>
                        </a:rPr>
                        <a:t>Sidewalk improvements</a:t>
                      </a:r>
                      <a:endParaRPr lang="en-US" sz="1600" b="0" i="0" u="none" strike="noStrike" dirty="0">
                        <a:solidFill>
                          <a:srgbClr val="333333"/>
                        </a:solidFill>
                        <a:effectLst/>
                        <a:latin typeface="Arial" panose="020B0604020202020204" pitchFamily="34" charset="0"/>
                      </a:endParaRPr>
                    </a:p>
                  </a:txBody>
                  <a:tcPr marL="9525" marR="9525" marT="9525" marB="0" anchor="b"/>
                </a:tc>
                <a:tc>
                  <a:txBody>
                    <a:bodyPr/>
                    <a:lstStyle/>
                    <a:p>
                      <a:pPr algn="l" fontAlgn="b"/>
                      <a:r>
                        <a:rPr lang="en-US" sz="1600" u="none" strike="noStrike" dirty="0">
                          <a:effectLst/>
                        </a:rPr>
                        <a:t>21.28%</a:t>
                      </a:r>
                      <a:endParaRPr lang="en-US" sz="1600" b="0" i="0" u="none" strike="noStrike" dirty="0">
                        <a:solidFill>
                          <a:srgbClr val="333333"/>
                        </a:solidFill>
                        <a:effectLst/>
                        <a:latin typeface="Arial" panose="020B0604020202020204" pitchFamily="34" charset="0"/>
                      </a:endParaRPr>
                    </a:p>
                  </a:txBody>
                  <a:tcPr marL="9525" marR="9525" marT="9525" marB="0" anchor="b"/>
                </a:tc>
              </a:tr>
              <a:tr h="190500">
                <a:tc>
                  <a:txBody>
                    <a:bodyPr/>
                    <a:lstStyle/>
                    <a:p>
                      <a:pPr algn="l" fontAlgn="b"/>
                      <a:r>
                        <a:rPr lang="en-US" sz="1600" u="none" strike="noStrike" dirty="0">
                          <a:effectLst/>
                        </a:rPr>
                        <a:t>Healthcare services</a:t>
                      </a:r>
                      <a:endParaRPr lang="en-US" sz="1600" b="0" i="0" u="none" strike="noStrike" dirty="0">
                        <a:solidFill>
                          <a:srgbClr val="333333"/>
                        </a:solidFill>
                        <a:effectLst/>
                        <a:latin typeface="Arial" panose="020B0604020202020204" pitchFamily="34" charset="0"/>
                      </a:endParaRPr>
                    </a:p>
                  </a:txBody>
                  <a:tcPr marL="9525" marR="9525" marT="9525" marB="0" anchor="b"/>
                </a:tc>
                <a:tc>
                  <a:txBody>
                    <a:bodyPr/>
                    <a:lstStyle/>
                    <a:p>
                      <a:pPr algn="l" fontAlgn="b"/>
                      <a:r>
                        <a:rPr lang="en-US" sz="1600" u="none" strike="noStrike" dirty="0">
                          <a:effectLst/>
                        </a:rPr>
                        <a:t>21.28%</a:t>
                      </a:r>
                      <a:endParaRPr lang="en-US" sz="1600" b="0" i="0" u="none" strike="noStrike" dirty="0">
                        <a:solidFill>
                          <a:srgbClr val="333333"/>
                        </a:solidFill>
                        <a:effectLst/>
                        <a:latin typeface="Arial" panose="020B0604020202020204" pitchFamily="34" charset="0"/>
                      </a:endParaRPr>
                    </a:p>
                  </a:txBody>
                  <a:tcPr marL="9525" marR="9525" marT="9525" marB="0" anchor="b"/>
                </a:tc>
              </a:tr>
              <a:tr h="190500">
                <a:tc>
                  <a:txBody>
                    <a:bodyPr/>
                    <a:lstStyle/>
                    <a:p>
                      <a:pPr algn="l" fontAlgn="b"/>
                      <a:r>
                        <a:rPr lang="en-US" sz="1600" u="none" strike="noStrike" dirty="0">
                          <a:effectLst/>
                        </a:rPr>
                        <a:t>Affordable homes for purchase</a:t>
                      </a:r>
                      <a:endParaRPr lang="en-US" sz="1600" b="0" i="0" u="none" strike="noStrike" dirty="0">
                        <a:solidFill>
                          <a:srgbClr val="333333"/>
                        </a:solidFill>
                        <a:effectLst/>
                        <a:latin typeface="Arial" panose="020B0604020202020204" pitchFamily="34" charset="0"/>
                      </a:endParaRPr>
                    </a:p>
                  </a:txBody>
                  <a:tcPr marL="9525" marR="9525" marT="9525" marB="0" anchor="b"/>
                </a:tc>
                <a:tc>
                  <a:txBody>
                    <a:bodyPr/>
                    <a:lstStyle/>
                    <a:p>
                      <a:pPr algn="l" fontAlgn="b"/>
                      <a:r>
                        <a:rPr lang="en-US" sz="1600" u="none" strike="noStrike" dirty="0">
                          <a:effectLst/>
                        </a:rPr>
                        <a:t>21.28%</a:t>
                      </a:r>
                      <a:endParaRPr lang="en-US" sz="1600" b="0" i="0" u="none" strike="noStrike" dirty="0">
                        <a:solidFill>
                          <a:srgbClr val="333333"/>
                        </a:solidFill>
                        <a:effectLst/>
                        <a:latin typeface="Arial" panose="020B0604020202020204" pitchFamily="34" charset="0"/>
                      </a:endParaRPr>
                    </a:p>
                  </a:txBody>
                  <a:tcPr marL="9525" marR="9525" marT="9525" marB="0" anchor="b"/>
                </a:tc>
              </a:tr>
              <a:tr h="190500">
                <a:tc>
                  <a:txBody>
                    <a:bodyPr/>
                    <a:lstStyle/>
                    <a:p>
                      <a:pPr algn="l" fontAlgn="b"/>
                      <a:r>
                        <a:rPr lang="en-US" sz="1600" u="none" strike="noStrike" dirty="0">
                          <a:effectLst/>
                        </a:rPr>
                        <a:t>Parks/recreation opportunities</a:t>
                      </a:r>
                      <a:endParaRPr lang="en-US" sz="1600" b="0" i="0" u="none" strike="noStrike" dirty="0">
                        <a:solidFill>
                          <a:srgbClr val="333333"/>
                        </a:solidFill>
                        <a:effectLst/>
                        <a:latin typeface="Arial" panose="020B0604020202020204" pitchFamily="34" charset="0"/>
                      </a:endParaRPr>
                    </a:p>
                  </a:txBody>
                  <a:tcPr marL="9525" marR="9525" marT="9525" marB="0" anchor="b"/>
                </a:tc>
                <a:tc>
                  <a:txBody>
                    <a:bodyPr/>
                    <a:lstStyle/>
                    <a:p>
                      <a:pPr algn="l" fontAlgn="b"/>
                      <a:r>
                        <a:rPr lang="en-US" sz="1600" u="none" strike="noStrike" dirty="0">
                          <a:effectLst/>
                        </a:rPr>
                        <a:t>20.21%</a:t>
                      </a:r>
                      <a:endParaRPr lang="en-US" sz="1600" b="0" i="0" u="none" strike="noStrike" dirty="0">
                        <a:solidFill>
                          <a:srgbClr val="333333"/>
                        </a:solidFill>
                        <a:effectLst/>
                        <a:latin typeface="Arial" panose="020B0604020202020204" pitchFamily="34" charset="0"/>
                      </a:endParaRPr>
                    </a:p>
                  </a:txBody>
                  <a:tcPr marL="9525" marR="9525" marT="9525" marB="0" anchor="b"/>
                </a:tc>
              </a:tr>
              <a:tr h="190500">
                <a:tc>
                  <a:txBody>
                    <a:bodyPr/>
                    <a:lstStyle/>
                    <a:p>
                      <a:pPr algn="l" fontAlgn="b"/>
                      <a:r>
                        <a:rPr lang="en-US" sz="1600" u="none" strike="noStrike" dirty="0">
                          <a:effectLst/>
                        </a:rPr>
                        <a:t>Affordable rental units</a:t>
                      </a:r>
                      <a:endParaRPr lang="en-US" sz="1600" b="0" i="0" u="none" strike="noStrike" dirty="0">
                        <a:solidFill>
                          <a:srgbClr val="333333"/>
                        </a:solidFill>
                        <a:effectLst/>
                        <a:latin typeface="Arial" panose="020B0604020202020204" pitchFamily="34" charset="0"/>
                      </a:endParaRPr>
                    </a:p>
                  </a:txBody>
                  <a:tcPr marL="9525" marR="9525" marT="9525" marB="0" anchor="b"/>
                </a:tc>
                <a:tc>
                  <a:txBody>
                    <a:bodyPr/>
                    <a:lstStyle/>
                    <a:p>
                      <a:pPr algn="l" fontAlgn="b"/>
                      <a:r>
                        <a:rPr lang="en-US" sz="1600" u="none" strike="noStrike" dirty="0">
                          <a:effectLst/>
                        </a:rPr>
                        <a:t>20.21%</a:t>
                      </a:r>
                      <a:endParaRPr lang="en-US" sz="1600" b="0" i="0" u="none" strike="noStrike" dirty="0">
                        <a:solidFill>
                          <a:srgbClr val="333333"/>
                        </a:solidFill>
                        <a:effectLst/>
                        <a:latin typeface="Arial" panose="020B0604020202020204" pitchFamily="34" charset="0"/>
                      </a:endParaRPr>
                    </a:p>
                  </a:txBody>
                  <a:tcPr marL="9525" marR="9525" marT="9525" marB="0" anchor="b"/>
                </a:tc>
              </a:tr>
              <a:tr h="190500">
                <a:tc>
                  <a:txBody>
                    <a:bodyPr/>
                    <a:lstStyle/>
                    <a:p>
                      <a:pPr algn="l" fontAlgn="b"/>
                      <a:r>
                        <a:rPr lang="en-US" sz="1600" u="none" strike="noStrike" dirty="0">
                          <a:effectLst/>
                        </a:rPr>
                        <a:t>Public transit</a:t>
                      </a:r>
                      <a:endParaRPr lang="en-US" sz="1600" b="0" i="0" u="none" strike="noStrike" dirty="0">
                        <a:solidFill>
                          <a:srgbClr val="333333"/>
                        </a:solidFill>
                        <a:effectLst/>
                        <a:latin typeface="Arial" panose="020B0604020202020204" pitchFamily="34" charset="0"/>
                      </a:endParaRPr>
                    </a:p>
                  </a:txBody>
                  <a:tcPr marL="9525" marR="9525" marT="9525" marB="0" anchor="b"/>
                </a:tc>
                <a:tc>
                  <a:txBody>
                    <a:bodyPr/>
                    <a:lstStyle/>
                    <a:p>
                      <a:pPr algn="l" fontAlgn="b"/>
                      <a:r>
                        <a:rPr lang="en-US" sz="1600" u="none" strike="noStrike" dirty="0">
                          <a:effectLst/>
                        </a:rPr>
                        <a:t>19.15%</a:t>
                      </a:r>
                      <a:endParaRPr lang="en-US" sz="1600" b="0" i="0" u="none" strike="noStrike" dirty="0">
                        <a:solidFill>
                          <a:srgbClr val="333333"/>
                        </a:solidFill>
                        <a:effectLst/>
                        <a:latin typeface="Arial" panose="020B0604020202020204" pitchFamily="34" charset="0"/>
                      </a:endParaRPr>
                    </a:p>
                  </a:txBody>
                  <a:tcPr marL="9525" marR="9525" marT="9525" marB="0" anchor="b"/>
                </a:tc>
              </a:tr>
              <a:tr h="190500">
                <a:tc>
                  <a:txBody>
                    <a:bodyPr/>
                    <a:lstStyle/>
                    <a:p>
                      <a:pPr algn="l" fontAlgn="b"/>
                      <a:r>
                        <a:rPr lang="en-US" sz="1600" u="none" strike="noStrike">
                          <a:effectLst/>
                        </a:rPr>
                        <a:t>Programs or services for children and youth</a:t>
                      </a:r>
                      <a:endParaRPr lang="en-US" sz="1600" b="0" i="0" u="none" strike="noStrike">
                        <a:solidFill>
                          <a:srgbClr val="333333"/>
                        </a:solidFill>
                        <a:effectLst/>
                        <a:latin typeface="Arial" panose="020B0604020202020204" pitchFamily="34" charset="0"/>
                      </a:endParaRPr>
                    </a:p>
                  </a:txBody>
                  <a:tcPr marL="9525" marR="9525" marT="9525" marB="0" anchor="b"/>
                </a:tc>
                <a:tc>
                  <a:txBody>
                    <a:bodyPr/>
                    <a:lstStyle/>
                    <a:p>
                      <a:pPr algn="l" fontAlgn="b"/>
                      <a:r>
                        <a:rPr lang="en-US" sz="1600" u="none" strike="noStrike" dirty="0">
                          <a:effectLst/>
                        </a:rPr>
                        <a:t>19.15%</a:t>
                      </a:r>
                      <a:endParaRPr lang="en-US" sz="1600" b="0" i="0" u="none" strike="noStrike" dirty="0">
                        <a:solidFill>
                          <a:srgbClr val="333333"/>
                        </a:solidFill>
                        <a:effectLst/>
                        <a:latin typeface="Arial" panose="020B0604020202020204" pitchFamily="34" charset="0"/>
                      </a:endParaRPr>
                    </a:p>
                  </a:txBody>
                  <a:tcPr marL="9525" marR="9525" marT="9525" marB="0" anchor="b"/>
                </a:tc>
              </a:tr>
              <a:tr h="190500">
                <a:tc>
                  <a:txBody>
                    <a:bodyPr/>
                    <a:lstStyle/>
                    <a:p>
                      <a:pPr algn="l" fontAlgn="b"/>
                      <a:r>
                        <a:rPr lang="en-US" sz="1600" u="none" strike="noStrike">
                          <a:effectLst/>
                        </a:rPr>
                        <a:t>Social services for low income residents</a:t>
                      </a:r>
                      <a:endParaRPr lang="en-US" sz="1600" b="0" i="0" u="none" strike="noStrike">
                        <a:solidFill>
                          <a:srgbClr val="333333"/>
                        </a:solidFill>
                        <a:effectLst/>
                        <a:latin typeface="Arial" panose="020B0604020202020204" pitchFamily="34" charset="0"/>
                      </a:endParaRPr>
                    </a:p>
                  </a:txBody>
                  <a:tcPr marL="9525" marR="9525" marT="9525" marB="0" anchor="b"/>
                </a:tc>
                <a:tc>
                  <a:txBody>
                    <a:bodyPr/>
                    <a:lstStyle/>
                    <a:p>
                      <a:pPr algn="l" fontAlgn="b"/>
                      <a:r>
                        <a:rPr lang="en-US" sz="1600" u="none" strike="noStrike" dirty="0">
                          <a:effectLst/>
                        </a:rPr>
                        <a:t>18.09%</a:t>
                      </a:r>
                      <a:endParaRPr lang="en-US" sz="1600" b="0" i="0" u="none" strike="noStrike" dirty="0">
                        <a:solidFill>
                          <a:srgbClr val="333333"/>
                        </a:solidFill>
                        <a:effectLst/>
                        <a:latin typeface="Arial" panose="020B0604020202020204" pitchFamily="34" charset="0"/>
                      </a:endParaRPr>
                    </a:p>
                  </a:txBody>
                  <a:tcPr marL="9525" marR="9525" marT="9525" marB="0" anchor="b"/>
                </a:tc>
              </a:tr>
              <a:tr h="190500">
                <a:tc>
                  <a:txBody>
                    <a:bodyPr/>
                    <a:lstStyle/>
                    <a:p>
                      <a:pPr algn="l" fontAlgn="b"/>
                      <a:r>
                        <a:rPr lang="en-US" sz="1600" u="none" strike="noStrike">
                          <a:effectLst/>
                        </a:rPr>
                        <a:t>Grocery stores</a:t>
                      </a:r>
                      <a:endParaRPr lang="en-US" sz="1600" b="0" i="0" u="none" strike="noStrike">
                        <a:solidFill>
                          <a:srgbClr val="333333"/>
                        </a:solidFill>
                        <a:effectLst/>
                        <a:latin typeface="Arial" panose="020B0604020202020204" pitchFamily="34" charset="0"/>
                      </a:endParaRPr>
                    </a:p>
                  </a:txBody>
                  <a:tcPr marL="9525" marR="9525" marT="9525" marB="0" anchor="b"/>
                </a:tc>
                <a:tc>
                  <a:txBody>
                    <a:bodyPr/>
                    <a:lstStyle/>
                    <a:p>
                      <a:pPr algn="l" fontAlgn="b"/>
                      <a:r>
                        <a:rPr lang="en-US" sz="1600" u="none" strike="noStrike" dirty="0">
                          <a:effectLst/>
                        </a:rPr>
                        <a:t>18.09%</a:t>
                      </a:r>
                      <a:endParaRPr lang="en-US" sz="1600" b="0" i="0" u="none" strike="noStrike" dirty="0">
                        <a:solidFill>
                          <a:srgbClr val="333333"/>
                        </a:solidFill>
                        <a:effectLst/>
                        <a:latin typeface="Arial" panose="020B0604020202020204" pitchFamily="34" charset="0"/>
                      </a:endParaRPr>
                    </a:p>
                  </a:txBody>
                  <a:tcPr marL="9525" marR="9525" marT="9525" marB="0" anchor="b"/>
                </a:tc>
              </a:tr>
              <a:tr h="190500">
                <a:tc>
                  <a:txBody>
                    <a:bodyPr/>
                    <a:lstStyle/>
                    <a:p>
                      <a:pPr algn="l" fontAlgn="b"/>
                      <a:r>
                        <a:rPr lang="en-US" sz="1600" u="none" strike="noStrike">
                          <a:effectLst/>
                        </a:rPr>
                        <a:t>Mental health services</a:t>
                      </a:r>
                      <a:endParaRPr lang="en-US" sz="1600" b="0" i="0" u="none" strike="noStrike">
                        <a:solidFill>
                          <a:srgbClr val="333333"/>
                        </a:solidFill>
                        <a:effectLst/>
                        <a:latin typeface="Arial" panose="020B0604020202020204" pitchFamily="34" charset="0"/>
                      </a:endParaRPr>
                    </a:p>
                  </a:txBody>
                  <a:tcPr marL="9525" marR="9525" marT="9525" marB="0" anchor="b"/>
                </a:tc>
                <a:tc>
                  <a:txBody>
                    <a:bodyPr/>
                    <a:lstStyle/>
                    <a:p>
                      <a:pPr algn="l" fontAlgn="b"/>
                      <a:r>
                        <a:rPr lang="en-US" sz="1600" u="none" strike="noStrike" dirty="0">
                          <a:effectLst/>
                        </a:rPr>
                        <a:t>12.77%</a:t>
                      </a:r>
                      <a:endParaRPr lang="en-US" sz="1600" b="0" i="0" u="none" strike="noStrike" dirty="0">
                        <a:solidFill>
                          <a:srgbClr val="333333"/>
                        </a:solidFill>
                        <a:effectLst/>
                        <a:latin typeface="Arial" panose="020B0604020202020204" pitchFamily="34" charset="0"/>
                      </a:endParaRPr>
                    </a:p>
                  </a:txBody>
                  <a:tcPr marL="9525" marR="9525" marT="9525" marB="0" anchor="b"/>
                </a:tc>
              </a:tr>
              <a:tr h="190500">
                <a:tc>
                  <a:txBody>
                    <a:bodyPr/>
                    <a:lstStyle/>
                    <a:p>
                      <a:pPr algn="l" fontAlgn="b"/>
                      <a:r>
                        <a:rPr lang="en-US" sz="1600" u="none" strike="noStrike">
                          <a:effectLst/>
                        </a:rPr>
                        <a:t>Programs or services for seniors</a:t>
                      </a:r>
                      <a:endParaRPr lang="en-US" sz="1600" b="0" i="0" u="none" strike="noStrike">
                        <a:solidFill>
                          <a:srgbClr val="333333"/>
                        </a:solidFill>
                        <a:effectLst/>
                        <a:latin typeface="Arial" panose="020B0604020202020204" pitchFamily="34" charset="0"/>
                      </a:endParaRPr>
                    </a:p>
                  </a:txBody>
                  <a:tcPr marL="9525" marR="9525" marT="9525" marB="0" anchor="b"/>
                </a:tc>
                <a:tc>
                  <a:txBody>
                    <a:bodyPr/>
                    <a:lstStyle/>
                    <a:p>
                      <a:pPr algn="l" fontAlgn="b"/>
                      <a:r>
                        <a:rPr lang="en-US" sz="1600" u="none" strike="noStrike" dirty="0">
                          <a:effectLst/>
                        </a:rPr>
                        <a:t>12.77%</a:t>
                      </a:r>
                      <a:endParaRPr lang="en-US" sz="1600" b="0" i="0" u="none" strike="noStrike" dirty="0">
                        <a:solidFill>
                          <a:srgbClr val="333333"/>
                        </a:solidFill>
                        <a:effectLst/>
                        <a:latin typeface="Arial" panose="020B0604020202020204" pitchFamily="34" charset="0"/>
                      </a:endParaRPr>
                    </a:p>
                  </a:txBody>
                  <a:tcPr marL="9525" marR="9525" marT="9525" marB="0" anchor="b"/>
                </a:tc>
              </a:tr>
              <a:tr h="190500">
                <a:tc>
                  <a:txBody>
                    <a:bodyPr/>
                    <a:lstStyle/>
                    <a:p>
                      <a:pPr algn="l" fontAlgn="b"/>
                      <a:r>
                        <a:rPr lang="en-US" sz="1600" u="none" strike="noStrike">
                          <a:effectLst/>
                        </a:rPr>
                        <a:t>Services for alcohol/drug abuse and recovery</a:t>
                      </a:r>
                      <a:endParaRPr lang="en-US" sz="1600" b="0" i="0" u="none" strike="noStrike">
                        <a:solidFill>
                          <a:srgbClr val="333333"/>
                        </a:solidFill>
                        <a:effectLst/>
                        <a:latin typeface="Arial" panose="020B0604020202020204" pitchFamily="34" charset="0"/>
                      </a:endParaRPr>
                    </a:p>
                  </a:txBody>
                  <a:tcPr marL="9525" marR="9525" marT="9525" marB="0" anchor="b"/>
                </a:tc>
                <a:tc>
                  <a:txBody>
                    <a:bodyPr/>
                    <a:lstStyle/>
                    <a:p>
                      <a:pPr algn="l" fontAlgn="b"/>
                      <a:r>
                        <a:rPr lang="en-US" sz="1600" u="none" strike="noStrike" dirty="0">
                          <a:effectLst/>
                        </a:rPr>
                        <a:t>11.70%</a:t>
                      </a:r>
                      <a:endParaRPr lang="en-US" sz="1600" b="0" i="0" u="none" strike="noStrike" dirty="0">
                        <a:solidFill>
                          <a:srgbClr val="333333"/>
                        </a:solidFill>
                        <a:effectLst/>
                        <a:latin typeface="Arial" panose="020B0604020202020204" pitchFamily="34" charset="0"/>
                      </a:endParaRPr>
                    </a:p>
                  </a:txBody>
                  <a:tcPr marL="9525" marR="9525" marT="9525" marB="0" anchor="b"/>
                </a:tc>
              </a:tr>
              <a:tr h="190500">
                <a:tc>
                  <a:txBody>
                    <a:bodyPr/>
                    <a:lstStyle/>
                    <a:p>
                      <a:pPr algn="l" fontAlgn="b"/>
                      <a:r>
                        <a:rPr lang="en-US" sz="1600" u="none" strike="noStrike">
                          <a:effectLst/>
                        </a:rPr>
                        <a:t>Childcare providers</a:t>
                      </a:r>
                      <a:endParaRPr lang="en-US" sz="1600" b="0" i="0" u="none" strike="noStrike">
                        <a:solidFill>
                          <a:srgbClr val="333333"/>
                        </a:solidFill>
                        <a:effectLst/>
                        <a:latin typeface="Arial" panose="020B0604020202020204" pitchFamily="34" charset="0"/>
                      </a:endParaRPr>
                    </a:p>
                  </a:txBody>
                  <a:tcPr marL="9525" marR="9525" marT="9525" marB="0" anchor="b"/>
                </a:tc>
                <a:tc>
                  <a:txBody>
                    <a:bodyPr/>
                    <a:lstStyle/>
                    <a:p>
                      <a:pPr algn="l" fontAlgn="b"/>
                      <a:r>
                        <a:rPr lang="en-US" sz="1600" u="none" strike="noStrike" dirty="0">
                          <a:effectLst/>
                        </a:rPr>
                        <a:t>8.51%</a:t>
                      </a:r>
                      <a:endParaRPr lang="en-US" sz="1600" b="0" i="0" u="none" strike="noStrike" dirty="0">
                        <a:solidFill>
                          <a:srgbClr val="333333"/>
                        </a:solidFill>
                        <a:effectLst/>
                        <a:latin typeface="Arial" panose="020B0604020202020204" pitchFamily="34" charset="0"/>
                      </a:endParaRPr>
                    </a:p>
                  </a:txBody>
                  <a:tcPr marL="9525" marR="9525" marT="9525" marB="0" anchor="b"/>
                </a:tc>
              </a:tr>
              <a:tr h="190500">
                <a:tc>
                  <a:txBody>
                    <a:bodyPr/>
                    <a:lstStyle/>
                    <a:p>
                      <a:pPr algn="l" fontAlgn="b"/>
                      <a:r>
                        <a:rPr lang="en-US" sz="1600" u="none" strike="noStrike">
                          <a:effectLst/>
                        </a:rPr>
                        <a:t>Services for victims/survivors of domestic violence</a:t>
                      </a:r>
                      <a:endParaRPr lang="en-US" sz="1600" b="0" i="0" u="none" strike="noStrike">
                        <a:solidFill>
                          <a:srgbClr val="333333"/>
                        </a:solidFill>
                        <a:effectLst/>
                        <a:latin typeface="Arial" panose="020B0604020202020204" pitchFamily="34" charset="0"/>
                      </a:endParaRPr>
                    </a:p>
                  </a:txBody>
                  <a:tcPr marL="9525" marR="9525" marT="9525" marB="0" anchor="b"/>
                </a:tc>
                <a:tc>
                  <a:txBody>
                    <a:bodyPr/>
                    <a:lstStyle/>
                    <a:p>
                      <a:pPr algn="l" fontAlgn="b"/>
                      <a:r>
                        <a:rPr lang="en-US" sz="1600" u="none" strike="noStrike" dirty="0">
                          <a:effectLst/>
                        </a:rPr>
                        <a:t>8.51%</a:t>
                      </a:r>
                      <a:endParaRPr lang="en-US" sz="1600" b="0" i="0" u="none" strike="noStrike" dirty="0">
                        <a:solidFill>
                          <a:srgbClr val="333333"/>
                        </a:solidFill>
                        <a:effectLst/>
                        <a:latin typeface="Arial" panose="020B0604020202020204" pitchFamily="34" charset="0"/>
                      </a:endParaRPr>
                    </a:p>
                  </a:txBody>
                  <a:tcPr marL="9525" marR="9525" marT="9525" marB="0" anchor="b"/>
                </a:tc>
              </a:tr>
              <a:tr h="190500">
                <a:tc>
                  <a:txBody>
                    <a:bodyPr/>
                    <a:lstStyle/>
                    <a:p>
                      <a:pPr algn="l" fontAlgn="b"/>
                      <a:r>
                        <a:rPr lang="en-US" sz="1600" u="none" strike="noStrike" dirty="0">
                          <a:effectLst/>
                        </a:rPr>
                        <a:t>Other (please specify)</a:t>
                      </a:r>
                      <a:endParaRPr lang="en-US" sz="1600" b="0" i="0" u="none" strike="noStrike" dirty="0">
                        <a:solidFill>
                          <a:srgbClr val="333333"/>
                        </a:solidFill>
                        <a:effectLst/>
                        <a:latin typeface="Arial" panose="020B0604020202020204" pitchFamily="34" charset="0"/>
                      </a:endParaRPr>
                    </a:p>
                  </a:txBody>
                  <a:tcPr marL="9525" marR="9525" marT="9525" marB="0" anchor="b"/>
                </a:tc>
                <a:tc>
                  <a:txBody>
                    <a:bodyPr/>
                    <a:lstStyle/>
                    <a:p>
                      <a:pPr algn="l" fontAlgn="b"/>
                      <a:r>
                        <a:rPr lang="en-US" sz="1600" u="none" strike="noStrike" dirty="0">
                          <a:effectLst/>
                        </a:rPr>
                        <a:t>8.51%</a:t>
                      </a:r>
                      <a:endParaRPr lang="en-US" sz="1600" b="0" i="0" u="none" strike="noStrike" dirty="0">
                        <a:solidFill>
                          <a:srgbClr val="333333"/>
                        </a:solidFill>
                        <a:effectLst/>
                        <a:latin typeface="Arial" panose="020B0604020202020204" pitchFamily="34" charset="0"/>
                      </a:endParaRPr>
                    </a:p>
                  </a:txBody>
                  <a:tcPr marL="9525" marR="9525" marT="9525" marB="0" anchor="b"/>
                </a:tc>
              </a:tr>
            </a:tbl>
          </a:graphicData>
        </a:graphic>
      </p:graphicFrame>
      <p:sp>
        <p:nvSpPr>
          <p:cNvPr id="5" name="TextBox 4"/>
          <p:cNvSpPr txBox="1"/>
          <p:nvPr/>
        </p:nvSpPr>
        <p:spPr>
          <a:xfrm>
            <a:off x="116377" y="6353911"/>
            <a:ext cx="1680525" cy="369332"/>
          </a:xfrm>
          <a:prstGeom prst="rect">
            <a:avLst/>
          </a:prstGeom>
          <a:noFill/>
        </p:spPr>
        <p:txBody>
          <a:bodyPr wrap="none" rtlCol="0">
            <a:spAutoFit/>
          </a:bodyPr>
          <a:lstStyle/>
          <a:p>
            <a:r>
              <a:rPr lang="en-US" dirty="0" smtClean="0"/>
              <a:t>Resident Survey</a:t>
            </a:r>
            <a:endParaRPr lang="en-US" dirty="0"/>
          </a:p>
        </p:txBody>
      </p:sp>
    </p:spTree>
    <p:extLst>
      <p:ext uri="{BB962C8B-B14F-4D97-AF65-F5344CB8AC3E}">
        <p14:creationId xmlns:p14="http://schemas.microsoft.com/office/powerpoint/2010/main" val="364066095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000" b="1" i="1" dirty="0" smtClean="0"/>
              <a:t>If you don’t believe that benefits of living in your community are available to all residents, regardless of where they live, what three things would you change to improve the distribution of community benefits?</a:t>
            </a:r>
            <a:endParaRPr lang="en-US" sz="3000" b="1" i="1" dirty="0"/>
          </a:p>
        </p:txBody>
      </p:sp>
      <p:graphicFrame>
        <p:nvGraphicFramePr>
          <p:cNvPr id="4" name="Table 3"/>
          <p:cNvGraphicFramePr>
            <a:graphicFrameLocks noGrp="1"/>
          </p:cNvGraphicFramePr>
          <p:nvPr>
            <p:extLst>
              <p:ext uri="{D42A27DB-BD31-4B8C-83A1-F6EECF244321}">
                <p14:modId xmlns:p14="http://schemas.microsoft.com/office/powerpoint/2010/main" val="1892485260"/>
              </p:ext>
            </p:extLst>
          </p:nvPr>
        </p:nvGraphicFramePr>
        <p:xfrm>
          <a:off x="1561214" y="2009667"/>
          <a:ext cx="9069572" cy="4025265"/>
        </p:xfrm>
        <a:graphic>
          <a:graphicData uri="http://schemas.openxmlformats.org/drawingml/2006/table">
            <a:tbl>
              <a:tblPr>
                <a:tableStyleId>{5C22544A-7EE6-4342-B048-85BDC9FD1C3A}</a:tableStyleId>
              </a:tblPr>
              <a:tblGrid>
                <a:gridCol w="5320140"/>
                <a:gridCol w="3749432"/>
              </a:tblGrid>
              <a:tr h="190500">
                <a:tc>
                  <a:txBody>
                    <a:bodyPr/>
                    <a:lstStyle/>
                    <a:p>
                      <a:pPr algn="l" fontAlgn="b"/>
                      <a:r>
                        <a:rPr lang="en-US" sz="1600" b="1" i="0" u="none" strike="noStrike" dirty="0" smtClean="0">
                          <a:solidFill>
                            <a:schemeClr val="bg1"/>
                          </a:solidFill>
                          <a:effectLst/>
                          <a:latin typeface="+mn-lt"/>
                        </a:rPr>
                        <a:t>Community Strategies</a:t>
                      </a:r>
                      <a:endParaRPr lang="en-US" sz="1600" b="1" i="0" u="none" strike="noStrike" dirty="0">
                        <a:solidFill>
                          <a:schemeClr val="bg1"/>
                        </a:solidFill>
                        <a:effectLst/>
                        <a:latin typeface="+mn-lt"/>
                      </a:endParaRPr>
                    </a:p>
                  </a:txBody>
                  <a:tcPr marL="9525" marR="9525" marT="9525" marB="0" anchor="b">
                    <a:solidFill>
                      <a:schemeClr val="accent1"/>
                    </a:solidFill>
                  </a:tcPr>
                </a:tc>
                <a:tc>
                  <a:txBody>
                    <a:bodyPr/>
                    <a:lstStyle/>
                    <a:p>
                      <a:pPr algn="r" fontAlgn="b"/>
                      <a:r>
                        <a:rPr lang="en-US" sz="1600" b="1" i="0" u="none" strike="noStrike" dirty="0" smtClean="0">
                          <a:solidFill>
                            <a:schemeClr val="bg1"/>
                          </a:solidFill>
                          <a:effectLst/>
                          <a:latin typeface="+mn-lt"/>
                        </a:rPr>
                        <a:t>Response</a:t>
                      </a:r>
                      <a:endParaRPr lang="en-US" sz="1600" b="1" i="0" u="none" strike="noStrike" dirty="0">
                        <a:solidFill>
                          <a:schemeClr val="bg1"/>
                        </a:solidFill>
                        <a:effectLst/>
                        <a:latin typeface="+mn-lt"/>
                      </a:endParaRPr>
                    </a:p>
                  </a:txBody>
                  <a:tcPr marL="9525" marR="9525" marT="9525" marB="0" anchor="b">
                    <a:solidFill>
                      <a:schemeClr val="accent1"/>
                    </a:solidFill>
                  </a:tcPr>
                </a:tc>
              </a:tr>
              <a:tr h="190500">
                <a:tc>
                  <a:txBody>
                    <a:bodyPr/>
                    <a:lstStyle/>
                    <a:p>
                      <a:pPr algn="l" fontAlgn="b"/>
                      <a:r>
                        <a:rPr lang="en-US" sz="1600" u="none" strike="noStrike" dirty="0">
                          <a:effectLst/>
                        </a:rPr>
                        <a:t>Reduce crime in low-income communities</a:t>
                      </a:r>
                      <a:endParaRPr lang="en-US" sz="1600" b="0" i="0" u="none" strike="noStrike" dirty="0">
                        <a:solidFill>
                          <a:srgbClr val="333333"/>
                        </a:solidFill>
                        <a:effectLst/>
                        <a:latin typeface="Arial" panose="020B0604020202020204" pitchFamily="34" charset="0"/>
                      </a:endParaRPr>
                    </a:p>
                  </a:txBody>
                  <a:tcPr marL="9525" marR="9525" marT="9525" marB="0" anchor="b"/>
                </a:tc>
                <a:tc>
                  <a:txBody>
                    <a:bodyPr/>
                    <a:lstStyle/>
                    <a:p>
                      <a:pPr algn="r" fontAlgn="b"/>
                      <a:r>
                        <a:rPr lang="en-US" sz="1600" u="none" strike="noStrike" dirty="0">
                          <a:effectLst/>
                        </a:rPr>
                        <a:t>53.97%</a:t>
                      </a:r>
                      <a:endParaRPr lang="en-US" sz="1600" b="0" i="0" u="none" strike="noStrike" dirty="0">
                        <a:solidFill>
                          <a:srgbClr val="333333"/>
                        </a:solidFill>
                        <a:effectLst/>
                        <a:latin typeface="Arial" panose="020B0604020202020204" pitchFamily="34" charset="0"/>
                      </a:endParaRPr>
                    </a:p>
                  </a:txBody>
                  <a:tcPr marL="9525" marR="9525" marT="9525" marB="0" anchor="b"/>
                </a:tc>
              </a:tr>
              <a:tr h="190500">
                <a:tc>
                  <a:txBody>
                    <a:bodyPr/>
                    <a:lstStyle/>
                    <a:p>
                      <a:pPr algn="l" fontAlgn="b"/>
                      <a:r>
                        <a:rPr lang="en-US" sz="1600" u="none" strike="noStrike" dirty="0">
                          <a:effectLst/>
                        </a:rPr>
                        <a:t>Clean up environmental hazards in low-income communities</a:t>
                      </a:r>
                      <a:endParaRPr lang="en-US" sz="1600" b="0" i="0" u="none" strike="noStrike" dirty="0">
                        <a:solidFill>
                          <a:srgbClr val="333333"/>
                        </a:solidFill>
                        <a:effectLst/>
                        <a:latin typeface="Arial" panose="020B0604020202020204" pitchFamily="34" charset="0"/>
                      </a:endParaRPr>
                    </a:p>
                  </a:txBody>
                  <a:tcPr marL="9525" marR="9525" marT="9525" marB="0" anchor="b"/>
                </a:tc>
                <a:tc>
                  <a:txBody>
                    <a:bodyPr/>
                    <a:lstStyle/>
                    <a:p>
                      <a:pPr algn="r" fontAlgn="b"/>
                      <a:r>
                        <a:rPr lang="en-US" sz="1600" u="none" strike="noStrike">
                          <a:effectLst/>
                        </a:rPr>
                        <a:t>44.44%</a:t>
                      </a:r>
                      <a:endParaRPr lang="en-US" sz="1600" b="0" i="0" u="none" strike="noStrike">
                        <a:solidFill>
                          <a:srgbClr val="333333"/>
                        </a:solidFill>
                        <a:effectLst/>
                        <a:latin typeface="Arial" panose="020B0604020202020204" pitchFamily="34" charset="0"/>
                      </a:endParaRPr>
                    </a:p>
                  </a:txBody>
                  <a:tcPr marL="9525" marR="9525" marT="9525" marB="0" anchor="b"/>
                </a:tc>
              </a:tr>
              <a:tr h="190500">
                <a:tc>
                  <a:txBody>
                    <a:bodyPr/>
                    <a:lstStyle/>
                    <a:p>
                      <a:pPr algn="l" fontAlgn="b"/>
                      <a:r>
                        <a:rPr lang="en-US" sz="1600" u="none" strike="noStrike" dirty="0">
                          <a:effectLst/>
                        </a:rPr>
                        <a:t>Make high-paying jobs closer to low-income neighborhoods</a:t>
                      </a:r>
                      <a:endParaRPr lang="en-US" sz="1600" b="0" i="0" u="none" strike="noStrike" dirty="0">
                        <a:solidFill>
                          <a:srgbClr val="333333"/>
                        </a:solidFill>
                        <a:effectLst/>
                        <a:latin typeface="Arial" panose="020B0604020202020204" pitchFamily="34" charset="0"/>
                      </a:endParaRPr>
                    </a:p>
                  </a:txBody>
                  <a:tcPr marL="9525" marR="9525" marT="9525" marB="0" anchor="b"/>
                </a:tc>
                <a:tc>
                  <a:txBody>
                    <a:bodyPr/>
                    <a:lstStyle/>
                    <a:p>
                      <a:pPr algn="r" fontAlgn="b"/>
                      <a:r>
                        <a:rPr lang="en-US" sz="1600" u="none" strike="noStrike">
                          <a:effectLst/>
                        </a:rPr>
                        <a:t>33.33%</a:t>
                      </a:r>
                      <a:endParaRPr lang="en-US" sz="1600" b="0" i="0" u="none" strike="noStrike">
                        <a:solidFill>
                          <a:srgbClr val="333333"/>
                        </a:solidFill>
                        <a:effectLst/>
                        <a:latin typeface="Arial" panose="020B0604020202020204" pitchFamily="34" charset="0"/>
                      </a:endParaRPr>
                    </a:p>
                  </a:txBody>
                  <a:tcPr marL="9525" marR="9525" marT="9525" marB="0" anchor="b"/>
                </a:tc>
              </a:tr>
              <a:tr h="190500">
                <a:tc>
                  <a:txBody>
                    <a:bodyPr/>
                    <a:lstStyle/>
                    <a:p>
                      <a:pPr algn="l" fontAlgn="b"/>
                      <a:r>
                        <a:rPr lang="en-US" sz="1600" u="none" strike="noStrike" dirty="0">
                          <a:effectLst/>
                        </a:rPr>
                        <a:t>Distribute affordable housing to rent among all neighborhoods in my community</a:t>
                      </a:r>
                      <a:endParaRPr lang="en-US" sz="1600" b="0" i="0" u="none" strike="noStrike" dirty="0">
                        <a:solidFill>
                          <a:srgbClr val="333333"/>
                        </a:solidFill>
                        <a:effectLst/>
                        <a:latin typeface="Arial" panose="020B0604020202020204" pitchFamily="34" charset="0"/>
                      </a:endParaRPr>
                    </a:p>
                  </a:txBody>
                  <a:tcPr marL="9525" marR="9525" marT="9525" marB="0" anchor="b"/>
                </a:tc>
                <a:tc>
                  <a:txBody>
                    <a:bodyPr/>
                    <a:lstStyle/>
                    <a:p>
                      <a:pPr algn="r" fontAlgn="b"/>
                      <a:r>
                        <a:rPr lang="en-US" sz="1600" u="none" strike="noStrike">
                          <a:effectLst/>
                        </a:rPr>
                        <a:t>31.75%</a:t>
                      </a:r>
                      <a:endParaRPr lang="en-US" sz="1600" b="0" i="0" u="none" strike="noStrike">
                        <a:solidFill>
                          <a:srgbClr val="333333"/>
                        </a:solidFill>
                        <a:effectLst/>
                        <a:latin typeface="Arial" panose="020B0604020202020204" pitchFamily="34" charset="0"/>
                      </a:endParaRPr>
                    </a:p>
                  </a:txBody>
                  <a:tcPr marL="9525" marR="9525" marT="9525" marB="0" anchor="b"/>
                </a:tc>
              </a:tr>
              <a:tr h="190500">
                <a:tc>
                  <a:txBody>
                    <a:bodyPr/>
                    <a:lstStyle/>
                    <a:p>
                      <a:pPr algn="l" fontAlgn="b"/>
                      <a:r>
                        <a:rPr lang="en-US" sz="1600" u="none" strike="noStrike" dirty="0">
                          <a:effectLst/>
                        </a:rPr>
                        <a:t>Ensure that healthy food is available in all neighborhoods</a:t>
                      </a:r>
                      <a:endParaRPr lang="en-US" sz="1600" b="0" i="0" u="none" strike="noStrike" dirty="0">
                        <a:solidFill>
                          <a:srgbClr val="333333"/>
                        </a:solidFill>
                        <a:effectLst/>
                        <a:latin typeface="Arial" panose="020B0604020202020204" pitchFamily="34" charset="0"/>
                      </a:endParaRPr>
                    </a:p>
                  </a:txBody>
                  <a:tcPr marL="9525" marR="9525" marT="9525" marB="0" anchor="b"/>
                </a:tc>
                <a:tc>
                  <a:txBody>
                    <a:bodyPr/>
                    <a:lstStyle/>
                    <a:p>
                      <a:pPr algn="r" fontAlgn="b"/>
                      <a:r>
                        <a:rPr lang="en-US" sz="1600" u="none" strike="noStrike">
                          <a:effectLst/>
                        </a:rPr>
                        <a:t>30.16%</a:t>
                      </a:r>
                      <a:endParaRPr lang="en-US" sz="1600" b="0" i="0" u="none" strike="noStrike">
                        <a:solidFill>
                          <a:srgbClr val="333333"/>
                        </a:solidFill>
                        <a:effectLst/>
                        <a:latin typeface="Arial" panose="020B0604020202020204" pitchFamily="34" charset="0"/>
                      </a:endParaRPr>
                    </a:p>
                  </a:txBody>
                  <a:tcPr marL="9525" marR="9525" marT="9525" marB="0" anchor="b"/>
                </a:tc>
              </a:tr>
              <a:tr h="190500">
                <a:tc>
                  <a:txBody>
                    <a:bodyPr/>
                    <a:lstStyle/>
                    <a:p>
                      <a:pPr algn="l" fontAlgn="b"/>
                      <a:r>
                        <a:rPr lang="en-US" sz="1600" u="none" strike="noStrike" dirty="0">
                          <a:effectLst/>
                        </a:rPr>
                        <a:t>Expand transit access</a:t>
                      </a:r>
                      <a:endParaRPr lang="en-US" sz="1600" b="0" i="0" u="none" strike="noStrike" dirty="0">
                        <a:solidFill>
                          <a:srgbClr val="333333"/>
                        </a:solidFill>
                        <a:effectLst/>
                        <a:latin typeface="Arial" panose="020B0604020202020204" pitchFamily="34" charset="0"/>
                      </a:endParaRPr>
                    </a:p>
                  </a:txBody>
                  <a:tcPr marL="9525" marR="9525" marT="9525" marB="0" anchor="b"/>
                </a:tc>
                <a:tc>
                  <a:txBody>
                    <a:bodyPr/>
                    <a:lstStyle/>
                    <a:p>
                      <a:pPr algn="r" fontAlgn="b"/>
                      <a:r>
                        <a:rPr lang="en-US" sz="1600" u="none" strike="noStrike">
                          <a:effectLst/>
                        </a:rPr>
                        <a:t>28.57%</a:t>
                      </a:r>
                      <a:endParaRPr lang="en-US" sz="1600" b="0" i="0" u="none" strike="noStrike">
                        <a:solidFill>
                          <a:srgbClr val="333333"/>
                        </a:solidFill>
                        <a:effectLst/>
                        <a:latin typeface="Arial" panose="020B0604020202020204" pitchFamily="34" charset="0"/>
                      </a:endParaRPr>
                    </a:p>
                  </a:txBody>
                  <a:tcPr marL="9525" marR="9525" marT="9525" marB="0" anchor="b"/>
                </a:tc>
              </a:tr>
              <a:tr h="190500">
                <a:tc>
                  <a:txBody>
                    <a:bodyPr/>
                    <a:lstStyle/>
                    <a:p>
                      <a:pPr algn="l" fontAlgn="b"/>
                      <a:r>
                        <a:rPr lang="en-US" sz="1600" u="none" strike="noStrike" dirty="0">
                          <a:effectLst/>
                        </a:rPr>
                        <a:t>Make sidewalks/parks more accessible to persons with disabilities</a:t>
                      </a:r>
                      <a:endParaRPr lang="en-US" sz="1600" b="0" i="0" u="none" strike="noStrike" dirty="0">
                        <a:solidFill>
                          <a:srgbClr val="333333"/>
                        </a:solidFill>
                        <a:effectLst/>
                        <a:latin typeface="Arial" panose="020B0604020202020204" pitchFamily="34" charset="0"/>
                      </a:endParaRPr>
                    </a:p>
                  </a:txBody>
                  <a:tcPr marL="9525" marR="9525" marT="9525" marB="0" anchor="b"/>
                </a:tc>
                <a:tc>
                  <a:txBody>
                    <a:bodyPr/>
                    <a:lstStyle/>
                    <a:p>
                      <a:pPr algn="r" fontAlgn="b"/>
                      <a:r>
                        <a:rPr lang="en-US" sz="1600" u="none" strike="noStrike">
                          <a:effectLst/>
                        </a:rPr>
                        <a:t>26.98%</a:t>
                      </a:r>
                      <a:endParaRPr lang="en-US" sz="1600" b="0" i="0" u="none" strike="noStrike">
                        <a:solidFill>
                          <a:srgbClr val="333333"/>
                        </a:solidFill>
                        <a:effectLst/>
                        <a:latin typeface="Arial" panose="020B0604020202020204" pitchFamily="34" charset="0"/>
                      </a:endParaRPr>
                    </a:p>
                  </a:txBody>
                  <a:tcPr marL="9525" marR="9525" marT="9525" marB="0" anchor="b"/>
                </a:tc>
              </a:tr>
              <a:tr h="190500">
                <a:tc>
                  <a:txBody>
                    <a:bodyPr/>
                    <a:lstStyle/>
                    <a:p>
                      <a:pPr algn="l" fontAlgn="b"/>
                      <a:r>
                        <a:rPr lang="en-US" sz="1600" u="none" strike="noStrike" dirty="0">
                          <a:effectLst/>
                        </a:rPr>
                        <a:t>Allow children to attend schools outside of their neighborhoods</a:t>
                      </a:r>
                      <a:endParaRPr lang="en-US" sz="1600" b="0" i="0" u="none" strike="noStrike" dirty="0">
                        <a:solidFill>
                          <a:srgbClr val="333333"/>
                        </a:solidFill>
                        <a:effectLst/>
                        <a:latin typeface="Arial" panose="020B0604020202020204" pitchFamily="34" charset="0"/>
                      </a:endParaRPr>
                    </a:p>
                  </a:txBody>
                  <a:tcPr marL="9525" marR="9525" marT="9525" marB="0" anchor="b"/>
                </a:tc>
                <a:tc>
                  <a:txBody>
                    <a:bodyPr/>
                    <a:lstStyle/>
                    <a:p>
                      <a:pPr algn="r" fontAlgn="b"/>
                      <a:r>
                        <a:rPr lang="en-US" sz="1600" u="none" strike="noStrike">
                          <a:effectLst/>
                        </a:rPr>
                        <a:t>26.98%</a:t>
                      </a:r>
                      <a:endParaRPr lang="en-US" sz="1600" b="0" i="0" u="none" strike="noStrike">
                        <a:solidFill>
                          <a:srgbClr val="333333"/>
                        </a:solidFill>
                        <a:effectLst/>
                        <a:latin typeface="Arial" panose="020B0604020202020204" pitchFamily="34" charset="0"/>
                      </a:endParaRPr>
                    </a:p>
                  </a:txBody>
                  <a:tcPr marL="9525" marR="9525" marT="9525" marB="0" anchor="b"/>
                </a:tc>
              </a:tr>
              <a:tr h="190500">
                <a:tc>
                  <a:txBody>
                    <a:bodyPr/>
                    <a:lstStyle/>
                    <a:p>
                      <a:pPr algn="l" fontAlgn="b"/>
                      <a:r>
                        <a:rPr lang="en-US" sz="1600" u="none" strike="noStrike" dirty="0">
                          <a:effectLst/>
                        </a:rPr>
                        <a:t>Distribute affordable housing to buy among all neighborhoods in my community</a:t>
                      </a:r>
                      <a:endParaRPr lang="en-US" sz="1600" b="0" i="0" u="none" strike="noStrike" dirty="0">
                        <a:solidFill>
                          <a:srgbClr val="333333"/>
                        </a:solidFill>
                        <a:effectLst/>
                        <a:latin typeface="Arial" panose="020B0604020202020204" pitchFamily="34" charset="0"/>
                      </a:endParaRPr>
                    </a:p>
                  </a:txBody>
                  <a:tcPr marL="9525" marR="9525" marT="9525" marB="0" anchor="b"/>
                </a:tc>
                <a:tc>
                  <a:txBody>
                    <a:bodyPr/>
                    <a:lstStyle/>
                    <a:p>
                      <a:pPr algn="r" fontAlgn="b"/>
                      <a:r>
                        <a:rPr lang="en-US" sz="1600" u="none" strike="noStrike">
                          <a:effectLst/>
                        </a:rPr>
                        <a:t>20.63%</a:t>
                      </a:r>
                      <a:endParaRPr lang="en-US" sz="1600" b="0" i="0" u="none" strike="noStrike">
                        <a:solidFill>
                          <a:srgbClr val="333333"/>
                        </a:solidFill>
                        <a:effectLst/>
                        <a:latin typeface="Arial" panose="020B0604020202020204" pitchFamily="34" charset="0"/>
                      </a:endParaRPr>
                    </a:p>
                  </a:txBody>
                  <a:tcPr marL="9525" marR="9525" marT="9525" marB="0" anchor="b"/>
                </a:tc>
              </a:tr>
              <a:tr h="190500">
                <a:tc>
                  <a:txBody>
                    <a:bodyPr/>
                    <a:lstStyle/>
                    <a:p>
                      <a:pPr algn="l" fontAlgn="b"/>
                      <a:r>
                        <a:rPr lang="en-US" sz="1600" u="none" strike="noStrike" dirty="0">
                          <a:effectLst/>
                        </a:rPr>
                        <a:t>Ensure that Section 8 is available in all parts of the community</a:t>
                      </a:r>
                      <a:endParaRPr lang="en-US" sz="1600" b="0" i="0" u="none" strike="noStrike" dirty="0">
                        <a:solidFill>
                          <a:srgbClr val="333333"/>
                        </a:solidFill>
                        <a:effectLst/>
                        <a:latin typeface="Arial" panose="020B0604020202020204" pitchFamily="34" charset="0"/>
                      </a:endParaRPr>
                    </a:p>
                  </a:txBody>
                  <a:tcPr marL="9525" marR="9525" marT="9525" marB="0" anchor="b"/>
                </a:tc>
                <a:tc>
                  <a:txBody>
                    <a:bodyPr/>
                    <a:lstStyle/>
                    <a:p>
                      <a:pPr algn="r" fontAlgn="b"/>
                      <a:r>
                        <a:rPr lang="en-US" sz="1600" u="none" strike="noStrike" dirty="0">
                          <a:effectLst/>
                        </a:rPr>
                        <a:t>14.29%</a:t>
                      </a:r>
                      <a:endParaRPr lang="en-US" sz="1600" b="0" i="0" u="none" strike="noStrike" dirty="0">
                        <a:solidFill>
                          <a:srgbClr val="333333"/>
                        </a:solidFill>
                        <a:effectLst/>
                        <a:latin typeface="Arial" panose="020B0604020202020204" pitchFamily="34" charset="0"/>
                      </a:endParaRPr>
                    </a:p>
                  </a:txBody>
                  <a:tcPr marL="9525" marR="9525" marT="9525" marB="0" anchor="b"/>
                </a:tc>
              </a:tr>
              <a:tr h="190500">
                <a:tc>
                  <a:txBody>
                    <a:bodyPr/>
                    <a:lstStyle/>
                    <a:p>
                      <a:pPr algn="l" fontAlgn="b"/>
                      <a:r>
                        <a:rPr lang="en-US" sz="1600" u="none" strike="noStrike">
                          <a:effectLst/>
                        </a:rPr>
                        <a:t>Other (please specify)</a:t>
                      </a:r>
                      <a:endParaRPr lang="en-US" sz="1600" b="0" i="0" u="none" strike="noStrike">
                        <a:solidFill>
                          <a:srgbClr val="333333"/>
                        </a:solidFill>
                        <a:effectLst/>
                        <a:latin typeface="Arial" panose="020B0604020202020204" pitchFamily="34" charset="0"/>
                      </a:endParaRPr>
                    </a:p>
                  </a:txBody>
                  <a:tcPr marL="9525" marR="9525" marT="9525" marB="0" anchor="b"/>
                </a:tc>
                <a:tc>
                  <a:txBody>
                    <a:bodyPr/>
                    <a:lstStyle/>
                    <a:p>
                      <a:pPr algn="r" fontAlgn="b"/>
                      <a:r>
                        <a:rPr lang="en-US" sz="1600" u="none" strike="noStrike" dirty="0">
                          <a:effectLst/>
                        </a:rPr>
                        <a:t>11.11%</a:t>
                      </a:r>
                      <a:endParaRPr lang="en-US" sz="1600" b="0" i="0" u="none" strike="noStrike" dirty="0">
                        <a:solidFill>
                          <a:srgbClr val="333333"/>
                        </a:solidFill>
                        <a:effectLst/>
                        <a:latin typeface="Arial" panose="020B0604020202020204" pitchFamily="34" charset="0"/>
                      </a:endParaRPr>
                    </a:p>
                  </a:txBody>
                  <a:tcPr marL="9525" marR="9525" marT="9525" marB="0" anchor="b"/>
                </a:tc>
              </a:tr>
              <a:tr h="190500">
                <a:tc>
                  <a:txBody>
                    <a:bodyPr/>
                    <a:lstStyle/>
                    <a:p>
                      <a:pPr algn="l" fontAlgn="b"/>
                      <a:r>
                        <a:rPr lang="en-US" sz="1600" u="none" strike="noStrike" dirty="0">
                          <a:effectLst/>
                        </a:rPr>
                        <a:t>Distribute banks throughout my community</a:t>
                      </a:r>
                      <a:endParaRPr lang="en-US" sz="1600" b="0" i="0" u="none" strike="noStrike" dirty="0">
                        <a:solidFill>
                          <a:srgbClr val="333333"/>
                        </a:solidFill>
                        <a:effectLst/>
                        <a:latin typeface="Arial" panose="020B0604020202020204" pitchFamily="34" charset="0"/>
                      </a:endParaRPr>
                    </a:p>
                  </a:txBody>
                  <a:tcPr marL="9525" marR="9525" marT="9525" marB="0" anchor="b"/>
                </a:tc>
                <a:tc>
                  <a:txBody>
                    <a:bodyPr/>
                    <a:lstStyle/>
                    <a:p>
                      <a:pPr algn="r" fontAlgn="b"/>
                      <a:r>
                        <a:rPr lang="en-US" sz="1600" u="none" strike="noStrike" dirty="0">
                          <a:effectLst/>
                        </a:rPr>
                        <a:t>9.52%</a:t>
                      </a:r>
                      <a:endParaRPr lang="en-US" sz="1600" b="0" i="0" u="none" strike="noStrike" dirty="0">
                        <a:solidFill>
                          <a:srgbClr val="333333"/>
                        </a:solidFill>
                        <a:effectLst/>
                        <a:latin typeface="Arial" panose="020B0604020202020204" pitchFamily="34" charset="0"/>
                      </a:endParaRPr>
                    </a:p>
                  </a:txBody>
                  <a:tcPr marL="9525" marR="9525" marT="9525" marB="0" anchor="b"/>
                </a:tc>
              </a:tr>
            </a:tbl>
          </a:graphicData>
        </a:graphic>
      </p:graphicFrame>
      <p:sp>
        <p:nvSpPr>
          <p:cNvPr id="5" name="TextBox 4"/>
          <p:cNvSpPr txBox="1"/>
          <p:nvPr/>
        </p:nvSpPr>
        <p:spPr>
          <a:xfrm>
            <a:off x="116377" y="6353911"/>
            <a:ext cx="1680525" cy="369332"/>
          </a:xfrm>
          <a:prstGeom prst="rect">
            <a:avLst/>
          </a:prstGeom>
          <a:noFill/>
        </p:spPr>
        <p:txBody>
          <a:bodyPr wrap="none" rtlCol="0">
            <a:spAutoFit/>
          </a:bodyPr>
          <a:lstStyle/>
          <a:p>
            <a:r>
              <a:rPr lang="en-US" dirty="0" smtClean="0"/>
              <a:t>Resident Survey</a:t>
            </a:r>
            <a:endParaRPr lang="en-US" dirty="0"/>
          </a:p>
        </p:txBody>
      </p:sp>
    </p:spTree>
    <p:extLst>
      <p:ext uri="{BB962C8B-B14F-4D97-AF65-F5344CB8AC3E}">
        <p14:creationId xmlns:p14="http://schemas.microsoft.com/office/powerpoint/2010/main" val="195051356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CDBG - Rating and Selection Criteria</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Demographic Need</a:t>
            </a:r>
          </a:p>
          <a:p>
            <a:pPr lvl="1"/>
            <a:r>
              <a:rPr lang="en-US" dirty="0" smtClean="0"/>
              <a:t>Absolute Number in Poverty – 40 (Max Points)</a:t>
            </a:r>
          </a:p>
          <a:p>
            <a:pPr lvl="1"/>
            <a:r>
              <a:rPr lang="en-US" dirty="0" smtClean="0"/>
              <a:t>Percent of Poverty Persons – 40 (Max Points)</a:t>
            </a:r>
          </a:p>
          <a:p>
            <a:pPr lvl="1"/>
            <a:r>
              <a:rPr lang="en-US" dirty="0" smtClean="0"/>
              <a:t>Per Capita Income – 40 (Max Points)</a:t>
            </a:r>
          </a:p>
          <a:p>
            <a:r>
              <a:rPr lang="en-US" dirty="0" smtClean="0"/>
              <a:t>Feasibility – 110 (Max Points)</a:t>
            </a:r>
          </a:p>
          <a:p>
            <a:r>
              <a:rPr lang="en-US" dirty="0" smtClean="0"/>
              <a:t>Strategy – 110 (Max Points)</a:t>
            </a:r>
          </a:p>
          <a:p>
            <a:r>
              <a:rPr lang="en-US" dirty="0" smtClean="0"/>
              <a:t>Impact – 110 (Max Points)</a:t>
            </a:r>
          </a:p>
          <a:p>
            <a:r>
              <a:rPr lang="en-US" dirty="0" smtClean="0"/>
              <a:t>Leverage of Additional Resources – 25 (Max Points)</a:t>
            </a:r>
          </a:p>
          <a:p>
            <a:r>
              <a:rPr lang="en-US" dirty="0" smtClean="0"/>
              <a:t>Bonus Points for Revitalization Area activities – 20 (Max Points)</a:t>
            </a:r>
          </a:p>
          <a:p>
            <a:r>
              <a:rPr lang="en-US" dirty="0" smtClean="0"/>
              <a:t>Bonus Points for Readiness to Proceed – 5 (Max Points)</a:t>
            </a:r>
          </a:p>
          <a:p>
            <a:r>
              <a:rPr lang="en-US" dirty="0" smtClean="0"/>
              <a:t>Bonus Points for Return of Revolving Loan funds (NEW) – 5 (Max Points)</a:t>
            </a:r>
            <a:endParaRPr lang="en-US" dirty="0"/>
          </a:p>
        </p:txBody>
      </p:sp>
    </p:spTree>
    <p:extLst>
      <p:ext uri="{BB962C8B-B14F-4D97-AF65-F5344CB8AC3E}">
        <p14:creationId xmlns:p14="http://schemas.microsoft.com/office/powerpoint/2010/main" val="292853864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i="1" dirty="0" smtClean="0"/>
              <a:t>What, if any, changes would you recommend regarding the scoring criteria? </a:t>
            </a:r>
            <a:endParaRPr lang="en-US" sz="4000" b="1" i="1" dirty="0"/>
          </a:p>
        </p:txBody>
      </p:sp>
      <p:sp>
        <p:nvSpPr>
          <p:cNvPr id="3" name="Content Placeholder 2"/>
          <p:cNvSpPr>
            <a:spLocks noGrp="1"/>
          </p:cNvSpPr>
          <p:nvPr>
            <p:ph idx="1"/>
          </p:nvPr>
        </p:nvSpPr>
        <p:spPr/>
        <p:txBody>
          <a:bodyPr/>
          <a:lstStyle/>
          <a:p>
            <a:r>
              <a:rPr lang="en-US" dirty="0" smtClean="0"/>
              <a:t>Respondents liked points for readiness to proceed</a:t>
            </a:r>
          </a:p>
          <a:p>
            <a:r>
              <a:rPr lang="en-US" dirty="0" smtClean="0"/>
              <a:t>Many comments focused on how to calculate area need</a:t>
            </a:r>
          </a:p>
          <a:p>
            <a:pPr lvl="1"/>
            <a:r>
              <a:rPr lang="en-US" dirty="0" smtClean="0"/>
              <a:t>ACS Block Group too wide to reflect target neighborhood</a:t>
            </a:r>
          </a:p>
          <a:p>
            <a:pPr lvl="1"/>
            <a:r>
              <a:rPr lang="en-US" dirty="0" smtClean="0"/>
              <a:t>Requested </a:t>
            </a:r>
            <a:r>
              <a:rPr lang="en-US" dirty="0"/>
              <a:t>p</a:t>
            </a:r>
            <a:r>
              <a:rPr lang="en-US" dirty="0" smtClean="0"/>
              <a:t>oints for serving seniors, homeless, those w/ disabilities</a:t>
            </a:r>
            <a:endParaRPr lang="en-US" dirty="0"/>
          </a:p>
          <a:p>
            <a:r>
              <a:rPr lang="en-US" dirty="0" smtClean="0"/>
              <a:t>Small communities felt at a disadvantage within the scoring system</a:t>
            </a:r>
          </a:p>
          <a:p>
            <a:r>
              <a:rPr lang="en-US" dirty="0" smtClean="0"/>
              <a:t>Area Revitalization </a:t>
            </a:r>
          </a:p>
          <a:p>
            <a:pPr lvl="1"/>
            <a:r>
              <a:rPr lang="en-US" dirty="0" smtClean="0"/>
              <a:t>“Future economic impact” carries more weight in rural areas than RAS</a:t>
            </a:r>
          </a:p>
          <a:p>
            <a:pPr lvl="1"/>
            <a:r>
              <a:rPr lang="en-US" dirty="0" smtClean="0"/>
              <a:t>Some report that RAS designations are expensive/difficult to get</a:t>
            </a:r>
            <a:endParaRPr lang="en-US" dirty="0"/>
          </a:p>
        </p:txBody>
      </p:sp>
      <p:sp>
        <p:nvSpPr>
          <p:cNvPr id="4" name="TextBox 3"/>
          <p:cNvSpPr txBox="1"/>
          <p:nvPr/>
        </p:nvSpPr>
        <p:spPr>
          <a:xfrm>
            <a:off x="116377" y="6353911"/>
            <a:ext cx="1984198" cy="369332"/>
          </a:xfrm>
          <a:prstGeom prst="rect">
            <a:avLst/>
          </a:prstGeom>
          <a:noFill/>
        </p:spPr>
        <p:txBody>
          <a:bodyPr wrap="none" rtlCol="0">
            <a:spAutoFit/>
          </a:bodyPr>
          <a:lstStyle/>
          <a:p>
            <a:r>
              <a:rPr lang="en-US" dirty="0" smtClean="0"/>
              <a:t>Stakeholder Survey</a:t>
            </a:r>
            <a:endParaRPr lang="en-US" dirty="0"/>
          </a:p>
        </p:txBody>
      </p:sp>
    </p:spTree>
    <p:extLst>
      <p:ext uri="{BB962C8B-B14F-4D97-AF65-F5344CB8AC3E}">
        <p14:creationId xmlns:p14="http://schemas.microsoft.com/office/powerpoint/2010/main" val="282152469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500" b="1" i="1" dirty="0" smtClean="0"/>
              <a:t>The time in which it takes recipients to expend the funds is not as rapid as would be desired. HUD evaluates the expenditure rate of CDBG funds across the country for agencies like ours. What changes to the CDBG process might you suggest to increase the rate at which funds are expended?</a:t>
            </a:r>
            <a:endParaRPr lang="en-US" sz="2500" b="1" i="1" dirty="0"/>
          </a:p>
        </p:txBody>
      </p:sp>
      <p:sp>
        <p:nvSpPr>
          <p:cNvPr id="3" name="Content Placeholder 2"/>
          <p:cNvSpPr>
            <a:spLocks noGrp="1"/>
          </p:cNvSpPr>
          <p:nvPr>
            <p:ph idx="1"/>
          </p:nvPr>
        </p:nvSpPr>
        <p:spPr/>
        <p:txBody>
          <a:bodyPr/>
          <a:lstStyle/>
          <a:p>
            <a:r>
              <a:rPr lang="en-US" dirty="0" smtClean="0"/>
              <a:t>Respondents said DCA’s reduce time to award funds, provide money more quickly after grant approval, provide timely contracts, </a:t>
            </a:r>
          </a:p>
          <a:p>
            <a:r>
              <a:rPr lang="en-US" dirty="0" smtClean="0"/>
              <a:t>One respondent suggested DCA move to an electronic grants management system where grantees could upload support and request draw downs. </a:t>
            </a:r>
          </a:p>
          <a:p>
            <a:r>
              <a:rPr lang="en-US" dirty="0" smtClean="0"/>
              <a:t>Some comments asked DCA to “pre-approve contractors at application time, pre-screen employees for Davis Bacon,” </a:t>
            </a:r>
          </a:p>
          <a:p>
            <a:r>
              <a:rPr lang="en-US" dirty="0" smtClean="0"/>
              <a:t>Some respondents suggested that the calendar used causes issues</a:t>
            </a:r>
          </a:p>
          <a:p>
            <a:pPr lvl="1"/>
            <a:r>
              <a:rPr lang="en-US" dirty="0" smtClean="0"/>
              <a:t>“Our fiscal year is July…we’re not getting a full year to use the funds”</a:t>
            </a:r>
          </a:p>
          <a:p>
            <a:pPr lvl="1"/>
            <a:endParaRPr lang="en-US" dirty="0"/>
          </a:p>
        </p:txBody>
      </p:sp>
      <p:sp>
        <p:nvSpPr>
          <p:cNvPr id="4" name="TextBox 3"/>
          <p:cNvSpPr txBox="1"/>
          <p:nvPr/>
        </p:nvSpPr>
        <p:spPr>
          <a:xfrm>
            <a:off x="116377" y="6353911"/>
            <a:ext cx="1984198" cy="369332"/>
          </a:xfrm>
          <a:prstGeom prst="rect">
            <a:avLst/>
          </a:prstGeom>
          <a:noFill/>
        </p:spPr>
        <p:txBody>
          <a:bodyPr wrap="none" rtlCol="0">
            <a:spAutoFit/>
          </a:bodyPr>
          <a:lstStyle/>
          <a:p>
            <a:r>
              <a:rPr lang="en-US" dirty="0" smtClean="0"/>
              <a:t>Stakeholder Survey</a:t>
            </a:r>
            <a:endParaRPr lang="en-US" dirty="0"/>
          </a:p>
        </p:txBody>
      </p:sp>
    </p:spTree>
    <p:extLst>
      <p:ext uri="{BB962C8B-B14F-4D97-AF65-F5344CB8AC3E}">
        <p14:creationId xmlns:p14="http://schemas.microsoft.com/office/powerpoint/2010/main" val="223430919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000" b="1" i="1" dirty="0" smtClean="0"/>
              <a:t>At the end of the day, DCA seeks to impact the day-to-day lives of Georgians. Are there ways that you believe Georgia’s CDBG funds could be more impactful to these residents we seek to serve?</a:t>
            </a:r>
            <a:endParaRPr lang="en-US" sz="3000" b="1" i="1" dirty="0"/>
          </a:p>
        </p:txBody>
      </p:sp>
      <p:sp>
        <p:nvSpPr>
          <p:cNvPr id="3" name="Content Placeholder 2"/>
          <p:cNvSpPr>
            <a:spLocks noGrp="1"/>
          </p:cNvSpPr>
          <p:nvPr>
            <p:ph idx="1"/>
          </p:nvPr>
        </p:nvSpPr>
        <p:spPr/>
        <p:txBody>
          <a:bodyPr/>
          <a:lstStyle/>
          <a:p>
            <a:r>
              <a:rPr lang="en-US" dirty="0" smtClean="0"/>
              <a:t>Respondents requested more funding for housing, especially for the homeless and those with disabilities</a:t>
            </a:r>
          </a:p>
          <a:p>
            <a:r>
              <a:rPr lang="en-US" dirty="0" smtClean="0"/>
              <a:t>Respondents urged projects to target needs of low-income residents</a:t>
            </a:r>
          </a:p>
          <a:p>
            <a:r>
              <a:rPr lang="en-US" dirty="0" smtClean="0"/>
              <a:t>Support for research/evaluation of project impact</a:t>
            </a:r>
          </a:p>
        </p:txBody>
      </p:sp>
      <p:sp>
        <p:nvSpPr>
          <p:cNvPr id="4" name="TextBox 3"/>
          <p:cNvSpPr txBox="1"/>
          <p:nvPr/>
        </p:nvSpPr>
        <p:spPr>
          <a:xfrm>
            <a:off x="116377" y="6353911"/>
            <a:ext cx="1984198" cy="369332"/>
          </a:xfrm>
          <a:prstGeom prst="rect">
            <a:avLst/>
          </a:prstGeom>
          <a:noFill/>
        </p:spPr>
        <p:txBody>
          <a:bodyPr wrap="none" rtlCol="0">
            <a:spAutoFit/>
          </a:bodyPr>
          <a:lstStyle/>
          <a:p>
            <a:r>
              <a:rPr lang="en-US" dirty="0" smtClean="0"/>
              <a:t>Stakeholder Survey</a:t>
            </a:r>
            <a:endParaRPr lang="en-US" dirty="0"/>
          </a:p>
        </p:txBody>
      </p:sp>
    </p:spTree>
    <p:extLst>
      <p:ext uri="{BB962C8B-B14F-4D97-AF65-F5344CB8AC3E}">
        <p14:creationId xmlns:p14="http://schemas.microsoft.com/office/powerpoint/2010/main" val="324359742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Fair housing</a:t>
            </a:r>
            <a:endParaRPr lang="en-US" dirty="0"/>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50214794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984535061"/>
              </p:ext>
            </p:extLst>
          </p:nvPr>
        </p:nvGraphicFramePr>
        <p:xfrm>
          <a:off x="838200" y="531628"/>
          <a:ext cx="10515600" cy="5645335"/>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p:cNvSpPr txBox="1"/>
          <p:nvPr/>
        </p:nvSpPr>
        <p:spPr>
          <a:xfrm>
            <a:off x="116377" y="6353911"/>
            <a:ext cx="1984198" cy="369332"/>
          </a:xfrm>
          <a:prstGeom prst="rect">
            <a:avLst/>
          </a:prstGeom>
          <a:noFill/>
        </p:spPr>
        <p:txBody>
          <a:bodyPr wrap="none" rtlCol="0">
            <a:spAutoFit/>
          </a:bodyPr>
          <a:lstStyle/>
          <a:p>
            <a:r>
              <a:rPr lang="en-US" dirty="0" smtClean="0"/>
              <a:t>Stakeholder Survey</a:t>
            </a:r>
            <a:endParaRPr lang="en-US" dirty="0"/>
          </a:p>
        </p:txBody>
      </p:sp>
    </p:spTree>
    <p:extLst>
      <p:ext uri="{BB962C8B-B14F-4D97-AF65-F5344CB8AC3E}">
        <p14:creationId xmlns:p14="http://schemas.microsoft.com/office/powerpoint/2010/main" val="360430869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661067479"/>
              </p:ext>
            </p:extLst>
          </p:nvPr>
        </p:nvGraphicFramePr>
        <p:xfrm>
          <a:off x="838200" y="531628"/>
          <a:ext cx="10515600" cy="5645335"/>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p:cNvSpPr txBox="1"/>
          <p:nvPr/>
        </p:nvSpPr>
        <p:spPr>
          <a:xfrm>
            <a:off x="116377" y="6353911"/>
            <a:ext cx="1984198" cy="369332"/>
          </a:xfrm>
          <a:prstGeom prst="rect">
            <a:avLst/>
          </a:prstGeom>
          <a:noFill/>
        </p:spPr>
        <p:txBody>
          <a:bodyPr wrap="none" rtlCol="0">
            <a:spAutoFit/>
          </a:bodyPr>
          <a:lstStyle/>
          <a:p>
            <a:r>
              <a:rPr lang="en-US" dirty="0" smtClean="0"/>
              <a:t>Stakeholder Survey</a:t>
            </a:r>
            <a:endParaRPr lang="en-US" dirty="0"/>
          </a:p>
        </p:txBody>
      </p:sp>
    </p:spTree>
    <p:extLst>
      <p:ext uri="{BB962C8B-B14F-4D97-AF65-F5344CB8AC3E}">
        <p14:creationId xmlns:p14="http://schemas.microsoft.com/office/powerpoint/2010/main" val="210277151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Share of GA households with only one of the listed housing needs below</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572748311"/>
              </p:ext>
            </p:extLst>
          </p:nvPr>
        </p:nvGraphicFramePr>
        <p:xfrm>
          <a:off x="1013254" y="1690688"/>
          <a:ext cx="10340545" cy="3180089"/>
        </p:xfrm>
        <a:graphic>
          <a:graphicData uri="http://schemas.openxmlformats.org/drawingml/2006/table">
            <a:tbl>
              <a:tblPr firstRow="1" bandRow="1">
                <a:tableStyleId>{5C22544A-7EE6-4342-B048-85BDC9FD1C3A}</a:tableStyleId>
              </a:tblPr>
              <a:tblGrid>
                <a:gridCol w="2971892"/>
                <a:gridCol w="1364776"/>
                <a:gridCol w="1583141"/>
                <a:gridCol w="1487606"/>
                <a:gridCol w="1665027"/>
                <a:gridCol w="1268103"/>
              </a:tblGrid>
              <a:tr h="883929">
                <a:tc>
                  <a:txBody>
                    <a:bodyPr/>
                    <a:lstStyle/>
                    <a:p>
                      <a:endParaRPr lang="en-US" dirty="0"/>
                    </a:p>
                  </a:txBody>
                  <a:tcPr/>
                </a:tc>
                <a:tc>
                  <a:txBody>
                    <a:bodyPr/>
                    <a:lstStyle/>
                    <a:p>
                      <a:r>
                        <a:rPr lang="en-US" dirty="0" smtClean="0"/>
                        <a:t>0-30% AMI</a:t>
                      </a:r>
                      <a:endParaRPr lang="en-US" dirty="0"/>
                    </a:p>
                  </a:txBody>
                  <a:tcPr/>
                </a:tc>
                <a:tc>
                  <a:txBody>
                    <a:bodyPr/>
                    <a:lstStyle/>
                    <a:p>
                      <a:r>
                        <a:rPr lang="en-US" dirty="0" smtClean="0"/>
                        <a:t>30-50% AMI</a:t>
                      </a:r>
                      <a:endParaRPr lang="en-US" dirty="0"/>
                    </a:p>
                  </a:txBody>
                  <a:tcPr/>
                </a:tc>
                <a:tc>
                  <a:txBody>
                    <a:bodyPr/>
                    <a:lstStyle/>
                    <a:p>
                      <a:r>
                        <a:rPr lang="en-US" dirty="0" smtClean="0"/>
                        <a:t>50-80% AMI</a:t>
                      </a:r>
                      <a:endParaRPr lang="en-US" dirty="0"/>
                    </a:p>
                  </a:txBody>
                  <a:tcPr/>
                </a:tc>
                <a:tc>
                  <a:txBody>
                    <a:bodyPr/>
                    <a:lstStyle/>
                    <a:p>
                      <a:r>
                        <a:rPr lang="en-US" dirty="0" smtClean="0"/>
                        <a:t>80-100% AMI</a:t>
                      </a:r>
                      <a:endParaRPr lang="en-US" dirty="0"/>
                    </a:p>
                  </a:txBody>
                  <a:tcPr/>
                </a:tc>
                <a:tc>
                  <a:txBody>
                    <a:bodyPr/>
                    <a:lstStyle/>
                    <a:p>
                      <a:r>
                        <a:rPr lang="en-US" dirty="0" smtClean="0"/>
                        <a:t>100%+ AMI</a:t>
                      </a:r>
                      <a:endParaRPr lang="en-US" dirty="0"/>
                    </a:p>
                  </a:txBody>
                  <a:tcPr/>
                </a:tc>
              </a:tr>
              <a:tr h="370840">
                <a:tc>
                  <a:txBody>
                    <a:bodyPr/>
                    <a:lstStyle/>
                    <a:p>
                      <a:r>
                        <a:rPr lang="en-US" dirty="0" smtClean="0"/>
                        <a:t>Substandard housing – lacking complete plumbing</a:t>
                      </a:r>
                      <a:r>
                        <a:rPr lang="en-US" baseline="0" dirty="0" smtClean="0"/>
                        <a:t> or kitchen facilities</a:t>
                      </a:r>
                      <a:endParaRPr lang="en-US" dirty="0"/>
                    </a:p>
                  </a:txBody>
                  <a:tcPr/>
                </a:tc>
                <a:tc>
                  <a:txBody>
                    <a:bodyPr/>
                    <a:lstStyle/>
                    <a:p>
                      <a:r>
                        <a:rPr lang="en-US" dirty="0" smtClean="0"/>
                        <a:t>1.40%</a:t>
                      </a:r>
                      <a:endParaRPr lang="en-US" dirty="0"/>
                    </a:p>
                  </a:txBody>
                  <a:tcPr/>
                </a:tc>
                <a:tc>
                  <a:txBody>
                    <a:bodyPr/>
                    <a:lstStyle/>
                    <a:p>
                      <a:r>
                        <a:rPr lang="en-US" dirty="0" smtClean="0"/>
                        <a:t>0.98%</a:t>
                      </a:r>
                      <a:endParaRPr lang="en-US" dirty="0"/>
                    </a:p>
                  </a:txBody>
                  <a:tcPr/>
                </a:tc>
                <a:tc>
                  <a:txBody>
                    <a:bodyPr/>
                    <a:lstStyle/>
                    <a:p>
                      <a:r>
                        <a:rPr lang="en-US" dirty="0" smtClean="0"/>
                        <a:t>0.63%</a:t>
                      </a:r>
                      <a:endParaRPr lang="en-US" dirty="0"/>
                    </a:p>
                  </a:txBody>
                  <a:tcPr/>
                </a:tc>
                <a:tc>
                  <a:txBody>
                    <a:bodyPr/>
                    <a:lstStyle/>
                    <a:p>
                      <a:r>
                        <a:rPr lang="en-US" dirty="0" smtClean="0"/>
                        <a:t>0.53%</a:t>
                      </a:r>
                      <a:endParaRPr lang="en-US" dirty="0"/>
                    </a:p>
                  </a:txBody>
                  <a:tcPr/>
                </a:tc>
                <a:tc>
                  <a:txBody>
                    <a:bodyPr/>
                    <a:lstStyle/>
                    <a:p>
                      <a:r>
                        <a:rPr lang="en-US" dirty="0" smtClean="0"/>
                        <a:t>0.20%</a:t>
                      </a:r>
                      <a:endParaRPr lang="en-US" dirty="0"/>
                    </a:p>
                  </a:txBody>
                  <a:tcPr/>
                </a:tc>
              </a:tr>
              <a:tr h="370840">
                <a:tc>
                  <a:txBody>
                    <a:bodyPr/>
                    <a:lstStyle/>
                    <a:p>
                      <a:r>
                        <a:rPr lang="en-US" dirty="0" smtClean="0"/>
                        <a:t>Severely overcrowded (with &gt; 1.51 people/room)</a:t>
                      </a:r>
                      <a:endParaRPr lang="en-US" dirty="0"/>
                    </a:p>
                  </a:txBody>
                  <a:tcPr/>
                </a:tc>
                <a:tc>
                  <a:txBody>
                    <a:bodyPr/>
                    <a:lstStyle/>
                    <a:p>
                      <a:r>
                        <a:rPr lang="en-US" dirty="0" smtClean="0"/>
                        <a:t>0.97%</a:t>
                      </a:r>
                      <a:endParaRPr lang="en-US" dirty="0"/>
                    </a:p>
                  </a:txBody>
                  <a:tcPr/>
                </a:tc>
                <a:tc>
                  <a:txBody>
                    <a:bodyPr/>
                    <a:lstStyle/>
                    <a:p>
                      <a:r>
                        <a:rPr lang="en-US" dirty="0" smtClean="0"/>
                        <a:t>0.93%</a:t>
                      </a:r>
                      <a:endParaRPr lang="en-US" dirty="0"/>
                    </a:p>
                  </a:txBody>
                  <a:tcPr/>
                </a:tc>
                <a:tc>
                  <a:txBody>
                    <a:bodyPr/>
                    <a:lstStyle/>
                    <a:p>
                      <a:r>
                        <a:rPr lang="en-US" dirty="0" smtClean="0"/>
                        <a:t>0.51%</a:t>
                      </a:r>
                      <a:endParaRPr lang="en-US" dirty="0"/>
                    </a:p>
                  </a:txBody>
                  <a:tcPr/>
                </a:tc>
                <a:tc>
                  <a:txBody>
                    <a:bodyPr/>
                    <a:lstStyle/>
                    <a:p>
                      <a:r>
                        <a:rPr lang="en-US" dirty="0" smtClean="0"/>
                        <a:t>0.39%</a:t>
                      </a:r>
                      <a:endParaRPr lang="en-US" dirty="0"/>
                    </a:p>
                  </a:txBody>
                  <a:tcPr/>
                </a:tc>
                <a:tc>
                  <a:txBody>
                    <a:bodyPr/>
                    <a:lstStyle/>
                    <a:p>
                      <a:r>
                        <a:rPr lang="en-US" dirty="0" smtClean="0"/>
                        <a:t>0.13%</a:t>
                      </a:r>
                      <a:endParaRPr lang="en-US" dirty="0"/>
                    </a:p>
                  </a:txBody>
                  <a:tcPr/>
                </a:tc>
              </a:tr>
              <a:tr h="370840">
                <a:tc>
                  <a:txBody>
                    <a:bodyPr/>
                    <a:lstStyle/>
                    <a:p>
                      <a:r>
                        <a:rPr lang="en-US" dirty="0" smtClean="0"/>
                        <a:t>Housing cost burden &gt;</a:t>
                      </a:r>
                      <a:r>
                        <a:rPr lang="en-US" baseline="0" dirty="0" smtClean="0"/>
                        <a:t> </a:t>
                      </a:r>
                      <a:r>
                        <a:rPr lang="en-US" dirty="0" smtClean="0"/>
                        <a:t>30%</a:t>
                      </a:r>
                      <a:endParaRPr lang="en-US" dirty="0"/>
                    </a:p>
                  </a:txBody>
                  <a:tcPr/>
                </a:tc>
                <a:tc>
                  <a:txBody>
                    <a:bodyPr/>
                    <a:lstStyle/>
                    <a:p>
                      <a:r>
                        <a:rPr lang="en-US" dirty="0" smtClean="0"/>
                        <a:t>4.7%</a:t>
                      </a:r>
                      <a:endParaRPr lang="en-US" dirty="0"/>
                    </a:p>
                  </a:txBody>
                  <a:tcPr/>
                </a:tc>
                <a:tc>
                  <a:txBody>
                    <a:bodyPr/>
                    <a:lstStyle/>
                    <a:p>
                      <a:r>
                        <a:rPr lang="en-US" dirty="0" smtClean="0"/>
                        <a:t>20.86%</a:t>
                      </a:r>
                      <a:endParaRPr lang="en-US" dirty="0"/>
                    </a:p>
                  </a:txBody>
                  <a:tcPr/>
                </a:tc>
                <a:tc>
                  <a:txBody>
                    <a:bodyPr/>
                    <a:lstStyle/>
                    <a:p>
                      <a:r>
                        <a:rPr lang="en-US" dirty="0" smtClean="0"/>
                        <a:t>20.32%</a:t>
                      </a:r>
                      <a:endParaRPr lang="en-US" dirty="0"/>
                    </a:p>
                  </a:txBody>
                  <a:tcPr/>
                </a:tc>
                <a:tc>
                  <a:txBody>
                    <a:bodyPr/>
                    <a:lstStyle/>
                    <a:p>
                      <a:r>
                        <a:rPr lang="en-US" dirty="0" smtClean="0"/>
                        <a:t>7.86%</a:t>
                      </a:r>
                      <a:endParaRPr lang="en-US" dirty="0"/>
                    </a:p>
                  </a:txBody>
                  <a:tcPr/>
                </a:tc>
                <a:tc>
                  <a:txBody>
                    <a:bodyPr/>
                    <a:lstStyle/>
                    <a:p>
                      <a:r>
                        <a:rPr lang="en-US" dirty="0" smtClean="0"/>
                        <a:t>0.79%</a:t>
                      </a:r>
                      <a:endParaRPr lang="en-US"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Housing cost burden &gt;</a:t>
                      </a:r>
                      <a:r>
                        <a:rPr lang="en-US" baseline="0" dirty="0" smtClean="0"/>
                        <a:t> </a:t>
                      </a:r>
                      <a:r>
                        <a:rPr lang="en-US" dirty="0" smtClean="0"/>
                        <a:t>50%</a:t>
                      </a:r>
                    </a:p>
                  </a:txBody>
                  <a:tcPr/>
                </a:tc>
                <a:tc>
                  <a:txBody>
                    <a:bodyPr/>
                    <a:lstStyle/>
                    <a:p>
                      <a:r>
                        <a:rPr lang="en-US" dirty="0" smtClean="0"/>
                        <a:t>19.37%</a:t>
                      </a:r>
                      <a:endParaRPr lang="en-US" dirty="0"/>
                    </a:p>
                  </a:txBody>
                  <a:tcPr/>
                </a:tc>
                <a:tc>
                  <a:txBody>
                    <a:bodyPr/>
                    <a:lstStyle/>
                    <a:p>
                      <a:r>
                        <a:rPr lang="en-US" dirty="0" smtClean="0"/>
                        <a:t>17.00%</a:t>
                      </a:r>
                      <a:endParaRPr lang="en-US" dirty="0"/>
                    </a:p>
                  </a:txBody>
                  <a:tcPr/>
                </a:tc>
                <a:tc>
                  <a:txBody>
                    <a:bodyPr/>
                    <a:lstStyle/>
                    <a:p>
                      <a:r>
                        <a:rPr lang="en-US" dirty="0" smtClean="0"/>
                        <a:t>9.45%</a:t>
                      </a:r>
                      <a:endParaRPr lang="en-US" dirty="0"/>
                    </a:p>
                  </a:txBody>
                  <a:tcPr/>
                </a:tc>
                <a:tc>
                  <a:txBody>
                    <a:bodyPr/>
                    <a:lstStyle/>
                    <a:p>
                      <a:r>
                        <a:rPr lang="en-US" dirty="0" smtClean="0"/>
                        <a:t>4.06%</a:t>
                      </a:r>
                      <a:endParaRPr lang="en-US" dirty="0"/>
                    </a:p>
                  </a:txBody>
                  <a:tcPr/>
                </a:tc>
                <a:tc>
                  <a:txBody>
                    <a:bodyPr/>
                    <a:lstStyle/>
                    <a:p>
                      <a:r>
                        <a:rPr lang="en-US" dirty="0" smtClean="0"/>
                        <a:t>1.00%</a:t>
                      </a:r>
                      <a:endParaRPr lang="en-US" dirty="0"/>
                    </a:p>
                  </a:txBody>
                  <a:tcPr/>
                </a:tc>
              </a:tr>
            </a:tbl>
          </a:graphicData>
        </a:graphic>
      </p:graphicFrame>
      <p:sp>
        <p:nvSpPr>
          <p:cNvPr id="5" name="TextBox 4"/>
          <p:cNvSpPr txBox="1"/>
          <p:nvPr/>
        </p:nvSpPr>
        <p:spPr>
          <a:xfrm>
            <a:off x="1013254" y="5113207"/>
            <a:ext cx="2743200" cy="369332"/>
          </a:xfrm>
          <a:prstGeom prst="rect">
            <a:avLst/>
          </a:prstGeom>
          <a:noFill/>
        </p:spPr>
        <p:txBody>
          <a:bodyPr wrap="square" rtlCol="0">
            <a:spAutoFit/>
          </a:bodyPr>
          <a:lstStyle/>
          <a:p>
            <a:r>
              <a:rPr lang="en-US" dirty="0" smtClean="0"/>
              <a:t>Source: 2010-2014 CHAS</a:t>
            </a:r>
            <a:endParaRPr lang="en-US" dirty="0"/>
          </a:p>
        </p:txBody>
      </p:sp>
    </p:spTree>
    <p:extLst>
      <p:ext uri="{BB962C8B-B14F-4D97-AF65-F5344CB8AC3E}">
        <p14:creationId xmlns:p14="http://schemas.microsoft.com/office/powerpoint/2010/main" val="244918417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PROPOSED STRATEGIES &amp; ACTIONS</a:t>
            </a:r>
            <a:endParaRPr lang="en-US" dirty="0"/>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23108824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 the next 5 years</a:t>
            </a:r>
            <a:endParaRPr lang="en-US" dirty="0"/>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63090490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Affordable Housing</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706229107"/>
              </p:ext>
            </p:extLst>
          </p:nvPr>
        </p:nvGraphicFramePr>
        <p:xfrm>
          <a:off x="838199" y="1841767"/>
          <a:ext cx="10515601" cy="3335950"/>
        </p:xfrm>
        <a:graphic>
          <a:graphicData uri="http://schemas.openxmlformats.org/drawingml/2006/table">
            <a:tbl>
              <a:tblPr/>
              <a:tblGrid>
                <a:gridCol w="2447261"/>
                <a:gridCol w="914400"/>
                <a:gridCol w="1414131"/>
                <a:gridCol w="4496641"/>
                <a:gridCol w="1243168"/>
              </a:tblGrid>
              <a:tr h="176436">
                <a:tc>
                  <a:txBody>
                    <a:bodyPr/>
                    <a:lstStyle/>
                    <a:p>
                      <a:pPr algn="l" fontAlgn="b"/>
                      <a:r>
                        <a:rPr lang="en-US" sz="1800" b="1" i="0" u="none" strike="noStrike" dirty="0">
                          <a:solidFill>
                            <a:srgbClr val="000000"/>
                          </a:solidFill>
                          <a:effectLst/>
                          <a:latin typeface="Calibri" panose="020F0502020204030204" pitchFamily="34" charset="0"/>
                        </a:rPr>
                        <a:t>Objective</a:t>
                      </a:r>
                    </a:p>
                  </a:txBody>
                  <a:tcPr marL="8822" marR="8822" marT="882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800" b="1" i="0" u="none" strike="noStrike">
                          <a:solidFill>
                            <a:srgbClr val="000000"/>
                          </a:solidFill>
                          <a:effectLst/>
                          <a:latin typeface="Calibri" panose="020F0502020204030204" pitchFamily="34" charset="0"/>
                        </a:rPr>
                        <a:t>Program</a:t>
                      </a:r>
                    </a:p>
                  </a:txBody>
                  <a:tcPr marL="8822" marR="8822" marT="882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800" b="1" i="0" u="none" strike="noStrike">
                          <a:solidFill>
                            <a:srgbClr val="000000"/>
                          </a:solidFill>
                          <a:effectLst/>
                          <a:latin typeface="Calibri" panose="020F0502020204030204" pitchFamily="34" charset="0"/>
                        </a:rPr>
                        <a:t>Funding</a:t>
                      </a:r>
                    </a:p>
                  </a:txBody>
                  <a:tcPr marL="8822" marR="8822" marT="882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800" b="1" i="0" u="none" strike="noStrike">
                          <a:solidFill>
                            <a:srgbClr val="000000"/>
                          </a:solidFill>
                          <a:effectLst/>
                          <a:latin typeface="Calibri" panose="020F0502020204030204" pitchFamily="34" charset="0"/>
                        </a:rPr>
                        <a:t>Goal Outcome Indicator</a:t>
                      </a:r>
                    </a:p>
                  </a:txBody>
                  <a:tcPr marL="8822" marR="8822" marT="882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800" b="1" i="0" u="none" strike="noStrike" dirty="0">
                          <a:solidFill>
                            <a:srgbClr val="000000"/>
                          </a:solidFill>
                          <a:effectLst/>
                          <a:latin typeface="Calibri" panose="020F0502020204030204" pitchFamily="34" charset="0"/>
                        </a:rPr>
                        <a:t>Predicted Outcome</a:t>
                      </a:r>
                    </a:p>
                  </a:txBody>
                  <a:tcPr marL="8822" marR="8822" marT="882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6436">
                <a:tc rowSpan="2">
                  <a:txBody>
                    <a:bodyPr/>
                    <a:lstStyle/>
                    <a:p>
                      <a:pPr algn="l" fontAlgn="b"/>
                      <a:r>
                        <a:rPr lang="en-US" sz="1800" b="0" i="0" u="none" strike="noStrike" dirty="0">
                          <a:solidFill>
                            <a:srgbClr val="000000"/>
                          </a:solidFill>
                          <a:effectLst/>
                          <a:latin typeface="Calibri" panose="020F0502020204030204" pitchFamily="34" charset="0"/>
                        </a:rPr>
                        <a:t>Construction and rehabilitation of rental units</a:t>
                      </a:r>
                    </a:p>
                  </a:txBody>
                  <a:tcPr marL="8822" marR="8822" marT="882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800" b="0" i="0" u="none" strike="noStrike">
                          <a:solidFill>
                            <a:srgbClr val="000000"/>
                          </a:solidFill>
                          <a:effectLst/>
                          <a:latin typeface="Calibri" panose="020F0502020204030204" pitchFamily="34" charset="0"/>
                        </a:rPr>
                        <a:t>HOME</a:t>
                      </a:r>
                    </a:p>
                  </a:txBody>
                  <a:tcPr marL="8822" marR="8822" marT="882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dirty="0">
                          <a:solidFill>
                            <a:srgbClr val="000000"/>
                          </a:solidFill>
                          <a:effectLst/>
                          <a:latin typeface="Calibri" panose="020F0502020204030204" pitchFamily="34" charset="0"/>
                        </a:rPr>
                        <a:t>79,600,000</a:t>
                      </a:r>
                    </a:p>
                  </a:txBody>
                  <a:tcPr marL="8822" marR="8822" marT="882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800" b="0" i="0" u="none" strike="noStrike">
                          <a:solidFill>
                            <a:srgbClr val="000000"/>
                          </a:solidFill>
                          <a:effectLst/>
                          <a:latin typeface="Calibri" panose="020F0502020204030204" pitchFamily="34" charset="0"/>
                        </a:rPr>
                        <a:t>Rental units constructed</a:t>
                      </a:r>
                    </a:p>
                  </a:txBody>
                  <a:tcPr marL="8822" marR="8822" marT="882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b"/>
                      <a:r>
                        <a:rPr lang="en-US" sz="1800" b="0" i="0" u="none" strike="noStrike">
                          <a:solidFill>
                            <a:srgbClr val="000000"/>
                          </a:solidFill>
                          <a:effectLst/>
                          <a:latin typeface="Calibri" panose="020F0502020204030204" pitchFamily="34" charset="0"/>
                        </a:rPr>
                        <a:t>HOME: 1990; NHTF: 75</a:t>
                      </a:r>
                    </a:p>
                  </a:txBody>
                  <a:tcPr marL="8822" marR="8822" marT="882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6436">
                <a:tc vMerge="1">
                  <a:txBody>
                    <a:bodyPr/>
                    <a:lstStyle/>
                    <a:p>
                      <a:endParaRPr lang="en-US"/>
                    </a:p>
                  </a:txBody>
                  <a:tcPr/>
                </a:tc>
                <a:tc>
                  <a:txBody>
                    <a:bodyPr/>
                    <a:lstStyle/>
                    <a:p>
                      <a:pPr algn="l" fontAlgn="b"/>
                      <a:r>
                        <a:rPr lang="en-US" sz="1800" b="0" i="0" u="none" strike="noStrike" dirty="0">
                          <a:solidFill>
                            <a:srgbClr val="000000"/>
                          </a:solidFill>
                          <a:effectLst/>
                          <a:latin typeface="Calibri" panose="020F0502020204030204" pitchFamily="34" charset="0"/>
                        </a:rPr>
                        <a:t>NHTF</a:t>
                      </a:r>
                    </a:p>
                  </a:txBody>
                  <a:tcPr marL="8822" marR="8822" marT="882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dirty="0">
                          <a:solidFill>
                            <a:srgbClr val="000000"/>
                          </a:solidFill>
                          <a:effectLst/>
                          <a:latin typeface="Calibri" panose="020F0502020204030204" pitchFamily="34" charset="0"/>
                        </a:rPr>
                        <a:t>$22,139,750 </a:t>
                      </a:r>
                    </a:p>
                  </a:txBody>
                  <a:tcPr marL="8822" marR="8822" marT="882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800" b="0" i="0" u="none" strike="noStrike" dirty="0">
                          <a:solidFill>
                            <a:srgbClr val="000000"/>
                          </a:solidFill>
                          <a:effectLst/>
                          <a:latin typeface="Calibri" panose="020F0502020204030204" pitchFamily="34" charset="0"/>
                        </a:rPr>
                        <a:t>Rental units rehabilitated</a:t>
                      </a:r>
                    </a:p>
                  </a:txBody>
                  <a:tcPr marL="8822" marR="8822" marT="882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en-US"/>
                    </a:p>
                  </a:txBody>
                  <a:tcPr/>
                </a:tc>
              </a:tr>
              <a:tr h="176436">
                <a:tc rowSpan="2">
                  <a:txBody>
                    <a:bodyPr/>
                    <a:lstStyle/>
                    <a:p>
                      <a:pPr algn="l" fontAlgn="b"/>
                      <a:r>
                        <a:rPr lang="en-US" sz="1800" b="0" i="0" u="none" strike="noStrike" dirty="0">
                          <a:solidFill>
                            <a:srgbClr val="000000"/>
                          </a:solidFill>
                          <a:effectLst/>
                          <a:latin typeface="Calibri" panose="020F0502020204030204" pitchFamily="34" charset="0"/>
                        </a:rPr>
                        <a:t>Homeownership assistance</a:t>
                      </a:r>
                    </a:p>
                  </a:txBody>
                  <a:tcPr marL="8822" marR="8822" marT="882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800" b="0" i="0" u="none" strike="noStrike">
                          <a:solidFill>
                            <a:srgbClr val="000000"/>
                          </a:solidFill>
                          <a:effectLst/>
                          <a:latin typeface="Calibri" panose="020F0502020204030204" pitchFamily="34" charset="0"/>
                        </a:rPr>
                        <a:t>HOME</a:t>
                      </a:r>
                    </a:p>
                  </a:txBody>
                  <a:tcPr marL="8822" marR="8822" marT="882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dirty="0">
                          <a:solidFill>
                            <a:srgbClr val="000000"/>
                          </a:solidFill>
                          <a:effectLst/>
                          <a:latin typeface="Calibri" panose="020F0502020204030204" pitchFamily="34" charset="0"/>
                        </a:rPr>
                        <a:t>6,250,000</a:t>
                      </a:r>
                    </a:p>
                  </a:txBody>
                  <a:tcPr marL="8822" marR="8822" marT="882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800" b="0" i="0" u="none" strike="noStrike">
                          <a:solidFill>
                            <a:srgbClr val="000000"/>
                          </a:solidFill>
                          <a:effectLst/>
                          <a:latin typeface="Calibri" panose="020F0502020204030204" pitchFamily="34" charset="0"/>
                        </a:rPr>
                        <a:t>Homeowner Housing Added</a:t>
                      </a:r>
                    </a:p>
                  </a:txBody>
                  <a:tcPr marL="8822" marR="8822" marT="882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800" b="0" i="0" u="none" strike="noStrike">
                          <a:solidFill>
                            <a:srgbClr val="000000"/>
                          </a:solidFill>
                          <a:effectLst/>
                          <a:latin typeface="Calibri" panose="020F0502020204030204" pitchFamily="34" charset="0"/>
                        </a:rPr>
                        <a:t>HOME: 63</a:t>
                      </a:r>
                    </a:p>
                  </a:txBody>
                  <a:tcPr marL="8822" marR="8822" marT="882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629877">
                <a:tc vMerge="1">
                  <a:txBody>
                    <a:bodyPr/>
                    <a:lstStyle/>
                    <a:p>
                      <a:endParaRPr lang="en-US"/>
                    </a:p>
                  </a:txBody>
                  <a:tcPr/>
                </a:tc>
                <a:tc>
                  <a:txBody>
                    <a:bodyPr/>
                    <a:lstStyle/>
                    <a:p>
                      <a:pPr algn="l" fontAlgn="b"/>
                      <a:r>
                        <a:rPr lang="en-US" sz="1800" b="0" i="0" u="none" strike="noStrike" dirty="0">
                          <a:solidFill>
                            <a:srgbClr val="000000"/>
                          </a:solidFill>
                          <a:effectLst/>
                          <a:latin typeface="Calibri" panose="020F0502020204030204" pitchFamily="34" charset="0"/>
                        </a:rPr>
                        <a:t>CDBG</a:t>
                      </a:r>
                    </a:p>
                  </a:txBody>
                  <a:tcPr marL="8822" marR="8822" marT="882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dirty="0">
                          <a:solidFill>
                            <a:srgbClr val="000000"/>
                          </a:solidFill>
                          <a:effectLst/>
                          <a:latin typeface="Calibri" panose="020F0502020204030204" pitchFamily="34" charset="0"/>
                        </a:rPr>
                        <a:t>CDBG: </a:t>
                      </a:r>
                      <a:r>
                        <a:rPr lang="en-US" sz="1800" b="0" i="0" u="none" strike="noStrike" dirty="0" smtClean="0">
                          <a:solidFill>
                            <a:srgbClr val="000000"/>
                          </a:solidFill>
                          <a:effectLst/>
                          <a:latin typeface="Calibri" panose="020F0502020204030204" pitchFamily="34" charset="0"/>
                        </a:rPr>
                        <a:t>9,500,000</a:t>
                      </a:r>
                      <a:r>
                        <a:rPr lang="en-US" sz="1800" b="0" i="0" u="none" strike="noStrike" dirty="0">
                          <a:solidFill>
                            <a:srgbClr val="000000"/>
                          </a:solidFill>
                          <a:effectLst/>
                          <a:latin typeface="Calibri" panose="020F0502020204030204" pitchFamily="34" charset="0"/>
                        </a:rPr>
                        <a:t>; HOME 18,750,000</a:t>
                      </a:r>
                    </a:p>
                  </a:txBody>
                  <a:tcPr marL="8822" marR="8822" marT="882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800" b="0" i="0" u="none" strike="noStrike">
                          <a:solidFill>
                            <a:srgbClr val="000000"/>
                          </a:solidFill>
                          <a:effectLst/>
                          <a:latin typeface="Calibri" panose="020F0502020204030204" pitchFamily="34" charset="0"/>
                        </a:rPr>
                        <a:t>Homeowner Housing Rehabilitated</a:t>
                      </a:r>
                    </a:p>
                  </a:txBody>
                  <a:tcPr marL="8822" marR="8822" marT="882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a:solidFill>
                            <a:srgbClr val="000000"/>
                          </a:solidFill>
                          <a:effectLst/>
                          <a:latin typeface="Calibri" panose="020F0502020204030204" pitchFamily="34" charset="0"/>
                        </a:rPr>
                        <a:t>HOME: 375; CDBG: 125</a:t>
                      </a:r>
                    </a:p>
                  </a:txBody>
                  <a:tcPr marL="8822" marR="8822" marT="882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6436">
                <a:tc>
                  <a:txBody>
                    <a:bodyPr/>
                    <a:lstStyle/>
                    <a:p>
                      <a:pPr algn="l" fontAlgn="b"/>
                      <a:r>
                        <a:rPr lang="en-US" sz="1800" b="0" i="0" u="none" strike="noStrike" dirty="0">
                          <a:solidFill>
                            <a:srgbClr val="000000"/>
                          </a:solidFill>
                          <a:effectLst/>
                          <a:latin typeface="Calibri" panose="020F0502020204030204" pitchFamily="34" charset="0"/>
                        </a:rPr>
                        <a:t>Tenant-Based Rental Assistance</a:t>
                      </a:r>
                    </a:p>
                  </a:txBody>
                  <a:tcPr marL="8822" marR="8822" marT="882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800" b="0" i="0" u="none" strike="noStrike">
                          <a:solidFill>
                            <a:srgbClr val="000000"/>
                          </a:solidFill>
                          <a:effectLst/>
                          <a:latin typeface="Calibri" panose="020F0502020204030204" pitchFamily="34" charset="0"/>
                        </a:rPr>
                        <a:t>HOME</a:t>
                      </a:r>
                    </a:p>
                  </a:txBody>
                  <a:tcPr marL="8822" marR="8822" marT="882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dirty="0">
                          <a:solidFill>
                            <a:srgbClr val="000000"/>
                          </a:solidFill>
                          <a:effectLst/>
                          <a:latin typeface="Calibri" panose="020F0502020204030204" pitchFamily="34" charset="0"/>
                        </a:rPr>
                        <a:t>0</a:t>
                      </a:r>
                    </a:p>
                  </a:txBody>
                  <a:tcPr marL="8822" marR="8822" marT="882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800" b="0" i="0" u="none" strike="noStrike" dirty="0">
                          <a:solidFill>
                            <a:srgbClr val="000000"/>
                          </a:solidFill>
                          <a:effectLst/>
                          <a:latin typeface="Calibri" panose="020F0502020204030204" pitchFamily="34" charset="0"/>
                        </a:rPr>
                        <a:t>Tenant-based rental assistance/rapid rehousing</a:t>
                      </a:r>
                    </a:p>
                  </a:txBody>
                  <a:tcPr marL="8822" marR="8822" marT="882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800" b="0" i="0" u="none" strike="noStrike" dirty="0">
                          <a:solidFill>
                            <a:srgbClr val="000000"/>
                          </a:solidFill>
                          <a:effectLst/>
                          <a:latin typeface="Calibri" panose="020F0502020204030204" pitchFamily="34" charset="0"/>
                        </a:rPr>
                        <a:t>HOME: 0</a:t>
                      </a:r>
                    </a:p>
                  </a:txBody>
                  <a:tcPr marL="8822" marR="8822" marT="882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0482459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Homelessness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02301759"/>
              </p:ext>
            </p:extLst>
          </p:nvPr>
        </p:nvGraphicFramePr>
        <p:xfrm>
          <a:off x="838200" y="2003533"/>
          <a:ext cx="10515600" cy="1956231"/>
        </p:xfrm>
        <a:graphic>
          <a:graphicData uri="http://schemas.openxmlformats.org/drawingml/2006/table">
            <a:tbl>
              <a:tblPr/>
              <a:tblGrid>
                <a:gridCol w="2752405"/>
                <a:gridCol w="864437"/>
                <a:gridCol w="1137684"/>
                <a:gridCol w="4478971"/>
                <a:gridCol w="1282103"/>
              </a:tblGrid>
              <a:tr h="176436">
                <a:tc>
                  <a:txBody>
                    <a:bodyPr/>
                    <a:lstStyle/>
                    <a:p>
                      <a:pPr algn="l" fontAlgn="b"/>
                      <a:r>
                        <a:rPr lang="en-US" sz="1800" b="1" i="0" u="none" strike="noStrike" dirty="0">
                          <a:solidFill>
                            <a:srgbClr val="000000"/>
                          </a:solidFill>
                          <a:effectLst/>
                          <a:latin typeface="Calibri" panose="020F0502020204030204" pitchFamily="34" charset="0"/>
                        </a:rPr>
                        <a:t>Objective</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800" b="1" i="0" u="none" strike="noStrike">
                          <a:solidFill>
                            <a:srgbClr val="000000"/>
                          </a:solidFill>
                          <a:effectLst/>
                          <a:latin typeface="Calibri" panose="020F0502020204030204" pitchFamily="34" charset="0"/>
                        </a:rPr>
                        <a:t>Program</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800" b="1" i="0" u="none" strike="noStrike">
                          <a:solidFill>
                            <a:srgbClr val="000000"/>
                          </a:solidFill>
                          <a:effectLst/>
                          <a:latin typeface="Calibri" panose="020F0502020204030204" pitchFamily="34" charset="0"/>
                        </a:rPr>
                        <a:t>Funding</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800" b="1" i="0" u="none" strike="noStrike">
                          <a:solidFill>
                            <a:srgbClr val="000000"/>
                          </a:solidFill>
                          <a:effectLst/>
                          <a:latin typeface="Calibri" panose="020F0502020204030204" pitchFamily="34" charset="0"/>
                        </a:rPr>
                        <a:t>Goal Outcome Indicator</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800" b="1" i="0" u="none" strike="noStrike" dirty="0">
                          <a:solidFill>
                            <a:srgbClr val="000000"/>
                          </a:solidFill>
                          <a:effectLst/>
                          <a:latin typeface="Calibri" panose="020F0502020204030204" pitchFamily="34" charset="0"/>
                        </a:rPr>
                        <a:t>Predicted Outcome</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6436">
                <a:tc>
                  <a:txBody>
                    <a:bodyPr/>
                    <a:lstStyle/>
                    <a:p>
                      <a:pPr algn="l" fontAlgn="b"/>
                      <a:r>
                        <a:rPr lang="en-US" sz="1800" b="0" i="0" u="none" strike="noStrike">
                          <a:solidFill>
                            <a:srgbClr val="000000"/>
                          </a:solidFill>
                          <a:effectLst/>
                          <a:latin typeface="Calibri" panose="020F0502020204030204" pitchFamily="34" charset="0"/>
                        </a:rPr>
                        <a:t>Emergency shelter &amp; transitional housing</a:t>
                      </a:r>
                    </a:p>
                  </a:txBody>
                  <a:tcPr marL="8822" marR="8822" marT="882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800" b="0" i="0" u="none" strike="noStrike" dirty="0">
                          <a:solidFill>
                            <a:srgbClr val="000000"/>
                          </a:solidFill>
                          <a:effectLst/>
                          <a:latin typeface="Calibri" panose="020F0502020204030204" pitchFamily="34" charset="0"/>
                        </a:rPr>
                        <a:t>ESG</a:t>
                      </a:r>
                    </a:p>
                  </a:txBody>
                  <a:tcPr marL="8822" marR="8822" marT="882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800" b="0" i="0" u="none" strike="noStrike" dirty="0">
                          <a:solidFill>
                            <a:srgbClr val="000000"/>
                          </a:solidFill>
                          <a:effectLst/>
                          <a:latin typeface="Calibri" panose="020F0502020204030204" pitchFamily="34" charset="0"/>
                        </a:rPr>
                        <a:t>8,945,500</a:t>
                      </a:r>
                    </a:p>
                  </a:txBody>
                  <a:tcPr marL="8822" marR="8822" marT="882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800" b="0" i="0" u="none" strike="noStrike">
                          <a:solidFill>
                            <a:srgbClr val="000000"/>
                          </a:solidFill>
                          <a:effectLst/>
                          <a:latin typeface="Calibri" panose="020F0502020204030204" pitchFamily="34" charset="0"/>
                        </a:rPr>
                        <a:t>Homeless Person Overnight Shelter</a:t>
                      </a:r>
                    </a:p>
                  </a:txBody>
                  <a:tcPr marL="8822" marR="8822" marT="882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dirty="0" smtClean="0">
                          <a:solidFill>
                            <a:srgbClr val="000000"/>
                          </a:solidFill>
                          <a:effectLst/>
                          <a:latin typeface="Calibri" panose="020F0502020204030204" pitchFamily="34" charset="0"/>
                        </a:rPr>
                        <a:t>35,200</a:t>
                      </a:r>
                      <a:endParaRPr lang="en-US" sz="1800" b="0" i="0" u="none" strike="noStrike" dirty="0">
                        <a:solidFill>
                          <a:srgbClr val="000000"/>
                        </a:solidFill>
                        <a:effectLst/>
                        <a:latin typeface="Calibri" panose="020F0502020204030204" pitchFamily="34" charset="0"/>
                      </a:endParaRPr>
                    </a:p>
                  </a:txBody>
                  <a:tcPr marL="8822" marR="8822" marT="882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6436">
                <a:tc>
                  <a:txBody>
                    <a:bodyPr/>
                    <a:lstStyle/>
                    <a:p>
                      <a:pPr algn="l" fontAlgn="b"/>
                      <a:r>
                        <a:rPr lang="en-US" sz="1800" b="0" i="0" u="none" strike="noStrike" dirty="0">
                          <a:solidFill>
                            <a:srgbClr val="000000"/>
                          </a:solidFill>
                          <a:effectLst/>
                          <a:latin typeface="Calibri" panose="020F0502020204030204" pitchFamily="34" charset="0"/>
                        </a:rPr>
                        <a:t>Rapid re-housing assistance</a:t>
                      </a:r>
                    </a:p>
                  </a:txBody>
                  <a:tcPr marL="8822" marR="8822" marT="882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800" b="0" i="0" u="none" strike="noStrike">
                          <a:solidFill>
                            <a:srgbClr val="000000"/>
                          </a:solidFill>
                          <a:effectLst/>
                          <a:latin typeface="Calibri" panose="020F0502020204030204" pitchFamily="34" charset="0"/>
                        </a:rPr>
                        <a:t>ESG</a:t>
                      </a:r>
                    </a:p>
                  </a:txBody>
                  <a:tcPr marL="8822" marR="8822" marT="882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800" b="0" i="0" u="none" strike="noStrike" dirty="0">
                          <a:solidFill>
                            <a:srgbClr val="000000"/>
                          </a:solidFill>
                          <a:effectLst/>
                          <a:latin typeface="Calibri" panose="020F0502020204030204" pitchFamily="34" charset="0"/>
                        </a:rPr>
                        <a:t>8,857,000</a:t>
                      </a:r>
                    </a:p>
                  </a:txBody>
                  <a:tcPr marL="8822" marR="8822" marT="882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800" b="0" i="0" u="none" strike="noStrike" dirty="0">
                          <a:solidFill>
                            <a:srgbClr val="000000"/>
                          </a:solidFill>
                          <a:effectLst/>
                          <a:latin typeface="Calibri" panose="020F0502020204030204" pitchFamily="34" charset="0"/>
                        </a:rPr>
                        <a:t>Tenant-based rental assistance/rapid rehousing</a:t>
                      </a:r>
                    </a:p>
                  </a:txBody>
                  <a:tcPr marL="8822" marR="8822" marT="882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dirty="0" smtClean="0">
                          <a:solidFill>
                            <a:srgbClr val="000000"/>
                          </a:solidFill>
                          <a:effectLst/>
                          <a:latin typeface="Calibri" panose="020F0502020204030204" pitchFamily="34" charset="0"/>
                        </a:rPr>
                        <a:t>12,500</a:t>
                      </a:r>
                      <a:endParaRPr lang="en-US" sz="1800" b="0" i="0" u="none" strike="noStrike" dirty="0">
                        <a:solidFill>
                          <a:srgbClr val="000000"/>
                        </a:solidFill>
                        <a:effectLst/>
                        <a:latin typeface="Calibri" panose="020F0502020204030204" pitchFamily="34" charset="0"/>
                      </a:endParaRPr>
                    </a:p>
                  </a:txBody>
                  <a:tcPr marL="8822" marR="8822" marT="882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6436">
                <a:tc>
                  <a:txBody>
                    <a:bodyPr/>
                    <a:lstStyle/>
                    <a:p>
                      <a:pPr algn="l" fontAlgn="b"/>
                      <a:r>
                        <a:rPr lang="en-US" sz="1800" b="0" i="0" u="none" strike="noStrike">
                          <a:solidFill>
                            <a:srgbClr val="000000"/>
                          </a:solidFill>
                          <a:effectLst/>
                          <a:latin typeface="Calibri" panose="020F0502020204030204" pitchFamily="34" charset="0"/>
                        </a:rPr>
                        <a:t>Homeless outreach assistance</a:t>
                      </a:r>
                    </a:p>
                  </a:txBody>
                  <a:tcPr marL="8822" marR="8822" marT="882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800" b="0" i="0" u="none" strike="noStrike">
                          <a:solidFill>
                            <a:srgbClr val="000000"/>
                          </a:solidFill>
                          <a:effectLst/>
                          <a:latin typeface="Calibri" panose="020F0502020204030204" pitchFamily="34" charset="0"/>
                        </a:rPr>
                        <a:t>ESG</a:t>
                      </a:r>
                    </a:p>
                  </a:txBody>
                  <a:tcPr marL="8822" marR="8822" marT="882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800" b="0" i="0" u="none" strike="noStrike">
                          <a:solidFill>
                            <a:srgbClr val="000000"/>
                          </a:solidFill>
                          <a:effectLst/>
                          <a:latin typeface="Calibri" panose="020F0502020204030204" pitchFamily="34" charset="0"/>
                        </a:rPr>
                        <a:t>2,753,500</a:t>
                      </a:r>
                    </a:p>
                  </a:txBody>
                  <a:tcPr marL="8822" marR="8822" marT="882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800" b="0" i="0" u="none" strike="noStrike">
                          <a:solidFill>
                            <a:srgbClr val="000000"/>
                          </a:solidFill>
                          <a:effectLst/>
                          <a:latin typeface="Calibri" panose="020F0502020204030204" pitchFamily="34" charset="0"/>
                        </a:rPr>
                        <a:t>Other</a:t>
                      </a:r>
                    </a:p>
                  </a:txBody>
                  <a:tcPr marL="8822" marR="8822" marT="882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dirty="0" smtClean="0">
                          <a:solidFill>
                            <a:srgbClr val="000000"/>
                          </a:solidFill>
                          <a:effectLst/>
                          <a:latin typeface="Calibri" panose="020F0502020204030204" pitchFamily="34" charset="0"/>
                        </a:rPr>
                        <a:t>2,150</a:t>
                      </a:r>
                    </a:p>
                  </a:txBody>
                  <a:tcPr marL="8822" marR="8822" marT="882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53494907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Non-Homeless Special Needs</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2901105641"/>
              </p:ext>
            </p:extLst>
          </p:nvPr>
        </p:nvGraphicFramePr>
        <p:xfrm>
          <a:off x="838200" y="1690688"/>
          <a:ext cx="10515600" cy="1956231"/>
        </p:xfrm>
        <a:graphic>
          <a:graphicData uri="http://schemas.openxmlformats.org/drawingml/2006/table">
            <a:tbl>
              <a:tblPr/>
              <a:tblGrid>
                <a:gridCol w="2752405"/>
                <a:gridCol w="1045190"/>
                <a:gridCol w="1169582"/>
                <a:gridCol w="4266320"/>
                <a:gridCol w="1282103"/>
              </a:tblGrid>
              <a:tr h="176436">
                <a:tc>
                  <a:txBody>
                    <a:bodyPr/>
                    <a:lstStyle/>
                    <a:p>
                      <a:pPr algn="l" fontAlgn="b"/>
                      <a:r>
                        <a:rPr lang="en-US" sz="1800" b="1" i="0" u="none" strike="noStrike" dirty="0">
                          <a:solidFill>
                            <a:srgbClr val="000000"/>
                          </a:solidFill>
                          <a:effectLst/>
                          <a:latin typeface="Calibri" panose="020F0502020204030204" pitchFamily="34" charset="0"/>
                        </a:rPr>
                        <a:t>Objective</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800" b="1" i="0" u="none" strike="noStrike">
                          <a:solidFill>
                            <a:srgbClr val="000000"/>
                          </a:solidFill>
                          <a:effectLst/>
                          <a:latin typeface="Calibri" panose="020F0502020204030204" pitchFamily="34" charset="0"/>
                        </a:rPr>
                        <a:t>Program</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800" b="1" i="0" u="none" strike="noStrike">
                          <a:solidFill>
                            <a:srgbClr val="000000"/>
                          </a:solidFill>
                          <a:effectLst/>
                          <a:latin typeface="Calibri" panose="020F0502020204030204" pitchFamily="34" charset="0"/>
                        </a:rPr>
                        <a:t>Funding</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800" b="1" i="0" u="none" strike="noStrike" dirty="0">
                          <a:solidFill>
                            <a:srgbClr val="000000"/>
                          </a:solidFill>
                          <a:effectLst/>
                          <a:latin typeface="Calibri" panose="020F0502020204030204" pitchFamily="34" charset="0"/>
                        </a:rPr>
                        <a:t>Goal Outcome Indicator</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800" b="1" i="0" u="none" strike="noStrike" dirty="0">
                          <a:solidFill>
                            <a:srgbClr val="000000"/>
                          </a:solidFill>
                          <a:effectLst/>
                          <a:latin typeface="Calibri" panose="020F0502020204030204" pitchFamily="34" charset="0"/>
                        </a:rPr>
                        <a:t>Predicted Outcome</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6436">
                <a:tc>
                  <a:txBody>
                    <a:bodyPr/>
                    <a:lstStyle/>
                    <a:p>
                      <a:pPr algn="l" fontAlgn="b"/>
                      <a:r>
                        <a:rPr lang="en-US" sz="1800" b="0" i="0" u="none" strike="noStrike" dirty="0">
                          <a:solidFill>
                            <a:srgbClr val="000000"/>
                          </a:solidFill>
                          <a:effectLst/>
                          <a:latin typeface="Calibri" panose="020F0502020204030204" pitchFamily="34" charset="0"/>
                        </a:rPr>
                        <a:t>Homeless prevention assistance</a:t>
                      </a:r>
                    </a:p>
                  </a:txBody>
                  <a:tcPr marL="8822" marR="8822" marT="882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800" b="0" i="0" u="none" strike="noStrike" dirty="0">
                          <a:solidFill>
                            <a:srgbClr val="000000"/>
                          </a:solidFill>
                          <a:effectLst/>
                          <a:latin typeface="Calibri" panose="020F0502020204030204" pitchFamily="34" charset="0"/>
                        </a:rPr>
                        <a:t>ESG</a:t>
                      </a:r>
                    </a:p>
                  </a:txBody>
                  <a:tcPr marL="8822" marR="8822" marT="882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800" b="0" i="0" u="none" strike="noStrike" dirty="0">
                          <a:solidFill>
                            <a:srgbClr val="000000"/>
                          </a:solidFill>
                          <a:effectLst/>
                          <a:latin typeface="Calibri" panose="020F0502020204030204" pitchFamily="34" charset="0"/>
                        </a:rPr>
                        <a:t>2,810,250</a:t>
                      </a:r>
                    </a:p>
                  </a:txBody>
                  <a:tcPr marL="8822" marR="8822" marT="882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800" b="0" i="0" u="none" strike="noStrike" dirty="0">
                          <a:solidFill>
                            <a:srgbClr val="000000"/>
                          </a:solidFill>
                          <a:effectLst/>
                          <a:latin typeface="Calibri" panose="020F0502020204030204" pitchFamily="34" charset="0"/>
                        </a:rPr>
                        <a:t>Homelessness Prevention</a:t>
                      </a:r>
                    </a:p>
                  </a:txBody>
                  <a:tcPr marL="8822" marR="8822" marT="882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dirty="0" smtClean="0">
                          <a:solidFill>
                            <a:srgbClr val="000000"/>
                          </a:solidFill>
                          <a:effectLst/>
                          <a:latin typeface="Calibri" panose="020F0502020204030204" pitchFamily="34" charset="0"/>
                        </a:rPr>
                        <a:t>4,200</a:t>
                      </a:r>
                      <a:endParaRPr lang="en-US" sz="1800" b="0" i="0" u="none" strike="noStrike" dirty="0">
                        <a:solidFill>
                          <a:srgbClr val="000000"/>
                        </a:solidFill>
                        <a:effectLst/>
                        <a:latin typeface="Calibri" panose="020F0502020204030204" pitchFamily="34" charset="0"/>
                      </a:endParaRPr>
                    </a:p>
                  </a:txBody>
                  <a:tcPr marL="8822" marR="8822" marT="882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6436">
                <a:tc>
                  <a:txBody>
                    <a:bodyPr/>
                    <a:lstStyle/>
                    <a:p>
                      <a:pPr algn="l" fontAlgn="b"/>
                      <a:r>
                        <a:rPr lang="en-US" sz="1800" b="0" i="0" u="none" strike="noStrike" dirty="0">
                          <a:solidFill>
                            <a:srgbClr val="000000"/>
                          </a:solidFill>
                          <a:effectLst/>
                          <a:latin typeface="Calibri" panose="020F0502020204030204" pitchFamily="34" charset="0"/>
                        </a:rPr>
                        <a:t>HOPWA Tenant-Based Rental Assistance</a:t>
                      </a:r>
                    </a:p>
                  </a:txBody>
                  <a:tcPr marL="8822" marR="8822" marT="882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800" b="0" i="0" u="none" strike="noStrike" dirty="0">
                          <a:solidFill>
                            <a:srgbClr val="000000"/>
                          </a:solidFill>
                          <a:effectLst/>
                          <a:latin typeface="Calibri" panose="020F0502020204030204" pitchFamily="34" charset="0"/>
                        </a:rPr>
                        <a:t>HOPWA</a:t>
                      </a:r>
                    </a:p>
                  </a:txBody>
                  <a:tcPr marL="8822" marR="8822" marT="882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800" b="0" i="0" u="none" strike="noStrike" dirty="0">
                          <a:solidFill>
                            <a:srgbClr val="000000"/>
                          </a:solidFill>
                          <a:effectLst/>
                          <a:latin typeface="Calibri" panose="020F0502020204030204" pitchFamily="34" charset="0"/>
                        </a:rPr>
                        <a:t>4,687,000</a:t>
                      </a:r>
                    </a:p>
                  </a:txBody>
                  <a:tcPr marL="8822" marR="8822" marT="882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800" b="0" i="0" u="none" strike="noStrike" dirty="0">
                          <a:solidFill>
                            <a:srgbClr val="000000"/>
                          </a:solidFill>
                          <a:effectLst/>
                          <a:latin typeface="Calibri" panose="020F0502020204030204" pitchFamily="34" charset="0"/>
                        </a:rPr>
                        <a:t>Tenant-based rental assistance/rapid rehousing</a:t>
                      </a:r>
                    </a:p>
                  </a:txBody>
                  <a:tcPr marL="8822" marR="8822" marT="882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dirty="0" smtClean="0">
                          <a:solidFill>
                            <a:srgbClr val="000000"/>
                          </a:solidFill>
                          <a:effectLst/>
                          <a:latin typeface="Calibri" panose="020F0502020204030204" pitchFamily="34" charset="0"/>
                        </a:rPr>
                        <a:t>1,000</a:t>
                      </a:r>
                      <a:endParaRPr lang="en-US" sz="1800" b="0" i="0" u="none" strike="noStrike" dirty="0">
                        <a:solidFill>
                          <a:srgbClr val="000000"/>
                        </a:solidFill>
                        <a:effectLst/>
                        <a:latin typeface="Calibri" panose="020F0502020204030204" pitchFamily="34" charset="0"/>
                      </a:endParaRPr>
                    </a:p>
                  </a:txBody>
                  <a:tcPr marL="8822" marR="8822" marT="882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6436">
                <a:tc>
                  <a:txBody>
                    <a:bodyPr/>
                    <a:lstStyle/>
                    <a:p>
                      <a:pPr algn="l" fontAlgn="b"/>
                      <a:r>
                        <a:rPr lang="en-US" sz="1800" b="0" i="0" u="none" strike="noStrike" dirty="0">
                          <a:solidFill>
                            <a:srgbClr val="000000"/>
                          </a:solidFill>
                          <a:effectLst/>
                          <a:latin typeface="Calibri" panose="020F0502020204030204" pitchFamily="34" charset="0"/>
                        </a:rPr>
                        <a:t>HOPWA Housing Assistance</a:t>
                      </a:r>
                    </a:p>
                  </a:txBody>
                  <a:tcPr marL="8822" marR="8822" marT="882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800" b="0" i="0" u="none" strike="noStrike">
                          <a:solidFill>
                            <a:srgbClr val="000000"/>
                          </a:solidFill>
                          <a:effectLst/>
                          <a:latin typeface="Calibri" panose="020F0502020204030204" pitchFamily="34" charset="0"/>
                        </a:rPr>
                        <a:t>HOPWA</a:t>
                      </a:r>
                    </a:p>
                  </a:txBody>
                  <a:tcPr marL="8822" marR="8822" marT="882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800" b="0" i="0" u="none" strike="noStrike" dirty="0" smtClean="0">
                          <a:solidFill>
                            <a:srgbClr val="000000"/>
                          </a:solidFill>
                          <a:effectLst/>
                          <a:latin typeface="Calibri" panose="020F0502020204030204" pitchFamily="34" charset="0"/>
                        </a:rPr>
                        <a:t>9,217,165</a:t>
                      </a:r>
                      <a:endParaRPr lang="en-US" sz="1800" b="0" i="0" u="none" strike="noStrike" dirty="0">
                        <a:solidFill>
                          <a:srgbClr val="000000"/>
                        </a:solidFill>
                        <a:effectLst/>
                        <a:latin typeface="Calibri" panose="020F0502020204030204" pitchFamily="34" charset="0"/>
                      </a:endParaRPr>
                    </a:p>
                  </a:txBody>
                  <a:tcPr marL="8822" marR="8822" marT="882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800" b="0" i="0" u="none" strike="noStrike" dirty="0">
                          <a:solidFill>
                            <a:srgbClr val="000000"/>
                          </a:solidFill>
                          <a:effectLst/>
                          <a:latin typeface="Calibri" panose="020F0502020204030204" pitchFamily="34" charset="0"/>
                        </a:rPr>
                        <a:t>HIV/AIDS Housing Operations</a:t>
                      </a:r>
                    </a:p>
                  </a:txBody>
                  <a:tcPr marL="8822" marR="8822" marT="882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dirty="0" smtClean="0">
                          <a:solidFill>
                            <a:srgbClr val="000000"/>
                          </a:solidFill>
                          <a:effectLst/>
                          <a:latin typeface="Calibri" panose="020F0502020204030204" pitchFamily="34" charset="0"/>
                        </a:rPr>
                        <a:t>1,000</a:t>
                      </a:r>
                      <a:endParaRPr lang="en-US" sz="1800" b="0" i="0" u="none" strike="noStrike" dirty="0">
                        <a:solidFill>
                          <a:srgbClr val="000000"/>
                        </a:solidFill>
                        <a:effectLst/>
                        <a:latin typeface="Calibri" panose="020F0502020204030204" pitchFamily="34" charset="0"/>
                      </a:endParaRPr>
                    </a:p>
                  </a:txBody>
                  <a:tcPr marL="8822" marR="8822" marT="882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64676714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Non-housing Community Development</a:t>
            </a:r>
            <a:br>
              <a:rPr lang="en-US" dirty="0" smtClean="0"/>
            </a:b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1396791631"/>
              </p:ext>
            </p:extLst>
          </p:nvPr>
        </p:nvGraphicFramePr>
        <p:xfrm>
          <a:off x="838200" y="1690688"/>
          <a:ext cx="10515600" cy="2796835"/>
        </p:xfrm>
        <a:graphic>
          <a:graphicData uri="http://schemas.openxmlformats.org/drawingml/2006/table">
            <a:tbl>
              <a:tblPr/>
              <a:tblGrid>
                <a:gridCol w="2752405"/>
                <a:gridCol w="790009"/>
                <a:gridCol w="1158949"/>
                <a:gridCol w="4532134"/>
                <a:gridCol w="1282103"/>
              </a:tblGrid>
              <a:tr h="176436">
                <a:tc>
                  <a:txBody>
                    <a:bodyPr/>
                    <a:lstStyle/>
                    <a:p>
                      <a:pPr algn="l" fontAlgn="b"/>
                      <a:r>
                        <a:rPr lang="en-US" sz="1800" b="1" i="0" u="none" strike="noStrike" dirty="0">
                          <a:solidFill>
                            <a:srgbClr val="000000"/>
                          </a:solidFill>
                          <a:effectLst/>
                          <a:latin typeface="Calibri" panose="020F0502020204030204" pitchFamily="34" charset="0"/>
                        </a:rPr>
                        <a:t>Objective</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800" b="1" i="0" u="none" strike="noStrike">
                          <a:solidFill>
                            <a:srgbClr val="000000"/>
                          </a:solidFill>
                          <a:effectLst/>
                          <a:latin typeface="Calibri" panose="020F0502020204030204" pitchFamily="34" charset="0"/>
                        </a:rPr>
                        <a:t>Program</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800" b="1" i="0" u="none" strike="noStrike">
                          <a:solidFill>
                            <a:srgbClr val="000000"/>
                          </a:solidFill>
                          <a:effectLst/>
                          <a:latin typeface="Calibri" panose="020F0502020204030204" pitchFamily="34" charset="0"/>
                        </a:rPr>
                        <a:t>Funding</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800" b="1" i="0" u="none" strike="noStrike" dirty="0">
                          <a:solidFill>
                            <a:srgbClr val="000000"/>
                          </a:solidFill>
                          <a:effectLst/>
                          <a:latin typeface="Calibri" panose="020F0502020204030204" pitchFamily="34" charset="0"/>
                        </a:rPr>
                        <a:t>Goal Outcome Indicator</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800" b="1" i="0" u="none" strike="noStrike" dirty="0">
                          <a:solidFill>
                            <a:srgbClr val="000000"/>
                          </a:solidFill>
                          <a:effectLst/>
                          <a:latin typeface="Calibri" panose="020F0502020204030204" pitchFamily="34" charset="0"/>
                        </a:rPr>
                        <a:t>Predicted Outcome</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6436">
                <a:tc>
                  <a:txBody>
                    <a:bodyPr/>
                    <a:lstStyle/>
                    <a:p>
                      <a:pPr algn="l" fontAlgn="b"/>
                      <a:r>
                        <a:rPr lang="en-US" sz="1800" b="0" i="0" u="none" strike="noStrike" dirty="0">
                          <a:solidFill>
                            <a:srgbClr val="000000"/>
                          </a:solidFill>
                          <a:effectLst/>
                          <a:latin typeface="Calibri" panose="020F0502020204030204" pitchFamily="34" charset="0"/>
                        </a:rPr>
                        <a:t>Buildings</a:t>
                      </a:r>
                    </a:p>
                  </a:txBody>
                  <a:tcPr marL="8822" marR="8822" marT="882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800" b="0" i="0" u="none" strike="noStrike">
                          <a:solidFill>
                            <a:srgbClr val="000000"/>
                          </a:solidFill>
                          <a:effectLst/>
                          <a:latin typeface="Calibri" panose="020F0502020204030204" pitchFamily="34" charset="0"/>
                        </a:rPr>
                        <a:t>CDBG</a:t>
                      </a:r>
                    </a:p>
                  </a:txBody>
                  <a:tcPr marL="8822" marR="8822" marT="882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800" b="0" i="0" u="none" strike="noStrike">
                          <a:solidFill>
                            <a:srgbClr val="000000"/>
                          </a:solidFill>
                          <a:effectLst/>
                          <a:latin typeface="Calibri" panose="020F0502020204030204" pitchFamily="34" charset="0"/>
                        </a:rPr>
                        <a:t>20,000,000</a:t>
                      </a:r>
                    </a:p>
                  </a:txBody>
                  <a:tcPr marL="8822" marR="8822" marT="882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800" b="0" i="0" u="none" strike="noStrike">
                          <a:solidFill>
                            <a:srgbClr val="000000"/>
                          </a:solidFill>
                          <a:effectLst/>
                          <a:latin typeface="Calibri" panose="020F0502020204030204" pitchFamily="34" charset="0"/>
                        </a:rPr>
                        <a:t>Public facility or infrastructure activities other than low/moderate income housing benefit</a:t>
                      </a:r>
                    </a:p>
                  </a:txBody>
                  <a:tcPr marL="8822" marR="8822" marT="882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dirty="0">
                          <a:solidFill>
                            <a:srgbClr val="000000"/>
                          </a:solidFill>
                          <a:effectLst/>
                          <a:latin typeface="Calibri" panose="020F0502020204030204" pitchFamily="34" charset="0"/>
                        </a:rPr>
                        <a:t>50,000</a:t>
                      </a:r>
                    </a:p>
                  </a:txBody>
                  <a:tcPr marL="8822" marR="8822" marT="882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6436">
                <a:tc>
                  <a:txBody>
                    <a:bodyPr/>
                    <a:lstStyle/>
                    <a:p>
                      <a:pPr algn="l" fontAlgn="b"/>
                      <a:r>
                        <a:rPr lang="en-US" sz="1800" b="0" i="0" u="none" strike="noStrike" dirty="0">
                          <a:solidFill>
                            <a:srgbClr val="000000"/>
                          </a:solidFill>
                          <a:effectLst/>
                          <a:latin typeface="Calibri" panose="020F0502020204030204" pitchFamily="34" charset="0"/>
                        </a:rPr>
                        <a:t>Infrastructure</a:t>
                      </a:r>
                    </a:p>
                  </a:txBody>
                  <a:tcPr marL="8822" marR="8822" marT="882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800" b="0" i="0" u="none" strike="noStrike" dirty="0">
                          <a:solidFill>
                            <a:srgbClr val="000000"/>
                          </a:solidFill>
                          <a:effectLst/>
                          <a:latin typeface="Calibri" panose="020F0502020204030204" pitchFamily="34" charset="0"/>
                        </a:rPr>
                        <a:t>CDBG</a:t>
                      </a:r>
                    </a:p>
                  </a:txBody>
                  <a:tcPr marL="8822" marR="8822" marT="882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800" b="0" i="0" u="none" strike="noStrike" dirty="0">
                          <a:solidFill>
                            <a:srgbClr val="000000"/>
                          </a:solidFill>
                          <a:effectLst/>
                          <a:latin typeface="Calibri" panose="020F0502020204030204" pitchFamily="34" charset="0"/>
                        </a:rPr>
                        <a:t>109,250,000</a:t>
                      </a:r>
                    </a:p>
                  </a:txBody>
                  <a:tcPr marL="8822" marR="8822" marT="882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800" b="0" i="0" u="none" strike="noStrike" dirty="0">
                          <a:solidFill>
                            <a:srgbClr val="000000"/>
                          </a:solidFill>
                          <a:effectLst/>
                          <a:latin typeface="Calibri" panose="020F0502020204030204" pitchFamily="34" charset="0"/>
                        </a:rPr>
                        <a:t>Public facility or infrastructure activities other than low/moderate income housing benefit</a:t>
                      </a:r>
                    </a:p>
                  </a:txBody>
                  <a:tcPr marL="8822" marR="8822" marT="882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a:solidFill>
                            <a:srgbClr val="000000"/>
                          </a:solidFill>
                          <a:effectLst/>
                          <a:latin typeface="Calibri" panose="020F0502020204030204" pitchFamily="34" charset="0"/>
                        </a:rPr>
                        <a:t>200,000</a:t>
                      </a:r>
                    </a:p>
                  </a:txBody>
                  <a:tcPr marL="8822" marR="8822" marT="882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6436">
                <a:tc>
                  <a:txBody>
                    <a:bodyPr/>
                    <a:lstStyle/>
                    <a:p>
                      <a:pPr algn="l" fontAlgn="b"/>
                      <a:r>
                        <a:rPr lang="en-US" sz="1800" b="0" i="0" u="none" strike="noStrike">
                          <a:solidFill>
                            <a:srgbClr val="000000"/>
                          </a:solidFill>
                          <a:effectLst/>
                          <a:latin typeface="Calibri" panose="020F0502020204030204" pitchFamily="34" charset="0"/>
                        </a:rPr>
                        <a:t>Economic Incentive Program</a:t>
                      </a:r>
                    </a:p>
                  </a:txBody>
                  <a:tcPr marL="8822" marR="8822" marT="882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800" b="0" i="0" u="none" strike="noStrike">
                          <a:solidFill>
                            <a:srgbClr val="000000"/>
                          </a:solidFill>
                          <a:effectLst/>
                          <a:latin typeface="Calibri" panose="020F0502020204030204" pitchFamily="34" charset="0"/>
                        </a:rPr>
                        <a:t>CDBG</a:t>
                      </a:r>
                    </a:p>
                  </a:txBody>
                  <a:tcPr marL="8822" marR="8822" marT="882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800" b="0" i="0" u="none" strike="noStrike">
                          <a:solidFill>
                            <a:srgbClr val="000000"/>
                          </a:solidFill>
                          <a:effectLst/>
                          <a:latin typeface="Calibri" panose="020F0502020204030204" pitchFamily="34" charset="0"/>
                        </a:rPr>
                        <a:t>40,000,000</a:t>
                      </a:r>
                    </a:p>
                  </a:txBody>
                  <a:tcPr marL="8822" marR="8822" marT="882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800" b="0" i="0" u="none" strike="noStrike" dirty="0">
                          <a:solidFill>
                            <a:srgbClr val="000000"/>
                          </a:solidFill>
                          <a:effectLst/>
                          <a:latin typeface="Calibri" panose="020F0502020204030204" pitchFamily="34" charset="0"/>
                        </a:rPr>
                        <a:t>Jobs created/retained</a:t>
                      </a:r>
                    </a:p>
                  </a:txBody>
                  <a:tcPr marL="8822" marR="8822" marT="882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dirty="0">
                          <a:solidFill>
                            <a:srgbClr val="000000"/>
                          </a:solidFill>
                          <a:effectLst/>
                          <a:latin typeface="Calibri" panose="020F0502020204030204" pitchFamily="34" charset="0"/>
                        </a:rPr>
                        <a:t>20,000</a:t>
                      </a:r>
                    </a:p>
                  </a:txBody>
                  <a:tcPr marL="8822" marR="8822" marT="882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6436">
                <a:tc>
                  <a:txBody>
                    <a:bodyPr/>
                    <a:lstStyle/>
                    <a:p>
                      <a:pPr algn="l" fontAlgn="b"/>
                      <a:r>
                        <a:rPr lang="en-US" sz="1800" b="0" i="0" u="none" strike="noStrike">
                          <a:solidFill>
                            <a:srgbClr val="000000"/>
                          </a:solidFill>
                          <a:effectLst/>
                          <a:latin typeface="Calibri" panose="020F0502020204030204" pitchFamily="34" charset="0"/>
                        </a:rPr>
                        <a:t>Immediate Threat &amp; Danger Program</a:t>
                      </a:r>
                    </a:p>
                  </a:txBody>
                  <a:tcPr marL="8822" marR="8822" marT="882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800" b="0" i="0" u="none" strike="noStrike">
                          <a:solidFill>
                            <a:srgbClr val="000000"/>
                          </a:solidFill>
                          <a:effectLst/>
                          <a:latin typeface="Calibri" panose="020F0502020204030204" pitchFamily="34" charset="0"/>
                        </a:rPr>
                        <a:t>CDBG</a:t>
                      </a:r>
                    </a:p>
                  </a:txBody>
                  <a:tcPr marL="8822" marR="8822" marT="882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800" b="0" i="0" u="none" strike="noStrike">
                          <a:solidFill>
                            <a:srgbClr val="000000"/>
                          </a:solidFill>
                          <a:effectLst/>
                          <a:latin typeface="Calibri" panose="020F0502020204030204" pitchFamily="34" charset="0"/>
                        </a:rPr>
                        <a:t>2,500,000</a:t>
                      </a:r>
                    </a:p>
                  </a:txBody>
                  <a:tcPr marL="8822" marR="8822" marT="882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800" b="0" i="0" u="none" strike="noStrike">
                          <a:solidFill>
                            <a:srgbClr val="000000"/>
                          </a:solidFill>
                          <a:effectLst/>
                          <a:latin typeface="Calibri" panose="020F0502020204030204" pitchFamily="34" charset="0"/>
                        </a:rPr>
                        <a:t>Jobs created/retained</a:t>
                      </a:r>
                    </a:p>
                  </a:txBody>
                  <a:tcPr marL="8822" marR="8822" marT="882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dirty="0">
                          <a:solidFill>
                            <a:srgbClr val="000000"/>
                          </a:solidFill>
                          <a:effectLst/>
                          <a:latin typeface="Calibri" panose="020F0502020204030204" pitchFamily="34" charset="0"/>
                        </a:rPr>
                        <a:t>25,000</a:t>
                      </a:r>
                    </a:p>
                  </a:txBody>
                  <a:tcPr marL="8822" marR="8822" marT="882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5258">
                <a:tc>
                  <a:txBody>
                    <a:bodyPr/>
                    <a:lstStyle/>
                    <a:p>
                      <a:pPr algn="l" fontAlgn="b"/>
                      <a:r>
                        <a:rPr lang="en-US" sz="1800" b="0" i="0" u="none" strike="noStrike" dirty="0">
                          <a:solidFill>
                            <a:srgbClr val="000000"/>
                          </a:solidFill>
                          <a:effectLst/>
                          <a:latin typeface="Calibri" panose="020F0502020204030204" pitchFamily="34" charset="0"/>
                        </a:rPr>
                        <a:t>Redevelopment</a:t>
                      </a:r>
                    </a:p>
                  </a:txBody>
                  <a:tcPr marL="8822" marR="8822" marT="882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1800" b="0" i="0" u="none" strike="noStrike">
                          <a:solidFill>
                            <a:srgbClr val="000000"/>
                          </a:solidFill>
                          <a:effectLst/>
                          <a:latin typeface="Calibri" panose="020F0502020204030204" pitchFamily="34" charset="0"/>
                        </a:rPr>
                        <a:t>CDBG</a:t>
                      </a:r>
                    </a:p>
                  </a:txBody>
                  <a:tcPr marL="8822" marR="8822" marT="882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1800" b="0" i="0" u="none" strike="noStrike">
                          <a:solidFill>
                            <a:srgbClr val="000000"/>
                          </a:solidFill>
                          <a:effectLst/>
                          <a:latin typeface="Calibri" panose="020F0502020204030204" pitchFamily="34" charset="0"/>
                        </a:rPr>
                        <a:t>7,500,000</a:t>
                      </a:r>
                    </a:p>
                  </a:txBody>
                  <a:tcPr marL="8822" marR="8822" marT="882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1800" b="0" i="0" u="none" strike="noStrike">
                          <a:solidFill>
                            <a:srgbClr val="000000"/>
                          </a:solidFill>
                          <a:effectLst/>
                          <a:latin typeface="Calibri" panose="020F0502020204030204" pitchFamily="34" charset="0"/>
                        </a:rPr>
                        <a:t>Jobs created/retained</a:t>
                      </a:r>
                    </a:p>
                  </a:txBody>
                  <a:tcPr marL="8822" marR="8822" marT="882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US" sz="1800" b="0" i="0" u="none" strike="noStrike" dirty="0">
                          <a:solidFill>
                            <a:srgbClr val="000000"/>
                          </a:solidFill>
                          <a:effectLst/>
                          <a:latin typeface="Calibri" panose="020F0502020204030204" pitchFamily="34" charset="0"/>
                        </a:rPr>
                        <a:t>750</a:t>
                      </a:r>
                    </a:p>
                  </a:txBody>
                  <a:tcPr marL="8822" marR="8822" marT="882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427652059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 the next year</a:t>
            </a:r>
            <a:endParaRPr lang="en-US" dirty="0"/>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670762252"/>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Program Allocation</a:t>
            </a:r>
            <a:endParaRPr lang="en-US" dirty="0"/>
          </a:p>
        </p:txBody>
      </p:sp>
      <p:graphicFrame>
        <p:nvGraphicFramePr>
          <p:cNvPr id="4" name="Table 3"/>
          <p:cNvGraphicFramePr>
            <a:graphicFrameLocks noGrp="1"/>
          </p:cNvGraphicFramePr>
          <p:nvPr/>
        </p:nvGraphicFramePr>
        <p:xfrm>
          <a:off x="838199" y="3332931"/>
          <a:ext cx="10515602" cy="1336726"/>
        </p:xfrm>
        <a:graphic>
          <a:graphicData uri="http://schemas.openxmlformats.org/drawingml/2006/table">
            <a:tbl>
              <a:tblPr/>
              <a:tblGrid>
                <a:gridCol w="475170"/>
                <a:gridCol w="673157"/>
                <a:gridCol w="702855"/>
                <a:gridCol w="455371"/>
                <a:gridCol w="613761"/>
                <a:gridCol w="475170"/>
                <a:gridCol w="475170"/>
                <a:gridCol w="675631"/>
                <a:gridCol w="692955"/>
                <a:gridCol w="732553"/>
                <a:gridCol w="801848"/>
                <a:gridCol w="752352"/>
                <a:gridCol w="683056"/>
                <a:gridCol w="683056"/>
                <a:gridCol w="673157"/>
                <a:gridCol w="475170"/>
                <a:gridCol w="475170"/>
              </a:tblGrid>
              <a:tr h="594101">
                <a:tc>
                  <a:txBody>
                    <a:bodyPr/>
                    <a:lstStyle/>
                    <a:p>
                      <a:pPr algn="l" fontAlgn="b"/>
                      <a:r>
                        <a:rPr lang="en-US" sz="900" b="0" i="0" u="none" strike="noStrike">
                          <a:solidFill>
                            <a:srgbClr val="000000"/>
                          </a:solidFill>
                          <a:effectLst/>
                          <a:latin typeface="Calibri" panose="020F0502020204030204" pitchFamily="34" charset="0"/>
                        </a:rPr>
                        <a:t> </a:t>
                      </a:r>
                    </a:p>
                  </a:txBody>
                  <a:tcPr marL="7426" marR="7426" marT="74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effectLst/>
                          <a:latin typeface="Calibri" panose="020F0502020204030204" pitchFamily="34" charset="0"/>
                        </a:rPr>
                        <a:t>Construction Rehab Rental Units (%)</a:t>
                      </a:r>
                    </a:p>
                  </a:txBody>
                  <a:tcPr marL="7426" marR="7426" marT="74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effectLst/>
                          <a:latin typeface="Calibri" panose="020F0502020204030204" pitchFamily="34" charset="0"/>
                        </a:rPr>
                        <a:t>Homeowner Assistance (%)</a:t>
                      </a:r>
                    </a:p>
                  </a:txBody>
                  <a:tcPr marL="7426" marR="7426" marT="74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effectLst/>
                          <a:latin typeface="Calibri" panose="020F0502020204030204" pitchFamily="34" charset="0"/>
                        </a:rPr>
                        <a:t>CHDO Loans (%)</a:t>
                      </a:r>
                    </a:p>
                  </a:txBody>
                  <a:tcPr marL="7426" marR="7426" marT="74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effectLst/>
                          <a:latin typeface="Calibri" panose="020F0502020204030204" pitchFamily="34" charset="0"/>
                        </a:rPr>
                        <a:t>CHDO Operating (%)</a:t>
                      </a:r>
                    </a:p>
                  </a:txBody>
                  <a:tcPr marL="7426" marR="7426" marT="74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effectLst/>
                          <a:latin typeface="Calibri" panose="020F0502020204030204" pitchFamily="34" charset="0"/>
                        </a:rPr>
                        <a:t>TBRA (%)</a:t>
                      </a:r>
                    </a:p>
                  </a:txBody>
                  <a:tcPr marL="7426" marR="7426" marT="74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effectLst/>
                          <a:latin typeface="Calibri" panose="020F0502020204030204" pitchFamily="34" charset="0"/>
                        </a:rPr>
                        <a:t>Buildings (%)</a:t>
                      </a:r>
                    </a:p>
                  </a:txBody>
                  <a:tcPr marL="7426" marR="7426" marT="74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effectLst/>
                          <a:latin typeface="Calibri" panose="020F0502020204030204" pitchFamily="34" charset="0"/>
                        </a:rPr>
                        <a:t>Infrastructure (%)</a:t>
                      </a:r>
                    </a:p>
                  </a:txBody>
                  <a:tcPr marL="7426" marR="7426" marT="74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effectLst/>
                          <a:latin typeface="Calibri" panose="020F0502020204030204" pitchFamily="34" charset="0"/>
                        </a:rPr>
                        <a:t>immediate Threat &amp; Danger Program (%)</a:t>
                      </a:r>
                    </a:p>
                  </a:txBody>
                  <a:tcPr marL="7426" marR="7426" marT="74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effectLst/>
                          <a:latin typeface="Calibri" panose="020F0502020204030204" pitchFamily="34" charset="0"/>
                        </a:rPr>
                        <a:t>Economic Development (%)</a:t>
                      </a:r>
                    </a:p>
                  </a:txBody>
                  <a:tcPr marL="7426" marR="7426" marT="74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effectLst/>
                          <a:latin typeface="Calibri" panose="020F0502020204030204" pitchFamily="34" charset="0"/>
                        </a:rPr>
                        <a:t>Redevelopment (%)</a:t>
                      </a:r>
                    </a:p>
                  </a:txBody>
                  <a:tcPr marL="7426" marR="7426" marT="74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effectLst/>
                          <a:latin typeface="Calibri" panose="020F0502020204030204" pitchFamily="34" charset="0"/>
                        </a:rPr>
                        <a:t>Emergency Shelter &amp; Transitional Housing (%)</a:t>
                      </a:r>
                    </a:p>
                  </a:txBody>
                  <a:tcPr marL="7426" marR="7426" marT="74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effectLst/>
                          <a:latin typeface="Calibri" panose="020F0502020204030204" pitchFamily="34" charset="0"/>
                        </a:rPr>
                        <a:t>Rapid Re-Housing Assistance (%)</a:t>
                      </a:r>
                    </a:p>
                  </a:txBody>
                  <a:tcPr marL="7426" marR="7426" marT="74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effectLst/>
                          <a:latin typeface="Calibri" panose="020F0502020204030204" pitchFamily="34" charset="0"/>
                        </a:rPr>
                        <a:t>Homeless Outreach Assistance (%)</a:t>
                      </a:r>
                    </a:p>
                  </a:txBody>
                  <a:tcPr marL="7426" marR="7426" marT="74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effectLst/>
                          <a:latin typeface="Calibri" panose="020F0502020204030204" pitchFamily="34" charset="0"/>
                        </a:rPr>
                        <a:t>Homeless Prevention Assistance (%)</a:t>
                      </a:r>
                    </a:p>
                  </a:txBody>
                  <a:tcPr marL="7426" marR="7426" marT="74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effectLst/>
                          <a:latin typeface="Calibri" panose="020F0502020204030204" pitchFamily="34" charset="0"/>
                        </a:rPr>
                        <a:t>HOPWA TBRA (%)</a:t>
                      </a:r>
                    </a:p>
                  </a:txBody>
                  <a:tcPr marL="7426" marR="7426" marT="74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900" b="0" i="0" u="none" strike="noStrike">
                          <a:solidFill>
                            <a:srgbClr val="000000"/>
                          </a:solidFill>
                          <a:effectLst/>
                          <a:latin typeface="Calibri" panose="020F0502020204030204" pitchFamily="34" charset="0"/>
                        </a:rPr>
                        <a:t>HOPWA (%)</a:t>
                      </a:r>
                    </a:p>
                  </a:txBody>
                  <a:tcPr marL="7426" marR="7426" marT="74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8525">
                <a:tc>
                  <a:txBody>
                    <a:bodyPr/>
                    <a:lstStyle/>
                    <a:p>
                      <a:pPr algn="l" fontAlgn="b"/>
                      <a:r>
                        <a:rPr lang="en-US" sz="900" b="0" i="0" u="none" strike="noStrike">
                          <a:solidFill>
                            <a:srgbClr val="000000"/>
                          </a:solidFill>
                          <a:effectLst/>
                          <a:latin typeface="Calibri" panose="020F0502020204030204" pitchFamily="34" charset="0"/>
                        </a:rPr>
                        <a:t>CDBG</a:t>
                      </a:r>
                    </a:p>
                  </a:txBody>
                  <a:tcPr marL="7426" marR="7426" marT="74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effectLst/>
                          <a:latin typeface="Calibri" panose="020F0502020204030204" pitchFamily="34" charset="0"/>
                        </a:rPr>
                        <a:t>0</a:t>
                      </a:r>
                    </a:p>
                  </a:txBody>
                  <a:tcPr marL="7426" marR="7426" marT="74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effectLst/>
                          <a:latin typeface="Calibri" panose="020F0502020204030204" pitchFamily="34" charset="0"/>
                        </a:rPr>
                        <a:t>5</a:t>
                      </a:r>
                    </a:p>
                  </a:txBody>
                  <a:tcPr marL="7426" marR="7426" marT="74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effectLst/>
                          <a:latin typeface="Calibri" panose="020F0502020204030204" pitchFamily="34" charset="0"/>
                        </a:rPr>
                        <a:t>0</a:t>
                      </a:r>
                    </a:p>
                  </a:txBody>
                  <a:tcPr marL="7426" marR="7426" marT="74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effectLst/>
                          <a:latin typeface="Calibri" panose="020F0502020204030204" pitchFamily="34" charset="0"/>
                        </a:rPr>
                        <a:t>0</a:t>
                      </a:r>
                    </a:p>
                  </a:txBody>
                  <a:tcPr marL="7426" marR="7426" marT="74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effectLst/>
                          <a:latin typeface="Calibri" panose="020F0502020204030204" pitchFamily="34" charset="0"/>
                        </a:rPr>
                        <a:t>0</a:t>
                      </a:r>
                    </a:p>
                  </a:txBody>
                  <a:tcPr marL="7426" marR="7426" marT="74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effectLst/>
                          <a:latin typeface="Calibri" panose="020F0502020204030204" pitchFamily="34" charset="0"/>
                        </a:rPr>
                        <a:t>11</a:t>
                      </a:r>
                    </a:p>
                  </a:txBody>
                  <a:tcPr marL="7426" marR="7426" marT="74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effectLst/>
                          <a:latin typeface="Calibri" panose="020F0502020204030204" pitchFamily="34" charset="0"/>
                        </a:rPr>
                        <a:t>58</a:t>
                      </a:r>
                    </a:p>
                  </a:txBody>
                  <a:tcPr marL="7426" marR="7426" marT="74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effectLst/>
                          <a:latin typeface="Calibri" panose="020F0502020204030204" pitchFamily="34" charset="0"/>
                        </a:rPr>
                        <a:t>1</a:t>
                      </a:r>
                    </a:p>
                  </a:txBody>
                  <a:tcPr marL="7426" marR="7426" marT="74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effectLst/>
                          <a:latin typeface="Calibri" panose="020F0502020204030204" pitchFamily="34" charset="0"/>
                        </a:rPr>
                        <a:t>21</a:t>
                      </a:r>
                    </a:p>
                  </a:txBody>
                  <a:tcPr marL="7426" marR="7426" marT="74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effectLst/>
                          <a:latin typeface="Calibri" panose="020F0502020204030204" pitchFamily="34" charset="0"/>
                        </a:rPr>
                        <a:t>4</a:t>
                      </a:r>
                    </a:p>
                  </a:txBody>
                  <a:tcPr marL="7426" marR="7426" marT="74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effectLst/>
                          <a:latin typeface="Calibri" panose="020F0502020204030204" pitchFamily="34" charset="0"/>
                        </a:rPr>
                        <a:t>0</a:t>
                      </a:r>
                    </a:p>
                  </a:txBody>
                  <a:tcPr marL="7426" marR="7426" marT="74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effectLst/>
                          <a:latin typeface="Calibri" panose="020F0502020204030204" pitchFamily="34" charset="0"/>
                        </a:rPr>
                        <a:t>0</a:t>
                      </a:r>
                    </a:p>
                  </a:txBody>
                  <a:tcPr marL="7426" marR="7426" marT="74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effectLst/>
                          <a:latin typeface="Calibri" panose="020F0502020204030204" pitchFamily="34" charset="0"/>
                        </a:rPr>
                        <a:t>0</a:t>
                      </a:r>
                    </a:p>
                  </a:txBody>
                  <a:tcPr marL="7426" marR="7426" marT="74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effectLst/>
                          <a:latin typeface="Calibri" panose="020F0502020204030204" pitchFamily="34" charset="0"/>
                        </a:rPr>
                        <a:t>0</a:t>
                      </a:r>
                    </a:p>
                  </a:txBody>
                  <a:tcPr marL="7426" marR="7426" marT="74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effectLst/>
                          <a:latin typeface="Calibri" panose="020F0502020204030204" pitchFamily="34" charset="0"/>
                        </a:rPr>
                        <a:t>0</a:t>
                      </a:r>
                    </a:p>
                  </a:txBody>
                  <a:tcPr marL="7426" marR="7426" marT="74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effectLst/>
                          <a:latin typeface="Calibri" panose="020F0502020204030204" pitchFamily="34" charset="0"/>
                        </a:rPr>
                        <a:t>0</a:t>
                      </a:r>
                    </a:p>
                  </a:txBody>
                  <a:tcPr marL="7426" marR="7426" marT="74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8525">
                <a:tc>
                  <a:txBody>
                    <a:bodyPr/>
                    <a:lstStyle/>
                    <a:p>
                      <a:pPr algn="l" fontAlgn="b"/>
                      <a:r>
                        <a:rPr lang="en-US" sz="900" b="0" i="0" u="none" strike="noStrike">
                          <a:solidFill>
                            <a:srgbClr val="000000"/>
                          </a:solidFill>
                          <a:effectLst/>
                          <a:latin typeface="Calibri" panose="020F0502020204030204" pitchFamily="34" charset="0"/>
                        </a:rPr>
                        <a:t>HOME</a:t>
                      </a:r>
                    </a:p>
                  </a:txBody>
                  <a:tcPr marL="7426" marR="7426" marT="74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effectLst/>
                          <a:latin typeface="Calibri" panose="020F0502020204030204" pitchFamily="34" charset="0"/>
                        </a:rPr>
                        <a:t>80</a:t>
                      </a:r>
                    </a:p>
                  </a:txBody>
                  <a:tcPr marL="7426" marR="7426" marT="74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effectLst/>
                          <a:latin typeface="Calibri" panose="020F0502020204030204" pitchFamily="34" charset="0"/>
                        </a:rPr>
                        <a:t>20</a:t>
                      </a:r>
                    </a:p>
                  </a:txBody>
                  <a:tcPr marL="7426" marR="7426" marT="74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effectLst/>
                          <a:latin typeface="Calibri" panose="020F0502020204030204" pitchFamily="34" charset="0"/>
                        </a:rPr>
                        <a:t>0</a:t>
                      </a:r>
                    </a:p>
                  </a:txBody>
                  <a:tcPr marL="7426" marR="7426" marT="74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effectLst/>
                          <a:latin typeface="Calibri" panose="020F0502020204030204" pitchFamily="34" charset="0"/>
                        </a:rPr>
                        <a:t>0</a:t>
                      </a:r>
                    </a:p>
                  </a:txBody>
                  <a:tcPr marL="7426" marR="7426" marT="74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effectLst/>
                          <a:latin typeface="Calibri" panose="020F0502020204030204" pitchFamily="34" charset="0"/>
                        </a:rPr>
                        <a:t>0</a:t>
                      </a:r>
                    </a:p>
                  </a:txBody>
                  <a:tcPr marL="7426" marR="7426" marT="74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effectLst/>
                          <a:latin typeface="Calibri" panose="020F0502020204030204" pitchFamily="34" charset="0"/>
                        </a:rPr>
                        <a:t>0</a:t>
                      </a:r>
                    </a:p>
                  </a:txBody>
                  <a:tcPr marL="7426" marR="7426" marT="74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effectLst/>
                          <a:latin typeface="Calibri" panose="020F0502020204030204" pitchFamily="34" charset="0"/>
                        </a:rPr>
                        <a:t>0</a:t>
                      </a:r>
                    </a:p>
                  </a:txBody>
                  <a:tcPr marL="7426" marR="7426" marT="74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effectLst/>
                          <a:latin typeface="Calibri" panose="020F0502020204030204" pitchFamily="34" charset="0"/>
                        </a:rPr>
                        <a:t>0</a:t>
                      </a:r>
                    </a:p>
                  </a:txBody>
                  <a:tcPr marL="7426" marR="7426" marT="74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effectLst/>
                          <a:latin typeface="Calibri" panose="020F0502020204030204" pitchFamily="34" charset="0"/>
                        </a:rPr>
                        <a:t>0</a:t>
                      </a:r>
                    </a:p>
                  </a:txBody>
                  <a:tcPr marL="7426" marR="7426" marT="74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effectLst/>
                          <a:latin typeface="Calibri" panose="020F0502020204030204" pitchFamily="34" charset="0"/>
                        </a:rPr>
                        <a:t>0</a:t>
                      </a:r>
                    </a:p>
                  </a:txBody>
                  <a:tcPr marL="7426" marR="7426" marT="74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effectLst/>
                          <a:latin typeface="Calibri" panose="020F0502020204030204" pitchFamily="34" charset="0"/>
                        </a:rPr>
                        <a:t>0</a:t>
                      </a:r>
                    </a:p>
                  </a:txBody>
                  <a:tcPr marL="7426" marR="7426" marT="74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effectLst/>
                          <a:latin typeface="Calibri" panose="020F0502020204030204" pitchFamily="34" charset="0"/>
                        </a:rPr>
                        <a:t>0</a:t>
                      </a:r>
                    </a:p>
                  </a:txBody>
                  <a:tcPr marL="7426" marR="7426" marT="74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effectLst/>
                          <a:latin typeface="Calibri" panose="020F0502020204030204" pitchFamily="34" charset="0"/>
                        </a:rPr>
                        <a:t>0</a:t>
                      </a:r>
                    </a:p>
                  </a:txBody>
                  <a:tcPr marL="7426" marR="7426" marT="74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effectLst/>
                          <a:latin typeface="Calibri" panose="020F0502020204030204" pitchFamily="34" charset="0"/>
                        </a:rPr>
                        <a:t>0</a:t>
                      </a:r>
                    </a:p>
                  </a:txBody>
                  <a:tcPr marL="7426" marR="7426" marT="74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effectLst/>
                          <a:latin typeface="Calibri" panose="020F0502020204030204" pitchFamily="34" charset="0"/>
                        </a:rPr>
                        <a:t>0</a:t>
                      </a:r>
                    </a:p>
                  </a:txBody>
                  <a:tcPr marL="7426" marR="7426" marT="74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effectLst/>
                          <a:latin typeface="Calibri" panose="020F0502020204030204" pitchFamily="34" charset="0"/>
                        </a:rPr>
                        <a:t>0</a:t>
                      </a:r>
                    </a:p>
                  </a:txBody>
                  <a:tcPr marL="7426" marR="7426" marT="74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8525">
                <a:tc>
                  <a:txBody>
                    <a:bodyPr/>
                    <a:lstStyle/>
                    <a:p>
                      <a:pPr algn="l" fontAlgn="b"/>
                      <a:r>
                        <a:rPr lang="en-US" sz="900" b="0" i="0" u="none" strike="noStrike">
                          <a:solidFill>
                            <a:srgbClr val="000000"/>
                          </a:solidFill>
                          <a:effectLst/>
                          <a:latin typeface="Calibri" panose="020F0502020204030204" pitchFamily="34" charset="0"/>
                        </a:rPr>
                        <a:t>NHTF</a:t>
                      </a:r>
                    </a:p>
                  </a:txBody>
                  <a:tcPr marL="7426" marR="7426" marT="74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effectLst/>
                          <a:latin typeface="Calibri" panose="020F0502020204030204" pitchFamily="34" charset="0"/>
                        </a:rPr>
                        <a:t>50</a:t>
                      </a:r>
                    </a:p>
                  </a:txBody>
                  <a:tcPr marL="7426" marR="7426" marT="74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effectLst/>
                          <a:latin typeface="Calibri" panose="020F0502020204030204" pitchFamily="34" charset="0"/>
                        </a:rPr>
                        <a:t>50</a:t>
                      </a:r>
                    </a:p>
                  </a:txBody>
                  <a:tcPr marL="7426" marR="7426" marT="74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effectLst/>
                          <a:latin typeface="Calibri" panose="020F0502020204030204" pitchFamily="34" charset="0"/>
                        </a:rPr>
                        <a:t>0</a:t>
                      </a:r>
                    </a:p>
                  </a:txBody>
                  <a:tcPr marL="7426" marR="7426" marT="74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effectLst/>
                          <a:latin typeface="Calibri" panose="020F0502020204030204" pitchFamily="34" charset="0"/>
                        </a:rPr>
                        <a:t>0</a:t>
                      </a:r>
                    </a:p>
                  </a:txBody>
                  <a:tcPr marL="7426" marR="7426" marT="74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effectLst/>
                          <a:latin typeface="Calibri" panose="020F0502020204030204" pitchFamily="34" charset="0"/>
                        </a:rPr>
                        <a:t>0</a:t>
                      </a:r>
                    </a:p>
                  </a:txBody>
                  <a:tcPr marL="7426" marR="7426" marT="74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effectLst/>
                          <a:latin typeface="Calibri" panose="020F0502020204030204" pitchFamily="34" charset="0"/>
                        </a:rPr>
                        <a:t>0</a:t>
                      </a:r>
                    </a:p>
                  </a:txBody>
                  <a:tcPr marL="7426" marR="7426" marT="74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effectLst/>
                          <a:latin typeface="Calibri" panose="020F0502020204030204" pitchFamily="34" charset="0"/>
                        </a:rPr>
                        <a:t>0</a:t>
                      </a:r>
                    </a:p>
                  </a:txBody>
                  <a:tcPr marL="7426" marR="7426" marT="74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effectLst/>
                          <a:latin typeface="Calibri" panose="020F0502020204030204" pitchFamily="34" charset="0"/>
                        </a:rPr>
                        <a:t>0</a:t>
                      </a:r>
                    </a:p>
                  </a:txBody>
                  <a:tcPr marL="7426" marR="7426" marT="74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effectLst/>
                          <a:latin typeface="Calibri" panose="020F0502020204030204" pitchFamily="34" charset="0"/>
                        </a:rPr>
                        <a:t>0</a:t>
                      </a:r>
                    </a:p>
                  </a:txBody>
                  <a:tcPr marL="7426" marR="7426" marT="74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effectLst/>
                          <a:latin typeface="Calibri" panose="020F0502020204030204" pitchFamily="34" charset="0"/>
                        </a:rPr>
                        <a:t>0</a:t>
                      </a:r>
                    </a:p>
                  </a:txBody>
                  <a:tcPr marL="7426" marR="7426" marT="74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effectLst/>
                          <a:latin typeface="Calibri" panose="020F0502020204030204" pitchFamily="34" charset="0"/>
                        </a:rPr>
                        <a:t>0</a:t>
                      </a:r>
                    </a:p>
                  </a:txBody>
                  <a:tcPr marL="7426" marR="7426" marT="74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effectLst/>
                          <a:latin typeface="Calibri" panose="020F0502020204030204" pitchFamily="34" charset="0"/>
                        </a:rPr>
                        <a:t>0</a:t>
                      </a:r>
                    </a:p>
                  </a:txBody>
                  <a:tcPr marL="7426" marR="7426" marT="74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effectLst/>
                          <a:latin typeface="Calibri" panose="020F0502020204030204" pitchFamily="34" charset="0"/>
                        </a:rPr>
                        <a:t>0</a:t>
                      </a:r>
                    </a:p>
                  </a:txBody>
                  <a:tcPr marL="7426" marR="7426" marT="74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effectLst/>
                          <a:latin typeface="Calibri" panose="020F0502020204030204" pitchFamily="34" charset="0"/>
                        </a:rPr>
                        <a:t>0</a:t>
                      </a:r>
                    </a:p>
                  </a:txBody>
                  <a:tcPr marL="7426" marR="7426" marT="74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effectLst/>
                          <a:latin typeface="Calibri" panose="020F0502020204030204" pitchFamily="34" charset="0"/>
                        </a:rPr>
                        <a:t>0</a:t>
                      </a:r>
                    </a:p>
                  </a:txBody>
                  <a:tcPr marL="7426" marR="7426" marT="74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effectLst/>
                          <a:latin typeface="Calibri" panose="020F0502020204030204" pitchFamily="34" charset="0"/>
                        </a:rPr>
                        <a:t>0</a:t>
                      </a:r>
                    </a:p>
                  </a:txBody>
                  <a:tcPr marL="7426" marR="7426" marT="74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8525">
                <a:tc>
                  <a:txBody>
                    <a:bodyPr/>
                    <a:lstStyle/>
                    <a:p>
                      <a:pPr algn="l" fontAlgn="b"/>
                      <a:r>
                        <a:rPr lang="en-US" sz="900" b="0" i="0" u="none" strike="noStrike">
                          <a:solidFill>
                            <a:srgbClr val="000000"/>
                          </a:solidFill>
                          <a:effectLst/>
                          <a:latin typeface="Calibri" panose="020F0502020204030204" pitchFamily="34" charset="0"/>
                        </a:rPr>
                        <a:t>HOPWA</a:t>
                      </a:r>
                    </a:p>
                  </a:txBody>
                  <a:tcPr marL="7426" marR="7426" marT="74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effectLst/>
                          <a:latin typeface="Calibri" panose="020F0502020204030204" pitchFamily="34" charset="0"/>
                        </a:rPr>
                        <a:t>0</a:t>
                      </a:r>
                    </a:p>
                  </a:txBody>
                  <a:tcPr marL="7426" marR="7426" marT="74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effectLst/>
                          <a:latin typeface="Calibri" panose="020F0502020204030204" pitchFamily="34" charset="0"/>
                        </a:rPr>
                        <a:t>0</a:t>
                      </a:r>
                    </a:p>
                  </a:txBody>
                  <a:tcPr marL="7426" marR="7426" marT="74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effectLst/>
                          <a:latin typeface="Calibri" panose="020F0502020204030204" pitchFamily="34" charset="0"/>
                        </a:rPr>
                        <a:t>0</a:t>
                      </a:r>
                    </a:p>
                  </a:txBody>
                  <a:tcPr marL="7426" marR="7426" marT="74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effectLst/>
                          <a:latin typeface="Calibri" panose="020F0502020204030204" pitchFamily="34" charset="0"/>
                        </a:rPr>
                        <a:t>0</a:t>
                      </a:r>
                    </a:p>
                  </a:txBody>
                  <a:tcPr marL="7426" marR="7426" marT="74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effectLst/>
                          <a:latin typeface="Calibri" panose="020F0502020204030204" pitchFamily="34" charset="0"/>
                        </a:rPr>
                        <a:t>0</a:t>
                      </a:r>
                    </a:p>
                  </a:txBody>
                  <a:tcPr marL="7426" marR="7426" marT="74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effectLst/>
                          <a:latin typeface="Calibri" panose="020F0502020204030204" pitchFamily="34" charset="0"/>
                        </a:rPr>
                        <a:t>0</a:t>
                      </a:r>
                    </a:p>
                  </a:txBody>
                  <a:tcPr marL="7426" marR="7426" marT="74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effectLst/>
                          <a:latin typeface="Calibri" panose="020F0502020204030204" pitchFamily="34" charset="0"/>
                        </a:rPr>
                        <a:t>0</a:t>
                      </a:r>
                    </a:p>
                  </a:txBody>
                  <a:tcPr marL="7426" marR="7426" marT="74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effectLst/>
                          <a:latin typeface="Calibri" panose="020F0502020204030204" pitchFamily="34" charset="0"/>
                        </a:rPr>
                        <a:t>0</a:t>
                      </a:r>
                    </a:p>
                  </a:txBody>
                  <a:tcPr marL="7426" marR="7426" marT="74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effectLst/>
                          <a:latin typeface="Calibri" panose="020F0502020204030204" pitchFamily="34" charset="0"/>
                        </a:rPr>
                        <a:t>0</a:t>
                      </a:r>
                    </a:p>
                  </a:txBody>
                  <a:tcPr marL="7426" marR="7426" marT="74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effectLst/>
                          <a:latin typeface="Calibri" panose="020F0502020204030204" pitchFamily="34" charset="0"/>
                        </a:rPr>
                        <a:t>0</a:t>
                      </a:r>
                    </a:p>
                  </a:txBody>
                  <a:tcPr marL="7426" marR="7426" marT="74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effectLst/>
                          <a:latin typeface="Calibri" panose="020F0502020204030204" pitchFamily="34" charset="0"/>
                        </a:rPr>
                        <a:t>0</a:t>
                      </a:r>
                    </a:p>
                  </a:txBody>
                  <a:tcPr marL="7426" marR="7426" marT="74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effectLst/>
                          <a:latin typeface="Calibri" panose="020F0502020204030204" pitchFamily="34" charset="0"/>
                        </a:rPr>
                        <a:t>0</a:t>
                      </a:r>
                    </a:p>
                  </a:txBody>
                  <a:tcPr marL="7426" marR="7426" marT="74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effectLst/>
                          <a:latin typeface="Calibri" panose="020F0502020204030204" pitchFamily="34" charset="0"/>
                        </a:rPr>
                        <a:t>0</a:t>
                      </a:r>
                    </a:p>
                  </a:txBody>
                  <a:tcPr marL="7426" marR="7426" marT="74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effectLst/>
                          <a:latin typeface="Calibri" panose="020F0502020204030204" pitchFamily="34" charset="0"/>
                        </a:rPr>
                        <a:t>0</a:t>
                      </a:r>
                    </a:p>
                  </a:txBody>
                  <a:tcPr marL="7426" marR="7426" marT="74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effectLst/>
                          <a:latin typeface="Calibri" panose="020F0502020204030204" pitchFamily="34" charset="0"/>
                        </a:rPr>
                        <a:t>34</a:t>
                      </a:r>
                    </a:p>
                  </a:txBody>
                  <a:tcPr marL="7426" marR="7426" marT="74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effectLst/>
                          <a:latin typeface="Calibri" panose="020F0502020204030204" pitchFamily="34" charset="0"/>
                        </a:rPr>
                        <a:t>66</a:t>
                      </a:r>
                    </a:p>
                  </a:txBody>
                  <a:tcPr marL="7426" marR="7426" marT="74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8525">
                <a:tc>
                  <a:txBody>
                    <a:bodyPr/>
                    <a:lstStyle/>
                    <a:p>
                      <a:pPr algn="l" fontAlgn="b"/>
                      <a:r>
                        <a:rPr lang="en-US" sz="900" b="0" i="0" u="none" strike="noStrike">
                          <a:solidFill>
                            <a:srgbClr val="000000"/>
                          </a:solidFill>
                          <a:effectLst/>
                          <a:latin typeface="Calibri" panose="020F0502020204030204" pitchFamily="34" charset="0"/>
                        </a:rPr>
                        <a:t>ESG</a:t>
                      </a:r>
                    </a:p>
                  </a:txBody>
                  <a:tcPr marL="7426" marR="7426" marT="74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effectLst/>
                          <a:latin typeface="Calibri" panose="020F0502020204030204" pitchFamily="34" charset="0"/>
                        </a:rPr>
                        <a:t>0</a:t>
                      </a:r>
                    </a:p>
                  </a:txBody>
                  <a:tcPr marL="7426" marR="7426" marT="74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effectLst/>
                          <a:latin typeface="Calibri" panose="020F0502020204030204" pitchFamily="34" charset="0"/>
                        </a:rPr>
                        <a:t>0</a:t>
                      </a:r>
                    </a:p>
                  </a:txBody>
                  <a:tcPr marL="7426" marR="7426" marT="74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effectLst/>
                          <a:latin typeface="Calibri" panose="020F0502020204030204" pitchFamily="34" charset="0"/>
                        </a:rPr>
                        <a:t>0</a:t>
                      </a:r>
                    </a:p>
                  </a:txBody>
                  <a:tcPr marL="7426" marR="7426" marT="74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effectLst/>
                          <a:latin typeface="Calibri" panose="020F0502020204030204" pitchFamily="34" charset="0"/>
                        </a:rPr>
                        <a:t>0</a:t>
                      </a:r>
                    </a:p>
                  </a:txBody>
                  <a:tcPr marL="7426" marR="7426" marT="74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effectLst/>
                          <a:latin typeface="Calibri" panose="020F0502020204030204" pitchFamily="34" charset="0"/>
                        </a:rPr>
                        <a:t>0</a:t>
                      </a:r>
                    </a:p>
                  </a:txBody>
                  <a:tcPr marL="7426" marR="7426" marT="74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effectLst/>
                          <a:latin typeface="Calibri" panose="020F0502020204030204" pitchFamily="34" charset="0"/>
                        </a:rPr>
                        <a:t>0</a:t>
                      </a:r>
                    </a:p>
                  </a:txBody>
                  <a:tcPr marL="7426" marR="7426" marT="74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effectLst/>
                          <a:latin typeface="Calibri" panose="020F0502020204030204" pitchFamily="34" charset="0"/>
                        </a:rPr>
                        <a:t>0</a:t>
                      </a:r>
                    </a:p>
                  </a:txBody>
                  <a:tcPr marL="7426" marR="7426" marT="74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effectLst/>
                          <a:latin typeface="Calibri" panose="020F0502020204030204" pitchFamily="34" charset="0"/>
                        </a:rPr>
                        <a:t>0</a:t>
                      </a:r>
                    </a:p>
                  </a:txBody>
                  <a:tcPr marL="7426" marR="7426" marT="74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effectLst/>
                          <a:latin typeface="Calibri" panose="020F0502020204030204" pitchFamily="34" charset="0"/>
                        </a:rPr>
                        <a:t>0</a:t>
                      </a:r>
                    </a:p>
                  </a:txBody>
                  <a:tcPr marL="7426" marR="7426" marT="74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effectLst/>
                          <a:latin typeface="Calibri" panose="020F0502020204030204" pitchFamily="34" charset="0"/>
                        </a:rPr>
                        <a:t>0</a:t>
                      </a:r>
                    </a:p>
                  </a:txBody>
                  <a:tcPr marL="7426" marR="7426" marT="74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effectLst/>
                          <a:latin typeface="Calibri" panose="020F0502020204030204" pitchFamily="34" charset="0"/>
                        </a:rPr>
                        <a:t>38</a:t>
                      </a:r>
                    </a:p>
                  </a:txBody>
                  <a:tcPr marL="7426" marR="7426" marT="74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effectLst/>
                          <a:latin typeface="Calibri" panose="020F0502020204030204" pitchFamily="34" charset="0"/>
                        </a:rPr>
                        <a:t>38</a:t>
                      </a:r>
                    </a:p>
                  </a:txBody>
                  <a:tcPr marL="7426" marR="7426" marT="74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effectLst/>
                          <a:latin typeface="Calibri" panose="020F0502020204030204" pitchFamily="34" charset="0"/>
                        </a:rPr>
                        <a:t>12</a:t>
                      </a:r>
                    </a:p>
                  </a:txBody>
                  <a:tcPr marL="7426" marR="7426" marT="74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effectLst/>
                          <a:latin typeface="Calibri" panose="020F0502020204030204" pitchFamily="34" charset="0"/>
                        </a:rPr>
                        <a:t>12</a:t>
                      </a:r>
                    </a:p>
                  </a:txBody>
                  <a:tcPr marL="7426" marR="7426" marT="74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a:solidFill>
                            <a:srgbClr val="000000"/>
                          </a:solidFill>
                          <a:effectLst/>
                          <a:latin typeface="Calibri" panose="020F0502020204030204" pitchFamily="34" charset="0"/>
                        </a:rPr>
                        <a:t>0</a:t>
                      </a:r>
                    </a:p>
                  </a:txBody>
                  <a:tcPr marL="7426" marR="7426" marT="74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900" b="0" i="0" u="none" strike="noStrike" dirty="0">
                          <a:solidFill>
                            <a:srgbClr val="000000"/>
                          </a:solidFill>
                          <a:effectLst/>
                          <a:latin typeface="Calibri" panose="020F0502020204030204" pitchFamily="34" charset="0"/>
                        </a:rPr>
                        <a:t>0</a:t>
                      </a:r>
                    </a:p>
                  </a:txBody>
                  <a:tcPr marL="7426" marR="7426" marT="74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91544186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Share of GA households with one or more previously identified housing problems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643706319"/>
              </p:ext>
            </p:extLst>
          </p:nvPr>
        </p:nvGraphicFramePr>
        <p:xfrm>
          <a:off x="838197" y="2231326"/>
          <a:ext cx="10093656" cy="2668220"/>
        </p:xfrm>
        <a:graphic>
          <a:graphicData uri="http://schemas.openxmlformats.org/drawingml/2006/table">
            <a:tbl>
              <a:tblPr>
                <a:tableStyleId>{5C22544A-7EE6-4342-B048-85BDC9FD1C3A}</a:tableStyleId>
              </a:tblPr>
              <a:tblGrid>
                <a:gridCol w="1569966"/>
                <a:gridCol w="852369"/>
                <a:gridCol w="852369"/>
                <a:gridCol w="852369"/>
                <a:gridCol w="852369"/>
                <a:gridCol w="852369"/>
                <a:gridCol w="852369"/>
                <a:gridCol w="852369"/>
                <a:gridCol w="852369"/>
                <a:gridCol w="852369"/>
                <a:gridCol w="852369"/>
              </a:tblGrid>
              <a:tr h="340672">
                <a:tc>
                  <a:txBody>
                    <a:bodyPr/>
                    <a:lstStyle/>
                    <a:p>
                      <a:pPr algn="l" fontAlgn="b"/>
                      <a:endParaRPr lang="en-US" sz="1800" b="0" i="0" u="none" strike="noStrike" dirty="0">
                        <a:solidFill>
                          <a:srgbClr val="000000"/>
                        </a:solidFill>
                        <a:effectLst/>
                        <a:latin typeface="Calibri" panose="020F0502020204030204" pitchFamily="34" charset="0"/>
                      </a:endParaRPr>
                    </a:p>
                  </a:txBody>
                  <a:tcPr marL="9525" marR="9525" marT="9525" marB="0" anchor="b">
                    <a:solidFill>
                      <a:schemeClr val="accent1"/>
                    </a:solidFill>
                  </a:tcPr>
                </a:tc>
                <a:tc gridSpan="5">
                  <a:txBody>
                    <a:bodyPr/>
                    <a:lstStyle/>
                    <a:p>
                      <a:pPr algn="ctr" fontAlgn="b"/>
                      <a:r>
                        <a:rPr lang="en-US" sz="1800" b="0" i="0" u="none" strike="noStrike" dirty="0" smtClean="0">
                          <a:solidFill>
                            <a:schemeClr val="bg1"/>
                          </a:solidFill>
                          <a:effectLst/>
                          <a:latin typeface="+mn-lt"/>
                        </a:rPr>
                        <a:t>Share</a:t>
                      </a:r>
                      <a:r>
                        <a:rPr lang="en-US" sz="1800" b="0" i="0" u="none" strike="noStrike" baseline="0" dirty="0" smtClean="0">
                          <a:solidFill>
                            <a:schemeClr val="bg1"/>
                          </a:solidFill>
                          <a:effectLst/>
                          <a:latin typeface="+mn-lt"/>
                        </a:rPr>
                        <a:t> of GA Renters</a:t>
                      </a:r>
                      <a:endParaRPr lang="en-US" sz="1800" b="0" i="0" u="none" strike="noStrike" dirty="0">
                        <a:solidFill>
                          <a:schemeClr val="bg1"/>
                        </a:solidFill>
                        <a:effectLst/>
                        <a:latin typeface="Calibri" panose="020F0502020204030204" pitchFamily="34" charset="0"/>
                      </a:endParaRPr>
                    </a:p>
                  </a:txBody>
                  <a:tcPr marL="9525" marR="9525" marT="9525" marB="0" anchor="b">
                    <a:solidFill>
                      <a:schemeClr val="accent1"/>
                    </a:solidFill>
                  </a:tcPr>
                </a:tc>
                <a:tc hMerge="1">
                  <a:txBody>
                    <a:bodyPr/>
                    <a:lstStyle/>
                    <a:p>
                      <a:pPr algn="l" fontAlgn="b"/>
                      <a:endParaRPr lang="en-US" sz="1800" b="0" i="0" u="none" strike="noStrike">
                        <a:solidFill>
                          <a:srgbClr val="000000"/>
                        </a:solidFill>
                        <a:effectLst/>
                        <a:latin typeface="Calibri" panose="020F0502020204030204" pitchFamily="34" charset="0"/>
                      </a:endParaRPr>
                    </a:p>
                  </a:txBody>
                  <a:tcPr marL="9525" marR="9525" marT="9525" marB="0" anchor="b"/>
                </a:tc>
                <a:tc hMerge="1">
                  <a:txBody>
                    <a:bodyPr/>
                    <a:lstStyle/>
                    <a:p>
                      <a:pPr algn="l" fontAlgn="b"/>
                      <a:endParaRPr lang="en-US" sz="1800" b="0" i="0" u="none" strike="noStrike">
                        <a:solidFill>
                          <a:srgbClr val="000000"/>
                        </a:solidFill>
                        <a:effectLst/>
                        <a:latin typeface="Calibri" panose="020F0502020204030204" pitchFamily="34" charset="0"/>
                      </a:endParaRPr>
                    </a:p>
                  </a:txBody>
                  <a:tcPr marL="9525" marR="9525" marT="9525" marB="0" anchor="b"/>
                </a:tc>
                <a:tc hMerge="1">
                  <a:txBody>
                    <a:bodyPr/>
                    <a:lstStyle/>
                    <a:p>
                      <a:pPr algn="l" fontAlgn="b"/>
                      <a:endParaRPr lang="en-US" sz="1800" b="0" i="0" u="none" strike="noStrike">
                        <a:solidFill>
                          <a:srgbClr val="000000"/>
                        </a:solidFill>
                        <a:effectLst/>
                        <a:latin typeface="Calibri" panose="020F0502020204030204" pitchFamily="34" charset="0"/>
                      </a:endParaRPr>
                    </a:p>
                  </a:txBody>
                  <a:tcPr marL="9525" marR="9525" marT="9525" marB="0" anchor="b"/>
                </a:tc>
                <a:tc hMerge="1">
                  <a:txBody>
                    <a:bodyPr/>
                    <a:lstStyle/>
                    <a:p>
                      <a:pPr algn="l" fontAlgn="b"/>
                      <a:endParaRPr lang="en-US" sz="1800" b="0" i="0" u="none" strike="noStrike" dirty="0">
                        <a:solidFill>
                          <a:srgbClr val="000000"/>
                        </a:solidFill>
                        <a:effectLst/>
                        <a:latin typeface="Calibri" panose="020F0502020204030204" pitchFamily="34" charset="0"/>
                      </a:endParaRPr>
                    </a:p>
                  </a:txBody>
                  <a:tcPr marL="9525" marR="9525" marT="9525" marB="0" anchor="b"/>
                </a:tc>
                <a:tc gridSpan="5">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1800" u="none" strike="noStrike" dirty="0" smtClean="0">
                          <a:solidFill>
                            <a:schemeClr val="bg1"/>
                          </a:solidFill>
                          <a:effectLst/>
                        </a:rPr>
                        <a:t>Share of GA Homeowners</a:t>
                      </a:r>
                      <a:endParaRPr lang="en-US" sz="1800" b="0" i="0" u="none" strike="noStrike" dirty="0" smtClean="0">
                        <a:solidFill>
                          <a:schemeClr val="bg1"/>
                        </a:solidFill>
                        <a:effectLst/>
                        <a:latin typeface="Calibri" panose="020F0502020204030204" pitchFamily="34" charset="0"/>
                      </a:endParaRPr>
                    </a:p>
                  </a:txBody>
                  <a:tcPr marL="9525" marR="9525" marT="9525" marB="0" anchor="b">
                    <a:solidFill>
                      <a:schemeClr val="accent1"/>
                    </a:solidFill>
                  </a:tcPr>
                </a:tc>
                <a:tc hMerge="1">
                  <a:txBody>
                    <a:bodyPr/>
                    <a:lstStyle/>
                    <a:p>
                      <a:pPr algn="l" fontAlgn="b"/>
                      <a:endParaRPr lang="en-US" sz="1800" b="0" i="0" u="none" strike="noStrike" dirty="0">
                        <a:solidFill>
                          <a:srgbClr val="000000"/>
                        </a:solidFill>
                        <a:effectLst/>
                        <a:latin typeface="Calibri" panose="020F0502020204030204" pitchFamily="34" charset="0"/>
                      </a:endParaRPr>
                    </a:p>
                  </a:txBody>
                  <a:tcPr marL="9525" marR="9525" marT="9525" marB="0" anchor="b"/>
                </a:tc>
                <a:tc hMerge="1">
                  <a:txBody>
                    <a:bodyPr/>
                    <a:lstStyle/>
                    <a:p>
                      <a:pPr algn="l" fontAlgn="b"/>
                      <a:endParaRPr lang="en-US" sz="1800" b="0" i="0" u="none" strike="noStrike" dirty="0">
                        <a:solidFill>
                          <a:srgbClr val="000000"/>
                        </a:solidFill>
                        <a:effectLst/>
                        <a:latin typeface="Calibri" panose="020F0502020204030204" pitchFamily="34" charset="0"/>
                      </a:endParaRPr>
                    </a:p>
                  </a:txBody>
                  <a:tcPr marL="9525" marR="9525" marT="9525" marB="0" anchor="b"/>
                </a:tc>
                <a:tc hMerge="1">
                  <a:txBody>
                    <a:bodyPr/>
                    <a:lstStyle/>
                    <a:p>
                      <a:pPr algn="l" fontAlgn="b"/>
                      <a:endParaRPr lang="en-US" sz="1800" b="0" i="0" u="none" strike="noStrike" dirty="0">
                        <a:solidFill>
                          <a:srgbClr val="000000"/>
                        </a:solidFill>
                        <a:effectLst/>
                        <a:latin typeface="Calibri" panose="020F0502020204030204" pitchFamily="34" charset="0"/>
                      </a:endParaRPr>
                    </a:p>
                  </a:txBody>
                  <a:tcPr marL="9525" marR="9525" marT="9525" marB="0" anchor="b"/>
                </a:tc>
                <a:tc hMerge="1">
                  <a:txBody>
                    <a:bodyPr/>
                    <a:lstStyle/>
                    <a:p>
                      <a:pPr algn="l" fontAlgn="b"/>
                      <a:endParaRPr lang="en-US" sz="1800" b="0" i="0" u="none" strike="noStrike" dirty="0">
                        <a:solidFill>
                          <a:srgbClr val="000000"/>
                        </a:solidFill>
                        <a:effectLst/>
                        <a:latin typeface="Calibri" panose="020F0502020204030204" pitchFamily="34" charset="0"/>
                      </a:endParaRPr>
                    </a:p>
                  </a:txBody>
                  <a:tcPr marL="9525" marR="9525" marT="9525" marB="0" anchor="b"/>
                </a:tc>
              </a:tr>
              <a:tr h="1328394">
                <a:tc>
                  <a:txBody>
                    <a:bodyPr/>
                    <a:lstStyle/>
                    <a:p>
                      <a:pPr algn="ctr" fontAlgn="ctr"/>
                      <a:r>
                        <a:rPr lang="en-US" sz="1800" u="none" strike="noStrike" dirty="0">
                          <a:effectLst/>
                        </a:rPr>
                        <a:t>Having 1 or more </a:t>
                      </a:r>
                      <a:r>
                        <a:rPr lang="en-US" sz="1800" u="none" strike="noStrike" dirty="0" smtClean="0">
                          <a:effectLst/>
                        </a:rPr>
                        <a:t>housing </a:t>
                      </a:r>
                      <a:r>
                        <a:rPr lang="en-US" sz="1800" u="none" strike="noStrike" dirty="0">
                          <a:effectLst/>
                        </a:rPr>
                        <a:t>problems</a:t>
                      </a:r>
                      <a:endParaRPr lang="en-US" sz="1800" b="0" i="0" u="none" strike="noStrike" dirty="0">
                        <a:solidFill>
                          <a:srgbClr val="000000"/>
                        </a:solidFill>
                        <a:effectLst/>
                        <a:latin typeface="Calibri" panose="020F0502020204030204" pitchFamily="34" charset="0"/>
                      </a:endParaRPr>
                    </a:p>
                  </a:txBody>
                  <a:tcPr marL="9525" marR="9525" marT="9525" marB="0" anchor="ctr">
                    <a:solidFill>
                      <a:schemeClr val="accent1">
                        <a:lumMod val="40000"/>
                        <a:lumOff val="60000"/>
                      </a:schemeClr>
                    </a:solidFill>
                  </a:tcPr>
                </a:tc>
                <a:tc>
                  <a:txBody>
                    <a:bodyPr/>
                    <a:lstStyle/>
                    <a:p>
                      <a:pPr algn="ctr" fontAlgn="b"/>
                      <a:r>
                        <a:rPr lang="en-US" sz="1800" u="none" strike="noStrike" dirty="0">
                          <a:effectLst/>
                        </a:rPr>
                        <a:t>49.35%</a:t>
                      </a:r>
                      <a:endParaRPr lang="en-US" sz="1800" b="0" i="0" u="none" strike="noStrike" dirty="0">
                        <a:solidFill>
                          <a:srgbClr val="000000"/>
                        </a:solidFill>
                        <a:effectLst/>
                        <a:latin typeface="Calibri" panose="020F0502020204030204" pitchFamily="34" charset="0"/>
                      </a:endParaRPr>
                    </a:p>
                  </a:txBody>
                  <a:tcPr marL="9525" marR="9525" marT="9525" marB="0" anchor="ctr">
                    <a:solidFill>
                      <a:schemeClr val="accent1">
                        <a:lumMod val="40000"/>
                        <a:lumOff val="60000"/>
                      </a:schemeClr>
                    </a:solidFill>
                  </a:tcPr>
                </a:tc>
                <a:tc>
                  <a:txBody>
                    <a:bodyPr/>
                    <a:lstStyle/>
                    <a:p>
                      <a:pPr algn="ctr" fontAlgn="b"/>
                      <a:r>
                        <a:rPr lang="en-US" sz="1800" u="none" strike="noStrike" dirty="0">
                          <a:effectLst/>
                        </a:rPr>
                        <a:t>45.06%</a:t>
                      </a:r>
                      <a:endParaRPr lang="en-US" sz="1800" b="0" i="0" u="none" strike="noStrike" dirty="0">
                        <a:solidFill>
                          <a:srgbClr val="000000"/>
                        </a:solidFill>
                        <a:effectLst/>
                        <a:latin typeface="Calibri" panose="020F0502020204030204" pitchFamily="34" charset="0"/>
                      </a:endParaRPr>
                    </a:p>
                  </a:txBody>
                  <a:tcPr marL="9525" marR="9525" marT="9525" marB="0" anchor="ctr">
                    <a:solidFill>
                      <a:schemeClr val="accent1">
                        <a:lumMod val="40000"/>
                        <a:lumOff val="60000"/>
                      </a:schemeClr>
                    </a:solidFill>
                  </a:tcPr>
                </a:tc>
                <a:tc>
                  <a:txBody>
                    <a:bodyPr/>
                    <a:lstStyle/>
                    <a:p>
                      <a:pPr algn="ctr" fontAlgn="b"/>
                      <a:r>
                        <a:rPr lang="en-US" sz="1800" u="none" strike="noStrike" dirty="0">
                          <a:effectLst/>
                        </a:rPr>
                        <a:t>26.48%</a:t>
                      </a:r>
                      <a:endParaRPr lang="en-US" sz="1800" b="0" i="0" u="none" strike="noStrike" dirty="0">
                        <a:solidFill>
                          <a:srgbClr val="000000"/>
                        </a:solidFill>
                        <a:effectLst/>
                        <a:latin typeface="Calibri" panose="020F0502020204030204" pitchFamily="34" charset="0"/>
                      </a:endParaRPr>
                    </a:p>
                  </a:txBody>
                  <a:tcPr marL="9525" marR="9525" marT="9525" marB="0" anchor="ctr">
                    <a:solidFill>
                      <a:schemeClr val="accent1">
                        <a:lumMod val="40000"/>
                        <a:lumOff val="60000"/>
                      </a:schemeClr>
                    </a:solidFill>
                  </a:tcPr>
                </a:tc>
                <a:tc>
                  <a:txBody>
                    <a:bodyPr/>
                    <a:lstStyle/>
                    <a:p>
                      <a:pPr algn="ctr" fontAlgn="b"/>
                      <a:r>
                        <a:rPr lang="en-US" sz="1800" u="none" strike="noStrike" dirty="0">
                          <a:effectLst/>
                        </a:rPr>
                        <a:t>10.28%</a:t>
                      </a:r>
                      <a:endParaRPr lang="en-US" sz="1800" b="0" i="0" u="none" strike="noStrike" dirty="0">
                        <a:solidFill>
                          <a:srgbClr val="000000"/>
                        </a:solidFill>
                        <a:effectLst/>
                        <a:latin typeface="Calibri" panose="020F0502020204030204" pitchFamily="34" charset="0"/>
                      </a:endParaRPr>
                    </a:p>
                  </a:txBody>
                  <a:tcPr marL="9525" marR="9525" marT="9525" marB="0" anchor="ctr">
                    <a:solidFill>
                      <a:schemeClr val="accent1">
                        <a:lumMod val="40000"/>
                        <a:lumOff val="60000"/>
                      </a:schemeClr>
                    </a:solidFill>
                  </a:tcPr>
                </a:tc>
                <a:tc>
                  <a:txBody>
                    <a:bodyPr/>
                    <a:lstStyle/>
                    <a:p>
                      <a:pPr algn="ctr" fontAlgn="b"/>
                      <a:r>
                        <a:rPr lang="en-US" sz="1800" u="none" strike="noStrike" dirty="0">
                          <a:effectLst/>
                        </a:rPr>
                        <a:t>1.53%</a:t>
                      </a:r>
                      <a:endParaRPr lang="en-US" sz="1800" b="0" i="0" u="none" strike="noStrike" dirty="0">
                        <a:solidFill>
                          <a:srgbClr val="000000"/>
                        </a:solidFill>
                        <a:effectLst/>
                        <a:latin typeface="Calibri" panose="020F0502020204030204" pitchFamily="34" charset="0"/>
                      </a:endParaRPr>
                    </a:p>
                  </a:txBody>
                  <a:tcPr marL="9525" marR="9525" marT="9525" marB="0" anchor="ctr">
                    <a:solidFill>
                      <a:schemeClr val="accent1">
                        <a:lumMod val="40000"/>
                        <a:lumOff val="60000"/>
                      </a:schemeClr>
                    </a:solidFill>
                  </a:tcPr>
                </a:tc>
                <a:tc>
                  <a:txBody>
                    <a:bodyPr/>
                    <a:lstStyle/>
                    <a:p>
                      <a:pPr algn="ctr" fontAlgn="b"/>
                      <a:r>
                        <a:rPr lang="en-US" sz="1800" u="none" strike="noStrike" dirty="0">
                          <a:effectLst/>
                        </a:rPr>
                        <a:t>24.84%</a:t>
                      </a:r>
                      <a:endParaRPr lang="en-US" sz="1800" b="0" i="0" u="none" strike="noStrike" dirty="0">
                        <a:solidFill>
                          <a:srgbClr val="000000"/>
                        </a:solidFill>
                        <a:effectLst/>
                        <a:latin typeface="Calibri" panose="020F0502020204030204" pitchFamily="34" charset="0"/>
                      </a:endParaRPr>
                    </a:p>
                  </a:txBody>
                  <a:tcPr marL="9525" marR="9525" marT="9525" marB="0" anchor="ctr">
                    <a:solidFill>
                      <a:schemeClr val="accent1">
                        <a:lumMod val="40000"/>
                        <a:lumOff val="60000"/>
                      </a:schemeClr>
                    </a:solidFill>
                  </a:tcPr>
                </a:tc>
                <a:tc>
                  <a:txBody>
                    <a:bodyPr/>
                    <a:lstStyle/>
                    <a:p>
                      <a:pPr algn="ctr" fontAlgn="b"/>
                      <a:r>
                        <a:rPr lang="en-US" sz="1800" u="none" strike="noStrike" dirty="0">
                          <a:effectLst/>
                        </a:rPr>
                        <a:t>29.28%</a:t>
                      </a:r>
                      <a:endParaRPr lang="en-US" sz="1800" b="0" i="0" u="none" strike="noStrike" dirty="0">
                        <a:solidFill>
                          <a:srgbClr val="000000"/>
                        </a:solidFill>
                        <a:effectLst/>
                        <a:latin typeface="Calibri" panose="020F0502020204030204" pitchFamily="34" charset="0"/>
                      </a:endParaRPr>
                    </a:p>
                  </a:txBody>
                  <a:tcPr marL="9525" marR="9525" marT="9525" marB="0" anchor="ctr">
                    <a:solidFill>
                      <a:schemeClr val="accent1">
                        <a:lumMod val="40000"/>
                        <a:lumOff val="60000"/>
                      </a:schemeClr>
                    </a:solidFill>
                  </a:tcPr>
                </a:tc>
                <a:tc>
                  <a:txBody>
                    <a:bodyPr/>
                    <a:lstStyle/>
                    <a:p>
                      <a:pPr algn="ctr" fontAlgn="b"/>
                      <a:r>
                        <a:rPr lang="en-US" sz="1800" u="none" strike="noStrike" dirty="0">
                          <a:effectLst/>
                        </a:rPr>
                        <a:t>27.04%</a:t>
                      </a:r>
                      <a:endParaRPr lang="en-US" sz="1800" b="0" i="0" u="none" strike="noStrike" dirty="0">
                        <a:solidFill>
                          <a:srgbClr val="000000"/>
                        </a:solidFill>
                        <a:effectLst/>
                        <a:latin typeface="Calibri" panose="020F0502020204030204" pitchFamily="34" charset="0"/>
                      </a:endParaRPr>
                    </a:p>
                  </a:txBody>
                  <a:tcPr marL="9525" marR="9525" marT="9525" marB="0" anchor="ctr">
                    <a:solidFill>
                      <a:schemeClr val="accent1">
                        <a:lumMod val="40000"/>
                        <a:lumOff val="60000"/>
                      </a:schemeClr>
                    </a:solidFill>
                  </a:tcPr>
                </a:tc>
                <a:tc>
                  <a:txBody>
                    <a:bodyPr/>
                    <a:lstStyle/>
                    <a:p>
                      <a:pPr algn="ctr" fontAlgn="b"/>
                      <a:r>
                        <a:rPr lang="en-US" sz="1800" u="none" strike="noStrike" dirty="0">
                          <a:effectLst/>
                        </a:rPr>
                        <a:t>22.19%</a:t>
                      </a:r>
                      <a:endParaRPr lang="en-US" sz="1800" b="0" i="0" u="none" strike="noStrike" dirty="0">
                        <a:solidFill>
                          <a:srgbClr val="000000"/>
                        </a:solidFill>
                        <a:effectLst/>
                        <a:latin typeface="Calibri" panose="020F0502020204030204" pitchFamily="34" charset="0"/>
                      </a:endParaRPr>
                    </a:p>
                  </a:txBody>
                  <a:tcPr marL="9525" marR="9525" marT="9525" marB="0" anchor="ctr">
                    <a:solidFill>
                      <a:schemeClr val="accent1">
                        <a:lumMod val="40000"/>
                        <a:lumOff val="60000"/>
                      </a:schemeClr>
                    </a:solidFill>
                  </a:tcPr>
                </a:tc>
                <a:tc>
                  <a:txBody>
                    <a:bodyPr/>
                    <a:lstStyle/>
                    <a:p>
                      <a:pPr algn="ctr" fontAlgn="b"/>
                      <a:r>
                        <a:rPr lang="en-US" sz="1800" u="none" strike="noStrike" dirty="0">
                          <a:effectLst/>
                        </a:rPr>
                        <a:t>8.43%</a:t>
                      </a:r>
                      <a:endParaRPr lang="en-US" sz="1800" b="0" i="0" u="none" strike="noStrike" dirty="0">
                        <a:solidFill>
                          <a:srgbClr val="000000"/>
                        </a:solidFill>
                        <a:effectLst/>
                        <a:latin typeface="Calibri" panose="020F0502020204030204" pitchFamily="34" charset="0"/>
                      </a:endParaRPr>
                    </a:p>
                  </a:txBody>
                  <a:tcPr marL="9525" marR="9525" marT="9525" marB="0" anchor="ctr">
                    <a:solidFill>
                      <a:schemeClr val="accent1">
                        <a:lumMod val="40000"/>
                        <a:lumOff val="60000"/>
                      </a:schemeClr>
                    </a:solidFill>
                  </a:tcPr>
                </a:tc>
              </a:tr>
              <a:tr h="999154">
                <a:tc>
                  <a:txBody>
                    <a:bodyPr/>
                    <a:lstStyle/>
                    <a:p>
                      <a:pPr algn="ctr" fontAlgn="ctr"/>
                      <a:r>
                        <a:rPr lang="en-US" sz="1800" u="none" strike="noStrike" dirty="0">
                          <a:effectLst/>
                        </a:rPr>
                        <a:t>Having </a:t>
                      </a:r>
                      <a:r>
                        <a:rPr lang="en-US" sz="1800" u="none" strike="noStrike" dirty="0" smtClean="0">
                          <a:effectLst/>
                        </a:rPr>
                        <a:t>no housing </a:t>
                      </a:r>
                      <a:r>
                        <a:rPr lang="en-US" sz="1800" u="none" strike="noStrike" dirty="0">
                          <a:effectLst/>
                        </a:rPr>
                        <a:t>problems</a:t>
                      </a:r>
                      <a:endParaRPr lang="en-US" sz="18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en-US" sz="1800" u="none" strike="noStrike" dirty="0">
                          <a:effectLst/>
                        </a:rPr>
                        <a:t>7.35%</a:t>
                      </a:r>
                      <a:endParaRPr lang="en-US" sz="18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en-US" sz="1800" u="none" strike="noStrike">
                          <a:effectLst/>
                        </a:rPr>
                        <a:t>9.15%</a:t>
                      </a:r>
                      <a:endParaRPr lang="en-US" sz="18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b"/>
                      <a:r>
                        <a:rPr lang="en-US" sz="1800" u="none" strike="noStrike" dirty="0">
                          <a:effectLst/>
                        </a:rPr>
                        <a:t>18.56%</a:t>
                      </a:r>
                      <a:endParaRPr lang="en-US" sz="18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en-US" sz="1800" u="none" strike="noStrike" dirty="0">
                          <a:effectLst/>
                        </a:rPr>
                        <a:t>27.33%</a:t>
                      </a:r>
                      <a:endParaRPr lang="en-US" sz="18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en-US" sz="1800" u="none" strike="noStrike" dirty="0">
                          <a:effectLst/>
                        </a:rPr>
                        <a:t>18.55%</a:t>
                      </a:r>
                      <a:endParaRPr lang="en-US" sz="18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en-US" sz="1800" u="none" strike="noStrike" dirty="0">
                          <a:effectLst/>
                        </a:rPr>
                        <a:t>3.47%</a:t>
                      </a:r>
                      <a:endParaRPr lang="en-US" sz="18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en-US" sz="1800" u="none" strike="noStrike" dirty="0">
                          <a:effectLst/>
                        </a:rPr>
                        <a:t>16.51%</a:t>
                      </a:r>
                      <a:endParaRPr lang="en-US" sz="18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en-US" sz="1800" u="none" strike="noStrike" dirty="0">
                          <a:effectLst/>
                        </a:rPr>
                        <a:t>27.92%</a:t>
                      </a:r>
                      <a:endParaRPr lang="en-US" sz="18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en-US" sz="1800" u="none" strike="noStrike" dirty="0">
                          <a:effectLst/>
                        </a:rPr>
                        <a:t>40.19%</a:t>
                      </a:r>
                      <a:endParaRPr lang="en-US" sz="18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en-US" sz="1800" u="none" strike="noStrike" dirty="0">
                          <a:effectLst/>
                        </a:rPr>
                        <a:t>71.48%</a:t>
                      </a:r>
                      <a:endParaRPr lang="en-US" sz="1800" b="0" i="0" u="none" strike="noStrike" dirty="0">
                        <a:solidFill>
                          <a:srgbClr val="000000"/>
                        </a:solidFill>
                        <a:effectLst/>
                        <a:latin typeface="Calibri" panose="020F0502020204030204" pitchFamily="34" charset="0"/>
                      </a:endParaRPr>
                    </a:p>
                  </a:txBody>
                  <a:tcPr marL="9525" marR="9525" marT="9525" marB="0" anchor="ctr"/>
                </a:tc>
              </a:tr>
            </a:tbl>
          </a:graphicData>
        </a:graphic>
      </p:graphicFrame>
      <p:sp>
        <p:nvSpPr>
          <p:cNvPr id="6" name="TextBox 5"/>
          <p:cNvSpPr txBox="1"/>
          <p:nvPr/>
        </p:nvSpPr>
        <p:spPr>
          <a:xfrm>
            <a:off x="838197" y="4926842"/>
            <a:ext cx="2743200" cy="369332"/>
          </a:xfrm>
          <a:prstGeom prst="rect">
            <a:avLst/>
          </a:prstGeom>
          <a:noFill/>
        </p:spPr>
        <p:txBody>
          <a:bodyPr wrap="square" rtlCol="0">
            <a:spAutoFit/>
          </a:bodyPr>
          <a:lstStyle/>
          <a:p>
            <a:r>
              <a:rPr lang="en-US" dirty="0" smtClean="0"/>
              <a:t>Source: 2010-2014 CHAS</a:t>
            </a:r>
            <a:endParaRPr lang="en-US" dirty="0"/>
          </a:p>
        </p:txBody>
      </p:sp>
    </p:spTree>
    <p:extLst>
      <p:ext uri="{BB962C8B-B14F-4D97-AF65-F5344CB8AC3E}">
        <p14:creationId xmlns:p14="http://schemas.microsoft.com/office/powerpoint/2010/main" val="252464110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Home values and costs are growing…</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2243651807"/>
              </p:ext>
            </p:extLst>
          </p:nvPr>
        </p:nvGraphicFramePr>
        <p:xfrm>
          <a:off x="838199" y="2105898"/>
          <a:ext cx="10655596" cy="1261872"/>
        </p:xfrm>
        <a:graphic>
          <a:graphicData uri="http://schemas.openxmlformats.org/drawingml/2006/table">
            <a:tbl>
              <a:tblPr firstRow="1" firstCol="1" lastRow="1" lastCol="1" bandRow="1" bandCol="1">
                <a:tableStyleId>{5C22544A-7EE6-4342-B048-85BDC9FD1C3A}</a:tableStyleId>
              </a:tblPr>
              <a:tblGrid>
                <a:gridCol w="2447261"/>
                <a:gridCol w="1641667"/>
                <a:gridCol w="1641667"/>
                <a:gridCol w="1641667"/>
                <a:gridCol w="1641667"/>
                <a:gridCol w="1641667"/>
              </a:tblGrid>
              <a:tr h="0">
                <a:tc>
                  <a:txBody>
                    <a:bodyPr/>
                    <a:lstStyle/>
                    <a:p>
                      <a:pPr marL="0" marR="0" algn="just">
                        <a:lnSpc>
                          <a:spcPct val="115000"/>
                        </a:lnSpc>
                        <a:spcBef>
                          <a:spcPts val="600"/>
                        </a:spcBef>
                        <a:spcAft>
                          <a:spcPts val="600"/>
                        </a:spcAft>
                      </a:pPr>
                      <a:r>
                        <a:rPr lang="en-US" sz="1800" dirty="0">
                          <a:effectLst/>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600"/>
                        </a:spcBef>
                        <a:spcAft>
                          <a:spcPts val="600"/>
                        </a:spcAft>
                      </a:pPr>
                      <a:r>
                        <a:rPr lang="en-US" sz="1800" dirty="0">
                          <a:effectLst/>
                        </a:rPr>
                        <a:t>2006</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600"/>
                        </a:spcBef>
                        <a:spcAft>
                          <a:spcPts val="600"/>
                        </a:spcAft>
                      </a:pPr>
                      <a:r>
                        <a:rPr lang="en-US" sz="1800" dirty="0">
                          <a:effectLst/>
                        </a:rPr>
                        <a:t> 2010</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600"/>
                        </a:spcBef>
                        <a:spcAft>
                          <a:spcPts val="600"/>
                        </a:spcAft>
                      </a:pPr>
                      <a:r>
                        <a:rPr lang="en-US" sz="1800" dirty="0">
                          <a:effectLst/>
                        </a:rPr>
                        <a:t>2016</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l">
                        <a:lnSpc>
                          <a:spcPct val="115000"/>
                        </a:lnSpc>
                        <a:spcBef>
                          <a:spcPts val="600"/>
                        </a:spcBef>
                        <a:spcAft>
                          <a:spcPts val="600"/>
                        </a:spcAft>
                      </a:pPr>
                      <a:r>
                        <a:rPr lang="en-US" sz="1800" dirty="0" smtClean="0">
                          <a:effectLst/>
                        </a:rPr>
                        <a:t>% change </a:t>
                      </a:r>
                      <a:r>
                        <a:rPr lang="en-US" sz="1800" dirty="0">
                          <a:effectLst/>
                        </a:rPr>
                        <a:t>from 2006-2016</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l">
                        <a:lnSpc>
                          <a:spcPct val="115000"/>
                        </a:lnSpc>
                        <a:spcBef>
                          <a:spcPts val="600"/>
                        </a:spcBef>
                        <a:spcAft>
                          <a:spcPts val="600"/>
                        </a:spcAft>
                      </a:pPr>
                      <a:r>
                        <a:rPr lang="en-US" sz="1800" dirty="0" smtClean="0">
                          <a:effectLst/>
                        </a:rPr>
                        <a:t>% change </a:t>
                      </a:r>
                      <a:r>
                        <a:rPr lang="en-US" sz="1800" dirty="0">
                          <a:effectLst/>
                        </a:rPr>
                        <a:t>from 2010-2016</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a:txBody>
                    <a:bodyPr/>
                    <a:lstStyle/>
                    <a:p>
                      <a:pPr marL="0" marR="0" algn="just">
                        <a:lnSpc>
                          <a:spcPct val="115000"/>
                        </a:lnSpc>
                        <a:spcBef>
                          <a:spcPts val="600"/>
                        </a:spcBef>
                        <a:spcAft>
                          <a:spcPts val="600"/>
                        </a:spcAft>
                      </a:pPr>
                      <a:r>
                        <a:rPr lang="en-US" sz="1800" b="0" dirty="0">
                          <a:solidFill>
                            <a:schemeClr val="tx1"/>
                          </a:solidFill>
                          <a:effectLst/>
                        </a:rPr>
                        <a:t>Median Home Value</a:t>
                      </a:r>
                      <a:endParaRPr lang="en-US"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marL="0" marR="0" algn="just">
                        <a:lnSpc>
                          <a:spcPct val="115000"/>
                        </a:lnSpc>
                        <a:spcBef>
                          <a:spcPts val="600"/>
                        </a:spcBef>
                        <a:spcAft>
                          <a:spcPts val="600"/>
                        </a:spcAft>
                      </a:pPr>
                      <a:r>
                        <a:rPr lang="en-US" sz="1800" b="0" dirty="0">
                          <a:solidFill>
                            <a:schemeClr val="tx1"/>
                          </a:solidFill>
                          <a:effectLst/>
                        </a:rPr>
                        <a:t>$156,800</a:t>
                      </a:r>
                      <a:endParaRPr lang="en-US"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1">
                        <a:lumMod val="40000"/>
                        <a:lumOff val="60000"/>
                      </a:schemeClr>
                    </a:solidFill>
                  </a:tcPr>
                </a:tc>
                <a:tc>
                  <a:txBody>
                    <a:bodyPr/>
                    <a:lstStyle/>
                    <a:p>
                      <a:pPr marL="0" marR="0" algn="just">
                        <a:lnSpc>
                          <a:spcPct val="115000"/>
                        </a:lnSpc>
                        <a:spcBef>
                          <a:spcPts val="600"/>
                        </a:spcBef>
                        <a:spcAft>
                          <a:spcPts val="600"/>
                        </a:spcAft>
                      </a:pPr>
                      <a:r>
                        <a:rPr lang="en-US" sz="1800" b="0" dirty="0">
                          <a:solidFill>
                            <a:schemeClr val="tx1"/>
                          </a:solidFill>
                          <a:effectLst/>
                        </a:rPr>
                        <a:t>$160,100</a:t>
                      </a:r>
                      <a:endParaRPr lang="en-US"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1">
                        <a:lumMod val="40000"/>
                        <a:lumOff val="60000"/>
                      </a:schemeClr>
                    </a:solidFill>
                  </a:tcPr>
                </a:tc>
                <a:tc>
                  <a:txBody>
                    <a:bodyPr/>
                    <a:lstStyle/>
                    <a:p>
                      <a:pPr marL="0" marR="0" algn="just">
                        <a:lnSpc>
                          <a:spcPct val="115000"/>
                        </a:lnSpc>
                        <a:spcBef>
                          <a:spcPts val="600"/>
                        </a:spcBef>
                        <a:spcAft>
                          <a:spcPts val="600"/>
                        </a:spcAft>
                      </a:pPr>
                      <a:r>
                        <a:rPr lang="en-US" sz="1800" b="0" dirty="0">
                          <a:solidFill>
                            <a:schemeClr val="tx1"/>
                          </a:solidFill>
                          <a:effectLst/>
                        </a:rPr>
                        <a:t>$166,800</a:t>
                      </a:r>
                      <a:endParaRPr lang="en-US"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1">
                        <a:lumMod val="40000"/>
                        <a:lumOff val="60000"/>
                      </a:schemeClr>
                    </a:solidFill>
                  </a:tcPr>
                </a:tc>
                <a:tc>
                  <a:txBody>
                    <a:bodyPr/>
                    <a:lstStyle/>
                    <a:p>
                      <a:pPr marL="0" marR="0" algn="just">
                        <a:lnSpc>
                          <a:spcPct val="115000"/>
                        </a:lnSpc>
                        <a:spcBef>
                          <a:spcPts val="600"/>
                        </a:spcBef>
                        <a:spcAft>
                          <a:spcPts val="600"/>
                        </a:spcAft>
                      </a:pPr>
                      <a:r>
                        <a:rPr lang="en-US" sz="1800" b="0" dirty="0">
                          <a:solidFill>
                            <a:schemeClr val="tx1"/>
                          </a:solidFill>
                          <a:effectLst/>
                        </a:rPr>
                        <a:t>+6.37%</a:t>
                      </a:r>
                      <a:endParaRPr lang="en-US"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c>
                  <a:txBody>
                    <a:bodyPr/>
                    <a:lstStyle/>
                    <a:p>
                      <a:pPr marL="0" marR="0" algn="just">
                        <a:lnSpc>
                          <a:spcPct val="115000"/>
                        </a:lnSpc>
                        <a:spcBef>
                          <a:spcPts val="600"/>
                        </a:spcBef>
                        <a:spcAft>
                          <a:spcPts val="600"/>
                        </a:spcAft>
                      </a:pPr>
                      <a:r>
                        <a:rPr lang="en-US" sz="1800" b="0" dirty="0">
                          <a:solidFill>
                            <a:schemeClr val="tx1"/>
                          </a:solidFill>
                          <a:effectLst/>
                        </a:rPr>
                        <a:t>+4.18%</a:t>
                      </a:r>
                      <a:endParaRPr lang="en-US"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40000"/>
                        <a:lumOff val="60000"/>
                      </a:schemeClr>
                    </a:solidFill>
                  </a:tcPr>
                </a:tc>
              </a:tr>
              <a:tr h="0">
                <a:tc>
                  <a:txBody>
                    <a:bodyPr/>
                    <a:lstStyle/>
                    <a:p>
                      <a:pPr marL="0" marR="0" algn="just">
                        <a:lnSpc>
                          <a:spcPct val="115000"/>
                        </a:lnSpc>
                        <a:spcBef>
                          <a:spcPts val="600"/>
                        </a:spcBef>
                        <a:spcAft>
                          <a:spcPts val="600"/>
                        </a:spcAft>
                      </a:pPr>
                      <a:r>
                        <a:rPr lang="en-US" sz="1800" b="0" dirty="0">
                          <a:solidFill>
                            <a:schemeClr val="tx1"/>
                          </a:solidFill>
                          <a:effectLst/>
                        </a:rPr>
                        <a:t>Median Contract Rent</a:t>
                      </a:r>
                      <a:endParaRPr lang="en-US"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marL="0" marR="0" algn="just">
                        <a:lnSpc>
                          <a:spcPct val="115000"/>
                        </a:lnSpc>
                        <a:spcBef>
                          <a:spcPts val="600"/>
                        </a:spcBef>
                        <a:spcAft>
                          <a:spcPts val="600"/>
                        </a:spcAft>
                      </a:pPr>
                      <a:r>
                        <a:rPr lang="en-US" sz="1800" b="0" dirty="0">
                          <a:solidFill>
                            <a:schemeClr val="tx1"/>
                          </a:solidFill>
                          <a:effectLst/>
                        </a:rPr>
                        <a:t>$586</a:t>
                      </a:r>
                      <a:endParaRPr lang="en-US"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1">
                        <a:lumMod val="20000"/>
                        <a:lumOff val="80000"/>
                      </a:schemeClr>
                    </a:solidFill>
                  </a:tcPr>
                </a:tc>
                <a:tc>
                  <a:txBody>
                    <a:bodyPr/>
                    <a:lstStyle/>
                    <a:p>
                      <a:pPr marL="0" marR="0" algn="just">
                        <a:lnSpc>
                          <a:spcPct val="115000"/>
                        </a:lnSpc>
                        <a:spcBef>
                          <a:spcPts val="600"/>
                        </a:spcBef>
                        <a:spcAft>
                          <a:spcPts val="600"/>
                        </a:spcAft>
                      </a:pPr>
                      <a:r>
                        <a:rPr lang="en-US" sz="1800" b="0" dirty="0">
                          <a:solidFill>
                            <a:schemeClr val="tx1"/>
                          </a:solidFill>
                          <a:effectLst/>
                        </a:rPr>
                        <a:t>$622</a:t>
                      </a:r>
                      <a:endParaRPr lang="en-US"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1">
                        <a:lumMod val="20000"/>
                        <a:lumOff val="80000"/>
                      </a:schemeClr>
                    </a:solidFill>
                  </a:tcPr>
                </a:tc>
                <a:tc>
                  <a:txBody>
                    <a:bodyPr/>
                    <a:lstStyle/>
                    <a:p>
                      <a:pPr marL="0" marR="0" algn="just">
                        <a:lnSpc>
                          <a:spcPct val="115000"/>
                        </a:lnSpc>
                        <a:spcBef>
                          <a:spcPts val="600"/>
                        </a:spcBef>
                        <a:spcAft>
                          <a:spcPts val="600"/>
                        </a:spcAft>
                      </a:pPr>
                      <a:r>
                        <a:rPr lang="en-US" sz="1800" b="0" dirty="0">
                          <a:solidFill>
                            <a:schemeClr val="tx1"/>
                          </a:solidFill>
                          <a:effectLst/>
                        </a:rPr>
                        <a:t>$754</a:t>
                      </a:r>
                      <a:endParaRPr lang="en-US"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1">
                        <a:lumMod val="20000"/>
                        <a:lumOff val="80000"/>
                      </a:schemeClr>
                    </a:solidFill>
                  </a:tcPr>
                </a:tc>
                <a:tc>
                  <a:txBody>
                    <a:bodyPr/>
                    <a:lstStyle/>
                    <a:p>
                      <a:pPr marL="0" marR="0" algn="just">
                        <a:lnSpc>
                          <a:spcPct val="115000"/>
                        </a:lnSpc>
                        <a:spcBef>
                          <a:spcPts val="600"/>
                        </a:spcBef>
                        <a:spcAft>
                          <a:spcPts val="600"/>
                        </a:spcAft>
                      </a:pPr>
                      <a:r>
                        <a:rPr lang="en-US" sz="1800" b="0" dirty="0">
                          <a:solidFill>
                            <a:schemeClr val="tx1"/>
                          </a:solidFill>
                          <a:effectLst/>
                        </a:rPr>
                        <a:t>+28%</a:t>
                      </a:r>
                      <a:endParaRPr lang="en-US"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marL="0" marR="0" algn="just">
                        <a:lnSpc>
                          <a:spcPct val="115000"/>
                        </a:lnSpc>
                        <a:spcBef>
                          <a:spcPts val="600"/>
                        </a:spcBef>
                        <a:spcAft>
                          <a:spcPts val="600"/>
                        </a:spcAft>
                      </a:pPr>
                      <a:r>
                        <a:rPr lang="en-US" sz="1800" b="0" dirty="0">
                          <a:solidFill>
                            <a:schemeClr val="tx1"/>
                          </a:solidFill>
                          <a:effectLst/>
                        </a:rPr>
                        <a:t>+21.22%</a:t>
                      </a:r>
                      <a:endParaRPr lang="en-US"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20000"/>
                        <a:lumOff val="80000"/>
                      </a:schemeClr>
                    </a:solidFill>
                  </a:tcPr>
                </a:tc>
              </a:tr>
            </a:tbl>
          </a:graphicData>
        </a:graphic>
      </p:graphicFrame>
      <p:sp>
        <p:nvSpPr>
          <p:cNvPr id="7" name="TextBox 6"/>
          <p:cNvSpPr txBox="1"/>
          <p:nvPr/>
        </p:nvSpPr>
        <p:spPr>
          <a:xfrm>
            <a:off x="838198" y="3581867"/>
            <a:ext cx="3276601" cy="369332"/>
          </a:xfrm>
          <a:prstGeom prst="rect">
            <a:avLst/>
          </a:prstGeom>
          <a:noFill/>
        </p:spPr>
        <p:txBody>
          <a:bodyPr wrap="square" rtlCol="0">
            <a:spAutoFit/>
          </a:bodyPr>
          <a:lstStyle/>
          <a:p>
            <a:r>
              <a:rPr lang="en-US" dirty="0" smtClean="0"/>
              <a:t>Source: ACS 2006, 2010, 2016</a:t>
            </a:r>
            <a:endParaRPr lang="en-US" dirty="0"/>
          </a:p>
        </p:txBody>
      </p:sp>
    </p:spTree>
    <p:extLst>
      <p:ext uri="{BB962C8B-B14F-4D97-AF65-F5344CB8AC3E}">
        <p14:creationId xmlns:p14="http://schemas.microsoft.com/office/powerpoint/2010/main" val="209536369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Homeless Needs Assessment</a:t>
            </a:r>
            <a:endParaRPr lang="en-US" dirty="0"/>
          </a:p>
        </p:txBody>
      </p:sp>
      <p:sp>
        <p:nvSpPr>
          <p:cNvPr id="3" name="Content Placeholder 2"/>
          <p:cNvSpPr>
            <a:spLocks noGrp="1"/>
          </p:cNvSpPr>
          <p:nvPr>
            <p:ph idx="1"/>
          </p:nvPr>
        </p:nvSpPr>
        <p:spPr/>
        <p:txBody>
          <a:bodyPr>
            <a:normAutofit lnSpcReduction="10000"/>
          </a:bodyPr>
          <a:lstStyle/>
          <a:p>
            <a:r>
              <a:rPr lang="en-US" dirty="0" smtClean="0"/>
              <a:t>4,192 exited homelessness in 2014 in the Balance of State </a:t>
            </a:r>
            <a:r>
              <a:rPr lang="en-US" dirty="0" err="1" smtClean="0"/>
              <a:t>CoC</a:t>
            </a:r>
            <a:r>
              <a:rPr lang="en-US" dirty="0" smtClean="0"/>
              <a:t>, w/ only 17% returning to homelessness within 2 years of exit</a:t>
            </a:r>
          </a:p>
          <a:p>
            <a:r>
              <a:rPr lang="en-US" dirty="0" smtClean="0"/>
              <a:t>The average number of days persons experience homelessness is 146 days</a:t>
            </a:r>
          </a:p>
          <a:p>
            <a:r>
              <a:rPr lang="en-US" dirty="0" smtClean="0"/>
              <a:t>Median length of homelessness is 25 days. </a:t>
            </a:r>
          </a:p>
          <a:p>
            <a:r>
              <a:rPr lang="en-US" dirty="0" smtClean="0"/>
              <a:t>Jan. 23, 2017 homeless count: </a:t>
            </a:r>
          </a:p>
          <a:p>
            <a:pPr lvl="1"/>
            <a:r>
              <a:rPr lang="en-US" dirty="0" smtClean="0"/>
              <a:t>169 unsheltered families with children</a:t>
            </a:r>
          </a:p>
          <a:p>
            <a:pPr lvl="1"/>
            <a:r>
              <a:rPr lang="en-US" dirty="0" smtClean="0"/>
              <a:t>Of 1,843 persons residing in shelter/transitional housing, 63% were Black/African-American, 9% Hispanic</a:t>
            </a:r>
          </a:p>
          <a:p>
            <a:pPr lvl="1"/>
            <a:r>
              <a:rPr lang="en-US" dirty="0" smtClean="0"/>
              <a:t>Of 1,873 persons residing in place not meant for habitation, 44% were Black/African-American, 4% Hispanic</a:t>
            </a:r>
            <a:endParaRPr lang="en-US" dirty="0"/>
          </a:p>
        </p:txBody>
      </p:sp>
    </p:spTree>
    <p:extLst>
      <p:ext uri="{BB962C8B-B14F-4D97-AF65-F5344CB8AC3E}">
        <p14:creationId xmlns:p14="http://schemas.microsoft.com/office/powerpoint/2010/main" val="378865597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Non-Homeless Special Needs Assessment</a:t>
            </a:r>
            <a:endParaRPr lang="en-US" dirty="0"/>
          </a:p>
        </p:txBody>
      </p:sp>
      <p:sp>
        <p:nvSpPr>
          <p:cNvPr id="3" name="Content Placeholder 2"/>
          <p:cNvSpPr>
            <a:spLocks noGrp="1"/>
          </p:cNvSpPr>
          <p:nvPr>
            <p:ph idx="1"/>
          </p:nvPr>
        </p:nvSpPr>
        <p:spPr/>
        <p:txBody>
          <a:bodyPr/>
          <a:lstStyle/>
          <a:p>
            <a:r>
              <a:rPr lang="en-US" dirty="0" smtClean="0"/>
              <a:t>In 2015,</a:t>
            </a:r>
          </a:p>
          <a:p>
            <a:pPr lvl="1"/>
            <a:r>
              <a:rPr lang="en-US" dirty="0" smtClean="0"/>
              <a:t>54,754 persons living with HIV/AIDS</a:t>
            </a:r>
          </a:p>
          <a:p>
            <a:pPr lvl="1"/>
            <a:r>
              <a:rPr lang="en-US" dirty="0" smtClean="0"/>
              <a:t>2,741 new HIV diagnoses</a:t>
            </a:r>
          </a:p>
          <a:p>
            <a:pPr lvl="1"/>
            <a:endParaRPr lang="en-US" dirty="0"/>
          </a:p>
          <a:p>
            <a:r>
              <a:rPr lang="en-US" dirty="0" smtClean="0"/>
              <a:t>HIV Housing Need</a:t>
            </a:r>
          </a:p>
          <a:p>
            <a:pPr lvl="1"/>
            <a:r>
              <a:rPr lang="en-US" dirty="0" smtClean="0"/>
              <a:t>371: Estimated number of households that have unmet housing subsidy assistance need</a:t>
            </a:r>
          </a:p>
          <a:p>
            <a:pPr lvl="1"/>
            <a:r>
              <a:rPr lang="en-US" dirty="0" smtClean="0"/>
              <a:t>187 in need of tenant-based rental assistance</a:t>
            </a:r>
          </a:p>
          <a:p>
            <a:pPr lvl="1"/>
            <a:r>
              <a:rPr lang="en-US" dirty="0" smtClean="0"/>
              <a:t>184 in need of facility-based housing (permanent, short-term, or transitional)</a:t>
            </a:r>
            <a:endParaRPr lang="en-US" dirty="0"/>
          </a:p>
        </p:txBody>
      </p:sp>
      <p:sp>
        <p:nvSpPr>
          <p:cNvPr id="4" name="TextBox 3"/>
          <p:cNvSpPr txBox="1"/>
          <p:nvPr/>
        </p:nvSpPr>
        <p:spPr>
          <a:xfrm>
            <a:off x="1161535" y="3097427"/>
            <a:ext cx="7728462" cy="369332"/>
          </a:xfrm>
          <a:prstGeom prst="rect">
            <a:avLst/>
          </a:prstGeom>
          <a:noFill/>
        </p:spPr>
        <p:txBody>
          <a:bodyPr wrap="none" rtlCol="0">
            <a:spAutoFit/>
          </a:bodyPr>
          <a:lstStyle/>
          <a:p>
            <a:r>
              <a:rPr lang="en-US" dirty="0" smtClean="0"/>
              <a:t>Georgia Department of Public Health, HIV Surveillance Fact Sheet, Georgia, 2015</a:t>
            </a:r>
            <a:endParaRPr lang="en-US" dirty="0"/>
          </a:p>
        </p:txBody>
      </p:sp>
      <p:sp>
        <p:nvSpPr>
          <p:cNvPr id="5" name="TextBox 4"/>
          <p:cNvSpPr txBox="1"/>
          <p:nvPr/>
        </p:nvSpPr>
        <p:spPr>
          <a:xfrm>
            <a:off x="1243914" y="5511114"/>
            <a:ext cx="6087885" cy="369332"/>
          </a:xfrm>
          <a:prstGeom prst="rect">
            <a:avLst/>
          </a:prstGeom>
          <a:noFill/>
        </p:spPr>
        <p:txBody>
          <a:bodyPr wrap="none" rtlCol="0">
            <a:spAutoFit/>
          </a:bodyPr>
          <a:lstStyle/>
          <a:p>
            <a:r>
              <a:rPr lang="en-US" dirty="0" smtClean="0"/>
              <a:t>HOPWA CAPER and HOPWA Beneficiary Verification Worksheet</a:t>
            </a:r>
            <a:endParaRPr lang="en-US" dirty="0"/>
          </a:p>
        </p:txBody>
      </p:sp>
    </p:spTree>
    <p:extLst>
      <p:ext uri="{BB962C8B-B14F-4D97-AF65-F5344CB8AC3E}">
        <p14:creationId xmlns:p14="http://schemas.microsoft.com/office/powerpoint/2010/main" val="251958419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Non-Housing Community Development Needs</a:t>
            </a:r>
            <a:endParaRPr lang="en-US" dirty="0"/>
          </a:p>
        </p:txBody>
      </p:sp>
      <p:pic>
        <p:nvPicPr>
          <p:cNvPr id="4" name="Picture 3"/>
          <p:cNvPicPr>
            <a:picLocks noChangeAspect="1"/>
          </p:cNvPicPr>
          <p:nvPr/>
        </p:nvPicPr>
        <p:blipFill>
          <a:blip r:embed="rId2"/>
          <a:stretch>
            <a:fillRect/>
          </a:stretch>
        </p:blipFill>
        <p:spPr>
          <a:xfrm>
            <a:off x="2505092" y="1547936"/>
            <a:ext cx="8147438" cy="4414690"/>
          </a:xfrm>
          <a:prstGeom prst="rect">
            <a:avLst/>
          </a:prstGeom>
        </p:spPr>
      </p:pic>
      <p:sp>
        <p:nvSpPr>
          <p:cNvPr id="5" name="TextBox 4"/>
          <p:cNvSpPr txBox="1"/>
          <p:nvPr/>
        </p:nvSpPr>
        <p:spPr>
          <a:xfrm>
            <a:off x="253409" y="6316295"/>
            <a:ext cx="11410175" cy="369332"/>
          </a:xfrm>
          <a:prstGeom prst="rect">
            <a:avLst/>
          </a:prstGeom>
          <a:noFill/>
        </p:spPr>
        <p:txBody>
          <a:bodyPr wrap="none" rtlCol="0">
            <a:spAutoFit/>
          </a:bodyPr>
          <a:lstStyle/>
          <a:p>
            <a:r>
              <a:rPr lang="en-US" dirty="0" smtClean="0"/>
              <a:t>Source:  Georgia Municipal Association, Capital Needs of Georgia’s Cities, 2018-2022; survey of GMA’s 521 member cities</a:t>
            </a:r>
            <a:endParaRPr lang="en-US" dirty="0"/>
          </a:p>
        </p:txBody>
      </p:sp>
    </p:spTree>
    <p:extLst>
      <p:ext uri="{BB962C8B-B14F-4D97-AF65-F5344CB8AC3E}">
        <p14:creationId xmlns:p14="http://schemas.microsoft.com/office/powerpoint/2010/main" val="39153967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STAKEHOLDER &amp; RESIDENT FEEDBACK</a:t>
            </a:r>
            <a:endParaRPr lang="en-US" dirty="0"/>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75636085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42AE4A7244A3A4EB2C73DC6766D36E4" ma:contentTypeVersion="21" ma:contentTypeDescription="Create a new document." ma:contentTypeScope="" ma:versionID="505743c1581d336a7ec50d465efc6524">
  <xsd:schema xmlns:xsd="http://www.w3.org/2001/XMLSchema" xmlns:xs="http://www.w3.org/2001/XMLSchema" xmlns:p="http://schemas.microsoft.com/office/2006/metadata/properties" xmlns:ns2="431100d4-4470-42c1-96bc-46686c1829ae" xmlns:ns3="96af90fa-aa34-4ba8-abaa-43086fd6b366" targetNamespace="http://schemas.microsoft.com/office/2006/metadata/properties" ma:root="true" ma:fieldsID="944836a6efabd723f7801427aa57cadc" ns2:_="" ns3:_="">
    <xsd:import namespace="431100d4-4470-42c1-96bc-46686c1829ae"/>
    <xsd:import namespace="96af90fa-aa34-4ba8-abaa-43086fd6b366"/>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31100d4-4470-42c1-96bc-46686c1829ae"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96af90fa-aa34-4ba8-abaa-43086fd6b366"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4"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2345867F-03EF-4850-8841-B2F60381548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31100d4-4470-42c1-96bc-46686c1829ae"/>
    <ds:schemaRef ds:uri="96af90fa-aa34-4ba8-abaa-43086fd6b36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B92899B-D0CA-4970-BE0B-AB9281A4E5D0}">
  <ds:schemaRefs>
    <ds:schemaRef ds:uri="http://schemas.microsoft.com/sharepoint/v3/contenttype/forms"/>
  </ds:schemaRefs>
</ds:datastoreItem>
</file>

<file path=customXml/itemProps3.xml><?xml version="1.0" encoding="utf-8"?>
<ds:datastoreItem xmlns:ds="http://schemas.openxmlformats.org/officeDocument/2006/customXml" ds:itemID="{81E3E68E-8EBA-421B-AA09-4B2C7BE7E831}">
  <ds:schemaRefs>
    <ds:schemaRef ds:uri="http://schemas.microsoft.com/office/infopath/2007/PartnerControls"/>
    <ds:schemaRef ds:uri="http://purl.org/dc/dcmitype/"/>
    <ds:schemaRef ds:uri="http://purl.org/dc/terms/"/>
    <ds:schemaRef ds:uri="http://www.w3.org/XML/1998/namespace"/>
    <ds:schemaRef ds:uri="http://schemas.microsoft.com/office/2006/documentManagement/types"/>
    <ds:schemaRef ds:uri="431100d4-4470-42c1-96bc-46686c1829ae"/>
    <ds:schemaRef ds:uri="http://purl.org/dc/elements/1.1/"/>
    <ds:schemaRef ds:uri="http://schemas.openxmlformats.org/package/2006/metadata/core-properties"/>
    <ds:schemaRef ds:uri="96af90fa-aa34-4ba8-abaa-43086fd6b366"/>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otalTime>1550</TotalTime>
  <Words>2326</Words>
  <Application>Microsoft Office PowerPoint</Application>
  <PresentationFormat>Widescreen</PresentationFormat>
  <Paragraphs>531</Paragraphs>
  <Slides>37</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37</vt:i4>
      </vt:variant>
    </vt:vector>
  </HeadingPairs>
  <TitlesOfParts>
    <vt:vector size="42" baseType="lpstr">
      <vt:lpstr>Arial</vt:lpstr>
      <vt:lpstr>Calibri</vt:lpstr>
      <vt:lpstr>Calibri Light</vt:lpstr>
      <vt:lpstr>Times New Roman</vt:lpstr>
      <vt:lpstr>Office Theme</vt:lpstr>
      <vt:lpstr>Consolidated Plan  2018-2022</vt:lpstr>
      <vt:lpstr>INITIAL NEEDS ASSESSMENTS</vt:lpstr>
      <vt:lpstr>Share of GA households with only one of the listed housing needs below</vt:lpstr>
      <vt:lpstr>Share of GA households with one or more previously identified housing problems</vt:lpstr>
      <vt:lpstr>Home values and costs are growing…</vt:lpstr>
      <vt:lpstr>Homeless Needs Assessment</vt:lpstr>
      <vt:lpstr>Non-Homeless Special Needs Assessment</vt:lpstr>
      <vt:lpstr>Non-Housing Community Development Needs</vt:lpstr>
      <vt:lpstr>STAKEHOLDER &amp; RESIDENT FEEDBACK</vt:lpstr>
      <vt:lpstr>Outreach Methods</vt:lpstr>
      <vt:lpstr>Survey Respondents</vt:lpstr>
      <vt:lpstr>Housing, homelessness, and special needs</vt:lpstr>
      <vt:lpstr>What are the greatest unmet housing needs in your area? Please select all that apply.</vt:lpstr>
      <vt:lpstr>Please choose the three most important housing needs in your region.</vt:lpstr>
      <vt:lpstr>PowerPoint Presentation</vt:lpstr>
      <vt:lpstr>PowerPoint Presentation</vt:lpstr>
      <vt:lpstr>Non-housing community development</vt:lpstr>
      <vt:lpstr>Without an increase in overall funding, how would you like to see the spending change for current CDBG programs?</vt:lpstr>
      <vt:lpstr>PowerPoint Presentation</vt:lpstr>
      <vt:lpstr>PowerPoint Presentation</vt:lpstr>
      <vt:lpstr>If you could add or improve any of the following amenities or services in  your community, which would you choose? Please select up to 3. </vt:lpstr>
      <vt:lpstr>If you don’t believe that benefits of living in your community are available to all residents, regardless of where they live, what three things would you change to improve the distribution of community benefits?</vt:lpstr>
      <vt:lpstr>CDBG - Rating and Selection Criteria</vt:lpstr>
      <vt:lpstr>What, if any, changes would you recommend regarding the scoring criteria? </vt:lpstr>
      <vt:lpstr>The time in which it takes recipients to expend the funds is not as rapid as would be desired. HUD evaluates the expenditure rate of CDBG funds across the country for agencies like ours. What changes to the CDBG process might you suggest to increase the rate at which funds are expended?</vt:lpstr>
      <vt:lpstr>At the end of the day, DCA seeks to impact the day-to-day lives of Georgians. Are there ways that you believe Georgia’s CDBG funds could be more impactful to these residents we seek to serve?</vt:lpstr>
      <vt:lpstr>Fair housing</vt:lpstr>
      <vt:lpstr>PowerPoint Presentation</vt:lpstr>
      <vt:lpstr>PowerPoint Presentation</vt:lpstr>
      <vt:lpstr>PROPOSED STRATEGIES &amp; ACTIONS</vt:lpstr>
      <vt:lpstr>For the next 5 years</vt:lpstr>
      <vt:lpstr>Affordable Housing</vt:lpstr>
      <vt:lpstr>Homelessness</vt:lpstr>
      <vt:lpstr>Non-Homeless Special Needs</vt:lpstr>
      <vt:lpstr>Non-housing Community Development </vt:lpstr>
      <vt:lpstr>For the next year</vt:lpstr>
      <vt:lpstr>Program Allocation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Consolidated Plan  2018-2022</dc:title>
  <dc:creator>Grace Baranowski</dc:creator>
  <cp:lastModifiedBy>Grace Baranowski</cp:lastModifiedBy>
  <cp:revision>40</cp:revision>
  <dcterms:created xsi:type="dcterms:W3CDTF">2018-01-24T15:01:38Z</dcterms:created>
  <dcterms:modified xsi:type="dcterms:W3CDTF">2018-01-25T16:52:01Z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0x010100242AE4A7244A3A4EB2C73DC6766D36E4</vt:lpwstr>
  </property>
</Properties>
</file>