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0" r:id="rId4"/>
    <p:sldMasterId id="2147483694" r:id="rId5"/>
  </p:sldMasterIdLst>
  <p:notesMasterIdLst>
    <p:notesMasterId r:id="rId47"/>
  </p:notesMasterIdLst>
  <p:handoutMasterIdLst>
    <p:handoutMasterId r:id="rId48"/>
  </p:handoutMasterIdLst>
  <p:sldIdLst>
    <p:sldId id="301" r:id="rId6"/>
    <p:sldId id="370" r:id="rId7"/>
    <p:sldId id="361" r:id="rId8"/>
    <p:sldId id="368" r:id="rId9"/>
    <p:sldId id="431" r:id="rId10"/>
    <p:sldId id="432" r:id="rId11"/>
    <p:sldId id="2112" r:id="rId12"/>
    <p:sldId id="389" r:id="rId13"/>
    <p:sldId id="390" r:id="rId14"/>
    <p:sldId id="400" r:id="rId15"/>
    <p:sldId id="2141" r:id="rId16"/>
    <p:sldId id="2142" r:id="rId17"/>
    <p:sldId id="392" r:id="rId18"/>
    <p:sldId id="2155" r:id="rId19"/>
    <p:sldId id="2156" r:id="rId20"/>
    <p:sldId id="2153" r:id="rId21"/>
    <p:sldId id="2151" r:id="rId22"/>
    <p:sldId id="2145" r:id="rId23"/>
    <p:sldId id="2165" r:id="rId24"/>
    <p:sldId id="2146" r:id="rId25"/>
    <p:sldId id="2159" r:id="rId26"/>
    <p:sldId id="2160" r:id="rId27"/>
    <p:sldId id="2161" r:id="rId28"/>
    <p:sldId id="2166" r:id="rId29"/>
    <p:sldId id="2167" r:id="rId30"/>
    <p:sldId id="393" r:id="rId31"/>
    <p:sldId id="2143" r:id="rId32"/>
    <p:sldId id="2144" r:id="rId33"/>
    <p:sldId id="2163" r:id="rId34"/>
    <p:sldId id="375" r:id="rId35"/>
    <p:sldId id="387" r:id="rId36"/>
    <p:sldId id="2157" r:id="rId37"/>
    <p:sldId id="2158" r:id="rId38"/>
    <p:sldId id="402" r:id="rId39"/>
    <p:sldId id="2147" r:id="rId40"/>
    <p:sldId id="2150" r:id="rId41"/>
    <p:sldId id="403" r:id="rId42"/>
    <p:sldId id="2148" r:id="rId43"/>
    <p:sldId id="2164" r:id="rId44"/>
    <p:sldId id="369" r:id="rId45"/>
    <p:sldId id="362"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F3F4"/>
    <a:srgbClr val="AF5837"/>
    <a:srgbClr val="CC4528"/>
    <a:srgbClr val="DE8B69"/>
    <a:srgbClr val="D46B44"/>
    <a:srgbClr val="000000"/>
    <a:srgbClr val="B5BE63"/>
    <a:srgbClr val="D5E14D"/>
    <a:srgbClr val="86AD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607C7C-B147-580E-6B8C-AE934BDBF930}" v="428" dt="2026-09-24T16:21:24.674"/>
    <p1510:client id="{CB4BBFB7-8433-C709-94F5-BF492478E968}" v="153" dt="2026-09-24T16:05:43.1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2"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modSld">
      <pc:chgData name="Shayla Moultrie" userId="7ddb665b-374b-497a-a2f2-9a9ce5cb8b69" providerId="ADAL" clId="{CC4FE165-A318-4C04-B4A8-CF94A31F1B73}" dt="2026-09-25T15:08:08.597" v="0" actId="207"/>
      <pc:docMkLst>
        <pc:docMk/>
      </pc:docMkLst>
      <pc:sldChg chg="modSp mod">
        <pc:chgData name="Shayla Moultrie" userId="7ddb665b-374b-497a-a2f2-9a9ce5cb8b69" providerId="ADAL" clId="{CC4FE165-A318-4C04-B4A8-CF94A31F1B73}" dt="2026-09-25T15:08:08.597" v="0" actId="207"/>
        <pc:sldMkLst>
          <pc:docMk/>
          <pc:sldMk cId="3517477262" sldId="369"/>
        </pc:sldMkLst>
        <pc:spChg chg="mod">
          <ac:chgData name="Shayla Moultrie" userId="7ddb665b-374b-497a-a2f2-9a9ce5cb8b69" providerId="ADAL" clId="{CC4FE165-A318-4C04-B4A8-CF94A31F1B73}" dt="2026-09-25T15:08:08.597" v="0" actId="207"/>
          <ac:spMkLst>
            <pc:docMk/>
            <pc:sldMk cId="3517477262" sldId="369"/>
            <ac:spMk id="2" creationId="{C063FCA8-FEB7-2CC0-1006-896AEECCB91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144765-18E3-42FA-8DF1-A36AED6DF0A3}" type="doc">
      <dgm:prSet loTypeId="urn:microsoft.com/office/officeart/2005/8/layout/hList7" loCatId="list" qsTypeId="urn:microsoft.com/office/officeart/2005/8/quickstyle/simple1" qsCatId="simple" csTypeId="urn:microsoft.com/office/officeart/2005/8/colors/accent6_2" csCatId="accent6" phldr="1"/>
      <dgm:spPr/>
      <dgm:t>
        <a:bodyPr/>
        <a:lstStyle/>
        <a:p>
          <a:endParaRPr lang="en-US"/>
        </a:p>
      </dgm:t>
    </dgm:pt>
    <dgm:pt modelId="{713C933A-990E-46C9-8755-98AAD7952A8B}">
      <dgm:prSet phldrT="[Text]"/>
      <dgm:spPr/>
      <dgm:t>
        <a:bodyPr/>
        <a:lstStyle/>
        <a:p>
          <a:pPr>
            <a:spcAft>
              <a:spcPct val="35000"/>
            </a:spcAft>
          </a:pPr>
          <a:r>
            <a:rPr lang="en-US" b="1">
              <a:solidFill>
                <a:schemeClr val="accent1"/>
              </a:solidFill>
            </a:rPr>
            <a:t>Funding</a:t>
          </a:r>
        </a:p>
        <a:p>
          <a:pPr>
            <a:spcAft>
              <a:spcPts val="0"/>
            </a:spcAft>
          </a:pPr>
          <a:r>
            <a:rPr lang="en-US"/>
            <a:t>The disbursal of state and/or federal funds to support infrastructure, housing options, or economic development projects.</a:t>
          </a:r>
        </a:p>
      </dgm:t>
    </dgm:pt>
    <dgm:pt modelId="{9F690749-9582-4F98-87CC-4E51716E23B9}" type="parTrans" cxnId="{75BC0C87-8E9E-4FFE-B289-964ECF2B3C36}">
      <dgm:prSet/>
      <dgm:spPr/>
      <dgm:t>
        <a:bodyPr/>
        <a:lstStyle/>
        <a:p>
          <a:endParaRPr lang="en-US"/>
        </a:p>
      </dgm:t>
    </dgm:pt>
    <dgm:pt modelId="{1A8A0037-BD92-4D1D-9CD5-20A5C26EB80F}" type="sibTrans" cxnId="{75BC0C87-8E9E-4FFE-B289-964ECF2B3C36}">
      <dgm:prSet/>
      <dgm:spPr/>
      <dgm:t>
        <a:bodyPr/>
        <a:lstStyle/>
        <a:p>
          <a:endParaRPr lang="en-US"/>
        </a:p>
      </dgm:t>
    </dgm:pt>
    <dgm:pt modelId="{8A3B1266-5F94-4334-973E-7561939C5B9D}">
      <dgm:prSet phldrT="[Text]"/>
      <dgm:spPr/>
      <dgm:t>
        <a:bodyPr/>
        <a:lstStyle/>
        <a:p>
          <a:pPr>
            <a:spcAft>
              <a:spcPct val="35000"/>
            </a:spcAft>
          </a:pPr>
          <a:r>
            <a:rPr lang="en-US" b="1">
              <a:solidFill>
                <a:schemeClr val="accent1"/>
              </a:solidFill>
            </a:rPr>
            <a:t>Incentives</a:t>
          </a:r>
        </a:p>
        <a:p>
          <a:pPr>
            <a:spcAft>
              <a:spcPts val="0"/>
            </a:spcAft>
          </a:pPr>
          <a:r>
            <a:rPr lang="en-US"/>
            <a:t>Ways to encourage private investment in state communities and develop public-private partnerships.</a:t>
          </a:r>
        </a:p>
        <a:p>
          <a:pPr>
            <a:spcAft>
              <a:spcPct val="35000"/>
            </a:spcAft>
          </a:pPr>
          <a:endParaRPr lang="en-US"/>
        </a:p>
      </dgm:t>
    </dgm:pt>
    <dgm:pt modelId="{AC086DE3-5BCF-44E5-87AB-4B83438DBFF8}" type="parTrans" cxnId="{DDE0FBA1-E094-4E06-80CE-542D4EFE3199}">
      <dgm:prSet/>
      <dgm:spPr/>
      <dgm:t>
        <a:bodyPr/>
        <a:lstStyle/>
        <a:p>
          <a:endParaRPr lang="en-US"/>
        </a:p>
      </dgm:t>
    </dgm:pt>
    <dgm:pt modelId="{CDF5F8D7-5FE3-4809-8CB9-8944B02121C9}" type="sibTrans" cxnId="{DDE0FBA1-E094-4E06-80CE-542D4EFE3199}">
      <dgm:prSet/>
      <dgm:spPr/>
      <dgm:t>
        <a:bodyPr/>
        <a:lstStyle/>
        <a:p>
          <a:endParaRPr lang="en-US"/>
        </a:p>
      </dgm:t>
    </dgm:pt>
    <dgm:pt modelId="{AED08093-D20B-460A-A0B4-70DD24A0C9FE}">
      <dgm:prSet phldrT="[Text]"/>
      <dgm:spPr/>
      <dgm:t>
        <a:bodyPr/>
        <a:lstStyle/>
        <a:p>
          <a:pPr>
            <a:spcAft>
              <a:spcPct val="35000"/>
            </a:spcAft>
          </a:pPr>
          <a:r>
            <a:rPr lang="en-US" b="1">
              <a:solidFill>
                <a:schemeClr val="accent1"/>
              </a:solidFill>
            </a:rPr>
            <a:t>Partnerships</a:t>
          </a:r>
        </a:p>
        <a:p>
          <a:pPr>
            <a:spcAft>
              <a:spcPts val="0"/>
            </a:spcAft>
          </a:pPr>
          <a:r>
            <a:rPr lang="en-US"/>
            <a:t>Close relationships with private, for-profit, or non-profit entities to achieve a shared goal.</a:t>
          </a:r>
        </a:p>
        <a:p>
          <a:pPr>
            <a:spcAft>
              <a:spcPts val="0"/>
            </a:spcAft>
          </a:pPr>
          <a:endParaRPr lang="en-US"/>
        </a:p>
      </dgm:t>
    </dgm:pt>
    <dgm:pt modelId="{74733C28-D938-455B-A1DA-57AACBFB930D}" type="parTrans" cxnId="{9C13E170-18C2-45E0-9980-09E73C7AF57B}">
      <dgm:prSet/>
      <dgm:spPr/>
      <dgm:t>
        <a:bodyPr/>
        <a:lstStyle/>
        <a:p>
          <a:endParaRPr lang="en-US"/>
        </a:p>
      </dgm:t>
    </dgm:pt>
    <dgm:pt modelId="{841BD8C2-011E-45DF-886F-AD8C5CFBFE6B}" type="sibTrans" cxnId="{9C13E170-18C2-45E0-9980-09E73C7AF57B}">
      <dgm:prSet/>
      <dgm:spPr/>
      <dgm:t>
        <a:bodyPr/>
        <a:lstStyle/>
        <a:p>
          <a:endParaRPr lang="en-US"/>
        </a:p>
      </dgm:t>
    </dgm:pt>
    <dgm:pt modelId="{922E8646-715F-4216-A627-029F0FF6D9A5}">
      <dgm:prSet phldrT="[Text]"/>
      <dgm:spPr/>
      <dgm:t>
        <a:bodyPr/>
        <a:lstStyle/>
        <a:p>
          <a:pPr>
            <a:spcAft>
              <a:spcPct val="35000"/>
            </a:spcAft>
          </a:pPr>
          <a:r>
            <a:rPr lang="en-US" b="1">
              <a:solidFill>
                <a:schemeClr val="accent1"/>
              </a:solidFill>
            </a:rPr>
            <a:t>Technical Assistance</a:t>
          </a:r>
        </a:p>
        <a:p>
          <a:pPr>
            <a:spcAft>
              <a:spcPts val="0"/>
            </a:spcAft>
          </a:pPr>
          <a:r>
            <a:rPr lang="en-US"/>
            <a:t>Engaging with experts in different fields, such as finance, planning, research, civic engagement, and governance.</a:t>
          </a:r>
        </a:p>
      </dgm:t>
    </dgm:pt>
    <dgm:pt modelId="{7173D702-7FE2-407E-A565-618F2F229D75}" type="parTrans" cxnId="{9964B738-6ECD-496D-80FA-3A8ADB24F73C}">
      <dgm:prSet/>
      <dgm:spPr/>
      <dgm:t>
        <a:bodyPr/>
        <a:lstStyle/>
        <a:p>
          <a:endParaRPr lang="en-US"/>
        </a:p>
      </dgm:t>
    </dgm:pt>
    <dgm:pt modelId="{0F2C5FE5-78CD-497B-AF26-7A626CE27DC6}" type="sibTrans" cxnId="{9964B738-6ECD-496D-80FA-3A8ADB24F73C}">
      <dgm:prSet/>
      <dgm:spPr/>
      <dgm:t>
        <a:bodyPr/>
        <a:lstStyle/>
        <a:p>
          <a:endParaRPr lang="en-US"/>
        </a:p>
      </dgm:t>
    </dgm:pt>
    <dgm:pt modelId="{4250A071-4867-49FA-99E5-D3D55073CE12}" type="pres">
      <dgm:prSet presAssocID="{96144765-18E3-42FA-8DF1-A36AED6DF0A3}" presName="Name0" presStyleCnt="0">
        <dgm:presLayoutVars>
          <dgm:dir/>
          <dgm:resizeHandles val="exact"/>
        </dgm:presLayoutVars>
      </dgm:prSet>
      <dgm:spPr/>
    </dgm:pt>
    <dgm:pt modelId="{3C4EEA41-E936-421D-B31F-8967923DFFC6}" type="pres">
      <dgm:prSet presAssocID="{96144765-18E3-42FA-8DF1-A36AED6DF0A3}" presName="fgShape" presStyleLbl="fgShp" presStyleIdx="0" presStyleCnt="1"/>
      <dgm:spPr/>
    </dgm:pt>
    <dgm:pt modelId="{7BBAD94A-505B-45CA-A6EF-9692AE034D1B}" type="pres">
      <dgm:prSet presAssocID="{96144765-18E3-42FA-8DF1-A36AED6DF0A3}" presName="linComp" presStyleCnt="0"/>
      <dgm:spPr/>
    </dgm:pt>
    <dgm:pt modelId="{639BDE2A-CF1B-453E-81F6-EC5100F08DA7}" type="pres">
      <dgm:prSet presAssocID="{713C933A-990E-46C9-8755-98AAD7952A8B}" presName="compNode" presStyleCnt="0"/>
      <dgm:spPr/>
    </dgm:pt>
    <dgm:pt modelId="{C72C2DBD-3757-44FD-8972-769C3868B343}" type="pres">
      <dgm:prSet presAssocID="{713C933A-990E-46C9-8755-98AAD7952A8B}" presName="bkgdShape" presStyleLbl="node1" presStyleIdx="0" presStyleCnt="4" custLinFactNeighborX="-22206"/>
      <dgm:spPr/>
    </dgm:pt>
    <dgm:pt modelId="{E76C55A6-0D9C-4C6C-95CD-A6A41CA893CC}" type="pres">
      <dgm:prSet presAssocID="{713C933A-990E-46C9-8755-98AAD7952A8B}" presName="nodeTx" presStyleLbl="node1" presStyleIdx="0" presStyleCnt="4">
        <dgm:presLayoutVars>
          <dgm:bulletEnabled val="1"/>
        </dgm:presLayoutVars>
      </dgm:prSet>
      <dgm:spPr/>
    </dgm:pt>
    <dgm:pt modelId="{99269AE2-4692-46AA-AF1F-A0B06D64B63F}" type="pres">
      <dgm:prSet presAssocID="{713C933A-990E-46C9-8755-98AAD7952A8B}" presName="invisiNode" presStyleLbl="node1" presStyleIdx="0" presStyleCnt="4"/>
      <dgm:spPr/>
    </dgm:pt>
    <dgm:pt modelId="{6F63F8E7-7CA9-444A-ACA5-03C6444662B5}" type="pres">
      <dgm:prSet presAssocID="{713C933A-990E-46C9-8755-98AAD7952A8B}" presName="imagNode" presStyleLbl="fgImgPlace1" presStyleIdx="0" presStyleCnt="4"/>
      <dgm:spPr/>
    </dgm:pt>
    <dgm:pt modelId="{54A63768-8765-4264-B4FC-F2B2E8AC680E}" type="pres">
      <dgm:prSet presAssocID="{1A8A0037-BD92-4D1D-9CD5-20A5C26EB80F}" presName="sibTrans" presStyleLbl="sibTrans2D1" presStyleIdx="0" presStyleCnt="0"/>
      <dgm:spPr/>
    </dgm:pt>
    <dgm:pt modelId="{73E53F7B-06A7-48FF-99B3-2390B0B62F83}" type="pres">
      <dgm:prSet presAssocID="{8A3B1266-5F94-4334-973E-7561939C5B9D}" presName="compNode" presStyleCnt="0"/>
      <dgm:spPr/>
    </dgm:pt>
    <dgm:pt modelId="{33812629-8C4D-4366-AE14-32CB32FE813A}" type="pres">
      <dgm:prSet presAssocID="{8A3B1266-5F94-4334-973E-7561939C5B9D}" presName="bkgdShape" presStyleLbl="node1" presStyleIdx="1" presStyleCnt="4"/>
      <dgm:spPr/>
    </dgm:pt>
    <dgm:pt modelId="{AC65529B-2B71-47BC-A487-90DB8AC6228C}" type="pres">
      <dgm:prSet presAssocID="{8A3B1266-5F94-4334-973E-7561939C5B9D}" presName="nodeTx" presStyleLbl="node1" presStyleIdx="1" presStyleCnt="4">
        <dgm:presLayoutVars>
          <dgm:bulletEnabled val="1"/>
        </dgm:presLayoutVars>
      </dgm:prSet>
      <dgm:spPr/>
    </dgm:pt>
    <dgm:pt modelId="{BF5AECED-2C3C-49DC-9F74-9D9CE0BA5848}" type="pres">
      <dgm:prSet presAssocID="{8A3B1266-5F94-4334-973E-7561939C5B9D}" presName="invisiNode" presStyleLbl="node1" presStyleIdx="1" presStyleCnt="4"/>
      <dgm:spPr/>
    </dgm:pt>
    <dgm:pt modelId="{9D7A26CE-76DF-4AF3-B39D-9AFC64F35F17}" type="pres">
      <dgm:prSet presAssocID="{8A3B1266-5F94-4334-973E-7561939C5B9D}" presName="imagNode" presStyleLbl="fgImgPlace1" presStyleIdx="1" presStyleCnt="4"/>
      <dgm:spPr/>
    </dgm:pt>
    <dgm:pt modelId="{0F483AC6-3BFB-4378-A905-70B9235822BC}" type="pres">
      <dgm:prSet presAssocID="{CDF5F8D7-5FE3-4809-8CB9-8944B02121C9}" presName="sibTrans" presStyleLbl="sibTrans2D1" presStyleIdx="0" presStyleCnt="0"/>
      <dgm:spPr/>
    </dgm:pt>
    <dgm:pt modelId="{32A8A5EB-6CDA-454A-A228-AE40EFB24DA3}" type="pres">
      <dgm:prSet presAssocID="{AED08093-D20B-460A-A0B4-70DD24A0C9FE}" presName="compNode" presStyleCnt="0"/>
      <dgm:spPr/>
    </dgm:pt>
    <dgm:pt modelId="{2261D8E0-ABBC-48E5-8A21-A6FBA5E27E62}" type="pres">
      <dgm:prSet presAssocID="{AED08093-D20B-460A-A0B4-70DD24A0C9FE}" presName="bkgdShape" presStyleLbl="node1" presStyleIdx="2" presStyleCnt="4"/>
      <dgm:spPr/>
    </dgm:pt>
    <dgm:pt modelId="{21116E04-3EF5-4B2E-A680-E1779B01ED74}" type="pres">
      <dgm:prSet presAssocID="{AED08093-D20B-460A-A0B4-70DD24A0C9FE}" presName="nodeTx" presStyleLbl="node1" presStyleIdx="2" presStyleCnt="4">
        <dgm:presLayoutVars>
          <dgm:bulletEnabled val="1"/>
        </dgm:presLayoutVars>
      </dgm:prSet>
      <dgm:spPr/>
    </dgm:pt>
    <dgm:pt modelId="{4AFCFC55-09A5-47D6-A02B-4FFE75D4B5F5}" type="pres">
      <dgm:prSet presAssocID="{AED08093-D20B-460A-A0B4-70DD24A0C9FE}" presName="invisiNode" presStyleLbl="node1" presStyleIdx="2" presStyleCnt="4"/>
      <dgm:spPr/>
    </dgm:pt>
    <dgm:pt modelId="{0CEC18B3-9B01-41F2-AB41-ADEEB51FA62A}" type="pres">
      <dgm:prSet presAssocID="{AED08093-D20B-460A-A0B4-70DD24A0C9FE}" presName="imagNode" presStyleLbl="fgImgPlace1" presStyleIdx="2" presStyleCnt="4"/>
      <dgm:spPr/>
    </dgm:pt>
    <dgm:pt modelId="{8EBDFEB3-116D-46A5-A1C2-E0E6CF329277}" type="pres">
      <dgm:prSet presAssocID="{841BD8C2-011E-45DF-886F-AD8C5CFBFE6B}" presName="sibTrans" presStyleLbl="sibTrans2D1" presStyleIdx="0" presStyleCnt="0"/>
      <dgm:spPr/>
    </dgm:pt>
    <dgm:pt modelId="{C9892561-ED43-4106-B5F3-ABF2E6022253}" type="pres">
      <dgm:prSet presAssocID="{922E8646-715F-4216-A627-029F0FF6D9A5}" presName="compNode" presStyleCnt="0"/>
      <dgm:spPr/>
    </dgm:pt>
    <dgm:pt modelId="{88C4F027-0490-4294-BD61-2DCD418FE54A}" type="pres">
      <dgm:prSet presAssocID="{922E8646-715F-4216-A627-029F0FF6D9A5}" presName="bkgdShape" presStyleLbl="node1" presStyleIdx="3" presStyleCnt="4"/>
      <dgm:spPr/>
    </dgm:pt>
    <dgm:pt modelId="{30F3F284-B2B7-4455-846B-70AFA10191B8}" type="pres">
      <dgm:prSet presAssocID="{922E8646-715F-4216-A627-029F0FF6D9A5}" presName="nodeTx" presStyleLbl="node1" presStyleIdx="3" presStyleCnt="4">
        <dgm:presLayoutVars>
          <dgm:bulletEnabled val="1"/>
        </dgm:presLayoutVars>
      </dgm:prSet>
      <dgm:spPr/>
    </dgm:pt>
    <dgm:pt modelId="{234F2EA1-60E5-47AD-90C1-00A8A2E19413}" type="pres">
      <dgm:prSet presAssocID="{922E8646-715F-4216-A627-029F0FF6D9A5}" presName="invisiNode" presStyleLbl="node1" presStyleIdx="3" presStyleCnt="4"/>
      <dgm:spPr/>
    </dgm:pt>
    <dgm:pt modelId="{738CCC52-A1D4-47CA-ACB1-8EFFB142B8D4}" type="pres">
      <dgm:prSet presAssocID="{922E8646-715F-4216-A627-029F0FF6D9A5}" presName="imagNode" presStyleLbl="fgImgPlace1" presStyleIdx="3" presStyleCnt="4"/>
      <dgm:spPr/>
    </dgm:pt>
  </dgm:ptLst>
  <dgm:cxnLst>
    <dgm:cxn modelId="{07B8E11C-81A9-4713-89C1-F7C6C3C63BFC}" type="presOf" srcId="{96144765-18E3-42FA-8DF1-A36AED6DF0A3}" destId="{4250A071-4867-49FA-99E5-D3D55073CE12}" srcOrd="0" destOrd="0" presId="urn:microsoft.com/office/officeart/2005/8/layout/hList7"/>
    <dgm:cxn modelId="{9964B738-6ECD-496D-80FA-3A8ADB24F73C}" srcId="{96144765-18E3-42FA-8DF1-A36AED6DF0A3}" destId="{922E8646-715F-4216-A627-029F0FF6D9A5}" srcOrd="3" destOrd="0" parTransId="{7173D702-7FE2-407E-A565-618F2F229D75}" sibTransId="{0F2C5FE5-78CD-497B-AF26-7A626CE27DC6}"/>
    <dgm:cxn modelId="{744BE45C-67A7-4FF3-B625-12305C5992DD}" type="presOf" srcId="{AED08093-D20B-460A-A0B4-70DD24A0C9FE}" destId="{21116E04-3EF5-4B2E-A680-E1779B01ED74}" srcOrd="1" destOrd="0" presId="urn:microsoft.com/office/officeart/2005/8/layout/hList7"/>
    <dgm:cxn modelId="{9C13E170-18C2-45E0-9980-09E73C7AF57B}" srcId="{96144765-18E3-42FA-8DF1-A36AED6DF0A3}" destId="{AED08093-D20B-460A-A0B4-70DD24A0C9FE}" srcOrd="2" destOrd="0" parTransId="{74733C28-D938-455B-A1DA-57AACBFB930D}" sibTransId="{841BD8C2-011E-45DF-886F-AD8C5CFBFE6B}"/>
    <dgm:cxn modelId="{EE0BCA51-B012-4B39-9B67-563E22B9366C}" type="presOf" srcId="{713C933A-990E-46C9-8755-98AAD7952A8B}" destId="{E76C55A6-0D9C-4C6C-95CD-A6A41CA893CC}" srcOrd="1" destOrd="0" presId="urn:microsoft.com/office/officeart/2005/8/layout/hList7"/>
    <dgm:cxn modelId="{019A4F75-26E7-45E0-8D37-FE46151E8434}" type="presOf" srcId="{713C933A-990E-46C9-8755-98AAD7952A8B}" destId="{C72C2DBD-3757-44FD-8972-769C3868B343}" srcOrd="0" destOrd="0" presId="urn:microsoft.com/office/officeart/2005/8/layout/hList7"/>
    <dgm:cxn modelId="{75BC0C87-8E9E-4FFE-B289-964ECF2B3C36}" srcId="{96144765-18E3-42FA-8DF1-A36AED6DF0A3}" destId="{713C933A-990E-46C9-8755-98AAD7952A8B}" srcOrd="0" destOrd="0" parTransId="{9F690749-9582-4F98-87CC-4E51716E23B9}" sibTransId="{1A8A0037-BD92-4D1D-9CD5-20A5C26EB80F}"/>
    <dgm:cxn modelId="{F5D3068D-1CBF-4F6E-809F-4F408008B3A5}" type="presOf" srcId="{8A3B1266-5F94-4334-973E-7561939C5B9D}" destId="{AC65529B-2B71-47BC-A487-90DB8AC6228C}" srcOrd="1" destOrd="0" presId="urn:microsoft.com/office/officeart/2005/8/layout/hList7"/>
    <dgm:cxn modelId="{DDE0FBA1-E094-4E06-80CE-542D4EFE3199}" srcId="{96144765-18E3-42FA-8DF1-A36AED6DF0A3}" destId="{8A3B1266-5F94-4334-973E-7561939C5B9D}" srcOrd="1" destOrd="0" parTransId="{AC086DE3-5BCF-44E5-87AB-4B83438DBFF8}" sibTransId="{CDF5F8D7-5FE3-4809-8CB9-8944B02121C9}"/>
    <dgm:cxn modelId="{DAB00BBE-3ABC-4D54-8099-30267C5D2BE6}" type="presOf" srcId="{922E8646-715F-4216-A627-029F0FF6D9A5}" destId="{30F3F284-B2B7-4455-846B-70AFA10191B8}" srcOrd="1" destOrd="0" presId="urn:microsoft.com/office/officeart/2005/8/layout/hList7"/>
    <dgm:cxn modelId="{3FBF19C9-4DBA-4FBE-8FCB-D7AA624153DC}" type="presOf" srcId="{8A3B1266-5F94-4334-973E-7561939C5B9D}" destId="{33812629-8C4D-4366-AE14-32CB32FE813A}" srcOrd="0" destOrd="0" presId="urn:microsoft.com/office/officeart/2005/8/layout/hList7"/>
    <dgm:cxn modelId="{FC7E72CA-C32C-43E0-866F-0211315CB81C}" type="presOf" srcId="{841BD8C2-011E-45DF-886F-AD8C5CFBFE6B}" destId="{8EBDFEB3-116D-46A5-A1C2-E0E6CF329277}" srcOrd="0" destOrd="0" presId="urn:microsoft.com/office/officeart/2005/8/layout/hList7"/>
    <dgm:cxn modelId="{D1D2A0D3-B9A8-41F7-A82A-8093F7798F1E}" type="presOf" srcId="{1A8A0037-BD92-4D1D-9CD5-20A5C26EB80F}" destId="{54A63768-8765-4264-B4FC-F2B2E8AC680E}" srcOrd="0" destOrd="0" presId="urn:microsoft.com/office/officeart/2005/8/layout/hList7"/>
    <dgm:cxn modelId="{564DE8D4-C071-4ECA-B08A-EE7841514C13}" type="presOf" srcId="{922E8646-715F-4216-A627-029F0FF6D9A5}" destId="{88C4F027-0490-4294-BD61-2DCD418FE54A}" srcOrd="0" destOrd="0" presId="urn:microsoft.com/office/officeart/2005/8/layout/hList7"/>
    <dgm:cxn modelId="{0C9902E7-60B6-40C6-8908-F0AD8273CB27}" type="presOf" srcId="{AED08093-D20B-460A-A0B4-70DD24A0C9FE}" destId="{2261D8E0-ABBC-48E5-8A21-A6FBA5E27E62}" srcOrd="0" destOrd="0" presId="urn:microsoft.com/office/officeart/2005/8/layout/hList7"/>
    <dgm:cxn modelId="{F98F37F1-8866-4DA7-BDE5-BA79F91CFEB4}" type="presOf" srcId="{CDF5F8D7-5FE3-4809-8CB9-8944B02121C9}" destId="{0F483AC6-3BFB-4378-A905-70B9235822BC}" srcOrd="0" destOrd="0" presId="urn:microsoft.com/office/officeart/2005/8/layout/hList7"/>
    <dgm:cxn modelId="{90D5E377-7DE3-4565-AE97-C4330196EC2B}" type="presParOf" srcId="{4250A071-4867-49FA-99E5-D3D55073CE12}" destId="{3C4EEA41-E936-421D-B31F-8967923DFFC6}" srcOrd="0" destOrd="0" presId="urn:microsoft.com/office/officeart/2005/8/layout/hList7"/>
    <dgm:cxn modelId="{6DE0331E-617F-4613-9D84-13A48270A013}" type="presParOf" srcId="{4250A071-4867-49FA-99E5-D3D55073CE12}" destId="{7BBAD94A-505B-45CA-A6EF-9692AE034D1B}" srcOrd="1" destOrd="0" presId="urn:microsoft.com/office/officeart/2005/8/layout/hList7"/>
    <dgm:cxn modelId="{9E5928C7-F911-46F2-8A79-9D488F2A9A55}" type="presParOf" srcId="{7BBAD94A-505B-45CA-A6EF-9692AE034D1B}" destId="{639BDE2A-CF1B-453E-81F6-EC5100F08DA7}" srcOrd="0" destOrd="0" presId="urn:microsoft.com/office/officeart/2005/8/layout/hList7"/>
    <dgm:cxn modelId="{DC72B75F-ED75-489F-8026-F0D469B6C2AF}" type="presParOf" srcId="{639BDE2A-CF1B-453E-81F6-EC5100F08DA7}" destId="{C72C2DBD-3757-44FD-8972-769C3868B343}" srcOrd="0" destOrd="0" presId="urn:microsoft.com/office/officeart/2005/8/layout/hList7"/>
    <dgm:cxn modelId="{2DED1D56-B812-462A-9D64-927470ACCE20}" type="presParOf" srcId="{639BDE2A-CF1B-453E-81F6-EC5100F08DA7}" destId="{E76C55A6-0D9C-4C6C-95CD-A6A41CA893CC}" srcOrd="1" destOrd="0" presId="urn:microsoft.com/office/officeart/2005/8/layout/hList7"/>
    <dgm:cxn modelId="{A9E1C2CB-96B7-41C5-9A7F-8B931B8AA1E1}" type="presParOf" srcId="{639BDE2A-CF1B-453E-81F6-EC5100F08DA7}" destId="{99269AE2-4692-46AA-AF1F-A0B06D64B63F}" srcOrd="2" destOrd="0" presId="urn:microsoft.com/office/officeart/2005/8/layout/hList7"/>
    <dgm:cxn modelId="{60A44A99-9211-4543-A789-48C9353FFB89}" type="presParOf" srcId="{639BDE2A-CF1B-453E-81F6-EC5100F08DA7}" destId="{6F63F8E7-7CA9-444A-ACA5-03C6444662B5}" srcOrd="3" destOrd="0" presId="urn:microsoft.com/office/officeart/2005/8/layout/hList7"/>
    <dgm:cxn modelId="{CA1C8F82-B32E-4807-85FC-DF8DC71AC8D0}" type="presParOf" srcId="{7BBAD94A-505B-45CA-A6EF-9692AE034D1B}" destId="{54A63768-8765-4264-B4FC-F2B2E8AC680E}" srcOrd="1" destOrd="0" presId="urn:microsoft.com/office/officeart/2005/8/layout/hList7"/>
    <dgm:cxn modelId="{7534330A-E43A-4233-A330-CCF10113590A}" type="presParOf" srcId="{7BBAD94A-505B-45CA-A6EF-9692AE034D1B}" destId="{73E53F7B-06A7-48FF-99B3-2390B0B62F83}" srcOrd="2" destOrd="0" presId="urn:microsoft.com/office/officeart/2005/8/layout/hList7"/>
    <dgm:cxn modelId="{84FE65D2-9167-4B08-9F55-787BE7449CEC}" type="presParOf" srcId="{73E53F7B-06A7-48FF-99B3-2390B0B62F83}" destId="{33812629-8C4D-4366-AE14-32CB32FE813A}" srcOrd="0" destOrd="0" presId="urn:microsoft.com/office/officeart/2005/8/layout/hList7"/>
    <dgm:cxn modelId="{66257FBB-863B-45E0-A8BF-B0DB0F76E441}" type="presParOf" srcId="{73E53F7B-06A7-48FF-99B3-2390B0B62F83}" destId="{AC65529B-2B71-47BC-A487-90DB8AC6228C}" srcOrd="1" destOrd="0" presId="urn:microsoft.com/office/officeart/2005/8/layout/hList7"/>
    <dgm:cxn modelId="{4D75264D-F3C3-4133-B8B7-0A2261FDA522}" type="presParOf" srcId="{73E53F7B-06A7-48FF-99B3-2390B0B62F83}" destId="{BF5AECED-2C3C-49DC-9F74-9D9CE0BA5848}" srcOrd="2" destOrd="0" presId="urn:microsoft.com/office/officeart/2005/8/layout/hList7"/>
    <dgm:cxn modelId="{D2351FE1-503E-4C36-8287-8C9365B3486D}" type="presParOf" srcId="{73E53F7B-06A7-48FF-99B3-2390B0B62F83}" destId="{9D7A26CE-76DF-4AF3-B39D-9AFC64F35F17}" srcOrd="3" destOrd="0" presId="urn:microsoft.com/office/officeart/2005/8/layout/hList7"/>
    <dgm:cxn modelId="{5721786B-ED71-4429-A27E-F594824150D6}" type="presParOf" srcId="{7BBAD94A-505B-45CA-A6EF-9692AE034D1B}" destId="{0F483AC6-3BFB-4378-A905-70B9235822BC}" srcOrd="3" destOrd="0" presId="urn:microsoft.com/office/officeart/2005/8/layout/hList7"/>
    <dgm:cxn modelId="{0A0620C9-D5B1-4CB4-9E4F-03ED53695F5E}" type="presParOf" srcId="{7BBAD94A-505B-45CA-A6EF-9692AE034D1B}" destId="{32A8A5EB-6CDA-454A-A228-AE40EFB24DA3}" srcOrd="4" destOrd="0" presId="urn:microsoft.com/office/officeart/2005/8/layout/hList7"/>
    <dgm:cxn modelId="{C9BEF872-5EEA-48FE-A318-72D97231EF8E}" type="presParOf" srcId="{32A8A5EB-6CDA-454A-A228-AE40EFB24DA3}" destId="{2261D8E0-ABBC-48E5-8A21-A6FBA5E27E62}" srcOrd="0" destOrd="0" presId="urn:microsoft.com/office/officeart/2005/8/layout/hList7"/>
    <dgm:cxn modelId="{2CA71341-CE1A-44C6-B52E-78076CFE749E}" type="presParOf" srcId="{32A8A5EB-6CDA-454A-A228-AE40EFB24DA3}" destId="{21116E04-3EF5-4B2E-A680-E1779B01ED74}" srcOrd="1" destOrd="0" presId="urn:microsoft.com/office/officeart/2005/8/layout/hList7"/>
    <dgm:cxn modelId="{28080900-12C9-4A03-9841-62B4B353786B}" type="presParOf" srcId="{32A8A5EB-6CDA-454A-A228-AE40EFB24DA3}" destId="{4AFCFC55-09A5-47D6-A02B-4FFE75D4B5F5}" srcOrd="2" destOrd="0" presId="urn:microsoft.com/office/officeart/2005/8/layout/hList7"/>
    <dgm:cxn modelId="{F03A5C62-7A84-48C4-B514-EDF3A4AD4944}" type="presParOf" srcId="{32A8A5EB-6CDA-454A-A228-AE40EFB24DA3}" destId="{0CEC18B3-9B01-41F2-AB41-ADEEB51FA62A}" srcOrd="3" destOrd="0" presId="urn:microsoft.com/office/officeart/2005/8/layout/hList7"/>
    <dgm:cxn modelId="{BA65BD6E-9429-4791-989B-C2F1457CE42C}" type="presParOf" srcId="{7BBAD94A-505B-45CA-A6EF-9692AE034D1B}" destId="{8EBDFEB3-116D-46A5-A1C2-E0E6CF329277}" srcOrd="5" destOrd="0" presId="urn:microsoft.com/office/officeart/2005/8/layout/hList7"/>
    <dgm:cxn modelId="{383836F8-B5FD-4AB0-B364-DB702AC3D799}" type="presParOf" srcId="{7BBAD94A-505B-45CA-A6EF-9692AE034D1B}" destId="{C9892561-ED43-4106-B5F3-ABF2E6022253}" srcOrd="6" destOrd="0" presId="urn:microsoft.com/office/officeart/2005/8/layout/hList7"/>
    <dgm:cxn modelId="{52F03661-58D9-4E6E-B537-533DAC208211}" type="presParOf" srcId="{C9892561-ED43-4106-B5F3-ABF2E6022253}" destId="{88C4F027-0490-4294-BD61-2DCD418FE54A}" srcOrd="0" destOrd="0" presId="urn:microsoft.com/office/officeart/2005/8/layout/hList7"/>
    <dgm:cxn modelId="{9AF1EC60-9573-4F86-ADE3-225A5B7F96EF}" type="presParOf" srcId="{C9892561-ED43-4106-B5F3-ABF2E6022253}" destId="{30F3F284-B2B7-4455-846B-70AFA10191B8}" srcOrd="1" destOrd="0" presId="urn:microsoft.com/office/officeart/2005/8/layout/hList7"/>
    <dgm:cxn modelId="{EC9AB167-83A1-4947-8857-8ED04FB52D59}" type="presParOf" srcId="{C9892561-ED43-4106-B5F3-ABF2E6022253}" destId="{234F2EA1-60E5-47AD-90C1-00A8A2E19413}" srcOrd="2" destOrd="0" presId="urn:microsoft.com/office/officeart/2005/8/layout/hList7"/>
    <dgm:cxn modelId="{E801068A-D413-44C0-A1A1-57047268282A}" type="presParOf" srcId="{C9892561-ED43-4106-B5F3-ABF2E6022253}" destId="{738CCC52-A1D4-47CA-ACB1-8EFFB142B8D4}" srcOrd="3" destOrd="0" presId="urn:microsoft.com/office/officeart/2005/8/layout/hList7"/>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C2DBD-3757-44FD-8972-769C3868B343}">
      <dsp:nvSpPr>
        <dsp:cNvPr id="0" name=""/>
        <dsp:cNvSpPr/>
      </dsp:nvSpPr>
      <dsp:spPr>
        <a:xfrm>
          <a:off x="0" y="0"/>
          <a:ext cx="2548995" cy="411480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rPr>
            <a:t>Funding</a:t>
          </a:r>
        </a:p>
        <a:p>
          <a:pPr marL="0" lvl="0" indent="0" algn="ctr" defTabSz="622300">
            <a:lnSpc>
              <a:spcPct val="90000"/>
            </a:lnSpc>
            <a:spcBef>
              <a:spcPct val="0"/>
            </a:spcBef>
            <a:spcAft>
              <a:spcPts val="0"/>
            </a:spcAft>
            <a:buNone/>
          </a:pPr>
          <a:r>
            <a:rPr lang="en-US" sz="1400" kern="1200"/>
            <a:t>The disbursal of state and/or federal funds to support infrastructure, housing options, or economic development projects.</a:t>
          </a:r>
        </a:p>
      </dsp:txBody>
      <dsp:txXfrm>
        <a:off x="0" y="1645920"/>
        <a:ext cx="2548995" cy="1645920"/>
      </dsp:txXfrm>
    </dsp:sp>
    <dsp:sp modelId="{6F63F8E7-7CA9-444A-ACA5-03C6444662B5}">
      <dsp:nvSpPr>
        <dsp:cNvPr id="0" name=""/>
        <dsp:cNvSpPr/>
      </dsp:nvSpPr>
      <dsp:spPr>
        <a:xfrm>
          <a:off x="591815" y="246888"/>
          <a:ext cx="1370228" cy="1370228"/>
        </a:xfrm>
        <a:prstGeom prst="ellipse">
          <a:avLst/>
        </a:prstGeom>
        <a:solidFill>
          <a:schemeClr val="accent6">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812629-8C4D-4366-AE14-32CB32FE813A}">
      <dsp:nvSpPr>
        <dsp:cNvPr id="0" name=""/>
        <dsp:cNvSpPr/>
      </dsp:nvSpPr>
      <dsp:spPr>
        <a:xfrm>
          <a:off x="2627897" y="0"/>
          <a:ext cx="2548995" cy="411480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rPr>
            <a:t>Incentives</a:t>
          </a:r>
        </a:p>
        <a:p>
          <a:pPr marL="0" lvl="0" indent="0" algn="ctr" defTabSz="622300">
            <a:lnSpc>
              <a:spcPct val="90000"/>
            </a:lnSpc>
            <a:spcBef>
              <a:spcPct val="0"/>
            </a:spcBef>
            <a:spcAft>
              <a:spcPts val="0"/>
            </a:spcAft>
            <a:buNone/>
          </a:pPr>
          <a:r>
            <a:rPr lang="en-US" sz="1400" kern="1200"/>
            <a:t>Ways to encourage private investment in state communities and develop public-private partnerships.</a:t>
          </a:r>
        </a:p>
        <a:p>
          <a:pPr marL="0" lvl="0" indent="0" algn="ctr" defTabSz="622300">
            <a:lnSpc>
              <a:spcPct val="90000"/>
            </a:lnSpc>
            <a:spcBef>
              <a:spcPct val="0"/>
            </a:spcBef>
            <a:spcAft>
              <a:spcPct val="35000"/>
            </a:spcAft>
            <a:buNone/>
          </a:pPr>
          <a:endParaRPr lang="en-US" sz="1400" kern="1200"/>
        </a:p>
      </dsp:txBody>
      <dsp:txXfrm>
        <a:off x="2627897" y="1645920"/>
        <a:ext cx="2548995" cy="1645920"/>
      </dsp:txXfrm>
    </dsp:sp>
    <dsp:sp modelId="{9D7A26CE-76DF-4AF3-B39D-9AFC64F35F17}">
      <dsp:nvSpPr>
        <dsp:cNvPr id="0" name=""/>
        <dsp:cNvSpPr/>
      </dsp:nvSpPr>
      <dsp:spPr>
        <a:xfrm>
          <a:off x="3217281" y="246888"/>
          <a:ext cx="1370228" cy="1370228"/>
        </a:xfrm>
        <a:prstGeom prst="ellipse">
          <a:avLst/>
        </a:prstGeom>
        <a:solidFill>
          <a:schemeClr val="accent6">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61D8E0-ABBC-48E5-8A21-A6FBA5E27E62}">
      <dsp:nvSpPr>
        <dsp:cNvPr id="0" name=""/>
        <dsp:cNvSpPr/>
      </dsp:nvSpPr>
      <dsp:spPr>
        <a:xfrm>
          <a:off x="5253362" y="0"/>
          <a:ext cx="2548995" cy="411480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rPr>
            <a:t>Partnerships</a:t>
          </a:r>
        </a:p>
        <a:p>
          <a:pPr marL="0" lvl="0" indent="0" algn="ctr" defTabSz="622300">
            <a:lnSpc>
              <a:spcPct val="90000"/>
            </a:lnSpc>
            <a:spcBef>
              <a:spcPct val="0"/>
            </a:spcBef>
            <a:spcAft>
              <a:spcPts val="0"/>
            </a:spcAft>
            <a:buNone/>
          </a:pPr>
          <a:r>
            <a:rPr lang="en-US" sz="1400" kern="1200"/>
            <a:t>Close relationships with private, for-profit, or non-profit entities to achieve a shared goal.</a:t>
          </a:r>
        </a:p>
        <a:p>
          <a:pPr marL="0" lvl="0" indent="0" algn="ctr" defTabSz="622300">
            <a:lnSpc>
              <a:spcPct val="90000"/>
            </a:lnSpc>
            <a:spcBef>
              <a:spcPct val="0"/>
            </a:spcBef>
            <a:spcAft>
              <a:spcPts val="0"/>
            </a:spcAft>
            <a:buNone/>
          </a:pPr>
          <a:endParaRPr lang="en-US" sz="1400" kern="1200"/>
        </a:p>
      </dsp:txBody>
      <dsp:txXfrm>
        <a:off x="5253362" y="1645920"/>
        <a:ext cx="2548995" cy="1645920"/>
      </dsp:txXfrm>
    </dsp:sp>
    <dsp:sp modelId="{0CEC18B3-9B01-41F2-AB41-ADEEB51FA62A}">
      <dsp:nvSpPr>
        <dsp:cNvPr id="0" name=""/>
        <dsp:cNvSpPr/>
      </dsp:nvSpPr>
      <dsp:spPr>
        <a:xfrm>
          <a:off x="5842746" y="246888"/>
          <a:ext cx="1370228" cy="1370228"/>
        </a:xfrm>
        <a:prstGeom prst="ellipse">
          <a:avLst/>
        </a:prstGeom>
        <a:solidFill>
          <a:schemeClr val="accent6">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C4F027-0490-4294-BD61-2DCD418FE54A}">
      <dsp:nvSpPr>
        <dsp:cNvPr id="0" name=""/>
        <dsp:cNvSpPr/>
      </dsp:nvSpPr>
      <dsp:spPr>
        <a:xfrm>
          <a:off x="7878828" y="0"/>
          <a:ext cx="2548995" cy="411480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accent1"/>
              </a:solidFill>
            </a:rPr>
            <a:t>Technical Assistance</a:t>
          </a:r>
        </a:p>
        <a:p>
          <a:pPr marL="0" lvl="0" indent="0" algn="ctr" defTabSz="622300">
            <a:lnSpc>
              <a:spcPct val="90000"/>
            </a:lnSpc>
            <a:spcBef>
              <a:spcPct val="0"/>
            </a:spcBef>
            <a:spcAft>
              <a:spcPts val="0"/>
            </a:spcAft>
            <a:buNone/>
          </a:pPr>
          <a:r>
            <a:rPr lang="en-US" sz="1400" kern="1200"/>
            <a:t>Engaging with experts in different fields, such as finance, planning, research, civic engagement, and governance.</a:t>
          </a:r>
        </a:p>
      </dsp:txBody>
      <dsp:txXfrm>
        <a:off x="7878828" y="1645920"/>
        <a:ext cx="2548995" cy="1645920"/>
      </dsp:txXfrm>
    </dsp:sp>
    <dsp:sp modelId="{738CCC52-A1D4-47CA-ACB1-8EFFB142B8D4}">
      <dsp:nvSpPr>
        <dsp:cNvPr id="0" name=""/>
        <dsp:cNvSpPr/>
      </dsp:nvSpPr>
      <dsp:spPr>
        <a:xfrm>
          <a:off x="8468212" y="246888"/>
          <a:ext cx="1370228" cy="1370228"/>
        </a:xfrm>
        <a:prstGeom prst="ellipse">
          <a:avLst/>
        </a:prstGeom>
        <a:solidFill>
          <a:schemeClr val="accent6">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4EEA41-E936-421D-B31F-8967923DFFC6}">
      <dsp:nvSpPr>
        <dsp:cNvPr id="0" name=""/>
        <dsp:cNvSpPr/>
      </dsp:nvSpPr>
      <dsp:spPr>
        <a:xfrm>
          <a:off x="417210" y="3291840"/>
          <a:ext cx="9595835" cy="617220"/>
        </a:xfrm>
        <a:prstGeom prst="leftRightArrow">
          <a:avLst/>
        </a:prstGeom>
        <a:solidFill>
          <a:schemeClr val="accent6">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p>
            <a:r>
              <a:rPr lang="en-US">
                <a:ea typeface="Calibri"/>
                <a:cs typeface="Calibri"/>
              </a:rPr>
              <a:t>Update for 2026</a:t>
            </a:r>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7</a:t>
            </a:fld>
            <a:endParaRPr lang="en-US"/>
          </a:p>
        </p:txBody>
      </p:sp>
    </p:spTree>
    <p:extLst>
      <p:ext uri="{BB962C8B-B14F-4D97-AF65-F5344CB8AC3E}">
        <p14:creationId xmlns:p14="http://schemas.microsoft.com/office/powerpoint/2010/main" val="396820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16814BEE-2EAE-43AE-94B9-CA84926C492F}" type="slidenum">
              <a:rPr lang="en-US" smtClean="0"/>
              <a:t>10</a:t>
            </a:fld>
            <a:endParaRPr lang="en-US"/>
          </a:p>
        </p:txBody>
      </p:sp>
    </p:spTree>
    <p:extLst>
      <p:ext uri="{BB962C8B-B14F-4D97-AF65-F5344CB8AC3E}">
        <p14:creationId xmlns:p14="http://schemas.microsoft.com/office/powerpoint/2010/main" val="404107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36832-62B7-134D-6018-DD01FF522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B15F8-C1D0-D7D6-BDED-02C29C2E0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CB5E5-0035-63C7-C44A-C51EC9F1B96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B2C54122-7415-2783-27AD-48A1664D0C39}"/>
              </a:ext>
            </a:extLst>
          </p:cNvPr>
          <p:cNvSpPr>
            <a:spLocks noGrp="1"/>
          </p:cNvSpPr>
          <p:nvPr>
            <p:ph type="sldNum" sz="quarter" idx="5"/>
          </p:nvPr>
        </p:nvSpPr>
        <p:spPr/>
        <p:txBody>
          <a:bodyPr/>
          <a:lstStyle/>
          <a:p>
            <a:fld id="{16814BEE-2EAE-43AE-94B9-CA84926C492F}" type="slidenum">
              <a:rPr lang="en-US" smtClean="0"/>
              <a:t>11</a:t>
            </a:fld>
            <a:endParaRPr lang="en-US"/>
          </a:p>
        </p:txBody>
      </p:sp>
    </p:spTree>
    <p:extLst>
      <p:ext uri="{BB962C8B-B14F-4D97-AF65-F5344CB8AC3E}">
        <p14:creationId xmlns:p14="http://schemas.microsoft.com/office/powerpoint/2010/main" val="1069486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93D6A-EE12-E11C-65FD-61256DB60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8FC94-4486-7A6B-006F-E4BB845E2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F5C76-6541-F893-0520-23FA88E95EC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5FE9B2CC-D854-F887-348A-25ADFB42C7A5}"/>
              </a:ext>
            </a:extLst>
          </p:cNvPr>
          <p:cNvSpPr>
            <a:spLocks noGrp="1"/>
          </p:cNvSpPr>
          <p:nvPr>
            <p:ph type="sldNum" sz="quarter" idx="5"/>
          </p:nvPr>
        </p:nvSpPr>
        <p:spPr/>
        <p:txBody>
          <a:bodyPr/>
          <a:lstStyle/>
          <a:p>
            <a:fld id="{16814BEE-2EAE-43AE-94B9-CA84926C492F}" type="slidenum">
              <a:rPr lang="en-US" smtClean="0"/>
              <a:t>12</a:t>
            </a:fld>
            <a:endParaRPr lang="en-US"/>
          </a:p>
        </p:txBody>
      </p:sp>
    </p:spTree>
    <p:extLst>
      <p:ext uri="{BB962C8B-B14F-4D97-AF65-F5344CB8AC3E}">
        <p14:creationId xmlns:p14="http://schemas.microsoft.com/office/powerpoint/2010/main" val="88389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EDGE Award for Taurus – firearms manufacturing</a:t>
            </a:r>
          </a:p>
          <a:p>
            <a:r>
              <a:rPr lang="en-US">
                <a:ea typeface="Calibri"/>
                <a:cs typeface="Calibri"/>
              </a:rPr>
              <a:t>EDGE Award for A-1 Roof Trusses (</a:t>
            </a:r>
            <a:r>
              <a:rPr lang="en-US">
                <a:solidFill>
                  <a:srgbClr val="031018"/>
                </a:solidFill>
              </a:rPr>
              <a:t>$17 Million Investment, 130 Jobs in Decatur County) - pre-engineered wood roof trusses</a:t>
            </a:r>
            <a:endParaRPr lang="en-US">
              <a:ea typeface="Calibri"/>
              <a:cs typeface="Calibri"/>
            </a:endParaRPr>
          </a:p>
        </p:txBody>
      </p:sp>
      <p:sp>
        <p:nvSpPr>
          <p:cNvPr id="4" name="Slide Number Placeholder 3"/>
          <p:cNvSpPr>
            <a:spLocks noGrp="1"/>
          </p:cNvSpPr>
          <p:nvPr>
            <p:ph type="sldNum" sz="quarter" idx="5"/>
          </p:nvPr>
        </p:nvSpPr>
        <p:spPr/>
        <p:txBody>
          <a:bodyPr/>
          <a:lstStyle/>
          <a:p>
            <a:fld id="{16814BEE-2EAE-43AE-94B9-CA84926C492F}" type="slidenum">
              <a:rPr lang="en-US" smtClean="0"/>
              <a:t>24</a:t>
            </a:fld>
            <a:endParaRPr lang="en-US"/>
          </a:p>
        </p:txBody>
      </p:sp>
    </p:spTree>
    <p:extLst>
      <p:ext uri="{BB962C8B-B14F-4D97-AF65-F5344CB8AC3E}">
        <p14:creationId xmlns:p14="http://schemas.microsoft.com/office/powerpoint/2010/main" val="341122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0" y="2639681"/>
            <a:ext cx="7315200" cy="1578638"/>
          </a:xfrm>
          <a:prstGeom prst="rect">
            <a:avLst/>
          </a:prstGeom>
        </p:spPr>
      </p:pic>
    </p:spTree>
    <p:extLst>
      <p:ext uri="{BB962C8B-B14F-4D97-AF65-F5344CB8AC3E}">
        <p14:creationId xmlns:p14="http://schemas.microsoft.com/office/powerpoint/2010/main" val="3711604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0" y="676017"/>
            <a:ext cx="7315200" cy="1578638"/>
          </a:xfrm>
          <a:prstGeom prst="rect">
            <a:avLst/>
          </a:prstGeom>
        </p:spPr>
      </p:pic>
      <p:sp>
        <p:nvSpPr>
          <p:cNvPr id="8" name="Text Placeholder 11">
            <a:extLst>
              <a:ext uri="{FF2B5EF4-FFF2-40B4-BE49-F238E27FC236}">
                <a16:creationId xmlns:a16="http://schemas.microsoft.com/office/drawing/2014/main" id="{6B4FAA25-DC02-484B-A7BC-1C87842774D8}"/>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824889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8B0285-95B3-4F84-9D01-F9187834FB89}"/>
              </a:ext>
            </a:extLst>
          </p:cNvPr>
          <p:cNvSpPr/>
          <p:nvPr userDrawn="1"/>
        </p:nvSpPr>
        <p:spPr>
          <a:xfrm>
            <a:off x="1524" y="0"/>
            <a:ext cx="12188952"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bg1"/>
                </a:solidFill>
              </a:defRPr>
            </a:lvl1pPr>
          </a:lstStyle>
          <a:p>
            <a:endParaRPr lang="en-US"/>
          </a:p>
        </p:txBody>
      </p: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112530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
        <p:nvSpPr>
          <p:cNvPr id="2" name="Content Placeholder 3">
            <a:extLst>
              <a:ext uri="{FF2B5EF4-FFF2-40B4-BE49-F238E27FC236}">
                <a16:creationId xmlns:a16="http://schemas.microsoft.com/office/drawing/2014/main" id="{5ECD2687-6FAC-B8C6-A2C3-855C522B8966}"/>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385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lnSpc>
                <a:spcPct val="100000"/>
              </a:lnSpc>
              <a:spcBef>
                <a:spcPts val="600"/>
              </a:spcBef>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3978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059757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3">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665726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0F1B653-3E04-1C68-3409-56BE4213668E}"/>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548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
        <p:nvSpPr>
          <p:cNvPr id="2" name="Content Placeholder 3">
            <a:extLst>
              <a:ext uri="{FF2B5EF4-FFF2-40B4-BE49-F238E27FC236}">
                <a16:creationId xmlns:a16="http://schemas.microsoft.com/office/drawing/2014/main" id="{18FAC640-3E51-7BF5-4434-3287CE3444FE}"/>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3565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
        <p:nvSpPr>
          <p:cNvPr id="2" name="Content Placeholder 3">
            <a:extLst>
              <a:ext uri="{FF2B5EF4-FFF2-40B4-BE49-F238E27FC236}">
                <a16:creationId xmlns:a16="http://schemas.microsoft.com/office/drawing/2014/main" id="{736293AC-FF97-A40B-5DD3-695A90F7F80C}"/>
              </a:ext>
            </a:extLst>
          </p:cNvPr>
          <p:cNvSpPr>
            <a:spLocks noGrp="1"/>
          </p:cNvSpPr>
          <p:nvPr>
            <p:ph sz="quarter" idx="18"/>
          </p:nvPr>
        </p:nvSpPr>
        <p:spPr>
          <a:xfrm>
            <a:off x="6370321" y="3152775"/>
            <a:ext cx="5196838" cy="2743200"/>
          </a:xfrm>
        </p:spPr>
        <p:txBody>
          <a:bodyPr/>
          <a:lstStyle>
            <a:lvl1pPr marL="228600" indent="-228600">
              <a:buClr>
                <a:schemeClr val="bg1"/>
              </a:buClr>
              <a:buSzPct val="150000"/>
              <a:buFont typeface="Wingdings" panose="05000000000000000000" pitchFamily="2" charset="2"/>
              <a:buChar char="§"/>
              <a:defRPr sz="2800">
                <a:solidFill>
                  <a:schemeClr val="bg1"/>
                </a:solidFill>
              </a:defRPr>
            </a:lvl1pPr>
            <a:lvl2pPr marL="685800" indent="-228600">
              <a:buClr>
                <a:schemeClr val="bg1"/>
              </a:buClr>
              <a:buFont typeface="Wingdings" panose="05000000000000000000" pitchFamily="2" charset="2"/>
              <a:buChar char="§"/>
              <a:defRPr>
                <a:solidFill>
                  <a:schemeClr val="bg1"/>
                </a:solidFill>
              </a:defRPr>
            </a:lvl2pPr>
            <a:lvl3pPr marL="1143000" indent="-228600">
              <a:buClr>
                <a:schemeClr val="bg1"/>
              </a:buClr>
              <a:buFont typeface="Wingdings" panose="05000000000000000000" pitchFamily="2" charset="2"/>
              <a:buChar char="§"/>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5238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marL="228600" indent="-228600">
              <a:buClrTx/>
              <a:buFont typeface="Wingdings" panose="05000000000000000000" pitchFamily="2" charset="2"/>
              <a:buChar char="§"/>
              <a:defRPr>
                <a:solidFill>
                  <a:schemeClr val="tx1"/>
                </a:solidFill>
              </a:defRPr>
            </a:lvl1pPr>
            <a:lvl2pPr marL="685800" indent="-228600">
              <a:buClrTx/>
              <a:buFont typeface="Wingdings" panose="05000000000000000000" pitchFamily="2" charset="2"/>
              <a:buChar char="§"/>
              <a:defRPr>
                <a:solidFill>
                  <a:schemeClr val="tx1"/>
                </a:solidFill>
              </a:defRPr>
            </a:lvl2pPr>
            <a:lvl3pPr marL="1143000" indent="-228600">
              <a:buClrTx/>
              <a:buFont typeface="Wingdings" panose="05000000000000000000" pitchFamily="2" charset="2"/>
              <a:buChar char="§"/>
              <a:defRPr>
                <a:solidFill>
                  <a:schemeClr val="tx1"/>
                </a:solidFill>
              </a:defRPr>
            </a:lvl3pPr>
            <a:lvl4pPr marL="1600200" indent="-228600">
              <a:buClrTx/>
              <a:buFont typeface="Wingdings" panose="05000000000000000000" pitchFamily="2" charset="2"/>
              <a:buChar char="§"/>
              <a:defRPr>
                <a:solidFill>
                  <a:schemeClr val="tx1"/>
                </a:solidFill>
              </a:defRPr>
            </a:lvl4pPr>
            <a:lvl5pPr marL="2057400" indent="-228600">
              <a:buClrTx/>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marL="228600" indent="-228600">
              <a:buClrTx/>
              <a:buFont typeface="Wingdings" panose="05000000000000000000" pitchFamily="2" charset="2"/>
              <a:buChar char="§"/>
              <a:defRPr>
                <a:solidFill>
                  <a:schemeClr val="tx1"/>
                </a:solidFill>
              </a:defRPr>
            </a:lvl1pPr>
            <a:lvl2pPr marL="685800" indent="-228600">
              <a:buClrTx/>
              <a:buFont typeface="Wingdings" panose="05000000000000000000" pitchFamily="2" charset="2"/>
              <a:buChar char="§"/>
              <a:defRPr>
                <a:solidFill>
                  <a:schemeClr val="tx1"/>
                </a:solidFill>
              </a:defRPr>
            </a:lvl2pPr>
            <a:lvl3pPr marL="1143000" indent="-228600">
              <a:buClrTx/>
              <a:buFont typeface="Wingdings" panose="05000000000000000000" pitchFamily="2" charset="2"/>
              <a:buChar char="§"/>
              <a:defRPr>
                <a:solidFill>
                  <a:schemeClr val="tx1"/>
                </a:solidFill>
              </a:defRPr>
            </a:lvl3pPr>
            <a:lvl4pPr marL="1600200" indent="-228600">
              <a:buClrTx/>
              <a:buFont typeface="Wingdings" panose="05000000000000000000" pitchFamily="2" charset="2"/>
              <a:buChar char="§"/>
              <a:defRPr>
                <a:solidFill>
                  <a:schemeClr val="tx1"/>
                </a:solidFill>
              </a:defRPr>
            </a:lvl4pPr>
            <a:lvl5pPr marL="2057400" indent="-228600">
              <a:buClrTx/>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marL="228600" indent="-228600">
              <a:buClrTx/>
              <a:buFont typeface="Wingdings" panose="05000000000000000000" pitchFamily="2" charset="2"/>
              <a:buChar char="§"/>
              <a:defRPr>
                <a:solidFill>
                  <a:schemeClr val="tx1"/>
                </a:solidFill>
              </a:defRPr>
            </a:lvl1pPr>
            <a:lvl2pPr marL="685800" indent="-228600">
              <a:buClrTx/>
              <a:buFont typeface="Wingdings" panose="05000000000000000000" pitchFamily="2" charset="2"/>
              <a:buChar char="§"/>
              <a:defRPr>
                <a:solidFill>
                  <a:schemeClr val="tx1"/>
                </a:solidFill>
              </a:defRPr>
            </a:lvl2pPr>
            <a:lvl3pPr marL="1143000" indent="-228600">
              <a:buClrTx/>
              <a:buFont typeface="Wingdings" panose="05000000000000000000" pitchFamily="2" charset="2"/>
              <a:buChar char="§"/>
              <a:defRPr>
                <a:solidFill>
                  <a:schemeClr val="tx1"/>
                </a:solidFill>
              </a:defRPr>
            </a:lvl3pPr>
            <a:lvl4pPr marL="1600200" indent="-228600">
              <a:buClrTx/>
              <a:buFont typeface="Wingdings" panose="05000000000000000000" pitchFamily="2" charset="2"/>
              <a:buChar char="§"/>
              <a:defRPr>
                <a:solidFill>
                  <a:schemeClr val="tx1"/>
                </a:solidFill>
              </a:defRPr>
            </a:lvl4pPr>
            <a:lvl5pPr marL="2057400" indent="-228600">
              <a:buClrTx/>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19374372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72087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942004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lvl1pPr marL="274320" indent="-274320">
              <a:buSzPct val="150000"/>
              <a:buFont typeface="Wingdings" panose="05000000000000000000" pitchFamily="2" charset="2"/>
              <a:buChar char="§"/>
              <a:defRPr/>
            </a:lvl1pPr>
            <a:lvl2pPr marL="685800" indent="-283464">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7432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972861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lvl1pPr marL="274320" indent="-274320">
              <a:lnSpc>
                <a:spcPct val="100000"/>
              </a:lnSpc>
              <a:spcBef>
                <a:spcPts val="600"/>
              </a:spcBef>
              <a:buSzPct val="150000"/>
              <a:buFont typeface="Wingdings" panose="05000000000000000000" pitchFamily="2" charset="2"/>
              <a:buChar char="§"/>
              <a:defRPr sz="1800"/>
            </a:lvl1pPr>
            <a:lvl2pPr marL="685800" indent="-228600">
              <a:lnSpc>
                <a:spcPct val="100000"/>
              </a:lnSpc>
              <a:spcBef>
                <a:spcPts val="600"/>
              </a:spcBef>
              <a:buFont typeface="Wingdings" panose="05000000000000000000" pitchFamily="2" charset="2"/>
              <a:buChar char="§"/>
              <a:defRPr sz="1600"/>
            </a:lvl2pPr>
            <a:lvl3pPr marL="1143000" indent="-228600">
              <a:lnSpc>
                <a:spcPct val="100000"/>
              </a:lnSpc>
              <a:spcBef>
                <a:spcPts val="600"/>
              </a:spcBef>
              <a:buFont typeface="Wingdings" panose="05000000000000000000" pitchFamily="2" charset="2"/>
              <a:buChar char="§"/>
              <a:defRPr sz="1400"/>
            </a:lvl3pPr>
            <a:lvl4pPr marL="1600200" indent="-228600">
              <a:lnSpc>
                <a:spcPct val="100000"/>
              </a:lnSpc>
              <a:spcBef>
                <a:spcPts val="600"/>
              </a:spcBef>
              <a:buFont typeface="Wingdings" panose="05000000000000000000" pitchFamily="2" charset="2"/>
              <a:buChar char="§"/>
              <a:defRPr sz="1200"/>
            </a:lvl4pPr>
            <a:lvl5pPr marL="2057400" indent="-228600">
              <a:lnSpc>
                <a:spcPct val="100000"/>
              </a:lnSpc>
              <a:spcBef>
                <a:spcPts val="600"/>
              </a:spcBef>
              <a:buFont typeface="Wingdings" panose="05000000000000000000" pitchFamily="2"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lvl1pPr marL="228600" indent="-228600">
              <a:lnSpc>
                <a:spcPct val="100000"/>
              </a:lnSpc>
              <a:spcBef>
                <a:spcPts val="600"/>
              </a:spcBef>
              <a:buSzPct val="150000"/>
              <a:buFont typeface="Wingdings" panose="05000000000000000000" pitchFamily="2" charset="2"/>
              <a:buChar char="§"/>
              <a:defRPr sz="1800"/>
            </a:lvl1pPr>
            <a:lvl2pPr marL="685800" indent="-228600">
              <a:lnSpc>
                <a:spcPct val="100000"/>
              </a:lnSpc>
              <a:spcBef>
                <a:spcPts val="600"/>
              </a:spcBef>
              <a:buFont typeface="Wingdings" panose="05000000000000000000" pitchFamily="2" charset="2"/>
              <a:buChar char="§"/>
              <a:defRPr sz="1600"/>
            </a:lvl2pPr>
            <a:lvl3pPr marL="1143000" indent="-228600">
              <a:lnSpc>
                <a:spcPct val="100000"/>
              </a:lnSpc>
              <a:spcBef>
                <a:spcPts val="600"/>
              </a:spcBef>
              <a:buFont typeface="Wingdings" panose="05000000000000000000" pitchFamily="2" charset="2"/>
              <a:buChar char="§"/>
              <a:defRPr sz="1400"/>
            </a:lvl3pPr>
            <a:lvl4pPr marL="1600200" indent="-228600">
              <a:lnSpc>
                <a:spcPct val="100000"/>
              </a:lnSpc>
              <a:spcBef>
                <a:spcPts val="600"/>
              </a:spcBef>
              <a:buFont typeface="Wingdings" panose="05000000000000000000" pitchFamily="2" charset="2"/>
              <a:buChar char="§"/>
              <a:defRPr sz="1200"/>
            </a:lvl4pPr>
            <a:lvl5pPr marL="2057400" indent="-228600">
              <a:lnSpc>
                <a:spcPct val="100000"/>
              </a:lnSpc>
              <a:spcBef>
                <a:spcPts val="600"/>
              </a:spcBef>
              <a:buFont typeface="Wingdings" panose="05000000000000000000" pitchFamily="2"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1301300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hanks">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C81D25E-5050-4F35-B021-8324DCFC31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524" y="-1451"/>
            <a:ext cx="12188952" cy="6860903"/>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accent6"/>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574288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62144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3972567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3229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5729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lvl1pPr marL="228600" indent="-228600">
              <a:lnSpc>
                <a:spcPct val="100000"/>
              </a:lnSpc>
              <a:spcBef>
                <a:spcPts val="600"/>
              </a:spcBef>
              <a:buFont typeface="Wingdings" panose="05000000000000000000" pitchFamily="2" charset="2"/>
              <a:buChar char="§"/>
              <a:defRPr sz="1800"/>
            </a:lvl1pPr>
            <a:lvl2pPr marL="685800" indent="-228600">
              <a:lnSpc>
                <a:spcPct val="100000"/>
              </a:lnSpc>
              <a:spcBef>
                <a:spcPts val="600"/>
              </a:spcBef>
              <a:buFont typeface="Wingdings" panose="05000000000000000000" pitchFamily="2" charset="2"/>
              <a:buChar char="§"/>
              <a:defRPr sz="1600"/>
            </a:lvl2pPr>
            <a:lvl3pPr marL="1143000" indent="-228600">
              <a:lnSpc>
                <a:spcPct val="100000"/>
              </a:lnSpc>
              <a:spcBef>
                <a:spcPts val="600"/>
              </a:spcBef>
              <a:buFont typeface="Wingdings" panose="05000000000000000000" pitchFamily="2" charset="2"/>
              <a:buChar char="§"/>
              <a:defRPr sz="1400"/>
            </a:lvl3pPr>
            <a:lvl4pPr marL="1600200" indent="-228600">
              <a:lnSpc>
                <a:spcPct val="100000"/>
              </a:lnSpc>
              <a:spcBef>
                <a:spcPts val="600"/>
              </a:spcBef>
              <a:buFont typeface="Wingdings" panose="05000000000000000000" pitchFamily="2" charset="2"/>
              <a:buChar char="§"/>
              <a:defRPr sz="1200"/>
            </a:lvl4pPr>
            <a:lvl5pPr marL="2057400" indent="-228600">
              <a:lnSpc>
                <a:spcPct val="100000"/>
              </a:lnSpc>
              <a:spcBef>
                <a:spcPts val="600"/>
              </a:spcBef>
              <a:buFont typeface="Wingdings" panose="05000000000000000000" pitchFamily="2" charset="2"/>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lvl1pPr marL="228600" indent="-228600">
              <a:lnSpc>
                <a:spcPct val="100000"/>
              </a:lnSpc>
              <a:spcBef>
                <a:spcPts val="600"/>
              </a:spcBef>
              <a:buFont typeface="Wingdings" panose="05000000000000000000" pitchFamily="2" charset="2"/>
              <a:buChar char="§"/>
              <a:defRPr sz="1800"/>
            </a:lvl1pPr>
            <a:lvl2pPr marL="685800" indent="-228600">
              <a:lnSpc>
                <a:spcPct val="100000"/>
              </a:lnSpc>
              <a:spcBef>
                <a:spcPts val="600"/>
              </a:spcBef>
              <a:buFont typeface="Wingdings" panose="05000000000000000000" pitchFamily="2" charset="2"/>
              <a:buChar char="§"/>
              <a:defRPr sz="1600"/>
            </a:lvl2pPr>
            <a:lvl3pPr marL="1143000" indent="-228600">
              <a:lnSpc>
                <a:spcPct val="100000"/>
              </a:lnSpc>
              <a:spcBef>
                <a:spcPts val="600"/>
              </a:spcBef>
              <a:buFont typeface="Wingdings" panose="05000000000000000000" pitchFamily="2" charset="2"/>
              <a:buChar char="§"/>
              <a:defRPr sz="1400"/>
            </a:lvl3pPr>
            <a:lvl4pPr marL="1600200" indent="-228600">
              <a:lnSpc>
                <a:spcPct val="100000"/>
              </a:lnSpc>
              <a:spcBef>
                <a:spcPts val="600"/>
              </a:spcBef>
              <a:buFont typeface="Wingdings" panose="05000000000000000000" pitchFamily="2" charset="2"/>
              <a:buChar char="§"/>
              <a:defRPr sz="1200"/>
            </a:lvl4pPr>
            <a:lvl5pPr marL="2057400" indent="-228600">
              <a:lnSpc>
                <a:spcPct val="100000"/>
              </a:lnSpc>
              <a:spcBef>
                <a:spcPts val="600"/>
              </a:spcBef>
              <a:buFont typeface="Wingdings" panose="05000000000000000000" pitchFamily="2" charset="2"/>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036526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8167247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864378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marL="228600" indent="-228600">
              <a:buFont typeface="Wingdings" panose="05000000000000000000" pitchFamily="2" charset="2"/>
              <a:buChar char="§"/>
              <a:defRPr sz="1800"/>
            </a:lvl1pPr>
            <a:lvl2pPr marL="685800" indent="-228600">
              <a:buFont typeface="Wingdings" panose="05000000000000000000" pitchFamily="2" charset="2"/>
              <a:buChar char="§"/>
              <a:defRPr sz="1600"/>
            </a:lvl2pPr>
            <a:lvl3pPr marL="1143000" indent="-228600">
              <a:buFont typeface="Wingdings" panose="05000000000000000000" pitchFamily="2" charset="2"/>
              <a:buChar char="§"/>
              <a:defRPr sz="1400"/>
            </a:lvl3pPr>
            <a:lvl4pPr marL="1600200" indent="-228600">
              <a:buFont typeface="Wingdings" panose="05000000000000000000" pitchFamily="2" charset="2"/>
              <a:buChar char="§"/>
              <a:defRPr sz="1200"/>
            </a:lvl4pPr>
            <a:lvl5pPr marL="2057400" indent="-228600">
              <a:buFont typeface="Wingdings" panose="05000000000000000000" pitchFamily="2"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marL="228600" indent="-228600">
              <a:buFont typeface="Wingdings" panose="05000000000000000000" pitchFamily="2" charset="2"/>
              <a:buChar char="§"/>
              <a:defRPr sz="1800"/>
            </a:lvl1pPr>
            <a:lvl2pPr marL="685800" indent="-228600">
              <a:buFont typeface="Wingdings" panose="05000000000000000000" pitchFamily="2" charset="2"/>
              <a:buChar char="§"/>
              <a:defRPr sz="1600"/>
            </a:lvl2pPr>
            <a:lvl3pPr marL="1143000" indent="-228600">
              <a:buFont typeface="Wingdings" panose="05000000000000000000" pitchFamily="2" charset="2"/>
              <a:buChar char="§"/>
              <a:defRPr sz="1400"/>
            </a:lvl3pPr>
            <a:lvl4pPr marL="1600200" indent="-228600">
              <a:buFont typeface="Wingdings" panose="05000000000000000000" pitchFamily="2" charset="2"/>
              <a:buChar char="§"/>
              <a:defRPr sz="1200"/>
            </a:lvl4pPr>
            <a:lvl5pPr marL="2057400" indent="-228600">
              <a:buFont typeface="Wingdings" panose="05000000000000000000" pitchFamily="2"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372658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9850186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6173132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5633816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marL="228600" indent="-228600">
              <a:buClr>
                <a:schemeClr val="accent1"/>
              </a:buClr>
              <a:buFont typeface="Wingdings" panose="05000000000000000000" pitchFamily="2" charset="2"/>
              <a:buChar char="§"/>
              <a:defRPr>
                <a:solidFill>
                  <a:schemeClr val="tx1"/>
                </a:solidFill>
              </a:defRPr>
            </a:lvl1pPr>
            <a:lvl2pPr marL="685800" indent="-228600">
              <a:buClr>
                <a:schemeClr val="accent1"/>
              </a:buClr>
              <a:buFont typeface="Wingdings" panose="05000000000000000000" pitchFamily="2" charset="2"/>
              <a:buChar char="§"/>
              <a:defRPr>
                <a:solidFill>
                  <a:schemeClr val="tx1"/>
                </a:solidFill>
              </a:defRPr>
            </a:lvl2pPr>
            <a:lvl3pPr marL="1143000" indent="-228600">
              <a:buClr>
                <a:schemeClr val="accent1"/>
              </a:buClr>
              <a:buFont typeface="Wingdings" panose="05000000000000000000" pitchFamily="2" charset="2"/>
              <a:buChar char="§"/>
              <a:defRPr>
                <a:solidFill>
                  <a:schemeClr val="tx1"/>
                </a:solidFill>
              </a:defRPr>
            </a:lvl3pPr>
            <a:lvl4pPr marL="1600200" indent="-228600">
              <a:buClr>
                <a:schemeClr val="accent1"/>
              </a:buClr>
              <a:buFont typeface="Wingdings" panose="05000000000000000000" pitchFamily="2" charset="2"/>
              <a:buChar char="§"/>
              <a:defRPr>
                <a:solidFill>
                  <a:schemeClr val="tx1"/>
                </a:solidFill>
              </a:defRPr>
            </a:lvl4pPr>
            <a:lvl5pPr marL="2057400" indent="-228600">
              <a:buClr>
                <a:schemeClr val="accent1"/>
              </a:buClr>
              <a:buFont typeface="Wingdings" panose="05000000000000000000" pitchFamily="2" charset="2"/>
              <a:buChar cha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6028534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280061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3521690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439214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39077534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1482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943390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7340631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37109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66" r:id="rId1"/>
    <p:sldLayoutId id="2147483781" r:id="rId2"/>
    <p:sldLayoutId id="2147483780" r:id="rId3"/>
    <p:sldLayoutId id="2147483660" r:id="rId4"/>
    <p:sldLayoutId id="2147483779" r:id="rId5"/>
    <p:sldLayoutId id="2147483768" r:id="rId6"/>
    <p:sldLayoutId id="2147483770" r:id="rId7"/>
    <p:sldLayoutId id="2147483769" r:id="rId8"/>
    <p:sldLayoutId id="2147483747" r:id="rId9"/>
    <p:sldLayoutId id="2147483751" r:id="rId10"/>
    <p:sldLayoutId id="2147483670" r:id="rId11"/>
    <p:sldLayoutId id="2147483791" r:id="rId12"/>
    <p:sldLayoutId id="2147483762" r:id="rId13"/>
    <p:sldLayoutId id="2147483789" r:id="rId14"/>
    <p:sldLayoutId id="2147483792" r:id="rId15"/>
    <p:sldLayoutId id="2147483788" r:id="rId16"/>
    <p:sldLayoutId id="2147483745" r:id="rId17"/>
    <p:sldLayoutId id="2147483790" r:id="rId18"/>
    <p:sldLayoutId id="2147483746" r:id="rId19"/>
    <p:sldLayoutId id="2147483708" r:id="rId20"/>
    <p:sldLayoutId id="2147483761" r:id="rId21"/>
    <p:sldLayoutId id="2147483774" r:id="rId22"/>
    <p:sldLayoutId id="2147483732" r:id="rId23"/>
    <p:sldLayoutId id="2147483782" r:id="rId24"/>
    <p:sldLayoutId id="2147483783" r:id="rId25"/>
    <p:sldLayoutId id="2147483784" r:id="rId26"/>
    <p:sldLayoutId id="2147483785" r:id="rId27"/>
    <p:sldLayoutId id="2147483787" r:id="rId28"/>
    <p:sldLayoutId id="2147483793" r:id="rId29"/>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r>
              <a:rPr lang="en-US"/>
              <a:t>Georgia Department of Community Affairs</a:t>
            </a:r>
          </a:p>
        </p:txBody>
      </p:sp>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Lst>
  <p:hf hdr="0" dt="0"/>
  <p:txStyles>
    <p:titleStyle>
      <a:lvl1pPr algn="l" defTabSz="914400" rtl="0" eaLnBrk="1" latinLnBrk="0" hangingPunct="1">
        <a:lnSpc>
          <a:spcPct val="90000"/>
        </a:lnSpc>
        <a:spcBef>
          <a:spcPct val="0"/>
        </a:spcBef>
        <a:buNone/>
        <a:defRPr sz="40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7.png"/><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hyperlink" Target="mailto:Rusty.Haygood@dca.ga.gov" TargetMode="External"/><Relationship Id="rId3" Type="http://schemas.openxmlformats.org/officeDocument/2006/relationships/hyperlink" Target="mailto:Kyle.Hood@dca.ga.gov" TargetMode="External"/><Relationship Id="rId7" Type="http://schemas.openxmlformats.org/officeDocument/2006/relationships/hyperlink" Target="mailto:Maureen.Freehill@dca.ga.gov" TargetMode="External"/><Relationship Id="rId2" Type="http://schemas.openxmlformats.org/officeDocument/2006/relationships/hyperlink" Target="mailto:Christopher.Nunn@dca.ga.gov" TargetMode="External"/><Relationship Id="rId1" Type="http://schemas.openxmlformats.org/officeDocument/2006/relationships/slideLayout" Target="../slideLayouts/slideLayout24.xml"/><Relationship Id="rId6" Type="http://schemas.openxmlformats.org/officeDocument/2006/relationships/hyperlink" Target="mailto:Wesley.Brooks@dca.ga.gov" TargetMode="External"/><Relationship Id="rId11" Type="http://schemas.openxmlformats.org/officeDocument/2006/relationships/hyperlink" Target="mailto:Ryan.Evans@dca.ga.gov" TargetMode="External"/><Relationship Id="rId5" Type="http://schemas.openxmlformats.org/officeDocument/2006/relationships/hyperlink" Target="mailto:Christy.Barnes@dca.ga.gov" TargetMode="External"/><Relationship Id="rId10" Type="http://schemas.openxmlformats.org/officeDocument/2006/relationships/hyperlink" Target="mailto:Laura.Holland@dca.ga.gov" TargetMode="External"/><Relationship Id="rId4" Type="http://schemas.openxmlformats.org/officeDocument/2006/relationships/hyperlink" Target="mailto:William.Dews@dca.ga.gov" TargetMode="External"/><Relationship Id="rId9" Type="http://schemas.openxmlformats.org/officeDocument/2006/relationships/hyperlink" Target="mailto:Corinne.Thornton@dca.ga.gov"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slideLayout" Target="../slideLayouts/slideLayout2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20.jpe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stofgeorgia.sjc1.qualtrics.com/public-dashboard/v0/dashboard/web/65f361fd8211770008aa37df/pages/Page_c0d7b526-b49d-47be-ae14-45f92e23e848?language=EN" TargetMode="External"/><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4.png"/><Relationship Id="rId5" Type="http://schemas.openxmlformats.org/officeDocument/2006/relationships/hyperlink" Target="https://apps.dca.ga.gov/LocalGovStatus/planning.asp" TargetMode="External"/><Relationship Id="rId10" Type="http://schemas.openxmlformats.org/officeDocument/2006/relationships/image" Target="../media/image21.jpeg"/><Relationship Id="rId4" Type="http://schemas.openxmlformats.org/officeDocument/2006/relationships/hyperlink" Target="https://stofgeorgia.sjc1.qualtrics.com/public-dashboard/v0/dashboard/web/653c0ab87334210008aa848f/pages/Page_f5832275-6195-4fe2-985d-fee289850a20?language=EN" TargetMode="Externa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25.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29.jpe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30.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33.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7.jpe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36.jpe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39.png"/><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1.jpeg"/><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3.jpe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2.png"/><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eg"/><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5.png"/><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6.png"/><Relationship Id="rId5" Type="http://schemas.openxmlformats.org/officeDocument/2006/relationships/image" Target="../media/image7.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7.jpeg"/><Relationship Id="rId5" Type="http://schemas.openxmlformats.org/officeDocument/2006/relationships/image" Target="../media/image7.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png"/><Relationship Id="rId7"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5.png"/><Relationship Id="rId7" Type="http://schemas.openxmlformats.org/officeDocument/2006/relationships/image" Target="../media/image51.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49.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54.png"/><Relationship Id="rId1" Type="http://schemas.openxmlformats.org/officeDocument/2006/relationships/slideLayout" Target="../slideLayouts/slideLayout2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6.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55.png"/><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57.jpeg"/><Relationship Id="rId5" Type="http://schemas.openxmlformats.org/officeDocument/2006/relationships/image" Target="../media/image7.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mailto:region6@dca.ga.gov" TargetMode="External"/><Relationship Id="rId13" Type="http://schemas.openxmlformats.org/officeDocument/2006/relationships/hyperlink" Target="mailto:region11@dca.ga.gov" TargetMode="External"/><Relationship Id="rId3" Type="http://schemas.openxmlformats.org/officeDocument/2006/relationships/hyperlink" Target="mailto:region1@dca.ga.gov" TargetMode="External"/><Relationship Id="rId7" Type="http://schemas.openxmlformats.org/officeDocument/2006/relationships/hyperlink" Target="mailto:region5@dca.ga.gov" TargetMode="External"/><Relationship Id="rId12" Type="http://schemas.openxmlformats.org/officeDocument/2006/relationships/hyperlink" Target="mailto:region10@dca.ga.gov" TargetMode="External"/><Relationship Id="rId2" Type="http://schemas.openxmlformats.org/officeDocument/2006/relationships/image" Target="../media/image58.png"/><Relationship Id="rId1" Type="http://schemas.openxmlformats.org/officeDocument/2006/relationships/slideLayout" Target="../slideLayouts/slideLayout27.xml"/><Relationship Id="rId6" Type="http://schemas.openxmlformats.org/officeDocument/2006/relationships/hyperlink" Target="mailto:region4@dca.ga.gov" TargetMode="External"/><Relationship Id="rId11" Type="http://schemas.openxmlformats.org/officeDocument/2006/relationships/hyperlink" Target="mailto:region9@dca.ga.gov" TargetMode="External"/><Relationship Id="rId5" Type="http://schemas.openxmlformats.org/officeDocument/2006/relationships/hyperlink" Target="mailto:region3@dca.ga.gov" TargetMode="External"/><Relationship Id="rId10" Type="http://schemas.openxmlformats.org/officeDocument/2006/relationships/hyperlink" Target="mailto:region8@dca.ga.gov" TargetMode="External"/><Relationship Id="rId4" Type="http://schemas.openxmlformats.org/officeDocument/2006/relationships/hyperlink" Target="mailto:region2@dca.ga.gov" TargetMode="External"/><Relationship Id="rId9" Type="http://schemas.openxmlformats.org/officeDocument/2006/relationships/hyperlink" Target="mailto:region7@dca.ga.gov" TargetMode="External"/><Relationship Id="rId14" Type="http://schemas.openxmlformats.org/officeDocument/2006/relationships/hyperlink" Target="mailto:region12@dca.g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939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descr="Diagram&#10;&#10;AI-generated content may be incorrect.">
            <a:extLst>
              <a:ext uri="{FF2B5EF4-FFF2-40B4-BE49-F238E27FC236}">
                <a16:creationId xmlns:a16="http://schemas.microsoft.com/office/drawing/2014/main" id="{24725C91-10E0-765A-DEB3-F421944742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6840" y="1070655"/>
            <a:ext cx="9418320" cy="5397994"/>
          </a:xfrm>
        </p:spPr>
      </p:pic>
      <p:sp>
        <p:nvSpPr>
          <p:cNvPr id="2" name="Slide Number Placeholder 1">
            <a:extLst>
              <a:ext uri="{FF2B5EF4-FFF2-40B4-BE49-F238E27FC236}">
                <a16:creationId xmlns:a16="http://schemas.microsoft.com/office/drawing/2014/main" id="{5AA02655-9D55-4F99-AB36-EB2CF69EA514}"/>
              </a:ext>
            </a:extLst>
          </p:cNvPr>
          <p:cNvSpPr>
            <a:spLocks noGrp="1"/>
          </p:cNvSpPr>
          <p:nvPr>
            <p:ph type="sldNum" sz="quarter" idx="11"/>
          </p:nvPr>
        </p:nvSpPr>
        <p:spPr/>
        <p:txBody>
          <a:bodyPr/>
          <a:lstStyle/>
          <a:p>
            <a:fld id="{93CAF254-72B9-406C-9E86-C9D983240C82}" type="slidenum">
              <a:rPr lang="en-US" smtClean="0"/>
              <a:t>2</a:t>
            </a:fld>
            <a:endParaRPr lang="en-US"/>
          </a:p>
        </p:txBody>
      </p:sp>
      <p:sp>
        <p:nvSpPr>
          <p:cNvPr id="6" name="Title 5">
            <a:extLst>
              <a:ext uri="{FF2B5EF4-FFF2-40B4-BE49-F238E27FC236}">
                <a16:creationId xmlns:a16="http://schemas.microsoft.com/office/drawing/2014/main" id="{9AFAE6B3-6158-4487-B3BE-43AAC5E16594}"/>
              </a:ext>
            </a:extLst>
          </p:cNvPr>
          <p:cNvSpPr>
            <a:spLocks noGrp="1"/>
          </p:cNvSpPr>
          <p:nvPr>
            <p:ph type="title"/>
          </p:nvPr>
        </p:nvSpPr>
        <p:spPr/>
        <p:txBody>
          <a:bodyPr/>
          <a:lstStyle/>
          <a:p>
            <a:r>
              <a:rPr lang="en-US">
                <a:solidFill>
                  <a:schemeClr val="accent6"/>
                </a:solidFill>
              </a:rPr>
              <a:t>DCA Services</a:t>
            </a:r>
          </a:p>
        </p:txBody>
      </p:sp>
      <p:sp>
        <p:nvSpPr>
          <p:cNvPr id="7" name="Footer Placeholder 6">
            <a:extLst>
              <a:ext uri="{FF2B5EF4-FFF2-40B4-BE49-F238E27FC236}">
                <a16:creationId xmlns:a16="http://schemas.microsoft.com/office/drawing/2014/main" id="{24FCAA4E-185F-4B08-8EC9-1DB8D6690240}"/>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881212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E6B58A-B387-444B-8BFF-50C25C705FA2}"/>
              </a:ext>
            </a:extLst>
          </p:cNvPr>
          <p:cNvSpPr>
            <a:spLocks noGrp="1"/>
          </p:cNvSpPr>
          <p:nvPr>
            <p:ph type="title"/>
          </p:nvPr>
        </p:nvSpPr>
        <p:spPr/>
        <p:txBody>
          <a:bodyPr>
            <a:normAutofit/>
          </a:bodyPr>
          <a:lstStyle/>
          <a:p>
            <a:r>
              <a:rPr lang="en-US">
                <a:solidFill>
                  <a:schemeClr val="accent6"/>
                </a:solidFill>
              </a:rPr>
              <a:t>DCA Services</a:t>
            </a:r>
            <a:endParaRPr lang="en-US" sz="3600">
              <a:solidFill>
                <a:schemeClr val="accent6"/>
              </a:solidFill>
            </a:endParaRPr>
          </a:p>
        </p:txBody>
      </p:sp>
      <p:sp>
        <p:nvSpPr>
          <p:cNvPr id="9" name="Footer Placeholder 8">
            <a:extLst>
              <a:ext uri="{FF2B5EF4-FFF2-40B4-BE49-F238E27FC236}">
                <a16:creationId xmlns:a16="http://schemas.microsoft.com/office/drawing/2014/main" id="{A9B2F1E8-669A-4FB0-B6CA-70D1DB39C692}"/>
              </a:ext>
            </a:extLst>
          </p:cNvPr>
          <p:cNvSpPr>
            <a:spLocks noGrp="1"/>
          </p:cNvSpPr>
          <p:nvPr>
            <p:ph type="ftr" sz="quarter" idx="12"/>
          </p:nvPr>
        </p:nvSpPr>
        <p:spPr/>
        <p:txBody>
          <a:bodyPr/>
          <a:lstStyle/>
          <a:p>
            <a:r>
              <a:rPr lang="en-US"/>
              <a:t>Georgia Department of Community Affairs</a:t>
            </a:r>
          </a:p>
        </p:txBody>
      </p:sp>
      <p:sp>
        <p:nvSpPr>
          <p:cNvPr id="10" name="Slide Number Placeholder 9">
            <a:extLst>
              <a:ext uri="{FF2B5EF4-FFF2-40B4-BE49-F238E27FC236}">
                <a16:creationId xmlns:a16="http://schemas.microsoft.com/office/drawing/2014/main" id="{4C977D79-1950-4D52-976E-A744F3842CC7}"/>
              </a:ext>
            </a:extLst>
          </p:cNvPr>
          <p:cNvSpPr>
            <a:spLocks noGrp="1"/>
          </p:cNvSpPr>
          <p:nvPr>
            <p:ph type="sldNum" sz="quarter" idx="11"/>
          </p:nvPr>
        </p:nvSpPr>
        <p:spPr/>
        <p:txBody>
          <a:bodyPr/>
          <a:lstStyle/>
          <a:p>
            <a:fld id="{93CAF254-72B9-406C-9E86-C9D983240C82}" type="slidenum">
              <a:rPr lang="en-US" smtClean="0"/>
              <a:t>3</a:t>
            </a:fld>
            <a:endParaRPr lang="en-US"/>
          </a:p>
        </p:txBody>
      </p:sp>
      <p:graphicFrame>
        <p:nvGraphicFramePr>
          <p:cNvPr id="12" name="Content Placeholder 11">
            <a:extLst>
              <a:ext uri="{FF2B5EF4-FFF2-40B4-BE49-F238E27FC236}">
                <a16:creationId xmlns:a16="http://schemas.microsoft.com/office/drawing/2014/main" id="{2AC10D7A-1F5B-7C5C-A8D3-6265246353DB}"/>
              </a:ext>
            </a:extLst>
          </p:cNvPr>
          <p:cNvGraphicFramePr>
            <a:graphicFrameLocks noGrp="1"/>
          </p:cNvGraphicFramePr>
          <p:nvPr>
            <p:ph idx="1"/>
            <p:extLst>
              <p:ext uri="{D42A27DB-BD31-4B8C-83A1-F6EECF244321}">
                <p14:modId xmlns:p14="http://schemas.microsoft.com/office/powerpoint/2010/main" val="772565285"/>
              </p:ext>
            </p:extLst>
          </p:nvPr>
        </p:nvGraphicFramePr>
        <p:xfrm>
          <a:off x="847344" y="1762839"/>
          <a:ext cx="10430256"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Oval 16">
            <a:extLst>
              <a:ext uri="{FF2B5EF4-FFF2-40B4-BE49-F238E27FC236}">
                <a16:creationId xmlns:a16="http://schemas.microsoft.com/office/drawing/2014/main" id="{26D77155-27D5-8D9A-3E40-1785D5707920}"/>
              </a:ext>
            </a:extLst>
          </p:cNvPr>
          <p:cNvSpPr/>
          <p:nvPr/>
        </p:nvSpPr>
        <p:spPr>
          <a:xfrm>
            <a:off x="1407971" y="1920795"/>
            <a:ext cx="1463040" cy="146304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A6153E2-3A42-18A6-11D7-F08DF87BD010}"/>
              </a:ext>
            </a:extLst>
          </p:cNvPr>
          <p:cNvSpPr/>
          <p:nvPr/>
        </p:nvSpPr>
        <p:spPr>
          <a:xfrm>
            <a:off x="4012745" y="1920795"/>
            <a:ext cx="1463040" cy="146304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E6C1A72-8ABE-9E64-7CCB-3808641F0AFF}"/>
              </a:ext>
            </a:extLst>
          </p:cNvPr>
          <p:cNvSpPr/>
          <p:nvPr/>
        </p:nvSpPr>
        <p:spPr>
          <a:xfrm>
            <a:off x="6690550" y="1936713"/>
            <a:ext cx="1463040" cy="146304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213735D-8A7F-8A36-550E-1D1F878AFF9A}"/>
              </a:ext>
            </a:extLst>
          </p:cNvPr>
          <p:cNvSpPr/>
          <p:nvPr/>
        </p:nvSpPr>
        <p:spPr>
          <a:xfrm>
            <a:off x="9293718" y="1936713"/>
            <a:ext cx="1463040" cy="146304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Icon&#10;&#10;AI-generated content may be incorrect.">
            <a:extLst>
              <a:ext uri="{FF2B5EF4-FFF2-40B4-BE49-F238E27FC236}">
                <a16:creationId xmlns:a16="http://schemas.microsoft.com/office/drawing/2014/main" id="{2D6B6617-9ED8-C1BB-3440-2E68C1C341E1}"/>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394695" y="2385394"/>
            <a:ext cx="699140" cy="575032"/>
          </a:xfrm>
          <a:prstGeom prst="rect">
            <a:avLst/>
          </a:prstGeom>
        </p:spPr>
      </p:pic>
      <p:pic>
        <p:nvPicPr>
          <p:cNvPr id="29" name="Picture 28" descr="Shape&#10;&#10;AI-generated content may be incorrect.">
            <a:extLst>
              <a:ext uri="{FF2B5EF4-FFF2-40B4-BE49-F238E27FC236}">
                <a16:creationId xmlns:a16="http://schemas.microsoft.com/office/drawing/2014/main" id="{0A9487F8-56B4-C3ED-AF90-83775691C017}"/>
              </a:ext>
            </a:extLst>
          </p:cNvPr>
          <p:cNvPicPr>
            <a:picLocks noChangeAspect="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066538" y="2430283"/>
            <a:ext cx="711064" cy="530143"/>
          </a:xfrm>
          <a:prstGeom prst="rect">
            <a:avLst/>
          </a:prstGeom>
        </p:spPr>
      </p:pic>
      <p:pic>
        <p:nvPicPr>
          <p:cNvPr id="31" name="Picture 30" descr="Icon&#10;&#10;AI-generated content may be incorrect.">
            <a:extLst>
              <a:ext uri="{FF2B5EF4-FFF2-40B4-BE49-F238E27FC236}">
                <a16:creationId xmlns:a16="http://schemas.microsoft.com/office/drawing/2014/main" id="{AF36D2D2-5F6F-82CD-50B2-58FC4CD248D7}"/>
              </a:ext>
            </a:extLst>
          </p:cNvPr>
          <p:cNvPicPr>
            <a:picLocks noChangeAspect="1"/>
          </p:cNvPicPr>
          <p:nvPr/>
        </p:nvPicPr>
        <p:blipFill>
          <a:blip r:embed="rId9">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818411" y="2353912"/>
            <a:ext cx="413655" cy="676236"/>
          </a:xfrm>
          <a:prstGeom prst="rect">
            <a:avLst/>
          </a:prstGeom>
        </p:spPr>
      </p:pic>
      <p:pic>
        <p:nvPicPr>
          <p:cNvPr id="39" name="Picture 38" descr="Shape&#10;&#10;AI-generated content may be incorrect.">
            <a:extLst>
              <a:ext uri="{FF2B5EF4-FFF2-40B4-BE49-F238E27FC236}">
                <a16:creationId xmlns:a16="http://schemas.microsoft.com/office/drawing/2014/main" id="{1AD6E67C-6745-8032-959B-1B666242FC9A}"/>
              </a:ext>
            </a:extLst>
          </p:cNvPr>
          <p:cNvPicPr>
            <a:picLocks noChangeAspect="1"/>
          </p:cNvPicPr>
          <p:nvPr/>
        </p:nvPicPr>
        <p:blipFill>
          <a:blip r:embed="rId10">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965755" y="2376041"/>
            <a:ext cx="347472" cy="584385"/>
          </a:xfrm>
          <a:prstGeom prst="rect">
            <a:avLst/>
          </a:prstGeom>
        </p:spPr>
      </p:pic>
    </p:spTree>
    <p:extLst>
      <p:ext uri="{BB962C8B-B14F-4D97-AF65-F5344CB8AC3E}">
        <p14:creationId xmlns:p14="http://schemas.microsoft.com/office/powerpoint/2010/main" val="4264524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529843-7134-47C7-B3AE-9523A4942502}"/>
              </a:ext>
            </a:extLst>
          </p:cNvPr>
          <p:cNvSpPr>
            <a:spLocks noGrp="1"/>
          </p:cNvSpPr>
          <p:nvPr>
            <p:ph sz="quarter" idx="17"/>
          </p:nvPr>
        </p:nvSpPr>
        <p:spPr/>
        <p:txBody>
          <a:bodyPr/>
          <a:lstStyle/>
          <a:p>
            <a:pPr marL="0" indent="0">
              <a:lnSpc>
                <a:spcPct val="100000"/>
              </a:lnSpc>
              <a:spcBef>
                <a:spcPts val="0"/>
              </a:spcBef>
              <a:buNone/>
            </a:pPr>
            <a:r>
              <a:rPr lang="en-US" sz="1600" b="1"/>
              <a:t>Christopher Nunn</a:t>
            </a:r>
          </a:p>
          <a:p>
            <a:pPr marL="0" indent="0">
              <a:lnSpc>
                <a:spcPct val="100000"/>
              </a:lnSpc>
              <a:spcBef>
                <a:spcPts val="0"/>
              </a:spcBef>
              <a:buNone/>
            </a:pPr>
            <a:r>
              <a:rPr lang="en-US" sz="1600"/>
              <a:t>Commissioner</a:t>
            </a:r>
          </a:p>
          <a:p>
            <a:pPr marL="0" indent="0">
              <a:lnSpc>
                <a:spcPct val="100000"/>
              </a:lnSpc>
              <a:spcBef>
                <a:spcPts val="0"/>
              </a:spcBef>
              <a:buNone/>
            </a:pPr>
            <a:r>
              <a:rPr lang="en-US" sz="1600">
                <a:hlinkClick r:id="rId2"/>
              </a:rPr>
              <a:t>Christopher.Nunn@dca.ga.gov</a:t>
            </a:r>
            <a:endParaRPr lang="en-US" sz="1600"/>
          </a:p>
          <a:p>
            <a:pPr marL="0" indent="0">
              <a:lnSpc>
                <a:spcPct val="100000"/>
              </a:lnSpc>
              <a:spcBef>
                <a:spcPts val="0"/>
              </a:spcBef>
              <a:buNone/>
            </a:pPr>
            <a:endParaRPr lang="en-US" sz="1600"/>
          </a:p>
          <a:p>
            <a:pPr marL="0" indent="0">
              <a:lnSpc>
                <a:spcPct val="100000"/>
              </a:lnSpc>
              <a:spcBef>
                <a:spcPts val="0"/>
              </a:spcBef>
              <a:buNone/>
            </a:pPr>
            <a:r>
              <a:rPr lang="en-US" sz="1600" b="1"/>
              <a:t>Kyle Hood</a:t>
            </a:r>
          </a:p>
          <a:p>
            <a:pPr marL="0" indent="0">
              <a:lnSpc>
                <a:spcPct val="100000"/>
              </a:lnSpc>
              <a:spcBef>
                <a:spcPts val="0"/>
              </a:spcBef>
              <a:buNone/>
            </a:pPr>
            <a:r>
              <a:rPr lang="en-US" sz="1600"/>
              <a:t>Chief Operating Officer</a:t>
            </a:r>
          </a:p>
          <a:p>
            <a:pPr marL="0" indent="0">
              <a:lnSpc>
                <a:spcPct val="100000"/>
              </a:lnSpc>
              <a:spcBef>
                <a:spcPts val="0"/>
              </a:spcBef>
              <a:buNone/>
            </a:pPr>
            <a:r>
              <a:rPr lang="en-US" sz="1600">
                <a:hlinkClick r:id="rId3"/>
              </a:rPr>
              <a:t>Kyle.Hood@dca.ga.gov</a:t>
            </a:r>
            <a:endParaRPr lang="en-US" sz="1600"/>
          </a:p>
          <a:p>
            <a:pPr marL="0" indent="0">
              <a:lnSpc>
                <a:spcPct val="100000"/>
              </a:lnSpc>
              <a:spcBef>
                <a:spcPts val="0"/>
              </a:spcBef>
              <a:buNone/>
            </a:pPr>
            <a:endParaRPr lang="en-US" sz="1600"/>
          </a:p>
          <a:p>
            <a:pPr marL="0" indent="0">
              <a:lnSpc>
                <a:spcPct val="100000"/>
              </a:lnSpc>
              <a:spcBef>
                <a:spcPts val="0"/>
              </a:spcBef>
              <a:buNone/>
            </a:pPr>
            <a:r>
              <a:rPr lang="en-US" sz="1600" b="1"/>
              <a:t>William G. Dews</a:t>
            </a:r>
          </a:p>
          <a:p>
            <a:pPr marL="0" indent="0">
              <a:lnSpc>
                <a:spcPct val="100000"/>
              </a:lnSpc>
              <a:spcBef>
                <a:spcPts val="0"/>
              </a:spcBef>
              <a:buNone/>
            </a:pPr>
            <a:r>
              <a:rPr lang="en-US" sz="1600"/>
              <a:t>Chief Financial Officer</a:t>
            </a:r>
          </a:p>
          <a:p>
            <a:pPr marL="0" indent="0">
              <a:lnSpc>
                <a:spcPct val="100000"/>
              </a:lnSpc>
              <a:spcBef>
                <a:spcPts val="0"/>
              </a:spcBef>
              <a:buNone/>
            </a:pPr>
            <a:r>
              <a:rPr lang="en-US" sz="1600">
                <a:hlinkClick r:id="rId4"/>
              </a:rPr>
              <a:t>William.Dews@dca.ga.gov</a:t>
            </a:r>
            <a:endParaRPr lang="en-US" sz="1600"/>
          </a:p>
          <a:p>
            <a:pPr marL="0" indent="0">
              <a:lnSpc>
                <a:spcPct val="100000"/>
              </a:lnSpc>
              <a:spcBef>
                <a:spcPts val="0"/>
              </a:spcBef>
              <a:buNone/>
            </a:pPr>
            <a:endParaRPr lang="en-US" sz="1600"/>
          </a:p>
          <a:p>
            <a:pPr marL="0" indent="0">
              <a:lnSpc>
                <a:spcPct val="100000"/>
              </a:lnSpc>
              <a:spcBef>
                <a:spcPts val="0"/>
              </a:spcBef>
              <a:buNone/>
            </a:pPr>
            <a:r>
              <a:rPr lang="en-US" sz="1600" b="1"/>
              <a:t>Christy Barnes</a:t>
            </a:r>
          </a:p>
          <a:p>
            <a:pPr marL="0" indent="0">
              <a:lnSpc>
                <a:spcPct val="100000"/>
              </a:lnSpc>
              <a:spcBef>
                <a:spcPts val="0"/>
              </a:spcBef>
              <a:buNone/>
            </a:pPr>
            <a:r>
              <a:rPr lang="en-US" sz="1600"/>
              <a:t>General Counsel</a:t>
            </a:r>
          </a:p>
          <a:p>
            <a:pPr marL="0" indent="0">
              <a:lnSpc>
                <a:spcPct val="100000"/>
              </a:lnSpc>
              <a:spcBef>
                <a:spcPts val="0"/>
              </a:spcBef>
              <a:buNone/>
            </a:pPr>
            <a:r>
              <a:rPr lang="en-US" sz="1600">
                <a:hlinkClick r:id="rId5"/>
              </a:rPr>
              <a:t>Christy.Barnes@dca.ga.gov</a:t>
            </a:r>
            <a:endParaRPr lang="en-US" sz="1600"/>
          </a:p>
          <a:p>
            <a:pPr marL="0" indent="0">
              <a:lnSpc>
                <a:spcPct val="100000"/>
              </a:lnSpc>
              <a:spcBef>
                <a:spcPts val="0"/>
              </a:spcBef>
              <a:buNone/>
            </a:pPr>
            <a:endParaRPr lang="en-US"/>
          </a:p>
        </p:txBody>
      </p:sp>
      <p:sp>
        <p:nvSpPr>
          <p:cNvPr id="4" name="Content Placeholder 3">
            <a:extLst>
              <a:ext uri="{FF2B5EF4-FFF2-40B4-BE49-F238E27FC236}">
                <a16:creationId xmlns:a16="http://schemas.microsoft.com/office/drawing/2014/main" id="{9FA8D8DF-7B86-4689-9D62-15AAB492E2B2}"/>
              </a:ext>
            </a:extLst>
          </p:cNvPr>
          <p:cNvSpPr>
            <a:spLocks noGrp="1"/>
          </p:cNvSpPr>
          <p:nvPr>
            <p:ph sz="quarter" idx="18"/>
          </p:nvPr>
        </p:nvSpPr>
        <p:spPr>
          <a:xfrm>
            <a:off x="4454081" y="1819274"/>
            <a:ext cx="3291840" cy="4490086"/>
          </a:xfrm>
        </p:spPr>
        <p:txBody>
          <a:bodyPr vert="horz" lIns="91440" tIns="45720" rIns="91440" bIns="45720" rtlCol="0" anchor="t">
            <a:noAutofit/>
          </a:bodyPr>
          <a:lstStyle/>
          <a:p>
            <a:pPr marL="0" indent="0">
              <a:lnSpc>
                <a:spcPct val="100000"/>
              </a:lnSpc>
              <a:spcBef>
                <a:spcPts val="0"/>
              </a:spcBef>
              <a:buNone/>
            </a:pPr>
            <a:r>
              <a:rPr lang="en-US" sz="1600" b="1"/>
              <a:t>Wesley Brooks</a:t>
            </a:r>
          </a:p>
          <a:p>
            <a:pPr marL="0" indent="0">
              <a:lnSpc>
                <a:spcPct val="100000"/>
              </a:lnSpc>
              <a:spcBef>
                <a:spcPts val="0"/>
              </a:spcBef>
              <a:buNone/>
            </a:pPr>
            <a:r>
              <a:rPr lang="en-US" sz="1600"/>
              <a:t>Deputy Commissioner, Homeownership</a:t>
            </a:r>
            <a:endParaRPr lang="en-US" sz="1600">
              <a:cs typeface="Arial"/>
            </a:endParaRPr>
          </a:p>
          <a:p>
            <a:pPr marL="0" indent="0">
              <a:lnSpc>
                <a:spcPct val="100000"/>
              </a:lnSpc>
              <a:spcBef>
                <a:spcPts val="0"/>
              </a:spcBef>
              <a:buNone/>
            </a:pPr>
            <a:r>
              <a:rPr lang="en-US" sz="1600">
                <a:hlinkClick r:id="rId6"/>
              </a:rPr>
              <a:t>Wesley.Brooks@dca.ga.gov</a:t>
            </a:r>
            <a:endParaRPr lang="en-US" sz="1600"/>
          </a:p>
          <a:p>
            <a:pPr marL="0" indent="0">
              <a:lnSpc>
                <a:spcPct val="100000"/>
              </a:lnSpc>
              <a:spcBef>
                <a:spcPts val="0"/>
              </a:spcBef>
              <a:buNone/>
            </a:pPr>
            <a:endParaRPr lang="en-US" sz="1600" b="1"/>
          </a:p>
          <a:p>
            <a:pPr marL="0" indent="0">
              <a:lnSpc>
                <a:spcPct val="100000"/>
              </a:lnSpc>
              <a:spcBef>
                <a:spcPts val="0"/>
              </a:spcBef>
              <a:buNone/>
            </a:pPr>
            <a:r>
              <a:rPr lang="en-US" sz="1600" b="1"/>
              <a:t>Maureen Freehill</a:t>
            </a:r>
            <a:endParaRPr lang="en-US" sz="1600" b="1">
              <a:cs typeface="Arial"/>
            </a:endParaRPr>
          </a:p>
          <a:p>
            <a:pPr marL="0" indent="0">
              <a:lnSpc>
                <a:spcPct val="100000"/>
              </a:lnSpc>
              <a:spcBef>
                <a:spcPts val="0"/>
              </a:spcBef>
              <a:buNone/>
            </a:pPr>
            <a:r>
              <a:rPr lang="en-US" sz="1600"/>
              <a:t>Deputy Commissioner,</a:t>
            </a:r>
            <a:endParaRPr lang="en-US" sz="1600">
              <a:cs typeface="Arial"/>
            </a:endParaRPr>
          </a:p>
          <a:p>
            <a:pPr marL="0" indent="0">
              <a:lnSpc>
                <a:spcPct val="100000"/>
              </a:lnSpc>
              <a:spcBef>
                <a:spcPts val="0"/>
              </a:spcBef>
              <a:buNone/>
            </a:pPr>
            <a:r>
              <a:rPr lang="en-US" sz="1600"/>
              <a:t>Housing Assistance and Development</a:t>
            </a:r>
            <a:endParaRPr lang="en-US" sz="1600">
              <a:cs typeface="Arial"/>
            </a:endParaRPr>
          </a:p>
          <a:p>
            <a:pPr marL="0" indent="0">
              <a:lnSpc>
                <a:spcPct val="100000"/>
              </a:lnSpc>
              <a:spcBef>
                <a:spcPts val="0"/>
              </a:spcBef>
              <a:buNone/>
            </a:pPr>
            <a:r>
              <a:rPr lang="en-US" sz="1600">
                <a:solidFill>
                  <a:schemeClr val="accent4"/>
                </a:solidFill>
                <a:hlinkClick r:id="rId7">
                  <a:extLst>
                    <a:ext uri="{A12FA001-AC4F-418D-AE19-62706E023703}">
                      <ahyp:hlinkClr xmlns:ahyp="http://schemas.microsoft.com/office/drawing/2018/hyperlinkcolor" val="tx"/>
                    </a:ext>
                  </a:extLst>
                </a:hlinkClick>
              </a:rPr>
              <a:t>Maureen.Freehill@dca.ga.gov</a:t>
            </a:r>
            <a:endParaRPr lang="en-US" sz="1600">
              <a:solidFill>
                <a:schemeClr val="accent4"/>
              </a:solidFill>
            </a:endParaRPr>
          </a:p>
          <a:p>
            <a:pPr marL="0" indent="0">
              <a:lnSpc>
                <a:spcPct val="100000"/>
              </a:lnSpc>
              <a:spcBef>
                <a:spcPts val="0"/>
              </a:spcBef>
              <a:buNone/>
            </a:pPr>
            <a:endParaRPr lang="en-US" sz="1600" b="1"/>
          </a:p>
          <a:p>
            <a:pPr marL="0" indent="0">
              <a:lnSpc>
                <a:spcPct val="100000"/>
              </a:lnSpc>
              <a:spcBef>
                <a:spcPts val="0"/>
              </a:spcBef>
              <a:buNone/>
            </a:pPr>
            <a:r>
              <a:rPr lang="en-US" sz="1600" b="1"/>
              <a:t>Kimberly Carter</a:t>
            </a:r>
            <a:endParaRPr lang="en-US" sz="1600" b="1">
              <a:cs typeface="Arial"/>
            </a:endParaRPr>
          </a:p>
          <a:p>
            <a:pPr marL="0" indent="0">
              <a:lnSpc>
                <a:spcPct val="100000"/>
              </a:lnSpc>
              <a:spcBef>
                <a:spcPts val="0"/>
              </a:spcBef>
              <a:buNone/>
            </a:pPr>
            <a:r>
              <a:rPr lang="en-US" sz="1600"/>
              <a:t>Deputy Commissioner,</a:t>
            </a:r>
            <a:endParaRPr lang="en-US" sz="1600">
              <a:cs typeface="Arial"/>
            </a:endParaRPr>
          </a:p>
          <a:p>
            <a:pPr marL="0" indent="0">
              <a:lnSpc>
                <a:spcPct val="100000"/>
              </a:lnSpc>
              <a:spcBef>
                <a:spcPts val="0"/>
              </a:spcBef>
              <a:buNone/>
            </a:pPr>
            <a:r>
              <a:rPr lang="en-US" sz="1600"/>
              <a:t>Community Development, Community Finance and Historic Preservation</a:t>
            </a:r>
            <a:endParaRPr lang="en-US" sz="1600">
              <a:cs typeface="Arial"/>
            </a:endParaRPr>
          </a:p>
          <a:p>
            <a:pPr marL="0" indent="0">
              <a:lnSpc>
                <a:spcPct val="100000"/>
              </a:lnSpc>
              <a:spcBef>
                <a:spcPts val="0"/>
              </a:spcBef>
              <a:buNone/>
            </a:pPr>
            <a:r>
              <a:rPr lang="en-US" sz="1600">
                <a:hlinkClick r:id="rId8"/>
              </a:rPr>
              <a:t>Kimberly.Carter@dca.ga.gov</a:t>
            </a:r>
            <a:endParaRPr lang="en-US" sz="1600"/>
          </a:p>
          <a:p>
            <a:pPr marL="0" indent="0">
              <a:lnSpc>
                <a:spcPct val="100000"/>
              </a:lnSpc>
              <a:spcBef>
                <a:spcPts val="0"/>
              </a:spcBef>
              <a:buNone/>
            </a:pPr>
            <a:endParaRPr lang="en-US" sz="1600"/>
          </a:p>
          <a:p>
            <a:pPr marL="0" indent="0">
              <a:lnSpc>
                <a:spcPct val="100000"/>
              </a:lnSpc>
              <a:spcBef>
                <a:spcPts val="0"/>
              </a:spcBef>
              <a:buNone/>
            </a:pPr>
            <a:endParaRPr lang="en-US" sz="1600"/>
          </a:p>
          <a:p>
            <a:pPr marL="0" indent="0">
              <a:lnSpc>
                <a:spcPct val="100000"/>
              </a:lnSpc>
              <a:spcBef>
                <a:spcPts val="0"/>
              </a:spcBef>
              <a:buNone/>
            </a:pPr>
            <a:endParaRPr lang="en-US" sz="1600"/>
          </a:p>
        </p:txBody>
      </p:sp>
      <p:sp>
        <p:nvSpPr>
          <p:cNvPr id="8" name="Content Placeholder 7">
            <a:extLst>
              <a:ext uri="{FF2B5EF4-FFF2-40B4-BE49-F238E27FC236}">
                <a16:creationId xmlns:a16="http://schemas.microsoft.com/office/drawing/2014/main" id="{30ACE0FE-CE16-4E37-9AE9-E24C4F936312}"/>
              </a:ext>
            </a:extLst>
          </p:cNvPr>
          <p:cNvSpPr>
            <a:spLocks noGrp="1"/>
          </p:cNvSpPr>
          <p:nvPr>
            <p:ph sz="quarter" idx="19"/>
          </p:nvPr>
        </p:nvSpPr>
        <p:spPr/>
        <p:txBody>
          <a:bodyPr vert="horz" lIns="91440" tIns="45720" rIns="91440" bIns="45720" rtlCol="0" anchor="t">
            <a:normAutofit/>
          </a:bodyPr>
          <a:lstStyle/>
          <a:p>
            <a:pPr marL="0" indent="0">
              <a:lnSpc>
                <a:spcPct val="100000"/>
              </a:lnSpc>
              <a:spcBef>
                <a:spcPts val="0"/>
              </a:spcBef>
              <a:buNone/>
            </a:pPr>
            <a:r>
              <a:rPr lang="en-US" sz="1600" b="1"/>
              <a:t>Corinne Thornton</a:t>
            </a:r>
          </a:p>
          <a:p>
            <a:pPr marL="0" indent="0">
              <a:lnSpc>
                <a:spcPct val="100000"/>
              </a:lnSpc>
              <a:spcBef>
                <a:spcPts val="0"/>
              </a:spcBef>
              <a:buNone/>
            </a:pPr>
            <a:r>
              <a:rPr lang="en-US" sz="1600"/>
              <a:t>Director, Regional Services</a:t>
            </a:r>
            <a:endParaRPr lang="en-US" sz="1600">
              <a:cs typeface="Arial"/>
            </a:endParaRPr>
          </a:p>
          <a:p>
            <a:pPr marL="0" indent="0">
              <a:lnSpc>
                <a:spcPct val="100000"/>
              </a:lnSpc>
              <a:spcBef>
                <a:spcPts val="0"/>
              </a:spcBef>
              <a:buNone/>
            </a:pPr>
            <a:r>
              <a:rPr lang="en-US" sz="1600">
                <a:hlinkClick r:id="rId9"/>
              </a:rPr>
              <a:t>Corinne.Thornton@dca.ga.gov</a:t>
            </a:r>
            <a:endParaRPr lang="en-US" sz="1600"/>
          </a:p>
          <a:p>
            <a:pPr marL="0" indent="0">
              <a:lnSpc>
                <a:spcPct val="100000"/>
              </a:lnSpc>
              <a:spcBef>
                <a:spcPts val="0"/>
              </a:spcBef>
              <a:buNone/>
            </a:pPr>
            <a:endParaRPr lang="en-US" sz="1600"/>
          </a:p>
          <a:p>
            <a:pPr marL="0" indent="0">
              <a:lnSpc>
                <a:spcPct val="100000"/>
              </a:lnSpc>
              <a:spcBef>
                <a:spcPts val="0"/>
              </a:spcBef>
              <a:buNone/>
            </a:pPr>
            <a:r>
              <a:rPr lang="en-US" sz="1600" b="1"/>
              <a:t>Laura Holland </a:t>
            </a:r>
          </a:p>
          <a:p>
            <a:pPr marL="0" indent="0">
              <a:lnSpc>
                <a:spcPct val="100000"/>
              </a:lnSpc>
              <a:spcBef>
                <a:spcPts val="0"/>
              </a:spcBef>
              <a:buNone/>
            </a:pPr>
            <a:r>
              <a:rPr lang="en-US" sz="1600"/>
              <a:t>Director, Strategy and Key Initiatives</a:t>
            </a:r>
          </a:p>
          <a:p>
            <a:pPr marL="0" indent="0">
              <a:lnSpc>
                <a:spcPct val="100000"/>
              </a:lnSpc>
              <a:spcBef>
                <a:spcPts val="0"/>
              </a:spcBef>
              <a:buNone/>
            </a:pPr>
            <a:r>
              <a:rPr lang="en-US" sz="1600">
                <a:solidFill>
                  <a:schemeClr val="accent4"/>
                </a:solidFill>
                <a:hlinkClick r:id="rId10">
                  <a:extLst>
                    <a:ext uri="{A12FA001-AC4F-418D-AE19-62706E023703}">
                      <ahyp:hlinkClr xmlns:ahyp="http://schemas.microsoft.com/office/drawing/2018/hyperlinkcolor" val="tx"/>
                    </a:ext>
                  </a:extLst>
                </a:hlinkClick>
              </a:rPr>
              <a:t>Laura.Holland@dca.ga.gov</a:t>
            </a:r>
            <a:endParaRPr lang="en-US" sz="1600">
              <a:solidFill>
                <a:schemeClr val="accent4"/>
              </a:solidFill>
            </a:endParaRPr>
          </a:p>
          <a:p>
            <a:pPr marL="0" indent="0">
              <a:lnSpc>
                <a:spcPct val="100000"/>
              </a:lnSpc>
              <a:spcBef>
                <a:spcPts val="0"/>
              </a:spcBef>
              <a:buNone/>
            </a:pPr>
            <a:endParaRPr lang="en-US" sz="1600" b="1"/>
          </a:p>
          <a:p>
            <a:pPr marL="0" indent="0">
              <a:lnSpc>
                <a:spcPct val="100000"/>
              </a:lnSpc>
              <a:spcBef>
                <a:spcPts val="0"/>
              </a:spcBef>
              <a:buNone/>
            </a:pPr>
            <a:r>
              <a:rPr lang="en-US" sz="1600" b="1"/>
              <a:t>Ryan K. Evans</a:t>
            </a:r>
          </a:p>
          <a:p>
            <a:pPr marL="0" indent="0">
              <a:lnSpc>
                <a:spcPct val="100000"/>
              </a:lnSpc>
              <a:spcBef>
                <a:spcPts val="0"/>
              </a:spcBef>
              <a:buNone/>
            </a:pPr>
            <a:r>
              <a:rPr lang="en-US" sz="1600"/>
              <a:t>Director, External Affairs</a:t>
            </a:r>
          </a:p>
          <a:p>
            <a:pPr marL="0" indent="0">
              <a:lnSpc>
                <a:spcPct val="100000"/>
              </a:lnSpc>
              <a:spcBef>
                <a:spcPts val="0"/>
              </a:spcBef>
              <a:buNone/>
            </a:pPr>
            <a:r>
              <a:rPr lang="en-US" sz="1600">
                <a:hlinkClick r:id="rId11"/>
              </a:rPr>
              <a:t>Ryan.Evans@dca.ga.gov</a:t>
            </a:r>
            <a:endParaRPr lang="en-US" sz="1600"/>
          </a:p>
          <a:p>
            <a:pPr marL="0" indent="0">
              <a:lnSpc>
                <a:spcPct val="100000"/>
              </a:lnSpc>
              <a:spcBef>
                <a:spcPts val="0"/>
              </a:spcBef>
              <a:buNone/>
            </a:pPr>
            <a:endParaRPr lang="en-US" sz="1600"/>
          </a:p>
          <a:p>
            <a:pPr marL="0" indent="0">
              <a:lnSpc>
                <a:spcPct val="100000"/>
              </a:lnSpc>
              <a:spcBef>
                <a:spcPts val="0"/>
              </a:spcBef>
              <a:buNone/>
            </a:pPr>
            <a:endParaRPr lang="en-US" baseline="30000"/>
          </a:p>
        </p:txBody>
      </p:sp>
      <p:sp>
        <p:nvSpPr>
          <p:cNvPr id="6" name="Title 5">
            <a:extLst>
              <a:ext uri="{FF2B5EF4-FFF2-40B4-BE49-F238E27FC236}">
                <a16:creationId xmlns:a16="http://schemas.microsoft.com/office/drawing/2014/main" id="{CC4E6079-C509-459D-AA99-B2E7EDD717A1}"/>
              </a:ext>
            </a:extLst>
          </p:cNvPr>
          <p:cNvSpPr>
            <a:spLocks noGrp="1"/>
          </p:cNvSpPr>
          <p:nvPr>
            <p:ph type="title"/>
          </p:nvPr>
        </p:nvSpPr>
        <p:spPr/>
        <p:txBody>
          <a:bodyPr>
            <a:normAutofit/>
          </a:bodyPr>
          <a:lstStyle/>
          <a:p>
            <a:r>
              <a:rPr lang="en-US" sz="3600">
                <a:solidFill>
                  <a:schemeClr val="accent6"/>
                </a:solidFill>
              </a:rPr>
              <a:t>DCA Leadership Team</a:t>
            </a:r>
          </a:p>
        </p:txBody>
      </p:sp>
      <p:sp>
        <p:nvSpPr>
          <p:cNvPr id="9" name="Footer Placeholder 8">
            <a:extLst>
              <a:ext uri="{FF2B5EF4-FFF2-40B4-BE49-F238E27FC236}">
                <a16:creationId xmlns:a16="http://schemas.microsoft.com/office/drawing/2014/main" id="{9419FD99-057F-40BE-A4A1-11DA5D078E3C}"/>
              </a:ext>
            </a:extLst>
          </p:cNvPr>
          <p:cNvSpPr>
            <a:spLocks noGrp="1"/>
          </p:cNvSpPr>
          <p:nvPr>
            <p:ph type="ftr" sz="quarter" idx="20"/>
          </p:nvPr>
        </p:nvSpPr>
        <p:spPr/>
        <p:txBody>
          <a:bodyPr/>
          <a:lstStyle/>
          <a:p>
            <a:r>
              <a:rPr lang="en-US"/>
              <a:t>Georgia Department of Community Affairs</a:t>
            </a:r>
          </a:p>
        </p:txBody>
      </p:sp>
      <p:sp>
        <p:nvSpPr>
          <p:cNvPr id="10" name="Slide Number Placeholder 9">
            <a:extLst>
              <a:ext uri="{FF2B5EF4-FFF2-40B4-BE49-F238E27FC236}">
                <a16:creationId xmlns:a16="http://schemas.microsoft.com/office/drawing/2014/main" id="{AEB0891E-4B4C-4D9F-B0F2-C64077845D71}"/>
              </a:ext>
            </a:extLst>
          </p:cNvPr>
          <p:cNvSpPr>
            <a:spLocks noGrp="1"/>
          </p:cNvSpPr>
          <p:nvPr>
            <p:ph type="sldNum" sz="quarter" idx="11"/>
          </p:nvPr>
        </p:nvSpPr>
        <p:spPr/>
        <p:txBody>
          <a:bodyPr/>
          <a:lstStyle/>
          <a:p>
            <a:fld id="{93CAF254-72B9-406C-9E86-C9D983240C82}" type="slidenum">
              <a:rPr lang="en-US" smtClean="0"/>
              <a:t>4</a:t>
            </a:fld>
            <a:endParaRPr lang="en-US"/>
          </a:p>
        </p:txBody>
      </p:sp>
    </p:spTree>
    <p:extLst>
      <p:ext uri="{BB962C8B-B14F-4D97-AF65-F5344CB8AC3E}">
        <p14:creationId xmlns:p14="http://schemas.microsoft.com/office/powerpoint/2010/main" val="990729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74D88-A669-580F-73F9-CFC512357702}"/>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AE280A65-BCCF-8638-70E9-BE4E733184E8}"/>
              </a:ext>
            </a:extLst>
          </p:cNvPr>
          <p:cNvSpPr/>
          <p:nvPr/>
        </p:nvSpPr>
        <p:spPr>
          <a:xfrm>
            <a:off x="-261257" y="1623527"/>
            <a:ext cx="12453257" cy="96065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BB1CC3-B5FA-BC26-5114-15CD1BBC93EF}"/>
              </a:ext>
            </a:extLst>
          </p:cNvPr>
          <p:cNvSpPr>
            <a:spLocks noGrp="1"/>
          </p:cNvSpPr>
          <p:nvPr>
            <p:ph idx="1"/>
          </p:nvPr>
        </p:nvSpPr>
        <p:spPr>
          <a:xfrm>
            <a:off x="838199" y="1685665"/>
            <a:ext cx="10364809" cy="820590"/>
          </a:xfrm>
        </p:spPr>
        <p:txBody>
          <a:bodyPr anchor="ctr">
            <a:normAutofit/>
          </a:bodyPr>
          <a:lstStyle/>
          <a:p>
            <a:pPr marL="0" indent="0">
              <a:lnSpc>
                <a:spcPct val="100000"/>
              </a:lnSpc>
              <a:buNone/>
            </a:pPr>
            <a:r>
              <a:rPr lang="en-US" sz="1800"/>
              <a:t>The DCA Regional Representatives are a vital entry point to help navigate the agency’s diverse offering of federal and state resources. </a:t>
            </a:r>
          </a:p>
        </p:txBody>
      </p:sp>
      <p:sp>
        <p:nvSpPr>
          <p:cNvPr id="15" name="Slide Number Placeholder 14">
            <a:extLst>
              <a:ext uri="{FF2B5EF4-FFF2-40B4-BE49-F238E27FC236}">
                <a16:creationId xmlns:a16="http://schemas.microsoft.com/office/drawing/2014/main" id="{38C8A0E0-0FF6-4D30-6418-7FCEBAD077FB}"/>
              </a:ext>
            </a:extLst>
          </p:cNvPr>
          <p:cNvSpPr>
            <a:spLocks noGrp="1"/>
          </p:cNvSpPr>
          <p:nvPr>
            <p:ph type="sldNum" sz="quarter" idx="11"/>
          </p:nvPr>
        </p:nvSpPr>
        <p:spPr/>
        <p:txBody>
          <a:bodyPr/>
          <a:lstStyle/>
          <a:p>
            <a:fld id="{93CAF254-72B9-406C-9E86-C9D983240C82}" type="slidenum">
              <a:rPr lang="en-US" smtClean="0"/>
              <a:t>5</a:t>
            </a:fld>
            <a:endParaRPr lang="en-US"/>
          </a:p>
        </p:txBody>
      </p:sp>
      <p:sp>
        <p:nvSpPr>
          <p:cNvPr id="5" name="Title 4">
            <a:extLst>
              <a:ext uri="{FF2B5EF4-FFF2-40B4-BE49-F238E27FC236}">
                <a16:creationId xmlns:a16="http://schemas.microsoft.com/office/drawing/2014/main" id="{3382E71A-8000-4FD1-A716-55D5178E4B06}"/>
              </a:ext>
            </a:extLst>
          </p:cNvPr>
          <p:cNvSpPr>
            <a:spLocks noGrp="1"/>
          </p:cNvSpPr>
          <p:nvPr>
            <p:ph type="title"/>
          </p:nvPr>
        </p:nvSpPr>
        <p:spPr/>
        <p:txBody>
          <a:bodyPr>
            <a:normAutofit/>
          </a:bodyPr>
          <a:lstStyle/>
          <a:p>
            <a:r>
              <a:rPr lang="en-US" sz="3600">
                <a:solidFill>
                  <a:schemeClr val="accent6"/>
                </a:solidFill>
              </a:rPr>
              <a:t>DCA Regional Representatives</a:t>
            </a:r>
          </a:p>
        </p:txBody>
      </p:sp>
      <p:sp>
        <p:nvSpPr>
          <p:cNvPr id="14" name="Footer Placeholder 13">
            <a:extLst>
              <a:ext uri="{FF2B5EF4-FFF2-40B4-BE49-F238E27FC236}">
                <a16:creationId xmlns:a16="http://schemas.microsoft.com/office/drawing/2014/main" id="{FE241EA4-1834-2894-025D-F33666F1B984}"/>
              </a:ext>
            </a:extLst>
          </p:cNvPr>
          <p:cNvSpPr>
            <a:spLocks noGrp="1"/>
          </p:cNvSpPr>
          <p:nvPr>
            <p:ph type="ftr" sz="quarter" idx="12"/>
          </p:nvPr>
        </p:nvSpPr>
        <p:spPr/>
        <p:txBody>
          <a:bodyPr/>
          <a:lstStyle/>
          <a:p>
            <a:r>
              <a:rPr lang="en-US"/>
              <a:t>Georgia Department of Community Affairs</a:t>
            </a:r>
          </a:p>
        </p:txBody>
      </p:sp>
      <p:sp>
        <p:nvSpPr>
          <p:cNvPr id="12" name="Content Placeholder 11">
            <a:extLst>
              <a:ext uri="{FF2B5EF4-FFF2-40B4-BE49-F238E27FC236}">
                <a16:creationId xmlns:a16="http://schemas.microsoft.com/office/drawing/2014/main" id="{E84ABAFB-ED2F-092F-7C79-9637F53B0650}"/>
              </a:ext>
            </a:extLst>
          </p:cNvPr>
          <p:cNvSpPr>
            <a:spLocks noGrp="1"/>
          </p:cNvSpPr>
          <p:nvPr>
            <p:ph sz="quarter" idx="4294967295"/>
          </p:nvPr>
        </p:nvSpPr>
        <p:spPr>
          <a:xfrm>
            <a:off x="579161" y="2674744"/>
            <a:ext cx="2103120" cy="1097280"/>
          </a:xfrm>
        </p:spPr>
        <p:txBody>
          <a:bodyPr anchor="ctr">
            <a:normAutofit/>
          </a:bodyPr>
          <a:lstStyle/>
          <a:p>
            <a:pPr marL="0" indent="0" algn="ctr">
              <a:lnSpc>
                <a:spcPct val="100000"/>
              </a:lnSpc>
              <a:buClrTx/>
              <a:buSzPct val="125000"/>
              <a:buNone/>
            </a:pPr>
            <a:r>
              <a:rPr lang="en-US" sz="1400" b="1"/>
              <a:t>Located in each of the state’s 12 service delivery regions</a:t>
            </a:r>
          </a:p>
        </p:txBody>
      </p:sp>
      <p:sp>
        <p:nvSpPr>
          <p:cNvPr id="10" name="Content Placeholder 1">
            <a:extLst>
              <a:ext uri="{FF2B5EF4-FFF2-40B4-BE49-F238E27FC236}">
                <a16:creationId xmlns:a16="http://schemas.microsoft.com/office/drawing/2014/main" id="{A954B805-CE41-6D36-EFC8-0B257865BDE9}"/>
              </a:ext>
            </a:extLst>
          </p:cNvPr>
          <p:cNvSpPr txBox="1">
            <a:spLocks/>
          </p:cNvSpPr>
          <p:nvPr/>
        </p:nvSpPr>
        <p:spPr>
          <a:xfrm>
            <a:off x="838200" y="2813537"/>
            <a:ext cx="4983480" cy="3126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a:p>
        </p:txBody>
      </p:sp>
      <p:sp>
        <p:nvSpPr>
          <p:cNvPr id="2" name="Content Placeholder 11">
            <a:extLst>
              <a:ext uri="{FF2B5EF4-FFF2-40B4-BE49-F238E27FC236}">
                <a16:creationId xmlns:a16="http://schemas.microsoft.com/office/drawing/2014/main" id="{8CC7A0C3-7EF6-6C1B-EF15-782B705308BD}"/>
              </a:ext>
            </a:extLst>
          </p:cNvPr>
          <p:cNvSpPr txBox="1">
            <a:spLocks/>
          </p:cNvSpPr>
          <p:nvPr/>
        </p:nvSpPr>
        <p:spPr>
          <a:xfrm>
            <a:off x="2100403" y="4907865"/>
            <a:ext cx="2103120" cy="109728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25000"/>
              <a:buNone/>
            </a:pPr>
            <a:r>
              <a:rPr lang="en-US" sz="1400" b="1"/>
              <a:t>Available to discuss a community’s needs and options</a:t>
            </a:r>
          </a:p>
        </p:txBody>
      </p:sp>
      <p:sp>
        <p:nvSpPr>
          <p:cNvPr id="6" name="Content Placeholder 11">
            <a:extLst>
              <a:ext uri="{FF2B5EF4-FFF2-40B4-BE49-F238E27FC236}">
                <a16:creationId xmlns:a16="http://schemas.microsoft.com/office/drawing/2014/main" id="{8A477C5E-154A-EAFC-33E2-BC11AE9FA855}"/>
              </a:ext>
            </a:extLst>
          </p:cNvPr>
          <p:cNvSpPr txBox="1">
            <a:spLocks/>
          </p:cNvSpPr>
          <p:nvPr/>
        </p:nvSpPr>
        <p:spPr>
          <a:xfrm>
            <a:off x="3465309" y="2662282"/>
            <a:ext cx="3017520" cy="109728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25000"/>
              <a:buNone/>
            </a:pPr>
            <a:r>
              <a:rPr lang="en-US" sz="1400" b="1"/>
              <a:t>Access, organize, and manage the various types of assistance offered through DCA</a:t>
            </a:r>
          </a:p>
        </p:txBody>
      </p:sp>
      <p:sp>
        <p:nvSpPr>
          <p:cNvPr id="7" name="Content Placeholder 11">
            <a:extLst>
              <a:ext uri="{FF2B5EF4-FFF2-40B4-BE49-F238E27FC236}">
                <a16:creationId xmlns:a16="http://schemas.microsoft.com/office/drawing/2014/main" id="{5F245300-FD37-F085-DE71-ADD886F71A67}"/>
              </a:ext>
            </a:extLst>
          </p:cNvPr>
          <p:cNvSpPr txBox="1">
            <a:spLocks/>
          </p:cNvSpPr>
          <p:nvPr/>
        </p:nvSpPr>
        <p:spPr>
          <a:xfrm>
            <a:off x="7180679" y="2649315"/>
            <a:ext cx="2286000" cy="109728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25000"/>
              <a:buNone/>
            </a:pPr>
            <a:r>
              <a:rPr lang="en-US" sz="1400" b="1"/>
              <a:t>Maintain a network of regional and statewide partners</a:t>
            </a:r>
          </a:p>
        </p:txBody>
      </p:sp>
      <p:sp>
        <p:nvSpPr>
          <p:cNvPr id="8" name="Content Placeholder 11">
            <a:extLst>
              <a:ext uri="{FF2B5EF4-FFF2-40B4-BE49-F238E27FC236}">
                <a16:creationId xmlns:a16="http://schemas.microsoft.com/office/drawing/2014/main" id="{2E74D6FD-177A-1513-D9A9-EF0AD16E3EB5}"/>
              </a:ext>
            </a:extLst>
          </p:cNvPr>
          <p:cNvSpPr txBox="1">
            <a:spLocks/>
          </p:cNvSpPr>
          <p:nvPr/>
        </p:nvSpPr>
        <p:spPr>
          <a:xfrm>
            <a:off x="5418971" y="4929361"/>
            <a:ext cx="3383280" cy="1097280"/>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25000"/>
              <a:buNone/>
            </a:pPr>
            <a:r>
              <a:rPr lang="en-US" sz="1500" b="1"/>
              <a:t>Help a community decide which tools are best to address its particular needs and manage the various types of assistance offered by DCA </a:t>
            </a:r>
          </a:p>
        </p:txBody>
      </p:sp>
      <p:sp>
        <p:nvSpPr>
          <p:cNvPr id="9" name="Content Placeholder 11">
            <a:extLst>
              <a:ext uri="{FF2B5EF4-FFF2-40B4-BE49-F238E27FC236}">
                <a16:creationId xmlns:a16="http://schemas.microsoft.com/office/drawing/2014/main" id="{462F369C-7C24-CE9E-C07B-D4A4A9DE1781}"/>
              </a:ext>
            </a:extLst>
          </p:cNvPr>
          <p:cNvSpPr txBox="1">
            <a:spLocks/>
          </p:cNvSpPr>
          <p:nvPr/>
        </p:nvSpPr>
        <p:spPr>
          <a:xfrm>
            <a:off x="9383865" y="4917803"/>
            <a:ext cx="2372106" cy="109728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25000"/>
              <a:buNone/>
            </a:pPr>
            <a:r>
              <a:rPr lang="en-US" sz="1400" b="1"/>
              <a:t>Coordinate and facilitate many of the agency’s special initiatives</a:t>
            </a:r>
          </a:p>
        </p:txBody>
      </p:sp>
      <p:pic>
        <p:nvPicPr>
          <p:cNvPr id="16" name="Graphic 15" descr="Connections outline">
            <a:extLst>
              <a:ext uri="{FF2B5EF4-FFF2-40B4-BE49-F238E27FC236}">
                <a16:creationId xmlns:a16="http://schemas.microsoft.com/office/drawing/2014/main" id="{025F1AD4-3FB0-30FD-DB08-D645657D55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11101" y="3843775"/>
            <a:ext cx="914400" cy="914400"/>
          </a:xfrm>
          <a:prstGeom prst="rect">
            <a:avLst/>
          </a:prstGeom>
        </p:spPr>
      </p:pic>
      <p:pic>
        <p:nvPicPr>
          <p:cNvPr id="22" name="Graphic 21" descr="Tools outline">
            <a:extLst>
              <a:ext uri="{FF2B5EF4-FFF2-40B4-BE49-F238E27FC236}">
                <a16:creationId xmlns:a16="http://schemas.microsoft.com/office/drawing/2014/main" id="{07A74415-A93E-C3F6-287E-CE11573EF3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3595" y="3968489"/>
            <a:ext cx="731520" cy="731520"/>
          </a:xfrm>
          <a:prstGeom prst="rect">
            <a:avLst/>
          </a:prstGeom>
        </p:spPr>
      </p:pic>
      <p:pic>
        <p:nvPicPr>
          <p:cNvPr id="24" name="Graphic 23" descr="Gears outline">
            <a:extLst>
              <a:ext uri="{FF2B5EF4-FFF2-40B4-BE49-F238E27FC236}">
                <a16:creationId xmlns:a16="http://schemas.microsoft.com/office/drawing/2014/main" id="{4BE24241-2441-945E-7AF2-59CD0D5795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45786" y="1976401"/>
            <a:ext cx="914400" cy="914400"/>
          </a:xfrm>
          <a:prstGeom prst="rect">
            <a:avLst/>
          </a:prstGeom>
        </p:spPr>
      </p:pic>
      <p:pic>
        <p:nvPicPr>
          <p:cNvPr id="38" name="Graphic 37" descr="Customer review outline">
            <a:extLst>
              <a:ext uri="{FF2B5EF4-FFF2-40B4-BE49-F238E27FC236}">
                <a16:creationId xmlns:a16="http://schemas.microsoft.com/office/drawing/2014/main" id="{83AC0CC1-4E06-EFB7-4AA1-AAF27476FE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6018" y="3871508"/>
            <a:ext cx="960120" cy="960120"/>
          </a:xfrm>
          <a:prstGeom prst="rect">
            <a:avLst/>
          </a:prstGeom>
        </p:spPr>
      </p:pic>
      <p:pic>
        <p:nvPicPr>
          <p:cNvPr id="48" name="Graphic 47" descr="Puzzle pieces outline">
            <a:extLst>
              <a:ext uri="{FF2B5EF4-FFF2-40B4-BE49-F238E27FC236}">
                <a16:creationId xmlns:a16="http://schemas.microsoft.com/office/drawing/2014/main" id="{107E5F8B-0380-A1B6-87A1-A50E98173A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73209" y="3871498"/>
            <a:ext cx="914400" cy="914400"/>
          </a:xfrm>
          <a:prstGeom prst="rect">
            <a:avLst/>
          </a:prstGeom>
        </p:spPr>
      </p:pic>
      <p:pic>
        <p:nvPicPr>
          <p:cNvPr id="58" name="Picture 57" descr="A picture containing outdoor object, web&#10;&#10;AI-generated content may be incorrect.">
            <a:extLst>
              <a:ext uri="{FF2B5EF4-FFF2-40B4-BE49-F238E27FC236}">
                <a16:creationId xmlns:a16="http://schemas.microsoft.com/office/drawing/2014/main" id="{873CA71B-020C-A632-7F51-4483E7442783}"/>
              </a:ext>
            </a:extLst>
          </p:cNvPr>
          <p:cNvPicPr>
            <a:picLocks noChangeAspect="1"/>
          </p:cNvPicPr>
          <p:nvPr/>
        </p:nvPicPr>
        <p:blipFill>
          <a:blip r:embed="rId7">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1150476" y="3931205"/>
            <a:ext cx="914400" cy="878438"/>
          </a:xfrm>
          <a:prstGeom prst="rect">
            <a:avLst/>
          </a:prstGeom>
        </p:spPr>
      </p:pic>
      <p:pic>
        <p:nvPicPr>
          <p:cNvPr id="60" name="Graphic 59" descr="Lost outline">
            <a:extLst>
              <a:ext uri="{FF2B5EF4-FFF2-40B4-BE49-F238E27FC236}">
                <a16:creationId xmlns:a16="http://schemas.microsoft.com/office/drawing/2014/main" id="{9FFA2123-A2AC-90BC-0056-B11B024F10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22687" y="3809422"/>
            <a:ext cx="914400" cy="914400"/>
          </a:xfrm>
          <a:prstGeom prst="rect">
            <a:avLst/>
          </a:prstGeom>
        </p:spPr>
      </p:pic>
      <p:pic>
        <p:nvPicPr>
          <p:cNvPr id="11" name="Graphic 10" descr="Back outline">
            <a:extLst>
              <a:ext uri="{FF2B5EF4-FFF2-40B4-BE49-F238E27FC236}">
                <a16:creationId xmlns:a16="http://schemas.microsoft.com/office/drawing/2014/main" id="{C8FADF91-CEC8-0E82-A36B-11B7CE737AB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8156838">
            <a:off x="1848489" y="3728055"/>
            <a:ext cx="432774" cy="432774"/>
          </a:xfrm>
          <a:prstGeom prst="rect">
            <a:avLst/>
          </a:prstGeom>
        </p:spPr>
      </p:pic>
      <p:pic>
        <p:nvPicPr>
          <p:cNvPr id="17" name="Graphic 16" descr="Back outline">
            <a:extLst>
              <a:ext uri="{FF2B5EF4-FFF2-40B4-BE49-F238E27FC236}">
                <a16:creationId xmlns:a16="http://schemas.microsoft.com/office/drawing/2014/main" id="{BAC27060-CD8B-39F4-94FF-AF4872BFB00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3443162" flipH="1">
            <a:off x="4834096" y="3700476"/>
            <a:ext cx="299551" cy="299551"/>
          </a:xfrm>
          <a:prstGeom prst="rect">
            <a:avLst/>
          </a:prstGeom>
        </p:spPr>
      </p:pic>
      <p:pic>
        <p:nvPicPr>
          <p:cNvPr id="20" name="Graphic 19" descr="Back outline">
            <a:extLst>
              <a:ext uri="{FF2B5EF4-FFF2-40B4-BE49-F238E27FC236}">
                <a16:creationId xmlns:a16="http://schemas.microsoft.com/office/drawing/2014/main" id="{002C17E0-6E77-71B4-A035-BE76A86932E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8156838" flipH="1" flipV="1">
            <a:off x="3022871" y="4768028"/>
            <a:ext cx="299551" cy="299551"/>
          </a:xfrm>
          <a:prstGeom prst="rect">
            <a:avLst/>
          </a:prstGeom>
        </p:spPr>
      </p:pic>
      <p:pic>
        <p:nvPicPr>
          <p:cNvPr id="21" name="Graphic 20" descr="Back outline">
            <a:extLst>
              <a:ext uri="{FF2B5EF4-FFF2-40B4-BE49-F238E27FC236}">
                <a16:creationId xmlns:a16="http://schemas.microsoft.com/office/drawing/2014/main" id="{0FB88F26-9DB0-22FC-11B1-E48004E2EBE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3443162" flipV="1">
            <a:off x="6879163" y="4703999"/>
            <a:ext cx="299551" cy="299551"/>
          </a:xfrm>
          <a:prstGeom prst="rect">
            <a:avLst/>
          </a:prstGeom>
        </p:spPr>
      </p:pic>
      <p:pic>
        <p:nvPicPr>
          <p:cNvPr id="23" name="Graphic 22" descr="Back outline">
            <a:extLst>
              <a:ext uri="{FF2B5EF4-FFF2-40B4-BE49-F238E27FC236}">
                <a16:creationId xmlns:a16="http://schemas.microsoft.com/office/drawing/2014/main" id="{F7BAA553-3EDC-31FB-3357-E7177AA3F03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3443162" flipH="1">
            <a:off x="8213025" y="3645410"/>
            <a:ext cx="299551" cy="299551"/>
          </a:xfrm>
          <a:prstGeom prst="rect">
            <a:avLst/>
          </a:prstGeom>
        </p:spPr>
      </p:pic>
      <p:cxnSp>
        <p:nvCxnSpPr>
          <p:cNvPr id="26" name="Straight Connector 25">
            <a:extLst>
              <a:ext uri="{FF2B5EF4-FFF2-40B4-BE49-F238E27FC236}">
                <a16:creationId xmlns:a16="http://schemas.microsoft.com/office/drawing/2014/main" id="{4F125DD5-FA94-6891-9F49-0524BE56046D}"/>
              </a:ext>
            </a:extLst>
          </p:cNvPr>
          <p:cNvCxnSpPr/>
          <p:nvPr/>
        </p:nvCxnSpPr>
        <p:spPr>
          <a:xfrm>
            <a:off x="2276669" y="4413380"/>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8D7C5AE-DDFF-BE61-17CC-9DFCE7113677}"/>
              </a:ext>
            </a:extLst>
          </p:cNvPr>
          <p:cNvCxnSpPr/>
          <p:nvPr/>
        </p:nvCxnSpPr>
        <p:spPr>
          <a:xfrm>
            <a:off x="3966138" y="4413380"/>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5519D2-3021-8F85-13ED-37FEED67E8E7}"/>
              </a:ext>
            </a:extLst>
          </p:cNvPr>
          <p:cNvCxnSpPr/>
          <p:nvPr/>
        </p:nvCxnSpPr>
        <p:spPr>
          <a:xfrm>
            <a:off x="5687609" y="4407160"/>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5CF8883-5C16-7405-457E-CA6D11AEE5EF}"/>
              </a:ext>
            </a:extLst>
          </p:cNvPr>
          <p:cNvCxnSpPr/>
          <p:nvPr/>
        </p:nvCxnSpPr>
        <p:spPr>
          <a:xfrm>
            <a:off x="7380429" y="4357398"/>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3D74E16-549A-235C-6DBA-DF0D91FC151A}"/>
              </a:ext>
            </a:extLst>
          </p:cNvPr>
          <p:cNvCxnSpPr/>
          <p:nvPr/>
        </p:nvCxnSpPr>
        <p:spPr>
          <a:xfrm>
            <a:off x="9324392" y="4372948"/>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22D2B12-C25C-70F9-3F12-C5052C6CA8D6}"/>
              </a:ext>
            </a:extLst>
          </p:cNvPr>
          <p:cNvCxnSpPr/>
          <p:nvPr/>
        </p:nvCxnSpPr>
        <p:spPr>
          <a:xfrm>
            <a:off x="272888" y="4472474"/>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06B942F-8784-7D08-F563-12C19317B5B3}"/>
              </a:ext>
            </a:extLst>
          </p:cNvPr>
          <p:cNvCxnSpPr/>
          <p:nvPr/>
        </p:nvCxnSpPr>
        <p:spPr>
          <a:xfrm>
            <a:off x="11203009" y="4372948"/>
            <a:ext cx="68419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4" name="Graphic 33" descr="Back outline">
            <a:extLst>
              <a:ext uri="{FF2B5EF4-FFF2-40B4-BE49-F238E27FC236}">
                <a16:creationId xmlns:a16="http://schemas.microsoft.com/office/drawing/2014/main" id="{CDF437D0-8AF2-ED26-6C93-8E655539846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8156838" flipH="1" flipV="1">
            <a:off x="10208356" y="4703999"/>
            <a:ext cx="299551" cy="299551"/>
          </a:xfrm>
          <a:prstGeom prst="rect">
            <a:avLst/>
          </a:prstGeom>
        </p:spPr>
      </p:pic>
    </p:spTree>
    <p:extLst>
      <p:ext uri="{BB962C8B-B14F-4D97-AF65-F5344CB8AC3E}">
        <p14:creationId xmlns:p14="http://schemas.microsoft.com/office/powerpoint/2010/main" val="2099699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D50C5-22FE-47E3-41B3-52990EA45C2C}"/>
            </a:ext>
          </a:extLst>
        </p:cNvPr>
        <p:cNvGrpSpPr/>
        <p:nvPr/>
      </p:nvGrpSpPr>
      <p:grpSpPr>
        <a:xfrm>
          <a:off x="0" y="0"/>
          <a:ext cx="0" cy="0"/>
          <a:chOff x="0" y="0"/>
          <a:chExt cx="0" cy="0"/>
        </a:xfrm>
      </p:grpSpPr>
      <p:pic>
        <p:nvPicPr>
          <p:cNvPr id="47" name="Picture Placeholder 46" descr="A picture containing outdoor, sky, mountain, nature&#10;&#10;AI-generated content may be incorrect.">
            <a:extLst>
              <a:ext uri="{FF2B5EF4-FFF2-40B4-BE49-F238E27FC236}">
                <a16:creationId xmlns:a16="http://schemas.microsoft.com/office/drawing/2014/main" id="{596A5A74-4D71-2C4B-9FA2-D0317B7ACB3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4531" b="34531"/>
          <a:stretch>
            <a:fillRect/>
          </a:stretch>
        </p:blipFill>
        <p:spPr/>
      </p:pic>
      <p:sp>
        <p:nvSpPr>
          <p:cNvPr id="3" name="Footer Placeholder 2">
            <a:extLst>
              <a:ext uri="{FF2B5EF4-FFF2-40B4-BE49-F238E27FC236}">
                <a16:creationId xmlns:a16="http://schemas.microsoft.com/office/drawing/2014/main" id="{C9EC0FBE-303A-99D7-F23A-9A1071030DA5}"/>
              </a:ext>
            </a:extLst>
          </p:cNvPr>
          <p:cNvSpPr>
            <a:spLocks noGrp="1"/>
          </p:cNvSpPr>
          <p:nvPr>
            <p:ph type="ftr" sz="quarter" idx="20"/>
          </p:nvPr>
        </p:nvSpPr>
        <p:spPr/>
        <p:txBody>
          <a:bodyPr/>
          <a:lstStyle/>
          <a:p>
            <a:r>
              <a:rPr lang="en-US"/>
              <a:t>Georgia Department of Community Affairs</a:t>
            </a:r>
          </a:p>
        </p:txBody>
      </p:sp>
      <p:sp>
        <p:nvSpPr>
          <p:cNvPr id="7" name="Slide Number Placeholder 6">
            <a:extLst>
              <a:ext uri="{FF2B5EF4-FFF2-40B4-BE49-F238E27FC236}">
                <a16:creationId xmlns:a16="http://schemas.microsoft.com/office/drawing/2014/main" id="{E6061483-263A-6955-8446-7A4B82BC612E}"/>
              </a:ext>
            </a:extLst>
          </p:cNvPr>
          <p:cNvSpPr>
            <a:spLocks noGrp="1"/>
          </p:cNvSpPr>
          <p:nvPr>
            <p:ph type="sldNum" sz="quarter" idx="21"/>
          </p:nvPr>
        </p:nvSpPr>
        <p:spPr/>
        <p:txBody>
          <a:bodyPr/>
          <a:lstStyle/>
          <a:p>
            <a:fld id="{93CAF254-72B9-406C-9E86-C9D983240C82}" type="slidenum">
              <a:rPr lang="en-US" smtClean="0"/>
              <a:t>6</a:t>
            </a:fld>
            <a:endParaRPr lang="en-US"/>
          </a:p>
        </p:txBody>
      </p:sp>
      <p:sp>
        <p:nvSpPr>
          <p:cNvPr id="5" name="Title 4">
            <a:extLst>
              <a:ext uri="{FF2B5EF4-FFF2-40B4-BE49-F238E27FC236}">
                <a16:creationId xmlns:a16="http://schemas.microsoft.com/office/drawing/2014/main" id="{16F6441D-2273-FCF4-967D-6EA79FA0CF11}"/>
              </a:ext>
            </a:extLst>
          </p:cNvPr>
          <p:cNvSpPr>
            <a:spLocks noGrp="1"/>
          </p:cNvSpPr>
          <p:nvPr>
            <p:ph type="title"/>
          </p:nvPr>
        </p:nvSpPr>
        <p:spPr/>
        <p:txBody>
          <a:bodyPr>
            <a:normAutofit/>
          </a:bodyPr>
          <a:lstStyle/>
          <a:p>
            <a:r>
              <a:rPr lang="en-US" sz="3600"/>
              <a:t>Our Programs</a:t>
            </a:r>
          </a:p>
        </p:txBody>
      </p:sp>
      <p:sp>
        <p:nvSpPr>
          <p:cNvPr id="13" name="TextBox 12">
            <a:extLst>
              <a:ext uri="{FF2B5EF4-FFF2-40B4-BE49-F238E27FC236}">
                <a16:creationId xmlns:a16="http://schemas.microsoft.com/office/drawing/2014/main" id="{D3E2FE86-CABE-B49E-6396-3BF7BCEC8262}"/>
              </a:ext>
            </a:extLst>
          </p:cNvPr>
          <p:cNvSpPr txBox="1"/>
          <p:nvPr/>
        </p:nvSpPr>
        <p:spPr>
          <a:xfrm>
            <a:off x="651528" y="4894026"/>
            <a:ext cx="2011681" cy="584775"/>
          </a:xfrm>
          <a:prstGeom prst="rect">
            <a:avLst/>
          </a:prstGeom>
          <a:noFill/>
        </p:spPr>
        <p:txBody>
          <a:bodyPr wrap="square">
            <a:spAutoFit/>
          </a:bodyPr>
          <a:lstStyle/>
          <a:p>
            <a:pPr marR="0" algn="ctr" rtl="0"/>
            <a:r>
              <a:rPr lang="en-US" sz="1600" b="1" i="0" u="none" strike="noStrike">
                <a:solidFill>
                  <a:schemeClr val="bg1"/>
                </a:solidFill>
                <a:latin typeface="Arial Black" panose="020B0A04020102020204" pitchFamily="34" charset="0"/>
              </a:rPr>
              <a:t>Community Assistance</a:t>
            </a:r>
          </a:p>
        </p:txBody>
      </p:sp>
      <p:sp>
        <p:nvSpPr>
          <p:cNvPr id="15" name="TextBox 14">
            <a:extLst>
              <a:ext uri="{FF2B5EF4-FFF2-40B4-BE49-F238E27FC236}">
                <a16:creationId xmlns:a16="http://schemas.microsoft.com/office/drawing/2014/main" id="{A3E707F6-C093-5E36-4433-129D1A772E05}"/>
              </a:ext>
            </a:extLst>
          </p:cNvPr>
          <p:cNvSpPr txBox="1"/>
          <p:nvPr/>
        </p:nvSpPr>
        <p:spPr>
          <a:xfrm>
            <a:off x="2875414" y="4887570"/>
            <a:ext cx="2011681" cy="584775"/>
          </a:xfrm>
          <a:prstGeom prst="rect">
            <a:avLst/>
          </a:prstGeom>
          <a:noFill/>
        </p:spPr>
        <p:txBody>
          <a:bodyPr wrap="square">
            <a:spAutoFit/>
          </a:bodyPr>
          <a:lstStyle/>
          <a:p>
            <a:pPr algn="ctr"/>
            <a:r>
              <a:rPr lang="en-US" sz="1600" b="1">
                <a:solidFill>
                  <a:schemeClr val="bg1"/>
                </a:solidFill>
                <a:latin typeface="Arial Black" panose="020B0A04020102020204" pitchFamily="34" charset="0"/>
              </a:rPr>
              <a:t>Financing</a:t>
            </a:r>
          </a:p>
          <a:p>
            <a:pPr algn="ctr"/>
            <a:r>
              <a:rPr lang="en-US" sz="1600" b="1">
                <a:solidFill>
                  <a:schemeClr val="bg1"/>
                </a:solidFill>
                <a:latin typeface="Arial Black" panose="020B0A04020102020204" pitchFamily="34" charset="0"/>
              </a:rPr>
              <a:t>Tools</a:t>
            </a:r>
          </a:p>
        </p:txBody>
      </p:sp>
      <p:sp>
        <p:nvSpPr>
          <p:cNvPr id="16" name="TextBox 15">
            <a:extLst>
              <a:ext uri="{FF2B5EF4-FFF2-40B4-BE49-F238E27FC236}">
                <a16:creationId xmlns:a16="http://schemas.microsoft.com/office/drawing/2014/main" id="{C3A680C7-7638-01DC-7D18-12F10A1DF34E}"/>
              </a:ext>
            </a:extLst>
          </p:cNvPr>
          <p:cNvSpPr txBox="1"/>
          <p:nvPr/>
        </p:nvSpPr>
        <p:spPr>
          <a:xfrm>
            <a:off x="5099300" y="4894027"/>
            <a:ext cx="2011679" cy="584775"/>
          </a:xfrm>
          <a:prstGeom prst="rect">
            <a:avLst/>
          </a:prstGeom>
          <a:noFill/>
        </p:spPr>
        <p:txBody>
          <a:bodyPr wrap="square">
            <a:spAutoFit/>
          </a:bodyPr>
          <a:lstStyle/>
          <a:p>
            <a:pPr algn="ctr"/>
            <a:r>
              <a:rPr lang="en-US" sz="1600" b="1">
                <a:solidFill>
                  <a:schemeClr val="bg1"/>
                </a:solidFill>
                <a:latin typeface="Arial Black" panose="020B0A04020102020204" pitchFamily="34" charset="0"/>
              </a:rPr>
              <a:t>Affordable</a:t>
            </a:r>
          </a:p>
          <a:p>
            <a:pPr algn="ctr"/>
            <a:r>
              <a:rPr lang="en-US" sz="1600" b="1">
                <a:solidFill>
                  <a:schemeClr val="bg1"/>
                </a:solidFill>
                <a:latin typeface="Arial Black" panose="020B0A04020102020204" pitchFamily="34" charset="0"/>
              </a:rPr>
              <a:t>Housing</a:t>
            </a:r>
          </a:p>
        </p:txBody>
      </p:sp>
      <p:sp>
        <p:nvSpPr>
          <p:cNvPr id="17" name="TextBox 16">
            <a:extLst>
              <a:ext uri="{FF2B5EF4-FFF2-40B4-BE49-F238E27FC236}">
                <a16:creationId xmlns:a16="http://schemas.microsoft.com/office/drawing/2014/main" id="{F63B68A2-D607-7346-7BD0-11C0008B9446}"/>
              </a:ext>
            </a:extLst>
          </p:cNvPr>
          <p:cNvSpPr txBox="1"/>
          <p:nvPr/>
        </p:nvSpPr>
        <p:spPr>
          <a:xfrm>
            <a:off x="7323184" y="4890799"/>
            <a:ext cx="2002540" cy="584775"/>
          </a:xfrm>
          <a:prstGeom prst="rect">
            <a:avLst/>
          </a:prstGeom>
          <a:noFill/>
        </p:spPr>
        <p:txBody>
          <a:bodyPr wrap="square">
            <a:spAutoFit/>
          </a:bodyPr>
          <a:lstStyle/>
          <a:p>
            <a:pPr algn="ctr"/>
            <a:r>
              <a:rPr lang="en-US" sz="1600" b="1">
                <a:solidFill>
                  <a:schemeClr val="bg1"/>
                </a:solidFill>
                <a:latin typeface="Arial Black" panose="020B0A04020102020204" pitchFamily="34" charset="0"/>
              </a:rPr>
              <a:t>Housing Choice Voucher</a:t>
            </a:r>
          </a:p>
        </p:txBody>
      </p:sp>
      <p:sp>
        <p:nvSpPr>
          <p:cNvPr id="18" name="TextBox 17">
            <a:extLst>
              <a:ext uri="{FF2B5EF4-FFF2-40B4-BE49-F238E27FC236}">
                <a16:creationId xmlns:a16="http://schemas.microsoft.com/office/drawing/2014/main" id="{A8DF7B93-D8F1-81AD-C076-C1997C4DDE6F}"/>
              </a:ext>
            </a:extLst>
          </p:cNvPr>
          <p:cNvSpPr txBox="1"/>
          <p:nvPr/>
        </p:nvSpPr>
        <p:spPr>
          <a:xfrm>
            <a:off x="9537931" y="5017136"/>
            <a:ext cx="2002540" cy="338554"/>
          </a:xfrm>
          <a:prstGeom prst="rect">
            <a:avLst/>
          </a:prstGeom>
          <a:noFill/>
        </p:spPr>
        <p:txBody>
          <a:bodyPr wrap="square" anchor="ctr">
            <a:spAutoFit/>
          </a:bodyPr>
          <a:lstStyle/>
          <a:p>
            <a:pPr algn="ctr"/>
            <a:r>
              <a:rPr lang="en-US" sz="1600" b="1">
                <a:solidFill>
                  <a:schemeClr val="bg1"/>
                </a:solidFill>
                <a:latin typeface="Arial Black" panose="020B0A04020102020204" pitchFamily="34" charset="0"/>
              </a:rPr>
              <a:t>Partnerships</a:t>
            </a:r>
          </a:p>
        </p:txBody>
      </p:sp>
      <p:sp>
        <p:nvSpPr>
          <p:cNvPr id="19" name="Rectangle 18">
            <a:extLst>
              <a:ext uri="{FF2B5EF4-FFF2-40B4-BE49-F238E27FC236}">
                <a16:creationId xmlns:a16="http://schemas.microsoft.com/office/drawing/2014/main" id="{DF4C9286-FCDE-B436-D8BA-A8640959FF17}"/>
              </a:ext>
            </a:extLst>
          </p:cNvPr>
          <p:cNvSpPr/>
          <p:nvPr/>
        </p:nvSpPr>
        <p:spPr>
          <a:xfrm>
            <a:off x="651528" y="5636806"/>
            <a:ext cx="201168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C990D65-BE9A-638F-80D8-E02AD78638B5}"/>
              </a:ext>
            </a:extLst>
          </p:cNvPr>
          <p:cNvSpPr/>
          <p:nvPr/>
        </p:nvSpPr>
        <p:spPr>
          <a:xfrm>
            <a:off x="2870844" y="5630813"/>
            <a:ext cx="2011680" cy="12007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881050B-3009-B490-A551-BF2ED6282D4C}"/>
              </a:ext>
            </a:extLst>
          </p:cNvPr>
          <p:cNvSpPr/>
          <p:nvPr/>
        </p:nvSpPr>
        <p:spPr>
          <a:xfrm>
            <a:off x="5090160" y="5624819"/>
            <a:ext cx="2011680" cy="12007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9E8A7D-A39C-215C-B8D8-2BFC057E490C}"/>
              </a:ext>
            </a:extLst>
          </p:cNvPr>
          <p:cNvSpPr/>
          <p:nvPr/>
        </p:nvSpPr>
        <p:spPr>
          <a:xfrm>
            <a:off x="7309476" y="5618825"/>
            <a:ext cx="2011680" cy="12007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AF0273E-C7FB-5F87-E849-6123FC7C80E9}"/>
              </a:ext>
            </a:extLst>
          </p:cNvPr>
          <p:cNvSpPr/>
          <p:nvPr/>
        </p:nvSpPr>
        <p:spPr>
          <a:xfrm>
            <a:off x="9528792" y="5612831"/>
            <a:ext cx="2011680" cy="120073"/>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B3789C4-CC57-A142-76D9-6055B92928EF}"/>
              </a:ext>
            </a:extLst>
          </p:cNvPr>
          <p:cNvSpPr txBox="1"/>
          <p:nvPr/>
        </p:nvSpPr>
        <p:spPr>
          <a:xfrm>
            <a:off x="651528" y="3820750"/>
            <a:ext cx="7685222" cy="769441"/>
          </a:xfrm>
          <a:prstGeom prst="rect">
            <a:avLst/>
          </a:prstGeom>
          <a:noFill/>
        </p:spPr>
        <p:txBody>
          <a:bodyPr wrap="square">
            <a:spAutoFit/>
          </a:bodyPr>
          <a:lstStyle/>
          <a:p>
            <a:pPr marR="0" algn="l" rtl="0"/>
            <a:r>
              <a:rPr lang="en-US" sz="2200">
                <a:solidFill>
                  <a:schemeClr val="bg1"/>
                </a:solidFill>
                <a:latin typeface="+mj-lt"/>
              </a:rPr>
              <a:t>DCA achieves its mission and fulfills its vision by administering over 70 programs in the following categories:</a:t>
            </a:r>
          </a:p>
        </p:txBody>
      </p:sp>
      <p:pic>
        <p:nvPicPr>
          <p:cNvPr id="49" name="Picture 48" descr="A picture containing text, stationary&#10;&#10;AI-generated content may be incorrect.">
            <a:extLst>
              <a:ext uri="{FF2B5EF4-FFF2-40B4-BE49-F238E27FC236}">
                <a16:creationId xmlns:a16="http://schemas.microsoft.com/office/drawing/2014/main" id="{DB397CA2-6F22-057D-10E1-1E5EA84FF8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4375">
            <a:off x="7906854" y="-114079"/>
            <a:ext cx="3980834" cy="3980834"/>
          </a:xfrm>
          <a:prstGeom prst="rect">
            <a:avLst/>
          </a:prstGeom>
        </p:spPr>
      </p:pic>
      <p:sp>
        <p:nvSpPr>
          <p:cNvPr id="38" name="TextBox 37">
            <a:extLst>
              <a:ext uri="{FF2B5EF4-FFF2-40B4-BE49-F238E27FC236}">
                <a16:creationId xmlns:a16="http://schemas.microsoft.com/office/drawing/2014/main" id="{944011B0-BF60-CD14-082F-B5A5C3A72B6F}"/>
              </a:ext>
            </a:extLst>
          </p:cNvPr>
          <p:cNvSpPr txBox="1"/>
          <p:nvPr/>
        </p:nvSpPr>
        <p:spPr>
          <a:xfrm rot="154807">
            <a:off x="8288351" y="1192077"/>
            <a:ext cx="3200400" cy="2369880"/>
          </a:xfrm>
          <a:prstGeom prst="rect">
            <a:avLst/>
          </a:prstGeom>
          <a:noFill/>
        </p:spPr>
        <p:txBody>
          <a:bodyPr wrap="square">
            <a:spAutoFit/>
          </a:bodyPr>
          <a:lstStyle/>
          <a:p>
            <a:r>
              <a:rPr lang="en-US" b="1">
                <a:solidFill>
                  <a:schemeClr val="accent6"/>
                </a:solidFill>
              </a:rPr>
              <a:t>Mission</a:t>
            </a:r>
          </a:p>
          <a:p>
            <a:r>
              <a:rPr lang="en-US" sz="1600">
                <a:solidFill>
                  <a:schemeClr val="accent6"/>
                </a:solidFill>
              </a:rPr>
              <a:t>To help build strong, vibrant communities.</a:t>
            </a:r>
          </a:p>
          <a:p>
            <a:endParaRPr lang="en-US" sz="1600">
              <a:solidFill>
                <a:schemeClr val="accent6"/>
              </a:solidFill>
            </a:endParaRPr>
          </a:p>
          <a:p>
            <a:pPr marR="0" algn="l" rtl="0"/>
            <a:r>
              <a:rPr lang="en-US" b="1" i="0" u="none" strike="noStrike">
                <a:solidFill>
                  <a:schemeClr val="accent6"/>
                </a:solidFill>
                <a:latin typeface="+mj-lt"/>
              </a:rPr>
              <a:t>Vision</a:t>
            </a:r>
          </a:p>
          <a:p>
            <a:pPr marR="0" algn="l" rtl="0"/>
            <a:r>
              <a:rPr lang="en-US" sz="1600" b="0" i="0" u="none" strike="noStrike">
                <a:solidFill>
                  <a:schemeClr val="accent6"/>
                </a:solidFill>
                <a:latin typeface="+mj-lt"/>
              </a:rPr>
              <a:t>For Georgians of today and tomorrow to have the opportunity to live and work in thriving communities.</a:t>
            </a:r>
          </a:p>
        </p:txBody>
      </p:sp>
    </p:spTree>
    <p:extLst>
      <p:ext uri="{BB962C8B-B14F-4D97-AF65-F5344CB8AC3E}">
        <p14:creationId xmlns:p14="http://schemas.microsoft.com/office/powerpoint/2010/main" val="390610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4B1709-3AD4-849C-8113-936A27571680}"/>
              </a:ext>
            </a:extLst>
          </p:cNvPr>
          <p:cNvSpPr>
            <a:spLocks noGrp="1"/>
          </p:cNvSpPr>
          <p:nvPr>
            <p:ph type="ftr" sz="quarter" idx="16"/>
          </p:nvPr>
        </p:nvSpPr>
        <p:spPr>
          <a:xfrm>
            <a:off x="6759575" y="6002971"/>
            <a:ext cx="4114800" cy="365125"/>
          </a:xfrm>
        </p:spPr>
        <p:txBody>
          <a:bodyPr/>
          <a:lstStyle/>
          <a:p>
            <a:r>
              <a:rPr lang="en-US"/>
              <a:t>Georgia Department of Community Affairs</a:t>
            </a:r>
          </a:p>
        </p:txBody>
      </p:sp>
      <p:sp>
        <p:nvSpPr>
          <p:cNvPr id="4" name="Slide Number Placeholder 3">
            <a:extLst>
              <a:ext uri="{FF2B5EF4-FFF2-40B4-BE49-F238E27FC236}">
                <a16:creationId xmlns:a16="http://schemas.microsoft.com/office/drawing/2014/main" id="{A45C348C-BFA0-3CEC-D870-3BBAC8D33F5A}"/>
              </a:ext>
            </a:extLst>
          </p:cNvPr>
          <p:cNvSpPr>
            <a:spLocks noGrp="1"/>
          </p:cNvSpPr>
          <p:nvPr>
            <p:ph type="sldNum" sz="quarter" idx="17"/>
          </p:nvPr>
        </p:nvSpPr>
        <p:spPr/>
        <p:txBody>
          <a:bodyPr/>
          <a:lstStyle/>
          <a:p>
            <a:fld id="{93CAF254-72B9-406C-9E86-C9D983240C82}" type="slidenum">
              <a:rPr lang="en-US" smtClean="0"/>
              <a:pPr/>
              <a:t>7</a:t>
            </a:fld>
            <a:endParaRPr lang="en-US"/>
          </a:p>
        </p:txBody>
      </p:sp>
      <p:sp>
        <p:nvSpPr>
          <p:cNvPr id="5" name="Title 4">
            <a:extLst>
              <a:ext uri="{FF2B5EF4-FFF2-40B4-BE49-F238E27FC236}">
                <a16:creationId xmlns:a16="http://schemas.microsoft.com/office/drawing/2014/main" id="{D3835DAD-B047-9B9A-8C90-ED4F34A3770A}"/>
              </a:ext>
            </a:extLst>
          </p:cNvPr>
          <p:cNvSpPr>
            <a:spLocks noGrp="1"/>
          </p:cNvSpPr>
          <p:nvPr>
            <p:ph type="title"/>
          </p:nvPr>
        </p:nvSpPr>
        <p:spPr/>
        <p:txBody>
          <a:bodyPr/>
          <a:lstStyle/>
          <a:p>
            <a:br>
              <a:rPr lang="en-US" sz="2600">
                <a:cs typeface="Arial"/>
              </a:rPr>
            </a:br>
            <a:br>
              <a:rPr lang="en-US" sz="2600">
                <a:cs typeface="Arial"/>
              </a:rPr>
            </a:br>
            <a:r>
              <a:rPr lang="en-US" sz="2600">
                <a:cs typeface="Arial"/>
              </a:rPr>
              <a:t>Learn more about DCA in the FY2025 Guide to Services.</a:t>
            </a:r>
            <a:br>
              <a:rPr lang="en-US" sz="1600"/>
            </a:br>
            <a:br>
              <a:rPr lang="en-US" sz="2600">
                <a:cs typeface="Arial"/>
              </a:rPr>
            </a:br>
            <a:br>
              <a:rPr lang="en-US" sz="2600">
                <a:cs typeface="Arial"/>
              </a:rPr>
            </a:br>
            <a:endParaRPr lang="en-US" sz="2600" b="0">
              <a:solidFill>
                <a:srgbClr val="B6DFEF"/>
              </a:solidFill>
              <a:cs typeface="Arial"/>
            </a:endParaRPr>
          </a:p>
        </p:txBody>
      </p:sp>
      <p:pic>
        <p:nvPicPr>
          <p:cNvPr id="1028" name="Picture 4">
            <a:extLst>
              <a:ext uri="{FF2B5EF4-FFF2-40B4-BE49-F238E27FC236}">
                <a16:creationId xmlns:a16="http://schemas.microsoft.com/office/drawing/2014/main" id="{D200E0E6-9AA6-415C-97FF-9E8FA6D05B92}"/>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6092" b="609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Qr code&#10;&#10;Description automatically generated">
            <a:extLst>
              <a:ext uri="{FF2B5EF4-FFF2-40B4-BE49-F238E27FC236}">
                <a16:creationId xmlns:a16="http://schemas.microsoft.com/office/drawing/2014/main" id="{19090237-A183-409B-98F8-B549FC807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8550" y="2375635"/>
            <a:ext cx="2857500" cy="2857500"/>
          </a:xfrm>
          <a:prstGeom prst="rect">
            <a:avLst/>
          </a:prstGeom>
        </p:spPr>
      </p:pic>
    </p:spTree>
    <p:extLst>
      <p:ext uri="{BB962C8B-B14F-4D97-AF65-F5344CB8AC3E}">
        <p14:creationId xmlns:p14="http://schemas.microsoft.com/office/powerpoint/2010/main" val="3749378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BEF335-9BAE-9F99-A451-92E5255B3EA7}"/>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1E3532D8-6D65-D226-179A-B1E408C39DD9}"/>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73E0802-9A06-2D7E-72E0-08EA021FCBD8}"/>
              </a:ext>
            </a:extLst>
          </p:cNvPr>
          <p:cNvSpPr/>
          <p:nvPr/>
        </p:nvSpPr>
        <p:spPr>
          <a:xfrm>
            <a:off x="10584738" y="151962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BC2BCDA4-4751-5133-2703-57FBDF0ED181}"/>
              </a:ext>
            </a:extLst>
          </p:cNvPr>
          <p:cNvSpPr>
            <a:spLocks noGrp="1"/>
          </p:cNvSpPr>
          <p:nvPr>
            <p:ph type="sldNum" sz="quarter" idx="12"/>
          </p:nvPr>
        </p:nvSpPr>
        <p:spPr/>
        <p:txBody>
          <a:bodyPr/>
          <a:lstStyle/>
          <a:p>
            <a:fld id="{93CAF254-72B9-406C-9E86-C9D983240C82}" type="slidenum">
              <a:rPr lang="en-US" smtClean="0"/>
              <a:t>8</a:t>
            </a:fld>
            <a:endParaRPr lang="en-US"/>
          </a:p>
        </p:txBody>
      </p:sp>
      <p:sp>
        <p:nvSpPr>
          <p:cNvPr id="7" name="Title 6">
            <a:extLst>
              <a:ext uri="{FF2B5EF4-FFF2-40B4-BE49-F238E27FC236}">
                <a16:creationId xmlns:a16="http://schemas.microsoft.com/office/drawing/2014/main" id="{1E7AC7D2-2F59-FC8F-0701-026AB4B2DA6B}"/>
              </a:ext>
            </a:extLst>
          </p:cNvPr>
          <p:cNvSpPr>
            <a:spLocks noGrp="1"/>
          </p:cNvSpPr>
          <p:nvPr>
            <p:ph type="title"/>
          </p:nvPr>
        </p:nvSpPr>
        <p:spPr/>
        <p:txBody>
          <a:bodyPr>
            <a:normAutofit/>
          </a:bodyPr>
          <a:lstStyle/>
          <a:p>
            <a:r>
              <a:rPr lang="en-US" sz="3600">
                <a:solidFill>
                  <a:schemeClr val="accent6"/>
                </a:solidFill>
              </a:rPr>
              <a:t>Coordinated Planning</a:t>
            </a:r>
          </a:p>
        </p:txBody>
      </p:sp>
      <p:sp>
        <p:nvSpPr>
          <p:cNvPr id="6" name="Footer Placeholder 5">
            <a:extLst>
              <a:ext uri="{FF2B5EF4-FFF2-40B4-BE49-F238E27FC236}">
                <a16:creationId xmlns:a16="http://schemas.microsoft.com/office/drawing/2014/main" id="{4359F1EA-BC6E-FDAE-82A3-AC102C7B34B2}"/>
              </a:ext>
            </a:extLst>
          </p:cNvPr>
          <p:cNvSpPr>
            <a:spLocks noGrp="1"/>
          </p:cNvSpPr>
          <p:nvPr>
            <p:ph type="ftr" sz="quarter" idx="13"/>
          </p:nvPr>
        </p:nvSpPr>
        <p:spPr/>
        <p:txBody>
          <a:bodyPr/>
          <a:lstStyle/>
          <a:p>
            <a:r>
              <a:rPr lang="en-US"/>
              <a:t>Georgia Department of Community Affairs</a:t>
            </a:r>
          </a:p>
        </p:txBody>
      </p:sp>
      <p:sp>
        <p:nvSpPr>
          <p:cNvPr id="5" name="Content Placeholder 4">
            <a:extLst>
              <a:ext uri="{FF2B5EF4-FFF2-40B4-BE49-F238E27FC236}">
                <a16:creationId xmlns:a16="http://schemas.microsoft.com/office/drawing/2014/main" id="{AED69817-D6F2-D238-DDA3-892DE8DB8F4E}"/>
              </a:ext>
            </a:extLst>
          </p:cNvPr>
          <p:cNvSpPr>
            <a:spLocks noGrp="1"/>
          </p:cNvSpPr>
          <p:nvPr>
            <p:ph sz="half" idx="2"/>
          </p:nvPr>
        </p:nvSpPr>
        <p:spPr>
          <a:xfrm>
            <a:off x="6370322" y="1626435"/>
            <a:ext cx="4114800" cy="4114800"/>
          </a:xfrm>
        </p:spPr>
        <p:txBody>
          <a:bodyPr anchor="t">
            <a:noAutofit/>
          </a:bodyPr>
          <a:lstStyle/>
          <a:p>
            <a:pPr marL="0" indent="0">
              <a:buNone/>
            </a:pPr>
            <a:r>
              <a:rPr lang="en-US" sz="1600" b="1"/>
              <a:t>Local Comprehensive Planning  </a:t>
            </a:r>
          </a:p>
          <a:p>
            <a:pPr>
              <a:buClr>
                <a:schemeClr val="accent3">
                  <a:lumMod val="90000"/>
                </a:schemeClr>
              </a:buClr>
            </a:pPr>
            <a:r>
              <a:rPr lang="en-US" sz="1400"/>
              <a:t>DCA’s planning team partners with local governments, regional commissions, and private sector consultants across the state to work collaboratively to ensure that Georgia’s communities are equipped with plans that articulate straightforward, achievable visions for their futures and outline the steps necessary to turn these into reality. </a:t>
            </a:r>
          </a:p>
          <a:p>
            <a:pPr>
              <a:buClr>
                <a:schemeClr val="accent3">
                  <a:lumMod val="90000"/>
                </a:schemeClr>
              </a:buClr>
            </a:pPr>
            <a:r>
              <a:rPr lang="en-US" sz="1400"/>
              <a:t>DCA offers a variety of useful tools, resources, and educational opportunities to help county and city plans meet local needs while also complying with state requirements.</a:t>
            </a:r>
          </a:p>
          <a:p>
            <a:pPr>
              <a:buClr>
                <a:schemeClr val="accent3">
                  <a:lumMod val="90000"/>
                </a:schemeClr>
              </a:buClr>
            </a:pPr>
            <a:r>
              <a:rPr lang="en-US" sz="1400"/>
              <a:t>The program’s goal is for planning documents to provide a solid decision-making framework that assists in meeting the day-to-day challenges of governing while incrementally achieving long-term goals.  </a:t>
            </a:r>
          </a:p>
        </p:txBody>
      </p:sp>
      <p:sp>
        <p:nvSpPr>
          <p:cNvPr id="3" name="Content Placeholder 2">
            <a:extLst>
              <a:ext uri="{FF2B5EF4-FFF2-40B4-BE49-F238E27FC236}">
                <a16:creationId xmlns:a16="http://schemas.microsoft.com/office/drawing/2014/main" id="{C8455A02-EB0D-064B-4C1D-9CAB82A7D92C}"/>
              </a:ext>
            </a:extLst>
          </p:cNvPr>
          <p:cNvSpPr>
            <a:spLocks noGrp="1"/>
          </p:cNvSpPr>
          <p:nvPr>
            <p:ph sz="half" idx="1"/>
          </p:nvPr>
        </p:nvSpPr>
        <p:spPr>
          <a:xfrm>
            <a:off x="838199" y="1626435"/>
            <a:ext cx="4307207" cy="4114800"/>
          </a:xfrm>
        </p:spPr>
        <p:txBody>
          <a:bodyPr>
            <a:noAutofit/>
          </a:bodyPr>
          <a:lstStyle/>
          <a:p>
            <a:pPr marL="0" indent="0">
              <a:buNone/>
            </a:pPr>
            <a:r>
              <a:rPr lang="en-US" sz="1600" b="1"/>
              <a:t>Community Planning Institute  </a:t>
            </a:r>
          </a:p>
          <a:p>
            <a:pPr>
              <a:buClr>
                <a:schemeClr val="accent3">
                  <a:lumMod val="90000"/>
                </a:schemeClr>
              </a:buClr>
            </a:pPr>
            <a:r>
              <a:rPr lang="en-US" sz="1400"/>
              <a:t>DCA’s Office of Planning, in partnership with the Georgia Planning Association, offers the Community Planning Institute (CPI) to Georgia’s planning commissioners, elected officials, and local government staff. </a:t>
            </a:r>
          </a:p>
          <a:p>
            <a:pPr>
              <a:buClr>
                <a:schemeClr val="accent3">
                  <a:lumMod val="90000"/>
                </a:schemeClr>
              </a:buClr>
            </a:pPr>
            <a:r>
              <a:rPr lang="en-US" sz="1400"/>
              <a:t>Provides information about planning for land use, growth, and development. </a:t>
            </a:r>
          </a:p>
          <a:p>
            <a:pPr>
              <a:buClr>
                <a:schemeClr val="accent3">
                  <a:lumMod val="90000"/>
                </a:schemeClr>
              </a:buClr>
            </a:pPr>
            <a:r>
              <a:rPr lang="en-US" sz="1400"/>
              <a:t>Annual seminars are held for local planning commissioners, elected officials, staff, and other interested parties.</a:t>
            </a:r>
          </a:p>
          <a:p>
            <a:pPr>
              <a:buClr>
                <a:schemeClr val="accent3">
                  <a:lumMod val="90000"/>
                </a:schemeClr>
              </a:buClr>
            </a:pPr>
            <a:r>
              <a:rPr lang="en-US" sz="1400"/>
              <a:t>Courses are one or two days and cover a variety of community development topics such as preparation, effective use, and implementation tools for comprehensive plans. </a:t>
            </a:r>
          </a:p>
          <a:p>
            <a:pPr>
              <a:buClr>
                <a:schemeClr val="accent3">
                  <a:lumMod val="90000"/>
                </a:schemeClr>
              </a:buClr>
            </a:pPr>
            <a:r>
              <a:rPr lang="en-US" sz="1400"/>
              <a:t>Scholarships are available through the Denise Abboud Memorial Fund through the Georgia Planning Memorial Foundation.</a:t>
            </a:r>
          </a:p>
          <a:p>
            <a:endParaRPr lang="en-US" sz="1400"/>
          </a:p>
        </p:txBody>
      </p:sp>
      <p:graphicFrame>
        <p:nvGraphicFramePr>
          <p:cNvPr id="16" name="Table 15">
            <a:extLst>
              <a:ext uri="{FF2B5EF4-FFF2-40B4-BE49-F238E27FC236}">
                <a16:creationId xmlns:a16="http://schemas.microsoft.com/office/drawing/2014/main" id="{A72B13A2-3FBE-397E-3728-2113DBDA0EB1}"/>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A017C3EC-CAB8-BDD8-BF45-42F0D1CA088A}"/>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D59AA47D-3229-0261-3064-FD27EBA2ECC4}"/>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162F9C75-B6AD-93D8-D5BE-DD492A16AAEB}"/>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4C7EA990-31C5-93B6-1F69-E9DCF9C92BB1}"/>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55890BC5-E0DE-9F0A-B77F-6B9D86B8BC24}"/>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3" name="Rectangle 22">
            <a:extLst>
              <a:ext uri="{FF2B5EF4-FFF2-40B4-BE49-F238E27FC236}">
                <a16:creationId xmlns:a16="http://schemas.microsoft.com/office/drawing/2014/main" id="{25D8CF36-CF08-738E-8F4C-0D9D24D219FA}"/>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55AE26F-3650-2FE2-D428-65344DC998B5}"/>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30228B-589B-2802-6397-C760D93D8E23}"/>
              </a:ext>
            </a:extLst>
          </p:cNvPr>
          <p:cNvSpPr/>
          <p:nvPr/>
        </p:nvSpPr>
        <p:spPr>
          <a:xfrm>
            <a:off x="5392104"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Shape&#10;&#10;AI-generated content may be incorrect.">
            <a:extLst>
              <a:ext uri="{FF2B5EF4-FFF2-40B4-BE49-F238E27FC236}">
                <a16:creationId xmlns:a16="http://schemas.microsoft.com/office/drawing/2014/main" id="{8A9BF976-BF5E-5616-944E-3E9E27753A7A}"/>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546970" y="1727225"/>
            <a:ext cx="411480" cy="306786"/>
          </a:xfrm>
          <a:prstGeom prst="rect">
            <a:avLst/>
          </a:prstGeom>
        </p:spPr>
      </p:pic>
      <p:pic>
        <p:nvPicPr>
          <p:cNvPr id="14" name="Picture 13" descr="Icon&#10;&#10;AI-generated content may be incorrect.">
            <a:extLst>
              <a:ext uri="{FF2B5EF4-FFF2-40B4-BE49-F238E27FC236}">
                <a16:creationId xmlns:a16="http://schemas.microsoft.com/office/drawing/2014/main" id="{1A7EFEF2-448E-1624-820C-6B1DE9BE034F}"/>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837996" y="1727225"/>
            <a:ext cx="195769" cy="320040"/>
          </a:xfrm>
          <a:prstGeom prst="rect">
            <a:avLst/>
          </a:prstGeom>
        </p:spPr>
      </p:pic>
      <p:cxnSp>
        <p:nvCxnSpPr>
          <p:cNvPr id="15" name="Straight Connector 14">
            <a:extLst>
              <a:ext uri="{FF2B5EF4-FFF2-40B4-BE49-F238E27FC236}">
                <a16:creationId xmlns:a16="http://schemas.microsoft.com/office/drawing/2014/main" id="{3BAF1B9B-0667-2DFC-63B3-2E3391CCE47E}"/>
              </a:ext>
            </a:extLst>
          </p:cNvPr>
          <p:cNvCxnSpPr>
            <a:cxnSpLocks/>
          </p:cNvCxnSpPr>
          <p:nvPr/>
        </p:nvCxnSpPr>
        <p:spPr>
          <a:xfrm>
            <a:off x="5760353"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512C94A-6040-D662-75B4-B8DAFD6F2C2E}"/>
              </a:ext>
            </a:extLst>
          </p:cNvPr>
          <p:cNvCxnSpPr>
            <a:cxnSpLocks/>
          </p:cNvCxnSpPr>
          <p:nvPr/>
        </p:nvCxnSpPr>
        <p:spPr>
          <a:xfrm>
            <a:off x="10966579"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29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C4C889-B9EA-4F98-565B-28CB1F7FBE60}"/>
            </a:ext>
          </a:extLst>
        </p:cNvPr>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01F4CBE1-D844-21A9-BEAA-FAC643B3A03C}"/>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13A5295-0DA8-F4CD-1995-A82894826304}"/>
              </a:ext>
            </a:extLst>
          </p:cNvPr>
          <p:cNvSpPr/>
          <p:nvPr/>
        </p:nvSpPr>
        <p:spPr>
          <a:xfrm>
            <a:off x="1035807" y="2178363"/>
            <a:ext cx="4577892" cy="30605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DF0F44F1-301D-8000-F9BB-F26876EFB73D}"/>
              </a:ext>
            </a:extLst>
          </p:cNvPr>
          <p:cNvSpPr>
            <a:spLocks noGrp="1"/>
          </p:cNvSpPr>
          <p:nvPr>
            <p:ph sz="half" idx="2"/>
          </p:nvPr>
        </p:nvSpPr>
        <p:spPr>
          <a:xfrm>
            <a:off x="6370322" y="1825625"/>
            <a:ext cx="4114800" cy="4114800"/>
          </a:xfrm>
        </p:spPr>
        <p:txBody>
          <a:bodyPr anchor="t">
            <a:normAutofit/>
          </a:bodyPr>
          <a:lstStyle/>
          <a:p>
            <a:pPr marL="0" indent="0">
              <a:buNone/>
            </a:pPr>
            <a:r>
              <a:rPr lang="en-US" sz="1600" b="1"/>
              <a:t>Research and Surveys  </a:t>
            </a:r>
          </a:p>
          <a:p>
            <a:pPr>
              <a:buClr>
                <a:schemeClr val="accent3">
                  <a:lumMod val="90000"/>
                </a:schemeClr>
              </a:buClr>
            </a:pPr>
            <a:r>
              <a:rPr lang="en-US" sz="1400"/>
              <a:t>DCA has various responsibilities, including providing the state with ample actionable data to make operations more meaningful and efficient for communities.</a:t>
            </a:r>
          </a:p>
          <a:p>
            <a:pPr>
              <a:buClr>
                <a:schemeClr val="accent3">
                  <a:lumMod val="90000"/>
                </a:schemeClr>
              </a:buClr>
            </a:pPr>
            <a:r>
              <a:rPr lang="en-US" sz="1400"/>
              <a:t>The Research &amp; Surveys group collects, maintains, and publishes data on Georgia’s local governments and authorities. These types of programs are generally divided into areas of focus concerning the tracking of funds and the reporting of operations.</a:t>
            </a:r>
          </a:p>
          <a:p>
            <a:pPr>
              <a:buClr>
                <a:schemeClr val="accent3">
                  <a:lumMod val="90000"/>
                </a:schemeClr>
              </a:buClr>
            </a:pPr>
            <a:r>
              <a:rPr lang="en-US" sz="1400"/>
              <a:t>Tools, such as the Uniform Chart of Accounts, standardize accounting practices consistently used by communities throughout the state.</a:t>
            </a:r>
          </a:p>
          <a:p>
            <a:pPr>
              <a:buClr>
                <a:schemeClr val="accent3">
                  <a:lumMod val="90000"/>
                </a:schemeClr>
              </a:buClr>
            </a:pPr>
            <a:r>
              <a:rPr lang="en-US" sz="1400"/>
              <a:t>Others, such as the Contact Database, centralize information for public use. </a:t>
            </a:r>
          </a:p>
        </p:txBody>
      </p:sp>
      <p:sp>
        <p:nvSpPr>
          <p:cNvPr id="12" name="Slide Number Placeholder 11">
            <a:extLst>
              <a:ext uri="{FF2B5EF4-FFF2-40B4-BE49-F238E27FC236}">
                <a16:creationId xmlns:a16="http://schemas.microsoft.com/office/drawing/2014/main" id="{911D721B-7A97-5BE9-E81F-8ED975E321E3}"/>
              </a:ext>
            </a:extLst>
          </p:cNvPr>
          <p:cNvSpPr>
            <a:spLocks noGrp="1"/>
          </p:cNvSpPr>
          <p:nvPr>
            <p:ph type="sldNum" sz="quarter" idx="12"/>
          </p:nvPr>
        </p:nvSpPr>
        <p:spPr/>
        <p:txBody>
          <a:bodyPr/>
          <a:lstStyle/>
          <a:p>
            <a:fld id="{93CAF254-72B9-406C-9E86-C9D983240C82}" type="slidenum">
              <a:rPr lang="en-US" smtClean="0"/>
              <a:t>9</a:t>
            </a:fld>
            <a:endParaRPr lang="en-US"/>
          </a:p>
        </p:txBody>
      </p:sp>
      <p:sp>
        <p:nvSpPr>
          <p:cNvPr id="7" name="Title 6">
            <a:extLst>
              <a:ext uri="{FF2B5EF4-FFF2-40B4-BE49-F238E27FC236}">
                <a16:creationId xmlns:a16="http://schemas.microsoft.com/office/drawing/2014/main" id="{89BE7270-BBAD-533E-FACC-05F321283099}"/>
              </a:ext>
            </a:extLst>
          </p:cNvPr>
          <p:cNvSpPr>
            <a:spLocks noGrp="1"/>
          </p:cNvSpPr>
          <p:nvPr>
            <p:ph type="title"/>
          </p:nvPr>
        </p:nvSpPr>
        <p:spPr/>
        <p:txBody>
          <a:bodyPr>
            <a:normAutofit/>
          </a:bodyPr>
          <a:lstStyle/>
          <a:p>
            <a:r>
              <a:rPr lang="en-US" sz="3600">
                <a:solidFill>
                  <a:schemeClr val="accent6"/>
                </a:solidFill>
              </a:rPr>
              <a:t>Government and Authority Reporting</a:t>
            </a:r>
          </a:p>
        </p:txBody>
      </p:sp>
      <p:sp>
        <p:nvSpPr>
          <p:cNvPr id="6" name="Footer Placeholder 5">
            <a:extLst>
              <a:ext uri="{FF2B5EF4-FFF2-40B4-BE49-F238E27FC236}">
                <a16:creationId xmlns:a16="http://schemas.microsoft.com/office/drawing/2014/main" id="{36FFB924-422C-2224-3DF2-CAA5267520AC}"/>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55355FE3-3B5E-93EF-CD74-D55874339F41}"/>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2236766B-1BBF-4F45-5536-34C7589CB3F3}"/>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841D1CB7-347B-6F19-CD86-A0D430DFD500}"/>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2B18B76A-C23D-D1DB-5810-7B386F8D4C11}"/>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92D48859-6D11-E830-667C-43DA5A4A992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8E442140-6FD6-5173-86FB-66602B1097F0}"/>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3" name="Rectangle 22">
            <a:extLst>
              <a:ext uri="{FF2B5EF4-FFF2-40B4-BE49-F238E27FC236}">
                <a16:creationId xmlns:a16="http://schemas.microsoft.com/office/drawing/2014/main" id="{A53816C7-93B5-A5FA-6F2E-8C5A13805DE1}"/>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ADCEA00-7CE9-D03F-2B6A-0598FAF4F8B4}"/>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9BDB969E-AE33-476A-6444-AD386C9EFB12}"/>
              </a:ext>
            </a:extLst>
          </p:cNvPr>
          <p:cNvSpPr/>
          <p:nvPr/>
        </p:nvSpPr>
        <p:spPr>
          <a:xfrm>
            <a:off x="10589847"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AI-generated content may be incorrect.">
            <a:extLst>
              <a:ext uri="{FF2B5EF4-FFF2-40B4-BE49-F238E27FC236}">
                <a16:creationId xmlns:a16="http://schemas.microsoft.com/office/drawing/2014/main" id="{64FB1809-9785-EFF4-B96B-CCFFBB98151E}"/>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744713" y="1727225"/>
            <a:ext cx="411480" cy="306786"/>
          </a:xfrm>
          <a:prstGeom prst="rect">
            <a:avLst/>
          </a:prstGeom>
        </p:spPr>
      </p:pic>
      <p:cxnSp>
        <p:nvCxnSpPr>
          <p:cNvPr id="9" name="Straight Connector 8">
            <a:extLst>
              <a:ext uri="{FF2B5EF4-FFF2-40B4-BE49-F238E27FC236}">
                <a16:creationId xmlns:a16="http://schemas.microsoft.com/office/drawing/2014/main" id="{2E2FA56C-7092-4AEB-98A2-7332E6956DE4}"/>
              </a:ext>
            </a:extLst>
          </p:cNvPr>
          <p:cNvCxnSpPr>
            <a:cxnSpLocks/>
          </p:cNvCxnSpPr>
          <p:nvPr/>
        </p:nvCxnSpPr>
        <p:spPr>
          <a:xfrm>
            <a:off x="10958096"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Content Placeholder 10" descr="A picture containing text, person, computer, indoor&#10;&#10;Description automatically generated">
            <a:extLst>
              <a:ext uri="{FF2B5EF4-FFF2-40B4-BE49-F238E27FC236}">
                <a16:creationId xmlns:a16="http://schemas.microsoft.com/office/drawing/2014/main" id="{8BE8E75B-2208-3384-8504-6445BD4606A4}"/>
              </a:ext>
            </a:extLst>
          </p:cNvPr>
          <p:cNvPicPr>
            <a:picLocks noGrp="1" noChangeAspect="1"/>
          </p:cNvPicPr>
          <p:nvPr>
            <p:ph sz="half" idx="1"/>
          </p:nvPr>
        </p:nvPicPr>
        <p:blipFill>
          <a:blip r:embed="rId6">
            <a:extLst>
              <a:ext uri="{28A0092B-C50C-407E-A947-70E740481C1C}">
                <a14:useLocalDpi xmlns:a14="http://schemas.microsoft.com/office/drawing/2010/main" val="0"/>
              </a:ext>
            </a:extLst>
          </a:blip>
          <a:stretch>
            <a:fillRect/>
          </a:stretch>
        </p:blipFill>
        <p:spPr>
          <a:xfrm>
            <a:off x="838201" y="1955113"/>
            <a:ext cx="4577892" cy="3051516"/>
          </a:xfrm>
        </p:spPr>
      </p:pic>
    </p:spTree>
    <p:extLst>
      <p:ext uri="{BB962C8B-B14F-4D97-AF65-F5344CB8AC3E}">
        <p14:creationId xmlns:p14="http://schemas.microsoft.com/office/powerpoint/2010/main" val="3316024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6C43-33B1-FE5A-954F-CE14EC073757}"/>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30495803-6CFC-0DA2-24B3-C6EAD21AC50A}"/>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C9E03212-657B-B9E5-ACDD-A6E797D08827}"/>
              </a:ext>
            </a:extLst>
          </p:cNvPr>
          <p:cNvSpPr>
            <a:spLocks noGrp="1"/>
          </p:cNvSpPr>
          <p:nvPr>
            <p:ph type="sldNum" sz="quarter" idx="12"/>
          </p:nvPr>
        </p:nvSpPr>
        <p:spPr/>
        <p:txBody>
          <a:bodyPr/>
          <a:lstStyle/>
          <a:p>
            <a:fld id="{93CAF254-72B9-406C-9E86-C9D983240C82}" type="slidenum">
              <a:rPr lang="en-US" smtClean="0"/>
              <a:t>10</a:t>
            </a:fld>
            <a:endParaRPr lang="en-US"/>
          </a:p>
        </p:txBody>
      </p:sp>
      <p:sp>
        <p:nvSpPr>
          <p:cNvPr id="7" name="Title 6">
            <a:extLst>
              <a:ext uri="{FF2B5EF4-FFF2-40B4-BE49-F238E27FC236}">
                <a16:creationId xmlns:a16="http://schemas.microsoft.com/office/drawing/2014/main" id="{5A7A72F0-0D5D-5ADE-CAF9-86C9C813D35F}"/>
              </a:ext>
            </a:extLst>
          </p:cNvPr>
          <p:cNvSpPr>
            <a:spLocks noGrp="1"/>
          </p:cNvSpPr>
          <p:nvPr>
            <p:ph type="title"/>
          </p:nvPr>
        </p:nvSpPr>
        <p:spPr/>
        <p:txBody>
          <a:bodyPr>
            <a:normAutofit/>
          </a:bodyPr>
          <a:lstStyle/>
          <a:p>
            <a:r>
              <a:rPr lang="en-US" sz="3600">
                <a:solidFill>
                  <a:schemeClr val="accent6"/>
                </a:solidFill>
              </a:rPr>
              <a:t>Planning</a:t>
            </a:r>
            <a:r>
              <a:rPr lang="en-US">
                <a:solidFill>
                  <a:schemeClr val="accent6"/>
                </a:solidFill>
              </a:rPr>
              <a:t> for Economic Development</a:t>
            </a:r>
            <a:endParaRPr lang="en-US"/>
          </a:p>
        </p:txBody>
      </p:sp>
      <p:sp>
        <p:nvSpPr>
          <p:cNvPr id="6" name="Footer Placeholder 5">
            <a:extLst>
              <a:ext uri="{FF2B5EF4-FFF2-40B4-BE49-F238E27FC236}">
                <a16:creationId xmlns:a16="http://schemas.microsoft.com/office/drawing/2014/main" id="{A0E7217F-6D1B-6E89-5E8C-BBE395828180}"/>
              </a:ext>
            </a:extLst>
          </p:cNvPr>
          <p:cNvSpPr>
            <a:spLocks noGrp="1"/>
          </p:cNvSpPr>
          <p:nvPr>
            <p:ph type="ftr" sz="quarter" idx="13"/>
          </p:nvPr>
        </p:nvSpPr>
        <p:spPr/>
        <p:txBody>
          <a:bodyPr/>
          <a:lstStyle/>
          <a:p>
            <a:r>
              <a:rPr lang="en-US"/>
              <a:t>Georgia Department of Community Affairs</a:t>
            </a:r>
          </a:p>
        </p:txBody>
      </p:sp>
      <p:sp>
        <p:nvSpPr>
          <p:cNvPr id="3" name="Content Placeholder 2">
            <a:extLst>
              <a:ext uri="{FF2B5EF4-FFF2-40B4-BE49-F238E27FC236}">
                <a16:creationId xmlns:a16="http://schemas.microsoft.com/office/drawing/2014/main" id="{DB9EA9AD-99E4-96A2-8A67-D0CD414DCE2C}"/>
              </a:ext>
            </a:extLst>
          </p:cNvPr>
          <p:cNvSpPr>
            <a:spLocks noGrp="1"/>
          </p:cNvSpPr>
          <p:nvPr>
            <p:ph sz="half" idx="1"/>
          </p:nvPr>
        </p:nvSpPr>
        <p:spPr>
          <a:xfrm>
            <a:off x="838199" y="1825625"/>
            <a:ext cx="5486400" cy="4114800"/>
          </a:xfrm>
        </p:spPr>
        <p:txBody>
          <a:bodyPr vert="horz" lIns="91440" tIns="45720" rIns="91440" bIns="45720" rtlCol="0" anchor="t">
            <a:normAutofit lnSpcReduction="10000"/>
          </a:bodyPr>
          <a:lstStyle/>
          <a:p>
            <a:r>
              <a:rPr lang="en-US" sz="1600" b="1">
                <a:cs typeface="Arial"/>
              </a:rPr>
              <a:t>Comprehensive Planning</a:t>
            </a:r>
          </a:p>
          <a:p>
            <a:pPr lvl="1">
              <a:lnSpc>
                <a:spcPct val="90000"/>
              </a:lnSpc>
              <a:spcBef>
                <a:spcPts val="500"/>
              </a:spcBef>
            </a:pPr>
            <a:r>
              <a:rPr lang="en-US" sz="1400">
                <a:cs typeface="Arial"/>
              </a:rPr>
              <a:t>Required of every community and must be updated at least every 5 years</a:t>
            </a:r>
          </a:p>
          <a:p>
            <a:pPr lvl="1"/>
            <a:r>
              <a:rPr lang="en-US" sz="1400">
                <a:cs typeface="Arial"/>
              </a:rPr>
              <a:t>DCA offers a variety of useful tools, resources, and educational opportunities to help county and city plans meet local needs while also complying with state requirements.</a:t>
            </a:r>
          </a:p>
          <a:p>
            <a:pPr lvl="1"/>
            <a:r>
              <a:rPr lang="en-US" sz="1400">
                <a:cs typeface="Arial"/>
              </a:rPr>
              <a:t>The program’s goal is for planning documents to provide a solid decision-making framework that assists in meeting the day-to-day challenges of governing while incrementally achieving long-term goals. </a:t>
            </a:r>
          </a:p>
          <a:p>
            <a:endParaRPr lang="en-US" sz="900">
              <a:cs typeface="Arial"/>
            </a:endParaRPr>
          </a:p>
          <a:p>
            <a:pPr lvl="1">
              <a:spcBef>
                <a:spcPts val="0"/>
              </a:spcBef>
            </a:pPr>
            <a:endParaRPr lang="en-US" sz="900">
              <a:cs typeface="Arial"/>
            </a:endParaRPr>
          </a:p>
          <a:p>
            <a:r>
              <a:rPr lang="en-US" sz="1600" b="1">
                <a:cs typeface="Arial"/>
              </a:rPr>
              <a:t>Local Government Compliance</a:t>
            </a:r>
          </a:p>
          <a:p>
            <a:pPr marL="0" indent="0">
              <a:buNone/>
            </a:pPr>
            <a:r>
              <a:rPr lang="en-US" sz="900" b="1">
                <a:cs typeface="Arial"/>
              </a:rPr>
              <a:t>  </a:t>
            </a:r>
            <a:r>
              <a:rPr lang="en-US" sz="1400" b="1">
                <a:cs typeface="Arial"/>
              </a:rPr>
              <a:t>  </a:t>
            </a:r>
            <a:r>
              <a:rPr lang="en-US" sz="1400">
                <a:cs typeface="Arial"/>
              </a:rPr>
              <a:t>  Know your status!</a:t>
            </a:r>
          </a:p>
          <a:p>
            <a:pPr marL="971550" lvl="1" indent="-285750">
              <a:lnSpc>
                <a:spcPct val="90000"/>
              </a:lnSpc>
              <a:spcBef>
                <a:spcPts val="500"/>
              </a:spcBef>
              <a:buFont typeface="Wingdings,Sans-Serif" panose="05000000000000000000" pitchFamily="2" charset="2"/>
            </a:pPr>
            <a:r>
              <a:rPr lang="en-US" sz="1400">
                <a:cs typeface="Arial"/>
                <a:hlinkClick r:id="rId3"/>
              </a:rPr>
              <a:t>Local Reporting Compliance</a:t>
            </a:r>
            <a:endParaRPr lang="en-US" sz="1400">
              <a:cs typeface="Arial"/>
            </a:endParaRPr>
          </a:p>
          <a:p>
            <a:pPr marL="971550" lvl="1" indent="-285750">
              <a:lnSpc>
                <a:spcPct val="90000"/>
              </a:lnSpc>
              <a:spcBef>
                <a:spcPts val="500"/>
              </a:spcBef>
              <a:buFont typeface="Wingdings,Sans-Serif" panose="05000000000000000000" pitchFamily="2" charset="2"/>
            </a:pPr>
            <a:r>
              <a:rPr lang="en-US" sz="1400">
                <a:cs typeface="Arial"/>
                <a:hlinkClick r:id="rId4"/>
              </a:rPr>
              <a:t>Local Authority Reporting Compliance</a:t>
            </a:r>
            <a:endParaRPr lang="en-US" sz="1400">
              <a:cs typeface="Arial"/>
            </a:endParaRPr>
          </a:p>
          <a:p>
            <a:pPr marL="971550" lvl="1" indent="-285750">
              <a:lnSpc>
                <a:spcPct val="90000"/>
              </a:lnSpc>
              <a:spcBef>
                <a:spcPts val="500"/>
              </a:spcBef>
              <a:buFont typeface="Wingdings,Sans-Serif" panose="05000000000000000000" pitchFamily="2" charset="2"/>
            </a:pPr>
            <a:r>
              <a:rPr lang="en-US" sz="1400">
                <a:cs typeface="Arial"/>
                <a:hlinkClick r:id="rId5"/>
              </a:rPr>
              <a:t>Local Planning Requirements Compliance</a:t>
            </a:r>
            <a:endParaRPr lang="en-US" sz="1400">
              <a:cs typeface="Arial"/>
            </a:endParaRPr>
          </a:p>
          <a:p>
            <a:endParaRPr lang="en-US" sz="1400">
              <a:cs typeface="Arial"/>
            </a:endParaRPr>
          </a:p>
        </p:txBody>
      </p:sp>
      <p:graphicFrame>
        <p:nvGraphicFramePr>
          <p:cNvPr id="16" name="Table 15">
            <a:extLst>
              <a:ext uri="{FF2B5EF4-FFF2-40B4-BE49-F238E27FC236}">
                <a16:creationId xmlns:a16="http://schemas.microsoft.com/office/drawing/2014/main" id="{30F371A7-23B9-88FB-BC7D-04572884315F}"/>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3B9D5BF9-E616-6AA7-77B9-9D85936ED07A}"/>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4AF7D652-CF03-5369-770A-A372B4DE9F31}"/>
              </a:ext>
            </a:extLst>
          </p:cNvPr>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397F8AF0-4DE9-4A7B-2B01-538270BAAF19}"/>
              </a:ext>
            </a:extLst>
          </p:cNvPr>
          <p:cNvPicPr>
            <a:picLocks noChangeAspect="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93FD9B9B-0E8D-768B-B79F-0E086CE1CEFD}"/>
              </a:ext>
            </a:extLst>
          </p:cNvPr>
          <p:cNvPicPr>
            <a:picLocks noChangeAspect="1"/>
          </p:cNvPicPr>
          <p:nvPr/>
        </p:nvPicPr>
        <p:blipFill>
          <a:blip r:embed="rId9">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E44BE4EC-CFBE-E450-FF8B-F0CFD8FC9BFC}"/>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3" name="Rectangle 22">
            <a:extLst>
              <a:ext uri="{FF2B5EF4-FFF2-40B4-BE49-F238E27FC236}">
                <a16:creationId xmlns:a16="http://schemas.microsoft.com/office/drawing/2014/main" id="{30C97368-42BA-A838-44D0-A08B85F103D0}"/>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2694134-5121-4EE7-539E-FFCDFDD2CA3B}"/>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DE9B7289-C077-C906-4D49-60CE9E7B2272}"/>
              </a:ext>
            </a:extLst>
          </p:cNvPr>
          <p:cNvSpPr/>
          <p:nvPr/>
        </p:nvSpPr>
        <p:spPr>
          <a:xfrm>
            <a:off x="6269791" y="1534492"/>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6B7AFBB-EB96-9405-65C6-59F451019CC5}"/>
              </a:ext>
            </a:extLst>
          </p:cNvPr>
          <p:cNvCxnSpPr>
            <a:cxnSpLocks/>
          </p:cNvCxnSpPr>
          <p:nvPr/>
        </p:nvCxnSpPr>
        <p:spPr>
          <a:xfrm>
            <a:off x="6652727"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descr="Shape&#10;&#10;AI-generated content may be incorrect.">
            <a:extLst>
              <a:ext uri="{FF2B5EF4-FFF2-40B4-BE49-F238E27FC236}">
                <a16:creationId xmlns:a16="http://schemas.microsoft.com/office/drawing/2014/main" id="{4A71320E-DF27-5937-57A5-7A14C5FF4676}"/>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430145" y="1747820"/>
            <a:ext cx="411480" cy="306786"/>
          </a:xfrm>
          <a:prstGeom prst="rect">
            <a:avLst/>
          </a:prstGeom>
        </p:spPr>
      </p:pic>
      <p:sp>
        <p:nvSpPr>
          <p:cNvPr id="15" name="Rectangle 14">
            <a:extLst>
              <a:ext uri="{FF2B5EF4-FFF2-40B4-BE49-F238E27FC236}">
                <a16:creationId xmlns:a16="http://schemas.microsoft.com/office/drawing/2014/main" id="{2DD4A807-03CA-34AD-DA74-32C8FFE1CEA1}"/>
              </a:ext>
            </a:extLst>
          </p:cNvPr>
          <p:cNvSpPr/>
          <p:nvPr/>
        </p:nvSpPr>
        <p:spPr>
          <a:xfrm>
            <a:off x="7407775" y="2444033"/>
            <a:ext cx="4166000" cy="298842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erson reaching for a paper on a table full of paper and sticky notes">
            <a:extLst>
              <a:ext uri="{FF2B5EF4-FFF2-40B4-BE49-F238E27FC236}">
                <a16:creationId xmlns:a16="http://schemas.microsoft.com/office/drawing/2014/main" id="{BEBBED17-69D4-865C-DCF8-B68BA4943891}"/>
              </a:ext>
            </a:extLst>
          </p:cNvPr>
          <p:cNvPicPr>
            <a:picLocks noChangeAspect="1"/>
          </p:cNvPicPr>
          <p:nvPr/>
        </p:nvPicPr>
        <p:blipFill>
          <a:blip r:embed="rId10"/>
          <a:srcRect l="727" t="-330" r="6813" b="2573"/>
          <a:stretch>
            <a:fillRect/>
          </a:stretch>
        </p:blipFill>
        <p:spPr>
          <a:xfrm>
            <a:off x="7177085" y="2201520"/>
            <a:ext cx="4181617" cy="2981271"/>
          </a:xfrm>
          <a:prstGeom prst="rect">
            <a:avLst/>
          </a:prstGeom>
        </p:spPr>
      </p:pic>
    </p:spTree>
    <p:extLst>
      <p:ext uri="{BB962C8B-B14F-4D97-AF65-F5344CB8AC3E}">
        <p14:creationId xmlns:p14="http://schemas.microsoft.com/office/powerpoint/2010/main" val="3239521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26223-218A-F96B-D797-B0EF4979B41D}"/>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A2224B43-7706-5D78-45B8-A190487FA976}"/>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A1077233-53D8-2167-3C0C-7D5EF2396EC8}"/>
              </a:ext>
            </a:extLst>
          </p:cNvPr>
          <p:cNvSpPr>
            <a:spLocks noGrp="1"/>
          </p:cNvSpPr>
          <p:nvPr>
            <p:ph type="sldNum" sz="quarter" idx="12"/>
          </p:nvPr>
        </p:nvSpPr>
        <p:spPr/>
        <p:txBody>
          <a:bodyPr/>
          <a:lstStyle/>
          <a:p>
            <a:fld id="{93CAF254-72B9-406C-9E86-C9D983240C82}" type="slidenum">
              <a:rPr lang="en-US" smtClean="0"/>
              <a:t>11</a:t>
            </a:fld>
            <a:endParaRPr lang="en-US"/>
          </a:p>
        </p:txBody>
      </p:sp>
      <p:sp>
        <p:nvSpPr>
          <p:cNvPr id="7" name="Title 6">
            <a:extLst>
              <a:ext uri="{FF2B5EF4-FFF2-40B4-BE49-F238E27FC236}">
                <a16:creationId xmlns:a16="http://schemas.microsoft.com/office/drawing/2014/main" id="{FC2308B6-C38D-D92B-7BCF-09F820480752}"/>
              </a:ext>
            </a:extLst>
          </p:cNvPr>
          <p:cNvSpPr>
            <a:spLocks noGrp="1"/>
          </p:cNvSpPr>
          <p:nvPr>
            <p:ph type="title"/>
          </p:nvPr>
        </p:nvSpPr>
        <p:spPr/>
        <p:txBody>
          <a:bodyPr>
            <a:normAutofit/>
          </a:bodyPr>
          <a:lstStyle/>
          <a:p>
            <a:r>
              <a:rPr lang="en-US">
                <a:solidFill>
                  <a:schemeClr val="accent6"/>
                </a:solidFill>
              </a:rPr>
              <a:t>Comprehensive Planning</a:t>
            </a:r>
            <a:endParaRPr lang="en-US"/>
          </a:p>
        </p:txBody>
      </p:sp>
      <p:sp>
        <p:nvSpPr>
          <p:cNvPr id="6" name="Footer Placeholder 5">
            <a:extLst>
              <a:ext uri="{FF2B5EF4-FFF2-40B4-BE49-F238E27FC236}">
                <a16:creationId xmlns:a16="http://schemas.microsoft.com/office/drawing/2014/main" id="{632D83CD-A646-0A38-BEEB-9194C08DCE30}"/>
              </a:ext>
            </a:extLst>
          </p:cNvPr>
          <p:cNvSpPr>
            <a:spLocks noGrp="1"/>
          </p:cNvSpPr>
          <p:nvPr>
            <p:ph type="ftr" sz="quarter" idx="13"/>
          </p:nvPr>
        </p:nvSpPr>
        <p:spPr/>
        <p:txBody>
          <a:bodyPr/>
          <a:lstStyle/>
          <a:p>
            <a:r>
              <a:rPr lang="en-US"/>
              <a:t>Georgia Department of Community Affairs</a:t>
            </a:r>
          </a:p>
        </p:txBody>
      </p:sp>
      <p:pic>
        <p:nvPicPr>
          <p:cNvPr id="9" name="Content Placeholder 8" descr="Map&#10;&#10;AI-generated content may be incorrect.">
            <a:extLst>
              <a:ext uri="{FF2B5EF4-FFF2-40B4-BE49-F238E27FC236}">
                <a16:creationId xmlns:a16="http://schemas.microsoft.com/office/drawing/2014/main" id="{7F583F46-3149-071C-3051-0EF93EEB93B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4425" y="676569"/>
            <a:ext cx="4217975" cy="5458556"/>
          </a:xfrm>
        </p:spPr>
      </p:pic>
      <p:sp>
        <p:nvSpPr>
          <p:cNvPr id="3" name="Content Placeholder 2">
            <a:extLst>
              <a:ext uri="{FF2B5EF4-FFF2-40B4-BE49-F238E27FC236}">
                <a16:creationId xmlns:a16="http://schemas.microsoft.com/office/drawing/2014/main" id="{1396DA06-4D2C-7746-9BF4-A98A9ED182A3}"/>
              </a:ext>
            </a:extLst>
          </p:cNvPr>
          <p:cNvSpPr>
            <a:spLocks noGrp="1"/>
          </p:cNvSpPr>
          <p:nvPr>
            <p:ph sz="half" idx="1"/>
          </p:nvPr>
        </p:nvSpPr>
        <p:spPr>
          <a:xfrm>
            <a:off x="838199" y="1825625"/>
            <a:ext cx="5486400" cy="4114800"/>
          </a:xfrm>
        </p:spPr>
        <p:txBody>
          <a:bodyPr>
            <a:normAutofit/>
          </a:bodyPr>
          <a:lstStyle/>
          <a:p>
            <a:pPr marL="0" indent="0">
              <a:buNone/>
            </a:pPr>
            <a:r>
              <a:rPr lang="en-US" sz="1600" b="1" err="1"/>
              <a:t>PlanFirst</a:t>
            </a:r>
            <a:r>
              <a:rPr lang="en-US" sz="1600" b="1"/>
              <a:t> </a:t>
            </a:r>
            <a:r>
              <a:rPr lang="en-US" sz="1400" b="1"/>
              <a:t>  </a:t>
            </a:r>
          </a:p>
          <a:p>
            <a:pPr>
              <a:buClr>
                <a:schemeClr val="accent3">
                  <a:lumMod val="90000"/>
                </a:schemeClr>
              </a:buClr>
            </a:pPr>
            <a:r>
              <a:rPr lang="en-US" sz="1400" err="1"/>
              <a:t>PlanFirst</a:t>
            </a:r>
            <a:r>
              <a:rPr lang="en-US" sz="1400"/>
              <a:t> recognizes and rewards communities that clearly demonstrate an established pattern of successfully implementing their Local Comprehensive Plan. </a:t>
            </a:r>
          </a:p>
          <a:p>
            <a:pPr>
              <a:buClr>
                <a:schemeClr val="accent3">
                  <a:lumMod val="90000"/>
                </a:schemeClr>
              </a:buClr>
            </a:pPr>
            <a:r>
              <a:rPr lang="en-US" sz="1400"/>
              <a:t>Any size community is encouraged to apply, provided it has a history of public involvement with plan development, active engagement in plan implementation, and proven progress with achieving the community’s stated vision or goals.</a:t>
            </a:r>
          </a:p>
          <a:p>
            <a:pPr>
              <a:buClr>
                <a:schemeClr val="accent3">
                  <a:lumMod val="90000"/>
                </a:schemeClr>
              </a:buClr>
            </a:pPr>
            <a:r>
              <a:rPr lang="en-US" sz="1400"/>
              <a:t>Incentives for local governments with this designation include the ability to apply for CDBG funds on an annual basis, bonus points on several DCA programs, and hands-on assistance from DCA staff to help implement community work and program activities. </a:t>
            </a:r>
          </a:p>
          <a:p>
            <a:endParaRPr lang="en-US" sz="1400"/>
          </a:p>
        </p:txBody>
      </p:sp>
      <p:graphicFrame>
        <p:nvGraphicFramePr>
          <p:cNvPr id="16" name="Table 15">
            <a:extLst>
              <a:ext uri="{FF2B5EF4-FFF2-40B4-BE49-F238E27FC236}">
                <a16:creationId xmlns:a16="http://schemas.microsoft.com/office/drawing/2014/main" id="{E3F0EFD0-63DF-121F-BD65-1B8FA988D3B6}"/>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99229E36-4085-89D1-6B5E-7F7AC0837291}"/>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3775A339-1D27-1089-C9A2-41559AFC88A0}"/>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CB735B11-781E-68D4-EDD9-D43CF1451BB5}"/>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D8A1A213-EF23-F65B-AA69-7899B3BCEB6C}"/>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281D4346-A972-1010-DF40-65DB520D9445}"/>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3" name="Rectangle 22">
            <a:extLst>
              <a:ext uri="{FF2B5EF4-FFF2-40B4-BE49-F238E27FC236}">
                <a16:creationId xmlns:a16="http://schemas.microsoft.com/office/drawing/2014/main" id="{71829773-044C-D9BB-28C2-BA9DDE01FECF}"/>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FE5951-61B8-9584-0E6D-8F83A673309D}"/>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20EF1079-C38A-2E5A-438E-71FCFEA3AC99}"/>
              </a:ext>
            </a:extLst>
          </p:cNvPr>
          <p:cNvSpPr/>
          <p:nvPr/>
        </p:nvSpPr>
        <p:spPr>
          <a:xfrm>
            <a:off x="6269791" y="1534492"/>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AI-generated content may be incorrect.">
            <a:extLst>
              <a:ext uri="{FF2B5EF4-FFF2-40B4-BE49-F238E27FC236}">
                <a16:creationId xmlns:a16="http://schemas.microsoft.com/office/drawing/2014/main" id="{4D38DEAA-9BC1-1960-3867-EAE33B3C71E0}"/>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477418" y="1748228"/>
            <a:ext cx="333527" cy="274320"/>
          </a:xfrm>
          <a:prstGeom prst="rect">
            <a:avLst/>
          </a:prstGeom>
        </p:spPr>
      </p:pic>
      <p:cxnSp>
        <p:nvCxnSpPr>
          <p:cNvPr id="8" name="Straight Connector 7">
            <a:extLst>
              <a:ext uri="{FF2B5EF4-FFF2-40B4-BE49-F238E27FC236}">
                <a16:creationId xmlns:a16="http://schemas.microsoft.com/office/drawing/2014/main" id="{E4EEC953-5952-CA1F-B0F2-759DDFAD6E43}"/>
              </a:ext>
            </a:extLst>
          </p:cNvPr>
          <p:cNvCxnSpPr>
            <a:cxnSpLocks/>
          </p:cNvCxnSpPr>
          <p:nvPr/>
        </p:nvCxnSpPr>
        <p:spPr>
          <a:xfrm>
            <a:off x="6652727"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808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C8AF-A603-917A-109C-DA1ACC729F2E}"/>
            </a:ext>
          </a:extLst>
        </p:cNvPr>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FFFEECD-59C8-33C9-3EDA-F2BEA76AEDDE}"/>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012A51E9-07CD-BD17-2FD6-CCACD85E097F}"/>
              </a:ext>
            </a:extLst>
          </p:cNvPr>
          <p:cNvSpPr>
            <a:spLocks noGrp="1"/>
          </p:cNvSpPr>
          <p:nvPr>
            <p:ph type="body" sz="quarter" idx="24"/>
          </p:nvPr>
        </p:nvSpPr>
        <p:spPr>
          <a:xfrm rot="16200000">
            <a:off x="-1275347" y="2568147"/>
            <a:ext cx="4937760" cy="1491267"/>
          </a:xfrm>
        </p:spPr>
        <p:txBody>
          <a:bodyPr/>
          <a:lstStyle/>
          <a:p>
            <a:r>
              <a:rPr lang="en-US">
                <a:cs typeface="Arial"/>
              </a:rPr>
              <a:t>City of Bainbridge </a:t>
            </a:r>
            <a:r>
              <a:rPr lang="en-US" err="1">
                <a:cs typeface="Arial"/>
              </a:rPr>
              <a:t>PlanFirst</a:t>
            </a:r>
            <a:r>
              <a:rPr lang="en-US">
                <a:cs typeface="Arial"/>
              </a:rPr>
              <a:t> Designation</a:t>
            </a:r>
            <a:endParaRPr lang="en-US"/>
          </a:p>
        </p:txBody>
      </p:sp>
      <p:pic>
        <p:nvPicPr>
          <p:cNvPr id="27" name="Content Placeholder 26" descr="A group of people posing for a photo&#10;&#10;AI-generated content may be incorrect.">
            <a:extLst>
              <a:ext uri="{FF2B5EF4-FFF2-40B4-BE49-F238E27FC236}">
                <a16:creationId xmlns:a16="http://schemas.microsoft.com/office/drawing/2014/main" id="{6971DB5D-8C74-A0B8-EF31-531C2A0D64F6}"/>
              </a:ext>
            </a:extLst>
          </p:cNvPr>
          <p:cNvPicPr>
            <a:picLocks noGrp="1" noChangeAspect="1"/>
          </p:cNvPicPr>
          <p:nvPr>
            <p:ph sz="quarter" idx="27"/>
          </p:nvPr>
        </p:nvPicPr>
        <p:blipFill>
          <a:blip r:embed="rId3"/>
          <a:stretch>
            <a:fillRect/>
          </a:stretch>
        </p:blipFill>
        <p:spPr>
          <a:xfrm>
            <a:off x="2025356" y="1365334"/>
            <a:ext cx="3310581" cy="4427837"/>
          </a:xfrm>
          <a:prstGeom prst="rect">
            <a:avLst/>
          </a:prstGeom>
        </p:spPr>
      </p:pic>
      <p:sp>
        <p:nvSpPr>
          <p:cNvPr id="6" name="Footer Placeholder 5">
            <a:extLst>
              <a:ext uri="{FF2B5EF4-FFF2-40B4-BE49-F238E27FC236}">
                <a16:creationId xmlns:a16="http://schemas.microsoft.com/office/drawing/2014/main" id="{0207D494-08DB-79E4-91D8-213621654E75}"/>
              </a:ext>
            </a:extLst>
          </p:cNvPr>
          <p:cNvSpPr>
            <a:spLocks noGrp="1"/>
          </p:cNvSpPr>
          <p:nvPr>
            <p:ph type="ftr" sz="quarter" idx="29"/>
          </p:nvPr>
        </p:nvSpPr>
        <p:spPr/>
        <p:txBody>
          <a:bodyPr/>
          <a:lstStyle/>
          <a:p>
            <a:r>
              <a:rPr lang="en-US"/>
              <a:t>Georgia Department of Community Affairs</a:t>
            </a:r>
          </a:p>
        </p:txBody>
      </p:sp>
      <p:sp>
        <p:nvSpPr>
          <p:cNvPr id="12" name="Slide Number Placeholder 11">
            <a:extLst>
              <a:ext uri="{FF2B5EF4-FFF2-40B4-BE49-F238E27FC236}">
                <a16:creationId xmlns:a16="http://schemas.microsoft.com/office/drawing/2014/main" id="{7CBFD2DC-BA34-4B10-C753-7CF8DA63E694}"/>
              </a:ext>
            </a:extLst>
          </p:cNvPr>
          <p:cNvSpPr>
            <a:spLocks noGrp="1"/>
          </p:cNvSpPr>
          <p:nvPr>
            <p:ph type="sldNum" sz="quarter" idx="30"/>
          </p:nvPr>
        </p:nvSpPr>
        <p:spPr/>
        <p:txBody>
          <a:bodyPr/>
          <a:lstStyle/>
          <a:p>
            <a:fld id="{93CAF254-72B9-406C-9E86-C9D983240C82}" type="slidenum">
              <a:rPr lang="en-US" smtClean="0"/>
              <a:t>12</a:t>
            </a:fld>
            <a:endParaRPr lang="en-US"/>
          </a:p>
        </p:txBody>
      </p:sp>
      <p:graphicFrame>
        <p:nvGraphicFramePr>
          <p:cNvPr id="16" name="Table 15">
            <a:extLst>
              <a:ext uri="{FF2B5EF4-FFF2-40B4-BE49-F238E27FC236}">
                <a16:creationId xmlns:a16="http://schemas.microsoft.com/office/drawing/2014/main" id="{25A4671A-42A4-4A83-40F5-5B84D0B5B463}"/>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D274164B-50B8-58DA-AC2C-1EBA19899C1C}"/>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3263E4BC-74CB-2C4F-F42F-2A96A38DA20C}"/>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386216CF-595C-3607-78B9-AD076539A241}"/>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EDDD480C-E8F3-20FF-797F-7232227AD2D8}"/>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1FF3DF07-F36B-A6FC-572C-6DA2D7DAE684}"/>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3" name="Rectangle 22">
            <a:extLst>
              <a:ext uri="{FF2B5EF4-FFF2-40B4-BE49-F238E27FC236}">
                <a16:creationId xmlns:a16="http://schemas.microsoft.com/office/drawing/2014/main" id="{E6780665-22E2-FCC4-F673-05E376A2129B}"/>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EC0076B-D950-447F-35F8-0DD6FE46E6F4}"/>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icon&#10;&#10;AI-generated content may be incorrect.">
            <a:extLst>
              <a:ext uri="{FF2B5EF4-FFF2-40B4-BE49-F238E27FC236}">
                <a16:creationId xmlns:a16="http://schemas.microsoft.com/office/drawing/2014/main" id="{6653A954-18E5-DA2D-5C3C-51A874614164}"/>
              </a:ext>
            </a:extLst>
          </p:cNvPr>
          <p:cNvPicPr>
            <a:picLocks noChangeAspect="1"/>
          </p:cNvPicPr>
          <p:nvPr/>
        </p:nvPicPr>
        <p:blipFill>
          <a:blip r:embed="rId8"/>
          <a:stretch>
            <a:fillRect/>
          </a:stretch>
        </p:blipFill>
        <p:spPr>
          <a:xfrm>
            <a:off x="7012459" y="1781175"/>
            <a:ext cx="4572000" cy="3295650"/>
          </a:xfrm>
          <a:prstGeom prst="rect">
            <a:avLst/>
          </a:prstGeom>
        </p:spPr>
      </p:pic>
    </p:spTree>
    <p:extLst>
      <p:ext uri="{BB962C8B-B14F-4D97-AF65-F5344CB8AC3E}">
        <p14:creationId xmlns:p14="http://schemas.microsoft.com/office/powerpoint/2010/main" val="3856607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FD5C6-FDC1-A61B-700F-7BDE156A6B7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509CFCD-2D51-C330-C7CC-3033D53177D1}"/>
              </a:ext>
            </a:extLst>
          </p:cNvPr>
          <p:cNvSpPr/>
          <p:nvPr/>
        </p:nvSpPr>
        <p:spPr>
          <a:xfrm>
            <a:off x="7407775" y="2444033"/>
            <a:ext cx="4166000" cy="298842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422F31B-D0BF-8612-7827-EE71932436C1}"/>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4FBBECD-63F9-A9D9-9E36-D3D51E3DDD4D}"/>
              </a:ext>
            </a:extLst>
          </p:cNvPr>
          <p:cNvSpPr>
            <a:spLocks noGrp="1"/>
          </p:cNvSpPr>
          <p:nvPr>
            <p:ph sz="half" idx="1"/>
          </p:nvPr>
        </p:nvSpPr>
        <p:spPr>
          <a:xfrm>
            <a:off x="838200" y="1825625"/>
            <a:ext cx="5029200" cy="4114800"/>
          </a:xfrm>
        </p:spPr>
        <p:txBody>
          <a:bodyPr vert="horz" lIns="91440" tIns="45720" rIns="91440" bIns="45720" rtlCol="0" anchor="t">
            <a:noAutofit/>
          </a:bodyPr>
          <a:lstStyle/>
          <a:p>
            <a:pPr marL="0" indent="0">
              <a:buNone/>
            </a:pPr>
            <a:r>
              <a:rPr lang="en-US" sz="1600" b="1"/>
              <a:t>Opportunity Zones</a:t>
            </a:r>
            <a:endParaRPr lang="en-US"/>
          </a:p>
          <a:p>
            <a:pPr lvl="1">
              <a:lnSpc>
                <a:spcPct val="90000"/>
              </a:lnSpc>
              <a:spcBef>
                <a:spcPts val="500"/>
              </a:spcBef>
            </a:pPr>
            <a:r>
              <a:rPr lang="en-US" sz="1400"/>
              <a:t>Redevelopment Tool</a:t>
            </a:r>
            <a:endParaRPr lang="en-US" sz="1400">
              <a:cs typeface="Arial"/>
            </a:endParaRPr>
          </a:p>
          <a:p>
            <a:pPr lvl="1">
              <a:lnSpc>
                <a:spcPct val="90000"/>
              </a:lnSpc>
              <a:spcBef>
                <a:spcPts val="500"/>
              </a:spcBef>
            </a:pPr>
            <a:r>
              <a:rPr lang="en-US" sz="1400"/>
              <a:t>$3,500 per job tax credit (2 job minimum threshold)</a:t>
            </a:r>
            <a:endParaRPr lang="en-US" sz="1400">
              <a:cs typeface="Arial"/>
            </a:endParaRPr>
          </a:p>
          <a:p>
            <a:pPr lvl="1">
              <a:lnSpc>
                <a:spcPct val="90000"/>
              </a:lnSpc>
              <a:spcBef>
                <a:spcPts val="500"/>
              </a:spcBef>
            </a:pPr>
            <a:r>
              <a:rPr lang="en-US" sz="1400"/>
              <a:t>Use of Job Tax Credits against 100 percent of Georgia income tax liability and withholding tax</a:t>
            </a:r>
            <a:endParaRPr lang="en-US" sz="1400">
              <a:cs typeface="Arial"/>
            </a:endParaRPr>
          </a:p>
          <a:p>
            <a:pPr marL="0" indent="0">
              <a:buNone/>
            </a:pPr>
            <a:endParaRPr lang="en-US" sz="1400" b="1">
              <a:cs typeface="Arial"/>
            </a:endParaRPr>
          </a:p>
          <a:p>
            <a:pPr marL="0" indent="0">
              <a:buNone/>
            </a:pPr>
            <a:r>
              <a:rPr lang="en-US" sz="1600" b="1"/>
              <a:t>Rural Zones</a:t>
            </a:r>
            <a:endParaRPr lang="en-US"/>
          </a:p>
          <a:p>
            <a:pPr lvl="1">
              <a:lnSpc>
                <a:spcPct val="90000"/>
              </a:lnSpc>
              <a:spcBef>
                <a:spcPts val="500"/>
              </a:spcBef>
            </a:pPr>
            <a:r>
              <a:rPr lang="en-US" sz="1400"/>
              <a:t>Communities with population less than 15,000</a:t>
            </a:r>
            <a:endParaRPr lang="en-US" sz="1400">
              <a:cs typeface="Arial"/>
            </a:endParaRPr>
          </a:p>
          <a:p>
            <a:pPr lvl="1">
              <a:lnSpc>
                <a:spcPct val="90000"/>
              </a:lnSpc>
              <a:spcBef>
                <a:spcPts val="500"/>
              </a:spcBef>
            </a:pPr>
            <a:r>
              <a:rPr lang="en-US" sz="1400">
                <a:cs typeface="Arial"/>
              </a:rPr>
              <a:t>Program scheduled to sunset</a:t>
            </a:r>
            <a:endParaRPr lang="en-US" sz="1400"/>
          </a:p>
          <a:p>
            <a:pPr lvl="1">
              <a:lnSpc>
                <a:spcPct val="90000"/>
              </a:lnSpc>
              <a:spcBef>
                <a:spcPts val="500"/>
              </a:spcBef>
            </a:pPr>
            <a:r>
              <a:rPr lang="en-US" sz="1400"/>
              <a:t>Tax credits</a:t>
            </a:r>
            <a:endParaRPr lang="en-US" sz="1400">
              <a:cs typeface="Arial"/>
            </a:endParaRPr>
          </a:p>
          <a:p>
            <a:pPr lvl="2">
              <a:lnSpc>
                <a:spcPct val="90000"/>
              </a:lnSpc>
              <a:spcBef>
                <a:spcPts val="500"/>
              </a:spcBef>
            </a:pPr>
            <a:r>
              <a:rPr lang="en-US"/>
              <a:t>Job tax credit </a:t>
            </a:r>
            <a:endParaRPr lang="en-US">
              <a:cs typeface="Arial"/>
            </a:endParaRPr>
          </a:p>
          <a:p>
            <a:pPr lvl="2">
              <a:lnSpc>
                <a:spcPct val="90000"/>
              </a:lnSpc>
              <a:spcBef>
                <a:spcPts val="500"/>
              </a:spcBef>
            </a:pPr>
            <a:r>
              <a:rPr lang="en-US"/>
              <a:t>Investment tax credit</a:t>
            </a:r>
            <a:endParaRPr lang="en-US">
              <a:cs typeface="Arial"/>
            </a:endParaRPr>
          </a:p>
          <a:p>
            <a:pPr lvl="2">
              <a:lnSpc>
                <a:spcPct val="90000"/>
              </a:lnSpc>
              <a:spcBef>
                <a:spcPts val="500"/>
              </a:spcBef>
            </a:pPr>
            <a:r>
              <a:rPr lang="en-US"/>
              <a:t>Rehab tax credit</a:t>
            </a:r>
            <a:endParaRPr lang="en-US">
              <a:cs typeface="Arial"/>
            </a:endParaRPr>
          </a:p>
          <a:p>
            <a:endParaRPr lang="en-US" sz="1400">
              <a:cs typeface="Arial"/>
            </a:endParaRPr>
          </a:p>
          <a:p>
            <a:endParaRPr lang="en-US" baseline="30000"/>
          </a:p>
        </p:txBody>
      </p:sp>
      <p:sp>
        <p:nvSpPr>
          <p:cNvPr id="12" name="Slide Number Placeholder 11">
            <a:extLst>
              <a:ext uri="{FF2B5EF4-FFF2-40B4-BE49-F238E27FC236}">
                <a16:creationId xmlns:a16="http://schemas.microsoft.com/office/drawing/2014/main" id="{CAD0910D-9D31-704F-1345-A74E3C456FA1}"/>
              </a:ext>
            </a:extLst>
          </p:cNvPr>
          <p:cNvSpPr>
            <a:spLocks noGrp="1"/>
          </p:cNvSpPr>
          <p:nvPr>
            <p:ph type="sldNum" sz="quarter" idx="12"/>
          </p:nvPr>
        </p:nvSpPr>
        <p:spPr/>
        <p:txBody>
          <a:bodyPr/>
          <a:lstStyle/>
          <a:p>
            <a:fld id="{93CAF254-72B9-406C-9E86-C9D983240C82}" type="slidenum">
              <a:rPr lang="en-US" smtClean="0"/>
              <a:t>13</a:t>
            </a:fld>
            <a:endParaRPr lang="en-US"/>
          </a:p>
        </p:txBody>
      </p:sp>
      <p:sp>
        <p:nvSpPr>
          <p:cNvPr id="7" name="Title 6">
            <a:extLst>
              <a:ext uri="{FF2B5EF4-FFF2-40B4-BE49-F238E27FC236}">
                <a16:creationId xmlns:a16="http://schemas.microsoft.com/office/drawing/2014/main" id="{2367E967-CF76-6BA7-2A2D-BCCE2FB82E86}"/>
              </a:ext>
            </a:extLst>
          </p:cNvPr>
          <p:cNvSpPr>
            <a:spLocks noGrp="1"/>
          </p:cNvSpPr>
          <p:nvPr>
            <p:ph type="title"/>
          </p:nvPr>
        </p:nvSpPr>
        <p:spPr/>
        <p:txBody>
          <a:bodyPr>
            <a:normAutofit/>
          </a:bodyPr>
          <a:lstStyle/>
          <a:p>
            <a:r>
              <a:rPr lang="en-US">
                <a:solidFill>
                  <a:schemeClr val="accent6"/>
                </a:solidFill>
              </a:rPr>
              <a:t>Local Zones &amp; Designations</a:t>
            </a:r>
            <a:endParaRPr lang="en-US"/>
          </a:p>
        </p:txBody>
      </p:sp>
      <p:sp>
        <p:nvSpPr>
          <p:cNvPr id="6" name="Footer Placeholder 5">
            <a:extLst>
              <a:ext uri="{FF2B5EF4-FFF2-40B4-BE49-F238E27FC236}">
                <a16:creationId xmlns:a16="http://schemas.microsoft.com/office/drawing/2014/main" id="{CF9DAAAF-7F1A-0D5C-5715-D414B9E6034B}"/>
              </a:ext>
            </a:extLst>
          </p:cNvPr>
          <p:cNvSpPr>
            <a:spLocks noGrp="1"/>
          </p:cNvSpPr>
          <p:nvPr>
            <p:ph type="ftr" sz="quarter" idx="13"/>
          </p:nvPr>
        </p:nvSpPr>
        <p:spPr/>
        <p:txBody>
          <a:bodyPr/>
          <a:lstStyle/>
          <a:p>
            <a:r>
              <a:rPr lang="en-US"/>
              <a:t>Georgia Department of Community Affairs</a:t>
            </a:r>
          </a:p>
        </p:txBody>
      </p:sp>
      <p:graphicFrame>
        <p:nvGraphicFramePr>
          <p:cNvPr id="23" name="Table 22">
            <a:extLst>
              <a:ext uri="{FF2B5EF4-FFF2-40B4-BE49-F238E27FC236}">
                <a16:creationId xmlns:a16="http://schemas.microsoft.com/office/drawing/2014/main" id="{D9BFA2A8-57DC-2EEA-B82E-0C9458B2F44E}"/>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4" name="Picture 23" descr="Icon&#10;&#10;AI-generated content may be incorrect.">
            <a:extLst>
              <a:ext uri="{FF2B5EF4-FFF2-40B4-BE49-F238E27FC236}">
                <a16:creationId xmlns:a16="http://schemas.microsoft.com/office/drawing/2014/main" id="{0B9EE507-8E19-48FE-8961-A6F57039A363}"/>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5" name="Picture 24" descr="Shape&#10;&#10;AI-generated content may be incorrect.">
            <a:extLst>
              <a:ext uri="{FF2B5EF4-FFF2-40B4-BE49-F238E27FC236}">
                <a16:creationId xmlns:a16="http://schemas.microsoft.com/office/drawing/2014/main" id="{4C3A16AD-C671-CD9A-019B-013350BD7A0B}"/>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6" name="Picture 25" descr="Icon&#10;&#10;AI-generated content may be incorrect.">
            <a:extLst>
              <a:ext uri="{FF2B5EF4-FFF2-40B4-BE49-F238E27FC236}">
                <a16:creationId xmlns:a16="http://schemas.microsoft.com/office/drawing/2014/main" id="{23ACC5CB-F738-7426-FF19-5AD82C7B7732}"/>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7" name="Picture 26" descr="Shape&#10;&#10;AI-generated content may be incorrect.">
            <a:extLst>
              <a:ext uri="{FF2B5EF4-FFF2-40B4-BE49-F238E27FC236}">
                <a16:creationId xmlns:a16="http://schemas.microsoft.com/office/drawing/2014/main" id="{6FEF8612-C4E3-9F71-CD1A-3C211BF89715}"/>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17" name="TextBox 16">
            <a:extLst>
              <a:ext uri="{FF2B5EF4-FFF2-40B4-BE49-F238E27FC236}">
                <a16:creationId xmlns:a16="http://schemas.microsoft.com/office/drawing/2014/main" id="{84B7DF25-19EE-5144-2DAC-591963A9DF89}"/>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18" name="Rectangle 17">
            <a:extLst>
              <a:ext uri="{FF2B5EF4-FFF2-40B4-BE49-F238E27FC236}">
                <a16:creationId xmlns:a16="http://schemas.microsoft.com/office/drawing/2014/main" id="{DF72A6B0-1B21-1704-7705-4484BC9331E5}"/>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534DFB0-B2DB-9CCB-91EE-1848CC53E009}"/>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DAE7EA4-99C5-5B1C-138F-4DE25EB0755B}"/>
              </a:ext>
            </a:extLst>
          </p:cNvPr>
          <p:cNvSpPr/>
          <p:nvPr/>
        </p:nvSpPr>
        <p:spPr>
          <a:xfrm>
            <a:off x="6280435" y="1534492"/>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Icon&#10;&#10;AI-generated content may be incorrect.">
            <a:extLst>
              <a:ext uri="{FF2B5EF4-FFF2-40B4-BE49-F238E27FC236}">
                <a16:creationId xmlns:a16="http://schemas.microsoft.com/office/drawing/2014/main" id="{1EF1C8F7-36CE-E086-C2A6-2CA313B32C5F}"/>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488062" y="1748228"/>
            <a:ext cx="333527" cy="274320"/>
          </a:xfrm>
          <a:prstGeom prst="rect">
            <a:avLst/>
          </a:prstGeom>
        </p:spPr>
      </p:pic>
      <p:cxnSp>
        <p:nvCxnSpPr>
          <p:cNvPr id="14" name="Straight Connector 13">
            <a:extLst>
              <a:ext uri="{FF2B5EF4-FFF2-40B4-BE49-F238E27FC236}">
                <a16:creationId xmlns:a16="http://schemas.microsoft.com/office/drawing/2014/main" id="{1278D976-0684-9640-A72F-34DC795D4496}"/>
              </a:ext>
            </a:extLst>
          </p:cNvPr>
          <p:cNvCxnSpPr>
            <a:cxnSpLocks/>
          </p:cNvCxnSpPr>
          <p:nvPr/>
        </p:nvCxnSpPr>
        <p:spPr>
          <a:xfrm>
            <a:off x="6661090" y="2416629"/>
            <a:ext cx="10297" cy="3255752"/>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5" name="Picture 14" descr="Close up of map">
            <a:extLst>
              <a:ext uri="{FF2B5EF4-FFF2-40B4-BE49-F238E27FC236}">
                <a16:creationId xmlns:a16="http://schemas.microsoft.com/office/drawing/2014/main" id="{90E03F58-082A-BBA0-23E5-5D01DFA880F5}"/>
              </a:ext>
            </a:extLst>
          </p:cNvPr>
          <p:cNvPicPr>
            <a:picLocks noChangeAspect="1"/>
          </p:cNvPicPr>
          <p:nvPr/>
        </p:nvPicPr>
        <p:blipFill>
          <a:blip r:embed="rId6"/>
          <a:stretch>
            <a:fillRect/>
          </a:stretch>
        </p:blipFill>
        <p:spPr>
          <a:xfrm>
            <a:off x="7187512" y="2247899"/>
            <a:ext cx="4170407" cy="2990336"/>
          </a:xfrm>
          <a:prstGeom prst="rect">
            <a:avLst/>
          </a:prstGeom>
        </p:spPr>
      </p:pic>
    </p:spTree>
    <p:extLst>
      <p:ext uri="{BB962C8B-B14F-4D97-AF65-F5344CB8AC3E}">
        <p14:creationId xmlns:p14="http://schemas.microsoft.com/office/powerpoint/2010/main" val="470732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D3758-BD0F-8856-C198-1E3038842636}"/>
            </a:ext>
          </a:extLst>
        </p:cNvPr>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8CF7E0D8-167A-2D26-CB03-4D4ECC530B1B}"/>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4D7E9882-0E57-183E-118A-2500E8DFEA50}"/>
              </a:ext>
            </a:extLst>
          </p:cNvPr>
          <p:cNvSpPr>
            <a:spLocks noGrp="1"/>
          </p:cNvSpPr>
          <p:nvPr>
            <p:ph type="sldNum" sz="quarter" idx="12"/>
          </p:nvPr>
        </p:nvSpPr>
        <p:spPr/>
        <p:txBody>
          <a:bodyPr/>
          <a:lstStyle/>
          <a:p>
            <a:fld id="{93CAF254-72B9-406C-9E86-C9D983240C82}" type="slidenum">
              <a:rPr lang="en-US" smtClean="0"/>
              <a:t>14</a:t>
            </a:fld>
            <a:endParaRPr lang="en-US"/>
          </a:p>
        </p:txBody>
      </p:sp>
      <p:sp>
        <p:nvSpPr>
          <p:cNvPr id="7" name="Title 6">
            <a:extLst>
              <a:ext uri="{FF2B5EF4-FFF2-40B4-BE49-F238E27FC236}">
                <a16:creationId xmlns:a16="http://schemas.microsoft.com/office/drawing/2014/main" id="{D4E491DD-3805-57BB-B501-93AFD4077CC3}"/>
              </a:ext>
            </a:extLst>
          </p:cNvPr>
          <p:cNvSpPr>
            <a:spLocks noGrp="1"/>
          </p:cNvSpPr>
          <p:nvPr>
            <p:ph type="title"/>
          </p:nvPr>
        </p:nvSpPr>
        <p:spPr/>
        <p:txBody>
          <a:bodyPr>
            <a:normAutofit/>
          </a:bodyPr>
          <a:lstStyle/>
          <a:p>
            <a:r>
              <a:rPr lang="en-US">
                <a:solidFill>
                  <a:schemeClr val="accent6"/>
                </a:solidFill>
              </a:rPr>
              <a:t>Opportunity Zone-Tifton</a:t>
            </a:r>
            <a:endParaRPr lang="en-US"/>
          </a:p>
        </p:txBody>
      </p:sp>
      <p:sp>
        <p:nvSpPr>
          <p:cNvPr id="6" name="Footer Placeholder 5">
            <a:extLst>
              <a:ext uri="{FF2B5EF4-FFF2-40B4-BE49-F238E27FC236}">
                <a16:creationId xmlns:a16="http://schemas.microsoft.com/office/drawing/2014/main" id="{CBD8E86C-6EC8-9AB1-E5F1-244EC3C825BD}"/>
              </a:ext>
            </a:extLst>
          </p:cNvPr>
          <p:cNvSpPr>
            <a:spLocks noGrp="1"/>
          </p:cNvSpPr>
          <p:nvPr>
            <p:ph type="ftr" sz="quarter" idx="13"/>
          </p:nvPr>
        </p:nvSpPr>
        <p:spPr/>
        <p:txBody>
          <a:bodyPr/>
          <a:lstStyle/>
          <a:p>
            <a:r>
              <a:rPr lang="en-US"/>
              <a:t>Georgia Department of Community Affairs</a:t>
            </a:r>
          </a:p>
        </p:txBody>
      </p:sp>
      <p:graphicFrame>
        <p:nvGraphicFramePr>
          <p:cNvPr id="23" name="Table 22">
            <a:extLst>
              <a:ext uri="{FF2B5EF4-FFF2-40B4-BE49-F238E27FC236}">
                <a16:creationId xmlns:a16="http://schemas.microsoft.com/office/drawing/2014/main" id="{44B22154-BC4C-D342-520A-614583902192}"/>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4" name="Picture 23" descr="Icon&#10;&#10;AI-generated content may be incorrect.">
            <a:extLst>
              <a:ext uri="{FF2B5EF4-FFF2-40B4-BE49-F238E27FC236}">
                <a16:creationId xmlns:a16="http://schemas.microsoft.com/office/drawing/2014/main" id="{9107A317-9418-C3C7-1C61-B64645D88E9D}"/>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5" name="Picture 24" descr="Shape&#10;&#10;AI-generated content may be incorrect.">
            <a:extLst>
              <a:ext uri="{FF2B5EF4-FFF2-40B4-BE49-F238E27FC236}">
                <a16:creationId xmlns:a16="http://schemas.microsoft.com/office/drawing/2014/main" id="{4064CD17-F868-18E6-1801-D0C1673E1E50}"/>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6" name="Picture 25" descr="Icon&#10;&#10;AI-generated content may be incorrect.">
            <a:extLst>
              <a:ext uri="{FF2B5EF4-FFF2-40B4-BE49-F238E27FC236}">
                <a16:creationId xmlns:a16="http://schemas.microsoft.com/office/drawing/2014/main" id="{E9EA2089-59DE-3C8F-F1D9-408FEC84B0FF}"/>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7" name="Picture 26" descr="Shape&#10;&#10;AI-generated content may be incorrect.">
            <a:extLst>
              <a:ext uri="{FF2B5EF4-FFF2-40B4-BE49-F238E27FC236}">
                <a16:creationId xmlns:a16="http://schemas.microsoft.com/office/drawing/2014/main" id="{8981E28F-0A14-1AF9-6408-567203C35B17}"/>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17" name="TextBox 16">
            <a:extLst>
              <a:ext uri="{FF2B5EF4-FFF2-40B4-BE49-F238E27FC236}">
                <a16:creationId xmlns:a16="http://schemas.microsoft.com/office/drawing/2014/main" id="{4DAFA6C1-B442-F591-F9F3-8B95E938FFD5}"/>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18" name="Rectangle 17">
            <a:extLst>
              <a:ext uri="{FF2B5EF4-FFF2-40B4-BE49-F238E27FC236}">
                <a16:creationId xmlns:a16="http://schemas.microsoft.com/office/drawing/2014/main" id="{E42EAEBE-77AB-B16E-D4A1-8DA776FCD5E8}"/>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ACAC0D6-5D4B-CBBC-6FA8-9249CFDFEE30}"/>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Opportunity Zone Map">
            <a:extLst>
              <a:ext uri="{FF2B5EF4-FFF2-40B4-BE49-F238E27FC236}">
                <a16:creationId xmlns:a16="http://schemas.microsoft.com/office/drawing/2014/main" id="{DE4A06CF-B81A-2C63-1158-71F021B0E9DA}"/>
              </a:ext>
            </a:extLst>
          </p:cNvPr>
          <p:cNvPicPr>
            <a:picLocks noChangeAspect="1"/>
          </p:cNvPicPr>
          <p:nvPr/>
        </p:nvPicPr>
        <p:blipFill>
          <a:blip r:embed="rId6"/>
          <a:stretch>
            <a:fillRect/>
          </a:stretch>
        </p:blipFill>
        <p:spPr>
          <a:xfrm>
            <a:off x="2631312" y="1332927"/>
            <a:ext cx="6572491" cy="4751589"/>
          </a:xfrm>
          <a:prstGeom prst="rect">
            <a:avLst/>
          </a:prstGeom>
        </p:spPr>
      </p:pic>
    </p:spTree>
    <p:extLst>
      <p:ext uri="{BB962C8B-B14F-4D97-AF65-F5344CB8AC3E}">
        <p14:creationId xmlns:p14="http://schemas.microsoft.com/office/powerpoint/2010/main" val="384081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0233A-319C-6CAA-1C31-039F93C4C41A}"/>
            </a:ext>
          </a:extLst>
        </p:cNvPr>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D0FC7083-7CE5-061E-237F-B721D626F2AE}"/>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0F1FD584-0493-3611-0B14-5A2A1FC6D694}"/>
              </a:ext>
            </a:extLst>
          </p:cNvPr>
          <p:cNvSpPr>
            <a:spLocks noGrp="1"/>
          </p:cNvSpPr>
          <p:nvPr>
            <p:ph type="sldNum" sz="quarter" idx="12"/>
          </p:nvPr>
        </p:nvSpPr>
        <p:spPr/>
        <p:txBody>
          <a:bodyPr/>
          <a:lstStyle/>
          <a:p>
            <a:fld id="{93CAF254-72B9-406C-9E86-C9D983240C82}" type="slidenum">
              <a:rPr lang="en-US" smtClean="0"/>
              <a:t>15</a:t>
            </a:fld>
            <a:endParaRPr lang="en-US"/>
          </a:p>
        </p:txBody>
      </p:sp>
      <p:sp>
        <p:nvSpPr>
          <p:cNvPr id="7" name="Title 6">
            <a:extLst>
              <a:ext uri="{FF2B5EF4-FFF2-40B4-BE49-F238E27FC236}">
                <a16:creationId xmlns:a16="http://schemas.microsoft.com/office/drawing/2014/main" id="{B4C5EDE9-7B18-1103-443B-EE62D9DEDE93}"/>
              </a:ext>
            </a:extLst>
          </p:cNvPr>
          <p:cNvSpPr>
            <a:spLocks noGrp="1"/>
          </p:cNvSpPr>
          <p:nvPr>
            <p:ph type="title"/>
          </p:nvPr>
        </p:nvSpPr>
        <p:spPr/>
        <p:txBody>
          <a:bodyPr>
            <a:normAutofit/>
          </a:bodyPr>
          <a:lstStyle/>
          <a:p>
            <a:r>
              <a:rPr lang="en-US">
                <a:solidFill>
                  <a:schemeClr val="accent6"/>
                </a:solidFill>
              </a:rPr>
              <a:t>Rural Zone</a:t>
            </a:r>
            <a:endParaRPr lang="en-US"/>
          </a:p>
        </p:txBody>
      </p:sp>
      <p:sp>
        <p:nvSpPr>
          <p:cNvPr id="6" name="Footer Placeholder 5">
            <a:extLst>
              <a:ext uri="{FF2B5EF4-FFF2-40B4-BE49-F238E27FC236}">
                <a16:creationId xmlns:a16="http://schemas.microsoft.com/office/drawing/2014/main" id="{FB23F2DA-4505-0A03-BC26-F9FB3FB84BFC}"/>
              </a:ext>
            </a:extLst>
          </p:cNvPr>
          <p:cNvSpPr>
            <a:spLocks noGrp="1"/>
          </p:cNvSpPr>
          <p:nvPr>
            <p:ph type="ftr" sz="quarter" idx="13"/>
          </p:nvPr>
        </p:nvSpPr>
        <p:spPr/>
        <p:txBody>
          <a:bodyPr/>
          <a:lstStyle/>
          <a:p>
            <a:r>
              <a:rPr lang="en-US"/>
              <a:t>Georgia Department of Community Affairs</a:t>
            </a:r>
          </a:p>
        </p:txBody>
      </p:sp>
      <p:graphicFrame>
        <p:nvGraphicFramePr>
          <p:cNvPr id="23" name="Table 22">
            <a:extLst>
              <a:ext uri="{FF2B5EF4-FFF2-40B4-BE49-F238E27FC236}">
                <a16:creationId xmlns:a16="http://schemas.microsoft.com/office/drawing/2014/main" id="{7D785B29-7C74-93C7-F18F-364508C54EA7}"/>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4" name="Picture 23" descr="Icon&#10;&#10;AI-generated content may be incorrect.">
            <a:extLst>
              <a:ext uri="{FF2B5EF4-FFF2-40B4-BE49-F238E27FC236}">
                <a16:creationId xmlns:a16="http://schemas.microsoft.com/office/drawing/2014/main" id="{73161256-C80A-DD98-6CE8-5B83BABA3F79}"/>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5" name="Picture 24" descr="Shape&#10;&#10;AI-generated content may be incorrect.">
            <a:extLst>
              <a:ext uri="{FF2B5EF4-FFF2-40B4-BE49-F238E27FC236}">
                <a16:creationId xmlns:a16="http://schemas.microsoft.com/office/drawing/2014/main" id="{92554465-797B-7D3C-CF82-83FD7D289717}"/>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6" name="Picture 25" descr="Icon&#10;&#10;AI-generated content may be incorrect.">
            <a:extLst>
              <a:ext uri="{FF2B5EF4-FFF2-40B4-BE49-F238E27FC236}">
                <a16:creationId xmlns:a16="http://schemas.microsoft.com/office/drawing/2014/main" id="{23BA8E29-CE60-C474-E2CD-F7072634E43B}"/>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7" name="Picture 26" descr="Shape&#10;&#10;AI-generated content may be incorrect.">
            <a:extLst>
              <a:ext uri="{FF2B5EF4-FFF2-40B4-BE49-F238E27FC236}">
                <a16:creationId xmlns:a16="http://schemas.microsoft.com/office/drawing/2014/main" id="{E65B8038-8F44-0C69-0095-3D145F37F97B}"/>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17" name="TextBox 16">
            <a:extLst>
              <a:ext uri="{FF2B5EF4-FFF2-40B4-BE49-F238E27FC236}">
                <a16:creationId xmlns:a16="http://schemas.microsoft.com/office/drawing/2014/main" id="{231A1FEA-D467-A08C-887C-EB5BD6FBC313}"/>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18" name="Rectangle 17">
            <a:extLst>
              <a:ext uri="{FF2B5EF4-FFF2-40B4-BE49-F238E27FC236}">
                <a16:creationId xmlns:a16="http://schemas.microsoft.com/office/drawing/2014/main" id="{4D51B7B6-991E-37F2-B61B-17DA97029FCA}"/>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E330B15-A419-6484-C109-17862AB60A2D}"/>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Graphical user interface, text, application, email&#10;&#10;AI-generated content may be incorrect.">
            <a:extLst>
              <a:ext uri="{FF2B5EF4-FFF2-40B4-BE49-F238E27FC236}">
                <a16:creationId xmlns:a16="http://schemas.microsoft.com/office/drawing/2014/main" id="{81B369C2-D53E-3F6A-D896-30A687CD362F}"/>
              </a:ext>
            </a:extLst>
          </p:cNvPr>
          <p:cNvPicPr>
            <a:picLocks noChangeAspect="1"/>
          </p:cNvPicPr>
          <p:nvPr/>
        </p:nvPicPr>
        <p:blipFill>
          <a:blip r:embed="rId6"/>
          <a:stretch>
            <a:fillRect/>
          </a:stretch>
        </p:blipFill>
        <p:spPr>
          <a:xfrm>
            <a:off x="6032609" y="689919"/>
            <a:ext cx="5337214" cy="4541109"/>
          </a:xfrm>
          <a:prstGeom prst="rect">
            <a:avLst/>
          </a:prstGeom>
        </p:spPr>
      </p:pic>
      <p:sp>
        <p:nvSpPr>
          <p:cNvPr id="4" name="Content Placeholder 1">
            <a:extLst>
              <a:ext uri="{FF2B5EF4-FFF2-40B4-BE49-F238E27FC236}">
                <a16:creationId xmlns:a16="http://schemas.microsoft.com/office/drawing/2014/main" id="{8936986B-FA3E-C320-7CD1-13806D2B6920}"/>
              </a:ext>
            </a:extLst>
          </p:cNvPr>
          <p:cNvSpPr>
            <a:spLocks noGrp="1"/>
          </p:cNvSpPr>
          <p:nvPr>
            <p:ph sz="half" idx="1"/>
          </p:nvPr>
        </p:nvSpPr>
        <p:spPr>
          <a:xfrm>
            <a:off x="838200" y="1825625"/>
            <a:ext cx="4087616" cy="4114800"/>
          </a:xfrm>
        </p:spPr>
        <p:txBody>
          <a:bodyPr vert="horz" lIns="91440" tIns="45720" rIns="91440" bIns="45720" rtlCol="0" anchor="t">
            <a:normAutofit/>
          </a:bodyPr>
          <a:lstStyle/>
          <a:p>
            <a:pPr>
              <a:lnSpc>
                <a:spcPct val="90000"/>
              </a:lnSpc>
              <a:spcBef>
                <a:spcPts val="1000"/>
              </a:spcBef>
            </a:pPr>
            <a:r>
              <a:rPr lang="en-US" sz="1500"/>
              <a:t>Designated from 2018-2022</a:t>
            </a:r>
            <a:endParaRPr lang="en-US" sz="1500">
              <a:cs typeface="Arial"/>
            </a:endParaRPr>
          </a:p>
          <a:p>
            <a:pPr>
              <a:lnSpc>
                <a:spcPct val="90000"/>
              </a:lnSpc>
              <a:spcBef>
                <a:spcPts val="1000"/>
              </a:spcBef>
            </a:pPr>
            <a:r>
              <a:rPr lang="en-US" sz="1500">
                <a:cs typeface="Arial"/>
              </a:rPr>
              <a:t>Incentivized private investment in downtown properties</a:t>
            </a:r>
          </a:p>
          <a:p>
            <a:pPr>
              <a:lnSpc>
                <a:spcPct val="90000"/>
              </a:lnSpc>
              <a:spcBef>
                <a:spcPts val="1000"/>
              </a:spcBef>
            </a:pPr>
            <a:r>
              <a:rPr lang="en-US" sz="1500">
                <a:cs typeface="Arial"/>
              </a:rPr>
              <a:t>Catalyzed additional investment beyond the designation period</a:t>
            </a:r>
          </a:p>
          <a:p>
            <a:pPr marL="228600"/>
            <a:endParaRPr lang="en-US" sz="1400" b="1">
              <a:cs typeface="Arial" panose="020B0604020202020204"/>
            </a:endParaRPr>
          </a:p>
          <a:p>
            <a:endParaRPr lang="en-US">
              <a:cs typeface="Arial" panose="020B0604020202020204"/>
            </a:endParaRPr>
          </a:p>
        </p:txBody>
      </p:sp>
      <p:pic>
        <p:nvPicPr>
          <p:cNvPr id="5" name="Picture 4">
            <a:extLst>
              <a:ext uri="{FF2B5EF4-FFF2-40B4-BE49-F238E27FC236}">
                <a16:creationId xmlns:a16="http://schemas.microsoft.com/office/drawing/2014/main" id="{8E63F812-8198-8AA3-76B3-57D359E70CA0}"/>
              </a:ext>
            </a:extLst>
          </p:cNvPr>
          <p:cNvPicPr>
            <a:picLocks noChangeAspect="1"/>
          </p:cNvPicPr>
          <p:nvPr/>
        </p:nvPicPr>
        <p:blipFill>
          <a:blip r:embed="rId7"/>
          <a:stretch>
            <a:fillRect/>
          </a:stretch>
        </p:blipFill>
        <p:spPr>
          <a:xfrm>
            <a:off x="380999" y="3608903"/>
            <a:ext cx="5498759" cy="1998274"/>
          </a:xfrm>
          <a:prstGeom prst="rect">
            <a:avLst/>
          </a:prstGeom>
        </p:spPr>
      </p:pic>
    </p:spTree>
    <p:extLst>
      <p:ext uri="{BB962C8B-B14F-4D97-AF65-F5344CB8AC3E}">
        <p14:creationId xmlns:p14="http://schemas.microsoft.com/office/powerpoint/2010/main" val="698245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F9A3F-0DB0-671C-29DE-F7B7046C5B4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651DB0-D79F-E3FA-BA63-95705543FFBC}"/>
              </a:ext>
            </a:extLst>
          </p:cNvPr>
          <p:cNvSpPr>
            <a:spLocks noGrp="1"/>
          </p:cNvSpPr>
          <p:nvPr>
            <p:ph sz="half" idx="1"/>
          </p:nvPr>
        </p:nvSpPr>
        <p:spPr/>
        <p:txBody>
          <a:bodyPr vert="horz" lIns="91440" tIns="45720" rIns="91440" bIns="45720" rtlCol="0" anchor="t">
            <a:normAutofit/>
          </a:bodyPr>
          <a:lstStyle/>
          <a:p>
            <a:pPr marL="0" indent="0">
              <a:buNone/>
            </a:pPr>
            <a:r>
              <a:rPr lang="en-US" sz="1600" b="1"/>
              <a:t>Community Development Block Grants (CDBG)</a:t>
            </a:r>
            <a:endParaRPr lang="en-US" sz="1000" i="1">
              <a:cs typeface="Arial"/>
            </a:endParaRPr>
          </a:p>
          <a:p>
            <a:pPr marL="228600"/>
            <a:endParaRPr lang="en-US" sz="1400" b="1"/>
          </a:p>
          <a:p>
            <a:pPr marL="228600"/>
            <a:r>
              <a:rPr lang="en-US" sz="1400" b="1"/>
              <a:t>CDBG Annual Competition</a:t>
            </a:r>
            <a:endParaRPr lang="en-US" sz="1400"/>
          </a:p>
          <a:p>
            <a:pPr marL="274320" lvl="1" indent="0">
              <a:spcBef>
                <a:spcPts val="0"/>
              </a:spcBef>
              <a:buNone/>
            </a:pPr>
            <a:r>
              <a:rPr lang="en-US" sz="1400"/>
              <a:t>Federal funding assistance awarded to qualifying rural cities and counties to support infrastructure, neighborhood revitalization, and economic development projects. Eligible applicants selected for funding have the greatest need, as evidenced by poverty and per capita income, and whose applications most adequately address the needs of low- and moderate-income persons and have the greatest impact. </a:t>
            </a:r>
            <a:endParaRPr lang="en-US" sz="1400">
              <a:cs typeface="Arial"/>
            </a:endParaRPr>
          </a:p>
          <a:p>
            <a:endParaRPr lang="en-US"/>
          </a:p>
        </p:txBody>
      </p:sp>
      <p:sp>
        <p:nvSpPr>
          <p:cNvPr id="3" name="Content Placeholder 2">
            <a:extLst>
              <a:ext uri="{FF2B5EF4-FFF2-40B4-BE49-F238E27FC236}">
                <a16:creationId xmlns:a16="http://schemas.microsoft.com/office/drawing/2014/main" id="{0238626F-538B-D6BF-7730-65D370EB298D}"/>
              </a:ext>
            </a:extLst>
          </p:cNvPr>
          <p:cNvSpPr>
            <a:spLocks noGrp="1"/>
          </p:cNvSpPr>
          <p:nvPr>
            <p:ph sz="half" idx="2"/>
          </p:nvPr>
        </p:nvSpPr>
        <p:spPr>
          <a:xfrm>
            <a:off x="6370322" y="2428184"/>
            <a:ext cx="4931992" cy="3512241"/>
          </a:xfrm>
        </p:spPr>
        <p:txBody>
          <a:bodyPr anchor="t">
            <a:noAutofit/>
          </a:bodyPr>
          <a:lstStyle/>
          <a:p>
            <a:r>
              <a:rPr lang="en-US" sz="1400" b="1"/>
              <a:t>Employment Incentive Program</a:t>
            </a:r>
          </a:p>
          <a:p>
            <a:pPr marL="228600" lvl="1" indent="0">
              <a:spcBef>
                <a:spcPts val="0"/>
              </a:spcBef>
              <a:buNone/>
            </a:pPr>
            <a:r>
              <a:rPr lang="en-US" sz="1400"/>
              <a:t>This financing program may be used in conjunction with traditional private financing for economic development projects resulting in job creation or maintenance of jobs to low-to-moderate income persons. </a:t>
            </a:r>
            <a:endParaRPr lang="en-US" sz="1400">
              <a:cs typeface="Arial"/>
            </a:endParaRPr>
          </a:p>
        </p:txBody>
      </p:sp>
      <p:sp>
        <p:nvSpPr>
          <p:cNvPr id="12" name="Slide Number Placeholder 11">
            <a:extLst>
              <a:ext uri="{FF2B5EF4-FFF2-40B4-BE49-F238E27FC236}">
                <a16:creationId xmlns:a16="http://schemas.microsoft.com/office/drawing/2014/main" id="{808DD9A9-CC06-8F78-6AC4-30552F18B3C9}"/>
              </a:ext>
            </a:extLst>
          </p:cNvPr>
          <p:cNvSpPr>
            <a:spLocks noGrp="1"/>
          </p:cNvSpPr>
          <p:nvPr>
            <p:ph type="sldNum" sz="quarter" idx="12"/>
          </p:nvPr>
        </p:nvSpPr>
        <p:spPr/>
        <p:txBody>
          <a:bodyPr/>
          <a:lstStyle/>
          <a:p>
            <a:fld id="{93CAF254-72B9-406C-9E86-C9D983240C82}" type="slidenum">
              <a:rPr lang="en-US" smtClean="0"/>
              <a:t>16</a:t>
            </a:fld>
            <a:endParaRPr lang="en-US"/>
          </a:p>
        </p:txBody>
      </p:sp>
      <p:sp>
        <p:nvSpPr>
          <p:cNvPr id="7" name="Title 6">
            <a:extLst>
              <a:ext uri="{FF2B5EF4-FFF2-40B4-BE49-F238E27FC236}">
                <a16:creationId xmlns:a16="http://schemas.microsoft.com/office/drawing/2014/main" id="{21B01346-D2B0-D6EC-A954-2109860E2492}"/>
              </a:ext>
            </a:extLst>
          </p:cNvPr>
          <p:cNvSpPr>
            <a:spLocks noGrp="1"/>
          </p:cNvSpPr>
          <p:nvPr>
            <p:ph type="title"/>
          </p:nvPr>
        </p:nvSpPr>
        <p:spPr/>
        <p:txBody>
          <a:bodyPr>
            <a:normAutofit/>
          </a:bodyPr>
          <a:lstStyle/>
          <a:p>
            <a:r>
              <a:rPr lang="en-US" sz="3600">
                <a:solidFill>
                  <a:schemeClr val="accent6"/>
                </a:solidFill>
              </a:rPr>
              <a:t>Infrastructure</a:t>
            </a:r>
          </a:p>
        </p:txBody>
      </p:sp>
      <p:sp>
        <p:nvSpPr>
          <p:cNvPr id="6" name="Footer Placeholder 5">
            <a:extLst>
              <a:ext uri="{FF2B5EF4-FFF2-40B4-BE49-F238E27FC236}">
                <a16:creationId xmlns:a16="http://schemas.microsoft.com/office/drawing/2014/main" id="{6259ED2D-0062-3324-A484-5B912BF4E4F5}"/>
              </a:ext>
            </a:extLst>
          </p:cNvPr>
          <p:cNvSpPr>
            <a:spLocks noGrp="1"/>
          </p:cNvSpPr>
          <p:nvPr>
            <p:ph type="ftr" sz="quarter" idx="13"/>
          </p:nvPr>
        </p:nvSpPr>
        <p:spPr/>
        <p:txBody>
          <a:bodyPr/>
          <a:lstStyle/>
          <a:p>
            <a:r>
              <a:rPr lang="en-US"/>
              <a:t>Georgia Department of Community Affairs</a:t>
            </a:r>
          </a:p>
        </p:txBody>
      </p:sp>
      <p:graphicFrame>
        <p:nvGraphicFramePr>
          <p:cNvPr id="17" name="Table 16">
            <a:extLst>
              <a:ext uri="{FF2B5EF4-FFF2-40B4-BE49-F238E27FC236}">
                <a16:creationId xmlns:a16="http://schemas.microsoft.com/office/drawing/2014/main" id="{7CB6DE48-6C66-EB63-9022-B256479234F9}"/>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8" name="Picture 17" descr="Icon&#10;&#10;AI-generated content may be incorrect.">
            <a:extLst>
              <a:ext uri="{FF2B5EF4-FFF2-40B4-BE49-F238E27FC236}">
                <a16:creationId xmlns:a16="http://schemas.microsoft.com/office/drawing/2014/main" id="{3416086C-8D04-F447-ECE7-A668018BEFC5}"/>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9" name="Picture 18" descr="Shape&#10;&#10;AI-generated content may be incorrect.">
            <a:extLst>
              <a:ext uri="{FF2B5EF4-FFF2-40B4-BE49-F238E27FC236}">
                <a16:creationId xmlns:a16="http://schemas.microsoft.com/office/drawing/2014/main" id="{F52E7C79-3AC0-522C-EA28-97D1BD610D79}"/>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0" name="Picture 19" descr="Icon&#10;&#10;AI-generated content may be incorrect.">
            <a:extLst>
              <a:ext uri="{FF2B5EF4-FFF2-40B4-BE49-F238E27FC236}">
                <a16:creationId xmlns:a16="http://schemas.microsoft.com/office/drawing/2014/main" id="{DB299B83-A720-E86C-F72F-AE452AE500A0}"/>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1" name="Picture 20" descr="Shape&#10;&#10;AI-generated content may be incorrect.">
            <a:extLst>
              <a:ext uri="{FF2B5EF4-FFF2-40B4-BE49-F238E27FC236}">
                <a16:creationId xmlns:a16="http://schemas.microsoft.com/office/drawing/2014/main" id="{FFE905EE-AC16-8D03-19B4-E8E24C9A156A}"/>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6" name="TextBox 25">
            <a:extLst>
              <a:ext uri="{FF2B5EF4-FFF2-40B4-BE49-F238E27FC236}">
                <a16:creationId xmlns:a16="http://schemas.microsoft.com/office/drawing/2014/main" id="{DF3B4B45-2276-BA34-FF0A-43D987BC5D02}"/>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27" name="Rectangle 26">
            <a:extLst>
              <a:ext uri="{FF2B5EF4-FFF2-40B4-BE49-F238E27FC236}">
                <a16:creationId xmlns:a16="http://schemas.microsoft.com/office/drawing/2014/main" id="{205850E5-8190-C5CC-9D29-B2AF3C746AFF}"/>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17BE235-E61C-13D7-55FD-3B705569A217}"/>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1866FC54-49ED-16C1-3038-D706CC0F0E0F}"/>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8304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7FFC57-52C8-CD89-185D-28F8F83722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7DAE8B-6585-A9C7-C968-C1A74B5BE0D6}"/>
              </a:ext>
            </a:extLst>
          </p:cNvPr>
          <p:cNvSpPr>
            <a:spLocks noGrp="1"/>
          </p:cNvSpPr>
          <p:nvPr>
            <p:ph sz="half" idx="1"/>
          </p:nvPr>
        </p:nvSpPr>
        <p:spPr/>
        <p:txBody>
          <a:bodyPr vert="horz" lIns="91440" tIns="45720" rIns="91440" bIns="45720" rtlCol="0" anchor="t">
            <a:normAutofit/>
          </a:bodyPr>
          <a:lstStyle/>
          <a:p>
            <a:pPr>
              <a:lnSpc>
                <a:spcPct val="90000"/>
              </a:lnSpc>
              <a:spcBef>
                <a:spcPts val="1000"/>
              </a:spcBef>
            </a:pPr>
            <a:r>
              <a:rPr lang="en-US" sz="1500"/>
              <a:t>$1,000,000 maximum grant/loan amount</a:t>
            </a:r>
            <a:endParaRPr lang="en-US" sz="1500">
              <a:cs typeface="Arial"/>
            </a:endParaRPr>
          </a:p>
          <a:p>
            <a:pPr marL="274320">
              <a:lnSpc>
                <a:spcPct val="90000"/>
              </a:lnSpc>
              <a:spcBef>
                <a:spcPts val="1000"/>
              </a:spcBef>
            </a:pPr>
            <a:r>
              <a:rPr lang="en-US" sz="1500"/>
              <a:t>Non-entitlement local governments can apply for these funds at anytime during the year</a:t>
            </a:r>
            <a:endParaRPr lang="en-US" sz="1500">
              <a:cs typeface="Arial"/>
            </a:endParaRPr>
          </a:p>
          <a:p>
            <a:pPr lvl="1">
              <a:lnSpc>
                <a:spcPct val="90000"/>
              </a:lnSpc>
              <a:spcBef>
                <a:spcPts val="500"/>
              </a:spcBef>
            </a:pPr>
            <a:r>
              <a:rPr lang="en-US" sz="1400"/>
              <a:t>Local governments as applicants, not authorities</a:t>
            </a:r>
            <a:endParaRPr lang="en-US" sz="1400">
              <a:cs typeface="Arial"/>
            </a:endParaRPr>
          </a:p>
          <a:p>
            <a:pPr marL="274320">
              <a:lnSpc>
                <a:spcPct val="90000"/>
              </a:lnSpc>
              <a:spcBef>
                <a:spcPts val="1000"/>
              </a:spcBef>
            </a:pPr>
            <a:r>
              <a:rPr lang="en-US" sz="1500"/>
              <a:t>Projects must create/retain jobs primarily for low to moderate income persons</a:t>
            </a:r>
            <a:endParaRPr lang="en-US" sz="1500">
              <a:cs typeface="Arial"/>
            </a:endParaRPr>
          </a:p>
          <a:p>
            <a:pPr marL="274320">
              <a:lnSpc>
                <a:spcPct val="90000"/>
              </a:lnSpc>
              <a:spcBef>
                <a:spcPts val="1000"/>
              </a:spcBef>
            </a:pPr>
            <a:r>
              <a:rPr lang="en-US" sz="1500"/>
              <a:t>Must have dollar for dollar private match for every EIP dollar</a:t>
            </a:r>
            <a:endParaRPr lang="en-US" sz="1500">
              <a:cs typeface="Arial"/>
            </a:endParaRPr>
          </a:p>
          <a:p>
            <a:pPr marL="274320">
              <a:lnSpc>
                <a:spcPct val="90000"/>
              </a:lnSpc>
              <a:spcBef>
                <a:spcPts val="1000"/>
              </a:spcBef>
            </a:pPr>
            <a:r>
              <a:rPr lang="en-US" sz="1500"/>
              <a:t>Eligible activities include</a:t>
            </a:r>
            <a:endParaRPr lang="en-US" sz="1500">
              <a:cs typeface="Arial"/>
            </a:endParaRPr>
          </a:p>
          <a:p>
            <a:pPr lvl="1">
              <a:lnSpc>
                <a:spcPct val="90000"/>
              </a:lnSpc>
              <a:spcBef>
                <a:spcPts val="500"/>
              </a:spcBef>
            </a:pPr>
            <a:r>
              <a:rPr lang="en-US" sz="1200"/>
              <a:t>Public infrastructure grant</a:t>
            </a:r>
            <a:endParaRPr lang="en-US" sz="1200">
              <a:cs typeface="Arial"/>
            </a:endParaRPr>
          </a:p>
          <a:p>
            <a:pPr lvl="1">
              <a:lnSpc>
                <a:spcPct val="90000"/>
              </a:lnSpc>
              <a:spcBef>
                <a:spcPts val="500"/>
              </a:spcBef>
            </a:pPr>
            <a:r>
              <a:rPr lang="en-US" sz="1200"/>
              <a:t>Loan to for-profit entities (establishes RLF)</a:t>
            </a:r>
            <a:endParaRPr lang="en-US" sz="1200">
              <a:cs typeface="Arial"/>
            </a:endParaRPr>
          </a:p>
          <a:p>
            <a:pPr marL="228600"/>
            <a:endParaRPr lang="en-US" sz="1400" b="1">
              <a:cs typeface="Arial"/>
            </a:endParaRPr>
          </a:p>
          <a:p>
            <a:endParaRPr lang="en-US"/>
          </a:p>
        </p:txBody>
      </p:sp>
      <p:sp>
        <p:nvSpPr>
          <p:cNvPr id="12" name="Slide Number Placeholder 11">
            <a:extLst>
              <a:ext uri="{FF2B5EF4-FFF2-40B4-BE49-F238E27FC236}">
                <a16:creationId xmlns:a16="http://schemas.microsoft.com/office/drawing/2014/main" id="{2DD5C639-A4B2-8887-742E-509F4198B8DD}"/>
              </a:ext>
            </a:extLst>
          </p:cNvPr>
          <p:cNvSpPr>
            <a:spLocks noGrp="1"/>
          </p:cNvSpPr>
          <p:nvPr>
            <p:ph type="sldNum" sz="quarter" idx="12"/>
          </p:nvPr>
        </p:nvSpPr>
        <p:spPr/>
        <p:txBody>
          <a:bodyPr/>
          <a:lstStyle/>
          <a:p>
            <a:fld id="{93CAF254-72B9-406C-9E86-C9D983240C82}" type="slidenum">
              <a:rPr lang="en-US" smtClean="0"/>
              <a:t>17</a:t>
            </a:fld>
            <a:endParaRPr lang="en-US"/>
          </a:p>
        </p:txBody>
      </p:sp>
      <p:sp>
        <p:nvSpPr>
          <p:cNvPr id="7" name="Title 6">
            <a:extLst>
              <a:ext uri="{FF2B5EF4-FFF2-40B4-BE49-F238E27FC236}">
                <a16:creationId xmlns:a16="http://schemas.microsoft.com/office/drawing/2014/main" id="{B7E76BD3-4466-5610-2EAC-B37CAA17D4D5}"/>
              </a:ext>
            </a:extLst>
          </p:cNvPr>
          <p:cNvSpPr>
            <a:spLocks noGrp="1"/>
          </p:cNvSpPr>
          <p:nvPr>
            <p:ph type="title"/>
          </p:nvPr>
        </p:nvSpPr>
        <p:spPr/>
        <p:txBody>
          <a:bodyPr>
            <a:normAutofit/>
          </a:bodyPr>
          <a:lstStyle/>
          <a:p>
            <a:r>
              <a:rPr lang="en-US">
                <a:solidFill>
                  <a:schemeClr val="accent6"/>
                </a:solidFill>
              </a:rPr>
              <a:t>Employment Incentive Program (EIP)</a:t>
            </a:r>
          </a:p>
        </p:txBody>
      </p:sp>
      <p:sp>
        <p:nvSpPr>
          <p:cNvPr id="6" name="Footer Placeholder 5">
            <a:extLst>
              <a:ext uri="{FF2B5EF4-FFF2-40B4-BE49-F238E27FC236}">
                <a16:creationId xmlns:a16="http://schemas.microsoft.com/office/drawing/2014/main" id="{A65A358D-E932-60BB-3A48-A3AF3C7AD50D}"/>
              </a:ext>
            </a:extLst>
          </p:cNvPr>
          <p:cNvSpPr>
            <a:spLocks noGrp="1"/>
          </p:cNvSpPr>
          <p:nvPr>
            <p:ph type="ftr" sz="quarter" idx="13"/>
          </p:nvPr>
        </p:nvSpPr>
        <p:spPr/>
        <p:txBody>
          <a:bodyPr/>
          <a:lstStyle/>
          <a:p>
            <a:r>
              <a:rPr lang="en-US"/>
              <a:t>Georgia Department of Community Affairs</a:t>
            </a:r>
          </a:p>
        </p:txBody>
      </p:sp>
      <p:graphicFrame>
        <p:nvGraphicFramePr>
          <p:cNvPr id="17" name="Table 16">
            <a:extLst>
              <a:ext uri="{FF2B5EF4-FFF2-40B4-BE49-F238E27FC236}">
                <a16:creationId xmlns:a16="http://schemas.microsoft.com/office/drawing/2014/main" id="{D8F9C4C1-1538-3B31-EE03-CBAAFBDFE433}"/>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8" name="Picture 17" descr="Icon&#10;&#10;AI-generated content may be incorrect.">
            <a:extLst>
              <a:ext uri="{FF2B5EF4-FFF2-40B4-BE49-F238E27FC236}">
                <a16:creationId xmlns:a16="http://schemas.microsoft.com/office/drawing/2014/main" id="{2BC99524-EE3E-DE74-8A02-0ED64FF6D3DA}"/>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9" name="Picture 18" descr="Shape&#10;&#10;AI-generated content may be incorrect.">
            <a:extLst>
              <a:ext uri="{FF2B5EF4-FFF2-40B4-BE49-F238E27FC236}">
                <a16:creationId xmlns:a16="http://schemas.microsoft.com/office/drawing/2014/main" id="{4733C827-9844-13BB-F512-A1D03670FA6D}"/>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0" name="Picture 19" descr="Icon&#10;&#10;AI-generated content may be incorrect.">
            <a:extLst>
              <a:ext uri="{FF2B5EF4-FFF2-40B4-BE49-F238E27FC236}">
                <a16:creationId xmlns:a16="http://schemas.microsoft.com/office/drawing/2014/main" id="{02A4B184-E28C-619D-D0F5-3DC68A2F3F64}"/>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1" name="Picture 20" descr="Shape&#10;&#10;AI-generated content may be incorrect.">
            <a:extLst>
              <a:ext uri="{FF2B5EF4-FFF2-40B4-BE49-F238E27FC236}">
                <a16:creationId xmlns:a16="http://schemas.microsoft.com/office/drawing/2014/main" id="{C4297F6C-B962-BDA9-6A17-CFE33F04D3C0}"/>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6" name="TextBox 25">
            <a:extLst>
              <a:ext uri="{FF2B5EF4-FFF2-40B4-BE49-F238E27FC236}">
                <a16:creationId xmlns:a16="http://schemas.microsoft.com/office/drawing/2014/main" id="{61F98618-3F3E-C6B8-EA12-DF6A2310B6A1}"/>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27" name="Rectangle 26">
            <a:extLst>
              <a:ext uri="{FF2B5EF4-FFF2-40B4-BE49-F238E27FC236}">
                <a16:creationId xmlns:a16="http://schemas.microsoft.com/office/drawing/2014/main" id="{3EA7797C-2806-2F70-130B-6DD602C18279}"/>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945D296-57AF-42FD-5BAB-B42B9FD35948}"/>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8C4049DE-DA29-C50C-04B7-E727E709B48C}"/>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583264D9-C9BD-67CD-53E9-A9AC73E0C318}"/>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7865579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60708-04BB-D5DE-C7CE-577F8C057AA2}"/>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4C0BD128-5579-79EA-B677-A654BF2B8E59}"/>
              </a:ext>
            </a:extLst>
          </p:cNvPr>
          <p:cNvSpPr>
            <a:spLocks noGrp="1"/>
          </p:cNvSpPr>
          <p:nvPr>
            <p:ph type="sldNum" sz="quarter" idx="12"/>
          </p:nvPr>
        </p:nvSpPr>
        <p:spPr/>
        <p:txBody>
          <a:bodyPr/>
          <a:lstStyle/>
          <a:p>
            <a:fld id="{93CAF254-72B9-406C-9E86-C9D983240C82}" type="slidenum">
              <a:rPr lang="en-US" smtClean="0"/>
              <a:t>18</a:t>
            </a:fld>
            <a:endParaRPr lang="en-US"/>
          </a:p>
        </p:txBody>
      </p:sp>
      <p:sp>
        <p:nvSpPr>
          <p:cNvPr id="7" name="Title 6">
            <a:extLst>
              <a:ext uri="{FF2B5EF4-FFF2-40B4-BE49-F238E27FC236}">
                <a16:creationId xmlns:a16="http://schemas.microsoft.com/office/drawing/2014/main" id="{7633A724-3256-461A-E9CD-1F7E8C6C2B36}"/>
              </a:ext>
            </a:extLst>
          </p:cNvPr>
          <p:cNvSpPr>
            <a:spLocks noGrp="1"/>
          </p:cNvSpPr>
          <p:nvPr>
            <p:ph type="title"/>
          </p:nvPr>
        </p:nvSpPr>
        <p:spPr/>
        <p:txBody>
          <a:bodyPr>
            <a:normAutofit/>
          </a:bodyPr>
          <a:lstStyle/>
          <a:p>
            <a:r>
              <a:rPr lang="en-US">
                <a:solidFill>
                  <a:schemeClr val="accent6"/>
                </a:solidFill>
              </a:rPr>
              <a:t>CDBG - Tifton</a:t>
            </a:r>
          </a:p>
        </p:txBody>
      </p:sp>
      <p:sp>
        <p:nvSpPr>
          <p:cNvPr id="6" name="Footer Placeholder 5">
            <a:extLst>
              <a:ext uri="{FF2B5EF4-FFF2-40B4-BE49-F238E27FC236}">
                <a16:creationId xmlns:a16="http://schemas.microsoft.com/office/drawing/2014/main" id="{1DA0CABE-8190-F72D-4B04-D85CA91EB2A1}"/>
              </a:ext>
            </a:extLst>
          </p:cNvPr>
          <p:cNvSpPr>
            <a:spLocks noGrp="1"/>
          </p:cNvSpPr>
          <p:nvPr>
            <p:ph type="ftr" sz="quarter" idx="13"/>
          </p:nvPr>
        </p:nvSpPr>
        <p:spPr/>
        <p:txBody>
          <a:bodyPr/>
          <a:lstStyle/>
          <a:p>
            <a:r>
              <a:rPr lang="en-US"/>
              <a:t>Georgia Department of Community Affairs</a:t>
            </a:r>
          </a:p>
        </p:txBody>
      </p:sp>
      <p:graphicFrame>
        <p:nvGraphicFramePr>
          <p:cNvPr id="17" name="Table 16">
            <a:extLst>
              <a:ext uri="{FF2B5EF4-FFF2-40B4-BE49-F238E27FC236}">
                <a16:creationId xmlns:a16="http://schemas.microsoft.com/office/drawing/2014/main" id="{94135D07-8881-0E27-7786-71BC1FF3638A}"/>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8" name="Picture 17" descr="Icon&#10;&#10;AI-generated content may be incorrect.">
            <a:extLst>
              <a:ext uri="{FF2B5EF4-FFF2-40B4-BE49-F238E27FC236}">
                <a16:creationId xmlns:a16="http://schemas.microsoft.com/office/drawing/2014/main" id="{4F36E415-2320-1989-D7AC-1EA95B865AA1}"/>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9" name="Picture 18" descr="Shape&#10;&#10;AI-generated content may be incorrect.">
            <a:extLst>
              <a:ext uri="{FF2B5EF4-FFF2-40B4-BE49-F238E27FC236}">
                <a16:creationId xmlns:a16="http://schemas.microsoft.com/office/drawing/2014/main" id="{9F274700-FBCE-627B-B09F-632295853C44}"/>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0" name="Picture 19" descr="Icon&#10;&#10;AI-generated content may be incorrect.">
            <a:extLst>
              <a:ext uri="{FF2B5EF4-FFF2-40B4-BE49-F238E27FC236}">
                <a16:creationId xmlns:a16="http://schemas.microsoft.com/office/drawing/2014/main" id="{D3F1ABAB-A6AD-A07F-DBFB-7F6FE5DC4F5B}"/>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1" name="Picture 20" descr="Shape&#10;&#10;AI-generated content may be incorrect.">
            <a:extLst>
              <a:ext uri="{FF2B5EF4-FFF2-40B4-BE49-F238E27FC236}">
                <a16:creationId xmlns:a16="http://schemas.microsoft.com/office/drawing/2014/main" id="{44068909-5DF3-D53A-6448-776CE4CA8590}"/>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6" name="TextBox 25">
            <a:extLst>
              <a:ext uri="{FF2B5EF4-FFF2-40B4-BE49-F238E27FC236}">
                <a16:creationId xmlns:a16="http://schemas.microsoft.com/office/drawing/2014/main" id="{FF5489E8-0692-33B4-9C31-747035D261D8}"/>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27" name="Rectangle 26">
            <a:extLst>
              <a:ext uri="{FF2B5EF4-FFF2-40B4-BE49-F238E27FC236}">
                <a16:creationId xmlns:a16="http://schemas.microsoft.com/office/drawing/2014/main" id="{FD740DB3-5797-90E0-2774-791B8B518254}"/>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B52ECC2-357F-12B7-E66B-8C832C5D1F22}"/>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14CBBBE4-396C-FA5A-70ED-9A2BCD5770F8}"/>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Youth Center 1">
            <a:extLst>
              <a:ext uri="{FF2B5EF4-FFF2-40B4-BE49-F238E27FC236}">
                <a16:creationId xmlns:a16="http://schemas.microsoft.com/office/drawing/2014/main" id="{3C667F79-F995-5376-920D-D96F8358D147}"/>
              </a:ext>
            </a:extLst>
          </p:cNvPr>
          <p:cNvPicPr>
            <a:picLocks noChangeAspect="1"/>
          </p:cNvPicPr>
          <p:nvPr/>
        </p:nvPicPr>
        <p:blipFill>
          <a:blip r:embed="rId6"/>
          <a:stretch>
            <a:fillRect/>
          </a:stretch>
        </p:blipFill>
        <p:spPr>
          <a:xfrm>
            <a:off x="849825" y="1336079"/>
            <a:ext cx="10673164" cy="4599131"/>
          </a:xfrm>
          <a:prstGeom prst="rect">
            <a:avLst/>
          </a:prstGeom>
        </p:spPr>
      </p:pic>
    </p:spTree>
    <p:extLst>
      <p:ext uri="{BB962C8B-B14F-4D97-AF65-F5344CB8AC3E}">
        <p14:creationId xmlns:p14="http://schemas.microsoft.com/office/powerpoint/2010/main" val="1100056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40693-E6F7-54AB-A4CD-320C6E7CF207}"/>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93F2CA5-6FE7-B381-6EAB-B1D50F4EC9A4}"/>
              </a:ext>
            </a:extLst>
          </p:cNvPr>
          <p:cNvSpPr>
            <a:spLocks noGrp="1"/>
          </p:cNvSpPr>
          <p:nvPr>
            <p:ph type="sldNum" sz="quarter" idx="12"/>
          </p:nvPr>
        </p:nvSpPr>
        <p:spPr/>
        <p:txBody>
          <a:bodyPr/>
          <a:lstStyle/>
          <a:p>
            <a:fld id="{93CAF254-72B9-406C-9E86-C9D983240C82}" type="slidenum">
              <a:rPr lang="en-US" smtClean="0"/>
              <a:t>19</a:t>
            </a:fld>
            <a:endParaRPr lang="en-US"/>
          </a:p>
        </p:txBody>
      </p:sp>
      <p:sp>
        <p:nvSpPr>
          <p:cNvPr id="7" name="Title 6">
            <a:extLst>
              <a:ext uri="{FF2B5EF4-FFF2-40B4-BE49-F238E27FC236}">
                <a16:creationId xmlns:a16="http://schemas.microsoft.com/office/drawing/2014/main" id="{CD2BD077-0CC5-F9D0-D4B2-A30F1D906627}"/>
              </a:ext>
            </a:extLst>
          </p:cNvPr>
          <p:cNvSpPr>
            <a:spLocks noGrp="1"/>
          </p:cNvSpPr>
          <p:nvPr>
            <p:ph type="title"/>
          </p:nvPr>
        </p:nvSpPr>
        <p:spPr/>
        <p:txBody>
          <a:bodyPr>
            <a:normAutofit/>
          </a:bodyPr>
          <a:lstStyle/>
          <a:p>
            <a:r>
              <a:rPr lang="en-US">
                <a:solidFill>
                  <a:schemeClr val="accent6"/>
                </a:solidFill>
              </a:rPr>
              <a:t>CDBG Annual Competition - Bainbridge</a:t>
            </a:r>
          </a:p>
        </p:txBody>
      </p:sp>
      <p:sp>
        <p:nvSpPr>
          <p:cNvPr id="6" name="Footer Placeholder 5">
            <a:extLst>
              <a:ext uri="{FF2B5EF4-FFF2-40B4-BE49-F238E27FC236}">
                <a16:creationId xmlns:a16="http://schemas.microsoft.com/office/drawing/2014/main" id="{02F2BE98-F0D1-D43D-570B-DE640421D198}"/>
              </a:ext>
            </a:extLst>
          </p:cNvPr>
          <p:cNvSpPr>
            <a:spLocks noGrp="1"/>
          </p:cNvSpPr>
          <p:nvPr>
            <p:ph type="ftr" sz="quarter" idx="13"/>
          </p:nvPr>
        </p:nvSpPr>
        <p:spPr/>
        <p:txBody>
          <a:bodyPr/>
          <a:lstStyle/>
          <a:p>
            <a:r>
              <a:rPr lang="en-US"/>
              <a:t>Georgia Department of Community Affairs</a:t>
            </a:r>
          </a:p>
        </p:txBody>
      </p:sp>
      <p:graphicFrame>
        <p:nvGraphicFramePr>
          <p:cNvPr id="17" name="Table 16">
            <a:extLst>
              <a:ext uri="{FF2B5EF4-FFF2-40B4-BE49-F238E27FC236}">
                <a16:creationId xmlns:a16="http://schemas.microsoft.com/office/drawing/2014/main" id="{BA12105F-B803-D4A8-495F-664331AC9E81}"/>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8" name="Picture 17" descr="Icon&#10;&#10;AI-generated content may be incorrect.">
            <a:extLst>
              <a:ext uri="{FF2B5EF4-FFF2-40B4-BE49-F238E27FC236}">
                <a16:creationId xmlns:a16="http://schemas.microsoft.com/office/drawing/2014/main" id="{D685FC53-84C7-7A6F-62F3-9C33A09EA951}"/>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9" name="Picture 18" descr="Shape&#10;&#10;AI-generated content may be incorrect.">
            <a:extLst>
              <a:ext uri="{FF2B5EF4-FFF2-40B4-BE49-F238E27FC236}">
                <a16:creationId xmlns:a16="http://schemas.microsoft.com/office/drawing/2014/main" id="{7E3D6364-08FF-8EBE-763F-D5D7AAC842DB}"/>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0" name="Picture 19" descr="Icon&#10;&#10;AI-generated content may be incorrect.">
            <a:extLst>
              <a:ext uri="{FF2B5EF4-FFF2-40B4-BE49-F238E27FC236}">
                <a16:creationId xmlns:a16="http://schemas.microsoft.com/office/drawing/2014/main" id="{929568E4-2320-3F10-BD0D-45D5BFC24F65}"/>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1" name="Picture 20" descr="Shape&#10;&#10;AI-generated content may be incorrect.">
            <a:extLst>
              <a:ext uri="{FF2B5EF4-FFF2-40B4-BE49-F238E27FC236}">
                <a16:creationId xmlns:a16="http://schemas.microsoft.com/office/drawing/2014/main" id="{EDF493E5-4D84-52ED-F389-E6B9B4092900}"/>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6" name="TextBox 25">
            <a:extLst>
              <a:ext uri="{FF2B5EF4-FFF2-40B4-BE49-F238E27FC236}">
                <a16:creationId xmlns:a16="http://schemas.microsoft.com/office/drawing/2014/main" id="{A43827B1-A4A4-E410-02C4-C29A7F170788}"/>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27" name="Rectangle 26">
            <a:extLst>
              <a:ext uri="{FF2B5EF4-FFF2-40B4-BE49-F238E27FC236}">
                <a16:creationId xmlns:a16="http://schemas.microsoft.com/office/drawing/2014/main" id="{677BD276-B634-7444-05BE-2455C8AE0B12}"/>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0ECB765-EE69-C40C-8205-42F9233515C5}"/>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96A14E53-D53C-7450-7502-20B0850BD6B9}"/>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3416C9B-87C3-B236-8A02-364FB762DAAB}"/>
              </a:ext>
            </a:extLst>
          </p:cNvPr>
          <p:cNvSpPr txBox="1"/>
          <p:nvPr/>
        </p:nvSpPr>
        <p:spPr>
          <a:xfrm>
            <a:off x="947351" y="1786581"/>
            <a:ext cx="4587445"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r>
              <a:rPr lang="en-US" sz="1400"/>
              <a:t>2021 - $750,000 in CDBG funds for street and drainage improvements.  </a:t>
            </a:r>
            <a:endParaRPr lang="en-US" sz="1400">
              <a:cs typeface="Arial"/>
            </a:endParaRPr>
          </a:p>
          <a:p>
            <a:pPr marL="285750" indent="-285750">
              <a:buFont typeface="Wingdings"/>
              <a:buChar char="§"/>
            </a:pPr>
            <a:endParaRPr lang="en-US" sz="1400">
              <a:cs typeface="Arial"/>
            </a:endParaRPr>
          </a:p>
          <a:p>
            <a:pPr marL="285750" indent="-285750">
              <a:buFont typeface="Wingdings"/>
              <a:buChar char="§"/>
            </a:pPr>
            <a:r>
              <a:rPr lang="en-US" sz="1400">
                <a:ea typeface="+mn-lt"/>
                <a:cs typeface="+mn-lt"/>
              </a:rPr>
              <a:t>2017 - $277,280 in CDBG funds for local stormwater and drainage improvements</a:t>
            </a:r>
            <a:r>
              <a:rPr lang="en-US" sz="1200">
                <a:ea typeface="+mn-lt"/>
                <a:cs typeface="+mn-lt"/>
              </a:rPr>
              <a:t>.</a:t>
            </a:r>
            <a:endParaRPr lang="en-US" sz="1200">
              <a:cs typeface="Arial"/>
            </a:endParaRPr>
          </a:p>
          <a:p>
            <a:endParaRPr lang="en-US">
              <a:cs typeface="Arial"/>
            </a:endParaRPr>
          </a:p>
        </p:txBody>
      </p:sp>
      <p:pic>
        <p:nvPicPr>
          <p:cNvPr id="4" name="Picture 3" descr="Map&#10;&#10;AI-generated content may be incorrect.">
            <a:extLst>
              <a:ext uri="{FF2B5EF4-FFF2-40B4-BE49-F238E27FC236}">
                <a16:creationId xmlns:a16="http://schemas.microsoft.com/office/drawing/2014/main" id="{1DA8CE0E-3A4E-A418-D5CD-38F9C0D9C6A2}"/>
              </a:ext>
            </a:extLst>
          </p:cNvPr>
          <p:cNvPicPr>
            <a:picLocks noChangeAspect="1"/>
          </p:cNvPicPr>
          <p:nvPr/>
        </p:nvPicPr>
        <p:blipFill>
          <a:blip r:embed="rId6"/>
          <a:stretch>
            <a:fillRect/>
          </a:stretch>
        </p:blipFill>
        <p:spPr>
          <a:xfrm>
            <a:off x="6101405" y="1718619"/>
            <a:ext cx="4581783" cy="4079790"/>
          </a:xfrm>
          <a:prstGeom prst="rect">
            <a:avLst/>
          </a:prstGeom>
        </p:spPr>
      </p:pic>
      <p:pic>
        <p:nvPicPr>
          <p:cNvPr id="5" name="Picture 4" descr="Timeline&#10;&#10;AI-generated content may be incorrect.">
            <a:extLst>
              <a:ext uri="{FF2B5EF4-FFF2-40B4-BE49-F238E27FC236}">
                <a16:creationId xmlns:a16="http://schemas.microsoft.com/office/drawing/2014/main" id="{7D152ADA-6D80-E24D-E538-7B96B9097F74}"/>
              </a:ext>
            </a:extLst>
          </p:cNvPr>
          <p:cNvPicPr>
            <a:picLocks noChangeAspect="1"/>
          </p:cNvPicPr>
          <p:nvPr/>
        </p:nvPicPr>
        <p:blipFill>
          <a:blip r:embed="rId7"/>
          <a:stretch>
            <a:fillRect/>
          </a:stretch>
        </p:blipFill>
        <p:spPr>
          <a:xfrm>
            <a:off x="8518824" y="1450117"/>
            <a:ext cx="2753756" cy="1795334"/>
          </a:xfrm>
          <a:prstGeom prst="rect">
            <a:avLst/>
          </a:prstGeom>
          <a:ln w="28575">
            <a:solidFill>
              <a:schemeClr val="tx1"/>
            </a:solidFill>
            <a:prstDash val="sysDot"/>
          </a:ln>
        </p:spPr>
      </p:pic>
    </p:spTree>
    <p:extLst>
      <p:ext uri="{BB962C8B-B14F-4D97-AF65-F5344CB8AC3E}">
        <p14:creationId xmlns:p14="http://schemas.microsoft.com/office/powerpoint/2010/main" val="3296742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D54CA4-174F-396B-8797-1D1E127DCB4E}"/>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57610EF3-033C-7E8C-3E55-88AB9C25EF7B}"/>
              </a:ext>
            </a:extLst>
          </p:cNvPr>
          <p:cNvSpPr>
            <a:spLocks noGrp="1"/>
          </p:cNvSpPr>
          <p:nvPr>
            <p:ph type="sldNum" sz="quarter" idx="12"/>
          </p:nvPr>
        </p:nvSpPr>
        <p:spPr/>
        <p:txBody>
          <a:bodyPr/>
          <a:lstStyle/>
          <a:p>
            <a:fld id="{93CAF254-72B9-406C-9E86-C9D983240C82}" type="slidenum">
              <a:rPr lang="en-US" smtClean="0"/>
              <a:t>20</a:t>
            </a:fld>
            <a:endParaRPr lang="en-US"/>
          </a:p>
        </p:txBody>
      </p:sp>
      <p:sp>
        <p:nvSpPr>
          <p:cNvPr id="7" name="Title 6">
            <a:extLst>
              <a:ext uri="{FF2B5EF4-FFF2-40B4-BE49-F238E27FC236}">
                <a16:creationId xmlns:a16="http://schemas.microsoft.com/office/drawing/2014/main" id="{149465B1-36E8-057E-D009-C5613E14560B}"/>
              </a:ext>
            </a:extLst>
          </p:cNvPr>
          <p:cNvSpPr>
            <a:spLocks noGrp="1"/>
          </p:cNvSpPr>
          <p:nvPr>
            <p:ph type="title"/>
          </p:nvPr>
        </p:nvSpPr>
        <p:spPr/>
        <p:txBody>
          <a:bodyPr>
            <a:normAutofit/>
          </a:bodyPr>
          <a:lstStyle/>
          <a:p>
            <a:r>
              <a:rPr lang="en-US">
                <a:solidFill>
                  <a:schemeClr val="accent6"/>
                </a:solidFill>
              </a:rPr>
              <a:t>Employment Incentive Program (EIP)</a:t>
            </a:r>
            <a:endParaRPr lang="en-US"/>
          </a:p>
        </p:txBody>
      </p:sp>
      <p:sp>
        <p:nvSpPr>
          <p:cNvPr id="6" name="Footer Placeholder 5">
            <a:extLst>
              <a:ext uri="{FF2B5EF4-FFF2-40B4-BE49-F238E27FC236}">
                <a16:creationId xmlns:a16="http://schemas.microsoft.com/office/drawing/2014/main" id="{E8D2096C-3AC4-4F19-8ED9-76CEA521202B}"/>
              </a:ext>
            </a:extLst>
          </p:cNvPr>
          <p:cNvSpPr>
            <a:spLocks noGrp="1"/>
          </p:cNvSpPr>
          <p:nvPr>
            <p:ph type="ftr" sz="quarter" idx="13"/>
          </p:nvPr>
        </p:nvSpPr>
        <p:spPr/>
        <p:txBody>
          <a:bodyPr/>
          <a:lstStyle/>
          <a:p>
            <a:r>
              <a:rPr lang="en-US"/>
              <a:t>Georgia Department of Community Affairs</a:t>
            </a:r>
          </a:p>
        </p:txBody>
      </p:sp>
      <p:graphicFrame>
        <p:nvGraphicFramePr>
          <p:cNvPr id="17" name="Table 16">
            <a:extLst>
              <a:ext uri="{FF2B5EF4-FFF2-40B4-BE49-F238E27FC236}">
                <a16:creationId xmlns:a16="http://schemas.microsoft.com/office/drawing/2014/main" id="{6C67B610-D660-3B41-DB63-FD24FBBCA02E}"/>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8" name="Picture 17" descr="Icon&#10;&#10;AI-generated content may be incorrect.">
            <a:extLst>
              <a:ext uri="{FF2B5EF4-FFF2-40B4-BE49-F238E27FC236}">
                <a16:creationId xmlns:a16="http://schemas.microsoft.com/office/drawing/2014/main" id="{66F3CAA7-5CAF-D0A1-ADF3-29193D1E1032}"/>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9" name="Picture 18" descr="Shape&#10;&#10;AI-generated content may be incorrect.">
            <a:extLst>
              <a:ext uri="{FF2B5EF4-FFF2-40B4-BE49-F238E27FC236}">
                <a16:creationId xmlns:a16="http://schemas.microsoft.com/office/drawing/2014/main" id="{EE14E59C-C1DF-3185-0604-C9ADADD99BF4}"/>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0" name="Picture 19" descr="Icon&#10;&#10;AI-generated content may be incorrect.">
            <a:extLst>
              <a:ext uri="{FF2B5EF4-FFF2-40B4-BE49-F238E27FC236}">
                <a16:creationId xmlns:a16="http://schemas.microsoft.com/office/drawing/2014/main" id="{0BCC420D-8F01-326E-056C-3ACF7DEB0C8E}"/>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1" name="Picture 20" descr="Shape&#10;&#10;AI-generated content may be incorrect.">
            <a:extLst>
              <a:ext uri="{FF2B5EF4-FFF2-40B4-BE49-F238E27FC236}">
                <a16:creationId xmlns:a16="http://schemas.microsoft.com/office/drawing/2014/main" id="{1EDDD0BF-5CF0-4C6D-CE94-BE114F60D5BF}"/>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6" name="TextBox 25">
            <a:extLst>
              <a:ext uri="{FF2B5EF4-FFF2-40B4-BE49-F238E27FC236}">
                <a16:creationId xmlns:a16="http://schemas.microsoft.com/office/drawing/2014/main" id="{1D9A857C-7210-8127-4461-80FCD22BAEE6}"/>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27" name="Rectangle 26">
            <a:extLst>
              <a:ext uri="{FF2B5EF4-FFF2-40B4-BE49-F238E27FC236}">
                <a16:creationId xmlns:a16="http://schemas.microsoft.com/office/drawing/2014/main" id="{AC1E0F32-E88E-D672-FAD1-508842DC0893}"/>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DACF5A7-BFDB-F210-30A2-32B8EA998EB4}"/>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9EB570E2-8A73-44D0-13CE-EFD6894F4C36}"/>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9751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CEA9-1F28-7478-DD38-781EE97CD3A3}"/>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54DD789F-C48D-F2FB-78E4-DBBCB38CBAA6}"/>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7200D6-FD1F-C912-9E1D-4C3ED9E1B2CF}"/>
              </a:ext>
            </a:extLst>
          </p:cNvPr>
          <p:cNvSpPr/>
          <p:nvPr/>
        </p:nvSpPr>
        <p:spPr>
          <a:xfrm>
            <a:off x="1013615" y="2191571"/>
            <a:ext cx="5943600" cy="333144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Content Placeholder 3" descr="A picture containing ground, outdoor, shore&#10;&#10;AI-generated content may be incorrect.">
            <a:extLst>
              <a:ext uri="{FF2B5EF4-FFF2-40B4-BE49-F238E27FC236}">
                <a16:creationId xmlns:a16="http://schemas.microsoft.com/office/drawing/2014/main" id="{38E68C5B-83DA-A408-8525-024C121AF49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1996870"/>
            <a:ext cx="5943600" cy="3331444"/>
          </a:xfrm>
          <a:prstGeom prst="rect">
            <a:avLst/>
          </a:prstGeom>
        </p:spPr>
      </p:pic>
      <p:sp>
        <p:nvSpPr>
          <p:cNvPr id="9" name="Oval 8">
            <a:extLst>
              <a:ext uri="{FF2B5EF4-FFF2-40B4-BE49-F238E27FC236}">
                <a16:creationId xmlns:a16="http://schemas.microsoft.com/office/drawing/2014/main" id="{CDCDEE25-FC72-FC4B-6155-A219DCD24CD4}"/>
              </a:ext>
            </a:extLst>
          </p:cNvPr>
          <p:cNvSpPr/>
          <p:nvPr/>
        </p:nvSpPr>
        <p:spPr>
          <a:xfrm>
            <a:off x="10584738" y="151962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AE658DA4-851B-DF1C-FCF7-279B31E82F50}"/>
              </a:ext>
            </a:extLst>
          </p:cNvPr>
          <p:cNvSpPr>
            <a:spLocks noGrp="1"/>
          </p:cNvSpPr>
          <p:nvPr>
            <p:ph type="sldNum" sz="quarter" idx="12"/>
          </p:nvPr>
        </p:nvSpPr>
        <p:spPr/>
        <p:txBody>
          <a:bodyPr/>
          <a:lstStyle/>
          <a:p>
            <a:fld id="{93CAF254-72B9-406C-9E86-C9D983240C82}" type="slidenum">
              <a:rPr lang="en-US" smtClean="0"/>
              <a:t>21</a:t>
            </a:fld>
            <a:endParaRPr lang="en-US"/>
          </a:p>
        </p:txBody>
      </p:sp>
      <p:sp>
        <p:nvSpPr>
          <p:cNvPr id="7" name="Title 6">
            <a:extLst>
              <a:ext uri="{FF2B5EF4-FFF2-40B4-BE49-F238E27FC236}">
                <a16:creationId xmlns:a16="http://schemas.microsoft.com/office/drawing/2014/main" id="{79E3482B-69E4-5463-3126-F8054C081AB5}"/>
              </a:ext>
            </a:extLst>
          </p:cNvPr>
          <p:cNvSpPr>
            <a:spLocks noGrp="1"/>
          </p:cNvSpPr>
          <p:nvPr>
            <p:ph type="title"/>
          </p:nvPr>
        </p:nvSpPr>
        <p:spPr/>
        <p:txBody>
          <a:bodyPr>
            <a:normAutofit/>
          </a:bodyPr>
          <a:lstStyle/>
          <a:p>
            <a:r>
              <a:rPr lang="en-US" err="1">
                <a:solidFill>
                  <a:schemeClr val="accent6"/>
                </a:solidFill>
              </a:rPr>
              <a:t>OneGeorgia</a:t>
            </a:r>
            <a:r>
              <a:rPr lang="en-US">
                <a:solidFill>
                  <a:schemeClr val="accent6"/>
                </a:solidFill>
              </a:rPr>
              <a:t> Authority</a:t>
            </a:r>
            <a:endParaRPr lang="en-US"/>
          </a:p>
        </p:txBody>
      </p:sp>
      <p:sp>
        <p:nvSpPr>
          <p:cNvPr id="6" name="Footer Placeholder 5">
            <a:extLst>
              <a:ext uri="{FF2B5EF4-FFF2-40B4-BE49-F238E27FC236}">
                <a16:creationId xmlns:a16="http://schemas.microsoft.com/office/drawing/2014/main" id="{1968E615-9D85-A791-A3D6-5C6F08CEFB6D}"/>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9D1DA855-030D-3E74-E09B-59614076F6EB}"/>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CA3402F2-0B66-A61B-2BD3-2B482F436FE5}"/>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C148E65E-1BBF-A750-875A-81B5E95E2374}"/>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046F4F08-16A0-F809-B43A-5DA1AA45D289}"/>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D89E839E-BDE6-A16E-2E94-7E3BD8DE1578}"/>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1" name="TextBox 20">
            <a:extLst>
              <a:ext uri="{FF2B5EF4-FFF2-40B4-BE49-F238E27FC236}">
                <a16:creationId xmlns:a16="http://schemas.microsoft.com/office/drawing/2014/main" id="{4AE20D58-8A83-60E3-7F48-BD485894A8B2}"/>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2" name="Rectangle 21">
            <a:extLst>
              <a:ext uri="{FF2B5EF4-FFF2-40B4-BE49-F238E27FC236}">
                <a16:creationId xmlns:a16="http://schemas.microsoft.com/office/drawing/2014/main" id="{5821B2AF-5DF6-55CD-3960-80D2C3007BD7}"/>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F19F57B-E7AC-85D1-9E14-E3F948095F67}"/>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AI-generated content may be incorrect.">
            <a:extLst>
              <a:ext uri="{FF2B5EF4-FFF2-40B4-BE49-F238E27FC236}">
                <a16:creationId xmlns:a16="http://schemas.microsoft.com/office/drawing/2014/main" id="{FFB1833E-B767-11AE-8727-6ED63FF18914}"/>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876006" y="1739412"/>
            <a:ext cx="163109" cy="274320"/>
          </a:xfrm>
          <a:prstGeom prst="rect">
            <a:avLst/>
          </a:prstGeom>
        </p:spPr>
      </p:pic>
      <p:sp>
        <p:nvSpPr>
          <p:cNvPr id="5" name="Content Placeholder 4">
            <a:extLst>
              <a:ext uri="{FF2B5EF4-FFF2-40B4-BE49-F238E27FC236}">
                <a16:creationId xmlns:a16="http://schemas.microsoft.com/office/drawing/2014/main" id="{122A7CF5-F885-48E2-7978-6655E00F0B76}"/>
              </a:ext>
            </a:extLst>
          </p:cNvPr>
          <p:cNvSpPr>
            <a:spLocks noGrp="1"/>
          </p:cNvSpPr>
          <p:nvPr>
            <p:ph sz="half" idx="2"/>
          </p:nvPr>
        </p:nvSpPr>
        <p:spPr>
          <a:xfrm>
            <a:off x="7473820" y="1825625"/>
            <a:ext cx="3011300" cy="4114800"/>
          </a:xfrm>
        </p:spPr>
        <p:txBody>
          <a:bodyPr anchor="t">
            <a:noAutofit/>
          </a:bodyPr>
          <a:lstStyle/>
          <a:p>
            <a:pPr marL="0" indent="0">
              <a:buNone/>
            </a:pPr>
            <a:r>
              <a:rPr lang="en-US" sz="1400" err="1"/>
              <a:t>OneGeorgia</a:t>
            </a:r>
            <a:r>
              <a:rPr lang="en-US" sz="1400"/>
              <a:t> provides grants and loans typically for land acquisition and infrastructure development, machinery purchases, business relocation assistance, and other economic development capacity-building and job-creation projects.</a:t>
            </a:r>
            <a:endParaRPr lang="en-US"/>
          </a:p>
          <a:p>
            <a:pPr marL="0" indent="0">
              <a:buNone/>
            </a:pPr>
            <a:endParaRPr lang="en-US" sz="1400"/>
          </a:p>
          <a:p>
            <a:pPr>
              <a:buClr>
                <a:schemeClr val="accent3">
                  <a:lumMod val="90000"/>
                </a:schemeClr>
              </a:buClr>
            </a:pPr>
            <a:r>
              <a:rPr lang="en-US" sz="1400" b="1"/>
              <a:t>Equity Fund</a:t>
            </a:r>
            <a:endParaRPr lang="en-US" sz="1400" b="1">
              <a:cs typeface="Arial"/>
            </a:endParaRPr>
          </a:p>
          <a:p>
            <a:pPr>
              <a:buClr>
                <a:schemeClr val="accent3">
                  <a:lumMod val="90000"/>
                </a:schemeClr>
              </a:buClr>
            </a:pPr>
            <a:r>
              <a:rPr lang="en-US" sz="1400" b="1"/>
              <a:t>Workforce Housing Initiative</a:t>
            </a:r>
            <a:endParaRPr lang="en-US" sz="1400" b="1">
              <a:cs typeface="Arial"/>
            </a:endParaRPr>
          </a:p>
          <a:p>
            <a:pPr>
              <a:buClr>
                <a:schemeClr val="accent3">
                  <a:lumMod val="90000"/>
                </a:schemeClr>
              </a:buClr>
            </a:pPr>
            <a:r>
              <a:rPr lang="en-US" sz="1400" b="1"/>
              <a:t>EDGE Fund</a:t>
            </a:r>
            <a:endParaRPr lang="en-US" sz="1400" b="1">
              <a:cs typeface="Arial"/>
            </a:endParaRPr>
          </a:p>
          <a:p>
            <a:pPr>
              <a:buClr>
                <a:schemeClr val="accent3">
                  <a:lumMod val="90000"/>
                </a:schemeClr>
              </a:buClr>
            </a:pPr>
            <a:r>
              <a:rPr lang="en-US" sz="1400" b="1"/>
              <a:t>Site Development Initiative</a:t>
            </a:r>
            <a:endParaRPr lang="en-US" sz="1400"/>
          </a:p>
          <a:p>
            <a:pPr marL="0" indent="0">
              <a:buNone/>
            </a:pPr>
            <a:endParaRPr lang="en-US" sz="1400" b="1"/>
          </a:p>
          <a:p>
            <a:pPr marL="0" indent="0">
              <a:buNone/>
            </a:pPr>
            <a:endParaRPr lang="en-US" sz="1400"/>
          </a:p>
          <a:p>
            <a:pPr marL="0" indent="0">
              <a:buNone/>
            </a:pPr>
            <a:endParaRPr lang="en-US" sz="1400"/>
          </a:p>
        </p:txBody>
      </p:sp>
      <p:cxnSp>
        <p:nvCxnSpPr>
          <p:cNvPr id="15" name="Straight Connector 14">
            <a:extLst>
              <a:ext uri="{FF2B5EF4-FFF2-40B4-BE49-F238E27FC236}">
                <a16:creationId xmlns:a16="http://schemas.microsoft.com/office/drawing/2014/main" id="{C1FDC8CA-82F8-1CE1-DD75-31F6199115B9}"/>
              </a:ext>
            </a:extLst>
          </p:cNvPr>
          <p:cNvCxnSpPr/>
          <p:nvPr/>
        </p:nvCxnSpPr>
        <p:spPr>
          <a:xfrm>
            <a:off x="10966579"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007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608CD8-C10D-52C7-4930-A50D74B8D00C}"/>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80AF33D5-65F3-17CF-72BA-C73452947A15}"/>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0C9E39-ABEE-907B-1944-9B56084E7B41}"/>
              </a:ext>
            </a:extLst>
          </p:cNvPr>
          <p:cNvSpPr>
            <a:spLocks noGrp="1"/>
          </p:cNvSpPr>
          <p:nvPr>
            <p:ph sz="half" idx="1"/>
          </p:nvPr>
        </p:nvSpPr>
        <p:spPr/>
        <p:txBody>
          <a:bodyPr vert="horz" lIns="91440" tIns="45720" rIns="91440" bIns="45720" rtlCol="0" anchor="t">
            <a:noAutofit/>
          </a:bodyPr>
          <a:lstStyle/>
          <a:p>
            <a:pPr>
              <a:buClr>
                <a:schemeClr val="accent3">
                  <a:lumMod val="90000"/>
                </a:schemeClr>
              </a:buClr>
            </a:pPr>
            <a:r>
              <a:rPr lang="en-US" sz="1400" b="1"/>
              <a:t>Equity Fund</a:t>
            </a:r>
            <a:endParaRPr lang="en-US" sz="1400"/>
          </a:p>
          <a:p>
            <a:pPr marL="274320" lvl="1" indent="0">
              <a:spcBef>
                <a:spcPts val="0"/>
              </a:spcBef>
              <a:buNone/>
            </a:pPr>
            <a:r>
              <a:rPr lang="en-US" sz="1400"/>
              <a:t>Assists rural communities in building the necessary infrastructure for economic development, including improvements to sewer and water lines, roads, and industrial parks. This can come in the form of grants or loans depending on the project type. </a:t>
            </a:r>
            <a:r>
              <a:rPr lang="en-US" sz="1400">
                <a:cs typeface="Arial"/>
              </a:rPr>
              <a:t>Can assist with up to $500,000</a:t>
            </a:r>
          </a:p>
          <a:p>
            <a:pPr>
              <a:buClr>
                <a:schemeClr val="accent3">
                  <a:lumMod val="90000"/>
                </a:schemeClr>
              </a:buClr>
            </a:pPr>
            <a:r>
              <a:rPr lang="en-US" sz="1400" b="1"/>
              <a:t>Workforce Housing Initiative</a:t>
            </a:r>
            <a:endParaRPr lang="en-US" sz="1400" b="1">
              <a:cs typeface="Arial"/>
            </a:endParaRPr>
          </a:p>
          <a:p>
            <a:pPr marL="274320" lvl="1" indent="0">
              <a:spcBef>
                <a:spcPts val="0"/>
              </a:spcBef>
              <a:buNone/>
            </a:pPr>
            <a:r>
              <a:rPr lang="en-US" sz="1400"/>
              <a:t>Provides flexible funding through the Equity Fund for eligible activities. Can assist with up to $1M in construction loan gap financing and/or $2.5M for public infrastructure activities that will support qualifying new workforce housing.    </a:t>
            </a:r>
            <a:endParaRPr lang="en-US" sz="1400">
              <a:cs typeface="Arial"/>
            </a:endParaRPr>
          </a:p>
          <a:p>
            <a:pPr>
              <a:spcBef>
                <a:spcPts val="0"/>
              </a:spcBef>
            </a:pPr>
            <a:endParaRPr lang="en-US" sz="1400"/>
          </a:p>
        </p:txBody>
      </p:sp>
      <p:sp>
        <p:nvSpPr>
          <p:cNvPr id="25" name="Content Placeholder 24">
            <a:extLst>
              <a:ext uri="{FF2B5EF4-FFF2-40B4-BE49-F238E27FC236}">
                <a16:creationId xmlns:a16="http://schemas.microsoft.com/office/drawing/2014/main" id="{74D84610-68B3-0386-46E3-2C46073E32E2}"/>
              </a:ext>
            </a:extLst>
          </p:cNvPr>
          <p:cNvSpPr>
            <a:spLocks noGrp="1"/>
          </p:cNvSpPr>
          <p:nvPr>
            <p:ph sz="half" idx="2"/>
          </p:nvPr>
        </p:nvSpPr>
        <p:spPr/>
        <p:txBody>
          <a:bodyPr vert="horz" lIns="91440" tIns="45720" rIns="91440" bIns="45720" rtlCol="0" anchor="t">
            <a:normAutofit/>
          </a:bodyPr>
          <a:lstStyle/>
          <a:p>
            <a:pPr>
              <a:buClr>
                <a:schemeClr val="accent3">
                  <a:lumMod val="90000"/>
                </a:schemeClr>
              </a:buClr>
            </a:pPr>
            <a:r>
              <a:rPr lang="en-US" sz="1400" b="1"/>
              <a:t>EDGE Fund</a:t>
            </a:r>
            <a:endParaRPr lang="en-US" sz="1400"/>
          </a:p>
          <a:p>
            <a:pPr marL="274320" lvl="1" indent="0">
              <a:spcBef>
                <a:spcPts val="0"/>
              </a:spcBef>
              <a:buClr>
                <a:schemeClr val="accent3">
                  <a:lumMod val="90000"/>
                </a:schemeClr>
              </a:buClr>
              <a:buSzPct val="150000"/>
              <a:buNone/>
            </a:pPr>
            <a:r>
              <a:rPr lang="en-US" sz="1400"/>
              <a:t>Assists eligible applicants whose sites are being considered for business relocation or expansion while competing with another state for a project’s location.  Local development authorities are required to apply for EDGE funding, and the application must be accompanied by a letter of recommendation from a state agency, typically the Georgia Department of Economic Development. </a:t>
            </a:r>
            <a:endParaRPr lang="en-US" sz="1400">
              <a:cs typeface="Arial"/>
            </a:endParaRPr>
          </a:p>
          <a:p>
            <a:pPr>
              <a:buClr>
                <a:schemeClr val="accent3">
                  <a:lumMod val="90000"/>
                </a:schemeClr>
              </a:buClr>
            </a:pPr>
            <a:r>
              <a:rPr lang="en-US" sz="1400" b="1"/>
              <a:t>Site Development Initiative</a:t>
            </a:r>
            <a:endParaRPr lang="en-US" sz="1400" b="1">
              <a:cs typeface="Arial"/>
            </a:endParaRPr>
          </a:p>
          <a:p>
            <a:pPr marL="274320" lvl="1" indent="0">
              <a:spcBef>
                <a:spcPts val="0"/>
              </a:spcBef>
              <a:buNone/>
            </a:pPr>
            <a:r>
              <a:rPr lang="en-US" sz="1400"/>
              <a:t>Assists local communities identify, submit, and develop sites critical to economic development. When speed to market is key, the program continuously identifies, assesses, and certifies development-ready sites across Georgia, making sure communities remain competitive. Can assist with Due Diligence support up to $250,000 or Site Improvement Funding up to $2M.  </a:t>
            </a:r>
            <a:endParaRPr lang="en-US" sz="1400">
              <a:cs typeface="Arial"/>
            </a:endParaRPr>
          </a:p>
        </p:txBody>
      </p:sp>
      <p:sp>
        <p:nvSpPr>
          <p:cNvPr id="12" name="Slide Number Placeholder 11">
            <a:extLst>
              <a:ext uri="{FF2B5EF4-FFF2-40B4-BE49-F238E27FC236}">
                <a16:creationId xmlns:a16="http://schemas.microsoft.com/office/drawing/2014/main" id="{216AF133-F62D-96F8-6099-0BDE49D68BE1}"/>
              </a:ext>
            </a:extLst>
          </p:cNvPr>
          <p:cNvSpPr>
            <a:spLocks noGrp="1"/>
          </p:cNvSpPr>
          <p:nvPr>
            <p:ph type="sldNum" sz="quarter" idx="12"/>
          </p:nvPr>
        </p:nvSpPr>
        <p:spPr/>
        <p:txBody>
          <a:bodyPr/>
          <a:lstStyle/>
          <a:p>
            <a:fld id="{93CAF254-72B9-406C-9E86-C9D983240C82}" type="slidenum">
              <a:rPr lang="en-US" smtClean="0"/>
              <a:t>22</a:t>
            </a:fld>
            <a:endParaRPr lang="en-US"/>
          </a:p>
        </p:txBody>
      </p:sp>
      <p:sp>
        <p:nvSpPr>
          <p:cNvPr id="7" name="Title 6">
            <a:extLst>
              <a:ext uri="{FF2B5EF4-FFF2-40B4-BE49-F238E27FC236}">
                <a16:creationId xmlns:a16="http://schemas.microsoft.com/office/drawing/2014/main" id="{67922E50-ADED-51A6-EBDA-F3EE6EA095C6}"/>
              </a:ext>
            </a:extLst>
          </p:cNvPr>
          <p:cNvSpPr>
            <a:spLocks noGrp="1"/>
          </p:cNvSpPr>
          <p:nvPr>
            <p:ph type="title"/>
          </p:nvPr>
        </p:nvSpPr>
        <p:spPr/>
        <p:txBody>
          <a:bodyPr>
            <a:normAutofit/>
          </a:bodyPr>
          <a:lstStyle/>
          <a:p>
            <a:r>
              <a:rPr lang="en-US" err="1">
                <a:solidFill>
                  <a:schemeClr val="accent6"/>
                </a:solidFill>
              </a:rPr>
              <a:t>OneGeorgia</a:t>
            </a:r>
            <a:r>
              <a:rPr lang="en-US">
                <a:solidFill>
                  <a:schemeClr val="accent6"/>
                </a:solidFill>
              </a:rPr>
              <a:t> Authority</a:t>
            </a:r>
            <a:endParaRPr lang="en-US"/>
          </a:p>
        </p:txBody>
      </p:sp>
      <p:sp>
        <p:nvSpPr>
          <p:cNvPr id="6" name="Footer Placeholder 5">
            <a:extLst>
              <a:ext uri="{FF2B5EF4-FFF2-40B4-BE49-F238E27FC236}">
                <a16:creationId xmlns:a16="http://schemas.microsoft.com/office/drawing/2014/main" id="{4B350A5E-744F-1432-2769-5B39F40D77A2}"/>
              </a:ext>
            </a:extLst>
          </p:cNvPr>
          <p:cNvSpPr>
            <a:spLocks noGrp="1"/>
          </p:cNvSpPr>
          <p:nvPr>
            <p:ph type="ftr" sz="quarter" idx="13"/>
          </p:nvPr>
        </p:nvSpPr>
        <p:spPr/>
        <p:txBody>
          <a:bodyPr/>
          <a:lstStyle/>
          <a:p>
            <a:r>
              <a:rPr lang="en-US"/>
              <a:t>Georgia Department of Community Affairs</a:t>
            </a:r>
          </a:p>
        </p:txBody>
      </p:sp>
      <p:sp>
        <p:nvSpPr>
          <p:cNvPr id="2" name="Content Placeholder 4">
            <a:extLst>
              <a:ext uri="{FF2B5EF4-FFF2-40B4-BE49-F238E27FC236}">
                <a16:creationId xmlns:a16="http://schemas.microsoft.com/office/drawing/2014/main" id="{2FF549F6-52A9-564B-67EC-63BBE0039A9D}"/>
              </a:ext>
            </a:extLst>
          </p:cNvPr>
          <p:cNvSpPr txBox="1">
            <a:spLocks/>
          </p:cNvSpPr>
          <p:nvPr/>
        </p:nvSpPr>
        <p:spPr>
          <a:xfrm>
            <a:off x="838200" y="2841922"/>
            <a:ext cx="4983478" cy="3098501"/>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aseline="30000"/>
          </a:p>
          <a:p>
            <a:pPr marL="274320" indent="-274320"/>
            <a:endParaRPr lang="en-US" sz="1700"/>
          </a:p>
        </p:txBody>
      </p:sp>
      <p:graphicFrame>
        <p:nvGraphicFramePr>
          <p:cNvPr id="16" name="Table 15">
            <a:extLst>
              <a:ext uri="{FF2B5EF4-FFF2-40B4-BE49-F238E27FC236}">
                <a16:creationId xmlns:a16="http://schemas.microsoft.com/office/drawing/2014/main" id="{4831DDB4-7A5E-CF02-0A47-48DDFD033425}"/>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3DA4870E-4CE2-8B25-B8C9-3DC30206C3C3}"/>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2BF25EE1-E044-9186-73E8-4C7FA22EB712}"/>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5396C49C-A718-EAAE-0DA2-AB65A8F6E032}"/>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91E073CD-3C93-A4FC-6FF4-8ECE46D49E83}"/>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1" name="TextBox 20">
            <a:extLst>
              <a:ext uri="{FF2B5EF4-FFF2-40B4-BE49-F238E27FC236}">
                <a16:creationId xmlns:a16="http://schemas.microsoft.com/office/drawing/2014/main" id="{4AD08A12-A1A0-9177-EA4B-6D3638FA067D}"/>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2" name="Rectangle 21">
            <a:extLst>
              <a:ext uri="{FF2B5EF4-FFF2-40B4-BE49-F238E27FC236}">
                <a16:creationId xmlns:a16="http://schemas.microsoft.com/office/drawing/2014/main" id="{B15295E2-D21F-F01F-7BEF-941E23A9713F}"/>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700447D-2785-CDA5-D9F9-E7BBE69BB222}"/>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627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C0E11-0A5A-A384-300B-EC3ABD37015B}"/>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B385D248-CADA-6631-D5AB-EC84F746AF51}"/>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BADA9CD1-63AB-37C5-3F77-7A432C1F0A2D}"/>
              </a:ext>
            </a:extLst>
          </p:cNvPr>
          <p:cNvSpPr>
            <a:spLocks noGrp="1"/>
          </p:cNvSpPr>
          <p:nvPr>
            <p:ph type="sldNum" sz="quarter" idx="12"/>
          </p:nvPr>
        </p:nvSpPr>
        <p:spPr/>
        <p:txBody>
          <a:bodyPr/>
          <a:lstStyle/>
          <a:p>
            <a:fld id="{93CAF254-72B9-406C-9E86-C9D983240C82}" type="slidenum">
              <a:rPr lang="en-US" smtClean="0"/>
              <a:t>23</a:t>
            </a:fld>
            <a:endParaRPr lang="en-US"/>
          </a:p>
        </p:txBody>
      </p:sp>
      <p:sp>
        <p:nvSpPr>
          <p:cNvPr id="7" name="Title 6">
            <a:extLst>
              <a:ext uri="{FF2B5EF4-FFF2-40B4-BE49-F238E27FC236}">
                <a16:creationId xmlns:a16="http://schemas.microsoft.com/office/drawing/2014/main" id="{C0276A9F-BAB3-1C2F-B2E3-5E82D1090AAB}"/>
              </a:ext>
            </a:extLst>
          </p:cNvPr>
          <p:cNvSpPr>
            <a:spLocks noGrp="1"/>
          </p:cNvSpPr>
          <p:nvPr>
            <p:ph type="title"/>
          </p:nvPr>
        </p:nvSpPr>
        <p:spPr>
          <a:xfrm>
            <a:off x="838200" y="365125"/>
            <a:ext cx="3276602" cy="4507427"/>
          </a:xfrm>
        </p:spPr>
        <p:txBody>
          <a:bodyPr>
            <a:normAutofit/>
          </a:bodyPr>
          <a:lstStyle/>
          <a:p>
            <a:r>
              <a:rPr lang="en-US" err="1">
                <a:solidFill>
                  <a:schemeClr val="accent6"/>
                </a:solidFill>
              </a:rPr>
              <a:t>OneGeorgia</a:t>
            </a:r>
            <a:r>
              <a:rPr lang="en-US">
                <a:solidFill>
                  <a:schemeClr val="accent6"/>
                </a:solidFill>
              </a:rPr>
              <a:t> Authority: Celebrating 25 Years</a:t>
            </a:r>
            <a:endParaRPr lang="en-US"/>
          </a:p>
        </p:txBody>
      </p:sp>
      <p:sp>
        <p:nvSpPr>
          <p:cNvPr id="6" name="Footer Placeholder 5">
            <a:extLst>
              <a:ext uri="{FF2B5EF4-FFF2-40B4-BE49-F238E27FC236}">
                <a16:creationId xmlns:a16="http://schemas.microsoft.com/office/drawing/2014/main" id="{92AEBCF4-93E2-A5A6-782C-4FD81368A752}"/>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B2DA22AA-4EFD-4B92-A89B-065A6C48A841}"/>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DA46309B-6F3A-9A03-9708-6C5E3B3824CF}"/>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0CF01550-1FCC-9912-DCEB-354D0FF7FC2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FF85AE97-C1E5-0561-BD1D-3FC5D4F12116}"/>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5BC83B14-B53A-0786-8A15-9F9C62F187E9}"/>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1" name="TextBox 20">
            <a:extLst>
              <a:ext uri="{FF2B5EF4-FFF2-40B4-BE49-F238E27FC236}">
                <a16:creationId xmlns:a16="http://schemas.microsoft.com/office/drawing/2014/main" id="{D8F03C71-E0B2-511B-CC34-951DB2B3B9EB}"/>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2" name="Rectangle 21">
            <a:extLst>
              <a:ext uri="{FF2B5EF4-FFF2-40B4-BE49-F238E27FC236}">
                <a16:creationId xmlns:a16="http://schemas.microsoft.com/office/drawing/2014/main" id="{B6D60051-0C3F-FF5A-1BD3-7B13DED8D6A1}"/>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3174C2F-EB2D-6137-D767-94CE2321F558}"/>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12D0950-D3C5-AB94-D19C-2B1E3280FF22}"/>
              </a:ext>
            </a:extLst>
          </p:cNvPr>
          <p:cNvGrpSpPr/>
          <p:nvPr/>
        </p:nvGrpSpPr>
        <p:grpSpPr>
          <a:xfrm>
            <a:off x="4927257" y="750416"/>
            <a:ext cx="5544450" cy="5057259"/>
            <a:chOff x="4927257" y="750416"/>
            <a:chExt cx="5544450" cy="5057259"/>
          </a:xfrm>
        </p:grpSpPr>
        <p:pic>
          <p:nvPicPr>
            <p:cNvPr id="10" name="Picture 9" descr="Map&#10;&#10;AI-generated content may be incorrect.">
              <a:extLst>
                <a:ext uri="{FF2B5EF4-FFF2-40B4-BE49-F238E27FC236}">
                  <a16:creationId xmlns:a16="http://schemas.microsoft.com/office/drawing/2014/main" id="{AAC1D862-BA57-654B-CE6B-67E580CD68E4}"/>
                </a:ext>
              </a:extLst>
            </p:cNvPr>
            <p:cNvPicPr>
              <a:picLocks noChangeAspect="1"/>
            </p:cNvPicPr>
            <p:nvPr/>
          </p:nvPicPr>
          <p:blipFill>
            <a:blip r:embed="rId6"/>
            <a:stretch>
              <a:fillRect/>
            </a:stretch>
          </p:blipFill>
          <p:spPr>
            <a:xfrm>
              <a:off x="4994832" y="750416"/>
              <a:ext cx="5476875" cy="5048250"/>
            </a:xfrm>
            <a:prstGeom prst="rect">
              <a:avLst/>
            </a:prstGeom>
          </p:spPr>
        </p:pic>
        <p:sp>
          <p:nvSpPr>
            <p:cNvPr id="11" name="Rectangle 10">
              <a:extLst>
                <a:ext uri="{FF2B5EF4-FFF2-40B4-BE49-F238E27FC236}">
                  <a16:creationId xmlns:a16="http://schemas.microsoft.com/office/drawing/2014/main" id="{35F15041-5B27-366F-0F21-CC4B3E46DC3E}"/>
                </a:ext>
              </a:extLst>
            </p:cNvPr>
            <p:cNvSpPr/>
            <p:nvPr/>
          </p:nvSpPr>
          <p:spPr>
            <a:xfrm>
              <a:off x="4927257" y="5251621"/>
              <a:ext cx="339810" cy="5560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394716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19496-D802-27DD-AF4A-2E0890255629}"/>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C2BD7FEB-AF5E-B71A-2F64-9F29EE0C8366}"/>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AB71C56-29C4-2EBC-0A62-1193B34E581A}"/>
              </a:ext>
            </a:extLst>
          </p:cNvPr>
          <p:cNvSpPr/>
          <p:nvPr/>
        </p:nvSpPr>
        <p:spPr>
          <a:xfrm>
            <a:off x="10584738" y="151962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4899E183-9A0E-5F9F-664E-605F81E74AD1}"/>
              </a:ext>
            </a:extLst>
          </p:cNvPr>
          <p:cNvSpPr>
            <a:spLocks noGrp="1"/>
          </p:cNvSpPr>
          <p:nvPr>
            <p:ph type="sldNum" sz="quarter" idx="12"/>
          </p:nvPr>
        </p:nvSpPr>
        <p:spPr/>
        <p:txBody>
          <a:bodyPr/>
          <a:lstStyle/>
          <a:p>
            <a:fld id="{93CAF254-72B9-406C-9E86-C9D983240C82}" type="slidenum">
              <a:rPr lang="en-US" smtClean="0"/>
              <a:t>24</a:t>
            </a:fld>
            <a:endParaRPr lang="en-US"/>
          </a:p>
        </p:txBody>
      </p:sp>
      <p:sp>
        <p:nvSpPr>
          <p:cNvPr id="7" name="Title 6">
            <a:extLst>
              <a:ext uri="{FF2B5EF4-FFF2-40B4-BE49-F238E27FC236}">
                <a16:creationId xmlns:a16="http://schemas.microsoft.com/office/drawing/2014/main" id="{84428D18-8E48-88BD-5C7E-841462E8345E}"/>
              </a:ext>
            </a:extLst>
          </p:cNvPr>
          <p:cNvSpPr>
            <a:spLocks noGrp="1"/>
          </p:cNvSpPr>
          <p:nvPr>
            <p:ph type="title"/>
          </p:nvPr>
        </p:nvSpPr>
        <p:spPr/>
        <p:txBody>
          <a:bodyPr>
            <a:normAutofit/>
          </a:bodyPr>
          <a:lstStyle/>
          <a:p>
            <a:r>
              <a:rPr lang="en-US" err="1">
                <a:solidFill>
                  <a:schemeClr val="accent6"/>
                </a:solidFill>
              </a:rPr>
              <a:t>OneGeorgia</a:t>
            </a:r>
            <a:r>
              <a:rPr lang="en-US">
                <a:solidFill>
                  <a:schemeClr val="accent6"/>
                </a:solidFill>
              </a:rPr>
              <a:t> Authority Examples - Bainbridge</a:t>
            </a:r>
          </a:p>
        </p:txBody>
      </p:sp>
      <p:sp>
        <p:nvSpPr>
          <p:cNvPr id="6" name="Footer Placeholder 5">
            <a:extLst>
              <a:ext uri="{FF2B5EF4-FFF2-40B4-BE49-F238E27FC236}">
                <a16:creationId xmlns:a16="http://schemas.microsoft.com/office/drawing/2014/main" id="{5ED39202-4864-6675-895C-1F6873F855AC}"/>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4156EF49-A9E0-2E5C-E1E4-5B953F52F5D8}"/>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AE96E4E7-3627-403D-FC27-E30ADCB54CD0}"/>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AAE6343F-5646-0FBA-113C-1AA02FEB647B}"/>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86ADE527-2FA3-0FF4-A453-59A11FDB92BD}"/>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170946A3-D950-5430-0C16-7435FC89CD63}"/>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1" name="TextBox 20">
            <a:extLst>
              <a:ext uri="{FF2B5EF4-FFF2-40B4-BE49-F238E27FC236}">
                <a16:creationId xmlns:a16="http://schemas.microsoft.com/office/drawing/2014/main" id="{CB1C2E22-D6F7-58C4-FCA4-28D1E84F8ED2}"/>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2" name="Rectangle 21">
            <a:extLst>
              <a:ext uri="{FF2B5EF4-FFF2-40B4-BE49-F238E27FC236}">
                <a16:creationId xmlns:a16="http://schemas.microsoft.com/office/drawing/2014/main" id="{6D3D8C3A-55E2-8628-6819-F7E90E510ACB}"/>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0B6CD9-AEA0-7152-EFBA-135AACC8F9B4}"/>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AI-generated content may be incorrect.">
            <a:extLst>
              <a:ext uri="{FF2B5EF4-FFF2-40B4-BE49-F238E27FC236}">
                <a16:creationId xmlns:a16="http://schemas.microsoft.com/office/drawing/2014/main" id="{C42ED0F2-1876-BF84-EED1-27047C7E20A7}"/>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876006" y="1739412"/>
            <a:ext cx="163109" cy="274320"/>
          </a:xfrm>
          <a:prstGeom prst="rect">
            <a:avLst/>
          </a:prstGeom>
        </p:spPr>
      </p:pic>
      <p:cxnSp>
        <p:nvCxnSpPr>
          <p:cNvPr id="15" name="Straight Connector 14">
            <a:extLst>
              <a:ext uri="{FF2B5EF4-FFF2-40B4-BE49-F238E27FC236}">
                <a16:creationId xmlns:a16="http://schemas.microsoft.com/office/drawing/2014/main" id="{5C8075CE-90C3-2773-C29B-C1BDE52EE066}"/>
              </a:ext>
            </a:extLst>
          </p:cNvPr>
          <p:cNvCxnSpPr/>
          <p:nvPr/>
        </p:nvCxnSpPr>
        <p:spPr>
          <a:xfrm>
            <a:off x="10966579"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 name="Picture 1" descr="Taurus International: A Company of Improvement - The Mag Life">
            <a:extLst>
              <a:ext uri="{FF2B5EF4-FFF2-40B4-BE49-F238E27FC236}">
                <a16:creationId xmlns:a16="http://schemas.microsoft.com/office/drawing/2014/main" id="{D834F0FA-1C8B-58D7-0D5B-557976945259}"/>
              </a:ext>
            </a:extLst>
          </p:cNvPr>
          <p:cNvPicPr>
            <a:picLocks noChangeAspect="1"/>
          </p:cNvPicPr>
          <p:nvPr/>
        </p:nvPicPr>
        <p:blipFill>
          <a:blip r:embed="rId7"/>
          <a:stretch>
            <a:fillRect/>
          </a:stretch>
        </p:blipFill>
        <p:spPr>
          <a:xfrm>
            <a:off x="1108414" y="2030578"/>
            <a:ext cx="4291063" cy="3283923"/>
          </a:xfrm>
          <a:prstGeom prst="rect">
            <a:avLst/>
          </a:prstGeom>
        </p:spPr>
      </p:pic>
      <p:pic>
        <p:nvPicPr>
          <p:cNvPr id="24" name="Picture 23" descr="A picture containing text, indoor, ceiling&#10;&#10;AI-generated content may be incorrect.">
            <a:extLst>
              <a:ext uri="{FF2B5EF4-FFF2-40B4-BE49-F238E27FC236}">
                <a16:creationId xmlns:a16="http://schemas.microsoft.com/office/drawing/2014/main" id="{69987C30-B99C-B880-30D8-3F4A258D4266}"/>
              </a:ext>
            </a:extLst>
          </p:cNvPr>
          <p:cNvPicPr>
            <a:picLocks noChangeAspect="1"/>
          </p:cNvPicPr>
          <p:nvPr/>
        </p:nvPicPr>
        <p:blipFill>
          <a:blip r:embed="rId8"/>
          <a:stretch>
            <a:fillRect/>
          </a:stretch>
        </p:blipFill>
        <p:spPr>
          <a:xfrm>
            <a:off x="5878284" y="2019904"/>
            <a:ext cx="4438955" cy="3289907"/>
          </a:xfrm>
          <a:prstGeom prst="rect">
            <a:avLst/>
          </a:prstGeom>
        </p:spPr>
      </p:pic>
    </p:spTree>
    <p:extLst>
      <p:ext uri="{BB962C8B-B14F-4D97-AF65-F5344CB8AC3E}">
        <p14:creationId xmlns:p14="http://schemas.microsoft.com/office/powerpoint/2010/main" val="209411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EA27A-51A3-8D71-8BD1-9392DEB95223}"/>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FBF7791-D4A2-9146-6CEC-1553FC7D6503}"/>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B92ECB5-5861-585C-5677-9710021AA1F4}"/>
              </a:ext>
            </a:extLst>
          </p:cNvPr>
          <p:cNvSpPr/>
          <p:nvPr/>
        </p:nvSpPr>
        <p:spPr>
          <a:xfrm>
            <a:off x="1271047" y="2191571"/>
            <a:ext cx="4110682" cy="318728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4B56C84-D9D2-4DB2-C8B0-2D8DA78BEF10}"/>
              </a:ext>
            </a:extLst>
          </p:cNvPr>
          <p:cNvSpPr/>
          <p:nvPr/>
        </p:nvSpPr>
        <p:spPr>
          <a:xfrm>
            <a:off x="10584738" y="151962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161EB2F0-D978-A524-9B13-CBA94B71DE04}"/>
              </a:ext>
            </a:extLst>
          </p:cNvPr>
          <p:cNvSpPr>
            <a:spLocks noGrp="1"/>
          </p:cNvSpPr>
          <p:nvPr>
            <p:ph type="sldNum" sz="quarter" idx="12"/>
          </p:nvPr>
        </p:nvSpPr>
        <p:spPr/>
        <p:txBody>
          <a:bodyPr/>
          <a:lstStyle/>
          <a:p>
            <a:fld id="{93CAF254-72B9-406C-9E86-C9D983240C82}" type="slidenum">
              <a:rPr lang="en-US" smtClean="0"/>
              <a:t>25</a:t>
            </a:fld>
            <a:endParaRPr lang="en-US"/>
          </a:p>
        </p:txBody>
      </p:sp>
      <p:sp>
        <p:nvSpPr>
          <p:cNvPr id="7" name="Title 6">
            <a:extLst>
              <a:ext uri="{FF2B5EF4-FFF2-40B4-BE49-F238E27FC236}">
                <a16:creationId xmlns:a16="http://schemas.microsoft.com/office/drawing/2014/main" id="{B8D2E6F2-A3FE-9BDD-233B-21A379C4B742}"/>
              </a:ext>
            </a:extLst>
          </p:cNvPr>
          <p:cNvSpPr>
            <a:spLocks noGrp="1"/>
          </p:cNvSpPr>
          <p:nvPr>
            <p:ph type="title"/>
          </p:nvPr>
        </p:nvSpPr>
        <p:spPr/>
        <p:txBody>
          <a:bodyPr>
            <a:normAutofit/>
          </a:bodyPr>
          <a:lstStyle/>
          <a:p>
            <a:r>
              <a:rPr lang="en-US" err="1">
                <a:solidFill>
                  <a:schemeClr val="accent6"/>
                </a:solidFill>
              </a:rPr>
              <a:t>OneGeorgia</a:t>
            </a:r>
            <a:r>
              <a:rPr lang="en-US">
                <a:solidFill>
                  <a:schemeClr val="accent6"/>
                </a:solidFill>
              </a:rPr>
              <a:t> Authority Examples-Tifton</a:t>
            </a:r>
          </a:p>
        </p:txBody>
      </p:sp>
      <p:sp>
        <p:nvSpPr>
          <p:cNvPr id="6" name="Footer Placeholder 5">
            <a:extLst>
              <a:ext uri="{FF2B5EF4-FFF2-40B4-BE49-F238E27FC236}">
                <a16:creationId xmlns:a16="http://schemas.microsoft.com/office/drawing/2014/main" id="{394D0731-501D-6420-E74B-C7958A21737B}"/>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7794E881-2378-9662-10EF-C925D27C2492}"/>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10FA4D0D-ACC9-B81C-8DE8-7DF86155A96D}"/>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0B3545EF-E1DE-AF85-E151-91C8938F184F}"/>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DA737DD3-710F-7A3F-B08C-C3232F598AD0}"/>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646A817A-F651-C420-783B-C5419597C9DF}"/>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1" name="TextBox 20">
            <a:extLst>
              <a:ext uri="{FF2B5EF4-FFF2-40B4-BE49-F238E27FC236}">
                <a16:creationId xmlns:a16="http://schemas.microsoft.com/office/drawing/2014/main" id="{E74D8970-F33A-53BD-943F-E7C0EBF9C972}"/>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22" name="Rectangle 21">
            <a:extLst>
              <a:ext uri="{FF2B5EF4-FFF2-40B4-BE49-F238E27FC236}">
                <a16:creationId xmlns:a16="http://schemas.microsoft.com/office/drawing/2014/main" id="{58E91090-D7F5-6D7A-5705-8E419ACB40DF}"/>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D349413-B7E4-C8C3-4979-B49193D1F4AD}"/>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AI-generated content may be incorrect.">
            <a:extLst>
              <a:ext uri="{FF2B5EF4-FFF2-40B4-BE49-F238E27FC236}">
                <a16:creationId xmlns:a16="http://schemas.microsoft.com/office/drawing/2014/main" id="{95B1ABC7-8A39-31A6-D9DD-E28475F1DDA0}"/>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876006" y="1739412"/>
            <a:ext cx="163109" cy="274320"/>
          </a:xfrm>
          <a:prstGeom prst="rect">
            <a:avLst/>
          </a:prstGeom>
        </p:spPr>
      </p:pic>
      <p:sp>
        <p:nvSpPr>
          <p:cNvPr id="5" name="Content Placeholder 4">
            <a:extLst>
              <a:ext uri="{FF2B5EF4-FFF2-40B4-BE49-F238E27FC236}">
                <a16:creationId xmlns:a16="http://schemas.microsoft.com/office/drawing/2014/main" id="{270A9146-8C09-CE2D-87FB-5A366CAD8A2F}"/>
              </a:ext>
            </a:extLst>
          </p:cNvPr>
          <p:cNvSpPr>
            <a:spLocks noGrp="1"/>
          </p:cNvSpPr>
          <p:nvPr>
            <p:ph sz="half" idx="2"/>
          </p:nvPr>
        </p:nvSpPr>
        <p:spPr>
          <a:xfrm>
            <a:off x="7473820" y="1825625"/>
            <a:ext cx="3011300" cy="4114800"/>
          </a:xfrm>
        </p:spPr>
        <p:txBody>
          <a:bodyPr anchor="t">
            <a:noAutofit/>
          </a:bodyPr>
          <a:lstStyle/>
          <a:p>
            <a:pPr marL="0" indent="0">
              <a:buNone/>
            </a:pPr>
            <a:endParaRPr lang="en-US" sz="1400">
              <a:cs typeface="Arial"/>
            </a:endParaRPr>
          </a:p>
          <a:p>
            <a:pPr marL="0" indent="0">
              <a:buNone/>
            </a:pPr>
            <a:endParaRPr lang="en-US" sz="1400"/>
          </a:p>
          <a:p>
            <a:pPr marL="0" indent="0">
              <a:buNone/>
            </a:pPr>
            <a:endParaRPr lang="en-US" sz="1400"/>
          </a:p>
        </p:txBody>
      </p:sp>
      <p:cxnSp>
        <p:nvCxnSpPr>
          <p:cNvPr id="15" name="Straight Connector 14">
            <a:extLst>
              <a:ext uri="{FF2B5EF4-FFF2-40B4-BE49-F238E27FC236}">
                <a16:creationId xmlns:a16="http://schemas.microsoft.com/office/drawing/2014/main" id="{BC60036E-C95D-3C9A-CBF4-89C4D625761E}"/>
              </a:ext>
            </a:extLst>
          </p:cNvPr>
          <p:cNvCxnSpPr/>
          <p:nvPr/>
        </p:nvCxnSpPr>
        <p:spPr>
          <a:xfrm>
            <a:off x="10966579"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4" name="Content Placeholder 3" descr="Tifton textile company announces major expansion">
            <a:extLst>
              <a:ext uri="{FF2B5EF4-FFF2-40B4-BE49-F238E27FC236}">
                <a16:creationId xmlns:a16="http://schemas.microsoft.com/office/drawing/2014/main" id="{231CC1CC-1491-70C3-F97E-7A109276CDD5}"/>
              </a:ext>
            </a:extLst>
          </p:cNvPr>
          <p:cNvPicPr>
            <a:picLocks noGrp="1" noChangeAspect="1"/>
          </p:cNvPicPr>
          <p:nvPr>
            <p:ph sz="half" idx="1"/>
          </p:nvPr>
        </p:nvPicPr>
        <p:blipFill>
          <a:blip r:embed="rId6"/>
          <a:stretch>
            <a:fillRect/>
          </a:stretch>
        </p:blipFill>
        <p:spPr>
          <a:xfrm>
            <a:off x="1291281" y="2196998"/>
            <a:ext cx="4097913" cy="3186704"/>
          </a:xfrm>
          <a:prstGeom prst="rect">
            <a:avLst/>
          </a:prstGeom>
        </p:spPr>
      </p:pic>
      <p:pic>
        <p:nvPicPr>
          <p:cNvPr id="10" name="Picture 9" descr="Coca-Cola UNITED Celebrates Opening of $65 Million Tifton Sales Center - Coca-Cola UNITED">
            <a:extLst>
              <a:ext uri="{FF2B5EF4-FFF2-40B4-BE49-F238E27FC236}">
                <a16:creationId xmlns:a16="http://schemas.microsoft.com/office/drawing/2014/main" id="{9042F38F-4DDE-99FB-C5D2-8CF0D55F5381}"/>
              </a:ext>
            </a:extLst>
          </p:cNvPr>
          <p:cNvPicPr>
            <a:picLocks noChangeAspect="1"/>
          </p:cNvPicPr>
          <p:nvPr/>
        </p:nvPicPr>
        <p:blipFill>
          <a:blip r:embed="rId7"/>
          <a:stretch>
            <a:fillRect/>
          </a:stretch>
        </p:blipFill>
        <p:spPr>
          <a:xfrm>
            <a:off x="5887996" y="2226276"/>
            <a:ext cx="4431955" cy="3167448"/>
          </a:xfrm>
          <a:prstGeom prst="rect">
            <a:avLst/>
          </a:prstGeom>
        </p:spPr>
      </p:pic>
    </p:spTree>
    <p:extLst>
      <p:ext uri="{BB962C8B-B14F-4D97-AF65-F5344CB8AC3E}">
        <p14:creationId xmlns:p14="http://schemas.microsoft.com/office/powerpoint/2010/main" val="3749564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D2350-91EA-DE37-0505-6BC4940FECE2}"/>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4BF441D2-0655-E375-2DD7-66795D2C9A81}"/>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94DEB25-5AEB-F627-1DE2-CC15C05DA767}"/>
              </a:ext>
            </a:extLst>
          </p:cNvPr>
          <p:cNvSpPr/>
          <p:nvPr/>
        </p:nvSpPr>
        <p:spPr>
          <a:xfrm>
            <a:off x="6195527" y="2080078"/>
            <a:ext cx="4800833" cy="362363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43D8638-D1C9-C40D-02ED-26DEE61E8FBB}"/>
              </a:ext>
            </a:extLst>
          </p:cNvPr>
          <p:cNvSpPr>
            <a:spLocks noGrp="1"/>
          </p:cNvSpPr>
          <p:nvPr>
            <p:ph sz="half" idx="1"/>
          </p:nvPr>
        </p:nvSpPr>
        <p:spPr>
          <a:xfrm>
            <a:off x="580768" y="1382841"/>
            <a:ext cx="4258962" cy="5093043"/>
          </a:xfrm>
        </p:spPr>
        <p:txBody>
          <a:bodyPr vert="horz" lIns="91440" tIns="45720" rIns="91440" bIns="45720" rtlCol="0" anchor="t">
            <a:noAutofit/>
          </a:bodyPr>
          <a:lstStyle/>
          <a:p>
            <a:r>
              <a:rPr lang="en-US" sz="1400"/>
              <a:t>Assists cities, counties, and development authorities in areas with less than 100,000 with efforts to revitalize and enhance downtown areas. </a:t>
            </a:r>
            <a:endParaRPr lang="en-US" sz="900">
              <a:cs typeface="Arial"/>
            </a:endParaRPr>
          </a:p>
          <a:p>
            <a:r>
              <a:rPr lang="en-US" sz="1400"/>
              <a:t>Provides below market rate gap financing to fund capital projects in core historic downtown areas and adjacent historic neighborhoods where the funds will spur commercial redevelopment.</a:t>
            </a:r>
            <a:endParaRPr lang="en-US" sz="1400">
              <a:cs typeface="Arial"/>
            </a:endParaRPr>
          </a:p>
          <a:p>
            <a:pPr>
              <a:lnSpc>
                <a:spcPct val="90000"/>
              </a:lnSpc>
              <a:spcBef>
                <a:spcPts val="1000"/>
              </a:spcBef>
              <a:buFont typeface="Wingdings"/>
            </a:pPr>
            <a:r>
              <a:rPr lang="en-US" sz="1400">
                <a:cs typeface="Arial"/>
              </a:rPr>
              <a:t>Terms:</a:t>
            </a:r>
            <a:endParaRPr lang="en-US"/>
          </a:p>
          <a:p>
            <a:pPr marL="457200" lvl="1" indent="228600">
              <a:lnSpc>
                <a:spcPct val="90000"/>
              </a:lnSpc>
              <a:spcBef>
                <a:spcPts val="500"/>
              </a:spcBef>
              <a:buFont typeface="Wingdings"/>
              <a:buChar char="§"/>
            </a:pPr>
            <a:r>
              <a:rPr lang="en-US" sz="1400">
                <a:cs typeface="Arial"/>
              </a:rPr>
              <a:t>$250,000 maximum </a:t>
            </a:r>
          </a:p>
          <a:p>
            <a:pPr lvl="1">
              <a:lnSpc>
                <a:spcPct val="90000"/>
              </a:lnSpc>
              <a:spcBef>
                <a:spcPts val="500"/>
              </a:spcBef>
              <a:buFont typeface="Wingdings"/>
              <a:buChar char="§"/>
            </a:pPr>
            <a:r>
              <a:rPr lang="en-US" sz="1400">
                <a:cs typeface="Arial"/>
              </a:rPr>
              <a:t>3% interest rate or 2% if Main Street in good standing</a:t>
            </a:r>
          </a:p>
          <a:p>
            <a:pPr lvl="1">
              <a:lnSpc>
                <a:spcPct val="90000"/>
              </a:lnSpc>
              <a:spcBef>
                <a:spcPts val="500"/>
              </a:spcBef>
              <a:buFont typeface="Wingdings"/>
              <a:buChar char="§"/>
            </a:pPr>
            <a:r>
              <a:rPr lang="en-US" sz="1400">
                <a:cs typeface="Arial"/>
              </a:rPr>
              <a:t>Repayment period: 15 years</a:t>
            </a:r>
          </a:p>
          <a:p>
            <a:pPr>
              <a:lnSpc>
                <a:spcPct val="90000"/>
              </a:lnSpc>
              <a:spcBef>
                <a:spcPts val="1000"/>
              </a:spcBef>
              <a:buFont typeface="Wingdings"/>
              <a:buChar char="§"/>
            </a:pPr>
            <a:r>
              <a:rPr lang="en-US" sz="1400">
                <a:cs typeface="Arial"/>
              </a:rPr>
              <a:t>Equity injection and commercial financing are typically required</a:t>
            </a:r>
          </a:p>
          <a:p>
            <a:pPr lvl="1">
              <a:lnSpc>
                <a:spcPct val="90000"/>
              </a:lnSpc>
              <a:spcBef>
                <a:spcPts val="500"/>
              </a:spcBef>
              <a:buFont typeface="Wingdings"/>
              <a:buChar char="§"/>
            </a:pPr>
            <a:r>
              <a:rPr lang="en-US" sz="1400">
                <a:cs typeface="Arial"/>
              </a:rPr>
              <a:t>50-40-10 structure</a:t>
            </a:r>
          </a:p>
          <a:p>
            <a:pPr lvl="1">
              <a:lnSpc>
                <a:spcPct val="90000"/>
              </a:lnSpc>
              <a:spcBef>
                <a:spcPts val="500"/>
              </a:spcBef>
              <a:buFont typeface="Wingdings"/>
              <a:buChar char="§"/>
            </a:pPr>
            <a:r>
              <a:rPr lang="en-US" sz="1400">
                <a:cs typeface="Arial"/>
              </a:rPr>
              <a:t>No application fees or loan origination fees</a:t>
            </a:r>
          </a:p>
          <a:p>
            <a:pPr lvl="1">
              <a:lnSpc>
                <a:spcPct val="90000"/>
              </a:lnSpc>
              <a:spcBef>
                <a:spcPts val="500"/>
              </a:spcBef>
              <a:buFont typeface="Wingdings"/>
              <a:buChar char="§"/>
            </a:pPr>
            <a:r>
              <a:rPr lang="en-US" sz="1400">
                <a:cs typeface="Arial"/>
              </a:rPr>
              <a:t>Must demonstrate financing gap</a:t>
            </a:r>
          </a:p>
          <a:p>
            <a:endParaRPr lang="en-US">
              <a:cs typeface="Arial"/>
            </a:endParaRPr>
          </a:p>
          <a:p>
            <a:endParaRPr lang="en-US" sz="1400">
              <a:cs typeface="Arial"/>
            </a:endParaRPr>
          </a:p>
        </p:txBody>
      </p:sp>
      <p:pic>
        <p:nvPicPr>
          <p:cNvPr id="19" name="Content Placeholder 18" descr="A picture containing tree, outdoor, road, street&#10;&#10;AI-generated content may be incorrect.">
            <a:extLst>
              <a:ext uri="{FF2B5EF4-FFF2-40B4-BE49-F238E27FC236}">
                <a16:creationId xmlns:a16="http://schemas.microsoft.com/office/drawing/2014/main" id="{3698C961-A04B-2169-C97E-2006EC684AB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t="32751" b="6198"/>
          <a:stretch>
            <a:fillRect/>
          </a:stretch>
        </p:blipFill>
        <p:spPr>
          <a:xfrm>
            <a:off x="6377317" y="1899373"/>
            <a:ext cx="4800833" cy="3623638"/>
          </a:xfrm>
          <a:prstGeom prst="rect">
            <a:avLst/>
          </a:prstGeom>
        </p:spPr>
      </p:pic>
      <p:sp>
        <p:nvSpPr>
          <p:cNvPr id="12" name="Slide Number Placeholder 11">
            <a:extLst>
              <a:ext uri="{FF2B5EF4-FFF2-40B4-BE49-F238E27FC236}">
                <a16:creationId xmlns:a16="http://schemas.microsoft.com/office/drawing/2014/main" id="{7CED2D9B-97CC-A6A7-7937-2B59AD1B1C39}"/>
              </a:ext>
            </a:extLst>
          </p:cNvPr>
          <p:cNvSpPr>
            <a:spLocks noGrp="1"/>
          </p:cNvSpPr>
          <p:nvPr>
            <p:ph type="sldNum" sz="quarter" idx="12"/>
          </p:nvPr>
        </p:nvSpPr>
        <p:spPr/>
        <p:txBody>
          <a:bodyPr/>
          <a:lstStyle/>
          <a:p>
            <a:fld id="{93CAF254-72B9-406C-9E86-C9D983240C82}" type="slidenum">
              <a:rPr lang="en-US" smtClean="0"/>
              <a:t>26</a:t>
            </a:fld>
            <a:endParaRPr lang="en-US"/>
          </a:p>
        </p:txBody>
      </p:sp>
      <p:sp>
        <p:nvSpPr>
          <p:cNvPr id="7" name="Title 6">
            <a:extLst>
              <a:ext uri="{FF2B5EF4-FFF2-40B4-BE49-F238E27FC236}">
                <a16:creationId xmlns:a16="http://schemas.microsoft.com/office/drawing/2014/main" id="{C7D38544-C142-9ECE-34A8-A69D59CE991A}"/>
              </a:ext>
            </a:extLst>
          </p:cNvPr>
          <p:cNvSpPr>
            <a:spLocks noGrp="1"/>
          </p:cNvSpPr>
          <p:nvPr>
            <p:ph type="title"/>
          </p:nvPr>
        </p:nvSpPr>
        <p:spPr/>
        <p:txBody>
          <a:bodyPr>
            <a:normAutofit/>
          </a:bodyPr>
          <a:lstStyle/>
          <a:p>
            <a:r>
              <a:rPr lang="en-US">
                <a:solidFill>
                  <a:schemeClr val="accent6"/>
                </a:solidFill>
              </a:rPr>
              <a:t>Downtown Development Revolving Loan Fund</a:t>
            </a:r>
            <a:endParaRPr lang="en-US" sz="3600">
              <a:solidFill>
                <a:schemeClr val="accent6"/>
              </a:solidFill>
            </a:endParaRPr>
          </a:p>
        </p:txBody>
      </p:sp>
      <p:sp>
        <p:nvSpPr>
          <p:cNvPr id="6" name="Footer Placeholder 5">
            <a:extLst>
              <a:ext uri="{FF2B5EF4-FFF2-40B4-BE49-F238E27FC236}">
                <a16:creationId xmlns:a16="http://schemas.microsoft.com/office/drawing/2014/main" id="{344CE7B9-25FE-F4DD-A665-AAD65BBB07F3}"/>
              </a:ext>
            </a:extLst>
          </p:cNvPr>
          <p:cNvSpPr>
            <a:spLocks noGrp="1"/>
          </p:cNvSpPr>
          <p:nvPr>
            <p:ph type="ftr" sz="quarter" idx="13"/>
          </p:nvPr>
        </p:nvSpPr>
        <p:spPr/>
        <p:txBody>
          <a:bodyPr/>
          <a:lstStyle/>
          <a:p>
            <a:r>
              <a:rPr lang="en-US"/>
              <a:t>Georgia Department of Community Affairs</a:t>
            </a:r>
          </a:p>
        </p:txBody>
      </p:sp>
      <p:sp>
        <p:nvSpPr>
          <p:cNvPr id="2" name="TextBox 1">
            <a:extLst>
              <a:ext uri="{FF2B5EF4-FFF2-40B4-BE49-F238E27FC236}">
                <a16:creationId xmlns:a16="http://schemas.microsoft.com/office/drawing/2014/main" id="{2A5CC04A-A06D-40F0-A4DE-EB4150BD50DA}"/>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5" name="Rectangle 4">
            <a:extLst>
              <a:ext uri="{FF2B5EF4-FFF2-40B4-BE49-F238E27FC236}">
                <a16:creationId xmlns:a16="http://schemas.microsoft.com/office/drawing/2014/main" id="{2896B4B6-2713-9BDC-462F-9529BCBE2ECD}"/>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7DA47D6-FEC7-1067-5611-8A5D57A697C3}"/>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ECF3DE71-5F7D-91B2-D460-70AF4B112B76}"/>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1" name="Picture 20" descr="Icon&#10;&#10;AI-generated content may be incorrect.">
            <a:extLst>
              <a:ext uri="{FF2B5EF4-FFF2-40B4-BE49-F238E27FC236}">
                <a16:creationId xmlns:a16="http://schemas.microsoft.com/office/drawing/2014/main" id="{BCDF6F8C-EF3E-71EC-14E1-0E43DA95CD4B}"/>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2" name="Picture 21" descr="Shape&#10;&#10;AI-generated content may be incorrect.">
            <a:extLst>
              <a:ext uri="{FF2B5EF4-FFF2-40B4-BE49-F238E27FC236}">
                <a16:creationId xmlns:a16="http://schemas.microsoft.com/office/drawing/2014/main" id="{658CE224-B11D-7B1A-FC88-831552FBE2F1}"/>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3" name="Picture 22" descr="Icon&#10;&#10;AI-generated content may be incorrect.">
            <a:extLst>
              <a:ext uri="{FF2B5EF4-FFF2-40B4-BE49-F238E27FC236}">
                <a16:creationId xmlns:a16="http://schemas.microsoft.com/office/drawing/2014/main" id="{4E00A52D-960F-B6F8-C1A1-28303238616D}"/>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4" name="Picture 23" descr="Shape&#10;&#10;AI-generated content may be incorrect.">
            <a:extLst>
              <a:ext uri="{FF2B5EF4-FFF2-40B4-BE49-F238E27FC236}">
                <a16:creationId xmlns:a16="http://schemas.microsoft.com/office/drawing/2014/main" id="{05FB56DB-E303-E0DB-0D1E-A0397685E80E}"/>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9" name="Oval 8">
            <a:extLst>
              <a:ext uri="{FF2B5EF4-FFF2-40B4-BE49-F238E27FC236}">
                <a16:creationId xmlns:a16="http://schemas.microsoft.com/office/drawing/2014/main" id="{A620F9CF-006A-B486-47A4-BB554E9FC3B2}"/>
              </a:ext>
            </a:extLst>
          </p:cNvPr>
          <p:cNvSpPr/>
          <p:nvPr/>
        </p:nvSpPr>
        <p:spPr>
          <a:xfrm>
            <a:off x="5090159"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Shape&#10;&#10;AI-generated content may be incorrect.">
            <a:extLst>
              <a:ext uri="{FF2B5EF4-FFF2-40B4-BE49-F238E27FC236}">
                <a16:creationId xmlns:a16="http://schemas.microsoft.com/office/drawing/2014/main" id="{3BB85F0B-9054-88CD-21E2-F8EF3B05FB1E}"/>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374364" y="1733254"/>
            <a:ext cx="163109" cy="274320"/>
          </a:xfrm>
          <a:prstGeom prst="rect">
            <a:avLst/>
          </a:prstGeom>
        </p:spPr>
      </p:pic>
      <p:cxnSp>
        <p:nvCxnSpPr>
          <p:cNvPr id="17" name="Straight Connector 16">
            <a:extLst>
              <a:ext uri="{FF2B5EF4-FFF2-40B4-BE49-F238E27FC236}">
                <a16:creationId xmlns:a16="http://schemas.microsoft.com/office/drawing/2014/main" id="{CDCE7A70-D17F-FEC4-58C1-DED00D24E794}"/>
              </a:ext>
            </a:extLst>
          </p:cNvPr>
          <p:cNvCxnSpPr>
            <a:cxnSpLocks/>
          </p:cNvCxnSpPr>
          <p:nvPr/>
        </p:nvCxnSpPr>
        <p:spPr>
          <a:xfrm>
            <a:off x="5458408"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8987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123FF-851D-A536-85AF-65EE8A9743DA}"/>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BC4832BB-031E-4FBD-42D6-E7164F33A1EB}"/>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DCAA3D6D-2F27-FC59-988B-C7FBC297DF38}"/>
              </a:ext>
            </a:extLst>
          </p:cNvPr>
          <p:cNvSpPr>
            <a:spLocks noGrp="1"/>
          </p:cNvSpPr>
          <p:nvPr>
            <p:ph type="title"/>
          </p:nvPr>
        </p:nvSpPr>
        <p:spPr/>
        <p:txBody>
          <a:bodyPr>
            <a:normAutofit/>
          </a:bodyPr>
          <a:lstStyle/>
          <a:p>
            <a:r>
              <a:rPr lang="en-US">
                <a:solidFill>
                  <a:schemeClr val="accent6"/>
                </a:solidFill>
              </a:rPr>
              <a:t>DD RLF: Bainbridge</a:t>
            </a:r>
            <a:endParaRPr lang="en-US"/>
          </a:p>
        </p:txBody>
      </p:sp>
      <p:sp>
        <p:nvSpPr>
          <p:cNvPr id="6" name="Footer Placeholder 5">
            <a:extLst>
              <a:ext uri="{FF2B5EF4-FFF2-40B4-BE49-F238E27FC236}">
                <a16:creationId xmlns:a16="http://schemas.microsoft.com/office/drawing/2014/main" id="{8E28291D-D812-50F9-1A81-4D3212E02965}"/>
              </a:ext>
            </a:extLst>
          </p:cNvPr>
          <p:cNvSpPr>
            <a:spLocks noGrp="1"/>
          </p:cNvSpPr>
          <p:nvPr>
            <p:ph type="ftr" sz="quarter" idx="13"/>
          </p:nvPr>
        </p:nvSpPr>
        <p:spPr/>
        <p:txBody>
          <a:bodyPr/>
          <a:lstStyle/>
          <a:p>
            <a:r>
              <a:rPr lang="en-US"/>
              <a:t>Georgia Department of Community Affairs</a:t>
            </a:r>
          </a:p>
        </p:txBody>
      </p:sp>
      <p:sp>
        <p:nvSpPr>
          <p:cNvPr id="12" name="Slide Number Placeholder 11">
            <a:extLst>
              <a:ext uri="{FF2B5EF4-FFF2-40B4-BE49-F238E27FC236}">
                <a16:creationId xmlns:a16="http://schemas.microsoft.com/office/drawing/2014/main" id="{C650A1BC-B341-70A6-73BA-6DC57BF78CA4}"/>
              </a:ext>
            </a:extLst>
          </p:cNvPr>
          <p:cNvSpPr>
            <a:spLocks noGrp="1"/>
          </p:cNvSpPr>
          <p:nvPr>
            <p:ph type="sldNum" sz="quarter" idx="12"/>
          </p:nvPr>
        </p:nvSpPr>
        <p:spPr/>
        <p:txBody>
          <a:bodyPr/>
          <a:lstStyle/>
          <a:p>
            <a:fld id="{93CAF254-72B9-406C-9E86-C9D983240C82}" type="slidenum">
              <a:rPr lang="en-US" smtClean="0"/>
              <a:t>27</a:t>
            </a:fld>
            <a:endParaRPr lang="en-US"/>
          </a:p>
        </p:txBody>
      </p:sp>
      <p:sp>
        <p:nvSpPr>
          <p:cNvPr id="2" name="TextBox 1">
            <a:extLst>
              <a:ext uri="{FF2B5EF4-FFF2-40B4-BE49-F238E27FC236}">
                <a16:creationId xmlns:a16="http://schemas.microsoft.com/office/drawing/2014/main" id="{02777BE0-848E-2E27-54E7-879BFE0ED42C}"/>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5" name="Rectangle 4">
            <a:extLst>
              <a:ext uri="{FF2B5EF4-FFF2-40B4-BE49-F238E27FC236}">
                <a16:creationId xmlns:a16="http://schemas.microsoft.com/office/drawing/2014/main" id="{73CBD00D-419C-2003-7990-917CE017AB76}"/>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E92E3D9-0534-510A-AE9B-BA36F3C9C938}"/>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62A5AE75-E3B0-0EDC-1AE9-372830833A64}"/>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1" name="Picture 20" descr="Icon&#10;&#10;AI-generated content may be incorrect.">
            <a:extLst>
              <a:ext uri="{FF2B5EF4-FFF2-40B4-BE49-F238E27FC236}">
                <a16:creationId xmlns:a16="http://schemas.microsoft.com/office/drawing/2014/main" id="{089DA83F-C887-5464-8E9E-DC74A63746EE}"/>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2" name="Picture 21" descr="Shape&#10;&#10;AI-generated content may be incorrect.">
            <a:extLst>
              <a:ext uri="{FF2B5EF4-FFF2-40B4-BE49-F238E27FC236}">
                <a16:creationId xmlns:a16="http://schemas.microsoft.com/office/drawing/2014/main" id="{6C2A6A91-505C-8F2B-C6D4-F102D48730C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3" name="Picture 22" descr="Icon&#10;&#10;AI-generated content may be incorrect.">
            <a:extLst>
              <a:ext uri="{FF2B5EF4-FFF2-40B4-BE49-F238E27FC236}">
                <a16:creationId xmlns:a16="http://schemas.microsoft.com/office/drawing/2014/main" id="{DFC02090-7984-C1C3-0A1A-44878390343F}"/>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4" name="Picture 23" descr="Shape&#10;&#10;AI-generated content may be incorrect.">
            <a:extLst>
              <a:ext uri="{FF2B5EF4-FFF2-40B4-BE49-F238E27FC236}">
                <a16:creationId xmlns:a16="http://schemas.microsoft.com/office/drawing/2014/main" id="{6BDC9566-E5A4-F9F3-1734-D0778D8E485D}"/>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pic>
        <p:nvPicPr>
          <p:cNvPr id="3" name="Picture 2" descr="A picture containing text, outdoor, way, store&#10;&#10;AI-generated content may be incorrect.">
            <a:extLst>
              <a:ext uri="{FF2B5EF4-FFF2-40B4-BE49-F238E27FC236}">
                <a16:creationId xmlns:a16="http://schemas.microsoft.com/office/drawing/2014/main" id="{8D44EE11-7845-95F6-5194-707ED4FEC304}"/>
              </a:ext>
            </a:extLst>
          </p:cNvPr>
          <p:cNvPicPr>
            <a:picLocks noChangeAspect="1"/>
          </p:cNvPicPr>
          <p:nvPr/>
        </p:nvPicPr>
        <p:blipFill>
          <a:blip r:embed="rId6"/>
          <a:srcRect l="-581" t="-258" r="10151" b="216"/>
          <a:stretch>
            <a:fillRect/>
          </a:stretch>
        </p:blipFill>
        <p:spPr>
          <a:xfrm>
            <a:off x="1668801" y="1467936"/>
            <a:ext cx="3524111" cy="3920127"/>
          </a:xfrm>
          <a:prstGeom prst="rect">
            <a:avLst/>
          </a:prstGeom>
        </p:spPr>
      </p:pic>
      <p:pic>
        <p:nvPicPr>
          <p:cNvPr id="4" name="Picture 3">
            <a:extLst>
              <a:ext uri="{FF2B5EF4-FFF2-40B4-BE49-F238E27FC236}">
                <a16:creationId xmlns:a16="http://schemas.microsoft.com/office/drawing/2014/main" id="{C2233AF5-89E4-0299-0EFF-A62767D13A61}"/>
              </a:ext>
            </a:extLst>
          </p:cNvPr>
          <p:cNvPicPr>
            <a:picLocks noChangeAspect="1"/>
          </p:cNvPicPr>
          <p:nvPr/>
        </p:nvPicPr>
        <p:blipFill>
          <a:blip r:embed="rId7"/>
          <a:stretch>
            <a:fillRect/>
          </a:stretch>
        </p:blipFill>
        <p:spPr>
          <a:xfrm>
            <a:off x="7148642" y="1472513"/>
            <a:ext cx="3074257" cy="3912974"/>
          </a:xfrm>
          <a:prstGeom prst="rect">
            <a:avLst/>
          </a:prstGeom>
        </p:spPr>
      </p:pic>
      <p:sp>
        <p:nvSpPr>
          <p:cNvPr id="9" name="TextBox 8">
            <a:extLst>
              <a:ext uri="{FF2B5EF4-FFF2-40B4-BE49-F238E27FC236}">
                <a16:creationId xmlns:a16="http://schemas.microsoft.com/office/drawing/2014/main" id="{B5810A0C-D23A-4983-380E-DA4D1B256069}"/>
              </a:ext>
            </a:extLst>
          </p:cNvPr>
          <p:cNvSpPr txBox="1"/>
          <p:nvPr/>
        </p:nvSpPr>
        <p:spPr>
          <a:xfrm>
            <a:off x="2126392" y="5370041"/>
            <a:ext cx="262580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i="1">
                <a:cs typeface="Arial"/>
              </a:rPr>
              <a:t>VisitBainbridgeGA.com</a:t>
            </a:r>
          </a:p>
        </p:txBody>
      </p:sp>
      <p:sp>
        <p:nvSpPr>
          <p:cNvPr id="10" name="TextBox 9">
            <a:extLst>
              <a:ext uri="{FF2B5EF4-FFF2-40B4-BE49-F238E27FC236}">
                <a16:creationId xmlns:a16="http://schemas.microsoft.com/office/drawing/2014/main" id="{4652AD93-9060-9312-461D-52DBF890FF34}"/>
              </a:ext>
            </a:extLst>
          </p:cNvPr>
          <p:cNvSpPr txBox="1"/>
          <p:nvPr/>
        </p:nvSpPr>
        <p:spPr>
          <a:xfrm>
            <a:off x="7295635" y="5370041"/>
            <a:ext cx="262580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i="1">
                <a:cs typeface="Arial"/>
              </a:rPr>
              <a:t>SmoothBrewingCo.com</a:t>
            </a:r>
          </a:p>
        </p:txBody>
      </p:sp>
    </p:spTree>
    <p:extLst>
      <p:ext uri="{BB962C8B-B14F-4D97-AF65-F5344CB8AC3E}">
        <p14:creationId xmlns:p14="http://schemas.microsoft.com/office/powerpoint/2010/main" val="14646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CF8EA-FB4E-8D90-1252-13A286FA06B6}"/>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53B1B480-ABDA-CD8D-D09A-DB286CF04879}"/>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275E3F6-2F7F-4901-EBCB-9B858C0CC499}"/>
              </a:ext>
            </a:extLst>
          </p:cNvPr>
          <p:cNvSpPr>
            <a:spLocks noGrp="1"/>
          </p:cNvSpPr>
          <p:nvPr>
            <p:ph type="title"/>
          </p:nvPr>
        </p:nvSpPr>
        <p:spPr/>
        <p:txBody>
          <a:bodyPr>
            <a:normAutofit/>
          </a:bodyPr>
          <a:lstStyle/>
          <a:p>
            <a:r>
              <a:rPr lang="en-US">
                <a:solidFill>
                  <a:schemeClr val="accent6"/>
                </a:solidFill>
              </a:rPr>
              <a:t>DD RLF: Tifton</a:t>
            </a:r>
            <a:endParaRPr lang="en-US"/>
          </a:p>
        </p:txBody>
      </p:sp>
      <p:sp>
        <p:nvSpPr>
          <p:cNvPr id="6" name="Footer Placeholder 5">
            <a:extLst>
              <a:ext uri="{FF2B5EF4-FFF2-40B4-BE49-F238E27FC236}">
                <a16:creationId xmlns:a16="http://schemas.microsoft.com/office/drawing/2014/main" id="{E109B5DD-3766-8632-8CA1-7EE2469B72E3}"/>
              </a:ext>
            </a:extLst>
          </p:cNvPr>
          <p:cNvSpPr>
            <a:spLocks noGrp="1"/>
          </p:cNvSpPr>
          <p:nvPr>
            <p:ph type="ftr" sz="quarter" idx="13"/>
          </p:nvPr>
        </p:nvSpPr>
        <p:spPr/>
        <p:txBody>
          <a:bodyPr/>
          <a:lstStyle/>
          <a:p>
            <a:r>
              <a:rPr lang="en-US"/>
              <a:t>Georgia Department of Community Affairs</a:t>
            </a:r>
          </a:p>
        </p:txBody>
      </p:sp>
      <p:sp>
        <p:nvSpPr>
          <p:cNvPr id="12" name="Slide Number Placeholder 11">
            <a:extLst>
              <a:ext uri="{FF2B5EF4-FFF2-40B4-BE49-F238E27FC236}">
                <a16:creationId xmlns:a16="http://schemas.microsoft.com/office/drawing/2014/main" id="{82022313-C054-82A5-55C8-8179E850C9A2}"/>
              </a:ext>
            </a:extLst>
          </p:cNvPr>
          <p:cNvSpPr>
            <a:spLocks noGrp="1"/>
          </p:cNvSpPr>
          <p:nvPr>
            <p:ph type="sldNum" sz="quarter" idx="12"/>
          </p:nvPr>
        </p:nvSpPr>
        <p:spPr/>
        <p:txBody>
          <a:bodyPr/>
          <a:lstStyle/>
          <a:p>
            <a:fld id="{93CAF254-72B9-406C-9E86-C9D983240C82}" type="slidenum">
              <a:rPr lang="en-US" smtClean="0"/>
              <a:t>28</a:t>
            </a:fld>
            <a:endParaRPr lang="en-US"/>
          </a:p>
        </p:txBody>
      </p:sp>
      <p:sp>
        <p:nvSpPr>
          <p:cNvPr id="2" name="TextBox 1">
            <a:extLst>
              <a:ext uri="{FF2B5EF4-FFF2-40B4-BE49-F238E27FC236}">
                <a16:creationId xmlns:a16="http://schemas.microsoft.com/office/drawing/2014/main" id="{CAC7814C-D678-AE02-02FF-12AE3375F070}"/>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5" name="Rectangle 4">
            <a:extLst>
              <a:ext uri="{FF2B5EF4-FFF2-40B4-BE49-F238E27FC236}">
                <a16:creationId xmlns:a16="http://schemas.microsoft.com/office/drawing/2014/main" id="{8A229EDD-653F-FFB4-D9BD-BFE9817ECB63}"/>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070B48A-85EE-B9E6-53C7-0368EF2BAB42}"/>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0C27BF07-3C31-A27E-7F58-2B9F44CCFF70}"/>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1" name="Picture 20" descr="Icon&#10;&#10;AI-generated content may be incorrect.">
            <a:extLst>
              <a:ext uri="{FF2B5EF4-FFF2-40B4-BE49-F238E27FC236}">
                <a16:creationId xmlns:a16="http://schemas.microsoft.com/office/drawing/2014/main" id="{891E4132-D85E-8915-88A9-A9FB933897AB}"/>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2" name="Picture 21" descr="Shape&#10;&#10;AI-generated content may be incorrect.">
            <a:extLst>
              <a:ext uri="{FF2B5EF4-FFF2-40B4-BE49-F238E27FC236}">
                <a16:creationId xmlns:a16="http://schemas.microsoft.com/office/drawing/2014/main" id="{828DD215-7A8B-C135-B6F2-4AB09DC5B189}"/>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3" name="Picture 22" descr="Icon&#10;&#10;AI-generated content may be incorrect.">
            <a:extLst>
              <a:ext uri="{FF2B5EF4-FFF2-40B4-BE49-F238E27FC236}">
                <a16:creationId xmlns:a16="http://schemas.microsoft.com/office/drawing/2014/main" id="{C232AA94-6413-59E5-3339-A2E81CF74F9C}"/>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4" name="Picture 23" descr="Shape&#10;&#10;AI-generated content may be incorrect.">
            <a:extLst>
              <a:ext uri="{FF2B5EF4-FFF2-40B4-BE49-F238E27FC236}">
                <a16:creationId xmlns:a16="http://schemas.microsoft.com/office/drawing/2014/main" id="{1052B86C-CD19-75FA-7DD1-739F1B5F9497}"/>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pic>
        <p:nvPicPr>
          <p:cNvPr id="3" name="Picture 2" descr="Small town, big impact: Tifton's Twin Bricks">
            <a:extLst>
              <a:ext uri="{FF2B5EF4-FFF2-40B4-BE49-F238E27FC236}">
                <a16:creationId xmlns:a16="http://schemas.microsoft.com/office/drawing/2014/main" id="{AE61E67D-33AE-59A8-055C-E112340D6DD4}"/>
              </a:ext>
            </a:extLst>
          </p:cNvPr>
          <p:cNvPicPr>
            <a:picLocks noChangeAspect="1"/>
          </p:cNvPicPr>
          <p:nvPr/>
        </p:nvPicPr>
        <p:blipFill>
          <a:blip r:embed="rId6"/>
          <a:stretch>
            <a:fillRect/>
          </a:stretch>
        </p:blipFill>
        <p:spPr>
          <a:xfrm>
            <a:off x="2462590" y="1497764"/>
            <a:ext cx="7000724" cy="3777804"/>
          </a:xfrm>
          <a:prstGeom prst="rect">
            <a:avLst/>
          </a:prstGeom>
        </p:spPr>
      </p:pic>
    </p:spTree>
    <p:extLst>
      <p:ext uri="{BB962C8B-B14F-4D97-AF65-F5344CB8AC3E}">
        <p14:creationId xmlns:p14="http://schemas.microsoft.com/office/powerpoint/2010/main" val="3622470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7BB68-DE79-C132-F781-AD5DD44D64FE}"/>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5CEC56AD-71C3-1722-A2C4-E213E77487B6}"/>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A737381-2D08-2102-36E8-3DCB6F03CFD8}"/>
              </a:ext>
            </a:extLst>
          </p:cNvPr>
          <p:cNvSpPr>
            <a:spLocks noGrp="1"/>
          </p:cNvSpPr>
          <p:nvPr>
            <p:ph sz="half" idx="1"/>
          </p:nvPr>
        </p:nvSpPr>
        <p:spPr>
          <a:xfrm>
            <a:off x="776417" y="1650570"/>
            <a:ext cx="5298988" cy="716693"/>
          </a:xfrm>
        </p:spPr>
        <p:txBody>
          <a:bodyPr vert="horz" lIns="91440" tIns="45720" rIns="91440" bIns="45720" rtlCol="0" anchor="t">
            <a:noAutofit/>
          </a:bodyPr>
          <a:lstStyle/>
          <a:p>
            <a:r>
              <a:rPr lang="en-US" sz="1400">
                <a:ea typeface="+mn-lt"/>
                <a:cs typeface="+mn-lt"/>
              </a:rPr>
              <a:t>Awards for this one-time funding were made in June 2022</a:t>
            </a:r>
            <a:r>
              <a:rPr lang="en-US" sz="1400" b="1">
                <a:ea typeface="+mn-lt"/>
                <a:cs typeface="+mn-lt"/>
              </a:rPr>
              <a:t>.</a:t>
            </a:r>
            <a:endParaRPr lang="en-US" sz="900">
              <a:ea typeface="+mn-lt"/>
              <a:cs typeface="+mn-lt"/>
            </a:endParaRPr>
          </a:p>
          <a:p>
            <a:r>
              <a:rPr lang="en-US" sz="1400">
                <a:highlight>
                  <a:srgbClr val="FFFFFF"/>
                </a:highlight>
                <a:ea typeface="+mn-lt"/>
                <a:cs typeface="+mn-lt"/>
              </a:rPr>
              <a:t>Helped implement transformative downtown projects</a:t>
            </a:r>
            <a:endParaRPr lang="en-US" sz="1400">
              <a:ea typeface="+mn-lt"/>
              <a:cs typeface="+mn-lt"/>
            </a:endParaRPr>
          </a:p>
          <a:p>
            <a:endParaRPr lang="en-US">
              <a:cs typeface="Arial"/>
            </a:endParaRPr>
          </a:p>
          <a:p>
            <a:endParaRPr lang="en-US" sz="1400">
              <a:cs typeface="Arial"/>
            </a:endParaRPr>
          </a:p>
        </p:txBody>
      </p:sp>
      <p:sp>
        <p:nvSpPr>
          <p:cNvPr id="12" name="Slide Number Placeholder 11">
            <a:extLst>
              <a:ext uri="{FF2B5EF4-FFF2-40B4-BE49-F238E27FC236}">
                <a16:creationId xmlns:a16="http://schemas.microsoft.com/office/drawing/2014/main" id="{0BC37B7B-9132-0F51-69C1-BE33B25BFB10}"/>
              </a:ext>
            </a:extLst>
          </p:cNvPr>
          <p:cNvSpPr>
            <a:spLocks noGrp="1"/>
          </p:cNvSpPr>
          <p:nvPr>
            <p:ph type="sldNum" sz="quarter" idx="12"/>
          </p:nvPr>
        </p:nvSpPr>
        <p:spPr/>
        <p:txBody>
          <a:bodyPr/>
          <a:lstStyle/>
          <a:p>
            <a:fld id="{93CAF254-72B9-406C-9E86-C9D983240C82}" type="slidenum">
              <a:rPr lang="en-US" smtClean="0"/>
              <a:t>29</a:t>
            </a:fld>
            <a:endParaRPr lang="en-US"/>
          </a:p>
        </p:txBody>
      </p:sp>
      <p:sp>
        <p:nvSpPr>
          <p:cNvPr id="7" name="Title 6">
            <a:extLst>
              <a:ext uri="{FF2B5EF4-FFF2-40B4-BE49-F238E27FC236}">
                <a16:creationId xmlns:a16="http://schemas.microsoft.com/office/drawing/2014/main" id="{7B09C2CC-BC06-5A82-B202-6BD04C5D25B0}"/>
              </a:ext>
            </a:extLst>
          </p:cNvPr>
          <p:cNvSpPr>
            <a:spLocks noGrp="1"/>
          </p:cNvSpPr>
          <p:nvPr>
            <p:ph type="title"/>
          </p:nvPr>
        </p:nvSpPr>
        <p:spPr/>
        <p:txBody>
          <a:bodyPr>
            <a:normAutofit/>
          </a:bodyPr>
          <a:lstStyle/>
          <a:p>
            <a:r>
              <a:rPr lang="en-US">
                <a:solidFill>
                  <a:schemeClr val="accent6"/>
                </a:solidFill>
              </a:rPr>
              <a:t>Rural Downtown Redevelopment Grant </a:t>
            </a:r>
            <a:endParaRPr lang="en-US"/>
          </a:p>
        </p:txBody>
      </p:sp>
      <p:sp>
        <p:nvSpPr>
          <p:cNvPr id="6" name="Footer Placeholder 5">
            <a:extLst>
              <a:ext uri="{FF2B5EF4-FFF2-40B4-BE49-F238E27FC236}">
                <a16:creationId xmlns:a16="http://schemas.microsoft.com/office/drawing/2014/main" id="{3091550D-B3D9-76C3-A48F-B8A447897067}"/>
              </a:ext>
            </a:extLst>
          </p:cNvPr>
          <p:cNvSpPr>
            <a:spLocks noGrp="1"/>
          </p:cNvSpPr>
          <p:nvPr>
            <p:ph type="ftr" sz="quarter" idx="13"/>
          </p:nvPr>
        </p:nvSpPr>
        <p:spPr/>
        <p:txBody>
          <a:bodyPr/>
          <a:lstStyle/>
          <a:p>
            <a:r>
              <a:rPr lang="en-US"/>
              <a:t>Georgia Department of Community Affairs</a:t>
            </a:r>
          </a:p>
        </p:txBody>
      </p:sp>
      <p:sp>
        <p:nvSpPr>
          <p:cNvPr id="2" name="TextBox 1">
            <a:extLst>
              <a:ext uri="{FF2B5EF4-FFF2-40B4-BE49-F238E27FC236}">
                <a16:creationId xmlns:a16="http://schemas.microsoft.com/office/drawing/2014/main" id="{AF188280-EBC7-F704-C9E9-DEC98B457ED2}"/>
              </a:ext>
            </a:extLst>
          </p:cNvPr>
          <p:cNvSpPr txBox="1"/>
          <p:nvPr/>
        </p:nvSpPr>
        <p:spPr>
          <a:xfrm>
            <a:off x="8989647" y="226625"/>
            <a:ext cx="32004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Financing Tools</a:t>
            </a:r>
          </a:p>
        </p:txBody>
      </p:sp>
      <p:sp>
        <p:nvSpPr>
          <p:cNvPr id="5" name="Rectangle 4">
            <a:extLst>
              <a:ext uri="{FF2B5EF4-FFF2-40B4-BE49-F238E27FC236}">
                <a16:creationId xmlns:a16="http://schemas.microsoft.com/office/drawing/2014/main" id="{034359A6-A591-0E0A-3ED0-B4FBC0E18009}"/>
              </a:ext>
            </a:extLst>
          </p:cNvPr>
          <p:cNvSpPr/>
          <p:nvPr/>
        </p:nvSpPr>
        <p:spPr>
          <a:xfrm>
            <a:off x="0" y="245052"/>
            <a:ext cx="969264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ECC442-736D-2FC3-32DA-AC26BAE8D6FA}"/>
              </a:ext>
            </a:extLst>
          </p:cNvPr>
          <p:cNvSpPr/>
          <p:nvPr/>
        </p:nvSpPr>
        <p:spPr>
          <a:xfrm>
            <a:off x="11506200" y="245052"/>
            <a:ext cx="685800" cy="1200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17CCBEBB-1DC4-AB27-0A1F-27A646005FFF}"/>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21" name="Picture 20" descr="Icon&#10;&#10;AI-generated content may be incorrect.">
            <a:extLst>
              <a:ext uri="{FF2B5EF4-FFF2-40B4-BE49-F238E27FC236}">
                <a16:creationId xmlns:a16="http://schemas.microsoft.com/office/drawing/2014/main" id="{A569A16E-84DB-4855-D380-8F766B802EAB}"/>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2" name="Picture 21" descr="Shape&#10;&#10;AI-generated content may be incorrect.">
            <a:extLst>
              <a:ext uri="{FF2B5EF4-FFF2-40B4-BE49-F238E27FC236}">
                <a16:creationId xmlns:a16="http://schemas.microsoft.com/office/drawing/2014/main" id="{B108C93C-3558-32C4-06EF-67CA283877BD}"/>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3" name="Picture 22" descr="Icon&#10;&#10;AI-generated content may be incorrect.">
            <a:extLst>
              <a:ext uri="{FF2B5EF4-FFF2-40B4-BE49-F238E27FC236}">
                <a16:creationId xmlns:a16="http://schemas.microsoft.com/office/drawing/2014/main" id="{0C596627-C093-FE3D-5AE3-D9E7DDFB37B1}"/>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4" name="Picture 23" descr="Shape&#10;&#10;AI-generated content may be incorrect.">
            <a:extLst>
              <a:ext uri="{FF2B5EF4-FFF2-40B4-BE49-F238E27FC236}">
                <a16:creationId xmlns:a16="http://schemas.microsoft.com/office/drawing/2014/main" id="{5C9F67F9-E59B-5C86-6900-C2E79FC2A06C}"/>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9" name="Oval 8">
            <a:extLst>
              <a:ext uri="{FF2B5EF4-FFF2-40B4-BE49-F238E27FC236}">
                <a16:creationId xmlns:a16="http://schemas.microsoft.com/office/drawing/2014/main" id="{245B6C31-B8D3-65DA-7683-3C0B50B30561}"/>
              </a:ext>
            </a:extLst>
          </p:cNvPr>
          <p:cNvSpPr/>
          <p:nvPr/>
        </p:nvSpPr>
        <p:spPr>
          <a:xfrm>
            <a:off x="10939024" y="1282790"/>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Shape&#10;&#10;AI-generated content may be incorrect.">
            <a:extLst>
              <a:ext uri="{FF2B5EF4-FFF2-40B4-BE49-F238E27FC236}">
                <a16:creationId xmlns:a16="http://schemas.microsoft.com/office/drawing/2014/main" id="{00A92F24-6EB4-F1A7-D016-1AB4C80655B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1212932" y="1506713"/>
            <a:ext cx="163109" cy="274320"/>
          </a:xfrm>
          <a:prstGeom prst="rect">
            <a:avLst/>
          </a:prstGeom>
        </p:spPr>
      </p:pic>
      <p:cxnSp>
        <p:nvCxnSpPr>
          <p:cNvPr id="17" name="Straight Connector 16">
            <a:extLst>
              <a:ext uri="{FF2B5EF4-FFF2-40B4-BE49-F238E27FC236}">
                <a16:creationId xmlns:a16="http://schemas.microsoft.com/office/drawing/2014/main" id="{BC3E3BE0-CF65-0BDF-A757-E96919248006}"/>
              </a:ext>
            </a:extLst>
          </p:cNvPr>
          <p:cNvCxnSpPr>
            <a:cxnSpLocks/>
          </p:cNvCxnSpPr>
          <p:nvPr/>
        </p:nvCxnSpPr>
        <p:spPr>
          <a:xfrm>
            <a:off x="11296976" y="2396034"/>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grass, sky, outdoor&#10;&#10;AI-generated content may be incorrect.">
            <a:extLst>
              <a:ext uri="{FF2B5EF4-FFF2-40B4-BE49-F238E27FC236}">
                <a16:creationId xmlns:a16="http://schemas.microsoft.com/office/drawing/2014/main" id="{48950BCF-7A31-5013-A2BC-BE6688C999F9}"/>
              </a:ext>
            </a:extLst>
          </p:cNvPr>
          <p:cNvPicPr>
            <a:picLocks noChangeAspect="1"/>
          </p:cNvPicPr>
          <p:nvPr/>
        </p:nvPicPr>
        <p:blipFill>
          <a:blip r:embed="rId6"/>
          <a:stretch>
            <a:fillRect/>
          </a:stretch>
        </p:blipFill>
        <p:spPr>
          <a:xfrm>
            <a:off x="1538490" y="2399270"/>
            <a:ext cx="4532721" cy="3387810"/>
          </a:xfrm>
          <a:prstGeom prst="rect">
            <a:avLst/>
          </a:prstGeom>
        </p:spPr>
      </p:pic>
      <p:sp>
        <p:nvSpPr>
          <p:cNvPr id="3" name="TextBox 2">
            <a:extLst>
              <a:ext uri="{FF2B5EF4-FFF2-40B4-BE49-F238E27FC236}">
                <a16:creationId xmlns:a16="http://schemas.microsoft.com/office/drawing/2014/main" id="{A008C5B6-09C9-228B-3B14-8608BCD0BCE6}"/>
              </a:ext>
            </a:extLst>
          </p:cNvPr>
          <p:cNvSpPr txBox="1"/>
          <p:nvPr/>
        </p:nvSpPr>
        <p:spPr>
          <a:xfrm rot="16200000">
            <a:off x="-305939" y="3846723"/>
            <a:ext cx="32539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Chason Park, Bainbridge</a:t>
            </a:r>
          </a:p>
        </p:txBody>
      </p:sp>
      <p:sp>
        <p:nvSpPr>
          <p:cNvPr id="11" name="TextBox 10">
            <a:extLst>
              <a:ext uri="{FF2B5EF4-FFF2-40B4-BE49-F238E27FC236}">
                <a16:creationId xmlns:a16="http://schemas.microsoft.com/office/drawing/2014/main" id="{EEFF2C42-2B30-63E2-0C20-DC06ED92792E}"/>
              </a:ext>
            </a:extLst>
          </p:cNvPr>
          <p:cNvSpPr txBox="1"/>
          <p:nvPr/>
        </p:nvSpPr>
        <p:spPr>
          <a:xfrm>
            <a:off x="7419202" y="1776284"/>
            <a:ext cx="27699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Commerce Way, Tifton</a:t>
            </a:r>
            <a:endParaRPr lang="en-US"/>
          </a:p>
        </p:txBody>
      </p:sp>
      <p:pic>
        <p:nvPicPr>
          <p:cNvPr id="14" name="Picture 13" descr="A picture containing outdoor&#10;&#10;AI-generated content may be incorrect.">
            <a:extLst>
              <a:ext uri="{FF2B5EF4-FFF2-40B4-BE49-F238E27FC236}">
                <a16:creationId xmlns:a16="http://schemas.microsoft.com/office/drawing/2014/main" id="{35333A5B-30EF-219D-E1C3-6EF4C3F83D1F}"/>
              </a:ext>
            </a:extLst>
          </p:cNvPr>
          <p:cNvPicPr>
            <a:picLocks noChangeAspect="1"/>
          </p:cNvPicPr>
          <p:nvPr/>
        </p:nvPicPr>
        <p:blipFill>
          <a:blip r:embed="rId7"/>
          <a:stretch>
            <a:fillRect/>
          </a:stretch>
        </p:blipFill>
        <p:spPr>
          <a:xfrm rot="5400000">
            <a:off x="6918186" y="1756145"/>
            <a:ext cx="3598972" cy="4439244"/>
          </a:xfrm>
          <a:prstGeom prst="rect">
            <a:avLst/>
          </a:prstGeom>
        </p:spPr>
      </p:pic>
    </p:spTree>
    <p:extLst>
      <p:ext uri="{BB962C8B-B14F-4D97-AF65-F5344CB8AC3E}">
        <p14:creationId xmlns:p14="http://schemas.microsoft.com/office/powerpoint/2010/main" val="1819995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3F0BF526-6FCE-8D0E-1DFB-29DD8491A82D}"/>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E631D26-93B9-2085-A504-664AF84F25D0}"/>
              </a:ext>
            </a:extLst>
          </p:cNvPr>
          <p:cNvSpPr/>
          <p:nvPr/>
        </p:nvSpPr>
        <p:spPr>
          <a:xfrm>
            <a:off x="10584738" y="151962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205F507-D66C-8982-71C6-B2E0386A5009}"/>
              </a:ext>
            </a:extLst>
          </p:cNvPr>
          <p:cNvSpPr/>
          <p:nvPr/>
        </p:nvSpPr>
        <p:spPr>
          <a:xfrm>
            <a:off x="5089826"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F423B5D9-8EA1-4F05-BA62-EDF7E500D57E}"/>
              </a:ext>
            </a:extLst>
          </p:cNvPr>
          <p:cNvSpPr>
            <a:spLocks noGrp="1"/>
          </p:cNvSpPr>
          <p:nvPr>
            <p:ph type="sldNum" sz="quarter" idx="12"/>
          </p:nvPr>
        </p:nvSpPr>
        <p:spPr/>
        <p:txBody>
          <a:bodyPr/>
          <a:lstStyle/>
          <a:p>
            <a:fld id="{93CAF254-72B9-406C-9E86-C9D983240C82}" type="slidenum">
              <a:rPr lang="en-US" smtClean="0"/>
              <a:t>30</a:t>
            </a:fld>
            <a:endParaRPr lang="en-US"/>
          </a:p>
        </p:txBody>
      </p:sp>
      <p:sp>
        <p:nvSpPr>
          <p:cNvPr id="7" name="Title 6">
            <a:extLst>
              <a:ext uri="{FF2B5EF4-FFF2-40B4-BE49-F238E27FC236}">
                <a16:creationId xmlns:a16="http://schemas.microsoft.com/office/drawing/2014/main" id="{979529AF-FC32-4F7A-9BA9-360C4E59BA33}"/>
              </a:ext>
            </a:extLst>
          </p:cNvPr>
          <p:cNvSpPr>
            <a:spLocks noGrp="1"/>
          </p:cNvSpPr>
          <p:nvPr>
            <p:ph type="title"/>
          </p:nvPr>
        </p:nvSpPr>
        <p:spPr/>
        <p:txBody>
          <a:bodyPr>
            <a:normAutofit/>
          </a:bodyPr>
          <a:lstStyle/>
          <a:p>
            <a:r>
              <a:rPr lang="en-US" sz="3600">
                <a:solidFill>
                  <a:schemeClr val="accent6"/>
                </a:solidFill>
              </a:rPr>
              <a:t>Community Development</a:t>
            </a:r>
            <a:r>
              <a:rPr lang="en-US">
                <a:solidFill>
                  <a:schemeClr val="accent6"/>
                </a:solidFill>
              </a:rPr>
              <a:t> Tools</a:t>
            </a:r>
            <a:endParaRPr lang="en-US" sz="3600">
              <a:solidFill>
                <a:schemeClr val="accent6"/>
              </a:solidFill>
            </a:endParaRPr>
          </a:p>
        </p:txBody>
      </p:sp>
      <p:sp>
        <p:nvSpPr>
          <p:cNvPr id="6" name="Footer Placeholder 5">
            <a:extLst>
              <a:ext uri="{FF2B5EF4-FFF2-40B4-BE49-F238E27FC236}">
                <a16:creationId xmlns:a16="http://schemas.microsoft.com/office/drawing/2014/main" id="{FB833134-F737-4587-B602-7C35AEB7FB9C}"/>
              </a:ext>
            </a:extLst>
          </p:cNvPr>
          <p:cNvSpPr>
            <a:spLocks noGrp="1"/>
          </p:cNvSpPr>
          <p:nvPr>
            <p:ph type="ftr" sz="quarter" idx="13"/>
          </p:nvPr>
        </p:nvSpPr>
        <p:spPr/>
        <p:txBody>
          <a:bodyPr/>
          <a:lstStyle/>
          <a:p>
            <a:r>
              <a:rPr lang="en-US"/>
              <a:t>Georgia Department of Community Affairs</a:t>
            </a:r>
          </a:p>
        </p:txBody>
      </p:sp>
      <p:graphicFrame>
        <p:nvGraphicFramePr>
          <p:cNvPr id="11" name="Table 10">
            <a:extLst>
              <a:ext uri="{FF2B5EF4-FFF2-40B4-BE49-F238E27FC236}">
                <a16:creationId xmlns:a16="http://schemas.microsoft.com/office/drawing/2014/main" id="{3BEFE85A-EE74-44AA-9BE4-29D108745469}"/>
              </a:ext>
            </a:extLst>
          </p:cNvPr>
          <p:cNvGraphicFramePr>
            <a:graphicFrameLocks noGrp="1"/>
          </p:cNvGraphicFramePr>
          <p:nvPr>
            <p:extLst>
              <p:ext uri="{D42A27DB-BD31-4B8C-83A1-F6EECF244321}">
                <p14:modId xmlns:p14="http://schemas.microsoft.com/office/powerpoint/2010/main" val="1575241670"/>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sp>
        <p:nvSpPr>
          <p:cNvPr id="5" name="Content Placeholder 4">
            <a:extLst>
              <a:ext uri="{FF2B5EF4-FFF2-40B4-BE49-F238E27FC236}">
                <a16:creationId xmlns:a16="http://schemas.microsoft.com/office/drawing/2014/main" id="{10BCB1B0-0D35-49A2-B916-ADDBBEEDDE29}"/>
              </a:ext>
            </a:extLst>
          </p:cNvPr>
          <p:cNvSpPr>
            <a:spLocks noGrp="1"/>
          </p:cNvSpPr>
          <p:nvPr>
            <p:ph sz="half" idx="2"/>
          </p:nvPr>
        </p:nvSpPr>
        <p:spPr>
          <a:xfrm>
            <a:off x="6370322" y="1825625"/>
            <a:ext cx="4114800" cy="4114800"/>
          </a:xfrm>
        </p:spPr>
        <p:txBody>
          <a:bodyPr anchor="t">
            <a:noAutofit/>
          </a:bodyPr>
          <a:lstStyle/>
          <a:p>
            <a:pPr marL="0" indent="0">
              <a:buNone/>
            </a:pPr>
            <a:r>
              <a:rPr lang="en-US" sz="1600" b="1"/>
              <a:t>Historic Preservation</a:t>
            </a:r>
            <a:endParaRPr lang="en-US"/>
          </a:p>
          <a:p>
            <a:pPr marL="285750" lvl="1" indent="-171450">
              <a:buClr>
                <a:srgbClr val="8DC63F"/>
              </a:buClr>
            </a:pPr>
            <a:r>
              <a:rPr lang="en-US" sz="1400"/>
              <a:t>Section 106 compliance</a:t>
            </a:r>
            <a:endParaRPr lang="en-US" sz="1400">
              <a:cs typeface="Arial"/>
            </a:endParaRPr>
          </a:p>
          <a:p>
            <a:pPr marL="285750" lvl="1" indent="-171450">
              <a:buClr>
                <a:srgbClr val="8DC63F"/>
              </a:buClr>
            </a:pPr>
            <a:r>
              <a:rPr lang="en-US" sz="1400"/>
              <a:t>Historic resources research and documentation</a:t>
            </a:r>
            <a:endParaRPr lang="en-US" sz="1400">
              <a:cs typeface="Arial"/>
            </a:endParaRPr>
          </a:p>
          <a:p>
            <a:pPr marL="285750" lvl="1" indent="-171450">
              <a:buClr>
                <a:srgbClr val="8DC63F"/>
              </a:buClr>
            </a:pPr>
            <a:r>
              <a:rPr lang="en-US" sz="1400"/>
              <a:t>Tax incentives and grants</a:t>
            </a:r>
            <a:endParaRPr lang="en-US" sz="1400">
              <a:cs typeface="Arial"/>
            </a:endParaRPr>
          </a:p>
          <a:p>
            <a:pPr marL="285750" lvl="1" indent="-171450">
              <a:buClr>
                <a:srgbClr val="8DC63F"/>
              </a:buClr>
            </a:pPr>
            <a:r>
              <a:rPr lang="en-US" sz="1400"/>
              <a:t>Community planning and outreach</a:t>
            </a:r>
            <a:endParaRPr lang="en-US" sz="1400">
              <a:cs typeface="Arial"/>
            </a:endParaRPr>
          </a:p>
          <a:p>
            <a:pPr marL="285750" indent="-171450">
              <a:buClr>
                <a:srgbClr val="A0CDE6"/>
              </a:buClr>
            </a:pPr>
            <a:endParaRPr lang="en-US" sz="1400">
              <a:cs typeface="Arial"/>
            </a:endParaRPr>
          </a:p>
          <a:p>
            <a:pPr indent="-114300"/>
            <a:endParaRPr lang="en-US" sz="1400">
              <a:cs typeface="Arial"/>
            </a:endParaRPr>
          </a:p>
        </p:txBody>
      </p:sp>
      <p:sp>
        <p:nvSpPr>
          <p:cNvPr id="3" name="Content Placeholder 2">
            <a:extLst>
              <a:ext uri="{FF2B5EF4-FFF2-40B4-BE49-F238E27FC236}">
                <a16:creationId xmlns:a16="http://schemas.microsoft.com/office/drawing/2014/main" id="{755B8246-E901-4E85-5968-B2EEFF6C0BBE}"/>
              </a:ext>
            </a:extLst>
          </p:cNvPr>
          <p:cNvSpPr>
            <a:spLocks noGrp="1"/>
          </p:cNvSpPr>
          <p:nvPr>
            <p:ph sz="half" idx="1"/>
          </p:nvPr>
        </p:nvSpPr>
        <p:spPr>
          <a:xfrm>
            <a:off x="838200" y="1825625"/>
            <a:ext cx="4114800" cy="4114800"/>
          </a:xfrm>
          <a:noFill/>
        </p:spPr>
        <p:txBody>
          <a:bodyPr anchor="t">
            <a:normAutofit/>
          </a:bodyPr>
          <a:lstStyle/>
          <a:p>
            <a:pPr marL="0" indent="0">
              <a:buNone/>
            </a:pPr>
            <a:r>
              <a:rPr lang="en-US" sz="1600" b="1"/>
              <a:t>Leadership Development Tools</a:t>
            </a:r>
            <a:endParaRPr lang="en-US"/>
          </a:p>
          <a:p>
            <a:pPr>
              <a:buClr>
                <a:srgbClr val="A0CDE6"/>
              </a:buClr>
            </a:pPr>
            <a:r>
              <a:rPr lang="en-US" sz="1400"/>
              <a:t>Georgia Academy for Economic Development</a:t>
            </a:r>
            <a:endParaRPr lang="en-US"/>
          </a:p>
          <a:p>
            <a:pPr>
              <a:buClr>
                <a:srgbClr val="A0CDE6"/>
              </a:buClr>
            </a:pPr>
            <a:r>
              <a:rPr lang="en-US" sz="1400"/>
              <a:t>Elected Official Training</a:t>
            </a:r>
            <a:endParaRPr lang="en-US" sz="1400">
              <a:cs typeface="Arial"/>
            </a:endParaRPr>
          </a:p>
          <a:p>
            <a:pPr>
              <a:buClr>
                <a:srgbClr val="A0CDE6"/>
              </a:buClr>
            </a:pPr>
            <a:r>
              <a:rPr lang="en-US" sz="1400">
                <a:cs typeface="Arial"/>
              </a:rPr>
              <a:t>Ongoing Programmatic Training</a:t>
            </a:r>
          </a:p>
          <a:p>
            <a:pPr>
              <a:buClr>
                <a:srgbClr val="A0CDE6"/>
              </a:buClr>
            </a:pPr>
            <a:endParaRPr lang="en-US" sz="1400">
              <a:cs typeface="Arial"/>
            </a:endParaRPr>
          </a:p>
          <a:p>
            <a:pPr marL="0" indent="0">
              <a:buNone/>
            </a:pPr>
            <a:r>
              <a:rPr lang="en-US" sz="1600" b="1">
                <a:cs typeface="Arial"/>
              </a:rPr>
              <a:t>Downtown Development </a:t>
            </a:r>
            <a:endParaRPr lang="en-US" sz="1600">
              <a:cs typeface="Arial"/>
            </a:endParaRPr>
          </a:p>
          <a:p>
            <a:r>
              <a:rPr lang="en-US" sz="1400">
                <a:cs typeface="Arial"/>
              </a:rPr>
              <a:t>Georgia Main Street Program</a:t>
            </a:r>
          </a:p>
          <a:p>
            <a:pPr marL="0" indent="0">
              <a:buNone/>
            </a:pPr>
            <a:endParaRPr lang="en-US" sz="1600" b="1">
              <a:cs typeface="Arial"/>
            </a:endParaRPr>
          </a:p>
          <a:p>
            <a:pPr marL="0" indent="0">
              <a:buClr>
                <a:srgbClr val="8DC63F"/>
              </a:buClr>
              <a:buNone/>
            </a:pPr>
            <a:endParaRPr lang="en-US" sz="1600" b="1">
              <a:cs typeface="Arial"/>
            </a:endParaRPr>
          </a:p>
          <a:p>
            <a:pPr marL="0" indent="0">
              <a:buClr>
                <a:srgbClr val="8DC63F"/>
              </a:buClr>
              <a:buNone/>
            </a:pPr>
            <a:endParaRPr lang="en-US" sz="1400">
              <a:cs typeface="Arial"/>
            </a:endParaRPr>
          </a:p>
          <a:p>
            <a:pPr marL="0" indent="0">
              <a:buClr>
                <a:srgbClr val="C2DFEF">
                  <a:lumMod val="90000"/>
                </a:srgbClr>
              </a:buClr>
              <a:buNone/>
            </a:pPr>
            <a:endParaRPr lang="en-US" sz="1400">
              <a:cs typeface="Arial"/>
            </a:endParaRPr>
          </a:p>
          <a:p>
            <a:endParaRPr lang="en-US" sz="1400">
              <a:cs typeface="Arial"/>
            </a:endParaRPr>
          </a:p>
        </p:txBody>
      </p:sp>
      <p:pic>
        <p:nvPicPr>
          <p:cNvPr id="16" name="Picture 15" descr="Icon&#10;&#10;AI-generated content may be incorrect.">
            <a:extLst>
              <a:ext uri="{FF2B5EF4-FFF2-40B4-BE49-F238E27FC236}">
                <a16:creationId xmlns:a16="http://schemas.microsoft.com/office/drawing/2014/main" id="{EC3A75CD-2589-FF44-3936-136F3E0E02BA}"/>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797474" y="1737125"/>
            <a:ext cx="333527" cy="274320"/>
          </a:xfrm>
          <a:prstGeom prst="rect">
            <a:avLst/>
          </a:prstGeom>
        </p:spPr>
      </p:pic>
      <p:pic>
        <p:nvPicPr>
          <p:cNvPr id="20" name="Picture 19" descr="Icon&#10;&#10;AI-generated content may be incorrect.">
            <a:extLst>
              <a:ext uri="{FF2B5EF4-FFF2-40B4-BE49-F238E27FC236}">
                <a16:creationId xmlns:a16="http://schemas.microsoft.com/office/drawing/2014/main" id="{0C0CF9A3-EEF4-FB46-2414-BDB4B441C0B0}"/>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1" name="Picture 20" descr="Shape&#10;&#10;AI-generated content may be incorrect.">
            <a:extLst>
              <a:ext uri="{FF2B5EF4-FFF2-40B4-BE49-F238E27FC236}">
                <a16:creationId xmlns:a16="http://schemas.microsoft.com/office/drawing/2014/main" id="{4D74861F-3D8F-F11B-27C2-94B4538C3A28}"/>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2" name="Picture 21" descr="Icon&#10;&#10;AI-generated content may be incorrect.">
            <a:extLst>
              <a:ext uri="{FF2B5EF4-FFF2-40B4-BE49-F238E27FC236}">
                <a16:creationId xmlns:a16="http://schemas.microsoft.com/office/drawing/2014/main" id="{F59F8742-6C7B-BFCC-79A5-D58F1D1CBEBF}"/>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3" name="Picture 22" descr="Shape&#10;&#10;AI-generated content may be incorrect.">
            <a:extLst>
              <a:ext uri="{FF2B5EF4-FFF2-40B4-BE49-F238E27FC236}">
                <a16:creationId xmlns:a16="http://schemas.microsoft.com/office/drawing/2014/main" id="{200B0C7E-0CCE-C9A9-853D-F6D248B1260C}"/>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4" name="TextBox 3">
            <a:extLst>
              <a:ext uri="{FF2B5EF4-FFF2-40B4-BE49-F238E27FC236}">
                <a16:creationId xmlns:a16="http://schemas.microsoft.com/office/drawing/2014/main" id="{313EC5E6-4D50-9DFE-2657-4A068B6B72DE}"/>
              </a:ext>
            </a:extLst>
          </p:cNvPr>
          <p:cNvSpPr txBox="1"/>
          <p:nvPr/>
        </p:nvSpPr>
        <p:spPr>
          <a:xfrm>
            <a:off x="8442960" y="226625"/>
            <a:ext cx="374904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Community Assistance</a:t>
            </a:r>
          </a:p>
        </p:txBody>
      </p:sp>
      <p:sp>
        <p:nvSpPr>
          <p:cNvPr id="8" name="Rectangle 7">
            <a:extLst>
              <a:ext uri="{FF2B5EF4-FFF2-40B4-BE49-F238E27FC236}">
                <a16:creationId xmlns:a16="http://schemas.microsoft.com/office/drawing/2014/main" id="{9389CB44-4E77-326C-9CFD-D6401125A3B7}"/>
              </a:ext>
            </a:extLst>
          </p:cNvPr>
          <p:cNvSpPr/>
          <p:nvPr/>
        </p:nvSpPr>
        <p:spPr>
          <a:xfrm>
            <a:off x="0" y="245052"/>
            <a:ext cx="91440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32D938F-7C2F-56E0-F5E4-7EB4DBF14672}"/>
              </a:ext>
            </a:extLst>
          </p:cNvPr>
          <p:cNvSpPr/>
          <p:nvPr/>
        </p:nvSpPr>
        <p:spPr>
          <a:xfrm>
            <a:off x="11506200" y="245052"/>
            <a:ext cx="685800" cy="120073"/>
          </a:xfrm>
          <a:prstGeom prst="rect">
            <a:avLst/>
          </a:prstGeom>
          <a:solidFill>
            <a:schemeClr val="accent3">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BF9FC524-D87D-98EF-0A87-F4883E8882FF}"/>
              </a:ext>
            </a:extLst>
          </p:cNvPr>
          <p:cNvCxnSpPr/>
          <p:nvPr/>
        </p:nvCxnSpPr>
        <p:spPr>
          <a:xfrm>
            <a:off x="5458408"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436D151-88A9-BD81-7449-25A0728DEA30}"/>
              </a:ext>
            </a:extLst>
          </p:cNvPr>
          <p:cNvCxnSpPr/>
          <p:nvPr/>
        </p:nvCxnSpPr>
        <p:spPr>
          <a:xfrm>
            <a:off x="10966579"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descr="Shape&#10;&#10;AI-generated content may be incorrect.">
            <a:extLst>
              <a:ext uri="{FF2B5EF4-FFF2-40B4-BE49-F238E27FC236}">
                <a16:creationId xmlns:a16="http://schemas.microsoft.com/office/drawing/2014/main" id="{9449DED3-4615-5B41-9E73-27A5B8211562}"/>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251110" y="1731995"/>
            <a:ext cx="411480" cy="306786"/>
          </a:xfrm>
          <a:prstGeom prst="rect">
            <a:avLst/>
          </a:prstGeom>
        </p:spPr>
      </p:pic>
    </p:spTree>
    <p:extLst>
      <p:ext uri="{BB962C8B-B14F-4D97-AF65-F5344CB8AC3E}">
        <p14:creationId xmlns:p14="http://schemas.microsoft.com/office/powerpoint/2010/main" val="3127864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3E7188-981B-31F6-57F6-CBE96A0B3768}"/>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34C5191-FC6C-CB14-656E-C480D124D130}"/>
              </a:ext>
            </a:extLst>
          </p:cNvPr>
          <p:cNvSpPr/>
          <p:nvPr/>
        </p:nvSpPr>
        <p:spPr>
          <a:xfrm>
            <a:off x="997903" y="2104115"/>
            <a:ext cx="4014276" cy="30105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7">
            <a:extLst>
              <a:ext uri="{FF2B5EF4-FFF2-40B4-BE49-F238E27FC236}">
                <a16:creationId xmlns:a16="http://schemas.microsoft.com/office/drawing/2014/main" id="{C4F29ED0-7A9F-32FB-2996-FF0E08B91175}"/>
              </a:ext>
            </a:extLst>
          </p:cNvPr>
          <p:cNvPicPr>
            <a:picLocks noGrp="1" noChangeAspect="1"/>
          </p:cNvPicPr>
          <p:nvPr>
            <p:ph sz="half" idx="1"/>
          </p:nvPr>
        </p:nvPicPr>
        <p:blipFill>
          <a:blip r:embed="rId2"/>
          <a:stretch>
            <a:fillRect/>
          </a:stretch>
        </p:blipFill>
        <p:spPr>
          <a:xfrm>
            <a:off x="838200" y="1923742"/>
            <a:ext cx="4014021" cy="3010515"/>
          </a:xfrm>
        </p:spPr>
      </p:pic>
      <p:sp>
        <p:nvSpPr>
          <p:cNvPr id="23" name="Content Placeholder 22">
            <a:extLst>
              <a:ext uri="{FF2B5EF4-FFF2-40B4-BE49-F238E27FC236}">
                <a16:creationId xmlns:a16="http://schemas.microsoft.com/office/drawing/2014/main" id="{6DBA3689-7418-8AA3-78EB-A5CD27E72491}"/>
              </a:ext>
            </a:extLst>
          </p:cNvPr>
          <p:cNvSpPr>
            <a:spLocks noGrp="1"/>
          </p:cNvSpPr>
          <p:nvPr>
            <p:ph sz="half" idx="2"/>
          </p:nvPr>
        </p:nvSpPr>
        <p:spPr>
          <a:xfrm>
            <a:off x="5495730" y="1825625"/>
            <a:ext cx="4978815" cy="4114800"/>
          </a:xfrm>
        </p:spPr>
        <p:txBody>
          <a:bodyPr vert="horz" lIns="91440" tIns="45720" rIns="91440" bIns="45720" rtlCol="0" anchor="t">
            <a:noAutofit/>
          </a:bodyPr>
          <a:lstStyle/>
          <a:p>
            <a:pPr>
              <a:buClr>
                <a:srgbClr val="1B3A4D">
                  <a:lumMod val="60000"/>
                  <a:lumOff val="40000"/>
                </a:srgbClr>
              </a:buClr>
            </a:pPr>
            <a:r>
              <a:rPr lang="en-US" sz="1400"/>
              <a:t>Brings together elected officials, business and community leaders, and educators to understand the impact of leadership, community investment, and economic development within Georgia.</a:t>
            </a:r>
            <a:endParaRPr lang="en-US"/>
          </a:p>
          <a:p>
            <a:pPr>
              <a:buClr>
                <a:schemeClr val="accent6">
                  <a:lumMod val="60000"/>
                  <a:lumOff val="40000"/>
                </a:schemeClr>
              </a:buClr>
            </a:pPr>
            <a:r>
              <a:rPr lang="en-US" sz="1400"/>
              <a:t>Since 1993, the Academy has been a strong partnership of state agencies, utility providers, educational institutions, and economic development professionals to carry out the program around the state.</a:t>
            </a:r>
            <a:endParaRPr lang="en-US" sz="1400">
              <a:cs typeface="Arial"/>
            </a:endParaRPr>
          </a:p>
          <a:p>
            <a:pPr>
              <a:buClr>
                <a:schemeClr val="accent6">
                  <a:lumMod val="60000"/>
                  <a:lumOff val="40000"/>
                </a:schemeClr>
              </a:buClr>
            </a:pPr>
            <a:r>
              <a:rPr lang="en-US" sz="1400"/>
              <a:t>The curriculum covers the essentials of economic development and dives into topics such as housing, collaboration, and economic development incentives.</a:t>
            </a:r>
            <a:endParaRPr lang="en-US" sz="1400">
              <a:cs typeface="Arial"/>
            </a:endParaRPr>
          </a:p>
          <a:p>
            <a:pPr>
              <a:buClr>
                <a:schemeClr val="accent6">
                  <a:lumMod val="60000"/>
                  <a:lumOff val="40000"/>
                </a:schemeClr>
              </a:buClr>
            </a:pPr>
            <a:r>
              <a:rPr lang="en-US" sz="1400"/>
              <a:t>More information about the Georgia Academy for Economic Development can be found at georgiaacademy.org. </a:t>
            </a:r>
            <a:endParaRPr lang="en-US" sz="1400">
              <a:cs typeface="Arial"/>
            </a:endParaRPr>
          </a:p>
          <a:p>
            <a:pPr>
              <a:buClr>
                <a:srgbClr val="4B93C0"/>
              </a:buClr>
            </a:pPr>
            <a:endParaRPr lang="en-US" sz="1400">
              <a:cs typeface="Arial"/>
            </a:endParaRPr>
          </a:p>
        </p:txBody>
      </p:sp>
      <p:sp>
        <p:nvSpPr>
          <p:cNvPr id="4" name="Slide Number Placeholder 3">
            <a:extLst>
              <a:ext uri="{FF2B5EF4-FFF2-40B4-BE49-F238E27FC236}">
                <a16:creationId xmlns:a16="http://schemas.microsoft.com/office/drawing/2014/main" id="{C25A3CC4-11A8-B821-09D5-75A029E44EC4}"/>
              </a:ext>
            </a:extLst>
          </p:cNvPr>
          <p:cNvSpPr>
            <a:spLocks noGrp="1"/>
          </p:cNvSpPr>
          <p:nvPr>
            <p:ph type="sldNum" sz="quarter" idx="12"/>
          </p:nvPr>
        </p:nvSpPr>
        <p:spPr/>
        <p:txBody>
          <a:bodyPr/>
          <a:lstStyle/>
          <a:p>
            <a:fld id="{93CAF254-72B9-406C-9E86-C9D983240C82}" type="slidenum">
              <a:rPr lang="en-US" smtClean="0"/>
              <a:t>31</a:t>
            </a:fld>
            <a:endParaRPr lang="en-US"/>
          </a:p>
        </p:txBody>
      </p:sp>
      <p:sp>
        <p:nvSpPr>
          <p:cNvPr id="5" name="Title 4">
            <a:extLst>
              <a:ext uri="{FF2B5EF4-FFF2-40B4-BE49-F238E27FC236}">
                <a16:creationId xmlns:a16="http://schemas.microsoft.com/office/drawing/2014/main" id="{894F7BF1-189B-E3B9-BE15-2A8A4C5497B2}"/>
              </a:ext>
            </a:extLst>
          </p:cNvPr>
          <p:cNvSpPr>
            <a:spLocks noGrp="1"/>
          </p:cNvSpPr>
          <p:nvPr>
            <p:ph type="title"/>
          </p:nvPr>
        </p:nvSpPr>
        <p:spPr/>
        <p:txBody>
          <a:bodyPr>
            <a:normAutofit/>
          </a:bodyPr>
          <a:lstStyle/>
          <a:p>
            <a:r>
              <a:rPr lang="en-US">
                <a:solidFill>
                  <a:schemeClr val="accent6"/>
                </a:solidFill>
                <a:cs typeface="Arial"/>
              </a:rPr>
              <a:t>Georgia Academy for Economic Development</a:t>
            </a:r>
            <a:endParaRPr lang="en-US">
              <a:solidFill>
                <a:schemeClr val="accent6"/>
              </a:solidFill>
            </a:endParaRPr>
          </a:p>
        </p:txBody>
      </p:sp>
      <p:sp>
        <p:nvSpPr>
          <p:cNvPr id="6" name="Footer Placeholder 5">
            <a:extLst>
              <a:ext uri="{FF2B5EF4-FFF2-40B4-BE49-F238E27FC236}">
                <a16:creationId xmlns:a16="http://schemas.microsoft.com/office/drawing/2014/main" id="{D9155F23-CE15-37F1-6C59-D89AFB21A344}"/>
              </a:ext>
            </a:extLst>
          </p:cNvPr>
          <p:cNvSpPr>
            <a:spLocks noGrp="1"/>
          </p:cNvSpPr>
          <p:nvPr>
            <p:ph type="ftr" sz="quarter" idx="13"/>
          </p:nvPr>
        </p:nvSpPr>
        <p:spPr/>
        <p:txBody>
          <a:bodyPr/>
          <a:lstStyle/>
          <a:p>
            <a:r>
              <a:rPr lang="en-US"/>
              <a:t>Georgia Department of Community Affairs</a:t>
            </a:r>
          </a:p>
        </p:txBody>
      </p:sp>
      <p:sp>
        <p:nvSpPr>
          <p:cNvPr id="12" name="TextBox 11">
            <a:extLst>
              <a:ext uri="{FF2B5EF4-FFF2-40B4-BE49-F238E27FC236}">
                <a16:creationId xmlns:a16="http://schemas.microsoft.com/office/drawing/2014/main" id="{3DB62461-292E-0C3B-5B3E-119207CDA073}"/>
              </a:ext>
            </a:extLst>
          </p:cNvPr>
          <p:cNvSpPr txBox="1"/>
          <p:nvPr/>
        </p:nvSpPr>
        <p:spPr>
          <a:xfrm>
            <a:off x="9205419" y="226625"/>
            <a:ext cx="29718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Partnerships</a:t>
            </a:r>
          </a:p>
        </p:txBody>
      </p:sp>
      <p:sp>
        <p:nvSpPr>
          <p:cNvPr id="13" name="Rectangle 12">
            <a:extLst>
              <a:ext uri="{FF2B5EF4-FFF2-40B4-BE49-F238E27FC236}">
                <a16:creationId xmlns:a16="http://schemas.microsoft.com/office/drawing/2014/main" id="{3A4D020E-1AF5-1C8C-56C7-D687FB1952FE}"/>
              </a:ext>
            </a:extLst>
          </p:cNvPr>
          <p:cNvSpPr/>
          <p:nvPr/>
        </p:nvSpPr>
        <p:spPr>
          <a:xfrm>
            <a:off x="0" y="245052"/>
            <a:ext cx="987552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0955D4-11E7-9B9C-00A3-79513291FEED}"/>
              </a:ext>
            </a:extLst>
          </p:cNvPr>
          <p:cNvSpPr/>
          <p:nvPr/>
        </p:nvSpPr>
        <p:spPr>
          <a:xfrm>
            <a:off x="11491419" y="245052"/>
            <a:ext cx="68580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F7815F54-E40F-A697-FC8F-7DC4232BA70B}"/>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9" name="Picture 18" descr="Icon&#10;&#10;AI-generated content may be incorrect.">
            <a:extLst>
              <a:ext uri="{FF2B5EF4-FFF2-40B4-BE49-F238E27FC236}">
                <a16:creationId xmlns:a16="http://schemas.microsoft.com/office/drawing/2014/main" id="{1E056AC6-DBF3-7A98-658B-137578313243}"/>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0" name="Picture 19" descr="Shape&#10;&#10;AI-generated content may be incorrect.">
            <a:extLst>
              <a:ext uri="{FF2B5EF4-FFF2-40B4-BE49-F238E27FC236}">
                <a16:creationId xmlns:a16="http://schemas.microsoft.com/office/drawing/2014/main" id="{7EF6E635-F479-2027-AC9B-2CBBA0268340}"/>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1" name="Picture 20" descr="Icon&#10;&#10;AI-generated content may be incorrect.">
            <a:extLst>
              <a:ext uri="{FF2B5EF4-FFF2-40B4-BE49-F238E27FC236}">
                <a16:creationId xmlns:a16="http://schemas.microsoft.com/office/drawing/2014/main" id="{E9620C3D-F42F-3703-B027-5CEF49994CC5}"/>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2" name="Picture 21" descr="Shape&#10;&#10;AI-generated content may be incorrect.">
            <a:extLst>
              <a:ext uri="{FF2B5EF4-FFF2-40B4-BE49-F238E27FC236}">
                <a16:creationId xmlns:a16="http://schemas.microsoft.com/office/drawing/2014/main" id="{C3F39C1E-D9AA-5CE7-24EF-B21AA2518709}"/>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3" name="Oval 2">
            <a:extLst>
              <a:ext uri="{FF2B5EF4-FFF2-40B4-BE49-F238E27FC236}">
                <a16:creationId xmlns:a16="http://schemas.microsoft.com/office/drawing/2014/main" id="{E9392F03-8BDC-3755-40FD-17AFC72F9943}"/>
              </a:ext>
            </a:extLst>
          </p:cNvPr>
          <p:cNvSpPr/>
          <p:nvPr/>
        </p:nvSpPr>
        <p:spPr>
          <a:xfrm>
            <a:off x="10589847"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hape&#10;&#10;AI-generated content may be incorrect.">
            <a:extLst>
              <a:ext uri="{FF2B5EF4-FFF2-40B4-BE49-F238E27FC236}">
                <a16:creationId xmlns:a16="http://schemas.microsoft.com/office/drawing/2014/main" id="{025DC5F0-6979-21CF-451D-9D8C0C9512BD}"/>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749867" y="1731995"/>
            <a:ext cx="411480" cy="306786"/>
          </a:xfrm>
          <a:prstGeom prst="rect">
            <a:avLst/>
          </a:prstGeom>
        </p:spPr>
      </p:pic>
      <p:cxnSp>
        <p:nvCxnSpPr>
          <p:cNvPr id="10" name="Straight Connector 9">
            <a:extLst>
              <a:ext uri="{FF2B5EF4-FFF2-40B4-BE49-F238E27FC236}">
                <a16:creationId xmlns:a16="http://schemas.microsoft.com/office/drawing/2014/main" id="{AB78B454-CCD7-C33E-AC5B-7E2C0FEA52D2}"/>
              </a:ext>
            </a:extLst>
          </p:cNvPr>
          <p:cNvCxnSpPr>
            <a:cxnSpLocks/>
          </p:cNvCxnSpPr>
          <p:nvPr/>
        </p:nvCxnSpPr>
        <p:spPr>
          <a:xfrm>
            <a:off x="10958096"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188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2460-64A4-9FD8-175E-1B117EEF943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FF2E37F-5B91-0CB0-CA2A-CDCA5B1E230A}"/>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2">
            <a:extLst>
              <a:ext uri="{FF2B5EF4-FFF2-40B4-BE49-F238E27FC236}">
                <a16:creationId xmlns:a16="http://schemas.microsoft.com/office/drawing/2014/main" id="{8929E26E-D344-5AD7-21F8-427EED59A16E}"/>
              </a:ext>
            </a:extLst>
          </p:cNvPr>
          <p:cNvSpPr>
            <a:spLocks noGrp="1"/>
          </p:cNvSpPr>
          <p:nvPr>
            <p:ph sz="half" idx="2"/>
          </p:nvPr>
        </p:nvSpPr>
        <p:spPr>
          <a:xfrm>
            <a:off x="5495730" y="2402273"/>
            <a:ext cx="4978815" cy="3538152"/>
          </a:xfrm>
        </p:spPr>
        <p:txBody>
          <a:bodyPr vert="horz" lIns="91440" tIns="45720" rIns="91440" bIns="45720" rtlCol="0" anchor="t">
            <a:noAutofit/>
          </a:bodyPr>
          <a:lstStyle/>
          <a:p>
            <a:pPr>
              <a:buClr>
                <a:srgbClr val="4B93C0"/>
              </a:buClr>
            </a:pPr>
            <a:r>
              <a:rPr lang="en-US" sz="1400">
                <a:ea typeface="+mn-lt"/>
                <a:cs typeface="+mn-lt"/>
              </a:rPr>
              <a:t>The Georgia Main Street Program began in 1980 as one of the original pilot state coordinating programs of the National Main Street Initiative launched by the National Trust for Historic Preservation. The program launched with five local communities and has grown to serve 100+ communities statewide. </a:t>
            </a:r>
            <a:endParaRPr lang="en-US">
              <a:ea typeface="+mn-lt"/>
              <a:cs typeface="+mn-lt"/>
            </a:endParaRPr>
          </a:p>
          <a:p>
            <a:pPr>
              <a:buClr>
                <a:srgbClr val="4B93C0"/>
              </a:buClr>
            </a:pPr>
            <a:r>
              <a:rPr lang="en-US" sz="1400"/>
              <a:t>Communities can participate at the Georgia's Exceptional Main Streets (GEMS), Classic Main Street, or Downtown Affiliate level. </a:t>
            </a:r>
            <a:endParaRPr lang="en-US" sz="1400">
              <a:cs typeface="Arial"/>
            </a:endParaRPr>
          </a:p>
          <a:p>
            <a:pPr>
              <a:buClr>
                <a:schemeClr val="accent6">
                  <a:lumMod val="60000"/>
                  <a:lumOff val="40000"/>
                </a:schemeClr>
              </a:buClr>
            </a:pPr>
            <a:r>
              <a:rPr lang="en-US" sz="1400"/>
              <a:t>More information about the Georgia Main Street Program can be found at georgiamainstreet.org. </a:t>
            </a:r>
            <a:endParaRPr lang="en-US" sz="1400">
              <a:cs typeface="Arial"/>
            </a:endParaRPr>
          </a:p>
          <a:p>
            <a:pPr>
              <a:buClr>
                <a:srgbClr val="4B93C0"/>
              </a:buClr>
            </a:pPr>
            <a:endParaRPr lang="en-US" sz="1400">
              <a:cs typeface="Arial"/>
            </a:endParaRPr>
          </a:p>
        </p:txBody>
      </p:sp>
      <p:sp>
        <p:nvSpPr>
          <p:cNvPr id="4" name="Slide Number Placeholder 3">
            <a:extLst>
              <a:ext uri="{FF2B5EF4-FFF2-40B4-BE49-F238E27FC236}">
                <a16:creationId xmlns:a16="http://schemas.microsoft.com/office/drawing/2014/main" id="{E3075386-FA76-9CA4-CB67-2C99563038DB}"/>
              </a:ext>
            </a:extLst>
          </p:cNvPr>
          <p:cNvSpPr>
            <a:spLocks noGrp="1"/>
          </p:cNvSpPr>
          <p:nvPr>
            <p:ph type="sldNum" sz="quarter" idx="12"/>
          </p:nvPr>
        </p:nvSpPr>
        <p:spPr/>
        <p:txBody>
          <a:bodyPr/>
          <a:lstStyle/>
          <a:p>
            <a:fld id="{93CAF254-72B9-406C-9E86-C9D983240C82}" type="slidenum">
              <a:rPr lang="en-US" smtClean="0"/>
              <a:t>32</a:t>
            </a:fld>
            <a:endParaRPr lang="en-US"/>
          </a:p>
        </p:txBody>
      </p:sp>
      <p:sp>
        <p:nvSpPr>
          <p:cNvPr id="5" name="Title 4">
            <a:extLst>
              <a:ext uri="{FF2B5EF4-FFF2-40B4-BE49-F238E27FC236}">
                <a16:creationId xmlns:a16="http://schemas.microsoft.com/office/drawing/2014/main" id="{5BD033BF-F3A7-7E7F-E6D6-CE720BC01233}"/>
              </a:ext>
            </a:extLst>
          </p:cNvPr>
          <p:cNvSpPr>
            <a:spLocks noGrp="1"/>
          </p:cNvSpPr>
          <p:nvPr>
            <p:ph type="title"/>
          </p:nvPr>
        </p:nvSpPr>
        <p:spPr>
          <a:xfrm>
            <a:off x="838200" y="365125"/>
            <a:ext cx="10484709" cy="1510914"/>
          </a:xfrm>
        </p:spPr>
        <p:txBody>
          <a:bodyPr>
            <a:normAutofit/>
          </a:bodyPr>
          <a:lstStyle/>
          <a:p>
            <a:r>
              <a:rPr lang="en-US">
                <a:solidFill>
                  <a:schemeClr val="accent6"/>
                </a:solidFill>
                <a:cs typeface="Arial"/>
              </a:rPr>
              <a:t>Georgia Main Street</a:t>
            </a:r>
            <a:endParaRPr lang="en-US"/>
          </a:p>
        </p:txBody>
      </p:sp>
      <p:sp>
        <p:nvSpPr>
          <p:cNvPr id="6" name="Footer Placeholder 5">
            <a:extLst>
              <a:ext uri="{FF2B5EF4-FFF2-40B4-BE49-F238E27FC236}">
                <a16:creationId xmlns:a16="http://schemas.microsoft.com/office/drawing/2014/main" id="{707AC35B-0D4C-698B-E439-EC64BA98D531}"/>
              </a:ext>
            </a:extLst>
          </p:cNvPr>
          <p:cNvSpPr>
            <a:spLocks noGrp="1"/>
          </p:cNvSpPr>
          <p:nvPr>
            <p:ph type="ftr" sz="quarter" idx="13"/>
          </p:nvPr>
        </p:nvSpPr>
        <p:spPr/>
        <p:txBody>
          <a:bodyPr/>
          <a:lstStyle/>
          <a:p>
            <a:r>
              <a:rPr lang="en-US"/>
              <a:t>Georgia Department of Community Affairs</a:t>
            </a:r>
          </a:p>
        </p:txBody>
      </p:sp>
      <p:sp>
        <p:nvSpPr>
          <p:cNvPr id="12" name="TextBox 11">
            <a:extLst>
              <a:ext uri="{FF2B5EF4-FFF2-40B4-BE49-F238E27FC236}">
                <a16:creationId xmlns:a16="http://schemas.microsoft.com/office/drawing/2014/main" id="{C1D2FCA1-9C44-D5D8-0309-AFC478C5CD1E}"/>
              </a:ext>
            </a:extLst>
          </p:cNvPr>
          <p:cNvSpPr txBox="1"/>
          <p:nvPr/>
        </p:nvSpPr>
        <p:spPr>
          <a:xfrm>
            <a:off x="9205419" y="226625"/>
            <a:ext cx="29718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Partnerships</a:t>
            </a:r>
          </a:p>
        </p:txBody>
      </p:sp>
      <p:sp>
        <p:nvSpPr>
          <p:cNvPr id="13" name="Rectangle 12">
            <a:extLst>
              <a:ext uri="{FF2B5EF4-FFF2-40B4-BE49-F238E27FC236}">
                <a16:creationId xmlns:a16="http://schemas.microsoft.com/office/drawing/2014/main" id="{BBB006A8-14C4-A240-C4DB-03B8E7289213}"/>
              </a:ext>
            </a:extLst>
          </p:cNvPr>
          <p:cNvSpPr/>
          <p:nvPr/>
        </p:nvSpPr>
        <p:spPr>
          <a:xfrm>
            <a:off x="0" y="245052"/>
            <a:ext cx="987552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E6055F-746A-B68A-A8CC-162E6F8940C3}"/>
              </a:ext>
            </a:extLst>
          </p:cNvPr>
          <p:cNvSpPr/>
          <p:nvPr/>
        </p:nvSpPr>
        <p:spPr>
          <a:xfrm>
            <a:off x="11491419" y="245052"/>
            <a:ext cx="68580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941381C3-49DF-F1A1-007F-B5778A86E6DA}"/>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9" name="Picture 18" descr="Icon&#10;&#10;AI-generated content may be incorrect.">
            <a:extLst>
              <a:ext uri="{FF2B5EF4-FFF2-40B4-BE49-F238E27FC236}">
                <a16:creationId xmlns:a16="http://schemas.microsoft.com/office/drawing/2014/main" id="{859F8926-EFA1-DD8D-956A-84938D4C2EEB}"/>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0" name="Picture 19" descr="Shape&#10;&#10;AI-generated content may be incorrect.">
            <a:extLst>
              <a:ext uri="{FF2B5EF4-FFF2-40B4-BE49-F238E27FC236}">
                <a16:creationId xmlns:a16="http://schemas.microsoft.com/office/drawing/2014/main" id="{85AFE8A3-7A23-5AF5-749D-D8A5684B573A}"/>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1" name="Picture 20" descr="Icon&#10;&#10;AI-generated content may be incorrect.">
            <a:extLst>
              <a:ext uri="{FF2B5EF4-FFF2-40B4-BE49-F238E27FC236}">
                <a16:creationId xmlns:a16="http://schemas.microsoft.com/office/drawing/2014/main" id="{D3BF2845-BF01-67ED-AF4F-E0FDCD7F97EE}"/>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2" name="Picture 21" descr="Shape&#10;&#10;AI-generated content may be incorrect.">
            <a:extLst>
              <a:ext uri="{FF2B5EF4-FFF2-40B4-BE49-F238E27FC236}">
                <a16:creationId xmlns:a16="http://schemas.microsoft.com/office/drawing/2014/main" id="{DFCF6340-5079-42A6-ED71-970ADD1A9F24}"/>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3" name="Oval 2">
            <a:extLst>
              <a:ext uri="{FF2B5EF4-FFF2-40B4-BE49-F238E27FC236}">
                <a16:creationId xmlns:a16="http://schemas.microsoft.com/office/drawing/2014/main" id="{3A189D40-95A8-E839-00DE-051772545F99}"/>
              </a:ext>
            </a:extLst>
          </p:cNvPr>
          <p:cNvSpPr/>
          <p:nvPr/>
        </p:nvSpPr>
        <p:spPr>
          <a:xfrm>
            <a:off x="10589847" y="1519628"/>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hape&#10;&#10;AI-generated content may be incorrect.">
            <a:extLst>
              <a:ext uri="{FF2B5EF4-FFF2-40B4-BE49-F238E27FC236}">
                <a16:creationId xmlns:a16="http://schemas.microsoft.com/office/drawing/2014/main" id="{824786F5-AE19-C458-EE0B-C9349C73FF1B}"/>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749867" y="1731995"/>
            <a:ext cx="411480" cy="306786"/>
          </a:xfrm>
          <a:prstGeom prst="rect">
            <a:avLst/>
          </a:prstGeom>
        </p:spPr>
      </p:pic>
      <p:cxnSp>
        <p:nvCxnSpPr>
          <p:cNvPr id="10" name="Straight Connector 9">
            <a:extLst>
              <a:ext uri="{FF2B5EF4-FFF2-40B4-BE49-F238E27FC236}">
                <a16:creationId xmlns:a16="http://schemas.microsoft.com/office/drawing/2014/main" id="{B9E86AB9-C617-81A5-0D85-9564F2BC7204}"/>
              </a:ext>
            </a:extLst>
          </p:cNvPr>
          <p:cNvCxnSpPr>
            <a:cxnSpLocks/>
          </p:cNvCxnSpPr>
          <p:nvPr/>
        </p:nvCxnSpPr>
        <p:spPr>
          <a:xfrm>
            <a:off x="10958096"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DF527F0-8937-69B5-27FB-0E4BF2EDA163}"/>
              </a:ext>
            </a:extLst>
          </p:cNvPr>
          <p:cNvGrpSpPr/>
          <p:nvPr/>
        </p:nvGrpSpPr>
        <p:grpSpPr>
          <a:xfrm>
            <a:off x="833147" y="2413033"/>
            <a:ext cx="4384979" cy="2423569"/>
            <a:chOff x="555120" y="2691060"/>
            <a:chExt cx="4384979" cy="2423569"/>
          </a:xfrm>
        </p:grpSpPr>
        <p:sp>
          <p:nvSpPr>
            <p:cNvPr id="15" name="Rectangle 14">
              <a:extLst>
                <a:ext uri="{FF2B5EF4-FFF2-40B4-BE49-F238E27FC236}">
                  <a16:creationId xmlns:a16="http://schemas.microsoft.com/office/drawing/2014/main" id="{3E56714A-39F2-C737-479B-914FD3BE8C3B}"/>
                </a:ext>
              </a:extLst>
            </p:cNvPr>
            <p:cNvSpPr/>
            <p:nvPr/>
          </p:nvSpPr>
          <p:spPr>
            <a:xfrm>
              <a:off x="555120" y="2691060"/>
              <a:ext cx="4384979" cy="24235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B92B781-F63E-58C2-D3BD-4C82A20DDEF3}"/>
                </a:ext>
              </a:extLst>
            </p:cNvPr>
            <p:cNvPicPr>
              <a:picLocks noChangeAspect="1"/>
            </p:cNvPicPr>
            <p:nvPr/>
          </p:nvPicPr>
          <p:blipFill>
            <a:blip r:embed="rId6"/>
            <a:stretch>
              <a:fillRect/>
            </a:stretch>
          </p:blipFill>
          <p:spPr>
            <a:xfrm>
              <a:off x="707552" y="2863163"/>
              <a:ext cx="4104245" cy="2048132"/>
            </a:xfrm>
            <a:prstGeom prst="rect">
              <a:avLst/>
            </a:prstGeom>
          </p:spPr>
        </p:pic>
      </p:grpSp>
    </p:spTree>
    <p:extLst>
      <p:ext uri="{BB962C8B-B14F-4D97-AF65-F5344CB8AC3E}">
        <p14:creationId xmlns:p14="http://schemas.microsoft.com/office/powerpoint/2010/main" val="3872775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46D9-458B-6754-2CB1-875F7ABC3E9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AE68AAF-1466-17D7-4835-EBBDC98F9A02}"/>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B3141AF-8FAB-4979-DBF0-DCB0988A773B}"/>
              </a:ext>
            </a:extLst>
          </p:cNvPr>
          <p:cNvSpPr>
            <a:spLocks noGrp="1"/>
          </p:cNvSpPr>
          <p:nvPr>
            <p:ph type="sldNum" sz="quarter" idx="12"/>
          </p:nvPr>
        </p:nvSpPr>
        <p:spPr/>
        <p:txBody>
          <a:bodyPr/>
          <a:lstStyle/>
          <a:p>
            <a:fld id="{93CAF254-72B9-406C-9E86-C9D983240C82}" type="slidenum">
              <a:rPr lang="en-US" smtClean="0"/>
              <a:t>33</a:t>
            </a:fld>
            <a:endParaRPr lang="en-US"/>
          </a:p>
        </p:txBody>
      </p:sp>
      <p:sp>
        <p:nvSpPr>
          <p:cNvPr id="5" name="Title 4">
            <a:extLst>
              <a:ext uri="{FF2B5EF4-FFF2-40B4-BE49-F238E27FC236}">
                <a16:creationId xmlns:a16="http://schemas.microsoft.com/office/drawing/2014/main" id="{5AFC8EAB-0804-3A28-9D72-124B063A3CF4}"/>
              </a:ext>
            </a:extLst>
          </p:cNvPr>
          <p:cNvSpPr>
            <a:spLocks noGrp="1"/>
          </p:cNvSpPr>
          <p:nvPr>
            <p:ph type="title"/>
          </p:nvPr>
        </p:nvSpPr>
        <p:spPr>
          <a:xfrm>
            <a:off x="467499" y="1940611"/>
            <a:ext cx="3709086" cy="2149346"/>
          </a:xfrm>
        </p:spPr>
        <p:txBody>
          <a:bodyPr>
            <a:normAutofit/>
          </a:bodyPr>
          <a:lstStyle/>
          <a:p>
            <a:r>
              <a:rPr lang="en-US">
                <a:solidFill>
                  <a:schemeClr val="accent6"/>
                </a:solidFill>
                <a:cs typeface="Arial"/>
              </a:rPr>
              <a:t>Georgia Main Street: GEMS Communities</a:t>
            </a:r>
            <a:br>
              <a:rPr lang="en-US">
                <a:solidFill>
                  <a:schemeClr val="accent6"/>
                </a:solidFill>
                <a:cs typeface="Arial"/>
              </a:rPr>
            </a:br>
            <a:endParaRPr lang="en-US"/>
          </a:p>
        </p:txBody>
      </p:sp>
      <p:sp>
        <p:nvSpPr>
          <p:cNvPr id="6" name="Footer Placeholder 5">
            <a:extLst>
              <a:ext uri="{FF2B5EF4-FFF2-40B4-BE49-F238E27FC236}">
                <a16:creationId xmlns:a16="http://schemas.microsoft.com/office/drawing/2014/main" id="{77847C9C-EA41-373D-7D9B-A81D29CD39B4}"/>
              </a:ext>
            </a:extLst>
          </p:cNvPr>
          <p:cNvSpPr>
            <a:spLocks noGrp="1"/>
          </p:cNvSpPr>
          <p:nvPr>
            <p:ph type="ftr" sz="quarter" idx="13"/>
          </p:nvPr>
        </p:nvSpPr>
        <p:spPr/>
        <p:txBody>
          <a:bodyPr/>
          <a:lstStyle/>
          <a:p>
            <a:r>
              <a:rPr lang="en-US"/>
              <a:t>Georgia Department of Community Affairs</a:t>
            </a:r>
          </a:p>
        </p:txBody>
      </p:sp>
      <p:sp>
        <p:nvSpPr>
          <p:cNvPr id="12" name="TextBox 11">
            <a:extLst>
              <a:ext uri="{FF2B5EF4-FFF2-40B4-BE49-F238E27FC236}">
                <a16:creationId xmlns:a16="http://schemas.microsoft.com/office/drawing/2014/main" id="{AFF14D37-D080-0A31-E961-565A98F3951C}"/>
              </a:ext>
            </a:extLst>
          </p:cNvPr>
          <p:cNvSpPr txBox="1"/>
          <p:nvPr/>
        </p:nvSpPr>
        <p:spPr>
          <a:xfrm>
            <a:off x="9205419" y="226625"/>
            <a:ext cx="297180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Partnerships</a:t>
            </a:r>
          </a:p>
        </p:txBody>
      </p:sp>
      <p:sp>
        <p:nvSpPr>
          <p:cNvPr id="13" name="Rectangle 12">
            <a:extLst>
              <a:ext uri="{FF2B5EF4-FFF2-40B4-BE49-F238E27FC236}">
                <a16:creationId xmlns:a16="http://schemas.microsoft.com/office/drawing/2014/main" id="{F5A4D00A-BD1C-1B8F-A728-AF89F114ED47}"/>
              </a:ext>
            </a:extLst>
          </p:cNvPr>
          <p:cNvSpPr/>
          <p:nvPr/>
        </p:nvSpPr>
        <p:spPr>
          <a:xfrm>
            <a:off x="0" y="245052"/>
            <a:ext cx="987552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74EEB46-6902-B7A2-FE29-DEDA1A6954FA}"/>
              </a:ext>
            </a:extLst>
          </p:cNvPr>
          <p:cNvSpPr/>
          <p:nvPr/>
        </p:nvSpPr>
        <p:spPr>
          <a:xfrm>
            <a:off x="11491419" y="245052"/>
            <a:ext cx="685800" cy="120073"/>
          </a:xfrm>
          <a:prstGeom prst="rect">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E0A73D20-F50F-69B4-B4CC-BB59FDAFAB63}"/>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9" name="Picture 18" descr="Icon&#10;&#10;AI-generated content may be incorrect.">
            <a:extLst>
              <a:ext uri="{FF2B5EF4-FFF2-40B4-BE49-F238E27FC236}">
                <a16:creationId xmlns:a16="http://schemas.microsoft.com/office/drawing/2014/main" id="{10319714-3719-2673-8CBA-360ADAC35CB6}"/>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20" name="Picture 19" descr="Shape&#10;&#10;AI-generated content may be incorrect.">
            <a:extLst>
              <a:ext uri="{FF2B5EF4-FFF2-40B4-BE49-F238E27FC236}">
                <a16:creationId xmlns:a16="http://schemas.microsoft.com/office/drawing/2014/main" id="{A7816E65-1CB5-1921-DDA5-DBC4884FB57C}"/>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21" name="Picture 20" descr="Icon&#10;&#10;AI-generated content may be incorrect.">
            <a:extLst>
              <a:ext uri="{FF2B5EF4-FFF2-40B4-BE49-F238E27FC236}">
                <a16:creationId xmlns:a16="http://schemas.microsoft.com/office/drawing/2014/main" id="{3C98992E-E1C7-4CB9-48DF-263B12470D7A}"/>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2" name="Picture 21" descr="Shape&#10;&#10;AI-generated content may be incorrect.">
            <a:extLst>
              <a:ext uri="{FF2B5EF4-FFF2-40B4-BE49-F238E27FC236}">
                <a16:creationId xmlns:a16="http://schemas.microsoft.com/office/drawing/2014/main" id="{DFA51F98-4A00-9DA7-A0B7-B42B682293A6}"/>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pic>
        <p:nvPicPr>
          <p:cNvPr id="17" name="Picture 16" descr="Map&#10;&#10;AI-generated content may be incorrect.">
            <a:extLst>
              <a:ext uri="{FF2B5EF4-FFF2-40B4-BE49-F238E27FC236}">
                <a16:creationId xmlns:a16="http://schemas.microsoft.com/office/drawing/2014/main" id="{8DF0E71C-A118-80E7-95E0-AEC7F31103EC}"/>
              </a:ext>
            </a:extLst>
          </p:cNvPr>
          <p:cNvPicPr>
            <a:picLocks noChangeAspect="1"/>
          </p:cNvPicPr>
          <p:nvPr/>
        </p:nvPicPr>
        <p:blipFill>
          <a:blip r:embed="rId6"/>
          <a:stretch>
            <a:fillRect/>
          </a:stretch>
        </p:blipFill>
        <p:spPr>
          <a:xfrm>
            <a:off x="4236436" y="226025"/>
            <a:ext cx="5644721" cy="5592463"/>
          </a:xfrm>
          <a:prstGeom prst="rect">
            <a:avLst/>
          </a:prstGeom>
        </p:spPr>
      </p:pic>
    </p:spTree>
    <p:extLst>
      <p:ext uri="{BB962C8B-B14F-4D97-AF65-F5344CB8AC3E}">
        <p14:creationId xmlns:p14="http://schemas.microsoft.com/office/powerpoint/2010/main" val="1002207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A452A-F703-ED64-9A57-5E116FB15410}"/>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F93E49F0-D94F-23F7-07DF-453DBE5DB2D0}"/>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8923FDFE-98B0-4C76-BEC7-1A306D16C5C1}"/>
              </a:ext>
            </a:extLst>
          </p:cNvPr>
          <p:cNvSpPr>
            <a:spLocks noGrp="1"/>
          </p:cNvSpPr>
          <p:nvPr>
            <p:ph sz="half" idx="1"/>
          </p:nvPr>
        </p:nvSpPr>
        <p:spPr>
          <a:xfrm>
            <a:off x="838200" y="1825625"/>
            <a:ext cx="4114800" cy="4114800"/>
          </a:xfrm>
        </p:spPr>
        <p:txBody>
          <a:bodyPr anchor="t">
            <a:normAutofit/>
          </a:bodyPr>
          <a:lstStyle/>
          <a:p>
            <a:pPr marL="0" indent="0">
              <a:spcBef>
                <a:spcPts val="600"/>
              </a:spcBef>
              <a:buNone/>
            </a:pPr>
            <a:r>
              <a:rPr lang="en-US" sz="1600" b="1"/>
              <a:t>Community HOME Investment Program  </a:t>
            </a:r>
          </a:p>
          <a:p>
            <a:pPr>
              <a:spcBef>
                <a:spcPts val="600"/>
              </a:spcBef>
              <a:buClr>
                <a:schemeClr val="accent2"/>
              </a:buClr>
              <a:buSzPct val="150000"/>
              <a:buFont typeface="Wingdings" panose="05000000000000000000" pitchFamily="2" charset="2"/>
              <a:buChar char="§"/>
            </a:pPr>
            <a:r>
              <a:rPr lang="en-US" sz="1400"/>
              <a:t>Grants funds to city and county governments, public housing authorities, and nonprofits to rehabilitate owner-occupied homes, and build or renovate affordable single-family homes for sale to eligible homebuyers.</a:t>
            </a:r>
          </a:p>
          <a:p>
            <a:pPr>
              <a:spcBef>
                <a:spcPts val="600"/>
              </a:spcBef>
              <a:buClr>
                <a:schemeClr val="accent2"/>
              </a:buClr>
              <a:buSzPct val="150000"/>
              <a:buFont typeface="Wingdings" panose="05000000000000000000" pitchFamily="2" charset="2"/>
              <a:buChar char="§"/>
            </a:pPr>
            <a:r>
              <a:rPr lang="en-US" sz="1400"/>
              <a:t>Is funded by the U.S. Department of Housing and Urban Development (HUD) HOME Investment Partnership Program.</a:t>
            </a:r>
          </a:p>
          <a:p>
            <a:pPr>
              <a:spcBef>
                <a:spcPts val="600"/>
              </a:spcBef>
              <a:buClr>
                <a:schemeClr val="accent2"/>
              </a:buClr>
              <a:buSzPct val="150000"/>
              <a:buFont typeface="Wingdings" panose="05000000000000000000" pitchFamily="2" charset="2"/>
              <a:buChar char="§"/>
            </a:pPr>
            <a:r>
              <a:rPr lang="en-US" sz="1400"/>
              <a:t>Funding is prioritized for communities with strong housing redevelopment plans. </a:t>
            </a:r>
          </a:p>
        </p:txBody>
      </p:sp>
      <p:sp>
        <p:nvSpPr>
          <p:cNvPr id="6" name="Slide Number Placeholder 5">
            <a:extLst>
              <a:ext uri="{FF2B5EF4-FFF2-40B4-BE49-F238E27FC236}">
                <a16:creationId xmlns:a16="http://schemas.microsoft.com/office/drawing/2014/main" id="{F82AF03E-BAB1-297B-2FAC-7FA61894284C}"/>
              </a:ext>
            </a:extLst>
          </p:cNvPr>
          <p:cNvSpPr>
            <a:spLocks noGrp="1"/>
          </p:cNvSpPr>
          <p:nvPr>
            <p:ph type="sldNum" sz="quarter" idx="12"/>
          </p:nvPr>
        </p:nvSpPr>
        <p:spPr/>
        <p:txBody>
          <a:bodyPr/>
          <a:lstStyle/>
          <a:p>
            <a:fld id="{93CAF254-72B9-406C-9E86-C9D983240C82}" type="slidenum">
              <a:rPr lang="en-US" smtClean="0"/>
              <a:t>34</a:t>
            </a:fld>
            <a:endParaRPr lang="en-US"/>
          </a:p>
        </p:txBody>
      </p:sp>
      <p:sp>
        <p:nvSpPr>
          <p:cNvPr id="7" name="Title 6">
            <a:extLst>
              <a:ext uri="{FF2B5EF4-FFF2-40B4-BE49-F238E27FC236}">
                <a16:creationId xmlns:a16="http://schemas.microsoft.com/office/drawing/2014/main" id="{B2250BCF-C67D-03B1-B000-45C945C3D315}"/>
              </a:ext>
            </a:extLst>
          </p:cNvPr>
          <p:cNvSpPr>
            <a:spLocks noGrp="1"/>
          </p:cNvSpPr>
          <p:nvPr>
            <p:ph type="title"/>
          </p:nvPr>
        </p:nvSpPr>
        <p:spPr/>
        <p:txBody>
          <a:bodyPr>
            <a:normAutofit/>
          </a:bodyPr>
          <a:lstStyle/>
          <a:p>
            <a:r>
              <a:rPr lang="en-US" sz="3600">
                <a:solidFill>
                  <a:schemeClr val="accent6"/>
                </a:solidFill>
              </a:rPr>
              <a:t>Housing Development</a:t>
            </a:r>
          </a:p>
        </p:txBody>
      </p:sp>
      <p:sp>
        <p:nvSpPr>
          <p:cNvPr id="5" name="Footer Placeholder 4">
            <a:extLst>
              <a:ext uri="{FF2B5EF4-FFF2-40B4-BE49-F238E27FC236}">
                <a16:creationId xmlns:a16="http://schemas.microsoft.com/office/drawing/2014/main" id="{6B57DB83-4B50-C3D9-F563-886C00454079}"/>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19CC4AF7-EF0B-63C4-8124-B27BD206FFEB}"/>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842BAAAD-9DF2-6F06-AB90-2BA5FA39CB8E}"/>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928C6F01-A097-748A-3381-69D0B1153F50}"/>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14E5E30F-1D77-74A2-9EFC-EE4E1C07DA92}"/>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66A3185D-B11A-24DC-ECCA-83AD5F22321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3" name="TextBox 22">
            <a:extLst>
              <a:ext uri="{FF2B5EF4-FFF2-40B4-BE49-F238E27FC236}">
                <a16:creationId xmlns:a16="http://schemas.microsoft.com/office/drawing/2014/main" id="{3042FEC2-FDCE-948D-C809-76ED52B8E7CE}"/>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4" name="Rectangle 23">
            <a:extLst>
              <a:ext uri="{FF2B5EF4-FFF2-40B4-BE49-F238E27FC236}">
                <a16:creationId xmlns:a16="http://schemas.microsoft.com/office/drawing/2014/main" id="{63A3B202-09E5-E8F2-9E3C-A8033EA441A1}"/>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C5C0934-35A1-16E8-CA34-7D16D65798BC}"/>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3E5F4B8E-50F3-3CE7-474E-64EFDBC097B2}"/>
              </a:ext>
            </a:extLst>
          </p:cNvPr>
          <p:cNvSpPr/>
          <p:nvPr/>
        </p:nvSpPr>
        <p:spPr>
          <a:xfrm>
            <a:off x="5090159" y="1535895"/>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AI-generated content may be incorrect.">
            <a:extLst>
              <a:ext uri="{FF2B5EF4-FFF2-40B4-BE49-F238E27FC236}">
                <a16:creationId xmlns:a16="http://schemas.microsoft.com/office/drawing/2014/main" id="{7D855665-11AE-8BD1-B038-7FC7E4C2422E}"/>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374364" y="1749521"/>
            <a:ext cx="163109" cy="274320"/>
          </a:xfrm>
          <a:prstGeom prst="rect">
            <a:avLst/>
          </a:prstGeom>
        </p:spPr>
      </p:pic>
      <p:cxnSp>
        <p:nvCxnSpPr>
          <p:cNvPr id="13" name="Straight Connector 12">
            <a:extLst>
              <a:ext uri="{FF2B5EF4-FFF2-40B4-BE49-F238E27FC236}">
                <a16:creationId xmlns:a16="http://schemas.microsoft.com/office/drawing/2014/main" id="{125E2A7F-A710-5AB2-8128-97B5251B1311}"/>
              </a:ext>
            </a:extLst>
          </p:cNvPr>
          <p:cNvCxnSpPr>
            <a:cxnSpLocks/>
          </p:cNvCxnSpPr>
          <p:nvPr/>
        </p:nvCxnSpPr>
        <p:spPr>
          <a:xfrm>
            <a:off x="5458408" y="2416629"/>
            <a:ext cx="0" cy="338328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AE2A861-4FFE-68A8-FC22-580C1581E91C}"/>
              </a:ext>
            </a:extLst>
          </p:cNvPr>
          <p:cNvSpPr/>
          <p:nvPr/>
        </p:nvSpPr>
        <p:spPr>
          <a:xfrm>
            <a:off x="6370322" y="2152507"/>
            <a:ext cx="4799353" cy="355800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Content Placeholder 13" descr="Free Images : structure, building, palace, home, downtown, construction ...">
            <a:extLst>
              <a:ext uri="{FF2B5EF4-FFF2-40B4-BE49-F238E27FC236}">
                <a16:creationId xmlns:a16="http://schemas.microsoft.com/office/drawing/2014/main" id="{AAC1035A-A3C4-2900-1AA9-9B2F46DF1750}"/>
              </a:ext>
            </a:extLst>
          </p:cNvPr>
          <p:cNvPicPr>
            <a:picLocks noGrp="1" noChangeAspect="1"/>
          </p:cNvPicPr>
          <p:nvPr>
            <p:ph sz="half" idx="2"/>
          </p:nvPr>
        </p:nvPicPr>
        <p:blipFill>
          <a:blip r:embed="rId6"/>
          <a:srcRect l="3864" r="3864"/>
          <a:stretch>
            <a:fillRect/>
          </a:stretch>
        </p:blipFill>
        <p:spPr>
          <a:xfrm>
            <a:off x="6554753" y="1929962"/>
            <a:ext cx="4799047" cy="3558009"/>
          </a:xfrm>
        </p:spPr>
      </p:pic>
    </p:spTree>
    <p:extLst>
      <p:ext uri="{BB962C8B-B14F-4D97-AF65-F5344CB8AC3E}">
        <p14:creationId xmlns:p14="http://schemas.microsoft.com/office/powerpoint/2010/main" val="3780277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F0324-555A-87C8-E275-7C1ADC3EEAF6}"/>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A17D42FD-EB36-2323-BED6-2E2BE8E39F11}"/>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F3560B-24F6-75C9-706E-A36AD00A84EE}"/>
              </a:ext>
            </a:extLst>
          </p:cNvPr>
          <p:cNvSpPr>
            <a:spLocks noGrp="1"/>
          </p:cNvSpPr>
          <p:nvPr>
            <p:ph type="sldNum" sz="quarter" idx="12"/>
          </p:nvPr>
        </p:nvSpPr>
        <p:spPr/>
        <p:txBody>
          <a:bodyPr/>
          <a:lstStyle/>
          <a:p>
            <a:fld id="{93CAF254-72B9-406C-9E86-C9D983240C82}" type="slidenum">
              <a:rPr lang="en-US" smtClean="0"/>
              <a:t>35</a:t>
            </a:fld>
            <a:endParaRPr lang="en-US"/>
          </a:p>
        </p:txBody>
      </p:sp>
      <p:sp>
        <p:nvSpPr>
          <p:cNvPr id="5" name="Footer Placeholder 4">
            <a:extLst>
              <a:ext uri="{FF2B5EF4-FFF2-40B4-BE49-F238E27FC236}">
                <a16:creationId xmlns:a16="http://schemas.microsoft.com/office/drawing/2014/main" id="{36F4BB8F-2F0E-2153-F475-9B50235564C8}"/>
              </a:ext>
            </a:extLst>
          </p:cNvPr>
          <p:cNvSpPr>
            <a:spLocks noGrp="1"/>
          </p:cNvSpPr>
          <p:nvPr>
            <p:ph type="ftr" sz="quarter" idx="13"/>
          </p:nvPr>
        </p:nvSpPr>
        <p:spPr/>
        <p:txBody>
          <a:bodyPr/>
          <a:lstStyle/>
          <a:p>
            <a:r>
              <a:rPr lang="en-US"/>
              <a:t>Georgia Department of Community Affairs</a:t>
            </a:r>
          </a:p>
        </p:txBody>
      </p:sp>
      <p:pic>
        <p:nvPicPr>
          <p:cNvPr id="15" name="Content Placeholder 14">
            <a:extLst>
              <a:ext uri="{FF2B5EF4-FFF2-40B4-BE49-F238E27FC236}">
                <a16:creationId xmlns:a16="http://schemas.microsoft.com/office/drawing/2014/main" id="{BD878BB7-6669-B2D7-71C9-BCA5DD3AC1B4}"/>
              </a:ext>
            </a:extLst>
          </p:cNvPr>
          <p:cNvPicPr>
            <a:picLocks noGrp="1" noChangeAspect="1"/>
          </p:cNvPicPr>
          <p:nvPr>
            <p:ph sz="half" idx="2"/>
          </p:nvPr>
        </p:nvPicPr>
        <p:blipFill>
          <a:blip r:embed="rId2"/>
          <a:stretch>
            <a:fillRect/>
          </a:stretch>
        </p:blipFill>
        <p:spPr>
          <a:xfrm>
            <a:off x="6622218" y="919464"/>
            <a:ext cx="3652197" cy="4732637"/>
          </a:xfrm>
          <a:prstGeom prst="rect">
            <a:avLst/>
          </a:prstGeom>
        </p:spPr>
      </p:pic>
      <p:graphicFrame>
        <p:nvGraphicFramePr>
          <p:cNvPr id="16" name="Table 15">
            <a:extLst>
              <a:ext uri="{FF2B5EF4-FFF2-40B4-BE49-F238E27FC236}">
                <a16:creationId xmlns:a16="http://schemas.microsoft.com/office/drawing/2014/main" id="{4E80FDD0-0AB9-36BC-D151-46D30698F494}"/>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F8700F0D-E467-3993-92A3-0D697F68DC4C}"/>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6D1519B6-D308-4248-D640-612E7FE90EEA}"/>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4CB2F4B9-2A55-9196-6991-A95985AA4547}"/>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07F2CD51-632C-34E7-E58A-CEBAB6E1513D}"/>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3" name="TextBox 22">
            <a:extLst>
              <a:ext uri="{FF2B5EF4-FFF2-40B4-BE49-F238E27FC236}">
                <a16:creationId xmlns:a16="http://schemas.microsoft.com/office/drawing/2014/main" id="{0BB62D59-DE6C-2965-B300-08CCD11C8FE8}"/>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4" name="Rectangle 23">
            <a:extLst>
              <a:ext uri="{FF2B5EF4-FFF2-40B4-BE49-F238E27FC236}">
                <a16:creationId xmlns:a16="http://schemas.microsoft.com/office/drawing/2014/main" id="{FA773D07-B93B-2791-B43F-7E950173CF32}"/>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318E948-C7E7-644B-7E66-9F16FF55E186}"/>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1" name="Picture 20" descr="Graphical user interface, application&#10;&#10;AI-generated content may be incorrect.">
            <a:extLst>
              <a:ext uri="{FF2B5EF4-FFF2-40B4-BE49-F238E27FC236}">
                <a16:creationId xmlns:a16="http://schemas.microsoft.com/office/drawing/2014/main" id="{9859846E-B774-470C-8EF5-24B22A1B9B20}"/>
              </a:ext>
            </a:extLst>
          </p:cNvPr>
          <p:cNvPicPr>
            <a:picLocks noChangeAspect="1"/>
          </p:cNvPicPr>
          <p:nvPr/>
        </p:nvPicPr>
        <p:blipFill>
          <a:blip r:embed="rId7"/>
          <a:stretch>
            <a:fillRect/>
          </a:stretch>
        </p:blipFill>
        <p:spPr>
          <a:xfrm>
            <a:off x="1028259" y="895864"/>
            <a:ext cx="4811782" cy="4088028"/>
          </a:xfrm>
          <a:prstGeom prst="rect">
            <a:avLst/>
          </a:prstGeom>
        </p:spPr>
      </p:pic>
      <p:pic>
        <p:nvPicPr>
          <p:cNvPr id="28" name="Picture 27" descr="Table&#10;&#10;AI-generated content may be incorrect.">
            <a:extLst>
              <a:ext uri="{FF2B5EF4-FFF2-40B4-BE49-F238E27FC236}">
                <a16:creationId xmlns:a16="http://schemas.microsoft.com/office/drawing/2014/main" id="{78E92940-ECD9-2101-0255-35213FA6859B}"/>
              </a:ext>
            </a:extLst>
          </p:cNvPr>
          <p:cNvPicPr>
            <a:picLocks noChangeAspect="1"/>
          </p:cNvPicPr>
          <p:nvPr/>
        </p:nvPicPr>
        <p:blipFill>
          <a:blip r:embed="rId8"/>
          <a:srcRect t="44022" r="213" b="35326"/>
          <a:stretch>
            <a:fillRect/>
          </a:stretch>
        </p:blipFill>
        <p:spPr>
          <a:xfrm>
            <a:off x="1097178" y="5129212"/>
            <a:ext cx="4828409" cy="392949"/>
          </a:xfrm>
          <a:prstGeom prst="rect">
            <a:avLst/>
          </a:prstGeom>
        </p:spPr>
      </p:pic>
      <p:sp>
        <p:nvSpPr>
          <p:cNvPr id="29" name="Oval 28">
            <a:extLst>
              <a:ext uri="{FF2B5EF4-FFF2-40B4-BE49-F238E27FC236}">
                <a16:creationId xmlns:a16="http://schemas.microsoft.com/office/drawing/2014/main" id="{0ADD8C44-05C9-C380-E402-43168CF8163F}"/>
              </a:ext>
            </a:extLst>
          </p:cNvPr>
          <p:cNvSpPr/>
          <p:nvPr/>
        </p:nvSpPr>
        <p:spPr>
          <a:xfrm>
            <a:off x="1003986" y="4947852"/>
            <a:ext cx="4850026" cy="76199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99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CE53-7D15-9275-1ACD-4E7F84B27093}"/>
            </a:ext>
          </a:extLst>
        </p:cNvPr>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713B6859-141D-A501-E60A-B955632B4F9A}"/>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D47CFA28-9B6F-75E9-CE77-E57CF537FEAC}"/>
              </a:ext>
            </a:extLst>
          </p:cNvPr>
          <p:cNvSpPr>
            <a:spLocks noGrp="1"/>
          </p:cNvSpPr>
          <p:nvPr>
            <p:ph type="sldNum" sz="quarter" idx="12"/>
          </p:nvPr>
        </p:nvSpPr>
        <p:spPr/>
        <p:txBody>
          <a:bodyPr/>
          <a:lstStyle/>
          <a:p>
            <a:fld id="{93CAF254-72B9-406C-9E86-C9D983240C82}" type="slidenum">
              <a:rPr lang="en-US" smtClean="0"/>
              <a:t>36</a:t>
            </a:fld>
            <a:endParaRPr lang="en-US"/>
          </a:p>
        </p:txBody>
      </p:sp>
      <p:sp>
        <p:nvSpPr>
          <p:cNvPr id="5" name="Footer Placeholder 4">
            <a:extLst>
              <a:ext uri="{FF2B5EF4-FFF2-40B4-BE49-F238E27FC236}">
                <a16:creationId xmlns:a16="http://schemas.microsoft.com/office/drawing/2014/main" id="{749B1B49-A7AB-0FF0-A639-CFDA2A1AA6B4}"/>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7AF8ACE8-14AD-177B-0B5A-6E7A4909B5BF}"/>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1587FC1C-104F-5993-A982-EF1450FCD680}"/>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8AE1EB69-6E86-E50D-AF82-9CE63C2881A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D0CDFE1A-5719-8086-4683-3EE4C9133305}"/>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FA4D41DD-3CB8-F913-BC3C-8A30FAE7949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3" name="TextBox 22">
            <a:extLst>
              <a:ext uri="{FF2B5EF4-FFF2-40B4-BE49-F238E27FC236}">
                <a16:creationId xmlns:a16="http://schemas.microsoft.com/office/drawing/2014/main" id="{73F8CCE8-1231-CCCC-364E-9436C6D2606A}"/>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4" name="Rectangle 23">
            <a:extLst>
              <a:ext uri="{FF2B5EF4-FFF2-40B4-BE49-F238E27FC236}">
                <a16:creationId xmlns:a16="http://schemas.microsoft.com/office/drawing/2014/main" id="{976F1E28-EBB1-4D2E-92B7-F7F61D20545D}"/>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31201B-63E9-9055-FF1D-193789AB7EE8}"/>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1" name="Picture 20" descr="Graphical user interface, application&#10;&#10;AI-generated content may be incorrect.">
            <a:extLst>
              <a:ext uri="{FF2B5EF4-FFF2-40B4-BE49-F238E27FC236}">
                <a16:creationId xmlns:a16="http://schemas.microsoft.com/office/drawing/2014/main" id="{1DDACD3B-845D-EC6E-9A33-703E50FC999F}"/>
              </a:ext>
            </a:extLst>
          </p:cNvPr>
          <p:cNvPicPr>
            <a:picLocks noChangeAspect="1"/>
          </p:cNvPicPr>
          <p:nvPr/>
        </p:nvPicPr>
        <p:blipFill>
          <a:blip r:embed="rId6"/>
          <a:stretch>
            <a:fillRect/>
          </a:stretch>
        </p:blipFill>
        <p:spPr>
          <a:xfrm>
            <a:off x="6465232" y="864972"/>
            <a:ext cx="4811782" cy="4088028"/>
          </a:xfrm>
          <a:prstGeom prst="rect">
            <a:avLst/>
          </a:prstGeom>
        </p:spPr>
      </p:pic>
      <p:pic>
        <p:nvPicPr>
          <p:cNvPr id="4" name="Picture 3" descr="Graphical user interface, application&#10;&#10;AI-generated content may be incorrect.">
            <a:extLst>
              <a:ext uri="{FF2B5EF4-FFF2-40B4-BE49-F238E27FC236}">
                <a16:creationId xmlns:a16="http://schemas.microsoft.com/office/drawing/2014/main" id="{829B11EA-FDCC-8D11-5172-9EB48FB589FE}"/>
              </a:ext>
            </a:extLst>
          </p:cNvPr>
          <p:cNvPicPr>
            <a:picLocks noChangeAspect="1"/>
          </p:cNvPicPr>
          <p:nvPr/>
        </p:nvPicPr>
        <p:blipFill>
          <a:blip r:embed="rId7"/>
          <a:stretch>
            <a:fillRect/>
          </a:stretch>
        </p:blipFill>
        <p:spPr>
          <a:xfrm>
            <a:off x="6412641" y="4964970"/>
            <a:ext cx="5184691" cy="357060"/>
          </a:xfrm>
          <a:prstGeom prst="rect">
            <a:avLst/>
          </a:prstGeom>
        </p:spPr>
      </p:pic>
      <p:sp>
        <p:nvSpPr>
          <p:cNvPr id="29" name="Oval 28">
            <a:extLst>
              <a:ext uri="{FF2B5EF4-FFF2-40B4-BE49-F238E27FC236}">
                <a16:creationId xmlns:a16="http://schemas.microsoft.com/office/drawing/2014/main" id="{8267B931-879E-9A60-E3D3-9C57728934B1}"/>
              </a:ext>
            </a:extLst>
          </p:cNvPr>
          <p:cNvSpPr/>
          <p:nvPr/>
        </p:nvSpPr>
        <p:spPr>
          <a:xfrm>
            <a:off x="6235014" y="4772798"/>
            <a:ext cx="5354593" cy="76199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Bell ringing marks completion of 2 CHIP Grant projects | Tifton Gazette">
            <a:extLst>
              <a:ext uri="{FF2B5EF4-FFF2-40B4-BE49-F238E27FC236}">
                <a16:creationId xmlns:a16="http://schemas.microsoft.com/office/drawing/2014/main" id="{69593920-3C7E-8882-F235-DDB2C8BBD89D}"/>
              </a:ext>
            </a:extLst>
          </p:cNvPr>
          <p:cNvPicPr>
            <a:picLocks noChangeAspect="1"/>
          </p:cNvPicPr>
          <p:nvPr/>
        </p:nvPicPr>
        <p:blipFill>
          <a:blip r:embed="rId8"/>
          <a:stretch>
            <a:fillRect/>
          </a:stretch>
        </p:blipFill>
        <p:spPr>
          <a:xfrm>
            <a:off x="732972" y="1075267"/>
            <a:ext cx="5513009" cy="2348894"/>
          </a:xfrm>
          <a:prstGeom prst="rect">
            <a:avLst/>
          </a:prstGeom>
        </p:spPr>
      </p:pic>
      <p:pic>
        <p:nvPicPr>
          <p:cNvPr id="3" name="Picture 2" descr="Bell ringing marks completion of 2 CHIP Grant projects | Tifton Gazette">
            <a:extLst>
              <a:ext uri="{FF2B5EF4-FFF2-40B4-BE49-F238E27FC236}">
                <a16:creationId xmlns:a16="http://schemas.microsoft.com/office/drawing/2014/main" id="{003B7A50-2F66-2A82-204E-7788C66F7D1C}"/>
              </a:ext>
            </a:extLst>
          </p:cNvPr>
          <p:cNvPicPr>
            <a:picLocks noChangeAspect="1"/>
          </p:cNvPicPr>
          <p:nvPr/>
        </p:nvPicPr>
        <p:blipFill>
          <a:blip r:embed="rId9"/>
          <a:stretch>
            <a:fillRect/>
          </a:stretch>
        </p:blipFill>
        <p:spPr>
          <a:xfrm>
            <a:off x="938591" y="3433839"/>
            <a:ext cx="5065485" cy="2518228"/>
          </a:xfrm>
          <a:prstGeom prst="rect">
            <a:avLst/>
          </a:prstGeom>
        </p:spPr>
      </p:pic>
    </p:spTree>
    <p:extLst>
      <p:ext uri="{BB962C8B-B14F-4D97-AF65-F5344CB8AC3E}">
        <p14:creationId xmlns:p14="http://schemas.microsoft.com/office/powerpoint/2010/main" val="1813236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819D3-8B44-AE50-4EBD-9EF258C2FAEA}"/>
            </a:ext>
          </a:extLst>
        </p:cNvPr>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4AE2D019-4516-A9BF-47BA-83ECD53A9BEF}"/>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2786C6-2DE0-2634-9CF2-1E02229837FB}"/>
              </a:ext>
            </a:extLst>
          </p:cNvPr>
          <p:cNvSpPr/>
          <p:nvPr/>
        </p:nvSpPr>
        <p:spPr>
          <a:xfrm>
            <a:off x="1005840" y="1962951"/>
            <a:ext cx="2929396" cy="376068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2" name="Content Placeholder 31" descr="A picture containing grass, sky, outdoor, building&#10;&#10;AI-generated content may be incorrect.">
            <a:extLst>
              <a:ext uri="{FF2B5EF4-FFF2-40B4-BE49-F238E27FC236}">
                <a16:creationId xmlns:a16="http://schemas.microsoft.com/office/drawing/2014/main" id="{739AF2DE-17ED-62B7-96A1-8A3C9C9893FE}"/>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2467" t="25711" r="45282" b="5286"/>
          <a:stretch>
            <a:fillRect/>
          </a:stretch>
        </p:blipFill>
        <p:spPr>
          <a:xfrm>
            <a:off x="838200" y="1784789"/>
            <a:ext cx="2929396" cy="3760684"/>
          </a:xfrm>
        </p:spPr>
      </p:pic>
      <p:sp>
        <p:nvSpPr>
          <p:cNvPr id="8" name="Text Placeholder 7">
            <a:extLst>
              <a:ext uri="{FF2B5EF4-FFF2-40B4-BE49-F238E27FC236}">
                <a16:creationId xmlns:a16="http://schemas.microsoft.com/office/drawing/2014/main" id="{5144881C-E933-AA44-F39A-56B6E04664E5}"/>
              </a:ext>
            </a:extLst>
          </p:cNvPr>
          <p:cNvSpPr>
            <a:spLocks noGrp="1"/>
          </p:cNvSpPr>
          <p:nvPr>
            <p:ph sz="half" idx="1"/>
          </p:nvPr>
        </p:nvSpPr>
        <p:spPr>
          <a:xfrm>
            <a:off x="4462833" y="1825625"/>
            <a:ext cx="5943600" cy="4114800"/>
          </a:xfrm>
        </p:spPr>
        <p:txBody>
          <a:bodyPr anchor="t">
            <a:noAutofit/>
          </a:bodyPr>
          <a:lstStyle/>
          <a:p>
            <a:pPr marL="0" indent="0">
              <a:spcBef>
                <a:spcPts val="600"/>
              </a:spcBef>
              <a:buNone/>
            </a:pPr>
            <a:r>
              <a:rPr lang="en-US" sz="1600" b="1"/>
              <a:t>Housing Tax Credit Program  </a:t>
            </a:r>
          </a:p>
          <a:p>
            <a:pPr>
              <a:spcBef>
                <a:spcPts val="600"/>
              </a:spcBef>
              <a:buClr>
                <a:schemeClr val="accent2"/>
              </a:buClr>
              <a:buSzPct val="150000"/>
              <a:buFont typeface="Wingdings" panose="05000000000000000000" pitchFamily="2" charset="2"/>
              <a:buChar char="§"/>
            </a:pPr>
            <a:r>
              <a:rPr lang="en-US" sz="1400"/>
              <a:t>The Housing Tax Credit is a federal tax credit created by President Ronald Reagan and Congress in the Tax Reform Act of 1986.</a:t>
            </a:r>
          </a:p>
          <a:p>
            <a:pPr>
              <a:spcBef>
                <a:spcPts val="600"/>
              </a:spcBef>
              <a:buClr>
                <a:schemeClr val="accent2"/>
              </a:buClr>
              <a:buSzPct val="150000"/>
              <a:buFont typeface="Wingdings" panose="05000000000000000000" pitchFamily="2" charset="2"/>
              <a:buChar char="§"/>
            </a:pPr>
            <a:r>
              <a:rPr lang="en-US" sz="1400"/>
              <a:t>It is designed to encourage private sector investments in new construction, acquisition, and rehabilitation of affordable rental housing for low-income households.</a:t>
            </a:r>
          </a:p>
          <a:p>
            <a:pPr>
              <a:spcBef>
                <a:spcPts val="600"/>
              </a:spcBef>
              <a:buClr>
                <a:schemeClr val="accent2"/>
              </a:buClr>
              <a:buSzPct val="150000"/>
              <a:buFont typeface="Wingdings" panose="05000000000000000000" pitchFamily="2" charset="2"/>
              <a:buChar char="§"/>
            </a:pPr>
            <a:r>
              <a:rPr lang="en-US" sz="1400"/>
              <a:t>Over the last three decades, the Housing Tax Credit has become the most successful affordable rental housing production program in history.</a:t>
            </a:r>
          </a:p>
          <a:p>
            <a:pPr>
              <a:spcBef>
                <a:spcPts val="600"/>
              </a:spcBef>
              <a:buClr>
                <a:schemeClr val="accent2"/>
              </a:buClr>
              <a:buSzPct val="150000"/>
              <a:buFont typeface="Wingdings" panose="05000000000000000000" pitchFamily="2" charset="2"/>
              <a:buChar char="§"/>
            </a:pPr>
            <a:r>
              <a:rPr lang="en-US" sz="1400"/>
              <a:t>Developments that receive federal housing tax credits also receive Georgia housing tax credits of the same amount, which results in more private sector investment for affordable housing development.</a:t>
            </a:r>
          </a:p>
          <a:p>
            <a:pPr>
              <a:spcBef>
                <a:spcPts val="600"/>
              </a:spcBef>
              <a:buClr>
                <a:schemeClr val="accent2"/>
              </a:buClr>
            </a:pPr>
            <a:r>
              <a:rPr lang="en-US" sz="1400"/>
              <a:t>Developments that receive tax credit awards are monitored continually and inspected on a three-year cycle to ensure safe, affordable, and decent housing for all program residents during the development’s Compliance Period and Extended Use Period. </a:t>
            </a:r>
          </a:p>
        </p:txBody>
      </p:sp>
      <p:sp>
        <p:nvSpPr>
          <p:cNvPr id="6" name="Slide Number Placeholder 5">
            <a:extLst>
              <a:ext uri="{FF2B5EF4-FFF2-40B4-BE49-F238E27FC236}">
                <a16:creationId xmlns:a16="http://schemas.microsoft.com/office/drawing/2014/main" id="{68DB37CB-E3A8-3619-C375-CB6BD4D13AD7}"/>
              </a:ext>
            </a:extLst>
          </p:cNvPr>
          <p:cNvSpPr>
            <a:spLocks noGrp="1"/>
          </p:cNvSpPr>
          <p:nvPr>
            <p:ph type="sldNum" sz="quarter" idx="12"/>
          </p:nvPr>
        </p:nvSpPr>
        <p:spPr/>
        <p:txBody>
          <a:bodyPr/>
          <a:lstStyle/>
          <a:p>
            <a:fld id="{93CAF254-72B9-406C-9E86-C9D983240C82}" type="slidenum">
              <a:rPr lang="en-US" smtClean="0"/>
              <a:t>37</a:t>
            </a:fld>
            <a:endParaRPr lang="en-US"/>
          </a:p>
        </p:txBody>
      </p:sp>
      <p:sp>
        <p:nvSpPr>
          <p:cNvPr id="7" name="Title 6">
            <a:extLst>
              <a:ext uri="{FF2B5EF4-FFF2-40B4-BE49-F238E27FC236}">
                <a16:creationId xmlns:a16="http://schemas.microsoft.com/office/drawing/2014/main" id="{D6770224-D736-FC9F-4B8E-CF99663C62B1}"/>
              </a:ext>
            </a:extLst>
          </p:cNvPr>
          <p:cNvSpPr>
            <a:spLocks noGrp="1"/>
          </p:cNvSpPr>
          <p:nvPr>
            <p:ph type="title"/>
          </p:nvPr>
        </p:nvSpPr>
        <p:spPr/>
        <p:txBody>
          <a:bodyPr>
            <a:normAutofit/>
          </a:bodyPr>
          <a:lstStyle/>
          <a:p>
            <a:r>
              <a:rPr lang="en-US" sz="3600">
                <a:solidFill>
                  <a:schemeClr val="accent6"/>
                </a:solidFill>
              </a:rPr>
              <a:t>Housing Development</a:t>
            </a:r>
          </a:p>
        </p:txBody>
      </p:sp>
      <p:sp>
        <p:nvSpPr>
          <p:cNvPr id="5" name="Footer Placeholder 4">
            <a:extLst>
              <a:ext uri="{FF2B5EF4-FFF2-40B4-BE49-F238E27FC236}">
                <a16:creationId xmlns:a16="http://schemas.microsoft.com/office/drawing/2014/main" id="{9904ED76-8691-9FEE-460C-FAB6B0BB81B7}"/>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27420119-D2BE-69F2-BAA6-6DA1986AFD8B}"/>
              </a:ext>
            </a:extLst>
          </p:cNvPr>
          <p:cNvGraphicFramePr>
            <a:graphicFrameLocks noGrp="1"/>
          </p:cNvGraphicFramePr>
          <p:nvPr>
            <p:extLst>
              <p:ext uri="{D42A27DB-BD31-4B8C-83A1-F6EECF244321}">
                <p14:modId xmlns:p14="http://schemas.microsoft.com/office/powerpoint/2010/main" val="154909357"/>
              </p:ext>
            </p:extLst>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04106DA3-EB7B-8DE9-AFC5-EE75282FB1A2}"/>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90E4CFDD-79A2-4861-8AD3-B7980F390006}"/>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392641F8-FEFF-1F41-8856-8B96ABEDC799}"/>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05CC7909-C93D-9655-A8D9-A79E417C67BD}"/>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1C769C7C-37BF-356A-788F-AE374A057F2F}"/>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3" name="Rectangle 22">
            <a:extLst>
              <a:ext uri="{FF2B5EF4-FFF2-40B4-BE49-F238E27FC236}">
                <a16:creationId xmlns:a16="http://schemas.microsoft.com/office/drawing/2014/main" id="{109DDFB4-B1CD-CAE0-E691-750F459523AF}"/>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81C71BB-94C2-A728-1841-A5E5ADD8837B}"/>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3812EBE-6C2E-1440-CEC8-DC5A2617879E}"/>
              </a:ext>
            </a:extLst>
          </p:cNvPr>
          <p:cNvSpPr/>
          <p:nvPr/>
        </p:nvSpPr>
        <p:spPr>
          <a:xfrm>
            <a:off x="10574073" y="1534492"/>
            <a:ext cx="731520" cy="73152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Icon&#10;&#10;AI-generated content may be incorrect.">
            <a:extLst>
              <a:ext uri="{FF2B5EF4-FFF2-40B4-BE49-F238E27FC236}">
                <a16:creationId xmlns:a16="http://schemas.microsoft.com/office/drawing/2014/main" id="{CE05726B-D519-D08C-5968-19F4ED4B4F36}"/>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781700" y="1748228"/>
            <a:ext cx="333527" cy="274320"/>
          </a:xfrm>
          <a:prstGeom prst="rect">
            <a:avLst/>
          </a:prstGeom>
        </p:spPr>
      </p:pic>
      <p:cxnSp>
        <p:nvCxnSpPr>
          <p:cNvPr id="25" name="Straight Connector 24">
            <a:extLst>
              <a:ext uri="{FF2B5EF4-FFF2-40B4-BE49-F238E27FC236}">
                <a16:creationId xmlns:a16="http://schemas.microsoft.com/office/drawing/2014/main" id="{9ECC7B23-298B-3A52-BBD3-B74DDF0D380C}"/>
              </a:ext>
            </a:extLst>
          </p:cNvPr>
          <p:cNvCxnSpPr>
            <a:cxnSpLocks/>
          </p:cNvCxnSpPr>
          <p:nvPr/>
        </p:nvCxnSpPr>
        <p:spPr>
          <a:xfrm>
            <a:off x="10944207" y="2416629"/>
            <a:ext cx="0" cy="338328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551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9CD7-C52E-F053-DEE0-F110D6FD4EE5}"/>
            </a:ext>
          </a:extLst>
        </p:cNvPr>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CBC33DB8-CCF8-BBA6-3BA1-C734515B1A4E}"/>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8F2216B2-577F-1EE5-E376-49ADA51DD40B}"/>
              </a:ext>
            </a:extLst>
          </p:cNvPr>
          <p:cNvSpPr>
            <a:spLocks noGrp="1"/>
          </p:cNvSpPr>
          <p:nvPr>
            <p:ph type="sldNum" sz="quarter" idx="12"/>
          </p:nvPr>
        </p:nvSpPr>
        <p:spPr/>
        <p:txBody>
          <a:bodyPr/>
          <a:lstStyle/>
          <a:p>
            <a:fld id="{93CAF254-72B9-406C-9E86-C9D983240C82}" type="slidenum">
              <a:rPr lang="en-US" smtClean="0"/>
              <a:t>38</a:t>
            </a:fld>
            <a:endParaRPr lang="en-US"/>
          </a:p>
        </p:txBody>
      </p:sp>
      <p:sp>
        <p:nvSpPr>
          <p:cNvPr id="7" name="Title 6">
            <a:extLst>
              <a:ext uri="{FF2B5EF4-FFF2-40B4-BE49-F238E27FC236}">
                <a16:creationId xmlns:a16="http://schemas.microsoft.com/office/drawing/2014/main" id="{E31640B1-E672-8618-A950-93F084A1FD45}"/>
              </a:ext>
            </a:extLst>
          </p:cNvPr>
          <p:cNvSpPr>
            <a:spLocks noGrp="1"/>
          </p:cNvSpPr>
          <p:nvPr>
            <p:ph type="title"/>
          </p:nvPr>
        </p:nvSpPr>
        <p:spPr/>
        <p:txBody>
          <a:bodyPr>
            <a:normAutofit/>
          </a:bodyPr>
          <a:lstStyle/>
          <a:p>
            <a:r>
              <a:rPr lang="en-US">
                <a:solidFill>
                  <a:schemeClr val="accent6"/>
                </a:solidFill>
              </a:rPr>
              <a:t>Housing Tax Credit Projects</a:t>
            </a:r>
            <a:endParaRPr lang="en-US" sz="3600">
              <a:solidFill>
                <a:schemeClr val="accent6"/>
              </a:solidFill>
            </a:endParaRPr>
          </a:p>
        </p:txBody>
      </p:sp>
      <p:sp>
        <p:nvSpPr>
          <p:cNvPr id="5" name="Footer Placeholder 4">
            <a:extLst>
              <a:ext uri="{FF2B5EF4-FFF2-40B4-BE49-F238E27FC236}">
                <a16:creationId xmlns:a16="http://schemas.microsoft.com/office/drawing/2014/main" id="{05AA5F6D-C04C-24B8-F518-41B0AB05A51D}"/>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C0948D25-6263-33DA-AD2F-57C8886D38F5}"/>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00410E8E-0B85-FE8B-14FC-A2322E4A60C4}"/>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C6D30722-4893-3463-996C-81C890E368FB}"/>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27D4A9E9-686D-DF0F-4861-B27A045809D5}"/>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954369DB-8DC5-6200-320B-B3EE0C556906}"/>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8DC1B4BF-F4E9-53E9-F10F-005EB1B61EE4}"/>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3" name="Rectangle 22">
            <a:extLst>
              <a:ext uri="{FF2B5EF4-FFF2-40B4-BE49-F238E27FC236}">
                <a16:creationId xmlns:a16="http://schemas.microsoft.com/office/drawing/2014/main" id="{694B7A1E-89F0-1C44-747B-2D31E4E2971E}"/>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9818EA2-8581-D2BA-60AD-3D176A31A4B2}"/>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2" name="Picture 11" descr="Map&#10;&#10;AI-generated content may be incorrect.">
            <a:extLst>
              <a:ext uri="{FF2B5EF4-FFF2-40B4-BE49-F238E27FC236}">
                <a16:creationId xmlns:a16="http://schemas.microsoft.com/office/drawing/2014/main" id="{D4700008-1581-085D-C9D2-D8B89A67589B}"/>
              </a:ext>
            </a:extLst>
          </p:cNvPr>
          <p:cNvPicPr>
            <a:picLocks noChangeAspect="1"/>
          </p:cNvPicPr>
          <p:nvPr/>
        </p:nvPicPr>
        <p:blipFill>
          <a:blip r:embed="rId6"/>
          <a:srcRect l="10503" t="-252" r="248" b="344"/>
          <a:stretch>
            <a:fillRect/>
          </a:stretch>
        </p:blipFill>
        <p:spPr>
          <a:xfrm>
            <a:off x="6263458" y="1686611"/>
            <a:ext cx="4204281" cy="3709782"/>
          </a:xfrm>
          <a:prstGeom prst="rect">
            <a:avLst/>
          </a:prstGeom>
        </p:spPr>
      </p:pic>
      <p:pic>
        <p:nvPicPr>
          <p:cNvPr id="13" name="Picture 12">
            <a:extLst>
              <a:ext uri="{FF2B5EF4-FFF2-40B4-BE49-F238E27FC236}">
                <a16:creationId xmlns:a16="http://schemas.microsoft.com/office/drawing/2014/main" id="{A6320783-4B35-8499-93B0-5347EC4708B3}"/>
              </a:ext>
            </a:extLst>
          </p:cNvPr>
          <p:cNvPicPr>
            <a:picLocks noChangeAspect="1"/>
          </p:cNvPicPr>
          <p:nvPr/>
        </p:nvPicPr>
        <p:blipFill>
          <a:blip r:embed="rId7"/>
          <a:stretch>
            <a:fillRect/>
          </a:stretch>
        </p:blipFill>
        <p:spPr>
          <a:xfrm>
            <a:off x="1202595" y="1681934"/>
            <a:ext cx="3917350" cy="3710376"/>
          </a:xfrm>
          <a:prstGeom prst="rect">
            <a:avLst/>
          </a:prstGeom>
        </p:spPr>
      </p:pic>
    </p:spTree>
    <p:extLst>
      <p:ext uri="{BB962C8B-B14F-4D97-AF65-F5344CB8AC3E}">
        <p14:creationId xmlns:p14="http://schemas.microsoft.com/office/powerpoint/2010/main" val="783769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DEAE-3631-51B5-0034-59B4630784F6}"/>
            </a:ext>
          </a:extLst>
        </p:cNvPr>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9FA0DEEE-ABAD-D437-B58D-256D2321E21E}"/>
              </a:ext>
            </a:extLst>
          </p:cNvPr>
          <p:cNvSpPr/>
          <p:nvPr/>
        </p:nvSpPr>
        <p:spPr>
          <a:xfrm>
            <a:off x="3428804" y="6083471"/>
            <a:ext cx="7504920" cy="365760"/>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823F0CC0-2D09-F8AB-5C00-B59B788E0FD6}"/>
              </a:ext>
            </a:extLst>
          </p:cNvPr>
          <p:cNvSpPr>
            <a:spLocks noGrp="1"/>
          </p:cNvSpPr>
          <p:nvPr>
            <p:ph type="sldNum" sz="quarter" idx="12"/>
          </p:nvPr>
        </p:nvSpPr>
        <p:spPr/>
        <p:txBody>
          <a:bodyPr/>
          <a:lstStyle/>
          <a:p>
            <a:fld id="{93CAF254-72B9-406C-9E86-C9D983240C82}" type="slidenum">
              <a:rPr lang="en-US" smtClean="0"/>
              <a:t>39</a:t>
            </a:fld>
            <a:endParaRPr lang="en-US"/>
          </a:p>
        </p:txBody>
      </p:sp>
      <p:sp>
        <p:nvSpPr>
          <p:cNvPr id="7" name="Title 6">
            <a:extLst>
              <a:ext uri="{FF2B5EF4-FFF2-40B4-BE49-F238E27FC236}">
                <a16:creationId xmlns:a16="http://schemas.microsoft.com/office/drawing/2014/main" id="{B8DC2674-FA35-3756-FA54-462809FD8B06}"/>
              </a:ext>
            </a:extLst>
          </p:cNvPr>
          <p:cNvSpPr>
            <a:spLocks noGrp="1"/>
          </p:cNvSpPr>
          <p:nvPr>
            <p:ph type="title"/>
          </p:nvPr>
        </p:nvSpPr>
        <p:spPr/>
        <p:txBody>
          <a:bodyPr>
            <a:normAutofit/>
          </a:bodyPr>
          <a:lstStyle/>
          <a:p>
            <a:r>
              <a:rPr lang="en-US">
                <a:solidFill>
                  <a:schemeClr val="accent6"/>
                </a:solidFill>
              </a:rPr>
              <a:t>Housing Tax Credit Projects-Tifton-Nine Oaks</a:t>
            </a:r>
            <a:endParaRPr lang="en-US" sz="3600">
              <a:solidFill>
                <a:schemeClr val="accent6"/>
              </a:solidFill>
            </a:endParaRPr>
          </a:p>
        </p:txBody>
      </p:sp>
      <p:sp>
        <p:nvSpPr>
          <p:cNvPr id="5" name="Footer Placeholder 4">
            <a:extLst>
              <a:ext uri="{FF2B5EF4-FFF2-40B4-BE49-F238E27FC236}">
                <a16:creationId xmlns:a16="http://schemas.microsoft.com/office/drawing/2014/main" id="{0F63C134-B6E3-03E5-01AF-0D2C44243B26}"/>
              </a:ext>
            </a:extLst>
          </p:cNvPr>
          <p:cNvSpPr>
            <a:spLocks noGrp="1"/>
          </p:cNvSpPr>
          <p:nvPr>
            <p:ph type="ftr" sz="quarter" idx="13"/>
          </p:nvPr>
        </p:nvSpPr>
        <p:spPr/>
        <p:txBody>
          <a:bodyPr/>
          <a:lstStyle/>
          <a:p>
            <a:r>
              <a:rPr lang="en-US"/>
              <a:t>Georgia Department of Community Affairs</a:t>
            </a:r>
          </a:p>
        </p:txBody>
      </p:sp>
      <p:graphicFrame>
        <p:nvGraphicFramePr>
          <p:cNvPr id="16" name="Table 15">
            <a:extLst>
              <a:ext uri="{FF2B5EF4-FFF2-40B4-BE49-F238E27FC236}">
                <a16:creationId xmlns:a16="http://schemas.microsoft.com/office/drawing/2014/main" id="{7A20E6CF-2DA3-ECC8-18F0-AAEDCC2ABB22}"/>
              </a:ext>
            </a:extLst>
          </p:cNvPr>
          <p:cNvGraphicFramePr>
            <a:graphicFrameLocks noGrp="1"/>
          </p:cNvGraphicFramePr>
          <p:nvPr/>
        </p:nvGraphicFramePr>
        <p:xfrm>
          <a:off x="3673231" y="6135125"/>
          <a:ext cx="6916616" cy="274320"/>
        </p:xfrm>
        <a:graphic>
          <a:graphicData uri="http://schemas.openxmlformats.org/drawingml/2006/table">
            <a:tbl>
              <a:tblPr firstRow="1" bandRow="1">
                <a:tableStyleId>{5C22544A-7EE6-4342-B048-85BDC9FD1C3A}</a:tableStyleId>
              </a:tblPr>
              <a:tblGrid>
                <a:gridCol w="1729154">
                  <a:extLst>
                    <a:ext uri="{9D8B030D-6E8A-4147-A177-3AD203B41FA5}">
                      <a16:colId xmlns:a16="http://schemas.microsoft.com/office/drawing/2014/main" val="3195286773"/>
                    </a:ext>
                  </a:extLst>
                </a:gridCol>
                <a:gridCol w="1729154">
                  <a:extLst>
                    <a:ext uri="{9D8B030D-6E8A-4147-A177-3AD203B41FA5}">
                      <a16:colId xmlns:a16="http://schemas.microsoft.com/office/drawing/2014/main" val="1587055427"/>
                    </a:ext>
                  </a:extLst>
                </a:gridCol>
                <a:gridCol w="1729154">
                  <a:extLst>
                    <a:ext uri="{9D8B030D-6E8A-4147-A177-3AD203B41FA5}">
                      <a16:colId xmlns:a16="http://schemas.microsoft.com/office/drawing/2014/main" val="3825798660"/>
                    </a:ext>
                  </a:extLst>
                </a:gridCol>
                <a:gridCol w="1729154">
                  <a:extLst>
                    <a:ext uri="{9D8B030D-6E8A-4147-A177-3AD203B41FA5}">
                      <a16:colId xmlns:a16="http://schemas.microsoft.com/office/drawing/2014/main" val="1487133874"/>
                    </a:ext>
                  </a:extLst>
                </a:gridCol>
              </a:tblGrid>
              <a:tr h="2743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rPr>
                        <a:t> Funding</a:t>
                      </a:r>
                      <a:endParaRPr lang="en-US" sz="1000" b="1">
                        <a:solidFill>
                          <a:schemeClr val="accent1"/>
                        </a:solidFill>
                      </a:endParaRPr>
                    </a:p>
                  </a:txBody>
                  <a:tcPr anchor="ctr">
                    <a:lnL w="12700" cmpd="sng">
                      <a:noFill/>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Incentive</a:t>
                      </a:r>
                      <a:endParaRPr lang="en-US" sz="1000">
                        <a:solidFill>
                          <a:schemeClr val="accent3"/>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Partnership</a:t>
                      </a:r>
                      <a:endParaRPr lang="en-US" sz="1000">
                        <a:solidFill>
                          <a:schemeClr val="accent2"/>
                        </a:solidFill>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000">
                          <a:solidFill>
                            <a:schemeClr val="tx1"/>
                          </a:solidFill>
                        </a:rPr>
                        <a:t>Technical Assistance</a:t>
                      </a:r>
                      <a:endParaRPr lang="en-US" sz="1000">
                        <a:solidFill>
                          <a:schemeClr val="accent4"/>
                        </a:solidFill>
                      </a:endParaRPr>
                    </a:p>
                  </a:txBody>
                  <a:tcPr anchor="ctr">
                    <a:lnL w="1905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6662451"/>
                  </a:ext>
                </a:extLst>
              </a:tr>
            </a:tbl>
          </a:graphicData>
        </a:graphic>
      </p:graphicFrame>
      <p:pic>
        <p:nvPicPr>
          <p:cNvPr id="17" name="Picture 16" descr="Icon&#10;&#10;AI-generated content may be incorrect.">
            <a:extLst>
              <a:ext uri="{FF2B5EF4-FFF2-40B4-BE49-F238E27FC236}">
                <a16:creationId xmlns:a16="http://schemas.microsoft.com/office/drawing/2014/main" id="{7882AF74-8F1B-1966-9F7B-C01AB957F81B}"/>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56505" y="6166838"/>
            <a:ext cx="222351" cy="182880"/>
          </a:xfrm>
          <a:prstGeom prst="rect">
            <a:avLst/>
          </a:prstGeom>
        </p:spPr>
      </p:pic>
      <p:pic>
        <p:nvPicPr>
          <p:cNvPr id="18" name="Picture 17" descr="Shape&#10;&#10;AI-generated content may be incorrect.">
            <a:extLst>
              <a:ext uri="{FF2B5EF4-FFF2-40B4-BE49-F238E27FC236}">
                <a16:creationId xmlns:a16="http://schemas.microsoft.com/office/drawing/2014/main" id="{28DBDF6C-9D50-BE6C-AEE1-796F872C2147}"/>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97645" y="6166838"/>
            <a:ext cx="245291" cy="182880"/>
          </a:xfrm>
          <a:prstGeom prst="rect">
            <a:avLst/>
          </a:prstGeom>
        </p:spPr>
      </p:pic>
      <p:pic>
        <p:nvPicPr>
          <p:cNvPr id="19" name="Picture 18" descr="Icon&#10;&#10;AI-generated content may be incorrect.">
            <a:extLst>
              <a:ext uri="{FF2B5EF4-FFF2-40B4-BE49-F238E27FC236}">
                <a16:creationId xmlns:a16="http://schemas.microsoft.com/office/drawing/2014/main" id="{3F9DC541-C99A-9EF1-E228-56D0896AABB2}"/>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7812" y="6166838"/>
            <a:ext cx="111868" cy="182880"/>
          </a:xfrm>
          <a:prstGeom prst="rect">
            <a:avLst/>
          </a:prstGeom>
        </p:spPr>
      </p:pic>
      <p:pic>
        <p:nvPicPr>
          <p:cNvPr id="20" name="Picture 19" descr="Shape&#10;&#10;AI-generated content may be incorrect.">
            <a:extLst>
              <a:ext uri="{FF2B5EF4-FFF2-40B4-BE49-F238E27FC236}">
                <a16:creationId xmlns:a16="http://schemas.microsoft.com/office/drawing/2014/main" id="{64FFD47A-A637-0283-467C-A46B1C1CE47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123301" y="6166838"/>
            <a:ext cx="108739" cy="182880"/>
          </a:xfrm>
          <a:prstGeom prst="rect">
            <a:avLst/>
          </a:prstGeom>
        </p:spPr>
      </p:pic>
      <p:sp>
        <p:nvSpPr>
          <p:cNvPr id="22" name="TextBox 21">
            <a:extLst>
              <a:ext uri="{FF2B5EF4-FFF2-40B4-BE49-F238E27FC236}">
                <a16:creationId xmlns:a16="http://schemas.microsoft.com/office/drawing/2014/main" id="{32FD9F11-26F9-3E76-9599-3A4C05A337AF}"/>
              </a:ext>
            </a:extLst>
          </p:cNvPr>
          <p:cNvSpPr txBox="1"/>
          <p:nvPr/>
        </p:nvSpPr>
        <p:spPr>
          <a:xfrm>
            <a:off x="8717280" y="226625"/>
            <a:ext cx="3474720" cy="276999"/>
          </a:xfrm>
          <a:prstGeom prst="rect">
            <a:avLst/>
          </a:prstGeom>
          <a:noFill/>
        </p:spPr>
        <p:txBody>
          <a:bodyPr wrap="square" anchor="t">
            <a:spAutoFit/>
          </a:bodyPr>
          <a:lstStyle/>
          <a:p>
            <a:pPr marR="0" algn="ctr" rtl="0"/>
            <a:r>
              <a:rPr lang="en-US" sz="1800" b="1" i="0" u="none" strike="noStrike" baseline="30000">
                <a:latin typeface="Arial" panose="020B0604020202020204" pitchFamily="34" charset="0"/>
                <a:cs typeface="Arial" panose="020B0604020202020204" pitchFamily="34" charset="0"/>
              </a:rPr>
              <a:t>Affordable Housing</a:t>
            </a:r>
          </a:p>
        </p:txBody>
      </p:sp>
      <p:sp>
        <p:nvSpPr>
          <p:cNvPr id="23" name="Rectangle 22">
            <a:extLst>
              <a:ext uri="{FF2B5EF4-FFF2-40B4-BE49-F238E27FC236}">
                <a16:creationId xmlns:a16="http://schemas.microsoft.com/office/drawing/2014/main" id="{8CDFFDF0-5E97-E75C-A06B-FF0D10279333}"/>
              </a:ext>
            </a:extLst>
          </p:cNvPr>
          <p:cNvSpPr/>
          <p:nvPr/>
        </p:nvSpPr>
        <p:spPr>
          <a:xfrm>
            <a:off x="0" y="245052"/>
            <a:ext cx="941832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93E26FD-EBA4-D485-CE04-3E3F1FB288E1}"/>
              </a:ext>
            </a:extLst>
          </p:cNvPr>
          <p:cNvSpPr/>
          <p:nvPr/>
        </p:nvSpPr>
        <p:spPr>
          <a:xfrm>
            <a:off x="11506200" y="245052"/>
            <a:ext cx="685800" cy="120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 name="Content Placeholder 6" descr="Nine Oaks | Apartments in Tifton, GA">
            <a:extLst>
              <a:ext uri="{FF2B5EF4-FFF2-40B4-BE49-F238E27FC236}">
                <a16:creationId xmlns:a16="http://schemas.microsoft.com/office/drawing/2014/main" id="{F151CB6E-414F-4AC0-04B9-DD4FDD12401C}"/>
              </a:ext>
            </a:extLst>
          </p:cNvPr>
          <p:cNvPicPr>
            <a:picLocks noGrp="1" noChangeAspect="1"/>
          </p:cNvPicPr>
          <p:nvPr>
            <p:ph sz="half" idx="1"/>
          </p:nvPr>
        </p:nvPicPr>
        <p:blipFill>
          <a:blip r:embed="rId6"/>
          <a:stretch>
            <a:fillRect/>
          </a:stretch>
        </p:blipFill>
        <p:spPr>
          <a:xfrm>
            <a:off x="838200" y="1267888"/>
            <a:ext cx="10278734" cy="4855731"/>
          </a:xfrm>
          <a:prstGeom prst="rect">
            <a:avLst/>
          </a:prstGeom>
        </p:spPr>
      </p:pic>
    </p:spTree>
    <p:extLst>
      <p:ext uri="{BB962C8B-B14F-4D97-AF65-F5344CB8AC3E}">
        <p14:creationId xmlns:p14="http://schemas.microsoft.com/office/powerpoint/2010/main" val="1726716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6130F21-6000-0BF5-EC12-3027D6C272AD}"/>
              </a:ext>
            </a:extLst>
          </p:cNvPr>
          <p:cNvSpPr>
            <a:spLocks noGrp="1"/>
          </p:cNvSpPr>
          <p:nvPr>
            <p:ph type="body" sz="quarter" idx="13"/>
          </p:nvPr>
        </p:nvSpPr>
        <p:spPr>
          <a:xfrm>
            <a:off x="236839" y="3670681"/>
            <a:ext cx="11728619" cy="2277763"/>
          </a:xfrm>
        </p:spPr>
        <p:txBody>
          <a:bodyPr vert="horz" lIns="91440" tIns="45720" rIns="91440" bIns="45720" rtlCol="0">
            <a:normAutofit fontScale="92500"/>
          </a:bodyPr>
          <a:lstStyle/>
          <a:p>
            <a:pPr marL="457200" indent="-457200">
              <a:buChar char="•"/>
            </a:pPr>
            <a:r>
              <a:rPr lang="en-US" sz="3200"/>
              <a:t>A plan is the most important financial resource</a:t>
            </a:r>
            <a:endParaRPr lang="en-US"/>
          </a:p>
          <a:p>
            <a:pPr marL="457200" indent="-457200">
              <a:buChar char="•"/>
            </a:pPr>
            <a:r>
              <a:rPr lang="en-US" sz="3200"/>
              <a:t>You are not alone – strong statewide network of assistance</a:t>
            </a:r>
            <a:endParaRPr lang="en-US" sz="3200">
              <a:cs typeface="Arial"/>
            </a:endParaRPr>
          </a:p>
          <a:p>
            <a:pPr marL="457200" indent="-457200">
              <a:buChar char="•"/>
            </a:pPr>
            <a:r>
              <a:rPr lang="en-US" sz="3200"/>
              <a:t>Early coordination is key</a:t>
            </a:r>
            <a:endParaRPr lang="en-US" sz="3200">
              <a:cs typeface="Arial"/>
            </a:endParaRPr>
          </a:p>
          <a:p>
            <a:pPr marL="457200" indent="-457200">
              <a:buChar char="•"/>
            </a:pPr>
            <a:r>
              <a:rPr lang="en-US" sz="3200"/>
              <a:t>Don’t take our word for it – talk  to your neighbors!</a:t>
            </a:r>
            <a:endParaRPr lang="en-US" sz="3200">
              <a:cs typeface="Arial"/>
            </a:endParaRPr>
          </a:p>
          <a:p>
            <a:endParaRPr lang="en-US"/>
          </a:p>
        </p:txBody>
      </p:sp>
      <p:sp>
        <p:nvSpPr>
          <p:cNvPr id="2" name="Title 1">
            <a:extLst>
              <a:ext uri="{FF2B5EF4-FFF2-40B4-BE49-F238E27FC236}">
                <a16:creationId xmlns:a16="http://schemas.microsoft.com/office/drawing/2014/main" id="{C063FCA8-FEB7-2CC0-1006-896AEECCB91D}"/>
              </a:ext>
            </a:extLst>
          </p:cNvPr>
          <p:cNvSpPr>
            <a:spLocks noGrp="1"/>
          </p:cNvSpPr>
          <p:nvPr>
            <p:ph type="title" idx="4294967295"/>
          </p:nvPr>
        </p:nvSpPr>
        <p:spPr>
          <a:xfrm>
            <a:off x="854676" y="2464572"/>
            <a:ext cx="10496550" cy="801603"/>
          </a:xfrm>
        </p:spPr>
        <p:txBody>
          <a:bodyPr/>
          <a:lstStyle/>
          <a:p>
            <a:pPr algn="ctr"/>
            <a:r>
              <a:rPr lang="en-US" dirty="0">
                <a:solidFill>
                  <a:schemeClr val="accent1"/>
                </a:solidFill>
                <a:latin typeface="Arial" panose="020B0604020202020204" pitchFamily="34" charset="0"/>
                <a:ea typeface="Nunito" charset="0"/>
                <a:cs typeface="Arial" panose="020B0604020202020204" pitchFamily="34" charset="0"/>
              </a:rPr>
              <a:t>Key Takeaways </a:t>
            </a:r>
            <a:endParaRPr lang="en-US"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7477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AI-generated content may be incorrect.">
            <a:extLst>
              <a:ext uri="{FF2B5EF4-FFF2-40B4-BE49-F238E27FC236}">
                <a16:creationId xmlns:a16="http://schemas.microsoft.com/office/drawing/2014/main" id="{4E785B82-0A29-2D9F-6AFC-1EB13336C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662" y="390588"/>
            <a:ext cx="4952338" cy="4952338"/>
          </a:xfrm>
          <a:prstGeom prst="rect">
            <a:avLst/>
          </a:prstGeom>
        </p:spPr>
      </p:pic>
      <p:graphicFrame>
        <p:nvGraphicFramePr>
          <p:cNvPr id="9" name="Table 7">
            <a:extLst>
              <a:ext uri="{FF2B5EF4-FFF2-40B4-BE49-F238E27FC236}">
                <a16:creationId xmlns:a16="http://schemas.microsoft.com/office/drawing/2014/main" id="{B14D0594-3184-42BA-A086-4EF080AF9E6A}"/>
              </a:ext>
            </a:extLst>
          </p:cNvPr>
          <p:cNvGraphicFramePr>
            <a:graphicFrameLocks noGrp="1"/>
          </p:cNvGraphicFramePr>
          <p:nvPr>
            <p:ph idx="1"/>
            <p:extLst>
              <p:ext uri="{D42A27DB-BD31-4B8C-83A1-F6EECF244321}">
                <p14:modId xmlns:p14="http://schemas.microsoft.com/office/powerpoint/2010/main" val="3337563561"/>
              </p:ext>
            </p:extLst>
          </p:nvPr>
        </p:nvGraphicFramePr>
        <p:xfrm>
          <a:off x="847345" y="1515074"/>
          <a:ext cx="6823456" cy="4346916"/>
        </p:xfrm>
        <a:graphic>
          <a:graphicData uri="http://schemas.openxmlformats.org/drawingml/2006/table">
            <a:tbl>
              <a:tblPr firstRow="1" bandRow="1"/>
              <a:tblGrid>
                <a:gridCol w="1402998">
                  <a:extLst>
                    <a:ext uri="{9D8B030D-6E8A-4147-A177-3AD203B41FA5}">
                      <a16:colId xmlns:a16="http://schemas.microsoft.com/office/drawing/2014/main" val="4032341642"/>
                    </a:ext>
                  </a:extLst>
                </a:gridCol>
                <a:gridCol w="1723368">
                  <a:extLst>
                    <a:ext uri="{9D8B030D-6E8A-4147-A177-3AD203B41FA5}">
                      <a16:colId xmlns:a16="http://schemas.microsoft.com/office/drawing/2014/main" val="716628759"/>
                    </a:ext>
                  </a:extLst>
                </a:gridCol>
                <a:gridCol w="1599639">
                  <a:extLst>
                    <a:ext uri="{9D8B030D-6E8A-4147-A177-3AD203B41FA5}">
                      <a16:colId xmlns:a16="http://schemas.microsoft.com/office/drawing/2014/main" val="2611275375"/>
                    </a:ext>
                  </a:extLst>
                </a:gridCol>
                <a:gridCol w="2097451">
                  <a:extLst>
                    <a:ext uri="{9D8B030D-6E8A-4147-A177-3AD203B41FA5}">
                      <a16:colId xmlns:a16="http://schemas.microsoft.com/office/drawing/2014/main" val="3551348206"/>
                    </a:ext>
                  </a:extLst>
                </a:gridCol>
              </a:tblGrid>
              <a:tr h="548640">
                <a:tc gridSpan="4">
                  <a:txBody>
                    <a:bodyPr/>
                    <a:lstStyle/>
                    <a:p>
                      <a:r>
                        <a:rPr lang="en-US" sz="1600" b="1">
                          <a:solidFill>
                            <a:schemeClr val="accent6"/>
                          </a:solidFill>
                        </a:rPr>
                        <a:t>DCA Regional Representatives</a:t>
                      </a:r>
                    </a:p>
                  </a:txBody>
                  <a:tcPr marL="110724" marR="110724" anchor="ctr">
                    <a:lnL w="12700" cmpd="sng">
                      <a:noFill/>
                      <a:prstDash val="solid"/>
                    </a:lnL>
                    <a:lnR w="12700" cmpd="sng">
                      <a:noFill/>
                      <a:prstDash val="solid"/>
                    </a:lnR>
                    <a:lnT w="12700" cmpd="sng">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000"/>
                    </a:p>
                  </a:txBody>
                  <a:tcPr/>
                </a:tc>
                <a:tc hMerge="1">
                  <a:txBody>
                    <a:bodyPr/>
                    <a:lstStyle/>
                    <a:p>
                      <a:endParaRPr lang="en-US" sz="1000"/>
                    </a:p>
                  </a:txBody>
                  <a:tcPr/>
                </a:tc>
                <a:tc hMerge="1">
                  <a:txBody>
                    <a:bodyPr/>
                    <a:lstStyle/>
                    <a:p>
                      <a:endParaRPr lang="en-US" sz="1000"/>
                    </a:p>
                  </a:txBody>
                  <a:tcPr/>
                </a:tc>
                <a:extLst>
                  <a:ext uri="{0D108BD9-81ED-4DB2-BD59-A6C34878D82A}">
                    <a16:rowId xmlns:a16="http://schemas.microsoft.com/office/drawing/2014/main" val="54655688"/>
                  </a:ext>
                </a:extLst>
              </a:tr>
              <a:tr h="316523">
                <a:tc>
                  <a:txBody>
                    <a:bodyPr/>
                    <a:lstStyle/>
                    <a:p>
                      <a:r>
                        <a:rPr lang="en-US" sz="1400" b="1">
                          <a:solidFill>
                            <a:srgbClr val="3A80A5"/>
                          </a:solidFill>
                          <a:latin typeface="Wingdings" panose="05000000000000000000" pitchFamily="2" charset="2"/>
                        </a:rPr>
                        <a:t>n</a:t>
                      </a:r>
                      <a:r>
                        <a:rPr lang="en-US" sz="1400" b="1">
                          <a:solidFill>
                            <a:srgbClr val="D68589"/>
                          </a:solidFill>
                        </a:rPr>
                        <a:t> </a:t>
                      </a:r>
                      <a:r>
                        <a:rPr lang="en-US" sz="1400" b="1"/>
                        <a:t>Region 1</a:t>
                      </a:r>
                    </a:p>
                  </a:txBody>
                  <a:tcPr marL="110724" marR="110724" anchor="ctr">
                    <a:lnL w="12700" cmpd="sng">
                      <a:noFill/>
                      <a:prstDash val="solid"/>
                    </a:lnL>
                    <a:lnR w="12700" cmpd="sng">
                      <a:noFill/>
                      <a:prstDash val="soli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Patrick Vickers</a:t>
                      </a:r>
                    </a:p>
                  </a:txBody>
                  <a:tcPr marL="110724" marR="110724" anchor="ctr">
                    <a:lnL w="12700" cmpd="sng">
                      <a:noFill/>
                      <a:prstDash val="solid"/>
                    </a:lnL>
                    <a:lnR w="12700" cmpd="sng">
                      <a:noFill/>
                      <a:prstDash val="soli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(404) 695-2093</a:t>
                      </a:r>
                    </a:p>
                  </a:txBody>
                  <a:tcPr marL="110724" marR="110724" anchor="ctr">
                    <a:lnL w="12700" cmpd="sng">
                      <a:noFill/>
                      <a:prstDash val="solid"/>
                    </a:lnL>
                    <a:lnR w="12700" cmpd="sng">
                      <a:noFill/>
                      <a:prstDash val="soli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3"/>
                        </a:rPr>
                        <a:t>region1@dca.ga.gov</a:t>
                      </a:r>
                      <a:endParaRPr lang="en-US" sz="1400"/>
                    </a:p>
                  </a:txBody>
                  <a:tcPr marL="110724" marR="110724" anchor="ctr">
                    <a:lnL w="12700" cmpd="sng">
                      <a:noFill/>
                      <a:prstDash val="solid"/>
                    </a:lnL>
                    <a:lnR w="12700" cmpd="sng">
                      <a:noFill/>
                      <a:prstDash val="soli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99296742"/>
                  </a:ext>
                </a:extLst>
              </a:tr>
              <a:tr h="316523">
                <a:tc>
                  <a:txBody>
                    <a:bodyPr/>
                    <a:lstStyle/>
                    <a:p>
                      <a:r>
                        <a:rPr lang="en-US" sz="1400" b="1">
                          <a:solidFill>
                            <a:srgbClr val="82C0E9"/>
                          </a:solidFill>
                          <a:latin typeface="Wingdings" panose="05000000000000000000" pitchFamily="2" charset="2"/>
                        </a:rPr>
                        <a:t>n</a:t>
                      </a:r>
                      <a:r>
                        <a:rPr lang="en-US" sz="1400" b="1">
                          <a:solidFill>
                            <a:srgbClr val="F4F3AD"/>
                          </a:solidFill>
                        </a:rPr>
                        <a:t> </a:t>
                      </a:r>
                      <a:r>
                        <a:rPr lang="en-US" sz="1400" b="1"/>
                        <a:t>Region 2</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t>Kathy Papa</a:t>
                      </a:r>
                      <a:endParaRPr lang="en-US" sz="1400" kern="1200">
                        <a:solidFill>
                          <a:schemeClr val="dk1"/>
                        </a:solidFill>
                        <a:latin typeface="+mn-lt"/>
                        <a:ea typeface="+mn-ea"/>
                        <a:cs typeface="+mn-cs"/>
                      </a:endParaRP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(770) 362-7078</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hlinkClick r:id="rId4"/>
                        </a:rPr>
                        <a:t>region2@dca.ga.gov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5964604"/>
                  </a:ext>
                </a:extLst>
              </a:tr>
              <a:tr h="316523">
                <a:tc>
                  <a:txBody>
                    <a:bodyPr/>
                    <a:lstStyle/>
                    <a:p>
                      <a:r>
                        <a:rPr lang="en-US" sz="1400" b="1">
                          <a:solidFill>
                            <a:srgbClr val="B3D6F2"/>
                          </a:solidFill>
                          <a:latin typeface="Wingdings" panose="05000000000000000000" pitchFamily="2" charset="2"/>
                        </a:rPr>
                        <a:t>n</a:t>
                      </a:r>
                      <a:r>
                        <a:rPr lang="en-US" sz="1400" b="1">
                          <a:solidFill>
                            <a:srgbClr val="BED2FF"/>
                          </a:solidFill>
                        </a:rPr>
                        <a:t> </a:t>
                      </a:r>
                      <a:r>
                        <a:rPr lang="en-US" sz="1400" b="1"/>
                        <a:t>Region 3</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Tracie Sanchez</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(470) 851-8827</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5"/>
                        </a:rPr>
                        <a:t>region3@dca.ga.gov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673756"/>
                  </a:ext>
                </a:extLst>
              </a:tr>
              <a:tr h="316523">
                <a:tc>
                  <a:txBody>
                    <a:bodyPr/>
                    <a:lstStyle/>
                    <a:p>
                      <a:r>
                        <a:rPr lang="en-US" sz="1400" b="1">
                          <a:solidFill>
                            <a:srgbClr val="B8DA89"/>
                          </a:solidFill>
                          <a:latin typeface="Wingdings" panose="05000000000000000000" pitchFamily="2" charset="2"/>
                        </a:rPr>
                        <a:t>n</a:t>
                      </a:r>
                      <a:r>
                        <a:rPr lang="en-US" sz="1400" b="1">
                          <a:solidFill>
                            <a:srgbClr val="FFEABE"/>
                          </a:solidFill>
                        </a:rPr>
                        <a:t> </a:t>
                      </a:r>
                      <a:r>
                        <a:rPr lang="en-US" sz="1400" b="1"/>
                        <a:t>Region 4</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Corinne Thornton</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(706) 340-6461</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6"/>
                        </a:rPr>
                        <a:t>region4@dca.ga.gov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2495425"/>
                  </a:ext>
                </a:extLst>
              </a:tr>
              <a:tr h="316523">
                <a:tc>
                  <a:txBody>
                    <a:bodyPr/>
                    <a:lstStyle/>
                    <a:p>
                      <a:r>
                        <a:rPr lang="en-US" sz="1400" b="1">
                          <a:solidFill>
                            <a:srgbClr val="8CC63F"/>
                          </a:solidFill>
                          <a:latin typeface="Wingdings" panose="05000000000000000000" pitchFamily="2" charset="2"/>
                        </a:rPr>
                        <a:t>n</a:t>
                      </a:r>
                      <a:r>
                        <a:rPr lang="en-US" sz="1400" b="1">
                          <a:solidFill>
                            <a:srgbClr val="F6C567"/>
                          </a:solidFill>
                        </a:rPr>
                        <a:t> </a:t>
                      </a:r>
                      <a:r>
                        <a:rPr lang="en-US" sz="1400" b="1"/>
                        <a:t>Region 5</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Beth Eavenson</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(404) 387-6977</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7"/>
                        </a:rPr>
                        <a:t>region5@dca.ga.gov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4481881"/>
                  </a:ext>
                </a:extLst>
              </a:tr>
              <a:tr h="316523">
                <a:tc>
                  <a:txBody>
                    <a:bodyPr/>
                    <a:lstStyle/>
                    <a:p>
                      <a:r>
                        <a:rPr lang="en-US" sz="1400" b="1">
                          <a:solidFill>
                            <a:srgbClr val="86AD52"/>
                          </a:solidFill>
                          <a:latin typeface="Wingdings" panose="05000000000000000000" pitchFamily="2" charset="2"/>
                        </a:rPr>
                        <a:t>n</a:t>
                      </a:r>
                      <a:r>
                        <a:rPr lang="en-US" sz="1400" b="1">
                          <a:solidFill>
                            <a:srgbClr val="009DDC"/>
                          </a:solidFill>
                        </a:rPr>
                        <a:t> </a:t>
                      </a:r>
                      <a:r>
                        <a:rPr lang="en-US" sz="1400" b="1"/>
                        <a:t>Region 6</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Tonya Mole</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(404) 852-6876</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8"/>
                        </a:rPr>
                        <a:t>region6@dca.ga.gov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736858"/>
                  </a:ext>
                </a:extLst>
              </a:tr>
              <a:tr h="316523">
                <a:tc>
                  <a:txBody>
                    <a:bodyPr/>
                    <a:lstStyle/>
                    <a:p>
                      <a:r>
                        <a:rPr lang="en-US" sz="1400" b="1">
                          <a:solidFill>
                            <a:srgbClr val="B5BE63"/>
                          </a:solidFill>
                          <a:latin typeface="Wingdings" panose="05000000000000000000" pitchFamily="2" charset="2"/>
                        </a:rPr>
                        <a:t>n</a:t>
                      </a:r>
                      <a:r>
                        <a:rPr lang="en-US" sz="1400" b="1">
                          <a:solidFill>
                            <a:srgbClr val="8DC63F"/>
                          </a:solidFill>
                        </a:rPr>
                        <a:t> </a:t>
                      </a:r>
                      <a:r>
                        <a:rPr lang="en-US" sz="1400" b="1"/>
                        <a:t>Region 7</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Tina Hutcheson</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(478) 278-9434</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9"/>
                        </a:rPr>
                        <a:t>region7@dca.ga.gov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8929283"/>
                  </a:ext>
                </a:extLst>
              </a:tr>
              <a:tr h="316523">
                <a:tc>
                  <a:txBody>
                    <a:bodyPr/>
                    <a:lstStyle/>
                    <a:p>
                      <a:r>
                        <a:rPr lang="en-US" sz="1400" b="1">
                          <a:solidFill>
                            <a:srgbClr val="D5E14D"/>
                          </a:solidFill>
                          <a:latin typeface="Wingdings" panose="05000000000000000000" pitchFamily="2" charset="2"/>
                        </a:rPr>
                        <a:t>n</a:t>
                      </a:r>
                      <a:r>
                        <a:rPr lang="en-US" sz="1400" b="1">
                          <a:solidFill>
                            <a:srgbClr val="E9E3DC"/>
                          </a:solidFill>
                        </a:rPr>
                        <a:t> </a:t>
                      </a:r>
                      <a:r>
                        <a:rPr lang="en-US" sz="1400" b="1"/>
                        <a:t>Region 8</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Rebecca White</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(404) 782-2394</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10"/>
                        </a:rPr>
                        <a:t>region8@dca.ga.gov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729786"/>
                  </a:ext>
                </a:extLst>
              </a:tr>
              <a:tr h="316523">
                <a:tc>
                  <a:txBody>
                    <a:bodyPr/>
                    <a:lstStyle/>
                    <a:p>
                      <a:r>
                        <a:rPr lang="en-US" sz="1400" b="1">
                          <a:solidFill>
                            <a:srgbClr val="DE8B69"/>
                          </a:solidFill>
                          <a:latin typeface="Wingdings" panose="05000000000000000000" pitchFamily="2" charset="2"/>
                        </a:rPr>
                        <a:t>n</a:t>
                      </a:r>
                      <a:r>
                        <a:rPr lang="en-US" sz="1400" b="1">
                          <a:solidFill>
                            <a:srgbClr val="DECD78"/>
                          </a:solidFill>
                        </a:rPr>
                        <a:t> </a:t>
                      </a:r>
                      <a:r>
                        <a:rPr lang="en-US" sz="1400" b="1"/>
                        <a:t>Region 9</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Lynn Ashcraft</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(478) 484-0321</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11"/>
                        </a:rPr>
                        <a:t>region9@dca.ga.gov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840560"/>
                  </a:ext>
                </a:extLst>
              </a:tr>
              <a:tr h="316523">
                <a:tc>
                  <a:txBody>
                    <a:bodyPr/>
                    <a:lstStyle/>
                    <a:p>
                      <a:r>
                        <a:rPr lang="en-US" sz="1400" b="1">
                          <a:solidFill>
                            <a:srgbClr val="D46B44"/>
                          </a:solidFill>
                          <a:latin typeface="Wingdings" panose="05000000000000000000" pitchFamily="2" charset="2"/>
                        </a:rPr>
                        <a:t>n</a:t>
                      </a:r>
                      <a:r>
                        <a:rPr lang="en-US" sz="1400" b="1">
                          <a:solidFill>
                            <a:srgbClr val="CEE007"/>
                          </a:solidFill>
                        </a:rPr>
                        <a:t> </a:t>
                      </a:r>
                      <a:r>
                        <a:rPr lang="en-US" sz="1400" b="1"/>
                        <a:t>Region 10</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Heather Sharpe</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(470) 654-3920</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12"/>
                        </a:rPr>
                        <a:t>region10@dca.ga.gov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9809959"/>
                  </a:ext>
                </a:extLst>
              </a:tr>
              <a:tr h="316523">
                <a:tc>
                  <a:txBody>
                    <a:bodyPr/>
                    <a:lstStyle/>
                    <a:p>
                      <a:r>
                        <a:rPr lang="en-US" sz="1400" b="1">
                          <a:solidFill>
                            <a:srgbClr val="CC4528"/>
                          </a:solidFill>
                          <a:latin typeface="Wingdings" panose="05000000000000000000" pitchFamily="2" charset="2"/>
                        </a:rPr>
                        <a:t>n</a:t>
                      </a:r>
                      <a:r>
                        <a:rPr lang="en-US" sz="1400" b="1">
                          <a:solidFill>
                            <a:srgbClr val="7AB6F5"/>
                          </a:solidFill>
                        </a:rPr>
                        <a:t> </a:t>
                      </a:r>
                      <a:r>
                        <a:rPr lang="en-US" sz="1400" b="1"/>
                        <a:t>Region 11</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Kelly Lane</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(404) 227-3619</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13"/>
                        </a:rPr>
                        <a:t>region11@dca.ga.gov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7320429"/>
                  </a:ext>
                </a:extLst>
              </a:tr>
              <a:tr h="316523">
                <a:tc>
                  <a:txBody>
                    <a:bodyPr/>
                    <a:lstStyle/>
                    <a:p>
                      <a:r>
                        <a:rPr lang="en-US" sz="1400" b="1">
                          <a:solidFill>
                            <a:srgbClr val="AF5837"/>
                          </a:solidFill>
                          <a:latin typeface="Wingdings" panose="05000000000000000000" pitchFamily="2" charset="2"/>
                        </a:rPr>
                        <a:t>n</a:t>
                      </a:r>
                      <a:r>
                        <a:rPr lang="en-US" sz="1400" b="1">
                          <a:solidFill>
                            <a:srgbClr val="D69DBC"/>
                          </a:solidFill>
                        </a:rPr>
                        <a:t> </a:t>
                      </a:r>
                      <a:r>
                        <a:rPr lang="en-US" sz="1400" b="1"/>
                        <a:t>Region 12</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Jennifer Fordham</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t>(912) 531-1746</a:t>
                      </a:r>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hlinkClick r:id="rId14"/>
                        </a:rPr>
                        <a:t>region12@dca.ga.gov</a:t>
                      </a:r>
                      <a:endParaRPr lang="en-US" sz="1400"/>
                    </a:p>
                  </a:txBody>
                  <a:tcPr marL="110724" marR="110724" anchor="ctr">
                    <a:lnL w="12700" cmpd="sng">
                      <a:noFill/>
                      <a:prstDash val="solid"/>
                    </a:lnL>
                    <a:lnR w="12700" cmpd="sng">
                      <a:noFill/>
                      <a:prstDash val="soli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0081599"/>
                  </a:ext>
                </a:extLst>
              </a:tr>
            </a:tbl>
          </a:graphicData>
        </a:graphic>
      </p:graphicFrame>
      <p:sp>
        <p:nvSpPr>
          <p:cNvPr id="5" name="Title 4">
            <a:extLst>
              <a:ext uri="{FF2B5EF4-FFF2-40B4-BE49-F238E27FC236}">
                <a16:creationId xmlns:a16="http://schemas.microsoft.com/office/drawing/2014/main" id="{95526B4D-3218-41F1-82A0-EEA8819C33C6}"/>
              </a:ext>
            </a:extLst>
          </p:cNvPr>
          <p:cNvSpPr>
            <a:spLocks noGrp="1"/>
          </p:cNvSpPr>
          <p:nvPr>
            <p:ph type="title"/>
          </p:nvPr>
        </p:nvSpPr>
        <p:spPr/>
        <p:txBody>
          <a:bodyPr>
            <a:normAutofit/>
          </a:bodyPr>
          <a:lstStyle/>
          <a:p>
            <a:r>
              <a:rPr lang="en-US" sz="3600">
                <a:solidFill>
                  <a:schemeClr val="accent6"/>
                </a:solidFill>
              </a:rPr>
              <a:t>DCA Regions</a:t>
            </a:r>
          </a:p>
        </p:txBody>
      </p:sp>
      <p:sp>
        <p:nvSpPr>
          <p:cNvPr id="3" name="Footer Placeholder 2">
            <a:extLst>
              <a:ext uri="{FF2B5EF4-FFF2-40B4-BE49-F238E27FC236}">
                <a16:creationId xmlns:a16="http://schemas.microsoft.com/office/drawing/2014/main" id="{9A63E513-F223-4F35-9ED6-19B426007286}"/>
              </a:ext>
            </a:extLst>
          </p:cNvPr>
          <p:cNvSpPr>
            <a:spLocks noGrp="1"/>
          </p:cNvSpPr>
          <p:nvPr>
            <p:ph type="ftr" sz="quarter" idx="12"/>
          </p:nvPr>
        </p:nvSpPr>
        <p:spPr/>
        <p:txBody>
          <a:bodyPr/>
          <a:lstStyle/>
          <a:p>
            <a:r>
              <a:rPr lang="en-US"/>
              <a:t>Georgia Department of Community Affairs</a:t>
            </a:r>
          </a:p>
        </p:txBody>
      </p:sp>
      <p:sp>
        <p:nvSpPr>
          <p:cNvPr id="7" name="Slide Number Placeholder 6">
            <a:extLst>
              <a:ext uri="{FF2B5EF4-FFF2-40B4-BE49-F238E27FC236}">
                <a16:creationId xmlns:a16="http://schemas.microsoft.com/office/drawing/2014/main" id="{5813F0B0-A9D6-4547-B055-B4F489F0862A}"/>
              </a:ext>
            </a:extLst>
          </p:cNvPr>
          <p:cNvSpPr>
            <a:spLocks noGrp="1"/>
          </p:cNvSpPr>
          <p:nvPr>
            <p:ph type="sldNum" sz="quarter" idx="11"/>
          </p:nvPr>
        </p:nvSpPr>
        <p:spPr/>
        <p:txBody>
          <a:bodyPr/>
          <a:lstStyle/>
          <a:p>
            <a:fld id="{93CAF254-72B9-406C-9E86-C9D983240C82}" type="slidenum">
              <a:rPr lang="en-US" smtClean="0"/>
              <a:t>41</a:t>
            </a:fld>
            <a:endParaRPr lang="en-US"/>
          </a:p>
        </p:txBody>
      </p:sp>
    </p:spTree>
    <p:extLst>
      <p:ext uri="{BB962C8B-B14F-4D97-AF65-F5344CB8AC3E}">
        <p14:creationId xmlns:p14="http://schemas.microsoft.com/office/powerpoint/2010/main" val="1882063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Custom Design">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116A27-DA52-4EA6-9E99-B226B712BB11}">
  <ds:schemaRefs>
    <ds:schemaRef ds:uri="http://www.w3.org/XML/1998/namespace"/>
    <ds:schemaRef ds:uri="http://schemas.microsoft.com/office/2006/documentManagement/types"/>
    <ds:schemaRef ds:uri="http://purl.org/dc/elements/1.1/"/>
    <ds:schemaRef ds:uri="431100d4-4470-42c1-96bc-46686c1829ae"/>
    <ds:schemaRef ds:uri="http://schemas.microsoft.com/office/infopath/2007/PartnerControls"/>
    <ds:schemaRef ds:uri="http://purl.org/dc/terms/"/>
    <ds:schemaRef ds:uri="http://purl.org/dc/dcmitype/"/>
    <ds:schemaRef ds:uri="http://schemas.openxmlformats.org/package/2006/metadata/core-properties"/>
    <ds:schemaRef ds:uri="c9637c14-bb27-4e6f-93e8-ce3de48661c9"/>
    <ds:schemaRef ds:uri="http://schemas.microsoft.com/office/2006/metadata/properties"/>
  </ds:schemaRefs>
</ds:datastoreItem>
</file>

<file path=customXml/itemProps2.xml><?xml version="1.0" encoding="utf-8"?>
<ds:datastoreItem xmlns:ds="http://schemas.openxmlformats.org/officeDocument/2006/customXml" ds:itemID="{5A0744AB-712C-43CA-8F95-49CA238666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637c14-bb27-4e6f-93e8-ce3de48661c9"/>
    <ds:schemaRef ds:uri="431100d4-4470-42c1-96bc-46686c182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A310C9-E07D-4FFA-9024-23784B9B0B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2881</Words>
  <Application>Microsoft Office PowerPoint</Application>
  <PresentationFormat>Widescreen</PresentationFormat>
  <Paragraphs>532</Paragraphs>
  <Slides>41</Slides>
  <Notes>5</Notes>
  <HiddenSlides>6</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41</vt:i4>
      </vt:variant>
    </vt:vector>
  </HeadingPairs>
  <TitlesOfParts>
    <vt:vector size="50" baseType="lpstr">
      <vt:lpstr>Aptos</vt:lpstr>
      <vt:lpstr>Arial</vt:lpstr>
      <vt:lpstr>Arial Black</vt:lpstr>
      <vt:lpstr>Calibri</vt:lpstr>
      <vt:lpstr>Source Sans Pro</vt:lpstr>
      <vt:lpstr>Wingdings</vt:lpstr>
      <vt:lpstr>Wingdings,Sans-Serif</vt:lpstr>
      <vt:lpstr>Custom Design</vt:lpstr>
      <vt:lpstr>Office Theme</vt:lpstr>
      <vt:lpstr>PowerPoint Presentation</vt:lpstr>
      <vt:lpstr>DCA Services</vt:lpstr>
      <vt:lpstr>DCA Services</vt:lpstr>
      <vt:lpstr>DCA Leadership Team</vt:lpstr>
      <vt:lpstr>DCA Regional Representatives</vt:lpstr>
      <vt:lpstr>Our Programs</vt:lpstr>
      <vt:lpstr>  Learn more about DCA in the FY2025 Guide to Services.   </vt:lpstr>
      <vt:lpstr>Coordinated Planning</vt:lpstr>
      <vt:lpstr>Government and Authority Reporting</vt:lpstr>
      <vt:lpstr>Planning for Economic Development</vt:lpstr>
      <vt:lpstr>Comprehensive Planning</vt:lpstr>
      <vt:lpstr>PowerPoint Presentation</vt:lpstr>
      <vt:lpstr>Local Zones &amp; Designations</vt:lpstr>
      <vt:lpstr>Opportunity Zone-Tifton</vt:lpstr>
      <vt:lpstr>Rural Zone</vt:lpstr>
      <vt:lpstr>Infrastructure</vt:lpstr>
      <vt:lpstr>Employment Incentive Program (EIP)</vt:lpstr>
      <vt:lpstr>CDBG - Tifton</vt:lpstr>
      <vt:lpstr>CDBG Annual Competition - Bainbridge</vt:lpstr>
      <vt:lpstr>Employment Incentive Program (EIP)</vt:lpstr>
      <vt:lpstr>OneGeorgia Authority</vt:lpstr>
      <vt:lpstr>OneGeorgia Authority</vt:lpstr>
      <vt:lpstr>OneGeorgia Authority: Celebrating 25 Years</vt:lpstr>
      <vt:lpstr>OneGeorgia Authority Examples - Bainbridge</vt:lpstr>
      <vt:lpstr>OneGeorgia Authority Examples-Tifton</vt:lpstr>
      <vt:lpstr>Downtown Development Revolving Loan Fund</vt:lpstr>
      <vt:lpstr>DD RLF: Bainbridge</vt:lpstr>
      <vt:lpstr>DD RLF: Tifton</vt:lpstr>
      <vt:lpstr>Rural Downtown Redevelopment Grant </vt:lpstr>
      <vt:lpstr>Community Development Tools</vt:lpstr>
      <vt:lpstr>Georgia Academy for Economic Development</vt:lpstr>
      <vt:lpstr>Georgia Main Street</vt:lpstr>
      <vt:lpstr>Georgia Main Street: GEMS Communities </vt:lpstr>
      <vt:lpstr>Housing Development</vt:lpstr>
      <vt:lpstr>PowerPoint Presentation</vt:lpstr>
      <vt:lpstr>PowerPoint Presentation</vt:lpstr>
      <vt:lpstr>Housing Development</vt:lpstr>
      <vt:lpstr>Housing Tax Credit Projects</vt:lpstr>
      <vt:lpstr>Housing Tax Credit Projects-Tifton-Nine Oaks</vt:lpstr>
      <vt:lpstr>Key Takeaways </vt:lpstr>
      <vt:lpstr>DCA Regions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lastModifiedBy>Shayla Moultrie</cp:lastModifiedBy>
  <cp:revision>4</cp:revision>
  <dcterms:created xsi:type="dcterms:W3CDTF">2023-04-03T19:03:47Z</dcterms:created>
  <dcterms:modified xsi:type="dcterms:W3CDTF">2026-09-25T15:08:17Z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