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sldIdLst>
    <p:sldId id="275" r:id="rId2"/>
    <p:sldId id="277" r:id="rId3"/>
    <p:sldId id="278" r:id="rId4"/>
    <p:sldId id="276" r:id="rId5"/>
    <p:sldId id="259" r:id="rId6"/>
    <p:sldId id="257" r:id="rId7"/>
    <p:sldId id="261" r:id="rId8"/>
    <p:sldId id="262" r:id="rId9"/>
    <p:sldId id="283" r:id="rId10"/>
    <p:sldId id="264" r:id="rId11"/>
    <p:sldId id="265" r:id="rId12"/>
    <p:sldId id="266" r:id="rId13"/>
    <p:sldId id="267" r:id="rId14"/>
    <p:sldId id="269" r:id="rId15"/>
    <p:sldId id="281" r:id="rId16"/>
    <p:sldId id="282" r:id="rId17"/>
    <p:sldId id="270" r:id="rId18"/>
    <p:sldId id="273" r:id="rId19"/>
    <p:sldId id="271" r:id="rId20"/>
    <p:sldId id="272" r:id="rId21"/>
    <p:sldId id="274" r:id="rId2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540" y="-108"/>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Population</c:v>
                </c:pt>
              </c:strCache>
            </c:strRef>
          </c:tx>
          <c:marker>
            <c:symbol val="none"/>
          </c:marker>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c:formatCode>
                <c:ptCount val="11"/>
                <c:pt idx="0">
                  <c:v>15065</c:v>
                </c:pt>
                <c:pt idx="1">
                  <c:v>15751</c:v>
                </c:pt>
                <c:pt idx="2">
                  <c:v>15955</c:v>
                </c:pt>
                <c:pt idx="3">
                  <c:v>15548</c:v>
                </c:pt>
                <c:pt idx="4">
                  <c:v>14973</c:v>
                </c:pt>
                <c:pt idx="5">
                  <c:v>14856</c:v>
                </c:pt>
                <c:pt idx="6">
                  <c:v>14931</c:v>
                </c:pt>
                <c:pt idx="7">
                  <c:v>14939</c:v>
                </c:pt>
                <c:pt idx="8">
                  <c:v>14907</c:v>
                </c:pt>
                <c:pt idx="9">
                  <c:v>14911</c:v>
                </c:pt>
                <c:pt idx="10">
                  <c:v>15135</c:v>
                </c:pt>
              </c:numCache>
            </c:numRef>
          </c:val>
        </c:ser>
        <c:marker val="1"/>
        <c:axId val="89440640"/>
        <c:axId val="89603456"/>
      </c:lineChart>
      <c:catAx>
        <c:axId val="89440640"/>
        <c:scaling>
          <c:orientation val="minMax"/>
        </c:scaling>
        <c:axPos val="b"/>
        <c:numFmt formatCode="General" sourceLinked="1"/>
        <c:tickLblPos val="nextTo"/>
        <c:crossAx val="89603456"/>
        <c:crosses val="autoZero"/>
        <c:auto val="1"/>
        <c:lblAlgn val="ctr"/>
        <c:lblOffset val="100"/>
      </c:catAx>
      <c:valAx>
        <c:axId val="89603456"/>
        <c:scaling>
          <c:orientation val="minMax"/>
        </c:scaling>
        <c:axPos val="l"/>
        <c:majorGridlines/>
        <c:numFmt formatCode="#,##0" sourceLinked="1"/>
        <c:tickLblPos val="nextTo"/>
        <c:crossAx val="89440640"/>
        <c:crosses val="autoZero"/>
        <c:crossBetween val="between"/>
        <c:majorUnit val="500"/>
        <c:minorUnit val="40"/>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Sheet1!$B$1</c:f>
              <c:strCache>
                <c:ptCount val="1"/>
                <c:pt idx="0">
                  <c:v>Total Employment</c:v>
                </c:pt>
              </c:strCache>
            </c:strRef>
          </c:tx>
          <c:marker>
            <c:symbol val="none"/>
          </c:marker>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c:formatCode>
                <c:ptCount val="11"/>
                <c:pt idx="0">
                  <c:v>15065</c:v>
                </c:pt>
                <c:pt idx="1">
                  <c:v>15751</c:v>
                </c:pt>
                <c:pt idx="2">
                  <c:v>15955</c:v>
                </c:pt>
                <c:pt idx="3">
                  <c:v>15548</c:v>
                </c:pt>
                <c:pt idx="4">
                  <c:v>14973</c:v>
                </c:pt>
                <c:pt idx="5">
                  <c:v>14856</c:v>
                </c:pt>
                <c:pt idx="6">
                  <c:v>14931</c:v>
                </c:pt>
                <c:pt idx="7">
                  <c:v>14939</c:v>
                </c:pt>
                <c:pt idx="8">
                  <c:v>14907</c:v>
                </c:pt>
                <c:pt idx="9">
                  <c:v>14911</c:v>
                </c:pt>
                <c:pt idx="10">
                  <c:v>15135</c:v>
                </c:pt>
              </c:numCache>
            </c:numRef>
          </c:val>
        </c:ser>
        <c:marker val="1"/>
        <c:axId val="115253248"/>
        <c:axId val="115254784"/>
      </c:lineChart>
      <c:catAx>
        <c:axId val="115253248"/>
        <c:scaling>
          <c:orientation val="minMax"/>
        </c:scaling>
        <c:axPos val="b"/>
        <c:numFmt formatCode="General" sourceLinked="1"/>
        <c:tickLblPos val="nextTo"/>
        <c:crossAx val="115254784"/>
        <c:crosses val="autoZero"/>
        <c:auto val="1"/>
        <c:lblAlgn val="ctr"/>
        <c:lblOffset val="100"/>
      </c:catAx>
      <c:valAx>
        <c:axId val="115254784"/>
        <c:scaling>
          <c:orientation val="minMax"/>
        </c:scaling>
        <c:axPos val="l"/>
        <c:majorGridlines/>
        <c:numFmt formatCode="#,##0" sourceLinked="1"/>
        <c:tickLblPos val="nextTo"/>
        <c:crossAx val="115253248"/>
        <c:crosses val="autoZero"/>
        <c:crossBetween val="between"/>
        <c:majorUnit val="500"/>
        <c:minorUnit val="40"/>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BCDAC-C55C-4342-A8D3-2958413E4006}" type="datetimeFigureOut">
              <a:rPr lang="en-US" smtClean="0"/>
              <a:pPr/>
              <a:t>7/23/2018</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256C3-516E-488C-940B-FCD30C3ECE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4400" y="5410200"/>
            <a:ext cx="8734584" cy="1905000"/>
          </a:xfrm>
        </p:spPr>
        <p:txBody>
          <a:bodyPr anchor="t">
            <a:normAutofit/>
          </a:bodyPr>
          <a:lstStyle>
            <a:lvl1pPr algn="r">
              <a:defRPr sz="5000" b="1" cap="all">
                <a:solidFill>
                  <a:schemeClr val="bg1"/>
                </a:solidFill>
              </a:defRPr>
            </a:lvl1pPr>
          </a:lstStyle>
          <a:p>
            <a:r>
              <a:rPr lang="en-US" dirty="0" smtClean="0"/>
              <a:t>Master title</a:t>
            </a:r>
            <a:endParaRPr lang="en-US" dirty="0"/>
          </a:p>
        </p:txBody>
      </p:sp>
      <p:sp>
        <p:nvSpPr>
          <p:cNvPr id="9" name="Text Placeholder 2"/>
          <p:cNvSpPr>
            <a:spLocks noGrp="1"/>
          </p:cNvSpPr>
          <p:nvPr>
            <p:ph type="body" idx="1"/>
          </p:nvPr>
        </p:nvSpPr>
        <p:spPr>
          <a:xfrm>
            <a:off x="914400" y="3709988"/>
            <a:ext cx="8734584" cy="1700212"/>
          </a:xfrm>
        </p:spPr>
        <p:txBody>
          <a:bodyPr anchor="b"/>
          <a:lstStyle>
            <a:lvl1pPr marL="0" indent="0" algn="r">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[COMMUNITY] </a:t>
            </a:r>
            <a:r>
              <a:rPr lang="en-US" dirty="0" smtClean="0"/>
              <a:t>Prospectus</a:t>
            </a:r>
            <a:endParaRPr lang="en-US" dirty="0"/>
          </a:p>
        </p:txBody>
      </p:sp>
      <p:sp>
        <p:nvSpPr>
          <p:cNvPr id="6" name="Slide Number Placeholder 5"/>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[COMMUNITY] </a:t>
            </a:r>
            <a:r>
              <a:rPr lang="en-US" dirty="0" smtClean="0"/>
              <a:t>Prospectus</a:t>
            </a:r>
            <a:endParaRPr lang="en-US" dirty="0"/>
          </a:p>
        </p:txBody>
      </p:sp>
      <p:sp>
        <p:nvSpPr>
          <p:cNvPr id="6" name="Slide Number Placeholder 5"/>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[COMMUNITY] </a:t>
            </a:r>
            <a:r>
              <a:rPr lang="en-US" dirty="0" smtClean="0"/>
              <a:t>Prospectus</a:t>
            </a:r>
            <a:endParaRPr lang="en-US" dirty="0"/>
          </a:p>
        </p:txBody>
      </p:sp>
      <p:sp>
        <p:nvSpPr>
          <p:cNvPr id="6" name="Slide Number Placeholder 5"/>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[COMMUNITY] </a:t>
            </a:r>
            <a:r>
              <a:rPr lang="en-US" dirty="0" smtClean="0"/>
              <a:t>Prospectus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[COMMUNITY] </a:t>
            </a:r>
            <a:r>
              <a:rPr lang="en-US" dirty="0" smtClean="0"/>
              <a:t>Prospectus</a:t>
            </a:r>
            <a:endParaRPr lang="en-US" dirty="0"/>
          </a:p>
        </p:txBody>
      </p:sp>
      <p:sp>
        <p:nvSpPr>
          <p:cNvPr id="7" name="Slide Number Placeholder 6"/>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[COMMUNITY] </a:t>
            </a:r>
            <a:r>
              <a:rPr lang="en-US" dirty="0" smtClean="0"/>
              <a:t>Prospectus</a:t>
            </a:r>
            <a:endParaRPr lang="en-US" dirty="0"/>
          </a:p>
        </p:txBody>
      </p:sp>
      <p:sp>
        <p:nvSpPr>
          <p:cNvPr id="9" name="Slide Number Placeholder 8"/>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[COMMUNITY] </a:t>
            </a:r>
            <a:r>
              <a:rPr lang="en-US" dirty="0" smtClean="0"/>
              <a:t>Prospectus</a:t>
            </a:r>
            <a:endParaRPr lang="en-US" dirty="0"/>
          </a:p>
        </p:txBody>
      </p:sp>
      <p:sp>
        <p:nvSpPr>
          <p:cNvPr id="4" name="Slide Number Placeholder 3"/>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[COMMUNITY] </a:t>
            </a:r>
            <a:r>
              <a:rPr lang="en-US" dirty="0" smtClean="0"/>
              <a:t>Prospectus</a:t>
            </a:r>
            <a:endParaRPr lang="en-US" dirty="0"/>
          </a:p>
        </p:txBody>
      </p:sp>
      <p:sp>
        <p:nvSpPr>
          <p:cNvPr id="7" name="Slide Number Placeholder 6"/>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[COMMUNITY] </a:t>
            </a:r>
            <a:r>
              <a:rPr lang="en-US" dirty="0" smtClean="0"/>
              <a:t>Prospectus</a:t>
            </a:r>
            <a:endParaRPr lang="en-US" dirty="0"/>
          </a:p>
        </p:txBody>
      </p:sp>
      <p:sp>
        <p:nvSpPr>
          <p:cNvPr id="7" name="Slide Number Placeholder 6"/>
          <p:cNvSpPr>
            <a:spLocks noGrp="1"/>
          </p:cNvSpPr>
          <p:nvPr>
            <p:ph type="sldNum" sz="quarter" idx="12"/>
          </p:nvPr>
        </p:nvSpPr>
        <p:spPr/>
        <p:txBody>
          <a:bodyPr/>
          <a:lstStyle/>
          <a:p>
            <a:fld id="{FB01BB50-68EE-4866-ABF4-EE7701274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28600" y="7358592"/>
            <a:ext cx="31851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r>
              <a:rPr lang="en-US" smtClean="0"/>
              <a:t>[COMMUNITY] </a:t>
            </a:r>
            <a:r>
              <a:rPr lang="en-US" dirty="0" smtClean="0"/>
              <a:t>Prospectus</a:t>
            </a:r>
            <a:endParaRPr lang="en-US" dirty="0"/>
          </a:p>
        </p:txBody>
      </p:sp>
      <p:sp>
        <p:nvSpPr>
          <p:cNvPr id="6" name="Slide Number Placeholder 5"/>
          <p:cNvSpPr>
            <a:spLocks noGrp="1"/>
          </p:cNvSpPr>
          <p:nvPr>
            <p:ph type="sldNum" sz="quarter" idx="4"/>
          </p:nvPr>
        </p:nvSpPr>
        <p:spPr>
          <a:xfrm>
            <a:off x="7467600" y="7358592"/>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FB01BB50-68EE-4866-ABF4-EE77012741B3}" type="slidenum">
              <a:rPr lang="en-US" smtClean="0"/>
              <a:pPr/>
              <a:t>‹#›</a:t>
            </a:fld>
            <a:endParaRPr lang="en-US"/>
          </a:p>
        </p:txBody>
      </p:sp>
      <p:sp>
        <p:nvSpPr>
          <p:cNvPr id="8" name="bk object 17"/>
          <p:cNvSpPr/>
          <p:nvPr userDrawn="1"/>
        </p:nvSpPr>
        <p:spPr>
          <a:xfrm>
            <a:off x="0" y="8290560"/>
            <a:ext cx="11064240" cy="0"/>
          </a:xfrm>
          <a:custGeom>
            <a:avLst/>
            <a:gdLst/>
            <a:ahLst/>
            <a:cxnLst/>
            <a:rect l="l" t="t" r="r" b="b"/>
            <a:pathLst>
              <a:path w="10058400">
                <a:moveTo>
                  <a:pt x="0" y="0"/>
                </a:moveTo>
                <a:lnTo>
                  <a:pt x="10058400" y="0"/>
                </a:lnTo>
              </a:path>
            </a:pathLst>
          </a:custGeom>
          <a:ln w="12700">
            <a:solidFill>
              <a:schemeClr val="bg1">
                <a:lumMod val="75000"/>
              </a:schemeClr>
            </a:solidFill>
          </a:ln>
        </p:spPr>
        <p:txBody>
          <a:bodyPr wrap="square" lIns="0" tIns="0" rIns="0" bIns="0" rtlCol="0"/>
          <a:lstStyle/>
          <a:p>
            <a:endParaRPr/>
          </a:p>
        </p:txBody>
      </p:sp>
      <p:sp>
        <p:nvSpPr>
          <p:cNvPr id="11" name="bk object 16"/>
          <p:cNvSpPr/>
          <p:nvPr userDrawn="1"/>
        </p:nvSpPr>
        <p:spPr>
          <a:xfrm>
            <a:off x="0" y="228600"/>
            <a:ext cx="10058400" cy="0"/>
          </a:xfrm>
          <a:custGeom>
            <a:avLst/>
            <a:gdLst/>
            <a:ahLst/>
            <a:cxnLst/>
            <a:rect l="l" t="t" r="r" b="b"/>
            <a:pathLst>
              <a:path w="10058400">
                <a:moveTo>
                  <a:pt x="0" y="0"/>
                </a:moveTo>
                <a:lnTo>
                  <a:pt x="10058400" y="0"/>
                </a:lnTo>
              </a:path>
            </a:pathLst>
          </a:custGeom>
          <a:ln w="63500">
            <a:solidFill>
              <a:schemeClr val="accent5">
                <a:lumMod val="50000"/>
              </a:schemeClr>
            </a:solidFill>
          </a:ln>
        </p:spPr>
        <p:txBody>
          <a:bodyPr wrap="square" lIns="0" tIns="0" rIns="0" bIns="0" rtlCol="0"/>
          <a:lstStyle/>
          <a:p>
            <a:endParaRPr/>
          </a:p>
        </p:txBody>
      </p:sp>
      <p:sp>
        <p:nvSpPr>
          <p:cNvPr id="12" name="bk object 17"/>
          <p:cNvSpPr/>
          <p:nvPr userDrawn="1"/>
        </p:nvSpPr>
        <p:spPr>
          <a:xfrm>
            <a:off x="0" y="7315200"/>
            <a:ext cx="10058400" cy="0"/>
          </a:xfrm>
          <a:custGeom>
            <a:avLst/>
            <a:gdLst/>
            <a:ahLst/>
            <a:cxnLst/>
            <a:rect l="l" t="t" r="r" b="b"/>
            <a:pathLst>
              <a:path w="10058400">
                <a:moveTo>
                  <a:pt x="0" y="0"/>
                </a:moveTo>
                <a:lnTo>
                  <a:pt x="10058400" y="0"/>
                </a:lnTo>
              </a:path>
            </a:pathLst>
          </a:custGeom>
          <a:ln w="12700">
            <a:solidFill>
              <a:schemeClr val="bg1">
                <a:lumMod val="75000"/>
              </a:schemeClr>
            </a:solidFill>
          </a:ln>
        </p:spPr>
        <p:txBody>
          <a:bodyPr wrap="square" lIns="0" tIns="0" rIns="0" bIns="0" rtlCol="0"/>
          <a:lstStyle/>
          <a:p>
            <a:endParaRPr/>
          </a:p>
        </p:txBody>
      </p:sp>
      <p:sp>
        <p:nvSpPr>
          <p:cNvPr id="13" name="bk object 18"/>
          <p:cNvSpPr/>
          <p:nvPr userDrawn="1"/>
        </p:nvSpPr>
        <p:spPr>
          <a:xfrm>
            <a:off x="228600" y="0"/>
            <a:ext cx="0" cy="7772400"/>
          </a:xfrm>
          <a:custGeom>
            <a:avLst/>
            <a:gdLst/>
            <a:ahLst/>
            <a:cxnLst/>
            <a:rect l="l" t="t" r="r" b="b"/>
            <a:pathLst>
              <a:path h="7772400">
                <a:moveTo>
                  <a:pt x="0" y="0"/>
                </a:moveTo>
                <a:lnTo>
                  <a:pt x="0" y="7772400"/>
                </a:lnTo>
              </a:path>
            </a:pathLst>
          </a:custGeom>
          <a:ln w="12700">
            <a:solidFill>
              <a:schemeClr val="bg1">
                <a:lumMod val="75000"/>
              </a:schemeClr>
            </a:solidFill>
          </a:ln>
        </p:spPr>
        <p:txBody>
          <a:bodyPr wrap="square" lIns="0" tIns="0" rIns="0" bIns="0" rtlCol="0"/>
          <a:lstStyle/>
          <a:p>
            <a:endParaRPr/>
          </a:p>
        </p:txBody>
      </p:sp>
      <p:sp>
        <p:nvSpPr>
          <p:cNvPr id="14" name="bk object 19"/>
          <p:cNvSpPr/>
          <p:nvPr userDrawn="1"/>
        </p:nvSpPr>
        <p:spPr>
          <a:xfrm>
            <a:off x="9829800" y="0"/>
            <a:ext cx="0" cy="7772400"/>
          </a:xfrm>
          <a:custGeom>
            <a:avLst/>
            <a:gdLst/>
            <a:ahLst/>
            <a:cxnLst/>
            <a:rect l="l" t="t" r="r" b="b"/>
            <a:pathLst>
              <a:path h="7772400">
                <a:moveTo>
                  <a:pt x="0" y="0"/>
                </a:moveTo>
                <a:lnTo>
                  <a:pt x="0" y="7772400"/>
                </a:lnTo>
              </a:path>
            </a:pathLst>
          </a:custGeom>
          <a:ln w="12700">
            <a:solidFill>
              <a:schemeClr val="bg1">
                <a:lumMod val="75000"/>
              </a:schemeClr>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18824" rtl="0" eaLnBrk="1" latinLnBrk="0" hangingPunct="1">
        <a:spcBef>
          <a:spcPct val="0"/>
        </a:spcBef>
        <a:buNone/>
        <a:defRPr sz="4400" kern="1200">
          <a:solidFill>
            <a:schemeClr val="tx1"/>
          </a:solidFill>
          <a:latin typeface="Cambria" pitchFamily="18" charset="0"/>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Cambria" pitchFamily="18" charset="0"/>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Cambria" pitchFamily="18" charset="0"/>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Cambria" pitchFamily="18" charset="0"/>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Cambria" pitchFamily="18" charset="0"/>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Cambria" pitchFamily="18"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census.gov/acs/www/data/data-tables-and-tools/data-profiles/20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ea.gov/itable/iTable.cfm?ReqID=70&amp;step=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bea.gov/itable/iTable.cfm?ReqID=70&amp;step=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actfinder.census.gov/" TargetMode="External"/><Relationship Id="rId2" Type="http://schemas.openxmlformats.org/officeDocument/2006/relationships/hyperlink" Target="http://www.data.census.gov/" TargetMode="External"/><Relationship Id="rId1" Type="http://schemas.openxmlformats.org/officeDocument/2006/relationships/slideLayout" Target="../slideLayouts/slideLayout2.xml"/><Relationship Id="rId5" Type="http://schemas.openxmlformats.org/officeDocument/2006/relationships/hyperlink" Target="http://www.choosecolorado.com/oz" TargetMode="External"/><Relationship Id="rId4" Type="http://schemas.openxmlformats.org/officeDocument/2006/relationships/hyperlink" Target="http://www.be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ensus.gov/acs/www/data/data-tables-and-tools/data-profiles/201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ea.gov/itable/iTable.cfm?ReqID=70&amp;step=1"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TEMPLATE</a:t>
            </a:r>
            <a:endParaRPr lang="en-US" dirty="0"/>
          </a:p>
        </p:txBody>
      </p:sp>
      <p:sp>
        <p:nvSpPr>
          <p:cNvPr id="3" name="Content Placeholder 2"/>
          <p:cNvSpPr>
            <a:spLocks noGrp="1"/>
          </p:cNvSpPr>
          <p:nvPr>
            <p:ph idx="1"/>
          </p:nvPr>
        </p:nvSpPr>
        <p:spPr/>
        <p:txBody>
          <a:bodyPr>
            <a:normAutofit/>
          </a:bodyPr>
          <a:lstStyle/>
          <a:p>
            <a:pPr>
              <a:spcBef>
                <a:spcPts val="1000"/>
              </a:spcBef>
            </a:pPr>
            <a:r>
              <a:rPr lang="en-US" sz="2400" dirty="0" smtClean="0"/>
              <a:t>Beginning on Page 4, we have created a sample deck that can form the foundation of a community investment prospectus</a:t>
            </a:r>
          </a:p>
          <a:p>
            <a:pPr>
              <a:spcBef>
                <a:spcPts val="1000"/>
              </a:spcBef>
            </a:pPr>
            <a:r>
              <a:rPr lang="en-US" sz="2400" dirty="0" smtClean="0"/>
              <a:t>The template is designed for a county-level prospectus, but can be easily adapted to represent a city, town, region or community</a:t>
            </a:r>
          </a:p>
          <a:p>
            <a:pPr>
              <a:spcBef>
                <a:spcPts val="1000"/>
              </a:spcBef>
            </a:pPr>
            <a:r>
              <a:rPr lang="en-US" sz="2400" dirty="0" smtClean="0"/>
              <a:t>The yellow </a:t>
            </a:r>
            <a:r>
              <a:rPr lang="en-US" sz="2400" dirty="0" err="1" smtClean="0"/>
              <a:t>stickies</a:t>
            </a:r>
            <a:r>
              <a:rPr lang="en-US" sz="2400" dirty="0" smtClean="0"/>
              <a:t> in the top right corner provide instructions from each page – remove these from the final version</a:t>
            </a:r>
          </a:p>
          <a:p>
            <a:pPr>
              <a:spcBef>
                <a:spcPts val="1000"/>
              </a:spcBef>
            </a:pPr>
            <a:r>
              <a:rPr lang="en-US" sz="2400" dirty="0" smtClean="0"/>
              <a:t>While many of the pages are primarily data presentations, it is important to think strategically about how you want to portray your community and what type of story will attract the most beneficial types of investment</a:t>
            </a:r>
          </a:p>
          <a:p>
            <a:pPr>
              <a:spcBef>
                <a:spcPts val="1000"/>
              </a:spcBef>
            </a:pPr>
            <a:endParaRPr lang="en-US" sz="2400" dirty="0" smtClean="0"/>
          </a:p>
          <a:p>
            <a:pPr>
              <a:spcBef>
                <a:spcPts val="1000"/>
              </a:spcBef>
            </a:pPr>
            <a:endParaRPr lang="en-US" sz="2400" dirty="0" smtClean="0"/>
          </a:p>
          <a:p>
            <a:pPr>
              <a:spcBef>
                <a:spcPts val="1000"/>
              </a:spcBef>
            </a:pPr>
            <a:endParaRPr lang="en-US" sz="2400"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0</a:t>
            </a:fld>
            <a:endParaRPr lang="en-US"/>
          </a:p>
        </p:txBody>
      </p:sp>
      <p:sp>
        <p:nvSpPr>
          <p:cNvPr id="6" name="TextBox 5"/>
          <p:cNvSpPr txBox="1"/>
          <p:nvPr/>
        </p:nvSpPr>
        <p:spPr>
          <a:xfrm>
            <a:off x="6781800" y="0"/>
            <a:ext cx="3276600" cy="369332"/>
          </a:xfrm>
          <a:prstGeom prst="rect">
            <a:avLst/>
          </a:prstGeom>
          <a:solidFill>
            <a:srgbClr val="FFFF00"/>
          </a:solidFill>
        </p:spPr>
        <p:txBody>
          <a:bodyPr wrap="square" rtlCol="0">
            <a:spAutoFit/>
          </a:bodyPr>
          <a:lstStyle/>
          <a:p>
            <a:r>
              <a:rPr lang="en-US" sz="1800" b="1" dirty="0" smtClean="0"/>
              <a:t>DELETE FROM FINAL VERSION</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AND ECONOMIC OVERVIEW</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9</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object 3"/>
          <p:cNvSpPr txBox="1"/>
          <p:nvPr/>
        </p:nvSpPr>
        <p:spPr>
          <a:xfrm>
            <a:off x="3124200" y="2133600"/>
            <a:ext cx="4501753" cy="289823"/>
          </a:xfrm>
          <a:prstGeom prst="rect">
            <a:avLst/>
          </a:prstGeom>
        </p:spPr>
        <p:txBody>
          <a:bodyPr vert="horz" wrap="square" lIns="0" tIns="12700" rIns="0" bIns="0" rtlCol="0">
            <a:spAutoFit/>
          </a:bodyPr>
          <a:lstStyle/>
          <a:p>
            <a:pPr marL="12700">
              <a:lnSpc>
                <a:spcPct val="100000"/>
              </a:lnSpc>
              <a:spcBef>
                <a:spcPts val="100"/>
              </a:spcBef>
            </a:pPr>
            <a:r>
              <a:rPr lang="en-US" sz="1800" b="1" spc="-25" dirty="0" smtClean="0">
                <a:solidFill>
                  <a:srgbClr val="231F20"/>
                </a:solidFill>
                <a:latin typeface="Arial"/>
                <a:cs typeface="Arial"/>
              </a:rPr>
              <a:t>County, </a:t>
            </a:r>
            <a:r>
              <a:rPr sz="1800" b="1" spc="-65" dirty="0" smtClean="0">
                <a:solidFill>
                  <a:srgbClr val="231F20"/>
                </a:solidFill>
                <a:latin typeface="Arial"/>
                <a:cs typeface="Arial"/>
              </a:rPr>
              <a:t>City</a:t>
            </a:r>
            <a:r>
              <a:rPr sz="1800" b="1" spc="-65" dirty="0">
                <a:solidFill>
                  <a:srgbClr val="231F20"/>
                </a:solidFill>
                <a:latin typeface="Arial"/>
                <a:cs typeface="Arial"/>
              </a:rPr>
              <a:t>, </a:t>
            </a:r>
            <a:r>
              <a:rPr sz="1800" b="1" spc="-45" dirty="0">
                <a:solidFill>
                  <a:srgbClr val="231F20"/>
                </a:solidFill>
                <a:latin typeface="Arial"/>
                <a:cs typeface="Arial"/>
              </a:rPr>
              <a:t>Opportunity </a:t>
            </a:r>
            <a:r>
              <a:rPr sz="1800" b="1" spc="-65" dirty="0">
                <a:solidFill>
                  <a:srgbClr val="231F20"/>
                </a:solidFill>
                <a:latin typeface="Arial"/>
                <a:cs typeface="Arial"/>
              </a:rPr>
              <a:t>Zones</a:t>
            </a:r>
            <a:endParaRPr sz="1800" dirty="0">
              <a:latin typeface="Arial"/>
              <a:cs typeface="Arial"/>
            </a:endParaRPr>
          </a:p>
        </p:txBody>
      </p:sp>
      <p:graphicFrame>
        <p:nvGraphicFramePr>
          <p:cNvPr id="19" name="object 4"/>
          <p:cNvGraphicFramePr>
            <a:graphicFrameLocks noGrp="1"/>
          </p:cNvGraphicFramePr>
          <p:nvPr/>
        </p:nvGraphicFramePr>
        <p:xfrm>
          <a:off x="1809750" y="2743200"/>
          <a:ext cx="7543795" cy="292100"/>
        </p:xfrm>
        <a:graphic>
          <a:graphicData uri="http://schemas.openxmlformats.org/drawingml/2006/table">
            <a:tbl>
              <a:tblPr firstRow="1" bandRow="1">
                <a:tableStyleId>{2D5ABB26-0587-4C30-8999-92F81FD0307C}</a:tableStyleId>
              </a:tblPr>
              <a:tblGrid>
                <a:gridCol w="501015"/>
                <a:gridCol w="706120"/>
                <a:gridCol w="582930"/>
                <a:gridCol w="608965"/>
                <a:gridCol w="795019"/>
                <a:gridCol w="575944"/>
                <a:gridCol w="764539"/>
                <a:gridCol w="742950"/>
                <a:gridCol w="647064"/>
                <a:gridCol w="639445"/>
                <a:gridCol w="979804"/>
              </a:tblGrid>
              <a:tr h="95250">
                <a:tc>
                  <a:txBody>
                    <a:bodyPr/>
                    <a:lstStyle/>
                    <a:p>
                      <a:pPr marL="19050">
                        <a:lnSpc>
                          <a:spcPts val="650"/>
                        </a:lnSpc>
                      </a:pPr>
                      <a:r>
                        <a:rPr sz="700" b="1" spc="5" dirty="0">
                          <a:solidFill>
                            <a:srgbClr val="6D6E71"/>
                          </a:solidFill>
                          <a:latin typeface="Arial"/>
                          <a:cs typeface="Arial"/>
                        </a:rPr>
                        <a:t>BLACK</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46050">
                        <a:lnSpc>
                          <a:spcPts val="650"/>
                        </a:lnSpc>
                      </a:pPr>
                      <a:r>
                        <a:rPr sz="700" b="1" spc="40" dirty="0">
                          <a:solidFill>
                            <a:srgbClr val="6D6E71"/>
                          </a:solidFill>
                          <a:latin typeface="Arial"/>
                          <a:cs typeface="Arial"/>
                        </a:rPr>
                        <a:t>HISPANIC</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69215">
                        <a:lnSpc>
                          <a:spcPts val="650"/>
                        </a:lnSpc>
                      </a:pPr>
                      <a:r>
                        <a:rPr sz="700" b="1" spc="35" dirty="0">
                          <a:solidFill>
                            <a:srgbClr val="6D6E71"/>
                          </a:solidFill>
                          <a:latin typeface="Arial"/>
                          <a:cs typeface="Arial"/>
                        </a:rPr>
                        <a:t>FOREIGN</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57785">
                        <a:lnSpc>
                          <a:spcPts val="650"/>
                        </a:lnSpc>
                      </a:pPr>
                      <a:r>
                        <a:rPr sz="700" b="1" spc="35" dirty="0">
                          <a:solidFill>
                            <a:srgbClr val="6D6E71"/>
                          </a:solidFill>
                          <a:latin typeface="Arial"/>
                          <a:cs typeface="Arial"/>
                        </a:rPr>
                        <a:t>POVERTY</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76835">
                        <a:lnSpc>
                          <a:spcPts val="650"/>
                        </a:lnSpc>
                      </a:pPr>
                      <a:r>
                        <a:rPr sz="700" b="1" spc="50" dirty="0">
                          <a:solidFill>
                            <a:srgbClr val="6D6E71"/>
                          </a:solidFill>
                          <a:latin typeface="Arial"/>
                          <a:cs typeface="Arial"/>
                        </a:rPr>
                        <a:t>MEDIAN</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39065">
                        <a:lnSpc>
                          <a:spcPts val="650"/>
                        </a:lnSpc>
                      </a:pPr>
                      <a:r>
                        <a:rPr sz="700" b="1" spc="-95" dirty="0">
                          <a:solidFill>
                            <a:srgbClr val="6D6E71"/>
                          </a:solidFill>
                          <a:latin typeface="Arial"/>
                          <a:cs typeface="Arial"/>
                        </a:rPr>
                        <a:t>%</a:t>
                      </a:r>
                      <a:r>
                        <a:rPr sz="700" b="1" spc="-55" dirty="0">
                          <a:solidFill>
                            <a:srgbClr val="6D6E71"/>
                          </a:solidFill>
                          <a:latin typeface="Arial"/>
                          <a:cs typeface="Arial"/>
                        </a:rPr>
                        <a:t> </a:t>
                      </a:r>
                      <a:r>
                        <a:rPr sz="700" b="1" spc="0" dirty="0">
                          <a:solidFill>
                            <a:srgbClr val="6D6E71"/>
                          </a:solidFill>
                          <a:latin typeface="Arial"/>
                          <a:cs typeface="Arial"/>
                        </a:rPr>
                        <a:t>ED</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91770">
                        <a:lnSpc>
                          <a:spcPts val="650"/>
                        </a:lnSpc>
                      </a:pPr>
                      <a:r>
                        <a:rPr sz="700" b="1" spc="-95" dirty="0">
                          <a:solidFill>
                            <a:srgbClr val="6D6E71"/>
                          </a:solidFill>
                          <a:latin typeface="Arial"/>
                          <a:cs typeface="Arial"/>
                        </a:rPr>
                        <a:t>%</a:t>
                      </a:r>
                      <a:r>
                        <a:rPr sz="700" b="1" spc="-60" dirty="0">
                          <a:solidFill>
                            <a:srgbClr val="6D6E71"/>
                          </a:solidFill>
                          <a:latin typeface="Arial"/>
                          <a:cs typeface="Arial"/>
                        </a:rPr>
                        <a:t> </a:t>
                      </a:r>
                      <a:r>
                        <a:rPr sz="700" b="1" spc="30" dirty="0">
                          <a:solidFill>
                            <a:srgbClr val="6D6E71"/>
                          </a:solidFill>
                          <a:latin typeface="Arial"/>
                          <a:cs typeface="Arial"/>
                        </a:rPr>
                        <a:t>SOME</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13030">
                        <a:lnSpc>
                          <a:spcPts val="650"/>
                        </a:lnSpc>
                      </a:pPr>
                      <a:r>
                        <a:rPr sz="700" b="1" spc="-95" dirty="0">
                          <a:solidFill>
                            <a:srgbClr val="6D6E71"/>
                          </a:solidFill>
                          <a:latin typeface="Arial"/>
                          <a:cs typeface="Arial"/>
                        </a:rPr>
                        <a:t>%</a:t>
                      </a:r>
                      <a:r>
                        <a:rPr sz="700" b="1" spc="-50" dirty="0">
                          <a:solidFill>
                            <a:srgbClr val="6D6E71"/>
                          </a:solidFill>
                          <a:latin typeface="Arial"/>
                          <a:cs typeface="Arial"/>
                        </a:rPr>
                        <a:t> </a:t>
                      </a:r>
                      <a:r>
                        <a:rPr sz="700" b="1" spc="30" dirty="0">
                          <a:solidFill>
                            <a:srgbClr val="6D6E71"/>
                          </a:solidFill>
                          <a:latin typeface="Arial"/>
                          <a:cs typeface="Arial"/>
                        </a:rPr>
                        <a:t>NO</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55880">
                        <a:lnSpc>
                          <a:spcPts val="650"/>
                        </a:lnSpc>
                      </a:pPr>
                      <a:r>
                        <a:rPr sz="700" b="1" dirty="0">
                          <a:solidFill>
                            <a:srgbClr val="6D6E71"/>
                          </a:solidFill>
                          <a:latin typeface="Arial"/>
                          <a:cs typeface="Arial"/>
                        </a:rPr>
                        <a:t>%</a:t>
                      </a:r>
                      <a:endParaRPr sz="700">
                        <a:latin typeface="Arial"/>
                        <a:cs typeface="Arial"/>
                      </a:endParaRPr>
                    </a:p>
                  </a:txBody>
                  <a:tcPr marL="0" marR="0" marT="0" marB="0"/>
                </a:tc>
                <a:tc>
                  <a:txBody>
                    <a:bodyPr/>
                    <a:lstStyle/>
                    <a:p>
                      <a:pPr marL="94615">
                        <a:lnSpc>
                          <a:spcPts val="650"/>
                        </a:lnSpc>
                      </a:pPr>
                      <a:r>
                        <a:rPr sz="700" b="1" dirty="0">
                          <a:solidFill>
                            <a:srgbClr val="6D6E71"/>
                          </a:solidFill>
                          <a:latin typeface="Arial"/>
                          <a:cs typeface="Arial"/>
                        </a:rPr>
                        <a:t>%</a:t>
                      </a:r>
                      <a:endParaRPr sz="700">
                        <a:latin typeface="Arial"/>
                        <a:cs typeface="Arial"/>
                      </a:endParaRPr>
                    </a:p>
                  </a:txBody>
                  <a:tcPr marL="0" marR="0" marT="0" marB="0"/>
                </a:tc>
                <a:tc>
                  <a:txBody>
                    <a:bodyPr/>
                    <a:lstStyle/>
                    <a:p>
                      <a:pPr marL="109220">
                        <a:lnSpc>
                          <a:spcPts val="650"/>
                        </a:lnSpc>
                      </a:pPr>
                      <a:r>
                        <a:rPr sz="700" b="1" spc="50" dirty="0">
                          <a:solidFill>
                            <a:srgbClr val="6D6E71"/>
                          </a:solidFill>
                          <a:latin typeface="Arial"/>
                          <a:cs typeface="Arial"/>
                        </a:rPr>
                        <a:t>UNEMPLOYMENT</a:t>
                      </a:r>
                      <a:r>
                        <a:rPr sz="700" b="1" spc="-110" dirty="0">
                          <a:solidFill>
                            <a:srgbClr val="6D6E71"/>
                          </a:solidFill>
                          <a:latin typeface="Arial"/>
                          <a:cs typeface="Arial"/>
                        </a:rPr>
                        <a:t> </a:t>
                      </a:r>
                      <a:endParaRPr sz="700">
                        <a:latin typeface="Arial"/>
                        <a:cs typeface="Arial"/>
                      </a:endParaRPr>
                    </a:p>
                  </a:txBody>
                  <a:tcPr marL="0" marR="0" marT="0" marB="0"/>
                </a:tc>
              </a:tr>
              <a:tr h="101600">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marL="69215">
                        <a:lnSpc>
                          <a:spcPts val="700"/>
                        </a:lnSpc>
                      </a:pPr>
                      <a:r>
                        <a:rPr sz="700" b="1" spc="25" dirty="0">
                          <a:solidFill>
                            <a:srgbClr val="6D6E71"/>
                          </a:solidFill>
                          <a:latin typeface="Arial"/>
                          <a:cs typeface="Arial"/>
                        </a:rPr>
                        <a:t>BORN</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marL="76835">
                        <a:lnSpc>
                          <a:spcPts val="700"/>
                        </a:lnSpc>
                      </a:pPr>
                      <a:r>
                        <a:rPr sz="700" b="1" spc="50" dirty="0">
                          <a:solidFill>
                            <a:srgbClr val="6D6E71"/>
                          </a:solidFill>
                          <a:latin typeface="Arial"/>
                          <a:cs typeface="Arial"/>
                        </a:rPr>
                        <a:t>HOUSHOLD</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39065">
                        <a:lnSpc>
                          <a:spcPts val="700"/>
                        </a:lnSpc>
                      </a:pPr>
                      <a:r>
                        <a:rPr sz="700" b="1" spc="5" dirty="0">
                          <a:solidFill>
                            <a:srgbClr val="6D6E71"/>
                          </a:solidFill>
                          <a:latin typeface="Arial"/>
                          <a:cs typeface="Arial"/>
                        </a:rPr>
                        <a:t>BA+</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91770">
                        <a:lnSpc>
                          <a:spcPts val="700"/>
                        </a:lnSpc>
                      </a:pPr>
                      <a:r>
                        <a:rPr sz="700" b="1" spc="15" dirty="0">
                          <a:solidFill>
                            <a:srgbClr val="6D6E71"/>
                          </a:solidFill>
                          <a:latin typeface="Arial"/>
                          <a:cs typeface="Arial"/>
                        </a:rPr>
                        <a:t>COLLEGE</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13030">
                        <a:lnSpc>
                          <a:spcPts val="700"/>
                        </a:lnSpc>
                      </a:pPr>
                      <a:r>
                        <a:rPr sz="700" b="1" spc="10" dirty="0">
                          <a:solidFill>
                            <a:srgbClr val="6D6E71"/>
                          </a:solidFill>
                          <a:latin typeface="Arial"/>
                          <a:cs typeface="Arial"/>
                        </a:rPr>
                        <a:t>HS</a:t>
                      </a:r>
                      <a:r>
                        <a:rPr sz="700" b="1" spc="130" dirty="0">
                          <a:solidFill>
                            <a:srgbClr val="6D6E71"/>
                          </a:solidFill>
                          <a:latin typeface="Arial"/>
                          <a:cs typeface="Arial"/>
                        </a:rPr>
                        <a:t> </a:t>
                      </a:r>
                      <a:r>
                        <a:rPr sz="700" b="1" spc="15" dirty="0">
                          <a:solidFill>
                            <a:srgbClr val="6D6E71"/>
                          </a:solidFill>
                          <a:latin typeface="Arial"/>
                          <a:cs typeface="Arial"/>
                        </a:rPr>
                        <a:t>DEGREE</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55880">
                        <a:lnSpc>
                          <a:spcPts val="700"/>
                        </a:lnSpc>
                      </a:pPr>
                      <a:r>
                        <a:rPr sz="700" b="1" spc="35" dirty="0">
                          <a:solidFill>
                            <a:srgbClr val="6D6E71"/>
                          </a:solidFill>
                          <a:latin typeface="Arial"/>
                          <a:cs typeface="Arial"/>
                        </a:rPr>
                        <a:t>UNDER</a:t>
                      </a:r>
                      <a:r>
                        <a:rPr sz="700" b="1" spc="135" dirty="0">
                          <a:solidFill>
                            <a:srgbClr val="6D6E71"/>
                          </a:solidFill>
                          <a:latin typeface="Arial"/>
                          <a:cs typeface="Arial"/>
                        </a:rPr>
                        <a:t> </a:t>
                      </a:r>
                      <a:r>
                        <a:rPr sz="700" b="1" spc="0" dirty="0">
                          <a:solidFill>
                            <a:srgbClr val="6D6E71"/>
                          </a:solidFill>
                          <a:latin typeface="Arial"/>
                          <a:cs typeface="Arial"/>
                        </a:rPr>
                        <a:t>18</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94615">
                        <a:lnSpc>
                          <a:spcPts val="700"/>
                        </a:lnSpc>
                      </a:pPr>
                      <a:r>
                        <a:rPr sz="700" b="1" spc="25" dirty="0">
                          <a:solidFill>
                            <a:srgbClr val="6D6E71"/>
                          </a:solidFill>
                          <a:latin typeface="Arial"/>
                          <a:cs typeface="Arial"/>
                        </a:rPr>
                        <a:t>OVER</a:t>
                      </a:r>
                      <a:r>
                        <a:rPr sz="700" b="1" spc="135" dirty="0">
                          <a:solidFill>
                            <a:srgbClr val="6D6E71"/>
                          </a:solidFill>
                          <a:latin typeface="Arial"/>
                          <a:cs typeface="Arial"/>
                        </a:rPr>
                        <a:t> </a:t>
                      </a:r>
                      <a:r>
                        <a:rPr sz="700" b="1" spc="75" dirty="0">
                          <a:solidFill>
                            <a:srgbClr val="6D6E71"/>
                          </a:solidFill>
                          <a:latin typeface="Arial"/>
                          <a:cs typeface="Arial"/>
                        </a:rPr>
                        <a:t>65</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09220">
                        <a:lnSpc>
                          <a:spcPts val="700"/>
                        </a:lnSpc>
                      </a:pPr>
                      <a:r>
                        <a:rPr sz="700" b="1" spc="40" dirty="0">
                          <a:solidFill>
                            <a:srgbClr val="6D6E71"/>
                          </a:solidFill>
                          <a:latin typeface="Arial"/>
                          <a:cs typeface="Arial"/>
                        </a:rPr>
                        <a:t>(MARCH</a:t>
                      </a:r>
                      <a:r>
                        <a:rPr sz="700" b="1" spc="150" dirty="0">
                          <a:solidFill>
                            <a:srgbClr val="6D6E71"/>
                          </a:solidFill>
                          <a:latin typeface="Arial"/>
                          <a:cs typeface="Arial"/>
                        </a:rPr>
                        <a:t> </a:t>
                      </a:r>
                      <a:r>
                        <a:rPr sz="700" b="1" spc="55" dirty="0">
                          <a:solidFill>
                            <a:srgbClr val="6D6E71"/>
                          </a:solidFill>
                          <a:latin typeface="Arial"/>
                          <a:cs typeface="Arial"/>
                        </a:rPr>
                        <a:t>2018)</a:t>
                      </a:r>
                      <a:r>
                        <a:rPr sz="700" b="1" spc="-110" dirty="0">
                          <a:solidFill>
                            <a:srgbClr val="6D6E71"/>
                          </a:solidFill>
                          <a:latin typeface="Arial"/>
                          <a:cs typeface="Arial"/>
                        </a:rPr>
                        <a:t> </a:t>
                      </a:r>
                      <a:endParaRPr sz="700">
                        <a:latin typeface="Arial"/>
                        <a:cs typeface="Arial"/>
                      </a:endParaRPr>
                    </a:p>
                  </a:txBody>
                  <a:tcPr marL="0" marR="0" marT="0" marB="0"/>
                </a:tc>
              </a:tr>
              <a:tr h="95250">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marL="76835">
                        <a:lnSpc>
                          <a:spcPts val="650"/>
                        </a:lnSpc>
                      </a:pPr>
                      <a:r>
                        <a:rPr sz="700" b="1" spc="50" dirty="0">
                          <a:solidFill>
                            <a:srgbClr val="6D6E71"/>
                          </a:solidFill>
                          <a:latin typeface="Arial"/>
                          <a:cs typeface="Arial"/>
                        </a:rPr>
                        <a:t>INCOME</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r>
            </a:tbl>
          </a:graphicData>
        </a:graphic>
      </p:graphicFrame>
      <p:graphicFrame>
        <p:nvGraphicFramePr>
          <p:cNvPr id="23" name="object 6"/>
          <p:cNvGraphicFramePr>
            <a:graphicFrameLocks noGrp="1"/>
          </p:cNvGraphicFramePr>
          <p:nvPr/>
        </p:nvGraphicFramePr>
        <p:xfrm>
          <a:off x="682625" y="3086100"/>
          <a:ext cx="8691876" cy="2911474"/>
        </p:xfrm>
        <a:graphic>
          <a:graphicData uri="http://schemas.openxmlformats.org/drawingml/2006/table">
            <a:tbl>
              <a:tblPr firstRow="1" bandRow="1">
                <a:tableStyleId>{2D5ABB26-0587-4C30-8999-92F81FD0307C}</a:tableStyleId>
              </a:tblPr>
              <a:tblGrid>
                <a:gridCol w="971550"/>
                <a:gridCol w="664210"/>
                <a:gridCol w="628650"/>
                <a:gridCol w="593089"/>
                <a:gridCol w="607695"/>
                <a:gridCol w="878839"/>
                <a:gridCol w="607695"/>
                <a:gridCol w="657860"/>
                <a:gridCol w="733425"/>
                <a:gridCol w="640079"/>
                <a:gridCol w="701675"/>
                <a:gridCol w="1007109"/>
              </a:tblGrid>
              <a:tr h="497205">
                <a:tc>
                  <a:txBody>
                    <a:bodyPr/>
                    <a:lstStyle/>
                    <a:p>
                      <a:pPr marL="3175">
                        <a:lnSpc>
                          <a:spcPct val="100000"/>
                        </a:lnSpc>
                        <a:spcBef>
                          <a:spcPts val="515"/>
                        </a:spcBef>
                      </a:pPr>
                      <a:r>
                        <a:rPr lang="en-US" sz="1600" spc="-5" dirty="0" smtClean="0">
                          <a:solidFill>
                            <a:srgbClr val="231F20"/>
                          </a:solidFill>
                          <a:latin typeface="Cambria"/>
                          <a:cs typeface="Cambria"/>
                        </a:rPr>
                        <a:t>County</a:t>
                      </a:r>
                      <a:endParaRPr sz="1600" dirty="0">
                        <a:latin typeface="Cambria"/>
                        <a:cs typeface="Cambria"/>
                      </a:endParaRPr>
                    </a:p>
                  </a:txBody>
                  <a:tcPr marL="0" marR="0" marT="65405" marB="0">
                    <a:lnB w="6350">
                      <a:solidFill>
                        <a:srgbClr val="939598"/>
                      </a:solidFill>
                      <a:prstDash val="solid"/>
                    </a:lnB>
                  </a:tcPr>
                </a:tc>
                <a:tc>
                  <a:txBody>
                    <a:bodyPr/>
                    <a:lstStyle/>
                    <a:p>
                      <a:pPr marL="174625">
                        <a:lnSpc>
                          <a:spcPct val="100000"/>
                        </a:lnSpc>
                        <a:spcBef>
                          <a:spcPts val="515"/>
                        </a:spcBef>
                      </a:pPr>
                      <a:r>
                        <a:rPr sz="1600" spc="-130" dirty="0">
                          <a:solidFill>
                            <a:srgbClr val="231F20"/>
                          </a:solidFill>
                          <a:latin typeface="Cambria"/>
                          <a:cs typeface="Cambria"/>
                        </a:rPr>
                        <a:t>12%</a:t>
                      </a:r>
                      <a:endParaRPr sz="1600">
                        <a:latin typeface="Cambria"/>
                        <a:cs typeface="Cambria"/>
                      </a:endParaRPr>
                    </a:p>
                  </a:txBody>
                  <a:tcPr marL="0" marR="0" marT="65405" marB="0">
                    <a:lnB w="6350">
                      <a:solidFill>
                        <a:srgbClr val="939598"/>
                      </a:solidFill>
                      <a:prstDash val="solid"/>
                    </a:lnB>
                  </a:tcPr>
                </a:tc>
                <a:tc>
                  <a:txBody>
                    <a:bodyPr/>
                    <a:lstStyle/>
                    <a:p>
                      <a:pPr marL="139065">
                        <a:lnSpc>
                          <a:spcPct val="100000"/>
                        </a:lnSpc>
                        <a:spcBef>
                          <a:spcPts val="515"/>
                        </a:spcBef>
                      </a:pPr>
                      <a:r>
                        <a:rPr sz="1600" spc="-150" dirty="0">
                          <a:solidFill>
                            <a:srgbClr val="231F20"/>
                          </a:solidFill>
                          <a:latin typeface="Cambria"/>
                          <a:cs typeface="Cambria"/>
                        </a:rPr>
                        <a:t>7%</a:t>
                      </a:r>
                      <a:endParaRPr sz="1600">
                        <a:latin typeface="Cambria"/>
                        <a:cs typeface="Cambria"/>
                      </a:endParaRPr>
                    </a:p>
                  </a:txBody>
                  <a:tcPr marL="0" marR="0" marT="65405" marB="0">
                    <a:lnB w="6350">
                      <a:solidFill>
                        <a:srgbClr val="939598"/>
                      </a:solidFill>
                      <a:prstDash val="solid"/>
                    </a:lnB>
                  </a:tcPr>
                </a:tc>
                <a:tc>
                  <a:txBody>
                    <a:bodyPr/>
                    <a:lstStyle/>
                    <a:p>
                      <a:pPr marL="138430">
                        <a:lnSpc>
                          <a:spcPct val="100000"/>
                        </a:lnSpc>
                        <a:spcBef>
                          <a:spcPts val="515"/>
                        </a:spcBef>
                      </a:pPr>
                      <a:r>
                        <a:rPr sz="1600" spc="-150" dirty="0">
                          <a:solidFill>
                            <a:srgbClr val="231F20"/>
                          </a:solidFill>
                          <a:latin typeface="Cambria"/>
                          <a:cs typeface="Cambria"/>
                        </a:rPr>
                        <a:t>6%</a:t>
                      </a:r>
                      <a:endParaRPr sz="1600">
                        <a:latin typeface="Cambria"/>
                        <a:cs typeface="Cambria"/>
                      </a:endParaRPr>
                    </a:p>
                  </a:txBody>
                  <a:tcPr marL="0" marR="0" marT="65405" marB="0">
                    <a:lnR w="6350">
                      <a:solidFill>
                        <a:srgbClr val="939598"/>
                      </a:solidFill>
                      <a:prstDash val="solid"/>
                    </a:lnR>
                    <a:lnB w="6350">
                      <a:solidFill>
                        <a:srgbClr val="939598"/>
                      </a:solidFill>
                      <a:prstDash val="solid"/>
                    </a:lnB>
                  </a:tcPr>
                </a:tc>
                <a:tc>
                  <a:txBody>
                    <a:bodyPr/>
                    <a:lstStyle/>
                    <a:p>
                      <a:pPr marL="117475">
                        <a:lnSpc>
                          <a:spcPct val="100000"/>
                        </a:lnSpc>
                        <a:spcBef>
                          <a:spcPts val="515"/>
                        </a:spcBef>
                      </a:pPr>
                      <a:r>
                        <a:rPr sz="1600" spc="-130" dirty="0">
                          <a:solidFill>
                            <a:srgbClr val="231F20"/>
                          </a:solidFill>
                          <a:latin typeface="Cambria"/>
                          <a:cs typeface="Cambria"/>
                        </a:rPr>
                        <a:t>17%</a:t>
                      </a:r>
                      <a:endParaRPr sz="1600">
                        <a:latin typeface="Cambria"/>
                        <a:cs typeface="Cambria"/>
                      </a:endParaRPr>
                    </a:p>
                  </a:txBody>
                  <a:tcPr marL="0" marR="0" marT="65405" marB="0">
                    <a:lnL w="6350">
                      <a:solidFill>
                        <a:srgbClr val="939598"/>
                      </a:solidFill>
                      <a:prstDash val="solid"/>
                    </a:lnL>
                    <a:lnB w="6350">
                      <a:solidFill>
                        <a:srgbClr val="939598"/>
                      </a:solidFill>
                      <a:prstDash val="solid"/>
                    </a:lnB>
                  </a:tcPr>
                </a:tc>
                <a:tc>
                  <a:txBody>
                    <a:bodyPr/>
                    <a:lstStyle/>
                    <a:p>
                      <a:pPr marL="58419" algn="ctr">
                        <a:lnSpc>
                          <a:spcPct val="100000"/>
                        </a:lnSpc>
                        <a:spcBef>
                          <a:spcPts val="515"/>
                        </a:spcBef>
                      </a:pPr>
                      <a:r>
                        <a:rPr sz="1600" spc="-55" dirty="0">
                          <a:solidFill>
                            <a:srgbClr val="231F20"/>
                          </a:solidFill>
                          <a:latin typeface="Cambria"/>
                          <a:cs typeface="Cambria"/>
                        </a:rPr>
                        <a:t>$46,489</a:t>
                      </a:r>
                      <a:endParaRPr sz="1600">
                        <a:latin typeface="Cambria"/>
                        <a:cs typeface="Cambria"/>
                      </a:endParaRPr>
                    </a:p>
                  </a:txBody>
                  <a:tcPr marL="0" marR="0" marT="65404" marB="0">
                    <a:lnR w="6350">
                      <a:solidFill>
                        <a:srgbClr val="939598"/>
                      </a:solidFill>
                      <a:prstDash val="solid"/>
                    </a:lnR>
                    <a:lnB w="6350">
                      <a:solidFill>
                        <a:srgbClr val="939598"/>
                      </a:solidFill>
                      <a:prstDash val="solid"/>
                    </a:lnB>
                  </a:tcPr>
                </a:tc>
                <a:tc>
                  <a:txBody>
                    <a:bodyPr/>
                    <a:lstStyle/>
                    <a:p>
                      <a:pPr marL="116839">
                        <a:lnSpc>
                          <a:spcPct val="100000"/>
                        </a:lnSpc>
                        <a:spcBef>
                          <a:spcPts val="509"/>
                        </a:spcBef>
                      </a:pPr>
                      <a:r>
                        <a:rPr sz="1600" spc="-130" dirty="0">
                          <a:solidFill>
                            <a:srgbClr val="231F20"/>
                          </a:solidFill>
                          <a:latin typeface="Cambria"/>
                          <a:cs typeface="Cambria"/>
                        </a:rPr>
                        <a:t>26%</a:t>
                      </a:r>
                      <a:endParaRPr sz="1600">
                        <a:latin typeface="Cambria"/>
                        <a:cs typeface="Cambria"/>
                      </a:endParaRPr>
                    </a:p>
                  </a:txBody>
                  <a:tcPr marL="0" marR="0" marT="64769" marB="0">
                    <a:lnL w="6350">
                      <a:solidFill>
                        <a:srgbClr val="939598"/>
                      </a:solidFill>
                      <a:prstDash val="solid"/>
                    </a:lnL>
                    <a:lnB w="6350">
                      <a:solidFill>
                        <a:srgbClr val="939598"/>
                      </a:solidFill>
                      <a:prstDash val="solid"/>
                    </a:lnB>
                  </a:tcPr>
                </a:tc>
                <a:tc>
                  <a:txBody>
                    <a:bodyPr/>
                    <a:lstStyle/>
                    <a:p>
                      <a:pPr marR="16510" algn="ctr">
                        <a:lnSpc>
                          <a:spcPct val="100000"/>
                        </a:lnSpc>
                        <a:spcBef>
                          <a:spcPts val="509"/>
                        </a:spcBef>
                      </a:pPr>
                      <a:r>
                        <a:rPr sz="1600" spc="-130" dirty="0">
                          <a:solidFill>
                            <a:srgbClr val="231F20"/>
                          </a:solidFill>
                          <a:latin typeface="Cambria"/>
                          <a:cs typeface="Cambria"/>
                        </a:rPr>
                        <a:t>30%</a:t>
                      </a:r>
                      <a:endParaRPr sz="1600">
                        <a:latin typeface="Cambria"/>
                        <a:cs typeface="Cambria"/>
                      </a:endParaRPr>
                    </a:p>
                  </a:txBody>
                  <a:tcPr marL="0" marR="0" marT="64769" marB="0">
                    <a:lnB w="6350">
                      <a:solidFill>
                        <a:srgbClr val="939598"/>
                      </a:solidFill>
                      <a:prstDash val="solid"/>
                    </a:lnB>
                  </a:tcPr>
                </a:tc>
                <a:tc>
                  <a:txBody>
                    <a:bodyPr/>
                    <a:lstStyle/>
                    <a:p>
                      <a:pPr marL="165735">
                        <a:lnSpc>
                          <a:spcPct val="100000"/>
                        </a:lnSpc>
                        <a:spcBef>
                          <a:spcPts val="509"/>
                        </a:spcBef>
                      </a:pPr>
                      <a:r>
                        <a:rPr sz="1600" spc="-130" dirty="0">
                          <a:solidFill>
                            <a:srgbClr val="231F20"/>
                          </a:solidFill>
                          <a:latin typeface="Cambria"/>
                          <a:cs typeface="Cambria"/>
                        </a:rPr>
                        <a:t>12%</a:t>
                      </a:r>
                      <a:endParaRPr sz="1600">
                        <a:latin typeface="Cambria"/>
                        <a:cs typeface="Cambria"/>
                      </a:endParaRPr>
                    </a:p>
                  </a:txBody>
                  <a:tcPr marL="0" marR="0" marT="64769" marB="0">
                    <a:lnR w="6350">
                      <a:solidFill>
                        <a:srgbClr val="939598"/>
                      </a:solidFill>
                      <a:prstDash val="solid"/>
                    </a:lnR>
                    <a:lnB w="6350">
                      <a:solidFill>
                        <a:srgbClr val="939598"/>
                      </a:solidFill>
                      <a:prstDash val="solid"/>
                    </a:lnB>
                  </a:tcPr>
                </a:tc>
                <a:tc>
                  <a:txBody>
                    <a:bodyPr/>
                    <a:lstStyle/>
                    <a:p>
                      <a:pPr marR="38100" algn="ctr">
                        <a:lnSpc>
                          <a:spcPct val="100000"/>
                        </a:lnSpc>
                        <a:spcBef>
                          <a:spcPts val="505"/>
                        </a:spcBef>
                      </a:pPr>
                      <a:r>
                        <a:rPr sz="1600" spc="-130" dirty="0">
                          <a:solidFill>
                            <a:srgbClr val="231F20"/>
                          </a:solidFill>
                          <a:latin typeface="Cambria"/>
                          <a:cs typeface="Cambria"/>
                        </a:rPr>
                        <a:t>24%</a:t>
                      </a:r>
                      <a:endParaRPr sz="1600">
                        <a:latin typeface="Cambria"/>
                        <a:cs typeface="Cambria"/>
                      </a:endParaRPr>
                    </a:p>
                  </a:txBody>
                  <a:tcPr marL="0" marR="0" marT="64135" marB="0">
                    <a:lnL w="6350">
                      <a:solidFill>
                        <a:srgbClr val="939598"/>
                      </a:solidFill>
                      <a:prstDash val="solid"/>
                    </a:lnL>
                    <a:lnB w="6350">
                      <a:solidFill>
                        <a:srgbClr val="939598"/>
                      </a:solidFill>
                      <a:prstDash val="solid"/>
                    </a:lnB>
                  </a:tcPr>
                </a:tc>
                <a:tc>
                  <a:txBody>
                    <a:bodyPr/>
                    <a:lstStyle/>
                    <a:p>
                      <a:pPr marL="163830">
                        <a:lnSpc>
                          <a:spcPct val="100000"/>
                        </a:lnSpc>
                        <a:spcBef>
                          <a:spcPts val="505"/>
                        </a:spcBef>
                      </a:pPr>
                      <a:r>
                        <a:rPr sz="1600" spc="-130" dirty="0">
                          <a:solidFill>
                            <a:srgbClr val="231F20"/>
                          </a:solidFill>
                          <a:latin typeface="Cambria"/>
                          <a:cs typeface="Cambria"/>
                        </a:rPr>
                        <a:t>15%</a:t>
                      </a:r>
                      <a:endParaRPr sz="1600">
                        <a:latin typeface="Cambria"/>
                        <a:cs typeface="Cambria"/>
                      </a:endParaRPr>
                    </a:p>
                  </a:txBody>
                  <a:tcPr marL="0" marR="0" marT="64135" marB="0">
                    <a:lnR w="6350">
                      <a:solidFill>
                        <a:srgbClr val="939598"/>
                      </a:solidFill>
                      <a:prstDash val="solid"/>
                    </a:lnR>
                    <a:lnB w="6350">
                      <a:solidFill>
                        <a:srgbClr val="939598"/>
                      </a:solidFill>
                      <a:prstDash val="solid"/>
                    </a:lnB>
                  </a:tcPr>
                </a:tc>
                <a:tc>
                  <a:txBody>
                    <a:bodyPr/>
                    <a:lstStyle/>
                    <a:p>
                      <a:pPr marL="116205">
                        <a:lnSpc>
                          <a:spcPct val="100000"/>
                        </a:lnSpc>
                        <a:spcBef>
                          <a:spcPts val="505"/>
                        </a:spcBef>
                      </a:pPr>
                      <a:r>
                        <a:rPr sz="1600" spc="-80" dirty="0">
                          <a:solidFill>
                            <a:srgbClr val="231F20"/>
                          </a:solidFill>
                          <a:latin typeface="Cambria"/>
                          <a:cs typeface="Cambria"/>
                        </a:rPr>
                        <a:t>3.7%</a:t>
                      </a:r>
                      <a:endParaRPr sz="1600">
                        <a:latin typeface="Cambria"/>
                        <a:cs typeface="Cambria"/>
                      </a:endParaRPr>
                    </a:p>
                  </a:txBody>
                  <a:tcPr marL="0" marR="0" marT="64135" marB="0">
                    <a:lnL w="6350">
                      <a:solidFill>
                        <a:srgbClr val="939598"/>
                      </a:solidFill>
                      <a:prstDash val="solid"/>
                    </a:lnL>
                    <a:lnB w="6350">
                      <a:solidFill>
                        <a:srgbClr val="939598"/>
                      </a:solidFill>
                      <a:prstDash val="solid"/>
                    </a:lnB>
                  </a:tcPr>
                </a:tc>
              </a:tr>
              <a:tr h="601345">
                <a:tc>
                  <a:txBody>
                    <a:bodyPr/>
                    <a:lstStyle/>
                    <a:p>
                      <a:pPr marL="3175">
                        <a:lnSpc>
                          <a:spcPct val="100000"/>
                        </a:lnSpc>
                        <a:spcBef>
                          <a:spcPts val="1340"/>
                        </a:spcBef>
                      </a:pPr>
                      <a:r>
                        <a:rPr sz="1600" spc="5" dirty="0">
                          <a:solidFill>
                            <a:srgbClr val="231F20"/>
                          </a:solidFill>
                          <a:latin typeface="Cambria"/>
                          <a:cs typeface="Cambria"/>
                        </a:rPr>
                        <a:t>City</a:t>
                      </a:r>
                      <a:endParaRPr sz="1600">
                        <a:latin typeface="Cambria"/>
                        <a:cs typeface="Cambria"/>
                      </a:endParaRPr>
                    </a:p>
                  </a:txBody>
                  <a:tcPr marL="0" marR="0" marT="170180" marB="0">
                    <a:lnT w="6350">
                      <a:solidFill>
                        <a:srgbClr val="939598"/>
                      </a:solidFill>
                      <a:prstDash val="solid"/>
                    </a:lnT>
                    <a:lnB w="6350">
                      <a:solidFill>
                        <a:srgbClr val="939598"/>
                      </a:solidFill>
                      <a:prstDash val="solid"/>
                    </a:lnB>
                  </a:tcPr>
                </a:tc>
                <a:tc>
                  <a:txBody>
                    <a:bodyPr/>
                    <a:lstStyle/>
                    <a:p>
                      <a:pPr marL="174625">
                        <a:lnSpc>
                          <a:spcPct val="100000"/>
                        </a:lnSpc>
                        <a:spcBef>
                          <a:spcPts val="1340"/>
                        </a:spcBef>
                      </a:pPr>
                      <a:r>
                        <a:rPr sz="1600" spc="-130" dirty="0">
                          <a:solidFill>
                            <a:srgbClr val="231F20"/>
                          </a:solidFill>
                          <a:latin typeface="Cambria"/>
                          <a:cs typeface="Cambria"/>
                        </a:rPr>
                        <a:t>27%</a:t>
                      </a:r>
                      <a:endParaRPr sz="1600">
                        <a:latin typeface="Cambria"/>
                        <a:cs typeface="Cambria"/>
                      </a:endParaRPr>
                    </a:p>
                  </a:txBody>
                  <a:tcPr marL="0" marR="0" marT="170180" marB="0">
                    <a:lnT w="6350">
                      <a:solidFill>
                        <a:srgbClr val="939598"/>
                      </a:solidFill>
                      <a:prstDash val="solid"/>
                    </a:lnT>
                    <a:lnB w="6350">
                      <a:solidFill>
                        <a:srgbClr val="939598"/>
                      </a:solidFill>
                      <a:prstDash val="solid"/>
                    </a:lnB>
                  </a:tcPr>
                </a:tc>
                <a:tc>
                  <a:txBody>
                    <a:bodyPr/>
                    <a:lstStyle/>
                    <a:p>
                      <a:pPr marL="139065">
                        <a:lnSpc>
                          <a:spcPct val="100000"/>
                        </a:lnSpc>
                        <a:spcBef>
                          <a:spcPts val="1335"/>
                        </a:spcBef>
                      </a:pPr>
                      <a:r>
                        <a:rPr sz="1600" spc="-130" dirty="0">
                          <a:solidFill>
                            <a:srgbClr val="231F20"/>
                          </a:solidFill>
                          <a:latin typeface="Cambria"/>
                          <a:cs typeface="Cambria"/>
                        </a:rPr>
                        <a:t>15%</a:t>
                      </a:r>
                      <a:endParaRPr sz="1600">
                        <a:latin typeface="Cambria"/>
                        <a:cs typeface="Cambria"/>
                      </a:endParaRPr>
                    </a:p>
                  </a:txBody>
                  <a:tcPr marL="0" marR="0" marT="169545" marB="0">
                    <a:lnT w="6350">
                      <a:solidFill>
                        <a:srgbClr val="939598"/>
                      </a:solidFill>
                      <a:prstDash val="solid"/>
                    </a:lnT>
                    <a:lnB w="6350">
                      <a:solidFill>
                        <a:srgbClr val="939598"/>
                      </a:solidFill>
                      <a:prstDash val="solid"/>
                    </a:lnB>
                  </a:tcPr>
                </a:tc>
                <a:tc>
                  <a:txBody>
                    <a:bodyPr/>
                    <a:lstStyle/>
                    <a:p>
                      <a:pPr marL="138430">
                        <a:lnSpc>
                          <a:spcPct val="100000"/>
                        </a:lnSpc>
                        <a:spcBef>
                          <a:spcPts val="1340"/>
                        </a:spcBef>
                      </a:pPr>
                      <a:r>
                        <a:rPr sz="1600" spc="-150" dirty="0">
                          <a:solidFill>
                            <a:srgbClr val="231F20"/>
                          </a:solidFill>
                          <a:latin typeface="Cambria"/>
                          <a:cs typeface="Cambria"/>
                        </a:rPr>
                        <a:t>9%</a:t>
                      </a:r>
                      <a:endParaRPr sz="1600">
                        <a:latin typeface="Cambria"/>
                        <a:cs typeface="Cambria"/>
                      </a:endParaRPr>
                    </a:p>
                  </a:txBody>
                  <a:tcPr marL="0" marR="0" marT="17018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7475">
                        <a:lnSpc>
                          <a:spcPct val="100000"/>
                        </a:lnSpc>
                        <a:spcBef>
                          <a:spcPts val="1340"/>
                        </a:spcBef>
                      </a:pPr>
                      <a:r>
                        <a:rPr sz="1600" spc="-130" dirty="0">
                          <a:solidFill>
                            <a:srgbClr val="231F20"/>
                          </a:solidFill>
                          <a:latin typeface="Cambria"/>
                          <a:cs typeface="Cambria"/>
                        </a:rPr>
                        <a:t>27%</a:t>
                      </a:r>
                      <a:endParaRPr sz="1600">
                        <a:latin typeface="Cambria"/>
                        <a:cs typeface="Cambria"/>
                      </a:endParaRPr>
                    </a:p>
                  </a:txBody>
                  <a:tcPr marL="0" marR="0" marT="17018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58419" algn="ctr">
                        <a:lnSpc>
                          <a:spcPct val="100000"/>
                        </a:lnSpc>
                        <a:spcBef>
                          <a:spcPts val="1335"/>
                        </a:spcBef>
                      </a:pPr>
                      <a:r>
                        <a:rPr sz="1600" spc="-55" dirty="0">
                          <a:solidFill>
                            <a:srgbClr val="231F20"/>
                          </a:solidFill>
                          <a:latin typeface="Cambria"/>
                          <a:cs typeface="Cambria"/>
                        </a:rPr>
                        <a:t>$35,758</a:t>
                      </a:r>
                      <a:endParaRPr sz="1600">
                        <a:latin typeface="Cambria"/>
                        <a:cs typeface="Cambria"/>
                      </a:endParaRPr>
                    </a:p>
                  </a:txBody>
                  <a:tcPr marL="0" marR="0" marT="169545"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839">
                        <a:lnSpc>
                          <a:spcPct val="100000"/>
                        </a:lnSpc>
                        <a:spcBef>
                          <a:spcPts val="1335"/>
                        </a:spcBef>
                      </a:pPr>
                      <a:r>
                        <a:rPr sz="1600" spc="-130" dirty="0">
                          <a:solidFill>
                            <a:srgbClr val="231F20"/>
                          </a:solidFill>
                          <a:latin typeface="Cambria"/>
                          <a:cs typeface="Cambria"/>
                        </a:rPr>
                        <a:t>24%</a:t>
                      </a:r>
                      <a:endParaRPr sz="1600">
                        <a:latin typeface="Cambria"/>
                        <a:cs typeface="Cambria"/>
                      </a:endParaRPr>
                    </a:p>
                  </a:txBody>
                  <a:tcPr marL="0" marR="0" marT="169545"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R="16510" algn="ctr">
                        <a:lnSpc>
                          <a:spcPct val="100000"/>
                        </a:lnSpc>
                        <a:spcBef>
                          <a:spcPts val="1330"/>
                        </a:spcBef>
                      </a:pPr>
                      <a:r>
                        <a:rPr sz="1600" spc="-130" dirty="0">
                          <a:solidFill>
                            <a:srgbClr val="231F20"/>
                          </a:solidFill>
                          <a:latin typeface="Cambria"/>
                          <a:cs typeface="Cambria"/>
                        </a:rPr>
                        <a:t>28%</a:t>
                      </a:r>
                      <a:endParaRPr sz="1600">
                        <a:latin typeface="Cambria"/>
                        <a:cs typeface="Cambria"/>
                      </a:endParaRPr>
                    </a:p>
                  </a:txBody>
                  <a:tcPr marL="0" marR="0" marT="168910" marB="0">
                    <a:lnT w="6350">
                      <a:solidFill>
                        <a:srgbClr val="939598"/>
                      </a:solidFill>
                      <a:prstDash val="solid"/>
                    </a:lnT>
                    <a:lnB w="6350">
                      <a:solidFill>
                        <a:srgbClr val="939598"/>
                      </a:solidFill>
                      <a:prstDash val="solid"/>
                    </a:lnB>
                  </a:tcPr>
                </a:tc>
                <a:tc>
                  <a:txBody>
                    <a:bodyPr/>
                    <a:lstStyle/>
                    <a:p>
                      <a:pPr marL="165735">
                        <a:lnSpc>
                          <a:spcPct val="100000"/>
                        </a:lnSpc>
                        <a:spcBef>
                          <a:spcPts val="1330"/>
                        </a:spcBef>
                      </a:pPr>
                      <a:r>
                        <a:rPr sz="1600" spc="-130" dirty="0">
                          <a:solidFill>
                            <a:srgbClr val="231F20"/>
                          </a:solidFill>
                          <a:latin typeface="Cambria"/>
                          <a:cs typeface="Cambria"/>
                        </a:rPr>
                        <a:t>17%</a:t>
                      </a:r>
                      <a:endParaRPr sz="1600">
                        <a:latin typeface="Cambria"/>
                        <a:cs typeface="Cambria"/>
                      </a:endParaRPr>
                    </a:p>
                  </a:txBody>
                  <a:tcPr marL="0" marR="0" marT="16891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38100" algn="ctr">
                        <a:lnSpc>
                          <a:spcPct val="100000"/>
                        </a:lnSpc>
                        <a:spcBef>
                          <a:spcPts val="1330"/>
                        </a:spcBef>
                      </a:pPr>
                      <a:r>
                        <a:rPr sz="1600" spc="-130" dirty="0">
                          <a:solidFill>
                            <a:srgbClr val="231F20"/>
                          </a:solidFill>
                          <a:latin typeface="Cambria"/>
                          <a:cs typeface="Cambria"/>
                        </a:rPr>
                        <a:t>28%</a:t>
                      </a:r>
                      <a:endParaRPr sz="1600">
                        <a:latin typeface="Cambria"/>
                        <a:cs typeface="Cambria"/>
                      </a:endParaRPr>
                    </a:p>
                  </a:txBody>
                  <a:tcPr marL="0" marR="0" marT="16891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163830">
                        <a:lnSpc>
                          <a:spcPct val="100000"/>
                        </a:lnSpc>
                        <a:spcBef>
                          <a:spcPts val="1330"/>
                        </a:spcBef>
                      </a:pPr>
                      <a:r>
                        <a:rPr sz="1600" spc="-130" dirty="0">
                          <a:solidFill>
                            <a:srgbClr val="231F20"/>
                          </a:solidFill>
                          <a:latin typeface="Cambria"/>
                          <a:cs typeface="Cambria"/>
                        </a:rPr>
                        <a:t>12%</a:t>
                      </a:r>
                      <a:endParaRPr sz="1600">
                        <a:latin typeface="Cambria"/>
                        <a:cs typeface="Cambria"/>
                      </a:endParaRPr>
                    </a:p>
                  </a:txBody>
                  <a:tcPr marL="0" marR="0" marT="16891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205">
                        <a:lnSpc>
                          <a:spcPct val="100000"/>
                        </a:lnSpc>
                        <a:spcBef>
                          <a:spcPts val="1325"/>
                        </a:spcBef>
                      </a:pPr>
                      <a:r>
                        <a:rPr sz="1600" spc="-80" dirty="0">
                          <a:solidFill>
                            <a:srgbClr val="231F20"/>
                          </a:solidFill>
                          <a:latin typeface="Cambria"/>
                          <a:cs typeface="Cambria"/>
                        </a:rPr>
                        <a:t>3.9%</a:t>
                      </a:r>
                      <a:endParaRPr sz="1600">
                        <a:latin typeface="Cambria"/>
                        <a:cs typeface="Cambria"/>
                      </a:endParaRPr>
                    </a:p>
                  </a:txBody>
                  <a:tcPr marL="0" marR="0" marT="168275" marB="0">
                    <a:lnL w="6350">
                      <a:solidFill>
                        <a:srgbClr val="939598"/>
                      </a:solidFill>
                      <a:prstDash val="solid"/>
                    </a:lnL>
                    <a:lnT w="6350">
                      <a:solidFill>
                        <a:srgbClr val="939598"/>
                      </a:solidFill>
                      <a:prstDash val="solid"/>
                    </a:lnT>
                    <a:lnB w="6350">
                      <a:solidFill>
                        <a:srgbClr val="939598"/>
                      </a:solidFill>
                      <a:prstDash val="solid"/>
                    </a:lnB>
                  </a:tcPr>
                </a:tc>
              </a:tr>
              <a:tr h="116839">
                <a:tc gridSpan="4">
                  <a:txBody>
                    <a:bodyPr/>
                    <a:lstStyle/>
                    <a:p>
                      <a:pPr>
                        <a:lnSpc>
                          <a:spcPct val="100000"/>
                        </a:lnSpc>
                      </a:pPr>
                      <a:endParaRPr sz="600">
                        <a:latin typeface="Times New Roman"/>
                        <a:cs typeface="Times New Roman"/>
                      </a:endParaRPr>
                    </a:p>
                  </a:txBody>
                  <a:tcPr marL="0" marR="0" marT="0" marB="0">
                    <a:lnR w="6350">
                      <a:solidFill>
                        <a:srgbClr val="939598"/>
                      </a:solidFill>
                      <a:prstDash val="solid"/>
                    </a:lnR>
                    <a:lnT w="6350">
                      <a:solidFill>
                        <a:srgbClr val="939598"/>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tcPr>
                </a:tc>
                <a:tc hMerge="1">
                  <a:txBody>
                    <a:bodyPr/>
                    <a:lstStyle/>
                    <a:p>
                      <a:endParaRPr/>
                    </a:p>
                  </a:txBody>
                  <a:tcPr marL="0" marR="0" marT="0" marB="0"/>
                </a:tc>
                <a:tc gridSpan="3">
                  <a:txBody>
                    <a:bodyPr/>
                    <a:lstStyle/>
                    <a:p>
                      <a:pPr>
                        <a:lnSpc>
                          <a:spcPct val="100000"/>
                        </a:lnSpc>
                      </a:pPr>
                      <a:endParaRPr sz="6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939598"/>
                      </a:solidFill>
                      <a:prstDash val="solid"/>
                    </a:lnL>
                    <a:lnT w="6350">
                      <a:solidFill>
                        <a:srgbClr val="939598"/>
                      </a:solidFill>
                      <a:prstDash val="solid"/>
                    </a:lnT>
                  </a:tcPr>
                </a:tc>
              </a:tr>
              <a:tr h="372745">
                <a:tc>
                  <a:txBody>
                    <a:bodyPr/>
                    <a:lstStyle/>
                    <a:p>
                      <a:pPr marL="3175">
                        <a:lnSpc>
                          <a:spcPct val="100000"/>
                        </a:lnSpc>
                        <a:spcBef>
                          <a:spcPts val="515"/>
                        </a:spcBef>
                      </a:pPr>
                      <a:r>
                        <a:rPr sz="1600" spc="25" dirty="0">
                          <a:solidFill>
                            <a:srgbClr val="231F20"/>
                          </a:solidFill>
                          <a:latin typeface="Cambria"/>
                          <a:cs typeface="Cambria"/>
                        </a:rPr>
                        <a:t>O-Zones</a:t>
                      </a:r>
                      <a:endParaRPr sz="1600">
                        <a:latin typeface="Cambria"/>
                        <a:cs typeface="Cambria"/>
                      </a:endParaRPr>
                    </a:p>
                  </a:txBody>
                  <a:tcPr marL="0" marR="0" marT="65404" marB="0"/>
                </a:tc>
                <a:tc>
                  <a:txBody>
                    <a:bodyPr/>
                    <a:lstStyle/>
                    <a:p>
                      <a:pPr marL="174625">
                        <a:lnSpc>
                          <a:spcPct val="100000"/>
                        </a:lnSpc>
                        <a:spcBef>
                          <a:spcPts val="409"/>
                        </a:spcBef>
                      </a:pPr>
                      <a:r>
                        <a:rPr sz="1600" spc="-130" dirty="0">
                          <a:solidFill>
                            <a:srgbClr val="231F20"/>
                          </a:solidFill>
                          <a:latin typeface="Cambria"/>
                          <a:cs typeface="Cambria"/>
                        </a:rPr>
                        <a:t>34%</a:t>
                      </a:r>
                      <a:endParaRPr sz="1600">
                        <a:latin typeface="Cambria"/>
                        <a:cs typeface="Cambria"/>
                      </a:endParaRPr>
                    </a:p>
                  </a:txBody>
                  <a:tcPr marL="0" marR="0" marT="52069" marB="0">
                    <a:solidFill>
                      <a:srgbClr val="FFEB95"/>
                    </a:solidFill>
                  </a:tcPr>
                </a:tc>
                <a:tc>
                  <a:txBody>
                    <a:bodyPr/>
                    <a:lstStyle/>
                    <a:p>
                      <a:pPr marL="139065">
                        <a:lnSpc>
                          <a:spcPct val="100000"/>
                        </a:lnSpc>
                        <a:spcBef>
                          <a:spcPts val="409"/>
                        </a:spcBef>
                      </a:pPr>
                      <a:r>
                        <a:rPr sz="1600" spc="-130" dirty="0">
                          <a:solidFill>
                            <a:srgbClr val="231F20"/>
                          </a:solidFill>
                          <a:latin typeface="Cambria"/>
                          <a:cs typeface="Cambria"/>
                        </a:rPr>
                        <a:t>18%</a:t>
                      </a:r>
                      <a:endParaRPr sz="1600">
                        <a:latin typeface="Cambria"/>
                        <a:cs typeface="Cambria"/>
                      </a:endParaRPr>
                    </a:p>
                  </a:txBody>
                  <a:tcPr marL="0" marR="0" marT="52069" marB="0">
                    <a:solidFill>
                      <a:srgbClr val="FFEB95"/>
                    </a:solidFill>
                  </a:tcPr>
                </a:tc>
                <a:tc>
                  <a:txBody>
                    <a:bodyPr/>
                    <a:lstStyle/>
                    <a:p>
                      <a:pPr marL="138430">
                        <a:lnSpc>
                          <a:spcPct val="100000"/>
                        </a:lnSpc>
                        <a:spcBef>
                          <a:spcPts val="414"/>
                        </a:spcBef>
                      </a:pPr>
                      <a:r>
                        <a:rPr sz="1600" spc="-150" dirty="0">
                          <a:solidFill>
                            <a:srgbClr val="231F20"/>
                          </a:solidFill>
                          <a:latin typeface="Cambria"/>
                          <a:cs typeface="Cambria"/>
                        </a:rPr>
                        <a:t>7%</a:t>
                      </a:r>
                      <a:endParaRPr sz="1600">
                        <a:latin typeface="Cambria"/>
                        <a:cs typeface="Cambria"/>
                      </a:endParaRPr>
                    </a:p>
                  </a:txBody>
                  <a:tcPr marL="0" marR="0" marT="52704" marB="0">
                    <a:lnR w="6350">
                      <a:solidFill>
                        <a:srgbClr val="939598"/>
                      </a:solidFill>
                      <a:prstDash val="solid"/>
                    </a:lnR>
                    <a:solidFill>
                      <a:srgbClr val="FFEB95"/>
                    </a:solidFill>
                  </a:tcPr>
                </a:tc>
                <a:tc>
                  <a:txBody>
                    <a:bodyPr/>
                    <a:lstStyle/>
                    <a:p>
                      <a:pPr marL="117475">
                        <a:lnSpc>
                          <a:spcPct val="100000"/>
                        </a:lnSpc>
                        <a:spcBef>
                          <a:spcPts val="409"/>
                        </a:spcBef>
                      </a:pPr>
                      <a:r>
                        <a:rPr sz="1600" spc="-130" dirty="0">
                          <a:solidFill>
                            <a:srgbClr val="231F20"/>
                          </a:solidFill>
                          <a:latin typeface="Cambria"/>
                          <a:cs typeface="Cambria"/>
                        </a:rPr>
                        <a:t>27%</a:t>
                      </a:r>
                      <a:endParaRPr sz="1600">
                        <a:latin typeface="Cambria"/>
                        <a:cs typeface="Cambria"/>
                      </a:endParaRPr>
                    </a:p>
                  </a:txBody>
                  <a:tcPr marL="0" marR="0" marT="52069" marB="0">
                    <a:lnL w="6350">
                      <a:solidFill>
                        <a:srgbClr val="939598"/>
                      </a:solidFill>
                      <a:prstDash val="solid"/>
                    </a:lnL>
                    <a:solidFill>
                      <a:srgbClr val="FFEB95"/>
                    </a:solidFill>
                  </a:tcPr>
                </a:tc>
                <a:tc>
                  <a:txBody>
                    <a:bodyPr/>
                    <a:lstStyle/>
                    <a:p>
                      <a:pPr marL="58419" algn="ctr">
                        <a:lnSpc>
                          <a:spcPct val="100000"/>
                        </a:lnSpc>
                        <a:spcBef>
                          <a:spcPts val="409"/>
                        </a:spcBef>
                      </a:pPr>
                      <a:r>
                        <a:rPr sz="1600" spc="-55" dirty="0">
                          <a:solidFill>
                            <a:srgbClr val="231F20"/>
                          </a:solidFill>
                          <a:latin typeface="Cambria"/>
                          <a:cs typeface="Cambria"/>
                        </a:rPr>
                        <a:t>$32,147</a:t>
                      </a:r>
                      <a:endParaRPr sz="1600">
                        <a:latin typeface="Cambria"/>
                        <a:cs typeface="Cambria"/>
                      </a:endParaRPr>
                    </a:p>
                  </a:txBody>
                  <a:tcPr marL="0" marR="0" marT="52069" marB="0">
                    <a:lnR w="6350">
                      <a:solidFill>
                        <a:srgbClr val="939598"/>
                      </a:solidFill>
                      <a:prstDash val="solid"/>
                    </a:lnR>
                    <a:solidFill>
                      <a:srgbClr val="FFEB95"/>
                    </a:solidFill>
                  </a:tcPr>
                </a:tc>
                <a:tc>
                  <a:txBody>
                    <a:bodyPr/>
                    <a:lstStyle/>
                    <a:p>
                      <a:pPr marL="116839">
                        <a:lnSpc>
                          <a:spcPct val="100000"/>
                        </a:lnSpc>
                        <a:spcBef>
                          <a:spcPts val="405"/>
                        </a:spcBef>
                      </a:pPr>
                      <a:r>
                        <a:rPr sz="1600" spc="-130" dirty="0">
                          <a:solidFill>
                            <a:srgbClr val="231F20"/>
                          </a:solidFill>
                          <a:latin typeface="Cambria"/>
                          <a:cs typeface="Cambria"/>
                        </a:rPr>
                        <a:t>25%</a:t>
                      </a:r>
                      <a:endParaRPr sz="1600">
                        <a:latin typeface="Cambria"/>
                        <a:cs typeface="Cambria"/>
                      </a:endParaRPr>
                    </a:p>
                  </a:txBody>
                  <a:tcPr marL="0" marR="0" marT="51435" marB="0">
                    <a:lnL w="6350">
                      <a:solidFill>
                        <a:srgbClr val="939598"/>
                      </a:solidFill>
                      <a:prstDash val="solid"/>
                    </a:lnL>
                    <a:solidFill>
                      <a:srgbClr val="FFEB95"/>
                    </a:solidFill>
                  </a:tcPr>
                </a:tc>
                <a:tc>
                  <a:txBody>
                    <a:bodyPr/>
                    <a:lstStyle/>
                    <a:p>
                      <a:pPr marR="16510" algn="ctr">
                        <a:lnSpc>
                          <a:spcPct val="100000"/>
                        </a:lnSpc>
                        <a:spcBef>
                          <a:spcPts val="405"/>
                        </a:spcBef>
                      </a:pPr>
                      <a:r>
                        <a:rPr sz="1600" spc="-130" dirty="0">
                          <a:solidFill>
                            <a:srgbClr val="231F20"/>
                          </a:solidFill>
                          <a:latin typeface="Cambria"/>
                          <a:cs typeface="Cambria"/>
                        </a:rPr>
                        <a:t>25%</a:t>
                      </a:r>
                      <a:endParaRPr sz="1600">
                        <a:latin typeface="Cambria"/>
                        <a:cs typeface="Cambria"/>
                      </a:endParaRPr>
                    </a:p>
                  </a:txBody>
                  <a:tcPr marL="0" marR="0" marT="51435" marB="0">
                    <a:solidFill>
                      <a:srgbClr val="FFEB95"/>
                    </a:solidFill>
                  </a:tcPr>
                </a:tc>
                <a:tc>
                  <a:txBody>
                    <a:bodyPr/>
                    <a:lstStyle/>
                    <a:p>
                      <a:pPr marL="165735">
                        <a:lnSpc>
                          <a:spcPct val="100000"/>
                        </a:lnSpc>
                        <a:spcBef>
                          <a:spcPts val="405"/>
                        </a:spcBef>
                      </a:pPr>
                      <a:r>
                        <a:rPr sz="1600" spc="-130" dirty="0">
                          <a:solidFill>
                            <a:srgbClr val="231F20"/>
                          </a:solidFill>
                          <a:latin typeface="Cambria"/>
                          <a:cs typeface="Cambria"/>
                        </a:rPr>
                        <a:t>21%</a:t>
                      </a:r>
                      <a:endParaRPr sz="1600">
                        <a:latin typeface="Cambria"/>
                        <a:cs typeface="Cambria"/>
                      </a:endParaRPr>
                    </a:p>
                  </a:txBody>
                  <a:tcPr marL="0" marR="0" marT="51435" marB="0">
                    <a:lnR w="6350">
                      <a:solidFill>
                        <a:srgbClr val="939598"/>
                      </a:solidFill>
                      <a:prstDash val="solid"/>
                    </a:lnR>
                    <a:solidFill>
                      <a:srgbClr val="FFEB95"/>
                    </a:solidFill>
                  </a:tcPr>
                </a:tc>
                <a:tc>
                  <a:txBody>
                    <a:bodyPr/>
                    <a:lstStyle/>
                    <a:p>
                      <a:pPr marR="38100" algn="ctr">
                        <a:lnSpc>
                          <a:spcPct val="100000"/>
                        </a:lnSpc>
                        <a:spcBef>
                          <a:spcPts val="405"/>
                        </a:spcBef>
                      </a:pPr>
                      <a:r>
                        <a:rPr sz="1600" spc="-130" dirty="0">
                          <a:solidFill>
                            <a:srgbClr val="231F20"/>
                          </a:solidFill>
                          <a:latin typeface="Cambria"/>
                          <a:cs typeface="Cambria"/>
                        </a:rPr>
                        <a:t>21%</a:t>
                      </a:r>
                      <a:endParaRPr sz="1600">
                        <a:latin typeface="Cambria"/>
                        <a:cs typeface="Cambria"/>
                      </a:endParaRPr>
                    </a:p>
                  </a:txBody>
                  <a:tcPr marL="0" marR="0" marT="51435" marB="0">
                    <a:lnL w="6350">
                      <a:solidFill>
                        <a:srgbClr val="939598"/>
                      </a:solidFill>
                      <a:prstDash val="solid"/>
                    </a:lnL>
                    <a:solidFill>
                      <a:srgbClr val="FFEB95"/>
                    </a:solidFill>
                  </a:tcPr>
                </a:tc>
                <a:tc>
                  <a:txBody>
                    <a:bodyPr/>
                    <a:lstStyle/>
                    <a:p>
                      <a:pPr marL="163830">
                        <a:lnSpc>
                          <a:spcPct val="100000"/>
                        </a:lnSpc>
                        <a:spcBef>
                          <a:spcPts val="405"/>
                        </a:spcBef>
                      </a:pPr>
                      <a:r>
                        <a:rPr sz="1600" spc="-130" dirty="0">
                          <a:solidFill>
                            <a:srgbClr val="231F20"/>
                          </a:solidFill>
                          <a:latin typeface="Cambria"/>
                          <a:cs typeface="Cambria"/>
                        </a:rPr>
                        <a:t>11%</a:t>
                      </a:r>
                      <a:endParaRPr sz="1600">
                        <a:latin typeface="Cambria"/>
                        <a:cs typeface="Cambria"/>
                      </a:endParaRPr>
                    </a:p>
                  </a:txBody>
                  <a:tcPr marL="0" marR="0" marT="51435" marB="0">
                    <a:lnR w="6350">
                      <a:solidFill>
                        <a:srgbClr val="939598"/>
                      </a:solidFill>
                      <a:prstDash val="solid"/>
                    </a:lnR>
                    <a:solidFill>
                      <a:srgbClr val="FFEB95"/>
                    </a:solidFill>
                  </a:tcPr>
                </a:tc>
                <a:tc>
                  <a:txBody>
                    <a:bodyPr/>
                    <a:lstStyle/>
                    <a:p>
                      <a:pPr marL="116205">
                        <a:lnSpc>
                          <a:spcPct val="100000"/>
                        </a:lnSpc>
                        <a:spcBef>
                          <a:spcPts val="400"/>
                        </a:spcBef>
                      </a:pPr>
                      <a:r>
                        <a:rPr sz="1600" spc="-5" dirty="0">
                          <a:solidFill>
                            <a:srgbClr val="231F20"/>
                          </a:solidFill>
                          <a:latin typeface="Cambria"/>
                          <a:cs typeface="Cambria"/>
                        </a:rPr>
                        <a:t>N/A</a:t>
                      </a:r>
                      <a:endParaRPr sz="1600">
                        <a:latin typeface="Cambria"/>
                        <a:cs typeface="Cambria"/>
                      </a:endParaRPr>
                    </a:p>
                  </a:txBody>
                  <a:tcPr marL="0" marR="0" marT="50800" marB="0">
                    <a:lnL w="6350">
                      <a:solidFill>
                        <a:srgbClr val="939598"/>
                      </a:solidFill>
                      <a:prstDash val="solid"/>
                    </a:lnL>
                    <a:solidFill>
                      <a:srgbClr val="FFEB95"/>
                    </a:solidFill>
                  </a:tcPr>
                </a:tc>
              </a:tr>
              <a:tr h="111125">
                <a:tc gridSpan="4">
                  <a:txBody>
                    <a:bodyPr/>
                    <a:lstStyle/>
                    <a:p>
                      <a:pPr>
                        <a:lnSpc>
                          <a:spcPct val="100000"/>
                        </a:lnSpc>
                      </a:pPr>
                      <a:endParaRPr sz="500">
                        <a:latin typeface="Times New Roman"/>
                        <a:cs typeface="Times New Roman"/>
                      </a:endParaRPr>
                    </a:p>
                  </a:txBody>
                  <a:tcPr marL="0" marR="0" marT="0" marB="0">
                    <a:lnR w="6350">
                      <a:solidFill>
                        <a:srgbClr val="939598"/>
                      </a:solidFill>
                      <a:prstDash val="solid"/>
                    </a:lnR>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6350">
                      <a:solidFill>
                        <a:srgbClr val="939598"/>
                      </a:solidFill>
                      <a:prstDash val="solid"/>
                    </a:lnL>
                    <a:lnR w="6350">
                      <a:solidFill>
                        <a:srgbClr val="939598"/>
                      </a:solidFill>
                      <a:prstDash val="solid"/>
                    </a:lnR>
                    <a:lnB w="6350">
                      <a:solidFill>
                        <a:srgbClr val="939598"/>
                      </a:solidFill>
                      <a:prstDash val="solid"/>
                    </a:lnB>
                  </a:tcPr>
                </a:tc>
                <a:tc hMerge="1">
                  <a:txBody>
                    <a:bodyPr/>
                    <a:lstStyle/>
                    <a:p>
                      <a:endParaRPr/>
                    </a:p>
                  </a:txBody>
                  <a:tcPr marL="0" marR="0" marT="0" marB="0"/>
                </a:tc>
                <a:tc gridSpan="3">
                  <a:txBody>
                    <a:bodyPr/>
                    <a:lstStyle/>
                    <a:p>
                      <a:pPr>
                        <a:lnSpc>
                          <a:spcPct val="100000"/>
                        </a:lnSpc>
                      </a:pPr>
                      <a:endParaRPr sz="500">
                        <a:latin typeface="Times New Roman"/>
                        <a:cs typeface="Times New Roman"/>
                      </a:endParaRPr>
                    </a:p>
                  </a:txBody>
                  <a:tcPr marL="0" marR="0" marT="0" marB="0">
                    <a:lnL w="6350">
                      <a:solidFill>
                        <a:srgbClr val="939598"/>
                      </a:solidFill>
                      <a:prstDash val="solid"/>
                    </a:lnL>
                    <a:lnR w="6350">
                      <a:solidFill>
                        <a:srgbClr val="939598"/>
                      </a:solidFill>
                      <a:prstDash val="solid"/>
                    </a:lnR>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6350">
                      <a:solidFill>
                        <a:srgbClr val="939598"/>
                      </a:solidFill>
                      <a:prstDash val="solid"/>
                    </a:lnL>
                    <a:lnR w="6350">
                      <a:solidFill>
                        <a:srgbClr val="939598"/>
                      </a:solidFill>
                      <a:prstDash val="solid"/>
                    </a:lnR>
                    <a:lnB w="6350">
                      <a:solidFill>
                        <a:srgbClr val="939598"/>
                      </a:solidFill>
                      <a:prstDash val="solid"/>
                    </a:lnB>
                  </a:tcPr>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39598"/>
                      </a:solidFill>
                      <a:prstDash val="solid"/>
                    </a:lnL>
                    <a:lnB w="6350">
                      <a:solidFill>
                        <a:srgbClr val="939598"/>
                      </a:solidFill>
                      <a:prstDash val="solid"/>
                    </a:lnB>
                  </a:tcPr>
                </a:tc>
              </a:tr>
              <a:tr h="607695">
                <a:tc>
                  <a:txBody>
                    <a:bodyPr/>
                    <a:lstStyle/>
                    <a:p>
                      <a:pPr marL="3175">
                        <a:lnSpc>
                          <a:spcPct val="100000"/>
                        </a:lnSpc>
                        <a:spcBef>
                          <a:spcPts val="1390"/>
                        </a:spcBef>
                      </a:pPr>
                      <a:r>
                        <a:rPr sz="1600" spc="-20" dirty="0" smtClean="0">
                          <a:solidFill>
                            <a:srgbClr val="939598"/>
                          </a:solidFill>
                          <a:latin typeface="Cambria"/>
                          <a:cs typeface="Cambria"/>
                        </a:rPr>
                        <a:t>State</a:t>
                      </a:r>
                      <a:endParaRPr sz="1600" dirty="0">
                        <a:latin typeface="Cambria"/>
                        <a:cs typeface="Cambria"/>
                      </a:endParaRPr>
                    </a:p>
                  </a:txBody>
                  <a:tcPr marL="0" marR="0" marT="176530" marB="0">
                    <a:lnT w="6350">
                      <a:solidFill>
                        <a:srgbClr val="939598"/>
                      </a:solidFill>
                      <a:prstDash val="solid"/>
                    </a:lnT>
                    <a:lnB w="6350">
                      <a:solidFill>
                        <a:srgbClr val="939598"/>
                      </a:solidFill>
                      <a:prstDash val="solid"/>
                    </a:lnB>
                  </a:tcPr>
                </a:tc>
                <a:tc>
                  <a:txBody>
                    <a:bodyPr/>
                    <a:lstStyle/>
                    <a:p>
                      <a:pPr marL="174625">
                        <a:lnSpc>
                          <a:spcPct val="100000"/>
                        </a:lnSpc>
                        <a:spcBef>
                          <a:spcPts val="1390"/>
                        </a:spcBef>
                      </a:pPr>
                      <a:r>
                        <a:rPr sz="1600" spc="-150" dirty="0">
                          <a:solidFill>
                            <a:srgbClr val="939598"/>
                          </a:solidFill>
                          <a:latin typeface="Cambria"/>
                          <a:cs typeface="Cambria"/>
                        </a:rPr>
                        <a:t>9%</a:t>
                      </a:r>
                      <a:endParaRPr sz="1600">
                        <a:latin typeface="Cambria"/>
                        <a:cs typeface="Cambria"/>
                      </a:endParaRPr>
                    </a:p>
                  </a:txBody>
                  <a:tcPr marL="0" marR="0" marT="176530" marB="0">
                    <a:lnT w="6350">
                      <a:solidFill>
                        <a:srgbClr val="939598"/>
                      </a:solidFill>
                      <a:prstDash val="solid"/>
                    </a:lnT>
                    <a:lnB w="6350">
                      <a:solidFill>
                        <a:srgbClr val="939598"/>
                      </a:solidFill>
                      <a:prstDash val="solid"/>
                    </a:lnB>
                  </a:tcPr>
                </a:tc>
                <a:tc>
                  <a:txBody>
                    <a:bodyPr/>
                    <a:lstStyle/>
                    <a:p>
                      <a:pPr marL="139065">
                        <a:lnSpc>
                          <a:spcPct val="100000"/>
                        </a:lnSpc>
                        <a:spcBef>
                          <a:spcPts val="1390"/>
                        </a:spcBef>
                      </a:pPr>
                      <a:r>
                        <a:rPr sz="1600" spc="-150" dirty="0">
                          <a:solidFill>
                            <a:srgbClr val="939598"/>
                          </a:solidFill>
                          <a:latin typeface="Cambria"/>
                          <a:cs typeface="Cambria"/>
                        </a:rPr>
                        <a:t>7%</a:t>
                      </a:r>
                      <a:endParaRPr sz="1600">
                        <a:latin typeface="Cambria"/>
                        <a:cs typeface="Cambria"/>
                      </a:endParaRPr>
                    </a:p>
                  </a:txBody>
                  <a:tcPr marL="0" marR="0" marT="176530" marB="0">
                    <a:lnT w="6350">
                      <a:solidFill>
                        <a:srgbClr val="939598"/>
                      </a:solidFill>
                      <a:prstDash val="solid"/>
                    </a:lnT>
                    <a:lnB w="6350">
                      <a:solidFill>
                        <a:srgbClr val="939598"/>
                      </a:solidFill>
                      <a:prstDash val="solid"/>
                    </a:lnB>
                  </a:tcPr>
                </a:tc>
                <a:tc>
                  <a:txBody>
                    <a:bodyPr/>
                    <a:lstStyle/>
                    <a:p>
                      <a:pPr marL="138430">
                        <a:lnSpc>
                          <a:spcPct val="100000"/>
                        </a:lnSpc>
                        <a:spcBef>
                          <a:spcPts val="1390"/>
                        </a:spcBef>
                      </a:pPr>
                      <a:r>
                        <a:rPr sz="1600" spc="-150" dirty="0">
                          <a:solidFill>
                            <a:srgbClr val="939598"/>
                          </a:solidFill>
                          <a:latin typeface="Cambria"/>
                          <a:cs typeface="Cambria"/>
                        </a:rPr>
                        <a:t>5%</a:t>
                      </a:r>
                      <a:endParaRPr sz="1600">
                        <a:latin typeface="Cambria"/>
                        <a:cs typeface="Cambria"/>
                      </a:endParaRPr>
                    </a:p>
                  </a:txBody>
                  <a:tcPr marL="0" marR="0" marT="17653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7475">
                        <a:lnSpc>
                          <a:spcPct val="100000"/>
                        </a:lnSpc>
                        <a:spcBef>
                          <a:spcPts val="1390"/>
                        </a:spcBef>
                      </a:pPr>
                      <a:r>
                        <a:rPr sz="1600" spc="-130" dirty="0">
                          <a:solidFill>
                            <a:srgbClr val="939598"/>
                          </a:solidFill>
                          <a:latin typeface="Cambria"/>
                          <a:cs typeface="Cambria"/>
                        </a:rPr>
                        <a:t>15%</a:t>
                      </a:r>
                      <a:endParaRPr sz="1600">
                        <a:latin typeface="Cambria"/>
                        <a:cs typeface="Cambria"/>
                      </a:endParaRPr>
                    </a:p>
                  </a:txBody>
                  <a:tcPr marL="0" marR="0" marT="17653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58419" algn="ctr">
                        <a:lnSpc>
                          <a:spcPct val="100000"/>
                        </a:lnSpc>
                        <a:spcBef>
                          <a:spcPts val="1390"/>
                        </a:spcBef>
                      </a:pPr>
                      <a:r>
                        <a:rPr sz="1600" spc="-55" dirty="0">
                          <a:solidFill>
                            <a:srgbClr val="939598"/>
                          </a:solidFill>
                          <a:latin typeface="Cambria"/>
                          <a:cs typeface="Cambria"/>
                        </a:rPr>
                        <a:t>$50,433</a:t>
                      </a:r>
                      <a:endParaRPr sz="1600">
                        <a:latin typeface="Cambria"/>
                        <a:cs typeface="Cambria"/>
                      </a:endParaRPr>
                    </a:p>
                  </a:txBody>
                  <a:tcPr marL="0" marR="0" marT="17653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839">
                        <a:lnSpc>
                          <a:spcPct val="100000"/>
                        </a:lnSpc>
                        <a:spcBef>
                          <a:spcPts val="1390"/>
                        </a:spcBef>
                      </a:pPr>
                      <a:r>
                        <a:rPr sz="1600" spc="-130" dirty="0">
                          <a:solidFill>
                            <a:srgbClr val="939598"/>
                          </a:solidFill>
                          <a:latin typeface="Cambria"/>
                          <a:cs typeface="Cambria"/>
                        </a:rPr>
                        <a:t>25%</a:t>
                      </a:r>
                      <a:endParaRPr sz="1600">
                        <a:latin typeface="Cambria"/>
                        <a:cs typeface="Cambria"/>
                      </a:endParaRPr>
                    </a:p>
                  </a:txBody>
                  <a:tcPr marL="0" marR="0" marT="17653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R="16510" algn="ctr">
                        <a:lnSpc>
                          <a:spcPct val="100000"/>
                        </a:lnSpc>
                        <a:spcBef>
                          <a:spcPts val="1390"/>
                        </a:spcBef>
                      </a:pPr>
                      <a:r>
                        <a:rPr sz="1600" spc="-130" dirty="0">
                          <a:solidFill>
                            <a:srgbClr val="939598"/>
                          </a:solidFill>
                          <a:latin typeface="Cambria"/>
                          <a:cs typeface="Cambria"/>
                        </a:rPr>
                        <a:t>29%</a:t>
                      </a:r>
                      <a:endParaRPr sz="1600">
                        <a:latin typeface="Cambria"/>
                        <a:cs typeface="Cambria"/>
                      </a:endParaRPr>
                    </a:p>
                  </a:txBody>
                  <a:tcPr marL="0" marR="0" marT="176530" marB="0">
                    <a:lnT w="6350">
                      <a:solidFill>
                        <a:srgbClr val="939598"/>
                      </a:solidFill>
                      <a:prstDash val="solid"/>
                    </a:lnT>
                    <a:lnB w="6350">
                      <a:solidFill>
                        <a:srgbClr val="939598"/>
                      </a:solidFill>
                      <a:prstDash val="solid"/>
                    </a:lnB>
                  </a:tcPr>
                </a:tc>
                <a:tc>
                  <a:txBody>
                    <a:bodyPr/>
                    <a:lstStyle/>
                    <a:p>
                      <a:pPr marL="165735">
                        <a:lnSpc>
                          <a:spcPct val="100000"/>
                        </a:lnSpc>
                        <a:spcBef>
                          <a:spcPts val="1390"/>
                        </a:spcBef>
                      </a:pPr>
                      <a:r>
                        <a:rPr sz="1600" spc="-130" dirty="0">
                          <a:solidFill>
                            <a:srgbClr val="939598"/>
                          </a:solidFill>
                          <a:latin typeface="Cambria"/>
                          <a:cs typeface="Cambria"/>
                        </a:rPr>
                        <a:t>12%</a:t>
                      </a:r>
                      <a:endParaRPr sz="1600">
                        <a:latin typeface="Cambria"/>
                        <a:cs typeface="Cambria"/>
                      </a:endParaRPr>
                    </a:p>
                  </a:txBody>
                  <a:tcPr marL="0" marR="0" marT="17653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38100" algn="ctr">
                        <a:lnSpc>
                          <a:spcPct val="100000"/>
                        </a:lnSpc>
                        <a:spcBef>
                          <a:spcPts val="1390"/>
                        </a:spcBef>
                      </a:pPr>
                      <a:r>
                        <a:rPr sz="1600" spc="-130" dirty="0">
                          <a:solidFill>
                            <a:srgbClr val="939598"/>
                          </a:solidFill>
                          <a:latin typeface="Cambria"/>
                          <a:cs typeface="Cambria"/>
                        </a:rPr>
                        <a:t>24%</a:t>
                      </a:r>
                      <a:endParaRPr sz="1600">
                        <a:latin typeface="Cambria"/>
                        <a:cs typeface="Cambria"/>
                      </a:endParaRPr>
                    </a:p>
                  </a:txBody>
                  <a:tcPr marL="0" marR="0" marT="17653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163830">
                        <a:lnSpc>
                          <a:spcPct val="100000"/>
                        </a:lnSpc>
                        <a:spcBef>
                          <a:spcPts val="1390"/>
                        </a:spcBef>
                      </a:pPr>
                      <a:r>
                        <a:rPr sz="1600" spc="-130" dirty="0">
                          <a:solidFill>
                            <a:srgbClr val="939598"/>
                          </a:solidFill>
                          <a:latin typeface="Cambria"/>
                          <a:cs typeface="Cambria"/>
                        </a:rPr>
                        <a:t>14%</a:t>
                      </a:r>
                      <a:endParaRPr sz="1600">
                        <a:latin typeface="Cambria"/>
                        <a:cs typeface="Cambria"/>
                      </a:endParaRPr>
                    </a:p>
                  </a:txBody>
                  <a:tcPr marL="0" marR="0" marT="176530"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205">
                        <a:lnSpc>
                          <a:spcPct val="100000"/>
                        </a:lnSpc>
                        <a:spcBef>
                          <a:spcPts val="1390"/>
                        </a:spcBef>
                      </a:pPr>
                      <a:r>
                        <a:rPr sz="1600" spc="-80" dirty="0">
                          <a:solidFill>
                            <a:srgbClr val="939598"/>
                          </a:solidFill>
                          <a:latin typeface="Cambria"/>
                          <a:cs typeface="Cambria"/>
                        </a:rPr>
                        <a:t>3.3%</a:t>
                      </a:r>
                      <a:endParaRPr sz="1600">
                        <a:latin typeface="Cambria"/>
                        <a:cs typeface="Cambria"/>
                      </a:endParaRPr>
                    </a:p>
                  </a:txBody>
                  <a:tcPr marL="0" marR="0" marT="176530" marB="0">
                    <a:lnL w="6350">
                      <a:solidFill>
                        <a:srgbClr val="939598"/>
                      </a:solidFill>
                      <a:prstDash val="solid"/>
                    </a:lnL>
                    <a:lnT w="6350">
                      <a:solidFill>
                        <a:srgbClr val="939598"/>
                      </a:solidFill>
                      <a:prstDash val="solid"/>
                    </a:lnT>
                    <a:lnB w="6350">
                      <a:solidFill>
                        <a:srgbClr val="939598"/>
                      </a:solidFill>
                      <a:prstDash val="solid"/>
                    </a:lnB>
                  </a:tcPr>
                </a:tc>
              </a:tr>
              <a:tr h="604520">
                <a:tc>
                  <a:txBody>
                    <a:bodyPr/>
                    <a:lstStyle/>
                    <a:p>
                      <a:pPr marL="2540">
                        <a:lnSpc>
                          <a:spcPct val="100000"/>
                        </a:lnSpc>
                        <a:spcBef>
                          <a:spcPts val="1385"/>
                        </a:spcBef>
                      </a:pPr>
                      <a:r>
                        <a:rPr sz="1600" spc="55" dirty="0">
                          <a:solidFill>
                            <a:srgbClr val="939598"/>
                          </a:solidFill>
                          <a:latin typeface="Cambria"/>
                          <a:cs typeface="Cambria"/>
                        </a:rPr>
                        <a:t>US</a:t>
                      </a:r>
                      <a:endParaRPr sz="1600">
                        <a:latin typeface="Cambria"/>
                        <a:cs typeface="Cambria"/>
                      </a:endParaRPr>
                    </a:p>
                  </a:txBody>
                  <a:tcPr marL="0" marR="0" marT="175895" marB="0">
                    <a:lnT w="6350">
                      <a:solidFill>
                        <a:srgbClr val="939598"/>
                      </a:solidFill>
                      <a:prstDash val="solid"/>
                    </a:lnT>
                    <a:lnB w="6350">
                      <a:solidFill>
                        <a:srgbClr val="939598"/>
                      </a:solidFill>
                      <a:prstDash val="solid"/>
                    </a:lnB>
                  </a:tcPr>
                </a:tc>
                <a:tc>
                  <a:txBody>
                    <a:bodyPr/>
                    <a:lstStyle/>
                    <a:p>
                      <a:pPr marL="173990">
                        <a:lnSpc>
                          <a:spcPct val="100000"/>
                        </a:lnSpc>
                        <a:spcBef>
                          <a:spcPts val="1385"/>
                        </a:spcBef>
                      </a:pPr>
                      <a:r>
                        <a:rPr sz="1600" spc="-130" dirty="0">
                          <a:solidFill>
                            <a:srgbClr val="939598"/>
                          </a:solidFill>
                          <a:latin typeface="Cambria"/>
                          <a:cs typeface="Cambria"/>
                        </a:rPr>
                        <a:t>13%</a:t>
                      </a:r>
                      <a:endParaRPr sz="1600">
                        <a:latin typeface="Cambria"/>
                        <a:cs typeface="Cambria"/>
                      </a:endParaRPr>
                    </a:p>
                  </a:txBody>
                  <a:tcPr marL="0" marR="0" marT="175895" marB="0">
                    <a:lnT w="6350">
                      <a:solidFill>
                        <a:srgbClr val="939598"/>
                      </a:solidFill>
                      <a:prstDash val="solid"/>
                    </a:lnT>
                    <a:lnB w="6350">
                      <a:solidFill>
                        <a:srgbClr val="939598"/>
                      </a:solidFill>
                      <a:prstDash val="solid"/>
                    </a:lnB>
                  </a:tcPr>
                </a:tc>
                <a:tc>
                  <a:txBody>
                    <a:bodyPr/>
                    <a:lstStyle/>
                    <a:p>
                      <a:pPr marL="138430">
                        <a:lnSpc>
                          <a:spcPct val="100000"/>
                        </a:lnSpc>
                        <a:spcBef>
                          <a:spcPts val="1385"/>
                        </a:spcBef>
                      </a:pPr>
                      <a:r>
                        <a:rPr sz="1600" spc="-130" dirty="0">
                          <a:solidFill>
                            <a:srgbClr val="939598"/>
                          </a:solidFill>
                          <a:latin typeface="Cambria"/>
                          <a:cs typeface="Cambria"/>
                        </a:rPr>
                        <a:t>17%</a:t>
                      </a:r>
                      <a:endParaRPr sz="1600">
                        <a:latin typeface="Cambria"/>
                        <a:cs typeface="Cambria"/>
                      </a:endParaRPr>
                    </a:p>
                  </a:txBody>
                  <a:tcPr marL="0" marR="0" marT="175895" marB="0">
                    <a:lnT w="6350">
                      <a:solidFill>
                        <a:srgbClr val="939598"/>
                      </a:solidFill>
                      <a:prstDash val="solid"/>
                    </a:lnT>
                    <a:lnB w="6350">
                      <a:solidFill>
                        <a:srgbClr val="939598"/>
                      </a:solidFill>
                      <a:prstDash val="solid"/>
                    </a:lnB>
                  </a:tcPr>
                </a:tc>
                <a:tc>
                  <a:txBody>
                    <a:bodyPr/>
                    <a:lstStyle/>
                    <a:p>
                      <a:pPr marL="138430">
                        <a:lnSpc>
                          <a:spcPct val="100000"/>
                        </a:lnSpc>
                        <a:spcBef>
                          <a:spcPts val="1365"/>
                        </a:spcBef>
                      </a:pPr>
                      <a:r>
                        <a:rPr sz="1600" spc="-130" dirty="0">
                          <a:solidFill>
                            <a:srgbClr val="939598"/>
                          </a:solidFill>
                          <a:latin typeface="Cambria"/>
                          <a:cs typeface="Cambria"/>
                        </a:rPr>
                        <a:t>13%</a:t>
                      </a:r>
                      <a:endParaRPr sz="1600">
                        <a:latin typeface="Cambria"/>
                        <a:cs typeface="Cambria"/>
                      </a:endParaRPr>
                    </a:p>
                  </a:txBody>
                  <a:tcPr marL="0" marR="0" marT="173355"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7475">
                        <a:lnSpc>
                          <a:spcPct val="100000"/>
                        </a:lnSpc>
                        <a:spcBef>
                          <a:spcPts val="1390"/>
                        </a:spcBef>
                      </a:pPr>
                      <a:r>
                        <a:rPr sz="1600" spc="-130" dirty="0">
                          <a:solidFill>
                            <a:srgbClr val="939598"/>
                          </a:solidFill>
                          <a:latin typeface="Cambria"/>
                          <a:cs typeface="Cambria"/>
                        </a:rPr>
                        <a:t>15%</a:t>
                      </a:r>
                      <a:endParaRPr sz="1600">
                        <a:latin typeface="Cambria"/>
                        <a:cs typeface="Cambria"/>
                      </a:endParaRPr>
                    </a:p>
                  </a:txBody>
                  <a:tcPr marL="0" marR="0" marT="176530"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57785" algn="ctr">
                        <a:lnSpc>
                          <a:spcPct val="100000"/>
                        </a:lnSpc>
                        <a:spcBef>
                          <a:spcPts val="1385"/>
                        </a:spcBef>
                      </a:pPr>
                      <a:r>
                        <a:rPr sz="1600" spc="-55" dirty="0">
                          <a:solidFill>
                            <a:srgbClr val="939598"/>
                          </a:solidFill>
                          <a:latin typeface="Cambria"/>
                          <a:cs typeface="Cambria"/>
                        </a:rPr>
                        <a:t>$55,322</a:t>
                      </a:r>
                      <a:endParaRPr sz="1600">
                        <a:latin typeface="Cambria"/>
                        <a:cs typeface="Cambria"/>
                      </a:endParaRPr>
                    </a:p>
                  </a:txBody>
                  <a:tcPr marL="0" marR="0" marT="175895"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205">
                        <a:lnSpc>
                          <a:spcPct val="100000"/>
                        </a:lnSpc>
                        <a:spcBef>
                          <a:spcPts val="1385"/>
                        </a:spcBef>
                      </a:pPr>
                      <a:r>
                        <a:rPr sz="1600" spc="-130" dirty="0">
                          <a:solidFill>
                            <a:srgbClr val="939598"/>
                          </a:solidFill>
                          <a:latin typeface="Cambria"/>
                          <a:cs typeface="Cambria"/>
                        </a:rPr>
                        <a:t>30%</a:t>
                      </a:r>
                      <a:endParaRPr sz="1600">
                        <a:latin typeface="Cambria"/>
                        <a:cs typeface="Cambria"/>
                      </a:endParaRPr>
                    </a:p>
                  </a:txBody>
                  <a:tcPr marL="0" marR="0" marT="175895"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R="17145" algn="ctr">
                        <a:lnSpc>
                          <a:spcPct val="100000"/>
                        </a:lnSpc>
                        <a:spcBef>
                          <a:spcPts val="1385"/>
                        </a:spcBef>
                      </a:pPr>
                      <a:r>
                        <a:rPr sz="1600" spc="-130" dirty="0">
                          <a:solidFill>
                            <a:srgbClr val="939598"/>
                          </a:solidFill>
                          <a:latin typeface="Cambria"/>
                          <a:cs typeface="Cambria"/>
                        </a:rPr>
                        <a:t>29%</a:t>
                      </a:r>
                      <a:endParaRPr sz="1600">
                        <a:latin typeface="Cambria"/>
                        <a:cs typeface="Cambria"/>
                      </a:endParaRPr>
                    </a:p>
                  </a:txBody>
                  <a:tcPr marL="0" marR="0" marT="175895" marB="0">
                    <a:lnT w="6350">
                      <a:solidFill>
                        <a:srgbClr val="939598"/>
                      </a:solidFill>
                      <a:prstDash val="solid"/>
                    </a:lnT>
                    <a:lnB w="6350">
                      <a:solidFill>
                        <a:srgbClr val="939598"/>
                      </a:solidFill>
                      <a:prstDash val="solid"/>
                    </a:lnB>
                  </a:tcPr>
                </a:tc>
                <a:tc>
                  <a:txBody>
                    <a:bodyPr/>
                    <a:lstStyle/>
                    <a:p>
                      <a:pPr marL="165735">
                        <a:lnSpc>
                          <a:spcPct val="100000"/>
                        </a:lnSpc>
                        <a:spcBef>
                          <a:spcPts val="1385"/>
                        </a:spcBef>
                      </a:pPr>
                      <a:r>
                        <a:rPr sz="1600" spc="-130" dirty="0">
                          <a:solidFill>
                            <a:srgbClr val="939598"/>
                          </a:solidFill>
                          <a:latin typeface="Cambria"/>
                          <a:cs typeface="Cambria"/>
                        </a:rPr>
                        <a:t>13%</a:t>
                      </a:r>
                      <a:endParaRPr sz="1600">
                        <a:latin typeface="Cambria"/>
                        <a:cs typeface="Cambria"/>
                      </a:endParaRPr>
                    </a:p>
                  </a:txBody>
                  <a:tcPr marL="0" marR="0" marT="175895"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38735" algn="ctr">
                        <a:lnSpc>
                          <a:spcPct val="100000"/>
                        </a:lnSpc>
                        <a:spcBef>
                          <a:spcPts val="1385"/>
                        </a:spcBef>
                      </a:pPr>
                      <a:r>
                        <a:rPr sz="1600" spc="-130" dirty="0">
                          <a:solidFill>
                            <a:srgbClr val="939598"/>
                          </a:solidFill>
                          <a:latin typeface="Cambria"/>
                          <a:cs typeface="Cambria"/>
                        </a:rPr>
                        <a:t>23%</a:t>
                      </a:r>
                      <a:endParaRPr sz="1600">
                        <a:latin typeface="Cambria"/>
                        <a:cs typeface="Cambria"/>
                      </a:endParaRPr>
                    </a:p>
                  </a:txBody>
                  <a:tcPr marL="0" marR="0" marT="175895" marB="0">
                    <a:lnL w="6350">
                      <a:solidFill>
                        <a:srgbClr val="939598"/>
                      </a:solidFill>
                      <a:prstDash val="solid"/>
                    </a:lnL>
                    <a:lnT w="6350">
                      <a:solidFill>
                        <a:srgbClr val="939598"/>
                      </a:solidFill>
                      <a:prstDash val="solid"/>
                    </a:lnT>
                    <a:lnB w="6350">
                      <a:solidFill>
                        <a:srgbClr val="939598"/>
                      </a:solidFill>
                      <a:prstDash val="solid"/>
                    </a:lnB>
                  </a:tcPr>
                </a:tc>
                <a:tc>
                  <a:txBody>
                    <a:bodyPr/>
                    <a:lstStyle/>
                    <a:p>
                      <a:pPr marL="163830">
                        <a:lnSpc>
                          <a:spcPct val="100000"/>
                        </a:lnSpc>
                        <a:spcBef>
                          <a:spcPts val="1385"/>
                        </a:spcBef>
                      </a:pPr>
                      <a:r>
                        <a:rPr sz="1600" spc="-130" dirty="0">
                          <a:solidFill>
                            <a:srgbClr val="939598"/>
                          </a:solidFill>
                          <a:latin typeface="Cambria"/>
                          <a:cs typeface="Cambria"/>
                        </a:rPr>
                        <a:t>15%</a:t>
                      </a:r>
                      <a:endParaRPr sz="1600">
                        <a:latin typeface="Cambria"/>
                        <a:cs typeface="Cambria"/>
                      </a:endParaRPr>
                    </a:p>
                  </a:txBody>
                  <a:tcPr marL="0" marR="0" marT="175895" marB="0">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6205">
                        <a:lnSpc>
                          <a:spcPct val="100000"/>
                        </a:lnSpc>
                        <a:spcBef>
                          <a:spcPts val="1385"/>
                        </a:spcBef>
                      </a:pPr>
                      <a:r>
                        <a:rPr sz="1600" spc="-80" dirty="0">
                          <a:solidFill>
                            <a:srgbClr val="939598"/>
                          </a:solidFill>
                          <a:latin typeface="Cambria"/>
                          <a:cs typeface="Cambria"/>
                        </a:rPr>
                        <a:t>4.1%</a:t>
                      </a:r>
                      <a:endParaRPr sz="1600" dirty="0">
                        <a:latin typeface="Cambria"/>
                        <a:cs typeface="Cambria"/>
                      </a:endParaRPr>
                    </a:p>
                  </a:txBody>
                  <a:tcPr marL="0" marR="0" marT="175895" marB="0">
                    <a:lnL w="6350">
                      <a:solidFill>
                        <a:srgbClr val="939598"/>
                      </a:solidFill>
                      <a:prstDash val="solid"/>
                    </a:lnL>
                    <a:lnT w="6350">
                      <a:solidFill>
                        <a:srgbClr val="939598"/>
                      </a:solidFill>
                      <a:prstDash val="solid"/>
                    </a:lnT>
                    <a:lnB w="6350">
                      <a:solidFill>
                        <a:srgbClr val="939598"/>
                      </a:solidFill>
                      <a:prstDash val="solid"/>
                    </a:lnB>
                  </a:tcPr>
                </a:tc>
              </a:tr>
            </a:tbl>
          </a:graphicData>
        </a:graphic>
      </p:graphicFrame>
      <p:sp>
        <p:nvSpPr>
          <p:cNvPr id="12" name="TextBox 11"/>
          <p:cNvSpPr txBox="1"/>
          <p:nvPr/>
        </p:nvSpPr>
        <p:spPr>
          <a:xfrm>
            <a:off x="7162800" y="0"/>
            <a:ext cx="2895600" cy="3347070"/>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table</a:t>
            </a:r>
          </a:p>
          <a:p>
            <a:pPr marL="177800" indent="-177800">
              <a:buFont typeface="Wingdings" pitchFamily="2" charset="2"/>
              <a:buChar char="q"/>
            </a:pPr>
            <a:endParaRPr lang="en-US" sz="1800" dirty="0"/>
          </a:p>
          <a:p>
            <a:pPr marL="177800" indent="-177800"/>
            <a:r>
              <a:rPr lang="en-US" sz="1050" dirty="0" smtClean="0"/>
              <a:t>Table Source:</a:t>
            </a:r>
          </a:p>
          <a:p>
            <a:pPr marL="177800" indent="-177800">
              <a:buFont typeface="Arial" pitchFamily="34" charset="0"/>
              <a:buChar char="•"/>
            </a:pPr>
            <a:r>
              <a:rPr lang="en-US" sz="1050" dirty="0" smtClean="0"/>
              <a:t>Go to: </a:t>
            </a:r>
            <a:r>
              <a:rPr lang="en-US" sz="1050" dirty="0" smtClean="0">
                <a:hlinkClick r:id="rId2"/>
              </a:rPr>
              <a:t>https://www.census.gov/acs/www/data/data-tables-and-tools/data-profiles/2016/</a:t>
            </a:r>
            <a:endParaRPr lang="en-US" sz="1050" dirty="0" smtClean="0"/>
          </a:p>
          <a:p>
            <a:pPr marL="177800" indent="-177800">
              <a:buFont typeface="Arial" pitchFamily="34" charset="0"/>
              <a:buChar char="•"/>
            </a:pPr>
            <a:r>
              <a:rPr lang="en-US" sz="1050" dirty="0" smtClean="0"/>
              <a:t>Select state and county</a:t>
            </a:r>
          </a:p>
          <a:p>
            <a:pPr marL="177800" indent="-177800">
              <a:buFont typeface="Arial" pitchFamily="34" charset="0"/>
              <a:buChar char="•"/>
            </a:pPr>
            <a:r>
              <a:rPr lang="en-US" sz="1050" dirty="0" smtClean="0"/>
              <a:t>Click “Get Data Profile”</a:t>
            </a:r>
          </a:p>
          <a:p>
            <a:pPr marL="177800" indent="-177800">
              <a:buFont typeface="Arial" pitchFamily="34" charset="0"/>
              <a:buChar char="•"/>
            </a:pPr>
            <a:r>
              <a:rPr lang="en-US" sz="1050" dirty="0" smtClean="0"/>
              <a:t>Click “Demographic Characteristics”</a:t>
            </a:r>
          </a:p>
          <a:p>
            <a:pPr marL="177800" indent="-177800">
              <a:buFont typeface="Arial" pitchFamily="34" charset="0"/>
              <a:buChar char="•"/>
            </a:pPr>
            <a:r>
              <a:rPr lang="en-US" sz="1050" dirty="0" smtClean="0"/>
              <a:t>Click “Add/remove Geographies”</a:t>
            </a:r>
          </a:p>
          <a:p>
            <a:pPr marL="177800" indent="-177800">
              <a:buFont typeface="Arial" pitchFamily="34" charset="0"/>
              <a:buChar char="•"/>
            </a:pPr>
            <a:r>
              <a:rPr lang="en-US" sz="1050" dirty="0" smtClean="0"/>
              <a:t>Select Geographic Type “Census Tract – 140”</a:t>
            </a:r>
          </a:p>
          <a:p>
            <a:pPr marL="177800" indent="-177800">
              <a:buFont typeface="Arial" pitchFamily="34" charset="0"/>
              <a:buChar char="•"/>
            </a:pPr>
            <a:r>
              <a:rPr lang="en-US" sz="1050" dirty="0" smtClean="0"/>
              <a:t>Select state and county and then relevant Census tracts</a:t>
            </a:r>
          </a:p>
          <a:p>
            <a:pPr marL="177800" indent="-177800">
              <a:buFont typeface="Arial" pitchFamily="34" charset="0"/>
              <a:buChar char="•"/>
            </a:pPr>
            <a:r>
              <a:rPr lang="en-US" sz="1050" dirty="0" smtClean="0"/>
              <a:t>Click “Show Table”</a:t>
            </a:r>
          </a:p>
          <a:p>
            <a:pPr marL="177800" indent="-177800">
              <a:buFont typeface="Arial" pitchFamily="34" charset="0"/>
              <a:buChar char="•"/>
            </a:pPr>
            <a:r>
              <a:rPr lang="en-US" sz="1050" dirty="0" smtClean="0"/>
              <a:t>Download file and fill in the relevant data</a:t>
            </a:r>
          </a:p>
          <a:p>
            <a:pPr marL="177800" indent="-177800">
              <a:buFont typeface="Arial" pitchFamily="34" charset="0"/>
              <a:buChar char="•"/>
            </a:pPr>
            <a:endParaRPr lang="en-US" sz="1050" dirty="0" smtClean="0"/>
          </a:p>
          <a:p>
            <a:pPr marL="177800" indent="-177800">
              <a:buFont typeface="Arial" pitchFamily="34" charset="0"/>
              <a:buChar char="•"/>
            </a:pP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COUNTY EMPLOYMENT PROFILE</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10</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3" name="object 3"/>
          <p:cNvGraphicFramePr>
            <a:graphicFrameLocks noGrp="1"/>
          </p:cNvGraphicFramePr>
          <p:nvPr/>
        </p:nvGraphicFramePr>
        <p:xfrm>
          <a:off x="682625" y="1943100"/>
          <a:ext cx="8688702" cy="3798570"/>
        </p:xfrm>
        <a:graphic>
          <a:graphicData uri="http://schemas.openxmlformats.org/drawingml/2006/table">
            <a:tbl>
              <a:tblPr firstRow="1" bandRow="1">
                <a:tableStyleId>{2D5ABB26-0587-4C30-8999-92F81FD0307C}</a:tableStyleId>
              </a:tblPr>
              <a:tblGrid>
                <a:gridCol w="4853940"/>
                <a:gridCol w="831214"/>
                <a:gridCol w="720089"/>
                <a:gridCol w="709294"/>
                <a:gridCol w="777240"/>
                <a:gridCol w="796925"/>
              </a:tblGrid>
              <a:tr h="365760">
                <a:tc gridSpan="2">
                  <a:txBody>
                    <a:bodyPr/>
                    <a:lstStyle/>
                    <a:p>
                      <a:pPr marR="344170" algn="r">
                        <a:lnSpc>
                          <a:spcPts val="675"/>
                        </a:lnSpc>
                      </a:pPr>
                      <a:r>
                        <a:rPr sz="700" b="1" spc="80" dirty="0" smtClean="0">
                          <a:solidFill>
                            <a:srgbClr val="6D6E71"/>
                          </a:solidFill>
                          <a:latin typeface="Arial"/>
                          <a:cs typeface="Arial"/>
                        </a:rPr>
                        <a:t>201</a:t>
                      </a:r>
                      <a:r>
                        <a:rPr lang="en-US" sz="700" b="1" spc="80" dirty="0" smtClean="0">
                          <a:solidFill>
                            <a:srgbClr val="6D6E71"/>
                          </a:solidFill>
                          <a:latin typeface="Arial"/>
                          <a:cs typeface="Arial"/>
                        </a:rPr>
                        <a:t>6</a:t>
                      </a:r>
                      <a:r>
                        <a:rPr sz="700" b="1" spc="-110" dirty="0" smtClean="0">
                          <a:solidFill>
                            <a:srgbClr val="6D6E71"/>
                          </a:solidFill>
                          <a:latin typeface="Arial"/>
                          <a:cs typeface="Arial"/>
                        </a:rPr>
                        <a:t> </a:t>
                      </a:r>
                      <a:endParaRPr sz="700" dirty="0">
                        <a:latin typeface="Arial"/>
                        <a:cs typeface="Arial"/>
                      </a:endParaRPr>
                    </a:p>
                    <a:p>
                      <a:pPr marR="220979" algn="r">
                        <a:lnSpc>
                          <a:spcPts val="819"/>
                        </a:lnSpc>
                      </a:pPr>
                      <a:r>
                        <a:rPr sz="700" b="1" spc="80" dirty="0">
                          <a:solidFill>
                            <a:srgbClr val="6D6E71"/>
                          </a:solidFill>
                          <a:latin typeface="Arial"/>
                          <a:cs typeface="Arial"/>
                        </a:rPr>
                        <a:t>COUN</a:t>
                      </a:r>
                      <a:r>
                        <a:rPr sz="700" b="1" dirty="0">
                          <a:solidFill>
                            <a:srgbClr val="6D6E71"/>
                          </a:solidFill>
                          <a:latin typeface="Arial"/>
                          <a:cs typeface="Arial"/>
                        </a:rPr>
                        <a:t>T</a:t>
                      </a:r>
                      <a:r>
                        <a:rPr sz="700" b="1" spc="-110" dirty="0">
                          <a:solidFill>
                            <a:srgbClr val="6D6E71"/>
                          </a:solidFill>
                          <a:latin typeface="Arial"/>
                          <a:cs typeface="Arial"/>
                        </a:rPr>
                        <a:t> </a:t>
                      </a:r>
                      <a:endParaRPr sz="700" dirty="0">
                        <a:latin typeface="Arial"/>
                        <a:cs typeface="Arial"/>
                      </a:endParaRPr>
                    </a:p>
                  </a:txBody>
                  <a:tcPr marL="0" marR="0" marT="0" marB="0"/>
                </a:tc>
                <a:tc hMerge="1">
                  <a:txBody>
                    <a:bodyPr/>
                    <a:lstStyle/>
                    <a:p>
                      <a:endParaRPr/>
                    </a:p>
                  </a:txBody>
                  <a:tcPr marL="0" marR="0" marT="0" marB="0"/>
                </a:tc>
                <a:tc>
                  <a:txBody>
                    <a:bodyPr/>
                    <a:lstStyle/>
                    <a:p>
                      <a:pPr marL="146685">
                        <a:lnSpc>
                          <a:spcPts val="675"/>
                        </a:lnSpc>
                      </a:pPr>
                      <a:r>
                        <a:rPr sz="700" b="1" spc="55" dirty="0" smtClean="0">
                          <a:solidFill>
                            <a:srgbClr val="6D6E71"/>
                          </a:solidFill>
                          <a:latin typeface="Arial"/>
                          <a:cs typeface="Arial"/>
                        </a:rPr>
                        <a:t>201</a:t>
                      </a:r>
                      <a:r>
                        <a:rPr lang="en-US" sz="700" b="1" spc="55" dirty="0" smtClean="0">
                          <a:solidFill>
                            <a:srgbClr val="6D6E71"/>
                          </a:solidFill>
                          <a:latin typeface="Arial"/>
                          <a:cs typeface="Arial"/>
                        </a:rPr>
                        <a:t>6</a:t>
                      </a:r>
                      <a:r>
                        <a:rPr sz="700" b="1" spc="-110" dirty="0" smtClean="0">
                          <a:solidFill>
                            <a:srgbClr val="6D6E71"/>
                          </a:solidFill>
                          <a:latin typeface="Arial"/>
                          <a:cs typeface="Arial"/>
                        </a:rPr>
                        <a:t> </a:t>
                      </a:r>
                      <a:endParaRPr sz="700" dirty="0">
                        <a:latin typeface="Arial"/>
                        <a:cs typeface="Arial"/>
                      </a:endParaRPr>
                    </a:p>
                    <a:p>
                      <a:pPr marL="146685">
                        <a:lnSpc>
                          <a:spcPts val="819"/>
                        </a:lnSpc>
                      </a:pPr>
                      <a:r>
                        <a:rPr sz="700" b="1" spc="25" dirty="0">
                          <a:solidFill>
                            <a:srgbClr val="6D6E71"/>
                          </a:solidFill>
                          <a:latin typeface="Arial"/>
                          <a:cs typeface="Arial"/>
                        </a:rPr>
                        <a:t>SHARE</a:t>
                      </a:r>
                      <a:r>
                        <a:rPr sz="700" b="1" spc="-110" dirty="0">
                          <a:solidFill>
                            <a:srgbClr val="6D6E71"/>
                          </a:solidFill>
                          <a:latin typeface="Arial"/>
                          <a:cs typeface="Arial"/>
                        </a:rPr>
                        <a:t> </a:t>
                      </a:r>
                      <a:endParaRPr sz="700" dirty="0">
                        <a:latin typeface="Arial"/>
                        <a:cs typeface="Arial"/>
                      </a:endParaRPr>
                    </a:p>
                  </a:txBody>
                  <a:tcPr marL="0" marR="0" marT="0" marB="0">
                    <a:lnR w="9525">
                      <a:solidFill>
                        <a:srgbClr val="939598"/>
                      </a:solidFill>
                      <a:prstDash val="solid"/>
                    </a:lnR>
                  </a:tcPr>
                </a:tc>
                <a:tc>
                  <a:txBody>
                    <a:bodyPr/>
                    <a:lstStyle/>
                    <a:p>
                      <a:pPr marL="112395">
                        <a:lnSpc>
                          <a:spcPts val="675"/>
                        </a:lnSpc>
                      </a:pPr>
                      <a:r>
                        <a:rPr sz="700" b="1" spc="90" dirty="0" smtClean="0">
                          <a:solidFill>
                            <a:srgbClr val="6D6E71"/>
                          </a:solidFill>
                          <a:latin typeface="Arial"/>
                          <a:cs typeface="Arial"/>
                        </a:rPr>
                        <a:t>20</a:t>
                      </a:r>
                      <a:r>
                        <a:rPr lang="en-US" sz="700" b="1" spc="90" dirty="0" smtClean="0">
                          <a:solidFill>
                            <a:srgbClr val="6D6E71"/>
                          </a:solidFill>
                          <a:latin typeface="Arial"/>
                          <a:cs typeface="Arial"/>
                        </a:rPr>
                        <a:t>12</a:t>
                      </a:r>
                      <a:r>
                        <a:rPr sz="700" b="1" spc="-110" dirty="0" smtClean="0">
                          <a:solidFill>
                            <a:srgbClr val="6D6E71"/>
                          </a:solidFill>
                          <a:latin typeface="Arial"/>
                          <a:cs typeface="Arial"/>
                        </a:rPr>
                        <a:t> </a:t>
                      </a:r>
                      <a:endParaRPr sz="700" dirty="0">
                        <a:latin typeface="Arial"/>
                        <a:cs typeface="Arial"/>
                      </a:endParaRPr>
                    </a:p>
                    <a:p>
                      <a:pPr marL="112395">
                        <a:lnSpc>
                          <a:spcPts val="819"/>
                        </a:lnSpc>
                      </a:pPr>
                      <a:r>
                        <a:rPr sz="700" b="1" spc="50" dirty="0">
                          <a:solidFill>
                            <a:srgbClr val="6D6E71"/>
                          </a:solidFill>
                          <a:latin typeface="Arial"/>
                          <a:cs typeface="Arial"/>
                        </a:rPr>
                        <a:t>COUNT</a:t>
                      </a:r>
                      <a:r>
                        <a:rPr sz="700" b="1" spc="-110" dirty="0">
                          <a:solidFill>
                            <a:srgbClr val="6D6E71"/>
                          </a:solidFill>
                          <a:latin typeface="Arial"/>
                          <a:cs typeface="Arial"/>
                        </a:rPr>
                        <a:t> </a:t>
                      </a:r>
                      <a:endParaRPr sz="700" dirty="0">
                        <a:latin typeface="Arial"/>
                        <a:cs typeface="Arial"/>
                      </a:endParaRPr>
                    </a:p>
                  </a:txBody>
                  <a:tcPr marL="0" marR="0" marT="0" marB="0">
                    <a:lnL w="9525">
                      <a:solidFill>
                        <a:srgbClr val="939598"/>
                      </a:solidFill>
                      <a:prstDash val="solid"/>
                    </a:lnL>
                  </a:tcPr>
                </a:tc>
                <a:tc>
                  <a:txBody>
                    <a:bodyPr/>
                    <a:lstStyle/>
                    <a:p>
                      <a:pPr marL="146050">
                        <a:lnSpc>
                          <a:spcPts val="675"/>
                        </a:lnSpc>
                      </a:pPr>
                      <a:r>
                        <a:rPr sz="700" b="1" spc="90" dirty="0" smtClean="0">
                          <a:solidFill>
                            <a:srgbClr val="6D6E71"/>
                          </a:solidFill>
                          <a:latin typeface="Arial"/>
                          <a:cs typeface="Arial"/>
                        </a:rPr>
                        <a:t>20</a:t>
                      </a:r>
                      <a:r>
                        <a:rPr lang="en-US" sz="700" b="1" spc="90" dirty="0" smtClean="0">
                          <a:solidFill>
                            <a:srgbClr val="6D6E71"/>
                          </a:solidFill>
                          <a:latin typeface="Arial"/>
                          <a:cs typeface="Arial"/>
                        </a:rPr>
                        <a:t>12</a:t>
                      </a:r>
                      <a:endParaRPr sz="700" dirty="0">
                        <a:latin typeface="Arial"/>
                        <a:cs typeface="Arial"/>
                      </a:endParaRPr>
                    </a:p>
                    <a:p>
                      <a:pPr marL="146050">
                        <a:lnSpc>
                          <a:spcPts val="819"/>
                        </a:lnSpc>
                      </a:pPr>
                      <a:r>
                        <a:rPr sz="700" b="1" spc="25" dirty="0">
                          <a:solidFill>
                            <a:srgbClr val="6D6E71"/>
                          </a:solidFill>
                          <a:latin typeface="Arial"/>
                          <a:cs typeface="Arial"/>
                        </a:rPr>
                        <a:t>SHARE</a:t>
                      </a:r>
                      <a:r>
                        <a:rPr sz="700" b="1" spc="-110" dirty="0">
                          <a:solidFill>
                            <a:srgbClr val="6D6E71"/>
                          </a:solidFill>
                          <a:latin typeface="Arial"/>
                          <a:cs typeface="Arial"/>
                        </a:rPr>
                        <a:t> </a:t>
                      </a:r>
                      <a:endParaRPr sz="700" dirty="0">
                        <a:latin typeface="Arial"/>
                        <a:cs typeface="Arial"/>
                      </a:endParaRPr>
                    </a:p>
                  </a:txBody>
                  <a:tcPr marL="0" marR="0" marT="0" marB="0">
                    <a:lnR w="9525">
                      <a:solidFill>
                        <a:srgbClr val="939598"/>
                      </a:solidFill>
                      <a:prstDash val="solid"/>
                    </a:lnR>
                  </a:tcPr>
                </a:tc>
                <a:tc>
                  <a:txBody>
                    <a:bodyPr/>
                    <a:lstStyle/>
                    <a:p>
                      <a:pPr marL="10160" algn="ctr">
                        <a:lnSpc>
                          <a:spcPts val="675"/>
                        </a:lnSpc>
                      </a:pPr>
                      <a:r>
                        <a:rPr sz="700" b="1" spc="35" dirty="0">
                          <a:solidFill>
                            <a:srgbClr val="6D6E71"/>
                          </a:solidFill>
                          <a:latin typeface="Arial"/>
                          <a:cs typeface="Arial"/>
                        </a:rPr>
                        <a:t>DIFFERENCE</a:t>
                      </a:r>
                      <a:r>
                        <a:rPr sz="700" b="1" spc="-110" dirty="0">
                          <a:solidFill>
                            <a:srgbClr val="6D6E71"/>
                          </a:solidFill>
                          <a:latin typeface="Arial"/>
                          <a:cs typeface="Arial"/>
                        </a:rPr>
                        <a:t> </a:t>
                      </a:r>
                      <a:endParaRPr sz="700">
                        <a:latin typeface="Arial"/>
                        <a:cs typeface="Arial"/>
                      </a:endParaRPr>
                    </a:p>
                    <a:p>
                      <a:pPr marL="10160" algn="ctr">
                        <a:lnSpc>
                          <a:spcPts val="819"/>
                        </a:lnSpc>
                      </a:pPr>
                      <a:r>
                        <a:rPr sz="700" b="1" spc="35" dirty="0">
                          <a:solidFill>
                            <a:srgbClr val="6D6E71"/>
                          </a:solidFill>
                          <a:latin typeface="Arial"/>
                          <a:cs typeface="Arial"/>
                        </a:rPr>
                        <a:t>IN</a:t>
                      </a:r>
                      <a:r>
                        <a:rPr sz="700" b="1" spc="140" dirty="0">
                          <a:solidFill>
                            <a:srgbClr val="6D6E71"/>
                          </a:solidFill>
                          <a:latin typeface="Arial"/>
                          <a:cs typeface="Arial"/>
                        </a:rPr>
                        <a:t> </a:t>
                      </a:r>
                      <a:r>
                        <a:rPr sz="700" b="1" spc="25" dirty="0">
                          <a:solidFill>
                            <a:srgbClr val="6D6E71"/>
                          </a:solidFill>
                          <a:latin typeface="Arial"/>
                          <a:cs typeface="Arial"/>
                        </a:rPr>
                        <a:t>SHARE</a:t>
                      </a:r>
                      <a:r>
                        <a:rPr sz="700" b="1" spc="-110" dirty="0">
                          <a:solidFill>
                            <a:srgbClr val="6D6E71"/>
                          </a:solidFill>
                          <a:latin typeface="Arial"/>
                          <a:cs typeface="Arial"/>
                        </a:rPr>
                        <a:t> </a:t>
                      </a:r>
                      <a:endParaRPr sz="700">
                        <a:latin typeface="Arial"/>
                        <a:cs typeface="Arial"/>
                      </a:endParaRPr>
                    </a:p>
                  </a:txBody>
                  <a:tcPr marL="0" marR="0" marT="0" marB="0">
                    <a:lnL w="9525">
                      <a:solidFill>
                        <a:srgbClr val="939598"/>
                      </a:solidFill>
                      <a:prstDash val="solid"/>
                    </a:lnL>
                  </a:tcPr>
                </a:tc>
              </a:tr>
              <a:tr h="384810">
                <a:tc>
                  <a:txBody>
                    <a:bodyPr/>
                    <a:lstStyle/>
                    <a:p>
                      <a:pPr marL="3175">
                        <a:lnSpc>
                          <a:spcPct val="100000"/>
                        </a:lnSpc>
                        <a:spcBef>
                          <a:spcPts val="430"/>
                        </a:spcBef>
                      </a:pPr>
                      <a:r>
                        <a:rPr sz="1600" spc="10" dirty="0">
                          <a:solidFill>
                            <a:srgbClr val="231F20"/>
                          </a:solidFill>
                          <a:latin typeface="Cambria"/>
                          <a:cs typeface="Cambria"/>
                        </a:rPr>
                        <a:t>Health Care, </a:t>
                      </a:r>
                      <a:r>
                        <a:rPr sz="1600" spc="5" dirty="0">
                          <a:solidFill>
                            <a:srgbClr val="231F20"/>
                          </a:solidFill>
                          <a:latin typeface="Cambria"/>
                          <a:cs typeface="Cambria"/>
                        </a:rPr>
                        <a:t>Social </a:t>
                      </a:r>
                      <a:r>
                        <a:rPr sz="1600" spc="-5" dirty="0">
                          <a:solidFill>
                            <a:srgbClr val="231F20"/>
                          </a:solidFill>
                          <a:latin typeface="Cambria"/>
                          <a:cs typeface="Cambria"/>
                        </a:rPr>
                        <a:t>Assistance </a:t>
                      </a:r>
                      <a:r>
                        <a:rPr sz="1600" dirty="0">
                          <a:solidFill>
                            <a:srgbClr val="231F20"/>
                          </a:solidFill>
                          <a:latin typeface="Cambria"/>
                          <a:cs typeface="Cambria"/>
                        </a:rPr>
                        <a:t>&amp; </a:t>
                      </a:r>
                      <a:r>
                        <a:rPr sz="1600" spc="0" dirty="0">
                          <a:solidFill>
                            <a:srgbClr val="231F20"/>
                          </a:solidFill>
                          <a:latin typeface="Cambria"/>
                          <a:cs typeface="Cambria"/>
                        </a:rPr>
                        <a:t>Educational</a:t>
                      </a:r>
                      <a:r>
                        <a:rPr sz="1600" spc="-160" dirty="0">
                          <a:solidFill>
                            <a:srgbClr val="231F20"/>
                          </a:solidFill>
                          <a:latin typeface="Cambria"/>
                          <a:cs typeface="Cambria"/>
                        </a:rPr>
                        <a:t> </a:t>
                      </a:r>
                      <a:r>
                        <a:rPr sz="1600" spc="-10" dirty="0">
                          <a:solidFill>
                            <a:srgbClr val="231F20"/>
                          </a:solidFill>
                          <a:latin typeface="Cambria"/>
                          <a:cs typeface="Cambria"/>
                        </a:rPr>
                        <a:t>Services</a:t>
                      </a:r>
                      <a:endParaRPr sz="1600">
                        <a:latin typeface="Cambria"/>
                        <a:cs typeface="Cambria"/>
                      </a:endParaRPr>
                    </a:p>
                  </a:txBody>
                  <a:tcPr marL="0" marR="0" marT="54610" marB="0">
                    <a:lnB w="6350">
                      <a:solidFill>
                        <a:srgbClr val="939598"/>
                      </a:solidFill>
                      <a:prstDash val="solid"/>
                    </a:lnB>
                    <a:solidFill>
                      <a:srgbClr val="FFEB95"/>
                    </a:solidFill>
                  </a:tcPr>
                </a:tc>
                <a:tc>
                  <a:txBody>
                    <a:bodyPr/>
                    <a:lstStyle/>
                    <a:p>
                      <a:pPr marL="235585">
                        <a:lnSpc>
                          <a:spcPct val="100000"/>
                        </a:lnSpc>
                        <a:spcBef>
                          <a:spcPts val="509"/>
                        </a:spcBef>
                      </a:pPr>
                      <a:r>
                        <a:rPr sz="1300" spc="-50" dirty="0">
                          <a:solidFill>
                            <a:srgbClr val="231F20"/>
                          </a:solidFill>
                          <a:latin typeface="Cambria"/>
                          <a:cs typeface="Cambria"/>
                        </a:rPr>
                        <a:t>13,653</a:t>
                      </a:r>
                      <a:endParaRPr sz="1300">
                        <a:latin typeface="Cambria"/>
                        <a:cs typeface="Cambria"/>
                      </a:endParaRPr>
                    </a:p>
                  </a:txBody>
                  <a:tcPr marL="0" marR="0" marT="64769" marB="0">
                    <a:lnB w="6350">
                      <a:solidFill>
                        <a:srgbClr val="939598"/>
                      </a:solidFill>
                      <a:prstDash val="solid"/>
                    </a:lnB>
                    <a:solidFill>
                      <a:srgbClr val="FFEB95"/>
                    </a:solidFill>
                  </a:tcPr>
                </a:tc>
                <a:tc>
                  <a:txBody>
                    <a:bodyPr/>
                    <a:lstStyle/>
                    <a:p>
                      <a:pPr marL="147320">
                        <a:lnSpc>
                          <a:spcPct val="100000"/>
                        </a:lnSpc>
                        <a:spcBef>
                          <a:spcPts val="515"/>
                        </a:spcBef>
                      </a:pPr>
                      <a:r>
                        <a:rPr sz="1300" spc="-65" dirty="0">
                          <a:solidFill>
                            <a:srgbClr val="231F20"/>
                          </a:solidFill>
                          <a:latin typeface="Cambria"/>
                          <a:cs typeface="Cambria"/>
                        </a:rPr>
                        <a:t>26.3%</a:t>
                      </a:r>
                      <a:endParaRPr sz="1300">
                        <a:latin typeface="Cambria"/>
                        <a:cs typeface="Cambria"/>
                      </a:endParaRPr>
                    </a:p>
                  </a:txBody>
                  <a:tcPr marL="0" marR="0" marT="65405" marB="0">
                    <a:lnR w="9525">
                      <a:solidFill>
                        <a:srgbClr val="939598"/>
                      </a:solidFill>
                      <a:prstDash val="solid"/>
                    </a:lnR>
                    <a:lnB w="6350">
                      <a:solidFill>
                        <a:srgbClr val="939598"/>
                      </a:solidFill>
                      <a:prstDash val="solid"/>
                    </a:lnB>
                    <a:solidFill>
                      <a:srgbClr val="FFEB95"/>
                    </a:solidFill>
                  </a:tcPr>
                </a:tc>
                <a:tc>
                  <a:txBody>
                    <a:bodyPr/>
                    <a:lstStyle/>
                    <a:p>
                      <a:pPr marL="113030">
                        <a:lnSpc>
                          <a:spcPct val="100000"/>
                        </a:lnSpc>
                        <a:spcBef>
                          <a:spcPts val="515"/>
                        </a:spcBef>
                      </a:pPr>
                      <a:r>
                        <a:rPr sz="1300" spc="-50" dirty="0">
                          <a:solidFill>
                            <a:srgbClr val="231F20"/>
                          </a:solidFill>
                          <a:latin typeface="Cambria"/>
                          <a:cs typeface="Cambria"/>
                        </a:rPr>
                        <a:t>15,467</a:t>
                      </a:r>
                      <a:endParaRPr sz="1300">
                        <a:latin typeface="Cambria"/>
                        <a:cs typeface="Cambria"/>
                      </a:endParaRPr>
                    </a:p>
                  </a:txBody>
                  <a:tcPr marL="0" marR="0" marT="65405" marB="0">
                    <a:lnL w="9525">
                      <a:solidFill>
                        <a:srgbClr val="939598"/>
                      </a:solidFill>
                      <a:prstDash val="solid"/>
                    </a:lnL>
                    <a:lnB w="6350">
                      <a:solidFill>
                        <a:srgbClr val="939598"/>
                      </a:solidFill>
                      <a:prstDash val="solid"/>
                    </a:lnB>
                    <a:solidFill>
                      <a:srgbClr val="FFEB95"/>
                    </a:solidFill>
                  </a:tcPr>
                </a:tc>
                <a:tc>
                  <a:txBody>
                    <a:bodyPr/>
                    <a:lstStyle/>
                    <a:p>
                      <a:pPr marL="146685">
                        <a:lnSpc>
                          <a:spcPct val="100000"/>
                        </a:lnSpc>
                        <a:spcBef>
                          <a:spcPts val="520"/>
                        </a:spcBef>
                      </a:pPr>
                      <a:r>
                        <a:rPr sz="1300" spc="-65" dirty="0">
                          <a:solidFill>
                            <a:srgbClr val="231F20"/>
                          </a:solidFill>
                          <a:latin typeface="Cambria"/>
                          <a:cs typeface="Cambria"/>
                        </a:rPr>
                        <a:t>24.9%</a:t>
                      </a:r>
                      <a:endParaRPr sz="1300">
                        <a:latin typeface="Cambria"/>
                        <a:cs typeface="Cambria"/>
                      </a:endParaRPr>
                    </a:p>
                  </a:txBody>
                  <a:tcPr marL="0" marR="0" marT="66040" marB="0">
                    <a:lnR w="9525">
                      <a:solidFill>
                        <a:srgbClr val="939598"/>
                      </a:solidFill>
                      <a:prstDash val="solid"/>
                    </a:lnR>
                    <a:lnB w="6350">
                      <a:solidFill>
                        <a:srgbClr val="939598"/>
                      </a:solidFill>
                      <a:prstDash val="solid"/>
                    </a:lnB>
                    <a:solidFill>
                      <a:srgbClr val="FFEB95"/>
                    </a:solidFill>
                  </a:tcPr>
                </a:tc>
                <a:tc>
                  <a:txBody>
                    <a:bodyPr/>
                    <a:lstStyle/>
                    <a:p>
                      <a:pPr marL="6985" algn="ctr">
                        <a:lnSpc>
                          <a:spcPct val="100000"/>
                        </a:lnSpc>
                        <a:spcBef>
                          <a:spcPts val="525"/>
                        </a:spcBef>
                      </a:pPr>
                      <a:r>
                        <a:rPr sz="1300" spc="-65" dirty="0">
                          <a:solidFill>
                            <a:srgbClr val="231F20"/>
                          </a:solidFill>
                          <a:latin typeface="Cambria"/>
                          <a:cs typeface="Cambria"/>
                        </a:rPr>
                        <a:t>1.4%</a:t>
                      </a:r>
                      <a:endParaRPr sz="1300">
                        <a:latin typeface="Cambria"/>
                        <a:cs typeface="Cambria"/>
                      </a:endParaRPr>
                    </a:p>
                  </a:txBody>
                  <a:tcPr marL="0" marR="0" marT="66675" marB="0">
                    <a:lnL w="9525">
                      <a:solidFill>
                        <a:srgbClr val="939598"/>
                      </a:solidFill>
                      <a:prstDash val="solid"/>
                    </a:lnL>
                    <a:lnB w="6350">
                      <a:solidFill>
                        <a:srgbClr val="939598"/>
                      </a:solidFill>
                      <a:prstDash val="solid"/>
                    </a:lnB>
                    <a:solidFill>
                      <a:srgbClr val="FFEB95"/>
                    </a:solidFill>
                  </a:tcPr>
                </a:tc>
              </a:tr>
              <a:tr h="381000">
                <a:tc>
                  <a:txBody>
                    <a:bodyPr/>
                    <a:lstStyle/>
                    <a:p>
                      <a:pPr marL="3175">
                        <a:lnSpc>
                          <a:spcPct val="100000"/>
                        </a:lnSpc>
                        <a:spcBef>
                          <a:spcPts val="400"/>
                        </a:spcBef>
                      </a:pPr>
                      <a:r>
                        <a:rPr sz="1600" spc="-5" dirty="0">
                          <a:solidFill>
                            <a:srgbClr val="231F20"/>
                          </a:solidFill>
                          <a:latin typeface="Cambria"/>
                          <a:cs typeface="Cambria"/>
                        </a:rPr>
                        <a:t>Trade, </a:t>
                      </a:r>
                      <a:r>
                        <a:rPr sz="1600" spc="-10" dirty="0">
                          <a:solidFill>
                            <a:srgbClr val="231F20"/>
                          </a:solidFill>
                          <a:latin typeface="Cambria"/>
                          <a:cs typeface="Cambria"/>
                        </a:rPr>
                        <a:t>Transportation </a:t>
                      </a:r>
                      <a:r>
                        <a:rPr sz="1600" spc="25" dirty="0">
                          <a:solidFill>
                            <a:srgbClr val="231F20"/>
                          </a:solidFill>
                          <a:latin typeface="Cambria"/>
                          <a:cs typeface="Cambria"/>
                        </a:rPr>
                        <a:t>and</a:t>
                      </a:r>
                      <a:r>
                        <a:rPr sz="1600" spc="-65" dirty="0">
                          <a:solidFill>
                            <a:srgbClr val="231F20"/>
                          </a:solidFill>
                          <a:latin typeface="Cambria"/>
                          <a:cs typeface="Cambria"/>
                        </a:rPr>
                        <a:t> </a:t>
                      </a:r>
                      <a:r>
                        <a:rPr sz="1600" spc="-15" dirty="0">
                          <a:solidFill>
                            <a:srgbClr val="231F20"/>
                          </a:solidFill>
                          <a:latin typeface="Cambria"/>
                          <a:cs typeface="Cambria"/>
                        </a:rPr>
                        <a:t>Warehousing</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0"/>
                        </a:spcBef>
                      </a:pPr>
                      <a:r>
                        <a:rPr sz="1300" spc="-45" dirty="0">
                          <a:solidFill>
                            <a:srgbClr val="231F20"/>
                          </a:solidFill>
                          <a:latin typeface="Cambria"/>
                          <a:cs typeface="Cambria"/>
                        </a:rPr>
                        <a:t>9,179</a:t>
                      </a:r>
                      <a:endParaRPr sz="1300">
                        <a:latin typeface="Cambria"/>
                        <a:cs typeface="Cambria"/>
                      </a:endParaRPr>
                    </a:p>
                  </a:txBody>
                  <a:tcPr marL="0" marR="0" marT="60960"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17.7%</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84"/>
                        </a:spcBef>
                      </a:pPr>
                      <a:r>
                        <a:rPr sz="1300" spc="-50" dirty="0">
                          <a:solidFill>
                            <a:srgbClr val="231F20"/>
                          </a:solidFill>
                          <a:latin typeface="Cambria"/>
                          <a:cs typeface="Cambria"/>
                        </a:rPr>
                        <a:t>11,687</a:t>
                      </a:r>
                      <a:endParaRPr sz="1300">
                        <a:latin typeface="Cambria"/>
                        <a:cs typeface="Cambria"/>
                      </a:endParaRPr>
                    </a:p>
                  </a:txBody>
                  <a:tcPr marL="0" marR="0" marT="61594"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89"/>
                        </a:spcBef>
                      </a:pPr>
                      <a:r>
                        <a:rPr sz="1300" spc="-65" dirty="0">
                          <a:solidFill>
                            <a:srgbClr val="231F20"/>
                          </a:solidFill>
                          <a:latin typeface="Cambria"/>
                          <a:cs typeface="Cambria"/>
                        </a:rPr>
                        <a:t>18.8%</a:t>
                      </a:r>
                      <a:endParaRPr sz="1300">
                        <a:latin typeface="Cambria"/>
                        <a:cs typeface="Cambria"/>
                      </a:endParaRPr>
                    </a:p>
                  </a:txBody>
                  <a:tcPr marL="0" marR="0" marT="62229"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0"/>
                        </a:spcBef>
                      </a:pPr>
                      <a:r>
                        <a:rPr sz="1300" spc="-55" dirty="0">
                          <a:solidFill>
                            <a:srgbClr val="231F20"/>
                          </a:solidFill>
                          <a:latin typeface="Cambria"/>
                          <a:cs typeface="Cambria"/>
                        </a:rPr>
                        <a:t>(1.2%)</a:t>
                      </a:r>
                      <a:endParaRPr sz="1300">
                        <a:latin typeface="Cambria"/>
                        <a:cs typeface="Cambria"/>
                      </a:endParaRPr>
                    </a:p>
                  </a:txBody>
                  <a:tcPr marL="0" marR="0" marT="62230" marB="0">
                    <a:lnL w="9525">
                      <a:solidFill>
                        <a:srgbClr val="939598"/>
                      </a:solidFill>
                      <a:prstDash val="solid"/>
                    </a:lnL>
                    <a:lnT w="6350">
                      <a:solidFill>
                        <a:srgbClr val="939598"/>
                      </a:solidFill>
                      <a:prstDash val="solid"/>
                    </a:lnT>
                    <a:lnB w="6350">
                      <a:solidFill>
                        <a:srgbClr val="939598"/>
                      </a:solidFill>
                      <a:prstDash val="solid"/>
                    </a:lnB>
                  </a:tcPr>
                </a:tc>
              </a:tr>
              <a:tr h="381000">
                <a:tc>
                  <a:txBody>
                    <a:bodyPr/>
                    <a:lstStyle/>
                    <a:p>
                      <a:pPr marL="3175">
                        <a:lnSpc>
                          <a:spcPct val="100000"/>
                        </a:lnSpc>
                        <a:spcBef>
                          <a:spcPts val="400"/>
                        </a:spcBef>
                      </a:pPr>
                      <a:r>
                        <a:rPr sz="1600" spc="5" dirty="0">
                          <a:solidFill>
                            <a:srgbClr val="231F20"/>
                          </a:solidFill>
                          <a:latin typeface="Cambria"/>
                          <a:cs typeface="Cambria"/>
                        </a:rPr>
                        <a:t>Manufacturing</a:t>
                      </a:r>
                      <a:endParaRPr sz="1600">
                        <a:latin typeface="Cambria"/>
                        <a:cs typeface="Cambria"/>
                      </a:endParaRPr>
                    </a:p>
                  </a:txBody>
                  <a:tcPr marL="0" marR="0" marT="50800" marB="0">
                    <a:lnT w="6350">
                      <a:solidFill>
                        <a:srgbClr val="939598"/>
                      </a:solidFill>
                      <a:prstDash val="solid"/>
                    </a:lnT>
                    <a:lnB w="6350">
                      <a:solidFill>
                        <a:srgbClr val="939598"/>
                      </a:solidFill>
                      <a:prstDash val="solid"/>
                    </a:lnB>
                    <a:solidFill>
                      <a:srgbClr val="FFEB95"/>
                    </a:solidFill>
                  </a:tcPr>
                </a:tc>
                <a:tc>
                  <a:txBody>
                    <a:bodyPr/>
                    <a:lstStyle/>
                    <a:p>
                      <a:pPr marL="235585">
                        <a:lnSpc>
                          <a:spcPct val="100000"/>
                        </a:lnSpc>
                        <a:spcBef>
                          <a:spcPts val="480"/>
                        </a:spcBef>
                      </a:pPr>
                      <a:r>
                        <a:rPr sz="1300" spc="-45" dirty="0">
                          <a:solidFill>
                            <a:srgbClr val="231F20"/>
                          </a:solidFill>
                          <a:latin typeface="Cambria"/>
                          <a:cs typeface="Cambria"/>
                        </a:rPr>
                        <a:t>7,360</a:t>
                      </a:r>
                      <a:endParaRPr sz="1300">
                        <a:latin typeface="Cambria"/>
                        <a:cs typeface="Cambria"/>
                      </a:endParaRPr>
                    </a:p>
                  </a:txBody>
                  <a:tcPr marL="0" marR="0" marT="60960" marB="0">
                    <a:lnT w="6350">
                      <a:solidFill>
                        <a:srgbClr val="939598"/>
                      </a:solidFill>
                      <a:prstDash val="solid"/>
                    </a:lnT>
                    <a:lnB w="6350">
                      <a:solidFill>
                        <a:srgbClr val="939598"/>
                      </a:solidFill>
                      <a:prstDash val="solid"/>
                    </a:lnB>
                    <a:solidFill>
                      <a:srgbClr val="FFEB95"/>
                    </a:solidFill>
                  </a:tcPr>
                </a:tc>
                <a:tc>
                  <a:txBody>
                    <a:bodyPr/>
                    <a:lstStyle/>
                    <a:p>
                      <a:pPr marL="147320">
                        <a:lnSpc>
                          <a:spcPct val="100000"/>
                        </a:lnSpc>
                        <a:spcBef>
                          <a:spcPts val="484"/>
                        </a:spcBef>
                      </a:pPr>
                      <a:r>
                        <a:rPr sz="1300" spc="-65" dirty="0">
                          <a:solidFill>
                            <a:srgbClr val="231F20"/>
                          </a:solidFill>
                          <a:latin typeface="Cambria"/>
                          <a:cs typeface="Cambria"/>
                        </a:rPr>
                        <a:t>14.2%</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solidFill>
                      <a:srgbClr val="FFEB95"/>
                    </a:solidFill>
                  </a:tcPr>
                </a:tc>
                <a:tc>
                  <a:txBody>
                    <a:bodyPr/>
                    <a:lstStyle/>
                    <a:p>
                      <a:pPr marL="113030">
                        <a:lnSpc>
                          <a:spcPct val="100000"/>
                        </a:lnSpc>
                        <a:spcBef>
                          <a:spcPts val="484"/>
                        </a:spcBef>
                      </a:pPr>
                      <a:r>
                        <a:rPr sz="1300" spc="-45" dirty="0">
                          <a:solidFill>
                            <a:srgbClr val="231F20"/>
                          </a:solidFill>
                          <a:latin typeface="Cambria"/>
                          <a:cs typeface="Cambria"/>
                        </a:rPr>
                        <a:t>9,152</a:t>
                      </a:r>
                      <a:endParaRPr sz="1300">
                        <a:latin typeface="Cambria"/>
                        <a:cs typeface="Cambria"/>
                      </a:endParaRPr>
                    </a:p>
                  </a:txBody>
                  <a:tcPr marL="0" marR="0" marT="61594" marB="0">
                    <a:lnL w="9525">
                      <a:solidFill>
                        <a:srgbClr val="939598"/>
                      </a:solidFill>
                      <a:prstDash val="solid"/>
                    </a:lnL>
                    <a:lnT w="6350">
                      <a:solidFill>
                        <a:srgbClr val="939598"/>
                      </a:solidFill>
                      <a:prstDash val="solid"/>
                    </a:lnT>
                    <a:lnB w="6350">
                      <a:solidFill>
                        <a:srgbClr val="939598"/>
                      </a:solidFill>
                      <a:prstDash val="solid"/>
                    </a:lnB>
                    <a:solidFill>
                      <a:srgbClr val="FFEB95"/>
                    </a:solidFill>
                  </a:tcPr>
                </a:tc>
                <a:tc>
                  <a:txBody>
                    <a:bodyPr/>
                    <a:lstStyle/>
                    <a:p>
                      <a:pPr marL="146685">
                        <a:lnSpc>
                          <a:spcPct val="100000"/>
                        </a:lnSpc>
                        <a:spcBef>
                          <a:spcPts val="490"/>
                        </a:spcBef>
                      </a:pPr>
                      <a:r>
                        <a:rPr sz="1300" spc="-65" dirty="0">
                          <a:solidFill>
                            <a:srgbClr val="231F20"/>
                          </a:solidFill>
                          <a:latin typeface="Cambria"/>
                          <a:cs typeface="Cambria"/>
                        </a:rPr>
                        <a:t>14.7%</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solidFill>
                      <a:srgbClr val="FFEB95"/>
                    </a:solidFill>
                  </a:tcPr>
                </a:tc>
                <a:tc>
                  <a:txBody>
                    <a:bodyPr/>
                    <a:lstStyle/>
                    <a:p>
                      <a:pPr marL="6985" algn="ctr">
                        <a:lnSpc>
                          <a:spcPct val="100000"/>
                        </a:lnSpc>
                        <a:spcBef>
                          <a:spcPts val="490"/>
                        </a:spcBef>
                      </a:pPr>
                      <a:r>
                        <a:rPr sz="1300" spc="-55" dirty="0">
                          <a:solidFill>
                            <a:srgbClr val="231F20"/>
                          </a:solidFill>
                          <a:latin typeface="Cambria"/>
                          <a:cs typeface="Cambria"/>
                        </a:rPr>
                        <a:t>(0.6%)</a:t>
                      </a:r>
                      <a:endParaRPr sz="1300">
                        <a:latin typeface="Cambria"/>
                        <a:cs typeface="Cambria"/>
                      </a:endParaRPr>
                    </a:p>
                  </a:txBody>
                  <a:tcPr marL="0" marR="0" marT="62230" marB="0">
                    <a:lnL w="9525">
                      <a:solidFill>
                        <a:srgbClr val="939598"/>
                      </a:solidFill>
                      <a:prstDash val="solid"/>
                    </a:lnL>
                    <a:lnT w="6350">
                      <a:solidFill>
                        <a:srgbClr val="939598"/>
                      </a:solidFill>
                      <a:prstDash val="solid"/>
                    </a:lnT>
                    <a:lnB w="6350">
                      <a:solidFill>
                        <a:srgbClr val="939598"/>
                      </a:solidFill>
                      <a:prstDash val="solid"/>
                    </a:lnB>
                    <a:solidFill>
                      <a:srgbClr val="FFEB95"/>
                    </a:solidFill>
                  </a:tcPr>
                </a:tc>
              </a:tr>
              <a:tr h="381000">
                <a:tc>
                  <a:txBody>
                    <a:bodyPr/>
                    <a:lstStyle/>
                    <a:p>
                      <a:pPr marL="3175">
                        <a:lnSpc>
                          <a:spcPct val="100000"/>
                        </a:lnSpc>
                        <a:spcBef>
                          <a:spcPts val="400"/>
                        </a:spcBef>
                      </a:pPr>
                      <a:r>
                        <a:rPr sz="1600" spc="-10" dirty="0">
                          <a:solidFill>
                            <a:srgbClr val="231F20"/>
                          </a:solidFill>
                          <a:latin typeface="Cambria"/>
                          <a:cs typeface="Cambria"/>
                        </a:rPr>
                        <a:t>Professional </a:t>
                      </a:r>
                      <a:r>
                        <a:rPr sz="1600" dirty="0">
                          <a:solidFill>
                            <a:srgbClr val="231F20"/>
                          </a:solidFill>
                          <a:latin typeface="Cambria"/>
                          <a:cs typeface="Cambria"/>
                        </a:rPr>
                        <a:t>&amp; </a:t>
                      </a:r>
                      <a:r>
                        <a:rPr sz="1600" spc="-5" dirty="0">
                          <a:solidFill>
                            <a:srgbClr val="231F20"/>
                          </a:solidFill>
                          <a:latin typeface="Cambria"/>
                          <a:cs typeface="Cambria"/>
                        </a:rPr>
                        <a:t>Business</a:t>
                      </a:r>
                      <a:r>
                        <a:rPr sz="1600" spc="-70" dirty="0">
                          <a:solidFill>
                            <a:srgbClr val="231F20"/>
                          </a:solidFill>
                          <a:latin typeface="Cambria"/>
                          <a:cs typeface="Cambria"/>
                        </a:rPr>
                        <a:t> </a:t>
                      </a:r>
                      <a:r>
                        <a:rPr sz="1600" spc="-10" dirty="0">
                          <a:solidFill>
                            <a:srgbClr val="231F20"/>
                          </a:solidFill>
                          <a:latin typeface="Cambria"/>
                          <a:cs typeface="Cambria"/>
                        </a:rPr>
                        <a:t>Services</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0"/>
                        </a:spcBef>
                      </a:pPr>
                      <a:r>
                        <a:rPr sz="1300" spc="-45" dirty="0">
                          <a:solidFill>
                            <a:srgbClr val="231F20"/>
                          </a:solidFill>
                          <a:latin typeface="Cambria"/>
                          <a:cs typeface="Cambria"/>
                        </a:rPr>
                        <a:t>7,061</a:t>
                      </a:r>
                      <a:endParaRPr sz="1300">
                        <a:latin typeface="Cambria"/>
                        <a:cs typeface="Cambria"/>
                      </a:endParaRPr>
                    </a:p>
                  </a:txBody>
                  <a:tcPr marL="0" marR="0" marT="60960"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13.6%</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84"/>
                        </a:spcBef>
                      </a:pPr>
                      <a:r>
                        <a:rPr sz="1300" spc="-45" dirty="0">
                          <a:solidFill>
                            <a:srgbClr val="231F20"/>
                          </a:solidFill>
                          <a:latin typeface="Cambria"/>
                          <a:cs typeface="Cambria"/>
                        </a:rPr>
                        <a:t>7,422</a:t>
                      </a:r>
                      <a:endParaRPr sz="1300">
                        <a:latin typeface="Cambria"/>
                        <a:cs typeface="Cambria"/>
                      </a:endParaRPr>
                    </a:p>
                  </a:txBody>
                  <a:tcPr marL="0" marR="0" marT="61594"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90"/>
                        </a:spcBef>
                      </a:pPr>
                      <a:r>
                        <a:rPr sz="1300" spc="-65" dirty="0">
                          <a:solidFill>
                            <a:srgbClr val="231F20"/>
                          </a:solidFill>
                          <a:latin typeface="Cambria"/>
                          <a:cs typeface="Cambria"/>
                        </a:rPr>
                        <a:t>12.0%</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0"/>
                        </a:spcBef>
                      </a:pPr>
                      <a:r>
                        <a:rPr sz="1300" spc="-65" dirty="0">
                          <a:solidFill>
                            <a:srgbClr val="231F20"/>
                          </a:solidFill>
                          <a:latin typeface="Cambria"/>
                          <a:cs typeface="Cambria"/>
                        </a:rPr>
                        <a:t>1.6%</a:t>
                      </a:r>
                      <a:endParaRPr sz="1300">
                        <a:latin typeface="Cambria"/>
                        <a:cs typeface="Cambria"/>
                      </a:endParaRPr>
                    </a:p>
                  </a:txBody>
                  <a:tcPr marL="0" marR="0" marT="62230" marB="0">
                    <a:lnL w="9525">
                      <a:solidFill>
                        <a:srgbClr val="939598"/>
                      </a:solidFill>
                      <a:prstDash val="solid"/>
                    </a:lnL>
                    <a:lnT w="6350">
                      <a:solidFill>
                        <a:srgbClr val="939598"/>
                      </a:solidFill>
                      <a:prstDash val="solid"/>
                    </a:lnT>
                    <a:lnB w="6350">
                      <a:solidFill>
                        <a:srgbClr val="939598"/>
                      </a:solidFill>
                      <a:prstDash val="solid"/>
                    </a:lnB>
                  </a:tcPr>
                </a:tc>
              </a:tr>
              <a:tr h="381000">
                <a:tc>
                  <a:txBody>
                    <a:bodyPr/>
                    <a:lstStyle/>
                    <a:p>
                      <a:pPr marL="3175">
                        <a:lnSpc>
                          <a:spcPct val="100000"/>
                        </a:lnSpc>
                        <a:spcBef>
                          <a:spcPts val="400"/>
                        </a:spcBef>
                      </a:pPr>
                      <a:r>
                        <a:rPr sz="1600" spc="15" dirty="0">
                          <a:solidFill>
                            <a:srgbClr val="231F20"/>
                          </a:solidFill>
                          <a:latin typeface="Cambria"/>
                          <a:cs typeface="Cambria"/>
                        </a:rPr>
                        <a:t>Accommodation </a:t>
                      </a:r>
                      <a:r>
                        <a:rPr sz="1600" spc="25" dirty="0">
                          <a:solidFill>
                            <a:srgbClr val="231F20"/>
                          </a:solidFill>
                          <a:latin typeface="Cambria"/>
                          <a:cs typeface="Cambria"/>
                        </a:rPr>
                        <a:t>and </a:t>
                      </a:r>
                      <a:r>
                        <a:rPr sz="1600" spc="0" dirty="0">
                          <a:solidFill>
                            <a:srgbClr val="231F20"/>
                          </a:solidFill>
                          <a:latin typeface="Cambria"/>
                          <a:cs typeface="Cambria"/>
                        </a:rPr>
                        <a:t>Food</a:t>
                      </a:r>
                      <a:r>
                        <a:rPr sz="1600" spc="-125" dirty="0">
                          <a:solidFill>
                            <a:srgbClr val="231F20"/>
                          </a:solidFill>
                          <a:latin typeface="Cambria"/>
                          <a:cs typeface="Cambria"/>
                        </a:rPr>
                        <a:t> </a:t>
                      </a:r>
                      <a:r>
                        <a:rPr sz="1600" spc="-10" dirty="0">
                          <a:solidFill>
                            <a:srgbClr val="231F20"/>
                          </a:solidFill>
                          <a:latin typeface="Cambria"/>
                          <a:cs typeface="Cambria"/>
                        </a:rPr>
                        <a:t>Services</a:t>
                      </a:r>
                      <a:endParaRPr sz="1600">
                        <a:latin typeface="Cambria"/>
                        <a:cs typeface="Cambria"/>
                      </a:endParaRPr>
                    </a:p>
                  </a:txBody>
                  <a:tcPr marL="0" marR="0" marT="50800" marB="0">
                    <a:lnT w="6350">
                      <a:solidFill>
                        <a:srgbClr val="939598"/>
                      </a:solidFill>
                      <a:prstDash val="solid"/>
                    </a:lnT>
                    <a:lnB w="6350">
                      <a:solidFill>
                        <a:srgbClr val="939598"/>
                      </a:solidFill>
                      <a:prstDash val="solid"/>
                    </a:lnB>
                    <a:solidFill>
                      <a:srgbClr val="FFEB95"/>
                    </a:solidFill>
                  </a:tcPr>
                </a:tc>
                <a:tc>
                  <a:txBody>
                    <a:bodyPr/>
                    <a:lstStyle/>
                    <a:p>
                      <a:pPr marL="235585">
                        <a:lnSpc>
                          <a:spcPct val="100000"/>
                        </a:lnSpc>
                        <a:spcBef>
                          <a:spcPts val="480"/>
                        </a:spcBef>
                      </a:pPr>
                      <a:r>
                        <a:rPr sz="1300" spc="-45" dirty="0">
                          <a:solidFill>
                            <a:srgbClr val="231F20"/>
                          </a:solidFill>
                          <a:latin typeface="Cambria"/>
                          <a:cs typeface="Cambria"/>
                        </a:rPr>
                        <a:t>4,015</a:t>
                      </a:r>
                      <a:endParaRPr sz="1300">
                        <a:latin typeface="Cambria"/>
                        <a:cs typeface="Cambria"/>
                      </a:endParaRPr>
                    </a:p>
                  </a:txBody>
                  <a:tcPr marL="0" marR="0" marT="60960" marB="0">
                    <a:lnT w="6350">
                      <a:solidFill>
                        <a:srgbClr val="939598"/>
                      </a:solidFill>
                      <a:prstDash val="solid"/>
                    </a:lnT>
                    <a:lnB w="6350">
                      <a:solidFill>
                        <a:srgbClr val="939598"/>
                      </a:solidFill>
                      <a:prstDash val="solid"/>
                    </a:lnB>
                    <a:solidFill>
                      <a:srgbClr val="FFEB95"/>
                    </a:solidFill>
                  </a:tcPr>
                </a:tc>
                <a:tc>
                  <a:txBody>
                    <a:bodyPr/>
                    <a:lstStyle/>
                    <a:p>
                      <a:pPr marL="147320">
                        <a:lnSpc>
                          <a:spcPct val="100000"/>
                        </a:lnSpc>
                        <a:spcBef>
                          <a:spcPts val="484"/>
                        </a:spcBef>
                      </a:pPr>
                      <a:r>
                        <a:rPr sz="1300" spc="-65" dirty="0">
                          <a:solidFill>
                            <a:srgbClr val="231F20"/>
                          </a:solidFill>
                          <a:latin typeface="Cambria"/>
                          <a:cs typeface="Cambria"/>
                        </a:rPr>
                        <a:t>7.7%</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solidFill>
                      <a:srgbClr val="FFEB95"/>
                    </a:solidFill>
                  </a:tcPr>
                </a:tc>
                <a:tc>
                  <a:txBody>
                    <a:bodyPr/>
                    <a:lstStyle/>
                    <a:p>
                      <a:pPr marL="113030">
                        <a:lnSpc>
                          <a:spcPct val="100000"/>
                        </a:lnSpc>
                        <a:spcBef>
                          <a:spcPts val="484"/>
                        </a:spcBef>
                      </a:pPr>
                      <a:r>
                        <a:rPr sz="1300" spc="-45" dirty="0">
                          <a:solidFill>
                            <a:srgbClr val="231F20"/>
                          </a:solidFill>
                          <a:latin typeface="Cambria"/>
                          <a:cs typeface="Cambria"/>
                        </a:rPr>
                        <a:t>3,310</a:t>
                      </a:r>
                      <a:endParaRPr sz="1300">
                        <a:latin typeface="Cambria"/>
                        <a:cs typeface="Cambria"/>
                      </a:endParaRPr>
                    </a:p>
                  </a:txBody>
                  <a:tcPr marL="0" marR="0" marT="61594" marB="0">
                    <a:lnL w="9525">
                      <a:solidFill>
                        <a:srgbClr val="939598"/>
                      </a:solidFill>
                      <a:prstDash val="solid"/>
                    </a:lnL>
                    <a:lnT w="6350">
                      <a:solidFill>
                        <a:srgbClr val="939598"/>
                      </a:solidFill>
                      <a:prstDash val="solid"/>
                    </a:lnT>
                    <a:lnB w="6350">
                      <a:solidFill>
                        <a:srgbClr val="939598"/>
                      </a:solidFill>
                      <a:prstDash val="solid"/>
                    </a:lnB>
                    <a:solidFill>
                      <a:srgbClr val="FFEB95"/>
                    </a:solidFill>
                  </a:tcPr>
                </a:tc>
                <a:tc>
                  <a:txBody>
                    <a:bodyPr/>
                    <a:lstStyle/>
                    <a:p>
                      <a:pPr marL="146685">
                        <a:lnSpc>
                          <a:spcPct val="100000"/>
                        </a:lnSpc>
                        <a:spcBef>
                          <a:spcPts val="490"/>
                        </a:spcBef>
                      </a:pPr>
                      <a:r>
                        <a:rPr sz="1300" spc="-65" dirty="0">
                          <a:solidFill>
                            <a:srgbClr val="231F20"/>
                          </a:solidFill>
                          <a:latin typeface="Cambria"/>
                          <a:cs typeface="Cambria"/>
                        </a:rPr>
                        <a:t>5.3%</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solidFill>
                      <a:srgbClr val="FFEB95"/>
                    </a:solidFill>
                  </a:tcPr>
                </a:tc>
                <a:tc>
                  <a:txBody>
                    <a:bodyPr/>
                    <a:lstStyle/>
                    <a:p>
                      <a:pPr marL="6985" algn="ctr">
                        <a:lnSpc>
                          <a:spcPct val="100000"/>
                        </a:lnSpc>
                        <a:spcBef>
                          <a:spcPts val="490"/>
                        </a:spcBef>
                      </a:pPr>
                      <a:r>
                        <a:rPr sz="1300" spc="-65" dirty="0">
                          <a:solidFill>
                            <a:srgbClr val="231F20"/>
                          </a:solidFill>
                          <a:latin typeface="Cambria"/>
                          <a:cs typeface="Cambria"/>
                        </a:rPr>
                        <a:t>2.4%</a:t>
                      </a:r>
                      <a:endParaRPr sz="1300">
                        <a:latin typeface="Cambria"/>
                        <a:cs typeface="Cambria"/>
                      </a:endParaRPr>
                    </a:p>
                  </a:txBody>
                  <a:tcPr marL="0" marR="0" marT="62230" marB="0">
                    <a:lnL w="9525">
                      <a:solidFill>
                        <a:srgbClr val="939598"/>
                      </a:solidFill>
                      <a:prstDash val="solid"/>
                    </a:lnL>
                    <a:lnT w="6350">
                      <a:solidFill>
                        <a:srgbClr val="939598"/>
                      </a:solidFill>
                      <a:prstDash val="solid"/>
                    </a:lnT>
                    <a:lnB w="6350">
                      <a:solidFill>
                        <a:srgbClr val="939598"/>
                      </a:solidFill>
                      <a:prstDash val="solid"/>
                    </a:lnB>
                    <a:solidFill>
                      <a:srgbClr val="FFEB95"/>
                    </a:solidFill>
                  </a:tcPr>
                </a:tc>
              </a:tr>
              <a:tr h="381000">
                <a:tc>
                  <a:txBody>
                    <a:bodyPr/>
                    <a:lstStyle/>
                    <a:p>
                      <a:pPr marL="3175">
                        <a:lnSpc>
                          <a:spcPct val="100000"/>
                        </a:lnSpc>
                        <a:spcBef>
                          <a:spcPts val="400"/>
                        </a:spcBef>
                      </a:pPr>
                      <a:r>
                        <a:rPr sz="1600" spc="5" dirty="0">
                          <a:solidFill>
                            <a:srgbClr val="231F20"/>
                          </a:solidFill>
                          <a:latin typeface="Cambria"/>
                          <a:cs typeface="Cambria"/>
                        </a:rPr>
                        <a:t>Public</a:t>
                      </a:r>
                      <a:r>
                        <a:rPr sz="1600" spc="-30" dirty="0">
                          <a:solidFill>
                            <a:srgbClr val="231F20"/>
                          </a:solidFill>
                          <a:latin typeface="Cambria"/>
                          <a:cs typeface="Cambria"/>
                        </a:rPr>
                        <a:t> </a:t>
                      </a:r>
                      <a:r>
                        <a:rPr sz="1600" spc="-5" dirty="0">
                          <a:solidFill>
                            <a:srgbClr val="231F20"/>
                          </a:solidFill>
                          <a:latin typeface="Cambria"/>
                          <a:cs typeface="Cambria"/>
                        </a:rPr>
                        <a:t>Administration</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0"/>
                        </a:spcBef>
                      </a:pPr>
                      <a:r>
                        <a:rPr sz="1300" spc="-45" dirty="0">
                          <a:solidFill>
                            <a:srgbClr val="231F20"/>
                          </a:solidFill>
                          <a:latin typeface="Cambria"/>
                          <a:cs typeface="Cambria"/>
                        </a:rPr>
                        <a:t>3,024</a:t>
                      </a:r>
                      <a:endParaRPr sz="1300">
                        <a:latin typeface="Cambria"/>
                        <a:cs typeface="Cambria"/>
                      </a:endParaRPr>
                    </a:p>
                  </a:txBody>
                  <a:tcPr marL="0" marR="0" marT="60960"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5.8%</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84"/>
                        </a:spcBef>
                      </a:pPr>
                      <a:r>
                        <a:rPr sz="1300" spc="-45" dirty="0">
                          <a:solidFill>
                            <a:srgbClr val="231F20"/>
                          </a:solidFill>
                          <a:latin typeface="Cambria"/>
                          <a:cs typeface="Cambria"/>
                        </a:rPr>
                        <a:t>3,478</a:t>
                      </a:r>
                      <a:endParaRPr sz="1300">
                        <a:latin typeface="Cambria"/>
                        <a:cs typeface="Cambria"/>
                      </a:endParaRPr>
                    </a:p>
                  </a:txBody>
                  <a:tcPr marL="0" marR="0" marT="61594"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90"/>
                        </a:spcBef>
                      </a:pPr>
                      <a:r>
                        <a:rPr sz="1300" spc="-65" dirty="0">
                          <a:solidFill>
                            <a:srgbClr val="231F20"/>
                          </a:solidFill>
                          <a:latin typeface="Cambria"/>
                          <a:cs typeface="Cambria"/>
                        </a:rPr>
                        <a:t>5.6%</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5"/>
                        </a:spcBef>
                      </a:pPr>
                      <a:r>
                        <a:rPr sz="1300" spc="-65" dirty="0">
                          <a:solidFill>
                            <a:srgbClr val="231F20"/>
                          </a:solidFill>
                          <a:latin typeface="Cambria"/>
                          <a:cs typeface="Cambria"/>
                        </a:rPr>
                        <a:t>0.2%</a:t>
                      </a:r>
                      <a:endParaRPr sz="1300">
                        <a:latin typeface="Cambria"/>
                        <a:cs typeface="Cambria"/>
                      </a:endParaRPr>
                    </a:p>
                  </a:txBody>
                  <a:tcPr marL="0" marR="0" marT="62865" marB="0">
                    <a:lnL w="9525">
                      <a:solidFill>
                        <a:srgbClr val="939598"/>
                      </a:solidFill>
                      <a:prstDash val="solid"/>
                    </a:lnL>
                    <a:lnT w="6350">
                      <a:solidFill>
                        <a:srgbClr val="939598"/>
                      </a:solidFill>
                      <a:prstDash val="solid"/>
                    </a:lnT>
                    <a:lnB w="6350">
                      <a:solidFill>
                        <a:srgbClr val="939598"/>
                      </a:solidFill>
                      <a:prstDash val="solid"/>
                    </a:lnB>
                  </a:tcPr>
                </a:tc>
              </a:tr>
              <a:tr h="381000">
                <a:tc>
                  <a:txBody>
                    <a:bodyPr/>
                    <a:lstStyle/>
                    <a:p>
                      <a:pPr marL="3175">
                        <a:lnSpc>
                          <a:spcPct val="100000"/>
                        </a:lnSpc>
                        <a:spcBef>
                          <a:spcPts val="400"/>
                        </a:spcBef>
                      </a:pPr>
                      <a:r>
                        <a:rPr sz="1600" spc="10" dirty="0">
                          <a:solidFill>
                            <a:srgbClr val="231F20"/>
                          </a:solidFill>
                          <a:latin typeface="Cambria"/>
                          <a:cs typeface="Cambria"/>
                        </a:rPr>
                        <a:t>Construction, </a:t>
                      </a:r>
                      <a:r>
                        <a:rPr sz="1600" spc="25" dirty="0">
                          <a:solidFill>
                            <a:srgbClr val="231F20"/>
                          </a:solidFill>
                          <a:latin typeface="Cambria"/>
                          <a:cs typeface="Cambria"/>
                        </a:rPr>
                        <a:t>Mining </a:t>
                      </a:r>
                      <a:r>
                        <a:rPr sz="1600" dirty="0">
                          <a:solidFill>
                            <a:srgbClr val="231F20"/>
                          </a:solidFill>
                          <a:latin typeface="Cambria"/>
                          <a:cs typeface="Cambria"/>
                        </a:rPr>
                        <a:t>&amp;</a:t>
                      </a:r>
                      <a:r>
                        <a:rPr sz="1600" spc="-120" dirty="0">
                          <a:solidFill>
                            <a:srgbClr val="231F20"/>
                          </a:solidFill>
                          <a:latin typeface="Cambria"/>
                          <a:cs typeface="Cambria"/>
                        </a:rPr>
                        <a:t> </a:t>
                      </a:r>
                      <a:r>
                        <a:rPr sz="1600" spc="-10" dirty="0">
                          <a:solidFill>
                            <a:srgbClr val="231F20"/>
                          </a:solidFill>
                          <a:latin typeface="Cambria"/>
                          <a:cs typeface="Cambria"/>
                        </a:rPr>
                        <a:t>Utilities</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4"/>
                        </a:spcBef>
                      </a:pPr>
                      <a:r>
                        <a:rPr sz="1300" spc="-45" dirty="0">
                          <a:solidFill>
                            <a:srgbClr val="231F20"/>
                          </a:solidFill>
                          <a:latin typeface="Cambria"/>
                          <a:cs typeface="Cambria"/>
                        </a:rPr>
                        <a:t>2,190</a:t>
                      </a:r>
                      <a:endParaRPr sz="1300">
                        <a:latin typeface="Cambria"/>
                        <a:cs typeface="Cambria"/>
                      </a:endParaRPr>
                    </a:p>
                  </a:txBody>
                  <a:tcPr marL="0" marR="0" marT="61594"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4.2%</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89"/>
                        </a:spcBef>
                      </a:pPr>
                      <a:r>
                        <a:rPr sz="1300" spc="-45" dirty="0">
                          <a:solidFill>
                            <a:srgbClr val="231F20"/>
                          </a:solidFill>
                          <a:latin typeface="Cambria"/>
                          <a:cs typeface="Cambria"/>
                        </a:rPr>
                        <a:t>3,238</a:t>
                      </a:r>
                      <a:endParaRPr sz="1300">
                        <a:latin typeface="Cambria"/>
                        <a:cs typeface="Cambria"/>
                      </a:endParaRPr>
                    </a:p>
                  </a:txBody>
                  <a:tcPr marL="0" marR="0" marT="62229"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90"/>
                        </a:spcBef>
                      </a:pPr>
                      <a:r>
                        <a:rPr sz="1300" spc="-65" dirty="0">
                          <a:solidFill>
                            <a:srgbClr val="231F20"/>
                          </a:solidFill>
                          <a:latin typeface="Cambria"/>
                          <a:cs typeface="Cambria"/>
                        </a:rPr>
                        <a:t>5.2%</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5"/>
                        </a:spcBef>
                      </a:pPr>
                      <a:r>
                        <a:rPr sz="1300" spc="-55" dirty="0">
                          <a:solidFill>
                            <a:srgbClr val="231F20"/>
                          </a:solidFill>
                          <a:latin typeface="Cambria"/>
                          <a:cs typeface="Cambria"/>
                        </a:rPr>
                        <a:t>(1.0%)</a:t>
                      </a:r>
                      <a:endParaRPr sz="1300">
                        <a:latin typeface="Cambria"/>
                        <a:cs typeface="Cambria"/>
                      </a:endParaRPr>
                    </a:p>
                  </a:txBody>
                  <a:tcPr marL="0" marR="0" marT="62865" marB="0">
                    <a:lnL w="9525">
                      <a:solidFill>
                        <a:srgbClr val="939598"/>
                      </a:solidFill>
                      <a:prstDash val="solid"/>
                    </a:lnL>
                    <a:lnT w="6350">
                      <a:solidFill>
                        <a:srgbClr val="939598"/>
                      </a:solidFill>
                      <a:prstDash val="solid"/>
                    </a:lnT>
                    <a:lnB w="6350">
                      <a:solidFill>
                        <a:srgbClr val="939598"/>
                      </a:solidFill>
                      <a:prstDash val="solid"/>
                    </a:lnB>
                  </a:tcPr>
                </a:tc>
              </a:tr>
              <a:tr h="381000">
                <a:tc>
                  <a:txBody>
                    <a:bodyPr/>
                    <a:lstStyle/>
                    <a:p>
                      <a:pPr marL="3175">
                        <a:lnSpc>
                          <a:spcPct val="100000"/>
                        </a:lnSpc>
                        <a:spcBef>
                          <a:spcPts val="400"/>
                        </a:spcBef>
                      </a:pPr>
                      <a:r>
                        <a:rPr sz="1600" dirty="0">
                          <a:solidFill>
                            <a:srgbClr val="231F20"/>
                          </a:solidFill>
                          <a:latin typeface="Cambria"/>
                          <a:cs typeface="Cambria"/>
                        </a:rPr>
                        <a:t>Information</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4"/>
                        </a:spcBef>
                      </a:pPr>
                      <a:r>
                        <a:rPr sz="1300" spc="-45" dirty="0">
                          <a:solidFill>
                            <a:srgbClr val="231F20"/>
                          </a:solidFill>
                          <a:latin typeface="Cambria"/>
                          <a:cs typeface="Cambria"/>
                        </a:rPr>
                        <a:t>1,295</a:t>
                      </a:r>
                      <a:endParaRPr sz="1300">
                        <a:latin typeface="Cambria"/>
                        <a:cs typeface="Cambria"/>
                      </a:endParaRPr>
                    </a:p>
                  </a:txBody>
                  <a:tcPr marL="0" marR="0" marT="61594"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2.5%</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89"/>
                        </a:spcBef>
                      </a:pPr>
                      <a:r>
                        <a:rPr sz="1300" spc="-45" dirty="0">
                          <a:solidFill>
                            <a:srgbClr val="231F20"/>
                          </a:solidFill>
                          <a:latin typeface="Cambria"/>
                          <a:cs typeface="Cambria"/>
                        </a:rPr>
                        <a:t>1,493</a:t>
                      </a:r>
                      <a:endParaRPr sz="1300">
                        <a:latin typeface="Cambria"/>
                        <a:cs typeface="Cambria"/>
                      </a:endParaRPr>
                    </a:p>
                  </a:txBody>
                  <a:tcPr marL="0" marR="0" marT="62229"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90"/>
                        </a:spcBef>
                      </a:pPr>
                      <a:r>
                        <a:rPr sz="1300" spc="-65" dirty="0">
                          <a:solidFill>
                            <a:srgbClr val="231F20"/>
                          </a:solidFill>
                          <a:latin typeface="Cambria"/>
                          <a:cs typeface="Cambria"/>
                        </a:rPr>
                        <a:t>2.4%</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5"/>
                        </a:spcBef>
                      </a:pPr>
                      <a:r>
                        <a:rPr sz="1300" spc="-65" dirty="0">
                          <a:solidFill>
                            <a:srgbClr val="231F20"/>
                          </a:solidFill>
                          <a:latin typeface="Cambria"/>
                          <a:cs typeface="Cambria"/>
                        </a:rPr>
                        <a:t>0.1%</a:t>
                      </a:r>
                      <a:endParaRPr sz="1300">
                        <a:latin typeface="Cambria"/>
                        <a:cs typeface="Cambria"/>
                      </a:endParaRPr>
                    </a:p>
                  </a:txBody>
                  <a:tcPr marL="0" marR="0" marT="62865" marB="0">
                    <a:lnL w="9525">
                      <a:solidFill>
                        <a:srgbClr val="939598"/>
                      </a:solidFill>
                      <a:prstDash val="solid"/>
                    </a:lnL>
                    <a:lnT w="6350">
                      <a:solidFill>
                        <a:srgbClr val="939598"/>
                      </a:solidFill>
                      <a:prstDash val="solid"/>
                    </a:lnT>
                    <a:lnB w="6350">
                      <a:solidFill>
                        <a:srgbClr val="939598"/>
                      </a:solidFill>
                      <a:prstDash val="solid"/>
                    </a:lnB>
                  </a:tcPr>
                </a:tc>
              </a:tr>
              <a:tr h="381000">
                <a:tc>
                  <a:txBody>
                    <a:bodyPr/>
                    <a:lstStyle/>
                    <a:p>
                      <a:pPr marL="3175">
                        <a:lnSpc>
                          <a:spcPct val="100000"/>
                        </a:lnSpc>
                        <a:spcBef>
                          <a:spcPts val="400"/>
                        </a:spcBef>
                      </a:pPr>
                      <a:r>
                        <a:rPr sz="1600" spc="10" dirty="0">
                          <a:solidFill>
                            <a:srgbClr val="231F20"/>
                          </a:solidFill>
                          <a:latin typeface="Cambria"/>
                          <a:cs typeface="Cambria"/>
                        </a:rPr>
                        <a:t>Finance </a:t>
                      </a:r>
                      <a:r>
                        <a:rPr sz="1600" spc="25" dirty="0">
                          <a:solidFill>
                            <a:srgbClr val="231F20"/>
                          </a:solidFill>
                          <a:latin typeface="Cambria"/>
                          <a:cs typeface="Cambria"/>
                        </a:rPr>
                        <a:t>and</a:t>
                      </a:r>
                      <a:r>
                        <a:rPr sz="1600" spc="-70" dirty="0">
                          <a:solidFill>
                            <a:srgbClr val="231F20"/>
                          </a:solidFill>
                          <a:latin typeface="Cambria"/>
                          <a:cs typeface="Cambria"/>
                        </a:rPr>
                        <a:t> </a:t>
                      </a:r>
                      <a:r>
                        <a:rPr sz="1600" spc="0" dirty="0">
                          <a:solidFill>
                            <a:srgbClr val="231F20"/>
                          </a:solidFill>
                          <a:latin typeface="Cambria"/>
                          <a:cs typeface="Cambria"/>
                        </a:rPr>
                        <a:t>Insurance</a:t>
                      </a:r>
                      <a:endParaRPr sz="1600">
                        <a:latin typeface="Cambria"/>
                        <a:cs typeface="Cambria"/>
                      </a:endParaRPr>
                    </a:p>
                  </a:txBody>
                  <a:tcPr marL="0" marR="0" marT="50800" marB="0">
                    <a:lnT w="6350">
                      <a:solidFill>
                        <a:srgbClr val="939598"/>
                      </a:solidFill>
                      <a:prstDash val="solid"/>
                    </a:lnT>
                    <a:lnB w="6350">
                      <a:solidFill>
                        <a:srgbClr val="939598"/>
                      </a:solidFill>
                      <a:prstDash val="solid"/>
                    </a:lnB>
                  </a:tcPr>
                </a:tc>
                <a:tc>
                  <a:txBody>
                    <a:bodyPr/>
                    <a:lstStyle/>
                    <a:p>
                      <a:pPr marL="235585">
                        <a:lnSpc>
                          <a:spcPct val="100000"/>
                        </a:lnSpc>
                        <a:spcBef>
                          <a:spcPts val="484"/>
                        </a:spcBef>
                      </a:pPr>
                      <a:r>
                        <a:rPr sz="1300" spc="-45" dirty="0">
                          <a:solidFill>
                            <a:srgbClr val="231F20"/>
                          </a:solidFill>
                          <a:latin typeface="Cambria"/>
                          <a:cs typeface="Cambria"/>
                        </a:rPr>
                        <a:t>1,201</a:t>
                      </a:r>
                      <a:endParaRPr sz="1300" dirty="0">
                        <a:latin typeface="Cambria"/>
                        <a:cs typeface="Cambria"/>
                      </a:endParaRPr>
                    </a:p>
                  </a:txBody>
                  <a:tcPr marL="0" marR="0" marT="61594" marB="0">
                    <a:lnT w="6350">
                      <a:solidFill>
                        <a:srgbClr val="939598"/>
                      </a:solidFill>
                      <a:prstDash val="solid"/>
                    </a:lnT>
                    <a:lnB w="6350">
                      <a:solidFill>
                        <a:srgbClr val="939598"/>
                      </a:solidFill>
                      <a:prstDash val="solid"/>
                    </a:lnB>
                  </a:tcPr>
                </a:tc>
                <a:tc>
                  <a:txBody>
                    <a:bodyPr/>
                    <a:lstStyle/>
                    <a:p>
                      <a:pPr marL="147320">
                        <a:lnSpc>
                          <a:spcPct val="100000"/>
                        </a:lnSpc>
                        <a:spcBef>
                          <a:spcPts val="484"/>
                        </a:spcBef>
                      </a:pPr>
                      <a:r>
                        <a:rPr sz="1300" spc="-65" dirty="0">
                          <a:solidFill>
                            <a:srgbClr val="231F20"/>
                          </a:solidFill>
                          <a:latin typeface="Cambria"/>
                          <a:cs typeface="Cambria"/>
                        </a:rPr>
                        <a:t>2.3%</a:t>
                      </a:r>
                      <a:endParaRPr sz="1300">
                        <a:latin typeface="Cambria"/>
                        <a:cs typeface="Cambria"/>
                      </a:endParaRPr>
                    </a:p>
                  </a:txBody>
                  <a:tcPr marL="0" marR="0" marT="61594"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113030">
                        <a:lnSpc>
                          <a:spcPct val="100000"/>
                        </a:lnSpc>
                        <a:spcBef>
                          <a:spcPts val="490"/>
                        </a:spcBef>
                      </a:pPr>
                      <a:r>
                        <a:rPr sz="1300" spc="-45" dirty="0">
                          <a:solidFill>
                            <a:srgbClr val="231F20"/>
                          </a:solidFill>
                          <a:latin typeface="Cambria"/>
                          <a:cs typeface="Cambria"/>
                        </a:rPr>
                        <a:t>3,073</a:t>
                      </a:r>
                      <a:endParaRPr sz="1300">
                        <a:latin typeface="Cambria"/>
                        <a:cs typeface="Cambria"/>
                      </a:endParaRPr>
                    </a:p>
                  </a:txBody>
                  <a:tcPr marL="0" marR="0" marT="62230" marB="0">
                    <a:lnL w="9525">
                      <a:solidFill>
                        <a:srgbClr val="939598"/>
                      </a:solidFill>
                      <a:prstDash val="solid"/>
                    </a:lnL>
                    <a:lnT w="6350">
                      <a:solidFill>
                        <a:srgbClr val="939598"/>
                      </a:solidFill>
                      <a:prstDash val="solid"/>
                    </a:lnT>
                    <a:lnB w="6350">
                      <a:solidFill>
                        <a:srgbClr val="939598"/>
                      </a:solidFill>
                      <a:prstDash val="solid"/>
                    </a:lnB>
                  </a:tcPr>
                </a:tc>
                <a:tc>
                  <a:txBody>
                    <a:bodyPr/>
                    <a:lstStyle/>
                    <a:p>
                      <a:pPr marL="146685">
                        <a:lnSpc>
                          <a:spcPct val="100000"/>
                        </a:lnSpc>
                        <a:spcBef>
                          <a:spcPts val="490"/>
                        </a:spcBef>
                      </a:pPr>
                      <a:r>
                        <a:rPr sz="1300" spc="-65" dirty="0">
                          <a:solidFill>
                            <a:srgbClr val="231F20"/>
                          </a:solidFill>
                          <a:latin typeface="Cambria"/>
                          <a:cs typeface="Cambria"/>
                        </a:rPr>
                        <a:t>5.0%</a:t>
                      </a:r>
                      <a:endParaRPr sz="1300">
                        <a:latin typeface="Cambria"/>
                        <a:cs typeface="Cambria"/>
                      </a:endParaRPr>
                    </a:p>
                  </a:txBody>
                  <a:tcPr marL="0" marR="0" marT="62230" marB="0">
                    <a:lnR w="9525">
                      <a:solidFill>
                        <a:srgbClr val="939598"/>
                      </a:solidFill>
                      <a:prstDash val="solid"/>
                    </a:lnR>
                    <a:lnT w="6350">
                      <a:solidFill>
                        <a:srgbClr val="939598"/>
                      </a:solidFill>
                      <a:prstDash val="solid"/>
                    </a:lnT>
                    <a:lnB w="6350">
                      <a:solidFill>
                        <a:srgbClr val="939598"/>
                      </a:solidFill>
                      <a:prstDash val="solid"/>
                    </a:lnB>
                  </a:tcPr>
                </a:tc>
                <a:tc>
                  <a:txBody>
                    <a:bodyPr/>
                    <a:lstStyle/>
                    <a:p>
                      <a:pPr marL="6985" algn="ctr">
                        <a:lnSpc>
                          <a:spcPct val="100000"/>
                        </a:lnSpc>
                        <a:spcBef>
                          <a:spcPts val="495"/>
                        </a:spcBef>
                      </a:pPr>
                      <a:r>
                        <a:rPr sz="1300" spc="-55" dirty="0">
                          <a:solidFill>
                            <a:srgbClr val="231F20"/>
                          </a:solidFill>
                          <a:latin typeface="Cambria"/>
                          <a:cs typeface="Cambria"/>
                        </a:rPr>
                        <a:t>(2.6%)</a:t>
                      </a:r>
                      <a:endParaRPr sz="1300">
                        <a:latin typeface="Cambria"/>
                        <a:cs typeface="Cambria"/>
                      </a:endParaRPr>
                    </a:p>
                  </a:txBody>
                  <a:tcPr marL="0" marR="0" marT="62865" marB="0">
                    <a:lnL w="9525">
                      <a:solidFill>
                        <a:srgbClr val="939598"/>
                      </a:solidFill>
                      <a:prstDash val="solid"/>
                    </a:lnL>
                    <a:lnT w="6350">
                      <a:solidFill>
                        <a:srgbClr val="939598"/>
                      </a:solidFill>
                      <a:prstDash val="solid"/>
                    </a:lnT>
                    <a:lnB w="6350">
                      <a:solidFill>
                        <a:srgbClr val="939598"/>
                      </a:solidFill>
                      <a:prstDash val="solid"/>
                    </a:lnB>
                  </a:tcPr>
                </a:tc>
              </a:tr>
            </a:tbl>
          </a:graphicData>
        </a:graphic>
      </p:graphicFrame>
      <p:sp>
        <p:nvSpPr>
          <p:cNvPr id="12" name="TextBox 11"/>
          <p:cNvSpPr txBox="1"/>
          <p:nvPr/>
        </p:nvSpPr>
        <p:spPr>
          <a:xfrm>
            <a:off x="7162800" y="0"/>
            <a:ext cx="2895600" cy="3785652"/>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table</a:t>
            </a:r>
          </a:p>
          <a:p>
            <a:pPr marL="177800" indent="-177800">
              <a:buFont typeface="Wingdings" pitchFamily="2" charset="2"/>
              <a:buChar char="q"/>
            </a:pPr>
            <a:endParaRPr lang="en-US" sz="1800" dirty="0" smtClean="0"/>
          </a:p>
          <a:p>
            <a:pPr marL="177800" indent="-177800">
              <a:buFont typeface="Wingdings" pitchFamily="2" charset="2"/>
              <a:buChar char="q"/>
            </a:pPr>
            <a:endParaRPr lang="en-US" sz="1800" dirty="0"/>
          </a:p>
          <a:p>
            <a:pPr marL="177800" indent="-177800"/>
            <a:r>
              <a:rPr lang="en-US" sz="1050" dirty="0" smtClean="0"/>
              <a:t>Table Source: </a:t>
            </a:r>
            <a:r>
              <a:rPr lang="en-US" sz="1050" dirty="0" smtClean="0">
                <a:hlinkClick r:id="rId2"/>
              </a:rPr>
              <a:t>LINK</a:t>
            </a:r>
            <a:r>
              <a:rPr lang="en-US" sz="1050" dirty="0" smtClean="0"/>
              <a:t> (BEA)</a:t>
            </a:r>
          </a:p>
          <a:p>
            <a:pPr marL="177800" indent="-177800"/>
            <a:endParaRPr lang="en-US" sz="1050" dirty="0" smtClean="0"/>
          </a:p>
          <a:p>
            <a:pPr marL="177800" indent="-177800">
              <a:buFontTx/>
              <a:buChar char="-"/>
            </a:pPr>
            <a:r>
              <a:rPr lang="en-US" sz="1050" dirty="0" smtClean="0"/>
              <a:t>Select “Local Area Personal Income and Employment”</a:t>
            </a:r>
          </a:p>
          <a:p>
            <a:pPr marL="177800" indent="-177800">
              <a:buFontTx/>
              <a:buChar char="-"/>
            </a:pPr>
            <a:r>
              <a:rPr lang="en-US" sz="1050" dirty="0" smtClean="0"/>
              <a:t>Select “Total Full-Time and Part-Time Employment by Industry”</a:t>
            </a:r>
          </a:p>
          <a:p>
            <a:pPr marL="177800" indent="-177800">
              <a:buFontTx/>
              <a:buChar char="-"/>
            </a:pPr>
            <a:r>
              <a:rPr lang="en-US" sz="1050" dirty="0" smtClean="0"/>
              <a:t>Select NAICS</a:t>
            </a:r>
          </a:p>
          <a:p>
            <a:pPr marL="177800" indent="-177800">
              <a:buFontTx/>
              <a:buChar char="-"/>
            </a:pPr>
            <a:r>
              <a:rPr lang="en-US" sz="1050" dirty="0" smtClean="0"/>
              <a:t>Select and enter your region</a:t>
            </a:r>
          </a:p>
          <a:p>
            <a:pPr marL="177800" indent="-177800">
              <a:buFontTx/>
              <a:buChar char="-"/>
            </a:pPr>
            <a:r>
              <a:rPr lang="en-US" sz="1050" dirty="0" smtClean="0"/>
              <a:t>Select years 2012 and 2016 </a:t>
            </a:r>
          </a:p>
          <a:p>
            <a:pPr marL="177800" indent="-177800">
              <a:buFontTx/>
              <a:buChar char="-"/>
            </a:pPr>
            <a:r>
              <a:rPr lang="en-US" sz="1050" dirty="0" smtClean="0"/>
              <a:t>Copy Industry Categories and Data into Table and Calculate %share and difference in Share</a:t>
            </a:r>
          </a:p>
          <a:p>
            <a:pPr marL="177800" indent="-177800">
              <a:buFontTx/>
              <a:buChar char="-"/>
            </a:pPr>
            <a:r>
              <a:rPr lang="en-US" sz="1050" dirty="0" smtClean="0"/>
              <a:t>Highlight most relevant rows</a:t>
            </a:r>
          </a:p>
          <a:p>
            <a:pPr marL="177800" indent="-177800"/>
            <a:endParaRPr lang="en-US" sz="1050" dirty="0" smtClean="0"/>
          </a:p>
          <a:p>
            <a:pPr marL="177800" indent="-177800"/>
            <a:endParaRPr lang="en-US" sz="1050" dirty="0" smtClean="0"/>
          </a:p>
          <a:p>
            <a:pPr marL="177800" indent="-177800">
              <a:buFont typeface="Arial" pitchFamily="34" charset="0"/>
              <a:buChar char="•"/>
            </a:pPr>
            <a:endParaRPr lang="en-US" sz="1050" dirty="0" smtClean="0"/>
          </a:p>
          <a:p>
            <a:pPr marL="177800" indent="-177800">
              <a:buFont typeface="Arial" pitchFamily="34" charset="0"/>
              <a:buChar char="•"/>
            </a:pP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LARGEST NON-GOVERNMENT EMPLOYERS</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11</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7162800" y="0"/>
            <a:ext cx="2895600" cy="1892826"/>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table</a:t>
            </a:r>
          </a:p>
          <a:p>
            <a:pPr marL="177800" indent="-177800">
              <a:buFont typeface="Wingdings" pitchFamily="2" charset="2"/>
              <a:buChar char="q"/>
            </a:pPr>
            <a:endParaRPr lang="en-US" sz="1800" dirty="0"/>
          </a:p>
          <a:p>
            <a:pPr marL="177800" indent="-177800"/>
            <a:r>
              <a:rPr lang="en-US" sz="1400" dirty="0" smtClean="0"/>
              <a:t>Table Source: Your local Chamber of Commerce may have this information</a:t>
            </a:r>
          </a:p>
          <a:p>
            <a:pPr marL="177800" indent="-177800">
              <a:buFont typeface="Arial" pitchFamily="34" charset="0"/>
              <a:buChar char="•"/>
            </a:pPr>
            <a:endParaRPr lang="en-US" sz="1050" dirty="0" smtClean="0"/>
          </a:p>
          <a:p>
            <a:pPr marL="177800" indent="-177800">
              <a:buFont typeface="Arial" pitchFamily="34" charset="0"/>
              <a:buChar char="•"/>
            </a:pPr>
            <a:endParaRPr lang="en-US" sz="1050" dirty="0"/>
          </a:p>
        </p:txBody>
      </p:sp>
      <p:graphicFrame>
        <p:nvGraphicFramePr>
          <p:cNvPr id="9" name="object 4"/>
          <p:cNvGraphicFramePr>
            <a:graphicFrameLocks noGrp="1"/>
          </p:cNvGraphicFramePr>
          <p:nvPr/>
        </p:nvGraphicFramePr>
        <p:xfrm>
          <a:off x="685800" y="1943100"/>
          <a:ext cx="8686799" cy="3585845"/>
        </p:xfrm>
        <a:graphic>
          <a:graphicData uri="http://schemas.openxmlformats.org/drawingml/2006/table">
            <a:tbl>
              <a:tblPr firstRow="1" bandRow="1">
                <a:tableStyleId>{2D5ABB26-0587-4C30-8999-92F81FD0307C}</a:tableStyleId>
              </a:tblPr>
              <a:tblGrid>
                <a:gridCol w="3270885"/>
                <a:gridCol w="3536949"/>
                <a:gridCol w="1878965"/>
              </a:tblGrid>
              <a:tr h="431165">
                <a:tc>
                  <a:txBody>
                    <a:bodyPr/>
                    <a:lstStyle/>
                    <a:p>
                      <a:pPr lvl="0">
                        <a:lnSpc>
                          <a:spcPct val="100000"/>
                        </a:lnSpc>
                        <a:spcBef>
                          <a:spcPts val="795"/>
                        </a:spcBef>
                      </a:pPr>
                      <a:r>
                        <a:rPr lang="en-US" sz="1600" b="1" dirty="0" smtClean="0">
                          <a:solidFill>
                            <a:schemeClr val="bg1"/>
                          </a:solidFill>
                          <a:latin typeface="Cambria"/>
                          <a:cs typeface="Cambria"/>
                        </a:rPr>
                        <a:t>EMPLOYER</a:t>
                      </a:r>
                      <a:endParaRPr sz="1600" b="1" dirty="0">
                        <a:solidFill>
                          <a:schemeClr val="bg1"/>
                        </a:solidFill>
                        <a:latin typeface="Cambria"/>
                        <a:cs typeface="Cambria"/>
                      </a:endParaRPr>
                    </a:p>
                  </a:txBody>
                  <a:tcPr marL="45720" marR="45720" marT="0" marB="0" anchor="ctr">
                    <a:solidFill>
                      <a:schemeClr val="bg1">
                        <a:lumMod val="50000"/>
                      </a:schemeClr>
                    </a:solidFill>
                  </a:tcPr>
                </a:tc>
                <a:tc>
                  <a:txBody>
                    <a:bodyPr/>
                    <a:lstStyle/>
                    <a:p>
                      <a:pPr marL="614680">
                        <a:lnSpc>
                          <a:spcPct val="100000"/>
                        </a:lnSpc>
                        <a:spcBef>
                          <a:spcPts val="795"/>
                        </a:spcBef>
                      </a:pPr>
                      <a:r>
                        <a:rPr lang="en-US" sz="1600" b="1" dirty="0" smtClean="0">
                          <a:solidFill>
                            <a:schemeClr val="bg1"/>
                          </a:solidFill>
                          <a:latin typeface="Cambria"/>
                          <a:cs typeface="Cambria"/>
                        </a:rPr>
                        <a:t>TYPE OF BUSINESS</a:t>
                      </a:r>
                      <a:endParaRPr sz="1600" b="1" dirty="0">
                        <a:solidFill>
                          <a:schemeClr val="bg1"/>
                        </a:solidFill>
                        <a:latin typeface="Cambria"/>
                        <a:cs typeface="Cambria"/>
                      </a:endParaRPr>
                    </a:p>
                  </a:txBody>
                  <a:tcPr marL="45720" marR="45720" marT="0" marB="0" anchor="ctr">
                    <a:solidFill>
                      <a:schemeClr val="bg1">
                        <a:lumMod val="50000"/>
                      </a:schemeClr>
                    </a:solidFill>
                  </a:tcPr>
                </a:tc>
                <a:tc>
                  <a:txBody>
                    <a:bodyPr/>
                    <a:lstStyle/>
                    <a:p>
                      <a:pPr algn="r">
                        <a:lnSpc>
                          <a:spcPct val="100000"/>
                        </a:lnSpc>
                        <a:spcBef>
                          <a:spcPts val="795"/>
                        </a:spcBef>
                      </a:pPr>
                      <a:r>
                        <a:rPr lang="en-US" sz="1600" b="1" dirty="0" smtClean="0">
                          <a:solidFill>
                            <a:schemeClr val="bg1"/>
                          </a:solidFill>
                          <a:latin typeface="Cambria"/>
                          <a:cs typeface="Cambria"/>
                        </a:rPr>
                        <a:t>APPROX.</a:t>
                      </a:r>
                      <a:r>
                        <a:rPr lang="en-US" sz="1600" b="1" baseline="0" dirty="0" smtClean="0">
                          <a:solidFill>
                            <a:schemeClr val="bg1"/>
                          </a:solidFill>
                          <a:latin typeface="Cambria"/>
                          <a:cs typeface="Cambria"/>
                        </a:rPr>
                        <a:t># OF EMPLOYEES</a:t>
                      </a:r>
                      <a:endParaRPr sz="1600" b="1" dirty="0">
                        <a:solidFill>
                          <a:schemeClr val="bg1"/>
                        </a:solidFill>
                        <a:latin typeface="Cambria"/>
                        <a:cs typeface="Cambria"/>
                      </a:endParaRPr>
                    </a:p>
                  </a:txBody>
                  <a:tcPr marL="45720" marR="45720" marT="0" marB="0" anchor="ctr">
                    <a:solidFill>
                      <a:schemeClr val="bg1">
                        <a:lumMod val="50000"/>
                      </a:schemeClr>
                    </a:solidFill>
                  </a:tcPr>
                </a:tc>
              </a:tr>
              <a:tr h="431165">
                <a:tc>
                  <a:txBody>
                    <a:bodyPr/>
                    <a:lstStyle/>
                    <a:p>
                      <a:pPr>
                        <a:lnSpc>
                          <a:spcPct val="100000"/>
                        </a:lnSpc>
                        <a:spcBef>
                          <a:spcPts val="795"/>
                        </a:spcBef>
                      </a:pPr>
                      <a:r>
                        <a:rPr sz="1600" spc="-15" dirty="0">
                          <a:solidFill>
                            <a:srgbClr val="231F20"/>
                          </a:solidFill>
                          <a:latin typeface="Cambria"/>
                          <a:cs typeface="Cambria"/>
                        </a:rPr>
                        <a:t>University </a:t>
                      </a:r>
                      <a:r>
                        <a:rPr sz="1600" spc="-5" dirty="0">
                          <a:solidFill>
                            <a:srgbClr val="231F20"/>
                          </a:solidFill>
                          <a:latin typeface="Cambria"/>
                          <a:cs typeface="Cambria"/>
                        </a:rPr>
                        <a:t>of </a:t>
                      </a:r>
                      <a:r>
                        <a:rPr sz="1600" spc="-15" dirty="0">
                          <a:solidFill>
                            <a:srgbClr val="231F20"/>
                          </a:solidFill>
                          <a:latin typeface="Cambria"/>
                          <a:cs typeface="Cambria"/>
                        </a:rPr>
                        <a:t>Notre</a:t>
                      </a:r>
                      <a:r>
                        <a:rPr sz="1600" spc="-65" dirty="0">
                          <a:solidFill>
                            <a:srgbClr val="231F20"/>
                          </a:solidFill>
                          <a:latin typeface="Cambria"/>
                          <a:cs typeface="Cambria"/>
                        </a:rPr>
                        <a:t> </a:t>
                      </a:r>
                      <a:r>
                        <a:rPr sz="1600" spc="40" dirty="0">
                          <a:solidFill>
                            <a:srgbClr val="231F20"/>
                          </a:solidFill>
                          <a:latin typeface="Cambria"/>
                          <a:cs typeface="Cambria"/>
                        </a:rPr>
                        <a:t>Dame</a:t>
                      </a:r>
                      <a:endParaRPr sz="1600" dirty="0">
                        <a:latin typeface="Cambria"/>
                        <a:cs typeface="Cambria"/>
                      </a:endParaRPr>
                    </a:p>
                  </a:txBody>
                  <a:tcPr marL="45720" marR="45720" marT="100965" marB="0" anchor="ctr">
                    <a:lnB w="6350">
                      <a:solidFill>
                        <a:srgbClr val="939598"/>
                      </a:solidFill>
                      <a:prstDash val="solid"/>
                    </a:lnB>
                  </a:tcPr>
                </a:tc>
                <a:tc>
                  <a:txBody>
                    <a:bodyPr/>
                    <a:lstStyle/>
                    <a:p>
                      <a:pPr marL="614680">
                        <a:lnSpc>
                          <a:spcPct val="100000"/>
                        </a:lnSpc>
                        <a:spcBef>
                          <a:spcPts val="795"/>
                        </a:spcBef>
                      </a:pPr>
                      <a:r>
                        <a:rPr sz="1600" spc="0" dirty="0">
                          <a:solidFill>
                            <a:srgbClr val="231F20"/>
                          </a:solidFill>
                          <a:latin typeface="Cambria"/>
                          <a:cs typeface="Cambria"/>
                        </a:rPr>
                        <a:t>Higher</a:t>
                      </a:r>
                      <a:r>
                        <a:rPr sz="1600" spc="-30" dirty="0">
                          <a:solidFill>
                            <a:srgbClr val="231F20"/>
                          </a:solidFill>
                          <a:latin typeface="Cambria"/>
                          <a:cs typeface="Cambria"/>
                        </a:rPr>
                        <a:t> </a:t>
                      </a:r>
                      <a:r>
                        <a:rPr sz="1600" spc="5" dirty="0">
                          <a:solidFill>
                            <a:srgbClr val="231F20"/>
                          </a:solidFill>
                          <a:latin typeface="Cambria"/>
                          <a:cs typeface="Cambria"/>
                        </a:rPr>
                        <a:t>education</a:t>
                      </a:r>
                      <a:endParaRPr sz="1600" dirty="0">
                        <a:latin typeface="Cambria"/>
                        <a:cs typeface="Cambria"/>
                      </a:endParaRPr>
                    </a:p>
                  </a:txBody>
                  <a:tcPr marL="45720" marR="45720" marT="100965" marB="0" anchor="ctr">
                    <a:lnB w="6350">
                      <a:solidFill>
                        <a:srgbClr val="939598"/>
                      </a:solidFill>
                      <a:prstDash val="solid"/>
                    </a:lnB>
                  </a:tcPr>
                </a:tc>
                <a:tc>
                  <a:txBody>
                    <a:bodyPr/>
                    <a:lstStyle/>
                    <a:p>
                      <a:pPr algn="r">
                        <a:lnSpc>
                          <a:spcPct val="100000"/>
                        </a:lnSpc>
                        <a:spcBef>
                          <a:spcPts val="795"/>
                        </a:spcBef>
                      </a:pPr>
                      <a:r>
                        <a:rPr sz="1600" dirty="0">
                          <a:solidFill>
                            <a:srgbClr val="231F20"/>
                          </a:solidFill>
                          <a:latin typeface="Cambria"/>
                          <a:cs typeface="Cambria"/>
                        </a:rPr>
                        <a:t>5,802</a:t>
                      </a:r>
                      <a:endParaRPr sz="1600" dirty="0">
                        <a:latin typeface="Cambria"/>
                        <a:cs typeface="Cambria"/>
                      </a:endParaRPr>
                    </a:p>
                  </a:txBody>
                  <a:tcPr marL="45720" marR="45720" marT="100965" marB="0" anchor="ctr">
                    <a:lnB w="6350">
                      <a:solidFill>
                        <a:srgbClr val="939598"/>
                      </a:solidFill>
                      <a:prstDash val="solid"/>
                    </a:lnB>
                  </a:tcPr>
                </a:tc>
              </a:tr>
              <a:tr h="381000">
                <a:tc>
                  <a:txBody>
                    <a:bodyPr/>
                    <a:lstStyle/>
                    <a:p>
                      <a:pPr>
                        <a:lnSpc>
                          <a:spcPct val="100000"/>
                        </a:lnSpc>
                        <a:spcBef>
                          <a:spcPts val="400"/>
                        </a:spcBef>
                      </a:pPr>
                      <a:r>
                        <a:rPr sz="1600" spc="10" dirty="0">
                          <a:solidFill>
                            <a:srgbClr val="231F20"/>
                          </a:solidFill>
                          <a:latin typeface="Cambria"/>
                          <a:cs typeface="Cambria"/>
                        </a:rPr>
                        <a:t>Beacon Health</a:t>
                      </a:r>
                      <a:r>
                        <a:rPr sz="1600" spc="-70" dirty="0">
                          <a:solidFill>
                            <a:srgbClr val="231F20"/>
                          </a:solidFill>
                          <a:latin typeface="Cambria"/>
                          <a:cs typeface="Cambria"/>
                        </a:rPr>
                        <a:t> </a:t>
                      </a:r>
                      <a:r>
                        <a:rPr sz="1600" spc="-15" dirty="0">
                          <a:solidFill>
                            <a:srgbClr val="231F20"/>
                          </a:solidFill>
                          <a:latin typeface="Cambria"/>
                          <a:cs typeface="Cambria"/>
                        </a:rPr>
                        <a:t>System</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10" dirty="0">
                          <a:solidFill>
                            <a:srgbClr val="231F20"/>
                          </a:solidFill>
                          <a:latin typeface="Cambria"/>
                          <a:cs typeface="Cambria"/>
                        </a:rPr>
                        <a:t>Health</a:t>
                      </a:r>
                      <a:r>
                        <a:rPr sz="1600" spc="-30" dirty="0">
                          <a:solidFill>
                            <a:srgbClr val="231F20"/>
                          </a:solidFill>
                          <a:latin typeface="Cambria"/>
                          <a:cs typeface="Cambria"/>
                        </a:rPr>
                        <a:t> </a:t>
                      </a:r>
                      <a:r>
                        <a:rPr sz="1600" spc="-15" dirty="0">
                          <a:solidFill>
                            <a:srgbClr val="231F20"/>
                          </a:solidFill>
                          <a:latin typeface="Cambria"/>
                          <a:cs typeface="Cambria"/>
                        </a:rPr>
                        <a:t>care</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4,683</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dirty="0">
                          <a:solidFill>
                            <a:srgbClr val="231F20"/>
                          </a:solidFill>
                          <a:latin typeface="Cambria"/>
                          <a:cs typeface="Cambria"/>
                        </a:rPr>
                        <a:t>Saint </a:t>
                      </a:r>
                      <a:r>
                        <a:rPr sz="1600" spc="5" dirty="0">
                          <a:solidFill>
                            <a:srgbClr val="231F20"/>
                          </a:solidFill>
                          <a:latin typeface="Cambria"/>
                          <a:cs typeface="Cambria"/>
                        </a:rPr>
                        <a:t>Joseph </a:t>
                      </a:r>
                      <a:r>
                        <a:rPr sz="1600" spc="10" dirty="0">
                          <a:solidFill>
                            <a:srgbClr val="231F20"/>
                          </a:solidFill>
                          <a:latin typeface="Cambria"/>
                          <a:cs typeface="Cambria"/>
                        </a:rPr>
                        <a:t>Health</a:t>
                      </a:r>
                      <a:r>
                        <a:rPr sz="1600" spc="-95" dirty="0">
                          <a:solidFill>
                            <a:srgbClr val="231F20"/>
                          </a:solidFill>
                          <a:latin typeface="Cambria"/>
                          <a:cs typeface="Cambria"/>
                        </a:rPr>
                        <a:t> </a:t>
                      </a:r>
                      <a:r>
                        <a:rPr sz="1600" spc="-15" dirty="0">
                          <a:solidFill>
                            <a:srgbClr val="231F20"/>
                          </a:solidFill>
                          <a:latin typeface="Cambria"/>
                          <a:cs typeface="Cambria"/>
                        </a:rPr>
                        <a:t>System</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10" dirty="0">
                          <a:solidFill>
                            <a:srgbClr val="231F20"/>
                          </a:solidFill>
                          <a:latin typeface="Cambria"/>
                          <a:cs typeface="Cambria"/>
                        </a:rPr>
                        <a:t>Health</a:t>
                      </a:r>
                      <a:r>
                        <a:rPr sz="1600" spc="-30" dirty="0">
                          <a:solidFill>
                            <a:srgbClr val="231F20"/>
                          </a:solidFill>
                          <a:latin typeface="Cambria"/>
                          <a:cs typeface="Cambria"/>
                        </a:rPr>
                        <a:t> </a:t>
                      </a:r>
                      <a:r>
                        <a:rPr sz="1600" spc="-15" dirty="0">
                          <a:solidFill>
                            <a:srgbClr val="231F20"/>
                          </a:solidFill>
                          <a:latin typeface="Cambria"/>
                          <a:cs typeface="Cambria"/>
                        </a:rPr>
                        <a:t>care</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2,626</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spc="10" dirty="0">
                          <a:solidFill>
                            <a:srgbClr val="231F20"/>
                          </a:solidFill>
                          <a:latin typeface="Cambria"/>
                          <a:cs typeface="Cambria"/>
                        </a:rPr>
                        <a:t>Indiana </a:t>
                      </a:r>
                      <a:r>
                        <a:rPr sz="1600" spc="-15" dirty="0">
                          <a:solidFill>
                            <a:srgbClr val="231F20"/>
                          </a:solidFill>
                          <a:latin typeface="Cambria"/>
                          <a:cs typeface="Cambria"/>
                        </a:rPr>
                        <a:t>University </a:t>
                      </a:r>
                      <a:r>
                        <a:rPr sz="1600" spc="5" dirty="0">
                          <a:solidFill>
                            <a:srgbClr val="231F20"/>
                          </a:solidFill>
                          <a:latin typeface="Cambria"/>
                          <a:cs typeface="Cambria"/>
                        </a:rPr>
                        <a:t>South</a:t>
                      </a:r>
                      <a:r>
                        <a:rPr sz="1600" spc="-90" dirty="0">
                          <a:solidFill>
                            <a:srgbClr val="231F20"/>
                          </a:solidFill>
                          <a:latin typeface="Cambria"/>
                          <a:cs typeface="Cambria"/>
                        </a:rPr>
                        <a:t> </a:t>
                      </a:r>
                      <a:r>
                        <a:rPr sz="1600" spc="10" dirty="0">
                          <a:solidFill>
                            <a:srgbClr val="231F20"/>
                          </a:solidFill>
                          <a:latin typeface="Cambria"/>
                          <a:cs typeface="Cambria"/>
                        </a:rPr>
                        <a:t>Bend</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0" dirty="0">
                          <a:solidFill>
                            <a:srgbClr val="231F20"/>
                          </a:solidFill>
                          <a:latin typeface="Cambria"/>
                          <a:cs typeface="Cambria"/>
                        </a:rPr>
                        <a:t>Higher</a:t>
                      </a:r>
                      <a:r>
                        <a:rPr sz="1600" spc="-30" dirty="0">
                          <a:solidFill>
                            <a:srgbClr val="231F20"/>
                          </a:solidFill>
                          <a:latin typeface="Cambria"/>
                          <a:cs typeface="Cambria"/>
                        </a:rPr>
                        <a:t> </a:t>
                      </a:r>
                      <a:r>
                        <a:rPr sz="1600" spc="5" dirty="0">
                          <a:solidFill>
                            <a:srgbClr val="231F20"/>
                          </a:solidFill>
                          <a:latin typeface="Cambria"/>
                          <a:cs typeface="Cambria"/>
                        </a:rPr>
                        <a:t>education</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1,277</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spc="65" dirty="0">
                          <a:solidFill>
                            <a:srgbClr val="231F20"/>
                          </a:solidFill>
                          <a:latin typeface="Cambria"/>
                          <a:cs typeface="Cambria"/>
                        </a:rPr>
                        <a:t>AM</a:t>
                      </a:r>
                      <a:r>
                        <a:rPr sz="1600" spc="-30" dirty="0">
                          <a:solidFill>
                            <a:srgbClr val="231F20"/>
                          </a:solidFill>
                          <a:latin typeface="Cambria"/>
                          <a:cs typeface="Cambria"/>
                        </a:rPr>
                        <a:t> </a:t>
                      </a:r>
                      <a:r>
                        <a:rPr sz="1600" spc="10" dirty="0">
                          <a:solidFill>
                            <a:srgbClr val="231F20"/>
                          </a:solidFill>
                          <a:latin typeface="Cambria"/>
                          <a:cs typeface="Cambria"/>
                        </a:rPr>
                        <a:t>General</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5" dirty="0">
                          <a:solidFill>
                            <a:srgbClr val="231F20"/>
                          </a:solidFill>
                          <a:latin typeface="Cambria"/>
                          <a:cs typeface="Cambria"/>
                        </a:rPr>
                        <a:t>Manufacturing</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800</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dirty="0">
                          <a:solidFill>
                            <a:srgbClr val="231F20"/>
                          </a:solidFill>
                          <a:latin typeface="Cambria"/>
                          <a:cs typeface="Cambria"/>
                        </a:rPr>
                        <a:t>Honeywell</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5" dirty="0">
                          <a:solidFill>
                            <a:srgbClr val="231F20"/>
                          </a:solidFill>
                          <a:latin typeface="Cambria"/>
                          <a:cs typeface="Cambria"/>
                        </a:rPr>
                        <a:t>Manufacturing</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700</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spc="-30" dirty="0">
                          <a:solidFill>
                            <a:srgbClr val="231F20"/>
                          </a:solidFill>
                          <a:latin typeface="Cambria"/>
                          <a:cs typeface="Cambria"/>
                        </a:rPr>
                        <a:t>Press </a:t>
                      </a:r>
                      <a:r>
                        <a:rPr sz="1600" spc="25" dirty="0">
                          <a:solidFill>
                            <a:srgbClr val="231F20"/>
                          </a:solidFill>
                          <a:latin typeface="Cambria"/>
                          <a:cs typeface="Cambria"/>
                        </a:rPr>
                        <a:t>Ganey</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10" dirty="0">
                          <a:solidFill>
                            <a:srgbClr val="231F20"/>
                          </a:solidFill>
                          <a:latin typeface="Cambria"/>
                          <a:cs typeface="Cambria"/>
                        </a:rPr>
                        <a:t>Health </a:t>
                      </a:r>
                      <a:r>
                        <a:rPr sz="1600" spc="-15" dirty="0">
                          <a:solidFill>
                            <a:srgbClr val="231F20"/>
                          </a:solidFill>
                          <a:latin typeface="Cambria"/>
                          <a:cs typeface="Cambria"/>
                        </a:rPr>
                        <a:t>care</a:t>
                      </a:r>
                      <a:r>
                        <a:rPr sz="1600" spc="-75" dirty="0">
                          <a:solidFill>
                            <a:srgbClr val="231F20"/>
                          </a:solidFill>
                          <a:latin typeface="Cambria"/>
                          <a:cs typeface="Cambria"/>
                        </a:rPr>
                        <a:t> </a:t>
                      </a:r>
                      <a:r>
                        <a:rPr sz="1600" dirty="0">
                          <a:solidFill>
                            <a:srgbClr val="231F20"/>
                          </a:solidFill>
                          <a:latin typeface="Cambria"/>
                          <a:cs typeface="Cambria"/>
                        </a:rPr>
                        <a:t>measurement</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694</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r h="381000">
                <a:tc>
                  <a:txBody>
                    <a:bodyPr/>
                    <a:lstStyle/>
                    <a:p>
                      <a:pPr>
                        <a:lnSpc>
                          <a:spcPct val="100000"/>
                        </a:lnSpc>
                        <a:spcBef>
                          <a:spcPts val="400"/>
                        </a:spcBef>
                      </a:pPr>
                      <a:r>
                        <a:rPr sz="1600" spc="-20" dirty="0">
                          <a:solidFill>
                            <a:srgbClr val="231F20"/>
                          </a:solidFill>
                          <a:latin typeface="Cambria"/>
                          <a:cs typeface="Cambria"/>
                        </a:rPr>
                        <a:t>Liberty </a:t>
                      </a:r>
                      <a:r>
                        <a:rPr sz="1600" spc="10" dirty="0">
                          <a:solidFill>
                            <a:srgbClr val="231F20"/>
                          </a:solidFill>
                          <a:latin typeface="Cambria"/>
                          <a:cs typeface="Cambria"/>
                        </a:rPr>
                        <a:t>Mutual</a:t>
                      </a:r>
                      <a:r>
                        <a:rPr sz="1600" spc="-35" dirty="0">
                          <a:solidFill>
                            <a:srgbClr val="231F20"/>
                          </a:solidFill>
                          <a:latin typeface="Cambria"/>
                          <a:cs typeface="Cambria"/>
                        </a:rPr>
                        <a:t> </a:t>
                      </a:r>
                      <a:r>
                        <a:rPr sz="1600" spc="0" dirty="0">
                          <a:solidFill>
                            <a:srgbClr val="231F20"/>
                          </a:solidFill>
                          <a:latin typeface="Cambria"/>
                          <a:cs typeface="Cambria"/>
                        </a:rPr>
                        <a:t>Insurance</a:t>
                      </a:r>
                      <a:endParaRPr sz="1600" dirty="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marL="614680">
                        <a:lnSpc>
                          <a:spcPct val="100000"/>
                        </a:lnSpc>
                        <a:spcBef>
                          <a:spcPts val="400"/>
                        </a:spcBef>
                      </a:pPr>
                      <a:r>
                        <a:rPr sz="1600" spc="0" dirty="0">
                          <a:solidFill>
                            <a:srgbClr val="231F20"/>
                          </a:solidFill>
                          <a:latin typeface="Cambria"/>
                          <a:cs typeface="Cambria"/>
                        </a:rPr>
                        <a:t>Insurance</a:t>
                      </a:r>
                      <a:endParaRPr sz="160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c>
                  <a:txBody>
                    <a:bodyPr/>
                    <a:lstStyle/>
                    <a:p>
                      <a:pPr algn="r">
                        <a:lnSpc>
                          <a:spcPct val="100000"/>
                        </a:lnSpc>
                        <a:spcBef>
                          <a:spcPts val="400"/>
                        </a:spcBef>
                      </a:pPr>
                      <a:r>
                        <a:rPr sz="1600" dirty="0">
                          <a:solidFill>
                            <a:srgbClr val="231F20"/>
                          </a:solidFill>
                          <a:latin typeface="Cambria"/>
                          <a:cs typeface="Cambria"/>
                        </a:rPr>
                        <a:t>650</a:t>
                      </a:r>
                      <a:endParaRPr sz="1600" dirty="0">
                        <a:latin typeface="Cambria"/>
                        <a:cs typeface="Cambria"/>
                      </a:endParaRPr>
                    </a:p>
                  </a:txBody>
                  <a:tcPr marL="45720" marR="45720" marT="50800" marB="0" anchor="ctr">
                    <a:lnT w="6350">
                      <a:solidFill>
                        <a:srgbClr val="939598"/>
                      </a:solidFill>
                      <a:prstDash val="solid"/>
                    </a:lnT>
                    <a:lnB w="6350">
                      <a:solidFill>
                        <a:srgbClr val="939598"/>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LARGEST NON-GOVERNMENT EMPLOYERS</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12</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7162800" y="0"/>
            <a:ext cx="2895600" cy="2354491"/>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map</a:t>
            </a:r>
          </a:p>
          <a:p>
            <a:pPr marL="687212" lvl="1" indent="-177800"/>
            <a:r>
              <a:rPr lang="en-US" sz="1800" dirty="0" smtClean="0"/>
              <a:t>-Take screenshot from geography page and relocate red bubbles as needed</a:t>
            </a:r>
          </a:p>
          <a:p>
            <a:pPr marL="177800" indent="-177800">
              <a:buFont typeface="Wingdings" pitchFamily="2" charset="2"/>
              <a:buChar char="q"/>
            </a:pPr>
            <a:r>
              <a:rPr lang="en-US" sz="1800" dirty="0" smtClean="0"/>
              <a:t>Update legend</a:t>
            </a:r>
          </a:p>
          <a:p>
            <a:pPr marL="177800" indent="-177800"/>
            <a:endParaRPr lang="en-US" sz="1050" dirty="0" smtClean="0"/>
          </a:p>
          <a:p>
            <a:pPr marL="177800" indent="-177800">
              <a:buFont typeface="Arial" pitchFamily="34" charset="0"/>
              <a:buChar char="•"/>
            </a:pPr>
            <a:endParaRPr lang="en-US" sz="1050" dirty="0"/>
          </a:p>
        </p:txBody>
      </p:sp>
      <p:sp>
        <p:nvSpPr>
          <p:cNvPr id="11" name="TextBox 10"/>
          <p:cNvSpPr txBox="1"/>
          <p:nvPr/>
        </p:nvSpPr>
        <p:spPr>
          <a:xfrm>
            <a:off x="5943600" y="2133600"/>
            <a:ext cx="3810000" cy="4199611"/>
          </a:xfrm>
          <a:prstGeom prst="rect">
            <a:avLst/>
          </a:prstGeom>
          <a:noFill/>
        </p:spPr>
        <p:txBody>
          <a:bodyPr wrap="square" rtlCol="0">
            <a:spAutoFit/>
          </a:bodyPr>
          <a:lstStyle/>
          <a:p>
            <a:pPr marL="457200" indent="-457200" fontAlgn="ctr">
              <a:lnSpc>
                <a:spcPct val="150000"/>
              </a:lnSpc>
              <a:buFont typeface="+mj-lt"/>
              <a:buAutoNum type="arabicPeriod"/>
            </a:pPr>
            <a:r>
              <a:rPr lang="en-US" dirty="0" smtClean="0"/>
              <a:t>University of Notre Dame</a:t>
            </a:r>
          </a:p>
          <a:p>
            <a:pPr marL="457200" indent="-457200" fontAlgn="ctr">
              <a:lnSpc>
                <a:spcPct val="150000"/>
              </a:lnSpc>
              <a:buFont typeface="+mj-lt"/>
              <a:buAutoNum type="arabicPeriod"/>
            </a:pPr>
            <a:r>
              <a:rPr lang="en-US" dirty="0" smtClean="0"/>
              <a:t>Beacon Health System</a:t>
            </a:r>
          </a:p>
          <a:p>
            <a:pPr marL="457200" indent="-457200" fontAlgn="ctr">
              <a:lnSpc>
                <a:spcPct val="150000"/>
              </a:lnSpc>
              <a:buFont typeface="+mj-lt"/>
              <a:buAutoNum type="arabicPeriod"/>
            </a:pPr>
            <a:r>
              <a:rPr lang="en-US" dirty="0" smtClean="0"/>
              <a:t>Saint Joseph Health System</a:t>
            </a:r>
          </a:p>
          <a:p>
            <a:pPr marL="457200" indent="-457200" fontAlgn="ctr">
              <a:lnSpc>
                <a:spcPct val="150000"/>
              </a:lnSpc>
              <a:buFont typeface="+mj-lt"/>
              <a:buAutoNum type="arabicPeriod"/>
            </a:pPr>
            <a:r>
              <a:rPr lang="en-US" dirty="0" smtClean="0"/>
              <a:t>Indiana University South Bend</a:t>
            </a:r>
          </a:p>
          <a:p>
            <a:pPr marL="457200" indent="-457200" fontAlgn="ctr">
              <a:lnSpc>
                <a:spcPct val="150000"/>
              </a:lnSpc>
              <a:buFont typeface="+mj-lt"/>
              <a:buAutoNum type="arabicPeriod"/>
            </a:pPr>
            <a:r>
              <a:rPr lang="en-US" dirty="0" smtClean="0"/>
              <a:t>AM General</a:t>
            </a:r>
          </a:p>
          <a:p>
            <a:pPr marL="457200" indent="-457200" fontAlgn="ctr">
              <a:lnSpc>
                <a:spcPct val="150000"/>
              </a:lnSpc>
              <a:buFont typeface="+mj-lt"/>
              <a:buAutoNum type="arabicPeriod"/>
            </a:pPr>
            <a:r>
              <a:rPr lang="en-US" dirty="0" smtClean="0"/>
              <a:t>Honeywell</a:t>
            </a:r>
          </a:p>
          <a:p>
            <a:pPr marL="457200" indent="-457200" fontAlgn="ctr">
              <a:lnSpc>
                <a:spcPct val="150000"/>
              </a:lnSpc>
              <a:buFont typeface="+mj-lt"/>
              <a:buAutoNum type="arabicPeriod"/>
            </a:pPr>
            <a:r>
              <a:rPr lang="en-US" dirty="0" smtClean="0"/>
              <a:t>Press </a:t>
            </a:r>
            <a:r>
              <a:rPr lang="en-US" dirty="0" err="1" smtClean="0"/>
              <a:t>Ganey</a:t>
            </a:r>
            <a:endParaRPr lang="en-US" dirty="0" smtClean="0"/>
          </a:p>
          <a:p>
            <a:pPr marL="457200" indent="-457200" fontAlgn="ctr">
              <a:lnSpc>
                <a:spcPct val="150000"/>
              </a:lnSpc>
              <a:buFont typeface="+mj-lt"/>
              <a:buAutoNum type="arabicPeriod"/>
            </a:pPr>
            <a:r>
              <a:rPr lang="en-US" dirty="0" smtClean="0"/>
              <a:t>Liberty Mutual Insurance</a:t>
            </a:r>
          </a:p>
          <a:p>
            <a:pPr>
              <a:lnSpc>
                <a:spcPct val="150000"/>
              </a:lnSpc>
            </a:pPr>
            <a:endParaRPr lang="en-US" dirty="0"/>
          </a:p>
        </p:txBody>
      </p:sp>
      <p:sp>
        <p:nvSpPr>
          <p:cNvPr id="13" name="object 4"/>
          <p:cNvSpPr/>
          <p:nvPr/>
        </p:nvSpPr>
        <p:spPr>
          <a:xfrm>
            <a:off x="571500" y="1714500"/>
            <a:ext cx="5257800" cy="5372100"/>
          </a:xfrm>
          <a:prstGeom prst="rect">
            <a:avLst/>
          </a:prstGeom>
          <a:blipFill>
            <a:blip r:embed="rId2" cstate="print"/>
            <a:stretch>
              <a:fillRect/>
            </a:stretch>
          </a:blipFill>
        </p:spPr>
        <p:txBody>
          <a:bodyPr wrap="square" lIns="0" tIns="0" rIns="0" bIns="0" rtlCol="0"/>
          <a:lstStyle/>
          <a:p>
            <a:endParaRPr/>
          </a:p>
        </p:txBody>
      </p:sp>
      <p:sp>
        <p:nvSpPr>
          <p:cNvPr id="14" name="Freeform 13"/>
          <p:cNvSpPr/>
          <p:nvPr/>
        </p:nvSpPr>
        <p:spPr>
          <a:xfrm>
            <a:off x="1974080" y="37338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1</a:t>
            </a:r>
            <a:endParaRPr lang="en-US" sz="1050" dirty="0"/>
          </a:p>
        </p:txBody>
      </p:sp>
      <p:sp>
        <p:nvSpPr>
          <p:cNvPr id="15" name="Freeform 14"/>
          <p:cNvSpPr/>
          <p:nvPr/>
        </p:nvSpPr>
        <p:spPr>
          <a:xfrm>
            <a:off x="3276600" y="37338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4</a:t>
            </a:r>
            <a:endParaRPr lang="en-US" sz="1050" dirty="0"/>
          </a:p>
        </p:txBody>
      </p:sp>
      <p:sp>
        <p:nvSpPr>
          <p:cNvPr id="16" name="Freeform 15"/>
          <p:cNvSpPr/>
          <p:nvPr/>
        </p:nvSpPr>
        <p:spPr>
          <a:xfrm>
            <a:off x="3276600" y="45720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6</a:t>
            </a:r>
            <a:endParaRPr lang="en-US" sz="1050" dirty="0"/>
          </a:p>
        </p:txBody>
      </p:sp>
      <p:sp>
        <p:nvSpPr>
          <p:cNvPr id="17" name="Freeform 16"/>
          <p:cNvSpPr/>
          <p:nvPr/>
        </p:nvSpPr>
        <p:spPr>
          <a:xfrm>
            <a:off x="2286000" y="45720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5</a:t>
            </a:r>
            <a:endParaRPr lang="en-US" sz="1050" dirty="0"/>
          </a:p>
        </p:txBody>
      </p:sp>
      <p:sp>
        <p:nvSpPr>
          <p:cNvPr id="18" name="Freeform 17"/>
          <p:cNvSpPr/>
          <p:nvPr/>
        </p:nvSpPr>
        <p:spPr>
          <a:xfrm>
            <a:off x="2286000" y="35052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2</a:t>
            </a:r>
            <a:endParaRPr lang="en-US" sz="1050" dirty="0"/>
          </a:p>
        </p:txBody>
      </p:sp>
      <p:sp>
        <p:nvSpPr>
          <p:cNvPr id="19" name="Freeform 18"/>
          <p:cNvSpPr/>
          <p:nvPr/>
        </p:nvSpPr>
        <p:spPr>
          <a:xfrm>
            <a:off x="2895600" y="35052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3</a:t>
            </a:r>
            <a:endParaRPr lang="en-US" sz="1050" dirty="0"/>
          </a:p>
        </p:txBody>
      </p:sp>
      <p:sp>
        <p:nvSpPr>
          <p:cNvPr id="20" name="Freeform 19"/>
          <p:cNvSpPr/>
          <p:nvPr/>
        </p:nvSpPr>
        <p:spPr>
          <a:xfrm>
            <a:off x="3962400" y="45720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7</a:t>
            </a:r>
            <a:endParaRPr lang="en-US" sz="1050" dirty="0"/>
          </a:p>
        </p:txBody>
      </p:sp>
      <p:sp>
        <p:nvSpPr>
          <p:cNvPr id="21" name="Freeform 20"/>
          <p:cNvSpPr/>
          <p:nvPr/>
        </p:nvSpPr>
        <p:spPr>
          <a:xfrm>
            <a:off x="4495800" y="4572000"/>
            <a:ext cx="235720" cy="31038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 name="connsiteX0" fmla="*/ 0 w 228600"/>
              <a:gd name="connsiteY0" fmla="*/ 114300 h 304800"/>
              <a:gd name="connsiteX1" fmla="*/ 33478 w 228600"/>
              <a:gd name="connsiteY1" fmla="*/ 33478 h 304800"/>
              <a:gd name="connsiteX2" fmla="*/ 114300 w 228600"/>
              <a:gd name="connsiteY2" fmla="*/ 0 h 304800"/>
              <a:gd name="connsiteX3" fmla="*/ 195122 w 228600"/>
              <a:gd name="connsiteY3" fmla="*/ 33478 h 304800"/>
              <a:gd name="connsiteX4" fmla="*/ 228600 w 228600"/>
              <a:gd name="connsiteY4" fmla="*/ 114300 h 304800"/>
              <a:gd name="connsiteX5" fmla="*/ 195122 w 228600"/>
              <a:gd name="connsiteY5" fmla="*/ 195122 h 304800"/>
              <a:gd name="connsiteX6" fmla="*/ 76200 w 228600"/>
              <a:gd name="connsiteY6" fmla="*/ 304800 h 304800"/>
              <a:gd name="connsiteX7" fmla="*/ 33478 w 228600"/>
              <a:gd name="connsiteY7" fmla="*/ 195122 h 304800"/>
              <a:gd name="connsiteX8" fmla="*/ 0 w 228600"/>
              <a:gd name="connsiteY8" fmla="*/ 114300 h 304800"/>
              <a:gd name="connsiteX0" fmla="*/ 7120 w 235720"/>
              <a:gd name="connsiteY0" fmla="*/ 114300 h 310380"/>
              <a:gd name="connsiteX1" fmla="*/ 40598 w 235720"/>
              <a:gd name="connsiteY1" fmla="*/ 33478 h 310380"/>
              <a:gd name="connsiteX2" fmla="*/ 121420 w 235720"/>
              <a:gd name="connsiteY2" fmla="*/ 0 h 310380"/>
              <a:gd name="connsiteX3" fmla="*/ 202242 w 235720"/>
              <a:gd name="connsiteY3" fmla="*/ 33478 h 310380"/>
              <a:gd name="connsiteX4" fmla="*/ 235720 w 235720"/>
              <a:gd name="connsiteY4" fmla="*/ 114300 h 310380"/>
              <a:gd name="connsiteX5" fmla="*/ 202242 w 235720"/>
              <a:gd name="connsiteY5" fmla="*/ 195122 h 310380"/>
              <a:gd name="connsiteX6" fmla="*/ 83320 w 235720"/>
              <a:gd name="connsiteY6" fmla="*/ 304800 h 310380"/>
              <a:gd name="connsiteX7" fmla="*/ 83320 w 235720"/>
              <a:gd name="connsiteY7" fmla="*/ 228600 h 310380"/>
              <a:gd name="connsiteX8" fmla="*/ 7120 w 235720"/>
              <a:gd name="connsiteY8" fmla="*/ 114300 h 3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20" h="310380">
                <a:moveTo>
                  <a:pt x="7120" y="114300"/>
                </a:moveTo>
                <a:cubicBezTo>
                  <a:pt x="0" y="81780"/>
                  <a:pt x="19162" y="54913"/>
                  <a:pt x="40598" y="33478"/>
                </a:cubicBezTo>
                <a:cubicBezTo>
                  <a:pt x="62033" y="12043"/>
                  <a:pt x="91106" y="0"/>
                  <a:pt x="121420" y="0"/>
                </a:cubicBezTo>
                <a:cubicBezTo>
                  <a:pt x="151734" y="0"/>
                  <a:pt x="180807" y="12042"/>
                  <a:pt x="202242" y="33478"/>
                </a:cubicBezTo>
                <a:cubicBezTo>
                  <a:pt x="223677" y="54913"/>
                  <a:pt x="235720" y="83986"/>
                  <a:pt x="235720" y="114300"/>
                </a:cubicBezTo>
                <a:cubicBezTo>
                  <a:pt x="235720" y="144614"/>
                  <a:pt x="227642" y="163372"/>
                  <a:pt x="202242" y="195122"/>
                </a:cubicBezTo>
                <a:cubicBezTo>
                  <a:pt x="176842" y="226872"/>
                  <a:pt x="103140" y="299220"/>
                  <a:pt x="83320" y="304800"/>
                </a:cubicBezTo>
                <a:cubicBezTo>
                  <a:pt x="63500" y="310380"/>
                  <a:pt x="96020" y="260350"/>
                  <a:pt x="83320" y="228600"/>
                </a:cubicBezTo>
                <a:cubicBezTo>
                  <a:pt x="70620" y="196850"/>
                  <a:pt x="14240" y="146820"/>
                  <a:pt x="7120" y="1143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1050" dirty="0" smtClean="0"/>
              <a:t>8</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EMPLOYMENT GROWTH</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13</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 name="TextBox 88"/>
          <p:cNvSpPr txBox="1"/>
          <p:nvPr/>
        </p:nvSpPr>
        <p:spPr>
          <a:xfrm>
            <a:off x="7162800" y="0"/>
            <a:ext cx="2895600" cy="3624069"/>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graph</a:t>
            </a:r>
          </a:p>
          <a:p>
            <a:pPr marL="177800" indent="-177800">
              <a:buFont typeface="Wingdings" pitchFamily="2" charset="2"/>
              <a:buChar char="q"/>
            </a:pPr>
            <a:endParaRPr lang="en-US" sz="1800" dirty="0" smtClean="0"/>
          </a:p>
          <a:p>
            <a:pPr marL="177800" indent="-177800">
              <a:buFont typeface="Wingdings" pitchFamily="2" charset="2"/>
              <a:buChar char="q"/>
            </a:pPr>
            <a:endParaRPr lang="en-US" sz="1800" dirty="0"/>
          </a:p>
          <a:p>
            <a:pPr marL="177800" indent="-177800"/>
            <a:r>
              <a:rPr lang="en-US" sz="1050" dirty="0" smtClean="0"/>
              <a:t>Graph Source: </a:t>
            </a:r>
            <a:r>
              <a:rPr lang="en-US" sz="1050" dirty="0" smtClean="0">
                <a:hlinkClick r:id="rId2"/>
              </a:rPr>
              <a:t>LINK</a:t>
            </a:r>
            <a:r>
              <a:rPr lang="en-US" sz="1050" dirty="0" smtClean="0"/>
              <a:t> (BEA)</a:t>
            </a:r>
          </a:p>
          <a:p>
            <a:pPr marL="177800" indent="-177800"/>
            <a:endParaRPr lang="en-US" sz="1050" dirty="0" smtClean="0"/>
          </a:p>
          <a:p>
            <a:pPr marL="177800" indent="-177800">
              <a:buFontTx/>
              <a:buChar char="-"/>
            </a:pPr>
            <a:r>
              <a:rPr lang="en-US" sz="1050" dirty="0" smtClean="0"/>
              <a:t>Select “Local Area Personal Income and Employment”</a:t>
            </a:r>
          </a:p>
          <a:p>
            <a:pPr marL="177800" indent="-177800">
              <a:buFontTx/>
              <a:buChar char="-"/>
            </a:pPr>
            <a:r>
              <a:rPr lang="en-US" sz="1050" dirty="0" smtClean="0"/>
              <a:t>Select “Personal Income and Employment by Major Component”</a:t>
            </a:r>
          </a:p>
          <a:p>
            <a:pPr marL="177800" indent="-177800">
              <a:buFontTx/>
              <a:buChar char="-"/>
            </a:pPr>
            <a:r>
              <a:rPr lang="en-US" sz="1050" dirty="0" smtClean="0"/>
              <a:t>Select and enter your region</a:t>
            </a:r>
          </a:p>
          <a:p>
            <a:pPr marL="177800" indent="-177800">
              <a:buFontTx/>
              <a:buChar char="-"/>
            </a:pPr>
            <a:r>
              <a:rPr lang="en-US" sz="1050" dirty="0" smtClean="0"/>
              <a:t>Select Unit of Measure -&gt; “Levels”</a:t>
            </a:r>
          </a:p>
          <a:p>
            <a:pPr marL="177800" indent="-177800">
              <a:buFontTx/>
              <a:buChar char="-"/>
            </a:pPr>
            <a:r>
              <a:rPr lang="en-US" sz="1050" dirty="0" smtClean="0"/>
              <a:t>Select Statistic -&gt; “Total Employment”</a:t>
            </a:r>
          </a:p>
          <a:p>
            <a:pPr marL="177800" indent="-177800">
              <a:buFontTx/>
              <a:buChar char="-"/>
            </a:pPr>
            <a:r>
              <a:rPr lang="en-US" sz="1050" dirty="0" smtClean="0"/>
              <a:t>Select years 2006-2016 (or relevant range)</a:t>
            </a:r>
          </a:p>
          <a:p>
            <a:pPr marL="177800" indent="-177800">
              <a:buFontTx/>
              <a:buChar char="-"/>
            </a:pPr>
            <a:r>
              <a:rPr lang="en-US" sz="1050" dirty="0" smtClean="0"/>
              <a:t>Copy data into graph</a:t>
            </a:r>
          </a:p>
          <a:p>
            <a:pPr marL="177800" indent="-177800"/>
            <a:endParaRPr lang="en-US" sz="1050" dirty="0" smtClean="0"/>
          </a:p>
          <a:p>
            <a:pPr marL="177800" indent="-177800"/>
            <a:endParaRPr lang="en-US" sz="1050" dirty="0" smtClean="0"/>
          </a:p>
          <a:p>
            <a:pPr marL="177800" indent="-177800">
              <a:buFont typeface="Arial" pitchFamily="34" charset="0"/>
              <a:buChar char="•"/>
            </a:pPr>
            <a:endParaRPr lang="en-US" sz="1050" dirty="0" smtClean="0"/>
          </a:p>
          <a:p>
            <a:pPr marL="177800" indent="-177800">
              <a:buFont typeface="Arial" pitchFamily="34" charset="0"/>
              <a:buChar char="•"/>
            </a:pPr>
            <a:endParaRPr lang="en-US" sz="1050" dirty="0"/>
          </a:p>
        </p:txBody>
      </p:sp>
      <p:graphicFrame>
        <p:nvGraphicFramePr>
          <p:cNvPr id="90" name="Chart 89"/>
          <p:cNvGraphicFramePr/>
          <p:nvPr/>
        </p:nvGraphicFramePr>
        <p:xfrm>
          <a:off x="1143000" y="1651000"/>
          <a:ext cx="8077200" cy="447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VC-BACKED COMPANIES IN THE PAST 10 YEARS</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14</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object 2"/>
          <p:cNvSpPr/>
          <p:nvPr/>
        </p:nvSpPr>
        <p:spPr>
          <a:xfrm>
            <a:off x="8552942" y="2596895"/>
            <a:ext cx="393065" cy="4261485"/>
          </a:xfrm>
          <a:custGeom>
            <a:avLst/>
            <a:gdLst/>
            <a:ahLst/>
            <a:cxnLst/>
            <a:rect l="l" t="t" r="r" b="b"/>
            <a:pathLst>
              <a:path w="393065" h="4261484">
                <a:moveTo>
                  <a:pt x="392582" y="0"/>
                </a:moveTo>
                <a:lnTo>
                  <a:pt x="0" y="0"/>
                </a:lnTo>
                <a:lnTo>
                  <a:pt x="0" y="4261104"/>
                </a:lnTo>
                <a:lnTo>
                  <a:pt x="392582" y="4261104"/>
                </a:lnTo>
                <a:lnTo>
                  <a:pt x="392582" y="0"/>
                </a:lnTo>
                <a:close/>
              </a:path>
            </a:pathLst>
          </a:custGeom>
          <a:solidFill>
            <a:srgbClr val="40AD49"/>
          </a:solidFill>
        </p:spPr>
        <p:txBody>
          <a:bodyPr wrap="square" lIns="0" tIns="0" rIns="0" bIns="0" rtlCol="0"/>
          <a:lstStyle/>
          <a:p>
            <a:endParaRPr/>
          </a:p>
        </p:txBody>
      </p:sp>
      <p:sp>
        <p:nvSpPr>
          <p:cNvPr id="10" name="object 3"/>
          <p:cNvSpPr txBox="1"/>
          <p:nvPr/>
        </p:nvSpPr>
        <p:spPr>
          <a:xfrm>
            <a:off x="8589788" y="2355589"/>
            <a:ext cx="332740"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231F20"/>
                </a:solidFill>
                <a:latin typeface="Arial"/>
                <a:cs typeface="Arial"/>
              </a:rPr>
              <a:t>$11.2M</a:t>
            </a:r>
            <a:endParaRPr sz="800">
              <a:latin typeface="Arial"/>
              <a:cs typeface="Arial"/>
            </a:endParaRPr>
          </a:p>
        </p:txBody>
      </p:sp>
      <p:sp>
        <p:nvSpPr>
          <p:cNvPr id="11" name="object 4"/>
          <p:cNvSpPr/>
          <p:nvPr/>
        </p:nvSpPr>
        <p:spPr>
          <a:xfrm>
            <a:off x="7764271" y="3886200"/>
            <a:ext cx="393065" cy="2971800"/>
          </a:xfrm>
          <a:custGeom>
            <a:avLst/>
            <a:gdLst/>
            <a:ahLst/>
            <a:cxnLst/>
            <a:rect l="l" t="t" r="r" b="b"/>
            <a:pathLst>
              <a:path w="393065" h="2971800">
                <a:moveTo>
                  <a:pt x="392582" y="0"/>
                </a:moveTo>
                <a:lnTo>
                  <a:pt x="0" y="0"/>
                </a:lnTo>
                <a:lnTo>
                  <a:pt x="0" y="2971800"/>
                </a:lnTo>
                <a:lnTo>
                  <a:pt x="392582" y="2971800"/>
                </a:lnTo>
                <a:lnTo>
                  <a:pt x="392582" y="0"/>
                </a:lnTo>
                <a:close/>
              </a:path>
            </a:pathLst>
          </a:custGeom>
          <a:solidFill>
            <a:srgbClr val="40AD49"/>
          </a:solidFill>
        </p:spPr>
        <p:txBody>
          <a:bodyPr wrap="square" lIns="0" tIns="0" rIns="0" bIns="0" rtlCol="0"/>
          <a:lstStyle/>
          <a:p>
            <a:endParaRPr/>
          </a:p>
        </p:txBody>
      </p:sp>
      <p:sp>
        <p:nvSpPr>
          <p:cNvPr id="12" name="object 5"/>
          <p:cNvSpPr txBox="1"/>
          <p:nvPr/>
        </p:nvSpPr>
        <p:spPr>
          <a:xfrm>
            <a:off x="7809370" y="3644900"/>
            <a:ext cx="305435"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231F20"/>
                </a:solidFill>
                <a:latin typeface="Arial"/>
                <a:cs typeface="Arial"/>
              </a:rPr>
              <a:t>$7.8M</a:t>
            </a:r>
            <a:endParaRPr sz="800">
              <a:latin typeface="Arial"/>
              <a:cs typeface="Arial"/>
            </a:endParaRPr>
          </a:p>
        </p:txBody>
      </p:sp>
      <p:sp>
        <p:nvSpPr>
          <p:cNvPr id="13" name="object 6"/>
          <p:cNvSpPr/>
          <p:nvPr/>
        </p:nvSpPr>
        <p:spPr>
          <a:xfrm>
            <a:off x="6975602" y="6592823"/>
            <a:ext cx="393065" cy="265430"/>
          </a:xfrm>
          <a:custGeom>
            <a:avLst/>
            <a:gdLst/>
            <a:ahLst/>
            <a:cxnLst/>
            <a:rect l="l" t="t" r="r" b="b"/>
            <a:pathLst>
              <a:path w="393065" h="265429">
                <a:moveTo>
                  <a:pt x="392582" y="0"/>
                </a:moveTo>
                <a:lnTo>
                  <a:pt x="0" y="0"/>
                </a:lnTo>
                <a:lnTo>
                  <a:pt x="0" y="265175"/>
                </a:lnTo>
                <a:lnTo>
                  <a:pt x="392582" y="265175"/>
                </a:lnTo>
                <a:lnTo>
                  <a:pt x="392582" y="0"/>
                </a:lnTo>
                <a:close/>
              </a:path>
            </a:pathLst>
          </a:custGeom>
          <a:solidFill>
            <a:srgbClr val="40AD49"/>
          </a:solidFill>
        </p:spPr>
        <p:txBody>
          <a:bodyPr wrap="square" lIns="0" tIns="0" rIns="0" bIns="0" rtlCol="0"/>
          <a:lstStyle/>
          <a:p>
            <a:endParaRPr/>
          </a:p>
        </p:txBody>
      </p:sp>
      <p:sp>
        <p:nvSpPr>
          <p:cNvPr id="14" name="object 7"/>
          <p:cNvSpPr txBox="1"/>
          <p:nvPr/>
        </p:nvSpPr>
        <p:spPr>
          <a:xfrm>
            <a:off x="7013736" y="6351525"/>
            <a:ext cx="31940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31F20"/>
                </a:solidFill>
                <a:latin typeface="Arial"/>
                <a:cs typeface="Arial"/>
              </a:rPr>
              <a:t>$0.7M</a:t>
            </a:r>
            <a:endParaRPr sz="800">
              <a:latin typeface="Arial"/>
              <a:cs typeface="Arial"/>
            </a:endParaRPr>
          </a:p>
        </p:txBody>
      </p:sp>
      <p:sp>
        <p:nvSpPr>
          <p:cNvPr id="15" name="object 8"/>
          <p:cNvSpPr/>
          <p:nvPr/>
        </p:nvSpPr>
        <p:spPr>
          <a:xfrm>
            <a:off x="6186932" y="4389120"/>
            <a:ext cx="393065" cy="2468880"/>
          </a:xfrm>
          <a:custGeom>
            <a:avLst/>
            <a:gdLst/>
            <a:ahLst/>
            <a:cxnLst/>
            <a:rect l="l" t="t" r="r" b="b"/>
            <a:pathLst>
              <a:path w="393065" h="2468879">
                <a:moveTo>
                  <a:pt x="392582" y="0"/>
                </a:moveTo>
                <a:lnTo>
                  <a:pt x="0" y="0"/>
                </a:lnTo>
                <a:lnTo>
                  <a:pt x="0" y="2468880"/>
                </a:lnTo>
                <a:lnTo>
                  <a:pt x="392582" y="2468880"/>
                </a:lnTo>
                <a:lnTo>
                  <a:pt x="392582" y="0"/>
                </a:lnTo>
                <a:close/>
              </a:path>
            </a:pathLst>
          </a:custGeom>
          <a:solidFill>
            <a:srgbClr val="40AD49"/>
          </a:solidFill>
        </p:spPr>
        <p:txBody>
          <a:bodyPr wrap="square" lIns="0" tIns="0" rIns="0" bIns="0" rtlCol="0"/>
          <a:lstStyle/>
          <a:p>
            <a:endParaRPr/>
          </a:p>
        </p:txBody>
      </p:sp>
      <p:sp>
        <p:nvSpPr>
          <p:cNvPr id="16" name="object 9"/>
          <p:cNvSpPr txBox="1"/>
          <p:nvPr/>
        </p:nvSpPr>
        <p:spPr>
          <a:xfrm>
            <a:off x="6233783" y="4147815"/>
            <a:ext cx="31178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231F20"/>
                </a:solidFill>
                <a:latin typeface="Arial"/>
                <a:cs typeface="Arial"/>
              </a:rPr>
              <a:t>$6.5M</a:t>
            </a:r>
            <a:endParaRPr sz="800">
              <a:latin typeface="Arial"/>
              <a:cs typeface="Arial"/>
            </a:endParaRPr>
          </a:p>
        </p:txBody>
      </p:sp>
      <p:sp>
        <p:nvSpPr>
          <p:cNvPr id="17" name="object 10"/>
          <p:cNvSpPr/>
          <p:nvPr/>
        </p:nvSpPr>
        <p:spPr>
          <a:xfrm>
            <a:off x="4609591" y="6667804"/>
            <a:ext cx="393065" cy="190500"/>
          </a:xfrm>
          <a:custGeom>
            <a:avLst/>
            <a:gdLst/>
            <a:ahLst/>
            <a:cxnLst/>
            <a:rect l="l" t="t" r="r" b="b"/>
            <a:pathLst>
              <a:path w="393064" h="190500">
                <a:moveTo>
                  <a:pt x="392582" y="0"/>
                </a:moveTo>
                <a:lnTo>
                  <a:pt x="0" y="0"/>
                </a:lnTo>
                <a:lnTo>
                  <a:pt x="0" y="190195"/>
                </a:lnTo>
                <a:lnTo>
                  <a:pt x="392582" y="190195"/>
                </a:lnTo>
                <a:lnTo>
                  <a:pt x="392582" y="0"/>
                </a:lnTo>
                <a:close/>
              </a:path>
            </a:pathLst>
          </a:custGeom>
          <a:solidFill>
            <a:srgbClr val="40AD49"/>
          </a:solidFill>
        </p:spPr>
        <p:txBody>
          <a:bodyPr wrap="square" lIns="0" tIns="0" rIns="0" bIns="0" rtlCol="0"/>
          <a:lstStyle/>
          <a:p>
            <a:endParaRPr/>
          </a:p>
        </p:txBody>
      </p:sp>
      <p:sp>
        <p:nvSpPr>
          <p:cNvPr id="18" name="object 11"/>
          <p:cNvSpPr txBox="1"/>
          <p:nvPr/>
        </p:nvSpPr>
        <p:spPr>
          <a:xfrm>
            <a:off x="4645924" y="6426510"/>
            <a:ext cx="32575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231F20"/>
                </a:solidFill>
                <a:latin typeface="Arial"/>
                <a:cs typeface="Arial"/>
              </a:rPr>
              <a:t>$0.5M</a:t>
            </a:r>
            <a:endParaRPr sz="800">
              <a:latin typeface="Arial"/>
              <a:cs typeface="Arial"/>
            </a:endParaRPr>
          </a:p>
        </p:txBody>
      </p:sp>
      <p:sp>
        <p:nvSpPr>
          <p:cNvPr id="19" name="object 12"/>
          <p:cNvSpPr/>
          <p:nvPr/>
        </p:nvSpPr>
        <p:spPr>
          <a:xfrm>
            <a:off x="3820934" y="6547104"/>
            <a:ext cx="393065" cy="311150"/>
          </a:xfrm>
          <a:custGeom>
            <a:avLst/>
            <a:gdLst/>
            <a:ahLst/>
            <a:cxnLst/>
            <a:rect l="l" t="t" r="r" b="b"/>
            <a:pathLst>
              <a:path w="393064" h="311150">
                <a:moveTo>
                  <a:pt x="392582" y="0"/>
                </a:moveTo>
                <a:lnTo>
                  <a:pt x="0" y="0"/>
                </a:lnTo>
                <a:lnTo>
                  <a:pt x="0" y="310896"/>
                </a:lnTo>
                <a:lnTo>
                  <a:pt x="392582" y="310896"/>
                </a:lnTo>
                <a:lnTo>
                  <a:pt x="392582" y="0"/>
                </a:lnTo>
                <a:close/>
              </a:path>
            </a:pathLst>
          </a:custGeom>
          <a:solidFill>
            <a:srgbClr val="40AD49"/>
          </a:solidFill>
        </p:spPr>
        <p:txBody>
          <a:bodyPr wrap="square" lIns="0" tIns="0" rIns="0" bIns="0" rtlCol="0"/>
          <a:lstStyle/>
          <a:p>
            <a:endParaRPr/>
          </a:p>
        </p:txBody>
      </p:sp>
      <p:sp>
        <p:nvSpPr>
          <p:cNvPr id="20" name="object 13"/>
          <p:cNvSpPr txBox="1"/>
          <p:nvPr/>
        </p:nvSpPr>
        <p:spPr>
          <a:xfrm>
            <a:off x="3824082" y="6305810"/>
            <a:ext cx="38671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231F20"/>
                </a:solidFill>
                <a:latin typeface="Arial"/>
                <a:cs typeface="Arial"/>
              </a:rPr>
              <a:t>$0.82M</a:t>
            </a:r>
            <a:endParaRPr sz="800">
              <a:latin typeface="Arial"/>
              <a:cs typeface="Arial"/>
            </a:endParaRPr>
          </a:p>
        </p:txBody>
      </p:sp>
      <p:sp>
        <p:nvSpPr>
          <p:cNvPr id="21" name="object 14"/>
          <p:cNvSpPr/>
          <p:nvPr/>
        </p:nvSpPr>
        <p:spPr>
          <a:xfrm>
            <a:off x="3032264" y="6755130"/>
            <a:ext cx="393065" cy="102870"/>
          </a:xfrm>
          <a:custGeom>
            <a:avLst/>
            <a:gdLst/>
            <a:ahLst/>
            <a:cxnLst/>
            <a:rect l="l" t="t" r="r" b="b"/>
            <a:pathLst>
              <a:path w="393064" h="102870">
                <a:moveTo>
                  <a:pt x="392582" y="0"/>
                </a:moveTo>
                <a:lnTo>
                  <a:pt x="0" y="0"/>
                </a:lnTo>
                <a:lnTo>
                  <a:pt x="0" y="102870"/>
                </a:lnTo>
                <a:lnTo>
                  <a:pt x="392582" y="102870"/>
                </a:lnTo>
                <a:lnTo>
                  <a:pt x="392582" y="0"/>
                </a:lnTo>
                <a:close/>
              </a:path>
            </a:pathLst>
          </a:custGeom>
          <a:solidFill>
            <a:srgbClr val="40AD49"/>
          </a:solidFill>
        </p:spPr>
        <p:txBody>
          <a:bodyPr wrap="square" lIns="0" tIns="0" rIns="0" bIns="0" rtlCol="0"/>
          <a:lstStyle/>
          <a:p>
            <a:endParaRPr/>
          </a:p>
        </p:txBody>
      </p:sp>
      <p:sp>
        <p:nvSpPr>
          <p:cNvPr id="22" name="object 15"/>
          <p:cNvSpPr txBox="1"/>
          <p:nvPr/>
        </p:nvSpPr>
        <p:spPr>
          <a:xfrm>
            <a:off x="3042220" y="6513834"/>
            <a:ext cx="38036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231F20"/>
                </a:solidFill>
                <a:latin typeface="Arial"/>
                <a:cs typeface="Arial"/>
              </a:rPr>
              <a:t>$0.27M</a:t>
            </a:r>
            <a:endParaRPr sz="800">
              <a:latin typeface="Arial"/>
              <a:cs typeface="Arial"/>
            </a:endParaRPr>
          </a:p>
        </p:txBody>
      </p:sp>
      <p:sp>
        <p:nvSpPr>
          <p:cNvPr id="23" name="object 16"/>
          <p:cNvSpPr/>
          <p:nvPr/>
        </p:nvSpPr>
        <p:spPr>
          <a:xfrm>
            <a:off x="2838124"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4" name="object 17"/>
          <p:cNvSpPr/>
          <p:nvPr/>
        </p:nvSpPr>
        <p:spPr>
          <a:xfrm>
            <a:off x="2049912"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5" name="object 18"/>
          <p:cNvSpPr/>
          <p:nvPr/>
        </p:nvSpPr>
        <p:spPr>
          <a:xfrm>
            <a:off x="3626305"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6" name="object 19"/>
          <p:cNvSpPr/>
          <p:nvPr/>
        </p:nvSpPr>
        <p:spPr>
          <a:xfrm>
            <a:off x="4414487"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7" name="object 20"/>
          <p:cNvSpPr/>
          <p:nvPr/>
        </p:nvSpPr>
        <p:spPr>
          <a:xfrm>
            <a:off x="5202666"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8" name="object 21"/>
          <p:cNvSpPr/>
          <p:nvPr/>
        </p:nvSpPr>
        <p:spPr>
          <a:xfrm>
            <a:off x="5990847"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29" name="object 22"/>
          <p:cNvSpPr/>
          <p:nvPr/>
        </p:nvSpPr>
        <p:spPr>
          <a:xfrm>
            <a:off x="6779028"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30" name="object 23"/>
          <p:cNvSpPr/>
          <p:nvPr/>
        </p:nvSpPr>
        <p:spPr>
          <a:xfrm>
            <a:off x="7567210"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31" name="object 24"/>
          <p:cNvSpPr/>
          <p:nvPr/>
        </p:nvSpPr>
        <p:spPr>
          <a:xfrm>
            <a:off x="8355390"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32" name="object 25"/>
          <p:cNvSpPr/>
          <p:nvPr/>
        </p:nvSpPr>
        <p:spPr>
          <a:xfrm>
            <a:off x="9143572"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33" name="object 26"/>
          <p:cNvSpPr txBox="1"/>
          <p:nvPr/>
        </p:nvSpPr>
        <p:spPr>
          <a:xfrm>
            <a:off x="2307009" y="6912595"/>
            <a:ext cx="27432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2009</a:t>
            </a:r>
            <a:endParaRPr sz="800">
              <a:latin typeface="Arial"/>
              <a:cs typeface="Arial"/>
            </a:endParaRPr>
          </a:p>
        </p:txBody>
      </p:sp>
      <p:sp>
        <p:nvSpPr>
          <p:cNvPr id="34" name="object 27"/>
          <p:cNvSpPr txBox="1"/>
          <p:nvPr/>
        </p:nvSpPr>
        <p:spPr>
          <a:xfrm>
            <a:off x="1518898" y="6912595"/>
            <a:ext cx="27432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2008</a:t>
            </a:r>
            <a:endParaRPr sz="800">
              <a:latin typeface="Arial"/>
              <a:cs typeface="Arial"/>
            </a:endParaRPr>
          </a:p>
        </p:txBody>
      </p:sp>
      <p:sp>
        <p:nvSpPr>
          <p:cNvPr id="35" name="object 28"/>
          <p:cNvSpPr txBox="1"/>
          <p:nvPr/>
        </p:nvSpPr>
        <p:spPr>
          <a:xfrm>
            <a:off x="3105179" y="6912595"/>
            <a:ext cx="254635" cy="147320"/>
          </a:xfrm>
          <a:prstGeom prst="rect">
            <a:avLst/>
          </a:prstGeom>
        </p:spPr>
        <p:txBody>
          <a:bodyPr vert="horz" wrap="square" lIns="0" tIns="12700" rIns="0" bIns="0" rtlCol="0">
            <a:spAutoFit/>
          </a:bodyPr>
          <a:lstStyle/>
          <a:p>
            <a:pPr marL="12700">
              <a:lnSpc>
                <a:spcPct val="100000"/>
              </a:lnSpc>
              <a:spcBef>
                <a:spcPts val="100"/>
              </a:spcBef>
            </a:pPr>
            <a:r>
              <a:rPr sz="800" b="1" spc="0" dirty="0">
                <a:solidFill>
                  <a:srgbClr val="6D6E71"/>
                </a:solidFill>
                <a:latin typeface="Arial"/>
                <a:cs typeface="Arial"/>
              </a:rPr>
              <a:t>2010</a:t>
            </a:r>
            <a:endParaRPr sz="800">
              <a:latin typeface="Arial"/>
              <a:cs typeface="Arial"/>
            </a:endParaRPr>
          </a:p>
        </p:txBody>
      </p:sp>
      <p:sp>
        <p:nvSpPr>
          <p:cNvPr id="36" name="object 29"/>
          <p:cNvSpPr txBox="1"/>
          <p:nvPr/>
        </p:nvSpPr>
        <p:spPr>
          <a:xfrm>
            <a:off x="3903958" y="6912595"/>
            <a:ext cx="233045" cy="147320"/>
          </a:xfrm>
          <a:prstGeom prst="rect">
            <a:avLst/>
          </a:prstGeom>
        </p:spPr>
        <p:txBody>
          <a:bodyPr vert="horz" wrap="square" lIns="0" tIns="12700" rIns="0" bIns="0" rtlCol="0">
            <a:spAutoFit/>
          </a:bodyPr>
          <a:lstStyle/>
          <a:p>
            <a:pPr marL="12700">
              <a:lnSpc>
                <a:spcPct val="100000"/>
              </a:lnSpc>
              <a:spcBef>
                <a:spcPts val="100"/>
              </a:spcBef>
            </a:pPr>
            <a:r>
              <a:rPr sz="800" b="1" spc="-40" dirty="0">
                <a:solidFill>
                  <a:srgbClr val="6D6E71"/>
                </a:solidFill>
                <a:latin typeface="Arial"/>
                <a:cs typeface="Arial"/>
              </a:rPr>
              <a:t>2011</a:t>
            </a:r>
            <a:endParaRPr sz="800">
              <a:latin typeface="Arial"/>
              <a:cs typeface="Arial"/>
            </a:endParaRPr>
          </a:p>
        </p:txBody>
      </p:sp>
      <p:sp>
        <p:nvSpPr>
          <p:cNvPr id="37" name="object 30"/>
          <p:cNvSpPr txBox="1"/>
          <p:nvPr/>
        </p:nvSpPr>
        <p:spPr>
          <a:xfrm>
            <a:off x="4682519" y="6912595"/>
            <a:ext cx="25209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2012</a:t>
            </a:r>
            <a:endParaRPr sz="800">
              <a:latin typeface="Arial"/>
              <a:cs typeface="Arial"/>
            </a:endParaRPr>
          </a:p>
        </p:txBody>
      </p:sp>
      <p:sp>
        <p:nvSpPr>
          <p:cNvPr id="38" name="object 31"/>
          <p:cNvSpPr txBox="1"/>
          <p:nvPr/>
        </p:nvSpPr>
        <p:spPr>
          <a:xfrm>
            <a:off x="5471341" y="6912595"/>
            <a:ext cx="250825" cy="147320"/>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6D6E71"/>
                </a:solidFill>
                <a:latin typeface="Arial"/>
                <a:cs typeface="Arial"/>
              </a:rPr>
              <a:t>2013</a:t>
            </a:r>
            <a:endParaRPr sz="800">
              <a:latin typeface="Arial"/>
              <a:cs typeface="Arial"/>
            </a:endParaRPr>
          </a:p>
        </p:txBody>
      </p:sp>
      <p:sp>
        <p:nvSpPr>
          <p:cNvPr id="39" name="object 32"/>
          <p:cNvSpPr txBox="1"/>
          <p:nvPr/>
        </p:nvSpPr>
        <p:spPr>
          <a:xfrm>
            <a:off x="6259046" y="6912595"/>
            <a:ext cx="25209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2014</a:t>
            </a:r>
            <a:endParaRPr sz="800">
              <a:latin typeface="Arial"/>
              <a:cs typeface="Arial"/>
            </a:endParaRPr>
          </a:p>
        </p:txBody>
      </p:sp>
      <p:sp>
        <p:nvSpPr>
          <p:cNvPr id="40" name="object 33"/>
          <p:cNvSpPr txBox="1"/>
          <p:nvPr/>
        </p:nvSpPr>
        <p:spPr>
          <a:xfrm>
            <a:off x="7046751" y="6912595"/>
            <a:ext cx="25336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2015</a:t>
            </a:r>
            <a:endParaRPr sz="800">
              <a:latin typeface="Arial"/>
              <a:cs typeface="Arial"/>
            </a:endParaRPr>
          </a:p>
        </p:txBody>
      </p:sp>
      <p:sp>
        <p:nvSpPr>
          <p:cNvPr id="41" name="object 34"/>
          <p:cNvSpPr txBox="1"/>
          <p:nvPr/>
        </p:nvSpPr>
        <p:spPr>
          <a:xfrm>
            <a:off x="7834963" y="6912595"/>
            <a:ext cx="25336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2016</a:t>
            </a:r>
            <a:endParaRPr sz="800">
              <a:latin typeface="Arial"/>
              <a:cs typeface="Arial"/>
            </a:endParaRPr>
          </a:p>
        </p:txBody>
      </p:sp>
      <p:sp>
        <p:nvSpPr>
          <p:cNvPr id="42" name="object 35"/>
          <p:cNvSpPr txBox="1"/>
          <p:nvPr/>
        </p:nvSpPr>
        <p:spPr>
          <a:xfrm>
            <a:off x="8626326" y="6912595"/>
            <a:ext cx="24701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6D6E71"/>
                </a:solidFill>
                <a:latin typeface="Arial"/>
                <a:cs typeface="Arial"/>
              </a:rPr>
              <a:t>2017</a:t>
            </a:r>
            <a:endParaRPr sz="800">
              <a:latin typeface="Arial"/>
              <a:cs typeface="Arial"/>
            </a:endParaRPr>
          </a:p>
        </p:txBody>
      </p:sp>
      <p:sp>
        <p:nvSpPr>
          <p:cNvPr id="43" name="object 36"/>
          <p:cNvSpPr/>
          <p:nvPr/>
        </p:nvSpPr>
        <p:spPr>
          <a:xfrm>
            <a:off x="1214437" y="6857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44" name="object 37"/>
          <p:cNvSpPr txBox="1"/>
          <p:nvPr/>
        </p:nvSpPr>
        <p:spPr>
          <a:xfrm>
            <a:off x="802487" y="6773527"/>
            <a:ext cx="389890"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$0.00M</a:t>
            </a:r>
            <a:endParaRPr sz="800">
              <a:latin typeface="Arial"/>
              <a:cs typeface="Arial"/>
            </a:endParaRPr>
          </a:p>
        </p:txBody>
      </p:sp>
      <p:sp>
        <p:nvSpPr>
          <p:cNvPr id="45" name="object 38"/>
          <p:cNvSpPr/>
          <p:nvPr/>
        </p:nvSpPr>
        <p:spPr>
          <a:xfrm>
            <a:off x="1214437" y="6095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46" name="object 39"/>
          <p:cNvSpPr txBox="1"/>
          <p:nvPr/>
        </p:nvSpPr>
        <p:spPr>
          <a:xfrm>
            <a:off x="867506" y="6011527"/>
            <a:ext cx="325120"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$2.0M</a:t>
            </a:r>
            <a:endParaRPr sz="800">
              <a:latin typeface="Arial"/>
              <a:cs typeface="Arial"/>
            </a:endParaRPr>
          </a:p>
        </p:txBody>
      </p:sp>
      <p:sp>
        <p:nvSpPr>
          <p:cNvPr id="47" name="object 40"/>
          <p:cNvSpPr/>
          <p:nvPr/>
        </p:nvSpPr>
        <p:spPr>
          <a:xfrm>
            <a:off x="1214437" y="5333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48" name="object 41"/>
          <p:cNvSpPr txBox="1"/>
          <p:nvPr/>
        </p:nvSpPr>
        <p:spPr>
          <a:xfrm>
            <a:off x="867816" y="5249527"/>
            <a:ext cx="32448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$4.0M</a:t>
            </a:r>
            <a:endParaRPr sz="800">
              <a:latin typeface="Arial"/>
              <a:cs typeface="Arial"/>
            </a:endParaRPr>
          </a:p>
        </p:txBody>
      </p:sp>
      <p:sp>
        <p:nvSpPr>
          <p:cNvPr id="49" name="object 42"/>
          <p:cNvSpPr/>
          <p:nvPr/>
        </p:nvSpPr>
        <p:spPr>
          <a:xfrm>
            <a:off x="1214437" y="4571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50" name="object 43"/>
          <p:cNvSpPr txBox="1"/>
          <p:nvPr/>
        </p:nvSpPr>
        <p:spPr>
          <a:xfrm>
            <a:off x="866694" y="4487527"/>
            <a:ext cx="32575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$6.0M</a:t>
            </a:r>
            <a:endParaRPr sz="800">
              <a:latin typeface="Arial"/>
              <a:cs typeface="Arial"/>
            </a:endParaRPr>
          </a:p>
        </p:txBody>
      </p:sp>
      <p:sp>
        <p:nvSpPr>
          <p:cNvPr id="51" name="object 44"/>
          <p:cNvSpPr/>
          <p:nvPr/>
        </p:nvSpPr>
        <p:spPr>
          <a:xfrm>
            <a:off x="1214437" y="3809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52" name="object 45"/>
          <p:cNvSpPr txBox="1"/>
          <p:nvPr/>
        </p:nvSpPr>
        <p:spPr>
          <a:xfrm>
            <a:off x="866899" y="3725527"/>
            <a:ext cx="32575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$8.0M</a:t>
            </a:r>
            <a:endParaRPr sz="800">
              <a:latin typeface="Arial"/>
              <a:cs typeface="Arial"/>
            </a:endParaRPr>
          </a:p>
        </p:txBody>
      </p:sp>
      <p:sp>
        <p:nvSpPr>
          <p:cNvPr id="53" name="object 46"/>
          <p:cNvSpPr/>
          <p:nvPr/>
        </p:nvSpPr>
        <p:spPr>
          <a:xfrm>
            <a:off x="1214437" y="3047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54" name="object 47"/>
          <p:cNvSpPr txBox="1"/>
          <p:nvPr/>
        </p:nvSpPr>
        <p:spPr>
          <a:xfrm>
            <a:off x="823720" y="2963527"/>
            <a:ext cx="368935" cy="147320"/>
          </a:xfrm>
          <a:prstGeom prst="rect">
            <a:avLst/>
          </a:prstGeom>
        </p:spPr>
        <p:txBody>
          <a:bodyPr vert="horz" wrap="square" lIns="0" tIns="12700" rIns="0" bIns="0" rtlCol="0">
            <a:spAutoFit/>
          </a:bodyPr>
          <a:lstStyle/>
          <a:p>
            <a:pPr marL="12700">
              <a:lnSpc>
                <a:spcPct val="100000"/>
              </a:lnSpc>
              <a:spcBef>
                <a:spcPts val="100"/>
              </a:spcBef>
            </a:pPr>
            <a:r>
              <a:rPr sz="800" b="1" spc="0" dirty="0">
                <a:solidFill>
                  <a:srgbClr val="6D6E71"/>
                </a:solidFill>
                <a:latin typeface="Arial"/>
                <a:cs typeface="Arial"/>
              </a:rPr>
              <a:t>$10.0M</a:t>
            </a:r>
            <a:endParaRPr sz="800">
              <a:latin typeface="Arial"/>
              <a:cs typeface="Arial"/>
            </a:endParaRPr>
          </a:p>
        </p:txBody>
      </p:sp>
      <p:sp>
        <p:nvSpPr>
          <p:cNvPr id="55" name="object 48"/>
          <p:cNvSpPr/>
          <p:nvPr/>
        </p:nvSpPr>
        <p:spPr>
          <a:xfrm>
            <a:off x="1214437" y="2285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56" name="object 49"/>
          <p:cNvSpPr txBox="1"/>
          <p:nvPr/>
        </p:nvSpPr>
        <p:spPr>
          <a:xfrm>
            <a:off x="825753" y="2201527"/>
            <a:ext cx="367030"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$12.0M</a:t>
            </a:r>
            <a:endParaRPr sz="800">
              <a:latin typeface="Arial"/>
              <a:cs typeface="Arial"/>
            </a:endParaRPr>
          </a:p>
        </p:txBody>
      </p:sp>
      <p:sp>
        <p:nvSpPr>
          <p:cNvPr id="57" name="object 50"/>
          <p:cNvSpPr/>
          <p:nvPr/>
        </p:nvSpPr>
        <p:spPr>
          <a:xfrm>
            <a:off x="9143998" y="68579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58" name="object 51"/>
          <p:cNvSpPr txBox="1"/>
          <p:nvPr/>
        </p:nvSpPr>
        <p:spPr>
          <a:xfrm>
            <a:off x="9210675" y="6773527"/>
            <a:ext cx="88900" cy="147320"/>
          </a:xfrm>
          <a:prstGeom prst="rect">
            <a:avLst/>
          </a:prstGeom>
        </p:spPr>
        <p:txBody>
          <a:bodyPr vert="horz" wrap="square" lIns="0" tIns="12700" rIns="0" bIns="0" rtlCol="0">
            <a:spAutoFit/>
          </a:bodyPr>
          <a:lstStyle/>
          <a:p>
            <a:pPr marL="12700">
              <a:lnSpc>
                <a:spcPct val="100000"/>
              </a:lnSpc>
              <a:spcBef>
                <a:spcPts val="100"/>
              </a:spcBef>
            </a:pPr>
            <a:r>
              <a:rPr sz="800" b="1" spc="50" dirty="0">
                <a:solidFill>
                  <a:srgbClr val="6D6E71"/>
                </a:solidFill>
                <a:latin typeface="Arial"/>
                <a:cs typeface="Arial"/>
              </a:rPr>
              <a:t>0</a:t>
            </a:r>
            <a:endParaRPr sz="800">
              <a:latin typeface="Arial"/>
              <a:cs typeface="Arial"/>
            </a:endParaRPr>
          </a:p>
        </p:txBody>
      </p:sp>
      <p:sp>
        <p:nvSpPr>
          <p:cNvPr id="59" name="object 52"/>
          <p:cNvSpPr/>
          <p:nvPr/>
        </p:nvSpPr>
        <p:spPr>
          <a:xfrm>
            <a:off x="9143998" y="62864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60" name="object 53"/>
          <p:cNvSpPr txBox="1"/>
          <p:nvPr/>
        </p:nvSpPr>
        <p:spPr>
          <a:xfrm>
            <a:off x="9210675" y="6202027"/>
            <a:ext cx="67310" cy="147320"/>
          </a:xfrm>
          <a:prstGeom prst="rect">
            <a:avLst/>
          </a:prstGeom>
        </p:spPr>
        <p:txBody>
          <a:bodyPr vert="horz" wrap="square" lIns="0" tIns="12700" rIns="0" bIns="0" rtlCol="0">
            <a:spAutoFit/>
          </a:bodyPr>
          <a:lstStyle/>
          <a:p>
            <a:pPr marL="12700">
              <a:lnSpc>
                <a:spcPct val="100000"/>
              </a:lnSpc>
              <a:spcBef>
                <a:spcPts val="100"/>
              </a:spcBef>
            </a:pPr>
            <a:r>
              <a:rPr sz="800" b="1" spc="-120" dirty="0">
                <a:solidFill>
                  <a:srgbClr val="6D6E71"/>
                </a:solidFill>
                <a:latin typeface="Arial"/>
                <a:cs typeface="Arial"/>
              </a:rPr>
              <a:t>1</a:t>
            </a:r>
            <a:endParaRPr sz="800">
              <a:latin typeface="Arial"/>
              <a:cs typeface="Arial"/>
            </a:endParaRPr>
          </a:p>
        </p:txBody>
      </p:sp>
      <p:sp>
        <p:nvSpPr>
          <p:cNvPr id="61" name="object 54"/>
          <p:cNvSpPr/>
          <p:nvPr/>
        </p:nvSpPr>
        <p:spPr>
          <a:xfrm>
            <a:off x="9143998" y="57149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62" name="object 55"/>
          <p:cNvSpPr txBox="1"/>
          <p:nvPr/>
        </p:nvSpPr>
        <p:spPr>
          <a:xfrm>
            <a:off x="9210675" y="5630527"/>
            <a:ext cx="86360" cy="147320"/>
          </a:xfrm>
          <a:prstGeom prst="rect">
            <a:avLst/>
          </a:prstGeom>
        </p:spPr>
        <p:txBody>
          <a:bodyPr vert="horz" wrap="square" lIns="0" tIns="12700" rIns="0" bIns="0" rtlCol="0">
            <a:spAutoFit/>
          </a:bodyPr>
          <a:lstStyle/>
          <a:p>
            <a:pPr marL="12700">
              <a:lnSpc>
                <a:spcPct val="100000"/>
              </a:lnSpc>
              <a:spcBef>
                <a:spcPts val="100"/>
              </a:spcBef>
            </a:pPr>
            <a:r>
              <a:rPr sz="800" b="1" spc="30" dirty="0">
                <a:solidFill>
                  <a:srgbClr val="6D6E71"/>
                </a:solidFill>
                <a:latin typeface="Arial"/>
                <a:cs typeface="Arial"/>
              </a:rPr>
              <a:t>2</a:t>
            </a:r>
            <a:endParaRPr sz="800">
              <a:latin typeface="Arial"/>
              <a:cs typeface="Arial"/>
            </a:endParaRPr>
          </a:p>
        </p:txBody>
      </p:sp>
      <p:sp>
        <p:nvSpPr>
          <p:cNvPr id="63" name="object 56"/>
          <p:cNvSpPr/>
          <p:nvPr/>
        </p:nvSpPr>
        <p:spPr>
          <a:xfrm>
            <a:off x="9143998" y="51434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64" name="object 57"/>
          <p:cNvSpPr txBox="1"/>
          <p:nvPr/>
        </p:nvSpPr>
        <p:spPr>
          <a:xfrm>
            <a:off x="9210675" y="5059027"/>
            <a:ext cx="8509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6D6E71"/>
                </a:solidFill>
                <a:latin typeface="Arial"/>
                <a:cs typeface="Arial"/>
              </a:rPr>
              <a:t>3</a:t>
            </a:r>
            <a:endParaRPr sz="800">
              <a:latin typeface="Arial"/>
              <a:cs typeface="Arial"/>
            </a:endParaRPr>
          </a:p>
        </p:txBody>
      </p:sp>
      <p:sp>
        <p:nvSpPr>
          <p:cNvPr id="65" name="object 58"/>
          <p:cNvSpPr/>
          <p:nvPr/>
        </p:nvSpPr>
        <p:spPr>
          <a:xfrm>
            <a:off x="9143998" y="45719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66" name="object 59"/>
          <p:cNvSpPr txBox="1"/>
          <p:nvPr/>
        </p:nvSpPr>
        <p:spPr>
          <a:xfrm>
            <a:off x="9210675" y="4487527"/>
            <a:ext cx="86360"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4</a:t>
            </a:r>
            <a:endParaRPr sz="800">
              <a:latin typeface="Arial"/>
              <a:cs typeface="Arial"/>
            </a:endParaRPr>
          </a:p>
        </p:txBody>
      </p:sp>
      <p:sp>
        <p:nvSpPr>
          <p:cNvPr id="67" name="object 60"/>
          <p:cNvSpPr/>
          <p:nvPr/>
        </p:nvSpPr>
        <p:spPr>
          <a:xfrm>
            <a:off x="9143998" y="40004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68" name="object 61"/>
          <p:cNvSpPr txBox="1"/>
          <p:nvPr/>
        </p:nvSpPr>
        <p:spPr>
          <a:xfrm>
            <a:off x="9210675" y="3916027"/>
            <a:ext cx="8763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5</a:t>
            </a:r>
            <a:endParaRPr sz="800">
              <a:latin typeface="Arial"/>
              <a:cs typeface="Arial"/>
            </a:endParaRPr>
          </a:p>
        </p:txBody>
      </p:sp>
      <p:sp>
        <p:nvSpPr>
          <p:cNvPr id="69" name="object 62"/>
          <p:cNvSpPr/>
          <p:nvPr/>
        </p:nvSpPr>
        <p:spPr>
          <a:xfrm>
            <a:off x="9143998" y="34289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70" name="object 63"/>
          <p:cNvSpPr txBox="1"/>
          <p:nvPr/>
        </p:nvSpPr>
        <p:spPr>
          <a:xfrm>
            <a:off x="9210675" y="3344527"/>
            <a:ext cx="8763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6</a:t>
            </a:r>
            <a:endParaRPr sz="800">
              <a:latin typeface="Arial"/>
              <a:cs typeface="Arial"/>
            </a:endParaRPr>
          </a:p>
        </p:txBody>
      </p:sp>
      <p:sp>
        <p:nvSpPr>
          <p:cNvPr id="71" name="object 64"/>
          <p:cNvSpPr/>
          <p:nvPr/>
        </p:nvSpPr>
        <p:spPr>
          <a:xfrm>
            <a:off x="9143998" y="28574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72" name="object 65"/>
          <p:cNvSpPr txBox="1"/>
          <p:nvPr/>
        </p:nvSpPr>
        <p:spPr>
          <a:xfrm>
            <a:off x="9210675" y="2773027"/>
            <a:ext cx="81280"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6D6E71"/>
                </a:solidFill>
                <a:latin typeface="Arial"/>
                <a:cs typeface="Arial"/>
              </a:rPr>
              <a:t>7</a:t>
            </a:r>
            <a:endParaRPr sz="800">
              <a:latin typeface="Arial"/>
              <a:cs typeface="Arial"/>
            </a:endParaRPr>
          </a:p>
        </p:txBody>
      </p:sp>
      <p:sp>
        <p:nvSpPr>
          <p:cNvPr id="73" name="object 66"/>
          <p:cNvSpPr/>
          <p:nvPr/>
        </p:nvSpPr>
        <p:spPr>
          <a:xfrm>
            <a:off x="9143998" y="2285992"/>
            <a:ext cx="43180" cy="0"/>
          </a:xfrm>
          <a:custGeom>
            <a:avLst/>
            <a:gdLst/>
            <a:ahLst/>
            <a:cxnLst/>
            <a:rect l="l" t="t" r="r" b="b"/>
            <a:pathLst>
              <a:path w="43179">
                <a:moveTo>
                  <a:pt x="0" y="0"/>
                </a:moveTo>
                <a:lnTo>
                  <a:pt x="42862" y="0"/>
                </a:lnTo>
              </a:path>
            </a:pathLst>
          </a:custGeom>
          <a:ln w="9525">
            <a:solidFill>
              <a:srgbClr val="C7C8CA"/>
            </a:solidFill>
          </a:ln>
        </p:spPr>
        <p:txBody>
          <a:bodyPr wrap="square" lIns="0" tIns="0" rIns="0" bIns="0" rtlCol="0"/>
          <a:lstStyle/>
          <a:p>
            <a:endParaRPr/>
          </a:p>
        </p:txBody>
      </p:sp>
      <p:sp>
        <p:nvSpPr>
          <p:cNvPr id="74" name="object 67"/>
          <p:cNvSpPr txBox="1"/>
          <p:nvPr/>
        </p:nvSpPr>
        <p:spPr>
          <a:xfrm>
            <a:off x="9210675" y="2201527"/>
            <a:ext cx="86995" cy="147320"/>
          </a:xfrm>
          <a:prstGeom prst="rect">
            <a:avLst/>
          </a:prstGeom>
        </p:spPr>
        <p:txBody>
          <a:bodyPr vert="horz" wrap="square" lIns="0" tIns="12700" rIns="0" bIns="0" rtlCol="0">
            <a:spAutoFit/>
          </a:bodyPr>
          <a:lstStyle/>
          <a:p>
            <a:pPr marL="12700">
              <a:lnSpc>
                <a:spcPct val="100000"/>
              </a:lnSpc>
              <a:spcBef>
                <a:spcPts val="100"/>
              </a:spcBef>
            </a:pPr>
            <a:r>
              <a:rPr sz="800" b="1" spc="30" dirty="0">
                <a:solidFill>
                  <a:srgbClr val="6D6E71"/>
                </a:solidFill>
                <a:latin typeface="Arial"/>
                <a:cs typeface="Arial"/>
              </a:rPr>
              <a:t>8</a:t>
            </a:r>
            <a:endParaRPr sz="800">
              <a:latin typeface="Arial"/>
              <a:cs typeface="Arial"/>
            </a:endParaRPr>
          </a:p>
        </p:txBody>
      </p:sp>
      <p:sp>
        <p:nvSpPr>
          <p:cNvPr id="75" name="object 68"/>
          <p:cNvSpPr/>
          <p:nvPr/>
        </p:nvSpPr>
        <p:spPr>
          <a:xfrm>
            <a:off x="1257300" y="2285998"/>
            <a:ext cx="0" cy="4572000"/>
          </a:xfrm>
          <a:custGeom>
            <a:avLst/>
            <a:gdLst/>
            <a:ahLst/>
            <a:cxnLst/>
            <a:rect l="l" t="t" r="r" b="b"/>
            <a:pathLst>
              <a:path h="4572000">
                <a:moveTo>
                  <a:pt x="0" y="4572000"/>
                </a:moveTo>
                <a:lnTo>
                  <a:pt x="0" y="0"/>
                </a:lnTo>
              </a:path>
            </a:pathLst>
          </a:custGeom>
          <a:ln w="9525">
            <a:solidFill>
              <a:srgbClr val="C7C8CA"/>
            </a:solidFill>
          </a:ln>
        </p:spPr>
        <p:txBody>
          <a:bodyPr wrap="square" lIns="0" tIns="0" rIns="0" bIns="0" rtlCol="0"/>
          <a:lstStyle/>
          <a:p>
            <a:endParaRPr/>
          </a:p>
        </p:txBody>
      </p:sp>
      <p:sp>
        <p:nvSpPr>
          <p:cNvPr id="76" name="object 69"/>
          <p:cNvSpPr/>
          <p:nvPr/>
        </p:nvSpPr>
        <p:spPr>
          <a:xfrm>
            <a:off x="9143998" y="2285998"/>
            <a:ext cx="0" cy="4572000"/>
          </a:xfrm>
          <a:custGeom>
            <a:avLst/>
            <a:gdLst/>
            <a:ahLst/>
            <a:cxnLst/>
            <a:rect l="l" t="t" r="r" b="b"/>
            <a:pathLst>
              <a:path h="4572000">
                <a:moveTo>
                  <a:pt x="0" y="4572000"/>
                </a:moveTo>
                <a:lnTo>
                  <a:pt x="0" y="0"/>
                </a:lnTo>
              </a:path>
            </a:pathLst>
          </a:custGeom>
          <a:ln w="9525">
            <a:solidFill>
              <a:srgbClr val="C7C8CA"/>
            </a:solidFill>
          </a:ln>
        </p:spPr>
        <p:txBody>
          <a:bodyPr wrap="square" lIns="0" tIns="0" rIns="0" bIns="0" rtlCol="0"/>
          <a:lstStyle/>
          <a:p>
            <a:endParaRPr/>
          </a:p>
        </p:txBody>
      </p:sp>
      <p:sp>
        <p:nvSpPr>
          <p:cNvPr id="77" name="object 70"/>
          <p:cNvSpPr/>
          <p:nvPr/>
        </p:nvSpPr>
        <p:spPr>
          <a:xfrm>
            <a:off x="2641206" y="6857998"/>
            <a:ext cx="6503034" cy="0"/>
          </a:xfrm>
          <a:custGeom>
            <a:avLst/>
            <a:gdLst/>
            <a:ahLst/>
            <a:cxnLst/>
            <a:rect l="l" t="t" r="r" b="b"/>
            <a:pathLst>
              <a:path w="6503034">
                <a:moveTo>
                  <a:pt x="0" y="0"/>
                </a:moveTo>
                <a:lnTo>
                  <a:pt x="6502793" y="0"/>
                </a:lnTo>
              </a:path>
            </a:pathLst>
          </a:custGeom>
          <a:ln w="9525">
            <a:solidFill>
              <a:srgbClr val="C7C8CA"/>
            </a:solidFill>
          </a:ln>
        </p:spPr>
        <p:txBody>
          <a:bodyPr wrap="square" lIns="0" tIns="0" rIns="0" bIns="0" rtlCol="0"/>
          <a:lstStyle/>
          <a:p>
            <a:endParaRPr/>
          </a:p>
        </p:txBody>
      </p:sp>
      <p:sp>
        <p:nvSpPr>
          <p:cNvPr id="78" name="object 71"/>
          <p:cNvSpPr/>
          <p:nvPr/>
        </p:nvSpPr>
        <p:spPr>
          <a:xfrm>
            <a:off x="1257300" y="6857998"/>
            <a:ext cx="991869" cy="0"/>
          </a:xfrm>
          <a:custGeom>
            <a:avLst/>
            <a:gdLst/>
            <a:ahLst/>
            <a:cxnLst/>
            <a:rect l="l" t="t" r="r" b="b"/>
            <a:pathLst>
              <a:path w="991869">
                <a:moveTo>
                  <a:pt x="0" y="0"/>
                </a:moveTo>
                <a:lnTo>
                  <a:pt x="991323" y="0"/>
                </a:lnTo>
              </a:path>
            </a:pathLst>
          </a:custGeom>
          <a:ln w="9525">
            <a:solidFill>
              <a:srgbClr val="C7C8CA"/>
            </a:solidFill>
          </a:ln>
        </p:spPr>
        <p:txBody>
          <a:bodyPr wrap="square" lIns="0" tIns="0" rIns="0" bIns="0" rtlCol="0"/>
          <a:lstStyle/>
          <a:p>
            <a:endParaRPr/>
          </a:p>
        </p:txBody>
      </p:sp>
      <p:sp>
        <p:nvSpPr>
          <p:cNvPr id="79" name="object 72"/>
          <p:cNvSpPr/>
          <p:nvPr/>
        </p:nvSpPr>
        <p:spPr>
          <a:xfrm>
            <a:off x="1257300" y="6095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0" name="object 73"/>
          <p:cNvSpPr/>
          <p:nvPr/>
        </p:nvSpPr>
        <p:spPr>
          <a:xfrm>
            <a:off x="1257300" y="5333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1" name="object 74"/>
          <p:cNvSpPr/>
          <p:nvPr/>
        </p:nvSpPr>
        <p:spPr>
          <a:xfrm>
            <a:off x="1257300" y="4571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2" name="object 75"/>
          <p:cNvSpPr/>
          <p:nvPr/>
        </p:nvSpPr>
        <p:spPr>
          <a:xfrm>
            <a:off x="1257300" y="3809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3" name="object 76"/>
          <p:cNvSpPr/>
          <p:nvPr/>
        </p:nvSpPr>
        <p:spPr>
          <a:xfrm>
            <a:off x="1257300" y="3047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4" name="object 77"/>
          <p:cNvSpPr/>
          <p:nvPr/>
        </p:nvSpPr>
        <p:spPr>
          <a:xfrm>
            <a:off x="1257300" y="2285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85" name="object 78"/>
          <p:cNvSpPr/>
          <p:nvPr/>
        </p:nvSpPr>
        <p:spPr>
          <a:xfrm>
            <a:off x="2438765" y="2857498"/>
            <a:ext cx="6310630" cy="3429000"/>
          </a:xfrm>
          <a:custGeom>
            <a:avLst/>
            <a:gdLst/>
            <a:ahLst/>
            <a:cxnLst/>
            <a:rect l="l" t="t" r="r" b="b"/>
            <a:pathLst>
              <a:path w="6310630" h="3429000">
                <a:moveTo>
                  <a:pt x="6310172" y="2287155"/>
                </a:moveTo>
                <a:lnTo>
                  <a:pt x="5516867" y="2285999"/>
                </a:lnTo>
                <a:lnTo>
                  <a:pt x="4733607" y="2285999"/>
                </a:lnTo>
                <a:lnTo>
                  <a:pt x="3940302" y="0"/>
                </a:lnTo>
                <a:lnTo>
                  <a:pt x="3157029" y="2857499"/>
                </a:lnTo>
                <a:lnTo>
                  <a:pt x="2363723" y="3429000"/>
                </a:lnTo>
                <a:lnTo>
                  <a:pt x="1580464" y="2285999"/>
                </a:lnTo>
                <a:lnTo>
                  <a:pt x="787158" y="3429000"/>
                </a:lnTo>
                <a:lnTo>
                  <a:pt x="0" y="3429000"/>
                </a:lnTo>
              </a:path>
            </a:pathLst>
          </a:custGeom>
          <a:ln w="31813">
            <a:solidFill>
              <a:srgbClr val="F58357"/>
            </a:solidFill>
          </a:ln>
        </p:spPr>
        <p:txBody>
          <a:bodyPr wrap="square" lIns="0" tIns="0" rIns="0" bIns="0" rtlCol="0"/>
          <a:lstStyle/>
          <a:p>
            <a:endParaRPr/>
          </a:p>
        </p:txBody>
      </p:sp>
      <p:sp>
        <p:nvSpPr>
          <p:cNvPr id="86" name="object 79"/>
          <p:cNvSpPr txBox="1"/>
          <p:nvPr/>
        </p:nvSpPr>
        <p:spPr>
          <a:xfrm>
            <a:off x="8719890" y="4902187"/>
            <a:ext cx="7239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231F20"/>
                </a:solidFill>
                <a:latin typeface="Arial"/>
                <a:cs typeface="Arial"/>
              </a:rPr>
              <a:t>3</a:t>
            </a:r>
            <a:endParaRPr sz="800">
              <a:latin typeface="Arial"/>
              <a:cs typeface="Arial"/>
            </a:endParaRPr>
          </a:p>
        </p:txBody>
      </p:sp>
      <p:sp>
        <p:nvSpPr>
          <p:cNvPr id="87" name="object 80"/>
          <p:cNvSpPr txBox="1"/>
          <p:nvPr/>
        </p:nvSpPr>
        <p:spPr>
          <a:xfrm>
            <a:off x="7925682" y="4902289"/>
            <a:ext cx="7239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231F20"/>
                </a:solidFill>
                <a:latin typeface="Arial"/>
                <a:cs typeface="Arial"/>
              </a:rPr>
              <a:t>3</a:t>
            </a:r>
            <a:endParaRPr sz="800">
              <a:latin typeface="Arial"/>
              <a:cs typeface="Arial"/>
            </a:endParaRPr>
          </a:p>
        </p:txBody>
      </p:sp>
      <p:sp>
        <p:nvSpPr>
          <p:cNvPr id="88" name="object 81"/>
          <p:cNvSpPr txBox="1"/>
          <p:nvPr/>
        </p:nvSpPr>
        <p:spPr>
          <a:xfrm>
            <a:off x="7143463" y="4916208"/>
            <a:ext cx="7239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231F20"/>
                </a:solidFill>
                <a:latin typeface="Arial"/>
                <a:cs typeface="Arial"/>
              </a:rPr>
              <a:t>3</a:t>
            </a:r>
            <a:endParaRPr sz="800">
              <a:latin typeface="Arial"/>
              <a:cs typeface="Arial"/>
            </a:endParaRPr>
          </a:p>
        </p:txBody>
      </p:sp>
      <p:sp>
        <p:nvSpPr>
          <p:cNvPr id="91" name="object 82"/>
          <p:cNvSpPr txBox="1"/>
          <p:nvPr/>
        </p:nvSpPr>
        <p:spPr>
          <a:xfrm>
            <a:off x="6355556" y="2616187"/>
            <a:ext cx="68580"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231F20"/>
                </a:solidFill>
                <a:latin typeface="Arial"/>
                <a:cs typeface="Arial"/>
              </a:rPr>
              <a:t>7</a:t>
            </a:r>
            <a:endParaRPr sz="800">
              <a:latin typeface="Arial"/>
              <a:cs typeface="Arial"/>
            </a:endParaRPr>
          </a:p>
        </p:txBody>
      </p:sp>
      <p:sp>
        <p:nvSpPr>
          <p:cNvPr id="92" name="object 83"/>
          <p:cNvSpPr txBox="1"/>
          <p:nvPr/>
        </p:nvSpPr>
        <p:spPr>
          <a:xfrm>
            <a:off x="5564092" y="5494210"/>
            <a:ext cx="73660" cy="147320"/>
          </a:xfrm>
          <a:prstGeom prst="rect">
            <a:avLst/>
          </a:prstGeom>
        </p:spPr>
        <p:txBody>
          <a:bodyPr vert="horz" wrap="square" lIns="0" tIns="12700" rIns="0" bIns="0" rtlCol="0">
            <a:spAutoFit/>
          </a:bodyPr>
          <a:lstStyle/>
          <a:p>
            <a:pPr>
              <a:lnSpc>
                <a:spcPct val="100000"/>
              </a:lnSpc>
              <a:spcBef>
                <a:spcPts val="100"/>
              </a:spcBef>
            </a:pPr>
            <a:r>
              <a:rPr sz="800" b="1" spc="30" dirty="0">
                <a:solidFill>
                  <a:srgbClr val="231F20"/>
                </a:solidFill>
                <a:latin typeface="Arial"/>
                <a:cs typeface="Arial"/>
              </a:rPr>
              <a:t>2</a:t>
            </a:r>
            <a:endParaRPr sz="800">
              <a:latin typeface="Arial"/>
              <a:cs typeface="Arial"/>
            </a:endParaRPr>
          </a:p>
        </p:txBody>
      </p:sp>
      <p:sp>
        <p:nvSpPr>
          <p:cNvPr id="93" name="object 84"/>
          <p:cNvSpPr txBox="1"/>
          <p:nvPr/>
        </p:nvSpPr>
        <p:spPr>
          <a:xfrm>
            <a:off x="4775168" y="6047422"/>
            <a:ext cx="67310" cy="147320"/>
          </a:xfrm>
          <a:prstGeom prst="rect">
            <a:avLst/>
          </a:prstGeom>
        </p:spPr>
        <p:txBody>
          <a:bodyPr vert="horz" wrap="square" lIns="0" tIns="12700" rIns="0" bIns="0" rtlCol="0">
            <a:spAutoFit/>
          </a:bodyPr>
          <a:lstStyle/>
          <a:p>
            <a:pPr marL="12700">
              <a:lnSpc>
                <a:spcPct val="100000"/>
              </a:lnSpc>
              <a:spcBef>
                <a:spcPts val="100"/>
              </a:spcBef>
            </a:pPr>
            <a:r>
              <a:rPr sz="800" b="1" spc="-120" dirty="0">
                <a:solidFill>
                  <a:srgbClr val="231F20"/>
                </a:solidFill>
                <a:latin typeface="Arial"/>
                <a:cs typeface="Arial"/>
              </a:rPr>
              <a:t>1</a:t>
            </a:r>
            <a:endParaRPr sz="800">
              <a:latin typeface="Arial"/>
              <a:cs typeface="Arial"/>
            </a:endParaRPr>
          </a:p>
        </p:txBody>
      </p:sp>
      <p:sp>
        <p:nvSpPr>
          <p:cNvPr id="94" name="object 85"/>
          <p:cNvSpPr txBox="1"/>
          <p:nvPr/>
        </p:nvSpPr>
        <p:spPr>
          <a:xfrm>
            <a:off x="3987463" y="4894262"/>
            <a:ext cx="7239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231F20"/>
                </a:solidFill>
                <a:latin typeface="Arial"/>
                <a:cs typeface="Arial"/>
              </a:rPr>
              <a:t>3</a:t>
            </a:r>
            <a:endParaRPr sz="800">
              <a:latin typeface="Arial"/>
              <a:cs typeface="Arial"/>
            </a:endParaRPr>
          </a:p>
        </p:txBody>
      </p:sp>
      <p:sp>
        <p:nvSpPr>
          <p:cNvPr id="95" name="object 86"/>
          <p:cNvSpPr txBox="1"/>
          <p:nvPr/>
        </p:nvSpPr>
        <p:spPr>
          <a:xfrm>
            <a:off x="3198742" y="6060223"/>
            <a:ext cx="67310" cy="147320"/>
          </a:xfrm>
          <a:prstGeom prst="rect">
            <a:avLst/>
          </a:prstGeom>
        </p:spPr>
        <p:txBody>
          <a:bodyPr vert="horz" wrap="square" lIns="0" tIns="12700" rIns="0" bIns="0" rtlCol="0">
            <a:spAutoFit/>
          </a:bodyPr>
          <a:lstStyle/>
          <a:p>
            <a:pPr marL="12700">
              <a:lnSpc>
                <a:spcPct val="100000"/>
              </a:lnSpc>
              <a:spcBef>
                <a:spcPts val="100"/>
              </a:spcBef>
            </a:pPr>
            <a:r>
              <a:rPr sz="800" b="1" spc="-120" dirty="0">
                <a:solidFill>
                  <a:srgbClr val="231F20"/>
                </a:solidFill>
                <a:latin typeface="Arial"/>
                <a:cs typeface="Arial"/>
              </a:rPr>
              <a:t>1</a:t>
            </a:r>
            <a:endParaRPr sz="800">
              <a:latin typeface="Arial"/>
              <a:cs typeface="Arial"/>
            </a:endParaRPr>
          </a:p>
        </p:txBody>
      </p:sp>
      <p:sp>
        <p:nvSpPr>
          <p:cNvPr id="96" name="object 87"/>
          <p:cNvSpPr txBox="1"/>
          <p:nvPr/>
        </p:nvSpPr>
        <p:spPr>
          <a:xfrm>
            <a:off x="2405246" y="6037262"/>
            <a:ext cx="67310" cy="147320"/>
          </a:xfrm>
          <a:prstGeom prst="rect">
            <a:avLst/>
          </a:prstGeom>
        </p:spPr>
        <p:txBody>
          <a:bodyPr vert="horz" wrap="square" lIns="0" tIns="12700" rIns="0" bIns="0" rtlCol="0">
            <a:spAutoFit/>
          </a:bodyPr>
          <a:lstStyle/>
          <a:p>
            <a:pPr marL="12700">
              <a:lnSpc>
                <a:spcPct val="100000"/>
              </a:lnSpc>
              <a:spcBef>
                <a:spcPts val="100"/>
              </a:spcBef>
            </a:pPr>
            <a:r>
              <a:rPr sz="800" b="1" spc="-120" dirty="0">
                <a:solidFill>
                  <a:srgbClr val="231F20"/>
                </a:solidFill>
                <a:latin typeface="Arial"/>
                <a:cs typeface="Arial"/>
              </a:rPr>
              <a:t>1</a:t>
            </a:r>
            <a:endParaRPr sz="800">
              <a:latin typeface="Arial"/>
              <a:cs typeface="Arial"/>
            </a:endParaRPr>
          </a:p>
        </p:txBody>
      </p:sp>
      <p:sp>
        <p:nvSpPr>
          <p:cNvPr id="97" name="object 88"/>
          <p:cNvSpPr/>
          <p:nvPr/>
        </p:nvSpPr>
        <p:spPr>
          <a:xfrm>
            <a:off x="2248623" y="6438912"/>
            <a:ext cx="393065" cy="457200"/>
          </a:xfrm>
          <a:custGeom>
            <a:avLst/>
            <a:gdLst/>
            <a:ahLst/>
            <a:cxnLst/>
            <a:rect l="l" t="t" r="r" b="b"/>
            <a:pathLst>
              <a:path w="393064" h="457200">
                <a:moveTo>
                  <a:pt x="392582" y="0"/>
                </a:moveTo>
                <a:lnTo>
                  <a:pt x="0" y="0"/>
                </a:lnTo>
                <a:lnTo>
                  <a:pt x="0" y="457187"/>
                </a:lnTo>
                <a:lnTo>
                  <a:pt x="392582" y="457187"/>
                </a:lnTo>
                <a:lnTo>
                  <a:pt x="392582" y="0"/>
                </a:lnTo>
                <a:close/>
              </a:path>
            </a:pathLst>
          </a:custGeom>
          <a:solidFill>
            <a:srgbClr val="40AD49"/>
          </a:solidFill>
        </p:spPr>
        <p:txBody>
          <a:bodyPr wrap="square" lIns="0" tIns="0" rIns="0" bIns="0" rtlCol="0"/>
          <a:lstStyle/>
          <a:p>
            <a:endParaRPr/>
          </a:p>
        </p:txBody>
      </p:sp>
      <p:sp>
        <p:nvSpPr>
          <p:cNvPr id="98" name="object 89"/>
          <p:cNvSpPr txBox="1"/>
          <p:nvPr/>
        </p:nvSpPr>
        <p:spPr>
          <a:xfrm>
            <a:off x="2292052" y="6197625"/>
            <a:ext cx="303530"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31F20"/>
                </a:solidFill>
                <a:latin typeface="Arial"/>
                <a:cs typeface="Arial"/>
              </a:rPr>
              <a:t>$1.2M</a:t>
            </a:r>
            <a:endParaRPr sz="800">
              <a:latin typeface="Arial"/>
              <a:cs typeface="Arial"/>
            </a:endParaRPr>
          </a:p>
        </p:txBody>
      </p:sp>
      <p:sp>
        <p:nvSpPr>
          <p:cNvPr id="99" name="object 90"/>
          <p:cNvSpPr/>
          <p:nvPr/>
        </p:nvSpPr>
        <p:spPr>
          <a:xfrm>
            <a:off x="1257300" y="1839658"/>
            <a:ext cx="228600" cy="127000"/>
          </a:xfrm>
          <a:custGeom>
            <a:avLst/>
            <a:gdLst/>
            <a:ahLst/>
            <a:cxnLst/>
            <a:rect l="l" t="t" r="r" b="b"/>
            <a:pathLst>
              <a:path w="228600" h="127000">
                <a:moveTo>
                  <a:pt x="0" y="127000"/>
                </a:moveTo>
                <a:lnTo>
                  <a:pt x="228600" y="127000"/>
                </a:lnTo>
                <a:lnTo>
                  <a:pt x="228600" y="0"/>
                </a:lnTo>
                <a:lnTo>
                  <a:pt x="0" y="0"/>
                </a:lnTo>
                <a:lnTo>
                  <a:pt x="0" y="127000"/>
                </a:lnTo>
                <a:close/>
              </a:path>
            </a:pathLst>
          </a:custGeom>
          <a:solidFill>
            <a:srgbClr val="009C12"/>
          </a:solidFill>
        </p:spPr>
        <p:txBody>
          <a:bodyPr wrap="square" lIns="0" tIns="0" rIns="0" bIns="0" rtlCol="0"/>
          <a:lstStyle/>
          <a:p>
            <a:endParaRPr/>
          </a:p>
        </p:txBody>
      </p:sp>
      <p:sp>
        <p:nvSpPr>
          <p:cNvPr id="100" name="object 91"/>
          <p:cNvSpPr/>
          <p:nvPr/>
        </p:nvSpPr>
        <p:spPr>
          <a:xfrm>
            <a:off x="3098800" y="1903158"/>
            <a:ext cx="228600" cy="0"/>
          </a:xfrm>
          <a:custGeom>
            <a:avLst/>
            <a:gdLst/>
            <a:ahLst/>
            <a:cxnLst/>
            <a:rect l="l" t="t" r="r" b="b"/>
            <a:pathLst>
              <a:path w="228600">
                <a:moveTo>
                  <a:pt x="0" y="0"/>
                </a:moveTo>
                <a:lnTo>
                  <a:pt x="228600" y="0"/>
                </a:lnTo>
              </a:path>
            </a:pathLst>
          </a:custGeom>
          <a:ln w="38100">
            <a:solidFill>
              <a:srgbClr val="F58357"/>
            </a:solidFill>
          </a:ln>
        </p:spPr>
        <p:txBody>
          <a:bodyPr wrap="square" lIns="0" tIns="0" rIns="0" bIns="0" rtlCol="0"/>
          <a:lstStyle/>
          <a:p>
            <a:endParaRPr/>
          </a:p>
        </p:txBody>
      </p:sp>
      <p:sp>
        <p:nvSpPr>
          <p:cNvPr id="101" name="object 92"/>
          <p:cNvSpPr txBox="1"/>
          <p:nvPr/>
        </p:nvSpPr>
        <p:spPr>
          <a:xfrm>
            <a:off x="1592072" y="1790571"/>
            <a:ext cx="1235710" cy="223520"/>
          </a:xfrm>
          <a:prstGeom prst="rect">
            <a:avLst/>
          </a:prstGeom>
        </p:spPr>
        <p:txBody>
          <a:bodyPr vert="horz" wrap="square" lIns="0" tIns="12700" rIns="0" bIns="0" rtlCol="0">
            <a:spAutoFit/>
          </a:bodyPr>
          <a:lstStyle/>
          <a:p>
            <a:pPr marL="12700">
              <a:lnSpc>
                <a:spcPct val="100000"/>
              </a:lnSpc>
              <a:spcBef>
                <a:spcPts val="100"/>
              </a:spcBef>
            </a:pPr>
            <a:r>
              <a:rPr sz="1300" b="1" spc="-25" dirty="0">
                <a:solidFill>
                  <a:srgbClr val="231F20"/>
                </a:solidFill>
                <a:latin typeface="Arial"/>
                <a:cs typeface="Arial"/>
              </a:rPr>
              <a:t>Capital</a:t>
            </a:r>
            <a:r>
              <a:rPr sz="1300" b="1" spc="-110" dirty="0">
                <a:solidFill>
                  <a:srgbClr val="231F20"/>
                </a:solidFill>
                <a:latin typeface="Arial"/>
                <a:cs typeface="Arial"/>
              </a:rPr>
              <a:t> </a:t>
            </a:r>
            <a:r>
              <a:rPr sz="1300" b="1" spc="-30" dirty="0">
                <a:solidFill>
                  <a:srgbClr val="231F20"/>
                </a:solidFill>
                <a:latin typeface="Arial"/>
                <a:cs typeface="Arial"/>
              </a:rPr>
              <a:t>Invested</a:t>
            </a:r>
            <a:endParaRPr sz="1300">
              <a:latin typeface="Arial"/>
              <a:cs typeface="Arial"/>
            </a:endParaRPr>
          </a:p>
        </p:txBody>
      </p:sp>
      <p:sp>
        <p:nvSpPr>
          <p:cNvPr id="102" name="object 93"/>
          <p:cNvSpPr txBox="1"/>
          <p:nvPr/>
        </p:nvSpPr>
        <p:spPr>
          <a:xfrm>
            <a:off x="3433597" y="1790571"/>
            <a:ext cx="864869" cy="223520"/>
          </a:xfrm>
          <a:prstGeom prst="rect">
            <a:avLst/>
          </a:prstGeom>
        </p:spPr>
        <p:txBody>
          <a:bodyPr vert="horz" wrap="square" lIns="0" tIns="12700" rIns="0" bIns="0" rtlCol="0">
            <a:spAutoFit/>
          </a:bodyPr>
          <a:lstStyle/>
          <a:p>
            <a:pPr marL="12700">
              <a:lnSpc>
                <a:spcPct val="100000"/>
              </a:lnSpc>
              <a:spcBef>
                <a:spcPts val="100"/>
              </a:spcBef>
            </a:pPr>
            <a:r>
              <a:rPr sz="1300" b="1" spc="-15" dirty="0">
                <a:solidFill>
                  <a:srgbClr val="231F20"/>
                </a:solidFill>
                <a:latin typeface="Arial"/>
                <a:cs typeface="Arial"/>
              </a:rPr>
              <a:t>Deal</a:t>
            </a:r>
            <a:r>
              <a:rPr sz="1300" b="1" spc="-105" dirty="0">
                <a:solidFill>
                  <a:srgbClr val="231F20"/>
                </a:solidFill>
                <a:latin typeface="Arial"/>
                <a:cs typeface="Arial"/>
              </a:rPr>
              <a:t> </a:t>
            </a:r>
            <a:r>
              <a:rPr sz="1300" b="1" spc="-35" dirty="0">
                <a:solidFill>
                  <a:srgbClr val="231F20"/>
                </a:solidFill>
                <a:latin typeface="Arial"/>
                <a:cs typeface="Arial"/>
              </a:rPr>
              <a:t>Count</a:t>
            </a:r>
            <a:endParaRPr sz="1300">
              <a:latin typeface="Arial"/>
              <a:cs typeface="Arial"/>
            </a:endParaRPr>
          </a:p>
        </p:txBody>
      </p:sp>
      <p:sp>
        <p:nvSpPr>
          <p:cNvPr id="89" name="TextBox 88"/>
          <p:cNvSpPr txBox="1"/>
          <p:nvPr/>
        </p:nvSpPr>
        <p:spPr>
          <a:xfrm>
            <a:off x="7162800" y="0"/>
            <a:ext cx="2895600" cy="3139321"/>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graph if relevant to your community, or remove page</a:t>
            </a:r>
          </a:p>
          <a:p>
            <a:pPr marL="177800" indent="-177800">
              <a:buFont typeface="Wingdings" pitchFamily="2" charset="2"/>
              <a:buChar char="q"/>
            </a:pPr>
            <a:endParaRPr lang="en-US" sz="1800" dirty="0" smtClean="0"/>
          </a:p>
          <a:p>
            <a:pPr marL="177800" indent="-177800"/>
            <a:r>
              <a:rPr lang="en-US" sz="1800" dirty="0" smtClean="0"/>
              <a:t>Source: </a:t>
            </a:r>
            <a:r>
              <a:rPr lang="en-US" sz="1800" dirty="0" err="1" smtClean="0"/>
              <a:t>Pitchbook</a:t>
            </a:r>
            <a:r>
              <a:rPr lang="en-US" sz="1800" dirty="0" smtClean="0"/>
              <a:t> (paid)</a:t>
            </a:r>
          </a:p>
          <a:p>
            <a:pPr marL="177800" indent="-177800"/>
            <a:endParaRPr lang="en-US" sz="1800" dirty="0" smtClean="0"/>
          </a:p>
          <a:p>
            <a:pPr marL="177800" indent="-177800"/>
            <a:r>
              <a:rPr lang="en-US" sz="1800" i="1" dirty="0" smtClean="0"/>
              <a:t>Other options include highlighting small businesses in the community</a:t>
            </a:r>
            <a:endParaRPr lang="en-US" sz="105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VC-BACKED CAPITAL INVESTED BY PRIMARY INDUSTRY SECTOR</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15</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 name="TextBox 88"/>
          <p:cNvSpPr txBox="1"/>
          <p:nvPr/>
        </p:nvSpPr>
        <p:spPr>
          <a:xfrm>
            <a:off x="7162800" y="0"/>
            <a:ext cx="2895600" cy="2716128"/>
          </a:xfrm>
          <a:prstGeom prst="rect">
            <a:avLst/>
          </a:prstGeom>
          <a:solidFill>
            <a:srgbClr val="FFFF00"/>
          </a:solidFill>
        </p:spPr>
        <p:txBody>
          <a:bodyPr wrap="square" rtlCol="0">
            <a:spAutoFit/>
          </a:bodyPr>
          <a:lstStyle/>
          <a:p>
            <a:r>
              <a:rPr lang="en-US" sz="1600" b="1" dirty="0" smtClean="0"/>
              <a:t>To Do:</a:t>
            </a:r>
          </a:p>
          <a:p>
            <a:pPr marL="177800" indent="-177800">
              <a:buFont typeface="Wingdings" pitchFamily="2" charset="2"/>
              <a:buChar char="q"/>
            </a:pPr>
            <a:r>
              <a:rPr lang="en-US" sz="1600" dirty="0" smtClean="0"/>
              <a:t>Update graph if relevant to your community, or remove page</a:t>
            </a:r>
          </a:p>
          <a:p>
            <a:pPr marL="177800" indent="-177800">
              <a:buFont typeface="Wingdings" pitchFamily="2" charset="2"/>
              <a:buChar char="q"/>
            </a:pPr>
            <a:endParaRPr lang="en-US" sz="1600" dirty="0" smtClean="0"/>
          </a:p>
          <a:p>
            <a:pPr marL="177800" indent="-177800"/>
            <a:r>
              <a:rPr lang="en-US" sz="1600" dirty="0" smtClean="0"/>
              <a:t>Source: </a:t>
            </a:r>
            <a:r>
              <a:rPr lang="en-US" sz="1600" dirty="0" err="1" smtClean="0"/>
              <a:t>Pitchbook</a:t>
            </a:r>
            <a:r>
              <a:rPr lang="en-US" sz="1600" dirty="0" smtClean="0"/>
              <a:t> (paid)</a:t>
            </a:r>
          </a:p>
          <a:p>
            <a:pPr marL="177800" indent="-177800"/>
            <a:endParaRPr lang="en-US" sz="1600" dirty="0" smtClean="0"/>
          </a:p>
          <a:p>
            <a:pPr marL="177800" indent="-177800"/>
            <a:r>
              <a:rPr lang="en-US" sz="1600" i="1" dirty="0" smtClean="0"/>
              <a:t>Other options include highlighting small businesses in the community</a:t>
            </a:r>
          </a:p>
          <a:p>
            <a:pPr marL="177800" indent="-177800"/>
            <a:endParaRPr lang="en-US" sz="1050" dirty="0"/>
          </a:p>
        </p:txBody>
      </p:sp>
      <p:sp>
        <p:nvSpPr>
          <p:cNvPr id="103" name="object 3"/>
          <p:cNvSpPr/>
          <p:nvPr/>
        </p:nvSpPr>
        <p:spPr>
          <a:xfrm>
            <a:off x="2250135" y="6493929"/>
            <a:ext cx="393065" cy="364490"/>
          </a:xfrm>
          <a:custGeom>
            <a:avLst/>
            <a:gdLst/>
            <a:ahLst/>
            <a:cxnLst/>
            <a:rect l="l" t="t" r="r" b="b"/>
            <a:pathLst>
              <a:path w="393064" h="364490">
                <a:moveTo>
                  <a:pt x="392556" y="0"/>
                </a:moveTo>
                <a:lnTo>
                  <a:pt x="0" y="0"/>
                </a:lnTo>
                <a:lnTo>
                  <a:pt x="0" y="364070"/>
                </a:lnTo>
                <a:lnTo>
                  <a:pt x="392556" y="364070"/>
                </a:lnTo>
                <a:lnTo>
                  <a:pt x="392556" y="0"/>
                </a:lnTo>
                <a:close/>
              </a:path>
            </a:pathLst>
          </a:custGeom>
          <a:solidFill>
            <a:srgbClr val="43BFB0"/>
          </a:solidFill>
        </p:spPr>
        <p:txBody>
          <a:bodyPr wrap="square" lIns="0" tIns="0" rIns="0" bIns="0" rtlCol="0"/>
          <a:lstStyle/>
          <a:p>
            <a:endParaRPr/>
          </a:p>
        </p:txBody>
      </p:sp>
      <p:sp>
        <p:nvSpPr>
          <p:cNvPr id="104" name="object 4"/>
          <p:cNvSpPr/>
          <p:nvPr/>
        </p:nvSpPr>
        <p:spPr>
          <a:xfrm>
            <a:off x="3038182" y="6755485"/>
            <a:ext cx="393065" cy="102870"/>
          </a:xfrm>
          <a:custGeom>
            <a:avLst/>
            <a:gdLst/>
            <a:ahLst/>
            <a:cxnLst/>
            <a:rect l="l" t="t" r="r" b="b"/>
            <a:pathLst>
              <a:path w="393064" h="102870">
                <a:moveTo>
                  <a:pt x="392556" y="0"/>
                </a:moveTo>
                <a:lnTo>
                  <a:pt x="0" y="0"/>
                </a:lnTo>
                <a:lnTo>
                  <a:pt x="0" y="102514"/>
                </a:lnTo>
                <a:lnTo>
                  <a:pt x="392556" y="102514"/>
                </a:lnTo>
                <a:lnTo>
                  <a:pt x="392556" y="0"/>
                </a:lnTo>
                <a:close/>
              </a:path>
            </a:pathLst>
          </a:custGeom>
          <a:solidFill>
            <a:srgbClr val="43BFB0"/>
          </a:solidFill>
        </p:spPr>
        <p:txBody>
          <a:bodyPr wrap="square" lIns="0" tIns="0" rIns="0" bIns="0" rtlCol="0"/>
          <a:lstStyle/>
          <a:p>
            <a:endParaRPr/>
          </a:p>
        </p:txBody>
      </p:sp>
      <p:sp>
        <p:nvSpPr>
          <p:cNvPr id="105" name="object 5"/>
          <p:cNvSpPr/>
          <p:nvPr/>
        </p:nvSpPr>
        <p:spPr>
          <a:xfrm>
            <a:off x="3826421" y="6591262"/>
            <a:ext cx="393065" cy="267335"/>
          </a:xfrm>
          <a:custGeom>
            <a:avLst/>
            <a:gdLst/>
            <a:ahLst/>
            <a:cxnLst/>
            <a:rect l="l" t="t" r="r" b="b"/>
            <a:pathLst>
              <a:path w="393064" h="267334">
                <a:moveTo>
                  <a:pt x="392557" y="0"/>
                </a:moveTo>
                <a:lnTo>
                  <a:pt x="0" y="0"/>
                </a:lnTo>
                <a:lnTo>
                  <a:pt x="0" y="266738"/>
                </a:lnTo>
                <a:lnTo>
                  <a:pt x="392557" y="266738"/>
                </a:lnTo>
                <a:lnTo>
                  <a:pt x="392557" y="0"/>
                </a:lnTo>
                <a:close/>
              </a:path>
            </a:pathLst>
          </a:custGeom>
          <a:solidFill>
            <a:srgbClr val="3287C8"/>
          </a:solidFill>
        </p:spPr>
        <p:txBody>
          <a:bodyPr wrap="square" lIns="0" tIns="0" rIns="0" bIns="0" rtlCol="0"/>
          <a:lstStyle/>
          <a:p>
            <a:endParaRPr/>
          </a:p>
        </p:txBody>
      </p:sp>
      <p:sp>
        <p:nvSpPr>
          <p:cNvPr id="106" name="object 6"/>
          <p:cNvSpPr/>
          <p:nvPr/>
        </p:nvSpPr>
        <p:spPr>
          <a:xfrm>
            <a:off x="4609858" y="6692086"/>
            <a:ext cx="393065" cy="166370"/>
          </a:xfrm>
          <a:custGeom>
            <a:avLst/>
            <a:gdLst/>
            <a:ahLst/>
            <a:cxnLst/>
            <a:rect l="l" t="t" r="r" b="b"/>
            <a:pathLst>
              <a:path w="393064" h="166370">
                <a:moveTo>
                  <a:pt x="392557" y="165912"/>
                </a:moveTo>
                <a:lnTo>
                  <a:pt x="0" y="165912"/>
                </a:lnTo>
                <a:lnTo>
                  <a:pt x="0" y="0"/>
                </a:lnTo>
                <a:lnTo>
                  <a:pt x="392557" y="0"/>
                </a:lnTo>
                <a:lnTo>
                  <a:pt x="392557" y="165912"/>
                </a:lnTo>
                <a:close/>
              </a:path>
            </a:pathLst>
          </a:custGeom>
          <a:solidFill>
            <a:srgbClr val="43BFB0"/>
          </a:solidFill>
        </p:spPr>
        <p:txBody>
          <a:bodyPr wrap="square" lIns="0" tIns="0" rIns="0" bIns="0" rtlCol="0"/>
          <a:lstStyle/>
          <a:p>
            <a:endParaRPr/>
          </a:p>
        </p:txBody>
      </p:sp>
      <p:sp>
        <p:nvSpPr>
          <p:cNvPr id="107" name="object 7"/>
          <p:cNvSpPr/>
          <p:nvPr/>
        </p:nvSpPr>
        <p:spPr>
          <a:xfrm>
            <a:off x="6179121" y="6781444"/>
            <a:ext cx="393065" cy="76835"/>
          </a:xfrm>
          <a:custGeom>
            <a:avLst/>
            <a:gdLst/>
            <a:ahLst/>
            <a:cxnLst/>
            <a:rect l="l" t="t" r="r" b="b"/>
            <a:pathLst>
              <a:path w="393065" h="76834">
                <a:moveTo>
                  <a:pt x="0" y="76555"/>
                </a:moveTo>
                <a:lnTo>
                  <a:pt x="392557" y="76555"/>
                </a:lnTo>
                <a:lnTo>
                  <a:pt x="392557" y="0"/>
                </a:lnTo>
                <a:lnTo>
                  <a:pt x="0" y="0"/>
                </a:lnTo>
                <a:lnTo>
                  <a:pt x="0" y="76555"/>
                </a:lnTo>
                <a:close/>
              </a:path>
            </a:pathLst>
          </a:custGeom>
          <a:solidFill>
            <a:srgbClr val="43BFB0"/>
          </a:solidFill>
        </p:spPr>
        <p:txBody>
          <a:bodyPr wrap="square" lIns="0" tIns="0" rIns="0" bIns="0" rtlCol="0"/>
          <a:lstStyle/>
          <a:p>
            <a:endParaRPr/>
          </a:p>
        </p:txBody>
      </p:sp>
      <p:sp>
        <p:nvSpPr>
          <p:cNvPr id="108" name="object 8"/>
          <p:cNvSpPr/>
          <p:nvPr/>
        </p:nvSpPr>
        <p:spPr>
          <a:xfrm>
            <a:off x="7763712" y="4975288"/>
            <a:ext cx="393065" cy="1882775"/>
          </a:xfrm>
          <a:custGeom>
            <a:avLst/>
            <a:gdLst/>
            <a:ahLst/>
            <a:cxnLst/>
            <a:rect l="l" t="t" r="r" b="b"/>
            <a:pathLst>
              <a:path w="393065" h="1882775">
                <a:moveTo>
                  <a:pt x="392556" y="0"/>
                </a:moveTo>
                <a:lnTo>
                  <a:pt x="0" y="0"/>
                </a:lnTo>
                <a:lnTo>
                  <a:pt x="0" y="1882711"/>
                </a:lnTo>
                <a:lnTo>
                  <a:pt x="392556" y="1882711"/>
                </a:lnTo>
                <a:lnTo>
                  <a:pt x="392556" y="0"/>
                </a:lnTo>
                <a:close/>
              </a:path>
            </a:pathLst>
          </a:custGeom>
          <a:solidFill>
            <a:srgbClr val="3287C8"/>
          </a:solidFill>
        </p:spPr>
        <p:txBody>
          <a:bodyPr wrap="square" lIns="0" tIns="0" rIns="0" bIns="0" rtlCol="0"/>
          <a:lstStyle/>
          <a:p>
            <a:endParaRPr/>
          </a:p>
        </p:txBody>
      </p:sp>
      <p:sp>
        <p:nvSpPr>
          <p:cNvPr id="109" name="object 9"/>
          <p:cNvSpPr/>
          <p:nvPr/>
        </p:nvSpPr>
        <p:spPr>
          <a:xfrm>
            <a:off x="7763712" y="4491634"/>
            <a:ext cx="393065" cy="483870"/>
          </a:xfrm>
          <a:custGeom>
            <a:avLst/>
            <a:gdLst/>
            <a:ahLst/>
            <a:cxnLst/>
            <a:rect l="l" t="t" r="r" b="b"/>
            <a:pathLst>
              <a:path w="393065" h="483870">
                <a:moveTo>
                  <a:pt x="392556" y="483654"/>
                </a:moveTo>
                <a:lnTo>
                  <a:pt x="0" y="483654"/>
                </a:lnTo>
                <a:lnTo>
                  <a:pt x="0" y="0"/>
                </a:lnTo>
                <a:lnTo>
                  <a:pt x="392556" y="0"/>
                </a:lnTo>
                <a:lnTo>
                  <a:pt x="392556" y="483654"/>
                </a:lnTo>
                <a:close/>
              </a:path>
            </a:pathLst>
          </a:custGeom>
          <a:solidFill>
            <a:srgbClr val="87D2DD"/>
          </a:solidFill>
        </p:spPr>
        <p:txBody>
          <a:bodyPr wrap="square" lIns="0" tIns="0" rIns="0" bIns="0" rtlCol="0"/>
          <a:lstStyle/>
          <a:p>
            <a:endParaRPr/>
          </a:p>
        </p:txBody>
      </p:sp>
      <p:sp>
        <p:nvSpPr>
          <p:cNvPr id="110" name="object 10"/>
          <p:cNvSpPr/>
          <p:nvPr/>
        </p:nvSpPr>
        <p:spPr>
          <a:xfrm>
            <a:off x="8553398" y="3442944"/>
            <a:ext cx="393065" cy="3415665"/>
          </a:xfrm>
          <a:custGeom>
            <a:avLst/>
            <a:gdLst/>
            <a:ahLst/>
            <a:cxnLst/>
            <a:rect l="l" t="t" r="r" b="b"/>
            <a:pathLst>
              <a:path w="393065" h="3415665">
                <a:moveTo>
                  <a:pt x="392556" y="0"/>
                </a:moveTo>
                <a:lnTo>
                  <a:pt x="0" y="0"/>
                </a:lnTo>
                <a:lnTo>
                  <a:pt x="0" y="3415055"/>
                </a:lnTo>
                <a:lnTo>
                  <a:pt x="392556" y="3415055"/>
                </a:lnTo>
                <a:lnTo>
                  <a:pt x="392556" y="0"/>
                </a:lnTo>
                <a:close/>
              </a:path>
            </a:pathLst>
          </a:custGeom>
          <a:solidFill>
            <a:srgbClr val="3287C8"/>
          </a:solidFill>
        </p:spPr>
        <p:txBody>
          <a:bodyPr wrap="square" lIns="0" tIns="0" rIns="0" bIns="0" rtlCol="0"/>
          <a:lstStyle/>
          <a:p>
            <a:endParaRPr/>
          </a:p>
        </p:txBody>
      </p:sp>
      <p:sp>
        <p:nvSpPr>
          <p:cNvPr id="111" name="object 11"/>
          <p:cNvSpPr/>
          <p:nvPr/>
        </p:nvSpPr>
        <p:spPr>
          <a:xfrm>
            <a:off x="6971030" y="6652971"/>
            <a:ext cx="393065" cy="205104"/>
          </a:xfrm>
          <a:custGeom>
            <a:avLst/>
            <a:gdLst/>
            <a:ahLst/>
            <a:cxnLst/>
            <a:rect l="l" t="t" r="r" b="b"/>
            <a:pathLst>
              <a:path w="393065" h="205104">
                <a:moveTo>
                  <a:pt x="392556" y="205028"/>
                </a:moveTo>
                <a:lnTo>
                  <a:pt x="0" y="205028"/>
                </a:lnTo>
                <a:lnTo>
                  <a:pt x="0" y="0"/>
                </a:lnTo>
                <a:lnTo>
                  <a:pt x="392556" y="0"/>
                </a:lnTo>
                <a:lnTo>
                  <a:pt x="392556" y="205028"/>
                </a:lnTo>
                <a:close/>
              </a:path>
            </a:pathLst>
          </a:custGeom>
          <a:solidFill>
            <a:srgbClr val="43BFB0"/>
          </a:solidFill>
        </p:spPr>
        <p:txBody>
          <a:bodyPr wrap="square" lIns="0" tIns="0" rIns="0" bIns="0" rtlCol="0"/>
          <a:lstStyle/>
          <a:p>
            <a:endParaRPr/>
          </a:p>
        </p:txBody>
      </p:sp>
      <p:sp>
        <p:nvSpPr>
          <p:cNvPr id="112" name="object 12"/>
          <p:cNvSpPr/>
          <p:nvPr/>
        </p:nvSpPr>
        <p:spPr>
          <a:xfrm>
            <a:off x="6971030" y="6623799"/>
            <a:ext cx="393065" cy="29209"/>
          </a:xfrm>
          <a:custGeom>
            <a:avLst/>
            <a:gdLst/>
            <a:ahLst/>
            <a:cxnLst/>
            <a:rect l="l" t="t" r="r" b="b"/>
            <a:pathLst>
              <a:path w="393065" h="29209">
                <a:moveTo>
                  <a:pt x="0" y="29171"/>
                </a:moveTo>
                <a:lnTo>
                  <a:pt x="392556" y="29171"/>
                </a:lnTo>
                <a:lnTo>
                  <a:pt x="392556" y="0"/>
                </a:lnTo>
                <a:lnTo>
                  <a:pt x="0" y="0"/>
                </a:lnTo>
                <a:lnTo>
                  <a:pt x="0" y="29171"/>
                </a:lnTo>
                <a:close/>
              </a:path>
            </a:pathLst>
          </a:custGeom>
          <a:solidFill>
            <a:srgbClr val="3287C8"/>
          </a:solidFill>
        </p:spPr>
        <p:txBody>
          <a:bodyPr wrap="square" lIns="0" tIns="0" rIns="0" bIns="0" rtlCol="0"/>
          <a:lstStyle/>
          <a:p>
            <a:endParaRPr/>
          </a:p>
        </p:txBody>
      </p:sp>
      <p:sp>
        <p:nvSpPr>
          <p:cNvPr id="113" name="object 13"/>
          <p:cNvSpPr/>
          <p:nvPr/>
        </p:nvSpPr>
        <p:spPr>
          <a:xfrm>
            <a:off x="6179121" y="4961064"/>
            <a:ext cx="393065" cy="1820545"/>
          </a:xfrm>
          <a:custGeom>
            <a:avLst/>
            <a:gdLst/>
            <a:ahLst/>
            <a:cxnLst/>
            <a:rect l="l" t="t" r="r" b="b"/>
            <a:pathLst>
              <a:path w="393065" h="1820545">
                <a:moveTo>
                  <a:pt x="392557" y="0"/>
                </a:moveTo>
                <a:lnTo>
                  <a:pt x="0" y="0"/>
                </a:lnTo>
                <a:lnTo>
                  <a:pt x="0" y="1820379"/>
                </a:lnTo>
                <a:lnTo>
                  <a:pt x="392557" y="1820379"/>
                </a:lnTo>
                <a:lnTo>
                  <a:pt x="392557" y="0"/>
                </a:lnTo>
                <a:close/>
              </a:path>
            </a:pathLst>
          </a:custGeom>
          <a:solidFill>
            <a:srgbClr val="3287C8"/>
          </a:solidFill>
        </p:spPr>
        <p:txBody>
          <a:bodyPr wrap="square" lIns="0" tIns="0" rIns="0" bIns="0" rtlCol="0"/>
          <a:lstStyle/>
          <a:p>
            <a:endParaRPr/>
          </a:p>
        </p:txBody>
      </p:sp>
      <p:sp>
        <p:nvSpPr>
          <p:cNvPr id="114" name="object 14"/>
          <p:cNvSpPr/>
          <p:nvPr/>
        </p:nvSpPr>
        <p:spPr>
          <a:xfrm>
            <a:off x="6179121" y="4872507"/>
            <a:ext cx="393065" cy="88900"/>
          </a:xfrm>
          <a:custGeom>
            <a:avLst/>
            <a:gdLst/>
            <a:ahLst/>
            <a:cxnLst/>
            <a:rect l="l" t="t" r="r" b="b"/>
            <a:pathLst>
              <a:path w="393065" h="88900">
                <a:moveTo>
                  <a:pt x="392557" y="88557"/>
                </a:moveTo>
                <a:lnTo>
                  <a:pt x="0" y="88557"/>
                </a:lnTo>
                <a:lnTo>
                  <a:pt x="0" y="0"/>
                </a:lnTo>
                <a:lnTo>
                  <a:pt x="392557" y="0"/>
                </a:lnTo>
                <a:lnTo>
                  <a:pt x="392557" y="88557"/>
                </a:lnTo>
                <a:close/>
              </a:path>
            </a:pathLst>
          </a:custGeom>
          <a:solidFill>
            <a:srgbClr val="87D2DD"/>
          </a:solidFill>
        </p:spPr>
        <p:txBody>
          <a:bodyPr wrap="square" lIns="0" tIns="0" rIns="0" bIns="0" rtlCol="0"/>
          <a:lstStyle/>
          <a:p>
            <a:endParaRPr/>
          </a:p>
        </p:txBody>
      </p:sp>
      <p:sp>
        <p:nvSpPr>
          <p:cNvPr id="115" name="object 15"/>
          <p:cNvSpPr/>
          <p:nvPr/>
        </p:nvSpPr>
        <p:spPr>
          <a:xfrm>
            <a:off x="2049912"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16" name="object 16"/>
          <p:cNvSpPr/>
          <p:nvPr/>
        </p:nvSpPr>
        <p:spPr>
          <a:xfrm>
            <a:off x="2838093"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17" name="object 17"/>
          <p:cNvSpPr/>
          <p:nvPr/>
        </p:nvSpPr>
        <p:spPr>
          <a:xfrm>
            <a:off x="3626274"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18" name="object 18"/>
          <p:cNvSpPr/>
          <p:nvPr/>
        </p:nvSpPr>
        <p:spPr>
          <a:xfrm>
            <a:off x="4414453"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19" name="object 19"/>
          <p:cNvSpPr/>
          <p:nvPr/>
        </p:nvSpPr>
        <p:spPr>
          <a:xfrm>
            <a:off x="5202635"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20" name="object 20"/>
          <p:cNvSpPr/>
          <p:nvPr/>
        </p:nvSpPr>
        <p:spPr>
          <a:xfrm>
            <a:off x="5990816"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21" name="object 21"/>
          <p:cNvSpPr/>
          <p:nvPr/>
        </p:nvSpPr>
        <p:spPr>
          <a:xfrm>
            <a:off x="6778997"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22" name="object 22"/>
          <p:cNvSpPr/>
          <p:nvPr/>
        </p:nvSpPr>
        <p:spPr>
          <a:xfrm>
            <a:off x="7567178"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23" name="object 23"/>
          <p:cNvSpPr/>
          <p:nvPr/>
        </p:nvSpPr>
        <p:spPr>
          <a:xfrm>
            <a:off x="8355358" y="6858000"/>
            <a:ext cx="0" cy="43180"/>
          </a:xfrm>
          <a:custGeom>
            <a:avLst/>
            <a:gdLst/>
            <a:ahLst/>
            <a:cxnLst/>
            <a:rect l="l" t="t" r="r" b="b"/>
            <a:pathLst>
              <a:path h="43179">
                <a:moveTo>
                  <a:pt x="0" y="0"/>
                </a:moveTo>
                <a:lnTo>
                  <a:pt x="0" y="42862"/>
                </a:lnTo>
              </a:path>
            </a:pathLst>
          </a:custGeom>
          <a:ln w="9525">
            <a:solidFill>
              <a:srgbClr val="C7C8CA"/>
            </a:solidFill>
          </a:ln>
        </p:spPr>
        <p:txBody>
          <a:bodyPr wrap="square" lIns="0" tIns="0" rIns="0" bIns="0" rtlCol="0"/>
          <a:lstStyle/>
          <a:p>
            <a:endParaRPr/>
          </a:p>
        </p:txBody>
      </p:sp>
      <p:sp>
        <p:nvSpPr>
          <p:cNvPr id="124" name="object 24"/>
          <p:cNvSpPr txBox="1"/>
          <p:nvPr/>
        </p:nvSpPr>
        <p:spPr>
          <a:xfrm>
            <a:off x="2306996" y="6912595"/>
            <a:ext cx="27432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2009</a:t>
            </a:r>
            <a:endParaRPr sz="800">
              <a:latin typeface="Arial"/>
              <a:cs typeface="Arial"/>
            </a:endParaRPr>
          </a:p>
        </p:txBody>
      </p:sp>
      <p:sp>
        <p:nvSpPr>
          <p:cNvPr id="125" name="object 25"/>
          <p:cNvSpPr txBox="1"/>
          <p:nvPr/>
        </p:nvSpPr>
        <p:spPr>
          <a:xfrm>
            <a:off x="3896935" y="1901784"/>
            <a:ext cx="22352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6D6E71"/>
                </a:solidFill>
                <a:latin typeface="Arial"/>
                <a:cs typeface="Arial"/>
              </a:rPr>
              <a:t>B2C</a:t>
            </a:r>
            <a:endParaRPr sz="800">
              <a:latin typeface="Arial"/>
              <a:cs typeface="Arial"/>
            </a:endParaRPr>
          </a:p>
        </p:txBody>
      </p:sp>
      <p:sp>
        <p:nvSpPr>
          <p:cNvPr id="126" name="object 26"/>
          <p:cNvSpPr txBox="1"/>
          <p:nvPr/>
        </p:nvSpPr>
        <p:spPr>
          <a:xfrm>
            <a:off x="1518885" y="6912595"/>
            <a:ext cx="274320" cy="147320"/>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6D6E71"/>
                </a:solidFill>
                <a:latin typeface="Arial"/>
                <a:cs typeface="Arial"/>
              </a:rPr>
              <a:t>2008</a:t>
            </a:r>
            <a:endParaRPr sz="800">
              <a:latin typeface="Arial"/>
              <a:cs typeface="Arial"/>
            </a:endParaRPr>
          </a:p>
        </p:txBody>
      </p:sp>
      <p:sp>
        <p:nvSpPr>
          <p:cNvPr id="127" name="object 27"/>
          <p:cNvSpPr txBox="1"/>
          <p:nvPr/>
        </p:nvSpPr>
        <p:spPr>
          <a:xfrm>
            <a:off x="3105166" y="6912595"/>
            <a:ext cx="254635" cy="147320"/>
          </a:xfrm>
          <a:prstGeom prst="rect">
            <a:avLst/>
          </a:prstGeom>
        </p:spPr>
        <p:txBody>
          <a:bodyPr vert="horz" wrap="square" lIns="0" tIns="12700" rIns="0" bIns="0" rtlCol="0">
            <a:spAutoFit/>
          </a:bodyPr>
          <a:lstStyle/>
          <a:p>
            <a:pPr marL="12700">
              <a:lnSpc>
                <a:spcPct val="100000"/>
              </a:lnSpc>
              <a:spcBef>
                <a:spcPts val="100"/>
              </a:spcBef>
            </a:pPr>
            <a:r>
              <a:rPr sz="800" b="1" spc="0" dirty="0">
                <a:solidFill>
                  <a:srgbClr val="6D6E71"/>
                </a:solidFill>
                <a:latin typeface="Arial"/>
                <a:cs typeface="Arial"/>
              </a:rPr>
              <a:t>2010</a:t>
            </a:r>
            <a:endParaRPr sz="800">
              <a:latin typeface="Arial"/>
              <a:cs typeface="Arial"/>
            </a:endParaRPr>
          </a:p>
        </p:txBody>
      </p:sp>
      <p:sp>
        <p:nvSpPr>
          <p:cNvPr id="128" name="object 28"/>
          <p:cNvSpPr txBox="1"/>
          <p:nvPr/>
        </p:nvSpPr>
        <p:spPr>
          <a:xfrm>
            <a:off x="3903945" y="6912595"/>
            <a:ext cx="233045" cy="147320"/>
          </a:xfrm>
          <a:prstGeom prst="rect">
            <a:avLst/>
          </a:prstGeom>
        </p:spPr>
        <p:txBody>
          <a:bodyPr vert="horz" wrap="square" lIns="0" tIns="12700" rIns="0" bIns="0" rtlCol="0">
            <a:spAutoFit/>
          </a:bodyPr>
          <a:lstStyle/>
          <a:p>
            <a:pPr marL="12700">
              <a:lnSpc>
                <a:spcPct val="100000"/>
              </a:lnSpc>
              <a:spcBef>
                <a:spcPts val="100"/>
              </a:spcBef>
            </a:pPr>
            <a:r>
              <a:rPr sz="800" b="1" spc="-40" dirty="0">
                <a:solidFill>
                  <a:srgbClr val="6D6E71"/>
                </a:solidFill>
                <a:latin typeface="Arial"/>
                <a:cs typeface="Arial"/>
              </a:rPr>
              <a:t>2011</a:t>
            </a:r>
            <a:endParaRPr sz="800">
              <a:latin typeface="Arial"/>
              <a:cs typeface="Arial"/>
            </a:endParaRPr>
          </a:p>
        </p:txBody>
      </p:sp>
      <p:sp>
        <p:nvSpPr>
          <p:cNvPr id="129" name="object 29"/>
          <p:cNvSpPr txBox="1"/>
          <p:nvPr/>
        </p:nvSpPr>
        <p:spPr>
          <a:xfrm>
            <a:off x="4682506" y="6912595"/>
            <a:ext cx="25209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2012</a:t>
            </a:r>
            <a:endParaRPr sz="800">
              <a:latin typeface="Arial"/>
              <a:cs typeface="Arial"/>
            </a:endParaRPr>
          </a:p>
        </p:txBody>
      </p:sp>
      <p:sp>
        <p:nvSpPr>
          <p:cNvPr id="130" name="object 30"/>
          <p:cNvSpPr txBox="1"/>
          <p:nvPr/>
        </p:nvSpPr>
        <p:spPr>
          <a:xfrm>
            <a:off x="5471328" y="6912595"/>
            <a:ext cx="250825" cy="147320"/>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6D6E71"/>
                </a:solidFill>
                <a:latin typeface="Arial"/>
                <a:cs typeface="Arial"/>
              </a:rPr>
              <a:t>2013</a:t>
            </a:r>
            <a:endParaRPr sz="800">
              <a:latin typeface="Arial"/>
              <a:cs typeface="Arial"/>
            </a:endParaRPr>
          </a:p>
        </p:txBody>
      </p:sp>
      <p:sp>
        <p:nvSpPr>
          <p:cNvPr id="131" name="object 31"/>
          <p:cNvSpPr txBox="1"/>
          <p:nvPr/>
        </p:nvSpPr>
        <p:spPr>
          <a:xfrm>
            <a:off x="6259033" y="6912595"/>
            <a:ext cx="25209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2014</a:t>
            </a:r>
            <a:endParaRPr sz="800">
              <a:latin typeface="Arial"/>
              <a:cs typeface="Arial"/>
            </a:endParaRPr>
          </a:p>
        </p:txBody>
      </p:sp>
      <p:sp>
        <p:nvSpPr>
          <p:cNvPr id="132" name="object 32"/>
          <p:cNvSpPr txBox="1"/>
          <p:nvPr/>
        </p:nvSpPr>
        <p:spPr>
          <a:xfrm>
            <a:off x="7046738" y="6912595"/>
            <a:ext cx="25336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2015</a:t>
            </a:r>
            <a:endParaRPr sz="800">
              <a:latin typeface="Arial"/>
              <a:cs typeface="Arial"/>
            </a:endParaRPr>
          </a:p>
        </p:txBody>
      </p:sp>
      <p:sp>
        <p:nvSpPr>
          <p:cNvPr id="133" name="object 33"/>
          <p:cNvSpPr txBox="1"/>
          <p:nvPr/>
        </p:nvSpPr>
        <p:spPr>
          <a:xfrm>
            <a:off x="7834951" y="6912595"/>
            <a:ext cx="25336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2016</a:t>
            </a:r>
            <a:endParaRPr sz="800">
              <a:latin typeface="Arial"/>
              <a:cs typeface="Arial"/>
            </a:endParaRPr>
          </a:p>
        </p:txBody>
      </p:sp>
      <p:sp>
        <p:nvSpPr>
          <p:cNvPr id="134" name="object 34"/>
          <p:cNvSpPr txBox="1"/>
          <p:nvPr/>
        </p:nvSpPr>
        <p:spPr>
          <a:xfrm>
            <a:off x="8626313" y="6912595"/>
            <a:ext cx="24701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6D6E71"/>
                </a:solidFill>
                <a:latin typeface="Arial"/>
                <a:cs typeface="Arial"/>
              </a:rPr>
              <a:t>2017</a:t>
            </a:r>
            <a:endParaRPr sz="800">
              <a:latin typeface="Arial"/>
              <a:cs typeface="Arial"/>
            </a:endParaRPr>
          </a:p>
        </p:txBody>
      </p:sp>
      <p:sp>
        <p:nvSpPr>
          <p:cNvPr id="135" name="object 35"/>
          <p:cNvSpPr/>
          <p:nvPr/>
        </p:nvSpPr>
        <p:spPr>
          <a:xfrm>
            <a:off x="1214437" y="6857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36" name="object 36"/>
          <p:cNvSpPr txBox="1"/>
          <p:nvPr/>
        </p:nvSpPr>
        <p:spPr>
          <a:xfrm>
            <a:off x="802487" y="6773527"/>
            <a:ext cx="389890"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$0.00M</a:t>
            </a:r>
            <a:endParaRPr sz="800">
              <a:latin typeface="Arial"/>
              <a:cs typeface="Arial"/>
            </a:endParaRPr>
          </a:p>
        </p:txBody>
      </p:sp>
      <p:sp>
        <p:nvSpPr>
          <p:cNvPr id="137" name="object 37"/>
          <p:cNvSpPr/>
          <p:nvPr/>
        </p:nvSpPr>
        <p:spPr>
          <a:xfrm>
            <a:off x="1214437" y="59435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38" name="object 38"/>
          <p:cNvSpPr txBox="1"/>
          <p:nvPr/>
        </p:nvSpPr>
        <p:spPr>
          <a:xfrm>
            <a:off x="868827" y="5859127"/>
            <a:ext cx="32385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6D6E71"/>
                </a:solidFill>
                <a:latin typeface="Arial"/>
                <a:cs typeface="Arial"/>
              </a:rPr>
              <a:t>$3.0M</a:t>
            </a:r>
            <a:endParaRPr sz="800">
              <a:latin typeface="Arial"/>
              <a:cs typeface="Arial"/>
            </a:endParaRPr>
          </a:p>
        </p:txBody>
      </p:sp>
      <p:sp>
        <p:nvSpPr>
          <p:cNvPr id="139" name="object 39"/>
          <p:cNvSpPr/>
          <p:nvPr/>
        </p:nvSpPr>
        <p:spPr>
          <a:xfrm>
            <a:off x="1214437" y="50291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40" name="object 40"/>
          <p:cNvSpPr txBox="1"/>
          <p:nvPr/>
        </p:nvSpPr>
        <p:spPr>
          <a:xfrm>
            <a:off x="866694" y="4944727"/>
            <a:ext cx="32575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$6.0M</a:t>
            </a:r>
            <a:endParaRPr sz="800">
              <a:latin typeface="Arial"/>
              <a:cs typeface="Arial"/>
            </a:endParaRPr>
          </a:p>
        </p:txBody>
      </p:sp>
      <p:sp>
        <p:nvSpPr>
          <p:cNvPr id="141" name="object 41"/>
          <p:cNvSpPr/>
          <p:nvPr/>
        </p:nvSpPr>
        <p:spPr>
          <a:xfrm>
            <a:off x="1214437" y="41147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42" name="object 42"/>
          <p:cNvSpPr txBox="1"/>
          <p:nvPr/>
        </p:nvSpPr>
        <p:spPr>
          <a:xfrm>
            <a:off x="866694" y="4030327"/>
            <a:ext cx="32575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D6E71"/>
                </a:solidFill>
                <a:latin typeface="Arial"/>
                <a:cs typeface="Arial"/>
              </a:rPr>
              <a:t>$9.0M</a:t>
            </a:r>
            <a:endParaRPr sz="800">
              <a:latin typeface="Arial"/>
              <a:cs typeface="Arial"/>
            </a:endParaRPr>
          </a:p>
        </p:txBody>
      </p:sp>
      <p:sp>
        <p:nvSpPr>
          <p:cNvPr id="143" name="object 43"/>
          <p:cNvSpPr/>
          <p:nvPr/>
        </p:nvSpPr>
        <p:spPr>
          <a:xfrm>
            <a:off x="1214437" y="32003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44" name="object 44"/>
          <p:cNvSpPr txBox="1"/>
          <p:nvPr/>
        </p:nvSpPr>
        <p:spPr>
          <a:xfrm>
            <a:off x="825753" y="3115927"/>
            <a:ext cx="367030"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$12.0M</a:t>
            </a:r>
            <a:endParaRPr sz="800">
              <a:latin typeface="Arial"/>
              <a:cs typeface="Arial"/>
            </a:endParaRPr>
          </a:p>
        </p:txBody>
      </p:sp>
      <p:sp>
        <p:nvSpPr>
          <p:cNvPr id="145" name="object 45"/>
          <p:cNvSpPr/>
          <p:nvPr/>
        </p:nvSpPr>
        <p:spPr>
          <a:xfrm>
            <a:off x="1214437" y="2285992"/>
            <a:ext cx="43180" cy="0"/>
          </a:xfrm>
          <a:custGeom>
            <a:avLst/>
            <a:gdLst/>
            <a:ahLst/>
            <a:cxnLst/>
            <a:rect l="l" t="t" r="r" b="b"/>
            <a:pathLst>
              <a:path w="43180">
                <a:moveTo>
                  <a:pt x="0" y="0"/>
                </a:moveTo>
                <a:lnTo>
                  <a:pt x="42862" y="0"/>
                </a:lnTo>
              </a:path>
            </a:pathLst>
          </a:custGeom>
          <a:ln w="9525">
            <a:solidFill>
              <a:srgbClr val="C7C8CA"/>
            </a:solidFill>
          </a:ln>
        </p:spPr>
        <p:txBody>
          <a:bodyPr wrap="square" lIns="0" tIns="0" rIns="0" bIns="0" rtlCol="0"/>
          <a:lstStyle/>
          <a:p>
            <a:endParaRPr/>
          </a:p>
        </p:txBody>
      </p:sp>
      <p:sp>
        <p:nvSpPr>
          <p:cNvPr id="146" name="object 46"/>
          <p:cNvSpPr txBox="1"/>
          <p:nvPr/>
        </p:nvSpPr>
        <p:spPr>
          <a:xfrm>
            <a:off x="824936" y="2201527"/>
            <a:ext cx="36766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6D6E71"/>
                </a:solidFill>
                <a:latin typeface="Arial"/>
                <a:cs typeface="Arial"/>
              </a:rPr>
              <a:t>$15.0M</a:t>
            </a:r>
            <a:endParaRPr sz="800">
              <a:latin typeface="Arial"/>
              <a:cs typeface="Arial"/>
            </a:endParaRPr>
          </a:p>
        </p:txBody>
      </p:sp>
      <p:sp>
        <p:nvSpPr>
          <p:cNvPr id="147" name="object 47"/>
          <p:cNvSpPr/>
          <p:nvPr/>
        </p:nvSpPr>
        <p:spPr>
          <a:xfrm>
            <a:off x="1257300" y="2285998"/>
            <a:ext cx="0" cy="4572000"/>
          </a:xfrm>
          <a:custGeom>
            <a:avLst/>
            <a:gdLst/>
            <a:ahLst/>
            <a:cxnLst/>
            <a:rect l="l" t="t" r="r" b="b"/>
            <a:pathLst>
              <a:path h="4572000">
                <a:moveTo>
                  <a:pt x="0" y="4572000"/>
                </a:moveTo>
                <a:lnTo>
                  <a:pt x="0" y="0"/>
                </a:lnTo>
              </a:path>
            </a:pathLst>
          </a:custGeom>
          <a:ln w="9525">
            <a:solidFill>
              <a:srgbClr val="C7C8CA"/>
            </a:solidFill>
          </a:ln>
        </p:spPr>
        <p:txBody>
          <a:bodyPr wrap="square" lIns="0" tIns="0" rIns="0" bIns="0" rtlCol="0"/>
          <a:lstStyle/>
          <a:p>
            <a:endParaRPr/>
          </a:p>
        </p:txBody>
      </p:sp>
      <p:sp>
        <p:nvSpPr>
          <p:cNvPr id="148" name="object 48"/>
          <p:cNvSpPr/>
          <p:nvPr/>
        </p:nvSpPr>
        <p:spPr>
          <a:xfrm>
            <a:off x="9143998" y="2285998"/>
            <a:ext cx="0" cy="4572000"/>
          </a:xfrm>
          <a:custGeom>
            <a:avLst/>
            <a:gdLst/>
            <a:ahLst/>
            <a:cxnLst/>
            <a:rect l="l" t="t" r="r" b="b"/>
            <a:pathLst>
              <a:path h="4572000">
                <a:moveTo>
                  <a:pt x="0" y="4572000"/>
                </a:moveTo>
                <a:lnTo>
                  <a:pt x="0" y="0"/>
                </a:lnTo>
              </a:path>
            </a:pathLst>
          </a:custGeom>
          <a:ln w="9525">
            <a:solidFill>
              <a:srgbClr val="C7C8CA"/>
            </a:solidFill>
          </a:ln>
        </p:spPr>
        <p:txBody>
          <a:bodyPr wrap="square" lIns="0" tIns="0" rIns="0" bIns="0" rtlCol="0"/>
          <a:lstStyle/>
          <a:p>
            <a:endParaRPr/>
          </a:p>
        </p:txBody>
      </p:sp>
      <p:sp>
        <p:nvSpPr>
          <p:cNvPr id="149" name="object 49"/>
          <p:cNvSpPr/>
          <p:nvPr/>
        </p:nvSpPr>
        <p:spPr>
          <a:xfrm>
            <a:off x="1257300" y="6857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0" name="object 50"/>
          <p:cNvSpPr/>
          <p:nvPr/>
        </p:nvSpPr>
        <p:spPr>
          <a:xfrm>
            <a:off x="1257300" y="59435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1" name="object 51"/>
          <p:cNvSpPr/>
          <p:nvPr/>
        </p:nvSpPr>
        <p:spPr>
          <a:xfrm>
            <a:off x="1257300" y="50291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2" name="object 52"/>
          <p:cNvSpPr/>
          <p:nvPr/>
        </p:nvSpPr>
        <p:spPr>
          <a:xfrm>
            <a:off x="1257300" y="41147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3" name="object 53"/>
          <p:cNvSpPr/>
          <p:nvPr/>
        </p:nvSpPr>
        <p:spPr>
          <a:xfrm>
            <a:off x="1257300" y="32003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4" name="object 54"/>
          <p:cNvSpPr/>
          <p:nvPr/>
        </p:nvSpPr>
        <p:spPr>
          <a:xfrm>
            <a:off x="1257300" y="2285998"/>
            <a:ext cx="7886700" cy="0"/>
          </a:xfrm>
          <a:custGeom>
            <a:avLst/>
            <a:gdLst/>
            <a:ahLst/>
            <a:cxnLst/>
            <a:rect l="l" t="t" r="r" b="b"/>
            <a:pathLst>
              <a:path w="7886700">
                <a:moveTo>
                  <a:pt x="0" y="0"/>
                </a:moveTo>
                <a:lnTo>
                  <a:pt x="7886700" y="0"/>
                </a:lnTo>
              </a:path>
            </a:pathLst>
          </a:custGeom>
          <a:ln w="9525">
            <a:solidFill>
              <a:srgbClr val="C7C8CA"/>
            </a:solidFill>
          </a:ln>
        </p:spPr>
        <p:txBody>
          <a:bodyPr wrap="square" lIns="0" tIns="0" rIns="0" bIns="0" rtlCol="0"/>
          <a:lstStyle/>
          <a:p>
            <a:endParaRPr/>
          </a:p>
        </p:txBody>
      </p:sp>
      <p:sp>
        <p:nvSpPr>
          <p:cNvPr id="155" name="object 55"/>
          <p:cNvSpPr/>
          <p:nvPr/>
        </p:nvSpPr>
        <p:spPr>
          <a:xfrm>
            <a:off x="3741394" y="1927212"/>
            <a:ext cx="114300" cy="114300"/>
          </a:xfrm>
          <a:custGeom>
            <a:avLst/>
            <a:gdLst/>
            <a:ahLst/>
            <a:cxnLst/>
            <a:rect l="l" t="t" r="r" b="b"/>
            <a:pathLst>
              <a:path w="114300" h="114300">
                <a:moveTo>
                  <a:pt x="114300" y="114300"/>
                </a:moveTo>
                <a:lnTo>
                  <a:pt x="0" y="114300"/>
                </a:lnTo>
                <a:lnTo>
                  <a:pt x="0" y="0"/>
                </a:lnTo>
                <a:lnTo>
                  <a:pt x="114300" y="0"/>
                </a:lnTo>
                <a:lnTo>
                  <a:pt x="114300" y="114300"/>
                </a:lnTo>
                <a:close/>
              </a:path>
            </a:pathLst>
          </a:custGeom>
          <a:solidFill>
            <a:srgbClr val="43BFB0"/>
          </a:solidFill>
        </p:spPr>
        <p:txBody>
          <a:bodyPr wrap="square" lIns="0" tIns="0" rIns="0" bIns="0" rtlCol="0"/>
          <a:lstStyle/>
          <a:p>
            <a:endParaRPr/>
          </a:p>
        </p:txBody>
      </p:sp>
      <p:sp>
        <p:nvSpPr>
          <p:cNvPr id="156" name="object 56"/>
          <p:cNvSpPr txBox="1"/>
          <p:nvPr/>
        </p:nvSpPr>
        <p:spPr>
          <a:xfrm>
            <a:off x="4400984" y="1901738"/>
            <a:ext cx="52895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6D6E71"/>
                </a:solidFill>
                <a:latin typeface="Arial"/>
                <a:cs typeface="Arial"/>
              </a:rPr>
              <a:t>Healthcare</a:t>
            </a:r>
            <a:endParaRPr sz="800">
              <a:latin typeface="Arial"/>
              <a:cs typeface="Arial"/>
            </a:endParaRPr>
          </a:p>
        </p:txBody>
      </p:sp>
      <p:sp>
        <p:nvSpPr>
          <p:cNvPr id="157" name="object 57"/>
          <p:cNvSpPr/>
          <p:nvPr/>
        </p:nvSpPr>
        <p:spPr>
          <a:xfrm>
            <a:off x="4245406" y="1927212"/>
            <a:ext cx="114300" cy="114300"/>
          </a:xfrm>
          <a:custGeom>
            <a:avLst/>
            <a:gdLst/>
            <a:ahLst/>
            <a:cxnLst/>
            <a:rect l="l" t="t" r="r" b="b"/>
            <a:pathLst>
              <a:path w="114300" h="114300">
                <a:moveTo>
                  <a:pt x="114300" y="114300"/>
                </a:moveTo>
                <a:lnTo>
                  <a:pt x="0" y="114300"/>
                </a:lnTo>
                <a:lnTo>
                  <a:pt x="0" y="0"/>
                </a:lnTo>
                <a:lnTo>
                  <a:pt x="114300" y="0"/>
                </a:lnTo>
                <a:lnTo>
                  <a:pt x="114300" y="114300"/>
                </a:lnTo>
                <a:close/>
              </a:path>
            </a:pathLst>
          </a:custGeom>
          <a:solidFill>
            <a:srgbClr val="87D2DD"/>
          </a:solidFill>
        </p:spPr>
        <p:txBody>
          <a:bodyPr wrap="square" lIns="0" tIns="0" rIns="0" bIns="0" rtlCol="0"/>
          <a:lstStyle/>
          <a:p>
            <a:endParaRPr/>
          </a:p>
        </p:txBody>
      </p:sp>
      <p:sp>
        <p:nvSpPr>
          <p:cNvPr id="158" name="object 58"/>
          <p:cNvSpPr txBox="1"/>
          <p:nvPr/>
        </p:nvSpPr>
        <p:spPr>
          <a:xfrm>
            <a:off x="5205765" y="1901738"/>
            <a:ext cx="112395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6D6E71"/>
                </a:solidFill>
                <a:latin typeface="Arial"/>
                <a:cs typeface="Arial"/>
              </a:rPr>
              <a:t>Information</a:t>
            </a:r>
            <a:r>
              <a:rPr sz="800" b="1" spc="-40" dirty="0">
                <a:solidFill>
                  <a:srgbClr val="6D6E71"/>
                </a:solidFill>
                <a:latin typeface="Arial"/>
                <a:cs typeface="Arial"/>
              </a:rPr>
              <a:t> </a:t>
            </a:r>
            <a:r>
              <a:rPr sz="800" b="1" spc="-30" dirty="0">
                <a:solidFill>
                  <a:srgbClr val="6D6E71"/>
                </a:solidFill>
                <a:latin typeface="Arial"/>
                <a:cs typeface="Arial"/>
              </a:rPr>
              <a:t>Technology</a:t>
            </a:r>
            <a:endParaRPr sz="800">
              <a:latin typeface="Arial"/>
              <a:cs typeface="Arial"/>
            </a:endParaRPr>
          </a:p>
        </p:txBody>
      </p:sp>
      <p:sp>
        <p:nvSpPr>
          <p:cNvPr id="159" name="object 59"/>
          <p:cNvSpPr/>
          <p:nvPr/>
        </p:nvSpPr>
        <p:spPr>
          <a:xfrm>
            <a:off x="5050193" y="1927212"/>
            <a:ext cx="114300" cy="114300"/>
          </a:xfrm>
          <a:custGeom>
            <a:avLst/>
            <a:gdLst/>
            <a:ahLst/>
            <a:cxnLst/>
            <a:rect l="l" t="t" r="r" b="b"/>
            <a:pathLst>
              <a:path w="114300" h="114300">
                <a:moveTo>
                  <a:pt x="114300" y="114300"/>
                </a:moveTo>
                <a:lnTo>
                  <a:pt x="0" y="114300"/>
                </a:lnTo>
                <a:lnTo>
                  <a:pt x="0" y="0"/>
                </a:lnTo>
                <a:lnTo>
                  <a:pt x="114300" y="0"/>
                </a:lnTo>
                <a:lnTo>
                  <a:pt x="114300" y="114300"/>
                </a:lnTo>
                <a:close/>
              </a:path>
            </a:pathLst>
          </a:custGeom>
          <a:solidFill>
            <a:srgbClr val="3287C8"/>
          </a:solidFill>
        </p:spPr>
        <p:txBody>
          <a:bodyPr wrap="square" lIns="0" tIns="0" rIns="0" bIns="0" rtlCol="0"/>
          <a:lstStyle/>
          <a:p>
            <a:endParaRPr/>
          </a:p>
        </p:txBody>
      </p:sp>
      <p:sp>
        <p:nvSpPr>
          <p:cNvPr id="160" name="object 60"/>
          <p:cNvSpPr txBox="1"/>
          <p:nvPr/>
        </p:nvSpPr>
        <p:spPr>
          <a:xfrm>
            <a:off x="9511690" y="6320749"/>
            <a:ext cx="125095" cy="714375"/>
          </a:xfrm>
          <a:prstGeom prst="rect">
            <a:avLst/>
          </a:prstGeom>
        </p:spPr>
        <p:txBody>
          <a:bodyPr vert="vert270" wrap="square" lIns="0" tIns="635" rIns="0" bIns="0" rtlCol="0">
            <a:spAutoFit/>
          </a:bodyPr>
          <a:lstStyle/>
          <a:p>
            <a:pPr marL="12700">
              <a:lnSpc>
                <a:spcPct val="100000"/>
              </a:lnSpc>
              <a:spcBef>
                <a:spcPts val="5"/>
              </a:spcBef>
            </a:pPr>
            <a:r>
              <a:rPr sz="700" spc="-5" dirty="0">
                <a:solidFill>
                  <a:srgbClr val="6D6E71"/>
                </a:solidFill>
                <a:latin typeface="Cambria"/>
                <a:cs typeface="Cambria"/>
              </a:rPr>
              <a:t>Source:</a:t>
            </a:r>
            <a:r>
              <a:rPr sz="700" spc="-45" dirty="0">
                <a:solidFill>
                  <a:srgbClr val="6D6E71"/>
                </a:solidFill>
                <a:latin typeface="Cambria"/>
                <a:cs typeface="Cambria"/>
              </a:rPr>
              <a:t> </a:t>
            </a:r>
            <a:r>
              <a:rPr sz="700" dirty="0">
                <a:solidFill>
                  <a:srgbClr val="6D6E71"/>
                </a:solidFill>
                <a:latin typeface="Cambria"/>
                <a:cs typeface="Cambria"/>
              </a:rPr>
              <a:t>Pitchbook</a:t>
            </a:r>
            <a:endParaRPr sz="70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[COMMUNITY]</a:t>
            </a:r>
            <a:endParaRPr lang="en-US" dirty="0"/>
          </a:p>
        </p:txBody>
      </p:sp>
      <p:sp>
        <p:nvSpPr>
          <p:cNvPr id="3" name="Content Placeholder 2"/>
          <p:cNvSpPr>
            <a:spLocks noGrp="1"/>
          </p:cNvSpPr>
          <p:nvPr>
            <p:ph idx="1"/>
          </p:nvPr>
        </p:nvSpPr>
        <p:spPr/>
        <p:txBody>
          <a:bodyPr>
            <a:normAutofit/>
          </a:bodyPr>
          <a:lstStyle/>
          <a:p>
            <a:r>
              <a:rPr lang="en-US" sz="2800" dirty="0" smtClean="0"/>
              <a:t>Highlights here could include:</a:t>
            </a:r>
          </a:p>
          <a:p>
            <a:pPr lvl="1"/>
            <a:r>
              <a:rPr lang="en-US" sz="2400" dirty="0" smtClean="0"/>
              <a:t>Anchor institutions (e.g., hospitals, universities/colleges)</a:t>
            </a:r>
          </a:p>
          <a:p>
            <a:pPr lvl="1"/>
            <a:r>
              <a:rPr lang="en-US" sz="2400" dirty="0" smtClean="0"/>
              <a:t>Areas of growth (e.g., growing industries, revitalized neighborhoods)</a:t>
            </a:r>
          </a:p>
          <a:p>
            <a:pPr lvl="1"/>
            <a:r>
              <a:rPr lang="en-US" sz="2400" dirty="0" smtClean="0"/>
              <a:t>Creditworthiness of city</a:t>
            </a:r>
          </a:p>
          <a:p>
            <a:pPr lvl="1"/>
            <a:r>
              <a:rPr lang="en-US" sz="2400" dirty="0" smtClean="0"/>
              <a:t>Natural resources</a:t>
            </a:r>
          </a:p>
          <a:p>
            <a:pPr lvl="1"/>
            <a:r>
              <a:rPr lang="en-US" sz="2400" dirty="0" smtClean="0"/>
              <a:t>Quality of life advantages (e.g., access to nature, </a:t>
            </a:r>
            <a:r>
              <a:rPr lang="en-US" sz="2400" dirty="0" err="1" smtClean="0"/>
              <a:t>walkability</a:t>
            </a:r>
            <a:r>
              <a:rPr lang="en-US" sz="2400" dirty="0" smtClean="0"/>
              <a:t>, social hubs)</a:t>
            </a:r>
          </a:p>
          <a:p>
            <a:pPr lvl="1"/>
            <a:r>
              <a:rPr lang="en-US" sz="2400" dirty="0" smtClean="0"/>
              <a:t>City/county growth strategy</a:t>
            </a:r>
          </a:p>
          <a:p>
            <a:pPr lvl="1"/>
            <a:r>
              <a:rPr lang="en-US" sz="2400" dirty="0" smtClean="0"/>
              <a:t>Regional/national networks of which the community is part</a:t>
            </a:r>
            <a:endParaRPr lang="en-US" sz="2400"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16</a:t>
            </a:fld>
            <a:endParaRPr lang="en-US"/>
          </a:p>
        </p:txBody>
      </p:sp>
      <p:sp>
        <p:nvSpPr>
          <p:cNvPr id="6" name="TextBox 5"/>
          <p:cNvSpPr txBox="1"/>
          <p:nvPr/>
        </p:nvSpPr>
        <p:spPr>
          <a:xfrm>
            <a:off x="6781800" y="0"/>
            <a:ext cx="3276600" cy="1200329"/>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content to reflect summary of strength of community</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[COMMUNITY]</a:t>
            </a:r>
            <a:endParaRPr lang="en-US" dirty="0"/>
          </a:p>
        </p:txBody>
      </p:sp>
      <p:sp>
        <p:nvSpPr>
          <p:cNvPr id="3" name="Content Placeholder 2"/>
          <p:cNvSpPr>
            <a:spLocks noGrp="1"/>
          </p:cNvSpPr>
          <p:nvPr>
            <p:ph idx="1"/>
          </p:nvPr>
        </p:nvSpPr>
        <p:spPr/>
        <p:txBody>
          <a:bodyPr>
            <a:normAutofit/>
          </a:bodyPr>
          <a:lstStyle/>
          <a:p>
            <a:r>
              <a:rPr lang="en-US" sz="2800" dirty="0" smtClean="0"/>
              <a:t>Highlights here could include:</a:t>
            </a:r>
          </a:p>
          <a:p>
            <a:pPr lvl="1"/>
            <a:r>
              <a:rPr lang="en-US" sz="2400" dirty="0" smtClean="0"/>
              <a:t>Lack of growth (e.g., population, employment)</a:t>
            </a:r>
          </a:p>
          <a:p>
            <a:pPr lvl="1"/>
            <a:r>
              <a:rPr lang="en-US" sz="2400" dirty="0" smtClean="0"/>
              <a:t>Diversity and inclusion struggles (e.g., inequality, income gaps, education gaps)</a:t>
            </a:r>
          </a:p>
          <a:p>
            <a:pPr lvl="1"/>
            <a:r>
              <a:rPr lang="en-US" sz="2400" dirty="0" smtClean="0"/>
              <a:t>Struggling areas of the city</a:t>
            </a:r>
          </a:p>
          <a:p>
            <a:pPr lvl="1"/>
            <a:r>
              <a:rPr lang="en-US" sz="2400" dirty="0" smtClean="0"/>
              <a:t>Investment needs (philanthropic, business, local)</a:t>
            </a:r>
          </a:p>
          <a:p>
            <a:pPr lvl="1"/>
            <a:r>
              <a:rPr lang="en-US" sz="2400" dirty="0" smtClean="0"/>
              <a:t>Support structures needed (e.g., community development, economic development orgs)</a:t>
            </a:r>
            <a:endParaRPr lang="en-US" sz="2400"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17</a:t>
            </a:fld>
            <a:endParaRPr lang="en-US"/>
          </a:p>
        </p:txBody>
      </p:sp>
      <p:sp>
        <p:nvSpPr>
          <p:cNvPr id="6" name="TextBox 5"/>
          <p:cNvSpPr txBox="1"/>
          <p:nvPr/>
        </p:nvSpPr>
        <p:spPr>
          <a:xfrm>
            <a:off x="6781800" y="0"/>
            <a:ext cx="3276600" cy="2308324"/>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content to reflect summary of challenges faced by the community. Use these to emphasize areas where investment could help the community overcome challenges and succeed</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DEVELOPMENT STRATEGY (1/2)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b="1" i="1" dirty="0" smtClean="0"/>
              <a:t>Depending on the goals of a community and the types of investment they are looking for, they should add backup pages of relevant details here. The following are some examples, but communities should develop their own story based on what is most applicable:</a:t>
            </a:r>
          </a:p>
          <a:p>
            <a:r>
              <a:rPr lang="en-US" sz="1800" b="1" dirty="0" smtClean="0"/>
              <a:t>Building an entrepreneurial ecosystem</a:t>
            </a:r>
          </a:p>
          <a:p>
            <a:pPr lvl="1"/>
            <a:r>
              <a:rPr lang="en-US" sz="1800" dirty="0" smtClean="0"/>
              <a:t>Emphasize network of startups, innovation and investment</a:t>
            </a:r>
          </a:p>
          <a:p>
            <a:pPr lvl="1"/>
            <a:r>
              <a:rPr lang="en-US" sz="1800" dirty="0" smtClean="0"/>
              <a:t>Highlight anchor institutions, particularly colleges and universities that can provide talent and research and development options</a:t>
            </a:r>
          </a:p>
          <a:p>
            <a:pPr lvl="1"/>
            <a:r>
              <a:rPr lang="en-US" sz="1800" dirty="0" smtClean="0"/>
              <a:t>Include details on current investment (philanthropy, business investment, real estate development</a:t>
            </a:r>
          </a:p>
          <a:p>
            <a:r>
              <a:rPr lang="en-US" sz="1800" b="1" dirty="0" smtClean="0"/>
              <a:t>Attracting human capital</a:t>
            </a:r>
          </a:p>
          <a:p>
            <a:pPr lvl="1"/>
            <a:r>
              <a:rPr lang="en-US" sz="1800" dirty="0" smtClean="0"/>
              <a:t>Show evidence of growth and interest in community (i.e., population/employment growth)</a:t>
            </a:r>
          </a:p>
          <a:p>
            <a:pPr lvl="1"/>
            <a:r>
              <a:rPr lang="en-US" sz="1800" dirty="0" smtClean="0"/>
              <a:t>Highlight anchor institutions, particularly colleges and universities that can provide a talent base</a:t>
            </a:r>
          </a:p>
          <a:p>
            <a:pPr lvl="1"/>
            <a:r>
              <a:rPr lang="en-US" sz="1800" dirty="0" smtClean="0"/>
              <a:t>Emphasize quality of life metrics (</a:t>
            </a:r>
            <a:r>
              <a:rPr lang="en-US" sz="1800" dirty="0" err="1" smtClean="0"/>
              <a:t>walkability</a:t>
            </a:r>
            <a:r>
              <a:rPr lang="en-US" sz="1800" dirty="0" smtClean="0"/>
              <a:t>, social areas, recreational opportunities)</a:t>
            </a:r>
          </a:p>
          <a:p>
            <a:pPr lvl="1"/>
            <a:endParaRPr lang="en-US" sz="1800" b="1"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18</a:t>
            </a:fld>
            <a:endParaRPr lang="en-US"/>
          </a:p>
        </p:txBody>
      </p:sp>
      <p:sp>
        <p:nvSpPr>
          <p:cNvPr id="6" name="TextBox 5"/>
          <p:cNvSpPr txBox="1"/>
          <p:nvPr/>
        </p:nvSpPr>
        <p:spPr>
          <a:xfrm>
            <a:off x="6781800" y="0"/>
            <a:ext cx="3276600" cy="1477328"/>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Identify community strategy and add additional pages showing how investors could contribute to growth</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COMMUNITY INVESTMENT PROSPECTUS: PURPOSE</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a:t>
            </a:fld>
            <a:endParaRPr lang="en-US"/>
          </a:p>
        </p:txBody>
      </p:sp>
      <p:sp>
        <p:nvSpPr>
          <p:cNvPr id="6" name="object 2"/>
          <p:cNvSpPr txBox="1"/>
          <p:nvPr/>
        </p:nvSpPr>
        <p:spPr>
          <a:xfrm>
            <a:off x="800267" y="2995904"/>
            <a:ext cx="2514600" cy="1386918"/>
          </a:xfrm>
          <a:prstGeom prst="rect">
            <a:avLst/>
          </a:prstGeom>
        </p:spPr>
        <p:txBody>
          <a:bodyPr vert="horz" wrap="square" lIns="0" tIns="12700" rIns="0" bIns="0" rtlCol="0">
            <a:spAutoFit/>
          </a:bodyPr>
          <a:lstStyle/>
          <a:p>
            <a:pPr marL="12065" marR="5080" indent="-635" algn="ctr">
              <a:lnSpc>
                <a:spcPct val="113700"/>
              </a:lnSpc>
              <a:spcBef>
                <a:spcPts val="100"/>
              </a:spcBef>
            </a:pPr>
            <a:r>
              <a:rPr spc="30" dirty="0">
                <a:solidFill>
                  <a:srgbClr val="231F20"/>
                </a:solidFill>
                <a:latin typeface="Cambria"/>
                <a:cs typeface="Cambria"/>
              </a:rPr>
              <a:t>Help </a:t>
            </a:r>
            <a:r>
              <a:rPr lang="en-US" spc="-25" dirty="0" smtClean="0">
                <a:solidFill>
                  <a:srgbClr val="231F20"/>
                </a:solidFill>
                <a:latin typeface="Cambria"/>
                <a:cs typeface="Cambria"/>
              </a:rPr>
              <a:t>a county</a:t>
            </a:r>
            <a:r>
              <a:rPr spc="-25" dirty="0" smtClean="0">
                <a:solidFill>
                  <a:srgbClr val="231F20"/>
                </a:solidFill>
                <a:latin typeface="Cambria"/>
                <a:cs typeface="Cambria"/>
              </a:rPr>
              <a:t> </a:t>
            </a:r>
            <a:r>
              <a:rPr spc="-30" dirty="0">
                <a:solidFill>
                  <a:srgbClr val="231F20"/>
                </a:solidFill>
                <a:latin typeface="Cambria"/>
                <a:cs typeface="Cambria"/>
              </a:rPr>
              <a:t>market </a:t>
            </a:r>
            <a:r>
              <a:rPr spc="-40" dirty="0">
                <a:solidFill>
                  <a:srgbClr val="231F20"/>
                </a:solidFill>
                <a:latin typeface="Cambria"/>
                <a:cs typeface="Cambria"/>
              </a:rPr>
              <a:t>its  </a:t>
            </a:r>
            <a:r>
              <a:rPr dirty="0">
                <a:solidFill>
                  <a:srgbClr val="231F20"/>
                </a:solidFill>
                <a:latin typeface="Cambria"/>
                <a:cs typeface="Cambria"/>
              </a:rPr>
              <a:t>Opportunity </a:t>
            </a:r>
            <a:r>
              <a:rPr spc="25" dirty="0">
                <a:solidFill>
                  <a:srgbClr val="231F20"/>
                </a:solidFill>
                <a:latin typeface="Cambria"/>
                <a:cs typeface="Cambria"/>
              </a:rPr>
              <a:t>Zones  </a:t>
            </a:r>
            <a:r>
              <a:rPr spc="-25" dirty="0">
                <a:solidFill>
                  <a:srgbClr val="231F20"/>
                </a:solidFill>
                <a:latin typeface="Cambria"/>
                <a:cs typeface="Cambria"/>
              </a:rPr>
              <a:t>to </a:t>
            </a:r>
            <a:r>
              <a:rPr spc="25" dirty="0">
                <a:solidFill>
                  <a:srgbClr val="231F20"/>
                </a:solidFill>
                <a:latin typeface="Cambria"/>
                <a:cs typeface="Cambria"/>
              </a:rPr>
              <a:t>local, </a:t>
            </a:r>
            <a:r>
              <a:rPr spc="-10" dirty="0">
                <a:solidFill>
                  <a:srgbClr val="231F20"/>
                </a:solidFill>
                <a:latin typeface="Cambria"/>
                <a:cs typeface="Cambria"/>
              </a:rPr>
              <a:t>regional</a:t>
            </a:r>
            <a:r>
              <a:rPr spc="-155" dirty="0">
                <a:solidFill>
                  <a:srgbClr val="231F20"/>
                </a:solidFill>
                <a:latin typeface="Cambria"/>
                <a:cs typeface="Cambria"/>
              </a:rPr>
              <a:t> </a:t>
            </a:r>
            <a:r>
              <a:rPr spc="30" dirty="0">
                <a:solidFill>
                  <a:srgbClr val="231F20"/>
                </a:solidFill>
                <a:latin typeface="Cambria"/>
                <a:cs typeface="Cambria"/>
              </a:rPr>
              <a:t>and  </a:t>
            </a:r>
            <a:r>
              <a:rPr spc="0" dirty="0">
                <a:solidFill>
                  <a:srgbClr val="231F20"/>
                </a:solidFill>
                <a:latin typeface="Cambria"/>
                <a:cs typeface="Cambria"/>
              </a:rPr>
              <a:t>national</a:t>
            </a:r>
            <a:r>
              <a:rPr spc="-50" dirty="0">
                <a:solidFill>
                  <a:srgbClr val="231F20"/>
                </a:solidFill>
                <a:latin typeface="Cambria"/>
                <a:cs typeface="Cambria"/>
              </a:rPr>
              <a:t> </a:t>
            </a:r>
            <a:r>
              <a:rPr spc="-35" dirty="0">
                <a:solidFill>
                  <a:srgbClr val="231F20"/>
                </a:solidFill>
                <a:latin typeface="Cambria"/>
                <a:cs typeface="Cambria"/>
              </a:rPr>
              <a:t>investors</a:t>
            </a:r>
            <a:endParaRPr dirty="0">
              <a:latin typeface="Cambria"/>
              <a:cs typeface="Cambria"/>
            </a:endParaRPr>
          </a:p>
        </p:txBody>
      </p:sp>
      <p:sp>
        <p:nvSpPr>
          <p:cNvPr id="7" name="object 3"/>
          <p:cNvSpPr/>
          <p:nvPr/>
        </p:nvSpPr>
        <p:spPr>
          <a:xfrm>
            <a:off x="1810511" y="2414016"/>
            <a:ext cx="494030" cy="494030"/>
          </a:xfrm>
          <a:custGeom>
            <a:avLst/>
            <a:gdLst/>
            <a:ahLst/>
            <a:cxnLst/>
            <a:rect l="l" t="t" r="r" b="b"/>
            <a:pathLst>
              <a:path w="494030" h="494030">
                <a:moveTo>
                  <a:pt x="246887" y="0"/>
                </a:moveTo>
                <a:lnTo>
                  <a:pt x="197132" y="5016"/>
                </a:lnTo>
                <a:lnTo>
                  <a:pt x="150790" y="19402"/>
                </a:lnTo>
                <a:lnTo>
                  <a:pt x="108852" y="42165"/>
                </a:lnTo>
                <a:lnTo>
                  <a:pt x="72313" y="72313"/>
                </a:lnTo>
                <a:lnTo>
                  <a:pt x="42165" y="108852"/>
                </a:lnTo>
                <a:lnTo>
                  <a:pt x="19402" y="150790"/>
                </a:lnTo>
                <a:lnTo>
                  <a:pt x="5016" y="197132"/>
                </a:lnTo>
                <a:lnTo>
                  <a:pt x="0" y="246887"/>
                </a:lnTo>
                <a:lnTo>
                  <a:pt x="5016" y="296646"/>
                </a:lnTo>
                <a:lnTo>
                  <a:pt x="19402" y="342991"/>
                </a:lnTo>
                <a:lnTo>
                  <a:pt x="42165" y="384928"/>
                </a:lnTo>
                <a:lnTo>
                  <a:pt x="72313" y="421466"/>
                </a:lnTo>
                <a:lnTo>
                  <a:pt x="108852" y="451613"/>
                </a:lnTo>
                <a:lnTo>
                  <a:pt x="150790" y="474375"/>
                </a:lnTo>
                <a:lnTo>
                  <a:pt x="197132" y="488760"/>
                </a:lnTo>
                <a:lnTo>
                  <a:pt x="246887" y="493775"/>
                </a:lnTo>
                <a:lnTo>
                  <a:pt x="296643" y="488760"/>
                </a:lnTo>
                <a:lnTo>
                  <a:pt x="342985" y="474375"/>
                </a:lnTo>
                <a:lnTo>
                  <a:pt x="384923" y="451613"/>
                </a:lnTo>
                <a:lnTo>
                  <a:pt x="421462" y="421466"/>
                </a:lnTo>
                <a:lnTo>
                  <a:pt x="451610" y="384928"/>
                </a:lnTo>
                <a:lnTo>
                  <a:pt x="474373" y="342991"/>
                </a:lnTo>
                <a:lnTo>
                  <a:pt x="488759" y="296646"/>
                </a:lnTo>
                <a:lnTo>
                  <a:pt x="493775" y="246887"/>
                </a:lnTo>
                <a:lnTo>
                  <a:pt x="488759" y="197132"/>
                </a:lnTo>
                <a:lnTo>
                  <a:pt x="474373" y="150790"/>
                </a:lnTo>
                <a:lnTo>
                  <a:pt x="451610" y="108852"/>
                </a:lnTo>
                <a:lnTo>
                  <a:pt x="421462" y="72313"/>
                </a:lnTo>
                <a:lnTo>
                  <a:pt x="384923" y="42165"/>
                </a:lnTo>
                <a:lnTo>
                  <a:pt x="342985" y="19402"/>
                </a:lnTo>
                <a:lnTo>
                  <a:pt x="296643" y="5016"/>
                </a:lnTo>
                <a:lnTo>
                  <a:pt x="246887" y="0"/>
                </a:lnTo>
                <a:close/>
              </a:path>
            </a:pathLst>
          </a:custGeom>
          <a:solidFill>
            <a:schemeClr val="tx2">
              <a:lumMod val="50000"/>
            </a:schemeClr>
          </a:solidFill>
        </p:spPr>
        <p:txBody>
          <a:bodyPr wrap="square" lIns="0" tIns="0" rIns="0" bIns="0" rtlCol="0"/>
          <a:lstStyle/>
          <a:p>
            <a:endParaRPr/>
          </a:p>
        </p:txBody>
      </p:sp>
      <p:sp>
        <p:nvSpPr>
          <p:cNvPr id="8" name="object 4"/>
          <p:cNvSpPr/>
          <p:nvPr/>
        </p:nvSpPr>
        <p:spPr>
          <a:xfrm>
            <a:off x="4782311" y="2414016"/>
            <a:ext cx="494030" cy="494030"/>
          </a:xfrm>
          <a:custGeom>
            <a:avLst/>
            <a:gdLst/>
            <a:ahLst/>
            <a:cxnLst/>
            <a:rect l="l" t="t" r="r" b="b"/>
            <a:pathLst>
              <a:path w="494029" h="494030">
                <a:moveTo>
                  <a:pt x="246887" y="0"/>
                </a:moveTo>
                <a:lnTo>
                  <a:pt x="197132" y="5016"/>
                </a:lnTo>
                <a:lnTo>
                  <a:pt x="150790" y="19402"/>
                </a:lnTo>
                <a:lnTo>
                  <a:pt x="108852" y="42165"/>
                </a:lnTo>
                <a:lnTo>
                  <a:pt x="72313" y="72313"/>
                </a:lnTo>
                <a:lnTo>
                  <a:pt x="42165" y="108852"/>
                </a:lnTo>
                <a:lnTo>
                  <a:pt x="19402" y="150790"/>
                </a:lnTo>
                <a:lnTo>
                  <a:pt x="5016" y="197132"/>
                </a:lnTo>
                <a:lnTo>
                  <a:pt x="0" y="246887"/>
                </a:lnTo>
                <a:lnTo>
                  <a:pt x="5016" y="296646"/>
                </a:lnTo>
                <a:lnTo>
                  <a:pt x="19402" y="342991"/>
                </a:lnTo>
                <a:lnTo>
                  <a:pt x="42165" y="384928"/>
                </a:lnTo>
                <a:lnTo>
                  <a:pt x="72313" y="421466"/>
                </a:lnTo>
                <a:lnTo>
                  <a:pt x="108852" y="451613"/>
                </a:lnTo>
                <a:lnTo>
                  <a:pt x="150790" y="474375"/>
                </a:lnTo>
                <a:lnTo>
                  <a:pt x="197132" y="488760"/>
                </a:lnTo>
                <a:lnTo>
                  <a:pt x="246887" y="493775"/>
                </a:lnTo>
                <a:lnTo>
                  <a:pt x="296643" y="488760"/>
                </a:lnTo>
                <a:lnTo>
                  <a:pt x="342985" y="474375"/>
                </a:lnTo>
                <a:lnTo>
                  <a:pt x="384923" y="451613"/>
                </a:lnTo>
                <a:lnTo>
                  <a:pt x="421462" y="421466"/>
                </a:lnTo>
                <a:lnTo>
                  <a:pt x="451610" y="384928"/>
                </a:lnTo>
                <a:lnTo>
                  <a:pt x="474373" y="342991"/>
                </a:lnTo>
                <a:lnTo>
                  <a:pt x="488759" y="296646"/>
                </a:lnTo>
                <a:lnTo>
                  <a:pt x="493775" y="246887"/>
                </a:lnTo>
                <a:lnTo>
                  <a:pt x="488759" y="197132"/>
                </a:lnTo>
                <a:lnTo>
                  <a:pt x="474373" y="150790"/>
                </a:lnTo>
                <a:lnTo>
                  <a:pt x="451610" y="108852"/>
                </a:lnTo>
                <a:lnTo>
                  <a:pt x="421462" y="72313"/>
                </a:lnTo>
                <a:lnTo>
                  <a:pt x="384923" y="42165"/>
                </a:lnTo>
                <a:lnTo>
                  <a:pt x="342985" y="19402"/>
                </a:lnTo>
                <a:lnTo>
                  <a:pt x="296643" y="5016"/>
                </a:lnTo>
                <a:lnTo>
                  <a:pt x="246887" y="0"/>
                </a:lnTo>
                <a:close/>
              </a:path>
            </a:pathLst>
          </a:custGeom>
          <a:solidFill>
            <a:schemeClr val="tx2">
              <a:lumMod val="50000"/>
            </a:schemeClr>
          </a:solidFill>
        </p:spPr>
        <p:txBody>
          <a:bodyPr wrap="square" lIns="0" tIns="0" rIns="0" bIns="0" rtlCol="0"/>
          <a:lstStyle/>
          <a:p>
            <a:endParaRPr/>
          </a:p>
        </p:txBody>
      </p:sp>
      <p:sp>
        <p:nvSpPr>
          <p:cNvPr id="9" name="object 5"/>
          <p:cNvSpPr/>
          <p:nvPr/>
        </p:nvSpPr>
        <p:spPr>
          <a:xfrm>
            <a:off x="7754111" y="2414016"/>
            <a:ext cx="494030" cy="494030"/>
          </a:xfrm>
          <a:custGeom>
            <a:avLst/>
            <a:gdLst/>
            <a:ahLst/>
            <a:cxnLst/>
            <a:rect l="l" t="t" r="r" b="b"/>
            <a:pathLst>
              <a:path w="494029" h="494030">
                <a:moveTo>
                  <a:pt x="246888" y="0"/>
                </a:moveTo>
                <a:lnTo>
                  <a:pt x="197132" y="5016"/>
                </a:lnTo>
                <a:lnTo>
                  <a:pt x="150790" y="19402"/>
                </a:lnTo>
                <a:lnTo>
                  <a:pt x="108852" y="42165"/>
                </a:lnTo>
                <a:lnTo>
                  <a:pt x="72313" y="72313"/>
                </a:lnTo>
                <a:lnTo>
                  <a:pt x="42165" y="108852"/>
                </a:lnTo>
                <a:lnTo>
                  <a:pt x="19402" y="150790"/>
                </a:lnTo>
                <a:lnTo>
                  <a:pt x="5016" y="197132"/>
                </a:lnTo>
                <a:lnTo>
                  <a:pt x="0" y="246887"/>
                </a:lnTo>
                <a:lnTo>
                  <a:pt x="5016" y="296646"/>
                </a:lnTo>
                <a:lnTo>
                  <a:pt x="19402" y="342991"/>
                </a:lnTo>
                <a:lnTo>
                  <a:pt x="42165" y="384928"/>
                </a:lnTo>
                <a:lnTo>
                  <a:pt x="72313" y="421466"/>
                </a:lnTo>
                <a:lnTo>
                  <a:pt x="108852" y="451613"/>
                </a:lnTo>
                <a:lnTo>
                  <a:pt x="150790" y="474375"/>
                </a:lnTo>
                <a:lnTo>
                  <a:pt x="197132" y="488760"/>
                </a:lnTo>
                <a:lnTo>
                  <a:pt x="246888" y="493775"/>
                </a:lnTo>
                <a:lnTo>
                  <a:pt x="296643" y="488760"/>
                </a:lnTo>
                <a:lnTo>
                  <a:pt x="342985" y="474375"/>
                </a:lnTo>
                <a:lnTo>
                  <a:pt x="384923" y="451613"/>
                </a:lnTo>
                <a:lnTo>
                  <a:pt x="421462" y="421466"/>
                </a:lnTo>
                <a:lnTo>
                  <a:pt x="451610" y="384928"/>
                </a:lnTo>
                <a:lnTo>
                  <a:pt x="474373" y="342991"/>
                </a:lnTo>
                <a:lnTo>
                  <a:pt x="488759" y="296646"/>
                </a:lnTo>
                <a:lnTo>
                  <a:pt x="493776" y="246887"/>
                </a:lnTo>
                <a:lnTo>
                  <a:pt x="488759" y="197132"/>
                </a:lnTo>
                <a:lnTo>
                  <a:pt x="474373" y="150790"/>
                </a:lnTo>
                <a:lnTo>
                  <a:pt x="451610" y="108852"/>
                </a:lnTo>
                <a:lnTo>
                  <a:pt x="421462" y="72313"/>
                </a:lnTo>
                <a:lnTo>
                  <a:pt x="384923" y="42165"/>
                </a:lnTo>
                <a:lnTo>
                  <a:pt x="342985" y="19402"/>
                </a:lnTo>
                <a:lnTo>
                  <a:pt x="296643" y="5016"/>
                </a:lnTo>
                <a:lnTo>
                  <a:pt x="246888" y="0"/>
                </a:lnTo>
                <a:close/>
              </a:path>
            </a:pathLst>
          </a:custGeom>
          <a:solidFill>
            <a:schemeClr val="tx2">
              <a:lumMod val="50000"/>
            </a:schemeClr>
          </a:solidFill>
        </p:spPr>
        <p:txBody>
          <a:bodyPr wrap="square" lIns="0" tIns="0" rIns="0" bIns="0" rtlCol="0"/>
          <a:lstStyle/>
          <a:p>
            <a:endParaRPr/>
          </a:p>
        </p:txBody>
      </p:sp>
      <p:sp>
        <p:nvSpPr>
          <p:cNvPr id="10" name="object 6"/>
          <p:cNvSpPr txBox="1"/>
          <p:nvPr/>
        </p:nvSpPr>
        <p:spPr>
          <a:xfrm>
            <a:off x="1997723" y="2503270"/>
            <a:ext cx="119380" cy="299720"/>
          </a:xfrm>
          <a:prstGeom prst="rect">
            <a:avLst/>
          </a:prstGeom>
        </p:spPr>
        <p:txBody>
          <a:bodyPr vert="horz" wrap="square" lIns="0" tIns="12700" rIns="0" bIns="0" rtlCol="0">
            <a:spAutoFit/>
          </a:bodyPr>
          <a:lstStyle/>
          <a:p>
            <a:pPr marL="12700">
              <a:lnSpc>
                <a:spcPct val="100000"/>
              </a:lnSpc>
              <a:spcBef>
                <a:spcPts val="100"/>
              </a:spcBef>
            </a:pPr>
            <a:r>
              <a:rPr sz="1800" b="1" spc="-265" dirty="0">
                <a:solidFill>
                  <a:srgbClr val="FFFFFF"/>
                </a:solidFill>
                <a:latin typeface="Arial"/>
                <a:cs typeface="Arial"/>
              </a:rPr>
              <a:t>1</a:t>
            </a:r>
            <a:endParaRPr sz="1800" dirty="0">
              <a:latin typeface="Arial"/>
              <a:cs typeface="Arial"/>
            </a:endParaRPr>
          </a:p>
        </p:txBody>
      </p:sp>
      <p:sp>
        <p:nvSpPr>
          <p:cNvPr id="11" name="object 7"/>
          <p:cNvSpPr txBox="1"/>
          <p:nvPr/>
        </p:nvSpPr>
        <p:spPr>
          <a:xfrm>
            <a:off x="4948035" y="2503270"/>
            <a:ext cx="162560" cy="299720"/>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FFFFF"/>
                </a:solidFill>
                <a:latin typeface="Arial"/>
                <a:cs typeface="Arial"/>
              </a:rPr>
              <a:t>2</a:t>
            </a:r>
            <a:endParaRPr sz="1800">
              <a:latin typeface="Arial"/>
              <a:cs typeface="Arial"/>
            </a:endParaRPr>
          </a:p>
        </p:txBody>
      </p:sp>
      <p:sp>
        <p:nvSpPr>
          <p:cNvPr id="12" name="object 8"/>
          <p:cNvSpPr txBox="1"/>
          <p:nvPr/>
        </p:nvSpPr>
        <p:spPr>
          <a:xfrm>
            <a:off x="7921435" y="2503270"/>
            <a:ext cx="160020"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3</a:t>
            </a:r>
            <a:endParaRPr sz="1800">
              <a:latin typeface="Arial"/>
              <a:cs typeface="Arial"/>
            </a:endParaRPr>
          </a:p>
        </p:txBody>
      </p:sp>
      <p:sp>
        <p:nvSpPr>
          <p:cNvPr id="13" name="object 9"/>
          <p:cNvSpPr txBox="1"/>
          <p:nvPr/>
        </p:nvSpPr>
        <p:spPr>
          <a:xfrm>
            <a:off x="3780308" y="2995904"/>
            <a:ext cx="2498090" cy="1386918"/>
          </a:xfrm>
          <a:prstGeom prst="rect">
            <a:avLst/>
          </a:prstGeom>
        </p:spPr>
        <p:txBody>
          <a:bodyPr vert="horz" wrap="square" lIns="0" tIns="12700" rIns="0" bIns="0" rtlCol="0">
            <a:spAutoFit/>
          </a:bodyPr>
          <a:lstStyle/>
          <a:p>
            <a:pPr marL="12700" marR="5080" indent="-635" algn="ctr">
              <a:lnSpc>
                <a:spcPct val="113700"/>
              </a:lnSpc>
              <a:spcBef>
                <a:spcPts val="100"/>
              </a:spcBef>
            </a:pPr>
            <a:r>
              <a:rPr spc="30" dirty="0">
                <a:solidFill>
                  <a:srgbClr val="231F20"/>
                </a:solidFill>
                <a:latin typeface="Cambria"/>
                <a:cs typeface="Cambria"/>
              </a:rPr>
              <a:t>Help </a:t>
            </a:r>
            <a:r>
              <a:rPr lang="en-US" spc="-25" dirty="0" smtClean="0">
                <a:solidFill>
                  <a:srgbClr val="231F20"/>
                </a:solidFill>
                <a:latin typeface="Cambria"/>
                <a:cs typeface="Cambria"/>
              </a:rPr>
              <a:t>a county </a:t>
            </a:r>
            <a:r>
              <a:rPr spc="-10" dirty="0" smtClean="0">
                <a:solidFill>
                  <a:srgbClr val="231F20"/>
                </a:solidFill>
                <a:latin typeface="Cambria"/>
                <a:cs typeface="Cambria"/>
              </a:rPr>
              <a:t>organize  </a:t>
            </a:r>
            <a:r>
              <a:rPr spc="-40" dirty="0">
                <a:solidFill>
                  <a:srgbClr val="231F20"/>
                </a:solidFill>
                <a:latin typeface="Cambria"/>
                <a:cs typeface="Cambria"/>
              </a:rPr>
              <a:t>its </a:t>
            </a:r>
            <a:r>
              <a:rPr spc="-30" dirty="0">
                <a:solidFill>
                  <a:srgbClr val="231F20"/>
                </a:solidFill>
                <a:latin typeface="Cambria"/>
                <a:cs typeface="Cambria"/>
              </a:rPr>
              <a:t>assets </a:t>
            </a:r>
            <a:r>
              <a:rPr spc="-25" dirty="0">
                <a:solidFill>
                  <a:srgbClr val="231F20"/>
                </a:solidFill>
                <a:latin typeface="Cambria"/>
                <a:cs typeface="Cambria"/>
              </a:rPr>
              <a:t>to </a:t>
            </a:r>
            <a:r>
              <a:rPr spc="-15" dirty="0">
                <a:solidFill>
                  <a:srgbClr val="231F20"/>
                </a:solidFill>
                <a:latin typeface="Cambria"/>
                <a:cs typeface="Cambria"/>
              </a:rPr>
              <a:t>have  </a:t>
            </a:r>
            <a:r>
              <a:rPr spc="25" dirty="0">
                <a:solidFill>
                  <a:srgbClr val="231F20"/>
                </a:solidFill>
                <a:latin typeface="Cambria"/>
                <a:cs typeface="Cambria"/>
              </a:rPr>
              <a:t>maximum</a:t>
            </a:r>
            <a:r>
              <a:rPr spc="-95" dirty="0">
                <a:solidFill>
                  <a:srgbClr val="231F20"/>
                </a:solidFill>
                <a:latin typeface="Cambria"/>
                <a:cs typeface="Cambria"/>
              </a:rPr>
              <a:t> </a:t>
            </a:r>
            <a:r>
              <a:rPr spc="30" dirty="0">
                <a:solidFill>
                  <a:srgbClr val="231F20"/>
                </a:solidFill>
                <a:latin typeface="Cambria"/>
                <a:cs typeface="Cambria"/>
              </a:rPr>
              <a:t>economic  and </a:t>
            </a:r>
            <a:r>
              <a:rPr spc="0" dirty="0">
                <a:solidFill>
                  <a:srgbClr val="231F20"/>
                </a:solidFill>
                <a:latin typeface="Cambria"/>
                <a:cs typeface="Cambria"/>
              </a:rPr>
              <a:t>social</a:t>
            </a:r>
            <a:r>
              <a:rPr spc="-130" dirty="0">
                <a:solidFill>
                  <a:srgbClr val="231F20"/>
                </a:solidFill>
                <a:latin typeface="Cambria"/>
                <a:cs typeface="Cambria"/>
              </a:rPr>
              <a:t> </a:t>
            </a:r>
            <a:r>
              <a:rPr spc="10" dirty="0">
                <a:solidFill>
                  <a:srgbClr val="231F20"/>
                </a:solidFill>
                <a:latin typeface="Cambria"/>
                <a:cs typeface="Cambria"/>
              </a:rPr>
              <a:t>impact</a:t>
            </a:r>
            <a:endParaRPr dirty="0">
              <a:latin typeface="Cambria"/>
              <a:cs typeface="Cambria"/>
            </a:endParaRPr>
          </a:p>
        </p:txBody>
      </p:sp>
      <p:sp>
        <p:nvSpPr>
          <p:cNvPr id="14" name="object 10"/>
          <p:cNvSpPr txBox="1"/>
          <p:nvPr/>
        </p:nvSpPr>
        <p:spPr>
          <a:xfrm>
            <a:off x="6766535" y="2996184"/>
            <a:ext cx="2468880" cy="1386918"/>
          </a:xfrm>
          <a:prstGeom prst="rect">
            <a:avLst/>
          </a:prstGeom>
        </p:spPr>
        <p:txBody>
          <a:bodyPr vert="horz" wrap="square" lIns="0" tIns="12700" rIns="0" bIns="0" rtlCol="0">
            <a:spAutoFit/>
          </a:bodyPr>
          <a:lstStyle/>
          <a:p>
            <a:pPr marL="12700" marR="5080" algn="ctr">
              <a:lnSpc>
                <a:spcPct val="113700"/>
              </a:lnSpc>
              <a:spcBef>
                <a:spcPts val="100"/>
              </a:spcBef>
            </a:pPr>
            <a:r>
              <a:rPr spc="30" dirty="0">
                <a:solidFill>
                  <a:srgbClr val="231F20"/>
                </a:solidFill>
                <a:latin typeface="Cambria"/>
                <a:cs typeface="Cambria"/>
              </a:rPr>
              <a:t>Help </a:t>
            </a:r>
            <a:r>
              <a:rPr lang="en-US" spc="-25" dirty="0" smtClean="0">
                <a:solidFill>
                  <a:srgbClr val="231F20"/>
                </a:solidFill>
                <a:latin typeface="Cambria"/>
                <a:cs typeface="Cambria"/>
              </a:rPr>
              <a:t>a county</a:t>
            </a:r>
            <a:r>
              <a:rPr spc="-25" dirty="0" smtClean="0">
                <a:solidFill>
                  <a:srgbClr val="231F20"/>
                </a:solidFill>
                <a:latin typeface="Cambria"/>
                <a:cs typeface="Cambria"/>
              </a:rPr>
              <a:t> </a:t>
            </a:r>
            <a:r>
              <a:rPr spc="-10" dirty="0">
                <a:solidFill>
                  <a:srgbClr val="231F20"/>
                </a:solidFill>
                <a:latin typeface="Cambria"/>
                <a:cs typeface="Cambria"/>
              </a:rPr>
              <a:t>organize  </a:t>
            </a:r>
            <a:r>
              <a:rPr spc="-20" dirty="0">
                <a:solidFill>
                  <a:srgbClr val="231F20"/>
                </a:solidFill>
                <a:latin typeface="Cambria"/>
                <a:cs typeface="Cambria"/>
              </a:rPr>
              <a:t>stakeholders</a:t>
            </a:r>
            <a:r>
              <a:rPr spc="-85" dirty="0">
                <a:solidFill>
                  <a:srgbClr val="231F20"/>
                </a:solidFill>
                <a:latin typeface="Cambria"/>
                <a:cs typeface="Cambria"/>
              </a:rPr>
              <a:t> </a:t>
            </a:r>
            <a:r>
              <a:rPr spc="0" dirty="0">
                <a:solidFill>
                  <a:srgbClr val="231F20"/>
                </a:solidFill>
                <a:latin typeface="Cambria"/>
                <a:cs typeface="Cambria"/>
              </a:rPr>
              <a:t>around  </a:t>
            </a:r>
            <a:r>
              <a:rPr spc="5" dirty="0">
                <a:solidFill>
                  <a:srgbClr val="231F20"/>
                </a:solidFill>
                <a:latin typeface="Cambria"/>
                <a:cs typeface="Cambria"/>
              </a:rPr>
              <a:t>unified </a:t>
            </a:r>
            <a:r>
              <a:rPr spc="-10" dirty="0">
                <a:solidFill>
                  <a:srgbClr val="231F20"/>
                </a:solidFill>
                <a:latin typeface="Cambria"/>
                <a:cs typeface="Cambria"/>
              </a:rPr>
              <a:t>vision </a:t>
            </a:r>
            <a:r>
              <a:rPr spc="-5" dirty="0">
                <a:solidFill>
                  <a:srgbClr val="231F20"/>
                </a:solidFill>
                <a:latin typeface="Cambria"/>
                <a:cs typeface="Cambria"/>
              </a:rPr>
              <a:t>of  </a:t>
            </a:r>
            <a:r>
              <a:rPr dirty="0">
                <a:solidFill>
                  <a:srgbClr val="231F20"/>
                </a:solidFill>
                <a:latin typeface="Cambria"/>
                <a:cs typeface="Cambria"/>
              </a:rPr>
              <a:t>inclusive</a:t>
            </a:r>
            <a:r>
              <a:rPr spc="-50" dirty="0">
                <a:solidFill>
                  <a:srgbClr val="231F20"/>
                </a:solidFill>
                <a:latin typeface="Cambria"/>
                <a:cs typeface="Cambria"/>
              </a:rPr>
              <a:t> </a:t>
            </a:r>
            <a:r>
              <a:rPr spc="-45" dirty="0">
                <a:solidFill>
                  <a:srgbClr val="231F20"/>
                </a:solidFill>
                <a:latin typeface="Cambria"/>
                <a:cs typeface="Cambria"/>
              </a:rPr>
              <a:t>growth</a:t>
            </a:r>
            <a:endParaRPr dirty="0">
              <a:latin typeface="Cambria"/>
              <a:cs typeface="Cambria"/>
            </a:endParaRPr>
          </a:p>
        </p:txBody>
      </p:sp>
      <p:sp>
        <p:nvSpPr>
          <p:cNvPr id="16" name="TextBox 15"/>
          <p:cNvSpPr txBox="1"/>
          <p:nvPr/>
        </p:nvSpPr>
        <p:spPr>
          <a:xfrm>
            <a:off x="6781800" y="0"/>
            <a:ext cx="3276600" cy="369332"/>
          </a:xfrm>
          <a:prstGeom prst="rect">
            <a:avLst/>
          </a:prstGeom>
          <a:solidFill>
            <a:srgbClr val="FFFF00"/>
          </a:solidFill>
        </p:spPr>
        <p:txBody>
          <a:bodyPr wrap="square" rtlCol="0">
            <a:spAutoFit/>
          </a:bodyPr>
          <a:lstStyle/>
          <a:p>
            <a:r>
              <a:rPr lang="en-US" sz="1800" b="1" dirty="0" smtClean="0"/>
              <a:t>DELETE FROM FINAL VERSION</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dirty="0" smtClean="0"/>
              <a:t>Capitalizing on natural resources</a:t>
            </a:r>
          </a:p>
          <a:p>
            <a:pPr lvl="1"/>
            <a:r>
              <a:rPr lang="en-US" sz="1800" dirty="0" smtClean="0"/>
              <a:t>Add maps highlighting natural resources or outdoor recreation areas</a:t>
            </a:r>
          </a:p>
          <a:p>
            <a:pPr lvl="1"/>
            <a:r>
              <a:rPr lang="en-US" sz="1800" dirty="0" smtClean="0"/>
              <a:t>Demonstrate growth in resource industry (new businesses, employment etc)</a:t>
            </a:r>
          </a:p>
          <a:p>
            <a:pPr lvl="1"/>
            <a:r>
              <a:rPr lang="en-US" sz="1800" dirty="0" smtClean="0"/>
              <a:t>Show evidence of tourists/visitor interest</a:t>
            </a:r>
          </a:p>
          <a:p>
            <a:r>
              <a:rPr lang="en-US" sz="1800" b="1" dirty="0" smtClean="0"/>
              <a:t>Revitalizing downtown</a:t>
            </a:r>
          </a:p>
          <a:p>
            <a:pPr lvl="1"/>
            <a:r>
              <a:rPr lang="en-US" sz="1800" dirty="0" smtClean="0"/>
              <a:t>Outline existing plan and investments</a:t>
            </a:r>
          </a:p>
          <a:p>
            <a:pPr lvl="1"/>
            <a:r>
              <a:rPr lang="en-US" sz="1800" dirty="0" smtClean="0"/>
              <a:t>Show evidence of growth and interest in downtown area (i.e., population/employment growth)</a:t>
            </a:r>
          </a:p>
          <a:p>
            <a:pPr lvl="1"/>
            <a:endParaRPr lang="en-US" sz="1800" dirty="0" smtClean="0"/>
          </a:p>
          <a:p>
            <a:pPr lvl="1"/>
            <a:endParaRPr lang="en-US" sz="1800" dirty="0" smtClean="0"/>
          </a:p>
          <a:p>
            <a:endParaRPr lang="en-US" sz="2300" dirty="0" smtClean="0"/>
          </a:p>
          <a:p>
            <a:pPr lvl="1"/>
            <a:endParaRPr lang="en-US" sz="1800" dirty="0" smtClean="0"/>
          </a:p>
          <a:p>
            <a:pPr lvl="1"/>
            <a:endParaRPr lang="en-US" sz="1800" b="1"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19</a:t>
            </a:fld>
            <a:endParaRPr lang="en-US"/>
          </a:p>
        </p:txBody>
      </p:sp>
      <p:sp>
        <p:nvSpPr>
          <p:cNvPr id="9" name="Title 8"/>
          <p:cNvSpPr>
            <a:spLocks noGrp="1"/>
          </p:cNvSpPr>
          <p:nvPr>
            <p:ph type="title"/>
          </p:nvPr>
        </p:nvSpPr>
        <p:spPr/>
        <p:txBody>
          <a:bodyPr>
            <a:normAutofit fontScale="90000"/>
          </a:bodyPr>
          <a:lstStyle/>
          <a:p>
            <a:r>
              <a:rPr lang="en-US" dirty="0" smtClean="0"/>
              <a:t>ECONOMIC DEVELOPMENT STRATEGY (2/2)</a:t>
            </a:r>
            <a:endParaRPr lang="en-US" dirty="0"/>
          </a:p>
        </p:txBody>
      </p:sp>
      <p:sp>
        <p:nvSpPr>
          <p:cNvPr id="7" name="TextBox 6"/>
          <p:cNvSpPr txBox="1"/>
          <p:nvPr/>
        </p:nvSpPr>
        <p:spPr>
          <a:xfrm>
            <a:off x="6781800" y="0"/>
            <a:ext cx="3276600" cy="1477328"/>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Identify community strategy and add additional pages showing how investors could contribute to growth</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PROJECTS</a:t>
            </a:r>
            <a:endParaRPr lang="en-US" dirty="0"/>
          </a:p>
        </p:txBody>
      </p:sp>
      <p:sp>
        <p:nvSpPr>
          <p:cNvPr id="3" name="Content Placeholder 2"/>
          <p:cNvSpPr>
            <a:spLocks noGrp="1"/>
          </p:cNvSpPr>
          <p:nvPr>
            <p:ph idx="1"/>
          </p:nvPr>
        </p:nvSpPr>
        <p:spPr/>
        <p:txBody>
          <a:bodyPr>
            <a:normAutofit/>
          </a:bodyPr>
          <a:lstStyle/>
          <a:p>
            <a:r>
              <a:rPr lang="en-US" sz="1600" b="1" dirty="0" smtClean="0"/>
              <a:t>Create pages marketing specific investments including</a:t>
            </a:r>
          </a:p>
          <a:p>
            <a:pPr lvl="1"/>
            <a:r>
              <a:rPr lang="en-US" sz="1600" dirty="0" smtClean="0"/>
              <a:t>Type of project</a:t>
            </a:r>
          </a:p>
          <a:p>
            <a:pPr lvl="1"/>
            <a:r>
              <a:rPr lang="en-US" sz="1600" dirty="0" smtClean="0"/>
              <a:t>Size of project</a:t>
            </a:r>
          </a:p>
          <a:p>
            <a:pPr lvl="1"/>
            <a:r>
              <a:rPr lang="en-US" sz="1600" dirty="0" smtClean="0"/>
              <a:t>Location</a:t>
            </a:r>
          </a:p>
          <a:p>
            <a:pPr lvl="1"/>
            <a:r>
              <a:rPr lang="en-US" sz="1600" dirty="0" smtClean="0"/>
              <a:t>Additional incentives available</a:t>
            </a:r>
          </a:p>
          <a:p>
            <a:pPr lvl="1"/>
            <a:r>
              <a:rPr lang="en-US" sz="1600" dirty="0" smtClean="0"/>
              <a:t>Key contacts</a:t>
            </a:r>
          </a:p>
          <a:p>
            <a:pPr lvl="1"/>
            <a:r>
              <a:rPr lang="en-US" sz="1600" dirty="0" smtClean="0"/>
              <a:t>Photos/renderings</a:t>
            </a:r>
          </a:p>
          <a:p>
            <a:pPr lvl="1"/>
            <a:r>
              <a:rPr lang="en-US" sz="1600" dirty="0" smtClean="0"/>
              <a:t>Where to learn more</a:t>
            </a:r>
          </a:p>
          <a:p>
            <a:pPr lvl="1"/>
            <a:endParaRPr lang="en-US" sz="1800" dirty="0" smtClean="0"/>
          </a:p>
          <a:p>
            <a:pPr lvl="1"/>
            <a:endParaRPr lang="en-US" sz="1800" dirty="0" smtClean="0"/>
          </a:p>
          <a:p>
            <a:endParaRPr lang="en-US" sz="2300" dirty="0" smtClean="0"/>
          </a:p>
          <a:p>
            <a:pPr lvl="1"/>
            <a:endParaRPr lang="en-US" sz="1800" dirty="0" smtClean="0"/>
          </a:p>
          <a:p>
            <a:pPr lvl="1"/>
            <a:endParaRPr lang="en-US" sz="1800" b="1" dirty="0"/>
          </a:p>
        </p:txBody>
      </p:sp>
      <p:sp>
        <p:nvSpPr>
          <p:cNvPr id="4" name="Footer Placeholder 3"/>
          <p:cNvSpPr>
            <a:spLocks noGrp="1"/>
          </p:cNvSpPr>
          <p:nvPr>
            <p:ph type="ftr" sz="quarter" idx="11"/>
          </p:nvPr>
        </p:nvSpPr>
        <p:spPr/>
        <p:txBody>
          <a:bodyPr/>
          <a:lstStyle/>
          <a:p>
            <a:r>
              <a:rPr lang="en-US" smtClean="0"/>
              <a:t>[COMMUNITY] 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20</a:t>
            </a:fld>
            <a:endParaRPr lang="en-US"/>
          </a:p>
        </p:txBody>
      </p:sp>
      <p:sp>
        <p:nvSpPr>
          <p:cNvPr id="6" name="TextBox 5"/>
          <p:cNvSpPr txBox="1"/>
          <p:nvPr/>
        </p:nvSpPr>
        <p:spPr>
          <a:xfrm>
            <a:off x="6781800" y="0"/>
            <a:ext cx="3276600" cy="1200329"/>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Identify projects that would benefit the community and create </a:t>
            </a:r>
            <a:r>
              <a:rPr lang="en-US" sz="1800" smtClean="0"/>
              <a:t>pages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COMMUNITY INVESTMENT PROSPECTUS: CONTENT</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2</a:t>
            </a:fld>
            <a:endParaRPr lang="en-US"/>
          </a:p>
        </p:txBody>
      </p:sp>
      <p:sp>
        <p:nvSpPr>
          <p:cNvPr id="11" name="TextBox 10"/>
          <p:cNvSpPr txBox="1"/>
          <p:nvPr/>
        </p:nvSpPr>
        <p:spPr>
          <a:xfrm>
            <a:off x="609600" y="1752600"/>
            <a:ext cx="2834640" cy="2633472"/>
          </a:xfrm>
          <a:prstGeom prst="rect">
            <a:avLst/>
          </a:prstGeom>
          <a:solidFill>
            <a:schemeClr val="bg1">
              <a:lumMod val="95000"/>
            </a:schemeClr>
          </a:solidFill>
        </p:spPr>
        <p:txBody>
          <a:bodyPr wrap="square" tIns="9144" bIns="9144" rtlCol="0" anchor="ctr" anchorCtr="0">
            <a:noAutofit/>
          </a:bodyPr>
          <a:lstStyle/>
          <a:p>
            <a:pPr algn="ctr"/>
            <a:r>
              <a:rPr lang="en-US" sz="1600" b="1" dirty="0" smtClean="0">
                <a:solidFill>
                  <a:schemeClr val="tx2">
                    <a:lumMod val="60000"/>
                    <a:lumOff val="40000"/>
                  </a:schemeClr>
                </a:solidFill>
              </a:rPr>
              <a:t>GROWTH</a:t>
            </a:r>
          </a:p>
          <a:p>
            <a:pPr algn="ctr"/>
            <a:r>
              <a:rPr lang="en-US" sz="1600" dirty="0" smtClean="0"/>
              <a:t>Quantitative and qualitative dive into a county to discover its core growth assets and opportunities</a:t>
            </a:r>
            <a:endParaRPr lang="en-US" sz="1600" dirty="0"/>
          </a:p>
        </p:txBody>
      </p:sp>
      <p:sp>
        <p:nvSpPr>
          <p:cNvPr id="12" name="TextBox 11"/>
          <p:cNvSpPr txBox="1"/>
          <p:nvPr/>
        </p:nvSpPr>
        <p:spPr>
          <a:xfrm>
            <a:off x="3733800" y="1752600"/>
            <a:ext cx="2834640" cy="2633472"/>
          </a:xfrm>
          <a:prstGeom prst="rect">
            <a:avLst/>
          </a:prstGeom>
          <a:solidFill>
            <a:schemeClr val="bg1">
              <a:lumMod val="95000"/>
            </a:schemeClr>
          </a:solidFill>
        </p:spPr>
        <p:txBody>
          <a:bodyPr wrap="square" tIns="9144" bIns="9144" rtlCol="0" anchor="ctr" anchorCtr="0">
            <a:noAutofit/>
          </a:bodyPr>
          <a:lstStyle/>
          <a:p>
            <a:pPr algn="ctr"/>
            <a:r>
              <a:rPr lang="en-US" sz="1600" b="1" dirty="0" smtClean="0">
                <a:solidFill>
                  <a:schemeClr val="tx2">
                    <a:lumMod val="60000"/>
                    <a:lumOff val="40000"/>
                  </a:schemeClr>
                </a:solidFill>
              </a:rPr>
              <a:t>CAPITAL DEMAND</a:t>
            </a:r>
          </a:p>
          <a:p>
            <a:pPr algn="ctr"/>
            <a:r>
              <a:rPr lang="en-US" sz="1600" dirty="0" smtClean="0"/>
              <a:t>A format for identifying investable projects and propositions</a:t>
            </a:r>
            <a:endParaRPr lang="en-US" sz="1600" dirty="0"/>
          </a:p>
        </p:txBody>
      </p:sp>
      <p:sp>
        <p:nvSpPr>
          <p:cNvPr id="13" name="TextBox 12"/>
          <p:cNvSpPr txBox="1"/>
          <p:nvPr/>
        </p:nvSpPr>
        <p:spPr>
          <a:xfrm>
            <a:off x="6858000" y="1752600"/>
            <a:ext cx="2834640" cy="2633472"/>
          </a:xfrm>
          <a:prstGeom prst="rect">
            <a:avLst/>
          </a:prstGeom>
          <a:solidFill>
            <a:schemeClr val="bg1">
              <a:lumMod val="95000"/>
            </a:schemeClr>
          </a:solidFill>
        </p:spPr>
        <p:txBody>
          <a:bodyPr wrap="square" tIns="9144" bIns="9144" rtlCol="0" anchor="ctr" anchorCtr="0">
            <a:noAutofit/>
          </a:bodyPr>
          <a:lstStyle/>
          <a:p>
            <a:pPr algn="ctr"/>
            <a:r>
              <a:rPr lang="en-US" sz="1600" b="1" dirty="0" smtClean="0">
                <a:solidFill>
                  <a:schemeClr val="tx2">
                    <a:lumMod val="60000"/>
                    <a:lumOff val="40000"/>
                  </a:schemeClr>
                </a:solidFill>
              </a:rPr>
              <a:t>INCLUSION</a:t>
            </a:r>
          </a:p>
          <a:p>
            <a:pPr algn="ctr"/>
            <a:r>
              <a:rPr lang="en-US" sz="1600" dirty="0" smtClean="0"/>
              <a:t>Focus on human capital, job connections, and wealth creation</a:t>
            </a:r>
            <a:endParaRPr lang="en-US" sz="1600" dirty="0"/>
          </a:p>
        </p:txBody>
      </p:sp>
      <p:sp>
        <p:nvSpPr>
          <p:cNvPr id="14" name="TextBox 13"/>
          <p:cNvSpPr txBox="1"/>
          <p:nvPr/>
        </p:nvSpPr>
        <p:spPr>
          <a:xfrm>
            <a:off x="2209800" y="4572000"/>
            <a:ext cx="2834640" cy="2633472"/>
          </a:xfrm>
          <a:prstGeom prst="rect">
            <a:avLst/>
          </a:prstGeom>
          <a:solidFill>
            <a:schemeClr val="bg1">
              <a:lumMod val="95000"/>
            </a:schemeClr>
          </a:solidFill>
        </p:spPr>
        <p:txBody>
          <a:bodyPr wrap="square" tIns="9144" bIns="9144" rtlCol="0" anchor="ctr" anchorCtr="0">
            <a:noAutofit/>
          </a:bodyPr>
          <a:lstStyle/>
          <a:p>
            <a:pPr algn="ctr"/>
            <a:r>
              <a:rPr lang="en-US" sz="1600" b="1" dirty="0" smtClean="0">
                <a:solidFill>
                  <a:schemeClr val="tx2">
                    <a:lumMod val="60000"/>
                    <a:lumOff val="40000"/>
                  </a:schemeClr>
                </a:solidFill>
              </a:rPr>
              <a:t>PLACE MAKING</a:t>
            </a:r>
          </a:p>
          <a:p>
            <a:pPr algn="ctr"/>
            <a:r>
              <a:rPr lang="en-US" sz="1600" dirty="0" smtClean="0"/>
              <a:t>Commentary on the essential must dos to re-knit spatial and social fabric</a:t>
            </a:r>
            <a:endParaRPr lang="en-US" sz="1600" dirty="0"/>
          </a:p>
        </p:txBody>
      </p:sp>
      <p:sp>
        <p:nvSpPr>
          <p:cNvPr id="15" name="TextBox 14"/>
          <p:cNvSpPr txBox="1"/>
          <p:nvPr/>
        </p:nvSpPr>
        <p:spPr>
          <a:xfrm>
            <a:off x="5334000" y="4572000"/>
            <a:ext cx="2834640" cy="2633472"/>
          </a:xfrm>
          <a:prstGeom prst="rect">
            <a:avLst/>
          </a:prstGeom>
          <a:solidFill>
            <a:schemeClr val="bg1">
              <a:lumMod val="95000"/>
            </a:schemeClr>
          </a:solidFill>
        </p:spPr>
        <p:txBody>
          <a:bodyPr wrap="square" tIns="9144" bIns="9144" rtlCol="0" anchor="ctr" anchorCtr="0">
            <a:noAutofit/>
          </a:bodyPr>
          <a:lstStyle/>
          <a:p>
            <a:pPr algn="ctr"/>
            <a:r>
              <a:rPr lang="en-US" sz="1600" b="1" dirty="0" smtClean="0">
                <a:solidFill>
                  <a:schemeClr val="tx2">
                    <a:lumMod val="60000"/>
                    <a:lumOff val="40000"/>
                  </a:schemeClr>
                </a:solidFill>
              </a:rPr>
              <a:t>INSTITUTIONAL CAPACITY</a:t>
            </a:r>
          </a:p>
          <a:p>
            <a:pPr algn="ctr"/>
            <a:r>
              <a:rPr lang="en-US" sz="1600" dirty="0" smtClean="0"/>
              <a:t>Recommendations on institution building options to expedite growth and inclusion</a:t>
            </a:r>
            <a:endParaRPr lang="en-US" sz="1600" dirty="0"/>
          </a:p>
        </p:txBody>
      </p:sp>
      <p:sp>
        <p:nvSpPr>
          <p:cNvPr id="16" name="TextBox 15"/>
          <p:cNvSpPr txBox="1"/>
          <p:nvPr/>
        </p:nvSpPr>
        <p:spPr>
          <a:xfrm>
            <a:off x="7162800" y="0"/>
            <a:ext cx="2895600" cy="369332"/>
          </a:xfrm>
          <a:prstGeom prst="rect">
            <a:avLst/>
          </a:prstGeom>
          <a:solidFill>
            <a:srgbClr val="FFFF00"/>
          </a:solidFill>
        </p:spPr>
        <p:txBody>
          <a:bodyPr wrap="square" rtlCol="0">
            <a:spAutoFit/>
          </a:bodyPr>
          <a:lstStyle/>
          <a:p>
            <a:r>
              <a:rPr lang="en-US" sz="1800" b="1" dirty="0" smtClean="0"/>
              <a:t>No changes</a:t>
            </a:r>
            <a:endParaRPr lang="en-US" sz="1800" dirty="0"/>
          </a:p>
        </p:txBody>
      </p:sp>
      <p:sp>
        <p:nvSpPr>
          <p:cNvPr id="17" name="TextBox 16"/>
          <p:cNvSpPr txBox="1"/>
          <p:nvPr/>
        </p:nvSpPr>
        <p:spPr>
          <a:xfrm>
            <a:off x="6781800" y="0"/>
            <a:ext cx="3276600" cy="369332"/>
          </a:xfrm>
          <a:prstGeom prst="rect">
            <a:avLst/>
          </a:prstGeom>
          <a:solidFill>
            <a:srgbClr val="FFFF00"/>
          </a:solidFill>
        </p:spPr>
        <p:txBody>
          <a:bodyPr wrap="square" rtlCol="0">
            <a:spAutoFit/>
          </a:bodyPr>
          <a:lstStyle/>
          <a:p>
            <a:r>
              <a:rPr lang="en-US" sz="1800" b="1" dirty="0" smtClean="0"/>
              <a:t>DELETE FROM FINAL VERSION</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USEFUL DATA SOURCES</a:t>
            </a:r>
            <a:endParaRPr lang="en-US" dirty="0"/>
          </a:p>
        </p:txBody>
      </p:sp>
      <p:sp>
        <p:nvSpPr>
          <p:cNvPr id="17" name="Content Placeholder 16"/>
          <p:cNvSpPr>
            <a:spLocks noGrp="1"/>
          </p:cNvSpPr>
          <p:nvPr>
            <p:ph idx="1"/>
          </p:nvPr>
        </p:nvSpPr>
        <p:spPr/>
        <p:txBody>
          <a:bodyPr/>
          <a:lstStyle/>
          <a:p>
            <a:r>
              <a:rPr lang="en-US" dirty="0" smtClean="0">
                <a:hlinkClick r:id="rId2"/>
              </a:rPr>
              <a:t>www.data.census.gov</a:t>
            </a:r>
            <a:endParaRPr lang="en-US" dirty="0" smtClean="0"/>
          </a:p>
          <a:p>
            <a:r>
              <a:rPr lang="en-US" dirty="0" smtClean="0">
                <a:hlinkClick r:id="rId3"/>
              </a:rPr>
              <a:t>www.factfinder.census.gov</a:t>
            </a:r>
            <a:endParaRPr lang="en-US" dirty="0" smtClean="0"/>
          </a:p>
          <a:p>
            <a:r>
              <a:rPr lang="en-US" dirty="0" smtClean="0">
                <a:hlinkClick r:id="rId4"/>
              </a:rPr>
              <a:t>www.bea.gov</a:t>
            </a:r>
            <a:endParaRPr lang="en-US" dirty="0" smtClean="0"/>
          </a:p>
          <a:p>
            <a:r>
              <a:rPr lang="en-US" dirty="0" smtClean="0">
                <a:hlinkClick r:id="rId5"/>
              </a:rPr>
              <a:t>www.choosecolorado.com/oz</a:t>
            </a: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3</a:t>
            </a:fld>
            <a:endParaRPr lang="en-US"/>
          </a:p>
        </p:txBody>
      </p:sp>
      <p:sp>
        <p:nvSpPr>
          <p:cNvPr id="16" name="TextBox 15"/>
          <p:cNvSpPr txBox="1"/>
          <p:nvPr/>
        </p:nvSpPr>
        <p:spPr>
          <a:xfrm>
            <a:off x="6781800" y="0"/>
            <a:ext cx="3276600" cy="369332"/>
          </a:xfrm>
          <a:prstGeom prst="rect">
            <a:avLst/>
          </a:prstGeom>
          <a:solidFill>
            <a:srgbClr val="FFFF00"/>
          </a:solidFill>
        </p:spPr>
        <p:txBody>
          <a:bodyPr wrap="square" rtlCol="0">
            <a:spAutoFit/>
          </a:bodyPr>
          <a:lstStyle/>
          <a:p>
            <a:r>
              <a:rPr lang="en-US" sz="1800" b="1" dirty="0" smtClean="0"/>
              <a:t>DELETE FROM FINAL VERSION</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t>[COMMUNITY]</a:t>
            </a:r>
            <a:r>
              <a:rPr lang="en-US" dirty="0" smtClean="0"/>
              <a:t/>
            </a:r>
            <a:br>
              <a:rPr lang="en-US" dirty="0" smtClean="0"/>
            </a:br>
            <a:r>
              <a:rPr lang="en-US" dirty="0" smtClean="0"/>
              <a:t>INVESTMENT PROSPECTUS</a:t>
            </a:r>
            <a:endParaRPr lang="en-US" dirty="0"/>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4294967295"/>
          </p:nvPr>
        </p:nvSpPr>
        <p:spPr>
          <a:xfrm>
            <a:off x="7712075" y="7358063"/>
            <a:ext cx="2346325" cy="414337"/>
          </a:xfrm>
        </p:spPr>
        <p:txBody>
          <a:bodyPr/>
          <a:lstStyle/>
          <a:p>
            <a:fld id="{FB01BB50-68EE-4866-ABF4-EE77012741B3}" type="slidenum">
              <a:rPr lang="en-US" smtClean="0"/>
              <a:pPr/>
              <a:t>4</a:t>
            </a:fld>
            <a:endParaRPr lang="en-US"/>
          </a:p>
        </p:txBody>
      </p:sp>
      <p:sp>
        <p:nvSpPr>
          <p:cNvPr id="8" name="TextBox 7"/>
          <p:cNvSpPr txBox="1"/>
          <p:nvPr/>
        </p:nvSpPr>
        <p:spPr>
          <a:xfrm>
            <a:off x="7162800" y="0"/>
            <a:ext cx="2895600" cy="1754326"/>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Replace background image with image of community</a:t>
            </a:r>
          </a:p>
          <a:p>
            <a:pPr marL="177800" indent="-177800">
              <a:buFont typeface="Wingdings" pitchFamily="2" charset="2"/>
              <a:buChar char="q"/>
            </a:pPr>
            <a:r>
              <a:rPr lang="en-US" sz="1800" dirty="0" smtClean="0"/>
              <a:t>CTRL-F and replace “[COMMUNITY]”  with community name</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graphicFrame>
        <p:nvGraphicFramePr>
          <p:cNvPr id="9" name="Content Placeholder 8"/>
          <p:cNvGraphicFramePr>
            <a:graphicFrameLocks noGrp="1"/>
          </p:cNvGraphicFramePr>
          <p:nvPr>
            <p:ph idx="1"/>
          </p:nvPr>
        </p:nvGraphicFramePr>
        <p:xfrm>
          <a:off x="503238" y="1812925"/>
          <a:ext cx="4221162" cy="2225040"/>
        </p:xfrm>
        <a:graphic>
          <a:graphicData uri="http://schemas.openxmlformats.org/drawingml/2006/table">
            <a:tbl>
              <a:tblPr>
                <a:tableStyleId>{5C22544A-7EE6-4342-B048-85BDC9FD1C3A}</a:tableStyleId>
              </a:tblPr>
              <a:tblGrid>
                <a:gridCol w="3638549"/>
                <a:gridCol w="582613"/>
              </a:tblGrid>
              <a:tr h="370840">
                <a:tc>
                  <a:txBody>
                    <a:bodyPr/>
                    <a:lstStyle/>
                    <a:p>
                      <a:r>
                        <a:rPr lang="en-US" sz="1500" dirty="0" smtClean="0"/>
                        <a:t>Community</a:t>
                      </a:r>
                      <a:r>
                        <a:rPr lang="en-US" sz="1500" baseline="0" dirty="0" smtClean="0"/>
                        <a:t> Overview</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4</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Geography</a:t>
                      </a:r>
                      <a:r>
                        <a:rPr lang="en-US" sz="1500" baseline="0" dirty="0" smtClean="0"/>
                        <a:t> of Opportunity Zones</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5</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Social and Economic Overview</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7</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County Employment Profile</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9</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Largest Non-Government Employers</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10</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Location of Non-Government Employers</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11</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5</a:t>
            </a:fld>
            <a:endParaRPr lang="en-US" dirty="0"/>
          </a:p>
        </p:txBody>
      </p:sp>
      <p:graphicFrame>
        <p:nvGraphicFramePr>
          <p:cNvPr id="11" name="Content Placeholder 8"/>
          <p:cNvGraphicFramePr>
            <a:graphicFrameLocks noGrp="1"/>
          </p:cNvGraphicFramePr>
          <p:nvPr>
            <p:ph idx="1"/>
          </p:nvPr>
        </p:nvGraphicFramePr>
        <p:xfrm>
          <a:off x="5181600" y="1812925"/>
          <a:ext cx="4221162" cy="1661160"/>
        </p:xfrm>
        <a:graphic>
          <a:graphicData uri="http://schemas.openxmlformats.org/drawingml/2006/table">
            <a:tbl>
              <a:tblPr>
                <a:tableStyleId>{5C22544A-7EE6-4342-B048-85BDC9FD1C3A}</a:tableStyleId>
              </a:tblPr>
              <a:tblGrid>
                <a:gridCol w="3638549"/>
                <a:gridCol w="582613"/>
              </a:tblGrid>
              <a:tr h="370840">
                <a:tc>
                  <a:txBody>
                    <a:bodyPr/>
                    <a:lstStyle/>
                    <a:p>
                      <a:r>
                        <a:rPr lang="en-US" sz="1500" dirty="0" smtClean="0"/>
                        <a:t>VC-Back</a:t>
                      </a:r>
                      <a:r>
                        <a:rPr lang="en-US" sz="1500" baseline="0" dirty="0" smtClean="0"/>
                        <a:t>ed Companies of the Past Ten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12</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VC-Backed</a:t>
                      </a:r>
                      <a:r>
                        <a:rPr lang="en-US" sz="1500" baseline="0" dirty="0" smtClean="0"/>
                        <a:t> Capital Invested by the Private Sector</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13</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Economic Development</a:t>
                      </a:r>
                      <a:r>
                        <a:rPr lang="en-US" sz="1500" baseline="0" dirty="0" smtClean="0"/>
                        <a:t> Strategy</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6</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500" dirty="0" smtClean="0"/>
                        <a:t>Specific Projects</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solidFill>
                            <a:schemeClr val="tx2">
                              <a:lumMod val="60000"/>
                              <a:lumOff val="40000"/>
                            </a:schemeClr>
                          </a:solidFill>
                        </a:rPr>
                        <a:t>7</a:t>
                      </a:r>
                      <a:endParaRPr lang="en-US" sz="1500"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7162800" y="0"/>
            <a:ext cx="2895600" cy="923330"/>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table of contents and page numbers</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SUMMARY</a:t>
            </a:r>
            <a:endParaRPr lang="en-US" dirty="0"/>
          </a:p>
        </p:txBody>
      </p:sp>
      <p:sp>
        <p:nvSpPr>
          <p:cNvPr id="16" name="Content Placeholder 15"/>
          <p:cNvSpPr>
            <a:spLocks noGrp="1"/>
          </p:cNvSpPr>
          <p:nvPr>
            <p:ph idx="1"/>
          </p:nvPr>
        </p:nvSpPr>
        <p:spPr>
          <a:xfrm>
            <a:off x="502920" y="3581400"/>
            <a:ext cx="9052560" cy="3361585"/>
          </a:xfrm>
        </p:spPr>
        <p:txBody>
          <a:bodyPr>
            <a:normAutofit fontScale="62500" lnSpcReduction="20000"/>
          </a:bodyPr>
          <a:lstStyle/>
          <a:p>
            <a:pPr>
              <a:lnSpc>
                <a:spcPts val="3360"/>
              </a:lnSpc>
            </a:pPr>
            <a:r>
              <a:rPr lang="en-US" i="1" dirty="0" smtClean="0"/>
              <a:t>Sample text: </a:t>
            </a:r>
            <a:r>
              <a:rPr lang="en-US" dirty="0"/>
              <a:t>Situated halfway between Denver and Salt Lake City, Colorado’s Grand Valley provides easy access to a plethora of natural resources and stunning outdoor amenities. A low cost of living, connected community and homegrown talent pool are only some of the reasons businesses come here and thrive. We combine big-city opportunities with small-town character and incomparable access to the great outdoors.</a:t>
            </a:r>
          </a:p>
          <a:p>
            <a:pPr>
              <a:lnSpc>
                <a:spcPts val="3360"/>
              </a:lnSpc>
            </a:pPr>
            <a:endParaRPr lang="en-US" i="1"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6</a:t>
            </a:fld>
            <a:endParaRPr lang="en-US"/>
          </a:p>
        </p:txBody>
      </p:sp>
      <p:sp>
        <p:nvSpPr>
          <p:cNvPr id="12" name="TextBox 11"/>
          <p:cNvSpPr txBox="1"/>
          <p:nvPr/>
        </p:nvSpPr>
        <p:spPr>
          <a:xfrm>
            <a:off x="7162800" y="0"/>
            <a:ext cx="2895600" cy="1477328"/>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location on map</a:t>
            </a:r>
          </a:p>
          <a:p>
            <a:pPr marL="177800" indent="-177800">
              <a:buFont typeface="Wingdings" pitchFamily="2" charset="2"/>
              <a:buChar char="q"/>
            </a:pPr>
            <a:r>
              <a:rPr lang="en-US" sz="1800" dirty="0" smtClean="0"/>
              <a:t>Write 4-5 sentence summary “marketing” the community</a:t>
            </a:r>
            <a:endParaRPr lang="en-US" sz="1800" dirty="0"/>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File:USA Colorado location map.svg"/>
          <p:cNvPicPr>
            <a:picLocks noChangeAspect="1" noChangeArrowheads="1"/>
          </p:cNvPicPr>
          <p:nvPr/>
        </p:nvPicPr>
        <p:blipFill>
          <a:blip r:embed="rId2" cstate="print"/>
          <a:srcRect/>
          <a:stretch>
            <a:fillRect/>
          </a:stretch>
        </p:blipFill>
        <p:spPr bwMode="auto">
          <a:xfrm>
            <a:off x="3810000" y="1524000"/>
            <a:ext cx="2514600" cy="1845074"/>
          </a:xfrm>
          <a:prstGeom prst="rect">
            <a:avLst/>
          </a:prstGeom>
          <a:noFill/>
        </p:spPr>
      </p:pic>
      <p:sp>
        <p:nvSpPr>
          <p:cNvPr id="19" name="Oval 18"/>
          <p:cNvSpPr/>
          <p:nvPr/>
        </p:nvSpPr>
        <p:spPr>
          <a:xfrm>
            <a:off x="4191000" y="2514599"/>
            <a:ext cx="461865" cy="461865"/>
          </a:xfrm>
          <a:prstGeom prst="ellipse">
            <a:avLst/>
          </a:prstGeom>
          <a:solidFill>
            <a:schemeClr val="accent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457200" y="1371600"/>
            <a:ext cx="4572000" cy="5715000"/>
          </a:xfrm>
          <a:prstGeom prst="rect">
            <a:avLst/>
          </a:prstGeom>
          <a:blipFill>
            <a:blip r:embed="rId2" cstate="print"/>
            <a:stretch>
              <a:fillRect/>
            </a:stretch>
          </a:blipFill>
        </p:spPr>
        <p:txBody>
          <a:bodyPr wrap="square" lIns="0" tIns="0" rIns="0" bIns="0" rtlCol="0"/>
          <a:lstStyle/>
          <a:p>
            <a:endParaRPr/>
          </a:p>
        </p:txBody>
      </p:sp>
      <p:sp>
        <p:nvSpPr>
          <p:cNvPr id="2" name="Title 1"/>
          <p:cNvSpPr>
            <a:spLocks noGrp="1"/>
          </p:cNvSpPr>
          <p:nvPr>
            <p:ph type="title"/>
          </p:nvPr>
        </p:nvSpPr>
        <p:spPr/>
        <p:txBody>
          <a:bodyPr>
            <a:normAutofit fontScale="90000"/>
          </a:bodyPr>
          <a:lstStyle/>
          <a:p>
            <a:r>
              <a:rPr lang="en-US" dirty="0" smtClean="0"/>
              <a:t>GEOGRAPHY OF OPPORTUNITY ZONES</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7</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object 3"/>
          <p:cNvSpPr/>
          <p:nvPr/>
        </p:nvSpPr>
        <p:spPr>
          <a:xfrm>
            <a:off x="646134" y="1622971"/>
            <a:ext cx="4301210" cy="5336616"/>
          </a:xfrm>
          <a:prstGeom prst="rect">
            <a:avLst/>
          </a:prstGeom>
          <a:blipFill>
            <a:blip r:embed="rId3" cstate="print"/>
            <a:stretch>
              <a:fillRect/>
            </a:stretch>
          </a:blipFill>
        </p:spPr>
        <p:txBody>
          <a:bodyPr wrap="square" lIns="0" tIns="0" rIns="0" bIns="0" rtlCol="0"/>
          <a:lstStyle/>
          <a:p>
            <a:endParaRPr/>
          </a:p>
        </p:txBody>
      </p:sp>
      <p:graphicFrame>
        <p:nvGraphicFramePr>
          <p:cNvPr id="14" name="object 9"/>
          <p:cNvGraphicFramePr>
            <a:graphicFrameLocks noGrp="1"/>
          </p:cNvGraphicFramePr>
          <p:nvPr/>
        </p:nvGraphicFramePr>
        <p:xfrm>
          <a:off x="5486400" y="1714500"/>
          <a:ext cx="3891914" cy="1680209"/>
        </p:xfrm>
        <a:graphic>
          <a:graphicData uri="http://schemas.openxmlformats.org/drawingml/2006/table">
            <a:tbl>
              <a:tblPr firstRow="1" bandRow="1">
                <a:tableStyleId>{2D5ABB26-0587-4C30-8999-92F81FD0307C}</a:tableStyleId>
              </a:tblPr>
              <a:tblGrid>
                <a:gridCol w="762000"/>
                <a:gridCol w="831215"/>
                <a:gridCol w="930910"/>
                <a:gridCol w="819785"/>
                <a:gridCol w="548004"/>
              </a:tblGrid>
              <a:tr h="255270">
                <a:tc>
                  <a:txBody>
                    <a:bodyPr/>
                    <a:lstStyle/>
                    <a:p>
                      <a:pPr>
                        <a:lnSpc>
                          <a:spcPct val="100000"/>
                        </a:lnSpc>
                      </a:pPr>
                      <a:endParaRPr sz="1100" dirty="0">
                        <a:latin typeface="Times New Roman"/>
                        <a:cs typeface="Times New Roman"/>
                      </a:endParaRPr>
                    </a:p>
                  </a:txBody>
                  <a:tcPr marL="0" marR="0" marT="0" marB="0"/>
                </a:tc>
                <a:tc>
                  <a:txBody>
                    <a:bodyPr/>
                    <a:lstStyle/>
                    <a:p>
                      <a:pPr marL="120650">
                        <a:lnSpc>
                          <a:spcPts val="675"/>
                        </a:lnSpc>
                      </a:pPr>
                      <a:r>
                        <a:rPr sz="700" b="1" spc="40" dirty="0">
                          <a:solidFill>
                            <a:srgbClr val="6D6E71"/>
                          </a:solidFill>
                          <a:latin typeface="Arial"/>
                          <a:cs typeface="Arial"/>
                        </a:rPr>
                        <a:t>POPULATION</a:t>
                      </a:r>
                      <a:r>
                        <a:rPr sz="700" b="1" spc="-110" dirty="0">
                          <a:solidFill>
                            <a:srgbClr val="6D6E71"/>
                          </a:solidFill>
                          <a:latin typeface="Arial"/>
                          <a:cs typeface="Arial"/>
                        </a:rPr>
                        <a:t> </a:t>
                      </a:r>
                      <a:endParaRPr sz="700">
                        <a:latin typeface="Arial"/>
                        <a:cs typeface="Arial"/>
                      </a:endParaRPr>
                    </a:p>
                    <a:p>
                      <a:pPr marL="541655">
                        <a:lnSpc>
                          <a:spcPts val="819"/>
                        </a:lnSpc>
                      </a:pPr>
                      <a:r>
                        <a:rPr sz="700" b="1" spc="55" dirty="0">
                          <a:solidFill>
                            <a:srgbClr val="6D6E71"/>
                          </a:solidFill>
                          <a:latin typeface="Arial"/>
                          <a:cs typeface="Arial"/>
                        </a:rPr>
                        <a:t>2010</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152400">
                        <a:lnSpc>
                          <a:spcPts val="675"/>
                        </a:lnSpc>
                      </a:pPr>
                      <a:r>
                        <a:rPr sz="700" b="1" spc="40" dirty="0">
                          <a:solidFill>
                            <a:srgbClr val="6D6E71"/>
                          </a:solidFill>
                          <a:latin typeface="Arial"/>
                          <a:cs typeface="Arial"/>
                        </a:rPr>
                        <a:t>POPULATION</a:t>
                      </a:r>
                      <a:r>
                        <a:rPr sz="700" b="1" spc="-110" dirty="0">
                          <a:solidFill>
                            <a:srgbClr val="6D6E71"/>
                          </a:solidFill>
                          <a:latin typeface="Arial"/>
                          <a:cs typeface="Arial"/>
                        </a:rPr>
                        <a:t> </a:t>
                      </a:r>
                      <a:endParaRPr sz="700">
                        <a:latin typeface="Arial"/>
                        <a:cs typeface="Arial"/>
                      </a:endParaRPr>
                    </a:p>
                    <a:p>
                      <a:pPr marL="574675">
                        <a:lnSpc>
                          <a:spcPts val="819"/>
                        </a:lnSpc>
                      </a:pPr>
                      <a:r>
                        <a:rPr sz="700" b="1" spc="55" dirty="0">
                          <a:solidFill>
                            <a:srgbClr val="6D6E71"/>
                          </a:solidFill>
                          <a:latin typeface="Arial"/>
                          <a:cs typeface="Arial"/>
                        </a:rPr>
                        <a:t>2016</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marL="494030">
                        <a:lnSpc>
                          <a:spcPts val="675"/>
                        </a:lnSpc>
                      </a:pPr>
                      <a:r>
                        <a:rPr sz="700" b="1" dirty="0">
                          <a:solidFill>
                            <a:srgbClr val="6D6E71"/>
                          </a:solidFill>
                          <a:latin typeface="Arial"/>
                          <a:cs typeface="Arial"/>
                        </a:rPr>
                        <a:t>%</a:t>
                      </a:r>
                      <a:endParaRPr sz="700">
                        <a:latin typeface="Arial"/>
                        <a:cs typeface="Arial"/>
                      </a:endParaRPr>
                    </a:p>
                    <a:p>
                      <a:pPr marL="138430">
                        <a:lnSpc>
                          <a:spcPts val="819"/>
                        </a:lnSpc>
                      </a:pPr>
                      <a:r>
                        <a:rPr sz="700" b="1" spc="35" dirty="0">
                          <a:solidFill>
                            <a:srgbClr val="6D6E71"/>
                          </a:solidFill>
                          <a:latin typeface="Arial"/>
                          <a:cs typeface="Arial"/>
                        </a:rPr>
                        <a:t>CHANGE</a:t>
                      </a:r>
                      <a:r>
                        <a:rPr sz="700" b="1" spc="-110" dirty="0">
                          <a:solidFill>
                            <a:srgbClr val="6D6E71"/>
                          </a:solidFill>
                          <a:latin typeface="Arial"/>
                          <a:cs typeface="Arial"/>
                        </a:rPr>
                        <a:t> </a:t>
                      </a:r>
                      <a:endParaRPr sz="700">
                        <a:latin typeface="Arial"/>
                        <a:cs typeface="Arial"/>
                      </a:endParaRPr>
                    </a:p>
                  </a:txBody>
                  <a:tcPr marL="0" marR="0" marT="0" marB="0"/>
                </a:tc>
                <a:tc>
                  <a:txBody>
                    <a:bodyPr/>
                    <a:lstStyle/>
                    <a:p>
                      <a:pPr algn="r">
                        <a:lnSpc>
                          <a:spcPts val="675"/>
                        </a:lnSpc>
                      </a:pPr>
                      <a:r>
                        <a:rPr sz="700" b="1" dirty="0">
                          <a:solidFill>
                            <a:srgbClr val="6D6E71"/>
                          </a:solidFill>
                          <a:latin typeface="Arial"/>
                          <a:cs typeface="Arial"/>
                        </a:rPr>
                        <a:t>S</a:t>
                      </a:r>
                      <a:r>
                        <a:rPr sz="700" b="1" spc="-110" dirty="0">
                          <a:solidFill>
                            <a:srgbClr val="6D6E71"/>
                          </a:solidFill>
                          <a:latin typeface="Arial"/>
                          <a:cs typeface="Arial"/>
                        </a:rPr>
                        <a:t> </a:t>
                      </a:r>
                      <a:r>
                        <a:rPr sz="700" b="1" spc="65" dirty="0">
                          <a:solidFill>
                            <a:srgbClr val="6D6E71"/>
                          </a:solidFill>
                          <a:latin typeface="Arial"/>
                          <a:cs typeface="Arial"/>
                        </a:rPr>
                        <a:t>Q</a:t>
                      </a:r>
                      <a:r>
                        <a:rPr sz="700" b="1" dirty="0">
                          <a:solidFill>
                            <a:srgbClr val="6D6E71"/>
                          </a:solidFill>
                          <a:latin typeface="Arial"/>
                          <a:cs typeface="Arial"/>
                        </a:rPr>
                        <a:t>.</a:t>
                      </a:r>
                      <a:endParaRPr sz="700">
                        <a:latin typeface="Arial"/>
                        <a:cs typeface="Arial"/>
                      </a:endParaRPr>
                    </a:p>
                    <a:p>
                      <a:pPr algn="r">
                        <a:lnSpc>
                          <a:spcPts val="819"/>
                        </a:lnSpc>
                      </a:pPr>
                      <a:r>
                        <a:rPr sz="700" b="1" spc="80" dirty="0">
                          <a:solidFill>
                            <a:srgbClr val="6D6E71"/>
                          </a:solidFill>
                          <a:latin typeface="Arial"/>
                          <a:cs typeface="Arial"/>
                        </a:rPr>
                        <a:t>MILE</a:t>
                      </a:r>
                      <a:r>
                        <a:rPr sz="700" b="1" dirty="0">
                          <a:solidFill>
                            <a:srgbClr val="6D6E71"/>
                          </a:solidFill>
                          <a:latin typeface="Arial"/>
                          <a:cs typeface="Arial"/>
                        </a:rPr>
                        <a:t>S</a:t>
                      </a:r>
                      <a:r>
                        <a:rPr sz="700" b="1" spc="-110" dirty="0">
                          <a:solidFill>
                            <a:srgbClr val="6D6E71"/>
                          </a:solidFill>
                          <a:latin typeface="Arial"/>
                          <a:cs typeface="Arial"/>
                        </a:rPr>
                        <a:t> </a:t>
                      </a:r>
                      <a:endParaRPr sz="700">
                        <a:latin typeface="Arial"/>
                        <a:cs typeface="Arial"/>
                      </a:endParaRPr>
                    </a:p>
                  </a:txBody>
                  <a:tcPr marL="0" marR="0" marT="0" marB="0"/>
                </a:tc>
              </a:tr>
              <a:tr h="454659">
                <a:tc>
                  <a:txBody>
                    <a:bodyPr/>
                    <a:lstStyle/>
                    <a:p>
                      <a:pPr>
                        <a:lnSpc>
                          <a:spcPct val="100000"/>
                        </a:lnSpc>
                        <a:spcBef>
                          <a:spcPts val="295"/>
                        </a:spcBef>
                      </a:pPr>
                      <a:r>
                        <a:rPr lang="en-US" sz="1600" spc="50" dirty="0" smtClean="0">
                          <a:solidFill>
                            <a:srgbClr val="231F20"/>
                          </a:solidFill>
                          <a:latin typeface="Cambria"/>
                          <a:cs typeface="Cambria"/>
                        </a:rPr>
                        <a:t>County</a:t>
                      </a:r>
                      <a:endParaRPr sz="1600" dirty="0">
                        <a:latin typeface="Cambria"/>
                        <a:cs typeface="Cambria"/>
                      </a:endParaRPr>
                    </a:p>
                  </a:txBody>
                  <a:tcPr marL="0" marR="0" marT="37465" marB="0">
                    <a:lnB w="6350">
                      <a:solidFill>
                        <a:srgbClr val="939598"/>
                      </a:solidFill>
                      <a:prstDash val="solid"/>
                    </a:lnB>
                  </a:tcPr>
                </a:tc>
                <a:tc>
                  <a:txBody>
                    <a:bodyPr/>
                    <a:lstStyle/>
                    <a:p>
                      <a:pPr marR="156845" algn="r">
                        <a:lnSpc>
                          <a:spcPct val="100000"/>
                        </a:lnSpc>
                        <a:spcBef>
                          <a:spcPts val="484"/>
                        </a:spcBef>
                      </a:pPr>
                      <a:r>
                        <a:rPr sz="1300" dirty="0">
                          <a:solidFill>
                            <a:srgbClr val="231F20"/>
                          </a:solidFill>
                          <a:latin typeface="Cambria"/>
                          <a:cs typeface="Cambria"/>
                        </a:rPr>
                        <a:t>319,224</a:t>
                      </a:r>
                      <a:endParaRPr sz="1300" dirty="0">
                        <a:latin typeface="Cambria"/>
                        <a:cs typeface="Cambria"/>
                      </a:endParaRPr>
                    </a:p>
                  </a:txBody>
                  <a:tcPr marL="0" marR="0" marT="61594" marB="0">
                    <a:lnB w="6350">
                      <a:solidFill>
                        <a:srgbClr val="939598"/>
                      </a:solidFill>
                      <a:prstDash val="solid"/>
                    </a:lnB>
                  </a:tcPr>
                </a:tc>
                <a:tc>
                  <a:txBody>
                    <a:bodyPr/>
                    <a:lstStyle/>
                    <a:p>
                      <a:pPr marR="116839" algn="r">
                        <a:lnSpc>
                          <a:spcPct val="100000"/>
                        </a:lnSpc>
                        <a:spcBef>
                          <a:spcPts val="484"/>
                        </a:spcBef>
                      </a:pPr>
                      <a:r>
                        <a:rPr sz="1300" dirty="0">
                          <a:solidFill>
                            <a:srgbClr val="231F20"/>
                          </a:solidFill>
                          <a:latin typeface="Cambria"/>
                          <a:cs typeface="Cambria"/>
                        </a:rPr>
                        <a:t>319,491</a:t>
                      </a:r>
                      <a:endParaRPr sz="1300">
                        <a:latin typeface="Cambria"/>
                        <a:cs typeface="Cambria"/>
                      </a:endParaRPr>
                    </a:p>
                  </a:txBody>
                  <a:tcPr marL="0" marR="0" marT="61594" marB="0">
                    <a:lnB w="6350">
                      <a:solidFill>
                        <a:srgbClr val="939598"/>
                      </a:solidFill>
                      <a:prstDash val="solid"/>
                    </a:lnB>
                  </a:tcPr>
                </a:tc>
                <a:tc>
                  <a:txBody>
                    <a:bodyPr/>
                    <a:lstStyle/>
                    <a:p>
                      <a:pPr marR="249554" algn="r">
                        <a:lnSpc>
                          <a:spcPct val="100000"/>
                        </a:lnSpc>
                        <a:spcBef>
                          <a:spcPts val="484"/>
                        </a:spcBef>
                      </a:pPr>
                      <a:r>
                        <a:rPr sz="1300" dirty="0">
                          <a:solidFill>
                            <a:srgbClr val="231F20"/>
                          </a:solidFill>
                          <a:latin typeface="Cambria"/>
                          <a:cs typeface="Cambria"/>
                        </a:rPr>
                        <a:t>0.1%</a:t>
                      </a:r>
                      <a:endParaRPr sz="1300">
                        <a:latin typeface="Cambria"/>
                        <a:cs typeface="Cambria"/>
                      </a:endParaRPr>
                    </a:p>
                  </a:txBody>
                  <a:tcPr marL="0" marR="0" marT="61594" marB="0">
                    <a:lnB w="6350">
                      <a:solidFill>
                        <a:srgbClr val="939598"/>
                      </a:solidFill>
                      <a:prstDash val="solid"/>
                    </a:lnB>
                  </a:tcPr>
                </a:tc>
                <a:tc>
                  <a:txBody>
                    <a:bodyPr/>
                    <a:lstStyle/>
                    <a:p>
                      <a:pPr algn="r">
                        <a:lnSpc>
                          <a:spcPct val="100000"/>
                        </a:lnSpc>
                        <a:spcBef>
                          <a:spcPts val="484"/>
                        </a:spcBef>
                      </a:pPr>
                      <a:r>
                        <a:rPr sz="1300" dirty="0">
                          <a:solidFill>
                            <a:srgbClr val="231F20"/>
                          </a:solidFill>
                          <a:latin typeface="Cambria"/>
                          <a:cs typeface="Cambria"/>
                        </a:rPr>
                        <a:t>970</a:t>
                      </a:r>
                      <a:endParaRPr sz="1300">
                        <a:latin typeface="Cambria"/>
                        <a:cs typeface="Cambria"/>
                      </a:endParaRPr>
                    </a:p>
                  </a:txBody>
                  <a:tcPr marL="0" marR="0" marT="61594" marB="0">
                    <a:lnB w="6350">
                      <a:solidFill>
                        <a:srgbClr val="939598"/>
                      </a:solidFill>
                      <a:prstDash val="solid"/>
                    </a:lnB>
                  </a:tcPr>
                </a:tc>
              </a:tr>
              <a:tr h="574040">
                <a:tc>
                  <a:txBody>
                    <a:bodyPr/>
                    <a:lstStyle/>
                    <a:p>
                      <a:pPr>
                        <a:lnSpc>
                          <a:spcPct val="100000"/>
                        </a:lnSpc>
                        <a:spcBef>
                          <a:spcPts val="1120"/>
                        </a:spcBef>
                      </a:pPr>
                      <a:r>
                        <a:rPr sz="1600" spc="5" dirty="0">
                          <a:solidFill>
                            <a:srgbClr val="231F20"/>
                          </a:solidFill>
                          <a:latin typeface="Cambria"/>
                          <a:cs typeface="Cambria"/>
                        </a:rPr>
                        <a:t>City</a:t>
                      </a:r>
                      <a:endParaRPr sz="1600">
                        <a:latin typeface="Cambria"/>
                        <a:cs typeface="Cambria"/>
                      </a:endParaRPr>
                    </a:p>
                  </a:txBody>
                  <a:tcPr marL="0" marR="0" marT="142240" marB="0">
                    <a:lnT w="6350">
                      <a:solidFill>
                        <a:srgbClr val="939598"/>
                      </a:solidFill>
                      <a:prstDash val="solid"/>
                    </a:lnT>
                    <a:lnB w="6350">
                      <a:solidFill>
                        <a:srgbClr val="939598"/>
                      </a:solidFill>
                      <a:prstDash val="solid"/>
                    </a:lnB>
                  </a:tcPr>
                </a:tc>
                <a:tc>
                  <a:txBody>
                    <a:bodyPr/>
                    <a:lstStyle/>
                    <a:p>
                      <a:pPr>
                        <a:lnSpc>
                          <a:spcPct val="100000"/>
                        </a:lnSpc>
                        <a:spcBef>
                          <a:spcPts val="40"/>
                        </a:spcBef>
                      </a:pPr>
                      <a:endParaRPr sz="1200">
                        <a:latin typeface="Times New Roman"/>
                        <a:cs typeface="Times New Roman"/>
                      </a:endParaRPr>
                    </a:p>
                    <a:p>
                      <a:pPr marR="156845" algn="r">
                        <a:lnSpc>
                          <a:spcPct val="100000"/>
                        </a:lnSpc>
                      </a:pPr>
                      <a:r>
                        <a:rPr sz="1300" dirty="0">
                          <a:solidFill>
                            <a:srgbClr val="231F20"/>
                          </a:solidFill>
                          <a:latin typeface="Cambria"/>
                          <a:cs typeface="Cambria"/>
                        </a:rPr>
                        <a:t>101,168</a:t>
                      </a:r>
                      <a:endParaRPr sz="1300">
                        <a:latin typeface="Cambria"/>
                        <a:cs typeface="Cambria"/>
                      </a:endParaRPr>
                    </a:p>
                  </a:txBody>
                  <a:tcPr marL="0" marR="0" marT="5080" marB="0">
                    <a:lnT w="6350">
                      <a:solidFill>
                        <a:srgbClr val="939598"/>
                      </a:solidFill>
                      <a:prstDash val="solid"/>
                    </a:lnT>
                    <a:lnB w="6350">
                      <a:solidFill>
                        <a:srgbClr val="939598"/>
                      </a:solidFill>
                      <a:prstDash val="solid"/>
                    </a:lnB>
                  </a:tcPr>
                </a:tc>
                <a:tc>
                  <a:txBody>
                    <a:bodyPr/>
                    <a:lstStyle/>
                    <a:p>
                      <a:pPr>
                        <a:lnSpc>
                          <a:spcPct val="100000"/>
                        </a:lnSpc>
                        <a:spcBef>
                          <a:spcPts val="40"/>
                        </a:spcBef>
                      </a:pPr>
                      <a:endParaRPr sz="1200">
                        <a:latin typeface="Times New Roman"/>
                        <a:cs typeface="Times New Roman"/>
                      </a:endParaRPr>
                    </a:p>
                    <a:p>
                      <a:pPr marR="116839" algn="r">
                        <a:lnSpc>
                          <a:spcPct val="100000"/>
                        </a:lnSpc>
                      </a:pPr>
                      <a:r>
                        <a:rPr sz="1300" dirty="0">
                          <a:solidFill>
                            <a:srgbClr val="231F20"/>
                          </a:solidFill>
                          <a:latin typeface="Cambria"/>
                          <a:cs typeface="Cambria"/>
                        </a:rPr>
                        <a:t>101,735</a:t>
                      </a:r>
                      <a:endParaRPr sz="1300">
                        <a:latin typeface="Cambria"/>
                        <a:cs typeface="Cambria"/>
                      </a:endParaRPr>
                    </a:p>
                  </a:txBody>
                  <a:tcPr marL="0" marR="0" marT="5080" marB="0">
                    <a:lnT w="6350">
                      <a:solidFill>
                        <a:srgbClr val="939598"/>
                      </a:solidFill>
                      <a:prstDash val="solid"/>
                    </a:lnT>
                    <a:lnB w="6350">
                      <a:solidFill>
                        <a:srgbClr val="939598"/>
                      </a:solidFill>
                      <a:prstDash val="solid"/>
                    </a:lnB>
                  </a:tcPr>
                </a:tc>
                <a:tc>
                  <a:txBody>
                    <a:bodyPr/>
                    <a:lstStyle/>
                    <a:p>
                      <a:pPr>
                        <a:lnSpc>
                          <a:spcPct val="100000"/>
                        </a:lnSpc>
                        <a:spcBef>
                          <a:spcPts val="40"/>
                        </a:spcBef>
                      </a:pPr>
                      <a:endParaRPr sz="1200">
                        <a:latin typeface="Times New Roman"/>
                        <a:cs typeface="Times New Roman"/>
                      </a:endParaRPr>
                    </a:p>
                    <a:p>
                      <a:pPr marR="249554" algn="r">
                        <a:lnSpc>
                          <a:spcPct val="100000"/>
                        </a:lnSpc>
                      </a:pPr>
                      <a:r>
                        <a:rPr sz="1300" dirty="0">
                          <a:solidFill>
                            <a:srgbClr val="231F20"/>
                          </a:solidFill>
                          <a:latin typeface="Cambria"/>
                          <a:cs typeface="Cambria"/>
                        </a:rPr>
                        <a:t>1%</a:t>
                      </a:r>
                      <a:endParaRPr sz="1300">
                        <a:latin typeface="Cambria"/>
                        <a:cs typeface="Cambria"/>
                      </a:endParaRPr>
                    </a:p>
                  </a:txBody>
                  <a:tcPr marL="0" marR="0" marT="5080" marB="0">
                    <a:lnT w="6350">
                      <a:solidFill>
                        <a:srgbClr val="939598"/>
                      </a:solidFill>
                      <a:prstDash val="solid"/>
                    </a:lnT>
                    <a:lnB w="6350">
                      <a:solidFill>
                        <a:srgbClr val="939598"/>
                      </a:solidFill>
                      <a:prstDash val="solid"/>
                    </a:lnB>
                  </a:tcPr>
                </a:tc>
                <a:tc>
                  <a:txBody>
                    <a:bodyPr/>
                    <a:lstStyle/>
                    <a:p>
                      <a:pPr>
                        <a:lnSpc>
                          <a:spcPct val="100000"/>
                        </a:lnSpc>
                        <a:spcBef>
                          <a:spcPts val="40"/>
                        </a:spcBef>
                      </a:pPr>
                      <a:endParaRPr sz="1200">
                        <a:latin typeface="Times New Roman"/>
                        <a:cs typeface="Times New Roman"/>
                      </a:endParaRPr>
                    </a:p>
                    <a:p>
                      <a:pPr algn="r">
                        <a:lnSpc>
                          <a:spcPct val="100000"/>
                        </a:lnSpc>
                      </a:pPr>
                      <a:r>
                        <a:rPr sz="1300" dirty="0">
                          <a:solidFill>
                            <a:srgbClr val="231F20"/>
                          </a:solidFill>
                          <a:latin typeface="Cambria"/>
                          <a:cs typeface="Cambria"/>
                        </a:rPr>
                        <a:t>42</a:t>
                      </a:r>
                      <a:endParaRPr sz="1300">
                        <a:latin typeface="Cambria"/>
                        <a:cs typeface="Cambria"/>
                      </a:endParaRPr>
                    </a:p>
                  </a:txBody>
                  <a:tcPr marL="0" marR="0" marT="5080" marB="0">
                    <a:lnT w="6350">
                      <a:solidFill>
                        <a:srgbClr val="939598"/>
                      </a:solidFill>
                      <a:prstDash val="solid"/>
                    </a:lnT>
                    <a:lnB w="6350">
                      <a:solidFill>
                        <a:srgbClr val="939598"/>
                      </a:solidFill>
                      <a:prstDash val="solid"/>
                    </a:lnB>
                  </a:tcPr>
                </a:tc>
              </a:tr>
              <a:tr h="396240">
                <a:tc>
                  <a:txBody>
                    <a:bodyPr/>
                    <a:lstStyle/>
                    <a:p>
                      <a:pPr>
                        <a:lnSpc>
                          <a:spcPts val="1905"/>
                        </a:lnSpc>
                        <a:spcBef>
                          <a:spcPts val="1120"/>
                        </a:spcBef>
                      </a:pPr>
                      <a:r>
                        <a:rPr sz="1600" spc="15" dirty="0">
                          <a:solidFill>
                            <a:srgbClr val="231F20"/>
                          </a:solidFill>
                          <a:latin typeface="Cambria"/>
                          <a:cs typeface="Cambria"/>
                        </a:rPr>
                        <a:t>Zones</a:t>
                      </a:r>
                      <a:endParaRPr sz="1600">
                        <a:latin typeface="Cambria"/>
                        <a:cs typeface="Cambria"/>
                      </a:endParaRPr>
                    </a:p>
                  </a:txBody>
                  <a:tcPr marL="0" marR="0" marT="142240" marB="0">
                    <a:lnT w="6350">
                      <a:solidFill>
                        <a:srgbClr val="939598"/>
                      </a:solidFill>
                      <a:prstDash val="solid"/>
                    </a:lnT>
                  </a:tcPr>
                </a:tc>
                <a:tc>
                  <a:txBody>
                    <a:bodyPr/>
                    <a:lstStyle/>
                    <a:p>
                      <a:pPr>
                        <a:lnSpc>
                          <a:spcPct val="100000"/>
                        </a:lnSpc>
                        <a:spcBef>
                          <a:spcPts val="40"/>
                        </a:spcBef>
                      </a:pPr>
                      <a:endParaRPr sz="1200">
                        <a:latin typeface="Times New Roman"/>
                        <a:cs typeface="Times New Roman"/>
                      </a:endParaRPr>
                    </a:p>
                    <a:p>
                      <a:pPr marR="156845" algn="r">
                        <a:lnSpc>
                          <a:spcPct val="100000"/>
                        </a:lnSpc>
                      </a:pPr>
                      <a:r>
                        <a:rPr sz="1300" dirty="0">
                          <a:solidFill>
                            <a:srgbClr val="231F20"/>
                          </a:solidFill>
                          <a:latin typeface="Cambria"/>
                          <a:cs typeface="Cambria"/>
                        </a:rPr>
                        <a:t>8,985</a:t>
                      </a:r>
                      <a:endParaRPr sz="1300">
                        <a:latin typeface="Cambria"/>
                        <a:cs typeface="Cambria"/>
                      </a:endParaRPr>
                    </a:p>
                  </a:txBody>
                  <a:tcPr marL="0" marR="0" marT="5080" marB="0">
                    <a:lnT w="6350">
                      <a:solidFill>
                        <a:srgbClr val="939598"/>
                      </a:solidFill>
                      <a:prstDash val="solid"/>
                    </a:lnT>
                  </a:tcPr>
                </a:tc>
                <a:tc>
                  <a:txBody>
                    <a:bodyPr/>
                    <a:lstStyle/>
                    <a:p>
                      <a:pPr>
                        <a:lnSpc>
                          <a:spcPct val="100000"/>
                        </a:lnSpc>
                        <a:spcBef>
                          <a:spcPts val="40"/>
                        </a:spcBef>
                      </a:pPr>
                      <a:endParaRPr sz="1200">
                        <a:latin typeface="Times New Roman"/>
                        <a:cs typeface="Times New Roman"/>
                      </a:endParaRPr>
                    </a:p>
                    <a:p>
                      <a:pPr marR="116839" algn="r">
                        <a:lnSpc>
                          <a:spcPct val="100000"/>
                        </a:lnSpc>
                      </a:pPr>
                      <a:r>
                        <a:rPr sz="1300" dirty="0">
                          <a:solidFill>
                            <a:srgbClr val="231F20"/>
                          </a:solidFill>
                          <a:latin typeface="Cambria"/>
                          <a:cs typeface="Cambria"/>
                        </a:rPr>
                        <a:t>8,621</a:t>
                      </a:r>
                      <a:endParaRPr sz="1300">
                        <a:latin typeface="Cambria"/>
                        <a:cs typeface="Cambria"/>
                      </a:endParaRPr>
                    </a:p>
                  </a:txBody>
                  <a:tcPr marL="0" marR="0" marT="5080" marB="0">
                    <a:lnT w="6350">
                      <a:solidFill>
                        <a:srgbClr val="939598"/>
                      </a:solidFill>
                      <a:prstDash val="solid"/>
                    </a:lnT>
                  </a:tcPr>
                </a:tc>
                <a:tc>
                  <a:txBody>
                    <a:bodyPr/>
                    <a:lstStyle/>
                    <a:p>
                      <a:pPr>
                        <a:lnSpc>
                          <a:spcPct val="100000"/>
                        </a:lnSpc>
                        <a:spcBef>
                          <a:spcPts val="40"/>
                        </a:spcBef>
                      </a:pPr>
                      <a:endParaRPr sz="1200">
                        <a:latin typeface="Times New Roman"/>
                        <a:cs typeface="Times New Roman"/>
                      </a:endParaRPr>
                    </a:p>
                    <a:p>
                      <a:pPr marR="249554" algn="r">
                        <a:lnSpc>
                          <a:spcPct val="100000"/>
                        </a:lnSpc>
                      </a:pPr>
                      <a:r>
                        <a:rPr sz="1300" dirty="0">
                          <a:solidFill>
                            <a:srgbClr val="231F20"/>
                          </a:solidFill>
                          <a:latin typeface="Cambria"/>
                          <a:cs typeface="Cambria"/>
                        </a:rPr>
                        <a:t>(4.1%)</a:t>
                      </a:r>
                      <a:endParaRPr sz="1300">
                        <a:latin typeface="Cambria"/>
                        <a:cs typeface="Cambria"/>
                      </a:endParaRPr>
                    </a:p>
                  </a:txBody>
                  <a:tcPr marL="0" marR="0" marT="5080" marB="0">
                    <a:lnT w="6350">
                      <a:solidFill>
                        <a:srgbClr val="939598"/>
                      </a:solidFill>
                      <a:prstDash val="solid"/>
                    </a:lnT>
                  </a:tcPr>
                </a:tc>
                <a:tc>
                  <a:txBody>
                    <a:bodyPr/>
                    <a:lstStyle/>
                    <a:p>
                      <a:pPr>
                        <a:lnSpc>
                          <a:spcPct val="100000"/>
                        </a:lnSpc>
                        <a:spcBef>
                          <a:spcPts val="40"/>
                        </a:spcBef>
                      </a:pPr>
                      <a:endParaRPr sz="1200" dirty="0">
                        <a:latin typeface="Times New Roman"/>
                        <a:cs typeface="Times New Roman"/>
                      </a:endParaRPr>
                    </a:p>
                    <a:p>
                      <a:pPr algn="r">
                        <a:lnSpc>
                          <a:spcPct val="100000"/>
                        </a:lnSpc>
                      </a:pPr>
                      <a:r>
                        <a:rPr sz="1300" dirty="0">
                          <a:solidFill>
                            <a:srgbClr val="231F20"/>
                          </a:solidFill>
                          <a:latin typeface="Cambria"/>
                          <a:cs typeface="Cambria"/>
                        </a:rPr>
                        <a:t>4</a:t>
                      </a:r>
                      <a:endParaRPr sz="1300" dirty="0">
                        <a:latin typeface="Cambria"/>
                        <a:cs typeface="Cambria"/>
                      </a:endParaRPr>
                    </a:p>
                  </a:txBody>
                  <a:tcPr marL="0" marR="0" marT="5080" marB="0">
                    <a:lnT w="6350">
                      <a:solidFill>
                        <a:srgbClr val="939598"/>
                      </a:solidFill>
                      <a:prstDash val="solid"/>
                    </a:lnT>
                  </a:tcPr>
                </a:tc>
              </a:tr>
            </a:tbl>
          </a:graphicData>
        </a:graphic>
      </p:graphicFrame>
      <p:sp>
        <p:nvSpPr>
          <p:cNvPr id="15" name="object 10"/>
          <p:cNvSpPr/>
          <p:nvPr/>
        </p:nvSpPr>
        <p:spPr>
          <a:xfrm>
            <a:off x="5486400" y="3573679"/>
            <a:ext cx="3886200" cy="0"/>
          </a:xfrm>
          <a:custGeom>
            <a:avLst/>
            <a:gdLst/>
            <a:ahLst/>
            <a:cxnLst/>
            <a:rect l="l" t="t" r="r" b="b"/>
            <a:pathLst>
              <a:path w="3886200">
                <a:moveTo>
                  <a:pt x="0" y="0"/>
                </a:moveTo>
                <a:lnTo>
                  <a:pt x="3886200" y="0"/>
                </a:lnTo>
              </a:path>
            </a:pathLst>
          </a:custGeom>
          <a:ln w="6350">
            <a:solidFill>
              <a:srgbClr val="939598"/>
            </a:solidFill>
          </a:ln>
        </p:spPr>
        <p:txBody>
          <a:bodyPr wrap="square" lIns="0" tIns="0" rIns="0" bIns="0" rtlCol="0"/>
          <a:lstStyle/>
          <a:p>
            <a:endParaRPr/>
          </a:p>
        </p:txBody>
      </p:sp>
      <p:sp>
        <p:nvSpPr>
          <p:cNvPr id="18" name="object 5"/>
          <p:cNvSpPr/>
          <p:nvPr/>
        </p:nvSpPr>
        <p:spPr>
          <a:xfrm>
            <a:off x="5486400" y="5992685"/>
            <a:ext cx="228600" cy="0"/>
          </a:xfrm>
          <a:custGeom>
            <a:avLst/>
            <a:gdLst/>
            <a:ahLst/>
            <a:cxnLst/>
            <a:rect l="l" t="t" r="r" b="b"/>
            <a:pathLst>
              <a:path w="228600">
                <a:moveTo>
                  <a:pt x="0" y="0"/>
                </a:moveTo>
                <a:lnTo>
                  <a:pt x="228600" y="0"/>
                </a:lnTo>
              </a:path>
            </a:pathLst>
          </a:custGeom>
          <a:ln w="38100">
            <a:solidFill>
              <a:srgbClr val="ED1C24"/>
            </a:solidFill>
          </a:ln>
        </p:spPr>
        <p:txBody>
          <a:bodyPr wrap="square" lIns="0" tIns="0" rIns="0" bIns="0" rtlCol="0"/>
          <a:lstStyle/>
          <a:p>
            <a:endParaRPr/>
          </a:p>
        </p:txBody>
      </p:sp>
      <p:sp>
        <p:nvSpPr>
          <p:cNvPr id="20" name="object 6"/>
          <p:cNvSpPr/>
          <p:nvPr/>
        </p:nvSpPr>
        <p:spPr>
          <a:xfrm>
            <a:off x="5486400" y="6278435"/>
            <a:ext cx="228600" cy="0"/>
          </a:xfrm>
          <a:custGeom>
            <a:avLst/>
            <a:gdLst/>
            <a:ahLst/>
            <a:cxnLst/>
            <a:rect l="l" t="t" r="r" b="b"/>
            <a:pathLst>
              <a:path w="228600">
                <a:moveTo>
                  <a:pt x="0" y="0"/>
                </a:moveTo>
                <a:lnTo>
                  <a:pt x="228600" y="0"/>
                </a:lnTo>
              </a:path>
            </a:pathLst>
          </a:custGeom>
          <a:ln w="38100">
            <a:solidFill>
              <a:srgbClr val="2405AB"/>
            </a:solidFill>
          </a:ln>
        </p:spPr>
        <p:txBody>
          <a:bodyPr wrap="square" lIns="0" tIns="0" rIns="0" bIns="0" rtlCol="0"/>
          <a:lstStyle/>
          <a:p>
            <a:endParaRPr/>
          </a:p>
        </p:txBody>
      </p:sp>
      <p:sp>
        <p:nvSpPr>
          <p:cNvPr id="21" name="object 7"/>
          <p:cNvSpPr/>
          <p:nvPr/>
        </p:nvSpPr>
        <p:spPr>
          <a:xfrm>
            <a:off x="5486400" y="6564185"/>
            <a:ext cx="228600" cy="0"/>
          </a:xfrm>
          <a:custGeom>
            <a:avLst/>
            <a:gdLst/>
            <a:ahLst/>
            <a:cxnLst/>
            <a:rect l="l" t="t" r="r" b="b"/>
            <a:pathLst>
              <a:path w="228600">
                <a:moveTo>
                  <a:pt x="0" y="0"/>
                </a:moveTo>
                <a:lnTo>
                  <a:pt x="228600" y="0"/>
                </a:lnTo>
              </a:path>
            </a:pathLst>
          </a:custGeom>
          <a:ln w="38100">
            <a:solidFill>
              <a:srgbClr val="009C12"/>
            </a:solidFill>
          </a:ln>
        </p:spPr>
        <p:txBody>
          <a:bodyPr wrap="square" lIns="0" tIns="0" rIns="0" bIns="0" rtlCol="0"/>
          <a:lstStyle/>
          <a:p>
            <a:endParaRPr/>
          </a:p>
        </p:txBody>
      </p:sp>
      <p:sp>
        <p:nvSpPr>
          <p:cNvPr id="22" name="object 8"/>
          <p:cNvSpPr txBox="1"/>
          <p:nvPr/>
        </p:nvSpPr>
        <p:spPr>
          <a:xfrm>
            <a:off x="5821170" y="5792432"/>
            <a:ext cx="3627629" cy="891654"/>
          </a:xfrm>
          <a:prstGeom prst="rect">
            <a:avLst/>
          </a:prstGeom>
        </p:spPr>
        <p:txBody>
          <a:bodyPr vert="horz" wrap="square" lIns="0" tIns="12700" rIns="0" bIns="0" rtlCol="0">
            <a:spAutoFit/>
          </a:bodyPr>
          <a:lstStyle/>
          <a:p>
            <a:pPr marL="12700" marR="5080">
              <a:lnSpc>
                <a:spcPct val="144200"/>
              </a:lnSpc>
              <a:spcBef>
                <a:spcPts val="100"/>
              </a:spcBef>
            </a:pPr>
            <a:r>
              <a:rPr lang="en-US" sz="1300" b="1" spc="-45" dirty="0" smtClean="0">
                <a:solidFill>
                  <a:srgbClr val="231F20"/>
                </a:solidFill>
                <a:latin typeface="Arial"/>
                <a:cs typeface="Arial"/>
              </a:rPr>
              <a:t>[COMMUNITY]  County </a:t>
            </a:r>
          </a:p>
          <a:p>
            <a:pPr marL="12700" marR="5080">
              <a:lnSpc>
                <a:spcPct val="144200"/>
              </a:lnSpc>
              <a:spcBef>
                <a:spcPts val="100"/>
              </a:spcBef>
            </a:pPr>
            <a:r>
              <a:rPr lang="en-US" sz="1300" b="1" spc="-45" dirty="0" smtClean="0">
                <a:solidFill>
                  <a:srgbClr val="231F20"/>
                </a:solidFill>
                <a:latin typeface="Arial"/>
                <a:cs typeface="Arial"/>
              </a:rPr>
              <a:t>[COMMUNITY]</a:t>
            </a:r>
            <a:endParaRPr sz="1300" dirty="0">
              <a:latin typeface="Arial"/>
              <a:cs typeface="Arial"/>
            </a:endParaRPr>
          </a:p>
          <a:p>
            <a:pPr marL="12700">
              <a:lnSpc>
                <a:spcPct val="100000"/>
              </a:lnSpc>
              <a:spcBef>
                <a:spcPts val="690"/>
              </a:spcBef>
            </a:pPr>
            <a:r>
              <a:rPr lang="en-US" sz="1300" b="1" spc="-45" dirty="0" smtClean="0">
                <a:solidFill>
                  <a:srgbClr val="231F20"/>
                </a:solidFill>
                <a:latin typeface="Arial"/>
                <a:cs typeface="Arial"/>
              </a:rPr>
              <a:t>[COMMUNITY] </a:t>
            </a:r>
            <a:r>
              <a:rPr sz="1300" b="1" spc="-35" dirty="0" smtClean="0">
                <a:solidFill>
                  <a:srgbClr val="231F20"/>
                </a:solidFill>
                <a:latin typeface="Arial"/>
                <a:cs typeface="Arial"/>
              </a:rPr>
              <a:t>Opportunity</a:t>
            </a:r>
            <a:r>
              <a:rPr sz="1300" b="1" spc="-10" dirty="0" smtClean="0">
                <a:solidFill>
                  <a:srgbClr val="231F20"/>
                </a:solidFill>
                <a:latin typeface="Arial"/>
                <a:cs typeface="Arial"/>
              </a:rPr>
              <a:t> </a:t>
            </a:r>
            <a:r>
              <a:rPr sz="1300" b="1" spc="-45" dirty="0">
                <a:solidFill>
                  <a:srgbClr val="231F20"/>
                </a:solidFill>
                <a:latin typeface="Arial"/>
                <a:cs typeface="Arial"/>
              </a:rPr>
              <a:t>Zones</a:t>
            </a:r>
            <a:endParaRPr sz="1300" dirty="0">
              <a:latin typeface="Arial"/>
              <a:cs typeface="Arial"/>
            </a:endParaRPr>
          </a:p>
        </p:txBody>
      </p:sp>
      <p:sp>
        <p:nvSpPr>
          <p:cNvPr id="12" name="TextBox 11"/>
          <p:cNvSpPr txBox="1"/>
          <p:nvPr/>
        </p:nvSpPr>
        <p:spPr>
          <a:xfrm>
            <a:off x="7162800" y="0"/>
            <a:ext cx="2895600" cy="5678478"/>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map</a:t>
            </a:r>
          </a:p>
          <a:p>
            <a:pPr marL="177800" indent="-177800">
              <a:buFont typeface="Wingdings" pitchFamily="2" charset="2"/>
              <a:buChar char="q"/>
            </a:pPr>
            <a:r>
              <a:rPr lang="en-US" sz="1800" dirty="0" smtClean="0"/>
              <a:t>Update table</a:t>
            </a:r>
          </a:p>
          <a:p>
            <a:pPr marL="177800" indent="-177800">
              <a:buFont typeface="Wingdings" pitchFamily="2" charset="2"/>
              <a:buChar char="q"/>
            </a:pPr>
            <a:r>
              <a:rPr lang="en-US" sz="1800" dirty="0" smtClean="0"/>
              <a:t>Update legend</a:t>
            </a:r>
          </a:p>
          <a:p>
            <a:pPr marL="177800" indent="-177800">
              <a:buFont typeface="Wingdings" pitchFamily="2" charset="2"/>
              <a:buChar char="q"/>
            </a:pPr>
            <a:endParaRPr lang="en-US" sz="1800" dirty="0"/>
          </a:p>
          <a:p>
            <a:pPr marL="177800" indent="-177800"/>
            <a:r>
              <a:rPr lang="en-US" sz="1050" dirty="0" smtClean="0"/>
              <a:t>Map Source:</a:t>
            </a:r>
          </a:p>
          <a:p>
            <a:pPr marL="177800" indent="-177800">
              <a:buFont typeface="Arial" pitchFamily="34" charset="0"/>
              <a:buChar char="•"/>
            </a:pPr>
            <a:r>
              <a:rPr lang="en-US" sz="1050" dirty="0" smtClean="0"/>
              <a:t>Go to choosecolorado.com/oz and scroll to the map</a:t>
            </a:r>
          </a:p>
          <a:p>
            <a:pPr marL="177800" indent="-177800">
              <a:buFont typeface="Arial" pitchFamily="34" charset="0"/>
              <a:buChar char="•"/>
            </a:pPr>
            <a:r>
              <a:rPr lang="en-US" sz="1050" dirty="0" smtClean="0"/>
              <a:t>Zoom in on your area and take a screenshot</a:t>
            </a:r>
          </a:p>
          <a:p>
            <a:pPr marL="177800" indent="-177800"/>
            <a:r>
              <a:rPr lang="en-US" sz="1050" dirty="0" smtClean="0"/>
              <a:t>Table Source:</a:t>
            </a:r>
          </a:p>
          <a:p>
            <a:pPr marL="177800" indent="-177800">
              <a:buFont typeface="Arial" pitchFamily="34" charset="0"/>
              <a:buChar char="•"/>
            </a:pPr>
            <a:r>
              <a:rPr lang="en-US" sz="1050" dirty="0" smtClean="0"/>
              <a:t>Go to: </a:t>
            </a:r>
            <a:r>
              <a:rPr lang="en-US" sz="1050" dirty="0" smtClean="0">
                <a:hlinkClick r:id="rId4"/>
              </a:rPr>
              <a:t>https://www.census.gov/acs/www/data/data-tables-and-tools/data-profiles/2016/</a:t>
            </a:r>
            <a:endParaRPr lang="en-US" sz="1050" dirty="0" smtClean="0"/>
          </a:p>
          <a:p>
            <a:pPr marL="177800" indent="-177800">
              <a:buFont typeface="Arial" pitchFamily="34" charset="0"/>
              <a:buChar char="•"/>
            </a:pPr>
            <a:r>
              <a:rPr lang="en-US" sz="1050" dirty="0" smtClean="0"/>
              <a:t>Select state and county</a:t>
            </a:r>
          </a:p>
          <a:p>
            <a:pPr marL="177800" indent="-177800">
              <a:buFont typeface="Arial" pitchFamily="34" charset="0"/>
              <a:buChar char="•"/>
            </a:pPr>
            <a:r>
              <a:rPr lang="en-US" sz="1050" dirty="0" smtClean="0"/>
              <a:t>Click “Get Data Profile”</a:t>
            </a:r>
          </a:p>
          <a:p>
            <a:pPr marL="177800" indent="-177800">
              <a:buFont typeface="Arial" pitchFamily="34" charset="0"/>
              <a:buChar char="•"/>
            </a:pPr>
            <a:r>
              <a:rPr lang="en-US" sz="1050" dirty="0" smtClean="0"/>
              <a:t>Click “Demographic Characteristics”</a:t>
            </a:r>
          </a:p>
          <a:p>
            <a:pPr marL="177800" indent="-177800">
              <a:buFont typeface="Arial" pitchFamily="34" charset="0"/>
              <a:buChar char="•"/>
            </a:pPr>
            <a:r>
              <a:rPr lang="en-US" sz="1050" dirty="0" smtClean="0"/>
              <a:t>Click “Add/remove Geographies”</a:t>
            </a:r>
          </a:p>
          <a:p>
            <a:pPr marL="177800" indent="-177800">
              <a:buFont typeface="Arial" pitchFamily="34" charset="0"/>
              <a:buChar char="•"/>
            </a:pPr>
            <a:r>
              <a:rPr lang="en-US" sz="1050" dirty="0" smtClean="0"/>
              <a:t>Select Geographic Type “Census Tract – 140”</a:t>
            </a:r>
          </a:p>
          <a:p>
            <a:pPr marL="177800" indent="-177800">
              <a:buFont typeface="Arial" pitchFamily="34" charset="0"/>
              <a:buChar char="•"/>
            </a:pPr>
            <a:r>
              <a:rPr lang="en-US" sz="1050" dirty="0" smtClean="0"/>
              <a:t>Select state and county and then relevant Census tracts</a:t>
            </a:r>
          </a:p>
          <a:p>
            <a:pPr marL="177800" indent="-177800">
              <a:buFont typeface="Arial" pitchFamily="34" charset="0"/>
              <a:buChar char="•"/>
            </a:pPr>
            <a:r>
              <a:rPr lang="en-US" sz="1050" dirty="0" smtClean="0"/>
              <a:t>Click “Show Table”</a:t>
            </a:r>
          </a:p>
          <a:p>
            <a:pPr marL="177800" indent="-177800">
              <a:buFont typeface="Arial" pitchFamily="34" charset="0"/>
              <a:buChar char="•"/>
            </a:pPr>
            <a:r>
              <a:rPr lang="en-US" sz="1050" dirty="0" smtClean="0"/>
              <a:t>Download file and add up the relevant Population Estimate for 2016</a:t>
            </a:r>
          </a:p>
          <a:p>
            <a:pPr marL="177800" indent="-177800">
              <a:buFont typeface="Arial" pitchFamily="34" charset="0"/>
              <a:buChar char="•"/>
            </a:pPr>
            <a:r>
              <a:rPr lang="en-US" sz="1050" dirty="0" smtClean="0"/>
              <a:t>Select 2010 (Grey box on left side), and add up the Population </a:t>
            </a:r>
            <a:r>
              <a:rPr lang="en-US" sz="1050" dirty="0"/>
              <a:t>E</a:t>
            </a:r>
            <a:r>
              <a:rPr lang="en-US" sz="1050" dirty="0" smtClean="0"/>
              <a:t>stimate for 2010</a:t>
            </a:r>
          </a:p>
          <a:p>
            <a:pPr marL="177800" indent="-177800">
              <a:buFont typeface="Arial" pitchFamily="34" charset="0"/>
              <a:buChar char="•"/>
            </a:pPr>
            <a:r>
              <a:rPr lang="en-US" sz="1050" dirty="0" smtClean="0"/>
              <a:t>Calculate % change</a:t>
            </a:r>
          </a:p>
          <a:p>
            <a:pPr marL="177800" indent="-177800">
              <a:buFont typeface="Arial" pitchFamily="34" charset="0"/>
              <a:buChar char="•"/>
            </a:pPr>
            <a:endParaRPr lang="en-US" sz="1050" dirty="0" smtClean="0"/>
          </a:p>
          <a:p>
            <a:pPr marL="177800" indent="-177800"/>
            <a:r>
              <a:rPr lang="en-US" sz="1050" dirty="0" smtClean="0"/>
              <a:t>Adapt map and table as applicable to what you are hoping to showcase</a:t>
            </a:r>
          </a:p>
          <a:p>
            <a:pPr marL="177800" indent="-177800">
              <a:buFont typeface="Arial" pitchFamily="34" charset="0"/>
              <a:buChar char="•"/>
            </a:pP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 GROWTH</a:t>
            </a:r>
            <a:endParaRPr lang="en-US" dirty="0"/>
          </a:p>
        </p:txBody>
      </p:sp>
      <p:sp>
        <p:nvSpPr>
          <p:cNvPr id="4" name="Footer Placeholder 3"/>
          <p:cNvSpPr>
            <a:spLocks noGrp="1"/>
          </p:cNvSpPr>
          <p:nvPr>
            <p:ph type="ftr" sz="quarter" idx="11"/>
          </p:nvPr>
        </p:nvSpPr>
        <p:spPr/>
        <p:txBody>
          <a:bodyPr/>
          <a:lstStyle/>
          <a:p>
            <a:r>
              <a:rPr lang="en-US" smtClean="0"/>
              <a:t>[COMMUNITY] </a:t>
            </a:r>
            <a:r>
              <a:rPr lang="en-US" dirty="0" smtClean="0"/>
              <a:t>Prospectus</a:t>
            </a:r>
            <a:endParaRPr lang="en-US" dirty="0"/>
          </a:p>
        </p:txBody>
      </p:sp>
      <p:sp>
        <p:nvSpPr>
          <p:cNvPr id="5" name="Slide Number Placeholder 4"/>
          <p:cNvSpPr>
            <a:spLocks noGrp="1"/>
          </p:cNvSpPr>
          <p:nvPr>
            <p:ph type="sldNum" sz="quarter" idx="12"/>
          </p:nvPr>
        </p:nvSpPr>
        <p:spPr/>
        <p:txBody>
          <a:bodyPr/>
          <a:lstStyle/>
          <a:p>
            <a:fld id="{FB01BB50-68EE-4866-ABF4-EE77012741B3}" type="slidenum">
              <a:rPr lang="en-US" smtClean="0"/>
              <a:pPr/>
              <a:t>8</a:t>
            </a:fld>
            <a:endParaRPr lang="en-US"/>
          </a:p>
        </p:txBody>
      </p:sp>
      <p:sp>
        <p:nvSpPr>
          <p:cNvPr id="18434" name="AutoShape 2"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Image result for region map of colorado creative common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90" name="Chart 89"/>
          <p:cNvGraphicFramePr/>
          <p:nvPr/>
        </p:nvGraphicFramePr>
        <p:xfrm>
          <a:off x="1143000" y="1651000"/>
          <a:ext cx="80772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89" name="TextBox 88"/>
          <p:cNvSpPr txBox="1"/>
          <p:nvPr/>
        </p:nvSpPr>
        <p:spPr>
          <a:xfrm>
            <a:off x="7162800" y="0"/>
            <a:ext cx="2895600" cy="3624069"/>
          </a:xfrm>
          <a:prstGeom prst="rect">
            <a:avLst/>
          </a:prstGeom>
          <a:solidFill>
            <a:srgbClr val="FFFF00"/>
          </a:solidFill>
        </p:spPr>
        <p:txBody>
          <a:bodyPr wrap="square" rtlCol="0">
            <a:spAutoFit/>
          </a:bodyPr>
          <a:lstStyle/>
          <a:p>
            <a:r>
              <a:rPr lang="en-US" sz="1800" b="1" dirty="0" smtClean="0"/>
              <a:t>To Do:</a:t>
            </a:r>
          </a:p>
          <a:p>
            <a:pPr marL="177800" indent="-177800">
              <a:buFont typeface="Wingdings" pitchFamily="2" charset="2"/>
              <a:buChar char="q"/>
            </a:pPr>
            <a:r>
              <a:rPr lang="en-US" sz="1800" dirty="0" smtClean="0"/>
              <a:t>Update graph</a:t>
            </a:r>
          </a:p>
          <a:p>
            <a:pPr marL="177800" indent="-177800">
              <a:buFont typeface="Wingdings" pitchFamily="2" charset="2"/>
              <a:buChar char="q"/>
            </a:pPr>
            <a:endParaRPr lang="en-US" sz="1800" dirty="0" smtClean="0"/>
          </a:p>
          <a:p>
            <a:pPr marL="177800" indent="-177800">
              <a:buFont typeface="Wingdings" pitchFamily="2" charset="2"/>
              <a:buChar char="q"/>
            </a:pPr>
            <a:endParaRPr lang="en-US" sz="1800" dirty="0"/>
          </a:p>
          <a:p>
            <a:pPr marL="177800" indent="-177800"/>
            <a:r>
              <a:rPr lang="en-US" sz="1050" dirty="0" smtClean="0"/>
              <a:t>Graph Source: </a:t>
            </a:r>
            <a:r>
              <a:rPr lang="en-US" sz="1050" dirty="0" smtClean="0">
                <a:hlinkClick r:id="rId3"/>
              </a:rPr>
              <a:t>LINK</a:t>
            </a:r>
            <a:r>
              <a:rPr lang="en-US" sz="1050" dirty="0" smtClean="0"/>
              <a:t> (BEA)</a:t>
            </a:r>
          </a:p>
          <a:p>
            <a:pPr marL="177800" indent="-177800"/>
            <a:endParaRPr lang="en-US" sz="1050" dirty="0" smtClean="0"/>
          </a:p>
          <a:p>
            <a:pPr marL="177800" indent="-177800">
              <a:buFontTx/>
              <a:buChar char="-"/>
            </a:pPr>
            <a:r>
              <a:rPr lang="en-US" sz="1050" dirty="0" smtClean="0"/>
              <a:t>Select “Local Area Personal Income and Employment”</a:t>
            </a:r>
          </a:p>
          <a:p>
            <a:pPr marL="177800" indent="-177800">
              <a:buFontTx/>
              <a:buChar char="-"/>
            </a:pPr>
            <a:r>
              <a:rPr lang="en-US" sz="1050" dirty="0" smtClean="0"/>
              <a:t>Select “Personal Income, Population, Per Capita Personal Income”</a:t>
            </a:r>
          </a:p>
          <a:p>
            <a:pPr marL="177800" indent="-177800">
              <a:buFontTx/>
              <a:buChar char="-"/>
            </a:pPr>
            <a:r>
              <a:rPr lang="en-US" sz="1050" dirty="0" smtClean="0"/>
              <a:t>Select and enter your region</a:t>
            </a:r>
          </a:p>
          <a:p>
            <a:pPr marL="177800" indent="-177800">
              <a:buFontTx/>
              <a:buChar char="-"/>
            </a:pPr>
            <a:r>
              <a:rPr lang="en-US" sz="1050" dirty="0" smtClean="0"/>
              <a:t>Select Unit of Measure -&gt; “Levels”</a:t>
            </a:r>
          </a:p>
          <a:p>
            <a:pPr marL="177800" indent="-177800">
              <a:buFontTx/>
              <a:buChar char="-"/>
            </a:pPr>
            <a:r>
              <a:rPr lang="en-US" sz="1050" dirty="0" smtClean="0"/>
              <a:t>Select Statistic -&gt; “Population”</a:t>
            </a:r>
          </a:p>
          <a:p>
            <a:pPr marL="177800" indent="-177800">
              <a:buFontTx/>
              <a:buChar char="-"/>
            </a:pPr>
            <a:r>
              <a:rPr lang="en-US" sz="1050" dirty="0" smtClean="0"/>
              <a:t>Select years 2006-2016 (or relevant range)</a:t>
            </a:r>
          </a:p>
          <a:p>
            <a:pPr marL="177800" indent="-177800">
              <a:buFontTx/>
              <a:buChar char="-"/>
            </a:pPr>
            <a:r>
              <a:rPr lang="en-US" sz="1050" dirty="0" smtClean="0"/>
              <a:t>Copy data into graph</a:t>
            </a:r>
          </a:p>
          <a:p>
            <a:pPr marL="177800" indent="-177800"/>
            <a:endParaRPr lang="en-US" sz="1050" dirty="0" smtClean="0"/>
          </a:p>
          <a:p>
            <a:pPr marL="177800" indent="-177800"/>
            <a:endParaRPr lang="en-US" sz="1050" dirty="0" smtClean="0"/>
          </a:p>
          <a:p>
            <a:pPr marL="177800" indent="-177800">
              <a:buFont typeface="Arial" pitchFamily="34" charset="0"/>
              <a:buChar char="•"/>
            </a:pPr>
            <a:endParaRPr lang="en-US" sz="1050" dirty="0" smtClean="0"/>
          </a:p>
          <a:p>
            <a:pPr marL="177800" indent="-177800">
              <a:buFont typeface="Arial" pitchFamily="34" charset="0"/>
              <a:buChar char="•"/>
            </a:pP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1917</Words>
  <Application>Microsoft Office PowerPoint</Application>
  <PresentationFormat>Custom</PresentationFormat>
  <Paragraphs>563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HOW TO USE THIS TEMPLATE</vt:lpstr>
      <vt:lpstr>THE COMMUNITY INVESTMENT PROSPECTUS: PURPOSE</vt:lpstr>
      <vt:lpstr>THE COMMUNITY INVESTMENT PROSPECTUS: CONTENT</vt:lpstr>
      <vt:lpstr>USEFUL DATA SOURCES</vt:lpstr>
      <vt:lpstr>[COMMUNITY] INVESTMENT PROSPECTUS</vt:lpstr>
      <vt:lpstr>Contents</vt:lpstr>
      <vt:lpstr>[COMMUNITY] SUMMARY</vt:lpstr>
      <vt:lpstr>GEOGRAPHY OF OPPORTUNITY ZONES</vt:lpstr>
      <vt:lpstr>POPULATION GROWTH</vt:lpstr>
      <vt:lpstr>SOCIAL AND ECONOMIC OVERVIEW</vt:lpstr>
      <vt:lpstr>COUNTY EMPLOYMENT PROFILE</vt:lpstr>
      <vt:lpstr>LARGEST NON-GOVERNMENT EMPLOYERS</vt:lpstr>
      <vt:lpstr>LOCATION OF LARGEST NON-GOVERNMENT EMPLOYERS</vt:lpstr>
      <vt:lpstr>EMPLOYMENT GROWTH</vt:lpstr>
      <vt:lpstr>VC-BACKED COMPANIES IN THE PAST 10 YEARS</vt:lpstr>
      <vt:lpstr>VC-BACKED CAPITAL INVESTED BY PRIMARY INDUSTRY SECTOR</vt:lpstr>
      <vt:lpstr>STRENGTHS OF [COMMUNITY]</vt:lpstr>
      <vt:lpstr>CHALLENGES OF [COMMUNITY]</vt:lpstr>
      <vt:lpstr>ECONOMIC DEVELOPMENT STRATEGY (1/2)</vt:lpstr>
      <vt:lpstr>ECONOMIC DEVELOPMENT STRATEGY (2/2)</vt:lpstr>
      <vt:lpstr>SPECIFIC PROJECTS</vt:lpstr>
    </vt:vector>
  </TitlesOfParts>
  <Company>Office of Information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INVESTMENT PROSPECTUS</dc:title>
  <dc:creator>oit</dc:creator>
  <cp:lastModifiedBy>oit</cp:lastModifiedBy>
  <cp:revision>9</cp:revision>
  <dcterms:created xsi:type="dcterms:W3CDTF">2018-07-16T20:41:06Z</dcterms:created>
  <dcterms:modified xsi:type="dcterms:W3CDTF">2018-07-23T18:32:41Z</dcterms:modified>
</cp:coreProperties>
</file>