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Poppins Bold" panose="020B0604020202020204" charset="0"/>
      <p:regular r:id="rId21"/>
    </p:embeddedFont>
    <p:embeddedFont>
      <p:font typeface="Poppins Light" panose="020B0502040204020203" pitchFamily="2" charset="0"/>
      <p:regular r:id="rId22"/>
    </p:embeddedFont>
    <p:embeddedFont>
      <p:font typeface="Poppins Light Bold" panose="020B0604020202020204" charset="0"/>
      <p:regular r:id="rId23"/>
    </p:embeddedFont>
    <p:embeddedFont>
      <p:font typeface="Poppins Medium" panose="020B0502040204020203" pitchFamily="2" charset="0"/>
      <p:regular r:id="rId24"/>
    </p:embeddedFont>
    <p:embeddedFont>
      <p:font typeface="Poppins Medium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energy.com/regional-news/north-america/dallas-saves-12-million-gallons-of-water-thanks-to-smart-meters/"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s://smartwatermagazine.com/news/sensus/georgia-city-charges-forward-water-loss-control-sensus" TargetMode="External"/><Relationship Id="rId4" Type="http://schemas.openxmlformats.org/officeDocument/2006/relationships/hyperlink" Target="https://prod.xylem.com/siteassets/support/case-studies/case-studies-pdf/georgia-city-charges-forward-on-water-conservation-initiative.pd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grpSp>
        <p:nvGrpSpPr>
          <p:cNvPr id="2" name="Group 2"/>
          <p:cNvGrpSpPr/>
          <p:nvPr/>
        </p:nvGrpSpPr>
        <p:grpSpPr>
          <a:xfrm>
            <a:off x="727826" y="3335691"/>
            <a:ext cx="14137631" cy="5865775"/>
            <a:chOff x="0" y="0"/>
            <a:chExt cx="18850175" cy="7821033"/>
          </a:xfrm>
        </p:grpSpPr>
        <p:sp>
          <p:nvSpPr>
            <p:cNvPr id="3" name="TextBox 3"/>
            <p:cNvSpPr txBox="1"/>
            <p:nvPr/>
          </p:nvSpPr>
          <p:spPr>
            <a:xfrm>
              <a:off x="0" y="228600"/>
              <a:ext cx="18850175" cy="6206829"/>
            </a:xfrm>
            <a:prstGeom prst="rect">
              <a:avLst/>
            </a:prstGeom>
          </p:spPr>
          <p:txBody>
            <a:bodyPr lIns="0" tIns="0" rIns="0" bIns="0" rtlCol="0" anchor="t">
              <a:spAutoFit/>
            </a:bodyPr>
            <a:lstStyle/>
            <a:p>
              <a:pPr algn="l">
                <a:lnSpc>
                  <a:spcPts val="11880"/>
                </a:lnSpc>
              </a:pPr>
              <a:r>
                <a:rPr lang="en-US" sz="11880">
                  <a:solidFill>
                    <a:srgbClr val="43A5FF"/>
                  </a:solidFill>
                  <a:latin typeface="Poppins Bold"/>
                  <a:ea typeface="Poppins Bold"/>
                  <a:cs typeface="Poppins Bold"/>
                  <a:sym typeface="Poppins Bold"/>
                </a:rPr>
                <a:t>AMI-ADVANCED METERING INFRASTRUCTURE</a:t>
              </a:r>
            </a:p>
          </p:txBody>
        </p:sp>
        <p:sp>
          <p:nvSpPr>
            <p:cNvPr id="4" name="AutoShape 4"/>
            <p:cNvSpPr/>
            <p:nvPr/>
          </p:nvSpPr>
          <p:spPr>
            <a:xfrm>
              <a:off x="0" y="6918723"/>
              <a:ext cx="18556819" cy="13120"/>
            </a:xfrm>
            <a:prstGeom prst="rect">
              <a:avLst/>
            </a:prstGeom>
            <a:solidFill>
              <a:srgbClr val="323232"/>
            </a:solidFill>
          </p:spPr>
          <p:txBody>
            <a:bodyPr/>
            <a:lstStyle/>
            <a:p>
              <a:endParaRPr lang="en-US"/>
            </a:p>
          </p:txBody>
        </p:sp>
        <p:sp>
          <p:nvSpPr>
            <p:cNvPr id="5" name="TextBox 5"/>
            <p:cNvSpPr txBox="1"/>
            <p:nvPr/>
          </p:nvSpPr>
          <p:spPr>
            <a:xfrm>
              <a:off x="0" y="7415137"/>
              <a:ext cx="15531299" cy="405896"/>
            </a:xfrm>
            <a:prstGeom prst="rect">
              <a:avLst/>
            </a:prstGeom>
          </p:spPr>
          <p:txBody>
            <a:bodyPr lIns="0" tIns="0" rIns="0" bIns="0" rtlCol="0" anchor="t">
              <a:spAutoFit/>
            </a:bodyPr>
            <a:lstStyle/>
            <a:p>
              <a:pPr algn="l">
                <a:lnSpc>
                  <a:spcPts val="2479"/>
                </a:lnSpc>
              </a:pPr>
              <a:r>
                <a:rPr lang="en-US" sz="2066" spc="41">
                  <a:solidFill>
                    <a:srgbClr val="323232"/>
                  </a:solidFill>
                  <a:latin typeface="Poppins Medium"/>
                  <a:ea typeface="Poppins Medium"/>
                  <a:cs typeface="Poppins Medium"/>
                  <a:sym typeface="Poppins Medium"/>
                </a:rPr>
                <a:t>Presented by Kisha Moore/NWGRC and Amber Whisner/City of Dallas</a:t>
              </a:r>
            </a:p>
          </p:txBody>
        </p:sp>
      </p:grpSp>
      <p:sp>
        <p:nvSpPr>
          <p:cNvPr id="6" name="Freeform 6"/>
          <p:cNvSpPr/>
          <p:nvPr/>
        </p:nvSpPr>
        <p:spPr>
          <a:xfrm>
            <a:off x="14461468" y="352697"/>
            <a:ext cx="3316053" cy="4289913"/>
          </a:xfrm>
          <a:custGeom>
            <a:avLst/>
            <a:gdLst/>
            <a:ahLst/>
            <a:cxnLst/>
            <a:rect l="l" t="t" r="r" b="b"/>
            <a:pathLst>
              <a:path w="3316053" h="4289913">
                <a:moveTo>
                  <a:pt x="0" y="0"/>
                </a:moveTo>
                <a:lnTo>
                  <a:pt x="3316053" y="0"/>
                </a:lnTo>
                <a:lnTo>
                  <a:pt x="3316053" y="4289913"/>
                </a:lnTo>
                <a:lnTo>
                  <a:pt x="0" y="4289913"/>
                </a:lnTo>
                <a:lnTo>
                  <a:pt x="0" y="0"/>
                </a:lnTo>
                <a:close/>
              </a:path>
            </a:pathLst>
          </a:custGeom>
          <a:blipFill>
            <a:blip r:embed="rId2"/>
            <a:stretch>
              <a:fillRect/>
            </a:stretch>
          </a:blipFill>
        </p:spPr>
        <p:txBody>
          <a:bodyPr/>
          <a:lstStyle/>
          <a:p>
            <a:endParaRPr lang="en-US"/>
          </a:p>
        </p:txBody>
      </p:sp>
      <p:sp>
        <p:nvSpPr>
          <p:cNvPr id="7" name="Freeform 7"/>
          <p:cNvSpPr/>
          <p:nvPr/>
        </p:nvSpPr>
        <p:spPr>
          <a:xfrm>
            <a:off x="15133187" y="5621647"/>
            <a:ext cx="2644334" cy="3968982"/>
          </a:xfrm>
          <a:custGeom>
            <a:avLst/>
            <a:gdLst/>
            <a:ahLst/>
            <a:cxnLst/>
            <a:rect l="l" t="t" r="r" b="b"/>
            <a:pathLst>
              <a:path w="2644334" h="3968982">
                <a:moveTo>
                  <a:pt x="0" y="0"/>
                </a:moveTo>
                <a:lnTo>
                  <a:pt x="2644334" y="0"/>
                </a:lnTo>
                <a:lnTo>
                  <a:pt x="2644334" y="3968982"/>
                </a:lnTo>
                <a:lnTo>
                  <a:pt x="0" y="396898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180259" y="1085535"/>
            <a:ext cx="6702086" cy="447675"/>
          </a:xfrm>
          <a:prstGeom prst="rect">
            <a:avLst/>
          </a:prstGeom>
        </p:spPr>
        <p:txBody>
          <a:bodyPr lIns="0" tIns="0" rIns="0" bIns="0" rtlCol="0" anchor="t">
            <a:spAutoFit/>
          </a:bodyPr>
          <a:lstStyle/>
          <a:p>
            <a:pPr algn="l">
              <a:lnSpc>
                <a:spcPts val="3599"/>
              </a:lnSpc>
            </a:pPr>
            <a:r>
              <a:rPr lang="en-US" sz="2999" b="1" spc="239">
                <a:solidFill>
                  <a:srgbClr val="323232"/>
                </a:solidFill>
                <a:latin typeface="Poppins Medium Bold"/>
                <a:ea typeface="Poppins Medium Bold"/>
                <a:cs typeface="Poppins Medium Bold"/>
                <a:sym typeface="Poppins Medium Bold"/>
              </a:rPr>
              <a:t>CITY OF DALLAS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TextBox 2"/>
          <p:cNvSpPr txBox="1"/>
          <p:nvPr/>
        </p:nvSpPr>
        <p:spPr>
          <a:xfrm>
            <a:off x="9254298" y="1761080"/>
            <a:ext cx="8005002" cy="7410450"/>
          </a:xfrm>
          <a:prstGeom prst="rect">
            <a:avLst/>
          </a:prstGeom>
        </p:spPr>
        <p:txBody>
          <a:bodyPr lIns="0" tIns="0" rIns="0" bIns="0" rtlCol="0" anchor="t">
            <a:spAutoFit/>
          </a:bodyPr>
          <a:lstStyle/>
          <a:p>
            <a:pPr marL="971550" lvl="1" indent="-485775" algn="l">
              <a:lnSpc>
                <a:spcPts val="5850"/>
              </a:lnSpc>
              <a:buFont typeface="Arial"/>
              <a:buChar char="•"/>
            </a:pPr>
            <a:r>
              <a:rPr lang="en-US" sz="4500">
                <a:solidFill>
                  <a:srgbClr val="000000"/>
                </a:solidFill>
                <a:latin typeface="Poppins Medium"/>
                <a:ea typeface="Poppins Medium"/>
                <a:cs typeface="Poppins Medium"/>
                <a:sym typeface="Poppins Medium"/>
              </a:rPr>
              <a:t>Blueprint of the water system</a:t>
            </a:r>
          </a:p>
          <a:p>
            <a:pPr marL="971550" lvl="1" indent="-485775" algn="l">
              <a:lnSpc>
                <a:spcPts val="5850"/>
              </a:lnSpc>
              <a:buFont typeface="Arial"/>
              <a:buChar char="•"/>
            </a:pPr>
            <a:r>
              <a:rPr lang="en-US" sz="4500">
                <a:solidFill>
                  <a:srgbClr val="000000"/>
                </a:solidFill>
                <a:latin typeface="Poppins Medium"/>
                <a:ea typeface="Poppins Medium"/>
                <a:cs typeface="Poppins Medium"/>
                <a:sym typeface="Poppins Medium"/>
              </a:rPr>
              <a:t>How much water consumers are bringing into the system</a:t>
            </a:r>
          </a:p>
          <a:p>
            <a:pPr marL="971550" lvl="1" indent="-485775" algn="l">
              <a:lnSpc>
                <a:spcPts val="5850"/>
              </a:lnSpc>
              <a:buFont typeface="Arial"/>
              <a:buChar char="•"/>
            </a:pPr>
            <a:r>
              <a:rPr lang="en-US" sz="4500">
                <a:solidFill>
                  <a:srgbClr val="000000"/>
                </a:solidFill>
                <a:latin typeface="Poppins Medium"/>
                <a:ea typeface="Poppins Medium"/>
                <a:cs typeface="Poppins Medium"/>
                <a:sym typeface="Poppins Medium"/>
              </a:rPr>
              <a:t>How much is leaving the system</a:t>
            </a:r>
          </a:p>
          <a:p>
            <a:pPr marL="971550" lvl="1" indent="-485775" algn="l">
              <a:lnSpc>
                <a:spcPts val="5850"/>
              </a:lnSpc>
              <a:buFont typeface="Arial"/>
              <a:buChar char="•"/>
            </a:pPr>
            <a:r>
              <a:rPr lang="en-US" sz="4500">
                <a:solidFill>
                  <a:srgbClr val="000000"/>
                </a:solidFill>
                <a:latin typeface="Poppins Medium"/>
                <a:ea typeface="Poppins Medium"/>
                <a:cs typeface="Poppins Medium"/>
                <a:sym typeface="Poppins Medium"/>
              </a:rPr>
              <a:t>Things in the audit that can help the system improve</a:t>
            </a:r>
          </a:p>
        </p:txBody>
      </p:sp>
      <p:sp>
        <p:nvSpPr>
          <p:cNvPr id="3" name="Freeform 3"/>
          <p:cNvSpPr/>
          <p:nvPr/>
        </p:nvSpPr>
        <p:spPr>
          <a:xfrm>
            <a:off x="444892" y="1427705"/>
            <a:ext cx="8255491" cy="8679143"/>
          </a:xfrm>
          <a:custGeom>
            <a:avLst/>
            <a:gdLst/>
            <a:ahLst/>
            <a:cxnLst/>
            <a:rect l="l" t="t" r="r" b="b"/>
            <a:pathLst>
              <a:path w="8255491" h="8679143">
                <a:moveTo>
                  <a:pt x="0" y="0"/>
                </a:moveTo>
                <a:lnTo>
                  <a:pt x="8255491" y="0"/>
                </a:lnTo>
                <a:lnTo>
                  <a:pt x="8255491" y="8679143"/>
                </a:lnTo>
                <a:lnTo>
                  <a:pt x="0" y="867914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0" y="414942"/>
            <a:ext cx="9768297" cy="67945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Poppins Bold"/>
                <a:ea typeface="Poppins Bold"/>
                <a:cs typeface="Poppins Bold"/>
                <a:sym typeface="Poppins Bold"/>
              </a:rPr>
              <a:t>What does the Audit tell 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1341032" y="1380106"/>
            <a:ext cx="14888653" cy="8374868"/>
          </a:xfrm>
          <a:custGeom>
            <a:avLst/>
            <a:gdLst/>
            <a:ahLst/>
            <a:cxnLst/>
            <a:rect l="l" t="t" r="r" b="b"/>
            <a:pathLst>
              <a:path w="14888653" h="8374868">
                <a:moveTo>
                  <a:pt x="0" y="0"/>
                </a:moveTo>
                <a:lnTo>
                  <a:pt x="14888654" y="0"/>
                </a:lnTo>
                <a:lnTo>
                  <a:pt x="14888654" y="8374868"/>
                </a:lnTo>
                <a:lnTo>
                  <a:pt x="0" y="837486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41694" y="233672"/>
            <a:ext cx="10100626" cy="67945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Poppins Light"/>
                <a:ea typeface="Poppins Light"/>
                <a:cs typeface="Poppins Light"/>
                <a:sym typeface="Poppins Light"/>
              </a:rPr>
              <a:t>Water Loss Control Program Guidelines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763552" y="162735"/>
            <a:ext cx="16495748" cy="10124265"/>
          </a:xfrm>
          <a:custGeom>
            <a:avLst/>
            <a:gdLst/>
            <a:ahLst/>
            <a:cxnLst/>
            <a:rect l="l" t="t" r="r" b="b"/>
            <a:pathLst>
              <a:path w="16495748" h="10124265">
                <a:moveTo>
                  <a:pt x="0" y="0"/>
                </a:moveTo>
                <a:lnTo>
                  <a:pt x="16495748" y="0"/>
                </a:lnTo>
                <a:lnTo>
                  <a:pt x="16495748" y="10124265"/>
                </a:lnTo>
                <a:lnTo>
                  <a:pt x="0" y="1012426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10481495" y="5585383"/>
            <a:ext cx="483362" cy="721207"/>
          </a:xfrm>
          <a:custGeom>
            <a:avLst/>
            <a:gdLst/>
            <a:ahLst/>
            <a:cxnLst/>
            <a:rect l="l" t="t" r="r" b="b"/>
            <a:pathLst>
              <a:path w="483362" h="721207">
                <a:moveTo>
                  <a:pt x="0" y="0"/>
                </a:moveTo>
                <a:lnTo>
                  <a:pt x="483362" y="0"/>
                </a:lnTo>
                <a:lnTo>
                  <a:pt x="483362" y="721208"/>
                </a:lnTo>
                <a:lnTo>
                  <a:pt x="0" y="721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2236394"/>
            <a:ext cx="6992471" cy="5814212"/>
          </a:xfrm>
          <a:custGeom>
            <a:avLst/>
            <a:gdLst/>
            <a:ahLst/>
            <a:cxnLst/>
            <a:rect l="l" t="t" r="r" b="b"/>
            <a:pathLst>
              <a:path w="6992471" h="5814212">
                <a:moveTo>
                  <a:pt x="0" y="0"/>
                </a:moveTo>
                <a:lnTo>
                  <a:pt x="6992471" y="0"/>
                </a:lnTo>
                <a:lnTo>
                  <a:pt x="6992471" y="5814212"/>
                </a:lnTo>
                <a:lnTo>
                  <a:pt x="0" y="5814212"/>
                </a:lnTo>
                <a:lnTo>
                  <a:pt x="0" y="0"/>
                </a:lnTo>
                <a:close/>
              </a:path>
            </a:pathLst>
          </a:custGeom>
          <a:blipFill>
            <a:blip r:embed="rId4"/>
            <a:stretch>
              <a:fillRect/>
            </a:stretch>
          </a:blipFill>
        </p:spPr>
        <p:txBody>
          <a:bodyPr/>
          <a:lstStyle/>
          <a:p>
            <a:endParaRPr lang="en-US"/>
          </a:p>
        </p:txBody>
      </p:sp>
      <p:sp>
        <p:nvSpPr>
          <p:cNvPr id="4" name="Freeform 4"/>
          <p:cNvSpPr/>
          <p:nvPr/>
        </p:nvSpPr>
        <p:spPr>
          <a:xfrm>
            <a:off x="9144000" y="2236394"/>
            <a:ext cx="7135133" cy="5809722"/>
          </a:xfrm>
          <a:custGeom>
            <a:avLst/>
            <a:gdLst/>
            <a:ahLst/>
            <a:cxnLst/>
            <a:rect l="l" t="t" r="r" b="b"/>
            <a:pathLst>
              <a:path w="7135133" h="5809722">
                <a:moveTo>
                  <a:pt x="0" y="0"/>
                </a:moveTo>
                <a:lnTo>
                  <a:pt x="7135133" y="0"/>
                </a:lnTo>
                <a:lnTo>
                  <a:pt x="7135133" y="5809722"/>
                </a:lnTo>
                <a:lnTo>
                  <a:pt x="0" y="5809722"/>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2010965" y="215433"/>
            <a:ext cx="13631624" cy="1626534"/>
            <a:chOff x="0" y="0"/>
            <a:chExt cx="18175498" cy="2168713"/>
          </a:xfrm>
        </p:grpSpPr>
        <p:sp>
          <p:nvSpPr>
            <p:cNvPr id="6" name="TextBox 6"/>
            <p:cNvSpPr txBox="1"/>
            <p:nvPr/>
          </p:nvSpPr>
          <p:spPr>
            <a:xfrm>
              <a:off x="0" y="38100"/>
              <a:ext cx="18175498" cy="1267090"/>
            </a:xfrm>
            <a:prstGeom prst="rect">
              <a:avLst/>
            </a:prstGeom>
          </p:spPr>
          <p:txBody>
            <a:bodyPr lIns="0" tIns="0" rIns="0" bIns="0" rtlCol="0" anchor="t">
              <a:spAutoFit/>
            </a:bodyPr>
            <a:lstStyle/>
            <a:p>
              <a:pPr algn="ctr">
                <a:lnSpc>
                  <a:spcPts val="7475"/>
                </a:lnSpc>
              </a:pPr>
              <a:r>
                <a:rPr lang="en-US" sz="6500">
                  <a:solidFill>
                    <a:srgbClr val="323232"/>
                  </a:solidFill>
                  <a:latin typeface="Poppins Bold"/>
                  <a:ea typeface="Poppins Bold"/>
                  <a:cs typeface="Poppins Bold"/>
                  <a:sym typeface="Poppins Bold"/>
                </a:rPr>
                <a:t>Types of Water Loss</a:t>
              </a:r>
            </a:p>
          </p:txBody>
        </p:sp>
        <p:sp>
          <p:nvSpPr>
            <p:cNvPr id="7" name="TextBox 7"/>
            <p:cNvSpPr txBox="1"/>
            <p:nvPr/>
          </p:nvSpPr>
          <p:spPr>
            <a:xfrm>
              <a:off x="0" y="1734002"/>
              <a:ext cx="18175498" cy="434710"/>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Real Losses V. Apparent Losses</a:t>
              </a:r>
            </a:p>
          </p:txBody>
        </p:sp>
      </p:grpSp>
      <p:sp>
        <p:nvSpPr>
          <p:cNvPr id="8" name="TextBox 8"/>
          <p:cNvSpPr txBox="1"/>
          <p:nvPr/>
        </p:nvSpPr>
        <p:spPr>
          <a:xfrm>
            <a:off x="236737" y="8217453"/>
            <a:ext cx="8182182" cy="692150"/>
          </a:xfrm>
          <a:prstGeom prst="rect">
            <a:avLst/>
          </a:prstGeom>
        </p:spPr>
        <p:txBody>
          <a:bodyPr lIns="0" tIns="0" rIns="0" bIns="0" rtlCol="0" anchor="t">
            <a:spAutoFit/>
          </a:bodyPr>
          <a:lstStyle/>
          <a:p>
            <a:pPr algn="ctr">
              <a:lnSpc>
                <a:spcPts val="2800"/>
              </a:lnSpc>
              <a:spcBef>
                <a:spcPct val="0"/>
              </a:spcBef>
            </a:pPr>
            <a:r>
              <a:rPr lang="en-US" sz="2000">
                <a:solidFill>
                  <a:srgbClr val="323232"/>
                </a:solidFill>
                <a:latin typeface="Poppins Light"/>
                <a:ea typeface="Poppins Light"/>
                <a:cs typeface="Poppins Light"/>
                <a:sym typeface="Poppins Light"/>
              </a:rPr>
              <a:t>Cased by the physical loss of water. This typically happens from a leak either in someone's house, or in a water main. </a:t>
            </a:r>
          </a:p>
        </p:txBody>
      </p:sp>
      <p:sp>
        <p:nvSpPr>
          <p:cNvPr id="9" name="TextBox 9"/>
          <p:cNvSpPr txBox="1"/>
          <p:nvPr/>
        </p:nvSpPr>
        <p:spPr>
          <a:xfrm>
            <a:off x="8702039" y="8242853"/>
            <a:ext cx="9427964" cy="339725"/>
          </a:xfrm>
          <a:prstGeom prst="rect">
            <a:avLst/>
          </a:prstGeom>
        </p:spPr>
        <p:txBody>
          <a:bodyPr lIns="0" tIns="0" rIns="0" bIns="0" rtlCol="0" anchor="t">
            <a:spAutoFit/>
          </a:bodyPr>
          <a:lstStyle/>
          <a:p>
            <a:pPr algn="ctr">
              <a:lnSpc>
                <a:spcPts val="2800"/>
              </a:lnSpc>
              <a:spcBef>
                <a:spcPct val="0"/>
              </a:spcBef>
            </a:pPr>
            <a:r>
              <a:rPr lang="en-US" sz="2000">
                <a:solidFill>
                  <a:srgbClr val="323232"/>
                </a:solidFill>
                <a:latin typeface="Poppins Light"/>
                <a:ea typeface="Poppins Light"/>
                <a:cs typeface="Poppins Light"/>
                <a:sym typeface="Poppins Light"/>
              </a:rPr>
              <a:t>Apparent losses are meter under-registration, water theft, and billing errors.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957262" y="3480360"/>
            <a:ext cx="5374065" cy="3641234"/>
          </a:xfrm>
          <a:custGeom>
            <a:avLst/>
            <a:gdLst/>
            <a:ahLst/>
            <a:cxnLst/>
            <a:rect l="l" t="t" r="r" b="b"/>
            <a:pathLst>
              <a:path w="5374065" h="3641234">
                <a:moveTo>
                  <a:pt x="0" y="0"/>
                </a:moveTo>
                <a:lnTo>
                  <a:pt x="5374065" y="0"/>
                </a:lnTo>
                <a:lnTo>
                  <a:pt x="5374065" y="3641234"/>
                </a:lnTo>
                <a:lnTo>
                  <a:pt x="0" y="3641234"/>
                </a:lnTo>
                <a:lnTo>
                  <a:pt x="0" y="0"/>
                </a:lnTo>
                <a:close/>
              </a:path>
            </a:pathLst>
          </a:custGeom>
          <a:blipFill>
            <a:blip r:embed="rId2"/>
            <a:stretch>
              <a:fillRect/>
            </a:stretch>
          </a:blipFill>
        </p:spPr>
        <p:txBody>
          <a:bodyPr/>
          <a:lstStyle/>
          <a:p>
            <a:endParaRPr lang="en-US"/>
          </a:p>
        </p:txBody>
      </p:sp>
      <p:sp>
        <p:nvSpPr>
          <p:cNvPr id="3" name="Freeform 3"/>
          <p:cNvSpPr/>
          <p:nvPr/>
        </p:nvSpPr>
        <p:spPr>
          <a:xfrm>
            <a:off x="935251" y="6662033"/>
            <a:ext cx="5418087" cy="3889909"/>
          </a:xfrm>
          <a:custGeom>
            <a:avLst/>
            <a:gdLst/>
            <a:ahLst/>
            <a:cxnLst/>
            <a:rect l="l" t="t" r="r" b="b"/>
            <a:pathLst>
              <a:path w="5418087" h="3889909">
                <a:moveTo>
                  <a:pt x="0" y="0"/>
                </a:moveTo>
                <a:lnTo>
                  <a:pt x="5418087" y="0"/>
                </a:lnTo>
                <a:lnTo>
                  <a:pt x="5418087" y="3889909"/>
                </a:lnTo>
                <a:lnTo>
                  <a:pt x="0" y="3889909"/>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59935" y="448188"/>
            <a:ext cx="6948854" cy="2816027"/>
          </a:xfrm>
          <a:prstGeom prst="rect">
            <a:avLst/>
          </a:prstGeom>
        </p:spPr>
        <p:txBody>
          <a:bodyPr lIns="0" tIns="0" rIns="0" bIns="0" rtlCol="0" anchor="t">
            <a:spAutoFit/>
          </a:bodyPr>
          <a:lstStyle/>
          <a:p>
            <a:pPr algn="l">
              <a:lnSpc>
                <a:spcPts val="7475"/>
              </a:lnSpc>
            </a:pPr>
            <a:r>
              <a:rPr lang="en-US" sz="6500">
                <a:solidFill>
                  <a:srgbClr val="FFFEFE"/>
                </a:solidFill>
                <a:latin typeface="Poppins Bold"/>
                <a:ea typeface="Poppins Bold"/>
                <a:cs typeface="Poppins Bold"/>
                <a:sym typeface="Poppins Bold"/>
              </a:rPr>
              <a:t>Meter Replacement Project</a:t>
            </a:r>
          </a:p>
        </p:txBody>
      </p:sp>
      <p:grpSp>
        <p:nvGrpSpPr>
          <p:cNvPr id="5" name="Group 5"/>
          <p:cNvGrpSpPr/>
          <p:nvPr/>
        </p:nvGrpSpPr>
        <p:grpSpPr>
          <a:xfrm>
            <a:off x="8156359" y="6985642"/>
            <a:ext cx="8811285" cy="901601"/>
            <a:chOff x="0" y="0"/>
            <a:chExt cx="11748380" cy="1202134"/>
          </a:xfrm>
        </p:grpSpPr>
        <p:sp>
          <p:nvSpPr>
            <p:cNvPr id="6" name="TextBox 6"/>
            <p:cNvSpPr txBox="1"/>
            <p:nvPr/>
          </p:nvSpPr>
          <p:spPr>
            <a:xfrm>
              <a:off x="3138910" y="132490"/>
              <a:ext cx="8609470" cy="899054"/>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Next phase of meter replacement program will begin</a:t>
              </a:r>
            </a:p>
          </p:txBody>
        </p:sp>
        <p:sp>
          <p:nvSpPr>
            <p:cNvPr id="7" name="TextBox 7"/>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2027</a:t>
              </a:r>
            </a:p>
          </p:txBody>
        </p:sp>
      </p:grpSp>
      <p:grpSp>
        <p:nvGrpSpPr>
          <p:cNvPr id="8" name="Group 8"/>
          <p:cNvGrpSpPr/>
          <p:nvPr/>
        </p:nvGrpSpPr>
        <p:grpSpPr>
          <a:xfrm>
            <a:off x="8156359" y="1573239"/>
            <a:ext cx="8811285" cy="901601"/>
            <a:chOff x="0" y="0"/>
            <a:chExt cx="11748380" cy="1202134"/>
          </a:xfrm>
        </p:grpSpPr>
        <p:sp>
          <p:nvSpPr>
            <p:cNvPr id="9" name="TextBox 9"/>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Project began</a:t>
              </a:r>
            </a:p>
          </p:txBody>
        </p:sp>
        <p:sp>
          <p:nvSpPr>
            <p:cNvPr id="10" name="TextBox 10"/>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2015</a:t>
              </a:r>
            </a:p>
          </p:txBody>
        </p:sp>
      </p:grpSp>
      <p:grpSp>
        <p:nvGrpSpPr>
          <p:cNvPr id="11" name="Group 11"/>
          <p:cNvGrpSpPr/>
          <p:nvPr/>
        </p:nvGrpSpPr>
        <p:grpSpPr>
          <a:xfrm>
            <a:off x="8156359" y="3297314"/>
            <a:ext cx="8811285" cy="1061719"/>
            <a:chOff x="0" y="0"/>
            <a:chExt cx="11748380" cy="1415626"/>
          </a:xfrm>
        </p:grpSpPr>
        <p:sp>
          <p:nvSpPr>
            <p:cNvPr id="12" name="TextBox 12"/>
            <p:cNvSpPr txBox="1"/>
            <p:nvPr/>
          </p:nvSpPr>
          <p:spPr>
            <a:xfrm>
              <a:off x="3138910" y="471408"/>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New meter life cycle</a:t>
              </a:r>
            </a:p>
          </p:txBody>
        </p:sp>
        <p:sp>
          <p:nvSpPr>
            <p:cNvPr id="13" name="TextBox 13"/>
            <p:cNvSpPr txBox="1"/>
            <p:nvPr/>
          </p:nvSpPr>
          <p:spPr>
            <a:xfrm>
              <a:off x="0" y="-38100"/>
              <a:ext cx="2644933" cy="1453726"/>
            </a:xfrm>
            <a:prstGeom prst="rect">
              <a:avLst/>
            </a:prstGeom>
          </p:spPr>
          <p:txBody>
            <a:bodyPr lIns="0" tIns="0" rIns="0" bIns="0" rtlCol="0" anchor="t">
              <a:spAutoFit/>
            </a:bodyPr>
            <a:lstStyle/>
            <a:p>
              <a:pPr algn="l">
                <a:lnSpc>
                  <a:spcPts val="4420"/>
                </a:lnSpc>
              </a:pPr>
              <a:r>
                <a:rPr lang="en-US" sz="3400" b="1">
                  <a:solidFill>
                    <a:srgbClr val="FFFEFE"/>
                  </a:solidFill>
                  <a:latin typeface="Poppins Medium Bold"/>
                  <a:ea typeface="Poppins Medium Bold"/>
                  <a:cs typeface="Poppins Medium Bold"/>
                  <a:sym typeface="Poppins Medium Bold"/>
                </a:rPr>
                <a:t>12-15 years </a:t>
              </a:r>
            </a:p>
          </p:txBody>
        </p:sp>
      </p:grpSp>
      <p:grpSp>
        <p:nvGrpSpPr>
          <p:cNvPr id="14" name="Group 14"/>
          <p:cNvGrpSpPr/>
          <p:nvPr/>
        </p:nvGrpSpPr>
        <p:grpSpPr>
          <a:xfrm>
            <a:off x="8156359" y="4844908"/>
            <a:ext cx="8811285" cy="1574800"/>
            <a:chOff x="0" y="0"/>
            <a:chExt cx="11748380" cy="2099733"/>
          </a:xfrm>
        </p:grpSpPr>
        <p:sp>
          <p:nvSpPr>
            <p:cNvPr id="15" name="TextBox 15"/>
            <p:cNvSpPr txBox="1"/>
            <p:nvPr/>
          </p:nvSpPr>
          <p:spPr>
            <a:xfrm>
              <a:off x="3138910" y="581289"/>
              <a:ext cx="8609470" cy="899054"/>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All meters replaced during this time will be fully operational on the AMI system</a:t>
              </a:r>
            </a:p>
          </p:txBody>
        </p:sp>
        <p:sp>
          <p:nvSpPr>
            <p:cNvPr id="16" name="TextBox 16"/>
            <p:cNvSpPr txBox="1"/>
            <p:nvPr/>
          </p:nvSpPr>
          <p:spPr>
            <a:xfrm>
              <a:off x="0" y="-47625"/>
              <a:ext cx="2644933" cy="2147358"/>
            </a:xfrm>
            <a:prstGeom prst="rect">
              <a:avLst/>
            </a:prstGeom>
          </p:spPr>
          <p:txBody>
            <a:bodyPr lIns="0" tIns="0" rIns="0" bIns="0" rtlCol="0" anchor="t">
              <a:spAutoFit/>
            </a:bodyPr>
            <a:lstStyle/>
            <a:p>
              <a:pPr algn="l">
                <a:lnSpc>
                  <a:spcPts val="6500"/>
                </a:lnSpc>
              </a:pPr>
              <a:r>
                <a:rPr lang="en-US" sz="5000" b="1">
                  <a:solidFill>
                    <a:srgbClr val="FFFEFE"/>
                  </a:solidFill>
                  <a:latin typeface="Poppins Medium Bold"/>
                  <a:ea typeface="Poppins Medium Bold"/>
                  <a:cs typeface="Poppins Medium Bold"/>
                  <a:sym typeface="Poppins Medium Bold"/>
                </a:rPr>
                <a:t>2018-2020</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6940442" y="1612340"/>
            <a:ext cx="10927944" cy="7963739"/>
          </a:xfrm>
          <a:custGeom>
            <a:avLst/>
            <a:gdLst/>
            <a:ahLst/>
            <a:cxnLst/>
            <a:rect l="l" t="t" r="r" b="b"/>
            <a:pathLst>
              <a:path w="10927944" h="7963739">
                <a:moveTo>
                  <a:pt x="0" y="0"/>
                </a:moveTo>
                <a:lnTo>
                  <a:pt x="10927944" y="0"/>
                </a:lnTo>
                <a:lnTo>
                  <a:pt x="10927944" y="7963739"/>
                </a:lnTo>
                <a:lnTo>
                  <a:pt x="0" y="796373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3479461"/>
            <a:ext cx="6958135" cy="3190875"/>
          </a:xfrm>
          <a:prstGeom prst="rect">
            <a:avLst/>
          </a:prstGeom>
        </p:spPr>
        <p:txBody>
          <a:bodyPr lIns="0" tIns="0" rIns="0" bIns="0" rtlCol="0" anchor="t">
            <a:spAutoFit/>
          </a:bodyPr>
          <a:lstStyle/>
          <a:p>
            <a:pPr algn="ctr">
              <a:lnSpc>
                <a:spcPts val="4200"/>
              </a:lnSpc>
            </a:pPr>
            <a:r>
              <a:rPr lang="en-US" sz="3000">
                <a:solidFill>
                  <a:srgbClr val="000000"/>
                </a:solidFill>
                <a:latin typeface="Poppins Light"/>
                <a:ea typeface="Poppins Light"/>
                <a:cs typeface="Poppins Light"/>
                <a:sym typeface="Poppins Light"/>
              </a:rPr>
              <a:t>The system automatically alerts to potential leaks in each District Meter Area (DMA). It also alerts to high flow areas, and places where the meter has fallen out of communication for the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137512"/>
          </a:xfrm>
          <a:custGeom>
            <a:avLst/>
            <a:gdLst/>
            <a:ahLst/>
            <a:cxnLst/>
            <a:rect l="l" t="t" r="r" b="b"/>
            <a:pathLst>
              <a:path w="18288000" h="4137512">
                <a:moveTo>
                  <a:pt x="0" y="0"/>
                </a:moveTo>
                <a:lnTo>
                  <a:pt x="18288000" y="0"/>
                </a:lnTo>
                <a:lnTo>
                  <a:pt x="18288000" y="4137512"/>
                </a:lnTo>
                <a:lnTo>
                  <a:pt x="0" y="4137512"/>
                </a:lnTo>
                <a:lnTo>
                  <a:pt x="0" y="0"/>
                </a:lnTo>
                <a:close/>
              </a:path>
            </a:pathLst>
          </a:custGeom>
          <a:blipFill>
            <a:blip r:embed="rId2"/>
            <a:stretch>
              <a:fillRect t="-115751" b="-115751"/>
            </a:stretch>
          </a:blipFill>
        </p:spPr>
        <p:txBody>
          <a:bodyPr/>
          <a:lstStyle/>
          <a:p>
            <a:endParaRPr lang="en-US"/>
          </a:p>
        </p:txBody>
      </p:sp>
      <p:sp>
        <p:nvSpPr>
          <p:cNvPr id="3" name="TextBox 3"/>
          <p:cNvSpPr txBox="1"/>
          <p:nvPr/>
        </p:nvSpPr>
        <p:spPr>
          <a:xfrm>
            <a:off x="3178430" y="1148601"/>
            <a:ext cx="11931140" cy="1878409"/>
          </a:xfrm>
          <a:prstGeom prst="rect">
            <a:avLst/>
          </a:prstGeom>
        </p:spPr>
        <p:txBody>
          <a:bodyPr lIns="0" tIns="0" rIns="0" bIns="0" rtlCol="0" anchor="t">
            <a:spAutoFit/>
          </a:bodyPr>
          <a:lstStyle/>
          <a:p>
            <a:pPr algn="ctr">
              <a:lnSpc>
                <a:spcPts val="7475"/>
              </a:lnSpc>
            </a:pPr>
            <a:r>
              <a:rPr lang="en-US" sz="6500">
                <a:solidFill>
                  <a:srgbClr val="FFFEFE"/>
                </a:solidFill>
                <a:latin typeface="Poppins Bold"/>
                <a:ea typeface="Poppins Bold"/>
                <a:cs typeface="Poppins Bold"/>
                <a:sym typeface="Poppins Bold"/>
              </a:rPr>
              <a:t>Corrective Actions Taking Place</a:t>
            </a:r>
          </a:p>
        </p:txBody>
      </p:sp>
      <p:grpSp>
        <p:nvGrpSpPr>
          <p:cNvPr id="4" name="Group 4"/>
          <p:cNvGrpSpPr/>
          <p:nvPr/>
        </p:nvGrpSpPr>
        <p:grpSpPr>
          <a:xfrm>
            <a:off x="1716847" y="4379968"/>
            <a:ext cx="6523134" cy="2165559"/>
            <a:chOff x="0" y="0"/>
            <a:chExt cx="8697512" cy="2887413"/>
          </a:xfrm>
        </p:grpSpPr>
        <p:sp>
          <p:nvSpPr>
            <p:cNvPr id="5" name="TextBox 5"/>
            <p:cNvSpPr txBox="1"/>
            <p:nvPr/>
          </p:nvSpPr>
          <p:spPr>
            <a:xfrm>
              <a:off x="0" y="1524015"/>
              <a:ext cx="8697512" cy="1363398"/>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Meter testing should be done on a regular basis on both older meter that have not been replaced yet as well as new electronic meters as precautionary</a:t>
              </a:r>
            </a:p>
          </p:txBody>
        </p:sp>
        <p:sp>
          <p:nvSpPr>
            <p:cNvPr id="6" name="TextBox 6"/>
            <p:cNvSpPr txBox="1"/>
            <p:nvPr/>
          </p:nvSpPr>
          <p:spPr>
            <a:xfrm>
              <a:off x="0" y="-47625"/>
              <a:ext cx="8697512" cy="1052380"/>
            </a:xfrm>
            <a:prstGeom prst="rect">
              <a:avLst/>
            </a:prstGeom>
          </p:spPr>
          <p:txBody>
            <a:bodyPr lIns="0" tIns="0" rIns="0" bIns="0" rtlCol="0" anchor="t">
              <a:spAutoFit/>
            </a:bodyPr>
            <a:lstStyle/>
            <a:p>
              <a:pPr algn="ctr">
                <a:lnSpc>
                  <a:spcPts val="6500"/>
                </a:lnSpc>
              </a:pPr>
              <a:r>
                <a:rPr lang="en-US" sz="4999" b="1">
                  <a:solidFill>
                    <a:srgbClr val="43A5FF"/>
                  </a:solidFill>
                  <a:latin typeface="Poppins Medium Bold"/>
                  <a:ea typeface="Poppins Medium Bold"/>
                  <a:cs typeface="Poppins Medium Bold"/>
                  <a:sym typeface="Poppins Medium Bold"/>
                </a:rPr>
                <a:t>Meter Testing</a:t>
              </a:r>
            </a:p>
          </p:txBody>
        </p:sp>
      </p:grpSp>
      <p:grpSp>
        <p:nvGrpSpPr>
          <p:cNvPr id="7" name="Group 7"/>
          <p:cNvGrpSpPr/>
          <p:nvPr/>
        </p:nvGrpSpPr>
        <p:grpSpPr>
          <a:xfrm>
            <a:off x="9791219" y="4554097"/>
            <a:ext cx="6523134" cy="1817302"/>
            <a:chOff x="0" y="0"/>
            <a:chExt cx="8697512" cy="2423069"/>
          </a:xfrm>
        </p:grpSpPr>
        <p:sp>
          <p:nvSpPr>
            <p:cNvPr id="8" name="TextBox 8"/>
            <p:cNvSpPr txBox="1"/>
            <p:nvPr/>
          </p:nvSpPr>
          <p:spPr>
            <a:xfrm>
              <a:off x="0" y="1524015"/>
              <a:ext cx="8697512" cy="899054"/>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 As DMA’s are completely transferred over to AMI, leak detection should be done more frequently</a:t>
              </a:r>
            </a:p>
          </p:txBody>
        </p:sp>
        <p:sp>
          <p:nvSpPr>
            <p:cNvPr id="9" name="TextBox 9"/>
            <p:cNvSpPr txBox="1"/>
            <p:nvPr/>
          </p:nvSpPr>
          <p:spPr>
            <a:xfrm>
              <a:off x="0" y="-47625"/>
              <a:ext cx="8697512" cy="1052380"/>
            </a:xfrm>
            <a:prstGeom prst="rect">
              <a:avLst/>
            </a:prstGeom>
          </p:spPr>
          <p:txBody>
            <a:bodyPr lIns="0" tIns="0" rIns="0" bIns="0" rtlCol="0" anchor="t">
              <a:spAutoFit/>
            </a:bodyPr>
            <a:lstStyle/>
            <a:p>
              <a:pPr algn="ctr">
                <a:lnSpc>
                  <a:spcPts val="6500"/>
                </a:lnSpc>
              </a:pPr>
              <a:r>
                <a:rPr lang="en-US" sz="4999" b="1">
                  <a:solidFill>
                    <a:srgbClr val="43A5FF"/>
                  </a:solidFill>
                  <a:latin typeface="Poppins Medium Bold"/>
                  <a:ea typeface="Poppins Medium Bold"/>
                  <a:cs typeface="Poppins Medium Bold"/>
                  <a:sym typeface="Poppins Medium Bold"/>
                </a:rPr>
                <a:t>Leak Detection</a:t>
              </a:r>
            </a:p>
          </p:txBody>
        </p:sp>
      </p:grpSp>
      <p:grpSp>
        <p:nvGrpSpPr>
          <p:cNvPr id="10" name="Group 10"/>
          <p:cNvGrpSpPr/>
          <p:nvPr/>
        </p:nvGrpSpPr>
        <p:grpSpPr>
          <a:xfrm>
            <a:off x="1081103" y="6850187"/>
            <a:ext cx="7794622" cy="2982626"/>
            <a:chOff x="0" y="0"/>
            <a:chExt cx="10392830" cy="3976834"/>
          </a:xfrm>
        </p:grpSpPr>
        <p:sp>
          <p:nvSpPr>
            <p:cNvPr id="11" name="TextBox 11"/>
            <p:cNvSpPr txBox="1"/>
            <p:nvPr/>
          </p:nvSpPr>
          <p:spPr>
            <a:xfrm>
              <a:off x="0" y="2613436"/>
              <a:ext cx="10392830" cy="1363398"/>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Set up pressure monitoring areas in each DMA using Sensu products that can connect with the AMI analytics software so that regular monitoring and management can take place</a:t>
              </a:r>
            </a:p>
          </p:txBody>
        </p:sp>
        <p:sp>
          <p:nvSpPr>
            <p:cNvPr id="12" name="TextBox 12"/>
            <p:cNvSpPr txBox="1"/>
            <p:nvPr/>
          </p:nvSpPr>
          <p:spPr>
            <a:xfrm>
              <a:off x="0" y="-47625"/>
              <a:ext cx="10392830" cy="2141802"/>
            </a:xfrm>
            <a:prstGeom prst="rect">
              <a:avLst/>
            </a:prstGeom>
          </p:spPr>
          <p:txBody>
            <a:bodyPr lIns="0" tIns="0" rIns="0" bIns="0" rtlCol="0" anchor="t">
              <a:spAutoFit/>
            </a:bodyPr>
            <a:lstStyle/>
            <a:p>
              <a:pPr algn="ctr">
                <a:lnSpc>
                  <a:spcPts val="6500"/>
                </a:lnSpc>
              </a:pPr>
              <a:r>
                <a:rPr lang="en-US" sz="4999" b="1">
                  <a:solidFill>
                    <a:srgbClr val="43A5FF"/>
                  </a:solidFill>
                  <a:latin typeface="Poppins Medium Bold"/>
                  <a:ea typeface="Poppins Medium Bold"/>
                  <a:cs typeface="Poppins Medium Bold"/>
                  <a:sym typeface="Poppins Medium Bold"/>
                </a:rPr>
                <a:t>Pressure Management &amp; Monitoring</a:t>
              </a:r>
            </a:p>
          </p:txBody>
        </p:sp>
      </p:grpSp>
      <p:grpSp>
        <p:nvGrpSpPr>
          <p:cNvPr id="13" name="Group 13"/>
          <p:cNvGrpSpPr/>
          <p:nvPr/>
        </p:nvGrpSpPr>
        <p:grpSpPr>
          <a:xfrm>
            <a:off x="9972490" y="6850187"/>
            <a:ext cx="6523134" cy="2634368"/>
            <a:chOff x="0" y="0"/>
            <a:chExt cx="8697512" cy="3512491"/>
          </a:xfrm>
        </p:grpSpPr>
        <p:sp>
          <p:nvSpPr>
            <p:cNvPr id="14" name="TextBox 14"/>
            <p:cNvSpPr txBox="1"/>
            <p:nvPr/>
          </p:nvSpPr>
          <p:spPr>
            <a:xfrm>
              <a:off x="0" y="2613436"/>
              <a:ext cx="8697512" cy="899054"/>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provided by American Water Works Association (AWWA) for additional steps and courses of action</a:t>
              </a:r>
            </a:p>
          </p:txBody>
        </p:sp>
        <p:sp>
          <p:nvSpPr>
            <p:cNvPr id="15" name="TextBox 15"/>
            <p:cNvSpPr txBox="1"/>
            <p:nvPr/>
          </p:nvSpPr>
          <p:spPr>
            <a:xfrm>
              <a:off x="0" y="-47625"/>
              <a:ext cx="8697512" cy="2141802"/>
            </a:xfrm>
            <a:prstGeom prst="rect">
              <a:avLst/>
            </a:prstGeom>
          </p:spPr>
          <p:txBody>
            <a:bodyPr lIns="0" tIns="0" rIns="0" bIns="0" rtlCol="0" anchor="t">
              <a:spAutoFit/>
            </a:bodyPr>
            <a:lstStyle/>
            <a:p>
              <a:pPr algn="ctr">
                <a:lnSpc>
                  <a:spcPts val="6500"/>
                </a:lnSpc>
              </a:pPr>
              <a:r>
                <a:rPr lang="en-US" sz="4999" b="1">
                  <a:solidFill>
                    <a:srgbClr val="43A5FF"/>
                  </a:solidFill>
                  <a:latin typeface="Poppins Medium Bold"/>
                  <a:ea typeface="Poppins Medium Bold"/>
                  <a:cs typeface="Poppins Medium Bold"/>
                  <a:sym typeface="Poppins Medium Bold"/>
                </a:rPr>
                <a:t>Utilize Component Analysis Tool</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AutoShape 2"/>
          <p:cNvSpPr/>
          <p:nvPr/>
        </p:nvSpPr>
        <p:spPr>
          <a:xfrm>
            <a:off x="4738844" y="3811907"/>
            <a:ext cx="8810312" cy="4022492"/>
          </a:xfrm>
          <a:prstGeom prst="rect">
            <a:avLst/>
          </a:prstGeom>
          <a:solidFill>
            <a:srgbClr val="FFFEFE"/>
          </a:solid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4" name="Group 4"/>
          <p:cNvGrpSpPr/>
          <p:nvPr/>
        </p:nvGrpSpPr>
        <p:grpSpPr>
          <a:xfrm>
            <a:off x="6357816" y="1706962"/>
            <a:ext cx="4771759" cy="477175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A5FF"/>
            </a:solidFill>
          </p:spPr>
          <p:txBody>
            <a:bodyPr/>
            <a:lstStyle/>
            <a:p>
              <a:endParaRPr lang="en-US"/>
            </a:p>
          </p:txBody>
        </p:sp>
      </p:grpSp>
      <p:sp>
        <p:nvSpPr>
          <p:cNvPr id="6" name="TextBox 6"/>
          <p:cNvSpPr txBox="1"/>
          <p:nvPr/>
        </p:nvSpPr>
        <p:spPr>
          <a:xfrm>
            <a:off x="4525478" y="7039308"/>
            <a:ext cx="9237045" cy="2600897"/>
          </a:xfrm>
          <a:prstGeom prst="rect">
            <a:avLst/>
          </a:prstGeom>
        </p:spPr>
        <p:txBody>
          <a:bodyPr lIns="0" tIns="0" rIns="0" bIns="0" rtlCol="0" anchor="t">
            <a:spAutoFit/>
          </a:bodyPr>
          <a:lstStyle/>
          <a:p>
            <a:pPr algn="ctr">
              <a:lnSpc>
                <a:spcPts val="5286"/>
              </a:lnSpc>
            </a:pPr>
            <a:r>
              <a:rPr lang="en-US" sz="3776" spc="75">
                <a:solidFill>
                  <a:srgbClr val="000000"/>
                </a:solidFill>
                <a:latin typeface="Poppins Medium"/>
                <a:ea typeface="Poppins Medium"/>
                <a:cs typeface="Poppins Medium"/>
                <a:sym typeface="Poppins Medium"/>
              </a:rPr>
              <a:t>This measure is expected to drop water loss from roughly</a:t>
            </a:r>
            <a:r>
              <a:rPr lang="en-US" sz="3776" b="1" spc="75">
                <a:solidFill>
                  <a:srgbClr val="000000"/>
                </a:solidFill>
                <a:latin typeface="Poppins Medium"/>
                <a:ea typeface="Poppins Medium"/>
                <a:cs typeface="Poppins Medium"/>
                <a:sym typeface="Poppins Medium"/>
              </a:rPr>
              <a:t> </a:t>
            </a:r>
            <a:r>
              <a:rPr lang="en-US" sz="3776" spc="75">
                <a:solidFill>
                  <a:srgbClr val="000000"/>
                </a:solidFill>
                <a:latin typeface="Poppins Medium"/>
                <a:ea typeface="Poppins Medium"/>
                <a:cs typeface="Poppins Medium"/>
                <a:sym typeface="Poppins Medium"/>
              </a:rPr>
              <a:t>47 m</a:t>
            </a:r>
            <a:r>
              <a:rPr lang="en-US" sz="3776" b="1" spc="75">
                <a:solidFill>
                  <a:srgbClr val="000000"/>
                </a:solidFill>
                <a:latin typeface="Poppins Medium"/>
                <a:ea typeface="Poppins Medium"/>
                <a:cs typeface="Poppins Medium"/>
                <a:sym typeface="Poppins Medium"/>
              </a:rPr>
              <a:t>i</a:t>
            </a:r>
            <a:r>
              <a:rPr lang="en-US" sz="3776" spc="75">
                <a:solidFill>
                  <a:srgbClr val="000000"/>
                </a:solidFill>
                <a:latin typeface="Poppins Medium"/>
                <a:ea typeface="Poppins Medium"/>
                <a:cs typeface="Poppins Medium"/>
                <a:sym typeface="Poppins Medium"/>
              </a:rPr>
              <a:t>l</a:t>
            </a:r>
            <a:r>
              <a:rPr lang="en-US" sz="3776" b="1" spc="75">
                <a:solidFill>
                  <a:srgbClr val="000000"/>
                </a:solidFill>
                <a:latin typeface="Poppins Medium"/>
                <a:ea typeface="Poppins Medium"/>
                <a:cs typeface="Poppins Medium"/>
                <a:sym typeface="Poppins Medium"/>
              </a:rPr>
              <a:t>l</a:t>
            </a:r>
            <a:r>
              <a:rPr lang="en-US" sz="3776" spc="75">
                <a:solidFill>
                  <a:srgbClr val="000000"/>
                </a:solidFill>
                <a:latin typeface="Poppins Medium"/>
                <a:ea typeface="Poppins Medium"/>
                <a:cs typeface="Poppins Medium"/>
                <a:sym typeface="Poppins Medium"/>
              </a:rPr>
              <a:t>ion</a:t>
            </a:r>
            <a:r>
              <a:rPr lang="en-US" sz="3776" b="1" spc="75">
                <a:solidFill>
                  <a:srgbClr val="000000"/>
                </a:solidFill>
                <a:latin typeface="Poppins Medium"/>
                <a:ea typeface="Poppins Medium"/>
                <a:cs typeface="Poppins Medium"/>
                <a:sym typeface="Poppins Medium"/>
              </a:rPr>
              <a:t> </a:t>
            </a:r>
            <a:r>
              <a:rPr lang="en-US" sz="3776" spc="75">
                <a:solidFill>
                  <a:srgbClr val="000000"/>
                </a:solidFill>
                <a:latin typeface="Poppins Medium"/>
                <a:ea typeface="Poppins Medium"/>
                <a:cs typeface="Poppins Medium"/>
                <a:sym typeface="Poppins Medium"/>
              </a:rPr>
              <a:t>gall</a:t>
            </a:r>
            <a:r>
              <a:rPr lang="en-US" sz="3776" b="1" spc="75">
                <a:solidFill>
                  <a:srgbClr val="000000"/>
                </a:solidFill>
                <a:latin typeface="Poppins Medium"/>
                <a:ea typeface="Poppins Medium"/>
                <a:cs typeface="Poppins Medium"/>
                <a:sym typeface="Poppins Medium"/>
              </a:rPr>
              <a:t>on</a:t>
            </a:r>
            <a:r>
              <a:rPr lang="en-US" sz="3776" spc="75">
                <a:solidFill>
                  <a:srgbClr val="000000"/>
                </a:solidFill>
                <a:latin typeface="Poppins Medium"/>
                <a:ea typeface="Poppins Medium"/>
                <a:cs typeface="Poppins Medium"/>
                <a:sym typeface="Poppins Medium"/>
              </a:rPr>
              <a:t>s per year to less than 10 million gallons per year</a:t>
            </a:r>
          </a:p>
        </p:txBody>
      </p:sp>
      <p:sp>
        <p:nvSpPr>
          <p:cNvPr id="7" name="TextBox 7"/>
          <p:cNvSpPr txBox="1"/>
          <p:nvPr/>
        </p:nvSpPr>
        <p:spPr>
          <a:xfrm>
            <a:off x="7192414" y="3627703"/>
            <a:ext cx="3283832" cy="844552"/>
          </a:xfrm>
          <a:prstGeom prst="rect">
            <a:avLst/>
          </a:prstGeom>
        </p:spPr>
        <p:txBody>
          <a:bodyPr lIns="0" tIns="0" rIns="0" bIns="0" rtlCol="0" anchor="t">
            <a:spAutoFit/>
          </a:bodyPr>
          <a:lstStyle/>
          <a:p>
            <a:pPr algn="ctr">
              <a:lnSpc>
                <a:spcPts val="6999"/>
              </a:lnSpc>
              <a:spcBef>
                <a:spcPct val="0"/>
              </a:spcBef>
            </a:pPr>
            <a:r>
              <a:rPr lang="en-US" sz="4999">
                <a:solidFill>
                  <a:srgbClr val="000000"/>
                </a:solidFill>
                <a:latin typeface="Poppins Light"/>
                <a:ea typeface="Poppins Light"/>
                <a:cs typeface="Poppins Light"/>
                <a:sym typeface="Poppins Light"/>
              </a:rPr>
              <a:t>SUCCESS!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10581903" y="2165878"/>
            <a:ext cx="7242689" cy="4834495"/>
          </a:xfrm>
          <a:custGeom>
            <a:avLst/>
            <a:gdLst/>
            <a:ahLst/>
            <a:cxnLst/>
            <a:rect l="l" t="t" r="r" b="b"/>
            <a:pathLst>
              <a:path w="7242689" h="4834495">
                <a:moveTo>
                  <a:pt x="0" y="0"/>
                </a:moveTo>
                <a:lnTo>
                  <a:pt x="7242689" y="0"/>
                </a:lnTo>
                <a:lnTo>
                  <a:pt x="7242689" y="4834495"/>
                </a:lnTo>
                <a:lnTo>
                  <a:pt x="0" y="4834495"/>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310728" y="1141830"/>
            <a:ext cx="8936378" cy="6694101"/>
            <a:chOff x="0" y="0"/>
            <a:chExt cx="11915171" cy="8925469"/>
          </a:xfrm>
        </p:grpSpPr>
        <p:sp>
          <p:nvSpPr>
            <p:cNvPr id="4" name="TextBox 4"/>
            <p:cNvSpPr txBox="1"/>
            <p:nvPr/>
          </p:nvSpPr>
          <p:spPr>
            <a:xfrm>
              <a:off x="0" y="-76200"/>
              <a:ext cx="11915171" cy="1868107"/>
            </a:xfrm>
            <a:prstGeom prst="rect">
              <a:avLst/>
            </a:prstGeom>
          </p:spPr>
          <p:txBody>
            <a:bodyPr lIns="0" tIns="0" rIns="0" bIns="0" rtlCol="0" anchor="t">
              <a:spAutoFit/>
            </a:bodyPr>
            <a:lstStyle/>
            <a:p>
              <a:pPr algn="ctr">
                <a:lnSpc>
                  <a:spcPts val="5725"/>
                </a:lnSpc>
              </a:pPr>
              <a:r>
                <a:rPr lang="en-US" sz="4089">
                  <a:solidFill>
                    <a:srgbClr val="323232"/>
                  </a:solidFill>
                  <a:latin typeface="Poppins Light Bold"/>
                  <a:ea typeface="Poppins Light Bold"/>
                  <a:cs typeface="Poppins Light Bold"/>
                  <a:sym typeface="Poppins Light Bold"/>
                </a:rPr>
                <a:t>Find out More about the City of Dallas’ Success!</a:t>
              </a:r>
            </a:p>
          </p:txBody>
        </p:sp>
        <p:sp>
          <p:nvSpPr>
            <p:cNvPr id="5" name="TextBox 5"/>
            <p:cNvSpPr txBox="1"/>
            <p:nvPr/>
          </p:nvSpPr>
          <p:spPr>
            <a:xfrm>
              <a:off x="0" y="4359699"/>
              <a:ext cx="11915171" cy="4565770"/>
            </a:xfrm>
            <a:prstGeom prst="rect">
              <a:avLst/>
            </a:prstGeom>
          </p:spPr>
          <p:txBody>
            <a:bodyPr lIns="0" tIns="0" rIns="0" bIns="0" rtlCol="0" anchor="t">
              <a:spAutoFit/>
            </a:bodyPr>
            <a:lstStyle/>
            <a:p>
              <a:pPr algn="ctr">
                <a:lnSpc>
                  <a:spcPts val="3905"/>
                </a:lnSpc>
              </a:pPr>
              <a:r>
                <a:rPr lang="en-US" sz="2789">
                  <a:solidFill>
                    <a:srgbClr val="323232"/>
                  </a:solidFill>
                  <a:latin typeface="Poppins Light"/>
                  <a:ea typeface="Poppins Light"/>
                  <a:cs typeface="Poppins Light"/>
                  <a:sym typeface="Poppins Light"/>
                </a:rPr>
                <a:t>•</a:t>
              </a:r>
              <a:r>
                <a:rPr lang="en-US" sz="2789" u="sng">
                  <a:solidFill>
                    <a:srgbClr val="323232"/>
                  </a:solidFill>
                  <a:latin typeface="Poppins Light"/>
                  <a:ea typeface="Poppins Light"/>
                  <a:cs typeface="Poppins Light"/>
                  <a:sym typeface="Poppins Light"/>
                  <a:hlinkClick r:id="rId3" tooltip="https://www.smart-energy.com/regional-news/north-america/dallas-saves-12-million-gallons-of-water-thanks-to-smart-meters/"/>
                </a:rPr>
                <a:t>Dallas saves 12 milli</a:t>
              </a:r>
              <a:r>
                <a:rPr lang="en-US" sz="2789" u="sng">
                  <a:solidFill>
                    <a:srgbClr val="323232"/>
                  </a:solidFill>
                  <a:latin typeface="Poppins Light"/>
                  <a:ea typeface="Poppins Light"/>
                  <a:cs typeface="Poppins Light"/>
                  <a:sym typeface="Poppins Light"/>
                  <a:hlinkClick r:id="rId3" tooltip="https://www.smart-energy.com/regional-news/north-america/dallas-saves-12-million-gallons-of-water-thanks-to-smart-meters/"/>
                </a:rPr>
                <a:t>on gallons of water thanks to smart meters</a:t>
              </a:r>
            </a:p>
            <a:p>
              <a:pPr algn="ctr">
                <a:lnSpc>
                  <a:spcPts val="3905"/>
                </a:lnSpc>
              </a:pPr>
              <a:r>
                <a:rPr lang="en-US" sz="2789">
                  <a:solidFill>
                    <a:srgbClr val="323232"/>
                  </a:solidFill>
                  <a:latin typeface="Poppins Light"/>
                  <a:ea typeface="Poppins Light"/>
                  <a:cs typeface="Poppins Light"/>
                  <a:sym typeface="Poppins Light"/>
                </a:rPr>
                <a:t>•</a:t>
              </a:r>
              <a:r>
                <a:rPr lang="en-US" sz="2789" u="sng">
                  <a:solidFill>
                    <a:srgbClr val="323232"/>
                  </a:solidFill>
                  <a:latin typeface="Poppins Light"/>
                  <a:ea typeface="Poppins Light"/>
                  <a:cs typeface="Poppins Light"/>
                  <a:sym typeface="Poppins Light"/>
                  <a:hlinkClick r:id="rId4" tooltip="https://prod.xylem.com/siteassets/support/case-studies/case-studies-pdf/georgia-city-charges-forward-on-water-conservation-initiative.pdf"/>
                </a:rPr>
                <a:t>georgia-city-charges-forward-on-water-conservation-initiative.pdf</a:t>
              </a:r>
            </a:p>
            <a:p>
              <a:pPr algn="ctr">
                <a:lnSpc>
                  <a:spcPts val="3905"/>
                </a:lnSpc>
              </a:pPr>
              <a:r>
                <a:rPr lang="en-US" sz="2789">
                  <a:solidFill>
                    <a:srgbClr val="323232"/>
                  </a:solidFill>
                  <a:latin typeface="Poppins Light"/>
                  <a:ea typeface="Poppins Light"/>
                  <a:cs typeface="Poppins Light"/>
                  <a:sym typeface="Poppins Light"/>
                </a:rPr>
                <a:t>•</a:t>
              </a:r>
              <a:r>
                <a:rPr lang="en-US" sz="2789" u="sng">
                  <a:solidFill>
                    <a:srgbClr val="323232"/>
                  </a:solidFill>
                  <a:latin typeface="Poppins Light"/>
                  <a:ea typeface="Poppins Light"/>
                  <a:cs typeface="Poppins Light"/>
                  <a:sym typeface="Poppins Light"/>
                  <a:hlinkClick r:id="rId5" tooltip="https://smartwatermagazine.com/news/sensus/georgia-city-charges-forward-water-loss-control-sensus"/>
                </a:rPr>
                <a:t>Georgia City charges forward on water loss control with Sensus</a:t>
              </a:r>
            </a:p>
            <a:p>
              <a:pPr algn="ctr">
                <a:lnSpc>
                  <a:spcPts val="3905"/>
                </a:lnSpc>
              </a:pPr>
              <a:endParaRPr lang="en-US" sz="2789" u="sng">
                <a:solidFill>
                  <a:srgbClr val="323232"/>
                </a:solidFill>
                <a:latin typeface="Poppins Light"/>
                <a:ea typeface="Poppins Light"/>
                <a:cs typeface="Poppins Light"/>
                <a:sym typeface="Poppins Light"/>
                <a:hlinkClick r:id="rId5" tooltip="https://smartwatermagazine.com/news/sensus/georgia-city-charges-forward-water-loss-control-sensu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10723730" y="1238770"/>
            <a:ext cx="6011641" cy="8019530"/>
          </a:xfrm>
          <a:custGeom>
            <a:avLst/>
            <a:gdLst/>
            <a:ahLst/>
            <a:cxnLst/>
            <a:rect l="l" t="t" r="r" b="b"/>
            <a:pathLst>
              <a:path w="6011641" h="8019530">
                <a:moveTo>
                  <a:pt x="0" y="0"/>
                </a:moveTo>
                <a:lnTo>
                  <a:pt x="6011642" y="0"/>
                </a:lnTo>
                <a:lnTo>
                  <a:pt x="6011642" y="8019530"/>
                </a:lnTo>
                <a:lnTo>
                  <a:pt x="0" y="801953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310728" y="2220550"/>
            <a:ext cx="8009226" cy="3166463"/>
            <a:chOff x="0" y="0"/>
            <a:chExt cx="10678968" cy="4221950"/>
          </a:xfrm>
        </p:grpSpPr>
        <p:sp>
          <p:nvSpPr>
            <p:cNvPr id="4" name="TextBox 4"/>
            <p:cNvSpPr txBox="1"/>
            <p:nvPr/>
          </p:nvSpPr>
          <p:spPr>
            <a:xfrm>
              <a:off x="0" y="1768310"/>
              <a:ext cx="10678968" cy="2453640"/>
            </a:xfrm>
            <a:prstGeom prst="rect">
              <a:avLst/>
            </a:prstGeom>
          </p:spPr>
          <p:txBody>
            <a:bodyPr lIns="0" tIns="0" rIns="0" bIns="0" rtlCol="0" anchor="t">
              <a:spAutoFit/>
            </a:bodyPr>
            <a:lstStyle/>
            <a:p>
              <a:pPr algn="ctr">
                <a:lnSpc>
                  <a:spcPts val="7475"/>
                </a:lnSpc>
              </a:pPr>
              <a:r>
                <a:rPr lang="en-US" sz="6500">
                  <a:solidFill>
                    <a:srgbClr val="43A5FF"/>
                  </a:solidFill>
                  <a:latin typeface="Poppins Bold"/>
                  <a:ea typeface="Poppins Bold"/>
                  <a:cs typeface="Poppins Bold"/>
                  <a:sym typeface="Poppins Bold"/>
                </a:rPr>
                <a:t>Amber Whisner</a:t>
              </a:r>
            </a:p>
            <a:p>
              <a:pPr algn="ctr">
                <a:lnSpc>
                  <a:spcPts val="3565"/>
                </a:lnSpc>
              </a:pPr>
              <a:r>
                <a:rPr lang="en-US" sz="3100">
                  <a:solidFill>
                    <a:srgbClr val="43A5FF"/>
                  </a:solidFill>
                  <a:latin typeface="Poppins Bold"/>
                  <a:ea typeface="Poppins Bold"/>
                  <a:cs typeface="Poppins Bold"/>
                  <a:sym typeface="Poppins Bold"/>
                </a:rPr>
                <a:t>Director of Business Development/City of Dallas</a:t>
              </a:r>
            </a:p>
          </p:txBody>
        </p:sp>
        <p:sp>
          <p:nvSpPr>
            <p:cNvPr id="5" name="TextBox 5"/>
            <p:cNvSpPr txBox="1"/>
            <p:nvPr/>
          </p:nvSpPr>
          <p:spPr>
            <a:xfrm>
              <a:off x="0" y="-114300"/>
              <a:ext cx="10678968" cy="1320803"/>
            </a:xfrm>
            <a:prstGeom prst="rect">
              <a:avLst/>
            </a:prstGeom>
          </p:spPr>
          <p:txBody>
            <a:bodyPr lIns="0" tIns="0" rIns="0" bIns="0" rtlCol="0" anchor="t">
              <a:spAutoFit/>
            </a:bodyPr>
            <a:lstStyle/>
            <a:p>
              <a:pPr algn="ctr">
                <a:lnSpc>
                  <a:spcPts val="8399"/>
                </a:lnSpc>
              </a:pPr>
              <a:r>
                <a:rPr lang="en-US" sz="5999">
                  <a:solidFill>
                    <a:srgbClr val="323232"/>
                  </a:solidFill>
                  <a:latin typeface="Poppins Light"/>
                  <a:ea typeface="Poppins Light"/>
                  <a:cs typeface="Poppins Light"/>
                  <a:sym typeface="Poppins Light"/>
                </a:rPr>
                <a:t>Thank you!</a:t>
              </a:r>
            </a:p>
          </p:txBody>
        </p:sp>
      </p:grpSp>
      <p:sp>
        <p:nvSpPr>
          <p:cNvPr id="6" name="TextBox 6"/>
          <p:cNvSpPr txBox="1"/>
          <p:nvPr/>
        </p:nvSpPr>
        <p:spPr>
          <a:xfrm>
            <a:off x="1325834" y="6822477"/>
            <a:ext cx="8009226" cy="1811338"/>
          </a:xfrm>
          <a:prstGeom prst="rect">
            <a:avLst/>
          </a:prstGeom>
        </p:spPr>
        <p:txBody>
          <a:bodyPr lIns="0" tIns="0" rIns="0" bIns="0" rtlCol="0" anchor="t">
            <a:spAutoFit/>
          </a:bodyPr>
          <a:lstStyle/>
          <a:p>
            <a:pPr algn="ctr">
              <a:lnSpc>
                <a:spcPts val="7475"/>
              </a:lnSpc>
            </a:pPr>
            <a:r>
              <a:rPr lang="en-US" sz="6500">
                <a:solidFill>
                  <a:srgbClr val="43A5FF"/>
                </a:solidFill>
                <a:latin typeface="Poppins Bold"/>
                <a:ea typeface="Poppins Bold"/>
                <a:cs typeface="Poppins Bold"/>
                <a:sym typeface="Poppins Bold"/>
              </a:rPr>
              <a:t>Kisha Moore</a:t>
            </a:r>
          </a:p>
          <a:p>
            <a:pPr algn="ctr">
              <a:lnSpc>
                <a:spcPts val="3450"/>
              </a:lnSpc>
            </a:pPr>
            <a:r>
              <a:rPr lang="en-US" sz="3000">
                <a:solidFill>
                  <a:srgbClr val="43A5FF"/>
                </a:solidFill>
                <a:latin typeface="Poppins Bold"/>
                <a:ea typeface="Poppins Bold"/>
                <a:cs typeface="Poppins Bold"/>
                <a:sym typeface="Poppins Bold"/>
              </a:rPr>
              <a:t>Community and Economic Development Representative /NWGRC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397709" y="370049"/>
            <a:ext cx="4020344" cy="2618514"/>
          </a:xfrm>
          <a:custGeom>
            <a:avLst/>
            <a:gdLst/>
            <a:ahLst/>
            <a:cxnLst/>
            <a:rect l="l" t="t" r="r" b="b"/>
            <a:pathLst>
              <a:path w="4020344" h="2618514">
                <a:moveTo>
                  <a:pt x="0" y="0"/>
                </a:moveTo>
                <a:lnTo>
                  <a:pt x="4020344" y="0"/>
                </a:lnTo>
                <a:lnTo>
                  <a:pt x="4020344" y="2618514"/>
                </a:lnTo>
                <a:lnTo>
                  <a:pt x="0" y="2618514"/>
                </a:lnTo>
                <a:lnTo>
                  <a:pt x="0" y="0"/>
                </a:lnTo>
                <a:close/>
              </a:path>
            </a:pathLst>
          </a:custGeom>
          <a:blipFill>
            <a:blip r:embed="rId2"/>
            <a:stretch>
              <a:fillRect/>
            </a:stretch>
          </a:blipFill>
        </p:spPr>
        <p:txBody>
          <a:bodyPr/>
          <a:lstStyle/>
          <a:p>
            <a:endParaRPr lang="en-US"/>
          </a:p>
        </p:txBody>
      </p:sp>
      <p:sp>
        <p:nvSpPr>
          <p:cNvPr id="3" name="Freeform 3"/>
          <p:cNvSpPr/>
          <p:nvPr/>
        </p:nvSpPr>
        <p:spPr>
          <a:xfrm>
            <a:off x="397709" y="5733080"/>
            <a:ext cx="7496141" cy="4219856"/>
          </a:xfrm>
          <a:custGeom>
            <a:avLst/>
            <a:gdLst/>
            <a:ahLst/>
            <a:cxnLst/>
            <a:rect l="l" t="t" r="r" b="b"/>
            <a:pathLst>
              <a:path w="7496141" h="4219856">
                <a:moveTo>
                  <a:pt x="0" y="0"/>
                </a:moveTo>
                <a:lnTo>
                  <a:pt x="7496141" y="0"/>
                </a:lnTo>
                <a:lnTo>
                  <a:pt x="7496141" y="4219856"/>
                </a:lnTo>
                <a:lnTo>
                  <a:pt x="0" y="4219856"/>
                </a:lnTo>
                <a:lnTo>
                  <a:pt x="0" y="0"/>
                </a:lnTo>
                <a:close/>
              </a:path>
            </a:pathLst>
          </a:custGeom>
          <a:blipFill>
            <a:blip r:embed="rId3"/>
            <a:stretch>
              <a:fillRect/>
            </a:stretch>
          </a:blipFill>
        </p:spPr>
        <p:txBody>
          <a:bodyPr/>
          <a:lstStyle/>
          <a:p>
            <a:endParaRPr lang="en-US"/>
          </a:p>
        </p:txBody>
      </p:sp>
      <p:sp>
        <p:nvSpPr>
          <p:cNvPr id="4" name="Freeform 4"/>
          <p:cNvSpPr/>
          <p:nvPr/>
        </p:nvSpPr>
        <p:spPr>
          <a:xfrm>
            <a:off x="11653012" y="370049"/>
            <a:ext cx="6306360" cy="3086797"/>
          </a:xfrm>
          <a:custGeom>
            <a:avLst/>
            <a:gdLst/>
            <a:ahLst/>
            <a:cxnLst/>
            <a:rect l="l" t="t" r="r" b="b"/>
            <a:pathLst>
              <a:path w="6306360" h="3086797">
                <a:moveTo>
                  <a:pt x="0" y="0"/>
                </a:moveTo>
                <a:lnTo>
                  <a:pt x="6306360" y="0"/>
                </a:lnTo>
                <a:lnTo>
                  <a:pt x="6306360" y="3086797"/>
                </a:lnTo>
                <a:lnTo>
                  <a:pt x="0" y="3086797"/>
                </a:lnTo>
                <a:lnTo>
                  <a:pt x="0" y="0"/>
                </a:lnTo>
                <a:close/>
              </a:path>
            </a:pathLst>
          </a:custGeom>
          <a:blipFill>
            <a:blip r:embed="rId4"/>
            <a:stretch>
              <a:fillRect/>
            </a:stretch>
          </a:blipFill>
        </p:spPr>
        <p:txBody>
          <a:bodyPr/>
          <a:lstStyle/>
          <a:p>
            <a:endParaRPr lang="en-US"/>
          </a:p>
        </p:txBody>
      </p:sp>
      <p:sp>
        <p:nvSpPr>
          <p:cNvPr id="5" name="Freeform 5"/>
          <p:cNvSpPr/>
          <p:nvPr/>
        </p:nvSpPr>
        <p:spPr>
          <a:xfrm>
            <a:off x="9937771" y="5688535"/>
            <a:ext cx="7077090" cy="4264401"/>
          </a:xfrm>
          <a:custGeom>
            <a:avLst/>
            <a:gdLst/>
            <a:ahLst/>
            <a:cxnLst/>
            <a:rect l="l" t="t" r="r" b="b"/>
            <a:pathLst>
              <a:path w="7077090" h="4264401">
                <a:moveTo>
                  <a:pt x="0" y="0"/>
                </a:moveTo>
                <a:lnTo>
                  <a:pt x="7077090" y="0"/>
                </a:lnTo>
                <a:lnTo>
                  <a:pt x="7077090" y="4264401"/>
                </a:lnTo>
                <a:lnTo>
                  <a:pt x="0" y="4264401"/>
                </a:lnTo>
                <a:lnTo>
                  <a:pt x="0" y="0"/>
                </a:lnTo>
                <a:close/>
              </a:path>
            </a:pathLst>
          </a:custGeom>
          <a:blipFill>
            <a:blip r:embed="rId5"/>
            <a:stretch>
              <a:fillRect/>
            </a:stretch>
          </a:blipFill>
        </p:spPr>
        <p:txBody>
          <a:bodyPr/>
          <a:lstStyle/>
          <a:p>
            <a:endParaRPr lang="en-US"/>
          </a:p>
        </p:txBody>
      </p:sp>
      <p:sp>
        <p:nvSpPr>
          <p:cNvPr id="6" name="Freeform 6"/>
          <p:cNvSpPr/>
          <p:nvPr/>
        </p:nvSpPr>
        <p:spPr>
          <a:xfrm>
            <a:off x="5666616" y="370049"/>
            <a:ext cx="5597962" cy="3138606"/>
          </a:xfrm>
          <a:custGeom>
            <a:avLst/>
            <a:gdLst/>
            <a:ahLst/>
            <a:cxnLst/>
            <a:rect l="l" t="t" r="r" b="b"/>
            <a:pathLst>
              <a:path w="5597962" h="3138606">
                <a:moveTo>
                  <a:pt x="0" y="0"/>
                </a:moveTo>
                <a:lnTo>
                  <a:pt x="5597961" y="0"/>
                </a:lnTo>
                <a:lnTo>
                  <a:pt x="5597961" y="3138606"/>
                </a:lnTo>
                <a:lnTo>
                  <a:pt x="0" y="3138606"/>
                </a:lnTo>
                <a:lnTo>
                  <a:pt x="0" y="0"/>
                </a:lnTo>
                <a:close/>
              </a:path>
            </a:pathLst>
          </a:custGeom>
          <a:blipFill>
            <a:blip r:embed="rId6"/>
            <a:stretch>
              <a:fillRect/>
            </a:stretch>
          </a:blipFill>
        </p:spPr>
        <p:txBody>
          <a:bodyPr/>
          <a:lstStyle/>
          <a:p>
            <a:endParaRPr lang="en-US"/>
          </a:p>
        </p:txBody>
      </p:sp>
      <p:sp>
        <p:nvSpPr>
          <p:cNvPr id="7" name="Freeform 7"/>
          <p:cNvSpPr/>
          <p:nvPr/>
        </p:nvSpPr>
        <p:spPr>
          <a:xfrm>
            <a:off x="1156723" y="2668607"/>
            <a:ext cx="4363604" cy="2921970"/>
          </a:xfrm>
          <a:custGeom>
            <a:avLst/>
            <a:gdLst/>
            <a:ahLst/>
            <a:cxnLst/>
            <a:rect l="l" t="t" r="r" b="b"/>
            <a:pathLst>
              <a:path w="4363604" h="2921970">
                <a:moveTo>
                  <a:pt x="0" y="0"/>
                </a:moveTo>
                <a:lnTo>
                  <a:pt x="4363604" y="0"/>
                </a:lnTo>
                <a:lnTo>
                  <a:pt x="4363604" y="2921970"/>
                </a:lnTo>
                <a:lnTo>
                  <a:pt x="0" y="2921970"/>
                </a:lnTo>
                <a:lnTo>
                  <a:pt x="0" y="0"/>
                </a:lnTo>
                <a:close/>
              </a:path>
            </a:pathLst>
          </a:custGeom>
          <a:blipFill>
            <a:blip r:embed="rId7"/>
            <a:stretch>
              <a:fillRect/>
            </a:stretch>
          </a:blipFill>
        </p:spPr>
        <p:txBody>
          <a:bodyPr/>
          <a:lstStyle/>
          <a:p>
            <a:endParaRPr lang="en-US"/>
          </a:p>
        </p:txBody>
      </p:sp>
      <p:sp>
        <p:nvSpPr>
          <p:cNvPr id="8" name="Freeform 8"/>
          <p:cNvSpPr/>
          <p:nvPr/>
        </p:nvSpPr>
        <p:spPr>
          <a:xfrm>
            <a:off x="12481530" y="2898259"/>
            <a:ext cx="4649326" cy="2613907"/>
          </a:xfrm>
          <a:custGeom>
            <a:avLst/>
            <a:gdLst/>
            <a:ahLst/>
            <a:cxnLst/>
            <a:rect l="l" t="t" r="r" b="b"/>
            <a:pathLst>
              <a:path w="4649326" h="2613907">
                <a:moveTo>
                  <a:pt x="0" y="0"/>
                </a:moveTo>
                <a:lnTo>
                  <a:pt x="4649325" y="0"/>
                </a:lnTo>
                <a:lnTo>
                  <a:pt x="4649325" y="2613907"/>
                </a:lnTo>
                <a:lnTo>
                  <a:pt x="0" y="2613907"/>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6263551" y="4085099"/>
            <a:ext cx="6686260" cy="1491964"/>
          </a:xfrm>
          <a:prstGeom prst="rect">
            <a:avLst/>
          </a:prstGeom>
        </p:spPr>
        <p:txBody>
          <a:bodyPr lIns="0" tIns="0" rIns="0" bIns="0" rtlCol="0" anchor="t">
            <a:spAutoFit/>
          </a:bodyPr>
          <a:lstStyle/>
          <a:p>
            <a:pPr algn="ctr">
              <a:lnSpc>
                <a:spcPts val="5937"/>
              </a:lnSpc>
            </a:pPr>
            <a:r>
              <a:rPr lang="en-US" sz="4674" spc="640">
                <a:solidFill>
                  <a:srgbClr val="000000"/>
                </a:solidFill>
                <a:latin typeface="Poppins Bold"/>
                <a:ea typeface="Poppins Bold"/>
                <a:cs typeface="Poppins Bold"/>
                <a:sym typeface="Poppins Bold"/>
              </a:rPr>
              <a:t>WHAT IS REALLY ANNOYING?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9773489" y="362541"/>
            <a:ext cx="7682164" cy="4321218"/>
          </a:xfrm>
          <a:custGeom>
            <a:avLst/>
            <a:gdLst/>
            <a:ahLst/>
            <a:cxnLst/>
            <a:rect l="l" t="t" r="r" b="b"/>
            <a:pathLst>
              <a:path w="7682164" h="4321218">
                <a:moveTo>
                  <a:pt x="0" y="0"/>
                </a:moveTo>
                <a:lnTo>
                  <a:pt x="7682165" y="0"/>
                </a:lnTo>
                <a:lnTo>
                  <a:pt x="7682165" y="4321217"/>
                </a:lnTo>
                <a:lnTo>
                  <a:pt x="0" y="4321217"/>
                </a:lnTo>
                <a:lnTo>
                  <a:pt x="0" y="0"/>
                </a:lnTo>
                <a:close/>
              </a:path>
            </a:pathLst>
          </a:custGeom>
          <a:blipFill>
            <a:blip r:embed="rId2"/>
            <a:stretch>
              <a:fillRect t="-8950" b="-8950"/>
            </a:stretch>
          </a:blipFill>
        </p:spPr>
        <p:txBody>
          <a:bodyPr/>
          <a:lstStyle/>
          <a:p>
            <a:endParaRPr lang="en-US"/>
          </a:p>
        </p:txBody>
      </p:sp>
      <p:sp>
        <p:nvSpPr>
          <p:cNvPr id="3" name="Freeform 3"/>
          <p:cNvSpPr/>
          <p:nvPr/>
        </p:nvSpPr>
        <p:spPr>
          <a:xfrm>
            <a:off x="10808739" y="5581654"/>
            <a:ext cx="5611666" cy="4208750"/>
          </a:xfrm>
          <a:custGeom>
            <a:avLst/>
            <a:gdLst/>
            <a:ahLst/>
            <a:cxnLst/>
            <a:rect l="l" t="t" r="r" b="b"/>
            <a:pathLst>
              <a:path w="5611666" h="4208750">
                <a:moveTo>
                  <a:pt x="0" y="0"/>
                </a:moveTo>
                <a:lnTo>
                  <a:pt x="5611666" y="0"/>
                </a:lnTo>
                <a:lnTo>
                  <a:pt x="5611666" y="4208750"/>
                </a:lnTo>
                <a:lnTo>
                  <a:pt x="0" y="4208750"/>
                </a:lnTo>
                <a:lnTo>
                  <a:pt x="0" y="0"/>
                </a:lnTo>
                <a:close/>
              </a:path>
            </a:pathLst>
          </a:custGeom>
          <a:blipFill>
            <a:blip r:embed="rId3"/>
            <a:stretch>
              <a:fillRect/>
            </a:stretch>
          </a:blipFill>
        </p:spPr>
        <p:txBody>
          <a:bodyPr/>
          <a:lstStyle/>
          <a:p>
            <a:endParaRPr lang="en-US"/>
          </a:p>
        </p:txBody>
      </p:sp>
      <p:sp>
        <p:nvSpPr>
          <p:cNvPr id="4" name="Freeform 4"/>
          <p:cNvSpPr/>
          <p:nvPr/>
        </p:nvSpPr>
        <p:spPr>
          <a:xfrm>
            <a:off x="667338" y="5886454"/>
            <a:ext cx="7330674" cy="4059360"/>
          </a:xfrm>
          <a:custGeom>
            <a:avLst/>
            <a:gdLst/>
            <a:ahLst/>
            <a:cxnLst/>
            <a:rect l="l" t="t" r="r" b="b"/>
            <a:pathLst>
              <a:path w="7330674" h="4059360">
                <a:moveTo>
                  <a:pt x="0" y="0"/>
                </a:moveTo>
                <a:lnTo>
                  <a:pt x="7330673" y="0"/>
                </a:lnTo>
                <a:lnTo>
                  <a:pt x="7330673" y="4059360"/>
                </a:lnTo>
                <a:lnTo>
                  <a:pt x="0" y="405936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337566" y="1465095"/>
            <a:ext cx="5147271" cy="4116559"/>
          </a:xfrm>
          <a:prstGeom prst="rect">
            <a:avLst/>
          </a:prstGeom>
        </p:spPr>
        <p:txBody>
          <a:bodyPr lIns="0" tIns="0" rIns="0" bIns="0" rtlCol="0" anchor="t">
            <a:spAutoFit/>
          </a:bodyPr>
          <a:lstStyle/>
          <a:p>
            <a:pPr marL="779719" lvl="1" indent="-389860" algn="l">
              <a:lnSpc>
                <a:spcPts val="4694"/>
              </a:lnSpc>
              <a:buFont typeface="Arial"/>
              <a:buChar char="•"/>
            </a:pPr>
            <a:r>
              <a:rPr lang="en-US" sz="3611">
                <a:solidFill>
                  <a:srgbClr val="323232"/>
                </a:solidFill>
                <a:latin typeface="Poppins Bold"/>
                <a:ea typeface="Poppins Bold"/>
                <a:cs typeface="Poppins Bold"/>
                <a:sym typeface="Poppins Bold"/>
              </a:rPr>
              <a:t>38 miles outside of Atlanta</a:t>
            </a:r>
          </a:p>
          <a:p>
            <a:pPr marL="779719" lvl="1" indent="-389860" algn="l">
              <a:lnSpc>
                <a:spcPts val="4694"/>
              </a:lnSpc>
              <a:buFont typeface="Arial"/>
              <a:buChar char="•"/>
            </a:pPr>
            <a:r>
              <a:rPr lang="en-US" sz="3611">
                <a:solidFill>
                  <a:srgbClr val="323232"/>
                </a:solidFill>
                <a:latin typeface="Poppins Bold"/>
                <a:ea typeface="Poppins Bold"/>
                <a:cs typeface="Poppins Bold"/>
                <a:sym typeface="Poppins Bold"/>
              </a:rPr>
              <a:t>Paulding County</a:t>
            </a:r>
          </a:p>
          <a:p>
            <a:pPr marL="779719" lvl="1" indent="-389860" algn="l">
              <a:lnSpc>
                <a:spcPts val="4694"/>
              </a:lnSpc>
              <a:buFont typeface="Arial"/>
              <a:buChar char="•"/>
            </a:pPr>
            <a:r>
              <a:rPr lang="en-US" sz="3611">
                <a:solidFill>
                  <a:srgbClr val="323232"/>
                </a:solidFill>
                <a:latin typeface="Poppins Bold"/>
                <a:ea typeface="Poppins Bold"/>
                <a:cs typeface="Poppins Bold"/>
                <a:sym typeface="Poppins Bold"/>
              </a:rPr>
              <a:t>Population of ~15,000 (2024)</a:t>
            </a:r>
          </a:p>
          <a:p>
            <a:pPr marL="779719" lvl="1" indent="-389860" algn="l">
              <a:lnSpc>
                <a:spcPts val="4694"/>
              </a:lnSpc>
              <a:buFont typeface="Arial"/>
              <a:buChar char="•"/>
            </a:pPr>
            <a:r>
              <a:rPr lang="en-US" sz="3611">
                <a:solidFill>
                  <a:srgbClr val="323232"/>
                </a:solidFill>
                <a:latin typeface="Poppins Bold"/>
                <a:ea typeface="Poppins Bold"/>
                <a:cs typeface="Poppins Bold"/>
                <a:sym typeface="Poppins Bold"/>
              </a:rPr>
              <a:t>Dallas Theater</a:t>
            </a:r>
          </a:p>
          <a:p>
            <a:pPr marL="779719" lvl="1" indent="-389860" algn="l">
              <a:lnSpc>
                <a:spcPts val="4694"/>
              </a:lnSpc>
              <a:buFont typeface="Arial"/>
              <a:buChar char="•"/>
            </a:pPr>
            <a:r>
              <a:rPr lang="en-US" sz="3611">
                <a:solidFill>
                  <a:srgbClr val="323232"/>
                </a:solidFill>
                <a:latin typeface="Poppins Bold"/>
                <a:ea typeface="Poppins Bold"/>
                <a:cs typeface="Poppins Bold"/>
                <a:sym typeface="Poppins Bold"/>
              </a:rPr>
              <a:t>Silver Comet Trail</a:t>
            </a:r>
          </a:p>
        </p:txBody>
      </p:sp>
      <p:sp>
        <p:nvSpPr>
          <p:cNvPr id="6" name="TextBox 6"/>
          <p:cNvSpPr txBox="1"/>
          <p:nvPr/>
        </p:nvSpPr>
        <p:spPr>
          <a:xfrm>
            <a:off x="803511" y="505577"/>
            <a:ext cx="7194500" cy="679451"/>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Poppins Bold"/>
                <a:ea typeface="Poppins Bold"/>
                <a:cs typeface="Poppins Bold"/>
                <a:sym typeface="Poppins Bold"/>
              </a:rPr>
              <a:t>Geography/Demographics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7506905" y="2846356"/>
            <a:ext cx="2975042" cy="5468536"/>
          </a:xfrm>
          <a:custGeom>
            <a:avLst/>
            <a:gdLst/>
            <a:ahLst/>
            <a:cxnLst/>
            <a:rect l="l" t="t" r="r" b="b"/>
            <a:pathLst>
              <a:path w="2975042" h="5468536">
                <a:moveTo>
                  <a:pt x="0" y="0"/>
                </a:moveTo>
                <a:lnTo>
                  <a:pt x="2975042" y="0"/>
                </a:lnTo>
                <a:lnTo>
                  <a:pt x="2975042" y="5468536"/>
                </a:lnTo>
                <a:lnTo>
                  <a:pt x="0" y="5468536"/>
                </a:lnTo>
                <a:lnTo>
                  <a:pt x="0" y="0"/>
                </a:lnTo>
                <a:close/>
              </a:path>
            </a:pathLst>
          </a:custGeom>
          <a:blipFill>
            <a:blip r:embed="rId2">
              <a:extLst>
                <a:ext uri="{96DAC541-7B7A-43D3-8B79-37D633B846F1}">
                  <asvg:svgBlip xmlns:asvg="http://schemas.microsoft.com/office/drawing/2016/SVG/main" r:embed="rId3"/>
                </a:ext>
              </a:extLst>
            </a:blip>
            <a:stretch>
              <a:fillRect r="-517" b="-32"/>
            </a:stretch>
          </a:blipFill>
        </p:spPr>
        <p:txBody>
          <a:bodyPr/>
          <a:lstStyle/>
          <a:p>
            <a:endParaRPr lang="en-US"/>
          </a:p>
        </p:txBody>
      </p:sp>
      <p:sp>
        <p:nvSpPr>
          <p:cNvPr id="3" name="TextBox 3"/>
          <p:cNvSpPr txBox="1"/>
          <p:nvPr/>
        </p:nvSpPr>
        <p:spPr>
          <a:xfrm>
            <a:off x="2127633" y="4211923"/>
            <a:ext cx="14032733" cy="2765977"/>
          </a:xfrm>
          <a:prstGeom prst="rect">
            <a:avLst/>
          </a:prstGeom>
        </p:spPr>
        <p:txBody>
          <a:bodyPr lIns="0" tIns="0" rIns="0" bIns="0" rtlCol="0" anchor="t">
            <a:spAutoFit/>
          </a:bodyPr>
          <a:lstStyle/>
          <a:p>
            <a:pPr algn="ctr">
              <a:lnSpc>
                <a:spcPts val="7318"/>
              </a:lnSpc>
            </a:pPr>
            <a:r>
              <a:rPr lang="en-US" sz="6364">
                <a:solidFill>
                  <a:srgbClr val="FFFEFE"/>
                </a:solidFill>
                <a:latin typeface="Poppins Bold"/>
                <a:ea typeface="Poppins Bold"/>
                <a:cs typeface="Poppins Bold"/>
                <a:sym typeface="Poppins Bold"/>
              </a:rPr>
              <a:t>A network system that provides a two-way communication between utilities and customers</a:t>
            </a:r>
          </a:p>
        </p:txBody>
      </p:sp>
      <p:sp>
        <p:nvSpPr>
          <p:cNvPr id="4" name="TextBox 4"/>
          <p:cNvSpPr txBox="1"/>
          <p:nvPr/>
        </p:nvSpPr>
        <p:spPr>
          <a:xfrm>
            <a:off x="574023" y="736519"/>
            <a:ext cx="7974276" cy="1384301"/>
          </a:xfrm>
          <a:prstGeom prst="rect">
            <a:avLst/>
          </a:prstGeom>
        </p:spPr>
        <p:txBody>
          <a:bodyPr lIns="0" tIns="0" rIns="0" bIns="0" rtlCol="0" anchor="t">
            <a:spAutoFit/>
          </a:bodyPr>
          <a:lstStyle/>
          <a:p>
            <a:pPr algn="ctr">
              <a:lnSpc>
                <a:spcPts val="5599"/>
              </a:lnSpc>
              <a:spcBef>
                <a:spcPct val="0"/>
              </a:spcBef>
            </a:pPr>
            <a:r>
              <a:rPr lang="en-US" sz="3999">
                <a:solidFill>
                  <a:srgbClr val="FFFEFE"/>
                </a:solidFill>
                <a:latin typeface="Poppins Bold"/>
                <a:ea typeface="Poppins Bold"/>
                <a:cs typeface="Poppins Bold"/>
                <a:sym typeface="Poppins Bold"/>
              </a:rPr>
              <a:t>What is advanced metering infrastructure?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4045869" y="5579808"/>
            <a:ext cx="721207" cy="721207"/>
          </a:xfrm>
          <a:custGeom>
            <a:avLst/>
            <a:gdLst/>
            <a:ahLst/>
            <a:cxnLst/>
            <a:rect l="l" t="t" r="r" b="b"/>
            <a:pathLst>
              <a:path w="721207" h="721207">
                <a:moveTo>
                  <a:pt x="0" y="0"/>
                </a:moveTo>
                <a:lnTo>
                  <a:pt x="721207" y="0"/>
                </a:lnTo>
                <a:lnTo>
                  <a:pt x="721207" y="721207"/>
                </a:lnTo>
                <a:lnTo>
                  <a:pt x="0" y="721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190752" y="5585383"/>
            <a:ext cx="748144" cy="710057"/>
          </a:xfrm>
          <a:custGeom>
            <a:avLst/>
            <a:gdLst/>
            <a:ahLst/>
            <a:cxnLst/>
            <a:rect l="l" t="t" r="r" b="b"/>
            <a:pathLst>
              <a:path w="748144" h="710057">
                <a:moveTo>
                  <a:pt x="0" y="0"/>
                </a:moveTo>
                <a:lnTo>
                  <a:pt x="748144" y="0"/>
                </a:lnTo>
                <a:lnTo>
                  <a:pt x="748144" y="710057"/>
                </a:lnTo>
                <a:lnTo>
                  <a:pt x="0" y="710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009771" y="2691474"/>
            <a:ext cx="12741157" cy="7389871"/>
          </a:xfrm>
          <a:custGeom>
            <a:avLst/>
            <a:gdLst/>
            <a:ahLst/>
            <a:cxnLst/>
            <a:rect l="l" t="t" r="r" b="b"/>
            <a:pathLst>
              <a:path w="12741157" h="7389871">
                <a:moveTo>
                  <a:pt x="0" y="0"/>
                </a:moveTo>
                <a:lnTo>
                  <a:pt x="12741157" y="0"/>
                </a:lnTo>
                <a:lnTo>
                  <a:pt x="12741157" y="7389871"/>
                </a:lnTo>
                <a:lnTo>
                  <a:pt x="0" y="7389871"/>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2328188" y="1409398"/>
            <a:ext cx="13631624" cy="2564152"/>
            <a:chOff x="0" y="0"/>
            <a:chExt cx="18175498" cy="3418869"/>
          </a:xfrm>
        </p:grpSpPr>
        <p:sp>
          <p:nvSpPr>
            <p:cNvPr id="6" name="TextBox 6"/>
            <p:cNvSpPr txBox="1"/>
            <p:nvPr/>
          </p:nvSpPr>
          <p:spPr>
            <a:xfrm>
              <a:off x="0" y="38100"/>
              <a:ext cx="18175498" cy="2517246"/>
            </a:xfrm>
            <a:prstGeom prst="rect">
              <a:avLst/>
            </a:prstGeom>
          </p:spPr>
          <p:txBody>
            <a:bodyPr lIns="0" tIns="0" rIns="0" bIns="0" rtlCol="0" anchor="t">
              <a:spAutoFit/>
            </a:bodyPr>
            <a:lstStyle/>
            <a:p>
              <a:pPr algn="ctr">
                <a:lnSpc>
                  <a:spcPts val="7475"/>
                </a:lnSpc>
              </a:pPr>
              <a:r>
                <a:rPr lang="en-US" sz="6500">
                  <a:solidFill>
                    <a:srgbClr val="323232"/>
                  </a:solidFill>
                  <a:latin typeface="Poppins Bold"/>
                  <a:ea typeface="Poppins Bold"/>
                  <a:cs typeface="Poppins Bold"/>
                  <a:sym typeface="Poppins Bold"/>
                </a:rPr>
                <a:t>AMI changes </a:t>
              </a:r>
              <a:r>
                <a:rPr lang="en-US" sz="6500">
                  <a:solidFill>
                    <a:srgbClr val="43A5FF"/>
                  </a:solidFill>
                  <a:latin typeface="Poppins Bold"/>
                  <a:ea typeface="Poppins Bold"/>
                  <a:cs typeface="Poppins Bold"/>
                  <a:sym typeface="Poppins Bold"/>
                </a:rPr>
                <a:t>everything</a:t>
              </a:r>
              <a:r>
                <a:rPr lang="en-US" sz="6500">
                  <a:solidFill>
                    <a:srgbClr val="323232"/>
                  </a:solidFill>
                  <a:latin typeface="Poppins Bold"/>
                  <a:ea typeface="Poppins Bold"/>
                  <a:cs typeface="Poppins Bold"/>
                  <a:sym typeface="Poppins Bold"/>
                </a:rPr>
                <a:t>. But How does it work?</a:t>
              </a:r>
            </a:p>
          </p:txBody>
        </p:sp>
        <p:sp>
          <p:nvSpPr>
            <p:cNvPr id="7" name="TextBox 7"/>
            <p:cNvSpPr txBox="1"/>
            <p:nvPr/>
          </p:nvSpPr>
          <p:spPr>
            <a:xfrm>
              <a:off x="0" y="2984158"/>
              <a:ext cx="18175498" cy="434710"/>
            </a:xfrm>
            <a:prstGeom prst="rect">
              <a:avLst/>
            </a:prstGeom>
          </p:spPr>
          <p:txBody>
            <a:bodyPr lIns="0" tIns="0" rIns="0" bIns="0" rtlCol="0" anchor="t">
              <a:spAutoFit/>
            </a:bodyPr>
            <a:lstStyle/>
            <a:p>
              <a:pPr algn="ctr">
                <a:lnSpc>
                  <a:spcPts val="2800"/>
                </a:lnSpc>
              </a:pPr>
              <a:r>
                <a:rPr lang="en-US" sz="2000">
                  <a:solidFill>
                    <a:srgbClr val="323232"/>
                  </a:solidFill>
                  <a:latin typeface="Poppins Light"/>
                  <a:ea typeface="Poppins Light"/>
                  <a:cs typeface="Poppins Light"/>
                  <a:sym typeface="Poppins Light"/>
                </a:rPr>
                <a:t>The City of Dallas is saving gallons of water per month:</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222" b="-31222"/>
            </a:stretch>
          </a:blipFill>
        </p:spPr>
        <p:txBody>
          <a:bodyPr/>
          <a:lstStyle/>
          <a:p>
            <a:endParaRPr lang="en-US"/>
          </a:p>
        </p:txBody>
      </p:sp>
      <p:grpSp>
        <p:nvGrpSpPr>
          <p:cNvPr id="3" name="Group 3"/>
          <p:cNvGrpSpPr/>
          <p:nvPr/>
        </p:nvGrpSpPr>
        <p:grpSpPr>
          <a:xfrm>
            <a:off x="-1966117" y="105553"/>
            <a:ext cx="12643120" cy="2438967"/>
            <a:chOff x="0" y="0"/>
            <a:chExt cx="16857493" cy="3251956"/>
          </a:xfrm>
        </p:grpSpPr>
        <p:sp>
          <p:nvSpPr>
            <p:cNvPr id="4" name="TextBox 4"/>
            <p:cNvSpPr txBox="1"/>
            <p:nvPr/>
          </p:nvSpPr>
          <p:spPr>
            <a:xfrm>
              <a:off x="0" y="228600"/>
              <a:ext cx="16857493" cy="2107539"/>
            </a:xfrm>
            <a:prstGeom prst="rect">
              <a:avLst/>
            </a:prstGeom>
          </p:spPr>
          <p:txBody>
            <a:bodyPr lIns="0" tIns="0" rIns="0" bIns="0" rtlCol="0" anchor="t">
              <a:spAutoFit/>
            </a:bodyPr>
            <a:lstStyle/>
            <a:p>
              <a:pPr algn="ctr">
                <a:lnSpc>
                  <a:spcPts val="11499"/>
                </a:lnSpc>
              </a:pPr>
              <a:r>
                <a:rPr lang="en-US" sz="11499">
                  <a:solidFill>
                    <a:srgbClr val="FFFEFE"/>
                  </a:solidFill>
                  <a:latin typeface="Poppins Bold"/>
                  <a:ea typeface="Poppins Bold"/>
                  <a:cs typeface="Poppins Bold"/>
                  <a:sym typeface="Poppins Bold"/>
                </a:rPr>
                <a:t>WHY AMI?</a:t>
              </a:r>
            </a:p>
          </p:txBody>
        </p:sp>
        <p:sp>
          <p:nvSpPr>
            <p:cNvPr id="5" name="TextBox 5"/>
            <p:cNvSpPr txBox="1"/>
            <p:nvPr/>
          </p:nvSpPr>
          <p:spPr>
            <a:xfrm>
              <a:off x="0" y="2699638"/>
              <a:ext cx="16857493" cy="552318"/>
            </a:xfrm>
            <a:prstGeom prst="rect">
              <a:avLst/>
            </a:prstGeom>
          </p:spPr>
          <p:txBody>
            <a:bodyPr lIns="0" tIns="0" rIns="0" bIns="0" rtlCol="0" anchor="t">
              <a:spAutoFit/>
            </a:bodyPr>
            <a:lstStyle/>
            <a:p>
              <a:pPr algn="ctr">
                <a:lnSpc>
                  <a:spcPts val="3499"/>
                </a:lnSpc>
              </a:pPr>
              <a:endParaRPr/>
            </a:p>
          </p:txBody>
        </p:sp>
      </p:grpSp>
      <p:sp>
        <p:nvSpPr>
          <p:cNvPr id="6" name="TextBox 6"/>
          <p:cNvSpPr txBox="1"/>
          <p:nvPr/>
        </p:nvSpPr>
        <p:spPr>
          <a:xfrm>
            <a:off x="924900" y="2855492"/>
            <a:ext cx="16334400" cy="3535990"/>
          </a:xfrm>
          <a:prstGeom prst="rect">
            <a:avLst/>
          </a:prstGeom>
        </p:spPr>
        <p:txBody>
          <a:bodyPr lIns="0" tIns="0" rIns="0" bIns="0" rtlCol="0" anchor="t">
            <a:spAutoFit/>
          </a:bodyPr>
          <a:lstStyle/>
          <a:p>
            <a:pPr marL="871764" lvl="1" indent="-435882" algn="l">
              <a:lnSpc>
                <a:spcPts val="5652"/>
              </a:lnSpc>
              <a:buFont typeface="Arial"/>
              <a:buChar char="•"/>
            </a:pPr>
            <a:r>
              <a:rPr lang="en-US" sz="4037">
                <a:solidFill>
                  <a:srgbClr val="FFFEFE"/>
                </a:solidFill>
                <a:latin typeface="Poppins Medium"/>
                <a:ea typeface="Poppins Medium"/>
                <a:cs typeface="Poppins Medium"/>
                <a:sym typeface="Poppins Medium"/>
              </a:rPr>
              <a:t>It gives our customers more accurate reading on their water usage</a:t>
            </a:r>
          </a:p>
          <a:p>
            <a:pPr marL="871764" lvl="1" indent="-435882" algn="l">
              <a:lnSpc>
                <a:spcPts val="5652"/>
              </a:lnSpc>
              <a:buFont typeface="Arial"/>
              <a:buChar char="•"/>
            </a:pPr>
            <a:r>
              <a:rPr lang="en-US" sz="4037">
                <a:solidFill>
                  <a:srgbClr val="FFFEFE"/>
                </a:solidFill>
                <a:latin typeface="Poppins Medium"/>
                <a:ea typeface="Poppins Medium"/>
                <a:cs typeface="Poppins Medium"/>
                <a:sym typeface="Poppins Medium"/>
              </a:rPr>
              <a:t>It gives Dallas the ability to alert customers when there is a problem </a:t>
            </a:r>
          </a:p>
          <a:p>
            <a:pPr marL="871764" lvl="1" indent="-435882" algn="l">
              <a:lnSpc>
                <a:spcPts val="5652"/>
              </a:lnSpc>
              <a:buFont typeface="Arial"/>
              <a:buChar char="•"/>
            </a:pPr>
            <a:r>
              <a:rPr lang="en-US" sz="4037">
                <a:solidFill>
                  <a:srgbClr val="FFFEFE"/>
                </a:solidFill>
                <a:latin typeface="Poppins Medium"/>
                <a:ea typeface="Poppins Medium"/>
                <a:cs typeface="Poppins Medium"/>
                <a:sym typeface="Poppins Medium"/>
              </a:rPr>
              <a:t>More sustainable for the environment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Freeform 2"/>
          <p:cNvSpPr/>
          <p:nvPr/>
        </p:nvSpPr>
        <p:spPr>
          <a:xfrm>
            <a:off x="10623723" y="782670"/>
            <a:ext cx="6302372" cy="8134037"/>
          </a:xfrm>
          <a:custGeom>
            <a:avLst/>
            <a:gdLst/>
            <a:ahLst/>
            <a:cxnLst/>
            <a:rect l="l" t="t" r="r" b="b"/>
            <a:pathLst>
              <a:path w="6302372" h="8134037">
                <a:moveTo>
                  <a:pt x="0" y="0"/>
                </a:moveTo>
                <a:lnTo>
                  <a:pt x="6302372" y="0"/>
                </a:lnTo>
                <a:lnTo>
                  <a:pt x="6302372" y="8134037"/>
                </a:lnTo>
                <a:lnTo>
                  <a:pt x="0" y="813403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26242" y="641396"/>
            <a:ext cx="8517758" cy="1577820"/>
          </a:xfrm>
          <a:prstGeom prst="rect">
            <a:avLst/>
          </a:prstGeom>
        </p:spPr>
        <p:txBody>
          <a:bodyPr lIns="0" tIns="0" rIns="0" bIns="0" rtlCol="0" anchor="t">
            <a:spAutoFit/>
          </a:bodyPr>
          <a:lstStyle/>
          <a:p>
            <a:pPr algn="ctr">
              <a:lnSpc>
                <a:spcPts val="6057"/>
              </a:lnSpc>
            </a:pPr>
            <a:r>
              <a:rPr lang="en-US" sz="6057" spc="302">
                <a:solidFill>
                  <a:srgbClr val="FFFEFE"/>
                </a:solidFill>
                <a:latin typeface="Poppins Bold"/>
                <a:ea typeface="Poppins Bold"/>
                <a:cs typeface="Poppins Bold"/>
                <a:sym typeface="Poppins Bold"/>
              </a:rPr>
              <a:t>Comprehensive Plan</a:t>
            </a:r>
          </a:p>
        </p:txBody>
      </p:sp>
      <p:sp>
        <p:nvSpPr>
          <p:cNvPr id="4" name="TextBox 4"/>
          <p:cNvSpPr txBox="1"/>
          <p:nvPr/>
        </p:nvSpPr>
        <p:spPr>
          <a:xfrm>
            <a:off x="1028700" y="2667116"/>
            <a:ext cx="7338496" cy="6249591"/>
          </a:xfrm>
          <a:prstGeom prst="rect">
            <a:avLst/>
          </a:prstGeom>
        </p:spPr>
        <p:txBody>
          <a:bodyPr lIns="0" tIns="0" rIns="0" bIns="0" rtlCol="0" anchor="t">
            <a:spAutoFit/>
          </a:bodyPr>
          <a:lstStyle/>
          <a:p>
            <a:pPr algn="ctr">
              <a:lnSpc>
                <a:spcPts val="4199"/>
              </a:lnSpc>
            </a:pPr>
            <a:r>
              <a:rPr lang="en-US" sz="2999" spc="59">
                <a:solidFill>
                  <a:srgbClr val="323232"/>
                </a:solidFill>
                <a:latin typeface="Poppins Medium"/>
                <a:ea typeface="Poppins Medium"/>
                <a:cs typeface="Poppins Medium"/>
                <a:sym typeface="Poppins Medium"/>
              </a:rPr>
              <a:t>Water quality and water conservation are mentioned in the last several Paulding County Comprehensive Plans. This allowed them to have the flexibility to pursue funding options and create water plans like the city’s long-range water plan, which was made in 2023. Proper planning is necessary to have a successful project as they have many moving parts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A5FF"/>
        </a:solidFill>
        <a:effectLst/>
      </p:bgPr>
    </p:bg>
    <p:spTree>
      <p:nvGrpSpPr>
        <p:cNvPr id="1" name=""/>
        <p:cNvGrpSpPr/>
        <p:nvPr/>
      </p:nvGrpSpPr>
      <p:grpSpPr>
        <a:xfrm>
          <a:off x="0" y="0"/>
          <a:ext cx="0" cy="0"/>
          <a:chOff x="0" y="0"/>
          <a:chExt cx="0" cy="0"/>
        </a:xfrm>
      </p:grpSpPr>
      <p:sp>
        <p:nvSpPr>
          <p:cNvPr id="2" name="TextBox 2"/>
          <p:cNvSpPr txBox="1"/>
          <p:nvPr/>
        </p:nvSpPr>
        <p:spPr>
          <a:xfrm>
            <a:off x="1341816" y="1611339"/>
            <a:ext cx="4954881" cy="1878409"/>
          </a:xfrm>
          <a:prstGeom prst="rect">
            <a:avLst/>
          </a:prstGeom>
        </p:spPr>
        <p:txBody>
          <a:bodyPr lIns="0" tIns="0" rIns="0" bIns="0" rtlCol="0" anchor="t">
            <a:spAutoFit/>
          </a:bodyPr>
          <a:lstStyle/>
          <a:p>
            <a:pPr algn="l">
              <a:lnSpc>
                <a:spcPts val="7475"/>
              </a:lnSpc>
            </a:pPr>
            <a:r>
              <a:rPr lang="en-US" sz="6500">
                <a:solidFill>
                  <a:srgbClr val="FFFEFE"/>
                </a:solidFill>
                <a:latin typeface="Poppins Bold"/>
                <a:ea typeface="Poppins Bold"/>
                <a:cs typeface="Poppins Bold"/>
                <a:sym typeface="Poppins Bold"/>
              </a:rPr>
              <a:t>System Overview</a:t>
            </a:r>
          </a:p>
        </p:txBody>
      </p:sp>
      <p:grpSp>
        <p:nvGrpSpPr>
          <p:cNvPr id="3" name="Group 3"/>
          <p:cNvGrpSpPr/>
          <p:nvPr/>
        </p:nvGrpSpPr>
        <p:grpSpPr>
          <a:xfrm>
            <a:off x="8246994" y="4447858"/>
            <a:ext cx="8811285" cy="901601"/>
            <a:chOff x="0" y="0"/>
            <a:chExt cx="11748380" cy="1202134"/>
          </a:xfrm>
        </p:grpSpPr>
        <p:sp>
          <p:nvSpPr>
            <p:cNvPr id="4" name="TextBox 4"/>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water purchased from 21 county interconnections</a:t>
              </a:r>
            </a:p>
          </p:txBody>
        </p:sp>
        <p:sp>
          <p:nvSpPr>
            <p:cNvPr id="5" name="TextBox 5"/>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21</a:t>
              </a:r>
            </a:p>
          </p:txBody>
        </p:sp>
      </p:grpSp>
      <p:grpSp>
        <p:nvGrpSpPr>
          <p:cNvPr id="6" name="Group 6"/>
          <p:cNvGrpSpPr/>
          <p:nvPr/>
        </p:nvGrpSpPr>
        <p:grpSpPr>
          <a:xfrm>
            <a:off x="8186570" y="5837596"/>
            <a:ext cx="8811285" cy="901601"/>
            <a:chOff x="0" y="0"/>
            <a:chExt cx="11748380" cy="1202134"/>
          </a:xfrm>
        </p:grpSpPr>
        <p:sp>
          <p:nvSpPr>
            <p:cNvPr id="7" name="TextBox 7"/>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wells</a:t>
              </a:r>
            </a:p>
          </p:txBody>
        </p:sp>
        <p:sp>
          <p:nvSpPr>
            <p:cNvPr id="8" name="TextBox 8"/>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3</a:t>
              </a:r>
            </a:p>
          </p:txBody>
        </p:sp>
      </p:grpSp>
      <p:grpSp>
        <p:nvGrpSpPr>
          <p:cNvPr id="9" name="Group 9"/>
          <p:cNvGrpSpPr/>
          <p:nvPr/>
        </p:nvGrpSpPr>
        <p:grpSpPr>
          <a:xfrm>
            <a:off x="8141253" y="6970536"/>
            <a:ext cx="8811285" cy="901601"/>
            <a:chOff x="0" y="0"/>
            <a:chExt cx="11748380" cy="1202134"/>
          </a:xfrm>
        </p:grpSpPr>
        <p:sp>
          <p:nvSpPr>
            <p:cNvPr id="10" name="TextBox 10"/>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total water supplied 205.733 million gallons</a:t>
              </a:r>
            </a:p>
          </p:txBody>
        </p:sp>
        <p:sp>
          <p:nvSpPr>
            <p:cNvPr id="11" name="TextBox 11"/>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2016</a:t>
              </a:r>
            </a:p>
          </p:txBody>
        </p:sp>
      </p:grpSp>
      <p:grpSp>
        <p:nvGrpSpPr>
          <p:cNvPr id="12" name="Group 12"/>
          <p:cNvGrpSpPr/>
          <p:nvPr/>
        </p:nvGrpSpPr>
        <p:grpSpPr>
          <a:xfrm>
            <a:off x="8111041" y="8012840"/>
            <a:ext cx="8811285" cy="901601"/>
            <a:chOff x="0" y="0"/>
            <a:chExt cx="11748380" cy="1202134"/>
          </a:xfrm>
        </p:grpSpPr>
        <p:sp>
          <p:nvSpPr>
            <p:cNvPr id="13" name="TextBox 13"/>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real water loss 29.134 million gallons</a:t>
              </a:r>
            </a:p>
          </p:txBody>
        </p:sp>
        <p:sp>
          <p:nvSpPr>
            <p:cNvPr id="14" name="TextBox 14"/>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2016</a:t>
              </a:r>
            </a:p>
          </p:txBody>
        </p:sp>
      </p:grpSp>
      <p:grpSp>
        <p:nvGrpSpPr>
          <p:cNvPr id="15" name="Group 15"/>
          <p:cNvGrpSpPr/>
          <p:nvPr/>
        </p:nvGrpSpPr>
        <p:grpSpPr>
          <a:xfrm>
            <a:off x="8126147" y="9055144"/>
            <a:ext cx="8811285" cy="901601"/>
            <a:chOff x="0" y="0"/>
            <a:chExt cx="11748380" cy="1202134"/>
          </a:xfrm>
        </p:grpSpPr>
        <p:sp>
          <p:nvSpPr>
            <p:cNvPr id="16" name="TextBox 16"/>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apparent loss 5.605 million gallons</a:t>
              </a:r>
            </a:p>
          </p:txBody>
        </p:sp>
        <p:sp>
          <p:nvSpPr>
            <p:cNvPr id="17" name="TextBox 17"/>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2016</a:t>
              </a:r>
            </a:p>
          </p:txBody>
        </p:sp>
      </p:grpSp>
      <p:grpSp>
        <p:nvGrpSpPr>
          <p:cNvPr id="18" name="Group 18"/>
          <p:cNvGrpSpPr/>
          <p:nvPr/>
        </p:nvGrpSpPr>
        <p:grpSpPr>
          <a:xfrm>
            <a:off x="8156359" y="772629"/>
            <a:ext cx="8811285" cy="901601"/>
            <a:chOff x="0" y="0"/>
            <a:chExt cx="11748380" cy="1202134"/>
          </a:xfrm>
        </p:grpSpPr>
        <p:sp>
          <p:nvSpPr>
            <p:cNvPr id="19" name="TextBox 19"/>
            <p:cNvSpPr txBox="1"/>
            <p:nvPr/>
          </p:nvSpPr>
          <p:spPr>
            <a:xfrm>
              <a:off x="3138910" y="364662"/>
              <a:ext cx="8609470" cy="434710"/>
            </a:xfrm>
            <a:prstGeom prst="rect">
              <a:avLst/>
            </a:prstGeom>
          </p:spPr>
          <p:txBody>
            <a:bodyPr lIns="0" tIns="0" rIns="0" bIns="0" rtlCol="0" anchor="t">
              <a:spAutoFit/>
            </a:bodyPr>
            <a:lstStyle/>
            <a:p>
              <a:pPr algn="l">
                <a:lnSpc>
                  <a:spcPts val="2800"/>
                </a:lnSpc>
              </a:pPr>
              <a:r>
                <a:rPr lang="en-US" sz="2000">
                  <a:solidFill>
                    <a:srgbClr val="FFFEFE"/>
                  </a:solidFill>
                  <a:latin typeface="Poppins Light"/>
                  <a:ea typeface="Poppins Light"/>
                  <a:cs typeface="Poppins Light"/>
                  <a:sym typeface="Poppins Light"/>
                </a:rPr>
                <a:t>miles of water line</a:t>
              </a:r>
            </a:p>
          </p:txBody>
        </p:sp>
        <p:sp>
          <p:nvSpPr>
            <p:cNvPr id="20" name="TextBox 20"/>
            <p:cNvSpPr txBox="1"/>
            <p:nvPr/>
          </p:nvSpPr>
          <p:spPr>
            <a:xfrm>
              <a:off x="0" y="-66675"/>
              <a:ext cx="2644933" cy="1268809"/>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38</a:t>
              </a:r>
            </a:p>
          </p:txBody>
        </p:sp>
      </p:grpSp>
      <p:sp>
        <p:nvSpPr>
          <p:cNvPr id="21" name="TextBox 21"/>
          <p:cNvSpPr txBox="1"/>
          <p:nvPr/>
        </p:nvSpPr>
        <p:spPr>
          <a:xfrm>
            <a:off x="7869347" y="1995583"/>
            <a:ext cx="2133169" cy="1005147"/>
          </a:xfrm>
          <a:prstGeom prst="rect">
            <a:avLst/>
          </a:prstGeom>
        </p:spPr>
        <p:txBody>
          <a:bodyPr lIns="0" tIns="0" rIns="0" bIns="0" rtlCol="0" anchor="t">
            <a:spAutoFit/>
          </a:bodyPr>
          <a:lstStyle/>
          <a:p>
            <a:pPr algn="l">
              <a:lnSpc>
                <a:spcPts val="8118"/>
              </a:lnSpc>
            </a:pPr>
            <a:r>
              <a:rPr lang="en-US" sz="6245" b="1">
                <a:solidFill>
                  <a:srgbClr val="FFFEFE"/>
                </a:solidFill>
                <a:latin typeface="Poppins Medium Bold"/>
                <a:ea typeface="Poppins Medium Bold"/>
                <a:cs typeface="Poppins Medium Bold"/>
                <a:sym typeface="Poppins Medium Bold"/>
              </a:rPr>
              <a:t>3,700</a:t>
            </a:r>
          </a:p>
        </p:txBody>
      </p:sp>
      <p:sp>
        <p:nvSpPr>
          <p:cNvPr id="22" name="TextBox 22"/>
          <p:cNvSpPr txBox="1"/>
          <p:nvPr/>
        </p:nvSpPr>
        <p:spPr>
          <a:xfrm>
            <a:off x="7696832" y="3324580"/>
            <a:ext cx="2478200" cy="968276"/>
          </a:xfrm>
          <a:prstGeom prst="rect">
            <a:avLst/>
          </a:prstGeom>
        </p:spPr>
        <p:txBody>
          <a:bodyPr lIns="0" tIns="0" rIns="0" bIns="0" rtlCol="0" anchor="t">
            <a:spAutoFit/>
          </a:bodyPr>
          <a:lstStyle/>
          <a:p>
            <a:pPr algn="l">
              <a:lnSpc>
                <a:spcPts val="7800"/>
              </a:lnSpc>
            </a:pPr>
            <a:r>
              <a:rPr lang="en-US" sz="6000" b="1">
                <a:solidFill>
                  <a:srgbClr val="FFFEFE"/>
                </a:solidFill>
                <a:latin typeface="Poppins Medium Bold"/>
                <a:ea typeface="Poppins Medium Bold"/>
                <a:cs typeface="Poppins Medium Bold"/>
                <a:sym typeface="Poppins Medium Bold"/>
              </a:rPr>
              <a:t>14,000</a:t>
            </a:r>
          </a:p>
        </p:txBody>
      </p:sp>
      <p:sp>
        <p:nvSpPr>
          <p:cNvPr id="23" name="TextBox 23"/>
          <p:cNvSpPr txBox="1"/>
          <p:nvPr/>
        </p:nvSpPr>
        <p:spPr>
          <a:xfrm>
            <a:off x="10508051" y="2191769"/>
            <a:ext cx="2377678" cy="339725"/>
          </a:xfrm>
          <a:prstGeom prst="rect">
            <a:avLst/>
          </a:prstGeom>
        </p:spPr>
        <p:txBody>
          <a:bodyPr lIns="0" tIns="0" rIns="0" bIns="0" rtlCol="0" anchor="t">
            <a:spAutoFit/>
          </a:bodyPr>
          <a:lstStyle/>
          <a:p>
            <a:pPr algn="ctr">
              <a:lnSpc>
                <a:spcPts val="2800"/>
              </a:lnSpc>
              <a:spcBef>
                <a:spcPct val="0"/>
              </a:spcBef>
            </a:pPr>
            <a:r>
              <a:rPr lang="en-US" sz="2000">
                <a:solidFill>
                  <a:srgbClr val="FFFEFE"/>
                </a:solidFill>
                <a:latin typeface="Poppins Light"/>
                <a:ea typeface="Poppins Light"/>
                <a:cs typeface="Poppins Light"/>
                <a:sym typeface="Poppins Light"/>
              </a:rPr>
              <a:t>Water Connections</a:t>
            </a:r>
          </a:p>
        </p:txBody>
      </p:sp>
      <p:sp>
        <p:nvSpPr>
          <p:cNvPr id="24" name="TextBox 24"/>
          <p:cNvSpPr txBox="1"/>
          <p:nvPr/>
        </p:nvSpPr>
        <p:spPr>
          <a:xfrm>
            <a:off x="10002516" y="3673780"/>
            <a:ext cx="2478200" cy="317500"/>
          </a:xfrm>
          <a:prstGeom prst="rect">
            <a:avLst/>
          </a:prstGeom>
        </p:spPr>
        <p:txBody>
          <a:bodyPr lIns="0" tIns="0" rIns="0" bIns="0" rtlCol="0" anchor="t">
            <a:spAutoFit/>
          </a:bodyPr>
          <a:lstStyle/>
          <a:p>
            <a:pPr algn="ctr">
              <a:lnSpc>
                <a:spcPts val="2600"/>
              </a:lnSpc>
              <a:spcBef>
                <a:spcPct val="0"/>
              </a:spcBef>
            </a:pPr>
            <a:r>
              <a:rPr lang="en-US" sz="2000">
                <a:solidFill>
                  <a:srgbClr val="FFFEFE"/>
                </a:solidFill>
                <a:latin typeface="Poppins Light"/>
                <a:ea typeface="Poppins Light"/>
                <a:cs typeface="Poppins Light"/>
                <a:sym typeface="Poppins Light"/>
              </a:rPr>
              <a:t>Population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4137512"/>
          </a:xfrm>
          <a:custGeom>
            <a:avLst/>
            <a:gdLst/>
            <a:ahLst/>
            <a:cxnLst/>
            <a:rect l="l" t="t" r="r" b="b"/>
            <a:pathLst>
              <a:path w="18288000" h="4137512">
                <a:moveTo>
                  <a:pt x="0" y="0"/>
                </a:moveTo>
                <a:lnTo>
                  <a:pt x="18288000" y="0"/>
                </a:lnTo>
                <a:lnTo>
                  <a:pt x="18288000" y="4137512"/>
                </a:lnTo>
                <a:lnTo>
                  <a:pt x="0" y="4137512"/>
                </a:lnTo>
                <a:lnTo>
                  <a:pt x="0" y="0"/>
                </a:lnTo>
                <a:close/>
              </a:path>
            </a:pathLst>
          </a:custGeom>
          <a:blipFill>
            <a:blip r:embed="rId2"/>
            <a:stretch>
              <a:fillRect t="-115751" b="-115751"/>
            </a:stretch>
          </a:blipFill>
        </p:spPr>
        <p:txBody>
          <a:bodyPr/>
          <a:lstStyle/>
          <a:p>
            <a:endParaRPr lang="en-US"/>
          </a:p>
        </p:txBody>
      </p:sp>
      <p:sp>
        <p:nvSpPr>
          <p:cNvPr id="3" name="Freeform 3"/>
          <p:cNvSpPr/>
          <p:nvPr/>
        </p:nvSpPr>
        <p:spPr>
          <a:xfrm>
            <a:off x="411776" y="3987694"/>
            <a:ext cx="11301259" cy="2641669"/>
          </a:xfrm>
          <a:custGeom>
            <a:avLst/>
            <a:gdLst/>
            <a:ahLst/>
            <a:cxnLst/>
            <a:rect l="l" t="t" r="r" b="b"/>
            <a:pathLst>
              <a:path w="11301259" h="2641669">
                <a:moveTo>
                  <a:pt x="0" y="0"/>
                </a:moveTo>
                <a:lnTo>
                  <a:pt x="11301259" y="0"/>
                </a:lnTo>
                <a:lnTo>
                  <a:pt x="11301259" y="2641670"/>
                </a:lnTo>
                <a:lnTo>
                  <a:pt x="0" y="2641670"/>
                </a:lnTo>
                <a:lnTo>
                  <a:pt x="0" y="0"/>
                </a:lnTo>
                <a:close/>
              </a:path>
            </a:pathLst>
          </a:custGeom>
          <a:blipFill>
            <a:blip r:embed="rId3"/>
            <a:stretch>
              <a:fillRect/>
            </a:stretch>
          </a:blipFill>
        </p:spPr>
        <p:txBody>
          <a:bodyPr/>
          <a:lstStyle/>
          <a:p>
            <a:endParaRPr lang="en-US"/>
          </a:p>
        </p:txBody>
      </p:sp>
      <p:sp>
        <p:nvSpPr>
          <p:cNvPr id="4" name="Freeform 4"/>
          <p:cNvSpPr/>
          <p:nvPr/>
        </p:nvSpPr>
        <p:spPr>
          <a:xfrm>
            <a:off x="306035" y="870900"/>
            <a:ext cx="6767885" cy="2395712"/>
          </a:xfrm>
          <a:custGeom>
            <a:avLst/>
            <a:gdLst/>
            <a:ahLst/>
            <a:cxnLst/>
            <a:rect l="l" t="t" r="r" b="b"/>
            <a:pathLst>
              <a:path w="6767885" h="2395712">
                <a:moveTo>
                  <a:pt x="0" y="0"/>
                </a:moveTo>
                <a:lnTo>
                  <a:pt x="6767885" y="0"/>
                </a:lnTo>
                <a:lnTo>
                  <a:pt x="6767885" y="2395712"/>
                </a:lnTo>
                <a:lnTo>
                  <a:pt x="0" y="2395712"/>
                </a:lnTo>
                <a:lnTo>
                  <a:pt x="0" y="0"/>
                </a:lnTo>
                <a:close/>
              </a:path>
            </a:pathLst>
          </a:custGeom>
          <a:blipFill>
            <a:blip r:embed="rId4"/>
            <a:stretch>
              <a:fillRect/>
            </a:stretch>
          </a:blipFill>
        </p:spPr>
        <p:txBody>
          <a:bodyPr/>
          <a:lstStyle/>
          <a:p>
            <a:endParaRPr lang="en-US"/>
          </a:p>
        </p:txBody>
      </p:sp>
      <p:sp>
        <p:nvSpPr>
          <p:cNvPr id="5" name="Freeform 5"/>
          <p:cNvSpPr/>
          <p:nvPr/>
        </p:nvSpPr>
        <p:spPr>
          <a:xfrm>
            <a:off x="742775" y="7170645"/>
            <a:ext cx="9440651" cy="2737789"/>
          </a:xfrm>
          <a:custGeom>
            <a:avLst/>
            <a:gdLst/>
            <a:ahLst/>
            <a:cxnLst/>
            <a:rect l="l" t="t" r="r" b="b"/>
            <a:pathLst>
              <a:path w="9440651" h="2737789">
                <a:moveTo>
                  <a:pt x="0" y="0"/>
                </a:moveTo>
                <a:lnTo>
                  <a:pt x="9440651" y="0"/>
                </a:lnTo>
                <a:lnTo>
                  <a:pt x="9440651" y="2737789"/>
                </a:lnTo>
                <a:lnTo>
                  <a:pt x="0" y="2737789"/>
                </a:lnTo>
                <a:lnTo>
                  <a:pt x="0" y="0"/>
                </a:lnTo>
                <a:close/>
              </a:path>
            </a:pathLst>
          </a:custGeom>
          <a:blipFill>
            <a:blip r:embed="rId5"/>
            <a:stretch>
              <a:fillRect/>
            </a:stretch>
          </a:blipFill>
        </p:spPr>
        <p:txBody>
          <a:bodyPr/>
          <a:lstStyle/>
          <a:p>
            <a:endParaRPr lang="en-US"/>
          </a:p>
        </p:txBody>
      </p:sp>
      <p:sp>
        <p:nvSpPr>
          <p:cNvPr id="6" name="Freeform 6"/>
          <p:cNvSpPr/>
          <p:nvPr/>
        </p:nvSpPr>
        <p:spPr>
          <a:xfrm>
            <a:off x="11713035" y="480697"/>
            <a:ext cx="6311823" cy="9655664"/>
          </a:xfrm>
          <a:custGeom>
            <a:avLst/>
            <a:gdLst/>
            <a:ahLst/>
            <a:cxnLst/>
            <a:rect l="l" t="t" r="r" b="b"/>
            <a:pathLst>
              <a:path w="6311823" h="9655664">
                <a:moveTo>
                  <a:pt x="0" y="0"/>
                </a:moveTo>
                <a:lnTo>
                  <a:pt x="6311823" y="0"/>
                </a:lnTo>
                <a:lnTo>
                  <a:pt x="6311823" y="9655664"/>
                </a:lnTo>
                <a:lnTo>
                  <a:pt x="0" y="9655664"/>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830995" y="1843998"/>
            <a:ext cx="11931140" cy="940792"/>
          </a:xfrm>
          <a:prstGeom prst="rect">
            <a:avLst/>
          </a:prstGeom>
        </p:spPr>
        <p:txBody>
          <a:bodyPr lIns="0" tIns="0" rIns="0" bIns="0" rtlCol="0" anchor="t">
            <a:spAutoFit/>
          </a:bodyPr>
          <a:lstStyle/>
          <a:p>
            <a:pPr algn="ctr">
              <a:lnSpc>
                <a:spcPts val="7475"/>
              </a:lnSpc>
            </a:pPr>
            <a:r>
              <a:rPr lang="en-US" sz="6500">
                <a:solidFill>
                  <a:srgbClr val="FFFEFE"/>
                </a:solidFill>
                <a:latin typeface="Poppins Bold"/>
                <a:ea typeface="Poppins Bold"/>
                <a:cs typeface="Poppins Bold"/>
                <a:sym typeface="Poppins Bold"/>
              </a:rPr>
              <a:t>Audit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573</Words>
  <Application>Microsoft Office PowerPoint</Application>
  <PresentationFormat>Custom</PresentationFormat>
  <Paragraphs>78</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Poppins Light Bold</vt:lpstr>
      <vt:lpstr>Poppins Medium</vt:lpstr>
      <vt:lpstr>Arial</vt:lpstr>
      <vt:lpstr>Poppins Medium Bold</vt:lpstr>
      <vt:lpstr>Calibri</vt:lpstr>
      <vt:lpstr>Poppins Light</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Dallas AMI Presentation</dc:title>
  <dc:creator>Kisha Morris</dc:creator>
  <cp:lastModifiedBy>Kisha Moore</cp:lastModifiedBy>
  <cp:revision>1</cp:revision>
  <dcterms:created xsi:type="dcterms:W3CDTF">2006-08-16T00:00:00Z</dcterms:created>
  <dcterms:modified xsi:type="dcterms:W3CDTF">2025-07-17T15:59:19Z</dcterms:modified>
  <dc:identifier>DAGtbRAMNf4</dc:identifier>
</cp:coreProperties>
</file>