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9" r:id="rId3"/>
    <p:sldId id="260" r:id="rId4"/>
    <p:sldId id="261" r:id="rId5"/>
    <p:sldId id="268" r:id="rId6"/>
    <p:sldId id="264" r:id="rId7"/>
    <p:sldId id="258" r:id="rId8"/>
    <p:sldId id="265" r:id="rId9"/>
    <p:sldId id="266" r:id="rId10"/>
    <p:sldId id="263" r:id="rId11"/>
    <p:sldId id="269" r:id="rId12"/>
    <p:sldId id="267" r:id="rId13"/>
    <p:sldId id="262"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F83BFD-A6FB-43E8-9298-7CD32C7AEAF1}" type="datetimeFigureOut">
              <a:rPr lang="en-US" smtClean="0"/>
              <a:t>7/21/2025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BE07CD-3B5D-4F04-BCB9-FE07A38CBACC}" type="slidenum">
              <a:rPr lang="en-US" smtClean="0"/>
              <a:t>‹#›</a:t>
            </a:fld>
            <a:endParaRPr lang="en-US"/>
          </a:p>
        </p:txBody>
      </p:sp>
    </p:spTree>
    <p:extLst>
      <p:ext uri="{BB962C8B-B14F-4D97-AF65-F5344CB8AC3E}">
        <p14:creationId xmlns:p14="http://schemas.microsoft.com/office/powerpoint/2010/main" val="310741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E07CD-3B5D-4F04-BCB9-FE07A38CBACC}" type="slidenum">
              <a:rPr lang="en-US" smtClean="0"/>
              <a:t>1</a:t>
            </a:fld>
            <a:endParaRPr lang="en-US"/>
          </a:p>
        </p:txBody>
      </p:sp>
    </p:spTree>
    <p:extLst>
      <p:ext uri="{BB962C8B-B14F-4D97-AF65-F5344CB8AC3E}">
        <p14:creationId xmlns:p14="http://schemas.microsoft.com/office/powerpoint/2010/main" val="37458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tertiary plant</a:t>
            </a:r>
          </a:p>
        </p:txBody>
      </p:sp>
      <p:sp>
        <p:nvSpPr>
          <p:cNvPr id="4" name="Slide Number Placeholder 3"/>
          <p:cNvSpPr>
            <a:spLocks noGrp="1"/>
          </p:cNvSpPr>
          <p:nvPr>
            <p:ph type="sldNum" sz="quarter" idx="5"/>
          </p:nvPr>
        </p:nvSpPr>
        <p:spPr/>
        <p:txBody>
          <a:bodyPr/>
          <a:lstStyle/>
          <a:p>
            <a:fld id="{5EBE07CD-3B5D-4F04-BCB9-FE07A38CBACC}" type="slidenum">
              <a:rPr lang="en-US" smtClean="0"/>
              <a:t>3</a:t>
            </a:fld>
            <a:endParaRPr lang="en-US"/>
          </a:p>
        </p:txBody>
      </p:sp>
    </p:spTree>
    <p:extLst>
      <p:ext uri="{BB962C8B-B14F-4D97-AF65-F5344CB8AC3E}">
        <p14:creationId xmlns:p14="http://schemas.microsoft.com/office/powerpoint/2010/main" val="125119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comp plan calls for renovations of our infrastructure in several places. Pages 27, 31 and 36 and then in our Community Work Program on page 84. </a:t>
            </a:r>
          </a:p>
        </p:txBody>
      </p:sp>
      <p:sp>
        <p:nvSpPr>
          <p:cNvPr id="4" name="Slide Number Placeholder 3"/>
          <p:cNvSpPr>
            <a:spLocks noGrp="1"/>
          </p:cNvSpPr>
          <p:nvPr>
            <p:ph type="sldNum" sz="quarter" idx="5"/>
          </p:nvPr>
        </p:nvSpPr>
        <p:spPr/>
        <p:txBody>
          <a:bodyPr/>
          <a:lstStyle/>
          <a:p>
            <a:fld id="{5EBE07CD-3B5D-4F04-BCB9-FE07A38CBACC}" type="slidenum">
              <a:rPr lang="en-US" smtClean="0"/>
              <a:t>5</a:t>
            </a:fld>
            <a:endParaRPr lang="en-US"/>
          </a:p>
        </p:txBody>
      </p:sp>
    </p:spTree>
    <p:extLst>
      <p:ext uri="{BB962C8B-B14F-4D97-AF65-F5344CB8AC3E}">
        <p14:creationId xmlns:p14="http://schemas.microsoft.com/office/powerpoint/2010/main" val="8093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works, Admin, Council, Falcon Design, Renee Group, community</a:t>
            </a:r>
          </a:p>
        </p:txBody>
      </p:sp>
      <p:sp>
        <p:nvSpPr>
          <p:cNvPr id="4" name="Slide Number Placeholder 3"/>
          <p:cNvSpPr>
            <a:spLocks noGrp="1"/>
          </p:cNvSpPr>
          <p:nvPr>
            <p:ph type="sldNum" sz="quarter" idx="5"/>
          </p:nvPr>
        </p:nvSpPr>
        <p:spPr/>
        <p:txBody>
          <a:bodyPr/>
          <a:lstStyle/>
          <a:p>
            <a:fld id="{5EBE07CD-3B5D-4F04-BCB9-FE07A38CBACC}" type="slidenum">
              <a:rPr lang="en-US" smtClean="0"/>
              <a:t>11</a:t>
            </a:fld>
            <a:endParaRPr lang="en-US"/>
          </a:p>
        </p:txBody>
      </p:sp>
    </p:spTree>
    <p:extLst>
      <p:ext uri="{BB962C8B-B14F-4D97-AF65-F5344CB8AC3E}">
        <p14:creationId xmlns:p14="http://schemas.microsoft.com/office/powerpoint/2010/main" val="390540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noticed the title of this project was “Phase 2”. We are constantly working towards improving our infrastructure for generations who will live and work in Cochran, Georgia.  </a:t>
            </a:r>
          </a:p>
        </p:txBody>
      </p:sp>
      <p:sp>
        <p:nvSpPr>
          <p:cNvPr id="4" name="Slide Number Placeholder 3"/>
          <p:cNvSpPr>
            <a:spLocks noGrp="1"/>
          </p:cNvSpPr>
          <p:nvPr>
            <p:ph type="sldNum" sz="quarter" idx="5"/>
          </p:nvPr>
        </p:nvSpPr>
        <p:spPr/>
        <p:txBody>
          <a:bodyPr/>
          <a:lstStyle/>
          <a:p>
            <a:fld id="{5EBE07CD-3B5D-4F04-BCB9-FE07A38CBACC}" type="slidenum">
              <a:rPr lang="en-US" smtClean="0"/>
              <a:t>13</a:t>
            </a:fld>
            <a:endParaRPr lang="en-US"/>
          </a:p>
        </p:txBody>
      </p:sp>
    </p:spTree>
    <p:extLst>
      <p:ext uri="{BB962C8B-B14F-4D97-AF65-F5344CB8AC3E}">
        <p14:creationId xmlns:p14="http://schemas.microsoft.com/office/powerpoint/2010/main" val="3715898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7/21/2025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cityofalbanyoregon/8679575690/"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0F55E5-82DC-49DE-B7FA-8D2E291A8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C88758C8-9D10-484F-99AF-42B11A4FA6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rple circle with a white text and a logo&#10;&#10;AI-generated content may be incorrect.">
            <a:extLst>
              <a:ext uri="{FF2B5EF4-FFF2-40B4-BE49-F238E27FC236}">
                <a16:creationId xmlns:a16="http://schemas.microsoft.com/office/drawing/2014/main" id="{A62B58DF-F9B4-FD77-ADE9-5C87E6324D8E}"/>
              </a:ext>
            </a:extLst>
          </p:cNvPr>
          <p:cNvPicPr>
            <a:picLocks noChangeAspect="1"/>
          </p:cNvPicPr>
          <p:nvPr/>
        </p:nvPicPr>
        <p:blipFill>
          <a:blip r:embed="rId4">
            <a:duotone>
              <a:schemeClr val="bg2">
                <a:shade val="45000"/>
                <a:satMod val="135000"/>
              </a:schemeClr>
              <a:prstClr val="white"/>
            </a:duotone>
            <a:alphaModFix amt="25000"/>
          </a:blip>
          <a:srcRect/>
          <a:stretch>
            <a:fillRect/>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CCED32FD-C5FE-4C22-A60D-AC9FFA8DEC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0BFDCF-18C3-BD3E-41CA-1DD4BEC24DEE}"/>
              </a:ext>
            </a:extLst>
          </p:cNvPr>
          <p:cNvSpPr>
            <a:spLocks noGrp="1"/>
          </p:cNvSpPr>
          <p:nvPr>
            <p:ph type="ctrTitle"/>
          </p:nvPr>
        </p:nvSpPr>
        <p:spPr>
          <a:xfrm>
            <a:off x="1751012" y="1300785"/>
            <a:ext cx="8689976" cy="2509213"/>
          </a:xfrm>
        </p:spPr>
        <p:txBody>
          <a:bodyPr>
            <a:normAutofit/>
          </a:bodyPr>
          <a:lstStyle/>
          <a:p>
            <a:r>
              <a:rPr lang="en-US" sz="4000" dirty="0">
                <a:solidFill>
                  <a:srgbClr val="323232"/>
                </a:solidFill>
                <a:latin typeface="Times New Roman" panose="02020603050405020304" pitchFamily="18" charset="0"/>
              </a:rPr>
              <a:t>Phase II Sewer Rehabilitation Project </a:t>
            </a:r>
            <a:br>
              <a:rPr lang="en-US" sz="4000" dirty="0">
                <a:latin typeface="Times New Roman" panose="02020603050405020304" pitchFamily="18" charset="0"/>
              </a:rPr>
            </a:br>
            <a:r>
              <a:rPr lang="en-US" sz="4000" dirty="0">
                <a:solidFill>
                  <a:srgbClr val="323232"/>
                </a:solidFill>
                <a:latin typeface="Times New Roman" panose="02020603050405020304" pitchFamily="18" charset="0"/>
              </a:rPr>
              <a:t>for </a:t>
            </a:r>
            <a:br>
              <a:rPr lang="en-US" sz="4000" dirty="0">
                <a:latin typeface="Times New Roman" panose="02020603050405020304" pitchFamily="18" charset="0"/>
              </a:rPr>
            </a:br>
            <a:r>
              <a:rPr lang="en-US" sz="4000" dirty="0">
                <a:solidFill>
                  <a:srgbClr val="323232"/>
                </a:solidFill>
                <a:latin typeface="Times New Roman" panose="02020603050405020304" pitchFamily="18" charset="0"/>
              </a:rPr>
              <a:t>The City of Cochran</a:t>
            </a:r>
            <a:endParaRPr lang="en-US" sz="4000" dirty="0"/>
          </a:p>
        </p:txBody>
      </p:sp>
      <p:sp>
        <p:nvSpPr>
          <p:cNvPr id="3" name="Subtitle 2">
            <a:extLst>
              <a:ext uri="{FF2B5EF4-FFF2-40B4-BE49-F238E27FC236}">
                <a16:creationId xmlns:a16="http://schemas.microsoft.com/office/drawing/2014/main" id="{08E8CA1F-A605-EAA2-96F8-BC7A0C2D9687}"/>
              </a:ext>
            </a:extLst>
          </p:cNvPr>
          <p:cNvSpPr>
            <a:spLocks noGrp="1"/>
          </p:cNvSpPr>
          <p:nvPr>
            <p:ph type="subTitle" idx="1"/>
          </p:nvPr>
        </p:nvSpPr>
        <p:spPr>
          <a:xfrm>
            <a:off x="1751012" y="3886200"/>
            <a:ext cx="8689976" cy="1371599"/>
          </a:xfrm>
        </p:spPr>
        <p:txBody>
          <a:bodyPr>
            <a:noAutofit/>
          </a:bodyPr>
          <a:lstStyle/>
          <a:p>
            <a:r>
              <a:rPr lang="en-US" sz="3200" dirty="0">
                <a:solidFill>
                  <a:srgbClr val="323232"/>
                </a:solidFill>
              </a:rPr>
              <a:t>presented by Richard Newbern, City Manager</a:t>
            </a:r>
          </a:p>
          <a:p>
            <a:r>
              <a:rPr lang="en-US" sz="3200" dirty="0">
                <a:solidFill>
                  <a:srgbClr val="323232"/>
                </a:solidFill>
              </a:rPr>
              <a:t>On July 22, 2025</a:t>
            </a:r>
          </a:p>
        </p:txBody>
      </p:sp>
    </p:spTree>
    <p:extLst>
      <p:ext uri="{BB962C8B-B14F-4D97-AF65-F5344CB8AC3E}">
        <p14:creationId xmlns:p14="http://schemas.microsoft.com/office/powerpoint/2010/main" val="1923189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92AB69F-2112-6262-BB7C-84D3C047A4CB}"/>
              </a:ext>
            </a:extLst>
          </p:cNvPr>
          <p:cNvSpPr>
            <a:spLocks noGrp="1"/>
          </p:cNvSpPr>
          <p:nvPr>
            <p:ph type="title"/>
          </p:nvPr>
        </p:nvSpPr>
        <p:spPr>
          <a:xfrm>
            <a:off x="913775" y="694944"/>
            <a:ext cx="3935688" cy="1399032"/>
          </a:xfrm>
        </p:spPr>
        <p:txBody>
          <a:bodyPr>
            <a:normAutofit fontScale="90000"/>
          </a:bodyPr>
          <a:lstStyle/>
          <a:p>
            <a:r>
              <a:rPr lang="en-US" sz="3600" b="1" dirty="0">
                <a:solidFill>
                  <a:srgbClr val="003366"/>
                </a:solidFill>
              </a:rPr>
              <a:t>Project implementation by the Renee group</a:t>
            </a:r>
          </a:p>
        </p:txBody>
      </p:sp>
      <p:pic>
        <p:nvPicPr>
          <p:cNvPr id="13" name="Picture Placeholder 12" descr="A trailer with a yellow and silver machine&#10;&#10;AI-generated content may be incorrect.">
            <a:extLst>
              <a:ext uri="{FF2B5EF4-FFF2-40B4-BE49-F238E27FC236}">
                <a16:creationId xmlns:a16="http://schemas.microsoft.com/office/drawing/2014/main" id="{442A4374-C417-6D9D-0CBA-B15452C399E3}"/>
              </a:ext>
            </a:extLst>
          </p:cNvPr>
          <p:cNvPicPr>
            <a:picLocks noGrp="1" noChangeAspect="1"/>
          </p:cNvPicPr>
          <p:nvPr>
            <p:ph sz="quarter" idx="13"/>
          </p:nvPr>
        </p:nvPicPr>
        <p:blipFill>
          <a:blip r:embed="rId2"/>
          <a:stretch>
            <a:fillRect/>
          </a:stretch>
        </p:blipFill>
        <p:spPr>
          <a:xfrm>
            <a:off x="5083798" y="195150"/>
            <a:ext cx="3365523" cy="2524142"/>
          </a:xfrm>
        </p:spPr>
      </p:pic>
      <p:sp>
        <p:nvSpPr>
          <p:cNvPr id="23" name="Text Placeholder 22">
            <a:extLst>
              <a:ext uri="{FF2B5EF4-FFF2-40B4-BE49-F238E27FC236}">
                <a16:creationId xmlns:a16="http://schemas.microsoft.com/office/drawing/2014/main" id="{79AAB7DC-5733-8B3B-3D4A-52BC719295BC}"/>
              </a:ext>
            </a:extLst>
          </p:cNvPr>
          <p:cNvSpPr>
            <a:spLocks noGrp="1"/>
          </p:cNvSpPr>
          <p:nvPr>
            <p:ph type="body" sz="half" idx="2"/>
          </p:nvPr>
        </p:nvSpPr>
        <p:spPr>
          <a:xfrm>
            <a:off x="702322" y="2286000"/>
            <a:ext cx="4147141" cy="4361688"/>
          </a:xfrm>
        </p:spPr>
        <p:txBody>
          <a:bodyPr>
            <a:normAutofit lnSpcReduction="10000"/>
          </a:bodyPr>
          <a:lstStyle/>
          <a:p>
            <a:pPr algn="just"/>
            <a:r>
              <a:rPr lang="en-US" sz="1800" dirty="0">
                <a:solidFill>
                  <a:srgbClr val="323232"/>
                </a:solidFill>
                <a:latin typeface="Times New Roman" panose="02020603050405020304" pitchFamily="18" charset="0"/>
              </a:rPr>
              <a:t>In 2021, the City of Cochran successfully implemented their Phase II Sewer Rehabilitation Project. This was a $1.3 million improvement to the City's sewer collection system.</a:t>
            </a:r>
          </a:p>
          <a:p>
            <a:pPr algn="just"/>
            <a:r>
              <a:rPr lang="en-US" sz="1800" dirty="0">
                <a:solidFill>
                  <a:srgbClr val="323232"/>
                </a:solidFill>
                <a:latin typeface="Times New Roman" panose="02020603050405020304" pitchFamily="18" charset="0"/>
              </a:rPr>
              <a:t>This project greatly improved the reliability and efficiency of the City's sewer collection system, directly meeting the City’s goal of improving water and sewer infrastructure.</a:t>
            </a:r>
          </a:p>
          <a:p>
            <a:endParaRPr lang="en-US" dirty="0"/>
          </a:p>
        </p:txBody>
      </p:sp>
      <p:pic>
        <p:nvPicPr>
          <p:cNvPr id="15" name="Picture Placeholder 14" descr="A white van on a street corner&#10;&#10;AI-generated content may be incorrect.">
            <a:extLst>
              <a:ext uri="{FF2B5EF4-FFF2-40B4-BE49-F238E27FC236}">
                <a16:creationId xmlns:a16="http://schemas.microsoft.com/office/drawing/2014/main" id="{DA180E32-F8E4-A6E8-EFBA-DFD9CE97BFE9}"/>
              </a:ext>
            </a:extLst>
          </p:cNvPr>
          <p:cNvPicPr>
            <a:picLocks noGrp="1" noChangeAspect="1"/>
          </p:cNvPicPr>
          <p:nvPr>
            <p:ph type="pic" idx="4294967295"/>
          </p:nvPr>
        </p:nvPicPr>
        <p:blipFill>
          <a:blip r:embed="rId3"/>
          <a:srcRect t="19246" b="19246"/>
          <a:stretch>
            <a:fillRect/>
          </a:stretch>
        </p:blipFill>
        <p:spPr>
          <a:xfrm>
            <a:off x="7857478" y="4212026"/>
            <a:ext cx="3632200" cy="1728787"/>
          </a:xfrm>
        </p:spPr>
      </p:pic>
      <p:pic>
        <p:nvPicPr>
          <p:cNvPr id="17" name="Picture Placeholder 16" descr="A group of people in orange helmets&#10;&#10;AI-generated content may be incorrect.">
            <a:extLst>
              <a:ext uri="{FF2B5EF4-FFF2-40B4-BE49-F238E27FC236}">
                <a16:creationId xmlns:a16="http://schemas.microsoft.com/office/drawing/2014/main" id="{C3209AB7-FDAD-6D19-B203-0D74FFE63154}"/>
              </a:ext>
            </a:extLst>
          </p:cNvPr>
          <p:cNvPicPr>
            <a:picLocks noGrp="1" noChangeAspect="1"/>
          </p:cNvPicPr>
          <p:nvPr>
            <p:ph type="pic" idx="4294967295"/>
          </p:nvPr>
        </p:nvPicPr>
        <p:blipFill>
          <a:blip r:embed="rId4"/>
          <a:srcRect t="19246" b="19246"/>
          <a:stretch>
            <a:fillRect/>
          </a:stretch>
        </p:blipFill>
        <p:spPr>
          <a:xfrm>
            <a:off x="8223060" y="1621226"/>
            <a:ext cx="3630612" cy="1728787"/>
          </a:xfrm>
        </p:spPr>
      </p:pic>
      <p:pic>
        <p:nvPicPr>
          <p:cNvPr id="20" name="Picture 19" descr="A police car on a street&#10;&#10;AI-generated content may be incorrect.">
            <a:extLst>
              <a:ext uri="{FF2B5EF4-FFF2-40B4-BE49-F238E27FC236}">
                <a16:creationId xmlns:a16="http://schemas.microsoft.com/office/drawing/2014/main" id="{09D29326-73C6-F6F4-AD56-8903B2B16A82}"/>
              </a:ext>
            </a:extLst>
          </p:cNvPr>
          <p:cNvPicPr>
            <a:picLocks noChangeAspect="1"/>
          </p:cNvPicPr>
          <p:nvPr/>
        </p:nvPicPr>
        <p:blipFill>
          <a:blip r:embed="rId5"/>
          <a:stretch>
            <a:fillRect/>
          </a:stretch>
        </p:blipFill>
        <p:spPr>
          <a:xfrm>
            <a:off x="5083798" y="2980182"/>
            <a:ext cx="2974848" cy="2231136"/>
          </a:xfrm>
          <a:prstGeom prst="rect">
            <a:avLst/>
          </a:prstGeom>
        </p:spPr>
      </p:pic>
    </p:spTree>
    <p:extLst>
      <p:ext uri="{BB962C8B-B14F-4D97-AF65-F5344CB8AC3E}">
        <p14:creationId xmlns:p14="http://schemas.microsoft.com/office/powerpoint/2010/main" val="223067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1040-34B4-8AC2-6F69-AA4D74EFD74A}"/>
              </a:ext>
            </a:extLst>
          </p:cNvPr>
          <p:cNvSpPr>
            <a:spLocks noGrp="1"/>
          </p:cNvSpPr>
          <p:nvPr>
            <p:ph type="title"/>
          </p:nvPr>
        </p:nvSpPr>
        <p:spPr>
          <a:xfrm>
            <a:off x="913775" y="1400175"/>
            <a:ext cx="3935688" cy="609600"/>
          </a:xfrm>
        </p:spPr>
        <p:txBody>
          <a:bodyPr/>
          <a:lstStyle/>
          <a:p>
            <a:r>
              <a:rPr lang="en-US" sz="3600" b="1" dirty="0">
                <a:solidFill>
                  <a:srgbClr val="003366"/>
                </a:solidFill>
              </a:rPr>
              <a:t>collaboration</a:t>
            </a:r>
          </a:p>
        </p:txBody>
      </p:sp>
      <p:pic>
        <p:nvPicPr>
          <p:cNvPr id="6" name="Content Placeholder 5" descr="A logo for a company">
            <a:extLst>
              <a:ext uri="{FF2B5EF4-FFF2-40B4-BE49-F238E27FC236}">
                <a16:creationId xmlns:a16="http://schemas.microsoft.com/office/drawing/2014/main" id="{5133497D-DD56-81D3-1C90-B9CC6FDBDBC2}"/>
              </a:ext>
            </a:extLst>
          </p:cNvPr>
          <p:cNvPicPr>
            <a:picLocks noGrp="1" noChangeAspect="1"/>
          </p:cNvPicPr>
          <p:nvPr>
            <p:ph sz="quarter" idx="13"/>
          </p:nvPr>
        </p:nvPicPr>
        <p:blipFill>
          <a:blip r:embed="rId3"/>
          <a:stretch>
            <a:fillRect/>
          </a:stretch>
        </p:blipFill>
        <p:spPr>
          <a:xfrm>
            <a:off x="5705375" y="546903"/>
            <a:ext cx="2624743" cy="1093643"/>
          </a:xfrm>
        </p:spPr>
      </p:pic>
      <p:sp>
        <p:nvSpPr>
          <p:cNvPr id="4" name="Text Placeholder 3">
            <a:extLst>
              <a:ext uri="{FF2B5EF4-FFF2-40B4-BE49-F238E27FC236}">
                <a16:creationId xmlns:a16="http://schemas.microsoft.com/office/drawing/2014/main" id="{DC882A15-9A45-1449-E631-6D83E48A927F}"/>
              </a:ext>
            </a:extLst>
          </p:cNvPr>
          <p:cNvSpPr>
            <a:spLocks noGrp="1"/>
          </p:cNvSpPr>
          <p:nvPr>
            <p:ph type="body" sz="half" idx="2"/>
          </p:nvPr>
        </p:nvSpPr>
        <p:spPr/>
        <p:txBody>
          <a:bodyPr/>
          <a:lstStyle/>
          <a:p>
            <a:r>
              <a:rPr lang="en-US" sz="2000" dirty="0">
                <a:solidFill>
                  <a:srgbClr val="323232"/>
                </a:solidFill>
              </a:rPr>
              <a:t>As we do with most projects, the City of Cochran leaned on the combined efforts of several of our branches to complete Phase II of our sewer rehabilitation project. </a:t>
            </a:r>
          </a:p>
        </p:txBody>
      </p:sp>
      <p:pic>
        <p:nvPicPr>
          <p:cNvPr id="8" name="Picture 7" descr="A blue bird with a black background&#10;&#10;AI-generated content may be incorrect.">
            <a:extLst>
              <a:ext uri="{FF2B5EF4-FFF2-40B4-BE49-F238E27FC236}">
                <a16:creationId xmlns:a16="http://schemas.microsoft.com/office/drawing/2014/main" id="{6F6746D7-2172-4F6E-FD05-33B33279F324}"/>
              </a:ext>
            </a:extLst>
          </p:cNvPr>
          <p:cNvPicPr>
            <a:picLocks noChangeAspect="1"/>
          </p:cNvPicPr>
          <p:nvPr/>
        </p:nvPicPr>
        <p:blipFill>
          <a:blip r:embed="rId4"/>
          <a:stretch>
            <a:fillRect/>
          </a:stretch>
        </p:blipFill>
        <p:spPr>
          <a:xfrm>
            <a:off x="7907193" y="1874252"/>
            <a:ext cx="3538531" cy="895350"/>
          </a:xfrm>
          <a:prstGeom prst="rect">
            <a:avLst/>
          </a:prstGeom>
        </p:spPr>
      </p:pic>
      <p:pic>
        <p:nvPicPr>
          <p:cNvPr id="10" name="Picture 9" descr="A logo with a leaf&#10;&#10;AI-generated content may be incorrect.">
            <a:extLst>
              <a:ext uri="{FF2B5EF4-FFF2-40B4-BE49-F238E27FC236}">
                <a16:creationId xmlns:a16="http://schemas.microsoft.com/office/drawing/2014/main" id="{C69E7529-0116-6A50-129F-8A0ACAE9E82C}"/>
              </a:ext>
            </a:extLst>
          </p:cNvPr>
          <p:cNvPicPr>
            <a:picLocks noChangeAspect="1"/>
          </p:cNvPicPr>
          <p:nvPr/>
        </p:nvPicPr>
        <p:blipFill>
          <a:blip r:embed="rId5"/>
          <a:stretch>
            <a:fillRect/>
          </a:stretch>
        </p:blipFill>
        <p:spPr>
          <a:xfrm>
            <a:off x="9890606" y="3609402"/>
            <a:ext cx="1387620" cy="1205247"/>
          </a:xfrm>
          <a:prstGeom prst="rect">
            <a:avLst/>
          </a:prstGeom>
        </p:spPr>
      </p:pic>
      <p:pic>
        <p:nvPicPr>
          <p:cNvPr id="11" name="Picture 10">
            <a:extLst>
              <a:ext uri="{FF2B5EF4-FFF2-40B4-BE49-F238E27FC236}">
                <a16:creationId xmlns:a16="http://schemas.microsoft.com/office/drawing/2014/main" id="{47B9A3DB-4B30-3808-03C9-CD7BD3B511B9}"/>
              </a:ext>
            </a:extLst>
          </p:cNvPr>
          <p:cNvPicPr>
            <a:picLocks noChangeAspect="1"/>
          </p:cNvPicPr>
          <p:nvPr/>
        </p:nvPicPr>
        <p:blipFill>
          <a:blip r:embed="rId6"/>
          <a:stretch>
            <a:fillRect/>
          </a:stretch>
        </p:blipFill>
        <p:spPr>
          <a:xfrm>
            <a:off x="5282450" y="2911138"/>
            <a:ext cx="3473334" cy="714374"/>
          </a:xfrm>
          <a:prstGeom prst="rect">
            <a:avLst/>
          </a:prstGeom>
        </p:spPr>
      </p:pic>
      <p:sp>
        <p:nvSpPr>
          <p:cNvPr id="3" name="TextBox 2">
            <a:extLst>
              <a:ext uri="{FF2B5EF4-FFF2-40B4-BE49-F238E27FC236}">
                <a16:creationId xmlns:a16="http://schemas.microsoft.com/office/drawing/2014/main" id="{D5C7977F-6CB9-389F-E50C-31552042A02E}"/>
              </a:ext>
            </a:extLst>
          </p:cNvPr>
          <p:cNvSpPr txBox="1"/>
          <p:nvPr/>
        </p:nvSpPr>
        <p:spPr>
          <a:xfrm>
            <a:off x="5989484" y="1332854"/>
            <a:ext cx="2435525" cy="338554"/>
          </a:xfrm>
          <a:prstGeom prst="rect">
            <a:avLst/>
          </a:prstGeom>
          <a:noFill/>
        </p:spPr>
        <p:txBody>
          <a:bodyPr wrap="square" rtlCol="0">
            <a:spAutoFit/>
          </a:bodyPr>
          <a:lstStyle/>
          <a:p>
            <a:r>
              <a:rPr lang="en-US" sz="1600" dirty="0"/>
              <a:t>Public Works Department</a:t>
            </a:r>
          </a:p>
        </p:txBody>
      </p:sp>
      <p:pic>
        <p:nvPicPr>
          <p:cNvPr id="7" name="Picture 6" descr="A purple circle with a white text and a logo&#10;&#10;AI-generated content may be incorrect.">
            <a:extLst>
              <a:ext uri="{FF2B5EF4-FFF2-40B4-BE49-F238E27FC236}">
                <a16:creationId xmlns:a16="http://schemas.microsoft.com/office/drawing/2014/main" id="{0CF12DF9-5B94-777A-7B81-1301F5D7F25F}"/>
              </a:ext>
            </a:extLst>
          </p:cNvPr>
          <p:cNvPicPr>
            <a:picLocks noChangeAspect="1"/>
          </p:cNvPicPr>
          <p:nvPr/>
        </p:nvPicPr>
        <p:blipFill>
          <a:blip r:embed="rId7"/>
          <a:stretch>
            <a:fillRect/>
          </a:stretch>
        </p:blipFill>
        <p:spPr>
          <a:xfrm>
            <a:off x="7017747" y="4251743"/>
            <a:ext cx="2290153" cy="1288211"/>
          </a:xfrm>
          <a:prstGeom prst="rect">
            <a:avLst/>
          </a:prstGeom>
        </p:spPr>
      </p:pic>
    </p:spTree>
    <p:extLst>
      <p:ext uri="{BB962C8B-B14F-4D97-AF65-F5344CB8AC3E}">
        <p14:creationId xmlns:p14="http://schemas.microsoft.com/office/powerpoint/2010/main" val="89513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35DAC3-B109-3474-7836-99021F33CBCC}"/>
              </a:ext>
            </a:extLst>
          </p:cNvPr>
          <p:cNvSpPr>
            <a:spLocks noGrp="1"/>
          </p:cNvSpPr>
          <p:nvPr>
            <p:ph type="title"/>
          </p:nvPr>
        </p:nvSpPr>
        <p:spPr>
          <a:xfrm>
            <a:off x="913774" y="609599"/>
            <a:ext cx="10364452" cy="743713"/>
          </a:xfrm>
        </p:spPr>
        <p:txBody>
          <a:bodyPr/>
          <a:lstStyle/>
          <a:p>
            <a:r>
              <a:rPr lang="en-US" sz="3600" b="1" dirty="0">
                <a:solidFill>
                  <a:srgbClr val="003366"/>
                </a:solidFill>
              </a:rPr>
              <a:t>Takeaway</a:t>
            </a:r>
          </a:p>
        </p:txBody>
      </p:sp>
      <p:sp>
        <p:nvSpPr>
          <p:cNvPr id="6" name="Text Placeholder 5">
            <a:extLst>
              <a:ext uri="{FF2B5EF4-FFF2-40B4-BE49-F238E27FC236}">
                <a16:creationId xmlns:a16="http://schemas.microsoft.com/office/drawing/2014/main" id="{1B9970DF-F6FA-B217-8B68-799CEC90E6C3}"/>
              </a:ext>
            </a:extLst>
          </p:cNvPr>
          <p:cNvSpPr>
            <a:spLocks noGrp="1"/>
          </p:cNvSpPr>
          <p:nvPr>
            <p:ph type="body" sz="half" idx="2"/>
          </p:nvPr>
        </p:nvSpPr>
        <p:spPr>
          <a:xfrm>
            <a:off x="1627631" y="1955396"/>
            <a:ext cx="9486003" cy="3338979"/>
          </a:xfrm>
        </p:spPr>
        <p:txBody>
          <a:bodyPr>
            <a:noAutofit/>
          </a:bodyPr>
          <a:lstStyle/>
          <a:p>
            <a:pPr algn="just"/>
            <a:r>
              <a:rPr lang="en-US" sz="2000" dirty="0">
                <a:solidFill>
                  <a:srgbClr val="323232"/>
                </a:solidFill>
              </a:rPr>
              <a:t>Phase II of our Sewer Rehabilitation project was a success for the city of Cochran. </a:t>
            </a:r>
          </a:p>
          <a:p>
            <a:pPr algn="just"/>
            <a:r>
              <a:rPr lang="en-US" sz="2000" dirty="0">
                <a:solidFill>
                  <a:srgbClr val="323232"/>
                </a:solidFill>
              </a:rPr>
              <a:t>It resulted in a more efficient return flow to our wastewater treatment plant and it extended the life of our city’s infrastructure. </a:t>
            </a:r>
          </a:p>
          <a:p>
            <a:pPr algn="just"/>
            <a:r>
              <a:rPr lang="en-US" sz="2000" dirty="0">
                <a:solidFill>
                  <a:srgbClr val="323232"/>
                </a:solidFill>
              </a:rPr>
              <a:t>In addition, We learned the value of a thorough preconstruction meeting and the importance of community education during project implementation.  </a:t>
            </a:r>
          </a:p>
        </p:txBody>
      </p:sp>
    </p:spTree>
    <p:extLst>
      <p:ext uri="{BB962C8B-B14F-4D97-AF65-F5344CB8AC3E}">
        <p14:creationId xmlns:p14="http://schemas.microsoft.com/office/powerpoint/2010/main" val="61817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B2A0-8884-DFF0-18D8-A19321300006}"/>
              </a:ext>
            </a:extLst>
          </p:cNvPr>
          <p:cNvSpPr>
            <a:spLocks noGrp="1"/>
          </p:cNvSpPr>
          <p:nvPr>
            <p:ph type="title"/>
          </p:nvPr>
        </p:nvSpPr>
        <p:spPr>
          <a:xfrm>
            <a:off x="913774" y="1181189"/>
            <a:ext cx="10364452" cy="2511835"/>
          </a:xfrm>
        </p:spPr>
        <p:txBody>
          <a:bodyPr>
            <a:normAutofit fontScale="90000"/>
          </a:bodyPr>
          <a:lstStyle/>
          <a:p>
            <a:r>
              <a:rPr lang="en-US" sz="3100" b="1" dirty="0">
                <a:solidFill>
                  <a:srgbClr val="003366"/>
                </a:solidFill>
              </a:rPr>
              <a:t>In 2024 Senator Jon Ossoff secured a $700,000 grant for the City of Cochran to be used for wastewater improvement projects, which include main sewer lift station repair and relocation of the facility’s belt press</a:t>
            </a:r>
            <a:br>
              <a:rPr lang="en-US" dirty="0"/>
            </a:br>
            <a:endParaRPr lang="en-US" dirty="0"/>
          </a:p>
        </p:txBody>
      </p:sp>
      <p:sp>
        <p:nvSpPr>
          <p:cNvPr id="3" name="Text Placeholder 2">
            <a:extLst>
              <a:ext uri="{FF2B5EF4-FFF2-40B4-BE49-F238E27FC236}">
                <a16:creationId xmlns:a16="http://schemas.microsoft.com/office/drawing/2014/main" id="{CDCE77E0-D657-EBB3-3B08-7FCE1256BF02}"/>
              </a:ext>
            </a:extLst>
          </p:cNvPr>
          <p:cNvSpPr>
            <a:spLocks noGrp="1"/>
          </p:cNvSpPr>
          <p:nvPr>
            <p:ph type="body" sz="half" idx="2"/>
          </p:nvPr>
        </p:nvSpPr>
        <p:spPr>
          <a:xfrm>
            <a:off x="2424023" y="3782441"/>
            <a:ext cx="6754483" cy="1140644"/>
          </a:xfrm>
        </p:spPr>
        <p:txBody>
          <a:bodyPr>
            <a:noAutofit/>
          </a:bodyPr>
          <a:lstStyle/>
          <a:p>
            <a:r>
              <a:rPr lang="en-US" sz="2800" dirty="0">
                <a:solidFill>
                  <a:srgbClr val="323232"/>
                </a:solidFill>
              </a:rPr>
              <a:t>The City of Cochran will continue to maintain and upgrade our aging infrastructure for the citizens of Cochran</a:t>
            </a:r>
          </a:p>
        </p:txBody>
      </p:sp>
    </p:spTree>
    <p:extLst>
      <p:ext uri="{BB962C8B-B14F-4D97-AF65-F5344CB8AC3E}">
        <p14:creationId xmlns:p14="http://schemas.microsoft.com/office/powerpoint/2010/main" val="257256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5B7F3A-A143-0833-3626-473F6BD1E7C6}"/>
              </a:ext>
            </a:extLst>
          </p:cNvPr>
          <p:cNvSpPr>
            <a:spLocks noGrp="1"/>
          </p:cNvSpPr>
          <p:nvPr>
            <p:ph type="title"/>
          </p:nvPr>
        </p:nvSpPr>
        <p:spPr>
          <a:xfrm>
            <a:off x="913775" y="288759"/>
            <a:ext cx="10364451" cy="890817"/>
          </a:xfrm>
        </p:spPr>
        <p:txBody>
          <a:bodyPr vert="horz" lIns="91440" tIns="45720" rIns="91440" bIns="45720" rtlCol="0" anchor="ctr">
            <a:normAutofit/>
          </a:bodyPr>
          <a:lstStyle/>
          <a:p>
            <a:r>
              <a:rPr lang="en-US" sz="2000" dirty="0">
                <a:solidFill>
                  <a:srgbClr val="323232"/>
                </a:solidFill>
              </a:rPr>
              <a:t>The City of Cochran</a:t>
            </a:r>
          </a:p>
        </p:txBody>
      </p:sp>
      <p:sp>
        <p:nvSpPr>
          <p:cNvPr id="4" name="Text Placeholder 3">
            <a:extLst>
              <a:ext uri="{FF2B5EF4-FFF2-40B4-BE49-F238E27FC236}">
                <a16:creationId xmlns:a16="http://schemas.microsoft.com/office/drawing/2014/main" id="{FA591E4C-BC4C-D6DC-333C-AF027D4AA7E2}"/>
              </a:ext>
            </a:extLst>
          </p:cNvPr>
          <p:cNvSpPr>
            <a:spLocks noGrp="1"/>
          </p:cNvSpPr>
          <p:nvPr>
            <p:ph type="body" sz="half" idx="2"/>
          </p:nvPr>
        </p:nvSpPr>
        <p:spPr>
          <a:xfrm>
            <a:off x="731522" y="1252728"/>
            <a:ext cx="5082138" cy="5070434"/>
          </a:xfrm>
        </p:spPr>
        <p:txBody>
          <a:bodyPr vert="horz" lIns="91440" tIns="45720" rIns="91440" bIns="45720" rtlCol="0">
            <a:noAutofit/>
          </a:bodyPr>
          <a:lstStyle/>
          <a:p>
            <a:pPr indent="-228600" algn="l">
              <a:buFont typeface="Arial" panose="020B0604020202020204" pitchFamily="34" charset="0"/>
              <a:buChar char="•"/>
            </a:pPr>
            <a:r>
              <a:rPr lang="en-US" sz="2000" dirty="0">
                <a:solidFill>
                  <a:srgbClr val="323232"/>
                </a:solidFill>
              </a:rPr>
              <a:t>The City of Cochran is located in Bleckley County, Georgia, United States. </a:t>
            </a:r>
          </a:p>
          <a:p>
            <a:pPr indent="-228600" algn="l">
              <a:buFont typeface="Arial" panose="020B0604020202020204" pitchFamily="34" charset="0"/>
              <a:buChar char="•"/>
            </a:pPr>
            <a:r>
              <a:rPr lang="en-US" sz="2000" dirty="0">
                <a:solidFill>
                  <a:srgbClr val="323232"/>
                </a:solidFill>
              </a:rPr>
              <a:t>As of 2023, it had a population of 5,026 people. </a:t>
            </a:r>
          </a:p>
          <a:p>
            <a:pPr indent="-228600" algn="l">
              <a:buFont typeface="Arial" panose="020B0604020202020204" pitchFamily="34" charset="0"/>
              <a:buChar char="•"/>
            </a:pPr>
            <a:r>
              <a:rPr lang="en-US" sz="2000" dirty="0">
                <a:solidFill>
                  <a:srgbClr val="323232"/>
                </a:solidFill>
              </a:rPr>
              <a:t>It is the county seat of Bleckley County. </a:t>
            </a:r>
          </a:p>
          <a:p>
            <a:pPr indent="-228600" algn="l">
              <a:buFont typeface="Arial" panose="020B0604020202020204" pitchFamily="34" charset="0"/>
              <a:buChar char="•"/>
            </a:pPr>
            <a:r>
              <a:rPr lang="en-US" sz="2000" dirty="0">
                <a:solidFill>
                  <a:srgbClr val="323232"/>
                </a:solidFill>
              </a:rPr>
              <a:t>The City of Cochran is described as a charming rural community located in central Georgia, exemplifying small-town southern living.</a:t>
            </a:r>
          </a:p>
          <a:p>
            <a:pPr indent="-228600" algn="l">
              <a:buFont typeface="Arial" panose="020B0604020202020204" pitchFamily="34" charset="0"/>
              <a:buChar char="•"/>
            </a:pPr>
            <a:r>
              <a:rPr lang="en-US" sz="2000" dirty="0">
                <a:solidFill>
                  <a:srgbClr val="323232"/>
                </a:solidFill>
              </a:rPr>
              <a:t> Cochran and Bleckley County are characterized by a relaxed rural lifestyle and a strong sense of community</a:t>
            </a:r>
          </a:p>
          <a:p>
            <a:pPr indent="-228600" algn="l">
              <a:buFont typeface="Arial" panose="020B0604020202020204" pitchFamily="34" charset="0"/>
              <a:buChar char="•"/>
            </a:pPr>
            <a:r>
              <a:rPr lang="en-US" sz="2000" dirty="0">
                <a:solidFill>
                  <a:srgbClr val="323232"/>
                </a:solidFill>
              </a:rPr>
              <a:t>Cochran operates under a mayor-council system of government where the elected mayor and city council provide policy direction and oversight while a professional city manager handles the administrative operations of the city.  </a:t>
            </a:r>
          </a:p>
        </p:txBody>
      </p:sp>
      <p:pic>
        <p:nvPicPr>
          <p:cNvPr id="7" name="Picture Placeholder 6" descr="A map of georgia with a red square&#10;&#10;AI-generated content may be incorrect.">
            <a:extLst>
              <a:ext uri="{FF2B5EF4-FFF2-40B4-BE49-F238E27FC236}">
                <a16:creationId xmlns:a16="http://schemas.microsoft.com/office/drawing/2014/main" id="{02926A77-ADFF-4A02-44C9-081E253F119B}"/>
              </a:ext>
            </a:extLst>
          </p:cNvPr>
          <p:cNvPicPr>
            <a:picLocks noGrp="1" noChangeAspect="1"/>
          </p:cNvPicPr>
          <p:nvPr>
            <p:ph type="pic" idx="1"/>
          </p:nvPr>
        </p:nvPicPr>
        <p:blipFill>
          <a:blip r:embed="rId4"/>
          <a:srcRect l="-81" r="3" b="3"/>
          <a:stretch>
            <a:fillRect/>
          </a:stretch>
        </p:blipFill>
        <p:spPr>
          <a:xfrm>
            <a:off x="6689557" y="1876926"/>
            <a:ext cx="5082139" cy="406186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3977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1816-5909-8E17-04BA-FE4DAAFAB754}"/>
              </a:ext>
            </a:extLst>
          </p:cNvPr>
          <p:cNvSpPr>
            <a:spLocks noGrp="1"/>
          </p:cNvSpPr>
          <p:nvPr>
            <p:ph type="title"/>
          </p:nvPr>
        </p:nvSpPr>
        <p:spPr/>
        <p:txBody>
          <a:bodyPr/>
          <a:lstStyle/>
          <a:p>
            <a:r>
              <a:rPr lang="en-US" sz="3600" b="1" dirty="0">
                <a:solidFill>
                  <a:srgbClr val="003366"/>
                </a:solidFill>
              </a:rPr>
              <a:t>Cochran’s </a:t>
            </a:r>
            <a:r>
              <a:rPr lang="en-US" sz="3600" b="1" dirty="0" err="1">
                <a:solidFill>
                  <a:srgbClr val="003366"/>
                </a:solidFill>
              </a:rPr>
              <a:t>WasteWater</a:t>
            </a:r>
            <a:r>
              <a:rPr lang="en-US" sz="3600" b="1" dirty="0">
                <a:solidFill>
                  <a:srgbClr val="003366"/>
                </a:solidFill>
              </a:rPr>
              <a:t> Treatment Facility</a:t>
            </a:r>
          </a:p>
        </p:txBody>
      </p:sp>
      <p:pic>
        <p:nvPicPr>
          <p:cNvPr id="6" name="Picture Placeholder 5" descr="An aerial view of a building&#10;&#10;AI-generated content may be incorrect.">
            <a:extLst>
              <a:ext uri="{FF2B5EF4-FFF2-40B4-BE49-F238E27FC236}">
                <a16:creationId xmlns:a16="http://schemas.microsoft.com/office/drawing/2014/main" id="{2C8E99E5-6AF3-0DA9-D392-443F42225330}"/>
              </a:ext>
            </a:extLst>
          </p:cNvPr>
          <p:cNvPicPr>
            <a:picLocks noGrp="1" noChangeAspect="1"/>
          </p:cNvPicPr>
          <p:nvPr>
            <p:ph type="pic" idx="1"/>
          </p:nvPr>
        </p:nvPicPr>
        <p:blipFill>
          <a:blip r:embed="rId3"/>
          <a:stretch>
            <a:fillRect/>
          </a:stretch>
        </p:blipFill>
        <p:spPr>
          <a:xfrm>
            <a:off x="7215146" y="1403234"/>
            <a:ext cx="3940534" cy="3897805"/>
          </a:xfrm>
          <a:prstGeom prst="rect">
            <a:avLst/>
          </a:prstGeom>
        </p:spPr>
      </p:pic>
      <p:sp>
        <p:nvSpPr>
          <p:cNvPr id="4" name="Text Placeholder 3">
            <a:extLst>
              <a:ext uri="{FF2B5EF4-FFF2-40B4-BE49-F238E27FC236}">
                <a16:creationId xmlns:a16="http://schemas.microsoft.com/office/drawing/2014/main" id="{42D55A38-3520-C14D-6F69-AA269A5A9EE8}"/>
              </a:ext>
            </a:extLst>
          </p:cNvPr>
          <p:cNvSpPr>
            <a:spLocks noGrp="1"/>
          </p:cNvSpPr>
          <p:nvPr>
            <p:ph type="body" sz="half" idx="2"/>
          </p:nvPr>
        </p:nvSpPr>
        <p:spPr/>
        <p:txBody>
          <a:bodyPr>
            <a:normAutofit fontScale="92500" lnSpcReduction="20000"/>
          </a:bodyPr>
          <a:lstStyle/>
          <a:p>
            <a:pPr marL="285750" indent="-285750" algn="just">
              <a:buFont typeface="Arial" panose="020B0604020202020204" pitchFamily="34" charset="0"/>
              <a:buChar char="•"/>
            </a:pPr>
            <a:r>
              <a:rPr lang="en-US" sz="2000" dirty="0">
                <a:solidFill>
                  <a:srgbClr val="323232"/>
                </a:solidFill>
              </a:rPr>
              <a:t>The city operates a modern plant built in 2002 that processes 430,000 gallons per day, utilizing technology like sequencing batch reactors, filters, and UV disinfection.</a:t>
            </a:r>
          </a:p>
          <a:p>
            <a:pPr marL="285750" indent="-285750" algn="just">
              <a:buFont typeface="Arial" panose="020B0604020202020204" pitchFamily="34" charset="0"/>
              <a:buChar char="•"/>
            </a:pPr>
            <a:r>
              <a:rPr lang="en-US" sz="2000" dirty="0">
                <a:solidFill>
                  <a:srgbClr val="323232"/>
                </a:solidFill>
              </a:rPr>
              <a:t>The City maintains 5 lift stations as part of the wastewater system and inspects each of them 5 days per week. </a:t>
            </a:r>
          </a:p>
          <a:p>
            <a:pPr marL="285750" indent="-285750" algn="just">
              <a:buFont typeface="Arial" panose="020B0604020202020204" pitchFamily="34" charset="0"/>
              <a:buChar char="•"/>
            </a:pPr>
            <a:r>
              <a:rPr lang="en-US" sz="2000" dirty="0">
                <a:solidFill>
                  <a:srgbClr val="323232"/>
                </a:solidFill>
              </a:rPr>
              <a:t>The city utilizes belt press equipment for sludge processing</a:t>
            </a:r>
          </a:p>
          <a:p>
            <a:endParaRPr lang="en-US" dirty="0"/>
          </a:p>
        </p:txBody>
      </p:sp>
    </p:spTree>
    <p:extLst>
      <p:ext uri="{BB962C8B-B14F-4D97-AF65-F5344CB8AC3E}">
        <p14:creationId xmlns:p14="http://schemas.microsoft.com/office/powerpoint/2010/main" val="35626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A5D1-F597-85FA-455B-672653B94B06}"/>
              </a:ext>
            </a:extLst>
          </p:cNvPr>
          <p:cNvSpPr>
            <a:spLocks noGrp="1"/>
          </p:cNvSpPr>
          <p:nvPr>
            <p:ph type="title"/>
          </p:nvPr>
        </p:nvSpPr>
        <p:spPr>
          <a:xfrm>
            <a:off x="913774" y="560717"/>
            <a:ext cx="5934969" cy="1675322"/>
          </a:xfrm>
        </p:spPr>
        <p:txBody>
          <a:bodyPr/>
          <a:lstStyle/>
          <a:p>
            <a:r>
              <a:rPr lang="en-US" sz="3600" b="1" dirty="0">
                <a:solidFill>
                  <a:srgbClr val="003366"/>
                </a:solidFill>
              </a:rPr>
              <a:t>Aging infrastructure requires maintenance and upgrades</a:t>
            </a:r>
          </a:p>
        </p:txBody>
      </p:sp>
      <p:sp>
        <p:nvSpPr>
          <p:cNvPr id="4" name="Text Placeholder 3">
            <a:extLst>
              <a:ext uri="{FF2B5EF4-FFF2-40B4-BE49-F238E27FC236}">
                <a16:creationId xmlns:a16="http://schemas.microsoft.com/office/drawing/2014/main" id="{9199DDE3-EC4A-E466-0206-E19C30A64275}"/>
              </a:ext>
            </a:extLst>
          </p:cNvPr>
          <p:cNvSpPr>
            <a:spLocks noGrp="1"/>
          </p:cNvSpPr>
          <p:nvPr>
            <p:ph type="body" sz="half" idx="2"/>
          </p:nvPr>
        </p:nvSpPr>
        <p:spPr>
          <a:xfrm>
            <a:off x="913774" y="2236039"/>
            <a:ext cx="5934949" cy="3158347"/>
          </a:xfrm>
        </p:spPr>
        <p:txBody>
          <a:bodyPr>
            <a:noAutofit/>
          </a:bodyPr>
          <a:lstStyle/>
          <a:p>
            <a:pPr marL="285750" indent="-285750" algn="l">
              <a:buFont typeface="Arial" panose="020B0604020202020204" pitchFamily="34" charset="0"/>
              <a:buChar char="•"/>
            </a:pPr>
            <a:r>
              <a:rPr lang="en-US" sz="2000" dirty="0">
                <a:solidFill>
                  <a:srgbClr val="323232"/>
                </a:solidFill>
              </a:rPr>
              <a:t>Cochran’s waste water system consists of 27 Miles of sewer lines.</a:t>
            </a:r>
          </a:p>
          <a:p>
            <a:pPr marL="285750" indent="-285750" algn="l">
              <a:buFont typeface="Arial" panose="020B0604020202020204" pitchFamily="34" charset="0"/>
              <a:buChar char="•"/>
            </a:pPr>
            <a:r>
              <a:rPr lang="en-US" sz="2000" dirty="0">
                <a:solidFill>
                  <a:srgbClr val="323232"/>
                </a:solidFill>
              </a:rPr>
              <a:t>Much of the wastewater treatment Infrastructure for the city of Cochran dates back to the 1950s and 1960s. </a:t>
            </a:r>
          </a:p>
          <a:p>
            <a:pPr marL="285750" indent="-285750" algn="l">
              <a:buFont typeface="Arial" panose="020B0604020202020204" pitchFamily="34" charset="0"/>
              <a:buChar char="•"/>
            </a:pPr>
            <a:r>
              <a:rPr lang="en-US" sz="2000" dirty="0">
                <a:solidFill>
                  <a:srgbClr val="323232"/>
                </a:solidFill>
              </a:rPr>
              <a:t>With age, sewer lines commonly experience corrosion and deterioration, root intrusion, joint failures and pipe separation, structural collapse or cracking all of which create infiltration and flow problems.  </a:t>
            </a:r>
          </a:p>
        </p:txBody>
      </p:sp>
      <p:pic>
        <p:nvPicPr>
          <p:cNvPr id="12" name="Picture Placeholder 11" descr="A map of a city">
            <a:extLst>
              <a:ext uri="{FF2B5EF4-FFF2-40B4-BE49-F238E27FC236}">
                <a16:creationId xmlns:a16="http://schemas.microsoft.com/office/drawing/2014/main" id="{CA07FBC7-F2B7-2A38-8A39-3D75A6AA801F}"/>
              </a:ext>
            </a:extLst>
          </p:cNvPr>
          <p:cNvPicPr>
            <a:picLocks noGrp="1" noChangeAspect="1"/>
          </p:cNvPicPr>
          <p:nvPr>
            <p:ph type="pic" idx="1"/>
          </p:nvPr>
        </p:nvPicPr>
        <p:blipFill>
          <a:blip r:embed="rId2"/>
          <a:srcRect l="391" r="391"/>
          <a:stretch>
            <a:fillRect/>
          </a:stretch>
        </p:blipFill>
        <p:spPr>
          <a:xfrm>
            <a:off x="7013258" y="883920"/>
            <a:ext cx="4695825" cy="4764088"/>
          </a:xfrm>
        </p:spPr>
      </p:pic>
    </p:spTree>
    <p:extLst>
      <p:ext uri="{BB962C8B-B14F-4D97-AF65-F5344CB8AC3E}">
        <p14:creationId xmlns:p14="http://schemas.microsoft.com/office/powerpoint/2010/main" val="356798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F21E-CDC7-1BE3-6E4A-516B3562F8D2}"/>
              </a:ext>
            </a:extLst>
          </p:cNvPr>
          <p:cNvSpPr>
            <a:spLocks noGrp="1"/>
          </p:cNvSpPr>
          <p:nvPr>
            <p:ph type="title"/>
          </p:nvPr>
        </p:nvSpPr>
        <p:spPr>
          <a:xfrm>
            <a:off x="279918" y="1651748"/>
            <a:ext cx="3841756" cy="1083969"/>
          </a:xfrm>
        </p:spPr>
        <p:txBody>
          <a:bodyPr>
            <a:normAutofit/>
          </a:bodyPr>
          <a:lstStyle/>
          <a:p>
            <a:r>
              <a:rPr lang="en-US" sz="3600" b="1" dirty="0">
                <a:solidFill>
                  <a:srgbClr val="003366"/>
                </a:solidFill>
              </a:rPr>
              <a:t>Growing a better Bleckley</a:t>
            </a:r>
          </a:p>
        </p:txBody>
      </p:sp>
      <p:pic>
        <p:nvPicPr>
          <p:cNvPr id="7" name="Picture Placeholder 6" descr="A book cover of a building&#10;&#10;AI-generated content may be incorrect.">
            <a:extLst>
              <a:ext uri="{FF2B5EF4-FFF2-40B4-BE49-F238E27FC236}">
                <a16:creationId xmlns:a16="http://schemas.microsoft.com/office/drawing/2014/main" id="{D8C1C2E8-2278-6A79-36B8-F59B6AA33B90}"/>
              </a:ext>
            </a:extLst>
          </p:cNvPr>
          <p:cNvPicPr>
            <a:picLocks noGrp="1" noChangeAspect="1"/>
          </p:cNvPicPr>
          <p:nvPr>
            <p:ph sz="quarter" idx="13"/>
          </p:nvPr>
        </p:nvPicPr>
        <p:blipFill>
          <a:blip r:embed="rId3"/>
          <a:stretch>
            <a:fillRect/>
          </a:stretch>
        </p:blipFill>
        <p:spPr>
          <a:xfrm>
            <a:off x="4438382" y="478972"/>
            <a:ext cx="2718197" cy="3563671"/>
          </a:xfrm>
        </p:spPr>
      </p:pic>
      <p:sp>
        <p:nvSpPr>
          <p:cNvPr id="5" name="Text Placeholder 4">
            <a:extLst>
              <a:ext uri="{FF2B5EF4-FFF2-40B4-BE49-F238E27FC236}">
                <a16:creationId xmlns:a16="http://schemas.microsoft.com/office/drawing/2014/main" id="{5CAAB413-20F3-B490-49F7-13C7550F712B}"/>
              </a:ext>
            </a:extLst>
          </p:cNvPr>
          <p:cNvSpPr>
            <a:spLocks noGrp="1"/>
          </p:cNvSpPr>
          <p:nvPr>
            <p:ph type="body" sz="half" idx="2"/>
          </p:nvPr>
        </p:nvSpPr>
        <p:spPr>
          <a:xfrm>
            <a:off x="214848" y="3201829"/>
            <a:ext cx="3935689" cy="1083969"/>
          </a:xfrm>
        </p:spPr>
        <p:txBody>
          <a:bodyPr>
            <a:noAutofit/>
          </a:bodyPr>
          <a:lstStyle/>
          <a:p>
            <a:pPr algn="l"/>
            <a:r>
              <a:rPr lang="en-US" sz="2000" dirty="0">
                <a:solidFill>
                  <a:srgbClr val="323232"/>
                </a:solidFill>
              </a:rPr>
              <a:t>OUR COMPREHENSIVE PLAN CALLS FOR RENOVATIONS OF OUR INFRASTRUCTURE IN SEVERAL PLACES AS WELL AS PAGE 84 IN OUR COMMUNITY WORK PROGRAM </a:t>
            </a:r>
          </a:p>
        </p:txBody>
      </p:sp>
      <p:pic>
        <p:nvPicPr>
          <p:cNvPr id="10" name="Picture 9" descr="A screenshot of a social media post&#10;&#10;AI-generated content may be incorrect.">
            <a:extLst>
              <a:ext uri="{FF2B5EF4-FFF2-40B4-BE49-F238E27FC236}">
                <a16:creationId xmlns:a16="http://schemas.microsoft.com/office/drawing/2014/main" id="{60AA110B-D8B6-BAD1-999F-4EEDAA195EBC}"/>
              </a:ext>
            </a:extLst>
          </p:cNvPr>
          <p:cNvPicPr>
            <a:picLocks noChangeAspect="1"/>
          </p:cNvPicPr>
          <p:nvPr/>
        </p:nvPicPr>
        <p:blipFill>
          <a:blip r:embed="rId4"/>
          <a:stretch>
            <a:fillRect/>
          </a:stretch>
        </p:blipFill>
        <p:spPr>
          <a:xfrm>
            <a:off x="7277344" y="746679"/>
            <a:ext cx="2066985" cy="2682321"/>
          </a:xfrm>
          <a:prstGeom prst="rect">
            <a:avLst/>
          </a:prstGeom>
        </p:spPr>
      </p:pic>
      <p:pic>
        <p:nvPicPr>
          <p:cNvPr id="12" name="Picture 11" descr="A screenshot of a website&#10;&#10;AI-generated content may be incorrect.">
            <a:extLst>
              <a:ext uri="{FF2B5EF4-FFF2-40B4-BE49-F238E27FC236}">
                <a16:creationId xmlns:a16="http://schemas.microsoft.com/office/drawing/2014/main" id="{51A45450-930D-67D3-EFB3-1002CCAB8123}"/>
              </a:ext>
            </a:extLst>
          </p:cNvPr>
          <p:cNvPicPr>
            <a:picLocks noChangeAspect="1"/>
          </p:cNvPicPr>
          <p:nvPr/>
        </p:nvPicPr>
        <p:blipFill>
          <a:blip r:embed="rId5"/>
          <a:stretch>
            <a:fillRect/>
          </a:stretch>
        </p:blipFill>
        <p:spPr>
          <a:xfrm>
            <a:off x="9012012" y="1553545"/>
            <a:ext cx="2104667" cy="2732253"/>
          </a:xfrm>
          <a:prstGeom prst="rect">
            <a:avLst/>
          </a:prstGeom>
        </p:spPr>
      </p:pic>
      <p:pic>
        <p:nvPicPr>
          <p:cNvPr id="14" name="Picture 13" descr="A document with text on it&#10;&#10;AI-generated content may be incorrect.">
            <a:extLst>
              <a:ext uri="{FF2B5EF4-FFF2-40B4-BE49-F238E27FC236}">
                <a16:creationId xmlns:a16="http://schemas.microsoft.com/office/drawing/2014/main" id="{4DB4B1AA-AF82-7C49-AC31-1ED5CE4A1D5E}"/>
              </a:ext>
            </a:extLst>
          </p:cNvPr>
          <p:cNvPicPr>
            <a:picLocks noChangeAspect="1"/>
          </p:cNvPicPr>
          <p:nvPr/>
        </p:nvPicPr>
        <p:blipFill>
          <a:blip r:embed="rId6"/>
          <a:stretch>
            <a:fillRect/>
          </a:stretch>
        </p:blipFill>
        <p:spPr>
          <a:xfrm>
            <a:off x="7732269" y="3163077"/>
            <a:ext cx="2104667" cy="2725318"/>
          </a:xfrm>
          <a:prstGeom prst="rect">
            <a:avLst/>
          </a:prstGeom>
        </p:spPr>
      </p:pic>
      <p:pic>
        <p:nvPicPr>
          <p:cNvPr id="4" name="Picture 3" descr="A close-up of a work program&#10;&#10;AI-generated content may be incorrect.">
            <a:extLst>
              <a:ext uri="{FF2B5EF4-FFF2-40B4-BE49-F238E27FC236}">
                <a16:creationId xmlns:a16="http://schemas.microsoft.com/office/drawing/2014/main" id="{7426A2CF-C1BA-805C-C9FE-CE395FA46EEC}"/>
              </a:ext>
            </a:extLst>
          </p:cNvPr>
          <p:cNvPicPr>
            <a:picLocks noChangeAspect="1"/>
          </p:cNvPicPr>
          <p:nvPr/>
        </p:nvPicPr>
        <p:blipFill>
          <a:blip r:embed="rId7"/>
          <a:stretch>
            <a:fillRect/>
          </a:stretch>
        </p:blipFill>
        <p:spPr>
          <a:xfrm>
            <a:off x="9505875" y="4770408"/>
            <a:ext cx="2514608" cy="1931788"/>
          </a:xfrm>
          <a:prstGeom prst="rect">
            <a:avLst/>
          </a:prstGeom>
        </p:spPr>
      </p:pic>
    </p:spTree>
    <p:extLst>
      <p:ext uri="{BB962C8B-B14F-4D97-AF65-F5344CB8AC3E}">
        <p14:creationId xmlns:p14="http://schemas.microsoft.com/office/powerpoint/2010/main" val="252709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BF0BAC-071A-0BE3-62EB-A3593EC7B3BB}"/>
              </a:ext>
            </a:extLst>
          </p:cNvPr>
          <p:cNvSpPr txBox="1"/>
          <p:nvPr/>
        </p:nvSpPr>
        <p:spPr>
          <a:xfrm>
            <a:off x="1032293" y="3429000"/>
            <a:ext cx="9573768" cy="1200329"/>
          </a:xfrm>
          <a:prstGeom prst="rect">
            <a:avLst/>
          </a:prstGeom>
          <a:noFill/>
        </p:spPr>
        <p:txBody>
          <a:bodyPr wrap="square" rtlCol="0">
            <a:spAutoFit/>
          </a:bodyPr>
          <a:lstStyle/>
          <a:p>
            <a:r>
              <a:rPr lang="en-US" sz="2400" b="1" dirty="0">
                <a:solidFill>
                  <a:srgbClr val="003366"/>
                </a:solidFill>
              </a:rPr>
              <a:t>TRADITIONAL SOLUTIONS INVOLVE EXPENSIVE EXCAVATION WORK THAT INCLUDE TRAFFIC DISRUPTION, PROPRTY DAMAGE LIABILITY, EXTENDED TIMELINES ON TOP OF ESCALATED EXPENSE.</a:t>
            </a:r>
          </a:p>
        </p:txBody>
      </p:sp>
      <p:sp>
        <p:nvSpPr>
          <p:cNvPr id="5" name="TextBox 4">
            <a:extLst>
              <a:ext uri="{FF2B5EF4-FFF2-40B4-BE49-F238E27FC236}">
                <a16:creationId xmlns:a16="http://schemas.microsoft.com/office/drawing/2014/main" id="{822249FF-834C-F341-6F0C-EF2497E47135}"/>
              </a:ext>
            </a:extLst>
          </p:cNvPr>
          <p:cNvSpPr txBox="1"/>
          <p:nvPr/>
        </p:nvSpPr>
        <p:spPr>
          <a:xfrm>
            <a:off x="1035168" y="954976"/>
            <a:ext cx="8065699" cy="2246769"/>
          </a:xfrm>
          <a:prstGeom prst="rect">
            <a:avLst/>
          </a:prstGeom>
          <a:noFill/>
        </p:spPr>
        <p:txBody>
          <a:bodyPr wrap="square">
            <a:spAutoFit/>
          </a:bodyPr>
          <a:lstStyle/>
          <a:p>
            <a:pPr algn="just"/>
            <a:r>
              <a:rPr lang="en-US" sz="2000" dirty="0">
                <a:solidFill>
                  <a:srgbClr val="323232"/>
                </a:solidFill>
              </a:rPr>
              <a:t>IN 2018 THE CITY OF COCHRAN COMPLETED A COMPREHENSIVE CONDITION ASSESSMENT OF ALL 27 MILES OF SEWER COLLECTION LINES IN TOWN. </a:t>
            </a:r>
          </a:p>
          <a:p>
            <a:pPr algn="just"/>
            <a:endParaRPr lang="en-US" sz="2000" dirty="0"/>
          </a:p>
          <a:p>
            <a:pPr algn="just"/>
            <a:r>
              <a:rPr lang="en-US" sz="2000" dirty="0">
                <a:solidFill>
                  <a:srgbClr val="323232"/>
                </a:solidFill>
              </a:rPr>
              <a:t>A TOTAL OF SIX MILES OF SEWER LINES SERVING RESIDENCE AND BUSINESSES WERE IDENTIFIED AS DETERIORATED AND IN NEED OF REPAIR OF REPLACEMENT. </a:t>
            </a:r>
          </a:p>
        </p:txBody>
      </p:sp>
      <p:pic>
        <p:nvPicPr>
          <p:cNvPr id="3" name="Picture 2" descr="A close-up of a bullet hole&#10;&#10;AI-generated content may be incorrect.">
            <a:extLst>
              <a:ext uri="{FF2B5EF4-FFF2-40B4-BE49-F238E27FC236}">
                <a16:creationId xmlns:a16="http://schemas.microsoft.com/office/drawing/2014/main" id="{087A1EFE-569C-D76E-89D8-C80D38565E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04386" y="954975"/>
            <a:ext cx="2714182" cy="2340315"/>
          </a:xfrm>
          <a:prstGeom prst="rect">
            <a:avLst/>
          </a:prstGeom>
        </p:spPr>
      </p:pic>
    </p:spTree>
    <p:extLst>
      <p:ext uri="{BB962C8B-B14F-4D97-AF65-F5344CB8AC3E}">
        <p14:creationId xmlns:p14="http://schemas.microsoft.com/office/powerpoint/2010/main" val="397628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CD3F-E6AD-12DD-1552-6899736F53F2}"/>
              </a:ext>
            </a:extLst>
          </p:cNvPr>
          <p:cNvSpPr>
            <a:spLocks noGrp="1"/>
          </p:cNvSpPr>
          <p:nvPr>
            <p:ph type="title"/>
          </p:nvPr>
        </p:nvSpPr>
        <p:spPr>
          <a:xfrm>
            <a:off x="430715" y="2997362"/>
            <a:ext cx="10364432" cy="638355"/>
          </a:xfrm>
        </p:spPr>
        <p:txBody>
          <a:bodyPr/>
          <a:lstStyle/>
          <a:p>
            <a:r>
              <a:rPr lang="en-US" sz="3600" b="1" dirty="0">
                <a:solidFill>
                  <a:srgbClr val="003366"/>
                </a:solidFill>
              </a:rPr>
              <a:t>Slip lining or Cured in place pipe (CIPP)</a:t>
            </a:r>
          </a:p>
        </p:txBody>
      </p:sp>
      <p:sp>
        <p:nvSpPr>
          <p:cNvPr id="5" name="Text Placeholder 4">
            <a:extLst>
              <a:ext uri="{FF2B5EF4-FFF2-40B4-BE49-F238E27FC236}">
                <a16:creationId xmlns:a16="http://schemas.microsoft.com/office/drawing/2014/main" id="{ECB67981-5E71-0970-0A92-90FCF00B61F5}"/>
              </a:ext>
            </a:extLst>
          </p:cNvPr>
          <p:cNvSpPr>
            <a:spLocks noGrp="1"/>
          </p:cNvSpPr>
          <p:nvPr>
            <p:ph type="body" sz="half" idx="2"/>
          </p:nvPr>
        </p:nvSpPr>
        <p:spPr>
          <a:xfrm>
            <a:off x="642824" y="3762716"/>
            <a:ext cx="10364452" cy="1652276"/>
          </a:xfrm>
        </p:spPr>
        <p:txBody>
          <a:bodyPr>
            <a:normAutofit fontScale="85000" lnSpcReduction="10000"/>
          </a:bodyPr>
          <a:lstStyle/>
          <a:p>
            <a:r>
              <a:rPr lang="en-US" sz="2000" dirty="0">
                <a:solidFill>
                  <a:srgbClr val="323232"/>
                </a:solidFill>
                <a:latin typeface="Google Sans"/>
              </a:rPr>
              <a:t>Slip lining is a trenchless pipe rehabilitation method where a geothermal compound is pumped into deteriorated sewer lines creating a permanent interior coating that reinforces the original sewer line. This technique is used to restore structural integrity, prevent leaks, and extend the lifespan of pipelines like sewers, storm drains, and water mains. Slip lining is a cost-effective alternative to traditional pipe replacement</a:t>
            </a:r>
            <a:endParaRPr lang="en-US" sz="1900" dirty="0"/>
          </a:p>
          <a:p>
            <a:endParaRPr lang="en-US" dirty="0"/>
          </a:p>
        </p:txBody>
      </p:sp>
      <p:pic>
        <p:nvPicPr>
          <p:cNvPr id="17" name="Picture Placeholder 16" descr="A couple of pipes with blue inside">
            <a:extLst>
              <a:ext uri="{FF2B5EF4-FFF2-40B4-BE49-F238E27FC236}">
                <a16:creationId xmlns:a16="http://schemas.microsoft.com/office/drawing/2014/main" id="{27B7705C-17D5-B09D-645A-54E011678CF6}"/>
              </a:ext>
            </a:extLst>
          </p:cNvPr>
          <p:cNvPicPr>
            <a:picLocks noGrp="1" noChangeAspect="1"/>
          </p:cNvPicPr>
          <p:nvPr>
            <p:ph type="pic" idx="1"/>
          </p:nvPr>
        </p:nvPicPr>
        <p:blipFill>
          <a:blip r:embed="rId2"/>
          <a:srcRect t="19654" b="19654"/>
          <a:stretch>
            <a:fillRect/>
          </a:stretch>
        </p:blipFill>
        <p:spPr>
          <a:xfrm>
            <a:off x="1966912" y="571262"/>
            <a:ext cx="8258175" cy="2299101"/>
          </a:xfrm>
        </p:spPr>
      </p:pic>
    </p:spTree>
    <p:extLst>
      <p:ext uri="{BB962C8B-B14F-4D97-AF65-F5344CB8AC3E}">
        <p14:creationId xmlns:p14="http://schemas.microsoft.com/office/powerpoint/2010/main" val="163544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2D6A0-F102-16CF-9191-837DC903F086}"/>
              </a:ext>
            </a:extLst>
          </p:cNvPr>
          <p:cNvSpPr>
            <a:spLocks noGrp="1"/>
          </p:cNvSpPr>
          <p:nvPr>
            <p:ph type="title"/>
          </p:nvPr>
        </p:nvSpPr>
        <p:spPr>
          <a:xfrm>
            <a:off x="913774" y="609599"/>
            <a:ext cx="10364452" cy="1374649"/>
          </a:xfrm>
        </p:spPr>
        <p:txBody>
          <a:bodyPr/>
          <a:lstStyle/>
          <a:p>
            <a:endParaRPr lang="en-US" dirty="0"/>
          </a:p>
        </p:txBody>
      </p:sp>
      <p:sp>
        <p:nvSpPr>
          <p:cNvPr id="6" name="Text Placeholder 5">
            <a:extLst>
              <a:ext uri="{FF2B5EF4-FFF2-40B4-BE49-F238E27FC236}">
                <a16:creationId xmlns:a16="http://schemas.microsoft.com/office/drawing/2014/main" id="{6F0F7F8C-FE48-6EA4-4C29-3DF3D017EE2C}"/>
              </a:ext>
            </a:extLst>
          </p:cNvPr>
          <p:cNvSpPr>
            <a:spLocks noGrp="1"/>
          </p:cNvSpPr>
          <p:nvPr>
            <p:ph type="body" sz="half" idx="2"/>
          </p:nvPr>
        </p:nvSpPr>
        <p:spPr>
          <a:xfrm>
            <a:off x="1362455" y="2084833"/>
            <a:ext cx="9400033" cy="2221992"/>
          </a:xfrm>
        </p:spPr>
        <p:txBody>
          <a:bodyPr>
            <a:normAutofit/>
          </a:bodyPr>
          <a:lstStyle/>
          <a:p>
            <a:pPr algn="just"/>
            <a:r>
              <a:rPr lang="en-US" sz="2000" dirty="0">
                <a:solidFill>
                  <a:srgbClr val="323232"/>
                </a:solidFill>
              </a:rPr>
              <a:t>The city of Cochran obtained a 2.5 million dollar loan through </a:t>
            </a:r>
            <a:r>
              <a:rPr lang="en-US" sz="2000" dirty="0" err="1">
                <a:solidFill>
                  <a:srgbClr val="323232"/>
                </a:solidFill>
              </a:rPr>
              <a:t>gefa</a:t>
            </a:r>
            <a:r>
              <a:rPr lang="en-US" sz="2000" dirty="0">
                <a:solidFill>
                  <a:srgbClr val="323232"/>
                </a:solidFill>
              </a:rPr>
              <a:t> to finance this and other infrastructure improvement projects. The loan was given with a 1.3% interest rate to be repaid over a 20 year period. Based on Cochran’s low to moderate income status Cochran was granted a 25% forgiveness on this loan. </a:t>
            </a:r>
          </a:p>
        </p:txBody>
      </p:sp>
      <p:pic>
        <p:nvPicPr>
          <p:cNvPr id="4" name="Picture 3">
            <a:extLst>
              <a:ext uri="{FF2B5EF4-FFF2-40B4-BE49-F238E27FC236}">
                <a16:creationId xmlns:a16="http://schemas.microsoft.com/office/drawing/2014/main" id="{1C75D377-5532-B489-4C58-0500071B81D9}"/>
              </a:ext>
            </a:extLst>
          </p:cNvPr>
          <p:cNvPicPr>
            <a:picLocks noChangeAspect="1"/>
          </p:cNvPicPr>
          <p:nvPr/>
        </p:nvPicPr>
        <p:blipFill>
          <a:blip r:embed="rId2"/>
          <a:stretch>
            <a:fillRect/>
          </a:stretch>
        </p:blipFill>
        <p:spPr>
          <a:xfrm>
            <a:off x="4081181" y="1002209"/>
            <a:ext cx="4029637" cy="828791"/>
          </a:xfrm>
          <a:prstGeom prst="rect">
            <a:avLst/>
          </a:prstGeom>
        </p:spPr>
      </p:pic>
    </p:spTree>
    <p:extLst>
      <p:ext uri="{BB962C8B-B14F-4D97-AF65-F5344CB8AC3E}">
        <p14:creationId xmlns:p14="http://schemas.microsoft.com/office/powerpoint/2010/main" val="74127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3041BB-BF67-4A3E-B34B-4715DEF47B14}"/>
              </a:ext>
            </a:extLst>
          </p:cNvPr>
          <p:cNvSpPr>
            <a:spLocks noGrp="1"/>
          </p:cNvSpPr>
          <p:nvPr>
            <p:ph type="title"/>
          </p:nvPr>
        </p:nvSpPr>
        <p:spPr>
          <a:xfrm>
            <a:off x="5250100" y="1556197"/>
            <a:ext cx="5934969" cy="620075"/>
          </a:xfrm>
        </p:spPr>
        <p:txBody>
          <a:bodyPr>
            <a:normAutofit fontScale="90000"/>
          </a:bodyPr>
          <a:lstStyle/>
          <a:p>
            <a:r>
              <a:rPr lang="en-US" sz="3600" b="1" dirty="0">
                <a:solidFill>
                  <a:srgbClr val="003366"/>
                </a:solidFill>
              </a:rPr>
              <a:t>The project was advertised for bid </a:t>
            </a:r>
          </a:p>
        </p:txBody>
      </p:sp>
      <p:sp>
        <p:nvSpPr>
          <p:cNvPr id="6" name="Text Placeholder 5">
            <a:extLst>
              <a:ext uri="{FF2B5EF4-FFF2-40B4-BE49-F238E27FC236}">
                <a16:creationId xmlns:a16="http://schemas.microsoft.com/office/drawing/2014/main" id="{9F3616E7-15CD-A05E-C465-69B0DF1C367F}"/>
              </a:ext>
            </a:extLst>
          </p:cNvPr>
          <p:cNvSpPr>
            <a:spLocks noGrp="1"/>
          </p:cNvSpPr>
          <p:nvPr>
            <p:ph type="body" sz="half" idx="2"/>
          </p:nvPr>
        </p:nvSpPr>
        <p:spPr>
          <a:xfrm>
            <a:off x="5250100" y="3243533"/>
            <a:ext cx="6205779" cy="1301036"/>
          </a:xfrm>
        </p:spPr>
        <p:txBody>
          <a:bodyPr>
            <a:noAutofit/>
          </a:bodyPr>
          <a:lstStyle/>
          <a:p>
            <a:r>
              <a:rPr lang="en-US" sz="2400" dirty="0">
                <a:solidFill>
                  <a:srgbClr val="323232"/>
                </a:solidFill>
              </a:rPr>
              <a:t>In response, The city of Cochran received 7 bids including the winning bid from The </a:t>
            </a:r>
            <a:r>
              <a:rPr lang="en-US" sz="2400" dirty="0" err="1">
                <a:solidFill>
                  <a:srgbClr val="323232"/>
                </a:solidFill>
              </a:rPr>
              <a:t>renee</a:t>
            </a:r>
            <a:r>
              <a:rPr lang="en-US" sz="2400" dirty="0">
                <a:solidFill>
                  <a:srgbClr val="323232"/>
                </a:solidFill>
              </a:rPr>
              <a:t> group out of Atlanta.  </a:t>
            </a:r>
          </a:p>
        </p:txBody>
      </p:sp>
      <p:pic>
        <p:nvPicPr>
          <p:cNvPr id="12" name="Picture Placeholder 11" descr="A logo with a leaf&#10;&#10;AI-generated content may be incorrect.">
            <a:extLst>
              <a:ext uri="{FF2B5EF4-FFF2-40B4-BE49-F238E27FC236}">
                <a16:creationId xmlns:a16="http://schemas.microsoft.com/office/drawing/2014/main" id="{C60F7E9A-478F-AF77-30C9-8A4570B5171F}"/>
              </a:ext>
            </a:extLst>
          </p:cNvPr>
          <p:cNvPicPr>
            <a:picLocks noGrp="1" noChangeAspect="1"/>
          </p:cNvPicPr>
          <p:nvPr>
            <p:ph type="pic" idx="1"/>
          </p:nvPr>
        </p:nvPicPr>
        <p:blipFill>
          <a:blip r:embed="rId2"/>
          <a:srcRect t="437" b="437"/>
          <a:stretch>
            <a:fillRect/>
          </a:stretch>
        </p:blipFill>
        <p:spPr>
          <a:xfrm>
            <a:off x="1189038" y="1130300"/>
            <a:ext cx="3254375" cy="2801938"/>
          </a:xfrm>
        </p:spPr>
      </p:pic>
    </p:spTree>
    <p:extLst>
      <p:ext uri="{BB962C8B-B14F-4D97-AF65-F5344CB8AC3E}">
        <p14:creationId xmlns:p14="http://schemas.microsoft.com/office/powerpoint/2010/main" val="298390390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TM04033925[[fn=Droplet]]</Template>
  <TotalTime>5276</TotalTime>
  <Words>834</Words>
  <Application>Microsoft Office PowerPoint</Application>
  <PresentationFormat>Widescreen</PresentationFormat>
  <Paragraphs>50</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Google Sans</vt:lpstr>
      <vt:lpstr>Times New Roman</vt:lpstr>
      <vt:lpstr>Tw Cen MT</vt:lpstr>
      <vt:lpstr>Droplet</vt:lpstr>
      <vt:lpstr>Phase II Sewer Rehabilitation Project  for  The City of Cochran</vt:lpstr>
      <vt:lpstr>The City of Cochran</vt:lpstr>
      <vt:lpstr>Cochran’s WasteWater Treatment Facility</vt:lpstr>
      <vt:lpstr>Aging infrastructure requires maintenance and upgrades</vt:lpstr>
      <vt:lpstr>Growing a better Bleckley</vt:lpstr>
      <vt:lpstr>PowerPoint Presentation</vt:lpstr>
      <vt:lpstr>Slip lining or Cured in place pipe (CIPP)</vt:lpstr>
      <vt:lpstr>PowerPoint Presentation</vt:lpstr>
      <vt:lpstr>The project was advertised for bid </vt:lpstr>
      <vt:lpstr>Project implementation by the Renee group</vt:lpstr>
      <vt:lpstr>collaboration</vt:lpstr>
      <vt:lpstr>Takeaway</vt:lpstr>
      <vt:lpstr>In 2024 Senator Jon Ossoff secured a $700,000 grant for the City of Cochran to be used for wastewater improvement projects, which include main sewer lift station repair and relocation of the facility’s belt press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Peche</dc:creator>
  <cp:lastModifiedBy>Julie Peche</cp:lastModifiedBy>
  <cp:revision>34</cp:revision>
  <cp:lastPrinted>2025-07-21T13:50:11Z</cp:lastPrinted>
  <dcterms:created xsi:type="dcterms:W3CDTF">2025-07-14T18:14:53Z</dcterms:created>
  <dcterms:modified xsi:type="dcterms:W3CDTF">2025-07-21T21:00:42Z</dcterms:modified>
</cp:coreProperties>
</file>