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4.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8A8_4C340731.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8" r:id="rId4"/>
    <p:sldMasterId id="2147483713" r:id="rId5"/>
    <p:sldMasterId id="2147483731" r:id="rId6"/>
    <p:sldMasterId id="2147483773" r:id="rId7"/>
    <p:sldMasterId id="2147483795" r:id="rId8"/>
  </p:sldMasterIdLst>
  <p:notesMasterIdLst>
    <p:notesMasterId r:id="rId30"/>
  </p:notesMasterIdLst>
  <p:sldIdLst>
    <p:sldId id="302" r:id="rId9"/>
    <p:sldId id="480" r:id="rId10"/>
    <p:sldId id="473" r:id="rId11"/>
    <p:sldId id="2135" r:id="rId12"/>
    <p:sldId id="475" r:id="rId13"/>
    <p:sldId id="2136" r:id="rId14"/>
    <p:sldId id="2220" r:id="rId15"/>
    <p:sldId id="489" r:id="rId16"/>
    <p:sldId id="2154" r:id="rId17"/>
    <p:sldId id="2216" r:id="rId18"/>
    <p:sldId id="476" r:id="rId19"/>
    <p:sldId id="2218" r:id="rId20"/>
    <p:sldId id="2217" r:id="rId21"/>
    <p:sldId id="2215" r:id="rId22"/>
    <p:sldId id="2138" r:id="rId23"/>
    <p:sldId id="2190" r:id="rId24"/>
    <p:sldId id="367" r:id="rId25"/>
    <p:sldId id="2213" r:id="rId26"/>
    <p:sldId id="2214" r:id="rId27"/>
    <p:sldId id="2219" r:id="rId28"/>
    <p:sldId id="298" r:id="rId29"/>
  </p:sldIdLst>
  <p:sldSz cx="20104100" cy="11309350"/>
  <p:notesSz cx="20104100" cy="11309350"/>
  <p:custDataLst>
    <p:tags r:id="rId31"/>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212C53-9AF4-CF33-C029-3F39F54CD8A0}" name="Kathleen Vaughn" initials="KV" userId="S::kathleen.vaughn@dca.ga.gov::166e0c8a-017f-411f-bde7-453284349333" providerId="AD"/>
  <p188:author id="{66129489-2710-2E4D-EC5D-4D353556F459}" name="Brittney Hickom" initials="BH" userId="S::brittney.hickom@dca.ga.gov::9ab811d9-63a9-43e0-a965-78790b7ac48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CE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64947-6446-70BF-F4D1-C26175922FDA}" v="1" dt="2026-09-25T15:14:02.423"/>
    <p1510:client id="{FDBE6FBD-6666-4857-8099-5120FDB5584C}" v="12" dt="2026-09-25T15:12:18.46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7ddb665b-374b-497a-a2f2-9a9ce5cb8b69" providerId="ADAL" clId="{CC4FE165-A318-4C04-B4A8-CF94A31F1B73}"/>
    <pc:docChg chg="undo custSel modSld delMainMaster modMainMaster">
      <pc:chgData name="Shayla Moultrie" userId="7ddb665b-374b-497a-a2f2-9a9ce5cb8b69" providerId="ADAL" clId="{CC4FE165-A318-4C04-B4A8-CF94A31F1B73}" dt="2026-09-25T15:12:18.468" v="33" actId="404"/>
      <pc:docMkLst>
        <pc:docMk/>
      </pc:docMkLst>
      <pc:sldChg chg="modSp mod">
        <pc:chgData name="Shayla Moultrie" userId="7ddb665b-374b-497a-a2f2-9a9ce5cb8b69" providerId="ADAL" clId="{CC4FE165-A318-4C04-B4A8-CF94A31F1B73}" dt="2026-09-25T15:11:50.956" v="31" actId="2711"/>
        <pc:sldMkLst>
          <pc:docMk/>
          <pc:sldMk cId="1556374765" sldId="298"/>
        </pc:sldMkLst>
        <pc:spChg chg="mod">
          <ac:chgData name="Shayla Moultrie" userId="7ddb665b-374b-497a-a2f2-9a9ce5cb8b69" providerId="ADAL" clId="{CC4FE165-A318-4C04-B4A8-CF94A31F1B73}" dt="2026-09-25T15:11:22.716" v="25" actId="2711"/>
          <ac:spMkLst>
            <pc:docMk/>
            <pc:sldMk cId="1556374765" sldId="298"/>
            <ac:spMk id="3" creationId="{16F4B470-E57C-463F-AE4D-C4CBED851382}"/>
          </ac:spMkLst>
        </pc:spChg>
        <pc:spChg chg="mod">
          <ac:chgData name="Shayla Moultrie" userId="7ddb665b-374b-497a-a2f2-9a9ce5cb8b69" providerId="ADAL" clId="{CC4FE165-A318-4C04-B4A8-CF94A31F1B73}" dt="2026-09-25T15:11:13.892" v="24" actId="2711"/>
          <ac:spMkLst>
            <pc:docMk/>
            <pc:sldMk cId="1556374765" sldId="298"/>
            <ac:spMk id="4" creationId="{49D28B9F-C1B8-44E3-B756-D6E07169010E}"/>
          </ac:spMkLst>
        </pc:spChg>
        <pc:spChg chg="mod">
          <ac:chgData name="Shayla Moultrie" userId="7ddb665b-374b-497a-a2f2-9a9ce5cb8b69" providerId="ADAL" clId="{CC4FE165-A318-4C04-B4A8-CF94A31F1B73}" dt="2026-09-25T15:11:43.796" v="30" actId="2711"/>
          <ac:spMkLst>
            <pc:docMk/>
            <pc:sldMk cId="1556374765" sldId="298"/>
            <ac:spMk id="5" creationId="{D5780D93-2293-4E78-812E-71A95F1D7DA1}"/>
          </ac:spMkLst>
        </pc:spChg>
        <pc:spChg chg="mod">
          <ac:chgData name="Shayla Moultrie" userId="7ddb665b-374b-497a-a2f2-9a9ce5cb8b69" providerId="ADAL" clId="{CC4FE165-A318-4C04-B4A8-CF94A31F1B73}" dt="2026-09-25T15:11:29.603" v="26" actId="2711"/>
          <ac:spMkLst>
            <pc:docMk/>
            <pc:sldMk cId="1556374765" sldId="298"/>
            <ac:spMk id="7" creationId="{36B8EC5A-CF3D-4607-A84E-3E0AE165527A}"/>
          </ac:spMkLst>
        </pc:spChg>
        <pc:spChg chg="mod">
          <ac:chgData name="Shayla Moultrie" userId="7ddb665b-374b-497a-a2f2-9a9ce5cb8b69" providerId="ADAL" clId="{CC4FE165-A318-4C04-B4A8-CF94A31F1B73}" dt="2026-09-25T15:11:50.956" v="31" actId="2711"/>
          <ac:spMkLst>
            <pc:docMk/>
            <pc:sldMk cId="1556374765" sldId="298"/>
            <ac:spMk id="19" creationId="{F411D6E8-65A7-4B64-B8F8-66D99179E6A6}"/>
          </ac:spMkLst>
        </pc:spChg>
      </pc:sldChg>
      <pc:sldChg chg="modSp mod">
        <pc:chgData name="Shayla Moultrie" userId="7ddb665b-374b-497a-a2f2-9a9ce5cb8b69" providerId="ADAL" clId="{CC4FE165-A318-4C04-B4A8-CF94A31F1B73}" dt="2026-09-25T15:12:18.468" v="33" actId="404"/>
        <pc:sldMkLst>
          <pc:docMk/>
          <pc:sldMk cId="4149989315" sldId="302"/>
        </pc:sldMkLst>
        <pc:spChg chg="mod">
          <ac:chgData name="Shayla Moultrie" userId="7ddb665b-374b-497a-a2f2-9a9ce5cb8b69" providerId="ADAL" clId="{CC4FE165-A318-4C04-B4A8-CF94A31F1B73}" dt="2026-09-25T15:12:18.468" v="33" actId="404"/>
          <ac:spMkLst>
            <pc:docMk/>
            <pc:sldMk cId="4149989315" sldId="302"/>
            <ac:spMk id="2" creationId="{C06D3226-DB0B-4933-A1F4-DF7920A2AB2B}"/>
          </ac:spMkLst>
        </pc:spChg>
      </pc:sldChg>
      <pc:sldChg chg="modSp mod modClrScheme chgLayout">
        <pc:chgData name="Shayla Moultrie" userId="7ddb665b-374b-497a-a2f2-9a9ce5cb8b69" providerId="ADAL" clId="{CC4FE165-A318-4C04-B4A8-CF94A31F1B73}" dt="2026-09-23T16:36:53.460" v="17" actId="1076"/>
        <pc:sldMkLst>
          <pc:docMk/>
          <pc:sldMk cId="1662055752" sldId="473"/>
        </pc:sldMkLst>
        <pc:spChg chg="mod ord">
          <ac:chgData name="Shayla Moultrie" userId="7ddb665b-374b-497a-a2f2-9a9ce5cb8b69" providerId="ADAL" clId="{CC4FE165-A318-4C04-B4A8-CF94A31F1B73}" dt="2026-09-23T16:36:53.460" v="17" actId="1076"/>
          <ac:spMkLst>
            <pc:docMk/>
            <pc:sldMk cId="1662055752" sldId="473"/>
            <ac:spMk id="2" creationId="{00000000-0000-0000-0000-000000000000}"/>
          </ac:spMkLst>
        </pc:spChg>
        <pc:spChg chg="mod ord">
          <ac:chgData name="Shayla Moultrie" userId="7ddb665b-374b-497a-a2f2-9a9ce5cb8b69" providerId="ADAL" clId="{CC4FE165-A318-4C04-B4A8-CF94A31F1B73}" dt="2026-09-23T16:36:36.472" v="16" actId="700"/>
          <ac:spMkLst>
            <pc:docMk/>
            <pc:sldMk cId="1662055752" sldId="473"/>
            <ac:spMk id="4" creationId="{E53A2E9C-31D4-4E4A-A929-4C7A74A2B9CD}"/>
          </ac:spMkLst>
        </pc:spChg>
      </pc:sldChg>
      <pc:sldChg chg="modSp mod modClrScheme chgLayout">
        <pc:chgData name="Shayla Moultrie" userId="7ddb665b-374b-497a-a2f2-9a9ce5cb8b69" providerId="ADAL" clId="{CC4FE165-A318-4C04-B4A8-CF94A31F1B73}" dt="2026-09-25T15:09:39.878" v="23" actId="2711"/>
        <pc:sldMkLst>
          <pc:docMk/>
          <pc:sldMk cId="1230151928" sldId="480"/>
        </pc:sldMkLst>
        <pc:spChg chg="mod ord">
          <ac:chgData name="Shayla Moultrie" userId="7ddb665b-374b-497a-a2f2-9a9ce5cb8b69" providerId="ADAL" clId="{CC4FE165-A318-4C04-B4A8-CF94A31F1B73}" dt="2026-09-25T15:09:39.878" v="23" actId="2711"/>
          <ac:spMkLst>
            <pc:docMk/>
            <pc:sldMk cId="1230151928" sldId="480"/>
            <ac:spMk id="2" creationId="{F42DF64C-A75C-43DD-8485-429AB42B37B3}"/>
          </ac:spMkLst>
        </pc:spChg>
        <pc:picChg chg="mod ord">
          <ac:chgData name="Shayla Moultrie" userId="7ddb665b-374b-497a-a2f2-9a9ce5cb8b69" providerId="ADAL" clId="{CC4FE165-A318-4C04-B4A8-CF94A31F1B73}" dt="2026-09-23T16:36:24.712" v="15" actId="700"/>
          <ac:picMkLst>
            <pc:docMk/>
            <pc:sldMk cId="1230151928" sldId="480"/>
            <ac:picMk id="6" creationId="{812ABB25-0B93-D6FE-A792-F536E53AFD0C}"/>
          </ac:picMkLst>
        </pc:picChg>
      </pc:sldChg>
      <pc:sldMasterChg chg="addSp delSp modSp mod">
        <pc:chgData name="Shayla Moultrie" userId="7ddb665b-374b-497a-a2f2-9a9ce5cb8b69" providerId="ADAL" clId="{CC4FE165-A318-4C04-B4A8-CF94A31F1B73}" dt="2026-09-23T16:37:58.550" v="21" actId="478"/>
        <pc:sldMasterMkLst>
          <pc:docMk/>
          <pc:sldMasterMk cId="2953803125" sldId="2147483688"/>
        </pc:sldMasterMkLst>
        <pc:picChg chg="add mod">
          <ac:chgData name="Shayla Moultrie" userId="7ddb665b-374b-497a-a2f2-9a9ce5cb8b69" providerId="ADAL" clId="{CC4FE165-A318-4C04-B4A8-CF94A31F1B73}" dt="2026-09-23T16:37:54.439" v="20" actId="14100"/>
          <ac:picMkLst>
            <pc:docMk/>
            <pc:sldMasterMk cId="2953803125" sldId="2147483688"/>
            <ac:picMk id="7" creationId="{2A2AF3CC-8E4B-5871-5469-A6358EC51B27}"/>
          </ac:picMkLst>
        </pc:picChg>
      </pc:sldMasterChg>
      <pc:sldMasterChg chg="modSldLayout">
        <pc:chgData name="Shayla Moultrie" userId="7ddb665b-374b-497a-a2f2-9a9ce5cb8b69" providerId="ADAL" clId="{CC4FE165-A318-4C04-B4A8-CF94A31F1B73}" dt="2026-09-23T16:36:11.877" v="14" actId="14100"/>
        <pc:sldMasterMkLst>
          <pc:docMk/>
          <pc:sldMasterMk cId="294976727" sldId="2147483713"/>
        </pc:sldMasterMkLst>
        <pc:sldLayoutChg chg="addSp delSp modSp mod">
          <pc:chgData name="Shayla Moultrie" userId="7ddb665b-374b-497a-a2f2-9a9ce5cb8b69" providerId="ADAL" clId="{CC4FE165-A318-4C04-B4A8-CF94A31F1B73}" dt="2026-09-23T16:36:11.877" v="14" actId="14100"/>
          <pc:sldLayoutMkLst>
            <pc:docMk/>
            <pc:sldMasterMk cId="294976727" sldId="2147483713"/>
            <pc:sldLayoutMk cId="4031196240" sldId="2147483714"/>
          </pc:sldLayoutMkLst>
          <pc:picChg chg="add mod">
            <ac:chgData name="Shayla Moultrie" userId="7ddb665b-374b-497a-a2f2-9a9ce5cb8b69" providerId="ADAL" clId="{CC4FE165-A318-4C04-B4A8-CF94A31F1B73}" dt="2026-09-23T16:36:11.877" v="14" actId="14100"/>
            <ac:picMkLst>
              <pc:docMk/>
              <pc:sldMasterMk cId="294976727" sldId="2147483713"/>
              <pc:sldLayoutMk cId="4031196240" sldId="2147483714"/>
              <ac:picMk id="3" creationId="{241237B3-589D-D914-67F9-9FAEE5FA6449}"/>
            </ac:picMkLst>
          </pc:picChg>
          <pc:picChg chg="add mod">
            <ac:chgData name="Shayla Moultrie" userId="7ddb665b-374b-497a-a2f2-9a9ce5cb8b69" providerId="ADAL" clId="{CC4FE165-A318-4C04-B4A8-CF94A31F1B73}" dt="2026-09-23T16:36:11.877" v="14" actId="14100"/>
            <ac:picMkLst>
              <pc:docMk/>
              <pc:sldMasterMk cId="294976727" sldId="2147483713"/>
              <pc:sldLayoutMk cId="4031196240" sldId="2147483714"/>
              <ac:picMk id="6" creationId="{79EEBC14-8AF5-8AF4-2497-B6CF6391D108}"/>
            </ac:picMkLst>
          </pc:picChg>
        </pc:sldLayoutChg>
        <pc:sldLayoutChg chg="addSp delSp modSp mod">
          <pc:chgData name="Shayla Moultrie" userId="7ddb665b-374b-497a-a2f2-9a9ce5cb8b69" providerId="ADAL" clId="{CC4FE165-A318-4C04-B4A8-CF94A31F1B73}" dt="2026-09-23T16:35:47.684" v="12" actId="207"/>
          <pc:sldLayoutMkLst>
            <pc:docMk/>
            <pc:sldMasterMk cId="294976727" sldId="2147483713"/>
            <pc:sldLayoutMk cId="3799888807" sldId="2147483715"/>
          </pc:sldLayoutMkLst>
          <pc:spChg chg="mod">
            <ac:chgData name="Shayla Moultrie" userId="7ddb665b-374b-497a-a2f2-9a9ce5cb8b69" providerId="ADAL" clId="{CC4FE165-A318-4C04-B4A8-CF94A31F1B73}" dt="2026-09-23T16:35:47.684" v="12" actId="207"/>
            <ac:spMkLst>
              <pc:docMk/>
              <pc:sldMasterMk cId="294976727" sldId="2147483713"/>
              <pc:sldLayoutMk cId="3799888807" sldId="2147483715"/>
              <ac:spMk id="12" creationId="{DE33E3BF-7A22-4520-BEA9-41A95AD9FA31}"/>
            </ac:spMkLst>
          </pc:spChg>
          <pc:picChg chg="add mod ord">
            <ac:chgData name="Shayla Moultrie" userId="7ddb665b-374b-497a-a2f2-9a9ce5cb8b69" providerId="ADAL" clId="{CC4FE165-A318-4C04-B4A8-CF94A31F1B73}" dt="2026-09-23T16:35:40.975" v="11" actId="167"/>
            <ac:picMkLst>
              <pc:docMk/>
              <pc:sldMasterMk cId="294976727" sldId="2147483713"/>
              <pc:sldLayoutMk cId="3799888807" sldId="2147483715"/>
              <ac:picMk id="3" creationId="{BFF91C45-F935-B329-EC59-574246E01725}"/>
            </ac:picMkLst>
          </pc:picChg>
        </pc:sldLayoutChg>
      </pc:sldMasterChg>
      <pc:sldMasterChg chg="addSp delSp modSp mod">
        <pc:chgData name="Shayla Moultrie" userId="7ddb665b-374b-497a-a2f2-9a9ce5cb8b69" providerId="ADAL" clId="{CC4FE165-A318-4C04-B4A8-CF94A31F1B73}" dt="2026-09-23T16:35:15.824" v="6" actId="14100"/>
        <pc:sldMasterMkLst>
          <pc:docMk/>
          <pc:sldMasterMk cId="1301676516" sldId="2147483731"/>
        </pc:sldMasterMkLst>
        <pc:picChg chg="add mod">
          <ac:chgData name="Shayla Moultrie" userId="7ddb665b-374b-497a-a2f2-9a9ce5cb8b69" providerId="ADAL" clId="{CC4FE165-A318-4C04-B4A8-CF94A31F1B73}" dt="2026-09-23T16:35:15.824" v="6" actId="14100"/>
          <ac:picMkLst>
            <pc:docMk/>
            <pc:sldMasterMk cId="1301676516" sldId="2147483731"/>
            <ac:picMk id="7" creationId="{71FF3B68-EEDD-8FA0-9B0B-8ECDC8C36E20}"/>
          </ac:picMkLst>
        </pc:picChg>
      </pc:sldMasterChg>
      <pc:sldMasterChg chg="addSp delSp modSp mod">
        <pc:chgData name="Shayla Moultrie" userId="7ddb665b-374b-497a-a2f2-9a9ce5cb8b69" providerId="ADAL" clId="{CC4FE165-A318-4C04-B4A8-CF94A31F1B73}" dt="2026-09-23T16:35:05.714" v="3" actId="14100"/>
        <pc:sldMasterMkLst>
          <pc:docMk/>
          <pc:sldMasterMk cId="86662309" sldId="2147483773"/>
        </pc:sldMasterMkLst>
        <pc:picChg chg="add mod">
          <ac:chgData name="Shayla Moultrie" userId="7ddb665b-374b-497a-a2f2-9a9ce5cb8b69" providerId="ADAL" clId="{CC4FE165-A318-4C04-B4A8-CF94A31F1B73}" dt="2026-09-23T16:35:05.714" v="3" actId="14100"/>
          <ac:picMkLst>
            <pc:docMk/>
            <pc:sldMasterMk cId="86662309" sldId="2147483773"/>
            <ac:picMk id="7" creationId="{A8BAA539-AF3C-1C64-BB78-1E4D26A949E5}"/>
          </ac:picMkLst>
        </pc:picChg>
      </pc:sldMasterChg>
    </pc:docChg>
  </pc:docChgLst>
  <pc:docChgLst>
    <pc:chgData name="Brittney Hickom" userId="S::brittney.hickom@dca.ga.gov::9ab811d9-63a9-43e0-a965-78790b7ac483" providerId="AD" clId="Web-{498B0589-D9D2-DD2F-670C-194260E3C68C}"/>
    <pc:docChg chg="delSld">
      <pc:chgData name="Brittney Hickom" userId="S::brittney.hickom@dca.ga.gov::9ab811d9-63a9-43e0-a965-78790b7ac483" providerId="AD" clId="Web-{498B0589-D9D2-DD2F-670C-194260E3C68C}" dt="2026-09-23T19:32:59.832" v="1"/>
      <pc:docMkLst>
        <pc:docMk/>
      </pc:docMkLst>
      <pc:sldChg chg="del">
        <pc:chgData name="Brittney Hickom" userId="S::brittney.hickom@dca.ga.gov::9ab811d9-63a9-43e0-a965-78790b7ac483" providerId="AD" clId="Web-{498B0589-D9D2-DD2F-670C-194260E3C68C}" dt="2026-09-23T19:32:43.223" v="0"/>
        <pc:sldMkLst>
          <pc:docMk/>
          <pc:sldMk cId="3615371520" sldId="2221"/>
        </pc:sldMkLst>
      </pc:sldChg>
      <pc:sldChg chg="del">
        <pc:chgData name="Brittney Hickom" userId="S::brittney.hickom@dca.ga.gov::9ab811d9-63a9-43e0-a965-78790b7ac483" providerId="AD" clId="Web-{498B0589-D9D2-DD2F-670C-194260E3C68C}" dt="2026-09-23T19:32:59.832" v="1"/>
        <pc:sldMkLst>
          <pc:docMk/>
          <pc:sldMk cId="1547818408" sldId="2222"/>
        </pc:sldMkLst>
      </pc:sldChg>
    </pc:docChg>
  </pc:docChgLst>
  <pc:docChgLst>
    <pc:chgData name="Shayla Moultrie" userId="S::shayla.moultrie@dca.ga.gov::7ddb665b-374b-497a-a2f2-9a9ce5cb8b69" providerId="AD" clId="Web-{32D64947-6446-70BF-F4D1-C26175922FDA}"/>
    <pc:docChg chg="modSld">
      <pc:chgData name="Shayla Moultrie" userId="S::shayla.moultrie@dca.ga.gov::7ddb665b-374b-497a-a2f2-9a9ce5cb8b69" providerId="AD" clId="Web-{32D64947-6446-70BF-F4D1-C26175922FDA}" dt="2026-09-25T15:14:02.423" v="0" actId="1076"/>
      <pc:docMkLst>
        <pc:docMk/>
      </pc:docMkLst>
      <pc:sldChg chg="modSp">
        <pc:chgData name="Shayla Moultrie" userId="S::shayla.moultrie@dca.ga.gov::7ddb665b-374b-497a-a2f2-9a9ce5cb8b69" providerId="AD" clId="Web-{32D64947-6446-70BF-F4D1-C26175922FDA}" dt="2026-09-25T15:14:02.423" v="0" actId="1076"/>
        <pc:sldMkLst>
          <pc:docMk/>
          <pc:sldMk cId="96065046" sldId="475"/>
        </pc:sldMkLst>
        <pc:spChg chg="mod">
          <ac:chgData name="Shayla Moultrie" userId="S::shayla.moultrie@dca.ga.gov::7ddb665b-374b-497a-a2f2-9a9ce5cb8b69" providerId="AD" clId="Web-{32D64947-6446-70BF-F4D1-C26175922FDA}" dt="2026-09-25T15:14:02.423" v="0" actId="1076"/>
          <ac:spMkLst>
            <pc:docMk/>
            <pc:sldMk cId="96065046" sldId="475"/>
            <ac:spMk id="4" creationId="{E53A2E9C-31D4-4E4A-A929-4C7A74A2B9CD}"/>
          </ac:spMkLst>
        </pc:spChg>
      </pc:sldChg>
    </pc:docChg>
  </pc:docChgLst>
  <pc:docChgLst>
    <pc:chgData name="Brittney Hickom" userId="S::brittney.hickom@dca.ga.gov::9ab811d9-63a9-43e0-a965-78790b7ac483" providerId="AD" clId="Web-{97A902A7-19A0-F805-38AB-AC88B1570741}"/>
    <pc:docChg chg="addSld modSld">
      <pc:chgData name="Brittney Hickom" userId="S::brittney.hickom@dca.ga.gov::9ab811d9-63a9-43e0-a965-78790b7ac483" providerId="AD" clId="Web-{97A902A7-19A0-F805-38AB-AC88B1570741}" dt="2026-09-14T14:25:08.020" v="111"/>
      <pc:docMkLst>
        <pc:docMk/>
      </pc:docMkLst>
      <pc:sldChg chg="addSp modSp modTransition addAnim">
        <pc:chgData name="Brittney Hickom" userId="S::brittney.hickom@dca.ga.gov::9ab811d9-63a9-43e0-a965-78790b7ac483" providerId="AD" clId="Web-{97A902A7-19A0-F805-38AB-AC88B1570741}" dt="2026-09-14T14:25:08.020" v="111"/>
        <pc:sldMkLst>
          <pc:docMk/>
          <pc:sldMk cId="4214450477" sldId="2215"/>
        </pc:sldMkLst>
        <pc:spChg chg="add mod">
          <ac:chgData name="Brittney Hickom" userId="S::brittney.hickom@dca.ga.gov::9ab811d9-63a9-43e0-a965-78790b7ac483" providerId="AD" clId="Web-{97A902A7-19A0-F805-38AB-AC88B1570741}" dt="2026-09-14T14:24:28.927" v="108" actId="1076"/>
          <ac:spMkLst>
            <pc:docMk/>
            <pc:sldMk cId="4214450477" sldId="2215"/>
            <ac:spMk id="4" creationId="{CE2C752B-3CC3-2374-15EA-0DFC1B4F652C}"/>
          </ac:spMkLst>
        </pc:spChg>
      </pc:sldChg>
      <pc:sldChg chg="modNotes">
        <pc:chgData name="Brittney Hickom" userId="S::brittney.hickom@dca.ga.gov::9ab811d9-63a9-43e0-a965-78790b7ac483" providerId="AD" clId="Web-{97A902A7-19A0-F805-38AB-AC88B1570741}" dt="2026-09-14T14:18:56.759" v="33"/>
        <pc:sldMkLst>
          <pc:docMk/>
          <pc:sldMk cId="1094685851" sldId="2220"/>
        </pc:sldMkLst>
      </pc:sldChg>
      <pc:sldChg chg="new">
        <pc:chgData name="Brittney Hickom" userId="S::brittney.hickom@dca.ga.gov::9ab811d9-63a9-43e0-a965-78790b7ac483" providerId="AD" clId="Web-{97A902A7-19A0-F805-38AB-AC88B1570741}" dt="2026-09-14T14:24:55.114" v="110"/>
        <pc:sldMkLst>
          <pc:docMk/>
          <pc:sldMk cId="1547818408" sldId="2222"/>
        </pc:sldMkLst>
      </pc:sldChg>
    </pc:docChg>
  </pc:docChgLst>
  <pc:docChgLst>
    <pc:chgData name="Brittney Hickom" userId="9ab811d9-63a9-43e0-a965-78790b7ac483" providerId="ADAL" clId="{2EB47439-4770-4050-A5C5-3CE6CD29C4A8}"/>
    <pc:docChg chg="modSld modNotesMaster">
      <pc:chgData name="Brittney Hickom" userId="9ab811d9-63a9-43e0-a965-78790b7ac483" providerId="ADAL" clId="{2EB47439-4770-4050-A5C5-3CE6CD29C4A8}" dt="2026-09-23T16:36:29.699" v="1"/>
      <pc:docMkLst>
        <pc:docMk/>
      </pc:docMkLst>
      <pc:sldChg chg="modNotes">
        <pc:chgData name="Brittney Hickom" userId="9ab811d9-63a9-43e0-a965-78790b7ac483" providerId="ADAL" clId="{2EB47439-4770-4050-A5C5-3CE6CD29C4A8}" dt="2026-09-23T16:36:29.699" v="1"/>
        <pc:sldMkLst>
          <pc:docMk/>
          <pc:sldMk cId="1662055752" sldId="473"/>
        </pc:sldMkLst>
      </pc:sldChg>
      <pc:sldChg chg="modNotes">
        <pc:chgData name="Brittney Hickom" userId="9ab811d9-63a9-43e0-a965-78790b7ac483" providerId="ADAL" clId="{2EB47439-4770-4050-A5C5-3CE6CD29C4A8}" dt="2026-09-23T16:36:29.699" v="1"/>
        <pc:sldMkLst>
          <pc:docMk/>
          <pc:sldMk cId="96065046" sldId="475"/>
        </pc:sldMkLst>
      </pc:sldChg>
      <pc:sldChg chg="modNotes">
        <pc:chgData name="Brittney Hickom" userId="9ab811d9-63a9-43e0-a965-78790b7ac483" providerId="ADAL" clId="{2EB47439-4770-4050-A5C5-3CE6CD29C4A8}" dt="2026-09-23T16:36:29.699" v="1"/>
        <pc:sldMkLst>
          <pc:docMk/>
          <pc:sldMk cId="1737033256" sldId="476"/>
        </pc:sldMkLst>
      </pc:sldChg>
      <pc:sldChg chg="modNotes">
        <pc:chgData name="Brittney Hickom" userId="9ab811d9-63a9-43e0-a965-78790b7ac483" providerId="ADAL" clId="{2EB47439-4770-4050-A5C5-3CE6CD29C4A8}" dt="2026-09-23T16:36:29.699" v="1"/>
        <pc:sldMkLst>
          <pc:docMk/>
          <pc:sldMk cId="1230151928" sldId="480"/>
        </pc:sldMkLst>
      </pc:sldChg>
      <pc:sldChg chg="modNotes">
        <pc:chgData name="Brittney Hickom" userId="9ab811d9-63a9-43e0-a965-78790b7ac483" providerId="ADAL" clId="{2EB47439-4770-4050-A5C5-3CE6CD29C4A8}" dt="2026-09-23T16:36:29.699" v="1"/>
        <pc:sldMkLst>
          <pc:docMk/>
          <pc:sldMk cId="2615725671" sldId="2135"/>
        </pc:sldMkLst>
      </pc:sldChg>
      <pc:sldChg chg="modNotes">
        <pc:chgData name="Brittney Hickom" userId="9ab811d9-63a9-43e0-a965-78790b7ac483" providerId="ADAL" clId="{2EB47439-4770-4050-A5C5-3CE6CD29C4A8}" dt="2026-09-23T16:36:29.699" v="1"/>
        <pc:sldMkLst>
          <pc:docMk/>
          <pc:sldMk cId="2671355255" sldId="2190"/>
        </pc:sldMkLst>
      </pc:sldChg>
      <pc:sldChg chg="modNotes">
        <pc:chgData name="Brittney Hickom" userId="9ab811d9-63a9-43e0-a965-78790b7ac483" providerId="ADAL" clId="{2EB47439-4770-4050-A5C5-3CE6CD29C4A8}" dt="2026-09-23T16:36:29.699" v="1"/>
        <pc:sldMkLst>
          <pc:docMk/>
          <pc:sldMk cId="1982238360" sldId="2213"/>
        </pc:sldMkLst>
      </pc:sldChg>
      <pc:sldChg chg="modNotes">
        <pc:chgData name="Brittney Hickom" userId="9ab811d9-63a9-43e0-a965-78790b7ac483" providerId="ADAL" clId="{2EB47439-4770-4050-A5C5-3CE6CD29C4A8}" dt="2026-09-23T16:36:29.699" v="1"/>
        <pc:sldMkLst>
          <pc:docMk/>
          <pc:sldMk cId="601695938" sldId="2214"/>
        </pc:sldMkLst>
      </pc:sldChg>
    </pc:docChg>
  </pc:docChgLst>
  <pc:docChgLst>
    <pc:chgData name="Brittney Hickom" userId="S::brittney.hickom@dca.ga.gov::9ab811d9-63a9-43e0-a965-78790b7ac483" providerId="AD" clId="Web-{3779E05D-4201-4C36-9CC9-E35F4E401A97}"/>
    <pc:docChg chg="modSld">
      <pc:chgData name="Brittney Hickom" userId="S::brittney.hickom@dca.ga.gov::9ab811d9-63a9-43e0-a965-78790b7ac483" providerId="AD" clId="Web-{3779E05D-4201-4C36-9CC9-E35F4E401A97}" dt="2026-09-01T12:47:59.612" v="14" actId="20577"/>
      <pc:docMkLst>
        <pc:docMk/>
      </pc:docMkLst>
      <pc:sldChg chg="modSp">
        <pc:chgData name="Brittney Hickom" userId="S::brittney.hickom@dca.ga.gov::9ab811d9-63a9-43e0-a965-78790b7ac483" providerId="AD" clId="Web-{3779E05D-4201-4C36-9CC9-E35F4E401A97}" dt="2026-09-01T12:47:59.612" v="14" actId="20577"/>
        <pc:sldMkLst>
          <pc:docMk/>
          <pc:sldMk cId="1737033256" sldId="476"/>
        </pc:sldMkLst>
        <pc:spChg chg="mod">
          <ac:chgData name="Brittney Hickom" userId="S::brittney.hickom@dca.ga.gov::9ab811d9-63a9-43e0-a965-78790b7ac483" providerId="AD" clId="Web-{3779E05D-4201-4C36-9CC9-E35F4E401A97}" dt="2026-09-01T12:47:59.612" v="14" actId="20577"/>
          <ac:spMkLst>
            <pc:docMk/>
            <pc:sldMk cId="1737033256" sldId="476"/>
            <ac:spMk id="5" creationId="{00000000-0000-0000-0000-000000000000}"/>
          </ac:spMkLst>
        </pc:spChg>
      </pc:sldChg>
    </pc:docChg>
  </pc:docChgLst>
</pc:chgInfo>
</file>

<file path=ppt/comments/modernComment_8A8_4C340731.xml><?xml version="1.0" encoding="utf-8"?>
<p188:cmLst xmlns:a="http://schemas.openxmlformats.org/drawingml/2006/main" xmlns:r="http://schemas.openxmlformats.org/officeDocument/2006/relationships" xmlns:p188="http://schemas.microsoft.com/office/powerpoint/2018/8/main">
  <p188:cm id="{A48F76AC-1450-4FEF-AD42-16BE6BCD0DB0}" authorId="{41212C53-9AF4-CF33-C029-3F39F54CD8A0}" status="resolved" created="2025-09-22T15:50:01.498" complete="100000">
    <pc:sldMkLst xmlns:pc="http://schemas.microsoft.com/office/powerpoint/2013/main/command">
      <pc:docMk/>
      <pc:sldMk cId="1278478129" sldId="2216"/>
    </pc:sldMkLst>
    <p188:replyLst>
      <p188:reply id="{476402FA-1DEC-4F7D-9B62-B57D1C89F9E2}" authorId="{66129489-2710-2E4D-EC5D-4D353556F459}" created="2025-09-22T16:07:30.576">
        <p188:txBody>
          <a:bodyPr/>
          <a:lstStyle/>
          <a:p>
            <a:r>
              <a:rPr lang="en-US"/>
              <a:t>Black throughout the entire presentation? I believe it's the same as last year but I'm happy to change all of the slides. [@Kathleen Vaughn] </a:t>
            </a:r>
          </a:p>
        </p188:txBody>
      </p188:reply>
    </p188:replyLst>
    <p188:txBody>
      <a:bodyPr/>
      <a:lstStyle/>
      <a:p>
        <a:r>
          <a:rPr lang="en-US"/>
          <a:t>[@Brittney Hickom] Hey there! The bonus points examples look great. You have some strange font color choices in here. Do you think black will work?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31E13B-0DC7-4B1A-AD73-C4E40048650E}"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B3740511-6D9E-4362-A93E-01B94780D015}">
      <dgm:prSet phldrT="[Text]"/>
      <dgm:spPr/>
      <dgm:t>
        <a:bodyPr/>
        <a:lstStyle/>
        <a:p>
          <a:r>
            <a:rPr lang="en-US">
              <a:solidFill>
                <a:schemeClr val="tx1"/>
              </a:solidFill>
              <a:latin typeface="Georgia" panose="02040502050405020303" pitchFamily="18" charset="0"/>
            </a:rPr>
            <a:t>Water Bill Announcements </a:t>
          </a:r>
          <a:endParaRPr lang="en-US">
            <a:solidFill>
              <a:schemeClr val="tx1"/>
            </a:solidFill>
          </a:endParaRPr>
        </a:p>
      </dgm:t>
    </dgm:pt>
    <dgm:pt modelId="{4A205018-18F0-40D3-9456-4CB38BED196A}" type="parTrans" cxnId="{F78BBD2D-9CFE-47A6-90EF-C5158A2DC36D}">
      <dgm:prSet/>
      <dgm:spPr/>
      <dgm:t>
        <a:bodyPr/>
        <a:lstStyle/>
        <a:p>
          <a:endParaRPr lang="en-US">
            <a:solidFill>
              <a:schemeClr val="bg1"/>
            </a:solidFill>
          </a:endParaRPr>
        </a:p>
      </dgm:t>
    </dgm:pt>
    <dgm:pt modelId="{6E8212D6-C192-457E-9248-2A6427306168}" type="sibTrans" cxnId="{F78BBD2D-9CFE-47A6-90EF-C5158A2DC36D}">
      <dgm:prSet/>
      <dgm:spPr/>
      <dgm:t>
        <a:bodyPr/>
        <a:lstStyle/>
        <a:p>
          <a:endParaRPr lang="en-US">
            <a:solidFill>
              <a:schemeClr val="bg1"/>
            </a:solidFill>
          </a:endParaRPr>
        </a:p>
      </dgm:t>
    </dgm:pt>
    <dgm:pt modelId="{FEBF5AE0-F770-411D-B210-798285A6C8D9}">
      <dgm:prSet phldrT="[Text]"/>
      <dgm:spPr/>
      <dgm:t>
        <a:bodyPr/>
        <a:lstStyle/>
        <a:p>
          <a:r>
            <a:rPr lang="en-US">
              <a:solidFill>
                <a:schemeClr val="tx1"/>
              </a:solidFill>
              <a:latin typeface="Georgia" panose="02040502050405020303" pitchFamily="18" charset="0"/>
            </a:rPr>
            <a:t>Social Media Announcements</a:t>
          </a:r>
          <a:endParaRPr lang="en-US">
            <a:solidFill>
              <a:schemeClr val="tx1"/>
            </a:solidFill>
          </a:endParaRPr>
        </a:p>
      </dgm:t>
    </dgm:pt>
    <dgm:pt modelId="{7D1EBA79-3D94-48ED-A7EF-B61D271A4637}" type="parTrans" cxnId="{81638504-EB8F-4200-B2BF-3D53D4FF35A3}">
      <dgm:prSet/>
      <dgm:spPr/>
      <dgm:t>
        <a:bodyPr/>
        <a:lstStyle/>
        <a:p>
          <a:endParaRPr lang="en-US">
            <a:solidFill>
              <a:schemeClr val="bg1"/>
            </a:solidFill>
          </a:endParaRPr>
        </a:p>
      </dgm:t>
    </dgm:pt>
    <dgm:pt modelId="{F863F6A1-6282-426B-A827-28C0A9DB4850}" type="sibTrans" cxnId="{81638504-EB8F-4200-B2BF-3D53D4FF35A3}">
      <dgm:prSet/>
      <dgm:spPr/>
      <dgm:t>
        <a:bodyPr/>
        <a:lstStyle/>
        <a:p>
          <a:endParaRPr lang="en-US">
            <a:solidFill>
              <a:schemeClr val="bg1"/>
            </a:solidFill>
          </a:endParaRPr>
        </a:p>
      </dgm:t>
    </dgm:pt>
    <dgm:pt modelId="{56708E33-20D8-4CEA-860C-B98BBDD11DFD}">
      <dgm:prSet phldrT="[Text]"/>
      <dgm:spPr/>
      <dgm:t>
        <a:bodyPr/>
        <a:lstStyle/>
        <a:p>
          <a:r>
            <a:rPr lang="en-US">
              <a:solidFill>
                <a:schemeClr val="tx1"/>
              </a:solidFill>
              <a:latin typeface="Georgia" panose="02040502050405020303" pitchFamily="18" charset="0"/>
            </a:rPr>
            <a:t>Meeting times and frequency</a:t>
          </a:r>
          <a:endParaRPr lang="en-US">
            <a:solidFill>
              <a:schemeClr val="tx1"/>
            </a:solidFill>
          </a:endParaRPr>
        </a:p>
      </dgm:t>
    </dgm:pt>
    <dgm:pt modelId="{DF50DD34-AF3C-4EB4-A95F-4D7852673656}" type="parTrans" cxnId="{CE39A2FD-7D87-4524-8096-2B637CBE272E}">
      <dgm:prSet/>
      <dgm:spPr/>
      <dgm:t>
        <a:bodyPr/>
        <a:lstStyle/>
        <a:p>
          <a:endParaRPr lang="en-US">
            <a:solidFill>
              <a:schemeClr val="bg1"/>
            </a:solidFill>
          </a:endParaRPr>
        </a:p>
      </dgm:t>
    </dgm:pt>
    <dgm:pt modelId="{1EA497A6-73D7-42FF-969A-FBADDA399E32}" type="sibTrans" cxnId="{CE39A2FD-7D87-4524-8096-2B637CBE272E}">
      <dgm:prSet/>
      <dgm:spPr/>
      <dgm:t>
        <a:bodyPr/>
        <a:lstStyle/>
        <a:p>
          <a:endParaRPr lang="en-US">
            <a:solidFill>
              <a:schemeClr val="bg1"/>
            </a:solidFill>
          </a:endParaRPr>
        </a:p>
      </dgm:t>
    </dgm:pt>
    <dgm:pt modelId="{C80D1ADF-B87B-4D03-8C13-22F9D2120C51}">
      <dgm:prSet phldrT="[Text]"/>
      <dgm:spPr/>
      <dgm:t>
        <a:bodyPr/>
        <a:lstStyle/>
        <a:p>
          <a:r>
            <a:rPr lang="en-US">
              <a:solidFill>
                <a:schemeClr val="tx1"/>
              </a:solidFill>
              <a:latin typeface="Georgia" panose="02040502050405020303" pitchFamily="18" charset="0"/>
            </a:rPr>
            <a:t>Flyers - when, where, how often</a:t>
          </a:r>
          <a:endParaRPr lang="en-US">
            <a:solidFill>
              <a:schemeClr val="tx1"/>
            </a:solidFill>
          </a:endParaRPr>
        </a:p>
      </dgm:t>
    </dgm:pt>
    <dgm:pt modelId="{4240D180-3A05-4A2A-B6B4-377A2D7AB1CA}" type="parTrans" cxnId="{C53897A9-0574-4392-91D9-B1380AF8D593}">
      <dgm:prSet/>
      <dgm:spPr/>
      <dgm:t>
        <a:bodyPr/>
        <a:lstStyle/>
        <a:p>
          <a:endParaRPr lang="en-US">
            <a:solidFill>
              <a:schemeClr val="bg1"/>
            </a:solidFill>
          </a:endParaRPr>
        </a:p>
      </dgm:t>
    </dgm:pt>
    <dgm:pt modelId="{979FEE54-88CC-451D-A3D2-7725FDEDBB86}" type="sibTrans" cxnId="{C53897A9-0574-4392-91D9-B1380AF8D593}">
      <dgm:prSet/>
      <dgm:spPr/>
      <dgm:t>
        <a:bodyPr/>
        <a:lstStyle/>
        <a:p>
          <a:endParaRPr lang="en-US">
            <a:solidFill>
              <a:schemeClr val="bg1"/>
            </a:solidFill>
          </a:endParaRPr>
        </a:p>
      </dgm:t>
    </dgm:pt>
    <dgm:pt modelId="{8F56E1FC-B066-457D-9710-7ED3DFD0CB2A}">
      <dgm:prSet phldrT="[Text]"/>
      <dgm:spPr/>
      <dgm:t>
        <a:bodyPr/>
        <a:lstStyle/>
        <a:p>
          <a:r>
            <a:rPr lang="en-US">
              <a:solidFill>
                <a:schemeClr val="tx1"/>
              </a:solidFill>
              <a:latin typeface="Georgia" panose="02040502050405020303" pitchFamily="18" charset="0"/>
            </a:rPr>
            <a:t>Informative / interactive webinars </a:t>
          </a:r>
          <a:endParaRPr lang="en-US">
            <a:solidFill>
              <a:schemeClr val="tx1"/>
            </a:solidFill>
          </a:endParaRPr>
        </a:p>
      </dgm:t>
    </dgm:pt>
    <dgm:pt modelId="{F1863886-BE5D-4503-8A82-47D79290BB68}" type="parTrans" cxnId="{A5C99918-0FBC-4008-AC54-972E0907BE4A}">
      <dgm:prSet/>
      <dgm:spPr/>
      <dgm:t>
        <a:bodyPr/>
        <a:lstStyle/>
        <a:p>
          <a:endParaRPr lang="en-US">
            <a:solidFill>
              <a:schemeClr val="bg1"/>
            </a:solidFill>
          </a:endParaRPr>
        </a:p>
      </dgm:t>
    </dgm:pt>
    <dgm:pt modelId="{EB843C9F-ADCD-45CC-8957-0F3D6E85CD5F}" type="sibTrans" cxnId="{A5C99918-0FBC-4008-AC54-972E0907BE4A}">
      <dgm:prSet/>
      <dgm:spPr/>
      <dgm:t>
        <a:bodyPr/>
        <a:lstStyle/>
        <a:p>
          <a:endParaRPr lang="en-US">
            <a:solidFill>
              <a:schemeClr val="bg1"/>
            </a:solidFill>
          </a:endParaRPr>
        </a:p>
      </dgm:t>
    </dgm:pt>
    <dgm:pt modelId="{F2ABE52C-D139-4910-80DD-D32846FBA91D}" type="pres">
      <dgm:prSet presAssocID="{7231E13B-0DC7-4B1A-AD73-C4E40048650E}" presName="diagram" presStyleCnt="0">
        <dgm:presLayoutVars>
          <dgm:dir/>
          <dgm:resizeHandles val="exact"/>
        </dgm:presLayoutVars>
      </dgm:prSet>
      <dgm:spPr/>
    </dgm:pt>
    <dgm:pt modelId="{F902101A-5C7A-4BBC-B9E2-C7105DE4EAF1}" type="pres">
      <dgm:prSet presAssocID="{B3740511-6D9E-4362-A93E-01B94780D015}" presName="node" presStyleLbl="node1" presStyleIdx="0" presStyleCnt="5">
        <dgm:presLayoutVars>
          <dgm:bulletEnabled val="1"/>
        </dgm:presLayoutVars>
      </dgm:prSet>
      <dgm:spPr/>
    </dgm:pt>
    <dgm:pt modelId="{E8B8A285-C95D-4FA9-8977-24B99181283C}" type="pres">
      <dgm:prSet presAssocID="{6E8212D6-C192-457E-9248-2A6427306168}" presName="sibTrans" presStyleCnt="0"/>
      <dgm:spPr/>
    </dgm:pt>
    <dgm:pt modelId="{88CF0C42-A67B-4CB3-8A97-626F252EEC08}" type="pres">
      <dgm:prSet presAssocID="{FEBF5AE0-F770-411D-B210-798285A6C8D9}" presName="node" presStyleLbl="node1" presStyleIdx="1" presStyleCnt="5">
        <dgm:presLayoutVars>
          <dgm:bulletEnabled val="1"/>
        </dgm:presLayoutVars>
      </dgm:prSet>
      <dgm:spPr/>
    </dgm:pt>
    <dgm:pt modelId="{AE6A6C3F-7D39-4B61-B710-68795D9BD2CA}" type="pres">
      <dgm:prSet presAssocID="{F863F6A1-6282-426B-A827-28C0A9DB4850}" presName="sibTrans" presStyleCnt="0"/>
      <dgm:spPr/>
    </dgm:pt>
    <dgm:pt modelId="{A8B2793C-EC9F-4D4A-BF6C-901EB557A7AD}" type="pres">
      <dgm:prSet presAssocID="{56708E33-20D8-4CEA-860C-B98BBDD11DFD}" presName="node" presStyleLbl="node1" presStyleIdx="2" presStyleCnt="5">
        <dgm:presLayoutVars>
          <dgm:bulletEnabled val="1"/>
        </dgm:presLayoutVars>
      </dgm:prSet>
      <dgm:spPr/>
    </dgm:pt>
    <dgm:pt modelId="{C94BA2D4-5C5F-4C19-8FD5-5784F15F0601}" type="pres">
      <dgm:prSet presAssocID="{1EA497A6-73D7-42FF-969A-FBADDA399E32}" presName="sibTrans" presStyleCnt="0"/>
      <dgm:spPr/>
    </dgm:pt>
    <dgm:pt modelId="{899CA34F-BDB9-424E-BA16-183707F0297D}" type="pres">
      <dgm:prSet presAssocID="{C80D1ADF-B87B-4D03-8C13-22F9D2120C51}" presName="node" presStyleLbl="node1" presStyleIdx="3" presStyleCnt="5">
        <dgm:presLayoutVars>
          <dgm:bulletEnabled val="1"/>
        </dgm:presLayoutVars>
      </dgm:prSet>
      <dgm:spPr/>
    </dgm:pt>
    <dgm:pt modelId="{5CFACE7F-3730-4325-8CA2-D5058E3CF8D2}" type="pres">
      <dgm:prSet presAssocID="{979FEE54-88CC-451D-A3D2-7725FDEDBB86}" presName="sibTrans" presStyleCnt="0"/>
      <dgm:spPr/>
    </dgm:pt>
    <dgm:pt modelId="{5FB902C4-74C6-48A2-82B3-256218343C74}" type="pres">
      <dgm:prSet presAssocID="{8F56E1FC-B066-457D-9710-7ED3DFD0CB2A}" presName="node" presStyleLbl="node1" presStyleIdx="4" presStyleCnt="5">
        <dgm:presLayoutVars>
          <dgm:bulletEnabled val="1"/>
        </dgm:presLayoutVars>
      </dgm:prSet>
      <dgm:spPr/>
    </dgm:pt>
  </dgm:ptLst>
  <dgm:cxnLst>
    <dgm:cxn modelId="{BE6D7703-9581-463D-9B99-34CF2ECCC7CA}" type="presOf" srcId="{7231E13B-0DC7-4B1A-AD73-C4E40048650E}" destId="{F2ABE52C-D139-4910-80DD-D32846FBA91D}" srcOrd="0" destOrd="0" presId="urn:microsoft.com/office/officeart/2005/8/layout/default"/>
    <dgm:cxn modelId="{81638504-EB8F-4200-B2BF-3D53D4FF35A3}" srcId="{7231E13B-0DC7-4B1A-AD73-C4E40048650E}" destId="{FEBF5AE0-F770-411D-B210-798285A6C8D9}" srcOrd="1" destOrd="0" parTransId="{7D1EBA79-3D94-48ED-A7EF-B61D271A4637}" sibTransId="{F863F6A1-6282-426B-A827-28C0A9DB4850}"/>
    <dgm:cxn modelId="{A5C99918-0FBC-4008-AC54-972E0907BE4A}" srcId="{7231E13B-0DC7-4B1A-AD73-C4E40048650E}" destId="{8F56E1FC-B066-457D-9710-7ED3DFD0CB2A}" srcOrd="4" destOrd="0" parTransId="{F1863886-BE5D-4503-8A82-47D79290BB68}" sibTransId="{EB843C9F-ADCD-45CC-8957-0F3D6E85CD5F}"/>
    <dgm:cxn modelId="{F5B9D31D-52C8-448E-890A-953B7F5C65AD}" type="presOf" srcId="{C80D1ADF-B87B-4D03-8C13-22F9D2120C51}" destId="{899CA34F-BDB9-424E-BA16-183707F0297D}" srcOrd="0" destOrd="0" presId="urn:microsoft.com/office/officeart/2005/8/layout/default"/>
    <dgm:cxn modelId="{F78BBD2D-9CFE-47A6-90EF-C5158A2DC36D}" srcId="{7231E13B-0DC7-4B1A-AD73-C4E40048650E}" destId="{B3740511-6D9E-4362-A93E-01B94780D015}" srcOrd="0" destOrd="0" parTransId="{4A205018-18F0-40D3-9456-4CB38BED196A}" sibTransId="{6E8212D6-C192-457E-9248-2A6427306168}"/>
    <dgm:cxn modelId="{08E94165-D219-45D3-8009-DDBB8901953A}" type="presOf" srcId="{56708E33-20D8-4CEA-860C-B98BBDD11DFD}" destId="{A8B2793C-EC9F-4D4A-BF6C-901EB557A7AD}" srcOrd="0" destOrd="0" presId="urn:microsoft.com/office/officeart/2005/8/layout/default"/>
    <dgm:cxn modelId="{CDCC9A75-5F65-4732-8A4F-DA06541CB139}" type="presOf" srcId="{FEBF5AE0-F770-411D-B210-798285A6C8D9}" destId="{88CF0C42-A67B-4CB3-8A97-626F252EEC08}" srcOrd="0" destOrd="0" presId="urn:microsoft.com/office/officeart/2005/8/layout/default"/>
    <dgm:cxn modelId="{C53897A9-0574-4392-91D9-B1380AF8D593}" srcId="{7231E13B-0DC7-4B1A-AD73-C4E40048650E}" destId="{C80D1ADF-B87B-4D03-8C13-22F9D2120C51}" srcOrd="3" destOrd="0" parTransId="{4240D180-3A05-4A2A-B6B4-377A2D7AB1CA}" sibTransId="{979FEE54-88CC-451D-A3D2-7725FDEDBB86}"/>
    <dgm:cxn modelId="{68D610CE-76E8-46AE-A4C2-5513ACAB9AA0}" type="presOf" srcId="{B3740511-6D9E-4362-A93E-01B94780D015}" destId="{F902101A-5C7A-4BBC-B9E2-C7105DE4EAF1}" srcOrd="0" destOrd="0" presId="urn:microsoft.com/office/officeart/2005/8/layout/default"/>
    <dgm:cxn modelId="{15B8C2D5-184A-4804-BE15-950900080CE6}" type="presOf" srcId="{8F56E1FC-B066-457D-9710-7ED3DFD0CB2A}" destId="{5FB902C4-74C6-48A2-82B3-256218343C74}" srcOrd="0" destOrd="0" presId="urn:microsoft.com/office/officeart/2005/8/layout/default"/>
    <dgm:cxn modelId="{CE39A2FD-7D87-4524-8096-2B637CBE272E}" srcId="{7231E13B-0DC7-4B1A-AD73-C4E40048650E}" destId="{56708E33-20D8-4CEA-860C-B98BBDD11DFD}" srcOrd="2" destOrd="0" parTransId="{DF50DD34-AF3C-4EB4-A95F-4D7852673656}" sibTransId="{1EA497A6-73D7-42FF-969A-FBADDA399E32}"/>
    <dgm:cxn modelId="{7E381B1E-EDDA-4C5E-8691-246F00C82DED}" type="presParOf" srcId="{F2ABE52C-D139-4910-80DD-D32846FBA91D}" destId="{F902101A-5C7A-4BBC-B9E2-C7105DE4EAF1}" srcOrd="0" destOrd="0" presId="urn:microsoft.com/office/officeart/2005/8/layout/default"/>
    <dgm:cxn modelId="{F2331C3E-2A3B-4884-983D-7D1E687577AA}" type="presParOf" srcId="{F2ABE52C-D139-4910-80DD-D32846FBA91D}" destId="{E8B8A285-C95D-4FA9-8977-24B99181283C}" srcOrd="1" destOrd="0" presId="urn:microsoft.com/office/officeart/2005/8/layout/default"/>
    <dgm:cxn modelId="{9BB19ED3-0E8D-4119-A7E2-866F27BF668E}" type="presParOf" srcId="{F2ABE52C-D139-4910-80DD-D32846FBA91D}" destId="{88CF0C42-A67B-4CB3-8A97-626F252EEC08}" srcOrd="2" destOrd="0" presId="urn:microsoft.com/office/officeart/2005/8/layout/default"/>
    <dgm:cxn modelId="{000F3D2F-9A91-49D8-99B0-C7B8F00EA49B}" type="presParOf" srcId="{F2ABE52C-D139-4910-80DD-D32846FBA91D}" destId="{AE6A6C3F-7D39-4B61-B710-68795D9BD2CA}" srcOrd="3" destOrd="0" presId="urn:microsoft.com/office/officeart/2005/8/layout/default"/>
    <dgm:cxn modelId="{1BBD9174-EF91-4283-AF55-0F0A2889A136}" type="presParOf" srcId="{F2ABE52C-D139-4910-80DD-D32846FBA91D}" destId="{A8B2793C-EC9F-4D4A-BF6C-901EB557A7AD}" srcOrd="4" destOrd="0" presId="urn:microsoft.com/office/officeart/2005/8/layout/default"/>
    <dgm:cxn modelId="{642E8CB5-9107-441E-9885-8EBBAF532E5B}" type="presParOf" srcId="{F2ABE52C-D139-4910-80DD-D32846FBA91D}" destId="{C94BA2D4-5C5F-4C19-8FD5-5784F15F0601}" srcOrd="5" destOrd="0" presId="urn:microsoft.com/office/officeart/2005/8/layout/default"/>
    <dgm:cxn modelId="{6097AEBA-CEC1-41DD-92DB-F2280C212B24}" type="presParOf" srcId="{F2ABE52C-D139-4910-80DD-D32846FBA91D}" destId="{899CA34F-BDB9-424E-BA16-183707F0297D}" srcOrd="6" destOrd="0" presId="urn:microsoft.com/office/officeart/2005/8/layout/default"/>
    <dgm:cxn modelId="{AC515D6A-7FBC-42EC-8227-D65EDEA84FB5}" type="presParOf" srcId="{F2ABE52C-D139-4910-80DD-D32846FBA91D}" destId="{5CFACE7F-3730-4325-8CA2-D5058E3CF8D2}" srcOrd="7" destOrd="0" presId="urn:microsoft.com/office/officeart/2005/8/layout/default"/>
    <dgm:cxn modelId="{38974E07-5C27-4ABB-8E20-A17AF08EEEF0}" type="presParOf" srcId="{F2ABE52C-D139-4910-80DD-D32846FBA91D}" destId="{5FB902C4-74C6-48A2-82B3-256218343C74}"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2101A-5C7A-4BBC-B9E2-C7105DE4EAF1}">
      <dsp:nvSpPr>
        <dsp:cNvPr id="0" name=""/>
        <dsp:cNvSpPr/>
      </dsp:nvSpPr>
      <dsp:spPr>
        <a:xfrm>
          <a:off x="715167" y="481"/>
          <a:ext cx="3174122" cy="1904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latin typeface="Georgia" panose="02040502050405020303" pitchFamily="18" charset="0"/>
            </a:rPr>
            <a:t>Water Bill Announcements </a:t>
          </a:r>
          <a:endParaRPr lang="en-US" sz="3000" kern="1200">
            <a:solidFill>
              <a:schemeClr val="tx1"/>
            </a:solidFill>
          </a:endParaRPr>
        </a:p>
      </dsp:txBody>
      <dsp:txXfrm>
        <a:off x="715167" y="481"/>
        <a:ext cx="3174122" cy="1904473"/>
      </dsp:txXfrm>
    </dsp:sp>
    <dsp:sp modelId="{88CF0C42-A67B-4CB3-8A97-626F252EEC08}">
      <dsp:nvSpPr>
        <dsp:cNvPr id="0" name=""/>
        <dsp:cNvSpPr/>
      </dsp:nvSpPr>
      <dsp:spPr>
        <a:xfrm>
          <a:off x="4206702" y="481"/>
          <a:ext cx="3174122" cy="1904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latin typeface="Georgia" panose="02040502050405020303" pitchFamily="18" charset="0"/>
            </a:rPr>
            <a:t>Social Media Announcements</a:t>
          </a:r>
          <a:endParaRPr lang="en-US" sz="3000" kern="1200">
            <a:solidFill>
              <a:schemeClr val="tx1"/>
            </a:solidFill>
          </a:endParaRPr>
        </a:p>
      </dsp:txBody>
      <dsp:txXfrm>
        <a:off x="4206702" y="481"/>
        <a:ext cx="3174122" cy="1904473"/>
      </dsp:txXfrm>
    </dsp:sp>
    <dsp:sp modelId="{A8B2793C-EC9F-4D4A-BF6C-901EB557A7AD}">
      <dsp:nvSpPr>
        <dsp:cNvPr id="0" name=""/>
        <dsp:cNvSpPr/>
      </dsp:nvSpPr>
      <dsp:spPr>
        <a:xfrm>
          <a:off x="7698236" y="481"/>
          <a:ext cx="3174122" cy="1904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latin typeface="Georgia" panose="02040502050405020303" pitchFamily="18" charset="0"/>
            </a:rPr>
            <a:t>Meeting times and frequency</a:t>
          </a:r>
          <a:endParaRPr lang="en-US" sz="3000" kern="1200">
            <a:solidFill>
              <a:schemeClr val="tx1"/>
            </a:solidFill>
          </a:endParaRPr>
        </a:p>
      </dsp:txBody>
      <dsp:txXfrm>
        <a:off x="7698236" y="481"/>
        <a:ext cx="3174122" cy="1904473"/>
      </dsp:txXfrm>
    </dsp:sp>
    <dsp:sp modelId="{899CA34F-BDB9-424E-BA16-183707F0297D}">
      <dsp:nvSpPr>
        <dsp:cNvPr id="0" name=""/>
        <dsp:cNvSpPr/>
      </dsp:nvSpPr>
      <dsp:spPr>
        <a:xfrm>
          <a:off x="2460934" y="2222367"/>
          <a:ext cx="3174122" cy="1904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latin typeface="Georgia" panose="02040502050405020303" pitchFamily="18" charset="0"/>
            </a:rPr>
            <a:t>Flyers - when, where, how often</a:t>
          </a:r>
          <a:endParaRPr lang="en-US" sz="3000" kern="1200">
            <a:solidFill>
              <a:schemeClr val="tx1"/>
            </a:solidFill>
          </a:endParaRPr>
        </a:p>
      </dsp:txBody>
      <dsp:txXfrm>
        <a:off x="2460934" y="2222367"/>
        <a:ext cx="3174122" cy="1904473"/>
      </dsp:txXfrm>
    </dsp:sp>
    <dsp:sp modelId="{5FB902C4-74C6-48A2-82B3-256218343C74}">
      <dsp:nvSpPr>
        <dsp:cNvPr id="0" name=""/>
        <dsp:cNvSpPr/>
      </dsp:nvSpPr>
      <dsp:spPr>
        <a:xfrm>
          <a:off x="5952469" y="2222367"/>
          <a:ext cx="3174122" cy="1904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solidFill>
                <a:schemeClr val="tx1"/>
              </a:solidFill>
              <a:latin typeface="Georgia" panose="02040502050405020303" pitchFamily="18" charset="0"/>
            </a:rPr>
            <a:t>Informative / interactive webinars </a:t>
          </a:r>
          <a:endParaRPr lang="en-US" sz="3000" kern="1200">
            <a:solidFill>
              <a:schemeClr val="tx1"/>
            </a:solidFill>
          </a:endParaRPr>
        </a:p>
      </dsp:txBody>
      <dsp:txXfrm>
        <a:off x="5952469" y="2222367"/>
        <a:ext cx="3174122" cy="190447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199"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40" y="0"/>
            <a:ext cx="8712199" cy="566738"/>
          </a:xfrm>
          <a:prstGeom prst="rect">
            <a:avLst/>
          </a:prstGeom>
        </p:spPr>
        <p:txBody>
          <a:bodyPr vert="horz" lIns="91440" tIns="45720" rIns="91440" bIns="45720" rtlCol="0"/>
          <a:lstStyle>
            <a:lvl1pPr algn="r">
              <a:defRPr sz="1200"/>
            </a:lvl1pPr>
          </a:lstStyle>
          <a:p>
            <a:fld id="{16DFDF96-4EB1-4AB8-A5EE-373AE2E760A6}" type="datetimeFigureOut">
              <a:rPr lang="en-US" smtClean="0"/>
              <a:t>9/25/2026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7" y="5441951"/>
            <a:ext cx="16084549"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199"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40" y="10742613"/>
            <a:ext cx="8712199" cy="566737"/>
          </a:xfrm>
          <a:prstGeom prst="rect">
            <a:avLst/>
          </a:prstGeom>
        </p:spPr>
        <p:txBody>
          <a:bodyPr vert="horz" lIns="91440" tIns="45720" rIns="91440" bIns="45720" rtlCol="0" anchor="b"/>
          <a:lstStyle>
            <a:lvl1pPr algn="r">
              <a:defRPr sz="1200"/>
            </a:lvl1pPr>
          </a:lstStyle>
          <a:p>
            <a:fld id="{E4A31F63-8920-449D-9236-CBED0C894FB5}" type="slidenum">
              <a:rPr lang="en-US" smtClean="0"/>
              <a:t>‹#›</a:t>
            </a:fld>
            <a:endParaRPr lang="en-US"/>
          </a:p>
        </p:txBody>
      </p:sp>
    </p:spTree>
    <p:extLst>
      <p:ext uri="{BB962C8B-B14F-4D97-AF65-F5344CB8AC3E}">
        <p14:creationId xmlns:p14="http://schemas.microsoft.com/office/powerpoint/2010/main" val="1260839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1</a:t>
            </a:fld>
            <a:endParaRPr lang="en-US"/>
          </a:p>
        </p:txBody>
      </p:sp>
    </p:spTree>
    <p:extLst>
      <p:ext uri="{BB962C8B-B14F-4D97-AF65-F5344CB8AC3E}">
        <p14:creationId xmlns:p14="http://schemas.microsoft.com/office/powerpoint/2010/main" val="1499421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a:ea typeface="Calibri"/>
                <a:cs typeface="Calibri"/>
              </a:rPr>
              <a:t>Citizen Participation which is a very important portion of the application. </a:t>
            </a: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2579521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100">
                <a:effectLst/>
                <a:latin typeface="Calibri" panose="020F0502020204030204" pitchFamily="34" charset="0"/>
                <a:ea typeface="Calibri" panose="020F0502020204030204" pitchFamily="34" charset="0"/>
                <a:cs typeface="Times New Roman" panose="02020603050405020304" pitchFamily="18" charset="0"/>
              </a:rPr>
              <a:t>At least one public hearing should be held prior to the application submission to allow for citizen participation, views, questions, and input. </a:t>
            </a:r>
          </a:p>
          <a:p>
            <a:pPr marL="45720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lnSpc>
                <a:spcPct val="107000"/>
              </a:lnSpc>
              <a:spcBef>
                <a:spcPts val="0"/>
              </a:spcBef>
              <a:spcAft>
                <a:spcPts val="0"/>
              </a:spcAft>
              <a:buFont typeface="+mj-lt"/>
              <a:buAutoNum type="alphaLcPeriod"/>
            </a:pPr>
            <a:r>
              <a:rPr lang="en-US" sz="1100">
                <a:effectLst/>
                <a:latin typeface="Calibri" panose="020F0502020204030204" pitchFamily="34" charset="0"/>
                <a:ea typeface="Calibri" panose="020F0502020204030204" pitchFamily="34" charset="0"/>
                <a:cs typeface="Times New Roman" panose="02020603050405020304" pitchFamily="18" charset="0"/>
              </a:rPr>
              <a:t>Should be held early in the process. </a:t>
            </a:r>
          </a:p>
          <a:p>
            <a:pPr marL="742950" marR="0" lvl="1" indent="-285750">
              <a:lnSpc>
                <a:spcPct val="107000"/>
              </a:lnSpc>
              <a:spcBef>
                <a:spcPts val="0"/>
              </a:spcBef>
              <a:spcAft>
                <a:spcPts val="0"/>
              </a:spcAft>
              <a:buFont typeface="+mj-lt"/>
              <a:buAutoNum type="alphaLcPeriod"/>
            </a:pPr>
            <a:r>
              <a:rPr lang="en-US" sz="1100" i="1">
                <a:effectLst/>
                <a:latin typeface="Calibri" panose="020F0502020204030204" pitchFamily="34" charset="0"/>
                <a:ea typeface="Calibri" panose="020F0502020204030204" pitchFamily="34" charset="0"/>
                <a:cs typeface="Times New Roman" panose="02020603050405020304" pitchFamily="18" charset="0"/>
              </a:rPr>
              <a:t>Hearings held after the application is prepared are not allowing for citizen participation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100">
                <a:effectLst/>
                <a:latin typeface="Calibri" panose="020F0502020204030204" pitchFamily="34" charset="0"/>
                <a:ea typeface="Calibri" panose="020F0502020204030204" pitchFamily="34" charset="0"/>
                <a:cs typeface="Times New Roman" panose="02020603050405020304" pitchFamily="18" charset="0"/>
              </a:rPr>
              <a:t>Should include the estimated amount of funds proposed</a:t>
            </a:r>
          </a:p>
          <a:p>
            <a:pPr marL="742950" marR="0" lvl="1" indent="-285750">
              <a:lnSpc>
                <a:spcPct val="107000"/>
              </a:lnSpc>
              <a:spcBef>
                <a:spcPts val="0"/>
              </a:spcBef>
              <a:spcAft>
                <a:spcPts val="0"/>
              </a:spcAft>
              <a:buFont typeface="+mj-lt"/>
              <a:buAutoNum type="alphaLcPeriod"/>
            </a:pPr>
            <a:r>
              <a:rPr lang="en-US" sz="1100">
                <a:effectLst/>
                <a:latin typeface="Calibri" panose="020F0502020204030204" pitchFamily="34" charset="0"/>
                <a:ea typeface="Calibri" panose="020F0502020204030204" pitchFamily="34" charset="0"/>
                <a:cs typeface="Times New Roman" panose="02020603050405020304" pitchFamily="18" charset="0"/>
              </a:rPr>
              <a:t>Should discuss plan to minimize displacement and assist any displaced persons</a:t>
            </a:r>
          </a:p>
          <a:p>
            <a:pPr marL="742950" marR="0" lvl="1" indent="-285750">
              <a:lnSpc>
                <a:spcPct val="107000"/>
              </a:lnSpc>
              <a:spcBef>
                <a:spcPts val="0"/>
              </a:spcBef>
              <a:spcAft>
                <a:spcPts val="0"/>
              </a:spcAft>
              <a:buFont typeface="+mj-lt"/>
              <a:buAutoNum type="alphaLcPeriod"/>
            </a:pPr>
            <a:r>
              <a:rPr lang="en-US" sz="1100">
                <a:effectLst/>
                <a:latin typeface="Calibri" panose="020F0502020204030204" pitchFamily="34" charset="0"/>
                <a:ea typeface="Calibri" panose="020F0502020204030204" pitchFamily="34" charset="0"/>
                <a:cs typeface="Times New Roman" panose="02020603050405020304" pitchFamily="18" charset="0"/>
              </a:rPr>
              <a:t>Sample hearing notices in Appendix of Applicants’ Manual – English &amp; Spanish</a:t>
            </a:r>
          </a:p>
          <a:p>
            <a:pPr marL="1143000" marR="0" lvl="2" indent="-228600">
              <a:lnSpc>
                <a:spcPct val="107000"/>
              </a:lnSpc>
              <a:spcBef>
                <a:spcPts val="0"/>
              </a:spcBef>
              <a:spcAft>
                <a:spcPts val="800"/>
              </a:spcAft>
              <a:buFont typeface="+mj-lt"/>
              <a:buAutoNum type="romanLcPeriod"/>
            </a:pPr>
            <a:r>
              <a:rPr lang="en-US" sz="1100">
                <a:effectLst/>
                <a:latin typeface="Calibri" panose="020F0502020204030204" pitchFamily="34" charset="0"/>
                <a:ea typeface="Calibri" panose="020F0502020204030204" pitchFamily="34" charset="0"/>
                <a:cs typeface="Times New Roman" panose="02020603050405020304" pitchFamily="18" charset="0"/>
              </a:rPr>
              <a:t>We’ll look at the language requirements later on</a:t>
            </a: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2319336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8A7967"/>
                </a:solidFill>
              </a:rPr>
              <a:t>The 1st day of advertisement does not count. A full 24 hours must pass before the 1st day can begin. Only the days between the publication and the hearing date count toward that 5 day notification period. In the example you see the ad is placed in the paper on Monday and the hearing could take place on Sunday but of course most would hold it the next 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8A7967"/>
                </a:solidFill>
              </a:rPr>
              <a:t>-The publication should be Placed in non-legal section of the general circulation local newspaper in block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8A7967"/>
              </a:solidFill>
            </a:endParaRP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554451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indent="0" defTabSz="914400">
              <a:buFont typeface="Arial" panose="020B0604020202020204" pitchFamily="34" charset="0"/>
              <a:buNone/>
            </a:pPr>
            <a:endParaRPr lang="en-US" sz="240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4041012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100">
                <a:latin typeface="Calibri"/>
                <a:ea typeface="Calibri"/>
                <a:cs typeface="Calibri"/>
              </a:rPr>
              <a:t>For</a:t>
            </a:r>
            <a:r>
              <a:rPr lang="en-US" sz="1100">
                <a:effectLst/>
                <a:latin typeface="Calibri"/>
                <a:ea typeface="Calibri"/>
                <a:cs typeface="Calibri"/>
              </a:rPr>
              <a:t> Robust Citizen Participation. Here we have some examples of outreach and engagement that may assist in the efforts to provide an opportunity for LMI citizens to participate in an advisory role in the planning, implementation, and assessment of the programs.</a:t>
            </a:r>
          </a:p>
          <a:p>
            <a:pPr marL="742950" marR="0" lvl="1" indent="-285750">
              <a:lnSpc>
                <a:spcPct val="107000"/>
              </a:lnSpc>
              <a:spcBef>
                <a:spcPts val="0"/>
              </a:spcBef>
              <a:spcAft>
                <a:spcPts val="0"/>
              </a:spcAft>
              <a:buFont typeface="+mj-lt"/>
              <a:buAutoNum type="alphaLcPeriod"/>
            </a:pPr>
            <a:r>
              <a:rPr lang="en-US" sz="1100">
                <a:effectLst/>
                <a:latin typeface="Calibri"/>
                <a:ea typeface="Calibri"/>
                <a:cs typeface="Calibri"/>
              </a:rPr>
              <a:t>Water Bill Announcements </a:t>
            </a:r>
          </a:p>
          <a:p>
            <a:pPr marL="742950" marR="0" lvl="1" indent="-285750">
              <a:lnSpc>
                <a:spcPct val="107000"/>
              </a:lnSpc>
              <a:spcBef>
                <a:spcPts val="0"/>
              </a:spcBef>
              <a:spcAft>
                <a:spcPts val="0"/>
              </a:spcAft>
              <a:buFont typeface="+mj-lt"/>
              <a:buAutoNum type="alphaLcPeriod"/>
            </a:pPr>
            <a:r>
              <a:rPr lang="en-US" sz="1100">
                <a:effectLst/>
                <a:latin typeface="Calibri"/>
                <a:ea typeface="Calibri"/>
                <a:cs typeface="Calibri"/>
              </a:rPr>
              <a:t>Social Media Announcements</a:t>
            </a:r>
          </a:p>
          <a:p>
            <a:pPr marL="742950" marR="0" lvl="1" indent="-285750">
              <a:lnSpc>
                <a:spcPct val="107000"/>
              </a:lnSpc>
              <a:spcBef>
                <a:spcPts val="0"/>
              </a:spcBef>
              <a:spcAft>
                <a:spcPts val="0"/>
              </a:spcAft>
              <a:buFont typeface="+mj-lt"/>
              <a:buAutoNum type="alphaLcPeriod"/>
            </a:pPr>
            <a:r>
              <a:rPr lang="en-US" sz="1100">
                <a:effectLst/>
                <a:latin typeface="Calibri"/>
                <a:ea typeface="Calibri"/>
                <a:cs typeface="Calibri"/>
              </a:rPr>
              <a:t>Meeting times and frequency – making these more convenient for working persons / hold more than one meeting</a:t>
            </a:r>
          </a:p>
          <a:p>
            <a:pPr marL="742950" marR="0" lvl="1" indent="-285750">
              <a:lnSpc>
                <a:spcPct val="107000"/>
              </a:lnSpc>
              <a:spcBef>
                <a:spcPts val="0"/>
              </a:spcBef>
              <a:spcAft>
                <a:spcPts val="0"/>
              </a:spcAft>
              <a:buFont typeface="+mj-lt"/>
              <a:buAutoNum type="alphaLcPeriod"/>
            </a:pPr>
            <a:r>
              <a:rPr lang="en-US" sz="1100">
                <a:effectLst/>
                <a:latin typeface="Calibri"/>
                <a:ea typeface="Calibri"/>
                <a:cs typeface="Calibri"/>
              </a:rPr>
              <a:t>Flyers - when, where, how often</a:t>
            </a:r>
          </a:p>
          <a:p>
            <a:pPr marL="742950" marR="0" lvl="1" indent="-285750">
              <a:lnSpc>
                <a:spcPct val="107000"/>
              </a:lnSpc>
              <a:spcBef>
                <a:spcPts val="0"/>
              </a:spcBef>
              <a:spcAft>
                <a:spcPts val="0"/>
              </a:spcAft>
              <a:buFont typeface="+mj-lt"/>
              <a:buAutoNum type="alphaLcPeriod"/>
            </a:pPr>
            <a:r>
              <a:rPr lang="en-US" sz="1100">
                <a:effectLst/>
                <a:latin typeface="Calibri"/>
                <a:ea typeface="Calibri"/>
                <a:cs typeface="Calibri"/>
              </a:rPr>
              <a:t>Informative / interactive webinars </a:t>
            </a:r>
          </a:p>
          <a:p>
            <a:pPr marL="1143000" marR="0" lvl="2" indent="-228600">
              <a:lnSpc>
                <a:spcPct val="107000"/>
              </a:lnSpc>
              <a:spcBef>
                <a:spcPts val="0"/>
              </a:spcBef>
              <a:spcAft>
                <a:spcPts val="800"/>
              </a:spcAft>
              <a:buFont typeface="+mj-lt"/>
              <a:buAutoNum type="romanLcPeriod"/>
            </a:pPr>
            <a:r>
              <a:rPr lang="en-US" sz="1100">
                <a:effectLst/>
                <a:latin typeface="Calibri"/>
                <a:ea typeface="Calibri"/>
                <a:cs typeface="Calibri"/>
              </a:rPr>
              <a:t>In the portal there is a specific section for this information to be uploaded. </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6</a:t>
            </a:fld>
            <a:endParaRPr lang="en-US"/>
          </a:p>
        </p:txBody>
      </p:sp>
    </p:spTree>
    <p:extLst>
      <p:ext uri="{BB962C8B-B14F-4D97-AF65-F5344CB8AC3E}">
        <p14:creationId xmlns:p14="http://schemas.microsoft.com/office/powerpoint/2010/main" val="347584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latin typeface="Georgia"/>
                <a:ea typeface="+mn-ea"/>
                <a:cs typeface="+mn-cs"/>
              </a:rPr>
              <a:t>City of Cochran, 2023 round </a:t>
            </a:r>
            <a:endParaRPr lang="en-US" sz="1200" kern="1200">
              <a:latin typeface="Georgi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latin typeface="Georgia"/>
                <a:ea typeface="+mn-ea"/>
                <a:cs typeface="+mn-cs"/>
              </a:rPr>
              <a:t>QCR gave 10 points for CP efforts</a:t>
            </a:r>
            <a:endParaRPr lang="en-US" sz="1200" kern="1200">
              <a:latin typeface="Georgi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latin typeface="Georgia"/>
                <a:ea typeface="+mn-ea"/>
                <a:cs typeface="+mn-cs"/>
              </a:rPr>
              <a:t>The packet was 125 pages, much of which was the newsletter, but it was concise and contained all of the information detailed in the cover sheet.</a:t>
            </a:r>
          </a:p>
          <a:p>
            <a:pPr>
              <a:defRPr/>
            </a:pPr>
            <a:endParaRPr lang="en-US">
              <a:latin typeface="Georgia"/>
              <a:ea typeface="Calibri"/>
              <a:cs typeface="Calibri"/>
            </a:endParaRPr>
          </a:p>
          <a:p>
            <a:pPr>
              <a:defRPr/>
            </a:pPr>
            <a:r>
              <a:rPr lang="en-US">
                <a:latin typeface="Georgia"/>
                <a:ea typeface="Calibri"/>
                <a:cs typeface="Calibri"/>
              </a:rPr>
              <a:t>**if your extra efforts occur only 2 months prior to application submission, the review panel will not consider a large amount of points</a:t>
            </a:r>
          </a:p>
        </p:txBody>
      </p:sp>
      <p:sp>
        <p:nvSpPr>
          <p:cNvPr id="4" name="Slide Number Placeholder 3"/>
          <p:cNvSpPr>
            <a:spLocks noGrp="1"/>
          </p:cNvSpPr>
          <p:nvPr>
            <p:ph type="sldNum" sz="quarter" idx="5"/>
          </p:nvPr>
        </p:nvSpPr>
        <p:spPr/>
        <p:txBody>
          <a:bodyPr/>
          <a:lstStyle/>
          <a:p>
            <a:fld id="{E4A31F63-8920-449D-9236-CBED0C894FB5}" type="slidenum">
              <a:rPr lang="en-US" smtClean="0"/>
              <a:t>7</a:t>
            </a:fld>
            <a:endParaRPr lang="en-US"/>
          </a:p>
        </p:txBody>
      </p:sp>
    </p:spTree>
    <p:extLst>
      <p:ext uri="{BB962C8B-B14F-4D97-AF65-F5344CB8AC3E}">
        <p14:creationId xmlns:p14="http://schemas.microsoft.com/office/powerpoint/2010/main" val="3510666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EO13166 has been revoked, agencies are not required to change current policies, according to newly enacted EO 14224.</a:t>
            </a:r>
          </a:p>
          <a:p>
            <a:r>
              <a:rPr lang="en-US"/>
              <a:t>“</a:t>
            </a:r>
            <a:r>
              <a:rPr lang="en-US" sz="1200" b="0" i="0" kern="1200">
                <a:solidFill>
                  <a:schemeClr val="tx1"/>
                </a:solidFill>
                <a:effectLst/>
                <a:latin typeface="+mn-lt"/>
                <a:ea typeface="+mn-ea"/>
                <a:cs typeface="+mn-cs"/>
              </a:rPr>
              <a:t>Agency heads should make decisions as they deem necessary to fulfill their respective agencies' mission and efficiently provide Government services to the American people. Agency heads are not required to amend, remove, or otherwise stop production of documents, products, or other services prepared or offered in languages other than English”</a:t>
            </a:r>
          </a:p>
          <a:p>
            <a:endParaRPr lang="en-US"/>
          </a:p>
          <a:p>
            <a:r>
              <a:rPr lang="en-US"/>
              <a:t>Speaking on the provision of translated services, we need to define what a limited English proficiency or LEP persons are – which is</a:t>
            </a:r>
          </a:p>
          <a:p>
            <a:r>
              <a:rPr lang="en-US"/>
              <a:t>a. Persons who do not speak English as their primary language and who have a limited ability to read, write, speak, or understand English, and may be entitled to language assistance – so how do we determine this? </a:t>
            </a:r>
          </a:p>
          <a:p>
            <a:r>
              <a:rPr lang="en-US"/>
              <a:t>b. We do so by using the America Community Survey (ACS) Language Spoken at Home – also known as Data Table S1601</a:t>
            </a:r>
          </a:p>
          <a:p>
            <a:r>
              <a:rPr lang="en-US" err="1"/>
              <a:t>i</a:t>
            </a:r>
            <a:r>
              <a:rPr lang="en-US"/>
              <a:t>. Of course there are different thresholds depending on what you find in the data </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8</a:t>
            </a:fld>
            <a:endParaRPr lang="en-US"/>
          </a:p>
        </p:txBody>
      </p:sp>
    </p:spTree>
    <p:extLst>
      <p:ext uri="{BB962C8B-B14F-4D97-AF65-F5344CB8AC3E}">
        <p14:creationId xmlns:p14="http://schemas.microsoft.com/office/powerpoint/2010/main" val="3092865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pPr>
            <a:r>
              <a:rPr lang="en-US" sz="1100">
                <a:effectLst/>
                <a:latin typeface="Calibri" panose="020F0502020204030204" pitchFamily="34" charset="0"/>
                <a:ea typeface="Calibri" panose="020F0502020204030204" pitchFamily="34" charset="0"/>
                <a:cs typeface="Times New Roman" panose="02020603050405020304" pitchFamily="18" charset="0"/>
              </a:rPr>
              <a:t>The size of the language group determines the recommended provision for written language assistance:</a:t>
            </a:r>
          </a:p>
          <a:p>
            <a:pPr marL="742950" marR="0" lvl="1" indent="-285750">
              <a:lnSpc>
                <a:spcPct val="107000"/>
              </a:lnSpc>
              <a:spcBef>
                <a:spcPts val="0"/>
              </a:spcBef>
              <a:spcAft>
                <a:spcPts val="0"/>
              </a:spcAft>
              <a:buFont typeface="+mj-lt"/>
              <a:buAutoNum type="alphaLcPeriod"/>
            </a:pPr>
            <a:r>
              <a:rPr lang="en-US" sz="1100">
                <a:effectLst/>
                <a:latin typeface="Calibri" panose="020F0502020204030204" pitchFamily="34" charset="0"/>
                <a:ea typeface="Calibri" panose="020F0502020204030204" pitchFamily="34" charset="0"/>
                <a:cs typeface="Times New Roman" panose="02020603050405020304" pitchFamily="18" charset="0"/>
              </a:rPr>
              <a:t>If you have to publish for a public hearing in a language other than English than your data will meet the criteria of </a:t>
            </a:r>
          </a:p>
          <a:p>
            <a:pPr marL="1143000" marR="0" lvl="2" indent="-228600">
              <a:lnSpc>
                <a:spcPct val="107000"/>
              </a:lnSpc>
              <a:spcBef>
                <a:spcPts val="0"/>
              </a:spcBef>
              <a:spcAft>
                <a:spcPts val="0"/>
              </a:spcAft>
              <a:buFont typeface="+mj-lt"/>
              <a:buAutoNum type="romanLcPeriod"/>
            </a:pPr>
            <a:r>
              <a:rPr lang="en-US" sz="1100">
                <a:effectLst/>
                <a:latin typeface="Calibri" panose="020F0502020204030204" pitchFamily="34" charset="0"/>
                <a:ea typeface="Calibri" panose="020F0502020204030204" pitchFamily="34" charset="0"/>
                <a:cs typeface="Times New Roman" panose="02020603050405020304" pitchFamily="18" charset="0"/>
              </a:rPr>
              <a:t>1,000 or more in a single language OR more than 5% of the eligible population or beneficiaries and more than 50 in number – that speak English less than very well. We will visit two examples after this since this process can be quite confusing </a:t>
            </a:r>
          </a:p>
          <a:p>
            <a:pPr marL="742950" marR="0" lvl="1" indent="-285750">
              <a:lnSpc>
                <a:spcPct val="107000"/>
              </a:lnSpc>
              <a:spcBef>
                <a:spcPts val="0"/>
              </a:spcBef>
              <a:spcAft>
                <a:spcPts val="0"/>
              </a:spcAft>
              <a:buFont typeface="+mj-lt"/>
              <a:buAutoNum type="alphaLcPeriod"/>
            </a:pPr>
            <a:r>
              <a:rPr lang="en-US" sz="1100">
                <a:effectLst/>
                <a:latin typeface="Calibri" panose="020F0502020204030204" pitchFamily="34" charset="0"/>
                <a:ea typeface="Calibri" panose="020F0502020204030204" pitchFamily="34" charset="0"/>
                <a:cs typeface="Times New Roman" panose="02020603050405020304" pitchFamily="18" charset="0"/>
              </a:rPr>
              <a:t>Translated written notice of right to receive  free oral interpretation of documents.</a:t>
            </a:r>
          </a:p>
          <a:p>
            <a:pPr marL="1143000" marR="0" lvl="2" indent="-228600">
              <a:lnSpc>
                <a:spcPct val="107000"/>
              </a:lnSpc>
              <a:spcBef>
                <a:spcPts val="0"/>
              </a:spcBef>
              <a:spcAft>
                <a:spcPts val="0"/>
              </a:spcAft>
              <a:buFont typeface="+mj-lt"/>
              <a:buAutoNum type="romanLcPeriod"/>
            </a:pPr>
            <a:r>
              <a:rPr lang="en-US" sz="1100">
                <a:effectLst/>
                <a:latin typeface="Calibri" panose="020F0502020204030204" pitchFamily="34" charset="0"/>
                <a:ea typeface="Calibri" panose="020F0502020204030204" pitchFamily="34" charset="0"/>
                <a:cs typeface="Times New Roman" panose="02020603050405020304" pitchFamily="18" charset="0"/>
              </a:rPr>
              <a:t>More than 5% of the eligible population or beneficiaries and 50 or less in number – we rarely see this triggered</a:t>
            </a:r>
          </a:p>
          <a:p>
            <a:pPr marL="742950" marR="0" lvl="1" indent="-285750">
              <a:lnSpc>
                <a:spcPct val="107000"/>
              </a:lnSpc>
              <a:spcBef>
                <a:spcPts val="0"/>
              </a:spcBef>
              <a:spcAft>
                <a:spcPts val="0"/>
              </a:spcAft>
              <a:buFont typeface="+mj-lt"/>
              <a:buAutoNum type="alphaLcPeriod"/>
            </a:pPr>
            <a:r>
              <a:rPr lang="en-US" sz="1100">
                <a:effectLst/>
                <a:latin typeface="Calibri" panose="020F0502020204030204" pitchFamily="34" charset="0"/>
                <a:ea typeface="Calibri" panose="020F0502020204030204" pitchFamily="34" charset="0"/>
                <a:cs typeface="Times New Roman" panose="02020603050405020304" pitchFamily="18" charset="0"/>
              </a:rPr>
              <a:t>No written translation is required.</a:t>
            </a:r>
          </a:p>
          <a:p>
            <a:pPr marL="1143000" marR="0" lvl="2" indent="-228600">
              <a:lnSpc>
                <a:spcPct val="107000"/>
              </a:lnSpc>
              <a:spcBef>
                <a:spcPts val="0"/>
              </a:spcBef>
              <a:spcAft>
                <a:spcPts val="800"/>
              </a:spcAft>
              <a:buFont typeface="+mj-lt"/>
              <a:buAutoNum type="romanLcPeriod"/>
            </a:pPr>
            <a:r>
              <a:rPr lang="en-US" sz="1100">
                <a:effectLst/>
                <a:latin typeface="Calibri" panose="020F0502020204030204" pitchFamily="34" charset="0"/>
                <a:ea typeface="Calibri" panose="020F0502020204030204" pitchFamily="34" charset="0"/>
                <a:cs typeface="Times New Roman" panose="02020603050405020304" pitchFamily="18" charset="0"/>
              </a:rPr>
              <a:t>% or less of the eligible population or beneficiaries and less than 1,000 in number	 - this is the most common data that we see</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9</a:t>
            </a:fld>
            <a:endParaRPr lang="en-US"/>
          </a:p>
        </p:txBody>
      </p:sp>
    </p:spTree>
    <p:extLst>
      <p:ext uri="{BB962C8B-B14F-4D97-AF65-F5344CB8AC3E}">
        <p14:creationId xmlns:p14="http://schemas.microsoft.com/office/powerpoint/2010/main" val="1990263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From time to time we receive questions on what is considered a vital document. </a:t>
            </a:r>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10</a:t>
            </a:fld>
            <a:endParaRPr lang="en-US"/>
          </a:p>
        </p:txBody>
      </p:sp>
    </p:spTree>
    <p:extLst>
      <p:ext uri="{BB962C8B-B14F-4D97-AF65-F5344CB8AC3E}">
        <p14:creationId xmlns:p14="http://schemas.microsoft.com/office/powerpoint/2010/main" val="1283853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In order to obtain the necessary data, you can use data.census.gov or you can use the CDBG applicant concentration map which is where the information provided in the required LAP is verified by DCA staff.</a:t>
            </a:r>
            <a:br>
              <a:rPr lang="en-US" sz="1800">
                <a:effectLst/>
                <a:latin typeface="Calibri" panose="020F0502020204030204" pitchFamily="34" charset="0"/>
                <a:ea typeface="Calibri" panose="020F0502020204030204" pitchFamily="34" charset="0"/>
                <a:cs typeface="Times New Roman" panose="02020603050405020304" pitchFamily="18" charset="0"/>
              </a:rPr>
            </a:b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r>
              <a:rPr lang="en-US" sz="1800" b="1" i="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C16001 is a resource for specific language groups. </a:t>
            </a:r>
          </a:p>
          <a:p>
            <a:pPr marL="171450" indent="-171450">
              <a:buFont typeface="Arial" panose="020B0604020202020204" pitchFamily="34" charset="0"/>
              <a:buChar char="•"/>
            </a:pPr>
            <a:r>
              <a:rPr lang="en-US" sz="1200" b="0" i="0" kern="1200">
                <a:solidFill>
                  <a:schemeClr val="tx1"/>
                </a:solidFill>
                <a:effectLst/>
                <a:latin typeface="+mn-lt"/>
                <a:ea typeface="+mn-ea"/>
                <a:cs typeface="+mn-cs"/>
              </a:rPr>
              <a:t>Presents a comprehensive list of languages spoken at home by the population 5 years and over, along with estimates of English proficiency </a:t>
            </a:r>
          </a:p>
          <a:p>
            <a:pPr marL="171450" indent="-171450">
              <a:buFont typeface="Arial" panose="020B0604020202020204" pitchFamily="34" charset="0"/>
              <a:buChar char="•"/>
            </a:pPr>
            <a:r>
              <a:rPr lang="en-US" sz="1200" b="0" i="0" kern="1200">
                <a:solidFill>
                  <a:schemeClr val="tx1"/>
                </a:solidFill>
                <a:effectLst/>
                <a:latin typeface="+mn-lt"/>
                <a:ea typeface="+mn-ea"/>
                <a:cs typeface="+mn-cs"/>
              </a:rPr>
              <a:t>More detailed breakdown of specific languages compared to Subject Tables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216823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a:effectLst/>
                <a:latin typeface="Calibri"/>
                <a:ea typeface="Calibri"/>
                <a:cs typeface="Calibri"/>
              </a:rPr>
              <a:t>Here is an example of the table S1601. As you can see it’s the city of Cornelia, this can be downloaded in excel. You have a total speaking population that is 5 years and older </a:t>
            </a:r>
            <a:r>
              <a:rPr lang="en-US" sz="1800">
                <a:latin typeface="Calibri"/>
                <a:ea typeface="Calibri"/>
                <a:cs typeface="Calibri"/>
              </a:rPr>
              <a:t>– 4,467.</a:t>
            </a:r>
            <a:r>
              <a:rPr lang="en-US" sz="1800">
                <a:effectLst/>
                <a:latin typeface="Calibri"/>
                <a:ea typeface="Calibri"/>
                <a:cs typeface="Calibri"/>
              </a:rPr>
              <a:t> In that total population </a:t>
            </a:r>
            <a:r>
              <a:rPr lang="en-US" sz="1800">
                <a:latin typeface="Calibri"/>
                <a:ea typeface="Calibri"/>
                <a:cs typeface="Calibri"/>
              </a:rPr>
              <a:t>962</a:t>
            </a:r>
            <a:r>
              <a:rPr lang="en-US" sz="1800">
                <a:effectLst/>
                <a:latin typeface="Calibri"/>
                <a:ea typeface="Calibri"/>
                <a:cs typeface="Calibri"/>
              </a:rPr>
              <a:t> speak English less than very well – that is also estimated to be </a:t>
            </a:r>
            <a:r>
              <a:rPr lang="en-US" sz="1800">
                <a:latin typeface="Calibri"/>
                <a:ea typeface="Calibri"/>
                <a:cs typeface="Calibri"/>
              </a:rPr>
              <a:t>21.5</a:t>
            </a:r>
            <a:r>
              <a:rPr lang="en-US" sz="1800">
                <a:effectLst/>
                <a:latin typeface="Calibri"/>
                <a:ea typeface="Calibri"/>
                <a:cs typeface="Calibri"/>
              </a:rPr>
              <a:t>%. According to our guidance we want to determine if the threshold is exceeded </a:t>
            </a:r>
            <a:r>
              <a:rPr lang="en-US" sz="1800" u="sng">
                <a:effectLst/>
                <a:latin typeface="Calibri"/>
                <a:ea typeface="Calibri"/>
                <a:cs typeface="Calibri"/>
              </a:rPr>
              <a:t>In a single language</a:t>
            </a:r>
            <a:r>
              <a:rPr lang="en-US" sz="1800">
                <a:effectLst/>
                <a:latin typeface="Calibri"/>
                <a:ea typeface="Calibri"/>
                <a:cs typeface="Calibri"/>
              </a:rPr>
              <a:t>. If we scroll down we see the languages listed but see the bulk of </a:t>
            </a:r>
            <a:r>
              <a:rPr lang="en-US" sz="1800">
                <a:latin typeface="Calibri"/>
                <a:ea typeface="Calibri"/>
                <a:cs typeface="Calibri"/>
              </a:rPr>
              <a:t>them are</a:t>
            </a:r>
            <a:r>
              <a:rPr lang="en-US" sz="1800">
                <a:effectLst/>
                <a:latin typeface="Calibri"/>
                <a:ea typeface="Calibri"/>
                <a:cs typeface="Calibri"/>
              </a:rPr>
              <a:t> in Spanish. The estimate is out of that Spanish population. </a:t>
            </a:r>
            <a:r>
              <a:rPr lang="en-US" sz="1800">
                <a:latin typeface="Calibri"/>
                <a:ea typeface="Calibri"/>
                <a:cs typeface="Calibri"/>
              </a:rPr>
              <a:t>58.7%</a:t>
            </a:r>
            <a:r>
              <a:rPr lang="en-US" sz="1800">
                <a:effectLst/>
                <a:latin typeface="Calibri"/>
                <a:ea typeface="Calibri"/>
                <a:cs typeface="Calibri"/>
              </a:rPr>
              <a:t> of all Spanish speaking people in Cornelia speak Spanish less than very well. BUT we need to convert </a:t>
            </a:r>
            <a:r>
              <a:rPr lang="en-US" sz="1800">
                <a:latin typeface="Calibri"/>
                <a:ea typeface="Calibri"/>
                <a:cs typeface="Calibri"/>
              </a:rPr>
              <a:t>the estimated</a:t>
            </a:r>
            <a:r>
              <a:rPr lang="en-US" sz="1800">
                <a:effectLst/>
                <a:latin typeface="Calibri"/>
                <a:ea typeface="Calibri"/>
                <a:cs typeface="Calibri"/>
              </a:rPr>
              <a:t> number to reflect correctly, and this is where it gets a little tricky. </a:t>
            </a:r>
            <a:r>
              <a:rPr lang="en-US" sz="1800">
                <a:latin typeface="Calibri"/>
                <a:ea typeface="Calibri"/>
                <a:cs typeface="Calibri"/>
              </a:rPr>
              <a:t>604</a:t>
            </a:r>
            <a:r>
              <a:rPr lang="en-US" sz="1800">
                <a:effectLst/>
                <a:latin typeface="Calibri"/>
                <a:ea typeface="Calibri"/>
                <a:cs typeface="Calibri"/>
              </a:rPr>
              <a:t> divided by the total population of </a:t>
            </a:r>
            <a:r>
              <a:rPr lang="en-US" sz="1800">
                <a:latin typeface="Calibri"/>
                <a:ea typeface="Calibri"/>
                <a:cs typeface="Calibri"/>
              </a:rPr>
              <a:t>4,467</a:t>
            </a:r>
            <a:r>
              <a:rPr lang="en-US" sz="1800">
                <a:effectLst/>
                <a:latin typeface="Calibri"/>
                <a:ea typeface="Calibri"/>
                <a:cs typeface="Calibri"/>
              </a:rPr>
              <a:t> times 100 is </a:t>
            </a:r>
            <a:r>
              <a:rPr lang="en-US" sz="1800">
                <a:latin typeface="Calibri"/>
                <a:ea typeface="Calibri"/>
                <a:cs typeface="Calibri"/>
              </a:rPr>
              <a:t>13.52</a:t>
            </a:r>
            <a:r>
              <a:rPr lang="en-US" sz="1800">
                <a:effectLst/>
                <a:latin typeface="Calibri"/>
                <a:ea typeface="Calibri"/>
                <a:cs typeface="Calibri"/>
              </a:rPr>
              <a:t>% which is greater than the 5% and more than 50 therefore the threshold has been met triggering translation of vital documents. </a:t>
            </a:r>
            <a:endParaRPr lang="en-US" sz="1800">
              <a:latin typeface="Calibri"/>
              <a:ea typeface="Calibri"/>
              <a:cs typeface="Calibri"/>
            </a:endParaRPr>
          </a:p>
          <a:p>
            <a:pPr>
              <a:defRPr/>
            </a:pP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E4A31F63-8920-449D-9236-CBED0C894FB5}" type="slidenum">
              <a:rPr lang="en-US" smtClean="0"/>
              <a:t>12</a:t>
            </a:fld>
            <a:endParaRPr lang="en-US"/>
          </a:p>
        </p:txBody>
      </p:sp>
    </p:spTree>
    <p:extLst>
      <p:ext uri="{BB962C8B-B14F-4D97-AF65-F5344CB8AC3E}">
        <p14:creationId xmlns:p14="http://schemas.microsoft.com/office/powerpoint/2010/main" val="2112654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100">
                <a:effectLst/>
                <a:latin typeface="Calibri" panose="020F0502020204030204" pitchFamily="34" charset="0"/>
                <a:ea typeface="Calibri" panose="020F0502020204030204" pitchFamily="34" charset="0"/>
                <a:cs typeface="Times New Roman" panose="02020603050405020304" pitchFamily="18" charset="0"/>
              </a:rPr>
              <a:t>Now let’s take a look at the CDBG Concentration map. </a:t>
            </a:r>
          </a:p>
          <a:p>
            <a:pPr marL="45720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nSpc>
                <a:spcPct val="107000"/>
              </a:lnSpc>
              <a:spcBef>
                <a:spcPts val="0"/>
              </a:spcBef>
              <a:spcAft>
                <a:spcPts val="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As you can see, you need to select your layers, in this case it’s the city language spoken. </a:t>
            </a:r>
          </a:p>
          <a:p>
            <a:pPr marL="171450" marR="0" lvl="0" indent="-171450">
              <a:lnSpc>
                <a:spcPct val="107000"/>
              </a:lnSpc>
              <a:spcBef>
                <a:spcPts val="0"/>
              </a:spcBef>
              <a:spcAft>
                <a:spcPts val="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Search for the city in the search bar</a:t>
            </a:r>
          </a:p>
          <a:p>
            <a:pPr marL="171450" marR="0" lvl="0" indent="-171450">
              <a:lnSpc>
                <a:spcPct val="107000"/>
              </a:lnSpc>
              <a:spcBef>
                <a:spcPts val="0"/>
              </a:spcBef>
              <a:spcAft>
                <a:spcPts val="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On the right is the data box that will pop up for your search </a:t>
            </a:r>
          </a:p>
          <a:p>
            <a:pPr marL="171450" marR="0" lvl="0" indent="-171450">
              <a:lnSpc>
                <a:spcPct val="107000"/>
              </a:lnSpc>
              <a:spcBef>
                <a:spcPts val="0"/>
              </a:spcBef>
              <a:spcAft>
                <a:spcPts val="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Here you see the highlighted areas is the data that you need for your determination</a:t>
            </a:r>
          </a:p>
          <a:p>
            <a:pPr marL="171450" marR="0" lvl="0" indent="-171450">
              <a:lnSpc>
                <a:spcPct val="107000"/>
              </a:lnSpc>
              <a:spcBef>
                <a:spcPts val="0"/>
              </a:spcBef>
              <a:spcAft>
                <a:spcPts val="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Here you see the percentage is calculated for you for which is an advantage</a:t>
            </a:r>
          </a:p>
          <a:p>
            <a:pPr marL="171450" marR="0" lvl="0" indent="-171450">
              <a:lnSpc>
                <a:spcPct val="107000"/>
              </a:lnSpc>
              <a:spcBef>
                <a:spcPts val="0"/>
              </a:spcBef>
              <a:spcAft>
                <a:spcPts val="80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Again, the data indicates more than 5% of the eligible population or beneficiaries and more than 50 in number required the translation of vital documents. </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13</a:t>
            </a:fld>
            <a:endParaRPr lang="en-US"/>
          </a:p>
        </p:txBody>
      </p:sp>
    </p:spTree>
    <p:extLst>
      <p:ext uri="{BB962C8B-B14F-4D97-AF65-F5344CB8AC3E}">
        <p14:creationId xmlns:p14="http://schemas.microsoft.com/office/powerpoint/2010/main" val="52042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107000"/>
              </a:lnSpc>
              <a:buFont typeface="+mj-lt"/>
              <a:buAutoNum type="arabicPeriod"/>
            </a:pPr>
            <a:r>
              <a:rPr lang="en-US" sz="1100">
                <a:latin typeface="Calibri"/>
                <a:ea typeface="Calibri"/>
                <a:cs typeface="Calibri"/>
              </a:rPr>
              <a:t>Public hearing documentation that is required with application submittal</a:t>
            </a:r>
            <a:endParaRPr lang="en-US" sz="1100">
              <a:effectLst/>
              <a:latin typeface="Calibri"/>
              <a:ea typeface="Calibri"/>
              <a:cs typeface="Calibri"/>
            </a:endParaRPr>
          </a:p>
          <a:p>
            <a:pPr marL="742950" lvl="1" indent="-285750">
              <a:lnSpc>
                <a:spcPct val="107000"/>
              </a:lnSpc>
              <a:buFont typeface="+mj-lt"/>
              <a:buAutoNum type="alphaLcPeriod"/>
            </a:pPr>
            <a:r>
              <a:rPr lang="en-US" sz="1100">
                <a:latin typeface="Calibri"/>
                <a:ea typeface="Calibri"/>
                <a:cs typeface="Calibri"/>
              </a:rPr>
              <a:t>LEP Acknowledgement</a:t>
            </a:r>
            <a:r>
              <a:rPr lang="en-US" sz="1100">
                <a:effectLst/>
                <a:latin typeface="Calibri"/>
                <a:ea typeface="Calibri"/>
                <a:cs typeface="Calibri"/>
              </a:rPr>
              <a:t> form</a:t>
            </a:r>
          </a:p>
          <a:p>
            <a:pPr marL="742950" marR="0" lvl="1" indent="-285750">
              <a:lnSpc>
                <a:spcPct val="107000"/>
              </a:lnSpc>
              <a:spcBef>
                <a:spcPts val="0"/>
              </a:spcBef>
              <a:spcAft>
                <a:spcPts val="0"/>
              </a:spcAft>
              <a:buFont typeface="+mj-lt"/>
              <a:buAutoNum type="alphaLcPeriod"/>
            </a:pPr>
            <a:r>
              <a:rPr lang="en-US" sz="1100">
                <a:effectLst/>
                <a:latin typeface="Calibri"/>
                <a:ea typeface="Calibri"/>
                <a:cs typeface="Calibri"/>
              </a:rPr>
              <a:t>Threshold certification form </a:t>
            </a:r>
          </a:p>
          <a:p>
            <a:pPr marL="742950" lvl="1" indent="-285750">
              <a:lnSpc>
                <a:spcPct val="107000"/>
              </a:lnSpc>
              <a:buFont typeface="+mj-lt"/>
              <a:buAutoNum type="alphaLcPeriod"/>
            </a:pPr>
            <a:r>
              <a:rPr lang="en-US" sz="1100">
                <a:effectLst/>
                <a:latin typeface="Calibri"/>
                <a:ea typeface="Calibri"/>
                <a:cs typeface="Calibri"/>
              </a:rPr>
              <a:t>Notice Tear Sheet</a:t>
            </a:r>
            <a:r>
              <a:rPr lang="en-US" sz="1100">
                <a:latin typeface="Calibri"/>
                <a:ea typeface="Calibri"/>
                <a:cs typeface="Calibri"/>
              </a:rPr>
              <a:t> (a copy of the newspaper ad)</a:t>
            </a:r>
            <a:endParaRPr lang="en-US" sz="1100">
              <a:effectLst/>
              <a:latin typeface="Calibri" panose="020F0502020204030204" pitchFamily="34" charset="0"/>
              <a:ea typeface="Calibri" panose="020F0502020204030204" pitchFamily="34" charset="0"/>
              <a:cs typeface="Calibri"/>
            </a:endParaRPr>
          </a:p>
          <a:p>
            <a:pPr marL="742950" marR="0" lvl="1" indent="-285750">
              <a:lnSpc>
                <a:spcPct val="107000"/>
              </a:lnSpc>
              <a:spcBef>
                <a:spcPts val="0"/>
              </a:spcBef>
              <a:spcAft>
                <a:spcPts val="0"/>
              </a:spcAft>
              <a:buFont typeface="+mj-lt"/>
              <a:buAutoNum type="alphaLcPeriod"/>
            </a:pPr>
            <a:r>
              <a:rPr lang="en-US" sz="1100">
                <a:effectLst/>
                <a:latin typeface="Calibri"/>
                <a:ea typeface="Calibri"/>
                <a:cs typeface="Calibri"/>
              </a:rPr>
              <a:t>Table S1601/data </a:t>
            </a:r>
          </a:p>
          <a:p>
            <a:pPr marL="457200" marR="0">
              <a:lnSpc>
                <a:spcPct val="107000"/>
              </a:lnSpc>
              <a:spcBef>
                <a:spcPts val="0"/>
              </a:spcBef>
              <a:spcAft>
                <a:spcPts val="0"/>
              </a:spcAft>
            </a:pPr>
            <a:r>
              <a:rPr lang="en-US" sz="1100">
                <a:effectLst/>
                <a:latin typeface="Calibri"/>
                <a:ea typeface="Calibri"/>
                <a:cs typeface="Calibri"/>
              </a:rPr>
              <a:t>Common mistakes include </a:t>
            </a:r>
          </a:p>
          <a:p>
            <a:pPr marL="342900" indent="-342900">
              <a:lnSpc>
                <a:spcPct val="107000"/>
              </a:lnSpc>
              <a:buFont typeface="+mj-lt"/>
              <a:buAutoNum type="alphaLcPeriod"/>
            </a:pPr>
            <a:r>
              <a:rPr lang="en-US" sz="1100">
                <a:effectLst/>
                <a:latin typeface="Calibri"/>
                <a:ea typeface="Calibri"/>
                <a:cs typeface="Calibri"/>
              </a:rPr>
              <a:t>the publication date is not clear/listed </a:t>
            </a:r>
            <a:r>
              <a:rPr lang="en-US" sz="1100">
                <a:latin typeface="Calibri"/>
                <a:ea typeface="Calibri"/>
                <a:cs typeface="Calibri"/>
              </a:rPr>
              <a:t>on the LEP certification form</a:t>
            </a:r>
          </a:p>
          <a:p>
            <a:pPr marL="342900" indent="-342900">
              <a:lnSpc>
                <a:spcPct val="107000"/>
              </a:lnSpc>
              <a:buAutoNum type="alphaLcPeriod"/>
            </a:pPr>
            <a:r>
              <a:rPr lang="en-US" sz="1100">
                <a:latin typeface="Calibri"/>
                <a:ea typeface="Calibri"/>
                <a:cs typeface="Calibri"/>
              </a:rPr>
              <a:t>Incorrect</a:t>
            </a:r>
            <a:r>
              <a:rPr lang="en-US" sz="1100">
                <a:effectLst/>
                <a:latin typeface="Calibri"/>
                <a:ea typeface="Calibri"/>
                <a:cs typeface="Calibri"/>
              </a:rPr>
              <a:t> hearing date is published in English and Spanish</a:t>
            </a:r>
          </a:p>
          <a:p>
            <a:pPr marL="342900" marR="0" lvl="0" indent="-342900">
              <a:lnSpc>
                <a:spcPct val="107000"/>
              </a:lnSpc>
              <a:spcBef>
                <a:spcPts val="0"/>
              </a:spcBef>
              <a:spcAft>
                <a:spcPts val="800"/>
              </a:spcAft>
              <a:buFont typeface="+mj-lt"/>
              <a:buAutoNum type="alphaLcPeriod"/>
            </a:pPr>
            <a:r>
              <a:rPr lang="en-US" sz="1100">
                <a:effectLst/>
                <a:latin typeface="Calibri"/>
                <a:ea typeface="Calibri"/>
                <a:cs typeface="Calibri"/>
              </a:rPr>
              <a:t>Threshold for translation is incorrectly determined</a:t>
            </a:r>
          </a:p>
          <a:p>
            <a:pPr>
              <a:lnSpc>
                <a:spcPct val="107000"/>
              </a:lnSpc>
              <a:spcAft>
                <a:spcPts val="800"/>
              </a:spcAft>
            </a:pPr>
            <a:r>
              <a:rPr lang="en-US" sz="1100">
                <a:ea typeface="Calibri"/>
                <a:cs typeface="Calibri"/>
              </a:rPr>
              <a:t>We'll look at this in more detail tomorrow also</a:t>
            </a: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E4A31F63-8920-449D-9236-CBED0C894FB5}" type="slidenum">
              <a:rPr lang="en-US" smtClean="0"/>
              <a:t>14</a:t>
            </a:fld>
            <a:endParaRPr lang="en-US"/>
          </a:p>
        </p:txBody>
      </p:sp>
    </p:spTree>
    <p:extLst>
      <p:ext uri="{BB962C8B-B14F-4D97-AF65-F5344CB8AC3E}">
        <p14:creationId xmlns:p14="http://schemas.microsoft.com/office/powerpoint/2010/main" val="3422021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we have a link that houses the LAP template and guidance. If you’re awarded, it will become a Special Condition that you have an LAP. There’s a four factor analysis for the process and the link can assist you with that.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E4A31F63-8920-449D-9236-CBED0C894FB5}" type="slidenum">
              <a:rPr lang="en-US" smtClean="0"/>
              <a:t>15</a:t>
            </a:fld>
            <a:endParaRPr lang="en-US"/>
          </a:p>
        </p:txBody>
      </p:sp>
    </p:spTree>
    <p:extLst>
      <p:ext uri="{BB962C8B-B14F-4D97-AF65-F5344CB8AC3E}">
        <p14:creationId xmlns:p14="http://schemas.microsoft.com/office/powerpoint/2010/main" val="4146863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defRPr/>
            </a:pPr>
            <a:r>
              <a:rPr lang="en-US" sz="1800">
                <a:effectLst/>
                <a:latin typeface="Calibri"/>
                <a:ea typeface="Calibri"/>
                <a:cs typeface="Calibri"/>
              </a:rPr>
              <a:t>Moving on to </a:t>
            </a:r>
            <a:r>
              <a:rPr lang="en-US" sz="1800">
                <a:latin typeface="Calibri"/>
                <a:ea typeface="Calibri"/>
                <a:cs typeface="Calibri"/>
              </a:rPr>
              <a:t>Section</a:t>
            </a:r>
            <a:r>
              <a:rPr lang="en-US" sz="1800">
                <a:effectLst/>
                <a:latin typeface="Calibri"/>
                <a:ea typeface="Calibri"/>
                <a:cs typeface="Calibri"/>
              </a:rPr>
              <a:t> </a:t>
            </a:r>
            <a:r>
              <a:rPr lang="en-US" sz="1800">
                <a:latin typeface="Calibri"/>
                <a:ea typeface="Calibri"/>
                <a:cs typeface="Calibri"/>
              </a:rPr>
              <a:t>504 </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533599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Section 504 does the following:</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Calibri"/>
            </a:endParaRP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2652686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Calibri"/>
            </a:endParaRP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2789242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From a 10,000 feet up, the information here is what is most important for todays presentation. </a:t>
            </a:r>
          </a:p>
        </p:txBody>
      </p:sp>
      <p:sp>
        <p:nvSpPr>
          <p:cNvPr id="4" name="Slide Number Placeholder 3"/>
          <p:cNvSpPr>
            <a:spLocks noGrp="1"/>
          </p:cNvSpPr>
          <p:nvPr>
            <p:ph type="sldNum" sz="quarter" idx="5"/>
          </p:nvPr>
        </p:nvSpPr>
        <p:spPr/>
        <p:txBody>
          <a:bodyPr/>
          <a:lstStyle/>
          <a:p>
            <a:fld id="{E4A31F63-8920-449D-9236-CBED0C894FB5}" type="slidenum">
              <a:rPr lang="en-US" smtClean="0"/>
              <a:t>20</a:t>
            </a:fld>
            <a:endParaRPr lang="en-US"/>
          </a:p>
        </p:txBody>
      </p:sp>
    </p:spTree>
    <p:extLst>
      <p:ext uri="{BB962C8B-B14F-4D97-AF65-F5344CB8AC3E}">
        <p14:creationId xmlns:p14="http://schemas.microsoft.com/office/powerpoint/2010/main" val="2769361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21</a:t>
            </a:fld>
            <a:endParaRPr lang="en-US"/>
          </a:p>
        </p:txBody>
      </p:sp>
    </p:spTree>
    <p:extLst>
      <p:ext uri="{BB962C8B-B14F-4D97-AF65-F5344CB8AC3E}">
        <p14:creationId xmlns:p14="http://schemas.microsoft.com/office/powerpoint/2010/main" val="4000513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55894073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4681019" cy="4225296"/>
          </a:xfrm>
        </p:spPr>
        <p:txBody>
          <a:bodyPr anchor="b">
            <a:normAutofit/>
          </a:bodyPr>
          <a:lstStyle>
            <a:lvl1pPr algn="l">
              <a:defRPr sz="6596"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2999122" y="6500376"/>
            <a:ext cx="6558976" cy="1206618"/>
          </a:xfrm>
        </p:spPr>
        <p:txBody>
          <a:bodyPr anchor="ctr">
            <a:normAutofit/>
          </a:bodyPr>
          <a:lstStyle>
            <a:lvl1pPr marL="0" indent="0">
              <a:buNone/>
              <a:defRPr sz="3298"/>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2999122" y="8628882"/>
            <a:ext cx="6558976" cy="1206618"/>
          </a:xfrm>
        </p:spPr>
        <p:txBody>
          <a:bodyPr anchor="ctr">
            <a:normAutofit/>
          </a:bodyPr>
          <a:lstStyle>
            <a:lvl1pPr marL="0" indent="0">
              <a:buNone/>
              <a:defRPr sz="3298"/>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11590432" y="6504891"/>
            <a:ext cx="6558976" cy="1206618"/>
          </a:xfrm>
        </p:spPr>
        <p:txBody>
          <a:bodyPr anchor="ctr">
            <a:normAutofit/>
          </a:bodyPr>
          <a:lstStyle>
            <a:lvl1pPr marL="0" indent="0">
              <a:buNone/>
              <a:defRPr sz="3298"/>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11590432" y="8633399"/>
            <a:ext cx="6558976" cy="1206618"/>
          </a:xfrm>
        </p:spPr>
        <p:txBody>
          <a:bodyPr anchor="ctr">
            <a:normAutofit/>
          </a:bodyPr>
          <a:lstStyle>
            <a:lvl1pPr marL="0" indent="0">
              <a:buNone/>
              <a:defRPr sz="3298"/>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1402262" y="6380550"/>
            <a:ext cx="1459716" cy="1459818"/>
          </a:xfrm>
          <a:prstGeom prst="ellipse">
            <a:avLst/>
          </a:prstGeom>
          <a:solidFill>
            <a:schemeClr val="bg1"/>
          </a:solidFill>
          <a:ln w="19050">
            <a:noFill/>
          </a:ln>
        </p:spPr>
        <p:txBody>
          <a:bodyPr>
            <a:normAutofit/>
          </a:bodyPr>
          <a:lstStyle>
            <a:lvl1pPr>
              <a:defRPr sz="1319"/>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140226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9993572" y="6380550"/>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999357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327998578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2157" y="3010591"/>
            <a:ext cx="17339786"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49439582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3" name="Text Placeholder 2"/>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6233443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82157" y="3010591"/>
            <a:ext cx="8217551"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04395" y="3010591"/>
            <a:ext cx="8217548"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8596293" y="9811647"/>
            <a:ext cx="1005205" cy="1123080"/>
          </a:xfrm>
        </p:spPr>
        <p:txBody>
          <a:bodyPr/>
          <a:lstStyle/>
          <a:p>
            <a:fld id="{48F63A3B-78C7-47BE-AE5E-E10140E04643}"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195093019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3000120"/>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71587256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7292449"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13172586"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7292449"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13172586"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1382782"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86345850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48F63A3B-78C7-47BE-AE5E-E10140E04643}"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1397235" y="5308117"/>
            <a:ext cx="8331266"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10376651" y="5308117"/>
            <a:ext cx="8330214"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1397235" y="2998128"/>
            <a:ext cx="8331266"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10375602" y="2998128"/>
            <a:ext cx="8331263"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99788189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5308119"/>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141231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1327687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7344594"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47105397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67402740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341566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0877"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69442"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133470856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7277684" y="1507912"/>
            <a:ext cx="11429181" cy="8293523"/>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234870169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133013444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77559776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1397235" y="5796043"/>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190910056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2449"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72586"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8" y="5796044"/>
            <a:ext cx="11428869"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357663024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9"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13172586"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1397235" y="1497706"/>
            <a:ext cx="17309630" cy="4015601"/>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endParaRPr lang="en-US"/>
          </a:p>
        </p:txBody>
      </p:sp>
    </p:spTree>
    <p:extLst>
      <p:ext uri="{BB962C8B-B14F-4D97-AF65-F5344CB8AC3E}">
        <p14:creationId xmlns:p14="http://schemas.microsoft.com/office/powerpoint/2010/main" val="963103617"/>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866200" y="4559157"/>
            <a:ext cx="1990306" cy="19881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5442263" y="4556875"/>
            <a:ext cx="1990306" cy="19904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9056897" y="4634859"/>
            <a:ext cx="1990306" cy="19904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12590193" y="4556875"/>
            <a:ext cx="1990306" cy="19904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16216470" y="4526703"/>
            <a:ext cx="1990306" cy="19904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753751"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74950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5307483"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530748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8911142"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891114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12454490"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1245449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16088306"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16088306"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717022" y="3946816"/>
            <a:ext cx="1175003" cy="2133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2892025" y="3946815"/>
            <a:ext cx="3578983"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6471007" y="3944392"/>
            <a:ext cx="358104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10052051" y="3944392"/>
            <a:ext cx="3564248" cy="2376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13616299" y="3961973"/>
            <a:ext cx="36098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7226194" y="3955792"/>
            <a:ext cx="11023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2688711" y="377279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6274555" y="3781109"/>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9867387" y="377446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13402222" y="3789372"/>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7053550" y="3777013"/>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48F63A3B-78C7-47BE-AE5E-E10140E04643}" type="slidenum">
              <a:rPr lang="en-US" smtClean="0"/>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endParaRPr lang="en-US"/>
          </a:p>
        </p:txBody>
      </p:sp>
    </p:spTree>
    <p:extLst>
      <p:ext uri="{BB962C8B-B14F-4D97-AF65-F5344CB8AC3E}">
        <p14:creationId xmlns:p14="http://schemas.microsoft.com/office/powerpoint/2010/main" val="209527109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1607881"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6142149"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10781468"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15404277"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114723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569132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10329126"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14951935"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114723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569132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10329126"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14951935"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48F63A3B-78C7-47BE-AE5E-E10140E04643}" type="slidenum">
              <a:rPr lang="en-US" smtClean="0"/>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11749465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20587" y="9044452"/>
            <a:ext cx="20233991" cy="3549112"/>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1382518" y="602119"/>
            <a:ext cx="17339066" cy="2185951"/>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1382518" y="3507413"/>
            <a:ext cx="17339066" cy="5452369"/>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1537769972"/>
      </p:ext>
    </p:extLst>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ody and Image">
    <p:spTree>
      <p:nvGrpSpPr>
        <p:cNvPr id="1" name=""/>
        <p:cNvGrpSpPr/>
        <p:nvPr/>
      </p:nvGrpSpPr>
      <p:grpSpPr>
        <a:xfrm>
          <a:off x="0" y="0"/>
          <a:ext cx="0" cy="0"/>
          <a:chOff x="0" y="0"/>
          <a:chExt cx="0" cy="0"/>
        </a:xfrm>
      </p:grpSpPr>
      <p:sp>
        <p:nvSpPr>
          <p:cNvPr id="18" name="Picture Placeholder 13"/>
          <p:cNvSpPr>
            <a:spLocks noGrp="1"/>
          </p:cNvSpPr>
          <p:nvPr>
            <p:ph type="pic" sz="quarter" idx="14"/>
          </p:nvPr>
        </p:nvSpPr>
        <p:spPr>
          <a:xfrm>
            <a:off x="11590818" y="2872236"/>
            <a:ext cx="6433654" cy="5363700"/>
          </a:xfrm>
          <a:prstGeom prst="rect">
            <a:avLst/>
          </a:prstGeom>
          <a:solidFill>
            <a:schemeClr val="bg1">
              <a:lumMod val="95000"/>
            </a:schemeClr>
          </a:solidFill>
          <a:effectLst/>
        </p:spPr>
        <p:txBody>
          <a:bodyPr>
            <a:normAutofit/>
          </a:bodyPr>
          <a:lstStyle>
            <a:lvl1pPr marL="0" indent="0">
              <a:buNone/>
              <a:defRPr sz="1980" b="0" i="0">
                <a:ln>
                  <a:noFill/>
                </a:ln>
                <a:solidFill>
                  <a:schemeClr val="tx2"/>
                </a:solidFill>
                <a:latin typeface="Nunito Light" charset="0"/>
                <a:ea typeface="Nunito Light" charset="0"/>
                <a:cs typeface="Nunito Light" charset="0"/>
              </a:defRPr>
            </a:lvl1pPr>
          </a:lstStyle>
          <a:p>
            <a:endParaRPr lang="en-US"/>
          </a:p>
        </p:txBody>
      </p:sp>
      <p:grpSp>
        <p:nvGrpSpPr>
          <p:cNvPr id="9" name="Group 8"/>
          <p:cNvGrpSpPr/>
          <p:nvPr userDrawn="1"/>
        </p:nvGrpSpPr>
        <p:grpSpPr>
          <a:xfrm rot="10800000">
            <a:off x="-19335" y="9049072"/>
            <a:ext cx="20233991" cy="3549112"/>
            <a:chOff x="0" y="-156114"/>
            <a:chExt cx="24535152" cy="4304369"/>
          </a:xfrm>
        </p:grpSpPr>
        <p:sp>
          <p:nvSpPr>
            <p:cNvPr id="10" name="Freeform 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3" name="Freeform 1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4" name="Freeform 1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5" name="Freeform 1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6" name="Freeform 1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7" name="Freeform 1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9" name="Freeform 18"/>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20" name="Freeform 19"/>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1"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2"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23"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4"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25"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6"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27"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8"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9"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30"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31"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32"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33"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34"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35"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 name="Text Placeholder 2">
            <a:extLst>
              <a:ext uri="{FF2B5EF4-FFF2-40B4-BE49-F238E27FC236}">
                <a16:creationId xmlns:a16="http://schemas.microsoft.com/office/drawing/2014/main" id="{701C5734-18C5-4675-A795-CAA5AE6D5101}"/>
              </a:ext>
            </a:extLst>
          </p:cNvPr>
          <p:cNvSpPr>
            <a:spLocks noGrp="1"/>
          </p:cNvSpPr>
          <p:nvPr>
            <p:ph type="body" sz="quarter" idx="15"/>
          </p:nvPr>
        </p:nvSpPr>
        <p:spPr>
          <a:xfrm>
            <a:off x="1419175" y="2837810"/>
            <a:ext cx="8829977" cy="5398126"/>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22344EC7-929B-4DFB-8611-2C0463D89726}"/>
              </a:ext>
            </a:extLst>
          </p:cNvPr>
          <p:cNvSpPr>
            <a:spLocks noGrp="1"/>
          </p:cNvSpPr>
          <p:nvPr>
            <p:ph type="title"/>
          </p:nvPr>
        </p:nvSpPr>
        <p:spPr>
          <a:xfrm>
            <a:off x="1382518" y="602119"/>
            <a:ext cx="17339066" cy="1550773"/>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116527657"/>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9335" y="9049072"/>
            <a:ext cx="20233991" cy="3549112"/>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759567" y="2778908"/>
            <a:ext cx="7777582" cy="5599699"/>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10498022" y="2752629"/>
            <a:ext cx="7777582" cy="5680854"/>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1382518" y="602119"/>
            <a:ext cx="17339066" cy="1671515"/>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629884032"/>
      </p:ext>
    </p:extLst>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reative Break Pictur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11467544" y="1610095"/>
            <a:ext cx="6944746" cy="6943425"/>
          </a:xfrm>
          <a:custGeom>
            <a:avLst/>
            <a:gdLst>
              <a:gd name="connsiteX0" fmla="*/ 1794805 w 3589610"/>
              <a:gd name="connsiteY0" fmla="*/ 0 h 3589610"/>
              <a:gd name="connsiteX1" fmla="*/ 3589610 w 3589610"/>
              <a:gd name="connsiteY1" fmla="*/ 1794805 h 3589610"/>
              <a:gd name="connsiteX2" fmla="*/ 1794805 w 3589610"/>
              <a:gd name="connsiteY2" fmla="*/ 3589610 h 3589610"/>
              <a:gd name="connsiteX3" fmla="*/ 0 w 3589610"/>
              <a:gd name="connsiteY3" fmla="*/ 1794805 h 3589610"/>
              <a:gd name="connsiteX4" fmla="*/ 1794805 w 3589610"/>
              <a:gd name="connsiteY4" fmla="*/ 0 h 3589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9610" h="3589610">
                <a:moveTo>
                  <a:pt x="1794805" y="0"/>
                </a:moveTo>
                <a:cubicBezTo>
                  <a:pt x="2786048" y="0"/>
                  <a:pt x="3589610" y="803562"/>
                  <a:pt x="3589610" y="1794805"/>
                </a:cubicBezTo>
                <a:cubicBezTo>
                  <a:pt x="3589610" y="2786048"/>
                  <a:pt x="2786048" y="3589610"/>
                  <a:pt x="1794805" y="3589610"/>
                </a:cubicBezTo>
                <a:cubicBezTo>
                  <a:pt x="803562" y="3589610"/>
                  <a:pt x="0" y="2786048"/>
                  <a:pt x="0" y="1794805"/>
                </a:cubicBezTo>
                <a:cubicBezTo>
                  <a:pt x="0" y="803562"/>
                  <a:pt x="803562" y="0"/>
                  <a:pt x="1794805" y="0"/>
                </a:cubicBezTo>
                <a:close/>
              </a:path>
            </a:pathLst>
          </a:custGeom>
          <a:solidFill>
            <a:schemeClr val="bg1">
              <a:lumMod val="95000"/>
            </a:schemeClr>
          </a:solidFill>
          <a:effectLst/>
        </p:spPr>
        <p:txBody>
          <a:bodyPr wrap="square">
            <a:noAutofit/>
          </a:bodyPr>
          <a:lstStyle>
            <a:lvl1pPr marL="0" indent="0">
              <a:buNone/>
              <a:defRPr sz="1980" b="0" i="0">
                <a:ln>
                  <a:noFill/>
                </a:ln>
                <a:solidFill>
                  <a:schemeClr val="tx2"/>
                </a:solidFill>
                <a:latin typeface="Nunito Light" charset="0"/>
                <a:ea typeface="Nunito Light" charset="0"/>
                <a:cs typeface="Nunito Light" charset="0"/>
              </a:defRPr>
            </a:lvl1pPr>
          </a:lstStyle>
          <a:p>
            <a:endParaRPr lang="en-US"/>
          </a:p>
        </p:txBody>
      </p:sp>
      <p:grpSp>
        <p:nvGrpSpPr>
          <p:cNvPr id="5" name="Group 4"/>
          <p:cNvGrpSpPr/>
          <p:nvPr userDrawn="1"/>
        </p:nvGrpSpPr>
        <p:grpSpPr>
          <a:xfrm rot="10800000">
            <a:off x="-19335" y="9049072"/>
            <a:ext cx="20233991" cy="3549112"/>
            <a:chOff x="0" y="-156114"/>
            <a:chExt cx="24535152" cy="4304369"/>
          </a:xfrm>
        </p:grpSpPr>
        <p:sp>
          <p:nvSpPr>
            <p:cNvPr id="6" name="Freeform 5"/>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3" name="Freeform 12"/>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4" name="Freeform 13"/>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5" name="Freeform 14"/>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7"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8"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9"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20"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1"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22"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3"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4"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5"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6"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7"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8"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9"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30"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 name="Text Placeholder 2">
            <a:extLst>
              <a:ext uri="{FF2B5EF4-FFF2-40B4-BE49-F238E27FC236}">
                <a16:creationId xmlns:a16="http://schemas.microsoft.com/office/drawing/2014/main" id="{69544D81-4D57-43C1-AA9A-0F7D08D9B6A4}"/>
              </a:ext>
            </a:extLst>
          </p:cNvPr>
          <p:cNvSpPr>
            <a:spLocks noGrp="1"/>
          </p:cNvSpPr>
          <p:nvPr>
            <p:ph type="body" sz="quarter" idx="16"/>
          </p:nvPr>
        </p:nvSpPr>
        <p:spPr>
          <a:xfrm>
            <a:off x="934771" y="1921543"/>
            <a:ext cx="9314970" cy="6475389"/>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0192515"/>
      </p:ext>
    </p:extLst>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pSp>
        <p:nvGrpSpPr>
          <p:cNvPr id="2" name="Group 1"/>
          <p:cNvGrpSpPr/>
          <p:nvPr userDrawn="1"/>
        </p:nvGrpSpPr>
        <p:grpSpPr>
          <a:xfrm rot="10800000">
            <a:off x="-19335" y="9049072"/>
            <a:ext cx="20233991" cy="3549112"/>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0" name="Text Placeholder 29">
            <a:extLst>
              <a:ext uri="{FF2B5EF4-FFF2-40B4-BE49-F238E27FC236}">
                <a16:creationId xmlns:a16="http://schemas.microsoft.com/office/drawing/2014/main" id="{D20278F0-A7EE-4C0F-AE34-0F63E88B4D41}"/>
              </a:ext>
            </a:extLst>
          </p:cNvPr>
          <p:cNvSpPr>
            <a:spLocks noGrp="1"/>
          </p:cNvSpPr>
          <p:nvPr>
            <p:ph type="body" sz="quarter" idx="10"/>
          </p:nvPr>
        </p:nvSpPr>
        <p:spPr>
          <a:xfrm>
            <a:off x="1154684" y="3360302"/>
            <a:ext cx="5499956" cy="402110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29">
            <a:extLst>
              <a:ext uri="{FF2B5EF4-FFF2-40B4-BE49-F238E27FC236}">
                <a16:creationId xmlns:a16="http://schemas.microsoft.com/office/drawing/2014/main" id="{FA9BF0F8-15A7-4935-BB15-9992397DF44C}"/>
              </a:ext>
            </a:extLst>
          </p:cNvPr>
          <p:cNvSpPr>
            <a:spLocks noGrp="1"/>
          </p:cNvSpPr>
          <p:nvPr>
            <p:ph type="body" sz="quarter" idx="11"/>
          </p:nvPr>
        </p:nvSpPr>
        <p:spPr>
          <a:xfrm>
            <a:off x="13447556" y="3360302"/>
            <a:ext cx="5499956" cy="402110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29">
            <a:extLst>
              <a:ext uri="{FF2B5EF4-FFF2-40B4-BE49-F238E27FC236}">
                <a16:creationId xmlns:a16="http://schemas.microsoft.com/office/drawing/2014/main" id="{FBCC1BAF-5D04-4417-B1CD-ECAC8329000C}"/>
              </a:ext>
            </a:extLst>
          </p:cNvPr>
          <p:cNvSpPr>
            <a:spLocks noGrp="1"/>
          </p:cNvSpPr>
          <p:nvPr>
            <p:ph type="body" sz="quarter" idx="12"/>
          </p:nvPr>
        </p:nvSpPr>
        <p:spPr>
          <a:xfrm>
            <a:off x="7301120" y="3356154"/>
            <a:ext cx="5499956" cy="402110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 name="Title 43">
            <a:extLst>
              <a:ext uri="{FF2B5EF4-FFF2-40B4-BE49-F238E27FC236}">
                <a16:creationId xmlns:a16="http://schemas.microsoft.com/office/drawing/2014/main" id="{BE037159-B21C-422F-8067-D747ABA80537}"/>
              </a:ext>
            </a:extLst>
          </p:cNvPr>
          <p:cNvSpPr>
            <a:spLocks noGrp="1"/>
          </p:cNvSpPr>
          <p:nvPr>
            <p:ph type="title"/>
          </p:nvPr>
        </p:nvSpPr>
        <p:spPr>
          <a:xfrm>
            <a:off x="1382518" y="602119"/>
            <a:ext cx="17339066" cy="1472814"/>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974563948"/>
      </p:ext>
    </p:extLst>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F6B2CF7-0E70-4B13-AF20-5E4E34F1911D}"/>
              </a:ext>
            </a:extLst>
          </p:cNvPr>
          <p:cNvGrpSpPr/>
          <p:nvPr userDrawn="1"/>
        </p:nvGrpSpPr>
        <p:grpSpPr>
          <a:xfrm>
            <a:off x="0" y="-1305051"/>
            <a:ext cx="20233991" cy="3549112"/>
            <a:chOff x="0" y="-156114"/>
            <a:chExt cx="24535152" cy="4304369"/>
          </a:xfrm>
        </p:grpSpPr>
        <p:sp>
          <p:nvSpPr>
            <p:cNvPr id="6" name="Freeform 130">
              <a:extLst>
                <a:ext uri="{FF2B5EF4-FFF2-40B4-BE49-F238E27FC236}">
                  <a16:creationId xmlns:a16="http://schemas.microsoft.com/office/drawing/2014/main" id="{B82AF1FE-44EB-4941-B4B4-ACE317CC5608}"/>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a:latin typeface="Nunito Light" charset="0"/>
              </a:endParaRPr>
            </a:p>
          </p:txBody>
        </p:sp>
        <p:sp>
          <p:nvSpPr>
            <p:cNvPr id="7" name="Freeform 131">
              <a:extLst>
                <a:ext uri="{FF2B5EF4-FFF2-40B4-BE49-F238E27FC236}">
                  <a16:creationId xmlns:a16="http://schemas.microsoft.com/office/drawing/2014/main" id="{7125398F-1D77-4BF8-B489-530A4A7C2634}"/>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8" name="Freeform 132">
              <a:extLst>
                <a:ext uri="{FF2B5EF4-FFF2-40B4-BE49-F238E27FC236}">
                  <a16:creationId xmlns:a16="http://schemas.microsoft.com/office/drawing/2014/main" id="{B2B1DB02-886D-4A0F-9CE1-8A4F7B2E5910}"/>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a:latin typeface="Nunito Light" charset="0"/>
              </a:endParaRPr>
            </a:p>
          </p:txBody>
        </p:sp>
        <p:sp>
          <p:nvSpPr>
            <p:cNvPr id="9" name="Freeform 133">
              <a:extLst>
                <a:ext uri="{FF2B5EF4-FFF2-40B4-BE49-F238E27FC236}">
                  <a16:creationId xmlns:a16="http://schemas.microsoft.com/office/drawing/2014/main" id="{A8418F68-F582-4A55-9390-F6D4EBD8E16D}"/>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10" name="Freeform 134">
              <a:extLst>
                <a:ext uri="{FF2B5EF4-FFF2-40B4-BE49-F238E27FC236}">
                  <a16:creationId xmlns:a16="http://schemas.microsoft.com/office/drawing/2014/main" id="{D0EFF7BC-F770-472B-B7F7-1D1C7DF6E7D1}"/>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a:latin typeface="Nunito Light" charset="0"/>
              </a:endParaRPr>
            </a:p>
          </p:txBody>
        </p:sp>
        <p:sp>
          <p:nvSpPr>
            <p:cNvPr id="11" name="Freeform 135">
              <a:extLst>
                <a:ext uri="{FF2B5EF4-FFF2-40B4-BE49-F238E27FC236}">
                  <a16:creationId xmlns:a16="http://schemas.microsoft.com/office/drawing/2014/main" id="{BEAE1B10-43C6-41A7-8E03-D416B59472C4}"/>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12" name="Freeform 136">
              <a:extLst>
                <a:ext uri="{FF2B5EF4-FFF2-40B4-BE49-F238E27FC236}">
                  <a16:creationId xmlns:a16="http://schemas.microsoft.com/office/drawing/2014/main" id="{2F7DB26C-3002-4265-B159-766D03E29959}"/>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a:latin typeface="Nunito Light" charset="0"/>
              </a:endParaRPr>
            </a:p>
          </p:txBody>
        </p:sp>
        <p:sp>
          <p:nvSpPr>
            <p:cNvPr id="13" name="Freeform 137">
              <a:extLst>
                <a:ext uri="{FF2B5EF4-FFF2-40B4-BE49-F238E27FC236}">
                  <a16:creationId xmlns:a16="http://schemas.microsoft.com/office/drawing/2014/main" id="{9F179140-548A-4B8E-BDD5-3C117B06B8AD}"/>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14" name="Freeform 138">
              <a:extLst>
                <a:ext uri="{FF2B5EF4-FFF2-40B4-BE49-F238E27FC236}">
                  <a16:creationId xmlns:a16="http://schemas.microsoft.com/office/drawing/2014/main" id="{DE75C889-A6BE-458E-9CAE-FE98EDAA2A32}"/>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a:latin typeface="Nunito Light" charset="0"/>
              </a:endParaRPr>
            </a:p>
          </p:txBody>
        </p:sp>
        <p:sp>
          <p:nvSpPr>
            <p:cNvPr id="15" name="Freeform 139">
              <a:extLst>
                <a:ext uri="{FF2B5EF4-FFF2-40B4-BE49-F238E27FC236}">
                  <a16:creationId xmlns:a16="http://schemas.microsoft.com/office/drawing/2014/main" id="{A4210FCD-D640-4C61-9C9B-CBAA9468DD77}"/>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16" name="Freeform 13">
              <a:extLst>
                <a:ext uri="{FF2B5EF4-FFF2-40B4-BE49-F238E27FC236}">
                  <a16:creationId xmlns:a16="http://schemas.microsoft.com/office/drawing/2014/main" id="{A0DCE87B-EA05-4FAD-91BF-68CEBFC00569}"/>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17" name="Freeform 14">
              <a:extLst>
                <a:ext uri="{FF2B5EF4-FFF2-40B4-BE49-F238E27FC236}">
                  <a16:creationId xmlns:a16="http://schemas.microsoft.com/office/drawing/2014/main" id="{BA086AAC-9471-4D18-B12D-DE49D1927C2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a:latin typeface="Nunito Light" charset="0"/>
              </a:endParaRPr>
            </a:p>
          </p:txBody>
        </p:sp>
        <p:sp>
          <p:nvSpPr>
            <p:cNvPr id="18" name="Freeform 15">
              <a:extLst>
                <a:ext uri="{FF2B5EF4-FFF2-40B4-BE49-F238E27FC236}">
                  <a16:creationId xmlns:a16="http://schemas.microsoft.com/office/drawing/2014/main" id="{F7BFB4B5-3E07-41D2-96FE-C839E3B0C0AC}"/>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19" name="Freeform 16">
              <a:extLst>
                <a:ext uri="{FF2B5EF4-FFF2-40B4-BE49-F238E27FC236}">
                  <a16:creationId xmlns:a16="http://schemas.microsoft.com/office/drawing/2014/main" id="{AE48CFBA-CEA7-4458-B80C-8ADD0881DC4D}"/>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a:latin typeface="Nunito Light" charset="0"/>
              </a:endParaRPr>
            </a:p>
          </p:txBody>
        </p:sp>
        <p:sp>
          <p:nvSpPr>
            <p:cNvPr id="20" name="Freeform 17">
              <a:extLst>
                <a:ext uri="{FF2B5EF4-FFF2-40B4-BE49-F238E27FC236}">
                  <a16:creationId xmlns:a16="http://schemas.microsoft.com/office/drawing/2014/main" id="{4DE53C89-C6CC-45BB-AE89-7E38A8796434}"/>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a:latin typeface="Nunito Light" charset="0"/>
              </a:endParaRPr>
            </a:p>
          </p:txBody>
        </p:sp>
        <p:sp>
          <p:nvSpPr>
            <p:cNvPr id="21" name="Freeform 18">
              <a:extLst>
                <a:ext uri="{FF2B5EF4-FFF2-40B4-BE49-F238E27FC236}">
                  <a16:creationId xmlns:a16="http://schemas.microsoft.com/office/drawing/2014/main" id="{A8C17C56-B994-40CA-8E34-4C4BA2CE2328}"/>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a:latin typeface="Nunito Light" charset="0"/>
              </a:endParaRPr>
            </a:p>
          </p:txBody>
        </p:sp>
        <p:sp>
          <p:nvSpPr>
            <p:cNvPr id="22" name="Freeform 19">
              <a:extLst>
                <a:ext uri="{FF2B5EF4-FFF2-40B4-BE49-F238E27FC236}">
                  <a16:creationId xmlns:a16="http://schemas.microsoft.com/office/drawing/2014/main" id="{D9F178E1-4E12-4131-8137-FA70CFD6149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a:latin typeface="Nunito Light" charset="0"/>
              </a:endParaRPr>
            </a:p>
          </p:txBody>
        </p:sp>
        <p:sp>
          <p:nvSpPr>
            <p:cNvPr id="23" name="Freeform 20">
              <a:extLst>
                <a:ext uri="{FF2B5EF4-FFF2-40B4-BE49-F238E27FC236}">
                  <a16:creationId xmlns:a16="http://schemas.microsoft.com/office/drawing/2014/main" id="{CF1A50DA-B598-4643-BC82-56DDBAF2B89E}"/>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a:latin typeface="Nunito Light" charset="0"/>
              </a:endParaRPr>
            </a:p>
          </p:txBody>
        </p:sp>
        <p:sp>
          <p:nvSpPr>
            <p:cNvPr id="24" name="Freeform 21">
              <a:extLst>
                <a:ext uri="{FF2B5EF4-FFF2-40B4-BE49-F238E27FC236}">
                  <a16:creationId xmlns:a16="http://schemas.microsoft.com/office/drawing/2014/main" id="{FA88E0F4-4074-40A2-8693-121174ECF582}"/>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a:latin typeface="Nunito Light" charset="0"/>
              </a:endParaRPr>
            </a:p>
          </p:txBody>
        </p:sp>
        <p:sp>
          <p:nvSpPr>
            <p:cNvPr id="25" name="Freeform 22">
              <a:extLst>
                <a:ext uri="{FF2B5EF4-FFF2-40B4-BE49-F238E27FC236}">
                  <a16:creationId xmlns:a16="http://schemas.microsoft.com/office/drawing/2014/main" id="{BBAD1DA1-0212-472A-9628-2D03BFE2F77D}"/>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a:latin typeface="Nunito Light" charset="0"/>
              </a:endParaRPr>
            </a:p>
          </p:txBody>
        </p:sp>
        <p:sp>
          <p:nvSpPr>
            <p:cNvPr id="26" name="Freeform 23">
              <a:extLst>
                <a:ext uri="{FF2B5EF4-FFF2-40B4-BE49-F238E27FC236}">
                  <a16:creationId xmlns:a16="http://schemas.microsoft.com/office/drawing/2014/main" id="{1ABB5E29-FB15-4561-9CEF-662445AA3DA4}"/>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a:latin typeface="Nunito Light" charset="0"/>
              </a:endParaRPr>
            </a:p>
          </p:txBody>
        </p:sp>
        <p:sp>
          <p:nvSpPr>
            <p:cNvPr id="27" name="Freeform 24">
              <a:extLst>
                <a:ext uri="{FF2B5EF4-FFF2-40B4-BE49-F238E27FC236}">
                  <a16:creationId xmlns:a16="http://schemas.microsoft.com/office/drawing/2014/main" id="{8AFBACE4-8F13-4A5A-8025-09011D0EBB8D}"/>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a:latin typeface="Nunito Light" charset="0"/>
              </a:endParaRPr>
            </a:p>
          </p:txBody>
        </p:sp>
        <p:sp>
          <p:nvSpPr>
            <p:cNvPr id="28" name="Freeform 25">
              <a:extLst>
                <a:ext uri="{FF2B5EF4-FFF2-40B4-BE49-F238E27FC236}">
                  <a16:creationId xmlns:a16="http://schemas.microsoft.com/office/drawing/2014/main" id="{33E713D7-97F2-4482-B4F2-BD32A3419861}"/>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a:latin typeface="Nunito Light" charset="0"/>
              </a:endParaRPr>
            </a:p>
          </p:txBody>
        </p:sp>
        <p:sp>
          <p:nvSpPr>
            <p:cNvPr id="29" name="Freeform 26">
              <a:extLst>
                <a:ext uri="{FF2B5EF4-FFF2-40B4-BE49-F238E27FC236}">
                  <a16:creationId xmlns:a16="http://schemas.microsoft.com/office/drawing/2014/main" id="{ECB4D932-3189-4141-9BEC-0A7906A85750}"/>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30" name="Freeform 12">
              <a:extLst>
                <a:ext uri="{FF2B5EF4-FFF2-40B4-BE49-F238E27FC236}">
                  <a16:creationId xmlns:a16="http://schemas.microsoft.com/office/drawing/2014/main" id="{20CE6FFA-BB60-49C0-9697-CCC0C4323A7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grpSp>
      <p:pic>
        <p:nvPicPr>
          <p:cNvPr id="31" name="Picture 30">
            <a:extLst>
              <a:ext uri="{FF2B5EF4-FFF2-40B4-BE49-F238E27FC236}">
                <a16:creationId xmlns:a16="http://schemas.microsoft.com/office/drawing/2014/main" id="{96C360B4-A474-4EF0-90E8-A21611A12F83}"/>
              </a:ext>
            </a:extLst>
          </p:cNvPr>
          <p:cNvPicPr>
            <a:picLocks noChangeAspect="1"/>
          </p:cNvPicPr>
          <p:nvPr userDrawn="1"/>
        </p:nvPicPr>
        <p:blipFill>
          <a:blip r:embed="rId2"/>
          <a:stretch>
            <a:fillRect/>
          </a:stretch>
        </p:blipFill>
        <p:spPr>
          <a:xfrm>
            <a:off x="6795626" y="7707314"/>
            <a:ext cx="6512850" cy="2383336"/>
          </a:xfrm>
          <a:prstGeom prst="rect">
            <a:avLst/>
          </a:prstGeom>
        </p:spPr>
      </p:pic>
      <p:sp>
        <p:nvSpPr>
          <p:cNvPr id="32" name="Title 31">
            <a:extLst>
              <a:ext uri="{FF2B5EF4-FFF2-40B4-BE49-F238E27FC236}">
                <a16:creationId xmlns:a16="http://schemas.microsoft.com/office/drawing/2014/main" id="{CC6C8EDB-C95F-43D9-AFE6-0532D24074C0}"/>
              </a:ext>
            </a:extLst>
          </p:cNvPr>
          <p:cNvSpPr>
            <a:spLocks noGrp="1"/>
          </p:cNvSpPr>
          <p:nvPr>
            <p:ph type="title"/>
          </p:nvPr>
        </p:nvSpPr>
        <p:spPr>
          <a:xfrm>
            <a:off x="1295970" y="4704362"/>
            <a:ext cx="17339066" cy="1354558"/>
          </a:xfrm>
          <a:prstGeom prst="rect">
            <a:avLst/>
          </a:prstGeom>
        </p:spPr>
        <p:txBody>
          <a:bodyPr anchor="b"/>
          <a:lstStyle>
            <a:lvl1pPr algn="ctr">
              <a:defRPr sz="7258">
                <a:latin typeface="+mj-lt"/>
              </a:defRPr>
            </a:lvl1pPr>
          </a:lstStyle>
          <a:p>
            <a:endParaRPr lang="en-US"/>
          </a:p>
        </p:txBody>
      </p:sp>
      <p:sp>
        <p:nvSpPr>
          <p:cNvPr id="34" name="Text Placeholder 33">
            <a:extLst>
              <a:ext uri="{FF2B5EF4-FFF2-40B4-BE49-F238E27FC236}">
                <a16:creationId xmlns:a16="http://schemas.microsoft.com/office/drawing/2014/main" id="{42CB7C0B-9645-4344-A430-CB3F6622CB80}"/>
              </a:ext>
            </a:extLst>
          </p:cNvPr>
          <p:cNvSpPr>
            <a:spLocks noGrp="1"/>
          </p:cNvSpPr>
          <p:nvPr>
            <p:ph type="body" sz="quarter" idx="10"/>
          </p:nvPr>
        </p:nvSpPr>
        <p:spPr>
          <a:xfrm>
            <a:off x="6638962" y="6165168"/>
            <a:ext cx="6513277" cy="798461"/>
          </a:xfrm>
          <a:prstGeom prst="rect">
            <a:avLst/>
          </a:prstGeom>
        </p:spPr>
        <p:txBody>
          <a:bodyPr/>
          <a:lstStyle>
            <a:lvl1pPr marL="0" indent="0" algn="ctr">
              <a:buNone/>
              <a:defRPr sz="2309">
                <a:latin typeface="+mn-lt"/>
              </a:defRPr>
            </a:lvl1pPr>
            <a:lvl2pPr>
              <a:defRPr sz="2969">
                <a:latin typeface="+mn-lt"/>
              </a:defRPr>
            </a:lvl2pPr>
            <a:lvl3pPr>
              <a:defRPr sz="2639">
                <a:latin typeface="+mn-lt"/>
              </a:defRPr>
            </a:lvl3pPr>
            <a:lvl4pPr>
              <a:defRPr sz="2309">
                <a:latin typeface="+mn-lt"/>
              </a:defRPr>
            </a:lvl4pPr>
            <a:lvl5pPr>
              <a:defRPr sz="2309">
                <a:latin typeface="+mn-lt"/>
              </a:defRPr>
            </a:lvl5pPr>
          </a:lstStyle>
          <a:p>
            <a:pPr lvl="0"/>
            <a:endParaRPr lang="en-US"/>
          </a:p>
        </p:txBody>
      </p:sp>
    </p:spTree>
    <p:extLst>
      <p:ext uri="{BB962C8B-B14F-4D97-AF65-F5344CB8AC3E}">
        <p14:creationId xmlns:p14="http://schemas.microsoft.com/office/powerpoint/2010/main" val="715408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49" name="Group 48"/>
          <p:cNvGrpSpPr/>
          <p:nvPr userDrawn="1"/>
        </p:nvGrpSpPr>
        <p:grpSpPr>
          <a:xfrm rot="10800000">
            <a:off x="-20587" y="9044452"/>
            <a:ext cx="20233991" cy="3549112"/>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1382518" y="602119"/>
            <a:ext cx="17339066" cy="1472814"/>
          </a:xfrm>
          <a:prstGeom prst="rect">
            <a:avLst/>
          </a:prstGeom>
        </p:spPr>
        <p:txBody>
          <a:bodyPr/>
          <a:lstStyle>
            <a:lvl1pPr>
              <a:defRPr>
                <a:latin typeface="+mj-lt"/>
              </a:defRPr>
            </a:lvl1pPr>
          </a:lstStyle>
          <a:p>
            <a:endParaRPr lang="en-US"/>
          </a:p>
        </p:txBody>
      </p:sp>
      <p:sp>
        <p:nvSpPr>
          <p:cNvPr id="5" name="Table Placeholder 4">
            <a:extLst>
              <a:ext uri="{FF2B5EF4-FFF2-40B4-BE49-F238E27FC236}">
                <a16:creationId xmlns:a16="http://schemas.microsoft.com/office/drawing/2014/main" id="{180232F5-694D-43EA-856D-7584B5349FC6}"/>
              </a:ext>
            </a:extLst>
          </p:cNvPr>
          <p:cNvSpPr>
            <a:spLocks noGrp="1"/>
          </p:cNvSpPr>
          <p:nvPr>
            <p:ph type="tbl" sz="quarter" idx="10"/>
          </p:nvPr>
        </p:nvSpPr>
        <p:spPr>
          <a:xfrm>
            <a:off x="3112513" y="2660412"/>
            <a:ext cx="12302567" cy="6299988"/>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3283759191"/>
      </p:ext>
    </p:extLst>
  </p:cSld>
  <p:clrMapOvr>
    <a:masterClrMapping/>
  </p:clrMapOvr>
  <p:transition advClick="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Body">
    <p:spTree>
      <p:nvGrpSpPr>
        <p:cNvPr id="1" name=""/>
        <p:cNvGrpSpPr/>
        <p:nvPr/>
      </p:nvGrpSpPr>
      <p:grpSpPr>
        <a:xfrm>
          <a:off x="0" y="0"/>
          <a:ext cx="0" cy="0"/>
          <a:chOff x="0" y="0"/>
          <a:chExt cx="0" cy="0"/>
        </a:xfrm>
      </p:grpSpPr>
      <p:sp>
        <p:nvSpPr>
          <p:cNvPr id="4" name="Picture Placeholder 13"/>
          <p:cNvSpPr>
            <a:spLocks noGrp="1"/>
          </p:cNvSpPr>
          <p:nvPr>
            <p:ph type="pic" sz="quarter" idx="14"/>
          </p:nvPr>
        </p:nvSpPr>
        <p:spPr>
          <a:xfrm>
            <a:off x="3933809" y="2009162"/>
            <a:ext cx="3538281" cy="6289103"/>
          </a:xfrm>
          <a:prstGeom prst="rect">
            <a:avLst/>
          </a:prstGeom>
          <a:solidFill>
            <a:schemeClr val="bg1">
              <a:lumMod val="95000"/>
            </a:schemeClr>
          </a:solidFill>
          <a:effectLst/>
        </p:spPr>
        <p:txBody>
          <a:bodyPr>
            <a:normAutofit/>
          </a:bodyPr>
          <a:lstStyle>
            <a:lvl1pPr marL="0" indent="0">
              <a:buNone/>
              <a:defRPr sz="1980" b="0" i="0">
                <a:ln>
                  <a:noFill/>
                </a:ln>
                <a:solidFill>
                  <a:schemeClr val="tx2"/>
                </a:solidFill>
                <a:latin typeface="Nunito Light" charset="0"/>
                <a:ea typeface="Nunito Light" charset="0"/>
                <a:cs typeface="Nunito Light" charset="0"/>
              </a:defRPr>
            </a:lvl1pPr>
          </a:lstStyle>
          <a:p>
            <a:endParaRPr lang="en-US"/>
          </a:p>
        </p:txBody>
      </p:sp>
      <p:grpSp>
        <p:nvGrpSpPr>
          <p:cNvPr id="3" name="Group 2"/>
          <p:cNvGrpSpPr/>
          <p:nvPr userDrawn="1"/>
        </p:nvGrpSpPr>
        <p:grpSpPr>
          <a:xfrm rot="10800000">
            <a:off x="-19335" y="9049072"/>
            <a:ext cx="20233991" cy="3549112"/>
            <a:chOff x="0" y="-156114"/>
            <a:chExt cx="24535152" cy="4304369"/>
          </a:xfrm>
        </p:grpSpPr>
        <p:sp>
          <p:nvSpPr>
            <p:cNvPr id="5" name="Freeform 4"/>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6" name="Freeform 5"/>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3" name="Freeform 12"/>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4" name="Freeform 13"/>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5"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7"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8"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19"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0"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21"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2"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3"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4"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5"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6"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7"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8"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9"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0" name="Text Placeholder 29">
            <a:extLst>
              <a:ext uri="{FF2B5EF4-FFF2-40B4-BE49-F238E27FC236}">
                <a16:creationId xmlns:a16="http://schemas.microsoft.com/office/drawing/2014/main" id="{0C7626E8-95E4-411C-9A38-5F30A1C66D95}"/>
              </a:ext>
            </a:extLst>
          </p:cNvPr>
          <p:cNvSpPr>
            <a:spLocks noGrp="1"/>
          </p:cNvSpPr>
          <p:nvPr>
            <p:ph type="body" sz="quarter" idx="15"/>
          </p:nvPr>
        </p:nvSpPr>
        <p:spPr>
          <a:xfrm>
            <a:off x="9521824" y="2188569"/>
            <a:ext cx="8649895" cy="628820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4837208"/>
      </p:ext>
    </p:extLst>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ver Tit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5A3B43-D386-4BAD-A7B2-C3E4BC6B2A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8974" y="-3093096"/>
            <a:ext cx="7177179" cy="1995475"/>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241237B3-589D-D914-67F9-9FAEE5FA64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pic>
        <p:nvPicPr>
          <p:cNvPr id="6" name="Picture 5" descr="A picture containing logo&#10;&#10;Description automatically generated">
            <a:extLst>
              <a:ext uri="{FF2B5EF4-FFF2-40B4-BE49-F238E27FC236}">
                <a16:creationId xmlns:a16="http://schemas.microsoft.com/office/drawing/2014/main" id="{79EEBC14-8AF5-8AF4-2497-B6CF6391D10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38400" y="2639681"/>
            <a:ext cx="12064562" cy="2603564"/>
          </a:xfrm>
          <a:prstGeom prst="rect">
            <a:avLst/>
          </a:prstGeom>
        </p:spPr>
      </p:pic>
    </p:spTree>
    <p:extLst>
      <p:ext uri="{BB962C8B-B14F-4D97-AF65-F5344CB8AC3E}">
        <p14:creationId xmlns:p14="http://schemas.microsoft.com/office/powerpoint/2010/main" val="40311962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BFF91C45-F935-B329-EC59-574246E017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4523423" y="2395036"/>
            <a:ext cx="11057255" cy="2962146"/>
          </a:xfrm>
        </p:spPr>
        <p:txBody>
          <a:bodyPr anchor="ctr">
            <a:normAutofit/>
          </a:bodyPr>
          <a:lstStyle>
            <a:lvl1pPr algn="ctr">
              <a:defRPr sz="15830" b="0">
                <a:solidFill>
                  <a:schemeClr val="tx1"/>
                </a:solidFill>
              </a:defRPr>
            </a:lvl1pPr>
          </a:lstStyle>
          <a:p>
            <a:r>
              <a:rPr lang="en-US"/>
              <a:t>Click to edit Master title style</a:t>
            </a:r>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3234701" y="5557233"/>
            <a:ext cx="6675478" cy="603165"/>
          </a:xfrm>
        </p:spPr>
        <p:txBody>
          <a:bodyPr anchor="t">
            <a:noAutofit/>
          </a:bodyPr>
          <a:lstStyle>
            <a:lvl1pPr marL="0" indent="0" algn="r">
              <a:buNone/>
              <a:defRPr sz="3298" b="1"/>
            </a:lvl1pPr>
            <a:lvl2pPr>
              <a:defRPr sz="2309"/>
            </a:lvl2pPr>
            <a:lvl3pPr>
              <a:defRPr sz="2309"/>
            </a:lvl3pPr>
            <a:lvl4pPr>
              <a:defRPr sz="2309"/>
            </a:lvl4pPr>
            <a:lvl5pPr>
              <a:defRPr sz="2309"/>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10180928" y="5557233"/>
            <a:ext cx="5863686" cy="1354239"/>
          </a:xfrm>
        </p:spPr>
        <p:txBody>
          <a:bodyPr anchor="t"/>
          <a:lstStyle>
            <a:lvl1pPr marL="0" indent="0">
              <a:lnSpc>
                <a:spcPct val="100000"/>
              </a:lnSpc>
              <a:spcBef>
                <a:spcPts val="495"/>
              </a:spcBef>
              <a:buNone/>
              <a:defRPr sz="2309"/>
            </a:lvl1pPr>
            <a:lvl2pPr marL="753923" indent="0">
              <a:buNone/>
              <a:defRPr sz="2309"/>
            </a:lvl2pPr>
            <a:lvl3pPr>
              <a:defRPr sz="2309"/>
            </a:lvl3pPr>
            <a:lvl4pPr>
              <a:defRPr sz="2309"/>
            </a:lvl4pPr>
            <a:lvl5pPr>
              <a:defRPr sz="2309"/>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3234702" y="6134623"/>
            <a:ext cx="6675476" cy="776849"/>
          </a:xfrm>
        </p:spPr>
        <p:txBody>
          <a:bodyPr anchor="t">
            <a:normAutofit/>
          </a:bodyPr>
          <a:lstStyle>
            <a:lvl1pPr marL="0" indent="0" algn="r">
              <a:lnSpc>
                <a:spcPct val="100000"/>
              </a:lnSpc>
              <a:spcBef>
                <a:spcPts val="0"/>
              </a:spcBef>
              <a:buNone/>
              <a:defRPr sz="1979"/>
            </a:lvl1pPr>
            <a:lvl2pPr>
              <a:defRPr sz="2309"/>
            </a:lvl2pPr>
            <a:lvl3pPr>
              <a:defRPr sz="2309"/>
            </a:lvl3pPr>
            <a:lvl4pPr>
              <a:defRPr sz="2309"/>
            </a:lvl4pPr>
            <a:lvl5pPr>
              <a:defRPr sz="2309"/>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p:nvCxnSpPr>
        <p:spPr>
          <a:xfrm>
            <a:off x="10052050" y="5589169"/>
            <a:ext cx="0" cy="1322303"/>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6584093" y="8201070"/>
            <a:ext cx="6935915" cy="1055539"/>
          </a:xfrm>
        </p:spPr>
        <p:txBody>
          <a:bodyPr anchor="ctr"/>
          <a:lstStyle>
            <a:lvl1pPr marL="0" indent="0" algn="ctr">
              <a:buNone/>
              <a:defRPr sz="2309" b="0">
                <a:solidFill>
                  <a:schemeClr val="tx1"/>
                </a:solidFill>
              </a:defRPr>
            </a:lvl1pPr>
            <a:lvl2pPr>
              <a:defRPr sz="2309"/>
            </a:lvl2pPr>
            <a:lvl3pPr>
              <a:defRPr sz="2309"/>
            </a:lvl3pPr>
            <a:lvl4pPr>
              <a:defRPr sz="2309"/>
            </a:lvl4pPr>
            <a:lvl5pPr>
              <a:defRPr sz="2309"/>
            </a:lvl5pPr>
          </a:lstStyle>
          <a:p>
            <a:pPr lvl="0"/>
            <a:r>
              <a:rPr lang="en-US"/>
              <a:t>Click to edit Master text styles</a:t>
            </a:r>
          </a:p>
        </p:txBody>
      </p:sp>
    </p:spTree>
    <p:extLst>
      <p:ext uri="{BB962C8B-B14F-4D97-AF65-F5344CB8AC3E}">
        <p14:creationId xmlns:p14="http://schemas.microsoft.com/office/powerpoint/2010/main" val="37998888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20104100" cy="1130935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15416558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2010410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1732430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20104098" cy="11309350"/>
          </a:xfrm>
        </p:spPr>
        <p:txBody>
          <a:bodyPr anchor="ctr"/>
          <a:lstStyle>
            <a:lvl1pPr marL="0" indent="0" algn="ctr">
              <a:buNone/>
              <a:defRPr/>
            </a:lvl1pPr>
          </a:lstStyle>
          <a:p>
            <a:r>
              <a:rPr lang="en-US"/>
              <a:t>Click icon to add picture</a:t>
            </a:r>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293045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9951530" cy="11309350"/>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231052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2"/>
            <a:ext cx="9951530" cy="5534042"/>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2"/>
            <a:ext cx="9951530" cy="5534042"/>
          </a:xfrm>
        </p:spPr>
        <p:txBody>
          <a:bodyPr anchor="ctr"/>
          <a:lstStyle>
            <a:lvl1pPr marL="0" indent="0" algn="ctr">
              <a:buNone/>
              <a:defRPr/>
            </a:lvl1pPr>
          </a:lstStyle>
          <a:p>
            <a:r>
              <a:rPr lang="en-US"/>
              <a:t>Click icon to add picture</a:t>
            </a:r>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10152570" y="5775308"/>
            <a:ext cx="9951530" cy="5534042"/>
          </a:xfrm>
        </p:spPr>
        <p:txBody>
          <a:bodyPr anchor="ctr"/>
          <a:lstStyle>
            <a:lvl1pPr marL="0" indent="0" algn="ctr">
              <a:buNone/>
              <a:defRPr/>
            </a:lvl1pPr>
          </a:lstStyle>
          <a:p>
            <a:r>
              <a:rPr lang="en-US"/>
              <a:t>Click icon to add picture</a:t>
            </a:r>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5775308"/>
            <a:ext cx="9951530" cy="5534042"/>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93627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5055490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481769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995780"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901720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1015257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2647477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05237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900337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997351"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0261913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1309"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10163882"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1434122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1015257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0815180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10152570" y="0"/>
            <a:ext cx="9951530" cy="1130935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p:nvSpPr>
        <p:spPr>
          <a:xfrm>
            <a:off x="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35223739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35501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4681019" cy="4225296"/>
          </a:xfrm>
        </p:spPr>
        <p:txBody>
          <a:bodyPr anchor="b">
            <a:normAutofit/>
          </a:bodyPr>
          <a:lstStyle>
            <a:lvl1pPr algn="l">
              <a:defRPr sz="6596"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2999122" y="6500376"/>
            <a:ext cx="6558976" cy="1206618"/>
          </a:xfrm>
        </p:spPr>
        <p:txBody>
          <a:bodyPr anchor="ctr">
            <a:normAutofit/>
          </a:bodyPr>
          <a:lstStyle>
            <a:lvl1pPr marL="0" indent="0">
              <a:buNone/>
              <a:defRPr sz="3298"/>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2999122" y="8628882"/>
            <a:ext cx="6558976" cy="1206618"/>
          </a:xfrm>
        </p:spPr>
        <p:txBody>
          <a:bodyPr anchor="ctr">
            <a:normAutofit/>
          </a:bodyPr>
          <a:lstStyle>
            <a:lvl1pPr marL="0" indent="0">
              <a:buNone/>
              <a:defRPr sz="3298"/>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11590432" y="6504891"/>
            <a:ext cx="6558976" cy="1206618"/>
          </a:xfrm>
        </p:spPr>
        <p:txBody>
          <a:bodyPr anchor="ctr">
            <a:normAutofit/>
          </a:bodyPr>
          <a:lstStyle>
            <a:lvl1pPr marL="0" indent="0">
              <a:buNone/>
              <a:defRPr sz="3298"/>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11590432" y="8633399"/>
            <a:ext cx="6558976" cy="1206618"/>
          </a:xfrm>
        </p:spPr>
        <p:txBody>
          <a:bodyPr anchor="ctr">
            <a:normAutofit/>
          </a:bodyPr>
          <a:lstStyle>
            <a:lvl1pPr marL="0" indent="0">
              <a:buNone/>
              <a:defRPr sz="3298"/>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1402262" y="6380550"/>
            <a:ext cx="1459716" cy="1459818"/>
          </a:xfrm>
          <a:prstGeom prst="ellipse">
            <a:avLst/>
          </a:prstGeom>
          <a:solidFill>
            <a:schemeClr val="bg1"/>
          </a:solidFill>
          <a:ln w="19050">
            <a:noFill/>
          </a:ln>
        </p:spPr>
        <p:txBody>
          <a:bodyPr>
            <a:normAutofit/>
          </a:bodyPr>
          <a:lstStyle>
            <a:lvl1pPr>
              <a:defRPr sz="1319"/>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140226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9993572" y="6380550"/>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999357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26850822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2157" y="3010591"/>
            <a:ext cx="17339786"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8883142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3" name="Text Placeholder 2"/>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460486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82157" y="3010591"/>
            <a:ext cx="8217551"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04395" y="3010591"/>
            <a:ext cx="8217548"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8596293" y="9811647"/>
            <a:ext cx="1005205" cy="1123080"/>
          </a:xfrm>
        </p:spPr>
        <p:txBody>
          <a:bodyPr/>
          <a:lstStyle/>
          <a:p>
            <a:fld id="{B6F15528-21DE-4FAA-801E-634DDDAF4B2B}"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1662068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3000120"/>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33572110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7292449"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13172586"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7292449"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13172586"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1382782"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19226294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1397235" y="5308117"/>
            <a:ext cx="8331266"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10376651" y="5308117"/>
            <a:ext cx="8330214"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1397235" y="2998128"/>
            <a:ext cx="8331266"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10375602" y="2998128"/>
            <a:ext cx="8331263"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5230050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5308119"/>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141231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1327687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7344594"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6457049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5622170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4424614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0877"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69442"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2021560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7277684" y="1507912"/>
            <a:ext cx="11429181" cy="8293523"/>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21146367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18511616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19519385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1397235" y="5796043"/>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24526403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2449"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72586"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8" y="5796044"/>
            <a:ext cx="11428869"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14264305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9"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13172586"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1397235" y="1497706"/>
            <a:ext cx="17309630" cy="4015601"/>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endParaRPr lang="en-US"/>
          </a:p>
        </p:txBody>
      </p:sp>
    </p:spTree>
    <p:extLst>
      <p:ext uri="{BB962C8B-B14F-4D97-AF65-F5344CB8AC3E}">
        <p14:creationId xmlns:p14="http://schemas.microsoft.com/office/powerpoint/2010/main" val="32095649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866200" y="4559157"/>
            <a:ext cx="1990306" cy="19881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5442263" y="4556875"/>
            <a:ext cx="1990306" cy="19904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9056897" y="4634859"/>
            <a:ext cx="1990306" cy="19904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12590193" y="4556875"/>
            <a:ext cx="1990306" cy="19904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16216470" y="4526703"/>
            <a:ext cx="1990306" cy="19904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753751"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74950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5307483"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530748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8911142"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891114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12454490"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1245449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16088306"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16088306"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717022" y="3946816"/>
            <a:ext cx="1175003" cy="2133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2892025" y="3946815"/>
            <a:ext cx="3578983"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6471007" y="3944392"/>
            <a:ext cx="358104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10052051" y="3944392"/>
            <a:ext cx="3564248" cy="2376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13616299" y="3961973"/>
            <a:ext cx="36098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7226194" y="3955792"/>
            <a:ext cx="11023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2688711" y="377279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6274555" y="3781109"/>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9867387" y="377446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13402222" y="3789372"/>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7053550" y="3777013"/>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B6F15528-21DE-4FAA-801E-634DDDAF4B2B}" type="slidenum">
              <a:rPr lang="en-US" smtClean="0"/>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endParaRPr lang="en-US"/>
          </a:p>
        </p:txBody>
      </p:sp>
    </p:spTree>
    <p:extLst>
      <p:ext uri="{BB962C8B-B14F-4D97-AF65-F5344CB8AC3E}">
        <p14:creationId xmlns:p14="http://schemas.microsoft.com/office/powerpoint/2010/main" val="40747006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1607881"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6142149"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10781468"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15404277"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114723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569132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10329126"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14951935"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114723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569132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10329126"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14951935"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B6F15528-21DE-4FAA-801E-634DDDAF4B2B}" type="slidenum">
              <a:rPr lang="en-US" smtClean="0"/>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0256092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obj">
  <p:cSld name="1_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50" b="1" i="0">
                <a:solidFill>
                  <a:srgbClr val="3A1F4D"/>
                </a:solidFill>
                <a:latin typeface="Georgia"/>
                <a:cs typeface="Georgia"/>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07346" y="2337284"/>
            <a:ext cx="8566785" cy="7037705"/>
          </a:xfrm>
          <a:prstGeom prst="rect">
            <a:avLst/>
          </a:prstGeom>
        </p:spPr>
        <p:txBody>
          <a:bodyPr wrap="square" lIns="0" tIns="0" rIns="0" bIns="0">
            <a:spAutoFit/>
          </a:bodyPr>
          <a:lstStyle>
            <a:lvl1pPr>
              <a:defRPr sz="3300" b="0" i="0">
                <a:solidFill>
                  <a:srgbClr val="854006"/>
                </a:solidFill>
                <a:latin typeface="Georgia"/>
                <a:cs typeface="Georgia"/>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092321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6250970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4681019" cy="4225296"/>
          </a:xfrm>
        </p:spPr>
        <p:txBody>
          <a:bodyPr anchor="b">
            <a:normAutofit/>
          </a:bodyPr>
          <a:lstStyle>
            <a:lvl1pPr algn="l">
              <a:defRPr sz="6596"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2999122" y="6500376"/>
            <a:ext cx="6558976" cy="1206618"/>
          </a:xfrm>
        </p:spPr>
        <p:txBody>
          <a:bodyPr anchor="ctr">
            <a:normAutofit/>
          </a:bodyPr>
          <a:lstStyle>
            <a:lvl1pPr marL="0" indent="0">
              <a:buNone/>
              <a:defRPr sz="3298"/>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2999122" y="8628882"/>
            <a:ext cx="6558976" cy="1206618"/>
          </a:xfrm>
        </p:spPr>
        <p:txBody>
          <a:bodyPr anchor="ctr">
            <a:normAutofit/>
          </a:bodyPr>
          <a:lstStyle>
            <a:lvl1pPr marL="0" indent="0">
              <a:buNone/>
              <a:defRPr sz="3298"/>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11590432" y="6504891"/>
            <a:ext cx="6558976" cy="1206618"/>
          </a:xfrm>
        </p:spPr>
        <p:txBody>
          <a:bodyPr anchor="ctr">
            <a:normAutofit/>
          </a:bodyPr>
          <a:lstStyle>
            <a:lvl1pPr marL="0" indent="0">
              <a:buNone/>
              <a:defRPr sz="3298"/>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11590432" y="8633399"/>
            <a:ext cx="6558976" cy="1206618"/>
          </a:xfrm>
        </p:spPr>
        <p:txBody>
          <a:bodyPr anchor="ctr">
            <a:normAutofit/>
          </a:bodyPr>
          <a:lstStyle>
            <a:lvl1pPr marL="0" indent="0">
              <a:buNone/>
              <a:defRPr sz="3298"/>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1402262" y="6380550"/>
            <a:ext cx="1459716" cy="1459818"/>
          </a:xfrm>
          <a:prstGeom prst="ellipse">
            <a:avLst/>
          </a:prstGeom>
          <a:solidFill>
            <a:schemeClr val="bg1"/>
          </a:solidFill>
          <a:ln w="19050">
            <a:noFill/>
          </a:ln>
        </p:spPr>
        <p:txBody>
          <a:bodyPr>
            <a:normAutofit/>
          </a:bodyPr>
          <a:lstStyle>
            <a:lvl1pPr>
              <a:defRPr sz="1319"/>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140226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9993572" y="6380550"/>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999357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8689759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2157" y="3010591"/>
            <a:ext cx="17339786"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7964858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3" name="Text Placeholder 2"/>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4101177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82157" y="3010591"/>
            <a:ext cx="8217551"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04395" y="3010591"/>
            <a:ext cx="8217548"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8596293" y="9811647"/>
            <a:ext cx="1005205" cy="1123080"/>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29708914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3000120"/>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15444506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7292449"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13172586"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7292449"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13172586"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1382782"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22230831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1397235" y="5308117"/>
            <a:ext cx="8331266"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10376651" y="5308117"/>
            <a:ext cx="8330214" cy="3769783"/>
          </a:xfrm>
        </p:spPr>
        <p:txBody>
          <a:bodyPr/>
          <a:lstStyle>
            <a:lvl1pPr>
              <a:defRPr sz="2968"/>
            </a:lvl1pPr>
            <a:lvl2pPr>
              <a:defRPr sz="2638"/>
            </a:lvl2pPr>
            <a:lvl3pPr>
              <a:defRPr sz="2309"/>
            </a:lvl3pPr>
            <a:lvl4pPr>
              <a:defRPr sz="1979"/>
            </a:lvl4pPr>
            <a:lvl5pPr>
              <a:defRPr sz="1649"/>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1397235" y="2998128"/>
            <a:ext cx="8331266"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10375602" y="2998128"/>
            <a:ext cx="8331263"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3977295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5308119"/>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141231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1327687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7344594"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13449335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977014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6638101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0877"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69442"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19464062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7277684" y="1507912"/>
            <a:ext cx="11429181" cy="8293523"/>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307739483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7277684" y="1507912"/>
            <a:ext cx="5548732" cy="400539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7277684" y="5796044"/>
            <a:ext cx="5548732" cy="400539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13158133" y="1507912"/>
            <a:ext cx="5548732" cy="400539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13158133" y="5796044"/>
            <a:ext cx="5548732" cy="400539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41220114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11181339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1397235" y="5796043"/>
            <a:ext cx="5548732" cy="400539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22993645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2449"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72586"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8" y="5796044"/>
            <a:ext cx="11428869"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33354326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9"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13172586"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1397235" y="1497706"/>
            <a:ext cx="17309630" cy="4015601"/>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25009631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866200" y="4559157"/>
            <a:ext cx="1990306" cy="19881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5442263" y="4556875"/>
            <a:ext cx="1990306" cy="19904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9056897" y="4634859"/>
            <a:ext cx="1990306" cy="19904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12590193" y="4556875"/>
            <a:ext cx="1990306" cy="19904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16216470" y="4526703"/>
            <a:ext cx="1990306" cy="19904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753751"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74950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5307483"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530748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8911142"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891114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12454490"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1245449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16088306"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16088306"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717022" y="3946816"/>
            <a:ext cx="1175003" cy="2133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2892025" y="3946815"/>
            <a:ext cx="3578983"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6471007" y="3944392"/>
            <a:ext cx="358104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10052051" y="3944392"/>
            <a:ext cx="3564248" cy="2376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13616299" y="3961973"/>
            <a:ext cx="36098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7226194" y="3955792"/>
            <a:ext cx="11023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2688711" y="377279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6274555" y="3781109"/>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9867387" y="377446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13402222" y="3789372"/>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7053550" y="3777013"/>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4806695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1607881"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6142149"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10781468"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15404277"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114723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569132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10329126"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14951935"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114723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569132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10329126"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14951935"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4982907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2_Title Slide">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16862" y="8513428"/>
            <a:ext cx="6219706" cy="1288009"/>
          </a:xfrm>
          <a:prstGeom prst="rect">
            <a:avLst/>
          </a:prstGeom>
        </p:spPr>
      </p:pic>
      <p:sp>
        <p:nvSpPr>
          <p:cNvPr id="7" name="Rectangle 6"/>
          <p:cNvSpPr/>
          <p:nvPr/>
        </p:nvSpPr>
        <p:spPr bwMode="white">
          <a:xfrm>
            <a:off x="0" y="9846674"/>
            <a:ext cx="20104100" cy="146267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968"/>
          </a:p>
        </p:txBody>
      </p:sp>
      <p:sp>
        <p:nvSpPr>
          <p:cNvPr id="10" name="Rectangle 9"/>
          <p:cNvSpPr/>
          <p:nvPr/>
        </p:nvSpPr>
        <p:spPr>
          <a:xfrm>
            <a:off x="147009" y="9967307"/>
            <a:ext cx="4945609" cy="117617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3298"/>
          </a:p>
        </p:txBody>
      </p:sp>
      <p:sp>
        <p:nvSpPr>
          <p:cNvPr id="11" name="Rectangle 10"/>
          <p:cNvSpPr/>
          <p:nvPr/>
        </p:nvSpPr>
        <p:spPr>
          <a:xfrm>
            <a:off x="5186858" y="9967307"/>
            <a:ext cx="14917242" cy="117617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968"/>
          </a:p>
        </p:txBody>
      </p:sp>
      <p:sp>
        <p:nvSpPr>
          <p:cNvPr id="9" name="Subtitle 8"/>
          <p:cNvSpPr>
            <a:spLocks noGrp="1"/>
          </p:cNvSpPr>
          <p:nvPr>
            <p:ph type="subTitle" idx="1" hasCustomPrompt="1"/>
          </p:nvPr>
        </p:nvSpPr>
        <p:spPr>
          <a:xfrm>
            <a:off x="5193559" y="9976959"/>
            <a:ext cx="14743007" cy="1130935"/>
          </a:xfrm>
        </p:spPr>
        <p:txBody>
          <a:bodyPr anchor="ctr">
            <a:normAutofit/>
          </a:bodyPr>
          <a:lstStyle>
            <a:lvl1pPr marL="0" indent="0" algn="l">
              <a:buNone/>
              <a:defRPr sz="4287" baseline="0">
                <a:solidFill>
                  <a:schemeClr val="tx1"/>
                </a:solidFill>
              </a:defRPr>
            </a:lvl1pPr>
            <a:lvl2pPr marL="753923" indent="0" algn="ctr">
              <a:buNone/>
            </a:lvl2pPr>
            <a:lvl3pPr marL="1507846" indent="0" algn="ctr">
              <a:buNone/>
            </a:lvl3pPr>
            <a:lvl4pPr marL="2261768" indent="0" algn="ctr">
              <a:buNone/>
            </a:lvl4pPr>
            <a:lvl5pPr marL="3015691" indent="0" algn="ctr">
              <a:buNone/>
            </a:lvl5pPr>
            <a:lvl6pPr marL="3769614" indent="0" algn="ctr">
              <a:buNone/>
            </a:lvl6pPr>
            <a:lvl7pPr marL="4523537" indent="0" algn="ctr">
              <a:buNone/>
            </a:lvl7pPr>
            <a:lvl8pPr marL="5277460" indent="0" algn="ctr">
              <a:buNone/>
            </a:lvl8pPr>
            <a:lvl9pPr marL="6031382" indent="0" algn="ctr">
              <a:buNone/>
            </a:lvl9pPr>
          </a:lstStyle>
          <a:p>
            <a:r>
              <a:rPr kumimoji="0" lang="en-US"/>
              <a:t>Click to add speaker name &amp; title</a:t>
            </a:r>
          </a:p>
        </p:txBody>
      </p:sp>
      <p:sp>
        <p:nvSpPr>
          <p:cNvPr id="3" name="Text Placeholder 2"/>
          <p:cNvSpPr>
            <a:spLocks noGrp="1"/>
          </p:cNvSpPr>
          <p:nvPr>
            <p:ph type="body" sz="quarter" idx="10" hasCustomPrompt="1"/>
          </p:nvPr>
        </p:nvSpPr>
        <p:spPr>
          <a:xfrm>
            <a:off x="147009" y="9966370"/>
            <a:ext cx="4945609" cy="1178057"/>
          </a:xfrm>
        </p:spPr>
        <p:txBody>
          <a:bodyPr anchor="ctr">
            <a:normAutofit/>
          </a:bodyPr>
          <a:lstStyle>
            <a:lvl1pPr>
              <a:defRPr sz="3298">
                <a:solidFill>
                  <a:schemeClr val="tx1"/>
                </a:solidFill>
              </a:defRPr>
            </a:lvl1pPr>
          </a:lstStyle>
          <a:p>
            <a:pPr lvl="0"/>
            <a:r>
              <a:rPr lang="en-US"/>
              <a:t>Click to add date</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6892" y="1633573"/>
            <a:ext cx="19719675" cy="6442138"/>
          </a:xfrm>
          <a:prstGeom prst="rect">
            <a:avLst/>
          </a:prstGeom>
        </p:spPr>
      </p:pic>
    </p:spTree>
    <p:extLst>
      <p:ext uri="{BB962C8B-B14F-4D97-AF65-F5344CB8AC3E}">
        <p14:creationId xmlns:p14="http://schemas.microsoft.com/office/powerpoint/2010/main" val="3586094487"/>
      </p:ext>
    </p:extLst>
  </p:cSld>
  <p:clrMapOvr>
    <a:overrideClrMapping bg1="dk1" tx1="lt1" bg2="dk2" tx2="lt2" accent1="accent1" accent2="accent2" accent3="accent3" accent4="accent4" accent5="accent5" accent6="accent6" hlink="hlink" folHlink="folHlink"/>
  </p:clrMapOvr>
  <p:transition spd="med">
    <p:fade/>
  </p:transition>
  <p:extLst>
    <p:ext uri="{DCECCB84-F9BA-43D5-87BE-67443E8EF086}">
      <p15:sldGuideLst xmlns:p15="http://schemas.microsoft.com/office/powerpoint/2012/main">
        <p15:guide id="1" orient="horz" pos="3744">
          <p15:clr>
            <a:srgbClr val="FBAE40"/>
          </p15:clr>
        </p15:guide>
        <p15:guide id="2" pos="5509">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2513" y="0"/>
            <a:ext cx="20099074"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0820" y="4353030"/>
            <a:ext cx="12062460" cy="2603291"/>
          </a:xfrm>
          <a:prstGeom prst="rect">
            <a:avLst/>
          </a:prstGeom>
        </p:spPr>
      </p:pic>
    </p:spTree>
    <p:extLst>
      <p:ext uri="{BB962C8B-B14F-4D97-AF65-F5344CB8AC3E}">
        <p14:creationId xmlns:p14="http://schemas.microsoft.com/office/powerpoint/2010/main" val="3562112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2513" y="0"/>
            <a:ext cx="20099074"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0820" y="1114802"/>
            <a:ext cx="12062460" cy="2603291"/>
          </a:xfrm>
          <a:prstGeom prst="rect">
            <a:avLst/>
          </a:prstGeom>
        </p:spPr>
      </p:pic>
      <p:sp>
        <p:nvSpPr>
          <p:cNvPr id="8" name="Text Placeholder 11">
            <a:extLst>
              <a:ext uri="{FF2B5EF4-FFF2-40B4-BE49-F238E27FC236}">
                <a16:creationId xmlns:a16="http://schemas.microsoft.com/office/drawing/2014/main" id="{6B4FAA25-DC02-484B-A7BC-1C87842774D8}"/>
              </a:ext>
            </a:extLst>
          </p:cNvPr>
          <p:cNvSpPr>
            <a:spLocks noGrp="1"/>
          </p:cNvSpPr>
          <p:nvPr>
            <p:ph type="body" sz="quarter" idx="13"/>
          </p:nvPr>
        </p:nvSpPr>
        <p:spPr>
          <a:xfrm>
            <a:off x="2513013" y="3743809"/>
            <a:ext cx="15078075" cy="6031653"/>
          </a:xfrm>
        </p:spPr>
        <p:txBody>
          <a:bodyPr anchor="ctr">
            <a:normAutofit/>
          </a:bodyPr>
          <a:lstStyle>
            <a:lvl1pPr marL="0" indent="0" algn="ctr">
              <a:buNone/>
              <a:defRPr sz="9894"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6317870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8B0285-95B3-4F84-9D01-F9187834FB89}"/>
              </a:ext>
            </a:extLst>
          </p:cNvPr>
          <p:cNvSpPr/>
          <p:nvPr userDrawn="1"/>
        </p:nvSpPr>
        <p:spPr>
          <a:xfrm>
            <a:off x="2513" y="0"/>
            <a:ext cx="20099074"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4523423" y="2395036"/>
            <a:ext cx="11057255" cy="2962146"/>
          </a:xfrm>
        </p:spPr>
        <p:txBody>
          <a:bodyPr anchor="ctr">
            <a:normAutofit/>
          </a:bodyPr>
          <a:lstStyle>
            <a:lvl1pPr algn="ctr">
              <a:defRPr sz="15830" b="0">
                <a:solidFill>
                  <a:schemeClr val="bg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3234701" y="5557233"/>
            <a:ext cx="6675478" cy="603165"/>
          </a:xfrm>
        </p:spPr>
        <p:txBody>
          <a:bodyPr anchor="t">
            <a:noAutofit/>
          </a:bodyPr>
          <a:lstStyle>
            <a:lvl1pPr marL="0" indent="0" algn="r">
              <a:buNone/>
              <a:defRPr sz="3298" b="1">
                <a:solidFill>
                  <a:schemeClr val="bg1"/>
                </a:solidFill>
              </a:defRPr>
            </a:lvl1pPr>
            <a:lvl2pPr>
              <a:defRPr sz="2309"/>
            </a:lvl2pPr>
            <a:lvl3pPr>
              <a:defRPr sz="2309"/>
            </a:lvl3pPr>
            <a:lvl4pPr>
              <a:defRPr sz="2309"/>
            </a:lvl4pPr>
            <a:lvl5pPr>
              <a:defRPr sz="2309"/>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10180928" y="5557233"/>
            <a:ext cx="5863686" cy="1354239"/>
          </a:xfrm>
        </p:spPr>
        <p:txBody>
          <a:bodyPr anchor="t"/>
          <a:lstStyle>
            <a:lvl1pPr marL="0" indent="0">
              <a:lnSpc>
                <a:spcPct val="100000"/>
              </a:lnSpc>
              <a:spcBef>
                <a:spcPts val="495"/>
              </a:spcBef>
              <a:buNone/>
              <a:defRPr sz="2309">
                <a:solidFill>
                  <a:schemeClr val="bg1"/>
                </a:solidFill>
              </a:defRPr>
            </a:lvl1pPr>
            <a:lvl2pPr marL="753923" indent="0">
              <a:buNone/>
              <a:defRPr sz="2309"/>
            </a:lvl2pPr>
            <a:lvl3pPr>
              <a:defRPr sz="2309"/>
            </a:lvl3pPr>
            <a:lvl4pPr>
              <a:defRPr sz="2309"/>
            </a:lvl4pPr>
            <a:lvl5pPr>
              <a:defRPr sz="2309"/>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3234702" y="6134623"/>
            <a:ext cx="6675476" cy="776849"/>
          </a:xfrm>
        </p:spPr>
        <p:txBody>
          <a:bodyPr anchor="t">
            <a:normAutofit/>
          </a:bodyPr>
          <a:lstStyle>
            <a:lvl1pPr marL="0" indent="0" algn="r">
              <a:lnSpc>
                <a:spcPct val="100000"/>
              </a:lnSpc>
              <a:spcBef>
                <a:spcPts val="0"/>
              </a:spcBef>
              <a:buNone/>
              <a:defRPr sz="1979">
                <a:solidFill>
                  <a:schemeClr val="bg1"/>
                </a:solidFill>
              </a:defRPr>
            </a:lvl1pPr>
            <a:lvl2pPr>
              <a:defRPr sz="2309"/>
            </a:lvl2pPr>
            <a:lvl3pPr>
              <a:defRPr sz="2309"/>
            </a:lvl3pPr>
            <a:lvl4pPr>
              <a:defRPr sz="2309"/>
            </a:lvl4pPr>
            <a:lvl5pPr>
              <a:defRPr sz="2309"/>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10052050" y="5589169"/>
            <a:ext cx="0" cy="1322303"/>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6584093" y="8201070"/>
            <a:ext cx="6935915" cy="1055539"/>
          </a:xfrm>
        </p:spPr>
        <p:txBody>
          <a:bodyPr anchor="ctr"/>
          <a:lstStyle>
            <a:lvl1pPr marL="0" indent="0" algn="ctr">
              <a:buNone/>
              <a:defRPr sz="2309" b="0">
                <a:solidFill>
                  <a:schemeClr val="bg1"/>
                </a:solidFill>
              </a:defRPr>
            </a:lvl1pPr>
            <a:lvl2pPr>
              <a:defRPr sz="2309"/>
            </a:lvl2pPr>
            <a:lvl3pPr>
              <a:defRPr sz="2309"/>
            </a:lvl3pPr>
            <a:lvl4pPr>
              <a:defRPr sz="2309"/>
            </a:lvl4pPr>
            <a:lvl5pPr>
              <a:defRPr sz="2309"/>
            </a:lvl5pPr>
          </a:lstStyle>
          <a:p>
            <a:pPr lvl="0"/>
            <a:r>
              <a:rPr lang="en-US"/>
              <a:t>Click to edit Master text styles</a:t>
            </a:r>
          </a:p>
        </p:txBody>
      </p:sp>
    </p:spTree>
    <p:extLst>
      <p:ext uri="{BB962C8B-B14F-4D97-AF65-F5344CB8AC3E}">
        <p14:creationId xmlns:p14="http://schemas.microsoft.com/office/powerpoint/2010/main" val="270183901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20104100" cy="1130935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25398170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2010410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29633584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20104098" cy="1130935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41060941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9951530" cy="1130935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123905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2"/>
            <a:ext cx="9951530" cy="5534042"/>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2"/>
            <a:ext cx="9951530" cy="5534042"/>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10152570" y="5775308"/>
            <a:ext cx="9951530" cy="5534042"/>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5775308"/>
            <a:ext cx="9951530" cy="5534042"/>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2351876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501575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4312775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995780"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32445210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605432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3290255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24248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997351"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991294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1309"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10163882"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5427409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683968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782197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2.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image" Target="../media/image1.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image" Target="../media/image1.png"/><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19" Type="http://schemas.openxmlformats.org/officeDocument/2006/relationships/theme" Target="../theme/theme5.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7235" y="904749"/>
            <a:ext cx="17309630" cy="18833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97235" y="3010591"/>
            <a:ext cx="17309630"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solidFill>
              </a:defRPr>
            </a:lvl1pPr>
          </a:lstStyle>
          <a:p>
            <a:fld id="{B6F15528-21DE-4FAA-801E-634DDDAF4B2B}" type="slidenum">
              <a:rPr lang="en-US" smtClean="0"/>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670137" y="10072128"/>
            <a:ext cx="6785134" cy="602118"/>
          </a:xfrm>
          <a:prstGeom prst="rect">
            <a:avLst/>
          </a:prstGeom>
        </p:spPr>
        <p:txBody>
          <a:bodyPr vert="horz" lIns="91440" tIns="45720" rIns="91440" bIns="45720" rtlCol="0" anchor="ctr"/>
          <a:lstStyle>
            <a:lvl1pPr algn="l">
              <a:defRPr sz="1649">
                <a:solidFill>
                  <a:schemeClr val="tx1"/>
                </a:solidFill>
              </a:defRPr>
            </a:lvl1pPr>
          </a:lstStyle>
          <a:p>
            <a:endParaRPr lang="en-US"/>
          </a:p>
        </p:txBody>
      </p:sp>
      <p:pic>
        <p:nvPicPr>
          <p:cNvPr id="7" name="Picture 6" descr="A picture containing text&#10;&#10;Description automatically generated">
            <a:extLst>
              <a:ext uri="{FF2B5EF4-FFF2-40B4-BE49-F238E27FC236}">
                <a16:creationId xmlns:a16="http://schemas.microsoft.com/office/drawing/2014/main" id="{2A2AF3CC-8E4B-5871-5469-A6358EC51B27}"/>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Tree>
    <p:extLst>
      <p:ext uri="{BB962C8B-B14F-4D97-AF65-F5344CB8AC3E}">
        <p14:creationId xmlns:p14="http://schemas.microsoft.com/office/powerpoint/2010/main" val="295380312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10" r:id="rId21"/>
    <p:sldLayoutId id="2147483711" r:id="rId22"/>
    <p:sldLayoutId id="2147483680" r:id="rId23"/>
    <p:sldLayoutId id="2147483681" r:id="rId24"/>
    <p:sldLayoutId id="2147483683" r:id="rId25"/>
    <p:sldLayoutId id="2147483684" r:id="rId26"/>
    <p:sldLayoutId id="2147483685" r:id="rId27"/>
    <p:sldLayoutId id="2147483687" r:id="rId28"/>
  </p:sldLayoutIdLst>
  <p:txStyles>
    <p:titleStyle>
      <a:lvl1pPr algn="l" defTabSz="1507846" rtl="0" eaLnBrk="1" latinLnBrk="0" hangingPunct="1">
        <a:lnSpc>
          <a:spcPct val="90000"/>
        </a:lnSpc>
        <a:spcBef>
          <a:spcPct val="0"/>
        </a:spcBef>
        <a:buNone/>
        <a:defRPr sz="659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1382157" y="602119"/>
            <a:ext cx="17339786" cy="21859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670137" y="10072126"/>
            <a:ext cx="6785134" cy="602118"/>
          </a:xfrm>
          <a:prstGeom prst="rect">
            <a:avLst/>
          </a:prstGeom>
        </p:spPr>
        <p:txBody>
          <a:bodyPr vert="horz" lIns="91440" tIns="45720" rIns="91440" bIns="45720" rtlCol="0" anchor="ctr"/>
          <a:lstStyle>
            <a:lvl1pPr algn="l">
              <a:defRPr sz="1649">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9497672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hf hdr="0" dt="0"/>
  <p:txStyles>
    <p:titleStyle>
      <a:lvl1pPr algn="l" defTabSz="1507846" rtl="0" eaLnBrk="1" latinLnBrk="0" hangingPunct="1">
        <a:lnSpc>
          <a:spcPct val="90000"/>
        </a:lnSpc>
        <a:spcBef>
          <a:spcPct val="0"/>
        </a:spcBef>
        <a:buNone/>
        <a:defRPr sz="593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7235" y="904749"/>
            <a:ext cx="17309630" cy="18833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97235" y="3010591"/>
            <a:ext cx="17309630"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solidFill>
              </a:defRPr>
            </a:lvl1pPr>
          </a:lstStyle>
          <a:p>
            <a:fld id="{B6F15528-21DE-4FAA-801E-634DDDAF4B2B}" type="slidenum">
              <a:rPr lang="en-US" smtClean="0"/>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670137" y="10072128"/>
            <a:ext cx="6785134" cy="602118"/>
          </a:xfrm>
          <a:prstGeom prst="rect">
            <a:avLst/>
          </a:prstGeom>
        </p:spPr>
        <p:txBody>
          <a:bodyPr vert="horz" lIns="91440" tIns="45720" rIns="91440" bIns="45720" rtlCol="0" anchor="ctr"/>
          <a:lstStyle>
            <a:lvl1pPr algn="l">
              <a:defRPr sz="1649">
                <a:solidFill>
                  <a:schemeClr val="tx1"/>
                </a:solidFill>
              </a:defRPr>
            </a:lvl1pPr>
          </a:lstStyle>
          <a:p>
            <a:endParaRPr lang="en-US"/>
          </a:p>
        </p:txBody>
      </p:sp>
      <p:pic>
        <p:nvPicPr>
          <p:cNvPr id="7" name="Picture 6" descr="A picture containing text&#10;&#10;Description automatically generated">
            <a:extLst>
              <a:ext uri="{FF2B5EF4-FFF2-40B4-BE49-F238E27FC236}">
                <a16:creationId xmlns:a16="http://schemas.microsoft.com/office/drawing/2014/main" id="{71FF3B68-EEDD-8FA0-9B0B-8ECDC8C36E20}"/>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Tree>
    <p:extLst>
      <p:ext uri="{BB962C8B-B14F-4D97-AF65-F5344CB8AC3E}">
        <p14:creationId xmlns:p14="http://schemas.microsoft.com/office/powerpoint/2010/main" val="130167651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Lst>
  <p:txStyles>
    <p:titleStyle>
      <a:lvl1pPr algn="l" defTabSz="1507846" rtl="0" eaLnBrk="1" latinLnBrk="0" hangingPunct="1">
        <a:lnSpc>
          <a:spcPct val="90000"/>
        </a:lnSpc>
        <a:spcBef>
          <a:spcPct val="0"/>
        </a:spcBef>
        <a:buNone/>
        <a:defRPr sz="659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7235" y="904749"/>
            <a:ext cx="17309630" cy="18833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97235" y="3010591"/>
            <a:ext cx="17309630"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670137" y="10072128"/>
            <a:ext cx="6785134" cy="602118"/>
          </a:xfrm>
          <a:prstGeom prst="rect">
            <a:avLst/>
          </a:prstGeom>
        </p:spPr>
        <p:txBody>
          <a:bodyPr vert="horz" lIns="91440" tIns="45720" rIns="91440" bIns="45720" rtlCol="0" anchor="ctr"/>
          <a:lstStyle>
            <a:lvl1pPr algn="l">
              <a:defRPr sz="1649">
                <a:solidFill>
                  <a:schemeClr val="tx1"/>
                </a:solidFill>
              </a:defRPr>
            </a:lvl1pPr>
          </a:lstStyle>
          <a:p>
            <a:r>
              <a:rPr lang="en-US"/>
              <a:t>Georgia Department of Community Affairs</a:t>
            </a:r>
          </a:p>
        </p:txBody>
      </p:sp>
      <p:pic>
        <p:nvPicPr>
          <p:cNvPr id="7" name="Picture 6" descr="A picture containing text&#10;&#10;Description automatically generated">
            <a:extLst>
              <a:ext uri="{FF2B5EF4-FFF2-40B4-BE49-F238E27FC236}">
                <a16:creationId xmlns:a16="http://schemas.microsoft.com/office/drawing/2014/main" id="{A8BAA539-AF3C-1C64-BB78-1E4D26A949E5}"/>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Tree>
    <p:extLst>
      <p:ext uri="{BB962C8B-B14F-4D97-AF65-F5344CB8AC3E}">
        <p14:creationId xmlns:p14="http://schemas.microsoft.com/office/powerpoint/2010/main" val="86662309"/>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792" r:id="rId19"/>
    <p:sldLayoutId id="2147483793" r:id="rId20"/>
    <p:sldLayoutId id="2147483794" r:id="rId21"/>
  </p:sldLayoutIdLst>
  <p:hf hdr="0" dt="0"/>
  <p:txStyles>
    <p:titleStyle>
      <a:lvl1pPr algn="l" defTabSz="1507846" rtl="0" eaLnBrk="1" latinLnBrk="0" hangingPunct="1">
        <a:lnSpc>
          <a:spcPct val="90000"/>
        </a:lnSpc>
        <a:spcBef>
          <a:spcPct val="0"/>
        </a:spcBef>
        <a:buNone/>
        <a:defRPr sz="659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1382157" y="602119"/>
            <a:ext cx="17339786" cy="21859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670137" y="10072126"/>
            <a:ext cx="6785134" cy="602118"/>
          </a:xfrm>
          <a:prstGeom prst="rect">
            <a:avLst/>
          </a:prstGeom>
        </p:spPr>
        <p:txBody>
          <a:bodyPr vert="horz" lIns="91440" tIns="45720" rIns="91440" bIns="45720" rtlCol="0" anchor="ctr"/>
          <a:lstStyle>
            <a:lvl1pPr algn="l">
              <a:defRPr sz="1649">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940598369"/>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Lst>
  <p:hf hdr="0" dt="0"/>
  <p:txStyles>
    <p:titleStyle>
      <a:lvl1pPr algn="l" defTabSz="1507846" rtl="0" eaLnBrk="1" latinLnBrk="0" hangingPunct="1">
        <a:lnSpc>
          <a:spcPct val="90000"/>
        </a:lnSpc>
        <a:spcBef>
          <a:spcPct val="0"/>
        </a:spcBef>
        <a:buNone/>
        <a:defRPr sz="593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9.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png"/><Relationship Id="rId7" Type="http://schemas.openxmlformats.org/officeDocument/2006/relationships/diagramQuickStyle" Target="../diagrams/quickStyle1.xm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8A8_4C340731.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ata.census.gov/"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hyperlink" Target="https://georgia-dca.maps.arcgis.com/apps/webappviewer/index.html?id=a547b61dac0545d29101ff902cbf8c3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6D3226-DB0B-4933-A1F4-DF7920A2AB2B}"/>
              </a:ext>
            </a:extLst>
          </p:cNvPr>
          <p:cNvSpPr>
            <a:spLocks noGrp="1"/>
          </p:cNvSpPr>
          <p:nvPr>
            <p:ph type="body" sz="quarter" idx="13"/>
          </p:nvPr>
        </p:nvSpPr>
        <p:spPr>
          <a:xfrm>
            <a:off x="1502741" y="3531287"/>
            <a:ext cx="17098053" cy="6031653"/>
          </a:xfrm>
        </p:spPr>
        <p:txBody>
          <a:bodyPr/>
          <a:lstStyle/>
          <a:p>
            <a:pPr defTabSz="1005280"/>
            <a:r>
              <a:rPr lang="en-US" sz="8800" spc="295">
                <a:solidFill>
                  <a:schemeClr val="bg1">
                    <a:lumMod val="95000"/>
                  </a:schemeClr>
                </a:solidFill>
                <a:latin typeface="Georgia" panose="02040502050405020303" pitchFamily="18" charset="0"/>
                <a:ea typeface="Gotham 1 Bold"/>
                <a:cs typeface="Gotham 1 Bold"/>
                <a:sym typeface="Gotham 1 Bold"/>
              </a:rPr>
              <a:t>Citizen Participation &amp;</a:t>
            </a:r>
          </a:p>
          <a:p>
            <a:pPr defTabSz="1005280"/>
            <a:r>
              <a:rPr lang="en-US" sz="8800" spc="295">
                <a:solidFill>
                  <a:schemeClr val="bg1">
                    <a:lumMod val="95000"/>
                  </a:schemeClr>
                </a:solidFill>
                <a:latin typeface="Georgia" panose="02040502050405020303" pitchFamily="18" charset="0"/>
                <a:ea typeface="Gotham 1 Bold"/>
                <a:cs typeface="Gotham 1 Bold"/>
                <a:sym typeface="Gotham 1 Bold"/>
              </a:rPr>
              <a:t>Section 504 Requirements </a:t>
            </a:r>
            <a:endParaRPr lang="en-US" sz="9600" spc="295">
              <a:solidFill>
                <a:schemeClr val="bg1">
                  <a:lumMod val="95000"/>
                </a:schemeClr>
              </a:solidFill>
              <a:latin typeface="Georgia" panose="02040502050405020303" pitchFamily="18" charset="0"/>
              <a:ea typeface="Gotham 1 Bold"/>
              <a:cs typeface="Gotham 1 Bold"/>
              <a:sym typeface="Gotham 1 Bold"/>
            </a:endParaRPr>
          </a:p>
        </p:txBody>
      </p:sp>
    </p:spTree>
    <p:extLst>
      <p:ext uri="{BB962C8B-B14F-4D97-AF65-F5344CB8AC3E}">
        <p14:creationId xmlns:p14="http://schemas.microsoft.com/office/powerpoint/2010/main" val="414998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group of people holding signs&#10;&#10;Description automatically generated">
            <a:extLst>
              <a:ext uri="{FF2B5EF4-FFF2-40B4-BE49-F238E27FC236}">
                <a16:creationId xmlns:a16="http://schemas.microsoft.com/office/drawing/2014/main" id="{812ABB25-0B93-D6FE-A792-F536E53AFD0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28241" y="3746038"/>
            <a:ext cx="9447619" cy="5314286"/>
          </a:xfrm>
        </p:spPr>
      </p:pic>
      <p:sp>
        <p:nvSpPr>
          <p:cNvPr id="2" name="Title 1">
            <a:extLst>
              <a:ext uri="{FF2B5EF4-FFF2-40B4-BE49-F238E27FC236}">
                <a16:creationId xmlns:a16="http://schemas.microsoft.com/office/drawing/2014/main" id="{F42DF64C-A75C-43DD-8485-429AB42B37B3}"/>
              </a:ext>
            </a:extLst>
          </p:cNvPr>
          <p:cNvSpPr>
            <a:spLocks noGrp="1"/>
          </p:cNvSpPr>
          <p:nvPr>
            <p:ph type="title"/>
          </p:nvPr>
        </p:nvSpPr>
        <p:spPr/>
        <p:txBody>
          <a:bodyPr>
            <a:normAutofit/>
          </a:bodyPr>
          <a:lstStyle/>
          <a:p>
            <a:pPr algn="ctr"/>
            <a:r>
              <a:rPr lang="en-US" sz="6596">
                <a:latin typeface="Georgia" panose="02040502050405020303" pitchFamily="18" charset="0"/>
              </a:rPr>
              <a:t>Citizen Participation</a:t>
            </a:r>
          </a:p>
        </p:txBody>
      </p:sp>
    </p:spTree>
    <p:extLst>
      <p:ext uri="{BB962C8B-B14F-4D97-AF65-F5344CB8AC3E}">
        <p14:creationId xmlns:p14="http://schemas.microsoft.com/office/powerpoint/2010/main" val="123015192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3A2E9C-31D4-4E4A-A929-4C7A74A2B9CD}"/>
              </a:ext>
            </a:extLst>
          </p:cNvPr>
          <p:cNvSpPr>
            <a:spLocks noGrp="1"/>
          </p:cNvSpPr>
          <p:nvPr>
            <p:ph type="title"/>
          </p:nvPr>
        </p:nvSpPr>
        <p:spPr/>
        <p:txBody>
          <a:bodyPr vert="horz" lIns="75390" tIns="37695" rIns="75390" bIns="37695" rtlCol="0" anchor="ctr">
            <a:normAutofit/>
          </a:bodyPr>
          <a:lstStyle/>
          <a:p>
            <a:pPr defTabSz="753923"/>
            <a:r>
              <a:rPr lang="en-US" sz="5772">
                <a:latin typeface="Georgia" panose="02040502050405020303" pitchFamily="18" charset="0"/>
              </a:rPr>
              <a:t>Public Hearings </a:t>
            </a:r>
          </a:p>
        </p:txBody>
      </p:sp>
      <p:sp>
        <p:nvSpPr>
          <p:cNvPr id="2" name="Content Placeholder 1"/>
          <p:cNvSpPr>
            <a:spLocks noGrp="1"/>
          </p:cNvSpPr>
          <p:nvPr>
            <p:ph type="body" sz="quarter" idx="4294967295"/>
          </p:nvPr>
        </p:nvSpPr>
        <p:spPr>
          <a:xfrm>
            <a:off x="1397235" y="2759075"/>
            <a:ext cx="13639800" cy="7391400"/>
          </a:xfrm>
        </p:spPr>
        <p:txBody>
          <a:bodyPr vert="horz" lIns="75390" tIns="37695" rIns="75390" bIns="37695" rtlCol="0" anchor="ctr">
            <a:normAutofit lnSpcReduction="10000"/>
          </a:bodyPr>
          <a:lstStyle/>
          <a:p>
            <a:pPr marL="0" indent="0" defTabSz="753923">
              <a:lnSpc>
                <a:spcPct val="100000"/>
              </a:lnSpc>
              <a:buNone/>
            </a:pPr>
            <a:r>
              <a:rPr lang="en-US" sz="3500">
                <a:latin typeface="Georgia"/>
              </a:rPr>
              <a:t>Applicants must hold at least one public hearing, prior to application, to allow citizen participation, views, questions and input.</a:t>
            </a:r>
          </a:p>
          <a:p>
            <a:pPr marL="376555" indent="-187960" defTabSz="753923">
              <a:lnSpc>
                <a:spcPct val="100000"/>
              </a:lnSpc>
            </a:pPr>
            <a:r>
              <a:rPr lang="en-US" sz="3500">
                <a:latin typeface="Georgia"/>
              </a:rPr>
              <a:t>Hearing should be held early in process to take citizen input into consideration</a:t>
            </a:r>
          </a:p>
          <a:p>
            <a:pPr marL="376555" indent="-187960" defTabSz="753923">
              <a:lnSpc>
                <a:spcPct val="100000"/>
              </a:lnSpc>
            </a:pPr>
            <a:r>
              <a:rPr lang="en-US" sz="3500">
                <a:latin typeface="Georgia"/>
              </a:rPr>
              <a:t>Hearings held after application is prepared are not allowing citizen participation</a:t>
            </a:r>
          </a:p>
          <a:p>
            <a:pPr marL="376555" indent="-187960" defTabSz="753923">
              <a:lnSpc>
                <a:spcPct val="100000"/>
              </a:lnSpc>
            </a:pPr>
            <a:r>
              <a:rPr lang="en-US" sz="3500">
                <a:latin typeface="Georgia"/>
              </a:rPr>
              <a:t>Include estimated amount of funds proposed</a:t>
            </a:r>
          </a:p>
          <a:p>
            <a:pPr marL="376555" indent="-187960" defTabSz="753923">
              <a:lnSpc>
                <a:spcPct val="100000"/>
              </a:lnSpc>
            </a:pPr>
            <a:r>
              <a:rPr lang="en-US" sz="3500">
                <a:latin typeface="Georgia"/>
              </a:rPr>
              <a:t>Discuss plan to minimize displacement and assist any displaced persons</a:t>
            </a:r>
          </a:p>
          <a:p>
            <a:pPr marL="376555" indent="-187960" defTabSz="753923">
              <a:lnSpc>
                <a:spcPct val="100000"/>
              </a:lnSpc>
            </a:pPr>
            <a:r>
              <a:rPr lang="en-US" sz="3500">
                <a:latin typeface="Georgia"/>
              </a:rPr>
              <a:t>Sample hearing notices in Appendix of Applicants’ Manual – English &amp; Spanish</a:t>
            </a:r>
          </a:p>
          <a:p>
            <a:pPr marL="942340" lvl="1" indent="0" defTabSz="753923">
              <a:buNone/>
            </a:pPr>
            <a:endParaRPr lang="en-US" sz="3500">
              <a:latin typeface="Georgia" panose="02040502050405020303" pitchFamily="18" charset="0"/>
            </a:endParaRPr>
          </a:p>
          <a:p>
            <a:pPr marL="376555" indent="-187960" defTabSz="753923">
              <a:buFont typeface="Arial" panose="020B0604020202020204" pitchFamily="34" charset="0"/>
              <a:buChar char="•"/>
            </a:pPr>
            <a:endParaRPr lang="en-US" sz="3500">
              <a:latin typeface="Georgia" panose="02040502050405020303" pitchFamily="18" charset="0"/>
            </a:endParaRPr>
          </a:p>
        </p:txBody>
      </p:sp>
      <p:pic>
        <p:nvPicPr>
          <p:cNvPr id="1026" name="Picture 2" descr="Image result for public hearing icon"/>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614650" y="4161186"/>
            <a:ext cx="2986978" cy="2986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05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199381" y="2261870"/>
            <a:ext cx="9050893" cy="6785610"/>
          </a:xfrm>
        </p:spPr>
        <p:txBody>
          <a:bodyPr vert="horz" lIns="75390" tIns="37695" rIns="75390" bIns="37695" rtlCol="0">
            <a:noAutofit/>
          </a:bodyPr>
          <a:lstStyle/>
          <a:p>
            <a:pPr marL="188480" lvl="0" indent="0" defTabSz="753923">
              <a:buNone/>
            </a:pPr>
            <a:r>
              <a:rPr lang="en-US" sz="3200">
                <a:latin typeface="Georgia" panose="02040502050405020303" pitchFamily="18" charset="0"/>
              </a:rPr>
              <a:t>Notices must provide five (5) full days notice prior to hearing</a:t>
            </a:r>
          </a:p>
          <a:p>
            <a:pPr indent="-188481" defTabSz="753923"/>
            <a:r>
              <a:rPr lang="en-US" sz="3200">
                <a:latin typeface="Georgia" panose="02040502050405020303" pitchFamily="18" charset="0"/>
              </a:rPr>
              <a:t>1</a:t>
            </a:r>
            <a:r>
              <a:rPr lang="en-US" sz="3200" baseline="30000">
                <a:latin typeface="Georgia" panose="02040502050405020303" pitchFamily="18" charset="0"/>
              </a:rPr>
              <a:t>st</a:t>
            </a:r>
            <a:r>
              <a:rPr lang="en-US" sz="3200">
                <a:latin typeface="Georgia" panose="02040502050405020303" pitchFamily="18" charset="0"/>
              </a:rPr>
              <a:t> day begins on the day following the published notice</a:t>
            </a:r>
          </a:p>
          <a:p>
            <a:pPr lvl="1" indent="-188481" defTabSz="753923"/>
            <a:r>
              <a:rPr lang="en-US" sz="3200">
                <a:latin typeface="Georgia" panose="02040502050405020303" pitchFamily="18" charset="0"/>
              </a:rPr>
              <a:t>Monday – Ad appears in newspaper</a:t>
            </a:r>
          </a:p>
          <a:p>
            <a:pPr lvl="1" indent="-188481" defTabSz="753923"/>
            <a:r>
              <a:rPr lang="en-US" sz="3200">
                <a:latin typeface="Georgia" panose="02040502050405020303" pitchFamily="18" charset="0"/>
              </a:rPr>
              <a:t>Tuesday – Day 1</a:t>
            </a:r>
          </a:p>
          <a:p>
            <a:pPr lvl="1" indent="-188481" defTabSz="753923"/>
            <a:r>
              <a:rPr lang="en-US" sz="3200">
                <a:latin typeface="Georgia" panose="02040502050405020303" pitchFamily="18" charset="0"/>
              </a:rPr>
              <a:t>Wednesday – Day 2</a:t>
            </a:r>
          </a:p>
          <a:p>
            <a:pPr lvl="1" indent="-188481" defTabSz="753923"/>
            <a:r>
              <a:rPr lang="en-US" sz="3200">
                <a:latin typeface="Georgia" panose="02040502050405020303" pitchFamily="18" charset="0"/>
              </a:rPr>
              <a:t>Thursday – Day 3</a:t>
            </a:r>
          </a:p>
          <a:p>
            <a:pPr lvl="1" indent="-188481" defTabSz="753923"/>
            <a:r>
              <a:rPr lang="en-US" sz="3200">
                <a:latin typeface="Georgia" panose="02040502050405020303" pitchFamily="18" charset="0"/>
              </a:rPr>
              <a:t>Friday – Day 4</a:t>
            </a:r>
          </a:p>
          <a:p>
            <a:pPr lvl="1" indent="-188481" defTabSz="753923"/>
            <a:r>
              <a:rPr lang="en-US" sz="3200">
                <a:latin typeface="Georgia" panose="02040502050405020303" pitchFamily="18" charset="0"/>
              </a:rPr>
              <a:t>Saturday – Day 5</a:t>
            </a:r>
          </a:p>
          <a:p>
            <a:pPr lvl="1" indent="-188481" defTabSz="753923"/>
            <a:r>
              <a:rPr lang="en-US" sz="3200">
                <a:latin typeface="Georgia" panose="02040502050405020303" pitchFamily="18" charset="0"/>
              </a:rPr>
              <a:t>Sunday – Hearing can take place today or any subsequent day</a:t>
            </a:r>
            <a:br>
              <a:rPr lang="en-US" sz="3200">
                <a:latin typeface="Georgia" panose="02040502050405020303" pitchFamily="18" charset="0"/>
              </a:rPr>
            </a:br>
            <a:endParaRPr lang="en-US" sz="3200">
              <a:latin typeface="Georgia" panose="02040502050405020303" pitchFamily="18" charset="0"/>
            </a:endParaRPr>
          </a:p>
          <a:p>
            <a:pPr marL="0" lvl="0" indent="0" defTabSz="753923">
              <a:buNone/>
            </a:pPr>
            <a:r>
              <a:rPr lang="en-US" sz="3200">
                <a:latin typeface="Georgia" panose="02040502050405020303" pitchFamily="18" charset="0"/>
              </a:rPr>
              <a:t>Placed in non-legal section of the general circulation local newspaper in block form</a:t>
            </a:r>
          </a:p>
          <a:p>
            <a:pPr marL="942404" lvl="1" indent="0" defTabSz="753923">
              <a:buNone/>
            </a:pPr>
            <a:endParaRPr lang="en-US" sz="3200">
              <a:latin typeface="Georgia" panose="02040502050405020303" pitchFamily="18" charset="0"/>
            </a:endParaRPr>
          </a:p>
          <a:p>
            <a:pPr indent="-188481" defTabSz="753923">
              <a:buFont typeface="Arial" panose="020B0604020202020204" pitchFamily="34" charset="0"/>
              <a:buChar char="•"/>
            </a:pPr>
            <a:endParaRPr lang="en-US" sz="3200">
              <a:latin typeface="Georgia" panose="02040502050405020303" pitchFamily="18" charset="0"/>
            </a:endParaRPr>
          </a:p>
        </p:txBody>
      </p:sp>
      <p:sp>
        <p:nvSpPr>
          <p:cNvPr id="12" name="Slide Number Placeholder 3">
            <a:extLst>
              <a:ext uri="{FF2B5EF4-FFF2-40B4-BE49-F238E27FC236}">
                <a16:creationId xmlns:a16="http://schemas.microsoft.com/office/drawing/2014/main" id="{8800CB2E-27E5-8994-07E7-3CA5B36ADBCA}"/>
              </a:ext>
            </a:extLst>
          </p:cNvPr>
          <p:cNvSpPr>
            <a:spLocks noGrp="1"/>
          </p:cNvSpPr>
          <p:nvPr>
            <p:ph type="sldNum" sz="quarter" idx="12"/>
          </p:nvPr>
        </p:nvSpPr>
        <p:spPr>
          <a:xfrm>
            <a:off x="18596293" y="9811647"/>
            <a:ext cx="1005205" cy="1123080"/>
          </a:xfrm>
        </p:spPr>
        <p:txBody>
          <a:bodyPr/>
          <a:lstStyle/>
          <a:p>
            <a:pPr>
              <a:spcAft>
                <a:spcPts val="600"/>
              </a:spcAft>
            </a:pPr>
            <a:fld id="{48F63A3B-78C7-47BE-AE5E-E10140E04643}" type="slidenum">
              <a:rPr lang="en-US" smtClean="0"/>
              <a:pPr>
                <a:spcAft>
                  <a:spcPts val="600"/>
                </a:spcAft>
              </a:pPr>
              <a:t>4</a:t>
            </a:fld>
            <a:endParaRPr lang="en-US"/>
          </a:p>
        </p:txBody>
      </p:sp>
      <p:sp>
        <p:nvSpPr>
          <p:cNvPr id="4" name="Title 3">
            <a:extLst>
              <a:ext uri="{FF2B5EF4-FFF2-40B4-BE49-F238E27FC236}">
                <a16:creationId xmlns:a16="http://schemas.microsoft.com/office/drawing/2014/main" id="{E53A2E9C-31D4-4E4A-A929-4C7A74A2B9CD}"/>
              </a:ext>
            </a:extLst>
          </p:cNvPr>
          <p:cNvSpPr>
            <a:spLocks noGrp="1"/>
          </p:cNvSpPr>
          <p:nvPr>
            <p:ph type="title"/>
          </p:nvPr>
        </p:nvSpPr>
        <p:spPr>
          <a:xfrm>
            <a:off x="1397235" y="904749"/>
            <a:ext cx="17309630" cy="1320926"/>
          </a:xfrm>
        </p:spPr>
        <p:txBody>
          <a:bodyPr vert="horz" lIns="75390" tIns="37695" rIns="75390" bIns="37695" rtlCol="0" anchor="ctr">
            <a:normAutofit/>
          </a:bodyPr>
          <a:lstStyle/>
          <a:p>
            <a:pPr defTabSz="753923"/>
            <a:r>
              <a:rPr lang="en-US">
                <a:latin typeface="Georgia" panose="02040502050405020303" pitchFamily="18" charset="0"/>
              </a:rPr>
              <a:t>Public Hearings </a:t>
            </a:r>
          </a:p>
        </p:txBody>
      </p:sp>
      <p:pic>
        <p:nvPicPr>
          <p:cNvPr id="1026" name="Picture 2" descr="Public Hearing Notice 11/30 - Village of Millbrook">
            <a:extLst>
              <a:ext uri="{FF2B5EF4-FFF2-40B4-BE49-F238E27FC236}">
                <a16:creationId xmlns:a16="http://schemas.microsoft.com/office/drawing/2014/main" id="{8FF80E38-D24A-0052-C1A2-E736824B4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0850" y="3309144"/>
            <a:ext cx="7023869" cy="469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725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192404" y="2455845"/>
            <a:ext cx="8463058" cy="7494326"/>
          </a:xfrm>
        </p:spPr>
        <p:txBody>
          <a:bodyPr vert="horz" lIns="75390" tIns="37695" rIns="75390" bIns="37695" rtlCol="0">
            <a:normAutofit lnSpcReduction="10000"/>
          </a:bodyPr>
          <a:lstStyle/>
          <a:p>
            <a:pPr marL="376555" indent="-187960" algn="just" defTabSz="753923"/>
            <a:r>
              <a:rPr lang="en-US" sz="3600">
                <a:latin typeface="Georgia" panose="02040502050405020303" pitchFamily="18" charset="0"/>
              </a:rPr>
              <a:t>Must be held at time and locations convenient to potential or actual beneficiaries with accommodation of the handicapped (notices should include information to accommodate special needs).</a:t>
            </a:r>
          </a:p>
          <a:p>
            <a:pPr marL="188595" indent="0" algn="just" defTabSz="753923">
              <a:buNone/>
            </a:pPr>
            <a:endParaRPr lang="en-US" sz="3600">
              <a:latin typeface="Georgia" panose="02040502050405020303" pitchFamily="18" charset="0"/>
            </a:endParaRPr>
          </a:p>
          <a:p>
            <a:pPr marL="376555" indent="-187960" algn="just" defTabSz="753923"/>
            <a:r>
              <a:rPr lang="en-US" sz="3600">
                <a:latin typeface="Georgia" panose="02040502050405020303" pitchFamily="18" charset="0"/>
              </a:rPr>
              <a:t>The needs of non-English speaking residents should be met in areas of significant concentration.</a:t>
            </a:r>
          </a:p>
          <a:p>
            <a:pPr marL="376555" indent="-187960" algn="just" defTabSz="753923"/>
            <a:endParaRPr lang="en-US" sz="3600">
              <a:latin typeface="Georgia" panose="02040502050405020303" pitchFamily="18" charset="0"/>
            </a:endParaRPr>
          </a:p>
          <a:p>
            <a:pPr marL="376555" indent="-187960" algn="just" defTabSz="753923"/>
            <a:r>
              <a:rPr lang="en-US" sz="3600">
                <a:latin typeface="Georgia" panose="02040502050405020303" pitchFamily="18" charset="0"/>
              </a:rPr>
              <a:t>Must maintain evidence of compliance.</a:t>
            </a:r>
          </a:p>
          <a:p>
            <a:pPr marL="376555" indent="-187960" algn="just" defTabSz="753923"/>
            <a:endParaRPr lang="en-US" sz="3600">
              <a:latin typeface="Georgia" panose="02040502050405020303" pitchFamily="18" charset="0"/>
            </a:endParaRPr>
          </a:p>
          <a:p>
            <a:pPr marL="376555" indent="-187960" algn="just" defTabSz="753923"/>
            <a:r>
              <a:rPr lang="en-US" sz="3600">
                <a:latin typeface="Georgia" panose="02040502050405020303" pitchFamily="18" charset="0"/>
              </a:rPr>
              <a:t>Certified minutes must be kept.</a:t>
            </a:r>
          </a:p>
          <a:p>
            <a:pPr marL="376555" indent="-187960" defTabSz="753923"/>
            <a:endParaRPr lang="en-US" sz="2800"/>
          </a:p>
        </p:txBody>
      </p:sp>
      <p:sp>
        <p:nvSpPr>
          <p:cNvPr id="2055" name="Slide Number Placeholder 3">
            <a:extLst>
              <a:ext uri="{FF2B5EF4-FFF2-40B4-BE49-F238E27FC236}">
                <a16:creationId xmlns:a16="http://schemas.microsoft.com/office/drawing/2014/main" id="{691EEE77-5155-EF5F-CF77-869BA9A63668}"/>
              </a:ext>
            </a:extLst>
          </p:cNvPr>
          <p:cNvSpPr>
            <a:spLocks noGrp="1"/>
          </p:cNvSpPr>
          <p:nvPr>
            <p:ph type="sldNum" sz="quarter" idx="12"/>
          </p:nvPr>
        </p:nvSpPr>
        <p:spPr>
          <a:xfrm>
            <a:off x="18596293" y="9811647"/>
            <a:ext cx="1005205" cy="1123080"/>
          </a:xfrm>
        </p:spPr>
        <p:txBody>
          <a:bodyPr/>
          <a:lstStyle/>
          <a:p>
            <a:pPr>
              <a:spcAft>
                <a:spcPts val="600"/>
              </a:spcAft>
            </a:pPr>
            <a:fld id="{48F63A3B-78C7-47BE-AE5E-E10140E04643}" type="slidenum">
              <a:rPr lang="en-US" smtClean="0"/>
              <a:pPr>
                <a:spcAft>
                  <a:spcPts val="600"/>
                </a:spcAft>
              </a:pPr>
              <a:t>5</a:t>
            </a:fld>
            <a:endParaRPr lang="en-US"/>
          </a:p>
        </p:txBody>
      </p:sp>
      <p:sp>
        <p:nvSpPr>
          <p:cNvPr id="4" name="Title 3">
            <a:extLst>
              <a:ext uri="{FF2B5EF4-FFF2-40B4-BE49-F238E27FC236}">
                <a16:creationId xmlns:a16="http://schemas.microsoft.com/office/drawing/2014/main" id="{E53A2E9C-31D4-4E4A-A929-4C7A74A2B9CD}"/>
              </a:ext>
            </a:extLst>
          </p:cNvPr>
          <p:cNvSpPr>
            <a:spLocks noGrp="1"/>
          </p:cNvSpPr>
          <p:nvPr>
            <p:ph type="title"/>
          </p:nvPr>
        </p:nvSpPr>
        <p:spPr>
          <a:xfrm>
            <a:off x="1449489" y="557974"/>
            <a:ext cx="10212506" cy="1883320"/>
          </a:xfrm>
        </p:spPr>
        <p:txBody>
          <a:bodyPr vert="horz" lIns="75390" tIns="37695" rIns="75390" bIns="37695" rtlCol="0" anchor="ctr">
            <a:normAutofit/>
          </a:bodyPr>
          <a:lstStyle/>
          <a:p>
            <a:pPr defTabSz="753923"/>
            <a:r>
              <a:rPr lang="en-US">
                <a:latin typeface="Georgia" panose="02040502050405020303" pitchFamily="18" charset="0"/>
              </a:rPr>
              <a:t>Public Hearings </a:t>
            </a:r>
          </a:p>
        </p:txBody>
      </p:sp>
      <p:pic>
        <p:nvPicPr>
          <p:cNvPr id="13" name="Picture 12" descr="A group of hands raised in the air&#10;&#10;Description automatically generated">
            <a:extLst>
              <a:ext uri="{FF2B5EF4-FFF2-40B4-BE49-F238E27FC236}">
                <a16:creationId xmlns:a16="http://schemas.microsoft.com/office/drawing/2014/main" id="{9209B44D-3152-0DCA-D976-119469C6D4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6110" y="2455845"/>
            <a:ext cx="5859404" cy="4036479"/>
          </a:xfrm>
          <a:prstGeom prst="rect">
            <a:avLst/>
          </a:prstGeom>
        </p:spPr>
      </p:pic>
      <p:sp>
        <p:nvSpPr>
          <p:cNvPr id="3" name="TextBox 2">
            <a:extLst>
              <a:ext uri="{FF2B5EF4-FFF2-40B4-BE49-F238E27FC236}">
                <a16:creationId xmlns:a16="http://schemas.microsoft.com/office/drawing/2014/main" id="{B5E1B1FF-9246-35C6-0851-C1C309E7E62D}"/>
              </a:ext>
            </a:extLst>
          </p:cNvPr>
          <p:cNvSpPr txBox="1"/>
          <p:nvPr/>
        </p:nvSpPr>
        <p:spPr>
          <a:xfrm>
            <a:off x="11121081" y="7092778"/>
            <a:ext cx="8044249" cy="3046988"/>
          </a:xfrm>
          <a:prstGeom prst="rect">
            <a:avLst/>
          </a:prstGeom>
          <a:noFill/>
          <a:ln w="57150">
            <a:solidFill>
              <a:srgbClr val="00B0F0"/>
            </a:solidFill>
          </a:ln>
        </p:spPr>
        <p:txBody>
          <a:bodyPr wrap="square" rtlCol="0">
            <a:spAutoFit/>
          </a:bodyPr>
          <a:lstStyle/>
          <a:p>
            <a:pPr algn="ctr" rtl="0"/>
            <a:r>
              <a:rPr lang="en-US" sz="3200" kern="1200">
                <a:solidFill>
                  <a:schemeClr val="tx1"/>
                </a:solidFill>
                <a:latin typeface="Georgia" panose="02040502050405020303" pitchFamily="18" charset="0"/>
              </a:rPr>
              <a:t>The applicant must maintain detailed minutes of this hearing, a "tear sheet" or affidavit pertaining to the public notice and documentation as to whether or not meeting "special needs" was required and, if applicable, addressed.</a:t>
            </a:r>
            <a:endParaRPr lang="en-US" sz="3200">
              <a:solidFill>
                <a:schemeClr val="tx1"/>
              </a:solidFill>
              <a:latin typeface="Georgia" panose="02040502050405020303" pitchFamily="18" charset="0"/>
            </a:endParaRPr>
          </a:p>
        </p:txBody>
      </p:sp>
    </p:spTree>
    <p:extLst>
      <p:ext uri="{BB962C8B-B14F-4D97-AF65-F5344CB8AC3E}">
        <p14:creationId xmlns:p14="http://schemas.microsoft.com/office/powerpoint/2010/main" val="9606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fade">
                                      <p:cBhvr>
                                        <p:cTn id="11" dur="1000"/>
                                        <p:tgtEl>
                                          <p:spTgt spid="2">
                                            <p:txEl>
                                              <p:pRg st="2" end="2"/>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1000"/>
                                        <p:tgtEl>
                                          <p:spTgt spid="2">
                                            <p:txEl>
                                              <p:pRg st="4" end="4"/>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fade">
                                      <p:cBhvr>
                                        <p:cTn id="19" dur="1000"/>
                                        <p:tgtEl>
                                          <p:spTgt spid="2">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1C894C-0842-400D-9780-5F6BBB18AB7B}"/>
              </a:ext>
            </a:extLst>
          </p:cNvPr>
          <p:cNvSpPr>
            <a:spLocks noGrp="1"/>
          </p:cNvSpPr>
          <p:nvPr>
            <p:ph type="title"/>
          </p:nvPr>
        </p:nvSpPr>
        <p:spPr/>
        <p:txBody>
          <a:bodyPr>
            <a:normAutofit/>
          </a:bodyPr>
          <a:lstStyle/>
          <a:p>
            <a:r>
              <a:rPr lang="en-US" sz="5772">
                <a:latin typeface="Georgia" panose="02040502050405020303" pitchFamily="18" charset="0"/>
              </a:rPr>
              <a:t>Bonus Points - Robust Citizen Participation</a:t>
            </a:r>
            <a:br>
              <a:rPr lang="en-US" sz="5772">
                <a:latin typeface="Georgia" panose="02040502050405020303" pitchFamily="18" charset="0"/>
              </a:rPr>
            </a:br>
            <a:endParaRPr lang="en-US" sz="5772">
              <a:latin typeface="Georgia" panose="02040502050405020303" pitchFamily="18" charset="0"/>
            </a:endParaRPr>
          </a:p>
        </p:txBody>
      </p:sp>
      <p:sp>
        <p:nvSpPr>
          <p:cNvPr id="3" name="Text Placeholder 2">
            <a:extLst>
              <a:ext uri="{FF2B5EF4-FFF2-40B4-BE49-F238E27FC236}">
                <a16:creationId xmlns:a16="http://schemas.microsoft.com/office/drawing/2014/main" id="{5D11771D-9216-4827-8E59-DF8F7EBD55B5}"/>
              </a:ext>
            </a:extLst>
          </p:cNvPr>
          <p:cNvSpPr>
            <a:spLocks noGrp="1"/>
          </p:cNvSpPr>
          <p:nvPr>
            <p:ph type="body" sz="quarter" idx="4294967295"/>
          </p:nvPr>
        </p:nvSpPr>
        <p:spPr>
          <a:xfrm>
            <a:off x="908050" y="2165230"/>
            <a:ext cx="17309630" cy="2183561"/>
          </a:xfrm>
          <a:noFill/>
          <a:ln>
            <a:noFill/>
          </a:ln>
        </p:spPr>
        <p:txBody>
          <a:bodyPr vert="horz" lIns="75390" tIns="37695" rIns="75390" bIns="37695" rtlCol="0" anchor="ctr">
            <a:noAutofit/>
          </a:bodyPr>
          <a:lstStyle/>
          <a:p>
            <a:pPr marL="0" indent="0" algn="ctr" defTabSz="753923">
              <a:lnSpc>
                <a:spcPct val="100000"/>
              </a:lnSpc>
              <a:buNone/>
            </a:pPr>
            <a:r>
              <a:rPr lang="en-US" sz="3300">
                <a:latin typeface="Georgia" panose="02040502050405020303" pitchFamily="18" charset="0"/>
              </a:rPr>
              <a:t>Extra efforts to provide an opportunity for citizens, especially LMI citizens, to participate in an advisory role in the planning, implementation, and assessment of the programs and projects funded through CDBG activities.</a:t>
            </a:r>
          </a:p>
          <a:p>
            <a:pPr marL="188480" indent="0" algn="ctr" defTabSz="753923">
              <a:buNone/>
            </a:pPr>
            <a:endParaRPr lang="en-US" sz="3628">
              <a:cs typeface="Arial" panose="020B0604020202020204"/>
            </a:endParaRPr>
          </a:p>
        </p:txBody>
      </p:sp>
      <p:grpSp>
        <p:nvGrpSpPr>
          <p:cNvPr id="7" name="Group 6">
            <a:extLst>
              <a:ext uri="{FF2B5EF4-FFF2-40B4-BE49-F238E27FC236}">
                <a16:creationId xmlns:a16="http://schemas.microsoft.com/office/drawing/2014/main" id="{D00F67C7-48C3-4E00-9257-520D37D188AB}"/>
              </a:ext>
            </a:extLst>
          </p:cNvPr>
          <p:cNvGrpSpPr/>
          <p:nvPr/>
        </p:nvGrpSpPr>
        <p:grpSpPr>
          <a:xfrm>
            <a:off x="4961447" y="8621641"/>
            <a:ext cx="9753600" cy="1752600"/>
            <a:chOff x="1496447" y="7781555"/>
            <a:chExt cx="10849997" cy="2183561"/>
          </a:xfrm>
        </p:grpSpPr>
        <p:pic>
          <p:nvPicPr>
            <p:cNvPr id="8" name="Picture 18">
              <a:extLst>
                <a:ext uri="{FF2B5EF4-FFF2-40B4-BE49-F238E27FC236}">
                  <a16:creationId xmlns:a16="http://schemas.microsoft.com/office/drawing/2014/main" id="{1274093B-1A6A-44FD-85AF-738DC28FACD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496447" y="7781555"/>
              <a:ext cx="10849997" cy="2183561"/>
            </a:xfrm>
            <a:prstGeom prst="rect">
              <a:avLst/>
            </a:prstGeom>
            <a:ln w="28575">
              <a:solidFill>
                <a:schemeClr val="accent2"/>
              </a:solidFill>
            </a:ln>
          </p:spPr>
        </p:pic>
        <p:sp>
          <p:nvSpPr>
            <p:cNvPr id="19" name="Oval 18">
              <a:extLst>
                <a:ext uri="{FF2B5EF4-FFF2-40B4-BE49-F238E27FC236}">
                  <a16:creationId xmlns:a16="http://schemas.microsoft.com/office/drawing/2014/main" id="{6C0EAB50-9E04-4891-8950-08C39C6FFE9B}"/>
                </a:ext>
              </a:extLst>
            </p:cNvPr>
            <p:cNvSpPr/>
            <p:nvPr/>
          </p:nvSpPr>
          <p:spPr>
            <a:xfrm>
              <a:off x="7287647" y="7781555"/>
              <a:ext cx="4893293" cy="1646140"/>
            </a:xfrm>
            <a:prstGeom prst="ellipse">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76961" rtl="0"/>
              <a:endParaRPr lang="en-US" sz="1484" kern="1200">
                <a:solidFill>
                  <a:schemeClr val="tx1"/>
                </a:solidFill>
                <a:latin typeface="Arial" panose="020B0604020202020204"/>
              </a:endParaRPr>
            </a:p>
          </p:txBody>
        </p:sp>
      </p:grpSp>
      <p:graphicFrame>
        <p:nvGraphicFramePr>
          <p:cNvPr id="2" name="Diagram 1">
            <a:extLst>
              <a:ext uri="{FF2B5EF4-FFF2-40B4-BE49-F238E27FC236}">
                <a16:creationId xmlns:a16="http://schemas.microsoft.com/office/drawing/2014/main" id="{3400C62F-B418-1147-CC8B-051707C7A64F}"/>
              </a:ext>
            </a:extLst>
          </p:cNvPr>
          <p:cNvGraphicFramePr/>
          <p:nvPr>
            <p:extLst>
              <p:ext uri="{D42A27DB-BD31-4B8C-83A1-F6EECF244321}">
                <p14:modId xmlns:p14="http://schemas.microsoft.com/office/powerpoint/2010/main" val="579266236"/>
              </p:ext>
            </p:extLst>
          </p:nvPr>
        </p:nvGraphicFramePr>
        <p:xfrm>
          <a:off x="4044484" y="3961632"/>
          <a:ext cx="11587527" cy="41273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43516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EF9AA8-1B5D-E4A7-E477-93A07AB11BDE}"/>
              </a:ext>
            </a:extLst>
          </p:cNvPr>
          <p:cNvSpPr>
            <a:spLocks noGrp="1"/>
          </p:cNvSpPr>
          <p:nvPr>
            <p:ph type="sldNum" sz="quarter" idx="11"/>
          </p:nvPr>
        </p:nvSpPr>
        <p:spPr/>
        <p:txBody>
          <a:bodyPr/>
          <a:lstStyle/>
          <a:p>
            <a:fld id="{48F63A3B-78C7-47BE-AE5E-E10140E04643}" type="slidenum">
              <a:rPr lang="en-US" smtClean="0"/>
              <a:t>7</a:t>
            </a:fld>
            <a:endParaRPr lang="en-US"/>
          </a:p>
        </p:txBody>
      </p:sp>
      <p:sp>
        <p:nvSpPr>
          <p:cNvPr id="3" name="Title 2">
            <a:extLst>
              <a:ext uri="{FF2B5EF4-FFF2-40B4-BE49-F238E27FC236}">
                <a16:creationId xmlns:a16="http://schemas.microsoft.com/office/drawing/2014/main" id="{41218D9E-145D-B96D-DFFA-2CFF8CEF7C94}"/>
              </a:ext>
            </a:extLst>
          </p:cNvPr>
          <p:cNvSpPr>
            <a:spLocks noGrp="1"/>
          </p:cNvSpPr>
          <p:nvPr>
            <p:ph type="title"/>
          </p:nvPr>
        </p:nvSpPr>
        <p:spPr/>
        <p:txBody>
          <a:bodyPr>
            <a:normAutofit fontScale="90000"/>
          </a:bodyPr>
          <a:lstStyle/>
          <a:p>
            <a:r>
              <a:rPr lang="en-US" sz="6600">
                <a:latin typeface="Georgia" panose="02040502050405020303" pitchFamily="18" charset="0"/>
              </a:rPr>
              <a:t>Robust Citizen Participation Example</a:t>
            </a:r>
            <a:br>
              <a:rPr lang="en-US" sz="6600">
                <a:latin typeface="Georgia" panose="02040502050405020303" pitchFamily="18" charset="0"/>
              </a:rPr>
            </a:br>
            <a:endParaRPr lang="en-US"/>
          </a:p>
        </p:txBody>
      </p:sp>
      <p:sp>
        <p:nvSpPr>
          <p:cNvPr id="4" name="TextBox 3">
            <a:extLst>
              <a:ext uri="{FF2B5EF4-FFF2-40B4-BE49-F238E27FC236}">
                <a16:creationId xmlns:a16="http://schemas.microsoft.com/office/drawing/2014/main" id="{A18AFEC8-33A5-AB5C-FA39-46EB94BA85B2}"/>
              </a:ext>
            </a:extLst>
          </p:cNvPr>
          <p:cNvSpPr txBox="1"/>
          <p:nvPr/>
        </p:nvSpPr>
        <p:spPr>
          <a:xfrm>
            <a:off x="815546" y="2435269"/>
            <a:ext cx="18683416" cy="8012450"/>
          </a:xfrm>
          <a:prstGeom prst="rect">
            <a:avLst/>
          </a:prstGeom>
          <a:noFill/>
        </p:spPr>
        <p:txBody>
          <a:bodyPr wrap="square" rtlCol="0">
            <a:spAutoFit/>
          </a:bodyPr>
          <a:lstStyle/>
          <a:p>
            <a:pPr marL="376555" indent="-187960" algn="l" defTabSz="753923" rtl="0">
              <a:spcBef>
                <a:spcPts val="1649"/>
              </a:spcBef>
              <a:buClr>
                <a:schemeClr val="accent1"/>
              </a:buClr>
              <a:buFont typeface="Arial" panose="020B0604020202020204" pitchFamily="34" charset="0"/>
              <a:buChar char="•"/>
            </a:pPr>
            <a:r>
              <a:rPr lang="en-US" sz="3200" kern="1200">
                <a:solidFill>
                  <a:schemeClr val="tx1"/>
                </a:solidFill>
                <a:latin typeface="Georgia"/>
                <a:ea typeface="+mn-ea"/>
                <a:cs typeface="+mn-cs"/>
              </a:rPr>
              <a:t>Provided a cover sheet detailing the extra steps taken for robust citizen participation efforts</a:t>
            </a:r>
          </a:p>
          <a:p>
            <a:pPr marL="376555" indent="-187960" algn="l" defTabSz="753923" rtl="0">
              <a:spcBef>
                <a:spcPts val="1649"/>
              </a:spcBef>
              <a:buClr>
                <a:schemeClr val="accent1"/>
              </a:buClr>
              <a:buFont typeface="Arial" panose="020B0604020202020204" pitchFamily="34" charset="0"/>
              <a:buChar char="•"/>
            </a:pPr>
            <a:r>
              <a:rPr lang="en-US" sz="3200" kern="1200">
                <a:solidFill>
                  <a:schemeClr val="tx1"/>
                </a:solidFill>
                <a:latin typeface="Georgia"/>
                <a:ea typeface="+mn-ea"/>
                <a:cs typeface="+mn-cs"/>
              </a:rPr>
              <a:t>Advertised in The Bleckley Buzz (Chamber of Commerce newsletter)</a:t>
            </a:r>
          </a:p>
          <a:p>
            <a:pPr marL="376555" indent="-187960" algn="l" defTabSz="753923" rtl="0">
              <a:spcBef>
                <a:spcPts val="1649"/>
              </a:spcBef>
              <a:buClr>
                <a:schemeClr val="accent1"/>
              </a:buClr>
              <a:buFont typeface="Arial" panose="020B0604020202020204" pitchFamily="34" charset="0"/>
              <a:buChar char="•"/>
            </a:pPr>
            <a:r>
              <a:rPr lang="en-US" sz="3200" kern="1200">
                <a:solidFill>
                  <a:schemeClr val="tx1"/>
                </a:solidFill>
                <a:latin typeface="Georgia"/>
                <a:ea typeface="+mn-ea"/>
                <a:cs typeface="+mn-cs"/>
              </a:rPr>
              <a:t>Included a survey in the utility mail: “On April 26, 2023, approximately 2,000 Neighborhood Conditions Surveys were included in the monthly statements mailed to City of Cochran utility customers. Data will continue to be collected and discussed at upcoming GICH Team meetings and at City Department Head Meetings”.</a:t>
            </a:r>
          </a:p>
          <a:p>
            <a:pPr marL="376555" indent="-187960" algn="l" defTabSz="753923" rtl="0">
              <a:spcBef>
                <a:spcPts val="1649"/>
              </a:spcBef>
              <a:buClr>
                <a:schemeClr val="accent1"/>
              </a:buClr>
              <a:buFont typeface="Arial" panose="020B0604020202020204" pitchFamily="34" charset="0"/>
              <a:buChar char="•"/>
            </a:pPr>
            <a:r>
              <a:rPr lang="en-US" sz="3200" kern="1200">
                <a:solidFill>
                  <a:schemeClr val="tx1"/>
                </a:solidFill>
                <a:latin typeface="Georgia"/>
                <a:ea typeface="+mn-ea"/>
                <a:cs typeface="+mn-cs"/>
              </a:rPr>
              <a:t>Online survey was made available via the city website</a:t>
            </a:r>
          </a:p>
          <a:p>
            <a:pPr marL="376555" indent="-187960" algn="l" defTabSz="753923" rtl="0">
              <a:spcBef>
                <a:spcPts val="1649"/>
              </a:spcBef>
              <a:buClr>
                <a:schemeClr val="accent1"/>
              </a:buClr>
              <a:buFont typeface="Arial" panose="020B0604020202020204" pitchFamily="34" charset="0"/>
              <a:buChar char="•"/>
            </a:pPr>
            <a:r>
              <a:rPr lang="en-US" sz="3200" kern="1200">
                <a:solidFill>
                  <a:schemeClr val="tx1"/>
                </a:solidFill>
                <a:latin typeface="Georgia"/>
                <a:ea typeface="+mn-ea"/>
                <a:cs typeface="+mn-cs"/>
              </a:rPr>
              <a:t>Advertised public hearing at multiple locations: Cochran Housing Authority Bulletin Board, Bleckley County Health Department Bulletin Board, Bleckley County Department of Family and Children Services Bulletin Board, Bleckley County Courthouse Bulletin Board, and City of Cochran Auditorium Door Posting</a:t>
            </a:r>
          </a:p>
          <a:p>
            <a:pPr marL="376555" indent="-187960" algn="l" defTabSz="753923" rtl="0">
              <a:spcBef>
                <a:spcPts val="1649"/>
              </a:spcBef>
              <a:buClr>
                <a:schemeClr val="accent1"/>
              </a:buClr>
              <a:buFont typeface="Arial" panose="020B0604020202020204" pitchFamily="34" charset="0"/>
              <a:buChar char="•"/>
            </a:pPr>
            <a:r>
              <a:rPr lang="en-US" sz="3200" kern="1200">
                <a:solidFill>
                  <a:schemeClr val="tx1"/>
                </a:solidFill>
                <a:latin typeface="Georgia"/>
                <a:ea typeface="+mn-ea"/>
                <a:cs typeface="+mn-cs"/>
              </a:rPr>
              <a:t>At the CDBG pre-application citizen participation public hearing, residents were asked to indicate on the sign-in sheet as to their interest and willingness to serve as a member of a CDBG Committee that the city is forming.</a:t>
            </a:r>
          </a:p>
        </p:txBody>
      </p:sp>
    </p:spTree>
    <p:extLst>
      <p:ext uri="{BB962C8B-B14F-4D97-AF65-F5344CB8AC3E}">
        <p14:creationId xmlns:p14="http://schemas.microsoft.com/office/powerpoint/2010/main" val="109468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ln>
            <a:solidFill>
              <a:schemeClr val="accent1"/>
            </a:solidFill>
          </a:ln>
        </p:spPr>
        <p:txBody>
          <a:bodyPr vert="horz" lIns="91440" tIns="45720" rIns="91440" bIns="45720" rtlCol="0" anchor="ctr">
            <a:normAutofit/>
          </a:bodyPr>
          <a:lstStyle/>
          <a:p>
            <a:pPr algn="ctr" defTabSz="914400"/>
            <a:r>
              <a:rPr lang="en-US" sz="4400" kern="1200">
                <a:latin typeface="Georgia" panose="02040502050405020303" pitchFamily="18" charset="0"/>
              </a:rPr>
              <a:t>Language Access Requirements</a:t>
            </a:r>
          </a:p>
        </p:txBody>
      </p:sp>
      <p:sp>
        <p:nvSpPr>
          <p:cNvPr id="3" name="Content Placeholder 2"/>
          <p:cNvSpPr>
            <a:spLocks noGrp="1"/>
          </p:cNvSpPr>
          <p:nvPr>
            <p:ph type="body" sz="quarter" idx="4294967295"/>
          </p:nvPr>
        </p:nvSpPr>
        <p:spPr>
          <a:xfrm>
            <a:off x="8070851" y="988218"/>
            <a:ext cx="10636014" cy="9332913"/>
          </a:xfrm>
        </p:spPr>
        <p:txBody>
          <a:bodyPr vert="horz" lIns="91440" tIns="45720" rIns="91440" bIns="45720" rtlCol="0" anchor="ctr">
            <a:normAutofit/>
          </a:bodyPr>
          <a:lstStyle/>
          <a:p>
            <a:pPr marL="148361" indent="0" defTabSz="914400">
              <a:buNone/>
            </a:pPr>
            <a:r>
              <a:rPr lang="en-US" sz="3300">
                <a:latin typeface="Georgia" panose="02040502050405020303" pitchFamily="18" charset="0"/>
              </a:rPr>
              <a:t>Title VI of the Civil Rights Act of 1964 and pursuant to EO 13166 requires meaningful access to information and services for Limited English Proficiency (LEP) persons*. </a:t>
            </a:r>
          </a:p>
          <a:p>
            <a:pPr indent="-228600" defTabSz="914400"/>
            <a:endParaRPr lang="en-US" sz="3300">
              <a:latin typeface="Georgia" panose="02040502050405020303" pitchFamily="18" charset="0"/>
            </a:endParaRPr>
          </a:p>
          <a:p>
            <a:pPr lvl="1" indent="-228600" defTabSz="914400"/>
            <a:r>
              <a:rPr lang="en-US" sz="3300">
                <a:latin typeface="Georgia" panose="02040502050405020303" pitchFamily="18" charset="0"/>
              </a:rPr>
              <a:t>Persons who do not speak English as their primary language and who have a limited ability to read, write, speak, or understand English, and may be entitled to language assistance with respect to a particular type of service, benefit, or encounter.</a:t>
            </a:r>
          </a:p>
          <a:p>
            <a:pPr marL="942404" lvl="1" indent="-228600" defTabSz="914400"/>
            <a:endParaRPr lang="en-US" sz="3300">
              <a:latin typeface="Georgia" panose="02040502050405020303" pitchFamily="18" charset="0"/>
            </a:endParaRPr>
          </a:p>
          <a:p>
            <a:pPr lvl="1" indent="-228600" defTabSz="914400"/>
            <a:r>
              <a:rPr lang="en-US" sz="3300">
                <a:latin typeface="Georgia" panose="02040502050405020303" pitchFamily="18" charset="0"/>
              </a:rPr>
              <a:t>Noted as speaking English less than “very well” in America Community Survey (ACS) Data Table S1601: Language Spoken at Home</a:t>
            </a:r>
          </a:p>
          <a:p>
            <a:pPr lvl="1" indent="-228600" defTabSz="914400"/>
            <a:endParaRPr lang="en-US" sz="1700"/>
          </a:p>
        </p:txBody>
      </p:sp>
    </p:spTree>
    <p:extLst>
      <p:ext uri="{BB962C8B-B14F-4D97-AF65-F5344CB8AC3E}">
        <p14:creationId xmlns:p14="http://schemas.microsoft.com/office/powerpoint/2010/main" val="170454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ln>
            <a:solidFill>
              <a:schemeClr val="accent1"/>
            </a:solidFill>
          </a:ln>
        </p:spPr>
        <p:txBody>
          <a:bodyPr vert="horz" lIns="91440" tIns="45720" rIns="91440" bIns="45720" rtlCol="0" anchor="ctr">
            <a:normAutofit/>
          </a:bodyPr>
          <a:lstStyle/>
          <a:p>
            <a:pPr algn="ctr" defTabSz="914400"/>
            <a:r>
              <a:rPr lang="en-US" sz="4400" kern="1200">
                <a:latin typeface="Georgia" panose="02040502050405020303" pitchFamily="18" charset="0"/>
              </a:rPr>
              <a:t>Language Access Requirements</a:t>
            </a:r>
          </a:p>
        </p:txBody>
      </p:sp>
      <p:sp>
        <p:nvSpPr>
          <p:cNvPr id="3" name="Content Placeholder 2"/>
          <p:cNvSpPr>
            <a:spLocks noGrp="1"/>
          </p:cNvSpPr>
          <p:nvPr>
            <p:ph type="body" sz="quarter" idx="4294967295"/>
          </p:nvPr>
        </p:nvSpPr>
        <p:spPr>
          <a:xfrm>
            <a:off x="7635711" y="988218"/>
            <a:ext cx="11071154" cy="9332913"/>
          </a:xfrm>
        </p:spPr>
        <p:txBody>
          <a:bodyPr vert="horz" lIns="91440" tIns="45720" rIns="91440" bIns="45720" rtlCol="0" anchor="ctr">
            <a:normAutofit/>
          </a:bodyPr>
          <a:lstStyle/>
          <a:p>
            <a:pPr marL="148361" indent="0" defTabSz="914400">
              <a:buNone/>
            </a:pPr>
            <a:r>
              <a:rPr lang="en-US" sz="3300" u="sng">
                <a:latin typeface="Georgia" panose="02040502050405020303" pitchFamily="18" charset="0"/>
              </a:rPr>
              <a:t>The size of the language group determines the recommended provision for written language assistance</a:t>
            </a:r>
            <a:r>
              <a:rPr lang="en-US" sz="3300">
                <a:latin typeface="Georgia" panose="02040502050405020303" pitchFamily="18" charset="0"/>
              </a:rPr>
              <a:t>:</a:t>
            </a:r>
          </a:p>
          <a:p>
            <a:pPr marL="148361" indent="0" defTabSz="914400">
              <a:buNone/>
            </a:pPr>
            <a:r>
              <a:rPr lang="en-US" sz="3300">
                <a:latin typeface="Georgia" panose="02040502050405020303" pitchFamily="18" charset="0"/>
              </a:rPr>
              <a:t>Translate vital documents</a:t>
            </a:r>
          </a:p>
          <a:p>
            <a:pPr marL="605561" indent="-457200" defTabSz="914400"/>
            <a:r>
              <a:rPr lang="en-US" sz="3300">
                <a:latin typeface="Georgia" panose="02040502050405020303" pitchFamily="18" charset="0"/>
              </a:rPr>
              <a:t>1,000 or more in a single language or more than 5% of the eligible population or beneficiaries and more than 50 in number.</a:t>
            </a:r>
          </a:p>
          <a:p>
            <a:pPr marL="148361" indent="0" defTabSz="914400">
              <a:buNone/>
            </a:pPr>
            <a:r>
              <a:rPr lang="en-US" sz="3300">
                <a:latin typeface="Georgia" panose="02040502050405020303" pitchFamily="18" charset="0"/>
              </a:rPr>
              <a:t>Translated written notice of right to receive free oral interpretation of documents.</a:t>
            </a:r>
          </a:p>
          <a:p>
            <a:pPr marL="605561" indent="-457200" defTabSz="914400"/>
            <a:r>
              <a:rPr lang="en-US" sz="3300">
                <a:latin typeface="Georgia" panose="02040502050405020303" pitchFamily="18" charset="0"/>
              </a:rPr>
              <a:t>More than 5% of the eligible population or beneficiaries and 50 or less in number</a:t>
            </a:r>
          </a:p>
          <a:p>
            <a:pPr marL="148361" indent="0" defTabSz="914400">
              <a:buNone/>
            </a:pPr>
            <a:r>
              <a:rPr lang="en-US" sz="3300">
                <a:latin typeface="Georgia" panose="02040502050405020303" pitchFamily="18" charset="0"/>
              </a:rPr>
              <a:t>No written translation is required.</a:t>
            </a:r>
          </a:p>
          <a:p>
            <a:pPr marL="605561" indent="-457200" defTabSz="914400"/>
            <a:r>
              <a:rPr lang="en-US" sz="3300">
                <a:latin typeface="Georgia" panose="02040502050405020303" pitchFamily="18" charset="0"/>
              </a:rPr>
              <a:t>5% or less of the eligible population or beneficiaries and less than 1,000 in number	</a:t>
            </a:r>
          </a:p>
          <a:p>
            <a:pPr lvl="1" indent="-228600" defTabSz="914400"/>
            <a:endParaRPr lang="en-US" sz="1700"/>
          </a:p>
        </p:txBody>
      </p:sp>
    </p:spTree>
    <p:extLst>
      <p:ext uri="{BB962C8B-B14F-4D97-AF65-F5344CB8AC3E}">
        <p14:creationId xmlns:p14="http://schemas.microsoft.com/office/powerpoint/2010/main" val="77385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EEB8146-9061-43C4-A690-2B0B5ED0D443}"/>
              </a:ext>
            </a:extLst>
          </p:cNvPr>
          <p:cNvSpPr>
            <a:spLocks noGrp="1"/>
          </p:cNvSpPr>
          <p:nvPr>
            <p:ph idx="1"/>
          </p:nvPr>
        </p:nvSpPr>
        <p:spPr>
          <a:xfrm>
            <a:off x="1367079" y="1788584"/>
            <a:ext cx="17339786" cy="1919627"/>
          </a:xfrm>
        </p:spPr>
        <p:txBody>
          <a:bodyPr>
            <a:noAutofit/>
          </a:bodyPr>
          <a:lstStyle/>
          <a:p>
            <a:pPr marL="148361" indent="0" algn="just" defTabSz="914400">
              <a:lnSpc>
                <a:spcPct val="110000"/>
              </a:lnSpc>
              <a:buNone/>
            </a:pPr>
            <a:r>
              <a:rPr lang="en-US" sz="2800">
                <a:latin typeface="Georgia" panose="02040502050405020303" pitchFamily="18" charset="0"/>
              </a:rPr>
              <a:t>A vital document is any document that is critical for ensuring meaningful access to the recipients' major activities and programs by beneficiaries generally and LEP persons specifically. Whether or not a document (or the information it solicits) is "vital" may depend upon the importance of the program, information, encounter, or service involved, and the consequence to the LEP person if the information in question is not provided accurately or in a timely manner. </a:t>
            </a:r>
          </a:p>
          <a:p>
            <a:pPr marL="148361" indent="0" algn="just" defTabSz="914400">
              <a:lnSpc>
                <a:spcPct val="110000"/>
              </a:lnSpc>
              <a:buNone/>
            </a:pPr>
            <a:r>
              <a:rPr lang="en-US" sz="2800">
                <a:latin typeface="Georgia" panose="02040502050405020303" pitchFamily="18" charset="0"/>
              </a:rPr>
              <a:t>A list of vital documents to be translated (if necessary) and schedule for translating and disseminating vital documents: </a:t>
            </a:r>
          </a:p>
          <a:p>
            <a:pPr marL="148361" indent="0" defTabSz="914400">
              <a:lnSpc>
                <a:spcPct val="110000"/>
              </a:lnSpc>
              <a:buNone/>
            </a:pPr>
            <a:endParaRPr lang="en-US" sz="3630">
              <a:latin typeface="Georgia" panose="02040502050405020303" pitchFamily="18" charset="0"/>
            </a:endParaRPr>
          </a:p>
        </p:txBody>
      </p:sp>
      <p:sp>
        <p:nvSpPr>
          <p:cNvPr id="2" name="Slide Number Placeholder 1">
            <a:extLst>
              <a:ext uri="{FF2B5EF4-FFF2-40B4-BE49-F238E27FC236}">
                <a16:creationId xmlns:a16="http://schemas.microsoft.com/office/drawing/2014/main" id="{751410A2-828E-BF95-A44E-DBF0229F4B50}"/>
              </a:ext>
            </a:extLst>
          </p:cNvPr>
          <p:cNvSpPr>
            <a:spLocks noGrp="1"/>
          </p:cNvSpPr>
          <p:nvPr>
            <p:ph type="sldNum" sz="quarter" idx="11"/>
          </p:nvPr>
        </p:nvSpPr>
        <p:spPr/>
        <p:txBody>
          <a:bodyPr/>
          <a:lstStyle/>
          <a:p>
            <a:fld id="{48F63A3B-78C7-47BE-AE5E-E10140E04643}" type="slidenum">
              <a:rPr lang="en-US" smtClean="0"/>
              <a:t>10</a:t>
            </a:fld>
            <a:endParaRPr lang="en-US"/>
          </a:p>
        </p:txBody>
      </p:sp>
      <p:sp>
        <p:nvSpPr>
          <p:cNvPr id="3" name="Title 2">
            <a:extLst>
              <a:ext uri="{FF2B5EF4-FFF2-40B4-BE49-F238E27FC236}">
                <a16:creationId xmlns:a16="http://schemas.microsoft.com/office/drawing/2014/main" id="{7E3F87B5-3239-2BB6-8D9A-6CA329771A7B}"/>
              </a:ext>
            </a:extLst>
          </p:cNvPr>
          <p:cNvSpPr>
            <a:spLocks noGrp="1"/>
          </p:cNvSpPr>
          <p:nvPr>
            <p:ph type="title"/>
          </p:nvPr>
        </p:nvSpPr>
        <p:spPr>
          <a:xfrm>
            <a:off x="1397235" y="719689"/>
            <a:ext cx="17309630" cy="1159722"/>
          </a:xfrm>
        </p:spPr>
        <p:txBody>
          <a:bodyPr/>
          <a:lstStyle/>
          <a:p>
            <a:r>
              <a:rPr lang="en-US" sz="4400">
                <a:latin typeface="Georgia"/>
              </a:rPr>
              <a:t>What is a Vital Document?</a:t>
            </a:r>
            <a:endParaRPr lang="en-US" sz="6550">
              <a:cs typeface="Arial"/>
            </a:endParaRPr>
          </a:p>
        </p:txBody>
      </p:sp>
      <p:graphicFrame>
        <p:nvGraphicFramePr>
          <p:cNvPr id="5" name="Table 4">
            <a:extLst>
              <a:ext uri="{FF2B5EF4-FFF2-40B4-BE49-F238E27FC236}">
                <a16:creationId xmlns:a16="http://schemas.microsoft.com/office/drawing/2014/main" id="{371744A9-91C0-D330-C3AB-F1CFE6C010E7}"/>
              </a:ext>
            </a:extLst>
          </p:cNvPr>
          <p:cNvGraphicFramePr>
            <a:graphicFrameLocks noGrp="1"/>
          </p:cNvGraphicFramePr>
          <p:nvPr>
            <p:extLst>
              <p:ext uri="{D42A27DB-BD31-4B8C-83A1-F6EECF244321}">
                <p14:modId xmlns:p14="http://schemas.microsoft.com/office/powerpoint/2010/main" val="332182230"/>
              </p:ext>
            </p:extLst>
          </p:nvPr>
        </p:nvGraphicFramePr>
        <p:xfrm>
          <a:off x="1885361" y="5550473"/>
          <a:ext cx="16479354" cy="4533317"/>
        </p:xfrm>
        <a:graphic>
          <a:graphicData uri="http://schemas.openxmlformats.org/drawingml/2006/table">
            <a:tbl>
              <a:tblPr firstRow="1" bandRow="1">
                <a:tableStyleId>{5C22544A-7EE6-4342-B048-85BDC9FD1C3A}</a:tableStyleId>
              </a:tblPr>
              <a:tblGrid>
                <a:gridCol w="8239677">
                  <a:extLst>
                    <a:ext uri="{9D8B030D-6E8A-4147-A177-3AD203B41FA5}">
                      <a16:colId xmlns:a16="http://schemas.microsoft.com/office/drawing/2014/main" val="3496325359"/>
                    </a:ext>
                  </a:extLst>
                </a:gridCol>
                <a:gridCol w="8239677">
                  <a:extLst>
                    <a:ext uri="{9D8B030D-6E8A-4147-A177-3AD203B41FA5}">
                      <a16:colId xmlns:a16="http://schemas.microsoft.com/office/drawing/2014/main" val="4143467084"/>
                    </a:ext>
                  </a:extLst>
                </a:gridCol>
              </a:tblGrid>
              <a:tr h="1215527">
                <a:tc gridSpan="2">
                  <a:txBody>
                    <a:bodyPr/>
                    <a:lstStyle/>
                    <a:p>
                      <a:r>
                        <a:rPr lang="en-US" sz="2600">
                          <a:solidFill>
                            <a:schemeClr val="bg1"/>
                          </a:solidFill>
                          <a:latin typeface="Georgia" panose="02040502050405020303" pitchFamily="18" charset="0"/>
                        </a:rPr>
                        <a:t>The following list of vital HUD/CDBG Documents will be translated into the Spanish language and made available:</a:t>
                      </a:r>
                    </a:p>
                  </a:txBody>
                  <a:tcPr/>
                </a:tc>
                <a:tc hMerge="1">
                  <a:txBody>
                    <a:bodyPr/>
                    <a:lstStyle/>
                    <a:p>
                      <a:endParaRPr lang="en-US"/>
                    </a:p>
                  </a:txBody>
                  <a:tcPr/>
                </a:tc>
                <a:extLst>
                  <a:ext uri="{0D108BD9-81ED-4DB2-BD59-A6C34878D82A}">
                    <a16:rowId xmlns:a16="http://schemas.microsoft.com/office/drawing/2014/main" val="647996383"/>
                  </a:ext>
                </a:extLst>
              </a:tr>
              <a:tr h="663558">
                <a:tc>
                  <a:txBody>
                    <a:bodyPr/>
                    <a:lstStyle/>
                    <a:p>
                      <a:r>
                        <a:rPr lang="en-US" sz="2600">
                          <a:solidFill>
                            <a:schemeClr val="accent6">
                              <a:lumMod val="75000"/>
                            </a:schemeClr>
                          </a:solidFill>
                          <a:latin typeface="Georgia" panose="02040502050405020303" pitchFamily="18" charset="0"/>
                        </a:rPr>
                        <a:t>Pre-award Public Notice</a:t>
                      </a:r>
                    </a:p>
                  </a:txBody>
                  <a:tcPr/>
                </a:tc>
                <a:tc>
                  <a:txBody>
                    <a:bodyPr/>
                    <a:lstStyle/>
                    <a:p>
                      <a:r>
                        <a:rPr lang="en-US" sz="2600">
                          <a:solidFill>
                            <a:schemeClr val="accent6">
                              <a:lumMod val="75000"/>
                            </a:schemeClr>
                          </a:solidFill>
                          <a:latin typeface="Georgia" panose="02040502050405020303" pitchFamily="18" charset="0"/>
                        </a:rPr>
                        <a:t>Prior to award</a:t>
                      </a:r>
                    </a:p>
                  </a:txBody>
                  <a:tcPr/>
                </a:tc>
                <a:extLst>
                  <a:ext uri="{0D108BD9-81ED-4DB2-BD59-A6C34878D82A}">
                    <a16:rowId xmlns:a16="http://schemas.microsoft.com/office/drawing/2014/main" val="339214774"/>
                  </a:ext>
                </a:extLst>
              </a:tr>
              <a:tr h="663558">
                <a:tc>
                  <a:txBody>
                    <a:bodyPr/>
                    <a:lstStyle/>
                    <a:p>
                      <a:r>
                        <a:rPr lang="en-US" sz="2600">
                          <a:solidFill>
                            <a:schemeClr val="accent6">
                              <a:lumMod val="75000"/>
                            </a:schemeClr>
                          </a:solidFill>
                          <a:latin typeface="Georgia" panose="02040502050405020303" pitchFamily="18" charset="0"/>
                        </a:rPr>
                        <a:t>Post-award Public Hearing Notice</a:t>
                      </a:r>
                    </a:p>
                  </a:txBody>
                  <a:tcPr/>
                </a:tc>
                <a:tc>
                  <a:txBody>
                    <a:bodyPr/>
                    <a:lstStyle/>
                    <a:p>
                      <a:r>
                        <a:rPr lang="en-US" sz="2600">
                          <a:solidFill>
                            <a:schemeClr val="accent6">
                              <a:lumMod val="75000"/>
                            </a:schemeClr>
                          </a:solidFill>
                          <a:latin typeface="Georgia" panose="02040502050405020303" pitchFamily="18" charset="0"/>
                        </a:rPr>
                        <a:t>Within 60 days of award</a:t>
                      </a:r>
                    </a:p>
                  </a:txBody>
                  <a:tcPr/>
                </a:tc>
                <a:extLst>
                  <a:ext uri="{0D108BD9-81ED-4DB2-BD59-A6C34878D82A}">
                    <a16:rowId xmlns:a16="http://schemas.microsoft.com/office/drawing/2014/main" val="3990045945"/>
                  </a:ext>
                </a:extLst>
              </a:tr>
              <a:tr h="663558">
                <a:tc>
                  <a:txBody>
                    <a:bodyPr/>
                    <a:lstStyle/>
                    <a:p>
                      <a:r>
                        <a:rPr lang="en-US" sz="2600" b="1" u="sng">
                          <a:solidFill>
                            <a:schemeClr val="accent6">
                              <a:lumMod val="75000"/>
                            </a:schemeClr>
                          </a:solidFill>
                          <a:latin typeface="Georgia" panose="02040502050405020303" pitchFamily="18" charset="0"/>
                        </a:rPr>
                        <a:t>Environmental Notices</a:t>
                      </a:r>
                    </a:p>
                  </a:txBody>
                  <a:tcPr/>
                </a:tc>
                <a:tc>
                  <a:txBody>
                    <a:bodyPr/>
                    <a:lstStyle/>
                    <a:p>
                      <a:r>
                        <a:rPr lang="en-US" sz="2600" b="1" u="sng">
                          <a:solidFill>
                            <a:schemeClr val="accent6">
                              <a:lumMod val="75000"/>
                            </a:schemeClr>
                          </a:solidFill>
                          <a:latin typeface="Georgia" panose="02040502050405020303" pitchFamily="18" charset="0"/>
                        </a:rPr>
                        <a:t>As required</a:t>
                      </a:r>
                    </a:p>
                  </a:txBody>
                  <a:tcPr/>
                </a:tc>
                <a:extLst>
                  <a:ext uri="{0D108BD9-81ED-4DB2-BD59-A6C34878D82A}">
                    <a16:rowId xmlns:a16="http://schemas.microsoft.com/office/drawing/2014/main" val="1924762163"/>
                  </a:ext>
                </a:extLst>
              </a:tr>
              <a:tr h="663558">
                <a:tc>
                  <a:txBody>
                    <a:bodyPr/>
                    <a:lstStyle/>
                    <a:p>
                      <a:r>
                        <a:rPr lang="en-US" sz="2600">
                          <a:solidFill>
                            <a:schemeClr val="accent6">
                              <a:lumMod val="75000"/>
                            </a:schemeClr>
                          </a:solidFill>
                          <a:latin typeface="Georgia" panose="02040502050405020303" pitchFamily="18" charset="0"/>
                        </a:rPr>
                        <a:t>GA DCA/HUD Brochures, Poster, Fliers</a:t>
                      </a:r>
                    </a:p>
                  </a:txBody>
                  <a:tcPr/>
                </a:tc>
                <a:tc>
                  <a:txBody>
                    <a:bodyPr/>
                    <a:lstStyle/>
                    <a:p>
                      <a:r>
                        <a:rPr lang="en-US" sz="2600">
                          <a:solidFill>
                            <a:schemeClr val="accent6">
                              <a:lumMod val="75000"/>
                            </a:schemeClr>
                          </a:solidFill>
                          <a:latin typeface="Georgia" panose="02040502050405020303" pitchFamily="18" charset="0"/>
                        </a:rPr>
                        <a:t>On permanent display or as required</a:t>
                      </a:r>
                    </a:p>
                  </a:txBody>
                  <a:tcPr/>
                </a:tc>
                <a:extLst>
                  <a:ext uri="{0D108BD9-81ED-4DB2-BD59-A6C34878D82A}">
                    <a16:rowId xmlns:a16="http://schemas.microsoft.com/office/drawing/2014/main" val="2109478539"/>
                  </a:ext>
                </a:extLst>
              </a:tr>
              <a:tr h="663558">
                <a:tc>
                  <a:txBody>
                    <a:bodyPr/>
                    <a:lstStyle/>
                    <a:p>
                      <a:r>
                        <a:rPr lang="en-US" sz="2600">
                          <a:solidFill>
                            <a:schemeClr val="accent6">
                              <a:lumMod val="75000"/>
                            </a:schemeClr>
                          </a:solidFill>
                          <a:latin typeface="Georgia" panose="02040502050405020303" pitchFamily="18" charset="0"/>
                        </a:rPr>
                        <a:t>Fair Housing Materials</a:t>
                      </a:r>
                    </a:p>
                  </a:txBody>
                  <a:tcPr/>
                </a:tc>
                <a:tc>
                  <a:txBody>
                    <a:bodyPr/>
                    <a:lstStyle/>
                    <a:p>
                      <a:r>
                        <a:rPr lang="en-US" sz="2600">
                          <a:solidFill>
                            <a:schemeClr val="accent6">
                              <a:lumMod val="75000"/>
                            </a:schemeClr>
                          </a:solidFill>
                          <a:latin typeface="Georgia" panose="02040502050405020303" pitchFamily="18" charset="0"/>
                        </a:rPr>
                        <a:t>On permanent display or as required. </a:t>
                      </a:r>
                    </a:p>
                  </a:txBody>
                  <a:tcPr/>
                </a:tc>
                <a:extLst>
                  <a:ext uri="{0D108BD9-81ED-4DB2-BD59-A6C34878D82A}">
                    <a16:rowId xmlns:a16="http://schemas.microsoft.com/office/drawing/2014/main" val="3781783284"/>
                  </a:ext>
                </a:extLst>
              </a:tr>
            </a:tbl>
          </a:graphicData>
        </a:graphic>
      </p:graphicFrame>
      <p:sp>
        <p:nvSpPr>
          <p:cNvPr id="6" name="TextBox 5">
            <a:extLst>
              <a:ext uri="{FF2B5EF4-FFF2-40B4-BE49-F238E27FC236}">
                <a16:creationId xmlns:a16="http://schemas.microsoft.com/office/drawing/2014/main" id="{6CDE5C65-E8BA-1F17-BA2D-34A8C8487836}"/>
              </a:ext>
            </a:extLst>
          </p:cNvPr>
          <p:cNvSpPr txBox="1"/>
          <p:nvPr/>
        </p:nvSpPr>
        <p:spPr>
          <a:xfrm rot="19753780">
            <a:off x="6759019" y="7183225"/>
            <a:ext cx="4581427" cy="1446550"/>
          </a:xfrm>
          <a:prstGeom prst="rect">
            <a:avLst/>
          </a:prstGeom>
          <a:noFill/>
          <a:ln w="57150">
            <a:solidFill>
              <a:srgbClr val="FF0000"/>
            </a:solidFill>
            <a:prstDash val="sysDot"/>
          </a:ln>
        </p:spPr>
        <p:txBody>
          <a:bodyPr wrap="square" rtlCol="0">
            <a:spAutoFit/>
          </a:bodyPr>
          <a:lstStyle/>
          <a:p>
            <a:r>
              <a:rPr lang="en-US" sz="8800">
                <a:solidFill>
                  <a:schemeClr val="tx1"/>
                </a:solidFill>
                <a:latin typeface="Baskerville Old Face" panose="02020602080505020303" pitchFamily="18" charset="0"/>
              </a:rPr>
              <a:t>SAMPLE</a:t>
            </a:r>
          </a:p>
        </p:txBody>
      </p:sp>
    </p:spTree>
    <p:extLst>
      <p:ext uri="{BB962C8B-B14F-4D97-AF65-F5344CB8AC3E}">
        <p14:creationId xmlns:p14="http://schemas.microsoft.com/office/powerpoint/2010/main" val="127847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75390" tIns="37695" rIns="75390" bIns="37695" rtlCol="0" anchor="ctr">
            <a:normAutofit/>
          </a:bodyPr>
          <a:lstStyle/>
          <a:p>
            <a:pPr defTabSz="753923"/>
            <a:r>
              <a:rPr lang="en-US" sz="5936">
                <a:latin typeface="Georgia" panose="02040502050405020303" pitchFamily="18" charset="0"/>
              </a:rPr>
              <a:t>Meaningful Access - Data </a:t>
            </a:r>
          </a:p>
        </p:txBody>
      </p:sp>
      <p:sp>
        <p:nvSpPr>
          <p:cNvPr id="5" name="Content Placeholder 4"/>
          <p:cNvSpPr>
            <a:spLocks noGrp="1"/>
          </p:cNvSpPr>
          <p:nvPr>
            <p:ph type="body" sz="quarter" idx="4294967295"/>
          </p:nvPr>
        </p:nvSpPr>
        <p:spPr>
          <a:xfrm>
            <a:off x="1397235" y="2705893"/>
            <a:ext cx="17140237" cy="5897563"/>
          </a:xfrm>
        </p:spPr>
        <p:txBody>
          <a:bodyPr vert="horz" lIns="75390" tIns="37695" rIns="75390" bIns="37695" rtlCol="0" anchor="ctr">
            <a:normAutofit lnSpcReduction="10000"/>
          </a:bodyPr>
          <a:lstStyle/>
          <a:p>
            <a:pPr marL="659682" indent="-471202" defTabSz="753923">
              <a:buFont typeface="Wingdings" panose="05000000000000000000" pitchFamily="2" charset="2"/>
              <a:buChar char="ü"/>
            </a:pPr>
            <a:r>
              <a:rPr lang="en-US" sz="3600" b="1">
                <a:latin typeface="Georgia" panose="02040502050405020303" pitchFamily="18" charset="0"/>
              </a:rPr>
              <a:t>American Community Survey Data </a:t>
            </a:r>
          </a:p>
          <a:p>
            <a:pPr marL="1413605" lvl="1" indent="-471202" defTabSz="753923">
              <a:buFont typeface="Wingdings" panose="05000000000000000000" pitchFamily="2" charset="2"/>
              <a:buChar char="ü"/>
            </a:pPr>
            <a:r>
              <a:rPr lang="en-US" sz="3270" b="1">
                <a:latin typeface="Georgia" panose="02040502050405020303" pitchFamily="18" charset="0"/>
              </a:rPr>
              <a:t>Table S1601 5-Year Estimates</a:t>
            </a:r>
          </a:p>
          <a:p>
            <a:pPr marL="2167528" lvl="2" indent="-471202" defTabSz="753923">
              <a:buFont typeface="Wingdings" panose="05000000000000000000" pitchFamily="2" charset="2"/>
              <a:buChar char="ü"/>
            </a:pPr>
            <a:r>
              <a:rPr lang="en-US"/>
              <a:t> Language Spoken at Home</a:t>
            </a:r>
            <a:endParaRPr lang="en-US" sz="2940" b="1">
              <a:latin typeface="Georgia" panose="02040502050405020303" pitchFamily="18" charset="0"/>
            </a:endParaRPr>
          </a:p>
          <a:p>
            <a:pPr marL="1413605" lvl="1" indent="-471202" defTabSz="753923">
              <a:buFont typeface="Wingdings" panose="05000000000000000000" pitchFamily="2" charset="2"/>
              <a:buChar char="ü"/>
            </a:pPr>
            <a:r>
              <a:rPr lang="en-US" sz="3270" b="1">
                <a:latin typeface="Georgia" panose="02040502050405020303" pitchFamily="18" charset="0"/>
              </a:rPr>
              <a:t>Table C16001 5-Year Estimates</a:t>
            </a:r>
          </a:p>
          <a:p>
            <a:pPr marL="2167528" lvl="2" indent="-471202" defTabSz="753923">
              <a:buFont typeface="Wingdings" panose="05000000000000000000" pitchFamily="2" charset="2"/>
              <a:buChar char="ü"/>
            </a:pPr>
            <a:r>
              <a:rPr lang="en-US"/>
              <a:t>Language Spoken at Home for the Population 5 Years and Over</a:t>
            </a:r>
          </a:p>
          <a:p>
            <a:pPr marL="1399604" lvl="1" indent="-457200" defTabSz="753923"/>
            <a:r>
              <a:rPr lang="en-US" sz="3600">
                <a:latin typeface="Georgia" panose="02040502050405020303" pitchFamily="18" charset="0"/>
              </a:rPr>
              <a:t>Hosted on </a:t>
            </a:r>
            <a:r>
              <a:rPr lang="en-US" sz="3600" b="1">
                <a:latin typeface="Georgia" panose="02040502050405020303" pitchFamily="18" charset="0"/>
                <a:hlinkClick r:id="rId3">
                  <a:extLst>
                    <a:ext uri="{A12FA001-AC4F-418D-AE19-62706E023703}">
                      <ahyp:hlinkClr xmlns:ahyp="http://schemas.microsoft.com/office/drawing/2018/hyperlinkcolor" val="tx"/>
                    </a:ext>
                  </a:extLst>
                </a:hlinkClick>
              </a:rPr>
              <a:t>https://data.census.gov/</a:t>
            </a:r>
            <a:endParaRPr lang="en-US" sz="3600" b="1">
              <a:latin typeface="Georgia" panose="02040502050405020303" pitchFamily="18" charset="0"/>
            </a:endParaRPr>
          </a:p>
          <a:p>
            <a:pPr marL="942404" lvl="1" indent="0" defTabSz="753923">
              <a:buNone/>
            </a:pPr>
            <a:endParaRPr lang="en-US" sz="3600" b="1">
              <a:latin typeface="Georgia" panose="02040502050405020303" pitchFamily="18" charset="0"/>
            </a:endParaRPr>
          </a:p>
          <a:p>
            <a:pPr marL="659130" indent="-471170" defTabSz="753923">
              <a:buFont typeface="Wingdings" panose="05000000000000000000" pitchFamily="2" charset="2"/>
              <a:buChar char="ü"/>
            </a:pPr>
            <a:r>
              <a:rPr lang="en-US" sz="3600" b="1">
                <a:latin typeface="Georgia"/>
              </a:rPr>
              <a:t>DCA’s CDBG Applicant Concentration Map</a:t>
            </a:r>
          </a:p>
          <a:p>
            <a:pPr marL="1412875" lvl="1" indent="-471170" defTabSz="753923">
              <a:spcBef>
                <a:spcPts val="1648"/>
              </a:spcBef>
              <a:buFont typeface="Wingdings" panose="05000000000000000000" pitchFamily="2" charset="2"/>
              <a:buChar char="ü"/>
            </a:pPr>
            <a:r>
              <a:rPr lang="en-US" sz="3300">
                <a:ea typeface="+mn-lt"/>
                <a:cs typeface="+mn-lt"/>
                <a:hlinkClick r:id="rId4"/>
              </a:rPr>
              <a:t>https://georgia-dca.maps.arcgis.com/apps/webappviewer/index.html?id=a547b61dac0545d29101ff902cbf8c3e</a:t>
            </a:r>
            <a:endParaRPr lang="en-US" sz="3300" b="1">
              <a:ea typeface="+mn-lt"/>
              <a:cs typeface="+mn-lt"/>
            </a:endParaRPr>
          </a:p>
        </p:txBody>
      </p:sp>
    </p:spTree>
    <p:extLst>
      <p:ext uri="{BB962C8B-B14F-4D97-AF65-F5344CB8AC3E}">
        <p14:creationId xmlns:p14="http://schemas.microsoft.com/office/powerpoint/2010/main" val="173703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10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10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10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10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1000"/>
                                        <p:tgtEl>
                                          <p:spTgt spid="5">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fade">
                                      <p:cBhvr>
                                        <p:cTn id="30" dur="1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FDBAFF-54B7-4FC0-B648-1495D693BA82}"/>
              </a:ext>
            </a:extLst>
          </p:cNvPr>
          <p:cNvSpPr/>
          <p:nvPr/>
        </p:nvSpPr>
        <p:spPr>
          <a:xfrm>
            <a:off x="3243357" y="927070"/>
            <a:ext cx="13617386" cy="1429276"/>
          </a:xfrm>
          <a:prstGeom prst="rect">
            <a:avLst/>
          </a:prstGeom>
          <a:solidFill>
            <a:schemeClr val="accent1"/>
          </a:solidFill>
          <a:ln>
            <a:solidFill>
              <a:schemeClr val="accent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376961" rtl="0"/>
            <a:r>
              <a:rPr lang="en-US" sz="4452" b="1" kern="1200">
                <a:solidFill>
                  <a:schemeClr val="tx1"/>
                </a:solidFill>
                <a:latin typeface="+mj-lt"/>
              </a:rPr>
              <a:t>604  /  4,467 = .1352 x 100 = 13.52% </a:t>
            </a:r>
          </a:p>
        </p:txBody>
      </p:sp>
      <p:pic>
        <p:nvPicPr>
          <p:cNvPr id="5" name="Picture 4">
            <a:extLst>
              <a:ext uri="{FF2B5EF4-FFF2-40B4-BE49-F238E27FC236}">
                <a16:creationId xmlns:a16="http://schemas.microsoft.com/office/drawing/2014/main" id="{B5BCBFF1-A65D-D598-0B0A-22DCC79BC2E0}"/>
              </a:ext>
            </a:extLst>
          </p:cNvPr>
          <p:cNvPicPr>
            <a:picLocks noChangeAspect="1"/>
          </p:cNvPicPr>
          <p:nvPr/>
        </p:nvPicPr>
        <p:blipFill>
          <a:blip r:embed="rId3"/>
          <a:stretch>
            <a:fillRect/>
          </a:stretch>
        </p:blipFill>
        <p:spPr>
          <a:xfrm>
            <a:off x="665410" y="2761702"/>
            <a:ext cx="18738965" cy="7730329"/>
          </a:xfrm>
          <a:prstGeom prst="rect">
            <a:avLst/>
          </a:prstGeom>
          <a:ln w="28575">
            <a:noFill/>
          </a:ln>
        </p:spPr>
      </p:pic>
    </p:spTree>
    <p:extLst>
      <p:ext uri="{BB962C8B-B14F-4D97-AF65-F5344CB8AC3E}">
        <p14:creationId xmlns:p14="http://schemas.microsoft.com/office/powerpoint/2010/main" val="63583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DED104D-C5F6-6B77-89B9-C1F66FB35CE1}"/>
              </a:ext>
            </a:extLst>
          </p:cNvPr>
          <p:cNvPicPr>
            <a:picLocks noChangeAspect="1"/>
          </p:cNvPicPr>
          <p:nvPr/>
        </p:nvPicPr>
        <p:blipFill>
          <a:blip r:embed="rId3"/>
          <a:stretch>
            <a:fillRect/>
          </a:stretch>
        </p:blipFill>
        <p:spPr>
          <a:xfrm>
            <a:off x="651376" y="662176"/>
            <a:ext cx="18796121" cy="9983284"/>
          </a:xfrm>
          <a:prstGeom prst="rect">
            <a:avLst/>
          </a:prstGeom>
        </p:spPr>
      </p:pic>
      <p:grpSp>
        <p:nvGrpSpPr>
          <p:cNvPr id="14" name="Group 13">
            <a:extLst>
              <a:ext uri="{FF2B5EF4-FFF2-40B4-BE49-F238E27FC236}">
                <a16:creationId xmlns:a16="http://schemas.microsoft.com/office/drawing/2014/main" id="{EB562573-3F26-E9E0-D19A-860CC143126C}"/>
              </a:ext>
            </a:extLst>
          </p:cNvPr>
          <p:cNvGrpSpPr/>
          <p:nvPr/>
        </p:nvGrpSpPr>
        <p:grpSpPr>
          <a:xfrm>
            <a:off x="6882791" y="1744355"/>
            <a:ext cx="8171815" cy="8560376"/>
            <a:chOff x="6882791" y="1744355"/>
            <a:chExt cx="8171815" cy="8560376"/>
          </a:xfrm>
        </p:grpSpPr>
        <p:pic>
          <p:nvPicPr>
            <p:cNvPr id="11" name="Picture 10">
              <a:extLst>
                <a:ext uri="{FF2B5EF4-FFF2-40B4-BE49-F238E27FC236}">
                  <a16:creationId xmlns:a16="http://schemas.microsoft.com/office/drawing/2014/main" id="{79AC7C50-91A4-E4FD-304E-8FFDD7382C03}"/>
                </a:ext>
              </a:extLst>
            </p:cNvPr>
            <p:cNvPicPr>
              <a:picLocks noChangeAspect="1"/>
            </p:cNvPicPr>
            <p:nvPr/>
          </p:nvPicPr>
          <p:blipFill>
            <a:blip r:embed="rId4"/>
            <a:stretch>
              <a:fillRect/>
            </a:stretch>
          </p:blipFill>
          <p:spPr>
            <a:xfrm>
              <a:off x="6882791" y="1744355"/>
              <a:ext cx="8171815" cy="8560376"/>
            </a:xfrm>
            <a:prstGeom prst="rect">
              <a:avLst/>
            </a:prstGeom>
            <a:ln w="57150">
              <a:solidFill>
                <a:srgbClr val="002060"/>
              </a:solidFill>
            </a:ln>
          </p:spPr>
        </p:pic>
        <p:sp>
          <p:nvSpPr>
            <p:cNvPr id="13" name="Rectangle: Rounded Corners 12">
              <a:extLst>
                <a:ext uri="{FF2B5EF4-FFF2-40B4-BE49-F238E27FC236}">
                  <a16:creationId xmlns:a16="http://schemas.microsoft.com/office/drawing/2014/main" id="{959B23D6-227F-6D80-BF3F-80DA202CDB4D}"/>
                </a:ext>
              </a:extLst>
            </p:cNvPr>
            <p:cNvSpPr/>
            <p:nvPr/>
          </p:nvSpPr>
          <p:spPr>
            <a:xfrm>
              <a:off x="7060676" y="3384223"/>
              <a:ext cx="7843101" cy="904973"/>
            </a:xfrm>
            <a:prstGeom prst="roundRect">
              <a:avLst/>
            </a:prstGeom>
            <a:noFill/>
            <a:ln w="76200">
              <a:solidFill>
                <a:srgbClr val="70CE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3414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a:ln>
            <a:solidFill>
              <a:schemeClr val="accent3"/>
            </a:solidFill>
          </a:ln>
        </p:spPr>
        <p:txBody>
          <a:bodyPr vert="horz" lIns="91440" tIns="45720" rIns="91440" bIns="45720" rtlCol="0" anchor="ctr">
            <a:normAutofit/>
          </a:bodyPr>
          <a:lstStyle/>
          <a:p>
            <a:pPr algn="ctr" defTabSz="914400"/>
            <a:r>
              <a:rPr lang="en-US" sz="4400" kern="1200">
                <a:latin typeface="Georgia" panose="02040502050405020303" pitchFamily="18" charset="0"/>
              </a:rPr>
              <a:t>CDBG Application:</a:t>
            </a:r>
            <a:br>
              <a:rPr lang="en-US" sz="4400" kern="1200">
                <a:latin typeface="Georgia" panose="02040502050405020303" pitchFamily="18" charset="0"/>
              </a:rPr>
            </a:br>
            <a:br>
              <a:rPr lang="en-US" sz="4400" kern="1200">
                <a:latin typeface="Georgia" panose="02040502050405020303" pitchFamily="18" charset="0"/>
              </a:rPr>
            </a:br>
            <a:r>
              <a:rPr lang="en-US" sz="4400" kern="1200">
                <a:latin typeface="Georgia" panose="02040502050405020303" pitchFamily="18" charset="0"/>
              </a:rPr>
              <a:t>Required Documentation &amp; Common Mistakes</a:t>
            </a:r>
            <a:br>
              <a:rPr lang="en-US" sz="4400" kern="1200">
                <a:latin typeface="Georgia" panose="02040502050405020303" pitchFamily="18" charset="0"/>
              </a:rPr>
            </a:br>
            <a:endParaRPr lang="en-US" sz="4400" kern="1200">
              <a:latin typeface="Georgia" panose="02040502050405020303" pitchFamily="18" charset="0"/>
            </a:endParaRPr>
          </a:p>
        </p:txBody>
      </p:sp>
      <p:sp>
        <p:nvSpPr>
          <p:cNvPr id="3" name="Content Placeholder 2"/>
          <p:cNvSpPr>
            <a:spLocks noGrp="1"/>
          </p:cNvSpPr>
          <p:nvPr>
            <p:ph type="body" sz="quarter" idx="4294967295"/>
          </p:nvPr>
        </p:nvSpPr>
        <p:spPr>
          <a:xfrm>
            <a:off x="8070851" y="988218"/>
            <a:ext cx="10636014" cy="9332913"/>
          </a:xfrm>
        </p:spPr>
        <p:txBody>
          <a:bodyPr vert="horz" lIns="91440" tIns="45720" rIns="91440" bIns="45720" rtlCol="0" anchor="ctr">
            <a:normAutofit/>
          </a:bodyPr>
          <a:lstStyle/>
          <a:p>
            <a:pPr marL="148361" indent="0" defTabSz="914400">
              <a:buNone/>
            </a:pPr>
            <a:r>
              <a:rPr lang="en-US" sz="3600" b="1">
                <a:latin typeface="Georgia" panose="02040502050405020303" pitchFamily="18" charset="0"/>
              </a:rPr>
              <a:t>Required Documentation</a:t>
            </a:r>
          </a:p>
          <a:p>
            <a:pPr marL="565442" indent="-228600" defTabSz="914400"/>
            <a:r>
              <a:rPr lang="en-US" sz="3600">
                <a:latin typeface="Georgia" panose="02040502050405020303" pitchFamily="18" charset="0"/>
              </a:rPr>
              <a:t>Acknowledgement form</a:t>
            </a:r>
          </a:p>
          <a:p>
            <a:pPr marL="565442" indent="-228600" defTabSz="914400"/>
            <a:r>
              <a:rPr lang="en-US" sz="3600">
                <a:latin typeface="Georgia" panose="02040502050405020303" pitchFamily="18" charset="0"/>
              </a:rPr>
              <a:t>Threshold certification form </a:t>
            </a:r>
          </a:p>
          <a:p>
            <a:pPr marL="565442" indent="-228600" defTabSz="914400"/>
            <a:r>
              <a:rPr lang="en-US" sz="3600">
                <a:latin typeface="Georgia" panose="02040502050405020303" pitchFamily="18" charset="0"/>
              </a:rPr>
              <a:t>Notice Tear Sheet</a:t>
            </a:r>
          </a:p>
          <a:p>
            <a:pPr marL="565442" indent="-228600" defTabSz="914400"/>
            <a:r>
              <a:rPr lang="en-US" sz="3600">
                <a:latin typeface="Georgia" panose="02040502050405020303" pitchFamily="18" charset="0"/>
              </a:rPr>
              <a:t>Table S1601/DCA Mapping Tool Screenshot</a:t>
            </a:r>
          </a:p>
          <a:p>
            <a:pPr indent="-228600" defTabSz="914400"/>
            <a:endParaRPr lang="en-US" sz="3600">
              <a:latin typeface="Georgia" panose="02040502050405020303" pitchFamily="18" charset="0"/>
            </a:endParaRPr>
          </a:p>
          <a:p>
            <a:pPr marL="148361" indent="0" defTabSz="914400">
              <a:buNone/>
            </a:pPr>
            <a:r>
              <a:rPr lang="en-US" sz="3600" b="1">
                <a:latin typeface="Georgia" panose="02040502050405020303" pitchFamily="18" charset="0"/>
              </a:rPr>
              <a:t>Common Mistakes</a:t>
            </a:r>
          </a:p>
          <a:p>
            <a:pPr marL="565442" indent="-228600" defTabSz="914400"/>
            <a:r>
              <a:rPr lang="en-US" sz="3600">
                <a:latin typeface="Georgia" panose="02040502050405020303" pitchFamily="18" charset="0"/>
              </a:rPr>
              <a:t>Incorrect hearing date is published</a:t>
            </a:r>
          </a:p>
          <a:p>
            <a:pPr marL="565442" indent="-228600" defTabSz="914400"/>
            <a:r>
              <a:rPr lang="en-US" sz="3600">
                <a:latin typeface="Georgia" panose="02040502050405020303" pitchFamily="18" charset="0"/>
              </a:rPr>
              <a:t>Not published in English and Spanish</a:t>
            </a:r>
          </a:p>
          <a:p>
            <a:pPr marL="565442" indent="-228600" defTabSz="914400"/>
            <a:r>
              <a:rPr lang="en-US" sz="3600">
                <a:latin typeface="Georgia" panose="02040502050405020303" pitchFamily="18" charset="0"/>
              </a:rPr>
              <a:t>Threshold for translation is incorrectly determined</a:t>
            </a:r>
          </a:p>
          <a:p>
            <a:pPr lvl="1" indent="-228600" defTabSz="914400"/>
            <a:endParaRPr lang="en-US" sz="1700">
              <a:latin typeface="Georgia" panose="02040502050405020303" pitchFamily="18" charset="0"/>
            </a:endParaRPr>
          </a:p>
        </p:txBody>
      </p:sp>
      <p:sp>
        <p:nvSpPr>
          <p:cNvPr id="4" name="TextBox 3">
            <a:extLst>
              <a:ext uri="{FF2B5EF4-FFF2-40B4-BE49-F238E27FC236}">
                <a16:creationId xmlns:a16="http://schemas.microsoft.com/office/drawing/2014/main" id="{CE2C752B-3CC3-2374-15EA-0DFC1B4F652C}"/>
              </a:ext>
            </a:extLst>
          </p:cNvPr>
          <p:cNvSpPr txBox="1"/>
          <p:nvPr/>
        </p:nvSpPr>
        <p:spPr>
          <a:xfrm>
            <a:off x="8708164" y="9249461"/>
            <a:ext cx="7457570" cy="107721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solidFill>
                  <a:schemeClr val="bg1"/>
                </a:solidFill>
                <a:latin typeface="Georgia"/>
              </a:rPr>
              <a:t>Helpful Hint – Utilize the DCA CDBG Concentration Map for Determination</a:t>
            </a:r>
            <a:endParaRPr lang="en-US" sz="3200">
              <a:solidFill>
                <a:schemeClr val="bg1"/>
              </a:solidFill>
              <a:latin typeface="Georgia"/>
              <a:cs typeface="Arial"/>
            </a:endParaRPr>
          </a:p>
        </p:txBody>
      </p:sp>
    </p:spTree>
    <p:extLst>
      <p:ext uri="{BB962C8B-B14F-4D97-AF65-F5344CB8AC3E}">
        <p14:creationId xmlns:p14="http://schemas.microsoft.com/office/powerpoint/2010/main" val="42144504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additive="base">
                                        <p:cTn id="70" dur="500" fill="hold"/>
                                        <p:tgtEl>
                                          <p:spTgt spid="4"/>
                                        </p:tgtEl>
                                        <p:attrNameLst>
                                          <p:attrName>ppt_x</p:attrName>
                                        </p:attrNameLst>
                                      </p:cBhvr>
                                      <p:tavLst>
                                        <p:tav tm="0">
                                          <p:val>
                                            <p:strVal val="#ppt_x"/>
                                          </p:val>
                                        </p:tav>
                                        <p:tav tm="100000">
                                          <p:val>
                                            <p:strVal val="#ppt_x"/>
                                          </p:val>
                                        </p:tav>
                                      </p:tavLst>
                                    </p:anim>
                                    <p:anim calcmode="lin" valueType="num">
                                      <p:cBhvr additive="base">
                                        <p:cTn id="7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1054430A-05C4-471F-BF41-1C0126DE3BF5}"/>
              </a:ext>
            </a:extLst>
          </p:cNvPr>
          <p:cNvSpPr txBox="1">
            <a:spLocks/>
          </p:cNvSpPr>
          <p:nvPr/>
        </p:nvSpPr>
        <p:spPr>
          <a:xfrm>
            <a:off x="1386121" y="3216275"/>
            <a:ext cx="17601911" cy="4858009"/>
          </a:xfrm>
          <a:prstGeom prst="rect">
            <a:avLst/>
          </a:prstGeom>
        </p:spPr>
        <p:txBody>
          <a:bodyPr vert="horz" lIns="75390" tIns="37695" rIns="75390" bIns="37695" rtlCol="0" anchor="t">
            <a:normAutofit/>
          </a:bodyPr>
          <a:lst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a:lstStyle>
          <a:p>
            <a:pPr marL="0" indent="0" defTabSz="753923">
              <a:buNone/>
            </a:pPr>
            <a:r>
              <a:rPr lang="en-US" sz="4400">
                <a:latin typeface="Georgia"/>
              </a:rPr>
              <a:t>Language Access Plan Template for CDBG &amp; DCA’s Sub-Recipient</a:t>
            </a:r>
          </a:p>
          <a:p>
            <a:pPr marL="0" indent="0" defTabSz="753923">
              <a:buNone/>
            </a:pPr>
            <a:endParaRPr lang="en-US" sz="4400">
              <a:latin typeface="Georgia"/>
            </a:endParaRPr>
          </a:p>
          <a:p>
            <a:pPr marL="0" indent="0" defTabSz="753923">
              <a:buNone/>
            </a:pPr>
            <a:r>
              <a:rPr lang="en-US" sz="4400">
                <a:latin typeface="Georgia"/>
              </a:rPr>
              <a:t>Language Access Plan Template Guidance for CDBG</a:t>
            </a:r>
          </a:p>
          <a:p>
            <a:pPr marL="376555" indent="-376555" defTabSz="753923">
              <a:spcBef>
                <a:spcPts val="1648"/>
              </a:spcBef>
              <a:buClr>
                <a:schemeClr val="accent1"/>
              </a:buClr>
            </a:pPr>
            <a:r>
              <a:rPr lang="en-US" sz="3600">
                <a:latin typeface="Georgia"/>
                <a:ea typeface="+mn-lt"/>
                <a:cs typeface="+mn-lt"/>
              </a:rPr>
              <a:t>https://dca.georgia.gov/financing-tools/infrastructure/community-development-block-grants-cdbg/compliance-administration-0</a:t>
            </a:r>
          </a:p>
          <a:p>
            <a:pPr marL="0" indent="0" defTabSz="753923">
              <a:spcBef>
                <a:spcPts val="1648"/>
              </a:spcBef>
              <a:buClr>
                <a:schemeClr val="accent1"/>
              </a:buClr>
              <a:buNone/>
            </a:pPr>
            <a:endParaRPr lang="en-US" sz="4400" b="1">
              <a:latin typeface="Georgia"/>
              <a:cs typeface="Arial"/>
            </a:endParaRPr>
          </a:p>
        </p:txBody>
      </p:sp>
      <p:sp>
        <p:nvSpPr>
          <p:cNvPr id="2" name="Title 1">
            <a:extLst>
              <a:ext uri="{FF2B5EF4-FFF2-40B4-BE49-F238E27FC236}">
                <a16:creationId xmlns:a16="http://schemas.microsoft.com/office/drawing/2014/main" id="{26083DC1-6F5F-7F47-8D22-86D7323A82CF}"/>
              </a:ext>
            </a:extLst>
          </p:cNvPr>
          <p:cNvSpPr>
            <a:spLocks noGrp="1"/>
          </p:cNvSpPr>
          <p:nvPr>
            <p:ph type="title"/>
          </p:nvPr>
        </p:nvSpPr>
        <p:spPr>
          <a:xfrm>
            <a:off x="1397235" y="701675"/>
            <a:ext cx="17309630" cy="1883320"/>
          </a:xfrm>
        </p:spPr>
        <p:txBody>
          <a:bodyPr/>
          <a:lstStyle/>
          <a:p>
            <a:r>
              <a:rPr lang="en-US">
                <a:latin typeface="Georgia" panose="02040502050405020303" pitchFamily="18" charset="0"/>
              </a:rPr>
              <a:t>Resources</a:t>
            </a:r>
          </a:p>
        </p:txBody>
      </p:sp>
    </p:spTree>
    <p:extLst>
      <p:ext uri="{BB962C8B-B14F-4D97-AF65-F5344CB8AC3E}">
        <p14:creationId xmlns:p14="http://schemas.microsoft.com/office/powerpoint/2010/main" val="1992682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4656F9D-FD7E-6E64-F3F5-7D69A0542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159" y="650635"/>
            <a:ext cx="18781483" cy="9986603"/>
          </a:xfrm>
          <a:prstGeom prst="rect">
            <a:avLst/>
          </a:prstGeom>
          <a:noFill/>
          <a:ln>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35525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3A2E9C-31D4-4E4A-A929-4C7A74A2B9CD}"/>
              </a:ext>
            </a:extLst>
          </p:cNvPr>
          <p:cNvSpPr>
            <a:spLocks noGrp="1"/>
          </p:cNvSpPr>
          <p:nvPr>
            <p:ph type="title"/>
          </p:nvPr>
        </p:nvSpPr>
        <p:spPr/>
        <p:txBody>
          <a:bodyPr/>
          <a:lstStyle/>
          <a:p>
            <a:r>
              <a:rPr lang="en-US">
                <a:latin typeface="Georgia" panose="02040502050405020303" pitchFamily="18" charset="0"/>
              </a:rPr>
              <a:t>Important Facts</a:t>
            </a:r>
          </a:p>
        </p:txBody>
      </p:sp>
      <p:sp>
        <p:nvSpPr>
          <p:cNvPr id="2" name="Content Placeholder 1"/>
          <p:cNvSpPr>
            <a:spLocks noGrp="1"/>
          </p:cNvSpPr>
          <p:nvPr>
            <p:ph idx="1"/>
          </p:nvPr>
        </p:nvSpPr>
        <p:spPr/>
        <p:txBody>
          <a:bodyPr>
            <a:normAutofit/>
          </a:bodyPr>
          <a:lstStyle/>
          <a:p>
            <a:r>
              <a:rPr lang="en-US" sz="3628">
                <a:latin typeface="Georgia" panose="02040502050405020303" pitchFamily="18" charset="0"/>
              </a:rPr>
              <a:t>Provides rights to persons with disabilities in HUD-funded programs and activities.</a:t>
            </a:r>
          </a:p>
          <a:p>
            <a:r>
              <a:rPr lang="en-US" sz="3628">
                <a:latin typeface="Georgia" panose="02040502050405020303" pitchFamily="18" charset="0"/>
              </a:rPr>
              <a:t>Persons with disabilities, persons associated with persons with disabilities, and other persons engaged in certain protected activities under the law, are protected by Section 504.</a:t>
            </a:r>
          </a:p>
          <a:p>
            <a:r>
              <a:rPr lang="en-US" sz="3628">
                <a:latin typeface="Georgia" panose="02040502050405020303" pitchFamily="18" charset="0"/>
              </a:rPr>
              <a:t>Prohibits discrimination on the basis of disability in any program or activity that receives financial assistance from any federal agency, including HUD as well as in programs conducted by federal agencies including HUD.</a:t>
            </a:r>
          </a:p>
          <a:p>
            <a:r>
              <a:rPr lang="en-US" sz="3628">
                <a:latin typeface="Georgia" panose="02040502050405020303" pitchFamily="18" charset="0"/>
              </a:rPr>
              <a:t>HUD's regulations for Section 504 that apply to federally-assisted programs or activities may be found in the Code of Federal Regulations at 24 C.F.R. part 8.</a:t>
            </a:r>
          </a:p>
        </p:txBody>
      </p:sp>
    </p:spTree>
    <p:extLst>
      <p:ext uri="{BB962C8B-B14F-4D97-AF65-F5344CB8AC3E}">
        <p14:creationId xmlns:p14="http://schemas.microsoft.com/office/powerpoint/2010/main" val="1609912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DF64C-A75C-43DD-8485-429AB42B37B3}"/>
              </a:ext>
            </a:extLst>
          </p:cNvPr>
          <p:cNvSpPr>
            <a:spLocks noGrp="1"/>
          </p:cNvSpPr>
          <p:nvPr>
            <p:ph type="title"/>
          </p:nvPr>
        </p:nvSpPr>
        <p:spPr>
          <a:xfrm>
            <a:off x="99919" y="989590"/>
            <a:ext cx="19762356" cy="768657"/>
          </a:xfrm>
        </p:spPr>
        <p:txBody>
          <a:bodyPr>
            <a:noAutofit/>
          </a:bodyPr>
          <a:lstStyle/>
          <a:p>
            <a:pPr algn="ctr"/>
            <a:r>
              <a:rPr lang="en-US" sz="3000">
                <a:latin typeface="Georgia"/>
              </a:rPr>
              <a:t>There are eight (8) specific requirements which have an immediate effect on CDBG Recipients:</a:t>
            </a:r>
            <a:br>
              <a:rPr lang="en-US" sz="3000">
                <a:latin typeface="Georgia" panose="02040502050405020303" pitchFamily="18" charset="0"/>
              </a:rPr>
            </a:br>
            <a:endParaRPr lang="en-US" sz="3000">
              <a:latin typeface="Georgia" panose="02040502050405020303" pitchFamily="18" charset="0"/>
            </a:endParaRPr>
          </a:p>
        </p:txBody>
      </p:sp>
      <p:sp>
        <p:nvSpPr>
          <p:cNvPr id="4" name="Content Placeholder 3">
            <a:extLst>
              <a:ext uri="{FF2B5EF4-FFF2-40B4-BE49-F238E27FC236}">
                <a16:creationId xmlns:a16="http://schemas.microsoft.com/office/drawing/2014/main" id="{960FE950-2319-8592-0623-CA19DECB20A3}"/>
              </a:ext>
            </a:extLst>
          </p:cNvPr>
          <p:cNvSpPr>
            <a:spLocks noGrp="1"/>
          </p:cNvSpPr>
          <p:nvPr>
            <p:ph idx="1"/>
          </p:nvPr>
        </p:nvSpPr>
        <p:spPr>
          <a:xfrm>
            <a:off x="833026" y="1602557"/>
            <a:ext cx="17975631" cy="8952874"/>
          </a:xfrm>
        </p:spPr>
        <p:txBody>
          <a:bodyPr>
            <a:noAutofit/>
          </a:bodyPr>
          <a:lstStyle/>
          <a:p>
            <a:pPr marL="0" indent="0" algn="just">
              <a:buNone/>
            </a:pPr>
            <a:r>
              <a:rPr lang="en-US" sz="2800">
                <a:latin typeface="Georgia" panose="02040502050405020303" pitchFamily="18" charset="0"/>
              </a:rPr>
              <a:t>1. CDBG recipients must file an assurance of compliance. The Certified Assurances in the CDBG Application included this assurance.</a:t>
            </a:r>
          </a:p>
          <a:p>
            <a:pPr marL="0" indent="0" algn="just">
              <a:buNone/>
            </a:pPr>
            <a:endParaRPr lang="en-US" sz="2800">
              <a:latin typeface="Georgia" panose="02040502050405020303" pitchFamily="18" charset="0"/>
            </a:endParaRPr>
          </a:p>
          <a:p>
            <a:pPr marL="0" indent="0" algn="just">
              <a:buNone/>
            </a:pPr>
            <a:r>
              <a:rPr lang="en-US" sz="2800">
                <a:latin typeface="Georgia" panose="02040502050405020303" pitchFamily="18" charset="0"/>
              </a:rPr>
              <a:t>2. CDBG recipients must issue periodic public notices of non-discrimination. This can be accomplished by including appropriate language in public hearing notices. The sample hearing notices included in this Manual reflects this requirement.</a:t>
            </a:r>
          </a:p>
          <a:p>
            <a:pPr marL="0" indent="0" algn="just">
              <a:buNone/>
            </a:pPr>
            <a:endParaRPr lang="en-US" sz="2800">
              <a:latin typeface="Georgia" panose="02040502050405020303" pitchFamily="18" charset="0"/>
            </a:endParaRPr>
          </a:p>
          <a:p>
            <a:pPr marL="0" indent="0" algn="just">
              <a:buNone/>
            </a:pPr>
            <a:r>
              <a:rPr lang="en-US" sz="2800">
                <a:latin typeface="Georgia" panose="02040502050405020303" pitchFamily="18" charset="0"/>
              </a:rPr>
              <a:t>3. Employment practices are also covered by Section 504. Any CDBG recipient employing 15 or more persons must:</a:t>
            </a:r>
          </a:p>
          <a:p>
            <a:pPr marL="753923" lvl="2" indent="0" algn="just">
              <a:spcBef>
                <a:spcPts val="1649"/>
              </a:spcBef>
              <a:buNone/>
            </a:pPr>
            <a:r>
              <a:rPr lang="en-US" sz="2800">
                <a:latin typeface="Georgia" panose="02040502050405020303" pitchFamily="18" charset="0"/>
              </a:rPr>
              <a:t>a. Designate at least one person to coordinate efforts to comply with the regulation (Section 504 Coordinator); and</a:t>
            </a:r>
          </a:p>
          <a:p>
            <a:pPr marL="753923" lvl="2" indent="0" algn="just">
              <a:spcBef>
                <a:spcPts val="1649"/>
              </a:spcBef>
              <a:buNone/>
            </a:pPr>
            <a:r>
              <a:rPr lang="en-US" sz="2800">
                <a:latin typeface="Georgia" panose="02040502050405020303" pitchFamily="18" charset="0"/>
              </a:rPr>
              <a:t>b. Adopt formal grievance procedures that incorporate due process standards and that provide for the prompt and equitable resolution of discrimination complaints.</a:t>
            </a:r>
          </a:p>
          <a:p>
            <a:pPr marL="753923" lvl="2" indent="0" algn="just">
              <a:spcBef>
                <a:spcPts val="1649"/>
              </a:spcBef>
              <a:buNone/>
            </a:pPr>
            <a:endParaRPr lang="en-US" sz="2800">
              <a:latin typeface="Georgia" panose="02040502050405020303" pitchFamily="18" charset="0"/>
            </a:endParaRPr>
          </a:p>
          <a:p>
            <a:pPr marL="0" indent="0" algn="just">
              <a:buNone/>
            </a:pPr>
            <a:r>
              <a:rPr lang="en-US" sz="2800">
                <a:latin typeface="Georgia" panose="02040502050405020303" pitchFamily="18" charset="0"/>
              </a:rPr>
              <a:t>4. Communications: When a recipient communicates with applicants and beneficiaries by telephone, a telecommunication device for deaf persons (TDD's) or an equally effective system is required. The Georgia Relay Service (voice at 1-800-255-0135 or TDD at 1-800-255-0056 or at 711) is also available to provide this service.</a:t>
            </a:r>
          </a:p>
        </p:txBody>
      </p:sp>
    </p:spTree>
    <p:extLst>
      <p:ext uri="{BB962C8B-B14F-4D97-AF65-F5344CB8AC3E}">
        <p14:creationId xmlns:p14="http://schemas.microsoft.com/office/powerpoint/2010/main" val="198223836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DF64C-A75C-43DD-8485-429AB42B37B3}"/>
              </a:ext>
            </a:extLst>
          </p:cNvPr>
          <p:cNvSpPr>
            <a:spLocks noGrp="1"/>
          </p:cNvSpPr>
          <p:nvPr>
            <p:ph type="title"/>
          </p:nvPr>
        </p:nvSpPr>
        <p:spPr>
          <a:xfrm>
            <a:off x="1070881" y="847963"/>
            <a:ext cx="16368707" cy="622394"/>
          </a:xfrm>
        </p:spPr>
        <p:txBody>
          <a:bodyPr>
            <a:normAutofit fontScale="90000"/>
          </a:bodyPr>
          <a:lstStyle/>
          <a:p>
            <a:br>
              <a:rPr lang="en-US" sz="2800">
                <a:latin typeface="Georgia" panose="02040502050405020303" pitchFamily="18" charset="0"/>
              </a:rPr>
            </a:br>
            <a:endParaRPr lang="en-US" sz="2800">
              <a:latin typeface="Georgia" panose="02040502050405020303" pitchFamily="18" charset="0"/>
            </a:endParaRPr>
          </a:p>
        </p:txBody>
      </p:sp>
      <p:sp>
        <p:nvSpPr>
          <p:cNvPr id="4" name="Content Placeholder 3">
            <a:extLst>
              <a:ext uri="{FF2B5EF4-FFF2-40B4-BE49-F238E27FC236}">
                <a16:creationId xmlns:a16="http://schemas.microsoft.com/office/drawing/2014/main" id="{960FE950-2319-8592-0623-CA19DECB20A3}"/>
              </a:ext>
            </a:extLst>
          </p:cNvPr>
          <p:cNvSpPr>
            <a:spLocks noGrp="1"/>
          </p:cNvSpPr>
          <p:nvPr>
            <p:ph idx="1"/>
          </p:nvPr>
        </p:nvSpPr>
        <p:spPr>
          <a:xfrm>
            <a:off x="1019972" y="1742551"/>
            <a:ext cx="17975631" cy="7824248"/>
          </a:xfrm>
        </p:spPr>
        <p:txBody>
          <a:bodyPr>
            <a:noAutofit/>
          </a:bodyPr>
          <a:lstStyle/>
          <a:p>
            <a:pPr marL="0" indent="0" algn="just">
              <a:buNone/>
            </a:pPr>
            <a:r>
              <a:rPr lang="en-US" sz="2800">
                <a:latin typeface="Georgia" panose="02040502050405020303" pitchFamily="18" charset="0"/>
              </a:rPr>
              <a:t>5. All meeting and public hearing spaces must be accessible, and procedures should be in place to ensure that persons with impaired vision or hearing can notify the local government that assistance is required. As applicable, please complete the DCA Meeting Checklist located in Appendix 1.</a:t>
            </a:r>
          </a:p>
          <a:p>
            <a:pPr marL="0" indent="0" algn="just">
              <a:buNone/>
            </a:pPr>
            <a:endParaRPr lang="en-US" sz="2800">
              <a:latin typeface="Georgia" panose="02040502050405020303" pitchFamily="18" charset="0"/>
            </a:endParaRPr>
          </a:p>
          <a:p>
            <a:pPr marL="0" indent="0" algn="just">
              <a:buNone/>
            </a:pPr>
            <a:r>
              <a:rPr lang="en-US" sz="2800">
                <a:latin typeface="Georgia" panose="02040502050405020303" pitchFamily="18" charset="0"/>
              </a:rPr>
              <a:t>6. The regulations require each recipient to conduct a self-evaluation. The evaluation must be done in consultation with interested persons, including individuals with handicaps or organizations representing such people.  </a:t>
            </a:r>
          </a:p>
          <a:p>
            <a:pPr marL="0" indent="0" algn="just">
              <a:buNone/>
            </a:pPr>
            <a:endParaRPr lang="en-US" sz="2800">
              <a:latin typeface="Georgia" panose="02040502050405020303" pitchFamily="18" charset="0"/>
            </a:endParaRPr>
          </a:p>
          <a:p>
            <a:pPr marL="0" indent="0" algn="just">
              <a:buNone/>
            </a:pPr>
            <a:r>
              <a:rPr lang="en-US" sz="2800">
                <a:latin typeface="Georgia" panose="02040502050405020303" pitchFamily="18" charset="0"/>
              </a:rPr>
              <a:t>7.  When the self-evaluation identifies structural changes as being required, a written transition plan must also be prepared. The transition plan sets forth the steps necessary to complete the changes, including a time schedule. The plan should identify the agency official responsible for implementation of the plan. </a:t>
            </a:r>
          </a:p>
          <a:p>
            <a:pPr marL="0" indent="0" algn="just">
              <a:buNone/>
            </a:pPr>
            <a:endParaRPr lang="en-US" sz="2800">
              <a:latin typeface="Georgia" panose="02040502050405020303" pitchFamily="18" charset="0"/>
            </a:endParaRPr>
          </a:p>
          <a:p>
            <a:pPr marL="0" indent="0" algn="just">
              <a:buNone/>
            </a:pPr>
            <a:r>
              <a:rPr lang="en-US" sz="2800">
                <a:latin typeface="Georgia" panose="02040502050405020303" pitchFamily="18" charset="0"/>
              </a:rPr>
              <a:t>8. Grant recipients and their grantees/contractors share joint responsibility for carrying out activities in conformance with applicable Section 504 requirements (list of responsibilities can be found in the Recipients’ Manual). </a:t>
            </a:r>
          </a:p>
        </p:txBody>
      </p:sp>
    </p:spTree>
    <p:extLst>
      <p:ext uri="{BB962C8B-B14F-4D97-AF65-F5344CB8AC3E}">
        <p14:creationId xmlns:p14="http://schemas.microsoft.com/office/powerpoint/2010/main" val="60169593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9992C4-7F9F-0183-491E-C241FBB45378}"/>
              </a:ext>
            </a:extLst>
          </p:cNvPr>
          <p:cNvSpPr>
            <a:spLocks noGrp="1"/>
          </p:cNvSpPr>
          <p:nvPr>
            <p:ph idx="1"/>
          </p:nvPr>
        </p:nvSpPr>
        <p:spPr/>
        <p:txBody>
          <a:bodyPr vert="horz" lIns="91440" tIns="45720" rIns="91440" bIns="45720" rtlCol="0" anchor="t">
            <a:normAutofit/>
          </a:bodyPr>
          <a:lstStyle/>
          <a:p>
            <a:pPr marL="376555" indent="-376555">
              <a:spcBef>
                <a:spcPts val="1000"/>
              </a:spcBef>
            </a:pPr>
            <a:r>
              <a:rPr lang="en-US" sz="3600">
                <a:latin typeface="Georgia"/>
                <a:cs typeface="Arial"/>
              </a:rPr>
              <a:t>Applies to recipients of federal funds</a:t>
            </a:r>
            <a:endParaRPr lang="en-US" sz="3600">
              <a:cs typeface="Arial" panose="020B0604020202020204"/>
            </a:endParaRPr>
          </a:p>
          <a:p>
            <a:pPr marL="376555" indent="-376555">
              <a:spcBef>
                <a:spcPts val="1000"/>
              </a:spcBef>
            </a:pPr>
            <a:r>
              <a:rPr lang="en-US" sz="3600">
                <a:latin typeface="Georgia"/>
                <a:cs typeface="Arial"/>
              </a:rPr>
              <a:t>Similar to Americans with Disability Act</a:t>
            </a:r>
          </a:p>
          <a:p>
            <a:pPr marL="376555" indent="-376555">
              <a:spcBef>
                <a:spcPts val="1000"/>
              </a:spcBef>
            </a:pPr>
            <a:r>
              <a:rPr lang="en-US" sz="3600">
                <a:latin typeface="Georgia"/>
                <a:cs typeface="Arial"/>
              </a:rPr>
              <a:t>If more than 15 employees, 504 Coordinator</a:t>
            </a:r>
          </a:p>
          <a:p>
            <a:pPr marL="1210945" lvl="1" indent="-457200">
              <a:spcBef>
                <a:spcPts val="500"/>
              </a:spcBef>
              <a:buFont typeface="Wingdings" panose="05000000000000000000" pitchFamily="2" charset="2"/>
              <a:buChar char="v"/>
            </a:pPr>
            <a:r>
              <a:rPr lang="en-US" sz="3600">
                <a:latin typeface="Georgia"/>
                <a:cs typeface="Arial"/>
              </a:rPr>
              <a:t>No additional pay</a:t>
            </a:r>
          </a:p>
          <a:p>
            <a:pPr marL="1210945" lvl="1" indent="-457200">
              <a:spcBef>
                <a:spcPts val="500"/>
              </a:spcBef>
              <a:buFont typeface="Wingdings" panose="05000000000000000000" pitchFamily="2" charset="2"/>
              <a:buChar char="v"/>
            </a:pPr>
            <a:r>
              <a:rPr lang="en-US" sz="3600">
                <a:latin typeface="Georgia"/>
                <a:cs typeface="Arial"/>
              </a:rPr>
              <a:t>Coordinates efforts to comply with regulation (maintain records)</a:t>
            </a:r>
          </a:p>
          <a:p>
            <a:pPr marL="376555" indent="-376555">
              <a:spcBef>
                <a:spcPts val="1000"/>
              </a:spcBef>
            </a:pPr>
            <a:r>
              <a:rPr lang="en-US" sz="3600">
                <a:latin typeface="Georgia"/>
                <a:cs typeface="Arial"/>
              </a:rPr>
              <a:t>Complete DCA 504 Meeting Checklist (reasonable timeframe to the project)</a:t>
            </a:r>
          </a:p>
          <a:p>
            <a:pPr marL="376555" indent="-376555">
              <a:spcBef>
                <a:spcPts val="1000"/>
              </a:spcBef>
            </a:pPr>
            <a:r>
              <a:rPr lang="en-US" sz="3600">
                <a:latin typeface="Georgia"/>
                <a:cs typeface="Arial"/>
              </a:rPr>
              <a:t>Written transition plan if structural changes required</a:t>
            </a:r>
          </a:p>
          <a:p>
            <a:pPr marL="1210945" lvl="1" indent="-457200">
              <a:spcBef>
                <a:spcPts val="500"/>
              </a:spcBef>
              <a:buFont typeface="Wingdings" panose="05000000000000000000" pitchFamily="2" charset="2"/>
              <a:buChar char="v"/>
            </a:pPr>
            <a:r>
              <a:rPr lang="en-US" sz="3600">
                <a:latin typeface="Georgia"/>
                <a:cs typeface="Arial"/>
              </a:rPr>
              <a:t>Steps necessary to complete changes</a:t>
            </a:r>
          </a:p>
          <a:p>
            <a:pPr marL="1210945" lvl="1" indent="-457200">
              <a:spcBef>
                <a:spcPts val="500"/>
              </a:spcBef>
              <a:buFont typeface="Wingdings" panose="05000000000000000000" pitchFamily="2" charset="2"/>
              <a:buChar char="v"/>
            </a:pPr>
            <a:r>
              <a:rPr lang="en-US" sz="3600">
                <a:latin typeface="Georgia"/>
                <a:cs typeface="Arial"/>
              </a:rPr>
              <a:t>Time schedule to complete</a:t>
            </a:r>
          </a:p>
          <a:p>
            <a:pPr marL="1210945" lvl="1" indent="-457200">
              <a:spcBef>
                <a:spcPts val="500"/>
              </a:spcBef>
              <a:buFont typeface="Wingdings" panose="05000000000000000000" pitchFamily="2" charset="2"/>
              <a:buChar char="v"/>
            </a:pPr>
            <a:r>
              <a:rPr lang="en-US" sz="3600">
                <a:latin typeface="Georgia"/>
                <a:cs typeface="Arial"/>
              </a:rPr>
              <a:t>Identify agency official responsible for implementation</a:t>
            </a:r>
            <a:endParaRPr lang="en-US" sz="3600">
              <a:latin typeface="Georgia"/>
            </a:endParaRPr>
          </a:p>
        </p:txBody>
      </p:sp>
      <p:sp>
        <p:nvSpPr>
          <p:cNvPr id="3" name="Title 2">
            <a:extLst>
              <a:ext uri="{FF2B5EF4-FFF2-40B4-BE49-F238E27FC236}">
                <a16:creationId xmlns:a16="http://schemas.microsoft.com/office/drawing/2014/main" id="{D5BF69A6-73C4-DB9A-DC36-E52DE365612B}"/>
              </a:ext>
            </a:extLst>
          </p:cNvPr>
          <p:cNvSpPr>
            <a:spLocks noGrp="1"/>
          </p:cNvSpPr>
          <p:nvPr>
            <p:ph type="title"/>
          </p:nvPr>
        </p:nvSpPr>
        <p:spPr/>
        <p:txBody>
          <a:bodyPr/>
          <a:lstStyle/>
          <a:p>
            <a:r>
              <a:rPr lang="en-US" sz="6550">
                <a:latin typeface="Georgia"/>
                <a:cs typeface="Arial"/>
              </a:rPr>
              <a:t>504 Requirements</a:t>
            </a:r>
            <a:endParaRPr lang="en-US" sz="6550">
              <a:latin typeface="Georgia"/>
            </a:endParaRPr>
          </a:p>
        </p:txBody>
      </p:sp>
    </p:spTree>
    <p:extLst>
      <p:ext uri="{BB962C8B-B14F-4D97-AF65-F5344CB8AC3E}">
        <p14:creationId xmlns:p14="http://schemas.microsoft.com/office/powerpoint/2010/main" val="713028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28B9F-C1B8-44E3-B756-D6E07169010E}"/>
              </a:ext>
            </a:extLst>
          </p:cNvPr>
          <p:cNvSpPr>
            <a:spLocks noGrp="1"/>
          </p:cNvSpPr>
          <p:nvPr>
            <p:ph type="title"/>
          </p:nvPr>
        </p:nvSpPr>
        <p:spPr/>
        <p:txBody>
          <a:bodyPr/>
          <a:lstStyle/>
          <a:p>
            <a:r>
              <a:rPr lang="en-US" b="0">
                <a:solidFill>
                  <a:schemeClr val="accent5"/>
                </a:solidFill>
                <a:latin typeface="Georgia" panose="02040502050405020303" pitchFamily="18" charset="0"/>
              </a:rPr>
              <a:t>Thanks!</a:t>
            </a:r>
          </a:p>
        </p:txBody>
      </p:sp>
      <p:sp>
        <p:nvSpPr>
          <p:cNvPr id="3" name="Text Placeholder 2">
            <a:extLst>
              <a:ext uri="{FF2B5EF4-FFF2-40B4-BE49-F238E27FC236}">
                <a16:creationId xmlns:a16="http://schemas.microsoft.com/office/drawing/2014/main" id="{16F4B470-E57C-463F-AE4D-C4CBED851382}"/>
              </a:ext>
            </a:extLst>
          </p:cNvPr>
          <p:cNvSpPr>
            <a:spLocks noGrp="1"/>
          </p:cNvSpPr>
          <p:nvPr>
            <p:ph type="body" sz="quarter" idx="10"/>
          </p:nvPr>
        </p:nvSpPr>
        <p:spPr/>
        <p:txBody>
          <a:bodyPr>
            <a:normAutofit/>
          </a:bodyPr>
          <a:lstStyle/>
          <a:p>
            <a:r>
              <a:rPr lang="en-US">
                <a:latin typeface="Georgia" panose="02040502050405020303" pitchFamily="18" charset="0"/>
              </a:rPr>
              <a:t>Brittney Hickom</a:t>
            </a:r>
          </a:p>
        </p:txBody>
      </p:sp>
      <p:sp>
        <p:nvSpPr>
          <p:cNvPr id="5" name="Text Placeholder 4">
            <a:extLst>
              <a:ext uri="{FF2B5EF4-FFF2-40B4-BE49-F238E27FC236}">
                <a16:creationId xmlns:a16="http://schemas.microsoft.com/office/drawing/2014/main" id="{D5780D93-2293-4E78-812E-71A95F1D7DA1}"/>
              </a:ext>
            </a:extLst>
          </p:cNvPr>
          <p:cNvSpPr>
            <a:spLocks noGrp="1"/>
          </p:cNvSpPr>
          <p:nvPr>
            <p:ph type="body" sz="quarter" idx="11"/>
          </p:nvPr>
        </p:nvSpPr>
        <p:spPr>
          <a:xfrm>
            <a:off x="10180928" y="5670357"/>
            <a:ext cx="5863686" cy="1354239"/>
          </a:xfrm>
        </p:spPr>
        <p:txBody>
          <a:bodyPr>
            <a:normAutofit/>
          </a:bodyPr>
          <a:lstStyle/>
          <a:p>
            <a:r>
              <a:rPr lang="en-US">
                <a:latin typeface="Georgia" panose="02040502050405020303" pitchFamily="18" charset="0"/>
              </a:rPr>
              <a:t>Brittney.Hickom@dca.ga.gov</a:t>
            </a:r>
          </a:p>
          <a:p>
            <a:r>
              <a:rPr lang="en-US">
                <a:latin typeface="Georgia" panose="02040502050405020303" pitchFamily="18" charset="0"/>
              </a:rPr>
              <a:t>Direct: 470-698-8166</a:t>
            </a:r>
          </a:p>
        </p:txBody>
      </p:sp>
      <p:sp>
        <p:nvSpPr>
          <p:cNvPr id="7" name="Text Placeholder 6">
            <a:extLst>
              <a:ext uri="{FF2B5EF4-FFF2-40B4-BE49-F238E27FC236}">
                <a16:creationId xmlns:a16="http://schemas.microsoft.com/office/drawing/2014/main" id="{36B8EC5A-CF3D-4607-A84E-3E0AE165527A}"/>
              </a:ext>
            </a:extLst>
          </p:cNvPr>
          <p:cNvSpPr>
            <a:spLocks noGrp="1"/>
          </p:cNvSpPr>
          <p:nvPr>
            <p:ph type="body" sz="quarter" idx="13"/>
          </p:nvPr>
        </p:nvSpPr>
        <p:spPr/>
        <p:txBody>
          <a:bodyPr>
            <a:normAutofit/>
          </a:bodyPr>
          <a:lstStyle/>
          <a:p>
            <a:r>
              <a:rPr lang="en-US" i="1">
                <a:latin typeface="Georgia" panose="02040502050405020303" pitchFamily="18" charset="0"/>
              </a:rPr>
              <a:t>Compliance Officer</a:t>
            </a:r>
          </a:p>
        </p:txBody>
      </p:sp>
      <p:sp>
        <p:nvSpPr>
          <p:cNvPr id="19" name="Text Placeholder 18">
            <a:extLst>
              <a:ext uri="{FF2B5EF4-FFF2-40B4-BE49-F238E27FC236}">
                <a16:creationId xmlns:a16="http://schemas.microsoft.com/office/drawing/2014/main" id="{F411D6E8-65A7-4B64-B8F8-66D99179E6A6}"/>
              </a:ext>
            </a:extLst>
          </p:cNvPr>
          <p:cNvSpPr>
            <a:spLocks noGrp="1"/>
          </p:cNvSpPr>
          <p:nvPr>
            <p:ph type="body" sz="quarter" idx="15"/>
          </p:nvPr>
        </p:nvSpPr>
        <p:spPr/>
        <p:txBody>
          <a:bodyPr>
            <a:normAutofit/>
          </a:bodyPr>
          <a:lstStyle/>
          <a:p>
            <a:pPr>
              <a:lnSpc>
                <a:spcPct val="100000"/>
              </a:lnSpc>
              <a:spcBef>
                <a:spcPts val="0"/>
              </a:spcBef>
            </a:pPr>
            <a:r>
              <a:rPr lang="en-US" b="1">
                <a:solidFill>
                  <a:schemeClr val="accent1"/>
                </a:solidFill>
                <a:latin typeface="Georgia" panose="02040502050405020303" pitchFamily="18" charset="0"/>
              </a:rPr>
              <a:t>dca.georgia.gov</a:t>
            </a:r>
          </a:p>
        </p:txBody>
      </p:sp>
    </p:spTree>
    <p:extLst>
      <p:ext uri="{BB962C8B-B14F-4D97-AF65-F5344CB8AC3E}">
        <p14:creationId xmlns:p14="http://schemas.microsoft.com/office/powerpoint/2010/main" val="15563747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bl8kry6jdnm333c5y1joo7jkpnpfynhn"/>
</p:tagLst>
</file>

<file path=ppt/theme/theme1.xml><?xml version="1.0" encoding="utf-8"?>
<a:theme xmlns:a="http://schemas.openxmlformats.org/drawingml/2006/main" name="DCA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A Theme" id="{32FF65A4-131B-440D-988E-DB3B738B08E5}" vid="{A874107F-D97B-4C51-A0D7-CC6D3596BA6C}"/>
    </a:ext>
  </a:extLst>
</a:theme>
</file>

<file path=ppt/theme/theme2.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ustom Design">
  <a:themeElements>
    <a:clrScheme name="Custom 2">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Props1.xml><?xml version="1.0" encoding="utf-8"?>
<ds:datastoreItem xmlns:ds="http://schemas.openxmlformats.org/officeDocument/2006/customXml" ds:itemID="{173A3F0F-4CAC-4058-B536-89EEFA1F757D}">
  <ds:schemaRefs>
    <ds:schemaRef ds:uri="http://schemas.microsoft.com/sharepoint/v3/contenttype/forms"/>
  </ds:schemaRefs>
</ds:datastoreItem>
</file>

<file path=customXml/itemProps2.xml><?xml version="1.0" encoding="utf-8"?>
<ds:datastoreItem xmlns:ds="http://schemas.openxmlformats.org/officeDocument/2006/customXml" ds:itemID="{0853815F-0099-4635-AE1E-7074EE8EB25D}">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BC242A8-16A5-467F-9739-02D3EE4275C6}">
  <ds:schemaRefs>
    <ds:schemaRef ds:uri="431100d4-4470-42c1-96bc-46686c1829ae"/>
    <ds:schemaRef ds:uri="c9637c14-bb27-4e6f-93e8-ce3de48661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21</Slides>
  <Notes>21</Notes>
  <HiddenSlides>0</HiddenSlides>
  <ScaleCrop>false</ScaleCrop>
  <HeadingPairs>
    <vt:vector size="4" baseType="variant">
      <vt:variant>
        <vt:lpstr>Theme</vt:lpstr>
      </vt:variant>
      <vt:variant>
        <vt:i4>5</vt:i4>
      </vt:variant>
      <vt:variant>
        <vt:lpstr>Slide Titles</vt:lpstr>
      </vt:variant>
      <vt:variant>
        <vt:i4>21</vt:i4>
      </vt:variant>
    </vt:vector>
  </HeadingPairs>
  <TitlesOfParts>
    <vt:vector size="26" baseType="lpstr">
      <vt:lpstr>DCA Theme</vt:lpstr>
      <vt:lpstr>Custom Design</vt:lpstr>
      <vt:lpstr>Office Theme</vt:lpstr>
      <vt:lpstr>1_Office Theme</vt:lpstr>
      <vt:lpstr>2_Custom Design</vt:lpstr>
      <vt:lpstr>PowerPoint Presentation</vt:lpstr>
      <vt:lpstr>Citizen Participation</vt:lpstr>
      <vt:lpstr>Public Hearings </vt:lpstr>
      <vt:lpstr>Public Hearings </vt:lpstr>
      <vt:lpstr>Public Hearings </vt:lpstr>
      <vt:lpstr>Bonus Points - Robust Citizen Participation </vt:lpstr>
      <vt:lpstr>Robust Citizen Participation Example </vt:lpstr>
      <vt:lpstr>Language Access Requirements</vt:lpstr>
      <vt:lpstr>Language Access Requirements</vt:lpstr>
      <vt:lpstr>What is a Vital Document?</vt:lpstr>
      <vt:lpstr>Meaningful Access - Data </vt:lpstr>
      <vt:lpstr>PowerPoint Presentation</vt:lpstr>
      <vt:lpstr>PowerPoint Presentation</vt:lpstr>
      <vt:lpstr>CDBG Application:  Required Documentation &amp; Common Mistakes </vt:lpstr>
      <vt:lpstr>Resources</vt:lpstr>
      <vt:lpstr>PowerPoint Presentation</vt:lpstr>
      <vt:lpstr>Important Facts</vt:lpstr>
      <vt:lpstr>There are eight (8) specific requirements which have an immediate effect on CDBG Recipients: </vt:lpstr>
      <vt:lpstr> </vt:lpstr>
      <vt:lpstr>504 Requirements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Applicant Compliance Requirements</dc:title>
  <dc:creator>Kathleen Vaughn</dc:creator>
  <cp:revision>1</cp:revision>
  <dcterms:created xsi:type="dcterms:W3CDTF">2022-08-10T14:47:19Z</dcterms:created>
  <dcterms:modified xsi:type="dcterms:W3CDTF">2026-09-25T15:14:13Z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2022-06-02T00:00:00Z</vt:filetime>
  </property>
  <property fmtid="{D5CDD505-2E9C-101B-9397-08002B2CF9AE}" pid="3" name="Creator">
    <vt:lpwstr>Acrobat PDFMaker 21 for PowerPoint</vt:lpwstr>
  </property>
  <property fmtid="{D5CDD505-2E9C-101B-9397-08002B2CF9AE}" pid="4" name="LastSaved">
    <vt:filetime>2022-08-10T00:00:00Z</vt:filetime>
  </property>
  <property fmtid="{D5CDD505-2E9C-101B-9397-08002B2CF9AE}" pid="5" name="Producer">
    <vt:lpwstr>Adobe PDF Library 21.1.177</vt:lpwstr>
  </property>
  <property fmtid="{D5CDD505-2E9C-101B-9397-08002B2CF9AE}" pid="6" name="ContentTypeId">
    <vt:lpwstr>0x010100FA0C4878374F59429924A53EC6A1971F</vt:lpwstr>
  </property>
  <property fmtid="{D5CDD505-2E9C-101B-9397-08002B2CF9AE}" pid="7" name="MediaServiceImageTags">
    <vt:lpwstr/>
  </property>
</Properties>
</file>