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081" r:id="rId5"/>
    <p:sldId id="2097" r:id="rId6"/>
    <p:sldId id="2115" r:id="rId7"/>
    <p:sldId id="2124" r:id="rId8"/>
    <p:sldId id="2061" r:id="rId9"/>
    <p:sldId id="2122" r:id="rId10"/>
    <p:sldId id="2062" r:id="rId11"/>
    <p:sldId id="2109" r:id="rId12"/>
    <p:sldId id="2126" r:id="rId13"/>
    <p:sldId id="2125" r:id="rId14"/>
    <p:sldId id="2098" r:id="rId15"/>
    <p:sldId id="2085" r:id="rId16"/>
    <p:sldId id="2118" r:id="rId17"/>
    <p:sldId id="2127" r:id="rId18"/>
    <p:sldId id="2121" r:id="rId19"/>
    <p:sldId id="2119" r:id="rId20"/>
    <p:sldId id="2102" r:id="rId21"/>
    <p:sldId id="2105" r:id="rId22"/>
    <p:sldId id="2103" r:id="rId23"/>
    <p:sldId id="2104" r:id="rId24"/>
    <p:sldId id="2106" r:id="rId25"/>
    <p:sldId id="2107" r:id="rId26"/>
    <p:sldId id="2111" r:id="rId27"/>
    <p:sldId id="2086" r:id="rId28"/>
    <p:sldId id="2116" r:id="rId29"/>
    <p:sldId id="2108" r:id="rId30"/>
    <p:sldId id="2110" r:id="rId31"/>
    <p:sldId id="2112" r:id="rId32"/>
    <p:sldId id="2089" r:id="rId33"/>
    <p:sldId id="2113" r:id="rId34"/>
    <p:sldId id="2090" r:id="rId35"/>
    <p:sldId id="2114" r:id="rId36"/>
    <p:sldId id="2094" r:id="rId37"/>
    <p:sldId id="2080" r:id="rId3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1F4D"/>
    <a:srgbClr val="00B8DB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86CC1-4A7F-422A-8761-E169D817B0CE}" v="73" dt="2021-11-09T15:20:55.61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14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B6C25-59B4-458D-A633-9BCAA94440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EAE25B-1BAF-4B8E-90F7-683BB04539F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Funded with Federal HOME dollars from HUD</a:t>
          </a:r>
        </a:p>
      </dgm:t>
    </dgm:pt>
    <dgm:pt modelId="{38EFFC92-13A2-49F5-BFD5-43BB163ED107}" type="parTrans" cxnId="{1B40A4EC-B3F2-430F-AFC0-5848DF1D45EC}">
      <dgm:prSet/>
      <dgm:spPr/>
      <dgm:t>
        <a:bodyPr/>
        <a:lstStyle/>
        <a:p>
          <a:endParaRPr lang="en-US"/>
        </a:p>
      </dgm:t>
    </dgm:pt>
    <dgm:pt modelId="{2A1FAD33-5A34-4DF0-9185-9FA63BB05582}" type="sibTrans" cxnId="{1B40A4EC-B3F2-430F-AFC0-5848DF1D45EC}">
      <dgm:prSet/>
      <dgm:spPr/>
      <dgm:t>
        <a:bodyPr/>
        <a:lstStyle/>
        <a:p>
          <a:endParaRPr lang="en-US"/>
        </a:p>
      </dgm:t>
    </dgm:pt>
    <dgm:pt modelId="{87B53CDD-43D0-49C7-B8B1-17A8EB1D6DAE}">
      <dgm:prSet/>
      <dgm:spPr/>
      <dgm:t>
        <a:bodyPr/>
        <a:lstStyle/>
        <a:p>
          <a:r>
            <a:rPr lang="en-US"/>
            <a:t>Not a direct beneficiary program</a:t>
          </a:r>
        </a:p>
      </dgm:t>
    </dgm:pt>
    <dgm:pt modelId="{E7833C26-C474-4CF2-8DD0-D9F16D30ECFE}" type="parTrans" cxnId="{33909310-675E-4644-8E7C-ED94EAA3083A}">
      <dgm:prSet/>
      <dgm:spPr/>
      <dgm:t>
        <a:bodyPr/>
        <a:lstStyle/>
        <a:p>
          <a:endParaRPr lang="en-US"/>
        </a:p>
      </dgm:t>
    </dgm:pt>
    <dgm:pt modelId="{E2A2FD32-1E64-4DC6-AAC5-69981866B7C5}" type="sibTrans" cxnId="{33909310-675E-4644-8E7C-ED94EAA3083A}">
      <dgm:prSet/>
      <dgm:spPr/>
      <dgm:t>
        <a:bodyPr/>
        <a:lstStyle/>
        <a:p>
          <a:endParaRPr lang="en-US"/>
        </a:p>
      </dgm:t>
    </dgm:pt>
    <dgm:pt modelId="{6FBB4922-A4E2-48CC-8C13-CA74B7F7E50B}">
      <dgm:prSet/>
      <dgm:spPr/>
      <dgm:t>
        <a:bodyPr/>
        <a:lstStyle/>
        <a:p>
          <a:r>
            <a:rPr lang="en-US"/>
            <a:t>Average 10-15 grant awards per year</a:t>
          </a:r>
        </a:p>
      </dgm:t>
    </dgm:pt>
    <dgm:pt modelId="{F4037F48-F934-4198-873F-B65B844443EE}" type="parTrans" cxnId="{A155B65F-E0A0-4F92-9946-0E467E5EA255}">
      <dgm:prSet/>
      <dgm:spPr/>
      <dgm:t>
        <a:bodyPr/>
        <a:lstStyle/>
        <a:p>
          <a:endParaRPr lang="en-US"/>
        </a:p>
      </dgm:t>
    </dgm:pt>
    <dgm:pt modelId="{C7E3D648-5BFD-4488-98D5-CA3F18997A38}" type="sibTrans" cxnId="{A155B65F-E0A0-4F92-9946-0E467E5EA255}">
      <dgm:prSet/>
      <dgm:spPr/>
      <dgm:t>
        <a:bodyPr/>
        <a:lstStyle/>
        <a:p>
          <a:endParaRPr lang="en-US"/>
        </a:p>
      </dgm:t>
    </dgm:pt>
    <dgm:pt modelId="{A59B1596-A1B6-454A-87B5-9A1E9773CFB0}">
      <dgm:prSet/>
      <dgm:spPr/>
      <dgm:t>
        <a:bodyPr/>
        <a:lstStyle/>
        <a:p>
          <a:r>
            <a:rPr lang="en-US"/>
            <a:t>Awards $5-7 million statewide annually</a:t>
          </a:r>
        </a:p>
      </dgm:t>
    </dgm:pt>
    <dgm:pt modelId="{2366736C-9969-47AB-8420-E15836F5667A}" type="parTrans" cxnId="{4833DDDF-9F0A-4F96-8D4D-E34D61EBC1BD}">
      <dgm:prSet/>
      <dgm:spPr/>
      <dgm:t>
        <a:bodyPr/>
        <a:lstStyle/>
        <a:p>
          <a:endParaRPr lang="en-US"/>
        </a:p>
      </dgm:t>
    </dgm:pt>
    <dgm:pt modelId="{60C1D0E5-6A82-406B-A284-4A0DC9E3C41E}" type="sibTrans" cxnId="{4833DDDF-9F0A-4F96-8D4D-E34D61EBC1BD}">
      <dgm:prSet/>
      <dgm:spPr/>
      <dgm:t>
        <a:bodyPr/>
        <a:lstStyle/>
        <a:p>
          <a:endParaRPr lang="en-US"/>
        </a:p>
      </dgm:t>
    </dgm:pt>
    <dgm:pt modelId="{B1F328F1-13E8-439D-8079-45E16EE71C4B}">
      <dgm:prSet/>
      <dgm:spPr/>
      <dgm:t>
        <a:bodyPr/>
        <a:lstStyle/>
        <a:p>
          <a:r>
            <a:rPr lang="en-US"/>
            <a:t>Provide Affordable Housing across the state of Georgia </a:t>
          </a:r>
        </a:p>
      </dgm:t>
    </dgm:pt>
    <dgm:pt modelId="{CEE0B3B2-FE99-40DF-AE21-F671094FFE03}" type="parTrans" cxnId="{E15A1C7A-2D16-4563-A456-8D041103A53F}">
      <dgm:prSet/>
      <dgm:spPr/>
      <dgm:t>
        <a:bodyPr/>
        <a:lstStyle/>
        <a:p>
          <a:endParaRPr lang="en-US"/>
        </a:p>
      </dgm:t>
    </dgm:pt>
    <dgm:pt modelId="{59D4CBB8-2AA7-403B-802E-EE4D53432FDB}" type="sibTrans" cxnId="{E15A1C7A-2D16-4563-A456-8D041103A53F}">
      <dgm:prSet/>
      <dgm:spPr/>
      <dgm:t>
        <a:bodyPr/>
        <a:lstStyle/>
        <a:p>
          <a:endParaRPr lang="en-US"/>
        </a:p>
      </dgm:t>
    </dgm:pt>
    <dgm:pt modelId="{93A0AE6B-2E04-4261-9BAE-14AC429DB4C8}" type="pres">
      <dgm:prSet presAssocID="{F04B6C25-59B4-458D-A633-9BCAA94440CB}" presName="linear" presStyleCnt="0">
        <dgm:presLayoutVars>
          <dgm:animLvl val="lvl"/>
          <dgm:resizeHandles val="exact"/>
        </dgm:presLayoutVars>
      </dgm:prSet>
      <dgm:spPr/>
    </dgm:pt>
    <dgm:pt modelId="{E370DA55-93A2-4FF6-B0BA-A5DAE8D7B0CB}" type="pres">
      <dgm:prSet presAssocID="{72EAE25B-1BAF-4B8E-90F7-683BB04539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69590C-7F8F-4A1A-88DC-CB0311194234}" type="pres">
      <dgm:prSet presAssocID="{2A1FAD33-5A34-4DF0-9185-9FA63BB05582}" presName="spacer" presStyleCnt="0"/>
      <dgm:spPr/>
    </dgm:pt>
    <dgm:pt modelId="{6CE104DF-B721-44EF-986F-8FD0CEF08133}" type="pres">
      <dgm:prSet presAssocID="{87B53CDD-43D0-49C7-B8B1-17A8EB1D6D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BF5F32-AF5F-471D-98F5-0D05AEFE460D}" type="pres">
      <dgm:prSet presAssocID="{E2A2FD32-1E64-4DC6-AAC5-69981866B7C5}" presName="spacer" presStyleCnt="0"/>
      <dgm:spPr/>
    </dgm:pt>
    <dgm:pt modelId="{E33817DC-C796-4E13-A301-3DC1B3E21FC6}" type="pres">
      <dgm:prSet presAssocID="{6FBB4922-A4E2-48CC-8C13-CA74B7F7E5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77DBCB-8E14-44B0-8835-D04F9B5DEAAD}" type="pres">
      <dgm:prSet presAssocID="{C7E3D648-5BFD-4488-98D5-CA3F18997A38}" presName="spacer" presStyleCnt="0"/>
      <dgm:spPr/>
    </dgm:pt>
    <dgm:pt modelId="{8167213A-95D7-41BA-B0FD-CC7DC24EEBC3}" type="pres">
      <dgm:prSet presAssocID="{A59B1596-A1B6-454A-87B5-9A1E9773CF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A87FD0-B22B-46C6-940A-8C5B3E167977}" type="pres">
      <dgm:prSet presAssocID="{60C1D0E5-6A82-406B-A284-4A0DC9E3C41E}" presName="spacer" presStyleCnt="0"/>
      <dgm:spPr/>
    </dgm:pt>
    <dgm:pt modelId="{9736430F-857C-4A61-9493-D8E301CAE58F}" type="pres">
      <dgm:prSet presAssocID="{B1F328F1-13E8-439D-8079-45E16EE71C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68F40D-3773-44CE-9E22-9E4D2ACD9540}" type="presOf" srcId="{F04B6C25-59B4-458D-A633-9BCAA94440CB}" destId="{93A0AE6B-2E04-4261-9BAE-14AC429DB4C8}" srcOrd="0" destOrd="0" presId="urn:microsoft.com/office/officeart/2005/8/layout/vList2"/>
    <dgm:cxn modelId="{33909310-675E-4644-8E7C-ED94EAA3083A}" srcId="{F04B6C25-59B4-458D-A633-9BCAA94440CB}" destId="{87B53CDD-43D0-49C7-B8B1-17A8EB1D6DAE}" srcOrd="1" destOrd="0" parTransId="{E7833C26-C474-4CF2-8DD0-D9F16D30ECFE}" sibTransId="{E2A2FD32-1E64-4DC6-AAC5-69981866B7C5}"/>
    <dgm:cxn modelId="{A155B65F-E0A0-4F92-9946-0E467E5EA255}" srcId="{F04B6C25-59B4-458D-A633-9BCAA94440CB}" destId="{6FBB4922-A4E2-48CC-8C13-CA74B7F7E50B}" srcOrd="2" destOrd="0" parTransId="{F4037F48-F934-4198-873F-B65B844443EE}" sibTransId="{C7E3D648-5BFD-4488-98D5-CA3F18997A38}"/>
    <dgm:cxn modelId="{C5878C6A-1448-45E0-9CF6-07C09723C8C2}" type="presOf" srcId="{A59B1596-A1B6-454A-87B5-9A1E9773CFB0}" destId="{8167213A-95D7-41BA-B0FD-CC7DC24EEBC3}" srcOrd="0" destOrd="0" presId="urn:microsoft.com/office/officeart/2005/8/layout/vList2"/>
    <dgm:cxn modelId="{7AC5376C-DA13-49FD-BE98-119FAC5AF0F6}" type="presOf" srcId="{87B53CDD-43D0-49C7-B8B1-17A8EB1D6DAE}" destId="{6CE104DF-B721-44EF-986F-8FD0CEF08133}" srcOrd="0" destOrd="0" presId="urn:microsoft.com/office/officeart/2005/8/layout/vList2"/>
    <dgm:cxn modelId="{E15A1C7A-2D16-4563-A456-8D041103A53F}" srcId="{F04B6C25-59B4-458D-A633-9BCAA94440CB}" destId="{B1F328F1-13E8-439D-8079-45E16EE71C4B}" srcOrd="4" destOrd="0" parTransId="{CEE0B3B2-FE99-40DF-AE21-F671094FFE03}" sibTransId="{59D4CBB8-2AA7-403B-802E-EE4D53432FDB}"/>
    <dgm:cxn modelId="{DE81BA8C-56F5-4809-A3A0-E0394CAD50DA}" type="presOf" srcId="{B1F328F1-13E8-439D-8079-45E16EE71C4B}" destId="{9736430F-857C-4A61-9493-D8E301CAE58F}" srcOrd="0" destOrd="0" presId="urn:microsoft.com/office/officeart/2005/8/layout/vList2"/>
    <dgm:cxn modelId="{3D20A0A8-56A5-45EC-AA02-17A39C8C9AEE}" type="presOf" srcId="{72EAE25B-1BAF-4B8E-90F7-683BB04539F3}" destId="{E370DA55-93A2-4FF6-B0BA-A5DAE8D7B0CB}" srcOrd="0" destOrd="0" presId="urn:microsoft.com/office/officeart/2005/8/layout/vList2"/>
    <dgm:cxn modelId="{9B393FD9-859F-460C-94EC-B1F837ED3595}" type="presOf" srcId="{6FBB4922-A4E2-48CC-8C13-CA74B7F7E50B}" destId="{E33817DC-C796-4E13-A301-3DC1B3E21FC6}" srcOrd="0" destOrd="0" presId="urn:microsoft.com/office/officeart/2005/8/layout/vList2"/>
    <dgm:cxn modelId="{4833DDDF-9F0A-4F96-8D4D-E34D61EBC1BD}" srcId="{F04B6C25-59B4-458D-A633-9BCAA94440CB}" destId="{A59B1596-A1B6-454A-87B5-9A1E9773CFB0}" srcOrd="3" destOrd="0" parTransId="{2366736C-9969-47AB-8420-E15836F5667A}" sibTransId="{60C1D0E5-6A82-406B-A284-4A0DC9E3C41E}"/>
    <dgm:cxn modelId="{1B40A4EC-B3F2-430F-AFC0-5848DF1D45EC}" srcId="{F04B6C25-59B4-458D-A633-9BCAA94440CB}" destId="{72EAE25B-1BAF-4B8E-90F7-683BB04539F3}" srcOrd="0" destOrd="0" parTransId="{38EFFC92-13A2-49F5-BFD5-43BB163ED107}" sibTransId="{2A1FAD33-5A34-4DF0-9185-9FA63BB05582}"/>
    <dgm:cxn modelId="{AF486788-7125-41B2-BE05-214047D7107A}" type="presParOf" srcId="{93A0AE6B-2E04-4261-9BAE-14AC429DB4C8}" destId="{E370DA55-93A2-4FF6-B0BA-A5DAE8D7B0CB}" srcOrd="0" destOrd="0" presId="urn:microsoft.com/office/officeart/2005/8/layout/vList2"/>
    <dgm:cxn modelId="{1B459ADA-8B12-458E-9E50-0348FA8BC929}" type="presParOf" srcId="{93A0AE6B-2E04-4261-9BAE-14AC429DB4C8}" destId="{8E69590C-7F8F-4A1A-88DC-CB0311194234}" srcOrd="1" destOrd="0" presId="urn:microsoft.com/office/officeart/2005/8/layout/vList2"/>
    <dgm:cxn modelId="{6AEA937D-4363-4DD6-80AC-83C01F84DC6C}" type="presParOf" srcId="{93A0AE6B-2E04-4261-9BAE-14AC429DB4C8}" destId="{6CE104DF-B721-44EF-986F-8FD0CEF08133}" srcOrd="2" destOrd="0" presId="urn:microsoft.com/office/officeart/2005/8/layout/vList2"/>
    <dgm:cxn modelId="{56CD197B-A5B3-4828-8B8E-E1208DD525FE}" type="presParOf" srcId="{93A0AE6B-2E04-4261-9BAE-14AC429DB4C8}" destId="{52BF5F32-AF5F-471D-98F5-0D05AEFE460D}" srcOrd="3" destOrd="0" presId="urn:microsoft.com/office/officeart/2005/8/layout/vList2"/>
    <dgm:cxn modelId="{2F98C541-FBB2-45EC-AC52-E87596E8E33F}" type="presParOf" srcId="{93A0AE6B-2E04-4261-9BAE-14AC429DB4C8}" destId="{E33817DC-C796-4E13-A301-3DC1B3E21FC6}" srcOrd="4" destOrd="0" presId="urn:microsoft.com/office/officeart/2005/8/layout/vList2"/>
    <dgm:cxn modelId="{9CA044AF-0CBC-4054-8E69-DB90E8FABD83}" type="presParOf" srcId="{93A0AE6B-2E04-4261-9BAE-14AC429DB4C8}" destId="{B077DBCB-8E14-44B0-8835-D04F9B5DEAAD}" srcOrd="5" destOrd="0" presId="urn:microsoft.com/office/officeart/2005/8/layout/vList2"/>
    <dgm:cxn modelId="{A1EA06C2-F807-4ACA-8162-2095A785C030}" type="presParOf" srcId="{93A0AE6B-2E04-4261-9BAE-14AC429DB4C8}" destId="{8167213A-95D7-41BA-B0FD-CC7DC24EEBC3}" srcOrd="6" destOrd="0" presId="urn:microsoft.com/office/officeart/2005/8/layout/vList2"/>
    <dgm:cxn modelId="{0A88F43F-863C-4496-B474-83F879A83039}" type="presParOf" srcId="{93A0AE6B-2E04-4261-9BAE-14AC429DB4C8}" destId="{51A87FD0-B22B-46C6-940A-8C5B3E167977}" srcOrd="7" destOrd="0" presId="urn:microsoft.com/office/officeart/2005/8/layout/vList2"/>
    <dgm:cxn modelId="{ED67E3A3-E926-43EB-8AE4-60041A3A0D3A}" type="presParOf" srcId="{93A0AE6B-2E04-4261-9BAE-14AC429DB4C8}" destId="{9736430F-857C-4A61-9493-D8E301CAE5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4D552-AF7E-445E-94FB-5E2E6AD97BA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99625A-6781-46FD-B334-B4DB4DAAF9CD}">
      <dgm:prSet/>
      <dgm:spPr/>
      <dgm:t>
        <a:bodyPr/>
        <a:lstStyle/>
        <a:p>
          <a:r>
            <a:rPr lang="en-US"/>
            <a:t>Two Application Forms:</a:t>
          </a:r>
        </a:p>
      </dgm:t>
    </dgm:pt>
    <dgm:pt modelId="{E6CDB6E8-3A60-44DE-AF0C-1B9AE9B46F33}" type="parTrans" cxnId="{5A075C2E-CA06-4980-B8C6-4253B0251544}">
      <dgm:prSet/>
      <dgm:spPr/>
      <dgm:t>
        <a:bodyPr/>
        <a:lstStyle/>
        <a:p>
          <a:endParaRPr lang="en-US"/>
        </a:p>
      </dgm:t>
    </dgm:pt>
    <dgm:pt modelId="{E58F14A3-9C77-4D12-B9A2-C7D5940CE7F6}" type="sibTrans" cxnId="{5A075C2E-CA06-4980-B8C6-4253B0251544}">
      <dgm:prSet/>
      <dgm:spPr/>
      <dgm:t>
        <a:bodyPr/>
        <a:lstStyle/>
        <a:p>
          <a:endParaRPr lang="en-US"/>
        </a:p>
      </dgm:t>
    </dgm:pt>
    <dgm:pt modelId="{3B851692-145E-410E-A560-F338DB354FD1}">
      <dgm:prSet/>
      <dgm:spPr/>
      <dgm:t>
        <a:bodyPr/>
        <a:lstStyle/>
        <a:p>
          <a:r>
            <a:rPr lang="en-US"/>
            <a:t>Owner-Occupied Housing Rehabilitation</a:t>
          </a:r>
        </a:p>
      </dgm:t>
    </dgm:pt>
    <dgm:pt modelId="{0422F417-16AD-4A5D-8C73-34C384D97EA2}" type="parTrans" cxnId="{A2BF4FC8-9969-425C-86E5-8BE95C93DD6A}">
      <dgm:prSet/>
      <dgm:spPr/>
      <dgm:t>
        <a:bodyPr/>
        <a:lstStyle/>
        <a:p>
          <a:endParaRPr lang="en-US"/>
        </a:p>
      </dgm:t>
    </dgm:pt>
    <dgm:pt modelId="{90FB2536-A912-4A45-B683-09E4D51FC8D4}" type="sibTrans" cxnId="{A2BF4FC8-9969-425C-86E5-8BE95C93DD6A}">
      <dgm:prSet/>
      <dgm:spPr/>
      <dgm:t>
        <a:bodyPr/>
        <a:lstStyle/>
        <a:p>
          <a:endParaRPr lang="en-US"/>
        </a:p>
      </dgm:t>
    </dgm:pt>
    <dgm:pt modelId="{195404C2-35D7-4CCF-B86A-F407CE0816D8}">
      <dgm:prSet/>
      <dgm:spPr/>
      <dgm:t>
        <a:bodyPr/>
        <a:lstStyle/>
        <a:p>
          <a:r>
            <a:rPr lang="en-US"/>
            <a:t>Single-Family New Construction for Homeownership</a:t>
          </a:r>
        </a:p>
      </dgm:t>
    </dgm:pt>
    <dgm:pt modelId="{9EE208E8-AEB8-4645-8718-5AD8AB4670A8}" type="parTrans" cxnId="{B99A9AC5-1599-4AD6-B4FE-1044D7A4BAC8}">
      <dgm:prSet/>
      <dgm:spPr/>
      <dgm:t>
        <a:bodyPr/>
        <a:lstStyle/>
        <a:p>
          <a:endParaRPr lang="en-US"/>
        </a:p>
      </dgm:t>
    </dgm:pt>
    <dgm:pt modelId="{6D00244D-9451-4B58-895D-BF7400333915}" type="sibTrans" cxnId="{B99A9AC5-1599-4AD6-B4FE-1044D7A4BAC8}">
      <dgm:prSet/>
      <dgm:spPr/>
      <dgm:t>
        <a:bodyPr/>
        <a:lstStyle/>
        <a:p>
          <a:endParaRPr lang="en-US"/>
        </a:p>
      </dgm:t>
    </dgm:pt>
    <dgm:pt modelId="{9E64CD84-132F-4DB1-A997-6387A3B616EF}">
      <dgm:prSet/>
      <dgm:spPr/>
      <dgm:t>
        <a:bodyPr anchor="ctr"/>
        <a:lstStyle/>
        <a:p>
          <a:r>
            <a:rPr lang="en-US"/>
            <a:t>Applicants may apply for both but only one will be selected</a:t>
          </a:r>
        </a:p>
      </dgm:t>
    </dgm:pt>
    <dgm:pt modelId="{E8297EB7-9648-4974-986B-842FDABA45ED}" type="parTrans" cxnId="{B47A6280-61C5-4435-AED0-6CB7A3F5B49A}">
      <dgm:prSet/>
      <dgm:spPr/>
      <dgm:t>
        <a:bodyPr/>
        <a:lstStyle/>
        <a:p>
          <a:endParaRPr lang="en-US"/>
        </a:p>
      </dgm:t>
    </dgm:pt>
    <dgm:pt modelId="{EA548B03-727A-458E-9285-12B18192F2F6}" type="sibTrans" cxnId="{B47A6280-61C5-4435-AED0-6CB7A3F5B49A}">
      <dgm:prSet/>
      <dgm:spPr/>
      <dgm:t>
        <a:bodyPr/>
        <a:lstStyle/>
        <a:p>
          <a:endParaRPr lang="en-US"/>
        </a:p>
      </dgm:t>
    </dgm:pt>
    <dgm:pt modelId="{EC219C3A-E837-4CCA-88CC-BD96C7140CAE}">
      <dgm:prSet/>
      <dgm:spPr/>
      <dgm:t>
        <a:bodyPr anchor="ctr"/>
        <a:lstStyle/>
        <a:p>
          <a:r>
            <a:rPr lang="en-US"/>
            <a:t>Submit the application form and attachments by email</a:t>
          </a:r>
        </a:p>
      </dgm:t>
    </dgm:pt>
    <dgm:pt modelId="{C2BB749A-8A0B-4274-A323-0B3FD5B6EB08}" type="parTrans" cxnId="{8C4A77DE-0CAE-44AD-A556-FEB6C2122D15}">
      <dgm:prSet/>
      <dgm:spPr/>
      <dgm:t>
        <a:bodyPr/>
        <a:lstStyle/>
        <a:p>
          <a:endParaRPr lang="en-US"/>
        </a:p>
      </dgm:t>
    </dgm:pt>
    <dgm:pt modelId="{6F3A88F7-234A-4981-ABC6-C3061792C085}" type="sibTrans" cxnId="{8C4A77DE-0CAE-44AD-A556-FEB6C2122D15}">
      <dgm:prSet/>
      <dgm:spPr/>
      <dgm:t>
        <a:bodyPr/>
        <a:lstStyle/>
        <a:p>
          <a:endParaRPr lang="en-US"/>
        </a:p>
      </dgm:t>
    </dgm:pt>
    <dgm:pt modelId="{A5C6ACBC-F318-4021-BD5A-5A520C364AD6}" type="pres">
      <dgm:prSet presAssocID="{00E4D552-AF7E-445E-94FB-5E2E6AD97BAB}" presName="Name0" presStyleCnt="0">
        <dgm:presLayoutVars>
          <dgm:dir/>
          <dgm:animLvl val="lvl"/>
          <dgm:resizeHandles val="exact"/>
        </dgm:presLayoutVars>
      </dgm:prSet>
      <dgm:spPr/>
    </dgm:pt>
    <dgm:pt modelId="{B76FA616-A58C-4F0A-AF71-0094C5FFDB4D}" type="pres">
      <dgm:prSet presAssocID="{EC219C3A-E837-4CCA-88CC-BD96C7140CAE}" presName="boxAndChildren" presStyleCnt="0"/>
      <dgm:spPr/>
    </dgm:pt>
    <dgm:pt modelId="{FFB74CD5-7EE7-4F8E-8411-735638B34460}" type="pres">
      <dgm:prSet presAssocID="{EC219C3A-E837-4CCA-88CC-BD96C7140CAE}" presName="parentTextBox" presStyleLbl="node1" presStyleIdx="0" presStyleCnt="3"/>
      <dgm:spPr/>
    </dgm:pt>
    <dgm:pt modelId="{4CA9B4EF-4D43-4D14-966C-F70BB1185448}" type="pres">
      <dgm:prSet presAssocID="{EA548B03-727A-458E-9285-12B18192F2F6}" presName="sp" presStyleCnt="0"/>
      <dgm:spPr/>
    </dgm:pt>
    <dgm:pt modelId="{80EFA6ED-5AA5-4FCE-A2EB-B690BFDF1BD4}" type="pres">
      <dgm:prSet presAssocID="{9E64CD84-132F-4DB1-A997-6387A3B616EF}" presName="arrowAndChildren" presStyleCnt="0"/>
      <dgm:spPr/>
    </dgm:pt>
    <dgm:pt modelId="{C2FF1350-A281-4C5D-9A4E-A6D96BE016A2}" type="pres">
      <dgm:prSet presAssocID="{9E64CD84-132F-4DB1-A997-6387A3B616EF}" presName="parentTextArrow" presStyleLbl="node1" presStyleIdx="1" presStyleCnt="3"/>
      <dgm:spPr/>
    </dgm:pt>
    <dgm:pt modelId="{84BF91EB-99F7-4A6D-AD02-8A69E0249A0E}" type="pres">
      <dgm:prSet presAssocID="{E58F14A3-9C77-4D12-B9A2-C7D5940CE7F6}" presName="sp" presStyleCnt="0"/>
      <dgm:spPr/>
    </dgm:pt>
    <dgm:pt modelId="{77CBA9D3-11B6-4BC2-9222-30C8F148A25D}" type="pres">
      <dgm:prSet presAssocID="{9199625A-6781-46FD-B334-B4DB4DAAF9CD}" presName="arrowAndChildren" presStyleCnt="0"/>
      <dgm:spPr/>
    </dgm:pt>
    <dgm:pt modelId="{362314C2-B31F-48F0-83D8-0F4991C332DB}" type="pres">
      <dgm:prSet presAssocID="{9199625A-6781-46FD-B334-B4DB4DAAF9CD}" presName="parentTextArrow" presStyleLbl="node1" presStyleIdx="1" presStyleCnt="3"/>
      <dgm:spPr/>
    </dgm:pt>
    <dgm:pt modelId="{1D373128-AEB5-42D1-842C-3EFB9EFA25E0}" type="pres">
      <dgm:prSet presAssocID="{9199625A-6781-46FD-B334-B4DB4DAAF9CD}" presName="arrow" presStyleLbl="node1" presStyleIdx="2" presStyleCnt="3"/>
      <dgm:spPr/>
    </dgm:pt>
    <dgm:pt modelId="{5064D360-D296-4E54-A67F-12E247A0F735}" type="pres">
      <dgm:prSet presAssocID="{9199625A-6781-46FD-B334-B4DB4DAAF9CD}" presName="descendantArrow" presStyleCnt="0"/>
      <dgm:spPr/>
    </dgm:pt>
    <dgm:pt modelId="{EE631624-35D6-46BE-A314-B0E3DF6607C3}" type="pres">
      <dgm:prSet presAssocID="{3B851692-145E-410E-A560-F338DB354FD1}" presName="childTextArrow" presStyleLbl="fgAccFollowNode1" presStyleIdx="0" presStyleCnt="2">
        <dgm:presLayoutVars>
          <dgm:bulletEnabled val="1"/>
        </dgm:presLayoutVars>
      </dgm:prSet>
      <dgm:spPr/>
    </dgm:pt>
    <dgm:pt modelId="{61CF498A-041B-4482-AB6B-C6076EF28ADC}" type="pres">
      <dgm:prSet presAssocID="{195404C2-35D7-4CCF-B86A-F407CE0816D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5D0B6C14-08BB-4316-8EF8-D952D5A37744}" type="presOf" srcId="{195404C2-35D7-4CCF-B86A-F407CE0816D8}" destId="{61CF498A-041B-4482-AB6B-C6076EF28ADC}" srcOrd="0" destOrd="0" presId="urn:microsoft.com/office/officeart/2005/8/layout/process4"/>
    <dgm:cxn modelId="{4D3D5A24-213D-48B4-A434-DE611A867BF1}" type="presOf" srcId="{9199625A-6781-46FD-B334-B4DB4DAAF9CD}" destId="{1D373128-AEB5-42D1-842C-3EFB9EFA25E0}" srcOrd="1" destOrd="0" presId="urn:microsoft.com/office/officeart/2005/8/layout/process4"/>
    <dgm:cxn modelId="{5A075C2E-CA06-4980-B8C6-4253B0251544}" srcId="{00E4D552-AF7E-445E-94FB-5E2E6AD97BAB}" destId="{9199625A-6781-46FD-B334-B4DB4DAAF9CD}" srcOrd="0" destOrd="0" parTransId="{E6CDB6E8-3A60-44DE-AF0C-1B9AE9B46F33}" sibTransId="{E58F14A3-9C77-4D12-B9A2-C7D5940CE7F6}"/>
    <dgm:cxn modelId="{C573524F-C7B8-4C60-B0C2-13A5ACA3D029}" type="presOf" srcId="{00E4D552-AF7E-445E-94FB-5E2E6AD97BAB}" destId="{A5C6ACBC-F318-4021-BD5A-5A520C364AD6}" srcOrd="0" destOrd="0" presId="urn:microsoft.com/office/officeart/2005/8/layout/process4"/>
    <dgm:cxn modelId="{B47A6280-61C5-4435-AED0-6CB7A3F5B49A}" srcId="{00E4D552-AF7E-445E-94FB-5E2E6AD97BAB}" destId="{9E64CD84-132F-4DB1-A997-6387A3B616EF}" srcOrd="1" destOrd="0" parTransId="{E8297EB7-9648-4974-986B-842FDABA45ED}" sibTransId="{EA548B03-727A-458E-9285-12B18192F2F6}"/>
    <dgm:cxn modelId="{831AA7C4-C4CD-428A-9785-7241603F2FBA}" type="presOf" srcId="{EC219C3A-E837-4CCA-88CC-BD96C7140CAE}" destId="{FFB74CD5-7EE7-4F8E-8411-735638B34460}" srcOrd="0" destOrd="0" presId="urn:microsoft.com/office/officeart/2005/8/layout/process4"/>
    <dgm:cxn modelId="{B99A9AC5-1599-4AD6-B4FE-1044D7A4BAC8}" srcId="{9199625A-6781-46FD-B334-B4DB4DAAF9CD}" destId="{195404C2-35D7-4CCF-B86A-F407CE0816D8}" srcOrd="1" destOrd="0" parTransId="{9EE208E8-AEB8-4645-8718-5AD8AB4670A8}" sibTransId="{6D00244D-9451-4B58-895D-BF7400333915}"/>
    <dgm:cxn modelId="{A2BF4FC8-9969-425C-86E5-8BE95C93DD6A}" srcId="{9199625A-6781-46FD-B334-B4DB4DAAF9CD}" destId="{3B851692-145E-410E-A560-F338DB354FD1}" srcOrd="0" destOrd="0" parTransId="{0422F417-16AD-4A5D-8C73-34C384D97EA2}" sibTransId="{90FB2536-A912-4A45-B683-09E4D51FC8D4}"/>
    <dgm:cxn modelId="{F21E1ACB-EB91-4976-8132-D0AFD65F1210}" type="presOf" srcId="{3B851692-145E-410E-A560-F338DB354FD1}" destId="{EE631624-35D6-46BE-A314-B0E3DF6607C3}" srcOrd="0" destOrd="0" presId="urn:microsoft.com/office/officeart/2005/8/layout/process4"/>
    <dgm:cxn modelId="{F42182D7-9151-491C-B77C-A8B395C17F9C}" type="presOf" srcId="{9E64CD84-132F-4DB1-A997-6387A3B616EF}" destId="{C2FF1350-A281-4C5D-9A4E-A6D96BE016A2}" srcOrd="0" destOrd="0" presId="urn:microsoft.com/office/officeart/2005/8/layout/process4"/>
    <dgm:cxn modelId="{5A694FDA-E9DE-40C2-9092-DF0402DB0808}" type="presOf" srcId="{9199625A-6781-46FD-B334-B4DB4DAAF9CD}" destId="{362314C2-B31F-48F0-83D8-0F4991C332DB}" srcOrd="0" destOrd="0" presId="urn:microsoft.com/office/officeart/2005/8/layout/process4"/>
    <dgm:cxn modelId="{8C4A77DE-0CAE-44AD-A556-FEB6C2122D15}" srcId="{00E4D552-AF7E-445E-94FB-5E2E6AD97BAB}" destId="{EC219C3A-E837-4CCA-88CC-BD96C7140CAE}" srcOrd="2" destOrd="0" parTransId="{C2BB749A-8A0B-4274-A323-0B3FD5B6EB08}" sibTransId="{6F3A88F7-234A-4981-ABC6-C3061792C085}"/>
    <dgm:cxn modelId="{94C563B1-8987-4E10-ADEF-2EA86334D2F1}" type="presParOf" srcId="{A5C6ACBC-F318-4021-BD5A-5A520C364AD6}" destId="{B76FA616-A58C-4F0A-AF71-0094C5FFDB4D}" srcOrd="0" destOrd="0" presId="urn:microsoft.com/office/officeart/2005/8/layout/process4"/>
    <dgm:cxn modelId="{93F58365-2BDA-43F9-9D52-0735DBEC5427}" type="presParOf" srcId="{B76FA616-A58C-4F0A-AF71-0094C5FFDB4D}" destId="{FFB74CD5-7EE7-4F8E-8411-735638B34460}" srcOrd="0" destOrd="0" presId="urn:microsoft.com/office/officeart/2005/8/layout/process4"/>
    <dgm:cxn modelId="{94A98EF5-C37F-48F0-B5AB-F59E5FAB3F64}" type="presParOf" srcId="{A5C6ACBC-F318-4021-BD5A-5A520C364AD6}" destId="{4CA9B4EF-4D43-4D14-966C-F70BB1185448}" srcOrd="1" destOrd="0" presId="urn:microsoft.com/office/officeart/2005/8/layout/process4"/>
    <dgm:cxn modelId="{3F00B8E2-0726-4A60-AD61-6CFC196F60BC}" type="presParOf" srcId="{A5C6ACBC-F318-4021-BD5A-5A520C364AD6}" destId="{80EFA6ED-5AA5-4FCE-A2EB-B690BFDF1BD4}" srcOrd="2" destOrd="0" presId="urn:microsoft.com/office/officeart/2005/8/layout/process4"/>
    <dgm:cxn modelId="{A4556AB8-96CD-431C-8839-85E5589DB9BA}" type="presParOf" srcId="{80EFA6ED-5AA5-4FCE-A2EB-B690BFDF1BD4}" destId="{C2FF1350-A281-4C5D-9A4E-A6D96BE016A2}" srcOrd="0" destOrd="0" presId="urn:microsoft.com/office/officeart/2005/8/layout/process4"/>
    <dgm:cxn modelId="{880C9F62-B230-4592-9498-1DAB2974D32D}" type="presParOf" srcId="{A5C6ACBC-F318-4021-BD5A-5A520C364AD6}" destId="{84BF91EB-99F7-4A6D-AD02-8A69E0249A0E}" srcOrd="3" destOrd="0" presId="urn:microsoft.com/office/officeart/2005/8/layout/process4"/>
    <dgm:cxn modelId="{35CCF5B8-7DB9-4F1F-AF55-E90309036518}" type="presParOf" srcId="{A5C6ACBC-F318-4021-BD5A-5A520C364AD6}" destId="{77CBA9D3-11B6-4BC2-9222-30C8F148A25D}" srcOrd="4" destOrd="0" presId="urn:microsoft.com/office/officeart/2005/8/layout/process4"/>
    <dgm:cxn modelId="{E26D67E3-690F-4E11-93CE-1EF248E65AEE}" type="presParOf" srcId="{77CBA9D3-11B6-4BC2-9222-30C8F148A25D}" destId="{362314C2-B31F-48F0-83D8-0F4991C332DB}" srcOrd="0" destOrd="0" presId="urn:microsoft.com/office/officeart/2005/8/layout/process4"/>
    <dgm:cxn modelId="{F6E25D6C-3DEE-4BBA-AC1F-758AA7F17E4A}" type="presParOf" srcId="{77CBA9D3-11B6-4BC2-9222-30C8F148A25D}" destId="{1D373128-AEB5-42D1-842C-3EFB9EFA25E0}" srcOrd="1" destOrd="0" presId="urn:microsoft.com/office/officeart/2005/8/layout/process4"/>
    <dgm:cxn modelId="{97C4A12B-35EE-4975-87DC-21A1C3AC1005}" type="presParOf" srcId="{77CBA9D3-11B6-4BC2-9222-30C8F148A25D}" destId="{5064D360-D296-4E54-A67F-12E247A0F735}" srcOrd="2" destOrd="0" presId="urn:microsoft.com/office/officeart/2005/8/layout/process4"/>
    <dgm:cxn modelId="{272B39B5-5163-4A10-926B-A9C75C9093CC}" type="presParOf" srcId="{5064D360-D296-4E54-A67F-12E247A0F735}" destId="{EE631624-35D6-46BE-A314-B0E3DF6607C3}" srcOrd="0" destOrd="0" presId="urn:microsoft.com/office/officeart/2005/8/layout/process4"/>
    <dgm:cxn modelId="{601EAFD7-7166-4D9C-8E39-D15CAFA39676}" type="presParOf" srcId="{5064D360-D296-4E54-A67F-12E247A0F735}" destId="{61CF498A-041B-4482-AB6B-C6076EF28AD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00CFC-7091-4CA8-A40C-0967ABE74B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5993CE-B341-41B4-9C26-3C4E771354DE}">
      <dgm:prSet/>
      <dgm:spPr/>
      <dgm:t>
        <a:bodyPr/>
        <a:lstStyle/>
        <a:p>
          <a:r>
            <a:rPr lang="en-US"/>
            <a:t>Two Application Uploads</a:t>
          </a:r>
        </a:p>
      </dgm:t>
    </dgm:pt>
    <dgm:pt modelId="{AA2419FC-BCCA-40C4-B592-5DBDA57F07D8}" type="parTrans" cxnId="{D6124695-1D78-4122-8B6D-2B57E2086C16}">
      <dgm:prSet/>
      <dgm:spPr/>
      <dgm:t>
        <a:bodyPr/>
        <a:lstStyle/>
        <a:p>
          <a:endParaRPr lang="en-US"/>
        </a:p>
      </dgm:t>
    </dgm:pt>
    <dgm:pt modelId="{3188955D-AA55-43BC-813F-993AD7607546}" type="sibTrans" cxnId="{D6124695-1D78-4122-8B6D-2B57E2086C16}">
      <dgm:prSet/>
      <dgm:spPr/>
      <dgm:t>
        <a:bodyPr/>
        <a:lstStyle/>
        <a:p>
          <a:endParaRPr lang="en-US"/>
        </a:p>
      </dgm:t>
    </dgm:pt>
    <dgm:pt modelId="{1E942EA0-D32D-4ADF-BF1B-4E82E858619C}">
      <dgm:prSet/>
      <dgm:spPr/>
      <dgm:t>
        <a:bodyPr/>
        <a:lstStyle/>
        <a:p>
          <a:r>
            <a:rPr lang="en-US"/>
            <a:t>Owner-Occupied Housing Rehabilitation</a:t>
          </a:r>
        </a:p>
      </dgm:t>
    </dgm:pt>
    <dgm:pt modelId="{1D71D8E5-ABA5-4661-A99D-4B253B7DD826}" type="parTrans" cxnId="{CE3E3A58-6A08-4C12-A4FA-370F8D2DBA32}">
      <dgm:prSet/>
      <dgm:spPr/>
      <dgm:t>
        <a:bodyPr/>
        <a:lstStyle/>
        <a:p>
          <a:endParaRPr lang="en-US"/>
        </a:p>
      </dgm:t>
    </dgm:pt>
    <dgm:pt modelId="{DD0E222B-943D-4C41-BF0B-B2B4DA33D372}" type="sibTrans" cxnId="{CE3E3A58-6A08-4C12-A4FA-370F8D2DBA32}">
      <dgm:prSet/>
      <dgm:spPr/>
      <dgm:t>
        <a:bodyPr/>
        <a:lstStyle/>
        <a:p>
          <a:endParaRPr lang="en-US"/>
        </a:p>
      </dgm:t>
    </dgm:pt>
    <dgm:pt modelId="{459226C2-8E1A-4782-A028-35A808C5D962}">
      <dgm:prSet/>
      <dgm:spPr/>
      <dgm:t>
        <a:bodyPr/>
        <a:lstStyle/>
        <a:p>
          <a:r>
            <a:rPr lang="en-US"/>
            <a:t>Single-Family Home Construction for Homeownership</a:t>
          </a:r>
        </a:p>
      </dgm:t>
    </dgm:pt>
    <dgm:pt modelId="{EDFA8B84-4925-452B-A10C-18327396365F}" type="parTrans" cxnId="{153ACBD7-1152-432C-BBCA-2A032184E577}">
      <dgm:prSet/>
      <dgm:spPr/>
      <dgm:t>
        <a:bodyPr/>
        <a:lstStyle/>
        <a:p>
          <a:endParaRPr lang="en-US"/>
        </a:p>
      </dgm:t>
    </dgm:pt>
    <dgm:pt modelId="{54CF91DC-7E78-4837-A468-3F707FDF4AA5}" type="sibTrans" cxnId="{153ACBD7-1152-432C-BBCA-2A032184E577}">
      <dgm:prSet/>
      <dgm:spPr/>
      <dgm:t>
        <a:bodyPr/>
        <a:lstStyle/>
        <a:p>
          <a:endParaRPr lang="en-US"/>
        </a:p>
      </dgm:t>
    </dgm:pt>
    <dgm:pt modelId="{8A075ABF-A31C-45C3-91F8-FE91A2AC2805}">
      <dgm:prSet/>
      <dgm:spPr/>
      <dgm:t>
        <a:bodyPr/>
        <a:lstStyle/>
        <a:p>
          <a:r>
            <a:rPr lang="en-US"/>
            <a:t>Applicants may apply for both but only one will be selected</a:t>
          </a:r>
        </a:p>
      </dgm:t>
    </dgm:pt>
    <dgm:pt modelId="{56FE1099-8DB9-4B8A-8792-4A34BBF60BCA}" type="parTrans" cxnId="{F4CE559A-9C87-4243-A7D0-69FBD3F00948}">
      <dgm:prSet/>
      <dgm:spPr/>
      <dgm:t>
        <a:bodyPr/>
        <a:lstStyle/>
        <a:p>
          <a:endParaRPr lang="en-US"/>
        </a:p>
      </dgm:t>
    </dgm:pt>
    <dgm:pt modelId="{8FCF25DC-8205-4F4C-AC6F-B4D953AAC601}" type="sibTrans" cxnId="{F4CE559A-9C87-4243-A7D0-69FBD3F00948}">
      <dgm:prSet/>
      <dgm:spPr/>
      <dgm:t>
        <a:bodyPr/>
        <a:lstStyle/>
        <a:p>
          <a:endParaRPr lang="en-US"/>
        </a:p>
      </dgm:t>
    </dgm:pt>
    <dgm:pt modelId="{C1B68A83-F9AF-4647-8B09-006D244046E6}" type="pres">
      <dgm:prSet presAssocID="{07A00CFC-7091-4CA8-A40C-0967ABE74B85}" presName="linear" presStyleCnt="0">
        <dgm:presLayoutVars>
          <dgm:animLvl val="lvl"/>
          <dgm:resizeHandles val="exact"/>
        </dgm:presLayoutVars>
      </dgm:prSet>
      <dgm:spPr/>
    </dgm:pt>
    <dgm:pt modelId="{8B54CECA-358A-42E9-B240-96CE39637573}" type="pres">
      <dgm:prSet presAssocID="{F55993CE-B341-41B4-9C26-3C4E771354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7979E9-3D6A-441B-ADD5-019A6E73CF00}" type="pres">
      <dgm:prSet presAssocID="{F55993CE-B341-41B4-9C26-3C4E771354DE}" presName="childText" presStyleLbl="revTx" presStyleIdx="0" presStyleCnt="1">
        <dgm:presLayoutVars>
          <dgm:bulletEnabled val="1"/>
        </dgm:presLayoutVars>
      </dgm:prSet>
      <dgm:spPr/>
    </dgm:pt>
    <dgm:pt modelId="{63B60244-40C6-4BE9-8236-AAEB31515ABB}" type="pres">
      <dgm:prSet presAssocID="{8A075ABF-A31C-45C3-91F8-FE91A2AC28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BD07417-C750-416F-ACCC-4A5D9F0FD58D}" type="presOf" srcId="{F55993CE-B341-41B4-9C26-3C4E771354DE}" destId="{8B54CECA-358A-42E9-B240-96CE39637573}" srcOrd="0" destOrd="0" presId="urn:microsoft.com/office/officeart/2005/8/layout/vList2"/>
    <dgm:cxn modelId="{C85D6F1C-0185-41AE-A017-00A41F92B3D1}" type="presOf" srcId="{07A00CFC-7091-4CA8-A40C-0967ABE74B85}" destId="{C1B68A83-F9AF-4647-8B09-006D244046E6}" srcOrd="0" destOrd="0" presId="urn:microsoft.com/office/officeart/2005/8/layout/vList2"/>
    <dgm:cxn modelId="{AC824D64-E27E-4F3E-9137-2D0B83D92053}" type="presOf" srcId="{8A075ABF-A31C-45C3-91F8-FE91A2AC2805}" destId="{63B60244-40C6-4BE9-8236-AAEB31515ABB}" srcOrd="0" destOrd="0" presId="urn:microsoft.com/office/officeart/2005/8/layout/vList2"/>
    <dgm:cxn modelId="{CE3E3A58-6A08-4C12-A4FA-370F8D2DBA32}" srcId="{F55993CE-B341-41B4-9C26-3C4E771354DE}" destId="{1E942EA0-D32D-4ADF-BF1B-4E82E858619C}" srcOrd="0" destOrd="0" parTransId="{1D71D8E5-ABA5-4661-A99D-4B253B7DD826}" sibTransId="{DD0E222B-943D-4C41-BF0B-B2B4DA33D372}"/>
    <dgm:cxn modelId="{D6124695-1D78-4122-8B6D-2B57E2086C16}" srcId="{07A00CFC-7091-4CA8-A40C-0967ABE74B85}" destId="{F55993CE-B341-41B4-9C26-3C4E771354DE}" srcOrd="0" destOrd="0" parTransId="{AA2419FC-BCCA-40C4-B592-5DBDA57F07D8}" sibTransId="{3188955D-AA55-43BC-813F-993AD7607546}"/>
    <dgm:cxn modelId="{F4CE559A-9C87-4243-A7D0-69FBD3F00948}" srcId="{07A00CFC-7091-4CA8-A40C-0967ABE74B85}" destId="{8A075ABF-A31C-45C3-91F8-FE91A2AC2805}" srcOrd="1" destOrd="0" parTransId="{56FE1099-8DB9-4B8A-8792-4A34BBF60BCA}" sibTransId="{8FCF25DC-8205-4F4C-AC6F-B4D953AAC601}"/>
    <dgm:cxn modelId="{E960F0D6-6400-4FD8-9A26-A7F561B1EC4E}" type="presOf" srcId="{459226C2-8E1A-4782-A028-35A808C5D962}" destId="{3C7979E9-3D6A-441B-ADD5-019A6E73CF00}" srcOrd="0" destOrd="1" presId="urn:microsoft.com/office/officeart/2005/8/layout/vList2"/>
    <dgm:cxn modelId="{153ACBD7-1152-432C-BBCA-2A032184E577}" srcId="{F55993CE-B341-41B4-9C26-3C4E771354DE}" destId="{459226C2-8E1A-4782-A028-35A808C5D962}" srcOrd="1" destOrd="0" parTransId="{EDFA8B84-4925-452B-A10C-18327396365F}" sibTransId="{54CF91DC-7E78-4837-A468-3F707FDF4AA5}"/>
    <dgm:cxn modelId="{B9ED00F5-35D5-4DC9-8D66-6FEB394F8204}" type="presOf" srcId="{1E942EA0-D32D-4ADF-BF1B-4E82E858619C}" destId="{3C7979E9-3D6A-441B-ADD5-019A6E73CF00}" srcOrd="0" destOrd="0" presId="urn:microsoft.com/office/officeart/2005/8/layout/vList2"/>
    <dgm:cxn modelId="{2E5B3CB5-67CA-45B8-AA2C-95EA841A57C8}" type="presParOf" srcId="{C1B68A83-F9AF-4647-8B09-006D244046E6}" destId="{8B54CECA-358A-42E9-B240-96CE39637573}" srcOrd="0" destOrd="0" presId="urn:microsoft.com/office/officeart/2005/8/layout/vList2"/>
    <dgm:cxn modelId="{4674653E-1A56-4F43-A329-2D7ED3AE42D6}" type="presParOf" srcId="{C1B68A83-F9AF-4647-8B09-006D244046E6}" destId="{3C7979E9-3D6A-441B-ADD5-019A6E73CF00}" srcOrd="1" destOrd="0" presId="urn:microsoft.com/office/officeart/2005/8/layout/vList2"/>
    <dgm:cxn modelId="{CA3BF627-EB2E-4447-82A2-C35E2C031F8C}" type="presParOf" srcId="{C1B68A83-F9AF-4647-8B09-006D244046E6}" destId="{63B60244-40C6-4BE9-8236-AAEB31515A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507D5-5772-4CB3-AE7E-738620DF604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3A6473-2D97-4204-9E0D-2F2823BD55B8}">
      <dgm:prSet/>
      <dgm:spPr/>
      <dgm:t>
        <a:bodyPr/>
        <a:lstStyle/>
        <a:p>
          <a:r>
            <a:rPr lang="en-US"/>
            <a:t>Capacity</a:t>
          </a:r>
        </a:p>
      </dgm:t>
    </dgm:pt>
    <dgm:pt modelId="{1F290675-B087-4980-96A1-B80366A2BB00}" type="parTrans" cxnId="{32CFB188-0EFE-4608-B758-D82ABB7D385B}">
      <dgm:prSet/>
      <dgm:spPr/>
      <dgm:t>
        <a:bodyPr/>
        <a:lstStyle/>
        <a:p>
          <a:endParaRPr lang="en-US"/>
        </a:p>
      </dgm:t>
    </dgm:pt>
    <dgm:pt modelId="{E8F331AA-6435-44A5-9D37-C8B07154FBBC}" type="sibTrans" cxnId="{32CFB188-0EFE-4608-B758-D82ABB7D385B}">
      <dgm:prSet/>
      <dgm:spPr/>
      <dgm:t>
        <a:bodyPr/>
        <a:lstStyle/>
        <a:p>
          <a:endParaRPr lang="en-US"/>
        </a:p>
      </dgm:t>
    </dgm:pt>
    <dgm:pt modelId="{EE4FBFDC-60D7-404F-B2AD-A6A7EF6C7F54}">
      <dgm:prSet/>
      <dgm:spPr/>
      <dgm:t>
        <a:bodyPr/>
        <a:lstStyle/>
        <a:p>
          <a:r>
            <a:rPr lang="en-US"/>
            <a:t>Need</a:t>
          </a:r>
        </a:p>
      </dgm:t>
    </dgm:pt>
    <dgm:pt modelId="{8E063949-1F67-4248-97B3-8EB61623B9FD}" type="parTrans" cxnId="{9A920C03-ADC5-48FA-9156-5F58E6D7CD48}">
      <dgm:prSet/>
      <dgm:spPr/>
      <dgm:t>
        <a:bodyPr/>
        <a:lstStyle/>
        <a:p>
          <a:endParaRPr lang="en-US"/>
        </a:p>
      </dgm:t>
    </dgm:pt>
    <dgm:pt modelId="{306F29E0-B31A-40B6-9DD3-59E6B5B0BABE}" type="sibTrans" cxnId="{9A920C03-ADC5-48FA-9156-5F58E6D7CD48}">
      <dgm:prSet/>
      <dgm:spPr/>
      <dgm:t>
        <a:bodyPr/>
        <a:lstStyle/>
        <a:p>
          <a:endParaRPr lang="en-US"/>
        </a:p>
      </dgm:t>
    </dgm:pt>
    <dgm:pt modelId="{49CA9CFE-ED09-455E-A279-808769D2481F}">
      <dgm:prSet/>
      <dgm:spPr/>
      <dgm:t>
        <a:bodyPr/>
        <a:lstStyle/>
        <a:p>
          <a:r>
            <a:rPr lang="en-US"/>
            <a:t>Planning</a:t>
          </a:r>
        </a:p>
      </dgm:t>
    </dgm:pt>
    <dgm:pt modelId="{7AAB3F30-E31F-4D76-9A22-B3D9D4A5AC54}" type="parTrans" cxnId="{F19295FE-B9D5-4A03-9F83-30D11E3E8609}">
      <dgm:prSet/>
      <dgm:spPr/>
      <dgm:t>
        <a:bodyPr/>
        <a:lstStyle/>
        <a:p>
          <a:endParaRPr lang="en-US"/>
        </a:p>
      </dgm:t>
    </dgm:pt>
    <dgm:pt modelId="{ACC8384B-6DEF-48CE-8907-2E20CA216F7D}" type="sibTrans" cxnId="{F19295FE-B9D5-4A03-9F83-30D11E3E8609}">
      <dgm:prSet/>
      <dgm:spPr/>
      <dgm:t>
        <a:bodyPr/>
        <a:lstStyle/>
        <a:p>
          <a:endParaRPr lang="en-US"/>
        </a:p>
      </dgm:t>
    </dgm:pt>
    <dgm:pt modelId="{5CD6BBD7-A159-4A6C-894A-489FCD209FFB}">
      <dgm:prSet/>
      <dgm:spPr/>
      <dgm:t>
        <a:bodyPr/>
        <a:lstStyle/>
        <a:p>
          <a:r>
            <a:rPr lang="en-US"/>
            <a:t>Capacity</a:t>
          </a:r>
        </a:p>
      </dgm:t>
    </dgm:pt>
    <dgm:pt modelId="{39D4EA77-6917-45C8-A0EB-55FC93DEFA9E}" type="parTrans" cxnId="{224ACCF4-6830-463B-94FD-A8CAA6F705B9}">
      <dgm:prSet/>
      <dgm:spPr/>
      <dgm:t>
        <a:bodyPr/>
        <a:lstStyle/>
        <a:p>
          <a:endParaRPr lang="en-US"/>
        </a:p>
      </dgm:t>
    </dgm:pt>
    <dgm:pt modelId="{EBDA2157-D397-417B-8A38-DD5969017096}" type="sibTrans" cxnId="{224ACCF4-6830-463B-94FD-A8CAA6F705B9}">
      <dgm:prSet/>
      <dgm:spPr/>
      <dgm:t>
        <a:bodyPr/>
        <a:lstStyle/>
        <a:p>
          <a:endParaRPr lang="en-US"/>
        </a:p>
      </dgm:t>
    </dgm:pt>
    <dgm:pt modelId="{77F0939F-8E94-49B9-A890-76F0FFB55847}">
      <dgm:prSet/>
      <dgm:spPr/>
      <dgm:t>
        <a:bodyPr/>
        <a:lstStyle/>
        <a:p>
          <a:r>
            <a:rPr lang="en-US"/>
            <a:t>Budget/Leverage/Match</a:t>
          </a:r>
        </a:p>
      </dgm:t>
    </dgm:pt>
    <dgm:pt modelId="{32ECA589-E47F-4D50-8E08-A9562C226E3B}" type="parTrans" cxnId="{32FE892F-5436-4DED-9562-4CD7F450EABF}">
      <dgm:prSet/>
      <dgm:spPr/>
      <dgm:t>
        <a:bodyPr/>
        <a:lstStyle/>
        <a:p>
          <a:endParaRPr lang="en-US"/>
        </a:p>
      </dgm:t>
    </dgm:pt>
    <dgm:pt modelId="{FF0165D9-85A4-423D-80B6-988752F6A1C5}" type="sibTrans" cxnId="{32FE892F-5436-4DED-9562-4CD7F450EABF}">
      <dgm:prSet/>
      <dgm:spPr/>
      <dgm:t>
        <a:bodyPr/>
        <a:lstStyle/>
        <a:p>
          <a:endParaRPr lang="en-US"/>
        </a:p>
      </dgm:t>
    </dgm:pt>
    <dgm:pt modelId="{728AA610-90C7-45BF-8CB9-2A53C16826A8}">
      <dgm:prSet/>
      <dgm:spPr/>
      <dgm:t>
        <a:bodyPr/>
        <a:lstStyle/>
        <a:p>
          <a:r>
            <a:rPr lang="en-US"/>
            <a:t>Bonus: up to 6 pts</a:t>
          </a:r>
        </a:p>
      </dgm:t>
    </dgm:pt>
    <dgm:pt modelId="{70F3F506-29F1-4331-B616-DDE4897D343B}" type="parTrans" cxnId="{30B62021-63F0-4DF2-9BBC-53853CC149E4}">
      <dgm:prSet/>
      <dgm:spPr/>
      <dgm:t>
        <a:bodyPr/>
        <a:lstStyle/>
        <a:p>
          <a:endParaRPr lang="en-US"/>
        </a:p>
      </dgm:t>
    </dgm:pt>
    <dgm:pt modelId="{FDD9087F-F587-442D-BD8E-D3A2C86E70A8}" type="sibTrans" cxnId="{30B62021-63F0-4DF2-9BBC-53853CC149E4}">
      <dgm:prSet/>
      <dgm:spPr/>
      <dgm:t>
        <a:bodyPr/>
        <a:lstStyle/>
        <a:p>
          <a:endParaRPr lang="en-US"/>
        </a:p>
      </dgm:t>
    </dgm:pt>
    <dgm:pt modelId="{0F85EFC8-872B-4175-9827-FF573DA663A6}" type="pres">
      <dgm:prSet presAssocID="{500507D5-5772-4CB3-AE7E-738620DF6048}" presName="linear" presStyleCnt="0">
        <dgm:presLayoutVars>
          <dgm:animLvl val="lvl"/>
          <dgm:resizeHandles val="exact"/>
        </dgm:presLayoutVars>
      </dgm:prSet>
      <dgm:spPr/>
    </dgm:pt>
    <dgm:pt modelId="{87729D51-DC60-4EAD-8CEF-A9545A781CDE}" type="pres">
      <dgm:prSet presAssocID="{603A6473-2D97-4204-9E0D-2F2823BD55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868CBC-35E0-4B02-A45F-F7838D4240B0}" type="pres">
      <dgm:prSet presAssocID="{E8F331AA-6435-44A5-9D37-C8B07154FBBC}" presName="spacer" presStyleCnt="0"/>
      <dgm:spPr/>
    </dgm:pt>
    <dgm:pt modelId="{D46900A1-AAFD-4082-8406-3125AFAC2EEE}" type="pres">
      <dgm:prSet presAssocID="{EE4FBFDC-60D7-404F-B2AD-A6A7EF6C7F54}" presName="parentText" presStyleLbl="node1" presStyleIdx="1" presStyleCnt="6" custLinFactY="135520" custLinFactNeighborY="200000">
        <dgm:presLayoutVars>
          <dgm:chMax val="0"/>
          <dgm:bulletEnabled val="1"/>
        </dgm:presLayoutVars>
      </dgm:prSet>
      <dgm:spPr/>
    </dgm:pt>
    <dgm:pt modelId="{1268BA50-FC50-4BA6-BCD8-5079208BC622}" type="pres">
      <dgm:prSet presAssocID="{306F29E0-B31A-40B6-9DD3-59E6B5B0BABE}" presName="spacer" presStyleCnt="0"/>
      <dgm:spPr/>
    </dgm:pt>
    <dgm:pt modelId="{2BBD4835-BE65-4C85-ADFC-8BEFCCE952A4}" type="pres">
      <dgm:prSet presAssocID="{49CA9CFE-ED09-455E-A279-808769D2481F}" presName="parentText" presStyleLbl="node1" presStyleIdx="2" presStyleCnt="6" custLinFactY="153395" custLinFactNeighborY="200000">
        <dgm:presLayoutVars>
          <dgm:chMax val="0"/>
          <dgm:bulletEnabled val="1"/>
        </dgm:presLayoutVars>
      </dgm:prSet>
      <dgm:spPr/>
    </dgm:pt>
    <dgm:pt modelId="{E4FC530A-888B-4835-9D63-7138128471B5}" type="pres">
      <dgm:prSet presAssocID="{ACC8384B-6DEF-48CE-8907-2E20CA216F7D}" presName="spacer" presStyleCnt="0"/>
      <dgm:spPr/>
    </dgm:pt>
    <dgm:pt modelId="{E0F4BAA5-338A-4C6B-84BF-31628E777979}" type="pres">
      <dgm:prSet presAssocID="{5CD6BBD7-A159-4A6C-894A-489FCD209FFB}" presName="parentText" presStyleLbl="node1" presStyleIdx="3" presStyleCnt="6" custLinFactY="-168885" custLinFactNeighborY="-200000">
        <dgm:presLayoutVars>
          <dgm:chMax val="0"/>
          <dgm:bulletEnabled val="1"/>
        </dgm:presLayoutVars>
      </dgm:prSet>
      <dgm:spPr/>
    </dgm:pt>
    <dgm:pt modelId="{6DDE44F9-AC4A-44CC-AE96-CE1035700D00}" type="pres">
      <dgm:prSet presAssocID="{EBDA2157-D397-417B-8A38-DD5969017096}" presName="spacer" presStyleCnt="0"/>
      <dgm:spPr/>
    </dgm:pt>
    <dgm:pt modelId="{D1004882-F1F5-4F1E-891D-058366B8F643}" type="pres">
      <dgm:prSet presAssocID="{77F0939F-8E94-49B9-A890-76F0FFB55847}" presName="parentText" presStyleLbl="node1" presStyleIdx="4" presStyleCnt="6" custLinFactY="-473918" custLinFactNeighborY="-500000">
        <dgm:presLayoutVars>
          <dgm:chMax val="0"/>
          <dgm:bulletEnabled val="1"/>
        </dgm:presLayoutVars>
      </dgm:prSet>
      <dgm:spPr/>
    </dgm:pt>
    <dgm:pt modelId="{2B51A0BE-DF95-484C-B0B8-6764AC6EC459}" type="pres">
      <dgm:prSet presAssocID="{FF0165D9-85A4-423D-80B6-988752F6A1C5}" presName="spacer" presStyleCnt="0"/>
      <dgm:spPr/>
    </dgm:pt>
    <dgm:pt modelId="{830D4D20-0B8C-4358-A4D0-247F55D31174}" type="pres">
      <dgm:prSet presAssocID="{728AA610-90C7-45BF-8CB9-2A53C16826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A920C03-ADC5-48FA-9156-5F58E6D7CD48}" srcId="{500507D5-5772-4CB3-AE7E-738620DF6048}" destId="{EE4FBFDC-60D7-404F-B2AD-A6A7EF6C7F54}" srcOrd="1" destOrd="0" parTransId="{8E063949-1F67-4248-97B3-8EB61623B9FD}" sibTransId="{306F29E0-B31A-40B6-9DD3-59E6B5B0BABE}"/>
    <dgm:cxn modelId="{30B62021-63F0-4DF2-9BBC-53853CC149E4}" srcId="{500507D5-5772-4CB3-AE7E-738620DF6048}" destId="{728AA610-90C7-45BF-8CB9-2A53C16826A8}" srcOrd="5" destOrd="0" parTransId="{70F3F506-29F1-4331-B616-DDE4897D343B}" sibTransId="{FDD9087F-F587-442D-BD8E-D3A2C86E70A8}"/>
    <dgm:cxn modelId="{32FE892F-5436-4DED-9562-4CD7F450EABF}" srcId="{500507D5-5772-4CB3-AE7E-738620DF6048}" destId="{77F0939F-8E94-49B9-A890-76F0FFB55847}" srcOrd="4" destOrd="0" parTransId="{32ECA589-E47F-4D50-8E08-A9562C226E3B}" sibTransId="{FF0165D9-85A4-423D-80B6-988752F6A1C5}"/>
    <dgm:cxn modelId="{1565B93C-F19C-461E-BB78-1D3C506DD557}" type="presOf" srcId="{728AA610-90C7-45BF-8CB9-2A53C16826A8}" destId="{830D4D20-0B8C-4358-A4D0-247F55D31174}" srcOrd="0" destOrd="0" presId="urn:microsoft.com/office/officeart/2005/8/layout/vList2"/>
    <dgm:cxn modelId="{9C80A862-DA45-427E-A669-97FFA9FD3252}" type="presOf" srcId="{EE4FBFDC-60D7-404F-B2AD-A6A7EF6C7F54}" destId="{D46900A1-AAFD-4082-8406-3125AFAC2EEE}" srcOrd="0" destOrd="0" presId="urn:microsoft.com/office/officeart/2005/8/layout/vList2"/>
    <dgm:cxn modelId="{32CFB188-0EFE-4608-B758-D82ABB7D385B}" srcId="{500507D5-5772-4CB3-AE7E-738620DF6048}" destId="{603A6473-2D97-4204-9E0D-2F2823BD55B8}" srcOrd="0" destOrd="0" parTransId="{1F290675-B087-4980-96A1-B80366A2BB00}" sibTransId="{E8F331AA-6435-44A5-9D37-C8B07154FBBC}"/>
    <dgm:cxn modelId="{AA33968C-C693-4527-B28D-0B1712A1A46C}" type="presOf" srcId="{49CA9CFE-ED09-455E-A279-808769D2481F}" destId="{2BBD4835-BE65-4C85-ADFC-8BEFCCE952A4}" srcOrd="0" destOrd="0" presId="urn:microsoft.com/office/officeart/2005/8/layout/vList2"/>
    <dgm:cxn modelId="{A820BDB5-9F2D-41AA-A60C-3EF7E8A9720E}" type="presOf" srcId="{500507D5-5772-4CB3-AE7E-738620DF6048}" destId="{0F85EFC8-872B-4175-9827-FF573DA663A6}" srcOrd="0" destOrd="0" presId="urn:microsoft.com/office/officeart/2005/8/layout/vList2"/>
    <dgm:cxn modelId="{23527BB7-D79D-4328-B46A-90B049655858}" type="presOf" srcId="{77F0939F-8E94-49B9-A890-76F0FFB55847}" destId="{D1004882-F1F5-4F1E-891D-058366B8F643}" srcOrd="0" destOrd="0" presId="urn:microsoft.com/office/officeart/2005/8/layout/vList2"/>
    <dgm:cxn modelId="{BADE5DC0-0C4E-4A91-A100-570373E31A7A}" type="presOf" srcId="{603A6473-2D97-4204-9E0D-2F2823BD55B8}" destId="{87729D51-DC60-4EAD-8CEF-A9545A781CDE}" srcOrd="0" destOrd="0" presId="urn:microsoft.com/office/officeart/2005/8/layout/vList2"/>
    <dgm:cxn modelId="{ACE03DDB-557C-47B0-9985-6241A894AFC5}" type="presOf" srcId="{5CD6BBD7-A159-4A6C-894A-489FCD209FFB}" destId="{E0F4BAA5-338A-4C6B-84BF-31628E777979}" srcOrd="0" destOrd="0" presId="urn:microsoft.com/office/officeart/2005/8/layout/vList2"/>
    <dgm:cxn modelId="{224ACCF4-6830-463B-94FD-A8CAA6F705B9}" srcId="{500507D5-5772-4CB3-AE7E-738620DF6048}" destId="{5CD6BBD7-A159-4A6C-894A-489FCD209FFB}" srcOrd="3" destOrd="0" parTransId="{39D4EA77-6917-45C8-A0EB-55FC93DEFA9E}" sibTransId="{EBDA2157-D397-417B-8A38-DD5969017096}"/>
    <dgm:cxn modelId="{F19295FE-B9D5-4A03-9F83-30D11E3E8609}" srcId="{500507D5-5772-4CB3-AE7E-738620DF6048}" destId="{49CA9CFE-ED09-455E-A279-808769D2481F}" srcOrd="2" destOrd="0" parTransId="{7AAB3F30-E31F-4D76-9A22-B3D9D4A5AC54}" sibTransId="{ACC8384B-6DEF-48CE-8907-2E20CA216F7D}"/>
    <dgm:cxn modelId="{0FCC9B04-BDE4-4BD1-B456-9A3FC8014546}" type="presParOf" srcId="{0F85EFC8-872B-4175-9827-FF573DA663A6}" destId="{87729D51-DC60-4EAD-8CEF-A9545A781CDE}" srcOrd="0" destOrd="0" presId="urn:microsoft.com/office/officeart/2005/8/layout/vList2"/>
    <dgm:cxn modelId="{136471B9-543E-4862-ADFC-D205B28C6FC2}" type="presParOf" srcId="{0F85EFC8-872B-4175-9827-FF573DA663A6}" destId="{10868CBC-35E0-4B02-A45F-F7838D4240B0}" srcOrd="1" destOrd="0" presId="urn:microsoft.com/office/officeart/2005/8/layout/vList2"/>
    <dgm:cxn modelId="{90B161A5-6D25-42DF-884B-0F424FD0CB14}" type="presParOf" srcId="{0F85EFC8-872B-4175-9827-FF573DA663A6}" destId="{D46900A1-AAFD-4082-8406-3125AFAC2EEE}" srcOrd="2" destOrd="0" presId="urn:microsoft.com/office/officeart/2005/8/layout/vList2"/>
    <dgm:cxn modelId="{450710AC-EFAA-4A8E-9669-E20B66109524}" type="presParOf" srcId="{0F85EFC8-872B-4175-9827-FF573DA663A6}" destId="{1268BA50-FC50-4BA6-BCD8-5079208BC622}" srcOrd="3" destOrd="0" presId="urn:microsoft.com/office/officeart/2005/8/layout/vList2"/>
    <dgm:cxn modelId="{8C41704E-B463-409A-A158-C6580F923936}" type="presParOf" srcId="{0F85EFC8-872B-4175-9827-FF573DA663A6}" destId="{2BBD4835-BE65-4C85-ADFC-8BEFCCE952A4}" srcOrd="4" destOrd="0" presId="urn:microsoft.com/office/officeart/2005/8/layout/vList2"/>
    <dgm:cxn modelId="{05DA1EBA-7D3D-4CCE-93CF-C7BF55C223A9}" type="presParOf" srcId="{0F85EFC8-872B-4175-9827-FF573DA663A6}" destId="{E4FC530A-888B-4835-9D63-7138128471B5}" srcOrd="5" destOrd="0" presId="urn:microsoft.com/office/officeart/2005/8/layout/vList2"/>
    <dgm:cxn modelId="{55703245-BF69-4E90-A227-C0AD3B26FB2C}" type="presParOf" srcId="{0F85EFC8-872B-4175-9827-FF573DA663A6}" destId="{E0F4BAA5-338A-4C6B-84BF-31628E777979}" srcOrd="6" destOrd="0" presId="urn:microsoft.com/office/officeart/2005/8/layout/vList2"/>
    <dgm:cxn modelId="{742D5C05-4B9F-47CB-BE97-1DB104875DD6}" type="presParOf" srcId="{0F85EFC8-872B-4175-9827-FF573DA663A6}" destId="{6DDE44F9-AC4A-44CC-AE96-CE1035700D00}" srcOrd="7" destOrd="0" presId="urn:microsoft.com/office/officeart/2005/8/layout/vList2"/>
    <dgm:cxn modelId="{34CE104B-FCB5-4D13-BFC0-FA9934B654B1}" type="presParOf" srcId="{0F85EFC8-872B-4175-9827-FF573DA663A6}" destId="{D1004882-F1F5-4F1E-891D-058366B8F643}" srcOrd="8" destOrd="0" presId="urn:microsoft.com/office/officeart/2005/8/layout/vList2"/>
    <dgm:cxn modelId="{59205873-2726-4FE4-9F2D-1790752F47A4}" type="presParOf" srcId="{0F85EFC8-872B-4175-9827-FF573DA663A6}" destId="{2B51A0BE-DF95-484C-B0B8-6764AC6EC459}" srcOrd="9" destOrd="0" presId="urn:microsoft.com/office/officeart/2005/8/layout/vList2"/>
    <dgm:cxn modelId="{102C57AB-12A5-4AEC-A204-713BDA743F51}" type="presParOf" srcId="{0F85EFC8-872B-4175-9827-FF573DA663A6}" destId="{830D4D20-0B8C-4358-A4D0-247F55D311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4D59C-A0C9-419C-B05A-5D3287CEF09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482641-95BD-4D86-A3F3-45DD9235210B}">
      <dgm:prSet/>
      <dgm:spPr/>
      <dgm:t>
        <a:bodyPr/>
        <a:lstStyle/>
        <a:p>
          <a:r>
            <a:rPr lang="en-US"/>
            <a:t>Current Housing Conditions</a:t>
          </a:r>
        </a:p>
      </dgm:t>
    </dgm:pt>
    <dgm:pt modelId="{F3103837-F995-40EF-A03D-47D0D9DBBBF1}" type="parTrans" cxnId="{62AEF793-6017-4289-B656-3BB7F2A13F31}">
      <dgm:prSet/>
      <dgm:spPr/>
      <dgm:t>
        <a:bodyPr/>
        <a:lstStyle/>
        <a:p>
          <a:endParaRPr lang="en-US"/>
        </a:p>
      </dgm:t>
    </dgm:pt>
    <dgm:pt modelId="{F569FD92-7645-4A7F-A6D2-EA100E6A4E86}" type="sibTrans" cxnId="{62AEF793-6017-4289-B656-3BB7F2A13F31}">
      <dgm:prSet/>
      <dgm:spPr/>
      <dgm:t>
        <a:bodyPr/>
        <a:lstStyle/>
        <a:p>
          <a:endParaRPr lang="en-US"/>
        </a:p>
      </dgm:t>
    </dgm:pt>
    <dgm:pt modelId="{50150B9C-35CB-4D63-9175-94B1927C5123}">
      <dgm:prSet/>
      <dgm:spPr/>
      <dgm:t>
        <a:bodyPr/>
        <a:lstStyle/>
        <a:p>
          <a:r>
            <a:rPr lang="en-US"/>
            <a:t>For Owner-Occupied Home Repair Applications</a:t>
          </a:r>
        </a:p>
      </dgm:t>
    </dgm:pt>
    <dgm:pt modelId="{9E6D6A4F-2E8B-4C57-91BB-9452386B5CAB}" type="parTrans" cxnId="{1748FEDB-D505-487D-BD38-7CFF46A2A471}">
      <dgm:prSet/>
      <dgm:spPr/>
      <dgm:t>
        <a:bodyPr/>
        <a:lstStyle/>
        <a:p>
          <a:endParaRPr lang="en-US"/>
        </a:p>
      </dgm:t>
    </dgm:pt>
    <dgm:pt modelId="{19E0C724-BA54-4E82-BA36-E4A85301BBBF}" type="sibTrans" cxnId="{1748FEDB-D505-487D-BD38-7CFF46A2A471}">
      <dgm:prSet/>
      <dgm:spPr/>
      <dgm:t>
        <a:bodyPr/>
        <a:lstStyle/>
        <a:p>
          <a:endParaRPr lang="en-US"/>
        </a:p>
      </dgm:t>
    </dgm:pt>
    <dgm:pt modelId="{C0D93C3E-66FF-40C4-A95A-17FF477769F3}">
      <dgm:prSet/>
      <dgm:spPr/>
      <dgm:t>
        <a:bodyPr/>
        <a:lstStyle/>
        <a:p>
          <a:r>
            <a:rPr lang="en-US"/>
            <a:t>Is there a need for owner-occupied home repairs in the target area?</a:t>
          </a:r>
        </a:p>
      </dgm:t>
    </dgm:pt>
    <dgm:pt modelId="{94FBAC77-8CC3-4379-9FAC-3B0F01D99E21}" type="parTrans" cxnId="{3326C1FD-B91C-4C2B-8214-C6DC87A0D3D2}">
      <dgm:prSet/>
      <dgm:spPr/>
      <dgm:t>
        <a:bodyPr/>
        <a:lstStyle/>
        <a:p>
          <a:endParaRPr lang="en-US"/>
        </a:p>
      </dgm:t>
    </dgm:pt>
    <dgm:pt modelId="{2378D986-D0A6-48A4-9E58-AB5053F5E216}" type="sibTrans" cxnId="{3326C1FD-B91C-4C2B-8214-C6DC87A0D3D2}">
      <dgm:prSet/>
      <dgm:spPr/>
      <dgm:t>
        <a:bodyPr/>
        <a:lstStyle/>
        <a:p>
          <a:endParaRPr lang="en-US"/>
        </a:p>
      </dgm:t>
    </dgm:pt>
    <dgm:pt modelId="{59DC5B83-FE87-4718-B772-D5EB100FC9DA}">
      <dgm:prSet/>
      <dgm:spPr/>
      <dgm:t>
        <a:bodyPr/>
        <a:lstStyle/>
        <a:p>
          <a:r>
            <a:rPr lang="en-US"/>
            <a:t>Include:</a:t>
          </a:r>
        </a:p>
      </dgm:t>
    </dgm:pt>
    <dgm:pt modelId="{79298E5A-1F17-4824-BCF3-3E21E58CD0AF}" type="parTrans" cxnId="{3C93618E-DAC6-4B5F-A5A5-CA795628B875}">
      <dgm:prSet/>
      <dgm:spPr/>
      <dgm:t>
        <a:bodyPr/>
        <a:lstStyle/>
        <a:p>
          <a:endParaRPr lang="en-US"/>
        </a:p>
      </dgm:t>
    </dgm:pt>
    <dgm:pt modelId="{6922EBB1-872B-439D-95F8-E7EDAEC3775D}" type="sibTrans" cxnId="{3C93618E-DAC6-4B5F-A5A5-CA795628B875}">
      <dgm:prSet/>
      <dgm:spPr/>
      <dgm:t>
        <a:bodyPr/>
        <a:lstStyle/>
        <a:p>
          <a:endParaRPr lang="en-US"/>
        </a:p>
      </dgm:t>
    </dgm:pt>
    <dgm:pt modelId="{7E74A0C8-0DD2-495C-9D54-2FA5AB0E35CF}">
      <dgm:prSet/>
      <dgm:spPr/>
      <dgm:t>
        <a:bodyPr/>
        <a:lstStyle/>
        <a:p>
          <a:r>
            <a:rPr lang="en-US"/>
            <a:t>Detailed Narrative of housing conditions</a:t>
          </a:r>
        </a:p>
      </dgm:t>
    </dgm:pt>
    <dgm:pt modelId="{58288CD0-2AFA-498A-9EE2-4131204974CF}" type="parTrans" cxnId="{025F97C8-3CBF-451B-950F-E395CE7ADECA}">
      <dgm:prSet/>
      <dgm:spPr/>
      <dgm:t>
        <a:bodyPr/>
        <a:lstStyle/>
        <a:p>
          <a:endParaRPr lang="en-US"/>
        </a:p>
      </dgm:t>
    </dgm:pt>
    <dgm:pt modelId="{63AB71C8-DB95-4B77-91DC-15F2724D85D3}" type="sibTrans" cxnId="{025F97C8-3CBF-451B-950F-E395CE7ADECA}">
      <dgm:prSet/>
      <dgm:spPr/>
      <dgm:t>
        <a:bodyPr/>
        <a:lstStyle/>
        <a:p>
          <a:endParaRPr lang="en-US"/>
        </a:p>
      </dgm:t>
    </dgm:pt>
    <dgm:pt modelId="{E7C816CE-C1C4-4B15-BE82-F27ADE64A830}">
      <dgm:prSet/>
      <dgm:spPr/>
      <dgm:t>
        <a:bodyPr/>
        <a:lstStyle/>
        <a:p>
          <a:r>
            <a:rPr lang="en-US"/>
            <a:t>Photos of multiple representative houses</a:t>
          </a:r>
        </a:p>
      </dgm:t>
    </dgm:pt>
    <dgm:pt modelId="{F718A54B-D612-45F2-A723-02C7E5537662}" type="parTrans" cxnId="{6E0794CD-E989-4888-BCB1-6FE98B7BBA8F}">
      <dgm:prSet/>
      <dgm:spPr/>
      <dgm:t>
        <a:bodyPr/>
        <a:lstStyle/>
        <a:p>
          <a:endParaRPr lang="en-US"/>
        </a:p>
      </dgm:t>
    </dgm:pt>
    <dgm:pt modelId="{E6254BCD-F23E-4134-A979-292197BC8C16}" type="sibTrans" cxnId="{6E0794CD-E989-4888-BCB1-6FE98B7BBA8F}">
      <dgm:prSet/>
      <dgm:spPr/>
      <dgm:t>
        <a:bodyPr/>
        <a:lstStyle/>
        <a:p>
          <a:endParaRPr lang="en-US"/>
        </a:p>
      </dgm:t>
    </dgm:pt>
    <dgm:pt modelId="{476B36AB-BD92-4588-B133-B233A777D2A5}" type="pres">
      <dgm:prSet presAssocID="{7F74D59C-A0C9-419C-B05A-5D3287CEF091}" presName="linear" presStyleCnt="0">
        <dgm:presLayoutVars>
          <dgm:dir/>
          <dgm:animLvl val="lvl"/>
          <dgm:resizeHandles val="exact"/>
        </dgm:presLayoutVars>
      </dgm:prSet>
      <dgm:spPr/>
    </dgm:pt>
    <dgm:pt modelId="{A73046A9-DD3B-489B-85E0-1DDD2563D56E}" type="pres">
      <dgm:prSet presAssocID="{47482641-95BD-4D86-A3F3-45DD9235210B}" presName="parentLin" presStyleCnt="0"/>
      <dgm:spPr/>
    </dgm:pt>
    <dgm:pt modelId="{BF660E6F-9789-4545-B6F5-1958E011632F}" type="pres">
      <dgm:prSet presAssocID="{47482641-95BD-4D86-A3F3-45DD9235210B}" presName="parentLeftMargin" presStyleLbl="node1" presStyleIdx="0" presStyleCnt="3"/>
      <dgm:spPr/>
    </dgm:pt>
    <dgm:pt modelId="{180D6674-8B91-4BE1-BAF3-00E368F830F9}" type="pres">
      <dgm:prSet presAssocID="{47482641-95BD-4D86-A3F3-45DD92352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39914-FF91-4F8F-964C-BFFDF7180212}" type="pres">
      <dgm:prSet presAssocID="{47482641-95BD-4D86-A3F3-45DD9235210B}" presName="negativeSpace" presStyleCnt="0"/>
      <dgm:spPr/>
    </dgm:pt>
    <dgm:pt modelId="{252A6154-491C-4A7E-B61E-91C1E52E4D63}" type="pres">
      <dgm:prSet presAssocID="{47482641-95BD-4D86-A3F3-45DD9235210B}" presName="childText" presStyleLbl="conFgAcc1" presStyleIdx="0" presStyleCnt="3">
        <dgm:presLayoutVars>
          <dgm:bulletEnabled val="1"/>
        </dgm:presLayoutVars>
      </dgm:prSet>
      <dgm:spPr/>
    </dgm:pt>
    <dgm:pt modelId="{8C68737F-784D-4D00-8ACF-DBB504B78B9B}" type="pres">
      <dgm:prSet presAssocID="{F569FD92-7645-4A7F-A6D2-EA100E6A4E86}" presName="spaceBetweenRectangles" presStyleCnt="0"/>
      <dgm:spPr/>
    </dgm:pt>
    <dgm:pt modelId="{57A67D0E-123C-4EA1-A932-270179C0F606}" type="pres">
      <dgm:prSet presAssocID="{50150B9C-35CB-4D63-9175-94B1927C5123}" presName="parentLin" presStyleCnt="0"/>
      <dgm:spPr/>
    </dgm:pt>
    <dgm:pt modelId="{A6B01F43-19FD-428B-95EF-201A7EAE0275}" type="pres">
      <dgm:prSet presAssocID="{50150B9C-35CB-4D63-9175-94B1927C5123}" presName="parentLeftMargin" presStyleLbl="node1" presStyleIdx="0" presStyleCnt="3"/>
      <dgm:spPr/>
    </dgm:pt>
    <dgm:pt modelId="{32CEAA8D-4CAE-415D-817D-795854866864}" type="pres">
      <dgm:prSet presAssocID="{50150B9C-35CB-4D63-9175-94B1927C51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E858C6-3F6B-4751-9C19-BAF87F4C526A}" type="pres">
      <dgm:prSet presAssocID="{50150B9C-35CB-4D63-9175-94B1927C5123}" presName="negativeSpace" presStyleCnt="0"/>
      <dgm:spPr/>
    </dgm:pt>
    <dgm:pt modelId="{121592D0-8ABC-4201-AEA2-4205A1B2E48D}" type="pres">
      <dgm:prSet presAssocID="{50150B9C-35CB-4D63-9175-94B1927C5123}" presName="childText" presStyleLbl="conFgAcc1" presStyleIdx="1" presStyleCnt="3">
        <dgm:presLayoutVars>
          <dgm:bulletEnabled val="1"/>
        </dgm:presLayoutVars>
      </dgm:prSet>
      <dgm:spPr/>
    </dgm:pt>
    <dgm:pt modelId="{2DC4ED92-9797-4A32-A3B9-47FD52559E1E}" type="pres">
      <dgm:prSet presAssocID="{19E0C724-BA54-4E82-BA36-E4A85301BBBF}" presName="spaceBetweenRectangles" presStyleCnt="0"/>
      <dgm:spPr/>
    </dgm:pt>
    <dgm:pt modelId="{38765584-BC32-4ECA-9ABA-0227451AD190}" type="pres">
      <dgm:prSet presAssocID="{59DC5B83-FE87-4718-B772-D5EB100FC9DA}" presName="parentLin" presStyleCnt="0"/>
      <dgm:spPr/>
    </dgm:pt>
    <dgm:pt modelId="{216D38C3-9564-4054-ACD5-E4FAEC5E23C1}" type="pres">
      <dgm:prSet presAssocID="{59DC5B83-FE87-4718-B772-D5EB100FC9DA}" presName="parentLeftMargin" presStyleLbl="node1" presStyleIdx="1" presStyleCnt="3"/>
      <dgm:spPr/>
    </dgm:pt>
    <dgm:pt modelId="{091FD412-B342-48FE-9BD9-9DF977D3D349}" type="pres">
      <dgm:prSet presAssocID="{59DC5B83-FE87-4718-B772-D5EB100FC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79DE10-16DD-4520-BBBA-9305B47DD826}" type="pres">
      <dgm:prSet presAssocID="{59DC5B83-FE87-4718-B772-D5EB100FC9DA}" presName="negativeSpace" presStyleCnt="0"/>
      <dgm:spPr/>
    </dgm:pt>
    <dgm:pt modelId="{02987884-4B2A-4213-8F6F-830039CE8524}" type="pres">
      <dgm:prSet presAssocID="{59DC5B83-FE87-4718-B772-D5EB100FC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DF1409-F29B-440F-B717-4896C488C92D}" type="presOf" srcId="{47482641-95BD-4D86-A3F3-45DD9235210B}" destId="{BF660E6F-9789-4545-B6F5-1958E011632F}" srcOrd="0" destOrd="0" presId="urn:microsoft.com/office/officeart/2005/8/layout/list1"/>
    <dgm:cxn modelId="{3DBB1A66-F7BC-484E-8B38-DBD03040D4B8}" type="presOf" srcId="{50150B9C-35CB-4D63-9175-94B1927C5123}" destId="{32CEAA8D-4CAE-415D-817D-795854866864}" srcOrd="1" destOrd="0" presId="urn:microsoft.com/office/officeart/2005/8/layout/list1"/>
    <dgm:cxn modelId="{206EDD67-C91A-4A4E-BDF2-B21FF5E5DFD6}" type="presOf" srcId="{47482641-95BD-4D86-A3F3-45DD9235210B}" destId="{180D6674-8B91-4BE1-BAF3-00E368F830F9}" srcOrd="1" destOrd="0" presId="urn:microsoft.com/office/officeart/2005/8/layout/list1"/>
    <dgm:cxn modelId="{D9FC3D4D-1AA7-48CB-B0B0-736B6E7A6D56}" type="presOf" srcId="{7F74D59C-A0C9-419C-B05A-5D3287CEF091}" destId="{476B36AB-BD92-4588-B133-B233A777D2A5}" srcOrd="0" destOrd="0" presId="urn:microsoft.com/office/officeart/2005/8/layout/list1"/>
    <dgm:cxn modelId="{0719CF76-F0A7-4670-AE1F-F6F21E83A6C6}" type="presOf" srcId="{E7C816CE-C1C4-4B15-BE82-F27ADE64A830}" destId="{02987884-4B2A-4213-8F6F-830039CE8524}" srcOrd="0" destOrd="1" presId="urn:microsoft.com/office/officeart/2005/8/layout/list1"/>
    <dgm:cxn modelId="{B4C7D958-73EA-4F7D-9938-2C3012E515F8}" type="presOf" srcId="{59DC5B83-FE87-4718-B772-D5EB100FC9DA}" destId="{216D38C3-9564-4054-ACD5-E4FAEC5E23C1}" srcOrd="0" destOrd="0" presId="urn:microsoft.com/office/officeart/2005/8/layout/list1"/>
    <dgm:cxn modelId="{DA27E17A-EAC8-427B-A479-3040E54B3877}" type="presOf" srcId="{50150B9C-35CB-4D63-9175-94B1927C5123}" destId="{A6B01F43-19FD-428B-95EF-201A7EAE0275}" srcOrd="0" destOrd="0" presId="urn:microsoft.com/office/officeart/2005/8/layout/list1"/>
    <dgm:cxn modelId="{3C93618E-DAC6-4B5F-A5A5-CA795628B875}" srcId="{7F74D59C-A0C9-419C-B05A-5D3287CEF091}" destId="{59DC5B83-FE87-4718-B772-D5EB100FC9DA}" srcOrd="2" destOrd="0" parTransId="{79298E5A-1F17-4824-BCF3-3E21E58CD0AF}" sibTransId="{6922EBB1-872B-439D-95F8-E7EDAEC3775D}"/>
    <dgm:cxn modelId="{9E88D48F-CEBF-43C9-A6D0-CBC9C8BE9029}" type="presOf" srcId="{7E74A0C8-0DD2-495C-9D54-2FA5AB0E35CF}" destId="{02987884-4B2A-4213-8F6F-830039CE8524}" srcOrd="0" destOrd="0" presId="urn:microsoft.com/office/officeart/2005/8/layout/list1"/>
    <dgm:cxn modelId="{62AEF793-6017-4289-B656-3BB7F2A13F31}" srcId="{7F74D59C-A0C9-419C-B05A-5D3287CEF091}" destId="{47482641-95BD-4D86-A3F3-45DD9235210B}" srcOrd="0" destOrd="0" parTransId="{F3103837-F995-40EF-A03D-47D0D9DBBBF1}" sibTransId="{F569FD92-7645-4A7F-A6D2-EA100E6A4E86}"/>
    <dgm:cxn modelId="{4DE6D0C0-0246-4503-A280-5D6506D0BF3A}" type="presOf" srcId="{59DC5B83-FE87-4718-B772-D5EB100FC9DA}" destId="{091FD412-B342-48FE-9BD9-9DF977D3D349}" srcOrd="1" destOrd="0" presId="urn:microsoft.com/office/officeart/2005/8/layout/list1"/>
    <dgm:cxn modelId="{025F97C8-3CBF-451B-950F-E395CE7ADECA}" srcId="{59DC5B83-FE87-4718-B772-D5EB100FC9DA}" destId="{7E74A0C8-0DD2-495C-9D54-2FA5AB0E35CF}" srcOrd="0" destOrd="0" parTransId="{58288CD0-2AFA-498A-9EE2-4131204974CF}" sibTransId="{63AB71C8-DB95-4B77-91DC-15F2724D85D3}"/>
    <dgm:cxn modelId="{6E0794CD-E989-4888-BCB1-6FE98B7BBA8F}" srcId="{59DC5B83-FE87-4718-B772-D5EB100FC9DA}" destId="{E7C816CE-C1C4-4B15-BE82-F27ADE64A830}" srcOrd="1" destOrd="0" parTransId="{F718A54B-D612-45F2-A723-02C7E5537662}" sibTransId="{E6254BCD-F23E-4134-A979-292197BC8C16}"/>
    <dgm:cxn modelId="{1748FEDB-D505-487D-BD38-7CFF46A2A471}" srcId="{7F74D59C-A0C9-419C-B05A-5D3287CEF091}" destId="{50150B9C-35CB-4D63-9175-94B1927C5123}" srcOrd="1" destOrd="0" parTransId="{9E6D6A4F-2E8B-4C57-91BB-9452386B5CAB}" sibTransId="{19E0C724-BA54-4E82-BA36-E4A85301BBBF}"/>
    <dgm:cxn modelId="{B43D72FA-4640-47A0-B0C5-D017DBCCE512}" type="presOf" srcId="{C0D93C3E-66FF-40C4-A95A-17FF477769F3}" destId="{121592D0-8ABC-4201-AEA2-4205A1B2E48D}" srcOrd="0" destOrd="0" presId="urn:microsoft.com/office/officeart/2005/8/layout/list1"/>
    <dgm:cxn modelId="{3326C1FD-B91C-4C2B-8214-C6DC87A0D3D2}" srcId="{50150B9C-35CB-4D63-9175-94B1927C5123}" destId="{C0D93C3E-66FF-40C4-A95A-17FF477769F3}" srcOrd="0" destOrd="0" parTransId="{94FBAC77-8CC3-4379-9FAC-3B0F01D99E21}" sibTransId="{2378D986-D0A6-48A4-9E58-AB5053F5E216}"/>
    <dgm:cxn modelId="{ACDABD0D-DE72-4018-B1A3-FCA992B983A0}" type="presParOf" srcId="{476B36AB-BD92-4588-B133-B233A777D2A5}" destId="{A73046A9-DD3B-489B-85E0-1DDD2563D56E}" srcOrd="0" destOrd="0" presId="urn:microsoft.com/office/officeart/2005/8/layout/list1"/>
    <dgm:cxn modelId="{262AA639-3B71-4B42-99C7-01C7AE8326CB}" type="presParOf" srcId="{A73046A9-DD3B-489B-85E0-1DDD2563D56E}" destId="{BF660E6F-9789-4545-B6F5-1958E011632F}" srcOrd="0" destOrd="0" presId="urn:microsoft.com/office/officeart/2005/8/layout/list1"/>
    <dgm:cxn modelId="{A89B3A3D-C164-4C85-8BA9-1D0A6127061F}" type="presParOf" srcId="{A73046A9-DD3B-489B-85E0-1DDD2563D56E}" destId="{180D6674-8B91-4BE1-BAF3-00E368F830F9}" srcOrd="1" destOrd="0" presId="urn:microsoft.com/office/officeart/2005/8/layout/list1"/>
    <dgm:cxn modelId="{1C24BDAD-9793-4FDA-B766-D5166836851B}" type="presParOf" srcId="{476B36AB-BD92-4588-B133-B233A777D2A5}" destId="{32E39914-FF91-4F8F-964C-BFFDF7180212}" srcOrd="1" destOrd="0" presId="urn:microsoft.com/office/officeart/2005/8/layout/list1"/>
    <dgm:cxn modelId="{1C68FA9E-522D-4371-9918-E97F33363102}" type="presParOf" srcId="{476B36AB-BD92-4588-B133-B233A777D2A5}" destId="{252A6154-491C-4A7E-B61E-91C1E52E4D63}" srcOrd="2" destOrd="0" presId="urn:microsoft.com/office/officeart/2005/8/layout/list1"/>
    <dgm:cxn modelId="{5E0E5DAB-4A97-4673-A1D7-C1061CC3C1D4}" type="presParOf" srcId="{476B36AB-BD92-4588-B133-B233A777D2A5}" destId="{8C68737F-784D-4D00-8ACF-DBB504B78B9B}" srcOrd="3" destOrd="0" presId="urn:microsoft.com/office/officeart/2005/8/layout/list1"/>
    <dgm:cxn modelId="{D07671CD-3C60-4675-9510-F21DAC1B460A}" type="presParOf" srcId="{476B36AB-BD92-4588-B133-B233A777D2A5}" destId="{57A67D0E-123C-4EA1-A932-270179C0F606}" srcOrd="4" destOrd="0" presId="urn:microsoft.com/office/officeart/2005/8/layout/list1"/>
    <dgm:cxn modelId="{E2CD2DFA-2D5A-4A59-A2D8-A472EEF1E285}" type="presParOf" srcId="{57A67D0E-123C-4EA1-A932-270179C0F606}" destId="{A6B01F43-19FD-428B-95EF-201A7EAE0275}" srcOrd="0" destOrd="0" presId="urn:microsoft.com/office/officeart/2005/8/layout/list1"/>
    <dgm:cxn modelId="{024094A0-AD08-4C48-B4F0-CE449C98C477}" type="presParOf" srcId="{57A67D0E-123C-4EA1-A932-270179C0F606}" destId="{32CEAA8D-4CAE-415D-817D-795854866864}" srcOrd="1" destOrd="0" presId="urn:microsoft.com/office/officeart/2005/8/layout/list1"/>
    <dgm:cxn modelId="{07AA7E4A-821E-4B58-BA10-72F3FEE586EA}" type="presParOf" srcId="{476B36AB-BD92-4588-B133-B233A777D2A5}" destId="{69E858C6-3F6B-4751-9C19-BAF87F4C526A}" srcOrd="5" destOrd="0" presId="urn:microsoft.com/office/officeart/2005/8/layout/list1"/>
    <dgm:cxn modelId="{C756E44E-4DBC-4B92-8E46-6D2143A11971}" type="presParOf" srcId="{476B36AB-BD92-4588-B133-B233A777D2A5}" destId="{121592D0-8ABC-4201-AEA2-4205A1B2E48D}" srcOrd="6" destOrd="0" presId="urn:microsoft.com/office/officeart/2005/8/layout/list1"/>
    <dgm:cxn modelId="{41F7B038-F9A6-4AB4-92AF-016F5191D96A}" type="presParOf" srcId="{476B36AB-BD92-4588-B133-B233A777D2A5}" destId="{2DC4ED92-9797-4A32-A3B9-47FD52559E1E}" srcOrd="7" destOrd="0" presId="urn:microsoft.com/office/officeart/2005/8/layout/list1"/>
    <dgm:cxn modelId="{3083FD1F-2AC9-4C72-BAD5-57B7A7CC91A2}" type="presParOf" srcId="{476B36AB-BD92-4588-B133-B233A777D2A5}" destId="{38765584-BC32-4ECA-9ABA-0227451AD190}" srcOrd="8" destOrd="0" presId="urn:microsoft.com/office/officeart/2005/8/layout/list1"/>
    <dgm:cxn modelId="{A276A19D-418D-42C4-8C27-0925F694C766}" type="presParOf" srcId="{38765584-BC32-4ECA-9ABA-0227451AD190}" destId="{216D38C3-9564-4054-ACD5-E4FAEC5E23C1}" srcOrd="0" destOrd="0" presId="urn:microsoft.com/office/officeart/2005/8/layout/list1"/>
    <dgm:cxn modelId="{816350CA-DC63-4ABD-A697-3EA78E5A5BA4}" type="presParOf" srcId="{38765584-BC32-4ECA-9ABA-0227451AD190}" destId="{091FD412-B342-48FE-9BD9-9DF977D3D349}" srcOrd="1" destOrd="0" presId="urn:microsoft.com/office/officeart/2005/8/layout/list1"/>
    <dgm:cxn modelId="{350C5ED4-7606-4C88-82D8-F623699D2BAF}" type="presParOf" srcId="{476B36AB-BD92-4588-B133-B233A777D2A5}" destId="{AA79DE10-16DD-4520-BBBA-9305B47DD826}" srcOrd="9" destOrd="0" presId="urn:microsoft.com/office/officeart/2005/8/layout/list1"/>
    <dgm:cxn modelId="{CCB8158C-F778-4241-9094-C93B4C9BC7DD}" type="presParOf" srcId="{476B36AB-BD92-4588-B133-B233A777D2A5}" destId="{02987884-4B2A-4213-8F6F-830039CE8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755225-4169-419A-90D9-0B31CCE6B910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74A8B13-AAF0-4233-816C-0BD1DC92EA98}">
      <dgm:prSet custT="1"/>
      <dgm:spPr/>
      <dgm:t>
        <a:bodyPr/>
        <a:lstStyle/>
        <a:p>
          <a:endParaRPr lang="en-US" sz="3400"/>
        </a:p>
        <a:p>
          <a:endParaRPr lang="en-US" sz="3400"/>
        </a:p>
        <a:p>
          <a:r>
            <a:rPr lang="en-US" sz="4400"/>
            <a:t>Up to 5 points for participation in GICH Program</a:t>
          </a:r>
        </a:p>
      </dgm:t>
    </dgm:pt>
    <dgm:pt modelId="{C4ED41A3-73FF-4CE2-B6A3-FA9AFE89E31B}" type="parTrans" cxnId="{C6AA95FD-1CBE-41C3-A5EB-8527C866DAD6}">
      <dgm:prSet/>
      <dgm:spPr/>
      <dgm:t>
        <a:bodyPr/>
        <a:lstStyle/>
        <a:p>
          <a:endParaRPr lang="en-US"/>
        </a:p>
      </dgm:t>
    </dgm:pt>
    <dgm:pt modelId="{26258054-6293-4A03-A5C4-2D43E2E6DF82}" type="sibTrans" cxnId="{C6AA95FD-1CBE-41C3-A5EB-8527C866DAD6}">
      <dgm:prSet/>
      <dgm:spPr/>
      <dgm:t>
        <a:bodyPr/>
        <a:lstStyle/>
        <a:p>
          <a:endParaRPr lang="en-US"/>
        </a:p>
      </dgm:t>
    </dgm:pt>
    <dgm:pt modelId="{9532CF64-A7D4-4DCD-B387-8EBEF67818AD}">
      <dgm:prSet custT="1"/>
      <dgm:spPr/>
      <dgm:t>
        <a:bodyPr/>
        <a:lstStyle/>
        <a:p>
          <a:pPr marL="0"/>
          <a:endParaRPr lang="en-US" sz="4000"/>
        </a:p>
        <a:p>
          <a:pPr marL="0"/>
          <a:r>
            <a:rPr lang="en-US" sz="4000"/>
            <a:t>Affordable Housing Plan-Pts for  each criteria-</a:t>
          </a:r>
        </a:p>
        <a:p>
          <a:pPr marL="731838" indent="0"/>
          <a:r>
            <a:rPr lang="en-US" sz="4000"/>
            <a:t>Nonprofits and Public Housing Authorities</a:t>
          </a:r>
        </a:p>
        <a:p>
          <a:pPr marL="685800" indent="0"/>
          <a:r>
            <a:rPr lang="en-US" sz="4000"/>
            <a:t>County and City Governments</a:t>
          </a:r>
        </a:p>
      </dgm:t>
    </dgm:pt>
    <dgm:pt modelId="{A9AF29D1-BDF4-4A80-867B-85403084366B}" type="parTrans" cxnId="{4BED2FDC-3C13-4150-BBFC-C464B5BD5270}">
      <dgm:prSet/>
      <dgm:spPr/>
      <dgm:t>
        <a:bodyPr/>
        <a:lstStyle/>
        <a:p>
          <a:endParaRPr lang="en-US"/>
        </a:p>
      </dgm:t>
    </dgm:pt>
    <dgm:pt modelId="{4879BB8A-63FE-4FC6-9641-EC83DF014D9E}" type="sibTrans" cxnId="{4BED2FDC-3C13-4150-BBFC-C464B5BD5270}">
      <dgm:prSet/>
      <dgm:spPr/>
      <dgm:t>
        <a:bodyPr/>
        <a:lstStyle/>
        <a:p>
          <a:endParaRPr lang="en-US"/>
        </a:p>
      </dgm:t>
    </dgm:pt>
    <dgm:pt modelId="{9F9C2883-01F7-4090-B40A-87039E5A14E5}" type="pres">
      <dgm:prSet presAssocID="{0D755225-4169-419A-90D9-0B31CCE6B910}" presName="vert0" presStyleCnt="0">
        <dgm:presLayoutVars>
          <dgm:dir/>
          <dgm:animOne val="branch"/>
          <dgm:animLvl val="lvl"/>
        </dgm:presLayoutVars>
      </dgm:prSet>
      <dgm:spPr/>
    </dgm:pt>
    <dgm:pt modelId="{856FBCA5-A1D2-45E2-8846-3A288C41B7C0}" type="pres">
      <dgm:prSet presAssocID="{574A8B13-AAF0-4233-816C-0BD1DC92EA98}" presName="thickLine" presStyleLbl="alignNode1" presStyleIdx="0" presStyleCnt="2"/>
      <dgm:spPr/>
    </dgm:pt>
    <dgm:pt modelId="{5D8111C5-8C20-49EC-8FE3-4EA6F3A305B8}" type="pres">
      <dgm:prSet presAssocID="{574A8B13-AAF0-4233-816C-0BD1DC92EA98}" presName="horz1" presStyleCnt="0"/>
      <dgm:spPr/>
    </dgm:pt>
    <dgm:pt modelId="{F4FD7235-E458-48E7-B649-8CD95C97590A}" type="pres">
      <dgm:prSet presAssocID="{574A8B13-AAF0-4233-816C-0BD1DC92EA98}" presName="tx1" presStyleLbl="revTx" presStyleIdx="0" presStyleCnt="2" custScaleY="69632"/>
      <dgm:spPr/>
    </dgm:pt>
    <dgm:pt modelId="{ABFBAD51-ED9C-4A62-8443-CD9AEEF3ADE3}" type="pres">
      <dgm:prSet presAssocID="{574A8B13-AAF0-4233-816C-0BD1DC92EA98}" presName="vert1" presStyleCnt="0"/>
      <dgm:spPr/>
    </dgm:pt>
    <dgm:pt modelId="{B8771865-3F62-4337-B56A-9772765F71B2}" type="pres">
      <dgm:prSet presAssocID="{9532CF64-A7D4-4DCD-B387-8EBEF67818AD}" presName="thickLine" presStyleLbl="alignNode1" presStyleIdx="1" presStyleCnt="2"/>
      <dgm:spPr/>
    </dgm:pt>
    <dgm:pt modelId="{9FB56355-E49D-4D95-9747-B06A8DB1CEF5}" type="pres">
      <dgm:prSet presAssocID="{9532CF64-A7D4-4DCD-B387-8EBEF67818AD}" presName="horz1" presStyleCnt="0"/>
      <dgm:spPr/>
    </dgm:pt>
    <dgm:pt modelId="{BDFECED8-839C-43F0-9FF4-842CF4644522}" type="pres">
      <dgm:prSet presAssocID="{9532CF64-A7D4-4DCD-B387-8EBEF67818AD}" presName="tx1" presStyleLbl="revTx" presStyleIdx="1" presStyleCnt="2"/>
      <dgm:spPr/>
    </dgm:pt>
    <dgm:pt modelId="{F8842624-49BB-4B53-9DE3-0BA59E9EFEDB}" type="pres">
      <dgm:prSet presAssocID="{9532CF64-A7D4-4DCD-B387-8EBEF67818AD}" presName="vert1" presStyleCnt="0"/>
      <dgm:spPr/>
    </dgm:pt>
  </dgm:ptLst>
  <dgm:cxnLst>
    <dgm:cxn modelId="{01F40807-F12C-4610-8840-DC73142E3741}" type="presOf" srcId="{0D755225-4169-419A-90D9-0B31CCE6B910}" destId="{9F9C2883-01F7-4090-B40A-87039E5A14E5}" srcOrd="0" destOrd="0" presId="urn:microsoft.com/office/officeart/2008/layout/LinedList"/>
    <dgm:cxn modelId="{4CBE4310-A8AF-479E-A331-A8D551559B2F}" type="presOf" srcId="{574A8B13-AAF0-4233-816C-0BD1DC92EA98}" destId="{F4FD7235-E458-48E7-B649-8CD95C97590A}" srcOrd="0" destOrd="0" presId="urn:microsoft.com/office/officeart/2008/layout/LinedList"/>
    <dgm:cxn modelId="{F02F7C26-5532-4E72-A9E8-A2910BA51042}" type="presOf" srcId="{9532CF64-A7D4-4DCD-B387-8EBEF67818AD}" destId="{BDFECED8-839C-43F0-9FF4-842CF4644522}" srcOrd="0" destOrd="0" presId="urn:microsoft.com/office/officeart/2008/layout/LinedList"/>
    <dgm:cxn modelId="{4BED2FDC-3C13-4150-BBFC-C464B5BD5270}" srcId="{0D755225-4169-419A-90D9-0B31CCE6B910}" destId="{9532CF64-A7D4-4DCD-B387-8EBEF67818AD}" srcOrd="1" destOrd="0" parTransId="{A9AF29D1-BDF4-4A80-867B-85403084366B}" sibTransId="{4879BB8A-63FE-4FC6-9641-EC83DF014D9E}"/>
    <dgm:cxn modelId="{C6AA95FD-1CBE-41C3-A5EB-8527C866DAD6}" srcId="{0D755225-4169-419A-90D9-0B31CCE6B910}" destId="{574A8B13-AAF0-4233-816C-0BD1DC92EA98}" srcOrd="0" destOrd="0" parTransId="{C4ED41A3-73FF-4CE2-B6A3-FA9AFE89E31B}" sibTransId="{26258054-6293-4A03-A5C4-2D43E2E6DF82}"/>
    <dgm:cxn modelId="{D5D52E6E-FA8A-45A7-B372-B17F3705A4B4}" type="presParOf" srcId="{9F9C2883-01F7-4090-B40A-87039E5A14E5}" destId="{856FBCA5-A1D2-45E2-8846-3A288C41B7C0}" srcOrd="0" destOrd="0" presId="urn:microsoft.com/office/officeart/2008/layout/LinedList"/>
    <dgm:cxn modelId="{36144F38-E86E-44E3-B258-B13F8BFBE865}" type="presParOf" srcId="{9F9C2883-01F7-4090-B40A-87039E5A14E5}" destId="{5D8111C5-8C20-49EC-8FE3-4EA6F3A305B8}" srcOrd="1" destOrd="0" presId="urn:microsoft.com/office/officeart/2008/layout/LinedList"/>
    <dgm:cxn modelId="{CE7EF345-386A-4BB3-8F8F-2DB4533B4203}" type="presParOf" srcId="{5D8111C5-8C20-49EC-8FE3-4EA6F3A305B8}" destId="{F4FD7235-E458-48E7-B649-8CD95C97590A}" srcOrd="0" destOrd="0" presId="urn:microsoft.com/office/officeart/2008/layout/LinedList"/>
    <dgm:cxn modelId="{1BBABBAF-6AE3-4208-9385-ADF3C16465DA}" type="presParOf" srcId="{5D8111C5-8C20-49EC-8FE3-4EA6F3A305B8}" destId="{ABFBAD51-ED9C-4A62-8443-CD9AEEF3ADE3}" srcOrd="1" destOrd="0" presId="urn:microsoft.com/office/officeart/2008/layout/LinedList"/>
    <dgm:cxn modelId="{E5963E79-BF67-4EFB-A408-3C93C7C7803E}" type="presParOf" srcId="{9F9C2883-01F7-4090-B40A-87039E5A14E5}" destId="{B8771865-3F62-4337-B56A-9772765F71B2}" srcOrd="2" destOrd="0" presId="urn:microsoft.com/office/officeart/2008/layout/LinedList"/>
    <dgm:cxn modelId="{C5278409-AAAF-4530-B5F4-4E15B18CACE0}" type="presParOf" srcId="{9F9C2883-01F7-4090-B40A-87039E5A14E5}" destId="{9FB56355-E49D-4D95-9747-B06A8DB1CEF5}" srcOrd="3" destOrd="0" presId="urn:microsoft.com/office/officeart/2008/layout/LinedList"/>
    <dgm:cxn modelId="{43653120-82E9-4D2E-8DFC-6F10DC76CB67}" type="presParOf" srcId="{9FB56355-E49D-4D95-9747-B06A8DB1CEF5}" destId="{BDFECED8-839C-43F0-9FF4-842CF4644522}" srcOrd="0" destOrd="0" presId="urn:microsoft.com/office/officeart/2008/layout/LinedList"/>
    <dgm:cxn modelId="{FFF44F5C-9F93-41D3-A5A0-E8FEF3279E5B}" type="presParOf" srcId="{9FB56355-E49D-4D95-9747-B06A8DB1CEF5}" destId="{F8842624-49BB-4B53-9DE3-0BA59E9EFE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DA614C-B693-4CF6-B853-E23F8CB384A6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96A1EB-A2E1-4124-B141-ED026B787233}">
      <dgm:prSet/>
      <dgm:spPr/>
      <dgm:t>
        <a:bodyPr/>
        <a:lstStyle/>
        <a:p>
          <a:r>
            <a:rPr lang="en-US"/>
            <a:t>Deadline: Emailed on January 31, 2022</a:t>
          </a:r>
        </a:p>
      </dgm:t>
    </dgm:pt>
    <dgm:pt modelId="{9C0F65E3-4551-4A67-88EE-FE8913E822C6}" type="parTrans" cxnId="{10D07609-B03D-4EC1-9C75-43CE6C0D6FBF}">
      <dgm:prSet/>
      <dgm:spPr/>
      <dgm:t>
        <a:bodyPr/>
        <a:lstStyle/>
        <a:p>
          <a:endParaRPr lang="en-US"/>
        </a:p>
      </dgm:t>
    </dgm:pt>
    <dgm:pt modelId="{9967E8DD-574B-41B8-9911-48ABE45F78EA}" type="sibTrans" cxnId="{10D07609-B03D-4EC1-9C75-43CE6C0D6FBF}">
      <dgm:prSet/>
      <dgm:spPr/>
      <dgm:t>
        <a:bodyPr/>
        <a:lstStyle/>
        <a:p>
          <a:endParaRPr lang="en-US"/>
        </a:p>
      </dgm:t>
    </dgm:pt>
    <dgm:pt modelId="{05EE5F2F-86B9-45D7-ACDB-BF26F05920AD}">
      <dgm:prSet/>
      <dgm:spPr/>
      <dgm:t>
        <a:bodyPr/>
        <a:lstStyle/>
        <a:p>
          <a:r>
            <a:rPr lang="en-US"/>
            <a:t>Request Word version of application form</a:t>
          </a:r>
        </a:p>
      </dgm:t>
    </dgm:pt>
    <dgm:pt modelId="{55F9C8A2-2509-492D-BD92-399AF29C304C}" type="parTrans" cxnId="{9F7F6B52-4B83-4246-B08C-673314B9076C}">
      <dgm:prSet/>
      <dgm:spPr/>
      <dgm:t>
        <a:bodyPr/>
        <a:lstStyle/>
        <a:p>
          <a:endParaRPr lang="en-US"/>
        </a:p>
      </dgm:t>
    </dgm:pt>
    <dgm:pt modelId="{F531BB03-FA20-4256-BBCD-646A223FFA6D}" type="sibTrans" cxnId="{9F7F6B52-4B83-4246-B08C-673314B9076C}">
      <dgm:prSet/>
      <dgm:spPr/>
      <dgm:t>
        <a:bodyPr/>
        <a:lstStyle/>
        <a:p>
          <a:endParaRPr lang="en-US"/>
        </a:p>
      </dgm:t>
    </dgm:pt>
    <dgm:pt modelId="{622E63B6-CFE6-465C-ADBB-CD1DB083D67E}">
      <dgm:prSet/>
      <dgm:spPr/>
      <dgm:t>
        <a:bodyPr/>
        <a:lstStyle/>
        <a:p>
          <a:r>
            <a:rPr lang="en-US"/>
            <a:t>Complete the application and submit application and attachments through the GrAAM portal</a:t>
          </a:r>
        </a:p>
      </dgm:t>
    </dgm:pt>
    <dgm:pt modelId="{48F3356B-6C1D-4C82-9B21-A82BB4BF1F00}" type="parTrans" cxnId="{2C11788E-C3B3-49F2-9C2E-4694FC04507C}">
      <dgm:prSet/>
      <dgm:spPr/>
      <dgm:t>
        <a:bodyPr/>
        <a:lstStyle/>
        <a:p>
          <a:endParaRPr lang="en-US"/>
        </a:p>
      </dgm:t>
    </dgm:pt>
    <dgm:pt modelId="{A2BAA71D-0F44-4D7B-B061-03AF0A32C660}" type="sibTrans" cxnId="{2C11788E-C3B3-49F2-9C2E-4694FC04507C}">
      <dgm:prSet/>
      <dgm:spPr/>
      <dgm:t>
        <a:bodyPr/>
        <a:lstStyle/>
        <a:p>
          <a:endParaRPr lang="en-US"/>
        </a:p>
      </dgm:t>
    </dgm:pt>
    <dgm:pt modelId="{324B909D-352E-418A-8A71-4C94C87C48C9}">
      <dgm:prSet/>
      <dgm:spPr/>
      <dgm:t>
        <a:bodyPr/>
        <a:lstStyle/>
        <a:p>
          <a:r>
            <a:rPr lang="en-US"/>
            <a:t>Submit $250 application fee by mail to mailing address</a:t>
          </a:r>
        </a:p>
      </dgm:t>
    </dgm:pt>
    <dgm:pt modelId="{0BDC287C-3CED-46E5-B980-19062D03E9B8}" type="parTrans" cxnId="{F15ABB69-F056-42CC-966A-049305E026BA}">
      <dgm:prSet/>
      <dgm:spPr/>
      <dgm:t>
        <a:bodyPr/>
        <a:lstStyle/>
        <a:p>
          <a:endParaRPr lang="en-US"/>
        </a:p>
      </dgm:t>
    </dgm:pt>
    <dgm:pt modelId="{3C569999-22FB-4648-88E9-2A649C6F7D93}" type="sibTrans" cxnId="{F15ABB69-F056-42CC-966A-049305E026BA}">
      <dgm:prSet/>
      <dgm:spPr/>
      <dgm:t>
        <a:bodyPr/>
        <a:lstStyle/>
        <a:p>
          <a:endParaRPr lang="en-US"/>
        </a:p>
      </dgm:t>
    </dgm:pt>
    <dgm:pt modelId="{F4D580E3-2EAF-4D38-A26E-9FA9F4C5E50E}" type="pres">
      <dgm:prSet presAssocID="{FCDA614C-B693-4CF6-B853-E23F8CB384A6}" presName="vert0" presStyleCnt="0">
        <dgm:presLayoutVars>
          <dgm:dir/>
          <dgm:animOne val="branch"/>
          <dgm:animLvl val="lvl"/>
        </dgm:presLayoutVars>
      </dgm:prSet>
      <dgm:spPr/>
    </dgm:pt>
    <dgm:pt modelId="{E660018F-7B7C-4FDD-8AF1-9DAFB01664EF}" type="pres">
      <dgm:prSet presAssocID="{0696A1EB-A2E1-4124-B141-ED026B787233}" presName="thickLine" presStyleLbl="alignNode1" presStyleIdx="0" presStyleCnt="4"/>
      <dgm:spPr/>
    </dgm:pt>
    <dgm:pt modelId="{4A6BDFFE-F341-4991-9A3D-934E5E7D098B}" type="pres">
      <dgm:prSet presAssocID="{0696A1EB-A2E1-4124-B141-ED026B787233}" presName="horz1" presStyleCnt="0"/>
      <dgm:spPr/>
    </dgm:pt>
    <dgm:pt modelId="{F6CDB8A9-DCBE-42B5-A156-B4BDF07AC6E0}" type="pres">
      <dgm:prSet presAssocID="{0696A1EB-A2E1-4124-B141-ED026B787233}" presName="tx1" presStyleLbl="revTx" presStyleIdx="0" presStyleCnt="4"/>
      <dgm:spPr/>
    </dgm:pt>
    <dgm:pt modelId="{C04FB5B2-CD95-4564-91B4-1365DEE37A92}" type="pres">
      <dgm:prSet presAssocID="{0696A1EB-A2E1-4124-B141-ED026B787233}" presName="vert1" presStyleCnt="0"/>
      <dgm:spPr/>
    </dgm:pt>
    <dgm:pt modelId="{51E4C75B-0140-446A-83ED-6D49E3C03A7F}" type="pres">
      <dgm:prSet presAssocID="{05EE5F2F-86B9-45D7-ACDB-BF26F05920AD}" presName="thickLine" presStyleLbl="alignNode1" presStyleIdx="1" presStyleCnt="4"/>
      <dgm:spPr/>
    </dgm:pt>
    <dgm:pt modelId="{2601191A-B8D9-4064-9504-06E7B630A76F}" type="pres">
      <dgm:prSet presAssocID="{05EE5F2F-86B9-45D7-ACDB-BF26F05920AD}" presName="horz1" presStyleCnt="0"/>
      <dgm:spPr/>
    </dgm:pt>
    <dgm:pt modelId="{1BE018F0-52F7-421E-86FB-7B0AB11EF62A}" type="pres">
      <dgm:prSet presAssocID="{05EE5F2F-86B9-45D7-ACDB-BF26F05920AD}" presName="tx1" presStyleLbl="revTx" presStyleIdx="1" presStyleCnt="4"/>
      <dgm:spPr/>
    </dgm:pt>
    <dgm:pt modelId="{03294122-6882-4CF2-8E5C-F95A90344A32}" type="pres">
      <dgm:prSet presAssocID="{05EE5F2F-86B9-45D7-ACDB-BF26F05920AD}" presName="vert1" presStyleCnt="0"/>
      <dgm:spPr/>
    </dgm:pt>
    <dgm:pt modelId="{487DA9AA-753F-47CD-96B7-69B4BAF81E6C}" type="pres">
      <dgm:prSet presAssocID="{622E63B6-CFE6-465C-ADBB-CD1DB083D67E}" presName="thickLine" presStyleLbl="alignNode1" presStyleIdx="2" presStyleCnt="4"/>
      <dgm:spPr/>
    </dgm:pt>
    <dgm:pt modelId="{B13C60D8-7466-49F3-A1EC-465A66AC6F1F}" type="pres">
      <dgm:prSet presAssocID="{622E63B6-CFE6-465C-ADBB-CD1DB083D67E}" presName="horz1" presStyleCnt="0"/>
      <dgm:spPr/>
    </dgm:pt>
    <dgm:pt modelId="{CF9056E5-5013-434D-9C4A-77A682C39F91}" type="pres">
      <dgm:prSet presAssocID="{622E63B6-CFE6-465C-ADBB-CD1DB083D67E}" presName="tx1" presStyleLbl="revTx" presStyleIdx="2" presStyleCnt="4"/>
      <dgm:spPr/>
    </dgm:pt>
    <dgm:pt modelId="{D4832231-6203-485B-A30F-A9758E93393A}" type="pres">
      <dgm:prSet presAssocID="{622E63B6-CFE6-465C-ADBB-CD1DB083D67E}" presName="vert1" presStyleCnt="0"/>
      <dgm:spPr/>
    </dgm:pt>
    <dgm:pt modelId="{12AE93D3-87BE-4F7F-973F-52330F0CDE5B}" type="pres">
      <dgm:prSet presAssocID="{324B909D-352E-418A-8A71-4C94C87C48C9}" presName="thickLine" presStyleLbl="alignNode1" presStyleIdx="3" presStyleCnt="4"/>
      <dgm:spPr/>
    </dgm:pt>
    <dgm:pt modelId="{0964CC21-D2C2-40F2-ACAB-D11F4710724C}" type="pres">
      <dgm:prSet presAssocID="{324B909D-352E-418A-8A71-4C94C87C48C9}" presName="horz1" presStyleCnt="0"/>
      <dgm:spPr/>
    </dgm:pt>
    <dgm:pt modelId="{D45C9D00-A4E5-455B-A72C-14DDAD0CD790}" type="pres">
      <dgm:prSet presAssocID="{324B909D-352E-418A-8A71-4C94C87C48C9}" presName="tx1" presStyleLbl="revTx" presStyleIdx="3" presStyleCnt="4"/>
      <dgm:spPr/>
    </dgm:pt>
    <dgm:pt modelId="{B4739AB0-CD43-40A6-B0B5-AE5C4762EA02}" type="pres">
      <dgm:prSet presAssocID="{324B909D-352E-418A-8A71-4C94C87C48C9}" presName="vert1" presStyleCnt="0"/>
      <dgm:spPr/>
    </dgm:pt>
  </dgm:ptLst>
  <dgm:cxnLst>
    <dgm:cxn modelId="{353C4F08-4884-4688-9C17-D9359E98C7D9}" type="presOf" srcId="{0696A1EB-A2E1-4124-B141-ED026B787233}" destId="{F6CDB8A9-DCBE-42B5-A156-B4BDF07AC6E0}" srcOrd="0" destOrd="0" presId="urn:microsoft.com/office/officeart/2008/layout/LinedList"/>
    <dgm:cxn modelId="{10D07609-B03D-4EC1-9C75-43CE6C0D6FBF}" srcId="{FCDA614C-B693-4CF6-B853-E23F8CB384A6}" destId="{0696A1EB-A2E1-4124-B141-ED026B787233}" srcOrd="0" destOrd="0" parTransId="{9C0F65E3-4551-4A67-88EE-FE8913E822C6}" sibTransId="{9967E8DD-574B-41B8-9911-48ABE45F78EA}"/>
    <dgm:cxn modelId="{F15ABB69-F056-42CC-966A-049305E026BA}" srcId="{FCDA614C-B693-4CF6-B853-E23F8CB384A6}" destId="{324B909D-352E-418A-8A71-4C94C87C48C9}" srcOrd="3" destOrd="0" parTransId="{0BDC287C-3CED-46E5-B980-19062D03E9B8}" sibTransId="{3C569999-22FB-4648-88E9-2A649C6F7D93}"/>
    <dgm:cxn modelId="{9F7F6B52-4B83-4246-B08C-673314B9076C}" srcId="{FCDA614C-B693-4CF6-B853-E23F8CB384A6}" destId="{05EE5F2F-86B9-45D7-ACDB-BF26F05920AD}" srcOrd="1" destOrd="0" parTransId="{55F9C8A2-2509-492D-BD92-399AF29C304C}" sibTransId="{F531BB03-FA20-4256-BBCD-646A223FFA6D}"/>
    <dgm:cxn modelId="{FB4DD479-DD35-469E-9683-035812EEE116}" type="presOf" srcId="{324B909D-352E-418A-8A71-4C94C87C48C9}" destId="{D45C9D00-A4E5-455B-A72C-14DDAD0CD790}" srcOrd="0" destOrd="0" presId="urn:microsoft.com/office/officeart/2008/layout/LinedList"/>
    <dgm:cxn modelId="{2C11788E-C3B3-49F2-9C2E-4694FC04507C}" srcId="{FCDA614C-B693-4CF6-B853-E23F8CB384A6}" destId="{622E63B6-CFE6-465C-ADBB-CD1DB083D67E}" srcOrd="2" destOrd="0" parTransId="{48F3356B-6C1D-4C82-9B21-A82BB4BF1F00}" sibTransId="{A2BAA71D-0F44-4D7B-B061-03AF0A32C660}"/>
    <dgm:cxn modelId="{E30BCCA1-B5DC-42CE-8E43-A002CE968F30}" type="presOf" srcId="{FCDA614C-B693-4CF6-B853-E23F8CB384A6}" destId="{F4D580E3-2EAF-4D38-A26E-9FA9F4C5E50E}" srcOrd="0" destOrd="0" presId="urn:microsoft.com/office/officeart/2008/layout/LinedList"/>
    <dgm:cxn modelId="{A1D48AEC-B8E3-4167-991A-435A2703403F}" type="presOf" srcId="{622E63B6-CFE6-465C-ADBB-CD1DB083D67E}" destId="{CF9056E5-5013-434D-9C4A-77A682C39F91}" srcOrd="0" destOrd="0" presId="urn:microsoft.com/office/officeart/2008/layout/LinedList"/>
    <dgm:cxn modelId="{6669BDF8-3B2B-43BF-9B23-F93FBF7F4146}" type="presOf" srcId="{05EE5F2F-86B9-45D7-ACDB-BF26F05920AD}" destId="{1BE018F0-52F7-421E-86FB-7B0AB11EF62A}" srcOrd="0" destOrd="0" presId="urn:microsoft.com/office/officeart/2008/layout/LinedList"/>
    <dgm:cxn modelId="{670A9562-E757-472C-8273-DD0181E96B33}" type="presParOf" srcId="{F4D580E3-2EAF-4D38-A26E-9FA9F4C5E50E}" destId="{E660018F-7B7C-4FDD-8AF1-9DAFB01664EF}" srcOrd="0" destOrd="0" presId="urn:microsoft.com/office/officeart/2008/layout/LinedList"/>
    <dgm:cxn modelId="{6CA99886-814B-48E8-A920-BD0B52BFF893}" type="presParOf" srcId="{F4D580E3-2EAF-4D38-A26E-9FA9F4C5E50E}" destId="{4A6BDFFE-F341-4991-9A3D-934E5E7D098B}" srcOrd="1" destOrd="0" presId="urn:microsoft.com/office/officeart/2008/layout/LinedList"/>
    <dgm:cxn modelId="{ED139C1B-DC01-48AD-92CD-8A41A349A55A}" type="presParOf" srcId="{4A6BDFFE-F341-4991-9A3D-934E5E7D098B}" destId="{F6CDB8A9-DCBE-42B5-A156-B4BDF07AC6E0}" srcOrd="0" destOrd="0" presId="urn:microsoft.com/office/officeart/2008/layout/LinedList"/>
    <dgm:cxn modelId="{50A6F1EE-62DB-42ED-819D-EDBEDB4C9782}" type="presParOf" srcId="{4A6BDFFE-F341-4991-9A3D-934E5E7D098B}" destId="{C04FB5B2-CD95-4564-91B4-1365DEE37A92}" srcOrd="1" destOrd="0" presId="urn:microsoft.com/office/officeart/2008/layout/LinedList"/>
    <dgm:cxn modelId="{57FAB4D6-F631-4A60-85E0-D145CF722893}" type="presParOf" srcId="{F4D580E3-2EAF-4D38-A26E-9FA9F4C5E50E}" destId="{51E4C75B-0140-446A-83ED-6D49E3C03A7F}" srcOrd="2" destOrd="0" presId="urn:microsoft.com/office/officeart/2008/layout/LinedList"/>
    <dgm:cxn modelId="{F5AC453E-018A-470E-A019-EA8D84C47EE2}" type="presParOf" srcId="{F4D580E3-2EAF-4D38-A26E-9FA9F4C5E50E}" destId="{2601191A-B8D9-4064-9504-06E7B630A76F}" srcOrd="3" destOrd="0" presId="urn:microsoft.com/office/officeart/2008/layout/LinedList"/>
    <dgm:cxn modelId="{1EE172C6-3F71-43F3-A54E-DB29D026A7A8}" type="presParOf" srcId="{2601191A-B8D9-4064-9504-06E7B630A76F}" destId="{1BE018F0-52F7-421E-86FB-7B0AB11EF62A}" srcOrd="0" destOrd="0" presId="urn:microsoft.com/office/officeart/2008/layout/LinedList"/>
    <dgm:cxn modelId="{192ED753-A02B-4BA8-93B2-67AE8967EA8C}" type="presParOf" srcId="{2601191A-B8D9-4064-9504-06E7B630A76F}" destId="{03294122-6882-4CF2-8E5C-F95A90344A32}" srcOrd="1" destOrd="0" presId="urn:microsoft.com/office/officeart/2008/layout/LinedList"/>
    <dgm:cxn modelId="{7D87C6E5-DB34-4774-B677-8D09B6470B52}" type="presParOf" srcId="{F4D580E3-2EAF-4D38-A26E-9FA9F4C5E50E}" destId="{487DA9AA-753F-47CD-96B7-69B4BAF81E6C}" srcOrd="4" destOrd="0" presId="urn:microsoft.com/office/officeart/2008/layout/LinedList"/>
    <dgm:cxn modelId="{9275512A-0EEE-4A9C-B93A-46A4033921BE}" type="presParOf" srcId="{F4D580E3-2EAF-4D38-A26E-9FA9F4C5E50E}" destId="{B13C60D8-7466-49F3-A1EC-465A66AC6F1F}" srcOrd="5" destOrd="0" presId="urn:microsoft.com/office/officeart/2008/layout/LinedList"/>
    <dgm:cxn modelId="{704FFE94-B956-471E-A828-B4CCB20D7D46}" type="presParOf" srcId="{B13C60D8-7466-49F3-A1EC-465A66AC6F1F}" destId="{CF9056E5-5013-434D-9C4A-77A682C39F91}" srcOrd="0" destOrd="0" presId="urn:microsoft.com/office/officeart/2008/layout/LinedList"/>
    <dgm:cxn modelId="{EB4F3DAF-BB39-49F9-A98A-3778D2721B9A}" type="presParOf" srcId="{B13C60D8-7466-49F3-A1EC-465A66AC6F1F}" destId="{D4832231-6203-485B-A30F-A9758E93393A}" srcOrd="1" destOrd="0" presId="urn:microsoft.com/office/officeart/2008/layout/LinedList"/>
    <dgm:cxn modelId="{A5B580A2-710C-4E02-A175-2B080560C88B}" type="presParOf" srcId="{F4D580E3-2EAF-4D38-A26E-9FA9F4C5E50E}" destId="{12AE93D3-87BE-4F7F-973F-52330F0CDE5B}" srcOrd="6" destOrd="0" presId="urn:microsoft.com/office/officeart/2008/layout/LinedList"/>
    <dgm:cxn modelId="{A62E7DCB-54CF-4483-AC37-68B5838E67B0}" type="presParOf" srcId="{F4D580E3-2EAF-4D38-A26E-9FA9F4C5E50E}" destId="{0964CC21-D2C2-40F2-ACAB-D11F4710724C}" srcOrd="7" destOrd="0" presId="urn:microsoft.com/office/officeart/2008/layout/LinedList"/>
    <dgm:cxn modelId="{BC62976D-303C-4DBD-8432-E2D7A9CA5CC9}" type="presParOf" srcId="{0964CC21-D2C2-40F2-ACAB-D11F4710724C}" destId="{D45C9D00-A4E5-455B-A72C-14DDAD0CD790}" srcOrd="0" destOrd="0" presId="urn:microsoft.com/office/officeart/2008/layout/LinedList"/>
    <dgm:cxn modelId="{E162EF03-613C-40F6-8B05-6336ACFF18A8}" type="presParOf" srcId="{0964CC21-D2C2-40F2-ACAB-D11F4710724C}" destId="{B4739AB0-CD43-40A6-B0B5-AE5C4762EA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DA55-93A2-4FF6-B0BA-A5DAE8D7B0CB}">
      <dsp:nvSpPr>
        <dsp:cNvPr id="0" name=""/>
        <dsp:cNvSpPr/>
      </dsp:nvSpPr>
      <dsp:spPr>
        <a:xfrm>
          <a:off x="0" y="39268"/>
          <a:ext cx="11146290" cy="189189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Funded with Federal HOME dollars from HUD</a:t>
          </a:r>
        </a:p>
      </dsp:txBody>
      <dsp:txXfrm>
        <a:off x="92354" y="131622"/>
        <a:ext cx="10961582" cy="1707182"/>
      </dsp:txXfrm>
    </dsp:sp>
    <dsp:sp modelId="{6CE104DF-B721-44EF-986F-8FD0CEF08133}">
      <dsp:nvSpPr>
        <dsp:cNvPr id="0" name=""/>
        <dsp:cNvSpPr/>
      </dsp:nvSpPr>
      <dsp:spPr>
        <a:xfrm>
          <a:off x="0" y="2072278"/>
          <a:ext cx="11146290" cy="1891890"/>
        </a:xfrm>
        <a:prstGeom prst="roundRect">
          <a:avLst/>
        </a:prstGeom>
        <a:solidFill>
          <a:schemeClr val="accent5">
            <a:hueOff val="4450004"/>
            <a:satOff val="18673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Not a direct beneficiary program</a:t>
          </a:r>
        </a:p>
      </dsp:txBody>
      <dsp:txXfrm>
        <a:off x="92354" y="2164632"/>
        <a:ext cx="10961582" cy="1707182"/>
      </dsp:txXfrm>
    </dsp:sp>
    <dsp:sp modelId="{E33817DC-C796-4E13-A301-3DC1B3E21FC6}">
      <dsp:nvSpPr>
        <dsp:cNvPr id="0" name=""/>
        <dsp:cNvSpPr/>
      </dsp:nvSpPr>
      <dsp:spPr>
        <a:xfrm>
          <a:off x="0" y="4105288"/>
          <a:ext cx="11146290" cy="1891890"/>
        </a:xfrm>
        <a:prstGeom prst="roundRect">
          <a:avLst/>
        </a:prstGeom>
        <a:solidFill>
          <a:schemeClr val="accent5">
            <a:hueOff val="8900008"/>
            <a:satOff val="37347"/>
            <a:lumOff val="-20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Average 10-15 grant awards per year</a:t>
          </a:r>
        </a:p>
      </dsp:txBody>
      <dsp:txXfrm>
        <a:off x="92354" y="4197642"/>
        <a:ext cx="10961582" cy="1707182"/>
      </dsp:txXfrm>
    </dsp:sp>
    <dsp:sp modelId="{8167213A-95D7-41BA-B0FD-CC7DC24EEBC3}">
      <dsp:nvSpPr>
        <dsp:cNvPr id="0" name=""/>
        <dsp:cNvSpPr/>
      </dsp:nvSpPr>
      <dsp:spPr>
        <a:xfrm>
          <a:off x="0" y="6138298"/>
          <a:ext cx="11146290" cy="1891890"/>
        </a:xfrm>
        <a:prstGeom prst="roundRect">
          <a:avLst/>
        </a:prstGeom>
        <a:solidFill>
          <a:schemeClr val="accent5">
            <a:hueOff val="13350012"/>
            <a:satOff val="56020"/>
            <a:lumOff val="-3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Awards $5-7 million statewide annually</a:t>
          </a:r>
        </a:p>
      </dsp:txBody>
      <dsp:txXfrm>
        <a:off x="92354" y="6230652"/>
        <a:ext cx="10961582" cy="1707182"/>
      </dsp:txXfrm>
    </dsp:sp>
    <dsp:sp modelId="{9736430F-857C-4A61-9493-D8E301CAE58F}">
      <dsp:nvSpPr>
        <dsp:cNvPr id="0" name=""/>
        <dsp:cNvSpPr/>
      </dsp:nvSpPr>
      <dsp:spPr>
        <a:xfrm>
          <a:off x="0" y="8171308"/>
          <a:ext cx="11146290" cy="1891890"/>
        </a:xfrm>
        <a:prstGeom prst="roundRect">
          <a:avLst/>
        </a:prstGeom>
        <a:solidFill>
          <a:schemeClr val="accent5">
            <a:hueOff val="17800016"/>
            <a:satOff val="74693"/>
            <a:lumOff val="-4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Provide Affordable Housing across the state of Georgia </a:t>
          </a:r>
        </a:p>
      </dsp:txBody>
      <dsp:txXfrm>
        <a:off x="92354" y="8263662"/>
        <a:ext cx="10961582" cy="1707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4CD5-7EE7-4F8E-8411-735638B34460}">
      <dsp:nvSpPr>
        <dsp:cNvPr id="0" name=""/>
        <dsp:cNvSpPr/>
      </dsp:nvSpPr>
      <dsp:spPr>
        <a:xfrm>
          <a:off x="0" y="7686209"/>
          <a:ext cx="12982368" cy="25227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Submit the application form and attachments by email</a:t>
          </a:r>
        </a:p>
      </dsp:txBody>
      <dsp:txXfrm>
        <a:off x="0" y="7686209"/>
        <a:ext cx="12982368" cy="2522785"/>
      </dsp:txXfrm>
    </dsp:sp>
    <dsp:sp modelId="{C2FF1350-A281-4C5D-9A4E-A6D96BE016A2}">
      <dsp:nvSpPr>
        <dsp:cNvPr id="0" name=""/>
        <dsp:cNvSpPr/>
      </dsp:nvSpPr>
      <dsp:spPr>
        <a:xfrm rot="10800000">
          <a:off x="0" y="3844007"/>
          <a:ext cx="12982368" cy="3880044"/>
        </a:xfrm>
        <a:prstGeom prst="upArrowCallout">
          <a:avLst/>
        </a:prstGeom>
        <a:solidFill>
          <a:schemeClr val="accent2">
            <a:hueOff val="-97536"/>
            <a:satOff val="3844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Applicants may apply for both but only one will be selected</a:t>
          </a:r>
        </a:p>
      </dsp:txBody>
      <dsp:txXfrm rot="10800000">
        <a:off x="0" y="3844007"/>
        <a:ext cx="12982368" cy="2521136"/>
      </dsp:txXfrm>
    </dsp:sp>
    <dsp:sp modelId="{1D373128-AEB5-42D1-842C-3EFB9EFA25E0}">
      <dsp:nvSpPr>
        <dsp:cNvPr id="0" name=""/>
        <dsp:cNvSpPr/>
      </dsp:nvSpPr>
      <dsp:spPr>
        <a:xfrm rot="10800000">
          <a:off x="0" y="1804"/>
          <a:ext cx="12982368" cy="3880044"/>
        </a:xfrm>
        <a:prstGeom prst="upArrowCallout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Two Application Forms:</a:t>
          </a:r>
        </a:p>
      </dsp:txBody>
      <dsp:txXfrm rot="-10800000">
        <a:off x="0" y="1804"/>
        <a:ext cx="12982368" cy="1361895"/>
      </dsp:txXfrm>
    </dsp:sp>
    <dsp:sp modelId="{EE631624-35D6-46BE-A314-B0E3DF6607C3}">
      <dsp:nvSpPr>
        <dsp:cNvPr id="0" name=""/>
        <dsp:cNvSpPr/>
      </dsp:nvSpPr>
      <dsp:spPr>
        <a:xfrm>
          <a:off x="0" y="1363700"/>
          <a:ext cx="6491184" cy="11601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Owner-Occupied Housing Rehabilitation</a:t>
          </a:r>
        </a:p>
      </dsp:txBody>
      <dsp:txXfrm>
        <a:off x="0" y="1363700"/>
        <a:ext cx="6491184" cy="1160133"/>
      </dsp:txXfrm>
    </dsp:sp>
    <dsp:sp modelId="{61CF498A-041B-4482-AB6B-C6076EF28ADC}">
      <dsp:nvSpPr>
        <dsp:cNvPr id="0" name=""/>
        <dsp:cNvSpPr/>
      </dsp:nvSpPr>
      <dsp:spPr>
        <a:xfrm>
          <a:off x="6491184" y="1363700"/>
          <a:ext cx="6491184" cy="1160133"/>
        </a:xfrm>
        <a:prstGeom prst="rect">
          <a:avLst/>
        </a:prstGeom>
        <a:solidFill>
          <a:schemeClr val="accent2">
            <a:tint val="40000"/>
            <a:alpha val="90000"/>
            <a:hueOff val="-777269"/>
            <a:satOff val="77310"/>
            <a:lumOff val="50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77269"/>
              <a:satOff val="77310"/>
              <a:lumOff val="5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Single-Family New Construction for Homeownership</a:t>
          </a:r>
        </a:p>
      </dsp:txBody>
      <dsp:txXfrm>
        <a:off x="6491184" y="1363700"/>
        <a:ext cx="6491184" cy="1160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4CECA-358A-42E9-B240-96CE39637573}">
      <dsp:nvSpPr>
        <dsp:cNvPr id="0" name=""/>
        <dsp:cNvSpPr/>
      </dsp:nvSpPr>
      <dsp:spPr>
        <a:xfrm>
          <a:off x="0" y="1038775"/>
          <a:ext cx="21025723" cy="24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Two Application Uploads</a:t>
          </a:r>
        </a:p>
      </dsp:txBody>
      <dsp:txXfrm>
        <a:off x="120655" y="1159430"/>
        <a:ext cx="20784413" cy="2230315"/>
      </dsp:txXfrm>
    </dsp:sp>
    <dsp:sp modelId="{3C7979E9-3D6A-441B-ADD5-019A6E73CF00}">
      <dsp:nvSpPr>
        <dsp:cNvPr id="0" name=""/>
        <dsp:cNvSpPr/>
      </dsp:nvSpPr>
      <dsp:spPr>
        <a:xfrm>
          <a:off x="0" y="3510400"/>
          <a:ext cx="21025723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567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/>
            <a:t>Owner-Occupied Housing Rehabilitation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/>
            <a:t>Single-Family Home Construction for Homeownership</a:t>
          </a:r>
        </a:p>
      </dsp:txBody>
      <dsp:txXfrm>
        <a:off x="0" y="3510400"/>
        <a:ext cx="21025723" cy="1681875"/>
      </dsp:txXfrm>
    </dsp:sp>
    <dsp:sp modelId="{63B60244-40C6-4BE9-8236-AAEB31515ABB}">
      <dsp:nvSpPr>
        <dsp:cNvPr id="0" name=""/>
        <dsp:cNvSpPr/>
      </dsp:nvSpPr>
      <dsp:spPr>
        <a:xfrm>
          <a:off x="0" y="5192275"/>
          <a:ext cx="21025723" cy="2471625"/>
        </a:xfrm>
        <a:prstGeom prst="roundRect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Applicants may apply for both but only one will be selected</a:t>
          </a:r>
        </a:p>
      </dsp:txBody>
      <dsp:txXfrm>
        <a:off x="120655" y="5312930"/>
        <a:ext cx="20784413" cy="2230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9D51-DC60-4EAD-8CEF-A9545A781CDE}">
      <dsp:nvSpPr>
        <dsp:cNvPr id="0" name=""/>
        <dsp:cNvSpPr/>
      </dsp:nvSpPr>
      <dsp:spPr>
        <a:xfrm>
          <a:off x="0" y="1693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Capacity</a:t>
          </a:r>
        </a:p>
      </dsp:txBody>
      <dsp:txXfrm>
        <a:off x="63968" y="80906"/>
        <a:ext cx="20897787" cy="1182464"/>
      </dsp:txXfrm>
    </dsp:sp>
    <dsp:sp modelId="{D46900A1-AAFD-4082-8406-3125AFAC2EEE}">
      <dsp:nvSpPr>
        <dsp:cNvPr id="0" name=""/>
        <dsp:cNvSpPr/>
      </dsp:nvSpPr>
      <dsp:spPr>
        <a:xfrm>
          <a:off x="0" y="3587032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Need</a:t>
          </a:r>
        </a:p>
      </dsp:txBody>
      <dsp:txXfrm>
        <a:off x="63968" y="3651000"/>
        <a:ext cx="20897787" cy="1182464"/>
      </dsp:txXfrm>
    </dsp:sp>
    <dsp:sp modelId="{2BBD4835-BE65-4C85-ADFC-8BEFCCE952A4}">
      <dsp:nvSpPr>
        <dsp:cNvPr id="0" name=""/>
        <dsp:cNvSpPr/>
      </dsp:nvSpPr>
      <dsp:spPr>
        <a:xfrm>
          <a:off x="0" y="5292946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Planning</a:t>
          </a:r>
        </a:p>
      </dsp:txBody>
      <dsp:txXfrm>
        <a:off x="63968" y="5356914"/>
        <a:ext cx="20897787" cy="1182464"/>
      </dsp:txXfrm>
    </dsp:sp>
    <dsp:sp modelId="{E0F4BAA5-338A-4C6B-84BF-31628E777979}">
      <dsp:nvSpPr>
        <dsp:cNvPr id="0" name=""/>
        <dsp:cNvSpPr/>
      </dsp:nvSpPr>
      <dsp:spPr>
        <a:xfrm>
          <a:off x="0" y="189634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Capacity</a:t>
          </a:r>
        </a:p>
      </dsp:txBody>
      <dsp:txXfrm>
        <a:off x="63968" y="1960316"/>
        <a:ext cx="20897787" cy="1182464"/>
      </dsp:txXfrm>
    </dsp:sp>
    <dsp:sp modelId="{D1004882-F1F5-4F1E-891D-058366B8F643}">
      <dsp:nvSpPr>
        <dsp:cNvPr id="0" name=""/>
        <dsp:cNvSpPr/>
      </dsp:nvSpPr>
      <dsp:spPr>
        <a:xfrm>
          <a:off x="0" y="0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Budget/Leverage/Match</a:t>
          </a:r>
        </a:p>
      </dsp:txBody>
      <dsp:txXfrm>
        <a:off x="63968" y="63968"/>
        <a:ext cx="20897787" cy="1182464"/>
      </dsp:txXfrm>
    </dsp:sp>
    <dsp:sp modelId="{830D4D20-0B8C-4358-A4D0-247F55D31174}">
      <dsp:nvSpPr>
        <dsp:cNvPr id="0" name=""/>
        <dsp:cNvSpPr/>
      </dsp:nvSpPr>
      <dsp:spPr>
        <a:xfrm>
          <a:off x="0" y="737533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Bonus: up to 6 pts</a:t>
          </a:r>
        </a:p>
      </dsp:txBody>
      <dsp:txXfrm>
        <a:off x="63968" y="7439306"/>
        <a:ext cx="20897787" cy="1182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A6154-491C-4A7E-B61E-91C1E52E4D63}">
      <dsp:nvSpPr>
        <dsp:cNvPr id="0" name=""/>
        <dsp:cNvSpPr/>
      </dsp:nvSpPr>
      <dsp:spPr>
        <a:xfrm>
          <a:off x="0" y="814600"/>
          <a:ext cx="13330193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6674-8B91-4BE1-BAF3-00E368F830F9}">
      <dsp:nvSpPr>
        <dsp:cNvPr id="0" name=""/>
        <dsp:cNvSpPr/>
      </dsp:nvSpPr>
      <dsp:spPr>
        <a:xfrm>
          <a:off x="666509" y="91360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Current Housing Conditions</a:t>
          </a:r>
        </a:p>
      </dsp:txBody>
      <dsp:txXfrm>
        <a:off x="737120" y="161971"/>
        <a:ext cx="9189913" cy="1305258"/>
      </dsp:txXfrm>
    </dsp:sp>
    <dsp:sp modelId="{121592D0-8ABC-4201-AEA2-4205A1B2E48D}">
      <dsp:nvSpPr>
        <dsp:cNvPr id="0" name=""/>
        <dsp:cNvSpPr/>
      </dsp:nvSpPr>
      <dsp:spPr>
        <a:xfrm>
          <a:off x="0" y="3037240"/>
          <a:ext cx="13330193" cy="270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536"/>
              <a:satOff val="3844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571" tIns="1020572" rIns="1034571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Is there a need for owner-occupied home repairs in the target area?</a:t>
          </a:r>
        </a:p>
      </dsp:txBody>
      <dsp:txXfrm>
        <a:off x="0" y="3037240"/>
        <a:ext cx="13330193" cy="2701125"/>
      </dsp:txXfrm>
    </dsp:sp>
    <dsp:sp modelId="{32CEAA8D-4CAE-415D-817D-795854866864}">
      <dsp:nvSpPr>
        <dsp:cNvPr id="0" name=""/>
        <dsp:cNvSpPr/>
      </dsp:nvSpPr>
      <dsp:spPr>
        <a:xfrm>
          <a:off x="666509" y="2314000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-97536"/>
                <a:satOff val="38447"/>
                <a:lumOff val="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536"/>
                <a:satOff val="38447"/>
                <a:lumOff val="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536"/>
                <a:satOff val="38447"/>
                <a:lumOff val="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For Owner-Occupied Home Repair Applications</a:t>
          </a:r>
        </a:p>
      </dsp:txBody>
      <dsp:txXfrm>
        <a:off x="737120" y="2384611"/>
        <a:ext cx="9189913" cy="1305258"/>
      </dsp:txXfrm>
    </dsp:sp>
    <dsp:sp modelId="{02987884-4B2A-4213-8F6F-830039CE8524}">
      <dsp:nvSpPr>
        <dsp:cNvPr id="0" name=""/>
        <dsp:cNvSpPr/>
      </dsp:nvSpPr>
      <dsp:spPr>
        <a:xfrm>
          <a:off x="0" y="6726205"/>
          <a:ext cx="13330193" cy="4090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571" tIns="1020572" rIns="1034571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Detailed Narrative of housing conditions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Photos of multiple representative houses</a:t>
          </a:r>
        </a:p>
      </dsp:txBody>
      <dsp:txXfrm>
        <a:off x="0" y="6726205"/>
        <a:ext cx="13330193" cy="4090275"/>
      </dsp:txXfrm>
    </dsp:sp>
    <dsp:sp modelId="{091FD412-B342-48FE-9BD9-9DF977D3D349}">
      <dsp:nvSpPr>
        <dsp:cNvPr id="0" name=""/>
        <dsp:cNvSpPr/>
      </dsp:nvSpPr>
      <dsp:spPr>
        <a:xfrm>
          <a:off x="666509" y="6002965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-195072"/>
                <a:satOff val="76894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5072"/>
                <a:satOff val="76894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5072"/>
                <a:satOff val="76894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Include:</a:t>
          </a:r>
        </a:p>
      </dsp:txBody>
      <dsp:txXfrm>
        <a:off x="737120" y="6073576"/>
        <a:ext cx="9189913" cy="1305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BCA5-A1D2-45E2-8846-3A288C41B7C0}">
      <dsp:nvSpPr>
        <dsp:cNvPr id="0" name=""/>
        <dsp:cNvSpPr/>
      </dsp:nvSpPr>
      <dsp:spPr>
        <a:xfrm>
          <a:off x="0" y="3837"/>
          <a:ext cx="856373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D7235-E458-48E7-B649-8CD95C97590A}">
      <dsp:nvSpPr>
        <dsp:cNvPr id="0" name=""/>
        <dsp:cNvSpPr/>
      </dsp:nvSpPr>
      <dsp:spPr>
        <a:xfrm>
          <a:off x="0" y="3837"/>
          <a:ext cx="8563737" cy="2880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Up to 5 points for participation in GICH Program</a:t>
          </a:r>
        </a:p>
      </dsp:txBody>
      <dsp:txXfrm>
        <a:off x="0" y="3837"/>
        <a:ext cx="8563737" cy="2880074"/>
      </dsp:txXfrm>
    </dsp:sp>
    <dsp:sp modelId="{B8771865-3F62-4337-B56A-9772765F71B2}">
      <dsp:nvSpPr>
        <dsp:cNvPr id="0" name=""/>
        <dsp:cNvSpPr/>
      </dsp:nvSpPr>
      <dsp:spPr>
        <a:xfrm>
          <a:off x="0" y="2883912"/>
          <a:ext cx="856373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ECED8-839C-43F0-9FF4-842CF4644522}">
      <dsp:nvSpPr>
        <dsp:cNvPr id="0" name=""/>
        <dsp:cNvSpPr/>
      </dsp:nvSpPr>
      <dsp:spPr>
        <a:xfrm>
          <a:off x="0" y="2883912"/>
          <a:ext cx="8563737" cy="4136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Affordable Housing Plan-Pts for  each criteria-</a:t>
          </a:r>
        </a:p>
        <a:p>
          <a:pPr marL="731838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Nonprofits and Public Housing Authorities</a:t>
          </a:r>
        </a:p>
        <a:p>
          <a:pPr marL="68580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County and City Governments</a:t>
          </a:r>
        </a:p>
      </dsp:txBody>
      <dsp:txXfrm>
        <a:off x="0" y="2883912"/>
        <a:ext cx="8563737" cy="4136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018F-7B7C-4FDD-8AF1-9DAFB01664EF}">
      <dsp:nvSpPr>
        <dsp:cNvPr id="0" name=""/>
        <dsp:cNvSpPr/>
      </dsp:nvSpPr>
      <dsp:spPr>
        <a:xfrm>
          <a:off x="0" y="0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CDB8A9-DCBE-42B5-A156-B4BDF07AC6E0}">
      <dsp:nvSpPr>
        <dsp:cNvPr id="0" name=""/>
        <dsp:cNvSpPr/>
      </dsp:nvSpPr>
      <dsp:spPr>
        <a:xfrm>
          <a:off x="0" y="0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Deadline: Emailed on January 31, 2022</a:t>
          </a:r>
        </a:p>
      </dsp:txBody>
      <dsp:txXfrm>
        <a:off x="0" y="0"/>
        <a:ext cx="13169548" cy="1892709"/>
      </dsp:txXfrm>
    </dsp:sp>
    <dsp:sp modelId="{51E4C75B-0140-446A-83ED-6D49E3C03A7F}">
      <dsp:nvSpPr>
        <dsp:cNvPr id="0" name=""/>
        <dsp:cNvSpPr/>
      </dsp:nvSpPr>
      <dsp:spPr>
        <a:xfrm>
          <a:off x="0" y="1892709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5933339"/>
                <a:satOff val="24898"/>
                <a:lumOff val="-1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933339"/>
                <a:satOff val="24898"/>
                <a:lumOff val="-1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933339"/>
                <a:satOff val="24898"/>
                <a:lumOff val="-1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933339"/>
              <a:satOff val="24898"/>
              <a:lumOff val="-1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E018F0-52F7-421E-86FB-7B0AB11EF62A}">
      <dsp:nvSpPr>
        <dsp:cNvPr id="0" name=""/>
        <dsp:cNvSpPr/>
      </dsp:nvSpPr>
      <dsp:spPr>
        <a:xfrm>
          <a:off x="0" y="1892709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Request Word version of application form</a:t>
          </a:r>
        </a:p>
      </dsp:txBody>
      <dsp:txXfrm>
        <a:off x="0" y="1892709"/>
        <a:ext cx="13169548" cy="1892709"/>
      </dsp:txXfrm>
    </dsp:sp>
    <dsp:sp modelId="{487DA9AA-753F-47CD-96B7-69B4BAF81E6C}">
      <dsp:nvSpPr>
        <dsp:cNvPr id="0" name=""/>
        <dsp:cNvSpPr/>
      </dsp:nvSpPr>
      <dsp:spPr>
        <a:xfrm>
          <a:off x="0" y="3785419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11866677"/>
                <a:satOff val="49795"/>
                <a:lumOff val="-2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866677"/>
                <a:satOff val="49795"/>
                <a:lumOff val="-2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866677"/>
                <a:satOff val="49795"/>
                <a:lumOff val="-2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866677"/>
              <a:satOff val="49795"/>
              <a:lumOff val="-27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9056E5-5013-434D-9C4A-77A682C39F91}">
      <dsp:nvSpPr>
        <dsp:cNvPr id="0" name=""/>
        <dsp:cNvSpPr/>
      </dsp:nvSpPr>
      <dsp:spPr>
        <a:xfrm>
          <a:off x="0" y="3785419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Complete the application and submit application and attachments through the GrAAM portal</a:t>
          </a:r>
        </a:p>
      </dsp:txBody>
      <dsp:txXfrm>
        <a:off x="0" y="3785419"/>
        <a:ext cx="13169548" cy="1892709"/>
      </dsp:txXfrm>
    </dsp:sp>
    <dsp:sp modelId="{12AE93D3-87BE-4F7F-973F-52330F0CDE5B}">
      <dsp:nvSpPr>
        <dsp:cNvPr id="0" name=""/>
        <dsp:cNvSpPr/>
      </dsp:nvSpPr>
      <dsp:spPr>
        <a:xfrm>
          <a:off x="0" y="5678128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17800016"/>
                <a:satOff val="74693"/>
                <a:lumOff val="-4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800016"/>
                <a:satOff val="74693"/>
                <a:lumOff val="-4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800016"/>
                <a:satOff val="74693"/>
                <a:lumOff val="-4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800016"/>
              <a:satOff val="74693"/>
              <a:lumOff val="-4176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C9D00-A4E5-455B-A72C-14DDAD0CD790}">
      <dsp:nvSpPr>
        <dsp:cNvPr id="0" name=""/>
        <dsp:cNvSpPr/>
      </dsp:nvSpPr>
      <dsp:spPr>
        <a:xfrm>
          <a:off x="0" y="5678128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Submit $250 application fee by mail to mailing address</a:t>
          </a:r>
        </a:p>
      </dsp:txBody>
      <dsp:txXfrm>
        <a:off x="0" y="5678128"/>
        <a:ext cx="13169548" cy="1892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3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17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9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6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2AF0-8544-4962-8CD0-4D3519F0A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4253795"/>
            <a:ext cx="21024850" cy="6612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44D81-4D57-43C1-AA9A-0F7D08D9B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5" y="2330450"/>
            <a:ext cx="11295063" cy="78533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3F070C-0166-4804-B505-59E6B3ED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3370263"/>
            <a:ext cx="9430871" cy="67913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BD95895-EA7A-4967-BD15-639BF6D8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9597" y="3338393"/>
            <a:ext cx="9430871" cy="68897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9E891065-A820-498C-8FF0-5BF7C34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20272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0278F0-A7EE-4C0F-AE34-0F63E88B4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13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A9BF0F8-15A7-4935-BB15-9992397DF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0611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BCC1BAF-5D04-4417-B1CD-ECAC83290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3126" y="407035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BE037159-B21C-422F-8067-D747ABA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13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6B2CF7-0E70-4B13-AF20-5E4E34F1911D}"/>
              </a:ext>
            </a:extLst>
          </p:cNvPr>
          <p:cNvGrpSpPr/>
          <p:nvPr userDrawn="1"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6" name="Freeform 130">
              <a:extLst>
                <a:ext uri="{FF2B5EF4-FFF2-40B4-BE49-F238E27FC236}">
                  <a16:creationId xmlns:a16="http://schemas.microsoft.com/office/drawing/2014/main" id="{B82AF1FE-44EB-4941-B4B4-ACE317CC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7125398F-1D77-4BF8-B489-530A4A7C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B2B1DB02-886D-4A0F-9CE1-8A4F7B2E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A8418F68-F582-4A55-9390-F6D4EBD8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0" name="Freeform 134">
              <a:extLst>
                <a:ext uri="{FF2B5EF4-FFF2-40B4-BE49-F238E27FC236}">
                  <a16:creationId xmlns:a16="http://schemas.microsoft.com/office/drawing/2014/main" id="{D0EFF7BC-F770-472B-B7F7-1D1C7DF6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BEAE1B10-43C6-41A7-8E03-D416B59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2" name="Freeform 136">
              <a:extLst>
                <a:ext uri="{FF2B5EF4-FFF2-40B4-BE49-F238E27FC236}">
                  <a16:creationId xmlns:a16="http://schemas.microsoft.com/office/drawing/2014/main" id="{2F7DB26C-3002-4265-B159-766D03E29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9F179140-548A-4B8E-BDD5-3C117B0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DE75C889-A6BE-458E-9CAE-FE98EDAA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A4210FCD-D640-4C61-9C9B-CBAA9468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0DCE87B-EA05-4FAD-91BF-68CEBFC00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086AAC-9471-4D18-B12D-DE49D192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BFB4B5-3E07-41D2-96FE-C839E3B0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48CFBA-CEA7-4458-B80C-8ADD0881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DE53C89-C6CC-45BB-AE89-7E38A879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8C17C56-B994-40CA-8E34-4C4BA2C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9F178E1-4E12-4131-8137-FA70CFD6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F1A50DA-B598-4643-BC82-56DDBAF2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A88E0F4-4074-40A2-8693-121174EC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BAD1DA1-0212-472A-9628-2D03BFE2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BB5E29-FB15-4561-9CEF-662445AA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AFBACE4-8F13-4A5A-8025-09011D0E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3E713D7-97F2-4482-B4F2-BD32A341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B4D932-3189-4141-9BEC-0A7906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CE6FFA-BB60-49C0-9697-CCC0C432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6C360B4-A474-4EF0-90E8-A21611A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CC6C8EDB-C95F-43D9-AFE6-0532D240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570545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>
              <a:defRPr sz="88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2CB7C0B-9645-4344-A430-CB3F6622C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213" y="7477125"/>
            <a:ext cx="7897812" cy="968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0232F5-694D-43EA-856D-7584B5349F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74142" y="3226551"/>
            <a:ext cx="14917737" cy="764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75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054689" y="3483451"/>
            <a:ext cx="7801263" cy="6505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5734-18C5-4675-A795-CAA5AE6D5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3441699"/>
            <a:ext cx="10706975" cy="65468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44EC7-929B-4DFB-8611-2C0463D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8807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DB8F-4897-4AFD-BF9A-A0F5AECC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5308"/>
            <a:ext cx="21024850" cy="2651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650FF-5935-4954-A918-5C5E0839FE6A}"/>
              </a:ext>
            </a:extLst>
          </p:cNvPr>
          <p:cNvSpPr/>
          <p:nvPr userDrawn="1"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CE11C-4BF4-4113-A03B-E2BA9B6D4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85A27-C160-468C-9A65-02D9EBA0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9556937"/>
            <a:ext cx="7386637" cy="148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7626E8-95E4-411C-9A38-5F30A1C66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45888" y="2654300"/>
            <a:ext cx="10488612" cy="762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65" r:id="rId2"/>
    <p:sldLayoutId id="2147483968" r:id="rId3"/>
    <p:sldLayoutId id="2147483966" r:id="rId4"/>
    <p:sldLayoutId id="2147483970" r:id="rId5"/>
    <p:sldLayoutId id="2147483958" r:id="rId6"/>
    <p:sldLayoutId id="2147483969" r:id="rId7"/>
    <p:sldLayoutId id="2147483959" r:id="rId8"/>
    <p:sldLayoutId id="2147483953" r:id="rId9"/>
    <p:sldLayoutId id="214748395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4d01f0bd-eff3-4ea2-8eb9-d44b60000b43?list=studio" TargetMode="External"/><Relationship Id="rId2" Type="http://schemas.openxmlformats.org/officeDocument/2006/relationships/hyperlink" Target="https://web.microsoftstream.com/video/1f72d097-5eb6-4d06-b300-e1f1a0264b8a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orgia-dca.maps.arcgis.com/home/webmap/viewer.html?webmap=cf1f51c1844d4104979189042f6cb6c8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HIP@dca.ga.gov" TargetMode="External"/><Relationship Id="rId2" Type="http://schemas.openxmlformats.org/officeDocument/2006/relationships/hyperlink" Target="mailto:Dean.Nelson@dca.g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a.ga.gov/safe-affordable-housing/rental-housing-development/home-investment-partnership-program-home-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/>
          <p:cNvSpPr txBox="1"/>
          <p:nvPr/>
        </p:nvSpPr>
        <p:spPr>
          <a:xfrm>
            <a:off x="3930974" y="3481453"/>
            <a:ext cx="16052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>
                <a:latin typeface="Arial Black" panose="020B0A04020102020204" pitchFamily="34" charset="0"/>
                <a:ea typeface="Nunito" charset="0"/>
                <a:cs typeface="Nunito" charset="0"/>
              </a:rPr>
              <a:t>Community HOME Investment Program</a:t>
            </a:r>
          </a:p>
          <a:p>
            <a:pPr algn="ctr"/>
            <a:r>
              <a:rPr lang="en-US" sz="6000" b="1" spc="300">
                <a:latin typeface="Arial Black" panose="020B0A04020102020204" pitchFamily="34" charset="0"/>
                <a:ea typeface="Nunito" charset="0"/>
                <a:cs typeface="Nunito" charset="0"/>
              </a:rPr>
              <a:t>(CHIP)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6672073" y="7709723"/>
            <a:ext cx="11033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600">
                <a:ea typeface="Nunito" charset="0"/>
                <a:cs typeface="Nunito" charset="0"/>
              </a:rPr>
              <a:t>Grant Application Webinar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A25E6E-3FB5-439A-89FC-80A1FD1C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5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2015295" y="1237723"/>
            <a:ext cx="170651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>
                <a:latin typeface="Arial" panose="020B0604020202020204" pitchFamily="34" charset="0"/>
              </a:rPr>
              <a:t>What Does CHIP Provide? </a:t>
            </a:r>
            <a:endParaRPr lang="en-US" sz="8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2518913" y="3270078"/>
            <a:ext cx="18667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</a:rPr>
              <a:t>Up to $400,000 for owner-occupied housing rehabilitation/ reconstruction </a:t>
            </a:r>
          </a:p>
          <a:p>
            <a:pPr marL="1600017" marR="11780" lvl="1" indent="-685800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</a:rPr>
              <a:t>Increase from the 2020 CHIP application</a:t>
            </a:r>
            <a:endParaRPr lang="en-US" sz="4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FE1D-E0B6-4389-811B-FD13C9000A56}"/>
              </a:ext>
            </a:extLst>
          </p:cNvPr>
          <p:cNvSpPr/>
          <p:nvPr/>
        </p:nvSpPr>
        <p:spPr>
          <a:xfrm>
            <a:off x="595109" y="5841040"/>
            <a:ext cx="210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28680"/>
            <a:r>
              <a:rPr lang="en-US">
                <a:latin typeface="Calibri" panose="020F0502020204030204" pitchFamily="34" charset="0"/>
              </a:rPr>
              <a:t>Before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5EE1F-64E1-4E2B-BD2F-243E398303E8}"/>
              </a:ext>
            </a:extLst>
          </p:cNvPr>
          <p:cNvSpPr/>
          <p:nvPr/>
        </p:nvSpPr>
        <p:spPr>
          <a:xfrm>
            <a:off x="11800100" y="5858523"/>
            <a:ext cx="1822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8300"/>
            <a:r>
              <a:rPr lang="en-US">
                <a:latin typeface="Calibri" panose="020F0502020204030204" pitchFamily="34" charset="0"/>
              </a:rPr>
              <a:t>After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43E1B-D569-47CC-997E-ECEC07B5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757" y="6414654"/>
            <a:ext cx="9800923" cy="6063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49DE9-C647-4657-920E-7706F287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5" y="6348871"/>
            <a:ext cx="9323600" cy="6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2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2079F-CCB9-48DF-A97C-DED1C071E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2349501"/>
            <a:ext cx="18859500" cy="386873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To award funds in communities with:</a:t>
            </a:r>
          </a:p>
          <a:p>
            <a:r>
              <a:rPr lang="en-US"/>
              <a:t>Capacity to Carry Out Activity</a:t>
            </a:r>
          </a:p>
          <a:p>
            <a:r>
              <a:rPr lang="en-US"/>
              <a:t>Justified Need for Housing Activity</a:t>
            </a:r>
          </a:p>
          <a:p>
            <a:r>
              <a:rPr lang="en-US"/>
              <a:t>Redevelopment Planning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F876-D678-4622-995E-8F6139B70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0767" y="6107111"/>
            <a:ext cx="19922283" cy="666591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$7 million in HOME funds will be awarded for the following:</a:t>
            </a:r>
          </a:p>
          <a:p>
            <a:pPr marL="1085850" indent="-685800"/>
            <a:r>
              <a:rPr lang="en-US"/>
              <a:t>7 awards for owner-occupied housing rehab activities</a:t>
            </a:r>
          </a:p>
          <a:p>
            <a:pPr marL="1143000" indent="-685800"/>
            <a:r>
              <a:rPr lang="en-US"/>
              <a:t>5 awards for new construction of single-family homes</a:t>
            </a:r>
          </a:p>
          <a:p>
            <a:pPr marL="1200150" indent="-685800"/>
            <a:r>
              <a:rPr lang="en-US"/>
              <a:t>3 awards  set-aside for owner-occupied housing rehabilitation applicants that have not received a CHIP or CDBG home repair grant award in previous years.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904511-9CCE-4382-8DB2-044DAA1A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184274"/>
          </a:xfrm>
        </p:spPr>
        <p:txBody>
          <a:bodyPr/>
          <a:lstStyle/>
          <a:p>
            <a:r>
              <a:rPr lang="en-US" sz="8000"/>
              <a:t>2021 CHIP Application: Goals</a:t>
            </a:r>
          </a:p>
        </p:txBody>
      </p:sp>
    </p:spTree>
    <p:extLst>
      <p:ext uri="{BB962C8B-B14F-4D97-AF65-F5344CB8AC3E}">
        <p14:creationId xmlns:p14="http://schemas.microsoft.com/office/powerpoint/2010/main" val="33699602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 </a:t>
            </a:r>
          </a:p>
        </p:txBody>
      </p:sp>
      <p:graphicFrame>
        <p:nvGraphicFramePr>
          <p:cNvPr id="19" name="Text Placeholder 2">
            <a:extLst>
              <a:ext uri="{FF2B5EF4-FFF2-40B4-BE49-F238E27FC236}">
                <a16:creationId xmlns:a16="http://schemas.microsoft.com/office/drawing/2014/main" id="{AB43C344-2CB1-4B7B-A3EB-264775107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384906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72294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0" y="2821216"/>
            <a:ext cx="13716000" cy="8073569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2" y="2841490"/>
            <a:ext cx="13715998" cy="80735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4794" y="7177222"/>
            <a:ext cx="5003958" cy="807357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212" y="1939436"/>
            <a:ext cx="7798681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38" y="2800938"/>
            <a:ext cx="13716006" cy="807356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0" y="1173710"/>
            <a:ext cx="6401065" cy="677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to 2021 and 2022 CHIP Application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18012" y="1298960"/>
            <a:ext cx="13107280" cy="11092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buFont typeface="Arial" panose="020B0604020202020204" pitchFamily="34" charset="0"/>
              <a:buChar char="•"/>
            </a:pPr>
            <a:r>
              <a:rPr lang="en-US" sz="4000">
                <a:ea typeface="+mn-ea"/>
                <a:cs typeface="+mn-cs"/>
              </a:rPr>
              <a:t>3 awards will be made to applicants that would normally not receive a CHIP award. The applicant must:</a:t>
            </a:r>
          </a:p>
          <a:p>
            <a:pPr marL="2514326" lvl="1" indent="-228600" defTabSz="914400"/>
            <a:r>
              <a:rPr lang="en-US">
                <a:ea typeface="+mn-ea"/>
                <a:cs typeface="+mn-cs"/>
              </a:rPr>
              <a:t>Be a Local government</a:t>
            </a:r>
          </a:p>
          <a:p>
            <a:pPr marL="2514326" lvl="1" indent="-228600" defTabSz="914400"/>
            <a:r>
              <a:rPr lang="en-US">
                <a:ea typeface="+mn-ea"/>
                <a:cs typeface="+mn-cs"/>
              </a:rPr>
              <a:t>Have a need for owner-occupied housing rehabilitation </a:t>
            </a:r>
          </a:p>
          <a:p>
            <a:pPr marL="2574925" lvl="1" indent="-223838" defTabSz="914400"/>
            <a:r>
              <a:rPr lang="en-US">
                <a:ea typeface="+mn-ea"/>
                <a:cs typeface="+mn-cs"/>
              </a:rPr>
              <a:t>Not received CHIP funds or State CDBG funds in the last ten years</a:t>
            </a:r>
          </a:p>
          <a:p>
            <a:pPr marL="2574925" lvl="1" indent="-223838" defTabSz="914400"/>
            <a:r>
              <a:rPr lang="en-US">
                <a:ea typeface="+mn-ea"/>
                <a:cs typeface="+mn-cs"/>
              </a:rPr>
              <a:t>Demonstrate current and/or past community development efforts to better improve their community.</a:t>
            </a:r>
          </a:p>
          <a:p>
            <a:pPr marL="2574925" lvl="1" indent="-290513" defTabSz="914400"/>
            <a:r>
              <a:rPr lang="en-US">
                <a:ea typeface="+mn-ea"/>
                <a:cs typeface="+mn-cs"/>
              </a:rPr>
              <a:t>Must procure a grant administrator to be eligible.</a:t>
            </a:r>
          </a:p>
          <a:p>
            <a:pPr marL="2285726" lvl="1" indent="0" defTabSz="914400">
              <a:buNone/>
            </a:pPr>
            <a:endParaRPr lang="en-US">
              <a:ea typeface="+mn-ea"/>
              <a:cs typeface="+mn-cs"/>
            </a:endParaRPr>
          </a:p>
          <a:p>
            <a:pPr marL="522288" lvl="1" indent="-298450" defTabSz="914400"/>
            <a:r>
              <a:rPr lang="en-US">
                <a:ea typeface="+mn-ea"/>
                <a:cs typeface="+mn-cs"/>
              </a:rPr>
              <a:t>Applications must be uploaded through the </a:t>
            </a:r>
            <a:r>
              <a:rPr lang="en-US" err="1">
                <a:ea typeface="+mn-ea"/>
                <a:cs typeface="+mn-cs"/>
              </a:rPr>
              <a:t>GrAAM</a:t>
            </a:r>
            <a:r>
              <a:rPr lang="en-US">
                <a:ea typeface="+mn-ea"/>
                <a:cs typeface="+mn-cs"/>
              </a:rPr>
              <a:t> portal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40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4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43280" y="4844657"/>
            <a:ext cx="15102980" cy="655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Grant Application Administration and Management (</a:t>
            </a:r>
            <a:r>
              <a:rPr lang="en-US" sz="4800" err="1">
                <a:latin typeface="Arial" panose="020B0604020202020204" pitchFamily="34" charset="0"/>
                <a:ea typeface="Calibri" panose="020F0502020204030204" pitchFamily="34" charset="0"/>
              </a:rPr>
              <a:t>GrAAM</a:t>
            </a: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) system</a:t>
            </a:r>
          </a:p>
          <a:p>
            <a:pPr marL="571329" indent="-571329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The system is powered by </a:t>
            </a:r>
            <a:r>
              <a:rPr lang="en-US" sz="4800" err="1">
                <a:latin typeface="Arial" panose="020B0604020202020204" pitchFamily="34" charset="0"/>
                <a:ea typeface="Calibri" panose="020F0502020204030204" pitchFamily="34" charset="0"/>
              </a:rPr>
              <a:t>eCivis</a:t>
            </a: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, a grants management vendor who has implemented grant systems across the country.</a:t>
            </a:r>
          </a:p>
          <a:p>
            <a:pPr marL="571329" indent="-571329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It is the new online tool DCA will be using for all grant and loan applications.</a:t>
            </a:r>
          </a:p>
          <a:p>
            <a:pPr marR="23003"/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329" indent="-571329">
              <a:buFont typeface="Arial" panose="020B0604020202020204" pitchFamily="34" charset="0"/>
              <a:buChar char="•"/>
            </a:pPr>
            <a:endParaRPr lang="en-US" sz="3599" spc="300">
              <a:solidFill>
                <a:schemeClr val="tx2"/>
              </a:solidFill>
              <a:ea typeface="Nunito" charset="0"/>
              <a:cs typeface="Nuni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412" y="1385034"/>
            <a:ext cx="15354885" cy="188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2500" b="1" spc="6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What is </a:t>
            </a:r>
            <a:r>
              <a:rPr lang="en-US" sz="12500" b="1" spc="600" err="1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GrAAM</a:t>
            </a:r>
            <a:r>
              <a:rPr lang="en-US" sz="12500" b="1" spc="6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9869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5E6FA-F5FD-4130-B753-A2D74037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845" y="1180124"/>
            <a:ext cx="17169513" cy="4164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11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Solicitation and </a:t>
            </a:r>
            <a:r>
              <a:rPr lang="en-US" sz="11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GrAAM</a:t>
            </a:r>
            <a:r>
              <a:rPr lang="en-US" sz="11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100">
                <a:solidFill>
                  <a:srgbClr val="FFFFFF"/>
                </a:solidFill>
                <a:ea typeface="+mj-ea"/>
                <a:cs typeface="+mj-cs"/>
              </a:rPr>
              <a:t>P</a:t>
            </a:r>
            <a:r>
              <a:rPr lang="en-US" sz="11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ortal Submission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01846" y="6992644"/>
            <a:ext cx="0" cy="67056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24B485-6700-4DB1-A816-60D989536E67}"/>
              </a:ext>
            </a:extLst>
          </p:cNvPr>
          <p:cNvSpPr txBox="1"/>
          <p:nvPr/>
        </p:nvSpPr>
        <p:spPr>
          <a:xfrm>
            <a:off x="6111551" y="9473978"/>
            <a:ext cx="12260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'2022 CHIP Application Process' | Microsoft Stream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CF467E-527E-4F14-B07D-256A8FD41B03}"/>
              </a:ext>
            </a:extLst>
          </p:cNvPr>
          <p:cNvSpPr txBox="1"/>
          <p:nvPr/>
        </p:nvSpPr>
        <p:spPr>
          <a:xfrm>
            <a:off x="6111551" y="7032277"/>
            <a:ext cx="12260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'DCA CHIP Webpage and Application' | Microsoft Stream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315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6" y="2890988"/>
            <a:ext cx="7231829" cy="8753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/>
              <a:t>2022 CHIP Application: </a:t>
            </a:r>
            <a:br>
              <a:rPr lang="en-US" sz="8000"/>
            </a:br>
            <a:r>
              <a:rPr lang="en-US" sz="8000"/>
              <a:t>Applicants</a:t>
            </a:r>
            <a:endParaRPr lang="en-US" sz="8000" kern="1200"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15" y="0"/>
            <a:ext cx="14558840" cy="13716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6413" y="0"/>
            <a:ext cx="13995142" cy="13716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2798064"/>
            <a:ext cx="11000802" cy="8942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City and County Governments NOT PJs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2"/>
              </a:solidFill>
            </a:endParaRP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Public Housing Authorities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2"/>
              </a:solidFill>
            </a:endParaRP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Nonprofits with 501(c)(3) or (c)(4) designation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8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823F0-B54D-465B-BD50-B8AA36E3F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7177" y="2757467"/>
            <a:ext cx="9430871" cy="8821737"/>
          </a:xfrm>
        </p:spPr>
        <p:txBody>
          <a:bodyPr/>
          <a:lstStyle/>
          <a:p>
            <a:r>
              <a:rPr lang="en-US"/>
              <a:t>Albany</a:t>
            </a:r>
          </a:p>
          <a:p>
            <a:r>
              <a:rPr lang="en-US"/>
              <a:t>Athens</a:t>
            </a:r>
          </a:p>
          <a:p>
            <a:r>
              <a:rPr lang="en-US"/>
              <a:t>Atlanta</a:t>
            </a:r>
          </a:p>
          <a:p>
            <a:r>
              <a:rPr lang="en-US"/>
              <a:t>Augusta</a:t>
            </a:r>
          </a:p>
          <a:p>
            <a:r>
              <a:rPr lang="en-US"/>
              <a:t>Canton</a:t>
            </a:r>
          </a:p>
          <a:p>
            <a:r>
              <a:rPr lang="en-US"/>
              <a:t>Columbus</a:t>
            </a:r>
          </a:p>
          <a:p>
            <a:r>
              <a:rPr lang="en-US"/>
              <a:t>Macon</a:t>
            </a:r>
          </a:p>
          <a:p>
            <a:r>
              <a:rPr lang="en-US"/>
              <a:t>Marietta</a:t>
            </a:r>
          </a:p>
          <a:p>
            <a:r>
              <a:rPr lang="en-US"/>
              <a:t>Roswell</a:t>
            </a:r>
          </a:p>
          <a:p>
            <a:r>
              <a:rPr lang="en-US"/>
              <a:t>Savannah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50265-52A6-4712-984A-33FBC177A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88825" y="2757467"/>
            <a:ext cx="9430871" cy="8224957"/>
          </a:xfrm>
        </p:spPr>
        <p:txBody>
          <a:bodyPr/>
          <a:lstStyle/>
          <a:p>
            <a:r>
              <a:rPr lang="en-US"/>
              <a:t>Clarke County</a:t>
            </a:r>
          </a:p>
          <a:p>
            <a:r>
              <a:rPr lang="en-US"/>
              <a:t>Clayton County</a:t>
            </a:r>
          </a:p>
          <a:p>
            <a:r>
              <a:rPr lang="en-US"/>
              <a:t>Cherokee County</a:t>
            </a:r>
          </a:p>
          <a:p>
            <a:r>
              <a:rPr lang="en-US"/>
              <a:t>Cobb County</a:t>
            </a:r>
          </a:p>
          <a:p>
            <a:r>
              <a:rPr lang="en-US"/>
              <a:t>Dekalb County</a:t>
            </a:r>
          </a:p>
          <a:p>
            <a:r>
              <a:rPr lang="en-US"/>
              <a:t>Fulton County</a:t>
            </a:r>
          </a:p>
          <a:p>
            <a:r>
              <a:rPr lang="en-US"/>
              <a:t>Gwinnett County</a:t>
            </a:r>
          </a:p>
          <a:p>
            <a:r>
              <a:rPr lang="en-US"/>
              <a:t>Muscogee County</a:t>
            </a:r>
          </a:p>
          <a:p>
            <a:r>
              <a:rPr lang="en-US"/>
              <a:t>Richmond County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AD3285-2E53-42FB-AFF2-F1740999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CHIP Application: Ineligible Participating Jurisdictions</a:t>
            </a:r>
          </a:p>
        </p:txBody>
      </p:sp>
    </p:spTree>
    <p:extLst>
      <p:ext uri="{BB962C8B-B14F-4D97-AF65-F5344CB8AC3E}">
        <p14:creationId xmlns:p14="http://schemas.microsoft.com/office/powerpoint/2010/main" val="52287692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2437155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6145C-230A-4065-8057-6615B536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1113990"/>
            <a:ext cx="21025723" cy="2267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 CHIP Application: Format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BC4F780-24F7-42D7-96FE-A4BF6B98E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854135"/>
              </p:ext>
            </p:extLst>
          </p:nvPr>
        </p:nvGraphicFramePr>
        <p:xfrm>
          <a:off x="1675963" y="3651250"/>
          <a:ext cx="21025723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33115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0706" y="2022090"/>
            <a:ext cx="8737442" cy="8739718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2F61CB-B905-4910-BF3B-757BC742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53" y="2225938"/>
            <a:ext cx="7872545" cy="8332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rgbClr val="FFFFFF"/>
                </a:solidFill>
              </a:rPr>
              <a:t>2022 CHIP Application: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Owner-Occupied Housing Rehabilitation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0781" y="0"/>
            <a:ext cx="2309683" cy="1182018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0958" y="-2"/>
            <a:ext cx="3473897" cy="191907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73662"/>
            <a:ext cx="319398" cy="1105992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8B683-3323-4449-BB22-B087736BC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20960" y="2221778"/>
            <a:ext cx="10512859" cy="977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$400,000 for housing rehab grants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Up to $60,000 per home for repairs (to code), lead testing and abatement</a:t>
            </a:r>
          </a:p>
          <a:p>
            <a:pPr lvl="1" indent="-228600" defTabSz="914400"/>
            <a:r>
              <a:rPr lang="en-US">
                <a:ea typeface="+mn-ea"/>
                <a:cs typeface="+mn-cs"/>
              </a:rPr>
              <a:t>$4,000/home in project delivery costs for the grantee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i="1">
                <a:ea typeface="+mn-ea"/>
                <a:cs typeface="+mn-cs"/>
              </a:rPr>
              <a:t>Funds provided to homeowner as a 0% interest 5-year forgivable loan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671298"/>
            <a:ext cx="3095553" cy="2044702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34835" y="11435810"/>
            <a:ext cx="3542295" cy="2280190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3791" y="12517510"/>
            <a:ext cx="3131064" cy="1198490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648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D4D9E-2A6B-4148-A60B-4A20E071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2022 CHIP Application Webinar: 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CF27-C97E-476A-952C-6DC198A16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291770"/>
            <a:ext cx="21024850" cy="830968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Overview of the CHIP Program</a:t>
            </a:r>
          </a:p>
          <a:p>
            <a:r>
              <a:rPr lang="en-US">
                <a:solidFill>
                  <a:schemeClr val="accent1"/>
                </a:solidFill>
              </a:rPr>
              <a:t>The 2022 Application</a:t>
            </a:r>
            <a:r>
              <a:rPr lang="en-US"/>
              <a:t>:</a:t>
            </a:r>
          </a:p>
          <a:p>
            <a:endParaRPr lang="en-US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Changes from 2021 Application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Overview of Application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Scoring Criteria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Submission Instructions using </a:t>
            </a:r>
            <a:r>
              <a:rPr lang="en-US" err="1"/>
              <a:t>GrAAM</a:t>
            </a:r>
            <a:endParaRPr lang="en-US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/>
          </a:p>
          <a:p>
            <a:pPr algn="ctr"/>
            <a:r>
              <a:rPr lang="en-US" sz="5400">
                <a:solidFill>
                  <a:schemeClr val="accent1"/>
                </a:solidFill>
              </a:rPr>
              <a:t>How to ask questions during the webinar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9826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0706" y="2022090"/>
            <a:ext cx="8737442" cy="8739718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A6781F-B8BB-4007-9B34-787A2499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53" y="2225938"/>
            <a:ext cx="7872545" cy="8332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Single Family Development Grants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0781" y="0"/>
            <a:ext cx="2309683" cy="1182018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0958" y="-2"/>
            <a:ext cx="3473897" cy="191907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73662"/>
            <a:ext cx="319398" cy="1105992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9D921-22E4-4A41-9F08-03996B5BF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1641760"/>
            <a:ext cx="10512859" cy="977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$600,000 for housing construction</a:t>
            </a:r>
          </a:p>
          <a:p>
            <a:pPr marL="2057126" lvl="1" indent="-228600" defTabSz="914400"/>
            <a:r>
              <a:rPr lang="en-US">
                <a:solidFill>
                  <a:schemeClr val="accent1"/>
                </a:solidFill>
                <a:ea typeface="+mn-ea"/>
                <a:cs typeface="+mn-cs"/>
              </a:rPr>
              <a:t>5% per home in project delivery costs to grantee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15% or up to $20,000 for developer fee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$14,999 homebuyer subsidy secured with 5 </a:t>
            </a:r>
            <a:r>
              <a:rPr lang="en-US" err="1">
                <a:ea typeface="+mn-ea"/>
                <a:cs typeface="+mn-cs"/>
              </a:rPr>
              <a:t>yr</a:t>
            </a:r>
            <a:r>
              <a:rPr lang="en-US">
                <a:ea typeface="+mn-ea"/>
                <a:cs typeface="+mn-cs"/>
              </a:rPr>
              <a:t> lien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Grantees “recycle” sales proceeds into more affordable housing activities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Homes must be sold within 9 months of construction completion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671298"/>
            <a:ext cx="3095553" cy="2044702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34835" y="11435810"/>
            <a:ext cx="3542295" cy="2280190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3791" y="12517510"/>
            <a:ext cx="3131064" cy="1198490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452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251" cy="13716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F73D1-F9B1-4A9A-BB87-A1A132E1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2651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ea typeface="+mj-ea"/>
                <a:cs typeface="+mj-cs"/>
              </a:rPr>
              <a:t>2022 CHIP Application: Scoring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4F3E01E9-CCCC-4003-BA46-94C0D0DDD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618331"/>
              </p:ext>
            </p:extLst>
          </p:nvPr>
        </p:nvGraphicFramePr>
        <p:xfrm>
          <a:off x="1675963" y="3651250"/>
          <a:ext cx="21025723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0423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2BE40-ECD1-4DE7-A808-24CB13C7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General Info, Budget and Leverage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52CE2-9020-419F-9CD8-D2D52E70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A. Contact Info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B. Proposed Activity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C. Proposed Budget/Leverage</a:t>
            </a:r>
          </a:p>
          <a:p>
            <a:pPr marL="2285726" lvl="1" indent="-228600" defTabSz="914400"/>
            <a:r>
              <a:rPr lang="en-US">
                <a:ea typeface="+mn-ea"/>
                <a:cs typeface="+mn-cs"/>
              </a:rPr>
              <a:t>Match -cash or in-kind sources (land values, waived permit fees, dedicated staff salaries, etc.)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Tips: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List appropriate contact people for questions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Email DCA for grant administrator recommendations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98160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CE54CF-D56D-4E93-B9F4-1D0295A6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Capacity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12DDC-19A7-443B-B5C5-C646ECCFA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Owner-Occupied Rehabilitation Set-Aside 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Detailed narrative and photos of community development  efforts</a:t>
            </a:r>
          </a:p>
          <a:p>
            <a:pPr marL="2342967" lvl="2" indent="-228600" defTabSz="914400"/>
            <a:r>
              <a:rPr lang="en-US">
                <a:ea typeface="+mn-ea"/>
                <a:cs typeface="+mn-cs"/>
              </a:rPr>
              <a:t>Engagement of the community</a:t>
            </a:r>
          </a:p>
          <a:p>
            <a:pPr marL="2342967" lvl="2" indent="-228600" defTabSz="914400"/>
            <a:r>
              <a:rPr lang="en-US">
                <a:ea typeface="+mn-ea"/>
                <a:cs typeface="+mn-cs"/>
              </a:rPr>
              <a:t>Provide communitywide improvements for the residents</a:t>
            </a:r>
          </a:p>
          <a:p>
            <a:pPr marL="1371600" lvl="1" indent="-228600" defTabSz="914400"/>
            <a:r>
              <a:rPr lang="en-US">
                <a:ea typeface="+mn-ea"/>
                <a:cs typeface="+mn-cs"/>
              </a:rPr>
              <a:t>Extra priority will be given to communities </a:t>
            </a:r>
          </a:p>
          <a:p>
            <a:pPr marL="2286000" lvl="3" indent="-228600" defTabSz="914400"/>
            <a:r>
              <a:rPr lang="en-US">
                <a:ea typeface="+mn-ea"/>
                <a:cs typeface="+mn-cs"/>
              </a:rPr>
              <a:t>Demonstrate partnerships with local organizations for community development</a:t>
            </a:r>
          </a:p>
          <a:p>
            <a:pPr marL="2286000" lvl="2" indent="-228600" defTabSz="914400"/>
            <a:r>
              <a:rPr lang="en-US">
                <a:ea typeface="+mn-ea"/>
                <a:cs typeface="+mn-cs"/>
              </a:rPr>
              <a:t>Provide assistance to distressed areas or underserved population</a:t>
            </a:r>
          </a:p>
          <a:p>
            <a:pPr marL="1371600" lvl="1" indent="-228600" defTabSz="914400"/>
            <a:r>
              <a:rPr lang="en-US">
                <a:ea typeface="+mn-ea"/>
                <a:cs typeface="+mn-cs"/>
              </a:rPr>
              <a:t>No federal or state assistance in 10 years or more</a:t>
            </a:r>
          </a:p>
        </p:txBody>
      </p:sp>
    </p:spTree>
    <p:extLst>
      <p:ext uri="{BB962C8B-B14F-4D97-AF65-F5344CB8AC3E}">
        <p14:creationId xmlns:p14="http://schemas.microsoft.com/office/powerpoint/2010/main" val="227909719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Capacity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66005-1D4E-4EB4-A9EF-8A06CD1B0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1">
                <a:ea typeface="+mn-ea"/>
                <a:cs typeface="+mn-cs"/>
              </a:rPr>
              <a:t>Applicant’s Experience with grant activity</a:t>
            </a:r>
          </a:p>
          <a:p>
            <a:pPr marL="85725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Applicants must demonstrate the projects were completed on budget and met the performance objectives.</a:t>
            </a:r>
          </a:p>
          <a:p>
            <a:pPr marL="85725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Attach narrative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1">
                <a:ea typeface="+mn-ea"/>
                <a:cs typeface="+mn-cs"/>
              </a:rPr>
              <a:t>Staff Experience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Grant administrator, unless staff or Regional Commission staff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Attach narrative, resumes, and procurement process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54133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15867" cy="13716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6951" cy="13716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CE54CF-D56D-4E93-B9F4-1D0295A6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4" y="1280160"/>
            <a:ext cx="6563683" cy="1051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CHIP Application: Need</a:t>
            </a:r>
            <a:b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12DDC-19A7-443B-B5C5-C646ECCFA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3977" y="1280162"/>
            <a:ext cx="12046170" cy="1051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Target Area</a:t>
            </a:r>
          </a:p>
          <a:p>
            <a:pPr marL="13716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Attach narrative and map</a:t>
            </a:r>
          </a:p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Geographic Priority</a:t>
            </a:r>
          </a:p>
          <a:p>
            <a:pPr marL="1828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Underfunded area</a:t>
            </a:r>
          </a:p>
          <a:p>
            <a:pPr marL="3200126" lvl="1" indent="-228600" defTabSz="914400"/>
            <a:r>
              <a:rPr lang="en-US" sz="4400">
                <a:ea typeface="+mn-ea"/>
                <a:cs typeface="+mn-cs"/>
              </a:rPr>
              <a:t>See Appendix A</a:t>
            </a:r>
          </a:p>
          <a:p>
            <a:pPr marL="19431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Federally declared disaster area  (FEMA Individual Assistance)</a:t>
            </a:r>
          </a:p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Poverty Rate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Use DCA website map tool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More pts for higher poverty rate for owner- 	occupied rehab</a:t>
            </a:r>
          </a:p>
          <a:p>
            <a:pPr marL="188595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More pts for lower poverty rate for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29551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384951" cy="13716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673632" cy="13716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96D73-8DDE-44BB-A132-EC3D672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03" y="1324800"/>
            <a:ext cx="6766238" cy="2984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CHIP Application: Need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48593C-D5D1-407A-BCA4-8DE21F066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9703" y="4572000"/>
            <a:ext cx="6766238" cy="768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>
                    <a:alpha val="60000"/>
                  </a:schemeClr>
                </a:solidFill>
                <a:ea typeface="+mn-ea"/>
                <a:cs typeface="+mn-cs"/>
              </a:rPr>
              <a:t>CHIP Map Tool: </a:t>
            </a:r>
            <a:r>
              <a:rPr lang="en-US" sz="4000">
                <a:solidFill>
                  <a:schemeClr val="bg1">
                    <a:alpha val="60000"/>
                  </a:schemeClr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 website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>
                  <a:alpha val="6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A4EB7-788D-48BF-A7B9-DFD44065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6" b="5541"/>
          <a:stretch/>
        </p:blipFill>
        <p:spPr>
          <a:xfrm>
            <a:off x="10819287" y="3785940"/>
            <a:ext cx="12025238" cy="61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789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0" y="2821216"/>
            <a:ext cx="13716000" cy="8073569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2" y="2841490"/>
            <a:ext cx="13715998" cy="80735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4794" y="7177222"/>
            <a:ext cx="5003958" cy="807357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212" y="1939436"/>
            <a:ext cx="7798681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42" y="2821210"/>
            <a:ext cx="13716006" cy="807356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89212-40AB-4B4A-A968-95288E0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50" y="3367512"/>
            <a:ext cx="6228908" cy="4792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CHIP Application: Need</a:t>
            </a:r>
            <a:b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Owner-Occupied Rehabilitation</a:t>
            </a:r>
            <a:b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CD129E83-772C-4C31-A9CE-463EC6140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697366"/>
              </p:ext>
            </p:extLst>
          </p:nvPr>
        </p:nvGraphicFramePr>
        <p:xfrm>
          <a:off x="9807549" y="1500880"/>
          <a:ext cx="13330193" cy="1090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626646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4EB4-A688-4550-8AD1-DCDC5CFE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2651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 CHIP Application: Need </a:t>
            </a:r>
            <a:b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New/Reconstruction Housing Development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723" y="3354746"/>
            <a:ext cx="21702203" cy="36576"/>
          </a:xfrm>
          <a:custGeom>
            <a:avLst/>
            <a:gdLst>
              <a:gd name="connsiteX0" fmla="*/ 0 w 21702203"/>
              <a:gd name="connsiteY0" fmla="*/ 0 h 36576"/>
              <a:gd name="connsiteX1" fmla="*/ 1112238 w 21702203"/>
              <a:gd name="connsiteY1" fmla="*/ 0 h 36576"/>
              <a:gd name="connsiteX2" fmla="*/ 1790432 w 21702203"/>
              <a:gd name="connsiteY2" fmla="*/ 0 h 36576"/>
              <a:gd name="connsiteX3" fmla="*/ 2034582 w 21702203"/>
              <a:gd name="connsiteY3" fmla="*/ 0 h 36576"/>
              <a:gd name="connsiteX4" fmla="*/ 2278731 w 21702203"/>
              <a:gd name="connsiteY4" fmla="*/ 0 h 36576"/>
              <a:gd name="connsiteX5" fmla="*/ 2522881 w 21702203"/>
              <a:gd name="connsiteY5" fmla="*/ 0 h 36576"/>
              <a:gd name="connsiteX6" fmla="*/ 2767031 w 21702203"/>
              <a:gd name="connsiteY6" fmla="*/ 0 h 36576"/>
              <a:gd name="connsiteX7" fmla="*/ 3228203 w 21702203"/>
              <a:gd name="connsiteY7" fmla="*/ 0 h 36576"/>
              <a:gd name="connsiteX8" fmla="*/ 3472352 w 21702203"/>
              <a:gd name="connsiteY8" fmla="*/ 0 h 36576"/>
              <a:gd name="connsiteX9" fmla="*/ 3933524 w 21702203"/>
              <a:gd name="connsiteY9" fmla="*/ 0 h 36576"/>
              <a:gd name="connsiteX10" fmla="*/ 4828740 w 21702203"/>
              <a:gd name="connsiteY10" fmla="*/ 0 h 36576"/>
              <a:gd name="connsiteX11" fmla="*/ 5072890 w 21702203"/>
              <a:gd name="connsiteY11" fmla="*/ 0 h 36576"/>
              <a:gd name="connsiteX12" fmla="*/ 5100018 w 21702203"/>
              <a:gd name="connsiteY12" fmla="*/ 0 h 36576"/>
              <a:gd name="connsiteX13" fmla="*/ 6212256 w 21702203"/>
              <a:gd name="connsiteY13" fmla="*/ 0 h 36576"/>
              <a:gd name="connsiteX14" fmla="*/ 6239383 w 21702203"/>
              <a:gd name="connsiteY14" fmla="*/ 0 h 36576"/>
              <a:gd name="connsiteX15" fmla="*/ 6917577 w 21702203"/>
              <a:gd name="connsiteY15" fmla="*/ 0 h 36576"/>
              <a:gd name="connsiteX16" fmla="*/ 6944705 w 21702203"/>
              <a:gd name="connsiteY16" fmla="*/ 0 h 36576"/>
              <a:gd name="connsiteX17" fmla="*/ 7839921 w 21702203"/>
              <a:gd name="connsiteY17" fmla="*/ 0 h 36576"/>
              <a:gd name="connsiteX18" fmla="*/ 8518115 w 21702203"/>
              <a:gd name="connsiteY18" fmla="*/ 0 h 36576"/>
              <a:gd name="connsiteX19" fmla="*/ 9413331 w 21702203"/>
              <a:gd name="connsiteY19" fmla="*/ 0 h 36576"/>
              <a:gd name="connsiteX20" fmla="*/ 10091524 w 21702203"/>
              <a:gd name="connsiteY20" fmla="*/ 0 h 36576"/>
              <a:gd name="connsiteX21" fmla="*/ 10986740 w 21702203"/>
              <a:gd name="connsiteY21" fmla="*/ 0 h 36576"/>
              <a:gd name="connsiteX22" fmla="*/ 11881956 w 21702203"/>
              <a:gd name="connsiteY22" fmla="*/ 0 h 36576"/>
              <a:gd name="connsiteX23" fmla="*/ 12994194 w 21702203"/>
              <a:gd name="connsiteY23" fmla="*/ 0 h 36576"/>
              <a:gd name="connsiteX24" fmla="*/ 13021322 w 21702203"/>
              <a:gd name="connsiteY24" fmla="*/ 0 h 36576"/>
              <a:gd name="connsiteX25" fmla="*/ 13048450 w 21702203"/>
              <a:gd name="connsiteY25" fmla="*/ 0 h 36576"/>
              <a:gd name="connsiteX26" fmla="*/ 14160687 w 21702203"/>
              <a:gd name="connsiteY26" fmla="*/ 0 h 36576"/>
              <a:gd name="connsiteX27" fmla="*/ 14621859 w 21702203"/>
              <a:gd name="connsiteY27" fmla="*/ 0 h 36576"/>
              <a:gd name="connsiteX28" fmla="*/ 15734097 w 21702203"/>
              <a:gd name="connsiteY28" fmla="*/ 0 h 36576"/>
              <a:gd name="connsiteX29" fmla="*/ 16195269 w 21702203"/>
              <a:gd name="connsiteY29" fmla="*/ 0 h 36576"/>
              <a:gd name="connsiteX30" fmla="*/ 17090485 w 21702203"/>
              <a:gd name="connsiteY30" fmla="*/ 0 h 36576"/>
              <a:gd name="connsiteX31" fmla="*/ 17334635 w 21702203"/>
              <a:gd name="connsiteY31" fmla="*/ 0 h 36576"/>
              <a:gd name="connsiteX32" fmla="*/ 18012828 w 21702203"/>
              <a:gd name="connsiteY32" fmla="*/ 0 h 36576"/>
              <a:gd name="connsiteX33" fmla="*/ 18691022 w 21702203"/>
              <a:gd name="connsiteY33" fmla="*/ 0 h 36576"/>
              <a:gd name="connsiteX34" fmla="*/ 19152194 w 21702203"/>
              <a:gd name="connsiteY34" fmla="*/ 0 h 36576"/>
              <a:gd name="connsiteX35" fmla="*/ 19613366 w 21702203"/>
              <a:gd name="connsiteY35" fmla="*/ 0 h 36576"/>
              <a:gd name="connsiteX36" fmla="*/ 19640494 w 21702203"/>
              <a:gd name="connsiteY36" fmla="*/ 0 h 36576"/>
              <a:gd name="connsiteX37" fmla="*/ 19667621 w 21702203"/>
              <a:gd name="connsiteY37" fmla="*/ 0 h 36576"/>
              <a:gd name="connsiteX38" fmla="*/ 19694749 w 21702203"/>
              <a:gd name="connsiteY38" fmla="*/ 0 h 36576"/>
              <a:gd name="connsiteX39" fmla="*/ 19721877 w 21702203"/>
              <a:gd name="connsiteY39" fmla="*/ 0 h 36576"/>
              <a:gd name="connsiteX40" fmla="*/ 19749005 w 21702203"/>
              <a:gd name="connsiteY40" fmla="*/ 0 h 36576"/>
              <a:gd name="connsiteX41" fmla="*/ 20210177 w 21702203"/>
              <a:gd name="connsiteY41" fmla="*/ 0 h 36576"/>
              <a:gd name="connsiteX42" fmla="*/ 20237304 w 21702203"/>
              <a:gd name="connsiteY42" fmla="*/ 0 h 36576"/>
              <a:gd name="connsiteX43" fmla="*/ 21702203 w 21702203"/>
              <a:gd name="connsiteY43" fmla="*/ 0 h 36576"/>
              <a:gd name="connsiteX44" fmla="*/ 21702203 w 21702203"/>
              <a:gd name="connsiteY44" fmla="*/ 36576 h 36576"/>
              <a:gd name="connsiteX45" fmla="*/ 20806987 w 21702203"/>
              <a:gd name="connsiteY45" fmla="*/ 36576 h 36576"/>
              <a:gd name="connsiteX46" fmla="*/ 20128793 w 21702203"/>
              <a:gd name="connsiteY46" fmla="*/ 36576 h 36576"/>
              <a:gd name="connsiteX47" fmla="*/ 19884643 w 21702203"/>
              <a:gd name="connsiteY47" fmla="*/ 36576 h 36576"/>
              <a:gd name="connsiteX48" fmla="*/ 18772406 w 21702203"/>
              <a:gd name="connsiteY48" fmla="*/ 36576 h 36576"/>
              <a:gd name="connsiteX49" fmla="*/ 17877190 w 21702203"/>
              <a:gd name="connsiteY49" fmla="*/ 36576 h 36576"/>
              <a:gd name="connsiteX50" fmla="*/ 17416018 w 21702203"/>
              <a:gd name="connsiteY50" fmla="*/ 36576 h 36576"/>
              <a:gd name="connsiteX51" fmla="*/ 16303780 w 21702203"/>
              <a:gd name="connsiteY51" fmla="*/ 36576 h 36576"/>
              <a:gd name="connsiteX52" fmla="*/ 15625586 w 21702203"/>
              <a:gd name="connsiteY52" fmla="*/ 36576 h 36576"/>
              <a:gd name="connsiteX53" fmla="*/ 15381436 w 21702203"/>
              <a:gd name="connsiteY53" fmla="*/ 36576 h 36576"/>
              <a:gd name="connsiteX54" fmla="*/ 14269198 w 21702203"/>
              <a:gd name="connsiteY54" fmla="*/ 36576 h 36576"/>
              <a:gd name="connsiteX55" fmla="*/ 14025049 w 21702203"/>
              <a:gd name="connsiteY55" fmla="*/ 36576 h 36576"/>
              <a:gd name="connsiteX56" fmla="*/ 13780899 w 21702203"/>
              <a:gd name="connsiteY56" fmla="*/ 36576 h 36576"/>
              <a:gd name="connsiteX57" fmla="*/ 13102705 w 21702203"/>
              <a:gd name="connsiteY57" fmla="*/ 36576 h 36576"/>
              <a:gd name="connsiteX58" fmla="*/ 12207489 w 21702203"/>
              <a:gd name="connsiteY58" fmla="*/ 36576 h 36576"/>
              <a:gd name="connsiteX59" fmla="*/ 11095251 w 21702203"/>
              <a:gd name="connsiteY59" fmla="*/ 36576 h 36576"/>
              <a:gd name="connsiteX60" fmla="*/ 10851102 w 21702203"/>
              <a:gd name="connsiteY60" fmla="*/ 36576 h 36576"/>
              <a:gd name="connsiteX61" fmla="*/ 10823974 w 21702203"/>
              <a:gd name="connsiteY61" fmla="*/ 36576 h 36576"/>
              <a:gd name="connsiteX62" fmla="*/ 9711736 w 21702203"/>
              <a:gd name="connsiteY62" fmla="*/ 36576 h 36576"/>
              <a:gd name="connsiteX63" fmla="*/ 9467586 w 21702203"/>
              <a:gd name="connsiteY63" fmla="*/ 36576 h 36576"/>
              <a:gd name="connsiteX64" fmla="*/ 9440458 w 21702203"/>
              <a:gd name="connsiteY64" fmla="*/ 36576 h 36576"/>
              <a:gd name="connsiteX65" fmla="*/ 8545242 w 21702203"/>
              <a:gd name="connsiteY65" fmla="*/ 36576 h 36576"/>
              <a:gd name="connsiteX66" fmla="*/ 8518115 w 21702203"/>
              <a:gd name="connsiteY66" fmla="*/ 36576 h 36576"/>
              <a:gd name="connsiteX67" fmla="*/ 7405877 w 21702203"/>
              <a:gd name="connsiteY67" fmla="*/ 36576 h 36576"/>
              <a:gd name="connsiteX68" fmla="*/ 6727683 w 21702203"/>
              <a:gd name="connsiteY68" fmla="*/ 36576 h 36576"/>
              <a:gd name="connsiteX69" fmla="*/ 6266511 w 21702203"/>
              <a:gd name="connsiteY69" fmla="*/ 36576 h 36576"/>
              <a:gd name="connsiteX70" fmla="*/ 6239383 w 21702203"/>
              <a:gd name="connsiteY70" fmla="*/ 36576 h 36576"/>
              <a:gd name="connsiteX71" fmla="*/ 6212256 w 21702203"/>
              <a:gd name="connsiteY71" fmla="*/ 36576 h 36576"/>
              <a:gd name="connsiteX72" fmla="*/ 5534062 w 21702203"/>
              <a:gd name="connsiteY72" fmla="*/ 36576 h 36576"/>
              <a:gd name="connsiteX73" fmla="*/ 4638846 w 21702203"/>
              <a:gd name="connsiteY73" fmla="*/ 36576 h 36576"/>
              <a:gd name="connsiteX74" fmla="*/ 3960652 w 21702203"/>
              <a:gd name="connsiteY74" fmla="*/ 36576 h 36576"/>
              <a:gd name="connsiteX75" fmla="*/ 3065436 w 21702203"/>
              <a:gd name="connsiteY75" fmla="*/ 36576 h 36576"/>
              <a:gd name="connsiteX76" fmla="*/ 2170220 w 21702203"/>
              <a:gd name="connsiteY76" fmla="*/ 36576 h 36576"/>
              <a:gd name="connsiteX77" fmla="*/ 1709048 w 21702203"/>
              <a:gd name="connsiteY77" fmla="*/ 36576 h 36576"/>
              <a:gd name="connsiteX78" fmla="*/ 1247877 w 21702203"/>
              <a:gd name="connsiteY78" fmla="*/ 36576 h 36576"/>
              <a:gd name="connsiteX79" fmla="*/ 786705 w 21702203"/>
              <a:gd name="connsiteY79" fmla="*/ 36576 h 36576"/>
              <a:gd name="connsiteX80" fmla="*/ 0 w 21702203"/>
              <a:gd name="connsiteY80" fmla="*/ 36576 h 36576"/>
              <a:gd name="connsiteX81" fmla="*/ 0 w 21702203"/>
              <a:gd name="connsiteY81" fmla="*/ 0 h 36576"/>
              <a:gd name="connsiteX0" fmla="*/ 0 w 21702203"/>
              <a:gd name="connsiteY0" fmla="*/ 0 h 36576"/>
              <a:gd name="connsiteX1" fmla="*/ 461172 w 21702203"/>
              <a:gd name="connsiteY1" fmla="*/ 0 h 36576"/>
              <a:gd name="connsiteX2" fmla="*/ 488300 w 21702203"/>
              <a:gd name="connsiteY2" fmla="*/ 0 h 36576"/>
              <a:gd name="connsiteX3" fmla="*/ 1600537 w 21702203"/>
              <a:gd name="connsiteY3" fmla="*/ 0 h 36576"/>
              <a:gd name="connsiteX4" fmla="*/ 2061709 w 21702203"/>
              <a:gd name="connsiteY4" fmla="*/ 0 h 36576"/>
              <a:gd name="connsiteX5" fmla="*/ 2522881 w 21702203"/>
              <a:gd name="connsiteY5" fmla="*/ 0 h 36576"/>
              <a:gd name="connsiteX6" fmla="*/ 3635119 w 21702203"/>
              <a:gd name="connsiteY6" fmla="*/ 0 h 36576"/>
              <a:gd name="connsiteX7" fmla="*/ 3879269 w 21702203"/>
              <a:gd name="connsiteY7" fmla="*/ 0 h 36576"/>
              <a:gd name="connsiteX8" fmla="*/ 4991507 w 21702203"/>
              <a:gd name="connsiteY8" fmla="*/ 0 h 36576"/>
              <a:gd name="connsiteX9" fmla="*/ 6103745 w 21702203"/>
              <a:gd name="connsiteY9" fmla="*/ 0 h 36576"/>
              <a:gd name="connsiteX10" fmla="*/ 6781938 w 21702203"/>
              <a:gd name="connsiteY10" fmla="*/ 0 h 36576"/>
              <a:gd name="connsiteX11" fmla="*/ 7360302 w 21702203"/>
              <a:gd name="connsiteY11" fmla="*/ 0 h 36576"/>
              <a:gd name="connsiteX12" fmla="*/ 7894176 w 21702203"/>
              <a:gd name="connsiteY12" fmla="*/ 0 h 36576"/>
              <a:gd name="connsiteX13" fmla="*/ 8355348 w 21702203"/>
              <a:gd name="connsiteY13" fmla="*/ 0 h 36576"/>
              <a:gd name="connsiteX14" fmla="*/ 8816520 w 21702203"/>
              <a:gd name="connsiteY14" fmla="*/ 0 h 36576"/>
              <a:gd name="connsiteX15" fmla="*/ 9711736 w 21702203"/>
              <a:gd name="connsiteY15" fmla="*/ 0 h 36576"/>
              <a:gd name="connsiteX16" fmla="*/ 10172908 w 21702203"/>
              <a:gd name="connsiteY16" fmla="*/ 0 h 36576"/>
              <a:gd name="connsiteX17" fmla="*/ 11285146 w 21702203"/>
              <a:gd name="connsiteY17" fmla="*/ 0 h 36576"/>
              <a:gd name="connsiteX18" fmla="*/ 12397383 w 21702203"/>
              <a:gd name="connsiteY18" fmla="*/ 0 h 36576"/>
              <a:gd name="connsiteX19" fmla="*/ 13075577 w 21702203"/>
              <a:gd name="connsiteY19" fmla="*/ 0 h 36576"/>
              <a:gd name="connsiteX20" fmla="*/ 13536749 w 21702203"/>
              <a:gd name="connsiteY20" fmla="*/ 0 h 36576"/>
              <a:gd name="connsiteX21" fmla="*/ 13563877 w 21702203"/>
              <a:gd name="connsiteY21" fmla="*/ 0 h 36576"/>
              <a:gd name="connsiteX22" fmla="*/ 13808027 w 21702203"/>
              <a:gd name="connsiteY22" fmla="*/ 0 h 36576"/>
              <a:gd name="connsiteX23" fmla="*/ 14052176 w 21702203"/>
              <a:gd name="connsiteY23" fmla="*/ 0 h 36576"/>
              <a:gd name="connsiteX24" fmla="*/ 14513348 w 21702203"/>
              <a:gd name="connsiteY24" fmla="*/ 0 h 36576"/>
              <a:gd name="connsiteX25" fmla="*/ 15625586 w 21702203"/>
              <a:gd name="connsiteY25" fmla="*/ 0 h 36576"/>
              <a:gd name="connsiteX26" fmla="*/ 16303780 w 21702203"/>
              <a:gd name="connsiteY26" fmla="*/ 0 h 36576"/>
              <a:gd name="connsiteX27" fmla="*/ 16764952 w 21702203"/>
              <a:gd name="connsiteY27" fmla="*/ 0 h 36576"/>
              <a:gd name="connsiteX28" fmla="*/ 16792080 w 21702203"/>
              <a:gd name="connsiteY28" fmla="*/ 0 h 36576"/>
              <a:gd name="connsiteX29" fmla="*/ 16819207 w 21702203"/>
              <a:gd name="connsiteY29" fmla="*/ 0 h 36576"/>
              <a:gd name="connsiteX30" fmla="*/ 17714423 w 21702203"/>
              <a:gd name="connsiteY30" fmla="*/ 0 h 36576"/>
              <a:gd name="connsiteX31" fmla="*/ 17958573 w 21702203"/>
              <a:gd name="connsiteY31" fmla="*/ 0 h 36576"/>
              <a:gd name="connsiteX32" fmla="*/ 19070811 w 21702203"/>
              <a:gd name="connsiteY32" fmla="*/ 0 h 36576"/>
              <a:gd name="connsiteX33" fmla="*/ 19531983 w 21702203"/>
              <a:gd name="connsiteY33" fmla="*/ 0 h 36576"/>
              <a:gd name="connsiteX34" fmla="*/ 19559110 w 21702203"/>
              <a:gd name="connsiteY34" fmla="*/ 0 h 36576"/>
              <a:gd name="connsiteX35" fmla="*/ 20454326 w 21702203"/>
              <a:gd name="connsiteY35" fmla="*/ 0 h 36576"/>
              <a:gd name="connsiteX36" fmla="*/ 20698476 w 21702203"/>
              <a:gd name="connsiteY36" fmla="*/ 0 h 36576"/>
              <a:gd name="connsiteX37" fmla="*/ 21702203 w 21702203"/>
              <a:gd name="connsiteY37" fmla="*/ 0 h 36576"/>
              <a:gd name="connsiteX38" fmla="*/ 21702203 w 21702203"/>
              <a:gd name="connsiteY38" fmla="*/ 36576 h 36576"/>
              <a:gd name="connsiteX39" fmla="*/ 21458053 w 21702203"/>
              <a:gd name="connsiteY39" fmla="*/ 36576 h 36576"/>
              <a:gd name="connsiteX40" fmla="*/ 21430925 w 21702203"/>
              <a:gd name="connsiteY40" fmla="*/ 36576 h 36576"/>
              <a:gd name="connsiteX41" fmla="*/ 21186776 w 21702203"/>
              <a:gd name="connsiteY41" fmla="*/ 36576 h 36576"/>
              <a:gd name="connsiteX42" fmla="*/ 20725604 w 21702203"/>
              <a:gd name="connsiteY42" fmla="*/ 36576 h 36576"/>
              <a:gd name="connsiteX43" fmla="*/ 20047410 w 21702203"/>
              <a:gd name="connsiteY43" fmla="*/ 36576 h 36576"/>
              <a:gd name="connsiteX44" fmla="*/ 19803260 w 21702203"/>
              <a:gd name="connsiteY44" fmla="*/ 36576 h 36576"/>
              <a:gd name="connsiteX45" fmla="*/ 18691022 w 21702203"/>
              <a:gd name="connsiteY45" fmla="*/ 36576 h 36576"/>
              <a:gd name="connsiteX46" fmla="*/ 18012828 w 21702203"/>
              <a:gd name="connsiteY46" fmla="*/ 36576 h 36576"/>
              <a:gd name="connsiteX47" fmla="*/ 16900591 w 21702203"/>
              <a:gd name="connsiteY47" fmla="*/ 36576 h 36576"/>
              <a:gd name="connsiteX48" fmla="*/ 16005375 w 21702203"/>
              <a:gd name="connsiteY48" fmla="*/ 36576 h 36576"/>
              <a:gd name="connsiteX49" fmla="*/ 15544203 w 21702203"/>
              <a:gd name="connsiteY49" fmla="*/ 36576 h 36576"/>
              <a:gd name="connsiteX50" fmla="*/ 14648987 w 21702203"/>
              <a:gd name="connsiteY50" fmla="*/ 36576 h 36576"/>
              <a:gd name="connsiteX51" fmla="*/ 14404837 w 21702203"/>
              <a:gd name="connsiteY51" fmla="*/ 36576 h 36576"/>
              <a:gd name="connsiteX52" fmla="*/ 13726643 w 21702203"/>
              <a:gd name="connsiteY52" fmla="*/ 36576 h 36576"/>
              <a:gd name="connsiteX53" fmla="*/ 13699516 w 21702203"/>
              <a:gd name="connsiteY53" fmla="*/ 36576 h 36576"/>
              <a:gd name="connsiteX54" fmla="*/ 12587278 w 21702203"/>
              <a:gd name="connsiteY54" fmla="*/ 36576 h 36576"/>
              <a:gd name="connsiteX55" fmla="*/ 11909084 w 21702203"/>
              <a:gd name="connsiteY55" fmla="*/ 36576 h 36576"/>
              <a:gd name="connsiteX56" fmla="*/ 10796846 w 21702203"/>
              <a:gd name="connsiteY56" fmla="*/ 36576 h 36576"/>
              <a:gd name="connsiteX57" fmla="*/ 10335674 w 21702203"/>
              <a:gd name="connsiteY57" fmla="*/ 36576 h 36576"/>
              <a:gd name="connsiteX58" fmla="*/ 10091524 w 21702203"/>
              <a:gd name="connsiteY58" fmla="*/ 36576 h 36576"/>
              <a:gd name="connsiteX59" fmla="*/ 9413331 w 21702203"/>
              <a:gd name="connsiteY59" fmla="*/ 36576 h 36576"/>
              <a:gd name="connsiteX60" fmla="*/ 8518115 w 21702203"/>
              <a:gd name="connsiteY60" fmla="*/ 36576 h 36576"/>
              <a:gd name="connsiteX61" fmla="*/ 7405877 w 21702203"/>
              <a:gd name="connsiteY61" fmla="*/ 36576 h 36576"/>
              <a:gd name="connsiteX62" fmla="*/ 6510661 w 21702203"/>
              <a:gd name="connsiteY62" fmla="*/ 36576 h 36576"/>
              <a:gd name="connsiteX63" fmla="*/ 5398423 w 21702203"/>
              <a:gd name="connsiteY63" fmla="*/ 36576 h 36576"/>
              <a:gd name="connsiteX64" fmla="*/ 4950815 w 21702203"/>
              <a:gd name="connsiteY64" fmla="*/ 36576 h 36576"/>
              <a:gd name="connsiteX65" fmla="*/ 4503207 w 21702203"/>
              <a:gd name="connsiteY65" fmla="*/ 36576 h 36576"/>
              <a:gd name="connsiteX66" fmla="*/ 4259057 w 21702203"/>
              <a:gd name="connsiteY66" fmla="*/ 36576 h 36576"/>
              <a:gd name="connsiteX67" fmla="*/ 3363841 w 21702203"/>
              <a:gd name="connsiteY67" fmla="*/ 36576 h 36576"/>
              <a:gd name="connsiteX68" fmla="*/ 2902670 w 21702203"/>
              <a:gd name="connsiteY68" fmla="*/ 36576 h 36576"/>
              <a:gd name="connsiteX69" fmla="*/ 2658520 w 21702203"/>
              <a:gd name="connsiteY69" fmla="*/ 36576 h 36576"/>
              <a:gd name="connsiteX70" fmla="*/ 2631392 w 21702203"/>
              <a:gd name="connsiteY70" fmla="*/ 36576 h 36576"/>
              <a:gd name="connsiteX71" fmla="*/ 2387242 w 21702203"/>
              <a:gd name="connsiteY71" fmla="*/ 36576 h 36576"/>
              <a:gd name="connsiteX72" fmla="*/ 2143093 w 21702203"/>
              <a:gd name="connsiteY72" fmla="*/ 36576 h 36576"/>
              <a:gd name="connsiteX73" fmla="*/ 1464899 w 21702203"/>
              <a:gd name="connsiteY73" fmla="*/ 36576 h 36576"/>
              <a:gd name="connsiteX74" fmla="*/ 786705 w 21702203"/>
              <a:gd name="connsiteY74" fmla="*/ 36576 h 36576"/>
              <a:gd name="connsiteX75" fmla="*/ 0 w 21702203"/>
              <a:gd name="connsiteY75" fmla="*/ 36576 h 36576"/>
              <a:gd name="connsiteX76" fmla="*/ 0 w 21702203"/>
              <a:gd name="connsiteY7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1702203" h="36576" fill="none" extrusionOk="0">
                <a:moveTo>
                  <a:pt x="0" y="0"/>
                </a:moveTo>
                <a:cubicBezTo>
                  <a:pt x="235039" y="40515"/>
                  <a:pt x="852050" y="30982"/>
                  <a:pt x="1112238" y="0"/>
                </a:cubicBezTo>
                <a:cubicBezTo>
                  <a:pt x="1335197" y="48"/>
                  <a:pt x="1600779" y="16175"/>
                  <a:pt x="1790432" y="0"/>
                </a:cubicBezTo>
                <a:cubicBezTo>
                  <a:pt x="1967134" y="24441"/>
                  <a:pt x="1966354" y="2854"/>
                  <a:pt x="2034582" y="0"/>
                </a:cubicBezTo>
                <a:cubicBezTo>
                  <a:pt x="2101930" y="-4813"/>
                  <a:pt x="2172294" y="-2956"/>
                  <a:pt x="2278731" y="0"/>
                </a:cubicBezTo>
                <a:cubicBezTo>
                  <a:pt x="2371552" y="2567"/>
                  <a:pt x="2465051" y="14923"/>
                  <a:pt x="2522881" y="0"/>
                </a:cubicBezTo>
                <a:cubicBezTo>
                  <a:pt x="2595640" y="-11540"/>
                  <a:pt x="2699361" y="24836"/>
                  <a:pt x="2767031" y="0"/>
                </a:cubicBezTo>
                <a:cubicBezTo>
                  <a:pt x="2839179" y="-639"/>
                  <a:pt x="3062990" y="-37445"/>
                  <a:pt x="3228203" y="0"/>
                </a:cubicBezTo>
                <a:cubicBezTo>
                  <a:pt x="3402936" y="23123"/>
                  <a:pt x="3377722" y="8387"/>
                  <a:pt x="3472352" y="0"/>
                </a:cubicBezTo>
                <a:cubicBezTo>
                  <a:pt x="3599469" y="12096"/>
                  <a:pt x="3780292" y="-13943"/>
                  <a:pt x="3933524" y="0"/>
                </a:cubicBezTo>
                <a:cubicBezTo>
                  <a:pt x="4105326" y="31904"/>
                  <a:pt x="4525431" y="6768"/>
                  <a:pt x="4828740" y="0"/>
                </a:cubicBezTo>
                <a:cubicBezTo>
                  <a:pt x="5159561" y="2207"/>
                  <a:pt x="5021762" y="-10018"/>
                  <a:pt x="5072890" y="0"/>
                </a:cubicBezTo>
                <a:cubicBezTo>
                  <a:pt x="5133818" y="3456"/>
                  <a:pt x="5091188" y="-561"/>
                  <a:pt x="5100018" y="0"/>
                </a:cubicBezTo>
                <a:cubicBezTo>
                  <a:pt x="5152570" y="-25104"/>
                  <a:pt x="5790088" y="26861"/>
                  <a:pt x="6212256" y="0"/>
                </a:cubicBezTo>
                <a:cubicBezTo>
                  <a:pt x="6638383" y="21086"/>
                  <a:pt x="6232203" y="-1470"/>
                  <a:pt x="6239383" y="0"/>
                </a:cubicBezTo>
                <a:cubicBezTo>
                  <a:pt x="6242796" y="-14823"/>
                  <a:pt x="6733878" y="-38498"/>
                  <a:pt x="6917577" y="0"/>
                </a:cubicBezTo>
                <a:cubicBezTo>
                  <a:pt x="7083852" y="9935"/>
                  <a:pt x="6938779" y="-892"/>
                  <a:pt x="6944705" y="0"/>
                </a:cubicBezTo>
                <a:cubicBezTo>
                  <a:pt x="6851730" y="24564"/>
                  <a:pt x="7387058" y="-44423"/>
                  <a:pt x="7839921" y="0"/>
                </a:cubicBezTo>
                <a:cubicBezTo>
                  <a:pt x="8263964" y="16376"/>
                  <a:pt x="8323307" y="-23479"/>
                  <a:pt x="8518115" y="0"/>
                </a:cubicBezTo>
                <a:cubicBezTo>
                  <a:pt x="8706476" y="45648"/>
                  <a:pt x="9165489" y="-13603"/>
                  <a:pt x="9413331" y="0"/>
                </a:cubicBezTo>
                <a:cubicBezTo>
                  <a:pt x="9622483" y="15238"/>
                  <a:pt x="9818361" y="-1471"/>
                  <a:pt x="10091524" y="0"/>
                </a:cubicBezTo>
                <a:cubicBezTo>
                  <a:pt x="10347236" y="-14018"/>
                  <a:pt x="10707460" y="49709"/>
                  <a:pt x="10986740" y="0"/>
                </a:cubicBezTo>
                <a:cubicBezTo>
                  <a:pt x="11251722" y="44491"/>
                  <a:pt x="11638645" y="-27166"/>
                  <a:pt x="11881956" y="0"/>
                </a:cubicBezTo>
                <a:cubicBezTo>
                  <a:pt x="12216878" y="-23068"/>
                  <a:pt x="12740487" y="-21230"/>
                  <a:pt x="12994194" y="0"/>
                </a:cubicBezTo>
                <a:cubicBezTo>
                  <a:pt x="13257079" y="21525"/>
                  <a:pt x="13015046" y="1566"/>
                  <a:pt x="13021322" y="0"/>
                </a:cubicBezTo>
                <a:cubicBezTo>
                  <a:pt x="13027336" y="-1198"/>
                  <a:pt x="13035666" y="-882"/>
                  <a:pt x="13048450" y="0"/>
                </a:cubicBezTo>
                <a:cubicBezTo>
                  <a:pt x="13156319" y="-38059"/>
                  <a:pt x="13604262" y="-75192"/>
                  <a:pt x="14160687" y="0"/>
                </a:cubicBezTo>
                <a:cubicBezTo>
                  <a:pt x="14747757" y="-12779"/>
                  <a:pt x="14488507" y="-21198"/>
                  <a:pt x="14621859" y="0"/>
                </a:cubicBezTo>
                <a:cubicBezTo>
                  <a:pt x="14781224" y="24109"/>
                  <a:pt x="15348118" y="2560"/>
                  <a:pt x="15734097" y="0"/>
                </a:cubicBezTo>
                <a:cubicBezTo>
                  <a:pt x="16054095" y="24339"/>
                  <a:pt x="16056315" y="-9077"/>
                  <a:pt x="16195269" y="0"/>
                </a:cubicBezTo>
                <a:cubicBezTo>
                  <a:pt x="16298715" y="-22055"/>
                  <a:pt x="16825851" y="-15734"/>
                  <a:pt x="17090485" y="0"/>
                </a:cubicBezTo>
                <a:cubicBezTo>
                  <a:pt x="17411236" y="-443"/>
                  <a:pt x="17251870" y="-15497"/>
                  <a:pt x="17334635" y="0"/>
                </a:cubicBezTo>
                <a:cubicBezTo>
                  <a:pt x="17440753" y="-21315"/>
                  <a:pt x="17773104" y="15739"/>
                  <a:pt x="18012828" y="0"/>
                </a:cubicBezTo>
                <a:cubicBezTo>
                  <a:pt x="18175211" y="-62554"/>
                  <a:pt x="18436924" y="20649"/>
                  <a:pt x="18691022" y="0"/>
                </a:cubicBezTo>
                <a:cubicBezTo>
                  <a:pt x="18989422" y="-31085"/>
                  <a:pt x="18954546" y="18355"/>
                  <a:pt x="19152194" y="0"/>
                </a:cubicBezTo>
                <a:cubicBezTo>
                  <a:pt x="19351191" y="-5223"/>
                  <a:pt x="19496478" y="-23276"/>
                  <a:pt x="19613366" y="0"/>
                </a:cubicBezTo>
                <a:cubicBezTo>
                  <a:pt x="19735907" y="16739"/>
                  <a:pt x="19626981" y="12"/>
                  <a:pt x="19640494" y="0"/>
                </a:cubicBezTo>
                <a:cubicBezTo>
                  <a:pt x="19653242" y="286"/>
                  <a:pt x="19660900" y="1148"/>
                  <a:pt x="19667621" y="0"/>
                </a:cubicBezTo>
                <a:cubicBezTo>
                  <a:pt x="19675530" y="-2706"/>
                  <a:pt x="19681242" y="62"/>
                  <a:pt x="19694749" y="0"/>
                </a:cubicBezTo>
                <a:cubicBezTo>
                  <a:pt x="19708274" y="260"/>
                  <a:pt x="19712611" y="1790"/>
                  <a:pt x="19721877" y="0"/>
                </a:cubicBezTo>
                <a:cubicBezTo>
                  <a:pt x="19731191" y="-767"/>
                  <a:pt x="19737840" y="60"/>
                  <a:pt x="19749005" y="0"/>
                </a:cubicBezTo>
                <a:cubicBezTo>
                  <a:pt x="19747097" y="-4776"/>
                  <a:pt x="20022040" y="-25367"/>
                  <a:pt x="20210177" y="0"/>
                </a:cubicBezTo>
                <a:cubicBezTo>
                  <a:pt x="20387217" y="4190"/>
                  <a:pt x="20230455" y="1477"/>
                  <a:pt x="20237304" y="0"/>
                </a:cubicBezTo>
                <a:cubicBezTo>
                  <a:pt x="20191139" y="105355"/>
                  <a:pt x="21256335" y="125245"/>
                  <a:pt x="21702203" y="0"/>
                </a:cubicBezTo>
                <a:cubicBezTo>
                  <a:pt x="21700924" y="16215"/>
                  <a:pt x="21704694" y="22267"/>
                  <a:pt x="21702203" y="36576"/>
                </a:cubicBezTo>
                <a:cubicBezTo>
                  <a:pt x="21372798" y="-1232"/>
                  <a:pt x="21058733" y="-8786"/>
                  <a:pt x="20806987" y="36576"/>
                </a:cubicBezTo>
                <a:cubicBezTo>
                  <a:pt x="20574159" y="66519"/>
                  <a:pt x="20298983" y="88140"/>
                  <a:pt x="20128793" y="36576"/>
                </a:cubicBezTo>
                <a:cubicBezTo>
                  <a:pt x="19973778" y="19227"/>
                  <a:pt x="19992538" y="43010"/>
                  <a:pt x="19884643" y="36576"/>
                </a:cubicBezTo>
                <a:cubicBezTo>
                  <a:pt x="19717394" y="-10243"/>
                  <a:pt x="19305013" y="53152"/>
                  <a:pt x="18772406" y="36576"/>
                </a:cubicBezTo>
                <a:cubicBezTo>
                  <a:pt x="18324314" y="83128"/>
                  <a:pt x="18138668" y="82194"/>
                  <a:pt x="17877190" y="36576"/>
                </a:cubicBezTo>
                <a:cubicBezTo>
                  <a:pt x="17626410" y="2547"/>
                  <a:pt x="17555408" y="45226"/>
                  <a:pt x="17416018" y="36576"/>
                </a:cubicBezTo>
                <a:cubicBezTo>
                  <a:pt x="17272075" y="7778"/>
                  <a:pt x="16814810" y="-31447"/>
                  <a:pt x="16303780" y="36576"/>
                </a:cubicBezTo>
                <a:cubicBezTo>
                  <a:pt x="15842891" y="75538"/>
                  <a:pt x="15773207" y="59611"/>
                  <a:pt x="15625586" y="36576"/>
                </a:cubicBezTo>
                <a:cubicBezTo>
                  <a:pt x="15478713" y="10113"/>
                  <a:pt x="15467951" y="30311"/>
                  <a:pt x="15381436" y="36576"/>
                </a:cubicBezTo>
                <a:cubicBezTo>
                  <a:pt x="15317085" y="44585"/>
                  <a:pt x="14545015" y="-5178"/>
                  <a:pt x="14269198" y="36576"/>
                </a:cubicBezTo>
                <a:cubicBezTo>
                  <a:pt x="13957047" y="81570"/>
                  <a:pt x="14088323" y="25176"/>
                  <a:pt x="14025049" y="36576"/>
                </a:cubicBezTo>
                <a:cubicBezTo>
                  <a:pt x="13967368" y="36668"/>
                  <a:pt x="13878571" y="45284"/>
                  <a:pt x="13780899" y="36576"/>
                </a:cubicBezTo>
                <a:cubicBezTo>
                  <a:pt x="13673646" y="50800"/>
                  <a:pt x="13414973" y="78352"/>
                  <a:pt x="13102705" y="36576"/>
                </a:cubicBezTo>
                <a:cubicBezTo>
                  <a:pt x="12793092" y="12740"/>
                  <a:pt x="12382308" y="32877"/>
                  <a:pt x="12207489" y="36576"/>
                </a:cubicBezTo>
                <a:cubicBezTo>
                  <a:pt x="12037659" y="-10277"/>
                  <a:pt x="11313568" y="26814"/>
                  <a:pt x="11095251" y="36576"/>
                </a:cubicBezTo>
                <a:cubicBezTo>
                  <a:pt x="10853411" y="50283"/>
                  <a:pt x="10900603" y="39290"/>
                  <a:pt x="10851102" y="36576"/>
                </a:cubicBezTo>
                <a:cubicBezTo>
                  <a:pt x="10793983" y="31228"/>
                  <a:pt x="10832596" y="38500"/>
                  <a:pt x="10823974" y="36576"/>
                </a:cubicBezTo>
                <a:cubicBezTo>
                  <a:pt x="10826718" y="30000"/>
                  <a:pt x="9968160" y="12141"/>
                  <a:pt x="9711736" y="36576"/>
                </a:cubicBezTo>
                <a:cubicBezTo>
                  <a:pt x="9411496" y="28252"/>
                  <a:pt x="9543903" y="32675"/>
                  <a:pt x="9467586" y="36576"/>
                </a:cubicBezTo>
                <a:cubicBezTo>
                  <a:pt x="9374198" y="27432"/>
                  <a:pt x="9450442" y="35244"/>
                  <a:pt x="9440458" y="36576"/>
                </a:cubicBezTo>
                <a:cubicBezTo>
                  <a:pt x="9388445" y="667"/>
                  <a:pt x="8857536" y="89432"/>
                  <a:pt x="8545242" y="36576"/>
                </a:cubicBezTo>
                <a:cubicBezTo>
                  <a:pt x="8152479" y="31945"/>
                  <a:pt x="8523801" y="35548"/>
                  <a:pt x="8518115" y="36576"/>
                </a:cubicBezTo>
                <a:cubicBezTo>
                  <a:pt x="8576607" y="19921"/>
                  <a:pt x="7768379" y="68627"/>
                  <a:pt x="7405877" y="36576"/>
                </a:cubicBezTo>
                <a:cubicBezTo>
                  <a:pt x="7104171" y="23211"/>
                  <a:pt x="6925456" y="47143"/>
                  <a:pt x="6727683" y="36576"/>
                </a:cubicBezTo>
                <a:cubicBezTo>
                  <a:pt x="6525203" y="42363"/>
                  <a:pt x="6493556" y="24843"/>
                  <a:pt x="6266511" y="36576"/>
                </a:cubicBezTo>
                <a:cubicBezTo>
                  <a:pt x="6041951" y="49306"/>
                  <a:pt x="6249889" y="39481"/>
                  <a:pt x="6239383" y="36576"/>
                </a:cubicBezTo>
                <a:cubicBezTo>
                  <a:pt x="6229544" y="36178"/>
                  <a:pt x="6225546" y="37125"/>
                  <a:pt x="6212256" y="36576"/>
                </a:cubicBezTo>
                <a:cubicBezTo>
                  <a:pt x="6207552" y="21896"/>
                  <a:pt x="5814946" y="2744"/>
                  <a:pt x="5534062" y="36576"/>
                </a:cubicBezTo>
                <a:cubicBezTo>
                  <a:pt x="5208366" y="49164"/>
                  <a:pt x="5015156" y="70333"/>
                  <a:pt x="4638846" y="36576"/>
                </a:cubicBezTo>
                <a:cubicBezTo>
                  <a:pt x="4274857" y="162"/>
                  <a:pt x="4256525" y="16909"/>
                  <a:pt x="3960652" y="36576"/>
                </a:cubicBezTo>
                <a:cubicBezTo>
                  <a:pt x="3633192" y="94932"/>
                  <a:pt x="3307559" y="85453"/>
                  <a:pt x="3065436" y="36576"/>
                </a:cubicBezTo>
                <a:cubicBezTo>
                  <a:pt x="2772920" y="23769"/>
                  <a:pt x="2584107" y="76613"/>
                  <a:pt x="2170220" y="36576"/>
                </a:cubicBezTo>
                <a:cubicBezTo>
                  <a:pt x="1703925" y="-3596"/>
                  <a:pt x="1900087" y="51648"/>
                  <a:pt x="1709048" y="36576"/>
                </a:cubicBezTo>
                <a:cubicBezTo>
                  <a:pt x="1510120" y="23179"/>
                  <a:pt x="1417150" y="44560"/>
                  <a:pt x="1247877" y="36576"/>
                </a:cubicBezTo>
                <a:cubicBezTo>
                  <a:pt x="1044569" y="8691"/>
                  <a:pt x="903119" y="31660"/>
                  <a:pt x="786705" y="36576"/>
                </a:cubicBezTo>
                <a:cubicBezTo>
                  <a:pt x="662091" y="43396"/>
                  <a:pt x="150473" y="19308"/>
                  <a:pt x="0" y="36576"/>
                </a:cubicBezTo>
                <a:cubicBezTo>
                  <a:pt x="327" y="20747"/>
                  <a:pt x="497" y="9257"/>
                  <a:pt x="0" y="0"/>
                </a:cubicBezTo>
                <a:close/>
              </a:path>
              <a:path w="21702203" h="36576" stroke="0" extrusionOk="0">
                <a:moveTo>
                  <a:pt x="0" y="0"/>
                </a:moveTo>
                <a:cubicBezTo>
                  <a:pt x="179430" y="-8107"/>
                  <a:pt x="278189" y="-12457"/>
                  <a:pt x="461172" y="0"/>
                </a:cubicBezTo>
                <a:cubicBezTo>
                  <a:pt x="655663" y="15557"/>
                  <a:pt x="478308" y="1218"/>
                  <a:pt x="488300" y="0"/>
                </a:cubicBezTo>
                <a:cubicBezTo>
                  <a:pt x="446478" y="-11562"/>
                  <a:pt x="1291802" y="-208"/>
                  <a:pt x="1600537" y="0"/>
                </a:cubicBezTo>
                <a:cubicBezTo>
                  <a:pt x="1995558" y="-15027"/>
                  <a:pt x="1978643" y="14887"/>
                  <a:pt x="2061709" y="0"/>
                </a:cubicBezTo>
                <a:cubicBezTo>
                  <a:pt x="2174546" y="-44162"/>
                  <a:pt x="2347567" y="14967"/>
                  <a:pt x="2522881" y="0"/>
                </a:cubicBezTo>
                <a:cubicBezTo>
                  <a:pt x="2643579" y="-39385"/>
                  <a:pt x="3247418" y="-81729"/>
                  <a:pt x="3635119" y="0"/>
                </a:cubicBezTo>
                <a:cubicBezTo>
                  <a:pt x="4048848" y="39934"/>
                  <a:pt x="3797103" y="-1691"/>
                  <a:pt x="3879269" y="0"/>
                </a:cubicBezTo>
                <a:cubicBezTo>
                  <a:pt x="3953774" y="-32095"/>
                  <a:pt x="4531669" y="-86016"/>
                  <a:pt x="4991507" y="0"/>
                </a:cubicBezTo>
                <a:cubicBezTo>
                  <a:pt x="5338714" y="16291"/>
                  <a:pt x="5784176" y="-21109"/>
                  <a:pt x="6103745" y="0"/>
                </a:cubicBezTo>
                <a:cubicBezTo>
                  <a:pt x="6441124" y="12840"/>
                  <a:pt x="6494734" y="-10102"/>
                  <a:pt x="6781938" y="0"/>
                </a:cubicBezTo>
                <a:cubicBezTo>
                  <a:pt x="6916827" y="5178"/>
                  <a:pt x="7084728" y="-25989"/>
                  <a:pt x="7360302" y="0"/>
                </a:cubicBezTo>
                <a:cubicBezTo>
                  <a:pt x="7635876" y="25989"/>
                  <a:pt x="7686277" y="-18182"/>
                  <a:pt x="7894176" y="0"/>
                </a:cubicBezTo>
                <a:cubicBezTo>
                  <a:pt x="8372225" y="31266"/>
                  <a:pt x="8221416" y="15556"/>
                  <a:pt x="8355348" y="0"/>
                </a:cubicBezTo>
                <a:cubicBezTo>
                  <a:pt x="8457075" y="-32428"/>
                  <a:pt x="8676009" y="2227"/>
                  <a:pt x="8816520" y="0"/>
                </a:cubicBezTo>
                <a:cubicBezTo>
                  <a:pt x="8916311" y="60611"/>
                  <a:pt x="9287903" y="-6802"/>
                  <a:pt x="9711736" y="0"/>
                </a:cubicBezTo>
                <a:cubicBezTo>
                  <a:pt x="10087944" y="-45517"/>
                  <a:pt x="10009823" y="-20267"/>
                  <a:pt x="10172908" y="0"/>
                </a:cubicBezTo>
                <a:cubicBezTo>
                  <a:pt x="10344224" y="20377"/>
                  <a:pt x="10988791" y="-28077"/>
                  <a:pt x="11285146" y="0"/>
                </a:cubicBezTo>
                <a:cubicBezTo>
                  <a:pt x="11638556" y="-501"/>
                  <a:pt x="12055303" y="-30840"/>
                  <a:pt x="12397383" y="0"/>
                </a:cubicBezTo>
                <a:cubicBezTo>
                  <a:pt x="12797843" y="37559"/>
                  <a:pt x="12868863" y="-24177"/>
                  <a:pt x="13075577" y="0"/>
                </a:cubicBezTo>
                <a:cubicBezTo>
                  <a:pt x="13279551" y="16893"/>
                  <a:pt x="13329348" y="-656"/>
                  <a:pt x="13536749" y="0"/>
                </a:cubicBezTo>
                <a:cubicBezTo>
                  <a:pt x="13547677" y="-804"/>
                  <a:pt x="13554729" y="746"/>
                  <a:pt x="13563877" y="0"/>
                </a:cubicBezTo>
                <a:cubicBezTo>
                  <a:pt x="13560286" y="4688"/>
                  <a:pt x="13737888" y="-3484"/>
                  <a:pt x="13808027" y="0"/>
                </a:cubicBezTo>
                <a:cubicBezTo>
                  <a:pt x="13874075" y="-4385"/>
                  <a:pt x="13986216" y="-2770"/>
                  <a:pt x="14052176" y="0"/>
                </a:cubicBezTo>
                <a:cubicBezTo>
                  <a:pt x="14112925" y="-2565"/>
                  <a:pt x="14404133" y="-9649"/>
                  <a:pt x="14513348" y="0"/>
                </a:cubicBezTo>
                <a:cubicBezTo>
                  <a:pt x="14590706" y="104180"/>
                  <a:pt x="15151846" y="822"/>
                  <a:pt x="15625586" y="0"/>
                </a:cubicBezTo>
                <a:cubicBezTo>
                  <a:pt x="16090403" y="39823"/>
                  <a:pt x="15958853" y="13782"/>
                  <a:pt x="16303780" y="0"/>
                </a:cubicBezTo>
                <a:cubicBezTo>
                  <a:pt x="16626790" y="-31460"/>
                  <a:pt x="16666800" y="-1889"/>
                  <a:pt x="16764952" y="0"/>
                </a:cubicBezTo>
                <a:cubicBezTo>
                  <a:pt x="16864786" y="-8516"/>
                  <a:pt x="16782588" y="-380"/>
                  <a:pt x="16792080" y="0"/>
                </a:cubicBezTo>
                <a:cubicBezTo>
                  <a:pt x="16800743" y="945"/>
                  <a:pt x="16812249" y="-890"/>
                  <a:pt x="16819207" y="0"/>
                </a:cubicBezTo>
                <a:cubicBezTo>
                  <a:pt x="16801410" y="7595"/>
                  <a:pt x="17367042" y="-69068"/>
                  <a:pt x="17714423" y="0"/>
                </a:cubicBezTo>
                <a:cubicBezTo>
                  <a:pt x="18026682" y="30115"/>
                  <a:pt x="17874884" y="1484"/>
                  <a:pt x="17958573" y="0"/>
                </a:cubicBezTo>
                <a:cubicBezTo>
                  <a:pt x="18014926" y="1326"/>
                  <a:pt x="18533210" y="-23819"/>
                  <a:pt x="19070811" y="0"/>
                </a:cubicBezTo>
                <a:cubicBezTo>
                  <a:pt x="19561771" y="-8178"/>
                  <a:pt x="19361511" y="-6278"/>
                  <a:pt x="19531983" y="0"/>
                </a:cubicBezTo>
                <a:cubicBezTo>
                  <a:pt x="19714450" y="-6872"/>
                  <a:pt x="19547906" y="970"/>
                  <a:pt x="19559110" y="0"/>
                </a:cubicBezTo>
                <a:cubicBezTo>
                  <a:pt x="19600376" y="-51686"/>
                  <a:pt x="19949769" y="4097"/>
                  <a:pt x="20454326" y="0"/>
                </a:cubicBezTo>
                <a:cubicBezTo>
                  <a:pt x="20873742" y="12195"/>
                  <a:pt x="20628891" y="1128"/>
                  <a:pt x="20698476" y="0"/>
                </a:cubicBezTo>
                <a:cubicBezTo>
                  <a:pt x="20772598" y="-10788"/>
                  <a:pt x="21364488" y="99557"/>
                  <a:pt x="21702203" y="0"/>
                </a:cubicBezTo>
                <a:cubicBezTo>
                  <a:pt x="21705142" y="15282"/>
                  <a:pt x="21703425" y="22947"/>
                  <a:pt x="21702203" y="36576"/>
                </a:cubicBezTo>
                <a:cubicBezTo>
                  <a:pt x="21634091" y="36833"/>
                  <a:pt x="21541287" y="38512"/>
                  <a:pt x="21458053" y="36576"/>
                </a:cubicBezTo>
                <a:cubicBezTo>
                  <a:pt x="21373057" y="28713"/>
                  <a:pt x="21443364" y="36522"/>
                  <a:pt x="21430925" y="36576"/>
                </a:cubicBezTo>
                <a:cubicBezTo>
                  <a:pt x="21415668" y="14775"/>
                  <a:pt x="21296082" y="4334"/>
                  <a:pt x="21186776" y="36576"/>
                </a:cubicBezTo>
                <a:cubicBezTo>
                  <a:pt x="21090569" y="27567"/>
                  <a:pt x="20870940" y="55303"/>
                  <a:pt x="20725604" y="36576"/>
                </a:cubicBezTo>
                <a:cubicBezTo>
                  <a:pt x="20557777" y="67107"/>
                  <a:pt x="20320876" y="63738"/>
                  <a:pt x="20047410" y="36576"/>
                </a:cubicBezTo>
                <a:cubicBezTo>
                  <a:pt x="19731056" y="5422"/>
                  <a:pt x="19862948" y="29812"/>
                  <a:pt x="19803260" y="36576"/>
                </a:cubicBezTo>
                <a:cubicBezTo>
                  <a:pt x="19709530" y="13018"/>
                  <a:pt x="19201426" y="52711"/>
                  <a:pt x="18691022" y="36576"/>
                </a:cubicBezTo>
                <a:cubicBezTo>
                  <a:pt x="18206424" y="45757"/>
                  <a:pt x="18322793" y="30780"/>
                  <a:pt x="18012828" y="36576"/>
                </a:cubicBezTo>
                <a:cubicBezTo>
                  <a:pt x="17651787" y="71193"/>
                  <a:pt x="17172559" y="18635"/>
                  <a:pt x="16900591" y="36576"/>
                </a:cubicBezTo>
                <a:cubicBezTo>
                  <a:pt x="16562980" y="38267"/>
                  <a:pt x="16387148" y="36922"/>
                  <a:pt x="16005375" y="36576"/>
                </a:cubicBezTo>
                <a:cubicBezTo>
                  <a:pt x="15614505" y="18379"/>
                  <a:pt x="15646029" y="43536"/>
                  <a:pt x="15544203" y="36576"/>
                </a:cubicBezTo>
                <a:cubicBezTo>
                  <a:pt x="15502460" y="25516"/>
                  <a:pt x="15039441" y="12750"/>
                  <a:pt x="14648987" y="36576"/>
                </a:cubicBezTo>
                <a:cubicBezTo>
                  <a:pt x="14245890" y="73463"/>
                  <a:pt x="14471456" y="53159"/>
                  <a:pt x="14404837" y="36576"/>
                </a:cubicBezTo>
                <a:cubicBezTo>
                  <a:pt x="14297978" y="-17582"/>
                  <a:pt x="13951164" y="41780"/>
                  <a:pt x="13726643" y="36576"/>
                </a:cubicBezTo>
                <a:cubicBezTo>
                  <a:pt x="13512096" y="38488"/>
                  <a:pt x="13711749" y="34514"/>
                  <a:pt x="13699516" y="36576"/>
                </a:cubicBezTo>
                <a:cubicBezTo>
                  <a:pt x="13736649" y="104118"/>
                  <a:pt x="13054299" y="-12763"/>
                  <a:pt x="12587278" y="36576"/>
                </a:cubicBezTo>
                <a:cubicBezTo>
                  <a:pt x="12083025" y="27203"/>
                  <a:pt x="12197494" y="42820"/>
                  <a:pt x="11909084" y="36576"/>
                </a:cubicBezTo>
                <a:cubicBezTo>
                  <a:pt x="11614434" y="52176"/>
                  <a:pt x="11307139" y="12301"/>
                  <a:pt x="10796846" y="36576"/>
                </a:cubicBezTo>
                <a:cubicBezTo>
                  <a:pt x="10257762" y="15164"/>
                  <a:pt x="10416868" y="26791"/>
                  <a:pt x="10335674" y="36576"/>
                </a:cubicBezTo>
                <a:cubicBezTo>
                  <a:pt x="10234738" y="32077"/>
                  <a:pt x="10171673" y="44286"/>
                  <a:pt x="10091524" y="36576"/>
                </a:cubicBezTo>
                <a:cubicBezTo>
                  <a:pt x="10086243" y="35354"/>
                  <a:pt x="9758464" y="65970"/>
                  <a:pt x="9413331" y="36576"/>
                </a:cubicBezTo>
                <a:cubicBezTo>
                  <a:pt x="9120067" y="63176"/>
                  <a:pt x="8686682" y="-16086"/>
                  <a:pt x="8518115" y="36576"/>
                </a:cubicBezTo>
                <a:cubicBezTo>
                  <a:pt x="8311316" y="76457"/>
                  <a:pt x="7798330" y="15688"/>
                  <a:pt x="7405877" y="36576"/>
                </a:cubicBezTo>
                <a:cubicBezTo>
                  <a:pt x="7016765" y="72773"/>
                  <a:pt x="6953034" y="55212"/>
                  <a:pt x="6510661" y="36576"/>
                </a:cubicBezTo>
                <a:cubicBezTo>
                  <a:pt x="6112262" y="-43393"/>
                  <a:pt x="5745723" y="83476"/>
                  <a:pt x="5398423" y="36576"/>
                </a:cubicBezTo>
                <a:cubicBezTo>
                  <a:pt x="5302531" y="39056"/>
                  <a:pt x="5141500" y="54164"/>
                  <a:pt x="4950815" y="36576"/>
                </a:cubicBezTo>
                <a:cubicBezTo>
                  <a:pt x="4760130" y="18988"/>
                  <a:pt x="4701642" y="38799"/>
                  <a:pt x="4503207" y="36576"/>
                </a:cubicBezTo>
                <a:cubicBezTo>
                  <a:pt x="4108332" y="46127"/>
                  <a:pt x="4327913" y="36791"/>
                  <a:pt x="4259057" y="36576"/>
                </a:cubicBezTo>
                <a:cubicBezTo>
                  <a:pt x="4147928" y="11857"/>
                  <a:pt x="3847127" y="30200"/>
                  <a:pt x="3363841" y="36576"/>
                </a:cubicBezTo>
                <a:cubicBezTo>
                  <a:pt x="2977006" y="-7853"/>
                  <a:pt x="3105857" y="38964"/>
                  <a:pt x="2902670" y="36576"/>
                </a:cubicBezTo>
                <a:cubicBezTo>
                  <a:pt x="2689494" y="36115"/>
                  <a:pt x="2730140" y="32334"/>
                  <a:pt x="2658520" y="36576"/>
                </a:cubicBezTo>
                <a:cubicBezTo>
                  <a:pt x="2589428" y="31466"/>
                  <a:pt x="2639996" y="33609"/>
                  <a:pt x="2631392" y="36576"/>
                </a:cubicBezTo>
                <a:cubicBezTo>
                  <a:pt x="2629839" y="30472"/>
                  <a:pt x="2446248" y="57054"/>
                  <a:pt x="2387242" y="36576"/>
                </a:cubicBezTo>
                <a:cubicBezTo>
                  <a:pt x="2310633" y="33136"/>
                  <a:pt x="2228167" y="19448"/>
                  <a:pt x="2143093" y="36576"/>
                </a:cubicBezTo>
                <a:cubicBezTo>
                  <a:pt x="2049488" y="64933"/>
                  <a:pt x="1619949" y="61943"/>
                  <a:pt x="1464899" y="36576"/>
                </a:cubicBezTo>
                <a:cubicBezTo>
                  <a:pt x="1262847" y="3535"/>
                  <a:pt x="1117069" y="33168"/>
                  <a:pt x="786705" y="36576"/>
                </a:cubicBezTo>
                <a:cubicBezTo>
                  <a:pt x="480579" y="32689"/>
                  <a:pt x="270371" y="-4932"/>
                  <a:pt x="0" y="36576"/>
                </a:cubicBezTo>
                <a:cubicBezTo>
                  <a:pt x="1146" y="23814"/>
                  <a:pt x="-945" y="7763"/>
                  <a:pt x="0" y="0"/>
                </a:cubicBezTo>
                <a:close/>
              </a:path>
              <a:path w="21702203" h="36576" fill="none" stroke="0" extrusionOk="0">
                <a:moveTo>
                  <a:pt x="0" y="0"/>
                </a:moveTo>
                <a:cubicBezTo>
                  <a:pt x="228589" y="21149"/>
                  <a:pt x="832187" y="13565"/>
                  <a:pt x="1112238" y="0"/>
                </a:cubicBezTo>
                <a:cubicBezTo>
                  <a:pt x="1386355" y="-4351"/>
                  <a:pt x="1592435" y="-24558"/>
                  <a:pt x="1790432" y="0"/>
                </a:cubicBezTo>
                <a:cubicBezTo>
                  <a:pt x="1966437" y="28699"/>
                  <a:pt x="1967470" y="5396"/>
                  <a:pt x="2034582" y="0"/>
                </a:cubicBezTo>
                <a:cubicBezTo>
                  <a:pt x="2086613" y="-9763"/>
                  <a:pt x="2199177" y="11620"/>
                  <a:pt x="2278731" y="0"/>
                </a:cubicBezTo>
                <a:cubicBezTo>
                  <a:pt x="2374547" y="-5652"/>
                  <a:pt x="2466132" y="-3221"/>
                  <a:pt x="2522881" y="0"/>
                </a:cubicBezTo>
                <a:cubicBezTo>
                  <a:pt x="2576711" y="-6932"/>
                  <a:pt x="2690593" y="18610"/>
                  <a:pt x="2767031" y="0"/>
                </a:cubicBezTo>
                <a:cubicBezTo>
                  <a:pt x="2832114" y="-20031"/>
                  <a:pt x="3025935" y="6916"/>
                  <a:pt x="3228203" y="0"/>
                </a:cubicBezTo>
                <a:cubicBezTo>
                  <a:pt x="3417685" y="24031"/>
                  <a:pt x="3377065" y="8392"/>
                  <a:pt x="3472352" y="0"/>
                </a:cubicBezTo>
                <a:cubicBezTo>
                  <a:pt x="3536529" y="-13086"/>
                  <a:pt x="3784424" y="2670"/>
                  <a:pt x="3933524" y="0"/>
                </a:cubicBezTo>
                <a:cubicBezTo>
                  <a:pt x="4110274" y="30340"/>
                  <a:pt x="4509976" y="23973"/>
                  <a:pt x="4828740" y="0"/>
                </a:cubicBezTo>
                <a:cubicBezTo>
                  <a:pt x="5156760" y="7179"/>
                  <a:pt x="5015596" y="-216"/>
                  <a:pt x="5072890" y="0"/>
                </a:cubicBezTo>
                <a:cubicBezTo>
                  <a:pt x="5133524" y="2933"/>
                  <a:pt x="5090814" y="-515"/>
                  <a:pt x="5100018" y="0"/>
                </a:cubicBezTo>
                <a:cubicBezTo>
                  <a:pt x="5031952" y="11547"/>
                  <a:pt x="5701694" y="-79835"/>
                  <a:pt x="6212256" y="0"/>
                </a:cubicBezTo>
                <a:cubicBezTo>
                  <a:pt x="6636049" y="21038"/>
                  <a:pt x="6231141" y="-1640"/>
                  <a:pt x="6239383" y="0"/>
                </a:cubicBezTo>
                <a:cubicBezTo>
                  <a:pt x="6247881" y="-9906"/>
                  <a:pt x="6731591" y="2230"/>
                  <a:pt x="6917577" y="0"/>
                </a:cubicBezTo>
                <a:cubicBezTo>
                  <a:pt x="7082493" y="10380"/>
                  <a:pt x="6937988" y="458"/>
                  <a:pt x="6944705" y="0"/>
                </a:cubicBezTo>
                <a:cubicBezTo>
                  <a:pt x="6947784" y="92597"/>
                  <a:pt x="7493391" y="-85244"/>
                  <a:pt x="7839921" y="0"/>
                </a:cubicBezTo>
                <a:cubicBezTo>
                  <a:pt x="8266437" y="40965"/>
                  <a:pt x="8313416" y="-33500"/>
                  <a:pt x="8518115" y="0"/>
                </a:cubicBezTo>
                <a:cubicBezTo>
                  <a:pt x="8731523" y="59071"/>
                  <a:pt x="9131814" y="-2954"/>
                  <a:pt x="9413331" y="0"/>
                </a:cubicBezTo>
                <a:cubicBezTo>
                  <a:pt x="9665084" y="-4809"/>
                  <a:pt x="9786442" y="27775"/>
                  <a:pt x="10091524" y="0"/>
                </a:cubicBezTo>
                <a:cubicBezTo>
                  <a:pt x="10401018" y="637"/>
                  <a:pt x="10730409" y="82548"/>
                  <a:pt x="10986740" y="0"/>
                </a:cubicBezTo>
                <a:cubicBezTo>
                  <a:pt x="11202221" y="17622"/>
                  <a:pt x="11542253" y="-38109"/>
                  <a:pt x="11881956" y="0"/>
                </a:cubicBezTo>
                <a:cubicBezTo>
                  <a:pt x="12252147" y="19705"/>
                  <a:pt x="12729911" y="-42084"/>
                  <a:pt x="12994194" y="0"/>
                </a:cubicBezTo>
                <a:cubicBezTo>
                  <a:pt x="13257790" y="20156"/>
                  <a:pt x="13012066" y="1585"/>
                  <a:pt x="13021322" y="0"/>
                </a:cubicBezTo>
                <a:cubicBezTo>
                  <a:pt x="13028611" y="227"/>
                  <a:pt x="13036353" y="-1326"/>
                  <a:pt x="13048450" y="0"/>
                </a:cubicBezTo>
                <a:cubicBezTo>
                  <a:pt x="13127947" y="-50720"/>
                  <a:pt x="13655733" y="-61812"/>
                  <a:pt x="14160687" y="0"/>
                </a:cubicBezTo>
                <a:cubicBezTo>
                  <a:pt x="14695363" y="-31246"/>
                  <a:pt x="14475346" y="-31087"/>
                  <a:pt x="14621859" y="0"/>
                </a:cubicBezTo>
                <a:cubicBezTo>
                  <a:pt x="14712254" y="56451"/>
                  <a:pt x="15432620" y="26599"/>
                  <a:pt x="15734097" y="0"/>
                </a:cubicBezTo>
                <a:cubicBezTo>
                  <a:pt x="16059523" y="30015"/>
                  <a:pt x="16053360" y="-2661"/>
                  <a:pt x="16195269" y="0"/>
                </a:cubicBezTo>
                <a:cubicBezTo>
                  <a:pt x="16353026" y="12251"/>
                  <a:pt x="16766492" y="-38876"/>
                  <a:pt x="17090485" y="0"/>
                </a:cubicBezTo>
                <a:cubicBezTo>
                  <a:pt x="17417309" y="7862"/>
                  <a:pt x="17252037" y="5437"/>
                  <a:pt x="17334635" y="0"/>
                </a:cubicBezTo>
                <a:cubicBezTo>
                  <a:pt x="17435991" y="12912"/>
                  <a:pt x="17826468" y="61592"/>
                  <a:pt x="18012828" y="0"/>
                </a:cubicBezTo>
                <a:cubicBezTo>
                  <a:pt x="18247318" y="4891"/>
                  <a:pt x="18384160" y="12120"/>
                  <a:pt x="18691022" y="0"/>
                </a:cubicBezTo>
                <a:cubicBezTo>
                  <a:pt x="18977172" y="-27998"/>
                  <a:pt x="18956452" y="11558"/>
                  <a:pt x="19152194" y="0"/>
                </a:cubicBezTo>
                <a:cubicBezTo>
                  <a:pt x="19370589" y="-32250"/>
                  <a:pt x="19478627" y="-32707"/>
                  <a:pt x="19613366" y="0"/>
                </a:cubicBezTo>
                <a:cubicBezTo>
                  <a:pt x="19735842" y="16218"/>
                  <a:pt x="19628138" y="409"/>
                  <a:pt x="19640494" y="0"/>
                </a:cubicBezTo>
                <a:cubicBezTo>
                  <a:pt x="19651899" y="-1229"/>
                  <a:pt x="19660247" y="621"/>
                  <a:pt x="19667621" y="0"/>
                </a:cubicBezTo>
                <a:cubicBezTo>
                  <a:pt x="19676183" y="-518"/>
                  <a:pt x="19682804" y="-41"/>
                  <a:pt x="19694749" y="0"/>
                </a:cubicBezTo>
                <a:cubicBezTo>
                  <a:pt x="19707328" y="493"/>
                  <a:pt x="19712166" y="810"/>
                  <a:pt x="19721877" y="0"/>
                </a:cubicBezTo>
                <a:cubicBezTo>
                  <a:pt x="19731628" y="-1581"/>
                  <a:pt x="19737179" y="-37"/>
                  <a:pt x="19749005" y="0"/>
                </a:cubicBezTo>
                <a:cubicBezTo>
                  <a:pt x="19726772" y="2231"/>
                  <a:pt x="20036712" y="-11931"/>
                  <a:pt x="20210177" y="0"/>
                </a:cubicBezTo>
                <a:cubicBezTo>
                  <a:pt x="20388653" y="5167"/>
                  <a:pt x="20230506" y="397"/>
                  <a:pt x="20237304" y="0"/>
                </a:cubicBezTo>
                <a:cubicBezTo>
                  <a:pt x="20270089" y="-93652"/>
                  <a:pt x="21235431" y="4027"/>
                  <a:pt x="21702203" y="0"/>
                </a:cubicBezTo>
                <a:cubicBezTo>
                  <a:pt x="21701489" y="14257"/>
                  <a:pt x="21703050" y="22996"/>
                  <a:pt x="21702203" y="36576"/>
                </a:cubicBezTo>
                <a:cubicBezTo>
                  <a:pt x="21437381" y="78660"/>
                  <a:pt x="21010466" y="5319"/>
                  <a:pt x="20806987" y="36576"/>
                </a:cubicBezTo>
                <a:cubicBezTo>
                  <a:pt x="20559099" y="80866"/>
                  <a:pt x="20283797" y="31251"/>
                  <a:pt x="20128793" y="36576"/>
                </a:cubicBezTo>
                <a:cubicBezTo>
                  <a:pt x="19972298" y="16570"/>
                  <a:pt x="19989979" y="41723"/>
                  <a:pt x="19884643" y="36576"/>
                </a:cubicBezTo>
                <a:cubicBezTo>
                  <a:pt x="19696515" y="-38678"/>
                  <a:pt x="19279816" y="6058"/>
                  <a:pt x="18772406" y="36576"/>
                </a:cubicBezTo>
                <a:cubicBezTo>
                  <a:pt x="18279472" y="68374"/>
                  <a:pt x="18111184" y="83044"/>
                  <a:pt x="17877190" y="36576"/>
                </a:cubicBezTo>
                <a:cubicBezTo>
                  <a:pt x="17623844" y="-14770"/>
                  <a:pt x="17563429" y="32854"/>
                  <a:pt x="17416018" y="36576"/>
                </a:cubicBezTo>
                <a:cubicBezTo>
                  <a:pt x="17208881" y="116180"/>
                  <a:pt x="16726361" y="92554"/>
                  <a:pt x="16303780" y="36576"/>
                </a:cubicBezTo>
                <a:cubicBezTo>
                  <a:pt x="15824355" y="86281"/>
                  <a:pt x="15775550" y="73642"/>
                  <a:pt x="15625586" y="36576"/>
                </a:cubicBezTo>
                <a:cubicBezTo>
                  <a:pt x="15473474" y="4837"/>
                  <a:pt x="15461849" y="28367"/>
                  <a:pt x="15381436" y="36576"/>
                </a:cubicBezTo>
                <a:cubicBezTo>
                  <a:pt x="15306642" y="27231"/>
                  <a:pt x="14602000" y="-27331"/>
                  <a:pt x="14269198" y="36576"/>
                </a:cubicBezTo>
                <a:cubicBezTo>
                  <a:pt x="13965980" y="73191"/>
                  <a:pt x="14085621" y="36150"/>
                  <a:pt x="14025049" y="36576"/>
                </a:cubicBezTo>
                <a:cubicBezTo>
                  <a:pt x="13967684" y="39107"/>
                  <a:pt x="13894160" y="33836"/>
                  <a:pt x="13780899" y="36576"/>
                </a:cubicBezTo>
                <a:cubicBezTo>
                  <a:pt x="13694550" y="34225"/>
                  <a:pt x="13423153" y="9155"/>
                  <a:pt x="13102705" y="36576"/>
                </a:cubicBezTo>
                <a:cubicBezTo>
                  <a:pt x="12744802" y="40612"/>
                  <a:pt x="12414776" y="73246"/>
                  <a:pt x="12207489" y="36576"/>
                </a:cubicBezTo>
                <a:cubicBezTo>
                  <a:pt x="11990763" y="40016"/>
                  <a:pt x="11388442" y="3264"/>
                  <a:pt x="11095251" y="36576"/>
                </a:cubicBezTo>
                <a:cubicBezTo>
                  <a:pt x="10856538" y="49012"/>
                  <a:pt x="10909371" y="42745"/>
                  <a:pt x="10851102" y="36576"/>
                </a:cubicBezTo>
                <a:cubicBezTo>
                  <a:pt x="10795405" y="29049"/>
                  <a:pt x="10835386" y="36906"/>
                  <a:pt x="10823974" y="36576"/>
                </a:cubicBezTo>
                <a:cubicBezTo>
                  <a:pt x="10884368" y="48221"/>
                  <a:pt x="10020938" y="63789"/>
                  <a:pt x="9711736" y="36576"/>
                </a:cubicBezTo>
                <a:cubicBezTo>
                  <a:pt x="9387907" y="27329"/>
                  <a:pt x="9578154" y="42922"/>
                  <a:pt x="9467586" y="36576"/>
                </a:cubicBezTo>
                <a:cubicBezTo>
                  <a:pt x="9373045" y="28509"/>
                  <a:pt x="9451431" y="35084"/>
                  <a:pt x="9440458" y="36576"/>
                </a:cubicBezTo>
                <a:cubicBezTo>
                  <a:pt x="9469251" y="115003"/>
                  <a:pt x="9028607" y="38343"/>
                  <a:pt x="8545242" y="36576"/>
                </a:cubicBezTo>
                <a:cubicBezTo>
                  <a:pt x="8152292" y="32460"/>
                  <a:pt x="8525711" y="35582"/>
                  <a:pt x="8518115" y="36576"/>
                </a:cubicBezTo>
                <a:cubicBezTo>
                  <a:pt x="8547567" y="53553"/>
                  <a:pt x="7782464" y="-23884"/>
                  <a:pt x="7405877" y="36576"/>
                </a:cubicBezTo>
                <a:cubicBezTo>
                  <a:pt x="7115220" y="59463"/>
                  <a:pt x="6928933" y="22517"/>
                  <a:pt x="6727683" y="36576"/>
                </a:cubicBezTo>
                <a:cubicBezTo>
                  <a:pt x="6524141" y="36159"/>
                  <a:pt x="6492180" y="26335"/>
                  <a:pt x="6266511" y="36576"/>
                </a:cubicBezTo>
                <a:cubicBezTo>
                  <a:pt x="6039850" y="49574"/>
                  <a:pt x="6249492" y="35762"/>
                  <a:pt x="6239383" y="36576"/>
                </a:cubicBezTo>
                <a:cubicBezTo>
                  <a:pt x="6229082" y="35843"/>
                  <a:pt x="6224362" y="37750"/>
                  <a:pt x="6212256" y="36576"/>
                </a:cubicBezTo>
                <a:cubicBezTo>
                  <a:pt x="6229402" y="53454"/>
                  <a:pt x="5924543" y="34428"/>
                  <a:pt x="5534062" y="36576"/>
                </a:cubicBezTo>
                <a:cubicBezTo>
                  <a:pt x="5225335" y="42497"/>
                  <a:pt x="5039910" y="92475"/>
                  <a:pt x="4638846" y="36576"/>
                </a:cubicBezTo>
                <a:cubicBezTo>
                  <a:pt x="4273469" y="7537"/>
                  <a:pt x="4261218" y="15848"/>
                  <a:pt x="3960652" y="36576"/>
                </a:cubicBezTo>
                <a:cubicBezTo>
                  <a:pt x="3656831" y="52456"/>
                  <a:pt x="3329918" y="25933"/>
                  <a:pt x="3065436" y="36576"/>
                </a:cubicBezTo>
                <a:cubicBezTo>
                  <a:pt x="2776114" y="39436"/>
                  <a:pt x="2636924" y="80718"/>
                  <a:pt x="2170220" y="36576"/>
                </a:cubicBezTo>
                <a:cubicBezTo>
                  <a:pt x="1739518" y="15837"/>
                  <a:pt x="1917650" y="16891"/>
                  <a:pt x="1709048" y="36576"/>
                </a:cubicBezTo>
                <a:cubicBezTo>
                  <a:pt x="1515802" y="40338"/>
                  <a:pt x="1416988" y="61008"/>
                  <a:pt x="1247877" y="36576"/>
                </a:cubicBezTo>
                <a:cubicBezTo>
                  <a:pt x="1061209" y="34358"/>
                  <a:pt x="918787" y="31950"/>
                  <a:pt x="786705" y="36576"/>
                </a:cubicBezTo>
                <a:cubicBezTo>
                  <a:pt x="699928" y="32435"/>
                  <a:pt x="177716" y="14049"/>
                  <a:pt x="0" y="36576"/>
                </a:cubicBezTo>
                <a:cubicBezTo>
                  <a:pt x="-858" y="20779"/>
                  <a:pt x="996" y="90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702203"/>
                      <a:gd name="connsiteY0" fmla="*/ 0 h 36576"/>
                      <a:gd name="connsiteX1" fmla="*/ 1112238 w 21702203"/>
                      <a:gd name="connsiteY1" fmla="*/ 0 h 36576"/>
                      <a:gd name="connsiteX2" fmla="*/ 1790432 w 21702203"/>
                      <a:gd name="connsiteY2" fmla="*/ 0 h 36576"/>
                      <a:gd name="connsiteX3" fmla="*/ 2034582 w 21702203"/>
                      <a:gd name="connsiteY3" fmla="*/ 0 h 36576"/>
                      <a:gd name="connsiteX4" fmla="*/ 2278731 w 21702203"/>
                      <a:gd name="connsiteY4" fmla="*/ 0 h 36576"/>
                      <a:gd name="connsiteX5" fmla="*/ 2522881 w 21702203"/>
                      <a:gd name="connsiteY5" fmla="*/ 0 h 36576"/>
                      <a:gd name="connsiteX6" fmla="*/ 2767031 w 21702203"/>
                      <a:gd name="connsiteY6" fmla="*/ 0 h 36576"/>
                      <a:gd name="connsiteX7" fmla="*/ 3228203 w 21702203"/>
                      <a:gd name="connsiteY7" fmla="*/ 0 h 36576"/>
                      <a:gd name="connsiteX8" fmla="*/ 3472352 w 21702203"/>
                      <a:gd name="connsiteY8" fmla="*/ 0 h 36576"/>
                      <a:gd name="connsiteX9" fmla="*/ 3933524 w 21702203"/>
                      <a:gd name="connsiteY9" fmla="*/ 0 h 36576"/>
                      <a:gd name="connsiteX10" fmla="*/ 4828740 w 21702203"/>
                      <a:gd name="connsiteY10" fmla="*/ 0 h 36576"/>
                      <a:gd name="connsiteX11" fmla="*/ 5072890 w 21702203"/>
                      <a:gd name="connsiteY11" fmla="*/ 0 h 36576"/>
                      <a:gd name="connsiteX12" fmla="*/ 5100018 w 21702203"/>
                      <a:gd name="connsiteY12" fmla="*/ 0 h 36576"/>
                      <a:gd name="connsiteX13" fmla="*/ 6212256 w 21702203"/>
                      <a:gd name="connsiteY13" fmla="*/ 0 h 36576"/>
                      <a:gd name="connsiteX14" fmla="*/ 6239383 w 21702203"/>
                      <a:gd name="connsiteY14" fmla="*/ 0 h 36576"/>
                      <a:gd name="connsiteX15" fmla="*/ 6917577 w 21702203"/>
                      <a:gd name="connsiteY15" fmla="*/ 0 h 36576"/>
                      <a:gd name="connsiteX16" fmla="*/ 6944705 w 21702203"/>
                      <a:gd name="connsiteY16" fmla="*/ 0 h 36576"/>
                      <a:gd name="connsiteX17" fmla="*/ 7839921 w 21702203"/>
                      <a:gd name="connsiteY17" fmla="*/ 0 h 36576"/>
                      <a:gd name="connsiteX18" fmla="*/ 8518115 w 21702203"/>
                      <a:gd name="connsiteY18" fmla="*/ 0 h 36576"/>
                      <a:gd name="connsiteX19" fmla="*/ 9413331 w 21702203"/>
                      <a:gd name="connsiteY19" fmla="*/ 0 h 36576"/>
                      <a:gd name="connsiteX20" fmla="*/ 10091524 w 21702203"/>
                      <a:gd name="connsiteY20" fmla="*/ 0 h 36576"/>
                      <a:gd name="connsiteX21" fmla="*/ 10986740 w 21702203"/>
                      <a:gd name="connsiteY21" fmla="*/ 0 h 36576"/>
                      <a:gd name="connsiteX22" fmla="*/ 11881956 w 21702203"/>
                      <a:gd name="connsiteY22" fmla="*/ 0 h 36576"/>
                      <a:gd name="connsiteX23" fmla="*/ 12994194 w 21702203"/>
                      <a:gd name="connsiteY23" fmla="*/ 0 h 36576"/>
                      <a:gd name="connsiteX24" fmla="*/ 13021322 w 21702203"/>
                      <a:gd name="connsiteY24" fmla="*/ 0 h 36576"/>
                      <a:gd name="connsiteX25" fmla="*/ 13048450 w 21702203"/>
                      <a:gd name="connsiteY25" fmla="*/ 0 h 36576"/>
                      <a:gd name="connsiteX26" fmla="*/ 14160687 w 21702203"/>
                      <a:gd name="connsiteY26" fmla="*/ 0 h 36576"/>
                      <a:gd name="connsiteX27" fmla="*/ 14621859 w 21702203"/>
                      <a:gd name="connsiteY27" fmla="*/ 0 h 36576"/>
                      <a:gd name="connsiteX28" fmla="*/ 15734097 w 21702203"/>
                      <a:gd name="connsiteY28" fmla="*/ 0 h 36576"/>
                      <a:gd name="connsiteX29" fmla="*/ 16195269 w 21702203"/>
                      <a:gd name="connsiteY29" fmla="*/ 0 h 36576"/>
                      <a:gd name="connsiteX30" fmla="*/ 17090485 w 21702203"/>
                      <a:gd name="connsiteY30" fmla="*/ 0 h 36576"/>
                      <a:gd name="connsiteX31" fmla="*/ 17334635 w 21702203"/>
                      <a:gd name="connsiteY31" fmla="*/ 0 h 36576"/>
                      <a:gd name="connsiteX32" fmla="*/ 18012828 w 21702203"/>
                      <a:gd name="connsiteY32" fmla="*/ 0 h 36576"/>
                      <a:gd name="connsiteX33" fmla="*/ 18691022 w 21702203"/>
                      <a:gd name="connsiteY33" fmla="*/ 0 h 36576"/>
                      <a:gd name="connsiteX34" fmla="*/ 19152194 w 21702203"/>
                      <a:gd name="connsiteY34" fmla="*/ 0 h 36576"/>
                      <a:gd name="connsiteX35" fmla="*/ 19613366 w 21702203"/>
                      <a:gd name="connsiteY35" fmla="*/ 0 h 36576"/>
                      <a:gd name="connsiteX36" fmla="*/ 19640494 w 21702203"/>
                      <a:gd name="connsiteY36" fmla="*/ 0 h 36576"/>
                      <a:gd name="connsiteX37" fmla="*/ 19667621 w 21702203"/>
                      <a:gd name="connsiteY37" fmla="*/ 0 h 36576"/>
                      <a:gd name="connsiteX38" fmla="*/ 19694749 w 21702203"/>
                      <a:gd name="connsiteY38" fmla="*/ 0 h 36576"/>
                      <a:gd name="connsiteX39" fmla="*/ 19721877 w 21702203"/>
                      <a:gd name="connsiteY39" fmla="*/ 0 h 36576"/>
                      <a:gd name="connsiteX40" fmla="*/ 19749005 w 21702203"/>
                      <a:gd name="connsiteY40" fmla="*/ 0 h 36576"/>
                      <a:gd name="connsiteX41" fmla="*/ 20210177 w 21702203"/>
                      <a:gd name="connsiteY41" fmla="*/ 0 h 36576"/>
                      <a:gd name="connsiteX42" fmla="*/ 20237304 w 21702203"/>
                      <a:gd name="connsiteY42" fmla="*/ 0 h 36576"/>
                      <a:gd name="connsiteX43" fmla="*/ 21702203 w 21702203"/>
                      <a:gd name="connsiteY43" fmla="*/ 0 h 36576"/>
                      <a:gd name="connsiteX44" fmla="*/ 21702203 w 21702203"/>
                      <a:gd name="connsiteY44" fmla="*/ 36576 h 36576"/>
                      <a:gd name="connsiteX45" fmla="*/ 20806987 w 21702203"/>
                      <a:gd name="connsiteY45" fmla="*/ 36576 h 36576"/>
                      <a:gd name="connsiteX46" fmla="*/ 20128793 w 21702203"/>
                      <a:gd name="connsiteY46" fmla="*/ 36576 h 36576"/>
                      <a:gd name="connsiteX47" fmla="*/ 19884643 w 21702203"/>
                      <a:gd name="connsiteY47" fmla="*/ 36576 h 36576"/>
                      <a:gd name="connsiteX48" fmla="*/ 18772406 w 21702203"/>
                      <a:gd name="connsiteY48" fmla="*/ 36576 h 36576"/>
                      <a:gd name="connsiteX49" fmla="*/ 17877190 w 21702203"/>
                      <a:gd name="connsiteY49" fmla="*/ 36576 h 36576"/>
                      <a:gd name="connsiteX50" fmla="*/ 17416018 w 21702203"/>
                      <a:gd name="connsiteY50" fmla="*/ 36576 h 36576"/>
                      <a:gd name="connsiteX51" fmla="*/ 16303780 w 21702203"/>
                      <a:gd name="connsiteY51" fmla="*/ 36576 h 36576"/>
                      <a:gd name="connsiteX52" fmla="*/ 15625586 w 21702203"/>
                      <a:gd name="connsiteY52" fmla="*/ 36576 h 36576"/>
                      <a:gd name="connsiteX53" fmla="*/ 15381436 w 21702203"/>
                      <a:gd name="connsiteY53" fmla="*/ 36576 h 36576"/>
                      <a:gd name="connsiteX54" fmla="*/ 14269198 w 21702203"/>
                      <a:gd name="connsiteY54" fmla="*/ 36576 h 36576"/>
                      <a:gd name="connsiteX55" fmla="*/ 14025049 w 21702203"/>
                      <a:gd name="connsiteY55" fmla="*/ 36576 h 36576"/>
                      <a:gd name="connsiteX56" fmla="*/ 13780899 w 21702203"/>
                      <a:gd name="connsiteY56" fmla="*/ 36576 h 36576"/>
                      <a:gd name="connsiteX57" fmla="*/ 13102705 w 21702203"/>
                      <a:gd name="connsiteY57" fmla="*/ 36576 h 36576"/>
                      <a:gd name="connsiteX58" fmla="*/ 12207489 w 21702203"/>
                      <a:gd name="connsiteY58" fmla="*/ 36576 h 36576"/>
                      <a:gd name="connsiteX59" fmla="*/ 11095251 w 21702203"/>
                      <a:gd name="connsiteY59" fmla="*/ 36576 h 36576"/>
                      <a:gd name="connsiteX60" fmla="*/ 10851102 w 21702203"/>
                      <a:gd name="connsiteY60" fmla="*/ 36576 h 36576"/>
                      <a:gd name="connsiteX61" fmla="*/ 10823974 w 21702203"/>
                      <a:gd name="connsiteY61" fmla="*/ 36576 h 36576"/>
                      <a:gd name="connsiteX62" fmla="*/ 9711736 w 21702203"/>
                      <a:gd name="connsiteY62" fmla="*/ 36576 h 36576"/>
                      <a:gd name="connsiteX63" fmla="*/ 9467586 w 21702203"/>
                      <a:gd name="connsiteY63" fmla="*/ 36576 h 36576"/>
                      <a:gd name="connsiteX64" fmla="*/ 9440458 w 21702203"/>
                      <a:gd name="connsiteY64" fmla="*/ 36576 h 36576"/>
                      <a:gd name="connsiteX65" fmla="*/ 8545242 w 21702203"/>
                      <a:gd name="connsiteY65" fmla="*/ 36576 h 36576"/>
                      <a:gd name="connsiteX66" fmla="*/ 8518115 w 21702203"/>
                      <a:gd name="connsiteY66" fmla="*/ 36576 h 36576"/>
                      <a:gd name="connsiteX67" fmla="*/ 7405877 w 21702203"/>
                      <a:gd name="connsiteY67" fmla="*/ 36576 h 36576"/>
                      <a:gd name="connsiteX68" fmla="*/ 6727683 w 21702203"/>
                      <a:gd name="connsiteY68" fmla="*/ 36576 h 36576"/>
                      <a:gd name="connsiteX69" fmla="*/ 6266511 w 21702203"/>
                      <a:gd name="connsiteY69" fmla="*/ 36576 h 36576"/>
                      <a:gd name="connsiteX70" fmla="*/ 6239383 w 21702203"/>
                      <a:gd name="connsiteY70" fmla="*/ 36576 h 36576"/>
                      <a:gd name="connsiteX71" fmla="*/ 6212256 w 21702203"/>
                      <a:gd name="connsiteY71" fmla="*/ 36576 h 36576"/>
                      <a:gd name="connsiteX72" fmla="*/ 5534062 w 21702203"/>
                      <a:gd name="connsiteY72" fmla="*/ 36576 h 36576"/>
                      <a:gd name="connsiteX73" fmla="*/ 4638846 w 21702203"/>
                      <a:gd name="connsiteY73" fmla="*/ 36576 h 36576"/>
                      <a:gd name="connsiteX74" fmla="*/ 3960652 w 21702203"/>
                      <a:gd name="connsiteY74" fmla="*/ 36576 h 36576"/>
                      <a:gd name="connsiteX75" fmla="*/ 3065436 w 21702203"/>
                      <a:gd name="connsiteY75" fmla="*/ 36576 h 36576"/>
                      <a:gd name="connsiteX76" fmla="*/ 2170220 w 21702203"/>
                      <a:gd name="connsiteY76" fmla="*/ 36576 h 36576"/>
                      <a:gd name="connsiteX77" fmla="*/ 1709048 w 21702203"/>
                      <a:gd name="connsiteY77" fmla="*/ 36576 h 36576"/>
                      <a:gd name="connsiteX78" fmla="*/ 1247877 w 21702203"/>
                      <a:gd name="connsiteY78" fmla="*/ 36576 h 36576"/>
                      <a:gd name="connsiteX79" fmla="*/ 786705 w 21702203"/>
                      <a:gd name="connsiteY79" fmla="*/ 36576 h 36576"/>
                      <a:gd name="connsiteX80" fmla="*/ 0 w 21702203"/>
                      <a:gd name="connsiteY80" fmla="*/ 36576 h 36576"/>
                      <a:gd name="connsiteX81" fmla="*/ 0 w 21702203"/>
                      <a:gd name="connsiteY8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21702203" h="36576" fill="none" extrusionOk="0">
                        <a:moveTo>
                          <a:pt x="0" y="0"/>
                        </a:moveTo>
                        <a:cubicBezTo>
                          <a:pt x="255605" y="37813"/>
                          <a:pt x="850047" y="6862"/>
                          <a:pt x="1112238" y="0"/>
                        </a:cubicBezTo>
                        <a:cubicBezTo>
                          <a:pt x="1374429" y="-6862"/>
                          <a:pt x="1610783" y="-25141"/>
                          <a:pt x="1790432" y="0"/>
                        </a:cubicBezTo>
                        <a:cubicBezTo>
                          <a:pt x="1970081" y="25141"/>
                          <a:pt x="1968109" y="1862"/>
                          <a:pt x="2034582" y="0"/>
                        </a:cubicBezTo>
                        <a:cubicBezTo>
                          <a:pt x="2101055" y="-1862"/>
                          <a:pt x="2187932" y="6247"/>
                          <a:pt x="2278731" y="0"/>
                        </a:cubicBezTo>
                        <a:cubicBezTo>
                          <a:pt x="2369530" y="-6247"/>
                          <a:pt x="2461742" y="5813"/>
                          <a:pt x="2522881" y="0"/>
                        </a:cubicBezTo>
                        <a:cubicBezTo>
                          <a:pt x="2584020" y="-5813"/>
                          <a:pt x="2700792" y="9008"/>
                          <a:pt x="2767031" y="0"/>
                        </a:cubicBezTo>
                        <a:cubicBezTo>
                          <a:pt x="2833270" y="-9008"/>
                          <a:pt x="3045481" y="-20247"/>
                          <a:pt x="3228203" y="0"/>
                        </a:cubicBezTo>
                        <a:cubicBezTo>
                          <a:pt x="3410925" y="20247"/>
                          <a:pt x="3372774" y="7360"/>
                          <a:pt x="3472352" y="0"/>
                        </a:cubicBezTo>
                        <a:cubicBezTo>
                          <a:pt x="3571930" y="-7360"/>
                          <a:pt x="3772275" y="-7266"/>
                          <a:pt x="3933524" y="0"/>
                        </a:cubicBezTo>
                        <a:cubicBezTo>
                          <a:pt x="4094773" y="7266"/>
                          <a:pt x="4508060" y="4128"/>
                          <a:pt x="4828740" y="0"/>
                        </a:cubicBezTo>
                        <a:cubicBezTo>
                          <a:pt x="5149420" y="-4128"/>
                          <a:pt x="5012910" y="-3506"/>
                          <a:pt x="5072890" y="0"/>
                        </a:cubicBezTo>
                        <a:cubicBezTo>
                          <a:pt x="5132870" y="3506"/>
                          <a:pt x="5090449" y="1202"/>
                          <a:pt x="5100018" y="0"/>
                        </a:cubicBezTo>
                        <a:cubicBezTo>
                          <a:pt x="5109587" y="-1202"/>
                          <a:pt x="5786730" y="-21161"/>
                          <a:pt x="6212256" y="0"/>
                        </a:cubicBezTo>
                        <a:cubicBezTo>
                          <a:pt x="6637782" y="21161"/>
                          <a:pt x="6231660" y="-583"/>
                          <a:pt x="6239383" y="0"/>
                        </a:cubicBezTo>
                        <a:cubicBezTo>
                          <a:pt x="6247106" y="583"/>
                          <a:pt x="6752406" y="-9924"/>
                          <a:pt x="6917577" y="0"/>
                        </a:cubicBezTo>
                        <a:cubicBezTo>
                          <a:pt x="7082748" y="9924"/>
                          <a:pt x="6937720" y="259"/>
                          <a:pt x="6944705" y="0"/>
                        </a:cubicBezTo>
                        <a:cubicBezTo>
                          <a:pt x="6951690" y="-259"/>
                          <a:pt x="7410220" y="-35909"/>
                          <a:pt x="7839921" y="0"/>
                        </a:cubicBezTo>
                        <a:cubicBezTo>
                          <a:pt x="8269622" y="35909"/>
                          <a:pt x="8317511" y="-33718"/>
                          <a:pt x="8518115" y="0"/>
                        </a:cubicBezTo>
                        <a:cubicBezTo>
                          <a:pt x="8718719" y="33718"/>
                          <a:pt x="9166097" y="-21033"/>
                          <a:pt x="9413331" y="0"/>
                        </a:cubicBezTo>
                        <a:cubicBezTo>
                          <a:pt x="9660565" y="21033"/>
                          <a:pt x="9817043" y="29507"/>
                          <a:pt x="10091524" y="0"/>
                        </a:cubicBezTo>
                        <a:cubicBezTo>
                          <a:pt x="10366005" y="-29507"/>
                          <a:pt x="10748358" y="28351"/>
                          <a:pt x="10986740" y="0"/>
                        </a:cubicBezTo>
                        <a:cubicBezTo>
                          <a:pt x="11225122" y="-28351"/>
                          <a:pt x="11569837" y="-1510"/>
                          <a:pt x="11881956" y="0"/>
                        </a:cubicBezTo>
                        <a:cubicBezTo>
                          <a:pt x="12194075" y="1510"/>
                          <a:pt x="12730979" y="-19916"/>
                          <a:pt x="12994194" y="0"/>
                        </a:cubicBezTo>
                        <a:cubicBezTo>
                          <a:pt x="13257409" y="19916"/>
                          <a:pt x="13013557" y="1258"/>
                          <a:pt x="13021322" y="0"/>
                        </a:cubicBezTo>
                        <a:cubicBezTo>
                          <a:pt x="13029087" y="-1258"/>
                          <a:pt x="13036717" y="-180"/>
                          <a:pt x="13048450" y="0"/>
                        </a:cubicBezTo>
                        <a:cubicBezTo>
                          <a:pt x="13060183" y="180"/>
                          <a:pt x="13606452" y="23748"/>
                          <a:pt x="14160687" y="0"/>
                        </a:cubicBezTo>
                        <a:cubicBezTo>
                          <a:pt x="14714922" y="-23748"/>
                          <a:pt x="14460908" y="-16889"/>
                          <a:pt x="14621859" y="0"/>
                        </a:cubicBezTo>
                        <a:cubicBezTo>
                          <a:pt x="14782810" y="16889"/>
                          <a:pt x="15411517" y="-30580"/>
                          <a:pt x="15734097" y="0"/>
                        </a:cubicBezTo>
                        <a:cubicBezTo>
                          <a:pt x="16056677" y="30580"/>
                          <a:pt x="16054612" y="-7346"/>
                          <a:pt x="16195269" y="0"/>
                        </a:cubicBezTo>
                        <a:cubicBezTo>
                          <a:pt x="16335926" y="7346"/>
                          <a:pt x="16776126" y="-7466"/>
                          <a:pt x="17090485" y="0"/>
                        </a:cubicBezTo>
                        <a:cubicBezTo>
                          <a:pt x="17404844" y="7466"/>
                          <a:pt x="17247111" y="333"/>
                          <a:pt x="17334635" y="0"/>
                        </a:cubicBezTo>
                        <a:cubicBezTo>
                          <a:pt x="17422159" y="-333"/>
                          <a:pt x="17813498" y="29891"/>
                          <a:pt x="18012828" y="0"/>
                        </a:cubicBezTo>
                        <a:cubicBezTo>
                          <a:pt x="18212158" y="-29891"/>
                          <a:pt x="18399799" y="33033"/>
                          <a:pt x="18691022" y="0"/>
                        </a:cubicBezTo>
                        <a:cubicBezTo>
                          <a:pt x="18982245" y="-33033"/>
                          <a:pt x="18953744" y="10950"/>
                          <a:pt x="19152194" y="0"/>
                        </a:cubicBezTo>
                        <a:cubicBezTo>
                          <a:pt x="19350644" y="-10950"/>
                          <a:pt x="19488484" y="-15100"/>
                          <a:pt x="19613366" y="0"/>
                        </a:cubicBezTo>
                        <a:cubicBezTo>
                          <a:pt x="19738248" y="15100"/>
                          <a:pt x="19628119" y="119"/>
                          <a:pt x="19640494" y="0"/>
                        </a:cubicBezTo>
                        <a:cubicBezTo>
                          <a:pt x="19652869" y="-119"/>
                          <a:pt x="19659660" y="1257"/>
                          <a:pt x="19667621" y="0"/>
                        </a:cubicBezTo>
                        <a:cubicBezTo>
                          <a:pt x="19675582" y="-1257"/>
                          <a:pt x="19681530" y="-259"/>
                          <a:pt x="19694749" y="0"/>
                        </a:cubicBezTo>
                        <a:cubicBezTo>
                          <a:pt x="19707968" y="259"/>
                          <a:pt x="19712174" y="1092"/>
                          <a:pt x="19721877" y="0"/>
                        </a:cubicBezTo>
                        <a:cubicBezTo>
                          <a:pt x="19731580" y="-1092"/>
                          <a:pt x="19737017" y="441"/>
                          <a:pt x="19749005" y="0"/>
                        </a:cubicBezTo>
                        <a:cubicBezTo>
                          <a:pt x="19760993" y="-441"/>
                          <a:pt x="20033049" y="-6228"/>
                          <a:pt x="20210177" y="0"/>
                        </a:cubicBezTo>
                        <a:cubicBezTo>
                          <a:pt x="20387305" y="6228"/>
                          <a:pt x="20228571" y="547"/>
                          <a:pt x="20237304" y="0"/>
                        </a:cubicBezTo>
                        <a:cubicBezTo>
                          <a:pt x="20246037" y="-547"/>
                          <a:pt x="21224446" y="45290"/>
                          <a:pt x="21702203" y="0"/>
                        </a:cubicBezTo>
                        <a:cubicBezTo>
                          <a:pt x="21701550" y="13956"/>
                          <a:pt x="21703772" y="23769"/>
                          <a:pt x="21702203" y="36576"/>
                        </a:cubicBezTo>
                        <a:cubicBezTo>
                          <a:pt x="21397124" y="46244"/>
                          <a:pt x="21046211" y="-4675"/>
                          <a:pt x="20806987" y="36576"/>
                        </a:cubicBezTo>
                        <a:cubicBezTo>
                          <a:pt x="20567763" y="77827"/>
                          <a:pt x="20284312" y="56944"/>
                          <a:pt x="20128793" y="36576"/>
                        </a:cubicBezTo>
                        <a:cubicBezTo>
                          <a:pt x="19973274" y="16208"/>
                          <a:pt x="19990132" y="39401"/>
                          <a:pt x="19884643" y="36576"/>
                        </a:cubicBezTo>
                        <a:cubicBezTo>
                          <a:pt x="19779154" y="33752"/>
                          <a:pt x="19258455" y="4120"/>
                          <a:pt x="18772406" y="36576"/>
                        </a:cubicBezTo>
                        <a:cubicBezTo>
                          <a:pt x="18286357" y="69032"/>
                          <a:pt x="18122203" y="78217"/>
                          <a:pt x="17877190" y="36576"/>
                        </a:cubicBezTo>
                        <a:cubicBezTo>
                          <a:pt x="17632177" y="-5065"/>
                          <a:pt x="17562460" y="45125"/>
                          <a:pt x="17416018" y="36576"/>
                        </a:cubicBezTo>
                        <a:cubicBezTo>
                          <a:pt x="17269576" y="28027"/>
                          <a:pt x="16767150" y="-9272"/>
                          <a:pt x="16303780" y="36576"/>
                        </a:cubicBezTo>
                        <a:cubicBezTo>
                          <a:pt x="15840410" y="82424"/>
                          <a:pt x="15773331" y="67557"/>
                          <a:pt x="15625586" y="36576"/>
                        </a:cubicBezTo>
                        <a:cubicBezTo>
                          <a:pt x="15477841" y="5595"/>
                          <a:pt x="15462093" y="34698"/>
                          <a:pt x="15381436" y="36576"/>
                        </a:cubicBezTo>
                        <a:cubicBezTo>
                          <a:pt x="15300779" y="38455"/>
                          <a:pt x="14582315" y="-6857"/>
                          <a:pt x="14269198" y="36576"/>
                        </a:cubicBezTo>
                        <a:cubicBezTo>
                          <a:pt x="13956081" y="80009"/>
                          <a:pt x="14083156" y="38235"/>
                          <a:pt x="14025049" y="36576"/>
                        </a:cubicBezTo>
                        <a:cubicBezTo>
                          <a:pt x="13966942" y="34917"/>
                          <a:pt x="13887398" y="40167"/>
                          <a:pt x="13780899" y="36576"/>
                        </a:cubicBezTo>
                        <a:cubicBezTo>
                          <a:pt x="13674400" y="32986"/>
                          <a:pt x="13425352" y="36411"/>
                          <a:pt x="13102705" y="36576"/>
                        </a:cubicBezTo>
                        <a:cubicBezTo>
                          <a:pt x="12780058" y="36741"/>
                          <a:pt x="12410095" y="67542"/>
                          <a:pt x="12207489" y="36576"/>
                        </a:cubicBezTo>
                        <a:cubicBezTo>
                          <a:pt x="12004883" y="5610"/>
                          <a:pt x="11334815" y="22098"/>
                          <a:pt x="11095251" y="36576"/>
                        </a:cubicBezTo>
                        <a:cubicBezTo>
                          <a:pt x="10855687" y="51054"/>
                          <a:pt x="10908039" y="42157"/>
                          <a:pt x="10851102" y="36576"/>
                        </a:cubicBezTo>
                        <a:cubicBezTo>
                          <a:pt x="10794165" y="30995"/>
                          <a:pt x="10833684" y="37474"/>
                          <a:pt x="10823974" y="36576"/>
                        </a:cubicBezTo>
                        <a:cubicBezTo>
                          <a:pt x="10814264" y="35678"/>
                          <a:pt x="10019045" y="39617"/>
                          <a:pt x="9711736" y="36576"/>
                        </a:cubicBezTo>
                        <a:cubicBezTo>
                          <a:pt x="9404427" y="33535"/>
                          <a:pt x="9562111" y="43979"/>
                          <a:pt x="9467586" y="36576"/>
                        </a:cubicBezTo>
                        <a:cubicBezTo>
                          <a:pt x="9373061" y="29174"/>
                          <a:pt x="9450355" y="35865"/>
                          <a:pt x="9440458" y="36576"/>
                        </a:cubicBezTo>
                        <a:cubicBezTo>
                          <a:pt x="9430561" y="37287"/>
                          <a:pt x="8938570" y="40305"/>
                          <a:pt x="8545242" y="36576"/>
                        </a:cubicBezTo>
                        <a:cubicBezTo>
                          <a:pt x="8151914" y="32847"/>
                          <a:pt x="8525433" y="36233"/>
                          <a:pt x="8518115" y="36576"/>
                        </a:cubicBezTo>
                        <a:cubicBezTo>
                          <a:pt x="8510797" y="36919"/>
                          <a:pt x="7726785" y="24334"/>
                          <a:pt x="7405877" y="36576"/>
                        </a:cubicBezTo>
                        <a:cubicBezTo>
                          <a:pt x="7084969" y="48818"/>
                          <a:pt x="6927777" y="29382"/>
                          <a:pt x="6727683" y="36576"/>
                        </a:cubicBezTo>
                        <a:cubicBezTo>
                          <a:pt x="6527589" y="43770"/>
                          <a:pt x="6491768" y="23242"/>
                          <a:pt x="6266511" y="36576"/>
                        </a:cubicBezTo>
                        <a:cubicBezTo>
                          <a:pt x="6041254" y="49910"/>
                          <a:pt x="6249544" y="37187"/>
                          <a:pt x="6239383" y="36576"/>
                        </a:cubicBezTo>
                        <a:cubicBezTo>
                          <a:pt x="6229222" y="35965"/>
                          <a:pt x="6224652" y="37408"/>
                          <a:pt x="6212256" y="36576"/>
                        </a:cubicBezTo>
                        <a:cubicBezTo>
                          <a:pt x="6199860" y="35744"/>
                          <a:pt x="5869703" y="42327"/>
                          <a:pt x="5534062" y="36576"/>
                        </a:cubicBezTo>
                        <a:cubicBezTo>
                          <a:pt x="5198421" y="30825"/>
                          <a:pt x="5003181" y="68759"/>
                          <a:pt x="4638846" y="36576"/>
                        </a:cubicBezTo>
                        <a:cubicBezTo>
                          <a:pt x="4274511" y="4393"/>
                          <a:pt x="4258024" y="17673"/>
                          <a:pt x="3960652" y="36576"/>
                        </a:cubicBezTo>
                        <a:cubicBezTo>
                          <a:pt x="3663280" y="55479"/>
                          <a:pt x="3351229" y="59738"/>
                          <a:pt x="3065436" y="36576"/>
                        </a:cubicBezTo>
                        <a:cubicBezTo>
                          <a:pt x="2779643" y="13414"/>
                          <a:pt x="2602182" y="51827"/>
                          <a:pt x="2170220" y="36576"/>
                        </a:cubicBezTo>
                        <a:cubicBezTo>
                          <a:pt x="1738258" y="21325"/>
                          <a:pt x="1908072" y="34144"/>
                          <a:pt x="1709048" y="36576"/>
                        </a:cubicBezTo>
                        <a:cubicBezTo>
                          <a:pt x="1510024" y="39008"/>
                          <a:pt x="1424607" y="56387"/>
                          <a:pt x="1247877" y="36576"/>
                        </a:cubicBezTo>
                        <a:cubicBezTo>
                          <a:pt x="1071147" y="16765"/>
                          <a:pt x="899210" y="28343"/>
                          <a:pt x="786705" y="36576"/>
                        </a:cubicBezTo>
                        <a:cubicBezTo>
                          <a:pt x="674200" y="44809"/>
                          <a:pt x="183209" y="22069"/>
                          <a:pt x="0" y="36576"/>
                        </a:cubicBezTo>
                        <a:cubicBezTo>
                          <a:pt x="-280" y="19369"/>
                          <a:pt x="-134" y="7627"/>
                          <a:pt x="0" y="0"/>
                        </a:cubicBezTo>
                        <a:close/>
                      </a:path>
                      <a:path w="21702203" h="36576" stroke="0" extrusionOk="0">
                        <a:moveTo>
                          <a:pt x="0" y="0"/>
                        </a:moveTo>
                        <a:cubicBezTo>
                          <a:pt x="177133" y="5876"/>
                          <a:pt x="266236" y="-14993"/>
                          <a:pt x="461172" y="0"/>
                        </a:cubicBezTo>
                        <a:cubicBezTo>
                          <a:pt x="656108" y="14993"/>
                          <a:pt x="478532" y="1108"/>
                          <a:pt x="488300" y="0"/>
                        </a:cubicBezTo>
                        <a:cubicBezTo>
                          <a:pt x="498068" y="-1108"/>
                          <a:pt x="1205896" y="23814"/>
                          <a:pt x="1600537" y="0"/>
                        </a:cubicBezTo>
                        <a:cubicBezTo>
                          <a:pt x="1995178" y="-23814"/>
                          <a:pt x="1967546" y="13681"/>
                          <a:pt x="2061709" y="0"/>
                        </a:cubicBezTo>
                        <a:cubicBezTo>
                          <a:pt x="2155872" y="-13681"/>
                          <a:pt x="2350922" y="22919"/>
                          <a:pt x="2522881" y="0"/>
                        </a:cubicBezTo>
                        <a:cubicBezTo>
                          <a:pt x="2694840" y="-22919"/>
                          <a:pt x="3221535" y="-22061"/>
                          <a:pt x="3635119" y="0"/>
                        </a:cubicBezTo>
                        <a:cubicBezTo>
                          <a:pt x="4048703" y="22061"/>
                          <a:pt x="3781093" y="11820"/>
                          <a:pt x="3879269" y="0"/>
                        </a:cubicBezTo>
                        <a:cubicBezTo>
                          <a:pt x="3977445" y="-11820"/>
                          <a:pt x="4597591" y="-37354"/>
                          <a:pt x="4991507" y="0"/>
                        </a:cubicBezTo>
                        <a:cubicBezTo>
                          <a:pt x="5385423" y="37354"/>
                          <a:pt x="5756570" y="-15967"/>
                          <a:pt x="6103745" y="0"/>
                        </a:cubicBezTo>
                        <a:cubicBezTo>
                          <a:pt x="6450920" y="15967"/>
                          <a:pt x="6497494" y="-739"/>
                          <a:pt x="6781938" y="0"/>
                        </a:cubicBezTo>
                        <a:cubicBezTo>
                          <a:pt x="7066382" y="739"/>
                          <a:pt x="7429397" y="-3902"/>
                          <a:pt x="7894176" y="0"/>
                        </a:cubicBezTo>
                        <a:cubicBezTo>
                          <a:pt x="8358955" y="3902"/>
                          <a:pt x="8225385" y="13477"/>
                          <a:pt x="8355348" y="0"/>
                        </a:cubicBezTo>
                        <a:cubicBezTo>
                          <a:pt x="8485311" y="-13477"/>
                          <a:pt x="8675200" y="14495"/>
                          <a:pt x="8816520" y="0"/>
                        </a:cubicBezTo>
                        <a:cubicBezTo>
                          <a:pt x="8957840" y="-14495"/>
                          <a:pt x="9333260" y="31914"/>
                          <a:pt x="9711736" y="0"/>
                        </a:cubicBezTo>
                        <a:cubicBezTo>
                          <a:pt x="10090212" y="-31914"/>
                          <a:pt x="10003707" y="-13138"/>
                          <a:pt x="10172908" y="0"/>
                        </a:cubicBezTo>
                        <a:cubicBezTo>
                          <a:pt x="10342109" y="13138"/>
                          <a:pt x="11001240" y="-40178"/>
                          <a:pt x="11285146" y="0"/>
                        </a:cubicBezTo>
                        <a:cubicBezTo>
                          <a:pt x="11569052" y="40178"/>
                          <a:pt x="12011426" y="-28123"/>
                          <a:pt x="12397383" y="0"/>
                        </a:cubicBezTo>
                        <a:cubicBezTo>
                          <a:pt x="12783340" y="28123"/>
                          <a:pt x="12864521" y="-18630"/>
                          <a:pt x="13075577" y="0"/>
                        </a:cubicBezTo>
                        <a:cubicBezTo>
                          <a:pt x="13286633" y="18630"/>
                          <a:pt x="13327890" y="929"/>
                          <a:pt x="13536749" y="0"/>
                        </a:cubicBezTo>
                        <a:cubicBezTo>
                          <a:pt x="13745608" y="-929"/>
                          <a:pt x="13556838" y="127"/>
                          <a:pt x="13563877" y="0"/>
                        </a:cubicBezTo>
                        <a:cubicBezTo>
                          <a:pt x="13570916" y="-127"/>
                          <a:pt x="13739649" y="2117"/>
                          <a:pt x="13808027" y="0"/>
                        </a:cubicBezTo>
                        <a:cubicBezTo>
                          <a:pt x="13876405" y="-2117"/>
                          <a:pt x="13998308" y="1584"/>
                          <a:pt x="14052176" y="0"/>
                        </a:cubicBezTo>
                        <a:cubicBezTo>
                          <a:pt x="14106044" y="-1584"/>
                          <a:pt x="14417754" y="-10844"/>
                          <a:pt x="14513348" y="0"/>
                        </a:cubicBezTo>
                        <a:cubicBezTo>
                          <a:pt x="14608942" y="10844"/>
                          <a:pt x="15171657" y="-36070"/>
                          <a:pt x="15625586" y="0"/>
                        </a:cubicBezTo>
                        <a:cubicBezTo>
                          <a:pt x="16079515" y="36070"/>
                          <a:pt x="15972378" y="32015"/>
                          <a:pt x="16303780" y="0"/>
                        </a:cubicBezTo>
                        <a:cubicBezTo>
                          <a:pt x="16635182" y="-32015"/>
                          <a:pt x="16666545" y="8161"/>
                          <a:pt x="16764952" y="0"/>
                        </a:cubicBezTo>
                        <a:cubicBezTo>
                          <a:pt x="16863359" y="-8161"/>
                          <a:pt x="16782928" y="-557"/>
                          <a:pt x="16792080" y="0"/>
                        </a:cubicBezTo>
                        <a:cubicBezTo>
                          <a:pt x="16801232" y="557"/>
                          <a:pt x="16811384" y="317"/>
                          <a:pt x="16819207" y="0"/>
                        </a:cubicBezTo>
                        <a:cubicBezTo>
                          <a:pt x="16827030" y="-317"/>
                          <a:pt x="17395432" y="-36354"/>
                          <a:pt x="17714423" y="0"/>
                        </a:cubicBezTo>
                        <a:cubicBezTo>
                          <a:pt x="18033414" y="36354"/>
                          <a:pt x="17879404" y="-859"/>
                          <a:pt x="17958573" y="0"/>
                        </a:cubicBezTo>
                        <a:cubicBezTo>
                          <a:pt x="18037742" y="859"/>
                          <a:pt x="18589433" y="-315"/>
                          <a:pt x="19070811" y="0"/>
                        </a:cubicBezTo>
                        <a:cubicBezTo>
                          <a:pt x="19552189" y="315"/>
                          <a:pt x="19349232" y="5514"/>
                          <a:pt x="19531983" y="0"/>
                        </a:cubicBezTo>
                        <a:cubicBezTo>
                          <a:pt x="19714734" y="-5514"/>
                          <a:pt x="19545846" y="-242"/>
                          <a:pt x="19559110" y="0"/>
                        </a:cubicBezTo>
                        <a:cubicBezTo>
                          <a:pt x="19572374" y="242"/>
                          <a:pt x="20041379" y="-16390"/>
                          <a:pt x="20454326" y="0"/>
                        </a:cubicBezTo>
                        <a:cubicBezTo>
                          <a:pt x="20867273" y="16390"/>
                          <a:pt x="20608876" y="7427"/>
                          <a:pt x="20698476" y="0"/>
                        </a:cubicBezTo>
                        <a:cubicBezTo>
                          <a:pt x="20788076" y="-7427"/>
                          <a:pt x="21312875" y="30682"/>
                          <a:pt x="21702203" y="0"/>
                        </a:cubicBezTo>
                        <a:cubicBezTo>
                          <a:pt x="21703852" y="15396"/>
                          <a:pt x="21703479" y="22428"/>
                          <a:pt x="21702203" y="36576"/>
                        </a:cubicBezTo>
                        <a:cubicBezTo>
                          <a:pt x="21633558" y="34443"/>
                          <a:pt x="21541452" y="44770"/>
                          <a:pt x="21458053" y="36576"/>
                        </a:cubicBezTo>
                        <a:cubicBezTo>
                          <a:pt x="21374654" y="28383"/>
                          <a:pt x="21441488" y="35577"/>
                          <a:pt x="21430925" y="36576"/>
                        </a:cubicBezTo>
                        <a:cubicBezTo>
                          <a:pt x="21420362" y="37575"/>
                          <a:pt x="21297230" y="31801"/>
                          <a:pt x="21186776" y="36576"/>
                        </a:cubicBezTo>
                        <a:cubicBezTo>
                          <a:pt x="21076322" y="41351"/>
                          <a:pt x="20874159" y="48828"/>
                          <a:pt x="20725604" y="36576"/>
                        </a:cubicBezTo>
                        <a:cubicBezTo>
                          <a:pt x="20577049" y="24324"/>
                          <a:pt x="20361172" y="58827"/>
                          <a:pt x="20047410" y="36576"/>
                        </a:cubicBezTo>
                        <a:cubicBezTo>
                          <a:pt x="19733648" y="14325"/>
                          <a:pt x="19868635" y="29866"/>
                          <a:pt x="19803260" y="36576"/>
                        </a:cubicBezTo>
                        <a:cubicBezTo>
                          <a:pt x="19737885" y="43287"/>
                          <a:pt x="19173280" y="48281"/>
                          <a:pt x="18691022" y="36576"/>
                        </a:cubicBezTo>
                        <a:cubicBezTo>
                          <a:pt x="18208764" y="24871"/>
                          <a:pt x="18312678" y="23123"/>
                          <a:pt x="18012828" y="36576"/>
                        </a:cubicBezTo>
                        <a:cubicBezTo>
                          <a:pt x="17712978" y="50029"/>
                          <a:pt x="17233762" y="40110"/>
                          <a:pt x="16900591" y="36576"/>
                        </a:cubicBezTo>
                        <a:cubicBezTo>
                          <a:pt x="16567420" y="33042"/>
                          <a:pt x="16396189" y="52402"/>
                          <a:pt x="16005375" y="36576"/>
                        </a:cubicBezTo>
                        <a:cubicBezTo>
                          <a:pt x="15614561" y="20750"/>
                          <a:pt x="15640202" y="49762"/>
                          <a:pt x="15544203" y="36576"/>
                        </a:cubicBezTo>
                        <a:cubicBezTo>
                          <a:pt x="15448204" y="23390"/>
                          <a:pt x="15064622" y="-1058"/>
                          <a:pt x="14648987" y="36576"/>
                        </a:cubicBezTo>
                        <a:cubicBezTo>
                          <a:pt x="14233352" y="74210"/>
                          <a:pt x="14485810" y="44667"/>
                          <a:pt x="14404837" y="36576"/>
                        </a:cubicBezTo>
                        <a:cubicBezTo>
                          <a:pt x="14323864" y="28486"/>
                          <a:pt x="13941058" y="33351"/>
                          <a:pt x="13726643" y="36576"/>
                        </a:cubicBezTo>
                        <a:cubicBezTo>
                          <a:pt x="13512228" y="39801"/>
                          <a:pt x="13711017" y="35737"/>
                          <a:pt x="13699516" y="36576"/>
                        </a:cubicBezTo>
                        <a:cubicBezTo>
                          <a:pt x="13688015" y="37415"/>
                          <a:pt x="13090173" y="62875"/>
                          <a:pt x="12587278" y="36576"/>
                        </a:cubicBezTo>
                        <a:cubicBezTo>
                          <a:pt x="12084383" y="10277"/>
                          <a:pt x="12202506" y="39736"/>
                          <a:pt x="11909084" y="36576"/>
                        </a:cubicBezTo>
                        <a:cubicBezTo>
                          <a:pt x="11615662" y="33416"/>
                          <a:pt x="11312723" y="55485"/>
                          <a:pt x="10796846" y="36576"/>
                        </a:cubicBezTo>
                        <a:cubicBezTo>
                          <a:pt x="10280969" y="17667"/>
                          <a:pt x="10435794" y="33237"/>
                          <a:pt x="10335674" y="36576"/>
                        </a:cubicBezTo>
                        <a:cubicBezTo>
                          <a:pt x="10235554" y="39915"/>
                          <a:pt x="10165769" y="28384"/>
                          <a:pt x="10091524" y="36576"/>
                        </a:cubicBezTo>
                        <a:cubicBezTo>
                          <a:pt x="10017279" y="44769"/>
                          <a:pt x="9694987" y="37158"/>
                          <a:pt x="9413331" y="36576"/>
                        </a:cubicBezTo>
                        <a:cubicBezTo>
                          <a:pt x="9131675" y="35994"/>
                          <a:pt x="8699884" y="13729"/>
                          <a:pt x="8518115" y="36576"/>
                        </a:cubicBezTo>
                        <a:cubicBezTo>
                          <a:pt x="8336346" y="59423"/>
                          <a:pt x="7781730" y="18966"/>
                          <a:pt x="7405877" y="36576"/>
                        </a:cubicBezTo>
                        <a:cubicBezTo>
                          <a:pt x="7030024" y="54186"/>
                          <a:pt x="6938754" y="60241"/>
                          <a:pt x="6510661" y="36576"/>
                        </a:cubicBezTo>
                        <a:cubicBezTo>
                          <a:pt x="6082568" y="12911"/>
                          <a:pt x="5770600" y="39193"/>
                          <a:pt x="5398423" y="36576"/>
                        </a:cubicBezTo>
                        <a:cubicBezTo>
                          <a:pt x="5026246" y="33959"/>
                          <a:pt x="4892200" y="32763"/>
                          <a:pt x="4503207" y="36576"/>
                        </a:cubicBezTo>
                        <a:cubicBezTo>
                          <a:pt x="4114214" y="40389"/>
                          <a:pt x="4327627" y="43114"/>
                          <a:pt x="4259057" y="36576"/>
                        </a:cubicBezTo>
                        <a:cubicBezTo>
                          <a:pt x="4190487" y="30039"/>
                          <a:pt x="3773718" y="48878"/>
                          <a:pt x="3363841" y="36576"/>
                        </a:cubicBezTo>
                        <a:cubicBezTo>
                          <a:pt x="2953964" y="24274"/>
                          <a:pt x="3114656" y="46552"/>
                          <a:pt x="2902670" y="36576"/>
                        </a:cubicBezTo>
                        <a:cubicBezTo>
                          <a:pt x="2690684" y="26600"/>
                          <a:pt x="2729765" y="41169"/>
                          <a:pt x="2658520" y="36576"/>
                        </a:cubicBezTo>
                        <a:cubicBezTo>
                          <a:pt x="2587275" y="31984"/>
                          <a:pt x="2640520" y="35825"/>
                          <a:pt x="2631392" y="36576"/>
                        </a:cubicBezTo>
                        <a:cubicBezTo>
                          <a:pt x="2622264" y="37327"/>
                          <a:pt x="2450299" y="47976"/>
                          <a:pt x="2387242" y="36576"/>
                        </a:cubicBezTo>
                        <a:cubicBezTo>
                          <a:pt x="2324185" y="25177"/>
                          <a:pt x="2224166" y="29342"/>
                          <a:pt x="2143093" y="36576"/>
                        </a:cubicBezTo>
                        <a:cubicBezTo>
                          <a:pt x="2062020" y="43810"/>
                          <a:pt x="1619841" y="56877"/>
                          <a:pt x="1464899" y="36576"/>
                        </a:cubicBezTo>
                        <a:cubicBezTo>
                          <a:pt x="1309957" y="16275"/>
                          <a:pt x="1106050" y="48882"/>
                          <a:pt x="786705" y="36576"/>
                        </a:cubicBezTo>
                        <a:cubicBezTo>
                          <a:pt x="467360" y="24270"/>
                          <a:pt x="273238" y="9414"/>
                          <a:pt x="0" y="36576"/>
                        </a:cubicBezTo>
                        <a:cubicBezTo>
                          <a:pt x="1259" y="23203"/>
                          <a:pt x="-1128" y="8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EE15-5B40-49D0-B4BB-E498E9620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963" y="3858768"/>
            <a:ext cx="21025723" cy="85039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Real Estate Market Analysis</a:t>
            </a:r>
            <a:br>
              <a:rPr lang="en-US" sz="4100">
                <a:ea typeface="+mn-ea"/>
                <a:cs typeface="+mn-cs"/>
              </a:rPr>
            </a:br>
            <a:endParaRPr lang="en-US" sz="410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For New Construction of Single-Family Homes Applications</a:t>
            </a:r>
          </a:p>
          <a:p>
            <a:pPr marL="800100" lvl="1" indent="-228600" defTabSz="914400"/>
            <a:r>
              <a:rPr lang="en-US" sz="4100">
                <a:ea typeface="+mn-ea"/>
                <a:cs typeface="+mn-cs"/>
              </a:rPr>
              <a:t>Should the State invest in creating single-family affordable housing in your target area?</a:t>
            </a:r>
          </a:p>
          <a:p>
            <a:pPr marL="857250" lvl="1" indent="-228600" defTabSz="914400"/>
            <a:r>
              <a:rPr lang="en-US" sz="4100">
                <a:ea typeface="+mn-ea"/>
                <a:cs typeface="+mn-cs"/>
              </a:rPr>
              <a:t>Is there a market for new construction in your targeted area?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10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Use the CHIP Map tool: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Current housing stock doesn’t meet demand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Median home value unaffordable 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Quality neighborhood amenities narrative</a:t>
            </a:r>
          </a:p>
        </p:txBody>
      </p:sp>
    </p:spTree>
    <p:extLst>
      <p:ext uri="{BB962C8B-B14F-4D97-AF65-F5344CB8AC3E}">
        <p14:creationId xmlns:p14="http://schemas.microsoft.com/office/powerpoint/2010/main" val="2789720723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4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92" y="1051964"/>
            <a:ext cx="9875468" cy="2400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 CHIP Application: 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2744" y="3889826"/>
            <a:ext cx="8044625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51761" y="12106760"/>
            <a:ext cx="1481328" cy="3081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06578" y="433484"/>
            <a:ext cx="1481328" cy="23660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0618" y="709918"/>
            <a:ext cx="12366725" cy="11830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39584-F1D4-46DC-ABE4-CC31AE8C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49" y="1663408"/>
            <a:ext cx="11253105" cy="7797491"/>
          </a:xfrm>
          <a:prstGeom prst="rect">
            <a:avLst/>
          </a:prstGeom>
        </p:spPr>
      </p:pic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1229B3B-13FA-40F7-8B37-8F53F8BDF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19317"/>
              </p:ext>
            </p:extLst>
          </p:nvPr>
        </p:nvGraphicFramePr>
        <p:xfrm>
          <a:off x="1289796" y="4062202"/>
          <a:ext cx="8563737" cy="702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21529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78483" y="1280013"/>
            <a:ext cx="13716000" cy="1115597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87860" y="791864"/>
            <a:ext cx="12692418" cy="1114925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056366" y="5639386"/>
            <a:ext cx="5003958" cy="11149256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51569" y="1706928"/>
            <a:ext cx="13716002" cy="1030214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35955" y="2258119"/>
            <a:ext cx="8636606" cy="863435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361" y="1173710"/>
            <a:ext cx="8457997" cy="677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8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Georgia Department of Community Affairs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02928" y="1298960"/>
            <a:ext cx="9722362" cy="11092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60+ Programs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6 Divisions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400+ Employees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Administers  Federal and State Funds (HOME)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Services: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Safe  and Affordable Housing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CHIP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Rental Development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GA Dream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Housing Choice Vouchers (Section 8)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Homeless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Community  and Economic Development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CDBG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Historic Preservation Division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Local Government Assistance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Planning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Construction Codes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Research and Surveys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Partnerships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31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2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C4056-80FB-4DF1-9E0D-D848DA21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643468"/>
            <a:ext cx="21587371" cy="1294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 CHIP Application: Attachments</a:t>
            </a:r>
          </a:p>
        </p:txBody>
      </p:sp>
      <p:pic>
        <p:nvPicPr>
          <p:cNvPr id="10" name="Graphic 9" descr="Paperclip">
            <a:extLst>
              <a:ext uri="{FF2B5EF4-FFF2-40B4-BE49-F238E27FC236}">
                <a16:creationId xmlns:a16="http://schemas.microsoft.com/office/drawing/2014/main" id="{3BE20170-C8DC-4A56-BC14-0C9C1D0C6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598" y="3443276"/>
            <a:ext cx="6829445" cy="6829445"/>
          </a:xfrm>
          <a:prstGeom prst="rect">
            <a:avLst/>
          </a:prstGeom>
        </p:spPr>
      </p:pic>
      <p:grpSp>
        <p:nvGrpSpPr>
          <p:cNvPr id="40" name="Group 31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2193988" cy="2194560"/>
            <a:chOff x="11094720" y="0"/>
            <a:chExt cx="1097280" cy="1097280"/>
          </a:xfrm>
        </p:grpSpPr>
        <p:sp>
          <p:nvSpPr>
            <p:cNvPr id="41" name="Isosceles Triangle 32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93E6E-AD98-4FAD-A2C8-13A51FF83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6044" y="2194560"/>
            <a:ext cx="14975006" cy="105562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240"/>
              </a:spcAft>
            </a:pPr>
            <a:r>
              <a:rPr lang="en-US" sz="2800">
                <a:effectLst/>
                <a:ea typeface="+mn-ea"/>
                <a:cs typeface="+mn-cs"/>
              </a:rPr>
              <a:t>All required application documents including narratives, maps and other support material should be clearly labeled and submitted in the following format: </a:t>
            </a:r>
          </a:p>
          <a:p>
            <a:pPr marL="0" marR="0" indent="-228600" defTabSz="914400">
              <a:spcBef>
                <a:spcPts val="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en-US" sz="2800" b="1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240"/>
              </a:spcAft>
            </a:pPr>
            <a:r>
              <a:rPr lang="en-US" sz="2800" b="1">
                <a:effectLst/>
                <a:ea typeface="+mn-ea"/>
                <a:cs typeface="+mn-cs"/>
              </a:rPr>
              <a:t>Section 1- General Information</a:t>
            </a:r>
            <a:endParaRPr lang="en-US" sz="2800">
              <a:effectLst/>
              <a:ea typeface="+mn-ea"/>
              <a:cs typeface="+mn-cs"/>
            </a:endParaRP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CHIP 2022 Application Form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IRS Nonprofit Designation Letter (as applicable)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>
                <a:effectLst/>
                <a:ea typeface="+mn-ea"/>
                <a:cs typeface="+mn-cs"/>
              </a:rPr>
              <a:t>S</a:t>
            </a:r>
            <a:r>
              <a:rPr lang="en-US" sz="2800">
                <a:effectLst/>
                <a:ea typeface="+mn-ea"/>
                <a:cs typeface="+mn-cs"/>
              </a:rPr>
              <a:t>igned Certification Assurances Form  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Procurement of Grant Administrator Documentation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Proposed Budget </a:t>
            </a: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endParaRPr lang="en-US" sz="2800" b="1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>
                <a:effectLst/>
                <a:ea typeface="+mn-ea"/>
                <a:cs typeface="+mn-cs"/>
              </a:rPr>
              <a:t>Section 2: Capacity</a:t>
            </a:r>
            <a:endParaRPr lang="en-US" sz="280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>
                <a:effectLst/>
                <a:ea typeface="+mn-ea"/>
                <a:cs typeface="+mn-cs"/>
              </a:rPr>
              <a:t>Include the following narratives and Documentation: 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Experience Narrative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Administration Experience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Qualified Partners List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Construction Plans (New Construction)</a:t>
            </a: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endParaRPr lang="en-US" sz="2800" b="1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>
                <a:effectLst/>
                <a:ea typeface="+mn-ea"/>
                <a:cs typeface="+mn-cs"/>
              </a:rPr>
              <a:t>Section 3- Need</a:t>
            </a:r>
            <a:endParaRPr lang="en-US" sz="2800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>
                <a:effectLst/>
                <a:ea typeface="+mn-ea"/>
                <a:cs typeface="+mn-cs"/>
              </a:rPr>
              <a:t>Include the following narratives and Map(s)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Target Area Narrative and Map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Current Housing Conditions Narrative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Real Estate Development Market Analysis (New Construction)</a:t>
            </a: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endParaRPr lang="en-US" sz="2800" b="1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>
                <a:effectLst/>
                <a:ea typeface="+mn-ea"/>
                <a:cs typeface="+mn-cs"/>
              </a:rPr>
              <a:t>Section 4- Planning</a:t>
            </a:r>
            <a:endParaRPr lang="en-US" sz="280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>
                <a:effectLst/>
                <a:ea typeface="+mn-ea"/>
                <a:cs typeface="+mn-cs"/>
              </a:rPr>
              <a:t>Include the following narratives and Documentation: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+mn-ea"/>
                <a:cs typeface="+mn-cs"/>
              </a:rPr>
              <a:t>Affordable Housing Plan </a:t>
            </a:r>
          </a:p>
        </p:txBody>
      </p:sp>
      <p:grpSp>
        <p:nvGrpSpPr>
          <p:cNvPr id="43" name="Group 3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350058" y="9202994"/>
            <a:ext cx="2027592" cy="4035160"/>
            <a:chOff x="11177940" y="4601497"/>
            <a:chExt cx="1014060" cy="2017580"/>
          </a:xfrm>
        </p:grpSpPr>
        <p:sp>
          <p:nvSpPr>
            <p:cNvPr id="44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481448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273" y="1258536"/>
            <a:ext cx="13169552" cy="2572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>
                <a:ea typeface="+mj-ea"/>
                <a:cs typeface="+mj-cs"/>
              </a:rPr>
              <a:t>2022 CHIP Application: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0BA1-0FA6-478D-BF23-32B64BB7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3" r="36256"/>
          <a:stretch/>
        </p:blipFill>
        <p:spPr>
          <a:xfrm>
            <a:off x="20" y="10"/>
            <a:ext cx="9268747" cy="13715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59221" y="4230234"/>
            <a:ext cx="12615434" cy="0"/>
          </a:xfrm>
          <a:prstGeom prst="line">
            <a:avLst/>
          </a:prstGeom>
          <a:ln w="19050">
            <a:solidFill>
              <a:srgbClr val="9DC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F40A2C3-FC34-4D00-9887-B2D2EA72A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059772"/>
              </p:ext>
            </p:extLst>
          </p:nvPr>
        </p:nvGraphicFramePr>
        <p:xfrm>
          <a:off x="9928275" y="4876800"/>
          <a:ext cx="13169548" cy="757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774074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09908A-8A5E-4419-9975-5CF3D7B8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2022 CHIP Application: What Happens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58BA3-294F-43C5-9267-53C103F65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381375"/>
            <a:ext cx="21024850" cy="7619999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Scoring: February-March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Award in March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Awardee training in April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Contracting phase April-July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Grant activities start August 1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/>
              <a:t>2-year program (Aug 1, 2022-July 31, 2024)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7012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1579813"/>
          </a:xfrm>
        </p:spPr>
        <p:txBody>
          <a:bodyPr/>
          <a:lstStyle/>
          <a:p>
            <a:r>
              <a:rPr lang="en-US" sz="8000"/>
              <a:t>CHIP Contact Information</a:t>
            </a:r>
            <a:br>
              <a:rPr lang="en-US"/>
            </a:br>
            <a:endParaRPr lang="en-US" sz="8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4529C-2C21-4D19-9B08-B45BF42F5EC3}"/>
              </a:ext>
            </a:extLst>
          </p:cNvPr>
          <p:cNvSpPr/>
          <p:nvPr/>
        </p:nvSpPr>
        <p:spPr>
          <a:xfrm>
            <a:off x="1676400" y="1992012"/>
            <a:ext cx="2137610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DaTonya Lewis, Community Housing Program Manager</a:t>
            </a:r>
          </a:p>
          <a:p>
            <a:pPr marR="79900"/>
            <a:r>
              <a:rPr lang="en-US" sz="48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Datonya.Lewis@dca.ga.gov </a:t>
            </a:r>
          </a:p>
          <a:p>
            <a:pPr marR="79900"/>
            <a:r>
              <a:rPr lang="en-US" sz="4800" dirty="0">
                <a:latin typeface="Arial" panose="020B0604020202020204" pitchFamily="34" charset="0"/>
              </a:rPr>
              <a:t>404-852-2160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</a:rPr>
              <a:t>Samanta Carvalho, Director, Office of Community Housing Development </a:t>
            </a:r>
            <a:r>
              <a:rPr lang="en-US" sz="48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Samanta.Carvalho@dca.ga.gov</a:t>
            </a:r>
          </a:p>
          <a:p>
            <a:r>
              <a:rPr lang="en-US" sz="4800" dirty="0">
                <a:latin typeface="Arial" panose="020B0604020202020204" pitchFamily="34" charset="0"/>
              </a:rPr>
              <a:t>404-679-0567</a:t>
            </a:r>
          </a:p>
          <a:p>
            <a:pPr marR="47800"/>
            <a:endParaRPr lang="en-US" sz="4800" dirty="0">
              <a:latin typeface="Arial" panose="020B0604020202020204" pitchFamily="34" charset="0"/>
            </a:endParaRPr>
          </a:p>
          <a:p>
            <a:pPr marR="47800"/>
            <a:r>
              <a:rPr lang="en-US" sz="4800" dirty="0">
                <a:latin typeface="Arial" panose="020B0604020202020204" pitchFamily="34" charset="0"/>
              </a:rPr>
              <a:t>Application </a:t>
            </a:r>
            <a:r>
              <a:rPr lang="en-US" sz="4800">
                <a:latin typeface="Arial" panose="020B0604020202020204" pitchFamily="34" charset="0"/>
              </a:rPr>
              <a:t>submission upload: </a:t>
            </a:r>
            <a:r>
              <a:rPr lang="en-US" sz="4800" dirty="0">
                <a:latin typeface="Arial" panose="020B0604020202020204" pitchFamily="34" charset="0"/>
              </a:rPr>
              <a:t>https://gn.ecivis.com/GO/gn_redir/T/x88cfj54bzvk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</a:rPr>
              <a:t>CHIP website:</a:t>
            </a:r>
          </a:p>
          <a:p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hlinkClick r:id="rId4"/>
              </a:rPr>
              <a:t>https://www.dca.ga.gov/safe-affordable-housing/rental-housing-development/home-investment-partnership-program-home-1</a:t>
            </a:r>
            <a:endParaRPr lang="en-US" sz="4800" dirty="0">
              <a:latin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09355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57755" y="4964003"/>
            <a:ext cx="15662173" cy="3067763"/>
          </a:xfrm>
          <a:prstGeom prst="rect">
            <a:avLst/>
          </a:prstGeom>
          <a:noFill/>
        </p:spPr>
        <p:txBody>
          <a:bodyPr wrap="none" tIns="1097280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9600" b="1" spc="3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Thank you</a:t>
            </a:r>
            <a:r>
              <a:rPr lang="en-US" sz="19600" b="1" spc="300">
                <a:solidFill>
                  <a:schemeClr val="tx2"/>
                </a:solidFill>
                <a:latin typeface="Nunito" charset="0"/>
                <a:ea typeface="Nunito" charset="0"/>
                <a:cs typeface="Nunito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304" y="2567581"/>
            <a:ext cx="9139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300">
                <a:solidFill>
                  <a:schemeClr val="accent2"/>
                </a:solidFill>
                <a:ea typeface="Nunito" charset="0"/>
                <a:cs typeface="Nunito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188941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7B631-BA45-4185-8A07-6564E7BA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6" y="2890988"/>
            <a:ext cx="7231829" cy="8753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9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HOME?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15" y="0"/>
            <a:ext cx="14558840" cy="13716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6413" y="0"/>
            <a:ext cx="13995142" cy="13716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F19E7-DEDC-4AB5-81FC-3FDE5F423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2798064"/>
            <a:ext cx="11000802" cy="8942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HOME Investment Partnership Program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100">
              <a:solidFill>
                <a:schemeClr val="bg1"/>
              </a:solidFill>
              <a:ea typeface="+mn-ea"/>
              <a:cs typeface="+mn-cs"/>
            </a:endParaRP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Formula grant allocated to states and local governments</a:t>
            </a: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Usually includes partnerships with nonprofits</a:t>
            </a: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Largest federal block grant designed provide decent, safe, sanitary and affordable housing for very low to low in come households</a:t>
            </a:r>
          </a:p>
          <a:p>
            <a:pPr marL="2971343" lvl="2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Household income cannot exceed 80% of the Area Median Income(AMI) limit</a:t>
            </a:r>
          </a:p>
        </p:txBody>
      </p:sp>
    </p:spTree>
    <p:extLst>
      <p:ext uri="{BB962C8B-B14F-4D97-AF65-F5344CB8AC3E}">
        <p14:creationId xmlns:p14="http://schemas.microsoft.com/office/powerpoint/2010/main" val="1107194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518" y="0"/>
            <a:ext cx="16564613" cy="13716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5616" y="0"/>
            <a:ext cx="15906417" cy="13716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9930" y="2883876"/>
            <a:ext cx="14157789" cy="7948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b="1" spc="6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Is CHIP?</a:t>
            </a:r>
          </a:p>
        </p:txBody>
      </p:sp>
    </p:spTree>
    <p:extLst>
      <p:ext uri="{BB962C8B-B14F-4D97-AF65-F5344CB8AC3E}">
        <p14:creationId xmlns:p14="http://schemas.microsoft.com/office/powerpoint/2010/main" val="28632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35" y="2643486"/>
            <a:ext cx="7572991" cy="8555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900" kern="1200">
                <a:latin typeface="+mj-lt"/>
                <a:ea typeface="+mj-ea"/>
                <a:cs typeface="+mj-cs"/>
              </a:rPr>
              <a:t>Community HOME Investment Program 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536C6550-FCBD-4226-AC83-E1C7E6512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871794"/>
              </p:ext>
            </p:extLst>
          </p:nvPr>
        </p:nvGraphicFramePr>
        <p:xfrm>
          <a:off x="12066934" y="1853298"/>
          <a:ext cx="11146291" cy="1010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9323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369610"/>
            <a:ext cx="21025723" cy="301176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0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2021 CHIP Awards</a:t>
            </a:r>
            <a:endParaRPr lang="en-US" sz="10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F2C572-DE8D-488F-B7A0-E5C8B4F7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27737"/>
              </p:ext>
            </p:extLst>
          </p:nvPr>
        </p:nvGraphicFramePr>
        <p:xfrm>
          <a:off x="995680" y="3230880"/>
          <a:ext cx="21706006" cy="104065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917236">
                  <a:extLst>
                    <a:ext uri="{9D8B030D-6E8A-4147-A177-3AD203B41FA5}">
                      <a16:colId xmlns:a16="http://schemas.microsoft.com/office/drawing/2014/main" val="179454011"/>
                    </a:ext>
                  </a:extLst>
                </a:gridCol>
                <a:gridCol w="7237164">
                  <a:extLst>
                    <a:ext uri="{9D8B030D-6E8A-4147-A177-3AD203B41FA5}">
                      <a16:colId xmlns:a16="http://schemas.microsoft.com/office/drawing/2014/main" val="1892338900"/>
                    </a:ext>
                  </a:extLst>
                </a:gridCol>
                <a:gridCol w="5551606">
                  <a:extLst>
                    <a:ext uri="{9D8B030D-6E8A-4147-A177-3AD203B41FA5}">
                      <a16:colId xmlns:a16="http://schemas.microsoft.com/office/drawing/2014/main" val="3083971327"/>
                    </a:ext>
                  </a:extLst>
                </a:gridCol>
              </a:tblGrid>
              <a:tr h="75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Cities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CHIP Funds Awarded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447450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Americus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968352"/>
                  </a:ext>
                </a:extLst>
              </a:tr>
              <a:tr h="678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Byron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890714"/>
                  </a:ext>
                </a:extLst>
              </a:tr>
              <a:tr h="369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Cochran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30851"/>
                  </a:ext>
                </a:extLst>
              </a:tr>
              <a:tr h="369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Centerville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96049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Gainesville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600,000.00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New Construction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696952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Douglas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968503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Newnan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765501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Vienna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1929140"/>
                  </a:ext>
                </a:extLst>
              </a:tr>
              <a:tr h="754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Nonprofits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CHIP Funds Awarded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Activity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272847"/>
                  </a:ext>
                </a:extLst>
              </a:tr>
              <a:tr h="1040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Atlanta Neighborhood Development Partnership (ANDP) (South Dekalb County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600,000.00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New Construction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619968"/>
                  </a:ext>
                </a:extLst>
              </a:tr>
              <a:tr h="709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Family Community Housing Association (FCHA)(Covington)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0186264"/>
                  </a:ext>
                </a:extLst>
              </a:tr>
              <a:tr h="686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Habitat for Humanity of Conyers Rockdale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 600,000.00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New Construction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637314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Jackson Habitat for Humanity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300,000.00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New Construction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819509"/>
                  </a:ext>
                </a:extLst>
              </a:tr>
              <a:tr h="709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New Foundations Development, Inc (NFD) (Calhoun, GA)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498131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PUSH Ministry (South Atlanta)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400,000.00 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Owner-occupied Rehabilitation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199897"/>
                  </a:ext>
                </a:extLst>
              </a:tr>
              <a:tr h="43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Rabun County Habitat for Humanity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$       449,200.00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New Construction</a:t>
                      </a:r>
                      <a:endParaRPr lang="en-US" sz="28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18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33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4BD7-DFE3-4EE5-8454-2E20891A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CHIP Accomplishments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AE3F1-1A40-4201-B84A-69EBA4967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Over $60 million awarded since 2010</a:t>
            </a:r>
          </a:p>
          <a:p>
            <a:pPr marL="2057126" lvl="1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Awards made to 164 PHAs, local governments and non-profits</a:t>
            </a:r>
          </a:p>
          <a:p>
            <a:pPr marL="2057126" lvl="1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Each award averages 4-7 households  assisted</a:t>
            </a:r>
          </a:p>
          <a:p>
            <a:pPr marL="2971343" lvl="2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Type of assistance provided includes: 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New construction</a:t>
            </a:r>
          </a:p>
          <a:p>
            <a:pPr marL="4799777" lvl="4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Homebuyer subsidy- down payment, interest rate buydown, closing costs 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Reconstruction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Acquisition and rehabilitation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Owner-occupied rehabilitation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7241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625643" y="1103842"/>
            <a:ext cx="22667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>
                <a:latin typeface="Arial" panose="020B0604020202020204" pitchFamily="34" charset="0"/>
              </a:rPr>
              <a:t>What Does CHIP Provide? </a:t>
            </a:r>
            <a:endParaRPr lang="en-US" sz="8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1916871" y="3270078"/>
            <a:ext cx="18924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</a:rPr>
              <a:t>Up to $600,000 for New Construction/Reconstruction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effectLst/>
                <a:ea typeface="Calibri" panose="020F0502020204030204" pitchFamily="34" charset="0"/>
              </a:rPr>
              <a:t>Used to acquire, rehabilitate, or newly construct single-family units to be sold to low- and moderate-income home buyers. </a:t>
            </a: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effectLst/>
                <a:ea typeface="Calibri" panose="020F0502020204030204" pitchFamily="34" charset="0"/>
              </a:rPr>
              <a:t>Single-family units are defined as structures with 1-4 units</a:t>
            </a:r>
            <a:r>
              <a:rPr lang="en-US" sz="4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sz="4800">
                <a:solidFill>
                  <a:srgbClr val="897967"/>
                </a:solidFill>
              </a:rPr>
              <a:t> </a:t>
            </a:r>
            <a:endParaRPr lang="en-US" sz="4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80D54-F15F-4F4C-AC54-F67CBE75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18851" r="12176" b="36085"/>
          <a:stretch/>
        </p:blipFill>
        <p:spPr>
          <a:xfrm>
            <a:off x="13147040" y="6858000"/>
            <a:ext cx="9022080" cy="537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B7F04-78EB-4ACF-8DC3-1ECE3E30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58" y="6858000"/>
            <a:ext cx="9022079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7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GA DCA">
      <a:dk1>
        <a:srgbClr val="F58220"/>
      </a:dk1>
      <a:lt1>
        <a:srgbClr val="FFFFFF"/>
      </a:lt1>
      <a:dk2>
        <a:srgbClr val="F58220"/>
      </a:dk2>
      <a:lt2>
        <a:srgbClr val="FFFFFF"/>
      </a:lt2>
      <a:accent1>
        <a:srgbClr val="49A942"/>
      </a:accent1>
      <a:accent2>
        <a:srgbClr val="8A7967"/>
      </a:accent2>
      <a:accent3>
        <a:srgbClr val="F58220"/>
      </a:accent3>
      <a:accent4>
        <a:srgbClr val="8DC63F"/>
      </a:accent4>
      <a:accent5>
        <a:srgbClr val="E9E3DC"/>
      </a:accent5>
      <a:accent6>
        <a:srgbClr val="ED037C"/>
      </a:accent6>
      <a:hlink>
        <a:srgbClr val="8A7967"/>
      </a:hlink>
      <a:folHlink>
        <a:srgbClr val="8A79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2F34F1D7B7144BC3A628394FF2775" ma:contentTypeVersion="8" ma:contentTypeDescription="Create a new document." ma:contentTypeScope="" ma:versionID="e7f493557fa492dd5b996dcc30281fa1">
  <xsd:schema xmlns:xsd="http://www.w3.org/2001/XMLSchema" xmlns:xs="http://www.w3.org/2001/XMLSchema" xmlns:p="http://schemas.microsoft.com/office/2006/metadata/properties" xmlns:ns3="86a799f6-246b-4916-85b1-024d3145a1b6" targetNamespace="http://schemas.microsoft.com/office/2006/metadata/properties" ma:root="true" ma:fieldsID="ef8713e42f30b5443df3d94ef870ec66" ns3:_="">
    <xsd:import namespace="86a799f6-246b-4916-85b1-024d3145a1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799f6-246b-4916-85b1-024d3145a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105F3-0E48-46FD-A9E0-03CE8EAC2D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05A412-BE90-411F-B27A-F44F68C5D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799f6-246b-4916-85b1-024d3145a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CF821C-5D61-450E-93CB-215E602F466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1625</Words>
  <Application>Microsoft Office PowerPoint</Application>
  <PresentationFormat>Custom</PresentationFormat>
  <Paragraphs>324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Lato Light</vt:lpstr>
      <vt:lpstr>Nunito</vt:lpstr>
      <vt:lpstr>Nunito Light</vt:lpstr>
      <vt:lpstr>Default Theme</vt:lpstr>
      <vt:lpstr>PowerPoint Presentation</vt:lpstr>
      <vt:lpstr>2022 CHIP Application Webinar: Purpose</vt:lpstr>
      <vt:lpstr>Georgia Department of Community Affairs</vt:lpstr>
      <vt:lpstr>What is HOME?</vt:lpstr>
      <vt:lpstr>PowerPoint Presentation</vt:lpstr>
      <vt:lpstr>Community HOME Investment Program </vt:lpstr>
      <vt:lpstr>2021 CHIP Awards</vt:lpstr>
      <vt:lpstr>CHIP Accomplishments</vt:lpstr>
      <vt:lpstr>PowerPoint Presentation</vt:lpstr>
      <vt:lpstr>PowerPoint Presentation</vt:lpstr>
      <vt:lpstr>2021 CHIP Application: Goals</vt:lpstr>
      <vt:lpstr>2022 CHIP Application </vt:lpstr>
      <vt:lpstr>New to 2021 and 2022 CHIP Application</vt:lpstr>
      <vt:lpstr>PowerPoint Presentation</vt:lpstr>
      <vt:lpstr>2022 CHIP Application: Solicitation and GrAAM Portal Submission</vt:lpstr>
      <vt:lpstr>2022 CHIP Application:  Applicants</vt:lpstr>
      <vt:lpstr>2022 CHIP Application: Ineligible Participating Jurisdictions</vt:lpstr>
      <vt:lpstr>2022 CHIP Application: Format </vt:lpstr>
      <vt:lpstr>2022 CHIP Application: Owner-Occupied Housing Rehabilitation </vt:lpstr>
      <vt:lpstr>2022 CHIP Application: Single Family Development Grants </vt:lpstr>
      <vt:lpstr>2022 CHIP Application: Scoring</vt:lpstr>
      <vt:lpstr>2022 CHIP Application: General Info, Budget and Leverage </vt:lpstr>
      <vt:lpstr>2022 CHIP Application: Capacity </vt:lpstr>
      <vt:lpstr>2022 CHIP Application: Capacity </vt:lpstr>
      <vt:lpstr>2022 CHIP Application: Need </vt:lpstr>
      <vt:lpstr>2022 CHIP Application: Need</vt:lpstr>
      <vt:lpstr>2022 CHIP Application: Need Owner-Occupied Rehabilitation </vt:lpstr>
      <vt:lpstr>2022 CHIP Application: Need  New/Reconstruction Housing Development</vt:lpstr>
      <vt:lpstr>2022 CHIP Application:  Planning</vt:lpstr>
      <vt:lpstr>2022 CHIP Application: Attachments</vt:lpstr>
      <vt:lpstr>2022 CHIP Application: Submission</vt:lpstr>
      <vt:lpstr>2022 CHIP Application: What Happens Next?</vt:lpstr>
      <vt:lpstr>CHIP 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DaTonya Lewis</dc:creator>
  <cp:lastModifiedBy>Samanta Carvalho</cp:lastModifiedBy>
  <cp:revision>2</cp:revision>
  <dcterms:created xsi:type="dcterms:W3CDTF">2020-10-06T18:55:42Z</dcterms:created>
  <dcterms:modified xsi:type="dcterms:W3CDTF">2021-11-17T13:54:33Z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0x0101007AE2F34F1D7B7144BC3A628394FF2775</vt:lpwstr>
  </property>
</Properties>
</file>