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9" r:id="rId2"/>
    <p:sldMasterId id="2147483791" r:id="rId3"/>
  </p:sldMasterIdLst>
  <p:notesMasterIdLst>
    <p:notesMasterId r:id="rId22"/>
  </p:notesMasterIdLst>
  <p:sldIdLst>
    <p:sldId id="545" r:id="rId4"/>
    <p:sldId id="577" r:id="rId5"/>
    <p:sldId id="485" r:id="rId6"/>
    <p:sldId id="548" r:id="rId7"/>
    <p:sldId id="558" r:id="rId8"/>
    <p:sldId id="567" r:id="rId9"/>
    <p:sldId id="554" r:id="rId10"/>
    <p:sldId id="559" r:id="rId11"/>
    <p:sldId id="549" r:id="rId12"/>
    <p:sldId id="568" r:id="rId13"/>
    <p:sldId id="561" r:id="rId14"/>
    <p:sldId id="562" r:id="rId15"/>
    <p:sldId id="563" r:id="rId16"/>
    <p:sldId id="564" r:id="rId17"/>
    <p:sldId id="565" r:id="rId18"/>
    <p:sldId id="566" r:id="rId19"/>
    <p:sldId id="556" r:id="rId20"/>
    <p:sldId id="552" r:id="rId21"/>
  </p:sldIdLst>
  <p:sldSz cx="9144000" cy="6858000" type="screen4x3"/>
  <p:notesSz cx="6858000" cy="9144000"/>
  <p:defaultTextStyle>
    <a:defPPr>
      <a:defRPr lang="en-US"/>
    </a:defPPr>
    <a:lvl1pPr algn="l" rtl="0" fontAlgn="base">
      <a:spcBef>
        <a:spcPct val="100000"/>
      </a:spcBef>
      <a:spcAft>
        <a:spcPct val="0"/>
      </a:spcAft>
      <a:buFont typeface="Wingdings" pitchFamily="2" charset="2"/>
      <a:buChar char="§"/>
      <a:defRPr sz="3200" kern="1200">
        <a:solidFill>
          <a:schemeClr val="bg1"/>
        </a:solidFill>
        <a:latin typeface="Arial" charset="0"/>
        <a:ea typeface="+mn-ea"/>
        <a:cs typeface="+mn-cs"/>
      </a:defRPr>
    </a:lvl1pPr>
    <a:lvl2pPr marL="457200" algn="l" rtl="0" fontAlgn="base">
      <a:spcBef>
        <a:spcPct val="100000"/>
      </a:spcBef>
      <a:spcAft>
        <a:spcPct val="0"/>
      </a:spcAft>
      <a:buFont typeface="Wingdings" pitchFamily="2" charset="2"/>
      <a:buChar char="§"/>
      <a:defRPr sz="3200" kern="1200">
        <a:solidFill>
          <a:schemeClr val="bg1"/>
        </a:solidFill>
        <a:latin typeface="Arial" charset="0"/>
        <a:ea typeface="+mn-ea"/>
        <a:cs typeface="+mn-cs"/>
      </a:defRPr>
    </a:lvl2pPr>
    <a:lvl3pPr marL="914400" algn="l" rtl="0" fontAlgn="base">
      <a:spcBef>
        <a:spcPct val="100000"/>
      </a:spcBef>
      <a:spcAft>
        <a:spcPct val="0"/>
      </a:spcAft>
      <a:buFont typeface="Wingdings" pitchFamily="2" charset="2"/>
      <a:buChar char="§"/>
      <a:defRPr sz="3200" kern="1200">
        <a:solidFill>
          <a:schemeClr val="bg1"/>
        </a:solidFill>
        <a:latin typeface="Arial" charset="0"/>
        <a:ea typeface="+mn-ea"/>
        <a:cs typeface="+mn-cs"/>
      </a:defRPr>
    </a:lvl3pPr>
    <a:lvl4pPr marL="1371600" algn="l" rtl="0" fontAlgn="base">
      <a:spcBef>
        <a:spcPct val="100000"/>
      </a:spcBef>
      <a:spcAft>
        <a:spcPct val="0"/>
      </a:spcAft>
      <a:buFont typeface="Wingdings" pitchFamily="2" charset="2"/>
      <a:buChar char="§"/>
      <a:defRPr sz="3200" kern="1200">
        <a:solidFill>
          <a:schemeClr val="bg1"/>
        </a:solidFill>
        <a:latin typeface="Arial" charset="0"/>
        <a:ea typeface="+mn-ea"/>
        <a:cs typeface="+mn-cs"/>
      </a:defRPr>
    </a:lvl4pPr>
    <a:lvl5pPr marL="1828800" algn="l" rtl="0" fontAlgn="base">
      <a:spcBef>
        <a:spcPct val="100000"/>
      </a:spcBef>
      <a:spcAft>
        <a:spcPct val="0"/>
      </a:spcAft>
      <a:buFont typeface="Wingdings" pitchFamily="2" charset="2"/>
      <a:buChar char="§"/>
      <a:defRPr sz="3200" kern="1200">
        <a:solidFill>
          <a:schemeClr val="bg1"/>
        </a:solidFill>
        <a:latin typeface="Arial" charset="0"/>
        <a:ea typeface="+mn-ea"/>
        <a:cs typeface="+mn-cs"/>
      </a:defRPr>
    </a:lvl5pPr>
    <a:lvl6pPr marL="2286000" algn="l" defTabSz="914400" rtl="0" eaLnBrk="1" latinLnBrk="0" hangingPunct="1">
      <a:defRPr sz="3200" kern="1200">
        <a:solidFill>
          <a:schemeClr val="bg1"/>
        </a:solidFill>
        <a:latin typeface="Arial" charset="0"/>
        <a:ea typeface="+mn-ea"/>
        <a:cs typeface="+mn-cs"/>
      </a:defRPr>
    </a:lvl6pPr>
    <a:lvl7pPr marL="2743200" algn="l" defTabSz="914400" rtl="0" eaLnBrk="1" latinLnBrk="0" hangingPunct="1">
      <a:defRPr sz="3200" kern="1200">
        <a:solidFill>
          <a:schemeClr val="bg1"/>
        </a:solidFill>
        <a:latin typeface="Arial" charset="0"/>
        <a:ea typeface="+mn-ea"/>
        <a:cs typeface="+mn-cs"/>
      </a:defRPr>
    </a:lvl7pPr>
    <a:lvl8pPr marL="3200400" algn="l" defTabSz="914400" rtl="0" eaLnBrk="1" latinLnBrk="0" hangingPunct="1">
      <a:defRPr sz="3200" kern="1200">
        <a:solidFill>
          <a:schemeClr val="bg1"/>
        </a:solidFill>
        <a:latin typeface="Arial" charset="0"/>
        <a:ea typeface="+mn-ea"/>
        <a:cs typeface="+mn-cs"/>
      </a:defRPr>
    </a:lvl8pPr>
    <a:lvl9pPr marL="3657600" algn="l" defTabSz="914400" rtl="0" eaLnBrk="1" latinLnBrk="0" hangingPunct="1">
      <a:defRPr sz="32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862"/>
    <a:srgbClr val="ECE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09" autoAdjust="0"/>
  </p:normalViewPr>
  <p:slideViewPr>
    <p:cSldViewPr>
      <p:cViewPr varScale="1">
        <p:scale>
          <a:sx n="83" d="100"/>
          <a:sy n="83" d="100"/>
        </p:scale>
        <p:origin x="140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55516-2555-48D2-8768-AE7DACD5DED1}" type="datetimeFigureOut">
              <a:rPr lang="en-US" smtClean="0"/>
              <a:t>10/29/2018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698AA-425D-430D-8DBC-7ED0A22CE889}" type="slidenum">
              <a:rPr lang="en-US" smtClean="0"/>
              <a:t>‹#›</a:t>
            </a:fld>
            <a:endParaRPr lang="en-US"/>
          </a:p>
        </p:txBody>
      </p:sp>
    </p:spTree>
    <p:extLst>
      <p:ext uri="{BB962C8B-B14F-4D97-AF65-F5344CB8AC3E}">
        <p14:creationId xmlns:p14="http://schemas.microsoft.com/office/powerpoint/2010/main" val="141885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FFA778-B49E-4C48-994C-297349011E8B}" type="datetimeFigureOut">
              <a:rPr lang="en-US">
                <a:solidFill>
                  <a:prstClr val="black">
                    <a:tint val="75000"/>
                  </a:prstClr>
                </a:solidFill>
              </a:rPr>
              <a:pPr>
                <a:defRPr/>
              </a:pPr>
              <a:t>10/29/2018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37508B-F2BC-41B9-AF40-C67AEE3AD1D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5768D8E-48D2-4334-BFEE-71AB909E0FC6}" type="datetimeFigureOut">
              <a:rPr lang="en-US">
                <a:solidFill>
                  <a:prstClr val="black">
                    <a:tint val="75000"/>
                  </a:prstClr>
                </a:solidFill>
              </a:rPr>
              <a:pPr>
                <a:defRPr/>
              </a:pPr>
              <a:t>10/29/2018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9BC8C3-A1E7-464F-841E-0F568EB58D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52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321B854C-2D06-4F37-8CA2-DFC98712BCCC}" type="datetimeFigureOut">
              <a:rPr lang="en-US">
                <a:solidFill>
                  <a:prstClr val="black">
                    <a:tint val="75000"/>
                  </a:prstClr>
                </a:solidFill>
              </a:rPr>
              <a:pPr>
                <a:defRPr/>
              </a:pPr>
              <a:t>10/29/2018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32E508C-0384-4CA2-AC11-37F0ADF8AF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17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321B854C-2D06-4F37-8CA2-DFC98712BCCC}" type="datetimeFigureOut">
              <a:rPr lang="en-US">
                <a:solidFill>
                  <a:prstClr val="black">
                    <a:tint val="75000"/>
                  </a:prstClr>
                </a:solidFill>
              </a:rPr>
              <a:pPr>
                <a:defRPr/>
              </a:pPr>
              <a:t>10/29/2018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32E508C-0384-4CA2-AC11-37F0ADF8AF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712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FFA778-B49E-4C48-994C-297349011E8B}" type="datetimeFigureOut">
              <a:rPr lang="en-US">
                <a:solidFill>
                  <a:prstClr val="black">
                    <a:tint val="75000"/>
                  </a:prstClr>
                </a:solidFill>
              </a:rPr>
              <a:pPr>
                <a:defRPr/>
              </a:pPr>
              <a:t>10/29/2018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37508B-F2BC-41B9-AF40-C67AEE3AD1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55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9CCA594C-60FD-46A8-B96E-9F04232004A6}" type="datetimeFigureOut">
              <a:rPr lang="en-US"/>
              <a:pPr>
                <a:defRPr/>
              </a:pPr>
              <a:t>10/29/2018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D1DA34-0BC7-420F-91FD-920A24500E5B}" type="slidenum">
              <a:rPr lang="en-US"/>
              <a:pPr>
                <a:defRPr/>
              </a:pPr>
              <a:t>‹#›</a:t>
            </a:fld>
            <a:endParaRPr lang="en-US"/>
          </a:p>
        </p:txBody>
      </p:sp>
    </p:spTree>
    <p:extLst>
      <p:ext uri="{BB962C8B-B14F-4D97-AF65-F5344CB8AC3E}">
        <p14:creationId xmlns:p14="http://schemas.microsoft.com/office/powerpoint/2010/main" val="142751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buFontTx/>
              <a:buNone/>
              <a:defRPr/>
            </a:pPr>
            <a:fld id="{31308D5F-E952-4A65-8E1B-3370306025F4}" type="datetimeFigureOut">
              <a:rPr lang="en-US">
                <a:solidFill>
                  <a:prstClr val="black">
                    <a:tint val="75000"/>
                  </a:prstClr>
                </a:solidFill>
              </a:rPr>
              <a:pPr>
                <a:buFontTx/>
                <a:buNone/>
                <a:defRPr/>
              </a:pPr>
              <a:t>10/29/2018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buFontTx/>
              <a:buNone/>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buFontTx/>
              <a:buNone/>
              <a:defRPr/>
            </a:pPr>
            <a:fld id="{0E15F51C-8DCF-45DC-82C2-E17A01F162EE}" type="slidenum">
              <a:rPr lang="en-US">
                <a:solidFill>
                  <a:prstClr val="black">
                    <a:tint val="75000"/>
                  </a:prstClr>
                </a:solidFill>
              </a:rPr>
              <a:pPr>
                <a:buFontTx/>
                <a:buNone/>
                <a:defRPr/>
              </a:pPr>
              <a:t>‹#›</a:t>
            </a:fld>
            <a:endParaRPr lang="en-US" dirty="0">
              <a:solidFill>
                <a:prstClr val="black">
                  <a:tint val="75000"/>
                </a:prstClr>
              </a:solidFill>
            </a:endParaRPr>
          </a:p>
        </p:txBody>
      </p:sp>
      <p:pic>
        <p:nvPicPr>
          <p:cNvPr id="7" name="Picture 7" descr="C:\Documents and Settings\Katie Kramer\My Documents\1. CDFA\Graphics\bg1.png"/>
          <p:cNvPicPr>
            <a:picLocks noChangeAspect="1" noChangeArrowheads="1"/>
          </p:cNvPicPr>
          <p:nvPr userDrawn="1"/>
        </p:nvPicPr>
        <p:blipFill>
          <a:blip r:embed="rId5" cstate="print"/>
          <a:srcRect l="3226" t="1144"/>
          <a:stretch>
            <a:fillRect/>
          </a:stretch>
        </p:blipFill>
        <p:spPr bwMode="auto">
          <a:xfrm>
            <a:off x="0" y="0"/>
            <a:ext cx="9144000" cy="6858000"/>
          </a:xfrm>
          <a:prstGeom prst="rect">
            <a:avLst/>
          </a:prstGeom>
          <a:noFill/>
          <a:scene3d>
            <a:camera prst="perspectiveFront"/>
            <a:lightRig rig="threePt" dir="t"/>
          </a:scene3d>
        </p:spPr>
      </p:pic>
    </p:spTree>
  </p:cSld>
  <p:clrMap bg1="lt1" tx1="dk1" bg2="lt2" tx2="dk2" accent1="accent1" accent2="accent2" accent3="accent3" accent4="accent4" accent5="accent5" accent6="accent6" hlink="hlink" folHlink="folHlink"/>
  <p:sldLayoutIdLst>
    <p:sldLayoutId id="2147483762" r:id="rId1"/>
    <p:sldLayoutId id="2147483793" r:id="rId2"/>
    <p:sldLayoutId id="214748381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buFontTx/>
              <a:buNone/>
              <a:defRPr/>
            </a:pPr>
            <a:fld id="{31308D5F-E952-4A65-8E1B-3370306025F4}" type="datetimeFigureOut">
              <a:rPr lang="en-US">
                <a:solidFill>
                  <a:prstClr val="black">
                    <a:tint val="75000"/>
                  </a:prstClr>
                </a:solidFill>
              </a:rPr>
              <a:pPr>
                <a:buFontTx/>
                <a:buNone/>
                <a:defRPr/>
              </a:pPr>
              <a:t>10/29/2018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buFontTx/>
              <a:buNone/>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buFontTx/>
              <a:buNone/>
              <a:defRPr/>
            </a:pPr>
            <a:fld id="{0E15F51C-8DCF-45DC-82C2-E17A01F162EE}" type="slidenum">
              <a:rPr lang="en-US">
                <a:solidFill>
                  <a:prstClr val="black">
                    <a:tint val="75000"/>
                  </a:prstClr>
                </a:solidFill>
              </a:rPr>
              <a:pPr>
                <a:buFontTx/>
                <a:buNone/>
                <a:defRPr/>
              </a:pPr>
              <a:t>‹#›</a:t>
            </a:fld>
            <a:endParaRPr lang="en-US" dirty="0">
              <a:solidFill>
                <a:prstClr val="black">
                  <a:tint val="75000"/>
                </a:prstClr>
              </a:solidFill>
            </a:endParaRPr>
          </a:p>
        </p:txBody>
      </p:sp>
      <p:pic>
        <p:nvPicPr>
          <p:cNvPr id="7" name="Picture 7" descr="C:\Documents and Settings\Katie Kramer\My Documents\1. CDFA\Graphics\bg1.png"/>
          <p:cNvPicPr>
            <a:picLocks noChangeAspect="1" noChangeArrowheads="1"/>
          </p:cNvPicPr>
          <p:nvPr userDrawn="1"/>
        </p:nvPicPr>
        <p:blipFill>
          <a:blip r:embed="rId4" cstate="print"/>
          <a:srcRect l="3226" t="1144"/>
          <a:stretch>
            <a:fillRect/>
          </a:stretch>
        </p:blipFill>
        <p:spPr bwMode="auto">
          <a:xfrm>
            <a:off x="0" y="0"/>
            <a:ext cx="9144000" cy="6858000"/>
          </a:xfrm>
          <a:prstGeom prst="rect">
            <a:avLst/>
          </a:prstGeom>
          <a:noFill/>
          <a:scene3d>
            <a:camera prst="perspectiveFront"/>
            <a:lightRig rig="threePt" dir="t"/>
          </a:scene3d>
        </p:spPr>
      </p:pic>
    </p:spTree>
  </p:cSld>
  <p:clrMap bg1="lt1" tx1="dk1" bg2="lt2" tx2="dk2" accent1="accent1" accent2="accent2" accent3="accent3" accent4="accent4" accent5="accent5" accent6="accent6" hlink="hlink" folHlink="folHlink"/>
  <p:sldLayoutIdLst>
    <p:sldLayoutId id="2147483796" r:id="rId1"/>
    <p:sldLayoutId id="214748381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buFontTx/>
              <a:buNone/>
              <a:defRPr/>
            </a:pPr>
            <a:fld id="{31308D5F-E952-4A65-8E1B-3370306025F4}" type="datetimeFigureOut">
              <a:rPr lang="en-US">
                <a:solidFill>
                  <a:prstClr val="black">
                    <a:tint val="75000"/>
                  </a:prstClr>
                </a:solidFill>
              </a:rPr>
              <a:pPr>
                <a:buFontTx/>
                <a:buNone/>
                <a:defRPr/>
              </a:pPr>
              <a:t>10/29/2018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buFontTx/>
              <a:buNone/>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buFontTx/>
              <a:buNone/>
              <a:defRPr/>
            </a:pPr>
            <a:fld id="{0E15F51C-8DCF-45DC-82C2-E17A01F162EE}" type="slidenum">
              <a:rPr lang="en-US">
                <a:solidFill>
                  <a:prstClr val="black">
                    <a:tint val="75000"/>
                  </a:prstClr>
                </a:solidFill>
              </a:rPr>
              <a:pPr>
                <a:buFontTx/>
                <a:buNone/>
                <a:defRPr/>
              </a:pPr>
              <a:t>‹#›</a:t>
            </a:fld>
            <a:endParaRPr lang="en-US" dirty="0">
              <a:solidFill>
                <a:prstClr val="black">
                  <a:tint val="75000"/>
                </a:prstClr>
              </a:solidFill>
            </a:endParaRPr>
          </a:p>
        </p:txBody>
      </p:sp>
      <p:pic>
        <p:nvPicPr>
          <p:cNvPr id="7" name="Picture 7" descr="C:\Documents and Settings\Katie Kramer\My Documents\1. CDFA\Graphics\bg1.png"/>
          <p:cNvPicPr>
            <a:picLocks noChangeAspect="1" noChangeArrowheads="1"/>
          </p:cNvPicPr>
          <p:nvPr userDrawn="1"/>
        </p:nvPicPr>
        <p:blipFill>
          <a:blip r:embed="rId3" cstate="print"/>
          <a:srcRect l="3226" t="1144"/>
          <a:stretch>
            <a:fillRect/>
          </a:stretch>
        </p:blipFill>
        <p:spPr bwMode="auto">
          <a:xfrm>
            <a:off x="0" y="0"/>
            <a:ext cx="9144000" cy="6858000"/>
          </a:xfrm>
          <a:prstGeom prst="rect">
            <a:avLst/>
          </a:prstGeom>
          <a:noFill/>
          <a:scene3d>
            <a:camera prst="perspectiveFront"/>
            <a:lightRig rig="threePt" dir="t"/>
          </a:scene3d>
        </p:spPr>
      </p:pic>
    </p:spTree>
  </p:cSld>
  <p:clrMap bg1="lt1" tx1="dk1" bg2="lt2" tx2="dk2" accent1="accent1" accent2="accent2" accent3="accent3" accent4="accent4" accent5="accent5" accent6="accent6" hlink="hlink" folHlink="folHlink"/>
  <p:sldLayoutIdLst>
    <p:sldLayoutId id="21474838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0" y="-26127"/>
            <a:ext cx="9144000" cy="5403925"/>
          </a:xfrm>
          <a:prstGeom prst="rect">
            <a:avLst/>
          </a:prstGeom>
          <a:noFill/>
          <a:ln>
            <a:noFill/>
          </a:ln>
        </p:spPr>
      </p:pic>
      <p:sp>
        <p:nvSpPr>
          <p:cNvPr id="5" name="TextBox 4"/>
          <p:cNvSpPr txBox="1"/>
          <p:nvPr/>
        </p:nvSpPr>
        <p:spPr>
          <a:xfrm>
            <a:off x="-19594" y="1655102"/>
            <a:ext cx="9239794" cy="707886"/>
          </a:xfrm>
          <a:prstGeom prst="rect">
            <a:avLst/>
          </a:prstGeom>
          <a:solidFill>
            <a:srgbClr val="FFFFFF">
              <a:alpha val="80000"/>
            </a:srgbClr>
          </a:solidFill>
        </p:spPr>
        <p:txBody>
          <a:bodyPr wrap="square" rtlCol="0">
            <a:spAutoFit/>
          </a:bodyPr>
          <a:lstStyle/>
          <a:p>
            <a:pPr algn="ctr">
              <a:buNone/>
            </a:pPr>
            <a:r>
              <a:rPr lang="en-US" sz="4000" b="1" dirty="0">
                <a:solidFill>
                  <a:srgbClr val="161862"/>
                </a:solidFill>
                <a:latin typeface="Oswald" panose="02000503000000000000" pitchFamily="2" charset="0"/>
              </a:rPr>
              <a:t>The Latest on Opportunity Zones</a:t>
            </a:r>
          </a:p>
        </p:txBody>
      </p:sp>
      <p:sp>
        <p:nvSpPr>
          <p:cNvPr id="6" name="Rectangle 5"/>
          <p:cNvSpPr/>
          <p:nvPr/>
        </p:nvSpPr>
        <p:spPr>
          <a:xfrm>
            <a:off x="1" y="4724400"/>
            <a:ext cx="9144000" cy="213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4" descr="C:\Documents and Settings\Katie Kramer\My Documents\1. CDFA\Logo\CDFA Logo\CDFA color logo eps.tif"/>
          <p:cNvPicPr>
            <a:picLocks noChangeAspect="1" noChangeArrowheads="1"/>
          </p:cNvPicPr>
          <p:nvPr/>
        </p:nvPicPr>
        <p:blipFill>
          <a:blip r:embed="rId3" cstate="print"/>
          <a:srcRect/>
          <a:stretch>
            <a:fillRect/>
          </a:stretch>
        </p:blipFill>
        <p:spPr bwMode="auto">
          <a:xfrm>
            <a:off x="7391400" y="4927763"/>
            <a:ext cx="1615102" cy="1532709"/>
          </a:xfrm>
          <a:prstGeom prst="rect">
            <a:avLst/>
          </a:prstGeom>
          <a:noFill/>
          <a:ln w="9525">
            <a:noFill/>
            <a:miter lim="800000"/>
            <a:headEnd/>
            <a:tailEnd/>
          </a:ln>
        </p:spPr>
      </p:pic>
      <p:sp>
        <p:nvSpPr>
          <p:cNvPr id="10" name="TextBox 9"/>
          <p:cNvSpPr txBox="1"/>
          <p:nvPr/>
        </p:nvSpPr>
        <p:spPr>
          <a:xfrm>
            <a:off x="381000" y="5186285"/>
            <a:ext cx="5943600" cy="1154162"/>
          </a:xfrm>
          <a:prstGeom prst="rect">
            <a:avLst/>
          </a:prstGeom>
          <a:noFill/>
        </p:spPr>
        <p:txBody>
          <a:bodyPr wrap="square" rtlCol="0">
            <a:spAutoFit/>
          </a:bodyPr>
          <a:lstStyle/>
          <a:p>
            <a:pPr>
              <a:lnSpc>
                <a:spcPct val="150000"/>
              </a:lnSpc>
              <a:spcBef>
                <a:spcPts val="0"/>
              </a:spcBef>
              <a:buNone/>
            </a:pPr>
            <a:r>
              <a:rPr lang="en-US" sz="1800" dirty="0">
                <a:solidFill>
                  <a:srgbClr val="161862"/>
                </a:solidFill>
                <a:latin typeface="Open Sans" panose="020B0606030504020204" pitchFamily="34" charset="0"/>
                <a:ea typeface="Open Sans" panose="020B0606030504020204" pitchFamily="34" charset="0"/>
                <a:cs typeface="Open Sans" panose="020B0606030504020204" pitchFamily="34" charset="0"/>
              </a:rPr>
              <a:t>Katie Kramer</a:t>
            </a:r>
          </a:p>
          <a:p>
            <a:pPr>
              <a:spcBef>
                <a:spcPts val="0"/>
              </a:spcBef>
              <a:buNone/>
            </a:pPr>
            <a:r>
              <a:rPr lang="en-US" sz="1400" dirty="0">
                <a:solidFill>
                  <a:srgbClr val="161862"/>
                </a:solidFill>
                <a:latin typeface="Open Sans Light" panose="020B0306030504020204" pitchFamily="34" charset="0"/>
                <a:ea typeface="Open Sans Light" panose="020B0306030504020204" pitchFamily="34" charset="0"/>
                <a:cs typeface="Open Sans Light" panose="020B0306030504020204" pitchFamily="34" charset="0"/>
              </a:rPr>
              <a:t>Vice President</a:t>
            </a:r>
          </a:p>
          <a:p>
            <a:pPr>
              <a:spcBef>
                <a:spcPts val="0"/>
              </a:spcBef>
              <a:buNone/>
            </a:pPr>
            <a:r>
              <a:rPr lang="en-US" sz="1400" dirty="0">
                <a:solidFill>
                  <a:srgbClr val="161862"/>
                </a:solidFill>
                <a:latin typeface="Open Sans Light" panose="020B0306030504020204" pitchFamily="34" charset="0"/>
                <a:ea typeface="Open Sans Light" panose="020B0306030504020204" pitchFamily="34" charset="0"/>
                <a:cs typeface="Open Sans Light" panose="020B0306030504020204" pitchFamily="34" charset="0"/>
              </a:rPr>
              <a:t>Council of Development Finance Agencies</a:t>
            </a:r>
          </a:p>
          <a:p>
            <a:pPr>
              <a:spcBef>
                <a:spcPts val="0"/>
              </a:spcBef>
              <a:buNone/>
            </a:pPr>
            <a:r>
              <a:rPr lang="en-US" sz="1400" dirty="0">
                <a:solidFill>
                  <a:srgbClr val="161862"/>
                </a:solidFill>
                <a:latin typeface="Open Sans Light" panose="020B0306030504020204" pitchFamily="34" charset="0"/>
                <a:ea typeface="Open Sans Light" panose="020B0306030504020204" pitchFamily="34" charset="0"/>
                <a:cs typeface="Open Sans Light" panose="020B0306030504020204" pitchFamily="34" charset="0"/>
              </a:rPr>
              <a:t>October 30, 2018</a:t>
            </a:r>
          </a:p>
        </p:txBody>
      </p:sp>
      <p:sp>
        <p:nvSpPr>
          <p:cNvPr id="13" name="Footer Placeholder 3"/>
          <p:cNvSpPr>
            <a:spLocks noGrp="1"/>
          </p:cNvSpPr>
          <p:nvPr>
            <p:ph type="ftr" sz="quarter" idx="10"/>
          </p:nvPr>
        </p:nvSpPr>
        <p:spPr>
          <a:xfrm>
            <a:off x="7253902" y="6460472"/>
            <a:ext cx="1600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Font typeface="Wingdings" panose="05000000000000000000" pitchFamily="2" charset="2"/>
              <a:buChar char="§"/>
              <a:defRPr sz="3200">
                <a:solidFill>
                  <a:schemeClr val="bg1"/>
                </a:solidFill>
                <a:latin typeface="Arial" panose="020B0604020202020204" pitchFamily="34" charset="0"/>
              </a:defRPr>
            </a:lvl1pPr>
            <a:lvl2pPr marL="742950" indent="-285750">
              <a:lnSpc>
                <a:spcPct val="150000"/>
              </a:lnSpc>
              <a:spcBef>
                <a:spcPct val="100000"/>
              </a:spcBef>
              <a:buFont typeface="Wingdings" panose="05000000000000000000" pitchFamily="2" charset="2"/>
              <a:defRPr sz="4400">
                <a:solidFill>
                  <a:schemeClr val="bg1"/>
                </a:solidFill>
                <a:latin typeface="Arial" panose="020B0604020202020204" pitchFamily="34" charset="0"/>
              </a:defRPr>
            </a:lvl2pPr>
            <a:lvl3pPr marL="1143000" indent="-228600">
              <a:spcBef>
                <a:spcPct val="100000"/>
              </a:spcBef>
              <a:buFont typeface="Wingdings" panose="05000000000000000000" pitchFamily="2" charset="2"/>
              <a:buChar char="§"/>
              <a:defRPr sz="3200">
                <a:solidFill>
                  <a:schemeClr val="bg1"/>
                </a:solidFill>
                <a:latin typeface="Arial" panose="020B0604020202020204" pitchFamily="34" charset="0"/>
              </a:defRPr>
            </a:lvl3pPr>
            <a:lvl4pPr marL="1600200" indent="-228600">
              <a:spcBef>
                <a:spcPct val="100000"/>
              </a:spcBef>
              <a:buFont typeface="Wingdings" panose="05000000000000000000" pitchFamily="2" charset="2"/>
              <a:buChar char="§"/>
              <a:defRPr sz="3200">
                <a:solidFill>
                  <a:schemeClr val="bg1"/>
                </a:solidFill>
                <a:latin typeface="Arial" panose="020B0604020202020204" pitchFamily="34" charset="0"/>
              </a:defRPr>
            </a:lvl4pPr>
            <a:lvl5pPr marL="2057400" indent="-228600">
              <a:spcBef>
                <a:spcPct val="100000"/>
              </a:spcBef>
              <a:buFont typeface="Wingdings" panose="05000000000000000000" pitchFamily="2" charset="2"/>
              <a:buChar char="§"/>
              <a:defRPr sz="3200">
                <a:solidFill>
                  <a:schemeClr val="bg1"/>
                </a:solidFill>
                <a:latin typeface="Arial" panose="020B0604020202020204" pitchFamily="34" charset="0"/>
              </a:defRPr>
            </a:lvl5pPr>
            <a:lvl6pPr marL="2514600" indent="-228600" eaLnBrk="0" fontAlgn="base" hangingPunct="0">
              <a:spcBef>
                <a:spcPct val="100000"/>
              </a:spcBef>
              <a:spcAft>
                <a:spcPct val="0"/>
              </a:spcAft>
              <a:buFont typeface="Wingdings" panose="05000000000000000000" pitchFamily="2" charset="2"/>
              <a:buChar char="§"/>
              <a:defRPr sz="3200">
                <a:solidFill>
                  <a:schemeClr val="bg1"/>
                </a:solidFill>
                <a:latin typeface="Arial" panose="020B0604020202020204" pitchFamily="34" charset="0"/>
              </a:defRPr>
            </a:lvl6pPr>
            <a:lvl7pPr marL="2971800" indent="-228600" eaLnBrk="0" fontAlgn="base" hangingPunct="0">
              <a:spcBef>
                <a:spcPct val="100000"/>
              </a:spcBef>
              <a:spcAft>
                <a:spcPct val="0"/>
              </a:spcAft>
              <a:buFont typeface="Wingdings" panose="05000000000000000000" pitchFamily="2" charset="2"/>
              <a:buChar char="§"/>
              <a:defRPr sz="3200">
                <a:solidFill>
                  <a:schemeClr val="bg1"/>
                </a:solidFill>
                <a:latin typeface="Arial" panose="020B0604020202020204" pitchFamily="34" charset="0"/>
              </a:defRPr>
            </a:lvl7pPr>
            <a:lvl8pPr marL="3429000" indent="-228600" eaLnBrk="0" fontAlgn="base" hangingPunct="0">
              <a:spcBef>
                <a:spcPct val="100000"/>
              </a:spcBef>
              <a:spcAft>
                <a:spcPct val="0"/>
              </a:spcAft>
              <a:buFont typeface="Wingdings" panose="05000000000000000000" pitchFamily="2" charset="2"/>
              <a:buChar char="§"/>
              <a:defRPr sz="3200">
                <a:solidFill>
                  <a:schemeClr val="bg1"/>
                </a:solidFill>
                <a:latin typeface="Arial" panose="020B0604020202020204" pitchFamily="34" charset="0"/>
              </a:defRPr>
            </a:lvl8pPr>
            <a:lvl9pPr marL="3886200" indent="-228600" eaLnBrk="0" fontAlgn="base" hangingPunct="0">
              <a:spcBef>
                <a:spcPct val="100000"/>
              </a:spcBef>
              <a:spcAft>
                <a:spcPct val="0"/>
              </a:spcAft>
              <a:buFont typeface="Wingdings" panose="05000000000000000000" pitchFamily="2" charset="2"/>
              <a:buChar char="§"/>
              <a:defRPr sz="3200">
                <a:solidFill>
                  <a:schemeClr val="bg1"/>
                </a:solidFill>
                <a:latin typeface="Arial" panose="020B0604020202020204" pitchFamily="34" charset="0"/>
              </a:defRPr>
            </a:lvl9pPr>
          </a:lstStyle>
          <a:p>
            <a:pPr algn="ctr">
              <a:spcBef>
                <a:spcPct val="50000"/>
              </a:spcBef>
              <a:buFont typeface="Wingdings" panose="05000000000000000000" pitchFamily="2" charset="2"/>
              <a:buNone/>
            </a:pPr>
            <a:r>
              <a:rPr lang="en-US" altLang="en-US" sz="14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www.cdfa.net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885446"/>
            <a:ext cx="1585298" cy="1591554"/>
          </a:xfrm>
          <a:prstGeom prst="rect">
            <a:avLst/>
          </a:prstGeom>
        </p:spPr>
      </p:pic>
    </p:spTree>
    <p:extLst>
      <p:ext uri="{BB962C8B-B14F-4D97-AF65-F5344CB8AC3E}">
        <p14:creationId xmlns:p14="http://schemas.microsoft.com/office/powerpoint/2010/main" val="259793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4894" b="1363"/>
          <a:stretch/>
        </p:blipFill>
        <p:spPr>
          <a:xfrm>
            <a:off x="0" y="-194763"/>
            <a:ext cx="9144000" cy="7052763"/>
          </a:xfrm>
          <a:prstGeom prst="rect">
            <a:avLst/>
          </a:prstGeom>
        </p:spPr>
      </p:pic>
      <p:sp>
        <p:nvSpPr>
          <p:cNvPr id="11" name="Rectangle 10"/>
          <p:cNvSpPr/>
          <p:nvPr/>
        </p:nvSpPr>
        <p:spPr>
          <a:xfrm>
            <a:off x="0" y="693004"/>
            <a:ext cx="9144000" cy="6164996"/>
          </a:xfrm>
          <a:prstGeom prst="rect">
            <a:avLst/>
          </a:prstGeom>
          <a:solidFill>
            <a:srgbClr val="ECE8E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sz="1800" dirty="0">
              <a:solidFill>
                <a:prstClr val="white"/>
              </a:solidFill>
            </a:endParaRPr>
          </a:p>
        </p:txBody>
      </p:sp>
      <p:sp>
        <p:nvSpPr>
          <p:cNvPr id="9" name="TextBox 8"/>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002065"/>
                </a:solidFill>
                <a:latin typeface="Oswald" panose="02000503000000000000" pitchFamily="2" charset="0"/>
                <a:cs typeface="Arial" charset="0"/>
              </a:rPr>
              <a:t>Opportunity Funds</a:t>
            </a:r>
          </a:p>
        </p:txBody>
      </p:sp>
      <p:sp>
        <p:nvSpPr>
          <p:cNvPr id="6" name="Rectangle 3"/>
          <p:cNvSpPr txBox="1">
            <a:spLocks noChangeArrowheads="1"/>
          </p:cNvSpPr>
          <p:nvPr/>
        </p:nvSpPr>
        <p:spPr bwMode="auto">
          <a:xfrm>
            <a:off x="0" y="1400889"/>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0" eaLnBrk="1" hangingPunct="1">
              <a:lnSpc>
                <a:spcPct val="90000"/>
              </a:lnSpc>
              <a:spcBef>
                <a:spcPts val="0"/>
              </a:spcBef>
              <a:buNone/>
            </a:pPr>
            <a:endParaRPr lang="en-US" altLang="en-US" sz="1600" b="1" dirty="0">
              <a:latin typeface="Open Sans" panose="020B0606030504020204" pitchFamily="34" charset="0"/>
              <a:ea typeface="Open Sans" panose="020B0606030504020204" pitchFamily="34" charset="0"/>
              <a:cs typeface="Open Sans" panose="020B0606030504020204" pitchFamily="34" charset="0"/>
            </a:endParaRPr>
          </a:p>
          <a:p>
            <a:pPr marL="457200" indent="0" eaLnBrk="1" hangingPunct="1">
              <a:lnSpc>
                <a:spcPct val="90000"/>
              </a:lnSpc>
              <a:spcBef>
                <a:spcPts val="0"/>
              </a:spcBef>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Opportunity Funds must make equity investments.</a:t>
            </a:r>
            <a:endParaRPr lang="en-US" altLang="en-US" sz="1600" dirty="0">
              <a:latin typeface="Myriad Pro Cond" panose="020B0506030403020204" pitchFamily="34" charset="0"/>
            </a:endParaRPr>
          </a:p>
          <a:p>
            <a:pPr marL="800100">
              <a:lnSpc>
                <a:spcPct val="150000"/>
              </a:lnSpc>
              <a:spcBef>
                <a:spcPts val="0"/>
              </a:spcBef>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Investors can capitalize Opportunity Funds using gains realized within 180 days of a sale. No limit on size of funds, number of funds, or how many Opportunity Zones the fund invests in.</a:t>
            </a:r>
          </a:p>
          <a:p>
            <a:pPr marL="800100">
              <a:lnSpc>
                <a:spcPct val="150000"/>
              </a:lnSpc>
              <a:spcBef>
                <a:spcPts val="0"/>
              </a:spcBef>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Opportunity Funds must invest at least 90% of their assets in qualified investments located in Opportunity Zones. </a:t>
            </a:r>
          </a:p>
          <a:p>
            <a:pPr marL="800100">
              <a:lnSpc>
                <a:spcPct val="150000"/>
              </a:lnSpc>
              <a:spcBef>
                <a:spcPts val="0"/>
              </a:spcBef>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Opportunity Funds can make equity investments in qualified businesses or real estate projects.</a:t>
            </a:r>
            <a:endParaRPr lang="en-US" altLang="en-US"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800100">
              <a:lnSpc>
                <a:spcPct val="150000"/>
              </a:lnSpc>
              <a:spcBef>
                <a:spcPts val="0"/>
              </a:spcBef>
            </a:pPr>
            <a:r>
              <a:rPr lang="en-US" altLang="en-US"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Opportunity Fund investors are seeking responsible exit solutions in order to realize the tax-free earnings after the 10 year period.</a:t>
            </a:r>
          </a:p>
          <a:p>
            <a:pPr>
              <a:spcBef>
                <a:spcPct val="20000"/>
              </a:spcBef>
              <a:buFontTx/>
              <a:buChar char="-"/>
              <a:defRPr/>
            </a:pPr>
            <a:endParaRPr lang="en-US" altLang="en-US" sz="2400" dirty="0">
              <a:solidFill>
                <a:prstClr val="black"/>
              </a:solidFill>
              <a:latin typeface="Myriad Pro Cond" panose="020B0506030403020204" pitchFamily="34" charset="0"/>
            </a:endParaRPr>
          </a:p>
        </p:txBody>
      </p:sp>
      <p:pic>
        <p:nvPicPr>
          <p:cNvPr id="7" name="Picture 4" descr="C:\Documents and Settings\Katie Kramer\My Documents\1. CDFA\Logo\CDFA Logo\CDFA color logo ep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20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413501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B2D780-3C20-4F2A-903F-3AA8D6F8A601}"/>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pic>
        <p:nvPicPr>
          <p:cNvPr id="5" name="Picture 4">
            <a:extLst>
              <a:ext uri="{FF2B5EF4-FFF2-40B4-BE49-F238E27FC236}">
                <a16:creationId xmlns:a16="http://schemas.microsoft.com/office/drawing/2014/main" id="{44998CD1-0780-4E02-BCCB-5CFCB3B0AAC7}"/>
              </a:ext>
            </a:extLst>
          </p:cNvPr>
          <p:cNvPicPr>
            <a:picLocks noChangeAspect="1"/>
          </p:cNvPicPr>
          <p:nvPr/>
        </p:nvPicPr>
        <p:blipFill rotWithShape="1">
          <a:blip r:embed="rId2"/>
          <a:srcRect l="25000" t="14445" r="40833" b="5556"/>
          <a:stretch/>
        </p:blipFill>
        <p:spPr>
          <a:xfrm>
            <a:off x="5029200" y="2667000"/>
            <a:ext cx="3007078" cy="3960542"/>
          </a:xfrm>
          <a:prstGeom prst="rect">
            <a:avLst/>
          </a:prstGeom>
          <a:ln>
            <a:solidFill>
              <a:schemeClr val="tx1"/>
            </a:solidFill>
          </a:ln>
        </p:spPr>
      </p:pic>
      <p:pic>
        <p:nvPicPr>
          <p:cNvPr id="4" name="Picture 3">
            <a:extLst>
              <a:ext uri="{FF2B5EF4-FFF2-40B4-BE49-F238E27FC236}">
                <a16:creationId xmlns:a16="http://schemas.microsoft.com/office/drawing/2014/main" id="{6B077415-F191-42A8-9AAA-4A59B3BF90B3}"/>
              </a:ext>
            </a:extLst>
          </p:cNvPr>
          <p:cNvPicPr>
            <a:picLocks noChangeAspect="1"/>
          </p:cNvPicPr>
          <p:nvPr/>
        </p:nvPicPr>
        <p:blipFill rotWithShape="1">
          <a:blip r:embed="rId3"/>
          <a:srcRect l="25000" t="14444" r="40833" b="4834"/>
          <a:stretch/>
        </p:blipFill>
        <p:spPr>
          <a:xfrm>
            <a:off x="3152670" y="2599501"/>
            <a:ext cx="2980157" cy="3960542"/>
          </a:xfrm>
          <a:prstGeom prst="rect">
            <a:avLst/>
          </a:prstGeom>
          <a:ln>
            <a:solidFill>
              <a:schemeClr val="tx1"/>
            </a:solidFill>
          </a:ln>
        </p:spPr>
      </p:pic>
      <p:pic>
        <p:nvPicPr>
          <p:cNvPr id="2" name="Picture 1">
            <a:extLst>
              <a:ext uri="{FF2B5EF4-FFF2-40B4-BE49-F238E27FC236}">
                <a16:creationId xmlns:a16="http://schemas.microsoft.com/office/drawing/2014/main" id="{2F9AC46F-E793-4232-A37D-CA33E7726E2B}"/>
              </a:ext>
            </a:extLst>
          </p:cNvPr>
          <p:cNvPicPr>
            <a:picLocks noChangeAspect="1"/>
          </p:cNvPicPr>
          <p:nvPr/>
        </p:nvPicPr>
        <p:blipFill rotWithShape="1">
          <a:blip r:embed="rId4"/>
          <a:srcRect l="25000" t="14445" r="40832" b="5556"/>
          <a:stretch/>
        </p:blipFill>
        <p:spPr>
          <a:xfrm>
            <a:off x="1158009" y="2445890"/>
            <a:ext cx="3007078" cy="3960542"/>
          </a:xfrm>
          <a:prstGeom prst="rect">
            <a:avLst/>
          </a:prstGeom>
          <a:ln>
            <a:solidFill>
              <a:schemeClr val="tx1"/>
            </a:solidFill>
          </a:ln>
        </p:spPr>
      </p:pic>
      <p:sp>
        <p:nvSpPr>
          <p:cNvPr id="6" name="TextBox 5">
            <a:extLst>
              <a:ext uri="{FF2B5EF4-FFF2-40B4-BE49-F238E27FC236}">
                <a16:creationId xmlns:a16="http://schemas.microsoft.com/office/drawing/2014/main" id="{11DD8978-C9C3-45E9-92F5-5F2CC977467F}"/>
              </a:ext>
            </a:extLst>
          </p:cNvPr>
          <p:cNvSpPr txBox="1"/>
          <p:nvPr/>
        </p:nvSpPr>
        <p:spPr>
          <a:xfrm>
            <a:off x="1" y="0"/>
            <a:ext cx="9144000" cy="1803571"/>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400" b="1" dirty="0">
                <a:solidFill>
                  <a:srgbClr val="002065"/>
                </a:solidFill>
                <a:latin typeface="Myriad Pro" panose="020B0503030403020204" pitchFamily="34" charset="0"/>
                <a:cs typeface="Arial" charset="0"/>
              </a:rPr>
              <a:t>STATE </a:t>
            </a:r>
            <a:r>
              <a:rPr lang="en-US" altLang="en-US" sz="4000" b="1" i="1" dirty="0">
                <a:solidFill>
                  <a:srgbClr val="002065"/>
                </a:solidFill>
                <a:latin typeface="Palatino Linotype" panose="02040502050505030304" pitchFamily="18" charset="0"/>
                <a:cs typeface="Arial" charset="0"/>
              </a:rPr>
              <a:t>of the </a:t>
            </a:r>
            <a:r>
              <a:rPr lang="en-US" altLang="en-US" sz="4400" b="1" dirty="0">
                <a:solidFill>
                  <a:srgbClr val="002065"/>
                </a:solidFill>
                <a:latin typeface="Myriad Pro" panose="020B0503030403020204" pitchFamily="34" charset="0"/>
                <a:cs typeface="Arial" charset="0"/>
              </a:rPr>
              <a:t>STATES</a:t>
            </a:r>
          </a:p>
          <a:p>
            <a:pPr algn="ctr">
              <a:spcBef>
                <a:spcPct val="20000"/>
              </a:spcBef>
              <a:buNone/>
              <a:defRPr/>
            </a:pPr>
            <a:r>
              <a:rPr lang="en-US" altLang="en-US" sz="2800" b="1" dirty="0">
                <a:solidFill>
                  <a:schemeClr val="tx1"/>
                </a:solidFill>
                <a:latin typeface="Oswald" panose="02000503000000000000" pitchFamily="2" charset="0"/>
              </a:rPr>
              <a:t>Download in the CDFA Opportunity Zones Resource Center</a:t>
            </a:r>
          </a:p>
          <a:p>
            <a:pPr algn="ctr">
              <a:spcBef>
                <a:spcPct val="20000"/>
              </a:spcBef>
              <a:buNone/>
              <a:defRPr/>
            </a:pPr>
            <a:r>
              <a:rPr lang="en-US" altLang="en-US" sz="2800" b="1" dirty="0">
                <a:solidFill>
                  <a:schemeClr val="tx1"/>
                </a:solidFill>
                <a:latin typeface="Oswald" panose="02000503000000000000" pitchFamily="2" charset="0"/>
              </a:rPr>
              <a:t>www.cdfa.net/resources</a:t>
            </a:r>
            <a:endParaRPr lang="en-US" altLang="en-US" sz="2800" b="1" dirty="0">
              <a:solidFill>
                <a:srgbClr val="002065"/>
              </a:solidFill>
              <a:latin typeface="Oswald" panose="02000503000000000000" pitchFamily="2" charset="0"/>
              <a:cs typeface="Arial" charset="0"/>
            </a:endParaRPr>
          </a:p>
        </p:txBody>
      </p:sp>
    </p:spTree>
    <p:extLst>
      <p:ext uri="{BB962C8B-B14F-4D97-AF65-F5344CB8AC3E}">
        <p14:creationId xmlns:p14="http://schemas.microsoft.com/office/powerpoint/2010/main" val="82877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5494E0-0757-4DB1-A753-C7DB3FFD85D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pic>
        <p:nvPicPr>
          <p:cNvPr id="4" name="Picture 3">
            <a:extLst>
              <a:ext uri="{FF2B5EF4-FFF2-40B4-BE49-F238E27FC236}">
                <a16:creationId xmlns:a16="http://schemas.microsoft.com/office/drawing/2014/main" id="{AD89799F-003E-476A-B092-304D083B9533}"/>
              </a:ext>
            </a:extLst>
          </p:cNvPr>
          <p:cNvPicPr>
            <a:picLocks noChangeAspect="1"/>
          </p:cNvPicPr>
          <p:nvPr/>
        </p:nvPicPr>
        <p:blipFill rotWithShape="1">
          <a:blip r:embed="rId2"/>
          <a:srcRect l="17500" t="15595" r="33333" b="5556"/>
          <a:stretch/>
        </p:blipFill>
        <p:spPr>
          <a:xfrm>
            <a:off x="1676400" y="1371600"/>
            <a:ext cx="5791200" cy="5224220"/>
          </a:xfrm>
          <a:prstGeom prst="rect">
            <a:avLst/>
          </a:prstGeom>
        </p:spPr>
      </p:pic>
      <p:sp>
        <p:nvSpPr>
          <p:cNvPr id="5" name="TextBox 4">
            <a:extLst>
              <a:ext uri="{FF2B5EF4-FFF2-40B4-BE49-F238E27FC236}">
                <a16:creationId xmlns:a16="http://schemas.microsoft.com/office/drawing/2014/main" id="{ACCDDB6E-4E4B-41BD-A368-183E78BDEEF0}"/>
              </a:ext>
            </a:extLst>
          </p:cNvPr>
          <p:cNvSpPr txBox="1"/>
          <p:nvPr/>
        </p:nvSpPr>
        <p:spPr>
          <a:xfrm>
            <a:off x="1" y="0"/>
            <a:ext cx="9144000" cy="1138773"/>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400" b="1" dirty="0">
                <a:solidFill>
                  <a:srgbClr val="002065"/>
                </a:solidFill>
                <a:latin typeface="Myriad Pro" panose="020B0503030403020204" pitchFamily="34" charset="0"/>
                <a:cs typeface="Arial" charset="0"/>
              </a:rPr>
              <a:t>STATE </a:t>
            </a:r>
            <a:r>
              <a:rPr lang="en-US" altLang="en-US" sz="4000" b="1" i="1" dirty="0">
                <a:solidFill>
                  <a:srgbClr val="002065"/>
                </a:solidFill>
                <a:latin typeface="Palatino Linotype" panose="02040502050505030304" pitchFamily="18" charset="0"/>
                <a:cs typeface="Arial" charset="0"/>
              </a:rPr>
              <a:t>of the </a:t>
            </a:r>
            <a:r>
              <a:rPr lang="en-US" altLang="en-US" sz="4400" b="1" dirty="0">
                <a:solidFill>
                  <a:srgbClr val="002065"/>
                </a:solidFill>
                <a:latin typeface="Myriad Pro" panose="020B0503030403020204" pitchFamily="34" charset="0"/>
                <a:cs typeface="Arial" charset="0"/>
              </a:rPr>
              <a:t>STATES</a:t>
            </a:r>
          </a:p>
          <a:p>
            <a:pPr algn="ctr">
              <a:spcBef>
                <a:spcPct val="20000"/>
              </a:spcBef>
              <a:buNone/>
              <a:defRPr/>
            </a:pPr>
            <a:r>
              <a:rPr lang="en-US" altLang="en-US" sz="2000" i="1" dirty="0">
                <a:solidFill>
                  <a:schemeClr val="tx1"/>
                </a:solidFill>
                <a:latin typeface="+mn-lt"/>
              </a:rPr>
              <a:t>The Pulse on Opportunity Zones</a:t>
            </a:r>
            <a:endParaRPr lang="en-US" altLang="en-US" sz="2000" i="1" dirty="0">
              <a:solidFill>
                <a:srgbClr val="002065"/>
              </a:solidFill>
              <a:latin typeface="+mn-lt"/>
              <a:cs typeface="Arial" charset="0"/>
            </a:endParaRPr>
          </a:p>
        </p:txBody>
      </p:sp>
    </p:spTree>
    <p:extLst>
      <p:ext uri="{BB962C8B-B14F-4D97-AF65-F5344CB8AC3E}">
        <p14:creationId xmlns:p14="http://schemas.microsoft.com/office/powerpoint/2010/main" val="362724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5494E0-0757-4DB1-A753-C7DB3FFD85D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5" name="TextBox 4">
            <a:extLst>
              <a:ext uri="{FF2B5EF4-FFF2-40B4-BE49-F238E27FC236}">
                <a16:creationId xmlns:a16="http://schemas.microsoft.com/office/drawing/2014/main" id="{ACCDDB6E-4E4B-41BD-A368-183E78BDEEF0}"/>
              </a:ext>
            </a:extLst>
          </p:cNvPr>
          <p:cNvSpPr txBox="1"/>
          <p:nvPr/>
        </p:nvSpPr>
        <p:spPr>
          <a:xfrm>
            <a:off x="1" y="0"/>
            <a:ext cx="9144000" cy="1138773"/>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400" b="1" dirty="0">
                <a:solidFill>
                  <a:srgbClr val="002065"/>
                </a:solidFill>
                <a:latin typeface="Myriad Pro" panose="020B0503030403020204" pitchFamily="34" charset="0"/>
                <a:cs typeface="Arial" charset="0"/>
              </a:rPr>
              <a:t>STATE </a:t>
            </a:r>
            <a:r>
              <a:rPr lang="en-US" altLang="en-US" sz="4000" b="1" i="1" dirty="0">
                <a:solidFill>
                  <a:srgbClr val="002065"/>
                </a:solidFill>
                <a:latin typeface="Palatino Linotype" panose="02040502050505030304" pitchFamily="18" charset="0"/>
                <a:cs typeface="Arial" charset="0"/>
              </a:rPr>
              <a:t>of the </a:t>
            </a:r>
            <a:r>
              <a:rPr lang="en-US" altLang="en-US" sz="4400" b="1" dirty="0">
                <a:solidFill>
                  <a:srgbClr val="002065"/>
                </a:solidFill>
                <a:latin typeface="Myriad Pro" panose="020B0503030403020204" pitchFamily="34" charset="0"/>
                <a:cs typeface="Arial" charset="0"/>
              </a:rPr>
              <a:t>STATES</a:t>
            </a:r>
          </a:p>
          <a:p>
            <a:pPr algn="ctr">
              <a:spcBef>
                <a:spcPct val="20000"/>
              </a:spcBef>
              <a:buNone/>
              <a:defRPr/>
            </a:pPr>
            <a:r>
              <a:rPr lang="en-US" altLang="en-US" sz="2000" i="1" dirty="0">
                <a:solidFill>
                  <a:schemeClr val="tx1"/>
                </a:solidFill>
                <a:latin typeface="+mn-lt"/>
              </a:rPr>
              <a:t>State Agency Structures</a:t>
            </a:r>
            <a:endParaRPr lang="en-US" altLang="en-US" sz="2000" i="1" dirty="0">
              <a:solidFill>
                <a:srgbClr val="002065"/>
              </a:solidFill>
              <a:latin typeface="+mn-lt"/>
              <a:cs typeface="Arial" charset="0"/>
            </a:endParaRPr>
          </a:p>
        </p:txBody>
      </p:sp>
      <p:pic>
        <p:nvPicPr>
          <p:cNvPr id="2" name="Picture 1">
            <a:extLst>
              <a:ext uri="{FF2B5EF4-FFF2-40B4-BE49-F238E27FC236}">
                <a16:creationId xmlns:a16="http://schemas.microsoft.com/office/drawing/2014/main" id="{1032101A-BAD5-46F6-A297-E4A257879DC5}"/>
              </a:ext>
            </a:extLst>
          </p:cNvPr>
          <p:cNvPicPr>
            <a:picLocks noChangeAspect="1"/>
          </p:cNvPicPr>
          <p:nvPr/>
        </p:nvPicPr>
        <p:blipFill rotWithShape="1">
          <a:blip r:embed="rId2"/>
          <a:srcRect l="17500" t="15239" r="33333" b="5555"/>
          <a:stretch/>
        </p:blipFill>
        <p:spPr>
          <a:xfrm>
            <a:off x="1556455" y="1265744"/>
            <a:ext cx="6031089" cy="5465285"/>
          </a:xfrm>
          <a:prstGeom prst="rect">
            <a:avLst/>
          </a:prstGeom>
        </p:spPr>
      </p:pic>
    </p:spTree>
    <p:extLst>
      <p:ext uri="{BB962C8B-B14F-4D97-AF65-F5344CB8AC3E}">
        <p14:creationId xmlns:p14="http://schemas.microsoft.com/office/powerpoint/2010/main" val="169166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5494E0-0757-4DB1-A753-C7DB3FFD85D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5" name="TextBox 4">
            <a:extLst>
              <a:ext uri="{FF2B5EF4-FFF2-40B4-BE49-F238E27FC236}">
                <a16:creationId xmlns:a16="http://schemas.microsoft.com/office/drawing/2014/main" id="{ACCDDB6E-4E4B-41BD-A368-183E78BDEEF0}"/>
              </a:ext>
            </a:extLst>
          </p:cNvPr>
          <p:cNvSpPr txBox="1"/>
          <p:nvPr/>
        </p:nvSpPr>
        <p:spPr>
          <a:xfrm>
            <a:off x="1" y="0"/>
            <a:ext cx="9144000" cy="1138773"/>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400" b="1" dirty="0">
                <a:solidFill>
                  <a:srgbClr val="002065"/>
                </a:solidFill>
                <a:latin typeface="Myriad Pro" panose="020B0503030403020204" pitchFamily="34" charset="0"/>
                <a:cs typeface="Arial" charset="0"/>
              </a:rPr>
              <a:t>STATE </a:t>
            </a:r>
            <a:r>
              <a:rPr lang="en-US" altLang="en-US" sz="4000" b="1" i="1" dirty="0">
                <a:solidFill>
                  <a:srgbClr val="002065"/>
                </a:solidFill>
                <a:latin typeface="Palatino Linotype" panose="02040502050505030304" pitchFamily="18" charset="0"/>
                <a:cs typeface="Arial" charset="0"/>
              </a:rPr>
              <a:t>of the </a:t>
            </a:r>
            <a:r>
              <a:rPr lang="en-US" altLang="en-US" sz="4400" b="1" dirty="0">
                <a:solidFill>
                  <a:srgbClr val="002065"/>
                </a:solidFill>
                <a:latin typeface="Myriad Pro" panose="020B0503030403020204" pitchFamily="34" charset="0"/>
                <a:cs typeface="Arial" charset="0"/>
              </a:rPr>
              <a:t>STATES</a:t>
            </a:r>
          </a:p>
          <a:p>
            <a:pPr algn="ctr">
              <a:spcBef>
                <a:spcPct val="20000"/>
              </a:spcBef>
              <a:buNone/>
              <a:defRPr/>
            </a:pPr>
            <a:r>
              <a:rPr lang="en-US" altLang="en-US" sz="2000" i="1" dirty="0">
                <a:solidFill>
                  <a:schemeClr val="tx1"/>
                </a:solidFill>
                <a:latin typeface="+mn-lt"/>
              </a:rPr>
              <a:t>State Agency Structures</a:t>
            </a:r>
            <a:endParaRPr lang="en-US" altLang="en-US" sz="2000" i="1" dirty="0">
              <a:solidFill>
                <a:srgbClr val="002065"/>
              </a:solidFill>
              <a:latin typeface="+mn-lt"/>
              <a:cs typeface="Arial" charset="0"/>
            </a:endParaRPr>
          </a:p>
        </p:txBody>
      </p:sp>
      <p:pic>
        <p:nvPicPr>
          <p:cNvPr id="6" name="Picture 5">
            <a:extLst>
              <a:ext uri="{FF2B5EF4-FFF2-40B4-BE49-F238E27FC236}">
                <a16:creationId xmlns:a16="http://schemas.microsoft.com/office/drawing/2014/main" id="{6C5299F9-5E5D-47B7-8405-D0A68CF5C0F1}"/>
              </a:ext>
            </a:extLst>
          </p:cNvPr>
          <p:cNvPicPr>
            <a:picLocks noChangeAspect="1"/>
          </p:cNvPicPr>
          <p:nvPr/>
        </p:nvPicPr>
        <p:blipFill rotWithShape="1">
          <a:blip r:embed="rId2"/>
          <a:srcRect l="18333" t="27777" r="34044" b="33704"/>
          <a:stretch/>
        </p:blipFill>
        <p:spPr>
          <a:xfrm>
            <a:off x="1676400" y="1524000"/>
            <a:ext cx="5791200" cy="2634752"/>
          </a:xfrm>
          <a:prstGeom prst="rect">
            <a:avLst/>
          </a:prstGeom>
        </p:spPr>
      </p:pic>
    </p:spTree>
    <p:extLst>
      <p:ext uri="{BB962C8B-B14F-4D97-AF65-F5344CB8AC3E}">
        <p14:creationId xmlns:p14="http://schemas.microsoft.com/office/powerpoint/2010/main" val="81980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5494E0-0757-4DB1-A753-C7DB3FFD85D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5" name="TextBox 4">
            <a:extLst>
              <a:ext uri="{FF2B5EF4-FFF2-40B4-BE49-F238E27FC236}">
                <a16:creationId xmlns:a16="http://schemas.microsoft.com/office/drawing/2014/main" id="{ACCDDB6E-4E4B-41BD-A368-183E78BDEEF0}"/>
              </a:ext>
            </a:extLst>
          </p:cNvPr>
          <p:cNvSpPr txBox="1"/>
          <p:nvPr/>
        </p:nvSpPr>
        <p:spPr>
          <a:xfrm>
            <a:off x="1" y="0"/>
            <a:ext cx="9144000" cy="1138773"/>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400" b="1" dirty="0">
                <a:solidFill>
                  <a:srgbClr val="002065"/>
                </a:solidFill>
                <a:latin typeface="Myriad Pro" panose="020B0503030403020204" pitchFamily="34" charset="0"/>
                <a:cs typeface="Arial" charset="0"/>
              </a:rPr>
              <a:t>STATE </a:t>
            </a:r>
            <a:r>
              <a:rPr lang="en-US" altLang="en-US" sz="4000" b="1" i="1" dirty="0">
                <a:solidFill>
                  <a:srgbClr val="002065"/>
                </a:solidFill>
                <a:latin typeface="Palatino Linotype" panose="02040502050505030304" pitchFamily="18" charset="0"/>
                <a:cs typeface="Arial" charset="0"/>
              </a:rPr>
              <a:t>of the </a:t>
            </a:r>
            <a:r>
              <a:rPr lang="en-US" altLang="en-US" sz="4400" b="1" dirty="0">
                <a:solidFill>
                  <a:srgbClr val="002065"/>
                </a:solidFill>
                <a:latin typeface="Myriad Pro" panose="020B0503030403020204" pitchFamily="34" charset="0"/>
                <a:cs typeface="Arial" charset="0"/>
              </a:rPr>
              <a:t>STATES</a:t>
            </a:r>
          </a:p>
          <a:p>
            <a:pPr algn="ctr">
              <a:spcBef>
                <a:spcPct val="20000"/>
              </a:spcBef>
              <a:buNone/>
              <a:defRPr/>
            </a:pPr>
            <a:r>
              <a:rPr lang="en-US" altLang="en-US" sz="2000" i="1" dirty="0">
                <a:solidFill>
                  <a:schemeClr val="tx1"/>
                </a:solidFill>
                <a:latin typeface="+mn-lt"/>
              </a:rPr>
              <a:t>Opportunity Zones Investment Strategies</a:t>
            </a:r>
            <a:endParaRPr lang="en-US" altLang="en-US" sz="2000" i="1" dirty="0">
              <a:solidFill>
                <a:srgbClr val="002065"/>
              </a:solidFill>
              <a:latin typeface="+mn-lt"/>
              <a:cs typeface="Arial" charset="0"/>
            </a:endParaRPr>
          </a:p>
        </p:txBody>
      </p:sp>
      <p:pic>
        <p:nvPicPr>
          <p:cNvPr id="2" name="Picture 1">
            <a:extLst>
              <a:ext uri="{FF2B5EF4-FFF2-40B4-BE49-F238E27FC236}">
                <a16:creationId xmlns:a16="http://schemas.microsoft.com/office/drawing/2014/main" id="{37FF202C-4A0E-4920-9452-7AFAF84410DF}"/>
              </a:ext>
            </a:extLst>
          </p:cNvPr>
          <p:cNvPicPr>
            <a:picLocks noChangeAspect="1"/>
          </p:cNvPicPr>
          <p:nvPr/>
        </p:nvPicPr>
        <p:blipFill rotWithShape="1">
          <a:blip r:embed="rId2"/>
          <a:srcRect l="17500" t="42592" r="32500" b="14445"/>
          <a:stretch/>
        </p:blipFill>
        <p:spPr>
          <a:xfrm>
            <a:off x="1886157" y="1076596"/>
            <a:ext cx="5695744" cy="2752943"/>
          </a:xfrm>
          <a:prstGeom prst="rect">
            <a:avLst/>
          </a:prstGeom>
        </p:spPr>
      </p:pic>
      <p:pic>
        <p:nvPicPr>
          <p:cNvPr id="4" name="Picture 3">
            <a:extLst>
              <a:ext uri="{FF2B5EF4-FFF2-40B4-BE49-F238E27FC236}">
                <a16:creationId xmlns:a16="http://schemas.microsoft.com/office/drawing/2014/main" id="{B645B61D-EEB9-4639-9195-1020A3BDC903}"/>
              </a:ext>
            </a:extLst>
          </p:cNvPr>
          <p:cNvPicPr>
            <a:picLocks noChangeAspect="1"/>
          </p:cNvPicPr>
          <p:nvPr/>
        </p:nvPicPr>
        <p:blipFill rotWithShape="1">
          <a:blip r:embed="rId3"/>
          <a:srcRect l="17083" t="26296" r="34166" b="29259"/>
          <a:stretch/>
        </p:blipFill>
        <p:spPr>
          <a:xfrm>
            <a:off x="1797443" y="3828644"/>
            <a:ext cx="5695745" cy="2920894"/>
          </a:xfrm>
          <a:prstGeom prst="rect">
            <a:avLst/>
          </a:prstGeom>
        </p:spPr>
      </p:pic>
    </p:spTree>
    <p:extLst>
      <p:ext uri="{BB962C8B-B14F-4D97-AF65-F5344CB8AC3E}">
        <p14:creationId xmlns:p14="http://schemas.microsoft.com/office/powerpoint/2010/main" val="108256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5494E0-0757-4DB1-A753-C7DB3FFD85DD}"/>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5" name="TextBox 4">
            <a:extLst>
              <a:ext uri="{FF2B5EF4-FFF2-40B4-BE49-F238E27FC236}">
                <a16:creationId xmlns:a16="http://schemas.microsoft.com/office/drawing/2014/main" id="{ACCDDB6E-4E4B-41BD-A368-183E78BDEEF0}"/>
              </a:ext>
            </a:extLst>
          </p:cNvPr>
          <p:cNvSpPr txBox="1"/>
          <p:nvPr/>
        </p:nvSpPr>
        <p:spPr>
          <a:xfrm>
            <a:off x="1" y="0"/>
            <a:ext cx="9144000" cy="1138773"/>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400" b="1" dirty="0">
                <a:solidFill>
                  <a:srgbClr val="002065"/>
                </a:solidFill>
                <a:latin typeface="Myriad Pro" panose="020B0503030403020204" pitchFamily="34" charset="0"/>
                <a:cs typeface="Arial" charset="0"/>
              </a:rPr>
              <a:t>STATE </a:t>
            </a:r>
            <a:r>
              <a:rPr lang="en-US" altLang="en-US" sz="4000" b="1" i="1" dirty="0">
                <a:solidFill>
                  <a:srgbClr val="002065"/>
                </a:solidFill>
                <a:latin typeface="Palatino Linotype" panose="02040502050505030304" pitchFamily="18" charset="0"/>
                <a:cs typeface="Arial" charset="0"/>
              </a:rPr>
              <a:t>of the </a:t>
            </a:r>
            <a:r>
              <a:rPr lang="en-US" altLang="en-US" sz="4400" b="1" dirty="0">
                <a:solidFill>
                  <a:srgbClr val="002065"/>
                </a:solidFill>
                <a:latin typeface="Myriad Pro" panose="020B0503030403020204" pitchFamily="34" charset="0"/>
                <a:cs typeface="Arial" charset="0"/>
              </a:rPr>
              <a:t>STATES</a:t>
            </a:r>
          </a:p>
          <a:p>
            <a:pPr algn="ctr">
              <a:spcBef>
                <a:spcPct val="20000"/>
              </a:spcBef>
              <a:buNone/>
              <a:defRPr/>
            </a:pPr>
            <a:r>
              <a:rPr lang="en-US" altLang="en-US" sz="2000" i="1" dirty="0">
                <a:solidFill>
                  <a:schemeClr val="tx1"/>
                </a:solidFill>
                <a:latin typeface="+mn-lt"/>
              </a:rPr>
              <a:t>Opportunity Zones Investment Strategies</a:t>
            </a:r>
            <a:endParaRPr lang="en-US" altLang="en-US" sz="2000" i="1" dirty="0">
              <a:solidFill>
                <a:srgbClr val="002065"/>
              </a:solidFill>
              <a:latin typeface="+mn-lt"/>
              <a:cs typeface="Arial" charset="0"/>
            </a:endParaRPr>
          </a:p>
        </p:txBody>
      </p:sp>
      <p:pic>
        <p:nvPicPr>
          <p:cNvPr id="6" name="Picture 5">
            <a:extLst>
              <a:ext uri="{FF2B5EF4-FFF2-40B4-BE49-F238E27FC236}">
                <a16:creationId xmlns:a16="http://schemas.microsoft.com/office/drawing/2014/main" id="{869C8C19-6CCF-4737-AC8F-D675D79E1EA1}"/>
              </a:ext>
            </a:extLst>
          </p:cNvPr>
          <p:cNvPicPr>
            <a:picLocks noChangeAspect="1"/>
          </p:cNvPicPr>
          <p:nvPr/>
        </p:nvPicPr>
        <p:blipFill rotWithShape="1">
          <a:blip r:embed="rId2"/>
          <a:srcRect l="23333" t="15925" r="39167" b="17408"/>
          <a:stretch/>
        </p:blipFill>
        <p:spPr>
          <a:xfrm>
            <a:off x="1782814" y="1138773"/>
            <a:ext cx="5578372" cy="5578372"/>
          </a:xfrm>
          <a:prstGeom prst="rect">
            <a:avLst/>
          </a:prstGeom>
        </p:spPr>
      </p:pic>
    </p:spTree>
    <p:extLst>
      <p:ext uri="{BB962C8B-B14F-4D97-AF65-F5344CB8AC3E}">
        <p14:creationId xmlns:p14="http://schemas.microsoft.com/office/powerpoint/2010/main" val="187347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iddlecreek"/>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 name="Rectangle 14"/>
          <p:cNvSpPr/>
          <p:nvPr/>
        </p:nvSpPr>
        <p:spPr>
          <a:xfrm>
            <a:off x="0" y="693004"/>
            <a:ext cx="9144000" cy="6164996"/>
          </a:xfrm>
          <a:prstGeom prst="rect">
            <a:avLst/>
          </a:prstGeom>
          <a:solidFill>
            <a:srgbClr val="ECE8E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sz="1800" dirty="0">
              <a:solidFill>
                <a:prstClr val="white"/>
              </a:solidFill>
            </a:endParaRPr>
          </a:p>
        </p:txBody>
      </p:sp>
      <p:sp>
        <p:nvSpPr>
          <p:cNvPr id="16" name="TextBox 15"/>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002065"/>
                </a:solidFill>
                <a:latin typeface="Oswald" panose="02000503000000000000" pitchFamily="2" charset="0"/>
                <a:cs typeface="Arial" charset="0"/>
              </a:rPr>
              <a:t>State &amp; Local Engagement with OZ</a:t>
            </a:r>
          </a:p>
        </p:txBody>
      </p:sp>
      <p:sp>
        <p:nvSpPr>
          <p:cNvPr id="6" name="Rectangle 3"/>
          <p:cNvSpPr txBox="1">
            <a:spLocks noChangeArrowheads="1"/>
          </p:cNvSpPr>
          <p:nvPr/>
        </p:nvSpPr>
        <p:spPr bwMode="auto">
          <a:xfrm>
            <a:off x="0" y="1400889"/>
            <a:ext cx="9144000" cy="40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0" eaLnBrk="1" hangingPunct="1">
              <a:lnSpc>
                <a:spcPct val="150000"/>
              </a:lnSpc>
              <a:spcBef>
                <a:spcPts val="0"/>
              </a:spcBef>
              <a:buNone/>
            </a:pPr>
            <a:r>
              <a:rPr lang="en-US" altLang="en-US" sz="2000" b="1" dirty="0">
                <a:latin typeface="Open Sans" panose="020B0606030504020204" pitchFamily="34" charset="0"/>
                <a:ea typeface="Open Sans" panose="020B0606030504020204" pitchFamily="34" charset="0"/>
                <a:cs typeface="Open Sans" panose="020B0606030504020204" pitchFamily="34" charset="0"/>
              </a:rPr>
              <a:t>Understand not every Opportunity Zone will receive investment without local leadership.</a:t>
            </a: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pPr marL="742950" indent="-285750">
              <a:lnSpc>
                <a:spcPct val="150000"/>
              </a:lnSpc>
              <a:spcBef>
                <a:spcPts val="0"/>
              </a:spcBef>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Develop a strategy to identify potential investments and make those opportunities known to investors. </a:t>
            </a:r>
          </a:p>
          <a:p>
            <a:pPr marL="742950" indent="-285750">
              <a:lnSpc>
                <a:spcPct val="150000"/>
              </a:lnSpc>
              <a:spcBef>
                <a:spcPts val="0"/>
              </a:spcBef>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Early research shows Opportunity Fund capital will meet about 5-30% of capital needed for a project. Identify local programs available for debt financing or other incentives now and make those resources known.</a:t>
            </a:r>
          </a:p>
          <a:p>
            <a:pPr marL="742950" indent="-285750">
              <a:lnSpc>
                <a:spcPct val="150000"/>
              </a:lnSpc>
              <a:spcBef>
                <a:spcPts val="0"/>
              </a:spcBef>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Identify projects and local economic development strategies and clearly communicate how investors can engage.</a:t>
            </a:r>
          </a:p>
        </p:txBody>
      </p:sp>
      <p:pic>
        <p:nvPicPr>
          <p:cNvPr id="7" name="Picture 4" descr="C:\Documents and Settings\Katie Kramer\My Documents\1. CDFA\Logo\CDFA Logo\CDFA color logo ep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20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280093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ocuments and Settings\Katie Kramer\My Documents\1. CDFA\Graphics\Istock photos\iStock_000000795132Small.jpg"/>
          <p:cNvPicPr>
            <a:picLocks noChangeAspect="1" noChangeArrowheads="1"/>
          </p:cNvPicPr>
          <p:nvPr/>
        </p:nvPicPr>
        <p:blipFill>
          <a:blip r:embed="rId2" cstate="print"/>
          <a:srcRect t="24844" b="19255"/>
          <a:stretch>
            <a:fillRect/>
          </a:stretch>
        </p:blipFill>
        <p:spPr bwMode="auto">
          <a:xfrm>
            <a:off x="0" y="0"/>
            <a:ext cx="920115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pic>
      <p:sp>
        <p:nvSpPr>
          <p:cNvPr id="4" name="Rectangle 7"/>
          <p:cNvSpPr txBox="1">
            <a:spLocks noChangeArrowheads="1"/>
          </p:cNvSpPr>
          <p:nvPr/>
        </p:nvSpPr>
        <p:spPr bwMode="auto">
          <a:xfrm>
            <a:off x="3581400" y="2327076"/>
            <a:ext cx="5257800" cy="4343400"/>
          </a:xfrm>
          <a:prstGeom prst="rect">
            <a:avLst/>
          </a:prstGeom>
          <a:gradFill flip="none" rotWithShape="1">
            <a:gsLst>
              <a:gs pos="18000">
                <a:srgbClr val="D27532">
                  <a:alpha val="81000"/>
                </a:srgbClr>
              </a:gs>
              <a:gs pos="50000">
                <a:srgbClr val="D27532">
                  <a:shade val="67500"/>
                  <a:satMod val="115000"/>
                </a:srgbClr>
              </a:gs>
              <a:gs pos="100000">
                <a:srgbClr val="D27532">
                  <a:shade val="100000"/>
                  <a:satMod val="115000"/>
                </a:srgbClr>
              </a:gs>
            </a:gsLst>
            <a:path path="circle">
              <a:fillToRect l="100000" t="100000"/>
            </a:path>
            <a:tileRect r="-100000" b="-100000"/>
          </a:gradFill>
          <a:ln w="76200">
            <a:noFill/>
            <a:miter lim="800000"/>
            <a:headEnd/>
            <a:tailEnd/>
          </a:ln>
          <a:effectLst>
            <a:outerShdw blurRad="50800" dist="38100" dir="2700000" algn="tl" rotWithShape="0">
              <a:prstClr val="black">
                <a:alpha val="40000"/>
              </a:prstClr>
            </a:outerShdw>
            <a:softEdge rad="3175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0" cap="none" spc="0" normalizeH="0" baseline="0" noProof="0" dirty="0">
                <a:ln>
                  <a:noFill/>
                </a:ln>
                <a:solidFill>
                  <a:srgbClr val="FFFFFF"/>
                </a:solidFill>
                <a:effectLst/>
                <a:uLnTx/>
                <a:uFillTx/>
                <a:latin typeface="Oswald" panose="02000503000000000000" pitchFamily="2" charset="0"/>
                <a:cs typeface="Arial" panose="020B0604020202020204" pitchFamily="34" charset="0"/>
              </a:rPr>
              <a:t>Join CDFA Today! </a:t>
            </a:r>
          </a:p>
          <a:p>
            <a:pPr marL="22860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0" cap="none" spc="0" normalizeH="0" baseline="0" noProof="0" dirty="0">
              <a:ln>
                <a:noFill/>
              </a:ln>
              <a:solidFill>
                <a:srgbClr val="FFFFFF"/>
              </a:solidFill>
              <a:effectLst/>
              <a:uLnTx/>
              <a:uFillTx/>
              <a:latin typeface="Myriad Pro Cond" panose="020B0506030403020204" pitchFamily="34" charset="0"/>
              <a:ea typeface="+mn-ea"/>
              <a:cs typeface="Arial" panose="020B0604020202020204" pitchFamily="34" charset="0"/>
            </a:endParaRPr>
          </a:p>
          <a:p>
            <a:pPr marL="514350" indent="-285750">
              <a:spcBef>
                <a:spcPct val="0"/>
              </a:spcBef>
              <a:spcAft>
                <a:spcPts val="1200"/>
              </a:spcAf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Discounted Registration Rates for CDFA Trainings &amp; National Summit</a:t>
            </a:r>
          </a:p>
          <a:p>
            <a:pPr marL="514350" indent="-285750">
              <a:spcBef>
                <a:spcPct val="0"/>
              </a:spcBef>
              <a:spcAft>
                <a:spcPts val="1200"/>
              </a:spcAf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Reduced Rates for Publications in the CDFA Bookstore &amp; Special Offers from Industry Partners</a:t>
            </a:r>
          </a:p>
          <a:p>
            <a:pPr marL="514350" indent="-285750">
              <a:spcBef>
                <a:spcPct val="0"/>
              </a:spcBef>
              <a:spcAft>
                <a:spcPts val="1200"/>
              </a:spcAf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Exclusive Access to the CDFA Online Resource Database and</a:t>
            </a:r>
            <a:r>
              <a:rPr kumimoji="0" lang="en-US" sz="14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Federal Financing Clearinghouse</a:t>
            </a:r>
          </a:p>
          <a:p>
            <a:pPr marL="514350" indent="-285750">
              <a:spcBef>
                <a:spcPct val="0"/>
              </a:spcBef>
              <a:spcAft>
                <a:spcPts val="1200"/>
              </a:spcAf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Free Job and RFP Postings</a:t>
            </a: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en-US" sz="160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60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www.cdfa.net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6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600" b="1" u="none" strike="noStrike" kern="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cdfa_update</a:t>
            </a:r>
            <a:endParaRPr kumimoji="0" lang="en-US" sz="1600" b="1"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0" y="693003"/>
            <a:ext cx="9201150" cy="1323439"/>
          </a:xfrm>
          <a:prstGeom prst="rect">
            <a:avLst/>
          </a:prstGeom>
          <a:solidFill>
            <a:srgbClr val="FFFFFF">
              <a:alpha val="80000"/>
            </a:srgbClr>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000" b="1" i="1" u="none" strike="noStrike" kern="1200" cap="none" spc="0" normalizeH="0" baseline="0" noProof="0" dirty="0">
                <a:ln>
                  <a:noFill/>
                </a:ln>
                <a:solidFill>
                  <a:srgbClr val="002065"/>
                </a:solidFill>
                <a:effectLst/>
                <a:uLnTx/>
                <a:uFillTx/>
                <a:latin typeface="Oswald" panose="02000503000000000000" pitchFamily="2" charset="0"/>
                <a:cs typeface="Arial" charset="0"/>
              </a:rPr>
              <a:t>Advancing Development Finance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en-US" sz="4000" b="1" i="1" u="none" strike="noStrike" kern="1200" cap="none" spc="0" normalizeH="0" baseline="0" noProof="0" dirty="0">
                <a:ln>
                  <a:noFill/>
                </a:ln>
                <a:solidFill>
                  <a:srgbClr val="002065"/>
                </a:solidFill>
                <a:effectLst/>
                <a:uLnTx/>
                <a:uFillTx/>
                <a:latin typeface="Oswald" panose="02000503000000000000" pitchFamily="2" charset="0"/>
                <a:cs typeface="Arial" charset="0"/>
              </a:rPr>
              <a:t>Knowledge, Networks &amp; Innovation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6019800"/>
            <a:ext cx="304800" cy="249936"/>
          </a:xfrm>
          <a:prstGeom prst="rect">
            <a:avLst/>
          </a:prstGeom>
        </p:spPr>
      </p:pic>
    </p:spTree>
    <p:extLst>
      <p:ext uri="{BB962C8B-B14F-4D97-AF65-F5344CB8AC3E}">
        <p14:creationId xmlns:p14="http://schemas.microsoft.com/office/powerpoint/2010/main" val="385548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4" t="26764" b="15250"/>
          <a:stretch/>
        </p:blipFill>
        <p:spPr>
          <a:xfrm>
            <a:off x="0" y="-76199"/>
            <a:ext cx="9144000" cy="6934200"/>
          </a:xfrm>
          <a:prstGeom prst="rect">
            <a:avLst/>
          </a:prstGeom>
        </p:spPr>
      </p:pic>
      <p:sp>
        <p:nvSpPr>
          <p:cNvPr id="8" name="Rectangle 7"/>
          <p:cNvSpPr/>
          <p:nvPr/>
        </p:nvSpPr>
        <p:spPr>
          <a:xfrm>
            <a:off x="0" y="693003"/>
            <a:ext cx="9144000" cy="6164997"/>
          </a:xfrm>
          <a:prstGeom prst="rect">
            <a:avLst/>
          </a:prstGeom>
          <a:solidFill>
            <a:srgbClr val="ECE8E4">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sz="1800" dirty="0">
              <a:solidFill>
                <a:prstClr val="white"/>
              </a:solidFill>
            </a:endParaRPr>
          </a:p>
        </p:txBody>
      </p:sp>
      <p:sp>
        <p:nvSpPr>
          <p:cNvPr id="5" name="Rectangle 3"/>
          <p:cNvSpPr txBox="1">
            <a:spLocks noChangeArrowheads="1"/>
          </p:cNvSpPr>
          <p:nvPr/>
        </p:nvSpPr>
        <p:spPr bwMode="auto">
          <a:xfrm>
            <a:off x="0" y="1524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0" eaLnBrk="1" hangingPunct="1">
              <a:lnSpc>
                <a:spcPct val="90000"/>
              </a:lnSpc>
              <a:spcBef>
                <a:spcPts val="0"/>
              </a:spcBef>
              <a:buNone/>
            </a:pPr>
            <a:endParaRPr lang="en-US" altLang="en-US" sz="2400" b="1" dirty="0">
              <a:latin typeface="Myriad Pro Cond" panose="020B0506030403020204" pitchFamily="34" charset="0"/>
            </a:endParaRPr>
          </a:p>
          <a:p>
            <a:pPr>
              <a:spcBef>
                <a:spcPct val="20000"/>
              </a:spcBef>
              <a:buFontTx/>
              <a:buChar char="-"/>
              <a:defRPr/>
            </a:pPr>
            <a:endParaRPr lang="en-US" altLang="en-US" sz="2400" dirty="0">
              <a:solidFill>
                <a:prstClr val="black"/>
              </a:solidFill>
              <a:latin typeface="Myriad Pro Cond" pitchFamily="34" charset="0"/>
            </a:endParaRPr>
          </a:p>
        </p:txBody>
      </p:sp>
      <p:sp>
        <p:nvSpPr>
          <p:cNvPr id="6" name="TextBox 5"/>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161862"/>
                </a:solidFill>
                <a:latin typeface="Oswald" panose="02000503000000000000" pitchFamily="2" charset="0"/>
                <a:cs typeface="Arial" charset="0"/>
              </a:rPr>
              <a:t>Legal Disclaimer</a:t>
            </a:r>
          </a:p>
        </p:txBody>
      </p:sp>
      <p:pic>
        <p:nvPicPr>
          <p:cNvPr id="11266" name="Picture 4" descr="C:\Documents and Settings\Katie Kramer\My Documents\1. CDFA\Logo\CDFA Logo\CDFA color logo ep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20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65176" y="1892095"/>
            <a:ext cx="8613648" cy="3647152"/>
          </a:xfrm>
          <a:prstGeom prst="rect">
            <a:avLst/>
          </a:prstGeom>
        </p:spPr>
        <p:txBody>
          <a:bodyPr wrap="square">
            <a:spAutoFit/>
          </a:bodyPr>
          <a:lstStyle/>
          <a:p>
            <a:pPr>
              <a:lnSpc>
                <a:spcPct val="150000"/>
              </a:lnSpc>
              <a:buNone/>
            </a:pPr>
            <a:r>
              <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CDFA is not herein engaged in rendering legal, accounting, financial or other advisory services, nor does CDFA intend that the material included herein be relied upon to the exclusion of outside counsel or a municipal advisor. This publication, report or presentation is intended to provide accurate and authoritative general information and does not constitute advising on any municipal security or municipal financial product. CDFA is not a registered municipal advisor and does not provide advice, guidance or recommendations on the issuance of municipal securities or municipal financial products. Those seeking to conduct complex financial transitions using the best practices mentioned in this publication, report or presentation are encouraged to seek the advice of a skilled legal, financial and/or registered municipal advisor. Questions concerning this publication, report or presentation should be directed to info@cdfa.net.</a:t>
            </a:r>
            <a:br>
              <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endPar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9"/>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515894"/>
            <a:ext cx="1185029" cy="1189706"/>
          </a:xfrm>
          <a:prstGeom prst="rect">
            <a:avLst/>
          </a:prstGeom>
        </p:spPr>
      </p:pic>
    </p:spTree>
    <p:extLst>
      <p:ext uri="{BB962C8B-B14F-4D97-AF65-F5344CB8AC3E}">
        <p14:creationId xmlns:p14="http://schemas.microsoft.com/office/powerpoint/2010/main" val="55896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Documents and Settings\Katie Kramer\My Documents\1. CDFA\Logo\CDFA Logo\CDFA color logo eps.tif"/>
          <p:cNvPicPr>
            <a:picLocks noChangeAspect="1" noChangeArrowheads="1"/>
          </p:cNvPicPr>
          <p:nvPr/>
        </p:nvPicPr>
        <p:blipFill rotWithShape="1">
          <a:blip r:embed="rId2" cstate="print"/>
          <a:srcRect t="34703" r="31863" b="11448"/>
          <a:stretch/>
        </p:blipFill>
        <p:spPr bwMode="auto">
          <a:xfrm>
            <a:off x="0" y="0"/>
            <a:ext cx="9144000" cy="6858000"/>
          </a:xfrm>
          <a:prstGeom prst="rect">
            <a:avLst/>
          </a:prstGeom>
          <a:noFill/>
          <a:ln w="9525">
            <a:noFill/>
            <a:miter lim="800000"/>
            <a:headEnd/>
            <a:tailEnd/>
          </a:ln>
        </p:spPr>
      </p:pic>
      <p:sp>
        <p:nvSpPr>
          <p:cNvPr id="6" name="Rectangle 5"/>
          <p:cNvSpPr/>
          <p:nvPr/>
        </p:nvSpPr>
        <p:spPr>
          <a:xfrm>
            <a:off x="76200" y="2286000"/>
            <a:ext cx="2057400" cy="523220"/>
          </a:xfrm>
          <a:prstGeom prst="rect">
            <a:avLst/>
          </a:prstGeom>
        </p:spPr>
        <p:txBody>
          <a:bodyPr wrap="square">
            <a:spAutoFit/>
          </a:bodyPr>
          <a:lstStyle/>
          <a:p>
            <a:pPr algn="ctr">
              <a:spcBef>
                <a:spcPct val="0"/>
              </a:spcBef>
              <a:spcAft>
                <a:spcPts val="1200"/>
              </a:spcAft>
              <a:buFontTx/>
              <a:buNone/>
              <a:defRPr/>
            </a:pPr>
            <a:r>
              <a:rPr lang="en-US" sz="2800" dirty="0">
                <a:solidFill>
                  <a:prstClr val="white"/>
                </a:solidFill>
                <a:latin typeface="Oswald Regular" panose="02000503000000000000" pitchFamily="2" charset="0"/>
                <a:cs typeface="Arial" charset="0"/>
              </a:rPr>
              <a:t>Education</a:t>
            </a:r>
          </a:p>
        </p:txBody>
      </p:sp>
      <p:sp>
        <p:nvSpPr>
          <p:cNvPr id="23" name="Rectangle 22"/>
          <p:cNvSpPr/>
          <p:nvPr/>
        </p:nvSpPr>
        <p:spPr>
          <a:xfrm>
            <a:off x="2209800" y="2286000"/>
            <a:ext cx="2133599" cy="523220"/>
          </a:xfrm>
          <a:prstGeom prst="rect">
            <a:avLst/>
          </a:prstGeom>
        </p:spPr>
        <p:txBody>
          <a:bodyPr wrap="square">
            <a:spAutoFit/>
          </a:bodyPr>
          <a:lstStyle/>
          <a:p>
            <a:pPr algn="ctr">
              <a:spcBef>
                <a:spcPct val="0"/>
              </a:spcBef>
              <a:spcAft>
                <a:spcPts val="1200"/>
              </a:spcAft>
              <a:buFontTx/>
              <a:buNone/>
              <a:defRPr/>
            </a:pPr>
            <a:r>
              <a:rPr lang="en-US" sz="2800" dirty="0">
                <a:solidFill>
                  <a:prstClr val="white"/>
                </a:solidFill>
                <a:latin typeface="Oswald Regular" panose="02000503000000000000" pitchFamily="2" charset="0"/>
                <a:cs typeface="Arial" charset="0"/>
              </a:rPr>
              <a:t>Advocacy</a:t>
            </a:r>
          </a:p>
        </p:txBody>
      </p:sp>
      <p:sp>
        <p:nvSpPr>
          <p:cNvPr id="24" name="Rectangle 23"/>
          <p:cNvSpPr/>
          <p:nvPr/>
        </p:nvSpPr>
        <p:spPr>
          <a:xfrm>
            <a:off x="4457699" y="2286000"/>
            <a:ext cx="2057401" cy="523220"/>
          </a:xfrm>
          <a:prstGeom prst="rect">
            <a:avLst/>
          </a:prstGeom>
        </p:spPr>
        <p:txBody>
          <a:bodyPr wrap="square">
            <a:spAutoFit/>
          </a:bodyPr>
          <a:lstStyle/>
          <a:p>
            <a:pPr algn="ctr">
              <a:spcBef>
                <a:spcPct val="0"/>
              </a:spcBef>
              <a:spcAft>
                <a:spcPts val="1200"/>
              </a:spcAft>
              <a:buFontTx/>
              <a:buNone/>
              <a:defRPr/>
            </a:pPr>
            <a:r>
              <a:rPr lang="en-US" sz="2800" dirty="0">
                <a:solidFill>
                  <a:prstClr val="white"/>
                </a:solidFill>
                <a:latin typeface="Oswald Regular" panose="02000503000000000000" pitchFamily="2" charset="0"/>
                <a:cs typeface="Arial" charset="0"/>
              </a:rPr>
              <a:t>Research</a:t>
            </a:r>
          </a:p>
        </p:txBody>
      </p:sp>
      <p:sp>
        <p:nvSpPr>
          <p:cNvPr id="25" name="Rectangle 24"/>
          <p:cNvSpPr/>
          <p:nvPr/>
        </p:nvSpPr>
        <p:spPr>
          <a:xfrm>
            <a:off x="2209800" y="4463764"/>
            <a:ext cx="2095499" cy="523220"/>
          </a:xfrm>
          <a:prstGeom prst="rect">
            <a:avLst/>
          </a:prstGeom>
        </p:spPr>
        <p:txBody>
          <a:bodyPr wrap="square">
            <a:spAutoFit/>
          </a:bodyPr>
          <a:lstStyle/>
          <a:p>
            <a:pPr algn="ctr">
              <a:spcBef>
                <a:spcPct val="0"/>
              </a:spcBef>
              <a:spcAft>
                <a:spcPts val="1200"/>
              </a:spcAft>
              <a:buFontTx/>
              <a:buNone/>
              <a:defRPr/>
            </a:pPr>
            <a:r>
              <a:rPr lang="en-US" sz="2800" dirty="0">
                <a:solidFill>
                  <a:prstClr val="white"/>
                </a:solidFill>
                <a:latin typeface="Oswald Regular" panose="02000503000000000000" pitchFamily="2" charset="0"/>
                <a:cs typeface="Arial" charset="0"/>
              </a:rPr>
              <a:t>Resources</a:t>
            </a:r>
          </a:p>
        </p:txBody>
      </p:sp>
      <p:sp>
        <p:nvSpPr>
          <p:cNvPr id="26" name="Rectangle 25"/>
          <p:cNvSpPr/>
          <p:nvPr/>
        </p:nvSpPr>
        <p:spPr>
          <a:xfrm>
            <a:off x="4343399" y="4508778"/>
            <a:ext cx="2286001" cy="538609"/>
          </a:xfrm>
          <a:prstGeom prst="rect">
            <a:avLst/>
          </a:prstGeom>
        </p:spPr>
        <p:txBody>
          <a:bodyPr wrap="square">
            <a:spAutoFit/>
          </a:bodyPr>
          <a:lstStyle/>
          <a:p>
            <a:pPr algn="ctr">
              <a:spcBef>
                <a:spcPct val="0"/>
              </a:spcBef>
              <a:spcAft>
                <a:spcPts val="1200"/>
              </a:spcAft>
              <a:buFontTx/>
              <a:buNone/>
              <a:defRPr/>
            </a:pPr>
            <a:r>
              <a:rPr lang="en-US" sz="2800" dirty="0">
                <a:solidFill>
                  <a:prstClr val="white"/>
                </a:solidFill>
                <a:latin typeface="Oswald Regular" panose="02000503000000000000" pitchFamily="2" charset="0"/>
                <a:cs typeface="Arial" charset="0"/>
              </a:rPr>
              <a:t>Networking</a:t>
            </a:r>
          </a:p>
        </p:txBody>
      </p:sp>
      <p:sp>
        <p:nvSpPr>
          <p:cNvPr id="11" name="TextBox 10"/>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0"/>
              </a:spcBef>
              <a:buFontTx/>
              <a:buNone/>
            </a:pPr>
            <a:r>
              <a:rPr lang="en-US" sz="4000" b="1" dirty="0">
                <a:solidFill>
                  <a:srgbClr val="161862"/>
                </a:solidFill>
                <a:latin typeface="Oswald" panose="02000503000000000000" pitchFamily="2" charset="0"/>
                <a:cs typeface="Arial" charset="0"/>
              </a:rPr>
              <a:t>CDFA’s Five Focus Areas</a:t>
            </a:r>
          </a:p>
        </p:txBody>
      </p:sp>
    </p:spTree>
    <p:extLst>
      <p:ext uri="{BB962C8B-B14F-4D97-AF65-F5344CB8AC3E}">
        <p14:creationId xmlns:p14="http://schemas.microsoft.com/office/powerpoint/2010/main" val="151448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1127"/>
          <a:stretch/>
        </p:blipFill>
        <p:spPr>
          <a:xfrm>
            <a:off x="0" y="0"/>
            <a:ext cx="9144000" cy="6890912"/>
          </a:xfrm>
          <a:prstGeom prst="rect">
            <a:avLst/>
          </a:prstGeom>
          <a:noFill/>
          <a:ln>
            <a:noFill/>
          </a:ln>
        </p:spPr>
      </p:pic>
      <p:sp>
        <p:nvSpPr>
          <p:cNvPr id="5" name="Rectangle 2"/>
          <p:cNvSpPr txBox="1">
            <a:spLocks noChangeArrowheads="1"/>
          </p:cNvSpPr>
          <p:nvPr/>
        </p:nvSpPr>
        <p:spPr bwMode="auto">
          <a:xfrm>
            <a:off x="470807" y="434976"/>
            <a:ext cx="4953000" cy="2514600"/>
          </a:xfrm>
          <a:prstGeom prst="rect">
            <a:avLst/>
          </a:prstGeom>
          <a:noFill/>
          <a:ln>
            <a:miter lim="800000"/>
            <a:headEnd/>
            <a:tailEnd/>
          </a:ln>
          <a:effectLst>
            <a:outerShdw blurRad="50800" dist="38100" dir="5400000" algn="t" rotWithShape="0">
              <a:prstClr val="black">
                <a:alpha val="40000"/>
              </a:prstClr>
            </a:outerShdw>
          </a:effectLst>
        </p:spPr>
        <p:txBody>
          <a:bodyPr/>
          <a:lstStyle/>
          <a:p>
            <a:pPr fontAlgn="auto">
              <a:spcBef>
                <a:spcPct val="0"/>
              </a:spcBef>
              <a:spcAft>
                <a:spcPts val="0"/>
              </a:spcAft>
              <a:buFontTx/>
              <a:buNone/>
              <a:defRPr/>
            </a:pPr>
            <a:r>
              <a:rPr lang="en-US" b="1" dirty="0">
                <a:solidFill>
                  <a:srgbClr val="FFFFFF"/>
                </a:solidFill>
                <a:latin typeface="Oswald Regular" panose="02000503000000000000" pitchFamily="2" charset="0"/>
                <a:cs typeface="Arial" pitchFamily="34" charset="0"/>
              </a:rPr>
              <a:t>CDFA represents the leaders and dealmakers in the development finance industry.</a:t>
            </a:r>
          </a:p>
        </p:txBody>
      </p:sp>
      <p:sp>
        <p:nvSpPr>
          <p:cNvPr id="6" name="Rectangle 5"/>
          <p:cNvSpPr/>
          <p:nvPr/>
        </p:nvSpPr>
        <p:spPr>
          <a:xfrm>
            <a:off x="0" y="5443112"/>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369785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4" t="26764" b="15250"/>
          <a:stretch/>
        </p:blipFill>
        <p:spPr>
          <a:xfrm>
            <a:off x="0" y="-76199"/>
            <a:ext cx="9144000" cy="6934200"/>
          </a:xfrm>
          <a:prstGeom prst="rect">
            <a:avLst/>
          </a:prstGeom>
        </p:spPr>
      </p:pic>
      <p:sp>
        <p:nvSpPr>
          <p:cNvPr id="8" name="Rectangle 7"/>
          <p:cNvSpPr/>
          <p:nvPr/>
        </p:nvSpPr>
        <p:spPr>
          <a:xfrm>
            <a:off x="0" y="693003"/>
            <a:ext cx="9144000" cy="6164997"/>
          </a:xfrm>
          <a:prstGeom prst="rect">
            <a:avLst/>
          </a:prstGeom>
          <a:solidFill>
            <a:srgbClr val="ECE8E4">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sz="1800" dirty="0">
              <a:solidFill>
                <a:prstClr val="white"/>
              </a:solidFill>
            </a:endParaRPr>
          </a:p>
        </p:txBody>
      </p:sp>
      <p:sp>
        <p:nvSpPr>
          <p:cNvPr id="5" name="Rectangle 3"/>
          <p:cNvSpPr txBox="1">
            <a:spLocks noChangeArrowheads="1"/>
          </p:cNvSpPr>
          <p:nvPr/>
        </p:nvSpPr>
        <p:spPr bwMode="auto">
          <a:xfrm>
            <a:off x="0" y="1523999"/>
            <a:ext cx="9144000" cy="38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8,700 Opportunity Zones across the United States </a:t>
            </a:r>
          </a:p>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Nominated by Governors in early 2018. All Opportunity Zones designated by the U.S. Department of the Treasury as of June 2018.</a:t>
            </a:r>
          </a:p>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Opportunity Zones are low-income census tracts eligible for investment from Opportunity Funds.</a:t>
            </a:r>
          </a:p>
        </p:txBody>
      </p:sp>
      <p:sp>
        <p:nvSpPr>
          <p:cNvPr id="6" name="TextBox 5"/>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161862"/>
                </a:solidFill>
                <a:latin typeface="Oswald" panose="02000503000000000000" pitchFamily="2" charset="0"/>
                <a:cs typeface="Arial" charset="0"/>
              </a:rPr>
              <a:t>Opportunity Zones</a:t>
            </a:r>
          </a:p>
        </p:txBody>
      </p:sp>
      <p:pic>
        <p:nvPicPr>
          <p:cNvPr id="11266" name="Picture 4" descr="C:\Documents and Settings\Katie Kramer\My Documents\1. CDFA\Logo\CDFA Logo\CDFA color logo ep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20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BA2A375-17AF-44D9-BBF4-6466F610A88E}"/>
              </a:ext>
            </a:extLst>
          </p:cNvPr>
          <p:cNvSpPr txBox="1"/>
          <p:nvPr/>
        </p:nvSpPr>
        <p:spPr>
          <a:xfrm>
            <a:off x="330811" y="6528248"/>
            <a:ext cx="6019800" cy="276999"/>
          </a:xfrm>
          <a:prstGeom prst="rect">
            <a:avLst/>
          </a:prstGeom>
          <a:noFill/>
        </p:spPr>
        <p:txBody>
          <a:bodyPr wrap="square" rtlCol="0">
            <a:spAutoFit/>
          </a:bodyPr>
          <a:lstStyle/>
          <a:p>
            <a:pPr>
              <a:buNone/>
            </a:pPr>
            <a:r>
              <a:rPr lang="en-US" sz="1200" dirty="0">
                <a:solidFill>
                  <a:schemeClr val="tx1"/>
                </a:solidFill>
                <a:latin typeface="+mj-lt"/>
              </a:rPr>
              <a:t>Source: Economic Innovation Group</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339272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4" t="26764" b="15250"/>
          <a:stretch/>
        </p:blipFill>
        <p:spPr>
          <a:xfrm>
            <a:off x="0" y="-76199"/>
            <a:ext cx="9144000" cy="6934200"/>
          </a:xfrm>
          <a:prstGeom prst="rect">
            <a:avLst/>
          </a:prstGeom>
        </p:spPr>
      </p:pic>
      <p:sp>
        <p:nvSpPr>
          <p:cNvPr id="8" name="Rectangle 7"/>
          <p:cNvSpPr/>
          <p:nvPr/>
        </p:nvSpPr>
        <p:spPr>
          <a:xfrm>
            <a:off x="0" y="693003"/>
            <a:ext cx="9144000" cy="6164997"/>
          </a:xfrm>
          <a:prstGeom prst="rect">
            <a:avLst/>
          </a:prstGeom>
          <a:solidFill>
            <a:srgbClr val="ECE8E4">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sz="1800" dirty="0">
              <a:solidFill>
                <a:prstClr val="white"/>
              </a:solidFill>
            </a:endParaRPr>
          </a:p>
        </p:txBody>
      </p:sp>
      <p:sp>
        <p:nvSpPr>
          <p:cNvPr id="5" name="Rectangle 3"/>
          <p:cNvSpPr txBox="1">
            <a:spLocks noChangeArrowheads="1"/>
          </p:cNvSpPr>
          <p:nvPr/>
        </p:nvSpPr>
        <p:spPr bwMode="auto">
          <a:xfrm>
            <a:off x="0" y="1524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Approximately 35 million people live in Opportunity Zones</a:t>
            </a:r>
          </a:p>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56% of those residents are minorities</a:t>
            </a:r>
          </a:p>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294 Zones are tribal lands</a:t>
            </a:r>
          </a:p>
          <a:p>
            <a:pPr marL="800100">
              <a:lnSpc>
                <a:spcPct val="150000"/>
              </a:lnSpc>
              <a:spcBef>
                <a:spcPts val="0"/>
              </a:spcBef>
            </a:pPr>
            <a:r>
              <a:rPr lang="en-US" altLang="en-US" sz="2000" dirty="0">
                <a:latin typeface="Open Sans Light" panose="020B0306030504020204" pitchFamily="34" charset="0"/>
                <a:ea typeface="Open Sans Light" panose="020B0306030504020204" pitchFamily="34" charset="0"/>
                <a:cs typeface="Open Sans Light" panose="020B0306030504020204" pitchFamily="34" charset="0"/>
              </a:rPr>
              <a:t>76% are in metropolitan areas</a:t>
            </a:r>
          </a:p>
          <a:p>
            <a:pPr>
              <a:lnSpc>
                <a:spcPct val="150000"/>
              </a:lnSpc>
              <a:spcBef>
                <a:spcPct val="20000"/>
              </a:spcBef>
              <a:buFontTx/>
              <a:buChar char="-"/>
              <a:defRPr/>
            </a:pPr>
            <a:endParaRPr lang="en-US" altLang="en-US" sz="2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002065"/>
                </a:solidFill>
                <a:latin typeface="Oswald" panose="02000503000000000000" pitchFamily="2" charset="0"/>
                <a:cs typeface="Arial" charset="0"/>
              </a:rPr>
              <a:t>Opportunity Zones</a:t>
            </a:r>
          </a:p>
        </p:txBody>
      </p:sp>
      <p:pic>
        <p:nvPicPr>
          <p:cNvPr id="11266" name="Picture 4" descr="C:\Documents and Settings\Katie Kramer\My Documents\1. CDFA\Logo\CDFA Logo\CDFA color logo ep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20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BA2A375-17AF-44D9-BBF4-6466F610A88E}"/>
              </a:ext>
            </a:extLst>
          </p:cNvPr>
          <p:cNvSpPr txBox="1"/>
          <p:nvPr/>
        </p:nvSpPr>
        <p:spPr>
          <a:xfrm>
            <a:off x="330811" y="6528248"/>
            <a:ext cx="6019800" cy="276999"/>
          </a:xfrm>
          <a:prstGeom prst="rect">
            <a:avLst/>
          </a:prstGeom>
          <a:noFill/>
        </p:spPr>
        <p:txBody>
          <a:bodyPr wrap="square" rtlCol="0">
            <a:spAutoFit/>
          </a:bodyPr>
          <a:lstStyle/>
          <a:p>
            <a:pPr>
              <a:buNone/>
            </a:pPr>
            <a:r>
              <a:rPr lang="en-US" sz="1200" dirty="0">
                <a:solidFill>
                  <a:schemeClr val="tx1"/>
                </a:solidFill>
                <a:latin typeface="+mj-lt"/>
              </a:rPr>
              <a:t>Source: Economic Innovation Group</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423935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811DDA-A595-47C1-8EF4-6BF6EBB27694}"/>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eig.org/wp-content/uploads/2018/05/Screen-Shot-2018-06-15-at-6.38.42-AM-1024x555.png">
            <a:extLst>
              <a:ext uri="{FF2B5EF4-FFF2-40B4-BE49-F238E27FC236}">
                <a16:creationId xmlns:a16="http://schemas.microsoft.com/office/drawing/2014/main" id="{BD291BAC-A183-4421-9539-CB04769E2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102"/>
            <a:ext cx="9143999" cy="46830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
        <p:nvSpPr>
          <p:cNvPr id="5" name="TextBox 4">
            <a:extLst>
              <a:ext uri="{FF2B5EF4-FFF2-40B4-BE49-F238E27FC236}">
                <a16:creationId xmlns:a16="http://schemas.microsoft.com/office/drawing/2014/main" id="{F7734F64-2F05-4849-BA32-84AE6F8D0908}"/>
              </a:ext>
            </a:extLst>
          </p:cNvPr>
          <p:cNvSpPr txBox="1"/>
          <p:nvPr/>
        </p:nvSpPr>
        <p:spPr>
          <a:xfrm>
            <a:off x="0" y="6484681"/>
            <a:ext cx="6019800" cy="276999"/>
          </a:xfrm>
          <a:prstGeom prst="rect">
            <a:avLst/>
          </a:prstGeom>
          <a:noFill/>
        </p:spPr>
        <p:txBody>
          <a:bodyPr wrap="square" rtlCol="0">
            <a:spAutoFit/>
          </a:bodyPr>
          <a:lstStyle/>
          <a:p>
            <a:pPr>
              <a:buNone/>
            </a:pPr>
            <a:r>
              <a:rPr lang="en-US" sz="1200" dirty="0">
                <a:solidFill>
                  <a:schemeClr val="tx1"/>
                </a:solidFill>
                <a:latin typeface="+mj-lt"/>
              </a:rPr>
              <a:t>Source: Economic Innovation Group: www.eig.org</a:t>
            </a:r>
          </a:p>
        </p:txBody>
      </p:sp>
      <p:sp>
        <p:nvSpPr>
          <p:cNvPr id="8" name="TextBox 7">
            <a:extLst>
              <a:ext uri="{FF2B5EF4-FFF2-40B4-BE49-F238E27FC236}">
                <a16:creationId xmlns:a16="http://schemas.microsoft.com/office/drawing/2014/main" id="{18743F20-3C49-4D81-BA66-648BB2FCB9BA}"/>
              </a:ext>
            </a:extLst>
          </p:cNvPr>
          <p:cNvSpPr txBox="1"/>
          <p:nvPr/>
        </p:nvSpPr>
        <p:spPr>
          <a:xfrm>
            <a:off x="1" y="0"/>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002065"/>
                </a:solidFill>
                <a:latin typeface="Oswald" panose="02000503000000000000" pitchFamily="2" charset="0"/>
                <a:cs typeface="Arial" charset="0"/>
              </a:rPr>
              <a:t>Opportunity Zones</a:t>
            </a:r>
          </a:p>
        </p:txBody>
      </p:sp>
    </p:spTree>
    <p:extLst>
      <p:ext uri="{BB962C8B-B14F-4D97-AF65-F5344CB8AC3E}">
        <p14:creationId xmlns:p14="http://schemas.microsoft.com/office/powerpoint/2010/main" val="315370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A08B1B-FC3F-4D29-B18B-4477A14CBE23}"/>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37CDC31-A473-4C71-B61C-A40F7E246302}"/>
              </a:ext>
            </a:extLst>
          </p:cNvPr>
          <p:cNvPicPr>
            <a:picLocks noChangeAspect="1"/>
          </p:cNvPicPr>
          <p:nvPr/>
        </p:nvPicPr>
        <p:blipFill rotWithShape="1">
          <a:blip r:embed="rId2">
            <a:extLst>
              <a:ext uri="{28A0092B-C50C-407E-A947-70E740481C1C}">
                <a14:useLocalDpi xmlns:a14="http://schemas.microsoft.com/office/drawing/2010/main" val="0"/>
              </a:ext>
            </a:extLst>
          </a:blip>
          <a:srcRect l="4167" t="8519" r="5833" b="4074"/>
          <a:stretch/>
        </p:blipFill>
        <p:spPr>
          <a:xfrm>
            <a:off x="0" y="701662"/>
            <a:ext cx="9118887" cy="4981614"/>
          </a:xfrm>
          <a:prstGeom prst="rect">
            <a:avLst/>
          </a:prstGeom>
        </p:spPr>
      </p:pic>
      <p:sp>
        <p:nvSpPr>
          <p:cNvPr id="10" name="TextBox 9">
            <a:extLst>
              <a:ext uri="{FF2B5EF4-FFF2-40B4-BE49-F238E27FC236}">
                <a16:creationId xmlns:a16="http://schemas.microsoft.com/office/drawing/2014/main" id="{18743F20-3C49-4D81-BA66-648BB2FCB9BA}"/>
              </a:ext>
            </a:extLst>
          </p:cNvPr>
          <p:cNvSpPr txBox="1"/>
          <p:nvPr/>
        </p:nvSpPr>
        <p:spPr>
          <a:xfrm>
            <a:off x="1" y="0"/>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002065"/>
                </a:solidFill>
                <a:latin typeface="Oswald" panose="02000503000000000000" pitchFamily="2" charset="0"/>
                <a:cs typeface="Arial" charset="0"/>
              </a:rPr>
              <a:t>CDFA Members + Opportunity Zones</a:t>
            </a:r>
          </a:p>
        </p:txBody>
      </p:sp>
      <p:sp>
        <p:nvSpPr>
          <p:cNvPr id="5" name="Rectangle 4"/>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422548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4894" b="1363"/>
          <a:stretch/>
        </p:blipFill>
        <p:spPr>
          <a:xfrm>
            <a:off x="0" y="-194763"/>
            <a:ext cx="9144000" cy="7052763"/>
          </a:xfrm>
          <a:prstGeom prst="rect">
            <a:avLst/>
          </a:prstGeom>
        </p:spPr>
      </p:pic>
      <p:sp>
        <p:nvSpPr>
          <p:cNvPr id="11" name="Rectangle 10"/>
          <p:cNvSpPr/>
          <p:nvPr/>
        </p:nvSpPr>
        <p:spPr>
          <a:xfrm>
            <a:off x="0" y="693004"/>
            <a:ext cx="9144000" cy="6164996"/>
          </a:xfrm>
          <a:prstGeom prst="rect">
            <a:avLst/>
          </a:prstGeom>
          <a:solidFill>
            <a:srgbClr val="ECE8E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sz="1800" dirty="0">
              <a:solidFill>
                <a:prstClr val="white"/>
              </a:solidFill>
            </a:endParaRPr>
          </a:p>
        </p:txBody>
      </p:sp>
      <p:sp>
        <p:nvSpPr>
          <p:cNvPr id="9" name="TextBox 8"/>
          <p:cNvSpPr txBox="1"/>
          <p:nvPr/>
        </p:nvSpPr>
        <p:spPr>
          <a:xfrm>
            <a:off x="0" y="693003"/>
            <a:ext cx="9144000" cy="707886"/>
          </a:xfrm>
          <a:prstGeom prst="rect">
            <a:avLst/>
          </a:prstGeom>
          <a:solidFill>
            <a:srgbClr val="FFFFFF">
              <a:alpha val="80000"/>
            </a:srgbClr>
          </a:solidFill>
        </p:spPr>
        <p:txBody>
          <a:bodyPr wrap="square" rtlCol="0">
            <a:spAutoFit/>
          </a:bodyPr>
          <a:lstStyle/>
          <a:p>
            <a:pPr algn="ctr">
              <a:spcBef>
                <a:spcPct val="20000"/>
              </a:spcBef>
              <a:buFontTx/>
              <a:buNone/>
              <a:defRPr/>
            </a:pPr>
            <a:r>
              <a:rPr lang="en-US" altLang="en-US" sz="4000" b="1" dirty="0">
                <a:solidFill>
                  <a:srgbClr val="161862"/>
                </a:solidFill>
                <a:latin typeface="Oswald" panose="02000503000000000000" pitchFamily="2" charset="0"/>
                <a:cs typeface="Arial" charset="0"/>
              </a:rPr>
              <a:t>Opportunity Funds</a:t>
            </a:r>
          </a:p>
        </p:txBody>
      </p:sp>
      <p:sp>
        <p:nvSpPr>
          <p:cNvPr id="6" name="Rectangle 3"/>
          <p:cNvSpPr txBox="1">
            <a:spLocks noChangeArrowheads="1"/>
          </p:cNvSpPr>
          <p:nvPr/>
        </p:nvSpPr>
        <p:spPr bwMode="auto">
          <a:xfrm>
            <a:off x="-168729" y="1400889"/>
            <a:ext cx="929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0" eaLnBrk="1" hangingPunct="1">
              <a:lnSpc>
                <a:spcPct val="150000"/>
              </a:lnSpc>
              <a:spcBef>
                <a:spcPts val="0"/>
              </a:spcBef>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Opportunity Funds can help tap into the estimated $6 trillion market for unrealized capital gains.</a:t>
            </a:r>
            <a:endParaRPr lang="en-US" alt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0" eaLnBrk="1" hangingPunct="1">
              <a:lnSpc>
                <a:spcPct val="150000"/>
              </a:lnSpc>
              <a:spcBef>
                <a:spcPts val="0"/>
              </a:spcBef>
              <a:buNone/>
            </a:pPr>
            <a:r>
              <a:rPr lang="en-US" altLang="en-US"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What are the benefits of investing in Opportunity Funds?</a:t>
            </a:r>
          </a:p>
          <a:p>
            <a:pPr marL="914400" indent="-457200">
              <a:lnSpc>
                <a:spcPct val="150000"/>
              </a:lnSpc>
              <a:spcBef>
                <a:spcPts val="0"/>
              </a:spcBef>
              <a:spcAft>
                <a:spcPts val="0"/>
              </a:spcAft>
            </a:pPr>
            <a:r>
              <a:rPr lang="en-US" altLang="en-US"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Defer taxes owed on federal capital gains taxes by moving them into an Opportunity Fund. If invested for 5 years, receive a 10% reduction in the tax. If invested for 7 years or more, receive a 15% reduction in the tax. </a:t>
            </a:r>
          </a:p>
          <a:p>
            <a:pPr marL="914400" indent="-457200">
              <a:lnSpc>
                <a:spcPct val="150000"/>
              </a:lnSpc>
              <a:spcBef>
                <a:spcPts val="0"/>
              </a:spcBef>
              <a:spcAft>
                <a:spcPts val="0"/>
              </a:spcAft>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Investors can defer the tax on their capital gains until the earlier of the date the Opportunity Fund investment was sold or December 31, 2026.</a:t>
            </a:r>
            <a:endParaRPr lang="en-US" altLang="en-US" sz="1600" dirty="0">
              <a:latin typeface="Open Sans Light" panose="020B0306030504020204" pitchFamily="34" charset="0"/>
              <a:ea typeface="Open Sans Light" panose="020B0306030504020204" pitchFamily="34" charset="0"/>
              <a:cs typeface="Open Sans Light" panose="020B0306030504020204" pitchFamily="34" charset="0"/>
            </a:endParaRPr>
          </a:p>
          <a:p>
            <a:pPr marL="914400" indent="-457200">
              <a:lnSpc>
                <a:spcPct val="150000"/>
              </a:lnSpc>
              <a:spcBef>
                <a:spcPts val="0"/>
              </a:spcBef>
              <a:spcAft>
                <a:spcPts val="0"/>
              </a:spcAft>
            </a:pPr>
            <a:r>
              <a:rPr lang="en-US" altLang="en-US"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For investments held at least 10 years, any earnings realized by an </a:t>
            </a:r>
          </a:p>
          <a:p>
            <a:pPr marL="457200" indent="0" eaLnBrk="1" hangingPunct="1">
              <a:lnSpc>
                <a:spcPct val="150000"/>
              </a:lnSpc>
              <a:spcBef>
                <a:spcPts val="0"/>
              </a:spcBef>
              <a:spcAft>
                <a:spcPts val="0"/>
              </a:spcAft>
              <a:buNone/>
            </a:pPr>
            <a:r>
              <a:rPr lang="en-US" altLang="en-US"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Opportunity Fund are not subject to federal capital gains taxes.</a:t>
            </a:r>
          </a:p>
        </p:txBody>
      </p:sp>
      <p:pic>
        <p:nvPicPr>
          <p:cNvPr id="7" name="Picture 4" descr="C:\Documents and Settings\Katie Kramer\My Documents\1. CDFA\Logo\CDFA Logo\CDFA color logo ep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204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 y="5410200"/>
            <a:ext cx="9144000" cy="144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31" y="5515030"/>
            <a:ext cx="1253225" cy="1258171"/>
          </a:xfrm>
          <a:prstGeom prst="rect">
            <a:avLst/>
          </a:prstGeom>
        </p:spPr>
      </p:pic>
    </p:spTree>
    <p:extLst>
      <p:ext uri="{BB962C8B-B14F-4D97-AF65-F5344CB8AC3E}">
        <p14:creationId xmlns:p14="http://schemas.microsoft.com/office/powerpoint/2010/main" val="330267298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Designs\CDFA-template.pot</Template>
  <TotalTime>26035</TotalTime>
  <Words>720</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Calibri</vt:lpstr>
      <vt:lpstr>Myriad Pro</vt:lpstr>
      <vt:lpstr>Myriad Pro Cond</vt:lpstr>
      <vt:lpstr>Open Sans</vt:lpstr>
      <vt:lpstr>Open Sans Light</vt:lpstr>
      <vt:lpstr>Oswald</vt:lpstr>
      <vt:lpstr>Oswald Regular</vt:lpstr>
      <vt:lpstr>Palatino Linotype</vt:lpstr>
      <vt:lpstr>Wingdings</vt:lpstr>
      <vt:lpstr>2_Office Theme</vt:lpstr>
      <vt:lpstr>6_Office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Rittner</dc:creator>
  <cp:lastModifiedBy>Katie Kramer</cp:lastModifiedBy>
  <cp:revision>336</cp:revision>
  <dcterms:created xsi:type="dcterms:W3CDTF">2008-05-13T16:28:16Z</dcterms:created>
  <dcterms:modified xsi:type="dcterms:W3CDTF">2018-10-30T02:15:16Z</dcterms:modified>
</cp:coreProperties>
</file>