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301" r:id="rId5"/>
    <p:sldId id="273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2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11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yla Moultrie" userId="7ddb665b-374b-497a-a2f2-9a9ce5cb8b69" providerId="ADAL" clId="{CC4FE165-A318-4C04-B4A8-CF94A31F1B73}"/>
    <pc:docChg chg="undo custSel addSld delSld modSld modMainMaster">
      <pc:chgData name="Shayla Moultrie" userId="7ddb665b-374b-497a-a2f2-9a9ce5cb8b69" providerId="ADAL" clId="{CC4FE165-A318-4C04-B4A8-CF94A31F1B73}" dt="2026-09-25T15:03:00.295" v="118" actId="207"/>
      <pc:docMkLst>
        <pc:docMk/>
      </pc:docMkLst>
      <pc:sldChg chg="delSp modSp mod">
        <pc:chgData name="Shayla Moultrie" userId="7ddb665b-374b-497a-a2f2-9a9ce5cb8b69" providerId="ADAL" clId="{CC4FE165-A318-4C04-B4A8-CF94A31F1B73}" dt="2026-09-25T15:03:00.295" v="118" actId="207"/>
        <pc:sldMkLst>
          <pc:docMk/>
          <pc:sldMk cId="0" sldId="258"/>
        </pc:sldMkLst>
        <pc:spChg chg="mod">
          <ac:chgData name="Shayla Moultrie" userId="7ddb665b-374b-497a-a2f2-9a9ce5cb8b69" providerId="ADAL" clId="{CC4FE165-A318-4C04-B4A8-CF94A31F1B73}" dt="2026-09-25T15:03:00.295" v="118" actId="207"/>
          <ac:spMkLst>
            <pc:docMk/>
            <pc:sldMk cId="0" sldId="258"/>
            <ac:spMk id="8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29:36.575" v="101" actId="207"/>
          <ac:spMkLst>
            <pc:docMk/>
            <pc:sldMk cId="0" sldId="258"/>
            <ac:spMk id="12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16:29:35.360" v="89" actId="207"/>
          <ac:spMkLst>
            <pc:docMk/>
            <pc:sldMk cId="0" sldId="258"/>
            <ac:spMk id="15" creationId="{00000000-0000-0000-0000-000000000000}"/>
          </ac:spMkLst>
        </pc:spChg>
      </pc:sldChg>
      <pc:sldChg chg="delSp modSp mod">
        <pc:chgData name="Shayla Moultrie" userId="7ddb665b-374b-497a-a2f2-9a9ce5cb8b69" providerId="ADAL" clId="{CC4FE165-A318-4C04-B4A8-CF94A31F1B73}" dt="2026-09-25T15:02:54.140" v="117" actId="207"/>
        <pc:sldMkLst>
          <pc:docMk/>
          <pc:sldMk cId="0" sldId="259"/>
        </pc:sldMkLst>
        <pc:spChg chg="mod">
          <ac:chgData name="Shayla Moultrie" userId="7ddb665b-374b-497a-a2f2-9a9ce5cb8b69" providerId="ADAL" clId="{CC4FE165-A318-4C04-B4A8-CF94A31F1B73}" dt="2026-09-25T15:02:54.140" v="117" actId="207"/>
          <ac:spMkLst>
            <pc:docMk/>
            <pc:sldMk cId="0" sldId="259"/>
            <ac:spMk id="8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16:29:43.802" v="90" actId="20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29:29.948" v="100" actId="207"/>
          <ac:spMkLst>
            <pc:docMk/>
            <pc:sldMk cId="0" sldId="259"/>
            <ac:spMk id="12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29:29.948" v="100" actId="207"/>
          <ac:spMkLst>
            <pc:docMk/>
            <pc:sldMk cId="0" sldId="259"/>
            <ac:spMk id="13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29:29.948" v="100" actId="207"/>
          <ac:spMkLst>
            <pc:docMk/>
            <pc:sldMk cId="0" sldId="259"/>
            <ac:spMk id="16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29:29.948" v="100" actId="207"/>
          <ac:spMkLst>
            <pc:docMk/>
            <pc:sldMk cId="0" sldId="259"/>
            <ac:spMk id="17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29:29.948" v="100" actId="207"/>
          <ac:spMkLst>
            <pc:docMk/>
            <pc:sldMk cId="0" sldId="259"/>
            <ac:spMk id="20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29:29.948" v="100" actId="207"/>
          <ac:spMkLst>
            <pc:docMk/>
            <pc:sldMk cId="0" sldId="259"/>
            <ac:spMk id="21" creationId="{00000000-0000-0000-0000-000000000000}"/>
          </ac:spMkLst>
        </pc:spChg>
      </pc:sldChg>
      <pc:sldChg chg="delSp modSp mod">
        <pc:chgData name="Shayla Moultrie" userId="7ddb665b-374b-497a-a2f2-9a9ce5cb8b69" providerId="ADAL" clId="{CC4FE165-A318-4C04-B4A8-CF94A31F1B73}" dt="2026-09-25T15:02:53.257" v="116" actId="207"/>
        <pc:sldMkLst>
          <pc:docMk/>
          <pc:sldMk cId="0" sldId="260"/>
        </pc:sldMkLst>
        <pc:spChg chg="mod">
          <ac:chgData name="Shayla Moultrie" userId="7ddb665b-374b-497a-a2f2-9a9ce5cb8b69" providerId="ADAL" clId="{CC4FE165-A318-4C04-B4A8-CF94A31F1B73}" dt="2026-09-25T15:02:53.257" v="116" actId="207"/>
          <ac:spMkLst>
            <pc:docMk/>
            <pc:sldMk cId="0" sldId="260"/>
            <ac:spMk id="8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29:15.687" v="99" actId="207"/>
          <ac:spMkLst>
            <pc:docMk/>
            <pc:sldMk cId="0" sldId="260"/>
            <ac:spMk id="18" creationId="{00000000-0000-0000-0000-000000000000}"/>
          </ac:spMkLst>
        </pc:spChg>
      </pc:sldChg>
      <pc:sldChg chg="delSp modSp mod">
        <pc:chgData name="Shayla Moultrie" userId="7ddb665b-374b-497a-a2f2-9a9ce5cb8b69" providerId="ADAL" clId="{CC4FE165-A318-4C04-B4A8-CF94A31F1B73}" dt="2026-09-25T15:02:52.508" v="115" actId="207"/>
        <pc:sldMkLst>
          <pc:docMk/>
          <pc:sldMk cId="0" sldId="261"/>
        </pc:sldMkLst>
        <pc:spChg chg="mod">
          <ac:chgData name="Shayla Moultrie" userId="7ddb665b-374b-497a-a2f2-9a9ce5cb8b69" providerId="ADAL" clId="{CC4FE165-A318-4C04-B4A8-CF94A31F1B73}" dt="2026-09-25T15:02:52.508" v="115" actId="207"/>
          <ac:spMkLst>
            <pc:docMk/>
            <pc:sldMk cId="0" sldId="261"/>
            <ac:spMk id="8" creationId="{00000000-0000-0000-0000-000000000000}"/>
          </ac:spMkLst>
        </pc:spChg>
      </pc:sldChg>
      <pc:sldChg chg="delSp modSp mod">
        <pc:chgData name="Shayla Moultrie" userId="7ddb665b-374b-497a-a2f2-9a9ce5cb8b69" providerId="ADAL" clId="{CC4FE165-A318-4C04-B4A8-CF94A31F1B73}" dt="2026-09-25T15:02:51.957" v="114" actId="207"/>
        <pc:sldMkLst>
          <pc:docMk/>
          <pc:sldMk cId="0" sldId="262"/>
        </pc:sldMkLst>
        <pc:spChg chg="mod">
          <ac:chgData name="Shayla Moultrie" userId="7ddb665b-374b-497a-a2f2-9a9ce5cb8b69" providerId="ADAL" clId="{CC4FE165-A318-4C04-B4A8-CF94A31F1B73}" dt="2026-09-25T15:02:51.957" v="114" actId="207"/>
          <ac:spMkLst>
            <pc:docMk/>
            <pc:sldMk cId="0" sldId="262"/>
            <ac:spMk id="8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5T15:02:51.548" v="113" actId="207"/>
          <ac:spMkLst>
            <pc:docMk/>
            <pc:sldMk cId="0" sldId="262"/>
            <ac:spMk id="12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5T15:02:50.984" v="112" actId="207"/>
          <ac:spMkLst>
            <pc:docMk/>
            <pc:sldMk cId="0" sldId="262"/>
            <ac:spMk id="15" creationId="{00000000-0000-0000-0000-000000000000}"/>
          </ac:spMkLst>
        </pc:spChg>
      </pc:sldChg>
      <pc:sldChg chg="delSp modSp mod">
        <pc:chgData name="Shayla Moultrie" userId="7ddb665b-374b-497a-a2f2-9a9ce5cb8b69" providerId="ADAL" clId="{CC4FE165-A318-4C04-B4A8-CF94A31F1B73}" dt="2026-09-23T16:31:14.358" v="97" actId="207"/>
        <pc:sldMkLst>
          <pc:docMk/>
          <pc:sldMk cId="0" sldId="263"/>
        </pc:sldMkLst>
        <pc:spChg chg="mod">
          <ac:chgData name="Shayla Moultrie" userId="7ddb665b-374b-497a-a2f2-9a9ce5cb8b69" providerId="ADAL" clId="{CC4FE165-A318-4C04-B4A8-CF94A31F1B73}" dt="2026-09-23T16:31:14.358" v="97" actId="207"/>
          <ac:spMkLst>
            <pc:docMk/>
            <pc:sldMk cId="0" sldId="263"/>
            <ac:spMk id="18" creationId="{00000000-0000-0000-0000-000000000000}"/>
          </ac:spMkLst>
        </pc:spChg>
      </pc:sldChg>
      <pc:sldChg chg="delSp mod">
        <pc:chgData name="Shayla Moultrie" userId="7ddb665b-374b-497a-a2f2-9a9ce5cb8b69" providerId="ADAL" clId="{CC4FE165-A318-4C04-B4A8-CF94A31F1B73}" dt="2026-09-23T16:26:07.762" v="73" actId="478"/>
        <pc:sldMkLst>
          <pc:docMk/>
          <pc:sldMk cId="0" sldId="264"/>
        </pc:sldMkLst>
      </pc:sldChg>
      <pc:sldChg chg="delSp modSp mod">
        <pc:chgData name="Shayla Moultrie" userId="7ddb665b-374b-497a-a2f2-9a9ce5cb8b69" providerId="ADAL" clId="{CC4FE165-A318-4C04-B4A8-CF94A31F1B73}" dt="2026-09-23T16:31:04.390" v="96" actId="207"/>
        <pc:sldMkLst>
          <pc:docMk/>
          <pc:sldMk cId="0" sldId="265"/>
        </pc:sldMkLst>
        <pc:spChg chg="mod">
          <ac:chgData name="Shayla Moultrie" userId="7ddb665b-374b-497a-a2f2-9a9ce5cb8b69" providerId="ADAL" clId="{CC4FE165-A318-4C04-B4A8-CF94A31F1B73}" dt="2026-09-23T16:31:04.390" v="96" actId="207"/>
          <ac:spMkLst>
            <pc:docMk/>
            <pc:sldMk cId="0" sldId="265"/>
            <ac:spMk id="12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16:31:04.390" v="96" actId="207"/>
          <ac:spMkLst>
            <pc:docMk/>
            <pc:sldMk cId="0" sldId="265"/>
            <ac:spMk id="18" creationId="{00000000-0000-0000-0000-000000000000}"/>
          </ac:spMkLst>
        </pc:spChg>
      </pc:sldChg>
      <pc:sldChg chg="delSp modSp mod">
        <pc:chgData name="Shayla Moultrie" userId="7ddb665b-374b-497a-a2f2-9a9ce5cb8b69" providerId="ADAL" clId="{CC4FE165-A318-4C04-B4A8-CF94A31F1B73}" dt="2026-09-23T20:30:10.858" v="104" actId="207"/>
        <pc:sldMkLst>
          <pc:docMk/>
          <pc:sldMk cId="0" sldId="266"/>
        </pc:sldMkLst>
        <pc:spChg chg="mod">
          <ac:chgData name="Shayla Moultrie" userId="7ddb665b-374b-497a-a2f2-9a9ce5cb8b69" providerId="ADAL" clId="{CC4FE165-A318-4C04-B4A8-CF94A31F1B73}" dt="2026-09-23T20:30:10.858" v="104" actId="207"/>
          <ac:spMkLst>
            <pc:docMk/>
            <pc:sldMk cId="0" sldId="266"/>
            <ac:spMk id="12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30:10.858" v="104" actId="207"/>
          <ac:spMkLst>
            <pc:docMk/>
            <pc:sldMk cId="0" sldId="266"/>
            <ac:spMk id="15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30:10.858" v="104" actId="207"/>
          <ac:spMkLst>
            <pc:docMk/>
            <pc:sldMk cId="0" sldId="266"/>
            <ac:spMk id="18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30:10.858" v="104" actId="207"/>
          <ac:spMkLst>
            <pc:docMk/>
            <pc:sldMk cId="0" sldId="266"/>
            <ac:spMk id="21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30:10.858" v="104" actId="207"/>
          <ac:spMkLst>
            <pc:docMk/>
            <pc:sldMk cId="0" sldId="266"/>
            <ac:spMk id="24" creationId="{00000000-0000-0000-0000-000000000000}"/>
          </ac:spMkLst>
        </pc:spChg>
      </pc:sldChg>
      <pc:sldChg chg="addSp delSp modSp mod">
        <pc:chgData name="Shayla Moultrie" userId="7ddb665b-374b-497a-a2f2-9a9ce5cb8b69" providerId="ADAL" clId="{CC4FE165-A318-4C04-B4A8-CF94A31F1B73}" dt="2026-09-23T16:30:35.623" v="93" actId="207"/>
        <pc:sldMkLst>
          <pc:docMk/>
          <pc:sldMk cId="0" sldId="267"/>
        </pc:sldMkLst>
        <pc:spChg chg="mod">
          <ac:chgData name="Shayla Moultrie" userId="7ddb665b-374b-497a-a2f2-9a9ce5cb8b69" providerId="ADAL" clId="{CC4FE165-A318-4C04-B4A8-CF94A31F1B73}" dt="2026-09-23T16:30:35.623" v="93" actId="207"/>
          <ac:spMkLst>
            <pc:docMk/>
            <pc:sldMk cId="0" sldId="267"/>
            <ac:spMk id="10" creationId="{00000000-0000-0000-0000-000000000000}"/>
          </ac:spMkLst>
        </pc:spChg>
        <pc:spChg chg="add del">
          <ac:chgData name="Shayla Moultrie" userId="7ddb665b-374b-497a-a2f2-9a9ce5cb8b69" providerId="ADAL" clId="{CC4FE165-A318-4C04-B4A8-CF94A31F1B73}" dt="2026-09-23T16:25:38.178" v="52" actId="478"/>
          <ac:spMkLst>
            <pc:docMk/>
            <pc:sldMk cId="0" sldId="267"/>
            <ac:spMk id="18" creationId="{00000000-0000-0000-0000-000000000000}"/>
          </ac:spMkLst>
        </pc:spChg>
      </pc:sldChg>
      <pc:sldChg chg="delSp modSp mod">
        <pc:chgData name="Shayla Moultrie" userId="7ddb665b-374b-497a-a2f2-9a9ce5cb8b69" providerId="ADAL" clId="{CC4FE165-A318-4C04-B4A8-CF94A31F1B73}" dt="2026-09-23T16:30:43.889" v="94" actId="207"/>
        <pc:sldMkLst>
          <pc:docMk/>
          <pc:sldMk cId="0" sldId="268"/>
        </pc:sldMkLst>
        <pc:spChg chg="mod">
          <ac:chgData name="Shayla Moultrie" userId="7ddb665b-374b-497a-a2f2-9a9ce5cb8b69" providerId="ADAL" clId="{CC4FE165-A318-4C04-B4A8-CF94A31F1B73}" dt="2026-09-23T16:30:43.889" v="94" actId="207"/>
          <ac:spMkLst>
            <pc:docMk/>
            <pc:sldMk cId="0" sldId="268"/>
            <ac:spMk id="13" creationId="{00000000-0000-0000-0000-000000000000}"/>
          </ac:spMkLst>
        </pc:spChg>
      </pc:sldChg>
      <pc:sldChg chg="delSp modSp mod">
        <pc:chgData name="Shayla Moultrie" userId="7ddb665b-374b-497a-a2f2-9a9ce5cb8b69" providerId="ADAL" clId="{CC4FE165-A318-4C04-B4A8-CF94A31F1B73}" dt="2026-09-23T16:30:53.888" v="95" actId="207"/>
        <pc:sldMkLst>
          <pc:docMk/>
          <pc:sldMk cId="0" sldId="269"/>
        </pc:sldMkLst>
        <pc:spChg chg="mod">
          <ac:chgData name="Shayla Moultrie" userId="7ddb665b-374b-497a-a2f2-9a9ce5cb8b69" providerId="ADAL" clId="{CC4FE165-A318-4C04-B4A8-CF94A31F1B73}" dt="2026-09-23T16:30:53.888" v="95" actId="207"/>
          <ac:spMkLst>
            <pc:docMk/>
            <pc:sldMk cId="0" sldId="269"/>
            <ac:spMk id="14" creationId="{00000000-0000-0000-0000-000000000000}"/>
          </ac:spMkLst>
        </pc:spChg>
      </pc:sldChg>
      <pc:sldChg chg="delSp mod">
        <pc:chgData name="Shayla Moultrie" userId="7ddb665b-374b-497a-a2f2-9a9ce5cb8b69" providerId="ADAL" clId="{CC4FE165-A318-4C04-B4A8-CF94A31F1B73}" dt="2026-09-23T16:25:17.043" v="35" actId="478"/>
        <pc:sldMkLst>
          <pc:docMk/>
          <pc:sldMk cId="0" sldId="270"/>
        </pc:sldMkLst>
      </pc:sldChg>
      <pc:sldChg chg="delSp mod">
        <pc:chgData name="Shayla Moultrie" userId="7ddb665b-374b-497a-a2f2-9a9ce5cb8b69" providerId="ADAL" clId="{CC4FE165-A318-4C04-B4A8-CF94A31F1B73}" dt="2026-09-23T16:25:09.986" v="29" actId="478"/>
        <pc:sldMkLst>
          <pc:docMk/>
          <pc:sldMk cId="0" sldId="271"/>
        </pc:sldMkLst>
      </pc:sldChg>
      <pc:sldChg chg="modSp mod">
        <pc:chgData name="Shayla Moultrie" userId="7ddb665b-374b-497a-a2f2-9a9ce5cb8b69" providerId="ADAL" clId="{CC4FE165-A318-4C04-B4A8-CF94A31F1B73}" dt="2026-09-23T20:29:57.471" v="103" actId="207"/>
        <pc:sldMkLst>
          <pc:docMk/>
          <pc:sldMk cId="0" sldId="272"/>
        </pc:sldMkLst>
        <pc:spChg chg="mod">
          <ac:chgData name="Shayla Moultrie" userId="7ddb665b-374b-497a-a2f2-9a9ce5cb8b69" providerId="ADAL" clId="{CC4FE165-A318-4C04-B4A8-CF94A31F1B73}" dt="2026-09-23T20:29:57.471" v="103" actId="207"/>
          <ac:spMkLst>
            <pc:docMk/>
            <pc:sldMk cId="0" sldId="272"/>
            <ac:spMk id="33" creationId="{00000000-0000-0000-0000-000000000000}"/>
          </ac:spMkLst>
        </pc:spChg>
      </pc:sldChg>
      <pc:sldChg chg="add">
        <pc:chgData name="Shayla Moultrie" userId="7ddb665b-374b-497a-a2f2-9a9ce5cb8b69" providerId="ADAL" clId="{CC4FE165-A318-4C04-B4A8-CF94A31F1B73}" dt="2026-09-23T16:28:03.691" v="86" actId="2890"/>
        <pc:sldMkLst>
          <pc:docMk/>
          <pc:sldMk cId="3877284225" sldId="273"/>
        </pc:sldMkLst>
      </pc:sldChg>
      <pc:sldChg chg="add">
        <pc:chgData name="Shayla Moultrie" userId="7ddb665b-374b-497a-a2f2-9a9ce5cb8b69" providerId="ADAL" clId="{CC4FE165-A318-4C04-B4A8-CF94A31F1B73}" dt="2026-09-23T16:28:09.238" v="87"/>
        <pc:sldMkLst>
          <pc:docMk/>
          <pc:sldMk cId="1320939125" sldId="301"/>
        </pc:sldMkLst>
      </pc:sldChg>
      <pc:sldMasterChg chg="modSldLayout">
        <pc:chgData name="Shayla Moultrie" userId="7ddb665b-374b-497a-a2f2-9a9ce5cb8b69" providerId="ADAL" clId="{CC4FE165-A318-4C04-B4A8-CF94A31F1B73}" dt="2026-09-23T16:32:30.506" v="98" actId="207"/>
        <pc:sldMasterMkLst>
          <pc:docMk/>
          <pc:sldMasterMk cId="0" sldId="2147483648"/>
        </pc:sldMasterMkLst>
        <pc:sldLayoutChg chg="modSp mod">
          <pc:chgData name="Shayla Moultrie" userId="7ddb665b-374b-497a-a2f2-9a9ce5cb8b69" providerId="ADAL" clId="{CC4FE165-A318-4C04-B4A8-CF94A31F1B73}" dt="2026-09-23T16:32:30.506" v="98" actId="207"/>
          <pc:sldLayoutMkLst>
            <pc:docMk/>
            <pc:sldMasterMk cId="0" sldId="2147483648"/>
            <pc:sldLayoutMk cId="432303453" sldId="2147483650"/>
          </pc:sldLayoutMkLst>
          <pc:spChg chg="mod">
            <ac:chgData name="Shayla Moultrie" userId="7ddb665b-374b-497a-a2f2-9a9ce5cb8b69" providerId="ADAL" clId="{CC4FE165-A318-4C04-B4A8-CF94A31F1B73}" dt="2026-09-23T16:32:30.506" v="98" actId="207"/>
            <ac:spMkLst>
              <pc:docMk/>
              <pc:sldMasterMk cId="0" sldId="2147483648"/>
              <pc:sldLayoutMk cId="432303453" sldId="2147483650"/>
              <ac:spMk id="2" creationId="{06CDCC80-6B3B-4802-BDFB-DBEBF8F9E603}"/>
            </ac:spMkLst>
          </pc:spChg>
        </pc:sldLayoutChg>
      </pc:sldMasterChg>
    </pc:docChg>
  </pc:docChgLst>
  <pc:docChgLst>
    <pc:chgData name="Glenn Misner" userId="S::glenn.misner@dca.ga.gov::ff6bb359-4354-4533-a7c8-488786f75541" providerId="AD" clId="Web-{084C3BAE-87E1-520D-FA07-F73338E3716C}"/>
    <pc:docChg chg="modSld">
      <pc:chgData name="Glenn Misner" userId="S::glenn.misner@dca.ga.gov::ff6bb359-4354-4533-a7c8-488786f75541" providerId="AD" clId="Web-{084C3BAE-87E1-520D-FA07-F73338E3716C}" dt="2026-09-17T20:03:18.414" v="51" actId="20577"/>
      <pc:docMkLst>
        <pc:docMk/>
      </pc:docMkLst>
      <pc:sldChg chg="modSp">
        <pc:chgData name="Glenn Misner" userId="S::glenn.misner@dca.ga.gov::ff6bb359-4354-4533-a7c8-488786f75541" providerId="AD" clId="Web-{084C3BAE-87E1-520D-FA07-F73338E3716C}" dt="2026-09-17T19:46:38.645" v="21" actId="20577"/>
        <pc:sldMkLst>
          <pc:docMk/>
          <pc:sldMk cId="0" sldId="259"/>
        </pc:sldMkLst>
        <pc:spChg chg="mod">
          <ac:chgData name="Glenn Misner" userId="S::glenn.misner@dca.ga.gov::ff6bb359-4354-4533-a7c8-488786f75541" providerId="AD" clId="Web-{084C3BAE-87E1-520D-FA07-F73338E3716C}" dt="2026-09-17T19:46:38.645" v="21" actId="20577"/>
          <ac:spMkLst>
            <pc:docMk/>
            <pc:sldMk cId="0" sldId="259"/>
            <ac:spMk id="17" creationId="{00000000-0000-0000-0000-000000000000}"/>
          </ac:spMkLst>
        </pc:spChg>
      </pc:sldChg>
      <pc:sldChg chg="modSp">
        <pc:chgData name="Glenn Misner" userId="S::glenn.misner@dca.ga.gov::ff6bb359-4354-4533-a7c8-488786f75541" providerId="AD" clId="Web-{084C3BAE-87E1-520D-FA07-F73338E3716C}" dt="2026-09-17T19:49:26.083" v="50" actId="14100"/>
        <pc:sldMkLst>
          <pc:docMk/>
          <pc:sldMk cId="0" sldId="265"/>
        </pc:sldMkLst>
        <pc:spChg chg="mod">
          <ac:chgData name="Glenn Misner" userId="S::glenn.misner@dca.ga.gov::ff6bb359-4354-4533-a7c8-488786f75541" providerId="AD" clId="Web-{084C3BAE-87E1-520D-FA07-F73338E3716C}" dt="2026-09-17T19:49:26.083" v="50" actId="14100"/>
          <ac:spMkLst>
            <pc:docMk/>
            <pc:sldMk cId="0" sldId="265"/>
            <ac:spMk id="13" creationId="{00000000-0000-0000-0000-000000000000}"/>
          </ac:spMkLst>
        </pc:spChg>
      </pc:sldChg>
      <pc:sldChg chg="modSp">
        <pc:chgData name="Glenn Misner" userId="S::glenn.misner@dca.ga.gov::ff6bb359-4354-4533-a7c8-488786f75541" providerId="AD" clId="Web-{084C3BAE-87E1-520D-FA07-F73338E3716C}" dt="2026-09-17T20:03:18.414" v="51" actId="20577"/>
        <pc:sldMkLst>
          <pc:docMk/>
          <pc:sldMk cId="0" sldId="271"/>
        </pc:sldMkLst>
        <pc:spChg chg="mod">
          <ac:chgData name="Glenn Misner" userId="S::glenn.misner@dca.ga.gov::ff6bb359-4354-4533-a7c8-488786f75541" providerId="AD" clId="Web-{084C3BAE-87E1-520D-FA07-F73338E3716C}" dt="2026-09-17T20:03:18.414" v="51" actId="20577"/>
          <ac:spMkLst>
            <pc:docMk/>
            <pc:sldMk cId="0" sldId="271"/>
            <ac:spMk id="14" creationId="{00000000-0000-0000-0000-000000000000}"/>
          </ac:spMkLst>
        </pc:spChg>
      </pc:sldChg>
    </pc:docChg>
  </pc:docChgLst>
  <pc:docChgLst>
    <pc:chgData name="Kathleen Vaughn" userId="S::kathleen.vaughn@dca.ga.gov::166e0c8a-017f-411f-bde7-453284349333" providerId="AD" clId="Web-{2DCC58E7-ABFF-E7E5-381A-8947654E964B}"/>
    <pc:docChg chg="modSld">
      <pc:chgData name="Kathleen Vaughn" userId="S::kathleen.vaughn@dca.ga.gov::166e0c8a-017f-411f-bde7-453284349333" providerId="AD" clId="Web-{2DCC58E7-ABFF-E7E5-381A-8947654E964B}" dt="2026-09-13T01:03:58.767" v="2" actId="20577"/>
      <pc:docMkLst>
        <pc:docMk/>
      </pc:docMkLst>
      <pc:sldChg chg="modSp">
        <pc:chgData name="Kathleen Vaughn" userId="S::kathleen.vaughn@dca.ga.gov::166e0c8a-017f-411f-bde7-453284349333" providerId="AD" clId="Web-{2DCC58E7-ABFF-E7E5-381A-8947654E964B}" dt="2026-09-13T01:03:58.767" v="2" actId="20577"/>
        <pc:sldMkLst>
          <pc:docMk/>
          <pc:sldMk cId="0" sldId="269"/>
        </pc:sldMkLst>
        <pc:spChg chg="mod">
          <ac:chgData name="Kathleen Vaughn" userId="S::kathleen.vaughn@dca.ga.gov::166e0c8a-017f-411f-bde7-453284349333" providerId="AD" clId="Web-{2DCC58E7-ABFF-E7E5-381A-8947654E964B}" dt="2026-09-13T01:03:58.767" v="2" actId="20577"/>
          <ac:spMkLst>
            <pc:docMk/>
            <pc:sldMk cId="0" sldId="269"/>
            <ac:spMk id="11" creationId="{00000000-0000-0000-0000-000000000000}"/>
          </ac:spMkLst>
        </pc:spChg>
      </pc:sldChg>
    </pc:docChg>
  </pc:docChgLst>
  <pc:docChgLst>
    <pc:chgData name="Kathleen Vaughn" userId="166e0c8a-017f-411f-bde7-453284349333" providerId="ADAL" clId="{222875BF-A02A-4B8E-BB50-95DC84F61876}"/>
    <pc:docChg chg="custSel addSld modSld">
      <pc:chgData name="Kathleen Vaughn" userId="166e0c8a-017f-411f-bde7-453284349333" providerId="ADAL" clId="{222875BF-A02A-4B8E-BB50-95DC84F61876}" dt="2026-09-14T19:29:55.254" v="154"/>
      <pc:docMkLst>
        <pc:docMk/>
      </pc:docMkLst>
      <pc:sldChg chg="modSp mod">
        <pc:chgData name="Kathleen Vaughn" userId="166e0c8a-017f-411f-bde7-453284349333" providerId="ADAL" clId="{222875BF-A02A-4B8E-BB50-95DC84F61876}" dt="2026-09-13T01:05:38.276" v="3" actId="27636"/>
        <pc:sldMkLst>
          <pc:docMk/>
          <pc:sldMk cId="0" sldId="261"/>
        </pc:sldMkLst>
        <pc:spChg chg="mod">
          <ac:chgData name="Kathleen Vaughn" userId="166e0c8a-017f-411f-bde7-453284349333" providerId="ADAL" clId="{222875BF-A02A-4B8E-BB50-95DC84F61876}" dt="2026-09-13T01:05:38.273" v="2" actId="27636"/>
          <ac:spMkLst>
            <pc:docMk/>
            <pc:sldMk cId="0" sldId="261"/>
            <ac:spMk id="13" creationId="{00000000-0000-0000-0000-000000000000}"/>
          </ac:spMkLst>
        </pc:spChg>
        <pc:spChg chg="mod">
          <ac:chgData name="Kathleen Vaughn" userId="166e0c8a-017f-411f-bde7-453284349333" providerId="ADAL" clId="{222875BF-A02A-4B8E-BB50-95DC84F61876}" dt="2026-09-13T01:05:38.276" v="3" actId="27636"/>
          <ac:spMkLst>
            <pc:docMk/>
            <pc:sldMk cId="0" sldId="261"/>
            <ac:spMk id="15" creationId="{00000000-0000-0000-0000-000000000000}"/>
          </ac:spMkLst>
        </pc:spChg>
      </pc:sldChg>
      <pc:sldChg chg="modSp mod">
        <pc:chgData name="Kathleen Vaughn" userId="166e0c8a-017f-411f-bde7-453284349333" providerId="ADAL" clId="{222875BF-A02A-4B8E-BB50-95DC84F61876}" dt="2026-09-13T01:05:38.283" v="4" actId="27636"/>
        <pc:sldMkLst>
          <pc:docMk/>
          <pc:sldMk cId="0" sldId="263"/>
        </pc:sldMkLst>
        <pc:spChg chg="mod">
          <ac:chgData name="Kathleen Vaughn" userId="166e0c8a-017f-411f-bde7-453284349333" providerId="ADAL" clId="{222875BF-A02A-4B8E-BB50-95DC84F61876}" dt="2026-09-13T01:05:38.283" v="4" actId="27636"/>
          <ac:spMkLst>
            <pc:docMk/>
            <pc:sldMk cId="0" sldId="263"/>
            <ac:spMk id="22" creationId="{00000000-0000-0000-0000-000000000000}"/>
          </ac:spMkLst>
        </pc:spChg>
      </pc:sldChg>
      <pc:sldChg chg="modSp mod">
        <pc:chgData name="Kathleen Vaughn" userId="166e0c8a-017f-411f-bde7-453284349333" providerId="ADAL" clId="{222875BF-A02A-4B8E-BB50-95DC84F61876}" dt="2026-09-13T01:05:38.292" v="5" actId="27636"/>
        <pc:sldMkLst>
          <pc:docMk/>
          <pc:sldMk cId="0" sldId="265"/>
        </pc:sldMkLst>
        <pc:spChg chg="mod">
          <ac:chgData name="Kathleen Vaughn" userId="166e0c8a-017f-411f-bde7-453284349333" providerId="ADAL" clId="{222875BF-A02A-4B8E-BB50-95DC84F61876}" dt="2026-09-13T01:05:38.292" v="5" actId="27636"/>
          <ac:spMkLst>
            <pc:docMk/>
            <pc:sldMk cId="0" sldId="265"/>
            <ac:spMk id="22" creationId="{00000000-0000-0000-0000-000000000000}"/>
          </ac:spMkLst>
        </pc:spChg>
      </pc:sldChg>
      <pc:sldChg chg="modSp mod">
        <pc:chgData name="Kathleen Vaughn" userId="166e0c8a-017f-411f-bde7-453284349333" providerId="ADAL" clId="{222875BF-A02A-4B8E-BB50-95DC84F61876}" dt="2026-09-13T01:05:38.309" v="6" actId="27636"/>
        <pc:sldMkLst>
          <pc:docMk/>
          <pc:sldMk cId="0" sldId="267"/>
        </pc:sldMkLst>
        <pc:spChg chg="mod">
          <ac:chgData name="Kathleen Vaughn" userId="166e0c8a-017f-411f-bde7-453284349333" providerId="ADAL" clId="{222875BF-A02A-4B8E-BB50-95DC84F61876}" dt="2026-09-13T01:05:38.309" v="6" actId="27636"/>
          <ac:spMkLst>
            <pc:docMk/>
            <pc:sldMk cId="0" sldId="267"/>
            <ac:spMk id="16" creationId="{00000000-0000-0000-0000-000000000000}"/>
          </ac:spMkLst>
        </pc:spChg>
      </pc:sldChg>
      <pc:sldChg chg="modSp mod">
        <pc:chgData name="Kathleen Vaughn" userId="166e0c8a-017f-411f-bde7-453284349333" providerId="ADAL" clId="{222875BF-A02A-4B8E-BB50-95DC84F61876}" dt="2026-09-13T01:05:38.327" v="10" actId="27636"/>
        <pc:sldMkLst>
          <pc:docMk/>
          <pc:sldMk cId="0" sldId="268"/>
        </pc:sldMkLst>
        <pc:spChg chg="mod">
          <ac:chgData name="Kathleen Vaughn" userId="166e0c8a-017f-411f-bde7-453284349333" providerId="ADAL" clId="{222875BF-A02A-4B8E-BB50-95DC84F61876}" dt="2026-09-13T01:05:38.323" v="8" actId="27636"/>
          <ac:spMkLst>
            <pc:docMk/>
            <pc:sldMk cId="0" sldId="268"/>
            <ac:spMk id="12" creationId="{00000000-0000-0000-0000-000000000000}"/>
          </ac:spMkLst>
        </pc:spChg>
        <pc:spChg chg="mod">
          <ac:chgData name="Kathleen Vaughn" userId="166e0c8a-017f-411f-bde7-453284349333" providerId="ADAL" clId="{222875BF-A02A-4B8E-BB50-95DC84F61876}" dt="2026-09-13T01:05:38.319" v="7" actId="27636"/>
          <ac:spMkLst>
            <pc:docMk/>
            <pc:sldMk cId="0" sldId="268"/>
            <ac:spMk id="14" creationId="{00000000-0000-0000-0000-000000000000}"/>
          </ac:spMkLst>
        </pc:spChg>
        <pc:spChg chg="mod">
          <ac:chgData name="Kathleen Vaughn" userId="166e0c8a-017f-411f-bde7-453284349333" providerId="ADAL" clId="{222875BF-A02A-4B8E-BB50-95DC84F61876}" dt="2026-09-13T01:05:38.324" v="9" actId="27636"/>
          <ac:spMkLst>
            <pc:docMk/>
            <pc:sldMk cId="0" sldId="268"/>
            <ac:spMk id="16" creationId="{00000000-0000-0000-0000-000000000000}"/>
          </ac:spMkLst>
        </pc:spChg>
        <pc:spChg chg="mod">
          <ac:chgData name="Kathleen Vaughn" userId="166e0c8a-017f-411f-bde7-453284349333" providerId="ADAL" clId="{222875BF-A02A-4B8E-BB50-95DC84F61876}" dt="2026-09-13T01:05:38.327" v="10" actId="27636"/>
          <ac:spMkLst>
            <pc:docMk/>
            <pc:sldMk cId="0" sldId="268"/>
            <ac:spMk id="17" creationId="{00000000-0000-0000-0000-000000000000}"/>
          </ac:spMkLst>
        </pc:spChg>
      </pc:sldChg>
      <pc:sldChg chg="addSp modSp mod">
        <pc:chgData name="Kathleen Vaughn" userId="166e0c8a-017f-411f-bde7-453284349333" providerId="ADAL" clId="{222875BF-A02A-4B8E-BB50-95DC84F61876}" dt="2026-09-13T01:09:11.970" v="153" actId="207"/>
        <pc:sldMkLst>
          <pc:docMk/>
          <pc:sldMk cId="0" sldId="269"/>
        </pc:sldMkLst>
        <pc:spChg chg="add mod">
          <ac:chgData name="Kathleen Vaughn" userId="166e0c8a-017f-411f-bde7-453284349333" providerId="ADAL" clId="{222875BF-A02A-4B8E-BB50-95DC84F61876}" dt="2026-09-13T01:09:11.970" v="153" actId="207"/>
          <ac:spMkLst>
            <pc:docMk/>
            <pc:sldMk cId="0" sldId="269"/>
            <ac:spMk id="19" creationId="{4035EA4D-7AF4-2D89-9AED-1579C7F24761}"/>
          </ac:spMkLst>
        </pc:spChg>
      </pc:sldChg>
      <pc:sldChg chg="modSp mod">
        <pc:chgData name="Kathleen Vaughn" userId="166e0c8a-017f-411f-bde7-453284349333" providerId="ADAL" clId="{222875BF-A02A-4B8E-BB50-95DC84F61876}" dt="2026-09-13T01:05:38.262" v="1" actId="27636"/>
        <pc:sldMkLst>
          <pc:docMk/>
          <pc:sldMk cId="0" sldId="271"/>
        </pc:sldMkLst>
        <pc:spChg chg="mod">
          <ac:chgData name="Kathleen Vaughn" userId="166e0c8a-017f-411f-bde7-453284349333" providerId="ADAL" clId="{222875BF-A02A-4B8E-BB50-95DC84F61876}" dt="2026-09-13T01:05:38.262" v="1" actId="27636"/>
          <ac:spMkLst>
            <pc:docMk/>
            <pc:sldMk cId="0" sldId="271"/>
            <ac:spMk id="14" creationId="{00000000-0000-0000-0000-000000000000}"/>
          </ac:spMkLst>
        </pc:spChg>
      </pc:sldChg>
      <pc:sldChg chg="add">
        <pc:chgData name="Kathleen Vaughn" userId="166e0c8a-017f-411f-bde7-453284349333" providerId="ADAL" clId="{222875BF-A02A-4B8E-BB50-95DC84F61876}" dt="2026-09-14T19:29:55.254" v="154"/>
        <pc:sldMkLst>
          <pc:docMk/>
          <pc:sldMk cId="0" sldId="272"/>
        </pc:sldMkLst>
      </pc:sldChg>
    </pc:docChg>
  </pc:docChgLst>
  <pc:docChgLst>
    <pc:chgData name="Glenn Misner" userId="S::glenn.misner@dca.ga.gov::ff6bb359-4354-4533-a7c8-488786f75541" providerId="AD" clId="Web-{4A9A26FC-70F6-643E-A5C0-1AC3390FFE78}"/>
    <pc:docChg chg="modSld">
      <pc:chgData name="Glenn Misner" userId="S::glenn.misner@dca.ga.gov::ff6bb359-4354-4533-a7c8-488786f75541" providerId="AD" clId="Web-{4A9A26FC-70F6-643E-A5C0-1AC3390FFE78}" dt="2026-09-17T13:42:22.225" v="12" actId="20577"/>
      <pc:docMkLst>
        <pc:docMk/>
      </pc:docMkLst>
      <pc:sldChg chg="modSp">
        <pc:chgData name="Glenn Misner" userId="S::glenn.misner@dca.ga.gov::ff6bb359-4354-4533-a7c8-488786f75541" providerId="AD" clId="Web-{4A9A26FC-70F6-643E-A5C0-1AC3390FFE78}" dt="2026-09-17T13:42:22.225" v="12" actId="20577"/>
        <pc:sldMkLst>
          <pc:docMk/>
          <pc:sldMk cId="0" sldId="265"/>
        </pc:sldMkLst>
        <pc:spChg chg="mod">
          <ac:chgData name="Glenn Misner" userId="S::glenn.misner@dca.ga.gov::ff6bb359-4354-4533-a7c8-488786f75541" providerId="AD" clId="Web-{4A9A26FC-70F6-643E-A5C0-1AC3390FFE78}" dt="2026-09-17T13:42:22.225" v="12" actId="20577"/>
          <ac:spMkLst>
            <pc:docMk/>
            <pc:sldMk cId="0" sldId="265"/>
            <ac:spMk id="19" creationId="{00000000-0000-0000-0000-000000000000}"/>
          </ac:spMkLst>
        </pc:spChg>
      </pc:sldChg>
    </pc:docChg>
  </pc:docChgLst>
  <pc:docChgLst>
    <pc:chgData name="Glenn Misner" userId="ff6bb359-4354-4533-a7c8-488786f75541" providerId="ADAL" clId="{E7B5F497-065B-4A84-B1F4-B842F1BF1D92}"/>
    <pc:docChg chg="modSld">
      <pc:chgData name="Glenn Misner" userId="ff6bb359-4354-4533-a7c8-488786f75541" providerId="ADAL" clId="{E7B5F497-065B-4A84-B1F4-B842F1BF1D92}" dt="2026-09-17T20:06:49.525" v="3" actId="20577"/>
      <pc:docMkLst>
        <pc:docMk/>
      </pc:docMkLst>
      <pc:sldChg chg="modSp mod">
        <pc:chgData name="Glenn Misner" userId="ff6bb359-4354-4533-a7c8-488786f75541" providerId="ADAL" clId="{E7B5F497-065B-4A84-B1F4-B842F1BF1D92}" dt="2026-09-17T20:06:49.525" v="3" actId="20577"/>
        <pc:sldMkLst>
          <pc:docMk/>
          <pc:sldMk cId="0" sldId="265"/>
        </pc:sldMkLst>
        <pc:spChg chg="mod">
          <ac:chgData name="Glenn Misner" userId="ff6bb359-4354-4533-a7c8-488786f75541" providerId="ADAL" clId="{E7B5F497-065B-4A84-B1F4-B842F1BF1D92}" dt="2026-09-17T20:06:49.525" v="3" actId="20577"/>
          <ac:spMkLst>
            <pc:docMk/>
            <pc:sldMk cId="0" sldId="265"/>
            <ac:spMk id="13" creationId="{00000000-0000-0000-0000-000000000000}"/>
          </ac:spMkLst>
        </pc:spChg>
      </pc:sldChg>
    </pc:docChg>
  </pc:docChgLst>
  <pc:docChgLst>
    <pc:chgData name="Kathleen Vaughn" userId="S::kathleen.vaughn@dca.ga.gov::166e0c8a-017f-411f-bde7-453284349333" providerId="AD" clId="Web-{83CBA8F7-DC50-421B-B4F0-A6AA73F47A94}"/>
    <pc:docChg chg="modSld">
      <pc:chgData name="Kathleen Vaughn" userId="S::kathleen.vaughn@dca.ga.gov::166e0c8a-017f-411f-bde7-453284349333" providerId="AD" clId="Web-{83CBA8F7-DC50-421B-B4F0-A6AA73F47A94}" dt="2026-09-14T19:31:58.220" v="11" actId="20577"/>
      <pc:docMkLst>
        <pc:docMk/>
      </pc:docMkLst>
      <pc:sldChg chg="modSp">
        <pc:chgData name="Kathleen Vaughn" userId="S::kathleen.vaughn@dca.ga.gov::166e0c8a-017f-411f-bde7-453284349333" providerId="AD" clId="Web-{83CBA8F7-DC50-421B-B4F0-A6AA73F47A94}" dt="2026-09-14T19:31:58.220" v="11" actId="20577"/>
        <pc:sldMkLst>
          <pc:docMk/>
          <pc:sldMk cId="0" sldId="272"/>
        </pc:sldMkLst>
        <pc:spChg chg="mod">
          <ac:chgData name="Kathleen Vaughn" userId="S::kathleen.vaughn@dca.ga.gov::166e0c8a-017f-411f-bde7-453284349333" providerId="AD" clId="Web-{83CBA8F7-DC50-421B-B4F0-A6AA73F47A94}" dt="2026-09-14T19:31:58.220" v="11" actId="20577"/>
          <ac:spMkLst>
            <pc:docMk/>
            <pc:sldMk cId="0" sldId="272"/>
            <ac:spMk id="1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11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FC8D9-6BD0-2BA6-B7BD-FEE7396A4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6D7D13-79C8-AC4E-18B1-FA6DEC5294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BA395D-E087-FF99-57E5-F21142906E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participants and set expectations: this is a beginning-of-Summit orientation for new recipients.
Emphasize that the detailed Method of Distribution and National Objective session will be provided on Day 3 for 2027 applicants.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3FBE2-43E9-729B-2A89-657461B778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52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CDBG is flexible, but not unrestricted.
CDBG must connect local needs to eligible activities and a national objective.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Briefly introduce the program goals as the logic behind funding choices and requirements.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to introduce the MOD without diving into all scoring criteria.
Remind new recipients that program type determines the applicable requirements and documentation.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practical: many eligibility questions are resolved before applications or awards move too far.
Avoid reading the long entitlement list; tell participants where to verify if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is the bridge to the Day 3 deep dive.
New recipients should understand that local importance alone is not enough; the project must meet both federal gates.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Avoid detailed national objective rules here; Day 3 will cover those.
Emphasize that the objective should be known before project design is finalized.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to introduce the difference between direct count and area benefit.
For new recipients, reinforce that documentation methods should be planned before records are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not intended to teach all eligible activities.
Focus on reminding recipients that scope control is a compliance issue after award.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overview slide that anchors the MOD portion.
Avoid reading every word; call out the five changes and move to practical implications.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DCA still expects active progress within the first 12 to 18 months.
This helps new recipients understand why early project management is important even with a longer award period.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this is a state reporting cure only.
This helps avoid misunderstanding that all threshold issues can be fixed after the deadline.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is intended as a concise summary, not as application instructions.
Refer detailed questions to the Day 3 MOD session and current manuals.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turns the overview into practical orientation.
Encourage recipients to contact DCA before major project decisions.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setting up Day 3 as the detailed technical session.
Invite questions that are appropriate for a high-level overview.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CDCC80-6B3B-4802-BDFB-DBEBF8F9E603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D4ABA7C-3A14-4B9D-9DB5-DBA5B9465D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639681"/>
            <a:ext cx="7315200" cy="157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0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0939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49B16-FA3D-90F4-44B9-87B1034CA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daylight_outdoor_scene_of_a_residential_st.png">
            <a:extLst>
              <a:ext uri="{FF2B5EF4-FFF2-40B4-BE49-F238E27FC236}">
                <a16:creationId xmlns:a16="http://schemas.microsoft.com/office/drawing/2014/main" id="{F59E4032-B4D6-C241-9BA3-BD3C432129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7599DBDB-053A-B541-0F7E-128B4F750CD4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57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1D39B75A-D981-EBC1-573F-099BD7C9353D}"/>
              </a:ext>
            </a:extLst>
          </p:cNvPr>
          <p:cNvSpPr/>
          <p:nvPr/>
        </p:nvSpPr>
        <p:spPr>
          <a:xfrm>
            <a:off x="530352" y="621792"/>
            <a:ext cx="109728" cy="5349240"/>
          </a:xfrm>
          <a:prstGeom prst="rect">
            <a:avLst/>
          </a:prstGeom>
          <a:solidFill>
            <a:srgbClr val="D6DF3F"/>
          </a:solidFill>
          <a:ln w="12700">
            <a:solidFill>
              <a:srgbClr val="D6DF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FF09652-CD83-768F-1202-6F286B7FFFF4}"/>
              </a:ext>
            </a:extLst>
          </p:cNvPr>
          <p:cNvSpPr/>
          <p:nvPr/>
        </p:nvSpPr>
        <p:spPr>
          <a:xfrm>
            <a:off x="868680" y="1188720"/>
            <a:ext cx="6126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CDBG Overview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&amp; 2026 MOD Changes</a:t>
            </a:r>
            <a:endParaRPr lang="en-US" sz="34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CF0BD6DB-4ABC-59AE-05D7-13D9AEEE360D}"/>
              </a:ext>
            </a:extLst>
          </p:cNvPr>
          <p:cNvSpPr/>
          <p:nvPr/>
        </p:nvSpPr>
        <p:spPr>
          <a:xfrm>
            <a:off x="896112" y="2578608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4F4F4"/>
                </a:solidFill>
              </a:rPr>
              <a:t>Community Block Grant Summit | New Recipient Orientation</a:t>
            </a:r>
            <a:endParaRPr lang="en-US" sz="16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C217155-9DE9-71E2-578F-0B0E8EF0FE29}"/>
              </a:ext>
            </a:extLst>
          </p:cNvPr>
          <p:cNvSpPr/>
          <p:nvPr/>
        </p:nvSpPr>
        <p:spPr>
          <a:xfrm>
            <a:off x="896112" y="3072384"/>
            <a:ext cx="1645920" cy="329184"/>
          </a:xfrm>
          <a:prstGeom prst="rect">
            <a:avLst/>
          </a:prstGeom>
          <a:solidFill>
            <a:srgbClr val="AF432A"/>
          </a:solidFill>
          <a:ln>
            <a:solidFill>
              <a:srgbClr val="AF432A">
                <a:alpha val="0"/>
              </a:srgbClr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high-level overview</a:t>
            </a:r>
            <a:endParaRPr lang="en-US" sz="10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7C6DFCB1-DC51-3FD0-C919-A50EF6784062}"/>
              </a:ext>
            </a:extLst>
          </p:cNvPr>
          <p:cNvSpPr/>
          <p:nvPr/>
        </p:nvSpPr>
        <p:spPr>
          <a:xfrm>
            <a:off x="896112" y="598932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4F4F4"/>
                </a:solidFill>
              </a:rPr>
              <a:t>Georgia Department of Community Affairs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3877284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CDBG?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A flexible federal resource for local community development needs.</a:t>
            </a:r>
            <a:endParaRPr lang="en-US" sz="1150" dirty="0"/>
          </a:p>
        </p:txBody>
      </p:sp>
      <p:pic>
        <p:nvPicPr>
          <p:cNvPr id="10" name="Image 0" descr="/mnt/data/extracted_media/image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280" y="1904238"/>
            <a:ext cx="4663440" cy="3058668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565392" y="1243584"/>
            <a:ext cx="109728" cy="4480560"/>
          </a:xfrm>
          <a:prstGeom prst="rect">
            <a:avLst/>
          </a:prstGeom>
          <a:solidFill>
            <a:srgbClr val="D6DF3F"/>
          </a:solidFill>
          <a:ln w="12700">
            <a:solidFill>
              <a:srgbClr val="D6DF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49808" y="1353312"/>
            <a:ext cx="5257800" cy="777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24323D"/>
                </a:solidFill>
              </a:rPr>
              <a:t>Established by the Housing and Community Development Act of 1974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49808" y="2377440"/>
            <a:ext cx="5257800" cy="868680"/>
          </a:xfrm>
          <a:prstGeom prst="rect">
            <a:avLst/>
          </a:prstGeom>
          <a:solidFill>
            <a:srgbClr val="FFFFFF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24323D"/>
                </a:solidFill>
              </a:rPr>
              <a:t>Designed to help state and local leaders stimulate community development and job growth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749808" y="3529584"/>
            <a:ext cx="5257800" cy="1143000"/>
          </a:xfrm>
          <a:prstGeom prst="rect">
            <a:avLst/>
          </a:prstGeom>
          <a:solidFill>
            <a:srgbClr val="FFFFFF"/>
          </a:solidFill>
          <a:ln>
            <a:solidFill>
              <a:srgbClr val="B9D9E7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24323D"/>
                </a:solidFill>
              </a:rPr>
              <a:t>Used to address physical, economic, and social deterioration in low- and moderate-income neighborhoods and communities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749808" y="5074920"/>
            <a:ext cx="2331720" cy="365760"/>
          </a:xfrm>
          <a:prstGeom prst="rect">
            <a:avLst/>
          </a:prstGeom>
          <a:solidFill>
            <a:schemeClr val="accent4"/>
          </a:solidFill>
          <a:ln>
            <a:solidFill>
              <a:srgbClr val="AF432A">
                <a:alpha val="0"/>
              </a:srgbClr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local needs + federal purpose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17" name="Text 14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3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Georgia’s State CDBG goals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The State program balances community priorities, fairness, housing, infrastructure, and economic opportunity.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68096" y="1316736"/>
            <a:ext cx="2926080" cy="4114800"/>
          </a:xfrm>
          <a:prstGeom prst="rect">
            <a:avLst/>
          </a:prstGeom>
          <a:solidFill>
            <a:schemeClr val="bg2"/>
          </a:solidFill>
          <a:ln w="12700">
            <a:solidFill>
              <a:srgbClr val="82C34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05840" y="2148840"/>
            <a:ext cx="2468880" cy="1600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Strong,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vibrant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communities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4160520" y="1152144"/>
            <a:ext cx="1874520" cy="502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3E0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F432A"/>
                </a:solidFill>
              </a:rPr>
              <a:t>Priorities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217920" y="1152144"/>
            <a:ext cx="4846320" cy="502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3E0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24323D"/>
                </a:solidFill>
              </a:rPr>
              <a:t>Address State and community priorities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160520" y="2066544"/>
            <a:ext cx="1874520" cy="502920"/>
          </a:xfrm>
          <a:prstGeom prst="rect">
            <a:avLst/>
          </a:prstGeom>
          <a:solidFill>
            <a:srgbClr val="FFFFFF"/>
          </a:solidFill>
          <a:ln>
            <a:solidFill>
              <a:srgbClr val="E3E0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F432A"/>
                </a:solidFill>
              </a:rPr>
              <a:t>Fairness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217920" y="2066544"/>
            <a:ext cx="4846320" cy="502920"/>
          </a:xfrm>
          <a:prstGeom prst="rect">
            <a:avLst/>
          </a:prstGeom>
          <a:solidFill>
            <a:srgbClr val="FFFFFF"/>
          </a:solidFill>
          <a:ln>
            <a:solidFill>
              <a:srgbClr val="E3E0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24323D"/>
                </a:solidFill>
              </a:rPr>
              <a:t>Ensure all applications are treated fairly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4160520" y="2980944"/>
            <a:ext cx="1874520" cy="502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3E0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F432A"/>
                </a:solidFill>
              </a:rPr>
              <a:t>Housing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217920" y="2980944"/>
            <a:ext cx="4846320" cy="502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3E0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r>
              <a:rPr lang="en-US" sz="1450" dirty="0">
                <a:solidFill>
                  <a:srgbClr val="24323D"/>
                </a:solidFill>
              </a:rPr>
              <a:t>Promote affordable housing development and preserve existing housing stock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4160520" y="3895344"/>
            <a:ext cx="1874520" cy="502920"/>
          </a:xfrm>
          <a:prstGeom prst="rect">
            <a:avLst/>
          </a:prstGeom>
          <a:solidFill>
            <a:srgbClr val="FFFFFF"/>
          </a:solidFill>
          <a:ln>
            <a:solidFill>
              <a:srgbClr val="E3E0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F432A"/>
                </a:solidFill>
              </a:rPr>
              <a:t>Infrastructure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217920" y="3895344"/>
            <a:ext cx="4846320" cy="502920"/>
          </a:xfrm>
          <a:prstGeom prst="rect">
            <a:avLst/>
          </a:prstGeom>
          <a:solidFill>
            <a:srgbClr val="FFFFFF"/>
          </a:solidFill>
          <a:ln>
            <a:solidFill>
              <a:srgbClr val="E3E0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24323D"/>
                </a:solidFill>
              </a:rPr>
              <a:t>Preserve and develop basic infrastructure and public facilities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4160520" y="4809744"/>
            <a:ext cx="1874520" cy="502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3E0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F432A"/>
                </a:solidFill>
              </a:rPr>
              <a:t>Economic development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217920" y="4809744"/>
            <a:ext cx="4846320" cy="502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E3E0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24323D"/>
                </a:solidFill>
              </a:rPr>
              <a:t>Support job training and job creation benefiting LMI persons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23" name="Text 21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4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the Method of Distribution organizes funds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Set-asides address specific needs; the Annual Competition remains the primary competitive channel.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777240" y="1417320"/>
            <a:ext cx="2971800" cy="603504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HUD allocation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77240" y="2167128"/>
            <a:ext cx="2971800" cy="822960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80" dirty="0">
                <a:solidFill>
                  <a:srgbClr val="24323D"/>
                </a:solidFill>
              </a:rPr>
              <a:t>Annual federal allocation to the State</a:t>
            </a:r>
            <a:endParaRPr lang="en-US" sz="1380" dirty="0"/>
          </a:p>
        </p:txBody>
      </p:sp>
      <p:sp>
        <p:nvSpPr>
          <p:cNvPr id="12" name="Shape 10"/>
          <p:cNvSpPr/>
          <p:nvPr/>
        </p:nvSpPr>
        <p:spPr>
          <a:xfrm>
            <a:off x="3822192" y="1728216"/>
            <a:ext cx="365760" cy="640080"/>
          </a:xfrm>
          <a:prstGeom prst="chevron">
            <a:avLst/>
          </a:prstGeom>
          <a:solidFill>
            <a:srgbClr val="D6DF3F"/>
          </a:solidFill>
          <a:ln w="12700">
            <a:solidFill>
              <a:srgbClr val="D6DF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389120" y="1417320"/>
            <a:ext cx="2971800" cy="603504"/>
          </a:xfrm>
          <a:prstGeom prst="rect">
            <a:avLst/>
          </a:prstGeom>
          <a:solidFill>
            <a:srgbClr val="B9D9E7"/>
          </a:solidFill>
          <a:ln>
            <a:solidFill>
              <a:srgbClr val="B9D9E7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4323D"/>
                </a:solidFill>
              </a:rPr>
              <a:t>Set-asides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389120" y="2167128"/>
            <a:ext cx="2971800" cy="822960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80" dirty="0">
                <a:solidFill>
                  <a:srgbClr val="24323D"/>
                </a:solidFill>
              </a:rPr>
              <a:t>ITAD, EIP, RDF, Innovative Grant, Section 108 pledge</a:t>
            </a:r>
            <a:endParaRPr lang="en-US" sz="1380" dirty="0"/>
          </a:p>
        </p:txBody>
      </p:sp>
      <p:sp>
        <p:nvSpPr>
          <p:cNvPr id="15" name="Shape 13"/>
          <p:cNvSpPr/>
          <p:nvPr/>
        </p:nvSpPr>
        <p:spPr>
          <a:xfrm>
            <a:off x="7434072" y="1728216"/>
            <a:ext cx="365760" cy="640080"/>
          </a:xfrm>
          <a:prstGeom prst="chevron">
            <a:avLst/>
          </a:prstGeom>
          <a:solidFill>
            <a:srgbClr val="D6DF3F"/>
          </a:solidFill>
          <a:ln w="12700">
            <a:solidFill>
              <a:srgbClr val="D6DF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001000" y="1417320"/>
            <a:ext cx="2971800" cy="603504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Annual Competition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001000" y="2167128"/>
            <a:ext cx="2971800" cy="822960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80" dirty="0">
                <a:solidFill>
                  <a:srgbClr val="24323D"/>
                </a:solidFill>
              </a:rPr>
              <a:t>Balance available after administration, TA, and set-asides</a:t>
            </a:r>
            <a:endParaRPr lang="en-US" sz="1380" dirty="0"/>
          </a:p>
        </p:txBody>
      </p:sp>
      <p:sp>
        <p:nvSpPr>
          <p:cNvPr id="18" name="Text 16"/>
          <p:cNvSpPr/>
          <p:nvPr/>
        </p:nvSpPr>
        <p:spPr>
          <a:xfrm>
            <a:off x="1143000" y="4251960"/>
            <a:ext cx="9646920" cy="8686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4323D"/>
                </a:solidFill>
              </a:rPr>
              <a:t>Examples from the MOD materials: ITAD, EIP, RDF, Innovative Grant, Section 108, and the Annual Competition are all part of the State CDBG structure.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5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can participate?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State CDBG serves non-entitlement communities.</a:t>
            </a:r>
            <a:endParaRPr lang="en-US" sz="1150" dirty="0"/>
          </a:p>
        </p:txBody>
      </p:sp>
      <p:pic>
        <p:nvPicPr>
          <p:cNvPr id="10" name="Image 0" descr="/mnt/data/extracted_media/image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2346960"/>
            <a:ext cx="3931920" cy="262128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7406640" y="1280160"/>
            <a:ext cx="3931920" cy="4754880"/>
          </a:xfrm>
          <a:prstGeom prst="rect">
            <a:avLst/>
          </a:prstGeom>
          <a:solidFill>
            <a:srgbClr val="82C341">
              <a:alpha val="48000"/>
            </a:srgbClr>
          </a:solidFill>
          <a:ln w="12700">
            <a:solidFill>
              <a:srgbClr val="82C34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726680" y="192024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Eligibility check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7818120" y="2697480"/>
            <a:ext cx="3108960" cy="1417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city/county status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+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urban county participation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+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service authority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41248" y="1417320"/>
            <a:ext cx="5760720" cy="960120"/>
          </a:xfrm>
          <a:prstGeom prst="rect">
            <a:avLst/>
          </a:prstGeom>
          <a:solidFill>
            <a:srgbClr val="F7F4EE"/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24323D"/>
                </a:solidFill>
              </a:rPr>
              <a:t>Eligible applicants are cities and counties that do not participate in HUD’s Entitlement Program.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932688" y="2788920"/>
            <a:ext cx="562356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r>
              <a:rPr lang="en-US" sz="1650" dirty="0">
                <a:solidFill>
                  <a:srgbClr val="24323D"/>
                </a:solidFill>
              </a:rPr>
              <a:t>Confirm non-entitlement status early.
</a:t>
            </a:r>
            <a:endParaRPr lang="en-US" sz="1650" dirty="0"/>
          </a:p>
          <a:p>
            <a:r>
              <a:rPr lang="en-US" sz="1650" dirty="0">
                <a:solidFill>
                  <a:srgbClr val="24323D"/>
                </a:solidFill>
              </a:rPr>
              <a:t>Watch for incorporated cities located in HUD Entitlement Urban Counties.
</a:t>
            </a:r>
            <a:endParaRPr lang="en-US" sz="1650" dirty="0"/>
          </a:p>
          <a:p>
            <a:r>
              <a:rPr lang="en-US" sz="1650" dirty="0">
                <a:solidFill>
                  <a:srgbClr val="24323D"/>
                </a:solidFill>
              </a:rPr>
              <a:t>For service projects, confirm the applicant is an authorized provider through the SDS.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932688" y="4983480"/>
            <a:ext cx="3886200" cy="347472"/>
          </a:xfrm>
          <a:prstGeom prst="rect">
            <a:avLst/>
          </a:prstGeom>
          <a:solidFill>
            <a:srgbClr val="AF432A"/>
          </a:solidFill>
          <a:ln>
            <a:solidFill>
              <a:srgbClr val="AF432A">
                <a:alpha val="0"/>
              </a:srgbClr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new recipient takeaway: status matters before scope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18" name="Text 15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6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Every CDBG project passes two gates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A project is not CDBG-eligible unless both conditions are satisfied.</a:t>
            </a:r>
            <a:endParaRPr lang="en-US" sz="1150" dirty="0"/>
          </a:p>
        </p:txBody>
      </p:sp>
      <p:pic>
        <p:nvPicPr>
          <p:cNvPr id="10" name="Image 0" descr="/mnt/data/extracted_media/image23.jpg"/>
          <p:cNvPicPr>
            <a:picLocks noChangeAspect="1"/>
          </p:cNvPicPr>
          <p:nvPr/>
        </p:nvPicPr>
        <p:blipFill>
          <a:blip r:embed="rId3"/>
          <a:srcRect l="2140" r="2476"/>
          <a:stretch>
            <a:fillRect/>
          </a:stretch>
        </p:blipFill>
        <p:spPr>
          <a:xfrm>
            <a:off x="7582619" y="1325880"/>
            <a:ext cx="3950898" cy="283464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960120" y="1691640"/>
            <a:ext cx="685800" cy="685800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1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1828800" y="1691640"/>
            <a:ext cx="4297680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4323D"/>
                </a:solidFill>
              </a:rPr>
              <a:t>Eligible Activity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1828800" y="2514600"/>
            <a:ext cx="4297680" cy="640080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4323D"/>
                </a:solidFill>
              </a:rPr>
              <a:t>Listed under Section 105(a) of the Housing and Community Development Act.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960120" y="3858768"/>
            <a:ext cx="685800" cy="685800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2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1828800" y="3858768"/>
            <a:ext cx="4297680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4323D"/>
                </a:solidFill>
              </a:rPr>
              <a:t>National Objective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1828800" y="4681728"/>
            <a:ext cx="4297680" cy="640080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4323D"/>
                </a:solidFill>
              </a:rPr>
              <a:t>Principally benefits LMI persons, addresses slum/blight, or responds to urgent need.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6263640" y="3154680"/>
            <a:ext cx="777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4323D"/>
                </a:solidFill>
              </a:rPr>
              <a:t>AND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19" name="Text 16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7</a:t>
            </a:r>
            <a:endParaRPr lang="en-US" sz="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National objectives at a glance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Most Annual Competition projects are structured around LMI benefit.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777240" y="1508760"/>
            <a:ext cx="3154680" cy="566928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Low/Moderate Income Benefit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014984" y="2304288"/>
            <a:ext cx="2670048" cy="393192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24323D"/>
                </a:solidFill>
              </a:rPr>
              <a:t>Area benefit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1014984" y="2962656"/>
            <a:ext cx="2670048" cy="393192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24323D"/>
                </a:solidFill>
              </a:rPr>
              <a:t>Limited clientele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14984" y="3621024"/>
            <a:ext cx="2670048" cy="393192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24323D"/>
                </a:solidFill>
              </a:rPr>
              <a:t>Housing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14984" y="4279392"/>
            <a:ext cx="2670048" cy="393192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24323D"/>
                </a:solidFill>
              </a:rPr>
              <a:t>Jobs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572000" y="1508760"/>
            <a:ext cx="3154680" cy="566928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Slum / Blight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809744" y="2304288"/>
            <a:ext cx="2670048" cy="393192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24323D"/>
                </a:solidFill>
              </a:rPr>
              <a:t>Area basis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4809744" y="2962656"/>
            <a:ext cx="2670048" cy="393192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24323D"/>
                </a:solidFill>
              </a:rPr>
              <a:t>Spot basis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8366760" y="1508760"/>
            <a:ext cx="3154680" cy="566928"/>
          </a:xfrm>
          <a:prstGeom prst="rect">
            <a:avLst/>
          </a:prstGeom>
          <a:solidFill>
            <a:schemeClr val="accent1"/>
          </a:solidFill>
          <a:ln>
            <a:solidFill>
              <a:srgbClr val="2F719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Urgent Need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604504" y="2304288"/>
            <a:ext cx="2670048" cy="393192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24323D"/>
                </a:solidFill>
              </a:rPr>
              <a:t>Recent condition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604504" y="2962656"/>
            <a:ext cx="2670048" cy="393192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24323D"/>
                </a:solidFill>
              </a:rPr>
              <a:t>Serious threat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8604504" y="3621024"/>
            <a:ext cx="2670048" cy="393192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24323D"/>
                </a:solidFill>
              </a:rPr>
              <a:t>No other resources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325880" y="5623560"/>
            <a:ext cx="9509760" cy="502920"/>
          </a:xfrm>
          <a:prstGeom prst="rect">
            <a:avLst/>
          </a:prstGeom>
          <a:solidFill>
            <a:srgbClr val="F7F4EE"/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4323D"/>
                </a:solidFill>
              </a:rPr>
              <a:t>Helpful framing: the national objective tells the “why” behind the project and defines the documentation you must keep.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24" name="Text 22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8</a:t>
            </a:r>
            <a:endParaRPr lang="en-US" sz="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Documenting LMI benefit: two common paths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Choose the path that matches the project type and service area.</a:t>
            </a:r>
            <a:endParaRPr lang="en-US" sz="1150" dirty="0"/>
          </a:p>
        </p:txBody>
      </p:sp>
      <p:pic>
        <p:nvPicPr>
          <p:cNvPr id="10" name="Image 0" descr="/mnt/data/extracted_media/image15.png"/>
          <p:cNvPicPr>
            <a:picLocks noChangeAspect="1"/>
          </p:cNvPicPr>
          <p:nvPr/>
        </p:nvPicPr>
        <p:blipFill>
          <a:blip r:embed="rId3"/>
          <a:srcRect l="380" r="-104"/>
          <a:stretch>
            <a:fillRect/>
          </a:stretch>
        </p:blipFill>
        <p:spPr>
          <a:xfrm>
            <a:off x="6665976" y="886968"/>
            <a:ext cx="4645152" cy="317790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04672" y="1417320"/>
            <a:ext cx="2148840" cy="548640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Direct count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838315" y="1988820"/>
            <a:ext cx="4645151" cy="1901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rgbClr val="24323D"/>
                </a:solidFill>
              </a:rPr>
              <a:t>Housing</a:t>
            </a:r>
            <a:endParaRPr lang="en-US" sz="1500" dirty="0"/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rgbClr val="24323D"/>
                </a:solidFill>
              </a:rPr>
              <a:t>Job creation</a:t>
            </a:r>
            <a:endParaRPr lang="en-US" sz="1500" dirty="0"/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rgbClr val="24323D"/>
                </a:solidFill>
              </a:rPr>
              <a:t>Limited clientele such as senior centers or health centers</a:t>
            </a:r>
            <a:endParaRPr lang="en-US" sz="1500" dirty="0"/>
          </a:p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24323D"/>
                </a:solidFill>
              </a:rPr>
              <a:t>Some groups are presumed LMI</a:t>
            </a:r>
            <a:endParaRPr lang="en-US" sz="1500" b="1" dirty="0"/>
          </a:p>
        </p:txBody>
      </p:sp>
      <p:sp>
        <p:nvSpPr>
          <p:cNvPr id="14" name="Text 10"/>
          <p:cNvSpPr/>
          <p:nvPr/>
        </p:nvSpPr>
        <p:spPr>
          <a:xfrm>
            <a:off x="804672" y="3913632"/>
            <a:ext cx="2148840" cy="548640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Area benefit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960120" y="4645152"/>
            <a:ext cx="5166360" cy="12161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rgbClr val="24323D"/>
                </a:solidFill>
              </a:rPr>
              <a:t>Water/sewer, streets, drainage</a:t>
            </a:r>
            <a:endParaRPr lang="en-US" sz="15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rgbClr val="24323D"/>
                </a:solidFill>
              </a:rPr>
              <a:t>Primarily residential target area</a:t>
            </a:r>
            <a:endParaRPr lang="en-US" sz="15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rgbClr val="24323D"/>
                </a:solidFill>
              </a:rPr>
              <a:t>70% LMI required; rounding not allowed</a:t>
            </a:r>
          </a:p>
          <a:p>
            <a:endParaRPr lang="en-US" sz="1500" dirty="0"/>
          </a:p>
          <a:p>
            <a:r>
              <a:rPr lang="en-US" sz="1500" b="1" dirty="0">
                <a:solidFill>
                  <a:srgbClr val="24323D"/>
                </a:solidFill>
              </a:rPr>
              <a:t>HUD LMISD or local survey</a:t>
            </a:r>
            <a:endParaRPr lang="en-US" sz="1500" b="1" dirty="0"/>
          </a:p>
        </p:txBody>
      </p:sp>
      <p:sp>
        <p:nvSpPr>
          <p:cNvPr id="16" name="Text 12"/>
          <p:cNvSpPr/>
          <p:nvPr/>
        </p:nvSpPr>
        <p:spPr>
          <a:xfrm>
            <a:off x="6665976" y="4390241"/>
            <a:ext cx="4645152" cy="841248"/>
          </a:xfrm>
          <a:prstGeom prst="rect">
            <a:avLst/>
          </a:prstGeom>
          <a:solidFill>
            <a:srgbClr val="F7F4EE"/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24323D"/>
                </a:solidFill>
              </a:rPr>
              <a:t>Use HUD data when it fits; use a local survey when the project service area needs a more precise count.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18" name="Text 14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9</a:t>
            </a:r>
            <a:endParaRPr lang="en-US" sz="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Common project types recipients may see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Different project types share the same federal framework but have different documentation and delivery issues.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22960" y="1353312"/>
            <a:ext cx="1920240" cy="475488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Buildings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2880360" y="1353312"/>
            <a:ext cx="29718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370" dirty="0">
                <a:solidFill>
                  <a:srgbClr val="24323D"/>
                </a:solidFill>
              </a:rPr>
              <a:t>community facilities, health centers, senior centers</a:t>
            </a:r>
            <a:endParaRPr lang="en-US" sz="1370" dirty="0"/>
          </a:p>
        </p:txBody>
      </p:sp>
      <p:sp>
        <p:nvSpPr>
          <p:cNvPr id="12" name="Text 10"/>
          <p:cNvSpPr/>
          <p:nvPr/>
        </p:nvSpPr>
        <p:spPr>
          <a:xfrm>
            <a:off x="6355080" y="1353312"/>
            <a:ext cx="1920240" cy="475488"/>
          </a:xfrm>
          <a:prstGeom prst="rect">
            <a:avLst/>
          </a:prstGeom>
          <a:solidFill>
            <a:schemeClr val="accent1"/>
          </a:solidFill>
          <a:ln>
            <a:solidFill>
              <a:srgbClr val="2F719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Housing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412480" y="1353312"/>
            <a:ext cx="3039318" cy="475488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r>
              <a:rPr lang="en-US" sz="1350" dirty="0">
                <a:solidFill>
                  <a:srgbClr val="24323D"/>
                </a:solidFill>
              </a:rPr>
              <a:t>Rehab, reconstruction (owner-occupied) and/or Homebuyer Assistance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822960" y="2706624"/>
            <a:ext cx="1920240" cy="475488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Streets / Drainage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2880360" y="2706624"/>
            <a:ext cx="29718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370" dirty="0">
                <a:solidFill>
                  <a:srgbClr val="24323D"/>
                </a:solidFill>
              </a:rPr>
              <a:t>paving, sidewalks, stormwater improvements</a:t>
            </a:r>
            <a:endParaRPr lang="en-US" sz="1370" dirty="0"/>
          </a:p>
        </p:txBody>
      </p:sp>
      <p:sp>
        <p:nvSpPr>
          <p:cNvPr id="16" name="Text 14"/>
          <p:cNvSpPr/>
          <p:nvPr/>
        </p:nvSpPr>
        <p:spPr>
          <a:xfrm>
            <a:off x="6355080" y="2706624"/>
            <a:ext cx="1920240" cy="475488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Water / Sewer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412480" y="2706624"/>
            <a:ext cx="29718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370" dirty="0">
                <a:solidFill>
                  <a:srgbClr val="24323D"/>
                </a:solidFill>
              </a:rPr>
              <a:t>installation, replacement, fire coverage</a:t>
            </a:r>
            <a:endParaRPr lang="en-US" sz="1370" dirty="0"/>
          </a:p>
        </p:txBody>
      </p:sp>
      <p:sp>
        <p:nvSpPr>
          <p:cNvPr id="18" name="Text 16"/>
          <p:cNvSpPr/>
          <p:nvPr/>
        </p:nvSpPr>
        <p:spPr>
          <a:xfrm>
            <a:off x="822960" y="4059936"/>
            <a:ext cx="1920240" cy="475488"/>
          </a:xfrm>
          <a:prstGeom prst="rect">
            <a:avLst/>
          </a:prstGeom>
          <a:solidFill>
            <a:schemeClr val="accent1"/>
          </a:solidFill>
          <a:ln>
            <a:solidFill>
              <a:srgbClr val="2F719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Multi-Activity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2880360" y="4059936"/>
            <a:ext cx="29718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r>
              <a:rPr lang="en-US" sz="1350" dirty="0">
                <a:solidFill>
                  <a:srgbClr val="24323D"/>
                </a:solidFill>
              </a:rPr>
              <a:t>combined housing and infrastructure and/or buildings </a:t>
            </a:r>
            <a:endParaRPr lang="en-US" sz="1370" dirty="0"/>
          </a:p>
        </p:txBody>
      </p:sp>
      <p:sp>
        <p:nvSpPr>
          <p:cNvPr id="20" name="Text 18"/>
          <p:cNvSpPr/>
          <p:nvPr/>
        </p:nvSpPr>
        <p:spPr>
          <a:xfrm>
            <a:off x="6355080" y="4059936"/>
            <a:ext cx="1920240" cy="475488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Economic Development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8412480" y="4059936"/>
            <a:ext cx="29718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370" dirty="0">
                <a:solidFill>
                  <a:srgbClr val="24323D"/>
                </a:solidFill>
              </a:rPr>
              <a:t>jobs, private leverage, public benefit</a:t>
            </a:r>
            <a:endParaRPr lang="en-US" sz="1370" dirty="0"/>
          </a:p>
        </p:txBody>
      </p:sp>
      <p:sp>
        <p:nvSpPr>
          <p:cNvPr id="22" name="Text 20"/>
          <p:cNvSpPr/>
          <p:nvPr/>
        </p:nvSpPr>
        <p:spPr>
          <a:xfrm>
            <a:off x="1024128" y="5577840"/>
            <a:ext cx="10149840" cy="530352"/>
          </a:xfrm>
          <a:prstGeom prst="rect">
            <a:avLst/>
          </a:prstGeom>
          <a:solidFill>
            <a:srgbClr val="F7F4EE"/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740" b="1" dirty="0">
                <a:solidFill>
                  <a:srgbClr val="24323D"/>
                </a:solidFill>
              </a:rPr>
              <a:t>New recipient takeaway: once awarded, the approved scope matters. Keep activities, service areas, beneficiaries, and costs aligned with the award.</a:t>
            </a:r>
            <a:endParaRPr lang="en-US" sz="1740" dirty="0"/>
          </a:p>
        </p:txBody>
      </p:sp>
      <p:sp>
        <p:nvSpPr>
          <p:cNvPr id="23" name="Text 21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24" name="Text 22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10</a:t>
            </a:r>
            <a:endParaRPr lang="en-US" sz="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73152"/>
            <a:ext cx="4251960" cy="82296"/>
          </a:xfrm>
          <a:prstGeom prst="rect">
            <a:avLst/>
          </a:prstGeom>
          <a:solidFill>
            <a:srgbClr val="82C341"/>
          </a:solidFill>
          <a:ln w="12700">
            <a:solidFill>
              <a:srgbClr val="82C34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4370832" y="73152"/>
            <a:ext cx="2103120" cy="82296"/>
          </a:xfrm>
          <a:prstGeom prst="rect">
            <a:avLst/>
          </a:prstGeom>
          <a:solidFill>
            <a:srgbClr val="B9D9E7"/>
          </a:solidFill>
          <a:ln w="12700">
            <a:solidFill>
              <a:srgbClr val="B9D9E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601968" y="73152"/>
            <a:ext cx="5486400" cy="82296"/>
          </a:xfrm>
          <a:prstGeom prst="rect">
            <a:avLst/>
          </a:prstGeom>
          <a:solidFill>
            <a:srgbClr val="D6DF3F"/>
          </a:solidFill>
          <a:ln w="12700">
            <a:solidFill>
              <a:srgbClr val="D6DF3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0" y="6693408"/>
            <a:ext cx="4251960" cy="91440"/>
          </a:xfrm>
          <a:prstGeom prst="rect">
            <a:avLst/>
          </a:prstGeom>
          <a:solidFill>
            <a:srgbClr val="AF432A"/>
          </a:solidFill>
          <a:ln w="12700">
            <a:solidFill>
              <a:srgbClr val="AF432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4370832" y="6693408"/>
            <a:ext cx="2103120" cy="91440"/>
          </a:xfrm>
          <a:prstGeom prst="rect">
            <a:avLst/>
          </a:prstGeom>
          <a:solidFill>
            <a:srgbClr val="D6DF3F"/>
          </a:solidFill>
          <a:ln w="12700">
            <a:solidFill>
              <a:srgbClr val="D6DF3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6601968" y="6693408"/>
            <a:ext cx="5486400" cy="91440"/>
          </a:xfrm>
          <a:prstGeom prst="rect">
            <a:avLst/>
          </a:prstGeom>
          <a:solidFill>
            <a:srgbClr val="B9D9E7"/>
          </a:solidFill>
          <a:ln w="12700">
            <a:solidFill>
              <a:srgbClr val="B9D9E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438912"/>
            <a:ext cx="1088136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>
                <a:solidFill>
                  <a:srgbClr val="24323D"/>
                </a:solidFill>
                <a:latin typeface="Aptos Display"/>
              </a:rPr>
              <a:t>How we shaped the 2026 MOD changes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1207" y="886968"/>
            <a:ext cx="107899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5A5A5A"/>
                </a:solidFill>
                <a:latin typeface="Aptos"/>
              </a:rPr>
              <a:t>The 2026 MOD was informed by broad outreach, focused stakeholder discussion, and formal public comment.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252728"/>
            <a:ext cx="108813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1">
                <a:solidFill>
                  <a:srgbClr val="8A8A8A"/>
                </a:solidFill>
                <a:latin typeface="Aptos"/>
              </a:rPr>
              <a:t>BROAD INPUT                                  FOCUSED DISCUSSION                                  FORMAL PUBLIC COMMENT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34440" y="1609344"/>
            <a:ext cx="9738360" cy="32004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58368" y="1481328"/>
            <a:ext cx="3456432" cy="3063240"/>
          </a:xfrm>
          <a:prstGeom prst="rect">
            <a:avLst/>
          </a:prstGeom>
          <a:solidFill>
            <a:srgbClr val="FFFFFF"/>
          </a:solidFill>
          <a:ln w="10160">
            <a:solidFill>
              <a:srgbClr val="DA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58368" y="1481328"/>
            <a:ext cx="3456432" cy="109728"/>
          </a:xfrm>
          <a:prstGeom prst="rect">
            <a:avLst/>
          </a:prstGeom>
          <a:solidFill>
            <a:srgbClr val="82C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59" y="1737360"/>
            <a:ext cx="475488" cy="475488"/>
          </a:xfrm>
          <a:prstGeom prst="roundRect">
            <a:avLst/>
          </a:prstGeom>
          <a:solidFill>
            <a:srgbClr val="82C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8176" y="1700784"/>
            <a:ext cx="2523744" cy="4937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>
                <a:solidFill>
                  <a:srgbClr val="24323D"/>
                </a:solidFill>
                <a:latin typeface="Aptos Display"/>
              </a:rPr>
              <a:t>General Pulse Survey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08176" y="2194560"/>
            <a:ext cx="2523744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1" dirty="0">
                <a:solidFill>
                  <a:srgbClr val="AF432A"/>
                </a:solidFill>
                <a:latin typeface="Aptos"/>
              </a:rPr>
              <a:t>Initial outreach</a:t>
            </a:r>
            <a:r>
              <a:rPr lang="en-US" sz="1100" b="1" dirty="0">
                <a:solidFill>
                  <a:srgbClr val="AF432A"/>
                </a:solidFill>
                <a:latin typeface="Aptos"/>
              </a:rPr>
              <a:t> - February 2026</a:t>
            </a:r>
            <a:endParaRPr sz="1120" b="1" dirty="0">
              <a:solidFill>
                <a:srgbClr val="AF432A"/>
              </a:solidFill>
              <a:latin typeface="Apto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41247" y="2487168"/>
            <a:ext cx="3090672" cy="13716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2615184"/>
            <a:ext cx="3090672" cy="1783080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>
              <a:spcAft>
                <a:spcPts val="600"/>
              </a:spcAft>
            </a:pPr>
            <a:r>
              <a:rPr sz="1300">
                <a:solidFill>
                  <a:srgbClr val="24323D"/>
                </a:solidFill>
                <a:latin typeface="Aptos"/>
              </a:rPr>
              <a:t>•  Targeted eligible local governments that had not applied in the past 5–7 years.</a:t>
            </a:r>
          </a:p>
          <a:p>
            <a:pPr>
              <a:spcAft>
                <a:spcPts val="600"/>
              </a:spcAft>
            </a:pPr>
            <a:r>
              <a:rPr sz="1300">
                <a:solidFill>
                  <a:srgbClr val="24323D"/>
                </a:solidFill>
                <a:latin typeface="Aptos"/>
              </a:rPr>
              <a:t>•  Asked what keeps communities from applying for — or successfully administering — CDBG.</a:t>
            </a:r>
          </a:p>
          <a:p>
            <a:pPr>
              <a:spcAft>
                <a:spcPts val="600"/>
              </a:spcAft>
            </a:pPr>
            <a:r>
              <a:rPr sz="1300">
                <a:solidFill>
                  <a:srgbClr val="24323D"/>
                </a:solidFill>
                <a:latin typeface="Aptos"/>
              </a:rPr>
              <a:t>•  Surfaced barriers such as capacity, match, complexity, upfront costs, and compliance.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70832" y="1481328"/>
            <a:ext cx="3456432" cy="3063240"/>
          </a:xfrm>
          <a:prstGeom prst="rect">
            <a:avLst/>
          </a:prstGeom>
          <a:solidFill>
            <a:srgbClr val="FFFFFF"/>
          </a:solidFill>
          <a:ln w="10160">
            <a:solidFill>
              <a:srgbClr val="DA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370832" y="1481328"/>
            <a:ext cx="3456432" cy="109728"/>
          </a:xfrm>
          <a:prstGeom prst="rect">
            <a:avLst/>
          </a:prstGeom>
          <a:solidFill>
            <a:srgbClr val="B9D9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535424" y="1737360"/>
            <a:ext cx="475488" cy="475488"/>
          </a:xfrm>
          <a:prstGeom prst="roundRect">
            <a:avLst/>
          </a:prstGeom>
          <a:solidFill>
            <a:srgbClr val="B9D9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20640" y="1700784"/>
            <a:ext cx="2523744" cy="4937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>
                <a:solidFill>
                  <a:srgbClr val="24323D"/>
                </a:solidFill>
                <a:latin typeface="Aptos Display"/>
              </a:rPr>
              <a:t>Three Listening Sessions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2194560"/>
            <a:ext cx="2523744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0" b="1">
                <a:solidFill>
                  <a:srgbClr val="AF432A"/>
                </a:solidFill>
                <a:latin typeface="Aptos"/>
              </a:rPr>
              <a:t>March 2026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53712" y="2487168"/>
            <a:ext cx="3090672" cy="13716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53712" y="2615184"/>
            <a:ext cx="3090672" cy="1783080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>
              <a:spcAft>
                <a:spcPts val="600"/>
              </a:spcAft>
            </a:pPr>
            <a:r>
              <a:rPr sz="1300">
                <a:solidFill>
                  <a:srgbClr val="24323D"/>
                </a:solidFill>
                <a:latin typeface="Aptos"/>
              </a:rPr>
              <a:t>•  Included experienced local governments, Regional Commissions, and grant administrators.</a:t>
            </a:r>
          </a:p>
          <a:p>
            <a:pPr>
              <a:spcAft>
                <a:spcPts val="600"/>
              </a:spcAft>
            </a:pPr>
            <a:r>
              <a:rPr sz="1300">
                <a:solidFill>
                  <a:srgbClr val="24323D"/>
                </a:solidFill>
                <a:latin typeface="Aptos"/>
              </a:rPr>
              <a:t>•  Used the same presentation and survey across all three sessions for consistent feedback.</a:t>
            </a:r>
          </a:p>
          <a:p>
            <a:pPr>
              <a:spcAft>
                <a:spcPts val="600"/>
              </a:spcAft>
            </a:pPr>
            <a:r>
              <a:rPr sz="1300">
                <a:solidFill>
                  <a:srgbClr val="24323D"/>
                </a:solidFill>
                <a:latin typeface="Aptos"/>
              </a:rPr>
              <a:t>•  Tested the MOD for clarity, equity, competitiveness, and accessibility.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83296" y="1481328"/>
            <a:ext cx="3456432" cy="3063240"/>
          </a:xfrm>
          <a:prstGeom prst="rect">
            <a:avLst/>
          </a:prstGeom>
          <a:solidFill>
            <a:srgbClr val="FFFFFF"/>
          </a:solidFill>
          <a:ln w="10160">
            <a:solidFill>
              <a:srgbClr val="DA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083296" y="1481328"/>
            <a:ext cx="3456432" cy="109728"/>
          </a:xfrm>
          <a:prstGeom prst="rect">
            <a:avLst/>
          </a:prstGeom>
          <a:solidFill>
            <a:srgbClr val="AF43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247888" y="1737360"/>
            <a:ext cx="475488" cy="475488"/>
          </a:xfrm>
          <a:prstGeom prst="roundRect">
            <a:avLst/>
          </a:prstGeom>
          <a:solidFill>
            <a:srgbClr val="AF43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33104" y="1700784"/>
            <a:ext cx="2523744" cy="4937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>
                <a:solidFill>
                  <a:srgbClr val="24323D"/>
                </a:solidFill>
                <a:latin typeface="Aptos Display"/>
              </a:rPr>
              <a:t>Public Hearing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33104" y="2194560"/>
            <a:ext cx="2523744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0" b="1">
                <a:solidFill>
                  <a:srgbClr val="5A5A5A"/>
                </a:solidFill>
                <a:latin typeface="Aptos"/>
              </a:rPr>
              <a:t>April 15, 2026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66175" y="2487168"/>
            <a:ext cx="3090672" cy="13716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266175" y="2615184"/>
            <a:ext cx="3090672" cy="1783080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>
              <a:spcAft>
                <a:spcPts val="600"/>
              </a:spcAft>
            </a:pPr>
            <a:r>
              <a:rPr sz="1300">
                <a:solidFill>
                  <a:srgbClr val="24323D"/>
                </a:solidFill>
                <a:latin typeface="Aptos"/>
              </a:rPr>
              <a:t>•  Conducted with the Annual Action Plan public hearing.</a:t>
            </a:r>
          </a:p>
          <a:p>
            <a:pPr>
              <a:spcAft>
                <a:spcPts val="600"/>
              </a:spcAft>
            </a:pPr>
            <a:r>
              <a:rPr sz="1300">
                <a:solidFill>
                  <a:srgbClr val="24323D"/>
                </a:solidFill>
                <a:latin typeface="Aptos"/>
              </a:rPr>
              <a:t>•  Provided a formal opportunity for public comment on the proposed MOD changes.</a:t>
            </a:r>
          </a:p>
          <a:p>
            <a:pPr>
              <a:spcAft>
                <a:spcPts val="600"/>
              </a:spcAft>
            </a:pPr>
            <a:r>
              <a:rPr sz="1300">
                <a:solidFill>
                  <a:srgbClr val="24323D"/>
                </a:solidFill>
                <a:latin typeface="Aptos"/>
              </a:rPr>
              <a:t>•  Completed the feedback cycle before finalizing the 2026 MOD.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58368" y="4828032"/>
            <a:ext cx="10881360" cy="120700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0160">
            <a:solidFill>
              <a:srgbClr val="DA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86968" y="5010912"/>
            <a:ext cx="187451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>
                <a:solidFill>
                  <a:srgbClr val="24323D"/>
                </a:solidFill>
                <a:latin typeface="Aptos Display"/>
              </a:rPr>
              <a:t>What we heard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43200" y="4965192"/>
            <a:ext cx="845820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30" b="0">
                <a:solidFill>
                  <a:srgbClr val="24323D"/>
                </a:solidFill>
                <a:latin typeface="Aptos"/>
              </a:rPr>
              <a:t>Capacity &amp; complexity  •  Match &amp; rising project costs  •  Demographic scoring  •  Performance period  •  ITAD flexibility  •  Funding structure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6968" y="5532120"/>
            <a:ext cx="10104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30" b="1">
                <a:solidFill>
                  <a:srgbClr val="AF432A"/>
                </a:solidFill>
                <a:latin typeface="Aptos"/>
              </a:rPr>
              <a:t>Those themes were carried forward into the policy changes summarized next.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50" b="0">
                <a:solidFill>
                  <a:srgbClr val="8A8A8A"/>
                </a:solidFill>
                <a:latin typeface="Aptos"/>
              </a:rPr>
              <a:t>Georgia Department of Community Affairs | CDBG Program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650" b="0">
                <a:solidFill>
                  <a:srgbClr val="8A8A8A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2026 MOD changes: the big picture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Five changes are most important for this overview.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868680" y="1216152"/>
            <a:ext cx="438912" cy="438912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444752" y="1216152"/>
            <a:ext cx="2423160" cy="4389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30" b="1" dirty="0">
                <a:solidFill>
                  <a:srgbClr val="24323D"/>
                </a:solidFill>
              </a:rPr>
              <a:t>Period of Performance</a:t>
            </a:r>
            <a:endParaRPr lang="en-US" sz="1430" dirty="0"/>
          </a:p>
        </p:txBody>
      </p:sp>
      <p:sp>
        <p:nvSpPr>
          <p:cNvPr id="13" name="Text 10"/>
          <p:cNvSpPr/>
          <p:nvPr/>
        </p:nvSpPr>
        <p:spPr>
          <a:xfrm>
            <a:off x="4041648" y="1216152"/>
            <a:ext cx="256032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24323D"/>
                </a:solidFill>
              </a:rPr>
              <a:t>Standard award period increases from 2 years to 36 months.</a:t>
            </a:r>
            <a:endParaRPr lang="en-US" sz="1160" dirty="0"/>
          </a:p>
        </p:txBody>
      </p:sp>
      <p:sp>
        <p:nvSpPr>
          <p:cNvPr id="14" name="Text 11"/>
          <p:cNvSpPr/>
          <p:nvPr/>
        </p:nvSpPr>
        <p:spPr>
          <a:xfrm>
            <a:off x="868680" y="2002536"/>
            <a:ext cx="438912" cy="438912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444752" y="2002536"/>
            <a:ext cx="2423160" cy="4389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30" b="1" dirty="0">
                <a:solidFill>
                  <a:srgbClr val="24323D"/>
                </a:solidFill>
              </a:rPr>
              <a:t>State Reporting Cure</a:t>
            </a:r>
            <a:endParaRPr lang="en-US" sz="1430" dirty="0"/>
          </a:p>
        </p:txBody>
      </p:sp>
      <p:sp>
        <p:nvSpPr>
          <p:cNvPr id="16" name="Text 13"/>
          <p:cNvSpPr/>
          <p:nvPr/>
        </p:nvSpPr>
        <p:spPr>
          <a:xfrm>
            <a:off x="4041648" y="2002536"/>
            <a:ext cx="256032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24323D"/>
                </a:solidFill>
              </a:rPr>
              <a:t>Up to 60 days to resolve state reporting compliance after notification.</a:t>
            </a:r>
            <a:endParaRPr lang="en-US" sz="1160" dirty="0"/>
          </a:p>
        </p:txBody>
      </p:sp>
      <p:sp>
        <p:nvSpPr>
          <p:cNvPr id="17" name="Text 14"/>
          <p:cNvSpPr/>
          <p:nvPr/>
        </p:nvSpPr>
        <p:spPr>
          <a:xfrm>
            <a:off x="868680" y="2788920"/>
            <a:ext cx="438912" cy="438912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444752" y="2788920"/>
            <a:ext cx="2423160" cy="4389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30" b="1" dirty="0">
                <a:solidFill>
                  <a:srgbClr val="24323D"/>
                </a:solidFill>
              </a:rPr>
              <a:t>Match Requirements</a:t>
            </a:r>
            <a:endParaRPr lang="en-US" sz="1430" dirty="0"/>
          </a:p>
        </p:txBody>
      </p:sp>
      <p:sp>
        <p:nvSpPr>
          <p:cNvPr id="19" name="Text 16"/>
          <p:cNvSpPr/>
          <p:nvPr/>
        </p:nvSpPr>
        <p:spPr>
          <a:xfrm>
            <a:off x="4041648" y="2788920"/>
            <a:ext cx="256032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24323D"/>
                </a:solidFill>
              </a:rPr>
              <a:t>New tiered match structure based on grant request amount.</a:t>
            </a:r>
            <a:endParaRPr lang="en-US" sz="1160" dirty="0"/>
          </a:p>
        </p:txBody>
      </p:sp>
      <p:sp>
        <p:nvSpPr>
          <p:cNvPr id="20" name="Text 17"/>
          <p:cNvSpPr/>
          <p:nvPr/>
        </p:nvSpPr>
        <p:spPr>
          <a:xfrm>
            <a:off x="868680" y="3575304"/>
            <a:ext cx="438912" cy="438912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1444752" y="3575304"/>
            <a:ext cx="2423160" cy="4389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30" b="1" dirty="0">
                <a:solidFill>
                  <a:srgbClr val="24323D"/>
                </a:solidFill>
              </a:rPr>
              <a:t>Multi-Activity Cap</a:t>
            </a:r>
            <a:endParaRPr lang="en-US" sz="1430" dirty="0"/>
          </a:p>
        </p:txBody>
      </p:sp>
      <p:sp>
        <p:nvSpPr>
          <p:cNvPr id="22" name="Text 19"/>
          <p:cNvSpPr/>
          <p:nvPr/>
        </p:nvSpPr>
        <p:spPr>
          <a:xfrm>
            <a:off x="4041648" y="3575304"/>
            <a:ext cx="256032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24323D"/>
                </a:solidFill>
              </a:rPr>
              <a:t>Maximum award increases from $1.25M to $1.5M.</a:t>
            </a:r>
            <a:endParaRPr lang="en-US" sz="1160" dirty="0"/>
          </a:p>
        </p:txBody>
      </p:sp>
      <p:sp>
        <p:nvSpPr>
          <p:cNvPr id="23" name="Text 20"/>
          <p:cNvSpPr/>
          <p:nvPr/>
        </p:nvSpPr>
        <p:spPr>
          <a:xfrm>
            <a:off x="868680" y="4361688"/>
            <a:ext cx="438912" cy="438912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1444752" y="4361688"/>
            <a:ext cx="2423160" cy="4389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30" b="1" dirty="0">
                <a:solidFill>
                  <a:srgbClr val="24323D"/>
                </a:solidFill>
              </a:rPr>
              <a:t>ITAD Modifications</a:t>
            </a:r>
            <a:endParaRPr lang="en-US" sz="1430" dirty="0"/>
          </a:p>
        </p:txBody>
      </p:sp>
      <p:sp>
        <p:nvSpPr>
          <p:cNvPr id="25" name="Text 22"/>
          <p:cNvSpPr/>
          <p:nvPr/>
        </p:nvSpPr>
        <p:spPr>
          <a:xfrm>
            <a:off x="4041648" y="4361688"/>
            <a:ext cx="256032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24323D"/>
                </a:solidFill>
              </a:rPr>
              <a:t>Expanded flexibility and revised funding structure.</a:t>
            </a:r>
            <a:endParaRPr lang="en-US" sz="1160" dirty="0"/>
          </a:p>
        </p:txBody>
      </p:sp>
      <p:sp>
        <p:nvSpPr>
          <p:cNvPr id="26" name="Text 23"/>
          <p:cNvSpPr/>
          <p:nvPr/>
        </p:nvSpPr>
        <p:spPr>
          <a:xfrm>
            <a:off x="7555992" y="2578608"/>
            <a:ext cx="3767328" cy="749808"/>
          </a:xfrm>
          <a:prstGeom prst="rect">
            <a:avLst/>
          </a:prstGeom>
          <a:solidFill>
            <a:srgbClr val="24323D"/>
          </a:solidFill>
          <a:ln>
            <a:solidFill>
              <a:srgbClr val="24323D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The next slides translate the changes into recipient-level takeaways.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28" name="Text 25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11</a:t>
            </a:r>
            <a:endParaRPr lang="en-US" sz="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Project delivery: more time, not less urgency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The proposed standard period becomes 36 months, with early progress still expected.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68680" y="1508760"/>
            <a:ext cx="1874520" cy="502920"/>
          </a:xfrm>
          <a:prstGeom prst="rect">
            <a:avLst/>
          </a:prstGeom>
          <a:solidFill>
            <a:schemeClr val="accent5"/>
          </a:solidFill>
          <a:ln>
            <a:solidFill>
              <a:srgbClr val="5A5A5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Current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68680" y="2240280"/>
            <a:ext cx="187452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24323D"/>
                </a:solidFill>
              </a:rPr>
              <a:t>2-year performance period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2971800" y="2359152"/>
            <a:ext cx="658368" cy="457200"/>
          </a:xfrm>
          <a:prstGeom prst="chevron">
            <a:avLst/>
          </a:prstGeom>
          <a:solidFill>
            <a:srgbClr val="D6DF3F"/>
          </a:solidFill>
          <a:ln w="12700">
            <a:solidFill>
              <a:srgbClr val="D6DF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886200" y="1508760"/>
            <a:ext cx="2606040" cy="502920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Proposed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886200" y="2240280"/>
            <a:ext cx="260604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24323D"/>
                </a:solidFill>
              </a:rPr>
              <a:t>36-month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dirty="0">
                <a:solidFill>
                  <a:srgbClr val="24323D"/>
                </a:solidFill>
              </a:rPr>
              <a:t>(3-year) standard period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6995160" y="1508760"/>
            <a:ext cx="4023360" cy="1005840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</a:rPr>
              <a:t>Substantial progress expected within 12–18 months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7178040" y="2852928"/>
            <a:ext cx="365760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r>
              <a:rPr lang="en-US" sz="1550" dirty="0">
                <a:solidFill>
                  <a:srgbClr val="24323D"/>
                </a:solidFill>
              </a:rPr>
              <a:t>Clear special conditions early
</a:t>
            </a:r>
            <a:endParaRPr lang="en-US" sz="1550" dirty="0"/>
          </a:p>
          <a:p>
            <a:r>
              <a:rPr lang="en-US" sz="1550" dirty="0">
                <a:solidFill>
                  <a:srgbClr val="24323D"/>
                </a:solidFill>
              </a:rPr>
              <a:t>Complete environmental review before commitments
</a:t>
            </a:r>
            <a:endParaRPr lang="en-US" sz="1550" dirty="0"/>
          </a:p>
          <a:p>
            <a:r>
              <a:rPr lang="en-US" sz="1550" dirty="0">
                <a:solidFill>
                  <a:srgbClr val="24323D"/>
                </a:solidFill>
              </a:rPr>
              <a:t>Procure properly and keep records
</a:t>
            </a:r>
            <a:endParaRPr lang="en-US" sz="1550" dirty="0"/>
          </a:p>
          <a:p>
            <a:r>
              <a:rPr lang="en-US" sz="1550" dirty="0">
                <a:solidFill>
                  <a:srgbClr val="24323D"/>
                </a:solidFill>
              </a:rPr>
              <a:t>Start construction and draw funds on schedule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1005840" y="5321808"/>
            <a:ext cx="10012680" cy="530352"/>
          </a:xfrm>
          <a:prstGeom prst="rect">
            <a:avLst/>
          </a:prstGeom>
          <a:solidFill>
            <a:srgbClr val="F7F4EE"/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4323D"/>
                </a:solidFill>
              </a:rPr>
              <a:t>Recipient takeaway: use the longer period to manage complexity, must not  delay launch.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12</a:t>
            </a:r>
            <a:endParaRPr lang="en-US" sz="6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Application readiness: the state reporting cure period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The proposed cure period is narrow: it applies to state reporting compliance only.</a:t>
            </a:r>
            <a:endParaRPr lang="en-US" sz="1150" dirty="0"/>
          </a:p>
        </p:txBody>
      </p:sp>
      <p:pic>
        <p:nvPicPr>
          <p:cNvPr id="10" name="Image 0" descr="/mnt/data/extracted_media/image25.jpeg"/>
          <p:cNvPicPr>
            <a:picLocks noChangeAspect="1"/>
          </p:cNvPicPr>
          <p:nvPr/>
        </p:nvPicPr>
        <p:blipFill>
          <a:blip r:embed="rId3"/>
          <a:srcRect t="3365" b="3365"/>
          <a:stretch/>
        </p:blipFill>
        <p:spPr>
          <a:xfrm>
            <a:off x="7498080" y="1170432"/>
            <a:ext cx="3337560" cy="23317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68680" y="1325880"/>
            <a:ext cx="5257800" cy="585216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</a:rPr>
              <a:t>Proposed 60-day cure period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1051560" y="2121408"/>
            <a:ext cx="4983480" cy="14447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r>
              <a:rPr lang="en-US" sz="1620" dirty="0">
                <a:solidFill>
                  <a:srgbClr val="24323D"/>
                </a:solidFill>
              </a:rPr>
              <a:t>Local Government Audit Act
</a:t>
            </a:r>
            <a:endParaRPr lang="en-US" sz="1620" dirty="0"/>
          </a:p>
          <a:p>
            <a:r>
              <a:rPr lang="en-US" sz="1620" dirty="0">
                <a:solidFill>
                  <a:srgbClr val="24323D"/>
                </a:solidFill>
              </a:rPr>
              <a:t>Service Delivery Strategy (HB 489)
</a:t>
            </a:r>
            <a:endParaRPr lang="en-US" sz="1620" dirty="0"/>
          </a:p>
          <a:p>
            <a:r>
              <a:rPr lang="en-US" sz="1620" dirty="0">
                <a:solidFill>
                  <a:srgbClr val="24323D"/>
                </a:solidFill>
              </a:rPr>
              <a:t>Qualified Local Government status
</a:t>
            </a:r>
            <a:endParaRPr lang="en-US" sz="1620" dirty="0"/>
          </a:p>
          <a:p>
            <a:r>
              <a:rPr lang="en-US" sz="1620" dirty="0">
                <a:solidFill>
                  <a:srgbClr val="24323D"/>
                </a:solidFill>
              </a:rPr>
              <a:t>GOMI and RLGF reporting</a:t>
            </a:r>
            <a:endParaRPr lang="en-US" sz="1620" dirty="0"/>
          </a:p>
        </p:txBody>
      </p:sp>
      <p:sp>
        <p:nvSpPr>
          <p:cNvPr id="13" name="Text 10"/>
          <p:cNvSpPr/>
          <p:nvPr/>
        </p:nvSpPr>
        <p:spPr>
          <a:xfrm>
            <a:off x="960120" y="4096512"/>
            <a:ext cx="1417320" cy="402336"/>
          </a:xfrm>
          <a:prstGeom prst="rect">
            <a:avLst/>
          </a:prstGeom>
          <a:solidFill>
            <a:schemeClr val="accent1"/>
          </a:solidFill>
          <a:ln>
            <a:solidFill>
              <a:srgbClr val="2F719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What it is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2532888" y="4096512"/>
            <a:ext cx="3931920" cy="402336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70" dirty="0">
                <a:solidFill>
                  <a:srgbClr val="24323D"/>
                </a:solidFill>
              </a:rPr>
              <a:t>Additional time to resolve state reporting issues after notification.</a:t>
            </a:r>
            <a:endParaRPr lang="en-US" sz="1370" dirty="0"/>
          </a:p>
        </p:txBody>
      </p:sp>
      <p:sp>
        <p:nvSpPr>
          <p:cNvPr id="15" name="Text 12"/>
          <p:cNvSpPr/>
          <p:nvPr/>
        </p:nvSpPr>
        <p:spPr>
          <a:xfrm>
            <a:off x="960120" y="4754880"/>
            <a:ext cx="1417320" cy="402336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What it is not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2532888" y="4754880"/>
            <a:ext cx="4389120" cy="402336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70" dirty="0">
                <a:solidFill>
                  <a:srgbClr val="24323D"/>
                </a:solidFill>
              </a:rPr>
              <a:t>A blanket cure for application deficiencies, late procurement, or missing project documentation.</a:t>
            </a:r>
            <a:endParaRPr lang="en-US" sz="1370" dirty="0"/>
          </a:p>
        </p:txBody>
      </p:sp>
      <p:sp>
        <p:nvSpPr>
          <p:cNvPr id="17" name="Text 14"/>
          <p:cNvSpPr/>
          <p:nvPr/>
        </p:nvSpPr>
        <p:spPr>
          <a:xfrm>
            <a:off x="7315200" y="3950208"/>
            <a:ext cx="3794760" cy="1024128"/>
          </a:xfrm>
          <a:prstGeom prst="rect">
            <a:avLst/>
          </a:prstGeom>
          <a:solidFill>
            <a:srgbClr val="F7F4EE"/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24323D"/>
                </a:solidFill>
              </a:rPr>
              <a:t>For new recipients: keep reporting compliance current year-round so eligibility questions do not overshadow project need.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19" name="Text 16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13</a:t>
            </a:r>
            <a:endParaRPr lang="en-US" sz="6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Funding structure changes recipients should recognize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The MOD changes affect match, multi-activity projects, and ITAD requests.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713232" y="1325880"/>
            <a:ext cx="3611880" cy="502920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Annual Competition Match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713232" y="2075688"/>
            <a:ext cx="3611880" cy="1554480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24323D"/>
                </a:solidFill>
              </a:rPr>
              <a:t>$0–$500k: 0%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dirty="0">
                <a:solidFill>
                  <a:srgbClr val="24323D"/>
                </a:solidFill>
              </a:rPr>
              <a:t>$500,001–$750k: 5%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dirty="0">
                <a:solidFill>
                  <a:srgbClr val="24323D"/>
                </a:solidFill>
              </a:rPr>
              <a:t>$750,001–$1M: 10%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dirty="0">
                <a:solidFill>
                  <a:srgbClr val="24323D"/>
                </a:solidFill>
              </a:rPr>
              <a:t>$1M+: 15%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4498848" y="1325880"/>
            <a:ext cx="3063240" cy="502920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Multi-Activity Cap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4498848" y="2075688"/>
            <a:ext cx="3063240" cy="1554480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4323D"/>
                </a:solidFill>
              </a:rPr>
              <a:t>$1,250,000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24323D"/>
                </a:solidFill>
              </a:rPr>
              <a:t>→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24323D"/>
                </a:solidFill>
              </a:rPr>
              <a:t>$1,500,000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7754112" y="1325880"/>
            <a:ext cx="3703320" cy="502920"/>
          </a:xfrm>
          <a:prstGeom prst="rect">
            <a:avLst/>
          </a:prstGeom>
          <a:solidFill>
            <a:schemeClr val="accent1"/>
          </a:solidFill>
          <a:ln>
            <a:solidFill>
              <a:srgbClr val="2F719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ITAD Program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7754112" y="2075688"/>
            <a:ext cx="3703320" cy="1554480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70" dirty="0">
                <a:solidFill>
                  <a:srgbClr val="24323D"/>
                </a:solidFill>
              </a:rPr>
              <a:t>Standard cap: $200,000</a:t>
            </a:r>
            <a:endParaRPr lang="en-US" sz="1570" dirty="0"/>
          </a:p>
          <a:p>
            <a:pPr marL="0" indent="0" algn="ctr">
              <a:buNone/>
            </a:pPr>
            <a:r>
              <a:rPr lang="en-US" sz="1570" dirty="0">
                <a:solidFill>
                  <a:srgbClr val="24323D"/>
                </a:solidFill>
              </a:rPr>
              <a:t>Higher with DCA approval</a:t>
            </a:r>
            <a:endParaRPr lang="en-US" sz="1570" dirty="0"/>
          </a:p>
          <a:p>
            <a:pPr marL="0" indent="0" algn="ctr">
              <a:buNone/>
            </a:pPr>
            <a:r>
              <a:rPr lang="en-US" sz="1570" dirty="0">
                <a:solidFill>
                  <a:srgbClr val="24323D"/>
                </a:solidFill>
              </a:rPr>
              <a:t>Minimum 10% match</a:t>
            </a:r>
            <a:endParaRPr lang="en-US" sz="1570" dirty="0"/>
          </a:p>
          <a:p>
            <a:pPr marL="0" indent="0" algn="ctr">
              <a:buNone/>
            </a:pPr>
            <a:r>
              <a:rPr lang="en-US" sz="1570" dirty="0">
                <a:solidFill>
                  <a:srgbClr val="24323D"/>
                </a:solidFill>
              </a:rPr>
              <a:t>May cover up to 90% of cost</a:t>
            </a:r>
            <a:endParaRPr lang="en-US" sz="1570" dirty="0"/>
          </a:p>
        </p:txBody>
      </p:sp>
      <p:sp>
        <p:nvSpPr>
          <p:cNvPr id="16" name="Text 14"/>
          <p:cNvSpPr/>
          <p:nvPr/>
        </p:nvSpPr>
        <p:spPr>
          <a:xfrm>
            <a:off x="960120" y="4754880"/>
            <a:ext cx="10287000" cy="713232"/>
          </a:xfrm>
          <a:prstGeom prst="rect">
            <a:avLst/>
          </a:prstGeom>
          <a:solidFill>
            <a:srgbClr val="F7F4EE"/>
          </a:solidFill>
          <a:ln>
            <a:solidFill>
              <a:srgbClr val="F7F4E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4323D"/>
                </a:solidFill>
              </a:rPr>
              <a:t>ITAD flexibility also allows consideration outside declared disaster areas when the direct threat and need for immediate action are properly certified.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18" name="Text 16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14</a:t>
            </a:r>
            <a:endParaRPr lang="en-US" sz="65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5EA4D-7AF4-2D89-9AED-1579C7F24761}"/>
              </a:ext>
            </a:extLst>
          </p:cNvPr>
          <p:cNvSpPr txBox="1"/>
          <p:nvPr/>
        </p:nvSpPr>
        <p:spPr>
          <a:xfrm>
            <a:off x="836762" y="3701867"/>
            <a:ext cx="3488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 The match requirement for a $1M project would be $37,500. $250K(.05) + $250K (.1) = $37,500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502920" y="438912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432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New recipient first steps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21208" y="88696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A5A"/>
                </a:solidFill>
              </a:rPr>
              <a:t>A strong start is the best compliance strategy.</a:t>
            </a:r>
            <a:endParaRPr lang="en-US" sz="1150" dirty="0"/>
          </a:p>
        </p:txBody>
      </p:sp>
      <p:pic>
        <p:nvPicPr>
          <p:cNvPr id="10" name="Image 0" descr="/mnt/data/extracted_media/image27.jpeg"/>
          <p:cNvPicPr>
            <a:picLocks noChangeAspect="1"/>
          </p:cNvPicPr>
          <p:nvPr/>
        </p:nvPicPr>
        <p:blipFill>
          <a:blip r:embed="rId3"/>
          <a:srcRect t="19669" b="19669"/>
          <a:stretch/>
        </p:blipFill>
        <p:spPr>
          <a:xfrm>
            <a:off x="0" y="1261872"/>
            <a:ext cx="12191695" cy="5413248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0" y="1261872"/>
            <a:ext cx="12191695" cy="5413248"/>
          </a:xfrm>
          <a:prstGeom prst="rect">
            <a:avLst/>
          </a:prstGeom>
          <a:solidFill>
            <a:srgbClr val="FFFFFF">
              <a:alpha val="8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14400" y="1417320"/>
            <a:ext cx="475488" cy="475488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600200" y="1417320"/>
            <a:ext cx="969264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4323D"/>
                </a:solidFill>
              </a:rPr>
              <a:t>Confirm scope, budget, beneficiaries, and special conditions.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914400" y="2249424"/>
            <a:ext cx="475488" cy="475488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600200" y="2249424"/>
            <a:ext cx="969264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4323D"/>
                </a:solidFill>
              </a:rPr>
              <a:t>Do not commit funds before the required environmental review clearance.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914400" y="3081528"/>
            <a:ext cx="475488" cy="475488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600200" y="3081528"/>
            <a:ext cx="969264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4323D"/>
                </a:solidFill>
              </a:rPr>
              <a:t>Procure professional services and construction in accordance with requirements.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914400" y="3913632"/>
            <a:ext cx="475488" cy="475488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600200" y="3913632"/>
            <a:ext cx="969264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4323D"/>
                </a:solidFill>
              </a:rPr>
              <a:t>Set up project files for national objective, labor, financial, and procurement records.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914400" y="4745736"/>
            <a:ext cx="475488" cy="475488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600200" y="4745736"/>
            <a:ext cx="9692640" cy="475488"/>
          </a:xfrm>
          <a:prstGeom prst="rect">
            <a:avLst/>
          </a:prstGeom>
          <a:solidFill>
            <a:srgbClr val="FFFFFF"/>
          </a:solidFill>
          <a:ln>
            <a:solidFill>
              <a:srgbClr val="DDDDD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4323D"/>
                </a:solidFill>
              </a:rPr>
              <a:t>Track milestones, draws, and communication with DCA from the beginning.</a:t>
            </a:r>
            <a:endParaRPr lang="en-US" sz="1550" dirty="0"/>
          </a:p>
        </p:txBody>
      </p:sp>
      <p:sp>
        <p:nvSpPr>
          <p:cNvPr id="22" name="Text 19"/>
          <p:cNvSpPr/>
          <p:nvPr/>
        </p:nvSpPr>
        <p:spPr>
          <a:xfrm>
            <a:off x="1051560" y="5897880"/>
            <a:ext cx="10058400" cy="475488"/>
          </a:xfrm>
          <a:prstGeom prst="rect">
            <a:avLst/>
          </a:prstGeom>
          <a:solidFill>
            <a:srgbClr val="24323D"/>
          </a:solidFill>
          <a:ln>
            <a:solidFill>
              <a:srgbClr val="24323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Ask questions early—before you bid, commit, amend, or change the project.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24" name="Text 21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15</a:t>
            </a:r>
            <a:endParaRPr lang="en-US" sz="6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xtracted_media/image28.jpeg"/>
          <p:cNvPicPr>
            <a:picLocks noChangeAspect="1"/>
          </p:cNvPicPr>
          <p:nvPr/>
        </p:nvPicPr>
        <p:blipFill>
          <a:blip r:embed="rId3"/>
          <a:srcRect t="6462" b="646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1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685800" y="713232"/>
            <a:ext cx="10607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4323D"/>
                </a:solidFill>
              </a:rPr>
              <a:t>Next stop: Day 3 deep dive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868680" y="1481328"/>
            <a:ext cx="5120640" cy="658368"/>
          </a:xfrm>
          <a:prstGeom prst="rect">
            <a:avLst/>
          </a:prstGeom>
          <a:solidFill>
            <a:srgbClr val="AF432A"/>
          </a:solidFill>
          <a:ln>
            <a:solidFill>
              <a:srgbClr val="AF43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CDBG MOD Overview &amp; Meeting the National Objective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868680" y="2395728"/>
            <a:ext cx="5120640" cy="1024128"/>
          </a:xfrm>
          <a:prstGeom prst="rect">
            <a:avLst/>
          </a:prstGeom>
          <a:solidFill>
            <a:srgbClr val="FFFFFF"/>
          </a:solidFill>
          <a:ln>
            <a:solidFill>
              <a:srgbClr val="DADAD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24323D"/>
                </a:solidFill>
              </a:rPr>
              <a:t>For 2027 applicants, Day 3 will cover application-level strategy, national objective documentation, surveys, threshold items, and resources in detail.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6537960" y="1481328"/>
            <a:ext cx="4434840" cy="502920"/>
          </a:xfrm>
          <a:prstGeom prst="rect">
            <a:avLst/>
          </a:prstGeom>
          <a:solidFill>
            <a:srgbClr val="82C341"/>
          </a:solidFill>
          <a:ln>
            <a:solidFill>
              <a:srgbClr val="82C34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Helpful resources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720840" y="2240280"/>
            <a:ext cx="4069080" cy="1508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20000"/>
          </a:bodyPr>
          <a:lstStyle/>
          <a:p>
            <a:r>
              <a:rPr lang="en-US" sz="1550" dirty="0">
                <a:solidFill>
                  <a:srgbClr val="24323D"/>
                </a:solidFill>
              </a:rPr>
              <a:t>CDBG Applicants’ Manual
</a:t>
            </a:r>
            <a:endParaRPr lang="en-US" sz="1550" dirty="0"/>
          </a:p>
          <a:p>
            <a:r>
              <a:rPr lang="en-US" sz="1550" dirty="0">
                <a:solidFill>
                  <a:srgbClr val="24323D"/>
                </a:solidFill>
              </a:rPr>
              <a:t>HUD Guide to National Objectives and Eligible Activities
</a:t>
            </a:r>
            <a:endParaRPr lang="en-US" sz="1550" dirty="0"/>
          </a:p>
          <a:p>
            <a:r>
              <a:rPr lang="en-US" sz="1550" dirty="0">
                <a:solidFill>
                  <a:srgbClr val="24323D"/>
                </a:solidFill>
              </a:rPr>
              <a:t>HUD Income Survey Toolkit
</a:t>
            </a:r>
            <a:endParaRPr lang="en-US" sz="1550" dirty="0"/>
          </a:p>
          <a:p>
            <a:r>
              <a:rPr lang="en-US" sz="1550" dirty="0">
                <a:solidFill>
                  <a:srgbClr val="24323D"/>
                </a:solidFill>
              </a:rPr>
              <a:t>DCA CDBG Annual Competition page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914400" y="4919472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4323D"/>
                </a:solidFill>
              </a:rPr>
              <a:t>Questions?</a:t>
            </a:r>
            <a:endParaRPr lang="en-US" sz="4000" dirty="0"/>
          </a:p>
        </p:txBody>
      </p:sp>
      <p:sp>
        <p:nvSpPr>
          <p:cNvPr id="16" name="Text 13"/>
          <p:cNvSpPr/>
          <p:nvPr/>
        </p:nvSpPr>
        <p:spPr>
          <a:xfrm>
            <a:off x="914400" y="55961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5A5A5A"/>
                </a:solidFill>
              </a:rPr>
              <a:t>Thank you for helping build strong, vibrant communities.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502920" y="6455664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A8A8A"/>
                </a:solidFill>
              </a:rPr>
              <a:t>Georgia Department of Community Affairs | CDBG Program</a:t>
            </a:r>
            <a:endParaRPr lang="en-US" sz="650" dirty="0"/>
          </a:p>
        </p:txBody>
      </p:sp>
      <p:sp>
        <p:nvSpPr>
          <p:cNvPr id="18" name="Text 15"/>
          <p:cNvSpPr/>
          <p:nvPr/>
        </p:nvSpPr>
        <p:spPr>
          <a:xfrm>
            <a:off x="11594592" y="6446520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8A8A8A"/>
                </a:solidFill>
              </a:rPr>
              <a:t>16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CA">
      <a:dk1>
        <a:srgbClr val="000000"/>
      </a:dk1>
      <a:lt1>
        <a:srgbClr val="FFFFFF"/>
      </a:lt1>
      <a:dk2>
        <a:srgbClr val="000000"/>
      </a:dk2>
      <a:lt2>
        <a:srgbClr val="8DC63F"/>
      </a:lt2>
      <a:accent1>
        <a:srgbClr val="81BFE9"/>
      </a:accent1>
      <a:accent2>
        <a:srgbClr val="D5E04E"/>
      </a:accent2>
      <a:accent3>
        <a:srgbClr val="8DC63F"/>
      </a:accent3>
      <a:accent4>
        <a:srgbClr val="AE462D"/>
      </a:accent4>
      <a:accent5>
        <a:srgbClr val="1B3A4D"/>
      </a:accent5>
      <a:accent6>
        <a:srgbClr val="E4E8EE"/>
      </a:accent6>
      <a:hlink>
        <a:srgbClr val="AE462D"/>
      </a:hlink>
      <a:folHlink>
        <a:srgbClr val="1B3A4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0C4878374F59429924A53EC6A1971F" ma:contentTypeVersion="9" ma:contentTypeDescription="Create a new document." ma:contentTypeScope="" ma:versionID="b14e077e6992e2bcea656de799d320cc">
  <xsd:schema xmlns:xsd="http://www.w3.org/2001/XMLSchema" xmlns:xs="http://www.w3.org/2001/XMLSchema" xmlns:p="http://schemas.microsoft.com/office/2006/metadata/properties" xmlns:ns2="c9637c14-bb27-4e6f-93e8-ce3de48661c9" xmlns:ns3="431100d4-4470-42c1-96bc-46686c1829ae" targetNamespace="http://schemas.microsoft.com/office/2006/metadata/properties" ma:root="true" ma:fieldsID="e1ade41d5a4c92538cc9a4da9b4cdace" ns2:_="" ns3:_="">
    <xsd:import namespace="c9637c14-bb27-4e6f-93e8-ce3de48661c9"/>
    <xsd:import namespace="431100d4-4470-42c1-96bc-46686c1829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37c14-bb27-4e6f-93e8-ce3de4866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84caa5-4932-4209-ae5a-cc2c42c667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100d4-4470-42c1-96bc-46686c1829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4df687-44af-4f4f-83ce-cc549dc79046}" ma:internalName="TaxCatchAll" ma:showField="CatchAllData" ma:web="431100d4-4470-42c1-96bc-46686c1829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637c14-bb27-4e6f-93e8-ce3de48661c9">
      <Terms xmlns="http://schemas.microsoft.com/office/infopath/2007/PartnerControls"/>
    </lcf76f155ced4ddcb4097134ff3c332f>
    <TaxCatchAll xmlns="431100d4-4470-42c1-96bc-46686c1829ae" xsi:nil="true"/>
  </documentManagement>
</p:properties>
</file>

<file path=customXml/itemProps1.xml><?xml version="1.0" encoding="utf-8"?>
<ds:datastoreItem xmlns:ds="http://schemas.openxmlformats.org/officeDocument/2006/customXml" ds:itemID="{8C419524-E0E3-4CA9-AA40-1C5090D384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4AB183-4A75-493E-838A-2EA24AE3F5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637c14-bb27-4e6f-93e8-ce3de48661c9"/>
    <ds:schemaRef ds:uri="431100d4-4470-42c1-96bc-46686c1829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629CBF6-9AD6-4B2B-A6A7-1245B4D9F2F1}">
  <ds:schemaRefs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c9637c14-bb27-4e6f-93e8-ce3de48661c9"/>
    <ds:schemaRef ds:uri="431100d4-4470-42c1-96bc-46686c1829a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1970</Words>
  <Application>Microsoft Office PowerPoint</Application>
  <PresentationFormat>Widescreen</PresentationFormat>
  <Paragraphs>269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Georgia Department of Community Affairs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CDBG Overview &amp; 2026 MOD Changes</dc:title>
  <dc:subject>CDBG Overview and 2026 Method of Distribution Changes</dc:subject>
  <dc:creator>Georgia Department of Community Affairs</dc:creator>
  <cp:lastModifiedBy>Shayla Moultrie</cp:lastModifiedBy>
  <cp:revision>22</cp:revision>
  <dcterms:created xsi:type="dcterms:W3CDTF">2026-09-11T13:06:12Z</dcterms:created>
  <dcterms:modified xsi:type="dcterms:W3CDTF">2026-09-25T15:03:07Z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0x010100FA0C4878374F59429924A53EC6A1971F</vt:lpwstr>
  </property>
  <property fmtid="{D5CDD505-2E9C-101B-9397-08002B2CF9AE}" pid="3" name="MediaServiceImageTags">
    <vt:lpwstr/>
  </property>
</Properties>
</file>