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0" r:id="rId1"/>
    <p:sldMasterId id="2147483783" r:id="rId2"/>
  </p:sldMasterIdLst>
  <p:notesMasterIdLst>
    <p:notesMasterId r:id="rId23"/>
  </p:notesMasterIdLst>
  <p:handoutMasterIdLst>
    <p:handoutMasterId r:id="rId24"/>
  </p:handoutMasterIdLst>
  <p:sldIdLst>
    <p:sldId id="301" r:id="rId3"/>
    <p:sldId id="283" r:id="rId4"/>
    <p:sldId id="303" r:id="rId5"/>
    <p:sldId id="304" r:id="rId6"/>
    <p:sldId id="305" r:id="rId7"/>
    <p:sldId id="306" r:id="rId8"/>
    <p:sldId id="307" r:id="rId9"/>
    <p:sldId id="310" r:id="rId10"/>
    <p:sldId id="311" r:id="rId11"/>
    <p:sldId id="287" r:id="rId12"/>
    <p:sldId id="312" r:id="rId13"/>
    <p:sldId id="313" r:id="rId14"/>
    <p:sldId id="314" r:id="rId15"/>
    <p:sldId id="318" r:id="rId16"/>
    <p:sldId id="309" r:id="rId17"/>
    <p:sldId id="319" r:id="rId18"/>
    <p:sldId id="315" r:id="rId19"/>
    <p:sldId id="316" r:id="rId20"/>
    <p:sldId id="317" r:id="rId21"/>
    <p:sldId id="32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BFB"/>
    <a:srgbClr val="898989"/>
    <a:srgbClr val="D9D9D9"/>
    <a:srgbClr val="E9E3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A9174C-75D3-472D-8EC6-D109EF80DDDF}" v="28" dt="2023-04-26T15:16:42.1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46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2938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A37C99-FA52-4846-8E31-07750E0508F8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AD34A8E-A1A4-405A-9A48-862E08C8DE23}">
      <dgm:prSet phldrT="[Text]"/>
      <dgm:spPr/>
      <dgm:t>
        <a:bodyPr/>
        <a:lstStyle/>
        <a:p>
          <a:r>
            <a:rPr lang="en-US" dirty="0"/>
            <a:t>Disaster</a:t>
          </a:r>
        </a:p>
      </dgm:t>
    </dgm:pt>
    <dgm:pt modelId="{3340218D-A2C2-41A7-8719-DAC1865817A7}" type="parTrans" cxnId="{4EE82542-31A6-4B5E-86B6-269C0D88E8FA}">
      <dgm:prSet/>
      <dgm:spPr/>
      <dgm:t>
        <a:bodyPr/>
        <a:lstStyle/>
        <a:p>
          <a:endParaRPr lang="en-US"/>
        </a:p>
      </dgm:t>
    </dgm:pt>
    <dgm:pt modelId="{8DB4583F-25B5-4BF6-85F7-DCCFC23B83EE}" type="sibTrans" cxnId="{4EE82542-31A6-4B5E-86B6-269C0D88E8FA}">
      <dgm:prSet/>
      <dgm:spPr/>
      <dgm:t>
        <a:bodyPr/>
        <a:lstStyle/>
        <a:p>
          <a:endParaRPr lang="en-US"/>
        </a:p>
      </dgm:t>
    </dgm:pt>
    <dgm:pt modelId="{3293BDAD-46F6-4E8E-9E36-F05230C4BF1C}">
      <dgm:prSet phldrT="[Text]"/>
      <dgm:spPr/>
      <dgm:t>
        <a:bodyPr/>
        <a:lstStyle/>
        <a:p>
          <a:r>
            <a:rPr lang="en-US" dirty="0"/>
            <a:t>No less than 120 days</a:t>
          </a:r>
        </a:p>
      </dgm:t>
    </dgm:pt>
    <dgm:pt modelId="{2F1F8A36-69AF-420D-B682-BEF5A0E2E7A0}" type="parTrans" cxnId="{395B6C1A-0A8C-4F82-8B0D-BC1F85C4FF26}">
      <dgm:prSet/>
      <dgm:spPr/>
      <dgm:t>
        <a:bodyPr/>
        <a:lstStyle/>
        <a:p>
          <a:endParaRPr lang="en-US"/>
        </a:p>
      </dgm:t>
    </dgm:pt>
    <dgm:pt modelId="{E97D78BC-60D5-45B8-9978-CFA66238E3A5}" type="sibTrans" cxnId="{395B6C1A-0A8C-4F82-8B0D-BC1F85C4FF26}">
      <dgm:prSet/>
      <dgm:spPr/>
      <dgm:t>
        <a:bodyPr/>
        <a:lstStyle/>
        <a:p>
          <a:endParaRPr lang="en-US"/>
        </a:p>
      </dgm:t>
    </dgm:pt>
    <dgm:pt modelId="{2FC2031E-A627-4D6F-858E-4E5B1D3F62D4}">
      <dgm:prSet phldrT="[Text]"/>
      <dgm:spPr/>
      <dgm:t>
        <a:bodyPr/>
        <a:lstStyle/>
        <a:p>
          <a:r>
            <a:rPr lang="en-US" dirty="0"/>
            <a:t>Allocation Announcement Notice published</a:t>
          </a:r>
        </a:p>
      </dgm:t>
    </dgm:pt>
    <dgm:pt modelId="{728D2781-C61D-4C9F-9CF3-F6488E39F97D}" type="parTrans" cxnId="{B4AEB746-724F-4B6A-8674-AA0E50EBDDE0}">
      <dgm:prSet/>
      <dgm:spPr/>
      <dgm:t>
        <a:bodyPr/>
        <a:lstStyle/>
        <a:p>
          <a:endParaRPr lang="en-US"/>
        </a:p>
      </dgm:t>
    </dgm:pt>
    <dgm:pt modelId="{33BF9845-2431-4666-AAA7-371F97F82821}" type="sibTrans" cxnId="{B4AEB746-724F-4B6A-8674-AA0E50EBDDE0}">
      <dgm:prSet/>
      <dgm:spPr/>
      <dgm:t>
        <a:bodyPr/>
        <a:lstStyle/>
        <a:p>
          <a:endParaRPr lang="en-US"/>
        </a:p>
      </dgm:t>
    </dgm:pt>
    <dgm:pt modelId="{7FDA043F-57B9-4A17-B04E-68DDA5AF7319}">
      <dgm:prSet phldrT="[Text]"/>
      <dgm:spPr/>
      <dgm:t>
        <a:bodyPr/>
        <a:lstStyle/>
        <a:p>
          <a:r>
            <a:rPr lang="en-US" dirty="0"/>
            <a:t>90 days</a:t>
          </a:r>
        </a:p>
      </dgm:t>
    </dgm:pt>
    <dgm:pt modelId="{56D805C3-9388-4115-9654-1D7E7EB71604}" type="parTrans" cxnId="{5556CF67-038C-49C4-995A-5A76933DFC66}">
      <dgm:prSet/>
      <dgm:spPr/>
      <dgm:t>
        <a:bodyPr/>
        <a:lstStyle/>
        <a:p>
          <a:endParaRPr lang="en-US"/>
        </a:p>
      </dgm:t>
    </dgm:pt>
    <dgm:pt modelId="{7C94961F-AFF4-488C-B106-35A06B6E03F5}" type="sibTrans" cxnId="{5556CF67-038C-49C4-995A-5A76933DFC66}">
      <dgm:prSet/>
      <dgm:spPr/>
      <dgm:t>
        <a:bodyPr/>
        <a:lstStyle/>
        <a:p>
          <a:endParaRPr lang="en-US"/>
        </a:p>
      </dgm:t>
    </dgm:pt>
    <dgm:pt modelId="{811AB22F-7CA7-44A9-95B6-E608F9D755A1}">
      <dgm:prSet phldrT="[Text]"/>
      <dgm:spPr/>
      <dgm:t>
        <a:bodyPr/>
        <a:lstStyle/>
        <a:p>
          <a:r>
            <a:rPr lang="en-US" dirty="0"/>
            <a:t>Grantee must submit Public Action Plan to HUD</a:t>
          </a:r>
        </a:p>
      </dgm:t>
    </dgm:pt>
    <dgm:pt modelId="{6E4F384B-2CC3-406C-9BB8-C3939D86EB81}" type="parTrans" cxnId="{044D7D00-F9A8-4123-90A8-67C0ED077A99}">
      <dgm:prSet/>
      <dgm:spPr/>
      <dgm:t>
        <a:bodyPr/>
        <a:lstStyle/>
        <a:p>
          <a:endParaRPr lang="en-US"/>
        </a:p>
      </dgm:t>
    </dgm:pt>
    <dgm:pt modelId="{9F9E83E0-6B7E-4B76-B425-21E0491D1A3E}" type="sibTrans" cxnId="{044D7D00-F9A8-4123-90A8-67C0ED077A99}">
      <dgm:prSet/>
      <dgm:spPr/>
      <dgm:t>
        <a:bodyPr/>
        <a:lstStyle/>
        <a:p>
          <a:endParaRPr lang="en-US"/>
        </a:p>
      </dgm:t>
    </dgm:pt>
    <dgm:pt modelId="{451CEAAD-B595-4830-9935-C1D466A5C6F3}">
      <dgm:prSet phldrT="[Text]"/>
      <dgm:spPr/>
      <dgm:t>
        <a:bodyPr/>
        <a:lstStyle/>
        <a:p>
          <a:r>
            <a:rPr lang="en-US" dirty="0"/>
            <a:t>D-Day</a:t>
          </a:r>
        </a:p>
      </dgm:t>
    </dgm:pt>
    <dgm:pt modelId="{2ADABFD6-FAFF-4FAE-91BC-7BCA1C58E7A8}" type="sibTrans" cxnId="{70A7555C-611C-4404-88E2-BAFA70362DD7}">
      <dgm:prSet/>
      <dgm:spPr/>
      <dgm:t>
        <a:bodyPr/>
        <a:lstStyle/>
        <a:p>
          <a:endParaRPr lang="en-US"/>
        </a:p>
      </dgm:t>
    </dgm:pt>
    <dgm:pt modelId="{CA214D8E-48E2-431B-9C50-BE8ED587BF24}" type="parTrans" cxnId="{70A7555C-611C-4404-88E2-BAFA70362DD7}">
      <dgm:prSet/>
      <dgm:spPr/>
      <dgm:t>
        <a:bodyPr/>
        <a:lstStyle/>
        <a:p>
          <a:endParaRPr lang="en-US"/>
        </a:p>
      </dgm:t>
    </dgm:pt>
    <dgm:pt modelId="{55792428-2DCE-4E0A-A244-12C09DB0E7C7}">
      <dgm:prSet/>
      <dgm:spPr/>
      <dgm:t>
        <a:bodyPr/>
        <a:lstStyle/>
        <a:p>
          <a:r>
            <a:rPr lang="en-US" dirty="0"/>
            <a:t>135 days</a:t>
          </a:r>
        </a:p>
      </dgm:t>
    </dgm:pt>
    <dgm:pt modelId="{E850F955-B2A4-4AEF-A2FA-4AF3526234D6}" type="parTrans" cxnId="{B077871E-BE18-4CC3-9103-A05FD37D0F1D}">
      <dgm:prSet/>
      <dgm:spPr/>
      <dgm:t>
        <a:bodyPr/>
        <a:lstStyle/>
        <a:p>
          <a:endParaRPr lang="en-US"/>
        </a:p>
      </dgm:t>
    </dgm:pt>
    <dgm:pt modelId="{5D269473-A27B-4224-826B-AF48AFC600AC}" type="sibTrans" cxnId="{B077871E-BE18-4CC3-9103-A05FD37D0F1D}">
      <dgm:prSet/>
      <dgm:spPr/>
      <dgm:t>
        <a:bodyPr/>
        <a:lstStyle/>
        <a:p>
          <a:endParaRPr lang="en-US"/>
        </a:p>
      </dgm:t>
    </dgm:pt>
    <dgm:pt modelId="{F9203634-484F-4663-91D3-5762CF1A7CB1}">
      <dgm:prSet/>
      <dgm:spPr/>
      <dgm:t>
        <a:bodyPr/>
        <a:lstStyle/>
        <a:p>
          <a:r>
            <a:rPr lang="en-US" dirty="0"/>
            <a:t>Grantee submits Financial and Grant Management certifications to HUD</a:t>
          </a:r>
        </a:p>
      </dgm:t>
    </dgm:pt>
    <dgm:pt modelId="{677305E1-8B4A-4DC9-9B11-A83806FB8239}" type="parTrans" cxnId="{627B2889-7CCF-4721-8C2B-F9505E7994E7}">
      <dgm:prSet/>
      <dgm:spPr/>
      <dgm:t>
        <a:bodyPr/>
        <a:lstStyle/>
        <a:p>
          <a:endParaRPr lang="en-US"/>
        </a:p>
      </dgm:t>
    </dgm:pt>
    <dgm:pt modelId="{00247E9D-0F88-4022-BBE9-88749A6767DD}" type="sibTrans" cxnId="{627B2889-7CCF-4721-8C2B-F9505E7994E7}">
      <dgm:prSet/>
      <dgm:spPr/>
      <dgm:t>
        <a:bodyPr/>
        <a:lstStyle/>
        <a:p>
          <a:endParaRPr lang="en-US"/>
        </a:p>
      </dgm:t>
    </dgm:pt>
    <dgm:pt modelId="{F09D62EF-56CC-4418-9B7A-84C79EAC5110}">
      <dgm:prSet/>
      <dgm:spPr/>
      <dgm:t>
        <a:bodyPr/>
        <a:lstStyle/>
        <a:p>
          <a:r>
            <a:rPr lang="en-US" dirty="0"/>
            <a:t>180 days</a:t>
          </a:r>
        </a:p>
      </dgm:t>
    </dgm:pt>
    <dgm:pt modelId="{33F40D15-ABE4-45EB-A3E4-357167990A5A}" type="parTrans" cxnId="{FCEF1768-4A71-4CA8-981C-8DCBD14C4AE1}">
      <dgm:prSet/>
      <dgm:spPr/>
      <dgm:t>
        <a:bodyPr/>
        <a:lstStyle/>
        <a:p>
          <a:endParaRPr lang="en-US"/>
        </a:p>
      </dgm:t>
    </dgm:pt>
    <dgm:pt modelId="{1AC31FC1-3E9E-4EE1-9057-A91B49BEE6F2}" type="sibTrans" cxnId="{FCEF1768-4A71-4CA8-981C-8DCBD14C4AE1}">
      <dgm:prSet/>
      <dgm:spPr/>
      <dgm:t>
        <a:bodyPr/>
        <a:lstStyle/>
        <a:p>
          <a:endParaRPr lang="en-US"/>
        </a:p>
      </dgm:t>
    </dgm:pt>
    <dgm:pt modelId="{442A5AC4-59B6-4DD3-9A1E-0050424C36E0}">
      <dgm:prSet/>
      <dgm:spPr/>
      <dgm:t>
        <a:bodyPr/>
        <a:lstStyle/>
        <a:p>
          <a:r>
            <a:rPr lang="en-US" dirty="0"/>
            <a:t>HUD issues Grant Agreement to Grantee</a:t>
          </a:r>
        </a:p>
      </dgm:t>
    </dgm:pt>
    <dgm:pt modelId="{DC9BFF17-0B36-4E1A-B674-8E8C4537EE67}" type="parTrans" cxnId="{33CA3CE4-14A7-4CCD-8EA7-A040E142B734}">
      <dgm:prSet/>
      <dgm:spPr/>
      <dgm:t>
        <a:bodyPr/>
        <a:lstStyle/>
        <a:p>
          <a:endParaRPr lang="en-US"/>
        </a:p>
      </dgm:t>
    </dgm:pt>
    <dgm:pt modelId="{CA59B22C-A9EB-40E6-A544-550F00381EA8}" type="sibTrans" cxnId="{33CA3CE4-14A7-4CCD-8EA7-A040E142B734}">
      <dgm:prSet/>
      <dgm:spPr/>
      <dgm:t>
        <a:bodyPr/>
        <a:lstStyle/>
        <a:p>
          <a:endParaRPr lang="en-US"/>
        </a:p>
      </dgm:t>
    </dgm:pt>
    <dgm:pt modelId="{68D08CB5-9709-447A-861B-08D951BCD46F}">
      <dgm:prSet/>
      <dgm:spPr/>
      <dgm:t>
        <a:bodyPr/>
        <a:lstStyle/>
        <a:p>
          <a:r>
            <a:rPr lang="en-US" dirty="0"/>
            <a:t>210 days</a:t>
          </a:r>
        </a:p>
      </dgm:t>
    </dgm:pt>
    <dgm:pt modelId="{C9CEDB0A-DAEB-43E8-9483-952F2DEE7833}" type="parTrans" cxnId="{58AB9F33-CDB1-47C9-94A3-B49E6C7F4DD6}">
      <dgm:prSet/>
      <dgm:spPr/>
      <dgm:t>
        <a:bodyPr/>
        <a:lstStyle/>
        <a:p>
          <a:endParaRPr lang="en-US"/>
        </a:p>
      </dgm:t>
    </dgm:pt>
    <dgm:pt modelId="{81D69A04-C6AF-442B-8F25-69DD4585B088}" type="sibTrans" cxnId="{58AB9F33-CDB1-47C9-94A3-B49E6C7F4DD6}">
      <dgm:prSet/>
      <dgm:spPr/>
      <dgm:t>
        <a:bodyPr/>
        <a:lstStyle/>
        <a:p>
          <a:endParaRPr lang="en-US"/>
        </a:p>
      </dgm:t>
    </dgm:pt>
    <dgm:pt modelId="{7E2C180A-C158-4C9A-838F-8AA33690400E}">
      <dgm:prSet/>
      <dgm:spPr/>
      <dgm:t>
        <a:bodyPr/>
        <a:lstStyle/>
        <a:p>
          <a:r>
            <a:rPr lang="en-US" dirty="0"/>
            <a:t>HUD releases funding (grant agreement executed)</a:t>
          </a:r>
        </a:p>
      </dgm:t>
    </dgm:pt>
    <dgm:pt modelId="{81E7DA9B-7D65-4ED0-B79A-2512494136F6}" type="parTrans" cxnId="{7E30CC11-0897-449A-88CB-C404EE9AB083}">
      <dgm:prSet/>
      <dgm:spPr/>
      <dgm:t>
        <a:bodyPr/>
        <a:lstStyle/>
        <a:p>
          <a:endParaRPr lang="en-US"/>
        </a:p>
      </dgm:t>
    </dgm:pt>
    <dgm:pt modelId="{0DCF7FC1-2346-4ECC-92DF-34B9F5EAB668}" type="sibTrans" cxnId="{7E30CC11-0897-449A-88CB-C404EE9AB083}">
      <dgm:prSet/>
      <dgm:spPr/>
      <dgm:t>
        <a:bodyPr/>
        <a:lstStyle/>
        <a:p>
          <a:endParaRPr lang="en-US"/>
        </a:p>
      </dgm:t>
    </dgm:pt>
    <dgm:pt modelId="{AD7155CF-E003-4285-A8DD-21008B56CC42}">
      <dgm:prSet/>
      <dgm:spPr/>
      <dgm:t>
        <a:bodyPr/>
        <a:lstStyle/>
        <a:p>
          <a:r>
            <a:rPr lang="en-US" dirty="0"/>
            <a:t>315 days</a:t>
          </a:r>
        </a:p>
      </dgm:t>
    </dgm:pt>
    <dgm:pt modelId="{C15A0ACD-94AC-45AF-BDD9-034EB92DD6EE}" type="parTrans" cxnId="{B7375B7B-0632-42C5-BD69-A0AE0478A214}">
      <dgm:prSet/>
      <dgm:spPr/>
      <dgm:t>
        <a:bodyPr/>
        <a:lstStyle/>
        <a:p>
          <a:endParaRPr lang="en-US"/>
        </a:p>
      </dgm:t>
    </dgm:pt>
    <dgm:pt modelId="{6ADB9B0F-C756-4825-8E74-AC41F3220A79}" type="sibTrans" cxnId="{B7375B7B-0632-42C5-BD69-A0AE0478A214}">
      <dgm:prSet/>
      <dgm:spPr/>
      <dgm:t>
        <a:bodyPr/>
        <a:lstStyle/>
        <a:p>
          <a:endParaRPr lang="en-US"/>
        </a:p>
      </dgm:t>
    </dgm:pt>
    <dgm:pt modelId="{BADCE1EB-B32B-480F-81F3-7FADD3AE35B9}">
      <dgm:prSet/>
      <dgm:spPr/>
      <dgm:t>
        <a:bodyPr/>
        <a:lstStyle/>
        <a:p>
          <a:r>
            <a:rPr lang="en-US" dirty="0"/>
            <a:t>Grantee implements programs</a:t>
          </a:r>
        </a:p>
      </dgm:t>
    </dgm:pt>
    <dgm:pt modelId="{942DB934-69B2-4B6C-953E-A80DAFA03951}" type="parTrans" cxnId="{3E7B16FB-A3A6-4CD7-A3B1-6986635FBA85}">
      <dgm:prSet/>
      <dgm:spPr/>
      <dgm:t>
        <a:bodyPr/>
        <a:lstStyle/>
        <a:p>
          <a:endParaRPr lang="en-US"/>
        </a:p>
      </dgm:t>
    </dgm:pt>
    <dgm:pt modelId="{DF87B731-8213-4E8D-A76B-BBCED73474FC}" type="sibTrans" cxnId="{3E7B16FB-A3A6-4CD7-A3B1-6986635FBA85}">
      <dgm:prSet/>
      <dgm:spPr/>
      <dgm:t>
        <a:bodyPr/>
        <a:lstStyle/>
        <a:p>
          <a:endParaRPr lang="en-US"/>
        </a:p>
      </dgm:t>
    </dgm:pt>
    <dgm:pt modelId="{DEBAC48A-7471-4D11-B822-1DE99926457B}">
      <dgm:prSet/>
      <dgm:spPr/>
      <dgm:t>
        <a:bodyPr/>
        <a:lstStyle/>
        <a:p>
          <a:r>
            <a:rPr lang="en-US" dirty="0"/>
            <a:t>375 days</a:t>
          </a:r>
        </a:p>
      </dgm:t>
    </dgm:pt>
    <dgm:pt modelId="{0DD604CC-E36E-460B-A9C5-B35F489DC05E}" type="parTrans" cxnId="{2052FC7E-D304-43D9-A386-43949F5977B0}">
      <dgm:prSet/>
      <dgm:spPr/>
      <dgm:t>
        <a:bodyPr/>
        <a:lstStyle/>
        <a:p>
          <a:endParaRPr lang="en-US"/>
        </a:p>
      </dgm:t>
    </dgm:pt>
    <dgm:pt modelId="{68AD43C9-ED6C-46A6-A6A8-AB5EAB86CE3A}" type="sibTrans" cxnId="{2052FC7E-D304-43D9-A386-43949F5977B0}">
      <dgm:prSet/>
      <dgm:spPr/>
      <dgm:t>
        <a:bodyPr/>
        <a:lstStyle/>
        <a:p>
          <a:endParaRPr lang="en-US"/>
        </a:p>
      </dgm:t>
    </dgm:pt>
    <dgm:pt modelId="{69CE478D-65C7-4A5E-B423-6298F1ACA05A}">
      <dgm:prSet/>
      <dgm:spPr/>
      <dgm:t>
        <a:bodyPr/>
        <a:lstStyle/>
        <a:p>
          <a:r>
            <a:rPr lang="en-US" dirty="0"/>
            <a:t>Program Intake, applications, vendors procured, etc. </a:t>
          </a:r>
        </a:p>
      </dgm:t>
    </dgm:pt>
    <dgm:pt modelId="{D7413FF9-1F45-42A1-9ECA-105B57FA4F61}" type="parTrans" cxnId="{4AE2C4B1-F5EB-4778-AF9C-405AD28B5695}">
      <dgm:prSet/>
      <dgm:spPr/>
      <dgm:t>
        <a:bodyPr/>
        <a:lstStyle/>
        <a:p>
          <a:endParaRPr lang="en-US"/>
        </a:p>
      </dgm:t>
    </dgm:pt>
    <dgm:pt modelId="{E98638BF-C312-434A-B59A-B2A5BBADBA61}" type="sibTrans" cxnId="{4AE2C4B1-F5EB-4778-AF9C-405AD28B5695}">
      <dgm:prSet/>
      <dgm:spPr/>
      <dgm:t>
        <a:bodyPr/>
        <a:lstStyle/>
        <a:p>
          <a:endParaRPr lang="en-US"/>
        </a:p>
      </dgm:t>
    </dgm:pt>
    <dgm:pt modelId="{6CA2142C-0611-4EB9-B745-93FC45D24ACD}">
      <dgm:prSet/>
      <dgm:spPr/>
      <dgm:t>
        <a:bodyPr/>
        <a:lstStyle/>
        <a:p>
          <a:r>
            <a:rPr lang="en-US" dirty="0"/>
            <a:t>HUD approval of Action Plan</a:t>
          </a:r>
        </a:p>
      </dgm:t>
    </dgm:pt>
    <dgm:pt modelId="{08F663B1-A395-4701-A06A-94A14CCB7810}" type="parTrans" cxnId="{78681009-D1BC-40C9-966F-9CB94A829575}">
      <dgm:prSet/>
      <dgm:spPr/>
    </dgm:pt>
    <dgm:pt modelId="{E951593E-8732-443B-98E1-462B0ACB0499}" type="sibTrans" cxnId="{78681009-D1BC-40C9-966F-9CB94A829575}">
      <dgm:prSet/>
      <dgm:spPr/>
    </dgm:pt>
    <dgm:pt modelId="{91538CEF-2A45-43A3-AEB4-9C200375AFAD}" type="pres">
      <dgm:prSet presAssocID="{1BA37C99-FA52-4846-8E31-07750E0508F8}" presName="diagram" presStyleCnt="0">
        <dgm:presLayoutVars>
          <dgm:dir/>
          <dgm:resizeHandles val="exact"/>
        </dgm:presLayoutVars>
      </dgm:prSet>
      <dgm:spPr/>
    </dgm:pt>
    <dgm:pt modelId="{58390B9B-3D25-45F5-8AB2-03B7D990FB38}" type="pres">
      <dgm:prSet presAssocID="{451CEAAD-B595-4830-9935-C1D466A5C6F3}" presName="node" presStyleLbl="node1" presStyleIdx="0" presStyleCnt="8">
        <dgm:presLayoutVars>
          <dgm:bulletEnabled val="1"/>
        </dgm:presLayoutVars>
      </dgm:prSet>
      <dgm:spPr/>
    </dgm:pt>
    <dgm:pt modelId="{BC67C82D-614B-4CC8-B14D-765419A144D9}" type="pres">
      <dgm:prSet presAssocID="{2ADABFD6-FAFF-4FAE-91BC-7BCA1C58E7A8}" presName="sibTrans" presStyleLbl="sibTrans2D1" presStyleIdx="0" presStyleCnt="7"/>
      <dgm:spPr/>
    </dgm:pt>
    <dgm:pt modelId="{0772585E-046C-4FED-B829-100B02074370}" type="pres">
      <dgm:prSet presAssocID="{2ADABFD6-FAFF-4FAE-91BC-7BCA1C58E7A8}" presName="connectorText" presStyleLbl="sibTrans2D1" presStyleIdx="0" presStyleCnt="7"/>
      <dgm:spPr/>
    </dgm:pt>
    <dgm:pt modelId="{9CC0EFC9-EA08-4054-B2DD-C730E1C1C877}" type="pres">
      <dgm:prSet presAssocID="{3293BDAD-46F6-4E8E-9E36-F05230C4BF1C}" presName="node" presStyleLbl="node1" presStyleIdx="1" presStyleCnt="8">
        <dgm:presLayoutVars>
          <dgm:bulletEnabled val="1"/>
        </dgm:presLayoutVars>
      </dgm:prSet>
      <dgm:spPr/>
    </dgm:pt>
    <dgm:pt modelId="{7E0FAF52-69DD-4B4E-8C63-531090F7BEC4}" type="pres">
      <dgm:prSet presAssocID="{E97D78BC-60D5-45B8-9978-CFA66238E3A5}" presName="sibTrans" presStyleLbl="sibTrans2D1" presStyleIdx="1" presStyleCnt="7"/>
      <dgm:spPr/>
    </dgm:pt>
    <dgm:pt modelId="{107E43FD-E770-4DED-9479-BC93F5A3067D}" type="pres">
      <dgm:prSet presAssocID="{E97D78BC-60D5-45B8-9978-CFA66238E3A5}" presName="connectorText" presStyleLbl="sibTrans2D1" presStyleIdx="1" presStyleCnt="7"/>
      <dgm:spPr/>
    </dgm:pt>
    <dgm:pt modelId="{0E43CECA-7521-49A5-B096-4487DADF130F}" type="pres">
      <dgm:prSet presAssocID="{7FDA043F-57B9-4A17-B04E-68DDA5AF7319}" presName="node" presStyleLbl="node1" presStyleIdx="2" presStyleCnt="8">
        <dgm:presLayoutVars>
          <dgm:bulletEnabled val="1"/>
        </dgm:presLayoutVars>
      </dgm:prSet>
      <dgm:spPr/>
    </dgm:pt>
    <dgm:pt modelId="{AEB1BD01-2CB7-4146-AD9B-CFF9167FF88D}" type="pres">
      <dgm:prSet presAssocID="{7C94961F-AFF4-488C-B106-35A06B6E03F5}" presName="sibTrans" presStyleLbl="sibTrans2D1" presStyleIdx="2" presStyleCnt="7"/>
      <dgm:spPr/>
    </dgm:pt>
    <dgm:pt modelId="{85778EF9-33AC-4296-AC52-BE5B3D07A76B}" type="pres">
      <dgm:prSet presAssocID="{7C94961F-AFF4-488C-B106-35A06B6E03F5}" presName="connectorText" presStyleLbl="sibTrans2D1" presStyleIdx="2" presStyleCnt="7"/>
      <dgm:spPr/>
    </dgm:pt>
    <dgm:pt modelId="{EA6F21C6-4463-418C-8EB3-98E14DA5D010}" type="pres">
      <dgm:prSet presAssocID="{55792428-2DCE-4E0A-A244-12C09DB0E7C7}" presName="node" presStyleLbl="node1" presStyleIdx="3" presStyleCnt="8">
        <dgm:presLayoutVars>
          <dgm:bulletEnabled val="1"/>
        </dgm:presLayoutVars>
      </dgm:prSet>
      <dgm:spPr/>
    </dgm:pt>
    <dgm:pt modelId="{B4324F69-2FF8-40BD-AE79-65D8BBBB3729}" type="pres">
      <dgm:prSet presAssocID="{5D269473-A27B-4224-826B-AF48AFC600AC}" presName="sibTrans" presStyleLbl="sibTrans2D1" presStyleIdx="3" presStyleCnt="7"/>
      <dgm:spPr/>
    </dgm:pt>
    <dgm:pt modelId="{77840AF6-6662-4E2E-B194-A581764DCA16}" type="pres">
      <dgm:prSet presAssocID="{5D269473-A27B-4224-826B-AF48AFC600AC}" presName="connectorText" presStyleLbl="sibTrans2D1" presStyleIdx="3" presStyleCnt="7"/>
      <dgm:spPr/>
    </dgm:pt>
    <dgm:pt modelId="{511FDEB7-CD39-4760-8C91-DCE757D46E55}" type="pres">
      <dgm:prSet presAssocID="{F09D62EF-56CC-4418-9B7A-84C79EAC5110}" presName="node" presStyleLbl="node1" presStyleIdx="4" presStyleCnt="8">
        <dgm:presLayoutVars>
          <dgm:bulletEnabled val="1"/>
        </dgm:presLayoutVars>
      </dgm:prSet>
      <dgm:spPr/>
    </dgm:pt>
    <dgm:pt modelId="{7B4C3B9C-96BF-4309-B302-9BDB27643572}" type="pres">
      <dgm:prSet presAssocID="{1AC31FC1-3E9E-4EE1-9057-A91B49BEE6F2}" presName="sibTrans" presStyleLbl="sibTrans2D1" presStyleIdx="4" presStyleCnt="7"/>
      <dgm:spPr/>
    </dgm:pt>
    <dgm:pt modelId="{AF21B232-BDFC-46AE-AB53-ADEFCF314F75}" type="pres">
      <dgm:prSet presAssocID="{1AC31FC1-3E9E-4EE1-9057-A91B49BEE6F2}" presName="connectorText" presStyleLbl="sibTrans2D1" presStyleIdx="4" presStyleCnt="7"/>
      <dgm:spPr/>
    </dgm:pt>
    <dgm:pt modelId="{D64B6401-8F16-41CB-BE42-42C5D169828D}" type="pres">
      <dgm:prSet presAssocID="{68D08CB5-9709-447A-861B-08D951BCD46F}" presName="node" presStyleLbl="node1" presStyleIdx="5" presStyleCnt="8">
        <dgm:presLayoutVars>
          <dgm:bulletEnabled val="1"/>
        </dgm:presLayoutVars>
      </dgm:prSet>
      <dgm:spPr/>
    </dgm:pt>
    <dgm:pt modelId="{EF869A2E-AEB0-4A2B-AE50-7B3FFAB35F57}" type="pres">
      <dgm:prSet presAssocID="{81D69A04-C6AF-442B-8F25-69DD4585B088}" presName="sibTrans" presStyleLbl="sibTrans2D1" presStyleIdx="5" presStyleCnt="7"/>
      <dgm:spPr/>
    </dgm:pt>
    <dgm:pt modelId="{9FDA9AE5-24EB-4E74-BD56-08602A4418A5}" type="pres">
      <dgm:prSet presAssocID="{81D69A04-C6AF-442B-8F25-69DD4585B088}" presName="connectorText" presStyleLbl="sibTrans2D1" presStyleIdx="5" presStyleCnt="7"/>
      <dgm:spPr/>
    </dgm:pt>
    <dgm:pt modelId="{43E9D467-95A8-4258-89EE-2602359ED8F1}" type="pres">
      <dgm:prSet presAssocID="{AD7155CF-E003-4285-A8DD-21008B56CC42}" presName="node" presStyleLbl="node1" presStyleIdx="6" presStyleCnt="8">
        <dgm:presLayoutVars>
          <dgm:bulletEnabled val="1"/>
        </dgm:presLayoutVars>
      </dgm:prSet>
      <dgm:spPr/>
    </dgm:pt>
    <dgm:pt modelId="{6A565358-0ED0-44C0-AFC5-543E3804E4CD}" type="pres">
      <dgm:prSet presAssocID="{6ADB9B0F-C756-4825-8E74-AC41F3220A79}" presName="sibTrans" presStyleLbl="sibTrans2D1" presStyleIdx="6" presStyleCnt="7"/>
      <dgm:spPr/>
    </dgm:pt>
    <dgm:pt modelId="{A4E95ED1-790E-4339-95CC-7223E3FB5E3C}" type="pres">
      <dgm:prSet presAssocID="{6ADB9B0F-C756-4825-8E74-AC41F3220A79}" presName="connectorText" presStyleLbl="sibTrans2D1" presStyleIdx="6" presStyleCnt="7"/>
      <dgm:spPr/>
    </dgm:pt>
    <dgm:pt modelId="{9B6CBF5C-873A-4CF4-AB43-CF6A88B1EF64}" type="pres">
      <dgm:prSet presAssocID="{DEBAC48A-7471-4D11-B822-1DE99926457B}" presName="node" presStyleLbl="node1" presStyleIdx="7" presStyleCnt="8">
        <dgm:presLayoutVars>
          <dgm:bulletEnabled val="1"/>
        </dgm:presLayoutVars>
      </dgm:prSet>
      <dgm:spPr/>
    </dgm:pt>
  </dgm:ptLst>
  <dgm:cxnLst>
    <dgm:cxn modelId="{044D7D00-F9A8-4123-90A8-67C0ED077A99}" srcId="{7FDA043F-57B9-4A17-B04E-68DDA5AF7319}" destId="{811AB22F-7CA7-44A9-95B6-E608F9D755A1}" srcOrd="0" destOrd="0" parTransId="{6E4F384B-2CC3-406C-9BB8-C3939D86EB81}" sibTransId="{9F9E83E0-6B7E-4B76-B425-21E0491D1A3E}"/>
    <dgm:cxn modelId="{1639F300-6F3F-4713-8E3F-0B77A820E98F}" type="presOf" srcId="{1AC31FC1-3E9E-4EE1-9057-A91B49BEE6F2}" destId="{7B4C3B9C-96BF-4309-B302-9BDB27643572}" srcOrd="0" destOrd="0" presId="urn:microsoft.com/office/officeart/2005/8/layout/process5"/>
    <dgm:cxn modelId="{45065E01-1374-4A7E-B029-0907B5FC3CFF}" type="presOf" srcId="{5D269473-A27B-4224-826B-AF48AFC600AC}" destId="{B4324F69-2FF8-40BD-AE79-65D8BBBB3729}" srcOrd="0" destOrd="0" presId="urn:microsoft.com/office/officeart/2005/8/layout/process5"/>
    <dgm:cxn modelId="{15456E03-7D2A-462A-A0A0-8DB177BD04B2}" type="presOf" srcId="{7FDA043F-57B9-4A17-B04E-68DDA5AF7319}" destId="{0E43CECA-7521-49A5-B096-4487DADF130F}" srcOrd="0" destOrd="0" presId="urn:microsoft.com/office/officeart/2005/8/layout/process5"/>
    <dgm:cxn modelId="{78681009-D1BC-40C9-966F-9CB94A829575}" srcId="{55792428-2DCE-4E0A-A244-12C09DB0E7C7}" destId="{6CA2142C-0611-4EB9-B745-93FC45D24ACD}" srcOrd="0" destOrd="0" parTransId="{08F663B1-A395-4701-A06A-94A14CCB7810}" sibTransId="{E951593E-8732-443B-98E1-462B0ACB0499}"/>
    <dgm:cxn modelId="{BA1C4C0C-FA57-4AD0-B773-4B63036FAF34}" type="presOf" srcId="{DEBAC48A-7471-4D11-B822-1DE99926457B}" destId="{9B6CBF5C-873A-4CF4-AB43-CF6A88B1EF64}" srcOrd="0" destOrd="0" presId="urn:microsoft.com/office/officeart/2005/8/layout/process5"/>
    <dgm:cxn modelId="{BB92E911-E0AA-47A0-AB73-DA6CD33899A0}" type="presOf" srcId="{451CEAAD-B595-4830-9935-C1D466A5C6F3}" destId="{58390B9B-3D25-45F5-8AB2-03B7D990FB38}" srcOrd="0" destOrd="0" presId="urn:microsoft.com/office/officeart/2005/8/layout/process5"/>
    <dgm:cxn modelId="{7E30CC11-0897-449A-88CB-C404EE9AB083}" srcId="{68D08CB5-9709-447A-861B-08D951BCD46F}" destId="{7E2C180A-C158-4C9A-838F-8AA33690400E}" srcOrd="0" destOrd="0" parTransId="{81E7DA9B-7D65-4ED0-B79A-2512494136F6}" sibTransId="{0DCF7FC1-2346-4ECC-92DF-34B9F5EAB668}"/>
    <dgm:cxn modelId="{395B6C1A-0A8C-4F82-8B0D-BC1F85C4FF26}" srcId="{1BA37C99-FA52-4846-8E31-07750E0508F8}" destId="{3293BDAD-46F6-4E8E-9E36-F05230C4BF1C}" srcOrd="1" destOrd="0" parTransId="{2F1F8A36-69AF-420D-B682-BEF5A0E2E7A0}" sibTransId="{E97D78BC-60D5-45B8-9978-CFA66238E3A5}"/>
    <dgm:cxn modelId="{B077871E-BE18-4CC3-9103-A05FD37D0F1D}" srcId="{1BA37C99-FA52-4846-8E31-07750E0508F8}" destId="{55792428-2DCE-4E0A-A244-12C09DB0E7C7}" srcOrd="3" destOrd="0" parTransId="{E850F955-B2A4-4AEF-A2FA-4AF3526234D6}" sibTransId="{5D269473-A27B-4224-826B-AF48AFC600AC}"/>
    <dgm:cxn modelId="{928EBD30-DC56-4C74-BCF0-D317D493D027}" type="presOf" srcId="{81D69A04-C6AF-442B-8F25-69DD4585B088}" destId="{9FDA9AE5-24EB-4E74-BD56-08602A4418A5}" srcOrd="1" destOrd="0" presId="urn:microsoft.com/office/officeart/2005/8/layout/process5"/>
    <dgm:cxn modelId="{58AB9F33-CDB1-47C9-94A3-B49E6C7F4DD6}" srcId="{1BA37C99-FA52-4846-8E31-07750E0508F8}" destId="{68D08CB5-9709-447A-861B-08D951BCD46F}" srcOrd="5" destOrd="0" parTransId="{C9CEDB0A-DAEB-43E8-9483-952F2DEE7833}" sibTransId="{81D69A04-C6AF-442B-8F25-69DD4585B088}"/>
    <dgm:cxn modelId="{4B93CD34-E367-4552-9DA3-69F1D3A5224A}" type="presOf" srcId="{7C94961F-AFF4-488C-B106-35A06B6E03F5}" destId="{AEB1BD01-2CB7-4146-AD9B-CFF9167FF88D}" srcOrd="0" destOrd="0" presId="urn:microsoft.com/office/officeart/2005/8/layout/process5"/>
    <dgm:cxn modelId="{40725B39-A23C-464E-B993-45A14353D633}" type="presOf" srcId="{7C94961F-AFF4-488C-B106-35A06B6E03F5}" destId="{85778EF9-33AC-4296-AC52-BE5B3D07A76B}" srcOrd="1" destOrd="0" presId="urn:microsoft.com/office/officeart/2005/8/layout/process5"/>
    <dgm:cxn modelId="{CF7EA13B-F4B5-4D12-90D1-4092F0990265}" type="presOf" srcId="{69CE478D-65C7-4A5E-B423-6298F1ACA05A}" destId="{9B6CBF5C-873A-4CF4-AB43-CF6A88B1EF64}" srcOrd="0" destOrd="1" presId="urn:microsoft.com/office/officeart/2005/8/layout/process5"/>
    <dgm:cxn modelId="{70A7555C-611C-4404-88E2-BAFA70362DD7}" srcId="{1BA37C99-FA52-4846-8E31-07750E0508F8}" destId="{451CEAAD-B595-4830-9935-C1D466A5C6F3}" srcOrd="0" destOrd="0" parTransId="{CA214D8E-48E2-431B-9C50-BE8ED587BF24}" sibTransId="{2ADABFD6-FAFF-4FAE-91BC-7BCA1C58E7A8}"/>
    <dgm:cxn modelId="{6387E05C-BD0A-4199-86ED-F26CE8BF2EBA}" type="presOf" srcId="{6ADB9B0F-C756-4825-8E74-AC41F3220A79}" destId="{6A565358-0ED0-44C0-AFC5-543E3804E4CD}" srcOrd="0" destOrd="0" presId="urn:microsoft.com/office/officeart/2005/8/layout/process5"/>
    <dgm:cxn modelId="{4EE82542-31A6-4B5E-86B6-269C0D88E8FA}" srcId="{451CEAAD-B595-4830-9935-C1D466A5C6F3}" destId="{4AD34A8E-A1A4-405A-9A48-862E08C8DE23}" srcOrd="0" destOrd="0" parTransId="{3340218D-A2C2-41A7-8719-DAC1865817A7}" sibTransId="{8DB4583F-25B5-4BF6-85F7-DCCFC23B83EE}"/>
    <dgm:cxn modelId="{50860C64-4309-418A-A892-E16CCB0A1E63}" type="presOf" srcId="{2FC2031E-A627-4D6F-858E-4E5B1D3F62D4}" destId="{9CC0EFC9-EA08-4054-B2DD-C730E1C1C877}" srcOrd="0" destOrd="1" presId="urn:microsoft.com/office/officeart/2005/8/layout/process5"/>
    <dgm:cxn modelId="{B4AEB746-724F-4B6A-8674-AA0E50EBDDE0}" srcId="{3293BDAD-46F6-4E8E-9E36-F05230C4BF1C}" destId="{2FC2031E-A627-4D6F-858E-4E5B1D3F62D4}" srcOrd="0" destOrd="0" parTransId="{728D2781-C61D-4C9F-9CF3-F6488E39F97D}" sibTransId="{33BF9845-2431-4666-AAA7-371F97F82821}"/>
    <dgm:cxn modelId="{73219647-59B4-4780-98D0-9E1662515544}" type="presOf" srcId="{1BA37C99-FA52-4846-8E31-07750E0508F8}" destId="{91538CEF-2A45-43A3-AEB4-9C200375AFAD}" srcOrd="0" destOrd="0" presId="urn:microsoft.com/office/officeart/2005/8/layout/process5"/>
    <dgm:cxn modelId="{5556CF67-038C-49C4-995A-5A76933DFC66}" srcId="{1BA37C99-FA52-4846-8E31-07750E0508F8}" destId="{7FDA043F-57B9-4A17-B04E-68DDA5AF7319}" srcOrd="2" destOrd="0" parTransId="{56D805C3-9388-4115-9654-1D7E7EB71604}" sibTransId="{7C94961F-AFF4-488C-B106-35A06B6E03F5}"/>
    <dgm:cxn modelId="{FCEF1768-4A71-4CA8-981C-8DCBD14C4AE1}" srcId="{1BA37C99-FA52-4846-8E31-07750E0508F8}" destId="{F09D62EF-56CC-4418-9B7A-84C79EAC5110}" srcOrd="4" destOrd="0" parTransId="{33F40D15-ABE4-45EB-A3E4-357167990A5A}" sibTransId="{1AC31FC1-3E9E-4EE1-9057-A91B49BEE6F2}"/>
    <dgm:cxn modelId="{D6358C58-57B3-4225-8616-E3262FC76EE5}" type="presOf" srcId="{7E2C180A-C158-4C9A-838F-8AA33690400E}" destId="{D64B6401-8F16-41CB-BE42-42C5D169828D}" srcOrd="0" destOrd="1" presId="urn:microsoft.com/office/officeart/2005/8/layout/process5"/>
    <dgm:cxn modelId="{7B1E1E7A-6AEC-447A-A938-9DA960D89978}" type="presOf" srcId="{81D69A04-C6AF-442B-8F25-69DD4585B088}" destId="{EF869A2E-AEB0-4A2B-AE50-7B3FFAB35F57}" srcOrd="0" destOrd="0" presId="urn:microsoft.com/office/officeart/2005/8/layout/process5"/>
    <dgm:cxn modelId="{B7375B7B-0632-42C5-BD69-A0AE0478A214}" srcId="{1BA37C99-FA52-4846-8E31-07750E0508F8}" destId="{AD7155CF-E003-4285-A8DD-21008B56CC42}" srcOrd="6" destOrd="0" parTransId="{C15A0ACD-94AC-45AF-BDD9-034EB92DD6EE}" sibTransId="{6ADB9B0F-C756-4825-8E74-AC41F3220A79}"/>
    <dgm:cxn modelId="{910C347D-EBE8-4587-BC06-4893FECF3D7D}" type="presOf" srcId="{55792428-2DCE-4E0A-A244-12C09DB0E7C7}" destId="{EA6F21C6-4463-418C-8EB3-98E14DA5D010}" srcOrd="0" destOrd="0" presId="urn:microsoft.com/office/officeart/2005/8/layout/process5"/>
    <dgm:cxn modelId="{2052FC7E-D304-43D9-A386-43949F5977B0}" srcId="{1BA37C99-FA52-4846-8E31-07750E0508F8}" destId="{DEBAC48A-7471-4D11-B822-1DE99926457B}" srcOrd="7" destOrd="0" parTransId="{0DD604CC-E36E-460B-A9C5-B35F489DC05E}" sibTransId="{68AD43C9-ED6C-46A6-A6A8-AB5EAB86CE3A}"/>
    <dgm:cxn modelId="{F7149C81-4115-47D3-9F8C-77BF80F6EEAE}" type="presOf" srcId="{68D08CB5-9709-447A-861B-08D951BCD46F}" destId="{D64B6401-8F16-41CB-BE42-42C5D169828D}" srcOrd="0" destOrd="0" presId="urn:microsoft.com/office/officeart/2005/8/layout/process5"/>
    <dgm:cxn modelId="{502CD583-A267-4EAC-AC49-5598C7F85FF5}" type="presOf" srcId="{6ADB9B0F-C756-4825-8E74-AC41F3220A79}" destId="{A4E95ED1-790E-4339-95CC-7223E3FB5E3C}" srcOrd="1" destOrd="0" presId="urn:microsoft.com/office/officeart/2005/8/layout/process5"/>
    <dgm:cxn modelId="{E5288D86-7D7A-4F84-BB42-3B870B5A0240}" type="presOf" srcId="{F09D62EF-56CC-4418-9B7A-84C79EAC5110}" destId="{511FDEB7-CD39-4760-8C91-DCE757D46E55}" srcOrd="0" destOrd="0" presId="urn:microsoft.com/office/officeart/2005/8/layout/process5"/>
    <dgm:cxn modelId="{627B2889-7CCF-4721-8C2B-F9505E7994E7}" srcId="{55792428-2DCE-4E0A-A244-12C09DB0E7C7}" destId="{F9203634-484F-4663-91D3-5762CF1A7CB1}" srcOrd="1" destOrd="0" parTransId="{677305E1-8B4A-4DC9-9B11-A83806FB8239}" sibTransId="{00247E9D-0F88-4022-BBE9-88749A6767DD}"/>
    <dgm:cxn modelId="{03F95E8D-5E17-413F-AF54-99AEE1A39D7F}" type="presOf" srcId="{6CA2142C-0611-4EB9-B745-93FC45D24ACD}" destId="{EA6F21C6-4463-418C-8EB3-98E14DA5D010}" srcOrd="0" destOrd="1" presId="urn:microsoft.com/office/officeart/2005/8/layout/process5"/>
    <dgm:cxn modelId="{0FDCAB8F-E7AF-44C7-A394-586689AA9EFA}" type="presOf" srcId="{442A5AC4-59B6-4DD3-9A1E-0050424C36E0}" destId="{511FDEB7-CD39-4760-8C91-DCE757D46E55}" srcOrd="0" destOrd="1" presId="urn:microsoft.com/office/officeart/2005/8/layout/process5"/>
    <dgm:cxn modelId="{7FCF8B8A-936E-4A86-8203-92674998F5DF}" type="presOf" srcId="{2ADABFD6-FAFF-4FAE-91BC-7BCA1C58E7A8}" destId="{BC67C82D-614B-4CC8-B14D-765419A144D9}" srcOrd="0" destOrd="0" presId="urn:microsoft.com/office/officeart/2005/8/layout/process5"/>
    <dgm:cxn modelId="{19D5E49C-FA27-49F3-9682-B0479E3E639A}" type="presOf" srcId="{BADCE1EB-B32B-480F-81F3-7FADD3AE35B9}" destId="{43E9D467-95A8-4258-89EE-2602359ED8F1}" srcOrd="0" destOrd="1" presId="urn:microsoft.com/office/officeart/2005/8/layout/process5"/>
    <dgm:cxn modelId="{4AE2C4B1-F5EB-4778-AF9C-405AD28B5695}" srcId="{DEBAC48A-7471-4D11-B822-1DE99926457B}" destId="{69CE478D-65C7-4A5E-B423-6298F1ACA05A}" srcOrd="0" destOrd="0" parTransId="{D7413FF9-1F45-42A1-9ECA-105B57FA4F61}" sibTransId="{E98638BF-C312-434A-B59A-B2A5BBADBA61}"/>
    <dgm:cxn modelId="{983630B2-DA39-4135-A48A-7916AB5A905A}" type="presOf" srcId="{2ADABFD6-FAFF-4FAE-91BC-7BCA1C58E7A8}" destId="{0772585E-046C-4FED-B829-100B02074370}" srcOrd="1" destOrd="0" presId="urn:microsoft.com/office/officeart/2005/8/layout/process5"/>
    <dgm:cxn modelId="{42E01FB4-9DBD-423E-8F28-30926EF72F0D}" type="presOf" srcId="{AD7155CF-E003-4285-A8DD-21008B56CC42}" destId="{43E9D467-95A8-4258-89EE-2602359ED8F1}" srcOrd="0" destOrd="0" presId="urn:microsoft.com/office/officeart/2005/8/layout/process5"/>
    <dgm:cxn modelId="{B10D25B7-7DE9-4389-9239-841DF77E6042}" type="presOf" srcId="{4AD34A8E-A1A4-405A-9A48-862E08C8DE23}" destId="{58390B9B-3D25-45F5-8AB2-03B7D990FB38}" srcOrd="0" destOrd="1" presId="urn:microsoft.com/office/officeart/2005/8/layout/process5"/>
    <dgm:cxn modelId="{2384B8BB-1CE5-4066-85B8-AC046393B230}" type="presOf" srcId="{3293BDAD-46F6-4E8E-9E36-F05230C4BF1C}" destId="{9CC0EFC9-EA08-4054-B2DD-C730E1C1C877}" srcOrd="0" destOrd="0" presId="urn:microsoft.com/office/officeart/2005/8/layout/process5"/>
    <dgm:cxn modelId="{1FD900BF-FFFE-4521-8310-2873F12B8E01}" type="presOf" srcId="{811AB22F-7CA7-44A9-95B6-E608F9D755A1}" destId="{0E43CECA-7521-49A5-B096-4487DADF130F}" srcOrd="0" destOrd="1" presId="urn:microsoft.com/office/officeart/2005/8/layout/process5"/>
    <dgm:cxn modelId="{33CA3CE4-14A7-4CCD-8EA7-A040E142B734}" srcId="{F09D62EF-56CC-4418-9B7A-84C79EAC5110}" destId="{442A5AC4-59B6-4DD3-9A1E-0050424C36E0}" srcOrd="0" destOrd="0" parTransId="{DC9BFF17-0B36-4E1A-B674-8E8C4537EE67}" sibTransId="{CA59B22C-A9EB-40E6-A544-550F00381EA8}"/>
    <dgm:cxn modelId="{7B1F17E6-362C-4EBE-BF23-6AD02B32CBBE}" type="presOf" srcId="{E97D78BC-60D5-45B8-9978-CFA66238E3A5}" destId="{7E0FAF52-69DD-4B4E-8C63-531090F7BEC4}" srcOrd="0" destOrd="0" presId="urn:microsoft.com/office/officeart/2005/8/layout/process5"/>
    <dgm:cxn modelId="{EBB4AACB-74C7-4796-8353-E47A15245936}" type="presOf" srcId="{E97D78BC-60D5-45B8-9978-CFA66238E3A5}" destId="{107E43FD-E770-4DED-9479-BC93F5A3067D}" srcOrd="1" destOrd="0" presId="urn:microsoft.com/office/officeart/2005/8/layout/process5"/>
    <dgm:cxn modelId="{D37708EC-3C2F-4C40-A336-90F27EEE8DFE}" type="presOf" srcId="{1AC31FC1-3E9E-4EE1-9057-A91B49BEE6F2}" destId="{AF21B232-BDFC-46AE-AB53-ADEFCF314F75}" srcOrd="1" destOrd="0" presId="urn:microsoft.com/office/officeart/2005/8/layout/process5"/>
    <dgm:cxn modelId="{84C1B2D1-99D1-4BEC-8FDA-3DDD3315F0A4}" type="presOf" srcId="{5D269473-A27B-4224-826B-AF48AFC600AC}" destId="{77840AF6-6662-4E2E-B194-A581764DCA16}" srcOrd="1" destOrd="0" presId="urn:microsoft.com/office/officeart/2005/8/layout/process5"/>
    <dgm:cxn modelId="{3E7B16FB-A3A6-4CD7-A3B1-6986635FBA85}" srcId="{AD7155CF-E003-4285-A8DD-21008B56CC42}" destId="{BADCE1EB-B32B-480F-81F3-7FADD3AE35B9}" srcOrd="0" destOrd="0" parTransId="{942DB934-69B2-4B6C-953E-A80DAFA03951}" sibTransId="{DF87B731-8213-4E8D-A76B-BBCED73474FC}"/>
    <dgm:cxn modelId="{4F47DDDD-185C-4A33-93B1-6EC96A951187}" type="presOf" srcId="{F9203634-484F-4663-91D3-5762CF1A7CB1}" destId="{EA6F21C6-4463-418C-8EB3-98E14DA5D010}" srcOrd="0" destOrd="2" presId="urn:microsoft.com/office/officeart/2005/8/layout/process5"/>
    <dgm:cxn modelId="{6320639F-4833-43C7-9CBB-DF887570EF6D}" type="presParOf" srcId="{91538CEF-2A45-43A3-AEB4-9C200375AFAD}" destId="{58390B9B-3D25-45F5-8AB2-03B7D990FB38}" srcOrd="0" destOrd="0" presId="urn:microsoft.com/office/officeart/2005/8/layout/process5"/>
    <dgm:cxn modelId="{3E4D989B-1411-4DD2-A9AE-A03CDA5887A3}" type="presParOf" srcId="{91538CEF-2A45-43A3-AEB4-9C200375AFAD}" destId="{BC67C82D-614B-4CC8-B14D-765419A144D9}" srcOrd="1" destOrd="0" presId="urn:microsoft.com/office/officeart/2005/8/layout/process5"/>
    <dgm:cxn modelId="{38E4C891-DDF3-4223-BF78-9EC6B15A8742}" type="presParOf" srcId="{BC67C82D-614B-4CC8-B14D-765419A144D9}" destId="{0772585E-046C-4FED-B829-100B02074370}" srcOrd="0" destOrd="0" presId="urn:microsoft.com/office/officeart/2005/8/layout/process5"/>
    <dgm:cxn modelId="{4EEC2B2E-9AEE-4682-AEB4-520EC89D3CAA}" type="presParOf" srcId="{91538CEF-2A45-43A3-AEB4-9C200375AFAD}" destId="{9CC0EFC9-EA08-4054-B2DD-C730E1C1C877}" srcOrd="2" destOrd="0" presId="urn:microsoft.com/office/officeart/2005/8/layout/process5"/>
    <dgm:cxn modelId="{9468263B-0AFE-4B06-A5F6-CB707A4B4018}" type="presParOf" srcId="{91538CEF-2A45-43A3-AEB4-9C200375AFAD}" destId="{7E0FAF52-69DD-4B4E-8C63-531090F7BEC4}" srcOrd="3" destOrd="0" presId="urn:microsoft.com/office/officeart/2005/8/layout/process5"/>
    <dgm:cxn modelId="{88EF96A4-1D1E-4399-93F6-95833EBD2D50}" type="presParOf" srcId="{7E0FAF52-69DD-4B4E-8C63-531090F7BEC4}" destId="{107E43FD-E770-4DED-9479-BC93F5A3067D}" srcOrd="0" destOrd="0" presId="urn:microsoft.com/office/officeart/2005/8/layout/process5"/>
    <dgm:cxn modelId="{07EEA7B0-3AC6-4DBE-9CC1-C16F41D3D0C0}" type="presParOf" srcId="{91538CEF-2A45-43A3-AEB4-9C200375AFAD}" destId="{0E43CECA-7521-49A5-B096-4487DADF130F}" srcOrd="4" destOrd="0" presId="urn:microsoft.com/office/officeart/2005/8/layout/process5"/>
    <dgm:cxn modelId="{0692F63A-9412-4A71-B4F4-177BD5EAA7B6}" type="presParOf" srcId="{91538CEF-2A45-43A3-AEB4-9C200375AFAD}" destId="{AEB1BD01-2CB7-4146-AD9B-CFF9167FF88D}" srcOrd="5" destOrd="0" presId="urn:microsoft.com/office/officeart/2005/8/layout/process5"/>
    <dgm:cxn modelId="{00E3A5F9-5EA9-450E-855B-D89B23D78665}" type="presParOf" srcId="{AEB1BD01-2CB7-4146-AD9B-CFF9167FF88D}" destId="{85778EF9-33AC-4296-AC52-BE5B3D07A76B}" srcOrd="0" destOrd="0" presId="urn:microsoft.com/office/officeart/2005/8/layout/process5"/>
    <dgm:cxn modelId="{6D443B35-640E-446A-AB90-C799722E37A4}" type="presParOf" srcId="{91538CEF-2A45-43A3-AEB4-9C200375AFAD}" destId="{EA6F21C6-4463-418C-8EB3-98E14DA5D010}" srcOrd="6" destOrd="0" presId="urn:microsoft.com/office/officeart/2005/8/layout/process5"/>
    <dgm:cxn modelId="{61AE64BB-E27C-4C5F-941D-7C7F0BED9F97}" type="presParOf" srcId="{91538CEF-2A45-43A3-AEB4-9C200375AFAD}" destId="{B4324F69-2FF8-40BD-AE79-65D8BBBB3729}" srcOrd="7" destOrd="0" presId="urn:microsoft.com/office/officeart/2005/8/layout/process5"/>
    <dgm:cxn modelId="{A44BF0C1-364A-489F-985F-4B79F8C8865E}" type="presParOf" srcId="{B4324F69-2FF8-40BD-AE79-65D8BBBB3729}" destId="{77840AF6-6662-4E2E-B194-A581764DCA16}" srcOrd="0" destOrd="0" presId="urn:microsoft.com/office/officeart/2005/8/layout/process5"/>
    <dgm:cxn modelId="{DD194F85-8387-4364-A327-626824EFAE4A}" type="presParOf" srcId="{91538CEF-2A45-43A3-AEB4-9C200375AFAD}" destId="{511FDEB7-CD39-4760-8C91-DCE757D46E55}" srcOrd="8" destOrd="0" presId="urn:microsoft.com/office/officeart/2005/8/layout/process5"/>
    <dgm:cxn modelId="{8B96BFF2-73C0-4961-B826-1D9B1D678357}" type="presParOf" srcId="{91538CEF-2A45-43A3-AEB4-9C200375AFAD}" destId="{7B4C3B9C-96BF-4309-B302-9BDB27643572}" srcOrd="9" destOrd="0" presId="urn:microsoft.com/office/officeart/2005/8/layout/process5"/>
    <dgm:cxn modelId="{176651CF-8B0F-40DA-B782-EDE490CA79D5}" type="presParOf" srcId="{7B4C3B9C-96BF-4309-B302-9BDB27643572}" destId="{AF21B232-BDFC-46AE-AB53-ADEFCF314F75}" srcOrd="0" destOrd="0" presId="urn:microsoft.com/office/officeart/2005/8/layout/process5"/>
    <dgm:cxn modelId="{A7C3E020-8E3F-46D9-A3E5-97F551E1A480}" type="presParOf" srcId="{91538CEF-2A45-43A3-AEB4-9C200375AFAD}" destId="{D64B6401-8F16-41CB-BE42-42C5D169828D}" srcOrd="10" destOrd="0" presId="urn:microsoft.com/office/officeart/2005/8/layout/process5"/>
    <dgm:cxn modelId="{36CB5464-7851-4CEB-A284-C9A8EAF37872}" type="presParOf" srcId="{91538CEF-2A45-43A3-AEB4-9C200375AFAD}" destId="{EF869A2E-AEB0-4A2B-AE50-7B3FFAB35F57}" srcOrd="11" destOrd="0" presId="urn:microsoft.com/office/officeart/2005/8/layout/process5"/>
    <dgm:cxn modelId="{EC913881-7B4D-47C5-9F4B-D4E33D075170}" type="presParOf" srcId="{EF869A2E-AEB0-4A2B-AE50-7B3FFAB35F57}" destId="{9FDA9AE5-24EB-4E74-BD56-08602A4418A5}" srcOrd="0" destOrd="0" presId="urn:microsoft.com/office/officeart/2005/8/layout/process5"/>
    <dgm:cxn modelId="{41D32A8A-08AD-4CDD-BBB6-214DF8A3B47D}" type="presParOf" srcId="{91538CEF-2A45-43A3-AEB4-9C200375AFAD}" destId="{43E9D467-95A8-4258-89EE-2602359ED8F1}" srcOrd="12" destOrd="0" presId="urn:microsoft.com/office/officeart/2005/8/layout/process5"/>
    <dgm:cxn modelId="{AB2FCAB0-542E-4F43-BB70-1B5DF22D8B98}" type="presParOf" srcId="{91538CEF-2A45-43A3-AEB4-9C200375AFAD}" destId="{6A565358-0ED0-44C0-AFC5-543E3804E4CD}" srcOrd="13" destOrd="0" presId="urn:microsoft.com/office/officeart/2005/8/layout/process5"/>
    <dgm:cxn modelId="{937C46F2-3288-497D-815C-ABD244C4FA08}" type="presParOf" srcId="{6A565358-0ED0-44C0-AFC5-543E3804E4CD}" destId="{A4E95ED1-790E-4339-95CC-7223E3FB5E3C}" srcOrd="0" destOrd="0" presId="urn:microsoft.com/office/officeart/2005/8/layout/process5"/>
    <dgm:cxn modelId="{B607D923-8C45-40C7-A9F6-0C1EDC30ED5A}" type="presParOf" srcId="{91538CEF-2A45-43A3-AEB4-9C200375AFAD}" destId="{9B6CBF5C-873A-4CF4-AB43-CF6A88B1EF64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390B9B-3D25-45F5-8AB2-03B7D990FB38}">
      <dsp:nvSpPr>
        <dsp:cNvPr id="0" name=""/>
        <dsp:cNvSpPr/>
      </dsp:nvSpPr>
      <dsp:spPr>
        <a:xfrm>
          <a:off x="939818" y="2352"/>
          <a:ext cx="1580805" cy="9484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D-Day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Disaster</a:t>
          </a:r>
        </a:p>
      </dsp:txBody>
      <dsp:txXfrm>
        <a:off x="967598" y="30132"/>
        <a:ext cx="1525245" cy="892923"/>
      </dsp:txXfrm>
    </dsp:sp>
    <dsp:sp modelId="{BC67C82D-614B-4CC8-B14D-765419A144D9}">
      <dsp:nvSpPr>
        <dsp:cNvPr id="0" name=""/>
        <dsp:cNvSpPr/>
      </dsp:nvSpPr>
      <dsp:spPr>
        <a:xfrm>
          <a:off x="2659735" y="280574"/>
          <a:ext cx="335130" cy="3920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2659735" y="358982"/>
        <a:ext cx="234591" cy="235223"/>
      </dsp:txXfrm>
    </dsp:sp>
    <dsp:sp modelId="{9CC0EFC9-EA08-4054-B2DD-C730E1C1C877}">
      <dsp:nvSpPr>
        <dsp:cNvPr id="0" name=""/>
        <dsp:cNvSpPr/>
      </dsp:nvSpPr>
      <dsp:spPr>
        <a:xfrm>
          <a:off x="3152947" y="2352"/>
          <a:ext cx="1580805" cy="9484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No less than 120 days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Allocation Announcement Notice published</a:t>
          </a:r>
        </a:p>
      </dsp:txBody>
      <dsp:txXfrm>
        <a:off x="3180727" y="30132"/>
        <a:ext cx="1525245" cy="892923"/>
      </dsp:txXfrm>
    </dsp:sp>
    <dsp:sp modelId="{7E0FAF52-69DD-4B4E-8C63-531090F7BEC4}">
      <dsp:nvSpPr>
        <dsp:cNvPr id="0" name=""/>
        <dsp:cNvSpPr/>
      </dsp:nvSpPr>
      <dsp:spPr>
        <a:xfrm>
          <a:off x="4872863" y="280574"/>
          <a:ext cx="335130" cy="3920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4872863" y="358982"/>
        <a:ext cx="234591" cy="235223"/>
      </dsp:txXfrm>
    </dsp:sp>
    <dsp:sp modelId="{0E43CECA-7521-49A5-B096-4487DADF130F}">
      <dsp:nvSpPr>
        <dsp:cNvPr id="0" name=""/>
        <dsp:cNvSpPr/>
      </dsp:nvSpPr>
      <dsp:spPr>
        <a:xfrm>
          <a:off x="5366075" y="2352"/>
          <a:ext cx="1580805" cy="9484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90 days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Grantee must submit Public Action Plan to HUD</a:t>
          </a:r>
        </a:p>
      </dsp:txBody>
      <dsp:txXfrm>
        <a:off x="5393855" y="30132"/>
        <a:ext cx="1525245" cy="892923"/>
      </dsp:txXfrm>
    </dsp:sp>
    <dsp:sp modelId="{AEB1BD01-2CB7-4146-AD9B-CFF9167FF88D}">
      <dsp:nvSpPr>
        <dsp:cNvPr id="0" name=""/>
        <dsp:cNvSpPr/>
      </dsp:nvSpPr>
      <dsp:spPr>
        <a:xfrm rot="5400000">
          <a:off x="5988912" y="1061492"/>
          <a:ext cx="335130" cy="3920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 rot="-5400000">
        <a:off x="6038866" y="1089947"/>
        <a:ext cx="235223" cy="234591"/>
      </dsp:txXfrm>
    </dsp:sp>
    <dsp:sp modelId="{EA6F21C6-4463-418C-8EB3-98E14DA5D010}">
      <dsp:nvSpPr>
        <dsp:cNvPr id="0" name=""/>
        <dsp:cNvSpPr/>
      </dsp:nvSpPr>
      <dsp:spPr>
        <a:xfrm>
          <a:off x="5366075" y="1583158"/>
          <a:ext cx="1580805" cy="9484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135 days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HUD approval of Action Plan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Grantee submits Financial and Grant Management certifications to HUD</a:t>
          </a:r>
        </a:p>
      </dsp:txBody>
      <dsp:txXfrm>
        <a:off x="5393855" y="1610938"/>
        <a:ext cx="1525245" cy="892923"/>
      </dsp:txXfrm>
    </dsp:sp>
    <dsp:sp modelId="{B4324F69-2FF8-40BD-AE79-65D8BBBB3729}">
      <dsp:nvSpPr>
        <dsp:cNvPr id="0" name=""/>
        <dsp:cNvSpPr/>
      </dsp:nvSpPr>
      <dsp:spPr>
        <a:xfrm rot="10800000">
          <a:off x="4891833" y="1861380"/>
          <a:ext cx="335130" cy="3920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 rot="10800000">
        <a:off x="4992372" y="1939788"/>
        <a:ext cx="234591" cy="235223"/>
      </dsp:txXfrm>
    </dsp:sp>
    <dsp:sp modelId="{511FDEB7-CD39-4760-8C91-DCE757D46E55}">
      <dsp:nvSpPr>
        <dsp:cNvPr id="0" name=""/>
        <dsp:cNvSpPr/>
      </dsp:nvSpPr>
      <dsp:spPr>
        <a:xfrm>
          <a:off x="3152947" y="1583158"/>
          <a:ext cx="1580805" cy="9484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180 days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HUD issues Grant Agreement to Grantee</a:t>
          </a:r>
        </a:p>
      </dsp:txBody>
      <dsp:txXfrm>
        <a:off x="3180727" y="1610938"/>
        <a:ext cx="1525245" cy="892923"/>
      </dsp:txXfrm>
    </dsp:sp>
    <dsp:sp modelId="{7B4C3B9C-96BF-4309-B302-9BDB27643572}">
      <dsp:nvSpPr>
        <dsp:cNvPr id="0" name=""/>
        <dsp:cNvSpPr/>
      </dsp:nvSpPr>
      <dsp:spPr>
        <a:xfrm rot="10800000">
          <a:off x="2678705" y="1861380"/>
          <a:ext cx="335130" cy="3920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 rot="10800000">
        <a:off x="2779244" y="1939788"/>
        <a:ext cx="234591" cy="235223"/>
      </dsp:txXfrm>
    </dsp:sp>
    <dsp:sp modelId="{D64B6401-8F16-41CB-BE42-42C5D169828D}">
      <dsp:nvSpPr>
        <dsp:cNvPr id="0" name=""/>
        <dsp:cNvSpPr/>
      </dsp:nvSpPr>
      <dsp:spPr>
        <a:xfrm>
          <a:off x="939818" y="1583158"/>
          <a:ext cx="1580805" cy="9484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210 days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HUD releases funding (grant agreement executed)</a:t>
          </a:r>
        </a:p>
      </dsp:txBody>
      <dsp:txXfrm>
        <a:off x="967598" y="1610938"/>
        <a:ext cx="1525245" cy="892923"/>
      </dsp:txXfrm>
    </dsp:sp>
    <dsp:sp modelId="{EF869A2E-AEB0-4A2B-AE50-7B3FFAB35F57}">
      <dsp:nvSpPr>
        <dsp:cNvPr id="0" name=""/>
        <dsp:cNvSpPr/>
      </dsp:nvSpPr>
      <dsp:spPr>
        <a:xfrm rot="5400000">
          <a:off x="1562656" y="2642298"/>
          <a:ext cx="335130" cy="3920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 rot="-5400000">
        <a:off x="1612610" y="2670753"/>
        <a:ext cx="235223" cy="234591"/>
      </dsp:txXfrm>
    </dsp:sp>
    <dsp:sp modelId="{43E9D467-95A8-4258-89EE-2602359ED8F1}">
      <dsp:nvSpPr>
        <dsp:cNvPr id="0" name=""/>
        <dsp:cNvSpPr/>
      </dsp:nvSpPr>
      <dsp:spPr>
        <a:xfrm>
          <a:off x="939818" y="3163964"/>
          <a:ext cx="1580805" cy="9484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315 days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Grantee implements programs</a:t>
          </a:r>
        </a:p>
      </dsp:txBody>
      <dsp:txXfrm>
        <a:off x="967598" y="3191744"/>
        <a:ext cx="1525245" cy="892923"/>
      </dsp:txXfrm>
    </dsp:sp>
    <dsp:sp modelId="{6A565358-0ED0-44C0-AFC5-543E3804E4CD}">
      <dsp:nvSpPr>
        <dsp:cNvPr id="0" name=""/>
        <dsp:cNvSpPr/>
      </dsp:nvSpPr>
      <dsp:spPr>
        <a:xfrm>
          <a:off x="2659735" y="3442185"/>
          <a:ext cx="335130" cy="3920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2659735" y="3520593"/>
        <a:ext cx="234591" cy="235223"/>
      </dsp:txXfrm>
    </dsp:sp>
    <dsp:sp modelId="{9B6CBF5C-873A-4CF4-AB43-CF6A88B1EF64}">
      <dsp:nvSpPr>
        <dsp:cNvPr id="0" name=""/>
        <dsp:cNvSpPr/>
      </dsp:nvSpPr>
      <dsp:spPr>
        <a:xfrm>
          <a:off x="3152947" y="3163964"/>
          <a:ext cx="1580805" cy="9484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375 days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Program Intake, applications, vendors procured, etc. </a:t>
          </a:r>
        </a:p>
      </dsp:txBody>
      <dsp:txXfrm>
        <a:off x="3180727" y="3191744"/>
        <a:ext cx="1525245" cy="8929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20A72C-A6FD-4D5C-8779-146ECA3C9B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94761E-235B-4C35-890E-97E5BC8FAA4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32D019-22A7-4CD9-9F16-B79DF770B52A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C510DD-88CB-4A88-9D49-A65F342E3A4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20F60E-ABFA-4BCB-92F6-5BBAE4FB7A1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319B5-334E-4DB1-846A-8B50BFA0A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154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28E6D-A473-488D-BE98-75A98ABF8046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814BEE-2EAE-43AE-94B9-CA84926C4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652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6672CCD-12A8-46DE-A335-730E942078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CAF39A34-F96C-4F09-9574-C4200C38466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689013"/>
            <a:ext cx="6858000" cy="1479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745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hree Content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98D23CB-6276-4551-B081-9583D54AF9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25146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7AEC52-4486-4405-80BC-EFCC9A410F5C}"/>
              </a:ext>
            </a:extLst>
          </p:cNvPr>
          <p:cNvSpPr/>
          <p:nvPr userDrawn="1"/>
        </p:nvSpPr>
        <p:spPr>
          <a:xfrm>
            <a:off x="0" y="2651760"/>
            <a:ext cx="9144000" cy="42062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00627A3-DBFC-4675-A554-0F916EDEF11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37560" y="3191827"/>
            <a:ext cx="2468880" cy="27432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14DB50D8-02C0-422F-AA8F-F94A15F7CC4D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222207" y="3191827"/>
            <a:ext cx="2468880" cy="27432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17B384-2A6E-4D45-9B02-D74040A3EB07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Georgia Department of Community Affairs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7056475-7420-4D27-B542-CF28BA493A0E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95FBAD9-43F1-4D18-B356-13961348A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914" y="3191827"/>
            <a:ext cx="2468880" cy="2757964"/>
          </a:xfrm>
        </p:spPr>
        <p:txBody>
          <a:bodyPr anchor="t"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5905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and Picture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98D23CB-6276-4551-B081-9583D54AF9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45152" y="0"/>
            <a:ext cx="4498848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7C00AF-0D1C-4AF1-BCA4-DBA39740674B}"/>
              </a:ext>
            </a:extLst>
          </p:cNvPr>
          <p:cNvSpPr/>
          <p:nvPr userDrawn="1"/>
        </p:nvSpPr>
        <p:spPr>
          <a:xfrm>
            <a:off x="0" y="0"/>
            <a:ext cx="449884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9EC26E02-1C58-47B6-A41A-C4E424DB2AD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Georgia Department of Community Affairs</a:t>
            </a:r>
            <a:endParaRPr lang="en-US" dirty="0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17A9859F-5C71-4991-B022-ACAB5ECD102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7D353E5D-0EE1-41DB-B2B9-970F399C3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915" y="533405"/>
            <a:ext cx="3619025" cy="5416391"/>
          </a:xfrm>
        </p:spPr>
        <p:txBody>
          <a:bodyPr anchor="t">
            <a:norm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00287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and Picture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98D23CB-6276-4551-B081-9583D54AF9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498848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7C00AF-0D1C-4AF1-BCA4-DBA39740674B}"/>
              </a:ext>
            </a:extLst>
          </p:cNvPr>
          <p:cNvSpPr/>
          <p:nvPr userDrawn="1"/>
        </p:nvSpPr>
        <p:spPr>
          <a:xfrm>
            <a:off x="4645152" y="0"/>
            <a:ext cx="449884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9EC26E02-1C58-47B6-A41A-C4E424DB2AD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Georgia Department of Community Affairs</a:t>
            </a:r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17A9859F-5C71-4991-B022-ACAB5ECD102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1D44815-E786-435F-9153-D87B47A55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7777" y="533405"/>
            <a:ext cx="3619025" cy="5416391"/>
          </a:xfrm>
        </p:spPr>
        <p:txBody>
          <a:bodyPr anchor="t">
            <a:norm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414526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wo Content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98D23CB-6276-4551-B081-9583D54AF9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25146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7AEC52-4486-4405-80BC-EFCC9A410F5C}"/>
              </a:ext>
            </a:extLst>
          </p:cNvPr>
          <p:cNvSpPr/>
          <p:nvPr userDrawn="1"/>
        </p:nvSpPr>
        <p:spPr>
          <a:xfrm>
            <a:off x="0" y="2651760"/>
            <a:ext cx="9144000" cy="42062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5721CF6-76AC-44FE-B16F-D734312D7DA3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777743" y="3152775"/>
            <a:ext cx="3897629" cy="27432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569BA7FF-884C-49F7-9638-26374919290D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Georgia Department of Community Affairs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13ED446E-7FD3-4EC8-AF3E-490DDA50F2AE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7491AAE-3CCA-4D1E-8D7E-5D204E8AA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058" y="3163250"/>
            <a:ext cx="3895344" cy="2743200"/>
          </a:xfrm>
        </p:spPr>
        <p:txBody>
          <a:bodyPr anchor="t">
            <a:norm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23565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hree Content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98D23CB-6276-4551-B081-9583D54AF9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25146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7AEC52-4486-4405-80BC-EFCC9A410F5C}"/>
              </a:ext>
            </a:extLst>
          </p:cNvPr>
          <p:cNvSpPr/>
          <p:nvPr userDrawn="1"/>
        </p:nvSpPr>
        <p:spPr>
          <a:xfrm>
            <a:off x="0" y="2651760"/>
            <a:ext cx="9144000" cy="42062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00627A3-DBFC-4675-A554-0F916EDEF11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37560" y="3191827"/>
            <a:ext cx="2468880" cy="27432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14DB50D8-02C0-422F-AA8F-F94A15F7CC4D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222207" y="3191827"/>
            <a:ext cx="2468880" cy="27432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549F3862-850A-479E-B8BC-C246112C42C0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Georgia Department of Community Affairs</a:t>
            </a:r>
            <a:endParaRPr lang="en-US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2BB6CB06-CF64-46DC-9E61-D788FA831F2C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4721248-5C65-4F78-998A-472ACB8F2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914" y="3191827"/>
            <a:ext cx="2468880" cy="2757964"/>
          </a:xfrm>
        </p:spPr>
        <p:txBody>
          <a:bodyPr anchor="t">
            <a:norm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518145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and Pictur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98D23CB-6276-4551-B081-9583D54AF9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45152" y="0"/>
            <a:ext cx="4498848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7C00AF-0D1C-4AF1-BCA4-DBA39740674B}"/>
              </a:ext>
            </a:extLst>
          </p:cNvPr>
          <p:cNvSpPr/>
          <p:nvPr userDrawn="1"/>
        </p:nvSpPr>
        <p:spPr>
          <a:xfrm>
            <a:off x="0" y="0"/>
            <a:ext cx="44988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DFA1F2-0658-4AAB-9049-E607E993C63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Georgia Department of Community Affairs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CC82E-BFBA-4AD2-BEEA-205DDDCC7B6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087A44B-3F04-4AE4-BB34-617CFCB2D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630" y="533405"/>
            <a:ext cx="3619025" cy="5416391"/>
          </a:xfrm>
        </p:spPr>
        <p:txBody>
          <a:bodyPr anchor="t">
            <a:norm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04005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and Pictur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98D23CB-6276-4551-B081-9583D54AF9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498848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7C00AF-0D1C-4AF1-BCA4-DBA39740674B}"/>
              </a:ext>
            </a:extLst>
          </p:cNvPr>
          <p:cNvSpPr/>
          <p:nvPr userDrawn="1"/>
        </p:nvSpPr>
        <p:spPr>
          <a:xfrm>
            <a:off x="4645152" y="0"/>
            <a:ext cx="44988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DFA1F2-0658-4AAB-9049-E607E993C63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Georgia Department of Community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CC82E-BFBA-4AD2-BEEA-205DDDCC7B6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2F3EA24-D477-4698-B38F-1C4519294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7777" y="533405"/>
            <a:ext cx="3619025" cy="5416391"/>
          </a:xfrm>
        </p:spPr>
        <p:txBody>
          <a:bodyPr anchor="t">
            <a:norm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34902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37C00AF-0D1C-4AF1-BCA4-DBA39740674B}"/>
              </a:ext>
            </a:extLst>
          </p:cNvPr>
          <p:cNvSpPr/>
          <p:nvPr userDrawn="1"/>
        </p:nvSpPr>
        <p:spPr>
          <a:xfrm>
            <a:off x="4645152" y="0"/>
            <a:ext cx="4498848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2C0B08-8AAF-41EE-AB4F-B3D4E09B78AC}"/>
              </a:ext>
            </a:extLst>
          </p:cNvPr>
          <p:cNvSpPr/>
          <p:nvPr userDrawn="1"/>
        </p:nvSpPr>
        <p:spPr>
          <a:xfrm>
            <a:off x="0" y="0"/>
            <a:ext cx="44988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0" name="Text Placeholder 19">
            <a:extLst>
              <a:ext uri="{FF2B5EF4-FFF2-40B4-BE49-F238E27FC236}">
                <a16:creationId xmlns:a16="http://schemas.microsoft.com/office/drawing/2014/main" id="{377E21B3-109D-40AC-81AD-ACAF254F1C5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4340" y="1600201"/>
            <a:ext cx="3703320" cy="1491268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  <a:lvl2pPr marL="257168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>
            <a:extLst>
              <a:ext uri="{FF2B5EF4-FFF2-40B4-BE49-F238E27FC236}">
                <a16:creationId xmlns:a16="http://schemas.microsoft.com/office/drawing/2014/main" id="{26DA34D3-B8A1-4F1A-94CD-865BE445816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005625" y="1600206"/>
            <a:ext cx="3703320" cy="1491267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  <a:lvl2pPr marL="257168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967CE4-712F-421E-B433-EA7DE773EF4A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434817" y="3218847"/>
            <a:ext cx="3702844" cy="22860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4E4B698F-B2C3-41A7-86DB-24F00A1703B5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006103" y="3218847"/>
            <a:ext cx="3702844" cy="22860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80C04F03-75F7-44AA-9785-7EDDF26FA358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Georgia Department of Community Affairs</a:t>
            </a:r>
            <a:endParaRPr lang="en-US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6F1B5E99-5953-439D-8ECA-998F28FB8A7F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21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37C00AF-0D1C-4AF1-BCA4-DBA39740674B}"/>
              </a:ext>
            </a:extLst>
          </p:cNvPr>
          <p:cNvSpPr/>
          <p:nvPr userDrawn="1"/>
        </p:nvSpPr>
        <p:spPr>
          <a:xfrm>
            <a:off x="4645152" y="0"/>
            <a:ext cx="449884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2C0B08-8AAF-41EE-AB4F-B3D4E09B78AC}"/>
              </a:ext>
            </a:extLst>
          </p:cNvPr>
          <p:cNvSpPr/>
          <p:nvPr userDrawn="1"/>
        </p:nvSpPr>
        <p:spPr>
          <a:xfrm>
            <a:off x="0" y="0"/>
            <a:ext cx="4498848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0" name="Text Placeholder 19">
            <a:extLst>
              <a:ext uri="{FF2B5EF4-FFF2-40B4-BE49-F238E27FC236}">
                <a16:creationId xmlns:a16="http://schemas.microsoft.com/office/drawing/2014/main" id="{377E21B3-109D-40AC-81AD-ACAF254F1C5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4340" y="1600201"/>
            <a:ext cx="3703320" cy="1491268"/>
          </a:xfrm>
        </p:spPr>
        <p:txBody>
          <a:bodyPr anchor="b">
            <a:no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  <a:lvl2pPr marL="257168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>
            <a:extLst>
              <a:ext uri="{FF2B5EF4-FFF2-40B4-BE49-F238E27FC236}">
                <a16:creationId xmlns:a16="http://schemas.microsoft.com/office/drawing/2014/main" id="{26DA34D3-B8A1-4F1A-94CD-865BE445816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005625" y="1600206"/>
            <a:ext cx="3703320" cy="1491267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  <a:lvl2pPr marL="257168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967CE4-712F-421E-B433-EA7DE773EF4A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434817" y="3218847"/>
            <a:ext cx="3702844" cy="22860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4E4B698F-B2C3-41A7-86DB-24F00A1703B5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006103" y="3218847"/>
            <a:ext cx="3702844" cy="22860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FD56746-33F8-4CAE-9625-F8F69B41C2A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Georgia Department of Community Affairs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1494F2D-B7D7-48D2-9E7A-659F611AB325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8170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549B19-0D69-4379-95A3-B2C41E15E3EE}"/>
              </a:ext>
            </a:extLst>
          </p:cNvPr>
          <p:cNvCxnSpPr/>
          <p:nvPr userDrawn="1"/>
        </p:nvCxnSpPr>
        <p:spPr>
          <a:xfrm>
            <a:off x="719323" y="3429000"/>
            <a:ext cx="907256" cy="0"/>
          </a:xfrm>
          <a:prstGeom prst="line">
            <a:avLst/>
          </a:prstGeom>
          <a:ln w="57150">
            <a:solidFill>
              <a:srgbClr val="E9E3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D45B6692-E64D-461A-866D-8A765D9FC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796" y="548644"/>
            <a:ext cx="6677404" cy="256222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88B40079-6CD5-4198-821B-99F61BCE1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8367" y="3771897"/>
            <a:ext cx="6673973" cy="2177894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1177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6672CCD-12A8-46DE-A335-730E942078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CAF39A34-F96C-4F09-9574-C4200C38466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690142"/>
            <a:ext cx="6858000" cy="1479974"/>
          </a:xfrm>
          <a:prstGeom prst="rect">
            <a:avLst/>
          </a:prstGeom>
        </p:spPr>
      </p:pic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9E07DE1A-3D22-4F0B-AEA1-0C653A5EC4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43000" y="2299915"/>
            <a:ext cx="6858000" cy="36576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 b="1">
                <a:solidFill>
                  <a:schemeClr val="tx1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4666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11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2338C7B-563B-45FF-91E7-5A14B3D70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08" y="548640"/>
            <a:ext cx="7872984" cy="114204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940176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737610" cy="411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7743" y="1825625"/>
            <a:ext cx="3737609" cy="411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C0E3849-3DA0-4821-AA99-0286C7BDE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367" y="548640"/>
            <a:ext cx="7871270" cy="1142048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159414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08738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549B19-0D69-4379-95A3-B2C41E15E3EE}"/>
              </a:ext>
            </a:extLst>
          </p:cNvPr>
          <p:cNvCxnSpPr/>
          <p:nvPr userDrawn="1"/>
        </p:nvCxnSpPr>
        <p:spPr>
          <a:xfrm>
            <a:off x="719323" y="3429000"/>
            <a:ext cx="907256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D45B6692-E64D-461A-866D-8A765D9FC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796" y="548644"/>
            <a:ext cx="6677404" cy="256222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88B40079-6CD5-4198-821B-99F61BCE1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8367" y="3771897"/>
            <a:ext cx="6673973" cy="2177894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21444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549B19-0D69-4379-95A3-B2C41E15E3EE}"/>
              </a:ext>
            </a:extLst>
          </p:cNvPr>
          <p:cNvCxnSpPr/>
          <p:nvPr userDrawn="1"/>
        </p:nvCxnSpPr>
        <p:spPr>
          <a:xfrm>
            <a:off x="719323" y="3429000"/>
            <a:ext cx="907256" cy="0"/>
          </a:xfrm>
          <a:prstGeom prst="line">
            <a:avLst/>
          </a:prstGeom>
          <a:ln w="57150">
            <a:solidFill>
              <a:srgbClr val="E9E3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D45B6692-E64D-461A-866D-8A765D9FC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794" y="548644"/>
            <a:ext cx="6677406" cy="256222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9FC91C51-1199-4633-BE5C-13C6AA50A54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64099" y="3941834"/>
            <a:ext cx="2983236" cy="731694"/>
          </a:xfrm>
        </p:spPr>
        <p:txBody>
          <a:bodyPr anchor="ctr"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CB8D944A-D85D-4A83-B1CD-7982FAC8D3E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364099" y="5232562"/>
            <a:ext cx="2983236" cy="731694"/>
          </a:xfrm>
        </p:spPr>
        <p:txBody>
          <a:bodyPr anchor="ctr"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326DA353-2F37-4F19-816E-CF7C9540C14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271707" y="3944572"/>
            <a:ext cx="2983236" cy="731694"/>
          </a:xfrm>
        </p:spPr>
        <p:txBody>
          <a:bodyPr anchor="ctr"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0163657A-AF7A-4283-88D4-6E5EC931522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71707" y="5235301"/>
            <a:ext cx="2983236" cy="731694"/>
          </a:xfrm>
        </p:spPr>
        <p:txBody>
          <a:bodyPr anchor="ctr"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19" name="Picture Placeholder 5" title="Decorative">
            <a:extLst>
              <a:ext uri="{FF2B5EF4-FFF2-40B4-BE49-F238E27FC236}">
                <a16:creationId xmlns:a16="http://schemas.microsoft.com/office/drawing/2014/main" id="{45C5A78E-C397-40E0-B472-409205B22CD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7795" y="3869176"/>
            <a:ext cx="663926" cy="885235"/>
          </a:xfrm>
          <a:prstGeom prst="ellipse">
            <a:avLst/>
          </a:prstGeom>
          <a:solidFill>
            <a:schemeClr val="bg1"/>
          </a:solidFill>
          <a:ln w="19050">
            <a:noFill/>
          </a:ln>
        </p:spPr>
        <p:txBody>
          <a:bodyPr>
            <a:normAutofit/>
          </a:bodyPr>
          <a:lstStyle>
            <a:lvl1pPr>
              <a:defRPr sz="6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Picture Placeholder 5" title="Decorative">
            <a:extLst>
              <a:ext uri="{FF2B5EF4-FFF2-40B4-BE49-F238E27FC236}">
                <a16:creationId xmlns:a16="http://schemas.microsoft.com/office/drawing/2014/main" id="{90198A63-1442-465B-A8C6-38FBEFFC4DF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7795" y="5158535"/>
            <a:ext cx="663926" cy="885235"/>
          </a:xfrm>
          <a:prstGeom prst="ellipse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>
              <a:defRPr lang="en-US" sz="600" dirty="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Picture Placeholder 5" title="Decorative">
            <a:extLst>
              <a:ext uri="{FF2B5EF4-FFF2-40B4-BE49-F238E27FC236}">
                <a16:creationId xmlns:a16="http://schemas.microsoft.com/office/drawing/2014/main" id="{A378ABA1-D254-4E3B-B0E0-A68CF4CC137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45403" y="3869176"/>
            <a:ext cx="663926" cy="885235"/>
          </a:xfrm>
          <a:prstGeom prst="ellipse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>
              <a:defRPr lang="en-US" sz="600" dirty="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2" name="Picture Placeholder 5" title="Decorative">
            <a:extLst>
              <a:ext uri="{FF2B5EF4-FFF2-40B4-BE49-F238E27FC236}">
                <a16:creationId xmlns:a16="http://schemas.microsoft.com/office/drawing/2014/main" id="{494524CE-FE06-4E72-B4B2-F4B0C1659AE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45403" y="5158535"/>
            <a:ext cx="663926" cy="885235"/>
          </a:xfrm>
          <a:prstGeom prst="ellipse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>
              <a:defRPr lang="en-US" sz="600" dirty="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725676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11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2338C7B-563B-45FF-91E7-5A14B3D70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08" y="548640"/>
            <a:ext cx="7872984" cy="114204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32295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796" y="548644"/>
            <a:ext cx="6668007" cy="256222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8367" y="3771897"/>
            <a:ext cx="6664581" cy="2177894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D6C79AC-3A73-46BA-A9ED-8464A669A421}"/>
              </a:ext>
            </a:extLst>
          </p:cNvPr>
          <p:cNvCxnSpPr/>
          <p:nvPr userDrawn="1"/>
        </p:nvCxnSpPr>
        <p:spPr>
          <a:xfrm>
            <a:off x="719323" y="3429000"/>
            <a:ext cx="907256" cy="0"/>
          </a:xfrm>
          <a:prstGeom prst="line">
            <a:avLst/>
          </a:prstGeom>
          <a:ln w="57150">
            <a:solidFill>
              <a:srgbClr val="E9E3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7299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737610" cy="411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7743" y="1825625"/>
            <a:ext cx="3737609" cy="411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C0E3849-3DA0-4821-AA99-0286C7BDE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367" y="548640"/>
            <a:ext cx="7871270" cy="1142048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65265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BA8EFCF-0251-4014-9D85-6625151EA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367" y="548640"/>
            <a:ext cx="7871270" cy="1142048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51084840"/>
      </p:ext>
    </p:extLst>
  </p:cSld>
  <p:clrMapOvr>
    <a:masterClrMapping/>
  </p:clrMapOvr>
  <p:hf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C9414F0-F951-4741-BDC8-B8A0AEC8B640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35509" y="3218847"/>
            <a:ext cx="3789332" cy="2286000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7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12">
            <a:extLst>
              <a:ext uri="{FF2B5EF4-FFF2-40B4-BE49-F238E27FC236}">
                <a16:creationId xmlns:a16="http://schemas.microsoft.com/office/drawing/2014/main" id="{5995554A-6C8D-4F00-9BCD-F8F600EF3D2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719641" y="3218847"/>
            <a:ext cx="3788853" cy="2286000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750"/>
            </a:lvl5pPr>
          </a:lstStyle>
          <a:p>
            <a:pPr lvl="0"/>
            <a:r>
              <a:rPr lang="en-US" dirty="0"/>
              <a:t>Click</a:t>
            </a:r>
          </a:p>
          <a:p>
            <a:pPr lvl="0"/>
            <a:r>
              <a:rPr lang="en-US" dirty="0"/>
              <a:t>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FAD79E3-808B-4CBF-8A76-617066D96C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5509" y="1818072"/>
            <a:ext cx="3789332" cy="1273401"/>
          </a:xfrm>
        </p:spPr>
        <p:txBody>
          <a:bodyPr anchor="b">
            <a:normAutofit/>
          </a:bodyPr>
          <a:lstStyle>
            <a:lvl1pPr marL="0" indent="0">
              <a:buNone/>
              <a:defRPr sz="2700" b="0"/>
            </a:lvl1pPr>
            <a:lvl2pPr marL="257168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DFEEACD6-5E0A-47AE-B52F-F1A6AF81402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719162" y="1818072"/>
            <a:ext cx="3789330" cy="1273401"/>
          </a:xfrm>
        </p:spPr>
        <p:txBody>
          <a:bodyPr anchor="b">
            <a:normAutofit/>
          </a:bodyPr>
          <a:lstStyle>
            <a:lvl1pPr marL="0" indent="0">
              <a:buNone/>
              <a:defRPr sz="2700" b="0"/>
            </a:lvl1pPr>
            <a:lvl2pPr marL="257168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E92FBF04-0773-4AB1-9DF2-1992C00C4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08" y="548640"/>
            <a:ext cx="7872984" cy="114204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72658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B162523-530D-4780-91E9-C0239EE5F9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DE33E3BF-7A22-4520-BEA9-41A95AD9F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1438643"/>
            <a:ext cx="5029200" cy="1796248"/>
          </a:xfrm>
        </p:spPr>
        <p:txBody>
          <a:bodyPr anchor="ctr">
            <a:normAutofit/>
          </a:bodyPr>
          <a:lstStyle>
            <a:lvl1pPr algn="ctr">
              <a:defRPr sz="7200" b="0">
                <a:solidFill>
                  <a:schemeClr val="accent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E0D51-7402-4F39-B674-061E20FF99C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4692" y="3356202"/>
            <a:ext cx="3972781" cy="365760"/>
          </a:xfrm>
        </p:spPr>
        <p:txBody>
          <a:bodyPr anchor="t">
            <a:noAutofit/>
          </a:bodyPr>
          <a:lstStyle>
            <a:lvl1pPr marL="0" indent="0" algn="r">
              <a:buNone/>
              <a:defRPr sz="1800" b="1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8445044-959E-4C18-8641-A880B39ECA9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30617" y="3356202"/>
            <a:ext cx="3972780" cy="821212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225"/>
              </a:spcBef>
              <a:buNone/>
              <a:defRPr sz="1400"/>
            </a:lvl1pPr>
            <a:lvl2pPr marL="342900" indent="0">
              <a:buNone/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04BD558C-ED5F-4970-A11F-6ADAA6E014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52792" y="3675336"/>
            <a:ext cx="3154680" cy="471082"/>
          </a:xfrm>
        </p:spPr>
        <p:txBody>
          <a:bodyPr anchor="t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200" i="1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9ECCEE6-DD1D-4F76-9223-514F4666101F}"/>
              </a:ext>
            </a:extLst>
          </p:cNvPr>
          <p:cNvCxnSpPr>
            <a:cxnSpLocks/>
          </p:cNvCxnSpPr>
          <p:nvPr userDrawn="1"/>
        </p:nvCxnSpPr>
        <p:spPr>
          <a:xfrm>
            <a:off x="4572000" y="3375568"/>
            <a:ext cx="0" cy="801846"/>
          </a:xfrm>
          <a:prstGeom prst="line">
            <a:avLst/>
          </a:prstGeom>
          <a:ln w="38100">
            <a:solidFill>
              <a:srgbClr val="E9E3DC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259EBE23-F0B8-40C4-885A-FE961E8237C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994660" y="4959427"/>
            <a:ext cx="3154680" cy="6400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 b="0">
                <a:solidFill>
                  <a:schemeClr val="tx1"/>
                </a:solidFill>
              </a:defRPr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22526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B9BC8FF-3A8E-4460-A5BF-4C3F720410A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42366" y="3218848"/>
            <a:ext cx="2468880" cy="2286000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AB34D57E-ECA2-4186-9DCB-6C19BD1309B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40561" y="3218847"/>
            <a:ext cx="2468880" cy="2286000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C9B39249-80D0-4650-A739-BEC5B5240FEC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038755" y="3218847"/>
            <a:ext cx="2468880" cy="2286000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19">
            <a:extLst>
              <a:ext uri="{FF2B5EF4-FFF2-40B4-BE49-F238E27FC236}">
                <a16:creationId xmlns:a16="http://schemas.microsoft.com/office/drawing/2014/main" id="{5867E65C-747A-47D4-9DCF-E418381CD51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42366" y="1819280"/>
            <a:ext cx="2468880" cy="1272193"/>
          </a:xfrm>
        </p:spPr>
        <p:txBody>
          <a:bodyPr anchor="b">
            <a:noAutofit/>
          </a:bodyPr>
          <a:lstStyle>
            <a:lvl1pPr marL="0" indent="0">
              <a:buNone/>
              <a:defRPr sz="2700" b="0"/>
            </a:lvl1pPr>
            <a:lvl2pPr marL="257168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>
            <a:extLst>
              <a:ext uri="{FF2B5EF4-FFF2-40B4-BE49-F238E27FC236}">
                <a16:creationId xmlns:a16="http://schemas.microsoft.com/office/drawing/2014/main" id="{D739209B-83D6-458D-9336-F963AF3A990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038755" y="1819280"/>
            <a:ext cx="2468880" cy="1272193"/>
          </a:xfrm>
        </p:spPr>
        <p:txBody>
          <a:bodyPr anchor="b">
            <a:noAutofit/>
          </a:bodyPr>
          <a:lstStyle>
            <a:lvl1pPr marL="0" indent="0">
              <a:buNone/>
              <a:defRPr sz="2700" b="0"/>
            </a:lvl1pPr>
            <a:lvl2pPr marL="257168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C19EAC2-9F46-4D7F-9C3D-9FE7360ED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367" y="548640"/>
            <a:ext cx="7871270" cy="1142048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19">
            <a:extLst>
              <a:ext uri="{FF2B5EF4-FFF2-40B4-BE49-F238E27FC236}">
                <a16:creationId xmlns:a16="http://schemas.microsoft.com/office/drawing/2014/main" id="{83EAE61E-E1C2-4882-91C9-5D815A6276F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340561" y="1819280"/>
            <a:ext cx="2468880" cy="1272193"/>
          </a:xfrm>
        </p:spPr>
        <p:txBody>
          <a:bodyPr anchor="b">
            <a:noAutofit/>
          </a:bodyPr>
          <a:lstStyle>
            <a:lvl1pPr marL="0" indent="0">
              <a:buNone/>
              <a:defRPr sz="2700" b="0"/>
            </a:lvl1pPr>
            <a:lvl2pPr marL="257168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50186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529B1548-0D1B-4118-B46F-9AC7DC68A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08" y="548640"/>
            <a:ext cx="7872984" cy="114204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173132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15898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AB34D57E-ECA2-4186-9DCB-6C19BD1309B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16129" y="914405"/>
            <a:ext cx="2523744" cy="5035391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C9B39249-80D0-4650-A739-BEC5B5240FEC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989892" y="914405"/>
            <a:ext cx="2523744" cy="5035391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F3701E-33F6-411F-8E6E-F6654E545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10" y="908213"/>
            <a:ext cx="2535937" cy="5035391"/>
          </a:xfrm>
          <a:prstGeom prst="rect">
            <a:avLst/>
          </a:prstGeom>
        </p:spPr>
        <p:txBody>
          <a:bodyPr anchor="t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0285347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88B8CAA7-BC28-474E-B01B-C904EB17E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10" y="908213"/>
            <a:ext cx="2535937" cy="5035391"/>
          </a:xfrm>
          <a:prstGeom prst="rect">
            <a:avLst/>
          </a:prstGeom>
        </p:spPr>
        <p:txBody>
          <a:bodyPr anchor="t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D713A0D8-85D3-4C92-A792-1EED21E21CE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310128" y="914399"/>
            <a:ext cx="5198364" cy="50292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06187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tack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0EF590BC-48B3-424E-A966-F3834F896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10" y="908213"/>
            <a:ext cx="2535937" cy="5035391"/>
          </a:xfrm>
          <a:prstGeom prst="rect">
            <a:avLst/>
          </a:prstGeom>
        </p:spPr>
        <p:txBody>
          <a:bodyPr anchor="t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57B7BE-5992-45D6-A717-64CF265914D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310128" y="914404"/>
            <a:ext cx="2523744" cy="2428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6C25227-CAE1-4B07-A365-2A0B7DE740B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310128" y="3514731"/>
            <a:ext cx="2523744" cy="2428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BC3BEF09-6FE7-4C7D-AEB6-049278C1E280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5984748" y="914404"/>
            <a:ext cx="2523744" cy="2428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DE358B05-8F4A-4DC6-97EE-C05FBA2FE81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984748" y="3514731"/>
            <a:ext cx="2523744" cy="24288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6905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Stack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97D0B630-64D0-4062-A981-19F14C5D4457}"/>
              </a:ext>
            </a:extLst>
          </p:cNvPr>
          <p:cNvSpPr>
            <a:spLocks noGrp="1" noChangeAspect="1"/>
          </p:cNvSpPr>
          <p:nvPr>
            <p:ph sz="quarter" idx="20"/>
          </p:nvPr>
        </p:nvSpPr>
        <p:spPr>
          <a:xfrm>
            <a:off x="642366" y="3514731"/>
            <a:ext cx="2523744" cy="2428875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5EEDA71-AD8B-434F-B30A-6D06A1944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10" y="908214"/>
            <a:ext cx="2535937" cy="2428875"/>
          </a:xfrm>
          <a:prstGeom prst="rect">
            <a:avLst/>
          </a:prstGeom>
        </p:spPr>
        <p:txBody>
          <a:bodyPr anchor="t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23704545-C2FC-4595-9EDA-B59CC04C174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310128" y="914404"/>
            <a:ext cx="2523744" cy="2428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5BECF1E6-819D-4B8D-BA74-3FCDA6C78062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310128" y="3514731"/>
            <a:ext cx="2523744" cy="2428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735023A1-72B2-4A6D-B0F4-ECFC3900A1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5984748" y="914404"/>
            <a:ext cx="2523744" cy="2428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F199D1AC-68B2-47B9-9917-77BDC12DBA48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984748" y="3514731"/>
            <a:ext cx="2523744" cy="24288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92145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Stack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B9BC8FF-3A8E-4460-A5BF-4C3F720410A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42366" y="914405"/>
            <a:ext cx="2523744" cy="2428875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AB34D57E-ECA2-4186-9DCB-6C19BD1309B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16844" y="914405"/>
            <a:ext cx="2523744" cy="2428875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C9B39249-80D0-4650-A739-BEC5B5240FEC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991322" y="914405"/>
            <a:ext cx="2523744" cy="2428875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745B4A4F-3893-499A-9BEA-8F0B7E3F0FEB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3316843" y="3514731"/>
            <a:ext cx="5198222" cy="2428875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1B348BD-02A1-4A57-B741-F97E61565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10" y="3514729"/>
            <a:ext cx="2535937" cy="2428875"/>
          </a:xfrm>
          <a:prstGeom prst="rect">
            <a:avLst/>
          </a:prstGeom>
        </p:spPr>
        <p:txBody>
          <a:bodyPr anchor="t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514827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,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745B4A4F-3893-499A-9BEA-8F0B7E3F0FEB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3316844" y="3514731"/>
            <a:ext cx="2523744" cy="2428875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ECFCE8A3-CA5F-4B5C-9F65-01659461015C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5991322" y="3514731"/>
            <a:ext cx="2523744" cy="2428875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0C60512-C666-4DB3-B4D7-EABD5C108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10" y="3514729"/>
            <a:ext cx="2535937" cy="2428875"/>
          </a:xfrm>
          <a:prstGeom prst="rect">
            <a:avLst/>
          </a:prstGeom>
        </p:spPr>
        <p:txBody>
          <a:bodyPr anchor="t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Picture Placeholder 8">
            <a:extLst>
              <a:ext uri="{FF2B5EF4-FFF2-40B4-BE49-F238E27FC236}">
                <a16:creationId xmlns:a16="http://schemas.microsoft.com/office/drawing/2014/main" id="{E1174059-3958-44C6-980A-7B376B9DD3E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5508" y="908210"/>
            <a:ext cx="7872984" cy="243506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3907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3274A4B1-8B4D-AD8C-A527-4D590BB6C44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48809" y="2764677"/>
            <a:ext cx="905256" cy="90525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indent="0">
              <a:buNone/>
              <a:defRPr lang="en-US" sz="825">
                <a:solidFill>
                  <a:schemeClr val="lt1"/>
                </a:solidFill>
              </a:defRPr>
            </a:lvl1pPr>
          </a:lstStyle>
          <a:p>
            <a:pPr marL="0"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1810C904-F55B-7A7C-CFEE-F892A0E01DE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475319" y="2763293"/>
            <a:ext cx="905256" cy="90525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indent="0">
              <a:buNone/>
              <a:defRPr lang="en-US" sz="825">
                <a:solidFill>
                  <a:schemeClr val="lt1"/>
                </a:solidFill>
              </a:defRPr>
            </a:lvl1pPr>
          </a:lstStyle>
          <a:p>
            <a:pPr marL="0"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C77AEB22-020B-F6CE-3C50-669489A38A5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119372" y="2810583"/>
            <a:ext cx="905256" cy="90525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indent="0">
              <a:buNone/>
              <a:defRPr lang="en-US" sz="825">
                <a:solidFill>
                  <a:schemeClr val="lt1"/>
                </a:solidFill>
              </a:defRPr>
            </a:lvl1pPr>
          </a:lstStyle>
          <a:p>
            <a:pPr marL="0"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6979DC04-0C71-6F6E-AA4F-673445ADB60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726430" y="2763293"/>
            <a:ext cx="905256" cy="90525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indent="0">
              <a:buNone/>
              <a:defRPr lang="en-US" sz="825">
                <a:solidFill>
                  <a:schemeClr val="lt1"/>
                </a:solidFill>
              </a:defRPr>
            </a:lvl1pPr>
          </a:lstStyle>
          <a:p>
            <a:pPr marL="0"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8650B4E8-3C98-7144-C340-C6D24AF00DB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75779" y="2744997"/>
            <a:ext cx="905256" cy="9052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indent="0">
              <a:buNone/>
              <a:defRPr lang="en-US" sz="825" dirty="0">
                <a:solidFill>
                  <a:schemeClr val="lt1"/>
                </a:solidFill>
              </a:defRPr>
            </a:lvl1pPr>
          </a:lstStyle>
          <a:p>
            <a:pPr marL="0"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7" name="Text Placeholder 39">
            <a:extLst>
              <a:ext uri="{FF2B5EF4-FFF2-40B4-BE49-F238E27FC236}">
                <a16:creationId xmlns:a16="http://schemas.microsoft.com/office/drawing/2014/main" id="{3E65F5D0-1347-F2CA-1AC1-6D1A53EC52C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97663" y="4123944"/>
            <a:ext cx="1028700" cy="365760"/>
          </a:xfr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350" b="1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Text Placeholder 39">
            <a:extLst>
              <a:ext uri="{FF2B5EF4-FFF2-40B4-BE49-F238E27FC236}">
                <a16:creationId xmlns:a16="http://schemas.microsoft.com/office/drawing/2014/main" id="{BE68704E-A8DC-AC90-F667-6FEE13C3E65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95730" y="4498853"/>
            <a:ext cx="1021842" cy="954107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050" b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Text Placeholder 39">
            <a:extLst>
              <a:ext uri="{FF2B5EF4-FFF2-40B4-BE49-F238E27FC236}">
                <a16:creationId xmlns:a16="http://schemas.microsoft.com/office/drawing/2014/main" id="{3F5AC1ED-89A8-B725-6256-728470F9EAE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414016" y="4123944"/>
            <a:ext cx="1028700" cy="365760"/>
          </a:xfr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350" b="1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0" name="Text Placeholder 39">
            <a:extLst>
              <a:ext uri="{FF2B5EF4-FFF2-40B4-BE49-F238E27FC236}">
                <a16:creationId xmlns:a16="http://schemas.microsoft.com/office/drawing/2014/main" id="{F3CCCAA1-05AF-631C-A3C9-6624A1EC81D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414016" y="4498853"/>
            <a:ext cx="1021842" cy="954107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050" b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Text Placeholder 39">
            <a:extLst>
              <a:ext uri="{FF2B5EF4-FFF2-40B4-BE49-F238E27FC236}">
                <a16:creationId xmlns:a16="http://schemas.microsoft.com/office/drawing/2014/main" id="{0863D880-3EE8-64D4-08CB-DB860ED6AAB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053078" y="4123944"/>
            <a:ext cx="1028700" cy="365760"/>
          </a:xfr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350" b="1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2" name="Text Placeholder 39">
            <a:extLst>
              <a:ext uri="{FF2B5EF4-FFF2-40B4-BE49-F238E27FC236}">
                <a16:creationId xmlns:a16="http://schemas.microsoft.com/office/drawing/2014/main" id="{8C74E023-D18E-6039-1DE0-9A2BB63F429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053078" y="4498853"/>
            <a:ext cx="1021842" cy="954107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050" b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Text Placeholder 39">
            <a:extLst>
              <a:ext uri="{FF2B5EF4-FFF2-40B4-BE49-F238E27FC236}">
                <a16:creationId xmlns:a16="http://schemas.microsoft.com/office/drawing/2014/main" id="{7299E6A2-D3C9-DE9A-B1C7-F97C864DDFD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5664708" y="4123944"/>
            <a:ext cx="1028700" cy="365760"/>
          </a:xfr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350" b="1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4" name="Text Placeholder 39">
            <a:extLst>
              <a:ext uri="{FF2B5EF4-FFF2-40B4-BE49-F238E27FC236}">
                <a16:creationId xmlns:a16="http://schemas.microsoft.com/office/drawing/2014/main" id="{AD547EE1-5C3B-2287-B9E3-9F0376DF306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5664708" y="4498853"/>
            <a:ext cx="1021842" cy="954107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050" b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5" name="Text Placeholder 39">
            <a:extLst>
              <a:ext uri="{FF2B5EF4-FFF2-40B4-BE49-F238E27FC236}">
                <a16:creationId xmlns:a16="http://schemas.microsoft.com/office/drawing/2014/main" id="{4B62DCAF-9B73-498E-0829-9496E739183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317486" y="4123944"/>
            <a:ext cx="1028700" cy="365760"/>
          </a:xfr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350" b="1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6" name="Text Placeholder 39">
            <a:extLst>
              <a:ext uri="{FF2B5EF4-FFF2-40B4-BE49-F238E27FC236}">
                <a16:creationId xmlns:a16="http://schemas.microsoft.com/office/drawing/2014/main" id="{B6877860-2940-382D-E00F-3B733A253F8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7317486" y="4498853"/>
            <a:ext cx="1021842" cy="954107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050" b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8A238256-237D-24D6-5A38-E198DB1EB604}"/>
              </a:ext>
            </a:extLst>
          </p:cNvPr>
          <p:cNvCxnSpPr>
            <a:cxnSpLocks/>
          </p:cNvCxnSpPr>
          <p:nvPr userDrawn="1"/>
        </p:nvCxnSpPr>
        <p:spPr>
          <a:xfrm flipV="1">
            <a:off x="780957" y="2393357"/>
            <a:ext cx="534430" cy="12939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58A92CDD-5053-BFA6-FEE3-50FFA7D6EE81}"/>
              </a:ext>
            </a:extLst>
          </p:cNvPr>
          <p:cNvCxnSpPr>
            <a:cxnSpLocks/>
          </p:cNvCxnSpPr>
          <p:nvPr userDrawn="1"/>
        </p:nvCxnSpPr>
        <p:spPr>
          <a:xfrm>
            <a:off x="1315387" y="2393352"/>
            <a:ext cx="1627838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AC28C8B-11F4-0BED-1FE8-E10E4DD3030A}"/>
              </a:ext>
            </a:extLst>
          </p:cNvPr>
          <p:cNvCxnSpPr>
            <a:cxnSpLocks/>
          </p:cNvCxnSpPr>
          <p:nvPr userDrawn="1"/>
        </p:nvCxnSpPr>
        <p:spPr>
          <a:xfrm>
            <a:off x="2943227" y="2391883"/>
            <a:ext cx="1628775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EF058929-9E17-5F0C-C475-EBB62C0D1468}"/>
              </a:ext>
            </a:extLst>
          </p:cNvPr>
          <p:cNvCxnSpPr>
            <a:cxnSpLocks/>
          </p:cNvCxnSpPr>
          <p:nvPr userDrawn="1"/>
        </p:nvCxnSpPr>
        <p:spPr>
          <a:xfrm>
            <a:off x="4572001" y="2391883"/>
            <a:ext cx="1621136" cy="14408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7667C6C-7D88-4368-2395-8414D68B5C3B}"/>
              </a:ext>
            </a:extLst>
          </p:cNvPr>
          <p:cNvCxnSpPr>
            <a:cxnSpLocks/>
          </p:cNvCxnSpPr>
          <p:nvPr userDrawn="1"/>
        </p:nvCxnSpPr>
        <p:spPr>
          <a:xfrm>
            <a:off x="6193137" y="2402544"/>
            <a:ext cx="164189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D9354D76-073A-C99D-A74A-389343736C7D}"/>
              </a:ext>
            </a:extLst>
          </p:cNvPr>
          <p:cNvCxnSpPr>
            <a:cxnSpLocks/>
          </p:cNvCxnSpPr>
          <p:nvPr userDrawn="1"/>
        </p:nvCxnSpPr>
        <p:spPr>
          <a:xfrm>
            <a:off x="7835034" y="2398796"/>
            <a:ext cx="5014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 Placeholder 88">
            <a:extLst>
              <a:ext uri="{FF2B5EF4-FFF2-40B4-BE49-F238E27FC236}">
                <a16:creationId xmlns:a16="http://schemas.microsoft.com/office/drawing/2014/main" id="{F16DF89E-D658-4FD6-396D-5BDB8D50DCF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222913" y="2287828"/>
            <a:ext cx="157047" cy="209396"/>
          </a:xfrm>
          <a:custGeom>
            <a:avLst/>
            <a:gdLst>
              <a:gd name="connsiteX0" fmla="*/ 104698 w 209396"/>
              <a:gd name="connsiteY0" fmla="*/ 0 h 209396"/>
              <a:gd name="connsiteX1" fmla="*/ 209396 w 209396"/>
              <a:gd name="connsiteY1" fmla="*/ 104698 h 209396"/>
              <a:gd name="connsiteX2" fmla="*/ 104698 w 209396"/>
              <a:gd name="connsiteY2" fmla="*/ 209396 h 209396"/>
              <a:gd name="connsiteX3" fmla="*/ 0 w 209396"/>
              <a:gd name="connsiteY3" fmla="*/ 104698 h 209396"/>
              <a:gd name="connsiteX4" fmla="*/ 104698 w 209396"/>
              <a:gd name="connsiteY4" fmla="*/ 0 h 209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396" h="209396">
                <a:moveTo>
                  <a:pt x="104698" y="0"/>
                </a:moveTo>
                <a:cubicBezTo>
                  <a:pt x="162521" y="0"/>
                  <a:pt x="209396" y="46875"/>
                  <a:pt x="209396" y="104698"/>
                </a:cubicBezTo>
                <a:cubicBezTo>
                  <a:pt x="209396" y="162521"/>
                  <a:pt x="162521" y="209396"/>
                  <a:pt x="104698" y="209396"/>
                </a:cubicBezTo>
                <a:cubicBezTo>
                  <a:pt x="46875" y="209396"/>
                  <a:pt x="0" y="162521"/>
                  <a:pt x="0" y="104698"/>
                </a:cubicBezTo>
                <a:cubicBezTo>
                  <a:pt x="0" y="46875"/>
                  <a:pt x="46875" y="0"/>
                  <a:pt x="104698" y="0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6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88" name="Text Placeholder 87">
            <a:extLst>
              <a:ext uri="{FF2B5EF4-FFF2-40B4-BE49-F238E27FC236}">
                <a16:creationId xmlns:a16="http://schemas.microsoft.com/office/drawing/2014/main" id="{B15E5DF8-5D98-0B9D-2EA1-44D9BB4CDAD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53872" y="2292868"/>
            <a:ext cx="157047" cy="209396"/>
          </a:xfrm>
          <a:custGeom>
            <a:avLst/>
            <a:gdLst>
              <a:gd name="connsiteX0" fmla="*/ 104698 w 209396"/>
              <a:gd name="connsiteY0" fmla="*/ 0 h 209396"/>
              <a:gd name="connsiteX1" fmla="*/ 209396 w 209396"/>
              <a:gd name="connsiteY1" fmla="*/ 104698 h 209396"/>
              <a:gd name="connsiteX2" fmla="*/ 104698 w 209396"/>
              <a:gd name="connsiteY2" fmla="*/ 209396 h 209396"/>
              <a:gd name="connsiteX3" fmla="*/ 0 w 209396"/>
              <a:gd name="connsiteY3" fmla="*/ 104698 h 209396"/>
              <a:gd name="connsiteX4" fmla="*/ 104698 w 209396"/>
              <a:gd name="connsiteY4" fmla="*/ 0 h 209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396" h="209396">
                <a:moveTo>
                  <a:pt x="104698" y="0"/>
                </a:moveTo>
                <a:cubicBezTo>
                  <a:pt x="162521" y="0"/>
                  <a:pt x="209396" y="46875"/>
                  <a:pt x="209396" y="104698"/>
                </a:cubicBezTo>
                <a:cubicBezTo>
                  <a:pt x="209396" y="162521"/>
                  <a:pt x="162521" y="209396"/>
                  <a:pt x="104698" y="209396"/>
                </a:cubicBezTo>
                <a:cubicBezTo>
                  <a:pt x="46875" y="209396"/>
                  <a:pt x="0" y="162521"/>
                  <a:pt x="0" y="104698"/>
                </a:cubicBezTo>
                <a:cubicBezTo>
                  <a:pt x="0" y="46875"/>
                  <a:pt x="46875" y="0"/>
                  <a:pt x="104698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6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87" name="Text Placeholder 86">
            <a:extLst>
              <a:ext uri="{FF2B5EF4-FFF2-40B4-BE49-F238E27FC236}">
                <a16:creationId xmlns:a16="http://schemas.microsoft.com/office/drawing/2014/main" id="{143A506F-C19F-441F-4497-D86E9AB332F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488011" y="2288841"/>
            <a:ext cx="157047" cy="209396"/>
          </a:xfrm>
          <a:custGeom>
            <a:avLst/>
            <a:gdLst>
              <a:gd name="connsiteX0" fmla="*/ 104698 w 209396"/>
              <a:gd name="connsiteY0" fmla="*/ 0 h 209396"/>
              <a:gd name="connsiteX1" fmla="*/ 209396 w 209396"/>
              <a:gd name="connsiteY1" fmla="*/ 104698 h 209396"/>
              <a:gd name="connsiteX2" fmla="*/ 104698 w 209396"/>
              <a:gd name="connsiteY2" fmla="*/ 209396 h 209396"/>
              <a:gd name="connsiteX3" fmla="*/ 0 w 209396"/>
              <a:gd name="connsiteY3" fmla="*/ 104698 h 209396"/>
              <a:gd name="connsiteX4" fmla="*/ 104698 w 209396"/>
              <a:gd name="connsiteY4" fmla="*/ 0 h 209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396" h="209396">
                <a:moveTo>
                  <a:pt x="104698" y="0"/>
                </a:moveTo>
                <a:cubicBezTo>
                  <a:pt x="162521" y="0"/>
                  <a:pt x="209396" y="46875"/>
                  <a:pt x="209396" y="104698"/>
                </a:cubicBezTo>
                <a:cubicBezTo>
                  <a:pt x="209396" y="162521"/>
                  <a:pt x="162521" y="209396"/>
                  <a:pt x="104698" y="209396"/>
                </a:cubicBezTo>
                <a:cubicBezTo>
                  <a:pt x="46875" y="209396"/>
                  <a:pt x="0" y="162521"/>
                  <a:pt x="0" y="104698"/>
                </a:cubicBezTo>
                <a:cubicBezTo>
                  <a:pt x="0" y="46875"/>
                  <a:pt x="46875" y="0"/>
                  <a:pt x="104698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6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44F32027-9269-C3DC-33AC-A69C99A8A0C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095767" y="2297879"/>
            <a:ext cx="157047" cy="209396"/>
          </a:xfrm>
          <a:custGeom>
            <a:avLst/>
            <a:gdLst>
              <a:gd name="connsiteX0" fmla="*/ 104698 w 209396"/>
              <a:gd name="connsiteY0" fmla="*/ 0 h 209396"/>
              <a:gd name="connsiteX1" fmla="*/ 209396 w 209396"/>
              <a:gd name="connsiteY1" fmla="*/ 104698 h 209396"/>
              <a:gd name="connsiteX2" fmla="*/ 104698 w 209396"/>
              <a:gd name="connsiteY2" fmla="*/ 209396 h 209396"/>
              <a:gd name="connsiteX3" fmla="*/ 0 w 209396"/>
              <a:gd name="connsiteY3" fmla="*/ 104698 h 209396"/>
              <a:gd name="connsiteX4" fmla="*/ 104698 w 209396"/>
              <a:gd name="connsiteY4" fmla="*/ 0 h 209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396" h="209396">
                <a:moveTo>
                  <a:pt x="104698" y="0"/>
                </a:moveTo>
                <a:cubicBezTo>
                  <a:pt x="162521" y="0"/>
                  <a:pt x="209396" y="46875"/>
                  <a:pt x="209396" y="104698"/>
                </a:cubicBezTo>
                <a:cubicBezTo>
                  <a:pt x="209396" y="162521"/>
                  <a:pt x="162521" y="209396"/>
                  <a:pt x="104698" y="209396"/>
                </a:cubicBezTo>
                <a:cubicBezTo>
                  <a:pt x="46875" y="209396"/>
                  <a:pt x="0" y="162521"/>
                  <a:pt x="0" y="104698"/>
                </a:cubicBezTo>
                <a:cubicBezTo>
                  <a:pt x="0" y="46875"/>
                  <a:pt x="46875" y="0"/>
                  <a:pt x="104698" y="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6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85" name="Text Placeholder 84">
            <a:extLst>
              <a:ext uri="{FF2B5EF4-FFF2-40B4-BE49-F238E27FC236}">
                <a16:creationId xmlns:a16="http://schemas.microsoft.com/office/drawing/2014/main" id="{F3D9D69A-000C-EF97-2383-3A915A07BB2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756511" y="2290384"/>
            <a:ext cx="157047" cy="209396"/>
          </a:xfrm>
          <a:custGeom>
            <a:avLst/>
            <a:gdLst>
              <a:gd name="connsiteX0" fmla="*/ 104698 w 209396"/>
              <a:gd name="connsiteY0" fmla="*/ 0 h 209396"/>
              <a:gd name="connsiteX1" fmla="*/ 209396 w 209396"/>
              <a:gd name="connsiteY1" fmla="*/ 104698 h 209396"/>
              <a:gd name="connsiteX2" fmla="*/ 104698 w 209396"/>
              <a:gd name="connsiteY2" fmla="*/ 209396 h 209396"/>
              <a:gd name="connsiteX3" fmla="*/ 0 w 209396"/>
              <a:gd name="connsiteY3" fmla="*/ 104698 h 209396"/>
              <a:gd name="connsiteX4" fmla="*/ 104698 w 209396"/>
              <a:gd name="connsiteY4" fmla="*/ 0 h 209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396" h="209396">
                <a:moveTo>
                  <a:pt x="104698" y="0"/>
                </a:moveTo>
                <a:cubicBezTo>
                  <a:pt x="162521" y="0"/>
                  <a:pt x="209396" y="46875"/>
                  <a:pt x="209396" y="104698"/>
                </a:cubicBezTo>
                <a:cubicBezTo>
                  <a:pt x="209396" y="162521"/>
                  <a:pt x="162521" y="209396"/>
                  <a:pt x="104698" y="209396"/>
                </a:cubicBezTo>
                <a:cubicBezTo>
                  <a:pt x="46875" y="209396"/>
                  <a:pt x="0" y="162521"/>
                  <a:pt x="0" y="104698"/>
                </a:cubicBezTo>
                <a:cubicBezTo>
                  <a:pt x="0" y="46875"/>
                  <a:pt x="46875" y="0"/>
                  <a:pt x="104698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6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CE1BE77E-9301-43D2-B133-3F7543816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367" y="548640"/>
            <a:ext cx="7871270" cy="1142048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34063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CD75999-B599-4A23-8CC0-259BE0C32F29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20000">
                <a:schemeClr val="accent1"/>
              </a:gs>
              <a:gs pos="10000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chemeClr val="bg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C4A5AE-9011-4B1C-A7B9-36435B10D92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Georgia Department of Community Affairs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1E31D6-98CC-46C3-8EF3-BCAE0E1E557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B7723009-1AB1-40E8-935F-A59C441AC3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43000" y="1600200"/>
            <a:ext cx="6858000" cy="3657600"/>
          </a:xfrm>
        </p:spPr>
        <p:txBody>
          <a:bodyPr anchor="ctr">
            <a:norm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C5D80C-E77E-48E6-B1CE-26C3DB460535}"/>
              </a:ext>
            </a:extLst>
          </p:cNvPr>
          <p:cNvSpPr txBox="1"/>
          <p:nvPr userDrawn="1"/>
        </p:nvSpPr>
        <p:spPr>
          <a:xfrm>
            <a:off x="167640" y="2"/>
            <a:ext cx="1680210" cy="3370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299" dirty="0">
                <a:solidFill>
                  <a:schemeClr val="bg1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05375701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6EB68C9D-2145-4CC0-9F00-198AA56E388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317" y="2664025"/>
            <a:ext cx="1440180" cy="1444752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id="{974C254A-D1C1-7C23-7A97-D08B5EF74FC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793650" y="2664025"/>
            <a:ext cx="1440180" cy="1444752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FD22F399-84EB-DA43-D72E-972541FA68A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903763" y="2624857"/>
            <a:ext cx="1440180" cy="1444752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293D7505-3D5F-5EC7-DA15-D6C2DF6E286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06367" y="2624857"/>
            <a:ext cx="1440180" cy="1444752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95D410CB-8838-F5FE-B127-40EB466A162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1801" y="4507992"/>
            <a:ext cx="1851660" cy="365760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350" b="1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39">
            <a:extLst>
              <a:ext uri="{FF2B5EF4-FFF2-40B4-BE49-F238E27FC236}">
                <a16:creationId xmlns:a16="http://schemas.microsoft.com/office/drawing/2014/main" id="{4AB9408A-B6CD-B62B-A40C-113C980EF1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88601" y="4507992"/>
            <a:ext cx="1851660" cy="365760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350" b="1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39">
            <a:extLst>
              <a:ext uri="{FF2B5EF4-FFF2-40B4-BE49-F238E27FC236}">
                <a16:creationId xmlns:a16="http://schemas.microsoft.com/office/drawing/2014/main" id="{61463C70-6782-0D6E-7762-61E56776264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698023" y="4507992"/>
            <a:ext cx="1851660" cy="365760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350" b="1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39">
            <a:extLst>
              <a:ext uri="{FF2B5EF4-FFF2-40B4-BE49-F238E27FC236}">
                <a16:creationId xmlns:a16="http://schemas.microsoft.com/office/drawing/2014/main" id="{E4A9BFDF-CD6B-DB2B-93AB-335CC2AE455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00627" y="4507992"/>
            <a:ext cx="1851660" cy="365760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350" b="1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Text Placeholder 39">
            <a:extLst>
              <a:ext uri="{FF2B5EF4-FFF2-40B4-BE49-F238E27FC236}">
                <a16:creationId xmlns:a16="http://schemas.microsoft.com/office/drawing/2014/main" id="{D4374427-D19A-E579-3D78-7A08CED4EE8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21801" y="4901184"/>
            <a:ext cx="1851660" cy="365760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050" b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5" name="Text Placeholder 39">
            <a:extLst>
              <a:ext uri="{FF2B5EF4-FFF2-40B4-BE49-F238E27FC236}">
                <a16:creationId xmlns:a16="http://schemas.microsoft.com/office/drawing/2014/main" id="{1F400EB7-1FDE-3683-C9B4-63413EE5EA4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588601" y="4901184"/>
            <a:ext cx="1851660" cy="365760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050" b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Text Placeholder 39">
            <a:extLst>
              <a:ext uri="{FF2B5EF4-FFF2-40B4-BE49-F238E27FC236}">
                <a16:creationId xmlns:a16="http://schemas.microsoft.com/office/drawing/2014/main" id="{5D8F7F98-168C-5B0E-F2F8-A4AD7BA597D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698023" y="4901184"/>
            <a:ext cx="1851660" cy="365760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050" b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Text Placeholder 39">
            <a:extLst>
              <a:ext uri="{FF2B5EF4-FFF2-40B4-BE49-F238E27FC236}">
                <a16:creationId xmlns:a16="http://schemas.microsoft.com/office/drawing/2014/main" id="{C5A299EB-BF79-F241-A67B-AD318037BB5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00627" y="4901184"/>
            <a:ext cx="1851660" cy="365760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050" b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0B6C07B7-1A77-4DA1-AC2E-8D69016DD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367" y="548640"/>
            <a:ext cx="7871270" cy="1142048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7109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CD75999-B599-4A23-8CC0-259BE0C32F29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chemeClr val="bg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C4A5AE-9011-4B1C-A7B9-36435B10D92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Georgia Department of Community Affairs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1E31D6-98CC-46C3-8EF3-BCAE0E1E557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B7723009-1AB1-40E8-935F-A59C441AC3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43000" y="1600200"/>
            <a:ext cx="6858000" cy="3657600"/>
          </a:xfrm>
        </p:spPr>
        <p:txBody>
          <a:bodyPr anchor="ctr">
            <a:norm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C5D80C-E77E-48E6-B1CE-26C3DB460535}"/>
              </a:ext>
            </a:extLst>
          </p:cNvPr>
          <p:cNvSpPr txBox="1"/>
          <p:nvPr userDrawn="1"/>
        </p:nvSpPr>
        <p:spPr>
          <a:xfrm>
            <a:off x="167640" y="2"/>
            <a:ext cx="1680210" cy="3370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299" dirty="0">
                <a:solidFill>
                  <a:schemeClr val="bg1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3668371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7A9F8241-5F32-487E-A848-83F2E0C71E6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" y="0"/>
            <a:ext cx="9143999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C4F66C-FB46-45B9-8206-4DE86B99AA9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Georgia Department of Community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8C8336-9E94-4380-96D7-2388EC76DA7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722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98D23CB-6276-4551-B081-9583D54AF9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17720" y="0"/>
            <a:ext cx="452628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7A9F8241-5F32-487E-A848-83F2E0C71E6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452628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7F84428-91D2-49CF-B4BF-80CD750CBB7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Georgia Department of Community Affairs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765BC11-E44D-4B53-A090-017C11571C2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435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98D23CB-6276-4551-B081-9583D54AF9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17720" y="-1"/>
            <a:ext cx="4526280" cy="335584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7A9F8241-5F32-487E-A848-83F2E0C71E6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-1"/>
            <a:ext cx="4526280" cy="335584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C2AE5AE4-EAC1-4FAD-8ACB-EDC50CFCD4D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17720" y="3502152"/>
            <a:ext cx="4526280" cy="335584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31124D4-E78E-489D-A6CB-3E98B9D7C8C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" y="3502152"/>
            <a:ext cx="4526280" cy="335584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20BD415-C1DB-44A5-B49B-6FD2363534E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Georgia Department of Community Affairs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2FFEC9-D3C8-420C-818D-1549E53CA03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34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wo Content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98D23CB-6276-4551-B081-9583D54AF9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25146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7AEC52-4486-4405-80BC-EFCC9A410F5C}"/>
              </a:ext>
            </a:extLst>
          </p:cNvPr>
          <p:cNvSpPr/>
          <p:nvPr userDrawn="1"/>
        </p:nvSpPr>
        <p:spPr>
          <a:xfrm>
            <a:off x="0" y="2651760"/>
            <a:ext cx="9144000" cy="42062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5721CF6-76AC-44FE-B16F-D734312D7DA3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777743" y="3152775"/>
            <a:ext cx="3897629" cy="27432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35BC66-8B10-4093-9779-5C79A7910D63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Georgia Department of Community Affairs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E3470219-9A4B-4B0C-92DE-7B4C6B7736E8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2B387EAB-07EE-4092-BBBD-F3E2585DD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058" y="3163250"/>
            <a:ext cx="3895344" cy="2743200"/>
          </a:xfrm>
        </p:spPr>
        <p:txBody>
          <a:bodyPr anchor="t">
            <a:norm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95385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BBC9BD-3806-4E16-A033-BEFF03F49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DF6EF7-3E42-4B71-91DF-101AD36185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4353A-A281-43AA-9C67-B482E6F0B8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9783" y="61077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Georgia Department of Community </a:t>
            </a:r>
            <a:r>
              <a:rPr lang="en-US" dirty="0">
                <a:solidFill>
                  <a:srgbClr val="898989"/>
                </a:solidFill>
              </a:rPr>
              <a:t>Affairs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67F7F0A-A3E2-4A86-9EB6-120D8E3306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86750" y="5949796"/>
            <a:ext cx="457200" cy="6810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61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99" r:id="rId2"/>
    <p:sldLayoutId id="2147483798" r:id="rId3"/>
    <p:sldLayoutId id="2147483660" r:id="rId4"/>
    <p:sldLayoutId id="2147483779" r:id="rId5"/>
    <p:sldLayoutId id="2147483768" r:id="rId6"/>
    <p:sldLayoutId id="2147483770" r:id="rId7"/>
    <p:sldLayoutId id="2147483769" r:id="rId8"/>
    <p:sldLayoutId id="2147483747" r:id="rId9"/>
    <p:sldLayoutId id="2147483751" r:id="rId10"/>
    <p:sldLayoutId id="2147483670" r:id="rId11"/>
    <p:sldLayoutId id="2147483762" r:id="rId12"/>
    <p:sldLayoutId id="2147483745" r:id="rId13"/>
    <p:sldLayoutId id="2147483746" r:id="rId14"/>
    <p:sldLayoutId id="2147483708" r:id="rId15"/>
    <p:sldLayoutId id="2147483761" r:id="rId16"/>
    <p:sldLayoutId id="2147483774" r:id="rId17"/>
    <p:sldLayoutId id="2147483732" r:id="rId18"/>
    <p:sldLayoutId id="2147483800" r:id="rId19"/>
    <p:sldLayoutId id="2147483801" r:id="rId20"/>
    <p:sldLayoutId id="2147483802" r:id="rId21"/>
    <p:sldLayoutId id="2147483803" r:id="rId22"/>
  </p:sldLayoutIdLst>
  <p:hf hd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A642640-57DE-4233-9806-AA3D94A7FEFD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550190"/>
            <a:ext cx="7886700" cy="11404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D89082D-1B13-4B68-898C-FF602334F68C}"/>
              </a:ext>
            </a:extLst>
          </p:cNvPr>
          <p:cNvSpPr txBox="1">
            <a:spLocks/>
          </p:cNvSpPr>
          <p:nvPr userDrawn="1"/>
        </p:nvSpPr>
        <p:spPr>
          <a:xfrm>
            <a:off x="467533" y="61077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7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Georgia Department of Community Affairs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726A88FF-AE87-4DB5-8ADF-1135E6A7A937}"/>
              </a:ext>
            </a:extLst>
          </p:cNvPr>
          <p:cNvSpPr txBox="1">
            <a:spLocks/>
          </p:cNvSpPr>
          <p:nvPr userDrawn="1"/>
        </p:nvSpPr>
        <p:spPr>
          <a:xfrm>
            <a:off x="8286750" y="5949796"/>
            <a:ext cx="457200" cy="6810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7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CAF254-72B9-406C-9E86-C9D983240C82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408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65" r:id="rId2"/>
    <p:sldLayoutId id="2147483696" r:id="rId3"/>
    <p:sldLayoutId id="2147483697" r:id="rId4"/>
    <p:sldLayoutId id="2147483698" r:id="rId5"/>
    <p:sldLayoutId id="2147483788" r:id="rId6"/>
    <p:sldLayoutId id="2147483711" r:id="rId7"/>
    <p:sldLayoutId id="2147483753" r:id="rId8"/>
    <p:sldLayoutId id="2147483700" r:id="rId9"/>
    <p:sldLayoutId id="2147483790" r:id="rId10"/>
    <p:sldLayoutId id="2147483759" r:id="rId11"/>
    <p:sldLayoutId id="2147483758" r:id="rId12"/>
    <p:sldLayoutId id="2147483757" r:id="rId13"/>
    <p:sldLayoutId id="2147483754" r:id="rId14"/>
    <p:sldLayoutId id="2147483756" r:id="rId15"/>
    <p:sldLayoutId id="2147483755" r:id="rId16"/>
    <p:sldLayoutId id="2147483733" r:id="rId17"/>
    <p:sldLayoutId id="2147483734" r:id="rId1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&#160;https:/arcg.is/Wyz0a" TargetMode="External"/><Relationship Id="rId2" Type="http://schemas.openxmlformats.org/officeDocument/2006/relationships/hyperlink" Target="https://arcg.is/P555G" TargetMode="External"/><Relationship Id="rId1" Type="http://schemas.openxmlformats.org/officeDocument/2006/relationships/slideLayout" Target="../slideLayouts/slideLayout25.xml"/><Relationship Id="rId4" Type="http://schemas.openxmlformats.org/officeDocument/2006/relationships/hyperlink" Target="https://dca.georgia.gov/financing-tools/disaster-relief/community-development-block-grant-disaster-recovery-program-cdbg-dr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taliawhyte.com/2016/11/23/whats-in-a-name-indigenous-people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09391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7D44442-1154-40D1-AB51-AB2FB7C8483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anchor="t">
            <a:normAutofit/>
          </a:bodyPr>
          <a:lstStyle/>
          <a:p>
            <a:r>
              <a:rPr lang="en-US" dirty="0"/>
              <a:t>HUD identifies MID areas based upon the aggregate unmet need formula</a:t>
            </a:r>
          </a:p>
          <a:p>
            <a:r>
              <a:rPr lang="en-US" dirty="0"/>
              <a:t>The 2023/2024 hurricane allocation had twenty (20) HUD-identified MIDs – most were zip codes</a:t>
            </a:r>
          </a:p>
          <a:p>
            <a:r>
              <a:rPr lang="en-US" dirty="0"/>
              <a:t>DCA will be expanding these zip codes to include the entire county (per regulation)</a:t>
            </a:r>
          </a:p>
          <a:p>
            <a:r>
              <a:rPr lang="en-US" dirty="0"/>
              <a:t>80% of funds must be expended in these counties (per regulation)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38815-3E2D-4F09-8681-EE068A83AA5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t">
            <a:normAutofit/>
          </a:bodyPr>
          <a:lstStyle/>
          <a:p>
            <a:r>
              <a:rPr lang="en-US" dirty="0">
                <a:solidFill>
                  <a:schemeClr val="tx2"/>
                </a:solidFill>
                <a:ea typeface="Nunito Light" charset="0"/>
                <a:cs typeface="Nunito Light" charset="0"/>
              </a:rPr>
              <a:t>DCA may be able to select Grantee-identified MID areas from counties within the disaster declaration that received FEMA Individual Assistance (IA) </a:t>
            </a:r>
            <a:r>
              <a:rPr lang="en-US" b="1" dirty="0">
                <a:solidFill>
                  <a:schemeClr val="tx2"/>
                </a:solidFill>
                <a:ea typeface="Nunito Light" charset="0"/>
                <a:cs typeface="Nunito Light" charset="0"/>
              </a:rPr>
              <a:t>and</a:t>
            </a:r>
            <a:r>
              <a:rPr lang="en-US" dirty="0">
                <a:solidFill>
                  <a:schemeClr val="tx2"/>
                </a:solidFill>
                <a:ea typeface="Nunito Light" charset="0"/>
                <a:cs typeface="Nunito Light" charset="0"/>
              </a:rPr>
              <a:t> Public Assistance (PA) funds</a:t>
            </a:r>
            <a:endParaRPr lang="en-US" sz="2000" dirty="0">
              <a:solidFill>
                <a:schemeClr val="tx2"/>
              </a:solidFill>
              <a:ea typeface="Nunito Light" charset="0"/>
              <a:cs typeface="Nunito Light" charset="0"/>
            </a:endParaRPr>
          </a:p>
          <a:p>
            <a:r>
              <a:rPr lang="en-US" dirty="0">
                <a:solidFill>
                  <a:schemeClr val="tx2"/>
                </a:solidFill>
                <a:ea typeface="Nunito Light" charset="0"/>
                <a:cs typeface="Nunito Light" charset="0"/>
              </a:rPr>
              <a:t>A maximum of 20% of funds can be expended in these counties (per regulation)</a:t>
            </a:r>
          </a:p>
          <a:p>
            <a:r>
              <a:rPr lang="en-US" dirty="0">
                <a:solidFill>
                  <a:schemeClr val="tx2"/>
                </a:solidFill>
                <a:ea typeface="Nunito Light" charset="0"/>
                <a:cs typeface="Nunito Light" charset="0"/>
              </a:rPr>
              <a:t>Data must be quantifiable and verifiable (</a:t>
            </a:r>
            <a:r>
              <a:rPr lang="en-US">
                <a:solidFill>
                  <a:schemeClr val="tx2"/>
                </a:solidFill>
                <a:ea typeface="Nunito Light" charset="0"/>
                <a:cs typeface="Nunito Light" charset="0"/>
              </a:rPr>
              <a:t>not all eligible </a:t>
            </a:r>
            <a:r>
              <a:rPr lang="en-US" dirty="0">
                <a:solidFill>
                  <a:schemeClr val="tx2"/>
                </a:solidFill>
                <a:ea typeface="Nunito Light" charset="0"/>
                <a:cs typeface="Nunito Light" charset="0"/>
              </a:rPr>
              <a:t>counties will qualify)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E82BA9-D7BC-4049-BF7F-6526C3879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Most Impacted and Distressed (MID) Areas</a:t>
            </a:r>
          </a:p>
        </p:txBody>
      </p:sp>
    </p:spTree>
    <p:extLst>
      <p:ext uri="{BB962C8B-B14F-4D97-AF65-F5344CB8AC3E}">
        <p14:creationId xmlns:p14="http://schemas.microsoft.com/office/powerpoint/2010/main" val="1654318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E55DBD0-4D11-CEF2-BD93-F0324B4CE03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Appling</a:t>
            </a:r>
          </a:p>
          <a:p>
            <a:r>
              <a:rPr lang="en-US" dirty="0"/>
              <a:t>Atkinson</a:t>
            </a:r>
          </a:p>
          <a:p>
            <a:r>
              <a:rPr lang="en-US" dirty="0"/>
              <a:t>Bacon</a:t>
            </a:r>
          </a:p>
          <a:p>
            <a:r>
              <a:rPr lang="en-US" dirty="0"/>
              <a:t>Berrien</a:t>
            </a:r>
          </a:p>
          <a:p>
            <a:r>
              <a:rPr lang="en-US" dirty="0"/>
              <a:t>Bryan</a:t>
            </a:r>
          </a:p>
          <a:p>
            <a:r>
              <a:rPr lang="en-US" dirty="0"/>
              <a:t>Burke</a:t>
            </a:r>
          </a:p>
          <a:p>
            <a:r>
              <a:rPr lang="en-US" dirty="0"/>
              <a:t>Candler</a:t>
            </a:r>
          </a:p>
          <a:p>
            <a:r>
              <a:rPr lang="en-US" dirty="0"/>
              <a:t>Clinch</a:t>
            </a:r>
          </a:p>
          <a:p>
            <a:r>
              <a:rPr lang="en-US" dirty="0"/>
              <a:t>Coffee	</a:t>
            </a:r>
          </a:p>
          <a:p>
            <a:r>
              <a:rPr lang="en-US" dirty="0"/>
              <a:t>Columbia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5731E-9125-8FDA-7679-3D72EC1D648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Emanuel</a:t>
            </a:r>
          </a:p>
          <a:p>
            <a:r>
              <a:rPr lang="en-US" dirty="0"/>
              <a:t>Jeff Davis</a:t>
            </a:r>
          </a:p>
          <a:p>
            <a:r>
              <a:rPr lang="en-US" dirty="0"/>
              <a:t>Lanier</a:t>
            </a:r>
          </a:p>
          <a:p>
            <a:r>
              <a:rPr lang="en-US" dirty="0"/>
              <a:t>Laurens</a:t>
            </a:r>
          </a:p>
          <a:p>
            <a:r>
              <a:rPr lang="en-US" dirty="0"/>
              <a:t>Lowndes</a:t>
            </a:r>
          </a:p>
          <a:p>
            <a:r>
              <a:rPr lang="en-US" dirty="0"/>
              <a:t>McDuffie</a:t>
            </a:r>
          </a:p>
          <a:p>
            <a:r>
              <a:rPr lang="en-US" dirty="0"/>
              <a:t>Richmond</a:t>
            </a:r>
          </a:p>
          <a:p>
            <a:r>
              <a:rPr lang="en-US" dirty="0"/>
              <a:t>Toombs</a:t>
            </a:r>
          </a:p>
          <a:p>
            <a:r>
              <a:rPr lang="en-US" dirty="0"/>
              <a:t>Treutlen</a:t>
            </a:r>
          </a:p>
          <a:p>
            <a:r>
              <a:rPr lang="en-US" dirty="0"/>
              <a:t>Wheeler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FAD8CB8-E6A7-0F73-7431-9B0C8C0BA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HUD-Identified MID Counties</a:t>
            </a:r>
          </a:p>
        </p:txBody>
      </p:sp>
    </p:spTree>
    <p:extLst>
      <p:ext uri="{BB962C8B-B14F-4D97-AF65-F5344CB8AC3E}">
        <p14:creationId xmlns:p14="http://schemas.microsoft.com/office/powerpoint/2010/main" val="91909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2B9A33F-32F8-E8F7-D169-B6BB5A0170B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Ben Hill</a:t>
            </a:r>
          </a:p>
          <a:p>
            <a:r>
              <a:rPr lang="en-US" dirty="0"/>
              <a:t>Brantley</a:t>
            </a:r>
          </a:p>
          <a:p>
            <a:r>
              <a:rPr lang="en-US" dirty="0"/>
              <a:t>Brooks</a:t>
            </a:r>
          </a:p>
          <a:p>
            <a:r>
              <a:rPr lang="en-US" dirty="0"/>
              <a:t>Bulloch</a:t>
            </a:r>
          </a:p>
          <a:p>
            <a:r>
              <a:rPr lang="en-US" dirty="0"/>
              <a:t>Butts</a:t>
            </a:r>
          </a:p>
          <a:p>
            <a:r>
              <a:rPr lang="en-US" dirty="0"/>
              <a:t>Camden</a:t>
            </a:r>
          </a:p>
          <a:p>
            <a:r>
              <a:rPr lang="en-US" dirty="0"/>
              <a:t>Charlton</a:t>
            </a:r>
          </a:p>
          <a:p>
            <a:r>
              <a:rPr lang="en-US" dirty="0"/>
              <a:t>Chatham</a:t>
            </a:r>
          </a:p>
          <a:p>
            <a:r>
              <a:rPr lang="en-US" dirty="0"/>
              <a:t>Colquitt</a:t>
            </a:r>
          </a:p>
          <a:p>
            <a:r>
              <a:rPr lang="en-US" dirty="0"/>
              <a:t>Cook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170FF-B036-8835-E09E-EF2C551B010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Dodge</a:t>
            </a:r>
          </a:p>
          <a:p>
            <a:r>
              <a:rPr lang="en-US" dirty="0"/>
              <a:t>Echols</a:t>
            </a:r>
          </a:p>
          <a:p>
            <a:r>
              <a:rPr lang="en-US" dirty="0"/>
              <a:t>Effingham</a:t>
            </a:r>
          </a:p>
          <a:p>
            <a:r>
              <a:rPr lang="en-US" dirty="0"/>
              <a:t>Elbert</a:t>
            </a:r>
          </a:p>
          <a:p>
            <a:r>
              <a:rPr lang="en-US" dirty="0"/>
              <a:t>Evans</a:t>
            </a:r>
          </a:p>
          <a:p>
            <a:r>
              <a:rPr lang="en-US" dirty="0"/>
              <a:t>Glascock</a:t>
            </a:r>
          </a:p>
          <a:p>
            <a:r>
              <a:rPr lang="en-US" dirty="0"/>
              <a:t>Glynn</a:t>
            </a:r>
          </a:p>
          <a:p>
            <a:r>
              <a:rPr lang="en-US" dirty="0"/>
              <a:t>Hancock</a:t>
            </a:r>
          </a:p>
          <a:p>
            <a:r>
              <a:rPr lang="en-US" dirty="0"/>
              <a:t>Irwin</a:t>
            </a:r>
          </a:p>
          <a:p>
            <a:r>
              <a:rPr lang="en-US" dirty="0"/>
              <a:t>Jefferson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D3D12F0-C69B-F0FF-B937-23110A277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Potentially Eligible State-Identified MID Counties (1 of 2)</a:t>
            </a:r>
          </a:p>
        </p:txBody>
      </p:sp>
    </p:spTree>
    <p:extLst>
      <p:ext uri="{BB962C8B-B14F-4D97-AF65-F5344CB8AC3E}">
        <p14:creationId xmlns:p14="http://schemas.microsoft.com/office/powerpoint/2010/main" val="3565692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37C3325-2C18-32BF-2D62-EB08A2212AE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Jenkins</a:t>
            </a:r>
          </a:p>
          <a:p>
            <a:r>
              <a:rPr lang="en-US" dirty="0"/>
              <a:t>Johnson</a:t>
            </a:r>
          </a:p>
          <a:p>
            <a:r>
              <a:rPr lang="en-US" dirty="0"/>
              <a:t>Liberty</a:t>
            </a:r>
          </a:p>
          <a:p>
            <a:r>
              <a:rPr lang="en-US" dirty="0"/>
              <a:t>Lincoln</a:t>
            </a:r>
          </a:p>
          <a:p>
            <a:r>
              <a:rPr lang="en-US" dirty="0"/>
              <a:t>Lon</a:t>
            </a:r>
          </a:p>
          <a:p>
            <a:r>
              <a:rPr lang="en-US" dirty="0"/>
              <a:t>McIntosh</a:t>
            </a:r>
          </a:p>
          <a:p>
            <a:r>
              <a:rPr lang="en-US" dirty="0"/>
              <a:t>Montgomery</a:t>
            </a:r>
          </a:p>
          <a:p>
            <a:r>
              <a:rPr lang="en-US" dirty="0"/>
              <a:t>Pierce</a:t>
            </a:r>
          </a:p>
          <a:p>
            <a:r>
              <a:rPr lang="en-US" dirty="0"/>
              <a:t>Rabun</a:t>
            </a:r>
          </a:p>
          <a:p>
            <a:r>
              <a:rPr lang="en-US" dirty="0"/>
              <a:t>Screven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8A20A-AA63-40A5-6E33-FCD1D4FD67B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Stephens</a:t>
            </a:r>
          </a:p>
          <a:p>
            <a:r>
              <a:rPr lang="en-US" dirty="0"/>
              <a:t>Taliaferro</a:t>
            </a:r>
          </a:p>
          <a:p>
            <a:r>
              <a:rPr lang="en-US" dirty="0" err="1"/>
              <a:t>Tatnall</a:t>
            </a:r>
            <a:endParaRPr lang="en-US" dirty="0"/>
          </a:p>
          <a:p>
            <a:r>
              <a:rPr lang="en-US" dirty="0"/>
              <a:t>Telfair</a:t>
            </a:r>
          </a:p>
          <a:p>
            <a:r>
              <a:rPr lang="en-US" dirty="0"/>
              <a:t>Thomas</a:t>
            </a:r>
          </a:p>
          <a:p>
            <a:r>
              <a:rPr lang="en-US" dirty="0"/>
              <a:t>Tift</a:t>
            </a:r>
          </a:p>
          <a:p>
            <a:r>
              <a:rPr lang="en-US" dirty="0"/>
              <a:t>Ware</a:t>
            </a:r>
          </a:p>
          <a:p>
            <a:r>
              <a:rPr lang="en-US" dirty="0"/>
              <a:t>Warren</a:t>
            </a:r>
          </a:p>
          <a:p>
            <a:r>
              <a:rPr lang="en-US" dirty="0"/>
              <a:t>Washington</a:t>
            </a:r>
          </a:p>
          <a:p>
            <a:r>
              <a:rPr lang="en-US" dirty="0"/>
              <a:t>Wayne</a:t>
            </a:r>
          </a:p>
          <a:p>
            <a:r>
              <a:rPr lang="en-US" dirty="0"/>
              <a:t>Wilkes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8468122-1AB8-3E00-5E86-3AC1C3C2C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Potentially Eligible State-Identified MID Counties (2 of 2)</a:t>
            </a:r>
          </a:p>
        </p:txBody>
      </p:sp>
    </p:spTree>
    <p:extLst>
      <p:ext uri="{BB962C8B-B14F-4D97-AF65-F5344CB8AC3E}">
        <p14:creationId xmlns:p14="http://schemas.microsoft.com/office/powerpoint/2010/main" val="3646890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map of the state of georgia&#10;&#10;Description automatically generated">
            <a:extLst>
              <a:ext uri="{FF2B5EF4-FFF2-40B4-BE49-F238E27FC236}">
                <a16:creationId xmlns:a16="http://schemas.microsoft.com/office/drawing/2014/main" id="{C267D69A-53FD-3B32-27FB-FB933899CA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0488" y="1825625"/>
            <a:ext cx="5183024" cy="41148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CDE135A-57A6-EDDB-ACBE-FE7411144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Map Of HUD-Identified vs Eligible MIDs</a:t>
            </a:r>
          </a:p>
        </p:txBody>
      </p:sp>
    </p:spTree>
    <p:extLst>
      <p:ext uri="{BB962C8B-B14F-4D97-AF65-F5344CB8AC3E}">
        <p14:creationId xmlns:p14="http://schemas.microsoft.com/office/powerpoint/2010/main" val="1148391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424C0BE-FE14-C8A5-1C62-C58205EA88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u="sng" dirty="0"/>
              <a:t>Housing</a:t>
            </a:r>
          </a:p>
          <a:p>
            <a:r>
              <a:rPr lang="en-US" sz="2400" dirty="0"/>
              <a:t>Single-family owner-occupied rehabilitation and reconstruction</a:t>
            </a:r>
          </a:p>
          <a:p>
            <a:r>
              <a:rPr lang="en-US" sz="2400" dirty="0"/>
              <a:t>Multifamily rehabilitation</a:t>
            </a:r>
          </a:p>
          <a:p>
            <a:r>
              <a:rPr lang="en-US" sz="2400" dirty="0"/>
              <a:t>Rental property rehabilitation and reconstruction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DFF6E6B-816D-C657-6D0C-821C59E09FD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u="sng" dirty="0"/>
              <a:t>Infrastructure</a:t>
            </a:r>
          </a:p>
          <a:p>
            <a:r>
              <a:rPr lang="en-US" sz="2400" dirty="0"/>
              <a:t>Water/Sewer</a:t>
            </a:r>
          </a:p>
          <a:p>
            <a:r>
              <a:rPr lang="en-US" sz="2400" dirty="0"/>
              <a:t>Streets and Drainage</a:t>
            </a:r>
          </a:p>
          <a:p>
            <a:r>
              <a:rPr lang="en-US" sz="2400" dirty="0"/>
              <a:t>Public use building repair (limited options)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0255E17-3606-1699-6B83-0F39C8330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Potential Activities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6318F6-5460-484B-B60F-AE7458BA4A6C}"/>
              </a:ext>
            </a:extLst>
          </p:cNvPr>
          <p:cNvSpPr txBox="1"/>
          <p:nvPr/>
        </p:nvSpPr>
        <p:spPr>
          <a:xfrm>
            <a:off x="1333849" y="5041783"/>
            <a:ext cx="7424257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i="1" dirty="0"/>
              <a:t>70% of funds must benefit low-to-moderate income population</a:t>
            </a:r>
          </a:p>
          <a:p>
            <a:r>
              <a:rPr lang="en-US" i="1" dirty="0"/>
              <a:t>15% of funds dedicated to mitigation related efforts</a:t>
            </a:r>
          </a:p>
          <a:p>
            <a:r>
              <a:rPr lang="en-US" i="1" dirty="0"/>
              <a:t>All funded activities must have a tie-back to the storms</a:t>
            </a:r>
            <a:endParaRPr lang="en-US" i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36056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424C0BE-FE14-C8A5-1C62-C58205EA88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u="sng" dirty="0"/>
              <a:t>Economic Revitalization</a:t>
            </a:r>
          </a:p>
          <a:p>
            <a:r>
              <a:rPr lang="en-US" sz="2400" dirty="0"/>
              <a:t>Small business support </a:t>
            </a:r>
          </a:p>
          <a:p>
            <a:r>
              <a:rPr lang="en-US" sz="2400" dirty="0"/>
              <a:t>Workforce training</a:t>
            </a:r>
          </a:p>
          <a:p>
            <a:r>
              <a:rPr lang="en-US" sz="2400" dirty="0"/>
              <a:t>Facilitating job creation through infrastructure improvements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DFF6E6B-816D-C657-6D0C-821C59E09FD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u="sng" dirty="0"/>
              <a:t>Planning</a:t>
            </a:r>
          </a:p>
          <a:p>
            <a:r>
              <a:rPr lang="en-US" sz="2400" dirty="0"/>
              <a:t>Feasibility studies</a:t>
            </a:r>
          </a:p>
          <a:p>
            <a:r>
              <a:rPr lang="en-US" sz="2400" dirty="0"/>
              <a:t>Housing studies</a:t>
            </a:r>
          </a:p>
          <a:p>
            <a:r>
              <a:rPr lang="en-US" sz="2400" dirty="0"/>
              <a:t>Functional plans, such as land use, wetlands, floodplain, etc.</a:t>
            </a:r>
          </a:p>
          <a:p>
            <a:r>
              <a:rPr lang="en-US" sz="2400" dirty="0"/>
              <a:t>Community development plans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0255E17-3606-1699-6B83-0F39C8330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Potential Activities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6318F6-5460-484B-B60F-AE7458BA4A6C}"/>
              </a:ext>
            </a:extLst>
          </p:cNvPr>
          <p:cNvSpPr txBox="1"/>
          <p:nvPr/>
        </p:nvSpPr>
        <p:spPr>
          <a:xfrm>
            <a:off x="1333849" y="5041783"/>
            <a:ext cx="7424257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i="1" dirty="0"/>
              <a:t>70% of funds must benefit low-to-moderate income population</a:t>
            </a:r>
          </a:p>
          <a:p>
            <a:r>
              <a:rPr lang="en-US" i="1" dirty="0"/>
              <a:t>15% of funds dedicated to mitigation related efforts</a:t>
            </a:r>
          </a:p>
          <a:p>
            <a:r>
              <a:rPr lang="en-US" i="1" dirty="0"/>
              <a:t>All funded activities must have a tie-back to the storms</a:t>
            </a:r>
            <a:endParaRPr lang="en-US" i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13782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6F49C60-5CE9-88BF-C221-44087F678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7200" dirty="0"/>
              <a:t>Data, Data, Data!</a:t>
            </a:r>
            <a:endParaRPr lang="en-US"/>
          </a:p>
          <a:p>
            <a:endParaRPr lang="en-US" dirty="0"/>
          </a:p>
          <a:p>
            <a:r>
              <a:rPr lang="en-US" dirty="0"/>
              <a:t>DCA is conducting 2 unmet need surveys – public and UGLG</a:t>
            </a:r>
          </a:p>
          <a:p>
            <a:r>
              <a:rPr lang="en-US" dirty="0"/>
              <a:t>The public survey is open to everyone – concerned citizen, business owners, nonprofits, public officials, etc. </a:t>
            </a:r>
          </a:p>
          <a:p>
            <a:r>
              <a:rPr lang="en-US" dirty="0"/>
              <a:t>The UGLG survey should be completed by local government employee(s) and will require contact information so DCA can contact the appropriate person if additional information is necessary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C9A7A6E-3EAD-4290-69A6-FDCBD65BA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can you help?</a:t>
            </a:r>
          </a:p>
        </p:txBody>
      </p:sp>
    </p:spTree>
    <p:extLst>
      <p:ext uri="{BB962C8B-B14F-4D97-AF65-F5344CB8AC3E}">
        <p14:creationId xmlns:p14="http://schemas.microsoft.com/office/powerpoint/2010/main" val="28502606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01F4D-C199-BA8E-267E-E347FDD6D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Public Survey</a:t>
            </a:r>
          </a:p>
          <a:p>
            <a:pPr marL="0" indent="0">
              <a:buNone/>
            </a:pPr>
            <a:r>
              <a:rPr lang="en-US" sz="2800" dirty="0">
                <a:latin typeface="Aptos"/>
                <a:hlinkClick r:id="rId2"/>
              </a:rPr>
              <a:t>https://arcg.is/P555G</a:t>
            </a:r>
            <a:endParaRPr lang="en-US" sz="280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UGLG Survey</a:t>
            </a:r>
            <a:endParaRPr lang="en-US">
              <a:cs typeface="Arial"/>
            </a:endParaRPr>
          </a:p>
          <a:p>
            <a:pPr marL="0" indent="0">
              <a:buNone/>
            </a:pPr>
            <a:r>
              <a:rPr lang="en-US" sz="2800">
                <a:latin typeface="Aptos"/>
                <a:hlinkClick r:id="rId3"/>
              </a:rPr>
              <a:t>https://arcg.is/Wyz0a</a:t>
            </a:r>
            <a:endParaRPr lang="en-US" sz="2800">
              <a:cs typeface="Arial"/>
              <a:hlinkClick r:id="rId3"/>
            </a:endParaRPr>
          </a:p>
          <a:p>
            <a:pPr marL="0" indent="0">
              <a:buNone/>
            </a:pPr>
            <a:endParaRPr lang="en-US" sz="2800" dirty="0">
              <a:cs typeface="Arial"/>
            </a:endParaRPr>
          </a:p>
          <a:p>
            <a:pPr marL="0" indent="0">
              <a:buNone/>
            </a:pPr>
            <a:r>
              <a:rPr lang="en-US" dirty="0"/>
              <a:t>Links can also be found on the DCA CDBG-DR webpage: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4"/>
              </a:rPr>
              <a:t>https://dca.georgia.gov/financing-tools/disaster-relief/community-development-block-grant-disaster-recovery-program-cdbg-dr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997FD8-9D66-0B09-6135-DBE8CDF12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Survey Links</a:t>
            </a:r>
          </a:p>
        </p:txBody>
      </p:sp>
    </p:spTree>
    <p:extLst>
      <p:ext uri="{BB962C8B-B14F-4D97-AF65-F5344CB8AC3E}">
        <p14:creationId xmlns:p14="http://schemas.microsoft.com/office/powerpoint/2010/main" val="17056955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le of white paper with black text&#10;&#10;Description automatically generated">
            <a:extLst>
              <a:ext uri="{FF2B5EF4-FFF2-40B4-BE49-F238E27FC236}">
                <a16:creationId xmlns:a16="http://schemas.microsoft.com/office/drawing/2014/main" id="{AB45AE29-E9AA-5478-38FF-5D39A03D2D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29175" y="771787"/>
            <a:ext cx="7642370" cy="5327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297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79529AF-FC32-4F7A-9BA9-360C4E59B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CDBG-DR Overview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29C8-33D1-4C90-9A43-5DB80691B8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What is CDBG-DR?</a:t>
            </a:r>
          </a:p>
        </p:txBody>
      </p:sp>
    </p:spTree>
    <p:extLst>
      <p:ext uri="{BB962C8B-B14F-4D97-AF65-F5344CB8AC3E}">
        <p14:creationId xmlns:p14="http://schemas.microsoft.com/office/powerpoint/2010/main" val="38606671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9D28B9F-C1B8-44E3-B756-D6E071690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Thanks!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A215FE5-E763-4A71-9053-4CDE143E4E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Kathleen Tremblay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6EF456-5156-4D0C-BB0F-2A26AE2B530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Kathleen.Tremblay@dca.ga.gov</a:t>
            </a:r>
          </a:p>
          <a:p>
            <a:r>
              <a:rPr lang="en-US" dirty="0"/>
              <a:t>Cell: 470.925.1342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F3996F-F795-4F15-A2D0-DEF31D4D1B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i="1" dirty="0"/>
              <a:t>Program Director, CDBG-Disaster Recovery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896B9D3-34A1-4B35-8B50-415B9D4B976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dca.ga.gov</a:t>
            </a:r>
          </a:p>
          <a:p>
            <a:r>
              <a:rPr lang="en-US" b="1" dirty="0">
                <a:solidFill>
                  <a:schemeClr val="accent1"/>
                </a:solidFill>
              </a:rPr>
              <a:t>https://dca.georgia.gov/financing-tools/disaster-relief/community-development-block-grant-disaster-recovery-program-cdbg-dr</a:t>
            </a:r>
          </a:p>
        </p:txBody>
      </p:sp>
    </p:spTree>
    <p:extLst>
      <p:ext uri="{BB962C8B-B14F-4D97-AF65-F5344CB8AC3E}">
        <p14:creationId xmlns:p14="http://schemas.microsoft.com/office/powerpoint/2010/main" val="1273071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261C71-37BD-D35D-6E08-C0168A26E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In the event of a Presidential Disaster Declaration Congress </a:t>
            </a:r>
            <a:r>
              <a:rPr lang="en-US" sz="2400" b="1" i="1" dirty="0"/>
              <a:t>may </a:t>
            </a:r>
            <a:r>
              <a:rPr lang="en-US" sz="2400" dirty="0"/>
              <a:t>appropriate funds to be used for significant unmet needs for long term recovery.  HUD allocates those funds to States and, in some cases, local governments to fund eligible recovery activities.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CDBG-DR funds are intended to </a:t>
            </a:r>
            <a:r>
              <a:rPr lang="en-US" sz="2400" b="1" i="1" dirty="0"/>
              <a:t>supplement</a:t>
            </a:r>
            <a:r>
              <a:rPr lang="en-US" sz="2400" dirty="0"/>
              <a:t> other Federal recovery assistance programs, and in some cases can also be used as a match to other Federal funds.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CDBG-DR funds are often referred to as the “funds of last resort.”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DE3A09F-F5FE-84A5-1F99-7E802E23A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Community Development Block Grant – Disaster Recovery (CDBG-DR)</a:t>
            </a:r>
          </a:p>
        </p:txBody>
      </p:sp>
    </p:spTree>
    <p:extLst>
      <p:ext uri="{BB962C8B-B14F-4D97-AF65-F5344CB8AC3E}">
        <p14:creationId xmlns:p14="http://schemas.microsoft.com/office/powerpoint/2010/main" val="3885903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6F73D3-D702-0240-BA51-689F3AC89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HUD allocations are based upon a formula that looks primarily at FEMA and SBA applicant data</a:t>
            </a:r>
          </a:p>
          <a:p>
            <a:r>
              <a:rPr lang="en-US" dirty="0"/>
              <a:t>For a CDBG-DR allocation to be awarded the following is required:</a:t>
            </a:r>
          </a:p>
          <a:p>
            <a:pPr lvl="1"/>
            <a:r>
              <a:rPr lang="en-US" dirty="0"/>
              <a:t>A disaster must receive a Presidential Declaration</a:t>
            </a:r>
          </a:p>
          <a:p>
            <a:pPr lvl="1"/>
            <a:r>
              <a:rPr lang="en-US" dirty="0"/>
              <a:t>FEMA Public Assistance </a:t>
            </a:r>
            <a:r>
              <a:rPr lang="en-US" b="1" i="1" dirty="0"/>
              <a:t>and</a:t>
            </a:r>
            <a:r>
              <a:rPr lang="en-US" dirty="0"/>
              <a:t> FEMA Individual Assistance must be awarded to a community to be eligible for CDBG-DR</a:t>
            </a:r>
          </a:p>
          <a:p>
            <a:pPr lvl="1"/>
            <a:r>
              <a:rPr lang="en-US" dirty="0"/>
              <a:t>Serious unmet needs in the areas of housing, economic revitalization, and infrastructure are aggregated</a:t>
            </a:r>
          </a:p>
          <a:p>
            <a:pPr lvl="2"/>
            <a:r>
              <a:rPr lang="en-US" dirty="0"/>
              <a:t>$2,000,000 to get a “Zip Code” allocation</a:t>
            </a:r>
          </a:p>
          <a:p>
            <a:pPr lvl="2"/>
            <a:r>
              <a:rPr lang="en-US" dirty="0"/>
              <a:t>$10,000,000 to get a “County” allocation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A385A63-42A7-737E-461A-1F687481D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does HUD Allocate CDBG-DR Funds?</a:t>
            </a:r>
          </a:p>
        </p:txBody>
      </p:sp>
    </p:spTree>
    <p:extLst>
      <p:ext uri="{BB962C8B-B14F-4D97-AF65-F5344CB8AC3E}">
        <p14:creationId xmlns:p14="http://schemas.microsoft.com/office/powerpoint/2010/main" val="1780950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4CB5D18-2464-3165-966C-3BA5A440431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EF4576B8-53D9-1099-B88B-A980A0377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CDBG-DR is Long-Term Recovery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E0EEDB-7EDF-3D7E-8FBE-40614C3E7F0E}"/>
              </a:ext>
            </a:extLst>
          </p:cNvPr>
          <p:cNvSpPr txBox="1"/>
          <p:nvPr/>
        </p:nvSpPr>
        <p:spPr>
          <a:xfrm>
            <a:off x="5964572" y="4941116"/>
            <a:ext cx="25439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CDBG-DR funds can take 495+ days to go into effect after the date of a disaster!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744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79529AF-FC32-4F7A-9BA9-360C4E59B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2023/2024 Hurricanes Allocation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29C8-33D1-4C90-9A43-5DB80691B8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Where are we right now?</a:t>
            </a:r>
          </a:p>
        </p:txBody>
      </p:sp>
    </p:spTree>
    <p:extLst>
      <p:ext uri="{BB962C8B-B14F-4D97-AF65-F5344CB8AC3E}">
        <p14:creationId xmlns:p14="http://schemas.microsoft.com/office/powerpoint/2010/main" val="646663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8827C9-43A8-18BD-94F5-7D0017916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u="sng" dirty="0"/>
              <a:t>August 30, 2023 – </a:t>
            </a:r>
          </a:p>
          <a:p>
            <a:r>
              <a:rPr lang="en-US" dirty="0"/>
              <a:t>Hurricane Idalia struck Georgia as a Category 2 storm</a:t>
            </a:r>
          </a:p>
          <a:p>
            <a:pPr marL="0" indent="0">
              <a:buNone/>
            </a:pPr>
            <a:r>
              <a:rPr lang="en-US" u="sng" dirty="0"/>
              <a:t>September 7, 2023 – </a:t>
            </a:r>
          </a:p>
          <a:p>
            <a:r>
              <a:rPr lang="en-US" dirty="0"/>
              <a:t>President Biden signed a major Disaster Declaration for Hurricane Idalia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August 4, 2024 – </a:t>
            </a:r>
          </a:p>
          <a:p>
            <a:r>
              <a:rPr lang="en-US" dirty="0"/>
              <a:t>Tropical Storm Debby struck Georgia</a:t>
            </a:r>
          </a:p>
          <a:p>
            <a:pPr marL="0" indent="0">
              <a:buNone/>
            </a:pPr>
            <a:r>
              <a:rPr lang="en-US" u="sng" dirty="0"/>
              <a:t>September 24, 2024</a:t>
            </a:r>
          </a:p>
          <a:p>
            <a:r>
              <a:rPr lang="en-US" dirty="0"/>
              <a:t>President Biden signed a major Disaster Declaration for Tropical Storm Debby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71B338E-FFB9-8102-1067-4172034CE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2023/2024 Hurricanes Timeline</a:t>
            </a:r>
          </a:p>
        </p:txBody>
      </p:sp>
    </p:spTree>
    <p:extLst>
      <p:ext uri="{BB962C8B-B14F-4D97-AF65-F5344CB8AC3E}">
        <p14:creationId xmlns:p14="http://schemas.microsoft.com/office/powerpoint/2010/main" val="1454209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C71D2C7-2ECC-B3B4-3DE8-6FB47D8C0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u="sng" dirty="0"/>
              <a:t>September 26-27, 2024 –</a:t>
            </a:r>
          </a:p>
          <a:p>
            <a:r>
              <a:rPr lang="en-US" dirty="0"/>
              <a:t>Hurricane Helene struck Georgia as a Category 1 storm</a:t>
            </a:r>
          </a:p>
          <a:p>
            <a:pPr marL="0" indent="0">
              <a:buNone/>
            </a:pPr>
            <a:r>
              <a:rPr lang="en-US" u="sng" dirty="0"/>
              <a:t>September 30, 2024 – </a:t>
            </a:r>
          </a:p>
          <a:p>
            <a:r>
              <a:rPr lang="en-US" dirty="0"/>
              <a:t>President Biden signed a major Disaster Declaration for Hurricane Helene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December 20, 2024 – </a:t>
            </a:r>
          </a:p>
          <a:p>
            <a:r>
              <a:rPr lang="en-US" dirty="0"/>
              <a:t>Congress approves a Disaster Appropriation bill including funds for HUD to be used for CDBG-DR</a:t>
            </a:r>
          </a:p>
          <a:p>
            <a:pPr marL="0" indent="0">
              <a:buNone/>
            </a:pPr>
            <a:r>
              <a:rPr lang="en-US" u="sng" dirty="0"/>
              <a:t>January 16, 2025 – </a:t>
            </a:r>
          </a:p>
          <a:p>
            <a:r>
              <a:rPr lang="en-US" dirty="0"/>
              <a:t>Allocation Announcement Notice (AAN) published awarding Georgia $265,726,000 for the 2023/2024 disasters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F680E35-32AF-0536-697E-811CD970B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dirty="0"/>
              <a:t>2023/2024 Hurricanes Timeline cont.</a:t>
            </a:r>
          </a:p>
        </p:txBody>
      </p:sp>
    </p:spTree>
    <p:extLst>
      <p:ext uri="{BB962C8B-B14F-4D97-AF65-F5344CB8AC3E}">
        <p14:creationId xmlns:p14="http://schemas.microsoft.com/office/powerpoint/2010/main" val="2357126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B6B20C1-94D7-1B06-5BC7-0529FC860E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DCA is working with a vendor to develop the Public Action Plan, which will detail to HUD how the CDBG-DR funds will be allocated across activities</a:t>
            </a:r>
          </a:p>
          <a:p>
            <a:r>
              <a:rPr lang="en-US" dirty="0"/>
              <a:t>The required Public Comment period is estimated to run from March 19, 2025 – April 19, 2025</a:t>
            </a:r>
          </a:p>
          <a:p>
            <a:r>
              <a:rPr lang="en-US" dirty="0"/>
              <a:t>Any comments received, along with DCA’s responses will be added to the Action Plan and it will be submitted to HUD on April 21, 2025</a:t>
            </a:r>
          </a:p>
          <a:p>
            <a:r>
              <a:rPr lang="en-US" dirty="0"/>
              <a:t>HUD will have 45 days to review and approve the Public Action Plan </a:t>
            </a:r>
          </a:p>
          <a:p>
            <a:r>
              <a:rPr lang="en-US" dirty="0"/>
              <a:t>Approximately 45 days after the approval HUD will issue a grant agreement for execution by DCA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7853FE1-DFA0-A109-1DB3-4C21D9D73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now?</a:t>
            </a:r>
          </a:p>
        </p:txBody>
      </p:sp>
    </p:spTree>
    <p:extLst>
      <p:ext uri="{BB962C8B-B14F-4D97-AF65-F5344CB8AC3E}">
        <p14:creationId xmlns:p14="http://schemas.microsoft.com/office/powerpoint/2010/main" val="269985262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E4E8EE"/>
      </a:lt2>
      <a:accent1>
        <a:srgbClr val="8DC63F"/>
      </a:accent1>
      <a:accent2>
        <a:srgbClr val="D5E04E"/>
      </a:accent2>
      <a:accent3>
        <a:srgbClr val="C2DFEF"/>
      </a:accent3>
      <a:accent4>
        <a:srgbClr val="AE462D"/>
      </a:accent4>
      <a:accent5>
        <a:srgbClr val="E4E8EE"/>
      </a:accent5>
      <a:accent6>
        <a:srgbClr val="1B3A4D"/>
      </a:accent6>
      <a:hlink>
        <a:srgbClr val="AE462D"/>
      </a:hlink>
      <a:folHlink>
        <a:srgbClr val="1B3A4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E4E8EE"/>
      </a:lt2>
      <a:accent1>
        <a:srgbClr val="8DC63F"/>
      </a:accent1>
      <a:accent2>
        <a:srgbClr val="D5E04E"/>
      </a:accent2>
      <a:accent3>
        <a:srgbClr val="C2DFEF"/>
      </a:accent3>
      <a:accent4>
        <a:srgbClr val="AE462D"/>
      </a:accent4>
      <a:accent5>
        <a:srgbClr val="E4E8EE"/>
      </a:accent5>
      <a:accent6>
        <a:srgbClr val="1B3A4D"/>
      </a:accent6>
      <a:hlink>
        <a:srgbClr val="AE462D"/>
      </a:hlink>
      <a:folHlink>
        <a:srgbClr val="1B3A4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15173</TotalTime>
  <Words>1035</Words>
  <Application>Microsoft Office PowerPoint</Application>
  <PresentationFormat>On-screen Show (4:3)</PresentationFormat>
  <Paragraphs>184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Aptos</vt:lpstr>
      <vt:lpstr>Arial</vt:lpstr>
      <vt:lpstr>Calibri</vt:lpstr>
      <vt:lpstr>Source Sans Pro</vt:lpstr>
      <vt:lpstr>Custom Design</vt:lpstr>
      <vt:lpstr>Office Theme</vt:lpstr>
      <vt:lpstr>PowerPoint Presentation</vt:lpstr>
      <vt:lpstr>CDBG-DR Overview</vt:lpstr>
      <vt:lpstr>Community Development Block Grant – Disaster Recovery (CDBG-DR)</vt:lpstr>
      <vt:lpstr>How does HUD Allocate CDBG-DR Funds?</vt:lpstr>
      <vt:lpstr>CDBG-DR is Long-Term Recovery</vt:lpstr>
      <vt:lpstr>2023/2024 Hurricanes Allocation</vt:lpstr>
      <vt:lpstr>2023/2024 Hurricanes Timeline</vt:lpstr>
      <vt:lpstr>2023/2024 Hurricanes Timeline cont.</vt:lpstr>
      <vt:lpstr>What now?</vt:lpstr>
      <vt:lpstr>Most Impacted and Distressed (MID) Areas</vt:lpstr>
      <vt:lpstr>HUD-Identified MID Counties</vt:lpstr>
      <vt:lpstr>Potentially Eligible State-Identified MID Counties (1 of 2)</vt:lpstr>
      <vt:lpstr>Potentially Eligible State-Identified MID Counties (2 of 2)</vt:lpstr>
      <vt:lpstr>Map Of HUD-Identified vs Eligible MIDs</vt:lpstr>
      <vt:lpstr>Potential Activities</vt:lpstr>
      <vt:lpstr>Potential Activities</vt:lpstr>
      <vt:lpstr>How can you help?</vt:lpstr>
      <vt:lpstr>Survey Links</vt:lpstr>
      <vt:lpstr>PowerPoint Presentation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Shayla Moultrie</dc:creator>
  <cp:lastModifiedBy>Shayla Moultrie</cp:lastModifiedBy>
  <cp:revision>211</cp:revision>
  <dcterms:created xsi:type="dcterms:W3CDTF">2023-04-03T19:03:47Z</dcterms:created>
  <dcterms:modified xsi:type="dcterms:W3CDTF">2025-02-14T16:24:34Z</dcterms:modified>
</cp:coreProperties>
</file>