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0" r:id="rId4"/>
    <p:sldMasterId id="2147483783" r:id="rId5"/>
  </p:sldMasterIdLst>
  <p:notesMasterIdLst>
    <p:notesMasterId r:id="rId24"/>
  </p:notesMasterIdLst>
  <p:handoutMasterIdLst>
    <p:handoutMasterId r:id="rId25"/>
  </p:handoutMasterIdLst>
  <p:sldIdLst>
    <p:sldId id="301" r:id="rId6"/>
    <p:sldId id="283" r:id="rId7"/>
    <p:sldId id="302" r:id="rId8"/>
    <p:sldId id="303" r:id="rId9"/>
    <p:sldId id="305" r:id="rId10"/>
    <p:sldId id="306" r:id="rId11"/>
    <p:sldId id="304" r:id="rId12"/>
    <p:sldId id="307" r:id="rId13"/>
    <p:sldId id="308" r:id="rId14"/>
    <p:sldId id="313" r:id="rId15"/>
    <p:sldId id="309" r:id="rId16"/>
    <p:sldId id="310" r:id="rId17"/>
    <p:sldId id="311" r:id="rId18"/>
    <p:sldId id="312" r:id="rId19"/>
    <p:sldId id="314" r:id="rId20"/>
    <p:sldId id="315" r:id="rId21"/>
    <p:sldId id="316" r:id="rId22"/>
    <p:sldId id="29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D9D9D9"/>
    <a:srgbClr val="E9E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E48B3-6F10-47DD-94BF-8E64D25FEBBE}" v="4" dt="2025-03-31T16:30:57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17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93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20A72C-A6FD-4D5C-8779-146ECA3C9B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94761E-235B-4C35-890E-97E5BC8FAA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2D019-22A7-4CD9-9F16-B79DF770B52A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510DD-88CB-4A88-9D49-A65F342E3A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0F60E-ABFA-4BCB-92F6-5BBAE4FB7A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319B5-334E-4DB1-846A-8B50BFA0A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54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28E6D-A473-488D-BE98-75A98ABF8046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14BEE-2EAE-43AE-94B9-CA84926C4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5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672CCD-12A8-46DE-A335-730E942078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CAF39A34-F96C-4F09-9574-C4200C3846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89013"/>
            <a:ext cx="6858000" cy="147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45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hree Content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00627A3-DBFC-4675-A554-0F916EDEF1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37560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4DB50D8-02C0-422F-AA8F-F94A15F7CC4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222207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7B384-2A6E-4D45-9B02-D74040A3EB07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7056475-7420-4D27-B542-CF28BA493A0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95FBAD9-43F1-4D18-B356-13961348A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4" y="3191827"/>
            <a:ext cx="2468880" cy="2757964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590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Pictur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5152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EC26E02-1C58-47B6-A41A-C4E424DB2AD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17A9859F-5C71-4991-B022-ACAB5ECD10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7D353E5D-0EE1-41DB-B2B9-970F399C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5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028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and Picture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9EC26E02-1C58-47B6-A41A-C4E424DB2AD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17A9859F-5C71-4991-B022-ACAB5ECD102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1D44815-E786-435F-9153-D87B47A55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777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1452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wo Conten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5721CF6-76AC-44FE-B16F-D734312D7DA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77743" y="3152775"/>
            <a:ext cx="3897629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69BA7FF-884C-49F7-9638-26374919290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3ED446E-7FD3-4EC8-AF3E-490DDA50F2A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7491AAE-3CCA-4D1E-8D7E-5D204E8A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58" y="3163250"/>
            <a:ext cx="3895344" cy="2743200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356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hree Conten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00627A3-DBFC-4675-A554-0F916EDEF1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37560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4DB50D8-02C0-422F-AA8F-F94A15F7CC4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222207" y="3191827"/>
            <a:ext cx="2468880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549F3862-850A-479E-B8BC-C246112C42C0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2BB6CB06-CF64-46DC-9E61-D788FA831F2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4721248-5C65-4F78-998A-472ACB8F2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14" y="3191827"/>
            <a:ext cx="2468880" cy="2757964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1814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and Pictur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45152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FA1F2-0658-4AAB-9049-E607E993C63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C82E-BFBA-4AD2-BEEA-205DDDCC7B6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087A44B-3F04-4AE4-BB34-617CFCB2D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630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0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and Pictur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498848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FA1F2-0658-4AAB-9049-E607E993C63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C82E-BFBA-4AD2-BEEA-205DDDCC7B6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F3EA24-D477-4698-B38F-1C4519294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777" y="533405"/>
            <a:ext cx="3619025" cy="5416391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490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C0B08-8AAF-41EE-AB4F-B3D4E09B78AC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377E21B3-109D-40AC-81AD-ACAF254F1C5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4340" y="1600201"/>
            <a:ext cx="3703320" cy="1491268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26DA34D3-B8A1-4F1A-94CD-865BE44581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05625" y="1600206"/>
            <a:ext cx="3703320" cy="1491267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67CE4-712F-421E-B433-EA7DE773EF4A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34817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E4B698F-B2C3-41A7-86DB-24F00A1703B5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006103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0C04F03-75F7-44AA-9785-7EDDF26FA35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6F1B5E99-5953-439D-8ECA-998F28FB8A7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1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C00AF-0D1C-4AF1-BCA4-DBA39740674B}"/>
              </a:ext>
            </a:extLst>
          </p:cNvPr>
          <p:cNvSpPr/>
          <p:nvPr userDrawn="1"/>
        </p:nvSpPr>
        <p:spPr>
          <a:xfrm>
            <a:off x="4645152" y="0"/>
            <a:ext cx="44988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2C0B08-8AAF-41EE-AB4F-B3D4E09B78AC}"/>
              </a:ext>
            </a:extLst>
          </p:cNvPr>
          <p:cNvSpPr/>
          <p:nvPr userDrawn="1"/>
        </p:nvSpPr>
        <p:spPr>
          <a:xfrm>
            <a:off x="0" y="0"/>
            <a:ext cx="449884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377E21B3-109D-40AC-81AD-ACAF254F1C5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4340" y="1600201"/>
            <a:ext cx="3703320" cy="1491268"/>
          </a:xfrm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26DA34D3-B8A1-4F1A-94CD-865BE44581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05625" y="1600206"/>
            <a:ext cx="3703320" cy="1491267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67CE4-712F-421E-B433-EA7DE773EF4A}"/>
              </a:ext>
            </a:extLst>
          </p:cNvPr>
          <p:cNvSpPr>
            <a:spLocks noGrp="1"/>
          </p:cNvSpPr>
          <p:nvPr>
            <p:ph sz="quarter" idx="26"/>
          </p:nvPr>
        </p:nvSpPr>
        <p:spPr>
          <a:xfrm>
            <a:off x="434817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E4B698F-B2C3-41A7-86DB-24F00A1703B5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006103" y="3218847"/>
            <a:ext cx="3702844" cy="2286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FD56746-33F8-4CAE-9625-F8F69B41C2A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1494F2D-B7D7-48D2-9E7A-659F611AB32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17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49B19-0D69-4379-95A3-B2C41E15E3EE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45B6692-E64D-461A-866D-8A765D9F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96" y="548644"/>
            <a:ext cx="6677404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88B40079-6CD5-4198-821B-99F61BCE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367" y="3771897"/>
            <a:ext cx="6673973" cy="217789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214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672CCD-12A8-46DE-A335-730E942078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CAF39A34-F96C-4F09-9574-C4200C3846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90142"/>
            <a:ext cx="6858000" cy="1479974"/>
          </a:xfrm>
          <a:prstGeom prst="rect">
            <a:avLst/>
          </a:prstGeom>
        </p:spPr>
      </p:pic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E07DE1A-3D22-4F0B-AEA1-0C653A5EC4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2299915"/>
            <a:ext cx="6858000" cy="3657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466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549B19-0D69-4379-95A3-B2C41E15E3EE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45B6692-E64D-461A-866D-8A765D9F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94" y="548644"/>
            <a:ext cx="6677406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9FC91C51-1199-4633-BE5C-13C6AA50A5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364099" y="3941834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CB8D944A-D85D-4A83-B1CD-7982FAC8D3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364099" y="5232562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326DA353-2F37-4F19-816E-CF7C9540C14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271707" y="3944572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0163657A-AF7A-4283-88D4-6E5EC93152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71707" y="5235301"/>
            <a:ext cx="2983236" cy="731694"/>
          </a:xfrm>
        </p:spPr>
        <p:txBody>
          <a:bodyPr anchor="ctr"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Picture Placeholder 5" title="Decorative">
            <a:extLst>
              <a:ext uri="{FF2B5EF4-FFF2-40B4-BE49-F238E27FC236}">
                <a16:creationId xmlns:a16="http://schemas.microsoft.com/office/drawing/2014/main" id="{45C5A78E-C397-40E0-B472-409205B22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7795" y="3869176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>
            <a:normAutofit/>
          </a:bodyPr>
          <a:lstStyle>
            <a:lvl1pPr>
              <a:defRPr sz="6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Picture Placeholder 5" title="Decorative">
            <a:extLst>
              <a:ext uri="{FF2B5EF4-FFF2-40B4-BE49-F238E27FC236}">
                <a16:creationId xmlns:a16="http://schemas.microsoft.com/office/drawing/2014/main" id="{90198A63-1442-465B-A8C6-38FBEFFC4D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7795" y="5158535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5" title="Decorative">
            <a:extLst>
              <a:ext uri="{FF2B5EF4-FFF2-40B4-BE49-F238E27FC236}">
                <a16:creationId xmlns:a16="http://schemas.microsoft.com/office/drawing/2014/main" id="{A378ABA1-D254-4E3B-B0E0-A68CF4CC137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45403" y="3869176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2" name="Picture Placeholder 5" title="Decorative">
            <a:extLst>
              <a:ext uri="{FF2B5EF4-FFF2-40B4-BE49-F238E27FC236}">
                <a16:creationId xmlns:a16="http://schemas.microsoft.com/office/drawing/2014/main" id="{494524CE-FE06-4E72-B4B2-F4B0C1659AE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45403" y="5158535"/>
            <a:ext cx="663926" cy="885235"/>
          </a:xfrm>
          <a:prstGeom prst="ellipse">
            <a:avLst/>
          </a:prstGeom>
          <a:solidFill>
            <a:schemeClr val="bg1"/>
          </a:solidFill>
          <a:ln w="19050"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6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72567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2338C7B-563B-45FF-91E7-5A14B3D70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2295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796" y="548644"/>
            <a:ext cx="6668007" cy="256222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8367" y="3771897"/>
            <a:ext cx="6664581" cy="2177894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6C79AC-3A73-46BA-A9ED-8464A669A421}"/>
              </a:ext>
            </a:extLst>
          </p:cNvPr>
          <p:cNvCxnSpPr/>
          <p:nvPr userDrawn="1"/>
        </p:nvCxnSpPr>
        <p:spPr>
          <a:xfrm>
            <a:off x="719323" y="3429000"/>
            <a:ext cx="907256" cy="0"/>
          </a:xfrm>
          <a:prstGeom prst="line">
            <a:avLst/>
          </a:prstGeom>
          <a:ln w="57150">
            <a:solidFill>
              <a:srgbClr val="E9E3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29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73761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7743" y="1825625"/>
            <a:ext cx="3737609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C0E3849-3DA0-4821-AA99-0286C7BDE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65265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BA8EFCF-0251-4014-9D85-6625151EA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1084840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C9414F0-F951-4741-BDC8-B8A0AEC8B6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5509" y="3218847"/>
            <a:ext cx="3789332" cy="22860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7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5995554A-6C8D-4F00-9BCD-F8F600EF3D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19641" y="3218847"/>
            <a:ext cx="3788853" cy="228600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750"/>
            </a:lvl5pPr>
          </a:lstStyle>
          <a:p>
            <a:pPr lvl="0"/>
            <a:r>
              <a:rPr lang="en-US" dirty="0"/>
              <a:t>Click</a:t>
            </a:r>
          </a:p>
          <a:p>
            <a:pPr lvl="0"/>
            <a:r>
              <a:rPr lang="en-US" dirty="0"/>
              <a:t>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FAD79E3-808B-4CBF-8A76-617066D96C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5509" y="1818072"/>
            <a:ext cx="3789332" cy="1273401"/>
          </a:xfrm>
        </p:spPr>
        <p:txBody>
          <a:bodyPr anchor="b">
            <a:norm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DFEEACD6-5E0A-47AE-B52F-F1A6AF81402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719162" y="1818072"/>
            <a:ext cx="3789330" cy="1273401"/>
          </a:xfrm>
        </p:spPr>
        <p:txBody>
          <a:bodyPr anchor="b">
            <a:norm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E92FBF04-0773-4AB1-9DF2-1992C00C4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26585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B9BC8FF-3A8E-4460-A5BF-4C3F720410A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366" y="3218848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40561" y="3218847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038755" y="3218847"/>
            <a:ext cx="2468880" cy="2286000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5867E65C-747A-47D4-9DCF-E418381CD51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2366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D739209B-83D6-458D-9336-F963AF3A990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38755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19EAC2-9F46-4D7F-9C3D-9FE7360ED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83EAE61E-E1C2-4882-91C9-5D815A6276F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340561" y="1819280"/>
            <a:ext cx="2468880" cy="1272193"/>
          </a:xfrm>
        </p:spPr>
        <p:txBody>
          <a:bodyPr anchor="b">
            <a:noAutofit/>
          </a:bodyPr>
          <a:lstStyle>
            <a:lvl1pPr marL="0" indent="0">
              <a:buNone/>
              <a:defRPr sz="2700" b="0"/>
            </a:lvl1pPr>
            <a:lvl2pPr marL="257168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5018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29B1548-0D1B-4118-B46F-9AC7DC68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548640"/>
            <a:ext cx="7872984" cy="114204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7313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15898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16129" y="914405"/>
            <a:ext cx="2523744" cy="50353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89892" y="914405"/>
            <a:ext cx="2523744" cy="5035391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F3701E-33F6-411F-8E6E-F6654E545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285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162523-530D-4780-91E9-C0239EE5F9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E33E3BF-7A22-4520-BEA9-41A95AD9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1438643"/>
            <a:ext cx="5029200" cy="1796248"/>
          </a:xfrm>
        </p:spPr>
        <p:txBody>
          <a:bodyPr anchor="ctr">
            <a:normAutofit/>
          </a:bodyPr>
          <a:lstStyle>
            <a:lvl1pPr algn="ctr">
              <a:defRPr sz="7200" b="0"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E0D51-7402-4F39-B674-061E20FF99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4692" y="3356202"/>
            <a:ext cx="3972781" cy="365760"/>
          </a:xfrm>
        </p:spPr>
        <p:txBody>
          <a:bodyPr anchor="t">
            <a:noAutofit/>
          </a:bodyPr>
          <a:lstStyle>
            <a:lvl1pPr marL="0" indent="0" algn="r">
              <a:buNone/>
              <a:defRPr sz="1800" b="1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8445044-959E-4C18-8641-A880B39ECA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30617" y="3356202"/>
            <a:ext cx="3972780" cy="82121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225"/>
              </a:spcBef>
              <a:buNone/>
              <a:defRPr sz="1400"/>
            </a:lvl1pPr>
            <a:lvl2pPr marL="342900" indent="0">
              <a:buNone/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4BD558C-ED5F-4970-A11F-6ADAA6E014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52792" y="3675336"/>
            <a:ext cx="3154680" cy="471082"/>
          </a:xfrm>
        </p:spPr>
        <p:txBody>
          <a:bodyPr anchor="t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 i="1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9ECCEE6-DD1D-4F76-9223-514F4666101F}"/>
              </a:ext>
            </a:extLst>
          </p:cNvPr>
          <p:cNvCxnSpPr>
            <a:cxnSpLocks/>
          </p:cNvCxnSpPr>
          <p:nvPr userDrawn="1"/>
        </p:nvCxnSpPr>
        <p:spPr>
          <a:xfrm>
            <a:off x="4572000" y="3375568"/>
            <a:ext cx="0" cy="801846"/>
          </a:xfrm>
          <a:prstGeom prst="line">
            <a:avLst/>
          </a:prstGeom>
          <a:ln w="38100">
            <a:solidFill>
              <a:srgbClr val="E9E3DC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59EBE23-F0B8-40C4-885A-FE961E8237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94660" y="4959427"/>
            <a:ext cx="3154680" cy="6400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0">
                <a:solidFill>
                  <a:schemeClr val="tx1"/>
                </a:solidFill>
              </a:defRPr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22526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88B8CAA7-BC28-474E-B01B-C904EB17E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713A0D8-85D3-4C92-A792-1EED21E21CE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399"/>
            <a:ext cx="5198364" cy="50292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61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0EF590BC-48B3-424E-A966-F3834F896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3"/>
            <a:ext cx="2535937" cy="5035391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57B7BE-5992-45D6-A717-64CF265914D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6C25227-CAE1-4B07-A365-2A0B7DE740B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1012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BC3BEF09-6FE7-4C7D-AEB6-049278C1E28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98474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DE358B05-8F4A-4DC6-97EE-C05FBA2FE81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98474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6905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7D0B630-64D0-4062-A981-19F14C5D4457}"/>
              </a:ext>
            </a:extLst>
          </p:cNvPr>
          <p:cNvSpPr>
            <a:spLocks noGrp="1" noChangeAspect="1"/>
          </p:cNvSpPr>
          <p:nvPr>
            <p:ph sz="quarter" idx="20"/>
          </p:nvPr>
        </p:nvSpPr>
        <p:spPr>
          <a:xfrm>
            <a:off x="642366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5EEDA71-AD8B-434F-B30A-6D06A1944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908214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23704545-C2FC-4595-9EDA-B59CC04C174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1012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5BECF1E6-819D-4B8D-BA74-3FCDA6C7806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1012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735023A1-72B2-4A6D-B0F4-ECFC3900A1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984748" y="914404"/>
            <a:ext cx="2523744" cy="24288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F199D1AC-68B2-47B9-9917-77BDC12DBA4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984748" y="3514731"/>
            <a:ext cx="2523744" cy="242887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214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Stack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B9BC8FF-3A8E-4460-A5BF-4C3F720410A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2366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B34D57E-ECA2-4186-9DCB-6C19BD1309B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16844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9B39249-80D0-4650-A739-BEC5B5240FEC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991322" y="914405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45B4A4F-3893-499A-9BEA-8F0B7E3F0FE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16843" y="3514731"/>
            <a:ext cx="5198222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1B348BD-02A1-4A57-B741-F97E61565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3514729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1482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45B4A4F-3893-499A-9BEA-8F0B7E3F0FE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3316844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CFCE8A3-CA5F-4B5C-9F65-01659461015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991322" y="3514731"/>
            <a:ext cx="2523744" cy="2428875"/>
          </a:xfrm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0C60512-C666-4DB3-B4D7-EABD5C10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10" y="3514729"/>
            <a:ext cx="2535937" cy="2428875"/>
          </a:xfrm>
          <a:prstGeom prst="rect">
            <a:avLst/>
          </a:prstGeom>
        </p:spPr>
        <p:txBody>
          <a:bodyPr anchor="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E1174059-3958-44C6-980A-7B376B9D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508" y="908210"/>
            <a:ext cx="7872984" cy="243506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390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3274A4B1-8B4D-AD8C-A527-4D590BB6C4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8809" y="2764677"/>
            <a:ext cx="905256" cy="9052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1810C904-F55B-7A7C-CFEE-F892A0E01DE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475319" y="2763293"/>
            <a:ext cx="905256" cy="90525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77AEB22-020B-F6CE-3C50-669489A38A5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19372" y="2810583"/>
            <a:ext cx="905256" cy="9052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6979DC04-0C71-6F6E-AA4F-673445ADB60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26430" y="2763293"/>
            <a:ext cx="905256" cy="9052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8650B4E8-3C98-7144-C340-C6D24AF00DB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75779" y="2744997"/>
            <a:ext cx="905256" cy="9052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 marL="0" indent="0">
              <a:buNone/>
              <a:defRPr lang="en-US" sz="825" dirty="0">
                <a:solidFill>
                  <a:schemeClr val="lt1"/>
                </a:solidFill>
              </a:defRPr>
            </a:lvl1pPr>
          </a:lstStyle>
          <a:p>
            <a:pPr marL="0"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3E65F5D0-1347-F2CA-1AC1-6D1A53EC52C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7663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39">
            <a:extLst>
              <a:ext uri="{FF2B5EF4-FFF2-40B4-BE49-F238E27FC236}">
                <a16:creationId xmlns:a16="http://schemas.microsoft.com/office/drawing/2014/main" id="{BE68704E-A8DC-AC90-F667-6FEE13C3E65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5730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39">
            <a:extLst>
              <a:ext uri="{FF2B5EF4-FFF2-40B4-BE49-F238E27FC236}">
                <a16:creationId xmlns:a16="http://schemas.microsoft.com/office/drawing/2014/main" id="{3F5AC1ED-89A8-B725-6256-728470F9EA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414016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39">
            <a:extLst>
              <a:ext uri="{FF2B5EF4-FFF2-40B4-BE49-F238E27FC236}">
                <a16:creationId xmlns:a16="http://schemas.microsoft.com/office/drawing/2014/main" id="{F3CCCAA1-05AF-631C-A3C9-6624A1EC81D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414016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9">
            <a:extLst>
              <a:ext uri="{FF2B5EF4-FFF2-40B4-BE49-F238E27FC236}">
                <a16:creationId xmlns:a16="http://schemas.microsoft.com/office/drawing/2014/main" id="{0863D880-3EE8-64D4-08CB-DB860ED6AAB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053078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39">
            <a:extLst>
              <a:ext uri="{FF2B5EF4-FFF2-40B4-BE49-F238E27FC236}">
                <a16:creationId xmlns:a16="http://schemas.microsoft.com/office/drawing/2014/main" id="{8C74E023-D18E-6039-1DE0-9A2BB63F429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053078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9">
            <a:extLst>
              <a:ext uri="{FF2B5EF4-FFF2-40B4-BE49-F238E27FC236}">
                <a16:creationId xmlns:a16="http://schemas.microsoft.com/office/drawing/2014/main" id="{7299E6A2-D3C9-DE9A-B1C7-F97C864DDFD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664708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39">
            <a:extLst>
              <a:ext uri="{FF2B5EF4-FFF2-40B4-BE49-F238E27FC236}">
                <a16:creationId xmlns:a16="http://schemas.microsoft.com/office/drawing/2014/main" id="{AD547EE1-5C3B-2287-B9E3-9F0376DF306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664708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39">
            <a:extLst>
              <a:ext uri="{FF2B5EF4-FFF2-40B4-BE49-F238E27FC236}">
                <a16:creationId xmlns:a16="http://schemas.microsoft.com/office/drawing/2014/main" id="{4B62DCAF-9B73-498E-0829-9496E739183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17486" y="4123944"/>
            <a:ext cx="1028700" cy="365760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6" name="Text Placeholder 39">
            <a:extLst>
              <a:ext uri="{FF2B5EF4-FFF2-40B4-BE49-F238E27FC236}">
                <a16:creationId xmlns:a16="http://schemas.microsoft.com/office/drawing/2014/main" id="{B6877860-2940-382D-E00F-3B733A253F8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317486" y="4498853"/>
            <a:ext cx="1021842" cy="954107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A238256-237D-24D6-5A38-E198DB1EB604}"/>
              </a:ext>
            </a:extLst>
          </p:cNvPr>
          <p:cNvCxnSpPr>
            <a:cxnSpLocks/>
          </p:cNvCxnSpPr>
          <p:nvPr userDrawn="1"/>
        </p:nvCxnSpPr>
        <p:spPr>
          <a:xfrm flipV="1">
            <a:off x="780957" y="2393357"/>
            <a:ext cx="534430" cy="1293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8A92CDD-5053-BFA6-FEE3-50FFA7D6EE81}"/>
              </a:ext>
            </a:extLst>
          </p:cNvPr>
          <p:cNvCxnSpPr>
            <a:cxnSpLocks/>
          </p:cNvCxnSpPr>
          <p:nvPr userDrawn="1"/>
        </p:nvCxnSpPr>
        <p:spPr>
          <a:xfrm>
            <a:off x="1315387" y="2393352"/>
            <a:ext cx="1627838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AC28C8B-11F4-0BED-1FE8-E10E4DD3030A}"/>
              </a:ext>
            </a:extLst>
          </p:cNvPr>
          <p:cNvCxnSpPr>
            <a:cxnSpLocks/>
          </p:cNvCxnSpPr>
          <p:nvPr userDrawn="1"/>
        </p:nvCxnSpPr>
        <p:spPr>
          <a:xfrm>
            <a:off x="2943227" y="2391883"/>
            <a:ext cx="1628775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F058929-9E17-5F0C-C475-EBB62C0D1468}"/>
              </a:ext>
            </a:extLst>
          </p:cNvPr>
          <p:cNvCxnSpPr>
            <a:cxnSpLocks/>
          </p:cNvCxnSpPr>
          <p:nvPr userDrawn="1"/>
        </p:nvCxnSpPr>
        <p:spPr>
          <a:xfrm>
            <a:off x="4572001" y="2391883"/>
            <a:ext cx="1621136" cy="1440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7667C6C-7D88-4368-2395-8414D68B5C3B}"/>
              </a:ext>
            </a:extLst>
          </p:cNvPr>
          <p:cNvCxnSpPr>
            <a:cxnSpLocks/>
          </p:cNvCxnSpPr>
          <p:nvPr userDrawn="1"/>
        </p:nvCxnSpPr>
        <p:spPr>
          <a:xfrm>
            <a:off x="6193137" y="2402544"/>
            <a:ext cx="164189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9354D76-073A-C99D-A74A-389343736C7D}"/>
              </a:ext>
            </a:extLst>
          </p:cNvPr>
          <p:cNvCxnSpPr>
            <a:cxnSpLocks/>
          </p:cNvCxnSpPr>
          <p:nvPr userDrawn="1"/>
        </p:nvCxnSpPr>
        <p:spPr>
          <a:xfrm>
            <a:off x="7835034" y="2398796"/>
            <a:ext cx="5014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 Placeholder 88">
            <a:extLst>
              <a:ext uri="{FF2B5EF4-FFF2-40B4-BE49-F238E27FC236}">
                <a16:creationId xmlns:a16="http://schemas.microsoft.com/office/drawing/2014/main" id="{F16DF89E-D658-4FD6-396D-5BDB8D50DCF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22913" y="2287828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B15E5DF8-5D98-0B9D-2EA1-44D9BB4CDAD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53872" y="2292868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143A506F-C19F-441F-4497-D86E9AB332F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88011" y="2288841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44F32027-9269-C3DC-33AC-A69C99A8A0C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95767" y="2297879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F3D9D69A-000C-EF97-2383-3A915A07BB2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756511" y="2290384"/>
            <a:ext cx="157047" cy="209396"/>
          </a:xfrm>
          <a:custGeom>
            <a:avLst/>
            <a:gdLst>
              <a:gd name="connsiteX0" fmla="*/ 104698 w 209396"/>
              <a:gd name="connsiteY0" fmla="*/ 0 h 209396"/>
              <a:gd name="connsiteX1" fmla="*/ 209396 w 209396"/>
              <a:gd name="connsiteY1" fmla="*/ 104698 h 209396"/>
              <a:gd name="connsiteX2" fmla="*/ 104698 w 209396"/>
              <a:gd name="connsiteY2" fmla="*/ 209396 h 209396"/>
              <a:gd name="connsiteX3" fmla="*/ 0 w 209396"/>
              <a:gd name="connsiteY3" fmla="*/ 104698 h 209396"/>
              <a:gd name="connsiteX4" fmla="*/ 104698 w 209396"/>
              <a:gd name="connsiteY4" fmla="*/ 0 h 209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396" h="209396">
                <a:moveTo>
                  <a:pt x="104698" y="0"/>
                </a:moveTo>
                <a:cubicBezTo>
                  <a:pt x="162521" y="0"/>
                  <a:pt x="209396" y="46875"/>
                  <a:pt x="209396" y="104698"/>
                </a:cubicBezTo>
                <a:cubicBezTo>
                  <a:pt x="209396" y="162521"/>
                  <a:pt x="162521" y="209396"/>
                  <a:pt x="104698" y="209396"/>
                </a:cubicBezTo>
                <a:cubicBezTo>
                  <a:pt x="46875" y="209396"/>
                  <a:pt x="0" y="162521"/>
                  <a:pt x="0" y="104698"/>
                </a:cubicBezTo>
                <a:cubicBezTo>
                  <a:pt x="0" y="46875"/>
                  <a:pt x="46875" y="0"/>
                  <a:pt x="104698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6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E1BE77E-9301-43D2-B133-3F7543816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340631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6EB68C9D-2145-4CC0-9F00-198AA56E38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317" y="2664025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974C254A-D1C1-7C23-7A97-D08B5EF74F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93650" y="2664025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FD22F399-84EB-DA43-D72E-972541FA6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03763" y="2624857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293D7505-3D5F-5EC7-DA15-D6C2DF6E28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06367" y="2624857"/>
            <a:ext cx="1440180" cy="1444752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95D410CB-8838-F5FE-B127-40EB466A162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801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4AB9408A-B6CD-B62B-A40C-113C980EF1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88601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61463C70-6782-0D6E-7762-61E5677626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698023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39">
            <a:extLst>
              <a:ext uri="{FF2B5EF4-FFF2-40B4-BE49-F238E27FC236}">
                <a16:creationId xmlns:a16="http://schemas.microsoft.com/office/drawing/2014/main" id="{E4A9BFDF-CD6B-DB2B-93AB-335CC2AE45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00627" y="4507992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350" b="1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D4374427-D19A-E579-3D78-7A08CED4EE8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21801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39">
            <a:extLst>
              <a:ext uri="{FF2B5EF4-FFF2-40B4-BE49-F238E27FC236}">
                <a16:creationId xmlns:a16="http://schemas.microsoft.com/office/drawing/2014/main" id="{1F400EB7-1FDE-3683-C9B4-63413EE5EA4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588601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39">
            <a:extLst>
              <a:ext uri="{FF2B5EF4-FFF2-40B4-BE49-F238E27FC236}">
                <a16:creationId xmlns:a16="http://schemas.microsoft.com/office/drawing/2014/main" id="{5D8F7F98-168C-5B0E-F2F8-A4AD7BA597D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98023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39">
            <a:extLst>
              <a:ext uri="{FF2B5EF4-FFF2-40B4-BE49-F238E27FC236}">
                <a16:creationId xmlns:a16="http://schemas.microsoft.com/office/drawing/2014/main" id="{C5A299EB-BF79-F241-A67B-AD318037BB5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00627" y="4901184"/>
            <a:ext cx="1851660" cy="365760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050" b="0">
                <a:solidFill>
                  <a:schemeClr val="tx2"/>
                </a:solidFill>
                <a:latin typeface="+mn-lt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B6C07B7-1A77-4DA1-AC2E-8D69016D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367" y="548640"/>
            <a:ext cx="7871270" cy="114204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109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D75999-B599-4A23-8CC0-259BE0C32F2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2000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4A5AE-9011-4B1C-A7B9-36435B10D9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E31D6-98CC-46C3-8EF3-BCAE0E1E55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B7723009-1AB1-40E8-935F-A59C441AC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1600200"/>
            <a:ext cx="6858000" cy="365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5D80C-E77E-48E6-B1CE-26C3DB460535}"/>
              </a:ext>
            </a:extLst>
          </p:cNvPr>
          <p:cNvSpPr txBox="1"/>
          <p:nvPr userDrawn="1"/>
        </p:nvSpPr>
        <p:spPr>
          <a:xfrm>
            <a:off x="167640" y="2"/>
            <a:ext cx="1680210" cy="33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299" dirty="0">
                <a:solidFill>
                  <a:schemeClr val="bg1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05375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D75999-B599-4A23-8CC0-259BE0C32F2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4A5AE-9011-4B1C-A7B9-36435B10D9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1E31D6-98CC-46C3-8EF3-BCAE0E1E55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B7723009-1AB1-40E8-935F-A59C441AC3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43000" y="1600200"/>
            <a:ext cx="6858000" cy="365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5D80C-E77E-48E6-B1CE-26C3DB460535}"/>
              </a:ext>
            </a:extLst>
          </p:cNvPr>
          <p:cNvSpPr txBox="1"/>
          <p:nvPr userDrawn="1"/>
        </p:nvSpPr>
        <p:spPr>
          <a:xfrm>
            <a:off x="167640" y="2"/>
            <a:ext cx="1680210" cy="3370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299" dirty="0">
                <a:solidFill>
                  <a:schemeClr val="bg1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668371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" y="0"/>
            <a:ext cx="9143999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F66C-FB46-45B9-8206-4DE86B99AA9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C8336-9E94-4380-96D7-2388EC76DA7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2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7720" y="0"/>
            <a:ext cx="452628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452628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F84428-91D2-49CF-B4BF-80CD750CBB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65BC11-E44D-4B53-A090-017C11571C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43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7720" y="-1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7A9F8241-5F32-487E-A848-83F2E0C71E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-1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C2AE5AE4-EAC1-4FAD-8ACB-EDC50CFCD4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7720" y="3502152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31124D4-E78E-489D-A6CB-3E98B9D7C8C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3502152"/>
            <a:ext cx="4526280" cy="335584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20BD415-C1DB-44A5-B49B-6FD2363534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Georgia Department of Community Affairs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2FFEC9-D3C8-420C-818D-1549E53CA03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4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wo Content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98D23CB-6276-4551-B081-9583D54AF9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25146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AEC52-4486-4405-80BC-EFCC9A410F5C}"/>
              </a:ext>
            </a:extLst>
          </p:cNvPr>
          <p:cNvSpPr/>
          <p:nvPr userDrawn="1"/>
        </p:nvSpPr>
        <p:spPr>
          <a:xfrm>
            <a:off x="0" y="2651760"/>
            <a:ext cx="9144000" cy="42062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5721CF6-76AC-44FE-B16F-D734312D7DA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77743" y="3152775"/>
            <a:ext cx="3897629" cy="27432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35BC66-8B10-4093-9779-5C79A7910D6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Georgia Department of Community Affairs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3470219-9A4B-4B0C-92DE-7B4C6B7736E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B387EAB-07EE-4092-BBBD-F3E2585DD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58" y="3163250"/>
            <a:ext cx="3895344" cy="2743200"/>
          </a:xfrm>
        </p:spPr>
        <p:txBody>
          <a:bodyPr anchor="t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538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BBC9BD-3806-4E16-A033-BEFF03F4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F6EF7-3E42-4B71-91DF-101AD3618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4353A-A281-43AA-9C67-B482E6F0B8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9783" y="61077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Georgia Department of Community </a:t>
            </a:r>
            <a:r>
              <a:rPr lang="en-US" dirty="0">
                <a:solidFill>
                  <a:srgbClr val="898989"/>
                </a:solidFill>
              </a:rPr>
              <a:t>Affairs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67F7F0A-A3E2-4A86-9EB6-120D8E330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86750" y="5949796"/>
            <a:ext cx="457200" cy="681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AF254-72B9-406C-9E86-C9D983240C8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61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99" r:id="rId2"/>
    <p:sldLayoutId id="2147483798" r:id="rId3"/>
    <p:sldLayoutId id="2147483660" r:id="rId4"/>
    <p:sldLayoutId id="2147483779" r:id="rId5"/>
    <p:sldLayoutId id="2147483768" r:id="rId6"/>
    <p:sldLayoutId id="2147483770" r:id="rId7"/>
    <p:sldLayoutId id="2147483769" r:id="rId8"/>
    <p:sldLayoutId id="2147483747" r:id="rId9"/>
    <p:sldLayoutId id="2147483751" r:id="rId10"/>
    <p:sldLayoutId id="2147483670" r:id="rId11"/>
    <p:sldLayoutId id="2147483762" r:id="rId12"/>
    <p:sldLayoutId id="2147483745" r:id="rId13"/>
    <p:sldLayoutId id="2147483746" r:id="rId14"/>
    <p:sldLayoutId id="2147483708" r:id="rId15"/>
    <p:sldLayoutId id="2147483761" r:id="rId16"/>
    <p:sldLayoutId id="2147483774" r:id="rId17"/>
    <p:sldLayoutId id="2147483732" r:id="rId18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A642640-57DE-4233-9806-AA3D94A7FEFD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50190"/>
            <a:ext cx="7886700" cy="11404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D89082D-1B13-4B68-898C-FF602334F68C}"/>
              </a:ext>
            </a:extLst>
          </p:cNvPr>
          <p:cNvSpPr txBox="1">
            <a:spLocks/>
          </p:cNvSpPr>
          <p:nvPr userDrawn="1"/>
        </p:nvSpPr>
        <p:spPr>
          <a:xfrm>
            <a:off x="467533" y="61077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7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Georgia Department of Community Affairs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726A88FF-AE87-4DB5-8ADF-1135E6A7A937}"/>
              </a:ext>
            </a:extLst>
          </p:cNvPr>
          <p:cNvSpPr txBox="1">
            <a:spLocks/>
          </p:cNvSpPr>
          <p:nvPr userDrawn="1"/>
        </p:nvSpPr>
        <p:spPr>
          <a:xfrm>
            <a:off x="8286750" y="5949796"/>
            <a:ext cx="457200" cy="681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7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CAF254-72B9-406C-9E86-C9D983240C82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0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65" r:id="rId2"/>
    <p:sldLayoutId id="2147483696" r:id="rId3"/>
    <p:sldLayoutId id="2147483697" r:id="rId4"/>
    <p:sldLayoutId id="2147483698" r:id="rId5"/>
    <p:sldLayoutId id="2147483788" r:id="rId6"/>
    <p:sldLayoutId id="2147483711" r:id="rId7"/>
    <p:sldLayoutId id="2147483753" r:id="rId8"/>
    <p:sldLayoutId id="2147483700" r:id="rId9"/>
    <p:sldLayoutId id="2147483790" r:id="rId10"/>
    <p:sldLayoutId id="2147483759" r:id="rId11"/>
    <p:sldLayoutId id="2147483758" r:id="rId12"/>
    <p:sldLayoutId id="2147483757" r:id="rId13"/>
    <p:sldLayoutId id="2147483754" r:id="rId14"/>
    <p:sldLayoutId id="2147483756" r:id="rId15"/>
    <p:sldLayoutId id="2147483755" r:id="rId16"/>
    <p:sldLayoutId id="2147483733" r:id="rId17"/>
    <p:sldLayoutId id="2147483734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ca.georgia.gov/financing-tools/disaster-relief/community-development-block-grant-disaster-recovery-program-cdbg-dr" TargetMode="Externa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535/question-by-yves_guillou-1053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0939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EFC37B-EA6A-4332-B108-55A587922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Proposed Budget: $3,500,000</a:t>
            </a:r>
          </a:p>
          <a:p>
            <a:r>
              <a:rPr lang="en-US" dirty="0"/>
              <a:t>Eligible Activity: Planning</a:t>
            </a:r>
          </a:p>
          <a:p>
            <a:r>
              <a:rPr lang="en-US" dirty="0"/>
              <a:t>National Objective: N/A</a:t>
            </a:r>
          </a:p>
          <a:p>
            <a:r>
              <a:rPr lang="en-US" dirty="0"/>
              <a:t>Projected Accomplishments: Up to 40 planning documents</a:t>
            </a:r>
          </a:p>
          <a:p>
            <a:r>
              <a:rPr lang="en-US" dirty="0"/>
              <a:t>Maximum Awards: </a:t>
            </a:r>
          </a:p>
          <a:p>
            <a:pPr lvl="1"/>
            <a:r>
              <a:rPr lang="en-US" dirty="0"/>
              <a:t>GEMA – no maximum award</a:t>
            </a:r>
          </a:p>
          <a:p>
            <a:pPr lvl="1"/>
            <a:r>
              <a:rPr lang="en-US" dirty="0"/>
              <a:t>Other awards - $250,000 </a:t>
            </a:r>
          </a:p>
          <a:p>
            <a:r>
              <a:rPr lang="en-US" dirty="0"/>
              <a:t>Implementation: State-run with GEMA/HS and local government subrecipients</a:t>
            </a:r>
          </a:p>
          <a:p>
            <a:r>
              <a:rPr lang="en-US" dirty="0"/>
              <a:t>Other important notes: </a:t>
            </a:r>
          </a:p>
          <a:p>
            <a:pPr lvl="1"/>
            <a:r>
              <a:rPr lang="en-US" dirty="0"/>
              <a:t>GEMA/HS will work directly with the HUD-identified and State-identified MID communities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932683-4061-1F5A-6E72-70363882D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113313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43B687-BEEA-75B1-2A39-0DA1FCA82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Budget: $92,916,835</a:t>
            </a:r>
          </a:p>
          <a:p>
            <a:r>
              <a:rPr lang="en-US" dirty="0"/>
              <a:t>Eligible Activity: Rehabilitation, Construction of Housing</a:t>
            </a:r>
          </a:p>
          <a:p>
            <a:r>
              <a:rPr lang="en-US" dirty="0"/>
              <a:t>National Objective: Low-to-moderate income &amp; Urgent Need</a:t>
            </a:r>
          </a:p>
          <a:p>
            <a:r>
              <a:rPr lang="en-US" dirty="0"/>
              <a:t>Projected Accomplishments: 400 homes</a:t>
            </a:r>
          </a:p>
          <a:p>
            <a:r>
              <a:rPr lang="en-US" dirty="0"/>
              <a:t>Maximum Awards: </a:t>
            </a:r>
          </a:p>
          <a:p>
            <a:pPr lvl="1"/>
            <a:r>
              <a:rPr lang="en-US" dirty="0"/>
              <a:t>Rehabilitation - $100,000 </a:t>
            </a:r>
          </a:p>
          <a:p>
            <a:pPr lvl="1"/>
            <a:r>
              <a:rPr lang="en-US" dirty="0"/>
              <a:t>Reconstruction: $280,000</a:t>
            </a:r>
          </a:p>
          <a:p>
            <a:r>
              <a:rPr lang="en-US" dirty="0"/>
              <a:t>Implementation: State-run with the use of a Prime Vendor</a:t>
            </a:r>
          </a:p>
          <a:p>
            <a:r>
              <a:rPr lang="en-US" dirty="0"/>
              <a:t>Other important notes: </a:t>
            </a:r>
          </a:p>
          <a:p>
            <a:pPr lvl="1"/>
            <a:r>
              <a:rPr lang="en-US" dirty="0"/>
              <a:t>Policies and procedures will be available at a later date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36FA94-2346-3F36-A9A7-1AE6A8C49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Homeowner Rehabilitation and Reconstruction Program (HRRP)</a:t>
            </a:r>
          </a:p>
        </p:txBody>
      </p:sp>
    </p:spTree>
    <p:extLst>
      <p:ext uri="{BB962C8B-B14F-4D97-AF65-F5344CB8AC3E}">
        <p14:creationId xmlns:p14="http://schemas.microsoft.com/office/powerpoint/2010/main" val="1522277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2713E4-EF70-9CE6-F551-42F3E5F4E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Budget: $76,022,865</a:t>
            </a:r>
          </a:p>
          <a:p>
            <a:r>
              <a:rPr lang="en-US" dirty="0"/>
              <a:t>Eligible Activity: Rehabilitation</a:t>
            </a:r>
          </a:p>
          <a:p>
            <a:r>
              <a:rPr lang="en-US" dirty="0"/>
              <a:t>Projected Accomplishments: 300 housing units</a:t>
            </a:r>
          </a:p>
          <a:p>
            <a:r>
              <a:rPr lang="en-US" dirty="0"/>
              <a:t>National Objective: Low-to-moderate income</a:t>
            </a:r>
          </a:p>
          <a:p>
            <a:r>
              <a:rPr lang="en-US" dirty="0"/>
              <a:t>Maximum Awards:</a:t>
            </a:r>
          </a:p>
          <a:p>
            <a:pPr lvl="1"/>
            <a:r>
              <a:rPr lang="en-US" dirty="0"/>
              <a:t>$125,000 per housing unit</a:t>
            </a:r>
          </a:p>
          <a:p>
            <a:r>
              <a:rPr lang="en-US" dirty="0"/>
              <a:t>Implementation: State-run with the use of a Prime Vendor</a:t>
            </a:r>
          </a:p>
          <a:p>
            <a:r>
              <a:rPr lang="en-US" dirty="0"/>
              <a:t>Other important notes:</a:t>
            </a:r>
          </a:p>
          <a:p>
            <a:pPr lvl="1"/>
            <a:r>
              <a:rPr lang="en-US" dirty="0"/>
              <a:t>Policies and procedures will be available at a later date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70CB94-7F27-6647-C3BC-5E43E4C8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Affordable Rental Rehabilitation Program (ARRP)</a:t>
            </a:r>
          </a:p>
        </p:txBody>
      </p:sp>
    </p:spTree>
    <p:extLst>
      <p:ext uri="{BB962C8B-B14F-4D97-AF65-F5344CB8AC3E}">
        <p14:creationId xmlns:p14="http://schemas.microsoft.com/office/powerpoint/2010/main" val="434292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A747D7-C0DB-B48F-48F2-178F74D3D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Budget: $20,000,000</a:t>
            </a:r>
          </a:p>
          <a:p>
            <a:r>
              <a:rPr lang="en-US" dirty="0"/>
              <a:t>Eligible Activity: Rehabilitation, Construction of Housing</a:t>
            </a:r>
          </a:p>
          <a:p>
            <a:r>
              <a:rPr lang="en-US" dirty="0"/>
              <a:t>Projected Accomplishments: 500 housing units</a:t>
            </a:r>
          </a:p>
          <a:p>
            <a:r>
              <a:rPr lang="en-US" dirty="0"/>
              <a:t>National Objective: Low-to-moderate income and Urgent Need</a:t>
            </a:r>
          </a:p>
          <a:p>
            <a:r>
              <a:rPr lang="en-US" dirty="0"/>
              <a:t>Maximum Awards:</a:t>
            </a:r>
          </a:p>
          <a:p>
            <a:pPr lvl="1"/>
            <a:r>
              <a:rPr lang="en-US" dirty="0"/>
              <a:t>$5,000,000 per development</a:t>
            </a:r>
          </a:p>
          <a:p>
            <a:r>
              <a:rPr lang="en-US" dirty="0"/>
              <a:t>Implementation: State-run</a:t>
            </a:r>
          </a:p>
          <a:p>
            <a:r>
              <a:rPr lang="en-US" dirty="0"/>
              <a:t>Other important notes:</a:t>
            </a:r>
          </a:p>
          <a:p>
            <a:pPr lvl="1"/>
            <a:r>
              <a:rPr lang="en-US" dirty="0"/>
              <a:t>Policies and procedures will be available at a later date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A98C56-7127-7551-4ADB-507A5743E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Affordable Rental Housing Development Program	</a:t>
            </a:r>
          </a:p>
        </p:txBody>
      </p:sp>
    </p:spTree>
    <p:extLst>
      <p:ext uri="{BB962C8B-B14F-4D97-AF65-F5344CB8AC3E}">
        <p14:creationId xmlns:p14="http://schemas.microsoft.com/office/powerpoint/2010/main" val="3888730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4B2561-D3A6-4C3E-F2F8-99F370403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Budget: $50,000,000</a:t>
            </a:r>
          </a:p>
          <a:p>
            <a:r>
              <a:rPr lang="en-US" dirty="0"/>
              <a:t>Eligible Activity: Public Facilities and Improvements</a:t>
            </a:r>
          </a:p>
          <a:p>
            <a:r>
              <a:rPr lang="en-US" dirty="0"/>
              <a:t>Projected Accomplishments: 4,500 individuals</a:t>
            </a:r>
          </a:p>
          <a:p>
            <a:r>
              <a:rPr lang="en-US" dirty="0"/>
              <a:t>National Objective: Low-to-moderate income and Urgent Need</a:t>
            </a:r>
          </a:p>
          <a:p>
            <a:r>
              <a:rPr lang="en-US" dirty="0"/>
              <a:t>Maximum Awards:</a:t>
            </a:r>
          </a:p>
          <a:p>
            <a:pPr lvl="1"/>
            <a:r>
              <a:rPr lang="en-US" dirty="0"/>
              <a:t>No maximum for HUD-identified MID</a:t>
            </a:r>
          </a:p>
          <a:p>
            <a:pPr lvl="1"/>
            <a:r>
              <a:rPr lang="en-US" dirty="0"/>
              <a:t>$5,000,000 for State-identified MID</a:t>
            </a:r>
          </a:p>
          <a:p>
            <a:r>
              <a:rPr lang="en-US" dirty="0"/>
              <a:t>Implementation: Local government subrecipients</a:t>
            </a:r>
          </a:p>
          <a:p>
            <a:r>
              <a:rPr lang="en-US" dirty="0"/>
              <a:t>Other important notes:</a:t>
            </a:r>
          </a:p>
          <a:p>
            <a:pPr lvl="1"/>
            <a:r>
              <a:rPr lang="en-US" dirty="0"/>
              <a:t>Policies and procedures will be available at a later date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D4BBF9-6923-4113-2639-483C4A3CC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Infrastructure Program</a:t>
            </a:r>
          </a:p>
        </p:txBody>
      </p:sp>
    </p:spTree>
    <p:extLst>
      <p:ext uri="{BB962C8B-B14F-4D97-AF65-F5344CB8AC3E}">
        <p14:creationId xmlns:p14="http://schemas.microsoft.com/office/powerpoint/2010/main" val="4212583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342E23-44EA-E800-27C0-4A71D9FD4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 Budget: $10,000,000</a:t>
            </a:r>
          </a:p>
          <a:p>
            <a:r>
              <a:rPr lang="en-US" dirty="0"/>
              <a:t>Eligible Activity: Payment of non-federal share</a:t>
            </a:r>
          </a:p>
          <a:p>
            <a:r>
              <a:rPr lang="en-US" dirty="0"/>
              <a:t>National Objective: Low-to-moderate income </a:t>
            </a:r>
          </a:p>
          <a:p>
            <a:r>
              <a:rPr lang="en-US" dirty="0"/>
              <a:t>Proposed Accomplishments: 400 individuals</a:t>
            </a:r>
          </a:p>
          <a:p>
            <a:r>
              <a:rPr lang="en-US" dirty="0"/>
              <a:t>Maximum Award:</a:t>
            </a:r>
          </a:p>
          <a:p>
            <a:pPr lvl="1"/>
            <a:r>
              <a:rPr lang="en-US" dirty="0"/>
              <a:t>15% of required governmental match</a:t>
            </a:r>
          </a:p>
          <a:p>
            <a:r>
              <a:rPr lang="en-US" dirty="0"/>
              <a:t>Implementation: State-run </a:t>
            </a:r>
          </a:p>
          <a:p>
            <a:r>
              <a:rPr lang="en-US" dirty="0"/>
              <a:t>Other important notes:</a:t>
            </a:r>
          </a:p>
          <a:p>
            <a:pPr lvl="1"/>
            <a:r>
              <a:rPr lang="en-US" dirty="0"/>
              <a:t>Policies and procedures will be available at a later date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B82931-DBDD-D75C-7EBF-130A11FCF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HMGP Match Program</a:t>
            </a:r>
          </a:p>
        </p:txBody>
      </p:sp>
    </p:spTree>
    <p:extLst>
      <p:ext uri="{BB962C8B-B14F-4D97-AF65-F5344CB8AC3E}">
        <p14:creationId xmlns:p14="http://schemas.microsoft.com/office/powerpoint/2010/main" val="3303065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EF3700-D52C-4E37-3C2E-7A0CA898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comment period remains open until April 19, 2025 – all comments received will be summarized in the Action Plan submitted to HUD</a:t>
            </a:r>
          </a:p>
          <a:p>
            <a:r>
              <a:rPr lang="en-US" dirty="0"/>
              <a:t>A recording of at least one of the Public Hearings will be available on the CDBG-DR website, along with the PowerPoint presentation no later than April 10, 2025</a:t>
            </a:r>
          </a:p>
          <a:p>
            <a:r>
              <a:rPr lang="en-US" dirty="0"/>
              <a:t>All updates regarding the 2023-2024 Hurricane allocation will be prominently displayed on the CDBG-DR website: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https://dca.georgia.gov/financing-tools/disaster-relief/community-development-block-grant-disaster-recovery-program-cdbg-dr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128FF2-B5BC-F2E3-BBAA-AE30BB504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	</a:t>
            </a:r>
          </a:p>
        </p:txBody>
      </p:sp>
    </p:spTree>
    <p:extLst>
      <p:ext uri="{BB962C8B-B14F-4D97-AF65-F5344CB8AC3E}">
        <p14:creationId xmlns:p14="http://schemas.microsoft.com/office/powerpoint/2010/main" val="1569221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question mark on a black background&#10;&#10;Description automatically generated">
            <a:extLst>
              <a:ext uri="{FF2B5EF4-FFF2-40B4-BE49-F238E27FC236}">
                <a16:creationId xmlns:a16="http://schemas.microsoft.com/office/drawing/2014/main" id="{E3656A49-1C40-A9B3-E05B-1CB9E028F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31929" y="370593"/>
            <a:ext cx="3280142" cy="611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7257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D28B9F-C1B8-44E3-B756-D6E07169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215FE5-E763-4A71-9053-4CDE143E4E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Kathleen Tremblay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EF456-5156-4D0C-BB0F-2A26AE2B53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Kathleen.Tremblay@dca.ga.gov</a:t>
            </a:r>
          </a:p>
          <a:p>
            <a:r>
              <a:rPr lang="en-US" dirty="0"/>
              <a:t>Direct: 470.925.1342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F3996F-F795-4F15-A2D0-DEF31D4D1B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Program Director, CDBG-Disaster Recovery</a:t>
            </a:r>
            <a:endParaRPr lang="en-US" i="1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96B9D3-34A1-4B35-8B50-415B9D4B97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dca.georgia.gov</a:t>
            </a:r>
          </a:p>
        </p:txBody>
      </p:sp>
    </p:spTree>
    <p:extLst>
      <p:ext uri="{BB962C8B-B14F-4D97-AF65-F5344CB8AC3E}">
        <p14:creationId xmlns:p14="http://schemas.microsoft.com/office/powerpoint/2010/main" val="1556374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79529AF-FC32-4F7A-9BA9-360C4E59B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CDBG-DR 2023-2024 Hurricane Action Plan Public Hearing </a:t>
            </a:r>
            <a:br>
              <a:rPr lang="en-US" dirty="0"/>
            </a:b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29C8-33D1-4C90-9A43-5DB80691B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Designed to present information to the public regarding the draft Action Plan intended to be submitted to HUD on April 21, 2025, for the 2023-2024 Hurricanes (Idalia, Debby, &amp; Helene).</a:t>
            </a:r>
          </a:p>
        </p:txBody>
      </p:sp>
    </p:spTree>
    <p:extLst>
      <p:ext uri="{BB962C8B-B14F-4D97-AF65-F5344CB8AC3E}">
        <p14:creationId xmlns:p14="http://schemas.microsoft.com/office/powerpoint/2010/main" val="3860667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187970-DFE3-51C2-8766-751734ABD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December 20, 2024 – Congress approves a Disaster Appropriations bill including funds for HUD to award CDBG-DR allocations</a:t>
            </a:r>
          </a:p>
          <a:p>
            <a:r>
              <a:rPr lang="en-US" dirty="0"/>
              <a:t>January 16, 2025 – Allocation Announcement Notice (AAN) published with applicability date of January 21, 2025</a:t>
            </a:r>
          </a:p>
          <a:p>
            <a:r>
              <a:rPr lang="en-US" dirty="0"/>
              <a:t>State of Georgia awarded $265,726,000 for long-term recovery from Hurricane Idalia, Tropical Storm Debby, &amp; Hurricane Helene</a:t>
            </a:r>
          </a:p>
          <a:p>
            <a:r>
              <a:rPr lang="en-US" dirty="0"/>
              <a:t>February 2025 – DCA conducted 10 “town hall” meetings to discuss local community needs for recovery and opened unmet needs surveys for the public and local governments</a:t>
            </a:r>
          </a:p>
          <a:p>
            <a:r>
              <a:rPr lang="en-US" dirty="0"/>
              <a:t>February - March 2025 – DCA conducted unmet needs, mitigation needs, and fair housing/civil rights assessments while drafting Action Plan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A41AC9-C0BE-1FAB-7AD4-FEB1E0124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2023-2024 Hurricanes CDBG-DR Timeline</a:t>
            </a:r>
          </a:p>
        </p:txBody>
      </p:sp>
    </p:spTree>
    <p:extLst>
      <p:ext uri="{BB962C8B-B14F-4D97-AF65-F5344CB8AC3E}">
        <p14:creationId xmlns:p14="http://schemas.microsoft.com/office/powerpoint/2010/main" val="3631451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417465-4841-DD75-BBA8-853D8A7AF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March 19, 2025 – DCA published the draft Action Plan for a 30-day public comment period</a:t>
            </a:r>
          </a:p>
          <a:p>
            <a:r>
              <a:rPr lang="en-US" dirty="0"/>
              <a:t>April 1 - 8, 2025 – DCA to conduct six (6) public hearings at locations throughout the state in a hybrid format (in-person and virtual)</a:t>
            </a:r>
          </a:p>
          <a:p>
            <a:r>
              <a:rPr lang="en-US" dirty="0"/>
              <a:t>April 19, 2025 – 30-day public comment period ends</a:t>
            </a:r>
          </a:p>
          <a:p>
            <a:r>
              <a:rPr lang="en-US" dirty="0"/>
              <a:t>April 21, 2025 – DCA will submit the draft Action Plan to HUD, incorporating all public comments in the final document</a:t>
            </a:r>
          </a:p>
          <a:p>
            <a:endParaRPr lang="en-US" dirty="0"/>
          </a:p>
          <a:p>
            <a:pPr marL="457200" lvl="1" indent="0" algn="ctr">
              <a:buNone/>
            </a:pPr>
            <a:r>
              <a:rPr lang="en-US" i="1" dirty="0"/>
              <a:t>**HUD has 45-days for review of the draft Action Plan**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88252A-77CA-12D5-8513-DA26BD99D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2023-2024 Hurricanes CDBG-DR Timeline cont.</a:t>
            </a:r>
          </a:p>
        </p:txBody>
      </p:sp>
    </p:spTree>
    <p:extLst>
      <p:ext uri="{BB962C8B-B14F-4D97-AF65-F5344CB8AC3E}">
        <p14:creationId xmlns:p14="http://schemas.microsoft.com/office/powerpoint/2010/main" val="93423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662820-012F-7666-F827-23C8F11285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HUD-Identified MID (20)</a:t>
            </a:r>
          </a:p>
          <a:p>
            <a:pPr marL="0" indent="0">
              <a:buNone/>
            </a:pPr>
            <a:r>
              <a:rPr lang="en-US" dirty="0"/>
              <a:t>Appling		Emanuel</a:t>
            </a:r>
          </a:p>
          <a:p>
            <a:pPr marL="0" indent="0">
              <a:buNone/>
            </a:pPr>
            <a:r>
              <a:rPr lang="en-US" dirty="0"/>
              <a:t>Atkinson	Jeff Davis</a:t>
            </a:r>
          </a:p>
          <a:p>
            <a:pPr marL="0" indent="0">
              <a:buNone/>
            </a:pPr>
            <a:r>
              <a:rPr lang="en-US" dirty="0"/>
              <a:t>Bacon		Lanier</a:t>
            </a:r>
          </a:p>
          <a:p>
            <a:pPr marL="0" indent="0">
              <a:buNone/>
            </a:pPr>
            <a:r>
              <a:rPr lang="en-US" dirty="0"/>
              <a:t>Berrien		Laurens</a:t>
            </a:r>
          </a:p>
          <a:p>
            <a:pPr marL="0" indent="0">
              <a:buNone/>
            </a:pPr>
            <a:r>
              <a:rPr lang="en-US" dirty="0"/>
              <a:t>Bryan		Lowndes</a:t>
            </a:r>
          </a:p>
          <a:p>
            <a:pPr marL="0" indent="0">
              <a:buNone/>
            </a:pPr>
            <a:r>
              <a:rPr lang="en-US" dirty="0"/>
              <a:t>Burke		McDuffie</a:t>
            </a:r>
          </a:p>
          <a:p>
            <a:pPr marL="0" indent="0">
              <a:buNone/>
            </a:pPr>
            <a:r>
              <a:rPr lang="en-US" dirty="0"/>
              <a:t>Candler		Richmond</a:t>
            </a:r>
          </a:p>
          <a:p>
            <a:pPr marL="0" indent="0">
              <a:buNone/>
            </a:pPr>
            <a:r>
              <a:rPr lang="en-US" dirty="0"/>
              <a:t>Clinch		Toombs</a:t>
            </a:r>
          </a:p>
          <a:p>
            <a:pPr marL="0" indent="0">
              <a:buNone/>
            </a:pPr>
            <a:r>
              <a:rPr lang="en-US" dirty="0"/>
              <a:t>Coffee 		Treutlen</a:t>
            </a:r>
          </a:p>
          <a:p>
            <a:pPr marL="0" indent="0">
              <a:buNone/>
            </a:pPr>
            <a:r>
              <a:rPr lang="en-US" dirty="0"/>
              <a:t>Columbia	Wheeler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CA6C-B5E2-6195-AB83-E6092322F9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State-Identified MID (24)</a:t>
            </a:r>
          </a:p>
          <a:p>
            <a:pPr marL="0" indent="0">
              <a:buNone/>
            </a:pPr>
            <a:r>
              <a:rPr lang="en-US" dirty="0"/>
              <a:t>Ben Hill		Liberty</a:t>
            </a:r>
          </a:p>
          <a:p>
            <a:pPr marL="0" indent="0">
              <a:buNone/>
            </a:pPr>
            <a:r>
              <a:rPr lang="en-US" dirty="0"/>
              <a:t>Brooks		Lincoln</a:t>
            </a:r>
          </a:p>
          <a:p>
            <a:pPr marL="0" indent="0">
              <a:buNone/>
            </a:pPr>
            <a:r>
              <a:rPr lang="en-US" dirty="0"/>
              <a:t>Bulloch		Long</a:t>
            </a:r>
          </a:p>
          <a:p>
            <a:pPr marL="0" indent="0">
              <a:buNone/>
            </a:pPr>
            <a:r>
              <a:rPr lang="en-US" dirty="0"/>
              <a:t>Chatham		Pierce</a:t>
            </a:r>
          </a:p>
          <a:p>
            <a:pPr marL="0" indent="0">
              <a:buNone/>
            </a:pPr>
            <a:r>
              <a:rPr lang="en-US" dirty="0"/>
              <a:t>Colquitt		Screven</a:t>
            </a:r>
          </a:p>
          <a:p>
            <a:pPr marL="0" indent="0">
              <a:buNone/>
            </a:pPr>
            <a:r>
              <a:rPr lang="en-US" dirty="0"/>
              <a:t>Cook		Tattnall</a:t>
            </a:r>
          </a:p>
          <a:p>
            <a:pPr marL="0" indent="0">
              <a:buNone/>
            </a:pPr>
            <a:r>
              <a:rPr lang="en-US" dirty="0"/>
              <a:t>Effingham	Telfair</a:t>
            </a:r>
          </a:p>
          <a:p>
            <a:pPr marL="0" indent="0">
              <a:buNone/>
            </a:pPr>
            <a:r>
              <a:rPr lang="en-US" dirty="0"/>
              <a:t>Evans		Tift</a:t>
            </a:r>
          </a:p>
          <a:p>
            <a:pPr marL="0" indent="0">
              <a:buNone/>
            </a:pPr>
            <a:r>
              <a:rPr lang="en-US" dirty="0"/>
              <a:t>Glynn		Ware</a:t>
            </a:r>
          </a:p>
          <a:p>
            <a:pPr marL="0" indent="0">
              <a:buNone/>
            </a:pPr>
            <a:r>
              <a:rPr lang="en-US" dirty="0"/>
              <a:t>Jefferson		Washington</a:t>
            </a:r>
          </a:p>
          <a:p>
            <a:pPr marL="0" indent="0">
              <a:buNone/>
            </a:pPr>
            <a:r>
              <a:rPr lang="en-US" dirty="0"/>
              <a:t>Jenkins		Wayne</a:t>
            </a:r>
          </a:p>
          <a:p>
            <a:pPr marL="0" indent="0">
              <a:buNone/>
            </a:pPr>
            <a:r>
              <a:rPr lang="en-US" dirty="0"/>
              <a:t>Johnson		Wilkes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9764E7A-FD30-F71B-C4DB-08CF02853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Impacted and Distressed (MID)</a:t>
            </a:r>
          </a:p>
        </p:txBody>
      </p:sp>
    </p:spTree>
    <p:extLst>
      <p:ext uri="{BB962C8B-B14F-4D97-AF65-F5344CB8AC3E}">
        <p14:creationId xmlns:p14="http://schemas.microsoft.com/office/powerpoint/2010/main" val="40737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BAE7D5-0D6D-9CF8-A0AC-CDE51FEF0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On March 7, 2025, DCA submitted a request for a HUD-identified MID Expansion.  This request provided the best available data at the time to suggest that HUD should expand the HUD-identified MID designation to an additional 24 zip codes or counties.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If approved, the request will allow for all 44 counties to be eligible for at least 80% of the total allocation of CDBG-DR funds</a:t>
            </a:r>
          </a:p>
          <a:p>
            <a:r>
              <a:rPr lang="en-US" dirty="0"/>
              <a:t>If denied, DCA will consider the 24 counties to be State-identified MID and they will be eligible for up to 20% of the total allocation of CDBG-DR funds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1600" i="1" dirty="0"/>
              <a:t>**As of the date of the Public Hearings the request is pending HUD review**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13BEA5-A734-CDB5-EC5D-22429B88F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HUD-identified MID Expansion Request</a:t>
            </a:r>
          </a:p>
        </p:txBody>
      </p:sp>
    </p:spTree>
    <p:extLst>
      <p:ext uri="{BB962C8B-B14F-4D97-AF65-F5344CB8AC3E}">
        <p14:creationId xmlns:p14="http://schemas.microsoft.com/office/powerpoint/2010/main" val="1203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546650-CFF9-CCB6-CD87-B3761ADBF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DCA examined the unmet needs in the areas of housing, infrastructure, economic revitalization, and mitigation.  This assessment found the following:</a:t>
            </a:r>
          </a:p>
          <a:p>
            <a:r>
              <a:rPr lang="en-US" dirty="0"/>
              <a:t>Housing – accounted for 76% of the unmet need with approximately $1,102,522,201 in remaining needs</a:t>
            </a:r>
          </a:p>
          <a:p>
            <a:r>
              <a:rPr lang="en-US" dirty="0"/>
              <a:t>Infrastructure – accounted for 12% of the unmet need with approximately $179,355,554 in remaining needs</a:t>
            </a:r>
          </a:p>
          <a:p>
            <a:r>
              <a:rPr lang="en-US" dirty="0"/>
              <a:t>Economic Revitalization – accounted for 12% of the unmet need with approximately $178,276,598 in remaining needs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**All percentages and dollar amounts are estimates based on the best available data at the time**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EAD498-FDE8-98ED-2C0A-A2C40E423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Unmet Needs Assessment</a:t>
            </a:r>
          </a:p>
        </p:txBody>
      </p:sp>
    </p:spTree>
    <p:extLst>
      <p:ext uri="{BB962C8B-B14F-4D97-AF65-F5344CB8AC3E}">
        <p14:creationId xmlns:p14="http://schemas.microsoft.com/office/powerpoint/2010/main" val="3447296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D0D968-D4AD-FE69-77CB-4B582B29DA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01640"/>
              </p:ext>
            </p:extLst>
          </p:nvPr>
        </p:nvGraphicFramePr>
        <p:xfrm>
          <a:off x="628650" y="1825625"/>
          <a:ext cx="78867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85954090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3205936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164354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Proposed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74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Administration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$13,286,300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829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$3,500,000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9782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Housing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$188,939,700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780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Infrastructure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921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HMGP 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520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$265,726,000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432915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89D7D2A-28DF-A49D-018D-DE2D1CD35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Budget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C46B13-F3F5-D577-FD8C-8501DA4CF688}"/>
              </a:ext>
            </a:extLst>
          </p:cNvPr>
          <p:cNvSpPr txBox="1"/>
          <p:nvPr/>
        </p:nvSpPr>
        <p:spPr>
          <a:xfrm>
            <a:off x="704675" y="5058561"/>
            <a:ext cx="7617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**The required Mitigation set-aside funds will be incorporated throughout the Housing, Infrastructure, and HMGP Match programs**</a:t>
            </a:r>
          </a:p>
        </p:txBody>
      </p:sp>
    </p:spTree>
    <p:extLst>
      <p:ext uri="{BB962C8B-B14F-4D97-AF65-F5344CB8AC3E}">
        <p14:creationId xmlns:p14="http://schemas.microsoft.com/office/powerpoint/2010/main" val="2983459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5F00AD-38B2-1A68-385A-819D71D78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Administration </a:t>
            </a:r>
            <a:r>
              <a:rPr lang="en-US" dirty="0"/>
              <a:t>– funds for general administration of the funds will be used to support DCA’s oversight of the award, including but not limited to staff salaries, overhead, training, vendor management, etc.</a:t>
            </a:r>
          </a:p>
          <a:p>
            <a:r>
              <a:rPr lang="en-US" b="1" dirty="0"/>
              <a:t>Planning</a:t>
            </a:r>
            <a:r>
              <a:rPr lang="en-US" dirty="0"/>
              <a:t> – funds for Georgia Emergency Management/Homeland Security Agency (GEMA/HS) to create Disaster Recovery and Redevelopment Plans (DRRP) with the affected local governments and limited funds for local </a:t>
            </a:r>
            <a:r>
              <a:rPr lang="en-US"/>
              <a:t>government planning needs</a:t>
            </a:r>
            <a:endParaRPr lang="en-US" dirty="0"/>
          </a:p>
          <a:p>
            <a:r>
              <a:rPr lang="en-US" b="1" dirty="0"/>
              <a:t>Housing</a:t>
            </a:r>
            <a:r>
              <a:rPr lang="en-US" dirty="0"/>
              <a:t> – funds for a single-family Homeowner Rehabilitation and Reconstruction Program (HRRP), an Affordable Rental Rehabilitation Program (ARRP), and an Affordable Rental Housing Development program</a:t>
            </a:r>
          </a:p>
          <a:p>
            <a:r>
              <a:rPr lang="en-US" b="1" dirty="0"/>
              <a:t>Infrastructure </a:t>
            </a:r>
            <a:r>
              <a:rPr lang="en-US" dirty="0"/>
              <a:t>– funds for local governments to apply to public infrastructure needs including but not limited to water/sewer/stormwater, streets &amp; drainage, bridges, etc. </a:t>
            </a:r>
          </a:p>
          <a:p>
            <a:r>
              <a:rPr lang="en-US" b="1" dirty="0"/>
              <a:t>HMGP Match </a:t>
            </a:r>
            <a:r>
              <a:rPr lang="en-US" dirty="0"/>
              <a:t>– funds for assisting local governments with a portion the match required for all Hazard Mitigation Grant Program projects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816460-3641-0A98-2436-17B6D6AF0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Category Descriptions</a:t>
            </a:r>
          </a:p>
        </p:txBody>
      </p:sp>
    </p:spTree>
    <p:extLst>
      <p:ext uri="{BB962C8B-B14F-4D97-AF65-F5344CB8AC3E}">
        <p14:creationId xmlns:p14="http://schemas.microsoft.com/office/powerpoint/2010/main" val="428502882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4E8EE"/>
      </a:lt2>
      <a:accent1>
        <a:srgbClr val="8DC63F"/>
      </a:accent1>
      <a:accent2>
        <a:srgbClr val="D5E04E"/>
      </a:accent2>
      <a:accent3>
        <a:srgbClr val="C2DFEF"/>
      </a:accent3>
      <a:accent4>
        <a:srgbClr val="AE462D"/>
      </a:accent4>
      <a:accent5>
        <a:srgbClr val="E4E8EE"/>
      </a:accent5>
      <a:accent6>
        <a:srgbClr val="1B3A4D"/>
      </a:accent6>
      <a:hlink>
        <a:srgbClr val="AE462D"/>
      </a:hlink>
      <a:folHlink>
        <a:srgbClr val="1B3A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4E8EE"/>
      </a:lt2>
      <a:accent1>
        <a:srgbClr val="8DC63F"/>
      </a:accent1>
      <a:accent2>
        <a:srgbClr val="D5E04E"/>
      </a:accent2>
      <a:accent3>
        <a:srgbClr val="C2DFEF"/>
      </a:accent3>
      <a:accent4>
        <a:srgbClr val="AE462D"/>
      </a:accent4>
      <a:accent5>
        <a:srgbClr val="E4E8EE"/>
      </a:accent5>
      <a:accent6>
        <a:srgbClr val="1B3A4D"/>
      </a:accent6>
      <a:hlink>
        <a:srgbClr val="AE462D"/>
      </a:hlink>
      <a:folHlink>
        <a:srgbClr val="1B3A4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072FE0E8154A41BBE7DDA723966D31" ma:contentTypeVersion="19" ma:contentTypeDescription="Create a new document." ma:contentTypeScope="" ma:versionID="7d567afd6bcfe6b8932dc1c76b9d3899">
  <xsd:schema xmlns:xsd="http://www.w3.org/2001/XMLSchema" xmlns:xs="http://www.w3.org/2001/XMLSchema" xmlns:p="http://schemas.microsoft.com/office/2006/metadata/properties" xmlns:ns2="431100d4-4470-42c1-96bc-46686c1829ae" xmlns:ns3="2caeac48-cba0-4630-8516-530feeea33b3" targetNamespace="http://schemas.microsoft.com/office/2006/metadata/properties" ma:root="true" ma:fieldsID="3b9dd5fc75932d537ac90636a790c607" ns2:_="" ns3:_="">
    <xsd:import namespace="431100d4-4470-42c1-96bc-46686c1829ae"/>
    <xsd:import namespace="2caeac48-cba0-4630-8516-530feeea33b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00d4-4470-42c1-96bc-46686c1829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e4df687-44af-4f4f-83ce-cc549dc79046}" ma:internalName="TaxCatchAll" ma:showField="CatchAllData" ma:web="431100d4-4470-42c1-96bc-46686c182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eac48-cba0-4630-8516-530feeea33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e84caa5-4932-4209-ae5a-cc2c42c667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aeac48-cba0-4630-8516-530feeea33b3">
      <Terms xmlns="http://schemas.microsoft.com/office/infopath/2007/PartnerControls"/>
    </lcf76f155ced4ddcb4097134ff3c332f>
    <TaxCatchAll xmlns="431100d4-4470-42c1-96bc-46686c1829ae" xsi:nil="true"/>
  </documentManagement>
</p:properties>
</file>

<file path=customXml/itemProps1.xml><?xml version="1.0" encoding="utf-8"?>
<ds:datastoreItem xmlns:ds="http://schemas.openxmlformats.org/officeDocument/2006/customXml" ds:itemID="{BCE80D88-4AE1-428E-B7A2-2525F439F2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1100d4-4470-42c1-96bc-46686c1829ae"/>
    <ds:schemaRef ds:uri="2caeac48-cba0-4630-8516-530feeea33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CABE63-DECC-4E4F-89CC-3480000B35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D4A65B-4FEB-40E2-8CC3-B3E001D7BAFC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31100d4-4470-42c1-96bc-46686c1829ae"/>
    <ds:schemaRef ds:uri="http://purl.org/dc/terms/"/>
    <ds:schemaRef ds:uri="http://schemas.microsoft.com/office/2006/metadata/properties"/>
    <ds:schemaRef ds:uri="2caeac48-cba0-4630-8516-530feeea33b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15936</TotalTime>
  <Words>1272</Words>
  <Application>Microsoft Office PowerPoint</Application>
  <PresentationFormat>On-screen Show (4:3)</PresentationFormat>
  <Paragraphs>158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Source Sans Pro</vt:lpstr>
      <vt:lpstr>Custom Design</vt:lpstr>
      <vt:lpstr>Office Theme</vt:lpstr>
      <vt:lpstr>PowerPoint Presentation</vt:lpstr>
      <vt:lpstr>CDBG-DR 2023-2024 Hurricane Action Plan Public Hearing  </vt:lpstr>
      <vt:lpstr>2023-2024 Hurricanes CDBG-DR Timeline</vt:lpstr>
      <vt:lpstr>2023-2024 Hurricanes CDBG-DR Timeline cont.</vt:lpstr>
      <vt:lpstr>Most Impacted and Distressed (MID)</vt:lpstr>
      <vt:lpstr>HUD-identified MID Expansion Request</vt:lpstr>
      <vt:lpstr>Unmet Needs Assessment</vt:lpstr>
      <vt:lpstr>Proposed Budget</vt:lpstr>
      <vt:lpstr>Category Descriptions</vt:lpstr>
      <vt:lpstr>Planning</vt:lpstr>
      <vt:lpstr>Homeowner Rehabilitation and Reconstruction Program (HRRP)</vt:lpstr>
      <vt:lpstr>Affordable Rental Rehabilitation Program (ARRP)</vt:lpstr>
      <vt:lpstr>Affordable Rental Housing Development Program </vt:lpstr>
      <vt:lpstr>Infrastructure Program</vt:lpstr>
      <vt:lpstr>HMGP Match Program</vt:lpstr>
      <vt:lpstr>Final Thoughts 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Shayla Moultrie</dc:creator>
  <cp:lastModifiedBy>Ariana Rogers</cp:lastModifiedBy>
  <cp:revision>211</cp:revision>
  <dcterms:created xsi:type="dcterms:W3CDTF">2023-04-03T19:03:47Z</dcterms:created>
  <dcterms:modified xsi:type="dcterms:W3CDTF">2025-04-10T12:45:46Z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0x01010040072FE0E8154A41BBE7DDA723966D31</vt:lpwstr>
  </property>
</Properties>
</file>