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4" r:id="rId4"/>
    <p:sldMasterId id="2147483760" r:id="rId5"/>
  </p:sldMasterIdLst>
  <p:notesMasterIdLst>
    <p:notesMasterId r:id="rId32"/>
  </p:notesMasterIdLst>
  <p:handoutMasterIdLst>
    <p:handoutMasterId r:id="rId33"/>
  </p:handoutMasterIdLst>
  <p:sldIdLst>
    <p:sldId id="256" r:id="rId6"/>
    <p:sldId id="2177" r:id="rId7"/>
    <p:sldId id="2178" r:id="rId8"/>
    <p:sldId id="2179" r:id="rId9"/>
    <p:sldId id="2460" r:id="rId10"/>
    <p:sldId id="2476" r:id="rId11"/>
    <p:sldId id="2477" r:id="rId12"/>
    <p:sldId id="2475" r:id="rId13"/>
    <p:sldId id="2478" r:id="rId14"/>
    <p:sldId id="2180" r:id="rId15"/>
    <p:sldId id="2196" r:id="rId16"/>
    <p:sldId id="2181" r:id="rId17"/>
    <p:sldId id="2197" r:id="rId18"/>
    <p:sldId id="2183" r:id="rId19"/>
    <p:sldId id="2198" r:id="rId20"/>
    <p:sldId id="2185" r:id="rId21"/>
    <p:sldId id="2182" r:id="rId22"/>
    <p:sldId id="2187" r:id="rId23"/>
    <p:sldId id="2201" r:id="rId24"/>
    <p:sldId id="2184" r:id="rId25"/>
    <p:sldId id="2195" r:id="rId26"/>
    <p:sldId id="2200" r:id="rId27"/>
    <p:sldId id="2186" r:id="rId28"/>
    <p:sldId id="2199" r:id="rId29"/>
    <p:sldId id="2192" r:id="rId30"/>
    <p:sldId id="298" r:id="rId31"/>
  </p:sldIdLst>
  <p:sldSz cx="12192000" cy="6858000"/>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6E64"/>
    <a:srgbClr val="9966FF"/>
    <a:srgbClr val="E9E3DC"/>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9B5116-BBF2-F4CC-6302-2EAF37E776DD}" v="1" dt="2026-09-25T16:54:21.482"/>
    <p1510:client id="{AA5E7096-D105-5B04-1BAC-65DA2510BBC2}" v="3" dt="2026-09-25T16:44:15.864"/>
    <p1510:client id="{B58511C4-B9D4-44A2-AF68-3D5E500CB96B}" v="37" dt="2026-09-25T14:28:15.5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7ddb665b-374b-497a-a2f2-9a9ce5cb8b69" providerId="ADAL" clId="{CC4FE165-A318-4C04-B4A8-CF94A31F1B73}"/>
    <pc:docChg chg="undo redo custSel modSld delMainMaster modMainMaster">
      <pc:chgData name="Shayla Moultrie" userId="7ddb665b-374b-497a-a2f2-9a9ce5cb8b69" providerId="ADAL" clId="{CC4FE165-A318-4C04-B4A8-CF94A31F1B73}" dt="2026-09-25T14:28:15.548" v="99" actId="1076"/>
      <pc:docMkLst>
        <pc:docMk/>
      </pc:docMkLst>
      <pc:sldChg chg="addSp delSp modSp mod modClrScheme chgLayout">
        <pc:chgData name="Shayla Moultrie" userId="7ddb665b-374b-497a-a2f2-9a9ce5cb8b69" providerId="ADAL" clId="{CC4FE165-A318-4C04-B4A8-CF94A31F1B73}" dt="2026-09-25T14:28:15.548" v="99" actId="1076"/>
        <pc:sldMkLst>
          <pc:docMk/>
          <pc:sldMk cId="0" sldId="256"/>
        </pc:sldMkLst>
        <pc:spChg chg="del">
          <ac:chgData name="Shayla Moultrie" userId="7ddb665b-374b-497a-a2f2-9a9ce5cb8b69" providerId="ADAL" clId="{CC4FE165-A318-4C04-B4A8-CF94A31F1B73}" dt="2026-09-25T14:26:20.332" v="70" actId="478"/>
          <ac:spMkLst>
            <pc:docMk/>
            <pc:sldMk cId="0" sldId="256"/>
            <ac:spMk id="2" creationId="{00000000-0000-0000-0000-000000000000}"/>
          </ac:spMkLst>
        </pc:spChg>
        <pc:spChg chg="mod ord">
          <ac:chgData name="Shayla Moultrie" userId="7ddb665b-374b-497a-a2f2-9a9ce5cb8b69" providerId="ADAL" clId="{CC4FE165-A318-4C04-B4A8-CF94A31F1B73}" dt="2026-09-25T14:28:00.370" v="97" actId="12788"/>
          <ac:spMkLst>
            <pc:docMk/>
            <pc:sldMk cId="0" sldId="256"/>
            <ac:spMk id="3" creationId="{00000000-0000-0000-0000-000000000000}"/>
          </ac:spMkLst>
        </pc:spChg>
        <pc:spChg chg="del">
          <ac:chgData name="Shayla Moultrie" userId="7ddb665b-374b-497a-a2f2-9a9ce5cb8b69" providerId="ADAL" clId="{CC4FE165-A318-4C04-B4A8-CF94A31F1B73}" dt="2026-09-25T14:27:08.697" v="79" actId="478"/>
          <ac:spMkLst>
            <pc:docMk/>
            <pc:sldMk cId="0" sldId="256"/>
            <ac:spMk id="4" creationId="{00000000-0000-0000-0000-000000000000}"/>
          </ac:spMkLst>
        </pc:spChg>
        <pc:spChg chg="add mod ord">
          <ac:chgData name="Shayla Moultrie" userId="7ddb665b-374b-497a-a2f2-9a9ce5cb8b69" providerId="ADAL" clId="{CC4FE165-A318-4C04-B4A8-CF94A31F1B73}" dt="2026-09-25T14:27:38.793" v="92" actId="948"/>
          <ac:spMkLst>
            <pc:docMk/>
            <pc:sldMk cId="0" sldId="256"/>
            <ac:spMk id="5" creationId="{BC6CCD5E-54F9-90FB-7ABD-6A742B6CBAC6}"/>
          </ac:spMkLst>
        </pc:spChg>
        <pc:spChg chg="del">
          <ac:chgData name="Shayla Moultrie" userId="7ddb665b-374b-497a-a2f2-9a9ce5cb8b69" providerId="ADAL" clId="{CC4FE165-A318-4C04-B4A8-CF94A31F1B73}" dt="2026-09-25T14:27:30.843" v="91" actId="478"/>
          <ac:spMkLst>
            <pc:docMk/>
            <pc:sldMk cId="0" sldId="256"/>
            <ac:spMk id="7" creationId="{4E14F465-5906-16DC-B251-A23BFE25FCD0}"/>
          </ac:spMkLst>
        </pc:spChg>
        <pc:picChg chg="mod">
          <ac:chgData name="Shayla Moultrie" userId="7ddb665b-374b-497a-a2f2-9a9ce5cb8b69" providerId="ADAL" clId="{CC4FE165-A318-4C04-B4A8-CF94A31F1B73}" dt="2026-09-25T14:28:15.548" v="99" actId="1076"/>
          <ac:picMkLst>
            <pc:docMk/>
            <pc:sldMk cId="0" sldId="256"/>
            <ac:picMk id="6" creationId="{69A91AAC-3A9B-6F84-574B-46C6E7364063}"/>
          </ac:picMkLst>
        </pc:picChg>
      </pc:sldChg>
      <pc:sldChg chg="modSp mod">
        <pc:chgData name="Shayla Moultrie" userId="7ddb665b-374b-497a-a2f2-9a9ce5cb8b69" providerId="ADAL" clId="{CC4FE165-A318-4C04-B4A8-CF94A31F1B73}" dt="2026-09-23T15:54:57.621" v="16" actId="207"/>
        <pc:sldMkLst>
          <pc:docMk/>
          <pc:sldMk cId="1556374765" sldId="298"/>
        </pc:sldMkLst>
        <pc:spChg chg="mod">
          <ac:chgData name="Shayla Moultrie" userId="7ddb665b-374b-497a-a2f2-9a9ce5cb8b69" providerId="ADAL" clId="{CC4FE165-A318-4C04-B4A8-CF94A31F1B73}" dt="2026-09-23T15:54:57.621" v="16" actId="207"/>
          <ac:spMkLst>
            <pc:docMk/>
            <pc:sldMk cId="1556374765" sldId="298"/>
            <ac:spMk id="4" creationId="{49D28B9F-C1B8-44E3-B756-D6E07169010E}"/>
          </ac:spMkLst>
        </pc:spChg>
      </pc:sldChg>
      <pc:sldChg chg="modSp mod">
        <pc:chgData name="Shayla Moultrie" userId="7ddb665b-374b-497a-a2f2-9a9ce5cb8b69" providerId="ADAL" clId="{CC4FE165-A318-4C04-B4A8-CF94A31F1B73}" dt="2026-09-23T15:59:13.701" v="68" actId="207"/>
        <pc:sldMkLst>
          <pc:docMk/>
          <pc:sldMk cId="2466955723" sldId="2181"/>
        </pc:sldMkLst>
        <pc:spChg chg="mod">
          <ac:chgData name="Shayla Moultrie" userId="7ddb665b-374b-497a-a2f2-9a9ce5cb8b69" providerId="ADAL" clId="{CC4FE165-A318-4C04-B4A8-CF94A31F1B73}" dt="2026-09-23T15:59:12.045" v="60" actId="207"/>
          <ac:spMkLst>
            <pc:docMk/>
            <pc:sldMk cId="2466955723" sldId="2181"/>
            <ac:spMk id="6" creationId="{1BED9CF8-B92D-CDE6-58A9-44D229D00446}"/>
          </ac:spMkLst>
        </pc:spChg>
        <pc:spChg chg="mod">
          <ac:chgData name="Shayla Moultrie" userId="7ddb665b-374b-497a-a2f2-9a9ce5cb8b69" providerId="ADAL" clId="{CC4FE165-A318-4C04-B4A8-CF94A31F1B73}" dt="2026-09-23T15:59:12.645" v="63" actId="207"/>
          <ac:spMkLst>
            <pc:docMk/>
            <pc:sldMk cId="2466955723" sldId="2181"/>
            <ac:spMk id="8" creationId="{D7A55F8E-CCAD-B981-2113-D71230747B3B}"/>
          </ac:spMkLst>
        </pc:spChg>
        <pc:spChg chg="mod">
          <ac:chgData name="Shayla Moultrie" userId="7ddb665b-374b-497a-a2f2-9a9ce5cb8b69" providerId="ADAL" clId="{CC4FE165-A318-4C04-B4A8-CF94A31F1B73}" dt="2026-09-23T15:59:13.701" v="68" actId="207"/>
          <ac:spMkLst>
            <pc:docMk/>
            <pc:sldMk cId="2466955723" sldId="2181"/>
            <ac:spMk id="9" creationId="{32339826-95B4-A678-8E65-5512F95DD301}"/>
          </ac:spMkLst>
        </pc:spChg>
        <pc:spChg chg="mod">
          <ac:chgData name="Shayla Moultrie" userId="7ddb665b-374b-497a-a2f2-9a9ce5cb8b69" providerId="ADAL" clId="{CC4FE165-A318-4C04-B4A8-CF94A31F1B73}" dt="2026-09-23T15:59:13.241" v="66" actId="207"/>
          <ac:spMkLst>
            <pc:docMk/>
            <pc:sldMk cId="2466955723" sldId="2181"/>
            <ac:spMk id="10" creationId="{E0B4449B-5758-B990-01BD-4EACAC729AB3}"/>
          </ac:spMkLst>
        </pc:spChg>
        <pc:spChg chg="mod">
          <ac:chgData name="Shayla Moultrie" userId="7ddb665b-374b-497a-a2f2-9a9ce5cb8b69" providerId="ADAL" clId="{CC4FE165-A318-4C04-B4A8-CF94A31F1B73}" dt="2026-09-23T15:59:13.448" v="67" actId="207"/>
          <ac:spMkLst>
            <pc:docMk/>
            <pc:sldMk cId="2466955723" sldId="2181"/>
            <ac:spMk id="12" creationId="{6CBE58CA-600D-767E-7BB1-3F3B98248618}"/>
          </ac:spMkLst>
        </pc:spChg>
        <pc:spChg chg="mod">
          <ac:chgData name="Shayla Moultrie" userId="7ddb665b-374b-497a-a2f2-9a9ce5cb8b69" providerId="ADAL" clId="{CC4FE165-A318-4C04-B4A8-CF94A31F1B73}" dt="2026-09-23T15:59:13.033" v="65" actId="207"/>
          <ac:spMkLst>
            <pc:docMk/>
            <pc:sldMk cId="2466955723" sldId="2181"/>
            <ac:spMk id="14" creationId="{7F1DA6E5-3C35-BA30-12B0-C355FAFDFEB0}"/>
          </ac:spMkLst>
        </pc:spChg>
      </pc:sldChg>
      <pc:sldMasterChg chg="addSp delSp mod">
        <pc:chgData name="Shayla Moultrie" userId="7ddb665b-374b-497a-a2f2-9a9ce5cb8b69" providerId="ADAL" clId="{CC4FE165-A318-4C04-B4A8-CF94A31F1B73}" dt="2026-09-23T15:52:41.730" v="2" actId="478"/>
        <pc:sldMasterMkLst>
          <pc:docMk/>
          <pc:sldMasterMk cId="2945651048" sldId="2147483694"/>
        </pc:sldMasterMkLst>
        <pc:picChg chg="add">
          <ac:chgData name="Shayla Moultrie" userId="7ddb665b-374b-497a-a2f2-9a9ce5cb8b69" providerId="ADAL" clId="{CC4FE165-A318-4C04-B4A8-CF94A31F1B73}" dt="2026-09-23T15:52:37.650" v="1" actId="22"/>
          <ac:picMkLst>
            <pc:docMk/>
            <pc:sldMasterMk cId="2945651048" sldId="2147483694"/>
            <ac:picMk id="7" creationId="{DDB6D5E1-2C9A-7C16-8295-757CA9EADD47}"/>
          </ac:picMkLst>
        </pc:picChg>
      </pc:sldMasterChg>
      <pc:sldMasterChg chg="modSldLayout">
        <pc:chgData name="Shayla Moultrie" userId="7ddb665b-374b-497a-a2f2-9a9ce5cb8b69" providerId="ADAL" clId="{CC4FE165-A318-4C04-B4A8-CF94A31F1B73}" dt="2026-09-23T15:53:13.032" v="9" actId="207"/>
        <pc:sldMasterMkLst>
          <pc:docMk/>
          <pc:sldMasterMk cId="1427618905" sldId="2147483760"/>
        </pc:sldMasterMkLst>
        <pc:sldLayoutChg chg="addSp delSp mod">
          <pc:chgData name="Shayla Moultrie" userId="7ddb665b-374b-497a-a2f2-9a9ce5cb8b69" providerId="ADAL" clId="{CC4FE165-A318-4C04-B4A8-CF94A31F1B73}" dt="2026-09-23T15:52:52.679" v="4" actId="22"/>
          <pc:sldLayoutMkLst>
            <pc:docMk/>
            <pc:sldMasterMk cId="1427618905" sldId="2147483760"/>
            <pc:sldLayoutMk cId="3711604461" sldId="2147483766"/>
          </pc:sldLayoutMkLst>
          <pc:picChg chg="add">
            <ac:chgData name="Shayla Moultrie" userId="7ddb665b-374b-497a-a2f2-9a9ce5cb8b69" providerId="ADAL" clId="{CC4FE165-A318-4C04-B4A8-CF94A31F1B73}" dt="2026-09-23T15:52:52.679" v="4" actId="22"/>
            <ac:picMkLst>
              <pc:docMk/>
              <pc:sldMasterMk cId="1427618905" sldId="2147483760"/>
              <pc:sldLayoutMk cId="3711604461" sldId="2147483766"/>
              <ac:picMk id="3" creationId="{D5D04BB8-D296-9C95-580E-C17EF5E8F9C2}"/>
            </ac:picMkLst>
          </pc:picChg>
          <pc:picChg chg="add">
            <ac:chgData name="Shayla Moultrie" userId="7ddb665b-374b-497a-a2f2-9a9ce5cb8b69" providerId="ADAL" clId="{CC4FE165-A318-4C04-B4A8-CF94A31F1B73}" dt="2026-09-23T15:52:52.679" v="4" actId="22"/>
            <ac:picMkLst>
              <pc:docMk/>
              <pc:sldMasterMk cId="1427618905" sldId="2147483760"/>
              <pc:sldLayoutMk cId="3711604461" sldId="2147483766"/>
              <ac:picMk id="6" creationId="{A783A0A5-306B-064C-E7BB-69AC43AB6018}"/>
            </ac:picMkLst>
          </pc:picChg>
        </pc:sldLayoutChg>
        <pc:sldLayoutChg chg="addSp delSp modSp mod">
          <pc:chgData name="Shayla Moultrie" userId="7ddb665b-374b-497a-a2f2-9a9ce5cb8b69" providerId="ADAL" clId="{CC4FE165-A318-4C04-B4A8-CF94A31F1B73}" dt="2026-09-23T15:53:13.032" v="9" actId="207"/>
          <pc:sldLayoutMkLst>
            <pc:docMk/>
            <pc:sldMasterMk cId="1427618905" sldId="2147483760"/>
            <pc:sldLayoutMk cId="3112530917" sldId="2147483780"/>
          </pc:sldLayoutMkLst>
          <pc:spChg chg="mod">
            <ac:chgData name="Shayla Moultrie" userId="7ddb665b-374b-497a-a2f2-9a9ce5cb8b69" providerId="ADAL" clId="{CC4FE165-A318-4C04-B4A8-CF94A31F1B73}" dt="2026-09-23T15:53:13.032" v="9" actId="207"/>
            <ac:spMkLst>
              <pc:docMk/>
              <pc:sldMasterMk cId="1427618905" sldId="2147483760"/>
              <pc:sldLayoutMk cId="3112530917" sldId="2147483780"/>
              <ac:spMk id="12" creationId="{DE33E3BF-7A22-4520-BEA9-41A95AD9FA31}"/>
            </ac:spMkLst>
          </pc:spChg>
          <pc:picChg chg="add ord">
            <ac:chgData name="Shayla Moultrie" userId="7ddb665b-374b-497a-a2f2-9a9ce5cb8b69" providerId="ADAL" clId="{CC4FE165-A318-4C04-B4A8-CF94A31F1B73}" dt="2026-09-23T15:53:07.707" v="8" actId="167"/>
            <ac:picMkLst>
              <pc:docMk/>
              <pc:sldMasterMk cId="1427618905" sldId="2147483760"/>
              <pc:sldLayoutMk cId="3112530917" sldId="2147483780"/>
              <ac:picMk id="3" creationId="{E3FE96CF-1BAE-1DE9-C606-8B08C2FD9C3C}"/>
            </ac:picMkLst>
          </pc:picChg>
        </pc:sldLayoutChg>
      </pc:sldMasterChg>
      <pc:sldMasterChg chg="addSp delSp del mod delSldLayout modSldLayout">
        <pc:chgData name="Shayla Moultrie" userId="7ddb665b-374b-497a-a2f2-9a9ce5cb8b69" providerId="ADAL" clId="{CC4FE165-A318-4C04-B4A8-CF94A31F1B73}" dt="2026-09-25T14:26:17.165" v="69" actId="700"/>
        <pc:sldMasterMkLst>
          <pc:docMk/>
          <pc:sldMasterMk cId="2294113047" sldId="2147483784"/>
        </pc:sldMasterMkLst>
        <pc:sldLayoutChg chg="del">
          <pc:chgData name="Shayla Moultrie" userId="7ddb665b-374b-497a-a2f2-9a9ce5cb8b69" providerId="ADAL" clId="{CC4FE165-A318-4C04-B4A8-CF94A31F1B73}" dt="2026-09-25T14:26:17.165" v="69" actId="700"/>
          <pc:sldLayoutMkLst>
            <pc:docMk/>
            <pc:sldMasterMk cId="2294113047" sldId="2147483784"/>
            <pc:sldLayoutMk cId="3632720376" sldId="2147483785"/>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3813909427" sldId="2147483786"/>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3212225750" sldId="2147483787"/>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4263776808" sldId="2147483788"/>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1983196752" sldId="2147483789"/>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1430681453" sldId="2147483790"/>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2260590138" sldId="2147483791"/>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2062855778" sldId="2147483792"/>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2366888197" sldId="2147483793"/>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455513826" sldId="2147483794"/>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989561760" sldId="2147483795"/>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3802669880" sldId="2147483796"/>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1843104300" sldId="2147483798"/>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3031236789" sldId="2147483799"/>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2523131187" sldId="2147483801"/>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1060352874" sldId="2147483802"/>
          </pc:sldLayoutMkLst>
        </pc:sldLayoutChg>
        <pc:sldLayoutChg chg="del">
          <pc:chgData name="Shayla Moultrie" userId="7ddb665b-374b-497a-a2f2-9a9ce5cb8b69" providerId="ADAL" clId="{CC4FE165-A318-4C04-B4A8-CF94A31F1B73}" dt="2026-09-25T14:26:17.165" v="69" actId="700"/>
          <pc:sldLayoutMkLst>
            <pc:docMk/>
            <pc:sldMasterMk cId="2294113047" sldId="2147483784"/>
            <pc:sldLayoutMk cId="1640254149" sldId="2147483803"/>
          </pc:sldLayoutMkLst>
        </pc:sldLayoutChg>
        <pc:sldLayoutChg chg="delSp modSp del mod">
          <pc:chgData name="Shayla Moultrie" userId="7ddb665b-374b-497a-a2f2-9a9ce5cb8b69" providerId="ADAL" clId="{CC4FE165-A318-4C04-B4A8-CF94A31F1B73}" dt="2026-09-25T14:26:17.165" v="69" actId="700"/>
          <pc:sldLayoutMkLst>
            <pc:docMk/>
            <pc:sldMasterMk cId="2294113047" sldId="2147483784"/>
            <pc:sldLayoutMk cId="2561653201" sldId="2147483804"/>
          </pc:sldLayoutMkLst>
        </pc:sldLayoutChg>
      </pc:sldMasterChg>
    </pc:docChg>
  </pc:docChgLst>
  <pc:docChgLst>
    <pc:chgData name="Shayla Moultrie" userId="S::shayla.moultrie@dca.ga.gov::7ddb665b-374b-497a-a2f2-9a9ce5cb8b69" providerId="AD" clId="Web-{A59B5116-BBF2-F4CC-6302-2EAF37E776DD}"/>
    <pc:docChg chg="modSld">
      <pc:chgData name="Shayla Moultrie" userId="S::shayla.moultrie@dca.ga.gov::7ddb665b-374b-497a-a2f2-9a9ce5cb8b69" providerId="AD" clId="Web-{A59B5116-BBF2-F4CC-6302-2EAF37E776DD}" dt="2026-09-25T16:54:21.482" v="0"/>
      <pc:docMkLst>
        <pc:docMk/>
      </pc:docMkLst>
      <pc:sldChg chg="delSp">
        <pc:chgData name="Shayla Moultrie" userId="S::shayla.moultrie@dca.ga.gov::7ddb665b-374b-497a-a2f2-9a9ce5cb8b69" providerId="AD" clId="Web-{A59B5116-BBF2-F4CC-6302-2EAF37E776DD}" dt="2026-09-25T16:54:21.482" v="0"/>
        <pc:sldMkLst>
          <pc:docMk/>
          <pc:sldMk cId="0" sldId="256"/>
        </pc:sldMkLst>
        <pc:spChg chg="del">
          <ac:chgData name="Shayla Moultrie" userId="S::shayla.moultrie@dca.ga.gov::7ddb665b-374b-497a-a2f2-9a9ce5cb8b69" providerId="AD" clId="Web-{A59B5116-BBF2-F4CC-6302-2EAF37E776DD}" dt="2026-09-25T16:54:21.482" v="0"/>
          <ac:spMkLst>
            <pc:docMk/>
            <pc:sldMk cId="0" sldId="256"/>
            <ac:spMk id="3" creationId="{00000000-0000-0000-0000-000000000000}"/>
          </ac:spMkLst>
        </pc:spChg>
      </pc:sldChg>
    </pc:docChg>
  </pc:docChgLst>
  <pc:docChgLst>
    <pc:chgData name="Shayla Moultrie" userId="S::shayla.moultrie@dca.ga.gov::7ddb665b-374b-497a-a2f2-9a9ce5cb8b69" providerId="AD" clId="Web-{AA5E7096-D105-5B04-1BAC-65DA2510BBC2}"/>
    <pc:docChg chg="modSld">
      <pc:chgData name="Shayla Moultrie" userId="S::shayla.moultrie@dca.ga.gov::7ddb665b-374b-497a-a2f2-9a9ce5cb8b69" providerId="AD" clId="Web-{AA5E7096-D105-5B04-1BAC-65DA2510BBC2}" dt="2026-09-25T16:44:15.864" v="2" actId="1076"/>
      <pc:docMkLst>
        <pc:docMk/>
      </pc:docMkLst>
      <pc:sldChg chg="addSp delSp modSp">
        <pc:chgData name="Shayla Moultrie" userId="S::shayla.moultrie@dca.ga.gov::7ddb665b-374b-497a-a2f2-9a9ce5cb8b69" providerId="AD" clId="Web-{AA5E7096-D105-5B04-1BAC-65DA2510BBC2}" dt="2026-09-25T16:44:15.864" v="2" actId="1076"/>
        <pc:sldMkLst>
          <pc:docMk/>
          <pc:sldMk cId="0" sldId="256"/>
        </pc:sldMkLst>
        <pc:picChg chg="add mod">
          <ac:chgData name="Shayla Moultrie" userId="S::shayla.moultrie@dca.ga.gov::7ddb665b-374b-497a-a2f2-9a9ce5cb8b69" providerId="AD" clId="Web-{AA5E7096-D105-5B04-1BAC-65DA2510BBC2}" dt="2026-09-25T16:44:15.864" v="2" actId="1076"/>
          <ac:picMkLst>
            <pc:docMk/>
            <pc:sldMk cId="0" sldId="256"/>
            <ac:picMk id="2" creationId="{BD1A0756-6E4E-8219-A4F8-454ADB46854E}"/>
          </ac:picMkLst>
        </pc:picChg>
        <pc:picChg chg="del">
          <ac:chgData name="Shayla Moultrie" userId="S::shayla.moultrie@dca.ga.gov::7ddb665b-374b-497a-a2f2-9a9ce5cb8b69" providerId="AD" clId="Web-{AA5E7096-D105-5B04-1BAC-65DA2510BBC2}" dt="2026-09-25T16:44:10.692" v="0"/>
          <ac:picMkLst>
            <pc:docMk/>
            <pc:sldMk cId="0" sldId="256"/>
            <ac:picMk id="6" creationId="{69A91AAC-3A9B-6F84-574B-46C6E7364063}"/>
          </ac:picMkLst>
        </pc:picChg>
      </pc:sldChg>
    </pc:docChg>
  </pc:docChgLst>
  <pc:docChgLst>
    <pc:chgData name="Kathleen Vaughn" userId="166e0c8a-017f-411f-bde7-453284349333" providerId="ADAL" clId="{222875BF-A02A-4B8E-BB50-95DC84F61876}"/>
    <pc:docChg chg="modSld">
      <pc:chgData name="Kathleen Vaughn" userId="166e0c8a-017f-411f-bde7-453284349333" providerId="ADAL" clId="{222875BF-A02A-4B8E-BB50-95DC84F61876}" dt="2026-09-14T15:21:46.353" v="1"/>
      <pc:docMkLst>
        <pc:docMk/>
      </pc:docMkLst>
      <pc:sldChg chg="modSp">
        <pc:chgData name="Kathleen Vaughn" userId="166e0c8a-017f-411f-bde7-453284349333" providerId="ADAL" clId="{222875BF-A02A-4B8E-BB50-95DC84F61876}" dt="2026-09-14T15:21:46.353" v="1"/>
        <pc:sldMkLst>
          <pc:docMk/>
          <pc:sldMk cId="2466955723" sldId="2181"/>
        </pc:sldMkLst>
        <pc:spChg chg="mod">
          <ac:chgData name="Kathleen Vaughn" userId="166e0c8a-017f-411f-bde7-453284349333" providerId="ADAL" clId="{222875BF-A02A-4B8E-BB50-95DC84F61876}" dt="2026-09-14T15:21:46.353" v="1"/>
          <ac:spMkLst>
            <pc:docMk/>
            <pc:sldMk cId="2466955723" sldId="2181"/>
            <ac:spMk id="14" creationId="{7F1DA6E5-3C35-BA30-12B0-C355FAFDFEB0}"/>
          </ac:spMkLst>
        </pc:spChg>
      </pc:sldChg>
      <pc:sldChg chg="modSp">
        <pc:chgData name="Kathleen Vaughn" userId="166e0c8a-017f-411f-bde7-453284349333" providerId="ADAL" clId="{222875BF-A02A-4B8E-BB50-95DC84F61876}" dt="2026-09-14T15:19:06.657" v="0"/>
        <pc:sldMkLst>
          <pc:docMk/>
          <pc:sldMk cId="3083535328" sldId="2185"/>
        </pc:sldMkLst>
        <pc:graphicFrameChg chg="mod">
          <ac:chgData name="Kathleen Vaughn" userId="166e0c8a-017f-411f-bde7-453284349333" providerId="ADAL" clId="{222875BF-A02A-4B8E-BB50-95DC84F61876}" dt="2026-09-14T15:19:06.657" v="0"/>
          <ac:graphicFrameMkLst>
            <pc:docMk/>
            <pc:sldMk cId="3083535328" sldId="2185"/>
            <ac:graphicFrameMk id="7" creationId="{8E5AE124-9DB7-8D3A-D830-3CBB98BBB631}"/>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2195B4-DFBC-434C-9712-6DC1A6633BD8}" type="doc">
      <dgm:prSet loTypeId="urn:microsoft.com/office/officeart/2005/8/layout/hList1" loCatId="list" qsTypeId="urn:microsoft.com/office/officeart/2005/8/quickstyle/simple1#5" qsCatId="simple" csTypeId="urn:microsoft.com/office/officeart/2005/8/colors/accent1_2#5" csCatId="accent1" phldr="1"/>
      <dgm:spPr/>
      <dgm:t>
        <a:bodyPr/>
        <a:lstStyle/>
        <a:p>
          <a:endParaRPr lang="en-US"/>
        </a:p>
      </dgm:t>
    </dgm:pt>
    <dgm:pt modelId="{A5EFA606-1526-4F47-9A6E-A24B849EA2F8}">
      <dgm:prSet/>
      <dgm:spPr/>
      <dgm:t>
        <a:bodyPr/>
        <a:lstStyle/>
        <a:p>
          <a:r>
            <a:rPr lang="en-US"/>
            <a:t>BAP now applies to projects with FFA greater than $250K:</a:t>
          </a:r>
        </a:p>
      </dgm:t>
    </dgm:pt>
    <dgm:pt modelId="{0127ED64-B3ED-437C-BE01-2D8504E21378}" type="parTrans" cxnId="{EB70D594-3C63-409D-8223-B221DA83D7F4}">
      <dgm:prSet/>
      <dgm:spPr/>
      <dgm:t>
        <a:bodyPr/>
        <a:lstStyle/>
        <a:p>
          <a:endParaRPr lang="en-US"/>
        </a:p>
      </dgm:t>
    </dgm:pt>
    <dgm:pt modelId="{ACF5711C-DD31-45DA-A17C-73AD3098A453}" type="sibTrans" cxnId="{EB70D594-3C63-409D-8223-B221DA83D7F4}">
      <dgm:prSet/>
      <dgm:spPr/>
      <dgm:t>
        <a:bodyPr/>
        <a:lstStyle/>
        <a:p>
          <a:endParaRPr lang="en-US"/>
        </a:p>
      </dgm:t>
    </dgm:pt>
    <dgm:pt modelId="{1536CBE9-723B-4552-B063-478FBC2BB425}">
      <dgm:prSet/>
      <dgm:spPr/>
      <dgm:t>
        <a:bodyPr/>
        <a:lstStyle/>
        <a:p>
          <a:r>
            <a:rPr lang="en-US"/>
            <a:t>2023 Projects –  iron, steel </a:t>
          </a:r>
        </a:p>
      </dgm:t>
    </dgm:pt>
    <dgm:pt modelId="{50B803C9-E841-4EBE-B193-16BAB679CDE6}" type="parTrans" cxnId="{E17A814C-4166-4591-B781-10C4E3BD6343}">
      <dgm:prSet/>
      <dgm:spPr/>
      <dgm:t>
        <a:bodyPr/>
        <a:lstStyle/>
        <a:p>
          <a:endParaRPr lang="en-US"/>
        </a:p>
      </dgm:t>
    </dgm:pt>
    <dgm:pt modelId="{EA03F692-04EF-4218-8638-EFF18CD9D09B}" type="sibTrans" cxnId="{E17A814C-4166-4591-B781-10C4E3BD6343}">
      <dgm:prSet/>
      <dgm:spPr/>
      <dgm:t>
        <a:bodyPr/>
        <a:lstStyle/>
        <a:p>
          <a:endParaRPr lang="en-US"/>
        </a:p>
      </dgm:t>
    </dgm:pt>
    <dgm:pt modelId="{33AD6DFC-EB34-49F3-AFB4-DD32BAFF0F77}">
      <dgm:prSet/>
      <dgm:spPr/>
      <dgm:t>
        <a:bodyPr/>
        <a:lstStyle/>
        <a:p>
          <a:r>
            <a:rPr lang="en-US"/>
            <a:t>2024 Projects – iron, steel, specifically listed construction materials</a:t>
          </a:r>
        </a:p>
      </dgm:t>
    </dgm:pt>
    <dgm:pt modelId="{99937A5D-F9D8-4657-A1E9-FCEAB6C44192}" type="parTrans" cxnId="{9C6E6A18-B004-4CB7-A082-C8BF39E6638B}">
      <dgm:prSet/>
      <dgm:spPr/>
      <dgm:t>
        <a:bodyPr/>
        <a:lstStyle/>
        <a:p>
          <a:endParaRPr lang="en-US"/>
        </a:p>
      </dgm:t>
    </dgm:pt>
    <dgm:pt modelId="{31C7DDF7-D6A1-4918-B357-981CE628B33B}" type="sibTrans" cxnId="{9C6E6A18-B004-4CB7-A082-C8BF39E6638B}">
      <dgm:prSet/>
      <dgm:spPr/>
      <dgm:t>
        <a:bodyPr/>
        <a:lstStyle/>
        <a:p>
          <a:endParaRPr lang="en-US"/>
        </a:p>
      </dgm:t>
    </dgm:pt>
    <dgm:pt modelId="{BF8C23FF-DE89-4394-8A7E-02BBCCFB8181}">
      <dgm:prSet/>
      <dgm:spPr/>
      <dgm:t>
        <a:bodyPr/>
        <a:lstStyle/>
        <a:p>
          <a:r>
            <a:rPr lang="en-US"/>
            <a:t>2025 Projects – iron, steel, specifically listed construction materials, &amp; manufactured products</a:t>
          </a:r>
        </a:p>
      </dgm:t>
    </dgm:pt>
    <dgm:pt modelId="{413EB9C0-E203-48CA-8D93-063740727E77}" type="parTrans" cxnId="{A7A4CD86-7659-4A0C-8EA9-5C9780E117FE}">
      <dgm:prSet/>
      <dgm:spPr/>
      <dgm:t>
        <a:bodyPr/>
        <a:lstStyle/>
        <a:p>
          <a:endParaRPr lang="en-US"/>
        </a:p>
      </dgm:t>
    </dgm:pt>
    <dgm:pt modelId="{504CAFBD-67F8-40DB-B156-6C11E1ADFA72}" type="sibTrans" cxnId="{A7A4CD86-7659-4A0C-8EA9-5C9780E117FE}">
      <dgm:prSet/>
      <dgm:spPr/>
      <dgm:t>
        <a:bodyPr/>
        <a:lstStyle/>
        <a:p>
          <a:endParaRPr lang="en-US"/>
        </a:p>
      </dgm:t>
    </dgm:pt>
    <dgm:pt modelId="{B77C1FFC-B28B-473F-8D1A-4BB443BF098C}">
      <dgm:prSet/>
      <dgm:spPr/>
      <dgm:t>
        <a:bodyPr/>
        <a:lstStyle/>
        <a:p>
          <a:r>
            <a:rPr lang="en-US"/>
            <a:t>BAP does </a:t>
          </a:r>
          <a:r>
            <a:rPr lang="en-US" b="1" u="sng"/>
            <a:t>not</a:t>
          </a:r>
          <a:r>
            <a:rPr lang="en-US"/>
            <a:t> apply to:</a:t>
          </a:r>
        </a:p>
      </dgm:t>
    </dgm:pt>
    <dgm:pt modelId="{98F6010B-209F-4DC1-AE20-B9F858FD2634}" type="parTrans" cxnId="{9B904A8C-A6CB-4255-ACB2-9189D40B19A1}">
      <dgm:prSet/>
      <dgm:spPr/>
      <dgm:t>
        <a:bodyPr/>
        <a:lstStyle/>
        <a:p>
          <a:endParaRPr lang="en-US"/>
        </a:p>
      </dgm:t>
    </dgm:pt>
    <dgm:pt modelId="{9E310255-F86F-41BC-AD6A-94F7D4595F18}" type="sibTrans" cxnId="{9B904A8C-A6CB-4255-ACB2-9189D40B19A1}">
      <dgm:prSet/>
      <dgm:spPr/>
      <dgm:t>
        <a:bodyPr/>
        <a:lstStyle/>
        <a:p>
          <a:endParaRPr lang="en-US"/>
        </a:p>
      </dgm:t>
    </dgm:pt>
    <dgm:pt modelId="{C1D343B0-D05A-4614-93E3-4A966B01F130}">
      <dgm:prSet/>
      <dgm:spPr/>
      <dgm:t>
        <a:bodyPr/>
        <a:lstStyle/>
        <a:p>
          <a:r>
            <a:rPr lang="en-US"/>
            <a:t>Non-infrastructure funding.</a:t>
          </a:r>
        </a:p>
      </dgm:t>
    </dgm:pt>
    <dgm:pt modelId="{34145800-C565-409F-8B57-CF97EECB9D6D}" type="parTrans" cxnId="{3E9673F2-2FAC-4222-9EA0-01DE6B4502A2}">
      <dgm:prSet/>
      <dgm:spPr/>
      <dgm:t>
        <a:bodyPr/>
        <a:lstStyle/>
        <a:p>
          <a:endParaRPr lang="en-US"/>
        </a:p>
      </dgm:t>
    </dgm:pt>
    <dgm:pt modelId="{7F55991C-89F7-40E5-93CA-18538ED49AE1}" type="sibTrans" cxnId="{3E9673F2-2FAC-4222-9EA0-01DE6B4502A2}">
      <dgm:prSet/>
      <dgm:spPr/>
      <dgm:t>
        <a:bodyPr/>
        <a:lstStyle/>
        <a:p>
          <a:endParaRPr lang="en-US"/>
        </a:p>
      </dgm:t>
    </dgm:pt>
    <dgm:pt modelId="{335BAE50-30CB-421E-B818-B512791772F9}">
      <dgm:prSet/>
      <dgm:spPr/>
      <dgm:t>
        <a:bodyPr/>
        <a:lstStyle/>
        <a:p>
          <a:r>
            <a:rPr lang="en-US"/>
            <a:t>Infrastructure projects with a total costs of $350K or less</a:t>
          </a:r>
        </a:p>
      </dgm:t>
    </dgm:pt>
    <dgm:pt modelId="{8E184C49-681E-4DEF-8A67-A8C6F17DE33A}" type="parTrans" cxnId="{36371E13-5BBA-40C0-B153-1061F3DDC6AC}">
      <dgm:prSet/>
      <dgm:spPr/>
      <dgm:t>
        <a:bodyPr/>
        <a:lstStyle/>
        <a:p>
          <a:endParaRPr lang="en-US"/>
        </a:p>
      </dgm:t>
    </dgm:pt>
    <dgm:pt modelId="{DC262624-64B7-447C-942B-42C96B051A6F}" type="sibTrans" cxnId="{36371E13-5BBA-40C0-B153-1061F3DDC6AC}">
      <dgm:prSet/>
      <dgm:spPr/>
      <dgm:t>
        <a:bodyPr/>
        <a:lstStyle/>
        <a:p>
          <a:endParaRPr lang="en-US"/>
        </a:p>
      </dgm:t>
    </dgm:pt>
    <dgm:pt modelId="{CADA7F99-7644-440C-8536-690D9150409B}">
      <dgm:prSet/>
      <dgm:spPr/>
      <dgm:t>
        <a:bodyPr/>
        <a:lstStyle/>
        <a:p>
          <a:r>
            <a:rPr lang="en-US"/>
            <a:t>CDBG-DR, CDBG-MIT, CDBG –CV projects</a:t>
          </a:r>
        </a:p>
      </dgm:t>
    </dgm:pt>
    <dgm:pt modelId="{0AEC976A-2A6E-45B8-B757-E438E1E00D2E}" type="parTrans" cxnId="{82F260D7-4CFD-4457-8937-FA8F8974A08D}">
      <dgm:prSet/>
      <dgm:spPr/>
      <dgm:t>
        <a:bodyPr/>
        <a:lstStyle/>
        <a:p>
          <a:endParaRPr lang="en-US"/>
        </a:p>
      </dgm:t>
    </dgm:pt>
    <dgm:pt modelId="{1D92A646-5862-4A70-BADD-09BE71320832}" type="sibTrans" cxnId="{82F260D7-4CFD-4457-8937-FA8F8974A08D}">
      <dgm:prSet/>
      <dgm:spPr/>
      <dgm:t>
        <a:bodyPr/>
        <a:lstStyle/>
        <a:p>
          <a:endParaRPr lang="en-US"/>
        </a:p>
      </dgm:t>
    </dgm:pt>
    <dgm:pt modelId="{E6DF5584-EE2F-4D78-A545-7C4E02FA4997}">
      <dgm:prSet/>
      <dgm:spPr/>
      <dgm:t>
        <a:bodyPr/>
        <a:lstStyle/>
        <a:p>
          <a:r>
            <a:rPr lang="en-US"/>
            <a:t>Projects qualifying under another HUD general waiver</a:t>
          </a:r>
        </a:p>
      </dgm:t>
    </dgm:pt>
    <dgm:pt modelId="{4BA3CC29-D5E4-4528-B209-3DBA01EB202E}" type="parTrans" cxnId="{4D26B918-33BB-46C4-A4AA-5195BB1AED40}">
      <dgm:prSet/>
      <dgm:spPr/>
      <dgm:t>
        <a:bodyPr/>
        <a:lstStyle/>
        <a:p>
          <a:endParaRPr lang="en-US"/>
        </a:p>
      </dgm:t>
    </dgm:pt>
    <dgm:pt modelId="{F3AC14C3-79F5-4FFE-AB55-F9F7E3A16F14}" type="sibTrans" cxnId="{4D26B918-33BB-46C4-A4AA-5195BB1AED40}">
      <dgm:prSet/>
      <dgm:spPr/>
      <dgm:t>
        <a:bodyPr/>
        <a:lstStyle/>
        <a:p>
          <a:endParaRPr lang="en-US"/>
        </a:p>
      </dgm:t>
    </dgm:pt>
    <dgm:pt modelId="{D338A166-77E6-48B1-9913-D74A2B2970FA}" type="pres">
      <dgm:prSet presAssocID="{FF2195B4-DFBC-434C-9712-6DC1A6633BD8}" presName="Name0" presStyleCnt="0">
        <dgm:presLayoutVars>
          <dgm:dir/>
          <dgm:animLvl val="lvl"/>
          <dgm:resizeHandles val="exact"/>
        </dgm:presLayoutVars>
      </dgm:prSet>
      <dgm:spPr/>
    </dgm:pt>
    <dgm:pt modelId="{519C7C76-0879-4139-988F-7A211B3702CC}" type="pres">
      <dgm:prSet presAssocID="{A5EFA606-1526-4F47-9A6E-A24B849EA2F8}" presName="composite" presStyleCnt="0"/>
      <dgm:spPr/>
    </dgm:pt>
    <dgm:pt modelId="{0608F879-0A80-4BA8-937E-3DB4D7D6F59C}" type="pres">
      <dgm:prSet presAssocID="{A5EFA606-1526-4F47-9A6E-A24B849EA2F8}" presName="parTx" presStyleLbl="alignNode1" presStyleIdx="0" presStyleCnt="2">
        <dgm:presLayoutVars>
          <dgm:chMax val="0"/>
          <dgm:chPref val="0"/>
          <dgm:bulletEnabled val="1"/>
        </dgm:presLayoutVars>
      </dgm:prSet>
      <dgm:spPr/>
    </dgm:pt>
    <dgm:pt modelId="{DA5D99EF-B139-457F-A202-26309CEB4D55}" type="pres">
      <dgm:prSet presAssocID="{A5EFA606-1526-4F47-9A6E-A24B849EA2F8}" presName="desTx" presStyleLbl="alignAccFollowNode1" presStyleIdx="0" presStyleCnt="2">
        <dgm:presLayoutVars>
          <dgm:bulletEnabled val="1"/>
        </dgm:presLayoutVars>
      </dgm:prSet>
      <dgm:spPr/>
    </dgm:pt>
    <dgm:pt modelId="{519C208E-97CD-4F3D-AF0A-8B426F0C433F}" type="pres">
      <dgm:prSet presAssocID="{ACF5711C-DD31-45DA-A17C-73AD3098A453}" presName="space" presStyleCnt="0"/>
      <dgm:spPr/>
    </dgm:pt>
    <dgm:pt modelId="{C172A3D0-4D79-4D85-9A7E-E7A94986FDF8}" type="pres">
      <dgm:prSet presAssocID="{B77C1FFC-B28B-473F-8D1A-4BB443BF098C}" presName="composite" presStyleCnt="0"/>
      <dgm:spPr/>
    </dgm:pt>
    <dgm:pt modelId="{2BAE0692-3C08-4DA7-8DE3-B81B237D171D}" type="pres">
      <dgm:prSet presAssocID="{B77C1FFC-B28B-473F-8D1A-4BB443BF098C}" presName="parTx" presStyleLbl="alignNode1" presStyleIdx="1" presStyleCnt="2">
        <dgm:presLayoutVars>
          <dgm:chMax val="0"/>
          <dgm:chPref val="0"/>
          <dgm:bulletEnabled val="1"/>
        </dgm:presLayoutVars>
      </dgm:prSet>
      <dgm:spPr/>
    </dgm:pt>
    <dgm:pt modelId="{11A2E869-8E24-4289-BDC2-DD48F880E69E}" type="pres">
      <dgm:prSet presAssocID="{B77C1FFC-B28B-473F-8D1A-4BB443BF098C}" presName="desTx" presStyleLbl="alignAccFollowNode1" presStyleIdx="1" presStyleCnt="2">
        <dgm:presLayoutVars>
          <dgm:bulletEnabled val="1"/>
        </dgm:presLayoutVars>
      </dgm:prSet>
      <dgm:spPr/>
    </dgm:pt>
  </dgm:ptLst>
  <dgm:cxnLst>
    <dgm:cxn modelId="{A83BB701-692E-4BED-87F5-4B05C4745BAC}" type="presOf" srcId="{33AD6DFC-EB34-49F3-AFB4-DD32BAFF0F77}" destId="{DA5D99EF-B139-457F-A202-26309CEB4D55}" srcOrd="0" destOrd="1" presId="urn:microsoft.com/office/officeart/2005/8/layout/hList1"/>
    <dgm:cxn modelId="{36371E13-5BBA-40C0-B153-1061F3DDC6AC}" srcId="{B77C1FFC-B28B-473F-8D1A-4BB443BF098C}" destId="{335BAE50-30CB-421E-B818-B512791772F9}" srcOrd="1" destOrd="0" parTransId="{8E184C49-681E-4DEF-8A67-A8C6F17DE33A}" sibTransId="{DC262624-64B7-447C-942B-42C96B051A6F}"/>
    <dgm:cxn modelId="{9C6E6A18-B004-4CB7-A082-C8BF39E6638B}" srcId="{A5EFA606-1526-4F47-9A6E-A24B849EA2F8}" destId="{33AD6DFC-EB34-49F3-AFB4-DD32BAFF0F77}" srcOrd="1" destOrd="0" parTransId="{99937A5D-F9D8-4657-A1E9-FCEAB6C44192}" sibTransId="{31C7DDF7-D6A1-4918-B357-981CE628B33B}"/>
    <dgm:cxn modelId="{4D26B918-33BB-46C4-A4AA-5195BB1AED40}" srcId="{B77C1FFC-B28B-473F-8D1A-4BB443BF098C}" destId="{E6DF5584-EE2F-4D78-A545-7C4E02FA4997}" srcOrd="3" destOrd="0" parTransId="{4BA3CC29-D5E4-4528-B209-3DBA01EB202E}" sibTransId="{F3AC14C3-79F5-4FFE-AB55-F9F7E3A16F14}"/>
    <dgm:cxn modelId="{92C0A060-9136-48A3-A23F-EF65C50E5E6F}" type="presOf" srcId="{B77C1FFC-B28B-473F-8D1A-4BB443BF098C}" destId="{2BAE0692-3C08-4DA7-8DE3-B81B237D171D}" srcOrd="0" destOrd="0" presId="urn:microsoft.com/office/officeart/2005/8/layout/hList1"/>
    <dgm:cxn modelId="{E17A814C-4166-4591-B781-10C4E3BD6343}" srcId="{A5EFA606-1526-4F47-9A6E-A24B849EA2F8}" destId="{1536CBE9-723B-4552-B063-478FBC2BB425}" srcOrd="0" destOrd="0" parTransId="{50B803C9-E841-4EBE-B193-16BAB679CDE6}" sibTransId="{EA03F692-04EF-4218-8638-EFF18CD9D09B}"/>
    <dgm:cxn modelId="{69603574-7022-4811-B349-E7F2785D79DD}" type="presOf" srcId="{A5EFA606-1526-4F47-9A6E-A24B849EA2F8}" destId="{0608F879-0A80-4BA8-937E-3DB4D7D6F59C}" srcOrd="0" destOrd="0" presId="urn:microsoft.com/office/officeart/2005/8/layout/hList1"/>
    <dgm:cxn modelId="{21329A74-5580-4BFB-AE7D-038907E2C83D}" type="presOf" srcId="{E6DF5584-EE2F-4D78-A545-7C4E02FA4997}" destId="{11A2E869-8E24-4289-BDC2-DD48F880E69E}" srcOrd="0" destOrd="3" presId="urn:microsoft.com/office/officeart/2005/8/layout/hList1"/>
    <dgm:cxn modelId="{A7A4CD86-7659-4A0C-8EA9-5C9780E117FE}" srcId="{A5EFA606-1526-4F47-9A6E-A24B849EA2F8}" destId="{BF8C23FF-DE89-4394-8A7E-02BBCCFB8181}" srcOrd="2" destOrd="0" parTransId="{413EB9C0-E203-48CA-8D93-063740727E77}" sibTransId="{504CAFBD-67F8-40DB-B156-6C11E1ADFA72}"/>
    <dgm:cxn modelId="{9B904A8C-A6CB-4255-ACB2-9189D40B19A1}" srcId="{FF2195B4-DFBC-434C-9712-6DC1A6633BD8}" destId="{B77C1FFC-B28B-473F-8D1A-4BB443BF098C}" srcOrd="1" destOrd="0" parTransId="{98F6010B-209F-4DC1-AE20-B9F858FD2634}" sibTransId="{9E310255-F86F-41BC-AD6A-94F7D4595F18}"/>
    <dgm:cxn modelId="{6994B78E-7B47-48D8-BD4C-55F9AC91F19B}" type="presOf" srcId="{FF2195B4-DFBC-434C-9712-6DC1A6633BD8}" destId="{D338A166-77E6-48B1-9913-D74A2B2970FA}" srcOrd="0" destOrd="0" presId="urn:microsoft.com/office/officeart/2005/8/layout/hList1"/>
    <dgm:cxn modelId="{DCB57493-EDCA-4968-ADD4-3375DAA05BFE}" type="presOf" srcId="{1536CBE9-723B-4552-B063-478FBC2BB425}" destId="{DA5D99EF-B139-457F-A202-26309CEB4D55}" srcOrd="0" destOrd="0" presId="urn:microsoft.com/office/officeart/2005/8/layout/hList1"/>
    <dgm:cxn modelId="{EB70D594-3C63-409D-8223-B221DA83D7F4}" srcId="{FF2195B4-DFBC-434C-9712-6DC1A6633BD8}" destId="{A5EFA606-1526-4F47-9A6E-A24B849EA2F8}" srcOrd="0" destOrd="0" parTransId="{0127ED64-B3ED-437C-BE01-2D8504E21378}" sibTransId="{ACF5711C-DD31-45DA-A17C-73AD3098A453}"/>
    <dgm:cxn modelId="{7449BCB7-B353-44D4-82A2-F287A8177F68}" type="presOf" srcId="{CADA7F99-7644-440C-8536-690D9150409B}" destId="{11A2E869-8E24-4289-BDC2-DD48F880E69E}" srcOrd="0" destOrd="2" presId="urn:microsoft.com/office/officeart/2005/8/layout/hList1"/>
    <dgm:cxn modelId="{DF92A2BB-7274-4606-B774-C64D2550BB5E}" type="presOf" srcId="{BF8C23FF-DE89-4394-8A7E-02BBCCFB8181}" destId="{DA5D99EF-B139-457F-A202-26309CEB4D55}" srcOrd="0" destOrd="2" presId="urn:microsoft.com/office/officeart/2005/8/layout/hList1"/>
    <dgm:cxn modelId="{A21E4FCC-ACDF-4F60-AB34-A905016A25C8}" type="presOf" srcId="{335BAE50-30CB-421E-B818-B512791772F9}" destId="{11A2E869-8E24-4289-BDC2-DD48F880E69E}" srcOrd="0" destOrd="1" presId="urn:microsoft.com/office/officeart/2005/8/layout/hList1"/>
    <dgm:cxn modelId="{F3C60AD4-9180-4A1D-AFBE-752E665C31C5}" type="presOf" srcId="{C1D343B0-D05A-4614-93E3-4A966B01F130}" destId="{11A2E869-8E24-4289-BDC2-DD48F880E69E}" srcOrd="0" destOrd="0" presId="urn:microsoft.com/office/officeart/2005/8/layout/hList1"/>
    <dgm:cxn modelId="{82F260D7-4CFD-4457-8937-FA8F8974A08D}" srcId="{B77C1FFC-B28B-473F-8D1A-4BB443BF098C}" destId="{CADA7F99-7644-440C-8536-690D9150409B}" srcOrd="2" destOrd="0" parTransId="{0AEC976A-2A6E-45B8-B757-E438E1E00D2E}" sibTransId="{1D92A646-5862-4A70-BADD-09BE71320832}"/>
    <dgm:cxn modelId="{3E9673F2-2FAC-4222-9EA0-01DE6B4502A2}" srcId="{B77C1FFC-B28B-473F-8D1A-4BB443BF098C}" destId="{C1D343B0-D05A-4614-93E3-4A966B01F130}" srcOrd="0" destOrd="0" parTransId="{34145800-C565-409F-8B57-CF97EECB9D6D}" sibTransId="{7F55991C-89F7-40E5-93CA-18538ED49AE1}"/>
    <dgm:cxn modelId="{CF031556-B9EF-4EF6-B658-51AD510D5AD6}" type="presParOf" srcId="{D338A166-77E6-48B1-9913-D74A2B2970FA}" destId="{519C7C76-0879-4139-988F-7A211B3702CC}" srcOrd="0" destOrd="0" presId="urn:microsoft.com/office/officeart/2005/8/layout/hList1"/>
    <dgm:cxn modelId="{4656DB17-0518-4A3E-865D-CF609D517D23}" type="presParOf" srcId="{519C7C76-0879-4139-988F-7A211B3702CC}" destId="{0608F879-0A80-4BA8-937E-3DB4D7D6F59C}" srcOrd="0" destOrd="0" presId="urn:microsoft.com/office/officeart/2005/8/layout/hList1"/>
    <dgm:cxn modelId="{5E13CB47-6475-4D12-A0BA-75D4F2D80BB3}" type="presParOf" srcId="{519C7C76-0879-4139-988F-7A211B3702CC}" destId="{DA5D99EF-B139-457F-A202-26309CEB4D55}" srcOrd="1" destOrd="0" presId="urn:microsoft.com/office/officeart/2005/8/layout/hList1"/>
    <dgm:cxn modelId="{28E9478B-4831-473A-8088-7F8206E12136}" type="presParOf" srcId="{D338A166-77E6-48B1-9913-D74A2B2970FA}" destId="{519C208E-97CD-4F3D-AF0A-8B426F0C433F}" srcOrd="1" destOrd="0" presId="urn:microsoft.com/office/officeart/2005/8/layout/hList1"/>
    <dgm:cxn modelId="{A9833AAA-F06E-4788-A5FE-3A54D6F27454}" type="presParOf" srcId="{D338A166-77E6-48B1-9913-D74A2B2970FA}" destId="{C172A3D0-4D79-4D85-9A7E-E7A94986FDF8}" srcOrd="2" destOrd="0" presId="urn:microsoft.com/office/officeart/2005/8/layout/hList1"/>
    <dgm:cxn modelId="{8C42E855-E2DC-424E-BD12-E01E167EE224}" type="presParOf" srcId="{C172A3D0-4D79-4D85-9A7E-E7A94986FDF8}" destId="{2BAE0692-3C08-4DA7-8DE3-B81B237D171D}" srcOrd="0" destOrd="0" presId="urn:microsoft.com/office/officeart/2005/8/layout/hList1"/>
    <dgm:cxn modelId="{382B7046-7891-4510-8DE8-18A36A1EDA12}" type="presParOf" srcId="{C172A3D0-4D79-4D85-9A7E-E7A94986FDF8}" destId="{11A2E869-8E24-4289-BDC2-DD48F880E69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8F879-0A80-4BA8-937E-3DB4D7D6F59C}">
      <dsp:nvSpPr>
        <dsp:cNvPr id="0" name=""/>
        <dsp:cNvSpPr/>
      </dsp:nvSpPr>
      <dsp:spPr>
        <a:xfrm>
          <a:off x="51" y="1130"/>
          <a:ext cx="4913783" cy="90088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a:t>BAP now applies to projects with FFA greater than $250K:</a:t>
          </a:r>
        </a:p>
      </dsp:txBody>
      <dsp:txXfrm>
        <a:off x="51" y="1130"/>
        <a:ext cx="4913783" cy="900889"/>
      </dsp:txXfrm>
    </dsp:sp>
    <dsp:sp modelId="{DA5D99EF-B139-457F-A202-26309CEB4D55}">
      <dsp:nvSpPr>
        <dsp:cNvPr id="0" name=""/>
        <dsp:cNvSpPr/>
      </dsp:nvSpPr>
      <dsp:spPr>
        <a:xfrm>
          <a:off x="51" y="902019"/>
          <a:ext cx="4913783" cy="321164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a:t>2023 Projects –  iron, steel </a:t>
          </a:r>
        </a:p>
        <a:p>
          <a:pPr marL="228600" lvl="1" indent="-228600" algn="l" defTabSz="1155700">
            <a:lnSpc>
              <a:spcPct val="90000"/>
            </a:lnSpc>
            <a:spcBef>
              <a:spcPct val="0"/>
            </a:spcBef>
            <a:spcAft>
              <a:spcPct val="15000"/>
            </a:spcAft>
            <a:buChar char="•"/>
          </a:pPr>
          <a:r>
            <a:rPr lang="en-US" sz="2600" kern="1200"/>
            <a:t>2024 Projects – iron, steel, specifically listed construction materials</a:t>
          </a:r>
        </a:p>
        <a:p>
          <a:pPr marL="228600" lvl="1" indent="-228600" algn="l" defTabSz="1155700">
            <a:lnSpc>
              <a:spcPct val="90000"/>
            </a:lnSpc>
            <a:spcBef>
              <a:spcPct val="0"/>
            </a:spcBef>
            <a:spcAft>
              <a:spcPct val="15000"/>
            </a:spcAft>
            <a:buChar char="•"/>
          </a:pPr>
          <a:r>
            <a:rPr lang="en-US" sz="2600" kern="1200"/>
            <a:t>2025 Projects – iron, steel, specifically listed construction materials, &amp; manufactured products</a:t>
          </a:r>
        </a:p>
      </dsp:txBody>
      <dsp:txXfrm>
        <a:off x="51" y="902019"/>
        <a:ext cx="4913783" cy="3211649"/>
      </dsp:txXfrm>
    </dsp:sp>
    <dsp:sp modelId="{2BAE0692-3C08-4DA7-8DE3-B81B237D171D}">
      <dsp:nvSpPr>
        <dsp:cNvPr id="0" name=""/>
        <dsp:cNvSpPr/>
      </dsp:nvSpPr>
      <dsp:spPr>
        <a:xfrm>
          <a:off x="5601764" y="1130"/>
          <a:ext cx="4913783" cy="90088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a:t>BAP does </a:t>
          </a:r>
          <a:r>
            <a:rPr lang="en-US" sz="2600" b="1" u="sng" kern="1200"/>
            <a:t>not</a:t>
          </a:r>
          <a:r>
            <a:rPr lang="en-US" sz="2600" kern="1200"/>
            <a:t> apply to:</a:t>
          </a:r>
        </a:p>
      </dsp:txBody>
      <dsp:txXfrm>
        <a:off x="5601764" y="1130"/>
        <a:ext cx="4913783" cy="900889"/>
      </dsp:txXfrm>
    </dsp:sp>
    <dsp:sp modelId="{11A2E869-8E24-4289-BDC2-DD48F880E69E}">
      <dsp:nvSpPr>
        <dsp:cNvPr id="0" name=""/>
        <dsp:cNvSpPr/>
      </dsp:nvSpPr>
      <dsp:spPr>
        <a:xfrm>
          <a:off x="5601764" y="902019"/>
          <a:ext cx="4913783" cy="321164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a:t>Non-infrastructure funding.</a:t>
          </a:r>
        </a:p>
        <a:p>
          <a:pPr marL="228600" lvl="1" indent="-228600" algn="l" defTabSz="1155700">
            <a:lnSpc>
              <a:spcPct val="90000"/>
            </a:lnSpc>
            <a:spcBef>
              <a:spcPct val="0"/>
            </a:spcBef>
            <a:spcAft>
              <a:spcPct val="15000"/>
            </a:spcAft>
            <a:buChar char="•"/>
          </a:pPr>
          <a:r>
            <a:rPr lang="en-US" sz="2600" kern="1200"/>
            <a:t>Infrastructure projects with a total costs of $350K or less</a:t>
          </a:r>
        </a:p>
        <a:p>
          <a:pPr marL="228600" lvl="1" indent="-228600" algn="l" defTabSz="1155700">
            <a:lnSpc>
              <a:spcPct val="90000"/>
            </a:lnSpc>
            <a:spcBef>
              <a:spcPct val="0"/>
            </a:spcBef>
            <a:spcAft>
              <a:spcPct val="15000"/>
            </a:spcAft>
            <a:buChar char="•"/>
          </a:pPr>
          <a:r>
            <a:rPr lang="en-US" sz="2600" kern="1200"/>
            <a:t>CDBG-DR, CDBG-MIT, CDBG –CV projects</a:t>
          </a:r>
        </a:p>
        <a:p>
          <a:pPr marL="228600" lvl="1" indent="-228600" algn="l" defTabSz="1155700">
            <a:lnSpc>
              <a:spcPct val="90000"/>
            </a:lnSpc>
            <a:spcBef>
              <a:spcPct val="0"/>
            </a:spcBef>
            <a:spcAft>
              <a:spcPct val="15000"/>
            </a:spcAft>
            <a:buChar char="•"/>
          </a:pPr>
          <a:r>
            <a:rPr lang="en-US" sz="2600" kern="1200"/>
            <a:t>Projects qualifying under another HUD general waiver</a:t>
          </a:r>
        </a:p>
      </dsp:txBody>
      <dsp:txXfrm>
        <a:off x="5601764" y="902019"/>
        <a:ext cx="4913783" cy="321164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0A72C-A6FD-4D5C-8779-146ECA3C9B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D94761E-235B-4C35-890E-97E5BC8FAA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32D019-22A7-4CD9-9F16-B79DF770B52A}" type="datetimeFigureOut">
              <a:rPr lang="en-US" smtClean="0"/>
              <a:t>9/25/2026</a:t>
            </a:fld>
            <a:endParaRPr lang="en-US"/>
          </a:p>
        </p:txBody>
      </p:sp>
      <p:sp>
        <p:nvSpPr>
          <p:cNvPr id="4" name="Footer Placeholder 3">
            <a:extLst>
              <a:ext uri="{FF2B5EF4-FFF2-40B4-BE49-F238E27FC236}">
                <a16:creationId xmlns:a16="http://schemas.microsoft.com/office/drawing/2014/main" id="{07C510DD-88CB-4A88-9D49-A65F342E3A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20F60E-ABFA-4BCB-92F6-5BBAE4FB7A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1319B5-334E-4DB1-846A-8B50BFA0AF0F}" type="slidenum">
              <a:rPr lang="en-US" smtClean="0"/>
              <a:t>‹#›</a:t>
            </a:fld>
            <a:endParaRPr lang="en-US"/>
          </a:p>
        </p:txBody>
      </p:sp>
    </p:spTree>
    <p:extLst>
      <p:ext uri="{BB962C8B-B14F-4D97-AF65-F5344CB8AC3E}">
        <p14:creationId xmlns:p14="http://schemas.microsoft.com/office/powerpoint/2010/main" val="4129154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8E6D-A473-488D-BE98-75A98ABF804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14BEE-2EAE-43AE-94B9-CA84926C492F}" type="slidenum">
              <a:rPr lang="en-US" smtClean="0"/>
              <a:t>‹#›</a:t>
            </a:fld>
            <a:endParaRPr lang="en-US"/>
          </a:p>
        </p:txBody>
      </p:sp>
    </p:spTree>
    <p:extLst>
      <p:ext uri="{BB962C8B-B14F-4D97-AF65-F5344CB8AC3E}">
        <p14:creationId xmlns:p14="http://schemas.microsoft.com/office/powerpoint/2010/main" val="3851652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a:t>
            </a:fld>
            <a:endParaRPr lang="en-US"/>
          </a:p>
        </p:txBody>
      </p:sp>
    </p:spTree>
    <p:extLst>
      <p:ext uri="{BB962C8B-B14F-4D97-AF65-F5344CB8AC3E}">
        <p14:creationId xmlns:p14="http://schemas.microsoft.com/office/powerpoint/2010/main" val="1401406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Government-wide law applicable to all Federal infrastructure spending.</a:t>
            </a:r>
          </a:p>
        </p:txBody>
      </p:sp>
      <p:sp>
        <p:nvSpPr>
          <p:cNvPr id="4" name="Slide Number Placeholder 3"/>
          <p:cNvSpPr>
            <a:spLocks noGrp="1"/>
          </p:cNvSpPr>
          <p:nvPr>
            <p:ph type="sldNum" sz="quarter" idx="5"/>
          </p:nvPr>
        </p:nvSpPr>
        <p:spPr/>
        <p:txBody>
          <a:bodyPr/>
          <a:lstStyle/>
          <a:p>
            <a:fld id="{16814BEE-2EAE-43AE-94B9-CA84926C492F}" type="slidenum">
              <a:rPr lang="en-US" smtClean="0"/>
              <a:t>2</a:t>
            </a:fld>
            <a:endParaRPr lang="en-US"/>
          </a:p>
        </p:txBody>
      </p:sp>
    </p:spTree>
    <p:extLst>
      <p:ext uri="{BB962C8B-B14F-4D97-AF65-F5344CB8AC3E}">
        <p14:creationId xmlns:p14="http://schemas.microsoft.com/office/powerpoint/2010/main" val="2284516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3</a:t>
            </a:fld>
            <a:endParaRPr lang="en-US"/>
          </a:p>
        </p:txBody>
      </p:sp>
    </p:spTree>
    <p:extLst>
      <p:ext uri="{BB962C8B-B14F-4D97-AF65-F5344CB8AC3E}">
        <p14:creationId xmlns:p14="http://schemas.microsoft.com/office/powerpoint/2010/main" val="2016786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4</a:t>
            </a:fld>
            <a:endParaRPr lang="en-US"/>
          </a:p>
        </p:txBody>
      </p:sp>
    </p:spTree>
    <p:extLst>
      <p:ext uri="{BB962C8B-B14F-4D97-AF65-F5344CB8AC3E}">
        <p14:creationId xmlns:p14="http://schemas.microsoft.com/office/powerpoint/2010/main" val="254929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10</a:t>
            </a:fld>
            <a:endParaRPr lang="en-US"/>
          </a:p>
        </p:txBody>
      </p:sp>
    </p:spTree>
    <p:extLst>
      <p:ext uri="{BB962C8B-B14F-4D97-AF65-F5344CB8AC3E}">
        <p14:creationId xmlns:p14="http://schemas.microsoft.com/office/powerpoint/2010/main" val="216277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Housing – no more special condition compliance.</a:t>
            </a:r>
          </a:p>
        </p:txBody>
      </p:sp>
      <p:sp>
        <p:nvSpPr>
          <p:cNvPr id="4" name="Slide Number Placeholder 3"/>
          <p:cNvSpPr>
            <a:spLocks noGrp="1"/>
          </p:cNvSpPr>
          <p:nvPr>
            <p:ph type="sldNum" sz="quarter" idx="5"/>
          </p:nvPr>
        </p:nvSpPr>
        <p:spPr/>
        <p:txBody>
          <a:bodyPr/>
          <a:lstStyle/>
          <a:p>
            <a:fld id="{16814BEE-2EAE-43AE-94B9-CA84926C492F}" type="slidenum">
              <a:rPr lang="en-US" smtClean="0"/>
              <a:t>11</a:t>
            </a:fld>
            <a:endParaRPr lang="en-US"/>
          </a:p>
        </p:txBody>
      </p:sp>
    </p:spTree>
    <p:extLst>
      <p:ext uri="{BB962C8B-B14F-4D97-AF65-F5344CB8AC3E}">
        <p14:creationId xmlns:p14="http://schemas.microsoft.com/office/powerpoint/2010/main" val="2688973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228600" lvl="0" indent="-342900" algn="just">
              <a:spcBef>
                <a:spcPts val="0"/>
              </a:spcBef>
              <a:spcAft>
                <a:spcPts val="0"/>
              </a:spcAft>
              <a:buFont typeface="Symbol" panose="05050102010706020507" pitchFamily="18" charset="2"/>
              <a:buChar char=""/>
              <a:tabLst>
                <a:tab pos="368300" algn="l"/>
                <a:tab pos="825500" algn="l"/>
                <a:tab pos="1282700" algn="l"/>
                <a:tab pos="1739900" algn="l"/>
                <a:tab pos="3937000" algn="l"/>
                <a:tab pos="368300" algn="l"/>
                <a:tab pos="825500" algn="l"/>
                <a:tab pos="1282700" algn="l"/>
                <a:tab pos="1409700" algn="dec"/>
                <a:tab pos="1739900" algn="l"/>
                <a:tab pos="3937000" algn="l"/>
              </a:tabLst>
            </a:pPr>
            <a:r>
              <a:rPr lang="en-US" sz="1000">
                <a:effectLst/>
                <a:latin typeface="Tahoma" panose="020B0604030504040204" pitchFamily="34" charset="0"/>
                <a:ea typeface="Times New Roman" panose="02020603050405020304" pitchFamily="18" charset="0"/>
                <a:cs typeface="Times New Roman" panose="02020603050405020304" pitchFamily="18" charset="0"/>
              </a:rPr>
              <a:t>BABA only applies to the purchase of iron and steel and requires that all manufacturing from the initial melting stage through the application of coatings occur in the United States;</a:t>
            </a:r>
            <a:endParaRPr lang="en-US" sz="1000">
              <a:effectLst/>
              <a:latin typeface="Palatino"/>
              <a:ea typeface="Times New Roman" panose="02020603050405020304" pitchFamily="18" charset="0"/>
              <a:cs typeface="Times New Roman" panose="02020603050405020304" pitchFamily="18" charset="0"/>
            </a:endParaRPr>
          </a:p>
          <a:p>
            <a:pPr marL="342900" marR="228600" lvl="0" indent="-342900" algn="just">
              <a:spcBef>
                <a:spcPts val="0"/>
              </a:spcBef>
              <a:spcAft>
                <a:spcPts val="0"/>
              </a:spcAft>
              <a:buFont typeface="Symbol" panose="05050102010706020507" pitchFamily="18" charset="2"/>
              <a:buChar char=""/>
              <a:tabLst>
                <a:tab pos="368300" algn="l"/>
                <a:tab pos="825500" algn="l"/>
                <a:tab pos="1282700" algn="l"/>
                <a:tab pos="1739900" algn="l"/>
                <a:tab pos="3937000" algn="l"/>
                <a:tab pos="368300" algn="l"/>
                <a:tab pos="825500" algn="l"/>
                <a:tab pos="1282700" algn="l"/>
                <a:tab pos="1409700" algn="dec"/>
                <a:tab pos="1739900" algn="l"/>
                <a:tab pos="3937000" algn="l"/>
              </a:tabLst>
            </a:pPr>
            <a:r>
              <a:rPr lang="en-US" sz="1000">
                <a:effectLst/>
                <a:latin typeface="Tahoma" panose="020B0604030504040204" pitchFamily="34" charset="0"/>
                <a:ea typeface="Times New Roman" panose="02020603050405020304" pitchFamily="18" charset="0"/>
                <a:cs typeface="Times New Roman" panose="02020603050405020304" pitchFamily="18" charset="0"/>
              </a:rPr>
              <a:t>BABA does NOT apply to “infrastructure” projects where the total cost of the project is $350,000 or less; and </a:t>
            </a:r>
            <a:r>
              <a:rPr lang="en-US" sz="1000" b="1">
                <a:solidFill>
                  <a:srgbClr val="FF0000"/>
                </a:solidFill>
                <a:effectLst/>
                <a:latin typeface="Tahoma" panose="020B0604030504040204" pitchFamily="34" charset="0"/>
                <a:ea typeface="Times New Roman" panose="02020603050405020304" pitchFamily="18" charset="0"/>
                <a:cs typeface="Times New Roman" panose="02020603050405020304" pitchFamily="18" charset="0"/>
              </a:rPr>
              <a:t>Note: Last year the value was $250K, but the simplified acquisition threshold changed. </a:t>
            </a:r>
            <a:endParaRPr lang="en-US" sz="1000" b="1">
              <a:solidFill>
                <a:srgbClr val="FF0000"/>
              </a:solidFill>
              <a:effectLst/>
              <a:latin typeface="Palatino"/>
              <a:ea typeface="Times New Roman" panose="02020603050405020304" pitchFamily="18" charset="0"/>
              <a:cs typeface="Times New Roman" panose="02020603050405020304" pitchFamily="18" charset="0"/>
            </a:endParaRPr>
          </a:p>
          <a:p>
            <a:pPr marL="342900" marR="228600" lvl="0" indent="-342900" algn="just">
              <a:spcBef>
                <a:spcPts val="0"/>
              </a:spcBef>
              <a:spcAft>
                <a:spcPts val="0"/>
              </a:spcAft>
              <a:buFont typeface="Symbol" panose="05050102010706020507" pitchFamily="18" charset="2"/>
              <a:buChar char=""/>
              <a:tabLst>
                <a:tab pos="368300" algn="l"/>
                <a:tab pos="825500" algn="l"/>
                <a:tab pos="1282700" algn="l"/>
                <a:tab pos="1739900" algn="l"/>
                <a:tab pos="3937000" algn="l"/>
                <a:tab pos="368300" algn="l"/>
                <a:tab pos="825500" algn="l"/>
                <a:tab pos="1282700" algn="l"/>
                <a:tab pos="1409700" algn="dec"/>
                <a:tab pos="1739900" algn="l"/>
                <a:tab pos="3937000" algn="l"/>
              </a:tabLst>
            </a:pPr>
            <a:r>
              <a:rPr lang="en-US" sz="1000">
                <a:effectLst/>
                <a:latin typeface="Tahoma" panose="020B0604030504040204" pitchFamily="34" charset="0"/>
                <a:ea typeface="Times New Roman" panose="02020603050405020304" pitchFamily="18" charset="0"/>
                <a:cs typeface="Times New Roman" panose="02020603050405020304" pitchFamily="18" charset="0"/>
              </a:rPr>
              <a:t>BABA does NOT apply to housing rehabilitation or renovation projects if the total cost of the work per house is $250,000 or less.</a:t>
            </a:r>
          </a:p>
          <a:p>
            <a:pPr marL="800100" marR="228600" lvl="1" indent="-342900" algn="just">
              <a:spcBef>
                <a:spcPts val="0"/>
              </a:spcBef>
              <a:spcAft>
                <a:spcPts val="0"/>
              </a:spcAft>
              <a:buFont typeface="Symbol" panose="05050102010706020507" pitchFamily="18" charset="2"/>
              <a:buChar char=""/>
              <a:tabLst>
                <a:tab pos="368300" algn="l"/>
                <a:tab pos="825500" algn="l"/>
                <a:tab pos="1282700" algn="l"/>
                <a:tab pos="1739900" algn="l"/>
                <a:tab pos="3937000" algn="l"/>
                <a:tab pos="368300" algn="l"/>
                <a:tab pos="825500" algn="l"/>
                <a:tab pos="1282700" algn="l"/>
                <a:tab pos="1409700" algn="dec"/>
                <a:tab pos="1739900" algn="l"/>
                <a:tab pos="3937000" algn="l"/>
              </a:tabLst>
            </a:pPr>
            <a:r>
              <a:rPr lang="en-US" sz="1000"/>
              <a:t>HUD is issuing this waiver to facilitate the effective implementation of the BAP and will therefore not permit the artificial subdivision of infrastructure projects to fit within the scope of this waiver of the BAP. Thus, for purposes of this waiver, HUD will evaluate the total cost of the infrastructure project as it would for purposes of the review contemplated under 24 CFR Part 58, i.e., by defining the scope consistent with 24 CFR 58.2(a)(4), as “the activity, or a group of integrally related activities, designed by the recipient to accomplish, in whole or in part, a specific objective.”</a:t>
            </a:r>
          </a:p>
          <a:p>
            <a:pPr marL="800100" marR="228600" lvl="1" indent="-342900" algn="just">
              <a:spcBef>
                <a:spcPts val="0"/>
              </a:spcBef>
              <a:spcAft>
                <a:spcPts val="0"/>
              </a:spcAft>
              <a:buFont typeface="Symbol" panose="05050102010706020507" pitchFamily="18" charset="2"/>
              <a:buChar char=""/>
              <a:tabLst>
                <a:tab pos="368300" algn="l"/>
                <a:tab pos="825500" algn="l"/>
                <a:tab pos="1282700" algn="l"/>
                <a:tab pos="1739900" algn="l"/>
                <a:tab pos="3937000" algn="l"/>
                <a:tab pos="368300" algn="l"/>
                <a:tab pos="825500" algn="l"/>
                <a:tab pos="1282700" algn="l"/>
                <a:tab pos="1409700" algn="dec"/>
                <a:tab pos="1739900" algn="l"/>
                <a:tab pos="3937000" algn="l"/>
              </a:tabLst>
            </a:pPr>
            <a:r>
              <a:rPr lang="en-US" sz="1000"/>
              <a:t>for the purposes of determining the applicability of this waiver in connection with the maintenance and repair of public housing, HUD will evaluate the infrastructure project as including the single relevant procurement contract for such maintenance or repairs, or, where applicable, the collection of procurements focused on the same specific objective (e.g., construction of a resident service space) or limited scope of work (e.g., lead based paint abatement). </a:t>
            </a:r>
            <a:endParaRPr lang="en-US" sz="1000">
              <a:effectLst/>
              <a:latin typeface="Palatino"/>
              <a:ea typeface="Times New Roman" panose="02020603050405020304" pitchFamily="18"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12</a:t>
            </a:fld>
            <a:endParaRPr lang="en-US"/>
          </a:p>
        </p:txBody>
      </p:sp>
    </p:spTree>
    <p:extLst>
      <p:ext uri="{BB962C8B-B14F-4D97-AF65-F5344CB8AC3E}">
        <p14:creationId xmlns:p14="http://schemas.microsoft.com/office/powerpoint/2010/main" val="2752606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Applies to all covered materials regardless of whether BAP applies under the Phased Implementation Waiver. Please consult with DCA if you think a general waiver will apply. </a:t>
            </a:r>
          </a:p>
        </p:txBody>
      </p:sp>
      <p:sp>
        <p:nvSpPr>
          <p:cNvPr id="4" name="Slide Number Placeholder 3"/>
          <p:cNvSpPr>
            <a:spLocks noGrp="1"/>
          </p:cNvSpPr>
          <p:nvPr>
            <p:ph type="sldNum" sz="quarter" idx="5"/>
          </p:nvPr>
        </p:nvSpPr>
        <p:spPr/>
        <p:txBody>
          <a:bodyPr/>
          <a:lstStyle/>
          <a:p>
            <a:fld id="{16814BEE-2EAE-43AE-94B9-CA84926C492F}" type="slidenum">
              <a:rPr lang="en-US" smtClean="0"/>
              <a:t>13</a:t>
            </a:fld>
            <a:endParaRPr lang="en-US"/>
          </a:p>
        </p:txBody>
      </p:sp>
    </p:spTree>
    <p:extLst>
      <p:ext uri="{BB962C8B-B14F-4D97-AF65-F5344CB8AC3E}">
        <p14:creationId xmlns:p14="http://schemas.microsoft.com/office/powerpoint/2010/main" val="3295450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14</a:t>
            </a:fld>
            <a:endParaRPr lang="en-US"/>
          </a:p>
        </p:txBody>
      </p:sp>
    </p:spTree>
    <p:extLst>
      <p:ext uri="{BB962C8B-B14F-4D97-AF65-F5344CB8AC3E}">
        <p14:creationId xmlns:p14="http://schemas.microsoft.com/office/powerpoint/2010/main" val="1301918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15</a:t>
            </a:fld>
            <a:endParaRPr lang="en-US"/>
          </a:p>
        </p:txBody>
      </p:sp>
    </p:spTree>
    <p:extLst>
      <p:ext uri="{BB962C8B-B14F-4D97-AF65-F5344CB8AC3E}">
        <p14:creationId xmlns:p14="http://schemas.microsoft.com/office/powerpoint/2010/main" val="3879684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Project’s cost is equal to or less than the current Simplified Acquisition Threshold of $350,000, which is more than the value of $250k listed last year. </a:t>
            </a:r>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16</a:t>
            </a:fld>
            <a:endParaRPr lang="en-US"/>
          </a:p>
        </p:txBody>
      </p:sp>
    </p:spTree>
    <p:extLst>
      <p:ext uri="{BB962C8B-B14F-4D97-AF65-F5344CB8AC3E}">
        <p14:creationId xmlns:p14="http://schemas.microsoft.com/office/powerpoint/2010/main" val="2126156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a:t>2. Specifically Listed </a:t>
            </a:r>
          </a:p>
          <a:p>
            <a:pPr lvl="1"/>
            <a:r>
              <a:rPr lang="en-US" sz="2000"/>
              <a:t>Metals other than iron or steel (non-ferrous metals) </a:t>
            </a:r>
          </a:p>
          <a:p>
            <a:pPr lvl="1"/>
            <a:r>
              <a:rPr lang="en-US" sz="2000"/>
              <a:t>Lumber </a:t>
            </a:r>
          </a:p>
          <a:p>
            <a:pPr lvl="1"/>
            <a:r>
              <a:rPr lang="en-US" sz="2000"/>
              <a:t>Composite building materials </a:t>
            </a:r>
          </a:p>
          <a:p>
            <a:pPr lvl="1"/>
            <a:r>
              <a:rPr lang="en-US" sz="2000"/>
              <a:t>Plastic and polymer-based pipe and tube (e.g., PVC pipe) </a:t>
            </a:r>
          </a:p>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17</a:t>
            </a:fld>
            <a:endParaRPr lang="en-US"/>
          </a:p>
        </p:txBody>
      </p:sp>
    </p:spTree>
    <p:extLst>
      <p:ext uri="{BB962C8B-B14F-4D97-AF65-F5344CB8AC3E}">
        <p14:creationId xmlns:p14="http://schemas.microsoft.com/office/powerpoint/2010/main" val="3827800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Link to project</a:t>
            </a:r>
          </a:p>
          <a:p>
            <a:r>
              <a:rPr lang="en-US"/>
              <a:t>Link to Product</a:t>
            </a:r>
          </a:p>
          <a:p>
            <a:r>
              <a:rPr lang="en-US"/>
              <a:t>Attestation statement</a:t>
            </a:r>
          </a:p>
          <a:p>
            <a:r>
              <a:rPr lang="en-US"/>
              <a:t>Manufacturing location or locations</a:t>
            </a:r>
          </a:p>
          <a:p>
            <a:r>
              <a:rPr lang="en-US"/>
              <a:t>Representative’s signature certifying knowledge of manufacturing processes. </a:t>
            </a:r>
          </a:p>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18</a:t>
            </a:fld>
            <a:endParaRPr lang="en-US"/>
          </a:p>
        </p:txBody>
      </p:sp>
    </p:spTree>
    <p:extLst>
      <p:ext uri="{BB962C8B-B14F-4D97-AF65-F5344CB8AC3E}">
        <p14:creationId xmlns:p14="http://schemas.microsoft.com/office/powerpoint/2010/main" val="3529982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19</a:t>
            </a:fld>
            <a:endParaRPr lang="en-US"/>
          </a:p>
        </p:txBody>
      </p:sp>
    </p:spTree>
    <p:extLst>
      <p:ext uri="{BB962C8B-B14F-4D97-AF65-F5344CB8AC3E}">
        <p14:creationId xmlns:p14="http://schemas.microsoft.com/office/powerpoint/2010/main" val="1311325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Tahoma" panose="020B0604030504040204" pitchFamily="34" charset="0"/>
                <a:ea typeface="Times New Roman" panose="02020603050405020304" pitchFamily="18" charset="0"/>
              </a:rPr>
              <a:t>contractor construction contract(s) must include a requirement to procure and install only items that comply with BABA or are subject to an approved waiver.</a:t>
            </a:r>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20</a:t>
            </a:fld>
            <a:endParaRPr lang="en-US"/>
          </a:p>
        </p:txBody>
      </p:sp>
    </p:spTree>
    <p:extLst>
      <p:ext uri="{BB962C8B-B14F-4D97-AF65-F5344CB8AC3E}">
        <p14:creationId xmlns:p14="http://schemas.microsoft.com/office/powerpoint/2010/main" val="4145711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21</a:t>
            </a:fld>
            <a:endParaRPr lang="en-US"/>
          </a:p>
        </p:txBody>
      </p:sp>
    </p:spTree>
    <p:extLst>
      <p:ext uri="{BB962C8B-B14F-4D97-AF65-F5344CB8AC3E}">
        <p14:creationId xmlns:p14="http://schemas.microsoft.com/office/powerpoint/2010/main" val="458238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22</a:t>
            </a:fld>
            <a:endParaRPr lang="en-US"/>
          </a:p>
        </p:txBody>
      </p:sp>
    </p:spTree>
    <p:extLst>
      <p:ext uri="{BB962C8B-B14F-4D97-AF65-F5344CB8AC3E}">
        <p14:creationId xmlns:p14="http://schemas.microsoft.com/office/powerpoint/2010/main" val="2189513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23</a:t>
            </a:fld>
            <a:endParaRPr lang="en-US"/>
          </a:p>
        </p:txBody>
      </p:sp>
    </p:spTree>
    <p:extLst>
      <p:ext uri="{BB962C8B-B14F-4D97-AF65-F5344CB8AC3E}">
        <p14:creationId xmlns:p14="http://schemas.microsoft.com/office/powerpoint/2010/main" val="1154959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24</a:t>
            </a:fld>
            <a:endParaRPr lang="en-US"/>
          </a:p>
        </p:txBody>
      </p:sp>
    </p:spTree>
    <p:extLst>
      <p:ext uri="{BB962C8B-B14F-4D97-AF65-F5344CB8AC3E}">
        <p14:creationId xmlns:p14="http://schemas.microsoft.com/office/powerpoint/2010/main" val="804337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25</a:t>
            </a:fld>
            <a:endParaRPr lang="en-US"/>
          </a:p>
        </p:txBody>
      </p:sp>
    </p:spTree>
    <p:extLst>
      <p:ext uri="{BB962C8B-B14F-4D97-AF65-F5344CB8AC3E}">
        <p14:creationId xmlns:p14="http://schemas.microsoft.com/office/powerpoint/2010/main" val="4039732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26</a:t>
            </a:fld>
            <a:endParaRPr lang="en-US"/>
          </a:p>
        </p:txBody>
      </p:sp>
    </p:spTree>
    <p:extLst>
      <p:ext uri="{BB962C8B-B14F-4D97-AF65-F5344CB8AC3E}">
        <p14:creationId xmlns:p14="http://schemas.microsoft.com/office/powerpoint/2010/main" val="130774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76214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8903208" cy="2562223"/>
          </a:xfrm>
        </p:spPr>
        <p:txBody>
          <a:bodyPr anchor="b">
            <a:normAutofit/>
          </a:bodyPr>
          <a:lstStyle>
            <a:lvl1pPr algn="l">
              <a:defRPr sz="40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8" y="3941834"/>
            <a:ext cx="3977648" cy="731694"/>
          </a:xfrm>
        </p:spPr>
        <p:txBody>
          <a:bodyPr anchor="ctr">
            <a:normAutofit/>
          </a:bodyPr>
          <a:lstStyle>
            <a:lvl1pPr marL="0" indent="0">
              <a:buNone/>
              <a:defRPr sz="2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8" y="5232562"/>
            <a:ext cx="3977648" cy="731694"/>
          </a:xfrm>
        </p:spPr>
        <p:txBody>
          <a:bodyPr anchor="ctr">
            <a:normAutofit/>
          </a:bodyPr>
          <a:lstStyle>
            <a:lvl1pPr marL="0" indent="0">
              <a:buNone/>
              <a:defRPr sz="2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2" y="3944572"/>
            <a:ext cx="3977648" cy="731694"/>
          </a:xfrm>
        </p:spPr>
        <p:txBody>
          <a:bodyPr anchor="ctr">
            <a:normAutofit/>
          </a:bodyPr>
          <a:lstStyle>
            <a:lvl1pPr marL="0" indent="0">
              <a:buNone/>
              <a:defRPr sz="2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2" y="5235301"/>
            <a:ext cx="3977648" cy="731694"/>
          </a:xfrm>
        </p:spPr>
        <p:txBody>
          <a:bodyPr anchor="ctr">
            <a:normAutofit/>
          </a:bodyPr>
          <a:lstStyle>
            <a:lvl1pPr marL="0" indent="0">
              <a:buNone/>
              <a:defRPr sz="2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2" y="3869171"/>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2"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6" y="386917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6"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r>
              <a:rPr lang="en-US"/>
              <a:t>Georgia Department of Community Affairs</a:t>
            </a:r>
          </a:p>
        </p:txBody>
      </p:sp>
    </p:spTree>
    <p:extLst>
      <p:ext uri="{BB962C8B-B14F-4D97-AF65-F5344CB8AC3E}">
        <p14:creationId xmlns:p14="http://schemas.microsoft.com/office/powerpoint/2010/main" val="3972567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5322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3" name="Text Placeholder 2"/>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95729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0" y="5949791"/>
            <a:ext cx="609600"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3036526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2816724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8"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18643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4" y="3218847"/>
            <a:ext cx="5052442"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2" y="3218847"/>
            <a:ext cx="5051804" cy="2286000"/>
          </a:xfrm>
        </p:spPr>
        <p:txBody>
          <a:bodyPr/>
          <a:lstStyle>
            <a:lvl1pPr>
              <a:defRPr sz="1800"/>
            </a:lvl1pPr>
            <a:lvl2pPr>
              <a:defRPr sz="1600"/>
            </a:lvl2pPr>
            <a:lvl3pPr>
              <a:defRPr sz="1400"/>
            </a:lvl3pPr>
            <a:lvl4pPr>
              <a:defRPr sz="1200"/>
            </a:lvl4pPr>
            <a:lvl5pPr>
              <a:defRPr sz="1000"/>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4" y="1818067"/>
            <a:ext cx="5052442"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67"/>
            <a:ext cx="5052440"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r>
              <a:rPr lang="en-US"/>
              <a:t>Georgia Department of Community Affairs</a:t>
            </a:r>
          </a:p>
        </p:txBody>
      </p:sp>
    </p:spTree>
    <p:extLst>
      <p:ext uri="{BB962C8B-B14F-4D97-AF65-F5344CB8AC3E}">
        <p14:creationId xmlns:p14="http://schemas.microsoft.com/office/powerpoint/2010/main" val="337265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985018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617313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563381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2"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3602853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endParaRPr lang="en-US"/>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4280061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399"/>
            <a:ext cx="3364992"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26"/>
            <a:ext cx="3364992"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26"/>
            <a:ext cx="3364992" cy="2428875"/>
          </a:xfrm>
        </p:spPr>
        <p:txBody>
          <a:bodyPr/>
          <a:lstStyle/>
          <a:p>
            <a:endParaRPr lang="en-US"/>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3521690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4043921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25"/>
            <a:ext cx="3364992" cy="2428875"/>
          </a:xfrm>
        </p:spPr>
        <p:txBody>
          <a:bodyPr/>
          <a:lstStyle/>
          <a:p>
            <a:endParaRPr lang="en-US"/>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r>
              <a:rPr lang="en-US"/>
              <a:t>Georgia Department of Community Affairs</a:t>
            </a:r>
          </a:p>
        </p:txBody>
      </p:sp>
    </p:spTree>
    <p:extLst>
      <p:ext uri="{BB962C8B-B14F-4D97-AF65-F5344CB8AC3E}">
        <p14:creationId xmlns:p14="http://schemas.microsoft.com/office/powerpoint/2010/main" val="3907753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7" y="3514726"/>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r>
              <a:rPr lang="en-US"/>
              <a:t>Georgia Department of Community Affairs</a:t>
            </a:r>
          </a:p>
        </p:txBody>
      </p:sp>
    </p:spTree>
    <p:extLst>
      <p:ext uri="{BB962C8B-B14F-4D97-AF65-F5344CB8AC3E}">
        <p14:creationId xmlns:p14="http://schemas.microsoft.com/office/powerpoint/2010/main" val="3335148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r>
              <a:rPr lang="en-US"/>
              <a:t>Georgia Department of Community Affairs</a:t>
            </a:r>
          </a:p>
        </p:txBody>
      </p:sp>
    </p:spTree>
    <p:extLst>
      <p:ext uri="{BB962C8B-B14F-4D97-AF65-F5344CB8AC3E}">
        <p14:creationId xmlns:p14="http://schemas.microsoft.com/office/powerpoint/2010/main" val="394339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276" y="2393352"/>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6000"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7515"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2"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r>
              <a:rPr lang="en-US"/>
              <a:t>Georgia Department of Community Affairs</a:t>
            </a:r>
          </a:p>
        </p:txBody>
      </p:sp>
    </p:spTree>
    <p:extLst>
      <p:ext uri="{BB962C8B-B14F-4D97-AF65-F5344CB8AC3E}">
        <p14:creationId xmlns:p14="http://schemas.microsoft.com/office/powerpoint/2010/main" val="734063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6"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371092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2_Title Slide">
    <p:bg>
      <p:bgRef idx="1001">
        <a:schemeClr val="bg2"/>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1" y="5162550"/>
            <a:ext cx="3771900" cy="781050"/>
          </a:xfrm>
          <a:prstGeom prst="rect">
            <a:avLst/>
          </a:prstGeom>
        </p:spPr>
      </p:pic>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89153" y="6044184"/>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0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Subtitle 8"/>
          <p:cNvSpPr>
            <a:spLocks noGrp="1"/>
          </p:cNvSpPr>
          <p:nvPr>
            <p:ph type="subTitle" idx="1" hasCustomPrompt="1"/>
          </p:nvPr>
        </p:nvSpPr>
        <p:spPr>
          <a:xfrm>
            <a:off x="3149600" y="6050037"/>
            <a:ext cx="8940800" cy="685800"/>
          </a:xfrm>
        </p:spPr>
        <p:txBody>
          <a:bodyPr anchor="ctr">
            <a:normAutofit/>
          </a:bodyPr>
          <a:lstStyle>
            <a:lvl1pPr marL="0" indent="0" algn="l">
              <a:buNone/>
              <a:defRPr sz="2600" baseline="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add speaker name &amp; title</a:t>
            </a:r>
          </a:p>
        </p:txBody>
      </p:sp>
      <p:sp>
        <p:nvSpPr>
          <p:cNvPr id="3" name="Text Placeholder 2"/>
          <p:cNvSpPr>
            <a:spLocks noGrp="1"/>
          </p:cNvSpPr>
          <p:nvPr>
            <p:ph type="body" sz="quarter" idx="10" hasCustomPrompt="1"/>
          </p:nvPr>
        </p:nvSpPr>
        <p:spPr>
          <a:xfrm>
            <a:off x="89153" y="6043615"/>
            <a:ext cx="2999232" cy="714375"/>
          </a:xfrm>
        </p:spPr>
        <p:txBody>
          <a:bodyPr anchor="ctr">
            <a:normAutofit/>
          </a:bodyPr>
          <a:lstStyle>
            <a:lvl1pPr>
              <a:defRPr sz="2000">
                <a:solidFill>
                  <a:schemeClr val="tx1"/>
                </a:solidFill>
              </a:defRPr>
            </a:lvl1pPr>
          </a:lstStyle>
          <a:p>
            <a:pPr lvl="0"/>
            <a:r>
              <a:rPr lang="en-US"/>
              <a:t>Click to add date</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1533" y="990600"/>
            <a:ext cx="11958868" cy="3906518"/>
          </a:xfrm>
          <a:prstGeom prst="rect">
            <a:avLst/>
          </a:prstGeom>
        </p:spPr>
      </p:pic>
    </p:spTree>
    <p:extLst>
      <p:ext uri="{BB962C8B-B14F-4D97-AF65-F5344CB8AC3E}">
        <p14:creationId xmlns:p14="http://schemas.microsoft.com/office/powerpoint/2010/main" val="3856362067"/>
      </p:ext>
    </p:extLst>
  </p:cSld>
  <p:clrMapOvr>
    <a:overrideClrMapping bg1="dk1" tx1="lt1" bg2="dk2" tx2="lt2" accent1="accent1" accent2="accent2" accent3="accent3" accent4="accent4" accent5="accent5" accent6="accent6" hlink="hlink" folHlink="folHlink"/>
  </p:clrMapOvr>
  <p:transition spd="med">
    <p:fade/>
  </p:transition>
  <p:extLst>
    <p:ext uri="{DCECCB84-F9BA-43D5-87BE-67443E8EF086}">
      <p15:sldGuideLst xmlns:p15="http://schemas.microsoft.com/office/powerpoint/2012/main">
        <p15:guide id="1" orient="horz" pos="3744">
          <p15:clr>
            <a:srgbClr val="FBAE40"/>
          </p15:clr>
        </p15:guide>
        <p15:guide id="2" pos="550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3_Title Slide">
    <p:bg>
      <p:bgRef idx="1001">
        <a:schemeClr val="bg2"/>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1" y="5162550"/>
            <a:ext cx="3771900" cy="781050"/>
          </a:xfrm>
          <a:prstGeom prst="rect">
            <a:avLst/>
          </a:prstGeom>
        </p:spPr>
      </p:pic>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89153" y="6044184"/>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20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Subtitle 8"/>
          <p:cNvSpPr>
            <a:spLocks noGrp="1"/>
          </p:cNvSpPr>
          <p:nvPr>
            <p:ph type="subTitle" idx="1" hasCustomPrompt="1"/>
          </p:nvPr>
        </p:nvSpPr>
        <p:spPr>
          <a:xfrm>
            <a:off x="3149600" y="6050037"/>
            <a:ext cx="8940800" cy="685800"/>
          </a:xfrm>
        </p:spPr>
        <p:txBody>
          <a:bodyPr anchor="ctr">
            <a:normAutofit/>
          </a:bodyPr>
          <a:lstStyle>
            <a:lvl1pPr marL="0" indent="0" algn="l">
              <a:buNone/>
              <a:defRPr sz="2600" baseline="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add speaker name &amp; title</a:t>
            </a:r>
          </a:p>
        </p:txBody>
      </p:sp>
      <p:sp>
        <p:nvSpPr>
          <p:cNvPr id="3" name="Text Placeholder 2"/>
          <p:cNvSpPr>
            <a:spLocks noGrp="1"/>
          </p:cNvSpPr>
          <p:nvPr>
            <p:ph type="body" sz="quarter" idx="10" hasCustomPrompt="1"/>
          </p:nvPr>
        </p:nvSpPr>
        <p:spPr>
          <a:xfrm>
            <a:off x="89153" y="6043615"/>
            <a:ext cx="2999232" cy="714375"/>
          </a:xfrm>
        </p:spPr>
        <p:txBody>
          <a:bodyPr anchor="ctr">
            <a:normAutofit/>
          </a:bodyPr>
          <a:lstStyle>
            <a:lvl1pPr>
              <a:defRPr sz="2000">
                <a:solidFill>
                  <a:schemeClr val="tx1"/>
                </a:solidFill>
              </a:defRPr>
            </a:lvl1pPr>
          </a:lstStyle>
          <a:p>
            <a:pPr lvl="0"/>
            <a:r>
              <a:rPr lang="en-US"/>
              <a:t>Click to add date</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1533" y="990600"/>
            <a:ext cx="11958868" cy="3906518"/>
          </a:xfrm>
          <a:prstGeom prst="rect">
            <a:avLst/>
          </a:prstGeom>
        </p:spPr>
      </p:pic>
    </p:spTree>
    <p:extLst>
      <p:ext uri="{BB962C8B-B14F-4D97-AF65-F5344CB8AC3E}">
        <p14:creationId xmlns:p14="http://schemas.microsoft.com/office/powerpoint/2010/main" val="1005416414"/>
      </p:ext>
    </p:extLst>
  </p:cSld>
  <p:clrMapOvr>
    <a:overrideClrMapping bg1="dk1" tx1="lt1" bg2="dk2" tx2="lt2" accent1="accent1" accent2="accent2" accent3="accent3" accent4="accent4" accent5="accent5" accent6="accent6" hlink="hlink" folHlink="folHlink"/>
  </p:clrMapOvr>
  <p:transition spd="med">
    <p:fade/>
  </p:transition>
  <p:extLst>
    <p:ext uri="{DCECCB84-F9BA-43D5-87BE-67443E8EF086}">
      <p15:sldGuideLst xmlns:p15="http://schemas.microsoft.com/office/powerpoint/2012/main">
        <p15:guide id="1" orient="horz" pos="3744">
          <p15:clr>
            <a:srgbClr val="FBAE40"/>
          </p15:clr>
        </p15:guide>
        <p15:guide id="2" pos="550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5A3B43-D386-4BAD-A7B2-C3E4BC6B2A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9523" y="-1875656"/>
            <a:ext cx="4352553" cy="1210058"/>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D5D04BB8-D296-9C95-580E-C17EF5E8F9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6" name="Picture 5" descr="A picture containing logo&#10;&#10;Description automatically generated">
            <a:extLst>
              <a:ext uri="{FF2B5EF4-FFF2-40B4-BE49-F238E27FC236}">
                <a16:creationId xmlns:a16="http://schemas.microsoft.com/office/drawing/2014/main" id="{A783A0A5-306B-064C-E7BB-69AC43AB601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38400" y="2639681"/>
            <a:ext cx="7315200" cy="1578639"/>
          </a:xfrm>
          <a:prstGeom prst="rect">
            <a:avLst/>
          </a:prstGeom>
        </p:spPr>
      </p:pic>
    </p:spTree>
    <p:extLst>
      <p:ext uri="{BB962C8B-B14F-4D97-AF65-F5344CB8AC3E}">
        <p14:creationId xmlns:p14="http://schemas.microsoft.com/office/powerpoint/2010/main" val="3711604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691609"/>
            <a:ext cx="7315200" cy="1578639"/>
          </a:xfrm>
          <a:prstGeom prst="rect">
            <a:avLst/>
          </a:prstGeom>
        </p:spPr>
      </p:pic>
      <p:sp>
        <p:nvSpPr>
          <p:cNvPr id="5" name="Text Placeholder 11">
            <a:extLst>
              <a:ext uri="{FF2B5EF4-FFF2-40B4-BE49-F238E27FC236}">
                <a16:creationId xmlns:a16="http://schemas.microsoft.com/office/drawing/2014/main" id="{BDAC54E0-9070-46C6-A146-4EDCC3EFA6BE}"/>
              </a:ext>
            </a:extLst>
          </p:cNvPr>
          <p:cNvSpPr>
            <a:spLocks noGrp="1"/>
          </p:cNvSpPr>
          <p:nvPr>
            <p:ph type="body" sz="quarter" idx="13"/>
          </p:nvPr>
        </p:nvSpPr>
        <p:spPr>
          <a:xfrm>
            <a:off x="1524000" y="2270249"/>
            <a:ext cx="9144000" cy="3657600"/>
          </a:xfrm>
        </p:spPr>
        <p:txBody>
          <a:bodyPr anchor="ctr">
            <a:normAutofit/>
          </a:bodyPr>
          <a:lstStyle>
            <a:lvl1pPr marL="0" indent="0" algn="ctr">
              <a:buNone/>
              <a:defRPr sz="6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977439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E3FE96CF-1BAE-1DE9-C606-8B08C2FD9C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tx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1125309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20537570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36683714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0"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8967228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494358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653476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953855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859051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02876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414526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723565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518145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37"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4005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58"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6382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83490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56521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848817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7344" y="548640"/>
            <a:ext cx="10497312"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344" y="1825625"/>
            <a:ext cx="1049731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6400" y="6107747"/>
            <a:ext cx="4114800" cy="365125"/>
          </a:xfrm>
          <a:prstGeom prst="rect">
            <a:avLst/>
          </a:prstGeom>
        </p:spPr>
        <p:txBody>
          <a:bodyPr vert="horz" lIns="91440" tIns="45720" rIns="91440" bIns="45720" rtlCol="0" anchor="ctr"/>
          <a:lstStyle>
            <a:lvl1pPr algn="l">
              <a:defRPr sz="1000">
                <a:solidFill>
                  <a:schemeClr val="tx1"/>
                </a:solidFill>
              </a:defRPr>
            </a:lvl1pPr>
          </a:lstStyle>
          <a:p>
            <a:r>
              <a:rPr lang="en-US"/>
              <a:t>Georgia Department of Community Affairs</a:t>
            </a:r>
          </a:p>
        </p:txBody>
      </p:sp>
      <p:pic>
        <p:nvPicPr>
          <p:cNvPr id="7" name="Picture 6" descr="A picture containing text&#10;&#10;Description automatically generated">
            <a:extLst>
              <a:ext uri="{FF2B5EF4-FFF2-40B4-BE49-F238E27FC236}">
                <a16:creationId xmlns:a16="http://schemas.microsoft.com/office/drawing/2014/main" id="{DDB6D5E1-2C9A-7C16-8295-757CA9EADD47}"/>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945651048"/>
      </p:ext>
    </p:extLst>
  </p:cSld>
  <p:clrMap bg1="lt1" tx1="dk1" bg2="lt2" tx2="dk2" accent1="accent1" accent2="accent2" accent3="accent3" accent4="accent4" accent5="accent5" accent6="accent6" hlink="hlink" folHlink="folHlink"/>
  <p:sldLayoutIdLst>
    <p:sldLayoutId id="2147483727" r:id="rId1"/>
    <p:sldLayoutId id="2147483765" r:id="rId2"/>
    <p:sldLayoutId id="2147483696" r:id="rId3"/>
    <p:sldLayoutId id="2147483697" r:id="rId4"/>
    <p:sldLayoutId id="2147483698" r:id="rId5"/>
    <p:sldLayoutId id="2147483763" r:id="rId6"/>
    <p:sldLayoutId id="2147483764" r:id="rId7"/>
    <p:sldLayoutId id="2147483711" r:id="rId8"/>
    <p:sldLayoutId id="2147483753" r:id="rId9"/>
    <p:sldLayoutId id="2147483700" r:id="rId10"/>
    <p:sldLayoutId id="2147483701" r:id="rId11"/>
    <p:sldLayoutId id="2147483759" r:id="rId12"/>
    <p:sldLayoutId id="2147483758" r:id="rId13"/>
    <p:sldLayoutId id="2147483757" r:id="rId14"/>
    <p:sldLayoutId id="2147483754" r:id="rId15"/>
    <p:sldLayoutId id="2147483771" r:id="rId16"/>
    <p:sldLayoutId id="2147483756" r:id="rId17"/>
    <p:sldLayoutId id="2147483755" r:id="rId18"/>
    <p:sldLayoutId id="2147483733" r:id="rId19"/>
    <p:sldLayoutId id="2147483734" r:id="rId20"/>
    <p:sldLayoutId id="2147483781" r:id="rId21"/>
    <p:sldLayoutId id="2147483782" r:id="rId22"/>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6400" y="6107746"/>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27618905"/>
      </p:ext>
    </p:extLst>
  </p:cSld>
  <p:clrMap bg1="lt1" tx1="dk1" bg2="lt2" tx2="dk2" accent1="accent1" accent2="accent2" accent3="accent3" accent4="accent4" accent5="accent5" accent6="accent6" hlink="hlink" folHlink="folHlink"/>
  <p:sldLayoutIdLst>
    <p:sldLayoutId id="2147483766" r:id="rId1"/>
    <p:sldLayoutId id="2147483805" r:id="rId2"/>
    <p:sldLayoutId id="2147483780" r:id="rId3"/>
    <p:sldLayoutId id="2147483660" r:id="rId4"/>
    <p:sldLayoutId id="2147483779" r:id="rId5"/>
    <p:sldLayoutId id="2147483768" r:id="rId6"/>
    <p:sldLayoutId id="2147483770" r:id="rId7"/>
    <p:sldLayoutId id="2147483769" r:id="rId8"/>
    <p:sldLayoutId id="2147483747" r:id="rId9"/>
    <p:sldLayoutId id="2147483751" r:id="rId10"/>
    <p:sldLayoutId id="2147483670" r:id="rId11"/>
    <p:sldLayoutId id="2147483762" r:id="rId12"/>
    <p:sldLayoutId id="2147483745" r:id="rId13"/>
    <p:sldLayoutId id="2147483746" r:id="rId14"/>
    <p:sldLayoutId id="2147483708" r:id="rId15"/>
    <p:sldLayoutId id="2147483761" r:id="rId16"/>
    <p:sldLayoutId id="2147483774" r:id="rId17"/>
    <p:sldLayoutId id="2147483732" r:id="rId18"/>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https://www.ecfr.gov/current/title-2/subtitle-A/chapter-I/part-184/section-184.5" TargetMode="External"/><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ecfr.gov/current/title-2/subtitle-A/chapter-I/part-184/section-184.6" TargetMode="External"/><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www.hudexchange.info/news/notice-cpd-2025-01-cpd-implementation-guidance-for-babas-bap/"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hudexchange.info/resource/7058/baba-waiver-system-grantee-user-manual/"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hyperlink" Target="https://www.nist.gov/mep/centers/georgia-manufacturing-extension-partnership-gamep-georgia-tech"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hyperlink" Target="https://www.federalregister.gov/documents/2023/08/23/2023-17724/guidance-for-grants-and-agreements" TargetMode="External"/><Relationship Id="rId3" Type="http://schemas.openxmlformats.org/officeDocument/2006/relationships/hyperlink" Target="https://www.hud.gov/program_offices/general_counsel/baba" TargetMode="External"/><Relationship Id="rId7" Type="http://schemas.openxmlformats.org/officeDocument/2006/relationships/hyperlink" Target="https://www.ecfr.gov/current/title-2/section-200.322"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www.whitehouse.gov/wp-content/uploads/2023/10/M-24-02-Buy-America-Implementation-Guidance-Update.pdf" TargetMode="External"/><Relationship Id="rId5" Type="http://schemas.openxmlformats.org/officeDocument/2006/relationships/hyperlink" Target="https://www.whitehouse.gov/wp-content/uploads/2022/04/M-22-11.pdf" TargetMode="External"/><Relationship Id="rId4" Type="http://schemas.openxmlformats.org/officeDocument/2006/relationships/hyperlink" Target="https://www.hudexchange.info/news/notice-cpd-2025-01-cpd-implementation-guidance-for-babas-bap/" TargetMode="External"/><Relationship Id="rId9" Type="http://schemas.openxmlformats.org/officeDocument/2006/relationships/hyperlink" Target="https://files.hudexchange.info/resources/documents/Optional-Buy-America-Preference-Checklist.pdf"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C6CCD5E-54F9-90FB-7ABD-6A742B6CBAC6}"/>
              </a:ext>
            </a:extLst>
          </p:cNvPr>
          <p:cNvSpPr>
            <a:spLocks noGrp="1"/>
          </p:cNvSpPr>
          <p:nvPr>
            <p:ph type="body" sz="quarter" idx="13"/>
          </p:nvPr>
        </p:nvSpPr>
        <p:spPr/>
        <p:txBody>
          <a:bodyPr>
            <a:normAutofit/>
          </a:bodyPr>
          <a:lstStyle/>
          <a:p>
            <a:pPr>
              <a:spcAft>
                <a:spcPts val="1800"/>
              </a:spcAft>
            </a:pPr>
            <a:r>
              <a:rPr lang="en-US" sz="4800" spc="179">
                <a:ea typeface="Gotham 1 Bold"/>
                <a:cs typeface="Gotham 1 Bold"/>
                <a:sym typeface="Gotham 1 Bold"/>
              </a:rPr>
              <a:t>Build America, Buy America, Act (BABA) Requirements for CDBG Projects </a:t>
            </a:r>
          </a:p>
          <a:p>
            <a:r>
              <a:rPr lang="en-US" sz="2800" b="0"/>
              <a:t>Crystal Gaillard</a:t>
            </a:r>
            <a:endParaRPr lang="en-US" sz="2800" b="0" spc="179">
              <a:ea typeface="Gotham 1 Bold"/>
              <a:cs typeface="Gotham 1 Bold"/>
              <a:sym typeface="Gotham 1 Bold"/>
            </a:endParaRPr>
          </a:p>
        </p:txBody>
      </p:sp>
      <p:pic>
        <p:nvPicPr>
          <p:cNvPr id="2" name="Picture 1" descr="equalHousHandiCombo.jpg">
            <a:extLst>
              <a:ext uri="{FF2B5EF4-FFF2-40B4-BE49-F238E27FC236}">
                <a16:creationId xmlns:a16="http://schemas.microsoft.com/office/drawing/2014/main" id="{BD1A0756-6E4E-8219-A4F8-454ADB46854E}"/>
              </a:ext>
            </a:extLst>
          </p:cNvPr>
          <p:cNvPicPr>
            <a:picLocks noChangeAspect="1"/>
          </p:cNvPicPr>
          <p:nvPr/>
        </p:nvPicPr>
        <p:blipFill>
          <a:blip r:embed="rId3"/>
          <a:stretch>
            <a:fillRect/>
          </a:stretch>
        </p:blipFill>
        <p:spPr>
          <a:xfrm>
            <a:off x="9848739" y="5235317"/>
            <a:ext cx="1514475" cy="9239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343F1C4-9009-417E-9350-38AF3C62A514}"/>
              </a:ext>
            </a:extLst>
          </p:cNvPr>
          <p:cNvSpPr>
            <a:spLocks noGrp="1"/>
          </p:cNvSpPr>
          <p:nvPr>
            <p:ph idx="1"/>
          </p:nvPr>
        </p:nvSpPr>
        <p:spPr>
          <a:xfrm>
            <a:off x="829056" y="1303894"/>
            <a:ext cx="10515600" cy="5005466"/>
          </a:xfrm>
        </p:spPr>
        <p:txBody>
          <a:bodyPr>
            <a:normAutofit lnSpcReduction="10000"/>
          </a:bodyPr>
          <a:lstStyle/>
          <a:p>
            <a:r>
              <a:rPr lang="en-US"/>
              <a:t>Enacted in the Infrastructure Investment and Jobs Act signed by President Biden on November 15, 2021. </a:t>
            </a:r>
          </a:p>
          <a:p>
            <a:r>
              <a:rPr lang="en-US"/>
              <a:t>Requires that products purchased in connection with infrastructure projects funded by Federal financial assistance programs must be produced in the United States.</a:t>
            </a:r>
          </a:p>
          <a:p>
            <a:pPr lvl="1"/>
            <a:r>
              <a:rPr lang="en-US"/>
              <a:t>This requirement is known as the “Buy America Preference (BAP).”</a:t>
            </a:r>
          </a:p>
          <a:p>
            <a:r>
              <a:rPr lang="en-US"/>
              <a:t>The following products used in Federally funded infrastructure projects must be produced in the United States: </a:t>
            </a:r>
          </a:p>
          <a:p>
            <a:pPr lvl="1"/>
            <a:r>
              <a:rPr lang="en-US"/>
              <a:t>Iron and steel; </a:t>
            </a:r>
          </a:p>
          <a:p>
            <a:pPr lvl="1"/>
            <a:r>
              <a:rPr lang="en-US"/>
              <a:t>Manufactured products; and </a:t>
            </a:r>
          </a:p>
          <a:p>
            <a:pPr lvl="1"/>
            <a:r>
              <a:rPr lang="en-US"/>
              <a:t>Construction materials. </a:t>
            </a:r>
          </a:p>
          <a:p>
            <a:r>
              <a:rPr lang="en-US"/>
              <a:t>For the purposes of BABA, an infrastructure project is defined as any project that includes the following activities:</a:t>
            </a:r>
          </a:p>
          <a:p>
            <a:pPr lvl="1"/>
            <a:r>
              <a:rPr lang="en-US"/>
              <a:t>Construction, </a:t>
            </a:r>
          </a:p>
          <a:p>
            <a:pPr lvl="1"/>
            <a:r>
              <a:rPr lang="en-US"/>
              <a:t>Alteration, </a:t>
            </a:r>
          </a:p>
          <a:p>
            <a:pPr lvl="1"/>
            <a:r>
              <a:rPr lang="en-US"/>
              <a:t>Maintenance,  </a:t>
            </a:r>
          </a:p>
          <a:p>
            <a:pPr lvl="1"/>
            <a:r>
              <a:rPr lang="en-US"/>
              <a:t>Repair.</a:t>
            </a:r>
          </a:p>
        </p:txBody>
      </p:sp>
      <p:sp>
        <p:nvSpPr>
          <p:cNvPr id="2" name="Slide Number Placeholder 1">
            <a:extLst>
              <a:ext uri="{FF2B5EF4-FFF2-40B4-BE49-F238E27FC236}">
                <a16:creationId xmlns:a16="http://schemas.microsoft.com/office/drawing/2014/main" id="{2120BAE9-FA1A-42CE-BE37-9C4D7D076EE2}"/>
              </a:ext>
            </a:extLst>
          </p:cNvPr>
          <p:cNvSpPr>
            <a:spLocks noGrp="1"/>
          </p:cNvSpPr>
          <p:nvPr>
            <p:ph type="sldNum" sz="quarter" idx="11"/>
          </p:nvPr>
        </p:nvSpPr>
        <p:spPr/>
        <p:txBody>
          <a:bodyPr/>
          <a:lstStyle/>
          <a:p>
            <a:fld id="{93CAF254-72B9-406C-9E86-C9D983240C82}" type="slidenum">
              <a:rPr lang="en-US" smtClean="0"/>
              <a:t>2</a:t>
            </a:fld>
            <a:endParaRPr lang="en-US"/>
          </a:p>
        </p:txBody>
      </p:sp>
      <p:sp>
        <p:nvSpPr>
          <p:cNvPr id="4" name="Title 3">
            <a:extLst>
              <a:ext uri="{FF2B5EF4-FFF2-40B4-BE49-F238E27FC236}">
                <a16:creationId xmlns:a16="http://schemas.microsoft.com/office/drawing/2014/main" id="{2BB5E177-F38A-4194-94E8-8DA57EAB29E4}"/>
              </a:ext>
            </a:extLst>
          </p:cNvPr>
          <p:cNvSpPr>
            <a:spLocks noGrp="1"/>
          </p:cNvSpPr>
          <p:nvPr>
            <p:ph type="title"/>
          </p:nvPr>
        </p:nvSpPr>
        <p:spPr>
          <a:xfrm>
            <a:off x="847344" y="548640"/>
            <a:ext cx="10497312" cy="755254"/>
          </a:xfrm>
        </p:spPr>
        <p:txBody>
          <a:bodyPr/>
          <a:lstStyle/>
          <a:p>
            <a:r>
              <a:rPr lang="en-US"/>
              <a:t>What is BABA?</a:t>
            </a:r>
          </a:p>
        </p:txBody>
      </p:sp>
      <p:sp>
        <p:nvSpPr>
          <p:cNvPr id="3" name="Footer Placeholder 2">
            <a:extLst>
              <a:ext uri="{FF2B5EF4-FFF2-40B4-BE49-F238E27FC236}">
                <a16:creationId xmlns:a16="http://schemas.microsoft.com/office/drawing/2014/main" id="{A1FB524D-1E67-4237-81E6-9E75CA953D49}"/>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2121268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B37D0C-7080-45ED-9AA8-12335D64D737}"/>
              </a:ext>
            </a:extLst>
          </p:cNvPr>
          <p:cNvSpPr>
            <a:spLocks noGrp="1"/>
          </p:cNvSpPr>
          <p:nvPr>
            <p:ph type="sldNum" sz="quarter" idx="11"/>
          </p:nvPr>
        </p:nvSpPr>
        <p:spPr/>
        <p:txBody>
          <a:bodyPr/>
          <a:lstStyle/>
          <a:p>
            <a:fld id="{93CAF254-72B9-406C-9E86-C9D983240C82}" type="slidenum">
              <a:rPr lang="en-US" smtClean="0"/>
              <a:t>3</a:t>
            </a:fld>
            <a:endParaRPr lang="en-US"/>
          </a:p>
        </p:txBody>
      </p:sp>
      <p:sp>
        <p:nvSpPr>
          <p:cNvPr id="8" name="Content Placeholder 7">
            <a:extLst>
              <a:ext uri="{FF2B5EF4-FFF2-40B4-BE49-F238E27FC236}">
                <a16:creationId xmlns:a16="http://schemas.microsoft.com/office/drawing/2014/main" id="{8A36A400-2934-499F-820A-B2DDBD6C537B}"/>
              </a:ext>
            </a:extLst>
          </p:cNvPr>
          <p:cNvSpPr>
            <a:spLocks noGrp="1"/>
          </p:cNvSpPr>
          <p:nvPr>
            <p:ph sz="quarter" idx="17"/>
          </p:nvPr>
        </p:nvSpPr>
        <p:spPr>
          <a:xfrm>
            <a:off x="4521200" y="3349248"/>
            <a:ext cx="3291840" cy="2600543"/>
          </a:xfrm>
        </p:spPr>
        <p:txBody>
          <a:bodyPr>
            <a:normAutofit fontScale="92500" lnSpcReduction="10000"/>
          </a:bodyPr>
          <a:lstStyle/>
          <a:p>
            <a:r>
              <a:rPr lang="en-US"/>
              <a:t>Grants </a:t>
            </a:r>
          </a:p>
          <a:p>
            <a:r>
              <a:rPr lang="en-US"/>
              <a:t>Cooperative agreements</a:t>
            </a:r>
          </a:p>
          <a:p>
            <a:r>
              <a:rPr lang="en-US"/>
              <a:t>Non-cash contributions </a:t>
            </a:r>
          </a:p>
          <a:p>
            <a:r>
              <a:rPr lang="en-US"/>
              <a:t>Direct assistance </a:t>
            </a:r>
          </a:p>
          <a:p>
            <a:r>
              <a:rPr lang="en-US"/>
              <a:t>Loans </a:t>
            </a:r>
          </a:p>
          <a:p>
            <a:r>
              <a:rPr lang="en-US"/>
              <a:t>Loan guarantees </a:t>
            </a:r>
          </a:p>
          <a:p>
            <a:r>
              <a:rPr lang="en-US"/>
              <a:t>Other financial assistance</a:t>
            </a:r>
          </a:p>
        </p:txBody>
      </p:sp>
      <p:sp>
        <p:nvSpPr>
          <p:cNvPr id="10" name="Content Placeholder 9">
            <a:extLst>
              <a:ext uri="{FF2B5EF4-FFF2-40B4-BE49-F238E27FC236}">
                <a16:creationId xmlns:a16="http://schemas.microsoft.com/office/drawing/2014/main" id="{35BEDC10-C66D-42CE-BD9A-3B291015D2DD}"/>
              </a:ext>
            </a:extLst>
          </p:cNvPr>
          <p:cNvSpPr>
            <a:spLocks noGrp="1"/>
          </p:cNvSpPr>
          <p:nvPr>
            <p:ph sz="quarter" idx="19"/>
          </p:nvPr>
        </p:nvSpPr>
        <p:spPr>
          <a:xfrm>
            <a:off x="8051673" y="3342832"/>
            <a:ext cx="3291840" cy="2764915"/>
          </a:xfrm>
        </p:spPr>
        <p:txBody>
          <a:bodyPr>
            <a:normAutofit fontScale="85000" lnSpcReduction="10000"/>
          </a:bodyPr>
          <a:lstStyle/>
          <a:p>
            <a:r>
              <a:rPr lang="en-US"/>
              <a:t>Buildings and real property </a:t>
            </a:r>
          </a:p>
          <a:p>
            <a:pPr lvl="1"/>
            <a:r>
              <a:rPr lang="en-US"/>
              <a:t>Including housing</a:t>
            </a:r>
          </a:p>
          <a:p>
            <a:r>
              <a:rPr lang="en-US"/>
              <a:t> Utilities </a:t>
            </a:r>
          </a:p>
          <a:p>
            <a:r>
              <a:rPr lang="en-US"/>
              <a:t>Water systems (drinking water and wastewater)</a:t>
            </a:r>
          </a:p>
          <a:p>
            <a:r>
              <a:rPr lang="en-US"/>
              <a:t>Electrical transmission facilities and systems</a:t>
            </a:r>
          </a:p>
          <a:p>
            <a:r>
              <a:rPr lang="en-US"/>
              <a:t>Broadband infrastructure</a:t>
            </a:r>
          </a:p>
          <a:p>
            <a:r>
              <a:rPr lang="en-US"/>
              <a:t>Transportation infrastructure</a:t>
            </a:r>
          </a:p>
        </p:txBody>
      </p:sp>
      <p:sp>
        <p:nvSpPr>
          <p:cNvPr id="11" name="Text Placeholder 10">
            <a:extLst>
              <a:ext uri="{FF2B5EF4-FFF2-40B4-BE49-F238E27FC236}">
                <a16:creationId xmlns:a16="http://schemas.microsoft.com/office/drawing/2014/main" id="{4AC9A33B-7C34-4454-BC67-C8F6750AABC9}"/>
              </a:ext>
            </a:extLst>
          </p:cNvPr>
          <p:cNvSpPr>
            <a:spLocks noGrp="1"/>
          </p:cNvSpPr>
          <p:nvPr>
            <p:ph type="body" sz="quarter" idx="23"/>
          </p:nvPr>
        </p:nvSpPr>
        <p:spPr>
          <a:xfrm>
            <a:off x="4521200" y="2077055"/>
            <a:ext cx="3291840" cy="1114237"/>
          </a:xfrm>
        </p:spPr>
        <p:txBody>
          <a:bodyPr/>
          <a:lstStyle/>
          <a:p>
            <a:r>
              <a:rPr lang="en-US" sz="2800"/>
              <a:t>Federal Financial Assistance (FFA)</a:t>
            </a:r>
          </a:p>
        </p:txBody>
      </p:sp>
      <p:sp>
        <p:nvSpPr>
          <p:cNvPr id="12" name="Text Placeholder 11">
            <a:extLst>
              <a:ext uri="{FF2B5EF4-FFF2-40B4-BE49-F238E27FC236}">
                <a16:creationId xmlns:a16="http://schemas.microsoft.com/office/drawing/2014/main" id="{28F52CEF-03D7-4830-B9F0-4DBEF457360D}"/>
              </a:ext>
            </a:extLst>
          </p:cNvPr>
          <p:cNvSpPr>
            <a:spLocks noGrp="1"/>
          </p:cNvSpPr>
          <p:nvPr>
            <p:ph type="body" sz="quarter" idx="24"/>
          </p:nvPr>
        </p:nvSpPr>
        <p:spPr>
          <a:xfrm>
            <a:off x="8051673" y="2070640"/>
            <a:ext cx="3291840" cy="1142048"/>
          </a:xfrm>
        </p:spPr>
        <p:txBody>
          <a:bodyPr/>
          <a:lstStyle/>
          <a:p>
            <a:r>
              <a:rPr lang="en-US"/>
              <a:t>Infrastructure </a:t>
            </a:r>
          </a:p>
        </p:txBody>
      </p:sp>
      <p:sp>
        <p:nvSpPr>
          <p:cNvPr id="4" name="Title 3">
            <a:extLst>
              <a:ext uri="{FF2B5EF4-FFF2-40B4-BE49-F238E27FC236}">
                <a16:creationId xmlns:a16="http://schemas.microsoft.com/office/drawing/2014/main" id="{164511FE-026A-4BA3-A6E0-DF64440259E9}"/>
              </a:ext>
            </a:extLst>
          </p:cNvPr>
          <p:cNvSpPr>
            <a:spLocks noGrp="1"/>
          </p:cNvSpPr>
          <p:nvPr>
            <p:ph type="title"/>
          </p:nvPr>
        </p:nvSpPr>
        <p:spPr/>
        <p:txBody>
          <a:bodyPr/>
          <a:lstStyle/>
          <a:p>
            <a:r>
              <a:rPr lang="en-US"/>
              <a:t>Definitions </a:t>
            </a:r>
          </a:p>
        </p:txBody>
      </p:sp>
      <p:sp>
        <p:nvSpPr>
          <p:cNvPr id="13" name="Text Placeholder 12">
            <a:extLst>
              <a:ext uri="{FF2B5EF4-FFF2-40B4-BE49-F238E27FC236}">
                <a16:creationId xmlns:a16="http://schemas.microsoft.com/office/drawing/2014/main" id="{2F137213-64C0-4E59-9016-310953765B96}"/>
              </a:ext>
            </a:extLst>
          </p:cNvPr>
          <p:cNvSpPr>
            <a:spLocks noGrp="1"/>
          </p:cNvSpPr>
          <p:nvPr>
            <p:ph type="body" sz="quarter" idx="25"/>
          </p:nvPr>
        </p:nvSpPr>
        <p:spPr>
          <a:xfrm>
            <a:off x="817880" y="2077055"/>
            <a:ext cx="3291840" cy="1114237"/>
          </a:xfrm>
        </p:spPr>
        <p:txBody>
          <a:bodyPr/>
          <a:lstStyle/>
          <a:p>
            <a:r>
              <a:rPr lang="en-US" sz="2800"/>
              <a:t>Buy America Preference (BAP)</a:t>
            </a:r>
          </a:p>
        </p:txBody>
      </p:sp>
      <p:sp>
        <p:nvSpPr>
          <p:cNvPr id="5" name="Footer Placeholder 4">
            <a:extLst>
              <a:ext uri="{FF2B5EF4-FFF2-40B4-BE49-F238E27FC236}">
                <a16:creationId xmlns:a16="http://schemas.microsoft.com/office/drawing/2014/main" id="{475EF7AD-1BD8-4DDC-AF9C-C930A5AE18B1}"/>
              </a:ext>
            </a:extLst>
          </p:cNvPr>
          <p:cNvSpPr>
            <a:spLocks noGrp="1"/>
          </p:cNvSpPr>
          <p:nvPr>
            <p:ph type="ftr" sz="quarter" idx="26"/>
          </p:nvPr>
        </p:nvSpPr>
        <p:spPr/>
        <p:txBody>
          <a:bodyPr/>
          <a:lstStyle/>
          <a:p>
            <a:r>
              <a:rPr lang="en-US"/>
              <a:t>Georgia Department of Community Affairs</a:t>
            </a:r>
          </a:p>
        </p:txBody>
      </p:sp>
      <p:sp>
        <p:nvSpPr>
          <p:cNvPr id="18" name="Content Placeholder 8">
            <a:extLst>
              <a:ext uri="{FF2B5EF4-FFF2-40B4-BE49-F238E27FC236}">
                <a16:creationId xmlns:a16="http://schemas.microsoft.com/office/drawing/2014/main" id="{6AB0C266-2B41-4B2C-ABDC-04398F518EA0}"/>
              </a:ext>
            </a:extLst>
          </p:cNvPr>
          <p:cNvSpPr txBox="1">
            <a:spLocks/>
          </p:cNvSpPr>
          <p:nvPr/>
        </p:nvSpPr>
        <p:spPr>
          <a:xfrm>
            <a:off x="848487" y="3429000"/>
            <a:ext cx="3291840" cy="2286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Statutory requirement that Federal funding for infrastructure projects use “covered materials” that are “American-made.” </a:t>
            </a:r>
          </a:p>
        </p:txBody>
      </p:sp>
    </p:spTree>
    <p:extLst>
      <p:ext uri="{BB962C8B-B14F-4D97-AF65-F5344CB8AC3E}">
        <p14:creationId xmlns:p14="http://schemas.microsoft.com/office/powerpoint/2010/main" val="34618330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FF970B-3F65-4709-81F6-670F71432276}"/>
              </a:ext>
            </a:extLst>
          </p:cNvPr>
          <p:cNvSpPr>
            <a:spLocks noGrp="1"/>
          </p:cNvSpPr>
          <p:nvPr>
            <p:ph type="sldNum" sz="quarter" idx="11"/>
          </p:nvPr>
        </p:nvSpPr>
        <p:spPr/>
        <p:txBody>
          <a:bodyPr/>
          <a:lstStyle/>
          <a:p>
            <a:fld id="{93CAF254-72B9-406C-9E86-C9D983240C82}" type="slidenum">
              <a:rPr lang="en-US" smtClean="0"/>
              <a:t>4</a:t>
            </a:fld>
            <a:endParaRPr lang="en-US"/>
          </a:p>
        </p:txBody>
      </p:sp>
      <p:sp>
        <p:nvSpPr>
          <p:cNvPr id="3" name="Content Placeholder 2">
            <a:extLst>
              <a:ext uri="{FF2B5EF4-FFF2-40B4-BE49-F238E27FC236}">
                <a16:creationId xmlns:a16="http://schemas.microsoft.com/office/drawing/2014/main" id="{C364EFAA-3B25-4825-8F65-CD6A580B603D}"/>
              </a:ext>
            </a:extLst>
          </p:cNvPr>
          <p:cNvSpPr>
            <a:spLocks noGrp="1"/>
          </p:cNvSpPr>
          <p:nvPr>
            <p:ph sz="quarter" idx="17"/>
          </p:nvPr>
        </p:nvSpPr>
        <p:spPr>
          <a:xfrm>
            <a:off x="848487" y="2706788"/>
            <a:ext cx="3551274" cy="3572592"/>
          </a:xfrm>
          <a:solidFill>
            <a:schemeClr val="bg1"/>
          </a:solidFill>
        </p:spPr>
        <p:txBody>
          <a:bodyPr>
            <a:noAutofit/>
          </a:bodyPr>
          <a:lstStyle/>
          <a:p>
            <a:pPr marL="0" indent="0">
              <a:buNone/>
            </a:pPr>
            <a:r>
              <a:rPr lang="en-US" sz="1950"/>
              <a:t>Includes all raw materials used in construction, including: </a:t>
            </a:r>
          </a:p>
          <a:p>
            <a:pPr indent="-182880">
              <a:lnSpc>
                <a:spcPct val="100000"/>
              </a:lnSpc>
              <a:spcBef>
                <a:spcPts val="0"/>
              </a:spcBef>
            </a:pPr>
            <a:r>
              <a:rPr lang="en-US" sz="1950"/>
              <a:t>metals other than iron/steel, </a:t>
            </a:r>
          </a:p>
          <a:p>
            <a:pPr indent="-182880">
              <a:lnSpc>
                <a:spcPct val="100000"/>
              </a:lnSpc>
              <a:spcBef>
                <a:spcPts val="0"/>
              </a:spcBef>
            </a:pPr>
            <a:r>
              <a:rPr lang="en-US" sz="1950"/>
              <a:t>plastic materials such as PVC pipe, </a:t>
            </a:r>
          </a:p>
          <a:p>
            <a:pPr indent="-182880">
              <a:lnSpc>
                <a:spcPct val="100000"/>
              </a:lnSpc>
              <a:spcBef>
                <a:spcPts val="0"/>
              </a:spcBef>
            </a:pPr>
            <a:r>
              <a:rPr lang="en-US" sz="1950"/>
              <a:t>glass, </a:t>
            </a:r>
          </a:p>
          <a:p>
            <a:pPr indent="-182880">
              <a:lnSpc>
                <a:spcPct val="100000"/>
              </a:lnSpc>
              <a:spcBef>
                <a:spcPts val="0"/>
              </a:spcBef>
            </a:pPr>
            <a:r>
              <a:rPr lang="en-US" sz="1950"/>
              <a:t>lumber, </a:t>
            </a:r>
          </a:p>
          <a:p>
            <a:pPr indent="-182880">
              <a:lnSpc>
                <a:spcPct val="100000"/>
              </a:lnSpc>
              <a:spcBef>
                <a:spcPts val="0"/>
              </a:spcBef>
            </a:pPr>
            <a:r>
              <a:rPr lang="en-US" sz="1950"/>
              <a:t>drywall.</a:t>
            </a:r>
          </a:p>
          <a:p>
            <a:pPr indent="-182880">
              <a:lnSpc>
                <a:spcPct val="100000"/>
              </a:lnSpc>
              <a:spcBef>
                <a:spcPts val="0"/>
              </a:spcBef>
            </a:pPr>
            <a:r>
              <a:rPr lang="en-US" sz="1950"/>
              <a:t>Does not include cement and aggregates (stone, sand, gravel). </a:t>
            </a:r>
          </a:p>
        </p:txBody>
      </p:sp>
      <p:sp>
        <p:nvSpPr>
          <p:cNvPr id="4" name="Content Placeholder 3">
            <a:extLst>
              <a:ext uri="{FF2B5EF4-FFF2-40B4-BE49-F238E27FC236}">
                <a16:creationId xmlns:a16="http://schemas.microsoft.com/office/drawing/2014/main" id="{9055D0CA-C299-4CA0-957A-BC9F236EFE7B}"/>
              </a:ext>
            </a:extLst>
          </p:cNvPr>
          <p:cNvSpPr>
            <a:spLocks noGrp="1"/>
          </p:cNvSpPr>
          <p:nvPr>
            <p:ph sz="quarter" idx="18"/>
          </p:nvPr>
        </p:nvSpPr>
        <p:spPr>
          <a:xfrm>
            <a:off x="8366629" y="2798702"/>
            <a:ext cx="3291840" cy="2286000"/>
          </a:xfrm>
        </p:spPr>
        <p:txBody>
          <a:bodyPr/>
          <a:lstStyle/>
          <a:p>
            <a:pPr marL="0" indent="0">
              <a:buNone/>
            </a:pPr>
            <a:r>
              <a:rPr lang="en-US"/>
              <a:t> Includes materials that are primarily composed of iron or steel. </a:t>
            </a:r>
          </a:p>
        </p:txBody>
      </p:sp>
      <p:sp>
        <p:nvSpPr>
          <p:cNvPr id="5" name="Content Placeholder 4">
            <a:extLst>
              <a:ext uri="{FF2B5EF4-FFF2-40B4-BE49-F238E27FC236}">
                <a16:creationId xmlns:a16="http://schemas.microsoft.com/office/drawing/2014/main" id="{1AAFCFD6-3024-478D-92B0-8A88144DC3F3}"/>
              </a:ext>
            </a:extLst>
          </p:cNvPr>
          <p:cNvSpPr>
            <a:spLocks noGrp="1"/>
          </p:cNvSpPr>
          <p:nvPr>
            <p:ph sz="quarter" idx="19"/>
          </p:nvPr>
        </p:nvSpPr>
        <p:spPr>
          <a:xfrm>
            <a:off x="4546840" y="2798702"/>
            <a:ext cx="3291840" cy="2654052"/>
          </a:xfrm>
        </p:spPr>
        <p:txBody>
          <a:bodyPr>
            <a:normAutofit lnSpcReduction="10000"/>
          </a:bodyPr>
          <a:lstStyle/>
          <a:p>
            <a:r>
              <a:rPr lang="en-US"/>
              <a:t>A material or supply used in an infrastructure project that is not iron or steel or a construction material. </a:t>
            </a:r>
          </a:p>
          <a:p>
            <a:r>
              <a:rPr lang="en-US"/>
              <a:t>When two or more materials are combined, they should be treated as a manufactured product.</a:t>
            </a:r>
          </a:p>
        </p:txBody>
      </p:sp>
      <p:sp>
        <p:nvSpPr>
          <p:cNvPr id="6" name="Text Placeholder 5">
            <a:extLst>
              <a:ext uri="{FF2B5EF4-FFF2-40B4-BE49-F238E27FC236}">
                <a16:creationId xmlns:a16="http://schemas.microsoft.com/office/drawing/2014/main" id="{A30946BB-57BA-4FD2-A18D-DA6EAD6BB14F}"/>
              </a:ext>
            </a:extLst>
          </p:cNvPr>
          <p:cNvSpPr>
            <a:spLocks noGrp="1"/>
          </p:cNvSpPr>
          <p:nvPr>
            <p:ph type="body" sz="quarter" idx="23"/>
          </p:nvPr>
        </p:nvSpPr>
        <p:spPr>
          <a:xfrm>
            <a:off x="848487" y="1460079"/>
            <a:ext cx="3291840" cy="1272193"/>
          </a:xfrm>
        </p:spPr>
        <p:txBody>
          <a:bodyPr/>
          <a:lstStyle/>
          <a:p>
            <a:r>
              <a:rPr lang="en-US"/>
              <a:t>Construction Materials</a:t>
            </a:r>
          </a:p>
        </p:txBody>
      </p:sp>
      <p:sp>
        <p:nvSpPr>
          <p:cNvPr id="7" name="Text Placeholder 6">
            <a:extLst>
              <a:ext uri="{FF2B5EF4-FFF2-40B4-BE49-F238E27FC236}">
                <a16:creationId xmlns:a16="http://schemas.microsoft.com/office/drawing/2014/main" id="{B5ACB470-4392-4D91-A755-1F29F5D5F42B}"/>
              </a:ext>
            </a:extLst>
          </p:cNvPr>
          <p:cNvSpPr>
            <a:spLocks noGrp="1"/>
          </p:cNvSpPr>
          <p:nvPr>
            <p:ph type="body" sz="quarter" idx="24"/>
          </p:nvPr>
        </p:nvSpPr>
        <p:spPr>
          <a:xfrm>
            <a:off x="4521200" y="1460079"/>
            <a:ext cx="3291840" cy="1272193"/>
          </a:xfrm>
        </p:spPr>
        <p:txBody>
          <a:bodyPr/>
          <a:lstStyle/>
          <a:p>
            <a:r>
              <a:rPr lang="en-US"/>
              <a:t>Manufactured products</a:t>
            </a:r>
          </a:p>
        </p:txBody>
      </p:sp>
      <p:sp>
        <p:nvSpPr>
          <p:cNvPr id="8" name="Title 7">
            <a:extLst>
              <a:ext uri="{FF2B5EF4-FFF2-40B4-BE49-F238E27FC236}">
                <a16:creationId xmlns:a16="http://schemas.microsoft.com/office/drawing/2014/main" id="{315D30D6-184F-41A4-BFA4-7E0646387992}"/>
              </a:ext>
            </a:extLst>
          </p:cNvPr>
          <p:cNvSpPr>
            <a:spLocks noGrp="1"/>
          </p:cNvSpPr>
          <p:nvPr>
            <p:ph type="title"/>
          </p:nvPr>
        </p:nvSpPr>
        <p:spPr/>
        <p:txBody>
          <a:bodyPr/>
          <a:lstStyle/>
          <a:p>
            <a:r>
              <a:rPr lang="en-US"/>
              <a:t>Definitions Cont’d</a:t>
            </a:r>
          </a:p>
        </p:txBody>
      </p:sp>
      <p:sp>
        <p:nvSpPr>
          <p:cNvPr id="9" name="Text Placeholder 8">
            <a:extLst>
              <a:ext uri="{FF2B5EF4-FFF2-40B4-BE49-F238E27FC236}">
                <a16:creationId xmlns:a16="http://schemas.microsoft.com/office/drawing/2014/main" id="{D7DE9CA9-152F-40F0-B0C7-FA246DDD6729}"/>
              </a:ext>
            </a:extLst>
          </p:cNvPr>
          <p:cNvSpPr>
            <a:spLocks noGrp="1"/>
          </p:cNvSpPr>
          <p:nvPr>
            <p:ph type="body" sz="quarter" idx="25"/>
          </p:nvPr>
        </p:nvSpPr>
        <p:spPr>
          <a:xfrm>
            <a:off x="8290560" y="1460078"/>
            <a:ext cx="3291840" cy="1272193"/>
          </a:xfrm>
        </p:spPr>
        <p:txBody>
          <a:bodyPr/>
          <a:lstStyle/>
          <a:p>
            <a:r>
              <a:rPr lang="en-US"/>
              <a:t>Iron and steel </a:t>
            </a:r>
          </a:p>
        </p:txBody>
      </p:sp>
    </p:spTree>
    <p:extLst>
      <p:ext uri="{BB962C8B-B14F-4D97-AF65-F5344CB8AC3E}">
        <p14:creationId xmlns:p14="http://schemas.microsoft.com/office/powerpoint/2010/main" val="2798978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logo&#10;&#10;Description automatically generated">
            <a:extLst>
              <a:ext uri="{FF2B5EF4-FFF2-40B4-BE49-F238E27FC236}">
                <a16:creationId xmlns:a16="http://schemas.microsoft.com/office/drawing/2014/main" id="{64184B85-CEFA-B7A5-5ECA-7F826D19A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9537" y="5960071"/>
            <a:ext cx="2700839" cy="439500"/>
          </a:xfrm>
          <a:prstGeom prst="rect">
            <a:avLst/>
          </a:prstGeom>
        </p:spPr>
      </p:pic>
      <p:sp>
        <p:nvSpPr>
          <p:cNvPr id="3" name="TextBox 2">
            <a:extLst>
              <a:ext uri="{FF2B5EF4-FFF2-40B4-BE49-F238E27FC236}">
                <a16:creationId xmlns:a16="http://schemas.microsoft.com/office/drawing/2014/main" id="{C0FF083F-F399-4F2D-3724-90506849FA74}"/>
              </a:ext>
            </a:extLst>
          </p:cNvPr>
          <p:cNvSpPr txBox="1"/>
          <p:nvPr/>
        </p:nvSpPr>
        <p:spPr>
          <a:xfrm>
            <a:off x="2190751" y="1675486"/>
            <a:ext cx="8201025" cy="1815882"/>
          </a:xfrm>
          <a:prstGeom prst="rect">
            <a:avLst/>
          </a:prstGeom>
          <a:noFill/>
        </p:spPr>
        <p:txBody>
          <a:bodyPr wrap="square">
            <a:spAutoFit/>
          </a:bodyPr>
          <a:lstStyle/>
          <a:p>
            <a:r>
              <a:rPr lang="en-US" sz="2400" kern="100">
                <a:latin typeface="Times New Roman" panose="02020603050405020304" pitchFamily="18" charset="0"/>
                <a:ea typeface="Calibri" panose="020F0502020204030204" pitchFamily="34" charset="0"/>
                <a:cs typeface="Times New Roman" panose="02020603050405020304" pitchFamily="18" charset="0"/>
              </a:rPr>
              <a:t> </a:t>
            </a:r>
            <a:r>
              <a:rPr lang="en-US" sz="2800" kern="100">
                <a:ea typeface="Calibri" panose="020F0502020204030204" pitchFamily="34" charset="0"/>
                <a:cs typeface="Times New Roman" panose="02020603050405020304" pitchFamily="18" charset="0"/>
              </a:rPr>
              <a:t>For </a:t>
            </a:r>
            <a:r>
              <a:rPr lang="en-US" sz="2800" b="1" i="1">
                <a:cs typeface="Times New Roman" panose="02020603050405020304" pitchFamily="18" charset="0"/>
              </a:rPr>
              <a:t>Iron or Steel</a:t>
            </a:r>
            <a:r>
              <a:rPr lang="en-US" sz="2800">
                <a:cs typeface="Times New Roman" panose="02020603050405020304" pitchFamily="18" charset="0"/>
              </a:rPr>
              <a:t>: </a:t>
            </a:r>
          </a:p>
          <a:p>
            <a:pPr algn="just"/>
            <a:r>
              <a:rPr lang="en-US" sz="2800" kern="100">
                <a:ea typeface="Calibri" panose="020F0502020204030204" pitchFamily="34" charset="0"/>
                <a:cs typeface="Times New Roman" panose="02020603050405020304" pitchFamily="18" charset="0"/>
              </a:rPr>
              <a:t>	- All manufacturing processes, from the initial melting stage through the application of coatings, occurred in the United States</a:t>
            </a:r>
          </a:p>
        </p:txBody>
      </p:sp>
      <p:sp>
        <p:nvSpPr>
          <p:cNvPr id="5" name="TextBox 4">
            <a:extLst>
              <a:ext uri="{FF2B5EF4-FFF2-40B4-BE49-F238E27FC236}">
                <a16:creationId xmlns:a16="http://schemas.microsoft.com/office/drawing/2014/main" id="{9B1BAF2B-C3C5-41FC-5A57-C47D6855CD5B}"/>
              </a:ext>
            </a:extLst>
          </p:cNvPr>
          <p:cNvSpPr txBox="1"/>
          <p:nvPr/>
        </p:nvSpPr>
        <p:spPr>
          <a:xfrm>
            <a:off x="1952626" y="458430"/>
            <a:ext cx="8201025" cy="597279"/>
          </a:xfrm>
          <a:prstGeom prst="rect">
            <a:avLst/>
          </a:prstGeom>
          <a:noFill/>
        </p:spPr>
        <p:txBody>
          <a:bodyPr wrap="square" rtlCol="0">
            <a:spAutoFit/>
          </a:bodyPr>
          <a:lstStyle/>
          <a:p>
            <a:pPr indent="457200">
              <a:lnSpc>
                <a:spcPct val="107000"/>
              </a:lnSpc>
            </a:pPr>
            <a:r>
              <a:rPr lang="en-US" sz="3200" i="1" kern="100">
                <a:latin typeface="+mj-lt"/>
                <a:ea typeface="Calibri" panose="020F0502020204030204" pitchFamily="34" charset="0"/>
                <a:cs typeface="Times New Roman" panose="02020603050405020304" pitchFamily="18" charset="0"/>
              </a:rPr>
              <a:t>Produced in the United States </a:t>
            </a:r>
            <a:r>
              <a:rPr lang="en-US" sz="3200" kern="100">
                <a:latin typeface="+mj-lt"/>
                <a:ea typeface="Calibri" panose="020F0502020204030204" pitchFamily="34" charset="0"/>
                <a:cs typeface="Times New Roman" panose="02020603050405020304" pitchFamily="18" charset="0"/>
              </a:rPr>
              <a:t>means</a:t>
            </a:r>
            <a:r>
              <a:rPr lang="en-US" sz="3200" kern="100">
                <a:latin typeface="Georgia Pro Semibold" panose="02040702050405020303"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739442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logo&#10;&#10;Description automatically generated">
            <a:extLst>
              <a:ext uri="{FF2B5EF4-FFF2-40B4-BE49-F238E27FC236}">
                <a16:creationId xmlns:a16="http://schemas.microsoft.com/office/drawing/2014/main" id="{64184B85-CEFA-B7A5-5ECA-7F826D19A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7712" y="5591177"/>
            <a:ext cx="4967789" cy="808395"/>
          </a:xfrm>
          <a:prstGeom prst="rect">
            <a:avLst/>
          </a:prstGeom>
        </p:spPr>
      </p:pic>
      <p:sp>
        <p:nvSpPr>
          <p:cNvPr id="3" name="TextBox 2">
            <a:extLst>
              <a:ext uri="{FF2B5EF4-FFF2-40B4-BE49-F238E27FC236}">
                <a16:creationId xmlns:a16="http://schemas.microsoft.com/office/drawing/2014/main" id="{C0FF083F-F399-4F2D-3724-90506849FA74}"/>
              </a:ext>
            </a:extLst>
          </p:cNvPr>
          <p:cNvSpPr txBox="1"/>
          <p:nvPr/>
        </p:nvSpPr>
        <p:spPr>
          <a:xfrm>
            <a:off x="1924049" y="1238249"/>
            <a:ext cx="8502485" cy="4278094"/>
          </a:xfrm>
          <a:prstGeom prst="rect">
            <a:avLst/>
          </a:prstGeom>
          <a:noFill/>
        </p:spPr>
        <p:txBody>
          <a:bodyPr wrap="square">
            <a:spAutoFit/>
          </a:bodyPr>
          <a:lstStyle/>
          <a:p>
            <a:r>
              <a:rPr lang="en-US" sz="2200" kern="100">
                <a:ea typeface="Calibri" panose="020F0502020204030204" pitchFamily="34" charset="0"/>
                <a:cs typeface="Times New Roman" panose="02020603050405020304" pitchFamily="18" charset="0"/>
              </a:rPr>
              <a:t>For “</a:t>
            </a:r>
            <a:r>
              <a:rPr lang="en-US" sz="2200" b="1" i="1" kern="100">
                <a:ea typeface="Calibri" panose="020F0502020204030204" pitchFamily="34" charset="0"/>
                <a:cs typeface="Times New Roman" panose="02020603050405020304" pitchFamily="18" charset="0"/>
              </a:rPr>
              <a:t>Manufactured Products</a:t>
            </a:r>
            <a:r>
              <a:rPr lang="en-US" sz="2200" kern="100">
                <a:ea typeface="Calibri" panose="020F0502020204030204" pitchFamily="34" charset="0"/>
                <a:cs typeface="Times New Roman" panose="02020603050405020304" pitchFamily="18" charset="0"/>
              </a:rPr>
              <a:t>”: </a:t>
            </a:r>
          </a:p>
          <a:p>
            <a:endParaRPr lang="en-US" sz="800" kern="100">
              <a:ea typeface="Calibri" panose="020F0502020204030204" pitchFamily="34" charset="0"/>
              <a:cs typeface="Times New Roman" panose="02020603050405020304" pitchFamily="18" charset="0"/>
            </a:endParaRPr>
          </a:p>
          <a:p>
            <a:pPr algn="just"/>
            <a:r>
              <a:rPr lang="en-US" sz="2200">
                <a:cs typeface="Times New Roman" panose="02020603050405020304" pitchFamily="18" charset="0"/>
              </a:rPr>
              <a:t>• </a:t>
            </a:r>
            <a:r>
              <a:rPr lang="en-US" sz="2200" kern="100">
                <a:cs typeface="Times New Roman" panose="02020603050405020304" pitchFamily="18" charset="0"/>
              </a:rPr>
              <a:t> </a:t>
            </a:r>
            <a:r>
              <a:rPr lang="en-US" sz="2200" kern="100">
                <a:ea typeface="Calibri" panose="020F0502020204030204" pitchFamily="34" charset="0"/>
                <a:cs typeface="Times New Roman" panose="02020603050405020304" pitchFamily="18" charset="0"/>
              </a:rPr>
              <a:t>The manufactured product was manufactured in the United States; 	</a:t>
            </a:r>
          </a:p>
          <a:p>
            <a:pPr algn="ctr"/>
            <a:r>
              <a:rPr lang="en-US" sz="2200" i="1" kern="100">
                <a:ea typeface="Calibri" panose="020F0502020204030204" pitchFamily="34" charset="0"/>
                <a:cs typeface="Times New Roman" panose="02020603050405020304" pitchFamily="18" charset="0"/>
              </a:rPr>
              <a:t>and </a:t>
            </a:r>
          </a:p>
          <a:p>
            <a:pPr algn="just"/>
            <a:r>
              <a:rPr lang="en-US" sz="2200">
                <a:cs typeface="Times New Roman" panose="02020603050405020304" pitchFamily="18" charset="0"/>
              </a:rPr>
              <a:t>• </a:t>
            </a:r>
            <a:r>
              <a:rPr lang="en-US" sz="2200" kern="100">
                <a:ea typeface="Calibri" panose="020F0502020204030204" pitchFamily="34" charset="0"/>
                <a:cs typeface="Times New Roman" panose="02020603050405020304" pitchFamily="18" charset="0"/>
              </a:rPr>
              <a:t>The cost of the components of the manufactured product that are mined, produced, or manufactured in the United States is greater  than 55 percent of the total cost of all components of the   manufactured product, unless another standard for determining the minimum amount of domestic content of the manufactured product has been established”</a:t>
            </a:r>
          </a:p>
          <a:p>
            <a:pPr algn="just"/>
            <a:endParaRPr lang="en-US" sz="2200" kern="100">
              <a:ea typeface="Calibri" panose="020F0502020204030204" pitchFamily="34" charset="0"/>
              <a:cs typeface="Times New Roman" panose="02020603050405020304" pitchFamily="18" charset="0"/>
            </a:endParaRPr>
          </a:p>
          <a:p>
            <a:pPr algn="just"/>
            <a:r>
              <a:rPr lang="en-US" sz="2200">
                <a:cs typeface="Times New Roman" panose="02020603050405020304" pitchFamily="18" charset="0"/>
              </a:rPr>
              <a:t>• </a:t>
            </a:r>
            <a:r>
              <a:rPr lang="en-US" sz="2200" kern="100">
                <a:cs typeface="Times New Roman" panose="02020603050405020304" pitchFamily="18" charset="0"/>
              </a:rPr>
              <a:t> </a:t>
            </a:r>
            <a:r>
              <a:rPr lang="en-US" sz="2200" kern="100">
                <a:ea typeface="Calibri" panose="020F0502020204030204" pitchFamily="34" charset="0"/>
                <a:cs typeface="Times New Roman" panose="02020603050405020304" pitchFamily="18" charset="0"/>
              </a:rPr>
              <a:t>More information on component costs at: </a:t>
            </a:r>
            <a:r>
              <a:rPr lang="en-US" sz="2200" err="1">
                <a:cs typeface="Times New Roman" panose="02020603050405020304" pitchFamily="18" charset="0"/>
                <a:hlinkClick r:id="rId3"/>
              </a:rPr>
              <a:t>eCFR</a:t>
            </a:r>
            <a:r>
              <a:rPr lang="en-US" sz="2200">
                <a:cs typeface="Times New Roman" panose="02020603050405020304" pitchFamily="18" charset="0"/>
                <a:hlinkClick r:id="rId3"/>
              </a:rPr>
              <a:t> :: 2 CFR 184.5</a:t>
            </a:r>
            <a:endParaRPr lang="en-US" sz="2200">
              <a:cs typeface="Times New Roman" panose="02020603050405020304" pitchFamily="18" charset="0"/>
            </a:endParaRPr>
          </a:p>
        </p:txBody>
      </p:sp>
      <p:sp>
        <p:nvSpPr>
          <p:cNvPr id="5" name="TextBox 4">
            <a:extLst>
              <a:ext uri="{FF2B5EF4-FFF2-40B4-BE49-F238E27FC236}">
                <a16:creationId xmlns:a16="http://schemas.microsoft.com/office/drawing/2014/main" id="{9B1BAF2B-C3C5-41FC-5A57-C47D6855CD5B}"/>
              </a:ext>
            </a:extLst>
          </p:cNvPr>
          <p:cNvSpPr txBox="1"/>
          <p:nvPr/>
        </p:nvSpPr>
        <p:spPr>
          <a:xfrm>
            <a:off x="1952626" y="458430"/>
            <a:ext cx="8201025" cy="597279"/>
          </a:xfrm>
          <a:prstGeom prst="rect">
            <a:avLst/>
          </a:prstGeom>
          <a:noFill/>
        </p:spPr>
        <p:txBody>
          <a:bodyPr wrap="square" rtlCol="0">
            <a:spAutoFit/>
          </a:bodyPr>
          <a:lstStyle/>
          <a:p>
            <a:pPr indent="457200">
              <a:lnSpc>
                <a:spcPct val="107000"/>
              </a:lnSpc>
            </a:pPr>
            <a:r>
              <a:rPr lang="en-US" sz="3200" i="1" kern="100">
                <a:latin typeface="+mj-lt"/>
                <a:ea typeface="Calibri" panose="020F0502020204030204" pitchFamily="34" charset="0"/>
                <a:cs typeface="Times New Roman" panose="02020603050405020304" pitchFamily="18" charset="0"/>
              </a:rPr>
              <a:t>Produced in the United States </a:t>
            </a:r>
            <a:r>
              <a:rPr lang="en-US" sz="3200" kern="100">
                <a:latin typeface="+mj-lt"/>
                <a:ea typeface="Calibri" panose="020F0502020204030204" pitchFamily="34" charset="0"/>
                <a:cs typeface="Times New Roman" panose="02020603050405020304" pitchFamily="18" charset="0"/>
              </a:rPr>
              <a:t>means:</a:t>
            </a:r>
          </a:p>
        </p:txBody>
      </p:sp>
    </p:spTree>
    <p:extLst>
      <p:ext uri="{BB962C8B-B14F-4D97-AF65-F5344CB8AC3E}">
        <p14:creationId xmlns:p14="http://schemas.microsoft.com/office/powerpoint/2010/main" val="6655237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F866613-FD62-FBDA-CA7D-51DA422599EC}"/>
              </a:ext>
            </a:extLst>
          </p:cNvPr>
          <p:cNvSpPr>
            <a:spLocks noGrp="1"/>
          </p:cNvSpPr>
          <p:nvPr>
            <p:ph idx="1"/>
          </p:nvPr>
        </p:nvSpPr>
        <p:spPr/>
        <p:txBody>
          <a:bodyPr>
            <a:normAutofit/>
          </a:bodyPr>
          <a:lstStyle/>
          <a:p>
            <a:pPr marL="0" indent="0">
              <a:lnSpc>
                <a:spcPct val="100000"/>
              </a:lnSpc>
              <a:buNone/>
            </a:pPr>
            <a:r>
              <a:rPr lang="en-US" b="1" u="sng"/>
              <a:t>HVAC Systems for a Public Building</a:t>
            </a:r>
            <a:endParaRPr lang="en-US" u="sng"/>
          </a:p>
          <a:p>
            <a:pPr>
              <a:lnSpc>
                <a:spcPct val="100000"/>
              </a:lnSpc>
            </a:pPr>
            <a:r>
              <a:rPr lang="en-US"/>
              <a:t>A city government uses federal funds to upgrade an HVAC system in a public facility.</a:t>
            </a:r>
          </a:p>
          <a:p>
            <a:pPr>
              <a:lnSpc>
                <a:spcPct val="100000"/>
              </a:lnSpc>
            </a:pPr>
            <a:r>
              <a:rPr lang="en-US"/>
              <a:t>The HVAC unit must be manufactured in the U.S.</a:t>
            </a:r>
          </a:p>
          <a:p>
            <a:pPr>
              <a:lnSpc>
                <a:spcPct val="100000"/>
              </a:lnSpc>
            </a:pPr>
            <a:r>
              <a:rPr lang="en-US"/>
              <a:t>Key components such as compressors, motors, and control boards must be at least 55% U.S.-sourced.</a:t>
            </a:r>
          </a:p>
          <a:p>
            <a:pPr>
              <a:lnSpc>
                <a:spcPct val="100000"/>
              </a:lnSpc>
            </a:pPr>
            <a:r>
              <a:rPr lang="en-US"/>
              <a:t>If imported circuit boards or cooling coils make up more than 45% of the product’s total cost, it does not comply with BABA.</a:t>
            </a:r>
          </a:p>
          <a:p>
            <a:pPr marL="0" indent="0">
              <a:buNone/>
            </a:pPr>
            <a:endParaRPr lang="en-US"/>
          </a:p>
          <a:p>
            <a:pPr>
              <a:buFont typeface="Wingdings" panose="05000000000000000000" pitchFamily="2" charset="2"/>
              <a:buChar char="Ø"/>
            </a:pPr>
            <a:r>
              <a:rPr lang="en-US" b="1"/>
              <a:t>Domestic content MUST be more than 55% of all components MUST be sourced from the U.S.</a:t>
            </a:r>
          </a:p>
          <a:p>
            <a:pPr>
              <a:lnSpc>
                <a:spcPct val="100000"/>
              </a:lnSpc>
            </a:pPr>
            <a:endParaRPr lang="en-US"/>
          </a:p>
          <a:p>
            <a:endParaRPr lang="en-US"/>
          </a:p>
        </p:txBody>
      </p:sp>
      <p:sp>
        <p:nvSpPr>
          <p:cNvPr id="2" name="Slide Number Placeholder 1">
            <a:extLst>
              <a:ext uri="{FF2B5EF4-FFF2-40B4-BE49-F238E27FC236}">
                <a16:creationId xmlns:a16="http://schemas.microsoft.com/office/drawing/2014/main" id="{6AC4ABDF-87C8-7E05-EF43-A612EE1A35C5}"/>
              </a:ext>
            </a:extLst>
          </p:cNvPr>
          <p:cNvSpPr>
            <a:spLocks noGrp="1"/>
          </p:cNvSpPr>
          <p:nvPr>
            <p:ph type="sldNum" sz="quarter" idx="11"/>
          </p:nvPr>
        </p:nvSpPr>
        <p:spPr/>
        <p:txBody>
          <a:bodyPr/>
          <a:lstStyle/>
          <a:p>
            <a:fld id="{93CAF254-72B9-406C-9E86-C9D983240C82}" type="slidenum">
              <a:rPr lang="en-US" smtClean="0"/>
              <a:t>7</a:t>
            </a:fld>
            <a:endParaRPr lang="en-US"/>
          </a:p>
        </p:txBody>
      </p:sp>
      <p:sp>
        <p:nvSpPr>
          <p:cNvPr id="4" name="Title 3">
            <a:extLst>
              <a:ext uri="{FF2B5EF4-FFF2-40B4-BE49-F238E27FC236}">
                <a16:creationId xmlns:a16="http://schemas.microsoft.com/office/drawing/2014/main" id="{651BDB72-EF02-A6AF-48D1-4EF1F4A067C7}"/>
              </a:ext>
            </a:extLst>
          </p:cNvPr>
          <p:cNvSpPr>
            <a:spLocks noGrp="1"/>
          </p:cNvSpPr>
          <p:nvPr>
            <p:ph type="title"/>
          </p:nvPr>
        </p:nvSpPr>
        <p:spPr/>
        <p:txBody>
          <a:bodyPr/>
          <a:lstStyle/>
          <a:p>
            <a:r>
              <a:rPr lang="en-US"/>
              <a:t>Examples – Manufactured Products</a:t>
            </a:r>
          </a:p>
        </p:txBody>
      </p:sp>
      <p:sp>
        <p:nvSpPr>
          <p:cNvPr id="3" name="Footer Placeholder 2">
            <a:extLst>
              <a:ext uri="{FF2B5EF4-FFF2-40B4-BE49-F238E27FC236}">
                <a16:creationId xmlns:a16="http://schemas.microsoft.com/office/drawing/2014/main" id="{2EA7B6F4-5594-2B88-D125-3C9B51E8C3B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9815295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logo&#10;&#10;Description automatically generated">
            <a:extLst>
              <a:ext uri="{FF2B5EF4-FFF2-40B4-BE49-F238E27FC236}">
                <a16:creationId xmlns:a16="http://schemas.microsoft.com/office/drawing/2014/main" id="{64184B85-CEFA-B7A5-5ECA-7F826D19A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3812" y="5915025"/>
            <a:ext cx="2977656" cy="484546"/>
          </a:xfrm>
          <a:prstGeom prst="rect">
            <a:avLst/>
          </a:prstGeom>
        </p:spPr>
      </p:pic>
      <p:sp>
        <p:nvSpPr>
          <p:cNvPr id="3" name="TextBox 2">
            <a:extLst>
              <a:ext uri="{FF2B5EF4-FFF2-40B4-BE49-F238E27FC236}">
                <a16:creationId xmlns:a16="http://schemas.microsoft.com/office/drawing/2014/main" id="{C0FF083F-F399-4F2D-3724-90506849FA74}"/>
              </a:ext>
            </a:extLst>
          </p:cNvPr>
          <p:cNvSpPr txBox="1"/>
          <p:nvPr/>
        </p:nvSpPr>
        <p:spPr>
          <a:xfrm>
            <a:off x="1981201" y="1504950"/>
            <a:ext cx="7877174" cy="2677656"/>
          </a:xfrm>
          <a:prstGeom prst="rect">
            <a:avLst/>
          </a:prstGeom>
          <a:noFill/>
        </p:spPr>
        <p:txBody>
          <a:bodyPr wrap="square">
            <a:spAutoFit/>
          </a:bodyPr>
          <a:lstStyle/>
          <a:p>
            <a:r>
              <a:rPr lang="en-US" sz="2400" kern="100">
                <a:ea typeface="Calibri" panose="020F0502020204030204" pitchFamily="34" charset="0"/>
                <a:cs typeface="Times New Roman" panose="02020603050405020304" pitchFamily="18" charset="0"/>
              </a:rPr>
              <a:t>For </a:t>
            </a:r>
            <a:r>
              <a:rPr lang="en-US" sz="2400" b="1" i="1" kern="100">
                <a:ea typeface="Calibri" panose="020F0502020204030204" pitchFamily="34" charset="0"/>
                <a:cs typeface="Times New Roman" panose="02020603050405020304" pitchFamily="18" charset="0"/>
              </a:rPr>
              <a:t>Construction Materials:</a:t>
            </a:r>
          </a:p>
          <a:p>
            <a:endParaRPr lang="en-US" sz="2400" b="1" i="1" kern="100">
              <a:ea typeface="Calibri" panose="020F0502020204030204" pitchFamily="34" charset="0"/>
              <a:cs typeface="Times New Roman" panose="02020603050405020304" pitchFamily="18" charset="0"/>
            </a:endParaRPr>
          </a:p>
          <a:p>
            <a:r>
              <a:rPr lang="en-US" sz="2400">
                <a:cs typeface="Times New Roman" panose="02020603050405020304" pitchFamily="18" charset="0"/>
              </a:rPr>
              <a:t>• </a:t>
            </a:r>
            <a:r>
              <a:rPr lang="en-US" sz="2400" kern="100">
                <a:ea typeface="Calibri" panose="020F0502020204030204" pitchFamily="34" charset="0"/>
                <a:cs typeface="Times New Roman" panose="02020603050405020304" pitchFamily="18" charset="0"/>
              </a:rPr>
              <a:t>All manufacturing processes for the construction material occurred in the United States</a:t>
            </a:r>
          </a:p>
          <a:p>
            <a:endParaRPr lang="en-US" sz="2400" kern="100">
              <a:ea typeface="Calibri" panose="020F0502020204030204" pitchFamily="34" charset="0"/>
              <a:cs typeface="Times New Roman" panose="02020603050405020304" pitchFamily="18" charset="0"/>
            </a:endParaRPr>
          </a:p>
          <a:p>
            <a:r>
              <a:rPr lang="en-US" sz="2400">
                <a:cs typeface="Times New Roman" panose="02020603050405020304" pitchFamily="18" charset="0"/>
              </a:rPr>
              <a:t>• </a:t>
            </a:r>
            <a:r>
              <a:rPr lang="en-US" sz="2400" kern="100">
                <a:ea typeface="Calibri" panose="020F0502020204030204" pitchFamily="34" charset="0"/>
                <a:cs typeface="Times New Roman" panose="02020603050405020304" pitchFamily="18" charset="0"/>
              </a:rPr>
              <a:t>Information on manufacturing processes for covered  construction materials is here: </a:t>
            </a:r>
            <a:r>
              <a:rPr lang="en-US" sz="2400" err="1">
                <a:cs typeface="Times New Roman" panose="02020603050405020304" pitchFamily="18" charset="0"/>
                <a:hlinkClick r:id="rId3"/>
              </a:rPr>
              <a:t>eCFR</a:t>
            </a:r>
            <a:r>
              <a:rPr lang="en-US" sz="2400">
                <a:cs typeface="Times New Roman" panose="02020603050405020304" pitchFamily="18" charset="0"/>
                <a:hlinkClick r:id="rId3"/>
              </a:rPr>
              <a:t> :: 2 CFR 184.6</a:t>
            </a:r>
            <a:endParaRPr lang="en-US" sz="2400" kern="10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C8E987B-150B-FBB8-A8C0-DE9C21B052A0}"/>
              </a:ext>
            </a:extLst>
          </p:cNvPr>
          <p:cNvSpPr txBox="1"/>
          <p:nvPr/>
        </p:nvSpPr>
        <p:spPr>
          <a:xfrm>
            <a:off x="1981201" y="458430"/>
            <a:ext cx="8239125" cy="597279"/>
          </a:xfrm>
          <a:prstGeom prst="rect">
            <a:avLst/>
          </a:prstGeom>
          <a:noFill/>
        </p:spPr>
        <p:txBody>
          <a:bodyPr wrap="square" rtlCol="0">
            <a:spAutoFit/>
          </a:bodyPr>
          <a:lstStyle/>
          <a:p>
            <a:pPr indent="457200">
              <a:lnSpc>
                <a:spcPct val="107000"/>
              </a:lnSpc>
              <a:defRPr/>
            </a:pPr>
            <a:r>
              <a:rPr lang="en-US" sz="3200" i="1" kern="100">
                <a:solidFill>
                  <a:srgbClr val="000000"/>
                </a:solidFill>
                <a:latin typeface="+mj-lt"/>
                <a:ea typeface="Calibri" panose="020F0502020204030204" pitchFamily="34" charset="0"/>
                <a:cs typeface="Times New Roman" panose="02020603050405020304" pitchFamily="18" charset="0"/>
              </a:rPr>
              <a:t>Produced in the United States </a:t>
            </a:r>
            <a:r>
              <a:rPr lang="en-US" sz="3200" kern="100">
                <a:solidFill>
                  <a:srgbClr val="000000"/>
                </a:solidFill>
                <a:latin typeface="+mj-lt"/>
                <a:ea typeface="Calibri" panose="020F0502020204030204" pitchFamily="34" charset="0"/>
                <a:cs typeface="Times New Roman" panose="02020603050405020304" pitchFamily="18" charset="0"/>
              </a:rPr>
              <a:t>means:</a:t>
            </a:r>
          </a:p>
        </p:txBody>
      </p:sp>
    </p:spTree>
    <p:extLst>
      <p:ext uri="{BB962C8B-B14F-4D97-AF65-F5344CB8AC3E}">
        <p14:creationId xmlns:p14="http://schemas.microsoft.com/office/powerpoint/2010/main" val="5258327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962B6-C966-B25A-0960-DC8CF3598E4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4288C6A-FDB9-0111-DEA8-BD516A774C1D}"/>
              </a:ext>
            </a:extLst>
          </p:cNvPr>
          <p:cNvSpPr>
            <a:spLocks noGrp="1"/>
          </p:cNvSpPr>
          <p:nvPr>
            <p:ph idx="1"/>
          </p:nvPr>
        </p:nvSpPr>
        <p:spPr/>
        <p:txBody>
          <a:bodyPr>
            <a:normAutofit/>
          </a:bodyPr>
          <a:lstStyle/>
          <a:p>
            <a:pPr marL="0" indent="0">
              <a:buNone/>
            </a:pPr>
            <a:r>
              <a:rPr lang="en-US" b="1" u="sng"/>
              <a:t>Plastic Piping for Water Infrastructure</a:t>
            </a:r>
            <a:endParaRPr lang="en-US" u="sng"/>
          </a:p>
          <a:p>
            <a:r>
              <a:rPr lang="en-US"/>
              <a:t>A water infrastructure project requires PVC pipes for a public water system.</a:t>
            </a:r>
          </a:p>
          <a:p>
            <a:r>
              <a:rPr lang="en-US"/>
              <a:t>The plastic resins and pipe extrusion process must occur in the U.S.</a:t>
            </a:r>
          </a:p>
          <a:p>
            <a:r>
              <a:rPr lang="en-US"/>
              <a:t>If raw polymer pellets are imported and only shaped into pipes domestically, it does NOT comply.</a:t>
            </a:r>
          </a:p>
          <a:p>
            <a:r>
              <a:rPr lang="en-US"/>
              <a:t>If the entire resin production, pipe extrusion, and finishing occur in the U.S., it meets BABA standards.</a:t>
            </a:r>
          </a:p>
          <a:p>
            <a:pPr marL="0" indent="0">
              <a:buNone/>
            </a:pPr>
            <a:endParaRPr lang="en-US"/>
          </a:p>
          <a:p>
            <a:pPr>
              <a:buFont typeface="Wingdings" panose="05000000000000000000" pitchFamily="2" charset="2"/>
              <a:buChar char="Ø"/>
            </a:pPr>
            <a:r>
              <a:rPr lang="en-US" b="1"/>
              <a:t>The construction material MUST be manufactured in the United States.</a:t>
            </a:r>
          </a:p>
          <a:p>
            <a:pPr>
              <a:buFont typeface="Wingdings" panose="05000000000000000000" pitchFamily="2" charset="2"/>
              <a:buChar char="Ø"/>
            </a:pPr>
            <a:r>
              <a:rPr lang="en-US" b="1"/>
              <a:t>All steps in the production process MUST occur domestically, including melting, refining, processing, and finishing.</a:t>
            </a:r>
          </a:p>
          <a:p>
            <a:pPr marL="0" indent="0">
              <a:buNone/>
            </a:pPr>
            <a:endParaRPr lang="en-US"/>
          </a:p>
        </p:txBody>
      </p:sp>
      <p:sp>
        <p:nvSpPr>
          <p:cNvPr id="2" name="Slide Number Placeholder 1">
            <a:extLst>
              <a:ext uri="{FF2B5EF4-FFF2-40B4-BE49-F238E27FC236}">
                <a16:creationId xmlns:a16="http://schemas.microsoft.com/office/drawing/2014/main" id="{4B377709-1433-296A-79B7-CAE5251C4EC1}"/>
              </a:ext>
            </a:extLst>
          </p:cNvPr>
          <p:cNvSpPr>
            <a:spLocks noGrp="1"/>
          </p:cNvSpPr>
          <p:nvPr>
            <p:ph type="sldNum" sz="quarter" idx="11"/>
          </p:nvPr>
        </p:nvSpPr>
        <p:spPr/>
        <p:txBody>
          <a:bodyPr/>
          <a:lstStyle/>
          <a:p>
            <a:fld id="{93CAF254-72B9-406C-9E86-C9D983240C82}" type="slidenum">
              <a:rPr lang="en-US" smtClean="0"/>
              <a:t>9</a:t>
            </a:fld>
            <a:endParaRPr lang="en-US"/>
          </a:p>
        </p:txBody>
      </p:sp>
      <p:sp>
        <p:nvSpPr>
          <p:cNvPr id="4" name="Title 3">
            <a:extLst>
              <a:ext uri="{FF2B5EF4-FFF2-40B4-BE49-F238E27FC236}">
                <a16:creationId xmlns:a16="http://schemas.microsoft.com/office/drawing/2014/main" id="{EFEA41B1-83BF-BE80-1311-26E8BED0AC58}"/>
              </a:ext>
            </a:extLst>
          </p:cNvPr>
          <p:cNvSpPr>
            <a:spLocks noGrp="1"/>
          </p:cNvSpPr>
          <p:nvPr>
            <p:ph type="title"/>
          </p:nvPr>
        </p:nvSpPr>
        <p:spPr/>
        <p:txBody>
          <a:bodyPr/>
          <a:lstStyle/>
          <a:p>
            <a:r>
              <a:rPr lang="en-US"/>
              <a:t>Examples – Construction Materials</a:t>
            </a:r>
          </a:p>
        </p:txBody>
      </p:sp>
      <p:sp>
        <p:nvSpPr>
          <p:cNvPr id="3" name="Footer Placeholder 2">
            <a:extLst>
              <a:ext uri="{FF2B5EF4-FFF2-40B4-BE49-F238E27FC236}">
                <a16:creationId xmlns:a16="http://schemas.microsoft.com/office/drawing/2014/main" id="{AA4AB0AA-1AF6-1CCD-430D-27BD3FCA1782}"/>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5445746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31019A30-069A-46C8-8701-4400546E15D6}"/>
              </a:ext>
            </a:extLst>
          </p:cNvPr>
          <p:cNvSpPr>
            <a:spLocks noGrp="1"/>
          </p:cNvSpPr>
          <p:nvPr>
            <p:ph sz="half" idx="1"/>
          </p:nvPr>
        </p:nvSpPr>
        <p:spPr/>
        <p:txBody>
          <a:bodyPr/>
          <a:lstStyle/>
          <a:p>
            <a:r>
              <a:rPr lang="en-US" sz="2400" b="1"/>
              <a:t>Specifically Listed </a:t>
            </a:r>
          </a:p>
          <a:p>
            <a:pPr lvl="1"/>
            <a:r>
              <a:rPr lang="en-US" sz="2000"/>
              <a:t>Metals other than iron or steel (non-ferrous metals) </a:t>
            </a:r>
          </a:p>
          <a:p>
            <a:pPr lvl="1"/>
            <a:r>
              <a:rPr lang="en-US" sz="2000"/>
              <a:t>Lumber </a:t>
            </a:r>
          </a:p>
          <a:p>
            <a:pPr lvl="1"/>
            <a:r>
              <a:rPr lang="en-US" sz="2000"/>
              <a:t>Composite building materials </a:t>
            </a:r>
          </a:p>
          <a:p>
            <a:pPr lvl="1"/>
            <a:r>
              <a:rPr lang="en-US" sz="2000"/>
              <a:t>Plastic and polymer-based pipe and tube (e.g., PVC pipe) </a:t>
            </a:r>
          </a:p>
        </p:txBody>
      </p:sp>
      <p:sp>
        <p:nvSpPr>
          <p:cNvPr id="15" name="Content Placeholder 14">
            <a:extLst>
              <a:ext uri="{FF2B5EF4-FFF2-40B4-BE49-F238E27FC236}">
                <a16:creationId xmlns:a16="http://schemas.microsoft.com/office/drawing/2014/main" id="{EC51D43D-A87A-4C96-9226-CF31038B00D6}"/>
              </a:ext>
            </a:extLst>
          </p:cNvPr>
          <p:cNvSpPr>
            <a:spLocks noGrp="1"/>
          </p:cNvSpPr>
          <p:nvPr>
            <p:ph sz="half" idx="2"/>
          </p:nvPr>
        </p:nvSpPr>
        <p:spPr>
          <a:xfrm>
            <a:off x="6370322" y="1690687"/>
            <a:ext cx="4983478" cy="4249738"/>
          </a:xfrm>
        </p:spPr>
        <p:txBody>
          <a:bodyPr>
            <a:normAutofit/>
          </a:bodyPr>
          <a:lstStyle/>
          <a:p>
            <a:r>
              <a:rPr lang="en-US" b="1"/>
              <a:t>All Other Construction Materials</a:t>
            </a:r>
          </a:p>
          <a:p>
            <a:pPr lvl="1"/>
            <a:r>
              <a:rPr lang="en-US" sz="2000"/>
              <a:t>Glass </a:t>
            </a:r>
          </a:p>
          <a:p>
            <a:pPr lvl="1"/>
            <a:r>
              <a:rPr lang="en-US" sz="2000"/>
              <a:t>Drywall </a:t>
            </a:r>
          </a:p>
          <a:p>
            <a:pPr lvl="1"/>
            <a:r>
              <a:rPr lang="en-US" sz="2000"/>
              <a:t>Other construction materials</a:t>
            </a:r>
          </a:p>
          <a:p>
            <a:pPr marL="457200" lvl="1" indent="0">
              <a:buNone/>
            </a:pPr>
            <a:endParaRPr lang="en-US" sz="2000"/>
          </a:p>
          <a:p>
            <a:r>
              <a:rPr lang="en-US" b="1"/>
              <a:t>Manufactured Products</a:t>
            </a:r>
          </a:p>
          <a:p>
            <a:pPr lvl="1"/>
            <a:r>
              <a:rPr lang="en-US"/>
              <a:t>A material or supply used in an infrastructure project that is not iron or steel or a construction material. </a:t>
            </a:r>
          </a:p>
          <a:p>
            <a:endParaRPr lang="en-US" sz="2400"/>
          </a:p>
        </p:txBody>
      </p:sp>
      <p:sp>
        <p:nvSpPr>
          <p:cNvPr id="2" name="Slide Number Placeholder 1">
            <a:extLst>
              <a:ext uri="{FF2B5EF4-FFF2-40B4-BE49-F238E27FC236}">
                <a16:creationId xmlns:a16="http://schemas.microsoft.com/office/drawing/2014/main" id="{46B6CE10-A9EB-46FB-9186-7B8B238B33D8}"/>
              </a:ext>
            </a:extLst>
          </p:cNvPr>
          <p:cNvSpPr>
            <a:spLocks noGrp="1"/>
          </p:cNvSpPr>
          <p:nvPr>
            <p:ph type="sldNum" sz="quarter" idx="12"/>
          </p:nvPr>
        </p:nvSpPr>
        <p:spPr/>
        <p:txBody>
          <a:bodyPr/>
          <a:lstStyle/>
          <a:p>
            <a:fld id="{93CAF254-72B9-406C-9E86-C9D983240C82}" type="slidenum">
              <a:rPr lang="en-US" smtClean="0"/>
              <a:t>10</a:t>
            </a:fld>
            <a:endParaRPr lang="en-US"/>
          </a:p>
        </p:txBody>
      </p:sp>
      <p:sp>
        <p:nvSpPr>
          <p:cNvPr id="13" name="Title 12">
            <a:extLst>
              <a:ext uri="{FF2B5EF4-FFF2-40B4-BE49-F238E27FC236}">
                <a16:creationId xmlns:a16="http://schemas.microsoft.com/office/drawing/2014/main" id="{C390AFDF-3686-4767-A282-4C8C017B0ED4}"/>
              </a:ext>
            </a:extLst>
          </p:cNvPr>
          <p:cNvSpPr>
            <a:spLocks noGrp="1"/>
          </p:cNvSpPr>
          <p:nvPr>
            <p:ph type="title"/>
          </p:nvPr>
        </p:nvSpPr>
        <p:spPr/>
        <p:txBody>
          <a:bodyPr>
            <a:normAutofit fontScale="90000"/>
          </a:bodyPr>
          <a:lstStyle/>
          <a:p>
            <a:r>
              <a:rPr lang="en-US"/>
              <a:t>HUD Construction Materials Groups</a:t>
            </a:r>
            <a:br>
              <a:rPr lang="en-US"/>
            </a:br>
            <a:r>
              <a:rPr lang="en-US" sz="2000" b="0"/>
              <a:t>HUD’s waiver breaks construction materials into two groups for the purposes of HUD’s phased implementation: “specifically listed” and “all other construction materials.” </a:t>
            </a:r>
          </a:p>
        </p:txBody>
      </p:sp>
      <p:sp>
        <p:nvSpPr>
          <p:cNvPr id="10" name="Footer Placeholder 9">
            <a:extLst>
              <a:ext uri="{FF2B5EF4-FFF2-40B4-BE49-F238E27FC236}">
                <a16:creationId xmlns:a16="http://schemas.microsoft.com/office/drawing/2014/main" id="{1A292163-85AA-4CDB-903C-0960B15552B3}"/>
              </a:ext>
            </a:extLst>
          </p:cNvPr>
          <p:cNvSpPr>
            <a:spLocks noGrp="1"/>
          </p:cNvSpPr>
          <p:nvPr>
            <p:ph type="ftr" sz="quarter" idx="13"/>
          </p:nvPr>
        </p:nvSpPr>
        <p:spPr/>
        <p:txBody>
          <a:bodyPr/>
          <a:lstStyle/>
          <a:p>
            <a:r>
              <a:rPr lang="en-US"/>
              <a:t>Georgia Department of Community Affairs</a:t>
            </a:r>
          </a:p>
        </p:txBody>
      </p:sp>
      <p:pic>
        <p:nvPicPr>
          <p:cNvPr id="17" name="Picture 16">
            <a:extLst>
              <a:ext uri="{FF2B5EF4-FFF2-40B4-BE49-F238E27FC236}">
                <a16:creationId xmlns:a16="http://schemas.microsoft.com/office/drawing/2014/main" id="{07E7B775-6313-4027-BA5F-90678B97FCA4}"/>
              </a:ext>
            </a:extLst>
          </p:cNvPr>
          <p:cNvPicPr>
            <a:picLocks noChangeAspect="1"/>
          </p:cNvPicPr>
          <p:nvPr/>
        </p:nvPicPr>
        <p:blipFill rotWithShape="1">
          <a:blip r:embed="rId3"/>
          <a:srcRect l="1551" t="9422"/>
          <a:stretch/>
        </p:blipFill>
        <p:spPr>
          <a:xfrm>
            <a:off x="1067474" y="4590048"/>
            <a:ext cx="10605695" cy="1294130"/>
          </a:xfrm>
          <a:prstGeom prst="rect">
            <a:avLst/>
          </a:prstGeom>
        </p:spPr>
      </p:pic>
      <p:pic>
        <p:nvPicPr>
          <p:cNvPr id="1026" name="Picture 2" descr="Checkmark Icon Check Mark Vector Isolated Illustration Stock Illustration -  Download Image Now - iStock">
            <a:extLst>
              <a:ext uri="{FF2B5EF4-FFF2-40B4-BE49-F238E27FC236}">
                <a16:creationId xmlns:a16="http://schemas.microsoft.com/office/drawing/2014/main" id="{9CC600EA-5161-4CB7-8070-F00659C736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5893544"/>
            <a:ext cx="500019" cy="4284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heckmark Icon Check Mark Vector Isolated Illustration Stock Illustration -  Download Image Now - iStock">
            <a:extLst>
              <a:ext uri="{FF2B5EF4-FFF2-40B4-BE49-F238E27FC236}">
                <a16:creationId xmlns:a16="http://schemas.microsoft.com/office/drawing/2014/main" id="{B3EE059F-283D-4E28-94CD-2C7EBF47BA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4881" y="5893544"/>
            <a:ext cx="500019" cy="4284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heckmark Icon Check Mark Vector Isolated Illustration Stock Illustration -  Download Image Now - iStock">
            <a:extLst>
              <a:ext uri="{FF2B5EF4-FFF2-40B4-BE49-F238E27FC236}">
                <a16:creationId xmlns:a16="http://schemas.microsoft.com/office/drawing/2014/main" id="{88ECDE19-13A9-4365-B511-BA429759CC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53251" y="5904225"/>
            <a:ext cx="500019" cy="4284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heckmark Icon Check Mark Vector Isolated Illustration Stock Illustration -  Download Image Now - iStock">
            <a:extLst>
              <a:ext uri="{FF2B5EF4-FFF2-40B4-BE49-F238E27FC236}">
                <a16:creationId xmlns:a16="http://schemas.microsoft.com/office/drawing/2014/main" id="{54F66A81-44DC-56A3-2091-49EDE867A8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7119" y="5912843"/>
            <a:ext cx="500019" cy="428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3270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1000"/>
                                        <p:tgtEl>
                                          <p:spTgt spid="14">
                                            <p:txEl>
                                              <p:pRg st="0" end="0"/>
                                            </p:txEl>
                                          </p:spTgt>
                                        </p:tgtEl>
                                      </p:cBhvr>
                                    </p:animEffect>
                                    <p:anim calcmode="lin" valueType="num">
                                      <p:cBhvr>
                                        <p:cTn id="1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1000"/>
                                        <p:tgtEl>
                                          <p:spTgt spid="14">
                                            <p:txEl>
                                              <p:pRg st="1" end="1"/>
                                            </p:txEl>
                                          </p:spTgt>
                                        </p:tgtEl>
                                      </p:cBhvr>
                                    </p:animEffect>
                                    <p:anim calcmode="lin" valueType="num">
                                      <p:cBhvr>
                                        <p:cTn id="1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1000"/>
                                        <p:tgtEl>
                                          <p:spTgt spid="14">
                                            <p:txEl>
                                              <p:pRg st="2" end="2"/>
                                            </p:txEl>
                                          </p:spTgt>
                                        </p:tgtEl>
                                      </p:cBhvr>
                                    </p:animEffect>
                                    <p:anim calcmode="lin" valueType="num">
                                      <p:cBhvr>
                                        <p:cTn id="23"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14">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Effect transition="in" filter="fade">
                                      <p:cBhvr>
                                        <p:cTn id="27" dur="1000"/>
                                        <p:tgtEl>
                                          <p:spTgt spid="14">
                                            <p:txEl>
                                              <p:pRg st="3" end="3"/>
                                            </p:txEl>
                                          </p:spTgt>
                                        </p:tgtEl>
                                      </p:cBhvr>
                                    </p:animEffect>
                                    <p:anim calcmode="lin" valueType="num">
                                      <p:cBhvr>
                                        <p:cTn id="28"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14">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Effect transition="in" filter="fade">
                                      <p:cBhvr>
                                        <p:cTn id="32" dur="1000"/>
                                        <p:tgtEl>
                                          <p:spTgt spid="14">
                                            <p:txEl>
                                              <p:pRg st="4" end="4"/>
                                            </p:txEl>
                                          </p:spTgt>
                                        </p:tgtEl>
                                      </p:cBhvr>
                                    </p:animEffect>
                                    <p:anim calcmode="lin" valueType="num">
                                      <p:cBhvr>
                                        <p:cTn id="33"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14">
                                            <p:txEl>
                                              <p:pRg st="4" end="4"/>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fade">
                                      <p:cBhvr>
                                        <p:cTn id="37" dur="1000"/>
                                        <p:tgtEl>
                                          <p:spTgt spid="15">
                                            <p:txEl>
                                              <p:pRg st="0" end="0"/>
                                            </p:txEl>
                                          </p:spTgt>
                                        </p:tgtEl>
                                      </p:cBhvr>
                                    </p:animEffect>
                                    <p:anim calcmode="lin" valueType="num">
                                      <p:cBhvr>
                                        <p:cTn id="3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xEl>
                                              <p:pRg st="1" end="1"/>
                                            </p:txEl>
                                          </p:spTgt>
                                        </p:tgtEl>
                                        <p:attrNameLst>
                                          <p:attrName>style.visibility</p:attrName>
                                        </p:attrNameLst>
                                      </p:cBhvr>
                                      <p:to>
                                        <p:strVal val="visible"/>
                                      </p:to>
                                    </p:set>
                                    <p:animEffect transition="in" filter="fade">
                                      <p:cBhvr>
                                        <p:cTn id="42" dur="1000"/>
                                        <p:tgtEl>
                                          <p:spTgt spid="15">
                                            <p:txEl>
                                              <p:pRg st="1" end="1"/>
                                            </p:txEl>
                                          </p:spTgt>
                                        </p:tgtEl>
                                      </p:cBhvr>
                                    </p:animEffect>
                                    <p:anim calcmode="lin" valueType="num">
                                      <p:cBhvr>
                                        <p:cTn id="4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15">
                                            <p:txEl>
                                              <p:pRg st="1" end="1"/>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5">
                                            <p:txEl>
                                              <p:pRg st="2" end="2"/>
                                            </p:txEl>
                                          </p:spTgt>
                                        </p:tgtEl>
                                        <p:attrNameLst>
                                          <p:attrName>style.visibility</p:attrName>
                                        </p:attrNameLst>
                                      </p:cBhvr>
                                      <p:to>
                                        <p:strVal val="visible"/>
                                      </p:to>
                                    </p:set>
                                    <p:animEffect transition="in" filter="fade">
                                      <p:cBhvr>
                                        <p:cTn id="47" dur="1000"/>
                                        <p:tgtEl>
                                          <p:spTgt spid="15">
                                            <p:txEl>
                                              <p:pRg st="2" end="2"/>
                                            </p:txEl>
                                          </p:spTgt>
                                        </p:tgtEl>
                                      </p:cBhvr>
                                    </p:animEffect>
                                    <p:anim calcmode="lin" valueType="num">
                                      <p:cBhvr>
                                        <p:cTn id="48"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15">
                                            <p:txEl>
                                              <p:pRg st="2" end="2"/>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xEl>
                                              <p:pRg st="3" end="3"/>
                                            </p:txEl>
                                          </p:spTgt>
                                        </p:tgtEl>
                                        <p:attrNameLst>
                                          <p:attrName>style.visibility</p:attrName>
                                        </p:attrNameLst>
                                      </p:cBhvr>
                                      <p:to>
                                        <p:strVal val="visible"/>
                                      </p:to>
                                    </p:set>
                                    <p:animEffect transition="in" filter="fade">
                                      <p:cBhvr>
                                        <p:cTn id="52" dur="1000"/>
                                        <p:tgtEl>
                                          <p:spTgt spid="15">
                                            <p:txEl>
                                              <p:pRg st="3" end="3"/>
                                            </p:txEl>
                                          </p:spTgt>
                                        </p:tgtEl>
                                      </p:cBhvr>
                                    </p:animEffect>
                                    <p:anim calcmode="lin" valueType="num">
                                      <p:cBhvr>
                                        <p:cTn id="53"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54"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5">
                                            <p:txEl>
                                              <p:pRg st="5" end="5"/>
                                            </p:txEl>
                                          </p:spTgt>
                                        </p:tgtEl>
                                        <p:attrNameLst>
                                          <p:attrName>style.visibility</p:attrName>
                                        </p:attrNameLst>
                                      </p:cBhvr>
                                      <p:to>
                                        <p:strVal val="visible"/>
                                      </p:to>
                                    </p:set>
                                    <p:animEffect transition="in" filter="fade">
                                      <p:cBhvr>
                                        <p:cTn id="59" dur="1000"/>
                                        <p:tgtEl>
                                          <p:spTgt spid="15">
                                            <p:txEl>
                                              <p:pRg st="5" end="5"/>
                                            </p:txEl>
                                          </p:spTgt>
                                        </p:tgtEl>
                                      </p:cBhvr>
                                    </p:animEffect>
                                    <p:anim calcmode="lin" valueType="num">
                                      <p:cBhvr>
                                        <p:cTn id="60" dur="1000" fill="hold"/>
                                        <p:tgtEl>
                                          <p:spTgt spid="15">
                                            <p:txEl>
                                              <p:pRg st="5" end="5"/>
                                            </p:txEl>
                                          </p:spTgt>
                                        </p:tgtEl>
                                        <p:attrNameLst>
                                          <p:attrName>ppt_x</p:attrName>
                                        </p:attrNameLst>
                                      </p:cBhvr>
                                      <p:tavLst>
                                        <p:tav tm="0">
                                          <p:val>
                                            <p:strVal val="#ppt_x"/>
                                          </p:val>
                                        </p:tav>
                                        <p:tav tm="100000">
                                          <p:val>
                                            <p:strVal val="#ppt_x"/>
                                          </p:val>
                                        </p:tav>
                                      </p:tavLst>
                                    </p:anim>
                                    <p:anim calcmode="lin" valueType="num">
                                      <p:cBhvr>
                                        <p:cTn id="61" dur="1000" fill="hold"/>
                                        <p:tgtEl>
                                          <p:spTgt spid="15">
                                            <p:txEl>
                                              <p:pRg st="5" end="5"/>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5">
                                            <p:txEl>
                                              <p:pRg st="6" end="6"/>
                                            </p:txEl>
                                          </p:spTgt>
                                        </p:tgtEl>
                                        <p:attrNameLst>
                                          <p:attrName>style.visibility</p:attrName>
                                        </p:attrNameLst>
                                      </p:cBhvr>
                                      <p:to>
                                        <p:strVal val="visible"/>
                                      </p:to>
                                    </p:set>
                                    <p:animEffect transition="in" filter="fade">
                                      <p:cBhvr>
                                        <p:cTn id="64" dur="1000"/>
                                        <p:tgtEl>
                                          <p:spTgt spid="15">
                                            <p:txEl>
                                              <p:pRg st="6" end="6"/>
                                            </p:txEl>
                                          </p:spTgt>
                                        </p:tgtEl>
                                      </p:cBhvr>
                                    </p:animEffect>
                                    <p:anim calcmode="lin" valueType="num">
                                      <p:cBhvr>
                                        <p:cTn id="65" dur="1000" fill="hold"/>
                                        <p:tgtEl>
                                          <p:spTgt spid="15">
                                            <p:txEl>
                                              <p:pRg st="6" end="6"/>
                                            </p:txEl>
                                          </p:spTgt>
                                        </p:tgtEl>
                                        <p:attrNameLst>
                                          <p:attrName>ppt_x</p:attrName>
                                        </p:attrNameLst>
                                      </p:cBhvr>
                                      <p:tavLst>
                                        <p:tav tm="0">
                                          <p:val>
                                            <p:strVal val="#ppt_x"/>
                                          </p:val>
                                        </p:tav>
                                        <p:tav tm="100000">
                                          <p:val>
                                            <p:strVal val="#ppt_x"/>
                                          </p:val>
                                        </p:tav>
                                      </p:tavLst>
                                    </p:anim>
                                    <p:anim calcmode="lin" valueType="num">
                                      <p:cBhvr>
                                        <p:cTn id="66" dur="1000" fill="hold"/>
                                        <p:tgtEl>
                                          <p:spTgt spid="15">
                                            <p:txEl>
                                              <p:pRg st="6" end="6"/>
                                            </p:txEl>
                                          </p:spTgt>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childTnLst>
                          </p:cTn>
                        </p:par>
                        <p:par>
                          <p:cTn id="72" fill="hold">
                            <p:stCondLst>
                              <p:cond delay="1000"/>
                            </p:stCondLst>
                            <p:childTnLst>
                              <p:par>
                                <p:cTn id="73" presetID="45" presetClass="entr" presetSubtype="0"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fade">
                                      <p:cBhvr>
                                        <p:cTn id="75" dur="2000"/>
                                        <p:tgtEl>
                                          <p:spTgt spid="3"/>
                                        </p:tgtEl>
                                      </p:cBhvr>
                                    </p:animEffect>
                                    <p:anim calcmode="lin" valueType="num">
                                      <p:cBhvr>
                                        <p:cTn id="76" dur="2000" fill="hold"/>
                                        <p:tgtEl>
                                          <p:spTgt spid="3"/>
                                        </p:tgtEl>
                                        <p:attrNameLst>
                                          <p:attrName>ppt_w</p:attrName>
                                        </p:attrNameLst>
                                      </p:cBhvr>
                                      <p:tavLst>
                                        <p:tav tm="0" fmla="#ppt_w*sin(2.5*pi*$)">
                                          <p:val>
                                            <p:fltVal val="0"/>
                                          </p:val>
                                        </p:tav>
                                        <p:tav tm="100000">
                                          <p:val>
                                            <p:fltVal val="1"/>
                                          </p:val>
                                        </p:tav>
                                      </p:tavLst>
                                    </p:anim>
                                    <p:anim calcmode="lin" valueType="num">
                                      <p:cBhvr>
                                        <p:cTn id="77" dur="2000" fill="hold"/>
                                        <p:tgtEl>
                                          <p:spTgt spid="3"/>
                                        </p:tgtEl>
                                        <p:attrNameLst>
                                          <p:attrName>ppt_h</p:attrName>
                                        </p:attrNameLst>
                                      </p:cBhvr>
                                      <p:tavLst>
                                        <p:tav tm="0">
                                          <p:val>
                                            <p:strVal val="#ppt_h"/>
                                          </p:val>
                                        </p:tav>
                                        <p:tav tm="100000">
                                          <p:val>
                                            <p:strVal val="#ppt_h"/>
                                          </p:val>
                                        </p:tav>
                                      </p:tavLst>
                                    </p:anim>
                                  </p:childTnLst>
                                </p:cTn>
                              </p:par>
                            </p:childTnLst>
                          </p:cTn>
                        </p:par>
                        <p:par>
                          <p:cTn id="78" fill="hold">
                            <p:stCondLst>
                              <p:cond delay="3000"/>
                            </p:stCondLst>
                            <p:childTnLst>
                              <p:par>
                                <p:cTn id="79" presetID="45" presetClass="entr" presetSubtype="0" fill="hold" nodeType="afterEffect">
                                  <p:stCondLst>
                                    <p:cond delay="0"/>
                                  </p:stCondLst>
                                  <p:childTnLst>
                                    <p:set>
                                      <p:cBhvr>
                                        <p:cTn id="80" dur="1" fill="hold">
                                          <p:stCondLst>
                                            <p:cond delay="0"/>
                                          </p:stCondLst>
                                        </p:cTn>
                                        <p:tgtEl>
                                          <p:spTgt spid="1026"/>
                                        </p:tgtEl>
                                        <p:attrNameLst>
                                          <p:attrName>style.visibility</p:attrName>
                                        </p:attrNameLst>
                                      </p:cBhvr>
                                      <p:to>
                                        <p:strVal val="visible"/>
                                      </p:to>
                                    </p:set>
                                    <p:animEffect transition="in" filter="fade">
                                      <p:cBhvr>
                                        <p:cTn id="81" dur="2000"/>
                                        <p:tgtEl>
                                          <p:spTgt spid="1026"/>
                                        </p:tgtEl>
                                      </p:cBhvr>
                                    </p:animEffect>
                                    <p:anim calcmode="lin" valueType="num">
                                      <p:cBhvr>
                                        <p:cTn id="82" dur="2000" fill="hold"/>
                                        <p:tgtEl>
                                          <p:spTgt spid="1026"/>
                                        </p:tgtEl>
                                        <p:attrNameLst>
                                          <p:attrName>ppt_w</p:attrName>
                                        </p:attrNameLst>
                                      </p:cBhvr>
                                      <p:tavLst>
                                        <p:tav tm="0" fmla="#ppt_w*sin(2.5*pi*$)">
                                          <p:val>
                                            <p:fltVal val="0"/>
                                          </p:val>
                                        </p:tav>
                                        <p:tav tm="100000">
                                          <p:val>
                                            <p:fltVal val="1"/>
                                          </p:val>
                                        </p:tav>
                                      </p:tavLst>
                                    </p:anim>
                                    <p:anim calcmode="lin" valueType="num">
                                      <p:cBhvr>
                                        <p:cTn id="83" dur="2000" fill="hold"/>
                                        <p:tgtEl>
                                          <p:spTgt spid="1026"/>
                                        </p:tgtEl>
                                        <p:attrNameLst>
                                          <p:attrName>ppt_h</p:attrName>
                                        </p:attrNameLst>
                                      </p:cBhvr>
                                      <p:tavLst>
                                        <p:tav tm="0">
                                          <p:val>
                                            <p:strVal val="#ppt_h"/>
                                          </p:val>
                                        </p:tav>
                                        <p:tav tm="100000">
                                          <p:val>
                                            <p:strVal val="#ppt_h"/>
                                          </p:val>
                                        </p:tav>
                                      </p:tavLst>
                                    </p:anim>
                                  </p:childTnLst>
                                </p:cTn>
                              </p:par>
                            </p:childTnLst>
                          </p:cTn>
                        </p:par>
                        <p:par>
                          <p:cTn id="84" fill="hold">
                            <p:stCondLst>
                              <p:cond delay="5000"/>
                            </p:stCondLst>
                            <p:childTnLst>
                              <p:par>
                                <p:cTn id="85" presetID="45" presetClass="entr" presetSubtype="0" fill="hold" nodeType="after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2000"/>
                                        <p:tgtEl>
                                          <p:spTgt spid="12"/>
                                        </p:tgtEl>
                                      </p:cBhvr>
                                    </p:animEffect>
                                    <p:anim calcmode="lin" valueType="num">
                                      <p:cBhvr>
                                        <p:cTn id="88" dur="2000" fill="hold"/>
                                        <p:tgtEl>
                                          <p:spTgt spid="12"/>
                                        </p:tgtEl>
                                        <p:attrNameLst>
                                          <p:attrName>ppt_w</p:attrName>
                                        </p:attrNameLst>
                                      </p:cBhvr>
                                      <p:tavLst>
                                        <p:tav tm="0" fmla="#ppt_w*sin(2.5*pi*$)">
                                          <p:val>
                                            <p:fltVal val="0"/>
                                          </p:val>
                                        </p:tav>
                                        <p:tav tm="100000">
                                          <p:val>
                                            <p:fltVal val="1"/>
                                          </p:val>
                                        </p:tav>
                                      </p:tavLst>
                                    </p:anim>
                                    <p:anim calcmode="lin" valueType="num">
                                      <p:cBhvr>
                                        <p:cTn id="89" dur="2000" fill="hold"/>
                                        <p:tgtEl>
                                          <p:spTgt spid="12"/>
                                        </p:tgtEl>
                                        <p:attrNameLst>
                                          <p:attrName>ppt_h</p:attrName>
                                        </p:attrNameLst>
                                      </p:cBhvr>
                                      <p:tavLst>
                                        <p:tav tm="0">
                                          <p:val>
                                            <p:strVal val="#ppt_h"/>
                                          </p:val>
                                        </p:tav>
                                        <p:tav tm="100000">
                                          <p:val>
                                            <p:strVal val="#ppt_h"/>
                                          </p:val>
                                        </p:tav>
                                      </p:tavLst>
                                    </p:anim>
                                  </p:childTnLst>
                                </p:cTn>
                              </p:par>
                            </p:childTnLst>
                          </p:cTn>
                        </p:par>
                        <p:par>
                          <p:cTn id="90" fill="hold">
                            <p:stCondLst>
                              <p:cond delay="7000"/>
                            </p:stCondLst>
                            <p:childTnLst>
                              <p:par>
                                <p:cTn id="91" presetID="45" presetClass="entr" presetSubtype="0" fill="hold" nodeType="after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2000"/>
                                        <p:tgtEl>
                                          <p:spTgt spid="16"/>
                                        </p:tgtEl>
                                      </p:cBhvr>
                                    </p:animEffect>
                                    <p:anim calcmode="lin" valueType="num">
                                      <p:cBhvr>
                                        <p:cTn id="94" dur="2000" fill="hold"/>
                                        <p:tgtEl>
                                          <p:spTgt spid="16"/>
                                        </p:tgtEl>
                                        <p:attrNameLst>
                                          <p:attrName>ppt_w</p:attrName>
                                        </p:attrNameLst>
                                      </p:cBhvr>
                                      <p:tavLst>
                                        <p:tav tm="0" fmla="#ppt_w*sin(2.5*pi*$)">
                                          <p:val>
                                            <p:fltVal val="0"/>
                                          </p:val>
                                        </p:tav>
                                        <p:tav tm="100000">
                                          <p:val>
                                            <p:fltVal val="1"/>
                                          </p:val>
                                        </p:tav>
                                      </p:tavLst>
                                    </p:anim>
                                    <p:anim calcmode="lin" valueType="num">
                                      <p:cBhvr>
                                        <p:cTn id="95"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52C267-D24A-0124-68DE-D419EE967856}"/>
              </a:ext>
            </a:extLst>
          </p:cNvPr>
          <p:cNvSpPr>
            <a:spLocks noGrp="1"/>
          </p:cNvSpPr>
          <p:nvPr>
            <p:ph idx="1"/>
          </p:nvPr>
        </p:nvSpPr>
        <p:spPr>
          <a:xfrm>
            <a:off x="838200" y="1531918"/>
            <a:ext cx="10515600" cy="4575830"/>
          </a:xfrm>
        </p:spPr>
        <p:txBody>
          <a:bodyPr>
            <a:normAutofit/>
          </a:bodyPr>
          <a:lstStyle/>
          <a:p>
            <a:r>
              <a:rPr lang="en-US">
                <a:hlinkClick r:id="rId3"/>
              </a:rPr>
              <a:t>Notice CPD-25-01: CPD Implementation Guide for BABA’s BAP</a:t>
            </a:r>
            <a:endParaRPr lang="en-US"/>
          </a:p>
          <a:p>
            <a:r>
              <a:rPr lang="en-US"/>
              <a:t>OMB’s Implementation Guidance on Application of Buy America Preference in Federal Financial Assistance Programs for Infrastructure M 24-02</a:t>
            </a:r>
          </a:p>
          <a:p>
            <a:pPr lvl="1"/>
            <a:r>
              <a:rPr lang="en-US" sz="1900"/>
              <a:t>OMB acknowledged at 2 CFR 184.4(d) that some projects may be “private” in nature and are not considered public infrastructure subject to BABA.</a:t>
            </a:r>
          </a:p>
          <a:p>
            <a:pPr lvl="1"/>
            <a:endParaRPr lang="en-US"/>
          </a:p>
          <a:p>
            <a:r>
              <a:rPr lang="en-US"/>
              <a:t> CPD provides further clarification on when grantees should apply BABA’s requirements to housing projects as described in M-24-02. </a:t>
            </a:r>
          </a:p>
          <a:p>
            <a:pPr marL="914400" lvl="1" indent="-457200">
              <a:buFont typeface="+mj-lt"/>
              <a:buAutoNum type="arabicPeriod"/>
            </a:pPr>
            <a:r>
              <a:rPr lang="en-US"/>
              <a:t>Housing projects with one to four units are considered “private,” consistent with HUD’s definition of single-family housing. Housing projects with one to four units, including onsite utilities and related activities are therefore not considered public infrastructure and are not subject to the BAP.  </a:t>
            </a:r>
          </a:p>
          <a:p>
            <a:pPr marL="914400" lvl="1" indent="-457200">
              <a:buFont typeface="+mj-lt"/>
              <a:buAutoNum type="arabicPeriod"/>
            </a:pPr>
            <a:r>
              <a:rPr lang="en-US"/>
              <a:t> Housing projects with five or more units are considered public infrastructure. Housing projects with five or more units are therefore subject to the BAP unless another BABA waiver or exemption applies. </a:t>
            </a:r>
          </a:p>
        </p:txBody>
      </p:sp>
      <p:sp>
        <p:nvSpPr>
          <p:cNvPr id="3" name="Slide Number Placeholder 2">
            <a:extLst>
              <a:ext uri="{FF2B5EF4-FFF2-40B4-BE49-F238E27FC236}">
                <a16:creationId xmlns:a16="http://schemas.microsoft.com/office/drawing/2014/main" id="{A6F98217-639D-0CAB-481C-610F32AB66B2}"/>
              </a:ext>
            </a:extLst>
          </p:cNvPr>
          <p:cNvSpPr>
            <a:spLocks noGrp="1"/>
          </p:cNvSpPr>
          <p:nvPr>
            <p:ph type="sldNum" sz="quarter" idx="11"/>
          </p:nvPr>
        </p:nvSpPr>
        <p:spPr/>
        <p:txBody>
          <a:bodyPr/>
          <a:lstStyle/>
          <a:p>
            <a:fld id="{93CAF254-72B9-406C-9E86-C9D983240C82}" type="slidenum">
              <a:rPr lang="en-US" smtClean="0"/>
              <a:t>11</a:t>
            </a:fld>
            <a:endParaRPr lang="en-US"/>
          </a:p>
        </p:txBody>
      </p:sp>
      <p:sp>
        <p:nvSpPr>
          <p:cNvPr id="4" name="Title 3">
            <a:extLst>
              <a:ext uri="{FF2B5EF4-FFF2-40B4-BE49-F238E27FC236}">
                <a16:creationId xmlns:a16="http://schemas.microsoft.com/office/drawing/2014/main" id="{FF82069B-A4B3-CBB8-F75D-1D603D0E392D}"/>
              </a:ext>
            </a:extLst>
          </p:cNvPr>
          <p:cNvSpPr>
            <a:spLocks noGrp="1"/>
          </p:cNvSpPr>
          <p:nvPr>
            <p:ph type="title"/>
          </p:nvPr>
        </p:nvSpPr>
        <p:spPr/>
        <p:txBody>
          <a:bodyPr>
            <a:normAutofit/>
          </a:bodyPr>
          <a:lstStyle/>
          <a:p>
            <a:r>
              <a:rPr lang="en-US" sz="4000" i="1" kern="1200">
                <a:solidFill>
                  <a:schemeClr val="tx1"/>
                </a:solidFill>
              </a:rPr>
              <a:t>CPD Notice 25-01</a:t>
            </a:r>
            <a:endParaRPr lang="en-US"/>
          </a:p>
        </p:txBody>
      </p:sp>
      <p:sp>
        <p:nvSpPr>
          <p:cNvPr id="5" name="Footer Placeholder 4">
            <a:extLst>
              <a:ext uri="{FF2B5EF4-FFF2-40B4-BE49-F238E27FC236}">
                <a16:creationId xmlns:a16="http://schemas.microsoft.com/office/drawing/2014/main" id="{A870B7A3-31B9-45DB-8C1D-CED9EC65124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720201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FD2CD7A-4C2E-4A70-AA70-BE0944CAFE33}"/>
              </a:ext>
            </a:extLst>
          </p:cNvPr>
          <p:cNvSpPr>
            <a:spLocks noGrp="1"/>
          </p:cNvSpPr>
          <p:nvPr>
            <p:ph type="title"/>
          </p:nvPr>
        </p:nvSpPr>
        <p:spPr>
          <a:xfrm>
            <a:off x="841248" y="334644"/>
            <a:ext cx="10509504" cy="1076914"/>
          </a:xfrm>
        </p:spPr>
        <p:txBody>
          <a:bodyPr vert="horz" lIns="91440" tIns="45720" rIns="91440" bIns="45720" rtlCol="0" anchor="ctr">
            <a:normAutofit/>
          </a:bodyPr>
          <a:lstStyle/>
          <a:p>
            <a:r>
              <a:rPr lang="en-US" kern="1200">
                <a:solidFill>
                  <a:schemeClr val="tx1"/>
                </a:solidFill>
                <a:latin typeface="+mj-lt"/>
                <a:ea typeface="+mj-ea"/>
                <a:cs typeface="+mj-cs"/>
              </a:rPr>
              <a:t>HUD General Waivers</a:t>
            </a:r>
          </a:p>
        </p:txBody>
      </p:sp>
      <p:sp>
        <p:nvSpPr>
          <p:cNvPr id="13" name="Rectangle 12">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FB38CCA-3539-428D-98DF-3C1FB406ECC1}"/>
              </a:ext>
            </a:extLst>
          </p:cNvPr>
          <p:cNvSpPr>
            <a:spLocks noGrp="1"/>
          </p:cNvSpPr>
          <p:nvPr>
            <p:ph type="ftr" sz="quarter" idx="12"/>
          </p:nvPr>
        </p:nvSpPr>
        <p:spPr>
          <a:xfrm>
            <a:off x="4038600" y="6356350"/>
            <a:ext cx="4114800" cy="365125"/>
          </a:xfrm>
        </p:spPr>
        <p:txBody>
          <a:bodyPr vert="horz" lIns="91440" tIns="45720" rIns="91440" bIns="45720" rtlCol="0" anchor="ctr">
            <a:normAutofit/>
          </a:bodyPr>
          <a:lstStyle/>
          <a:p>
            <a:pPr algn="ctr" defTabSz="914400">
              <a:spcAft>
                <a:spcPts val="600"/>
              </a:spcAft>
            </a:pPr>
            <a:r>
              <a:rPr lang="en-US" sz="1200" kern="1200">
                <a:solidFill>
                  <a:schemeClr val="tx1">
                    <a:lumMod val="50000"/>
                    <a:lumOff val="50000"/>
                  </a:schemeClr>
                </a:solidFill>
                <a:latin typeface="+mn-lt"/>
                <a:ea typeface="+mn-ea"/>
                <a:cs typeface="+mn-cs"/>
              </a:rPr>
              <a:t>Georgia Department of Community Affairs</a:t>
            </a:r>
          </a:p>
        </p:txBody>
      </p:sp>
      <p:sp>
        <p:nvSpPr>
          <p:cNvPr id="3" name="Slide Number Placeholder 2">
            <a:extLst>
              <a:ext uri="{FF2B5EF4-FFF2-40B4-BE49-F238E27FC236}">
                <a16:creationId xmlns:a16="http://schemas.microsoft.com/office/drawing/2014/main" id="{8E85A4AB-2A7D-4F05-8A9D-EC59FF26050B}"/>
              </a:ext>
            </a:extLst>
          </p:cNvPr>
          <p:cNvSpPr>
            <a:spLocks noGrp="1"/>
          </p:cNvSpPr>
          <p:nvPr>
            <p:ph type="sldNum" sz="quarter" idx="11"/>
          </p:nvPr>
        </p:nvSpPr>
        <p:spPr>
          <a:xfrm>
            <a:off x="8717280" y="6356350"/>
            <a:ext cx="2633472" cy="365125"/>
          </a:xfrm>
        </p:spPr>
        <p:txBody>
          <a:bodyPr vert="horz" lIns="91440" tIns="45720" rIns="91440" bIns="45720" rtlCol="0" anchor="ctr">
            <a:normAutofit/>
          </a:bodyPr>
          <a:lstStyle/>
          <a:p>
            <a:pPr algn="r" defTabSz="914400">
              <a:spcAft>
                <a:spcPts val="600"/>
              </a:spcAft>
            </a:pPr>
            <a:fld id="{93CAF254-72B9-406C-9E86-C9D983240C82}" type="slidenum">
              <a:rPr lang="en-US" sz="1200">
                <a:solidFill>
                  <a:schemeClr val="tx1">
                    <a:lumMod val="50000"/>
                    <a:lumOff val="50000"/>
                  </a:schemeClr>
                </a:solidFill>
              </a:rPr>
              <a:pPr algn="r" defTabSz="914400">
                <a:spcAft>
                  <a:spcPts val="600"/>
                </a:spcAft>
              </a:pPr>
              <a:t>12</a:t>
            </a:fld>
            <a:endParaRPr lang="en-US" sz="1200">
              <a:solidFill>
                <a:schemeClr val="tx1">
                  <a:lumMod val="50000"/>
                  <a:lumOff val="50000"/>
                </a:schemeClr>
              </a:solidFill>
            </a:endParaRPr>
          </a:p>
        </p:txBody>
      </p:sp>
      <p:grpSp>
        <p:nvGrpSpPr>
          <p:cNvPr id="2" name="Group 1">
            <a:extLst>
              <a:ext uri="{FF2B5EF4-FFF2-40B4-BE49-F238E27FC236}">
                <a16:creationId xmlns:a16="http://schemas.microsoft.com/office/drawing/2014/main" id="{FA032AAE-E318-5975-3134-FE16B9E45028}"/>
              </a:ext>
            </a:extLst>
          </p:cNvPr>
          <p:cNvGrpSpPr/>
          <p:nvPr/>
        </p:nvGrpSpPr>
        <p:grpSpPr>
          <a:xfrm>
            <a:off x="1195848" y="1830517"/>
            <a:ext cx="9797256" cy="4282976"/>
            <a:chOff x="841247" y="1863583"/>
            <a:chExt cx="7791685" cy="4282976"/>
          </a:xfrm>
          <a:effectLst>
            <a:outerShdw blurRad="63500" sx="102000" sy="102000" algn="ctr" rotWithShape="0">
              <a:prstClr val="black">
                <a:alpha val="40000"/>
              </a:prstClr>
            </a:outerShdw>
          </a:effectLst>
        </p:grpSpPr>
        <p:sp>
          <p:nvSpPr>
            <p:cNvPr id="6" name="Freeform: Shape 5">
              <a:extLst>
                <a:ext uri="{FF2B5EF4-FFF2-40B4-BE49-F238E27FC236}">
                  <a16:creationId xmlns:a16="http://schemas.microsoft.com/office/drawing/2014/main" id="{1BED9CF8-B92D-CDE6-58A9-44D229D00446}"/>
                </a:ext>
              </a:extLst>
            </p:cNvPr>
            <p:cNvSpPr/>
            <p:nvPr/>
          </p:nvSpPr>
          <p:spPr>
            <a:xfrm>
              <a:off x="841247" y="1863583"/>
              <a:ext cx="2375238" cy="758806"/>
            </a:xfrm>
            <a:custGeom>
              <a:avLst/>
              <a:gdLst>
                <a:gd name="connsiteX0" fmla="*/ 0 w 2375238"/>
                <a:gd name="connsiteY0" fmla="*/ 0 h 815184"/>
                <a:gd name="connsiteX1" fmla="*/ 2375238 w 2375238"/>
                <a:gd name="connsiteY1" fmla="*/ 0 h 815184"/>
                <a:gd name="connsiteX2" fmla="*/ 2375238 w 2375238"/>
                <a:gd name="connsiteY2" fmla="*/ 815184 h 815184"/>
                <a:gd name="connsiteX3" fmla="*/ 0 w 2375238"/>
                <a:gd name="connsiteY3" fmla="*/ 815184 h 815184"/>
                <a:gd name="connsiteX4" fmla="*/ 0 w 2375238"/>
                <a:gd name="connsiteY4" fmla="*/ 0 h 81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238" h="815184">
                  <a:moveTo>
                    <a:pt x="0" y="0"/>
                  </a:moveTo>
                  <a:lnTo>
                    <a:pt x="2375238" y="0"/>
                  </a:lnTo>
                  <a:lnTo>
                    <a:pt x="2375238" y="815184"/>
                  </a:lnTo>
                  <a:lnTo>
                    <a:pt x="0" y="815184"/>
                  </a:lnTo>
                  <a:lnTo>
                    <a:pt x="0" y="0"/>
                  </a:lnTo>
                  <a:close/>
                </a:path>
              </a:pathLst>
            </a:custGeom>
            <a:solidFill>
              <a:schemeClr val="accent3">
                <a:lumMod val="20000"/>
                <a:lumOff val="80000"/>
              </a:schemeClr>
            </a:solidFill>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rPr>
                <a:t>Phased Implementation</a:t>
              </a:r>
            </a:p>
          </p:txBody>
        </p:sp>
        <p:sp>
          <p:nvSpPr>
            <p:cNvPr id="8" name="Freeform: Shape 7">
              <a:extLst>
                <a:ext uri="{FF2B5EF4-FFF2-40B4-BE49-F238E27FC236}">
                  <a16:creationId xmlns:a16="http://schemas.microsoft.com/office/drawing/2014/main" id="{D7A55F8E-CCAD-B981-2113-D71230747B3B}"/>
                </a:ext>
              </a:extLst>
            </p:cNvPr>
            <p:cNvSpPr/>
            <p:nvPr/>
          </p:nvSpPr>
          <p:spPr>
            <a:xfrm>
              <a:off x="841247" y="2622381"/>
              <a:ext cx="2375238" cy="3467792"/>
            </a:xfrm>
            <a:custGeom>
              <a:avLst/>
              <a:gdLst>
                <a:gd name="connsiteX0" fmla="*/ 0 w 2375238"/>
                <a:gd name="connsiteY0" fmla="*/ 0 h 3467792"/>
                <a:gd name="connsiteX1" fmla="*/ 2375238 w 2375238"/>
                <a:gd name="connsiteY1" fmla="*/ 0 h 3467792"/>
                <a:gd name="connsiteX2" fmla="*/ 2375238 w 2375238"/>
                <a:gd name="connsiteY2" fmla="*/ 3467792 h 3467792"/>
                <a:gd name="connsiteX3" fmla="*/ 0 w 2375238"/>
                <a:gd name="connsiteY3" fmla="*/ 3467792 h 3467792"/>
                <a:gd name="connsiteX4" fmla="*/ 0 w 2375238"/>
                <a:gd name="connsiteY4" fmla="*/ 0 h 34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238" h="3467792">
                  <a:moveTo>
                    <a:pt x="0" y="0"/>
                  </a:moveTo>
                  <a:lnTo>
                    <a:pt x="2375238" y="0"/>
                  </a:lnTo>
                  <a:lnTo>
                    <a:pt x="2375238" y="3467792"/>
                  </a:lnTo>
                  <a:lnTo>
                    <a:pt x="0" y="3467792"/>
                  </a:lnTo>
                  <a:lnTo>
                    <a:pt x="0" y="0"/>
                  </a:lnTo>
                  <a:close/>
                </a:path>
              </a:pathLst>
            </a:custGeom>
            <a:solidFill>
              <a:schemeClr val="bg1">
                <a:lumMod val="95000"/>
                <a:alpha val="90000"/>
              </a:schemeClr>
            </a:solidFill>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Waiver published March 15, 2023, establishes a phased implementation Phased Implementation schedule for application of the BAP to HUD programs. </a:t>
              </a:r>
            </a:p>
          </p:txBody>
        </p:sp>
        <p:sp>
          <p:nvSpPr>
            <p:cNvPr id="9" name="Freeform: Shape 8">
              <a:extLst>
                <a:ext uri="{FF2B5EF4-FFF2-40B4-BE49-F238E27FC236}">
                  <a16:creationId xmlns:a16="http://schemas.microsoft.com/office/drawing/2014/main" id="{32339826-95B4-A678-8E65-5512F95DD301}"/>
                </a:ext>
              </a:extLst>
            </p:cNvPr>
            <p:cNvSpPr/>
            <p:nvPr/>
          </p:nvSpPr>
          <p:spPr>
            <a:xfrm>
              <a:off x="3549922" y="1863583"/>
              <a:ext cx="2375238" cy="815184"/>
            </a:xfrm>
            <a:custGeom>
              <a:avLst/>
              <a:gdLst>
                <a:gd name="connsiteX0" fmla="*/ 0 w 2375238"/>
                <a:gd name="connsiteY0" fmla="*/ 0 h 815184"/>
                <a:gd name="connsiteX1" fmla="*/ 2375238 w 2375238"/>
                <a:gd name="connsiteY1" fmla="*/ 0 h 815184"/>
                <a:gd name="connsiteX2" fmla="*/ 2375238 w 2375238"/>
                <a:gd name="connsiteY2" fmla="*/ 815184 h 815184"/>
                <a:gd name="connsiteX3" fmla="*/ 0 w 2375238"/>
                <a:gd name="connsiteY3" fmla="*/ 815184 h 815184"/>
                <a:gd name="connsiteX4" fmla="*/ 0 w 2375238"/>
                <a:gd name="connsiteY4" fmla="*/ 0 h 81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238" h="815184">
                  <a:moveTo>
                    <a:pt x="0" y="0"/>
                  </a:moveTo>
                  <a:lnTo>
                    <a:pt x="2375238" y="0"/>
                  </a:lnTo>
                  <a:lnTo>
                    <a:pt x="2375238" y="815184"/>
                  </a:lnTo>
                  <a:lnTo>
                    <a:pt x="0" y="815184"/>
                  </a:lnTo>
                  <a:lnTo>
                    <a:pt x="0" y="0"/>
                  </a:lnTo>
                  <a:close/>
                </a:path>
              </a:pathLst>
            </a:custGeom>
            <a:solidFill>
              <a:schemeClr val="accent3">
                <a:lumMod val="60000"/>
                <a:lumOff val="40000"/>
              </a:schemeClr>
            </a:solidFill>
          </p:spPr>
          <p:style>
            <a:lnRef idx="2">
              <a:schemeClr val="accent5">
                <a:hueOff val="-28982"/>
                <a:satOff val="-2762"/>
                <a:lumOff val="-13856"/>
                <a:alphaOff val="0"/>
              </a:schemeClr>
            </a:lnRef>
            <a:fillRef idx="1">
              <a:schemeClr val="accent5">
                <a:hueOff val="-28982"/>
                <a:satOff val="-2762"/>
                <a:lumOff val="-13856"/>
                <a:alphaOff val="0"/>
              </a:schemeClr>
            </a:fillRef>
            <a:effectRef idx="0">
              <a:schemeClr val="accent5">
                <a:hueOff val="-28982"/>
                <a:satOff val="-2762"/>
                <a:lumOff val="-13856"/>
                <a:alphaOff val="0"/>
              </a:schemeClr>
            </a:effectRef>
            <a:fontRef idx="minor">
              <a:schemeClr val="lt1"/>
            </a:fontRef>
          </p:style>
          <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rPr>
                <a:t>Exigent Circumstances</a:t>
              </a:r>
            </a:p>
          </p:txBody>
        </p:sp>
        <p:sp>
          <p:nvSpPr>
            <p:cNvPr id="10" name="Freeform: Shape 9">
              <a:extLst>
                <a:ext uri="{FF2B5EF4-FFF2-40B4-BE49-F238E27FC236}">
                  <a16:creationId xmlns:a16="http://schemas.microsoft.com/office/drawing/2014/main" id="{E0B4449B-5758-B990-01BD-4EACAC729AB3}"/>
                </a:ext>
              </a:extLst>
            </p:cNvPr>
            <p:cNvSpPr/>
            <p:nvPr/>
          </p:nvSpPr>
          <p:spPr>
            <a:xfrm>
              <a:off x="3549922" y="2678767"/>
              <a:ext cx="2375238" cy="3411406"/>
            </a:xfrm>
            <a:custGeom>
              <a:avLst/>
              <a:gdLst>
                <a:gd name="connsiteX0" fmla="*/ 0 w 2375238"/>
                <a:gd name="connsiteY0" fmla="*/ 0 h 3467792"/>
                <a:gd name="connsiteX1" fmla="*/ 2375238 w 2375238"/>
                <a:gd name="connsiteY1" fmla="*/ 0 h 3467792"/>
                <a:gd name="connsiteX2" fmla="*/ 2375238 w 2375238"/>
                <a:gd name="connsiteY2" fmla="*/ 3467792 h 3467792"/>
                <a:gd name="connsiteX3" fmla="*/ 0 w 2375238"/>
                <a:gd name="connsiteY3" fmla="*/ 3467792 h 3467792"/>
                <a:gd name="connsiteX4" fmla="*/ 0 w 2375238"/>
                <a:gd name="connsiteY4" fmla="*/ 0 h 34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238" h="3467792">
                  <a:moveTo>
                    <a:pt x="0" y="0"/>
                  </a:moveTo>
                  <a:lnTo>
                    <a:pt x="2375238" y="0"/>
                  </a:lnTo>
                  <a:lnTo>
                    <a:pt x="2375238" y="3467792"/>
                  </a:lnTo>
                  <a:lnTo>
                    <a:pt x="0" y="3467792"/>
                  </a:lnTo>
                  <a:lnTo>
                    <a:pt x="0" y="0"/>
                  </a:lnTo>
                  <a:close/>
                </a:path>
              </a:pathLst>
            </a:custGeom>
            <a:solidFill>
              <a:schemeClr val="bg1">
                <a:lumMod val="95000"/>
                <a:alpha val="90000"/>
              </a:schemeClr>
            </a:solidFill>
          </p:spPr>
          <p:style>
            <a:lnRef idx="2">
              <a:schemeClr val="accent5">
                <a:tint val="40000"/>
                <a:alpha val="90000"/>
                <a:hueOff val="-69844"/>
                <a:satOff val="-4478"/>
                <a:lumOff val="-3845"/>
                <a:alphaOff val="0"/>
              </a:schemeClr>
            </a:lnRef>
            <a:fillRef idx="1">
              <a:schemeClr val="accent5">
                <a:tint val="40000"/>
                <a:alpha val="90000"/>
                <a:hueOff val="-69844"/>
                <a:satOff val="-4478"/>
                <a:lumOff val="-3845"/>
                <a:alphaOff val="0"/>
              </a:schemeClr>
            </a:fillRef>
            <a:effectRef idx="0">
              <a:schemeClr val="accent5">
                <a:tint val="40000"/>
                <a:alpha val="90000"/>
                <a:hueOff val="-69844"/>
                <a:satOff val="-4478"/>
                <a:lumOff val="-3845"/>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BAP may be waived if projects must be completed immediately to protect life, ensure safety, or prevent the destruction of property </a:t>
              </a:r>
            </a:p>
            <a:p>
              <a:pPr marL="171450" lvl="1" indent="-171450" algn="l" defTabSz="755650">
                <a:lnSpc>
                  <a:spcPct val="90000"/>
                </a:lnSpc>
                <a:spcBef>
                  <a:spcPct val="0"/>
                </a:spcBef>
                <a:spcAft>
                  <a:spcPct val="15000"/>
                </a:spcAft>
                <a:buChar char="•"/>
              </a:pPr>
              <a:r>
                <a:rPr lang="en-US" sz="1700" kern="1200"/>
                <a:t>Effective until November 23, 2027</a:t>
              </a:r>
            </a:p>
          </p:txBody>
        </p:sp>
        <p:sp>
          <p:nvSpPr>
            <p:cNvPr id="12" name="Freeform: Shape 11">
              <a:extLst>
                <a:ext uri="{FF2B5EF4-FFF2-40B4-BE49-F238E27FC236}">
                  <a16:creationId xmlns:a16="http://schemas.microsoft.com/office/drawing/2014/main" id="{6CBE58CA-600D-767E-7BB1-3F3B98248618}"/>
                </a:ext>
              </a:extLst>
            </p:cNvPr>
            <p:cNvSpPr/>
            <p:nvPr/>
          </p:nvSpPr>
          <p:spPr>
            <a:xfrm>
              <a:off x="6257694" y="1863583"/>
              <a:ext cx="2375238" cy="695460"/>
            </a:xfrm>
            <a:custGeom>
              <a:avLst/>
              <a:gdLst>
                <a:gd name="connsiteX0" fmla="*/ 0 w 2375238"/>
                <a:gd name="connsiteY0" fmla="*/ 0 h 815184"/>
                <a:gd name="connsiteX1" fmla="*/ 2375238 w 2375238"/>
                <a:gd name="connsiteY1" fmla="*/ 0 h 815184"/>
                <a:gd name="connsiteX2" fmla="*/ 2375238 w 2375238"/>
                <a:gd name="connsiteY2" fmla="*/ 815184 h 815184"/>
                <a:gd name="connsiteX3" fmla="*/ 0 w 2375238"/>
                <a:gd name="connsiteY3" fmla="*/ 815184 h 815184"/>
                <a:gd name="connsiteX4" fmla="*/ 0 w 2375238"/>
                <a:gd name="connsiteY4" fmla="*/ 0 h 81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238" h="815184">
                  <a:moveTo>
                    <a:pt x="0" y="0"/>
                  </a:moveTo>
                  <a:lnTo>
                    <a:pt x="2375238" y="0"/>
                  </a:lnTo>
                  <a:lnTo>
                    <a:pt x="2375238" y="815184"/>
                  </a:lnTo>
                  <a:lnTo>
                    <a:pt x="0" y="815184"/>
                  </a:lnTo>
                  <a:lnTo>
                    <a:pt x="0" y="0"/>
                  </a:lnTo>
                  <a:close/>
                </a:path>
              </a:pathLst>
            </a:custGeom>
            <a:solidFill>
              <a:schemeClr val="accent3"/>
            </a:solidFill>
          </p:spPr>
          <p:style>
            <a:lnRef idx="2">
              <a:schemeClr val="accent5">
                <a:hueOff val="-57965"/>
                <a:satOff val="-5524"/>
                <a:lumOff val="-27713"/>
                <a:alphaOff val="0"/>
              </a:schemeClr>
            </a:lnRef>
            <a:fillRef idx="1">
              <a:schemeClr val="accent5">
                <a:hueOff val="-57965"/>
                <a:satOff val="-5524"/>
                <a:lumOff val="-27713"/>
                <a:alphaOff val="0"/>
              </a:schemeClr>
            </a:fillRef>
            <a:effectRef idx="0">
              <a:schemeClr val="accent5">
                <a:hueOff val="-57965"/>
                <a:satOff val="-5524"/>
                <a:lumOff val="-27713"/>
                <a:alphaOff val="0"/>
              </a:schemeClr>
            </a:effectRef>
            <a:fontRef idx="minor">
              <a:schemeClr val="lt1"/>
            </a:fontRef>
          </p:style>
          <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i="1" kern="1200">
                  <a:solidFill>
                    <a:schemeClr val="tx1"/>
                  </a:solidFill>
                </a:rPr>
                <a:t>De Minimis</a:t>
              </a:r>
              <a:r>
                <a:rPr lang="en-US" sz="1700" kern="1200">
                  <a:solidFill>
                    <a:schemeClr val="tx1"/>
                  </a:solidFill>
                </a:rPr>
                <a:t>, Small Grants, &amp; Minor Components</a:t>
              </a:r>
            </a:p>
          </p:txBody>
        </p:sp>
        <p:sp>
          <p:nvSpPr>
            <p:cNvPr id="14" name="Freeform: Shape 13">
              <a:extLst>
                <a:ext uri="{FF2B5EF4-FFF2-40B4-BE49-F238E27FC236}">
                  <a16:creationId xmlns:a16="http://schemas.microsoft.com/office/drawing/2014/main" id="{7F1DA6E5-3C35-BA30-12B0-C355FAFDFEB0}"/>
                </a:ext>
              </a:extLst>
            </p:cNvPr>
            <p:cNvSpPr/>
            <p:nvPr/>
          </p:nvSpPr>
          <p:spPr>
            <a:xfrm>
              <a:off x="6257694" y="2559043"/>
              <a:ext cx="2375238" cy="3587516"/>
            </a:xfrm>
            <a:custGeom>
              <a:avLst/>
              <a:gdLst>
                <a:gd name="connsiteX0" fmla="*/ 0 w 2375238"/>
                <a:gd name="connsiteY0" fmla="*/ 0 h 3467792"/>
                <a:gd name="connsiteX1" fmla="*/ 2375238 w 2375238"/>
                <a:gd name="connsiteY1" fmla="*/ 0 h 3467792"/>
                <a:gd name="connsiteX2" fmla="*/ 2375238 w 2375238"/>
                <a:gd name="connsiteY2" fmla="*/ 3467792 h 3467792"/>
                <a:gd name="connsiteX3" fmla="*/ 0 w 2375238"/>
                <a:gd name="connsiteY3" fmla="*/ 3467792 h 3467792"/>
                <a:gd name="connsiteX4" fmla="*/ 0 w 2375238"/>
                <a:gd name="connsiteY4" fmla="*/ 0 h 34677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238" h="3467792">
                  <a:moveTo>
                    <a:pt x="0" y="0"/>
                  </a:moveTo>
                  <a:lnTo>
                    <a:pt x="2375238" y="0"/>
                  </a:lnTo>
                  <a:lnTo>
                    <a:pt x="2375238" y="3467792"/>
                  </a:lnTo>
                  <a:lnTo>
                    <a:pt x="0" y="3467792"/>
                  </a:lnTo>
                  <a:lnTo>
                    <a:pt x="0" y="0"/>
                  </a:lnTo>
                  <a:close/>
                </a:path>
              </a:pathLst>
            </a:custGeom>
            <a:solidFill>
              <a:schemeClr val="bg1">
                <a:lumMod val="95000"/>
                <a:alpha val="90000"/>
              </a:schemeClr>
            </a:solidFill>
          </p:spPr>
          <p:style>
            <a:lnRef idx="2">
              <a:schemeClr val="accent5">
                <a:tint val="40000"/>
                <a:alpha val="90000"/>
                <a:hueOff val="-139688"/>
                <a:satOff val="-8955"/>
                <a:lumOff val="-7690"/>
                <a:alphaOff val="0"/>
              </a:schemeClr>
            </a:lnRef>
            <a:fillRef idx="1">
              <a:schemeClr val="accent5">
                <a:tint val="40000"/>
                <a:alpha val="90000"/>
                <a:hueOff val="-139688"/>
                <a:satOff val="-8955"/>
                <a:lumOff val="-7690"/>
                <a:alphaOff val="0"/>
              </a:schemeClr>
            </a:fillRef>
            <a:effectRef idx="0">
              <a:schemeClr val="accent5">
                <a:tint val="40000"/>
                <a:alpha val="90000"/>
                <a:hueOff val="-139688"/>
                <a:satOff val="-8955"/>
                <a:lumOff val="-7690"/>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defTabSz="755650">
                <a:spcBef>
                  <a:spcPct val="0"/>
                </a:spcBef>
                <a:spcAft>
                  <a:spcPct val="15000"/>
                </a:spcAft>
                <a:buChar char="•"/>
              </a:pPr>
              <a:r>
                <a:rPr lang="en-US" sz="1700" kern="1200"/>
                <a:t>BAP waived for projects </a:t>
              </a:r>
              <a:r>
                <a:rPr lang="en-US" sz="1700"/>
                <a:t>if</a:t>
              </a:r>
              <a:r>
                <a:rPr lang="en-US" sz="1700" kern="1200"/>
                <a:t> </a:t>
              </a:r>
              <a:r>
                <a:rPr lang="en-US"/>
                <a:t>cost is equal to or less than current Simplified Acquisition Threshold of $350,000</a:t>
              </a:r>
            </a:p>
            <a:p>
              <a:pPr marL="171450" lvl="1" indent="-171450" defTabSz="755650">
                <a:spcBef>
                  <a:spcPct val="0"/>
                </a:spcBef>
                <a:spcAft>
                  <a:spcPct val="15000"/>
                </a:spcAft>
                <a:buChar char="•"/>
              </a:pPr>
              <a:r>
                <a:rPr lang="en-US" sz="1700" kern="1200"/>
                <a:t>BAP waived for a de minimis portion that comprises no more than 5 percent of the total cost of covered materials used in a project, up to $1 million</a:t>
              </a:r>
            </a:p>
            <a:p>
              <a:pPr marL="171450" lvl="1" indent="-171450" algn="l" defTabSz="755650">
                <a:lnSpc>
                  <a:spcPct val="90000"/>
                </a:lnSpc>
                <a:spcBef>
                  <a:spcPct val="0"/>
                </a:spcBef>
                <a:spcAft>
                  <a:spcPct val="15000"/>
                </a:spcAft>
                <a:buChar char="•"/>
              </a:pPr>
              <a:r>
                <a:rPr lang="en-US" sz="1700" kern="1200"/>
                <a:t>Effective until November 23, 2027</a:t>
              </a:r>
            </a:p>
          </p:txBody>
        </p:sp>
      </p:grpSp>
    </p:spTree>
    <p:extLst>
      <p:ext uri="{BB962C8B-B14F-4D97-AF65-F5344CB8AC3E}">
        <p14:creationId xmlns:p14="http://schemas.microsoft.com/office/powerpoint/2010/main" val="2466955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C31A79-273A-5779-F856-FEC2E9649160}"/>
              </a:ext>
            </a:extLst>
          </p:cNvPr>
          <p:cNvSpPr>
            <a:spLocks noGrp="1"/>
          </p:cNvSpPr>
          <p:nvPr>
            <p:ph idx="1"/>
          </p:nvPr>
        </p:nvSpPr>
        <p:spPr/>
        <p:txBody>
          <a:bodyPr/>
          <a:lstStyle/>
          <a:p>
            <a:r>
              <a:rPr lang="en-US"/>
              <a:t>If a project's total material cost is $450,000, the de minimis waiver can be used to purchase up to $22,500 in materials from foreign sources</a:t>
            </a:r>
          </a:p>
          <a:p>
            <a:endParaRPr lang="en-US"/>
          </a:p>
          <a:p>
            <a:pPr marL="0" indent="0">
              <a:buNone/>
            </a:pPr>
            <a:endParaRPr lang="en-US"/>
          </a:p>
        </p:txBody>
      </p:sp>
      <p:sp>
        <p:nvSpPr>
          <p:cNvPr id="3" name="Slide Number Placeholder 2">
            <a:extLst>
              <a:ext uri="{FF2B5EF4-FFF2-40B4-BE49-F238E27FC236}">
                <a16:creationId xmlns:a16="http://schemas.microsoft.com/office/drawing/2014/main" id="{D648C462-1D72-C152-09FA-6BCCE0600EFD}"/>
              </a:ext>
            </a:extLst>
          </p:cNvPr>
          <p:cNvSpPr>
            <a:spLocks noGrp="1"/>
          </p:cNvSpPr>
          <p:nvPr>
            <p:ph type="sldNum" sz="quarter" idx="11"/>
          </p:nvPr>
        </p:nvSpPr>
        <p:spPr/>
        <p:txBody>
          <a:bodyPr/>
          <a:lstStyle/>
          <a:p>
            <a:fld id="{93CAF254-72B9-406C-9E86-C9D983240C82}" type="slidenum">
              <a:rPr lang="en-US" smtClean="0"/>
              <a:t>13</a:t>
            </a:fld>
            <a:endParaRPr lang="en-US"/>
          </a:p>
        </p:txBody>
      </p:sp>
      <p:sp>
        <p:nvSpPr>
          <p:cNvPr id="4" name="Title 3">
            <a:extLst>
              <a:ext uri="{FF2B5EF4-FFF2-40B4-BE49-F238E27FC236}">
                <a16:creationId xmlns:a16="http://schemas.microsoft.com/office/drawing/2014/main" id="{99F262F2-B57E-82F3-E28E-2F619AE81515}"/>
              </a:ext>
            </a:extLst>
          </p:cNvPr>
          <p:cNvSpPr>
            <a:spLocks noGrp="1"/>
          </p:cNvSpPr>
          <p:nvPr>
            <p:ph type="title"/>
          </p:nvPr>
        </p:nvSpPr>
        <p:spPr/>
        <p:txBody>
          <a:bodyPr>
            <a:normAutofit fontScale="90000"/>
          </a:bodyPr>
          <a:lstStyle/>
          <a:p>
            <a:r>
              <a:rPr lang="en-US" i="1"/>
              <a:t>De Minimis </a:t>
            </a:r>
            <a:r>
              <a:rPr lang="en-US"/>
              <a:t>Limit – 5% of total costs not to exceed $1mill </a:t>
            </a:r>
            <a:r>
              <a:rPr lang="en-US" b="0"/>
              <a:t>(</a:t>
            </a:r>
            <a:r>
              <a:rPr lang="en-US" sz="2700" b="0" i="1"/>
              <a:t>Effective until November 23, 2027</a:t>
            </a:r>
            <a:r>
              <a:rPr lang="en-US" b="0"/>
              <a:t>)</a:t>
            </a:r>
            <a:endParaRPr lang="en-US"/>
          </a:p>
        </p:txBody>
      </p:sp>
      <p:sp>
        <p:nvSpPr>
          <p:cNvPr id="5" name="Footer Placeholder 4">
            <a:extLst>
              <a:ext uri="{FF2B5EF4-FFF2-40B4-BE49-F238E27FC236}">
                <a16:creationId xmlns:a16="http://schemas.microsoft.com/office/drawing/2014/main" id="{D0BD46CC-7085-E685-DD90-89291D90EF6F}"/>
              </a:ext>
            </a:extLst>
          </p:cNvPr>
          <p:cNvSpPr>
            <a:spLocks noGrp="1"/>
          </p:cNvSpPr>
          <p:nvPr>
            <p:ph type="ftr" sz="quarter" idx="12"/>
          </p:nvPr>
        </p:nvSpPr>
        <p:spPr/>
        <p:txBody>
          <a:bodyPr/>
          <a:lstStyle/>
          <a:p>
            <a:r>
              <a:rPr lang="en-US"/>
              <a:t>Georgia Department of Community Affairs</a:t>
            </a:r>
          </a:p>
        </p:txBody>
      </p:sp>
      <p:pic>
        <p:nvPicPr>
          <p:cNvPr id="7" name="Picture 6">
            <a:extLst>
              <a:ext uri="{FF2B5EF4-FFF2-40B4-BE49-F238E27FC236}">
                <a16:creationId xmlns:a16="http://schemas.microsoft.com/office/drawing/2014/main" id="{68F4175A-9BF3-14CE-FFFA-69D49E60D103}"/>
              </a:ext>
            </a:extLst>
          </p:cNvPr>
          <p:cNvPicPr>
            <a:picLocks noChangeAspect="1"/>
          </p:cNvPicPr>
          <p:nvPr/>
        </p:nvPicPr>
        <p:blipFill>
          <a:blip r:embed="rId3"/>
          <a:stretch>
            <a:fillRect/>
          </a:stretch>
        </p:blipFill>
        <p:spPr>
          <a:xfrm>
            <a:off x="1960966" y="2516514"/>
            <a:ext cx="7483488" cy="3558848"/>
          </a:xfrm>
          <a:prstGeom prst="rect">
            <a:avLst/>
          </a:prstGeom>
        </p:spPr>
      </p:pic>
    </p:spTree>
    <p:extLst>
      <p:ext uri="{BB962C8B-B14F-4D97-AF65-F5344CB8AC3E}">
        <p14:creationId xmlns:p14="http://schemas.microsoft.com/office/powerpoint/2010/main" val="8602835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DC54BA-5904-4F08-9432-892AD3C0960C}"/>
              </a:ext>
            </a:extLst>
          </p:cNvPr>
          <p:cNvSpPr>
            <a:spLocks noGrp="1"/>
          </p:cNvSpPr>
          <p:nvPr>
            <p:ph idx="1"/>
          </p:nvPr>
        </p:nvSpPr>
        <p:spPr/>
        <p:txBody>
          <a:bodyPr>
            <a:normAutofit/>
          </a:bodyPr>
          <a:lstStyle/>
          <a:p>
            <a:r>
              <a:rPr lang="en-US" sz="2400"/>
              <a:t>Three categories of waivers:</a:t>
            </a:r>
          </a:p>
          <a:p>
            <a:pPr lvl="1"/>
            <a:r>
              <a:rPr lang="en-US" sz="2400"/>
              <a:t>Public interest: BAP would be inconsistent with the public interest. </a:t>
            </a:r>
          </a:p>
          <a:p>
            <a:pPr lvl="2"/>
            <a:r>
              <a:rPr lang="en-US" sz="2200"/>
              <a:t>Most difficult project specific waiver to obtain, per HUD</a:t>
            </a:r>
          </a:p>
          <a:p>
            <a:pPr lvl="1"/>
            <a:r>
              <a:rPr lang="en-US" sz="2400"/>
              <a:t>Nonavailability: covered materials are not produced in the US in sufficient and reasonably available quantities or of a satisfactory quality.</a:t>
            </a:r>
          </a:p>
          <a:p>
            <a:pPr lvl="1"/>
            <a:r>
              <a:rPr lang="en-US" sz="2400"/>
              <a:t>Unreasonable cost: inclusion of domestically produced covered materials will increase the cost of the overall project by more than 25 percent.</a:t>
            </a:r>
          </a:p>
          <a:p>
            <a:pPr marL="457200" lvl="1" indent="0">
              <a:buNone/>
            </a:pPr>
            <a:endParaRPr lang="en-US" sz="2800"/>
          </a:p>
        </p:txBody>
      </p:sp>
      <p:sp>
        <p:nvSpPr>
          <p:cNvPr id="3" name="Slide Number Placeholder 2">
            <a:extLst>
              <a:ext uri="{FF2B5EF4-FFF2-40B4-BE49-F238E27FC236}">
                <a16:creationId xmlns:a16="http://schemas.microsoft.com/office/drawing/2014/main" id="{47F2F04D-988D-4975-B192-7255BD63E602}"/>
              </a:ext>
            </a:extLst>
          </p:cNvPr>
          <p:cNvSpPr>
            <a:spLocks noGrp="1"/>
          </p:cNvSpPr>
          <p:nvPr>
            <p:ph type="sldNum" sz="quarter" idx="11"/>
          </p:nvPr>
        </p:nvSpPr>
        <p:spPr/>
        <p:txBody>
          <a:bodyPr/>
          <a:lstStyle/>
          <a:p>
            <a:fld id="{93CAF254-72B9-406C-9E86-C9D983240C82}" type="slidenum">
              <a:rPr lang="en-US" smtClean="0"/>
              <a:t>14</a:t>
            </a:fld>
            <a:endParaRPr lang="en-US"/>
          </a:p>
        </p:txBody>
      </p:sp>
      <p:sp>
        <p:nvSpPr>
          <p:cNvPr id="4" name="Title 3">
            <a:extLst>
              <a:ext uri="{FF2B5EF4-FFF2-40B4-BE49-F238E27FC236}">
                <a16:creationId xmlns:a16="http://schemas.microsoft.com/office/drawing/2014/main" id="{711EB180-85F6-4B1F-A27D-B37CBE40FCA7}"/>
              </a:ext>
            </a:extLst>
          </p:cNvPr>
          <p:cNvSpPr>
            <a:spLocks noGrp="1"/>
          </p:cNvSpPr>
          <p:nvPr>
            <p:ph type="title"/>
          </p:nvPr>
        </p:nvSpPr>
        <p:spPr/>
        <p:txBody>
          <a:bodyPr/>
          <a:lstStyle/>
          <a:p>
            <a:r>
              <a:rPr lang="en-US"/>
              <a:t>Project-Specific Waivers</a:t>
            </a:r>
          </a:p>
        </p:txBody>
      </p:sp>
      <p:sp>
        <p:nvSpPr>
          <p:cNvPr id="5" name="Footer Placeholder 4">
            <a:extLst>
              <a:ext uri="{FF2B5EF4-FFF2-40B4-BE49-F238E27FC236}">
                <a16:creationId xmlns:a16="http://schemas.microsoft.com/office/drawing/2014/main" id="{69D17501-1CDB-402D-8D67-299BB6B2347A}"/>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42437156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E6E858-A989-273F-D708-89CF0DDC3945}"/>
              </a:ext>
            </a:extLst>
          </p:cNvPr>
          <p:cNvSpPr>
            <a:spLocks noGrp="1"/>
          </p:cNvSpPr>
          <p:nvPr>
            <p:ph idx="1"/>
          </p:nvPr>
        </p:nvSpPr>
        <p:spPr/>
        <p:txBody>
          <a:bodyPr>
            <a:normAutofit lnSpcReduction="10000"/>
          </a:bodyPr>
          <a:lstStyle/>
          <a:p>
            <a:r>
              <a:rPr lang="en-US"/>
              <a:t>Considerations:</a:t>
            </a:r>
          </a:p>
          <a:p>
            <a:pPr lvl="1"/>
            <a:r>
              <a:rPr lang="en-US"/>
              <a:t>Consult with DCA regarding the availability of General Waivers</a:t>
            </a:r>
          </a:p>
          <a:p>
            <a:pPr lvl="1"/>
            <a:r>
              <a:rPr lang="en-US"/>
              <a:t>Market research to support the need for a waiver, such as documenting results of supplier scouting services from the Manufacturing Extension partnership. </a:t>
            </a:r>
          </a:p>
          <a:p>
            <a:pPr marL="457200" lvl="1" indent="0">
              <a:buNone/>
            </a:pPr>
            <a:endParaRPr lang="en-US"/>
          </a:p>
          <a:p>
            <a:pPr lvl="1"/>
            <a:r>
              <a:rPr lang="en-US"/>
              <a:t>HUD Grantees must submit waiver through HUD’s portal </a:t>
            </a:r>
          </a:p>
          <a:p>
            <a:pPr lvl="1"/>
            <a:r>
              <a:rPr lang="en-US">
                <a:hlinkClick r:id="rId3"/>
              </a:rPr>
              <a:t>https://www.hudexchange.info/resource/7058/baba-waiver-system-grantee-user-manual/</a:t>
            </a:r>
            <a:r>
              <a:rPr lang="en-US"/>
              <a:t> </a:t>
            </a:r>
          </a:p>
          <a:p>
            <a:r>
              <a:rPr lang="en-US"/>
              <a:t>HUD coordinates with Office of Management and Budget/MIAO</a:t>
            </a:r>
          </a:p>
          <a:p>
            <a:r>
              <a:rPr lang="en-US"/>
              <a:t>Ultimate approval is provided by Office of Management and Budget/MIAO</a:t>
            </a:r>
          </a:p>
          <a:p>
            <a:r>
              <a:rPr lang="en-US"/>
              <a:t>15-day comment period</a:t>
            </a:r>
          </a:p>
          <a:p>
            <a:r>
              <a:rPr lang="en-US"/>
              <a:t>MIAO publication</a:t>
            </a:r>
          </a:p>
          <a:p>
            <a:r>
              <a:rPr lang="en-US"/>
              <a:t>To date, HUD has not submitted any project-specific waivers.</a:t>
            </a:r>
          </a:p>
          <a:p>
            <a:pPr marL="0" indent="0">
              <a:buNone/>
            </a:pPr>
            <a:endParaRPr lang="en-US"/>
          </a:p>
        </p:txBody>
      </p:sp>
      <p:sp>
        <p:nvSpPr>
          <p:cNvPr id="3" name="Slide Number Placeholder 2">
            <a:extLst>
              <a:ext uri="{FF2B5EF4-FFF2-40B4-BE49-F238E27FC236}">
                <a16:creationId xmlns:a16="http://schemas.microsoft.com/office/drawing/2014/main" id="{A75FD7DE-EFF1-C47A-C74C-9D81CCC2F2CD}"/>
              </a:ext>
            </a:extLst>
          </p:cNvPr>
          <p:cNvSpPr>
            <a:spLocks noGrp="1"/>
          </p:cNvSpPr>
          <p:nvPr>
            <p:ph type="sldNum" sz="quarter" idx="11"/>
          </p:nvPr>
        </p:nvSpPr>
        <p:spPr/>
        <p:txBody>
          <a:bodyPr/>
          <a:lstStyle/>
          <a:p>
            <a:fld id="{93CAF254-72B9-406C-9E86-C9D983240C82}" type="slidenum">
              <a:rPr lang="en-US" smtClean="0"/>
              <a:t>15</a:t>
            </a:fld>
            <a:endParaRPr lang="en-US"/>
          </a:p>
        </p:txBody>
      </p:sp>
      <p:sp>
        <p:nvSpPr>
          <p:cNvPr id="4" name="Title 3">
            <a:extLst>
              <a:ext uri="{FF2B5EF4-FFF2-40B4-BE49-F238E27FC236}">
                <a16:creationId xmlns:a16="http://schemas.microsoft.com/office/drawing/2014/main" id="{BD64EA22-5C45-9E7F-B8A7-376F3087937E}"/>
              </a:ext>
            </a:extLst>
          </p:cNvPr>
          <p:cNvSpPr>
            <a:spLocks noGrp="1"/>
          </p:cNvSpPr>
          <p:nvPr>
            <p:ph type="title"/>
          </p:nvPr>
        </p:nvSpPr>
        <p:spPr/>
        <p:txBody>
          <a:bodyPr/>
          <a:lstStyle/>
          <a:p>
            <a:r>
              <a:rPr lang="en-US"/>
              <a:t>Project Specific Waivers</a:t>
            </a:r>
          </a:p>
        </p:txBody>
      </p:sp>
      <p:sp>
        <p:nvSpPr>
          <p:cNvPr id="5" name="Footer Placeholder 4">
            <a:extLst>
              <a:ext uri="{FF2B5EF4-FFF2-40B4-BE49-F238E27FC236}">
                <a16:creationId xmlns:a16="http://schemas.microsoft.com/office/drawing/2014/main" id="{B580459F-2B40-E738-F659-69785193A31E}"/>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8951998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DFF07E6-B90F-4747-8742-F40D7ED7488B}"/>
              </a:ext>
            </a:extLst>
          </p:cNvPr>
          <p:cNvSpPr>
            <a:spLocks noGrp="1"/>
          </p:cNvSpPr>
          <p:nvPr>
            <p:ph type="sldNum" sz="quarter" idx="11"/>
          </p:nvPr>
        </p:nvSpPr>
        <p:spPr>
          <a:xfrm>
            <a:off x="11277600" y="5949791"/>
            <a:ext cx="609600" cy="681037"/>
          </a:xfrm>
        </p:spPr>
        <p:txBody>
          <a:bodyPr anchor="ctr">
            <a:normAutofit/>
          </a:bodyPr>
          <a:lstStyle/>
          <a:p>
            <a:pPr>
              <a:spcAft>
                <a:spcPts val="600"/>
              </a:spcAft>
            </a:pPr>
            <a:fld id="{93CAF254-72B9-406C-9E86-C9D983240C82}" type="slidenum">
              <a:rPr lang="en-US" smtClean="0"/>
              <a:pPr>
                <a:spcAft>
                  <a:spcPts val="600"/>
                </a:spcAft>
              </a:pPr>
              <a:t>16</a:t>
            </a:fld>
            <a:endParaRPr lang="en-US"/>
          </a:p>
        </p:txBody>
      </p:sp>
      <p:sp>
        <p:nvSpPr>
          <p:cNvPr id="4" name="Title 3">
            <a:extLst>
              <a:ext uri="{FF2B5EF4-FFF2-40B4-BE49-F238E27FC236}">
                <a16:creationId xmlns:a16="http://schemas.microsoft.com/office/drawing/2014/main" id="{265C6F54-32D2-4822-95E2-855911A4317C}"/>
              </a:ext>
            </a:extLst>
          </p:cNvPr>
          <p:cNvSpPr>
            <a:spLocks noGrp="1"/>
          </p:cNvSpPr>
          <p:nvPr>
            <p:ph type="title"/>
          </p:nvPr>
        </p:nvSpPr>
        <p:spPr>
          <a:xfrm>
            <a:off x="847344" y="548640"/>
            <a:ext cx="10497312" cy="1142048"/>
          </a:xfrm>
        </p:spPr>
        <p:txBody>
          <a:bodyPr anchor="ctr">
            <a:normAutofit/>
          </a:bodyPr>
          <a:lstStyle/>
          <a:p>
            <a:r>
              <a:rPr lang="en-US"/>
              <a:t>Phased Implementation</a:t>
            </a:r>
          </a:p>
        </p:txBody>
      </p:sp>
      <p:sp>
        <p:nvSpPr>
          <p:cNvPr id="5" name="Footer Placeholder 4">
            <a:extLst>
              <a:ext uri="{FF2B5EF4-FFF2-40B4-BE49-F238E27FC236}">
                <a16:creationId xmlns:a16="http://schemas.microsoft.com/office/drawing/2014/main" id="{E1DC71AF-372D-490D-B51D-9DB8C94E5F29}"/>
              </a:ext>
            </a:extLst>
          </p:cNvPr>
          <p:cNvSpPr>
            <a:spLocks noGrp="1"/>
          </p:cNvSpPr>
          <p:nvPr>
            <p:ph type="ftr" sz="quarter" idx="12"/>
          </p:nvPr>
        </p:nvSpPr>
        <p:spPr>
          <a:xfrm>
            <a:off x="406400" y="6107747"/>
            <a:ext cx="4114800" cy="365125"/>
          </a:xfrm>
        </p:spPr>
        <p:txBody>
          <a:bodyPr anchor="ctr">
            <a:normAutofit/>
          </a:bodyPr>
          <a:lstStyle/>
          <a:p>
            <a:pPr>
              <a:spcAft>
                <a:spcPts val="600"/>
              </a:spcAft>
            </a:pPr>
            <a:r>
              <a:rPr lang="en-US"/>
              <a:t>Georgia Department of Community Affairs</a:t>
            </a:r>
          </a:p>
        </p:txBody>
      </p:sp>
      <p:graphicFrame>
        <p:nvGraphicFramePr>
          <p:cNvPr id="7" name="Content Placeholder 1">
            <a:extLst>
              <a:ext uri="{FF2B5EF4-FFF2-40B4-BE49-F238E27FC236}">
                <a16:creationId xmlns:a16="http://schemas.microsoft.com/office/drawing/2014/main" id="{8E5AE124-9DB7-8D3A-D830-3CBB98BBB631}"/>
              </a:ext>
            </a:extLst>
          </p:cNvPr>
          <p:cNvGraphicFramePr>
            <a:graphicFrameLocks noGrp="1"/>
          </p:cNvGraphicFramePr>
          <p:nvPr>
            <p:ph idx="1"/>
            <p:extLst>
              <p:ext uri="{D42A27DB-BD31-4B8C-83A1-F6EECF244321}">
                <p14:modId xmlns:p14="http://schemas.microsoft.com/office/powerpoint/2010/main" val="623876921"/>
              </p:ext>
            </p:extLst>
          </p:nvPr>
        </p:nvGraphicFramePr>
        <p:xfrm>
          <a:off x="838200" y="1825625"/>
          <a:ext cx="105156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35353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3">
            <a:extLst>
              <a:ext uri="{FF2B5EF4-FFF2-40B4-BE49-F238E27FC236}">
                <a16:creationId xmlns:a16="http://schemas.microsoft.com/office/drawing/2014/main" id="{3529E97A-97C3-40EA-8A04-5C02398D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33271A59-9C70-49C2-9C85-245A3FBE3B57}"/>
              </a:ext>
            </a:extLst>
          </p:cNvPr>
          <p:cNvSpPr>
            <a:spLocks noGrp="1"/>
          </p:cNvSpPr>
          <p:nvPr>
            <p:ph type="title"/>
          </p:nvPr>
        </p:nvSpPr>
        <p:spPr>
          <a:xfrm>
            <a:off x="630936" y="630936"/>
            <a:ext cx="3599688" cy="1463040"/>
          </a:xfrm>
        </p:spPr>
        <p:txBody>
          <a:bodyPr vert="horz" lIns="91440" tIns="45720" rIns="91440" bIns="45720" rtlCol="0" anchor="ctr">
            <a:normAutofit/>
          </a:bodyPr>
          <a:lstStyle/>
          <a:p>
            <a:r>
              <a:rPr lang="en-US" sz="4400" kern="1200">
                <a:latin typeface="+mj-lt"/>
                <a:ea typeface="+mj-ea"/>
                <a:cs typeface="+mj-cs"/>
              </a:rPr>
              <a:t>BABA Applicability</a:t>
            </a:r>
          </a:p>
        </p:txBody>
      </p:sp>
      <p:sp>
        <p:nvSpPr>
          <p:cNvPr id="22" name="sketch line">
            <a:extLst>
              <a:ext uri="{FF2B5EF4-FFF2-40B4-BE49-F238E27FC236}">
                <a16:creationId xmlns:a16="http://schemas.microsoft.com/office/drawing/2014/main" id="{59FA8C2E-A5A7-4490-927A-7CD58343ED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353312"/>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F282779C-D33D-492F-AF30-B164135997C4}"/>
              </a:ext>
            </a:extLst>
          </p:cNvPr>
          <p:cNvSpPr>
            <a:spLocks noGrp="1"/>
          </p:cNvSpPr>
          <p:nvPr>
            <p:ph idx="1"/>
          </p:nvPr>
        </p:nvSpPr>
        <p:spPr>
          <a:xfrm>
            <a:off x="4474462" y="630935"/>
            <a:ext cx="7380292" cy="2521292"/>
          </a:xfrm>
        </p:spPr>
        <p:txBody>
          <a:bodyPr vert="horz" lIns="91440" tIns="45720" rIns="91440" bIns="45720" rtlCol="0" anchor="ctr">
            <a:normAutofit/>
          </a:bodyPr>
          <a:lstStyle/>
          <a:p>
            <a:pPr marL="0" indent="0">
              <a:buNone/>
            </a:pPr>
            <a:r>
              <a:rPr lang="en-US" sz="2200"/>
              <a:t>The BAP is now in effective</a:t>
            </a:r>
          </a:p>
          <a:p>
            <a:pPr marL="0" indent="0">
              <a:buNone/>
            </a:pPr>
            <a:r>
              <a:rPr lang="en-US" sz="2200"/>
              <a:t>2023 Projects -   iron or steel </a:t>
            </a:r>
          </a:p>
          <a:p>
            <a:pPr marL="0" indent="0">
              <a:buNone/>
            </a:pPr>
            <a:r>
              <a:rPr lang="en-US" sz="2200"/>
              <a:t>2024 Projects – iron, steel, specifically listed construction materials</a:t>
            </a:r>
          </a:p>
          <a:p>
            <a:pPr marL="0" indent="0">
              <a:buNone/>
            </a:pPr>
            <a:r>
              <a:rPr lang="en-US" sz="2200"/>
              <a:t>2025 Projects – iron, steel, specifically listed construction materials, &amp; manufactured products</a:t>
            </a:r>
          </a:p>
          <a:p>
            <a:pPr marL="0" indent="0">
              <a:buNone/>
            </a:pPr>
            <a:endParaRPr lang="en-US" sz="2200"/>
          </a:p>
        </p:txBody>
      </p:sp>
      <p:pic>
        <p:nvPicPr>
          <p:cNvPr id="7" name="Picture 6" descr="Text&#10;&#10;Description automatically generated">
            <a:extLst>
              <a:ext uri="{FF2B5EF4-FFF2-40B4-BE49-F238E27FC236}">
                <a16:creationId xmlns:a16="http://schemas.microsoft.com/office/drawing/2014/main" id="{00A45F25-75C7-4FCA-A908-C4150B2D758F}"/>
              </a:ext>
            </a:extLst>
          </p:cNvPr>
          <p:cNvPicPr>
            <a:picLocks noChangeAspect="1"/>
          </p:cNvPicPr>
          <p:nvPr/>
        </p:nvPicPr>
        <p:blipFill>
          <a:blip r:embed="rId3"/>
          <a:stretch>
            <a:fillRect/>
          </a:stretch>
        </p:blipFill>
        <p:spPr>
          <a:xfrm>
            <a:off x="630935" y="3705773"/>
            <a:ext cx="10917936" cy="1828753"/>
          </a:xfrm>
          <a:prstGeom prst="rect">
            <a:avLst/>
          </a:prstGeom>
          <a:ln>
            <a:noFill/>
          </a:ln>
          <a:effectLst>
            <a:outerShdw blurRad="190500" algn="tl" rotWithShape="0">
              <a:srgbClr val="000000">
                <a:alpha val="70000"/>
              </a:srgbClr>
            </a:outerShdw>
          </a:effectLst>
        </p:spPr>
      </p:pic>
      <p:sp>
        <p:nvSpPr>
          <p:cNvPr id="5" name="Footer Placeholder 4">
            <a:extLst>
              <a:ext uri="{FF2B5EF4-FFF2-40B4-BE49-F238E27FC236}">
                <a16:creationId xmlns:a16="http://schemas.microsoft.com/office/drawing/2014/main" id="{6F6EFC36-5047-4D7D-9C4D-1EE35F524299}"/>
              </a:ext>
            </a:extLst>
          </p:cNvPr>
          <p:cNvSpPr>
            <a:spLocks noGrp="1"/>
          </p:cNvSpPr>
          <p:nvPr>
            <p:ph type="ftr" sz="quarter" idx="12"/>
          </p:nvPr>
        </p:nvSpPr>
        <p:spPr>
          <a:xfrm>
            <a:off x="4038600" y="6356350"/>
            <a:ext cx="4114800" cy="365125"/>
          </a:xfrm>
        </p:spPr>
        <p:txBody>
          <a:bodyPr vert="horz" lIns="91440" tIns="45720" rIns="91440" bIns="45720" rtlCol="0" anchor="ctr">
            <a:normAutofit/>
          </a:bodyPr>
          <a:lstStyle/>
          <a:p>
            <a:pPr algn="ctr" defTabSz="914400">
              <a:spcAft>
                <a:spcPts val="600"/>
              </a:spcAft>
            </a:pPr>
            <a:r>
              <a:rPr lang="en-US" sz="1200" kern="1200">
                <a:solidFill>
                  <a:schemeClr val="tx1">
                    <a:tint val="75000"/>
                  </a:schemeClr>
                </a:solidFill>
                <a:latin typeface="+mn-lt"/>
                <a:ea typeface="+mn-ea"/>
                <a:cs typeface="+mn-cs"/>
              </a:rPr>
              <a:t>Georgia Department of Community Affairs</a:t>
            </a:r>
          </a:p>
        </p:txBody>
      </p:sp>
      <p:sp>
        <p:nvSpPr>
          <p:cNvPr id="3" name="Slide Number Placeholder 2">
            <a:extLst>
              <a:ext uri="{FF2B5EF4-FFF2-40B4-BE49-F238E27FC236}">
                <a16:creationId xmlns:a16="http://schemas.microsoft.com/office/drawing/2014/main" id="{FDA9B139-4C29-43D3-8C0C-6AE31EBF9489}"/>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defTabSz="914400">
              <a:spcAft>
                <a:spcPts val="600"/>
              </a:spcAft>
            </a:pPr>
            <a:fld id="{93CAF254-72B9-406C-9E86-C9D983240C82}" type="slidenum">
              <a:rPr lang="en-US" sz="1200" smtClean="0">
                <a:solidFill>
                  <a:schemeClr val="tx1">
                    <a:tint val="75000"/>
                  </a:schemeClr>
                </a:solidFill>
              </a:rPr>
              <a:pPr algn="r" defTabSz="914400">
                <a:spcAft>
                  <a:spcPts val="600"/>
                </a:spcAft>
              </a:pPr>
              <a:t>17</a:t>
            </a:fld>
            <a:endParaRPr lang="en-US" sz="1200">
              <a:solidFill>
                <a:schemeClr val="tx1">
                  <a:tint val="75000"/>
                </a:schemeClr>
              </a:solidFill>
            </a:endParaRPr>
          </a:p>
        </p:txBody>
      </p:sp>
      <p:sp>
        <p:nvSpPr>
          <p:cNvPr id="11" name="Oval 10">
            <a:extLst>
              <a:ext uri="{FF2B5EF4-FFF2-40B4-BE49-F238E27FC236}">
                <a16:creationId xmlns:a16="http://schemas.microsoft.com/office/drawing/2014/main" id="{7BCF3BC7-3C79-468A-8507-4B5D1B5F7344}"/>
              </a:ext>
            </a:extLst>
          </p:cNvPr>
          <p:cNvSpPr/>
          <p:nvPr/>
        </p:nvSpPr>
        <p:spPr>
          <a:xfrm>
            <a:off x="2497394" y="2961520"/>
            <a:ext cx="9448800" cy="3394830"/>
          </a:xfrm>
          <a:custGeom>
            <a:avLst/>
            <a:gdLst>
              <a:gd name="csX0" fmla="*/ 0 w 9448800"/>
              <a:gd name="csY0" fmla="*/ 1697415 h 3394830"/>
              <a:gd name="csX1" fmla="*/ 4724400 w 9448800"/>
              <a:gd name="csY1" fmla="*/ 0 h 3394830"/>
              <a:gd name="csX2" fmla="*/ 9448800 w 9448800"/>
              <a:gd name="csY2" fmla="*/ 1697415 h 3394830"/>
              <a:gd name="csX3" fmla="*/ 4724400 w 9448800"/>
              <a:gd name="csY3" fmla="*/ 3394830 h 3394830"/>
              <a:gd name="csX4" fmla="*/ 0 w 9448800"/>
              <a:gd name="csY4" fmla="*/ 1697415 h 3394830"/>
            </a:gdLst>
            <a:ahLst/>
            <a:cxnLst>
              <a:cxn ang="0">
                <a:pos x="csX0" y="csY0"/>
              </a:cxn>
              <a:cxn ang="0">
                <a:pos x="csX1" y="csY1"/>
              </a:cxn>
              <a:cxn ang="0">
                <a:pos x="csX2" y="csY2"/>
              </a:cxn>
              <a:cxn ang="0">
                <a:pos x="csX3" y="csY3"/>
              </a:cxn>
              <a:cxn ang="0">
                <a:pos x="csX4" y="csY4"/>
              </a:cxn>
            </a:cxnLst>
            <a:rect l="l" t="t" r="r" b="b"/>
            <a:pathLst>
              <a:path w="9448800" h="3394830" extrusionOk="0">
                <a:moveTo>
                  <a:pt x="0" y="1697415"/>
                </a:moveTo>
                <a:cubicBezTo>
                  <a:pt x="-36900" y="687170"/>
                  <a:pt x="2230771" y="295064"/>
                  <a:pt x="4724400" y="0"/>
                </a:cubicBezTo>
                <a:cubicBezTo>
                  <a:pt x="7322368" y="-43372"/>
                  <a:pt x="9309671" y="685243"/>
                  <a:pt x="9448800" y="1697415"/>
                </a:cubicBezTo>
                <a:cubicBezTo>
                  <a:pt x="9469095" y="2602622"/>
                  <a:pt x="7293687" y="2956556"/>
                  <a:pt x="4724400" y="3394830"/>
                </a:cubicBezTo>
                <a:cubicBezTo>
                  <a:pt x="1996996" y="3271466"/>
                  <a:pt x="38966" y="2593279"/>
                  <a:pt x="0" y="1697415"/>
                </a:cubicBezTo>
                <a:close/>
              </a:path>
            </a:pathLst>
          </a:custGeom>
          <a:noFill/>
          <a:ln w="57150">
            <a:solidFill>
              <a:srgbClr val="FF0000"/>
            </a:solidFill>
            <a:extLst>
              <a:ext uri="{C807C97D-BFC1-408E-A445-0C87EB9F89A2}">
                <ask:lineSketchStyleProps xmlns:ask="http://schemas.microsoft.com/office/drawing/2018/sketchyshapes" sd="849061371">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6522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fade">
                                      <p:cBhvr>
                                        <p:cTn id="19" dur="500"/>
                                        <p:tgtEl>
                                          <p:spTgt spid="2">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500"/>
                                        <p:tgtEl>
                                          <p:spTgt spid="2">
                                            <p:txEl>
                                              <p:pRg st="3" end="3"/>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par>
                          <p:cTn id="42" fill="hold">
                            <p:stCondLst>
                              <p:cond delay="500"/>
                            </p:stCondLst>
                            <p:childTnLst>
                              <p:par>
                                <p:cTn id="43" presetID="16" presetClass="entr" presetSubtype="2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inVertical)">
                                      <p:cBhvr>
                                        <p:cTn id="45"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4" grpId="0"/>
      <p:bldP spid="22" grpId="0" animBg="1"/>
      <p:bldP spid="2" grpId="0" build="p"/>
      <p:bldP spid="5" grpId="0"/>
      <p:bldP spid="3" grpId="0"/>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F551C45-E726-4A36-A5BC-298468361D11}"/>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3100" kern="1200">
                <a:solidFill>
                  <a:srgbClr val="FFFFFF"/>
                </a:solidFill>
                <a:latin typeface="+mj-lt"/>
                <a:ea typeface="+mj-ea"/>
                <a:cs typeface="+mj-cs"/>
              </a:rPr>
              <a:t>Demonstrating Compliance</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65CBE7B7-7274-4313-939F-A9793B196AAB}"/>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t>Prior to the drawdown of construction funds, the Certificate of Origin must be provided. </a:t>
            </a:r>
          </a:p>
          <a:p>
            <a:r>
              <a:rPr lang="en-US"/>
              <a:t>Recipients will ensure the products delivered to the construction site are accompanied by proper documentation that demonstrate compliance with the law and made available to the funding authority upon request. </a:t>
            </a:r>
          </a:p>
          <a:p>
            <a:r>
              <a:rPr lang="en-US"/>
              <a:t>S</a:t>
            </a:r>
            <a:r>
              <a:rPr lang="en-US">
                <a:effectLst/>
              </a:rPr>
              <a:t>igned certification letter from the manufacturer for the project is the most direct and effective form of compliance documentation for ensuring products used on site are BABA-compliant prior to their installation</a:t>
            </a:r>
          </a:p>
          <a:p>
            <a:pPr lvl="1"/>
            <a:endParaRPr lang="en-US">
              <a:effectLst/>
            </a:endParaRPr>
          </a:p>
        </p:txBody>
      </p:sp>
      <p:sp>
        <p:nvSpPr>
          <p:cNvPr id="5" name="Footer Placeholder 4">
            <a:extLst>
              <a:ext uri="{FF2B5EF4-FFF2-40B4-BE49-F238E27FC236}">
                <a16:creationId xmlns:a16="http://schemas.microsoft.com/office/drawing/2014/main" id="{49A26E45-4C9C-4F59-AD39-8964B9F0E1C8}"/>
              </a:ext>
            </a:extLst>
          </p:cNvPr>
          <p:cNvSpPr>
            <a:spLocks noGrp="1"/>
          </p:cNvSpPr>
          <p:nvPr>
            <p:ph type="ftr" sz="quarter" idx="12"/>
          </p:nvPr>
        </p:nvSpPr>
        <p:spPr>
          <a:xfrm>
            <a:off x="4038600" y="6356350"/>
            <a:ext cx="5251174" cy="365125"/>
          </a:xfrm>
        </p:spPr>
        <p:txBody>
          <a:bodyPr vert="horz" lIns="91440" tIns="45720" rIns="91440" bIns="45720" rtlCol="0" anchor="ctr">
            <a:normAutofit/>
          </a:bodyPr>
          <a:lstStyle/>
          <a:p>
            <a:pPr algn="ctr" defTabSz="914400">
              <a:spcAft>
                <a:spcPts val="600"/>
              </a:spcAft>
            </a:pPr>
            <a:r>
              <a:rPr lang="en-US" sz="1200" kern="1200">
                <a:solidFill>
                  <a:schemeClr val="tx1">
                    <a:tint val="75000"/>
                  </a:schemeClr>
                </a:solidFill>
                <a:latin typeface="+mn-lt"/>
                <a:ea typeface="+mn-ea"/>
                <a:cs typeface="+mn-cs"/>
              </a:rPr>
              <a:t>Georgia Department of Community Affairs</a:t>
            </a:r>
          </a:p>
        </p:txBody>
      </p:sp>
      <p:sp>
        <p:nvSpPr>
          <p:cNvPr id="3" name="Slide Number Placeholder 2">
            <a:extLst>
              <a:ext uri="{FF2B5EF4-FFF2-40B4-BE49-F238E27FC236}">
                <a16:creationId xmlns:a16="http://schemas.microsoft.com/office/drawing/2014/main" id="{D5975966-71E1-404F-BC11-D0A591958F76}"/>
              </a:ext>
            </a:extLst>
          </p:cNvPr>
          <p:cNvSpPr>
            <a:spLocks noGrp="1"/>
          </p:cNvSpPr>
          <p:nvPr>
            <p:ph type="sldNum" sz="quarter" idx="11"/>
          </p:nvPr>
        </p:nvSpPr>
        <p:spPr>
          <a:xfrm>
            <a:off x="9541564" y="6356350"/>
            <a:ext cx="1812235" cy="365125"/>
          </a:xfrm>
        </p:spPr>
        <p:txBody>
          <a:bodyPr vert="horz" lIns="91440" tIns="45720" rIns="91440" bIns="45720" rtlCol="0" anchor="ctr">
            <a:normAutofit/>
          </a:bodyPr>
          <a:lstStyle/>
          <a:p>
            <a:pPr algn="r" defTabSz="914400">
              <a:spcAft>
                <a:spcPts val="600"/>
              </a:spcAft>
            </a:pPr>
            <a:fld id="{93CAF254-72B9-406C-9E86-C9D983240C82}" type="slidenum">
              <a:rPr lang="en-US" sz="1200" smtClean="0">
                <a:solidFill>
                  <a:schemeClr val="tx1">
                    <a:tint val="75000"/>
                  </a:schemeClr>
                </a:solidFill>
              </a:rPr>
              <a:pPr algn="r" defTabSz="914400">
                <a:spcAft>
                  <a:spcPts val="600"/>
                </a:spcAft>
              </a:pPr>
              <a:t>18</a:t>
            </a:fld>
            <a:endParaRPr lang="en-US" sz="1200">
              <a:solidFill>
                <a:schemeClr val="tx1">
                  <a:tint val="75000"/>
                </a:schemeClr>
              </a:solidFill>
            </a:endParaRPr>
          </a:p>
        </p:txBody>
      </p:sp>
    </p:spTree>
    <p:extLst>
      <p:ext uri="{BB962C8B-B14F-4D97-AF65-F5344CB8AC3E}">
        <p14:creationId xmlns:p14="http://schemas.microsoft.com/office/powerpoint/2010/main" val="25689372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CC8BE5DC-5900-E303-B952-67753D140683}"/>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000" kern="1200">
                <a:solidFill>
                  <a:schemeClr val="tx1"/>
                </a:solidFill>
                <a:latin typeface="+mj-lt"/>
                <a:ea typeface="+mj-ea"/>
                <a:cs typeface="+mj-cs"/>
              </a:rPr>
              <a:t>Manufacturer’s Certification</a:t>
            </a:r>
          </a:p>
        </p:txBody>
      </p:sp>
      <p:sp>
        <p:nvSpPr>
          <p:cNvPr id="1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E981663A-6147-7A70-8644-5CC168A2D8BC}"/>
              </a:ext>
            </a:extLst>
          </p:cNvPr>
          <p:cNvSpPr>
            <a:spLocks noGrp="1"/>
          </p:cNvSpPr>
          <p:nvPr>
            <p:ph sz="half" idx="1"/>
          </p:nvPr>
        </p:nvSpPr>
        <p:spPr>
          <a:xfrm>
            <a:off x="630936" y="2660904"/>
            <a:ext cx="4818888" cy="3547872"/>
          </a:xfrm>
        </p:spPr>
        <p:txBody>
          <a:bodyPr vert="horz" lIns="91440" tIns="45720" rIns="91440" bIns="45720" rtlCol="0" anchor="t">
            <a:normAutofit/>
          </a:bodyPr>
          <a:lstStyle/>
          <a:p>
            <a:r>
              <a:rPr lang="en-US" sz="1500">
                <a:effectLst/>
              </a:rPr>
              <a:t>Basic elements of sufficient documentation:</a:t>
            </a:r>
          </a:p>
          <a:p>
            <a:pPr lvl="1"/>
            <a:r>
              <a:rPr lang="en-US" sz="1500">
                <a:effectLst/>
              </a:rPr>
              <a:t>Project name, project location, contract number, or project number</a:t>
            </a:r>
          </a:p>
          <a:p>
            <a:pPr lvl="1"/>
            <a:r>
              <a:rPr lang="en-US" sz="1500">
                <a:effectLst/>
              </a:rPr>
              <a:t>Description of product(s) (simple explanation sufficient to identify the product(s)), or an attached purchase order, invoice, or bill of lading.</a:t>
            </a:r>
          </a:p>
          <a:p>
            <a:pPr lvl="1"/>
            <a:r>
              <a:rPr lang="en-US" sz="1500"/>
              <a:t>Attestation statement referencing Infrastructure Investment and Jobs Act (“IIJA”) or the Bipartisan Infrastructure Law (BIL) and American Iron and Steel (AIS) requirements</a:t>
            </a:r>
          </a:p>
          <a:p>
            <a:pPr lvl="1"/>
            <a:r>
              <a:rPr lang="en-US" sz="1500">
                <a:effectLst/>
              </a:rPr>
              <a:t>Manufacturing location (s)</a:t>
            </a:r>
          </a:p>
          <a:p>
            <a:pPr lvl="1"/>
            <a:r>
              <a:rPr lang="en-US" sz="1500"/>
              <a:t>Signature of representative certifying knowledge of manufacturing processes.</a:t>
            </a:r>
            <a:endParaRPr lang="en-US" sz="1500">
              <a:effectLst/>
            </a:endParaRPr>
          </a:p>
          <a:p>
            <a:endParaRPr lang="en-US" sz="1500"/>
          </a:p>
        </p:txBody>
      </p:sp>
      <p:pic>
        <p:nvPicPr>
          <p:cNvPr id="10" name="Content Placeholder 9">
            <a:extLst>
              <a:ext uri="{FF2B5EF4-FFF2-40B4-BE49-F238E27FC236}">
                <a16:creationId xmlns:a16="http://schemas.microsoft.com/office/drawing/2014/main" id="{FABA293F-893A-B5E2-80E5-084FC5E158AD}"/>
              </a:ext>
            </a:extLst>
          </p:cNvPr>
          <p:cNvPicPr>
            <a:picLocks noGrp="1" noChangeAspect="1"/>
          </p:cNvPicPr>
          <p:nvPr>
            <p:ph sz="half" idx="2"/>
          </p:nvPr>
        </p:nvPicPr>
        <p:blipFill>
          <a:blip r:embed="rId3"/>
          <a:stretch>
            <a:fillRect/>
          </a:stretch>
        </p:blipFill>
        <p:spPr>
          <a:xfrm>
            <a:off x="6099048" y="692675"/>
            <a:ext cx="5458968" cy="5472650"/>
          </a:xfrm>
          <a:prstGeom prst="rect">
            <a:avLst/>
          </a:prstGeom>
        </p:spPr>
      </p:pic>
      <p:sp>
        <p:nvSpPr>
          <p:cNvPr id="5" name="Footer Placeholder 4">
            <a:extLst>
              <a:ext uri="{FF2B5EF4-FFF2-40B4-BE49-F238E27FC236}">
                <a16:creationId xmlns:a16="http://schemas.microsoft.com/office/drawing/2014/main" id="{54F964F3-FBB5-0F8F-E9BB-0CF3DEA4B886}"/>
              </a:ext>
            </a:extLst>
          </p:cNvPr>
          <p:cNvSpPr>
            <a:spLocks noGrp="1"/>
          </p:cNvSpPr>
          <p:nvPr>
            <p:ph type="ftr" sz="quarter" idx="13"/>
          </p:nvPr>
        </p:nvSpPr>
        <p:spPr>
          <a:xfrm>
            <a:off x="4038600" y="6356350"/>
            <a:ext cx="4114800" cy="365125"/>
          </a:xfrm>
        </p:spPr>
        <p:txBody>
          <a:bodyPr vert="horz" lIns="91440" tIns="45720" rIns="91440" bIns="45720" rtlCol="0" anchor="ctr">
            <a:normAutofit/>
          </a:bodyPr>
          <a:lstStyle/>
          <a:p>
            <a:pPr algn="ctr" defTabSz="914400">
              <a:spcAft>
                <a:spcPts val="600"/>
              </a:spcAft>
            </a:pPr>
            <a:r>
              <a:rPr lang="en-US" sz="1200" kern="1200">
                <a:solidFill>
                  <a:schemeClr val="tx1">
                    <a:tint val="75000"/>
                  </a:schemeClr>
                </a:solidFill>
                <a:latin typeface="+mn-lt"/>
                <a:ea typeface="+mn-ea"/>
                <a:cs typeface="+mn-cs"/>
              </a:rPr>
              <a:t>Georgia Department of Community Affairs</a:t>
            </a:r>
          </a:p>
        </p:txBody>
      </p:sp>
      <p:sp>
        <p:nvSpPr>
          <p:cNvPr id="3" name="Slide Number Placeholder 2">
            <a:extLst>
              <a:ext uri="{FF2B5EF4-FFF2-40B4-BE49-F238E27FC236}">
                <a16:creationId xmlns:a16="http://schemas.microsoft.com/office/drawing/2014/main" id="{3246F207-E97F-559B-E492-64DE3251BC2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defTabSz="914400">
              <a:spcAft>
                <a:spcPts val="600"/>
              </a:spcAft>
            </a:pPr>
            <a:fld id="{93CAF254-72B9-406C-9E86-C9D983240C82}" type="slidenum">
              <a:rPr lang="en-US" sz="1200" smtClean="0">
                <a:solidFill>
                  <a:schemeClr val="tx1">
                    <a:tint val="75000"/>
                  </a:schemeClr>
                </a:solidFill>
              </a:rPr>
              <a:pPr algn="r" defTabSz="914400">
                <a:spcAft>
                  <a:spcPts val="600"/>
                </a:spcAft>
              </a:pPr>
              <a:t>19</a:t>
            </a:fld>
            <a:endParaRPr lang="en-US" sz="1200">
              <a:solidFill>
                <a:schemeClr val="tx1">
                  <a:tint val="75000"/>
                </a:schemeClr>
              </a:solidFill>
            </a:endParaRPr>
          </a:p>
        </p:txBody>
      </p:sp>
    </p:spTree>
    <p:extLst>
      <p:ext uri="{BB962C8B-B14F-4D97-AF65-F5344CB8AC3E}">
        <p14:creationId xmlns:p14="http://schemas.microsoft.com/office/powerpoint/2010/main" val="12516340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3E857B4-EEF2-4A0F-99E0-070D325CFF86}"/>
              </a:ext>
            </a:extLst>
          </p:cNvPr>
          <p:cNvSpPr>
            <a:spLocks noGrp="1"/>
          </p:cNvSpPr>
          <p:nvPr>
            <p:ph idx="1"/>
          </p:nvPr>
        </p:nvSpPr>
        <p:spPr>
          <a:xfrm>
            <a:off x="838200" y="1568918"/>
            <a:ext cx="10515600" cy="4371507"/>
          </a:xfrm>
        </p:spPr>
        <p:txBody>
          <a:bodyPr>
            <a:normAutofit/>
          </a:bodyPr>
          <a:lstStyle/>
          <a:p>
            <a:r>
              <a:rPr lang="en-US" sz="1800">
                <a:effectLst/>
                <a:latin typeface="Tahoma" panose="020B0604030504040204" pitchFamily="34" charset="0"/>
                <a:ea typeface="Times New Roman" panose="02020603050405020304" pitchFamily="18" charset="0"/>
                <a:cs typeface="Times New Roman" panose="02020603050405020304" pitchFamily="18" charset="0"/>
              </a:rPr>
              <a:t>Architect/ Engineer contract should include, as a basic service, obtaining and maintaining all BABA documentation (particularly manufacturers’ certifications) during construction, which shall be transferred to the recipient. The architect or engineer will need to certify to this action at the project’s end.</a:t>
            </a:r>
          </a:p>
          <a:p>
            <a:r>
              <a:rPr lang="en-US" sz="1800">
                <a:effectLst/>
                <a:latin typeface="Tahoma" panose="020B0604030504040204" pitchFamily="34" charset="0"/>
                <a:ea typeface="Times New Roman" panose="02020603050405020304" pitchFamily="18" charset="0"/>
              </a:rPr>
              <a:t>At a minimum, the following must be included in all construction contract documents: All requirements of the Build America, Buy America (BABA) Act, 41 USC 8301 note, and all applicable rules and notices, as may be amended, shall be complied with if applicable to the infrastructure project. Pursuant to HUD’s Notice, “Public Interest Phased Implementation Waiver for FY 2022 and 2023 of Build America, Buy America Provisions as Applied to Recipients of HUD Federal Financial Assistance” (88 FR 17001), any funds obligated by HUD on or after the applicable listed effective dates, are subject to BABA requirements, unless excepted by a waiver.</a:t>
            </a:r>
            <a:endParaRPr lang="en-US" sz="1800">
              <a:latin typeface="Tahoma" panose="020B0604030504040204" pitchFamily="34" charset="0"/>
              <a:ea typeface="Times New Roman" panose="02020603050405020304" pitchFamily="18" charset="0"/>
              <a:cs typeface="Times New Roman" panose="02020603050405020304" pitchFamily="18" charset="0"/>
            </a:endParaRPr>
          </a:p>
          <a:p>
            <a:r>
              <a:rPr lang="en-US" sz="1800">
                <a:effectLst/>
                <a:latin typeface="Tahoma" panose="020B0604030504040204" pitchFamily="34" charset="0"/>
                <a:ea typeface="Times New Roman" panose="02020603050405020304" pitchFamily="18" charset="0"/>
              </a:rPr>
              <a:t>Contractors must provide manufacturers’ certifications for all BABA compliant items to the responsible party before a request for reimbursement to the agency is made.</a:t>
            </a:r>
            <a:endParaRPr lang="en-US" sz="1800">
              <a:effectLst/>
              <a:latin typeface="Geneva"/>
              <a:ea typeface="Times New Roman" panose="02020603050405020304" pitchFamily="18" charset="0"/>
              <a:cs typeface="Times New Roman" panose="02020603050405020304" pitchFamily="18" charset="0"/>
            </a:endParaRPr>
          </a:p>
          <a:p>
            <a:endParaRPr lang="en-US"/>
          </a:p>
        </p:txBody>
      </p:sp>
      <p:sp>
        <p:nvSpPr>
          <p:cNvPr id="3" name="Slide Number Placeholder 2">
            <a:extLst>
              <a:ext uri="{FF2B5EF4-FFF2-40B4-BE49-F238E27FC236}">
                <a16:creationId xmlns:a16="http://schemas.microsoft.com/office/drawing/2014/main" id="{2A8C802F-F63B-44B8-8D69-64DB82DF8721}"/>
              </a:ext>
            </a:extLst>
          </p:cNvPr>
          <p:cNvSpPr>
            <a:spLocks noGrp="1"/>
          </p:cNvSpPr>
          <p:nvPr>
            <p:ph type="sldNum" sz="quarter" idx="11"/>
          </p:nvPr>
        </p:nvSpPr>
        <p:spPr/>
        <p:txBody>
          <a:bodyPr/>
          <a:lstStyle/>
          <a:p>
            <a:fld id="{93CAF254-72B9-406C-9E86-C9D983240C82}" type="slidenum">
              <a:rPr lang="en-US" smtClean="0"/>
              <a:pPr/>
              <a:t>20</a:t>
            </a:fld>
            <a:endParaRPr lang="en-US"/>
          </a:p>
        </p:txBody>
      </p:sp>
      <p:sp>
        <p:nvSpPr>
          <p:cNvPr id="5" name="Title 4">
            <a:extLst>
              <a:ext uri="{FF2B5EF4-FFF2-40B4-BE49-F238E27FC236}">
                <a16:creationId xmlns:a16="http://schemas.microsoft.com/office/drawing/2014/main" id="{E37F5917-A3A1-4327-819C-3B27DC4A7B40}"/>
              </a:ext>
            </a:extLst>
          </p:cNvPr>
          <p:cNvSpPr>
            <a:spLocks noGrp="1"/>
          </p:cNvSpPr>
          <p:nvPr>
            <p:ph type="title"/>
          </p:nvPr>
        </p:nvSpPr>
        <p:spPr/>
        <p:txBody>
          <a:bodyPr/>
          <a:lstStyle/>
          <a:p>
            <a:r>
              <a:rPr lang="en-US"/>
              <a:t>Contract Requirements</a:t>
            </a:r>
          </a:p>
        </p:txBody>
      </p:sp>
      <p:sp>
        <p:nvSpPr>
          <p:cNvPr id="2" name="Footer Placeholder 1">
            <a:extLst>
              <a:ext uri="{FF2B5EF4-FFF2-40B4-BE49-F238E27FC236}">
                <a16:creationId xmlns:a16="http://schemas.microsoft.com/office/drawing/2014/main" id="{931D5F54-5F03-4DBF-A3E0-7B7A569BB4C6}"/>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115989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3801F5-188A-455A-BE50-C309BD8B184F}"/>
              </a:ext>
            </a:extLst>
          </p:cNvPr>
          <p:cNvSpPr>
            <a:spLocks noGrp="1"/>
          </p:cNvSpPr>
          <p:nvPr>
            <p:ph idx="1"/>
          </p:nvPr>
        </p:nvSpPr>
        <p:spPr/>
        <p:txBody>
          <a:bodyPr>
            <a:normAutofit/>
          </a:bodyPr>
          <a:lstStyle/>
          <a:p>
            <a:pPr marL="171450" marR="182880" indent="0" algn="just">
              <a:lnSpc>
                <a:spcPts val="1600"/>
              </a:lnSpc>
              <a:spcBef>
                <a:spcPts val="0"/>
              </a:spcBef>
              <a:spcAft>
                <a:spcPts val="0"/>
              </a:spcAft>
              <a:buNone/>
              <a:tabLst>
                <a:tab pos="457200" algn="l"/>
                <a:tab pos="914400" algn="l"/>
                <a:tab pos="4572000" algn="l"/>
                <a:tab pos="457200" algn="l"/>
                <a:tab pos="914400" algn="l"/>
                <a:tab pos="1193800" algn="l"/>
                <a:tab pos="1485900" algn="l"/>
                <a:tab pos="1714500" algn="l"/>
                <a:tab pos="4572000" algn="l"/>
                <a:tab pos="5080000" algn="l"/>
              </a:tabLst>
            </a:pPr>
            <a:r>
              <a:rPr lang="en-US" sz="1800" b="1">
                <a:effectLst/>
                <a:latin typeface="Tahoma" panose="020B0604030504040204" pitchFamily="34" charset="0"/>
                <a:ea typeface="Times New Roman" panose="02020603050405020304" pitchFamily="18" charset="0"/>
                <a:cs typeface="Times New Roman" panose="02020603050405020304" pitchFamily="18" charset="0"/>
              </a:rPr>
              <a:t>Advertisement for Bids</a:t>
            </a:r>
            <a:endParaRPr lang="en-US" sz="1800">
              <a:effectLst/>
              <a:latin typeface="Geneva"/>
              <a:ea typeface="Times New Roman" panose="02020603050405020304" pitchFamily="18" charset="0"/>
              <a:cs typeface="Times New Roman" panose="02020603050405020304" pitchFamily="18" charset="0"/>
            </a:endParaRPr>
          </a:p>
          <a:p>
            <a:pPr marL="400050" marR="182880" algn="just">
              <a:lnSpc>
                <a:spcPts val="1600"/>
              </a:lnSpc>
              <a:spcBef>
                <a:spcPts val="0"/>
              </a:spcBef>
              <a:spcAft>
                <a:spcPts val="0"/>
              </a:spcAft>
              <a:tabLst>
                <a:tab pos="457200" algn="l"/>
                <a:tab pos="914400" algn="l"/>
                <a:tab pos="4572000" algn="l"/>
                <a:tab pos="457200" algn="l"/>
                <a:tab pos="914400" algn="l"/>
                <a:tab pos="1193800" algn="l"/>
                <a:tab pos="1485900" algn="l"/>
                <a:tab pos="1714500" algn="l"/>
                <a:tab pos="4572000" algn="l"/>
                <a:tab pos="5080000" algn="l"/>
              </a:tabLst>
            </a:pPr>
            <a:r>
              <a:rPr lang="en-US" sz="1800">
                <a:effectLst/>
                <a:latin typeface="Geneva"/>
                <a:ea typeface="Times New Roman" panose="02020603050405020304" pitchFamily="18" charset="0"/>
                <a:cs typeface="Times New Roman" panose="02020603050405020304" pitchFamily="18" charset="0"/>
              </a:rPr>
              <a:t>This agreement is for services related to a project that is subject to the Build America, Buy America Act (BABAA) requirements under Title IX of the Infrastructure Investment and Jobs Act (“IIJA”), Pub. L. 177-58. Absent an approved waiver, all iron, steel, manufactured products, and construction materials used in this project must be produced in the United States, as further outlined by the Office of Management and Budget’s Memorandum M-22-11, Initial Implementation Guidance on Application of Buy America Preference in Federal Financial Assistance Programs for Infrastructure, April 18,2022. </a:t>
            </a:r>
          </a:p>
          <a:p>
            <a:pPr marL="171450" marR="182880" indent="0" algn="just">
              <a:lnSpc>
                <a:spcPts val="1600"/>
              </a:lnSpc>
              <a:spcBef>
                <a:spcPts val="0"/>
              </a:spcBef>
              <a:spcAft>
                <a:spcPts val="0"/>
              </a:spcAft>
              <a:buNone/>
              <a:tabLst>
                <a:tab pos="457200" algn="l"/>
                <a:tab pos="914400" algn="l"/>
                <a:tab pos="4572000" algn="l"/>
                <a:tab pos="457200" algn="l"/>
                <a:tab pos="914400" algn="l"/>
                <a:tab pos="1193800" algn="l"/>
                <a:tab pos="1485900" algn="l"/>
                <a:tab pos="1714500" algn="l"/>
                <a:tab pos="4572000" algn="l"/>
                <a:tab pos="5080000" algn="l"/>
              </a:tabLst>
            </a:pPr>
            <a:r>
              <a:rPr lang="en-US" sz="1800">
                <a:effectLst/>
                <a:latin typeface="Geneva"/>
                <a:ea typeface="Times New Roman" panose="02020603050405020304" pitchFamily="18" charset="0"/>
                <a:cs typeface="Times New Roman" panose="02020603050405020304" pitchFamily="18" charset="0"/>
              </a:rPr>
              <a:t> </a:t>
            </a:r>
          </a:p>
          <a:p>
            <a:pPr marL="171450" marR="182880" indent="0" algn="just">
              <a:lnSpc>
                <a:spcPts val="1600"/>
              </a:lnSpc>
              <a:spcBef>
                <a:spcPts val="0"/>
              </a:spcBef>
              <a:spcAft>
                <a:spcPts val="0"/>
              </a:spcAft>
              <a:buNone/>
              <a:tabLst>
                <a:tab pos="457200" algn="l"/>
                <a:tab pos="914400" algn="l"/>
                <a:tab pos="4572000" algn="l"/>
                <a:tab pos="457200" algn="l"/>
                <a:tab pos="914400" algn="l"/>
                <a:tab pos="1193800" algn="l"/>
                <a:tab pos="1485900" algn="l"/>
                <a:tab pos="1714500" algn="l"/>
                <a:tab pos="4572000" algn="l"/>
                <a:tab pos="5080000" algn="l"/>
              </a:tabLst>
            </a:pPr>
            <a:r>
              <a:rPr lang="en-US" sz="1800" b="1">
                <a:effectLst/>
                <a:latin typeface="Geneva"/>
                <a:ea typeface="Times New Roman" panose="02020603050405020304" pitchFamily="18" charset="0"/>
                <a:cs typeface="Times New Roman" panose="02020603050405020304" pitchFamily="18" charset="0"/>
              </a:rPr>
              <a:t>Instructions to Bidders</a:t>
            </a:r>
            <a:r>
              <a:rPr lang="en-US" sz="1800">
                <a:effectLst/>
                <a:latin typeface="Geneva"/>
                <a:ea typeface="Times New Roman" panose="02020603050405020304" pitchFamily="18" charset="0"/>
                <a:cs typeface="Times New Roman" panose="02020603050405020304" pitchFamily="18" charset="0"/>
              </a:rPr>
              <a:t> </a:t>
            </a:r>
          </a:p>
          <a:p>
            <a:pPr marL="400050" marR="182880" algn="just">
              <a:lnSpc>
                <a:spcPts val="1600"/>
              </a:lnSpc>
              <a:spcBef>
                <a:spcPts val="0"/>
              </a:spcBef>
              <a:spcAft>
                <a:spcPts val="0"/>
              </a:spcAft>
              <a:tabLst>
                <a:tab pos="457200" algn="l"/>
                <a:tab pos="914400" algn="l"/>
                <a:tab pos="4572000" algn="l"/>
                <a:tab pos="457200" algn="l"/>
                <a:tab pos="914400" algn="l"/>
                <a:tab pos="1193800" algn="l"/>
                <a:tab pos="1485900" algn="l"/>
                <a:tab pos="1714500" algn="l"/>
                <a:tab pos="4572000" algn="l"/>
                <a:tab pos="5080000" algn="l"/>
              </a:tabLst>
            </a:pPr>
            <a:r>
              <a:rPr lang="en-US" sz="1800">
                <a:effectLst/>
                <a:latin typeface="Geneva"/>
                <a:ea typeface="Times New Roman" panose="02020603050405020304" pitchFamily="18" charset="0"/>
                <a:cs typeface="Times New Roman" panose="02020603050405020304" pitchFamily="18" charset="0"/>
              </a:rPr>
              <a:t>Any request for substitute or “or equal” shall include the Manufacturer’s Certification of compliance with the Build America, Buy America Act (BABAA) requirements mandated by Title IX of the Infrastructure Investment and Jobs Act (“IIJA”), Pub. L. 177-58. If the Instructions include a Federal requirements section, include the following: BABAA requirements apply to this project. </a:t>
            </a:r>
          </a:p>
          <a:p>
            <a:pPr marL="400050" marR="182880" algn="just">
              <a:lnSpc>
                <a:spcPts val="1600"/>
              </a:lnSpc>
              <a:spcBef>
                <a:spcPts val="0"/>
              </a:spcBef>
              <a:spcAft>
                <a:spcPts val="0"/>
              </a:spcAft>
              <a:tabLst>
                <a:tab pos="457200" algn="l"/>
                <a:tab pos="914400" algn="l"/>
                <a:tab pos="4572000" algn="l"/>
                <a:tab pos="457200" algn="l"/>
                <a:tab pos="914400" algn="l"/>
                <a:tab pos="1193800" algn="l"/>
                <a:tab pos="1485900" algn="l"/>
                <a:tab pos="1714500" algn="l"/>
                <a:tab pos="4572000" algn="l"/>
                <a:tab pos="5080000" algn="l"/>
              </a:tabLst>
            </a:pPr>
            <a:endParaRPr lang="en-US" sz="1800">
              <a:effectLst/>
              <a:latin typeface="Geneva"/>
              <a:ea typeface="Times New Roman" panose="02020603050405020304" pitchFamily="18" charset="0"/>
              <a:cs typeface="Times New Roman" panose="02020603050405020304" pitchFamily="18" charset="0"/>
            </a:endParaRPr>
          </a:p>
          <a:p>
            <a:pPr marL="171450" marR="182880" indent="0" algn="just">
              <a:lnSpc>
                <a:spcPts val="1600"/>
              </a:lnSpc>
              <a:spcBef>
                <a:spcPts val="0"/>
              </a:spcBef>
              <a:spcAft>
                <a:spcPts val="0"/>
              </a:spcAft>
              <a:buNone/>
              <a:tabLst>
                <a:tab pos="457200" algn="l"/>
                <a:tab pos="914400" algn="l"/>
                <a:tab pos="4572000" algn="l"/>
                <a:tab pos="457200" algn="l"/>
                <a:tab pos="914400" algn="l"/>
                <a:tab pos="1193800" algn="l"/>
                <a:tab pos="1485900" algn="l"/>
                <a:tab pos="1714500" algn="l"/>
                <a:tab pos="4572000" algn="l"/>
                <a:tab pos="5080000" algn="l"/>
              </a:tabLst>
            </a:pPr>
            <a:r>
              <a:rPr lang="en-US" sz="1800" b="1">
                <a:effectLst/>
                <a:latin typeface="Geneva"/>
                <a:ea typeface="Times New Roman" panose="02020603050405020304" pitchFamily="18" charset="0"/>
                <a:cs typeface="Times New Roman" panose="02020603050405020304" pitchFamily="18" charset="0"/>
              </a:rPr>
              <a:t>Bid Form</a:t>
            </a:r>
            <a:r>
              <a:rPr lang="en-US" sz="1800">
                <a:effectLst/>
                <a:latin typeface="Geneva"/>
                <a:ea typeface="Times New Roman" panose="02020603050405020304" pitchFamily="18" charset="0"/>
                <a:cs typeface="Times New Roman" panose="02020603050405020304" pitchFamily="18" charset="0"/>
              </a:rPr>
              <a:t> </a:t>
            </a:r>
          </a:p>
          <a:p>
            <a:pPr marL="400050" marR="182880" algn="just">
              <a:lnSpc>
                <a:spcPts val="1600"/>
              </a:lnSpc>
              <a:spcBef>
                <a:spcPts val="0"/>
              </a:spcBef>
              <a:spcAft>
                <a:spcPts val="0"/>
              </a:spcAft>
              <a:tabLst>
                <a:tab pos="457200" algn="l"/>
                <a:tab pos="914400" algn="l"/>
                <a:tab pos="4572000" algn="l"/>
                <a:tab pos="457200" algn="l"/>
                <a:tab pos="914400" algn="l"/>
                <a:tab pos="1193800" algn="l"/>
                <a:tab pos="1485900" algn="l"/>
                <a:tab pos="1714500" algn="l"/>
                <a:tab pos="4572000" algn="l"/>
                <a:tab pos="5080000" algn="l"/>
              </a:tabLst>
            </a:pPr>
            <a:r>
              <a:rPr lang="en-US" sz="1800">
                <a:effectLst/>
                <a:latin typeface="Geneva"/>
                <a:ea typeface="Times New Roman" panose="02020603050405020304" pitchFamily="18" charset="0"/>
                <a:cs typeface="Times New Roman" panose="02020603050405020304" pitchFamily="18" charset="0"/>
              </a:rPr>
              <a:t>Bidder’s representation section: Bidder is familiar with all laws and regulations that may affect cost, progress, and performance of the work, including BABAA requirements.</a:t>
            </a:r>
          </a:p>
          <a:p>
            <a:endParaRPr lang="en-US"/>
          </a:p>
        </p:txBody>
      </p:sp>
      <p:sp>
        <p:nvSpPr>
          <p:cNvPr id="3" name="Slide Number Placeholder 2">
            <a:extLst>
              <a:ext uri="{FF2B5EF4-FFF2-40B4-BE49-F238E27FC236}">
                <a16:creationId xmlns:a16="http://schemas.microsoft.com/office/drawing/2014/main" id="{5AE11E44-EA57-4219-A481-5CEFE273E598}"/>
              </a:ext>
            </a:extLst>
          </p:cNvPr>
          <p:cNvSpPr>
            <a:spLocks noGrp="1"/>
          </p:cNvSpPr>
          <p:nvPr>
            <p:ph type="sldNum" sz="quarter" idx="11"/>
          </p:nvPr>
        </p:nvSpPr>
        <p:spPr/>
        <p:txBody>
          <a:bodyPr/>
          <a:lstStyle/>
          <a:p>
            <a:fld id="{93CAF254-72B9-406C-9E86-C9D983240C82}" type="slidenum">
              <a:rPr lang="en-US" smtClean="0"/>
              <a:t>21</a:t>
            </a:fld>
            <a:endParaRPr lang="en-US"/>
          </a:p>
        </p:txBody>
      </p:sp>
      <p:sp>
        <p:nvSpPr>
          <p:cNvPr id="4" name="Title 3">
            <a:extLst>
              <a:ext uri="{FF2B5EF4-FFF2-40B4-BE49-F238E27FC236}">
                <a16:creationId xmlns:a16="http://schemas.microsoft.com/office/drawing/2014/main" id="{3E9D569E-864A-41DF-91DA-1EF33C5E0BF6}"/>
              </a:ext>
            </a:extLst>
          </p:cNvPr>
          <p:cNvSpPr>
            <a:spLocks noGrp="1"/>
          </p:cNvSpPr>
          <p:nvPr>
            <p:ph type="title"/>
          </p:nvPr>
        </p:nvSpPr>
        <p:spPr/>
        <p:txBody>
          <a:bodyPr/>
          <a:lstStyle/>
          <a:p>
            <a:r>
              <a:rPr lang="en-US"/>
              <a:t>Bid Requirements</a:t>
            </a:r>
          </a:p>
        </p:txBody>
      </p:sp>
      <p:sp>
        <p:nvSpPr>
          <p:cNvPr id="5" name="Footer Placeholder 4">
            <a:extLst>
              <a:ext uri="{FF2B5EF4-FFF2-40B4-BE49-F238E27FC236}">
                <a16:creationId xmlns:a16="http://schemas.microsoft.com/office/drawing/2014/main" id="{652AE477-9643-4FD6-AB77-3892615CCA9A}"/>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7705519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26FF264-372C-9E30-C503-782692788245}"/>
              </a:ext>
            </a:extLst>
          </p:cNvPr>
          <p:cNvPicPr>
            <a:picLocks noGrp="1" noChangeAspect="1"/>
          </p:cNvPicPr>
          <p:nvPr>
            <p:ph sz="half" idx="1"/>
          </p:nvPr>
        </p:nvPicPr>
        <p:blipFill>
          <a:blip r:embed="rId3"/>
          <a:stretch>
            <a:fillRect/>
          </a:stretch>
        </p:blipFill>
        <p:spPr>
          <a:xfrm>
            <a:off x="1075255" y="1825625"/>
            <a:ext cx="4509369" cy="4114800"/>
          </a:xfrm>
          <a:prstGeom prst="rect">
            <a:avLst/>
          </a:prstGeom>
          <a:ln>
            <a:noFill/>
          </a:ln>
          <a:effectLst>
            <a:outerShdw blurRad="292100" dist="139700" dir="2700000" algn="tl" rotWithShape="0">
              <a:srgbClr val="333333">
                <a:alpha val="65000"/>
              </a:srgbClr>
            </a:outerShdw>
          </a:effectLst>
        </p:spPr>
      </p:pic>
      <p:sp>
        <p:nvSpPr>
          <p:cNvPr id="2" name="Content Placeholder 1">
            <a:extLst>
              <a:ext uri="{FF2B5EF4-FFF2-40B4-BE49-F238E27FC236}">
                <a16:creationId xmlns:a16="http://schemas.microsoft.com/office/drawing/2014/main" id="{F86A7574-CEA1-66C4-A60B-C622E702C2DB}"/>
              </a:ext>
            </a:extLst>
          </p:cNvPr>
          <p:cNvSpPr>
            <a:spLocks noGrp="1"/>
          </p:cNvSpPr>
          <p:nvPr>
            <p:ph sz="half" idx="2"/>
          </p:nvPr>
        </p:nvSpPr>
        <p:spPr>
          <a:xfrm>
            <a:off x="6370322" y="1825625"/>
            <a:ext cx="4983478" cy="4114800"/>
          </a:xfrm>
        </p:spPr>
        <p:txBody>
          <a:bodyPr>
            <a:normAutofit/>
          </a:bodyPr>
          <a:lstStyle/>
          <a:p>
            <a:r>
              <a:rPr lang="en-US">
                <a:hlinkClick r:id="rId4"/>
              </a:rPr>
              <a:t>Georgia Manufacturing Extension Partnership (</a:t>
            </a:r>
            <a:r>
              <a:rPr lang="en-US" err="1">
                <a:hlinkClick r:id="rId4"/>
              </a:rPr>
              <a:t>GaMEP</a:t>
            </a:r>
            <a:r>
              <a:rPr lang="en-US">
                <a:hlinkClick r:id="rId4"/>
              </a:rPr>
              <a:t>) at Georgia Tech | NIST</a:t>
            </a:r>
            <a:endParaRPr lang="en-US"/>
          </a:p>
          <a:p>
            <a:r>
              <a:rPr lang="en-US"/>
              <a:t>Offers supplier scouting for free</a:t>
            </a:r>
          </a:p>
        </p:txBody>
      </p:sp>
      <p:sp>
        <p:nvSpPr>
          <p:cNvPr id="3" name="Slide Number Placeholder 2">
            <a:extLst>
              <a:ext uri="{FF2B5EF4-FFF2-40B4-BE49-F238E27FC236}">
                <a16:creationId xmlns:a16="http://schemas.microsoft.com/office/drawing/2014/main" id="{FB20EF2F-2721-7EB7-7DBF-11873AA8E800}"/>
              </a:ext>
            </a:extLst>
          </p:cNvPr>
          <p:cNvSpPr>
            <a:spLocks noGrp="1"/>
          </p:cNvSpPr>
          <p:nvPr>
            <p:ph type="sldNum" sz="quarter" idx="12"/>
          </p:nvPr>
        </p:nvSpPr>
        <p:spPr>
          <a:xfrm>
            <a:off x="11277600" y="5949791"/>
            <a:ext cx="609600" cy="681037"/>
          </a:xfrm>
        </p:spPr>
        <p:txBody>
          <a:bodyPr anchor="ctr">
            <a:normAutofit/>
          </a:bodyPr>
          <a:lstStyle/>
          <a:p>
            <a:pPr>
              <a:spcAft>
                <a:spcPts val="600"/>
              </a:spcAft>
            </a:pPr>
            <a:fld id="{93CAF254-72B9-406C-9E86-C9D983240C82}" type="slidenum">
              <a:rPr lang="en-US" smtClean="0"/>
              <a:pPr>
                <a:spcAft>
                  <a:spcPts val="600"/>
                </a:spcAft>
              </a:pPr>
              <a:t>22</a:t>
            </a:fld>
            <a:endParaRPr lang="en-US"/>
          </a:p>
        </p:txBody>
      </p:sp>
      <p:sp>
        <p:nvSpPr>
          <p:cNvPr id="4" name="Title 3">
            <a:extLst>
              <a:ext uri="{FF2B5EF4-FFF2-40B4-BE49-F238E27FC236}">
                <a16:creationId xmlns:a16="http://schemas.microsoft.com/office/drawing/2014/main" id="{6EE7D08A-0BE7-8314-E491-56346FBEAFD1}"/>
              </a:ext>
            </a:extLst>
          </p:cNvPr>
          <p:cNvSpPr>
            <a:spLocks noGrp="1"/>
          </p:cNvSpPr>
          <p:nvPr>
            <p:ph type="title"/>
          </p:nvPr>
        </p:nvSpPr>
        <p:spPr>
          <a:xfrm>
            <a:off x="847344" y="548640"/>
            <a:ext cx="10497312" cy="1142047"/>
          </a:xfrm>
        </p:spPr>
        <p:txBody>
          <a:bodyPr anchor="ctr">
            <a:normAutofit/>
          </a:bodyPr>
          <a:lstStyle/>
          <a:p>
            <a:r>
              <a:rPr lang="en-US" sz="3700" b="1" i="0">
                <a:effectLst/>
              </a:rPr>
              <a:t>Georgia Manufacturing Extension Partnership (</a:t>
            </a:r>
            <a:r>
              <a:rPr lang="en-US" sz="3700" b="1" i="0" err="1">
                <a:effectLst/>
              </a:rPr>
              <a:t>GaMEP</a:t>
            </a:r>
            <a:r>
              <a:rPr lang="en-US" sz="3700" b="1" i="0">
                <a:effectLst/>
              </a:rPr>
              <a:t>) at Georgia Tech</a:t>
            </a:r>
          </a:p>
        </p:txBody>
      </p:sp>
      <p:sp>
        <p:nvSpPr>
          <p:cNvPr id="5" name="Footer Placeholder 4">
            <a:extLst>
              <a:ext uri="{FF2B5EF4-FFF2-40B4-BE49-F238E27FC236}">
                <a16:creationId xmlns:a16="http://schemas.microsoft.com/office/drawing/2014/main" id="{4F66C708-929D-9F29-7DDE-B99A4482C316}"/>
              </a:ext>
            </a:extLst>
          </p:cNvPr>
          <p:cNvSpPr>
            <a:spLocks noGrp="1"/>
          </p:cNvSpPr>
          <p:nvPr>
            <p:ph type="ftr" sz="quarter" idx="13"/>
          </p:nvPr>
        </p:nvSpPr>
        <p:spPr>
          <a:xfrm>
            <a:off x="406400" y="6107747"/>
            <a:ext cx="4114800" cy="365125"/>
          </a:xfrm>
        </p:spPr>
        <p:txBody>
          <a:bodyPr anchor="ctr">
            <a:normAutofit/>
          </a:bodyPr>
          <a:lstStyle/>
          <a:p>
            <a:pPr>
              <a:spcAft>
                <a:spcPts val="600"/>
              </a:spcAft>
            </a:pPr>
            <a:r>
              <a:rPr lang="en-US"/>
              <a:t>Georgia Department of Community Affairs</a:t>
            </a:r>
          </a:p>
        </p:txBody>
      </p:sp>
    </p:spTree>
    <p:extLst>
      <p:ext uri="{BB962C8B-B14F-4D97-AF65-F5344CB8AC3E}">
        <p14:creationId xmlns:p14="http://schemas.microsoft.com/office/powerpoint/2010/main" val="1648883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A3D1194-835E-4BA6-9612-2D4F0E571291}"/>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kern="1200">
                <a:solidFill>
                  <a:schemeClr val="tx1"/>
                </a:solidFill>
                <a:latin typeface="+mj-lt"/>
                <a:ea typeface="+mj-ea"/>
                <a:cs typeface="+mj-cs"/>
              </a:rPr>
              <a:t>General Condition</a:t>
            </a:r>
          </a:p>
        </p:txBody>
      </p:sp>
      <p:sp>
        <p:nvSpPr>
          <p:cNvPr id="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2D257DD6-8FAF-4E04-A826-33D424C49DF1}"/>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1800"/>
              <a:t>The following general condition has been added:</a:t>
            </a:r>
          </a:p>
          <a:p>
            <a:pPr marL="0"/>
            <a:endParaRPr lang="en-US" sz="1800"/>
          </a:p>
          <a:p>
            <a:pPr marL="0" marR="0" algn="just">
              <a:spcBef>
                <a:spcPts val="0"/>
              </a:spcBef>
              <a:spcAft>
                <a:spcPts val="0"/>
              </a:spcAft>
            </a:pPr>
            <a:r>
              <a:rPr lang="en-US" sz="1800">
                <a:effectLst/>
              </a:rPr>
              <a:t>The Recipient, by signing these conditions, is certifying that it will comply with the</a:t>
            </a:r>
            <a:r>
              <a:rPr lang="en-US" sz="1800"/>
              <a:t> </a:t>
            </a:r>
            <a:r>
              <a:rPr lang="en-US" sz="1800">
                <a:effectLst/>
              </a:rPr>
              <a:t>requirements of the Build America, Buy America Act ("BABA" or "the Act") as enacted</a:t>
            </a:r>
            <a:r>
              <a:rPr lang="en-US" sz="1800"/>
              <a:t> </a:t>
            </a:r>
            <a:r>
              <a:rPr lang="en-US" sz="1800">
                <a:effectLst/>
              </a:rPr>
              <a:t>on November 15, 2021, as part of the </a:t>
            </a:r>
            <a:r>
              <a:rPr lang="en-US" sz="1800" err="1">
                <a:effectLst/>
              </a:rPr>
              <a:t>lnfrastructure</a:t>
            </a:r>
            <a:r>
              <a:rPr lang="en-US" sz="1800">
                <a:effectLst/>
              </a:rPr>
              <a:t> </a:t>
            </a:r>
            <a:r>
              <a:rPr lang="en-US" sz="1800" err="1">
                <a:effectLst/>
              </a:rPr>
              <a:t>lnvestment</a:t>
            </a:r>
            <a:r>
              <a:rPr lang="en-US" sz="1800">
                <a:effectLst/>
              </a:rPr>
              <a:t> and Jobs Act (</a:t>
            </a:r>
            <a:r>
              <a:rPr lang="en-US" sz="1800" err="1">
                <a:effectLst/>
              </a:rPr>
              <a:t>lUA</a:t>
            </a:r>
            <a:r>
              <a:rPr lang="en-US" sz="1800">
                <a:effectLst/>
              </a:rPr>
              <a:t>).Public Law 117-58. The Act establishes a domestic content procurement preference,</a:t>
            </a:r>
            <a:r>
              <a:rPr lang="en-US" sz="1800"/>
              <a:t> </a:t>
            </a:r>
            <a:r>
              <a:rPr lang="en-US" sz="1800">
                <a:effectLst/>
              </a:rPr>
              <a:t>the BAP, for Federal infrastructure programs. The Recipient must ensure that none of</a:t>
            </a:r>
            <a:r>
              <a:rPr lang="en-US" sz="1800"/>
              <a:t> </a:t>
            </a:r>
            <a:r>
              <a:rPr lang="en-US" sz="1800">
                <a:effectLst/>
              </a:rPr>
              <a:t>the funds made available for infrastructure projects may be obligated unless it has taken steps to ensure that the iron, steel, manufactured products, and construction</a:t>
            </a:r>
            <a:r>
              <a:rPr lang="en-US" sz="1800"/>
              <a:t> </a:t>
            </a:r>
            <a:r>
              <a:rPr lang="en-US" sz="1800">
                <a:effectLst/>
              </a:rPr>
              <a:t>materials used in a project are produced in the United States. The Act further defines </a:t>
            </a:r>
            <a:r>
              <a:rPr lang="en-US" sz="1800"/>
              <a:t> </a:t>
            </a:r>
            <a:r>
              <a:rPr lang="en-US" sz="1800">
                <a:effectLst/>
              </a:rPr>
              <a:t>a project to include "the construction, alteration, maintenance, or repair of</a:t>
            </a:r>
            <a:r>
              <a:rPr lang="en-US" sz="1800"/>
              <a:t> </a:t>
            </a:r>
            <a:r>
              <a:rPr lang="en-US" sz="1800">
                <a:effectLst/>
              </a:rPr>
              <a:t>infrastructure in the United States" and includes within the definition of infrastructure</a:t>
            </a:r>
            <a:r>
              <a:rPr lang="en-US" sz="1800"/>
              <a:t> </a:t>
            </a:r>
            <a:r>
              <a:rPr lang="en-US" sz="1800">
                <a:effectLst/>
              </a:rPr>
              <a:t>those items traditionally included along with buildings and real property. Thus, new</a:t>
            </a:r>
            <a:r>
              <a:rPr lang="en-US" sz="1800"/>
              <a:t> </a:t>
            </a:r>
            <a:r>
              <a:rPr lang="en-US" sz="1800">
                <a:effectLst/>
              </a:rPr>
              <a:t>awards of Federal Financial Assistance from a program for infrastructure, and any of those funds obligated by the grantee or Recipient, are covered under the BABA</a:t>
            </a:r>
            <a:r>
              <a:rPr lang="en-US" sz="1800"/>
              <a:t> </a:t>
            </a:r>
            <a:r>
              <a:rPr lang="en-US" sz="1800">
                <a:effectLst/>
              </a:rPr>
              <a:t>provisions of the Act, 41 U.S.C. 8301 note, unless covered by a waiver.</a:t>
            </a:r>
          </a:p>
          <a:p>
            <a:pPr marL="0" marR="0" indent="0">
              <a:spcBef>
                <a:spcPts val="0"/>
              </a:spcBef>
              <a:spcAft>
                <a:spcPts val="0"/>
              </a:spcAft>
              <a:buNone/>
            </a:pPr>
            <a:endParaRPr lang="en-US" sz="1700">
              <a:effectLst/>
            </a:endParaRPr>
          </a:p>
          <a:p>
            <a:pPr marL="0" indent="0">
              <a:buNone/>
            </a:pPr>
            <a:endParaRPr lang="en-US" sz="1700"/>
          </a:p>
        </p:txBody>
      </p:sp>
      <p:sp>
        <p:nvSpPr>
          <p:cNvPr id="5" name="Footer Placeholder 4">
            <a:extLst>
              <a:ext uri="{FF2B5EF4-FFF2-40B4-BE49-F238E27FC236}">
                <a16:creationId xmlns:a16="http://schemas.microsoft.com/office/drawing/2014/main" id="{D1B9D08D-F33F-4F6D-BB37-B12FA55F661A}"/>
              </a:ext>
            </a:extLst>
          </p:cNvPr>
          <p:cNvSpPr>
            <a:spLocks noGrp="1"/>
          </p:cNvSpPr>
          <p:nvPr>
            <p:ph type="ftr" sz="quarter" idx="12"/>
          </p:nvPr>
        </p:nvSpPr>
        <p:spPr>
          <a:xfrm>
            <a:off x="4038600" y="6356350"/>
            <a:ext cx="4114800" cy="365125"/>
          </a:xfrm>
        </p:spPr>
        <p:txBody>
          <a:bodyPr vert="horz" lIns="91440" tIns="45720" rIns="91440" bIns="45720" rtlCol="0" anchor="ctr">
            <a:normAutofit/>
          </a:bodyPr>
          <a:lstStyle/>
          <a:p>
            <a:pPr algn="ctr" defTabSz="914400">
              <a:spcAft>
                <a:spcPts val="600"/>
              </a:spcAft>
            </a:pPr>
            <a:r>
              <a:rPr lang="en-US" sz="1200" kern="1200">
                <a:solidFill>
                  <a:schemeClr val="tx1">
                    <a:tint val="75000"/>
                  </a:schemeClr>
                </a:solidFill>
                <a:latin typeface="+mn-lt"/>
                <a:ea typeface="+mn-ea"/>
                <a:cs typeface="+mn-cs"/>
              </a:rPr>
              <a:t>Georgia Department of Community Affairs</a:t>
            </a:r>
          </a:p>
        </p:txBody>
      </p:sp>
      <p:sp>
        <p:nvSpPr>
          <p:cNvPr id="3" name="Slide Number Placeholder 2">
            <a:extLst>
              <a:ext uri="{FF2B5EF4-FFF2-40B4-BE49-F238E27FC236}">
                <a16:creationId xmlns:a16="http://schemas.microsoft.com/office/drawing/2014/main" id="{30612909-A8EC-42A8-8469-5582D21E6682}"/>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defTabSz="914400">
              <a:spcAft>
                <a:spcPts val="600"/>
              </a:spcAft>
            </a:pPr>
            <a:fld id="{93CAF254-72B9-406C-9E86-C9D983240C82}" type="slidenum">
              <a:rPr lang="en-US" sz="1200" smtClean="0">
                <a:solidFill>
                  <a:schemeClr val="tx1">
                    <a:tint val="75000"/>
                  </a:schemeClr>
                </a:solidFill>
              </a:rPr>
              <a:pPr algn="r" defTabSz="914400">
                <a:spcAft>
                  <a:spcPts val="600"/>
                </a:spcAft>
              </a:pPr>
              <a:t>23</a:t>
            </a:fld>
            <a:endParaRPr lang="en-US" sz="1200">
              <a:solidFill>
                <a:schemeClr val="tx1">
                  <a:tint val="75000"/>
                </a:schemeClr>
              </a:solidFill>
            </a:endParaRPr>
          </a:p>
        </p:txBody>
      </p:sp>
    </p:spTree>
    <p:extLst>
      <p:ext uri="{BB962C8B-B14F-4D97-AF65-F5344CB8AC3E}">
        <p14:creationId xmlns:p14="http://schemas.microsoft.com/office/powerpoint/2010/main" val="27996582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AC2DCC-35F7-4FAB-2CA7-28B1F27745E0}"/>
              </a:ext>
            </a:extLst>
          </p:cNvPr>
          <p:cNvSpPr>
            <a:spLocks noGrp="1"/>
          </p:cNvSpPr>
          <p:nvPr>
            <p:ph idx="1"/>
          </p:nvPr>
        </p:nvSpPr>
        <p:spPr>
          <a:xfrm>
            <a:off x="838200" y="1690688"/>
            <a:ext cx="10515600" cy="4340657"/>
          </a:xfrm>
        </p:spPr>
        <p:txBody>
          <a:bodyPr>
            <a:normAutofit/>
          </a:bodyPr>
          <a:lstStyle/>
          <a:p>
            <a:pPr algn="just"/>
            <a:r>
              <a:rPr lang="en-US" sz="2000">
                <a:solidFill>
                  <a:srgbClr val="000000"/>
                </a:solidFill>
                <a:latin typeface="Arial" panose="020B0604020202020204" pitchFamily="34" charset="0"/>
              </a:rPr>
              <a:t>The Recipient must submit for DCA's review and written approval a certification, signed by the chief elected official, stating the Recipient will adhere to the requirements of the </a:t>
            </a:r>
            <a:r>
              <a:rPr lang="en-US" sz="2000" err="1">
                <a:solidFill>
                  <a:srgbClr val="000000"/>
                </a:solidFill>
                <a:latin typeface="Arial" panose="020B0604020202020204" pitchFamily="34" charset="0"/>
              </a:rPr>
              <a:t>The</a:t>
            </a:r>
            <a:r>
              <a:rPr lang="en-US" sz="2000">
                <a:solidFill>
                  <a:srgbClr val="000000"/>
                </a:solidFill>
                <a:latin typeface="Arial" panose="020B0604020202020204" pitchFamily="34" charset="0"/>
              </a:rPr>
              <a:t> Build America, Buy America Act (BABA), enacted in the Infrastructure Investment and Jobs Act on November 15, 2021. BABA requires products purchased in connection with infrastructure projects funded by Federal financial assistance programs to be produced in the United States, known as the “Buy America Preference (BAP)”. Specifically, this is a statutory requirement that Federal funding for infrastructure projects use “covered materials” that are “American-made.” The BAP applies to the following products: Iron and steel; Manufactured products; and Construction materials. </a:t>
            </a:r>
            <a:r>
              <a:rPr lang="en-US" sz="2000" b="1" u="sng">
                <a:solidFill>
                  <a:srgbClr val="000000"/>
                </a:solidFill>
                <a:latin typeface="Arial" panose="020B0604020202020204" pitchFamily="34" charset="0"/>
              </a:rPr>
              <a:t>For 202</a:t>
            </a:r>
            <a:r>
              <a:rPr lang="en-US" b="1" u="sng">
                <a:solidFill>
                  <a:srgbClr val="000000"/>
                </a:solidFill>
                <a:latin typeface="Arial" panose="020B0604020202020204" pitchFamily="34" charset="0"/>
              </a:rPr>
              <a:t>6</a:t>
            </a:r>
            <a:r>
              <a:rPr lang="en-US" sz="2000" b="1" u="sng">
                <a:solidFill>
                  <a:srgbClr val="000000"/>
                </a:solidFill>
                <a:latin typeface="Arial" panose="020B0604020202020204" pitchFamily="34" charset="0"/>
              </a:rPr>
              <a:t> awards, BAP will include iron, steel, specifically listed construction materials, &amp; manufactured products</a:t>
            </a:r>
          </a:p>
          <a:p>
            <a:endParaRPr lang="en-US"/>
          </a:p>
        </p:txBody>
      </p:sp>
      <p:sp>
        <p:nvSpPr>
          <p:cNvPr id="3" name="Slide Number Placeholder 2">
            <a:extLst>
              <a:ext uri="{FF2B5EF4-FFF2-40B4-BE49-F238E27FC236}">
                <a16:creationId xmlns:a16="http://schemas.microsoft.com/office/drawing/2014/main" id="{F7C2FC1B-7020-D071-B69F-9F6A2E46EEFE}"/>
              </a:ext>
            </a:extLst>
          </p:cNvPr>
          <p:cNvSpPr>
            <a:spLocks noGrp="1"/>
          </p:cNvSpPr>
          <p:nvPr>
            <p:ph type="sldNum" sz="quarter" idx="11"/>
          </p:nvPr>
        </p:nvSpPr>
        <p:spPr/>
        <p:txBody>
          <a:bodyPr/>
          <a:lstStyle/>
          <a:p>
            <a:fld id="{93CAF254-72B9-406C-9E86-C9D983240C82}" type="slidenum">
              <a:rPr lang="en-US" smtClean="0"/>
              <a:t>24</a:t>
            </a:fld>
            <a:endParaRPr lang="en-US"/>
          </a:p>
        </p:txBody>
      </p:sp>
      <p:sp>
        <p:nvSpPr>
          <p:cNvPr id="4" name="Title 3">
            <a:extLst>
              <a:ext uri="{FF2B5EF4-FFF2-40B4-BE49-F238E27FC236}">
                <a16:creationId xmlns:a16="http://schemas.microsoft.com/office/drawing/2014/main" id="{9ECD43C8-73CB-4C18-6C73-4B6DD1BC9829}"/>
              </a:ext>
            </a:extLst>
          </p:cNvPr>
          <p:cNvSpPr>
            <a:spLocks noGrp="1"/>
          </p:cNvSpPr>
          <p:nvPr>
            <p:ph type="title"/>
          </p:nvPr>
        </p:nvSpPr>
        <p:spPr/>
        <p:txBody>
          <a:bodyPr/>
          <a:lstStyle/>
          <a:p>
            <a:r>
              <a:rPr lang="en-US"/>
              <a:t>Special Condition</a:t>
            </a:r>
          </a:p>
        </p:txBody>
      </p:sp>
      <p:sp>
        <p:nvSpPr>
          <p:cNvPr id="5" name="Footer Placeholder 4">
            <a:extLst>
              <a:ext uri="{FF2B5EF4-FFF2-40B4-BE49-F238E27FC236}">
                <a16:creationId xmlns:a16="http://schemas.microsoft.com/office/drawing/2014/main" id="{EBC00477-283E-3454-B7CB-F24D543754D9}"/>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3417536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8C746CD-286A-47C9-B42E-611E88D3FA41}"/>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000" kern="1200">
                <a:solidFill>
                  <a:schemeClr val="tx1"/>
                </a:solidFill>
                <a:latin typeface="+mj-lt"/>
                <a:ea typeface="+mj-ea"/>
                <a:cs typeface="+mj-cs"/>
              </a:rPr>
              <a:t>Resources</a:t>
            </a:r>
          </a:p>
        </p:txBody>
      </p:sp>
      <p:sp>
        <p:nvSpPr>
          <p:cNvPr id="1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12269FC7-6387-4341-9FA1-30CC12EA51DB}"/>
              </a:ext>
            </a:extLst>
          </p:cNvPr>
          <p:cNvSpPr>
            <a:spLocks noGrp="1"/>
          </p:cNvSpPr>
          <p:nvPr>
            <p:ph idx="1"/>
          </p:nvPr>
        </p:nvSpPr>
        <p:spPr>
          <a:xfrm>
            <a:off x="5126418" y="332510"/>
            <a:ext cx="6224335" cy="5911272"/>
          </a:xfrm>
        </p:spPr>
        <p:txBody>
          <a:bodyPr vert="horz" lIns="91440" tIns="45720" rIns="91440" bIns="45720" rtlCol="0" anchor="ctr">
            <a:normAutofit fontScale="85000" lnSpcReduction="20000"/>
          </a:bodyPr>
          <a:lstStyle/>
          <a:p>
            <a:r>
              <a:rPr lang="en-US" sz="2200"/>
              <a:t>HUD Waivers</a:t>
            </a:r>
          </a:p>
          <a:p>
            <a:r>
              <a:rPr lang="en-US" sz="2200">
                <a:hlinkClick r:id="rId3"/>
              </a:rPr>
              <a:t>https://www.hud.gov/program_offices/general_counsel/baba</a:t>
            </a:r>
            <a:endParaRPr lang="en-US" sz="2200"/>
          </a:p>
          <a:p>
            <a:r>
              <a:rPr lang="en-US" sz="2200"/>
              <a:t>CPD Notice 25-01</a:t>
            </a:r>
          </a:p>
          <a:p>
            <a:r>
              <a:rPr lang="en-US" sz="2200">
                <a:hlinkClick r:id="rId4"/>
              </a:rPr>
              <a:t>https://www.hudexchange.info/news/notice-cpd-2025-01-cpd-implementation-guidance-for-babas-bap/</a:t>
            </a:r>
            <a:r>
              <a:rPr lang="en-US" sz="2200"/>
              <a:t> </a:t>
            </a:r>
          </a:p>
          <a:p>
            <a:r>
              <a:rPr lang="en-US" sz="2200"/>
              <a:t>OMB Memos - M-22-11 &amp; M-24-02</a:t>
            </a:r>
          </a:p>
          <a:p>
            <a:r>
              <a:rPr lang="en-US" sz="2200">
                <a:hlinkClick r:id="rId5"/>
              </a:rPr>
              <a:t>https://www.whitehouse.gov/wp-content/uploads/2022/04/M-22-11.pdf</a:t>
            </a:r>
            <a:r>
              <a:rPr lang="en-US" sz="2200"/>
              <a:t> </a:t>
            </a:r>
          </a:p>
          <a:p>
            <a:r>
              <a:rPr lang="en-US" sz="2200">
                <a:hlinkClick r:id="rId6"/>
              </a:rPr>
              <a:t>https://www.whitehouse.gov/wp-content/uploads/2023/10/M-24-02-Buy-America-Implementation-Guidance-Update.pdf</a:t>
            </a:r>
            <a:r>
              <a:rPr lang="en-US" sz="2200"/>
              <a:t> </a:t>
            </a:r>
          </a:p>
          <a:p>
            <a:r>
              <a:rPr lang="en-US" sz="2200"/>
              <a:t>OMB proposed rule – Guidance for Grants &amp; Agreements (</a:t>
            </a:r>
            <a:r>
              <a:rPr lang="en-US" sz="2000"/>
              <a:t>add a new part 184 of 2 CFR and revise </a:t>
            </a:r>
            <a:r>
              <a:rPr lang="en-US" sz="2000">
                <a:hlinkClick r:id="rId7"/>
              </a:rPr>
              <a:t>2 CFR 200.322</a:t>
            </a:r>
            <a:r>
              <a:rPr lang="en-US" sz="2000"/>
              <a:t>)</a:t>
            </a:r>
            <a:endParaRPr lang="en-US" sz="2200"/>
          </a:p>
          <a:p>
            <a:r>
              <a:rPr lang="en-US" sz="2200">
                <a:hlinkClick r:id="rId8"/>
              </a:rPr>
              <a:t>https://www.federalregister.gov/documents/2023/08/23/2023-17724/guidance-for-grants-and-agreements</a:t>
            </a:r>
            <a:r>
              <a:rPr lang="en-US" sz="2200"/>
              <a:t> </a:t>
            </a:r>
          </a:p>
          <a:p>
            <a:r>
              <a:rPr lang="en-US" sz="2200"/>
              <a:t>HUD’s BAP Checklist</a:t>
            </a:r>
          </a:p>
          <a:p>
            <a:r>
              <a:rPr lang="en-US" sz="2200">
                <a:hlinkClick r:id="rId9"/>
              </a:rPr>
              <a:t>https://files.hudexchange.info/resources/documents/Optional-Buy-America-Preference-Checklist.pdf</a:t>
            </a:r>
            <a:r>
              <a:rPr lang="en-US" sz="2200"/>
              <a:t> </a:t>
            </a:r>
          </a:p>
        </p:txBody>
      </p:sp>
    </p:spTree>
    <p:extLst>
      <p:ext uri="{BB962C8B-B14F-4D97-AF65-F5344CB8AC3E}">
        <p14:creationId xmlns:p14="http://schemas.microsoft.com/office/powerpoint/2010/main" val="30190128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28B9F-C1B8-44E3-B756-D6E07169010E}"/>
              </a:ext>
            </a:extLst>
          </p:cNvPr>
          <p:cNvSpPr>
            <a:spLocks noGrp="1"/>
          </p:cNvSpPr>
          <p:nvPr>
            <p:ph type="title"/>
          </p:nvPr>
        </p:nvSpPr>
        <p:spPr/>
        <p:txBody>
          <a:bodyPr/>
          <a:lstStyle/>
          <a:p>
            <a:r>
              <a:rPr lang="en-US" b="0"/>
              <a:t>Thanks!</a:t>
            </a:r>
          </a:p>
        </p:txBody>
      </p:sp>
      <p:sp>
        <p:nvSpPr>
          <p:cNvPr id="3" name="Text Placeholder 2">
            <a:extLst>
              <a:ext uri="{FF2B5EF4-FFF2-40B4-BE49-F238E27FC236}">
                <a16:creationId xmlns:a16="http://schemas.microsoft.com/office/drawing/2014/main" id="{16F4B470-E57C-463F-AE4D-C4CBED851382}"/>
              </a:ext>
            </a:extLst>
          </p:cNvPr>
          <p:cNvSpPr>
            <a:spLocks noGrp="1"/>
          </p:cNvSpPr>
          <p:nvPr>
            <p:ph type="body" sz="quarter" idx="10"/>
          </p:nvPr>
        </p:nvSpPr>
        <p:spPr/>
        <p:txBody>
          <a:bodyPr>
            <a:normAutofit/>
          </a:bodyPr>
          <a:lstStyle/>
          <a:p>
            <a:r>
              <a:rPr lang="en-US"/>
              <a:t>Crystal Gaillard</a:t>
            </a:r>
          </a:p>
        </p:txBody>
      </p:sp>
      <p:sp>
        <p:nvSpPr>
          <p:cNvPr id="7" name="Text Placeholder 6">
            <a:extLst>
              <a:ext uri="{FF2B5EF4-FFF2-40B4-BE49-F238E27FC236}">
                <a16:creationId xmlns:a16="http://schemas.microsoft.com/office/drawing/2014/main" id="{36B8EC5A-CF3D-4607-A84E-3E0AE165527A}"/>
              </a:ext>
            </a:extLst>
          </p:cNvPr>
          <p:cNvSpPr>
            <a:spLocks noGrp="1"/>
          </p:cNvSpPr>
          <p:nvPr>
            <p:ph type="body" sz="quarter" idx="13"/>
          </p:nvPr>
        </p:nvSpPr>
        <p:spPr>
          <a:xfrm>
            <a:off x="6267333" y="3404245"/>
            <a:ext cx="4048299" cy="471082"/>
          </a:xfrm>
        </p:spPr>
        <p:txBody>
          <a:bodyPr>
            <a:normAutofit/>
          </a:bodyPr>
          <a:lstStyle/>
          <a:p>
            <a:pPr algn="l"/>
            <a:r>
              <a:rPr lang="en-US" i="1"/>
              <a:t>Crystal.Gaillard@dca.ga.gov</a:t>
            </a:r>
          </a:p>
        </p:txBody>
      </p:sp>
      <p:sp>
        <p:nvSpPr>
          <p:cNvPr id="19" name="Text Placeholder 18">
            <a:extLst>
              <a:ext uri="{FF2B5EF4-FFF2-40B4-BE49-F238E27FC236}">
                <a16:creationId xmlns:a16="http://schemas.microsoft.com/office/drawing/2014/main" id="{F411D6E8-65A7-4B64-B8F8-66D99179E6A6}"/>
              </a:ext>
            </a:extLst>
          </p:cNvPr>
          <p:cNvSpPr>
            <a:spLocks noGrp="1"/>
          </p:cNvSpPr>
          <p:nvPr>
            <p:ph type="body" sz="quarter" idx="15"/>
          </p:nvPr>
        </p:nvSpPr>
        <p:spPr/>
        <p:txBody>
          <a:bodyPr>
            <a:normAutofit/>
          </a:bodyPr>
          <a:lstStyle/>
          <a:p>
            <a:pPr>
              <a:lnSpc>
                <a:spcPct val="100000"/>
              </a:lnSpc>
              <a:spcBef>
                <a:spcPts val="0"/>
              </a:spcBef>
            </a:pPr>
            <a:r>
              <a:rPr lang="en-US" b="1">
                <a:solidFill>
                  <a:schemeClr val="accent1"/>
                </a:solidFill>
              </a:rPr>
              <a:t>dca.georgia.gov</a:t>
            </a:r>
          </a:p>
        </p:txBody>
      </p:sp>
    </p:spTree>
    <p:extLst>
      <p:ext uri="{BB962C8B-B14F-4D97-AF65-F5344CB8AC3E}">
        <p14:creationId xmlns:p14="http://schemas.microsoft.com/office/powerpoint/2010/main" val="1556374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bl6t23fq5rnxswkokcka5szmasrx63mj"/>
</p:tagLst>
</file>

<file path=ppt/theme/theme1.xml><?xml version="1.0" encoding="utf-8"?>
<a:theme xmlns:a="http://schemas.openxmlformats.org/drawingml/2006/main" name="Office Theme">
  <a:themeElements>
    <a:clrScheme name="DCA">
      <a:dk1>
        <a:srgbClr val="000000"/>
      </a:dk1>
      <a:lt1>
        <a:srgbClr val="FFFFFF"/>
      </a:lt1>
      <a:dk2>
        <a:srgbClr val="000000"/>
      </a:dk2>
      <a:lt2>
        <a:srgbClr val="8DC63F"/>
      </a:lt2>
      <a:accent1>
        <a:srgbClr val="81BFE9"/>
      </a:accent1>
      <a:accent2>
        <a:srgbClr val="D5E04E"/>
      </a:accent2>
      <a:accent3>
        <a:srgbClr val="8DC63F"/>
      </a:accent3>
      <a:accent4>
        <a:srgbClr val="AE462D"/>
      </a:accent4>
      <a:accent5>
        <a:srgbClr val="1B3A4D"/>
      </a:accent5>
      <a:accent6>
        <a:srgbClr val="E4E8EE"/>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31100d4-4470-42c1-96bc-46686c1829ae" xsi:nil="true"/>
    <lcf76f155ced4ddcb4097134ff3c332f xmlns="c9637c14-bb27-4e6f-93e8-ce3de48661c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C0EC22-F121-4971-8338-CABC3F1360B6}">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880D943-F092-4E50-AB4E-A4C0BB101A92}">
  <ds:schemaRefs>
    <ds:schemaRef ds:uri="431100d4-4470-42c1-96bc-46686c1829ae"/>
    <ds:schemaRef ds:uri="c9637c14-bb27-4e6f-93e8-ce3de48661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69F6E82-6571-460D-AE51-ECAC7CF35D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26</Slides>
  <Notes>21</Notes>
  <HiddenSlides>0</HiddenSlide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Office Theme</vt:lpstr>
      <vt:lpstr>Custom Design</vt:lpstr>
      <vt:lpstr>PowerPoint Presentation</vt:lpstr>
      <vt:lpstr>What is BABA?</vt:lpstr>
      <vt:lpstr>Definitions </vt:lpstr>
      <vt:lpstr>Definitions Cont’d</vt:lpstr>
      <vt:lpstr>PowerPoint Presentation</vt:lpstr>
      <vt:lpstr>PowerPoint Presentation</vt:lpstr>
      <vt:lpstr>Examples – Manufactured Products</vt:lpstr>
      <vt:lpstr>PowerPoint Presentation</vt:lpstr>
      <vt:lpstr>Examples – Construction Materials</vt:lpstr>
      <vt:lpstr>HUD Construction Materials Groups HUD’s waiver breaks construction materials into two groups for the purposes of HUD’s phased implementation: “specifically listed” and “all other construction materials.” </vt:lpstr>
      <vt:lpstr>CPD Notice 25-01</vt:lpstr>
      <vt:lpstr>HUD General Waivers</vt:lpstr>
      <vt:lpstr>De Minimis Limit – 5% of total costs not to exceed $1mill (Effective until November 23, 2027)</vt:lpstr>
      <vt:lpstr>Project-Specific Waivers</vt:lpstr>
      <vt:lpstr>Project Specific Waivers</vt:lpstr>
      <vt:lpstr>Phased Implementation</vt:lpstr>
      <vt:lpstr>BABA Applicability</vt:lpstr>
      <vt:lpstr>Demonstrating Compliance</vt:lpstr>
      <vt:lpstr>Manufacturer’s Certification</vt:lpstr>
      <vt:lpstr>Contract Requirements</vt:lpstr>
      <vt:lpstr>Bid Requirements</vt:lpstr>
      <vt:lpstr>Georgia Manufacturing Extension Partnership (GaMEP) at Georgia Tech</vt:lpstr>
      <vt:lpstr>General Condition</vt:lpstr>
      <vt:lpstr>Special Condition</vt:lpstr>
      <vt:lpstr>Resources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Shayla Moultrie</dc:creator>
  <cp:revision>5</cp:revision>
  <dcterms:created xsi:type="dcterms:W3CDTF">2023-04-03T19:03:47Z</dcterms:created>
  <dcterms:modified xsi:type="dcterms:W3CDTF">2026-09-25T16:54:21Z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