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876" r:id="rId5"/>
    <p:sldId id="1425" r:id="rId6"/>
    <p:sldId id="1388" r:id="rId7"/>
    <p:sldId id="1413" r:id="rId8"/>
    <p:sldId id="1420" r:id="rId9"/>
    <p:sldId id="1421" r:id="rId10"/>
    <p:sldId id="1412" r:id="rId11"/>
    <p:sldId id="1422" r:id="rId12"/>
    <p:sldId id="1423" r:id="rId13"/>
    <p:sldId id="1417" r:id="rId14"/>
    <p:sldId id="1418" r:id="rId15"/>
    <p:sldId id="141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9BA084-D989-421C-9D8D-FDD869FD1C5D}" v="1" dt="2023-01-30T22:57:41.1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rrie Potter" userId="b9dc9553-4a21-46f1-b231-c8d1df1747af" providerId="ADAL" clId="{1F9BA084-D989-421C-9D8D-FDD869FD1C5D}"/>
    <pc:docChg chg="mod modSld">
      <pc:chgData name="Sherrie Potter" userId="b9dc9553-4a21-46f1-b231-c8d1df1747af" providerId="ADAL" clId="{1F9BA084-D989-421C-9D8D-FDD869FD1C5D}" dt="2023-01-30T22:59:19.830" v="22"/>
      <pc:docMkLst>
        <pc:docMk/>
      </pc:docMkLst>
      <pc:sldChg chg="modSp mod">
        <pc:chgData name="Sherrie Potter" userId="b9dc9553-4a21-46f1-b231-c8d1df1747af" providerId="ADAL" clId="{1F9BA084-D989-421C-9D8D-FDD869FD1C5D}" dt="2023-01-30T22:59:08.423" v="21" actId="20577"/>
        <pc:sldMkLst>
          <pc:docMk/>
          <pc:sldMk cId="1811678273" sldId="876"/>
        </pc:sldMkLst>
        <pc:spChg chg="mod">
          <ac:chgData name="Sherrie Potter" userId="b9dc9553-4a21-46f1-b231-c8d1df1747af" providerId="ADAL" clId="{1F9BA084-D989-421C-9D8D-FDD869FD1C5D}" dt="2023-01-30T22:59:08.423" v="21" actId="20577"/>
          <ac:spMkLst>
            <pc:docMk/>
            <pc:sldMk cId="1811678273" sldId="876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5CE60-4717-4ED7-A0F2-31A4B182ECD4}" type="datetimeFigureOut">
              <a:rPr lang="en-US" smtClean="0"/>
              <a:t>1/30/2023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9313D-C2F9-48E6-BC85-83A1A40F5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A0A5C-D3DD-4807-A0A4-C8A1A7A32E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85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00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99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08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995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1" y="5162550"/>
            <a:ext cx="3771900" cy="781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9153" y="6044184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7688" y="1676400"/>
            <a:ext cx="8636000" cy="1828800"/>
          </a:xfrm>
        </p:spPr>
        <p:txBody>
          <a:bodyPr anchor="ctr"/>
          <a:lstStyle>
            <a:lvl1pPr algn="ctr">
              <a:defRPr cap="none" baseline="0"/>
            </a:lvl1pPr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add speaker name &amp;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89153" y="6043615"/>
            <a:ext cx="2999232" cy="714375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83372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55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>
            <a:lvl1pPr marL="320040" indent="-320040">
              <a:lnSpc>
                <a:spcPct val="114000"/>
              </a:lnSpc>
              <a:spcBef>
                <a:spcPts val="700"/>
              </a:spcBef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4745246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2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460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9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25475" indent="-26035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775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1436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40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693790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3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9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14588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fad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n-US" sz="29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aul.Brown@dca.ga.gov" TargetMode="External"/><Relationship Id="rId2" Type="http://schemas.openxmlformats.org/officeDocument/2006/relationships/hyperlink" Target="mailto:Meagan.Cutler@dca.g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hfafa.emphasys-hft.com/FundingAppCollector/Account/LogOn?ReturnUrl=%2fFundingAppCollector%2fapplication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hfafa.emphasys-hft.com/FundingAppCollector/Account/LogOn?ReturnUrl=%2fFundingAppCollecto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1" y="1676400"/>
            <a:ext cx="11312768" cy="1828800"/>
          </a:xfrm>
        </p:spPr>
        <p:txBody>
          <a:bodyPr>
            <a:noAutofit/>
          </a:bodyPr>
          <a:lstStyle/>
          <a:p>
            <a:r>
              <a:rPr lang="en-US" sz="4800" dirty="0"/>
              <a:t>2023 9% Tax Credit Pre-Application</a:t>
            </a:r>
            <a:br>
              <a:rPr lang="en-US" sz="4800" dirty="0"/>
            </a:br>
            <a:r>
              <a:rPr lang="en-US" sz="4800" dirty="0"/>
              <a:t>Submission Instructions</a:t>
            </a:r>
            <a:br>
              <a:rPr lang="en-US" sz="4800" dirty="0"/>
            </a:br>
            <a:r>
              <a:rPr lang="en-US" sz="4800" dirty="0"/>
              <a:t>Emphasys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January 27, 2023</a:t>
            </a:r>
          </a:p>
        </p:txBody>
      </p:sp>
    </p:spTree>
    <p:extLst>
      <p:ext uri="{BB962C8B-B14F-4D97-AF65-F5344CB8AC3E}">
        <p14:creationId xmlns:p14="http://schemas.microsoft.com/office/powerpoint/2010/main" val="1811678273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E731-39ED-40C9-92BA-70990A20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Finalize/Submit Applications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0068B6B-88CB-4CE6-AE99-3559FA3D38C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46189" y="1485804"/>
            <a:ext cx="9249732" cy="4495800"/>
          </a:xfr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A78C97-AB52-47E9-93F7-CDED31497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8099" y="4664754"/>
            <a:ext cx="2243522" cy="131685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0C10B9AB-CD94-488F-88DE-D274894BD182}"/>
              </a:ext>
            </a:extLst>
          </p:cNvPr>
          <p:cNvSpPr/>
          <p:nvPr/>
        </p:nvSpPr>
        <p:spPr>
          <a:xfrm>
            <a:off x="8953619" y="1219200"/>
            <a:ext cx="2139193" cy="1180909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18F873C1-0641-42CA-B1B6-9900892014F7}"/>
              </a:ext>
            </a:extLst>
          </p:cNvPr>
          <p:cNvSpPr txBox="1">
            <a:spLocks/>
          </p:cNvSpPr>
          <p:nvPr/>
        </p:nvSpPr>
        <p:spPr>
          <a:xfrm>
            <a:off x="196079" y="2670459"/>
            <a:ext cx="5322405" cy="2302594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320040" indent="-320040" algn="l" rtl="0" eaLnBrk="1" latinLnBrk="0" hangingPunct="1">
              <a:lnSpc>
                <a:spcPct val="114000"/>
              </a:lnSpc>
              <a:spcBef>
                <a:spcPts val="7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"/>
              <a:defRPr kumimoji="0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q"/>
              <a:defRPr kumimoji="0" lang="en-US" sz="29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Click on “Submit an Application”</a:t>
            </a:r>
          </a:p>
          <a:p>
            <a:r>
              <a:rPr lang="en-US" dirty="0"/>
              <a:t>Select your Application from the drop-down list</a:t>
            </a:r>
          </a:p>
          <a:p>
            <a:r>
              <a:rPr lang="en-US" dirty="0"/>
              <a:t>Click “Submit Application”</a:t>
            </a: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8D3FAC32-7F4A-44DE-98BE-45B22C9AC672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5518484" y="2227169"/>
            <a:ext cx="3748413" cy="78227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EC781441-B818-4ED7-849F-C54CD8946636}"/>
              </a:ext>
            </a:extLst>
          </p:cNvPr>
          <p:cNvCxnSpPr>
            <a:cxnSpLocks/>
          </p:cNvCxnSpPr>
          <p:nvPr/>
        </p:nvCxnSpPr>
        <p:spPr>
          <a:xfrm>
            <a:off x="2857281" y="4194100"/>
            <a:ext cx="4513774" cy="77895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906763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Submit Applications – Click OK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084EAC9-DF8A-4489-BCB1-80B1F82F90A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3270407" y="2671331"/>
            <a:ext cx="5651186" cy="2822407"/>
          </a:xfrm>
          <a:ln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CB1E71-E7E8-442C-95C2-0689D72EB947}"/>
              </a:ext>
            </a:extLst>
          </p:cNvPr>
          <p:cNvSpPr txBox="1"/>
          <p:nvPr/>
        </p:nvSpPr>
        <p:spPr>
          <a:xfrm>
            <a:off x="725103" y="1690985"/>
            <a:ext cx="112042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After Selecting “Submit Application,” the window below will appear. Select “OK” to finalize submission.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No changes can be made after submitting the application. </a:t>
            </a:r>
          </a:p>
        </p:txBody>
      </p:sp>
    </p:spTree>
    <p:extLst>
      <p:ext uri="{BB962C8B-B14F-4D97-AF65-F5344CB8AC3E}">
        <p14:creationId xmlns:p14="http://schemas.microsoft.com/office/powerpoint/2010/main" val="3115681967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827A14-E82A-4B02-8FED-EF6043830C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57350"/>
            <a:ext cx="10871200" cy="4495800"/>
          </a:xfrm>
        </p:spPr>
        <p:txBody>
          <a:bodyPr/>
          <a:lstStyle/>
          <a:p>
            <a:r>
              <a:rPr lang="en-US" dirty="0"/>
              <a:t>If you have questions or issues, please contact:</a:t>
            </a:r>
          </a:p>
          <a:p>
            <a:pPr lvl="1"/>
            <a:r>
              <a:rPr lang="en-US" dirty="0"/>
              <a:t>Meagan Cutler, </a:t>
            </a:r>
            <a:r>
              <a:rPr lang="en-US" dirty="0">
                <a:hlinkClick r:id="rId2"/>
              </a:rPr>
              <a:t>Meagan.Cutler@dca.ga.gov</a:t>
            </a:r>
            <a:endParaRPr lang="en-US" dirty="0"/>
          </a:p>
          <a:p>
            <a:pPr lvl="1"/>
            <a:r>
              <a:rPr lang="en-US" dirty="0"/>
              <a:t>Paul Brown, </a:t>
            </a:r>
            <a:r>
              <a:rPr lang="en-US" dirty="0">
                <a:hlinkClick r:id="rId3"/>
              </a:rPr>
              <a:t>Paul.Brown@dca.ga.gov</a:t>
            </a:r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57524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54341" y="1563624"/>
            <a:ext cx="11453403" cy="5294376"/>
          </a:xfrm>
        </p:spPr>
        <p:txBody>
          <a:bodyPr vert="horz" lIns="91440" tIns="45720" rIns="91440" bIns="45720" anchor="t">
            <a:normAutofit/>
          </a:bodyPr>
          <a:lstStyle/>
          <a:p>
            <a:pPr marL="141605" indent="-461645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2023 Pre-Application documents will be submitted through </a:t>
            </a:r>
            <a:r>
              <a:rPr lang="en-US" sz="3200" dirty="0">
                <a:hlinkClick r:id="rId3"/>
              </a:rPr>
              <a:t>Emphasys</a:t>
            </a:r>
            <a:endParaRPr lang="en-US" sz="3200" dirty="0"/>
          </a:p>
          <a:p>
            <a:pPr marL="141605" indent="-461645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Fees will </a:t>
            </a:r>
            <a:r>
              <a:rPr lang="en-US" sz="3200" u="sng" dirty="0"/>
              <a:t>not</a:t>
            </a:r>
            <a:r>
              <a:rPr lang="en-US" sz="3200" dirty="0"/>
              <a:t> be processed through </a:t>
            </a:r>
            <a:r>
              <a:rPr lang="en-US" sz="3200" dirty="0" err="1"/>
              <a:t>Emphasys</a:t>
            </a:r>
            <a:r>
              <a:rPr lang="en-US" sz="3200" dirty="0"/>
              <a:t> at this time. </a:t>
            </a:r>
            <a:r>
              <a:rPr lang="en-US" sz="3200" dirty="0">
                <a:latin typeface="TW Cen MT"/>
                <a:ea typeface="+mn-lt"/>
                <a:cs typeface="+mn-lt"/>
              </a:rPr>
              <a:t>DCA will invoice all Applicants for the appropriate Application Fee.</a:t>
            </a:r>
          </a:p>
          <a:p>
            <a:pPr marL="735965" lvl="2" indent="-461645">
              <a:lnSpc>
                <a:spcPct val="112999"/>
              </a:lnSpc>
            </a:pPr>
            <a:endParaRPr lang="en-US" sz="2600" dirty="0"/>
          </a:p>
          <a:p>
            <a:pPr marL="141605" indent="-461645">
              <a:lnSpc>
                <a:spcPct val="113000"/>
              </a:lnSpc>
              <a:buFont typeface="Wingdings" panose="05000000000000000000" pitchFamily="2" charset="2"/>
              <a:buChar char="q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34345935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171" y="1563623"/>
            <a:ext cx="8279100" cy="2518155"/>
          </a:xfrm>
        </p:spPr>
        <p:txBody>
          <a:bodyPr>
            <a:normAutofit fontScale="25000" lnSpcReduction="20000"/>
          </a:bodyPr>
          <a:lstStyle/>
          <a:p>
            <a:pPr marL="457200" lvl="1" indent="-457200">
              <a:lnSpc>
                <a:spcPct val="113000"/>
              </a:lnSpc>
              <a:spcBef>
                <a:spcPts val="700"/>
              </a:spcBef>
            </a:pPr>
            <a:r>
              <a:rPr lang="en-US" sz="7200" dirty="0"/>
              <a:t>Follow </a:t>
            </a:r>
            <a:r>
              <a:rPr lang="en-US" sz="7200" dirty="0">
                <a:hlinkClick r:id="rId3"/>
              </a:rPr>
              <a:t>this link</a:t>
            </a:r>
            <a:r>
              <a:rPr lang="en-US" sz="7200" dirty="0"/>
              <a:t> to register for the </a:t>
            </a:r>
            <a:r>
              <a:rPr lang="en-US" sz="7200" dirty="0" err="1"/>
              <a:t>Emphasys</a:t>
            </a:r>
            <a:r>
              <a:rPr lang="en-US" sz="7200" dirty="0"/>
              <a:t> Developer account and access the Application Collector Portal, where you will complete and submit the application.</a:t>
            </a:r>
          </a:p>
          <a:p>
            <a:pPr marL="457200" lvl="1" indent="-457200">
              <a:lnSpc>
                <a:spcPct val="113000"/>
              </a:lnSpc>
              <a:spcBef>
                <a:spcPts val="700"/>
              </a:spcBef>
            </a:pPr>
            <a:r>
              <a:rPr lang="en-US" sz="7200" dirty="0"/>
              <a:t>Upon first visit to the Application Collector Portal, click “Register” to create an account. </a:t>
            </a:r>
          </a:p>
          <a:p>
            <a:pPr marL="457200" lvl="1" indent="-457200">
              <a:lnSpc>
                <a:spcPct val="113000"/>
              </a:lnSpc>
            </a:pPr>
            <a:r>
              <a:rPr lang="en-US" sz="7200" dirty="0"/>
              <a:t>If you already have an account, use the same login information to access the portal. If you are locked out of the account, please contact DCA.</a:t>
            </a:r>
          </a:p>
          <a:p>
            <a:pPr marL="457200" lvl="1" indent="-457200">
              <a:lnSpc>
                <a:spcPct val="113000"/>
              </a:lnSpc>
            </a:pPr>
            <a:r>
              <a:rPr lang="en-US" sz="7200" dirty="0"/>
              <a:t>You can create a new account for a partnership if partnering with another developer on an application. If this is the company’s first visit to the Application Collector Portal, click “Register” to create account.</a:t>
            </a:r>
          </a:p>
          <a:p>
            <a:pPr marL="617220" lvl="2" indent="-342900">
              <a:lnSpc>
                <a:spcPct val="113000"/>
              </a:lnSpc>
            </a:pPr>
            <a:endParaRPr lang="en-US" sz="3200" dirty="0"/>
          </a:p>
          <a:p>
            <a:pPr marL="342900" lvl="1" indent="-342900">
              <a:lnSpc>
                <a:spcPct val="113000"/>
              </a:lnSpc>
            </a:pPr>
            <a:endParaRPr lang="en-US" sz="32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04AB7-5354-4566-813E-3D10C29F4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414" y="4308021"/>
            <a:ext cx="5907111" cy="23970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E8363D-867E-436F-9483-4D8B2350E6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1070" y="2403669"/>
            <a:ext cx="3295404" cy="4014272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A535DD9C-3289-452D-B1EB-643CDE1B4BE6}"/>
              </a:ext>
            </a:extLst>
          </p:cNvPr>
          <p:cNvSpPr/>
          <p:nvPr/>
        </p:nvSpPr>
        <p:spPr>
          <a:xfrm>
            <a:off x="8014971" y="4081778"/>
            <a:ext cx="672945" cy="452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821336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A1E4AF-2B07-4413-A728-1F0587D4E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2266" y="1893052"/>
            <a:ext cx="4410075" cy="40671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9E80A2-55AA-41EA-ACC9-FA9A15110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56" y="228600"/>
            <a:ext cx="10740108" cy="990600"/>
          </a:xfrm>
        </p:spPr>
        <p:txBody>
          <a:bodyPr/>
          <a:lstStyle/>
          <a:p>
            <a:r>
              <a:rPr lang="en-US" dirty="0"/>
              <a:t>Application Submission in Emphasys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DD9CA-92BA-452F-8C3F-471A794926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01" y="1857116"/>
            <a:ext cx="5039214" cy="14741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92DC9E-FA97-4703-80A4-6D7A3A48927F}"/>
              </a:ext>
            </a:extLst>
          </p:cNvPr>
          <p:cNvSpPr txBox="1"/>
          <p:nvPr/>
        </p:nvSpPr>
        <p:spPr>
          <a:xfrm>
            <a:off x="610609" y="3664963"/>
            <a:ext cx="59330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Click “Fill Out an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Select “</a:t>
            </a:r>
            <a:r>
              <a:rPr lang="en-US" sz="2000" b="0" i="0" dirty="0">
                <a:solidFill>
                  <a:schemeClr val="tx2"/>
                </a:solidFill>
                <a:effectLst/>
              </a:rPr>
              <a:t>2023 9% Pre Application</a:t>
            </a:r>
            <a:r>
              <a:rPr lang="en-US" sz="2000" dirty="0">
                <a:solidFill>
                  <a:schemeClr val="tx2"/>
                </a:solidFill>
              </a:rPr>
              <a:t>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Enter name of project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FF0000"/>
                </a:solidFill>
              </a:rPr>
              <a:t>Do not </a:t>
            </a:r>
            <a:r>
              <a:rPr lang="en-US" sz="2000" dirty="0">
                <a:solidFill>
                  <a:schemeClr val="tx2"/>
                </a:solidFill>
              </a:rPr>
              <a:t>check the box next to “Test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Click “Fill Out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2"/>
                </a:solidFill>
              </a:rPr>
              <a:t>Note: You may receive an error that says, “The application name already exists.” In that case, please rename the Application.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FFFCB7-118D-418B-A894-935E27E57641}"/>
              </a:ext>
            </a:extLst>
          </p:cNvPr>
          <p:cNvCxnSpPr>
            <a:cxnSpLocks/>
          </p:cNvCxnSpPr>
          <p:nvPr/>
        </p:nvCxnSpPr>
        <p:spPr>
          <a:xfrm flipV="1">
            <a:off x="1294464" y="3391116"/>
            <a:ext cx="0" cy="27384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0310F659-107D-4620-9905-5DC0A20EC75B}"/>
              </a:ext>
            </a:extLst>
          </p:cNvPr>
          <p:cNvCxnSpPr>
            <a:cxnSpLocks/>
          </p:cNvCxnSpPr>
          <p:nvPr/>
        </p:nvCxnSpPr>
        <p:spPr>
          <a:xfrm flipV="1">
            <a:off x="3343275" y="4133850"/>
            <a:ext cx="4095750" cy="400050"/>
          </a:xfrm>
          <a:prstGeom prst="bentConnector3">
            <a:avLst>
              <a:gd name="adj1" fmla="val 7325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395983A-CB4C-4D8C-9701-8703C638ED62}"/>
              </a:ext>
            </a:extLst>
          </p:cNvPr>
          <p:cNvCxnSpPr>
            <a:cxnSpLocks/>
          </p:cNvCxnSpPr>
          <p:nvPr/>
        </p:nvCxnSpPr>
        <p:spPr>
          <a:xfrm flipV="1">
            <a:off x="4610100" y="3526724"/>
            <a:ext cx="3175" cy="607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C258E42-DB01-453D-B623-8EE3EC09DC32}"/>
              </a:ext>
            </a:extLst>
          </p:cNvPr>
          <p:cNvCxnSpPr/>
          <p:nvPr/>
        </p:nvCxnSpPr>
        <p:spPr>
          <a:xfrm>
            <a:off x="4610100" y="3526723"/>
            <a:ext cx="27908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64DED09A-75EA-4007-98CC-1ACBDA15DC64}"/>
              </a:ext>
            </a:extLst>
          </p:cNvPr>
          <p:cNvCxnSpPr>
            <a:cxnSpLocks/>
          </p:cNvCxnSpPr>
          <p:nvPr/>
        </p:nvCxnSpPr>
        <p:spPr>
          <a:xfrm>
            <a:off x="3806114" y="5141026"/>
            <a:ext cx="5276549" cy="60833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47759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Pre-Application Submission in 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1" y="1563624"/>
            <a:ext cx="10669954" cy="5181421"/>
          </a:xfrm>
        </p:spPr>
        <p:txBody>
          <a:bodyPr>
            <a:normAutofit/>
          </a:bodyPr>
          <a:lstStyle/>
          <a:p>
            <a:pPr marL="274320" lvl="2" indent="0">
              <a:lnSpc>
                <a:spcPct val="113000"/>
              </a:lnSpc>
              <a:spcBef>
                <a:spcPts val="700"/>
              </a:spcBef>
              <a:buNone/>
            </a:pPr>
            <a:endParaRPr lang="en-US" sz="2600" dirty="0"/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F380F6-190B-407F-82D4-6131425FE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984" y="1563624"/>
            <a:ext cx="11424032" cy="484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990074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56248-6C35-4B6E-83A9-5630F17C3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Project Narrative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E4C3E2-3F29-4560-A69E-61995C2E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FBBB806-2FA8-491B-AE65-6F6A8DEBBF8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27418" y="1600200"/>
            <a:ext cx="10451489" cy="44958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615847-9B9A-432C-9648-D020FD593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2464" y="2685101"/>
            <a:ext cx="1950889" cy="10486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1A5BEF8-EA2E-4FDA-A990-D8890B5FD6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8414871" y="1969928"/>
            <a:ext cx="221129" cy="187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9442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Example: Pre-Determination Submission Form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1E20E9-A219-4771-8247-FC85599A5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004" y="1534939"/>
            <a:ext cx="11455991" cy="49088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DC1839-773B-4EC2-A9A7-22D640815A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6458" y="4419600"/>
            <a:ext cx="1780186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62667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6594-AA90-4297-9CE6-CD03654EE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Pre-Application Checklist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5778AA-C605-4308-89D0-459BD53A2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15BA9CF-50B5-40D8-A4E7-FDE058AFC92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12801" y="1597642"/>
            <a:ext cx="10427834" cy="4495800"/>
          </a:xfr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A8C0CF2-1655-4759-B41D-B5DDEEEBE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929" y="5933061"/>
            <a:ext cx="731583" cy="158510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7C6D0F3-642A-4D20-8171-3128BE296B82}"/>
              </a:ext>
            </a:extLst>
          </p:cNvPr>
          <p:cNvSpPr/>
          <p:nvPr/>
        </p:nvSpPr>
        <p:spPr>
          <a:xfrm>
            <a:off x="3974394" y="5432334"/>
            <a:ext cx="1852246" cy="1050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Click to add rows for multiple attachments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4F2B96B-F71E-464D-A1AE-400D3E5F3829}"/>
              </a:ext>
            </a:extLst>
          </p:cNvPr>
          <p:cNvCxnSpPr>
            <a:cxnSpLocks/>
          </p:cNvCxnSpPr>
          <p:nvPr/>
        </p:nvCxnSpPr>
        <p:spPr>
          <a:xfrm flipH="1">
            <a:off x="7130146" y="5810969"/>
            <a:ext cx="6486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D5160FE8-DBD2-4039-8770-D29DB3304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8665" y="5469353"/>
            <a:ext cx="1571064" cy="778856"/>
          </a:xfrm>
          <a:prstGeom prst="rect">
            <a:avLst/>
          </a:prstGeom>
        </p:spPr>
      </p:pic>
      <p:sp>
        <p:nvSpPr>
          <p:cNvPr id="20" name="Arrow: Right 19">
            <a:extLst>
              <a:ext uri="{FF2B5EF4-FFF2-40B4-BE49-F238E27FC236}">
                <a16:creationId xmlns:a16="http://schemas.microsoft.com/office/drawing/2014/main" id="{5379EF55-F6C7-49D0-BD02-EDD890A70E13}"/>
              </a:ext>
            </a:extLst>
          </p:cNvPr>
          <p:cNvSpPr/>
          <p:nvPr/>
        </p:nvSpPr>
        <p:spPr>
          <a:xfrm rot="10800000">
            <a:off x="7235928" y="1929521"/>
            <a:ext cx="804984" cy="2959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BBE474C-6ACB-4319-B3CC-066192C57FA3}"/>
              </a:ext>
            </a:extLst>
          </p:cNvPr>
          <p:cNvSpPr/>
          <p:nvPr/>
        </p:nvSpPr>
        <p:spPr>
          <a:xfrm>
            <a:off x="8117302" y="1597642"/>
            <a:ext cx="2338177" cy="10454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Attach completed Supplemental </a:t>
            </a:r>
          </a:p>
          <a:p>
            <a:pPr algn="ctr"/>
            <a:r>
              <a:rPr lang="en-US" dirty="0"/>
              <a:t>Pre-Application Form</a:t>
            </a:r>
          </a:p>
        </p:txBody>
      </p:sp>
    </p:spTree>
    <p:extLst>
      <p:ext uri="{BB962C8B-B14F-4D97-AF65-F5344CB8AC3E}">
        <p14:creationId xmlns:p14="http://schemas.microsoft.com/office/powerpoint/2010/main" val="276824156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3BFC0-A052-4793-B262-79332F465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Naming Instructions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AB5487-7499-4463-9C08-5E7FF20F6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20A2B06-DEBC-4280-A142-C444D33BD8D6}"/>
              </a:ext>
            </a:extLst>
          </p:cNvPr>
          <p:cNvSpPr/>
          <p:nvPr/>
        </p:nvSpPr>
        <p:spPr>
          <a:xfrm>
            <a:off x="8745587" y="2936147"/>
            <a:ext cx="3108057" cy="14065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Refer to these File Naming instructions when attaching documents. Attach as a Zip File for each section, if possible.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5BC6687-3CD6-476A-9120-10FC10588C3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12801" y="1591811"/>
            <a:ext cx="7670668" cy="4495800"/>
          </a:xfrm>
        </p:spPr>
      </p:pic>
    </p:spTree>
    <p:extLst>
      <p:ext uri="{BB962C8B-B14F-4D97-AF65-F5344CB8AC3E}">
        <p14:creationId xmlns:p14="http://schemas.microsoft.com/office/powerpoint/2010/main" val="3003373140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">
  <a:themeElements>
    <a:clrScheme name="Custom 1">
      <a:dk1>
        <a:sysClr val="windowText" lastClr="000000"/>
      </a:dk1>
      <a:lt1>
        <a:sysClr val="window" lastClr="FFFFFF"/>
      </a:lt1>
      <a:dk2>
        <a:srgbClr val="8A7967"/>
      </a:dk2>
      <a:lt2>
        <a:srgbClr val="EBDDC3"/>
      </a:lt2>
      <a:accent1>
        <a:srgbClr val="92D050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9711E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46A0628-A95A-4F72-B490-864587F448E0}" vid="{6096CBAE-2AFD-4D73-93C5-8183567733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BC28513F06E9409310364D80ACD8FD" ma:contentTypeVersion="6" ma:contentTypeDescription="Create a new document." ma:contentTypeScope="" ma:versionID="ae0e050481ac1421d4f3fab99e1b59c0">
  <xsd:schema xmlns:xsd="http://www.w3.org/2001/XMLSchema" xmlns:xs="http://www.w3.org/2001/XMLSchema" xmlns:p="http://schemas.microsoft.com/office/2006/metadata/properties" xmlns:ns2="0b389fdf-c1cd-4589-91b6-850ba51ff85c" xmlns:ns3="431100d4-4470-42c1-96bc-46686c1829ae" targetNamespace="http://schemas.microsoft.com/office/2006/metadata/properties" ma:root="true" ma:fieldsID="de0fd987dc613b5d370f5f94535d9e2f" ns2:_="" ns3:_="">
    <xsd:import namespace="0b389fdf-c1cd-4589-91b6-850ba51ff85c"/>
    <xsd:import namespace="431100d4-4470-42c1-96bc-46686c182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89fdf-c1cd-4589-91b6-850ba51ff8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00d4-4470-42c1-96bc-46686c182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59CD4E-4859-4F23-88EC-12B44BBDC5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89fdf-c1cd-4589-91b6-850ba51ff85c"/>
    <ds:schemaRef ds:uri="431100d4-4470-42c1-96bc-46686c1829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4E45D1-C91C-4D6A-A962-673235D7B821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431100d4-4470-42c1-96bc-46686c1829ae"/>
    <ds:schemaRef ds:uri="http://schemas.openxmlformats.org/package/2006/metadata/core-properties"/>
    <ds:schemaRef ds:uri="http://purl.org/dc/elements/1.1/"/>
    <ds:schemaRef ds:uri="http://purl.org/dc/terms/"/>
    <ds:schemaRef ds:uri="0b389fdf-c1cd-4589-91b6-850ba51ff85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A133111-4C1F-461F-BA84-F68C1D4B1C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404</Words>
  <Application>Microsoft Office PowerPoint</Application>
  <PresentationFormat>Widescreen</PresentationFormat>
  <Paragraphs>49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Tw Cen MT</vt:lpstr>
      <vt:lpstr>Tw Cen MT</vt:lpstr>
      <vt:lpstr>Wingdings</vt:lpstr>
      <vt:lpstr>Wingdings 2</vt:lpstr>
      <vt:lpstr>1_Theme1</vt:lpstr>
      <vt:lpstr>2023 9% Tax Credit Pre-Application Submission Instructions Emphasys</vt:lpstr>
      <vt:lpstr>Emphasys</vt:lpstr>
      <vt:lpstr>Registration</vt:lpstr>
      <vt:lpstr>Application Submission in Emphasys</vt:lpstr>
      <vt:lpstr>Pre-Application Submission in Emphasys</vt:lpstr>
      <vt:lpstr>Example: Project Narrative</vt:lpstr>
      <vt:lpstr>Example: Pre-Determination Submission Form</vt:lpstr>
      <vt:lpstr>Example: Pre-Application Checklist</vt:lpstr>
      <vt:lpstr>File Naming Instructions</vt:lpstr>
      <vt:lpstr>Finalize/Submit Applications</vt:lpstr>
      <vt:lpstr>Submit Applications – Click OK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Emphasys</dc:title>
  <dc:creator>Meagan Cutler</dc:creator>
  <cp:lastModifiedBy>Sherrie Potter</cp:lastModifiedBy>
  <cp:revision>29</cp:revision>
  <dcterms:created xsi:type="dcterms:W3CDTF">2021-02-16T18:29:31Z</dcterms:created>
  <dcterms:modified xsi:type="dcterms:W3CDTF">2023-01-30T22:59:23Z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0x010100F2BC28513F06E9409310364D80ACD8FD</vt:lpwstr>
  </property>
</Properties>
</file>