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8"/>
  </p:notesMasterIdLst>
  <p:sldIdLst>
    <p:sldId id="876" r:id="rId5"/>
    <p:sldId id="1386" r:id="rId6"/>
    <p:sldId id="1388" r:id="rId7"/>
    <p:sldId id="1413" r:id="rId8"/>
    <p:sldId id="1387" r:id="rId9"/>
    <p:sldId id="1420" r:id="rId10"/>
    <p:sldId id="1412" r:id="rId11"/>
    <p:sldId id="1422" r:id="rId12"/>
    <p:sldId id="1419" r:id="rId13"/>
    <p:sldId id="1423" r:id="rId14"/>
    <p:sldId id="1416" r:id="rId15"/>
    <p:sldId id="1417" r:id="rId16"/>
    <p:sldId id="141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A5CE60-4717-4ED7-A0F2-31A4B182ECD4}" type="datetimeFigureOut">
              <a:rPr lang="en-US" smtClean="0"/>
              <a:t>2/23/2022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E9313D-C2F9-48E6-BC85-83A1A40F55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5740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Georgia Department of Community Affairs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EA0A5C-D3DD-4807-A0A4-C8A1A7A32E2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68583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640D2E-0C1A-4418-8763-9BB732EB1D2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Georgia Department of Community Affairs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60024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640D2E-0C1A-4418-8763-9BB732EB1D2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Georgia Department of Community Affairs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29908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640D2E-0C1A-4418-8763-9BB732EB1D2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Georgia Department of Community Affairs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8083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640D2E-0C1A-4418-8763-9BB732EB1D2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Georgia Department of Community Affairs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29950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8501" y="5162550"/>
            <a:ext cx="3771900" cy="78105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 bwMode="white">
          <a:xfrm>
            <a:off x="0" y="5971032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Rectangle 9"/>
          <p:cNvSpPr/>
          <p:nvPr/>
        </p:nvSpPr>
        <p:spPr>
          <a:xfrm>
            <a:off x="89153" y="6044184"/>
            <a:ext cx="2999232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3145536" y="6044184"/>
            <a:ext cx="90464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1827688" y="1676400"/>
            <a:ext cx="8636000" cy="1828800"/>
          </a:xfrm>
        </p:spPr>
        <p:txBody>
          <a:bodyPr anchor="ctr"/>
          <a:lstStyle>
            <a:lvl1pPr algn="ctr">
              <a:defRPr cap="none" baseline="0"/>
            </a:lvl1pPr>
          </a:lstStyle>
          <a:p>
            <a:r>
              <a:rPr kumimoji="0" lang="en-US" dirty="0"/>
              <a:t>Click To Add Title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 hasCustomPrompt="1"/>
          </p:nvPr>
        </p:nvSpPr>
        <p:spPr>
          <a:xfrm>
            <a:off x="3149600" y="6050037"/>
            <a:ext cx="89408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 baseline="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/>
              <a:t>Click to add speaker name &amp;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89153" y="6043615"/>
            <a:ext cx="2999232" cy="714375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</p:spTree>
    <p:extLst>
      <p:ext uri="{BB962C8B-B14F-4D97-AF65-F5344CB8AC3E}">
        <p14:creationId xmlns:p14="http://schemas.microsoft.com/office/powerpoint/2010/main" val="33833723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  <p:extLst>
    <p:ext uri="{DCECCB84-F9BA-43D5-87BE-67443E8EF086}">
      <p15:sldGuideLst xmlns:p15="http://schemas.microsoft.com/office/powerpoint/2012/main">
        <p15:guide id="1" orient="horz" pos="3744">
          <p15:clr>
            <a:srgbClr val="FBAE40"/>
          </p15:clr>
        </p15:guide>
        <p15:guide id="2" pos="5509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4" y="228600"/>
            <a:ext cx="10871200" cy="990600"/>
          </a:xfrm>
        </p:spPr>
        <p:txBody>
          <a:bodyPr/>
          <a:lstStyle>
            <a:lvl1pPr>
              <a:defRPr baseline="0"/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816864" y="1600200"/>
            <a:ext cx="10871200" cy="4495800"/>
          </a:xfrm>
        </p:spPr>
        <p:txBody>
          <a:bodyPr/>
          <a:lstStyle>
            <a:lvl1pPr marL="320040" indent="-320040">
              <a:lnSpc>
                <a:spcPct val="114000"/>
              </a:lnSpc>
              <a:spcBef>
                <a:spcPts val="700"/>
              </a:spcBef>
              <a:buSzPct val="70000"/>
              <a:buFont typeface="Wingdings" panose="05000000000000000000" pitchFamily="2" charset="2"/>
              <a:buChar char=""/>
              <a:defRPr/>
            </a:lvl1pPr>
            <a:lvl2pPr marL="640080" indent="-274320">
              <a:buFont typeface="Wingdings" panose="05000000000000000000" pitchFamily="2" charset="2"/>
              <a:buChar char="q"/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647452461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2" y="2743200"/>
            <a:ext cx="9497484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12192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7272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1828800" y="1600200"/>
            <a:ext cx="103632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1600200"/>
            <a:ext cx="1016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146031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812800" y="1589567"/>
            <a:ext cx="5181600" cy="4572000"/>
          </a:xfrm>
        </p:spPr>
        <p:txBody>
          <a:bodyPr/>
          <a:lstStyle>
            <a:lvl1pPr marL="320040" indent="-320040">
              <a:buSzPct val="70000"/>
              <a:buFont typeface="Wingdings" panose="05000000000000000000" pitchFamily="2" charset="2"/>
              <a:buChar char=""/>
              <a:defRPr/>
            </a:lvl1pPr>
            <a:lvl2pPr marL="640080" indent="-274320">
              <a:buFont typeface="Wingdings" panose="05000000000000000000" pitchFamily="2" charset="2"/>
              <a:buChar char="q"/>
              <a:defRPr/>
            </a:lvl2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459869" y="1589567"/>
            <a:ext cx="5181600" cy="4572000"/>
          </a:xfrm>
        </p:spPr>
        <p:txBody>
          <a:bodyPr/>
          <a:lstStyle>
            <a:lvl1pPr marL="320040" indent="-320040">
              <a:buSzPct val="70000"/>
              <a:buFont typeface="Wingdings" panose="05000000000000000000" pitchFamily="2" charset="2"/>
              <a:buChar char=""/>
              <a:defRPr/>
            </a:lvl1pPr>
            <a:lvl2pPr marL="625475" indent="-260350">
              <a:buFont typeface="Wingdings" panose="05000000000000000000" pitchFamily="2" charset="2"/>
              <a:buChar char="q"/>
              <a:defRPr/>
            </a:lvl2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1977572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814368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711200" cy="381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7DCCCC3-1E9E-451F-A48A-B1021050BA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040369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1" y="273050"/>
            <a:ext cx="107696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711200" cy="24447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7DCCCC3-1E9E-451F-A48A-B1021050BA0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12800" y="1752600"/>
            <a:ext cx="21336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3149600" y="1752600"/>
            <a:ext cx="8534400" cy="4419600"/>
          </a:xfrm>
        </p:spPr>
        <p:txBody>
          <a:bodyPr/>
          <a:lstStyle>
            <a:lvl1pPr marL="320040" indent="-320040">
              <a:buSzPct val="70000"/>
              <a:buFont typeface="Wingdings" panose="05000000000000000000" pitchFamily="2" charset="2"/>
              <a:buChar char=""/>
              <a:defRPr/>
            </a:lvl1pPr>
            <a:lvl2pPr marL="640080" indent="-274320">
              <a:buFont typeface="Wingdings" panose="05000000000000000000" pitchFamily="2" charset="2"/>
              <a:buChar char="q"/>
              <a:defRPr/>
            </a:lvl2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636937909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812800" y="228600"/>
            <a:ext cx="108712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816864" y="1600200"/>
            <a:ext cx="108712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128000" y="6248403"/>
            <a:ext cx="3556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12801" y="6248209"/>
            <a:ext cx="7228111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12192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7112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787400" y="1280160"/>
            <a:ext cx="1140460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</p:spTree>
    <p:extLst>
      <p:ext uri="{BB962C8B-B14F-4D97-AF65-F5344CB8AC3E}">
        <p14:creationId xmlns:p14="http://schemas.microsoft.com/office/powerpoint/2010/main" val="1145889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ransition spd="med">
    <p:fade/>
  </p:transition>
  <p:hf sldNum="0" hdr="0" dt="0"/>
  <p:txStyles>
    <p:titleStyle>
      <a:lvl1pPr algn="l" rtl="0" eaLnBrk="1" latinLnBrk="0" hangingPunct="1">
        <a:spcBef>
          <a:spcPct val="0"/>
        </a:spcBef>
        <a:buNone/>
        <a:defRPr kumimoji="0"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lang="en-US" sz="2900" kern="1200" baseline="0" dirty="0" smtClean="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ca.ga.gov/node/7252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ghfafa.emphasys-hft.com/FundingAppCollector/Account/LogOn?ReturnUrl=%2fFundingAppCollector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57201" y="1676400"/>
            <a:ext cx="11312768" cy="1828800"/>
          </a:xfrm>
        </p:spPr>
        <p:txBody>
          <a:bodyPr>
            <a:noAutofit/>
          </a:bodyPr>
          <a:lstStyle/>
          <a:p>
            <a:r>
              <a:rPr lang="en-US" sz="4800" dirty="0"/>
              <a:t>2022 9% Pre-App </a:t>
            </a:r>
            <a:br>
              <a:rPr lang="en-US" sz="4800" dirty="0"/>
            </a:br>
            <a:r>
              <a:rPr lang="en-US" sz="4800" dirty="0"/>
              <a:t>Submission Instructions</a:t>
            </a:r>
            <a:br>
              <a:rPr lang="en-US" sz="4800" dirty="0"/>
            </a:br>
            <a:r>
              <a:rPr lang="en-US" sz="4800" dirty="0"/>
              <a:t>Emphasys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678273"/>
      </p:ext>
    </p:extLst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EE22F-D474-479D-9D6E-BF25DB863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Fees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69D4CD-AFD5-494C-A82A-17D82C380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130D2554-4C67-45A8-8A3D-1C3F42220BB2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342340" y="1714202"/>
            <a:ext cx="9821646" cy="4267796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21CFB83-70FF-449D-B838-A7D9C62D2E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3298" y="3429000"/>
            <a:ext cx="2115495" cy="1066892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8F798D06-C2C7-430E-906C-39527FE9B209}"/>
              </a:ext>
            </a:extLst>
          </p:cNvPr>
          <p:cNvCxnSpPr>
            <a:cxnSpLocks/>
          </p:cNvCxnSpPr>
          <p:nvPr/>
        </p:nvCxnSpPr>
        <p:spPr>
          <a:xfrm flipV="1">
            <a:off x="8761045" y="3001108"/>
            <a:ext cx="0" cy="3438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CAD24C14-B01B-4423-BEE5-3972EF2254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8940" y="2290894"/>
            <a:ext cx="1205583" cy="657590"/>
          </a:xfrm>
          <a:prstGeom prst="rect">
            <a:avLst/>
          </a:prstGeom>
        </p:spPr>
      </p:pic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C4CAD665-01EB-4508-92C8-E177652F0F2E}"/>
              </a:ext>
            </a:extLst>
          </p:cNvPr>
          <p:cNvCxnSpPr/>
          <p:nvPr/>
        </p:nvCxnSpPr>
        <p:spPr>
          <a:xfrm>
            <a:off x="7291754" y="2610338"/>
            <a:ext cx="31261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3480947"/>
      </p:ext>
    </p:extLst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EAC33-678A-4944-8DC6-A65A4D099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Error with Submissions?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2CEB99-9992-4531-BA65-683902EB1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8C4236-B1EA-441E-A54F-EEED86111C7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16864" y="1600200"/>
            <a:ext cx="8358398" cy="4495800"/>
          </a:xfrm>
        </p:spPr>
        <p:txBody>
          <a:bodyPr>
            <a:normAutofit/>
          </a:bodyPr>
          <a:lstStyle/>
          <a:p>
            <a:r>
              <a:rPr lang="en-US" dirty="0"/>
              <a:t>An error </a:t>
            </a:r>
            <a:r>
              <a:rPr lang="en-US" dirty="0">
                <a:solidFill>
                  <a:srgbClr val="FF0000"/>
                </a:solidFill>
              </a:rPr>
              <a:t>(“Missing Sections”) </a:t>
            </a:r>
            <a:r>
              <a:rPr lang="en-US" dirty="0"/>
              <a:t>will show up for any fields you did not select “Save and Next”</a:t>
            </a:r>
          </a:p>
          <a:p>
            <a:r>
              <a:rPr lang="en-US" dirty="0"/>
              <a:t>Click </a:t>
            </a:r>
            <a:r>
              <a:rPr lang="en-US" dirty="0">
                <a:solidFill>
                  <a:srgbClr val="00B050"/>
                </a:solidFill>
              </a:rPr>
              <a:t>“Save and Next” </a:t>
            </a:r>
            <a:r>
              <a:rPr lang="en-US" dirty="0"/>
              <a:t>even if no documents are needed/uploaded.</a:t>
            </a:r>
          </a:p>
        </p:txBody>
      </p:sp>
    </p:spTree>
    <p:extLst>
      <p:ext uri="{BB962C8B-B14F-4D97-AF65-F5344CB8AC3E}">
        <p14:creationId xmlns:p14="http://schemas.microsoft.com/office/powerpoint/2010/main" val="264042693"/>
      </p:ext>
    </p:extLst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4E731-39ED-40C9-92BA-70990A20A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anchor="ctr">
            <a:normAutofit/>
          </a:bodyPr>
          <a:lstStyle/>
          <a:p>
            <a:r>
              <a:rPr lang="en-US"/>
              <a:t>Finalize/Submit Applications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6B5653-647B-4A47-9EFB-B993DBE45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0068B6B-88CB-4CE6-AE99-3559FA3D38C2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812801" y="1657350"/>
            <a:ext cx="9249732" cy="4495800"/>
          </a:xfrm>
          <a:ln>
            <a:solidFill>
              <a:schemeClr val="tx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2A78C97-AB52-47E9-93F7-CDED31497B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1777" y="3544298"/>
            <a:ext cx="2243522" cy="131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0906763"/>
      </p:ext>
    </p:extLst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F587E-9497-4528-AB4D-994BC6099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anchor="ctr">
            <a:normAutofit/>
          </a:bodyPr>
          <a:lstStyle/>
          <a:p>
            <a:r>
              <a:rPr lang="en-US"/>
              <a:t>Submit Applications – Click OK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D7696A-D655-47B9-B134-CAC0F5226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084EAC9-DF8A-4489-BCB1-80B1F82F90A1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028825" y="1738312"/>
            <a:ext cx="8448675" cy="4219575"/>
          </a:xfr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115681967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3" y="216138"/>
            <a:ext cx="10296613" cy="990600"/>
          </a:xfrm>
        </p:spPr>
        <p:txBody>
          <a:bodyPr>
            <a:normAutofit/>
          </a:bodyPr>
          <a:lstStyle/>
          <a:p>
            <a:r>
              <a:rPr lang="en-US" dirty="0"/>
              <a:t>Emphasys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54341" y="1563624"/>
            <a:ext cx="11375472" cy="5294376"/>
          </a:xfrm>
        </p:spPr>
        <p:txBody>
          <a:bodyPr>
            <a:normAutofit fontScale="92500" lnSpcReduction="10000"/>
          </a:bodyPr>
          <a:lstStyle/>
          <a:p>
            <a:pPr marL="141923" indent="-461963">
              <a:lnSpc>
                <a:spcPct val="113000"/>
              </a:lnSpc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US" sz="3200" dirty="0"/>
              <a:t>New platform for application and documentation submission</a:t>
            </a:r>
          </a:p>
          <a:p>
            <a:pPr marL="141923" indent="-461963">
              <a:lnSpc>
                <a:spcPct val="113000"/>
              </a:lnSpc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US" sz="3200" dirty="0"/>
              <a:t>2022 Pre-Application documents will be submitted through Emphasys</a:t>
            </a:r>
          </a:p>
          <a:p>
            <a:pPr marL="141923" indent="-461963">
              <a:lnSpc>
                <a:spcPct val="113000"/>
              </a:lnSpc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US" sz="3200" dirty="0"/>
              <a:t>Fees will </a:t>
            </a:r>
            <a:r>
              <a:rPr lang="en-US" sz="3200" u="sng" dirty="0"/>
              <a:t>not</a:t>
            </a:r>
            <a:r>
              <a:rPr lang="en-US" sz="3200" dirty="0"/>
              <a:t> be processed through Emphasys at this time</a:t>
            </a:r>
          </a:p>
          <a:p>
            <a:pPr marL="736283" lvl="2" indent="-461963">
              <a:lnSpc>
                <a:spcPct val="113000"/>
              </a:lnSpc>
            </a:pPr>
            <a:r>
              <a:rPr lang="en-US" sz="2600" u="sng" dirty="0"/>
              <a:t>All fees are due at the time of Pre-Determination/Waiver Submission</a:t>
            </a:r>
            <a:r>
              <a:rPr lang="en-US" sz="2600" dirty="0"/>
              <a:t>. </a:t>
            </a:r>
            <a:r>
              <a:rPr lang="en-US" sz="2600" b="1" i="1" dirty="0"/>
              <a:t>Please make all checks payable to Georgia Housing and Finance Authority (GHFA).  </a:t>
            </a:r>
            <a:r>
              <a:rPr lang="en-US" sz="2600" dirty="0"/>
              <a:t>DCA will not accept any requests without the appropriate fees.</a:t>
            </a:r>
            <a:endParaRPr lang="en-US" sz="2900" dirty="0"/>
          </a:p>
          <a:p>
            <a:pPr marL="736283" lvl="2" indent="-461963">
              <a:lnSpc>
                <a:spcPct val="113000"/>
              </a:lnSpc>
            </a:pPr>
            <a:r>
              <a:rPr lang="en-US" sz="2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Please include the check and a PDF copy of the </a:t>
            </a:r>
            <a:r>
              <a:rPr lang="en-US" sz="2600" i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Submission Summary </a:t>
            </a:r>
            <a:r>
              <a:rPr lang="en-US" sz="2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Tab from the </a:t>
            </a:r>
            <a:r>
              <a:rPr lang="en-US" sz="2600" i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Supplemental Pre-Application</a:t>
            </a:r>
            <a:r>
              <a:rPr lang="en-US" sz="2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i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Form</a:t>
            </a:r>
            <a:r>
              <a:rPr lang="en-US" sz="2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(available on the </a:t>
            </a:r>
            <a:r>
              <a:rPr lang="en-US" sz="2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DCA Website</a:t>
            </a:r>
            <a:r>
              <a:rPr lang="en-US" sz="2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). The </a:t>
            </a:r>
            <a:r>
              <a:rPr lang="en-US" sz="2600" i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Supplemental Pre-Application Form</a:t>
            </a:r>
            <a:r>
              <a:rPr lang="en-US" sz="2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is required for every pre-application.  </a:t>
            </a:r>
          </a:p>
          <a:p>
            <a:pPr marL="736283" lvl="2" indent="-461963">
              <a:lnSpc>
                <a:spcPct val="113000"/>
              </a:lnSpc>
            </a:pPr>
            <a:r>
              <a:rPr lang="en-US" sz="2600" dirty="0"/>
              <a:t>Fees must be delivered to Georgia Housing and Finance Authority, 60 Executive Park South NE, Atlanta, Georgia 30329. Please address all fees to the attention of Felecia Speakman.</a:t>
            </a:r>
          </a:p>
          <a:p>
            <a:pPr marL="141923" indent="-461963">
              <a:lnSpc>
                <a:spcPct val="113000"/>
              </a:lnSpc>
              <a:buFont typeface="Wingdings" panose="05000000000000000000" pitchFamily="2" charset="2"/>
              <a:buChar char="q"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440556391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3" y="216138"/>
            <a:ext cx="10296613" cy="990600"/>
          </a:xfrm>
        </p:spPr>
        <p:txBody>
          <a:bodyPr>
            <a:normAutofit/>
          </a:bodyPr>
          <a:lstStyle/>
          <a:p>
            <a:r>
              <a:rPr lang="en-US" dirty="0"/>
              <a:t>Registration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7171" y="1563624"/>
            <a:ext cx="7942628" cy="1865376"/>
          </a:xfrm>
        </p:spPr>
        <p:txBody>
          <a:bodyPr>
            <a:normAutofit fontScale="77500" lnSpcReduction="20000"/>
          </a:bodyPr>
          <a:lstStyle/>
          <a:p>
            <a:pPr marL="457200" lvl="1" indent="-457200">
              <a:lnSpc>
                <a:spcPct val="113000"/>
              </a:lnSpc>
              <a:spcBef>
                <a:spcPts val="700"/>
              </a:spcBef>
            </a:pPr>
            <a:r>
              <a:rPr lang="en-US" sz="2800" dirty="0"/>
              <a:t>Follow </a:t>
            </a:r>
            <a:r>
              <a:rPr lang="en-US" sz="2800" dirty="0">
                <a:hlinkClick r:id="rId3"/>
              </a:rPr>
              <a:t>this link</a:t>
            </a:r>
            <a:r>
              <a:rPr lang="en-US" sz="2800" dirty="0"/>
              <a:t> to register for Emphasys Developer account and access Application Collector Portal, where you will submit application documents</a:t>
            </a:r>
          </a:p>
          <a:p>
            <a:pPr marL="342900" lvl="1" indent="-342900">
              <a:lnSpc>
                <a:spcPct val="113000"/>
              </a:lnSpc>
            </a:pPr>
            <a:r>
              <a:rPr lang="en-US" sz="2800" dirty="0"/>
              <a:t>Upon first visit to the Application Collector Portal, click “Register” to create account</a:t>
            </a:r>
          </a:p>
          <a:p>
            <a:pPr marL="617220" lvl="2" indent="-342900">
              <a:lnSpc>
                <a:spcPct val="113000"/>
              </a:lnSpc>
              <a:spcBef>
                <a:spcPts val="700"/>
              </a:spcBef>
              <a:buFont typeface="Wingdings" panose="05000000000000000000" pitchFamily="2" charset="2"/>
              <a:buChar char="q"/>
            </a:pPr>
            <a:endParaRPr lang="en-US" sz="2800" dirty="0"/>
          </a:p>
          <a:p>
            <a:pPr marL="617220" lvl="2" indent="-342900">
              <a:lnSpc>
                <a:spcPct val="113000"/>
              </a:lnSpc>
              <a:spcBef>
                <a:spcPts val="700"/>
              </a:spcBef>
              <a:buFont typeface="Wingdings" panose="05000000000000000000" pitchFamily="2" charset="2"/>
              <a:buChar char="q"/>
            </a:pPr>
            <a:endParaRPr lang="en-US" sz="2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0504AB7-5354-4566-813E-3D10C29F48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494" y="3507838"/>
            <a:ext cx="7170426" cy="290973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9E8363D-867E-436F-9483-4D8B2350E6C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69799" y="2403304"/>
            <a:ext cx="3295404" cy="4014272"/>
          </a:xfrm>
          <a:prstGeom prst="rect">
            <a:avLst/>
          </a:prstGeom>
        </p:spPr>
      </p:pic>
      <p:sp>
        <p:nvSpPr>
          <p:cNvPr id="7" name="Arrow: Right 6">
            <a:extLst>
              <a:ext uri="{FF2B5EF4-FFF2-40B4-BE49-F238E27FC236}">
                <a16:creationId xmlns:a16="http://schemas.microsoft.com/office/drawing/2014/main" id="{A535DD9C-3289-452D-B1EB-643CDE1B4BE6}"/>
              </a:ext>
            </a:extLst>
          </p:cNvPr>
          <p:cNvSpPr/>
          <p:nvPr/>
        </p:nvSpPr>
        <p:spPr>
          <a:xfrm>
            <a:off x="7657920" y="3957953"/>
            <a:ext cx="672945" cy="4524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8213367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E80A2-55AA-41EA-ACC9-FA9A15110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956" y="228600"/>
            <a:ext cx="10740108" cy="990600"/>
          </a:xfrm>
        </p:spPr>
        <p:txBody>
          <a:bodyPr/>
          <a:lstStyle/>
          <a:p>
            <a:r>
              <a:rPr lang="en-US" dirty="0"/>
              <a:t>Pre-Application Submission in Emphasys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0FDD9CA-92BA-452F-8C3F-471A794926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5401" y="1866375"/>
            <a:ext cx="4689231" cy="137177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E92DC9E-FA97-4703-80A4-6D7A3A48927F}"/>
              </a:ext>
            </a:extLst>
          </p:cNvPr>
          <p:cNvSpPr txBox="1"/>
          <p:nvPr/>
        </p:nvSpPr>
        <p:spPr>
          <a:xfrm>
            <a:off x="605401" y="3626142"/>
            <a:ext cx="49900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tx2"/>
                </a:solidFill>
              </a:rPr>
              <a:t>Click “Fill Out an Application”</a:t>
            </a:r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tx2"/>
                </a:solidFill>
              </a:rPr>
              <a:t>Select “2022 9% Pre-Application Submission”</a:t>
            </a:r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tx2"/>
                </a:solidFill>
              </a:rPr>
              <a:t>Enter name of project</a:t>
            </a:r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tx2"/>
                </a:solidFill>
              </a:rPr>
              <a:t>Do not check box next to “Test application”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FFFFCB7-118D-418B-A894-935E27E57641}"/>
              </a:ext>
            </a:extLst>
          </p:cNvPr>
          <p:cNvCxnSpPr>
            <a:cxnSpLocks/>
          </p:cNvCxnSpPr>
          <p:nvPr/>
        </p:nvCxnSpPr>
        <p:spPr>
          <a:xfrm flipV="1">
            <a:off x="947956" y="3228890"/>
            <a:ext cx="0" cy="533221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86CF863B-270F-40F8-B2C7-00CFD91F5201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3"/>
          <a:stretch>
            <a:fillRect/>
          </a:stretch>
        </p:blipFill>
        <p:spPr>
          <a:xfrm>
            <a:off x="7273255" y="2062231"/>
            <a:ext cx="4467849" cy="4029637"/>
          </a:xfr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D62346E-29E4-496D-BC83-E19016FA2ECA}"/>
              </a:ext>
            </a:extLst>
          </p:cNvPr>
          <p:cNvCxnSpPr>
            <a:cxnSpLocks/>
          </p:cNvCxnSpPr>
          <p:nvPr/>
        </p:nvCxnSpPr>
        <p:spPr>
          <a:xfrm flipV="1">
            <a:off x="5227520" y="3651862"/>
            <a:ext cx="2259618" cy="449305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D99FDD9-4B60-435E-9022-0846990C4776}"/>
              </a:ext>
            </a:extLst>
          </p:cNvPr>
          <p:cNvCxnSpPr>
            <a:cxnSpLocks/>
          </p:cNvCxnSpPr>
          <p:nvPr/>
        </p:nvCxnSpPr>
        <p:spPr>
          <a:xfrm flipV="1">
            <a:off x="3100429" y="4226306"/>
            <a:ext cx="4449233" cy="13597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0B5370D-8F3D-495C-9C05-624F6CC52686}"/>
              </a:ext>
            </a:extLst>
          </p:cNvPr>
          <p:cNvCxnSpPr>
            <a:cxnSpLocks/>
          </p:cNvCxnSpPr>
          <p:nvPr/>
        </p:nvCxnSpPr>
        <p:spPr>
          <a:xfrm flipV="1">
            <a:off x="4949505" y="4618892"/>
            <a:ext cx="2568895" cy="58322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7477598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3" y="216138"/>
            <a:ext cx="10296613" cy="990600"/>
          </a:xfrm>
        </p:spPr>
        <p:txBody>
          <a:bodyPr>
            <a:normAutofit/>
          </a:bodyPr>
          <a:lstStyle/>
          <a:p>
            <a:r>
              <a:rPr lang="en-US" dirty="0"/>
              <a:t>Pre-Application Submission in Emphasys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12801" y="1563624"/>
            <a:ext cx="10669954" cy="5181421"/>
          </a:xfrm>
        </p:spPr>
        <p:txBody>
          <a:bodyPr>
            <a:normAutofit/>
          </a:bodyPr>
          <a:lstStyle/>
          <a:p>
            <a:pPr marL="274320" lvl="2" indent="0">
              <a:lnSpc>
                <a:spcPct val="113000"/>
              </a:lnSpc>
              <a:spcBef>
                <a:spcPts val="700"/>
              </a:spcBef>
              <a:buNone/>
            </a:pPr>
            <a:endParaRPr lang="en-US" sz="2600" dirty="0"/>
          </a:p>
          <a:p>
            <a:pPr marL="736283" lvl="2" indent="-461963">
              <a:lnSpc>
                <a:spcPct val="113000"/>
              </a:lnSpc>
              <a:spcBef>
                <a:spcPts val="700"/>
              </a:spcBef>
            </a:pPr>
            <a:endParaRPr lang="en-US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CF380F6-190B-407F-82D4-6131425FE0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984" y="1563624"/>
            <a:ext cx="11424032" cy="4848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3040812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56248-6C35-4B6E-83A9-5630F17C3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Project Narrative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E4C3E2-3F29-4560-A69E-61995C2E8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FBBB806-2FA8-491B-AE65-6F6A8DEBBF86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027418" y="1600200"/>
            <a:ext cx="10451489" cy="4495800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6615847-9B9A-432C-9648-D020FD5935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2464" y="2685101"/>
            <a:ext cx="1950889" cy="104860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1A5BEF8-EA2E-4FDA-A990-D8890B5FD6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8414871" y="1969928"/>
            <a:ext cx="221129" cy="1874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029442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3" y="216138"/>
            <a:ext cx="10296613" cy="990600"/>
          </a:xfrm>
        </p:spPr>
        <p:txBody>
          <a:bodyPr>
            <a:normAutofit/>
          </a:bodyPr>
          <a:lstStyle/>
          <a:p>
            <a:r>
              <a:rPr lang="en-US" dirty="0"/>
              <a:t>Example: Pre-Determination Submission Form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71E20E9-A219-4771-8247-FC85599A5F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004" y="1534939"/>
            <a:ext cx="11455991" cy="490884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EDC1839-773B-4EC2-A9A7-22D640815A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15533" y="2743200"/>
            <a:ext cx="1780186" cy="1048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626676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96594-AA90-4297-9CE6-CD03654EE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Pre-Application Checklist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5778AA-C605-4308-89D0-459BD53A2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115BA9CF-50B5-40D8-A4E7-FDE058AFC92F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812801" y="1597642"/>
            <a:ext cx="10427834" cy="4495800"/>
          </a:xfr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2A8C0CF2-1655-4759-B41D-B5DDEEEBED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3929" y="5933061"/>
            <a:ext cx="731583" cy="158510"/>
          </a:xfrm>
          <a:prstGeom prst="rect">
            <a:avLst/>
          </a:prstGeom>
        </p:spPr>
      </p:pic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27C6D0F3-642A-4D20-8171-3128BE296B82}"/>
              </a:ext>
            </a:extLst>
          </p:cNvPr>
          <p:cNvSpPr/>
          <p:nvPr/>
        </p:nvSpPr>
        <p:spPr>
          <a:xfrm>
            <a:off x="3974394" y="5432334"/>
            <a:ext cx="1852246" cy="10500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Click to add rows for multiple attachments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4F2B96B-F71E-464D-A1AE-400D3E5F3829}"/>
              </a:ext>
            </a:extLst>
          </p:cNvPr>
          <p:cNvCxnSpPr>
            <a:cxnSpLocks/>
          </p:cNvCxnSpPr>
          <p:nvPr/>
        </p:nvCxnSpPr>
        <p:spPr>
          <a:xfrm flipH="1">
            <a:off x="7130146" y="5810969"/>
            <a:ext cx="64867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D5160FE8-DBD2-4039-8770-D29DB33049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38665" y="5469353"/>
            <a:ext cx="1571064" cy="778856"/>
          </a:xfrm>
          <a:prstGeom prst="rect">
            <a:avLst/>
          </a:prstGeom>
        </p:spPr>
      </p:pic>
      <p:sp>
        <p:nvSpPr>
          <p:cNvPr id="20" name="Arrow: Right 19">
            <a:extLst>
              <a:ext uri="{FF2B5EF4-FFF2-40B4-BE49-F238E27FC236}">
                <a16:creationId xmlns:a16="http://schemas.microsoft.com/office/drawing/2014/main" id="{5379EF55-F6C7-49D0-BD02-EDD890A70E13}"/>
              </a:ext>
            </a:extLst>
          </p:cNvPr>
          <p:cNvSpPr/>
          <p:nvPr/>
        </p:nvSpPr>
        <p:spPr>
          <a:xfrm rot="10800000">
            <a:off x="7235928" y="1929521"/>
            <a:ext cx="804984" cy="2959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BBBE474C-6ACB-4319-B3CC-066192C57FA3}"/>
              </a:ext>
            </a:extLst>
          </p:cNvPr>
          <p:cNvSpPr/>
          <p:nvPr/>
        </p:nvSpPr>
        <p:spPr>
          <a:xfrm>
            <a:off x="8117302" y="1597642"/>
            <a:ext cx="2338177" cy="10454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Attach completed Supplemental </a:t>
            </a:r>
          </a:p>
          <a:p>
            <a:pPr algn="ctr"/>
            <a:r>
              <a:rPr lang="en-US" dirty="0"/>
              <a:t>Pre-Application Form</a:t>
            </a:r>
          </a:p>
        </p:txBody>
      </p:sp>
    </p:spTree>
    <p:extLst>
      <p:ext uri="{BB962C8B-B14F-4D97-AF65-F5344CB8AC3E}">
        <p14:creationId xmlns:p14="http://schemas.microsoft.com/office/powerpoint/2010/main" val="2768241561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3BFC0-A052-4793-B262-79332F465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Naming Instructions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AB5487-7499-4463-9C08-5E7FF20F6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20A2B06-DEBC-4280-A142-C444D33BD8D6}"/>
              </a:ext>
            </a:extLst>
          </p:cNvPr>
          <p:cNvSpPr/>
          <p:nvPr/>
        </p:nvSpPr>
        <p:spPr>
          <a:xfrm>
            <a:off x="8745587" y="2936147"/>
            <a:ext cx="3108057" cy="14065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Refer to these File Naming instructions when attaching documents. Attach as a Zip File for each section, if possible.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05BC6687-3CD6-476A-9120-10FC10588C3F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812801" y="1591811"/>
            <a:ext cx="7670668" cy="4495800"/>
          </a:xfrm>
        </p:spPr>
      </p:pic>
    </p:spTree>
    <p:extLst>
      <p:ext uri="{BB962C8B-B14F-4D97-AF65-F5344CB8AC3E}">
        <p14:creationId xmlns:p14="http://schemas.microsoft.com/office/powerpoint/2010/main" val="3003373140"/>
      </p:ext>
    </p:extLst>
  </p:cSld>
  <p:clrMapOvr>
    <a:masterClrMapping/>
  </p:clrMapOvr>
  <p:transition spd="med">
    <p:fade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Theme1">
  <a:themeElements>
    <a:clrScheme name="Custom 1">
      <a:dk1>
        <a:sysClr val="windowText" lastClr="000000"/>
      </a:dk1>
      <a:lt1>
        <a:sysClr val="window" lastClr="FFFFFF"/>
      </a:lt1>
      <a:dk2>
        <a:srgbClr val="8A7967"/>
      </a:dk2>
      <a:lt2>
        <a:srgbClr val="EBDDC3"/>
      </a:lt2>
      <a:accent1>
        <a:srgbClr val="92D050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49711E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146A0628-A95A-4F72-B490-864587F448E0}" vid="{6096CBAE-2AFD-4D73-93C5-8183567733F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F313279942DA4E9C91DDBA77E65DCD" ma:contentTypeVersion="8" ma:contentTypeDescription="Create a new document." ma:contentTypeScope="" ma:versionID="0401801cec693e5c9828a1ece885c106">
  <xsd:schema xmlns:xsd="http://www.w3.org/2001/XMLSchema" xmlns:xs="http://www.w3.org/2001/XMLSchema" xmlns:p="http://schemas.microsoft.com/office/2006/metadata/properties" xmlns:ns3="539e7fbc-461e-45d6-b1f3-3724a8e03531" xmlns:ns4="1e55d4f9-e3e8-4eac-95aa-efff7dda9307" targetNamespace="http://schemas.microsoft.com/office/2006/metadata/properties" ma:root="true" ma:fieldsID="7a9961980136e357c45ab66f7771a4d5" ns3:_="" ns4:_="">
    <xsd:import namespace="539e7fbc-461e-45d6-b1f3-3724a8e03531"/>
    <xsd:import namespace="1e55d4f9-e3e8-4eac-95aa-efff7dda930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9e7fbc-461e-45d6-b1f3-3724a8e035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55d4f9-e3e8-4eac-95aa-efff7dda930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7E53425-8CB6-498A-998F-A506EA778829}">
  <ds:schemaRefs>
    <ds:schemaRef ds:uri="1e55d4f9-e3e8-4eac-95aa-efff7dda9307"/>
    <ds:schemaRef ds:uri="539e7fbc-461e-45d6-b1f3-3724a8e0353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DA133111-4C1F-461F-BA84-F68C1D4B1CE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24E45D1-C91C-4D6A-A962-673235D7B821}">
  <ds:schemaRefs>
    <ds:schemaRef ds:uri="1e55d4f9-e3e8-4eac-95aa-efff7dda9307"/>
    <ds:schemaRef ds:uri="539e7fbc-461e-45d6-b1f3-3724a8e0353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2179</TotalTime>
  <Words>348</Words>
  <Application>Microsoft Office PowerPoint</Application>
  <PresentationFormat>Widescreen</PresentationFormat>
  <Paragraphs>41</Paragraphs>
  <Slides>13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Calibri</vt:lpstr>
      <vt:lpstr>Tw Cen MT</vt:lpstr>
      <vt:lpstr>Wingdings</vt:lpstr>
      <vt:lpstr>Wingdings 2</vt:lpstr>
      <vt:lpstr>1_Theme1</vt:lpstr>
      <vt:lpstr>2022 9% Pre-App  Submission Instructions Emphasys</vt:lpstr>
      <vt:lpstr>Emphasys</vt:lpstr>
      <vt:lpstr>Registration</vt:lpstr>
      <vt:lpstr>Pre-Application Submission in Emphasys</vt:lpstr>
      <vt:lpstr>Pre-Application Submission in Emphasys</vt:lpstr>
      <vt:lpstr>Example: Project Narrative</vt:lpstr>
      <vt:lpstr>Example: Pre-Determination Submission Form</vt:lpstr>
      <vt:lpstr>Example: Pre-Application Checklist</vt:lpstr>
      <vt:lpstr>File Naming Instructions</vt:lpstr>
      <vt:lpstr>Example: Fees</vt:lpstr>
      <vt:lpstr>Error with Submissions?</vt:lpstr>
      <vt:lpstr>Finalize/Submit Applications</vt:lpstr>
      <vt:lpstr>Submit Applications – Click OK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Emphasys</dc:title>
  <dc:creator>Meagan Cutler</dc:creator>
  <cp:lastModifiedBy>Isha Williams</cp:lastModifiedBy>
  <cp:revision>16</cp:revision>
  <dcterms:created xsi:type="dcterms:W3CDTF">2021-02-16T18:29:31Z</dcterms:created>
  <dcterms:modified xsi:type="dcterms:W3CDTF">2022-02-24T17:49:04Z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0x01010013F313279942DA4E9C91DDBA77E65DCD</vt:lpwstr>
  </property>
</Properties>
</file>