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876" r:id="rId2"/>
    <p:sldId id="1386" r:id="rId3"/>
    <p:sldId id="1388" r:id="rId4"/>
    <p:sldId id="1413" r:id="rId5"/>
    <p:sldId id="1387" r:id="rId6"/>
    <p:sldId id="1412" r:id="rId7"/>
    <p:sldId id="877" r:id="rId8"/>
    <p:sldId id="1414" r:id="rId9"/>
    <p:sldId id="1415" r:id="rId10"/>
    <p:sldId id="1416" r:id="rId11"/>
    <p:sldId id="1417" r:id="rId12"/>
    <p:sldId id="141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7" d="100"/>
          <a:sy n="67" d="100"/>
        </p:scale>
        <p:origin x="60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A5CE60-4717-4ED7-A0F2-31A4B182ECD4}" type="datetimeFigureOut">
              <a:rPr lang="en-US" smtClean="0"/>
              <a:t>2/24/2021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E9313D-C2F9-48E6-BC85-83A1A40F5586}" type="slidenum">
              <a:rPr lang="en-US" smtClean="0"/>
              <a:t>‹#›</a:t>
            </a:fld>
            <a:endParaRPr lang="en-US" dirty="0"/>
          </a:p>
        </p:txBody>
      </p:sp>
    </p:spTree>
    <p:extLst>
      <p:ext uri="{BB962C8B-B14F-4D97-AF65-F5344CB8AC3E}">
        <p14:creationId xmlns:p14="http://schemas.microsoft.com/office/powerpoint/2010/main" val="27325740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Georgia Department of Community Affairs</a:t>
            </a: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EA0A5C-D3DD-4807-A0A4-C8A1A7A32E2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Header Placeholder 5"/>
          <p:cNvSpPr>
            <a:spLocks noGrp="1"/>
          </p:cNvSpPr>
          <p:nvPr>
            <p:ph type="hdr"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6858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640D2E-0C1A-4418-8763-9BB732EB1D2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Georgia Department of Community Affairs</a:t>
            </a:r>
          </a:p>
        </p:txBody>
      </p:sp>
      <p:sp>
        <p:nvSpPr>
          <p:cNvPr id="6" name="Header Placeholder 5"/>
          <p:cNvSpPr>
            <a:spLocks noGrp="1"/>
          </p:cNvSpPr>
          <p:nvPr>
            <p:ph type="hdr"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6002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640D2E-0C1A-4418-8763-9BB732EB1D2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Georgia Department of Community Affairs</a:t>
            </a:r>
          </a:p>
        </p:txBody>
      </p:sp>
      <p:sp>
        <p:nvSpPr>
          <p:cNvPr id="6" name="Header Placeholder 5"/>
          <p:cNvSpPr>
            <a:spLocks noGrp="1"/>
          </p:cNvSpPr>
          <p:nvPr>
            <p:ph type="hdr"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2990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640D2E-0C1A-4418-8763-9BB732EB1D2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Georgia Department of Community Affairs</a:t>
            </a:r>
          </a:p>
        </p:txBody>
      </p:sp>
      <p:sp>
        <p:nvSpPr>
          <p:cNvPr id="6" name="Header Placeholder 5"/>
          <p:cNvSpPr>
            <a:spLocks noGrp="1"/>
          </p:cNvSpPr>
          <p:nvPr>
            <p:ph type="hdr"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808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640D2E-0C1A-4418-8763-9BB732EB1D2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Georgia Department of Community Affairs</a:t>
            </a:r>
          </a:p>
        </p:txBody>
      </p:sp>
      <p:sp>
        <p:nvSpPr>
          <p:cNvPr id="6" name="Header Placeholder 5"/>
          <p:cNvSpPr>
            <a:spLocks noGrp="1"/>
          </p:cNvSpPr>
          <p:nvPr>
            <p:ph type="hdr"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029950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640D2E-0C1A-4418-8763-9BB732EB1D2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Georgia Department of Community Affairs</a:t>
            </a:r>
          </a:p>
        </p:txBody>
      </p:sp>
      <p:sp>
        <p:nvSpPr>
          <p:cNvPr id="6" name="Header Placeholder 5"/>
          <p:cNvSpPr>
            <a:spLocks noGrp="1"/>
          </p:cNvSpPr>
          <p:nvPr>
            <p:ph type="hdr"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69569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Ref idx="1001">
        <a:schemeClr val="bg2"/>
      </p:bgRef>
    </p:bg>
    <p:spTree>
      <p:nvGrpSpPr>
        <p:cNvPr id="1" name=""/>
        <p:cNvGrpSpPr/>
        <p:nvPr/>
      </p:nvGrpSpPr>
      <p:grpSpPr>
        <a:xfrm>
          <a:off x="0" y="0"/>
          <a:ext cx="0" cy="0"/>
          <a:chOff x="0" y="0"/>
          <a:chExt cx="0" cy="0"/>
        </a:xfrm>
      </p:grpSpPr>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18501" y="5162550"/>
            <a:ext cx="3771900" cy="781050"/>
          </a:xfrm>
          <a:prstGeom prst="rect">
            <a:avLst/>
          </a:prstGeom>
        </p:spPr>
      </p:pic>
      <p:sp>
        <p:nvSpPr>
          <p:cNvPr id="7" name="Rectangle 6"/>
          <p:cNvSpPr/>
          <p:nvPr/>
        </p:nvSpPr>
        <p:spPr bwMode="white">
          <a:xfrm>
            <a:off x="0" y="5971032"/>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89153" y="6044184"/>
            <a:ext cx="2999232"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2000" dirty="0"/>
          </a:p>
        </p:txBody>
      </p:sp>
      <p:sp>
        <p:nvSpPr>
          <p:cNvPr id="11" name="Rectangle 10"/>
          <p:cNvSpPr/>
          <p:nvPr/>
        </p:nvSpPr>
        <p:spPr>
          <a:xfrm>
            <a:off x="3145536" y="6044184"/>
            <a:ext cx="90464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hasCustomPrompt="1"/>
          </p:nvPr>
        </p:nvSpPr>
        <p:spPr>
          <a:xfrm>
            <a:off x="1827688" y="1676400"/>
            <a:ext cx="8636000" cy="1828800"/>
          </a:xfrm>
        </p:spPr>
        <p:txBody>
          <a:bodyPr anchor="ctr"/>
          <a:lstStyle>
            <a:lvl1pPr algn="ctr">
              <a:defRPr cap="none" baseline="0"/>
            </a:lvl1pPr>
          </a:lstStyle>
          <a:p>
            <a:r>
              <a:rPr kumimoji="0" lang="en-US" dirty="0"/>
              <a:t>Click To Add Title</a:t>
            </a:r>
          </a:p>
        </p:txBody>
      </p:sp>
      <p:sp>
        <p:nvSpPr>
          <p:cNvPr id="9" name="Subtitle 8"/>
          <p:cNvSpPr>
            <a:spLocks noGrp="1"/>
          </p:cNvSpPr>
          <p:nvPr>
            <p:ph type="subTitle" idx="1" hasCustomPrompt="1"/>
          </p:nvPr>
        </p:nvSpPr>
        <p:spPr>
          <a:xfrm>
            <a:off x="3149600" y="6050037"/>
            <a:ext cx="8940800" cy="685800"/>
          </a:xfrm>
        </p:spPr>
        <p:txBody>
          <a:bodyPr anchor="ctr">
            <a:normAutofit/>
          </a:bodyPr>
          <a:lstStyle>
            <a:lvl1pPr marL="0" indent="0" algn="l">
              <a:buNone/>
              <a:defRPr sz="2600" baseline="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a:t>Click to add speaker name &amp; title</a:t>
            </a:r>
          </a:p>
        </p:txBody>
      </p:sp>
      <p:sp>
        <p:nvSpPr>
          <p:cNvPr id="3" name="Text Placeholder 2"/>
          <p:cNvSpPr>
            <a:spLocks noGrp="1"/>
          </p:cNvSpPr>
          <p:nvPr>
            <p:ph type="body" sz="quarter" idx="10" hasCustomPrompt="1"/>
          </p:nvPr>
        </p:nvSpPr>
        <p:spPr>
          <a:xfrm>
            <a:off x="89153" y="6043615"/>
            <a:ext cx="2999232" cy="714375"/>
          </a:xfrm>
        </p:spPr>
        <p:txBody>
          <a:bodyPr anchor="ctr">
            <a:normAutofit/>
          </a:bodyPr>
          <a:lstStyle>
            <a:lvl1pPr>
              <a:defRPr sz="2000">
                <a:solidFill>
                  <a:schemeClr val="tx1"/>
                </a:solidFill>
              </a:defRPr>
            </a:lvl1pPr>
          </a:lstStyle>
          <a:p>
            <a:pPr lvl="0"/>
            <a:r>
              <a:rPr lang="en-US" dirty="0"/>
              <a:t>Click to add date</a:t>
            </a:r>
          </a:p>
        </p:txBody>
      </p:sp>
    </p:spTree>
    <p:extLst>
      <p:ext uri="{BB962C8B-B14F-4D97-AF65-F5344CB8AC3E}">
        <p14:creationId xmlns:p14="http://schemas.microsoft.com/office/powerpoint/2010/main" val="3383372329"/>
      </p:ext>
    </p:extLst>
  </p:cSld>
  <p:clrMapOvr>
    <a:overrideClrMapping bg1="dk1" tx1="lt1" bg2="dk2" tx2="lt2" accent1="accent1" accent2="accent2" accent3="accent3" accent4="accent4" accent5="accent5" accent6="accent6" hlink="hlink" folHlink="folHlink"/>
  </p:clrMapOvr>
  <p:transition spd="med">
    <p:fade/>
  </p:transition>
  <p:extLst>
    <p:ext uri="{DCECCB84-F9BA-43D5-87BE-67443E8EF086}">
      <p15:sldGuideLst xmlns:p15="http://schemas.microsoft.com/office/powerpoint/2012/main">
        <p15:guide id="1" orient="horz" pos="3744">
          <p15:clr>
            <a:srgbClr val="FBAE40"/>
          </p15:clr>
        </p15:guide>
        <p15:guide id="2" pos="550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6864" y="228600"/>
            <a:ext cx="10871200" cy="990600"/>
          </a:xfrm>
        </p:spPr>
        <p:txBody>
          <a:bodyPr/>
          <a:lstStyle>
            <a:lvl1pPr>
              <a:defRPr baseline="0"/>
            </a:lvl1pPr>
          </a:lstStyle>
          <a:p>
            <a:r>
              <a:rPr kumimoji="0" lang="en-US"/>
              <a:t>Click to edit Master title style</a:t>
            </a:r>
            <a:endParaRPr kumimoji="0"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8" name="Content Placeholder 7"/>
          <p:cNvSpPr>
            <a:spLocks noGrp="1"/>
          </p:cNvSpPr>
          <p:nvPr>
            <p:ph sz="quarter" idx="1"/>
          </p:nvPr>
        </p:nvSpPr>
        <p:spPr>
          <a:xfrm>
            <a:off x="816864" y="1600200"/>
            <a:ext cx="10871200" cy="4495800"/>
          </a:xfrm>
        </p:spPr>
        <p:txBody>
          <a:bodyPr/>
          <a:lstStyle>
            <a:lvl1pPr marL="320040" indent="-320040">
              <a:lnSpc>
                <a:spcPct val="114000"/>
              </a:lnSpc>
              <a:spcBef>
                <a:spcPts val="700"/>
              </a:spcBef>
              <a:buSzPct val="70000"/>
              <a:buFont typeface="Wingdings" panose="05000000000000000000" pitchFamily="2" charset="2"/>
              <a:buChar char=""/>
              <a:defRPr/>
            </a:lvl1pPr>
            <a:lvl2pPr marL="640080" indent="-274320">
              <a:buFont typeface="Wingdings" panose="05000000000000000000" pitchFamily="2" charset="2"/>
              <a:buChar char="q"/>
              <a:defRPr/>
            </a:lvl2pPr>
            <a:lvl3pPr>
              <a:defRPr/>
            </a:lvl3pPr>
            <a:lvl4pPr>
              <a:defRPr/>
            </a:lvl4pPr>
            <a:lvl5pP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p:txBody>
      </p:sp>
    </p:spTree>
    <p:extLst>
      <p:ext uri="{BB962C8B-B14F-4D97-AF65-F5344CB8AC3E}">
        <p14:creationId xmlns:p14="http://schemas.microsoft.com/office/powerpoint/2010/main" val="2647452461"/>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828802" y="2743200"/>
            <a:ext cx="9497484"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12192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Rectangle 7"/>
          <p:cNvSpPr/>
          <p:nvPr/>
        </p:nvSpPr>
        <p:spPr>
          <a:xfrm>
            <a:off x="0" y="1600200"/>
            <a:ext cx="17272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9" name="Rectangle 8"/>
          <p:cNvSpPr/>
          <p:nvPr/>
        </p:nvSpPr>
        <p:spPr>
          <a:xfrm>
            <a:off x="1828800" y="1600200"/>
            <a:ext cx="103632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828800" y="1600200"/>
            <a:ext cx="10160000" cy="990600"/>
          </a:xfrm>
        </p:spPr>
        <p:txBody>
          <a:bodyPr/>
          <a:lstStyle>
            <a:lvl1pPr algn="l">
              <a:buNone/>
              <a:defRPr sz="4400" b="0" cap="none">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2014603180"/>
      </p:ext>
    </p:extLst>
  </p:cSld>
  <p:clrMapOvr>
    <a:overrideClrMapping bg1="lt1" tx1="dk1" bg2="lt2" tx2="dk2" accent1="accent1" accent2="accent2" accent3="accent3" accent4="accent4" accent5="accent5" accent6="accent6" hlink="hlink" folHlink="folHlink"/>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812800" y="1589567"/>
            <a:ext cx="5181600" cy="4572000"/>
          </a:xfrm>
        </p:spPr>
        <p:txBody>
          <a:bodyPr/>
          <a:lstStyle>
            <a:lvl1pPr marL="320040" indent="-320040">
              <a:buSzPct val="70000"/>
              <a:buFont typeface="Wingdings" panose="05000000000000000000" pitchFamily="2" charset="2"/>
              <a:buChar char=""/>
              <a:defRPr/>
            </a:lvl1pPr>
            <a:lvl2pPr marL="640080" indent="-274320">
              <a:buFont typeface="Wingdings" panose="05000000000000000000" pitchFamily="2" charset="2"/>
              <a:buChar char="q"/>
              <a:defRPr/>
            </a:lvl2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p:txBody>
      </p:sp>
      <p:sp>
        <p:nvSpPr>
          <p:cNvPr id="11" name="Content Placeholder 10"/>
          <p:cNvSpPr>
            <a:spLocks noGrp="1"/>
          </p:cNvSpPr>
          <p:nvPr>
            <p:ph sz="quarter" idx="2"/>
          </p:nvPr>
        </p:nvSpPr>
        <p:spPr>
          <a:xfrm>
            <a:off x="6459869" y="1589567"/>
            <a:ext cx="5181600" cy="4572000"/>
          </a:xfrm>
        </p:spPr>
        <p:txBody>
          <a:bodyPr/>
          <a:lstStyle>
            <a:lvl1pPr marL="320040" indent="-320040">
              <a:buSzPct val="70000"/>
              <a:buFont typeface="Wingdings" panose="05000000000000000000" pitchFamily="2" charset="2"/>
              <a:buChar char=""/>
              <a:defRPr/>
            </a:lvl1pPr>
            <a:lvl2pPr marL="625475" indent="-260350">
              <a:buFont typeface="Wingdings" panose="05000000000000000000" pitchFamily="2" charset="2"/>
              <a:buChar char="q"/>
              <a:defRPr/>
            </a:lvl2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p:txBody>
      </p:sp>
      <p:sp>
        <p:nvSpPr>
          <p:cNvPr id="8" name="Date Placeholder 7"/>
          <p:cNvSpPr>
            <a:spLocks noGrp="1"/>
          </p:cNvSpPr>
          <p:nvPr>
            <p:ph type="dt" sz="half" idx="15"/>
          </p:nvPr>
        </p:nvSpPr>
        <p:spPr/>
        <p:txBody>
          <a:bodyPr rtlCol="0"/>
          <a:lstStyle/>
          <a:p>
            <a:endParaRPr lang="en-US" dirty="0"/>
          </a:p>
        </p:txBody>
      </p:sp>
      <p:sp>
        <p:nvSpPr>
          <p:cNvPr id="12" name="Footer Placeholder 11"/>
          <p:cNvSpPr>
            <a:spLocks noGrp="1"/>
          </p:cNvSpPr>
          <p:nvPr>
            <p:ph type="ftr" sz="quarter" idx="17"/>
          </p:nvPr>
        </p:nvSpPr>
        <p:spPr/>
        <p:txBody>
          <a:bodyPr rtlCol="0"/>
          <a:lstStyle/>
          <a:p>
            <a:endParaRPr lang="en-US" dirty="0"/>
          </a:p>
        </p:txBody>
      </p:sp>
    </p:spTree>
    <p:extLst>
      <p:ext uri="{BB962C8B-B14F-4D97-AF65-F5344CB8AC3E}">
        <p14:creationId xmlns:p14="http://schemas.microsoft.com/office/powerpoint/2010/main" val="2921977572"/>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770814368"/>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711200" cy="381000"/>
          </a:xfrm>
          <a:prstGeom prst="rect">
            <a:avLst/>
          </a:prstGeom>
        </p:spPr>
        <p:txBody>
          <a:bodyPr/>
          <a:lstStyle>
            <a:lvl1pPr>
              <a:defRPr>
                <a:solidFill>
                  <a:schemeClr val="tx2"/>
                </a:solidFill>
              </a:defRPr>
            </a:lvl1pPr>
          </a:lstStyle>
          <a:p>
            <a:fld id="{17DCCCC3-1E9E-451F-A48A-B1021050BA0E}" type="slidenum">
              <a:rPr lang="en-US" smtClean="0"/>
              <a:t>‹#›</a:t>
            </a:fld>
            <a:endParaRPr lang="en-US" dirty="0"/>
          </a:p>
        </p:txBody>
      </p:sp>
    </p:spTree>
    <p:extLst>
      <p:ext uri="{BB962C8B-B14F-4D97-AF65-F5344CB8AC3E}">
        <p14:creationId xmlns:p14="http://schemas.microsoft.com/office/powerpoint/2010/main" val="4193040369"/>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1" y="273050"/>
            <a:ext cx="107696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0" y="1272222"/>
            <a:ext cx="711200" cy="244476"/>
          </a:xfrm>
          <a:prstGeom prst="rect">
            <a:avLst/>
          </a:prstGeom>
        </p:spPr>
        <p:txBody>
          <a:bodyPr/>
          <a:lstStyle>
            <a:lvl1pPr>
              <a:defRPr>
                <a:solidFill>
                  <a:srgbClr val="FFFFFF"/>
                </a:solidFill>
              </a:defRPr>
            </a:lvl1pPr>
          </a:lstStyle>
          <a:p>
            <a:fld id="{17DCCCC3-1E9E-451F-A48A-B1021050BA0E}" type="slidenum">
              <a:rPr lang="en-US" smtClean="0"/>
              <a:t>‹#›</a:t>
            </a:fld>
            <a:endParaRPr lang="en-US" dirty="0"/>
          </a:p>
        </p:txBody>
      </p:sp>
      <p:sp>
        <p:nvSpPr>
          <p:cNvPr id="3" name="Text Placeholder 2"/>
          <p:cNvSpPr>
            <a:spLocks noGrp="1"/>
          </p:cNvSpPr>
          <p:nvPr>
            <p:ph type="body" idx="2"/>
          </p:nvPr>
        </p:nvSpPr>
        <p:spPr>
          <a:xfrm>
            <a:off x="812800" y="1752600"/>
            <a:ext cx="21336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3149600" y="1752600"/>
            <a:ext cx="8534400" cy="4419600"/>
          </a:xfrm>
        </p:spPr>
        <p:txBody>
          <a:bodyPr/>
          <a:lstStyle>
            <a:lvl1pPr marL="320040" indent="-320040">
              <a:buSzPct val="70000"/>
              <a:buFont typeface="Wingdings" panose="05000000000000000000" pitchFamily="2" charset="2"/>
              <a:buChar char=""/>
              <a:defRPr/>
            </a:lvl1pPr>
            <a:lvl2pPr marL="640080" indent="-274320">
              <a:buFont typeface="Wingdings" panose="05000000000000000000" pitchFamily="2" charset="2"/>
              <a:buChar char="q"/>
              <a:defRPr/>
            </a:lvl2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p:txBody>
      </p:sp>
    </p:spTree>
    <p:extLst>
      <p:ext uri="{BB962C8B-B14F-4D97-AF65-F5344CB8AC3E}">
        <p14:creationId xmlns:p14="http://schemas.microsoft.com/office/powerpoint/2010/main" val="2636937909"/>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812800" y="228600"/>
            <a:ext cx="10871200" cy="990600"/>
          </a:xfrm>
          <a:prstGeom prst="rect">
            <a:avLst/>
          </a:prstGeom>
        </p:spPr>
        <p:txBody>
          <a:bodyPr vert="horz" anchor="ctr">
            <a:normAutofit/>
          </a:bodyPr>
          <a:lstStyle/>
          <a:p>
            <a:r>
              <a:rPr kumimoji="0" lang="en-US"/>
              <a:t>Click to edit Master title style</a:t>
            </a:r>
            <a:endParaRPr kumimoji="0" lang="en-US" dirty="0"/>
          </a:p>
        </p:txBody>
      </p:sp>
      <p:sp>
        <p:nvSpPr>
          <p:cNvPr id="13" name="Text Placeholder 12"/>
          <p:cNvSpPr>
            <a:spLocks noGrp="1"/>
          </p:cNvSpPr>
          <p:nvPr>
            <p:ph type="body" idx="1"/>
          </p:nvPr>
        </p:nvSpPr>
        <p:spPr>
          <a:xfrm>
            <a:off x="816864" y="1600200"/>
            <a:ext cx="108712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14" name="Date Placeholder 13"/>
          <p:cNvSpPr>
            <a:spLocks noGrp="1"/>
          </p:cNvSpPr>
          <p:nvPr>
            <p:ph type="dt" sz="half" idx="2"/>
          </p:nvPr>
        </p:nvSpPr>
        <p:spPr>
          <a:xfrm>
            <a:off x="8128000" y="6248403"/>
            <a:ext cx="3556000" cy="365125"/>
          </a:xfrm>
          <a:prstGeom prst="rect">
            <a:avLst/>
          </a:prstGeom>
        </p:spPr>
        <p:txBody>
          <a:bodyPr vert="horz" anchor="ctr" anchorCtr="0"/>
          <a:lstStyle>
            <a:lvl1pPr algn="l" eaLnBrk="1" latinLnBrk="0" hangingPunct="1">
              <a:defRPr kumimoji="0" sz="1400">
                <a:solidFill>
                  <a:schemeClr val="tx2"/>
                </a:solidFill>
              </a:defRPr>
            </a:lvl1pPr>
          </a:lstStyle>
          <a:p>
            <a:endParaRPr lang="en-US" dirty="0"/>
          </a:p>
        </p:txBody>
      </p:sp>
      <p:sp>
        <p:nvSpPr>
          <p:cNvPr id="3" name="Footer Placeholder 2"/>
          <p:cNvSpPr>
            <a:spLocks noGrp="1"/>
          </p:cNvSpPr>
          <p:nvPr>
            <p:ph type="ftr" sz="quarter" idx="3"/>
          </p:nvPr>
        </p:nvSpPr>
        <p:spPr>
          <a:xfrm>
            <a:off x="812801" y="6248209"/>
            <a:ext cx="7228111"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12192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Rectangle 7"/>
          <p:cNvSpPr/>
          <p:nvPr/>
        </p:nvSpPr>
        <p:spPr>
          <a:xfrm>
            <a:off x="0" y="1280160"/>
            <a:ext cx="7112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9" name="Rectangle 8"/>
          <p:cNvSpPr/>
          <p:nvPr/>
        </p:nvSpPr>
        <p:spPr>
          <a:xfrm>
            <a:off x="787400" y="1280160"/>
            <a:ext cx="1140460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Tree>
    <p:extLst>
      <p:ext uri="{BB962C8B-B14F-4D97-AF65-F5344CB8AC3E}">
        <p14:creationId xmlns:p14="http://schemas.microsoft.com/office/powerpoint/2010/main" val="1145889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ransition spd="med">
    <p:fade/>
  </p:transition>
  <p:hf sldNum="0" hdr="0" dt="0"/>
  <p:txStyles>
    <p:titleStyle>
      <a:lvl1pPr algn="l" rtl="0" eaLnBrk="1" latinLnBrk="0" hangingPunct="1">
        <a:spcBef>
          <a:spcPct val="0"/>
        </a:spcBef>
        <a:buNone/>
        <a:defRPr kumimoji="0" sz="4400" kern="1200" baseline="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baseline="0">
          <a:solidFill>
            <a:schemeClr val="tx2"/>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lang="en-US" sz="2900" kern="1200" baseline="0" dirty="0" smtClean="0">
          <a:solidFill>
            <a:schemeClr val="tx2"/>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2"/>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2"/>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2"/>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ghfafa.emphasys-hft.com/FundingAppCollector/Account/LogOn?ReturnUrl=%2fFundingAppCollector"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1" y="1676400"/>
            <a:ext cx="11312768" cy="1828800"/>
          </a:xfrm>
        </p:spPr>
        <p:txBody>
          <a:bodyPr>
            <a:noAutofit/>
          </a:bodyPr>
          <a:lstStyle/>
          <a:p>
            <a:r>
              <a:rPr lang="en-US" sz="4800" dirty="0"/>
              <a:t>2021 9% Pre-App </a:t>
            </a:r>
            <a:br>
              <a:rPr lang="en-US" sz="4800" dirty="0"/>
            </a:br>
            <a:r>
              <a:rPr lang="en-US" sz="4800" dirty="0"/>
              <a:t>Submission Instructions</a:t>
            </a:r>
            <a:br>
              <a:rPr lang="en-US" sz="4800" dirty="0"/>
            </a:br>
            <a:r>
              <a:rPr lang="en-US" sz="4800" dirty="0"/>
              <a:t>Emphasys</a:t>
            </a:r>
          </a:p>
        </p:txBody>
      </p:sp>
      <p:sp>
        <p:nvSpPr>
          <p:cNvPr id="6" name="Text Placeholder 5"/>
          <p:cNvSpPr>
            <a:spLocks noGrp="1"/>
          </p:cNvSpPr>
          <p:nvPr>
            <p:ph type="body" sz="quarter" idx="10"/>
          </p:nvPr>
        </p:nvSpPr>
        <p:spPr/>
        <p:txBody>
          <a:bodyPr/>
          <a:lstStyle/>
          <a:p>
            <a:endParaRPr lang="en-US" dirty="0"/>
          </a:p>
        </p:txBody>
      </p:sp>
    </p:spTree>
    <p:extLst>
      <p:ext uri="{BB962C8B-B14F-4D97-AF65-F5344CB8AC3E}">
        <p14:creationId xmlns:p14="http://schemas.microsoft.com/office/powerpoint/2010/main" val="1811678273"/>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EAC33-678A-4944-8DC6-A65A4D099ABC}"/>
              </a:ext>
            </a:extLst>
          </p:cNvPr>
          <p:cNvSpPr>
            <a:spLocks noGrp="1"/>
          </p:cNvSpPr>
          <p:nvPr>
            <p:ph type="title"/>
          </p:nvPr>
        </p:nvSpPr>
        <p:spPr/>
        <p:txBody>
          <a:bodyPr/>
          <a:lstStyle/>
          <a:p>
            <a:r>
              <a:rPr lang="en-US" dirty="0">
                <a:solidFill>
                  <a:srgbClr val="FF0000"/>
                </a:solidFill>
              </a:rPr>
              <a:t>Error with Submissions??</a:t>
            </a:r>
          </a:p>
        </p:txBody>
      </p:sp>
      <p:sp>
        <p:nvSpPr>
          <p:cNvPr id="3" name="Footer Placeholder 2">
            <a:extLst>
              <a:ext uri="{FF2B5EF4-FFF2-40B4-BE49-F238E27FC236}">
                <a16:creationId xmlns:a16="http://schemas.microsoft.com/office/drawing/2014/main" id="{722CEB99-9992-4531-BA65-683902EB1226}"/>
              </a:ext>
            </a:extLst>
          </p:cNvPr>
          <p:cNvSpPr>
            <a:spLocks noGrp="1"/>
          </p:cNvSpPr>
          <p:nvPr>
            <p:ph type="ftr" sz="quarter" idx="11"/>
          </p:nvPr>
        </p:nvSpPr>
        <p:spPr/>
        <p:txBody>
          <a:bodyPr/>
          <a:lstStyle/>
          <a:p>
            <a:endParaRPr lang="en-US" dirty="0"/>
          </a:p>
        </p:txBody>
      </p:sp>
      <p:sp>
        <p:nvSpPr>
          <p:cNvPr id="4" name="Content Placeholder 3">
            <a:extLst>
              <a:ext uri="{FF2B5EF4-FFF2-40B4-BE49-F238E27FC236}">
                <a16:creationId xmlns:a16="http://schemas.microsoft.com/office/drawing/2014/main" id="{508C4236-B1EA-441E-A54F-EEED86111C71}"/>
              </a:ext>
            </a:extLst>
          </p:cNvPr>
          <p:cNvSpPr>
            <a:spLocks noGrp="1"/>
          </p:cNvSpPr>
          <p:nvPr>
            <p:ph sz="quarter" idx="1"/>
          </p:nvPr>
        </p:nvSpPr>
        <p:spPr>
          <a:xfrm>
            <a:off x="816864" y="1600200"/>
            <a:ext cx="3793236" cy="4495800"/>
          </a:xfrm>
        </p:spPr>
        <p:txBody>
          <a:bodyPr>
            <a:normAutofit lnSpcReduction="10000"/>
          </a:bodyPr>
          <a:lstStyle/>
          <a:p>
            <a:r>
              <a:rPr lang="en-US" dirty="0"/>
              <a:t>An error </a:t>
            </a:r>
            <a:r>
              <a:rPr lang="en-US" dirty="0">
                <a:solidFill>
                  <a:srgbClr val="FF0000"/>
                </a:solidFill>
              </a:rPr>
              <a:t>(“Missing Sections”) </a:t>
            </a:r>
            <a:r>
              <a:rPr lang="en-US" dirty="0"/>
              <a:t>will show up for any fields you did not select “Save and Next”</a:t>
            </a:r>
          </a:p>
          <a:p>
            <a:r>
              <a:rPr lang="en-US" dirty="0"/>
              <a:t>Click </a:t>
            </a:r>
            <a:r>
              <a:rPr lang="en-US" dirty="0">
                <a:solidFill>
                  <a:srgbClr val="00B050"/>
                </a:solidFill>
              </a:rPr>
              <a:t>“Save and Next” </a:t>
            </a:r>
            <a:r>
              <a:rPr lang="en-US" dirty="0"/>
              <a:t>even if no documents are needed/uploaded.</a:t>
            </a:r>
          </a:p>
        </p:txBody>
      </p:sp>
      <p:pic>
        <p:nvPicPr>
          <p:cNvPr id="1028" name="Picture 4">
            <a:extLst>
              <a:ext uri="{FF2B5EF4-FFF2-40B4-BE49-F238E27FC236}">
                <a16:creationId xmlns:a16="http://schemas.microsoft.com/office/drawing/2014/main" id="{CD717CC1-7970-4273-ACF3-D30570B6F6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600200"/>
            <a:ext cx="7620000" cy="37338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042693"/>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4E731-39ED-40C9-92BA-70990A20AF74}"/>
              </a:ext>
            </a:extLst>
          </p:cNvPr>
          <p:cNvSpPr>
            <a:spLocks noGrp="1"/>
          </p:cNvSpPr>
          <p:nvPr>
            <p:ph type="title"/>
          </p:nvPr>
        </p:nvSpPr>
        <p:spPr/>
        <p:txBody>
          <a:bodyPr/>
          <a:lstStyle/>
          <a:p>
            <a:r>
              <a:rPr lang="en-US" dirty="0"/>
              <a:t>Finalize/Submit Applications</a:t>
            </a:r>
          </a:p>
        </p:txBody>
      </p:sp>
      <p:sp>
        <p:nvSpPr>
          <p:cNvPr id="3" name="Footer Placeholder 2">
            <a:extLst>
              <a:ext uri="{FF2B5EF4-FFF2-40B4-BE49-F238E27FC236}">
                <a16:creationId xmlns:a16="http://schemas.microsoft.com/office/drawing/2014/main" id="{AF6B5653-647B-4A47-9EFB-B993DBE45F6F}"/>
              </a:ext>
            </a:extLst>
          </p:cNvPr>
          <p:cNvSpPr>
            <a:spLocks noGrp="1"/>
          </p:cNvSpPr>
          <p:nvPr>
            <p:ph type="ftr" sz="quarter" idx="11"/>
          </p:nvPr>
        </p:nvSpPr>
        <p:spPr/>
        <p:txBody>
          <a:bodyPr/>
          <a:lstStyle/>
          <a:p>
            <a:endParaRPr lang="en-US" dirty="0"/>
          </a:p>
        </p:txBody>
      </p:sp>
      <p:pic>
        <p:nvPicPr>
          <p:cNvPr id="6" name="Content Placeholder 5">
            <a:extLst>
              <a:ext uri="{FF2B5EF4-FFF2-40B4-BE49-F238E27FC236}">
                <a16:creationId xmlns:a16="http://schemas.microsoft.com/office/drawing/2014/main" id="{60068B6B-88CB-4CE6-AE99-3559FA3D38C2}"/>
              </a:ext>
            </a:extLst>
          </p:cNvPr>
          <p:cNvPicPr>
            <a:picLocks noGrp="1" noChangeAspect="1"/>
          </p:cNvPicPr>
          <p:nvPr>
            <p:ph sz="quarter" idx="1"/>
          </p:nvPr>
        </p:nvPicPr>
        <p:blipFill>
          <a:blip r:embed="rId2"/>
          <a:stretch>
            <a:fillRect/>
          </a:stretch>
        </p:blipFill>
        <p:spPr>
          <a:xfrm>
            <a:off x="812801" y="1657350"/>
            <a:ext cx="9249732" cy="4495800"/>
          </a:xfrm>
          <a:ln>
            <a:solidFill>
              <a:schemeClr val="tx1"/>
            </a:solidFill>
          </a:ln>
        </p:spPr>
      </p:pic>
    </p:spTree>
    <p:extLst>
      <p:ext uri="{BB962C8B-B14F-4D97-AF65-F5344CB8AC3E}">
        <p14:creationId xmlns:p14="http://schemas.microsoft.com/office/powerpoint/2010/main" val="740906763"/>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F587E-9497-4528-AB4D-994BC60994B9}"/>
              </a:ext>
            </a:extLst>
          </p:cNvPr>
          <p:cNvSpPr>
            <a:spLocks noGrp="1"/>
          </p:cNvSpPr>
          <p:nvPr>
            <p:ph type="title"/>
          </p:nvPr>
        </p:nvSpPr>
        <p:spPr/>
        <p:txBody>
          <a:bodyPr/>
          <a:lstStyle/>
          <a:p>
            <a:r>
              <a:rPr lang="en-US" dirty="0"/>
              <a:t>Submit Applications – Click OK</a:t>
            </a:r>
          </a:p>
        </p:txBody>
      </p:sp>
      <p:sp>
        <p:nvSpPr>
          <p:cNvPr id="3" name="Footer Placeholder 2">
            <a:extLst>
              <a:ext uri="{FF2B5EF4-FFF2-40B4-BE49-F238E27FC236}">
                <a16:creationId xmlns:a16="http://schemas.microsoft.com/office/drawing/2014/main" id="{27D7696A-D655-47B9-B134-CAC0F522615B}"/>
              </a:ext>
            </a:extLst>
          </p:cNvPr>
          <p:cNvSpPr>
            <a:spLocks noGrp="1"/>
          </p:cNvSpPr>
          <p:nvPr>
            <p:ph type="ftr" sz="quarter" idx="11"/>
          </p:nvPr>
        </p:nvSpPr>
        <p:spPr/>
        <p:txBody>
          <a:bodyPr/>
          <a:lstStyle/>
          <a:p>
            <a:endParaRPr lang="en-US" dirty="0"/>
          </a:p>
        </p:txBody>
      </p:sp>
      <p:pic>
        <p:nvPicPr>
          <p:cNvPr id="6" name="Content Placeholder 5">
            <a:extLst>
              <a:ext uri="{FF2B5EF4-FFF2-40B4-BE49-F238E27FC236}">
                <a16:creationId xmlns:a16="http://schemas.microsoft.com/office/drawing/2014/main" id="{4084EAC9-DF8A-4489-BCB1-80B1F82F90A1}"/>
              </a:ext>
            </a:extLst>
          </p:cNvPr>
          <p:cNvPicPr>
            <a:picLocks noGrp="1" noChangeAspect="1"/>
          </p:cNvPicPr>
          <p:nvPr>
            <p:ph sz="quarter" idx="1"/>
          </p:nvPr>
        </p:nvPicPr>
        <p:blipFill>
          <a:blip r:embed="rId2"/>
          <a:stretch>
            <a:fillRect/>
          </a:stretch>
        </p:blipFill>
        <p:spPr>
          <a:xfrm>
            <a:off x="2028825" y="1738312"/>
            <a:ext cx="8448675" cy="4219575"/>
          </a:xfrm>
          <a:ln>
            <a:solidFill>
              <a:schemeClr val="tx1"/>
            </a:solidFill>
          </a:ln>
        </p:spPr>
      </p:pic>
    </p:spTree>
    <p:extLst>
      <p:ext uri="{BB962C8B-B14F-4D97-AF65-F5344CB8AC3E}">
        <p14:creationId xmlns:p14="http://schemas.microsoft.com/office/powerpoint/2010/main" val="3115681967"/>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6863" y="216138"/>
            <a:ext cx="10296613" cy="990600"/>
          </a:xfrm>
        </p:spPr>
        <p:txBody>
          <a:bodyPr>
            <a:normAutofit/>
          </a:bodyPr>
          <a:lstStyle/>
          <a:p>
            <a:r>
              <a:rPr lang="en-US" dirty="0"/>
              <a:t>Emphasys</a:t>
            </a:r>
          </a:p>
        </p:txBody>
      </p:sp>
      <p:sp>
        <p:nvSpPr>
          <p:cNvPr id="3" name="Content Placeholder 2"/>
          <p:cNvSpPr>
            <a:spLocks noGrp="1"/>
          </p:cNvSpPr>
          <p:nvPr>
            <p:ph sz="quarter" idx="1"/>
          </p:nvPr>
        </p:nvSpPr>
        <p:spPr>
          <a:xfrm>
            <a:off x="654341" y="1563624"/>
            <a:ext cx="11375472" cy="5294376"/>
          </a:xfrm>
        </p:spPr>
        <p:txBody>
          <a:bodyPr>
            <a:normAutofit fontScale="92500" lnSpcReduction="10000"/>
          </a:bodyPr>
          <a:lstStyle/>
          <a:p>
            <a:pPr marL="141923" indent="-461963">
              <a:lnSpc>
                <a:spcPct val="113000"/>
              </a:lnSpc>
              <a:buClr>
                <a:schemeClr val="accent1"/>
              </a:buClr>
              <a:buFont typeface="Wingdings" panose="05000000000000000000" pitchFamily="2" charset="2"/>
              <a:buChar char="q"/>
            </a:pPr>
            <a:r>
              <a:rPr lang="en-US" sz="3200" dirty="0"/>
              <a:t>New platform for application and documentation submission</a:t>
            </a:r>
          </a:p>
          <a:p>
            <a:pPr marL="141923" indent="-461963">
              <a:lnSpc>
                <a:spcPct val="113000"/>
              </a:lnSpc>
              <a:buClr>
                <a:schemeClr val="accent1"/>
              </a:buClr>
              <a:buFont typeface="Wingdings" panose="05000000000000000000" pitchFamily="2" charset="2"/>
              <a:buChar char="q"/>
            </a:pPr>
            <a:r>
              <a:rPr lang="en-US" sz="3200" dirty="0"/>
              <a:t>2021 Pre-Application documents will be submitted through Emphasys</a:t>
            </a:r>
          </a:p>
          <a:p>
            <a:pPr marL="141923" indent="-461963">
              <a:lnSpc>
                <a:spcPct val="113000"/>
              </a:lnSpc>
              <a:buClr>
                <a:schemeClr val="accent1"/>
              </a:buClr>
              <a:buFont typeface="Wingdings" panose="05000000000000000000" pitchFamily="2" charset="2"/>
              <a:buChar char="q"/>
            </a:pPr>
            <a:r>
              <a:rPr lang="en-US" sz="3200" dirty="0"/>
              <a:t>Fees will </a:t>
            </a:r>
            <a:r>
              <a:rPr lang="en-US" sz="3200" u="sng" dirty="0"/>
              <a:t>not</a:t>
            </a:r>
            <a:r>
              <a:rPr lang="en-US" sz="3200" dirty="0"/>
              <a:t> be processed through Emphasys at this time</a:t>
            </a:r>
          </a:p>
          <a:p>
            <a:pPr marL="736283" lvl="2" indent="-461963">
              <a:lnSpc>
                <a:spcPct val="113000"/>
              </a:lnSpc>
            </a:pPr>
            <a:r>
              <a:rPr lang="en-US" sz="2600" u="sng" dirty="0"/>
              <a:t>All fees are due at the time of Pre-Determination/Waiver Submission</a:t>
            </a:r>
            <a:r>
              <a:rPr lang="en-US" sz="2600" dirty="0"/>
              <a:t>. </a:t>
            </a:r>
            <a:r>
              <a:rPr lang="en-US" sz="2600" b="1" i="1" dirty="0"/>
              <a:t>Please make all checks payable to Georgia Housing and Finance Authority (GHFA).  </a:t>
            </a:r>
            <a:r>
              <a:rPr lang="en-US" sz="2600" dirty="0"/>
              <a:t>DCA will not accept any requests without the appropriate fees.</a:t>
            </a:r>
          </a:p>
          <a:p>
            <a:pPr marL="736283" lvl="2" indent="-461963">
              <a:lnSpc>
                <a:spcPct val="113000"/>
              </a:lnSpc>
            </a:pPr>
            <a:r>
              <a:rPr lang="en-US" sz="2600" dirty="0"/>
              <a:t>Please include with check a printed paper copy of completed Pre-Application Submission Form and Checklist (the tab showing Total Fees Due) for ID purposes. Before printing, confirm that new "Check Nbr" box located beside Total Fees amount on form has been utilized.</a:t>
            </a:r>
          </a:p>
          <a:p>
            <a:pPr marL="736283" lvl="2" indent="-461963">
              <a:lnSpc>
                <a:spcPct val="113000"/>
              </a:lnSpc>
            </a:pPr>
            <a:r>
              <a:rPr lang="en-US" sz="2600" dirty="0"/>
              <a:t>Fees must be delivered to DCA Offices, 60 Executive Park South NE, Atlanta, Georgia 30329. Please address all fees to the attention of Felecia Speakman.</a:t>
            </a:r>
          </a:p>
          <a:p>
            <a:pPr marL="141923" indent="-461963">
              <a:lnSpc>
                <a:spcPct val="113000"/>
              </a:lnSpc>
              <a:buFont typeface="Wingdings" panose="05000000000000000000" pitchFamily="2" charset="2"/>
              <a:buChar char="q"/>
            </a:pPr>
            <a:endParaRPr lang="en-US" sz="2600" dirty="0"/>
          </a:p>
        </p:txBody>
      </p:sp>
    </p:spTree>
    <p:extLst>
      <p:ext uri="{BB962C8B-B14F-4D97-AF65-F5344CB8AC3E}">
        <p14:creationId xmlns:p14="http://schemas.microsoft.com/office/powerpoint/2010/main" val="2440556391"/>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6863" y="216138"/>
            <a:ext cx="10296613" cy="990600"/>
          </a:xfrm>
        </p:spPr>
        <p:txBody>
          <a:bodyPr>
            <a:normAutofit/>
          </a:bodyPr>
          <a:lstStyle/>
          <a:p>
            <a:r>
              <a:rPr lang="en-US" dirty="0"/>
              <a:t>Registration</a:t>
            </a:r>
          </a:p>
        </p:txBody>
      </p:sp>
      <p:sp>
        <p:nvSpPr>
          <p:cNvPr id="3" name="Content Placeholder 2"/>
          <p:cNvSpPr>
            <a:spLocks noGrp="1"/>
          </p:cNvSpPr>
          <p:nvPr>
            <p:ph sz="quarter" idx="1"/>
          </p:nvPr>
        </p:nvSpPr>
        <p:spPr>
          <a:xfrm>
            <a:off x="327171" y="1563624"/>
            <a:ext cx="7942628" cy="1865376"/>
          </a:xfrm>
        </p:spPr>
        <p:txBody>
          <a:bodyPr>
            <a:normAutofit fontScale="77500" lnSpcReduction="20000"/>
          </a:bodyPr>
          <a:lstStyle/>
          <a:p>
            <a:pPr marL="457200" lvl="1" indent="-457200">
              <a:lnSpc>
                <a:spcPct val="113000"/>
              </a:lnSpc>
              <a:spcBef>
                <a:spcPts val="700"/>
              </a:spcBef>
            </a:pPr>
            <a:r>
              <a:rPr lang="en-US" sz="2800" dirty="0"/>
              <a:t>Follow </a:t>
            </a:r>
            <a:r>
              <a:rPr lang="en-US" sz="2800" dirty="0">
                <a:hlinkClick r:id="rId3"/>
              </a:rPr>
              <a:t>this link</a:t>
            </a:r>
            <a:r>
              <a:rPr lang="en-US" sz="2800" dirty="0"/>
              <a:t> to register for Emphasys Developer account and access Application Collector Portal, where you will submit application documents</a:t>
            </a:r>
          </a:p>
          <a:p>
            <a:pPr marL="342900" lvl="1" indent="-342900">
              <a:lnSpc>
                <a:spcPct val="113000"/>
              </a:lnSpc>
            </a:pPr>
            <a:r>
              <a:rPr lang="en-US" sz="2800" dirty="0"/>
              <a:t>Upon first visit to the Application Collector Portal, click “Register” to create account</a:t>
            </a:r>
          </a:p>
          <a:p>
            <a:pPr marL="617220" lvl="2" indent="-342900">
              <a:lnSpc>
                <a:spcPct val="113000"/>
              </a:lnSpc>
              <a:spcBef>
                <a:spcPts val="700"/>
              </a:spcBef>
              <a:buFont typeface="Wingdings" panose="05000000000000000000" pitchFamily="2" charset="2"/>
              <a:buChar char="q"/>
            </a:pPr>
            <a:endParaRPr lang="en-US" sz="2800" dirty="0"/>
          </a:p>
          <a:p>
            <a:pPr marL="617220" lvl="2" indent="-342900">
              <a:lnSpc>
                <a:spcPct val="113000"/>
              </a:lnSpc>
              <a:spcBef>
                <a:spcPts val="700"/>
              </a:spcBef>
              <a:buFont typeface="Wingdings" panose="05000000000000000000" pitchFamily="2" charset="2"/>
              <a:buChar char="q"/>
            </a:pPr>
            <a:endParaRPr lang="en-US" sz="2800" dirty="0"/>
          </a:p>
        </p:txBody>
      </p:sp>
      <p:pic>
        <p:nvPicPr>
          <p:cNvPr id="5" name="Picture 4">
            <a:extLst>
              <a:ext uri="{FF2B5EF4-FFF2-40B4-BE49-F238E27FC236}">
                <a16:creationId xmlns:a16="http://schemas.microsoft.com/office/drawing/2014/main" id="{80504AB7-5354-4566-813E-3D10C29F48BE}"/>
              </a:ext>
            </a:extLst>
          </p:cNvPr>
          <p:cNvPicPr>
            <a:picLocks noChangeAspect="1"/>
          </p:cNvPicPr>
          <p:nvPr/>
        </p:nvPicPr>
        <p:blipFill>
          <a:blip r:embed="rId4"/>
          <a:stretch>
            <a:fillRect/>
          </a:stretch>
        </p:blipFill>
        <p:spPr>
          <a:xfrm>
            <a:off x="487494" y="3507838"/>
            <a:ext cx="7170426" cy="2909738"/>
          </a:xfrm>
          <a:prstGeom prst="rect">
            <a:avLst/>
          </a:prstGeom>
        </p:spPr>
      </p:pic>
      <p:pic>
        <p:nvPicPr>
          <p:cNvPr id="6" name="Picture 5">
            <a:extLst>
              <a:ext uri="{FF2B5EF4-FFF2-40B4-BE49-F238E27FC236}">
                <a16:creationId xmlns:a16="http://schemas.microsoft.com/office/drawing/2014/main" id="{F9E8363D-867E-436F-9483-4D8B2350E6C9}"/>
              </a:ext>
            </a:extLst>
          </p:cNvPr>
          <p:cNvPicPr>
            <a:picLocks noChangeAspect="1"/>
          </p:cNvPicPr>
          <p:nvPr/>
        </p:nvPicPr>
        <p:blipFill>
          <a:blip r:embed="rId5"/>
          <a:stretch>
            <a:fillRect/>
          </a:stretch>
        </p:blipFill>
        <p:spPr>
          <a:xfrm>
            <a:off x="8269799" y="2403304"/>
            <a:ext cx="3295404" cy="4014272"/>
          </a:xfrm>
          <a:prstGeom prst="rect">
            <a:avLst/>
          </a:prstGeom>
        </p:spPr>
      </p:pic>
      <p:sp>
        <p:nvSpPr>
          <p:cNvPr id="7" name="Arrow: Right 6">
            <a:extLst>
              <a:ext uri="{FF2B5EF4-FFF2-40B4-BE49-F238E27FC236}">
                <a16:creationId xmlns:a16="http://schemas.microsoft.com/office/drawing/2014/main" id="{A535DD9C-3289-452D-B1EB-643CDE1B4BE6}"/>
              </a:ext>
            </a:extLst>
          </p:cNvPr>
          <p:cNvSpPr/>
          <p:nvPr/>
        </p:nvSpPr>
        <p:spPr>
          <a:xfrm>
            <a:off x="7657920" y="3957953"/>
            <a:ext cx="672945" cy="4524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a:ea typeface="+mn-ea"/>
              <a:cs typeface="+mn-cs"/>
            </a:endParaRPr>
          </a:p>
        </p:txBody>
      </p:sp>
    </p:spTree>
    <p:extLst>
      <p:ext uri="{BB962C8B-B14F-4D97-AF65-F5344CB8AC3E}">
        <p14:creationId xmlns:p14="http://schemas.microsoft.com/office/powerpoint/2010/main" val="3348213367"/>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E80A2-55AA-41EA-ACC9-FA9A15110E2F}"/>
              </a:ext>
            </a:extLst>
          </p:cNvPr>
          <p:cNvSpPr>
            <a:spLocks noGrp="1"/>
          </p:cNvSpPr>
          <p:nvPr>
            <p:ph type="title"/>
          </p:nvPr>
        </p:nvSpPr>
        <p:spPr/>
        <p:txBody>
          <a:bodyPr/>
          <a:lstStyle/>
          <a:p>
            <a:r>
              <a:rPr lang="en-US" dirty="0"/>
              <a:t>Pre-Application Submission in Emphasys</a:t>
            </a:r>
          </a:p>
        </p:txBody>
      </p:sp>
      <p:pic>
        <p:nvPicPr>
          <p:cNvPr id="5" name="Content Placeholder 4">
            <a:extLst>
              <a:ext uri="{FF2B5EF4-FFF2-40B4-BE49-F238E27FC236}">
                <a16:creationId xmlns:a16="http://schemas.microsoft.com/office/drawing/2014/main" id="{307F2FE8-BF94-47FA-85C7-11D0445A91B1}"/>
              </a:ext>
            </a:extLst>
          </p:cNvPr>
          <p:cNvPicPr>
            <a:picLocks noGrp="1" noChangeAspect="1"/>
          </p:cNvPicPr>
          <p:nvPr>
            <p:ph sz="quarter" idx="1"/>
          </p:nvPr>
        </p:nvPicPr>
        <p:blipFill>
          <a:blip r:embed="rId2"/>
          <a:stretch>
            <a:fillRect/>
          </a:stretch>
        </p:blipFill>
        <p:spPr>
          <a:xfrm>
            <a:off x="6897369" y="1752409"/>
            <a:ext cx="4906204" cy="4495800"/>
          </a:xfrm>
          <a:prstGeom prst="rect">
            <a:avLst/>
          </a:prstGeom>
        </p:spPr>
      </p:pic>
      <p:pic>
        <p:nvPicPr>
          <p:cNvPr id="6" name="Picture 5">
            <a:extLst>
              <a:ext uri="{FF2B5EF4-FFF2-40B4-BE49-F238E27FC236}">
                <a16:creationId xmlns:a16="http://schemas.microsoft.com/office/drawing/2014/main" id="{70FDD9CA-92BA-452F-8C3F-471A7949262E}"/>
              </a:ext>
            </a:extLst>
          </p:cNvPr>
          <p:cNvPicPr>
            <a:picLocks noChangeAspect="1"/>
          </p:cNvPicPr>
          <p:nvPr/>
        </p:nvPicPr>
        <p:blipFill>
          <a:blip r:embed="rId3"/>
          <a:stretch>
            <a:fillRect/>
          </a:stretch>
        </p:blipFill>
        <p:spPr>
          <a:xfrm>
            <a:off x="605401" y="1866375"/>
            <a:ext cx="4689231" cy="1371775"/>
          </a:xfrm>
          <a:prstGeom prst="rect">
            <a:avLst/>
          </a:prstGeom>
        </p:spPr>
      </p:pic>
      <p:sp>
        <p:nvSpPr>
          <p:cNvPr id="7" name="TextBox 6">
            <a:extLst>
              <a:ext uri="{FF2B5EF4-FFF2-40B4-BE49-F238E27FC236}">
                <a16:creationId xmlns:a16="http://schemas.microsoft.com/office/drawing/2014/main" id="{0E92DC9E-FA97-4703-80A4-6D7A3A48927F}"/>
              </a:ext>
            </a:extLst>
          </p:cNvPr>
          <p:cNvSpPr txBox="1"/>
          <p:nvPr/>
        </p:nvSpPr>
        <p:spPr>
          <a:xfrm>
            <a:off x="605401" y="3626142"/>
            <a:ext cx="4990056" cy="1200329"/>
          </a:xfrm>
          <a:prstGeom prst="rect">
            <a:avLst/>
          </a:prstGeom>
          <a:noFill/>
        </p:spPr>
        <p:txBody>
          <a:bodyPr wrap="square" rtlCol="0">
            <a:spAutoFit/>
          </a:bodyPr>
          <a:lstStyle/>
          <a:p>
            <a:pPr marL="285750" indent="-285750">
              <a:buClr>
                <a:schemeClr val="accent1"/>
              </a:buClr>
              <a:buFont typeface="Wingdings" panose="05000000000000000000" pitchFamily="2" charset="2"/>
              <a:buChar char="q"/>
            </a:pPr>
            <a:r>
              <a:rPr lang="en-US" dirty="0">
                <a:solidFill>
                  <a:schemeClr val="tx2"/>
                </a:solidFill>
              </a:rPr>
              <a:t>Click “Fill Out an Application”</a:t>
            </a:r>
          </a:p>
          <a:p>
            <a:pPr marL="285750" indent="-285750">
              <a:buClr>
                <a:schemeClr val="accent1"/>
              </a:buClr>
              <a:buFont typeface="Wingdings" panose="05000000000000000000" pitchFamily="2" charset="2"/>
              <a:buChar char="q"/>
            </a:pPr>
            <a:r>
              <a:rPr lang="en-US" dirty="0">
                <a:solidFill>
                  <a:schemeClr val="tx2"/>
                </a:solidFill>
              </a:rPr>
              <a:t>Select “2021 9% Pre-Application Submission”</a:t>
            </a:r>
          </a:p>
          <a:p>
            <a:pPr marL="285750" indent="-285750">
              <a:buClr>
                <a:schemeClr val="accent1"/>
              </a:buClr>
              <a:buFont typeface="Wingdings" panose="05000000000000000000" pitchFamily="2" charset="2"/>
              <a:buChar char="q"/>
            </a:pPr>
            <a:r>
              <a:rPr lang="en-US" dirty="0">
                <a:solidFill>
                  <a:schemeClr val="tx2"/>
                </a:solidFill>
              </a:rPr>
              <a:t>Enter name of project</a:t>
            </a:r>
          </a:p>
          <a:p>
            <a:pPr marL="285750" indent="-285750">
              <a:buClr>
                <a:schemeClr val="accent1"/>
              </a:buClr>
              <a:buFont typeface="Wingdings" panose="05000000000000000000" pitchFamily="2" charset="2"/>
              <a:buChar char="q"/>
            </a:pPr>
            <a:r>
              <a:rPr lang="en-US" dirty="0">
                <a:solidFill>
                  <a:schemeClr val="tx2"/>
                </a:solidFill>
              </a:rPr>
              <a:t>Do not check box next to “Test application”</a:t>
            </a:r>
          </a:p>
        </p:txBody>
      </p:sp>
      <p:cxnSp>
        <p:nvCxnSpPr>
          <p:cNvPr id="9" name="Straight Arrow Connector 8">
            <a:extLst>
              <a:ext uri="{FF2B5EF4-FFF2-40B4-BE49-F238E27FC236}">
                <a16:creationId xmlns:a16="http://schemas.microsoft.com/office/drawing/2014/main" id="{BD62346E-29E4-496D-BC83-E19016FA2ECA}"/>
              </a:ext>
            </a:extLst>
          </p:cNvPr>
          <p:cNvCxnSpPr/>
          <p:nvPr/>
        </p:nvCxnSpPr>
        <p:spPr>
          <a:xfrm flipV="1">
            <a:off x="5294632" y="3489820"/>
            <a:ext cx="1978623" cy="587230"/>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6D99FDD9-4B60-435E-9022-0846990C4776}"/>
              </a:ext>
            </a:extLst>
          </p:cNvPr>
          <p:cNvCxnSpPr/>
          <p:nvPr/>
        </p:nvCxnSpPr>
        <p:spPr>
          <a:xfrm flipV="1">
            <a:off x="3100429" y="4226306"/>
            <a:ext cx="4105714" cy="135969"/>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30B5370D-8F3D-495C-9C05-624F6CC52686}"/>
              </a:ext>
            </a:extLst>
          </p:cNvPr>
          <p:cNvCxnSpPr>
            <a:cxnSpLocks/>
          </p:cNvCxnSpPr>
          <p:nvPr/>
        </p:nvCxnSpPr>
        <p:spPr>
          <a:xfrm flipV="1">
            <a:off x="4949505" y="4588778"/>
            <a:ext cx="2323750" cy="88436"/>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BFFFFCB7-118D-418B-A894-935E27E57641}"/>
              </a:ext>
            </a:extLst>
          </p:cNvPr>
          <p:cNvCxnSpPr>
            <a:cxnSpLocks/>
          </p:cNvCxnSpPr>
          <p:nvPr/>
        </p:nvCxnSpPr>
        <p:spPr>
          <a:xfrm flipV="1">
            <a:off x="947956" y="3228890"/>
            <a:ext cx="0" cy="533221"/>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7477598"/>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6863" y="216138"/>
            <a:ext cx="10296613" cy="990600"/>
          </a:xfrm>
        </p:spPr>
        <p:txBody>
          <a:bodyPr>
            <a:normAutofit/>
          </a:bodyPr>
          <a:lstStyle/>
          <a:p>
            <a:r>
              <a:rPr lang="en-US" dirty="0"/>
              <a:t>Pre-Application Submission in Emphasys</a:t>
            </a:r>
          </a:p>
        </p:txBody>
      </p:sp>
      <p:sp>
        <p:nvSpPr>
          <p:cNvPr id="3" name="Content Placeholder 2"/>
          <p:cNvSpPr>
            <a:spLocks noGrp="1"/>
          </p:cNvSpPr>
          <p:nvPr>
            <p:ph sz="quarter" idx="1"/>
          </p:nvPr>
        </p:nvSpPr>
        <p:spPr>
          <a:xfrm>
            <a:off x="812801" y="1563624"/>
            <a:ext cx="10669954" cy="5181421"/>
          </a:xfrm>
        </p:spPr>
        <p:txBody>
          <a:bodyPr>
            <a:normAutofit/>
          </a:bodyPr>
          <a:lstStyle/>
          <a:p>
            <a:pPr marL="274320" lvl="2" indent="0">
              <a:lnSpc>
                <a:spcPct val="113000"/>
              </a:lnSpc>
              <a:spcBef>
                <a:spcPts val="700"/>
              </a:spcBef>
              <a:buNone/>
            </a:pPr>
            <a:endParaRPr lang="en-US" sz="2600" dirty="0"/>
          </a:p>
          <a:p>
            <a:pPr marL="736283" lvl="2" indent="-461963">
              <a:lnSpc>
                <a:spcPct val="113000"/>
              </a:lnSpc>
              <a:spcBef>
                <a:spcPts val="700"/>
              </a:spcBef>
            </a:pPr>
            <a:endParaRPr lang="en-US" sz="2000" dirty="0"/>
          </a:p>
        </p:txBody>
      </p:sp>
      <p:pic>
        <p:nvPicPr>
          <p:cNvPr id="6" name="Picture 5">
            <a:extLst>
              <a:ext uri="{FF2B5EF4-FFF2-40B4-BE49-F238E27FC236}">
                <a16:creationId xmlns:a16="http://schemas.microsoft.com/office/drawing/2014/main" id="{7D496BBD-FCD4-4A03-8F81-1056F2292A4A}"/>
              </a:ext>
            </a:extLst>
          </p:cNvPr>
          <p:cNvPicPr>
            <a:picLocks noChangeAspect="1"/>
          </p:cNvPicPr>
          <p:nvPr/>
        </p:nvPicPr>
        <p:blipFill>
          <a:blip r:embed="rId3"/>
          <a:stretch>
            <a:fillRect/>
          </a:stretch>
        </p:blipFill>
        <p:spPr>
          <a:xfrm>
            <a:off x="0" y="1796931"/>
            <a:ext cx="12192000" cy="4357648"/>
          </a:xfrm>
          <a:prstGeom prst="rect">
            <a:avLst/>
          </a:prstGeom>
        </p:spPr>
      </p:pic>
      <p:cxnSp>
        <p:nvCxnSpPr>
          <p:cNvPr id="16" name="Connector: Elbow 15">
            <a:extLst>
              <a:ext uri="{FF2B5EF4-FFF2-40B4-BE49-F238E27FC236}">
                <a16:creationId xmlns:a16="http://schemas.microsoft.com/office/drawing/2014/main" id="{5B07F787-6304-4BBA-8FBF-D46E973D0BCF}"/>
              </a:ext>
            </a:extLst>
          </p:cNvPr>
          <p:cNvCxnSpPr>
            <a:cxnSpLocks/>
          </p:cNvCxnSpPr>
          <p:nvPr/>
        </p:nvCxnSpPr>
        <p:spPr>
          <a:xfrm rot="10800000">
            <a:off x="1585520" y="2139193"/>
            <a:ext cx="644045" cy="332812"/>
          </a:xfrm>
          <a:prstGeom prst="bentConnector3">
            <a:avLst>
              <a:gd name="adj1" fmla="val -799"/>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8" name="Connector: Elbow 17">
            <a:extLst>
              <a:ext uri="{FF2B5EF4-FFF2-40B4-BE49-F238E27FC236}">
                <a16:creationId xmlns:a16="http://schemas.microsoft.com/office/drawing/2014/main" id="{4AF7BDBB-BABD-42CE-AAE2-83BAC7771D27}"/>
              </a:ext>
            </a:extLst>
          </p:cNvPr>
          <p:cNvCxnSpPr>
            <a:cxnSpLocks/>
          </p:cNvCxnSpPr>
          <p:nvPr/>
        </p:nvCxnSpPr>
        <p:spPr>
          <a:xfrm rot="16200000" flipV="1">
            <a:off x="1434519" y="2516695"/>
            <a:ext cx="880845" cy="612399"/>
          </a:xfrm>
          <a:prstGeom prst="bentConnector3">
            <a:avLst>
              <a:gd name="adj1" fmla="val 101429"/>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20" name="Right Brace 19">
            <a:extLst>
              <a:ext uri="{FF2B5EF4-FFF2-40B4-BE49-F238E27FC236}">
                <a16:creationId xmlns:a16="http://schemas.microsoft.com/office/drawing/2014/main" id="{5B50B9B2-0D6C-477C-9C88-3A59B09D9CB3}"/>
              </a:ext>
            </a:extLst>
          </p:cNvPr>
          <p:cNvSpPr/>
          <p:nvPr/>
        </p:nvSpPr>
        <p:spPr>
          <a:xfrm>
            <a:off x="1753299" y="2499920"/>
            <a:ext cx="427842" cy="3654659"/>
          </a:xfrm>
          <a:prstGeom prst="rightBrace">
            <a:avLst>
              <a:gd name="adj1" fmla="val 8333"/>
              <a:gd name="adj2" fmla="val 36227"/>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3703040812"/>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6863" y="216138"/>
            <a:ext cx="10296613" cy="990600"/>
          </a:xfrm>
        </p:spPr>
        <p:txBody>
          <a:bodyPr>
            <a:normAutofit/>
          </a:bodyPr>
          <a:lstStyle/>
          <a:p>
            <a:r>
              <a:rPr lang="en-US" dirty="0"/>
              <a:t>Example: Project Information &amp; Fees Tab</a:t>
            </a:r>
          </a:p>
        </p:txBody>
      </p:sp>
      <p:pic>
        <p:nvPicPr>
          <p:cNvPr id="3" name="Picture 2">
            <a:extLst>
              <a:ext uri="{FF2B5EF4-FFF2-40B4-BE49-F238E27FC236}">
                <a16:creationId xmlns:a16="http://schemas.microsoft.com/office/drawing/2014/main" id="{EA67026B-C1E8-4DAA-84D6-282A42E1873A}"/>
              </a:ext>
            </a:extLst>
          </p:cNvPr>
          <p:cNvPicPr>
            <a:picLocks noChangeAspect="1"/>
          </p:cNvPicPr>
          <p:nvPr/>
        </p:nvPicPr>
        <p:blipFill>
          <a:blip r:embed="rId3"/>
          <a:stretch>
            <a:fillRect/>
          </a:stretch>
        </p:blipFill>
        <p:spPr>
          <a:xfrm>
            <a:off x="0" y="1677867"/>
            <a:ext cx="12192000" cy="4963995"/>
          </a:xfrm>
          <a:prstGeom prst="rect">
            <a:avLst/>
          </a:prstGeom>
        </p:spPr>
      </p:pic>
      <p:sp>
        <p:nvSpPr>
          <p:cNvPr id="4" name="Rectangle: Rounded Corners 3">
            <a:extLst>
              <a:ext uri="{FF2B5EF4-FFF2-40B4-BE49-F238E27FC236}">
                <a16:creationId xmlns:a16="http://schemas.microsoft.com/office/drawing/2014/main" id="{5AC5829B-EC26-43C4-95E0-6B8BAD09BC47}"/>
              </a:ext>
            </a:extLst>
          </p:cNvPr>
          <p:cNvSpPr/>
          <p:nvPr/>
        </p:nvSpPr>
        <p:spPr>
          <a:xfrm>
            <a:off x="6266576" y="2122416"/>
            <a:ext cx="1728132" cy="9311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Enter all known info (* indicates required field)</a:t>
            </a:r>
          </a:p>
        </p:txBody>
      </p:sp>
      <p:sp>
        <p:nvSpPr>
          <p:cNvPr id="6" name="Rectangle: Rounded Corners 5">
            <a:extLst>
              <a:ext uri="{FF2B5EF4-FFF2-40B4-BE49-F238E27FC236}">
                <a16:creationId xmlns:a16="http://schemas.microsoft.com/office/drawing/2014/main" id="{6944ACD9-D1D8-4E38-864A-3AB5B81FCAF0}"/>
              </a:ext>
            </a:extLst>
          </p:cNvPr>
          <p:cNvSpPr/>
          <p:nvPr/>
        </p:nvSpPr>
        <p:spPr>
          <a:xfrm>
            <a:off x="7256477" y="3429000"/>
            <a:ext cx="1409351" cy="7738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Indicate all fees paid</a:t>
            </a:r>
          </a:p>
        </p:txBody>
      </p:sp>
      <p:sp>
        <p:nvSpPr>
          <p:cNvPr id="7" name="Rectangle: Rounded Corners 6">
            <a:extLst>
              <a:ext uri="{FF2B5EF4-FFF2-40B4-BE49-F238E27FC236}">
                <a16:creationId xmlns:a16="http://schemas.microsoft.com/office/drawing/2014/main" id="{5CFE20C2-3076-4AC8-9FC1-18F919B6DCE2}"/>
              </a:ext>
            </a:extLst>
          </p:cNvPr>
          <p:cNvSpPr/>
          <p:nvPr/>
        </p:nvSpPr>
        <p:spPr>
          <a:xfrm>
            <a:off x="4186703" y="4651627"/>
            <a:ext cx="1661020" cy="8263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Click to add rows for multiple fees</a:t>
            </a:r>
          </a:p>
        </p:txBody>
      </p:sp>
      <p:cxnSp>
        <p:nvCxnSpPr>
          <p:cNvPr id="11" name="Connector: Elbow 10">
            <a:extLst>
              <a:ext uri="{FF2B5EF4-FFF2-40B4-BE49-F238E27FC236}">
                <a16:creationId xmlns:a16="http://schemas.microsoft.com/office/drawing/2014/main" id="{0BE216A4-0655-4C01-8DE6-DB2B1327FBDE}"/>
              </a:ext>
            </a:extLst>
          </p:cNvPr>
          <p:cNvCxnSpPr/>
          <p:nvPr/>
        </p:nvCxnSpPr>
        <p:spPr>
          <a:xfrm rot="10800000" flipV="1">
            <a:off x="3288484" y="5079466"/>
            <a:ext cx="805344" cy="480304"/>
          </a:xfrm>
          <a:prstGeom prst="bentConnector3">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26" name="Connector: Elbow 25">
            <a:extLst>
              <a:ext uri="{FF2B5EF4-FFF2-40B4-BE49-F238E27FC236}">
                <a16:creationId xmlns:a16="http://schemas.microsoft.com/office/drawing/2014/main" id="{833E39B9-54E1-44FC-8767-0232D418D530}"/>
              </a:ext>
            </a:extLst>
          </p:cNvPr>
          <p:cNvCxnSpPr/>
          <p:nvPr/>
        </p:nvCxnSpPr>
        <p:spPr>
          <a:xfrm rot="16200000" flipH="1">
            <a:off x="8686275" y="3870994"/>
            <a:ext cx="521166" cy="411061"/>
          </a:xfrm>
          <a:prstGeom prst="bentConnector3">
            <a:avLst>
              <a:gd name="adj1" fmla="val 101509"/>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28" name="Rectangle: Rounded Corners 27">
            <a:extLst>
              <a:ext uri="{FF2B5EF4-FFF2-40B4-BE49-F238E27FC236}">
                <a16:creationId xmlns:a16="http://schemas.microsoft.com/office/drawing/2014/main" id="{821AA9E7-44F3-45B1-BB31-8260FFB03931}"/>
              </a:ext>
            </a:extLst>
          </p:cNvPr>
          <p:cNvSpPr/>
          <p:nvPr/>
        </p:nvSpPr>
        <p:spPr>
          <a:xfrm>
            <a:off x="7373922" y="4840953"/>
            <a:ext cx="2097249" cy="1016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Attach proof of payment using the applicable file upload buttons</a:t>
            </a:r>
          </a:p>
        </p:txBody>
      </p:sp>
      <p:sp>
        <p:nvSpPr>
          <p:cNvPr id="29" name="Oval 28">
            <a:extLst>
              <a:ext uri="{FF2B5EF4-FFF2-40B4-BE49-F238E27FC236}">
                <a16:creationId xmlns:a16="http://schemas.microsoft.com/office/drawing/2014/main" id="{65ECDB26-6F32-4C39-8E85-FD1134DDAA7F}"/>
              </a:ext>
            </a:extLst>
          </p:cNvPr>
          <p:cNvSpPr/>
          <p:nvPr/>
        </p:nvSpPr>
        <p:spPr>
          <a:xfrm>
            <a:off x="2751588" y="5981856"/>
            <a:ext cx="8187655" cy="37750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1" name="Connector: Elbow 30">
            <a:extLst>
              <a:ext uri="{FF2B5EF4-FFF2-40B4-BE49-F238E27FC236}">
                <a16:creationId xmlns:a16="http://schemas.microsoft.com/office/drawing/2014/main" id="{E9C4FDBC-B726-48BA-B376-A2FF4DA81949}"/>
              </a:ext>
            </a:extLst>
          </p:cNvPr>
          <p:cNvCxnSpPr/>
          <p:nvPr/>
        </p:nvCxnSpPr>
        <p:spPr>
          <a:xfrm rot="16200000" flipH="1">
            <a:off x="9429472" y="5470374"/>
            <a:ext cx="662238" cy="360726"/>
          </a:xfrm>
          <a:prstGeom prst="bentConnector3">
            <a:avLst/>
          </a:prstGeom>
          <a:ln w="127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2626676"/>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6863" y="216138"/>
            <a:ext cx="10296613" cy="990600"/>
          </a:xfrm>
        </p:spPr>
        <p:txBody>
          <a:bodyPr>
            <a:normAutofit fontScale="90000"/>
          </a:bodyPr>
          <a:lstStyle/>
          <a:p>
            <a:r>
              <a:rPr lang="en-US" dirty="0"/>
              <a:t>Example: Architectural Standards Waiver Tab</a:t>
            </a:r>
          </a:p>
        </p:txBody>
      </p:sp>
      <p:pic>
        <p:nvPicPr>
          <p:cNvPr id="9" name="Picture 8">
            <a:extLst>
              <a:ext uri="{FF2B5EF4-FFF2-40B4-BE49-F238E27FC236}">
                <a16:creationId xmlns:a16="http://schemas.microsoft.com/office/drawing/2014/main" id="{C07D3681-DA80-4BFD-AA66-1CF5BE93D42D}"/>
              </a:ext>
            </a:extLst>
          </p:cNvPr>
          <p:cNvPicPr>
            <a:picLocks noChangeAspect="1"/>
          </p:cNvPicPr>
          <p:nvPr/>
        </p:nvPicPr>
        <p:blipFill>
          <a:blip r:embed="rId3"/>
          <a:stretch>
            <a:fillRect/>
          </a:stretch>
        </p:blipFill>
        <p:spPr>
          <a:xfrm>
            <a:off x="107076" y="1813299"/>
            <a:ext cx="11716186" cy="4244829"/>
          </a:xfrm>
          <a:prstGeom prst="rect">
            <a:avLst/>
          </a:prstGeom>
        </p:spPr>
      </p:pic>
      <p:sp>
        <p:nvSpPr>
          <p:cNvPr id="5" name="Rectangle: Rounded Corners 4">
            <a:extLst>
              <a:ext uri="{FF2B5EF4-FFF2-40B4-BE49-F238E27FC236}">
                <a16:creationId xmlns:a16="http://schemas.microsoft.com/office/drawing/2014/main" id="{087C2B29-C96C-4A9C-9ADD-FA7F28E7AEF7}"/>
              </a:ext>
            </a:extLst>
          </p:cNvPr>
          <p:cNvSpPr/>
          <p:nvPr/>
        </p:nvSpPr>
        <p:spPr>
          <a:xfrm>
            <a:off x="7738844" y="3589529"/>
            <a:ext cx="2292991" cy="144290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Begin each file name with the ID number listed beside the corresponding file upload button</a:t>
            </a:r>
          </a:p>
        </p:txBody>
      </p:sp>
      <p:sp>
        <p:nvSpPr>
          <p:cNvPr id="3" name="Rectangle: Rounded Corners 2">
            <a:extLst>
              <a:ext uri="{FF2B5EF4-FFF2-40B4-BE49-F238E27FC236}">
                <a16:creationId xmlns:a16="http://schemas.microsoft.com/office/drawing/2014/main" id="{44ADEAEB-AEBF-4699-8AB4-3AF8ABA49D51}"/>
              </a:ext>
            </a:extLst>
          </p:cNvPr>
          <p:cNvSpPr/>
          <p:nvPr/>
        </p:nvSpPr>
        <p:spPr>
          <a:xfrm>
            <a:off x="9040725" y="1541977"/>
            <a:ext cx="2860646" cy="11409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Submit Architectural Standards Waiver Request and all supporting documentation in this tab</a:t>
            </a:r>
          </a:p>
        </p:txBody>
      </p:sp>
      <p:sp>
        <p:nvSpPr>
          <p:cNvPr id="10" name="Oval 9">
            <a:extLst>
              <a:ext uri="{FF2B5EF4-FFF2-40B4-BE49-F238E27FC236}">
                <a16:creationId xmlns:a16="http://schemas.microsoft.com/office/drawing/2014/main" id="{6572FA77-899C-4CF2-94AF-875BD3158F20}"/>
              </a:ext>
            </a:extLst>
          </p:cNvPr>
          <p:cNvSpPr/>
          <p:nvPr/>
        </p:nvSpPr>
        <p:spPr>
          <a:xfrm>
            <a:off x="3498209" y="2719948"/>
            <a:ext cx="8481270" cy="38589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Arrow Connector 11">
            <a:extLst>
              <a:ext uri="{FF2B5EF4-FFF2-40B4-BE49-F238E27FC236}">
                <a16:creationId xmlns:a16="http://schemas.microsoft.com/office/drawing/2014/main" id="{CEF2DD7C-61A7-4896-90A6-0460DD0867CC}"/>
              </a:ext>
            </a:extLst>
          </p:cNvPr>
          <p:cNvCxnSpPr>
            <a:cxnSpLocks/>
          </p:cNvCxnSpPr>
          <p:nvPr/>
        </p:nvCxnSpPr>
        <p:spPr>
          <a:xfrm flipV="1">
            <a:off x="8797255" y="3105842"/>
            <a:ext cx="0" cy="430118"/>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6" name="Connector: Elbow 15">
            <a:extLst>
              <a:ext uri="{FF2B5EF4-FFF2-40B4-BE49-F238E27FC236}">
                <a16:creationId xmlns:a16="http://schemas.microsoft.com/office/drawing/2014/main" id="{AFE5871D-0EDB-402E-A190-9400F5CA6FC1}"/>
              </a:ext>
            </a:extLst>
          </p:cNvPr>
          <p:cNvCxnSpPr>
            <a:cxnSpLocks/>
          </p:cNvCxnSpPr>
          <p:nvPr/>
        </p:nvCxnSpPr>
        <p:spPr>
          <a:xfrm rot="10800000">
            <a:off x="4276991" y="2912895"/>
            <a:ext cx="3365381" cy="839264"/>
          </a:xfrm>
          <a:prstGeom prst="bentConnector3">
            <a:avLst>
              <a:gd name="adj1" fmla="val 74180"/>
            </a:avLst>
          </a:prstGeom>
          <a:ln w="127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5755600"/>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A4B13-F78A-4028-89A5-62CDC50D278A}"/>
              </a:ext>
            </a:extLst>
          </p:cNvPr>
          <p:cNvSpPr>
            <a:spLocks noGrp="1"/>
          </p:cNvSpPr>
          <p:nvPr>
            <p:ph type="title"/>
          </p:nvPr>
        </p:nvSpPr>
        <p:spPr/>
        <p:txBody>
          <a:bodyPr/>
          <a:lstStyle/>
          <a:p>
            <a:r>
              <a:rPr lang="en-US" dirty="0"/>
              <a:t>To Submit Applications</a:t>
            </a:r>
          </a:p>
        </p:txBody>
      </p:sp>
      <p:sp>
        <p:nvSpPr>
          <p:cNvPr id="3" name="Footer Placeholder 2">
            <a:extLst>
              <a:ext uri="{FF2B5EF4-FFF2-40B4-BE49-F238E27FC236}">
                <a16:creationId xmlns:a16="http://schemas.microsoft.com/office/drawing/2014/main" id="{7A470A62-0D4F-4125-BB56-9F29D4349C3C}"/>
              </a:ext>
            </a:extLst>
          </p:cNvPr>
          <p:cNvSpPr>
            <a:spLocks noGrp="1"/>
          </p:cNvSpPr>
          <p:nvPr>
            <p:ph type="ftr" sz="quarter" idx="11"/>
          </p:nvPr>
        </p:nvSpPr>
        <p:spPr/>
        <p:txBody>
          <a:bodyPr/>
          <a:lstStyle/>
          <a:p>
            <a:endParaRPr lang="en-US" dirty="0"/>
          </a:p>
        </p:txBody>
      </p:sp>
      <p:sp>
        <p:nvSpPr>
          <p:cNvPr id="4" name="Content Placeholder 3">
            <a:extLst>
              <a:ext uri="{FF2B5EF4-FFF2-40B4-BE49-F238E27FC236}">
                <a16:creationId xmlns:a16="http://schemas.microsoft.com/office/drawing/2014/main" id="{50655629-5D42-4AC2-93A6-3C27D9FD8E7A}"/>
              </a:ext>
            </a:extLst>
          </p:cNvPr>
          <p:cNvSpPr>
            <a:spLocks noGrp="1"/>
          </p:cNvSpPr>
          <p:nvPr>
            <p:ph sz="quarter" idx="1"/>
          </p:nvPr>
        </p:nvSpPr>
        <p:spPr>
          <a:xfrm>
            <a:off x="816864" y="1600200"/>
            <a:ext cx="3021711" cy="4495800"/>
          </a:xfrm>
        </p:spPr>
        <p:txBody>
          <a:bodyPr/>
          <a:lstStyle/>
          <a:p>
            <a:r>
              <a:rPr lang="en-US" dirty="0"/>
              <a:t>All Boxes need to be </a:t>
            </a:r>
            <a:r>
              <a:rPr lang="en-US" b="1" u="sng" dirty="0">
                <a:solidFill>
                  <a:srgbClr val="00B050"/>
                </a:solidFill>
              </a:rPr>
              <a:t>checked</a:t>
            </a:r>
          </a:p>
          <a:p>
            <a:r>
              <a:rPr lang="en-US" dirty="0"/>
              <a:t>Hit </a:t>
            </a:r>
            <a:r>
              <a:rPr lang="en-US" b="1" u="sng" dirty="0">
                <a:solidFill>
                  <a:srgbClr val="00B050"/>
                </a:solidFill>
              </a:rPr>
              <a:t>“Save and Next” </a:t>
            </a:r>
          </a:p>
          <a:p>
            <a:endParaRPr lang="en-US" b="1" u="sng" dirty="0">
              <a:solidFill>
                <a:srgbClr val="00B050"/>
              </a:solidFill>
            </a:endParaRPr>
          </a:p>
        </p:txBody>
      </p:sp>
      <p:pic>
        <p:nvPicPr>
          <p:cNvPr id="6" name="Picture 5">
            <a:extLst>
              <a:ext uri="{FF2B5EF4-FFF2-40B4-BE49-F238E27FC236}">
                <a16:creationId xmlns:a16="http://schemas.microsoft.com/office/drawing/2014/main" id="{81A8E26B-C601-4F36-A16D-649187FA77AA}"/>
              </a:ext>
            </a:extLst>
          </p:cNvPr>
          <p:cNvPicPr>
            <a:picLocks noChangeAspect="1"/>
          </p:cNvPicPr>
          <p:nvPr/>
        </p:nvPicPr>
        <p:blipFill>
          <a:blip r:embed="rId2"/>
          <a:stretch>
            <a:fillRect/>
          </a:stretch>
        </p:blipFill>
        <p:spPr>
          <a:xfrm>
            <a:off x="4869000" y="1219199"/>
            <a:ext cx="5351325" cy="4952905"/>
          </a:xfrm>
          <a:prstGeom prst="rect">
            <a:avLst/>
          </a:prstGeom>
          <a:ln>
            <a:solidFill>
              <a:schemeClr val="tx1"/>
            </a:solidFill>
          </a:ln>
        </p:spPr>
      </p:pic>
    </p:spTree>
    <p:extLst>
      <p:ext uri="{BB962C8B-B14F-4D97-AF65-F5344CB8AC3E}">
        <p14:creationId xmlns:p14="http://schemas.microsoft.com/office/powerpoint/2010/main" val="3938160725"/>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BBC64-CF79-4794-9A9C-4C5C1747DA6E}"/>
              </a:ext>
            </a:extLst>
          </p:cNvPr>
          <p:cNvSpPr>
            <a:spLocks noGrp="1"/>
          </p:cNvSpPr>
          <p:nvPr>
            <p:ph type="title"/>
          </p:nvPr>
        </p:nvSpPr>
        <p:spPr/>
        <p:txBody>
          <a:bodyPr/>
          <a:lstStyle/>
          <a:p>
            <a:r>
              <a:rPr lang="en-US" dirty="0"/>
              <a:t>Hit “Save and Next” on all Tabs</a:t>
            </a:r>
          </a:p>
        </p:txBody>
      </p:sp>
      <p:sp>
        <p:nvSpPr>
          <p:cNvPr id="3" name="Footer Placeholder 2">
            <a:extLst>
              <a:ext uri="{FF2B5EF4-FFF2-40B4-BE49-F238E27FC236}">
                <a16:creationId xmlns:a16="http://schemas.microsoft.com/office/drawing/2014/main" id="{933BE229-9B21-4B8D-887C-E89BA4E1FF9E}"/>
              </a:ext>
            </a:extLst>
          </p:cNvPr>
          <p:cNvSpPr>
            <a:spLocks noGrp="1"/>
          </p:cNvSpPr>
          <p:nvPr>
            <p:ph type="ftr" sz="quarter" idx="11"/>
          </p:nvPr>
        </p:nvSpPr>
        <p:spPr/>
        <p:txBody>
          <a:bodyPr/>
          <a:lstStyle/>
          <a:p>
            <a:endParaRPr lang="en-US" dirty="0"/>
          </a:p>
        </p:txBody>
      </p:sp>
      <p:pic>
        <p:nvPicPr>
          <p:cNvPr id="6" name="Content Placeholder 5">
            <a:extLst>
              <a:ext uri="{FF2B5EF4-FFF2-40B4-BE49-F238E27FC236}">
                <a16:creationId xmlns:a16="http://schemas.microsoft.com/office/drawing/2014/main" id="{81FEF9AF-0C7C-427F-85DE-6E214CE42FEE}"/>
              </a:ext>
            </a:extLst>
          </p:cNvPr>
          <p:cNvPicPr>
            <a:picLocks noGrp="1" noChangeAspect="1"/>
          </p:cNvPicPr>
          <p:nvPr>
            <p:ph sz="quarter" idx="1"/>
          </p:nvPr>
        </p:nvPicPr>
        <p:blipFill>
          <a:blip r:embed="rId2"/>
          <a:stretch>
            <a:fillRect/>
          </a:stretch>
        </p:blipFill>
        <p:spPr>
          <a:xfrm>
            <a:off x="2813401" y="1600200"/>
            <a:ext cx="6879524" cy="4495800"/>
          </a:xfrm>
          <a:ln>
            <a:solidFill>
              <a:schemeClr val="tx1"/>
            </a:solidFill>
          </a:ln>
        </p:spPr>
      </p:pic>
    </p:spTree>
    <p:extLst>
      <p:ext uri="{BB962C8B-B14F-4D97-AF65-F5344CB8AC3E}">
        <p14:creationId xmlns:p14="http://schemas.microsoft.com/office/powerpoint/2010/main" val="2677108757"/>
      </p:ext>
    </p:extLst>
  </p:cSld>
  <p:clrMapOvr>
    <a:masterClrMapping/>
  </p:clrMapOvr>
  <p:transition spd="med">
    <p:fad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1_Theme1">
  <a:themeElements>
    <a:clrScheme name="Custom 1">
      <a:dk1>
        <a:sysClr val="windowText" lastClr="000000"/>
      </a:dk1>
      <a:lt1>
        <a:sysClr val="window" lastClr="FFFFFF"/>
      </a:lt1>
      <a:dk2>
        <a:srgbClr val="8A7967"/>
      </a:dk2>
      <a:lt2>
        <a:srgbClr val="EBDDC3"/>
      </a:lt2>
      <a:accent1>
        <a:srgbClr val="92D050"/>
      </a:accent1>
      <a:accent2>
        <a:srgbClr val="DD8047"/>
      </a:accent2>
      <a:accent3>
        <a:srgbClr val="A5AB81"/>
      </a:accent3>
      <a:accent4>
        <a:srgbClr val="D8B25C"/>
      </a:accent4>
      <a:accent5>
        <a:srgbClr val="7BA79D"/>
      </a:accent5>
      <a:accent6>
        <a:srgbClr val="968C8C"/>
      </a:accent6>
      <a:hlink>
        <a:srgbClr val="49711E"/>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Theme1" id="{146A0628-A95A-4F72-B490-864587F448E0}" vid="{6096CBAE-2AFD-4D73-93C5-8183567733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TotalTime>
  <Words>406</Words>
  <Application>Microsoft Office PowerPoint</Application>
  <PresentationFormat>Widescreen</PresentationFormat>
  <Paragraphs>46</Paragraphs>
  <Slides>12</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Calibri</vt:lpstr>
      <vt:lpstr>Tw Cen MT</vt:lpstr>
      <vt:lpstr>Wingdings</vt:lpstr>
      <vt:lpstr>Wingdings 2</vt:lpstr>
      <vt:lpstr>1_Theme1</vt:lpstr>
      <vt:lpstr>2021 9% Pre-App  Submission Instructions Emphasys</vt:lpstr>
      <vt:lpstr>Emphasys</vt:lpstr>
      <vt:lpstr>Registration</vt:lpstr>
      <vt:lpstr>Pre-Application Submission in Emphasys</vt:lpstr>
      <vt:lpstr>Pre-Application Submission in Emphasys</vt:lpstr>
      <vt:lpstr>Example: Project Information &amp; Fees Tab</vt:lpstr>
      <vt:lpstr>Example: Architectural Standards Waiver Tab</vt:lpstr>
      <vt:lpstr>To Submit Applications</vt:lpstr>
      <vt:lpstr>Hit “Save and Next” on all Tabs</vt:lpstr>
      <vt:lpstr>Error with Submissions??</vt:lpstr>
      <vt:lpstr>Finalize/Submit Applications</vt:lpstr>
      <vt:lpstr>Submit Applications – Click OK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Emphasys</dc:title>
  <dc:creator>Meagan Cutler</dc:creator>
  <cp:lastModifiedBy>Ryan Fleming</cp:lastModifiedBy>
  <cp:revision>8</cp:revision>
  <dcterms:created xsi:type="dcterms:W3CDTF">2021-02-16T18:29:31Z</dcterms:created>
  <dcterms:modified xsi:type="dcterms:W3CDTF">2021-02-24T16:33:51Z</dcterms:modified>
</cp:coreProperties>
</file>