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876" r:id="rId5"/>
    <p:sldId id="1386" r:id="rId6"/>
    <p:sldId id="1388" r:id="rId7"/>
    <p:sldId id="1413" r:id="rId8"/>
    <p:sldId id="1419" r:id="rId9"/>
    <p:sldId id="1420" r:id="rId10"/>
    <p:sldId id="1422" r:id="rId11"/>
    <p:sldId id="1414" r:id="rId12"/>
    <p:sldId id="1417" r:id="rId13"/>
    <p:sldId id="1418" r:id="rId14"/>
    <p:sldId id="1416" r:id="rId15"/>
    <p:sldId id="142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513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86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24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eagan.Cutler@dca.ga.gov" TargetMode="External"/><Relationship Id="rId2" Type="http://schemas.openxmlformats.org/officeDocument/2006/relationships/hyperlink" Target="mailto:Ryan.Fleming@dca.g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itchell.Kelly@dca.ga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2021 9% Core Application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05/06/2021</a:t>
            </a:r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 Applications – Click OK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510DD5-0FC6-4B60-B371-51BFB96C84B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After Selecting “Submit Application,” the window below will appear. Select “OK” to finalize submission. You will not be able to edit the application after Selection “OK”</a:t>
            </a:r>
          </a:p>
        </p:txBody>
      </p:sp>
      <p:pic>
        <p:nvPicPr>
          <p:cNvPr id="9" name="Content Placeholder 5">
            <a:extLst>
              <a:ext uri="{FF2B5EF4-FFF2-40B4-BE49-F238E27FC236}">
                <a16:creationId xmlns:a16="http://schemas.microsoft.com/office/drawing/2014/main" id="{D657866E-30E8-4743-A80B-0CA6D5144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516" y="3221726"/>
            <a:ext cx="6517896" cy="32552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1568196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EAC33-678A-4944-8DC6-A65A4D09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Error with Submissions?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C4236-B1EA-441E-A54F-EEED86111C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3" y="1600200"/>
            <a:ext cx="10097214" cy="4495800"/>
          </a:xfrm>
        </p:spPr>
        <p:txBody>
          <a:bodyPr>
            <a:normAutofit/>
          </a:bodyPr>
          <a:lstStyle/>
          <a:p>
            <a:r>
              <a:rPr lang="en-US" dirty="0"/>
              <a:t>An error </a:t>
            </a:r>
            <a:r>
              <a:rPr lang="en-US" dirty="0">
                <a:solidFill>
                  <a:srgbClr val="FF0000"/>
                </a:solidFill>
              </a:rPr>
              <a:t>(“Missing Sections”) </a:t>
            </a:r>
            <a:r>
              <a:rPr lang="en-US" dirty="0"/>
              <a:t>will show up for any fields you did not select “Save and Next”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Click </a:t>
            </a:r>
            <a:r>
              <a:rPr lang="en-US" dirty="0">
                <a:solidFill>
                  <a:srgbClr val="00B050"/>
                </a:solidFill>
              </a:rPr>
              <a:t>“Save and Next” </a:t>
            </a:r>
            <a:r>
              <a:rPr lang="en-US" dirty="0"/>
              <a:t>even if no documents are needed/uploaded.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0F1D30-1B67-4BBC-AE2E-B57C96349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702148"/>
            <a:ext cx="6434355" cy="169496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404269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69D3-B865-4A13-B81E-9E699F3FA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66CA2D-A432-4BEC-9710-631F748081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you have questions or issues, contact:</a:t>
            </a:r>
          </a:p>
          <a:p>
            <a:pPr lvl="1"/>
            <a:r>
              <a:rPr lang="en-US" dirty="0"/>
              <a:t>Ryan Fleming, </a:t>
            </a:r>
            <a:r>
              <a:rPr lang="en-US" dirty="0">
                <a:hlinkClick r:id="rId2"/>
              </a:rPr>
              <a:t>Ryan.Fleming@dca.ga.gov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Meagan Cutler, </a:t>
            </a:r>
            <a:r>
              <a:rPr lang="en-US" dirty="0">
                <a:hlinkClick r:id="rId3"/>
              </a:rPr>
              <a:t>Meagan.Cutler@dca.ga.gov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Mitch Kelly, </a:t>
            </a:r>
            <a:r>
              <a:rPr lang="en-US" dirty="0">
                <a:hlinkClick r:id="rId4"/>
              </a:rPr>
              <a:t>Mitchell.Kelly@dca.ga.gov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9465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6289" y="1563624"/>
            <a:ext cx="11375472" cy="5294376"/>
          </a:xfrm>
        </p:spPr>
        <p:txBody>
          <a:bodyPr>
            <a:normAutofit/>
          </a:bodyPr>
          <a:lstStyle/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New platform for application and documentation submission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2021 Application documents will be submitted through Emphasys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Fees will </a:t>
            </a:r>
            <a:r>
              <a:rPr lang="en-US" sz="2800" u="sng" dirty="0"/>
              <a:t>not</a:t>
            </a:r>
            <a:r>
              <a:rPr lang="en-US" sz="2800" dirty="0"/>
              <a:t> be processed through Emphasys at this time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u="sng" dirty="0"/>
              <a:t>All fees are due at the time of Application Submission</a:t>
            </a:r>
            <a:r>
              <a:rPr lang="en-US" sz="2400" dirty="0"/>
              <a:t>. </a:t>
            </a:r>
            <a:r>
              <a:rPr lang="en-US" sz="2400" b="1" i="1" dirty="0"/>
              <a:t>Please make all checks payable to Georgia Housing and Finance Authority (GHFA).  </a:t>
            </a:r>
            <a:r>
              <a:rPr lang="en-US" sz="2400" dirty="0"/>
              <a:t>DCA will not accept any applications without the appropriate fees.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dirty="0"/>
              <a:t>Please include with check a printed paper copy of completed Part I. Project Information from Core App for ID purposes. 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dirty="0"/>
              <a:t>Fees must be delivered to DCA Offices, 60 Executive Park South NE, Atlanta, Georgia 30329. Please address all fees to the attention of Felecia Speakman.</a:t>
            </a:r>
          </a:p>
          <a:p>
            <a:pPr marL="141923" indent="-461963">
              <a:lnSpc>
                <a:spcPct val="113000"/>
              </a:lnSpc>
              <a:buFont typeface="Wingdings" panose="05000000000000000000" pitchFamily="2" charset="2"/>
              <a:buChar char="q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055639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1" y="1563623"/>
            <a:ext cx="8242254" cy="2116257"/>
          </a:xfrm>
        </p:spPr>
        <p:txBody>
          <a:bodyPr>
            <a:normAutofit fontScale="62500" lnSpcReduction="20000"/>
          </a:bodyPr>
          <a:lstStyle/>
          <a:p>
            <a:pPr marL="342900" lvl="1" indent="-342900">
              <a:lnSpc>
                <a:spcPct val="113000"/>
              </a:lnSpc>
            </a:pPr>
            <a:r>
              <a:rPr lang="en-US" dirty="0"/>
              <a:t>Follow </a:t>
            </a:r>
            <a:r>
              <a:rPr lang="en-US" dirty="0">
                <a:hlinkClick r:id="rId3"/>
              </a:rPr>
              <a:t>this link</a:t>
            </a:r>
            <a:r>
              <a:rPr lang="en-US" dirty="0"/>
              <a:t> to register for </a:t>
            </a:r>
            <a:r>
              <a:rPr lang="en-US" dirty="0" err="1"/>
              <a:t>Emphasys</a:t>
            </a:r>
            <a:r>
              <a:rPr lang="en-US" dirty="0"/>
              <a:t> Developer account and access Application Collector Portal, where you will submit application documents</a:t>
            </a:r>
          </a:p>
          <a:p>
            <a:pPr marL="342900" lvl="1" indent="-342900">
              <a:lnSpc>
                <a:spcPct val="113000"/>
              </a:lnSpc>
            </a:pPr>
            <a:r>
              <a:rPr lang="en-US" dirty="0"/>
              <a:t>Use the same login information used for the relevant pre-application submission, if applicable. 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sz="2200" dirty="0"/>
              <a:t>You can create a new account for a partnership if partnering with another developer on an application.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dirty="0"/>
              <a:t>If this is the company’s first visit to the Application Collector Portal (i.e., there was no pre-application submission), click “Register” to create account.</a:t>
            </a:r>
          </a:p>
          <a:p>
            <a:pPr marL="617220" lvl="2" indent="-342900">
              <a:lnSpc>
                <a:spcPct val="113000"/>
              </a:lnSpc>
            </a:pPr>
            <a:endParaRPr lang="en-US" sz="22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04AB7-5354-4566-813E-3D10C29F4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494" y="3679880"/>
            <a:ext cx="7170426" cy="29097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E8363D-867E-436F-9483-4D8B2350E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8481" y="1563624"/>
            <a:ext cx="3295404" cy="401427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D3BC16-508D-46C0-84C0-1BAAB64E4582}"/>
              </a:ext>
            </a:extLst>
          </p:cNvPr>
          <p:cNvCxnSpPr>
            <a:cxnSpLocks/>
          </p:cNvCxnSpPr>
          <p:nvPr/>
        </p:nvCxnSpPr>
        <p:spPr>
          <a:xfrm flipH="1">
            <a:off x="3443532" y="3429000"/>
            <a:ext cx="1" cy="7218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8F7321F-9E53-492C-9EA4-A015471B6B0E}"/>
              </a:ext>
            </a:extLst>
          </p:cNvPr>
          <p:cNvCxnSpPr>
            <a:cxnSpLocks/>
          </p:cNvCxnSpPr>
          <p:nvPr/>
        </p:nvCxnSpPr>
        <p:spPr>
          <a:xfrm>
            <a:off x="4278556" y="3348951"/>
            <a:ext cx="429086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C79CB5A-8B15-4113-850E-5890FA5CE4C4}"/>
              </a:ext>
            </a:extLst>
          </p:cNvPr>
          <p:cNvSpPr/>
          <p:nvPr/>
        </p:nvSpPr>
        <p:spPr>
          <a:xfrm>
            <a:off x="2701256" y="4605560"/>
            <a:ext cx="1577292" cy="859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Use Same Login Information from Pre-App Submission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2127AF4-DA53-4F42-8558-4259983D0130}"/>
              </a:ext>
            </a:extLst>
          </p:cNvPr>
          <p:cNvCxnSpPr>
            <a:cxnSpLocks/>
          </p:cNvCxnSpPr>
          <p:nvPr/>
        </p:nvCxnSpPr>
        <p:spPr>
          <a:xfrm flipH="1">
            <a:off x="1909747" y="5158967"/>
            <a:ext cx="79150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E80A2-55AA-41EA-ACC9-FA9A15110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Submission in Emphasys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7F2FE8-BF94-47FA-85C7-11D0445A91B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7369" y="1777018"/>
            <a:ext cx="4906204" cy="44465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FDD9CA-92BA-452F-8C3F-471A79492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401" y="1866375"/>
            <a:ext cx="4689231" cy="13717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92DC9E-FA97-4703-80A4-6D7A3A48927F}"/>
              </a:ext>
            </a:extLst>
          </p:cNvPr>
          <p:cNvSpPr txBox="1"/>
          <p:nvPr/>
        </p:nvSpPr>
        <p:spPr>
          <a:xfrm>
            <a:off x="605401" y="3626142"/>
            <a:ext cx="4990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Click “Fill Out an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Select “2021 9% Application Submission”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Enter name of project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Do not </a:t>
            </a:r>
            <a:r>
              <a:rPr lang="en-US" dirty="0">
                <a:solidFill>
                  <a:schemeClr val="tx2"/>
                </a:solidFill>
              </a:rPr>
              <a:t>check box next to “Test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When done, select “Fill Out Application”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D62346E-29E4-496D-BC83-E19016FA2ECA}"/>
              </a:ext>
            </a:extLst>
          </p:cNvPr>
          <p:cNvCxnSpPr/>
          <p:nvPr/>
        </p:nvCxnSpPr>
        <p:spPr>
          <a:xfrm flipV="1">
            <a:off x="5294632" y="3489820"/>
            <a:ext cx="1978623" cy="5872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D99FDD9-4B60-435E-9022-0846990C4776}"/>
              </a:ext>
            </a:extLst>
          </p:cNvPr>
          <p:cNvCxnSpPr/>
          <p:nvPr/>
        </p:nvCxnSpPr>
        <p:spPr>
          <a:xfrm flipV="1">
            <a:off x="3100429" y="4226306"/>
            <a:ext cx="4105714" cy="1359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0B5370D-8F3D-495C-9C05-624F6CC52686}"/>
              </a:ext>
            </a:extLst>
          </p:cNvPr>
          <p:cNvCxnSpPr>
            <a:cxnSpLocks/>
          </p:cNvCxnSpPr>
          <p:nvPr/>
        </p:nvCxnSpPr>
        <p:spPr>
          <a:xfrm flipV="1">
            <a:off x="4949505" y="4588778"/>
            <a:ext cx="2323750" cy="884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FFFCB7-118D-418B-A894-935E27E57641}"/>
              </a:ext>
            </a:extLst>
          </p:cNvPr>
          <p:cNvCxnSpPr>
            <a:cxnSpLocks/>
          </p:cNvCxnSpPr>
          <p:nvPr/>
        </p:nvCxnSpPr>
        <p:spPr>
          <a:xfrm flipV="1">
            <a:off x="947956" y="3228890"/>
            <a:ext cx="0" cy="5332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C8601B3-1488-4031-A6CB-0588A82E9779}"/>
              </a:ext>
            </a:extLst>
          </p:cNvPr>
          <p:cNvCxnSpPr>
            <a:cxnSpLocks/>
          </p:cNvCxnSpPr>
          <p:nvPr/>
        </p:nvCxnSpPr>
        <p:spPr>
          <a:xfrm>
            <a:off x="4724400" y="4947935"/>
            <a:ext cx="4209875" cy="8419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7759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281566-7414-449C-B3F3-03237356F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09454"/>
            <a:ext cx="12192000" cy="3552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Application Submission in 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1" y="1563624"/>
            <a:ext cx="10669954" cy="5181421"/>
          </a:xfrm>
        </p:spPr>
        <p:txBody>
          <a:bodyPr>
            <a:normAutofit/>
          </a:bodyPr>
          <a:lstStyle/>
          <a:p>
            <a:pPr marL="274320" lvl="2" indent="0">
              <a:lnSpc>
                <a:spcPct val="113000"/>
              </a:lnSpc>
              <a:spcBef>
                <a:spcPts val="700"/>
              </a:spcBef>
              <a:buNone/>
            </a:pPr>
            <a:endParaRPr lang="en-US" sz="2600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5B07F787-6304-4BBA-8FBF-D46E973D0BCF}"/>
              </a:ext>
            </a:extLst>
          </p:cNvPr>
          <p:cNvCxnSpPr>
            <a:cxnSpLocks/>
          </p:cNvCxnSpPr>
          <p:nvPr/>
        </p:nvCxnSpPr>
        <p:spPr>
          <a:xfrm rot="10800000">
            <a:off x="1614406" y="2243981"/>
            <a:ext cx="491233" cy="289494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D33F668C-6E56-4B4C-BB81-0E6861DC1F0E}"/>
              </a:ext>
            </a:extLst>
          </p:cNvPr>
          <p:cNvCxnSpPr>
            <a:cxnSpLocks/>
          </p:cNvCxnSpPr>
          <p:nvPr/>
        </p:nvCxnSpPr>
        <p:spPr>
          <a:xfrm rot="10800000">
            <a:off x="1434519" y="2411070"/>
            <a:ext cx="671120" cy="65091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83111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876E74D-40A6-4AFF-920A-5FBD04FA37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8463"/>
          <a:stretch/>
        </p:blipFill>
        <p:spPr>
          <a:xfrm>
            <a:off x="154628" y="1628823"/>
            <a:ext cx="11882744" cy="3422083"/>
          </a:xfrm>
          <a:prstGeom prst="rect">
            <a:avLst/>
          </a:prstGeom>
        </p:spPr>
      </p:pic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833E39B9-54E1-44FC-8767-0232D418D530}"/>
              </a:ext>
            </a:extLst>
          </p:cNvPr>
          <p:cNvCxnSpPr>
            <a:cxnSpLocks/>
          </p:cNvCxnSpPr>
          <p:nvPr/>
        </p:nvCxnSpPr>
        <p:spPr>
          <a:xfrm>
            <a:off x="8456103" y="4337108"/>
            <a:ext cx="857774" cy="12700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Example: Application Information &amp; Fees Tab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C5829B-EC26-43C4-95E0-6B8BAD09BC47}"/>
              </a:ext>
            </a:extLst>
          </p:cNvPr>
          <p:cNvSpPr/>
          <p:nvPr/>
        </p:nvSpPr>
        <p:spPr>
          <a:xfrm>
            <a:off x="7303184" y="2158731"/>
            <a:ext cx="1728132" cy="931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Enter all known info (* indicates required field)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944ACD9-D1D8-4E38-864A-3AB5B81FCAF0}"/>
              </a:ext>
            </a:extLst>
          </p:cNvPr>
          <p:cNvSpPr/>
          <p:nvPr/>
        </p:nvSpPr>
        <p:spPr>
          <a:xfrm>
            <a:off x="7303184" y="3768092"/>
            <a:ext cx="1728132" cy="1944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/>
              <a:t>Attach proof of payment for Application Fee and Third Party Review Fees (all copies of checks should be in one attachment/file)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CFE20C2-3076-4AC8-9FC1-18F919B6DCE2}"/>
              </a:ext>
            </a:extLst>
          </p:cNvPr>
          <p:cNvSpPr/>
          <p:nvPr/>
        </p:nvSpPr>
        <p:spPr>
          <a:xfrm>
            <a:off x="4513277" y="4456279"/>
            <a:ext cx="1652631" cy="9326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Once all required fields are entered or attached, Select “Save and Next”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0BE216A4-0655-4C01-8DE6-DB2B1327FBDE}"/>
              </a:ext>
            </a:extLst>
          </p:cNvPr>
          <p:cNvCxnSpPr>
            <a:cxnSpLocks/>
          </p:cNvCxnSpPr>
          <p:nvPr/>
        </p:nvCxnSpPr>
        <p:spPr>
          <a:xfrm rot="10800000">
            <a:off x="3816991" y="4805180"/>
            <a:ext cx="855676" cy="1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55603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32C574-4585-4C9D-8B25-BB88865CD4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70124"/>
            <a:ext cx="12192000" cy="21755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Example: 9% Application Submission Tab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C5829B-EC26-43C4-95E0-6B8BAD09BC47}"/>
              </a:ext>
            </a:extLst>
          </p:cNvPr>
          <p:cNvSpPr/>
          <p:nvPr/>
        </p:nvSpPr>
        <p:spPr>
          <a:xfrm>
            <a:off x="2737751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Upload the “zipped” folder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CFE20C2-3076-4AC8-9FC1-18F919B6DCE2}"/>
              </a:ext>
            </a:extLst>
          </p:cNvPr>
          <p:cNvSpPr/>
          <p:nvPr/>
        </p:nvSpPr>
        <p:spPr>
          <a:xfrm>
            <a:off x="358511" y="3744913"/>
            <a:ext cx="1940870" cy="1091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“Zip” the Application folder on your computer (using DCA format folder)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C02F3D6-1ECF-425B-9A36-4F50DF323AB1}"/>
              </a:ext>
            </a:extLst>
          </p:cNvPr>
          <p:cNvSpPr/>
          <p:nvPr/>
        </p:nvSpPr>
        <p:spPr>
          <a:xfrm>
            <a:off x="5120940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Wait for the zip folder to upload (may take several minutes)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3348084-E617-4620-A687-23B961957D34}"/>
              </a:ext>
            </a:extLst>
          </p:cNvPr>
          <p:cNvSpPr/>
          <p:nvPr/>
        </p:nvSpPr>
        <p:spPr>
          <a:xfrm>
            <a:off x="340900" y="5076028"/>
            <a:ext cx="4337721" cy="7207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Note: To make the upload process faster, close extra windows and quit additional applications running in the background.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E60426-930C-4C02-B339-94AD460AC8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632"/>
          <a:stretch/>
        </p:blipFill>
        <p:spPr bwMode="auto">
          <a:xfrm>
            <a:off x="5349938" y="4880403"/>
            <a:ext cx="1482873" cy="1424566"/>
          </a:xfrm>
          <a:prstGeom prst="rect">
            <a:avLst/>
          </a:prstGeom>
          <a:noFill/>
          <a:ln w="158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088BB50-72D1-4959-9176-9B2BAA593837}"/>
              </a:ext>
            </a:extLst>
          </p:cNvPr>
          <p:cNvSpPr/>
          <p:nvPr/>
        </p:nvSpPr>
        <p:spPr>
          <a:xfrm>
            <a:off x="7504129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Once it no longer says “Processing, please wait…” and the zip folder name has appeared,</a:t>
            </a:r>
          </a:p>
          <a:p>
            <a:pPr algn="ctr"/>
            <a:r>
              <a:rPr lang="en-US" sz="1200" dirty="0"/>
              <a:t>click “Save”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149F22C-B7DC-48EC-8BAD-072F1420A7F6}"/>
              </a:ext>
            </a:extLst>
          </p:cNvPr>
          <p:cNvSpPr/>
          <p:nvPr/>
        </p:nvSpPr>
        <p:spPr>
          <a:xfrm>
            <a:off x="9887318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The Green Check next to 9% Application Submission confirms that this upload is complete, and you do not need to click “Save” again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85BEF25-0DA7-4D1D-9E65-184B1C1FBE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91466" y="4984231"/>
            <a:ext cx="2132574" cy="303645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722882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30C2162-930E-4896-B33C-F7D2A0B4E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122" y="4945397"/>
            <a:ext cx="3860640" cy="1411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3A4B13-F78A-4028-89A5-62CDC50D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Submit Applications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55629-5D42-4AC2-93A6-3C27D9FD8E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1112281" cy="4495800"/>
          </a:xfrm>
        </p:spPr>
        <p:txBody>
          <a:bodyPr/>
          <a:lstStyle/>
          <a:p>
            <a:r>
              <a:rPr lang="en-US" dirty="0"/>
              <a:t>All Boxes need to be </a:t>
            </a:r>
            <a:r>
              <a:rPr lang="en-US" b="1" u="sng" dirty="0">
                <a:solidFill>
                  <a:srgbClr val="00B050"/>
                </a:solidFill>
              </a:rPr>
              <a:t>checked.</a:t>
            </a:r>
            <a:r>
              <a:rPr lang="en-US" dirty="0"/>
              <a:t> If all boxes are not checked, the application is not complete.</a:t>
            </a:r>
            <a:endParaRPr lang="en-US" b="1" u="sng" dirty="0">
              <a:solidFill>
                <a:srgbClr val="00B05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Hit </a:t>
            </a:r>
            <a:r>
              <a:rPr lang="en-US" b="1" u="sng" dirty="0">
                <a:solidFill>
                  <a:srgbClr val="00B050"/>
                </a:solidFill>
              </a:rPr>
              <a:t>“Save and Next”</a:t>
            </a:r>
            <a:r>
              <a:rPr lang="en-US" dirty="0"/>
              <a:t> on all Tabs (even if no documents are needed/uploaded).</a:t>
            </a:r>
            <a:endParaRPr lang="en-US" b="1" u="sng" dirty="0">
              <a:solidFill>
                <a:srgbClr val="00B050"/>
              </a:solidFill>
            </a:endParaRPr>
          </a:p>
          <a:p>
            <a:endParaRPr lang="en-US" b="1" u="sng" dirty="0">
              <a:solidFill>
                <a:srgbClr val="00B05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FBF7C3-C8E8-4F12-B3AB-93228A11C6F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071" b="34067"/>
          <a:stretch/>
        </p:blipFill>
        <p:spPr>
          <a:xfrm>
            <a:off x="3442636" y="2975020"/>
            <a:ext cx="4555612" cy="1446063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38160725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DDE0F36-6073-4241-AC8B-DAD820E6B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543" y="1600200"/>
            <a:ext cx="8341628" cy="3333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44E731-39ED-40C9-92BA-70990A2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Finalize/Submit Applications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96F64E-0155-45BD-B2C7-9080590C40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6079" y="2044817"/>
            <a:ext cx="10871200" cy="4495800"/>
          </a:xfrm>
        </p:spPr>
        <p:txBody>
          <a:bodyPr/>
          <a:lstStyle/>
          <a:p>
            <a:r>
              <a:rPr lang="en-US" dirty="0"/>
              <a:t>Select your Application from the drop-down list</a:t>
            </a:r>
          </a:p>
          <a:p>
            <a:r>
              <a:rPr lang="en-US" dirty="0"/>
              <a:t>Select “Submit Application”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D118BB-2DDF-4BB1-A04E-25B9DFD3D665}"/>
              </a:ext>
            </a:extLst>
          </p:cNvPr>
          <p:cNvCxnSpPr/>
          <p:nvPr/>
        </p:nvCxnSpPr>
        <p:spPr>
          <a:xfrm>
            <a:off x="7415868" y="2550253"/>
            <a:ext cx="1233182" cy="11409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438E9-AA9D-4C22-978C-E7FBF476BE5F}"/>
              </a:ext>
            </a:extLst>
          </p:cNvPr>
          <p:cNvCxnSpPr/>
          <p:nvPr/>
        </p:nvCxnSpPr>
        <p:spPr>
          <a:xfrm>
            <a:off x="4605556" y="3028426"/>
            <a:ext cx="4043494" cy="9899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06763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D8FF5E1F8DD14C94CCCED29DA93A7A" ma:contentTypeVersion="5" ma:contentTypeDescription="Create a new document." ma:contentTypeScope="" ma:versionID="404ded50dae9856042bb397c08d4275f">
  <xsd:schema xmlns:xsd="http://www.w3.org/2001/XMLSchema" xmlns:xs="http://www.w3.org/2001/XMLSchema" xmlns:p="http://schemas.microsoft.com/office/2006/metadata/properties" xmlns:ns3="4719ddfc-cd7e-4b38-837e-e6e0f6bf5f4a" xmlns:ns4="5e66f38d-2fde-469b-9cd7-43d1fd9a4a22" targetNamespace="http://schemas.microsoft.com/office/2006/metadata/properties" ma:root="true" ma:fieldsID="6b94fe2e5418e114ffd2d5d321300658" ns3:_="" ns4:_="">
    <xsd:import namespace="4719ddfc-cd7e-4b38-837e-e6e0f6bf5f4a"/>
    <xsd:import namespace="5e66f38d-2fde-469b-9cd7-43d1fd9a4a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9ddfc-cd7e-4b38-837e-e6e0f6bf5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66f38d-2fde-469b-9cd7-43d1fd9a4a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A51920-7376-4055-9BCD-2EB3597BBCF6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5e66f38d-2fde-469b-9cd7-43d1fd9a4a22"/>
    <ds:schemaRef ds:uri="http://schemas.openxmlformats.org/package/2006/metadata/core-properties"/>
    <ds:schemaRef ds:uri="4719ddfc-cd7e-4b38-837e-e6e0f6bf5f4a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C6330B8-6EFB-4B0E-AEBE-D51B23EDF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19ddfc-cd7e-4b38-837e-e6e0f6bf5f4a"/>
    <ds:schemaRef ds:uri="5e66f38d-2fde-469b-9cd7-43d1fd9a4a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40A651-6D75-4FBA-A3F9-7C3F75289F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652</Words>
  <Application>Microsoft Office PowerPoint</Application>
  <PresentationFormat>Widescreen</PresentationFormat>
  <Paragraphs>69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1_Theme1</vt:lpstr>
      <vt:lpstr>2021 9% Core Application Submission Instructions Emphasys</vt:lpstr>
      <vt:lpstr>Emphasys</vt:lpstr>
      <vt:lpstr>Registration</vt:lpstr>
      <vt:lpstr>Application Submission in Emphasys</vt:lpstr>
      <vt:lpstr>Application Submission in Emphasys</vt:lpstr>
      <vt:lpstr>Example: Application Information &amp; Fees Tab</vt:lpstr>
      <vt:lpstr>Example: 9% Application Submission Tab</vt:lpstr>
      <vt:lpstr>To Submit Applications</vt:lpstr>
      <vt:lpstr>Finalize/Submit Applications</vt:lpstr>
      <vt:lpstr>Submit Applications – Click OK</vt:lpstr>
      <vt:lpstr>Error with Submissions?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Ryan Fleming</cp:lastModifiedBy>
  <cp:revision>28</cp:revision>
  <dcterms:created xsi:type="dcterms:W3CDTF">2021-02-16T18:29:31Z</dcterms:created>
  <dcterms:modified xsi:type="dcterms:W3CDTF">2021-05-06T23:49:05Z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0x010100D3D8FF5E1F8DD14C94CCCED29DA93A7A</vt:lpwstr>
  </property>
</Properties>
</file>