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sldIdLst>
    <p:sldId id="876" r:id="rId5"/>
    <p:sldId id="1386" r:id="rId6"/>
    <p:sldId id="1388" r:id="rId7"/>
    <p:sldId id="1413" r:id="rId8"/>
    <p:sldId id="1387" r:id="rId9"/>
    <p:sldId id="1414" r:id="rId10"/>
    <p:sldId id="1417" r:id="rId11"/>
    <p:sldId id="1418" r:id="rId12"/>
    <p:sldId id="141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A5CE60-4717-4ED7-A0F2-31A4B182ECD4}" type="datetimeFigureOut">
              <a:rPr lang="en-US" smtClean="0"/>
              <a:t>9/6/2023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9313D-C2F9-48E6-BC85-83A1A40F5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574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EA0A5C-D3DD-4807-A0A4-C8A1A7A32E2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6858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6002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2990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808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501" y="5162550"/>
            <a:ext cx="3771900" cy="78105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89153" y="6044184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1827688" y="1676400"/>
            <a:ext cx="8636000" cy="1828800"/>
          </a:xfrm>
        </p:spPr>
        <p:txBody>
          <a:bodyPr anchor="ctr"/>
          <a:lstStyle>
            <a:lvl1pPr algn="ctr">
              <a:defRPr cap="none" baseline="0"/>
            </a:lvl1pPr>
          </a:lstStyle>
          <a:p>
            <a:r>
              <a:rPr kumimoji="0" lang="en-US" dirty="0"/>
              <a:t>Click To Add Title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Click to add speaker name &amp;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89153" y="6043615"/>
            <a:ext cx="2999232" cy="714375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3833723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extLst>
    <p:ext uri="{DCECCB84-F9BA-43D5-87BE-67443E8EF086}">
      <p15:sldGuideLst xmlns:p15="http://schemas.microsoft.com/office/powerpoint/2012/main">
        <p15:guide id="1" orient="horz" pos="3744">
          <p15:clr>
            <a:srgbClr val="FBAE40"/>
          </p15:clr>
        </p15:guide>
        <p15:guide id="2" pos="550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>
            <a:lvl1pPr marL="320040" indent="-320040">
              <a:lnSpc>
                <a:spcPct val="114000"/>
              </a:lnSpc>
              <a:spcBef>
                <a:spcPts val="700"/>
              </a:spcBef>
              <a:buSzPct val="70000"/>
              <a:buFont typeface="Wingdings" panose="05000000000000000000" pitchFamily="2" charset="2"/>
              <a:buChar char=""/>
              <a:defRPr/>
            </a:lvl1pPr>
            <a:lvl2pPr marL="640080" indent="-274320">
              <a:buFont typeface="Wingdings" panose="05000000000000000000" pitchFamily="2" charset="2"/>
              <a:buChar char="q"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647452461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2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4603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>
            <a:lvl1pPr marL="320040" indent="-320040">
              <a:buSzPct val="70000"/>
              <a:buFont typeface="Wingdings" panose="05000000000000000000" pitchFamily="2" charset="2"/>
              <a:buChar char=""/>
              <a:defRPr/>
            </a:lvl1pPr>
            <a:lvl2pPr marL="640080" indent="-274320">
              <a:buFont typeface="Wingdings" panose="05000000000000000000" pitchFamily="2" charset="2"/>
              <a:buChar char="q"/>
              <a:defRPr/>
            </a:lvl2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9869" y="1589567"/>
            <a:ext cx="5181600" cy="4572000"/>
          </a:xfrm>
        </p:spPr>
        <p:txBody>
          <a:bodyPr/>
          <a:lstStyle>
            <a:lvl1pPr marL="320040" indent="-320040">
              <a:buSzPct val="70000"/>
              <a:buFont typeface="Wingdings" panose="05000000000000000000" pitchFamily="2" charset="2"/>
              <a:buChar char=""/>
              <a:defRPr/>
            </a:lvl1pPr>
            <a:lvl2pPr marL="625475" indent="-260350">
              <a:buFont typeface="Wingdings" panose="05000000000000000000" pitchFamily="2" charset="2"/>
              <a:buChar char="q"/>
              <a:defRPr/>
            </a:lvl2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97757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814368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7DCCCC3-1E9E-451F-A48A-B1021050BA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040369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7DCCCC3-1E9E-451F-A48A-B1021050BA0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>
            <a:lvl1pPr marL="320040" indent="-320040">
              <a:buSzPct val="70000"/>
              <a:buFont typeface="Wingdings" panose="05000000000000000000" pitchFamily="2" charset="2"/>
              <a:buChar char=""/>
              <a:defRPr/>
            </a:lvl1pPr>
            <a:lvl2pPr marL="640080" indent="-274320">
              <a:buFont typeface="Wingdings" panose="05000000000000000000" pitchFamily="2" charset="2"/>
              <a:buChar char="q"/>
              <a:defRPr/>
            </a:lvl2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636937909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128000" y="6248403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12801" y="6248209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145889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 spd="med">
    <p:fade/>
  </p:transition>
  <p:hf sldNum="0" hdr="0" dt="0"/>
  <p:txStyles>
    <p:titleStyle>
      <a:lvl1pPr algn="l" rtl="0" eaLnBrk="1" latinLnBrk="0" hangingPunct="1">
        <a:spcBef>
          <a:spcPct val="0"/>
        </a:spcBef>
        <a:buNone/>
        <a:defRPr kumimoji="0"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lang="en-US" sz="2900" kern="1200" baseline="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hfafa.emphasys-hft.com/FundingAppCollector/Account/LogOn?ReturnUrl=%2fFundingAppCollecto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sanjana.zahin@dca.ga.gov" TargetMode="External"/><Relationship Id="rId2" Type="http://schemas.openxmlformats.org/officeDocument/2006/relationships/hyperlink" Target="mailto:Meagan.Cutler@dca.ga.go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1" y="1676400"/>
            <a:ext cx="11312768" cy="1828800"/>
          </a:xfrm>
        </p:spPr>
        <p:txBody>
          <a:bodyPr>
            <a:noAutofit/>
          </a:bodyPr>
          <a:lstStyle/>
          <a:p>
            <a:r>
              <a:rPr lang="en-US" sz="4800" dirty="0"/>
              <a:t>4% Tax Credit Application</a:t>
            </a:r>
            <a:br>
              <a:rPr lang="en-US" sz="4800" dirty="0"/>
            </a:br>
            <a:r>
              <a:rPr lang="en-US" sz="4800" dirty="0"/>
              <a:t>Submission Instructions</a:t>
            </a:r>
            <a:br>
              <a:rPr lang="en-US" sz="4800" dirty="0"/>
            </a:br>
            <a:r>
              <a:rPr lang="en-US" sz="4800" dirty="0"/>
              <a:t>Emphasys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678273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Emphasys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76289" y="1563624"/>
            <a:ext cx="11375472" cy="5294376"/>
          </a:xfrm>
        </p:spPr>
        <p:txBody>
          <a:bodyPr>
            <a:normAutofit/>
          </a:bodyPr>
          <a:lstStyle/>
          <a:p>
            <a:pPr marL="141923" indent="-461963">
              <a:lnSpc>
                <a:spcPct val="113000"/>
              </a:lnSpc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800" dirty="0"/>
              <a:t>New platform for application and documentation submission.</a:t>
            </a:r>
          </a:p>
          <a:p>
            <a:pPr marL="141923" indent="-461963">
              <a:lnSpc>
                <a:spcPct val="113000"/>
              </a:lnSpc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800" dirty="0"/>
              <a:t>4% Tax Credit Application will be submitted through </a:t>
            </a:r>
            <a:r>
              <a:rPr lang="en-US" sz="2800" dirty="0" err="1"/>
              <a:t>Emphasys</a:t>
            </a:r>
            <a:r>
              <a:rPr lang="en-US" sz="2800" dirty="0"/>
              <a:t>.</a:t>
            </a:r>
          </a:p>
          <a:p>
            <a:pPr marL="141923" indent="-461963">
              <a:lnSpc>
                <a:spcPct val="113000"/>
              </a:lnSpc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800" dirty="0"/>
              <a:t>Fees will </a:t>
            </a:r>
            <a:r>
              <a:rPr lang="en-US" sz="2800" u="sng" dirty="0"/>
              <a:t>not</a:t>
            </a:r>
            <a:r>
              <a:rPr lang="en-US" sz="2800" dirty="0"/>
              <a:t> be processed through Emphasys at this time. </a:t>
            </a:r>
            <a:r>
              <a:rPr lang="en-US" sz="2800" i="0" dirty="0">
                <a:effectLst/>
              </a:rPr>
              <a:t>DCA will invoice all Applicants for the appropriate Application Fee.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40556391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Registration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7171" y="1563623"/>
            <a:ext cx="7942628" cy="2319067"/>
          </a:xfrm>
        </p:spPr>
        <p:txBody>
          <a:bodyPr>
            <a:normAutofit fontScale="47500" lnSpcReduction="20000"/>
          </a:bodyPr>
          <a:lstStyle/>
          <a:p>
            <a:pPr marL="457200" lvl="1" indent="-457200">
              <a:lnSpc>
                <a:spcPct val="113000"/>
              </a:lnSpc>
              <a:spcBef>
                <a:spcPts val="700"/>
              </a:spcBef>
            </a:pPr>
            <a:r>
              <a:rPr lang="en-US" sz="3400" dirty="0"/>
              <a:t>Follow </a:t>
            </a:r>
            <a:r>
              <a:rPr lang="en-US" sz="3400" dirty="0">
                <a:hlinkClick r:id="rId3"/>
              </a:rPr>
              <a:t>this link</a:t>
            </a:r>
            <a:r>
              <a:rPr lang="en-US" sz="3400" dirty="0"/>
              <a:t> to register for the </a:t>
            </a:r>
            <a:r>
              <a:rPr lang="en-US" sz="3400" dirty="0" err="1"/>
              <a:t>Emphasys</a:t>
            </a:r>
            <a:r>
              <a:rPr lang="en-US" sz="3400" dirty="0"/>
              <a:t> Developer account and access the Application Collector Portal, where you will complete and submit the application.</a:t>
            </a:r>
          </a:p>
          <a:p>
            <a:pPr marL="457200" lvl="1" indent="-457200">
              <a:lnSpc>
                <a:spcPct val="113000"/>
              </a:lnSpc>
              <a:spcBef>
                <a:spcPts val="700"/>
              </a:spcBef>
            </a:pPr>
            <a:r>
              <a:rPr lang="en-US" sz="3400" dirty="0"/>
              <a:t>Upon first visit to the Application Collector Portal, click “Register” to create an account. </a:t>
            </a:r>
          </a:p>
          <a:p>
            <a:pPr marL="457200" lvl="1" indent="-457200">
              <a:lnSpc>
                <a:spcPct val="113000"/>
              </a:lnSpc>
            </a:pPr>
            <a:r>
              <a:rPr lang="en-US" sz="3400" dirty="0"/>
              <a:t>If you already have an account, use the same login information to access the portal. If you are locked out of the account, please contact DCA.</a:t>
            </a:r>
          </a:p>
          <a:p>
            <a:pPr marL="617220" lvl="2" indent="-342900">
              <a:lnSpc>
                <a:spcPct val="113000"/>
              </a:lnSpc>
            </a:pPr>
            <a:r>
              <a:rPr lang="en-US" sz="2900" dirty="0"/>
              <a:t>You can create a new account for a partnership if partnering with another developer on an application.</a:t>
            </a:r>
          </a:p>
          <a:p>
            <a:pPr marL="617220" lvl="2" indent="-342900">
              <a:lnSpc>
                <a:spcPct val="113000"/>
              </a:lnSpc>
            </a:pPr>
            <a:r>
              <a:rPr lang="en-US" sz="2900" dirty="0"/>
              <a:t>If this is the company’s first visit to the Application Collector Portal, click “Register” to create account.</a:t>
            </a:r>
          </a:p>
          <a:p>
            <a:pPr marL="617220" lvl="2" indent="-342900">
              <a:lnSpc>
                <a:spcPct val="113000"/>
              </a:lnSpc>
            </a:pPr>
            <a:endParaRPr lang="en-US" sz="3200" dirty="0"/>
          </a:p>
          <a:p>
            <a:pPr marL="342900" lvl="1" indent="-342900">
              <a:lnSpc>
                <a:spcPct val="113000"/>
              </a:lnSpc>
            </a:pPr>
            <a:endParaRPr lang="en-US" sz="3200" dirty="0"/>
          </a:p>
          <a:p>
            <a:pPr marL="617220" lvl="2" indent="-342900">
              <a:lnSpc>
                <a:spcPct val="113000"/>
              </a:lnSpc>
              <a:spcBef>
                <a:spcPts val="700"/>
              </a:spcBef>
              <a:buFont typeface="Wingdings" panose="05000000000000000000" pitchFamily="2" charset="2"/>
              <a:buChar char="q"/>
            </a:pPr>
            <a:endParaRPr lang="en-US" sz="2800" dirty="0"/>
          </a:p>
          <a:p>
            <a:pPr marL="617220" lvl="2" indent="-342900">
              <a:lnSpc>
                <a:spcPct val="113000"/>
              </a:lnSpc>
              <a:spcBef>
                <a:spcPts val="700"/>
              </a:spcBef>
              <a:buFont typeface="Wingdings" panose="05000000000000000000" pitchFamily="2" charset="2"/>
              <a:buChar char="q"/>
            </a:pPr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504AB7-5354-4566-813E-3D10C29F48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414" y="4081778"/>
            <a:ext cx="5907111" cy="23970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9E8363D-867E-436F-9483-4D8B2350E6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69425" y="2403669"/>
            <a:ext cx="3295404" cy="4014272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A535DD9C-3289-452D-B1EB-643CDE1B4BE6}"/>
              </a:ext>
            </a:extLst>
          </p:cNvPr>
          <p:cNvSpPr/>
          <p:nvPr/>
        </p:nvSpPr>
        <p:spPr>
          <a:xfrm>
            <a:off x="7933326" y="4081778"/>
            <a:ext cx="672945" cy="4524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8213367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0A1E4AF-2B07-4413-A728-1F0587D4ED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1316" y="1942972"/>
            <a:ext cx="4410075" cy="40671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D9E80A2-55AA-41EA-ACC9-FA9A15110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56" y="228600"/>
            <a:ext cx="10740108" cy="990600"/>
          </a:xfrm>
        </p:spPr>
        <p:txBody>
          <a:bodyPr/>
          <a:lstStyle/>
          <a:p>
            <a:r>
              <a:rPr lang="en-US" dirty="0"/>
              <a:t>Application Submission in Emphasys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FDD9CA-92BA-452F-8C3F-471A794926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401" y="1857115"/>
            <a:ext cx="5707334" cy="166960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E92DC9E-FA97-4703-80A4-6D7A3A48927F}"/>
              </a:ext>
            </a:extLst>
          </p:cNvPr>
          <p:cNvSpPr txBox="1"/>
          <p:nvPr/>
        </p:nvSpPr>
        <p:spPr>
          <a:xfrm>
            <a:off x="610609" y="3664963"/>
            <a:ext cx="593306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2"/>
                </a:solidFill>
              </a:rPr>
              <a:t>Click “Fill Out an Application”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2"/>
                </a:solidFill>
              </a:rPr>
              <a:t>Select “Georgia 202x 4% HTC/Bonds Application” (</a:t>
            </a:r>
            <a:r>
              <a:rPr lang="en-US" sz="2000" b="1" dirty="0">
                <a:solidFill>
                  <a:schemeClr val="tx2"/>
                </a:solidFill>
              </a:rPr>
              <a:t>current year</a:t>
            </a:r>
            <a:r>
              <a:rPr lang="en-US" sz="2000" dirty="0">
                <a:solidFill>
                  <a:schemeClr val="tx2"/>
                </a:solidFill>
              </a:rPr>
              <a:t>)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2"/>
                </a:solidFill>
              </a:rPr>
              <a:t>Enter name of project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FF0000"/>
                </a:solidFill>
              </a:rPr>
              <a:t>Do not </a:t>
            </a:r>
            <a:r>
              <a:rPr lang="en-US" sz="2000" dirty="0">
                <a:solidFill>
                  <a:schemeClr val="tx2"/>
                </a:solidFill>
              </a:rPr>
              <a:t>check the box next to “Test application”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2"/>
                </a:solidFill>
              </a:rPr>
              <a:t>Click “Fill Out Application”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2"/>
                </a:solidFill>
              </a:rPr>
              <a:t>Note: You may receive an error that says, “The application name already exists.” In that case, please rename the Application.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FFFFCB7-118D-418B-A894-935E27E57641}"/>
              </a:ext>
            </a:extLst>
          </p:cNvPr>
          <p:cNvCxnSpPr>
            <a:cxnSpLocks/>
          </p:cNvCxnSpPr>
          <p:nvPr/>
        </p:nvCxnSpPr>
        <p:spPr>
          <a:xfrm flipV="1">
            <a:off x="1294464" y="3391116"/>
            <a:ext cx="0" cy="27384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0310F659-107D-4620-9905-5DC0A20EC75B}"/>
              </a:ext>
            </a:extLst>
          </p:cNvPr>
          <p:cNvCxnSpPr>
            <a:cxnSpLocks/>
          </p:cNvCxnSpPr>
          <p:nvPr/>
        </p:nvCxnSpPr>
        <p:spPr>
          <a:xfrm flipV="1">
            <a:off x="3362325" y="4133850"/>
            <a:ext cx="4076700" cy="673851"/>
          </a:xfrm>
          <a:prstGeom prst="bentConnector3">
            <a:avLst>
              <a:gd name="adj1" fmla="val 7476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95983A-CB4C-4D8C-9701-8703C638ED62}"/>
              </a:ext>
            </a:extLst>
          </p:cNvPr>
          <p:cNvCxnSpPr>
            <a:cxnSpLocks/>
          </p:cNvCxnSpPr>
          <p:nvPr/>
        </p:nvCxnSpPr>
        <p:spPr>
          <a:xfrm flipV="1">
            <a:off x="4613275" y="3526724"/>
            <a:ext cx="0" cy="468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C258E42-DB01-453D-B623-8EE3EC09DC32}"/>
              </a:ext>
            </a:extLst>
          </p:cNvPr>
          <p:cNvCxnSpPr/>
          <p:nvPr/>
        </p:nvCxnSpPr>
        <p:spPr>
          <a:xfrm>
            <a:off x="4613275" y="3526723"/>
            <a:ext cx="27908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64DED09A-75EA-4007-98CC-1ACBDA15DC64}"/>
              </a:ext>
            </a:extLst>
          </p:cNvPr>
          <p:cNvCxnSpPr>
            <a:cxnSpLocks/>
          </p:cNvCxnSpPr>
          <p:nvPr/>
        </p:nvCxnSpPr>
        <p:spPr>
          <a:xfrm>
            <a:off x="3800475" y="5414827"/>
            <a:ext cx="5314649" cy="33453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7477598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3A11167-AC0F-40EB-A181-36F6828CC9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1412" y="1670016"/>
            <a:ext cx="8602757" cy="44120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Application Submission in Emphasys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12801" y="1563624"/>
            <a:ext cx="10669954" cy="5181421"/>
          </a:xfrm>
        </p:spPr>
        <p:txBody>
          <a:bodyPr>
            <a:normAutofit/>
          </a:bodyPr>
          <a:lstStyle/>
          <a:p>
            <a:pPr marL="274320" lvl="2" indent="0">
              <a:lnSpc>
                <a:spcPct val="113000"/>
              </a:lnSpc>
              <a:spcBef>
                <a:spcPts val="700"/>
              </a:spcBef>
              <a:buNone/>
            </a:pPr>
            <a:endParaRPr lang="en-US" sz="2600" dirty="0"/>
          </a:p>
          <a:p>
            <a:pPr marL="736283" lvl="2" indent="-461963">
              <a:lnSpc>
                <a:spcPct val="113000"/>
              </a:lnSpc>
              <a:spcBef>
                <a:spcPts val="700"/>
              </a:spcBef>
            </a:pPr>
            <a:endParaRPr lang="en-US" sz="2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96B7589-6EEC-4C23-8655-C49DCC6BBB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6532" y="2598511"/>
            <a:ext cx="1780186" cy="1048603"/>
          </a:xfrm>
          <a:prstGeom prst="rect">
            <a:avLst/>
          </a:prstGeom>
        </p:spPr>
      </p:pic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DA9C5D6A-BB17-43E5-B49F-600D9A0528A0}"/>
              </a:ext>
            </a:extLst>
          </p:cNvPr>
          <p:cNvSpPr txBox="1">
            <a:spLocks/>
          </p:cNvSpPr>
          <p:nvPr/>
        </p:nvSpPr>
        <p:spPr>
          <a:xfrm>
            <a:off x="5212791" y="3741010"/>
            <a:ext cx="5713834" cy="2611664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lnSpc>
                <a:spcPct val="114000"/>
              </a:lnSpc>
              <a:spcBef>
                <a:spcPts val="7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"/>
              <a:defRPr kumimoji="0" sz="29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kumimoji="0" lang="en-US" sz="29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600" b="1" dirty="0">
              <a:solidFill>
                <a:srgbClr val="696969"/>
              </a:solidFill>
              <a:latin typeface="Verdana" panose="020B0604030504040204" pitchFamily="34" charset="0"/>
            </a:endParaRPr>
          </a:p>
          <a:p>
            <a:r>
              <a:rPr lang="en-US" sz="1600" dirty="0">
                <a:latin typeface="+mj-lt"/>
              </a:rPr>
              <a:t>Click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+mj-lt"/>
              </a:rPr>
              <a:t>“Save and Next” </a:t>
            </a:r>
            <a:r>
              <a:rPr lang="en-US" sz="1600" dirty="0">
                <a:latin typeface="+mj-lt"/>
              </a:rPr>
              <a:t>after entering the information. A </a:t>
            </a:r>
            <a:r>
              <a:rPr lang="en-US" sz="1600" i="0" dirty="0">
                <a:effectLst/>
                <a:latin typeface="+mj-lt"/>
              </a:rPr>
              <a:t>green checkmark will appear beside the page name in the column on the left side of the browser window.</a:t>
            </a:r>
            <a:endParaRPr lang="en-US" sz="1600" dirty="0">
              <a:latin typeface="+mj-lt"/>
            </a:endParaRPr>
          </a:p>
          <a:p>
            <a:r>
              <a:rPr lang="en-US" sz="1600" dirty="0">
                <a:latin typeface="+mj-lt"/>
              </a:rPr>
              <a:t>A green checkmark will </a:t>
            </a:r>
            <a:r>
              <a:rPr lang="en-US" sz="1600" b="1" dirty="0">
                <a:solidFill>
                  <a:srgbClr val="FF0000"/>
                </a:solidFill>
                <a:latin typeface="+mj-lt"/>
              </a:rPr>
              <a:t>NOT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600" dirty="0">
                <a:latin typeface="+mj-lt"/>
              </a:rPr>
              <a:t>appear if any </a:t>
            </a:r>
            <a:r>
              <a:rPr lang="en-US" sz="1600" dirty="0">
                <a:solidFill>
                  <a:srgbClr val="FF0000"/>
                </a:solidFill>
                <a:latin typeface="+mj-lt"/>
              </a:rPr>
              <a:t>* </a:t>
            </a:r>
            <a:r>
              <a:rPr lang="en-US" sz="1600" dirty="0">
                <a:latin typeface="+mj-lt"/>
              </a:rPr>
              <a:t>indicated required fields are left incomplete.</a:t>
            </a:r>
          </a:p>
          <a:p>
            <a:r>
              <a:rPr lang="en-US" sz="1600" dirty="0">
                <a:latin typeface="+mj-lt"/>
              </a:rPr>
              <a:t>Click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+mj-lt"/>
              </a:rPr>
              <a:t>“Save and Next” </a:t>
            </a:r>
            <a:r>
              <a:rPr lang="en-US" sz="1600" dirty="0">
                <a:latin typeface="+mj-lt"/>
              </a:rPr>
              <a:t>even if no information/ documents are needed on some pages.</a:t>
            </a:r>
          </a:p>
        </p:txBody>
      </p:sp>
    </p:spTree>
    <p:extLst>
      <p:ext uri="{BB962C8B-B14F-4D97-AF65-F5344CB8AC3E}">
        <p14:creationId xmlns:p14="http://schemas.microsoft.com/office/powerpoint/2010/main" val="3703040812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A4B13-F78A-4028-89A5-62CDC50D2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Submit Applications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55629-5D42-4AC2-93A6-3C27D9FD8E7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40505" y="1600200"/>
            <a:ext cx="8688640" cy="2971800"/>
          </a:xfrm>
        </p:spPr>
        <p:txBody>
          <a:bodyPr>
            <a:normAutofit/>
          </a:bodyPr>
          <a:lstStyle/>
          <a:p>
            <a:r>
              <a:rPr lang="en-US" dirty="0"/>
              <a:t>All Boxes on the left side panel need to be </a:t>
            </a:r>
            <a:r>
              <a:rPr lang="en-US" b="1" u="sng" dirty="0">
                <a:solidFill>
                  <a:srgbClr val="00B050"/>
                </a:solidFill>
              </a:rPr>
              <a:t>checked.</a:t>
            </a:r>
            <a:r>
              <a:rPr lang="en-US" dirty="0"/>
              <a:t> If all boxes are not checked, the application is not complete.</a:t>
            </a:r>
          </a:p>
          <a:p>
            <a:r>
              <a:rPr lang="en-US" dirty="0"/>
              <a:t>Hit </a:t>
            </a:r>
            <a:r>
              <a:rPr lang="en-US" b="1" u="sng" dirty="0">
                <a:solidFill>
                  <a:srgbClr val="00B050"/>
                </a:solidFill>
              </a:rPr>
              <a:t>“Save and Next”</a:t>
            </a:r>
            <a:r>
              <a:rPr lang="en-US" dirty="0"/>
              <a:t> on all Tabs (even if no information/ documents are needed).</a:t>
            </a:r>
            <a:endParaRPr lang="en-US" b="1" u="sng" dirty="0">
              <a:solidFill>
                <a:srgbClr val="00B050"/>
              </a:solidFill>
            </a:endParaRPr>
          </a:p>
          <a:p>
            <a:endParaRPr lang="en-US" b="1" u="sng" dirty="0">
              <a:solidFill>
                <a:srgbClr val="00B05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BE34F4-A36B-4FC5-83A4-1B7505EA83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864" y="1600200"/>
            <a:ext cx="2149769" cy="484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160725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4E731-39ED-40C9-92BA-70990A20A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rmAutofit/>
          </a:bodyPr>
          <a:lstStyle/>
          <a:p>
            <a:r>
              <a:rPr lang="en-US"/>
              <a:t>Finalize/Submit Applications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0068B6B-88CB-4CE6-AE99-3559FA3D38C2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746189" y="1485804"/>
            <a:ext cx="9249732" cy="4495800"/>
          </a:xfr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2A78C97-AB52-47E9-93F7-CDED31497B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38099" y="4664754"/>
            <a:ext cx="2243522" cy="131685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0C10B9AB-CD94-488F-88DE-D274894BD182}"/>
              </a:ext>
            </a:extLst>
          </p:cNvPr>
          <p:cNvSpPr/>
          <p:nvPr/>
        </p:nvSpPr>
        <p:spPr>
          <a:xfrm>
            <a:off x="8953619" y="1219200"/>
            <a:ext cx="2139193" cy="1180909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18F873C1-0641-42CA-B1B6-9900892014F7}"/>
              </a:ext>
            </a:extLst>
          </p:cNvPr>
          <p:cNvSpPr txBox="1">
            <a:spLocks/>
          </p:cNvSpPr>
          <p:nvPr/>
        </p:nvSpPr>
        <p:spPr>
          <a:xfrm>
            <a:off x="196079" y="2670459"/>
            <a:ext cx="5322405" cy="2302594"/>
          </a:xfrm>
          <a:prstGeom prst="rect">
            <a:avLst/>
          </a:prstGeom>
          <a:solidFill>
            <a:schemeClr val="bg1"/>
          </a:solidFill>
        </p:spPr>
        <p:txBody>
          <a:bodyPr vert="horz">
            <a:normAutofit/>
          </a:bodyPr>
          <a:lstStyle>
            <a:lvl1pPr marL="320040" indent="-320040" algn="l" rtl="0" eaLnBrk="1" latinLnBrk="0" hangingPunct="1">
              <a:lnSpc>
                <a:spcPct val="114000"/>
              </a:lnSpc>
              <a:spcBef>
                <a:spcPts val="7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"/>
              <a:defRPr kumimoji="0" sz="29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kumimoji="0" lang="en-US" sz="29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Click on “Submit an Application”</a:t>
            </a:r>
          </a:p>
          <a:p>
            <a:r>
              <a:rPr lang="en-US" dirty="0"/>
              <a:t>Select your Application from the drop-down list</a:t>
            </a:r>
          </a:p>
          <a:p>
            <a:r>
              <a:rPr lang="en-US" dirty="0"/>
              <a:t>Click “Submit Application”</a:t>
            </a:r>
          </a:p>
        </p:txBody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8D3FAC32-7F4A-44DE-98BE-45B22C9AC672}"/>
              </a:ext>
            </a:extLst>
          </p:cNvPr>
          <p:cNvCxnSpPr>
            <a:cxnSpLocks/>
            <a:endCxn id="4" idx="3"/>
          </p:cNvCxnSpPr>
          <p:nvPr/>
        </p:nvCxnSpPr>
        <p:spPr>
          <a:xfrm flipV="1">
            <a:off x="5518484" y="2227169"/>
            <a:ext cx="3748413" cy="78227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EC781441-B818-4ED7-849F-C54CD8946636}"/>
              </a:ext>
            </a:extLst>
          </p:cNvPr>
          <p:cNvCxnSpPr>
            <a:cxnSpLocks/>
          </p:cNvCxnSpPr>
          <p:nvPr/>
        </p:nvCxnSpPr>
        <p:spPr>
          <a:xfrm>
            <a:off x="2857281" y="4106048"/>
            <a:ext cx="4513774" cy="86700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0906763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F587E-9497-4528-AB4D-994BC6099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rmAutofit/>
          </a:bodyPr>
          <a:lstStyle/>
          <a:p>
            <a:r>
              <a:rPr lang="en-US"/>
              <a:t>Submit Applications – Click OK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084EAC9-DF8A-4489-BCB1-80B1F82F90A1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270407" y="2671331"/>
            <a:ext cx="5651186" cy="2822407"/>
          </a:xfrm>
          <a:ln>
            <a:solidFill>
              <a:schemeClr val="tx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ACB1E71-E7E8-442C-95C2-0689D72EB947}"/>
              </a:ext>
            </a:extLst>
          </p:cNvPr>
          <p:cNvSpPr txBox="1"/>
          <p:nvPr/>
        </p:nvSpPr>
        <p:spPr>
          <a:xfrm>
            <a:off x="725103" y="1690985"/>
            <a:ext cx="1120426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2"/>
                </a:solidFill>
              </a:rPr>
              <a:t>After Selecting “Submit Application,” the window below will appear. Select “OK” to finalize submission.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2"/>
                </a:solidFill>
              </a:rPr>
              <a:t>No changes can be made after submitting the application. </a:t>
            </a:r>
          </a:p>
        </p:txBody>
      </p:sp>
    </p:spTree>
    <p:extLst>
      <p:ext uri="{BB962C8B-B14F-4D97-AF65-F5344CB8AC3E}">
        <p14:creationId xmlns:p14="http://schemas.microsoft.com/office/powerpoint/2010/main" val="3115681967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F587E-9497-4528-AB4D-994BC6099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rmAutofit/>
          </a:bodyPr>
          <a:lstStyle/>
          <a:p>
            <a:r>
              <a:rPr lang="en-US" dirty="0"/>
              <a:t>Questions?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827A14-E82A-4B02-8FED-EF6043830CC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16864" y="1657350"/>
            <a:ext cx="10871200" cy="4495800"/>
          </a:xfrm>
        </p:spPr>
        <p:txBody>
          <a:bodyPr/>
          <a:lstStyle/>
          <a:p>
            <a:r>
              <a:rPr lang="en-US" dirty="0"/>
              <a:t>If you have questions or issues, please contact:</a:t>
            </a:r>
          </a:p>
          <a:p>
            <a:pPr lvl="1"/>
            <a:r>
              <a:rPr lang="en-US" dirty="0"/>
              <a:t>Meagan Cutler, </a:t>
            </a:r>
            <a:r>
              <a:rPr lang="en-US" dirty="0">
                <a:hlinkClick r:id="rId2"/>
              </a:rPr>
              <a:t>Meagan.Cutler@dca.ga.gov</a:t>
            </a:r>
            <a:endParaRPr lang="en-US" dirty="0"/>
          </a:p>
          <a:p>
            <a:pPr lvl="1"/>
            <a:r>
              <a:rPr lang="en-US" dirty="0"/>
              <a:t>Sanjana Zahin, </a:t>
            </a:r>
            <a:r>
              <a:rPr lang="en-US" dirty="0">
                <a:hlinkClick r:id="rId3"/>
              </a:rPr>
              <a:t>Sanjana.Zahin@dca.ga.gov</a:t>
            </a:r>
            <a:endParaRPr lang="en-US" dirty="0"/>
          </a:p>
          <a:p>
            <a:pPr marL="36576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575244"/>
      </p:ext>
    </p:extLst>
  </p:cSld>
  <p:clrMapOvr>
    <a:masterClrMapping/>
  </p:clrMapOvr>
  <p:transition spd="med">
    <p:fad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Theme1">
  <a:themeElements>
    <a:clrScheme name="Custom 1">
      <a:dk1>
        <a:sysClr val="windowText" lastClr="000000"/>
      </a:dk1>
      <a:lt1>
        <a:sysClr val="window" lastClr="FFFFFF"/>
      </a:lt1>
      <a:dk2>
        <a:srgbClr val="8A7967"/>
      </a:dk2>
      <a:lt2>
        <a:srgbClr val="EBDDC3"/>
      </a:lt2>
      <a:accent1>
        <a:srgbClr val="92D050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49711E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146A0628-A95A-4F72-B490-864587F448E0}" vid="{6096CBAE-2AFD-4D73-93C5-8183567733F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F313279942DA4E9C91DDBA77E65DCD" ma:contentTypeVersion="8" ma:contentTypeDescription="Create a new document." ma:contentTypeScope="" ma:versionID="0401801cec693e5c9828a1ece885c106">
  <xsd:schema xmlns:xsd="http://www.w3.org/2001/XMLSchema" xmlns:xs="http://www.w3.org/2001/XMLSchema" xmlns:p="http://schemas.microsoft.com/office/2006/metadata/properties" xmlns:ns3="539e7fbc-461e-45d6-b1f3-3724a8e03531" xmlns:ns4="1e55d4f9-e3e8-4eac-95aa-efff7dda9307" targetNamespace="http://schemas.microsoft.com/office/2006/metadata/properties" ma:root="true" ma:fieldsID="7a9961980136e357c45ab66f7771a4d5" ns3:_="" ns4:_="">
    <xsd:import namespace="539e7fbc-461e-45d6-b1f3-3724a8e03531"/>
    <xsd:import namespace="1e55d4f9-e3e8-4eac-95aa-efff7dda93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9e7fbc-461e-45d6-b1f3-3724a8e035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55d4f9-e3e8-4eac-95aa-efff7dda930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A133111-4C1F-461F-BA84-F68C1D4B1C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7E53425-8CB6-498A-998F-A506EA778829}">
  <ds:schemaRefs>
    <ds:schemaRef ds:uri="1e55d4f9-e3e8-4eac-95aa-efff7dda9307"/>
    <ds:schemaRef ds:uri="539e7fbc-461e-45d6-b1f3-3724a8e0353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24E45D1-C91C-4D6A-A962-673235D7B821}">
  <ds:schemaRefs>
    <ds:schemaRef ds:uri="1e55d4f9-e3e8-4eac-95aa-efff7dda9307"/>
    <ds:schemaRef ds:uri="539e7fbc-461e-45d6-b1f3-3724a8e0353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896</TotalTime>
  <Words>474</Words>
  <Application>Microsoft Office PowerPoint</Application>
  <PresentationFormat>Widescreen</PresentationFormat>
  <Paragraphs>47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Tw Cen MT</vt:lpstr>
      <vt:lpstr>Verdana</vt:lpstr>
      <vt:lpstr>Wingdings</vt:lpstr>
      <vt:lpstr>Wingdings 2</vt:lpstr>
      <vt:lpstr>1_Theme1</vt:lpstr>
      <vt:lpstr>4% Tax Credit Application Submission Instructions Emphasys</vt:lpstr>
      <vt:lpstr>Emphasys</vt:lpstr>
      <vt:lpstr>Registration</vt:lpstr>
      <vt:lpstr>Application Submission in Emphasys</vt:lpstr>
      <vt:lpstr>Application Submission in Emphasys</vt:lpstr>
      <vt:lpstr>To Submit Applications</vt:lpstr>
      <vt:lpstr>Finalize/Submit Applications</vt:lpstr>
      <vt:lpstr>Submit Applications – Click OK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Emphasys</dc:title>
  <dc:creator>Meagan Cutler</dc:creator>
  <cp:lastModifiedBy>Meagan Cutler</cp:lastModifiedBy>
  <cp:revision>23</cp:revision>
  <dcterms:created xsi:type="dcterms:W3CDTF">2021-02-16T18:29:31Z</dcterms:created>
  <dcterms:modified xsi:type="dcterms:W3CDTF">2023-09-06T20:11:31Z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0x01010013F313279942DA4E9C91DDBA77E65DCD</vt:lpwstr>
  </property>
</Properties>
</file>