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 id="2147483694" r:id="rId5"/>
    <p:sldMasterId id="2147483782" r:id="rId6"/>
  </p:sldMasterIdLst>
  <p:notesMasterIdLst>
    <p:notesMasterId r:id="rId31"/>
  </p:notesMasterIdLst>
  <p:handoutMasterIdLst>
    <p:handoutMasterId r:id="rId32"/>
  </p:handoutMasterIdLst>
  <p:sldIdLst>
    <p:sldId id="302" r:id="rId7"/>
    <p:sldId id="287" r:id="rId8"/>
    <p:sldId id="2233" r:id="rId9"/>
    <p:sldId id="288" r:id="rId10"/>
    <p:sldId id="295" r:id="rId11"/>
    <p:sldId id="2255" r:id="rId12"/>
    <p:sldId id="2234" r:id="rId13"/>
    <p:sldId id="2256" r:id="rId14"/>
    <p:sldId id="2235" r:id="rId15"/>
    <p:sldId id="2236" r:id="rId16"/>
    <p:sldId id="2237" r:id="rId17"/>
    <p:sldId id="2238" r:id="rId18"/>
    <p:sldId id="2239" r:id="rId19"/>
    <p:sldId id="2240" r:id="rId20"/>
    <p:sldId id="2242" r:id="rId21"/>
    <p:sldId id="2244" r:id="rId22"/>
    <p:sldId id="2243" r:id="rId23"/>
    <p:sldId id="2245" r:id="rId24"/>
    <p:sldId id="2246" r:id="rId25"/>
    <p:sldId id="2248" r:id="rId26"/>
    <p:sldId id="2250" r:id="rId27"/>
    <p:sldId id="2247" r:id="rId28"/>
    <p:sldId id="2254" r:id="rId29"/>
    <p:sldId id="29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3D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37E9EC-4CC5-4CA0-8CEE-C3F9ACD7D03B}" v="1" dt="2025-05-13T11:29:28.6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5" autoAdjust="0"/>
    <p:restoredTop sz="94660"/>
  </p:normalViewPr>
  <p:slideViewPr>
    <p:cSldViewPr snapToGrid="0">
      <p:cViewPr varScale="1">
        <p:scale>
          <a:sx n="92" d="100"/>
          <a:sy n="92" d="100"/>
        </p:scale>
        <p:origin x="106" y="144"/>
      </p:cViewPr>
      <p:guideLst/>
    </p:cSldViewPr>
  </p:slideViewPr>
  <p:notesTextViewPr>
    <p:cViewPr>
      <p:scale>
        <a:sx n="3" d="2"/>
        <a:sy n="3" d="2"/>
      </p:scale>
      <p:origin x="0" y="0"/>
    </p:cViewPr>
  </p:notesTextViewPr>
  <p:notesViewPr>
    <p:cSldViewPr snapToGrid="0">
      <p:cViewPr varScale="1">
        <p:scale>
          <a:sx n="75" d="100"/>
          <a:sy n="75" d="100"/>
        </p:scale>
        <p:origin x="2083"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hyperlink" Target="https://www.fcs.uga.edu/fhce/gich" TargetMode="External"/><Relationship Id="rId2" Type="http://schemas.openxmlformats.org/officeDocument/2006/relationships/hyperlink" Target="https://www.dca.ga.gov/local-government-assistance/planning/local-planning/newsroom/galleries/videos/planning-zoning" TargetMode="External"/><Relationship Id="rId1" Type="http://schemas.openxmlformats.org/officeDocument/2006/relationships/hyperlink" Target="https://www.dca.ga.gov/sites/default/files/2023.1_market_study_manual.pdf"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www.fcs.uga.edu/fhce/gich" TargetMode="External"/><Relationship Id="rId2" Type="http://schemas.openxmlformats.org/officeDocument/2006/relationships/hyperlink" Target="https://www.dca.ga.gov/local-government-assistance/planning/local-planning/newsroom/galleries/videos/planning-zoning" TargetMode="External"/><Relationship Id="rId1" Type="http://schemas.openxmlformats.org/officeDocument/2006/relationships/hyperlink" Target="https://www.dca.ga.gov/sites/default/files/2023.1_market_study_manual.pdf" TargetMode="Externa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endParaRPr lang="en-US" sz="2000" dirty="0">
            <a:solidFill>
              <a:schemeClr val="tx1"/>
            </a:solidFill>
          </a:endParaRP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endParaRPr lang="en-US" sz="1800" dirty="0">
            <a:solidFill>
              <a:schemeClr val="tx1"/>
            </a:solidFill>
          </a:endParaRP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endParaRPr lang="en-US" sz="1800" dirty="0">
            <a:solidFill>
              <a:schemeClr val="tx1"/>
            </a:solidFill>
          </a:endParaRP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endParaRPr lang="en-US" sz="1800" dirty="0">
            <a:solidFill>
              <a:schemeClr val="tx1"/>
            </a:solidFill>
          </a:endParaRP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725326-1658-44D2-80C2-A100D5691D8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46A7E67-5A71-48A2-BB09-A4640725A945}">
      <dgm:prSet/>
      <dgm:spPr/>
      <dgm:t>
        <a:bodyPr/>
        <a:lstStyle/>
        <a:p>
          <a:r>
            <a:rPr lang="en-US" b="0" i="0" baseline="0"/>
            <a:t>Create a Housing Market Study </a:t>
          </a:r>
          <a:endParaRPr lang="en-US"/>
        </a:p>
      </dgm:t>
    </dgm:pt>
    <dgm:pt modelId="{B1CF3FB3-179F-44B2-B0AA-42590519A208}" type="parTrans" cxnId="{348EEDDF-F2A7-4493-9CB1-BB97B9118827}">
      <dgm:prSet/>
      <dgm:spPr/>
      <dgm:t>
        <a:bodyPr/>
        <a:lstStyle/>
        <a:p>
          <a:endParaRPr lang="en-US"/>
        </a:p>
      </dgm:t>
    </dgm:pt>
    <dgm:pt modelId="{2DF9361D-3553-403F-9117-E0842357E25F}" type="sibTrans" cxnId="{348EEDDF-F2A7-4493-9CB1-BB97B9118827}">
      <dgm:prSet/>
      <dgm:spPr/>
      <dgm:t>
        <a:bodyPr/>
        <a:lstStyle/>
        <a:p>
          <a:endParaRPr lang="en-US"/>
        </a:p>
      </dgm:t>
    </dgm:pt>
    <dgm:pt modelId="{4F846CE5-04F1-4EB9-9FC6-1546AD4B6B33}">
      <dgm:prSet/>
      <dgm:spPr/>
      <dgm:t>
        <a:bodyPr/>
        <a:lstStyle/>
        <a:p>
          <a:r>
            <a:rPr lang="en-US" b="0" i="0" baseline="0"/>
            <a:t>DCA LIHTC Guide </a:t>
          </a:r>
          <a:r>
            <a:rPr lang="en-US" b="0" i="0" baseline="0">
              <a:hlinkClick xmlns:r="http://schemas.openxmlformats.org/officeDocument/2006/relationships" r:id="rId1"/>
            </a:rPr>
            <a:t>Link</a:t>
          </a:r>
          <a:endParaRPr lang="en-US"/>
        </a:p>
      </dgm:t>
    </dgm:pt>
    <dgm:pt modelId="{52092205-85CF-4F43-BDC4-60CADB4DF8BC}" type="parTrans" cxnId="{475A7DB6-8664-412B-ABCD-A7699A9DA86E}">
      <dgm:prSet/>
      <dgm:spPr/>
      <dgm:t>
        <a:bodyPr/>
        <a:lstStyle/>
        <a:p>
          <a:endParaRPr lang="en-US"/>
        </a:p>
      </dgm:t>
    </dgm:pt>
    <dgm:pt modelId="{84CD24CF-E0DB-4624-A040-34E3274FB1AD}" type="sibTrans" cxnId="{475A7DB6-8664-412B-ABCD-A7699A9DA86E}">
      <dgm:prSet/>
      <dgm:spPr/>
      <dgm:t>
        <a:bodyPr/>
        <a:lstStyle/>
        <a:p>
          <a:endParaRPr lang="en-US"/>
        </a:p>
      </dgm:t>
    </dgm:pt>
    <dgm:pt modelId="{A7609C66-B913-4F50-85F9-116042C042C3}">
      <dgm:prSet/>
      <dgm:spPr/>
      <dgm:t>
        <a:bodyPr/>
        <a:lstStyle/>
        <a:p>
          <a:r>
            <a:rPr lang="en-US" b="0" i="0" baseline="0"/>
            <a:t>Presentation on Planning &amp; Zoning for Affordable Housing from DCA 2020 Fall Conference </a:t>
          </a:r>
          <a:r>
            <a:rPr lang="en-US" b="0" i="0" baseline="0">
              <a:hlinkClick xmlns:r="http://schemas.openxmlformats.org/officeDocument/2006/relationships" r:id="rId2"/>
            </a:rPr>
            <a:t>Link</a:t>
          </a:r>
          <a:endParaRPr lang="en-US"/>
        </a:p>
      </dgm:t>
    </dgm:pt>
    <dgm:pt modelId="{55411A9F-9021-4BF7-9100-D40B0EF17720}" type="parTrans" cxnId="{826866C4-3DE2-4CCD-B96A-293E16DA551A}">
      <dgm:prSet/>
      <dgm:spPr/>
      <dgm:t>
        <a:bodyPr/>
        <a:lstStyle/>
        <a:p>
          <a:endParaRPr lang="en-US"/>
        </a:p>
      </dgm:t>
    </dgm:pt>
    <dgm:pt modelId="{6F2C24DD-9F0C-413A-BC8A-1027998CB847}" type="sibTrans" cxnId="{826866C4-3DE2-4CCD-B96A-293E16DA551A}">
      <dgm:prSet/>
      <dgm:spPr/>
      <dgm:t>
        <a:bodyPr/>
        <a:lstStyle/>
        <a:p>
          <a:endParaRPr lang="en-US"/>
        </a:p>
      </dgm:t>
    </dgm:pt>
    <dgm:pt modelId="{1609E8E3-0F50-464B-81D6-20E487591BC0}">
      <dgm:prSet/>
      <dgm:spPr/>
      <dgm:t>
        <a:bodyPr/>
        <a:lstStyle/>
        <a:p>
          <a:r>
            <a:rPr lang="en-US" b="0" i="0" baseline="0"/>
            <a:t>Georgia Initiative for Community Housing </a:t>
          </a:r>
          <a:r>
            <a:rPr lang="en-US" b="0" i="0" baseline="0">
              <a:hlinkClick xmlns:r="http://schemas.openxmlformats.org/officeDocument/2006/relationships" r:id="rId3"/>
            </a:rPr>
            <a:t>(GICH)</a:t>
          </a:r>
          <a:endParaRPr lang="en-US"/>
        </a:p>
      </dgm:t>
    </dgm:pt>
    <dgm:pt modelId="{3DA56138-F79F-4712-BC07-ECE8B42A109C}" type="parTrans" cxnId="{96899F48-BE31-44B8-ABC4-424A0B93A93C}">
      <dgm:prSet/>
      <dgm:spPr/>
      <dgm:t>
        <a:bodyPr/>
        <a:lstStyle/>
        <a:p>
          <a:endParaRPr lang="en-US"/>
        </a:p>
      </dgm:t>
    </dgm:pt>
    <dgm:pt modelId="{B3D3CE61-6C69-4B1B-B13A-3112AFC78A81}" type="sibTrans" cxnId="{96899F48-BE31-44B8-ABC4-424A0B93A93C}">
      <dgm:prSet/>
      <dgm:spPr/>
      <dgm:t>
        <a:bodyPr/>
        <a:lstStyle/>
        <a:p>
          <a:endParaRPr lang="en-US"/>
        </a:p>
      </dgm:t>
    </dgm:pt>
    <dgm:pt modelId="{E2124896-4D31-40AE-AAAC-3C8C9E99520A}" type="pres">
      <dgm:prSet presAssocID="{EE725326-1658-44D2-80C2-A100D5691D82}" presName="linear" presStyleCnt="0">
        <dgm:presLayoutVars>
          <dgm:animLvl val="lvl"/>
          <dgm:resizeHandles val="exact"/>
        </dgm:presLayoutVars>
      </dgm:prSet>
      <dgm:spPr/>
    </dgm:pt>
    <dgm:pt modelId="{3206B34A-AA28-4C8D-A05B-80ACF26CEBF9}" type="pres">
      <dgm:prSet presAssocID="{146A7E67-5A71-48A2-BB09-A4640725A945}" presName="parentText" presStyleLbl="node1" presStyleIdx="0" presStyleCnt="4">
        <dgm:presLayoutVars>
          <dgm:chMax val="0"/>
          <dgm:bulletEnabled val="1"/>
        </dgm:presLayoutVars>
      </dgm:prSet>
      <dgm:spPr/>
    </dgm:pt>
    <dgm:pt modelId="{6CF42933-0C6A-49EF-8097-8BE76F815CC0}" type="pres">
      <dgm:prSet presAssocID="{2DF9361D-3553-403F-9117-E0842357E25F}" presName="spacer" presStyleCnt="0"/>
      <dgm:spPr/>
    </dgm:pt>
    <dgm:pt modelId="{CC5B3AD4-0B22-47BD-B55E-421E4183470B}" type="pres">
      <dgm:prSet presAssocID="{4F846CE5-04F1-4EB9-9FC6-1546AD4B6B33}" presName="parentText" presStyleLbl="node1" presStyleIdx="1" presStyleCnt="4">
        <dgm:presLayoutVars>
          <dgm:chMax val="0"/>
          <dgm:bulletEnabled val="1"/>
        </dgm:presLayoutVars>
      </dgm:prSet>
      <dgm:spPr/>
    </dgm:pt>
    <dgm:pt modelId="{B8A0786C-86F2-4DCD-B77B-A73625630CFD}" type="pres">
      <dgm:prSet presAssocID="{84CD24CF-E0DB-4624-A040-34E3274FB1AD}" presName="spacer" presStyleCnt="0"/>
      <dgm:spPr/>
    </dgm:pt>
    <dgm:pt modelId="{DC509218-C0F2-46AE-AC4B-65F547BE21FD}" type="pres">
      <dgm:prSet presAssocID="{A7609C66-B913-4F50-85F9-116042C042C3}" presName="parentText" presStyleLbl="node1" presStyleIdx="2" presStyleCnt="4">
        <dgm:presLayoutVars>
          <dgm:chMax val="0"/>
          <dgm:bulletEnabled val="1"/>
        </dgm:presLayoutVars>
      </dgm:prSet>
      <dgm:spPr/>
    </dgm:pt>
    <dgm:pt modelId="{8CEA563B-45D7-4633-83BF-F62A9E66DDC1}" type="pres">
      <dgm:prSet presAssocID="{6F2C24DD-9F0C-413A-BC8A-1027998CB847}" presName="spacer" presStyleCnt="0"/>
      <dgm:spPr/>
    </dgm:pt>
    <dgm:pt modelId="{A3A453F3-C92D-4271-A80D-16F357CDE082}" type="pres">
      <dgm:prSet presAssocID="{1609E8E3-0F50-464B-81D6-20E487591BC0}" presName="parentText" presStyleLbl="node1" presStyleIdx="3" presStyleCnt="4">
        <dgm:presLayoutVars>
          <dgm:chMax val="0"/>
          <dgm:bulletEnabled val="1"/>
        </dgm:presLayoutVars>
      </dgm:prSet>
      <dgm:spPr/>
    </dgm:pt>
  </dgm:ptLst>
  <dgm:cxnLst>
    <dgm:cxn modelId="{96899F48-BE31-44B8-ABC4-424A0B93A93C}" srcId="{EE725326-1658-44D2-80C2-A100D5691D82}" destId="{1609E8E3-0F50-464B-81D6-20E487591BC0}" srcOrd="3" destOrd="0" parTransId="{3DA56138-F79F-4712-BC07-ECE8B42A109C}" sibTransId="{B3D3CE61-6C69-4B1B-B13A-3112AFC78A81}"/>
    <dgm:cxn modelId="{1D41698D-0F58-440B-869E-0D3D75EE155F}" type="presOf" srcId="{A7609C66-B913-4F50-85F9-116042C042C3}" destId="{DC509218-C0F2-46AE-AC4B-65F547BE21FD}" srcOrd="0" destOrd="0" presId="urn:microsoft.com/office/officeart/2005/8/layout/vList2"/>
    <dgm:cxn modelId="{1CADCB8E-E481-4271-8CDD-9953D1A7EDCA}" type="presOf" srcId="{4F846CE5-04F1-4EB9-9FC6-1546AD4B6B33}" destId="{CC5B3AD4-0B22-47BD-B55E-421E4183470B}" srcOrd="0" destOrd="0" presId="urn:microsoft.com/office/officeart/2005/8/layout/vList2"/>
    <dgm:cxn modelId="{8585CF9A-0869-48F7-B9E0-3D357E58266C}" type="presOf" srcId="{EE725326-1658-44D2-80C2-A100D5691D82}" destId="{E2124896-4D31-40AE-AAAC-3C8C9E99520A}" srcOrd="0" destOrd="0" presId="urn:microsoft.com/office/officeart/2005/8/layout/vList2"/>
    <dgm:cxn modelId="{5FF1C7B4-E3C7-4AEF-998E-36168A31F72C}" type="presOf" srcId="{146A7E67-5A71-48A2-BB09-A4640725A945}" destId="{3206B34A-AA28-4C8D-A05B-80ACF26CEBF9}" srcOrd="0" destOrd="0" presId="urn:microsoft.com/office/officeart/2005/8/layout/vList2"/>
    <dgm:cxn modelId="{475A7DB6-8664-412B-ABCD-A7699A9DA86E}" srcId="{EE725326-1658-44D2-80C2-A100D5691D82}" destId="{4F846CE5-04F1-4EB9-9FC6-1546AD4B6B33}" srcOrd="1" destOrd="0" parTransId="{52092205-85CF-4F43-BDC4-60CADB4DF8BC}" sibTransId="{84CD24CF-E0DB-4624-A040-34E3274FB1AD}"/>
    <dgm:cxn modelId="{826866C4-3DE2-4CCD-B96A-293E16DA551A}" srcId="{EE725326-1658-44D2-80C2-A100D5691D82}" destId="{A7609C66-B913-4F50-85F9-116042C042C3}" srcOrd="2" destOrd="0" parTransId="{55411A9F-9021-4BF7-9100-D40B0EF17720}" sibTransId="{6F2C24DD-9F0C-413A-BC8A-1027998CB847}"/>
    <dgm:cxn modelId="{348EEDDF-F2A7-4493-9CB1-BB97B9118827}" srcId="{EE725326-1658-44D2-80C2-A100D5691D82}" destId="{146A7E67-5A71-48A2-BB09-A4640725A945}" srcOrd="0" destOrd="0" parTransId="{B1CF3FB3-179F-44B2-B0AA-42590519A208}" sibTransId="{2DF9361D-3553-403F-9117-E0842357E25F}"/>
    <dgm:cxn modelId="{4C8DFEFD-31A3-4CE5-9FEA-25F6EDC0F0CD}" type="presOf" srcId="{1609E8E3-0F50-464B-81D6-20E487591BC0}" destId="{A3A453F3-C92D-4271-A80D-16F357CDE082}" srcOrd="0" destOrd="0" presId="urn:microsoft.com/office/officeart/2005/8/layout/vList2"/>
    <dgm:cxn modelId="{7C95E8C2-CC74-40F1-A0D7-D7D5239496D6}" type="presParOf" srcId="{E2124896-4D31-40AE-AAAC-3C8C9E99520A}" destId="{3206B34A-AA28-4C8D-A05B-80ACF26CEBF9}" srcOrd="0" destOrd="0" presId="urn:microsoft.com/office/officeart/2005/8/layout/vList2"/>
    <dgm:cxn modelId="{30B25D58-8388-4141-BDF7-7DB6BF2DC936}" type="presParOf" srcId="{E2124896-4D31-40AE-AAAC-3C8C9E99520A}" destId="{6CF42933-0C6A-49EF-8097-8BE76F815CC0}" srcOrd="1" destOrd="0" presId="urn:microsoft.com/office/officeart/2005/8/layout/vList2"/>
    <dgm:cxn modelId="{76CD7B12-A5A2-4F4D-96AE-9F5ABBB3A249}" type="presParOf" srcId="{E2124896-4D31-40AE-AAAC-3C8C9E99520A}" destId="{CC5B3AD4-0B22-47BD-B55E-421E4183470B}" srcOrd="2" destOrd="0" presId="urn:microsoft.com/office/officeart/2005/8/layout/vList2"/>
    <dgm:cxn modelId="{C9D280A1-CB9B-4165-B029-23070B451C56}" type="presParOf" srcId="{E2124896-4D31-40AE-AAAC-3C8C9E99520A}" destId="{B8A0786C-86F2-4DCD-B77B-A73625630CFD}" srcOrd="3" destOrd="0" presId="urn:microsoft.com/office/officeart/2005/8/layout/vList2"/>
    <dgm:cxn modelId="{D35361DC-57F5-4CB3-85B2-E10E6D2A2713}" type="presParOf" srcId="{E2124896-4D31-40AE-AAAC-3C8C9E99520A}" destId="{DC509218-C0F2-46AE-AC4B-65F547BE21FD}" srcOrd="4" destOrd="0" presId="urn:microsoft.com/office/officeart/2005/8/layout/vList2"/>
    <dgm:cxn modelId="{57C3B394-D4A6-4BF1-9CC2-1F00456F2B89}" type="presParOf" srcId="{E2124896-4D31-40AE-AAAC-3C8C9E99520A}" destId="{8CEA563B-45D7-4633-83BF-F62A9E66DDC1}" srcOrd="5" destOrd="0" presId="urn:microsoft.com/office/officeart/2005/8/layout/vList2"/>
    <dgm:cxn modelId="{AE008544-3AC1-4721-8E41-0310D8B7F33E}" type="presParOf" srcId="{E2124896-4D31-40AE-AAAC-3C8C9E99520A}" destId="{A3A453F3-C92D-4271-A80D-16F357CDE08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3080" y="511894"/>
          <a:ext cx="3091011" cy="3091011"/>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25400" rIns="170109"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455748" y="964562"/>
        <a:ext cx="2185675" cy="2185675"/>
      </dsp:txXfrm>
    </dsp:sp>
    <dsp:sp modelId="{0CDC795B-AD84-4054-BFF3-6D714C9C748A}">
      <dsp:nvSpPr>
        <dsp:cNvPr id="0" name=""/>
        <dsp:cNvSpPr/>
      </dsp:nvSpPr>
      <dsp:spPr>
        <a:xfrm>
          <a:off x="2475889" y="511894"/>
          <a:ext cx="3091011" cy="3091011"/>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22860" rIns="170109"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2928557" y="964562"/>
        <a:ext cx="2185675" cy="2185675"/>
      </dsp:txXfrm>
    </dsp:sp>
    <dsp:sp modelId="{999D7F11-3AC3-446B-8D0F-237F83E5B8D4}">
      <dsp:nvSpPr>
        <dsp:cNvPr id="0" name=""/>
        <dsp:cNvSpPr/>
      </dsp:nvSpPr>
      <dsp:spPr>
        <a:xfrm>
          <a:off x="4948698" y="511894"/>
          <a:ext cx="3091011" cy="3091011"/>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22860" rIns="170109"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5401366" y="964562"/>
        <a:ext cx="2185675" cy="2185675"/>
      </dsp:txXfrm>
    </dsp:sp>
    <dsp:sp modelId="{31CEDD40-4944-4D89-8167-7325B26D1589}">
      <dsp:nvSpPr>
        <dsp:cNvPr id="0" name=""/>
        <dsp:cNvSpPr/>
      </dsp:nvSpPr>
      <dsp:spPr>
        <a:xfrm>
          <a:off x="7421507" y="511894"/>
          <a:ext cx="3091011" cy="3091011"/>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22860" rIns="170109"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7874175" y="964562"/>
        <a:ext cx="2185675" cy="2185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6B34A-AA28-4C8D-A05B-80ACF26CEBF9}">
      <dsp:nvSpPr>
        <dsp:cNvPr id="0" name=""/>
        <dsp:cNvSpPr/>
      </dsp:nvSpPr>
      <dsp:spPr>
        <a:xfrm>
          <a:off x="0" y="54173"/>
          <a:ext cx="6245265" cy="1316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t>Create a Housing Market Study </a:t>
          </a:r>
          <a:endParaRPr lang="en-US" sz="2500" kern="1200"/>
        </a:p>
      </dsp:txBody>
      <dsp:txXfrm>
        <a:off x="64254" y="118427"/>
        <a:ext cx="6116757" cy="1187742"/>
      </dsp:txXfrm>
    </dsp:sp>
    <dsp:sp modelId="{CC5B3AD4-0B22-47BD-B55E-421E4183470B}">
      <dsp:nvSpPr>
        <dsp:cNvPr id="0" name=""/>
        <dsp:cNvSpPr/>
      </dsp:nvSpPr>
      <dsp:spPr>
        <a:xfrm>
          <a:off x="0" y="1442423"/>
          <a:ext cx="6245265" cy="1316250"/>
        </a:xfrm>
        <a:prstGeom prst="roundRect">
          <a:avLst/>
        </a:prstGeom>
        <a:solidFill>
          <a:schemeClr val="accent2">
            <a:hueOff val="2736270"/>
            <a:satOff val="-3917"/>
            <a:lumOff val="8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t>DCA LIHTC Guide </a:t>
          </a:r>
          <a:r>
            <a:rPr lang="en-US" sz="2500" b="0" i="0" kern="1200" baseline="0">
              <a:hlinkClick xmlns:r="http://schemas.openxmlformats.org/officeDocument/2006/relationships" r:id="rId1"/>
            </a:rPr>
            <a:t>Link</a:t>
          </a:r>
          <a:endParaRPr lang="en-US" sz="2500" kern="1200"/>
        </a:p>
      </dsp:txBody>
      <dsp:txXfrm>
        <a:off x="64254" y="1506677"/>
        <a:ext cx="6116757" cy="1187742"/>
      </dsp:txXfrm>
    </dsp:sp>
    <dsp:sp modelId="{DC509218-C0F2-46AE-AC4B-65F547BE21FD}">
      <dsp:nvSpPr>
        <dsp:cNvPr id="0" name=""/>
        <dsp:cNvSpPr/>
      </dsp:nvSpPr>
      <dsp:spPr>
        <a:xfrm>
          <a:off x="0" y="2830673"/>
          <a:ext cx="6245265" cy="1316250"/>
        </a:xfrm>
        <a:prstGeom prst="roundRect">
          <a:avLst/>
        </a:prstGeom>
        <a:solidFill>
          <a:schemeClr val="accent2">
            <a:hueOff val="5472541"/>
            <a:satOff val="-7833"/>
            <a:lumOff val="17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t>Presentation on Planning &amp; Zoning for Affordable Housing from DCA 2020 Fall Conference </a:t>
          </a:r>
          <a:r>
            <a:rPr lang="en-US" sz="2500" b="0" i="0" kern="1200" baseline="0">
              <a:hlinkClick xmlns:r="http://schemas.openxmlformats.org/officeDocument/2006/relationships" r:id="rId2"/>
            </a:rPr>
            <a:t>Link</a:t>
          </a:r>
          <a:endParaRPr lang="en-US" sz="2500" kern="1200"/>
        </a:p>
      </dsp:txBody>
      <dsp:txXfrm>
        <a:off x="64254" y="2894927"/>
        <a:ext cx="6116757" cy="1187742"/>
      </dsp:txXfrm>
    </dsp:sp>
    <dsp:sp modelId="{A3A453F3-C92D-4271-A80D-16F357CDE082}">
      <dsp:nvSpPr>
        <dsp:cNvPr id="0" name=""/>
        <dsp:cNvSpPr/>
      </dsp:nvSpPr>
      <dsp:spPr>
        <a:xfrm>
          <a:off x="0" y="4218923"/>
          <a:ext cx="6245265" cy="1316250"/>
        </a:xfrm>
        <a:prstGeom prst="roundRect">
          <a:avLst/>
        </a:prstGeom>
        <a:solidFill>
          <a:schemeClr val="accent2">
            <a:hueOff val="8208811"/>
            <a:satOff val="-11750"/>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t>Georgia Initiative for Community Housing </a:t>
          </a:r>
          <a:r>
            <a:rPr lang="en-US" sz="2500" b="0" i="0" kern="1200" baseline="0">
              <a:hlinkClick xmlns:r="http://schemas.openxmlformats.org/officeDocument/2006/relationships" r:id="rId3"/>
            </a:rPr>
            <a:t>(GICH)</a:t>
          </a:r>
          <a:endParaRPr lang="en-US" sz="2500" kern="1200"/>
        </a:p>
      </dsp:txBody>
      <dsp:txXfrm>
        <a:off x="64254" y="4283177"/>
        <a:ext cx="6116757" cy="1187742"/>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20A72C-A6FD-4D5C-8779-146ECA3C9B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94761E-235B-4C35-890E-97E5BC8FAA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32D019-22A7-4CD9-9F16-B79DF770B52A}" type="datetimeFigureOut">
              <a:rPr lang="en-US" smtClean="0"/>
              <a:t>5/13/2025</a:t>
            </a:fld>
            <a:endParaRPr lang="en-US"/>
          </a:p>
        </p:txBody>
      </p:sp>
      <p:sp>
        <p:nvSpPr>
          <p:cNvPr id="4" name="Footer Placeholder 3">
            <a:extLst>
              <a:ext uri="{FF2B5EF4-FFF2-40B4-BE49-F238E27FC236}">
                <a16:creationId xmlns:a16="http://schemas.microsoft.com/office/drawing/2014/main" id="{07C510DD-88CB-4A88-9D49-A65F342E3A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20F60E-ABFA-4BCB-92F6-5BBAE4FB7A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1319B5-334E-4DB1-846A-8B50BFA0AF0F}" type="slidenum">
              <a:rPr lang="en-US" smtClean="0"/>
              <a:t>‹#›</a:t>
            </a:fld>
            <a:endParaRPr lang="en-US"/>
          </a:p>
        </p:txBody>
      </p:sp>
    </p:spTree>
    <p:extLst>
      <p:ext uri="{BB962C8B-B14F-4D97-AF65-F5344CB8AC3E}">
        <p14:creationId xmlns:p14="http://schemas.microsoft.com/office/powerpoint/2010/main" val="4129154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8E6D-A473-488D-BE98-75A98ABF8046}"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14BEE-2EAE-43AE-94B9-CA84926C492F}" type="slidenum">
              <a:rPr lang="en-US" smtClean="0"/>
              <a:t>‹#›</a:t>
            </a:fld>
            <a:endParaRPr lang="en-US"/>
          </a:p>
        </p:txBody>
      </p:sp>
    </p:spTree>
    <p:extLst>
      <p:ext uri="{BB962C8B-B14F-4D97-AF65-F5344CB8AC3E}">
        <p14:creationId xmlns:p14="http://schemas.microsoft.com/office/powerpoint/2010/main" val="385165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7176750" y="-11993563"/>
            <a:ext cx="22528213" cy="126730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1" y="4415790"/>
            <a:ext cx="5457825" cy="41543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en-US" dirty="0"/>
              <a:t>Did you know that the shortage of affordable housing costs the American economy an estimated $12 trillion a year in lower wages and productivity?  </a:t>
            </a:r>
          </a:p>
        </p:txBody>
      </p:sp>
    </p:spTree>
    <p:extLst>
      <p:ext uri="{BB962C8B-B14F-4D97-AF65-F5344CB8AC3E}">
        <p14:creationId xmlns:p14="http://schemas.microsoft.com/office/powerpoint/2010/main" val="1035235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CDCC80-6B3B-4802-BDFB-DBEBF8F9E603}"/>
              </a:ext>
            </a:extLst>
          </p:cNvPr>
          <p:cNvSpPr/>
          <p:nvPr userDrawn="1"/>
        </p:nvSpPr>
        <p:spPr>
          <a:xfrm>
            <a:off x="1524" y="0"/>
            <a:ext cx="12188952"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10;&#10;Description automatically generated">
            <a:extLst>
              <a:ext uri="{FF2B5EF4-FFF2-40B4-BE49-F238E27FC236}">
                <a16:creationId xmlns:a16="http://schemas.microsoft.com/office/drawing/2014/main" id="{ED4ABA7C-3A14-4B9D-9DB5-DBA5B9465D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0" y="2639681"/>
            <a:ext cx="7315200" cy="1578638"/>
          </a:xfrm>
          <a:prstGeom prst="rect">
            <a:avLst/>
          </a:prstGeom>
        </p:spPr>
      </p:pic>
    </p:spTree>
    <p:extLst>
      <p:ext uri="{BB962C8B-B14F-4D97-AF65-F5344CB8AC3E}">
        <p14:creationId xmlns:p14="http://schemas.microsoft.com/office/powerpoint/2010/main" val="3711604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4450080"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8296276"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603885" y="3191827"/>
            <a:ext cx="3291840" cy="2757964"/>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85905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0"/>
            <a:ext cx="6035040"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60350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603884" y="533400"/>
            <a:ext cx="4825366" cy="5416391"/>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00287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6035040"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6156960" y="0"/>
            <a:ext cx="60350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6757034" y="533400"/>
            <a:ext cx="4825366" cy="5416391"/>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41452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6370321" y="3152775"/>
            <a:ext cx="5196838"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613410" y="3163250"/>
            <a:ext cx="5193792" cy="2743200"/>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23565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4450080"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8296276"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603885" y="3191827"/>
            <a:ext cx="3291840" cy="2757964"/>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51814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0"/>
            <a:ext cx="6035040"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603504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604837" y="533400"/>
            <a:ext cx="4825366" cy="5416391"/>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0400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858" y="0"/>
            <a:ext cx="6035040"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6163820" y="0"/>
            <a:ext cx="603504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6757034" y="533400"/>
            <a:ext cx="4825366" cy="5416391"/>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3490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6156960" y="0"/>
            <a:ext cx="603504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603504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579120" y="1600201"/>
            <a:ext cx="4937760" cy="1491268"/>
          </a:xfrm>
        </p:spPr>
        <p:txBody>
          <a:bodyPr anchor="b">
            <a:normAutofit/>
          </a:bodyPr>
          <a:lstStyle>
            <a:lvl1pPr marL="0" indent="0">
              <a:buNone/>
              <a:defRPr sz="3600" b="1">
                <a:solidFill>
                  <a:schemeClr val="bg1"/>
                </a:solidFill>
              </a:defRPr>
            </a:lvl1pPr>
            <a:lvl2pPr marL="342900"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6674166" y="1600201"/>
            <a:ext cx="4937760" cy="1491267"/>
          </a:xfrm>
        </p:spPr>
        <p:txBody>
          <a:bodyPr anchor="b">
            <a:normAutofit/>
          </a:bodyPr>
          <a:lstStyle>
            <a:lvl1pPr marL="0" indent="0">
              <a:buNone/>
              <a:defRPr sz="3600" b="1">
                <a:solidFill>
                  <a:schemeClr val="bg1"/>
                </a:solidFill>
              </a:defRPr>
            </a:lvl1pPr>
            <a:lvl2pPr marL="342900"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579754"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6674801"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56521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6156960" y="0"/>
            <a:ext cx="603504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603504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579120" y="1600201"/>
            <a:ext cx="4937760" cy="1491268"/>
          </a:xfrm>
        </p:spPr>
        <p:txBody>
          <a:bodyPr anchor="b">
            <a:normAutofit/>
          </a:bodyPr>
          <a:lstStyle>
            <a:lvl1pPr marL="0" indent="0">
              <a:buNone/>
              <a:defRPr sz="3600" b="1">
                <a:solidFill>
                  <a:schemeClr val="bg1"/>
                </a:solidFill>
              </a:defRPr>
            </a:lvl1pPr>
            <a:lvl2pPr marL="342900"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6674166" y="1600201"/>
            <a:ext cx="4937760" cy="1491267"/>
          </a:xfrm>
        </p:spPr>
        <p:txBody>
          <a:bodyPr anchor="b">
            <a:normAutofit/>
          </a:bodyPr>
          <a:lstStyle>
            <a:lvl1pPr marL="0" indent="0">
              <a:buNone/>
              <a:defRPr sz="3600" b="1">
                <a:solidFill>
                  <a:schemeClr val="bg1"/>
                </a:solidFill>
              </a:defRPr>
            </a:lvl1pPr>
            <a:lvl2pPr marL="342900"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579754"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6674801"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848817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5917AE-035D-4FD6-878E-FACEC848F713}"/>
              </a:ext>
            </a:extLst>
          </p:cNvPr>
          <p:cNvSpPr>
            <a:spLocks noGrp="1"/>
          </p:cNvSpPr>
          <p:nvPr>
            <p:ph type="sldNum" sz="quarter" idx="11"/>
          </p:nvPr>
        </p:nvSpPr>
        <p:spPr/>
        <p:txBody>
          <a:bodyPr/>
          <a:lstStyle/>
          <a:p>
            <a:fld id="{93CAF254-72B9-406C-9E86-C9D983240C82}" type="slidenum">
              <a:rPr lang="en-US" smtClean="0"/>
              <a:t>‹#›</a:t>
            </a:fld>
            <a:endParaRPr lang="en-US"/>
          </a:p>
        </p:txBody>
      </p:sp>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5"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2" y="548640"/>
            <a:ext cx="6178550" cy="2562223"/>
          </a:xfrm>
        </p:spPr>
        <p:txBody>
          <a:bodyPr anchor="b">
            <a:normAutofit/>
          </a:bodyPr>
          <a:lstStyle>
            <a:lvl1pPr algn="l">
              <a:defRPr sz="40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877824" y="3771897"/>
            <a:ext cx="6175376" cy="2177894"/>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 name="Footer Placeholder 2">
            <a:extLst>
              <a:ext uri="{FF2B5EF4-FFF2-40B4-BE49-F238E27FC236}">
                <a16:creationId xmlns:a16="http://schemas.microsoft.com/office/drawing/2014/main" id="{6FD895C5-590D-442F-AF6B-4741199CC8CF}"/>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1762144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CDCC80-6B3B-4802-BDFB-DBEBF8F9E603}"/>
              </a:ext>
            </a:extLst>
          </p:cNvPr>
          <p:cNvSpPr/>
          <p:nvPr userDrawn="1"/>
        </p:nvSpPr>
        <p:spPr>
          <a:xfrm>
            <a:off x="1524" y="0"/>
            <a:ext cx="12188952"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10;&#10;Description automatically generated">
            <a:extLst>
              <a:ext uri="{FF2B5EF4-FFF2-40B4-BE49-F238E27FC236}">
                <a16:creationId xmlns:a16="http://schemas.microsoft.com/office/drawing/2014/main" id="{ED4ABA7C-3A14-4B9D-9DB5-DBA5B9465D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0" y="676017"/>
            <a:ext cx="7315200" cy="1578638"/>
          </a:xfrm>
          <a:prstGeom prst="rect">
            <a:avLst/>
          </a:prstGeom>
        </p:spPr>
      </p:pic>
      <p:sp>
        <p:nvSpPr>
          <p:cNvPr id="8" name="Text Placeholder 11">
            <a:extLst>
              <a:ext uri="{FF2B5EF4-FFF2-40B4-BE49-F238E27FC236}">
                <a16:creationId xmlns:a16="http://schemas.microsoft.com/office/drawing/2014/main" id="{6B4FAA25-DC02-484B-A7BC-1C87842774D8}"/>
              </a:ext>
            </a:extLst>
          </p:cNvPr>
          <p:cNvSpPr>
            <a:spLocks noGrp="1"/>
          </p:cNvSpPr>
          <p:nvPr>
            <p:ph type="body" sz="quarter" idx="13"/>
          </p:nvPr>
        </p:nvSpPr>
        <p:spPr>
          <a:xfrm>
            <a:off x="1524000" y="2270249"/>
            <a:ext cx="9144000" cy="3657600"/>
          </a:xfrm>
        </p:spPr>
        <p:txBody>
          <a:bodyPr anchor="ctr">
            <a:normAutofit/>
          </a:bodyPr>
          <a:lstStyle>
            <a:lvl1pPr marL="0" indent="0" algn="ctr">
              <a:buNone/>
              <a:defRPr sz="6000" b="1">
                <a:solidFill>
                  <a:schemeClr val="bg1"/>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824889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5917AE-035D-4FD6-878E-FACEC848F713}"/>
              </a:ext>
            </a:extLst>
          </p:cNvPr>
          <p:cNvSpPr>
            <a:spLocks noGrp="1"/>
          </p:cNvSpPr>
          <p:nvPr>
            <p:ph type="sldNum" sz="quarter" idx="11"/>
          </p:nvPr>
        </p:nvSpPr>
        <p:spPr/>
        <p:txBody>
          <a:bodyPr/>
          <a:lstStyle/>
          <a:p>
            <a:fld id="{93CAF254-72B9-406C-9E86-C9D983240C82}" type="slidenum">
              <a:rPr lang="en-US" smtClean="0"/>
              <a:t>‹#›</a:t>
            </a:fld>
            <a:endParaRPr lang="en-US"/>
          </a:p>
        </p:txBody>
      </p:sp>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5"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2" y="548640"/>
            <a:ext cx="8903208" cy="2562223"/>
          </a:xfrm>
        </p:spPr>
        <p:txBody>
          <a:bodyPr anchor="b">
            <a:normAutofit/>
          </a:bodyPr>
          <a:lstStyle>
            <a:lvl1pPr algn="l">
              <a:defRPr sz="40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818798" y="3941834"/>
            <a:ext cx="3977648" cy="731694"/>
          </a:xfrm>
        </p:spPr>
        <p:txBody>
          <a:bodyPr anchor="ctr">
            <a:normAutofit/>
          </a:bodyPr>
          <a:lstStyle>
            <a:lvl1pPr marL="0" indent="0">
              <a:buNone/>
              <a:defRPr sz="20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818798" y="5232562"/>
            <a:ext cx="3977648" cy="731694"/>
          </a:xfrm>
        </p:spPr>
        <p:txBody>
          <a:bodyPr anchor="ctr">
            <a:normAutofit/>
          </a:bodyPr>
          <a:lstStyle>
            <a:lvl1pPr marL="0" indent="0">
              <a:buNone/>
              <a:defRPr sz="20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7028942" y="3944572"/>
            <a:ext cx="3977648" cy="731694"/>
          </a:xfrm>
        </p:spPr>
        <p:txBody>
          <a:bodyPr anchor="ctr">
            <a:normAutofit/>
          </a:bodyPr>
          <a:lstStyle>
            <a:lvl1pPr marL="0" indent="0">
              <a:buNone/>
              <a:defRPr sz="20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7028942" y="5235301"/>
            <a:ext cx="3977648" cy="731694"/>
          </a:xfrm>
        </p:spPr>
        <p:txBody>
          <a:bodyPr anchor="ctr">
            <a:normAutofit/>
          </a:bodyPr>
          <a:lstStyle>
            <a:lvl1pPr marL="0" indent="0">
              <a:buNone/>
              <a:defRPr sz="20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850392" y="3869171"/>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850392" y="5158530"/>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6060536" y="3869171"/>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6060536" y="5158530"/>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 name="Footer Placeholder 1">
            <a:extLst>
              <a:ext uri="{FF2B5EF4-FFF2-40B4-BE49-F238E27FC236}">
                <a16:creationId xmlns:a16="http://schemas.microsoft.com/office/drawing/2014/main" id="{EFAFAF05-2F7F-4AD9-A86A-4C0E6B35DDB9}"/>
              </a:ext>
            </a:extLst>
          </p:cNvPr>
          <p:cNvSpPr>
            <a:spLocks noGrp="1"/>
          </p:cNvSpPr>
          <p:nvPr>
            <p:ph type="ftr" sz="quarter" idx="21"/>
          </p:nvPr>
        </p:nvSpPr>
        <p:spPr/>
        <p:txBody>
          <a:bodyPr/>
          <a:lstStyle/>
          <a:p>
            <a:r>
              <a:rPr lang="en-US"/>
              <a:t>Georgia Department of Community Affairs</a:t>
            </a:r>
          </a:p>
        </p:txBody>
      </p:sp>
    </p:spTree>
    <p:extLst>
      <p:ext uri="{BB962C8B-B14F-4D97-AF65-F5344CB8AC3E}">
        <p14:creationId xmlns:p14="http://schemas.microsoft.com/office/powerpoint/2010/main" val="3972567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9D73D8B-BE43-41FD-B517-E6E637412251}"/>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847344" y="548640"/>
            <a:ext cx="10497312" cy="1142048"/>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6C61937A-62A2-494A-98C5-77EF3E95506E}"/>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253229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0392" y="548640"/>
            <a:ext cx="6178550" cy="2562223"/>
          </a:xfrm>
        </p:spPr>
        <p:txBody>
          <a:bodyPr anchor="b">
            <a:normAutofit/>
          </a:bodyPr>
          <a:lstStyle>
            <a:lvl1pPr algn="l">
              <a:defRPr sz="4000" b="1"/>
            </a:lvl1pPr>
          </a:lstStyle>
          <a:p>
            <a:r>
              <a:rPr lang="en-US" dirty="0"/>
              <a:t>Click to edit Master title style</a:t>
            </a:r>
          </a:p>
        </p:txBody>
      </p:sp>
      <p:sp>
        <p:nvSpPr>
          <p:cNvPr id="3" name="Text Placeholder 2"/>
          <p:cNvSpPr>
            <a:spLocks noGrp="1"/>
          </p:cNvSpPr>
          <p:nvPr>
            <p:ph type="body" idx="1"/>
          </p:nvPr>
        </p:nvSpPr>
        <p:spPr>
          <a:xfrm>
            <a:off x="877824" y="3771897"/>
            <a:ext cx="6175376" cy="2177894"/>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9846AD10-11FF-4651-A03B-7241B52804E6}"/>
              </a:ext>
            </a:extLst>
          </p:cNvPr>
          <p:cNvSpPr>
            <a:spLocks noGrp="1"/>
          </p:cNvSpPr>
          <p:nvPr>
            <p:ph type="sldNum" sz="quarter" idx="11"/>
          </p:nvPr>
        </p:nvSpPr>
        <p:spPr/>
        <p:txBody>
          <a:bodyPr/>
          <a:lstStyle/>
          <a:p>
            <a:fld id="{93CAF254-72B9-406C-9E86-C9D983240C82}" type="slidenum">
              <a:rPr lang="en-US" smtClean="0"/>
              <a:t>‹#›</a:t>
            </a:fld>
            <a:endParaRPr lang="en-US"/>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959095"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01D146D-9AC2-4E49-B2B5-25783F17CBEB}"/>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395729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498348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70322" y="1825625"/>
            <a:ext cx="4983478"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id="{322FB455-60F9-4077-8371-9B47B7FBDA04}"/>
              </a:ext>
            </a:extLst>
          </p:cNvPr>
          <p:cNvSpPr>
            <a:spLocks noGrp="1"/>
          </p:cNvSpPr>
          <p:nvPr>
            <p:ph type="sldNum" sz="quarter" idx="12"/>
          </p:nvPr>
        </p:nvSpPr>
        <p:spPr>
          <a:xfrm>
            <a:off x="11277600" y="5949791"/>
            <a:ext cx="609600" cy="681037"/>
          </a:xfrm>
        </p:spPr>
        <p:txBody>
          <a:bodyPr/>
          <a:lstStyle/>
          <a:p>
            <a:fld id="{93CAF254-72B9-406C-9E86-C9D983240C82}" type="slidenum">
              <a:rPr lang="en-US" smtClean="0"/>
              <a:t>‹#›</a:t>
            </a:fld>
            <a:endParaRPr lang="en-US"/>
          </a:p>
        </p:txBody>
      </p:sp>
      <p:sp>
        <p:nvSpPr>
          <p:cNvPr id="5" name="Title 4">
            <a:extLst>
              <a:ext uri="{FF2B5EF4-FFF2-40B4-BE49-F238E27FC236}">
                <a16:creationId xmlns:a16="http://schemas.microsoft.com/office/drawing/2014/main" id="{A6150EF0-9742-4F4C-85F4-87E6A061A6F9}"/>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64019BCF-530D-430A-9121-A910E43A2691}"/>
              </a:ext>
            </a:extLst>
          </p:cNvPr>
          <p:cNvSpPr>
            <a:spLocks noGrp="1"/>
          </p:cNvSpPr>
          <p:nvPr>
            <p:ph type="ftr" sz="quarter" idx="13"/>
          </p:nvPr>
        </p:nvSpPr>
        <p:spPr/>
        <p:txBody>
          <a:bodyPr/>
          <a:lstStyle/>
          <a:p>
            <a:r>
              <a:rPr lang="en-US"/>
              <a:t>Georgia Department of Community Affairs</a:t>
            </a:r>
          </a:p>
        </p:txBody>
      </p:sp>
    </p:spTree>
    <p:extLst>
      <p:ext uri="{BB962C8B-B14F-4D97-AF65-F5344CB8AC3E}">
        <p14:creationId xmlns:p14="http://schemas.microsoft.com/office/powerpoint/2010/main" val="3036526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1819275"/>
            <a:ext cx="329184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54081" y="1819274"/>
            <a:ext cx="329184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8051673" y="1819274"/>
            <a:ext cx="329184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848487" y="548640"/>
            <a:ext cx="10495026" cy="1142048"/>
          </a:xfrm>
        </p:spPr>
        <p:txBody>
          <a:bodyPr anchor="ctr">
            <a:normAutofit/>
          </a:bodyPr>
          <a:lstStyle>
            <a:lvl1pPr>
              <a:defRPr sz="4000"/>
            </a:lvl1pPr>
          </a:lstStyle>
          <a:p>
            <a:r>
              <a:rPr lang="en-US" dirty="0"/>
              <a:t>Click to edit Master title style</a:t>
            </a:r>
          </a:p>
        </p:txBody>
      </p:sp>
      <p:sp>
        <p:nvSpPr>
          <p:cNvPr id="2" name="Footer Placeholder 1">
            <a:extLst>
              <a:ext uri="{FF2B5EF4-FFF2-40B4-BE49-F238E27FC236}">
                <a16:creationId xmlns:a16="http://schemas.microsoft.com/office/drawing/2014/main" id="{E2A64A2E-98D4-4A03-8E97-7B2AD48DA9C5}"/>
              </a:ext>
            </a:extLst>
          </p:cNvPr>
          <p:cNvSpPr>
            <a:spLocks noGrp="1"/>
          </p:cNvSpPr>
          <p:nvPr>
            <p:ph type="ftr" sz="quarter" idx="20"/>
          </p:nvPr>
        </p:nvSpPr>
        <p:spPr/>
        <p:txBody>
          <a:bodyPr/>
          <a:lstStyle/>
          <a:p>
            <a:r>
              <a:rPr lang="en-US"/>
              <a:t>Georgia Department of Community Affairs</a:t>
            </a:r>
          </a:p>
        </p:txBody>
      </p:sp>
    </p:spTree>
    <p:extLst>
      <p:ext uri="{BB962C8B-B14F-4D97-AF65-F5344CB8AC3E}">
        <p14:creationId xmlns:p14="http://schemas.microsoft.com/office/powerpoint/2010/main" val="2816724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8" name="Content Placeholder 3">
            <a:extLst>
              <a:ext uri="{FF2B5EF4-FFF2-40B4-BE49-F238E27FC236}">
                <a16:creationId xmlns:a16="http://schemas.microsoft.com/office/drawing/2014/main" id="{AB34D57E-ECA2-4186-9DCB-6C19BD1309BD}"/>
              </a:ext>
            </a:extLst>
          </p:cNvPr>
          <p:cNvSpPr>
            <a:spLocks noGrp="1" noChangeAspect="1"/>
          </p:cNvSpPr>
          <p:nvPr>
            <p:ph sz="quarter" idx="18"/>
          </p:nvPr>
        </p:nvSpPr>
        <p:spPr>
          <a:xfrm>
            <a:off x="4422458" y="1912144"/>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noChangeAspect="1"/>
          </p:cNvSpPr>
          <p:nvPr>
            <p:ph sz="quarter" idx="19"/>
          </p:nvPr>
        </p:nvSpPr>
        <p:spPr>
          <a:xfrm>
            <a:off x="7988429" y="1912144"/>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856488" y="4038601"/>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noChangeAspect="1"/>
          </p:cNvSpPr>
          <p:nvPr>
            <p:ph sz="quarter" idx="21"/>
          </p:nvPr>
        </p:nvSpPr>
        <p:spPr>
          <a:xfrm>
            <a:off x="4422458" y="4038601"/>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noChangeAspect="1"/>
          </p:cNvSpPr>
          <p:nvPr>
            <p:ph sz="quarter" idx="22"/>
          </p:nvPr>
        </p:nvSpPr>
        <p:spPr>
          <a:xfrm>
            <a:off x="7988429" y="4038601"/>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9C4572CB-EFDB-4752-90E6-DF710D18304F}"/>
              </a:ext>
            </a:extLst>
          </p:cNvPr>
          <p:cNvSpPr>
            <a:spLocks noGrp="1"/>
          </p:cNvSpPr>
          <p:nvPr>
            <p:ph type="title"/>
          </p:nvPr>
        </p:nvSpPr>
        <p:spPr/>
        <p:txBody>
          <a:bodyPr/>
          <a:lstStyle/>
          <a:p>
            <a:r>
              <a:rPr lang="en-US"/>
              <a:t>Click to edit Master title style</a:t>
            </a:r>
          </a:p>
        </p:txBody>
      </p:sp>
      <p:sp>
        <p:nvSpPr>
          <p:cNvPr id="13" name="Content Placeholder 3">
            <a:extLst>
              <a:ext uri="{FF2B5EF4-FFF2-40B4-BE49-F238E27FC236}">
                <a16:creationId xmlns:a16="http://schemas.microsoft.com/office/drawing/2014/main" id="{CF98FD0D-8D14-4398-8E54-68111E5AC747}"/>
              </a:ext>
            </a:extLst>
          </p:cNvPr>
          <p:cNvSpPr>
            <a:spLocks noGrp="1" noChangeAspect="1"/>
          </p:cNvSpPr>
          <p:nvPr>
            <p:ph sz="quarter" idx="23"/>
          </p:nvPr>
        </p:nvSpPr>
        <p:spPr>
          <a:xfrm>
            <a:off x="838579" y="1912144"/>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B076EE2-2A67-4D07-8118-3AA1C3B6AA27}"/>
              </a:ext>
            </a:extLst>
          </p:cNvPr>
          <p:cNvSpPr>
            <a:spLocks noGrp="1"/>
          </p:cNvSpPr>
          <p:nvPr>
            <p:ph type="ftr" sz="quarter" idx="24"/>
          </p:nvPr>
        </p:nvSpPr>
        <p:spPr/>
        <p:txBody>
          <a:bodyPr/>
          <a:lstStyle/>
          <a:p>
            <a:r>
              <a:rPr lang="en-US"/>
              <a:t>Georgia Department of Community Affairs</a:t>
            </a:r>
          </a:p>
        </p:txBody>
      </p:sp>
    </p:spTree>
    <p:extLst>
      <p:ext uri="{BB962C8B-B14F-4D97-AF65-F5344CB8AC3E}">
        <p14:creationId xmlns:p14="http://schemas.microsoft.com/office/powerpoint/2010/main" val="186437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770EB04-4D29-432B-9E9C-EAB3CFADA161}"/>
              </a:ext>
            </a:extLst>
          </p:cNvPr>
          <p:cNvSpPr>
            <a:spLocks noGrp="1"/>
          </p:cNvSpPr>
          <p:nvPr>
            <p:ph type="sldNum" sz="quarter" idx="12"/>
          </p:nvPr>
        </p:nvSpPr>
        <p:spPr/>
        <p:txBody>
          <a:bodyPr/>
          <a:lstStyle/>
          <a:p>
            <a:fld id="{93CAF254-72B9-406C-9E86-C9D983240C82}" type="slidenum">
              <a:rPr lang="en-US" smtClean="0"/>
              <a:t>‹#›</a:t>
            </a:fld>
            <a:endParaRPr lang="en-US"/>
          </a:p>
        </p:txBody>
      </p:sp>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847344" y="3218847"/>
            <a:ext cx="5052442" cy="2286000"/>
          </a:xfrm>
        </p:spPr>
        <p:txBody>
          <a:bodyPr/>
          <a:lstStyle>
            <a:lvl1pPr>
              <a:defRPr sz="1800"/>
            </a:lvl1pPr>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6292852" y="3218847"/>
            <a:ext cx="5051804" cy="2286000"/>
          </a:xfrm>
        </p:spPr>
        <p:txBody>
          <a:bodyPr/>
          <a:lstStyle>
            <a:lvl1pPr>
              <a:defRPr sz="1800"/>
            </a:lvl1pPr>
            <a:lvl2pPr>
              <a:defRPr sz="1600"/>
            </a:lvl2pPr>
            <a:lvl3pPr>
              <a:defRPr sz="1400"/>
            </a:lvl3pPr>
            <a:lvl4pPr>
              <a:defRPr sz="1200"/>
            </a:lvl4pPr>
            <a:lvl5pPr>
              <a:defRPr sz="100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847344" y="1818067"/>
            <a:ext cx="5052442" cy="1273401"/>
          </a:xfrm>
        </p:spPr>
        <p:txBody>
          <a:bodyPr anchor="b">
            <a:normAutofit/>
          </a:bodyPr>
          <a:lstStyle>
            <a:lvl1pPr marL="0" indent="0">
              <a:buNone/>
              <a:defRPr sz="3600" b="0"/>
            </a:lvl1pPr>
            <a:lvl2pPr marL="342900"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6292216" y="1818067"/>
            <a:ext cx="5052440" cy="1273401"/>
          </a:xfrm>
        </p:spPr>
        <p:txBody>
          <a:bodyPr anchor="b">
            <a:normAutofit/>
          </a:bodyPr>
          <a:lstStyle>
            <a:lvl1pPr marL="0" indent="0">
              <a:buNone/>
              <a:defRPr sz="3600" b="0"/>
            </a:lvl1pPr>
            <a:lvl2pPr marL="342900"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847344" y="548640"/>
            <a:ext cx="10497312" cy="1142048"/>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EB97C677-E782-41C2-94CC-8B9347B86611}"/>
              </a:ext>
            </a:extLst>
          </p:cNvPr>
          <p:cNvSpPr>
            <a:spLocks noGrp="1"/>
          </p:cNvSpPr>
          <p:nvPr>
            <p:ph type="ftr" sz="quarter" idx="25"/>
          </p:nvPr>
        </p:nvSpPr>
        <p:spPr/>
        <p:txBody>
          <a:bodyPr/>
          <a:lstStyle/>
          <a:p>
            <a:r>
              <a:rPr lang="en-US"/>
              <a:t>Georgia Department of Community Affairs</a:t>
            </a:r>
          </a:p>
        </p:txBody>
      </p:sp>
    </p:spTree>
    <p:extLst>
      <p:ext uri="{BB962C8B-B14F-4D97-AF65-F5344CB8AC3E}">
        <p14:creationId xmlns:p14="http://schemas.microsoft.com/office/powerpoint/2010/main" val="3372658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3218848"/>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54081"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8051673"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856488" y="1819275"/>
            <a:ext cx="3291840" cy="1272193"/>
          </a:xfrm>
        </p:spPr>
        <p:txBody>
          <a:bodyPr anchor="b">
            <a:noAutofit/>
          </a:bodyPr>
          <a:lstStyle>
            <a:lvl1pPr marL="0" indent="0">
              <a:buNone/>
              <a:defRPr sz="3600" b="0"/>
            </a:lvl1pPr>
            <a:lvl2pPr marL="342900"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8051673" y="1819275"/>
            <a:ext cx="3291840" cy="1272193"/>
          </a:xfrm>
        </p:spPr>
        <p:txBody>
          <a:bodyPr anchor="b">
            <a:noAutofit/>
          </a:bodyPr>
          <a:lstStyle>
            <a:lvl1pPr marL="0" indent="0">
              <a:buNone/>
              <a:defRPr sz="3600" b="0"/>
            </a:lvl1pPr>
            <a:lvl2pPr marL="342900"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848487" y="548640"/>
            <a:ext cx="10495026" cy="1142048"/>
          </a:xfrm>
        </p:spPr>
        <p:txBody>
          <a:bodyPr anchor="ctr">
            <a:normAutofit/>
          </a:bodyPr>
          <a:lstStyle>
            <a:lvl1pPr>
              <a:defRPr sz="40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4454081" y="1819275"/>
            <a:ext cx="3291840" cy="1272193"/>
          </a:xfrm>
        </p:spPr>
        <p:txBody>
          <a:bodyPr anchor="b">
            <a:noAutofit/>
          </a:bodyPr>
          <a:lstStyle>
            <a:lvl1pPr marL="0" indent="0">
              <a:buNone/>
              <a:defRPr sz="3600" b="0"/>
            </a:lvl1pPr>
            <a:lvl2pPr marL="342900" indent="0">
              <a:buNone/>
              <a:defRPr/>
            </a:lvl2pPr>
          </a:lstStyle>
          <a:p>
            <a:pPr lvl="0"/>
            <a:r>
              <a:rPr lang="en-US" dirty="0"/>
              <a:t>Click to edit Master text styles</a:t>
            </a:r>
          </a:p>
        </p:txBody>
      </p:sp>
      <p:sp>
        <p:nvSpPr>
          <p:cNvPr id="2" name="Footer Placeholder 1">
            <a:extLst>
              <a:ext uri="{FF2B5EF4-FFF2-40B4-BE49-F238E27FC236}">
                <a16:creationId xmlns:a16="http://schemas.microsoft.com/office/drawing/2014/main" id="{DA6817AE-E5C4-48C5-A13C-FE8A3DF135B4}"/>
              </a:ext>
            </a:extLst>
          </p:cNvPr>
          <p:cNvSpPr>
            <a:spLocks noGrp="1"/>
          </p:cNvSpPr>
          <p:nvPr>
            <p:ph type="ftr" sz="quarter" idx="26"/>
          </p:nvPr>
        </p:nvSpPr>
        <p:spPr/>
        <p:txBody>
          <a:bodyPr/>
          <a:lstStyle/>
          <a:p>
            <a:r>
              <a:rPr lang="en-US"/>
              <a:t>Georgia Department of Community Affairs</a:t>
            </a:r>
          </a:p>
        </p:txBody>
      </p:sp>
    </p:spTree>
    <p:extLst>
      <p:ext uri="{BB962C8B-B14F-4D97-AF65-F5344CB8AC3E}">
        <p14:creationId xmlns:p14="http://schemas.microsoft.com/office/powerpoint/2010/main" val="3985018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4592B9F-B970-47BE-9A9D-0B46BF6AC976}"/>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2" name="Title 1">
            <a:extLst>
              <a:ext uri="{FF2B5EF4-FFF2-40B4-BE49-F238E27FC236}">
                <a16:creationId xmlns:a16="http://schemas.microsoft.com/office/drawing/2014/main" id="{A07C0D42-F910-46A9-A1C4-3AC5297A251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F33B0B-1A35-4951-B571-E87A23AEB3CC}"/>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1617313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2" name="Footer Placeholder 1">
            <a:extLst>
              <a:ext uri="{FF2B5EF4-FFF2-40B4-BE49-F238E27FC236}">
                <a16:creationId xmlns:a16="http://schemas.microsoft.com/office/drawing/2014/main" id="{5120B321-D1E6-4A44-B2B2-BA4FB2F5C4E4}"/>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56338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8B0285-95B3-4F84-9D01-F9187834FB89}"/>
              </a:ext>
            </a:extLst>
          </p:cNvPr>
          <p:cNvSpPr/>
          <p:nvPr userDrawn="1"/>
        </p:nvSpPr>
        <p:spPr>
          <a:xfrm>
            <a:off x="1524" y="0"/>
            <a:ext cx="12188952"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743200" y="1452352"/>
            <a:ext cx="6705600" cy="1796248"/>
          </a:xfrm>
        </p:spPr>
        <p:txBody>
          <a:bodyPr anchor="ctr">
            <a:normAutofit/>
          </a:bodyPr>
          <a:lstStyle>
            <a:lvl1pPr algn="ctr">
              <a:defRPr sz="9600" b="0">
                <a:solidFill>
                  <a:schemeClr val="bg1"/>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1961663" y="3369911"/>
            <a:ext cx="4048300" cy="365760"/>
          </a:xfrm>
        </p:spPr>
        <p:txBody>
          <a:bodyPr anchor="t">
            <a:noAutofit/>
          </a:bodyPr>
          <a:lstStyle>
            <a:lvl1pPr marL="0" indent="0" algn="r">
              <a:buNone/>
              <a:defRPr sz="2000" b="1">
                <a:solidFill>
                  <a:schemeClr val="bg1"/>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6174157" y="3369911"/>
            <a:ext cx="3555994" cy="821212"/>
          </a:xfrm>
        </p:spPr>
        <p:txBody>
          <a:bodyPr anchor="t"/>
          <a:lstStyle>
            <a:lvl1pPr marL="0" indent="0">
              <a:lnSpc>
                <a:spcPct val="100000"/>
              </a:lnSpc>
              <a:spcBef>
                <a:spcPts val="300"/>
              </a:spcBef>
              <a:buNone/>
              <a:defRPr sz="1400">
                <a:solidFill>
                  <a:schemeClr val="bg1"/>
                </a:solidFill>
              </a:defRPr>
            </a:lvl1pPr>
            <a:lvl2pPr marL="457200" indent="0">
              <a:buNone/>
              <a:defRPr sz="1400"/>
            </a:lvl2pPr>
            <a:lvl3pPr>
              <a:defRPr sz="1400"/>
            </a:lvl3pPr>
            <a:lvl4pPr>
              <a:defRPr sz="1400"/>
            </a:lvl4pPr>
            <a:lvl5pPr>
              <a:defRPr sz="140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961663" y="3720041"/>
            <a:ext cx="4048299" cy="471082"/>
          </a:xfrm>
        </p:spPr>
        <p:txBody>
          <a:bodyPr anchor="t">
            <a:normAutofit/>
          </a:bodyPr>
          <a:lstStyle>
            <a:lvl1pPr marL="0" indent="0" algn="r">
              <a:lnSpc>
                <a:spcPct val="100000"/>
              </a:lnSpc>
              <a:spcBef>
                <a:spcPts val="0"/>
              </a:spcBef>
              <a:buNone/>
              <a:defRPr sz="1200">
                <a:solidFill>
                  <a:schemeClr val="bg1"/>
                </a:solidFill>
              </a:defRPr>
            </a:lvl1pPr>
            <a:lvl2pPr>
              <a:defRPr sz="1400"/>
            </a:lvl2pPr>
            <a:lvl3pPr>
              <a:defRPr sz="1400"/>
            </a:lvl3pPr>
            <a:lvl4pPr>
              <a:defRPr sz="1400"/>
            </a:lvl4pPr>
            <a:lvl5pPr>
              <a:defRPr sz="1400"/>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6096000" y="3389277"/>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3992880" y="4973136"/>
            <a:ext cx="4206240" cy="640080"/>
          </a:xfrm>
        </p:spPr>
        <p:txBody>
          <a:bodyPr anchor="ctr"/>
          <a:lstStyle>
            <a:lvl1pPr marL="0" indent="0" algn="ctr">
              <a:buNone/>
              <a:defRPr sz="1400" b="0">
                <a:solidFill>
                  <a:schemeClr val="bg1"/>
                </a:solidFill>
              </a:defRPr>
            </a:lvl1pPr>
            <a:lvl2pPr>
              <a:defRPr sz="1400"/>
            </a:lvl2pPr>
            <a:lvl3pPr>
              <a:defRPr sz="1400"/>
            </a:lvl3pPr>
            <a:lvl4pPr>
              <a:defRPr sz="1400"/>
            </a:lvl4pPr>
            <a:lvl5pPr>
              <a:defRPr sz="1400"/>
            </a:lvl5pPr>
          </a:lstStyle>
          <a:p>
            <a:pPr lvl="0"/>
            <a:r>
              <a:rPr lang="en-US" dirty="0"/>
              <a:t>Click to edit Master text styles</a:t>
            </a:r>
          </a:p>
        </p:txBody>
      </p:sp>
    </p:spTree>
    <p:extLst>
      <p:ext uri="{BB962C8B-B14F-4D97-AF65-F5344CB8AC3E}">
        <p14:creationId xmlns:p14="http://schemas.microsoft.com/office/powerpoint/2010/main" val="3112530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1505" y="914400"/>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6522" y="914400"/>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847344" y="908208"/>
            <a:ext cx="3381249" cy="5035391"/>
          </a:xfrm>
        </p:spPr>
        <p:txBody>
          <a:bodyPr anchor="t"/>
          <a:lstStyle>
            <a:lvl1pPr algn="l">
              <a:defRPr/>
            </a:lvl1pPr>
          </a:lstStyle>
          <a:p>
            <a:r>
              <a:rPr lang="en-US" dirty="0"/>
              <a:t>Click to edit Master title style</a:t>
            </a:r>
          </a:p>
        </p:txBody>
      </p:sp>
      <p:sp>
        <p:nvSpPr>
          <p:cNvPr id="3" name="Footer Placeholder 2">
            <a:extLst>
              <a:ext uri="{FF2B5EF4-FFF2-40B4-BE49-F238E27FC236}">
                <a16:creationId xmlns:a16="http://schemas.microsoft.com/office/drawing/2014/main" id="{CDC56790-9595-4EBE-AC74-3A03E8A8CFF1}"/>
              </a:ext>
            </a:extLst>
          </p:cNvPr>
          <p:cNvSpPr>
            <a:spLocks noGrp="1"/>
          </p:cNvSpPr>
          <p:nvPr>
            <p:ph type="ftr" sz="quarter" idx="20"/>
          </p:nvPr>
        </p:nvSpPr>
        <p:spPr/>
        <p:txBody>
          <a:bodyPr/>
          <a:lstStyle/>
          <a:p>
            <a:r>
              <a:rPr lang="en-US"/>
              <a:t>Georgia Department of Community Affairs</a:t>
            </a:r>
          </a:p>
        </p:txBody>
      </p:sp>
    </p:spTree>
    <p:extLst>
      <p:ext uri="{BB962C8B-B14F-4D97-AF65-F5344CB8AC3E}">
        <p14:creationId xmlns:p14="http://schemas.microsoft.com/office/powerpoint/2010/main" val="3602853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847344" y="908208"/>
            <a:ext cx="3381249" cy="5035391"/>
          </a:xfr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4413504" y="914399"/>
            <a:ext cx="6931152" cy="5029200"/>
          </a:xfrm>
        </p:spPr>
        <p:txBody>
          <a:bodyPr/>
          <a:lstStyle/>
          <a:p>
            <a:endParaRPr lang="en-US" dirty="0"/>
          </a:p>
        </p:txBody>
      </p:sp>
      <p:sp>
        <p:nvSpPr>
          <p:cNvPr id="2" name="Footer Placeholder 1">
            <a:extLst>
              <a:ext uri="{FF2B5EF4-FFF2-40B4-BE49-F238E27FC236}">
                <a16:creationId xmlns:a16="http://schemas.microsoft.com/office/drawing/2014/main" id="{49686191-0598-4D53-B371-33A234D9CDD8}"/>
              </a:ext>
            </a:extLst>
          </p:cNvPr>
          <p:cNvSpPr>
            <a:spLocks noGrp="1"/>
          </p:cNvSpPr>
          <p:nvPr>
            <p:ph type="ftr" sz="quarter" idx="24"/>
          </p:nvPr>
        </p:nvSpPr>
        <p:spPr/>
        <p:txBody>
          <a:bodyPr/>
          <a:lstStyle/>
          <a:p>
            <a:r>
              <a:rPr lang="en-US"/>
              <a:t>Georgia Department of Community Affairs</a:t>
            </a:r>
          </a:p>
        </p:txBody>
      </p:sp>
    </p:spTree>
    <p:extLst>
      <p:ext uri="{BB962C8B-B14F-4D97-AF65-F5344CB8AC3E}">
        <p14:creationId xmlns:p14="http://schemas.microsoft.com/office/powerpoint/2010/main" val="4280061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847344" y="908208"/>
            <a:ext cx="3381249" cy="5035391"/>
          </a:xfr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4413504" y="914399"/>
            <a:ext cx="3364992"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4413504" y="3514726"/>
            <a:ext cx="3364992"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7979664" y="914399"/>
            <a:ext cx="3364992"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7979664" y="3514726"/>
            <a:ext cx="3364992" cy="2428875"/>
          </a:xfrm>
        </p:spPr>
        <p:txBody>
          <a:bodyPr/>
          <a:lstStyle/>
          <a:p>
            <a:endParaRPr lang="en-US" dirty="0"/>
          </a:p>
        </p:txBody>
      </p:sp>
      <p:sp>
        <p:nvSpPr>
          <p:cNvPr id="4" name="Footer Placeholder 3">
            <a:extLst>
              <a:ext uri="{FF2B5EF4-FFF2-40B4-BE49-F238E27FC236}">
                <a16:creationId xmlns:a16="http://schemas.microsoft.com/office/drawing/2014/main" id="{5D7CA909-83B5-4944-B4AC-EE5220890849}"/>
              </a:ext>
            </a:extLst>
          </p:cNvPr>
          <p:cNvSpPr>
            <a:spLocks noGrp="1"/>
          </p:cNvSpPr>
          <p:nvPr>
            <p:ph type="ftr" sz="quarter" idx="27"/>
          </p:nvPr>
        </p:nvSpPr>
        <p:spPr/>
        <p:txBody>
          <a:bodyPr/>
          <a:lstStyle/>
          <a:p>
            <a:r>
              <a:rPr lang="en-US"/>
              <a:t>Georgia Department of Community Affairs</a:t>
            </a:r>
          </a:p>
        </p:txBody>
      </p:sp>
    </p:spTree>
    <p:extLst>
      <p:ext uri="{BB962C8B-B14F-4D97-AF65-F5344CB8AC3E}">
        <p14:creationId xmlns:p14="http://schemas.microsoft.com/office/powerpoint/2010/main" val="3521690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856488" y="351472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847344" y="908209"/>
            <a:ext cx="3381249" cy="2428875"/>
          </a:xfr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4413504" y="914399"/>
            <a:ext cx="3364992"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4413504" y="3514726"/>
            <a:ext cx="3364992"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7979664" y="914399"/>
            <a:ext cx="3364992"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7979664" y="3514726"/>
            <a:ext cx="3364992" cy="2428875"/>
          </a:xfrm>
        </p:spPr>
        <p:txBody>
          <a:bodyPr/>
          <a:lstStyle/>
          <a:p>
            <a:endParaRPr lang="en-US" dirty="0"/>
          </a:p>
        </p:txBody>
      </p:sp>
      <p:sp>
        <p:nvSpPr>
          <p:cNvPr id="2" name="Footer Placeholder 1">
            <a:extLst>
              <a:ext uri="{FF2B5EF4-FFF2-40B4-BE49-F238E27FC236}">
                <a16:creationId xmlns:a16="http://schemas.microsoft.com/office/drawing/2014/main" id="{310912F3-C6CD-4616-AA69-3E76E317D2AA}"/>
              </a:ext>
            </a:extLst>
          </p:cNvPr>
          <p:cNvSpPr>
            <a:spLocks noGrp="1"/>
          </p:cNvSpPr>
          <p:nvPr>
            <p:ph type="ftr" sz="quarter" idx="27"/>
          </p:nvPr>
        </p:nvSpPr>
        <p:spPr/>
        <p:txBody>
          <a:bodyPr/>
          <a:lstStyle/>
          <a:p>
            <a:r>
              <a:rPr lang="en-US"/>
              <a:t>Georgia Department of Community Affairs</a:t>
            </a:r>
          </a:p>
        </p:txBody>
      </p:sp>
    </p:spTree>
    <p:extLst>
      <p:ext uri="{BB962C8B-B14F-4D97-AF65-F5344CB8AC3E}">
        <p14:creationId xmlns:p14="http://schemas.microsoft.com/office/powerpoint/2010/main" val="4043921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847344" y="908209"/>
            <a:ext cx="3381249" cy="2428875"/>
          </a:xfr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4413504" y="914399"/>
            <a:ext cx="3364992"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4413504" y="3514726"/>
            <a:ext cx="3364992"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7979664" y="914399"/>
            <a:ext cx="3364992"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7979664" y="3514726"/>
            <a:ext cx="3364992" cy="2428875"/>
          </a:xfrm>
        </p:spPr>
        <p:txBody>
          <a:bodyPr/>
          <a:lstStyle/>
          <a:p>
            <a:endParaRPr lang="en-US" dirty="0"/>
          </a:p>
        </p:txBody>
      </p:sp>
      <p:sp>
        <p:nvSpPr>
          <p:cNvPr id="9" name="Picture Placeholder 2">
            <a:extLst>
              <a:ext uri="{FF2B5EF4-FFF2-40B4-BE49-F238E27FC236}">
                <a16:creationId xmlns:a16="http://schemas.microsoft.com/office/drawing/2014/main" id="{524F8709-F72F-49EA-B407-C95F183C2938}"/>
              </a:ext>
            </a:extLst>
          </p:cNvPr>
          <p:cNvSpPr>
            <a:spLocks noGrp="1"/>
          </p:cNvSpPr>
          <p:nvPr>
            <p:ph type="pic" sz="quarter" idx="27"/>
          </p:nvPr>
        </p:nvSpPr>
        <p:spPr>
          <a:xfrm>
            <a:off x="847344" y="3514725"/>
            <a:ext cx="3364992" cy="2428875"/>
          </a:xfrm>
        </p:spPr>
        <p:txBody>
          <a:bodyPr/>
          <a:lstStyle/>
          <a:p>
            <a:endParaRPr lang="en-US" dirty="0"/>
          </a:p>
        </p:txBody>
      </p:sp>
      <p:sp>
        <p:nvSpPr>
          <p:cNvPr id="2" name="Footer Placeholder 1">
            <a:extLst>
              <a:ext uri="{FF2B5EF4-FFF2-40B4-BE49-F238E27FC236}">
                <a16:creationId xmlns:a16="http://schemas.microsoft.com/office/drawing/2014/main" id="{30477EA7-9FA2-4A54-B2B5-09C766A9A5C3}"/>
              </a:ext>
            </a:extLst>
          </p:cNvPr>
          <p:cNvSpPr>
            <a:spLocks noGrp="1"/>
          </p:cNvSpPr>
          <p:nvPr>
            <p:ph type="ftr" sz="quarter" idx="28"/>
          </p:nvPr>
        </p:nvSpPr>
        <p:spPr/>
        <p:txBody>
          <a:bodyPr/>
          <a:lstStyle/>
          <a:p>
            <a:r>
              <a:rPr lang="en-US"/>
              <a:t>Georgia Department of Community Affairs</a:t>
            </a:r>
          </a:p>
        </p:txBody>
      </p:sp>
    </p:spTree>
    <p:extLst>
      <p:ext uri="{BB962C8B-B14F-4D97-AF65-F5344CB8AC3E}">
        <p14:creationId xmlns:p14="http://schemas.microsoft.com/office/powerpoint/2010/main" val="3907753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914400"/>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2458" y="914400"/>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8429" y="914400"/>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7" y="3514726"/>
            <a:ext cx="6930963"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847344" y="3514724"/>
            <a:ext cx="3381249" cy="2428875"/>
          </a:xfrm>
        </p:spPr>
        <p:txBody>
          <a:bodyPr anchor="t"/>
          <a:lstStyle>
            <a:lvl1pPr algn="l">
              <a:defRPr/>
            </a:lvl1pPr>
          </a:lstStyle>
          <a:p>
            <a:r>
              <a:rPr lang="en-US" dirty="0"/>
              <a:t>Click to edit Master title style</a:t>
            </a:r>
          </a:p>
        </p:txBody>
      </p:sp>
      <p:sp>
        <p:nvSpPr>
          <p:cNvPr id="2" name="Footer Placeholder 1">
            <a:extLst>
              <a:ext uri="{FF2B5EF4-FFF2-40B4-BE49-F238E27FC236}">
                <a16:creationId xmlns:a16="http://schemas.microsoft.com/office/drawing/2014/main" id="{50F91543-E2A6-4B22-8B6A-38AEFF458E6A}"/>
              </a:ext>
            </a:extLst>
          </p:cNvPr>
          <p:cNvSpPr>
            <a:spLocks noGrp="1"/>
          </p:cNvSpPr>
          <p:nvPr>
            <p:ph type="ftr" sz="quarter" idx="22"/>
          </p:nvPr>
        </p:nvSpPr>
        <p:spPr/>
        <p:txBody>
          <a:bodyPr/>
          <a:lstStyle/>
          <a:p>
            <a:r>
              <a:rPr lang="en-US"/>
              <a:t>Georgia Department of Community Affairs</a:t>
            </a:r>
          </a:p>
        </p:txBody>
      </p:sp>
    </p:spTree>
    <p:extLst>
      <p:ext uri="{BB962C8B-B14F-4D97-AF65-F5344CB8AC3E}">
        <p14:creationId xmlns:p14="http://schemas.microsoft.com/office/powerpoint/2010/main" val="3335148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8" y="351472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7988429" y="351472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847344" y="3514724"/>
            <a:ext cx="3381249" cy="2428875"/>
          </a:xfr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847344" y="908210"/>
            <a:ext cx="10497312" cy="2435064"/>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3420799A-CE29-473B-9A3E-E60F05D28642}"/>
              </a:ext>
            </a:extLst>
          </p:cNvPr>
          <p:cNvSpPr>
            <a:spLocks noGrp="1"/>
          </p:cNvSpPr>
          <p:nvPr>
            <p:ph type="ftr" sz="quarter" idx="23"/>
          </p:nvPr>
        </p:nvSpPr>
        <p:spPr/>
        <p:txBody>
          <a:bodyPr/>
          <a:lstStyle/>
          <a:p>
            <a:r>
              <a:rPr lang="en-US"/>
              <a:t>Georgia Department of Community Affairs</a:t>
            </a:r>
          </a:p>
        </p:txBody>
      </p:sp>
    </p:spTree>
    <p:extLst>
      <p:ext uri="{BB962C8B-B14F-4D97-AF65-F5344CB8AC3E}">
        <p14:creationId xmlns:p14="http://schemas.microsoft.com/office/powerpoint/2010/main" val="394339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1131745" y="2764677"/>
            <a:ext cx="1207008" cy="12056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3300425" y="2763293"/>
            <a:ext cx="1207008" cy="120700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5492496" y="2810583"/>
            <a:ext cx="1207008" cy="12070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7635240" y="2763293"/>
            <a:ext cx="1207008" cy="12070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9834372" y="2744997"/>
            <a:ext cx="1207008" cy="1207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1063551"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1060973"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3218688"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3218688"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5404104"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5404104"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7552944"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7552944"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9756648"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9756648"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1041276" y="2393352"/>
            <a:ext cx="712573"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753849" y="2393352"/>
            <a:ext cx="21704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3924300" y="2391883"/>
            <a:ext cx="21717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6096000" y="2391883"/>
            <a:ext cx="2161515"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8257515" y="2402544"/>
            <a:ext cx="218919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10446712" y="2398796"/>
            <a:ext cx="66853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630551" y="228782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3805163" y="229286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5984012" y="2288841"/>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8127690" y="2297879"/>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10342014" y="2290384"/>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3" name="Slide Number Placeholder 2">
            <a:extLst>
              <a:ext uri="{FF2B5EF4-FFF2-40B4-BE49-F238E27FC236}">
                <a16:creationId xmlns:a16="http://schemas.microsoft.com/office/drawing/2014/main" id="{612C6418-CE5B-4B8C-B48B-D6F073C66673}"/>
              </a:ext>
            </a:extLst>
          </p:cNvPr>
          <p:cNvSpPr>
            <a:spLocks noGrp="1"/>
          </p:cNvSpPr>
          <p:nvPr>
            <p:ph type="sldNum" sz="quarter" idx="35"/>
          </p:nvPr>
        </p:nvSpPr>
        <p:spPr/>
        <p:txBody>
          <a:bodyPr/>
          <a:lstStyle/>
          <a:p>
            <a:fld id="{93CAF254-72B9-406C-9E86-C9D983240C82}" type="slidenum">
              <a:rPr lang="en-US" smtClean="0"/>
              <a:pPr/>
              <a:t>‹#›</a:t>
            </a:fld>
            <a:endParaRPr lang="en-US" dirty="0"/>
          </a:p>
        </p:txBody>
      </p:sp>
      <p:sp>
        <p:nvSpPr>
          <p:cNvPr id="4" name="Title 3">
            <a:extLst>
              <a:ext uri="{FF2B5EF4-FFF2-40B4-BE49-F238E27FC236}">
                <a16:creationId xmlns:a16="http://schemas.microsoft.com/office/drawing/2014/main" id="{916AE84D-804E-4F85-82B7-285B04368F0C}"/>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2C71AD41-83D3-44A4-95DE-0B49CF702782}"/>
              </a:ext>
            </a:extLst>
          </p:cNvPr>
          <p:cNvSpPr>
            <a:spLocks noGrp="1"/>
          </p:cNvSpPr>
          <p:nvPr>
            <p:ph type="ftr" sz="quarter" idx="36"/>
          </p:nvPr>
        </p:nvSpPr>
        <p:spPr/>
        <p:txBody>
          <a:bodyPr/>
          <a:lstStyle/>
          <a:p>
            <a:r>
              <a:rPr lang="en-US"/>
              <a:t>Georgia Department of Community Affairs</a:t>
            </a:r>
          </a:p>
        </p:txBody>
      </p:sp>
    </p:spTree>
    <p:extLst>
      <p:ext uri="{BB962C8B-B14F-4D97-AF65-F5344CB8AC3E}">
        <p14:creationId xmlns:p14="http://schemas.microsoft.com/office/powerpoint/2010/main" val="734063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975089" y="2178387"/>
            <a:ext cx="1920240" cy="1920240"/>
          </a:xfrm>
          <a:prstGeom prst="ellipse">
            <a:avLst/>
          </a:prstGeom>
          <a:solidFill>
            <a:schemeClr val="bg1">
              <a:lumMod val="85000"/>
            </a:schemeClr>
          </a:solidFill>
        </p:spPr>
        <p:txBody>
          <a:bodyPr wrap="square" anchor="ctr">
            <a:noAutofit/>
          </a:bodyPr>
          <a:lstStyle>
            <a:lvl1pPr marL="0" indent="0" algn="ctr">
              <a:buNone/>
              <a:defRPr sz="180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3724866" y="2178387"/>
            <a:ext cx="1920240" cy="1920240"/>
          </a:xfrm>
          <a:prstGeom prst="ellipse">
            <a:avLst/>
          </a:prstGeom>
          <a:solidFill>
            <a:schemeClr val="bg1">
              <a:lumMod val="85000"/>
            </a:schemeClr>
          </a:solidFill>
        </p:spPr>
        <p:txBody>
          <a:bodyPr wrap="square" anchor="ctr">
            <a:noAutofit/>
          </a:bodyPr>
          <a:lstStyle>
            <a:lvl1pPr marL="0" indent="0" algn="ctr">
              <a:buNone/>
              <a:defRPr sz="180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6538351" y="2139219"/>
            <a:ext cx="1920240" cy="1920240"/>
          </a:xfrm>
          <a:prstGeom prst="ellipse">
            <a:avLst/>
          </a:prstGeom>
          <a:solidFill>
            <a:schemeClr val="bg1">
              <a:lumMod val="85000"/>
            </a:schemeClr>
          </a:solidFill>
        </p:spPr>
        <p:txBody>
          <a:bodyPr wrap="square" anchor="ctr">
            <a:noAutofit/>
          </a:bodyPr>
          <a:lstStyle>
            <a:lvl1pPr marL="0" indent="0" algn="ctr">
              <a:buNone/>
              <a:defRPr sz="180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9341823" y="2139219"/>
            <a:ext cx="1920240" cy="1920240"/>
          </a:xfrm>
          <a:prstGeom prst="ellipse">
            <a:avLst/>
          </a:prstGeom>
          <a:solidFill>
            <a:schemeClr val="bg1">
              <a:lumMod val="85000"/>
            </a:schemeClr>
          </a:solidFill>
        </p:spPr>
        <p:txBody>
          <a:bodyPr wrap="square" anchor="ctr">
            <a:noAutofit/>
          </a:bodyPr>
          <a:lstStyle>
            <a:lvl1pPr marL="0" indent="0" algn="ctr">
              <a:buNone/>
              <a:defRPr sz="180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695734"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3451468"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6264031"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9067503"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695734"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3451468"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6264031"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9067503"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3" name="Slide Number Placeholder 2">
            <a:extLst>
              <a:ext uri="{FF2B5EF4-FFF2-40B4-BE49-F238E27FC236}">
                <a16:creationId xmlns:a16="http://schemas.microsoft.com/office/drawing/2014/main" id="{5338600C-73CB-48B4-9A32-F341C9A3D374}"/>
              </a:ext>
            </a:extLst>
          </p:cNvPr>
          <p:cNvSpPr>
            <a:spLocks noGrp="1"/>
          </p:cNvSpPr>
          <p:nvPr>
            <p:ph type="sldNum" sz="quarter" idx="25"/>
          </p:nvPr>
        </p:nvSpPr>
        <p:spPr/>
        <p:txBody>
          <a:bodyPr/>
          <a:lstStyle/>
          <a:p>
            <a:fld id="{93CAF254-72B9-406C-9E86-C9D983240C82}" type="slidenum">
              <a:rPr lang="en-US" smtClean="0"/>
              <a:pPr/>
              <a:t>‹#›</a:t>
            </a:fld>
            <a:endParaRPr lang="en-US" dirty="0"/>
          </a:p>
        </p:txBody>
      </p:sp>
      <p:sp>
        <p:nvSpPr>
          <p:cNvPr id="4" name="Title 3">
            <a:extLst>
              <a:ext uri="{FF2B5EF4-FFF2-40B4-BE49-F238E27FC236}">
                <a16:creationId xmlns:a16="http://schemas.microsoft.com/office/drawing/2014/main" id="{1AED22F3-26AB-40DB-B6D9-2FD06AF79F2F}"/>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291A18EA-4C4C-40EF-9582-38D2C855837A}"/>
              </a:ext>
            </a:extLst>
          </p:cNvPr>
          <p:cNvSpPr>
            <a:spLocks noGrp="1"/>
          </p:cNvSpPr>
          <p:nvPr>
            <p:ph type="ftr" sz="quarter" idx="26"/>
          </p:nvPr>
        </p:nvSpPr>
        <p:spPr/>
        <p:txBody>
          <a:bodyPr/>
          <a:lstStyle/>
          <a:p>
            <a:r>
              <a:rPr lang="en-US"/>
              <a:t>Georgia Department of Community Affairs</a:t>
            </a:r>
          </a:p>
        </p:txBody>
      </p:sp>
    </p:spTree>
    <p:extLst>
      <p:ext uri="{BB962C8B-B14F-4D97-AF65-F5344CB8AC3E}">
        <p14:creationId xmlns:p14="http://schemas.microsoft.com/office/powerpoint/2010/main" val="3371092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grpSp>
        <p:nvGrpSpPr>
          <p:cNvPr id="2" name="Group 1"/>
          <p:cNvGrpSpPr/>
          <p:nvPr userDrawn="1"/>
        </p:nvGrpSpPr>
        <p:grpSpPr>
          <a:xfrm rot="10800000">
            <a:off x="-11726" y="5487365"/>
            <a:ext cx="12270772" cy="2152185"/>
            <a:chOff x="0" y="-156114"/>
            <a:chExt cx="24535152" cy="4304369"/>
          </a:xfrm>
        </p:grpSpPr>
        <p:sp>
          <p:nvSpPr>
            <p:cNvPr id="3" name="Freeform 2"/>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4" name="Freeform 3"/>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5" name="Freeform 4"/>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6" name="Freeform 5"/>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7" name="Freeform 6"/>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8" name="Freeform 7"/>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9" name="Freeform 8"/>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0" name="Freeform 9"/>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1" name="Freeform 10"/>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2" name="Freeform 11"/>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3"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4"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5"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6"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b="0" i="0" dirty="0">
                <a:latin typeface="Nunito Light" charset="0"/>
              </a:endParaRPr>
            </a:p>
          </p:txBody>
        </p:sp>
        <p:sp>
          <p:nvSpPr>
            <p:cNvPr id="17"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18"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9"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0"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1"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2"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3"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4"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5"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6"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27"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grpSp>
      <p:sp>
        <p:nvSpPr>
          <p:cNvPr id="29" name="Text Placeholder 28">
            <a:extLst>
              <a:ext uri="{FF2B5EF4-FFF2-40B4-BE49-F238E27FC236}">
                <a16:creationId xmlns:a16="http://schemas.microsoft.com/office/drawing/2014/main" id="{433F070C-0166-4804-B505-59E6B3ED7961}"/>
              </a:ext>
            </a:extLst>
          </p:cNvPr>
          <p:cNvSpPr>
            <a:spLocks noGrp="1"/>
          </p:cNvSpPr>
          <p:nvPr>
            <p:ph type="body" sz="quarter" idx="10"/>
          </p:nvPr>
        </p:nvSpPr>
        <p:spPr>
          <a:xfrm>
            <a:off x="1067078" y="1685132"/>
            <a:ext cx="4716664" cy="3395663"/>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30">
            <a:extLst>
              <a:ext uri="{FF2B5EF4-FFF2-40B4-BE49-F238E27FC236}">
                <a16:creationId xmlns:a16="http://schemas.microsoft.com/office/drawing/2014/main" id="{5BD95895-EA7A-4967-BD15-639BF6D8067D}"/>
              </a:ext>
            </a:extLst>
          </p:cNvPr>
          <p:cNvSpPr>
            <a:spLocks noGrp="1"/>
          </p:cNvSpPr>
          <p:nvPr>
            <p:ph type="body" sz="quarter" idx="11"/>
          </p:nvPr>
        </p:nvSpPr>
        <p:spPr>
          <a:xfrm>
            <a:off x="6366457" y="1669197"/>
            <a:ext cx="4716664" cy="3444875"/>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itle 31">
            <a:extLst>
              <a:ext uri="{FF2B5EF4-FFF2-40B4-BE49-F238E27FC236}">
                <a16:creationId xmlns:a16="http://schemas.microsoft.com/office/drawing/2014/main" id="{9E891065-A820-498C-8FF0-5BF7C34C06CE}"/>
              </a:ext>
            </a:extLst>
          </p:cNvPr>
          <p:cNvSpPr>
            <a:spLocks noGrp="1"/>
          </p:cNvSpPr>
          <p:nvPr>
            <p:ph type="title"/>
          </p:nvPr>
        </p:nvSpPr>
        <p:spPr>
          <a:xfrm>
            <a:off x="838419" y="365126"/>
            <a:ext cx="10515163" cy="1013608"/>
          </a:xfrm>
          <a:prstGeom prst="rect">
            <a:avLst/>
          </a:prstGeo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1906199147"/>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12192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524000" y="1600200"/>
            <a:ext cx="9144000" cy="3657600"/>
          </a:xfrm>
        </p:spPr>
        <p:txBody>
          <a:bodyPr anchor="ctr">
            <a:normAutofit/>
          </a:bodyPr>
          <a:lstStyle>
            <a:lvl1pPr marL="0" indent="0" algn="l">
              <a:buNone/>
              <a:defRPr sz="48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223520" y="0"/>
            <a:ext cx="2240280" cy="4462760"/>
          </a:xfrm>
          <a:prstGeom prst="rect">
            <a:avLst/>
          </a:prstGeom>
          <a:noFill/>
        </p:spPr>
        <p:txBody>
          <a:bodyPr wrap="square" rtlCol="0">
            <a:spAutoFit/>
          </a:bodyPr>
          <a:lstStyle/>
          <a:p>
            <a:pPr algn="ctr"/>
            <a:r>
              <a:rPr lang="en-US" sz="28400" dirty="0">
                <a:solidFill>
                  <a:schemeClr val="bg1"/>
                </a:solidFill>
              </a:rPr>
              <a:t>“</a:t>
            </a:r>
          </a:p>
        </p:txBody>
      </p:sp>
    </p:spTree>
    <p:extLst>
      <p:ext uri="{BB962C8B-B14F-4D97-AF65-F5344CB8AC3E}">
        <p14:creationId xmlns:p14="http://schemas.microsoft.com/office/powerpoint/2010/main" val="2053757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grpSp>
        <p:nvGrpSpPr>
          <p:cNvPr id="2" name="Group 1"/>
          <p:cNvGrpSpPr/>
          <p:nvPr userDrawn="1"/>
        </p:nvGrpSpPr>
        <p:grpSpPr>
          <a:xfrm rot="10800000">
            <a:off x="-11726" y="5487365"/>
            <a:ext cx="12270772" cy="2152185"/>
            <a:chOff x="0" y="-156114"/>
            <a:chExt cx="24535152" cy="4304369"/>
          </a:xfrm>
        </p:grpSpPr>
        <p:sp>
          <p:nvSpPr>
            <p:cNvPr id="3" name="Freeform 2"/>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4" name="Freeform 3"/>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5" name="Freeform 4"/>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6" name="Freeform 5"/>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7" name="Freeform 6"/>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8" name="Freeform 7"/>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9" name="Freeform 8"/>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0" name="Freeform 9"/>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1" name="Freeform 10"/>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2" name="Freeform 11"/>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3"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4"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5"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6"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b="0" i="0" dirty="0">
                <a:latin typeface="Nunito Light" charset="0"/>
              </a:endParaRPr>
            </a:p>
          </p:txBody>
        </p:sp>
        <p:sp>
          <p:nvSpPr>
            <p:cNvPr id="17"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18"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9"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0"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1"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2"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3"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4"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5"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6"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27"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grpSp>
      <p:sp>
        <p:nvSpPr>
          <p:cNvPr id="30" name="Text Placeholder 29">
            <a:extLst>
              <a:ext uri="{FF2B5EF4-FFF2-40B4-BE49-F238E27FC236}">
                <a16:creationId xmlns:a16="http://schemas.microsoft.com/office/drawing/2014/main" id="{D20278F0-A7EE-4C0F-AE34-0F63E88B4D41}"/>
              </a:ext>
            </a:extLst>
          </p:cNvPr>
          <p:cNvSpPr>
            <a:spLocks noGrp="1"/>
          </p:cNvSpPr>
          <p:nvPr>
            <p:ph type="body" sz="quarter" idx="10"/>
          </p:nvPr>
        </p:nvSpPr>
        <p:spPr>
          <a:xfrm>
            <a:off x="700250" y="2037690"/>
            <a:ext cx="3335413" cy="24384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29">
            <a:extLst>
              <a:ext uri="{FF2B5EF4-FFF2-40B4-BE49-F238E27FC236}">
                <a16:creationId xmlns:a16="http://schemas.microsoft.com/office/drawing/2014/main" id="{FA9BF0F8-15A7-4935-BB15-9992397DF44C}"/>
              </a:ext>
            </a:extLst>
          </p:cNvPr>
          <p:cNvSpPr>
            <a:spLocks noGrp="1"/>
          </p:cNvSpPr>
          <p:nvPr>
            <p:ph type="body" sz="quarter" idx="11"/>
          </p:nvPr>
        </p:nvSpPr>
        <p:spPr>
          <a:xfrm>
            <a:off x="8155182" y="2037690"/>
            <a:ext cx="3335413" cy="24384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29">
            <a:extLst>
              <a:ext uri="{FF2B5EF4-FFF2-40B4-BE49-F238E27FC236}">
                <a16:creationId xmlns:a16="http://schemas.microsoft.com/office/drawing/2014/main" id="{FBCC1BAF-5D04-4417-B1CD-ECAC8329000C}"/>
              </a:ext>
            </a:extLst>
          </p:cNvPr>
          <p:cNvSpPr>
            <a:spLocks noGrp="1"/>
          </p:cNvSpPr>
          <p:nvPr>
            <p:ph type="body" sz="quarter" idx="12"/>
          </p:nvPr>
        </p:nvSpPr>
        <p:spPr>
          <a:xfrm>
            <a:off x="4427716" y="2035175"/>
            <a:ext cx="3335413" cy="24384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itle 43">
            <a:extLst>
              <a:ext uri="{FF2B5EF4-FFF2-40B4-BE49-F238E27FC236}">
                <a16:creationId xmlns:a16="http://schemas.microsoft.com/office/drawing/2014/main" id="{BE037159-B21C-422F-8067-D747ABA80537}"/>
              </a:ext>
            </a:extLst>
          </p:cNvPr>
          <p:cNvSpPr>
            <a:spLocks noGrp="1"/>
          </p:cNvSpPr>
          <p:nvPr>
            <p:ph type="title"/>
          </p:nvPr>
        </p:nvSpPr>
        <p:spPr>
          <a:xfrm>
            <a:off x="838419" y="365126"/>
            <a:ext cx="10515163" cy="893116"/>
          </a:xfrm>
          <a:prstGeom prst="rect">
            <a:avLst/>
          </a:prstGeo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126777153"/>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6B2CF7-0E70-4B13-AF20-5E4E34F1911D}"/>
              </a:ext>
            </a:extLst>
          </p:cNvPr>
          <p:cNvGrpSpPr/>
          <p:nvPr userDrawn="1"/>
        </p:nvGrpSpPr>
        <p:grpSpPr>
          <a:xfrm>
            <a:off x="0" y="-791384"/>
            <a:ext cx="12270772" cy="2152185"/>
            <a:chOff x="0" y="-156114"/>
            <a:chExt cx="24535152" cy="4304369"/>
          </a:xfrm>
        </p:grpSpPr>
        <p:sp>
          <p:nvSpPr>
            <p:cNvPr id="6" name="Freeform 130">
              <a:extLst>
                <a:ext uri="{FF2B5EF4-FFF2-40B4-BE49-F238E27FC236}">
                  <a16:creationId xmlns:a16="http://schemas.microsoft.com/office/drawing/2014/main" id="{B82AF1FE-44EB-4941-B4B4-ACE317CC5608}"/>
                </a:ext>
              </a:extLst>
            </p:cNvPr>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dirty="0">
                <a:latin typeface="Nunito Light" charset="0"/>
              </a:endParaRPr>
            </a:p>
          </p:txBody>
        </p:sp>
        <p:sp>
          <p:nvSpPr>
            <p:cNvPr id="7" name="Freeform 131">
              <a:extLst>
                <a:ext uri="{FF2B5EF4-FFF2-40B4-BE49-F238E27FC236}">
                  <a16:creationId xmlns:a16="http://schemas.microsoft.com/office/drawing/2014/main" id="{7125398F-1D77-4BF8-B489-530A4A7C2634}"/>
                </a:ext>
              </a:extLst>
            </p:cNvPr>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dirty="0">
                <a:latin typeface="Nunito Light" charset="0"/>
              </a:endParaRPr>
            </a:p>
          </p:txBody>
        </p:sp>
        <p:sp>
          <p:nvSpPr>
            <p:cNvPr id="8" name="Freeform 132">
              <a:extLst>
                <a:ext uri="{FF2B5EF4-FFF2-40B4-BE49-F238E27FC236}">
                  <a16:creationId xmlns:a16="http://schemas.microsoft.com/office/drawing/2014/main" id="{B2B1DB02-886D-4A0F-9CE1-8A4F7B2E5910}"/>
                </a:ext>
              </a:extLst>
            </p:cNvPr>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dirty="0">
                <a:latin typeface="Nunito Light" charset="0"/>
              </a:endParaRPr>
            </a:p>
          </p:txBody>
        </p:sp>
        <p:sp>
          <p:nvSpPr>
            <p:cNvPr id="9" name="Freeform 133">
              <a:extLst>
                <a:ext uri="{FF2B5EF4-FFF2-40B4-BE49-F238E27FC236}">
                  <a16:creationId xmlns:a16="http://schemas.microsoft.com/office/drawing/2014/main" id="{A8418F68-F582-4A55-9390-F6D4EBD8E16D}"/>
                </a:ext>
              </a:extLst>
            </p:cNvPr>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dirty="0">
                <a:latin typeface="Nunito Light" charset="0"/>
              </a:endParaRPr>
            </a:p>
          </p:txBody>
        </p:sp>
        <p:sp>
          <p:nvSpPr>
            <p:cNvPr id="10" name="Freeform 134">
              <a:extLst>
                <a:ext uri="{FF2B5EF4-FFF2-40B4-BE49-F238E27FC236}">
                  <a16:creationId xmlns:a16="http://schemas.microsoft.com/office/drawing/2014/main" id="{D0EFF7BC-F770-472B-B7F7-1D1C7DF6E7D1}"/>
                </a:ext>
              </a:extLst>
            </p:cNvPr>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dirty="0">
                <a:latin typeface="Nunito Light" charset="0"/>
              </a:endParaRPr>
            </a:p>
          </p:txBody>
        </p:sp>
        <p:sp>
          <p:nvSpPr>
            <p:cNvPr id="11" name="Freeform 135">
              <a:extLst>
                <a:ext uri="{FF2B5EF4-FFF2-40B4-BE49-F238E27FC236}">
                  <a16:creationId xmlns:a16="http://schemas.microsoft.com/office/drawing/2014/main" id="{BEAE1B10-43C6-41A7-8E03-D416B59472C4}"/>
                </a:ext>
              </a:extLst>
            </p:cNvPr>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dirty="0">
                <a:latin typeface="Nunito Light" charset="0"/>
              </a:endParaRPr>
            </a:p>
          </p:txBody>
        </p:sp>
        <p:sp>
          <p:nvSpPr>
            <p:cNvPr id="12" name="Freeform 136">
              <a:extLst>
                <a:ext uri="{FF2B5EF4-FFF2-40B4-BE49-F238E27FC236}">
                  <a16:creationId xmlns:a16="http://schemas.microsoft.com/office/drawing/2014/main" id="{2F7DB26C-3002-4265-B159-766D03E29959}"/>
                </a:ext>
              </a:extLst>
            </p:cNvPr>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dirty="0">
                <a:latin typeface="Nunito Light" charset="0"/>
              </a:endParaRPr>
            </a:p>
          </p:txBody>
        </p:sp>
        <p:sp>
          <p:nvSpPr>
            <p:cNvPr id="13" name="Freeform 137">
              <a:extLst>
                <a:ext uri="{FF2B5EF4-FFF2-40B4-BE49-F238E27FC236}">
                  <a16:creationId xmlns:a16="http://schemas.microsoft.com/office/drawing/2014/main" id="{9F179140-548A-4B8E-BDD5-3C117B06B8AD}"/>
                </a:ext>
              </a:extLst>
            </p:cNvPr>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dirty="0">
                <a:latin typeface="Nunito Light" charset="0"/>
              </a:endParaRPr>
            </a:p>
          </p:txBody>
        </p:sp>
        <p:sp>
          <p:nvSpPr>
            <p:cNvPr id="14" name="Freeform 138">
              <a:extLst>
                <a:ext uri="{FF2B5EF4-FFF2-40B4-BE49-F238E27FC236}">
                  <a16:creationId xmlns:a16="http://schemas.microsoft.com/office/drawing/2014/main" id="{DE75C889-A6BE-458E-9CAE-FE98EDAA2A32}"/>
                </a:ext>
              </a:extLst>
            </p:cNvPr>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dirty="0">
                <a:latin typeface="Nunito Light" charset="0"/>
              </a:endParaRPr>
            </a:p>
          </p:txBody>
        </p:sp>
        <p:sp>
          <p:nvSpPr>
            <p:cNvPr id="15" name="Freeform 139">
              <a:extLst>
                <a:ext uri="{FF2B5EF4-FFF2-40B4-BE49-F238E27FC236}">
                  <a16:creationId xmlns:a16="http://schemas.microsoft.com/office/drawing/2014/main" id="{A4210FCD-D640-4C61-9C9B-CBAA9468DD77}"/>
                </a:ext>
              </a:extLst>
            </p:cNvPr>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dirty="0">
                <a:latin typeface="Nunito Light" charset="0"/>
              </a:endParaRPr>
            </a:p>
          </p:txBody>
        </p:sp>
        <p:sp>
          <p:nvSpPr>
            <p:cNvPr id="16" name="Freeform 13">
              <a:extLst>
                <a:ext uri="{FF2B5EF4-FFF2-40B4-BE49-F238E27FC236}">
                  <a16:creationId xmlns:a16="http://schemas.microsoft.com/office/drawing/2014/main" id="{A0DCE87B-EA05-4FAD-91BF-68CEBFC00569}"/>
                </a:ext>
              </a:extLst>
            </p:cNvPr>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dirty="0">
                <a:latin typeface="Nunito Light" charset="0"/>
              </a:endParaRPr>
            </a:p>
          </p:txBody>
        </p:sp>
        <p:sp>
          <p:nvSpPr>
            <p:cNvPr id="17" name="Freeform 14">
              <a:extLst>
                <a:ext uri="{FF2B5EF4-FFF2-40B4-BE49-F238E27FC236}">
                  <a16:creationId xmlns:a16="http://schemas.microsoft.com/office/drawing/2014/main" id="{BA086AAC-9471-4D18-B12D-DE49D1927C25}"/>
                </a:ext>
              </a:extLst>
            </p:cNvPr>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dirty="0">
                <a:latin typeface="Nunito Light" charset="0"/>
              </a:endParaRPr>
            </a:p>
          </p:txBody>
        </p:sp>
        <p:sp>
          <p:nvSpPr>
            <p:cNvPr id="18" name="Freeform 15">
              <a:extLst>
                <a:ext uri="{FF2B5EF4-FFF2-40B4-BE49-F238E27FC236}">
                  <a16:creationId xmlns:a16="http://schemas.microsoft.com/office/drawing/2014/main" id="{F7BFB4B5-3E07-41D2-96FE-C839E3B0C0AC}"/>
                </a:ext>
              </a:extLst>
            </p:cNvPr>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dirty="0">
                <a:latin typeface="Nunito Light" charset="0"/>
              </a:endParaRPr>
            </a:p>
          </p:txBody>
        </p:sp>
        <p:sp>
          <p:nvSpPr>
            <p:cNvPr id="19" name="Freeform 16">
              <a:extLst>
                <a:ext uri="{FF2B5EF4-FFF2-40B4-BE49-F238E27FC236}">
                  <a16:creationId xmlns:a16="http://schemas.microsoft.com/office/drawing/2014/main" id="{AE48CFBA-CEA7-4458-B80C-8ADD0881DC4D}"/>
                </a:ext>
              </a:extLst>
            </p:cNvPr>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dirty="0">
                <a:latin typeface="Nunito Light" charset="0"/>
              </a:endParaRPr>
            </a:p>
          </p:txBody>
        </p:sp>
        <p:sp>
          <p:nvSpPr>
            <p:cNvPr id="20" name="Freeform 17">
              <a:extLst>
                <a:ext uri="{FF2B5EF4-FFF2-40B4-BE49-F238E27FC236}">
                  <a16:creationId xmlns:a16="http://schemas.microsoft.com/office/drawing/2014/main" id="{4DE53C89-C6CC-45BB-AE89-7E38A8796434}"/>
                </a:ext>
              </a:extLst>
            </p:cNvPr>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dirty="0">
                <a:latin typeface="Nunito Light" charset="0"/>
              </a:endParaRPr>
            </a:p>
          </p:txBody>
        </p:sp>
        <p:sp>
          <p:nvSpPr>
            <p:cNvPr id="21" name="Freeform 18">
              <a:extLst>
                <a:ext uri="{FF2B5EF4-FFF2-40B4-BE49-F238E27FC236}">
                  <a16:creationId xmlns:a16="http://schemas.microsoft.com/office/drawing/2014/main" id="{A8C17C56-B994-40CA-8E34-4C4BA2CE2328}"/>
                </a:ext>
              </a:extLst>
            </p:cNvPr>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dirty="0">
                <a:latin typeface="Nunito Light" charset="0"/>
              </a:endParaRPr>
            </a:p>
          </p:txBody>
        </p:sp>
        <p:sp>
          <p:nvSpPr>
            <p:cNvPr id="22" name="Freeform 19">
              <a:extLst>
                <a:ext uri="{FF2B5EF4-FFF2-40B4-BE49-F238E27FC236}">
                  <a16:creationId xmlns:a16="http://schemas.microsoft.com/office/drawing/2014/main" id="{D9F178E1-4E12-4131-8137-FA70CFD6149E}"/>
                </a:ext>
              </a:extLst>
            </p:cNvPr>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dirty="0">
                <a:latin typeface="Nunito Light" charset="0"/>
              </a:endParaRPr>
            </a:p>
          </p:txBody>
        </p:sp>
        <p:sp>
          <p:nvSpPr>
            <p:cNvPr id="23" name="Freeform 20">
              <a:extLst>
                <a:ext uri="{FF2B5EF4-FFF2-40B4-BE49-F238E27FC236}">
                  <a16:creationId xmlns:a16="http://schemas.microsoft.com/office/drawing/2014/main" id="{CF1A50DA-B598-4643-BC82-56DDBAF2B89E}"/>
                </a:ext>
              </a:extLst>
            </p:cNvPr>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dirty="0">
                <a:latin typeface="Nunito Light" charset="0"/>
              </a:endParaRPr>
            </a:p>
          </p:txBody>
        </p:sp>
        <p:sp>
          <p:nvSpPr>
            <p:cNvPr id="24" name="Freeform 21">
              <a:extLst>
                <a:ext uri="{FF2B5EF4-FFF2-40B4-BE49-F238E27FC236}">
                  <a16:creationId xmlns:a16="http://schemas.microsoft.com/office/drawing/2014/main" id="{FA88E0F4-4074-40A2-8693-121174ECF582}"/>
                </a:ext>
              </a:extLst>
            </p:cNvPr>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dirty="0">
                <a:latin typeface="Nunito Light" charset="0"/>
              </a:endParaRPr>
            </a:p>
          </p:txBody>
        </p:sp>
        <p:sp>
          <p:nvSpPr>
            <p:cNvPr id="25" name="Freeform 22">
              <a:extLst>
                <a:ext uri="{FF2B5EF4-FFF2-40B4-BE49-F238E27FC236}">
                  <a16:creationId xmlns:a16="http://schemas.microsoft.com/office/drawing/2014/main" id="{BBAD1DA1-0212-472A-9628-2D03BFE2F77D}"/>
                </a:ext>
              </a:extLst>
            </p:cNvPr>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dirty="0">
                <a:latin typeface="Nunito Light" charset="0"/>
              </a:endParaRPr>
            </a:p>
          </p:txBody>
        </p:sp>
        <p:sp>
          <p:nvSpPr>
            <p:cNvPr id="26" name="Freeform 23">
              <a:extLst>
                <a:ext uri="{FF2B5EF4-FFF2-40B4-BE49-F238E27FC236}">
                  <a16:creationId xmlns:a16="http://schemas.microsoft.com/office/drawing/2014/main" id="{1ABB5E29-FB15-4561-9CEF-662445AA3DA4}"/>
                </a:ext>
              </a:extLst>
            </p:cNvPr>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dirty="0">
                <a:latin typeface="Nunito Light" charset="0"/>
              </a:endParaRPr>
            </a:p>
          </p:txBody>
        </p:sp>
        <p:sp>
          <p:nvSpPr>
            <p:cNvPr id="27" name="Freeform 24">
              <a:extLst>
                <a:ext uri="{FF2B5EF4-FFF2-40B4-BE49-F238E27FC236}">
                  <a16:creationId xmlns:a16="http://schemas.microsoft.com/office/drawing/2014/main" id="{8AFBACE4-8F13-4A5A-8025-09011D0EBB8D}"/>
                </a:ext>
              </a:extLst>
            </p:cNvPr>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dirty="0">
                <a:latin typeface="Nunito Light" charset="0"/>
              </a:endParaRPr>
            </a:p>
          </p:txBody>
        </p:sp>
        <p:sp>
          <p:nvSpPr>
            <p:cNvPr id="28" name="Freeform 25">
              <a:extLst>
                <a:ext uri="{FF2B5EF4-FFF2-40B4-BE49-F238E27FC236}">
                  <a16:creationId xmlns:a16="http://schemas.microsoft.com/office/drawing/2014/main" id="{33E713D7-97F2-4482-B4F2-BD32A3419861}"/>
                </a:ext>
              </a:extLst>
            </p:cNvPr>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dirty="0">
                <a:latin typeface="Nunito Light" charset="0"/>
              </a:endParaRPr>
            </a:p>
          </p:txBody>
        </p:sp>
        <p:sp>
          <p:nvSpPr>
            <p:cNvPr id="29" name="Freeform 26">
              <a:extLst>
                <a:ext uri="{FF2B5EF4-FFF2-40B4-BE49-F238E27FC236}">
                  <a16:creationId xmlns:a16="http://schemas.microsoft.com/office/drawing/2014/main" id="{ECB4D932-3189-4141-9BEC-0A7906A85750}"/>
                </a:ext>
              </a:extLst>
            </p:cNvPr>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dirty="0">
                <a:latin typeface="Nunito Light" charset="0"/>
              </a:endParaRPr>
            </a:p>
          </p:txBody>
        </p:sp>
        <p:sp>
          <p:nvSpPr>
            <p:cNvPr id="30" name="Freeform 12">
              <a:extLst>
                <a:ext uri="{FF2B5EF4-FFF2-40B4-BE49-F238E27FC236}">
                  <a16:creationId xmlns:a16="http://schemas.microsoft.com/office/drawing/2014/main" id="{20CE6FFA-BB60-49C0-9697-CCC0C4323A7A}"/>
                </a:ext>
              </a:extLst>
            </p:cNvPr>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dirty="0">
                <a:latin typeface="Nunito Light" charset="0"/>
              </a:endParaRPr>
            </a:p>
          </p:txBody>
        </p:sp>
      </p:grpSp>
      <p:pic>
        <p:nvPicPr>
          <p:cNvPr id="31" name="Picture 30">
            <a:extLst>
              <a:ext uri="{FF2B5EF4-FFF2-40B4-BE49-F238E27FC236}">
                <a16:creationId xmlns:a16="http://schemas.microsoft.com/office/drawing/2014/main" id="{96C360B4-A474-4EF0-90E8-A21611A12F83}"/>
              </a:ext>
            </a:extLst>
          </p:cNvPr>
          <p:cNvPicPr>
            <a:picLocks noChangeAspect="1"/>
          </p:cNvPicPr>
          <p:nvPr userDrawn="1"/>
        </p:nvPicPr>
        <p:blipFill>
          <a:blip r:embed="rId2"/>
          <a:stretch>
            <a:fillRect/>
          </a:stretch>
        </p:blipFill>
        <p:spPr>
          <a:xfrm>
            <a:off x="4121162" y="4673722"/>
            <a:ext cx="3949676" cy="1445257"/>
          </a:xfrm>
          <a:prstGeom prst="rect">
            <a:avLst/>
          </a:prstGeom>
        </p:spPr>
      </p:pic>
      <p:sp>
        <p:nvSpPr>
          <p:cNvPr id="32" name="Title 31">
            <a:extLst>
              <a:ext uri="{FF2B5EF4-FFF2-40B4-BE49-F238E27FC236}">
                <a16:creationId xmlns:a16="http://schemas.microsoft.com/office/drawing/2014/main" id="{CC6C8EDB-C95F-43D9-AFE6-0532D24074C0}"/>
              </a:ext>
            </a:extLst>
          </p:cNvPr>
          <p:cNvSpPr>
            <a:spLocks noGrp="1"/>
          </p:cNvSpPr>
          <p:nvPr>
            <p:ph type="title"/>
          </p:nvPr>
        </p:nvSpPr>
        <p:spPr>
          <a:xfrm>
            <a:off x="785932" y="2852730"/>
            <a:ext cx="10515163" cy="821405"/>
          </a:xfrm>
          <a:prstGeom prst="rect">
            <a:avLst/>
          </a:prstGeom>
        </p:spPr>
        <p:txBody>
          <a:bodyPr anchor="b"/>
          <a:lstStyle>
            <a:lvl1pPr algn="ctr">
              <a:defRPr sz="4400">
                <a:latin typeface="+mj-lt"/>
              </a:defRPr>
            </a:lvl1pPr>
          </a:lstStyle>
          <a:p>
            <a:endParaRPr lang="en-US" dirty="0"/>
          </a:p>
        </p:txBody>
      </p:sp>
      <p:sp>
        <p:nvSpPr>
          <p:cNvPr id="34" name="Text Placeholder 33">
            <a:extLst>
              <a:ext uri="{FF2B5EF4-FFF2-40B4-BE49-F238E27FC236}">
                <a16:creationId xmlns:a16="http://schemas.microsoft.com/office/drawing/2014/main" id="{42CB7C0B-9645-4344-A430-CB3F6622CB80}"/>
              </a:ext>
            </a:extLst>
          </p:cNvPr>
          <p:cNvSpPr>
            <a:spLocks noGrp="1"/>
          </p:cNvSpPr>
          <p:nvPr>
            <p:ph type="body" sz="quarter" idx="10"/>
          </p:nvPr>
        </p:nvSpPr>
        <p:spPr>
          <a:xfrm>
            <a:off x="4026155" y="3738563"/>
            <a:ext cx="3949935" cy="484188"/>
          </a:xfrm>
          <a:prstGeom prst="rect">
            <a:avLst/>
          </a:prstGeom>
        </p:spPr>
        <p:txBody>
          <a:bodyPr/>
          <a:lstStyle>
            <a:lvl1pPr marL="0" indent="0" algn="ctr">
              <a:buNone/>
              <a:defRPr sz="14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endParaRPr lang="en-US" dirty="0"/>
          </a:p>
        </p:txBody>
      </p:sp>
    </p:spTree>
    <p:extLst>
      <p:ext uri="{BB962C8B-B14F-4D97-AF65-F5344CB8AC3E}">
        <p14:creationId xmlns:p14="http://schemas.microsoft.com/office/powerpoint/2010/main" val="587966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49" name="Group 48"/>
          <p:cNvGrpSpPr/>
          <p:nvPr userDrawn="1"/>
        </p:nvGrpSpPr>
        <p:grpSpPr>
          <a:xfrm rot="10800000">
            <a:off x="-12485" y="5484563"/>
            <a:ext cx="12270772" cy="2152185"/>
            <a:chOff x="0" y="-156114"/>
            <a:chExt cx="24535152" cy="4304369"/>
          </a:xfrm>
        </p:grpSpPr>
        <p:sp>
          <p:nvSpPr>
            <p:cNvPr id="50" name="Freeform 49"/>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51" name="Freeform 50"/>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52" name="Freeform 51"/>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53" name="Freeform 52"/>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54" name="Freeform 53"/>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55" name="Freeform 54"/>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56" name="Freeform 55"/>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57" name="Freeform 56"/>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58" name="Freeform 57"/>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59" name="Freeform 58"/>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60"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61"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62"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63"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b="0" i="0" dirty="0">
                <a:latin typeface="Nunito Light" charset="0"/>
              </a:endParaRPr>
            </a:p>
          </p:txBody>
        </p:sp>
        <p:sp>
          <p:nvSpPr>
            <p:cNvPr id="64"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65"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66"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67"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68"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69"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70"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71"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72"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73"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74"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grpSp>
      <p:sp>
        <p:nvSpPr>
          <p:cNvPr id="2" name="Title 1">
            <a:extLst>
              <a:ext uri="{FF2B5EF4-FFF2-40B4-BE49-F238E27FC236}">
                <a16:creationId xmlns:a16="http://schemas.microsoft.com/office/drawing/2014/main" id="{51D3F431-7229-4586-9308-70494B9511EB}"/>
              </a:ext>
            </a:extLst>
          </p:cNvPr>
          <p:cNvSpPr>
            <a:spLocks noGrp="1"/>
          </p:cNvSpPr>
          <p:nvPr>
            <p:ph type="title"/>
          </p:nvPr>
        </p:nvSpPr>
        <p:spPr>
          <a:xfrm>
            <a:off x="838419" y="365126"/>
            <a:ext cx="10515163" cy="893116"/>
          </a:xfrm>
          <a:prstGeom prst="rect">
            <a:avLst/>
          </a:prstGeom>
        </p:spPr>
        <p:txBody>
          <a:bodyPr/>
          <a:lstStyle>
            <a:lvl1pPr>
              <a:defRPr>
                <a:latin typeface="+mj-lt"/>
              </a:defRPr>
            </a:lvl1pPr>
          </a:lstStyle>
          <a:p>
            <a:endParaRPr lang="en-US" dirty="0"/>
          </a:p>
        </p:txBody>
      </p:sp>
      <p:sp>
        <p:nvSpPr>
          <p:cNvPr id="5" name="Table Placeholder 4">
            <a:extLst>
              <a:ext uri="{FF2B5EF4-FFF2-40B4-BE49-F238E27FC236}">
                <a16:creationId xmlns:a16="http://schemas.microsoft.com/office/drawing/2014/main" id="{180232F5-694D-43EA-856D-7584B5349FC6}"/>
              </a:ext>
            </a:extLst>
          </p:cNvPr>
          <p:cNvSpPr>
            <a:spLocks noGrp="1"/>
          </p:cNvSpPr>
          <p:nvPr>
            <p:ph type="tbl" sz="quarter" idx="10"/>
          </p:nvPr>
        </p:nvSpPr>
        <p:spPr>
          <a:xfrm>
            <a:off x="1887563" y="1613276"/>
            <a:ext cx="7460811" cy="3820319"/>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4217298008"/>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and Image">
    <p:spTree>
      <p:nvGrpSpPr>
        <p:cNvPr id="1" name=""/>
        <p:cNvGrpSpPr/>
        <p:nvPr/>
      </p:nvGrpSpPr>
      <p:grpSpPr>
        <a:xfrm>
          <a:off x="0" y="0"/>
          <a:ext cx="0" cy="0"/>
          <a:chOff x="0" y="0"/>
          <a:chExt cx="0" cy="0"/>
        </a:xfrm>
      </p:grpSpPr>
      <p:sp>
        <p:nvSpPr>
          <p:cNvPr id="18" name="Picture Placeholder 13"/>
          <p:cNvSpPr>
            <a:spLocks noGrp="1"/>
          </p:cNvSpPr>
          <p:nvPr>
            <p:ph type="pic" sz="quarter" idx="14"/>
          </p:nvPr>
        </p:nvSpPr>
        <p:spPr>
          <a:xfrm>
            <a:off x="7029175" y="1741726"/>
            <a:ext cx="3901648" cy="3252553"/>
          </a:xfrm>
          <a:prstGeom prst="rect">
            <a:avLst/>
          </a:prstGeom>
          <a:solidFill>
            <a:schemeClr val="bg1">
              <a:lumMod val="95000"/>
            </a:schemeClr>
          </a:solidFill>
          <a:effectLst/>
        </p:spPr>
        <p:txBody>
          <a:bodyPr>
            <a:normAutofit/>
          </a:bodyPr>
          <a:lstStyle>
            <a:lvl1pPr marL="0" indent="0">
              <a:buNone/>
              <a:defRPr sz="1200" b="0" i="0">
                <a:ln>
                  <a:noFill/>
                </a:ln>
                <a:solidFill>
                  <a:schemeClr val="tx2"/>
                </a:solidFill>
                <a:latin typeface="Nunito Light" charset="0"/>
                <a:ea typeface="Nunito Light" charset="0"/>
                <a:cs typeface="Nunito Light" charset="0"/>
              </a:defRPr>
            </a:lvl1pPr>
          </a:lstStyle>
          <a:p>
            <a:endParaRPr lang="en-US" dirty="0"/>
          </a:p>
        </p:txBody>
      </p:sp>
      <p:grpSp>
        <p:nvGrpSpPr>
          <p:cNvPr id="9" name="Group 8"/>
          <p:cNvGrpSpPr/>
          <p:nvPr userDrawn="1"/>
        </p:nvGrpSpPr>
        <p:grpSpPr>
          <a:xfrm rot="10800000">
            <a:off x="-11726" y="5487365"/>
            <a:ext cx="12270772" cy="2152185"/>
            <a:chOff x="0" y="-156114"/>
            <a:chExt cx="24535152" cy="4304369"/>
          </a:xfrm>
        </p:grpSpPr>
        <p:sp>
          <p:nvSpPr>
            <p:cNvPr id="10" name="Freeform 9"/>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1" name="Freeform 10"/>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2" name="Freeform 11"/>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3" name="Freeform 12"/>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4" name="Freeform 13"/>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5" name="Freeform 14"/>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6" name="Freeform 15"/>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7" name="Freeform 16"/>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9" name="Freeform 18"/>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20" name="Freeform 19"/>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21"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22"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23"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24"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b="0" i="0" dirty="0">
                <a:latin typeface="Nunito Light" charset="0"/>
              </a:endParaRPr>
            </a:p>
          </p:txBody>
        </p:sp>
        <p:sp>
          <p:nvSpPr>
            <p:cNvPr id="25"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6"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27"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8"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9"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30"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31"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32"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33"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34"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35"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grpSp>
      <p:sp>
        <p:nvSpPr>
          <p:cNvPr id="3" name="Text Placeholder 2">
            <a:extLst>
              <a:ext uri="{FF2B5EF4-FFF2-40B4-BE49-F238E27FC236}">
                <a16:creationId xmlns:a16="http://schemas.microsoft.com/office/drawing/2014/main" id="{701C5734-18C5-4675-A795-CAA5AE6D5101}"/>
              </a:ext>
            </a:extLst>
          </p:cNvPr>
          <p:cNvSpPr>
            <a:spLocks noGrp="1"/>
          </p:cNvSpPr>
          <p:nvPr>
            <p:ph type="body" sz="quarter" idx="15"/>
          </p:nvPr>
        </p:nvSpPr>
        <p:spPr>
          <a:xfrm>
            <a:off x="860649" y="1720850"/>
            <a:ext cx="5354882" cy="3273429"/>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22344EC7-929B-4DFB-8611-2C0463D89726}"/>
              </a:ext>
            </a:extLst>
          </p:cNvPr>
          <p:cNvSpPr>
            <a:spLocks noGrp="1"/>
          </p:cNvSpPr>
          <p:nvPr>
            <p:ph type="title"/>
          </p:nvPr>
        </p:nvSpPr>
        <p:spPr>
          <a:xfrm>
            <a:off x="838419" y="365126"/>
            <a:ext cx="10515163" cy="940390"/>
          </a:xfrm>
          <a:prstGeom prst="rect">
            <a:avLst/>
          </a:prstGeo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1336213206"/>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DB8F-4897-4AFD-BF9A-A0F5AECC887F}"/>
              </a:ext>
            </a:extLst>
          </p:cNvPr>
          <p:cNvSpPr>
            <a:spLocks noGrp="1"/>
          </p:cNvSpPr>
          <p:nvPr>
            <p:ph type="title"/>
          </p:nvPr>
        </p:nvSpPr>
        <p:spPr>
          <a:xfrm>
            <a:off x="685979" y="3242654"/>
            <a:ext cx="10515163" cy="1325563"/>
          </a:xfrm>
          <a:prstGeom prst="rect">
            <a:avLst/>
          </a:prstGeom>
          <a:solidFill>
            <a:schemeClr val="bg1"/>
          </a:solidFill>
        </p:spPr>
        <p:txBody>
          <a:bodyPr/>
          <a:lstStyle>
            <a:lvl1pPr>
              <a:defRPr sz="6650">
                <a:solidFill>
                  <a:schemeClr val="accent2"/>
                </a:solidFill>
                <a:latin typeface="+mj-lt"/>
              </a:defRPr>
            </a:lvl1pPr>
          </a:lstStyle>
          <a:p>
            <a:endParaRPr lang="en-US" dirty="0"/>
          </a:p>
        </p:txBody>
      </p:sp>
      <p:sp>
        <p:nvSpPr>
          <p:cNvPr id="5" name="Rectangle 4">
            <a:extLst>
              <a:ext uri="{FF2B5EF4-FFF2-40B4-BE49-F238E27FC236}">
                <a16:creationId xmlns:a16="http://schemas.microsoft.com/office/drawing/2014/main" id="{B8B650FF-5935-4954-A918-5C5E0839FE6A}"/>
              </a:ext>
            </a:extLst>
          </p:cNvPr>
          <p:cNvSpPr/>
          <p:nvPr userDrawn="1"/>
        </p:nvSpPr>
        <p:spPr>
          <a:xfrm>
            <a:off x="7919970" y="0"/>
            <a:ext cx="427203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Nunito Light" charset="0"/>
            </a:endParaRPr>
          </a:p>
        </p:txBody>
      </p:sp>
      <p:pic>
        <p:nvPicPr>
          <p:cNvPr id="6" name="Picture 5">
            <a:extLst>
              <a:ext uri="{FF2B5EF4-FFF2-40B4-BE49-F238E27FC236}">
                <a16:creationId xmlns:a16="http://schemas.microsoft.com/office/drawing/2014/main" id="{986CE11C-4BF4-4113-A03B-E2BA9B6D4AE5}"/>
              </a:ext>
            </a:extLst>
          </p:cNvPr>
          <p:cNvPicPr>
            <a:picLocks noChangeAspect="1"/>
          </p:cNvPicPr>
          <p:nvPr userDrawn="1"/>
        </p:nvPicPr>
        <p:blipFill>
          <a:blip r:embed="rId2">
            <a:biLevel thresh="50000"/>
          </a:blip>
          <a:stretch>
            <a:fillRect/>
          </a:stretch>
        </p:blipFill>
        <p:spPr>
          <a:xfrm>
            <a:off x="8081147" y="2588198"/>
            <a:ext cx="3949676" cy="1445257"/>
          </a:xfrm>
          <a:prstGeom prst="rect">
            <a:avLst/>
          </a:prstGeom>
        </p:spPr>
      </p:pic>
      <p:sp>
        <p:nvSpPr>
          <p:cNvPr id="8" name="Text Placeholder 7">
            <a:extLst>
              <a:ext uri="{FF2B5EF4-FFF2-40B4-BE49-F238E27FC236}">
                <a16:creationId xmlns:a16="http://schemas.microsoft.com/office/drawing/2014/main" id="{56285A27-C160-468C-9A65-02D9EBA02373}"/>
              </a:ext>
            </a:extLst>
          </p:cNvPr>
          <p:cNvSpPr>
            <a:spLocks noGrp="1"/>
          </p:cNvSpPr>
          <p:nvPr>
            <p:ph type="body" sz="quarter" idx="10"/>
          </p:nvPr>
        </p:nvSpPr>
        <p:spPr>
          <a:xfrm>
            <a:off x="685979" y="4778469"/>
            <a:ext cx="3694281" cy="743744"/>
          </a:xfrm>
          <a:prstGeom prst="rect">
            <a:avLst/>
          </a:prstGeom>
        </p:spPr>
        <p:txBody>
          <a:bodyPr/>
          <a:lstStyle>
            <a:lvl1pPr marL="0" indent="0">
              <a:buNone/>
              <a:defRPr sz="1600">
                <a:latin typeface="+mn-lt"/>
              </a:defRPr>
            </a:lvl1pPr>
          </a:lstStyle>
          <a:p>
            <a:pPr lvl="0"/>
            <a:endParaRPr lang="en-US" dirty="0"/>
          </a:p>
        </p:txBody>
      </p:sp>
    </p:spTree>
    <p:extLst>
      <p:ext uri="{BB962C8B-B14F-4D97-AF65-F5344CB8AC3E}">
        <p14:creationId xmlns:p14="http://schemas.microsoft.com/office/powerpoint/2010/main" val="3553159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and Body">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2385633" y="1218357"/>
            <a:ext cx="2145767" cy="3813718"/>
          </a:xfrm>
          <a:prstGeom prst="rect">
            <a:avLst/>
          </a:prstGeom>
          <a:solidFill>
            <a:schemeClr val="bg1">
              <a:lumMod val="95000"/>
            </a:schemeClr>
          </a:solidFill>
          <a:effectLst/>
        </p:spPr>
        <p:txBody>
          <a:bodyPr>
            <a:normAutofit/>
          </a:bodyPr>
          <a:lstStyle>
            <a:lvl1pPr marL="0" indent="0">
              <a:buNone/>
              <a:defRPr sz="1200" b="0" i="0">
                <a:ln>
                  <a:noFill/>
                </a:ln>
                <a:solidFill>
                  <a:schemeClr val="tx2"/>
                </a:solidFill>
                <a:latin typeface="Nunito Light" charset="0"/>
                <a:ea typeface="Nunito Light" charset="0"/>
                <a:cs typeface="Nunito Light" charset="0"/>
              </a:defRPr>
            </a:lvl1pPr>
          </a:lstStyle>
          <a:p>
            <a:endParaRPr lang="en-US" dirty="0"/>
          </a:p>
        </p:txBody>
      </p:sp>
      <p:grpSp>
        <p:nvGrpSpPr>
          <p:cNvPr id="3" name="Group 2"/>
          <p:cNvGrpSpPr/>
          <p:nvPr userDrawn="1"/>
        </p:nvGrpSpPr>
        <p:grpSpPr>
          <a:xfrm rot="10800000">
            <a:off x="-11726" y="5487365"/>
            <a:ext cx="12270772" cy="2152185"/>
            <a:chOff x="0" y="-156114"/>
            <a:chExt cx="24535152" cy="4304369"/>
          </a:xfrm>
        </p:grpSpPr>
        <p:sp>
          <p:nvSpPr>
            <p:cNvPr id="5" name="Freeform 4"/>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6" name="Freeform 5"/>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7" name="Freeform 6"/>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8" name="Freeform 7"/>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9" name="Freeform 8"/>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0" name="Freeform 9"/>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1" name="Freeform 10"/>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2" name="Freeform 11"/>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3" name="Freeform 12"/>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4" name="Freeform 13"/>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5"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6"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7"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8"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b="0" i="0" dirty="0">
                <a:latin typeface="Nunito Light" charset="0"/>
              </a:endParaRPr>
            </a:p>
          </p:txBody>
        </p:sp>
        <p:sp>
          <p:nvSpPr>
            <p:cNvPr id="19"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0"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21"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2"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3"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4"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5"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6"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7"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8"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29"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grpSp>
      <p:sp>
        <p:nvSpPr>
          <p:cNvPr id="30" name="Text Placeholder 29">
            <a:extLst>
              <a:ext uri="{FF2B5EF4-FFF2-40B4-BE49-F238E27FC236}">
                <a16:creationId xmlns:a16="http://schemas.microsoft.com/office/drawing/2014/main" id="{0C7626E8-95E4-411C-9A38-5F30A1C66D95}"/>
              </a:ext>
            </a:extLst>
          </p:cNvPr>
          <p:cNvSpPr>
            <a:spLocks noGrp="1"/>
          </p:cNvSpPr>
          <p:nvPr>
            <p:ph type="body" sz="quarter" idx="15"/>
          </p:nvPr>
        </p:nvSpPr>
        <p:spPr>
          <a:xfrm>
            <a:off x="5774448" y="1327150"/>
            <a:ext cx="5245672" cy="3813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99118"/>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12192000" cy="6858000"/>
          </a:xfrm>
          <a:prstGeom prst="rect">
            <a:avLst/>
          </a:prstGeom>
          <a:solidFill>
            <a:schemeClr val="bg1">
              <a:lumMod val="95000"/>
            </a:schemeClr>
          </a:solidFill>
          <a:effectLst/>
        </p:spPr>
        <p:txBody>
          <a:bodyPr>
            <a:normAutofit/>
          </a:bodyPr>
          <a:lstStyle>
            <a:lvl1pPr marL="0" indent="0">
              <a:buNone/>
              <a:defRPr sz="1200" b="0" i="0">
                <a:ln>
                  <a:noFill/>
                </a:ln>
                <a:solidFill>
                  <a:schemeClr val="tx2"/>
                </a:solidFill>
                <a:latin typeface="Nunito Light" charset="0"/>
                <a:ea typeface="Nunito Light" charset="0"/>
                <a:cs typeface="Nunito Light" charset="0"/>
              </a:defRPr>
            </a:lvl1pPr>
          </a:lstStyle>
          <a:p>
            <a:endParaRPr lang="en-US" dirty="0"/>
          </a:p>
        </p:txBody>
      </p:sp>
    </p:spTree>
    <p:extLst>
      <p:ext uri="{BB962C8B-B14F-4D97-AF65-F5344CB8AC3E}">
        <p14:creationId xmlns:p14="http://schemas.microsoft.com/office/powerpoint/2010/main" val="2497345125"/>
      </p:ext>
    </p:extLst>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reative Break Picture">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954417" y="976363"/>
            <a:ext cx="4211596" cy="4210499"/>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1200" b="0" i="0">
                <a:ln>
                  <a:noFill/>
                </a:ln>
                <a:solidFill>
                  <a:schemeClr val="tx2"/>
                </a:solidFill>
                <a:latin typeface="Nunito Light" charset="0"/>
                <a:ea typeface="Nunito Light" charset="0"/>
                <a:cs typeface="Nunito Light" charset="0"/>
              </a:defRPr>
            </a:lvl1pPr>
          </a:lstStyle>
          <a:p>
            <a:endParaRPr lang="en-US" dirty="0"/>
          </a:p>
        </p:txBody>
      </p:sp>
      <p:grpSp>
        <p:nvGrpSpPr>
          <p:cNvPr id="5" name="Group 4"/>
          <p:cNvGrpSpPr/>
          <p:nvPr userDrawn="1"/>
        </p:nvGrpSpPr>
        <p:grpSpPr>
          <a:xfrm rot="10800000">
            <a:off x="-11726" y="5487365"/>
            <a:ext cx="12270772" cy="2152185"/>
            <a:chOff x="0" y="-156114"/>
            <a:chExt cx="24535152" cy="4304369"/>
          </a:xfrm>
        </p:grpSpPr>
        <p:sp>
          <p:nvSpPr>
            <p:cNvPr id="6" name="Freeform 5"/>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7" name="Freeform 6"/>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8" name="Freeform 7"/>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9" name="Freeform 8"/>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0" name="Freeform 9"/>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1" name="Freeform 10"/>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2" name="Freeform 11"/>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3" name="Freeform 12"/>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4" name="Freeform 13"/>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5" name="Freeform 14"/>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6"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7"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8"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9"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b="0" i="0" dirty="0">
                <a:latin typeface="Nunito Light" charset="0"/>
              </a:endParaRPr>
            </a:p>
          </p:txBody>
        </p:sp>
        <p:sp>
          <p:nvSpPr>
            <p:cNvPr id="20"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1"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22"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3"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4"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5"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6"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7"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8"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9"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30"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grpSp>
      <p:sp>
        <p:nvSpPr>
          <p:cNvPr id="3" name="Text Placeholder 2">
            <a:extLst>
              <a:ext uri="{FF2B5EF4-FFF2-40B4-BE49-F238E27FC236}">
                <a16:creationId xmlns:a16="http://schemas.microsoft.com/office/drawing/2014/main" id="{69544D81-4D57-43C1-AA9A-0F7D08D9B6A4}"/>
              </a:ext>
            </a:extLst>
          </p:cNvPr>
          <p:cNvSpPr>
            <a:spLocks noGrp="1"/>
          </p:cNvSpPr>
          <p:nvPr>
            <p:ph type="body" sz="quarter" idx="16"/>
          </p:nvPr>
        </p:nvSpPr>
        <p:spPr>
          <a:xfrm>
            <a:off x="566885" y="1165225"/>
            <a:ext cx="5649003" cy="3926682"/>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053935"/>
      </p:ext>
    </p:extLst>
  </p:cSld>
  <p:clrMapOvr>
    <a:masterClrMapping/>
  </p:clrMapOvr>
  <p:transitio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8AED-07FA-44AF-A310-BE2D4F1D5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1A2A2A-74AD-4F46-BA7C-0D1F2C9945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0A32D-D99A-4D67-B654-FAA98EDCC250}"/>
              </a:ext>
            </a:extLst>
          </p:cNvPr>
          <p:cNvSpPr>
            <a:spLocks noGrp="1"/>
          </p:cNvSpPr>
          <p:nvPr>
            <p:ph type="dt" sz="half" idx="10"/>
          </p:nvPr>
        </p:nvSpPr>
        <p:spPr/>
        <p:txBody>
          <a:bodyPr/>
          <a:lstStyle/>
          <a:p>
            <a:fld id="{7D9D122E-F308-4FF0-B19D-0A2EA5A0614E}" type="datetimeFigureOut">
              <a:rPr lang="en-US" smtClean="0"/>
              <a:t>5/13/2025</a:t>
            </a:fld>
            <a:endParaRPr lang="en-US"/>
          </a:p>
        </p:txBody>
      </p:sp>
      <p:sp>
        <p:nvSpPr>
          <p:cNvPr id="5" name="Footer Placeholder 4">
            <a:extLst>
              <a:ext uri="{FF2B5EF4-FFF2-40B4-BE49-F238E27FC236}">
                <a16:creationId xmlns:a16="http://schemas.microsoft.com/office/drawing/2014/main" id="{4FACC5FF-D397-4B51-896F-BC9B5E4A96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9490D-E71D-4C3B-859C-17A4C6D0CC01}"/>
              </a:ext>
            </a:extLst>
          </p:cNvPr>
          <p:cNvSpPr>
            <a:spLocks noGrp="1"/>
          </p:cNvSpPr>
          <p:nvPr>
            <p:ph type="sldNum" sz="quarter" idx="12"/>
          </p:nvPr>
        </p:nvSpPr>
        <p:spPr/>
        <p:txBody>
          <a:bodyPr/>
          <a:lstStyle/>
          <a:p>
            <a:fld id="{C8635BB3-5702-4A64-8D56-BAB312C586CC}" type="slidenum">
              <a:rPr lang="en-US" smtClean="0"/>
              <a:t>‹#›</a:t>
            </a:fld>
            <a:endParaRPr lang="en-US"/>
          </a:p>
        </p:txBody>
      </p:sp>
    </p:spTree>
    <p:extLst>
      <p:ext uri="{BB962C8B-B14F-4D97-AF65-F5344CB8AC3E}">
        <p14:creationId xmlns:p14="http://schemas.microsoft.com/office/powerpoint/2010/main" val="2072325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9CEDE1-BEF8-4B19-89AC-FFA7FAF16CF0}"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037BB9-0CCF-41CD-A2AE-FCCA9E777298}" type="slidenum">
              <a:rPr lang="en-US" smtClean="0"/>
              <a:t>‹#›</a:t>
            </a:fld>
            <a:endParaRPr lang="en-US"/>
          </a:p>
        </p:txBody>
      </p:sp>
    </p:spTree>
    <p:extLst>
      <p:ext uri="{BB962C8B-B14F-4D97-AF65-F5344CB8AC3E}">
        <p14:creationId xmlns:p14="http://schemas.microsoft.com/office/powerpoint/2010/main" val="1233659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524000" y="1600200"/>
            <a:ext cx="9144000" cy="3657600"/>
          </a:xfrm>
        </p:spPr>
        <p:txBody>
          <a:bodyPr anchor="ctr">
            <a:normAutofit/>
          </a:bodyPr>
          <a:lstStyle>
            <a:lvl1pPr marL="0" indent="0" algn="l">
              <a:buNone/>
              <a:defRPr sz="48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223520" y="0"/>
            <a:ext cx="2240280" cy="4462760"/>
          </a:xfrm>
          <a:prstGeom prst="rect">
            <a:avLst/>
          </a:prstGeom>
          <a:noFill/>
        </p:spPr>
        <p:txBody>
          <a:bodyPr wrap="square" rtlCol="0">
            <a:spAutoFit/>
          </a:bodyPr>
          <a:lstStyle/>
          <a:p>
            <a:pPr algn="ctr"/>
            <a:r>
              <a:rPr lang="en-US" sz="28400" dirty="0">
                <a:solidFill>
                  <a:schemeClr val="bg1"/>
                </a:solidFill>
              </a:rPr>
              <a:t>“</a:t>
            </a:r>
          </a:p>
        </p:txBody>
      </p:sp>
    </p:spTree>
    <p:extLst>
      <p:ext uri="{BB962C8B-B14F-4D97-AF65-F5344CB8AC3E}">
        <p14:creationId xmlns:p14="http://schemas.microsoft.com/office/powerpoint/2010/main" val="36683714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101A9C7-C274-4F50-89C9-83BDB06EDB81}" type="datetime1">
              <a:rPr lang="en-US" smtClean="0"/>
              <a:pPr/>
              <a:t>5/13/2025</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684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0" y="0"/>
            <a:ext cx="12191999" cy="6858000"/>
          </a:xfrm>
        </p:spPr>
        <p:txBody>
          <a:bodyPr anchor="ct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896722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0"/>
            <a:ext cx="6035040" cy="6858000"/>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6035040" cy="6858000"/>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84943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1"/>
            <a:ext cx="6035040" cy="3355848"/>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6035040" cy="3355848"/>
          </a:xfrm>
        </p:spPr>
        <p:txBody>
          <a:bodyPr anchor="ctr"/>
          <a:lstStyle>
            <a:lvl1pPr marL="0" indent="0" algn="ctr">
              <a:buNone/>
              <a:defRPr/>
            </a:lvl1pPr>
          </a:lstStyle>
          <a:p>
            <a:endParaRPr lang="en-US" dirty="0"/>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6156960" y="3502152"/>
            <a:ext cx="6035040" cy="3355848"/>
          </a:xfrm>
        </p:spPr>
        <p:txBody>
          <a:bodyPr anchor="ctr"/>
          <a:lstStyle>
            <a:lvl1pPr marL="0" indent="0" algn="ctr">
              <a:buNone/>
              <a:defRPr/>
            </a:lvl1pPr>
          </a:lstStyle>
          <a:p>
            <a:endParaRPr lang="en-US" dirty="0"/>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6035040" cy="3355848"/>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56534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6370321" y="3152775"/>
            <a:ext cx="5196838"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613410" y="3163250"/>
            <a:ext cx="5193792" cy="2743200"/>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95385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06400" y="6107746"/>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Georgia Department of Community Affairs</a:t>
            </a: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11277600" y="5949791"/>
            <a:ext cx="609600" cy="681037"/>
          </a:xfrm>
          <a:prstGeom prst="rect">
            <a:avLst/>
          </a:prstGeom>
        </p:spPr>
        <p:txBody>
          <a:bodyPr vert="horz" lIns="91440" tIns="45720" rIns="91440" bIns="45720" rtlCol="0" anchor="ctr"/>
          <a:lstStyle>
            <a:lvl1pPr algn="ctr">
              <a:defRPr sz="1000">
                <a:solidFill>
                  <a:schemeClr val="tx1">
                    <a:tint val="75000"/>
                  </a:schemeClr>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427618905"/>
      </p:ext>
    </p:extLst>
  </p:cSld>
  <p:clrMap bg1="lt1" tx1="dk1" bg2="lt2" tx2="dk2" accent1="accent1" accent2="accent2" accent3="accent3" accent4="accent4" accent5="accent5" accent6="accent6" hlink="hlink" folHlink="folHlink"/>
  <p:sldLayoutIdLst>
    <p:sldLayoutId id="2147483766" r:id="rId1"/>
    <p:sldLayoutId id="2147483781" r:id="rId2"/>
    <p:sldLayoutId id="2147483780" r:id="rId3"/>
    <p:sldLayoutId id="2147483660" r:id="rId4"/>
    <p:sldLayoutId id="2147483779" r:id="rId5"/>
    <p:sldLayoutId id="2147483768" r:id="rId6"/>
    <p:sldLayoutId id="2147483770" r:id="rId7"/>
    <p:sldLayoutId id="2147483769" r:id="rId8"/>
    <p:sldLayoutId id="2147483747" r:id="rId9"/>
    <p:sldLayoutId id="2147483751" r:id="rId10"/>
    <p:sldLayoutId id="2147483670" r:id="rId11"/>
    <p:sldLayoutId id="2147483762" r:id="rId12"/>
    <p:sldLayoutId id="2147483745" r:id="rId13"/>
    <p:sldLayoutId id="2147483746" r:id="rId14"/>
    <p:sldLayoutId id="2147483708" r:id="rId15"/>
    <p:sldLayoutId id="2147483761" r:id="rId16"/>
    <p:sldLayoutId id="2147483774" r:id="rId17"/>
    <p:sldLayoutId id="2147483732" r:id="rId18"/>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7344" y="548640"/>
            <a:ext cx="10497312" cy="114204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47344" y="1825625"/>
            <a:ext cx="1049731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77600" y="5949791"/>
            <a:ext cx="609600" cy="681037"/>
          </a:xfrm>
          <a:prstGeom prst="rect">
            <a:avLst/>
          </a:prstGeom>
        </p:spPr>
        <p:txBody>
          <a:bodyPr vert="horz" lIns="91440" tIns="45720" rIns="91440" bIns="45720" rtlCol="0" anchor="ctr"/>
          <a:lstStyle>
            <a:lvl1pPr algn="ctr">
              <a:defRPr sz="1000">
                <a:solidFill>
                  <a:schemeClr val="tx1"/>
                </a:solidFill>
              </a:defRPr>
            </a:lvl1pPr>
          </a:lstStyle>
          <a:p>
            <a:fld id="{93CAF254-72B9-406C-9E86-C9D983240C82}" type="slidenum">
              <a:rPr lang="en-US" smtClean="0"/>
              <a:pPr/>
              <a:t>‹#›</a:t>
            </a:fld>
            <a:endParaRPr lang="en-US" dirty="0"/>
          </a:p>
        </p:txBody>
      </p:sp>
      <p:sp>
        <p:nvSpPr>
          <p:cNvPr id="8" name="Footer Placeholder 4">
            <a:extLst>
              <a:ext uri="{FF2B5EF4-FFF2-40B4-BE49-F238E27FC236}">
                <a16:creationId xmlns:a16="http://schemas.microsoft.com/office/drawing/2014/main" id="{7BAD0A3A-D1F3-46C7-B5AC-31A176125FC5}"/>
              </a:ext>
            </a:extLst>
          </p:cNvPr>
          <p:cNvSpPr>
            <a:spLocks noGrp="1"/>
          </p:cNvSpPr>
          <p:nvPr>
            <p:ph type="ftr" sz="quarter" idx="3"/>
          </p:nvPr>
        </p:nvSpPr>
        <p:spPr>
          <a:xfrm>
            <a:off x="406400" y="6107747"/>
            <a:ext cx="4114800" cy="365125"/>
          </a:xfrm>
          <a:prstGeom prst="rect">
            <a:avLst/>
          </a:prstGeom>
        </p:spPr>
        <p:txBody>
          <a:bodyPr vert="horz" lIns="91440" tIns="45720" rIns="91440" bIns="45720" rtlCol="0" anchor="ctr"/>
          <a:lstStyle>
            <a:lvl1pPr algn="l">
              <a:defRPr sz="1000">
                <a:solidFill>
                  <a:schemeClr val="tx1"/>
                </a:solidFill>
              </a:defRPr>
            </a:lvl1pPr>
          </a:lstStyle>
          <a:p>
            <a:r>
              <a:rPr lang="en-US" dirty="0"/>
              <a:t>Georgia Department of Community Affairs</a:t>
            </a:r>
          </a:p>
        </p:txBody>
      </p:sp>
    </p:spTree>
    <p:extLst>
      <p:ext uri="{BB962C8B-B14F-4D97-AF65-F5344CB8AC3E}">
        <p14:creationId xmlns:p14="http://schemas.microsoft.com/office/powerpoint/2010/main" val="2945651048"/>
      </p:ext>
    </p:extLst>
  </p:cSld>
  <p:clrMap bg1="lt1" tx1="dk1" bg2="lt2" tx2="dk2" accent1="accent1" accent2="accent2" accent3="accent3" accent4="accent4" accent5="accent5" accent6="accent6" hlink="hlink" folHlink="folHlink"/>
  <p:sldLayoutIdLst>
    <p:sldLayoutId id="2147483727" r:id="rId1"/>
    <p:sldLayoutId id="2147483765" r:id="rId2"/>
    <p:sldLayoutId id="2147483696" r:id="rId3"/>
    <p:sldLayoutId id="2147483697" r:id="rId4"/>
    <p:sldLayoutId id="2147483698" r:id="rId5"/>
    <p:sldLayoutId id="2147483763" r:id="rId6"/>
    <p:sldLayoutId id="2147483764" r:id="rId7"/>
    <p:sldLayoutId id="2147483711" r:id="rId8"/>
    <p:sldLayoutId id="2147483753" r:id="rId9"/>
    <p:sldLayoutId id="2147483700" r:id="rId10"/>
    <p:sldLayoutId id="2147483701" r:id="rId11"/>
    <p:sldLayoutId id="2147483759" r:id="rId12"/>
    <p:sldLayoutId id="2147483758" r:id="rId13"/>
    <p:sldLayoutId id="2147483757" r:id="rId14"/>
    <p:sldLayoutId id="2147483754" r:id="rId15"/>
    <p:sldLayoutId id="2147483771" r:id="rId16"/>
    <p:sldLayoutId id="2147483756" r:id="rId17"/>
    <p:sldLayoutId id="2147483755" r:id="rId18"/>
    <p:sldLayoutId id="2147483733" r:id="rId19"/>
    <p:sldLayoutId id="2147483734" r:id="rId20"/>
  </p:sldLayoutIdLst>
  <p:hf hdr="0" dt="0"/>
  <p:txStyles>
    <p:titleStyle>
      <a:lvl1pPr algn="l" defTabSz="914400" rtl="0" eaLnBrk="1" latinLnBrk="0" hangingPunct="1">
        <a:lnSpc>
          <a:spcPct val="90000"/>
        </a:lnSpc>
        <a:spcBef>
          <a:spcPct val="0"/>
        </a:spcBef>
        <a:buNone/>
        <a:defRPr sz="40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00126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217" rtl="0" eaLnBrk="1" latinLnBrk="0" hangingPunct="1">
        <a:lnSpc>
          <a:spcPct val="90000"/>
        </a:lnSpc>
        <a:spcBef>
          <a:spcPct val="0"/>
        </a:spcBef>
        <a:buNone/>
        <a:defRPr lang="en-US" sz="3000" kern="1200">
          <a:solidFill>
            <a:schemeClr val="tx1"/>
          </a:solidFill>
          <a:latin typeface="Lato Light" charset="0"/>
          <a:ea typeface="Lato Light" charset="0"/>
          <a:cs typeface="Lato Light" charset="0"/>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Light" charset="0"/>
          <a:ea typeface="Lato Light" charset="0"/>
          <a:cs typeface="Lato Light" charset="0"/>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Light" charset="0"/>
          <a:ea typeface="Lato Light" charset="0"/>
          <a:cs typeface="Lato Light" charset="0"/>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Light" charset="0"/>
          <a:ea typeface="Lato Light" charset="0"/>
          <a:cs typeface="Lato Light" charset="0"/>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Light" charset="0"/>
          <a:ea typeface="Lato Light" charset="0"/>
          <a:cs typeface="Lato Light" charset="0"/>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Light" charset="0"/>
          <a:ea typeface="Lato Light" charset="0"/>
          <a:cs typeface="Lato Light"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Corinne.Thornton@dca.ga.gov" TargetMode="Externa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1.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hyperlink" Target="https://govstrategymap.com/what-is-economic-development/" TargetMode="External"/><Relationship Id="rId2" Type="http://schemas.openxmlformats.org/officeDocument/2006/relationships/image" Target="../media/image5.jpg"/><Relationship Id="rId1" Type="http://schemas.openxmlformats.org/officeDocument/2006/relationships/slideLayout" Target="../slideLayouts/slideLayout24.xml"/><Relationship Id="rId5" Type="http://schemas.openxmlformats.org/officeDocument/2006/relationships/hyperlink" Target="https://www.universityliving.com/blog/accommodation/accommodation-crisis-in-uk-for-students/"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11" Type="http://schemas.openxmlformats.org/officeDocument/2006/relationships/image" Target="../media/image11.png"/><Relationship Id="rId5" Type="http://schemas.openxmlformats.org/officeDocument/2006/relationships/diagramColors" Target="../diagrams/colors1.xml"/><Relationship Id="rId15" Type="http://schemas.openxmlformats.org/officeDocument/2006/relationships/hyperlink" Target="https://www.gachamber.com/data/state-of-housing-report/" TargetMode="External"/><Relationship Id="rId10" Type="http://schemas.openxmlformats.org/officeDocument/2006/relationships/image" Target="../media/image10.svg"/><Relationship Id="rId4" Type="http://schemas.openxmlformats.org/officeDocument/2006/relationships/diagramQuickStyle" Target="../diagrams/quickStyle1.xml"/><Relationship Id="rId9" Type="http://schemas.openxmlformats.org/officeDocument/2006/relationships/image" Target="../media/image9.png"/><Relationship Id="rId14" Type="http://schemas.openxmlformats.org/officeDocument/2006/relationships/image" Target="../media/image14.svg"/></Relationships>
</file>

<file path=ppt/slides/_rels/slide6.xml.rels><?xml version="1.0" encoding="UTF-8" standalone="yes"?>
<Relationships xmlns="http://schemas.openxmlformats.org/package/2006/relationships"><Relationship Id="rId2" Type="http://schemas.openxmlformats.org/officeDocument/2006/relationships/hyperlink" Target="https://www.zillow.com/home-values/16/ga/" TargetMode="Externa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hyperlink" Target="https://www.gachamber.com/data/state-of-housing-report/" TargetMode="External"/><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1.xml"/><Relationship Id="rId4" Type="http://schemas.openxmlformats.org/officeDocument/2006/relationships/hyperlink" Target="https://www.familysearch.org/wiki/en/Georgia,_United_States_Genealogy"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6D3226-DB0B-4933-A1F4-DF7920A2AB2B}"/>
              </a:ext>
            </a:extLst>
          </p:cNvPr>
          <p:cNvSpPr>
            <a:spLocks noGrp="1"/>
          </p:cNvSpPr>
          <p:nvPr>
            <p:ph type="body" sz="quarter" idx="13"/>
          </p:nvPr>
        </p:nvSpPr>
        <p:spPr/>
        <p:txBody>
          <a:bodyPr/>
          <a:lstStyle/>
          <a:p>
            <a:pPr algn="ctr" defTabSz="914217"/>
            <a:r>
              <a:rPr lang="en-US" sz="6000" b="1" spc="150" dirty="0">
                <a:solidFill>
                  <a:srgbClr val="8A7A67"/>
                </a:solidFill>
                <a:latin typeface="Gotham" pitchFamily="50" charset="0"/>
                <a:ea typeface="Nunito" charset="0"/>
                <a:cs typeface="Gotham" pitchFamily="50" charset="0"/>
              </a:rPr>
              <a:t>Georgia </a:t>
            </a:r>
          </a:p>
          <a:p>
            <a:pPr algn="ctr" defTabSz="914217"/>
            <a:r>
              <a:rPr lang="en-US" sz="6000" b="1" spc="150" dirty="0">
                <a:solidFill>
                  <a:srgbClr val="8A7A67"/>
                </a:solidFill>
                <a:latin typeface="Gotham" pitchFamily="50" charset="0"/>
                <a:ea typeface="Nunito" charset="0"/>
                <a:cs typeface="Gotham" pitchFamily="50" charset="0"/>
              </a:rPr>
              <a:t>Planning &amp; Financial Resources for </a:t>
            </a:r>
          </a:p>
          <a:p>
            <a:pPr algn="ctr" defTabSz="914217"/>
            <a:r>
              <a:rPr lang="en-US" sz="6000" b="1" spc="150" dirty="0">
                <a:solidFill>
                  <a:srgbClr val="8A7A67"/>
                </a:solidFill>
                <a:latin typeface="Gotham" pitchFamily="50" charset="0"/>
                <a:ea typeface="Nunito" charset="0"/>
                <a:cs typeface="Gotham" pitchFamily="50" charset="0"/>
              </a:rPr>
              <a:t>Affordable Housing </a:t>
            </a:r>
          </a:p>
        </p:txBody>
      </p:sp>
    </p:spTree>
    <p:extLst>
      <p:ext uri="{BB962C8B-B14F-4D97-AF65-F5344CB8AC3E}">
        <p14:creationId xmlns:p14="http://schemas.microsoft.com/office/powerpoint/2010/main" val="4149989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F772E3-BADA-D610-975A-FE26262951EE}"/>
              </a:ext>
            </a:extLst>
          </p:cNvPr>
          <p:cNvPicPr>
            <a:picLocks noChangeAspect="1"/>
          </p:cNvPicPr>
          <p:nvPr/>
        </p:nvPicPr>
        <p:blipFill>
          <a:blip r:embed="rId2"/>
          <a:stretch>
            <a:fillRect/>
          </a:stretch>
        </p:blipFill>
        <p:spPr>
          <a:xfrm>
            <a:off x="1035703" y="643467"/>
            <a:ext cx="10120594" cy="5571066"/>
          </a:xfrm>
          <a:prstGeom prst="rect">
            <a:avLst/>
          </a:prstGeom>
        </p:spPr>
      </p:pic>
      <p:sp>
        <p:nvSpPr>
          <p:cNvPr id="5" name="Footer Placeholder 4">
            <a:extLst>
              <a:ext uri="{FF2B5EF4-FFF2-40B4-BE49-F238E27FC236}">
                <a16:creationId xmlns:a16="http://schemas.microsoft.com/office/drawing/2014/main" id="{8E0CAE6B-8D7C-B914-3CB9-D833BA1AE560}"/>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pPr>
            <a:r>
              <a:rPr lang="en-US" sz="1200" kern="1200">
                <a:solidFill>
                  <a:srgbClr val="FFFFFF"/>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16DE9D12-2879-7BAB-07C1-5B1B912E1316}"/>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sz="1200">
                <a:solidFill>
                  <a:srgbClr val="FFFFFF"/>
                </a:solidFill>
              </a:rPr>
              <a:pPr algn="r" defTabSz="914400">
                <a:spcAft>
                  <a:spcPts val="600"/>
                </a:spcAft>
              </a:pPr>
              <a:t>10</a:t>
            </a:fld>
            <a:endParaRPr lang="en-US" sz="1200">
              <a:solidFill>
                <a:srgbClr val="FFFFFF"/>
              </a:solidFill>
            </a:endParaRPr>
          </a:p>
        </p:txBody>
      </p:sp>
    </p:spTree>
    <p:extLst>
      <p:ext uri="{BB962C8B-B14F-4D97-AF65-F5344CB8AC3E}">
        <p14:creationId xmlns:p14="http://schemas.microsoft.com/office/powerpoint/2010/main" val="702219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E61ECF4A-DACC-DD09-5F98-377AD5E07548}"/>
              </a:ext>
            </a:extLst>
          </p:cNvPr>
          <p:cNvSpPr txBox="1"/>
          <p:nvPr/>
        </p:nvSpPr>
        <p:spPr>
          <a:xfrm>
            <a:off x="598125" y="2253010"/>
            <a:ext cx="3939688" cy="322492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5400" b="1" kern="1200" spc="150" dirty="0">
                <a:solidFill>
                  <a:schemeClr val="tx1"/>
                </a:solidFill>
                <a:latin typeface="+mj-lt"/>
                <a:ea typeface="+mj-ea"/>
                <a:cs typeface="+mj-cs"/>
              </a:rPr>
              <a:t>Georgia Housing Planning Resources</a:t>
            </a:r>
          </a:p>
        </p:txBody>
      </p:sp>
      <p:sp>
        <p:nvSpPr>
          <p:cNvPr id="5" name="Footer Placeholder 4">
            <a:extLst>
              <a:ext uri="{FF2B5EF4-FFF2-40B4-BE49-F238E27FC236}">
                <a16:creationId xmlns:a16="http://schemas.microsoft.com/office/drawing/2014/main" id="{A07E82C2-FF42-0F06-526A-D2E42E51D2A3}"/>
              </a:ext>
            </a:extLst>
          </p:cNvPr>
          <p:cNvSpPr>
            <a:spLocks noGrp="1"/>
          </p:cNvSpPr>
          <p:nvPr>
            <p:ph type="ftr" sz="quarter" idx="12"/>
          </p:nvPr>
        </p:nvSpPr>
        <p:spPr>
          <a:xfrm>
            <a:off x="4038600" y="320400"/>
            <a:ext cx="4114800" cy="365125"/>
          </a:xfrm>
        </p:spPr>
        <p:txBody>
          <a:bodyPr vert="horz" lIns="91440" tIns="45720" rIns="91440" bIns="45720" rtlCol="0" anchor="ctr">
            <a:normAutofit/>
          </a:bodyPr>
          <a:lstStyle/>
          <a:p>
            <a:pPr algn="ctr" defTabSz="914400">
              <a:spcAft>
                <a:spcPts val="600"/>
              </a:spcAft>
            </a:pPr>
            <a:r>
              <a:rPr lang="en-US" sz="1200" kern="1200">
                <a:solidFill>
                  <a:schemeClr val="tx1">
                    <a:alpha val="60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4FEAFC88-6C10-AB55-EEC0-24B48EAC81D8}"/>
              </a:ext>
            </a:extLst>
          </p:cNvPr>
          <p:cNvSpPr>
            <a:spLocks noGrp="1"/>
          </p:cNvSpPr>
          <p:nvPr>
            <p:ph type="sldNum" sz="quarter" idx="11"/>
          </p:nvPr>
        </p:nvSpPr>
        <p:spPr>
          <a:xfrm>
            <a:off x="8610600" y="32040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sz="1200">
                <a:solidFill>
                  <a:schemeClr val="tx1">
                    <a:alpha val="60000"/>
                  </a:schemeClr>
                </a:solidFill>
              </a:rPr>
              <a:pPr algn="r" defTabSz="914400">
                <a:spcAft>
                  <a:spcPts val="600"/>
                </a:spcAft>
              </a:pPr>
              <a:t>11</a:t>
            </a:fld>
            <a:endParaRPr lang="en-US" sz="1200">
              <a:solidFill>
                <a:schemeClr val="tx1">
                  <a:alpha val="60000"/>
                </a:schemeClr>
              </a:solidFill>
            </a:endParaRPr>
          </a:p>
        </p:txBody>
      </p:sp>
      <p:cxnSp>
        <p:nvCxnSpPr>
          <p:cNvPr id="15" name="Straight Connector 14">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2">
            <a:extLst>
              <a:ext uri="{FF2B5EF4-FFF2-40B4-BE49-F238E27FC236}">
                <a16:creationId xmlns:a16="http://schemas.microsoft.com/office/drawing/2014/main" id="{4C96288E-75D3-DCC7-4259-0553F3B9D364}"/>
              </a:ext>
            </a:extLst>
          </p:cNvPr>
          <p:cNvGraphicFramePr/>
          <p:nvPr>
            <p:extLst>
              <p:ext uri="{D42A27DB-BD31-4B8C-83A1-F6EECF244321}">
                <p14:modId xmlns:p14="http://schemas.microsoft.com/office/powerpoint/2010/main" val="343609003"/>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0982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EEEAA75-AA19-426C-A43C-35F6F911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577D6CE-045D-F0DA-988B-EB08B293BB2C}"/>
              </a:ext>
            </a:extLst>
          </p:cNvPr>
          <p:cNvSpPr txBox="1"/>
          <p:nvPr/>
        </p:nvSpPr>
        <p:spPr>
          <a:xfrm>
            <a:off x="581647" y="349664"/>
            <a:ext cx="5562868" cy="163837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b="1" spc="150">
                <a:effectLst>
                  <a:outerShdw blurRad="38100" dist="38100" dir="2700000" algn="tl">
                    <a:srgbClr val="000000">
                      <a:alpha val="43137"/>
                    </a:srgbClr>
                  </a:outerShdw>
                </a:effectLst>
                <a:latin typeface="+mj-lt"/>
                <a:ea typeface="+mj-ea"/>
                <a:cs typeface="+mj-cs"/>
              </a:rPr>
              <a:t>Georgia DCA Resources</a:t>
            </a:r>
          </a:p>
        </p:txBody>
      </p:sp>
      <p:sp>
        <p:nvSpPr>
          <p:cNvPr id="8" name="TextBox 7">
            <a:extLst>
              <a:ext uri="{FF2B5EF4-FFF2-40B4-BE49-F238E27FC236}">
                <a16:creationId xmlns:a16="http://schemas.microsoft.com/office/drawing/2014/main" id="{B95077D8-FBB6-9F6E-0834-795964A61C32}"/>
              </a:ext>
            </a:extLst>
          </p:cNvPr>
          <p:cNvSpPr txBox="1"/>
          <p:nvPr/>
        </p:nvSpPr>
        <p:spPr>
          <a:xfrm>
            <a:off x="587988" y="2620641"/>
            <a:ext cx="5555425" cy="3023702"/>
          </a:xfrm>
          <a:prstGeom prst="rect">
            <a:avLst/>
          </a:prstGeom>
        </p:spPr>
        <p:txBody>
          <a:bodyPr vert="horz" lIns="91440" tIns="45720" rIns="91440" bIns="45720" rtlCol="0" anchor="ctr">
            <a:normAutofit/>
          </a:bodyPr>
          <a:lstStyle/>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a:ln>
                  <a:noFill/>
                </a:ln>
                <a:effectLst/>
                <a:uLnTx/>
                <a:uFillTx/>
              </a:rPr>
              <a:t>60+ Programs</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a:ln>
                  <a:noFill/>
                </a:ln>
                <a:effectLst/>
                <a:uLnTx/>
                <a:uFillTx/>
              </a:rPr>
              <a:t>Local Reps in 12 GA Regions </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a:ln>
                  <a:noFill/>
                </a:ln>
                <a:effectLst/>
                <a:uLnTx/>
                <a:uFillTx/>
              </a:rPr>
              <a:t>Planning Resources for Local Governments</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a:ln>
                  <a:noFill/>
                </a:ln>
                <a:effectLst/>
                <a:uLnTx/>
                <a:uFillTx/>
              </a:rPr>
              <a:t>13 Affordable Housing Programs</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a:ln>
                  <a:noFill/>
                </a:ln>
                <a:effectLst/>
                <a:uLnTx/>
                <a:uFillTx/>
              </a:rPr>
              <a:t>26 Community &amp; Economic Development Programs</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a:ln>
                <a:noFill/>
              </a:ln>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a:ln>
                <a:noFill/>
              </a:ln>
              <a:effectLst/>
              <a:uLnTx/>
              <a:uFillTx/>
            </a:endParaRPr>
          </a:p>
        </p:txBody>
      </p:sp>
      <p:sp>
        <p:nvSpPr>
          <p:cNvPr id="18" name="Rectangle 17">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9144" y="198171"/>
            <a:ext cx="5191082" cy="310499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B19363-8354-4E75-A15C-A08F7551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9144" y="3527725"/>
            <a:ext cx="5191082" cy="310499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8773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8AFE0D2A-DB20-E4BD-6B99-A0D3DB7CF01F}"/>
              </a:ext>
            </a:extLst>
          </p:cNvPr>
          <p:cNvSpPr>
            <a:spLocks noGrp="1"/>
          </p:cNvSpPr>
          <p:nvPr>
            <p:ph type="ftr" sz="quarter" idx="12"/>
          </p:nvPr>
        </p:nvSpPr>
        <p:spPr>
          <a:xfrm>
            <a:off x="2173395" y="6489641"/>
            <a:ext cx="2784686" cy="365125"/>
          </a:xfrm>
        </p:spPr>
        <p:txBody>
          <a:bodyPr vert="horz" lIns="91440" tIns="45720" rIns="91440" bIns="45720" rtlCol="0" anchor="ctr">
            <a:normAutofit/>
          </a:bodyPr>
          <a:lstStyle/>
          <a:p>
            <a:pPr algn="ctr" defTabSz="914400">
              <a:spcAft>
                <a:spcPts val="600"/>
              </a:spcAft>
            </a:pPr>
            <a:r>
              <a:rPr lang="en-US" sz="1100" kern="1200">
                <a:solidFill>
                  <a:schemeClr val="tx1">
                    <a:tint val="75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462A77EB-2153-655F-2F79-193F1B373277}"/>
              </a:ext>
            </a:extLst>
          </p:cNvPr>
          <p:cNvSpPr>
            <a:spLocks noGrp="1"/>
          </p:cNvSpPr>
          <p:nvPr>
            <p:ph type="sldNum" sz="quarter" idx="11"/>
          </p:nvPr>
        </p:nvSpPr>
        <p:spPr>
          <a:xfrm>
            <a:off x="5073228" y="6489641"/>
            <a:ext cx="1070186" cy="365125"/>
          </a:xfrm>
        </p:spPr>
        <p:txBody>
          <a:bodyPr vert="horz" lIns="91440" tIns="45720" rIns="91440" bIns="45720" rtlCol="0" anchor="ctr">
            <a:normAutofit/>
          </a:bodyPr>
          <a:lstStyle/>
          <a:p>
            <a:pPr algn="r" defTabSz="914400">
              <a:spcAft>
                <a:spcPts val="600"/>
              </a:spcAft>
            </a:pPr>
            <a:fld id="{93CAF254-72B9-406C-9E86-C9D983240C82}" type="slidenum">
              <a:rPr lang="en-US" sz="1200" smtClean="0">
                <a:solidFill>
                  <a:schemeClr val="tx1">
                    <a:tint val="75000"/>
                  </a:schemeClr>
                </a:solidFill>
              </a:rPr>
              <a:pPr algn="r" defTabSz="914400">
                <a:spcAft>
                  <a:spcPts val="600"/>
                </a:spcAft>
              </a:pPr>
              <a:t>12</a:t>
            </a:fld>
            <a:endParaRPr lang="en-US" sz="1200">
              <a:solidFill>
                <a:schemeClr val="tx1">
                  <a:tint val="75000"/>
                </a:schemeClr>
              </a:solidFill>
            </a:endParaRPr>
          </a:p>
        </p:txBody>
      </p:sp>
      <p:pic>
        <p:nvPicPr>
          <p:cNvPr id="4" name="Picture 3">
            <a:extLst>
              <a:ext uri="{FF2B5EF4-FFF2-40B4-BE49-F238E27FC236}">
                <a16:creationId xmlns:a16="http://schemas.microsoft.com/office/drawing/2014/main" id="{34F816BE-2A04-413E-A599-698360311FF0}"/>
              </a:ext>
            </a:extLst>
          </p:cNvPr>
          <p:cNvPicPr>
            <a:picLocks noChangeAspect="1"/>
          </p:cNvPicPr>
          <p:nvPr/>
        </p:nvPicPr>
        <p:blipFill>
          <a:blip r:embed="rId2"/>
          <a:stretch>
            <a:fillRect/>
          </a:stretch>
        </p:blipFill>
        <p:spPr>
          <a:xfrm>
            <a:off x="8052473" y="479774"/>
            <a:ext cx="2524424" cy="2541786"/>
          </a:xfrm>
          <a:prstGeom prst="rect">
            <a:avLst/>
          </a:prstGeom>
        </p:spPr>
      </p:pic>
      <p:pic>
        <p:nvPicPr>
          <p:cNvPr id="11" name="Picture 10">
            <a:extLst>
              <a:ext uri="{FF2B5EF4-FFF2-40B4-BE49-F238E27FC236}">
                <a16:creationId xmlns:a16="http://schemas.microsoft.com/office/drawing/2014/main" id="{DBFAFFAE-0765-9B12-76E9-B2E4A249DA67}"/>
              </a:ext>
            </a:extLst>
          </p:cNvPr>
          <p:cNvPicPr>
            <a:picLocks noChangeAspect="1"/>
          </p:cNvPicPr>
          <p:nvPr/>
        </p:nvPicPr>
        <p:blipFill>
          <a:blip r:embed="rId3"/>
          <a:stretch>
            <a:fillRect/>
          </a:stretch>
        </p:blipFill>
        <p:spPr>
          <a:xfrm>
            <a:off x="8048051" y="3790343"/>
            <a:ext cx="2559172" cy="2579755"/>
          </a:xfrm>
          <a:prstGeom prst="rect">
            <a:avLst/>
          </a:prstGeom>
        </p:spPr>
      </p:pic>
    </p:spTree>
    <p:extLst>
      <p:ext uri="{BB962C8B-B14F-4D97-AF65-F5344CB8AC3E}">
        <p14:creationId xmlns:p14="http://schemas.microsoft.com/office/powerpoint/2010/main" val="3993464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627FF48C-AF46-4D52-998F-ED0BDDEEF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9000"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905748CA-7DFA-5CEA-A884-E240C33A71DC}"/>
              </a:ext>
            </a:extLst>
          </p:cNvPr>
          <p:cNvSpPr txBox="1">
            <a:spLocks/>
          </p:cNvSpPr>
          <p:nvPr/>
        </p:nvSpPr>
        <p:spPr>
          <a:xfrm>
            <a:off x="1137034" y="609599"/>
            <a:ext cx="5338194" cy="13228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spcAft>
                <a:spcPts val="600"/>
              </a:spcAft>
            </a:pPr>
            <a:r>
              <a:rPr lang="en-US" sz="4400"/>
              <a:t>DCA Regional Representatives</a:t>
            </a:r>
          </a:p>
        </p:txBody>
      </p:sp>
      <p:sp>
        <p:nvSpPr>
          <p:cNvPr id="8" name="TextBox 7">
            <a:extLst>
              <a:ext uri="{FF2B5EF4-FFF2-40B4-BE49-F238E27FC236}">
                <a16:creationId xmlns:a16="http://schemas.microsoft.com/office/drawing/2014/main" id="{299F9157-B4A0-4018-D956-134D437B65A4}"/>
              </a:ext>
            </a:extLst>
          </p:cNvPr>
          <p:cNvSpPr txBox="1"/>
          <p:nvPr/>
        </p:nvSpPr>
        <p:spPr>
          <a:xfrm>
            <a:off x="1137034" y="2194101"/>
            <a:ext cx="4742771" cy="3983415"/>
          </a:xfrm>
          <a:prstGeom prst="rect">
            <a:avLst/>
          </a:prstGeom>
        </p:spPr>
        <p:txBody>
          <a:bodyPr vert="horz" lIns="91440" tIns="45720" rIns="91440" bIns="45720" rtlCol="0">
            <a:normAutofit/>
          </a:bodyPr>
          <a:lstStyle/>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Contact: Corinne Thornton, Director </a:t>
            </a:r>
            <a:r>
              <a:rPr lang="en-US" sz="2000"/>
              <a:t>                      </a:t>
            </a:r>
            <a:r>
              <a:rPr kumimoji="0" lang="en-US" sz="2000" b="0" i="0" u="none" strike="noStrike" cap="none" spc="0" normalizeH="0" baseline="0" noProof="0">
                <a:ln>
                  <a:noFill/>
                </a:ln>
                <a:effectLst/>
                <a:uLnTx/>
                <a:uFillTx/>
                <a:hlinkClick r:id="rId2"/>
              </a:rPr>
              <a:t>Corinne.Thornton@dca.ga.gov</a:t>
            </a:r>
            <a:endParaRPr kumimoji="0" lang="en-US" sz="2000" b="0" i="0" u="none" strike="noStrike" cap="none" spc="0" normalizeH="0" baseline="0" noProof="0">
              <a:ln>
                <a:noFill/>
              </a:ln>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706-340-6461</a:t>
            </a:r>
          </a:p>
        </p:txBody>
      </p:sp>
      <p:pic>
        <p:nvPicPr>
          <p:cNvPr id="6" name="Picture 5">
            <a:extLst>
              <a:ext uri="{FF2B5EF4-FFF2-40B4-BE49-F238E27FC236}">
                <a16:creationId xmlns:a16="http://schemas.microsoft.com/office/drawing/2014/main" id="{B8894BC0-EA6F-AD9B-794A-CD294878AC49}"/>
              </a:ext>
            </a:extLst>
          </p:cNvPr>
          <p:cNvPicPr>
            <a:picLocks noChangeAspect="1"/>
          </p:cNvPicPr>
          <p:nvPr/>
        </p:nvPicPr>
        <p:blipFill>
          <a:blip r:embed="rId3"/>
          <a:stretch>
            <a:fillRect/>
          </a:stretch>
        </p:blipFill>
        <p:spPr>
          <a:xfrm>
            <a:off x="7151857" y="915229"/>
            <a:ext cx="5040143" cy="5027542"/>
          </a:xfrm>
          <a:prstGeom prst="rect">
            <a:avLst/>
          </a:prstGeom>
        </p:spPr>
      </p:pic>
      <p:pic>
        <p:nvPicPr>
          <p:cNvPr id="7" name="Picture 6">
            <a:extLst>
              <a:ext uri="{FF2B5EF4-FFF2-40B4-BE49-F238E27FC236}">
                <a16:creationId xmlns:a16="http://schemas.microsoft.com/office/drawing/2014/main" id="{0E4E0D67-FB8E-B76C-4748-3E8906F73208}"/>
              </a:ext>
            </a:extLst>
          </p:cNvPr>
          <p:cNvPicPr>
            <a:picLocks noChangeAspect="1"/>
          </p:cNvPicPr>
          <p:nvPr/>
        </p:nvPicPr>
        <p:blipFill>
          <a:blip r:embed="rId4"/>
          <a:stretch>
            <a:fillRect/>
          </a:stretch>
        </p:blipFill>
        <p:spPr>
          <a:xfrm>
            <a:off x="297713" y="3363071"/>
            <a:ext cx="6177515" cy="3196862"/>
          </a:xfrm>
          <a:prstGeom prst="rect">
            <a:avLst/>
          </a:prstGeom>
        </p:spPr>
      </p:pic>
      <p:sp>
        <p:nvSpPr>
          <p:cNvPr id="5" name="Footer Placeholder 4">
            <a:extLst>
              <a:ext uri="{FF2B5EF4-FFF2-40B4-BE49-F238E27FC236}">
                <a16:creationId xmlns:a16="http://schemas.microsoft.com/office/drawing/2014/main" id="{DD63CB47-BA23-7F3C-A9E6-8F49433EFF97}"/>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pPr>
            <a:r>
              <a:rPr lang="en-US" kern="1200">
                <a:solidFill>
                  <a:schemeClr val="tx1">
                    <a:tint val="75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73120378-BA14-FB20-045B-05233C1FD7E7}"/>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a:solidFill>
                  <a:schemeClr val="tx1">
                    <a:tint val="75000"/>
                  </a:schemeClr>
                </a:solidFill>
              </a:rPr>
              <a:pPr algn="r" defTabSz="914400">
                <a:spcAft>
                  <a:spcPts val="600"/>
                </a:spcAft>
              </a:pPr>
              <a:t>13</a:t>
            </a:fld>
            <a:endParaRPr lang="en-US">
              <a:solidFill>
                <a:schemeClr val="tx1">
                  <a:tint val="75000"/>
                </a:schemeClr>
              </a:solidFill>
            </a:endParaRPr>
          </a:p>
        </p:txBody>
      </p:sp>
    </p:spTree>
    <p:extLst>
      <p:ext uri="{BB962C8B-B14F-4D97-AF65-F5344CB8AC3E}">
        <p14:creationId xmlns:p14="http://schemas.microsoft.com/office/powerpoint/2010/main" val="3056936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6D3226-DB0B-4933-A1F4-DF7920A2AB2B}"/>
              </a:ext>
            </a:extLst>
          </p:cNvPr>
          <p:cNvSpPr>
            <a:spLocks noGrp="1"/>
          </p:cNvSpPr>
          <p:nvPr>
            <p:ph type="body" sz="quarter" idx="13"/>
          </p:nvPr>
        </p:nvSpPr>
        <p:spPr/>
        <p:txBody>
          <a:bodyPr/>
          <a:lstStyle/>
          <a:p>
            <a:r>
              <a:rPr lang="en-US" dirty="0"/>
              <a:t>Planning Resources for Affordable Housing</a:t>
            </a:r>
          </a:p>
        </p:txBody>
      </p:sp>
    </p:spTree>
    <p:extLst>
      <p:ext uri="{BB962C8B-B14F-4D97-AF65-F5344CB8AC3E}">
        <p14:creationId xmlns:p14="http://schemas.microsoft.com/office/powerpoint/2010/main" val="3840625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7F52154-6C66-D39D-F6AC-2F016982AE07}"/>
              </a:ext>
            </a:extLst>
          </p:cNvPr>
          <p:cNvSpPr>
            <a:spLocks noGrp="1"/>
          </p:cNvSpPr>
          <p:nvPr>
            <p:ph type="title"/>
          </p:nvPr>
        </p:nvSpPr>
        <p:spPr>
          <a:xfrm>
            <a:off x="5596501" y="274348"/>
            <a:ext cx="5754896" cy="1667569"/>
          </a:xfrm>
        </p:spPr>
        <p:txBody>
          <a:bodyPr vert="horz" lIns="91440" tIns="45720" rIns="91440" bIns="45720" rtlCol="0" anchor="b">
            <a:normAutofit/>
          </a:bodyPr>
          <a:lstStyle/>
          <a:p>
            <a:r>
              <a:rPr lang="en-US" sz="3700" kern="1200" dirty="0">
                <a:solidFill>
                  <a:schemeClr val="tx1"/>
                </a:solidFill>
                <a:latin typeface="+mj-lt"/>
                <a:ea typeface="+mj-ea"/>
                <a:cs typeface="+mj-cs"/>
              </a:rPr>
              <a:t>Georgia Initiative for Community Housing</a:t>
            </a: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GICH</a:t>
            </a:r>
          </a:p>
        </p:txBody>
      </p:sp>
      <p:sp>
        <p:nvSpPr>
          <p:cNvPr id="5" name="Footer Placeholder 4">
            <a:extLst>
              <a:ext uri="{FF2B5EF4-FFF2-40B4-BE49-F238E27FC236}">
                <a16:creationId xmlns:a16="http://schemas.microsoft.com/office/drawing/2014/main" id="{57026897-0B73-8EEF-0FE5-5664880146C7}"/>
              </a:ext>
            </a:extLst>
          </p:cNvPr>
          <p:cNvSpPr>
            <a:spLocks noGrp="1"/>
          </p:cNvSpPr>
          <p:nvPr>
            <p:ph type="ftr" sz="quarter" idx="12"/>
          </p:nvPr>
        </p:nvSpPr>
        <p:spPr>
          <a:xfrm rot="5400000">
            <a:off x="-1828800" y="2002536"/>
            <a:ext cx="4114800" cy="365125"/>
          </a:xfrm>
        </p:spPr>
        <p:txBody>
          <a:bodyPr vert="horz" lIns="91440" tIns="45720" rIns="91440" bIns="45720" rtlCol="0" anchor="ctr">
            <a:normAutofit/>
          </a:bodyPr>
          <a:lstStyle/>
          <a:p>
            <a:pPr defTabSz="914400">
              <a:spcAft>
                <a:spcPts val="600"/>
              </a:spcAft>
            </a:pPr>
            <a:r>
              <a:rPr lang="en-US" sz="1100" kern="1200">
                <a:solidFill>
                  <a:schemeClr val="tx1">
                    <a:lumMod val="50000"/>
                    <a:lumOff val="50000"/>
                  </a:schemeClr>
                </a:solidFill>
                <a:latin typeface="+mn-lt"/>
                <a:ea typeface="+mn-ea"/>
                <a:cs typeface="+mn-cs"/>
              </a:rPr>
              <a:t>Georgia Department of Community Affairs</a:t>
            </a:r>
          </a:p>
        </p:txBody>
      </p:sp>
      <p:pic>
        <p:nvPicPr>
          <p:cNvPr id="1026" name="Picture 2" descr="Helping Your Community Meet Its Housing and Neighborhood Revitalization  Needs">
            <a:extLst>
              <a:ext uri="{FF2B5EF4-FFF2-40B4-BE49-F238E27FC236}">
                <a16:creationId xmlns:a16="http://schemas.microsoft.com/office/drawing/2014/main" id="{3F023571-AE25-83D9-3680-35E0BE6B81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8130" y="2174442"/>
            <a:ext cx="3876165" cy="207742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66D0F8B0-0837-0F9B-915B-F6356B12016D}"/>
              </a:ext>
            </a:extLst>
          </p:cNvPr>
          <p:cNvSpPr>
            <a:spLocks noGrp="1"/>
          </p:cNvSpPr>
          <p:nvPr>
            <p:ph idx="1"/>
          </p:nvPr>
        </p:nvSpPr>
        <p:spPr>
          <a:xfrm>
            <a:off x="5596502" y="1921790"/>
            <a:ext cx="5754896" cy="3822784"/>
          </a:xfrm>
        </p:spPr>
        <p:txBody>
          <a:bodyPr vert="horz" lIns="91440" tIns="45720" rIns="91440" bIns="45720" rtlCol="0" anchor="t">
            <a:normAutofit lnSpcReduction="10000"/>
          </a:bodyPr>
          <a:lstStyle/>
          <a:p>
            <a:pPr marL="0" indent="0">
              <a:buNone/>
            </a:pPr>
            <a:r>
              <a:rPr lang="en-US" sz="1700" b="0" i="0" dirty="0">
                <a:effectLst/>
              </a:rPr>
              <a:t>GICH helps communities improve their quality of life and economic vitality through the development of locally-driven housing and revitalization strategies. This is achieved through:</a:t>
            </a:r>
          </a:p>
          <a:p>
            <a:r>
              <a:rPr lang="en-US" sz="1700" b="0" i="0" dirty="0">
                <a:effectLst/>
              </a:rPr>
              <a:t>Technical assistance</a:t>
            </a:r>
          </a:p>
          <a:p>
            <a:r>
              <a:rPr lang="en-US" sz="1700" b="0" i="0" dirty="0">
                <a:effectLst/>
              </a:rPr>
              <a:t>Collaboration</a:t>
            </a:r>
          </a:p>
          <a:p>
            <a:r>
              <a:rPr lang="en-US" sz="1700" b="0" i="0" dirty="0">
                <a:effectLst/>
              </a:rPr>
              <a:t>Expert presenters</a:t>
            </a:r>
          </a:p>
          <a:p>
            <a:r>
              <a:rPr lang="en-US" sz="1700" b="0" i="0" dirty="0">
                <a:effectLst/>
              </a:rPr>
              <a:t>Training</a:t>
            </a:r>
          </a:p>
          <a:p>
            <a:r>
              <a:rPr lang="en-US" sz="1700" b="0" i="0" dirty="0">
                <a:effectLst/>
              </a:rPr>
              <a:t>Facilitation</a:t>
            </a:r>
          </a:p>
          <a:p>
            <a:r>
              <a:rPr lang="en-US" sz="1700" b="0" i="0" dirty="0">
                <a:effectLst/>
              </a:rPr>
              <a:t>Consensus building</a:t>
            </a:r>
          </a:p>
          <a:p>
            <a:r>
              <a:rPr lang="en-US" sz="1700" b="0" i="0" dirty="0">
                <a:effectLst/>
              </a:rPr>
              <a:t>Networking</a:t>
            </a:r>
          </a:p>
          <a:p>
            <a:r>
              <a:rPr lang="en-US" sz="1700" b="0" i="0" dirty="0">
                <a:effectLst/>
              </a:rPr>
              <a:t>Mentoring</a:t>
            </a:r>
          </a:p>
          <a:p>
            <a:endParaRPr lang="en-US" sz="1300" dirty="0"/>
          </a:p>
        </p:txBody>
      </p:sp>
      <p:sp>
        <p:nvSpPr>
          <p:cNvPr id="1033" name="Rectangle 1032">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0654D61-279F-8DB4-95BB-71C4832712CE}"/>
              </a:ext>
            </a:extLst>
          </p:cNvPr>
          <p:cNvSpPr>
            <a:spLocks noGrp="1"/>
          </p:cNvSpPr>
          <p:nvPr>
            <p:ph type="sldNum" sz="quarter" idx="11"/>
          </p:nvPr>
        </p:nvSpPr>
        <p:spPr>
          <a:xfrm>
            <a:off x="11704320" y="6455664"/>
            <a:ext cx="448056" cy="365125"/>
          </a:xfrm>
        </p:spPr>
        <p:txBody>
          <a:bodyPr vert="horz" lIns="91440" tIns="45720" rIns="91440" bIns="45720" rtlCol="0" anchor="ctr">
            <a:normAutofit/>
          </a:bodyPr>
          <a:lstStyle/>
          <a:p>
            <a:pPr algn="r" defTabSz="914400">
              <a:spcAft>
                <a:spcPts val="600"/>
              </a:spcAft>
            </a:pPr>
            <a:fld id="{93CAF254-72B9-406C-9E86-C9D983240C82}" type="slidenum">
              <a:rPr lang="en-US" sz="1100">
                <a:solidFill>
                  <a:srgbClr val="FFFFFF"/>
                </a:solidFill>
              </a:rPr>
              <a:pPr algn="r" defTabSz="914400">
                <a:spcAft>
                  <a:spcPts val="600"/>
                </a:spcAft>
              </a:pPr>
              <a:t>15</a:t>
            </a:fld>
            <a:endParaRPr lang="en-US" sz="1100">
              <a:solidFill>
                <a:srgbClr val="FFFFFF"/>
              </a:solidFill>
            </a:endParaRPr>
          </a:p>
        </p:txBody>
      </p:sp>
      <p:pic>
        <p:nvPicPr>
          <p:cNvPr id="6" name="Picture 5">
            <a:extLst>
              <a:ext uri="{FF2B5EF4-FFF2-40B4-BE49-F238E27FC236}">
                <a16:creationId xmlns:a16="http://schemas.microsoft.com/office/drawing/2014/main" id="{4AE6EE31-7408-83CC-C2E3-26AB952AF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421" y="5600943"/>
            <a:ext cx="3526054" cy="633551"/>
          </a:xfrm>
          <a:prstGeom prst="rect">
            <a:avLst/>
          </a:prstGeom>
        </p:spPr>
      </p:pic>
      <p:pic>
        <p:nvPicPr>
          <p:cNvPr id="7" name="Picture 2" descr="Logo, company name&#10;&#10;Description automatically generated">
            <a:extLst>
              <a:ext uri="{FF2B5EF4-FFF2-40B4-BE49-F238E27FC236}">
                <a16:creationId xmlns:a16="http://schemas.microsoft.com/office/drawing/2014/main" id="{B9FB5409-8897-2672-D29F-D420D43E818C}"/>
              </a:ext>
            </a:extLst>
          </p:cNvPr>
          <p:cNvPicPr>
            <a:picLocks noChangeAspect="1"/>
          </p:cNvPicPr>
          <p:nvPr/>
        </p:nvPicPr>
        <p:blipFill>
          <a:blip r:embed="rId4"/>
          <a:srcRect l="26509" r="26133"/>
          <a:stretch/>
        </p:blipFill>
        <p:spPr>
          <a:xfrm>
            <a:off x="4479593" y="5481163"/>
            <a:ext cx="790806" cy="873110"/>
          </a:xfrm>
          <a:prstGeom prst="rect">
            <a:avLst/>
          </a:prstGeom>
        </p:spPr>
      </p:pic>
      <p:pic>
        <p:nvPicPr>
          <p:cNvPr id="8" name="Picture 9" descr="C:\Users\klt\Documents\GICH\Logos &amp; signatures\gmalogoblu.jpg">
            <a:extLst>
              <a:ext uri="{FF2B5EF4-FFF2-40B4-BE49-F238E27FC236}">
                <a16:creationId xmlns:a16="http://schemas.microsoft.com/office/drawing/2014/main" id="{9D6ECD5D-C41F-6449-E659-E91D52CD5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0532" y="5804667"/>
            <a:ext cx="1558476" cy="50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ext&#10;&#10;Description automatically generated">
            <a:extLst>
              <a:ext uri="{FF2B5EF4-FFF2-40B4-BE49-F238E27FC236}">
                <a16:creationId xmlns:a16="http://schemas.microsoft.com/office/drawing/2014/main" id="{24D9E08D-3EF4-FEB2-8927-6638519156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9294" y="5720379"/>
            <a:ext cx="4129055" cy="671659"/>
          </a:xfrm>
          <a:prstGeom prst="rect">
            <a:avLst/>
          </a:prstGeom>
        </p:spPr>
      </p:pic>
    </p:spTree>
    <p:extLst>
      <p:ext uri="{BB962C8B-B14F-4D97-AF65-F5344CB8AC3E}">
        <p14:creationId xmlns:p14="http://schemas.microsoft.com/office/powerpoint/2010/main" val="1987354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8A732-05DC-BC5F-71AF-413C46597F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D2B784-DA88-3B93-39E2-780754D6E404}"/>
              </a:ext>
            </a:extLst>
          </p:cNvPr>
          <p:cNvSpPr>
            <a:spLocks noGrp="1"/>
          </p:cNvSpPr>
          <p:nvPr>
            <p:ph type="body" sz="quarter" idx="13"/>
          </p:nvPr>
        </p:nvSpPr>
        <p:spPr/>
        <p:txBody>
          <a:bodyPr/>
          <a:lstStyle/>
          <a:p>
            <a:r>
              <a:rPr lang="en-US" dirty="0"/>
              <a:t>Home Ownership</a:t>
            </a:r>
          </a:p>
          <a:p>
            <a:r>
              <a:rPr lang="en-US" dirty="0"/>
              <a:t>Programs</a:t>
            </a:r>
          </a:p>
        </p:txBody>
      </p:sp>
    </p:spTree>
    <p:extLst>
      <p:ext uri="{BB962C8B-B14F-4D97-AF65-F5344CB8AC3E}">
        <p14:creationId xmlns:p14="http://schemas.microsoft.com/office/powerpoint/2010/main" val="3007551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5A82581-641A-427C-2789-30C0A805B1CA}"/>
              </a:ext>
            </a:extLst>
          </p:cNvPr>
          <p:cNvSpPr>
            <a:spLocks noGrp="1"/>
          </p:cNvSpPr>
          <p:nvPr>
            <p:ph type="title"/>
          </p:nvPr>
        </p:nvSpPr>
        <p:spPr>
          <a:xfrm>
            <a:off x="7239014" y="525982"/>
            <a:ext cx="4282983" cy="1200361"/>
          </a:xfrm>
        </p:spPr>
        <p:txBody>
          <a:bodyPr vert="horz" lIns="91440" tIns="45720" rIns="91440" bIns="45720" rtlCol="0" anchor="b">
            <a:normAutofit/>
          </a:bodyPr>
          <a:lstStyle/>
          <a:p>
            <a:r>
              <a:rPr lang="en-US" sz="2500" kern="1200">
                <a:solidFill>
                  <a:schemeClr val="tx1"/>
                </a:solidFill>
                <a:latin typeface="+mj-lt"/>
                <a:ea typeface="+mj-ea"/>
                <a:cs typeface="+mj-cs"/>
              </a:rPr>
              <a:t>Community HOME Investment Program</a:t>
            </a:r>
            <a:br>
              <a:rPr lang="en-US" sz="2500" kern="1200">
                <a:solidFill>
                  <a:schemeClr val="tx1"/>
                </a:solidFill>
                <a:latin typeface="+mj-lt"/>
                <a:ea typeface="+mj-ea"/>
                <a:cs typeface="+mj-cs"/>
              </a:rPr>
            </a:br>
            <a:r>
              <a:rPr lang="en-US" sz="2500" kern="1200">
                <a:solidFill>
                  <a:schemeClr val="tx1"/>
                </a:solidFill>
                <a:latin typeface="+mj-lt"/>
                <a:ea typeface="+mj-ea"/>
                <a:cs typeface="+mj-cs"/>
              </a:rPr>
              <a:t>CHIP</a:t>
            </a:r>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ogo&#10;&#10;Description automatically generated">
            <a:extLst>
              <a:ext uri="{FF2B5EF4-FFF2-40B4-BE49-F238E27FC236}">
                <a16:creationId xmlns:a16="http://schemas.microsoft.com/office/drawing/2014/main" id="{2612993C-4B0B-EA80-68D8-1DCAA61AB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44" y="1919631"/>
            <a:ext cx="5628018" cy="2785867"/>
          </a:xfrm>
          <a:prstGeom prst="rect">
            <a:avLst/>
          </a:prstGeom>
        </p:spPr>
      </p:pic>
      <p:sp>
        <p:nvSpPr>
          <p:cNvPr id="22" name="Rectangle 2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77037ED-E9DA-E8C2-5578-4CA2D5BA1262}"/>
              </a:ext>
            </a:extLst>
          </p:cNvPr>
          <p:cNvSpPr txBox="1"/>
          <p:nvPr/>
        </p:nvSpPr>
        <p:spPr>
          <a:xfrm>
            <a:off x="7239012" y="2031101"/>
            <a:ext cx="4282984" cy="3511943"/>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dirty="0"/>
              <a:t>Available to local governments, housing authorities, and non-profits</a:t>
            </a:r>
            <a:endParaRPr lang="en-US"/>
          </a:p>
          <a:p>
            <a:pPr indent="-228600" defTabSz="914400">
              <a:lnSpc>
                <a:spcPct val="90000"/>
              </a:lnSpc>
              <a:spcAft>
                <a:spcPts val="600"/>
              </a:spcAft>
              <a:buFont typeface="Arial" panose="020B0604020202020204" pitchFamily="34" charset="0"/>
              <a:buChar char="•"/>
            </a:pPr>
            <a:endParaRPr lang="en-US"/>
          </a:p>
          <a:p>
            <a:pPr marL="285750" indent="-228600" defTabSz="914400">
              <a:lnSpc>
                <a:spcPct val="90000"/>
              </a:lnSpc>
              <a:spcAft>
                <a:spcPts val="600"/>
              </a:spcAft>
              <a:buFont typeface="Arial" panose="020B0604020202020204" pitchFamily="34" charset="0"/>
              <a:buChar char="•"/>
            </a:pPr>
            <a:r>
              <a:rPr lang="en-US" dirty="0"/>
              <a:t>$1.5 Million for Single-Family Construction</a:t>
            </a:r>
            <a:endParaRPr lang="en-US"/>
          </a:p>
          <a:p>
            <a:pPr indent="-228600" defTabSz="914400">
              <a:lnSpc>
                <a:spcPct val="90000"/>
              </a:lnSpc>
              <a:spcAft>
                <a:spcPts val="600"/>
              </a:spcAft>
              <a:buFont typeface="Arial" panose="020B0604020202020204" pitchFamily="34" charset="0"/>
              <a:buChar char="•"/>
            </a:pPr>
            <a:endParaRPr lang="en-US"/>
          </a:p>
          <a:p>
            <a:pPr marL="285750" indent="-228600" defTabSz="914400">
              <a:lnSpc>
                <a:spcPct val="90000"/>
              </a:lnSpc>
              <a:spcAft>
                <a:spcPts val="600"/>
              </a:spcAft>
              <a:buFont typeface="Arial" panose="020B0604020202020204" pitchFamily="34" charset="0"/>
              <a:buChar char="•"/>
            </a:pPr>
            <a:r>
              <a:rPr lang="en-US" dirty="0"/>
              <a:t>$500K for Owner-Occupied Rehabilitation</a:t>
            </a:r>
            <a:endParaRPr lang="en-US"/>
          </a:p>
          <a:p>
            <a:pPr indent="-228600" defTabSz="914400">
              <a:lnSpc>
                <a:spcPct val="90000"/>
              </a:lnSpc>
              <a:spcAft>
                <a:spcPts val="600"/>
              </a:spcAft>
              <a:buFont typeface="Arial" panose="020B0604020202020204" pitchFamily="34" charset="0"/>
              <a:buChar char="•"/>
            </a:pPr>
            <a:endParaRPr lang="en-US"/>
          </a:p>
          <a:p>
            <a:pPr marL="285750" indent="-228600" defTabSz="914400">
              <a:lnSpc>
                <a:spcPct val="90000"/>
              </a:lnSpc>
              <a:spcAft>
                <a:spcPts val="600"/>
              </a:spcAft>
              <a:buFont typeface="Arial" panose="020B0604020202020204" pitchFamily="34" charset="0"/>
              <a:buChar char="•"/>
            </a:pPr>
            <a:r>
              <a:rPr lang="en-US" dirty="0"/>
              <a:t>Homeowners/homebuyers income must be under 80% AMI</a:t>
            </a:r>
            <a:endParaRPr lang="en-US"/>
          </a:p>
        </p:txBody>
      </p:sp>
      <p:sp>
        <p:nvSpPr>
          <p:cNvPr id="5" name="Footer Placeholder 4">
            <a:extLst>
              <a:ext uri="{FF2B5EF4-FFF2-40B4-BE49-F238E27FC236}">
                <a16:creationId xmlns:a16="http://schemas.microsoft.com/office/drawing/2014/main" id="{65461B03-6A87-6C85-94DB-0E66208406E7}"/>
              </a:ext>
            </a:extLst>
          </p:cNvPr>
          <p:cNvSpPr>
            <a:spLocks noGrp="1"/>
          </p:cNvSpPr>
          <p:nvPr>
            <p:ph type="ftr" sz="quarter" idx="12"/>
          </p:nvPr>
        </p:nvSpPr>
        <p:spPr>
          <a:xfrm>
            <a:off x="4038600" y="6492240"/>
            <a:ext cx="4114800" cy="365125"/>
          </a:xfrm>
        </p:spPr>
        <p:txBody>
          <a:bodyPr vert="horz" lIns="91440" tIns="45720" rIns="91440" bIns="45720" rtlCol="0" anchor="ctr">
            <a:normAutofit/>
          </a:bodyPr>
          <a:lstStyle/>
          <a:p>
            <a:pPr algn="ctr" defTabSz="914400">
              <a:spcAft>
                <a:spcPts val="600"/>
              </a:spcAft>
            </a:pPr>
            <a:r>
              <a:rPr lang="en-US" sz="1200" kern="1200">
                <a:solidFill>
                  <a:schemeClr val="tx1">
                    <a:tint val="75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2FDE773C-E799-8A4F-320D-9D6B2E9DAC3A}"/>
              </a:ext>
            </a:extLst>
          </p:cNvPr>
          <p:cNvSpPr>
            <a:spLocks noGrp="1"/>
          </p:cNvSpPr>
          <p:nvPr>
            <p:ph type="sldNum" sz="quarter" idx="11"/>
          </p:nvPr>
        </p:nvSpPr>
        <p:spPr>
          <a:xfrm>
            <a:off x="8610600" y="649224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sz="1200" smtClean="0">
                <a:solidFill>
                  <a:schemeClr val="tx1">
                    <a:tint val="75000"/>
                  </a:schemeClr>
                </a:solidFill>
              </a:rPr>
              <a:pPr algn="r" defTabSz="914400">
                <a:spcAft>
                  <a:spcPts val="600"/>
                </a:spcAft>
              </a:pPr>
              <a:t>17</a:t>
            </a:fld>
            <a:endParaRPr lang="en-US" sz="1200">
              <a:solidFill>
                <a:schemeClr val="tx1">
                  <a:tint val="75000"/>
                </a:schemeClr>
              </a:solidFill>
            </a:endParaRPr>
          </a:p>
        </p:txBody>
      </p:sp>
      <p:sp>
        <p:nvSpPr>
          <p:cNvPr id="24" name="Rectangle 2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433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D203B6-9D34-4C55-9CF4-916D79714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grass, outdoor, sky, house&#10;&#10;Description automatically generated">
            <a:extLst>
              <a:ext uri="{FF2B5EF4-FFF2-40B4-BE49-F238E27FC236}">
                <a16:creationId xmlns:a16="http://schemas.microsoft.com/office/drawing/2014/main" id="{D080B17B-90CC-5C97-2701-8028E904C809}"/>
              </a:ext>
            </a:extLst>
          </p:cNvPr>
          <p:cNvPicPr>
            <a:picLocks noChangeAspect="1"/>
          </p:cNvPicPr>
          <p:nvPr/>
        </p:nvPicPr>
        <p:blipFill>
          <a:blip r:embed="rId2">
            <a:extLst>
              <a:ext uri="{28A0092B-C50C-407E-A947-70E740481C1C}">
                <a14:useLocalDpi xmlns:a14="http://schemas.microsoft.com/office/drawing/2010/main" val="0"/>
              </a:ext>
            </a:extLst>
          </a:blip>
          <a:srcRect t="3706" r="2" b="15694"/>
          <a:stretch/>
        </p:blipFill>
        <p:spPr>
          <a:xfrm>
            <a:off x="2296" y="10"/>
            <a:ext cx="7395866" cy="4470857"/>
          </a:xfrm>
          <a:prstGeom prst="rect">
            <a:avLst/>
          </a:prstGeom>
        </p:spPr>
      </p:pic>
      <p:pic>
        <p:nvPicPr>
          <p:cNvPr id="9" name="Picture 8" descr="A picture containing grass, outdoor, tree, house&#10;&#10;Description automatically generated">
            <a:extLst>
              <a:ext uri="{FF2B5EF4-FFF2-40B4-BE49-F238E27FC236}">
                <a16:creationId xmlns:a16="http://schemas.microsoft.com/office/drawing/2014/main" id="{0A9D2399-C4B8-B23B-FA6A-F6EDF5C50A41}"/>
              </a:ext>
            </a:extLst>
          </p:cNvPr>
          <p:cNvPicPr>
            <a:picLocks noChangeAspect="1"/>
          </p:cNvPicPr>
          <p:nvPr/>
        </p:nvPicPr>
        <p:blipFill>
          <a:blip r:embed="rId3">
            <a:extLst>
              <a:ext uri="{28A0092B-C50C-407E-A947-70E740481C1C}">
                <a14:useLocalDpi xmlns:a14="http://schemas.microsoft.com/office/drawing/2010/main" val="0"/>
              </a:ext>
            </a:extLst>
          </a:blip>
          <a:srcRect t="4868" r="3" b="31759"/>
          <a:stretch/>
        </p:blipFill>
        <p:spPr>
          <a:xfrm>
            <a:off x="7499230" y="-2"/>
            <a:ext cx="4689052" cy="2228757"/>
          </a:xfrm>
          <a:prstGeom prst="rect">
            <a:avLst/>
          </a:prstGeom>
        </p:spPr>
      </p:pic>
      <p:pic>
        <p:nvPicPr>
          <p:cNvPr id="11" name="Picture 10" descr="A picture containing outdoor, tree, sky, grass&#10;&#10;Description automatically generated">
            <a:extLst>
              <a:ext uri="{FF2B5EF4-FFF2-40B4-BE49-F238E27FC236}">
                <a16:creationId xmlns:a16="http://schemas.microsoft.com/office/drawing/2014/main" id="{639C0970-E1EE-CCC5-D461-15F0E32B7BC2}"/>
              </a:ext>
            </a:extLst>
          </p:cNvPr>
          <p:cNvPicPr>
            <a:picLocks noChangeAspect="1"/>
          </p:cNvPicPr>
          <p:nvPr/>
        </p:nvPicPr>
        <p:blipFill>
          <a:blip r:embed="rId4">
            <a:extLst>
              <a:ext uri="{28A0092B-C50C-407E-A947-70E740481C1C}">
                <a14:useLocalDpi xmlns:a14="http://schemas.microsoft.com/office/drawing/2010/main" val="0"/>
              </a:ext>
            </a:extLst>
          </a:blip>
          <a:srcRect l="1222" r="-1" b="-1"/>
          <a:stretch/>
        </p:blipFill>
        <p:spPr>
          <a:xfrm>
            <a:off x="7499338" y="2324139"/>
            <a:ext cx="4682932" cy="2133380"/>
          </a:xfrm>
          <a:prstGeom prst="rect">
            <a:avLst/>
          </a:prstGeom>
        </p:spPr>
      </p:pic>
      <p:pic>
        <p:nvPicPr>
          <p:cNvPr id="15" name="Picture 14" descr="A group of people standing around a pile of dirt&#10;&#10;Description automatically generated with low confidence">
            <a:extLst>
              <a:ext uri="{FF2B5EF4-FFF2-40B4-BE49-F238E27FC236}">
                <a16:creationId xmlns:a16="http://schemas.microsoft.com/office/drawing/2014/main" id="{AFC86990-37F7-E1D3-6F26-0A5E9ED4AEE4}"/>
              </a:ext>
            </a:extLst>
          </p:cNvPr>
          <p:cNvPicPr>
            <a:picLocks noChangeAspect="1"/>
          </p:cNvPicPr>
          <p:nvPr/>
        </p:nvPicPr>
        <p:blipFill>
          <a:blip r:embed="rId5">
            <a:extLst>
              <a:ext uri="{28A0092B-C50C-407E-A947-70E740481C1C}">
                <a14:useLocalDpi xmlns:a14="http://schemas.microsoft.com/office/drawing/2010/main" val="0"/>
              </a:ext>
            </a:extLst>
          </a:blip>
          <a:srcRect t="27924" r="1" b="34933"/>
          <a:stretch/>
        </p:blipFill>
        <p:spPr>
          <a:xfrm>
            <a:off x="-3717" y="4566250"/>
            <a:ext cx="4627475" cy="2291750"/>
          </a:xfrm>
          <a:prstGeom prst="rect">
            <a:avLst/>
          </a:prstGeom>
        </p:spPr>
      </p:pic>
      <p:pic>
        <p:nvPicPr>
          <p:cNvPr id="13" name="Picture 12" descr="A group of people posing for a photo in front of a house&#10;&#10;Description automatically generated">
            <a:extLst>
              <a:ext uri="{FF2B5EF4-FFF2-40B4-BE49-F238E27FC236}">
                <a16:creationId xmlns:a16="http://schemas.microsoft.com/office/drawing/2014/main" id="{EC8FC732-5431-A368-2D4F-995FC3149BA1}"/>
              </a:ext>
            </a:extLst>
          </p:cNvPr>
          <p:cNvPicPr>
            <a:picLocks noChangeAspect="1"/>
          </p:cNvPicPr>
          <p:nvPr/>
        </p:nvPicPr>
        <p:blipFill>
          <a:blip r:embed="rId6">
            <a:extLst>
              <a:ext uri="{28A0092B-C50C-407E-A947-70E740481C1C}">
                <a14:useLocalDpi xmlns:a14="http://schemas.microsoft.com/office/drawing/2010/main" val="0"/>
              </a:ext>
            </a:extLst>
          </a:blip>
          <a:srcRect t="42637" r="1" b="10477"/>
          <a:stretch/>
        </p:blipFill>
        <p:spPr>
          <a:xfrm>
            <a:off x="4713920" y="4566250"/>
            <a:ext cx="7462341" cy="2291750"/>
          </a:xfrm>
          <a:prstGeom prst="rect">
            <a:avLst/>
          </a:prstGeom>
        </p:spPr>
      </p:pic>
      <p:sp>
        <p:nvSpPr>
          <p:cNvPr id="5" name="Footer Placeholder 4">
            <a:extLst>
              <a:ext uri="{FF2B5EF4-FFF2-40B4-BE49-F238E27FC236}">
                <a16:creationId xmlns:a16="http://schemas.microsoft.com/office/drawing/2014/main" id="{926D4574-0ABF-857B-B6ED-B1D5B96D4CC1}"/>
              </a:ext>
            </a:extLst>
          </p:cNvPr>
          <p:cNvSpPr>
            <a:spLocks noGrp="1"/>
          </p:cNvSpPr>
          <p:nvPr>
            <p:ph type="ftr" sz="quarter" idx="12"/>
          </p:nvPr>
        </p:nvSpPr>
        <p:spPr>
          <a:xfrm>
            <a:off x="4940387" y="6356350"/>
            <a:ext cx="4114800" cy="365125"/>
          </a:xfrm>
        </p:spPr>
        <p:txBody>
          <a:bodyPr vert="horz" lIns="91440" tIns="45720" rIns="91440" bIns="45720" rtlCol="0" anchor="ctr">
            <a:normAutofit/>
          </a:bodyPr>
          <a:lstStyle/>
          <a:p>
            <a:pPr defTabSz="914400">
              <a:spcAft>
                <a:spcPts val="600"/>
              </a:spcAft>
            </a:pPr>
            <a:r>
              <a:rPr lang="en-US" sz="1200" kern="1200">
                <a:solidFill>
                  <a:srgbClr val="FFFFFF"/>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9FBF749E-4441-4A5A-76F8-62EFA4A3DB5C}"/>
              </a:ext>
            </a:extLst>
          </p:cNvPr>
          <p:cNvSpPr>
            <a:spLocks noGrp="1"/>
          </p:cNvSpPr>
          <p:nvPr>
            <p:ph type="sldNum" sz="quarter" idx="11"/>
          </p:nvPr>
        </p:nvSpPr>
        <p:spPr>
          <a:xfrm>
            <a:off x="10228668" y="6356350"/>
            <a:ext cx="1125132" cy="365125"/>
          </a:xfrm>
        </p:spPr>
        <p:txBody>
          <a:bodyPr vert="horz" lIns="91440" tIns="45720" rIns="91440" bIns="45720" rtlCol="0" anchor="ctr">
            <a:normAutofit/>
          </a:bodyPr>
          <a:lstStyle/>
          <a:p>
            <a:pPr algn="r" defTabSz="914400">
              <a:spcAft>
                <a:spcPts val="600"/>
              </a:spcAft>
            </a:pPr>
            <a:fld id="{93CAF254-72B9-406C-9E86-C9D983240C82}" type="slidenum">
              <a:rPr lang="en-US" sz="1200">
                <a:solidFill>
                  <a:srgbClr val="FFFFFF"/>
                </a:solidFill>
              </a:rPr>
              <a:pPr algn="r" defTabSz="914400">
                <a:spcAft>
                  <a:spcPts val="600"/>
                </a:spcAft>
              </a:pPr>
              <a:t>18</a:t>
            </a:fld>
            <a:endParaRPr lang="en-US" sz="1200">
              <a:solidFill>
                <a:srgbClr val="FFFFFF"/>
              </a:solidFill>
            </a:endParaRPr>
          </a:p>
        </p:txBody>
      </p:sp>
      <p:pic>
        <p:nvPicPr>
          <p:cNvPr id="17" name="Picture 16" descr="A picture containing logo&#10;&#10;Description automatically generated">
            <a:extLst>
              <a:ext uri="{FF2B5EF4-FFF2-40B4-BE49-F238E27FC236}">
                <a16:creationId xmlns:a16="http://schemas.microsoft.com/office/drawing/2014/main" id="{5BE93F01-793A-F19C-FD6C-4AC0996F8A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063" y="3488654"/>
            <a:ext cx="2164633" cy="1073091"/>
          </a:xfrm>
          <a:prstGeom prst="rect">
            <a:avLst/>
          </a:prstGeom>
        </p:spPr>
      </p:pic>
    </p:spTree>
    <p:extLst>
      <p:ext uri="{BB962C8B-B14F-4D97-AF65-F5344CB8AC3E}">
        <p14:creationId xmlns:p14="http://schemas.microsoft.com/office/powerpoint/2010/main" val="1102386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843D587-E623-1036-0D55-47A5F276CD26}"/>
              </a:ext>
            </a:extLst>
          </p:cNvPr>
          <p:cNvSpPr>
            <a:spLocks noGrp="1"/>
          </p:cNvSpPr>
          <p:nvPr>
            <p:ph type="title"/>
          </p:nvPr>
        </p:nvSpPr>
        <p:spPr>
          <a:xfrm>
            <a:off x="648929" y="557190"/>
            <a:ext cx="5170852" cy="1671564"/>
          </a:xfrm>
        </p:spPr>
        <p:txBody>
          <a:bodyPr vert="horz" lIns="91440" tIns="45720" rIns="91440" bIns="45720" rtlCol="0" anchor="ctr">
            <a:normAutofit/>
          </a:bodyPr>
          <a:lstStyle/>
          <a:p>
            <a:r>
              <a:rPr lang="en-US">
                <a:solidFill>
                  <a:schemeClr val="tx1"/>
                </a:solidFill>
              </a:rPr>
              <a:t>Rural Workforce Housing Initiative</a:t>
            </a:r>
          </a:p>
        </p:txBody>
      </p:sp>
      <p:sp>
        <p:nvSpPr>
          <p:cNvPr id="2" name="Content Placeholder 1">
            <a:extLst>
              <a:ext uri="{FF2B5EF4-FFF2-40B4-BE49-F238E27FC236}">
                <a16:creationId xmlns:a16="http://schemas.microsoft.com/office/drawing/2014/main" id="{1FE3087C-9E10-962B-EFBA-FB60C398419B}"/>
              </a:ext>
            </a:extLst>
          </p:cNvPr>
          <p:cNvSpPr>
            <a:spLocks noGrp="1"/>
          </p:cNvSpPr>
          <p:nvPr>
            <p:ph idx="1"/>
          </p:nvPr>
        </p:nvSpPr>
        <p:spPr>
          <a:xfrm>
            <a:off x="648930" y="2398030"/>
            <a:ext cx="5180245" cy="3731058"/>
          </a:xfrm>
        </p:spPr>
        <p:txBody>
          <a:bodyPr vert="horz" lIns="91440" tIns="45720" rIns="91440" bIns="45720" rtlCol="0">
            <a:normAutofit/>
          </a:bodyPr>
          <a:lstStyle/>
          <a:p>
            <a:r>
              <a:rPr lang="en-US" sz="1600"/>
              <a:t>Single-family homes for use as a primary residence with a sale price of between $125,000- 290,000.</a:t>
            </a:r>
          </a:p>
          <a:p>
            <a:r>
              <a:rPr lang="en-US" sz="1600"/>
              <a:t>Maximum $1 million loan (Loan Term – 2 years from Award date)</a:t>
            </a:r>
          </a:p>
          <a:p>
            <a:r>
              <a:rPr lang="en-US" sz="1600"/>
              <a:t>The project must be completed, the Home must be sold to an owner-occupied Homebuyer, and the loan must be repaid to DCA within two years. </a:t>
            </a:r>
          </a:p>
          <a:p>
            <a:r>
              <a:rPr lang="en-US" sz="1600"/>
              <a:t>Applications will be accepted quarterly. (The second Friday of the following months: January, April, July, and October.) Prior to submitting the pre-application, an initial project assessment meeting must be held with the DCA Regional Representative. Pre-applications are due 30 days before the full application.</a:t>
            </a:r>
          </a:p>
        </p:txBody>
      </p:sp>
      <p:pic>
        <p:nvPicPr>
          <p:cNvPr id="6" name="Picture 5">
            <a:extLst>
              <a:ext uri="{FF2B5EF4-FFF2-40B4-BE49-F238E27FC236}">
                <a16:creationId xmlns:a16="http://schemas.microsoft.com/office/drawing/2014/main" id="{CF4D7BFF-8DB5-03DB-CEBE-69262B5FCEA4}"/>
              </a:ext>
            </a:extLst>
          </p:cNvPr>
          <p:cNvPicPr>
            <a:picLocks noChangeAspect="1"/>
          </p:cNvPicPr>
          <p:nvPr/>
        </p:nvPicPr>
        <p:blipFill rotWithShape="1">
          <a:blip r:embed="rId2"/>
          <a:srcRect l="33127" t="4867" r="37176" b="-2"/>
          <a:stretch/>
        </p:blipFill>
        <p:spPr>
          <a:xfrm>
            <a:off x="6182944" y="828339"/>
            <a:ext cx="5170852" cy="5300748"/>
          </a:xfrm>
          <a:prstGeom prst="rect">
            <a:avLst/>
          </a:prstGeom>
          <a:effectLst/>
        </p:spPr>
      </p:pic>
      <p:sp>
        <p:nvSpPr>
          <p:cNvPr id="5" name="Footer Placeholder 4">
            <a:extLst>
              <a:ext uri="{FF2B5EF4-FFF2-40B4-BE49-F238E27FC236}">
                <a16:creationId xmlns:a16="http://schemas.microsoft.com/office/drawing/2014/main" id="{C4EEEC42-3D5E-C81D-5279-5B458AF7B7F0}"/>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defRPr/>
            </a:pPr>
            <a:r>
              <a:rPr lang="en-US" sz="1200" kern="1200">
                <a:solidFill>
                  <a:prstClr val="black">
                    <a:tint val="75000"/>
                  </a:prstClr>
                </a:solidFill>
                <a:latin typeface="Calibri" panose="020F0502020204030204"/>
                <a:ea typeface="+mn-ea"/>
                <a:cs typeface="+mn-cs"/>
              </a:rPr>
              <a:t>Georgia Department of Community Affairs</a:t>
            </a:r>
          </a:p>
        </p:txBody>
      </p:sp>
      <p:sp>
        <p:nvSpPr>
          <p:cNvPr id="3" name="Slide Number Placeholder 2">
            <a:extLst>
              <a:ext uri="{FF2B5EF4-FFF2-40B4-BE49-F238E27FC236}">
                <a16:creationId xmlns:a16="http://schemas.microsoft.com/office/drawing/2014/main" id="{AB551117-DC7B-136D-8115-67085C17126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defTabSz="914400">
              <a:spcAft>
                <a:spcPts val="600"/>
              </a:spcAft>
              <a:defRPr/>
            </a:pPr>
            <a:fld id="{93CAF254-72B9-406C-9E86-C9D983240C82}" type="slidenum">
              <a:rPr lang="en-US" sz="1200" smtClean="0">
                <a:solidFill>
                  <a:prstClr val="black">
                    <a:tint val="75000"/>
                  </a:prstClr>
                </a:solidFill>
                <a:latin typeface="Calibri" panose="020F0502020204030204"/>
              </a:rPr>
              <a:pPr algn="r" defTabSz="914400">
                <a:spcAft>
                  <a:spcPts val="600"/>
                </a:spcAft>
                <a:defRPr/>
              </a:pPr>
              <a:t>19</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729674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1524000" y="4370227"/>
            <a:ext cx="9144000" cy="1193138"/>
          </a:xfrm>
        </p:spPr>
        <p:txBody>
          <a:bodyPr vert="horz" lIns="91440" tIns="45720" rIns="91440" bIns="45720" rtlCol="0" anchor="b">
            <a:normAutofit fontScale="90000"/>
          </a:bodyPr>
          <a:lstStyle/>
          <a:p>
            <a:pPr algn="ctr"/>
            <a:r>
              <a:rPr lang="en-US" sz="4400" dirty="0">
                <a:solidFill>
                  <a:schemeClr val="tx1"/>
                </a:solidFill>
              </a:rPr>
              <a:t>Why is Planning for Housing Important?</a:t>
            </a:r>
          </a:p>
        </p:txBody>
      </p:sp>
      <p:pic>
        <p:nvPicPr>
          <p:cNvPr id="11" name="Picture 10">
            <a:extLst>
              <a:ext uri="{FF2B5EF4-FFF2-40B4-BE49-F238E27FC236}">
                <a16:creationId xmlns:a16="http://schemas.microsoft.com/office/drawing/2014/main" id="{8F2F61FB-6377-C028-33E9-A64C20CF52D4}"/>
              </a:ext>
            </a:extLst>
          </p:cNvPr>
          <p:cNvPicPr>
            <a:picLocks noChangeAspect="1"/>
          </p:cNvPicPr>
          <p:nvPr/>
        </p:nvPicPr>
        <p:blipFill>
          <a:blip r:embed="rId2"/>
          <a:srcRect t="24785" r="2" b="2"/>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
        <p:nvSpPr>
          <p:cNvPr id="6" name="Footer Placeholder 5">
            <a:extLst>
              <a:ext uri="{FF2B5EF4-FFF2-40B4-BE49-F238E27FC236}">
                <a16:creationId xmlns:a16="http://schemas.microsoft.com/office/drawing/2014/main" id="{4CA7F821-B2DD-4FFA-9C0E-FA3B5DA00BE5}"/>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defTabSz="914400">
              <a:spcAft>
                <a:spcPts val="600"/>
              </a:spcAft>
              <a:defRPr/>
            </a:pPr>
            <a:r>
              <a:rPr lang="en-US" sz="1200" kern="1200">
                <a:solidFill>
                  <a:prstClr val="black">
                    <a:tint val="75000"/>
                  </a:prstClr>
                </a:solidFill>
                <a:latin typeface="Calibri" panose="020F0502020204030204"/>
                <a:ea typeface="+mn-ea"/>
                <a:cs typeface="+mn-cs"/>
              </a:rPr>
              <a:t>Georgia Department of Community Affairs</a:t>
            </a:r>
          </a:p>
        </p:txBody>
      </p:sp>
      <p:sp>
        <p:nvSpPr>
          <p:cNvPr id="5" name="Slide Number Placeholder 4">
            <a:extLst>
              <a:ext uri="{FF2B5EF4-FFF2-40B4-BE49-F238E27FC236}">
                <a16:creationId xmlns:a16="http://schemas.microsoft.com/office/drawing/2014/main" id="{0E8E14B5-6FE2-474B-9A65-6FC61D2ACE7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defTabSz="914400">
              <a:spcAft>
                <a:spcPts val="600"/>
              </a:spcAft>
              <a:defRPr/>
            </a:pPr>
            <a:fld id="{93CAF254-72B9-406C-9E86-C9D983240C82}" type="slidenum">
              <a:rPr lang="en-US" sz="1200" smtClean="0">
                <a:solidFill>
                  <a:prstClr val="black">
                    <a:tint val="75000"/>
                  </a:prstClr>
                </a:solidFill>
                <a:latin typeface="Calibri" panose="020F0502020204030204"/>
              </a:rPr>
              <a:pPr algn="r" defTabSz="914400">
                <a:spcAft>
                  <a:spcPts val="600"/>
                </a:spcAft>
                <a:defRPr/>
              </a:pPr>
              <a:t>2</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1654318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2E7-F650-2FD7-ECAD-0D60EB4EA43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CC01C0-AB65-EE43-A1BB-127B4DBABB2F}"/>
              </a:ext>
            </a:extLst>
          </p:cNvPr>
          <p:cNvSpPr>
            <a:spLocks noGrp="1"/>
          </p:cNvSpPr>
          <p:nvPr>
            <p:ph type="body" sz="quarter" idx="13"/>
          </p:nvPr>
        </p:nvSpPr>
        <p:spPr/>
        <p:txBody>
          <a:bodyPr/>
          <a:lstStyle/>
          <a:p>
            <a:r>
              <a:rPr lang="en-US" dirty="0"/>
              <a:t>Housing Development</a:t>
            </a:r>
          </a:p>
          <a:p>
            <a:r>
              <a:rPr lang="en-US" dirty="0"/>
              <a:t>Programs</a:t>
            </a:r>
          </a:p>
        </p:txBody>
      </p:sp>
    </p:spTree>
    <p:extLst>
      <p:ext uri="{BB962C8B-B14F-4D97-AF65-F5344CB8AC3E}">
        <p14:creationId xmlns:p14="http://schemas.microsoft.com/office/powerpoint/2010/main" val="1456903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B12093-E55B-F802-D407-AC16F3FD84D2}"/>
              </a:ext>
            </a:extLst>
          </p:cNvPr>
          <p:cNvPicPr>
            <a:picLocks noChangeAspect="1"/>
          </p:cNvPicPr>
          <p:nvPr/>
        </p:nvPicPr>
        <p:blipFill rotWithShape="1">
          <a:blip r:embed="rId2"/>
          <a:srcRect l="1154" r="4729" b="-1"/>
          <a:stretch/>
        </p:blipFill>
        <p:spPr>
          <a:xfrm>
            <a:off x="2522356" y="10"/>
            <a:ext cx="9669642"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4A7ACC2-025F-E342-BAAD-E118B48D0277}"/>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a:solidFill>
                  <a:schemeClr val="tx1"/>
                </a:solidFill>
              </a:rPr>
              <a:t>Housing Tax Credits</a:t>
            </a:r>
          </a:p>
        </p:txBody>
      </p:sp>
      <p:sp>
        <p:nvSpPr>
          <p:cNvPr id="2" name="Content Placeholder 1">
            <a:extLst>
              <a:ext uri="{FF2B5EF4-FFF2-40B4-BE49-F238E27FC236}">
                <a16:creationId xmlns:a16="http://schemas.microsoft.com/office/drawing/2014/main" id="{2C4B3E75-88D1-3E32-9C06-B318DC4E05C8}"/>
              </a:ext>
            </a:extLst>
          </p:cNvPr>
          <p:cNvSpPr>
            <a:spLocks noGrp="1"/>
          </p:cNvSpPr>
          <p:nvPr>
            <p:ph idx="1"/>
          </p:nvPr>
        </p:nvSpPr>
        <p:spPr>
          <a:xfrm>
            <a:off x="838200" y="2434201"/>
            <a:ext cx="3822189" cy="3742762"/>
          </a:xfrm>
        </p:spPr>
        <p:txBody>
          <a:bodyPr vert="horz" lIns="91440" tIns="45720" rIns="91440" bIns="45720" rtlCol="0">
            <a:normAutofit/>
          </a:bodyPr>
          <a:lstStyle/>
          <a:p>
            <a:pPr marL="0"/>
            <a:r>
              <a:rPr lang="en-US" sz="1900" b="0" i="0">
                <a:effectLst/>
              </a:rPr>
              <a:t>The Housing Tax Credit Program produces rental housing for households with incomes between 20% and 80% of the Area Median Income. </a:t>
            </a:r>
          </a:p>
          <a:p>
            <a:r>
              <a:rPr lang="en-US" sz="1900"/>
              <a:t>Provides tax credits for new construction or acquisition/rehab</a:t>
            </a:r>
          </a:p>
          <a:p>
            <a:r>
              <a:rPr lang="en-US" sz="1900"/>
              <a:t>Must remain affordability for 20+ years</a:t>
            </a:r>
          </a:p>
          <a:p>
            <a:r>
              <a:rPr lang="en-US" sz="1900"/>
              <a:t>Housing provided for families or senior citizens</a:t>
            </a:r>
          </a:p>
          <a:p>
            <a:pPr marL="0"/>
            <a:endParaRPr lang="en-US" sz="1900"/>
          </a:p>
        </p:txBody>
      </p:sp>
      <p:sp>
        <p:nvSpPr>
          <p:cNvPr id="5" name="Footer Placeholder 4">
            <a:extLst>
              <a:ext uri="{FF2B5EF4-FFF2-40B4-BE49-F238E27FC236}">
                <a16:creationId xmlns:a16="http://schemas.microsoft.com/office/drawing/2014/main" id="{76353380-19F3-DC06-A41A-55C6F18902A7}"/>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defRPr/>
            </a:pPr>
            <a:r>
              <a:rPr lang="en-US" sz="1200" kern="1200">
                <a:solidFill>
                  <a:srgbClr val="FFFFFF"/>
                </a:solidFill>
                <a:latin typeface="Calibri" panose="020F0502020204030204"/>
                <a:ea typeface="+mn-ea"/>
                <a:cs typeface="+mn-cs"/>
              </a:rPr>
              <a:t>Georgia Department of Community Affairs</a:t>
            </a:r>
          </a:p>
        </p:txBody>
      </p:sp>
      <p:sp>
        <p:nvSpPr>
          <p:cNvPr id="3" name="Slide Number Placeholder 2">
            <a:extLst>
              <a:ext uri="{FF2B5EF4-FFF2-40B4-BE49-F238E27FC236}">
                <a16:creationId xmlns:a16="http://schemas.microsoft.com/office/drawing/2014/main" id="{757C8B4A-26C7-85B9-C0F8-ACBED15008B8}"/>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defTabSz="914400">
              <a:spcAft>
                <a:spcPts val="600"/>
              </a:spcAft>
              <a:defRPr/>
            </a:pPr>
            <a:fld id="{93CAF254-72B9-406C-9E86-C9D983240C82}" type="slidenum">
              <a:rPr lang="en-US" sz="1200">
                <a:solidFill>
                  <a:srgbClr val="FFFFFF"/>
                </a:solidFill>
                <a:latin typeface="Calibri" panose="020F0502020204030204"/>
              </a:rPr>
              <a:pPr algn="r" defTabSz="914400">
                <a:spcAft>
                  <a:spcPts val="600"/>
                </a:spcAft>
                <a:defRPr/>
              </a:pPr>
              <a:t>21</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1256570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37FEA1-E853-198F-3E6A-9E2B2D7CB87D}"/>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solidFill>
                  <a:schemeClr val="tx1"/>
                </a:solidFill>
              </a:rPr>
              <a:t>Community Development Block Grant</a:t>
            </a:r>
            <a:br>
              <a:rPr lang="en-US" sz="3600">
                <a:solidFill>
                  <a:schemeClr val="tx1"/>
                </a:solidFill>
              </a:rPr>
            </a:br>
            <a:r>
              <a:rPr lang="en-US" sz="3600">
                <a:solidFill>
                  <a:schemeClr val="tx1"/>
                </a:solidFill>
              </a:rPr>
              <a:t>CDBG</a:t>
            </a:r>
          </a:p>
        </p:txBody>
      </p:sp>
      <p:pic>
        <p:nvPicPr>
          <p:cNvPr id="1026" name="Picture 2" descr="GDOT: 'No final completion date' for I-16/I-75 interchange expansion – The  Macon Newsroom">
            <a:extLst>
              <a:ext uri="{FF2B5EF4-FFF2-40B4-BE49-F238E27FC236}">
                <a16:creationId xmlns:a16="http://schemas.microsoft.com/office/drawing/2014/main" id="{81FA7958-32E4-443C-BCB0-4669E21D0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245" b="16160"/>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A4782DB5-FEB7-7C27-BBB9-6C0645BDE942}"/>
              </a:ext>
            </a:extLst>
          </p:cNvPr>
          <p:cNvSpPr>
            <a:spLocks noGrp="1"/>
          </p:cNvSpPr>
          <p:nvPr>
            <p:ph idx="1"/>
          </p:nvPr>
        </p:nvSpPr>
        <p:spPr>
          <a:xfrm>
            <a:off x="4223982" y="3752850"/>
            <a:ext cx="7485413" cy="2452687"/>
          </a:xfrm>
        </p:spPr>
        <p:txBody>
          <a:bodyPr vert="horz" lIns="91440" tIns="45720" rIns="91440" bIns="45720" rtlCol="0" anchor="ctr">
            <a:normAutofit/>
          </a:bodyPr>
          <a:lstStyle/>
          <a:p>
            <a:pPr marL="0"/>
            <a:r>
              <a:rPr lang="en-US" sz="1800" b="0" i="0">
                <a:effectLst/>
              </a:rPr>
              <a:t>The Community Development Block Grant Program (CDBG) provides funding to assist a wide range of eligible activities, including housing improvement projects, public facilities such as water and sewer lines, buildings such as local health centers or head start centers, and economic development projects. All projects must substantially benefit low—and moderate-income persons.</a:t>
            </a:r>
          </a:p>
          <a:p>
            <a:pPr marL="0"/>
            <a:r>
              <a:rPr lang="en-US" sz="1800" b="0" i="0">
                <a:effectLst/>
              </a:rPr>
              <a:t>The maximum amount available per applicant is $1,000,000 for a Single Activity during regular competition and $1,250,000 for a Multi-Activity during regular competition.</a:t>
            </a:r>
          </a:p>
          <a:p>
            <a:pPr marL="0"/>
            <a:endParaRPr lang="en-US" sz="1800"/>
          </a:p>
        </p:txBody>
      </p:sp>
      <p:sp>
        <p:nvSpPr>
          <p:cNvPr id="5" name="Footer Placeholder 4">
            <a:extLst>
              <a:ext uri="{FF2B5EF4-FFF2-40B4-BE49-F238E27FC236}">
                <a16:creationId xmlns:a16="http://schemas.microsoft.com/office/drawing/2014/main" id="{B85DBC89-D9DF-576D-9BA2-8FB5E9853C9C}"/>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defRPr/>
            </a:pPr>
            <a:r>
              <a:rPr lang="en-US" sz="1200" kern="1200">
                <a:solidFill>
                  <a:schemeClr val="tx1">
                    <a:lumMod val="75000"/>
                    <a:lumOff val="25000"/>
                  </a:schemeClr>
                </a:solidFill>
                <a:latin typeface="Calibri" panose="020F0502020204030204"/>
                <a:ea typeface="+mn-ea"/>
                <a:cs typeface="+mn-cs"/>
              </a:rPr>
              <a:t>Georgia Department of Community Affairs</a:t>
            </a:r>
          </a:p>
        </p:txBody>
      </p:sp>
      <p:sp>
        <p:nvSpPr>
          <p:cNvPr id="3" name="Slide Number Placeholder 2">
            <a:extLst>
              <a:ext uri="{FF2B5EF4-FFF2-40B4-BE49-F238E27FC236}">
                <a16:creationId xmlns:a16="http://schemas.microsoft.com/office/drawing/2014/main" id="{E1BC4558-57C6-8FD3-B64F-E1BCD4E14B52}"/>
              </a:ext>
            </a:extLst>
          </p:cNvPr>
          <p:cNvSpPr>
            <a:spLocks noGrp="1"/>
          </p:cNvSpPr>
          <p:nvPr>
            <p:ph type="sldNum" sz="quarter" idx="11"/>
          </p:nvPr>
        </p:nvSpPr>
        <p:spPr>
          <a:xfrm>
            <a:off x="8864600" y="6356350"/>
            <a:ext cx="2743200" cy="365125"/>
          </a:xfrm>
        </p:spPr>
        <p:txBody>
          <a:bodyPr vert="horz" lIns="91440" tIns="45720" rIns="91440" bIns="45720" rtlCol="0" anchor="ctr">
            <a:normAutofit/>
          </a:bodyPr>
          <a:lstStyle/>
          <a:p>
            <a:pPr algn="r" defTabSz="914400">
              <a:spcAft>
                <a:spcPts val="600"/>
              </a:spcAft>
              <a:defRPr/>
            </a:pPr>
            <a:fld id="{93CAF254-72B9-406C-9E86-C9D983240C82}" type="slidenum">
              <a:rPr lang="en-US" sz="1200">
                <a:solidFill>
                  <a:schemeClr val="tx1">
                    <a:lumMod val="75000"/>
                    <a:lumOff val="25000"/>
                  </a:schemeClr>
                </a:solidFill>
                <a:latin typeface="Calibri" panose="020F0502020204030204"/>
              </a:rPr>
              <a:pPr algn="r" defTabSz="914400">
                <a:spcAft>
                  <a:spcPts val="600"/>
                </a:spcAft>
                <a:defRPr/>
              </a:pPr>
              <a:t>22</a:t>
            </a:fld>
            <a:endParaRPr lang="en-US" sz="1200">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2622317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E4F6B1-665B-5116-D4B8-B33A3570E517}"/>
              </a:ext>
            </a:extLst>
          </p:cNvPr>
          <p:cNvSpPr>
            <a:spLocks noGrp="1"/>
          </p:cNvSpPr>
          <p:nvPr>
            <p:ph type="sldNum" sz="quarter" idx="11"/>
          </p:nvPr>
        </p:nvSpPr>
        <p:spPr/>
        <p:txBody>
          <a:bodyPr/>
          <a:lstStyle/>
          <a:p>
            <a:fld id="{93CAF254-72B9-406C-9E86-C9D983240C82}" type="slidenum">
              <a:rPr lang="en-US" smtClean="0"/>
              <a:t>23</a:t>
            </a:fld>
            <a:endParaRPr lang="en-US"/>
          </a:p>
        </p:txBody>
      </p:sp>
      <p:sp>
        <p:nvSpPr>
          <p:cNvPr id="5" name="Footer Placeholder 4">
            <a:extLst>
              <a:ext uri="{FF2B5EF4-FFF2-40B4-BE49-F238E27FC236}">
                <a16:creationId xmlns:a16="http://schemas.microsoft.com/office/drawing/2014/main" id="{1B700373-AD62-C93E-BBD8-2B9379A79027}"/>
              </a:ext>
            </a:extLst>
          </p:cNvPr>
          <p:cNvSpPr>
            <a:spLocks noGrp="1"/>
          </p:cNvSpPr>
          <p:nvPr>
            <p:ph type="ftr" sz="quarter" idx="12"/>
          </p:nvPr>
        </p:nvSpPr>
        <p:spPr/>
        <p:txBody>
          <a:bodyPr/>
          <a:lstStyle/>
          <a:p>
            <a:r>
              <a:rPr lang="en-US"/>
              <a:t>Georgia Department of Community Affairs</a:t>
            </a:r>
          </a:p>
        </p:txBody>
      </p:sp>
      <p:sp>
        <p:nvSpPr>
          <p:cNvPr id="6" name="Title 1">
            <a:extLst>
              <a:ext uri="{FF2B5EF4-FFF2-40B4-BE49-F238E27FC236}">
                <a16:creationId xmlns:a16="http://schemas.microsoft.com/office/drawing/2014/main" id="{9B2FFD32-74CC-FBEC-63B7-6DD5BD43C61A}"/>
              </a:ext>
            </a:extLst>
          </p:cNvPr>
          <p:cNvSpPr>
            <a:spLocks noGrp="1"/>
          </p:cNvSpPr>
          <p:nvPr>
            <p:ph type="title"/>
          </p:nvPr>
        </p:nvSpPr>
        <p:spPr>
          <a:xfrm>
            <a:off x="847344" y="548640"/>
            <a:ext cx="10497312" cy="604299"/>
          </a:xfrm>
        </p:spPr>
        <p:txBody>
          <a:bodyPr>
            <a:normAutofit fontScale="90000"/>
          </a:bodyPr>
          <a:lstStyle/>
          <a:p>
            <a:pPr algn="ctr"/>
            <a:r>
              <a:rPr lang="en-US" dirty="0"/>
              <a:t>Questions &amp; Resources</a:t>
            </a:r>
          </a:p>
        </p:txBody>
      </p:sp>
      <p:pic>
        <p:nvPicPr>
          <p:cNvPr id="7" name="Picture 6" descr="A qr code on a white background&#10;&#10;Description automatically generated">
            <a:extLst>
              <a:ext uri="{FF2B5EF4-FFF2-40B4-BE49-F238E27FC236}">
                <a16:creationId xmlns:a16="http://schemas.microsoft.com/office/drawing/2014/main" id="{01C91B0F-F42B-C6EA-DC50-9E63500EE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544" y="1625131"/>
            <a:ext cx="1772055" cy="1772055"/>
          </a:xfrm>
          <a:prstGeom prst="rect">
            <a:avLst/>
          </a:prstGeom>
        </p:spPr>
      </p:pic>
      <p:sp>
        <p:nvSpPr>
          <p:cNvPr id="8" name="TextBox 7">
            <a:extLst>
              <a:ext uri="{FF2B5EF4-FFF2-40B4-BE49-F238E27FC236}">
                <a16:creationId xmlns:a16="http://schemas.microsoft.com/office/drawing/2014/main" id="{31646736-C09A-3CD3-F48A-11E64B64482D}"/>
              </a:ext>
            </a:extLst>
          </p:cNvPr>
          <p:cNvSpPr txBox="1"/>
          <p:nvPr/>
        </p:nvSpPr>
        <p:spPr>
          <a:xfrm>
            <a:off x="1955715" y="1255799"/>
            <a:ext cx="1867712" cy="369332"/>
          </a:xfrm>
          <a:prstGeom prst="rect">
            <a:avLst/>
          </a:prstGeom>
          <a:noFill/>
        </p:spPr>
        <p:txBody>
          <a:bodyPr wrap="square" rtlCol="0">
            <a:spAutoFit/>
          </a:bodyPr>
          <a:lstStyle/>
          <a:p>
            <a:pPr algn="ctr"/>
            <a:r>
              <a:rPr lang="en-US" dirty="0"/>
              <a:t>CHIP Questions</a:t>
            </a:r>
          </a:p>
        </p:txBody>
      </p:sp>
      <p:pic>
        <p:nvPicPr>
          <p:cNvPr id="9" name="Picture 8" descr="A qr code with a white background&#10;&#10;Description automatically generated">
            <a:extLst>
              <a:ext uri="{FF2B5EF4-FFF2-40B4-BE49-F238E27FC236}">
                <a16:creationId xmlns:a16="http://schemas.microsoft.com/office/drawing/2014/main" id="{7E7C80C5-7247-404F-0AF1-A086055E1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811" y="1625131"/>
            <a:ext cx="1772055" cy="1772055"/>
          </a:xfrm>
          <a:prstGeom prst="rect">
            <a:avLst/>
          </a:prstGeom>
        </p:spPr>
      </p:pic>
      <p:sp>
        <p:nvSpPr>
          <p:cNvPr id="10" name="TextBox 9">
            <a:extLst>
              <a:ext uri="{FF2B5EF4-FFF2-40B4-BE49-F238E27FC236}">
                <a16:creationId xmlns:a16="http://schemas.microsoft.com/office/drawing/2014/main" id="{0EC89754-BDDF-BDA6-8CB7-2A7B7E26353B}"/>
              </a:ext>
            </a:extLst>
          </p:cNvPr>
          <p:cNvSpPr txBox="1"/>
          <p:nvPr/>
        </p:nvSpPr>
        <p:spPr>
          <a:xfrm>
            <a:off x="4042701" y="1255799"/>
            <a:ext cx="2032274" cy="369332"/>
          </a:xfrm>
          <a:prstGeom prst="rect">
            <a:avLst/>
          </a:prstGeom>
          <a:noFill/>
        </p:spPr>
        <p:txBody>
          <a:bodyPr wrap="square" rtlCol="0">
            <a:spAutoFit/>
          </a:bodyPr>
          <a:lstStyle/>
          <a:p>
            <a:pPr algn="ctr"/>
            <a:r>
              <a:rPr lang="en-US" dirty="0"/>
              <a:t>CDBG Questions</a:t>
            </a:r>
          </a:p>
        </p:txBody>
      </p:sp>
      <p:pic>
        <p:nvPicPr>
          <p:cNvPr id="11" name="Picture 10" descr="A qr code with a few black squares&#10;&#10;Description automatically generated">
            <a:extLst>
              <a:ext uri="{FF2B5EF4-FFF2-40B4-BE49-F238E27FC236}">
                <a16:creationId xmlns:a16="http://schemas.microsoft.com/office/drawing/2014/main" id="{F1648993-150D-CF1A-A82B-263591801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249" y="1625131"/>
            <a:ext cx="1772055" cy="1772055"/>
          </a:xfrm>
          <a:prstGeom prst="rect">
            <a:avLst/>
          </a:prstGeom>
        </p:spPr>
      </p:pic>
      <p:sp>
        <p:nvSpPr>
          <p:cNvPr id="12" name="TextBox 11">
            <a:extLst>
              <a:ext uri="{FF2B5EF4-FFF2-40B4-BE49-F238E27FC236}">
                <a16:creationId xmlns:a16="http://schemas.microsoft.com/office/drawing/2014/main" id="{9E84C8A4-928D-EE9D-FF3C-D349BFA1C526}"/>
              </a:ext>
            </a:extLst>
          </p:cNvPr>
          <p:cNvSpPr txBox="1"/>
          <p:nvPr/>
        </p:nvSpPr>
        <p:spPr>
          <a:xfrm>
            <a:off x="6110642" y="1274277"/>
            <a:ext cx="2032274" cy="369332"/>
          </a:xfrm>
          <a:prstGeom prst="rect">
            <a:avLst/>
          </a:prstGeom>
          <a:noFill/>
        </p:spPr>
        <p:txBody>
          <a:bodyPr wrap="square" rtlCol="0">
            <a:spAutoFit/>
          </a:bodyPr>
          <a:lstStyle/>
          <a:p>
            <a:pPr algn="ctr"/>
            <a:r>
              <a:rPr lang="en-US" dirty="0"/>
              <a:t>LIHTC Questions</a:t>
            </a:r>
          </a:p>
        </p:txBody>
      </p:sp>
      <p:pic>
        <p:nvPicPr>
          <p:cNvPr id="13" name="Picture 12" descr="A qr code with black squares&#10;&#10;Description automatically generated">
            <a:extLst>
              <a:ext uri="{FF2B5EF4-FFF2-40B4-BE49-F238E27FC236}">
                <a16:creationId xmlns:a16="http://schemas.microsoft.com/office/drawing/2014/main" id="{212401EA-4C8E-3DF1-57E9-86B6AC72E3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5687" y="1625131"/>
            <a:ext cx="1772055" cy="1772055"/>
          </a:xfrm>
          <a:prstGeom prst="rect">
            <a:avLst/>
          </a:prstGeom>
        </p:spPr>
      </p:pic>
      <p:sp>
        <p:nvSpPr>
          <p:cNvPr id="14" name="TextBox 13">
            <a:extLst>
              <a:ext uri="{FF2B5EF4-FFF2-40B4-BE49-F238E27FC236}">
                <a16:creationId xmlns:a16="http://schemas.microsoft.com/office/drawing/2014/main" id="{B480DA15-73E4-9E73-7E9E-F47979250209}"/>
              </a:ext>
            </a:extLst>
          </p:cNvPr>
          <p:cNvSpPr txBox="1"/>
          <p:nvPr/>
        </p:nvSpPr>
        <p:spPr>
          <a:xfrm>
            <a:off x="8285577" y="1274277"/>
            <a:ext cx="2032274" cy="369332"/>
          </a:xfrm>
          <a:prstGeom prst="rect">
            <a:avLst/>
          </a:prstGeom>
          <a:noFill/>
        </p:spPr>
        <p:txBody>
          <a:bodyPr wrap="square" rtlCol="0">
            <a:spAutoFit/>
          </a:bodyPr>
          <a:lstStyle/>
          <a:p>
            <a:pPr algn="ctr"/>
            <a:r>
              <a:rPr lang="en-US" dirty="0"/>
              <a:t>RWHI Questions</a:t>
            </a:r>
          </a:p>
        </p:txBody>
      </p:sp>
      <p:pic>
        <p:nvPicPr>
          <p:cNvPr id="17" name="Picture 16" descr="A qr code on a white background&#10;&#10;Description automatically generated">
            <a:extLst>
              <a:ext uri="{FF2B5EF4-FFF2-40B4-BE49-F238E27FC236}">
                <a16:creationId xmlns:a16="http://schemas.microsoft.com/office/drawing/2014/main" id="{D2E821DC-D15B-59C5-39AD-C020DE045E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544" y="3660301"/>
            <a:ext cx="1772055" cy="1772055"/>
          </a:xfrm>
          <a:prstGeom prst="rect">
            <a:avLst/>
          </a:prstGeom>
        </p:spPr>
      </p:pic>
      <p:sp>
        <p:nvSpPr>
          <p:cNvPr id="18" name="TextBox 17">
            <a:extLst>
              <a:ext uri="{FF2B5EF4-FFF2-40B4-BE49-F238E27FC236}">
                <a16:creationId xmlns:a16="http://schemas.microsoft.com/office/drawing/2014/main" id="{B91BF415-D393-6EE9-2541-4B480A4BD8B2}"/>
              </a:ext>
            </a:extLst>
          </p:cNvPr>
          <p:cNvSpPr txBox="1"/>
          <p:nvPr/>
        </p:nvSpPr>
        <p:spPr>
          <a:xfrm>
            <a:off x="1955715" y="5368725"/>
            <a:ext cx="1867712" cy="646331"/>
          </a:xfrm>
          <a:prstGeom prst="rect">
            <a:avLst/>
          </a:prstGeom>
          <a:noFill/>
        </p:spPr>
        <p:txBody>
          <a:bodyPr wrap="square" rtlCol="0">
            <a:spAutoFit/>
          </a:bodyPr>
          <a:lstStyle/>
          <a:p>
            <a:pPr algn="ctr"/>
            <a:r>
              <a:rPr lang="en-US" dirty="0"/>
              <a:t>DCA Guide to Services</a:t>
            </a:r>
          </a:p>
        </p:txBody>
      </p:sp>
      <p:pic>
        <p:nvPicPr>
          <p:cNvPr id="19" name="Picture 18" descr="A qr code with a white background&#10;&#10;Description automatically generated">
            <a:extLst>
              <a:ext uri="{FF2B5EF4-FFF2-40B4-BE49-F238E27FC236}">
                <a16:creationId xmlns:a16="http://schemas.microsoft.com/office/drawing/2014/main" id="{DEC31252-E52A-1C0F-9CF0-10FFEE8CF8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3280" y="3660300"/>
            <a:ext cx="1772055" cy="1772055"/>
          </a:xfrm>
          <a:prstGeom prst="rect">
            <a:avLst/>
          </a:prstGeom>
        </p:spPr>
      </p:pic>
      <p:sp>
        <p:nvSpPr>
          <p:cNvPr id="20" name="TextBox 19">
            <a:extLst>
              <a:ext uri="{FF2B5EF4-FFF2-40B4-BE49-F238E27FC236}">
                <a16:creationId xmlns:a16="http://schemas.microsoft.com/office/drawing/2014/main" id="{FD0ABEF5-CCE9-E381-C5C8-54C31FA704C9}"/>
              </a:ext>
            </a:extLst>
          </p:cNvPr>
          <p:cNvSpPr txBox="1"/>
          <p:nvPr/>
        </p:nvSpPr>
        <p:spPr>
          <a:xfrm>
            <a:off x="4425451" y="5432355"/>
            <a:ext cx="1867712" cy="923330"/>
          </a:xfrm>
          <a:prstGeom prst="rect">
            <a:avLst/>
          </a:prstGeom>
          <a:noFill/>
        </p:spPr>
        <p:txBody>
          <a:bodyPr wrap="square" rtlCol="0">
            <a:spAutoFit/>
          </a:bodyPr>
          <a:lstStyle/>
          <a:p>
            <a:pPr algn="ctr"/>
            <a:r>
              <a:rPr lang="en-US" dirty="0"/>
              <a:t>Housing Georgia’s Workforce</a:t>
            </a:r>
          </a:p>
        </p:txBody>
      </p:sp>
      <p:sp>
        <p:nvSpPr>
          <p:cNvPr id="21" name="TextBox 20">
            <a:extLst>
              <a:ext uri="{FF2B5EF4-FFF2-40B4-BE49-F238E27FC236}">
                <a16:creationId xmlns:a16="http://schemas.microsoft.com/office/drawing/2014/main" id="{EC5B3414-7BF0-8C5B-CFB7-E675071064FB}"/>
              </a:ext>
            </a:extLst>
          </p:cNvPr>
          <p:cNvSpPr txBox="1"/>
          <p:nvPr/>
        </p:nvSpPr>
        <p:spPr>
          <a:xfrm>
            <a:off x="7065366" y="4436064"/>
            <a:ext cx="4372985" cy="923330"/>
          </a:xfrm>
          <a:prstGeom prst="rect">
            <a:avLst/>
          </a:prstGeom>
          <a:noFill/>
        </p:spPr>
        <p:txBody>
          <a:bodyPr wrap="square" rtlCol="0">
            <a:spAutoFit/>
          </a:bodyPr>
          <a:lstStyle/>
          <a:p>
            <a:pPr algn="r"/>
            <a:r>
              <a:rPr lang="en-US" dirty="0"/>
              <a:t>Please scan the appropriate QR Code to email a team member or access resources.</a:t>
            </a:r>
          </a:p>
        </p:txBody>
      </p:sp>
    </p:spTree>
    <p:extLst>
      <p:ext uri="{BB962C8B-B14F-4D97-AF65-F5344CB8AC3E}">
        <p14:creationId xmlns:p14="http://schemas.microsoft.com/office/powerpoint/2010/main" val="3737427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a:xfrm>
            <a:off x="2821357" y="271349"/>
            <a:ext cx="6705600" cy="1796248"/>
          </a:xfrm>
        </p:spPr>
        <p:txBody>
          <a:bodyPr/>
          <a:lstStyle/>
          <a:p>
            <a:r>
              <a:rPr lang="en-US" b="0" dirty="0">
                <a:solidFill>
                  <a:schemeClr val="accent5"/>
                </a:solidFill>
              </a:rPr>
              <a:t>Thanks!</a:t>
            </a:r>
          </a:p>
        </p:txBody>
      </p:sp>
      <p:sp>
        <p:nvSpPr>
          <p:cNvPr id="3" name="Text Placeholder 2">
            <a:extLst>
              <a:ext uri="{FF2B5EF4-FFF2-40B4-BE49-F238E27FC236}">
                <a16:creationId xmlns:a16="http://schemas.microsoft.com/office/drawing/2014/main" id="{16F4B470-E57C-463F-AE4D-C4CBED851382}"/>
              </a:ext>
            </a:extLst>
          </p:cNvPr>
          <p:cNvSpPr>
            <a:spLocks noGrp="1"/>
          </p:cNvSpPr>
          <p:nvPr>
            <p:ph type="body" sz="quarter" idx="10"/>
          </p:nvPr>
        </p:nvSpPr>
        <p:spPr/>
        <p:txBody>
          <a:bodyPr>
            <a:normAutofit/>
          </a:bodyPr>
          <a:lstStyle/>
          <a:p>
            <a:r>
              <a:rPr lang="en-US" dirty="0"/>
              <a:t>Chris Hurley</a:t>
            </a:r>
          </a:p>
        </p:txBody>
      </p:sp>
      <p:sp>
        <p:nvSpPr>
          <p:cNvPr id="5" name="Text Placeholder 4">
            <a:extLst>
              <a:ext uri="{FF2B5EF4-FFF2-40B4-BE49-F238E27FC236}">
                <a16:creationId xmlns:a16="http://schemas.microsoft.com/office/drawing/2014/main" id="{D5780D93-2293-4E78-812E-71A95F1D7DA1}"/>
              </a:ext>
            </a:extLst>
          </p:cNvPr>
          <p:cNvSpPr>
            <a:spLocks noGrp="1"/>
          </p:cNvSpPr>
          <p:nvPr>
            <p:ph type="body" sz="quarter" idx="11"/>
          </p:nvPr>
        </p:nvSpPr>
        <p:spPr>
          <a:xfrm>
            <a:off x="6174157" y="3473861"/>
            <a:ext cx="3555994" cy="523620"/>
          </a:xfrm>
        </p:spPr>
        <p:txBody>
          <a:bodyPr>
            <a:normAutofit lnSpcReduction="10000"/>
          </a:bodyPr>
          <a:lstStyle/>
          <a:p>
            <a:r>
              <a:rPr lang="en-US" dirty="0"/>
              <a:t>Chris.hurley@dca.ga.gov</a:t>
            </a:r>
          </a:p>
          <a:p>
            <a:r>
              <a:rPr lang="en-US" dirty="0"/>
              <a:t>Direct: 470-773-8892</a:t>
            </a:r>
          </a:p>
        </p:txBody>
      </p:sp>
      <p:sp>
        <p:nvSpPr>
          <p:cNvPr id="7" name="Text Placeholder 6">
            <a:extLst>
              <a:ext uri="{FF2B5EF4-FFF2-40B4-BE49-F238E27FC236}">
                <a16:creationId xmlns:a16="http://schemas.microsoft.com/office/drawing/2014/main" id="{36B8EC5A-CF3D-4607-A84E-3E0AE165527A}"/>
              </a:ext>
            </a:extLst>
          </p:cNvPr>
          <p:cNvSpPr>
            <a:spLocks noGrp="1"/>
          </p:cNvSpPr>
          <p:nvPr>
            <p:ph type="body" sz="quarter" idx="13"/>
          </p:nvPr>
        </p:nvSpPr>
        <p:spPr/>
        <p:txBody>
          <a:bodyPr>
            <a:normAutofit/>
          </a:bodyPr>
          <a:lstStyle/>
          <a:p>
            <a:r>
              <a:rPr lang="en-US" i="1" dirty="0"/>
              <a:t>Community Housing Outreach Coordinator</a:t>
            </a:r>
          </a:p>
        </p:txBody>
      </p:sp>
      <p:sp>
        <p:nvSpPr>
          <p:cNvPr id="19" name="Text Placeholder 18">
            <a:extLst>
              <a:ext uri="{FF2B5EF4-FFF2-40B4-BE49-F238E27FC236}">
                <a16:creationId xmlns:a16="http://schemas.microsoft.com/office/drawing/2014/main" id="{F411D6E8-65A7-4B64-B8F8-66D99179E6A6}"/>
              </a:ext>
            </a:extLst>
          </p:cNvPr>
          <p:cNvSpPr>
            <a:spLocks noGrp="1"/>
          </p:cNvSpPr>
          <p:nvPr>
            <p:ph type="body" sz="quarter" idx="15"/>
          </p:nvPr>
        </p:nvSpPr>
        <p:spPr/>
        <p:txBody>
          <a:bodyPr>
            <a:normAutofit/>
          </a:bodyPr>
          <a:lstStyle/>
          <a:p>
            <a:pPr>
              <a:lnSpc>
                <a:spcPct val="100000"/>
              </a:lnSpc>
              <a:spcBef>
                <a:spcPts val="0"/>
              </a:spcBef>
            </a:pPr>
            <a:r>
              <a:rPr lang="en-US" b="1" dirty="0">
                <a:solidFill>
                  <a:schemeClr val="accent1"/>
                </a:solidFill>
              </a:rPr>
              <a:t>dca.ga.gov</a:t>
            </a:r>
          </a:p>
        </p:txBody>
      </p:sp>
      <p:pic>
        <p:nvPicPr>
          <p:cNvPr id="6" name="Picture 5" descr="A person wearing glasses&#10;&#10;Description automatically generated with medium confidence">
            <a:extLst>
              <a:ext uri="{FF2B5EF4-FFF2-40B4-BE49-F238E27FC236}">
                <a16:creationId xmlns:a16="http://schemas.microsoft.com/office/drawing/2014/main" id="{EDB37970-EE34-F534-3C70-A7EBDBF10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754" y="1648799"/>
            <a:ext cx="1342492" cy="1537855"/>
          </a:xfrm>
          <a:prstGeom prst="rect">
            <a:avLst/>
          </a:prstGeom>
        </p:spPr>
      </p:pic>
    </p:spTree>
    <p:extLst>
      <p:ext uri="{BB962C8B-B14F-4D97-AF65-F5344CB8AC3E}">
        <p14:creationId xmlns:p14="http://schemas.microsoft.com/office/powerpoint/2010/main" val="1556374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rred micro image of a street traffic">
            <a:extLst>
              <a:ext uri="{FF2B5EF4-FFF2-40B4-BE49-F238E27FC236}">
                <a16:creationId xmlns:a16="http://schemas.microsoft.com/office/drawing/2014/main" id="{327FD15F-674D-1D6C-400C-5C4BC5FE6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6016"/>
          </a:xfrm>
          <a:prstGeom prst="rect">
            <a:avLst/>
          </a:prstGeom>
        </p:spPr>
      </p:pic>
      <p:sp>
        <p:nvSpPr>
          <p:cNvPr id="6" name="Content Placeholder 2">
            <a:extLst>
              <a:ext uri="{FF2B5EF4-FFF2-40B4-BE49-F238E27FC236}">
                <a16:creationId xmlns:a16="http://schemas.microsoft.com/office/drawing/2014/main" id="{5795893D-D49B-442F-8A16-FDE58AA18B42}"/>
              </a:ext>
            </a:extLst>
          </p:cNvPr>
          <p:cNvSpPr txBox="1">
            <a:spLocks/>
          </p:cNvSpPr>
          <p:nvPr/>
        </p:nvSpPr>
        <p:spPr>
          <a:xfrm>
            <a:off x="379743" y="973490"/>
            <a:ext cx="4029295" cy="5454225"/>
          </a:xfrm>
          <a:prstGeom prst="rect">
            <a:avLst/>
          </a:prstGeom>
        </p:spPr>
        <p:txBody>
          <a:bodyPr>
            <a:normAutofit fontScale="70000" lnSpcReduction="20000"/>
          </a:bodyPr>
          <a:lstStyle>
            <a:lvl1pPr marL="228555" indent="-228555" algn="l" defTabSz="914217"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Light" charset="0"/>
                <a:ea typeface="Lato Light" charset="0"/>
                <a:cs typeface="Lato Light" charset="0"/>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Light" charset="0"/>
                <a:ea typeface="Lato Light" charset="0"/>
                <a:cs typeface="Lato Light" charset="0"/>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Light" charset="0"/>
                <a:ea typeface="Lato Light" charset="0"/>
                <a:cs typeface="Lato Light" charset="0"/>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Light" charset="0"/>
                <a:ea typeface="Lato Light" charset="0"/>
                <a:cs typeface="Lato Light" charset="0"/>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Light" charset="0"/>
                <a:ea typeface="Lato Light" charset="0"/>
                <a:cs typeface="Lato Light"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F58220"/>
              </a:solidFill>
              <a:effectLst/>
              <a:uLnTx/>
              <a:uFillTx/>
              <a:latin typeface="Calibri" panose="020F0502020204030204" pitchFamily="34" charset="0"/>
              <a:ea typeface="Lato Light" charset="0"/>
              <a:cs typeface="Calibri" panose="020F0502020204030204" pitchFamily="34" charset="0"/>
            </a:endParaRP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58220"/>
                </a:solidFill>
                <a:effectLst/>
                <a:uLnTx/>
                <a:uFillTx/>
                <a:latin typeface="Calibri" panose="020F0502020204030204" pitchFamily="34" charset="0"/>
                <a:ea typeface="Lato Light" charset="0"/>
                <a:cs typeface="Calibri" panose="020F0502020204030204" pitchFamily="34" charset="0"/>
              </a:rPr>
              <a:t>Housing is an </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600" b="1" i="0" u="none" strike="noStrike" kern="1200" cap="none" spc="0" normalizeH="0" baseline="0" noProof="0" dirty="0">
                <a:ln>
                  <a:noFill/>
                </a:ln>
                <a:solidFill>
                  <a:srgbClr val="F58220"/>
                </a:solidFill>
                <a:effectLst/>
                <a:uLnTx/>
                <a:uFillTx/>
                <a:latin typeface="Calibri" panose="020F0502020204030204" pitchFamily="34" charset="0"/>
                <a:ea typeface="Lato Light" charset="0"/>
                <a:cs typeface="Calibri" panose="020F0502020204030204" pitchFamily="34" charset="0"/>
              </a:rPr>
              <a:t>Economic Development Issue</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acumin-pro"/>
                <a:ea typeface="Lato Light" charset="0"/>
                <a:cs typeface="Lato Light" charset="0"/>
              </a:rPr>
              <a:t>Housing availability and affordability are essential in </a:t>
            </a:r>
            <a:r>
              <a:rPr kumimoji="0" lang="en-US" sz="2800" b="0" i="0" u="none" strike="noStrike" kern="1200" cap="none" spc="0" normalizeH="0" baseline="0" noProof="0" dirty="0">
                <a:ln>
                  <a:noFill/>
                </a:ln>
                <a:solidFill>
                  <a:srgbClr val="FFFF00"/>
                </a:solidFill>
                <a:effectLst/>
                <a:uLnTx/>
                <a:uFillTx/>
                <a:latin typeface="acumin-pro"/>
                <a:ea typeface="Lato Light" charset="0"/>
                <a:cs typeface="Lato Light" charset="0"/>
              </a:rPr>
              <a:t>attracting new businesses</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Lato Light" charset="0"/>
              <a:cs typeface="Calibri" panose="020F0502020204030204" pitchFamily="34" charset="0"/>
            </a:endParaRP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acumin-pro"/>
                <a:ea typeface="Lato Light" charset="0"/>
                <a:cs typeface="Lato Light" charset="0"/>
              </a:rPr>
              <a:t>When workers spend more on housing, they </a:t>
            </a:r>
            <a:r>
              <a:rPr kumimoji="0" lang="en-US" sz="2800" b="0" i="0" u="none" strike="noStrike" kern="1200" cap="none" spc="0" normalizeH="0" baseline="0" noProof="0" dirty="0">
                <a:ln>
                  <a:noFill/>
                </a:ln>
                <a:solidFill>
                  <a:srgbClr val="FFFF00"/>
                </a:solidFill>
                <a:effectLst/>
                <a:uLnTx/>
                <a:uFillTx/>
                <a:latin typeface="acumin-pro"/>
                <a:ea typeface="Lato Light" charset="0"/>
                <a:cs typeface="Lato Light" charset="0"/>
              </a:rPr>
              <a:t>spend less on goods and services </a:t>
            </a:r>
            <a:r>
              <a:rPr kumimoji="0" lang="en-US" sz="2800" b="0" i="0" u="none" strike="noStrike" kern="1200" cap="none" spc="0" normalizeH="0" baseline="0" noProof="0" dirty="0">
                <a:ln>
                  <a:noFill/>
                </a:ln>
                <a:solidFill>
                  <a:srgbClr val="FFFFFF"/>
                </a:solidFill>
                <a:effectLst/>
                <a:uLnTx/>
                <a:uFillTx/>
                <a:latin typeface="acumin-pro"/>
                <a:ea typeface="Lato Light" charset="0"/>
                <a:cs typeface="Lato Light" charset="0"/>
              </a:rPr>
              <a:t>in the local economy</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333333"/>
              </a:solidFill>
              <a:effectLst/>
              <a:uLnTx/>
              <a:uFillTx/>
              <a:latin typeface="acumin-pro"/>
              <a:ea typeface="Lato Light" charset="0"/>
              <a:cs typeface="Lato Light" charset="0"/>
            </a:endParaRP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58220"/>
                </a:solidFill>
                <a:effectLst/>
                <a:uLnTx/>
                <a:uFillTx/>
                <a:latin typeface="Calibri" panose="020F0502020204030204" pitchFamily="34" charset="0"/>
                <a:ea typeface="Lato Light" charset="0"/>
                <a:cs typeface="Calibri" panose="020F0502020204030204" pitchFamily="34" charset="0"/>
              </a:rPr>
              <a:t>Housing is a </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600" b="1" i="0" u="none" strike="noStrike" kern="1200" cap="none" spc="0" normalizeH="0" baseline="0" noProof="0" dirty="0">
                <a:ln>
                  <a:noFill/>
                </a:ln>
                <a:solidFill>
                  <a:srgbClr val="F58220"/>
                </a:solidFill>
                <a:effectLst/>
                <a:uLnTx/>
                <a:uFillTx/>
                <a:latin typeface="Calibri" panose="020F0502020204030204" pitchFamily="34" charset="0"/>
                <a:ea typeface="Lato Light" charset="0"/>
                <a:cs typeface="Calibri" panose="020F0502020204030204" pitchFamily="34" charset="0"/>
              </a:rPr>
              <a:t>Transportation Issue</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acumin-pro"/>
                <a:ea typeface="Lato Light" charset="0"/>
                <a:cs typeface="Lato Light" charset="0"/>
              </a:rPr>
              <a:t>Rising housing costs = </a:t>
            </a:r>
            <a:r>
              <a:rPr kumimoji="0" lang="en-US" sz="2800" b="0" i="0" u="none" strike="noStrike" kern="1200" cap="none" spc="0" normalizeH="0" baseline="0" noProof="0" dirty="0">
                <a:ln>
                  <a:noFill/>
                </a:ln>
                <a:solidFill>
                  <a:srgbClr val="FFFF00"/>
                </a:solidFill>
                <a:effectLst/>
                <a:uLnTx/>
                <a:uFillTx/>
                <a:latin typeface="acumin-pro"/>
                <a:ea typeface="Lato Light" charset="0"/>
                <a:cs typeface="Lato Light" charset="0"/>
              </a:rPr>
              <a:t>longer commutes</a:t>
            </a:r>
            <a:endPar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Lato Light" charset="0"/>
              <a:cs typeface="Calibri" panose="020F0502020204030204" pitchFamily="34" charset="0"/>
            </a:endParaRP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58220"/>
              </a:solidFill>
              <a:effectLst/>
              <a:uLnTx/>
              <a:uFillTx/>
              <a:latin typeface="Lato Light" charset="0"/>
              <a:ea typeface="Lato Light" charset="0"/>
              <a:cs typeface="Lato Light" charset="0"/>
            </a:endParaRP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58220"/>
              </a:solidFill>
              <a:effectLst/>
              <a:uLnTx/>
              <a:uFillTx/>
              <a:latin typeface="Lato Light" charset="0"/>
              <a:ea typeface="Lato Light" charset="0"/>
              <a:cs typeface="Lato Light" charset="0"/>
            </a:endParaRPr>
          </a:p>
          <a:p>
            <a:pPr marL="228555" marR="0" lvl="0" indent="-228555" algn="l" defTabSz="91421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58220"/>
              </a:solidFill>
              <a:effectLst/>
              <a:uLnTx/>
              <a:uFillTx/>
              <a:latin typeface="Lato Light" charset="0"/>
              <a:ea typeface="Lato Light" charset="0"/>
              <a:cs typeface="Lato Light" charset="0"/>
            </a:endParaRPr>
          </a:p>
        </p:txBody>
      </p:sp>
    </p:spTree>
    <p:extLst>
      <p:ext uri="{BB962C8B-B14F-4D97-AF65-F5344CB8AC3E}">
        <p14:creationId xmlns:p14="http://schemas.microsoft.com/office/powerpoint/2010/main" val="26237840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527B32F-07F3-4C94-B09B-8C8F310F0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
            <a:ext cx="768096" cy="6089895"/>
          </a:xfrm>
          <a:prstGeom prst="rect">
            <a:avLst/>
          </a:prstGeom>
          <a:solidFill>
            <a:srgbClr val="877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E69C4D8-FC9C-48C4-8010-43FA3B7033A2}"/>
              </a:ext>
            </a:extLst>
          </p:cNvPr>
          <p:cNvSpPr>
            <a:spLocks noGrp="1"/>
          </p:cNvSpPr>
          <p:nvPr>
            <p:ph type="sldNum" sz="quarter" idx="11"/>
          </p:nvPr>
        </p:nvSpPr>
        <p:spPr>
          <a:xfrm>
            <a:off x="178909" y="6470704"/>
            <a:ext cx="640080" cy="274320"/>
          </a:xfrm>
        </p:spPr>
        <p:txBody>
          <a:bodyPr vert="horz" lIns="91440" tIns="45720" rIns="91440" bIns="45720" rtlCol="0" anchor="ctr">
            <a:normAutofit/>
          </a:bodyPr>
          <a:lstStyle/>
          <a:p>
            <a:pPr algn="r" defTabSz="914400">
              <a:spcAft>
                <a:spcPts val="600"/>
              </a:spcAft>
            </a:pPr>
            <a:fld id="{93CAF254-72B9-406C-9E86-C9D983240C82}" type="slidenum">
              <a:rPr lang="en-US" sz="1200">
                <a:solidFill>
                  <a:schemeClr val="tx1">
                    <a:tint val="75000"/>
                  </a:schemeClr>
                </a:solidFill>
              </a:rPr>
              <a:pPr algn="r" defTabSz="914400">
                <a:spcAft>
                  <a:spcPts val="600"/>
                </a:spcAft>
              </a:pPr>
              <a:t>4</a:t>
            </a:fld>
            <a:endParaRPr lang="en-US" sz="1200">
              <a:solidFill>
                <a:schemeClr val="tx1">
                  <a:tint val="75000"/>
                </a:schemeClr>
              </a:solidFill>
            </a:endParaRPr>
          </a:p>
        </p:txBody>
      </p:sp>
      <p:sp>
        <p:nvSpPr>
          <p:cNvPr id="6" name="Footer Placeholder 5">
            <a:extLst>
              <a:ext uri="{FF2B5EF4-FFF2-40B4-BE49-F238E27FC236}">
                <a16:creationId xmlns:a16="http://schemas.microsoft.com/office/drawing/2014/main" id="{65B414BA-C391-4EC6-AC8A-B1A13FCFBA82}"/>
              </a:ext>
            </a:extLst>
          </p:cNvPr>
          <p:cNvSpPr>
            <a:spLocks noGrp="1"/>
          </p:cNvSpPr>
          <p:nvPr>
            <p:ph type="ftr" sz="quarter" idx="20"/>
          </p:nvPr>
        </p:nvSpPr>
        <p:spPr>
          <a:xfrm>
            <a:off x="926036" y="6470704"/>
            <a:ext cx="5029200" cy="274320"/>
          </a:xfrm>
        </p:spPr>
        <p:txBody>
          <a:bodyPr vert="horz" lIns="91440" tIns="45720" rIns="91440" bIns="45720" rtlCol="0" anchor="ctr">
            <a:normAutofit/>
          </a:bodyPr>
          <a:lstStyle/>
          <a:p>
            <a:pPr defTabSz="914400">
              <a:spcAft>
                <a:spcPts val="600"/>
              </a:spcAft>
            </a:pPr>
            <a:r>
              <a:rPr lang="en-US" sz="1200" kern="1200" dirty="0">
                <a:solidFill>
                  <a:schemeClr val="tx1">
                    <a:tint val="75000"/>
                  </a:schemeClr>
                </a:solidFill>
                <a:latin typeface="+mn-lt"/>
                <a:ea typeface="+mn-ea"/>
                <a:cs typeface="+mn-cs"/>
              </a:rPr>
              <a:t>Georgia Department of Community Affairs</a:t>
            </a:r>
          </a:p>
        </p:txBody>
      </p:sp>
      <p:pic>
        <p:nvPicPr>
          <p:cNvPr id="7" name="Picture 6" descr="A picture containing metalware, gear, disk brake, wheel&#10;&#10;Description automatically generated">
            <a:extLst>
              <a:ext uri="{FF2B5EF4-FFF2-40B4-BE49-F238E27FC236}">
                <a16:creationId xmlns:a16="http://schemas.microsoft.com/office/drawing/2014/main" id="{2A58B746-F1E7-20EF-73AE-8B5C69D066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196" r="1" b="5597"/>
          <a:stretch/>
        </p:blipFill>
        <p:spPr>
          <a:xfrm>
            <a:off x="6088088" y="3264090"/>
            <a:ext cx="6103911" cy="359391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0FCB8C7-E99F-84AF-BFCC-8C3A35424B8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4875" r="1" b="1"/>
          <a:stretch/>
        </p:blipFill>
        <p:spPr>
          <a:xfrm>
            <a:off x="926036" y="9"/>
            <a:ext cx="727991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29" name="Rectangle 28">
            <a:extLst>
              <a:ext uri="{FF2B5EF4-FFF2-40B4-BE49-F238E27FC236}">
                <a16:creationId xmlns:a16="http://schemas.microsoft.com/office/drawing/2014/main" id="{7F41D4CC-403D-465E-9223-3277868A5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643467"/>
            <a:ext cx="3850583" cy="24735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DC4C688-715E-4A31-AB90-6A575288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02048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95B7D7B-9DC0-F1B6-310B-4B989B8696FA}"/>
              </a:ext>
            </a:extLst>
          </p:cNvPr>
          <p:cNvSpPr txBox="1"/>
          <p:nvPr/>
        </p:nvSpPr>
        <p:spPr>
          <a:xfrm>
            <a:off x="926036" y="4069422"/>
            <a:ext cx="5001186" cy="2020482"/>
          </a:xfrm>
          <a:prstGeom prst="rect">
            <a:avLst/>
          </a:prstGeom>
          <a:noFill/>
        </p:spPr>
        <p:txBody>
          <a:bodyPr wrap="square" rtlCol="0">
            <a:spAutoFit/>
          </a:bodyPr>
          <a:lstStyle/>
          <a:p>
            <a:r>
              <a:rPr lang="en-US" b="0" i="0" dirty="0">
                <a:solidFill>
                  <a:srgbClr val="4A4A4A"/>
                </a:solidFill>
                <a:effectLst/>
                <a:latin typeface="Roboto" panose="02000000000000000000" pitchFamily="2" charset="0"/>
              </a:rPr>
              <a:t>“In the same five years, we’ve experienced unprecedented economic growth in every corner of the state, housing inventory has decreased by over 60%, making the dream of homeownership unattainable for nearly four million Georgians,” said Daniela Perry, vice president of the Georgia Chamber Foundation.</a:t>
            </a:r>
            <a:endParaRPr lang="en-US" dirty="0"/>
          </a:p>
        </p:txBody>
      </p:sp>
      <p:sp>
        <p:nvSpPr>
          <p:cNvPr id="12" name="TextBox 11">
            <a:extLst>
              <a:ext uri="{FF2B5EF4-FFF2-40B4-BE49-F238E27FC236}">
                <a16:creationId xmlns:a16="http://schemas.microsoft.com/office/drawing/2014/main" id="{50F6CFB3-9BEF-2FD2-AA3A-FC7248B90A83}"/>
              </a:ext>
            </a:extLst>
          </p:cNvPr>
          <p:cNvSpPr txBox="1"/>
          <p:nvPr/>
        </p:nvSpPr>
        <p:spPr>
          <a:xfrm>
            <a:off x="8341417" y="643467"/>
            <a:ext cx="3911543" cy="1754326"/>
          </a:xfrm>
          <a:prstGeom prst="rect">
            <a:avLst/>
          </a:prstGeom>
          <a:noFill/>
        </p:spPr>
        <p:txBody>
          <a:bodyPr wrap="square" rtlCol="0">
            <a:spAutoFit/>
          </a:bodyPr>
          <a:lstStyle/>
          <a:p>
            <a:r>
              <a:rPr lang="en-US" b="0" i="0" dirty="0">
                <a:solidFill>
                  <a:schemeClr val="bg1"/>
                </a:solidFill>
                <a:effectLst/>
                <a:latin typeface="Roboto" panose="02000000000000000000" pitchFamily="2" charset="0"/>
              </a:rPr>
              <a:t>Over the last five years, Georgia has witnessed record-breaking economic development, with over 2,000 new or expanded site locations and 268,000 jobs added to the economy.</a:t>
            </a:r>
            <a:endParaRPr lang="en-US" dirty="0">
              <a:solidFill>
                <a:schemeClr val="bg1"/>
              </a:solidFill>
            </a:endParaRPr>
          </a:p>
        </p:txBody>
      </p:sp>
    </p:spTree>
    <p:extLst>
      <p:ext uri="{BB962C8B-B14F-4D97-AF65-F5344CB8AC3E}">
        <p14:creationId xmlns:p14="http://schemas.microsoft.com/office/powerpoint/2010/main" val="3919891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extLst>
              <p:ext uri="{D42A27DB-BD31-4B8C-83A1-F6EECF244321}">
                <p14:modId xmlns:p14="http://schemas.microsoft.com/office/powerpoint/2010/main" val="72953966"/>
              </p:ext>
            </p:extLst>
          </p:nvPr>
        </p:nvGraphicFramePr>
        <p:xfrm>
          <a:off x="838200" y="1825625"/>
          <a:ext cx="10515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844EDAE7-404A-4183-AD57-F655DDFC62A8}"/>
              </a:ext>
            </a:extLst>
          </p:cNvPr>
          <p:cNvSpPr>
            <a:spLocks noGrp="1"/>
          </p:cNvSpPr>
          <p:nvPr>
            <p:ph type="sldNum" sz="quarter" idx="11"/>
          </p:nvPr>
        </p:nvSpPr>
        <p:spPr/>
        <p:txBody>
          <a:bodyPr/>
          <a:lstStyle/>
          <a:p>
            <a:fld id="{93CAF254-72B9-406C-9E86-C9D983240C82}" type="slidenum">
              <a:rPr lang="en-US" smtClean="0"/>
              <a:t>5</a:t>
            </a:fld>
            <a:endParaRPr lang="en-US"/>
          </a:p>
        </p:txBody>
      </p:sp>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dirty="0"/>
              <a:t>Fast Facts</a:t>
            </a:r>
          </a:p>
        </p:txBody>
      </p:sp>
      <p:pic>
        <p:nvPicPr>
          <p:cNvPr id="5" name="Graphic 4" descr="House with solid fill">
            <a:extLst>
              <a:ext uri="{FF2B5EF4-FFF2-40B4-BE49-F238E27FC236}">
                <a16:creationId xmlns:a16="http://schemas.microsoft.com/office/drawing/2014/main" id="{E5C0D4D8-417C-4876-91BA-18CE10B3155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862801" y="2717800"/>
            <a:ext cx="914400" cy="914400"/>
          </a:xfrm>
          <a:prstGeom prst="rect">
            <a:avLst/>
          </a:prstGeom>
        </p:spPr>
      </p:pic>
      <p:pic>
        <p:nvPicPr>
          <p:cNvPr id="7" name="Graphic 6" descr="Dollar with solid fill">
            <a:extLst>
              <a:ext uri="{FF2B5EF4-FFF2-40B4-BE49-F238E27FC236}">
                <a16:creationId xmlns:a16="http://schemas.microsoft.com/office/drawing/2014/main" id="{7DDDDEA3-C3F6-4373-97D4-14D7BC8ACBE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35700" y="2717800"/>
            <a:ext cx="914400" cy="914400"/>
          </a:xfrm>
          <a:prstGeom prst="rect">
            <a:avLst/>
          </a:prstGeom>
        </p:spPr>
      </p:pic>
      <p:pic>
        <p:nvPicPr>
          <p:cNvPr id="10" name="Graphic 9" descr="School boy with solid fill">
            <a:extLst>
              <a:ext uri="{FF2B5EF4-FFF2-40B4-BE49-F238E27FC236}">
                <a16:creationId xmlns:a16="http://schemas.microsoft.com/office/drawing/2014/main" id="{E0332F80-B09D-4D65-BB64-B57D6E39E29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414799" y="2717800"/>
            <a:ext cx="914400" cy="914400"/>
          </a:xfrm>
          <a:prstGeom prst="rect">
            <a:avLst/>
          </a:prstGeom>
        </p:spPr>
      </p:pic>
      <p:pic>
        <p:nvPicPr>
          <p:cNvPr id="13" name="Graphic 12" descr="Hammer with solid fill">
            <a:extLst>
              <a:ext uri="{FF2B5EF4-FFF2-40B4-BE49-F238E27FC236}">
                <a16:creationId xmlns:a16="http://schemas.microsoft.com/office/drawing/2014/main" id="{1E533713-087C-45D9-B892-9D35B2DD4DB5}"/>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941900" y="2717800"/>
            <a:ext cx="914400" cy="914400"/>
          </a:xfrm>
          <a:prstGeom prst="rect">
            <a:avLst/>
          </a:prstGeom>
        </p:spPr>
      </p:pic>
      <p:sp>
        <p:nvSpPr>
          <p:cNvPr id="14" name="TextBox 13">
            <a:extLst>
              <a:ext uri="{FF2B5EF4-FFF2-40B4-BE49-F238E27FC236}">
                <a16:creationId xmlns:a16="http://schemas.microsoft.com/office/drawing/2014/main" id="{E2B58807-CBE9-440F-9DE6-7DD73FFDCEAE}"/>
              </a:ext>
            </a:extLst>
          </p:cNvPr>
          <p:cNvSpPr txBox="1"/>
          <p:nvPr/>
        </p:nvSpPr>
        <p:spPr>
          <a:xfrm>
            <a:off x="1429993" y="3632200"/>
            <a:ext cx="1937992" cy="1569660"/>
          </a:xfrm>
          <a:prstGeom prst="rect">
            <a:avLst/>
          </a:prstGeom>
          <a:noFill/>
        </p:spPr>
        <p:txBody>
          <a:bodyPr wrap="square" rtlCol="0">
            <a:spAutoFit/>
          </a:bodyPr>
          <a:lstStyle/>
          <a:p>
            <a:pPr lvl="0" algn="ctr">
              <a:spcBef>
                <a:spcPts val="1000"/>
              </a:spcBef>
            </a:pPr>
            <a:r>
              <a:rPr lang="en-US" sz="1600" b="1" dirty="0"/>
              <a:t>Georgia's housing inventory has decreased by 60% over the last 5 years.</a:t>
            </a:r>
            <a:endParaRPr lang="en-US" sz="1400" dirty="0"/>
          </a:p>
        </p:txBody>
      </p:sp>
      <p:sp>
        <p:nvSpPr>
          <p:cNvPr id="15" name="TextBox 14">
            <a:extLst>
              <a:ext uri="{FF2B5EF4-FFF2-40B4-BE49-F238E27FC236}">
                <a16:creationId xmlns:a16="http://schemas.microsoft.com/office/drawing/2014/main" id="{D126403C-5A6E-4E26-ADEE-CD1CB51E87AC}"/>
              </a:ext>
            </a:extLst>
          </p:cNvPr>
          <p:cNvSpPr txBox="1"/>
          <p:nvPr/>
        </p:nvSpPr>
        <p:spPr>
          <a:xfrm>
            <a:off x="3902892" y="3632200"/>
            <a:ext cx="1937992" cy="1323439"/>
          </a:xfrm>
          <a:prstGeom prst="rect">
            <a:avLst/>
          </a:prstGeom>
          <a:noFill/>
        </p:spPr>
        <p:txBody>
          <a:bodyPr wrap="square" rtlCol="0">
            <a:spAutoFit/>
          </a:bodyPr>
          <a:lstStyle/>
          <a:p>
            <a:pPr lvl="0" algn="ctr">
              <a:spcBef>
                <a:spcPts val="1000"/>
              </a:spcBef>
            </a:pPr>
            <a:r>
              <a:rPr lang="en-US" sz="1600" b="1" dirty="0"/>
              <a:t>29% of children live in high housing cost-burdened households.</a:t>
            </a:r>
            <a:endParaRPr lang="en-US" sz="1600" dirty="0"/>
          </a:p>
        </p:txBody>
      </p:sp>
      <p:sp>
        <p:nvSpPr>
          <p:cNvPr id="16" name="TextBox 15">
            <a:extLst>
              <a:ext uri="{FF2B5EF4-FFF2-40B4-BE49-F238E27FC236}">
                <a16:creationId xmlns:a16="http://schemas.microsoft.com/office/drawing/2014/main" id="{7F85B3A8-2B69-492D-8503-5F8BC815CE8D}"/>
              </a:ext>
            </a:extLst>
          </p:cNvPr>
          <p:cNvSpPr txBox="1"/>
          <p:nvPr/>
        </p:nvSpPr>
        <p:spPr>
          <a:xfrm>
            <a:off x="6350894" y="3638794"/>
            <a:ext cx="1937992" cy="1323439"/>
          </a:xfrm>
          <a:prstGeom prst="rect">
            <a:avLst/>
          </a:prstGeom>
          <a:noFill/>
        </p:spPr>
        <p:txBody>
          <a:bodyPr wrap="square" rtlCol="0">
            <a:spAutoFit/>
          </a:bodyPr>
          <a:lstStyle/>
          <a:p>
            <a:pPr lvl="0" algn="ctr">
              <a:spcBef>
                <a:spcPts val="1000"/>
              </a:spcBef>
            </a:pPr>
            <a:r>
              <a:rPr lang="en-US" sz="1600" b="1" dirty="0"/>
              <a:t>The number of first-time home buyers has declined by 8% over the last year.</a:t>
            </a:r>
            <a:endParaRPr lang="en-US" sz="1600" dirty="0"/>
          </a:p>
        </p:txBody>
      </p:sp>
      <p:sp>
        <p:nvSpPr>
          <p:cNvPr id="17" name="TextBox 16">
            <a:extLst>
              <a:ext uri="{FF2B5EF4-FFF2-40B4-BE49-F238E27FC236}">
                <a16:creationId xmlns:a16="http://schemas.microsoft.com/office/drawing/2014/main" id="{49D055E3-E48F-4A3A-B11E-A62245B04441}"/>
              </a:ext>
            </a:extLst>
          </p:cNvPr>
          <p:cNvSpPr txBox="1"/>
          <p:nvPr/>
        </p:nvSpPr>
        <p:spPr>
          <a:xfrm>
            <a:off x="8823793" y="3638794"/>
            <a:ext cx="1937992" cy="1569660"/>
          </a:xfrm>
          <a:prstGeom prst="rect">
            <a:avLst/>
          </a:prstGeom>
          <a:noFill/>
        </p:spPr>
        <p:txBody>
          <a:bodyPr wrap="square" rtlCol="0">
            <a:spAutoFit/>
          </a:bodyPr>
          <a:lstStyle/>
          <a:p>
            <a:pPr lvl="0" algn="ctr">
              <a:spcBef>
                <a:spcPts val="1000"/>
              </a:spcBef>
            </a:pPr>
            <a:r>
              <a:rPr lang="en-US" sz="1600" b="1" dirty="0"/>
              <a:t>The average county in Georgia has seen a 53.6% increase in monthly housing payments.</a:t>
            </a:r>
            <a:endParaRPr lang="en-US" sz="1600" dirty="0"/>
          </a:p>
        </p:txBody>
      </p:sp>
      <p:sp>
        <p:nvSpPr>
          <p:cNvPr id="3" name="Footer Placeholder 2">
            <a:extLst>
              <a:ext uri="{FF2B5EF4-FFF2-40B4-BE49-F238E27FC236}">
                <a16:creationId xmlns:a16="http://schemas.microsoft.com/office/drawing/2014/main" id="{D7B6EA9C-B7AA-48DB-8372-1A8A6D816B25}"/>
              </a:ext>
            </a:extLst>
          </p:cNvPr>
          <p:cNvSpPr>
            <a:spLocks noGrp="1"/>
          </p:cNvSpPr>
          <p:nvPr>
            <p:ph type="ftr" sz="quarter" idx="12"/>
          </p:nvPr>
        </p:nvSpPr>
        <p:spPr/>
        <p:txBody>
          <a:bodyPr/>
          <a:lstStyle/>
          <a:p>
            <a:r>
              <a:rPr lang="en-US"/>
              <a:t>Georgia Department of Community Affairs</a:t>
            </a:r>
          </a:p>
        </p:txBody>
      </p:sp>
      <p:sp>
        <p:nvSpPr>
          <p:cNvPr id="4" name="TextBox 3">
            <a:extLst>
              <a:ext uri="{FF2B5EF4-FFF2-40B4-BE49-F238E27FC236}">
                <a16:creationId xmlns:a16="http://schemas.microsoft.com/office/drawing/2014/main" id="{63F1A706-CA0A-C4C6-2720-071709B6A032}"/>
              </a:ext>
            </a:extLst>
          </p:cNvPr>
          <p:cNvSpPr txBox="1"/>
          <p:nvPr/>
        </p:nvSpPr>
        <p:spPr>
          <a:xfrm>
            <a:off x="5586153" y="5949791"/>
            <a:ext cx="5370022" cy="523220"/>
          </a:xfrm>
          <a:prstGeom prst="rect">
            <a:avLst/>
          </a:prstGeom>
          <a:noFill/>
        </p:spPr>
        <p:txBody>
          <a:bodyPr wrap="square" rtlCol="0">
            <a:spAutoFit/>
          </a:bodyPr>
          <a:lstStyle/>
          <a:p>
            <a:r>
              <a:rPr lang="en-US" sz="1400" dirty="0"/>
              <a:t>SOURCE:  State of Housing Report, GA Chamber of Commerce, </a:t>
            </a:r>
            <a:r>
              <a:rPr lang="en-US" sz="1400" dirty="0">
                <a:hlinkClick r:id="rId15"/>
              </a:rPr>
              <a:t>State of Housing Report | Georgia Chamber of Commerce</a:t>
            </a:r>
            <a:endParaRPr lang="en-US" sz="1400" dirty="0"/>
          </a:p>
        </p:txBody>
      </p:sp>
    </p:spTree>
    <p:extLst>
      <p:ext uri="{BB962C8B-B14F-4D97-AF65-F5344CB8AC3E}">
        <p14:creationId xmlns:p14="http://schemas.microsoft.com/office/powerpoint/2010/main" val="3945452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7B333C8-5772-0A8E-BDEE-3880522188C5}"/>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kern="1200">
                <a:solidFill>
                  <a:schemeClr val="tx1"/>
                </a:solidFill>
                <a:latin typeface="+mj-lt"/>
                <a:ea typeface="+mj-ea"/>
                <a:cs typeface="+mj-cs"/>
              </a:rPr>
              <a:t>Housing Costs</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261522E2-B4A6-ADE2-8B2D-5FF18E879590}"/>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en-US" u="sng" dirty="0"/>
              <a:t>Columbus-Muscogee County</a:t>
            </a:r>
            <a:r>
              <a:rPr lang="en-US" dirty="0"/>
              <a:t> - $179,874 = 3.8% </a:t>
            </a:r>
            <a:r>
              <a:rPr lang="en-US" dirty="0">
                <a:solidFill>
                  <a:srgbClr val="00B050"/>
                </a:solidFill>
              </a:rPr>
              <a:t>increase</a:t>
            </a:r>
          </a:p>
          <a:p>
            <a:r>
              <a:rPr lang="en-US" u="sng" dirty="0"/>
              <a:t>Macon-Bibb County </a:t>
            </a:r>
            <a:r>
              <a:rPr lang="en-US" dirty="0"/>
              <a:t>- $166,248 = .4% </a:t>
            </a:r>
            <a:r>
              <a:rPr lang="en-US" dirty="0">
                <a:solidFill>
                  <a:srgbClr val="00B050"/>
                </a:solidFill>
              </a:rPr>
              <a:t>increase</a:t>
            </a:r>
          </a:p>
          <a:p>
            <a:r>
              <a:rPr lang="en-US" u="sng" dirty="0"/>
              <a:t>Augusta-Richmond County </a:t>
            </a:r>
            <a:r>
              <a:rPr lang="en-US" dirty="0"/>
              <a:t>- $183,865 = .1% </a:t>
            </a:r>
            <a:r>
              <a:rPr lang="en-US" dirty="0">
                <a:solidFill>
                  <a:srgbClr val="00B050"/>
                </a:solidFill>
              </a:rPr>
              <a:t>increase</a:t>
            </a:r>
          </a:p>
          <a:p>
            <a:r>
              <a:rPr lang="en-US" u="sng" dirty="0"/>
              <a:t>Chatham County/Savannah </a:t>
            </a:r>
            <a:r>
              <a:rPr lang="en-US" dirty="0"/>
              <a:t>- $351,852 = .6% </a:t>
            </a:r>
            <a:r>
              <a:rPr lang="en-US" dirty="0">
                <a:solidFill>
                  <a:srgbClr val="00B050"/>
                </a:solidFill>
              </a:rPr>
              <a:t>increase</a:t>
            </a:r>
          </a:p>
          <a:p>
            <a:r>
              <a:rPr lang="en-US" u="sng" dirty="0"/>
              <a:t>Fulton County/Atlanta</a:t>
            </a:r>
            <a:r>
              <a:rPr lang="en-US" dirty="0"/>
              <a:t> - $435,769 = 2.6% </a:t>
            </a:r>
            <a:r>
              <a:rPr lang="en-US" dirty="0">
                <a:solidFill>
                  <a:srgbClr val="FF0000"/>
                </a:solidFill>
              </a:rPr>
              <a:t>decrease</a:t>
            </a:r>
          </a:p>
          <a:p>
            <a:endParaRPr lang="en-US" dirty="0"/>
          </a:p>
          <a:p>
            <a:r>
              <a:rPr lang="en-US" u="sng" dirty="0"/>
              <a:t>State of Georgia</a:t>
            </a:r>
            <a:r>
              <a:rPr lang="en-US" dirty="0"/>
              <a:t> - $336,660 = .5% </a:t>
            </a:r>
            <a:r>
              <a:rPr lang="en-US" dirty="0">
                <a:solidFill>
                  <a:srgbClr val="FF0000"/>
                </a:solidFill>
              </a:rPr>
              <a:t>decrease</a:t>
            </a:r>
          </a:p>
          <a:p>
            <a:endParaRPr lang="en-US" dirty="0"/>
          </a:p>
          <a:p>
            <a:endParaRPr lang="en-US" dirty="0"/>
          </a:p>
          <a:p>
            <a:pPr marL="0"/>
            <a:r>
              <a:rPr lang="en-US" dirty="0"/>
              <a:t>*O</a:t>
            </a:r>
            <a:r>
              <a:rPr lang="en-US" b="0" i="0" dirty="0">
                <a:effectLst/>
              </a:rPr>
              <a:t>ver the past year and goes to pending in around 30 days.  Source, </a:t>
            </a:r>
            <a:r>
              <a:rPr lang="en-US" dirty="0">
                <a:hlinkClick r:id="rId2"/>
              </a:rPr>
              <a:t>Georgia Housing Market: 2025 Home Prices &amp; Trends | Zillow</a:t>
            </a:r>
            <a:endParaRPr lang="en-US" dirty="0"/>
          </a:p>
        </p:txBody>
      </p:sp>
      <p:sp>
        <p:nvSpPr>
          <p:cNvPr id="5" name="Footer Placeholder 4">
            <a:extLst>
              <a:ext uri="{FF2B5EF4-FFF2-40B4-BE49-F238E27FC236}">
                <a16:creationId xmlns:a16="http://schemas.microsoft.com/office/drawing/2014/main" id="{94B9D448-6002-C108-60E2-3551B21CE00C}"/>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pPr>
            <a:r>
              <a:rPr lang="en-US" sz="1200" kern="1200">
                <a:solidFill>
                  <a:schemeClr val="tx1">
                    <a:tint val="75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08FB57C6-BCD8-132C-D821-7C8961F7CC7D}"/>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sz="1200" smtClean="0">
                <a:solidFill>
                  <a:schemeClr val="tx1">
                    <a:tint val="75000"/>
                  </a:schemeClr>
                </a:solidFill>
              </a:rPr>
              <a:pPr algn="r" defTabSz="914400">
                <a:spcAft>
                  <a:spcPts val="600"/>
                </a:spcAft>
              </a:pPr>
              <a:t>6</a:t>
            </a:fld>
            <a:endParaRPr lang="en-US" sz="1200">
              <a:solidFill>
                <a:schemeClr val="tx1">
                  <a:tint val="75000"/>
                </a:schemeClr>
              </a:solidFill>
            </a:endParaRPr>
          </a:p>
        </p:txBody>
      </p:sp>
    </p:spTree>
    <p:extLst>
      <p:ext uri="{BB962C8B-B14F-4D97-AF65-F5344CB8AC3E}">
        <p14:creationId xmlns:p14="http://schemas.microsoft.com/office/powerpoint/2010/main" val="58980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98AC42AA-5E61-7DBC-6C14-3501614A007A}"/>
              </a:ext>
            </a:extLst>
          </p:cNvPr>
          <p:cNvSpPr>
            <a:spLocks noGrp="1"/>
          </p:cNvSpPr>
          <p:nvPr>
            <p:ph type="title"/>
          </p:nvPr>
        </p:nvSpPr>
        <p:spPr>
          <a:xfrm>
            <a:off x="1137034" y="609600"/>
            <a:ext cx="4784796" cy="1330840"/>
          </a:xfrm>
        </p:spPr>
        <p:txBody>
          <a:bodyPr vert="horz" lIns="91440" tIns="45720" rIns="91440" bIns="45720" rtlCol="0" anchor="ctr">
            <a:normAutofit/>
          </a:bodyPr>
          <a:lstStyle/>
          <a:p>
            <a:r>
              <a:rPr lang="en-US" sz="4400" kern="1200" dirty="0">
                <a:solidFill>
                  <a:schemeClr val="tx1"/>
                </a:solidFill>
                <a:latin typeface="+mj-lt"/>
                <a:ea typeface="+mj-ea"/>
                <a:cs typeface="+mj-cs"/>
              </a:rPr>
              <a:t>Housing Inventory</a:t>
            </a:r>
          </a:p>
        </p:txBody>
      </p:sp>
      <p:sp>
        <p:nvSpPr>
          <p:cNvPr id="2" name="Content Placeholder 1">
            <a:extLst>
              <a:ext uri="{FF2B5EF4-FFF2-40B4-BE49-F238E27FC236}">
                <a16:creationId xmlns:a16="http://schemas.microsoft.com/office/drawing/2014/main" id="{CC6B7F7A-0B8C-ABE8-FC52-649317ADBC56}"/>
              </a:ext>
            </a:extLst>
          </p:cNvPr>
          <p:cNvSpPr>
            <a:spLocks noGrp="1"/>
          </p:cNvSpPr>
          <p:nvPr>
            <p:ph idx="1"/>
          </p:nvPr>
        </p:nvSpPr>
        <p:spPr>
          <a:xfrm>
            <a:off x="1137034" y="2194102"/>
            <a:ext cx="4438036" cy="3908585"/>
          </a:xfrm>
        </p:spPr>
        <p:txBody>
          <a:bodyPr vert="horz" lIns="91440" tIns="45720" rIns="91440" bIns="45720" rtlCol="0">
            <a:normAutofit/>
          </a:bodyPr>
          <a:lstStyle/>
          <a:p>
            <a:pPr marL="0" indent="0">
              <a:buNone/>
            </a:pPr>
            <a:r>
              <a:rPr lang="en-US" dirty="0"/>
              <a:t>A healthy community housing stock level is around 6 months of supply. From November 2018 to November 2023, the number of Georgia counties with at least a 6-month supply of housing dropped from 75 to only 9 counties. This indicates that the rate at which new housing is being developed is not adequate to accommodate our state’s population growth rate.</a:t>
            </a:r>
          </a:p>
        </p:txBody>
      </p:sp>
      <p:pic>
        <p:nvPicPr>
          <p:cNvPr id="7" name="Picture 6" descr="Chart, bar chart&#10;&#10;Description automatically generated">
            <a:extLst>
              <a:ext uri="{FF2B5EF4-FFF2-40B4-BE49-F238E27FC236}">
                <a16:creationId xmlns:a16="http://schemas.microsoft.com/office/drawing/2014/main" id="{B94D8165-837C-4193-5AD0-211D0B0077B3}"/>
              </a:ext>
            </a:extLst>
          </p:cNvPr>
          <p:cNvPicPr>
            <a:picLocks noChangeAspect="1"/>
          </p:cNvPicPr>
          <p:nvPr/>
        </p:nvPicPr>
        <p:blipFill>
          <a:blip r:embed="rId2"/>
          <a:stretch>
            <a:fillRect/>
          </a:stretch>
        </p:blipFill>
        <p:spPr>
          <a:xfrm>
            <a:off x="6880610" y="1521359"/>
            <a:ext cx="4737650" cy="3837496"/>
          </a:xfrm>
          <a:prstGeom prst="rect">
            <a:avLst/>
          </a:prstGeom>
        </p:spPr>
      </p:pic>
      <p:sp>
        <p:nvSpPr>
          <p:cNvPr id="5" name="Footer Placeholder 4">
            <a:extLst>
              <a:ext uri="{FF2B5EF4-FFF2-40B4-BE49-F238E27FC236}">
                <a16:creationId xmlns:a16="http://schemas.microsoft.com/office/drawing/2014/main" id="{A753DB79-2BAA-F4FC-9901-C08CF2A16505}"/>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pPr>
            <a:r>
              <a:rPr lang="en-US" kern="1200">
                <a:solidFill>
                  <a:schemeClr val="tx1">
                    <a:tint val="75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71AC34F8-25BD-21DE-B95F-BAA629BC853F}"/>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a:solidFill>
                  <a:schemeClr val="tx1">
                    <a:tint val="75000"/>
                  </a:schemeClr>
                </a:solidFill>
              </a:rPr>
              <a:pPr algn="r" defTabSz="914400">
                <a:spcAft>
                  <a:spcPts val="600"/>
                </a:spcAft>
              </a:pPr>
              <a:t>7</a:t>
            </a:fld>
            <a:endParaRPr lang="en-US">
              <a:solidFill>
                <a:schemeClr val="tx1">
                  <a:tint val="75000"/>
                </a:schemeClr>
              </a:solidFill>
            </a:endParaRPr>
          </a:p>
        </p:txBody>
      </p:sp>
      <p:sp>
        <p:nvSpPr>
          <p:cNvPr id="8" name="TextBox 7">
            <a:extLst>
              <a:ext uri="{FF2B5EF4-FFF2-40B4-BE49-F238E27FC236}">
                <a16:creationId xmlns:a16="http://schemas.microsoft.com/office/drawing/2014/main" id="{3E876FE7-F0E3-5EC3-C3F8-BB315A089E75}"/>
              </a:ext>
            </a:extLst>
          </p:cNvPr>
          <p:cNvSpPr txBox="1"/>
          <p:nvPr/>
        </p:nvSpPr>
        <p:spPr>
          <a:xfrm>
            <a:off x="66502" y="6198255"/>
            <a:ext cx="5370022" cy="523220"/>
          </a:xfrm>
          <a:prstGeom prst="rect">
            <a:avLst/>
          </a:prstGeom>
          <a:noFill/>
        </p:spPr>
        <p:txBody>
          <a:bodyPr wrap="square" rtlCol="0">
            <a:spAutoFit/>
          </a:bodyPr>
          <a:lstStyle/>
          <a:p>
            <a:r>
              <a:rPr lang="en-US" sz="1400" dirty="0"/>
              <a:t>SOURCE:  State of Housing Report, GA Chamber of Commerce, </a:t>
            </a:r>
            <a:r>
              <a:rPr lang="en-US" sz="1400" dirty="0">
                <a:hlinkClick r:id="rId3"/>
              </a:rPr>
              <a:t>State of Housing Report | Georgia Chamber of Commerce</a:t>
            </a:r>
            <a:endParaRPr lang="en-US" sz="1400" dirty="0"/>
          </a:p>
        </p:txBody>
      </p:sp>
    </p:spTree>
    <p:extLst>
      <p:ext uri="{BB962C8B-B14F-4D97-AF65-F5344CB8AC3E}">
        <p14:creationId xmlns:p14="http://schemas.microsoft.com/office/powerpoint/2010/main" val="4040867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20DC1BA-1078-8276-AFA3-B4844CC1D1CB}"/>
              </a:ext>
            </a:extLst>
          </p:cNvPr>
          <p:cNvPicPr>
            <a:picLocks noChangeAspect="1"/>
          </p:cNvPicPr>
          <p:nvPr/>
        </p:nvPicPr>
        <p:blipFill>
          <a:blip r:embed="rId2"/>
          <a:stretch>
            <a:fillRect/>
          </a:stretch>
        </p:blipFill>
        <p:spPr>
          <a:xfrm>
            <a:off x="643467" y="734488"/>
            <a:ext cx="5294716" cy="5389022"/>
          </a:xfrm>
          <a:prstGeom prst="rect">
            <a:avLst/>
          </a:prstGeom>
        </p:spPr>
      </p:pic>
      <p:cxnSp>
        <p:nvCxnSpPr>
          <p:cNvPr id="18" name="Straight Connector 1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9" name="Picture 8" descr="Map&#10;&#10;AI-generated content may be incorrect.">
            <a:extLst>
              <a:ext uri="{FF2B5EF4-FFF2-40B4-BE49-F238E27FC236}">
                <a16:creationId xmlns:a16="http://schemas.microsoft.com/office/drawing/2014/main" id="{A502FFDD-72B4-FDAA-00B8-6B8B601313B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87046" y="643467"/>
            <a:ext cx="4828257" cy="5571066"/>
          </a:xfrm>
          <a:prstGeom prst="rect">
            <a:avLst/>
          </a:prstGeom>
        </p:spPr>
      </p:pic>
      <p:sp>
        <p:nvSpPr>
          <p:cNvPr id="5" name="Footer Placeholder 4">
            <a:extLst>
              <a:ext uri="{FF2B5EF4-FFF2-40B4-BE49-F238E27FC236}">
                <a16:creationId xmlns:a16="http://schemas.microsoft.com/office/drawing/2014/main" id="{1A02EF0A-D16A-3020-702A-308495D402AB}"/>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pPr>
            <a:r>
              <a:rPr lang="en-US" sz="1200" kern="1200">
                <a:solidFill>
                  <a:schemeClr val="tx1">
                    <a:tint val="75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DC55C54B-C6F1-C837-2277-FEE5C2C213F1}"/>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sz="1200" smtClean="0">
                <a:solidFill>
                  <a:schemeClr val="tx1">
                    <a:tint val="75000"/>
                  </a:schemeClr>
                </a:solidFill>
              </a:rPr>
              <a:pPr algn="r" defTabSz="914400">
                <a:spcAft>
                  <a:spcPts val="600"/>
                </a:spcAft>
              </a:pPr>
              <a:t>8</a:t>
            </a:fld>
            <a:endParaRPr lang="en-US" sz="1200">
              <a:solidFill>
                <a:schemeClr val="tx1">
                  <a:tint val="75000"/>
                </a:schemeClr>
              </a:solidFill>
            </a:endParaRPr>
          </a:p>
        </p:txBody>
      </p:sp>
    </p:spTree>
    <p:extLst>
      <p:ext uri="{BB962C8B-B14F-4D97-AF65-F5344CB8AC3E}">
        <p14:creationId xmlns:p14="http://schemas.microsoft.com/office/powerpoint/2010/main" val="10112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4" name="Rectangle 13">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riting on a paper&#10;&#10;Description automatically generated with low confidence">
            <a:extLst>
              <a:ext uri="{FF2B5EF4-FFF2-40B4-BE49-F238E27FC236}">
                <a16:creationId xmlns:a16="http://schemas.microsoft.com/office/drawing/2014/main" id="{3BAD210F-A05E-92BD-FBD2-AC7F56FC8980}"/>
              </a:ext>
            </a:extLst>
          </p:cNvPr>
          <p:cNvPicPr>
            <a:picLocks noChangeAspect="1"/>
          </p:cNvPicPr>
          <p:nvPr/>
        </p:nvPicPr>
        <p:blipFill>
          <a:blip r:embed="rId2"/>
          <a:srcRect b="3880"/>
          <a:stretch/>
        </p:blipFill>
        <p:spPr>
          <a:xfrm>
            <a:off x="838200" y="704765"/>
            <a:ext cx="10628376" cy="5440003"/>
          </a:xfrm>
          <a:prstGeom prst="rect">
            <a:avLst/>
          </a:prstGeom>
        </p:spPr>
      </p:pic>
      <p:sp>
        <p:nvSpPr>
          <p:cNvPr id="5" name="Footer Placeholder 4">
            <a:extLst>
              <a:ext uri="{FF2B5EF4-FFF2-40B4-BE49-F238E27FC236}">
                <a16:creationId xmlns:a16="http://schemas.microsoft.com/office/drawing/2014/main" id="{CECA06B9-E29E-93BD-046B-69F50741B188}"/>
              </a:ext>
            </a:extLst>
          </p:cNvPr>
          <p:cNvSpPr>
            <a:spLocks noGrp="1"/>
          </p:cNvSpPr>
          <p:nvPr>
            <p:ph type="ftr" sz="quarter" idx="12"/>
          </p:nvPr>
        </p:nvSpPr>
        <p:spPr>
          <a:xfrm>
            <a:off x="4038600" y="6492240"/>
            <a:ext cx="4114800" cy="365125"/>
          </a:xfrm>
        </p:spPr>
        <p:txBody>
          <a:bodyPr vert="horz" lIns="91440" tIns="45720" rIns="91440" bIns="45720" rtlCol="0" anchor="ctr">
            <a:normAutofit/>
          </a:bodyPr>
          <a:lstStyle/>
          <a:p>
            <a:pPr algn="ctr" defTabSz="914400">
              <a:spcAft>
                <a:spcPts val="600"/>
              </a:spcAft>
            </a:pPr>
            <a:r>
              <a:rPr lang="en-US" sz="1200" kern="1200">
                <a:solidFill>
                  <a:schemeClr val="tx1">
                    <a:tint val="75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1BCD1B78-4191-8E9A-EC88-11D314B7056F}"/>
              </a:ext>
            </a:extLst>
          </p:cNvPr>
          <p:cNvSpPr>
            <a:spLocks noGrp="1"/>
          </p:cNvSpPr>
          <p:nvPr>
            <p:ph type="sldNum" sz="quarter" idx="11"/>
          </p:nvPr>
        </p:nvSpPr>
        <p:spPr>
          <a:xfrm>
            <a:off x="8610600" y="649224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sz="1200" smtClean="0">
                <a:solidFill>
                  <a:schemeClr val="tx1">
                    <a:tint val="75000"/>
                  </a:schemeClr>
                </a:solidFill>
              </a:rPr>
              <a:pPr algn="r" defTabSz="914400">
                <a:spcAft>
                  <a:spcPts val="600"/>
                </a:spcAft>
              </a:pPr>
              <a:t>9</a:t>
            </a:fld>
            <a:endParaRPr lang="en-US" sz="1200">
              <a:solidFill>
                <a:schemeClr val="tx1">
                  <a:tint val="75000"/>
                </a:schemeClr>
              </a:solidFill>
            </a:endParaRPr>
          </a:p>
        </p:txBody>
      </p:sp>
    </p:spTree>
    <p:extLst>
      <p:ext uri="{BB962C8B-B14F-4D97-AF65-F5344CB8AC3E}">
        <p14:creationId xmlns:p14="http://schemas.microsoft.com/office/powerpoint/2010/main" val="239435743"/>
      </p:ext>
    </p:extLst>
  </p:cSld>
  <p:clrMapOvr>
    <a:masterClrMapping/>
  </p:clrMapOvr>
</p:sld>
</file>

<file path=ppt/theme/theme1.xml><?xml version="1.0" encoding="utf-8"?>
<a:theme xmlns:a="http://schemas.openxmlformats.org/drawingml/2006/main" name="Custom Design">
  <a:themeElements>
    <a:clrScheme name="Custom 2">
      <a:dk1>
        <a:srgbClr val="000000"/>
      </a:dk1>
      <a:lt1>
        <a:srgbClr val="FFFFFF"/>
      </a:lt1>
      <a:dk2>
        <a:srgbClr val="000000"/>
      </a:dk2>
      <a:lt2>
        <a:srgbClr val="E4E8EE"/>
      </a:lt2>
      <a:accent1>
        <a:srgbClr val="8DC63F"/>
      </a:accent1>
      <a:accent2>
        <a:srgbClr val="D5E04E"/>
      </a:accent2>
      <a:accent3>
        <a:srgbClr val="C2DFEF"/>
      </a:accent3>
      <a:accent4>
        <a:srgbClr val="AE462D"/>
      </a:accent4>
      <a:accent5>
        <a:srgbClr val="E4E8EE"/>
      </a:accent5>
      <a:accent6>
        <a:srgbClr val="1B3A4D"/>
      </a:accent6>
      <a:hlink>
        <a:srgbClr val="AE462D"/>
      </a:hlink>
      <a:folHlink>
        <a:srgbClr val="1B3A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0000"/>
      </a:dk1>
      <a:lt1>
        <a:srgbClr val="FFFFFF"/>
      </a:lt1>
      <a:dk2>
        <a:srgbClr val="000000"/>
      </a:dk2>
      <a:lt2>
        <a:srgbClr val="E4E8EE"/>
      </a:lt2>
      <a:accent1>
        <a:srgbClr val="8DC63F"/>
      </a:accent1>
      <a:accent2>
        <a:srgbClr val="D5E04E"/>
      </a:accent2>
      <a:accent3>
        <a:srgbClr val="C2DFEF"/>
      </a:accent3>
      <a:accent4>
        <a:srgbClr val="AE462D"/>
      </a:accent4>
      <a:accent5>
        <a:srgbClr val="E4E8EE"/>
      </a:accent5>
      <a:accent6>
        <a:srgbClr val="1B3A4D"/>
      </a:accent6>
      <a:hlink>
        <a:srgbClr val="AE462D"/>
      </a:hlink>
      <a:folHlink>
        <a:srgbClr val="1B3A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Theme">
  <a:themeElements>
    <a:clrScheme name="GA DCA">
      <a:dk1>
        <a:srgbClr val="F58220"/>
      </a:dk1>
      <a:lt1>
        <a:srgbClr val="FFFFFF"/>
      </a:lt1>
      <a:dk2>
        <a:srgbClr val="F58220"/>
      </a:dk2>
      <a:lt2>
        <a:srgbClr val="FFFFFF"/>
      </a:lt2>
      <a:accent1>
        <a:srgbClr val="49A942"/>
      </a:accent1>
      <a:accent2>
        <a:srgbClr val="8A7967"/>
      </a:accent2>
      <a:accent3>
        <a:srgbClr val="F58220"/>
      </a:accent3>
      <a:accent4>
        <a:srgbClr val="8DC63F"/>
      </a:accent4>
      <a:accent5>
        <a:srgbClr val="E9E3DC"/>
      </a:accent5>
      <a:accent6>
        <a:srgbClr val="ED037C"/>
      </a:accent6>
      <a:hlink>
        <a:srgbClr val="8A7967"/>
      </a:hlink>
      <a:folHlink>
        <a:srgbClr val="8A79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072FE0E8154A41BBE7DDA723966D31" ma:contentTypeVersion="19" ma:contentTypeDescription="Create a new document." ma:contentTypeScope="" ma:versionID="7d567afd6bcfe6b8932dc1c76b9d3899">
  <xsd:schema xmlns:xsd="http://www.w3.org/2001/XMLSchema" xmlns:xs="http://www.w3.org/2001/XMLSchema" xmlns:p="http://schemas.microsoft.com/office/2006/metadata/properties" xmlns:ns2="431100d4-4470-42c1-96bc-46686c1829ae" xmlns:ns3="2caeac48-cba0-4630-8516-530feeea33b3" targetNamespace="http://schemas.microsoft.com/office/2006/metadata/properties" ma:root="true" ma:fieldsID="3b9dd5fc75932d537ac90636a790c607" ns2:_="" ns3:_="">
    <xsd:import namespace="431100d4-4470-42c1-96bc-46686c1829ae"/>
    <xsd:import namespace="2caeac48-cba0-4630-8516-530feeea33b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lcf76f155ced4ddcb4097134ff3c332f" minOccurs="0"/>
                <xsd:element ref="ns2:TaxCatchAll"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0" nillable="true" ma:displayName="Taxonomy Catch All Column" ma:hidden="true" ma:list="{9e4df687-44af-4f4f-83ce-cc549dc79046}" ma:internalName="TaxCatchAll" ma:showField="CatchAllData" ma:web="431100d4-4470-42c1-96bc-46686c1829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aeac48-cba0-4630-8516-530feeea33b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e84caa5-4932-4209-ae5a-cc2c42c66743"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aeac48-cba0-4630-8516-530feeea33b3">
      <Terms xmlns="http://schemas.microsoft.com/office/infopath/2007/PartnerControls"/>
    </lcf76f155ced4ddcb4097134ff3c332f>
    <TaxCatchAll xmlns="431100d4-4470-42c1-96bc-46686c1829ae" xsi:nil="true"/>
  </documentManagement>
</p:properties>
</file>

<file path=customXml/itemProps1.xml><?xml version="1.0" encoding="utf-8"?>
<ds:datastoreItem xmlns:ds="http://schemas.openxmlformats.org/officeDocument/2006/customXml" ds:itemID="{F4A310C9-E07D-4FFA-9024-23784B9B0BDF}">
  <ds:schemaRefs>
    <ds:schemaRef ds:uri="http://schemas.microsoft.com/sharepoint/v3/contenttype/forms"/>
  </ds:schemaRefs>
</ds:datastoreItem>
</file>

<file path=customXml/itemProps2.xml><?xml version="1.0" encoding="utf-8"?>
<ds:datastoreItem xmlns:ds="http://schemas.openxmlformats.org/officeDocument/2006/customXml" ds:itemID="{9F604CCF-FBCE-45CE-A8DE-80109B238C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100d4-4470-42c1-96bc-46686c1829ae"/>
    <ds:schemaRef ds:uri="2caeac48-cba0-4630-8516-530feeea33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116A27-DA52-4EA6-9E99-B226B712BB11}">
  <ds:schemaRefs>
    <ds:schemaRef ds:uri="http://purl.org/dc/dcmitype/"/>
    <ds:schemaRef ds:uri="http://purl.org/dc/elements/1.1/"/>
    <ds:schemaRef ds:uri="http://schemas.microsoft.com/office/2006/metadata/properties"/>
    <ds:schemaRef ds:uri="2caeac48-cba0-4630-8516-530feeea33b3"/>
    <ds:schemaRef ds:uri="http://schemas.microsoft.com/office/2006/documentManagement/types"/>
    <ds:schemaRef ds:uri="http://purl.org/dc/terms/"/>
    <ds:schemaRef ds:uri="http://schemas.openxmlformats.org/package/2006/metadata/core-properties"/>
    <ds:schemaRef ds:uri="431100d4-4470-42c1-96bc-46686c1829a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16008</TotalTime>
  <Words>1027</Words>
  <Application>Microsoft Office PowerPoint</Application>
  <PresentationFormat>Widescreen</PresentationFormat>
  <Paragraphs>138</Paragraphs>
  <Slides>24</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acumin-pro</vt:lpstr>
      <vt:lpstr>Arial</vt:lpstr>
      <vt:lpstr>Calibri</vt:lpstr>
      <vt:lpstr>Gotham</vt:lpstr>
      <vt:lpstr>Lato Light</vt:lpstr>
      <vt:lpstr>Nunito Light</vt:lpstr>
      <vt:lpstr>Roboto</vt:lpstr>
      <vt:lpstr>Source Sans Pro</vt:lpstr>
      <vt:lpstr>Custom Design</vt:lpstr>
      <vt:lpstr>Office Theme</vt:lpstr>
      <vt:lpstr>Default Theme</vt:lpstr>
      <vt:lpstr>PowerPoint Presentation</vt:lpstr>
      <vt:lpstr>Why is Planning for Housing Important?</vt:lpstr>
      <vt:lpstr>PowerPoint Presentation</vt:lpstr>
      <vt:lpstr>PowerPoint Presentation</vt:lpstr>
      <vt:lpstr>Fast Facts</vt:lpstr>
      <vt:lpstr>Housing Costs</vt:lpstr>
      <vt:lpstr>Housing Inventory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Georgia Initiative for Community Housing GICH</vt:lpstr>
      <vt:lpstr>PowerPoint Presentation</vt:lpstr>
      <vt:lpstr>Community HOME Investment Program CHIP</vt:lpstr>
      <vt:lpstr>PowerPoint Presentation</vt:lpstr>
      <vt:lpstr>Rural Workforce Housing Initiative</vt:lpstr>
      <vt:lpstr>PowerPoint Presentation</vt:lpstr>
      <vt:lpstr>Housing Tax Credits</vt:lpstr>
      <vt:lpstr>Community Development Block Grant CDBG</vt:lpstr>
      <vt:lpstr>Questions &amp; Resources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Shayla Moultrie</dc:creator>
  <cp:lastModifiedBy>Chris Hurley</cp:lastModifiedBy>
  <cp:revision>212</cp:revision>
  <dcterms:created xsi:type="dcterms:W3CDTF">2023-04-03T19:03:47Z</dcterms:created>
  <dcterms:modified xsi:type="dcterms:W3CDTF">2025-05-13T11:51:33Z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0x01010040072FE0E8154A41BBE7DDA723966D31</vt:lpwstr>
  </property>
</Properties>
</file>