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Lst>
  <p:notesMasterIdLst>
    <p:notesMasterId r:id="rId39"/>
  </p:notesMasterIdLst>
  <p:handoutMasterIdLst>
    <p:handoutMasterId r:id="rId40"/>
  </p:handoutMasterIdLst>
  <p:sldIdLst>
    <p:sldId id="343" r:id="rId7"/>
    <p:sldId id="344" r:id="rId8"/>
    <p:sldId id="303" r:id="rId9"/>
    <p:sldId id="287" r:id="rId10"/>
    <p:sldId id="316" r:id="rId11"/>
    <p:sldId id="345" r:id="rId12"/>
    <p:sldId id="346" r:id="rId13"/>
    <p:sldId id="347" r:id="rId14"/>
    <p:sldId id="306" r:id="rId15"/>
    <p:sldId id="349" r:id="rId16"/>
    <p:sldId id="365" r:id="rId17"/>
    <p:sldId id="297" r:id="rId18"/>
    <p:sldId id="288" r:id="rId19"/>
    <p:sldId id="307" r:id="rId20"/>
    <p:sldId id="350" r:id="rId21"/>
    <p:sldId id="351" r:id="rId22"/>
    <p:sldId id="354" r:id="rId23"/>
    <p:sldId id="302" r:id="rId24"/>
    <p:sldId id="295" r:id="rId25"/>
    <p:sldId id="356" r:id="rId26"/>
    <p:sldId id="357" r:id="rId27"/>
    <p:sldId id="358" r:id="rId28"/>
    <p:sldId id="366" r:id="rId29"/>
    <p:sldId id="328" r:id="rId30"/>
    <p:sldId id="361" r:id="rId31"/>
    <p:sldId id="362" r:id="rId32"/>
    <p:sldId id="363" r:id="rId33"/>
    <p:sldId id="364" r:id="rId34"/>
    <p:sldId id="367" r:id="rId35"/>
    <p:sldId id="368" r:id="rId36"/>
    <p:sldId id="301" r:id="rId37"/>
    <p:sldId id="36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84237-B5AF-457D-A483-203D8F0C7338}" v="3" dt="2025-05-16T11:54:29.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381" autoAdjust="0"/>
  </p:normalViewPr>
  <p:slideViewPr>
    <p:cSldViewPr snapToGrid="0">
      <p:cViewPr varScale="1">
        <p:scale>
          <a:sx n="69" d="100"/>
          <a:sy n="69" d="100"/>
        </p:scale>
        <p:origin x="1848" y="62"/>
      </p:cViewPr>
      <p:guideLst/>
    </p:cSldViewPr>
  </p:slideViewPr>
  <p:notesTextViewPr>
    <p:cViewPr>
      <p:scale>
        <a:sx n="3" d="2"/>
        <a:sy n="3" d="2"/>
      </p:scale>
      <p:origin x="0" y="0"/>
    </p:cViewPr>
  </p:notesTextViewPr>
  <p:notesViewPr>
    <p:cSldViewPr snapToGrid="0">
      <p:cViewPr varScale="1">
        <p:scale>
          <a:sx n="75" d="100"/>
          <a:sy n="75" d="100"/>
        </p:scale>
        <p:origin x="293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addis" userId="7593721f-bf94-4474-b330-28dca8dc2d68" providerId="ADAL" clId="{C6684237-B5AF-457D-A483-203D8F0C7338}"/>
    <pc:docChg chg="addSld modSld">
      <pc:chgData name="Daniel Gaddis" userId="7593721f-bf94-4474-b330-28dca8dc2d68" providerId="ADAL" clId="{C6684237-B5AF-457D-A483-203D8F0C7338}" dt="2025-05-16T11:54:36.394" v="30" actId="1076"/>
      <pc:docMkLst>
        <pc:docMk/>
      </pc:docMkLst>
      <pc:sldChg chg="addSp delSp modSp add mod setBg delDesignElem">
        <pc:chgData name="Daniel Gaddis" userId="7593721f-bf94-4474-b330-28dca8dc2d68" providerId="ADAL" clId="{C6684237-B5AF-457D-A483-203D8F0C7338}" dt="2025-05-16T11:54:36.394" v="30" actId="1076"/>
        <pc:sldMkLst>
          <pc:docMk/>
          <pc:sldMk cId="1320939125" sldId="301"/>
        </pc:sldMkLst>
        <pc:spChg chg="add mod">
          <ac:chgData name="Daniel Gaddis" userId="7593721f-bf94-4474-b330-28dca8dc2d68" providerId="ADAL" clId="{C6684237-B5AF-457D-A483-203D8F0C7338}" dt="2025-05-16T11:54:21.882" v="28" actId="207"/>
          <ac:spMkLst>
            <pc:docMk/>
            <pc:sldMk cId="1320939125" sldId="301"/>
            <ac:spMk id="2" creationId="{377EFAEF-79AB-5FD9-FBE3-7A1FCA4515E4}"/>
          </ac:spMkLst>
        </pc:spChg>
        <pc:spChg chg="add mod">
          <ac:chgData name="Daniel Gaddis" userId="7593721f-bf94-4474-b330-28dca8dc2d68" providerId="ADAL" clId="{C6684237-B5AF-457D-A483-203D8F0C7338}" dt="2025-05-16T11:54:36.394" v="30" actId="1076"/>
          <ac:spMkLst>
            <pc:docMk/>
            <pc:sldMk cId="1320939125" sldId="301"/>
            <ac:spMk id="3" creationId="{658D3827-4B52-5E30-FAC1-3617E113B745}"/>
          </ac:spMkLst>
        </pc:spChg>
        <pc:spChg chg="del">
          <ac:chgData name="Daniel Gaddis" userId="7593721f-bf94-4474-b330-28dca8dc2d68" providerId="ADAL" clId="{C6684237-B5AF-457D-A483-203D8F0C7338}" dt="2025-05-16T11:53:44.149" v="1"/>
          <ac:spMkLst>
            <pc:docMk/>
            <pc:sldMk cId="1320939125" sldId="301"/>
            <ac:spMk id="10" creationId="{7BDAC5B6-20CE-447F-8BA1-F2274AC7AE5B}"/>
          </ac:spMkLst>
        </pc:spChg>
        <pc:spChg chg="del">
          <ac:chgData name="Daniel Gaddis" userId="7593721f-bf94-4474-b330-28dca8dc2d68" providerId="ADAL" clId="{C6684237-B5AF-457D-A483-203D8F0C7338}" dt="2025-05-16T11:53:44.149" v="1"/>
          <ac:spMkLst>
            <pc:docMk/>
            <pc:sldMk cId="1320939125" sldId="301"/>
            <ac:spMk id="12" creationId="{D1D22B31-BF8F-446B-9009-8A251FB177CB}"/>
          </ac:spMkLst>
        </pc:spChg>
        <pc:picChg chg="mod">
          <ac:chgData name="Daniel Gaddis" userId="7593721f-bf94-4474-b330-28dca8dc2d68" providerId="ADAL" clId="{C6684237-B5AF-457D-A483-203D8F0C7338}" dt="2025-05-16T11:53:56.496" v="5" actId="1076"/>
          <ac:picMkLst>
            <pc:docMk/>
            <pc:sldMk cId="1320939125" sldId="301"/>
            <ac:picMk id="5" creationId="{94AEE3CF-ACD9-AFAC-C0CC-1F0553F4C62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CHIP bonus points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CHIP bonus points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32D019-22A7-4CD9-9F16-B79DF770B52A}" type="datetimeFigureOut">
              <a:rPr lang="en-US" smtClean="0"/>
              <a:t>5/14/2025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8E6D-A473-488D-BE98-75A98ABF8046}" type="datetimeFigureOut">
              <a:rPr lang="en-US" smtClean="0"/>
              <a:t>5/14/2025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we have several upcoming webinars about the </a:t>
            </a:r>
            <a:r>
              <a:rPr lang="en-US" dirty="0" err="1"/>
              <a:t>PlanFirst</a:t>
            </a:r>
            <a:r>
              <a:rPr lang="en-US" dirty="0"/>
              <a:t> program, where we dive deep into the application, talk about the high scoring questions, the low scoring questions, what reviewers are looking for, etc. Our first one is coming up February 19 at 9 am and is open to anyone that may be interested in applying as a new applicant. </a:t>
            </a:r>
            <a:br>
              <a:rPr lang="en-US" dirty="0"/>
            </a:br>
            <a:br>
              <a:rPr lang="en-US" dirty="0"/>
            </a:br>
            <a:r>
              <a:rPr lang="en-US" dirty="0"/>
              <a:t>For those communities that will be ending their 3-year term as a </a:t>
            </a:r>
            <a:r>
              <a:rPr lang="en-US" dirty="0" err="1"/>
              <a:t>PlanFirst</a:t>
            </a:r>
            <a:r>
              <a:rPr lang="en-US" dirty="0"/>
              <a:t> community. That webinar will only be open to these regional commissions, regional representatives, our planning staff, and those specific communities of: Douglas, Dublin, Grovetown, Gwinnett County, Oconee County, and Vidalia. </a:t>
            </a:r>
          </a:p>
          <a:p>
            <a:endParaRPr lang="en-US" dirty="0"/>
          </a:p>
          <a:p>
            <a:r>
              <a:rPr lang="en-US" dirty="0"/>
              <a:t>You’ll see the other deadlines. To check eligibility, please email planning@dca.ga.gov before April 15. The application is due May 15, 2025.</a:t>
            </a:r>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146919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C516-C252-AE06-E0CB-01869E338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B49D3-C0F0-F20E-FB21-BDCB3D8CC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FF44A-A26D-C333-785E-BFCC1AD26837}"/>
              </a:ext>
            </a:extLst>
          </p:cNvPr>
          <p:cNvSpPr>
            <a:spLocks noGrp="1"/>
          </p:cNvSpPr>
          <p:nvPr>
            <p:ph type="body" idx="1"/>
          </p:nvPr>
        </p:nvSpPr>
        <p:spPr/>
        <p:txBody>
          <a:bodyPr/>
          <a:lstStyle/>
          <a:p>
            <a:r>
              <a:rPr lang="en-US" dirty="0"/>
              <a:t>Miraculously, one of my colleagues captured this real time image of when I was sharing the requirements of having to maintain Qualified local government status for two plan cycles—which is ten years. A local government representative didn’t like that, I narrowly avoided a penny loafer to my temple. </a:t>
            </a:r>
          </a:p>
          <a:p>
            <a:endParaRPr lang="en-US" dirty="0"/>
          </a:p>
          <a:p>
            <a:r>
              <a:rPr lang="en-US" dirty="0"/>
              <a:t>To reward a community as </a:t>
            </a:r>
            <a:r>
              <a:rPr lang="en-US" dirty="0" err="1"/>
              <a:t>PlanFirst</a:t>
            </a:r>
            <a:r>
              <a:rPr lang="en-US" dirty="0"/>
              <a:t>, we have to ensure that the community has a long history comprehensive plan adoption and adhering to the deadlines. And if that makes you want to through your shoe, I’d ask that you please show restraint. </a:t>
            </a:r>
          </a:p>
        </p:txBody>
      </p:sp>
      <p:sp>
        <p:nvSpPr>
          <p:cNvPr id="4" name="Slide Number Placeholder 3">
            <a:extLst>
              <a:ext uri="{FF2B5EF4-FFF2-40B4-BE49-F238E27FC236}">
                <a16:creationId xmlns:a16="http://schemas.microsoft.com/office/drawing/2014/main" id="{32C7F9DB-4C97-5307-70F1-1CCFF5CB043A}"/>
              </a:ext>
            </a:extLst>
          </p:cNvPr>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96067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4 major buckets: Goals, Leadership, Participation, and Implementation.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What’s the staff make-up? Is the Planning Commission active? Are local officials going out and getting the recommend training? Are community leaders being brought to the table? </a:t>
            </a:r>
          </a:p>
          <a:p>
            <a:endParaRPr lang="en-US" dirty="0"/>
          </a:p>
          <a:p>
            <a:r>
              <a:rPr lang="en-US" dirty="0"/>
              <a:t>Let’s talk about that first bullet, we want you to know that an effective planning staff, especially in rural areas means that it may be the clerk, a public works employee, or even sometimes a Mayor. We at DCA have seen highly effective plan implementation coming out of rural communities that had no planner on staff. So, don’t let that be a barrier. </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is the community being engaged? Is the community input actually incorporated or is it just tokenism? </a:t>
            </a:r>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effective has the local government been in implementation? Have they been consistently finished planned projects? Are there recent projects highlighted?</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1-You’ll notice that many of the questions are multi-part. Don’t neglect a part of the answer as the reviewers are trained to make sure that all parts are answered.</a:t>
            </a:r>
            <a:br>
              <a:rPr lang="en-US"/>
            </a:br>
            <a:br>
              <a:rPr lang="en-US"/>
            </a:br>
            <a:r>
              <a:rPr lang="en-US"/>
              <a:t>2. At the most fundamental level, this is a designation for a Georgia community that demonstrates exemplary Comprehensive Planning. Although adjacent or related planning efforts may merit mentioning, keeping your answers tied to the comprehensive plan is the most important idea. </a:t>
            </a:r>
          </a:p>
          <a:p>
            <a:endParaRPr lang="en-US"/>
          </a:p>
          <a:p>
            <a:r>
              <a:rPr lang="en-US"/>
              <a:t>3. Reviewers like to see the correct section referenced. This helps contextualize your answers and helps everyone make a reference to the plan to follow up.</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193272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stories resonate better when accompanied by images. Have a new park, streetscaping, or innovative downtown seating projects? Show them to us! Working on stormwater improvements? Show us your sewers! Most of your reviewers can’t go in person to your community, so tell us and show us. </a:t>
            </a:r>
          </a:p>
          <a:p>
            <a:endParaRPr lang="en-US" dirty="0"/>
          </a:p>
          <a:p>
            <a:r>
              <a:rPr lang="en-US" dirty="0"/>
              <a:t>Tip 4 is self explanatory. We do get pictures that are out of focus. We’re not expecting professional photography, but images that aren’t in focus or if the subject isn’t centered can definitely take away from your score.</a:t>
            </a:r>
          </a:p>
          <a:p>
            <a:endParaRPr lang="en-US" dirty="0"/>
          </a:p>
          <a:p>
            <a:r>
              <a:rPr lang="en-US" dirty="0"/>
              <a:t>Lastly, don’t be vague and short. Let your answers be accurate and thorough. </a:t>
            </a:r>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3148475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Revisit the application regularly throughout the year. Allow the application to provide ideas for your community’s implementation of the Comprehensive Plan. For example, question N is, “After adoption of your Local Comprehensive Plan, what active, ongoing, outreach processes </a:t>
            </a:r>
          </a:p>
          <a:p>
            <a:r>
              <a:rPr lang="en-US"/>
              <a:t>have you used to solicit input on planning matters from a cross-section of the community?” If you are thinking through a new corridor study, or have received an application for a large-scale rezoning project, consider how you are engaging the public? Are you utilizing creative methods to solicit feedback from a variety of diverse stakeholders?</a:t>
            </a:r>
            <a:br>
              <a:rPr lang="en-US"/>
            </a:br>
            <a:br>
              <a:rPr lang="en-US"/>
            </a:br>
            <a:r>
              <a:rPr lang="en-US"/>
              <a:t>Next. This application is robust. Just like when were in school, we can all tell when a test or paper was part of a cram session and the answers were hammered out the night before-powered by </a:t>
            </a:r>
            <a:r>
              <a:rPr lang="en-US" err="1"/>
              <a:t>redbull</a:t>
            </a:r>
            <a:r>
              <a:rPr lang="en-US"/>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a:p>
          <a:p>
            <a:r>
              <a:rPr lang="en-US"/>
              <a:t>That brings me to the third suggestion-allow your application to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a:br>
            <a:br>
              <a:rPr lang="en-US"/>
            </a:br>
            <a:r>
              <a:rPr lang="en-US"/>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err="1"/>
              <a:t>PlanFirst</a:t>
            </a:r>
            <a:r>
              <a:rPr lang="en-US"/>
              <a:t> community if quality examples aren’t provided. </a:t>
            </a:r>
            <a:br>
              <a:rPr lang="en-US"/>
            </a:br>
            <a:br>
              <a:rPr lang="en-US"/>
            </a:br>
            <a:r>
              <a:rPr lang="en-US"/>
              <a:t>When you are at a Council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6F8A1-7C42-5DAB-5D6C-F9AF7D40A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62FE8-3655-F4B5-950F-41F0E3B69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544BB-2CAB-59F5-3CDB-E85AFB2B5D48}"/>
              </a:ext>
            </a:extLst>
          </p:cNvPr>
          <p:cNvSpPr>
            <a:spLocks noGrp="1"/>
          </p:cNvSpPr>
          <p:nvPr>
            <p:ph type="body" idx="1"/>
          </p:nvPr>
        </p:nvSpPr>
        <p:spPr/>
        <p:txBody>
          <a:bodyPr/>
          <a:lstStyle/>
          <a:p>
            <a:r>
              <a:rPr lang="en-US" dirty="0"/>
              <a:t>You can see we have several upcoming webinars about the </a:t>
            </a:r>
            <a:r>
              <a:rPr lang="en-US" dirty="0" err="1"/>
              <a:t>PlanFirst</a:t>
            </a:r>
            <a:r>
              <a:rPr lang="en-US" dirty="0"/>
              <a:t> program, where we dive deep into the application, talk about the high scoring questions, the low scoring questions, what reviewers are looking for, etc. Our first one is coming up February 19 at 9 am and is open to anyone that may be interested in applying as a new applicant. </a:t>
            </a:r>
            <a:br>
              <a:rPr lang="en-US" dirty="0"/>
            </a:br>
            <a:br>
              <a:rPr lang="en-US" dirty="0"/>
            </a:br>
            <a:r>
              <a:rPr lang="en-US" dirty="0"/>
              <a:t>For those communities that will be ending their 3-year term as a </a:t>
            </a:r>
            <a:r>
              <a:rPr lang="en-US" dirty="0" err="1"/>
              <a:t>PlanFirst</a:t>
            </a:r>
            <a:r>
              <a:rPr lang="en-US" dirty="0"/>
              <a:t> community. That webinar will only be open to these regional commissions, regional representatives, our planning staff, and those specific communities of: Douglas, Dublin, Grovetown, Gwinnett County, Oconee County, and Vidalia. </a:t>
            </a:r>
          </a:p>
          <a:p>
            <a:endParaRPr lang="en-US" dirty="0"/>
          </a:p>
          <a:p>
            <a:r>
              <a:rPr lang="en-US" dirty="0"/>
              <a:t>You’ll see the other deadlines. To check eligibility, please email planning@dca.ga.gov before April 15. The application is due May 15, 2025.</a:t>
            </a:r>
          </a:p>
        </p:txBody>
      </p:sp>
      <p:sp>
        <p:nvSpPr>
          <p:cNvPr id="4" name="Slide Number Placeholder 3">
            <a:extLst>
              <a:ext uri="{FF2B5EF4-FFF2-40B4-BE49-F238E27FC236}">
                <a16:creationId xmlns:a16="http://schemas.microsoft.com/office/drawing/2014/main" id="{31BE7BF4-74BA-F2B2-3B4F-57150BFFB18C}"/>
              </a:ext>
            </a:extLst>
          </p:cNvPr>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138155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I want to share that we are taking a new approach to our Success Stories and Best Practices initiatives. This year, we will be asking for information about projects that our </a:t>
            </a:r>
            <a:r>
              <a:rPr lang="en-US" err="1"/>
              <a:t>PlanFirst</a:t>
            </a:r>
            <a:r>
              <a:rPr lang="en-US"/>
              <a:t> communities have undertaken and then sharing those out with the state. We hope to host a webinar where we can invite other communities that are looking to address issues such as housing stock, blight, stormwater, promoting walkability and </a:t>
            </a:r>
            <a:r>
              <a:rPr lang="en-US" err="1"/>
              <a:t>bikability</a:t>
            </a:r>
            <a:r>
              <a:rPr lang="en-US"/>
              <a:t>, economic development and others. Using the </a:t>
            </a:r>
            <a:r>
              <a:rPr lang="en-US" err="1"/>
              <a:t>PlanFirst</a:t>
            </a:r>
            <a:r>
              <a:rPr lang="en-US"/>
              <a:t> communities as thought-leaders and sharing the challenges and successes they’ve dealt with can be encouraging and instructive to others. </a:t>
            </a:r>
          </a:p>
          <a:p>
            <a:endParaRPr lang="en-US"/>
          </a:p>
          <a:p>
            <a:r>
              <a:rPr lang="en-US"/>
              <a:t>Any questions I can answer for you all?</a:t>
            </a:r>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297551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673959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2119274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197560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each table report out the answers here. Provide time to comment. </a:t>
            </a:r>
          </a:p>
          <a:p>
            <a:r>
              <a:rPr lang="en-US" dirty="0"/>
              <a:t>Start at table 1 and 2-be mindful of time-ask for report outs on their recommendations-. May have to move along on questioning if they are verbose. </a:t>
            </a:r>
          </a:p>
          <a:p>
            <a:endParaRPr lang="en-US" dirty="0"/>
          </a:p>
          <a:p>
            <a:r>
              <a:rPr lang="en-US" dirty="0"/>
              <a:t>Why/who agrees with this approach/is there anyone that disagrees? Who agrees but would like to add more? </a:t>
            </a:r>
          </a:p>
          <a:p>
            <a:r>
              <a:rPr lang="en-US" dirty="0"/>
              <a:t>Open up to whole room-</a:t>
            </a:r>
          </a:p>
          <a:p>
            <a:pPr marL="742950" lvl="1" indent="-285750">
              <a:buFont typeface="Arial" panose="020B0604020202020204" pitchFamily="34" charset="0"/>
              <a:buChar char="•"/>
            </a:pPr>
            <a:r>
              <a:rPr lang="en-US" dirty="0"/>
              <a:t>Who agrees with this approach?</a:t>
            </a:r>
          </a:p>
          <a:p>
            <a:pPr marL="742950" lvl="1" indent="-285750">
              <a:buFont typeface="Arial" panose="020B0604020202020204" pitchFamily="34" charset="0"/>
              <a:buChar char="•"/>
            </a:pPr>
            <a:r>
              <a:rPr lang="en-US" dirty="0"/>
              <a:t>Is there anyone that disagrees?</a:t>
            </a:r>
          </a:p>
          <a:p>
            <a:pPr marL="742950" lvl="1" indent="-285750">
              <a:buFont typeface="Arial" panose="020B0604020202020204" pitchFamily="34" charset="0"/>
              <a:buChar char="•"/>
            </a:pPr>
            <a:r>
              <a:rPr lang="en-US" dirty="0"/>
              <a:t>Who agrees but would like to add more?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has </a:t>
            </a:r>
            <a:r>
              <a:rPr lang="en-US" b="1" dirty="0"/>
              <a:t>your</a:t>
            </a:r>
            <a:r>
              <a:rPr lang="en-US" dirty="0"/>
              <a:t> community handled multi-family housing?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What actions should the city take?</a:t>
            </a:r>
          </a:p>
          <a:p>
            <a:pPr algn="l"/>
            <a:r>
              <a:rPr lang="en-US" sz="1800" b="0" i="0" u="none" strike="noStrike" baseline="0" dirty="0">
                <a:latin typeface="Cambria" panose="02040503050406030204" pitchFamily="18" charset="0"/>
              </a:rPr>
              <a:t>Ask planning commission/planning staff to make recommendations as to appropriate locations for multi-family; work with housing authority, DCA, and others to assess housing needs and programs to address.</a:t>
            </a:r>
          </a:p>
          <a:p>
            <a:pPr algn="l"/>
            <a:r>
              <a:rPr lang="en-US" sz="1800" b="1" i="0" u="none" strike="noStrike" baseline="0" dirty="0">
                <a:latin typeface="Cambria-Bold"/>
              </a:rPr>
              <a:t>How and where will they guide and/or regulate to get the development the city needs for future job growth?</a:t>
            </a:r>
          </a:p>
          <a:p>
            <a:pPr algn="l"/>
            <a:r>
              <a:rPr lang="en-US" sz="1800" b="0" i="0" u="none" strike="noStrike" baseline="0" dirty="0">
                <a:latin typeface="Cambria" panose="02040503050406030204" pitchFamily="18" charset="0"/>
              </a:rPr>
              <a:t>Multi-family should be developed on existing public infrastructure (larger roads, water/sewer); can serve as buffer between commercial and single-family housing developments; should be near and around central or other business districts; density of multi-family is a critical consideration with options to disperse lower-densities throughout community; focus on higher densities closest to business districts; smaller minimum lot sizes; allowing accessory dwelling units; and/or housing above retail.</a:t>
            </a:r>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How might the citizens react, and how might the city handle their responses?</a:t>
            </a:r>
            <a:endParaRPr lang="en-US" sz="1800" b="0" i="0" u="none" strike="noStrike" baseline="0" dirty="0">
              <a:latin typeface="Cambria" panose="02040503050406030204" pitchFamily="18" charset="0"/>
            </a:endParaRPr>
          </a:p>
          <a:p>
            <a:pPr algn="l"/>
            <a:r>
              <a:rPr lang="en-US" sz="1800" b="0" i="0" u="none" strike="noStrike" baseline="0" dirty="0">
                <a:latin typeface="Cambria" panose="02040503050406030204" pitchFamily="18" charset="0"/>
              </a:rPr>
              <a:t>Historically, some people have a negative reaction to the development of multi-family housing as they associate it with crime and poverty, while most everyone has lived in multi-family housing at some point in their lives. Design (integration with the public street), location and density are instead the essential features of successful multi-family housing. The need for housing suggest a growing economy and a growing economy means jobs and growth to support a growing community. Public participation should occur along the way as the local government determines where and how this development will occur, with an open and transparent process and free-flow of information.</a:t>
            </a:r>
          </a:p>
          <a:p>
            <a:pPr algn="l"/>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58406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D4E3-3A12-21D5-6BF5-95E4E0623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1EED2-243D-EC80-C0DF-EAFA9130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C74C5-3FA2-3CE5-90F6-9494B70E21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43E019-A22D-677B-C727-D5A5304E1F00}"/>
              </a:ext>
            </a:extLst>
          </p:cNvPr>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80759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a couple of the newest incentives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6B4D4-B643-4A3E-77C5-8CA9EE6D9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57A95-DEFC-29B7-AEBC-2DD8EF737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0FE83-CFBF-46AC-C475-308889836055}"/>
              </a:ext>
            </a:extLst>
          </p:cNvPr>
          <p:cNvSpPr>
            <a:spLocks noGrp="1"/>
          </p:cNvSpPr>
          <p:nvPr>
            <p:ph type="body" idx="1"/>
          </p:nvPr>
        </p:nvSpPr>
        <p:spPr/>
        <p:txBody>
          <a:bodyPr/>
          <a:lstStyle/>
          <a:p>
            <a:r>
              <a:rPr lang="en-US" dirty="0"/>
              <a:t>Have each table report out the answers here. Provide time to comment. </a:t>
            </a:r>
          </a:p>
          <a:p>
            <a:r>
              <a:rPr lang="en-US" dirty="0"/>
              <a:t>Start at table 1 and 2-be mindful of time-ask for report outs on their recommendations-. May have to move along on questioning if they are verbose. </a:t>
            </a:r>
          </a:p>
          <a:p>
            <a:endParaRPr lang="en-US" dirty="0"/>
          </a:p>
          <a:p>
            <a:r>
              <a:rPr lang="en-US" dirty="0"/>
              <a:t>Why/who agrees with this approach/is there anyone that disagrees? Who agrees but would like to add more? </a:t>
            </a:r>
          </a:p>
          <a:p>
            <a:r>
              <a:rPr lang="en-US" dirty="0"/>
              <a:t>Open up to whole room-</a:t>
            </a:r>
          </a:p>
          <a:p>
            <a:pPr marL="742950" lvl="1" indent="-285750">
              <a:buFont typeface="Arial" panose="020B0604020202020204" pitchFamily="34" charset="0"/>
              <a:buChar char="•"/>
            </a:pPr>
            <a:r>
              <a:rPr lang="en-US" dirty="0"/>
              <a:t>Who agrees with this approach?</a:t>
            </a:r>
          </a:p>
          <a:p>
            <a:pPr marL="742950" lvl="1" indent="-285750">
              <a:buFont typeface="Arial" panose="020B0604020202020204" pitchFamily="34" charset="0"/>
              <a:buChar char="•"/>
            </a:pPr>
            <a:r>
              <a:rPr lang="en-US" dirty="0"/>
              <a:t>Is there anyone that disagrees?</a:t>
            </a:r>
          </a:p>
          <a:p>
            <a:pPr marL="742950" lvl="1" indent="-285750">
              <a:buFont typeface="Arial" panose="020B0604020202020204" pitchFamily="34" charset="0"/>
              <a:buChar char="•"/>
            </a:pPr>
            <a:r>
              <a:rPr lang="en-US" dirty="0"/>
              <a:t>Who agrees but would like to add more?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are the planning commission’s goals?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algn="l"/>
            <a:r>
              <a:rPr lang="en-US" sz="1800" b="0" i="0" u="none" strike="noStrike" baseline="0" dirty="0">
                <a:latin typeface="Cambria" panose="02040503050406030204" pitchFamily="18" charset="0"/>
              </a:rPr>
              <a:t>First, the planning commission will want to fully understand the problems from all sides.</a:t>
            </a:r>
          </a:p>
          <a:p>
            <a:pPr algn="l"/>
            <a:r>
              <a:rPr lang="en-US" sz="1800" b="0" i="0" u="none" strike="noStrike" baseline="0" dirty="0">
                <a:latin typeface="Cambria" panose="02040503050406030204" pitchFamily="18" charset="0"/>
              </a:rPr>
              <a:t>They cannot work towards solutions until the problem is fully understood. Then they can</a:t>
            </a:r>
          </a:p>
          <a:p>
            <a:pPr algn="l"/>
            <a:r>
              <a:rPr lang="en-US" sz="1800" b="0" i="0" u="none" strike="noStrike" baseline="0" dirty="0">
                <a:latin typeface="Cambria" panose="02040503050406030204" pitchFamily="18" charset="0"/>
              </a:rPr>
              <a:t>set a goal of working towards solutions that attempt to address the issues on both sides.</a:t>
            </a:r>
          </a:p>
          <a:p>
            <a:pPr algn="l"/>
            <a:r>
              <a:rPr lang="en-US" sz="1800" b="0" i="0" u="none" strike="noStrike" baseline="0" dirty="0">
                <a:latin typeface="Cambria" panose="02040503050406030204" pitchFamily="18" charset="0"/>
              </a:rPr>
              <a:t>They cannot make everyone happy, but they cannot solve the issue for only one side of the</a:t>
            </a:r>
          </a:p>
          <a:p>
            <a:pPr algn="l"/>
            <a:r>
              <a:rPr lang="en-US" sz="1800" b="0" i="0" u="none" strike="noStrike" baseline="0" dirty="0">
                <a:latin typeface="Cambria" panose="02040503050406030204" pitchFamily="18" charset="0"/>
              </a:rPr>
              <a:t>conflict or the other.</a:t>
            </a:r>
            <a:endParaRPr lang="en-US" b="1" dirty="0"/>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Who are the stakeholders?</a:t>
            </a:r>
          </a:p>
          <a:p>
            <a:pPr algn="l"/>
            <a:r>
              <a:rPr lang="en-US" sz="1800" b="0" i="0" u="none" strike="noStrike" baseline="0" dirty="0">
                <a:latin typeface="Cambria" panose="02040503050406030204" pitchFamily="18" charset="0"/>
              </a:rPr>
              <a:t>Drivers, to include both commuters and surrounding neighborhoods; cyclists, to include</a:t>
            </a:r>
          </a:p>
          <a:p>
            <a:pPr algn="l"/>
            <a:r>
              <a:rPr lang="en-US" sz="1800" b="0" i="0" u="none" strike="noStrike" baseline="0" dirty="0">
                <a:latin typeface="Cambria" panose="02040503050406030204" pitchFamily="18" charset="0"/>
              </a:rPr>
              <a:t>commuters, recreational bikers, professional cyclists, any bike groups, bike shops.</a:t>
            </a:r>
            <a:endParaRPr lang="en-US" sz="1800" b="1" i="0" u="none" strike="noStrike" baseline="0" dirty="0">
              <a:latin typeface="Cambria-Bold"/>
            </a:endParaRPr>
          </a:p>
          <a:p>
            <a:pPr algn="l"/>
            <a:endParaRPr lang="en-US" sz="1800" b="1" i="0" u="none" strike="noStrike" baseline="0" dirty="0">
              <a:latin typeface="Cambria-Bold"/>
            </a:endParaRPr>
          </a:p>
          <a:p>
            <a:pPr algn="l"/>
            <a:endParaRPr lang="en-US" sz="1800" b="0" i="0" u="none" strike="noStrike" baseline="0" dirty="0">
              <a:latin typeface="Cambria" panose="02040503050406030204" pitchFamily="18" charset="0"/>
            </a:endParaRPr>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What participation technique(s) should they use?</a:t>
            </a:r>
          </a:p>
          <a:p>
            <a:pPr algn="l"/>
            <a:r>
              <a:rPr lang="en-US" sz="1800" b="0" i="0" u="none" strike="noStrike" baseline="0" dirty="0">
                <a:latin typeface="Cambria" panose="02040503050406030204" pitchFamily="18" charset="0"/>
              </a:rPr>
              <a:t>In general, the planning commission will need to hear from identified stakeholders to</a:t>
            </a:r>
          </a:p>
          <a:p>
            <a:pPr algn="l"/>
            <a:r>
              <a:rPr lang="en-US" sz="1800" b="0" i="0" u="none" strike="noStrike" baseline="0" dirty="0">
                <a:latin typeface="Cambria" panose="02040503050406030204" pitchFamily="18" charset="0"/>
              </a:rPr>
              <a:t>understand the problems. This could be done by having all stakeholders attend a meeting</a:t>
            </a:r>
          </a:p>
          <a:p>
            <a:pPr algn="l"/>
            <a:r>
              <a:rPr lang="en-US" sz="1800" b="0" i="0" u="none" strike="noStrike" baseline="0" dirty="0">
                <a:latin typeface="Cambria" panose="02040503050406030204" pitchFamily="18" charset="0"/>
              </a:rPr>
              <a:t>(possibly facilitated) to discuss concerns and, get them back to the table for subsequent</a:t>
            </a:r>
          </a:p>
          <a:p>
            <a:pPr algn="l"/>
            <a:r>
              <a:rPr lang="en-US" sz="1800" b="0" i="0" u="none" strike="noStrike" baseline="0" dirty="0">
                <a:latin typeface="Cambria" panose="02040503050406030204" pitchFamily="18" charset="0"/>
              </a:rPr>
              <a:t>meeting(s) and potential solutions. </a:t>
            </a:r>
          </a:p>
          <a:p>
            <a:pPr algn="l"/>
            <a:r>
              <a:rPr lang="en-US" sz="1800" b="0" i="0" u="none" strike="noStrike" baseline="0" dirty="0">
                <a:latin typeface="Cambria" panose="02040503050406030204" pitchFamily="18" charset="0"/>
              </a:rPr>
              <a:t>Separating the stakeholder groups to vent separately will not encourage joint problem solving and will frustrate both sides unnecessarily. Getting the groups together to hear each other’s issues, and, more importantly, shared</a:t>
            </a:r>
          </a:p>
          <a:p>
            <a:pPr algn="l"/>
            <a:r>
              <a:rPr lang="en-US" sz="1800" b="0" i="0" u="none" strike="noStrike" baseline="0" dirty="0">
                <a:latin typeface="Cambria" panose="02040503050406030204" pitchFamily="18" charset="0"/>
              </a:rPr>
              <a:t>goals is a critical first step.</a:t>
            </a:r>
          </a:p>
          <a:p>
            <a:pPr algn="l"/>
            <a:endParaRPr lang="en-US" sz="1800" b="0" i="0" u="none" strike="noStrike" baseline="0" dirty="0">
              <a:latin typeface="Cambria" panose="02040503050406030204" pitchFamily="18" charset="0"/>
            </a:endParaRPr>
          </a:p>
          <a:p>
            <a:pPr algn="l"/>
            <a:r>
              <a:rPr lang="en-US" sz="1800" b="0" i="0" u="none" strike="noStrike" baseline="0" dirty="0">
                <a:latin typeface="Cambria" panose="02040503050406030204" pitchFamily="18" charset="0"/>
              </a:rPr>
              <a:t>Public hearings are too formal at this point and only allow input, not discourse.</a:t>
            </a:r>
          </a:p>
          <a:p>
            <a:pPr algn="l"/>
            <a:r>
              <a:rPr lang="en-US" sz="1800" b="0" i="0" u="none" strike="noStrike" baseline="0" dirty="0">
                <a:latin typeface="Cambria" panose="02040503050406030204" pitchFamily="18" charset="0"/>
              </a:rPr>
              <a:t>Gathering input-web surveys, eblasts, mailed surveys can all work to get feel of the whole</a:t>
            </a:r>
          </a:p>
          <a:p>
            <a:pPr algn="l"/>
            <a:r>
              <a:rPr lang="en-US" sz="1800" b="0" i="0" u="none" strike="noStrike" baseline="0" dirty="0">
                <a:latin typeface="Cambria" panose="02040503050406030204" pitchFamily="18" charset="0"/>
              </a:rPr>
              <a:t>community towards bike lanes, etc. but probably won’t lead to solution.</a:t>
            </a:r>
          </a:p>
          <a:p>
            <a:pPr algn="l"/>
            <a:r>
              <a:rPr lang="en-US" sz="1800" b="0" i="0" u="none" strike="noStrike" baseline="0" dirty="0">
                <a:latin typeface="Cambria" panose="02040503050406030204" pitchFamily="18" charset="0"/>
              </a:rPr>
              <a:t>Reconvening the steering committee of the Greenways/Trails Master Plan might be an</a:t>
            </a:r>
          </a:p>
          <a:p>
            <a:pPr algn="l"/>
            <a:r>
              <a:rPr lang="en-US" sz="1800" b="0" i="0" u="none" strike="noStrike" baseline="0" dirty="0">
                <a:latin typeface="Cambria" panose="02040503050406030204" pitchFamily="18" charset="0"/>
              </a:rPr>
              <a:t>option. Workshops/charrettes about bike lane designs if design seems to be part of the problem.</a:t>
            </a:r>
          </a:p>
          <a:p>
            <a:pPr algn="l"/>
            <a:r>
              <a:rPr lang="en-US" sz="1800" b="0" i="0" u="none" strike="noStrike" baseline="0" dirty="0">
                <a:latin typeface="Cambria" panose="02040503050406030204" pitchFamily="18" charset="0"/>
              </a:rPr>
              <a:t>Most of the “partnership’” techniques would work, giving stakeholders more than a</a:t>
            </a:r>
          </a:p>
          <a:p>
            <a:pPr algn="l"/>
            <a:r>
              <a:rPr lang="en-US" sz="1800" b="0" i="0" u="none" strike="noStrike" baseline="0" dirty="0">
                <a:latin typeface="Cambria" panose="02040503050406030204" pitchFamily="18" charset="0"/>
              </a:rPr>
              <a:t>chance at input, but involvement in the process of finding solutions and deciding which</a:t>
            </a:r>
          </a:p>
          <a:p>
            <a:pPr algn="l"/>
            <a:r>
              <a:rPr lang="en-US" sz="1800" b="0" i="0" u="none" strike="noStrike" baseline="0" dirty="0">
                <a:latin typeface="Cambria" panose="02040503050406030204" pitchFamily="18" charset="0"/>
              </a:rPr>
              <a:t>would work best.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chemeClr val="bg1"/>
                </a:solidFill>
              </a:rPr>
              <a:t>What, if anything, should happen before the next repaving/bike lane installation project begins</a:t>
            </a:r>
            <a:r>
              <a:rPr lang="en-US" sz="1200" b="0" i="1" u="none" strike="noStrike" baseline="0" dirty="0">
                <a:solidFill>
                  <a:schemeClr val="bg1"/>
                </a:solidFill>
              </a:rPr>
              <a:t>?</a:t>
            </a:r>
            <a:endParaRPr lang="en-US" sz="1200" b="1" i="0" u="none" strike="noStrike" baseline="0" dirty="0">
              <a:solidFill>
                <a:schemeClr val="bg1"/>
              </a:solidFill>
            </a:endParaRPr>
          </a:p>
          <a:p>
            <a:endParaRPr lang="en-US" dirty="0"/>
          </a:p>
          <a:p>
            <a:pPr algn="l"/>
            <a:r>
              <a:rPr lang="en-US" sz="1800" b="0" i="0" u="none" strike="noStrike" baseline="0" dirty="0">
                <a:latin typeface="Cambria" panose="02040503050406030204" pitchFamily="18" charset="0"/>
              </a:rPr>
              <a:t>Most likely wouldn’t have to have another stakeholders process, but information and</a:t>
            </a:r>
          </a:p>
          <a:p>
            <a:pPr algn="l"/>
            <a:r>
              <a:rPr lang="en-US" sz="1800" b="0" i="0" u="none" strike="noStrike" baseline="0" dirty="0">
                <a:latin typeface="Cambria" panose="02040503050406030204" pitchFamily="18" charset="0"/>
              </a:rPr>
              <a:t>chance for input beforehand to inform/educate and head off problems before they happen</a:t>
            </a:r>
          </a:p>
          <a:p>
            <a:pPr algn="l"/>
            <a:r>
              <a:rPr lang="en-US" sz="1800" b="0" i="0" u="none" strike="noStrike" baseline="0" dirty="0">
                <a:latin typeface="Cambria" panose="02040503050406030204" pitchFamily="18" charset="0"/>
              </a:rPr>
              <a:t>would be a plus. Also, whatever local government learned through the stakeholder</a:t>
            </a:r>
          </a:p>
          <a:p>
            <a:pPr algn="l"/>
            <a:r>
              <a:rPr lang="en-US" sz="1800" b="0" i="0" u="none" strike="noStrike" baseline="0" dirty="0">
                <a:latin typeface="Cambria" panose="02040503050406030204" pitchFamily="18" charset="0"/>
              </a:rPr>
              <a:t>process, make sure they use that going in to the next bike lane project.</a:t>
            </a:r>
            <a:endParaRPr lang="en-US" dirty="0"/>
          </a:p>
        </p:txBody>
      </p:sp>
      <p:sp>
        <p:nvSpPr>
          <p:cNvPr id="4" name="Slide Number Placeholder 3">
            <a:extLst>
              <a:ext uri="{FF2B5EF4-FFF2-40B4-BE49-F238E27FC236}">
                <a16:creationId xmlns:a16="http://schemas.microsoft.com/office/drawing/2014/main" id="{23158BE5-50F8-AF19-2C40-B6A0DB799E29}"/>
              </a:ext>
            </a:extLst>
          </p:cNvPr>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78648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hopefully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Communities have signed up for our Fall (now rescheduled to today and tomorrow) CPI and </a:t>
            </a:r>
            <a:r>
              <a:rPr lang="en-US" dirty="0" err="1"/>
              <a:t>PlanFirst</a:t>
            </a:r>
            <a:r>
              <a:rPr lang="en-US" dirty="0"/>
              <a:t> communities are taking advantage of these two free spots! Raise your hand if you took advantage of the free two spots for </a:t>
            </a:r>
            <a:r>
              <a:rPr lang="en-US" dirty="0" err="1"/>
              <a:t>PlanFirst</a:t>
            </a:r>
            <a:r>
              <a:rPr lang="en-US" dirty="0"/>
              <a:t>! That will continue as well when we meet in the Fall-so please consider this benefit.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Here’s a picture from February of 2020.</a:t>
            </a:r>
          </a:p>
          <a:p>
            <a:endParaRPr lang="en-US" dirty="0"/>
          </a:p>
          <a:p>
            <a:r>
              <a:rPr lang="en-US" dirty="0"/>
              <a:t>Besides the photo </a:t>
            </a:r>
            <a:r>
              <a:rPr lang="en-US" dirty="0" err="1"/>
              <a:t>opp</a:t>
            </a:r>
            <a:r>
              <a:rPr lang="en-US" dirty="0"/>
              <a:t> and a plaque given out by Commissioner Nunn, these communities are also recognized by a House and Senate Resolution. It’s my hope that we can facilitate more discussion from our communities and state legislators about planning issues. </a:t>
            </a:r>
          </a:p>
          <a:p>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342880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The winner is the table with the most correct answers-because this is a lightning round, we have to move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 by dropping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157101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attendance we have these active PF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69258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F178BA-B476-48F0-B1C5-0E3DFCAE9620}"/>
              </a:ext>
            </a:extLst>
          </p:cNvPr>
          <p:cNvSpPr/>
          <p:nvPr userDrawn="1"/>
        </p:nvSpPr>
        <p:spPr>
          <a:xfrm>
            <a:off x="0" y="0"/>
            <a:ext cx="9144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10;&#10;Description automatically generated">
            <a:extLst>
              <a:ext uri="{FF2B5EF4-FFF2-40B4-BE49-F238E27FC236}">
                <a16:creationId xmlns:a16="http://schemas.microsoft.com/office/drawing/2014/main" id="{5DE6A3F4-ED48-43CD-821D-48FA42196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2689013"/>
            <a:ext cx="6858000" cy="1479974"/>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0172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649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12724F-7D1E-4811-ADDC-571A23E4B957}"/>
              </a:ext>
            </a:extLst>
          </p:cNvPr>
          <p:cNvSpPr/>
          <p:nvPr userDrawn="1"/>
        </p:nvSpPr>
        <p:spPr>
          <a:xfrm>
            <a:off x="0" y="0"/>
            <a:ext cx="9144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bg2"/>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solidFill>
                  <a:schemeClr val="bg1"/>
                </a:solidFill>
              </a:defRPr>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72117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25806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16968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972567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45108484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4280061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52169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4043921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4339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BDAC-5C0A-FA8D-AD2E-4BE8478D4FC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83DBD-F0E9-640C-4EDA-40A861CACC4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20F2E4-07AD-31EB-7ADE-EEDCB3E87C41}"/>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699335A1-9BD2-19C4-343A-DBC2D4CB7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52BB-1EB2-E776-0EA9-339F3FB36C05}"/>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191045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4BA7-4D5B-A754-4A41-FDBB19B79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0D8-1717-FFE1-5B5E-8BCA4193E0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925B0-C6F1-A6D6-4FA7-6713C182A970}"/>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C5B6D7B5-E90E-2E0D-688F-776DD55BE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18178-8102-73B4-DFD1-F7CD61BB7D6F}"/>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699308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A7A3-06C3-7081-15E3-D5D076D45D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74545-2640-4AE2-FE5F-A4508E9E4FB7}"/>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4B58C-6CFB-8EF4-E8A4-3DD913564B8E}"/>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E00829C6-9128-6D59-633C-704099A3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8A1C0-F5A2-8656-E8AF-456FAEEF9399}"/>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45392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7711-F571-9656-A452-E8846DF8B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D1E3-6D38-9402-9E9D-722BD14C0BB2}"/>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71897-4DD4-8D92-A292-09245D76D84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B669D4-87C7-7850-23D0-710174305EB9}"/>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6" name="Footer Placeholder 5">
            <a:extLst>
              <a:ext uri="{FF2B5EF4-FFF2-40B4-BE49-F238E27FC236}">
                <a16:creationId xmlns:a16="http://schemas.microsoft.com/office/drawing/2014/main" id="{125DDF26-8687-14FE-F066-42E13139E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06FD5-8D6E-84E1-A66C-D8585EDC5865}"/>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61396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4ED4-1737-0D7A-66C2-51EDC3C1527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65E45-EAA8-9518-248F-5A684178AD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D5FE6-8E87-E6EB-AB54-EE85D0C0720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C2A7E8-0F3D-9CA6-67A1-E53F4A37536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214AC8-6C03-F73D-5962-2B24756FE90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33B6FD-F300-611E-B2FF-E275FE618D82}"/>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8" name="Footer Placeholder 7">
            <a:extLst>
              <a:ext uri="{FF2B5EF4-FFF2-40B4-BE49-F238E27FC236}">
                <a16:creationId xmlns:a16="http://schemas.microsoft.com/office/drawing/2014/main" id="{C1222B1A-983D-0AB3-C26F-4F1ECC367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0BBC1F-64DF-FDD7-8D33-0BC7C901EF9B}"/>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769006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4C23-4740-52E3-7F5F-8C936FE9D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5EEC97-758F-795F-EB14-5B658C0AB05A}"/>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4" name="Footer Placeholder 3">
            <a:extLst>
              <a:ext uri="{FF2B5EF4-FFF2-40B4-BE49-F238E27FC236}">
                <a16:creationId xmlns:a16="http://schemas.microsoft.com/office/drawing/2014/main" id="{41892F7D-44B8-AF34-A3D1-D8336E3B07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9B1A71-D8B9-705C-6B23-F955FFE52406}"/>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969794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80383-9A2D-DBC1-3F8E-D0CC3F247E5E}"/>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3" name="Footer Placeholder 2">
            <a:extLst>
              <a:ext uri="{FF2B5EF4-FFF2-40B4-BE49-F238E27FC236}">
                <a16:creationId xmlns:a16="http://schemas.microsoft.com/office/drawing/2014/main" id="{D7122F8E-4461-6C9F-4FED-8657DC7B4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0D617-503B-9C10-DAE9-1C6BFE1A1204}"/>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36534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048F-985B-634D-8E7E-C5E67A60A15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D80D60-054E-108F-8817-6FD584642AF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66DD0-55BA-10A6-7526-AF17CCF925F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39729-84BA-9639-3C62-50B00894B64E}"/>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6" name="Footer Placeholder 5">
            <a:extLst>
              <a:ext uri="{FF2B5EF4-FFF2-40B4-BE49-F238E27FC236}">
                <a16:creationId xmlns:a16="http://schemas.microsoft.com/office/drawing/2014/main" id="{76BF5B14-20D9-4C6F-3392-BC15A86AA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FBEA0-412C-4920-6BB1-1A209472CD6B}"/>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764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9903-47A4-862B-4106-E7016712B56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79F89-6342-B3C4-1E11-A46DD92550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49A65-D5AC-4FC5-0615-7AC9DA6598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423F9-CD9A-C670-8C47-6072AF61E7C0}"/>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6" name="Footer Placeholder 5">
            <a:extLst>
              <a:ext uri="{FF2B5EF4-FFF2-40B4-BE49-F238E27FC236}">
                <a16:creationId xmlns:a16="http://schemas.microsoft.com/office/drawing/2014/main" id="{6E5E21D7-4061-FB42-9FD4-BEEF0BA8C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9908C-2CE7-BF8F-5D04-891E1841275D}"/>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43073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24F7-4FFC-7655-A952-7524CB98C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B829B-E469-B730-5767-9C8AC87E30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5C172-85F3-0562-1D8D-F25C2398E188}"/>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019FA9F3-08EB-646F-6101-5D1AE1032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DAAD-E5C0-1D4B-3B5A-8CE8B2239B07}"/>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1003767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BF7C0-C989-6AB8-28D9-235A6C1ABD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26F92-2DAE-A6F2-8B10-DBD65E4FE56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461B5-00F3-CE59-EDD6-E9C0EEAA4AC4}"/>
              </a:ext>
            </a:extLst>
          </p:cNvPr>
          <p:cNvSpPr>
            <a:spLocks noGrp="1"/>
          </p:cNvSpPr>
          <p:nvPr>
            <p:ph type="dt" sz="half" idx="10"/>
          </p:nvPr>
        </p:nvSpPr>
        <p:spPr/>
        <p:txBody>
          <a:body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90F9E2C7-C22D-6AD7-230A-0E9D30B4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DBB6A-5140-EEA1-9A7D-6F52FBC13867}"/>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6332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 id="2147483799" r:id="rId18"/>
    <p:sldLayoutId id="2147483800" r:id="rId19"/>
    <p:sldLayoutId id="2147483801" r:id="rId20"/>
    <p:sldLayoutId id="2147483802" r:id="rId21"/>
    <p:sldLayoutId id="2147483803" r:id="rId22"/>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88" r:id="rId6"/>
    <p:sldLayoutId id="2147483711" r:id="rId7"/>
    <p:sldLayoutId id="2147483753" r:id="rId8"/>
    <p:sldLayoutId id="2147483700" r:id="rId9"/>
    <p:sldLayoutId id="2147483790" r:id="rId10"/>
    <p:sldLayoutId id="2147483759" r:id="rId11"/>
    <p:sldLayoutId id="2147483758" r:id="rId12"/>
    <p:sldLayoutId id="2147483757" r:id="rId13"/>
    <p:sldLayoutId id="2147483754" r:id="rId14"/>
    <p:sldLayoutId id="2147483756" r:id="rId15"/>
    <p:sldLayoutId id="2147483755" r:id="rId16"/>
    <p:sldLayoutId id="2147483733" r:id="rId17"/>
    <p:sldLayoutId id="2147483734" r:id="rId18"/>
  </p:sldLayoutIdLst>
  <p:hf hdr="0" dt="0"/>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58DE3-571D-D280-5478-8B0CF93E4BE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A9CD3-98BC-A521-06CB-6C3DE77D93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BA67E-1B38-F922-530D-3137DCBBF01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87F81-A389-4EA3-8939-9FEF8EBFE15C}" type="datetimeFigureOut">
              <a:rPr lang="en-US" smtClean="0"/>
              <a:t>5/14/2025</a:t>
            </a:fld>
            <a:endParaRPr lang="en-US"/>
          </a:p>
        </p:txBody>
      </p:sp>
      <p:sp>
        <p:nvSpPr>
          <p:cNvPr id="5" name="Footer Placeholder 4">
            <a:extLst>
              <a:ext uri="{FF2B5EF4-FFF2-40B4-BE49-F238E27FC236}">
                <a16:creationId xmlns:a16="http://schemas.microsoft.com/office/drawing/2014/main" id="{CE80A42B-F0AB-E91F-06D3-9131D942447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03D8DC-0FBE-6918-26A3-8BBE8BE296C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280C77-2B3E-417F-8400-BDEF9220051B}" type="slidenum">
              <a:rPr lang="en-US" smtClean="0"/>
              <a:t>‹#›</a:t>
            </a:fld>
            <a:endParaRPr lang="en-US"/>
          </a:p>
        </p:txBody>
      </p:sp>
    </p:spTree>
    <p:extLst>
      <p:ext uri="{BB962C8B-B14F-4D97-AF65-F5344CB8AC3E}">
        <p14:creationId xmlns:p14="http://schemas.microsoft.com/office/powerpoint/2010/main" val="3832473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mailto:planning@dca.ga.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image" Target="../media/image48.svg"/><Relationship Id="rId5" Type="http://schemas.openxmlformats.org/officeDocument/2006/relationships/diagramQuickStyle" Target="../diagrams/quickStyle2.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6.sv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hyperlink" Target="mailto:planning@dca.ga.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13.svg"/><Relationship Id="rId5" Type="http://schemas.openxmlformats.org/officeDocument/2006/relationships/diagramQuickStyle" Target="../diagrams/quickStyle1.xml"/><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8.svg"/><Relationship Id="rId5" Type="http://schemas.openxmlformats.org/officeDocument/2006/relationships/image" Target="../media/image16.png"/><Relationship Id="rId15" Type="http://schemas.openxmlformats.org/officeDocument/2006/relationships/image" Target="../media/image11.svg"/><Relationship Id="rId10" Type="http://schemas.openxmlformats.org/officeDocument/2006/relationships/image" Target="../media/image27.png"/><Relationship Id="rId4" Type="http://schemas.openxmlformats.org/officeDocument/2006/relationships/image" Target="../media/image23.svg"/><Relationship Id="rId9" Type="http://schemas.openxmlformats.org/officeDocument/2006/relationships/image" Target="../media/image26.svg"/><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a:t>The</a:t>
            </a:r>
            <a:r>
              <a:rPr lang="en-US"/>
              <a:t> </a:t>
            </a:r>
            <a:r>
              <a:rPr lang="en-US" err="1"/>
              <a:t>Plan</a:t>
            </a:r>
            <a:r>
              <a:rPr lang="en-US" b="0" err="1"/>
              <a:t>First</a:t>
            </a:r>
            <a:r>
              <a:rPr lang="en-US"/>
              <a:t> </a:t>
            </a:r>
            <a:r>
              <a:rPr lang="en-US" b="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754326"/>
          </a:xfrm>
          <a:prstGeom prst="rect">
            <a:avLst/>
          </a:prstGeom>
          <a:noFill/>
        </p:spPr>
        <p:txBody>
          <a:bodyPr wrap="square" rtlCol="0">
            <a:spAutoFit/>
          </a:bodyPr>
          <a:lstStyle/>
          <a:p>
            <a:r>
              <a:rPr lang="en-US" dirty="0"/>
              <a:t>1. Webinar for </a:t>
            </a:r>
            <a:r>
              <a:rPr lang="en-US" b="1" dirty="0"/>
              <a:t>new applicants</a:t>
            </a:r>
            <a:r>
              <a:rPr lang="en-US" dirty="0"/>
              <a:t> </a:t>
            </a:r>
            <a:r>
              <a:rPr lang="en-US" dirty="0">
                <a:solidFill>
                  <a:schemeClr val="accent4"/>
                </a:solidFill>
              </a:rPr>
              <a:t>February 19 @ 9 am.</a:t>
            </a:r>
            <a:endParaRPr lang="en-US" b="1" dirty="0">
              <a:solidFill>
                <a:schemeClr val="accent4"/>
              </a:solidFill>
            </a:endParaRPr>
          </a:p>
          <a:p>
            <a:r>
              <a:rPr lang="en-US" dirty="0"/>
              <a:t>2. Webinar for </a:t>
            </a:r>
            <a:r>
              <a:rPr lang="en-US" b="1" dirty="0"/>
              <a:t>renewal applicants </a:t>
            </a:r>
            <a:r>
              <a:rPr lang="en-US" dirty="0"/>
              <a:t>with their current </a:t>
            </a:r>
            <a:r>
              <a:rPr lang="en-US" dirty="0" err="1"/>
              <a:t>PlanFirst</a:t>
            </a:r>
            <a:r>
              <a:rPr lang="en-US" dirty="0"/>
              <a:t> term ending Dec. 31 2025: </a:t>
            </a:r>
            <a:r>
              <a:rPr lang="en-US" dirty="0">
                <a:solidFill>
                  <a:schemeClr val="accent4"/>
                </a:solidFill>
              </a:rPr>
              <a:t>February 26 @ 9 am </a:t>
            </a:r>
          </a:p>
          <a:p>
            <a:r>
              <a:rPr lang="en-US" dirty="0"/>
              <a:t>3. 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r>
              <a:rPr lang="en-US" dirty="0"/>
              <a:t>4. Application due </a:t>
            </a:r>
            <a:r>
              <a:rPr lang="en-US" dirty="0">
                <a:solidFill>
                  <a:schemeClr val="accent4"/>
                </a:solidFill>
              </a:rPr>
              <a:t>May 15</a:t>
            </a:r>
          </a:p>
        </p:txBody>
      </p:sp>
    </p:spTree>
    <p:extLst>
      <p:ext uri="{BB962C8B-B14F-4D97-AF65-F5344CB8AC3E}">
        <p14:creationId xmlns:p14="http://schemas.microsoft.com/office/powerpoint/2010/main" val="20558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solidFill>
                  <a:schemeClr val="accent1"/>
                </a:solidFill>
              </a:rPr>
              <a:t>How do I participate?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937418"/>
          </a:xfrm>
        </p:spPr>
        <p:txBody>
          <a:bodyPr>
            <a:normAutofit/>
          </a:bodyPr>
          <a:lstStyle/>
          <a:p>
            <a:r>
              <a:rPr lang="en-US" sz="2400" dirty="0">
                <a:solidFill>
                  <a:schemeClr val="bg1"/>
                </a:solidFill>
              </a:rPr>
              <a:t>QLG status</a:t>
            </a:r>
          </a:p>
          <a:p>
            <a:r>
              <a:rPr lang="en-US" sz="2400" dirty="0">
                <a:solidFill>
                  <a:schemeClr val="bg1"/>
                </a:solidFill>
              </a:rPr>
              <a:t>SDS, and surveys (GOMI, RLGF).</a:t>
            </a:r>
          </a:p>
          <a:p>
            <a:r>
              <a:rPr lang="en-US" sz="2400" dirty="0">
                <a:solidFill>
                  <a:schemeClr val="bg1"/>
                </a:solidFill>
              </a:rPr>
              <a:t>Met MINIMUM Performance Standards established by the local regional commission.</a:t>
            </a:r>
          </a:p>
          <a:p>
            <a:r>
              <a:rPr lang="en-US" sz="2400" dirty="0">
                <a:solidFill>
                  <a:schemeClr val="bg1"/>
                </a:solidFill>
              </a:rPr>
              <a:t>Show highly effective Comprehensive Planning</a:t>
            </a:r>
          </a:p>
          <a:p>
            <a:r>
              <a:rPr lang="en-US" sz="2400" dirty="0">
                <a:solidFill>
                  <a:schemeClr val="bg1"/>
                </a:solidFill>
              </a:rPr>
              <a:t>Contact </a:t>
            </a:r>
            <a:r>
              <a:rPr lang="en-US" sz="2400" dirty="0">
                <a:solidFill>
                  <a:schemeClr val="bg1"/>
                </a:solidFill>
                <a:hlinkClick r:id="rId3">
                  <a:extLst>
                    <a:ext uri="{A12FA001-AC4F-418D-AE19-62706E023703}">
                      <ahyp:hlinkClr xmlns:ahyp="http://schemas.microsoft.com/office/drawing/2018/hyperlinkcolor" val="tx"/>
                    </a:ext>
                  </a:extLst>
                </a:hlinkClick>
              </a:rPr>
              <a:t>planning@dca.ga.gov</a:t>
            </a:r>
            <a:r>
              <a:rPr lang="en-US" sz="2400" dirty="0">
                <a:solidFill>
                  <a:schemeClr val="bg1"/>
                </a:solidFill>
              </a:rPr>
              <a:t> by April 15 to check eligibility.</a:t>
            </a:r>
          </a:p>
          <a:p>
            <a:r>
              <a:rPr lang="en-US" sz="2400" dirty="0">
                <a:solidFill>
                  <a:schemeClr val="bg1"/>
                </a:solidFill>
              </a:rPr>
              <a:t>Application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D3B9-1ABE-D507-97F5-0FF48FD0EA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DDAD8-78CA-E994-B526-208295B5885C}"/>
              </a:ext>
            </a:extLst>
          </p:cNvPr>
          <p:cNvPicPr>
            <a:picLocks noChangeAspect="1"/>
          </p:cNvPicPr>
          <p:nvPr/>
        </p:nvPicPr>
        <p:blipFill>
          <a:blip r:embed="rId3"/>
          <a:stretch>
            <a:fillRect/>
          </a:stretch>
        </p:blipFill>
        <p:spPr>
          <a:xfrm>
            <a:off x="704540" y="1416670"/>
            <a:ext cx="7972425" cy="4419600"/>
          </a:xfrm>
          <a:prstGeom prst="rect">
            <a:avLst/>
          </a:prstGeom>
        </p:spPr>
      </p:pic>
      <p:pic>
        <p:nvPicPr>
          <p:cNvPr id="6" name="Picture 5">
            <a:extLst>
              <a:ext uri="{FF2B5EF4-FFF2-40B4-BE49-F238E27FC236}">
                <a16:creationId xmlns:a16="http://schemas.microsoft.com/office/drawing/2014/main" id="{94BF6ACD-B8FF-3503-7112-5A4D5B975578}"/>
              </a:ext>
            </a:extLst>
          </p:cNvPr>
          <p:cNvPicPr>
            <a:picLocks noChangeAspect="1"/>
          </p:cNvPicPr>
          <p:nvPr/>
        </p:nvPicPr>
        <p:blipFill rotWithShape="1">
          <a:blip r:embed="rId4"/>
          <a:srcRect l="11050" t="1978" b="-1"/>
          <a:stretch/>
        </p:blipFill>
        <p:spPr>
          <a:xfrm rot="2551003">
            <a:off x="3693214" y="3014699"/>
            <a:ext cx="979376" cy="1293154"/>
          </a:xfrm>
          <a:prstGeom prst="rect">
            <a:avLst/>
          </a:prstGeom>
        </p:spPr>
      </p:pic>
      <p:sp>
        <p:nvSpPr>
          <p:cNvPr id="7" name="Arrow: Right 6">
            <a:extLst>
              <a:ext uri="{FF2B5EF4-FFF2-40B4-BE49-F238E27FC236}">
                <a16:creationId xmlns:a16="http://schemas.microsoft.com/office/drawing/2014/main" id="{6F44965E-E31B-8BBE-65BD-BBB8FFCDA89A}"/>
              </a:ext>
            </a:extLst>
          </p:cNvPr>
          <p:cNvSpPr/>
          <p:nvPr/>
        </p:nvSpPr>
        <p:spPr>
          <a:xfrm rot="2727213">
            <a:off x="2343772" y="1208786"/>
            <a:ext cx="1548559" cy="738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07CC5B-09F6-69C0-291B-97DD04553EBF}"/>
              </a:ext>
            </a:extLst>
          </p:cNvPr>
          <p:cNvSpPr txBox="1"/>
          <p:nvPr/>
        </p:nvSpPr>
        <p:spPr>
          <a:xfrm>
            <a:off x="1472540" y="486888"/>
            <a:ext cx="1296265" cy="584775"/>
          </a:xfrm>
          <a:prstGeom prst="rect">
            <a:avLst/>
          </a:prstGeom>
          <a:noFill/>
        </p:spPr>
        <p:txBody>
          <a:bodyPr wrap="square" rtlCol="0">
            <a:spAutoFit/>
          </a:bodyPr>
          <a:lstStyle/>
          <a:p>
            <a:r>
              <a:rPr lang="en-US" sz="3200" dirty="0">
                <a:solidFill>
                  <a:schemeClr val="bg1"/>
                </a:solidFill>
              </a:rPr>
              <a:t>Shoe</a:t>
            </a:r>
          </a:p>
        </p:txBody>
      </p:sp>
    </p:spTree>
    <p:extLst>
      <p:ext uri="{BB962C8B-B14F-4D97-AF65-F5344CB8AC3E}">
        <p14:creationId xmlns:p14="http://schemas.microsoft.com/office/powerpoint/2010/main" val="88451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FOUR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a:bodyPr>
          <a:lstStyle/>
          <a:p>
            <a:r>
              <a:rPr lang="en-US" sz="2800">
                <a:ea typeface="Nunito Light" charset="0"/>
                <a:cs typeface="Nunito Light" charset="0"/>
              </a:rPr>
              <a:t>Goals</a:t>
            </a:r>
          </a:p>
          <a:p>
            <a:r>
              <a:rPr lang="en-US" sz="2800">
                <a:ea typeface="Nunito Light" charset="0"/>
                <a:cs typeface="Nunito Light" charset="0"/>
              </a:rPr>
              <a:t>Leadership</a:t>
            </a:r>
          </a:p>
          <a:p>
            <a:r>
              <a:rPr lang="en-US" sz="2800">
                <a:ea typeface="Nunito Light" charset="0"/>
                <a:cs typeface="Nunito Light" charset="0"/>
              </a:rPr>
              <a:t>Participation</a:t>
            </a:r>
          </a:p>
          <a:p>
            <a:r>
              <a:rPr lang="en-US" sz="2800">
                <a:ea typeface="Nunito Light" charset="0"/>
                <a:cs typeface="Nunito Light" charset="0"/>
              </a:rPr>
              <a:t>Implementation</a:t>
            </a:r>
          </a:p>
        </p:txBody>
      </p:sp>
      <p:pic>
        <p:nvPicPr>
          <p:cNvPr id="8" name="Picture 7">
            <a:extLst>
              <a:ext uri="{FF2B5EF4-FFF2-40B4-BE49-F238E27FC236}">
                <a16:creationId xmlns:a16="http://schemas.microsoft.com/office/drawing/2014/main" id="{E33D2652-07F6-401C-BEEC-399BFD5D4616}"/>
              </a:ext>
            </a:extLst>
          </p:cNvPr>
          <p:cNvPicPr>
            <a:picLocks noChangeAspect="1"/>
          </p:cNvPicPr>
          <p:nvPr/>
        </p:nvPicPr>
        <p:blipFill>
          <a:blip r:embed="rId3"/>
          <a:stretch>
            <a:fillRect/>
          </a:stretch>
        </p:blipFill>
        <p:spPr>
          <a:xfrm>
            <a:off x="5052589" y="1282692"/>
            <a:ext cx="3643245" cy="4187983"/>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701417"/>
            <a:ext cx="5134980" cy="3101506"/>
          </a:xfrm>
        </p:spPr>
        <p:txBody>
          <a:bodyPr anchor="t">
            <a:normAutofit/>
          </a:bodyPr>
          <a:lstStyle/>
          <a:p>
            <a:r>
              <a:rPr lang="en-US" sz="3200" dirty="0">
                <a:solidFill>
                  <a:schemeClr val="tx2"/>
                </a:solidFill>
                <a:ea typeface="Nunito Light" charset="0"/>
                <a:cs typeface="Nunito Light" charset="0"/>
              </a:rPr>
              <a:t>Community and Leadership Support</a:t>
            </a:r>
          </a:p>
          <a:p>
            <a:r>
              <a:rPr lang="en-US" sz="3200" dirty="0">
                <a:solidFill>
                  <a:schemeClr val="tx2"/>
                </a:solidFill>
                <a:ea typeface="Nunito Light" charset="0"/>
                <a:cs typeface="Nunito Light" charset="0"/>
              </a:rPr>
              <a:t>Ambitious and Achievable </a:t>
            </a:r>
          </a:p>
          <a:p>
            <a:r>
              <a:rPr lang="en-US" sz="3200" dirty="0">
                <a:solidFill>
                  <a:schemeClr val="tx2"/>
                </a:solidFill>
                <a:ea typeface="Nunito Light" charset="0"/>
                <a:cs typeface="Nunito Light" charset="0"/>
              </a:rPr>
              <a:t>Steer Local Decision-Making</a:t>
            </a:r>
          </a:p>
          <a:p>
            <a:r>
              <a:rPr lang="en-US" sz="3200"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4"/>
                </a:solidFill>
              </a:rPr>
              <a:t>Indicator: Goals</a:t>
            </a:r>
          </a:p>
        </p:txBody>
      </p:sp>
      <p:pic>
        <p:nvPicPr>
          <p:cNvPr id="2" name="Picture 1">
            <a:extLst>
              <a:ext uri="{FF2B5EF4-FFF2-40B4-BE49-F238E27FC236}">
                <a16:creationId xmlns:a16="http://schemas.microsoft.com/office/drawing/2014/main" id="{38346778-AF36-4E70-8A65-2BACE79AB510}"/>
              </a:ext>
            </a:extLst>
          </p:cNvPr>
          <p:cNvPicPr>
            <a:picLocks noChangeAspect="1"/>
          </p:cNvPicPr>
          <p:nvPr/>
        </p:nvPicPr>
        <p:blipFill>
          <a:blip r:embed="rId3"/>
          <a:stretch>
            <a:fillRect/>
          </a:stretch>
        </p:blipFill>
        <p:spPr>
          <a:xfrm>
            <a:off x="5820644" y="2146193"/>
            <a:ext cx="2686991" cy="2703202"/>
          </a:xfrm>
          <a:prstGeom prst="rect">
            <a:avLst/>
          </a:prstGeom>
        </p:spPr>
      </p:pic>
      <p:sp>
        <p:nvSpPr>
          <p:cNvPr id="10" name="TextBox 9">
            <a:extLst>
              <a:ext uri="{FF2B5EF4-FFF2-40B4-BE49-F238E27FC236}">
                <a16:creationId xmlns:a16="http://schemas.microsoft.com/office/drawing/2014/main" id="{E2D18C0D-314B-452C-BD5B-974C307C7008}"/>
              </a:ext>
            </a:extLst>
          </p:cNvPr>
          <p:cNvSpPr txBox="1"/>
          <p:nvPr/>
        </p:nvSpPr>
        <p:spPr>
          <a:xfrm>
            <a:off x="5771345" y="4733979"/>
            <a:ext cx="3136992" cy="230832"/>
          </a:xfrm>
          <a:prstGeom prst="rect">
            <a:avLst/>
          </a:prstGeom>
          <a:noFill/>
        </p:spPr>
        <p:txBody>
          <a:bodyPr wrap="square">
            <a:spAutoFit/>
          </a:bodyPr>
          <a:lstStyle/>
          <a:p>
            <a:r>
              <a:rPr lang="en-US" sz="900"/>
              <a:t>City of Thomasville Victoria Place Overlay District</a:t>
            </a:r>
          </a:p>
        </p:txBody>
      </p:sp>
    </p:spTree>
    <p:extLst>
      <p:ext uri="{BB962C8B-B14F-4D97-AF65-F5344CB8AC3E}">
        <p14:creationId xmlns:p14="http://schemas.microsoft.com/office/powerpoint/2010/main" val="391989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1713605"/>
            <a:ext cx="5134980" cy="2651487"/>
          </a:xfrm>
        </p:spPr>
        <p:txBody>
          <a:bodyPr anchor="t">
            <a:normAutofit/>
          </a:bodyPr>
          <a:lstStyle/>
          <a:p>
            <a:r>
              <a:rPr lang="en-US" sz="2000" dirty="0">
                <a:solidFill>
                  <a:schemeClr val="tx2"/>
                </a:solidFill>
                <a:ea typeface="Nunito Light" charset="0"/>
                <a:cs typeface="Nunito Light" charset="0"/>
              </a:rPr>
              <a:t>Effective Planning Staff</a:t>
            </a:r>
          </a:p>
          <a:p>
            <a:r>
              <a:rPr lang="en-US" sz="2000" dirty="0">
                <a:solidFill>
                  <a:schemeClr val="tx2"/>
                </a:solidFill>
                <a:ea typeface="Nunito Light" charset="0"/>
                <a:cs typeface="Nunito Light" charset="0"/>
              </a:rPr>
              <a:t>Active Planning Commission</a:t>
            </a:r>
          </a:p>
          <a:p>
            <a:r>
              <a:rPr lang="en-US" sz="2000" dirty="0">
                <a:solidFill>
                  <a:schemeClr val="tx2"/>
                </a:solidFill>
                <a:ea typeface="Nunito Light" charset="0"/>
                <a:cs typeface="Nunito Light" charset="0"/>
              </a:rPr>
              <a:t>Effectively Evaluate Planning</a:t>
            </a:r>
          </a:p>
          <a:p>
            <a:r>
              <a:rPr lang="en-US" sz="2000" dirty="0">
                <a:solidFill>
                  <a:schemeClr val="tx2"/>
                </a:solidFill>
                <a:ea typeface="Nunito Light" charset="0"/>
                <a:cs typeface="Nunito Light" charset="0"/>
              </a:rPr>
              <a:t>Trained Local Officials</a:t>
            </a:r>
          </a:p>
          <a:p>
            <a:r>
              <a:rPr lang="en-US" sz="2000" dirty="0">
                <a:solidFill>
                  <a:schemeClr val="tx2"/>
                </a:solidFill>
                <a:ea typeface="Nunito Light" charset="0"/>
                <a:cs typeface="Nunito Light" charset="0"/>
              </a:rPr>
              <a:t>Collaborative Partnerships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4"/>
                </a:solidFill>
              </a:rPr>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77500" lnSpcReduction="20000"/>
          </a:bodyPr>
          <a:lstStyle/>
          <a:p>
            <a:r>
              <a:rPr lang="en-US" sz="2800" dirty="0">
                <a:solidFill>
                  <a:schemeClr val="bg1"/>
                </a:solidFill>
                <a:ea typeface="Nunito Light" charset="0"/>
                <a:cs typeface="Nunito Light" charset="0"/>
              </a:rPr>
              <a:t>Lots of Opportunities for Community Input</a:t>
            </a:r>
          </a:p>
          <a:p>
            <a:r>
              <a:rPr lang="en-US" sz="2800" dirty="0">
                <a:solidFill>
                  <a:schemeClr val="bg1"/>
                </a:solidFill>
                <a:ea typeface="Nunito Light" charset="0"/>
                <a:cs typeface="Nunito Light" charset="0"/>
              </a:rPr>
              <a:t>Community Input Incorporated in Your Plan</a:t>
            </a:r>
          </a:p>
          <a:p>
            <a:r>
              <a:rPr lang="en-US" sz="2800" dirty="0">
                <a:solidFill>
                  <a:schemeClr val="bg1"/>
                </a:solidFill>
                <a:ea typeface="Nunito Light" charset="0"/>
                <a:cs typeface="Nunito Light" charset="0"/>
              </a:rPr>
              <a:t>Steering Committee Guided Process</a:t>
            </a:r>
          </a:p>
          <a:p>
            <a:r>
              <a:rPr lang="en-US" sz="2800" dirty="0">
                <a:solidFill>
                  <a:schemeClr val="bg1"/>
                </a:solidFill>
                <a:ea typeface="Nunito Light" charset="0"/>
                <a:cs typeface="Nunito Light" charset="0"/>
              </a:rPr>
              <a:t>Effective Outreach Process</a:t>
            </a:r>
          </a:p>
          <a:p>
            <a:r>
              <a:rPr lang="en-US" sz="2800" dirty="0">
                <a:solidFill>
                  <a:schemeClr val="bg1"/>
                </a:solidFill>
                <a:ea typeface="Nunito Light" charset="0"/>
                <a:cs typeface="Nunito Light" charset="0"/>
              </a:rPr>
              <a:t>Advocates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1"/>
                </a:solidFill>
              </a:rPr>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Action Items in Work Program</a:t>
            </a:r>
          </a:p>
          <a:p>
            <a:r>
              <a:rPr lang="en-US">
                <a:solidFill>
                  <a:schemeClr val="tx2"/>
                </a:solidFill>
                <a:ea typeface="Nunito Light" charset="0"/>
                <a:cs typeface="Nunito Light" charset="0"/>
              </a:rPr>
              <a:t>Work Program Addresses Local Needs</a:t>
            </a:r>
          </a:p>
          <a:p>
            <a:r>
              <a:rPr lang="en-US">
                <a:solidFill>
                  <a:schemeClr val="tx2"/>
                </a:solidFill>
                <a:ea typeface="Nunito Light" charset="0"/>
                <a:cs typeface="Nunito Light" charset="0"/>
              </a:rPr>
              <a:t>Good Track Record</a:t>
            </a:r>
          </a:p>
          <a:p>
            <a:r>
              <a:rPr lang="en-US">
                <a:solidFill>
                  <a:schemeClr val="tx2"/>
                </a:solidFill>
                <a:ea typeface="Nunito Light" charset="0"/>
                <a:cs typeface="Nunito Light" charset="0"/>
              </a:rPr>
              <a:t>Consistent Capital Budget</a:t>
            </a:r>
          </a:p>
          <a:p>
            <a:r>
              <a:rPr lang="en-US">
                <a:solidFill>
                  <a:schemeClr val="tx2"/>
                </a:solidFill>
                <a:ea typeface="Nunito Light" charset="0"/>
                <a:cs typeface="Nunito Light" charset="0"/>
              </a:rPr>
              <a:t>Recent </a:t>
            </a:r>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1"/>
                </a:solidFill>
              </a:rPr>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01</a:t>
            </a:r>
          </a:p>
          <a:p>
            <a:pPr marL="0" indent="0">
              <a:buNone/>
            </a:pPr>
            <a:r>
              <a:rPr lang="en-US" sz="1800" dirty="0">
                <a:solidFill>
                  <a:schemeClr val="bg1"/>
                </a:solidFill>
                <a:ea typeface="Nunito Light" charset="0"/>
                <a:cs typeface="Nunito Light" charset="0"/>
              </a:rPr>
              <a:t>Read the questions carefully and make sure you answer the question asked in its entirety. </a:t>
            </a:r>
          </a:p>
          <a:p>
            <a:endParaRPr lang="en-US" dirty="0"/>
          </a:p>
        </p:txBody>
      </p:sp>
      <p:sp>
        <p:nvSpPr>
          <p:cNvPr id="4" name="Content Placeholder 3">
            <a:extLst>
              <a:ext uri="{FF2B5EF4-FFF2-40B4-BE49-F238E27FC236}">
                <a16:creationId xmlns:a16="http://schemas.microsoft.com/office/drawing/2014/main" id="{5B0CC394-E59F-418C-9DDA-C31BDAF59FF1}"/>
              </a:ext>
            </a:extLst>
          </p:cNvPr>
          <p:cNvSpPr>
            <a:spLocks noGrp="1"/>
          </p:cNvSpPr>
          <p:nvPr>
            <p:ph sz="quarter" idx="18"/>
          </p:nvPr>
        </p:nvSpPr>
        <p:spPr>
          <a:xfrm>
            <a:off x="3340561" y="2216258"/>
            <a:ext cx="2468880" cy="3733538"/>
          </a:xfrm>
        </p:spPr>
        <p:txBody>
          <a:bodyPr anchor="t">
            <a:normAutofit/>
          </a:bodyPr>
          <a:lstStyle/>
          <a:p>
            <a:pPr marL="0" indent="0">
              <a:buNone/>
            </a:pPr>
            <a:r>
              <a:rPr lang="en-US" sz="2800" dirty="0">
                <a:solidFill>
                  <a:schemeClr val="accent4"/>
                </a:solidFill>
                <a:ea typeface="Nunito Light" charset="0"/>
                <a:cs typeface="Nunito Light" charset="0"/>
              </a:rPr>
              <a:t>02</a:t>
            </a:r>
          </a:p>
          <a:p>
            <a:pPr marL="0" indent="0">
              <a:buNone/>
            </a:pPr>
            <a:r>
              <a:rPr lang="en-US" sz="1800" dirty="0">
                <a:solidFill>
                  <a:schemeClr val="bg1"/>
                </a:solidFill>
                <a:ea typeface="Nunito Light" charset="0"/>
                <a:cs typeface="Nunito Light" charset="0"/>
              </a:rPr>
              <a:t>Remember-this is about the Comprehensive Plan, not any other strategic plan, like an area plan, or corridor study.</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6038755" y="2216258"/>
            <a:ext cx="2468880" cy="3733538"/>
          </a:xfrm>
        </p:spPr>
        <p:txBody>
          <a:bodyPr anchor="t">
            <a:normAutofit/>
          </a:bodyPr>
          <a:lstStyle/>
          <a:p>
            <a:pPr marL="0" indent="0">
              <a:buNone/>
            </a:pPr>
            <a:r>
              <a:rPr lang="en-US" sz="2800" b="1" dirty="0">
                <a:solidFill>
                  <a:schemeClr val="accent2"/>
                </a:solidFill>
                <a:ea typeface="Nunito Light" charset="0"/>
                <a:cs typeface="Nunito Light" charset="0"/>
              </a:rPr>
              <a:t>03</a:t>
            </a:r>
          </a:p>
          <a:p>
            <a:pPr marL="0" indent="0">
              <a:buNone/>
            </a:pPr>
            <a:r>
              <a:rPr lang="en-US" sz="1800" dirty="0">
                <a:solidFill>
                  <a:schemeClr val="bg1"/>
                </a:solidFill>
                <a:ea typeface="Nunito Light" charset="0"/>
                <a:cs typeface="Nunito Light" charset="0"/>
              </a:rPr>
              <a:t>Reference the plan with the correct section, date of the plan, and page number.</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solidFill>
                  <a:schemeClr val="bg1"/>
                </a:solidFill>
              </a:rPr>
              <a:t>Tips and tricks</a:t>
            </a:r>
          </a:p>
        </p:txBody>
      </p:sp>
    </p:spTree>
    <p:extLst>
      <p:ext uri="{BB962C8B-B14F-4D97-AF65-F5344CB8AC3E}">
        <p14:creationId xmlns:p14="http://schemas.microsoft.com/office/powerpoint/2010/main" val="6321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b="1">
                <a:solidFill>
                  <a:schemeClr val="accent3"/>
                </a:solidFill>
                <a:ea typeface="Nunito Light" charset="0"/>
                <a:cs typeface="Nunito Light" charset="0"/>
              </a:rPr>
              <a:t>04</a:t>
            </a:r>
          </a:p>
          <a:p>
            <a:pPr marL="0" indent="0">
              <a:buNone/>
            </a:pPr>
            <a:r>
              <a:rPr lang="en-US" sz="1800">
                <a:solidFill>
                  <a:schemeClr val="tx2"/>
                </a:solidFill>
                <a:ea typeface="Nunito Light" charset="0"/>
                <a:cs typeface="Nunito Light" charset="0"/>
              </a:rPr>
              <a:t>Tell a complete story with pictures-in focus and clearly identified.</a:t>
            </a:r>
          </a:p>
          <a:p>
            <a:endParaRPr lang="en-US"/>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4004064" y="2216259"/>
            <a:ext cx="2468880" cy="3733538"/>
          </a:xfrm>
        </p:spPr>
        <p:txBody>
          <a:bodyPr anchor="t">
            <a:normAutofit/>
          </a:bodyPr>
          <a:lstStyle/>
          <a:p>
            <a:pPr marL="0" indent="0">
              <a:buNone/>
            </a:pPr>
            <a:r>
              <a:rPr lang="en-US" sz="2800">
                <a:solidFill>
                  <a:schemeClr val="accent1"/>
                </a:solidFill>
                <a:ea typeface="Nunito Light" charset="0"/>
                <a:cs typeface="Nunito Light" charset="0"/>
              </a:rPr>
              <a:t>05</a:t>
            </a:r>
          </a:p>
          <a:p>
            <a:pPr marL="0" indent="0">
              <a:buNone/>
            </a:pPr>
            <a:r>
              <a:rPr lang="en-US" sz="1800">
                <a:solidFill>
                  <a:schemeClr val="tx2"/>
                </a:solidFill>
                <a:ea typeface="Nunito Light" charset="0"/>
                <a:cs typeface="Nunito Light" charset="0"/>
              </a:rPr>
              <a:t>Elaborate beyond yes or no answers, explain and be thoughtful and thorough in your answers. </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solidFill>
                  <a:schemeClr val="accent4"/>
                </a:solidFill>
              </a:rPr>
              <a:t>Tips and tricks</a:t>
            </a:r>
          </a:p>
        </p:txBody>
      </p:sp>
      <p:pic>
        <p:nvPicPr>
          <p:cNvPr id="6" name="Picture 5" descr="A picture containing tree, outdoor, sky, area&#10;&#10;Description automatically generated">
            <a:extLst>
              <a:ext uri="{FF2B5EF4-FFF2-40B4-BE49-F238E27FC236}">
                <a16:creationId xmlns:a16="http://schemas.microsoft.com/office/drawing/2014/main" id="{D3187073-80B4-A081-071E-19B47503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3692292"/>
            <a:ext cx="3115340" cy="2336505"/>
          </a:xfrm>
          <a:prstGeom prst="rect">
            <a:avLst/>
          </a:prstGeom>
        </p:spPr>
      </p:pic>
    </p:spTree>
    <p:extLst>
      <p:ext uri="{BB962C8B-B14F-4D97-AF65-F5344CB8AC3E}">
        <p14:creationId xmlns:p14="http://schemas.microsoft.com/office/powerpoint/2010/main" val="27208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a:t>What is </a:t>
            </a:r>
            <a:r>
              <a:rPr lang="en-US" err="1"/>
              <a:t>PlanFirst</a:t>
            </a:r>
            <a:r>
              <a:rPr lang="en-US"/>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dirty="0" err="1">
                <a:solidFill>
                  <a:schemeClr val="accent4"/>
                </a:solidFill>
              </a:rPr>
              <a:t>PlanFirst</a:t>
            </a:r>
            <a:r>
              <a:rPr lang="en-US" sz="2800" dirty="0">
                <a:solidFill>
                  <a:schemeClr val="accent4"/>
                </a:solidFill>
              </a:rPr>
              <a:t> incentives-a success story</a:t>
            </a:r>
          </a:p>
        </p:txBody>
      </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err="1"/>
              <a:t>PlanFirst</a:t>
            </a:r>
            <a:r>
              <a:rPr lang="en-US" sz="1400"/>
              <a:t> community 2017-2025</a:t>
            </a:r>
          </a:p>
          <a:p>
            <a:pPr marL="0"/>
            <a:r>
              <a:rPr lang="en-US" sz="1400"/>
              <a:t>2017 EIP winner-100 jobs created-infrastructure for </a:t>
            </a:r>
            <a:r>
              <a:rPr lang="en-US" sz="1400" err="1"/>
              <a:t>Elixer</a:t>
            </a:r>
            <a:r>
              <a:rPr lang="en-US" sz="1400"/>
              <a:t> Extrusions manufacturing</a:t>
            </a:r>
          </a:p>
          <a:p>
            <a:pPr marL="0"/>
            <a:r>
              <a:rPr lang="en-US" sz="1400"/>
              <a:t>2018 CDBG award winner-$459,895-water and sewer improvements.</a:t>
            </a:r>
          </a:p>
          <a:p>
            <a:pPr marL="0"/>
            <a:r>
              <a:rPr lang="en-US" sz="1400"/>
              <a:t>2019 CDBG award winner-$373,727-drainage and street improvements</a:t>
            </a:r>
          </a:p>
          <a:p>
            <a:pPr marL="0"/>
            <a:r>
              <a:rPr lang="en-US" sz="1400"/>
              <a:t>2020 CDBG award winner-$750,000-public facility to address mental health benefitting 951 persons</a:t>
            </a:r>
          </a:p>
          <a:p>
            <a:pPr marL="0"/>
            <a:r>
              <a:rPr lang="en-US" sz="1400"/>
              <a:t>2022 CDBG Annual Competition-$1,000,000 expansion of Early Head Start facility benefiting 125 persons. </a:t>
            </a:r>
          </a:p>
          <a:p>
            <a:pPr marL="0"/>
            <a:r>
              <a:rPr lang="en-US" sz="1400"/>
              <a:t>2022 GEFA loan to upgrade wastewater treatment plant-$3,000,000-interest rate savings on a 20 year loan~$170,000</a:t>
            </a:r>
          </a:p>
          <a:p>
            <a:pPr marL="0"/>
            <a:endParaRPr lang="en-US" sz="1400"/>
          </a:p>
          <a:p>
            <a:endParaRPr lang="en-US" sz="140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Tree>
    <p:extLst>
      <p:ext uri="{BB962C8B-B14F-4D97-AF65-F5344CB8AC3E}">
        <p14:creationId xmlns:p14="http://schemas.microsoft.com/office/powerpoint/2010/main" val="349553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D121-87C4-984B-18CA-2BE77A66A2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779386-BD51-44C2-C706-18A97C8B7F8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B1DF0A5A-1334-F8A4-81A9-927AB6A61C66}"/>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4C2FB712-F61B-BD6B-0E5C-6C9E1043597C}"/>
              </a:ext>
            </a:extLst>
          </p:cNvPr>
          <p:cNvSpPr>
            <a:spLocks noGrp="1"/>
          </p:cNvSpPr>
          <p:nvPr>
            <p:ph type="title"/>
          </p:nvPr>
        </p:nvSpPr>
        <p:spPr>
          <a:xfrm>
            <a:off x="5818578" y="1676346"/>
            <a:ext cx="3169129" cy="1922242"/>
          </a:xfrm>
        </p:spPr>
        <p:txBody>
          <a:bodyPr>
            <a:normAutofit fontScale="90000"/>
          </a:bodyPr>
          <a:lstStyle/>
          <a:p>
            <a:pPr algn="ctr"/>
            <a:r>
              <a:rPr lang="en-US" b="0"/>
              <a:t>The</a:t>
            </a:r>
            <a:r>
              <a:rPr lang="en-US"/>
              <a:t> </a:t>
            </a:r>
            <a:r>
              <a:rPr lang="en-US" err="1"/>
              <a:t>Plan</a:t>
            </a:r>
            <a:r>
              <a:rPr lang="en-US" b="0" err="1"/>
              <a:t>First</a:t>
            </a:r>
            <a:r>
              <a:rPr lang="en-US"/>
              <a:t> </a:t>
            </a:r>
            <a:r>
              <a:rPr lang="en-US" b="0"/>
              <a:t>Program upcoming dates </a:t>
            </a:r>
          </a:p>
        </p:txBody>
      </p:sp>
      <p:sp>
        <p:nvSpPr>
          <p:cNvPr id="8" name="Text Placeholder 7">
            <a:extLst>
              <a:ext uri="{FF2B5EF4-FFF2-40B4-BE49-F238E27FC236}">
                <a16:creationId xmlns:a16="http://schemas.microsoft.com/office/drawing/2014/main" id="{FF52A565-5823-5C88-FA24-55033D0D470A}"/>
              </a:ext>
            </a:extLst>
          </p:cNvPr>
          <p:cNvSpPr>
            <a:spLocks noGrp="1"/>
          </p:cNvSpPr>
          <p:nvPr>
            <p:ph type="body" idx="1"/>
          </p:nvPr>
        </p:nvSpPr>
        <p:spPr>
          <a:xfrm>
            <a:off x="3971242" y="6141155"/>
            <a:ext cx="4932219" cy="318656"/>
          </a:xfrm>
        </p:spPr>
        <p:txBody>
          <a:bodyPr/>
          <a:lstStyle/>
          <a:p>
            <a:r>
              <a:rPr lang="en-US"/>
              <a:t>Daniel Gaddis, Planning Outreach Coordinator</a:t>
            </a:r>
          </a:p>
        </p:txBody>
      </p:sp>
      <p:pic>
        <p:nvPicPr>
          <p:cNvPr id="2" name="Picture 1">
            <a:extLst>
              <a:ext uri="{FF2B5EF4-FFF2-40B4-BE49-F238E27FC236}">
                <a16:creationId xmlns:a16="http://schemas.microsoft.com/office/drawing/2014/main" id="{7B81CD74-7441-107D-6641-4C150F7C3FD8}"/>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DF7C9A29-392E-673D-A3C6-0DCFEB2454F9}"/>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925179-D51A-D341-CB8E-1EDC6653C1BA}"/>
              </a:ext>
            </a:extLst>
          </p:cNvPr>
          <p:cNvSpPr txBox="1"/>
          <p:nvPr/>
        </p:nvSpPr>
        <p:spPr>
          <a:xfrm>
            <a:off x="535103" y="4493357"/>
            <a:ext cx="7776140" cy="1754326"/>
          </a:xfrm>
          <a:prstGeom prst="rect">
            <a:avLst/>
          </a:prstGeom>
          <a:noFill/>
        </p:spPr>
        <p:txBody>
          <a:bodyPr wrap="square" rtlCol="0">
            <a:spAutoFit/>
          </a:bodyPr>
          <a:lstStyle/>
          <a:p>
            <a:r>
              <a:rPr lang="en-US" dirty="0"/>
              <a:t>1. Webinar for </a:t>
            </a:r>
            <a:r>
              <a:rPr lang="en-US" b="1" dirty="0"/>
              <a:t>new applicants</a:t>
            </a:r>
            <a:r>
              <a:rPr lang="en-US" dirty="0"/>
              <a:t> </a:t>
            </a:r>
            <a:r>
              <a:rPr lang="en-US" dirty="0">
                <a:solidFill>
                  <a:schemeClr val="accent4"/>
                </a:solidFill>
              </a:rPr>
              <a:t>February 19 @ 9 am.</a:t>
            </a:r>
            <a:endParaRPr lang="en-US" b="1" dirty="0">
              <a:solidFill>
                <a:schemeClr val="accent4"/>
              </a:solidFill>
            </a:endParaRPr>
          </a:p>
          <a:p>
            <a:r>
              <a:rPr lang="en-US" dirty="0"/>
              <a:t>2. Webinar for </a:t>
            </a:r>
            <a:r>
              <a:rPr lang="en-US" b="1" dirty="0"/>
              <a:t>renewal applicants </a:t>
            </a:r>
            <a:r>
              <a:rPr lang="en-US" dirty="0"/>
              <a:t>with their current </a:t>
            </a:r>
            <a:r>
              <a:rPr lang="en-US" dirty="0" err="1"/>
              <a:t>PlanFirst</a:t>
            </a:r>
            <a:r>
              <a:rPr lang="en-US" dirty="0"/>
              <a:t> term ending Dec. 31 2025: </a:t>
            </a:r>
            <a:r>
              <a:rPr lang="en-US" dirty="0">
                <a:solidFill>
                  <a:schemeClr val="accent4"/>
                </a:solidFill>
              </a:rPr>
              <a:t>February 26 @ 9 am </a:t>
            </a:r>
          </a:p>
          <a:p>
            <a:r>
              <a:rPr lang="en-US" dirty="0"/>
              <a:t>3. 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r>
              <a:rPr lang="en-US" dirty="0"/>
              <a:t>4. Application due </a:t>
            </a:r>
            <a:r>
              <a:rPr lang="en-US" dirty="0">
                <a:solidFill>
                  <a:schemeClr val="accent4"/>
                </a:solidFill>
              </a:rPr>
              <a:t>May 15</a:t>
            </a:r>
          </a:p>
        </p:txBody>
      </p:sp>
    </p:spTree>
    <p:extLst>
      <p:ext uri="{BB962C8B-B14F-4D97-AF65-F5344CB8AC3E}">
        <p14:creationId xmlns:p14="http://schemas.microsoft.com/office/powerpoint/2010/main" val="222576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Daniel Gaddis, AICP</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a:t>Daniel.Gaddis@dca.ga.gov</a:t>
            </a:r>
          </a:p>
          <a:p>
            <a:r>
              <a:rPr lang="en-US"/>
              <a:t>Direct: 404.679.4934</a:t>
            </a:r>
          </a:p>
          <a:p>
            <a:r>
              <a:rPr lang="en-US"/>
              <a:t>Cell: 470.352.0395</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a:t>Planning Outreach Coordinator</a:t>
            </a:r>
          </a:p>
          <a:p>
            <a:endParaRPr lang="en-US"/>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247365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Planning Scenarios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fontScale="85000" lnSpcReduction="20000"/>
          </a:bodyPr>
          <a:lstStyle/>
          <a:p>
            <a:r>
              <a:rPr lang="en-US" sz="2800" dirty="0">
                <a:ea typeface="Nunito Light" charset="0"/>
                <a:cs typeface="Nunito Light" charset="0"/>
              </a:rPr>
              <a:t>Read through the scenarios</a:t>
            </a:r>
          </a:p>
          <a:p>
            <a:r>
              <a:rPr lang="en-US" sz="2800" dirty="0">
                <a:ea typeface="Nunito Light" charset="0"/>
                <a:cs typeface="Nunito Light" charset="0"/>
              </a:rPr>
              <a:t>Talk about it as a group (groups of 4-5)</a:t>
            </a:r>
          </a:p>
          <a:p>
            <a:r>
              <a:rPr lang="en-US" sz="2800" dirty="0">
                <a:ea typeface="Nunito Light" charset="0"/>
                <a:cs typeface="Nunito Light" charset="0"/>
              </a:rPr>
              <a:t>Choose a reporter (1 per table)</a:t>
            </a:r>
          </a:p>
          <a:p>
            <a:r>
              <a:rPr lang="en-US" sz="2800" dirty="0">
                <a:ea typeface="Nunito Light" charset="0"/>
                <a:cs typeface="Nunito Light" charset="0"/>
              </a:rPr>
              <a:t>Report out!</a:t>
            </a:r>
          </a:p>
          <a:p>
            <a:endParaRPr lang="en-US" sz="2800" dirty="0">
              <a:ea typeface="Nunito Light" charset="0"/>
              <a:cs typeface="Nunito Light" charset="0"/>
            </a:endParaRPr>
          </a:p>
        </p:txBody>
      </p:sp>
      <p:pic>
        <p:nvPicPr>
          <p:cNvPr id="2" name="Picture 1">
            <a:extLst>
              <a:ext uri="{FF2B5EF4-FFF2-40B4-BE49-F238E27FC236}">
                <a16:creationId xmlns:a16="http://schemas.microsoft.com/office/drawing/2014/main" id="{0F1E18DF-62C2-12BE-17F8-A8E99B936E87}"/>
              </a:ext>
            </a:extLst>
          </p:cNvPr>
          <p:cNvPicPr>
            <a:picLocks noChangeAspect="1"/>
          </p:cNvPicPr>
          <p:nvPr/>
        </p:nvPicPr>
        <p:blipFill>
          <a:blip r:embed="rId3"/>
          <a:stretch>
            <a:fillRect/>
          </a:stretch>
        </p:blipFill>
        <p:spPr>
          <a:xfrm>
            <a:off x="4792814" y="2028325"/>
            <a:ext cx="4150465" cy="3106920"/>
          </a:xfrm>
          <a:prstGeom prst="rect">
            <a:avLst/>
          </a:prstGeom>
        </p:spPr>
      </p:pic>
    </p:spTree>
    <p:extLst>
      <p:ext uri="{BB962C8B-B14F-4D97-AF65-F5344CB8AC3E}">
        <p14:creationId xmlns:p14="http://schemas.microsoft.com/office/powerpoint/2010/main" val="3398256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928DAC8-82D9-9200-9C12-E1049E405DC4}"/>
              </a:ext>
            </a:extLst>
          </p:cNvPr>
          <p:cNvSpPr txBox="1"/>
          <p:nvPr/>
        </p:nvSpPr>
        <p:spPr>
          <a:xfrm>
            <a:off x="3457750" y="1198804"/>
            <a:ext cx="5207619" cy="646331"/>
          </a:xfrm>
          <a:prstGeom prst="rect">
            <a:avLst/>
          </a:prstGeom>
          <a:noFill/>
        </p:spPr>
        <p:txBody>
          <a:bodyPr wrap="square" rtlCol="0">
            <a:spAutoFit/>
          </a:bodyPr>
          <a:lstStyle/>
          <a:p>
            <a:r>
              <a:rPr lang="en-US" dirty="0">
                <a:solidFill>
                  <a:schemeClr val="bg1"/>
                </a:solidFill>
              </a:rPr>
              <a:t>Scenario 1</a:t>
            </a:r>
          </a:p>
          <a:p>
            <a:endParaRPr lang="en-US" dirty="0"/>
          </a:p>
        </p:txBody>
      </p:sp>
      <p:sp>
        <p:nvSpPr>
          <p:cNvPr id="2" name="TextBox 1">
            <a:extLst>
              <a:ext uri="{FF2B5EF4-FFF2-40B4-BE49-F238E27FC236}">
                <a16:creationId xmlns:a16="http://schemas.microsoft.com/office/drawing/2014/main" id="{11E120B5-C89D-9236-99D5-CD7BA1C1818B}"/>
              </a:ext>
            </a:extLst>
          </p:cNvPr>
          <p:cNvSpPr txBox="1"/>
          <p:nvPr/>
        </p:nvSpPr>
        <p:spPr>
          <a:xfrm>
            <a:off x="551543" y="2427543"/>
            <a:ext cx="8113826" cy="2585323"/>
          </a:xfrm>
          <a:prstGeom prst="rect">
            <a:avLst/>
          </a:prstGeom>
          <a:noFill/>
        </p:spPr>
        <p:txBody>
          <a:bodyPr wrap="square" rtlCol="0">
            <a:spAutoFit/>
          </a:bodyPr>
          <a:lstStyle/>
          <a:p>
            <a:r>
              <a:rPr lang="en-US" dirty="0">
                <a:solidFill>
                  <a:schemeClr val="bg1"/>
                </a:solidFill>
              </a:rPr>
              <a:t>A new workforce development study conducted by the Chamber of Commerce and the joint city/county development authority states a critical need for multifamily housing and rental housing for all types. The study also suggests the city and county are built out for their single-family housing needs for the next 50 years. The city’s existing zoning map (See Existing Land Use Map) clearly shows not enough allowable land for multifamily (Note: arrow). There is more development activity occurring in and around the city in recent months. If the city is to address these housing needs before more development happens, they will need to act quickly. </a:t>
            </a:r>
          </a:p>
        </p:txBody>
      </p:sp>
    </p:spTree>
    <p:extLst>
      <p:ext uri="{BB962C8B-B14F-4D97-AF65-F5344CB8AC3E}">
        <p14:creationId xmlns:p14="http://schemas.microsoft.com/office/powerpoint/2010/main" val="285277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kern="1200">
                <a:solidFill>
                  <a:srgbClr val="FFFFFF"/>
                </a:solidFill>
                <a:latin typeface="+mj-lt"/>
                <a:ea typeface="+mj-ea"/>
                <a:cs typeface="+mj-cs"/>
              </a:rPr>
              <a:t>Planning Scenarios</a:t>
            </a:r>
          </a:p>
        </p:txBody>
      </p:sp>
      <p:pic>
        <p:nvPicPr>
          <p:cNvPr id="3" name="Picture 2">
            <a:extLst>
              <a:ext uri="{FF2B5EF4-FFF2-40B4-BE49-F238E27FC236}">
                <a16:creationId xmlns:a16="http://schemas.microsoft.com/office/drawing/2014/main" id="{59808BC3-3E24-652D-AD9A-449F1234E173}"/>
              </a:ext>
            </a:extLst>
          </p:cNvPr>
          <p:cNvPicPr>
            <a:picLocks noChangeAspect="1"/>
          </p:cNvPicPr>
          <p:nvPr/>
        </p:nvPicPr>
        <p:blipFill>
          <a:blip r:embed="rId3"/>
          <a:stretch>
            <a:fillRect/>
          </a:stretch>
        </p:blipFill>
        <p:spPr>
          <a:xfrm>
            <a:off x="280987" y="0"/>
            <a:ext cx="8582025" cy="6515100"/>
          </a:xfrm>
          <a:prstGeom prst="rect">
            <a:avLst/>
          </a:prstGeom>
        </p:spPr>
      </p:pic>
    </p:spTree>
    <p:extLst>
      <p:ext uri="{BB962C8B-B14F-4D97-AF65-F5344CB8AC3E}">
        <p14:creationId xmlns:p14="http://schemas.microsoft.com/office/powerpoint/2010/main" val="26882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b="1" kern="1200" dirty="0">
                <a:solidFill>
                  <a:srgbClr val="FFFFFF"/>
                </a:solidFill>
                <a:latin typeface="+mj-lt"/>
                <a:ea typeface="+mj-ea"/>
                <a:cs typeface="+mj-cs"/>
              </a:rPr>
              <a:t>Planning Scenarios</a:t>
            </a:r>
          </a:p>
        </p:txBody>
      </p:sp>
      <p:sp>
        <p:nvSpPr>
          <p:cNvPr id="2" name="TextBox 1">
            <a:extLst>
              <a:ext uri="{FF2B5EF4-FFF2-40B4-BE49-F238E27FC236}">
                <a16:creationId xmlns:a16="http://schemas.microsoft.com/office/drawing/2014/main" id="{B2C33642-54A2-3C26-6289-DF3339174479}"/>
              </a:ext>
            </a:extLst>
          </p:cNvPr>
          <p:cNvSpPr txBox="1"/>
          <p:nvPr/>
        </p:nvSpPr>
        <p:spPr>
          <a:xfrm>
            <a:off x="2908805" y="886845"/>
            <a:ext cx="5630302" cy="203132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bg1"/>
                </a:solidFill>
              </a:rPr>
              <a:t>Scenario-workforce housing-</a:t>
            </a:r>
          </a:p>
          <a:p>
            <a:pPr marL="742950" lvl="1" indent="-285750">
              <a:buClr>
                <a:schemeClr val="accent1"/>
              </a:buClr>
              <a:buFont typeface="Arial" panose="020B0604020202020204" pitchFamily="34" charset="0"/>
              <a:buChar char="•"/>
            </a:pPr>
            <a:r>
              <a:rPr lang="en-US" dirty="0">
                <a:solidFill>
                  <a:schemeClr val="bg1"/>
                </a:solidFill>
              </a:rPr>
              <a:t>What actions should the city take?</a:t>
            </a:r>
          </a:p>
          <a:p>
            <a:pPr marL="742950" lvl="1" indent="-285750">
              <a:buClr>
                <a:schemeClr val="accent1"/>
              </a:buClr>
              <a:buFont typeface="Arial" panose="020B0604020202020204" pitchFamily="34" charset="0"/>
              <a:buChar char="•"/>
            </a:pPr>
            <a:r>
              <a:rPr lang="en-US" dirty="0">
                <a:solidFill>
                  <a:schemeClr val="bg1"/>
                </a:solidFill>
              </a:rPr>
              <a:t>How and where will you guide and/or regulate to get the development the city needs for future job growth? </a:t>
            </a:r>
          </a:p>
          <a:p>
            <a:pPr marL="742950" lvl="1" indent="-285750">
              <a:buClr>
                <a:schemeClr val="accent1"/>
              </a:buClr>
              <a:buFont typeface="Arial" panose="020B0604020202020204" pitchFamily="34" charset="0"/>
              <a:buChar char="•"/>
            </a:pPr>
            <a:r>
              <a:rPr lang="en-US" dirty="0">
                <a:solidFill>
                  <a:schemeClr val="bg1"/>
                </a:solidFill>
              </a:rPr>
              <a:t>How will the citizens react?</a:t>
            </a:r>
          </a:p>
          <a:p>
            <a:pPr marL="742950" lvl="1" indent="-285750">
              <a:buClr>
                <a:schemeClr val="accent1"/>
              </a:buClr>
              <a:buFont typeface="Arial" panose="020B0604020202020204" pitchFamily="34" charset="0"/>
              <a:buChar char="•"/>
            </a:pPr>
            <a:r>
              <a:rPr lang="en-US" dirty="0">
                <a:solidFill>
                  <a:schemeClr val="bg1"/>
                </a:solidFill>
              </a:rPr>
              <a:t>How will the city handle their response?</a:t>
            </a:r>
          </a:p>
        </p:txBody>
      </p:sp>
      <p:pic>
        <p:nvPicPr>
          <p:cNvPr id="3" name="Picture 2">
            <a:extLst>
              <a:ext uri="{FF2B5EF4-FFF2-40B4-BE49-F238E27FC236}">
                <a16:creationId xmlns:a16="http://schemas.microsoft.com/office/drawing/2014/main" id="{4A72183E-693F-705C-9F8C-8427785D24B1}"/>
              </a:ext>
            </a:extLst>
          </p:cNvPr>
          <p:cNvPicPr>
            <a:picLocks noChangeAspect="1"/>
          </p:cNvPicPr>
          <p:nvPr/>
        </p:nvPicPr>
        <p:blipFill>
          <a:blip r:embed="rId3"/>
          <a:stretch>
            <a:fillRect/>
          </a:stretch>
        </p:blipFill>
        <p:spPr>
          <a:xfrm>
            <a:off x="628650" y="3070570"/>
            <a:ext cx="3449986" cy="3495380"/>
          </a:xfrm>
          <a:prstGeom prst="rect">
            <a:avLst/>
          </a:prstGeom>
        </p:spPr>
      </p:pic>
    </p:spTree>
    <p:extLst>
      <p:ext uri="{BB962C8B-B14F-4D97-AF65-F5344CB8AC3E}">
        <p14:creationId xmlns:p14="http://schemas.microsoft.com/office/powerpoint/2010/main" val="239051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116D-21C8-6163-1568-900AF540B5D4}"/>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0534E4BB-EEE5-02F5-B98E-EC4CF833DCDD}"/>
              </a:ext>
            </a:extLst>
          </p:cNvPr>
          <p:cNvSpPr txBox="1"/>
          <p:nvPr/>
        </p:nvSpPr>
        <p:spPr>
          <a:xfrm>
            <a:off x="3457750" y="1198804"/>
            <a:ext cx="5207619" cy="646331"/>
          </a:xfrm>
          <a:prstGeom prst="rect">
            <a:avLst/>
          </a:prstGeom>
          <a:noFill/>
        </p:spPr>
        <p:txBody>
          <a:bodyPr wrap="square" rtlCol="0">
            <a:spAutoFit/>
          </a:bodyPr>
          <a:lstStyle/>
          <a:p>
            <a:r>
              <a:rPr lang="en-US" dirty="0">
                <a:solidFill>
                  <a:schemeClr val="bg1"/>
                </a:solidFill>
              </a:rPr>
              <a:t>Scenario 2</a:t>
            </a:r>
          </a:p>
          <a:p>
            <a:endParaRPr lang="en-US" dirty="0"/>
          </a:p>
        </p:txBody>
      </p:sp>
      <p:sp>
        <p:nvSpPr>
          <p:cNvPr id="2" name="TextBox 1">
            <a:extLst>
              <a:ext uri="{FF2B5EF4-FFF2-40B4-BE49-F238E27FC236}">
                <a16:creationId xmlns:a16="http://schemas.microsoft.com/office/drawing/2014/main" id="{854AD0A4-7DE1-ED87-6402-03BCD0FA3B3F}"/>
              </a:ext>
            </a:extLst>
          </p:cNvPr>
          <p:cNvSpPr txBox="1"/>
          <p:nvPr/>
        </p:nvSpPr>
        <p:spPr>
          <a:xfrm>
            <a:off x="551543" y="2427543"/>
            <a:ext cx="8113826" cy="2585323"/>
          </a:xfrm>
          <a:prstGeom prst="rect">
            <a:avLst/>
          </a:prstGeom>
          <a:noFill/>
        </p:spPr>
        <p:txBody>
          <a:bodyPr wrap="square" rtlCol="0">
            <a:spAutoFit/>
          </a:bodyPr>
          <a:lstStyle/>
          <a:p>
            <a:pPr algn="l"/>
            <a:r>
              <a:rPr lang="en-US" sz="1800" b="0" i="0" u="none" strike="noStrike" baseline="0" dirty="0">
                <a:solidFill>
                  <a:schemeClr val="bg1"/>
                </a:solidFill>
              </a:rPr>
              <a:t>The local government has been putting in bike lanes for the last several years as roads need resurfacing. Most of these bike lanes have been identified in the Greenway/Trails Master Plan as essential links to the connectivity of the trails. After the latest installation along a major collector, complaints and conflicts have been occurring frequently. The public works department, the planning department, and the elected officials have been receiving complaints from both drivers and cyclists. Understanding the conflict and getting to a solution will need to involve more than staff. The planning commission offers</a:t>
            </a:r>
          </a:p>
          <a:p>
            <a:pPr algn="l"/>
            <a:r>
              <a:rPr lang="en-US" sz="1800" b="0" i="0" u="none" strike="noStrike" baseline="0" dirty="0">
                <a:solidFill>
                  <a:schemeClr val="bg1"/>
                </a:solidFill>
              </a:rPr>
              <a:t>to address these issues.</a:t>
            </a:r>
            <a:endParaRPr lang="en-US" dirty="0">
              <a:solidFill>
                <a:schemeClr val="bg1"/>
              </a:solidFill>
            </a:endParaRPr>
          </a:p>
        </p:txBody>
      </p:sp>
    </p:spTree>
    <p:extLst>
      <p:ext uri="{BB962C8B-B14F-4D97-AF65-F5344CB8AC3E}">
        <p14:creationId xmlns:p14="http://schemas.microsoft.com/office/powerpoint/2010/main" val="412980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259406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1CD3-6296-485E-F9A1-F4DC34C00B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255C72-AD92-E5DD-BA1B-9D936E699C87}"/>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b="1" kern="1200" dirty="0">
                <a:solidFill>
                  <a:srgbClr val="FFFFFF"/>
                </a:solidFill>
                <a:latin typeface="+mj-lt"/>
                <a:ea typeface="+mj-ea"/>
                <a:cs typeface="+mj-cs"/>
              </a:rPr>
              <a:t>Planning Scenarios</a:t>
            </a:r>
          </a:p>
        </p:txBody>
      </p:sp>
      <p:sp>
        <p:nvSpPr>
          <p:cNvPr id="2" name="TextBox 1">
            <a:extLst>
              <a:ext uri="{FF2B5EF4-FFF2-40B4-BE49-F238E27FC236}">
                <a16:creationId xmlns:a16="http://schemas.microsoft.com/office/drawing/2014/main" id="{EE2331C2-C944-E496-6966-A9B1E9560939}"/>
              </a:ext>
            </a:extLst>
          </p:cNvPr>
          <p:cNvSpPr txBox="1"/>
          <p:nvPr/>
        </p:nvSpPr>
        <p:spPr>
          <a:xfrm>
            <a:off x="2908805" y="886845"/>
            <a:ext cx="5630302" cy="2585323"/>
          </a:xfrm>
          <a:prstGeom prst="rect">
            <a:avLst/>
          </a:prstGeom>
          <a:noFill/>
        </p:spPr>
        <p:txBody>
          <a:bodyPr wrap="square" rtlCol="0">
            <a:spAutoFit/>
          </a:bodyPr>
          <a:lstStyle/>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are the planning commission’s goals?</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Who are the stakeholders?</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participation technique(s) should they use?</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if anything, should happen before the next repaving/bike lane installation project begins</a:t>
            </a:r>
            <a:r>
              <a:rPr lang="en-US" sz="1800" b="0" i="1" u="none" strike="noStrike" baseline="0" dirty="0">
                <a:solidFill>
                  <a:schemeClr val="bg1"/>
                </a:solidFill>
              </a:rPr>
              <a:t>?</a:t>
            </a:r>
            <a:endParaRPr lang="en-US" sz="1800" b="1" i="0" u="none" strike="noStrike" baseline="0" dirty="0">
              <a:solidFill>
                <a:schemeClr val="bg1"/>
              </a:solidFill>
            </a:endParaRPr>
          </a:p>
          <a:p>
            <a:pPr marL="742950" lvl="1" indent="-285750">
              <a:buClr>
                <a:schemeClr val="accent1"/>
              </a:buClr>
              <a:buFont typeface="Arial" panose="020B0604020202020204" pitchFamily="34" charset="0"/>
              <a:buChar char="•"/>
            </a:pPr>
            <a:endParaRPr lang="en-US" sz="1800" b="1" i="0" u="none" strike="noStrike" baseline="0" dirty="0">
              <a:solidFill>
                <a:schemeClr val="bg1"/>
              </a:solidFill>
            </a:endParaRPr>
          </a:p>
        </p:txBody>
      </p:sp>
      <p:pic>
        <p:nvPicPr>
          <p:cNvPr id="3" name="Picture 2">
            <a:extLst>
              <a:ext uri="{FF2B5EF4-FFF2-40B4-BE49-F238E27FC236}">
                <a16:creationId xmlns:a16="http://schemas.microsoft.com/office/drawing/2014/main" id="{A730BC66-CFC6-2EB9-9999-3329295CFC9D}"/>
              </a:ext>
            </a:extLst>
          </p:cNvPr>
          <p:cNvPicPr>
            <a:picLocks noChangeAspect="1"/>
          </p:cNvPicPr>
          <p:nvPr/>
        </p:nvPicPr>
        <p:blipFill>
          <a:blip r:embed="rId3"/>
          <a:stretch>
            <a:fillRect/>
          </a:stretch>
        </p:blipFill>
        <p:spPr>
          <a:xfrm>
            <a:off x="381000" y="3191458"/>
            <a:ext cx="3449986" cy="3495380"/>
          </a:xfrm>
          <a:prstGeom prst="rect">
            <a:avLst/>
          </a:prstGeom>
        </p:spPr>
      </p:pic>
    </p:spTree>
    <p:extLst>
      <p:ext uri="{BB962C8B-B14F-4D97-AF65-F5344CB8AC3E}">
        <p14:creationId xmlns:p14="http://schemas.microsoft.com/office/powerpoint/2010/main" val="1188360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AI-generated content may be incorrect.">
            <a:extLst>
              <a:ext uri="{FF2B5EF4-FFF2-40B4-BE49-F238E27FC236}">
                <a16:creationId xmlns:a16="http://schemas.microsoft.com/office/drawing/2014/main" id="{94AEE3CF-ACD9-AFAC-C0CC-1F0553F4C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205" y="273205"/>
            <a:ext cx="6311590" cy="6311590"/>
          </a:xfrm>
          <a:prstGeom prst="rect">
            <a:avLst/>
          </a:prstGeom>
        </p:spPr>
      </p:pic>
      <p:sp>
        <p:nvSpPr>
          <p:cNvPr id="2" name="TextBox 1">
            <a:extLst>
              <a:ext uri="{FF2B5EF4-FFF2-40B4-BE49-F238E27FC236}">
                <a16:creationId xmlns:a16="http://schemas.microsoft.com/office/drawing/2014/main" id="{377EFAEF-79AB-5FD9-FBE3-7A1FCA4515E4}"/>
              </a:ext>
            </a:extLst>
          </p:cNvPr>
          <p:cNvSpPr txBox="1"/>
          <p:nvPr/>
        </p:nvSpPr>
        <p:spPr>
          <a:xfrm>
            <a:off x="289932" y="1605775"/>
            <a:ext cx="1126273" cy="923330"/>
          </a:xfrm>
          <a:prstGeom prst="rect">
            <a:avLst/>
          </a:prstGeom>
          <a:noFill/>
        </p:spPr>
        <p:txBody>
          <a:bodyPr wrap="square" rtlCol="0">
            <a:spAutoFit/>
          </a:bodyPr>
          <a:lstStyle/>
          <a:p>
            <a:r>
              <a:rPr lang="en-US" dirty="0">
                <a:solidFill>
                  <a:schemeClr val="bg1"/>
                </a:solidFill>
              </a:rPr>
              <a:t>Fill out the survey!</a:t>
            </a:r>
          </a:p>
        </p:txBody>
      </p:sp>
      <p:sp>
        <p:nvSpPr>
          <p:cNvPr id="3" name="TextBox 2">
            <a:extLst>
              <a:ext uri="{FF2B5EF4-FFF2-40B4-BE49-F238E27FC236}">
                <a16:creationId xmlns:a16="http://schemas.microsoft.com/office/drawing/2014/main" id="{658D3827-4B52-5E30-FAC1-3617E113B745}"/>
              </a:ext>
            </a:extLst>
          </p:cNvPr>
          <p:cNvSpPr txBox="1"/>
          <p:nvPr/>
        </p:nvSpPr>
        <p:spPr>
          <a:xfrm>
            <a:off x="8017727" y="1457092"/>
            <a:ext cx="1126273" cy="923330"/>
          </a:xfrm>
          <a:prstGeom prst="rect">
            <a:avLst/>
          </a:prstGeom>
          <a:noFill/>
        </p:spPr>
        <p:txBody>
          <a:bodyPr wrap="square" rtlCol="0">
            <a:spAutoFit/>
          </a:bodyPr>
          <a:lstStyle/>
          <a:p>
            <a:r>
              <a:rPr lang="en-US" dirty="0">
                <a:solidFill>
                  <a:schemeClr val="bg1"/>
                </a:solidFill>
              </a:rPr>
              <a:t>Fill out the survey!</a:t>
            </a:r>
          </a:p>
        </p:txBody>
      </p:sp>
    </p:spTree>
    <p:extLst>
      <p:ext uri="{BB962C8B-B14F-4D97-AF65-F5344CB8AC3E}">
        <p14:creationId xmlns:p14="http://schemas.microsoft.com/office/powerpoint/2010/main" val="1320939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981A-1FC2-AFAD-061C-89388122EE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88E1ABB-882D-248C-4D29-9A699CCAE4EA}"/>
              </a:ext>
            </a:extLst>
          </p:cNvPr>
          <p:cNvSpPr>
            <a:spLocks noGrp="1"/>
          </p:cNvSpPr>
          <p:nvPr>
            <p:ph type="title"/>
          </p:nvPr>
        </p:nvSpPr>
        <p:spPr>
          <a:xfrm>
            <a:off x="459783" y="1104903"/>
            <a:ext cx="3619025" cy="681036"/>
          </a:xfrm>
        </p:spPr>
        <p:txBody>
          <a:bodyPr>
            <a:normAutofit fontScale="90000"/>
          </a:bodyPr>
          <a:lstStyle/>
          <a:p>
            <a:r>
              <a:rPr lang="en-US" dirty="0"/>
              <a:t>SAVE THE DATE </a:t>
            </a:r>
            <a:br>
              <a:rPr lang="en-US" dirty="0"/>
            </a:br>
            <a:br>
              <a:rPr lang="en-US" dirty="0"/>
            </a:br>
            <a:br>
              <a:rPr lang="en-US" dirty="0"/>
            </a:br>
            <a:br>
              <a:rPr lang="en-US" dirty="0"/>
            </a:br>
            <a:r>
              <a:rPr lang="en-US" dirty="0"/>
              <a:t>Community Planning Institute</a:t>
            </a:r>
            <a:br>
              <a:rPr lang="en-US" dirty="0"/>
            </a:br>
            <a:br>
              <a:rPr lang="en-US" dirty="0"/>
            </a:br>
            <a:r>
              <a:rPr lang="en-US" dirty="0"/>
              <a:t>Brasstown Valley Resort</a:t>
            </a:r>
            <a:br>
              <a:rPr lang="en-US" dirty="0"/>
            </a:br>
            <a:br>
              <a:rPr lang="en-US" dirty="0"/>
            </a:br>
            <a:r>
              <a:rPr lang="en-US" dirty="0"/>
              <a:t>Fall, October 28-29 2025</a:t>
            </a:r>
            <a:br>
              <a:rPr lang="en-US" dirty="0"/>
            </a:br>
            <a:r>
              <a:rPr lang="en-US" dirty="0"/>
              <a:t>Young Harris, GA</a:t>
            </a:r>
            <a:br>
              <a:rPr lang="en-US" dirty="0"/>
            </a:br>
            <a:endParaRPr lang="en-US" sz="1800" b="0" dirty="0"/>
          </a:p>
        </p:txBody>
      </p:sp>
      <p:pic>
        <p:nvPicPr>
          <p:cNvPr id="4" name="Picture Placeholder 3">
            <a:extLst>
              <a:ext uri="{FF2B5EF4-FFF2-40B4-BE49-F238E27FC236}">
                <a16:creationId xmlns:a16="http://schemas.microsoft.com/office/drawing/2014/main" id="{EEAE6C80-0961-A331-FDF1-85C27BC5B251}"/>
              </a:ext>
            </a:extLst>
          </p:cNvPr>
          <p:cNvPicPr>
            <a:picLocks noGrp="1" noChangeAspect="1"/>
          </p:cNvPicPr>
          <p:nvPr>
            <p:ph type="pic" sz="quarter" idx="13"/>
          </p:nvPr>
        </p:nvPicPr>
        <p:blipFill>
          <a:blip r:embed="rId2"/>
          <a:srcRect l="29210" r="29210"/>
          <a:stretch>
            <a:fillRect/>
          </a:stretch>
        </p:blipFill>
        <p:spPr>
          <a:prstGeom prst="rect">
            <a:avLst/>
          </a:prstGeom>
        </p:spPr>
      </p:pic>
    </p:spTree>
    <p:extLst>
      <p:ext uri="{BB962C8B-B14F-4D97-AF65-F5344CB8AC3E}">
        <p14:creationId xmlns:p14="http://schemas.microsoft.com/office/powerpoint/2010/main" val="390353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solidFill>
                  <a:schemeClr val="accent4"/>
                </a:solidFill>
              </a:rPr>
              <a:t>Benefits of </a:t>
            </a:r>
            <a:r>
              <a:rPr lang="en-US" dirty="0" err="1">
                <a:solidFill>
                  <a:schemeClr val="accent4"/>
                </a:solidFill>
              </a:rPr>
              <a:t>PlanFirst</a:t>
            </a:r>
            <a:r>
              <a:rPr lang="en-US" dirty="0">
                <a:solidFill>
                  <a:schemeClr val="accent4"/>
                </a:solidFill>
              </a:rPr>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sz="2400" dirty="0"/>
              <a:t>Statewide recognition for outstanding planning and implementation.</a:t>
            </a:r>
          </a:p>
          <a:p>
            <a:r>
              <a:rPr lang="en-US" sz="2400" dirty="0"/>
              <a:t>Eligibility to apply EVERY year for CDBG funding.</a:t>
            </a:r>
          </a:p>
          <a:p>
            <a:r>
              <a:rPr lang="en-US" sz="2400" dirty="0"/>
              <a:t>3 Bonus points on Housing Tax Credits application.</a:t>
            </a:r>
          </a:p>
          <a:p>
            <a:r>
              <a:rPr lang="en-US" sz="2400" dirty="0"/>
              <a:t>Reduction on certain DCA loans: EIP, Redevelopment Fund and DDRLF.</a:t>
            </a:r>
          </a:p>
          <a:p>
            <a:r>
              <a:rPr lang="en-US" sz="2400" dirty="0"/>
              <a:t>Reduction on certain GEFA state loans.</a:t>
            </a:r>
          </a:p>
          <a:p>
            <a:r>
              <a:rPr lang="en-US" sz="2400"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err="1"/>
              <a:t>PlanFirst</a:t>
            </a:r>
            <a:r>
              <a:rPr lang="en-US" sz="3600"/>
              <a:t> benefits</a:t>
            </a:r>
            <a:br>
              <a:rPr lang="en-US"/>
            </a:br>
            <a:br>
              <a:rPr lang="en-US" sz="1500"/>
            </a:br>
            <a:endParaRPr lang="en-US" sz="1800" b="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½%</a:t>
            </a:r>
          </a:p>
          <a:p>
            <a:pPr marL="0" indent="0">
              <a:buNone/>
            </a:pPr>
            <a:r>
              <a:rPr lang="en-US" sz="90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and CHIP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a:solidFill>
                <a:schemeClr val="accent4"/>
              </a:solidFill>
            </a:endParaRPr>
          </a:p>
          <a:p>
            <a:pPr marL="0" indent="0">
              <a:buNone/>
            </a:pPr>
            <a:r>
              <a:rPr lang="en-US" sz="900"/>
              <a:t>Satisfaction points of being a </a:t>
            </a:r>
            <a:r>
              <a:rPr lang="en-US" sz="900" err="1"/>
              <a:t>PlanFirst</a:t>
            </a:r>
            <a:r>
              <a:rPr lang="en-US" sz="90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2E952E-B5E7-5B7F-E4A5-F31297B49866}"/>
              </a:ext>
            </a:extLst>
          </p:cNvPr>
          <p:cNvPicPr>
            <a:picLocks noChangeAspect="1"/>
          </p:cNvPicPr>
          <p:nvPr/>
        </p:nvPicPr>
        <p:blipFill>
          <a:blip r:embed="rId3"/>
          <a:stretch>
            <a:fillRect/>
          </a:stretch>
        </p:blipFill>
        <p:spPr>
          <a:xfrm>
            <a:off x="498390" y="562233"/>
            <a:ext cx="8147220" cy="6110415"/>
          </a:xfrm>
          <a:prstGeom prst="rect">
            <a:avLst/>
          </a:prstGeom>
        </p:spPr>
      </p:pic>
    </p:spTree>
    <p:extLst>
      <p:ext uri="{BB962C8B-B14F-4D97-AF65-F5344CB8AC3E}">
        <p14:creationId xmlns:p14="http://schemas.microsoft.com/office/powerpoint/2010/main" val="265341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txBody>
              <a:bodyPr/>
              <a:lstStyle/>
              <a:p>
                <a:endParaRPr lang="en-US"/>
              </a:p>
            </p:txBody>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txBody>
              <a:bodyPr/>
              <a:lstStyle/>
              <a:p>
                <a:endParaRPr lang="en-US"/>
              </a:p>
            </p:txBody>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txBody>
              <a:bodyPr/>
              <a:lstStyle/>
              <a:p>
                <a:endParaRPr lang="en-US"/>
              </a:p>
            </p:txBody>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txBody>
              <a:bodyPr/>
              <a:lstStyle/>
              <a:p>
                <a:endParaRPr lang="en-US"/>
              </a:p>
            </p:txBody>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txBody>
              <a:bodyPr/>
              <a:lstStyle/>
              <a:p>
                <a:endParaRPr lang="en-US"/>
              </a:p>
            </p:txBody>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txBody>
              <a:bodyPr/>
              <a:lstStyle/>
              <a:p>
                <a:endParaRPr lang="en-US"/>
              </a:p>
            </p:txBody>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txBody>
              <a:bodyPr/>
              <a:lstStyle/>
              <a:p>
                <a:endParaRPr lang="en-US"/>
              </a:p>
            </p:txBody>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E</a:t>
                </a:r>
                <a:r>
                  <a:rPr lang="en-US"/>
                  <a:t>IP</a:t>
                </a:r>
                <a:endParaRPr lang="en-US" sz="1800" kern="120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err="1"/>
              <a:t>PlanFirst</a:t>
            </a:r>
            <a:r>
              <a:rPr lang="en-US"/>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2286000"/>
          </a:xfrm>
        </p:spPr>
        <p:txBody>
          <a:bodyPr>
            <a:normAutofit/>
          </a:bodyPr>
          <a:lstStyle/>
          <a:p>
            <a:pPr marL="0" indent="0" algn="ctr">
              <a:buNone/>
            </a:pPr>
            <a:r>
              <a:rPr lang="en-US" sz="2800" dirty="0">
                <a:ea typeface="Nunito Light" charset="0"/>
                <a:cs typeface="Nunito Light" charset="0"/>
              </a:rPr>
              <a:t>There are 19 active </a:t>
            </a:r>
            <a:r>
              <a:rPr lang="en-US" sz="2800" dirty="0" err="1">
                <a:ea typeface="Nunito Light" charset="0"/>
                <a:cs typeface="Nunito Light" charset="0"/>
              </a:rPr>
              <a:t>PlanFirst</a:t>
            </a:r>
            <a:r>
              <a:rPr lang="en-US" sz="2800" dirty="0">
                <a:ea typeface="Nunito Light" charset="0"/>
                <a:cs typeface="Nunito Light" charset="0"/>
              </a:rPr>
              <a:t> Communities.</a:t>
            </a:r>
          </a:p>
        </p:txBody>
      </p:sp>
      <p:pic>
        <p:nvPicPr>
          <p:cNvPr id="4" name="Picture 3">
            <a:extLst>
              <a:ext uri="{FF2B5EF4-FFF2-40B4-BE49-F238E27FC236}">
                <a16:creationId xmlns:a16="http://schemas.microsoft.com/office/drawing/2014/main" id="{5A2DB26F-998E-4202-B2D0-97766BFF73AA}"/>
              </a:ext>
            </a:extLst>
          </p:cNvPr>
          <p:cNvPicPr>
            <a:picLocks noChangeAspect="1"/>
          </p:cNvPicPr>
          <p:nvPr/>
        </p:nvPicPr>
        <p:blipFill>
          <a:blip r:embed="rId3"/>
          <a:stretch>
            <a:fillRect/>
          </a:stretch>
        </p:blipFill>
        <p:spPr>
          <a:xfrm>
            <a:off x="4911693" y="1631304"/>
            <a:ext cx="4036941" cy="3811113"/>
          </a:xfrm>
          <a:prstGeom prst="rect">
            <a:avLst/>
          </a:prstGeom>
        </p:spPr>
      </p:pic>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4"/>
          <a:stretch>
            <a:fillRect/>
          </a:stretch>
        </p:blipFill>
        <p:spPr>
          <a:xfrm>
            <a:off x="6712509" y="5387196"/>
            <a:ext cx="1574241" cy="55221"/>
          </a:xfrm>
          <a:prstGeom prst="rect">
            <a:avLst/>
          </a:prstGeom>
        </p:spPr>
      </p:pic>
    </p:spTree>
    <p:extLst>
      <p:ext uri="{BB962C8B-B14F-4D97-AF65-F5344CB8AC3E}">
        <p14:creationId xmlns:p14="http://schemas.microsoft.com/office/powerpoint/2010/main" val="156298489"/>
      </p:ext>
    </p:extLst>
  </p:cSld>
  <p:clrMapOvr>
    <a:masterClrMapping/>
  </p:clrMapOvr>
</p:sld>
</file>

<file path=ppt/theme/theme1.xml><?xml version="1.0" encoding="utf-8"?>
<a:theme xmlns:a="http://schemas.openxmlformats.org/drawingml/2006/main" name="Custom Design">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9" ma:contentTypeDescription="Create a new document." ma:contentTypeScope="" ma:versionID="7d567afd6bcfe6b8932dc1c76b9d3899">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3b9dd5fc75932d537ac90636a790c607"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aeac48-cba0-4630-8516-530feeea33b3">
      <Terms xmlns="http://schemas.microsoft.com/office/infopath/2007/PartnerControls"/>
    </lcf76f155ced4ddcb4097134ff3c332f>
    <TaxCatchAll xmlns="431100d4-4470-42c1-96bc-46686c1829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85DA8C-1659-4397-97DA-6D285F5E9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2caeac48-cba0-4630-8516-530feeea3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08C9B7-38CB-4A72-8B9F-90FE11AFB82B}">
  <ds:schemaRefs>
    <ds:schemaRef ds:uri="http://schemas.microsoft.com/office/infopath/2007/PartnerControls"/>
    <ds:schemaRef ds:uri="http://purl.org/dc/dcmitype/"/>
    <ds:schemaRef ds:uri="http://schemas.microsoft.com/office/2006/documentManagement/types"/>
    <ds:schemaRef ds:uri="431100d4-4470-42c1-96bc-46686c1829ae"/>
    <ds:schemaRef ds:uri="http://schemas.openxmlformats.org/package/2006/metadata/core-properties"/>
    <ds:schemaRef ds:uri="http://purl.org/dc/terms/"/>
    <ds:schemaRef ds:uri="http://purl.org/dc/elements/1.1/"/>
    <ds:schemaRef ds:uri="http://schemas.microsoft.com/office/2006/metadata/properties"/>
    <ds:schemaRef ds:uri="2caeac48-cba0-4630-8516-530feeea33b3"/>
    <ds:schemaRef ds:uri="http://www.w3.org/XML/1998/namespace"/>
  </ds:schemaRefs>
</ds:datastoreItem>
</file>

<file path=customXml/itemProps3.xml><?xml version="1.0" encoding="utf-8"?>
<ds:datastoreItem xmlns:ds="http://schemas.openxmlformats.org/officeDocument/2006/customXml" ds:itemID="{42E2F06B-ACC3-4724-B01D-2EFFFAD96E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36637</TotalTime>
  <Words>5011</Words>
  <Application>Microsoft Office PowerPoint</Application>
  <PresentationFormat>On-screen Show (4:3)</PresentationFormat>
  <Paragraphs>358</Paragraphs>
  <Slides>32</Slides>
  <Notes>30</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Aptos</vt:lpstr>
      <vt:lpstr>Aptos Display</vt:lpstr>
      <vt:lpstr>Aptos ExtraBold</vt:lpstr>
      <vt:lpstr>Arial</vt:lpstr>
      <vt:lpstr>Calibri</vt:lpstr>
      <vt:lpstr>Cambria</vt:lpstr>
      <vt:lpstr>Cambria-Bold</vt:lpstr>
      <vt:lpstr>Nunito Light</vt:lpstr>
      <vt:lpstr>Source Sans Pro</vt:lpstr>
      <vt:lpstr>Custom Design</vt:lpstr>
      <vt:lpstr>Office Theme</vt:lpstr>
      <vt:lpstr>1_Custom Design</vt:lpstr>
      <vt:lpstr>The PlanFirst Program upcoming dates </vt:lpstr>
      <vt:lpstr>What is PlanFirst ?</vt:lpstr>
      <vt:lpstr>Why do you want to participate ? </vt:lpstr>
      <vt:lpstr>Benefits of PlanFirst </vt:lpstr>
      <vt:lpstr>PlanFirst benefits  </vt:lpstr>
      <vt:lpstr>PowerPoint Presentation</vt:lpstr>
      <vt:lpstr>PowerPoint Presentation</vt:lpstr>
      <vt:lpstr>Alphabet soup-lightning round</vt:lpstr>
      <vt:lpstr>PowerPoint Presentation</vt:lpstr>
      <vt:lpstr>How do I participate?</vt:lpstr>
      <vt:lpstr>PowerPoint Presentation</vt:lpstr>
      <vt:lpstr>PowerPoint Presentation</vt:lpstr>
      <vt:lpstr>Indicator: Goals</vt:lpstr>
      <vt:lpstr>Indicator: Leadership</vt:lpstr>
      <vt:lpstr>Indicator: Participation</vt:lpstr>
      <vt:lpstr>Indicator: Implementation</vt:lpstr>
      <vt:lpstr>Tips and tricks</vt:lpstr>
      <vt:lpstr>Tips and tricks</vt:lpstr>
      <vt:lpstr>Additional tips for success</vt:lpstr>
      <vt:lpstr>PlanFirst incentives-a success story</vt:lpstr>
      <vt:lpstr>PowerPoint Presentation</vt:lpstr>
      <vt:lpstr>PowerPoint Presentation</vt:lpstr>
      <vt:lpstr>The PlanFirst Program upcoming dates </vt:lpstr>
      <vt:lpstr>Thanks!</vt:lpstr>
      <vt:lpstr>PowerPoint Presentation</vt:lpstr>
      <vt:lpstr>PowerPoint Presentation</vt:lpstr>
      <vt:lpstr>Planning Scenarios</vt:lpstr>
      <vt:lpstr>Planning Scenarios</vt:lpstr>
      <vt:lpstr>PowerPoint Presentation</vt:lpstr>
      <vt:lpstr>Planning Scenarios</vt:lpstr>
      <vt:lpstr>PowerPoint Presentation</vt:lpstr>
      <vt:lpstr>SAVE THE DATE     Community Planning Institute  Brasstown Valley Resort  Fall, October 28-29 2025 Young Harris, GA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213</cp:revision>
  <dcterms:created xsi:type="dcterms:W3CDTF">2023-04-03T19:03:47Z</dcterms:created>
  <dcterms:modified xsi:type="dcterms:W3CDTF">2025-05-16T11:54:40Z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ies>
</file>